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9"/>
  </p:notesMasterIdLst>
  <p:handoutMasterIdLst>
    <p:handoutMasterId r:id="rId40"/>
  </p:handoutMasterIdLst>
  <p:sldIdLst>
    <p:sldId id="660" r:id="rId2"/>
    <p:sldId id="682" r:id="rId3"/>
    <p:sldId id="683" r:id="rId4"/>
    <p:sldId id="668" r:id="rId5"/>
    <p:sldId id="675" r:id="rId6"/>
    <p:sldId id="693" r:id="rId7"/>
    <p:sldId id="694" r:id="rId8"/>
    <p:sldId id="677" r:id="rId9"/>
    <p:sldId id="673" r:id="rId10"/>
    <p:sldId id="678" r:id="rId11"/>
    <p:sldId id="672" r:id="rId12"/>
    <p:sldId id="702" r:id="rId13"/>
    <p:sldId id="703" r:id="rId14"/>
    <p:sldId id="650" r:id="rId15"/>
    <p:sldId id="680" r:id="rId16"/>
    <p:sldId id="685" r:id="rId17"/>
    <p:sldId id="695" r:id="rId18"/>
    <p:sldId id="696" r:id="rId19"/>
    <p:sldId id="698" r:id="rId20"/>
    <p:sldId id="700" r:id="rId21"/>
    <p:sldId id="701" r:id="rId22"/>
    <p:sldId id="708" r:id="rId23"/>
    <p:sldId id="709" r:id="rId24"/>
    <p:sldId id="711" r:id="rId25"/>
    <p:sldId id="712" r:id="rId26"/>
    <p:sldId id="715" r:id="rId27"/>
    <p:sldId id="714" r:id="rId28"/>
    <p:sldId id="684" r:id="rId29"/>
    <p:sldId id="690" r:id="rId30"/>
    <p:sldId id="704" r:id="rId31"/>
    <p:sldId id="718" r:id="rId32"/>
    <p:sldId id="716" r:id="rId33"/>
    <p:sldId id="705" r:id="rId34"/>
    <p:sldId id="717" r:id="rId35"/>
    <p:sldId id="707" r:id="rId36"/>
    <p:sldId id="706" r:id="rId37"/>
    <p:sldId id="681" r:id="rId38"/>
  </p:sldIdLst>
  <p:sldSz cx="9144000" cy="6858000" type="screen4x3"/>
  <p:notesSz cx="6669088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7F7F7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19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err="1" smtClean="0"/>
              <a:t>Darba</a:t>
            </a:r>
            <a:r>
              <a:rPr lang="en-US" sz="1800" baseline="0" dirty="0" err="1" smtClean="0"/>
              <a:t>spēka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produktivitāte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nosaka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mūsu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konkurētspēju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ārējos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tirgos</a:t>
            </a:r>
            <a:r>
              <a:rPr lang="en-US" sz="1800" baseline="0" dirty="0" smtClean="0"/>
              <a:t> un </a:t>
            </a:r>
            <a:r>
              <a:rPr lang="en-US" sz="1800" baseline="0" dirty="0" err="1" smtClean="0"/>
              <a:t>ienākumus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cat>
            <c:strRef>
              <c:f>Sheet1!$A$2:$A$29</c:f>
              <c:strCache>
                <c:ptCount val="28"/>
                <c:pt idx="0">
                  <c:v>Bulgārija</c:v>
                </c:pt>
                <c:pt idx="1">
                  <c:v>Rumānija</c:v>
                </c:pt>
                <c:pt idx="2">
                  <c:v>Latvija</c:v>
                </c:pt>
                <c:pt idx="3">
                  <c:v>Igaunija</c:v>
                </c:pt>
                <c:pt idx="4">
                  <c:v>Ungārija</c:v>
                </c:pt>
                <c:pt idx="5">
                  <c:v>Čehija</c:v>
                </c:pt>
                <c:pt idx="6">
                  <c:v>Lietuva</c:v>
                </c:pt>
                <c:pt idx="7">
                  <c:v>Polija</c:v>
                </c:pt>
                <c:pt idx="8">
                  <c:v>Portugāle</c:v>
                </c:pt>
                <c:pt idx="9">
                  <c:v>Horvātija</c:v>
                </c:pt>
                <c:pt idx="10">
                  <c:v>Slovēnija</c:v>
                </c:pt>
                <c:pt idx="11">
                  <c:v>Slovākija</c:v>
                </c:pt>
                <c:pt idx="12">
                  <c:v>Grieķija</c:v>
                </c:pt>
                <c:pt idx="13">
                  <c:v>Malta</c:v>
                </c:pt>
                <c:pt idx="14">
                  <c:v>Kipra</c:v>
                </c:pt>
                <c:pt idx="15">
                  <c:v>Lielbritānija</c:v>
                </c:pt>
                <c:pt idx="16">
                  <c:v>Vācija</c:v>
                </c:pt>
                <c:pt idx="17">
                  <c:v>Itālija</c:v>
                </c:pt>
                <c:pt idx="18">
                  <c:v>Nīderlande</c:v>
                </c:pt>
                <c:pt idx="19">
                  <c:v>Somija</c:v>
                </c:pt>
                <c:pt idx="20">
                  <c:v>Spānija</c:v>
                </c:pt>
                <c:pt idx="21">
                  <c:v>Dānija</c:v>
                </c:pt>
                <c:pt idx="22">
                  <c:v>Zviedrija</c:v>
                </c:pt>
                <c:pt idx="23">
                  <c:v>Austrija</c:v>
                </c:pt>
                <c:pt idx="24">
                  <c:v>Francija</c:v>
                </c:pt>
                <c:pt idx="25">
                  <c:v>Beļģija</c:v>
                </c:pt>
                <c:pt idx="26">
                  <c:v>Īrija</c:v>
                </c:pt>
                <c:pt idx="27">
                  <c:v>Luksemburga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44</c:v>
                </c:pt>
                <c:pt idx="1">
                  <c:v>51</c:v>
                </c:pt>
                <c:pt idx="2">
                  <c:v>66</c:v>
                </c:pt>
                <c:pt idx="3">
                  <c:v>70</c:v>
                </c:pt>
                <c:pt idx="4">
                  <c:v>71</c:v>
                </c:pt>
                <c:pt idx="5">
                  <c:v>74</c:v>
                </c:pt>
                <c:pt idx="6">
                  <c:v>74</c:v>
                </c:pt>
                <c:pt idx="7">
                  <c:v>74</c:v>
                </c:pt>
                <c:pt idx="8">
                  <c:v>76</c:v>
                </c:pt>
                <c:pt idx="9">
                  <c:v>81</c:v>
                </c:pt>
                <c:pt idx="10">
                  <c:v>81</c:v>
                </c:pt>
                <c:pt idx="11">
                  <c:v>82</c:v>
                </c:pt>
                <c:pt idx="12">
                  <c:v>92</c:v>
                </c:pt>
                <c:pt idx="13">
                  <c:v>92</c:v>
                </c:pt>
                <c:pt idx="14">
                  <c:v>93</c:v>
                </c:pt>
                <c:pt idx="15">
                  <c:v>100</c:v>
                </c:pt>
                <c:pt idx="16">
                  <c:v>107</c:v>
                </c:pt>
                <c:pt idx="17">
                  <c:v>109</c:v>
                </c:pt>
                <c:pt idx="18">
                  <c:v>109</c:v>
                </c:pt>
                <c:pt idx="19">
                  <c:v>109</c:v>
                </c:pt>
                <c:pt idx="20">
                  <c:v>110</c:v>
                </c:pt>
                <c:pt idx="21">
                  <c:v>112</c:v>
                </c:pt>
                <c:pt idx="22">
                  <c:v>114</c:v>
                </c:pt>
                <c:pt idx="23">
                  <c:v>115</c:v>
                </c:pt>
                <c:pt idx="24">
                  <c:v>116</c:v>
                </c:pt>
                <c:pt idx="25">
                  <c:v>129</c:v>
                </c:pt>
                <c:pt idx="26">
                  <c:v>142</c:v>
                </c:pt>
                <c:pt idx="27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20112"/>
        <c:axId val="419321680"/>
      </c:barChart>
      <c:catAx>
        <c:axId val="41932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9321680"/>
        <c:crosses val="autoZero"/>
        <c:auto val="1"/>
        <c:lblAlgn val="ctr"/>
        <c:lblOffset val="100"/>
        <c:noMultiLvlLbl val="0"/>
      </c:catAx>
      <c:valAx>
        <c:axId val="419321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932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866473103687693"/>
          <c:y val="0.11025787748350796"/>
          <c:w val="0.38856745757633765"/>
          <c:h val="0.78592445957183465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ln w="75954"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Institūcijas</c:v>
                </c:pt>
                <c:pt idx="1">
                  <c:v>Infrastruktūra</c:v>
                </c:pt>
                <c:pt idx="2">
                  <c:v>Makroekonomiskā vide</c:v>
                </c:pt>
                <c:pt idx="3">
                  <c:v>Veselība un pamatizglītība</c:v>
                </c:pt>
                <c:pt idx="4">
                  <c:v>Augstākā izglītība, apmācības</c:v>
                </c:pt>
                <c:pt idx="5">
                  <c:v>Preču tirgus efektivitāte</c:v>
                </c:pt>
                <c:pt idx="6">
                  <c:v>Darba tirgus efektivitāte</c:v>
                </c:pt>
                <c:pt idx="7">
                  <c:v>Finanšu tirgus attīstība</c:v>
                </c:pt>
                <c:pt idx="8">
                  <c:v>Tehnoloģiskā gatavība</c:v>
                </c:pt>
                <c:pt idx="9">
                  <c:v>Tirgus lielums</c:v>
                </c:pt>
                <c:pt idx="10">
                  <c:v>Biznesa sarežģītība</c:v>
                </c:pt>
                <c:pt idx="11">
                  <c:v>Inovācijas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</c:v>
                </c:pt>
                <c:pt idx="1">
                  <c:v>4.0999999999999996</c:v>
                </c:pt>
                <c:pt idx="2">
                  <c:v>5.0999999999999996</c:v>
                </c:pt>
                <c:pt idx="3">
                  <c:v>6</c:v>
                </c:pt>
                <c:pt idx="4">
                  <c:v>4.8</c:v>
                </c:pt>
                <c:pt idx="5">
                  <c:v>4.4000000000000004</c:v>
                </c:pt>
                <c:pt idx="6">
                  <c:v>4.8</c:v>
                </c:pt>
                <c:pt idx="7">
                  <c:v>4.4000000000000004</c:v>
                </c:pt>
                <c:pt idx="8">
                  <c:v>4.7</c:v>
                </c:pt>
                <c:pt idx="9">
                  <c:v>3.1</c:v>
                </c:pt>
                <c:pt idx="10">
                  <c:v>3.9</c:v>
                </c:pt>
                <c:pt idx="11">
                  <c:v>3.2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ln w="75954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Institūcijas</c:v>
                </c:pt>
                <c:pt idx="1">
                  <c:v>Infrastruktūra</c:v>
                </c:pt>
                <c:pt idx="2">
                  <c:v>Makroekonomiskā vide</c:v>
                </c:pt>
                <c:pt idx="3">
                  <c:v>Veselība un pamatizglītība</c:v>
                </c:pt>
                <c:pt idx="4">
                  <c:v>Augstākā izglītība, apmācības</c:v>
                </c:pt>
                <c:pt idx="5">
                  <c:v>Preču tirgus efektivitāte</c:v>
                </c:pt>
                <c:pt idx="6">
                  <c:v>Darba tirgus efektivitāte</c:v>
                </c:pt>
                <c:pt idx="7">
                  <c:v>Finanšu tirgus attīstība</c:v>
                </c:pt>
                <c:pt idx="8">
                  <c:v>Tehnoloģiskā gatavība</c:v>
                </c:pt>
                <c:pt idx="9">
                  <c:v>Tirgus lielums</c:v>
                </c:pt>
                <c:pt idx="10">
                  <c:v>Biznesa sarežģītība</c:v>
                </c:pt>
                <c:pt idx="11">
                  <c:v>Inovācijas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4.2</c:v>
                </c:pt>
                <c:pt idx="2">
                  <c:v>5.6</c:v>
                </c:pt>
                <c:pt idx="3">
                  <c:v>6.1</c:v>
                </c:pt>
                <c:pt idx="4">
                  <c:v>4.8</c:v>
                </c:pt>
                <c:pt idx="5">
                  <c:v>4.5</c:v>
                </c:pt>
                <c:pt idx="6">
                  <c:v>4.8</c:v>
                </c:pt>
                <c:pt idx="7">
                  <c:v>4.5</c:v>
                </c:pt>
                <c:pt idx="8">
                  <c:v>4.7</c:v>
                </c:pt>
                <c:pt idx="9">
                  <c:v>3.2</c:v>
                </c:pt>
                <c:pt idx="10">
                  <c:v>4</c:v>
                </c:pt>
                <c:pt idx="11">
                  <c:v>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ln w="6342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Institūcijas</c:v>
                </c:pt>
                <c:pt idx="1">
                  <c:v>Infrastruktūra</c:v>
                </c:pt>
                <c:pt idx="2">
                  <c:v>Makroekonomiskā vide</c:v>
                </c:pt>
                <c:pt idx="3">
                  <c:v>Veselība un pamatizglītība</c:v>
                </c:pt>
                <c:pt idx="4">
                  <c:v>Augstākā izglītība, apmācības</c:v>
                </c:pt>
                <c:pt idx="5">
                  <c:v>Preču tirgus efektivitāte</c:v>
                </c:pt>
                <c:pt idx="6">
                  <c:v>Darba tirgus efektivitāte</c:v>
                </c:pt>
                <c:pt idx="7">
                  <c:v>Finanšu tirgus attīstība</c:v>
                </c:pt>
                <c:pt idx="8">
                  <c:v>Tehnoloģiskā gatavība</c:v>
                </c:pt>
                <c:pt idx="9">
                  <c:v>Tirgus lielums</c:v>
                </c:pt>
                <c:pt idx="10">
                  <c:v>Biznesa sarežģītība</c:v>
                </c:pt>
                <c:pt idx="11">
                  <c:v>Inovācijas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4.5999999999999996</c:v>
                </c:pt>
                <c:pt idx="2">
                  <c:v>5.5</c:v>
                </c:pt>
                <c:pt idx="3">
                  <c:v>6.3</c:v>
                </c:pt>
                <c:pt idx="4">
                  <c:v>5.0999999999999996</c:v>
                </c:pt>
                <c:pt idx="5">
                  <c:v>4.7</c:v>
                </c:pt>
                <c:pt idx="6">
                  <c:v>4.8</c:v>
                </c:pt>
                <c:pt idx="7">
                  <c:v>4.5999999999999996</c:v>
                </c:pt>
                <c:pt idx="8">
                  <c:v>5.0999999999999996</c:v>
                </c:pt>
                <c:pt idx="9">
                  <c:v>3.2</c:v>
                </c:pt>
                <c:pt idx="10">
                  <c:v>4.0999999999999996</c:v>
                </c:pt>
                <c:pt idx="11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723016"/>
        <c:axId val="420715176"/>
      </c:radarChart>
      <c:catAx>
        <c:axId val="4207230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20715176"/>
        <c:crosses val="autoZero"/>
        <c:auto val="0"/>
        <c:lblAlgn val="ctr"/>
        <c:lblOffset val="100"/>
        <c:noMultiLvlLbl val="0"/>
      </c:catAx>
      <c:valAx>
        <c:axId val="42071517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20723016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3.4974024798624312E-2"/>
          <c:y val="5.558628137989928E-2"/>
          <c:w val="7.6377952755905504E-2"/>
          <c:h val="0.176845119240477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54430CB-4533-4046-B3AB-403D88E5E50D}" type="datetimeFigureOut">
              <a:rPr lang="lv-LV"/>
              <a:pPr>
                <a:defRPr/>
              </a:pPr>
              <a:t>24.03.2015.</a:t>
            </a:fld>
            <a:endParaRPr lang="lv-LV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99418C7-AFB2-444F-9780-CD385FA35B3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901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EE6FDBE-9C22-E247-A57D-6C8C3ECD739D}" type="datetimeFigureOut">
              <a:rPr lang="lv-LV"/>
              <a:pPr>
                <a:defRPr/>
              </a:pPr>
              <a:t>24.03.2015.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718" tIns="45359" rIns="90718" bIns="453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C5A87E0-C526-7A48-A11D-D3C694B54FF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1638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Rēķinot</a:t>
            </a:r>
            <a:r>
              <a:rPr lang="en-US" dirty="0" smtClean="0"/>
              <a:t> </a:t>
            </a:r>
            <a:r>
              <a:rPr lang="en-US" dirty="0" err="1" smtClean="0"/>
              <a:t>produktivitāti</a:t>
            </a:r>
            <a:r>
              <a:rPr lang="en-US" dirty="0" smtClean="0"/>
              <a:t> </a:t>
            </a:r>
            <a:r>
              <a:rPr lang="en-US" dirty="0" err="1" smtClean="0"/>
              <a:t>netiek</a:t>
            </a:r>
            <a:r>
              <a:rPr lang="en-US" dirty="0" smtClean="0"/>
              <a:t> </a:t>
            </a:r>
            <a:r>
              <a:rPr lang="en-US" dirty="0" err="1" smtClean="0"/>
              <a:t>ņemts</a:t>
            </a:r>
            <a:r>
              <a:rPr lang="en-US" dirty="0" smtClean="0"/>
              <a:t> </a:t>
            </a:r>
            <a:r>
              <a:rPr lang="en-US" dirty="0" err="1" smtClean="0"/>
              <a:t>vērā</a:t>
            </a:r>
            <a:r>
              <a:rPr lang="en-US" dirty="0" smtClean="0"/>
              <a:t> </a:t>
            </a:r>
            <a:r>
              <a:rPr lang="en-US" dirty="0" err="1" smtClean="0"/>
              <a:t>ēnu</a:t>
            </a:r>
            <a:r>
              <a:rPr lang="en-US" dirty="0" smtClean="0"/>
              <a:t> </a:t>
            </a:r>
            <a:r>
              <a:rPr lang="en-US" dirty="0" err="1" smtClean="0"/>
              <a:t>ekonomikas</a:t>
            </a:r>
            <a:r>
              <a:rPr lang="en-US" dirty="0" smtClean="0"/>
              <a:t> </a:t>
            </a:r>
            <a:r>
              <a:rPr lang="en-US" dirty="0" err="1" smtClean="0"/>
              <a:t>īpatsvars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Samazinot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ēnu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ekonomiku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palielinātos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produktivitāte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A87E0-C526-7A48-A11D-D3C694B54FF2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132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981E0-696A-E74C-BE53-74F3E8CA13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AC68C1-1B02-433E-B300-EC99BE736155}" type="slidenum">
              <a:rPr lang="lv-LV" altLang="en-US"/>
              <a:pPr eaLnBrk="1" hangingPunct="1"/>
              <a:t>19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12986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692697"/>
            <a:ext cx="6192688" cy="2592287"/>
          </a:xfrm>
        </p:spPr>
        <p:txBody>
          <a:bodyPr anchor="b"/>
          <a:lstStyle>
            <a:lvl1pPr algn="l">
              <a:defRPr sz="4400" b="1">
                <a:latin typeface="+mn-lt"/>
                <a:cs typeface="Times New Roman" pitchFamily="18" charset="0"/>
              </a:defRPr>
            </a:lvl1pPr>
          </a:lstStyle>
          <a:p>
            <a:r>
              <a:rPr lang="lv-LV" noProof="0" smtClean="0"/>
              <a:t>Click to edit Master title style</a:t>
            </a:r>
            <a:endParaRPr lang="lv-LV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92688" cy="2304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noProof="0" smtClean="0"/>
              <a:t>Click to edit Master subtitle style</a:t>
            </a:r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19567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4B1F-18F9-E54F-99A1-A619C012B5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103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914A-76E9-4C4F-B52D-07ACB51E3BD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2070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4A80-4B51-BA4D-95B3-0FC6A2042FD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652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692697"/>
            <a:ext cx="6192688" cy="5112567"/>
          </a:xfrm>
        </p:spPr>
        <p:txBody>
          <a:bodyPr/>
          <a:lstStyle>
            <a:lvl1pPr algn="l">
              <a:defRPr sz="4400" b="1">
                <a:latin typeface="+mn-lt"/>
                <a:cs typeface="Times New Roman" pitchFamily="18" charset="0"/>
              </a:defRPr>
            </a:lvl1pPr>
          </a:lstStyle>
          <a:p>
            <a:r>
              <a:rPr lang="lv-LV" noProof="0" smtClean="0"/>
              <a:t>Click to edit Master title style</a:t>
            </a:r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66606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336704" cy="1143000"/>
          </a:xfrm>
        </p:spPr>
        <p:txBody>
          <a:bodyPr/>
          <a:lstStyle>
            <a:lvl1pPr algn="l">
              <a:defRPr b="1">
                <a:latin typeface="+mn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336704" cy="4205063"/>
          </a:xfrm>
        </p:spPr>
        <p:txBody>
          <a:bodyPr/>
          <a:lstStyle>
            <a:lvl1pPr algn="just">
              <a:defRPr b="0">
                <a:latin typeface="+mn-lt"/>
                <a:cs typeface="Times New Roman" pitchFamily="18" charset="0"/>
              </a:defRPr>
            </a:lvl1pPr>
            <a:lvl2pPr algn="just">
              <a:defRPr b="0">
                <a:latin typeface="+mn-lt"/>
                <a:cs typeface="Times New Roman" pitchFamily="18" charset="0"/>
              </a:defRPr>
            </a:lvl2pPr>
            <a:lvl3pPr algn="just">
              <a:defRPr b="0">
                <a:latin typeface="+mn-lt"/>
                <a:cs typeface="Times New Roman" pitchFamily="18" charset="0"/>
              </a:defRPr>
            </a:lvl3pPr>
            <a:lvl4pPr algn="just">
              <a:defRPr b="0">
                <a:latin typeface="+mn-lt"/>
                <a:cs typeface="Times New Roman" pitchFamily="18" charset="0"/>
              </a:defRPr>
            </a:lvl4pPr>
            <a:lvl5pPr algn="just">
              <a:defRPr b="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lv-LV" noProof="0" dirty="0" err="1" smtClean="0"/>
              <a:t>Click</a:t>
            </a:r>
            <a:r>
              <a:rPr lang="lv-LV" noProof="0" dirty="0" smtClean="0"/>
              <a:t> to </a:t>
            </a:r>
            <a:r>
              <a:rPr lang="lv-LV" noProof="0" dirty="0" err="1" smtClean="0"/>
              <a:t>edit</a:t>
            </a:r>
            <a:r>
              <a:rPr lang="lv-LV" noProof="0" dirty="0" smtClean="0"/>
              <a:t> </a:t>
            </a:r>
            <a:r>
              <a:rPr lang="lv-LV" noProof="0" dirty="0" err="1" smtClean="0"/>
              <a:t>Master</a:t>
            </a:r>
            <a:r>
              <a:rPr lang="lv-LV" noProof="0" dirty="0" smtClean="0"/>
              <a:t> </a:t>
            </a:r>
            <a:r>
              <a:rPr lang="lv-LV" noProof="0" dirty="0" err="1" smtClean="0"/>
              <a:t>text</a:t>
            </a:r>
            <a:r>
              <a:rPr lang="lv-LV" noProof="0" dirty="0" smtClean="0"/>
              <a:t> </a:t>
            </a:r>
            <a:r>
              <a:rPr lang="lv-LV" noProof="0" dirty="0" err="1" smtClean="0"/>
              <a:t>styles</a:t>
            </a:r>
            <a:endParaRPr lang="lv-LV" noProof="0" dirty="0" smtClean="0"/>
          </a:p>
          <a:p>
            <a:pPr lvl="1"/>
            <a:r>
              <a:rPr lang="lv-LV" noProof="0" dirty="0" err="1" smtClean="0"/>
              <a:t>Second</a:t>
            </a:r>
            <a:r>
              <a:rPr lang="lv-LV" noProof="0" dirty="0" smtClean="0"/>
              <a:t> </a:t>
            </a:r>
            <a:r>
              <a:rPr lang="lv-LV" noProof="0" dirty="0" err="1" smtClean="0"/>
              <a:t>level</a:t>
            </a:r>
            <a:endParaRPr lang="lv-LV" noProof="0" dirty="0" smtClean="0"/>
          </a:p>
          <a:p>
            <a:pPr lvl="2"/>
            <a:r>
              <a:rPr lang="lv-LV" noProof="0" dirty="0" err="1" smtClean="0"/>
              <a:t>Third</a:t>
            </a:r>
            <a:r>
              <a:rPr lang="lv-LV" noProof="0" dirty="0" smtClean="0"/>
              <a:t> </a:t>
            </a:r>
            <a:r>
              <a:rPr lang="lv-LV" noProof="0" dirty="0" err="1" smtClean="0"/>
              <a:t>level</a:t>
            </a:r>
            <a:endParaRPr lang="lv-LV" noProof="0" dirty="0" smtClean="0"/>
          </a:p>
          <a:p>
            <a:pPr lvl="3"/>
            <a:r>
              <a:rPr lang="lv-LV" noProof="0" dirty="0" err="1" smtClean="0"/>
              <a:t>Fourth</a:t>
            </a:r>
            <a:r>
              <a:rPr lang="lv-LV" noProof="0" dirty="0" smtClean="0"/>
              <a:t> </a:t>
            </a:r>
            <a:r>
              <a:rPr lang="lv-LV" noProof="0" dirty="0" err="1" smtClean="0"/>
              <a:t>level</a:t>
            </a:r>
            <a:endParaRPr lang="lv-LV" noProof="0" dirty="0" smtClean="0"/>
          </a:p>
          <a:p>
            <a:pPr lvl="4"/>
            <a:r>
              <a:rPr lang="lv-LV" noProof="0" dirty="0" err="1" smtClean="0"/>
              <a:t>Fifth</a:t>
            </a:r>
            <a:r>
              <a:rPr lang="lv-LV" noProof="0" dirty="0" smtClean="0"/>
              <a:t> </a:t>
            </a:r>
            <a:r>
              <a:rPr lang="lv-LV" noProof="0" dirty="0" err="1" smtClean="0"/>
              <a:t>level</a:t>
            </a:r>
            <a:endParaRPr lang="lv-LV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62363" y="6165850"/>
            <a:ext cx="2133600" cy="365125"/>
          </a:xfrm>
        </p:spPr>
        <p:txBody>
          <a:bodyPr/>
          <a:lstStyle>
            <a:lvl1pPr algn="ctr">
              <a:defRPr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A562A374-871B-7C4D-A738-4A399700573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986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BF8F0-67C3-8640-9C37-423D4BB4B5F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810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5F16-DACD-4E4F-BAC6-3A0A190B83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859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BAF1-A6AA-2946-AA73-50F000C4C5A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935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0B7D-95E2-A24F-99A6-D5C360DC71D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970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9A27-FB70-AE49-AA90-F568093CF1C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4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7990-1681-C64D-A0BC-9CDFCB7ED39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655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D03B083-95B1-D44C-B433-E2F55FDD101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6227763" y="6135688"/>
            <a:ext cx="2376487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lv-LV" sz="1200" smtClean="0">
                <a:solidFill>
                  <a:srgbClr val="7F7F7F"/>
                </a:solidFill>
                <a:latin typeface="Calibri" charset="0"/>
              </a:rPr>
              <a:t>Latvijas uzņēmēju balss un atbalsts kopš 1934.gada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9" r:id="rId1"/>
    <p:sldLayoutId id="2147484790" r:id="rId2"/>
    <p:sldLayoutId id="2147484791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  <p:sldLayoutId id="21474847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Latvijas </a:t>
            </a:r>
            <a:r>
              <a:rPr lang="lv-LV" dirty="0" smtClean="0"/>
              <a:t>tautsaimniecības izaugsmes ceļa karte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b="1" dirty="0" smtClean="0"/>
              <a:t>Jānis Endziņš</a:t>
            </a:r>
            <a:r>
              <a:rPr lang="lv-LV" dirty="0" smtClean="0"/>
              <a:t>,</a:t>
            </a:r>
          </a:p>
          <a:p>
            <a:r>
              <a:rPr lang="lv-LV" dirty="0" smtClean="0"/>
              <a:t>LTRK valdes priekšsēdētājs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624736" cy="1143000"/>
          </a:xfrm>
        </p:spPr>
        <p:txBody>
          <a:bodyPr/>
          <a:lstStyle/>
          <a:p>
            <a:pPr algn="ctr"/>
            <a:r>
              <a:rPr lang="lv-LV" dirty="0" smtClean="0"/>
              <a:t>Eksporta / importa bilance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10</a:t>
            </a:fld>
            <a:endParaRPr lang="lv-LV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95736" y="2320280"/>
            <a:ext cx="6336704" cy="3989040"/>
          </a:xfrm>
        </p:spPr>
        <p:txBody>
          <a:bodyPr/>
          <a:lstStyle/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pPr marL="0" indent="0">
              <a:buNone/>
            </a:pPr>
            <a:r>
              <a:rPr lang="lv-LV" sz="1600" i="1" dirty="0" smtClean="0"/>
              <a:t>Avots: CSP dati</a:t>
            </a:r>
          </a:p>
        </p:txBody>
      </p:sp>
      <p:pic>
        <p:nvPicPr>
          <p:cNvPr id="27650" name="Picture 2" descr="http://www.csb.gov.lv/sites/default/files/Latviesu/prese/2014/10_12_2014_ljsdjgl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51" y="2377641"/>
            <a:ext cx="6343650" cy="3427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155679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Lai </a:t>
            </a:r>
            <a:r>
              <a:rPr lang="lv-LV" dirty="0" smtClean="0"/>
              <a:t>eksportētu mums jābūt konkurētspējīgiem</a:t>
            </a:r>
            <a:endParaRPr lang="lv-LV" dirty="0"/>
          </a:p>
          <a:p>
            <a:r>
              <a:rPr lang="lv-LV" dirty="0"/>
              <a:t>L</a:t>
            </a:r>
            <a:r>
              <a:rPr lang="lv-LV" dirty="0" smtClean="0"/>
              <a:t>ai mēs būtu konkurētspējīgi, mums jābūt produktīviem </a:t>
            </a:r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 algn="ctr">
              <a:defRPr/>
            </a:pPr>
            <a:r>
              <a:rPr lang="lv-LV" dirty="0" smtClean="0"/>
              <a:t>- 60 cilvēki </a:t>
            </a:r>
            <a:r>
              <a:rPr lang="lv-LV" dirty="0" smtClean="0">
                <a:solidFill>
                  <a:srgbClr val="FF0000"/>
                </a:solidFill>
              </a:rPr>
              <a:t>katru dienu</a:t>
            </a:r>
            <a:r>
              <a:rPr lang="lv-LV" dirty="0" smtClean="0"/>
              <a:t>!</a:t>
            </a:r>
            <a:endParaRPr lang="en-US" dirty="0"/>
          </a:p>
        </p:txBody>
      </p:sp>
      <p:pic>
        <p:nvPicPr>
          <p:cNvPr id="14339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3" y="1600200"/>
            <a:ext cx="6311900" cy="4205288"/>
          </a:xfrm>
        </p:spPr>
      </p:pic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8C49E-84C7-41C8-A0C3-776DF6192591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4. </a:t>
            </a:r>
            <a:r>
              <a:rPr lang="lv-LV" dirty="0" err="1" smtClean="0"/>
              <a:t>Pamatuzstādījumu</a:t>
            </a:r>
            <a:r>
              <a:rPr lang="lv-LV" dirty="0" smtClean="0"/>
              <a:t> kopsavilkums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331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1455738"/>
            <a:ext cx="3325813" cy="4205287"/>
          </a:xfrm>
        </p:spPr>
      </p:pic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F8F4B8-8CAB-4D7A-83AE-BD5533A6361A}" type="slidenum">
              <a:rPr lang="lv-LV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lv-LV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0492" y="249517"/>
            <a:ext cx="9099235" cy="7139576"/>
          </a:xfrm>
        </p:spPr>
      </p:pic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515010" y="3566016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A555E9-0A06-E448-BF4B-B47237BBE625}" type="slidenum">
              <a:rPr lang="lv-LV">
                <a:solidFill>
                  <a:srgbClr val="898989"/>
                </a:solidFill>
                <a:latin typeface="Times New Roman" charset="0"/>
                <a:cs typeface="Times New Roman" charset="0"/>
              </a:rPr>
              <a:pPr/>
              <a:t>14</a:t>
            </a:fld>
            <a:endParaRPr lang="lv-LV">
              <a:solidFill>
                <a:srgbClr val="898989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-16389" y="28472"/>
            <a:ext cx="3749171" cy="27215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v-LV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Arial" charset="0"/>
              </a:rPr>
              <a:t>Eksportspējīgi</a:t>
            </a:r>
            <a:r>
              <a:rPr lang="lv-LV" sz="2400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Arial" charset="0"/>
              </a:rPr>
              <a:t> </a:t>
            </a:r>
            <a:r>
              <a:rPr lang="lv-LV" sz="24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Arial" charset="0"/>
              </a:rPr>
              <a:t> uzņēmumi</a:t>
            </a:r>
            <a:endParaRPr lang="en-US" sz="2400" b="1" dirty="0">
              <a:solidFill>
                <a:srgbClr val="FF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83310" y="701193"/>
            <a:ext cx="3762523" cy="34651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Vietējās</a:t>
            </a:r>
            <a:r>
              <a:rPr lang="en-US" sz="2000" b="1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sabiedrības</a:t>
            </a:r>
            <a:r>
              <a:rPr lang="en-US" sz="2000" b="1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un </a:t>
            </a:r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uzņēmumus</a:t>
            </a:r>
            <a:r>
              <a:rPr lang="en-US" sz="2000" b="1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apkalpojošais</a:t>
            </a:r>
            <a:r>
              <a:rPr lang="en-US" sz="2000" b="1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privātais</a:t>
            </a:r>
            <a:r>
              <a:rPr lang="en-US" sz="2000" b="1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b="1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sektors</a:t>
            </a:r>
            <a:endParaRPr lang="en-US" sz="2000" b="1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28311" y="3419289"/>
            <a:ext cx="3624945" cy="35523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lv-LV" sz="2400" b="1" dirty="0" smtClean="0">
                <a:solidFill>
                  <a:schemeClr val="tx1"/>
                </a:solidFill>
              </a:rPr>
              <a:t>Budžeta iestādes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1510" name="Picture 12" descr="ambulanc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131" y="4589840"/>
            <a:ext cx="106203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4" descr="teache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440" y="4685091"/>
            <a:ext cx="64928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8" descr="hairdress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745" y="1859639"/>
            <a:ext cx="437919" cy="4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9" descr="coffee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860" y="1935433"/>
            <a:ext cx="453359" cy="419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7" descr="industry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0" y="1223603"/>
            <a:ext cx="7127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8" descr="ship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522" y="1258637"/>
            <a:ext cx="779003" cy="77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 descr="koks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48" y="1206923"/>
            <a:ext cx="696158" cy="80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4858" y="1939575"/>
            <a:ext cx="266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Nodarbina</a:t>
            </a:r>
            <a:r>
              <a:rPr lang="en-US" dirty="0" smtClean="0"/>
              <a:t> ~ 212 </a:t>
            </a:r>
            <a:r>
              <a:rPr lang="en-US" dirty="0" err="1" smtClean="0"/>
              <a:t>tūkst</a:t>
            </a:r>
            <a:r>
              <a:rPr lang="en-US" dirty="0" smtClean="0"/>
              <a:t>., </a:t>
            </a:r>
            <a:r>
              <a:rPr lang="en-US" dirty="0" err="1" smtClean="0"/>
              <a:t>vidējā</a:t>
            </a:r>
            <a:r>
              <a:rPr lang="en-US" dirty="0" smtClean="0"/>
              <a:t> alga 660 Euro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4119" y="3189430"/>
            <a:ext cx="2629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Nodarbina</a:t>
            </a:r>
            <a:r>
              <a:rPr lang="en-US" dirty="0" smtClean="0"/>
              <a:t> ~ 434 </a:t>
            </a:r>
            <a:r>
              <a:rPr lang="en-US" dirty="0" err="1" smtClean="0"/>
              <a:t>tūkst</a:t>
            </a:r>
            <a:r>
              <a:rPr lang="en-US" dirty="0" smtClean="0"/>
              <a:t>., </a:t>
            </a:r>
            <a:r>
              <a:rPr lang="en-US" dirty="0" err="1" smtClean="0"/>
              <a:t>vidējā</a:t>
            </a:r>
            <a:r>
              <a:rPr lang="en-US" dirty="0" smtClean="0"/>
              <a:t> alga 625 Euro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00764" y="5445224"/>
            <a:ext cx="2458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Nodarbina</a:t>
            </a:r>
            <a:r>
              <a:rPr lang="en-US" dirty="0" smtClean="0"/>
              <a:t> ~ 219 </a:t>
            </a:r>
            <a:r>
              <a:rPr lang="en-US" dirty="0" err="1" smtClean="0"/>
              <a:t>tūkst</a:t>
            </a:r>
            <a:r>
              <a:rPr lang="en-US" dirty="0" smtClean="0"/>
              <a:t>. (</a:t>
            </a:r>
            <a:r>
              <a:rPr lang="en-US" dirty="0" err="1" smtClean="0"/>
              <a:t>t.sk</a:t>
            </a:r>
            <a:r>
              <a:rPr lang="en-US" dirty="0" smtClean="0"/>
              <a:t>. </a:t>
            </a:r>
            <a:r>
              <a:rPr lang="en-US" dirty="0" err="1" smtClean="0"/>
              <a:t>pašvaldības</a:t>
            </a:r>
            <a:r>
              <a:rPr lang="en-US" dirty="0" smtClean="0"/>
              <a:t> 123), </a:t>
            </a:r>
            <a:r>
              <a:rPr lang="en-US" dirty="0" err="1" smtClean="0"/>
              <a:t>vidējā</a:t>
            </a:r>
            <a:r>
              <a:rPr lang="en-US" dirty="0" smtClean="0"/>
              <a:t> alga 625 Euro</a:t>
            </a:r>
            <a:endParaRPr lang="en-US" dirty="0"/>
          </a:p>
        </p:txBody>
      </p:sp>
      <p:pic>
        <p:nvPicPr>
          <p:cNvPr id="4" name="Picture 3" descr="Screen Shot 2014-11-13 at 13.01.20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119" y="2708920"/>
            <a:ext cx="699881" cy="417625"/>
          </a:xfrm>
          <a:prstGeom prst="rect">
            <a:avLst/>
          </a:prstGeom>
        </p:spPr>
      </p:pic>
      <p:pic>
        <p:nvPicPr>
          <p:cNvPr id="8" name="Picture 7" descr="Screen Shot 2014-11-13 at 13.08.49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66" y="1496712"/>
            <a:ext cx="701650" cy="3976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1196" y="4685090"/>
            <a:ext cx="2282689" cy="215875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Pensionāri</a:t>
            </a:r>
            <a:r>
              <a:rPr lang="en-US" dirty="0" smtClean="0">
                <a:solidFill>
                  <a:schemeClr val="tx1"/>
                </a:solidFill>
              </a:rPr>
              <a:t>: 577 </a:t>
            </a:r>
            <a:r>
              <a:rPr lang="en-US" dirty="0" err="1" smtClean="0">
                <a:solidFill>
                  <a:schemeClr val="tx1"/>
                </a:solidFill>
              </a:rPr>
              <a:t>tūkst</a:t>
            </a:r>
            <a:r>
              <a:rPr lang="en-US" dirty="0" smtClean="0">
                <a:solidFill>
                  <a:schemeClr val="tx1"/>
                </a:solidFill>
              </a:rPr>
              <a:t>., </a:t>
            </a:r>
            <a:r>
              <a:rPr lang="en-US" dirty="0" err="1" smtClean="0">
                <a:solidFill>
                  <a:schemeClr val="tx1"/>
                </a:solidFill>
              </a:rPr>
              <a:t>vidējā</a:t>
            </a:r>
            <a:r>
              <a:rPr lang="en-US" dirty="0" smtClean="0">
                <a:solidFill>
                  <a:schemeClr val="tx1"/>
                </a:solidFill>
              </a:rPr>
              <a:t> pen. 265 Euro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Bezdarbnieku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pabalstu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saņēmēju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skaits</a:t>
            </a:r>
            <a:r>
              <a:rPr lang="en-US" dirty="0" smtClean="0">
                <a:solidFill>
                  <a:srgbClr val="000000"/>
                </a:solidFill>
              </a:rPr>
              <a:t>: ~32 </a:t>
            </a:r>
            <a:r>
              <a:rPr lang="en-US" dirty="0" err="1" smtClean="0">
                <a:solidFill>
                  <a:srgbClr val="000000"/>
                </a:solidFill>
              </a:rPr>
              <a:t>tūkst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 smtClean="0">
                <a:solidFill>
                  <a:srgbClr val="000000"/>
                </a:solidFill>
              </a:rPr>
              <a:t>vidējais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000000"/>
                </a:solidFill>
              </a:rPr>
              <a:t>ab</a:t>
            </a:r>
            <a:r>
              <a:rPr lang="en-US" dirty="0" smtClean="0">
                <a:solidFill>
                  <a:srgbClr val="000000"/>
                </a:solidFill>
              </a:rPr>
              <a:t>. 188 </a:t>
            </a:r>
            <a:r>
              <a:rPr lang="en-US" dirty="0" smtClean="0">
                <a:solidFill>
                  <a:srgbClr val="000000"/>
                </a:solidFill>
              </a:rPr>
              <a:t>Euro</a:t>
            </a:r>
            <a:endParaRPr lang="lv-LV" dirty="0" smtClean="0">
              <a:solidFill>
                <a:srgbClr val="000000"/>
              </a:solidFill>
            </a:endParaRPr>
          </a:p>
          <a:p>
            <a:r>
              <a:rPr lang="lv-LV" dirty="0">
                <a:solidFill>
                  <a:srgbClr val="000000"/>
                </a:solidFill>
              </a:rPr>
              <a:t>u</a:t>
            </a:r>
            <a:r>
              <a:rPr lang="lv-LV" dirty="0" smtClean="0">
                <a:solidFill>
                  <a:srgbClr val="000000"/>
                </a:solidFill>
              </a:rPr>
              <a:t>.c. valsts vajadzības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II.</a:t>
            </a:r>
            <a:br>
              <a:rPr lang="lv-LV" dirty="0" smtClean="0"/>
            </a:br>
            <a:r>
              <a:rPr lang="lv-LV" dirty="0" smtClean="0"/>
              <a:t>Produktivitātes celšana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4679" y="3501008"/>
            <a:ext cx="2957401" cy="229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3491467"/>
            <a:ext cx="3240359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9519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1. Pamatuzdevumi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16</a:t>
            </a:fld>
            <a:endParaRPr lang="lv-LV"/>
          </a:p>
        </p:txBody>
      </p:sp>
      <p:sp>
        <p:nvSpPr>
          <p:cNvPr id="5" name="Rounded Rectangle 4"/>
          <p:cNvSpPr/>
          <p:nvPr/>
        </p:nvSpPr>
        <p:spPr>
          <a:xfrm>
            <a:off x="2208990" y="3233059"/>
            <a:ext cx="2016224" cy="10367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Labāki produkti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78912" y="3233059"/>
            <a:ext cx="2016224" cy="10367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Efektīvāki procesi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48834" y="3222781"/>
            <a:ext cx="2016224" cy="10367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Labāka biznesa vide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4578" y="1600361"/>
            <a:ext cx="6360479" cy="1036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</a:rPr>
              <a:t>Produktivitātes celšana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17102" y="2637073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90608" y="2636834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524328" y="2636834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6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2. Labāki produkti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lv-LV" dirty="0"/>
              <a:t>Augstāka vieta barības ķēdē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«Tilts»: uzņēmums – AII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«</a:t>
            </a:r>
            <a:r>
              <a:rPr lang="lv-LV" dirty="0"/>
              <a:t>Tilts»: uzņēmums – </a:t>
            </a:r>
            <a:r>
              <a:rPr lang="lv-LV" dirty="0" smtClean="0"/>
              <a:t>ZI</a:t>
            </a:r>
            <a:endParaRPr lang="lv-LV" dirty="0"/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Nodokļu stimuli investēt attīstībā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Jaunu ideju platforma (MU, inkubatori, SMU u.tml.)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Saistība ar eksporta atbalstu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596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3. Efektīvāki procesi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336704" cy="42050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lv-LV" b="1" dirty="0" smtClean="0"/>
              <a:t>Modernāka tehnika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 smtClean="0"/>
              <a:t>ESF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n</a:t>
            </a:r>
            <a:r>
              <a:rPr lang="lv-LV" dirty="0" smtClean="0"/>
              <a:t>odokļu stimuli investēt attīstībā</a:t>
            </a:r>
          </a:p>
          <a:p>
            <a:pPr marL="514350" indent="-514350">
              <a:buFont typeface="+mj-lt"/>
              <a:buAutoNum type="arabicParenR"/>
            </a:pPr>
            <a:r>
              <a:rPr lang="lv-LV" b="1" dirty="0" smtClean="0"/>
              <a:t>Profesionālā un mūžizglītība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d</a:t>
            </a:r>
            <a:r>
              <a:rPr lang="lv-LV" dirty="0" smtClean="0"/>
              <a:t>uālās izglītības ieviešana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 smtClean="0"/>
              <a:t>finanšu stimuli apmācībai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 smtClean="0"/>
              <a:t>ESF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542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6" descr="Saskanojums_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6796" y="1427163"/>
            <a:ext cx="3289300" cy="4572000"/>
          </a:xfrm>
        </p:spPr>
      </p:pic>
      <p:pic>
        <p:nvPicPr>
          <p:cNvPr id="11267" name="Picture 7" descr="Saskanojums_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323" y="1412875"/>
            <a:ext cx="32861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3851275" y="3933825"/>
            <a:ext cx="1011238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3" name="Freeform 22"/>
          <p:cNvSpPr/>
          <p:nvPr/>
        </p:nvSpPr>
        <p:spPr>
          <a:xfrm>
            <a:off x="3419475" y="4581525"/>
            <a:ext cx="1011238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4" name="Freeform 23"/>
          <p:cNvSpPr/>
          <p:nvPr/>
        </p:nvSpPr>
        <p:spPr>
          <a:xfrm>
            <a:off x="3492500" y="5084763"/>
            <a:ext cx="1011238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5" name="Freeform 24"/>
          <p:cNvSpPr/>
          <p:nvPr/>
        </p:nvSpPr>
        <p:spPr>
          <a:xfrm>
            <a:off x="5508625" y="5084763"/>
            <a:ext cx="1011238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6" name="Freeform 25"/>
          <p:cNvSpPr/>
          <p:nvPr/>
        </p:nvSpPr>
        <p:spPr>
          <a:xfrm>
            <a:off x="7164388" y="1628775"/>
            <a:ext cx="1011237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7" name="Freeform 26"/>
          <p:cNvSpPr/>
          <p:nvPr/>
        </p:nvSpPr>
        <p:spPr>
          <a:xfrm>
            <a:off x="6011863" y="2636838"/>
            <a:ext cx="1011237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8" name="Freeform 27"/>
          <p:cNvSpPr/>
          <p:nvPr/>
        </p:nvSpPr>
        <p:spPr>
          <a:xfrm>
            <a:off x="7092950" y="2492375"/>
            <a:ext cx="1011238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9" name="Freeform 28"/>
          <p:cNvSpPr/>
          <p:nvPr/>
        </p:nvSpPr>
        <p:spPr>
          <a:xfrm>
            <a:off x="6875463" y="3068638"/>
            <a:ext cx="1012825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30" name="Freeform 29"/>
          <p:cNvSpPr/>
          <p:nvPr/>
        </p:nvSpPr>
        <p:spPr>
          <a:xfrm>
            <a:off x="5508625" y="3284538"/>
            <a:ext cx="1011238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31" name="Freeform 30"/>
          <p:cNvSpPr/>
          <p:nvPr/>
        </p:nvSpPr>
        <p:spPr>
          <a:xfrm>
            <a:off x="5795963" y="4076700"/>
            <a:ext cx="1011237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32" name="Freeform 31"/>
          <p:cNvSpPr/>
          <p:nvPr/>
        </p:nvSpPr>
        <p:spPr>
          <a:xfrm>
            <a:off x="6875463" y="4221163"/>
            <a:ext cx="1012825" cy="858837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33" name="Freeform 32"/>
          <p:cNvSpPr/>
          <p:nvPr/>
        </p:nvSpPr>
        <p:spPr>
          <a:xfrm>
            <a:off x="6875463" y="3644900"/>
            <a:ext cx="1011237" cy="858838"/>
          </a:xfrm>
          <a:custGeom>
            <a:avLst/>
            <a:gdLst>
              <a:gd name="connsiteX0" fmla="*/ 286603 w 1010959"/>
              <a:gd name="connsiteY0" fmla="*/ 12137 h 858298"/>
              <a:gd name="connsiteX1" fmla="*/ 204716 w 1010959"/>
              <a:gd name="connsiteY1" fmla="*/ 39432 h 858298"/>
              <a:gd name="connsiteX2" fmla="*/ 163773 w 1010959"/>
              <a:gd name="connsiteY2" fmla="*/ 80376 h 858298"/>
              <a:gd name="connsiteX3" fmla="*/ 40943 w 1010959"/>
              <a:gd name="connsiteY3" fmla="*/ 189558 h 858298"/>
              <a:gd name="connsiteX4" fmla="*/ 0 w 1010959"/>
              <a:gd name="connsiteY4" fmla="*/ 298740 h 858298"/>
              <a:gd name="connsiteX5" fmla="*/ 27295 w 1010959"/>
              <a:gd name="connsiteY5" fmla="*/ 558047 h 858298"/>
              <a:gd name="connsiteX6" fmla="*/ 54591 w 1010959"/>
              <a:gd name="connsiteY6" fmla="*/ 598990 h 858298"/>
              <a:gd name="connsiteX7" fmla="*/ 81886 w 1010959"/>
              <a:gd name="connsiteY7" fmla="*/ 667229 h 858298"/>
              <a:gd name="connsiteX8" fmla="*/ 122830 w 1010959"/>
              <a:gd name="connsiteY8" fmla="*/ 694525 h 858298"/>
              <a:gd name="connsiteX9" fmla="*/ 245660 w 1010959"/>
              <a:gd name="connsiteY9" fmla="*/ 790059 h 858298"/>
              <a:gd name="connsiteX10" fmla="*/ 286603 w 1010959"/>
              <a:gd name="connsiteY10" fmla="*/ 817355 h 858298"/>
              <a:gd name="connsiteX11" fmla="*/ 327546 w 1010959"/>
              <a:gd name="connsiteY11" fmla="*/ 831002 h 858298"/>
              <a:gd name="connsiteX12" fmla="*/ 464024 w 1010959"/>
              <a:gd name="connsiteY12" fmla="*/ 858298 h 858298"/>
              <a:gd name="connsiteX13" fmla="*/ 586854 w 1010959"/>
              <a:gd name="connsiteY13" fmla="*/ 831002 h 858298"/>
              <a:gd name="connsiteX14" fmla="*/ 723331 w 1010959"/>
              <a:gd name="connsiteY14" fmla="*/ 790059 h 858298"/>
              <a:gd name="connsiteX15" fmla="*/ 805218 w 1010959"/>
              <a:gd name="connsiteY15" fmla="*/ 735468 h 858298"/>
              <a:gd name="connsiteX16" fmla="*/ 846161 w 1010959"/>
              <a:gd name="connsiteY16" fmla="*/ 721820 h 858298"/>
              <a:gd name="connsiteX17" fmla="*/ 941695 w 1010959"/>
              <a:gd name="connsiteY17" fmla="*/ 667229 h 858298"/>
              <a:gd name="connsiteX18" fmla="*/ 1009934 w 1010959"/>
              <a:gd name="connsiteY18" fmla="*/ 544399 h 858298"/>
              <a:gd name="connsiteX19" fmla="*/ 955343 w 1010959"/>
              <a:gd name="connsiteY19" fmla="*/ 421570 h 858298"/>
              <a:gd name="connsiteX20" fmla="*/ 900752 w 1010959"/>
              <a:gd name="connsiteY20" fmla="*/ 312387 h 858298"/>
              <a:gd name="connsiteX21" fmla="*/ 859809 w 1010959"/>
              <a:gd name="connsiteY21" fmla="*/ 285092 h 858298"/>
              <a:gd name="connsiteX22" fmla="*/ 736979 w 1010959"/>
              <a:gd name="connsiteY22" fmla="*/ 189558 h 858298"/>
              <a:gd name="connsiteX23" fmla="*/ 655092 w 1010959"/>
              <a:gd name="connsiteY23" fmla="*/ 134967 h 858298"/>
              <a:gd name="connsiteX24" fmla="*/ 573206 w 1010959"/>
              <a:gd name="connsiteY24" fmla="*/ 66728 h 858298"/>
              <a:gd name="connsiteX25" fmla="*/ 491319 w 1010959"/>
              <a:gd name="connsiteY25" fmla="*/ 39432 h 858298"/>
              <a:gd name="connsiteX26" fmla="*/ 232012 w 1010959"/>
              <a:gd name="connsiteY26" fmla="*/ 12137 h 8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0959" h="858298">
                <a:moveTo>
                  <a:pt x="286603" y="12137"/>
                </a:moveTo>
                <a:cubicBezTo>
                  <a:pt x="259307" y="21235"/>
                  <a:pt x="225061" y="19087"/>
                  <a:pt x="204716" y="39432"/>
                </a:cubicBezTo>
                <a:cubicBezTo>
                  <a:pt x="191068" y="53080"/>
                  <a:pt x="178600" y="68020"/>
                  <a:pt x="163773" y="80376"/>
                </a:cubicBezTo>
                <a:cubicBezTo>
                  <a:pt x="114322" y="121586"/>
                  <a:pt x="78863" y="113717"/>
                  <a:pt x="40943" y="189558"/>
                </a:cubicBezTo>
                <a:cubicBezTo>
                  <a:pt x="5260" y="260926"/>
                  <a:pt x="18582" y="224412"/>
                  <a:pt x="0" y="298740"/>
                </a:cubicBezTo>
                <a:cubicBezTo>
                  <a:pt x="722" y="308131"/>
                  <a:pt x="10917" y="508914"/>
                  <a:pt x="27295" y="558047"/>
                </a:cubicBezTo>
                <a:cubicBezTo>
                  <a:pt x="32482" y="573608"/>
                  <a:pt x="47256" y="584319"/>
                  <a:pt x="54591" y="598990"/>
                </a:cubicBezTo>
                <a:cubicBezTo>
                  <a:pt x="65547" y="620902"/>
                  <a:pt x="67647" y="647294"/>
                  <a:pt x="81886" y="667229"/>
                </a:cubicBezTo>
                <a:cubicBezTo>
                  <a:pt x="91420" y="680577"/>
                  <a:pt x="110570" y="683628"/>
                  <a:pt x="122830" y="694525"/>
                </a:cubicBezTo>
                <a:cubicBezTo>
                  <a:pt x="233301" y="792721"/>
                  <a:pt x="161234" y="761917"/>
                  <a:pt x="245660" y="790059"/>
                </a:cubicBezTo>
                <a:cubicBezTo>
                  <a:pt x="259308" y="799158"/>
                  <a:pt x="271932" y="810020"/>
                  <a:pt x="286603" y="817355"/>
                </a:cubicBezTo>
                <a:cubicBezTo>
                  <a:pt x="299470" y="823789"/>
                  <a:pt x="313714" y="827050"/>
                  <a:pt x="327546" y="831002"/>
                </a:cubicBezTo>
                <a:cubicBezTo>
                  <a:pt x="384557" y="847291"/>
                  <a:pt x="399671" y="847572"/>
                  <a:pt x="464024" y="858298"/>
                </a:cubicBezTo>
                <a:cubicBezTo>
                  <a:pt x="482555" y="854592"/>
                  <a:pt x="564825" y="839263"/>
                  <a:pt x="586854" y="831002"/>
                </a:cubicBezTo>
                <a:cubicBezTo>
                  <a:pt x="713799" y="783398"/>
                  <a:pt x="556629" y="817843"/>
                  <a:pt x="723331" y="790059"/>
                </a:cubicBezTo>
                <a:cubicBezTo>
                  <a:pt x="750627" y="771862"/>
                  <a:pt x="774096" y="745842"/>
                  <a:pt x="805218" y="735468"/>
                </a:cubicBezTo>
                <a:cubicBezTo>
                  <a:pt x="818866" y="730919"/>
                  <a:pt x="832938" y="727487"/>
                  <a:pt x="846161" y="721820"/>
                </a:cubicBezTo>
                <a:cubicBezTo>
                  <a:pt x="894648" y="701040"/>
                  <a:pt x="900574" y="694644"/>
                  <a:pt x="941695" y="667229"/>
                </a:cubicBezTo>
                <a:cubicBezTo>
                  <a:pt x="1004266" y="573373"/>
                  <a:pt x="985912" y="616465"/>
                  <a:pt x="1009934" y="544399"/>
                </a:cubicBezTo>
                <a:cubicBezTo>
                  <a:pt x="955772" y="381911"/>
                  <a:pt x="1010959" y="523532"/>
                  <a:pt x="955343" y="421570"/>
                </a:cubicBezTo>
                <a:cubicBezTo>
                  <a:pt x="935858" y="385848"/>
                  <a:pt x="934608" y="334958"/>
                  <a:pt x="900752" y="312387"/>
                </a:cubicBezTo>
                <a:cubicBezTo>
                  <a:pt x="887104" y="303289"/>
                  <a:pt x="872068" y="295989"/>
                  <a:pt x="859809" y="285092"/>
                </a:cubicBezTo>
                <a:cubicBezTo>
                  <a:pt x="749338" y="186896"/>
                  <a:pt x="821405" y="217699"/>
                  <a:pt x="736979" y="189558"/>
                </a:cubicBezTo>
                <a:cubicBezTo>
                  <a:pt x="689004" y="117592"/>
                  <a:pt x="737348" y="170219"/>
                  <a:pt x="655092" y="134967"/>
                </a:cubicBezTo>
                <a:cubicBezTo>
                  <a:pt x="548700" y="89371"/>
                  <a:pt x="683864" y="128205"/>
                  <a:pt x="573206" y="66728"/>
                </a:cubicBezTo>
                <a:cubicBezTo>
                  <a:pt x="548055" y="52755"/>
                  <a:pt x="518984" y="47336"/>
                  <a:pt x="491319" y="39432"/>
                </a:cubicBezTo>
                <a:cubicBezTo>
                  <a:pt x="353308" y="0"/>
                  <a:pt x="393348" y="12137"/>
                  <a:pt x="232012" y="121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1280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4. </a:t>
            </a:r>
            <a:r>
              <a:rPr lang="lv-LV" dirty="0"/>
              <a:t>Labāka </a:t>
            </a:r>
            <a:r>
              <a:rPr lang="lv-LV" dirty="0" smtClean="0"/>
              <a:t>biznesa </a:t>
            </a:r>
            <a:r>
              <a:rPr lang="lv-LV" dirty="0"/>
              <a:t>vide</a:t>
            </a:r>
            <a:endParaRPr lang="lv-LV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115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Saturs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lv-LV" dirty="0" err="1" smtClean="0"/>
              <a:t>Pamatuzstādījumi</a:t>
            </a:r>
            <a:endParaRPr lang="lv-LV" dirty="0" smtClean="0"/>
          </a:p>
          <a:p>
            <a:pPr marL="571500" indent="-571500">
              <a:buFont typeface="+mj-lt"/>
              <a:buAutoNum type="romanUcPeriod"/>
            </a:pPr>
            <a:r>
              <a:rPr lang="lv-LV" dirty="0" smtClean="0"/>
              <a:t>Produktivitātes celšana</a:t>
            </a:r>
          </a:p>
          <a:p>
            <a:pPr marL="571500" indent="-571500">
              <a:buFont typeface="+mj-lt"/>
              <a:buAutoNum type="romanUcPeriod"/>
            </a:pPr>
            <a:r>
              <a:rPr lang="lv-LV" dirty="0" smtClean="0"/>
              <a:t>Eksporta palielināšana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68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984775" cy="1143000"/>
          </a:xfrm>
        </p:spPr>
        <p:txBody>
          <a:bodyPr/>
          <a:lstStyle/>
          <a:p>
            <a:pPr algn="ctr">
              <a:defRPr/>
            </a:pPr>
            <a:r>
              <a:rPr lang="lv-LV" dirty="0" smtClean="0"/>
              <a:t>A. Obligāts birokrātijas tests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pPr marL="552450" indent="-514350">
              <a:buFont typeface="Calibri" panose="020F0502020204030204" pitchFamily="34" charset="0"/>
              <a:buAutoNum type="alphaUcPeriod"/>
            </a:pPr>
            <a:r>
              <a:rPr lang="lv-LV" altLang="en-US" b="1" dirty="0" smtClean="0"/>
              <a:t>Vai ...</a:t>
            </a:r>
          </a:p>
          <a:p>
            <a:pPr marL="952500" lvl="1" indent="-514350">
              <a:buFont typeface="Calibri" panose="020F0502020204030204" pitchFamily="34" charset="0"/>
              <a:buAutoNum type="arabicParenR"/>
            </a:pPr>
            <a:r>
              <a:rPr lang="lv-LV" altLang="en-US" sz="2600" dirty="0" smtClean="0"/>
              <a:t>jāiesniedz kāds </a:t>
            </a:r>
            <a:r>
              <a:rPr lang="lv-LV" altLang="en-US" sz="2600" b="1" dirty="0" smtClean="0"/>
              <a:t>dokuments</a:t>
            </a:r>
            <a:r>
              <a:rPr lang="lv-LV" altLang="en-US" sz="2600" dirty="0" smtClean="0"/>
              <a:t>?</a:t>
            </a:r>
          </a:p>
          <a:p>
            <a:pPr marL="952500" lvl="1" indent="-514350">
              <a:buFont typeface="Calibri" panose="020F0502020204030204" pitchFamily="34" charset="0"/>
              <a:buAutoNum type="arabicParenR"/>
            </a:pPr>
            <a:r>
              <a:rPr lang="lv-LV" altLang="en-US" sz="2600" dirty="0" smtClean="0"/>
              <a:t>paliek sarežģītāk gatavot </a:t>
            </a:r>
            <a:r>
              <a:rPr lang="lv-LV" altLang="en-US" sz="2600" b="1" dirty="0" smtClean="0"/>
              <a:t>dokumentu</a:t>
            </a:r>
            <a:r>
              <a:rPr lang="lv-LV" altLang="en-US" sz="2600" dirty="0" smtClean="0"/>
              <a:t>?</a:t>
            </a:r>
          </a:p>
          <a:p>
            <a:pPr marL="952500" lvl="1" indent="-514350">
              <a:buFont typeface="Calibri" panose="020F0502020204030204" pitchFamily="34" charset="0"/>
              <a:buAutoNum type="arabicParenR"/>
            </a:pPr>
            <a:r>
              <a:rPr lang="lv-LV" altLang="en-US" sz="2600" dirty="0" smtClean="0"/>
              <a:t>jauna </a:t>
            </a:r>
            <a:r>
              <a:rPr lang="lv-LV" altLang="en-US" sz="2600" b="1" dirty="0" smtClean="0"/>
              <a:t>procedūra</a:t>
            </a:r>
            <a:r>
              <a:rPr lang="lv-LV" altLang="en-US" sz="2600" dirty="0" smtClean="0"/>
              <a:t> uzņēmuma iekšienē?</a:t>
            </a:r>
          </a:p>
          <a:p>
            <a:pPr marL="952500" lvl="1" indent="-514350">
              <a:buFont typeface="Calibri" panose="020F0502020204030204" pitchFamily="34" charset="0"/>
              <a:buAutoNum type="arabicParenR"/>
            </a:pPr>
            <a:r>
              <a:rPr lang="lv-LV" altLang="en-US" sz="2600" dirty="0" smtClean="0"/>
              <a:t>esošā </a:t>
            </a:r>
            <a:r>
              <a:rPr lang="lv-LV" altLang="en-US" sz="2600" b="1" dirty="0" smtClean="0"/>
              <a:t>procedūra</a:t>
            </a:r>
            <a:r>
              <a:rPr lang="lv-LV" altLang="en-US" sz="2600" dirty="0" smtClean="0"/>
              <a:t> kļūst laikietilpīgāka?</a:t>
            </a:r>
          </a:p>
          <a:p>
            <a:pPr marL="952500" lvl="1" indent="-514350">
              <a:buFont typeface="Calibri" panose="020F0502020204030204" pitchFamily="34" charset="0"/>
              <a:buAutoNum type="arabicParenR"/>
            </a:pPr>
            <a:r>
              <a:rPr lang="lv-LV" altLang="en-US" sz="2600" dirty="0" smtClean="0"/>
              <a:t>jāveic papildus </a:t>
            </a:r>
            <a:r>
              <a:rPr lang="lv-LV" altLang="en-US" sz="2600" b="1" dirty="0" smtClean="0"/>
              <a:t>ieguldījumi</a:t>
            </a:r>
            <a:r>
              <a:rPr lang="lv-LV" altLang="en-US" sz="2600" dirty="0" smtClean="0"/>
              <a:t>?</a:t>
            </a:r>
          </a:p>
          <a:p>
            <a:pPr marL="552450" indent="-514350">
              <a:buFont typeface="Calibri" panose="020F0502020204030204" pitchFamily="34" charset="0"/>
              <a:buAutoNum type="alphaUcPeriod"/>
            </a:pPr>
            <a:r>
              <a:rPr lang="lv-LV" altLang="en-US" b="1" dirty="0" smtClean="0"/>
              <a:t>Cik </a:t>
            </a:r>
            <a:r>
              <a:rPr lang="lv-LV" altLang="en-US" b="1" dirty="0" smtClean="0"/>
              <a:t>tas paņem </a:t>
            </a:r>
            <a:r>
              <a:rPr lang="lv-LV" altLang="en-US" b="1" dirty="0" smtClean="0"/>
              <a:t>1 uzņēmumam?</a:t>
            </a:r>
          </a:p>
          <a:p>
            <a:pPr marL="552450" indent="-514350">
              <a:buFont typeface="Calibri" panose="020F0502020204030204" pitchFamily="34" charset="0"/>
              <a:buAutoNum type="alphaUcPeriod"/>
            </a:pPr>
            <a:r>
              <a:rPr lang="lv-LV" altLang="en-US" b="1" dirty="0" smtClean="0"/>
              <a:t>Uz cik uzņēmumiem tas attiecas?</a:t>
            </a:r>
          </a:p>
          <a:p>
            <a:pPr marL="552450" indent="-514350"/>
            <a:endParaRPr lang="lv-LV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B2E39-C984-4879-8436-8D7149AE5643}" type="slidenum">
              <a:rPr lang="lv-LV" altLang="en-US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20</a:t>
            </a:fld>
            <a:endParaRPr lang="lv-LV" altLang="en-US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3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 algn="ctr">
              <a:defRPr/>
            </a:pPr>
            <a:r>
              <a:rPr lang="lv-LV" dirty="0" smtClean="0"/>
              <a:t>Vai liels slogs</a:t>
            </a:r>
            <a:r>
              <a:rPr lang="lv-LV" dirty="0" smtClean="0"/>
              <a:t>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2" y="1600200"/>
            <a:ext cx="6552951" cy="4205288"/>
          </a:xfrm>
        </p:spPr>
        <p:txBody>
          <a:bodyPr/>
          <a:lstStyle/>
          <a:p>
            <a:r>
              <a:rPr lang="lv-LV" altLang="en-US" dirty="0" smtClean="0"/>
              <a:t>MK noteikumi paredz jaunu procedūru, kur katrai  SIA tas prasa </a:t>
            </a:r>
            <a:r>
              <a:rPr lang="lv-LV" altLang="en-US" u="sng" dirty="0" smtClean="0"/>
              <a:t>tikai</a:t>
            </a:r>
            <a:r>
              <a:rPr lang="lv-LV" altLang="en-US" dirty="0" smtClean="0"/>
              <a:t> 1h mēnesī</a:t>
            </a:r>
          </a:p>
          <a:p>
            <a:pPr lvl="1"/>
            <a:endParaRPr lang="lv-LV" altLang="en-US" sz="1200" dirty="0" smtClean="0"/>
          </a:p>
          <a:p>
            <a:pPr lvl="2">
              <a:buFont typeface="Wingdings" panose="05000000000000000000" pitchFamily="2" charset="2"/>
              <a:buNone/>
            </a:pPr>
            <a:r>
              <a:rPr lang="lv-LV" altLang="en-US" sz="3200" b="1" dirty="0" smtClean="0"/>
              <a:t>1h x 12 mēneši 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lv-LV" altLang="en-US" sz="3200" b="1" dirty="0" smtClean="0"/>
              <a:t>X </a:t>
            </a:r>
            <a:r>
              <a:rPr lang="lv-LV" altLang="en-US" sz="3200" b="1" dirty="0" smtClean="0"/>
              <a:t>2,166 </a:t>
            </a:r>
            <a:r>
              <a:rPr lang="lv-LV" altLang="en-US" sz="3200" b="1" dirty="0" smtClean="0">
                <a:solidFill>
                  <a:srgbClr val="FF0000"/>
                </a:solidFill>
              </a:rPr>
              <a:t>minimālā</a:t>
            </a:r>
            <a:r>
              <a:rPr lang="lv-LV" altLang="en-US" sz="3200" b="1" dirty="0" smtClean="0"/>
              <a:t> stundas </a:t>
            </a:r>
            <a:r>
              <a:rPr lang="lv-LV" altLang="en-US" sz="3200" b="1" dirty="0" smtClean="0"/>
              <a:t>likme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lv-LV" altLang="en-US" sz="3200" b="1" dirty="0" smtClean="0"/>
              <a:t>X </a:t>
            </a:r>
            <a:r>
              <a:rPr lang="en-US" sz="3200" b="1" dirty="0" smtClean="0"/>
              <a:t>128</a:t>
            </a:r>
            <a:r>
              <a:rPr lang="lv-LV" sz="3200" b="1" dirty="0" smtClean="0"/>
              <a:t> </a:t>
            </a:r>
            <a:r>
              <a:rPr lang="en-US" sz="3200" b="1" dirty="0" smtClean="0"/>
              <a:t>586</a:t>
            </a:r>
            <a:r>
              <a:rPr lang="lv-LV" sz="3200" b="1" dirty="0" smtClean="0"/>
              <a:t> </a:t>
            </a:r>
            <a:r>
              <a:rPr lang="lv-LV" altLang="en-US" sz="3200" b="1" dirty="0" smtClean="0"/>
              <a:t>SIA</a:t>
            </a:r>
            <a:endParaRPr lang="lv-LV" altLang="en-US" sz="3200" b="1" dirty="0" smtClean="0"/>
          </a:p>
          <a:p>
            <a:pPr lvl="2">
              <a:buFont typeface="Wingdings" panose="05000000000000000000" pitchFamily="2" charset="2"/>
              <a:buNone/>
            </a:pPr>
            <a:r>
              <a:rPr lang="lv-LV" altLang="en-US" sz="3200" b="1" dirty="0" smtClean="0"/>
              <a:t> </a:t>
            </a:r>
            <a:r>
              <a:rPr lang="lv-LV" altLang="en-US" sz="4800" b="1" dirty="0" smtClean="0">
                <a:solidFill>
                  <a:srgbClr val="FF0000"/>
                </a:solidFill>
              </a:rPr>
              <a:t>=</a:t>
            </a:r>
            <a:r>
              <a:rPr lang="lv-LV" altLang="en-US" sz="4800" b="1" dirty="0" smtClean="0"/>
              <a:t>  </a:t>
            </a:r>
            <a:r>
              <a:rPr lang="lv-LV" altLang="en-US" sz="4800" b="1" dirty="0" smtClean="0">
                <a:solidFill>
                  <a:srgbClr val="FF0000"/>
                </a:solidFill>
              </a:rPr>
              <a:t>3`342`207  EUR </a:t>
            </a:r>
            <a:r>
              <a:rPr lang="lv-LV" altLang="en-US" sz="4800" b="1" dirty="0" smtClean="0">
                <a:solidFill>
                  <a:srgbClr val="FF0000"/>
                </a:solidFill>
              </a:rPr>
              <a:t>!!!</a:t>
            </a:r>
          </a:p>
          <a:p>
            <a:endParaRPr lang="lv-LV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3109D8-990A-4333-9066-0BC68258AE30}" type="slidenum">
              <a:rPr lang="lv-LV" altLang="en-US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21</a:t>
            </a:fld>
            <a:endParaRPr lang="lv-LV" altLang="en-US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7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B. </a:t>
            </a:r>
            <a:r>
              <a:rPr lang="lv-LV" dirty="0" smtClean="0"/>
              <a:t>Pašvaldību motivācija</a:t>
            </a:r>
            <a:endParaRPr lang="en-US" dirty="0"/>
          </a:p>
        </p:txBody>
      </p:sp>
      <p:pic>
        <p:nvPicPr>
          <p:cNvPr id="10243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5038" y="1600200"/>
            <a:ext cx="6318250" cy="4205288"/>
          </a:xfrm>
        </p:spPr>
      </p:pic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E3B891-ECFE-489D-8DAF-0096FD607527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1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2B61EA-4586-4275-B1C5-E91D7F0AB470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126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600200"/>
            <a:ext cx="63373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00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pPr marL="514350" indent="-514350"/>
            <a:r>
              <a:rPr lang="lv-LV" altLang="en-US" smtClean="0"/>
              <a:t>Pašvaldības cīnās par maksātspējīgu iedzīvotāju ne uzņēmumu</a:t>
            </a:r>
          </a:p>
          <a:p>
            <a:pPr marL="514350" indent="-514350" algn="ctr">
              <a:buFont typeface="Arial" panose="020B0604020202020204" pitchFamily="34" charset="0"/>
              <a:buNone/>
            </a:pPr>
            <a:r>
              <a:rPr lang="lv-LV" altLang="en-US" b="1" smtClean="0"/>
              <a:t>KĀPĒC?</a:t>
            </a:r>
          </a:p>
          <a:p>
            <a:pPr marL="514350" indent="-514350"/>
            <a:r>
              <a:rPr lang="lv-LV" altLang="en-US" smtClean="0"/>
              <a:t>Balso iedzīvotājs, ne uzņēmums</a:t>
            </a:r>
          </a:p>
          <a:p>
            <a:pPr marL="514350" indent="-514350"/>
            <a:r>
              <a:rPr lang="lv-LV" altLang="en-US" smtClean="0"/>
              <a:t>Pašvaldības negūst legālu finansiālu labumu no privātā biznesa darbības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7636A9-D975-4B2E-BB0D-C56239BA8F47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1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Kā ir…</a:t>
            </a:r>
            <a:endParaRPr lang="lv-LV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AC0DE-0803-4143-A870-FACB9B49C8BC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5513" y="2705100"/>
            <a:ext cx="5761037" cy="1947863"/>
          </a:xfrm>
          <a:prstGeom prst="roundRect">
            <a:avLst>
              <a:gd name="adj" fmla="val 8000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Pašvaldība </a:t>
            </a:r>
            <a:r>
              <a:rPr lang="lv-LV" sz="2800" dirty="0">
                <a:solidFill>
                  <a:schemeClr val="tx1"/>
                </a:solidFill>
              </a:rPr>
              <a:t>iegūst līdzekļus </a:t>
            </a:r>
            <a:r>
              <a:rPr lang="lv-LV" sz="2800" dirty="0">
                <a:solidFill>
                  <a:schemeClr val="tx1"/>
                </a:solidFill>
              </a:rPr>
              <a:t>no </a:t>
            </a:r>
            <a:endParaRPr lang="lv-LV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lv-LV" sz="2800" dirty="0">
                <a:solidFill>
                  <a:srgbClr val="FF0000"/>
                </a:solidFill>
              </a:rPr>
              <a:t>1) IIN</a:t>
            </a:r>
          </a:p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2) NĪN</a:t>
            </a:r>
            <a:endParaRPr lang="lv-LV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lv-LV" sz="2800" dirty="0">
                <a:solidFill>
                  <a:srgbClr val="FF0000"/>
                </a:solidFill>
              </a:rPr>
              <a:t>3) birokrātijas </a:t>
            </a:r>
            <a:r>
              <a:rPr lang="lv-LV" sz="2800" dirty="0">
                <a:solidFill>
                  <a:srgbClr val="FF0000"/>
                </a:solidFill>
              </a:rPr>
              <a:t>sloga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195513" y="5229225"/>
            <a:ext cx="5761037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Pašvaldība dara labu iedzīvotājiem</a:t>
            </a:r>
          </a:p>
        </p:txBody>
      </p:sp>
      <p:sp>
        <p:nvSpPr>
          <p:cNvPr id="7" name="Down Arrow 6"/>
          <p:cNvSpPr/>
          <p:nvPr/>
        </p:nvSpPr>
        <p:spPr>
          <a:xfrm>
            <a:off x="4859338" y="4657725"/>
            <a:ext cx="431800" cy="64293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4" name="Rounded Rectangle 13"/>
          <p:cNvSpPr/>
          <p:nvPr/>
        </p:nvSpPr>
        <p:spPr>
          <a:xfrm>
            <a:off x="2195513" y="1628775"/>
            <a:ext cx="5761037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Iedzīvotāji ievēlē pašvaldību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895850" y="2205038"/>
            <a:ext cx="431800" cy="54451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18" name="Straight Connector 17"/>
          <p:cNvCxnSpPr>
            <a:stCxn id="11" idx="3"/>
          </p:cNvCxnSpPr>
          <p:nvPr/>
        </p:nvCxnSpPr>
        <p:spPr>
          <a:xfrm flipV="1">
            <a:off x="7956550" y="5516563"/>
            <a:ext cx="503238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459788" y="1916113"/>
            <a:ext cx="73025" cy="36004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812088" y="1916113"/>
            <a:ext cx="72072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2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7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Vēlamais…</a:t>
            </a:r>
            <a:endParaRPr lang="lv-LV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08FA00-A4C4-478E-92BC-4A30A5595086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5513" y="2565400"/>
            <a:ext cx="5616575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Pašvaldība piesaista </a:t>
            </a:r>
            <a:r>
              <a:rPr lang="lv-LV" sz="2800" dirty="0">
                <a:solidFill>
                  <a:schemeClr val="tx1"/>
                </a:solidFill>
              </a:rPr>
              <a:t>uzņēmumus</a:t>
            </a:r>
            <a:endParaRPr lang="lv-LV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95513" y="3500438"/>
            <a:ext cx="5616575" cy="57626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Uzņēmumi </a:t>
            </a:r>
            <a:r>
              <a:rPr lang="lv-LV" sz="2800" dirty="0">
                <a:solidFill>
                  <a:schemeClr val="tx1"/>
                </a:solidFill>
              </a:rPr>
              <a:t>sekmīgi strādā</a:t>
            </a:r>
          </a:p>
        </p:txBody>
      </p:sp>
      <p:sp>
        <p:nvSpPr>
          <p:cNvPr id="7" name="Down Arrow 6"/>
          <p:cNvSpPr/>
          <p:nvPr/>
        </p:nvSpPr>
        <p:spPr>
          <a:xfrm>
            <a:off x="4716463" y="3141663"/>
            <a:ext cx="431800" cy="5032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Rounded Rectangle 8"/>
          <p:cNvSpPr/>
          <p:nvPr/>
        </p:nvSpPr>
        <p:spPr>
          <a:xfrm>
            <a:off x="2195513" y="4437063"/>
            <a:ext cx="5616575" cy="57626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Pašvaldība saņem finansiālu labumu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195513" y="5373688"/>
            <a:ext cx="5616575" cy="57626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Pašvaldība dara labu iedzīvotājiem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716463" y="4076700"/>
            <a:ext cx="431800" cy="5048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3" name="Down Arrow 12"/>
          <p:cNvSpPr/>
          <p:nvPr/>
        </p:nvSpPr>
        <p:spPr>
          <a:xfrm>
            <a:off x="4716463" y="5011738"/>
            <a:ext cx="431800" cy="5048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4" name="Rounded Rectangle 13"/>
          <p:cNvSpPr/>
          <p:nvPr/>
        </p:nvSpPr>
        <p:spPr>
          <a:xfrm>
            <a:off x="2195513" y="1628775"/>
            <a:ext cx="5616575" cy="5762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dirty="0">
                <a:solidFill>
                  <a:schemeClr val="tx1"/>
                </a:solidFill>
              </a:rPr>
              <a:t>Iedzīvotāji ievēlē pašvaldību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716463" y="2205038"/>
            <a:ext cx="431800" cy="5032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18" name="Straight Connector 17"/>
          <p:cNvCxnSpPr>
            <a:stCxn id="11" idx="3"/>
          </p:cNvCxnSpPr>
          <p:nvPr/>
        </p:nvCxnSpPr>
        <p:spPr>
          <a:xfrm>
            <a:off x="7812088" y="5661025"/>
            <a:ext cx="6477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459788" y="1916113"/>
            <a:ext cx="73025" cy="37449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812088" y="1916113"/>
            <a:ext cx="72072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50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480175" cy="1143000"/>
          </a:xfrm>
        </p:spPr>
        <p:txBody>
          <a:bodyPr/>
          <a:lstStyle/>
          <a:p>
            <a:pPr algn="ctr">
              <a:defRPr/>
            </a:pPr>
            <a:r>
              <a:rPr lang="lv-LV" dirty="0" smtClean="0"/>
              <a:t>Finanšu </a:t>
            </a:r>
            <a:r>
              <a:rPr lang="lv-LV" dirty="0" smtClean="0"/>
              <a:t>motivācija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1600200"/>
            <a:ext cx="6337300" cy="4205288"/>
          </a:xfrm>
        </p:spPr>
        <p:txBody>
          <a:bodyPr/>
          <a:lstStyle/>
          <a:p>
            <a:pPr marL="514350" indent="-514350"/>
            <a:r>
              <a:rPr lang="lv-LV" altLang="en-US" b="1" smtClean="0"/>
              <a:t>Būtība:</a:t>
            </a:r>
          </a:p>
          <a:p>
            <a:pPr marL="914400" lvl="1" indent="-514350">
              <a:buFont typeface="Calibri" panose="020F0502020204030204" pitchFamily="34" charset="0"/>
              <a:buAutoNum type="arabicParenR"/>
            </a:pPr>
            <a:r>
              <a:rPr lang="lv-LV" altLang="en-US" smtClean="0"/>
              <a:t>jārada pašvaldībām </a:t>
            </a:r>
            <a:r>
              <a:rPr lang="lv-LV" altLang="en-US" u="sng" smtClean="0"/>
              <a:t>finanšu motivācija</a:t>
            </a:r>
            <a:r>
              <a:rPr lang="lv-LV" altLang="en-US" smtClean="0"/>
              <a:t> veicināt privāto biznesu pašvaldības teritorijā</a:t>
            </a:r>
          </a:p>
          <a:p>
            <a:pPr marL="514350" indent="-514350"/>
            <a:r>
              <a:rPr lang="lv-LV" altLang="en-US" b="1" smtClean="0"/>
              <a:t>Iespējamie rīki:</a:t>
            </a:r>
          </a:p>
          <a:p>
            <a:pPr marL="914400" lvl="1" indent="-514350">
              <a:buFont typeface="Calibri" panose="020F0502020204030204" pitchFamily="34" charset="0"/>
              <a:buAutoNum type="arabicParenR"/>
            </a:pPr>
            <a:r>
              <a:rPr lang="lv-LV" altLang="en-US" smtClean="0"/>
              <a:t>UIN pārdale par labu pašvaldībai</a:t>
            </a:r>
          </a:p>
          <a:p>
            <a:pPr marL="914400" lvl="1" indent="-514350">
              <a:buFont typeface="Calibri" panose="020F0502020204030204" pitchFamily="34" charset="0"/>
              <a:buAutoNum type="arabicParenR"/>
            </a:pPr>
            <a:r>
              <a:rPr lang="lv-LV" altLang="en-US" smtClean="0"/>
              <a:t>IIN pārdale par labu pašvaldībai</a:t>
            </a:r>
          </a:p>
          <a:p>
            <a:pPr marL="914400" lvl="1" indent="-514350">
              <a:buFont typeface="Calibri" panose="020F0502020204030204" pitchFamily="34" charset="0"/>
              <a:buAutoNum type="arabicParenR"/>
            </a:pPr>
            <a:r>
              <a:rPr lang="lv-LV" altLang="en-US" smtClean="0"/>
              <a:t>ES vai citi fondi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3663F8-3834-4E27-A015-799CFA159ADE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2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III.</a:t>
            </a:r>
            <a:br>
              <a:rPr lang="lv-LV" dirty="0" smtClean="0"/>
            </a:br>
            <a:r>
              <a:rPr lang="lv-LV" dirty="0" smtClean="0"/>
              <a:t>Eksporta palielināšana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01008"/>
            <a:ext cx="3168352" cy="230425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8965" y="3510948"/>
            <a:ext cx="3155123" cy="229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7199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1. Pamatuzdevumi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29</a:t>
            </a:fld>
            <a:endParaRPr lang="lv-LV"/>
          </a:p>
        </p:txBody>
      </p:sp>
      <p:sp>
        <p:nvSpPr>
          <p:cNvPr id="5" name="Rounded Rectangle 4"/>
          <p:cNvSpPr/>
          <p:nvPr/>
        </p:nvSpPr>
        <p:spPr>
          <a:xfrm>
            <a:off x="2190974" y="3243098"/>
            <a:ext cx="2281320" cy="10367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Preču eksports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83737" y="3243098"/>
            <a:ext cx="2281320" cy="10367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Pakalpojumu eksports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4578" y="1600361"/>
            <a:ext cx="6360479" cy="1036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</a:rPr>
              <a:t>Eksporta palielināšana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31634" y="2656912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71480" y="2656912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38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I.</a:t>
            </a:r>
            <a:br>
              <a:rPr lang="lv-LV" dirty="0" smtClean="0"/>
            </a:br>
            <a:r>
              <a:rPr lang="lv-LV" dirty="0" err="1" smtClean="0"/>
              <a:t>Pamatuzstādījumi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2. Preču eksports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lv-LV" dirty="0" smtClean="0"/>
          </a:p>
          <a:p>
            <a:pPr marL="514350" indent="-514350">
              <a:buFont typeface="+mj-lt"/>
              <a:buAutoNum type="arabicParenR"/>
            </a:pPr>
            <a:endParaRPr lang="lv-LV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30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10968"/>
            <a:ext cx="6310436" cy="429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lv-LV" dirty="0"/>
              <a:t>Spēcīga eksporta atbalsta infrastruktūra, koordinējot valsts, pašvaldību un NVO resursus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Koordinēts nozaru un </a:t>
            </a:r>
            <a:r>
              <a:rPr lang="lv-LV" dirty="0" err="1" smtClean="0"/>
              <a:t>pārnozaru</a:t>
            </a:r>
            <a:r>
              <a:rPr lang="lv-LV" dirty="0" smtClean="0"/>
              <a:t> mārketings. Kāds ir Latvijas preces zīmols?</a:t>
            </a:r>
          </a:p>
          <a:p>
            <a:pPr marL="514350" indent="-514350">
              <a:buFont typeface="+mj-lt"/>
              <a:buAutoNum type="arabicParenR"/>
            </a:pPr>
            <a:r>
              <a:rPr lang="lv-LV" dirty="0" smtClean="0"/>
              <a:t>Citi eksporta atbalsta instrumenti</a:t>
            </a:r>
          </a:p>
          <a:p>
            <a:pPr marL="514350" indent="-514350">
              <a:buFont typeface="+mj-lt"/>
              <a:buAutoNum type="arabicParenR"/>
            </a:pPr>
            <a:endParaRPr lang="lv-LV" dirty="0" smtClean="0"/>
          </a:p>
          <a:p>
            <a:pPr marL="514350" indent="-514350">
              <a:buFont typeface="+mj-lt"/>
              <a:buAutoNum type="arabicParenR"/>
            </a:pPr>
            <a:endParaRPr lang="lv-LV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31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39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3. Pakalpojumu eksports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32</a:t>
            </a:fld>
            <a:endParaRPr lang="lv-LV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600201"/>
            <a:ext cx="6337300" cy="42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41938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lv-LV" b="1" dirty="0" smtClean="0"/>
              <a:t>Infrastruktūras «šaurās vietas»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i</a:t>
            </a:r>
            <a:r>
              <a:rPr lang="lv-LV" dirty="0" smtClean="0"/>
              <a:t>zglītības eksportam </a:t>
            </a:r>
            <a:r>
              <a:rPr lang="lv-LV" dirty="0"/>
              <a:t>-</a:t>
            </a:r>
            <a:r>
              <a:rPr lang="lv-LV" dirty="0" smtClean="0"/>
              <a:t> kopmītnes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b</a:t>
            </a:r>
            <a:r>
              <a:rPr lang="lv-LV" dirty="0" smtClean="0"/>
              <a:t>iznesa konferencēm - vietas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s</a:t>
            </a:r>
            <a:r>
              <a:rPr lang="lv-LV" dirty="0" smtClean="0"/>
              <a:t>porta pasākumiem – vietas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t</a:t>
            </a:r>
            <a:r>
              <a:rPr lang="lv-LV" dirty="0" smtClean="0"/>
              <a:t>ransports u.tml.</a:t>
            </a:r>
          </a:p>
          <a:p>
            <a:pPr marL="514350" indent="-514350">
              <a:buFont typeface="+mj-lt"/>
              <a:buAutoNum type="arabicParenR"/>
            </a:pPr>
            <a:r>
              <a:rPr lang="lv-LV" b="1" dirty="0" smtClean="0"/>
              <a:t>Mārketinga </a:t>
            </a:r>
            <a:r>
              <a:rPr lang="lv-LV" b="1" dirty="0"/>
              <a:t>«šaurās vietas</a:t>
            </a:r>
            <a:r>
              <a:rPr lang="lv-LV" b="1" dirty="0" smtClean="0"/>
              <a:t>»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k</a:t>
            </a:r>
            <a:r>
              <a:rPr lang="lv-LV" dirty="0" smtClean="0"/>
              <a:t>oordinēts valsts mārketings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 smtClean="0"/>
              <a:t>atbalsts «</a:t>
            </a:r>
            <a:r>
              <a:rPr lang="lv-LV" dirty="0" err="1" smtClean="0"/>
              <a:t>starptautiskumam</a:t>
            </a:r>
            <a:r>
              <a:rPr lang="lv-LV" dirty="0" smtClean="0"/>
              <a:t>»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33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48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lv-LV" b="1" dirty="0" smtClean="0"/>
              <a:t>Noteikumu «šaurās vietas»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f</a:t>
            </a:r>
            <a:r>
              <a:rPr lang="lv-LV" dirty="0" smtClean="0"/>
              <a:t>inanšu un juridisko pakalpojumu eksports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/>
              <a:t>b</a:t>
            </a:r>
            <a:r>
              <a:rPr lang="lv-LV" dirty="0" smtClean="0"/>
              <a:t>iznesa vides prognozējamība</a:t>
            </a:r>
          </a:p>
          <a:p>
            <a:pPr marL="914400" lvl="1" indent="-514350">
              <a:buFont typeface="+mj-lt"/>
              <a:buAutoNum type="alphaLcParenR"/>
            </a:pPr>
            <a:r>
              <a:rPr lang="lv-LV" dirty="0" smtClean="0"/>
              <a:t>citas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34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05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Kopsavilkums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1417638"/>
            <a:ext cx="5041900" cy="3956050"/>
          </a:xfrm>
        </p:spPr>
      </p:pic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B73627-A7EE-48CF-AADD-1075274C16E6}" type="slidenum">
              <a:rPr lang="lv-LV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36</a:t>
            </a:fld>
            <a:endParaRPr lang="lv-LV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55976" y="4773523"/>
            <a:ext cx="4153024" cy="120032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Tx/>
              <a:buAutoNum type="arabicParenR"/>
            </a:pPr>
            <a:r>
              <a:rPr lang="lv-LV" altLang="en-US" sz="2400" b="1" dirty="0" smtClean="0"/>
              <a:t>Pozitīva demogrāfija</a:t>
            </a:r>
          </a:p>
          <a:p>
            <a:pPr marL="457200" indent="-457200">
              <a:buFontTx/>
              <a:buAutoNum type="arabicParenR"/>
            </a:pPr>
            <a:r>
              <a:rPr lang="lv-LV" altLang="en-US" sz="2400" b="1" dirty="0" smtClean="0"/>
              <a:t>Nabadzības mazināšana</a:t>
            </a:r>
            <a:endParaRPr lang="lv-LV" altLang="en-US" sz="2400" b="1" dirty="0"/>
          </a:p>
          <a:p>
            <a:pPr marL="457200" indent="-457200">
              <a:buAutoNum type="arabicParenR"/>
            </a:pPr>
            <a:r>
              <a:rPr lang="lv-LV" altLang="en-US" sz="2400" b="1" dirty="0" smtClean="0"/>
              <a:t>Drošība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95513" y="1360309"/>
            <a:ext cx="3095625" cy="120032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en-US" sz="2400" b="1" dirty="0" smtClean="0"/>
              <a:t>Prioritātes:</a:t>
            </a:r>
          </a:p>
          <a:p>
            <a:pPr marL="457200" indent="-457200">
              <a:buFontTx/>
              <a:buAutoNum type="arabicParenR"/>
            </a:pPr>
            <a:r>
              <a:rPr lang="lv-LV" altLang="en-US" sz="2400" dirty="0"/>
              <a:t>produktivitāte</a:t>
            </a:r>
          </a:p>
          <a:p>
            <a:pPr marL="457200" indent="-457200">
              <a:buAutoNum type="arabicParenR"/>
            </a:pPr>
            <a:r>
              <a:rPr lang="lv-LV" altLang="en-US" sz="2400" dirty="0" smtClean="0"/>
              <a:t>eksports</a:t>
            </a:r>
          </a:p>
        </p:txBody>
      </p:sp>
    </p:spTree>
    <p:extLst>
      <p:ext uri="{BB962C8B-B14F-4D97-AF65-F5344CB8AC3E}">
        <p14:creationId xmlns:p14="http://schemas.microsoft.com/office/powerpoint/2010/main" val="16665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39975" y="692150"/>
            <a:ext cx="6192838" cy="2592388"/>
          </a:xfrm>
        </p:spPr>
        <p:txBody>
          <a:bodyPr/>
          <a:lstStyle/>
          <a:p>
            <a:pPr>
              <a:defRPr/>
            </a:pPr>
            <a:r>
              <a:rPr lang="lv-LV" dirty="0"/>
              <a:t>Lai izcili uzņēmumi </a:t>
            </a:r>
            <a:br>
              <a:rPr lang="lv-LV" dirty="0"/>
            </a:br>
            <a:r>
              <a:rPr lang="lv-LV" dirty="0"/>
              <a:t>izcilā LATVIJĀ!</a:t>
            </a:r>
          </a:p>
        </p:txBody>
      </p:sp>
      <p:sp>
        <p:nvSpPr>
          <p:cNvPr id="75779" name="Subtitle 5"/>
          <p:cNvSpPr>
            <a:spLocks noGrp="1"/>
          </p:cNvSpPr>
          <p:nvPr>
            <p:ph type="subTitle" idx="1"/>
          </p:nvPr>
        </p:nvSpPr>
        <p:spPr>
          <a:xfrm>
            <a:off x="2339975" y="3500438"/>
            <a:ext cx="6192838" cy="2305050"/>
          </a:xfrm>
        </p:spPr>
        <p:txBody>
          <a:bodyPr/>
          <a:lstStyle/>
          <a:p>
            <a:r>
              <a:rPr lang="lv-LV" altLang="lv-LV" smtClean="0">
                <a:solidFill>
                  <a:schemeClr val="tx1"/>
                </a:solidFill>
              </a:rPr>
              <a:t>www.ltrk.lv</a:t>
            </a:r>
          </a:p>
          <a:p>
            <a:r>
              <a:rPr lang="lv-LV" altLang="lv-LV" smtClean="0">
                <a:solidFill>
                  <a:schemeClr val="tx1"/>
                </a:solidFill>
              </a:rPr>
              <a:t>Seko:</a:t>
            </a:r>
          </a:p>
          <a:p>
            <a:r>
              <a:rPr lang="lv-LV" altLang="lv-LV" smtClean="0">
                <a:solidFill>
                  <a:schemeClr val="tx1"/>
                </a:solidFill>
              </a:rPr>
              <a:t>janis.endzins@chamber.lv</a:t>
            </a:r>
          </a:p>
        </p:txBody>
      </p:sp>
      <p:pic>
        <p:nvPicPr>
          <p:cNvPr id="75780" name="Picture 5" descr="C:\Users\elina.valdmane\Desktop\Web\New_Life\_Citas_lietas_ievietosanai\Social_Buttons\Small\twitter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89413"/>
            <a:ext cx="48101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4" descr="C:\Users\elina.valdmane\Desktop\Web\New_Life\_Citas_lietas_ievietosanai\Social_Buttons\Small\Facebook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189413"/>
            <a:ext cx="4492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6" descr="C:\Users\elina.valdmane\Desktop\Web\New_Life\_Citas_lietas_ievietosanai\Social_Buttons\Large\YouTubeLogo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4189413"/>
            <a:ext cx="5127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1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1. LR izaugsmes matrica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  <p:sp>
        <p:nvSpPr>
          <p:cNvPr id="5" name="Rounded Rectangle 4"/>
          <p:cNvSpPr/>
          <p:nvPr/>
        </p:nvSpPr>
        <p:spPr>
          <a:xfrm>
            <a:off x="2204579" y="1600361"/>
            <a:ext cx="2016224" cy="1036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1. </a:t>
            </a:r>
            <a:r>
              <a:rPr lang="lv-LV" dirty="0" smtClean="0">
                <a:solidFill>
                  <a:schemeClr val="tx1"/>
                </a:solidFill>
              </a:rPr>
              <a:t>PROBLĒMA</a:t>
            </a:r>
            <a:r>
              <a:rPr lang="lv-LV" sz="2400" dirty="0" smtClean="0">
                <a:solidFill>
                  <a:schemeClr val="tx1"/>
                </a:solidFill>
              </a:rPr>
              <a:t> </a:t>
            </a:r>
            <a:r>
              <a:rPr lang="lv-LV" sz="2400" b="1" dirty="0" smtClean="0">
                <a:solidFill>
                  <a:schemeClr val="tx1"/>
                </a:solidFill>
              </a:rPr>
              <a:t>Demogrāfija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82496" y="1600122"/>
            <a:ext cx="2016224" cy="1036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2.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>
                <a:solidFill>
                  <a:schemeClr val="tx1"/>
                </a:solidFill>
              </a:rPr>
              <a:t>PROBLĒMA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Nabadzība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33758" y="1600122"/>
            <a:ext cx="2016224" cy="1036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3. </a:t>
            </a:r>
            <a:r>
              <a:rPr lang="lv-LV" dirty="0" smtClean="0">
                <a:solidFill>
                  <a:schemeClr val="tx1"/>
                </a:solidFill>
              </a:rPr>
              <a:t>PROBLĒMA</a:t>
            </a:r>
            <a:r>
              <a:rPr lang="lv-LV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Drošība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70328" y="3223020"/>
            <a:ext cx="5040559" cy="9980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Risinājums – Nauda 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Tautsaimniecības izaugsme 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0"/>
            <a:endCxn id="6" idx="2"/>
          </p:cNvCxnSpPr>
          <p:nvPr/>
        </p:nvCxnSpPr>
        <p:spPr>
          <a:xfrm flipV="1">
            <a:off x="5390608" y="2636834"/>
            <a:ext cx="0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>
          <a:xfrm flipV="1">
            <a:off x="5390608" y="2636834"/>
            <a:ext cx="2151262" cy="586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5" idx="2"/>
          </p:cNvCxnSpPr>
          <p:nvPr/>
        </p:nvCxnSpPr>
        <p:spPr>
          <a:xfrm flipH="1" flipV="1">
            <a:off x="3212691" y="2637073"/>
            <a:ext cx="2177917" cy="5859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2" idx="0"/>
            <a:endCxn id="8" idx="2"/>
          </p:cNvCxnSpPr>
          <p:nvPr/>
        </p:nvCxnSpPr>
        <p:spPr>
          <a:xfrm flipV="1">
            <a:off x="3676322" y="4221048"/>
            <a:ext cx="1714286" cy="5357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204579" y="4756823"/>
            <a:ext cx="2943485" cy="10484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PRIORITĀRAIS UZDEVUMS</a:t>
            </a:r>
          </a:p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Nr.1 </a:t>
            </a:r>
            <a:r>
              <a:rPr lang="lv-LV" sz="2400" b="1" dirty="0">
                <a:solidFill>
                  <a:schemeClr val="tx1"/>
                </a:solidFill>
              </a:rPr>
              <a:t>Eksports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607531" y="4756823"/>
            <a:ext cx="2952328" cy="10484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PRIORITĀRAIS UZDEVUMS </a:t>
            </a:r>
            <a:r>
              <a:rPr lang="lv-LV" sz="2400" b="1" dirty="0" smtClean="0">
                <a:solidFill>
                  <a:schemeClr val="tx1"/>
                </a:solidFill>
              </a:rPr>
              <a:t>Nr.2 Produktivitāte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>
            <a:stCxn id="35" idx="0"/>
            <a:endCxn id="8" idx="2"/>
          </p:cNvCxnSpPr>
          <p:nvPr/>
        </p:nvCxnSpPr>
        <p:spPr>
          <a:xfrm flipH="1" flipV="1">
            <a:off x="5390608" y="4221048"/>
            <a:ext cx="1693087" cy="5357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4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2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2. Kāpēc produktivitāte?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 algn="ctr"/>
            <a:r>
              <a:rPr lang="lv-LV" altLang="en-US" dirty="0" smtClean="0">
                <a:ea typeface="ＭＳ Ｐゴシック" panose="020B0600070205080204" pitchFamily="34" charset="-128"/>
              </a:rPr>
              <a:t>Joprojām zemi rādītāji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3662363" y="6232227"/>
            <a:ext cx="21336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B2716D-EFE6-4118-8D43-EBD32F800B17}" type="slidenum">
              <a:rPr lang="lv-LV" altLang="en-US">
                <a:solidFill>
                  <a:srgbClr val="898989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lv-LV" altLang="en-US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40640468"/>
              </p:ext>
            </p:extLst>
          </p:nvPr>
        </p:nvGraphicFramePr>
        <p:xfrm>
          <a:off x="1691680" y="1484784"/>
          <a:ext cx="72728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58370" y="3284984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66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5749328"/>
            <a:ext cx="5174045" cy="3439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i="1" dirty="0" smtClean="0"/>
              <a:t>	Avots</a:t>
            </a:r>
            <a:r>
              <a:rPr lang="lv-LV" sz="1000" i="1" dirty="0"/>
              <a:t>: </a:t>
            </a:r>
            <a:r>
              <a:rPr lang="lv-LV" sz="1000" i="1" dirty="0" smtClean="0"/>
              <a:t>Eurostat		</a:t>
            </a:r>
            <a:r>
              <a:rPr lang="lv-LV" sz="1000" dirty="0" smtClean="0"/>
              <a:t>Indekss (EU 28=100)</a:t>
            </a:r>
          </a:p>
          <a:p>
            <a:endParaRPr lang="lv-LV" sz="1000" i="1" dirty="0"/>
          </a:p>
        </p:txBody>
      </p:sp>
    </p:spTree>
    <p:extLst>
      <p:ext uri="{BB962C8B-B14F-4D97-AF65-F5344CB8AC3E}">
        <p14:creationId xmlns:p14="http://schemas.microsoft.com/office/powerpoint/2010/main" val="30710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337300" cy="11430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GKI</a:t>
            </a:r>
            <a:endParaRPr lang="lv-LV" dirty="0"/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</p:nvPr>
        </p:nvGraphicFramePr>
        <p:xfrm>
          <a:off x="349250" y="285750"/>
          <a:ext cx="11145838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34A831-126D-4AAF-BDB4-CBBEC6EA83AF}" type="slidenum">
              <a:rPr lang="lv-LV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lv-LV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22711" y="2562225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4440238" y="2312988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3922712" y="3070225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4957765" y="2024063"/>
            <a:ext cx="288925" cy="2889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Pamats lielākām algām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64" y="1556792"/>
            <a:ext cx="4205288" cy="42052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2A374-871B-7C4D-A738-4A3997005735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  <p:sp>
        <p:nvSpPr>
          <p:cNvPr id="3" name="TextBox 2"/>
          <p:cNvSpPr txBox="1"/>
          <p:nvPr/>
        </p:nvSpPr>
        <p:spPr>
          <a:xfrm>
            <a:off x="539553" y="1412776"/>
            <a:ext cx="28083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+mn-lt"/>
              </a:rPr>
              <a:t>A</a:t>
            </a:r>
            <a:r>
              <a:rPr lang="en-US" sz="1600" i="1" dirty="0" err="1" smtClean="0">
                <a:latin typeface="+mn-lt"/>
              </a:rPr>
              <a:t>lgu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pieaugums</a:t>
            </a:r>
            <a:r>
              <a:rPr lang="en-US" sz="1600" i="1" dirty="0" smtClean="0">
                <a:latin typeface="+mn-lt"/>
              </a:rPr>
              <a:t>, </a:t>
            </a:r>
            <a:r>
              <a:rPr lang="en-US" sz="1600" i="1" dirty="0" err="1" smtClean="0">
                <a:latin typeface="+mn-lt"/>
              </a:rPr>
              <a:t>kas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pārsniedz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produktivitāti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apdraud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Latvijas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konkuretspēju</a:t>
            </a:r>
            <a:r>
              <a:rPr lang="en-US" sz="1600" i="1" dirty="0" smtClean="0">
                <a:latin typeface="+mn-lt"/>
              </a:rPr>
              <a:t>. </a:t>
            </a:r>
          </a:p>
          <a:p>
            <a:endParaRPr lang="en-US" sz="1600" i="1" dirty="0">
              <a:latin typeface="+mn-lt"/>
            </a:endParaRPr>
          </a:p>
          <a:p>
            <a:r>
              <a:rPr lang="en-US" sz="1600" i="1" dirty="0" smtClean="0">
                <a:latin typeface="+mn-lt"/>
              </a:rPr>
              <a:t>Lai </a:t>
            </a:r>
            <a:r>
              <a:rPr lang="en-US" sz="1600" i="1" dirty="0" err="1" smtClean="0">
                <a:latin typeface="+mn-lt"/>
              </a:rPr>
              <a:t>Latvija</a:t>
            </a:r>
            <a:r>
              <a:rPr lang="en-US" sz="1600" i="1" dirty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samazinātu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atpalicību</a:t>
            </a:r>
            <a:r>
              <a:rPr lang="en-US" sz="1600" i="1" dirty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no ES </a:t>
            </a:r>
            <a:r>
              <a:rPr lang="en-US" sz="1600" i="1" dirty="0" err="1" smtClean="0">
                <a:latin typeface="+mn-lt"/>
              </a:rPr>
              <a:t>vadošajām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ekonomikām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ir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jāpaaugstina</a:t>
            </a:r>
            <a:r>
              <a:rPr lang="en-US" sz="1600" i="1" dirty="0" smtClean="0">
                <a:latin typeface="+mn-lt"/>
              </a:rPr>
              <a:t> </a:t>
            </a:r>
            <a:r>
              <a:rPr lang="en-US" sz="1600" i="1" dirty="0" err="1" smtClean="0">
                <a:latin typeface="+mn-lt"/>
              </a:rPr>
              <a:t>produktivitāte</a:t>
            </a:r>
            <a:r>
              <a:rPr lang="en-US" sz="1600" i="1" dirty="0" smtClean="0">
                <a:latin typeface="+mn-lt"/>
              </a:rPr>
              <a:t>.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 err="1" smtClean="0">
                <a:latin typeface="+mn-lt"/>
              </a:rPr>
              <a:t>Avots</a:t>
            </a:r>
            <a:r>
              <a:rPr lang="en-US" sz="1600" dirty="0" smtClean="0">
                <a:latin typeface="+mn-lt"/>
              </a:rPr>
              <a:t>: SVF, 2.03.2015</a:t>
            </a:r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sz="1000" dirty="0" smtClean="0"/>
              <a:t>Republic </a:t>
            </a:r>
            <a:r>
              <a:rPr lang="en-US" sz="1000" dirty="0"/>
              <a:t>of Latvia: Concluding Statement of the 2015 Article IV Mission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4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3. Kāpēc eksports?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20795</TotalTime>
  <Words>631</Words>
  <Application>Microsoft Office PowerPoint</Application>
  <PresentationFormat>On-screen Show (4:3)</PresentationFormat>
  <Paragraphs>186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Lucida Grande</vt:lpstr>
      <vt:lpstr>Times New Roman</vt:lpstr>
      <vt:lpstr>Wingdings</vt:lpstr>
      <vt:lpstr>Office Theme</vt:lpstr>
      <vt:lpstr>Latvijas tautsaimniecības izaugsmes ceļa karte</vt:lpstr>
      <vt:lpstr>Saturs</vt:lpstr>
      <vt:lpstr>I. Pamatuzstādījumi</vt:lpstr>
      <vt:lpstr>1. LR izaugsmes matrica</vt:lpstr>
      <vt:lpstr>2. Kāpēc produktivitāte?</vt:lpstr>
      <vt:lpstr>Joprojām zemi rādītāji</vt:lpstr>
      <vt:lpstr>GKI</vt:lpstr>
      <vt:lpstr>Pamats lielākām algām</vt:lpstr>
      <vt:lpstr>3. Kāpēc eksports?</vt:lpstr>
      <vt:lpstr>Eksporta / importa bilance</vt:lpstr>
      <vt:lpstr>- 60 cilvēki katru dienu!</vt:lpstr>
      <vt:lpstr>4. Pamatuzstādījumu kopsavilkums</vt:lpstr>
      <vt:lpstr>PowerPoint Presentation</vt:lpstr>
      <vt:lpstr>PowerPoint Presentation</vt:lpstr>
      <vt:lpstr>II. Produktivitātes celšana</vt:lpstr>
      <vt:lpstr>1. Pamatuzdevumi </vt:lpstr>
      <vt:lpstr>2. Labāki produkti</vt:lpstr>
      <vt:lpstr>3. Efektīvāki procesi</vt:lpstr>
      <vt:lpstr>4. Labāka biznesa vide</vt:lpstr>
      <vt:lpstr>A. Obligāts birokrātijas tests</vt:lpstr>
      <vt:lpstr>Vai liels slogs?</vt:lpstr>
      <vt:lpstr>B. Pašvaldību motivācija</vt:lpstr>
      <vt:lpstr>PowerPoint Presentation</vt:lpstr>
      <vt:lpstr>PowerPoint Presentation</vt:lpstr>
      <vt:lpstr>Kā ir…</vt:lpstr>
      <vt:lpstr>Vēlamais…</vt:lpstr>
      <vt:lpstr>Finanšu motivācija</vt:lpstr>
      <vt:lpstr>III. Eksporta palielināšana</vt:lpstr>
      <vt:lpstr>1. Pamatuzdevumi</vt:lpstr>
      <vt:lpstr>2. Preču eksports</vt:lpstr>
      <vt:lpstr>PowerPoint Presentation</vt:lpstr>
      <vt:lpstr>3. Pakalpojumu eksports</vt:lpstr>
      <vt:lpstr>PowerPoint Presentation</vt:lpstr>
      <vt:lpstr>PowerPoint Presentation</vt:lpstr>
      <vt:lpstr>Kopsavilkums</vt:lpstr>
      <vt:lpstr>PowerPoint Presentation</vt:lpstr>
      <vt:lpstr>Lai izcili uzņēmumi  izcilā LATVIJĀ!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artis.krilovs</dc:creator>
  <cp:lastModifiedBy>Chamber LCCI</cp:lastModifiedBy>
  <cp:revision>527</cp:revision>
  <cp:lastPrinted>2013-12-08T12:08:19Z</cp:lastPrinted>
  <dcterms:created xsi:type="dcterms:W3CDTF">2010-08-23T13:10:27Z</dcterms:created>
  <dcterms:modified xsi:type="dcterms:W3CDTF">2015-03-24T23:40:02Z</dcterms:modified>
</cp:coreProperties>
</file>