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62" r:id="rId2"/>
    <p:sldId id="265" r:id="rId3"/>
    <p:sldId id="264" r:id="rId4"/>
    <p:sldId id="283" r:id="rId5"/>
    <p:sldId id="282" r:id="rId6"/>
    <p:sldId id="279" r:id="rId7"/>
    <p:sldId id="280" r:id="rId8"/>
    <p:sldId id="281" r:id="rId9"/>
    <p:sldId id="276" r:id="rId10"/>
    <p:sldId id="275" r:id="rId11"/>
    <p:sldId id="277" r:id="rId12"/>
    <p:sldId id="278"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0" d="100"/>
          <a:sy n="110" d="100"/>
        </p:scale>
        <p:origin x="161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floor>
    <c:sideWall>
      <c:thickness val="0"/>
    </c:sideWall>
    <c:backWall>
      <c:thickness val="0"/>
    </c:backWall>
    <c:plotArea>
      <c:layout>
        <c:manualLayout>
          <c:layoutTarget val="inner"/>
          <c:xMode val="edge"/>
          <c:yMode val="edge"/>
          <c:x val="0.13367325710692801"/>
          <c:y val="0.242019331828598"/>
          <c:w val="0.65960734885717898"/>
          <c:h val="0.64472925172853801"/>
        </c:manualLayout>
      </c:layout>
      <c:pie3DChart>
        <c:varyColors val="1"/>
        <c:ser>
          <c:idx val="0"/>
          <c:order val="0"/>
          <c:dPt>
            <c:idx val="0"/>
            <c:bubble3D val="0"/>
          </c:dPt>
          <c:dPt>
            <c:idx val="1"/>
            <c:bubble3D val="0"/>
          </c:dPt>
          <c:dPt>
            <c:idx val="2"/>
            <c:bubble3D val="0"/>
          </c:dPt>
          <c:dPt>
            <c:idx val="3"/>
            <c:bubble3D val="0"/>
          </c:dPt>
          <c:dPt>
            <c:idx val="4"/>
            <c:bubble3D val="0"/>
          </c:dPt>
          <c:dLbls>
            <c:dLbl>
              <c:idx val="0"/>
              <c:layout>
                <c:manualLayout>
                  <c:x val="-0.17039379802506099"/>
                  <c:y val="-6.7231689036682196E-2"/>
                </c:manualLayout>
              </c:layout>
              <c:tx>
                <c:rich>
                  <a:bodyPr/>
                  <a:lstStyle/>
                  <a:p>
                    <a:r>
                      <a:rPr lang="en-US" sz="1600" b="1" noProof="0" dirty="0" smtClean="0"/>
                      <a:t>Pēcdoktorantūras granti</a:t>
                    </a:r>
                    <a:r>
                      <a:rPr lang="en-US" sz="1600" noProof="0" dirty="0" smtClean="0"/>
                      <a:t>
(atlase 2016.gada I cet.)</a:t>
                    </a:r>
                    <a:endParaRPr lang="en-US" noProof="0" dirty="0"/>
                  </a:p>
                </c:rich>
              </c:tx>
              <c:dLblPos val="bestFit"/>
              <c:showLegendKey val="0"/>
              <c:showVal val="0"/>
              <c:showCatName val="1"/>
              <c:showSerName val="0"/>
              <c:showPercent val="0"/>
              <c:showBubbleSize val="0"/>
              <c:extLst>
                <c:ext xmlns:c15="http://schemas.microsoft.com/office/drawing/2012/chart" uri="{CE6537A1-D6FC-4f65-9D91-7224C49458BB}">
                  <c15:layout/>
                </c:ext>
              </c:extLst>
            </c:dLbl>
            <c:dLbl>
              <c:idx val="1"/>
              <c:layout>
                <c:manualLayout>
                  <c:x val="-4.40463047828834E-3"/>
                  <c:y val="-0.18448146935681201"/>
                </c:manualLayout>
              </c:layout>
              <c:tx>
                <c:rich>
                  <a:bodyPr/>
                  <a:lstStyle/>
                  <a:p>
                    <a:r>
                      <a:rPr lang="en-US" sz="1600" b="1" noProof="0" dirty="0" smtClean="0"/>
                      <a:t>Praktiskie pētījumi zinātniskajās grupās 
(atlase 2015 IV cet/ 
2016 I cet.)</a:t>
                    </a:r>
                    <a:endParaRPr lang="en-US" b="1" noProof="0" dirty="0"/>
                  </a:p>
                </c:rich>
              </c:tx>
              <c:dLblPos val="bestFit"/>
              <c:showLegendKey val="0"/>
              <c:showVal val="0"/>
              <c:showCatName val="1"/>
              <c:showSerName val="0"/>
              <c:showPercent val="0"/>
              <c:showBubbleSize val="0"/>
              <c:extLst>
                <c:ext xmlns:c15="http://schemas.microsoft.com/office/drawing/2012/chart" uri="{CE6537A1-D6FC-4f65-9D91-7224C49458BB}">
                  <c15:layout/>
                </c:ext>
              </c:extLst>
            </c:dLbl>
            <c:dLbl>
              <c:idx val="2"/>
              <c:layout/>
              <c:dLblPos val="bestFit"/>
              <c:showLegendKey val="0"/>
              <c:showVal val="0"/>
              <c:showCatName val="1"/>
              <c:showSerName val="0"/>
              <c:showPercent val="0"/>
              <c:showBubbleSize val="0"/>
              <c:extLst>
                <c:ext xmlns:c15="http://schemas.microsoft.com/office/drawing/2012/chart" uri="{CE6537A1-D6FC-4f65-9D91-7224C49458BB}">
                  <c15:layout/>
                </c:ext>
              </c:extLst>
            </c:dLbl>
            <c:dLbl>
              <c:idx val="3"/>
              <c:layout>
                <c:manualLayout>
                  <c:x val="3.0651340996168602E-2"/>
                  <c:y val="5.0219721165873504E-3"/>
                </c:manualLayout>
              </c:layout>
              <c:dLblPos val="bestFit"/>
              <c:showLegendKey val="0"/>
              <c:showVal val="0"/>
              <c:showCatName val="1"/>
              <c:showSerName val="0"/>
              <c:showPercent val="0"/>
              <c:showBubbleSize val="0"/>
              <c:extLst>
                <c:ext xmlns:c15="http://schemas.microsoft.com/office/drawing/2012/chart" uri="{CE6537A1-D6FC-4f65-9D91-7224C49458BB}">
                  <c15:layout/>
                </c:ext>
              </c:extLst>
            </c:dLbl>
            <c:dLbl>
              <c:idx val="4"/>
              <c:layout>
                <c:manualLayout>
                  <c:x val="8.7266229017300603E-3"/>
                  <c:y val="-6.6938954840710593E-2"/>
                </c:manualLayout>
              </c:layout>
              <c:dLblPos val="bestFit"/>
              <c:showLegendKey val="0"/>
              <c:showVal val="0"/>
              <c:showCatName val="1"/>
              <c:showSerName val="0"/>
              <c:showPercent val="0"/>
              <c:showBubbleSize val="0"/>
              <c:extLst>
                <c:ext xmlns:c15="http://schemas.microsoft.com/office/drawing/2012/chart" uri="{CE6537A1-D6FC-4f65-9D91-7224C49458BB}">
                  <c15:layout/>
                </c:ext>
              </c:extLst>
            </c:dLbl>
            <c:spPr>
              <a:noFill/>
              <a:ln>
                <a:noFill/>
              </a:ln>
              <a:effectLst/>
            </c:spPr>
            <c:txPr>
              <a:bodyPr rot="0" vert="horz"/>
              <a:lstStyle/>
              <a:p>
                <a:pPr>
                  <a:defRPr sz="1600"/>
                </a:pPr>
                <a:endParaRPr lang="en-US"/>
              </a:p>
            </c:txPr>
            <c:dLblPos val="outEnd"/>
            <c:showLegendKey val="0"/>
            <c:showVal val="0"/>
            <c:showCatName val="1"/>
            <c:showSerName val="0"/>
            <c:showPercent val="0"/>
            <c:showBubbleSize val="0"/>
            <c:showLeaderLines val="0"/>
            <c:extLst>
              <c:ext xmlns:c15="http://schemas.microsoft.com/office/drawing/2012/chart" uri="{CE6537A1-D6FC-4f65-9D91-7224C49458BB}"/>
            </c:extLst>
          </c:dLbls>
          <c:cat>
            <c:strRef>
              <c:f>Sheet1!$A$5:$A$9</c:f>
              <c:strCache>
                <c:ptCount val="5"/>
                <c:pt idx="0">
                  <c:v>Pēcdoktorantūras granti
(atlase 2016.gada I cet.)</c:v>
                </c:pt>
                <c:pt idx="1">
                  <c:v>Praktiskie pētījumi zinātniskajās grupās 
(atlase 2015 IV cet/ 
2016 I cet.)</c:v>
                </c:pt>
                <c:pt idx="2">
                  <c:v>Inovācijas granti studentiem 
(atlase 2016 II cet.) </c:v>
                </c:pt>
                <c:pt idx="3">
                  <c:v>Starptautiskās sadarbības atbalsts 
(atlase 2016 I cet.) </c:v>
                </c:pt>
                <c:pt idx="4">
                  <c:v>ZI institucionālās kapacitātes stiprināšana un P&amp;A infrastruktūras attīstība RIS3 jomās 
(atlase 2016 II cet.) </c:v>
                </c:pt>
              </c:strCache>
            </c:strRef>
          </c:cat>
          <c:val>
            <c:numRef>
              <c:f>Sheet1!$B$5:$B$9</c:f>
              <c:numCache>
                <c:formatCode>General</c:formatCode>
                <c:ptCount val="5"/>
                <c:pt idx="0">
                  <c:v>64.03</c:v>
                </c:pt>
                <c:pt idx="1">
                  <c:v>76.510000000000005</c:v>
                </c:pt>
                <c:pt idx="2">
                  <c:v>34</c:v>
                </c:pt>
                <c:pt idx="3">
                  <c:v>32.549999999999997</c:v>
                </c:pt>
                <c:pt idx="4">
                  <c:v>115.25</c:v>
                </c:pt>
              </c:numCache>
            </c:numRef>
          </c:val>
        </c:ser>
        <c:dLbls>
          <c:dLblPos val="outEnd"/>
          <c:showLegendKey val="0"/>
          <c:showVal val="0"/>
          <c:showCatName val="1"/>
          <c:showSerName val="0"/>
          <c:showPercent val="0"/>
          <c:showBubbleSize val="0"/>
          <c:showLeaderLines val="0"/>
        </c:dLbls>
      </c:pie3DChart>
    </c:plotArea>
    <c:plotVisOnly val="1"/>
    <c:dispBlanksAs val="gap"/>
    <c:showDLblsOverMax val="0"/>
  </c:chart>
  <c:txPr>
    <a:bodyPr/>
    <a:lstStyle/>
    <a:p>
      <a:pPr>
        <a:defRPr lang="lv-LV" sz="1800" noProof="0"/>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0.25298</cdr:x>
      <cdr:y>0.60439</cdr:y>
    </cdr:from>
    <cdr:to>
      <cdr:x>0.44255</cdr:x>
      <cdr:y>0.66102</cdr:y>
    </cdr:to>
    <cdr:sp macro="" textlink="">
      <cdr:nvSpPr>
        <cdr:cNvPr id="2" name="Title 1"/>
        <cdr:cNvSpPr txBox="1">
          <a:spLocks xmlns:a="http://schemas.openxmlformats.org/drawingml/2006/main"/>
        </cdr:cNvSpPr>
      </cdr:nvSpPr>
      <cdr:spPr bwMode="auto">
        <a:xfrm xmlns:a="http://schemas.openxmlformats.org/drawingml/2006/main">
          <a:off x="2213026" y="3069783"/>
          <a:ext cx="1658343" cy="287632"/>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cdr:spPr>
      <cdr:txBody>
        <a:bodyPr xmlns:a="http://schemas.openxmlformats.org/drawingml/2006/main" vert="horz" wrap="square" lIns="93957" tIns="46979" rIns="93957" bIns="46979" numCol="1" anchor="t" anchorCtr="0" compatLnSpc="1">
          <a:prstTxWarp prst="textNoShape">
            <a:avLst/>
          </a:prstTxWarp>
          <a:noAutofit/>
        </a:bodyPr>
        <a:lstStyle xmlns:a="http://schemas.openxmlformats.org/drawingml/2006/main">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9pPr>
        </a:lstStyle>
        <a:p xmlns:a="http://schemas.openxmlformats.org/drawingml/2006/main">
          <a:r>
            <a:rPr lang="lv-LV" altLang="lv-LV" sz="1600" b="1" dirty="0" smtClean="0">
              <a:solidFill>
                <a:schemeClr val="bg1"/>
              </a:solidFill>
              <a:latin typeface="Cambria" panose="02040503050406030204" pitchFamily="18" charset="0"/>
              <a:ea typeface="MS PGothic" panose="020B0600070205080204" pitchFamily="34" charset="-128"/>
            </a:rPr>
            <a:t>32,55 MEUR</a:t>
          </a:r>
        </a:p>
      </cdr:txBody>
    </cdr:sp>
  </cdr:relSizeAnchor>
  <cdr:relSizeAnchor xmlns:cdr="http://schemas.openxmlformats.org/drawingml/2006/chartDrawing">
    <cdr:from>
      <cdr:x>0.50793</cdr:x>
      <cdr:y>0.32693</cdr:y>
    </cdr:from>
    <cdr:to>
      <cdr:x>0.69488</cdr:x>
      <cdr:y>0.38356</cdr:y>
    </cdr:to>
    <cdr:sp macro="" textlink="">
      <cdr:nvSpPr>
        <cdr:cNvPr id="3" name="Title 1"/>
        <cdr:cNvSpPr txBox="1">
          <a:spLocks xmlns:a="http://schemas.openxmlformats.org/drawingml/2006/main"/>
        </cdr:cNvSpPr>
      </cdr:nvSpPr>
      <cdr:spPr bwMode="auto">
        <a:xfrm xmlns:a="http://schemas.openxmlformats.org/drawingml/2006/main">
          <a:off x="4443288" y="1660524"/>
          <a:ext cx="1635424" cy="287632"/>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cdr:spPr>
      <cdr:txBody>
        <a:bodyPr xmlns:a="http://schemas.openxmlformats.org/drawingml/2006/main" vert="horz" wrap="square" lIns="93957" tIns="46979" rIns="93957" bIns="46979" numCol="1" anchor="t" anchorCtr="0" compatLnSpc="1">
          <a:prstTxWarp prst="textNoShape">
            <a:avLst/>
          </a:prstTxWarp>
          <a:noAutofit/>
        </a:bodyPr>
        <a:lstStyle xmlns:a="http://schemas.openxmlformats.org/drawingml/2006/main">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9pPr>
        </a:lstStyle>
        <a:p xmlns:a="http://schemas.openxmlformats.org/drawingml/2006/main">
          <a:r>
            <a:rPr lang="lv-LV" altLang="lv-LV" sz="1600" b="1" dirty="0" smtClean="0">
              <a:solidFill>
                <a:schemeClr val="bg1"/>
              </a:solidFill>
              <a:latin typeface="Cambria" panose="02040503050406030204" pitchFamily="18" charset="0"/>
              <a:ea typeface="MS PGothic" panose="020B0600070205080204" pitchFamily="34" charset="-128"/>
            </a:rPr>
            <a:t>64,03 </a:t>
          </a:r>
          <a:r>
            <a:rPr lang="lv-LV" altLang="lv-LV" sz="1600" b="1" dirty="0" smtClean="0">
              <a:solidFill>
                <a:schemeClr val="bg1"/>
              </a:solidFill>
              <a:latin typeface="Cambria" panose="02040503050406030204" pitchFamily="18" charset="0"/>
            </a:rPr>
            <a:t>M</a:t>
          </a:r>
          <a:r>
            <a:rPr lang="lv-LV" altLang="lv-LV" sz="1600" b="1" dirty="0" smtClean="0">
              <a:solidFill>
                <a:schemeClr val="bg1"/>
              </a:solidFill>
              <a:latin typeface="Cambria" panose="02040503050406030204" pitchFamily="18" charset="0"/>
              <a:ea typeface="MS PGothic" panose="020B0600070205080204" pitchFamily="34" charset="-128"/>
            </a:rPr>
            <a:t>EUR</a:t>
          </a:r>
        </a:p>
      </cdr:txBody>
    </cdr:sp>
  </cdr:relSizeAnchor>
  <cdr:relSizeAnchor xmlns:cdr="http://schemas.openxmlformats.org/drawingml/2006/chartDrawing">
    <cdr:from>
      <cdr:x>0.57109</cdr:x>
      <cdr:y>0.47696</cdr:y>
    </cdr:from>
    <cdr:to>
      <cdr:x>0.76751</cdr:x>
      <cdr:y>0.53359</cdr:y>
    </cdr:to>
    <cdr:sp macro="" textlink="">
      <cdr:nvSpPr>
        <cdr:cNvPr id="4" name="Title 1"/>
        <cdr:cNvSpPr txBox="1">
          <a:spLocks xmlns:a="http://schemas.openxmlformats.org/drawingml/2006/main"/>
        </cdr:cNvSpPr>
      </cdr:nvSpPr>
      <cdr:spPr bwMode="auto">
        <a:xfrm xmlns:a="http://schemas.openxmlformats.org/drawingml/2006/main">
          <a:off x="4995819" y="2422525"/>
          <a:ext cx="1718266" cy="287632"/>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cdr:spPr>
      <cdr:txBody>
        <a:bodyPr xmlns:a="http://schemas.openxmlformats.org/drawingml/2006/main" vert="horz" wrap="square" lIns="93957" tIns="46979" rIns="93957" bIns="46979" numCol="1" anchor="t" anchorCtr="0" compatLnSpc="1">
          <a:prstTxWarp prst="textNoShape">
            <a:avLst/>
          </a:prstTxWarp>
          <a:noAutofit/>
        </a:bodyPr>
        <a:lstStyle xmlns:a="http://schemas.openxmlformats.org/drawingml/2006/main">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9pPr>
        </a:lstStyle>
        <a:p xmlns:a="http://schemas.openxmlformats.org/drawingml/2006/main">
          <a:r>
            <a:rPr lang="lv-LV" altLang="lv-LV" sz="1600" b="1" dirty="0" smtClean="0">
              <a:solidFill>
                <a:schemeClr val="bg1"/>
              </a:solidFill>
              <a:latin typeface="Cambria" panose="02040503050406030204" pitchFamily="18" charset="0"/>
              <a:ea typeface="MS PGothic" panose="020B0600070205080204" pitchFamily="34" charset="-128"/>
            </a:rPr>
            <a:t>76,51 MEUR</a:t>
          </a:r>
        </a:p>
      </cdr:txBody>
    </cdr:sp>
  </cdr:relSizeAnchor>
  <cdr:relSizeAnchor xmlns:cdr="http://schemas.openxmlformats.org/drawingml/2006/chartDrawing">
    <cdr:from>
      <cdr:x>0.44318</cdr:x>
      <cdr:y>0.63286</cdr:y>
    </cdr:from>
    <cdr:to>
      <cdr:x>0.59547</cdr:x>
      <cdr:y>0.68949</cdr:y>
    </cdr:to>
    <cdr:sp macro="" textlink="">
      <cdr:nvSpPr>
        <cdr:cNvPr id="5" name="Title 1"/>
        <cdr:cNvSpPr txBox="1">
          <a:spLocks xmlns:a="http://schemas.openxmlformats.org/drawingml/2006/main"/>
        </cdr:cNvSpPr>
      </cdr:nvSpPr>
      <cdr:spPr bwMode="auto">
        <a:xfrm xmlns:a="http://schemas.openxmlformats.org/drawingml/2006/main">
          <a:off x="3876889" y="3214393"/>
          <a:ext cx="1332221" cy="287632"/>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cdr:spPr>
      <cdr:txBody>
        <a:bodyPr xmlns:a="http://schemas.openxmlformats.org/drawingml/2006/main" vert="horz" wrap="square" lIns="93957" tIns="46979" rIns="93957" bIns="46979" numCol="1" anchor="t" anchorCtr="0" compatLnSpc="1">
          <a:prstTxWarp prst="textNoShape">
            <a:avLst/>
          </a:prstTxWarp>
          <a:noAutofit/>
        </a:bodyPr>
        <a:lstStyle xmlns:a="http://schemas.openxmlformats.org/drawingml/2006/main">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9pPr>
        </a:lstStyle>
        <a:p xmlns:a="http://schemas.openxmlformats.org/drawingml/2006/main">
          <a:r>
            <a:rPr lang="lv-LV" altLang="lv-LV" sz="1600" b="1" dirty="0" smtClean="0">
              <a:solidFill>
                <a:schemeClr val="bg1"/>
              </a:solidFill>
              <a:latin typeface="Cambria" panose="02040503050406030204" pitchFamily="18" charset="0"/>
            </a:rPr>
            <a:t>34 MEUR</a:t>
          </a:r>
        </a:p>
      </cdr:txBody>
    </cdr:sp>
  </cdr:relSizeAnchor>
  <cdr:relSizeAnchor xmlns:cdr="http://schemas.openxmlformats.org/drawingml/2006/chartDrawing">
    <cdr:from>
      <cdr:x>0.73309</cdr:x>
      <cdr:y>0.141</cdr:y>
    </cdr:from>
    <cdr:to>
      <cdr:x>0.9454</cdr:x>
      <cdr:y>0.31072</cdr:y>
    </cdr:to>
    <cdr:sp macro="" textlink="">
      <cdr:nvSpPr>
        <cdr:cNvPr id="6" name="Title 1"/>
        <cdr:cNvSpPr txBox="1">
          <a:spLocks xmlns:a="http://schemas.openxmlformats.org/drawingml/2006/main"/>
        </cdr:cNvSpPr>
      </cdr:nvSpPr>
      <cdr:spPr bwMode="auto">
        <a:xfrm xmlns:a="http://schemas.openxmlformats.org/drawingml/2006/main">
          <a:off x="6617874" y="818335"/>
          <a:ext cx="1916526" cy="985065"/>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cdr:spPr>
      <cdr:txBody>
        <a:bodyPr xmlns:a="http://schemas.openxmlformats.org/drawingml/2006/main" vert="horz" wrap="square" lIns="93957" tIns="46979" rIns="93957" bIns="46979" numCol="1" anchor="t" anchorCtr="0" compatLnSpc="1">
          <a:prstTxWarp prst="textNoShape">
            <a:avLst/>
          </a:prstTxWarp>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altLang="lv-LV" sz="1300" b="1" i="1" dirty="0" smtClean="0">
              <a:solidFill>
                <a:schemeClr val="tx1"/>
              </a:solidFill>
              <a:latin typeface="Cambria" panose="02040503050406030204" pitchFamily="18" charset="0"/>
              <a:ea typeface="MS PGothic" panose="020B0600070205080204" pitchFamily="34" charset="-128"/>
            </a:rPr>
            <a:t>MK noteikumi saskaņošanā </a:t>
          </a:r>
        </a:p>
        <a:p xmlns:a="http://schemas.openxmlformats.org/drawingml/2006/main">
          <a:r>
            <a:rPr lang="lv-LV" altLang="lv-LV" sz="1300" b="1" i="1" dirty="0" smtClean="0">
              <a:solidFill>
                <a:schemeClr val="tx1"/>
              </a:solidFill>
              <a:latin typeface="Cambria" panose="02040503050406030204" pitchFamily="18" charset="0"/>
              <a:ea typeface="MS PGothic" panose="020B0600070205080204" pitchFamily="34" charset="-128"/>
            </a:rPr>
            <a:t>(VSS 09.07.2015.)</a:t>
          </a:r>
        </a:p>
      </cdr:txBody>
    </cdr:sp>
  </cdr:relSizeAnchor>
  <cdr:relSizeAnchor xmlns:cdr="http://schemas.openxmlformats.org/drawingml/2006/chartDrawing">
    <cdr:from>
      <cdr:x>0.78613</cdr:x>
      <cdr:y>0.85821</cdr:y>
    </cdr:from>
    <cdr:to>
      <cdr:x>0.97916</cdr:x>
      <cdr:y>1</cdr:y>
    </cdr:to>
    <cdr:sp macro="" textlink="">
      <cdr:nvSpPr>
        <cdr:cNvPr id="7" name="Title 1"/>
        <cdr:cNvSpPr txBox="1">
          <a:spLocks xmlns:a="http://schemas.openxmlformats.org/drawingml/2006/main"/>
        </cdr:cNvSpPr>
      </cdr:nvSpPr>
      <cdr:spPr bwMode="auto">
        <a:xfrm xmlns:a="http://schemas.openxmlformats.org/drawingml/2006/main">
          <a:off x="7096657" y="4980965"/>
          <a:ext cx="1742543" cy="822935"/>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cdr:spPr>
      <cdr:txBody>
        <a:bodyPr xmlns:a="http://schemas.openxmlformats.org/drawingml/2006/main" vert="horz" wrap="square" lIns="93957" tIns="46979" rIns="93957" bIns="46979" numCol="1" anchor="t" anchorCtr="0" compatLnSpc="1">
          <a:prstTxWarp prst="textNoShape">
            <a:avLst/>
          </a:prstTxWarp>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lv-LV" altLang="lv-LV" sz="1300" b="1" i="1" dirty="0" smtClean="0">
              <a:solidFill>
                <a:schemeClr val="tx1"/>
              </a:solidFill>
              <a:latin typeface="Cambria" panose="02040503050406030204" pitchFamily="18" charset="0"/>
              <a:ea typeface="MS PGothic" panose="020B0600070205080204" pitchFamily="34" charset="-128"/>
            </a:rPr>
            <a:t>MK noteikumi saskaņošanā </a:t>
          </a:r>
        </a:p>
        <a:p xmlns:a="http://schemas.openxmlformats.org/drawingml/2006/main">
          <a:pPr algn="l"/>
          <a:r>
            <a:rPr lang="lv-LV" altLang="lv-LV" sz="1300" b="1" i="1" dirty="0" smtClean="0">
              <a:solidFill>
                <a:schemeClr val="tx1"/>
              </a:solidFill>
              <a:latin typeface="Cambria" panose="02040503050406030204" pitchFamily="18" charset="0"/>
              <a:ea typeface="MS PGothic" panose="020B0600070205080204" pitchFamily="34" charset="-128"/>
            </a:rPr>
            <a:t>(VSS 23.07.2015.)</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A7DEED-C48E-704C-9657-DC9772F665C4}" type="datetimeFigureOut">
              <a:rPr lang="en-US" smtClean="0"/>
              <a:t>10/13/2015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271A62-4377-5A4A-A5B3-54FD5B564F26}" type="slidenum">
              <a:rPr lang="en-US" smtClean="0"/>
              <a:t>‹#›</a:t>
            </a:fld>
            <a:endParaRPr lang="en-US"/>
          </a:p>
        </p:txBody>
      </p:sp>
    </p:spTree>
    <p:extLst>
      <p:ext uri="{BB962C8B-B14F-4D97-AF65-F5344CB8AC3E}">
        <p14:creationId xmlns:p14="http://schemas.microsoft.com/office/powerpoint/2010/main" val="130970082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lv-LV" altLang="lv-LV" b="1" smtClean="0"/>
              <a:t>Iznākuma rādītājs: Jaunu pētnieku skaits atbalstītajās vienībās (pilnas slodzes ekvivalents), (amata vietu skaits)</a:t>
            </a:r>
          </a:p>
          <a:p>
            <a:r>
              <a:rPr lang="lv-LV" altLang="lv-LV" smtClean="0"/>
              <a:t> Starpposma vērtība 2018: </a:t>
            </a:r>
            <a:r>
              <a:rPr lang="lv-LV" altLang="lv-LV" b="1" smtClean="0"/>
              <a:t>150-200</a:t>
            </a:r>
            <a:endParaRPr lang="lv-LV" altLang="lv-LV" smtClean="0"/>
          </a:p>
          <a:p>
            <a:r>
              <a:rPr lang="lv-LV" altLang="lv-LV" smtClean="0"/>
              <a:t> Mērķis 2023: </a:t>
            </a:r>
            <a:r>
              <a:rPr lang="lv-LV" altLang="lv-LV" b="1" smtClean="0"/>
              <a:t>700</a:t>
            </a:r>
            <a:endParaRPr lang="lv-LV" altLang="lv-LV" smtClean="0"/>
          </a:p>
          <a:p>
            <a:r>
              <a:rPr lang="lv-LV" altLang="lv-LV" smtClean="0"/>
              <a:t> Mērķa vērtības noteikšanas principi/metodoloģija: 1)Praktiskas ievirzes pētījumu atlases kārtas plānotais indikatīvais kopējais finansējums - 76 512 873 euro, tai skaitā ERAF finansējums 65 035 942 euro. </a:t>
            </a:r>
          </a:p>
          <a:p>
            <a:r>
              <a:rPr lang="lv-LV" altLang="lv-LV" smtClean="0"/>
              <a:t>Vidējās viena projekta izmaksas noteiktas, ņemot vērā ES fondu 2007.-2013.gada plānošanas perioda darbības programmas „Uzņēmējdarbība un inovācijas</a:t>
            </a:r>
            <a:r>
              <a:rPr lang="lv-LV" altLang="en-US" smtClean="0"/>
              <a:t>”</a:t>
            </a:r>
            <a:r>
              <a:rPr lang="lv-LV" altLang="lv-LV" smtClean="0"/>
              <a:t> 1.1.1.2.aktivitātes ietvaros īstenoto projektu vidējās izmaksas t.i. 500 000 euro. 76 512 873 EUR/ 500 000 EUR (vidējās viena projekta izmaksas) = vidēji 153 projekti. Vidēji viena projekta ietvaros tiks izveidotas vismaz 2 jaunas zinātniskā personāla, t.i. vadošais pētnieks, pētnieks un zinātniskais asistents, amata vietas zinātniskajās institūcijās. Attiecīgi plānots, ka praktiskas ievirzes pētījumu atbalsta rezultātā tiks izveidotas 306 jaunas zinātniskā personāla, t.i. vadošā pētnieka, pētnieka un zinātniskā asistenta, amata vietas (153x2=306).</a:t>
            </a:r>
          </a:p>
          <a:p>
            <a:r>
              <a:rPr lang="lv-LV" altLang="lv-LV" smtClean="0"/>
              <a:t>2)Pēcdoktorantūras pētījumu atlases kārtas ietvaros plānotais indikatīvais kopējais finansējums 64 029 231 euro, tai skaitā 54 424 846 euro. Viena individuālā pēcdoktorantūras granta vidējais apmērs 100 000 euro, attiecīgi atlases kārtas ietvaros plānots atbalsts 640 pēcdoktorantūras grantiem (64 029 231 euro/ 100 000 EUR = 640 granti). Tiek pieņemts, ka ≈60% atbalstu saņēmušie jaunie zinātnieki varētu turpināt darbu pēc projekta īstenošanas zinātniskajā institūcijā, veidojot jaunas zinātniskā personāla amata vietas pētniecībā un attīstībā, savukārt atlikušie 40% varētu aizvietot esošo gados vecāko zinātnisko personālu (daļa varētu arī pārtraukt savu zinātnisko darbību Latvijā). Attiecīgi atlases kārtas ietvaros varētu tikt izveidotas 384 jaunas zinātniskā personāla amata jaunajiem zinātniekiem (640x60%=384).</a:t>
            </a:r>
          </a:p>
          <a:p>
            <a:r>
              <a:rPr lang="lv-LV" altLang="lv-LV" smtClean="0"/>
              <a:t>Ņemot vērā augstāk minēto, kopā līdz 2023.gadam tiktu izveidotas ≈700 jaunas zinātniskā personāla, t.i. vadošais pētnieks, pētnieks un zinātniskais asistents, amata vietas.</a:t>
            </a:r>
          </a:p>
          <a:p>
            <a:r>
              <a:rPr lang="lv-LV" altLang="lv-LV" smtClean="0"/>
              <a:t> </a:t>
            </a:r>
          </a:p>
          <a:p>
            <a:r>
              <a:rPr lang="lv-LV" altLang="lv-LV" b="1" smtClean="0"/>
              <a:t>Iznākuma rādītājs: Zinātnisko rakstu skaits, kuru izstrādei un publicēšanai ir sniegts atbalsts (zinātnisko rakstu skaits)</a:t>
            </a:r>
          </a:p>
          <a:p>
            <a:r>
              <a:rPr lang="lv-LV" altLang="lv-LV" smtClean="0"/>
              <a:t> Starpposma vērtība 2018: </a:t>
            </a:r>
            <a:r>
              <a:rPr lang="lv-LV" altLang="lv-LV" b="1" smtClean="0"/>
              <a:t>220 publikācijas</a:t>
            </a:r>
            <a:endParaRPr lang="lv-LV" altLang="lv-LV" smtClean="0"/>
          </a:p>
          <a:p>
            <a:r>
              <a:rPr lang="lv-LV" altLang="lv-LV" smtClean="0"/>
              <a:t> </a:t>
            </a:r>
            <a:r>
              <a:rPr lang="lv-LV" altLang="lv-LV" i="1" smtClean="0"/>
              <a:t>Mērķis 2023:</a:t>
            </a:r>
            <a:r>
              <a:rPr lang="lv-LV" altLang="lv-LV" smtClean="0"/>
              <a:t> </a:t>
            </a:r>
            <a:r>
              <a:rPr lang="lv-LV" altLang="lv-LV" b="1" smtClean="0"/>
              <a:t>1472 publikācijas</a:t>
            </a:r>
            <a:endParaRPr lang="lv-LV" altLang="lv-LV" smtClean="0"/>
          </a:p>
          <a:p>
            <a:r>
              <a:rPr lang="lv-LV" altLang="lv-LV" smtClean="0"/>
              <a:t> </a:t>
            </a:r>
            <a:r>
              <a:rPr lang="lv-LV" altLang="lv-LV" i="1" smtClean="0"/>
              <a:t>Mērķa vērtības noteikšanas principi/metodoloģija:</a:t>
            </a:r>
            <a:r>
              <a:rPr lang="lv-LV" altLang="lv-LV" smtClean="0"/>
              <a:t> Plānots, ka tiks īstenoti 153 praktiskas ievirzes pētniecības projekti un 640 individuālie pēcdoktorantūras granti. Tiek pieņems, ka praktiskas ievirzes pētījumu projektu ietvaros pārsvarā tiks sagatavots un publicēts viens zinātniskais raksts, savukārt 25% šo pētījumu projektu ietvaros, t.i. 39 projektos, tiks sagatavoti vismaz divi zinātniskie raksti, savukārt pēcdoktorantūras pētījumu projektu ietvaros tiks sagatavoti un publicēti vismaz divi zinātniskie raksti.  (114 pētījumu projekti * 1 zinātniskais raksts) + (39 pētījumu projekti * 2 zinātniskie raksti) + (640 pēcdoktorantūras pētījumu projekti * 2 zinātniskie raksti) = 1 472 zinātniskie raksti. </a:t>
            </a:r>
          </a:p>
          <a:p>
            <a:r>
              <a:rPr lang="lv-LV" altLang="lv-LV" smtClean="0"/>
              <a:t> </a:t>
            </a:r>
          </a:p>
          <a:p>
            <a:r>
              <a:rPr lang="lv-LV" altLang="lv-LV" b="1" smtClean="0"/>
              <a:t>Iznākuma rādītājs: Jauno produktu un tehnoloģiju skaits, kas ir komercializējami un kuru izstrādei sniegts atbalsts, (skaits). </a:t>
            </a:r>
          </a:p>
          <a:p>
            <a:r>
              <a:rPr lang="lv-LV" altLang="lv-LV" i="1" smtClean="0"/>
              <a:t>Starpposma vērtība 2018</a:t>
            </a:r>
            <a:r>
              <a:rPr lang="lv-LV" altLang="lv-LV" smtClean="0"/>
              <a:t>: </a:t>
            </a:r>
            <a:r>
              <a:rPr lang="lv-LV" altLang="lv-LV" b="1" smtClean="0"/>
              <a:t>78</a:t>
            </a:r>
            <a:endParaRPr lang="lv-LV" altLang="lv-LV" smtClean="0"/>
          </a:p>
          <a:p>
            <a:r>
              <a:rPr lang="lv-LV" altLang="lv-LV" i="1" smtClean="0"/>
              <a:t>Mērķis 2023:</a:t>
            </a:r>
            <a:r>
              <a:rPr lang="lv-LV" altLang="lv-LV" smtClean="0"/>
              <a:t> </a:t>
            </a:r>
            <a:r>
              <a:rPr lang="lv-LV" altLang="lv-LV" b="1" smtClean="0"/>
              <a:t>530</a:t>
            </a:r>
            <a:endParaRPr lang="lv-LV" altLang="lv-LV" smtClean="0"/>
          </a:p>
          <a:p>
            <a:r>
              <a:rPr lang="lv-LV" altLang="lv-LV" smtClean="0"/>
              <a:t> </a:t>
            </a:r>
            <a:r>
              <a:rPr lang="lv-LV" altLang="lv-LV" i="1" smtClean="0"/>
              <a:t>Mērķa vērtības noteikšanas principi/metodoloģija:</a:t>
            </a:r>
            <a:r>
              <a:rPr lang="lv-LV" altLang="lv-LV" smtClean="0"/>
              <a:t> Praktiskas ievirzes pētījumu atlases kārtas ietvaros plānots  īstenot 153 projektus. Attiecīgi pieņemot, ka vismaz 114 projektu (75% no visiem projektiem) veikto pētījumu ietvaros varētu tikt radīti jauni produkti vai tehnoloģijas, kas attiecīgi varētu būt komercializējami (nodrošināta zināšanu un tehnoloģiju pārnese (t.i. intelektuālā īpašuma licence) vai projekta izstrādnes ieviešana ražošanā vai pakalpojumu sniegšanā.- proti., vismaz viens jauns produkts vai tehnoloģijas tiks radītas katrā projektā.</a:t>
            </a:r>
          </a:p>
          <a:p>
            <a:r>
              <a:rPr lang="lv-LV" altLang="lv-LV" smtClean="0"/>
              <a:t>Savukārt pēcdoktorantūras pētījumu atlases kārtas ietvaros plānots sniegt atbalstu 640 jaunajiem zinātniekiem pēcdoktorantūras pētījumu īstenošanai. Attiecīgi pieņemot, ka apmēram 65 % no projektu īstenošanā veikto pētījumu ietvaros varētu tikt radīti jauni produkti vai tehnoloģijas, t.i. 416. Jaunu produktu vai tehnoloģiju skaits, kas komercializējami –530 (114+416).</a:t>
            </a:r>
          </a:p>
          <a:p>
            <a:r>
              <a:rPr lang="lv-LV" altLang="lv-LV" smtClean="0"/>
              <a:t>Pieņemot, ka praktiskas ievirzes pētniecības un pēcdoktorantūras pētījumiem tiks uzsaukta trīs uzsaukumos, attiecīgi par 1/3 no kopējā pieejamā finansējuma, līdz 2018.gadam varētu tikt īstenoti apmēram 50 pētījumu projekti un 211 pēcdoktorantūras projekti. </a:t>
            </a:r>
          </a:p>
          <a:p>
            <a:r>
              <a:rPr lang="lv-LV" altLang="lv-LV" smtClean="0"/>
              <a:t>Saskaņā ar augstāk minēto atlases kārtu indikatīvo laika grafiku, tās plānots uzsākt īstenot 2015.gada IV ceturksnī/2016.gada I ceturksnī un indikatīvais projekta ilgums plānots vismaz pilnus trīs gadus. Ņemot vērā augstāk minēto aprēķina metodiku, tiek pieņemts, ka līdz 2018.gada beigām tiks izstrādāti un nostiprināti aptuveni 30 % jaunu produktu vai tehnoloģiju, t.i. 78, savukārt 70% no jaunajiem produktiem un tehnoloģijām, kas tiks izstrādāti pirmā projektu uzsaukuma ietvaros, tiks izstrādāti un nostiprināti vēl 2019.gadā. Attiecīgi 2018.gada starpposma vērtībā tie netiek iekļauti. </a:t>
            </a:r>
          </a:p>
          <a:p>
            <a:r>
              <a:rPr lang="lv-LV" altLang="lv-LV" smtClean="0"/>
              <a:t> </a:t>
            </a:r>
            <a:endParaRPr lang="lv-LV" altLang="lv-LV" b="1" smtClean="0"/>
          </a:p>
          <a:p>
            <a:r>
              <a:rPr lang="lv-LV" altLang="lv-LV" b="1" smtClean="0"/>
              <a:t>Iznākuma rādītājs: To komersantu skaits, kuri sadarbojas ar pētniecības institūcijām, (skaits).</a:t>
            </a:r>
          </a:p>
          <a:p>
            <a:r>
              <a:rPr lang="lv-LV" altLang="lv-LV" smtClean="0"/>
              <a:t> Starpposma vērtība 2018: </a:t>
            </a:r>
            <a:r>
              <a:rPr lang="lv-LV" altLang="lv-LV" b="1" smtClean="0"/>
              <a:t>40</a:t>
            </a:r>
            <a:endParaRPr lang="lv-LV" altLang="lv-LV" smtClean="0"/>
          </a:p>
          <a:p>
            <a:r>
              <a:rPr lang="lv-LV" altLang="lv-LV" smtClean="0"/>
              <a:t> Mērķis 2023: </a:t>
            </a:r>
            <a:r>
              <a:rPr lang="lv-LV" altLang="lv-LV" b="1" smtClean="0"/>
              <a:t>450</a:t>
            </a:r>
            <a:endParaRPr lang="lv-LV" altLang="lv-LV" smtClean="0"/>
          </a:p>
          <a:p>
            <a:r>
              <a:rPr lang="lv-LV" altLang="lv-LV" smtClean="0"/>
              <a:t> </a:t>
            </a:r>
            <a:r>
              <a:rPr lang="lv-LV" altLang="lv-LV" i="1" smtClean="0"/>
              <a:t>Mērķa vērtības noteikšanas principi/metodoloģija:</a:t>
            </a:r>
            <a:r>
              <a:rPr lang="lv-LV" altLang="lv-LV" smtClean="0"/>
              <a:t> ES fondu 2007.-2013.gada plānošanas periodā zinātniskās institūcijas darbības programmas „Uzņēmējdarbība un inovācijas</a:t>
            </a:r>
            <a:r>
              <a:rPr lang="lv-LV" altLang="en-US" smtClean="0"/>
              <a:t>”</a:t>
            </a:r>
            <a:r>
              <a:rPr lang="lv-LV" altLang="lv-LV" smtClean="0"/>
              <a:t> pasākuma 2.1.1. „Zinātne, pētniecība un attīstība</a:t>
            </a:r>
            <a:r>
              <a:rPr lang="lv-LV" altLang="en-US" smtClean="0"/>
              <a:t>”</a:t>
            </a:r>
            <a:r>
              <a:rPr lang="lv-LV" altLang="lv-LV" smtClean="0"/>
              <a:t> ietvaros īstenotajā aktivitātē 2.1.1.1.</a:t>
            </a:r>
            <a:r>
              <a:rPr lang="lv-LV" altLang="en-US" smtClean="0"/>
              <a:t>”</a:t>
            </a:r>
            <a:r>
              <a:rPr lang="lv-LV" altLang="lv-LV" smtClean="0"/>
              <a:t>Atbalsts zinātnei un pētniecībai</a:t>
            </a:r>
            <a:r>
              <a:rPr lang="lv-LV" altLang="en-US" smtClean="0"/>
              <a:t>”</a:t>
            </a:r>
            <a:r>
              <a:rPr lang="lv-LV" altLang="lv-LV" smtClean="0"/>
              <a:t> īsteno praktiskas ievirzes pētījumu projektus sadarbībā ar 54 unikāliem komersantiem, savukārt 11 komersantiem 2.1.1.3.1.apakšaktivitātes „Zinātnes infrastruktūras attīstība</a:t>
            </a:r>
            <a:r>
              <a:rPr lang="lv-LV" altLang="en-US" smtClean="0"/>
              <a:t>”</a:t>
            </a:r>
            <a:r>
              <a:rPr lang="lv-LV" altLang="lv-LV" smtClean="0"/>
              <a:t> ietvaros tiek modernizēta pētniecības infrastruktūra, kas veicinās komercdarbību pētniecības pakalpojumu sektorā. Kā arī 2.1.1.2.aktivitātes  „Atbalsts starptautiskās sadarbības projektiem zinātnē un tehnoloģijās</a:t>
            </a:r>
            <a:r>
              <a:rPr lang="lv-LV" altLang="en-US" smtClean="0"/>
              <a:t>”</a:t>
            </a:r>
            <a:r>
              <a:rPr lang="lv-LV" altLang="lv-LV" smtClean="0"/>
              <a:t> tiek īstenots viens projekts sadarbībā ar komersantu. Attiecīgi 2.1.1.pasākuma ietvaros esošā perioda laikā zinātniskās institūcijas sadarbojas pētījumu projektu īstenošanā ar 66 unikāliem komersantiem.</a:t>
            </a:r>
          </a:p>
          <a:p>
            <a:r>
              <a:rPr lang="lv-LV" altLang="lv-LV" smtClean="0"/>
              <a:t>Laika posmā 2008.-2010.g. pēc CSP datiem darbojās 693 inovatīvi uzņēmumi, no kuriem 364 visā rūpniecības sektorā un 328 uzņēmumi pakalpojumu jomā).</a:t>
            </a:r>
          </a:p>
          <a:p>
            <a:r>
              <a:rPr lang="lv-LV" altLang="lv-LV" smtClean="0"/>
              <a:t>Plānots, ka 2020.g. inovatīvo uzņēmumu īpatsvars pieaugs līdz 40%, kas pēc esošo uzņēmumu skaita veidotu 927 uzņēmumus. Ņemot vērā augstāk minēto, kā arī plānotās atbalstāmās darbības praktiskas ievirzes pētījumu projektu, pēcdoktorantūras pētījumu projektu un inovāciju grantu studentiem ietvaros, tiek pieņemts, ka aptuveni 50% no inovatīvajiem uzņēmumiem būtu jāsadarbojas ar zinātniskajām institūcijām.</a:t>
            </a:r>
          </a:p>
          <a:p>
            <a:r>
              <a:rPr lang="lv-LV" altLang="lv-LV" smtClean="0"/>
              <a:t>  </a:t>
            </a:r>
          </a:p>
          <a:p>
            <a:r>
              <a:rPr lang="lv-LV" altLang="lv-LV" b="1" smtClean="0"/>
              <a:t>Iznākuma rādītājs: Privātās investīcijas, kas papildina valsts atbalstu inovācijām vai pētniecības un izstrādes projektiem.</a:t>
            </a:r>
          </a:p>
          <a:p>
            <a:r>
              <a:rPr lang="lv-LV" altLang="lv-LV" i="1" smtClean="0"/>
              <a:t>Starpposma vērtība 2018:</a:t>
            </a:r>
            <a:r>
              <a:rPr lang="lv-LV" altLang="lv-LV" smtClean="0"/>
              <a:t> </a:t>
            </a:r>
            <a:r>
              <a:rPr lang="lv-LV" altLang="lv-LV" b="1" smtClean="0"/>
              <a:t>3 190 600 EUR</a:t>
            </a:r>
            <a:r>
              <a:rPr lang="lv-LV" altLang="lv-LV" smtClean="0"/>
              <a:t> (20%) </a:t>
            </a:r>
          </a:p>
          <a:p>
            <a:r>
              <a:rPr lang="lv-LV" altLang="lv-LV" i="1" smtClean="0"/>
              <a:t>Mērķis 2023</a:t>
            </a:r>
            <a:r>
              <a:rPr lang="lv-LV" altLang="lv-LV" smtClean="0"/>
              <a:t>: </a:t>
            </a:r>
            <a:r>
              <a:rPr lang="lv-LV" altLang="lv-LV" b="1" smtClean="0"/>
              <a:t>15 953 000 EUR </a:t>
            </a:r>
            <a:endParaRPr lang="lv-LV" altLang="lv-LV" smtClean="0"/>
          </a:p>
          <a:p>
            <a:r>
              <a:rPr lang="lv-LV" altLang="lv-LV" b="1" smtClean="0"/>
              <a:t> </a:t>
            </a:r>
            <a:r>
              <a:rPr lang="lv-LV" altLang="lv-LV" i="1" smtClean="0"/>
              <a:t>Mērķa vērtības noteikšanas principi/metodoloģija</a:t>
            </a:r>
            <a:r>
              <a:rPr lang="lv-LV" altLang="lv-LV" smtClean="0"/>
              <a:t>: Praktiskas ievirzes pētījumu projektu atlases kārtā tiek pieņemts, ka vismaz 50% no atlases kārtā plānotajiem projektiem tiks īstenoti sadarbībā ar komersantiem, kas attiecīgi projekta īstenošanai paredz privāto līdzfinansējumu. 153/2=77 projekti tiks īstenoti sadarbībā ar komersantiem, attiecīgi šiem projektiem piesaistot indikatīvi 38 500 000 EUR (t.i. 77 projekti*500 000 viena projekta indikatīvās vidējās izmaksas = 38 500 000 EUR). Atbilstoši valsts atbalstu regulējošajiem normatīvajiem aktiem, tiek pieņemts, ka vidēji valsts atbalsta likme atlases kārtas ietvaros būs vidēji 25%, attiecīgi praktisku pētījumu projektu īstenošanā tiks piesaistīts privātais līdzfinansējums 9 625 000 EUR (t.i. 38 500 000 EUR* 25% vidējā valsts atbalsta likme = 9 625 000 EUR).</a:t>
            </a:r>
          </a:p>
          <a:p>
            <a:r>
              <a:rPr lang="lv-LV" altLang="lv-LV" smtClean="0"/>
              <a:t>Pēcdoktorantūras pētījumu projektu īstenošanā plānots ka vismaz 20% no atlases kārtā plānotajiem projektiem tiks īstenoti sadarbībā ar komersantiem, kas attiecīgi projekta īstenošanai paredz privāto līdzfinansējumu. 640 *25% =160 par kopējo finansējuma apmēru 16 000 000 EUR, 16 000 000 EUR* 20% vidējā valsts atbalsta likme = 3 200 000 EUR.</a:t>
            </a:r>
          </a:p>
          <a:p>
            <a:r>
              <a:rPr lang="lv-LV" altLang="lv-LV" smtClean="0"/>
              <a:t>Inovāciju grantu projektu īstenošanā plānots, ka vismaz 50% no atlases kārtā plānotajiem projektiem tiks īstenoti sadarbībā ar komersantiem, savukārt 50% sadarbībā ar pašvaldībām vai pašas zinātniskās institūcijas inovatīvu risinājumu projektiem. Vienlaikus tiek pieņemts, ka apmēram 8% no atlases kārtai pieejamā finansējuma apmēra tiks novirzīti inovāciju grantu administrēšanai, t.i. 34 000 000* 8% = 2 720 000 EUR. Attiecīgi 31 280 000 EUR/ 50% īstenojamo inovāciju grantu projektiem = 15 640 000 EUR, 15 640 000 EUR*20% = 3 128 000 EUR. </a:t>
            </a:r>
          </a:p>
          <a:p>
            <a:r>
              <a:rPr lang="lv-LV" altLang="lv-LV" smtClean="0"/>
              <a:t>Attiecīgi praktiskas ievirzes pētniecības projektu, pēcdoktorantūras pētījumu projektu un inovāciju grantu īstenošanai tiktu piesaistīts privātais finansējums 15 950 000 EUR apmērā.</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AA7928FB-BE34-49AB-892F-9BA52DEF98F4}" type="slidenum">
              <a:rPr lang="lv-LV" altLang="lv-LV" sz="1200">
                <a:latin typeface="Calibri" panose="020F0502020204030204" pitchFamily="34" charset="0"/>
              </a:rPr>
              <a:pPr/>
              <a:t>4</a:t>
            </a:fld>
            <a:endParaRPr lang="lv-LV" altLang="lv-LV" sz="1200">
              <a:latin typeface="Calibri" panose="020F0502020204030204" pitchFamily="34" charset="0"/>
            </a:endParaRPr>
          </a:p>
        </p:txBody>
      </p:sp>
    </p:spTree>
    <p:extLst>
      <p:ext uri="{BB962C8B-B14F-4D97-AF65-F5344CB8AC3E}">
        <p14:creationId xmlns:p14="http://schemas.microsoft.com/office/powerpoint/2010/main" val="1096392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lv-LV" altLang="lv-LV" smtClean="0"/>
          </a:p>
          <a:p>
            <a:endParaRPr lang="lv-LV" altLang="lv-LV" smtClean="0"/>
          </a:p>
        </p:txBody>
      </p:sp>
      <p:sp>
        <p:nvSpPr>
          <p:cNvPr id="16388"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E4A32722-2E83-400C-917F-C622418BD2BB}" type="slidenum">
              <a:rPr lang="lv-LV" altLang="lv-LV" sz="1200" smtClean="0">
                <a:latin typeface="Calibri" panose="020F0502020204030204" pitchFamily="34" charset="0"/>
              </a:rPr>
              <a:pPr/>
              <a:t>6</a:t>
            </a:fld>
            <a:endParaRPr lang="lv-LV" altLang="lv-LV" sz="1200" smtClean="0">
              <a:latin typeface="Calibri" panose="020F0502020204030204" pitchFamily="34" charset="0"/>
            </a:endParaRPr>
          </a:p>
        </p:txBody>
      </p:sp>
    </p:spTree>
    <p:extLst>
      <p:ext uri="{BB962C8B-B14F-4D97-AF65-F5344CB8AC3E}">
        <p14:creationId xmlns:p14="http://schemas.microsoft.com/office/powerpoint/2010/main" val="983372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lv-LV" altLang="lv-LV" smtClean="0"/>
          </a:p>
          <a:p>
            <a:endParaRPr lang="lv-LV" altLang="lv-LV" smtClean="0"/>
          </a:p>
        </p:txBody>
      </p:sp>
      <p:sp>
        <p:nvSpPr>
          <p:cNvPr id="16387"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E11933A6-4277-4480-8364-6804D01AE0D2}" type="slidenum">
              <a:rPr lang="lv-LV" altLang="lv-LV" sz="1200">
                <a:latin typeface="Calibri" panose="020F0502020204030204" pitchFamily="34" charset="0"/>
              </a:rPr>
              <a:pPr/>
              <a:t>9</a:t>
            </a:fld>
            <a:endParaRPr lang="lv-LV" altLang="lv-LV" sz="1200">
              <a:latin typeface="Calibri" panose="020F0502020204030204" pitchFamily="34" charset="0"/>
            </a:endParaRPr>
          </a:p>
        </p:txBody>
      </p:sp>
    </p:spTree>
    <p:extLst>
      <p:ext uri="{BB962C8B-B14F-4D97-AF65-F5344CB8AC3E}">
        <p14:creationId xmlns:p14="http://schemas.microsoft.com/office/powerpoint/2010/main" val="4203494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6626"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lv-LV" altLang="lv-LV" smtClean="0"/>
          </a:p>
        </p:txBody>
      </p:sp>
      <p:sp>
        <p:nvSpPr>
          <p:cNvPr id="26627"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2E709235-C983-4DA3-AB35-B0985E41A4C3}" type="slidenum">
              <a:rPr lang="lv-LV" altLang="lv-LV" sz="1200">
                <a:latin typeface="Calibri" panose="020F0502020204030204" pitchFamily="34" charset="0"/>
              </a:rPr>
              <a:pPr/>
              <a:t>11</a:t>
            </a:fld>
            <a:endParaRPr lang="lv-LV" altLang="lv-LV" sz="1200">
              <a:latin typeface="Calibri" panose="020F0502020204030204" pitchFamily="34" charset="0"/>
            </a:endParaRPr>
          </a:p>
        </p:txBody>
      </p:sp>
    </p:spTree>
    <p:extLst>
      <p:ext uri="{BB962C8B-B14F-4D97-AF65-F5344CB8AC3E}">
        <p14:creationId xmlns:p14="http://schemas.microsoft.com/office/powerpoint/2010/main" val="3360085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6"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lv-LV" altLang="lv-LV" smtClean="0"/>
          </a:p>
        </p:txBody>
      </p:sp>
      <p:sp>
        <p:nvSpPr>
          <p:cNvPr id="21507"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6B35BB56-0065-494C-A6CE-3903DB51D021}" type="slidenum">
              <a:rPr lang="lv-LV" altLang="lv-LV" sz="1200">
                <a:latin typeface="Calibri" panose="020F0502020204030204" pitchFamily="34" charset="0"/>
              </a:rPr>
              <a:pPr/>
              <a:t>16</a:t>
            </a:fld>
            <a:endParaRPr lang="lv-LV" altLang="lv-LV" sz="1200">
              <a:latin typeface="Calibri" panose="020F0502020204030204" pitchFamily="34" charset="0"/>
            </a:endParaRPr>
          </a:p>
        </p:txBody>
      </p:sp>
    </p:spTree>
    <p:extLst>
      <p:ext uri="{BB962C8B-B14F-4D97-AF65-F5344CB8AC3E}">
        <p14:creationId xmlns:p14="http://schemas.microsoft.com/office/powerpoint/2010/main" val="3587089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3554"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lv-LV" altLang="lv-LV" smtClean="0"/>
          </a:p>
        </p:txBody>
      </p:sp>
      <p:sp>
        <p:nvSpPr>
          <p:cNvPr id="23555"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E565E07F-AFB3-4767-884B-E9A6F01A86AA}" type="slidenum">
              <a:rPr lang="lv-LV" altLang="lv-LV" sz="1200">
                <a:latin typeface="Calibri" panose="020F0502020204030204" pitchFamily="34" charset="0"/>
              </a:rPr>
              <a:pPr/>
              <a:t>17</a:t>
            </a:fld>
            <a:endParaRPr lang="lv-LV" altLang="lv-LV" sz="1200">
              <a:latin typeface="Calibri" panose="020F0502020204030204" pitchFamily="34" charset="0"/>
            </a:endParaRPr>
          </a:p>
        </p:txBody>
      </p:sp>
    </p:spTree>
    <p:extLst>
      <p:ext uri="{BB962C8B-B14F-4D97-AF65-F5344CB8AC3E}">
        <p14:creationId xmlns:p14="http://schemas.microsoft.com/office/powerpoint/2010/main" val="2632933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lv-LV"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smtClean="0"/>
              <a:t>Click to edit Master subtitle style</a:t>
            </a:r>
            <a:endParaRPr lang="en-US"/>
          </a:p>
        </p:txBody>
      </p:sp>
      <p:sp>
        <p:nvSpPr>
          <p:cNvPr id="4" name="Date Placeholder 3"/>
          <p:cNvSpPr>
            <a:spLocks noGrp="1"/>
          </p:cNvSpPr>
          <p:nvPr>
            <p:ph type="dt" sz="half" idx="10"/>
          </p:nvPr>
        </p:nvSpPr>
        <p:spPr/>
        <p:txBody>
          <a:bodyPr/>
          <a:lstStyle/>
          <a:p>
            <a:fld id="{F4ADA5D4-6761-5D4D-865B-A2E08A556C40}"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49FA4-B38A-424B-AF73-023557E4BBA0}" type="slidenum">
              <a:rPr lang="en-US" smtClean="0"/>
              <a:t>‹#›</a:t>
            </a:fld>
            <a:endParaRPr lang="en-US"/>
          </a:p>
        </p:txBody>
      </p:sp>
    </p:spTree>
    <p:extLst>
      <p:ext uri="{BB962C8B-B14F-4D97-AF65-F5344CB8AC3E}">
        <p14:creationId xmlns:p14="http://schemas.microsoft.com/office/powerpoint/2010/main" val="1543892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4" name="Date Placeholder 3"/>
          <p:cNvSpPr>
            <a:spLocks noGrp="1"/>
          </p:cNvSpPr>
          <p:nvPr>
            <p:ph type="dt" sz="half" idx="10"/>
          </p:nvPr>
        </p:nvSpPr>
        <p:spPr/>
        <p:txBody>
          <a:bodyPr/>
          <a:lstStyle/>
          <a:p>
            <a:fld id="{F4ADA5D4-6761-5D4D-865B-A2E08A556C40}"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49FA4-B38A-424B-AF73-023557E4BBA0}" type="slidenum">
              <a:rPr lang="en-US" smtClean="0"/>
              <a:t>‹#›</a:t>
            </a:fld>
            <a:endParaRPr lang="en-US"/>
          </a:p>
        </p:txBody>
      </p:sp>
    </p:spTree>
    <p:extLst>
      <p:ext uri="{BB962C8B-B14F-4D97-AF65-F5344CB8AC3E}">
        <p14:creationId xmlns:p14="http://schemas.microsoft.com/office/powerpoint/2010/main" val="488044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lv-LV"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4" name="Date Placeholder 3"/>
          <p:cNvSpPr>
            <a:spLocks noGrp="1"/>
          </p:cNvSpPr>
          <p:nvPr>
            <p:ph type="dt" sz="half" idx="10"/>
          </p:nvPr>
        </p:nvSpPr>
        <p:spPr/>
        <p:txBody>
          <a:bodyPr/>
          <a:lstStyle/>
          <a:p>
            <a:fld id="{F4ADA5D4-6761-5D4D-865B-A2E08A556C40}"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49FA4-B38A-424B-AF73-023557E4BBA0}" type="slidenum">
              <a:rPr lang="en-US" smtClean="0"/>
              <a:t>‹#›</a:t>
            </a:fld>
            <a:endParaRPr lang="en-US"/>
          </a:p>
        </p:txBody>
      </p:sp>
    </p:spTree>
    <p:extLst>
      <p:ext uri="{BB962C8B-B14F-4D97-AF65-F5344CB8AC3E}">
        <p14:creationId xmlns:p14="http://schemas.microsoft.com/office/powerpoint/2010/main" val="25462466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1EC03809-694C-4D5A-ACBB-190F90082E1B}" type="slidenum">
              <a:rPr lang="en-US" altLang="lv-LV"/>
              <a:pPr>
                <a:defRPr/>
              </a:pPr>
              <a:t>‹#›</a:t>
            </a:fld>
            <a:endParaRPr lang="en-US" altLang="lv-LV"/>
          </a:p>
        </p:txBody>
      </p:sp>
    </p:spTree>
    <p:extLst>
      <p:ext uri="{BB962C8B-B14F-4D97-AF65-F5344CB8AC3E}">
        <p14:creationId xmlns:p14="http://schemas.microsoft.com/office/powerpoint/2010/main" val="3283045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1EC03809-694C-4D5A-ACBB-190F90082E1B}" type="slidenum">
              <a:rPr lang="en-US" altLang="lv-LV"/>
              <a:pPr>
                <a:defRPr/>
              </a:pPr>
              <a:t>‹#›</a:t>
            </a:fld>
            <a:endParaRPr lang="en-US" altLang="lv-LV"/>
          </a:p>
        </p:txBody>
      </p:sp>
    </p:spTree>
    <p:extLst>
      <p:ext uri="{BB962C8B-B14F-4D97-AF65-F5344CB8AC3E}">
        <p14:creationId xmlns:p14="http://schemas.microsoft.com/office/powerpoint/2010/main" val="2719415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D4D587B1-6125-4195-AD12-BEC7BA4F382F}" type="slidenum">
              <a:rPr lang="en-US" altLang="lv-LV"/>
              <a:pPr/>
              <a:t>‹#›</a:t>
            </a:fld>
            <a:endParaRPr lang="en-US" altLang="lv-LV"/>
          </a:p>
        </p:txBody>
      </p:sp>
    </p:spTree>
    <p:extLst>
      <p:ext uri="{BB962C8B-B14F-4D97-AF65-F5344CB8AC3E}">
        <p14:creationId xmlns:p14="http://schemas.microsoft.com/office/powerpoint/2010/main" val="26510149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D4D587B1-6125-4195-AD12-BEC7BA4F382F}" type="slidenum">
              <a:rPr lang="en-US" altLang="lv-LV"/>
              <a:pPr/>
              <a:t>‹#›</a:t>
            </a:fld>
            <a:endParaRPr lang="en-US" altLang="lv-LV"/>
          </a:p>
        </p:txBody>
      </p:sp>
    </p:spTree>
    <p:extLst>
      <p:ext uri="{BB962C8B-B14F-4D97-AF65-F5344CB8AC3E}">
        <p14:creationId xmlns:p14="http://schemas.microsoft.com/office/powerpoint/2010/main" val="33119856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D4D587B1-6125-4195-AD12-BEC7BA4F382F}" type="slidenum">
              <a:rPr lang="en-US" altLang="lv-LV"/>
              <a:pPr/>
              <a:t>‹#›</a:t>
            </a:fld>
            <a:endParaRPr lang="en-US" altLang="lv-LV"/>
          </a:p>
        </p:txBody>
      </p:sp>
    </p:spTree>
    <p:extLst>
      <p:ext uri="{BB962C8B-B14F-4D97-AF65-F5344CB8AC3E}">
        <p14:creationId xmlns:p14="http://schemas.microsoft.com/office/powerpoint/2010/main" val="22879361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D4D587B1-6125-4195-AD12-BEC7BA4F382F}" type="slidenum">
              <a:rPr lang="en-US" altLang="lv-LV"/>
              <a:pPr/>
              <a:t>‹#›</a:t>
            </a:fld>
            <a:endParaRPr lang="en-US" altLang="lv-LV"/>
          </a:p>
        </p:txBody>
      </p:sp>
    </p:spTree>
    <p:extLst>
      <p:ext uri="{BB962C8B-B14F-4D97-AF65-F5344CB8AC3E}">
        <p14:creationId xmlns:p14="http://schemas.microsoft.com/office/powerpoint/2010/main" val="13108183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D4D587B1-6125-4195-AD12-BEC7BA4F382F}" type="slidenum">
              <a:rPr lang="en-US" altLang="lv-LV"/>
              <a:pPr/>
              <a:t>‹#›</a:t>
            </a:fld>
            <a:endParaRPr lang="en-US" altLang="lv-LV"/>
          </a:p>
        </p:txBody>
      </p:sp>
    </p:spTree>
    <p:extLst>
      <p:ext uri="{BB962C8B-B14F-4D97-AF65-F5344CB8AC3E}">
        <p14:creationId xmlns:p14="http://schemas.microsoft.com/office/powerpoint/2010/main" val="9316354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D4D587B1-6125-4195-AD12-BEC7BA4F382F}" type="slidenum">
              <a:rPr lang="en-US" altLang="lv-LV"/>
              <a:pPr/>
              <a:t>‹#›</a:t>
            </a:fld>
            <a:endParaRPr lang="en-US" altLang="lv-LV"/>
          </a:p>
        </p:txBody>
      </p:sp>
    </p:spTree>
    <p:extLst>
      <p:ext uri="{BB962C8B-B14F-4D97-AF65-F5344CB8AC3E}">
        <p14:creationId xmlns:p14="http://schemas.microsoft.com/office/powerpoint/2010/main" val="377603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Click to edit Master title style</a:t>
            </a:r>
            <a:endParaRPr lang="en-US"/>
          </a:p>
        </p:txBody>
      </p:sp>
      <p:sp>
        <p:nvSpPr>
          <p:cNvPr id="3" name="Content Placeholder 2"/>
          <p:cNvSpPr>
            <a:spLocks noGrp="1"/>
          </p:cNvSpPr>
          <p:nvPr>
            <p:ph idx="1"/>
          </p:nvPr>
        </p:nvSpPr>
        <p:spPr/>
        <p:txBody>
          <a:body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4" name="Date Placeholder 3"/>
          <p:cNvSpPr>
            <a:spLocks noGrp="1"/>
          </p:cNvSpPr>
          <p:nvPr>
            <p:ph type="dt" sz="half" idx="10"/>
          </p:nvPr>
        </p:nvSpPr>
        <p:spPr/>
        <p:txBody>
          <a:bodyPr/>
          <a:lstStyle/>
          <a:p>
            <a:fld id="{F4ADA5D4-6761-5D4D-865B-A2E08A556C40}"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49FA4-B38A-424B-AF73-023557E4BBA0}" type="slidenum">
              <a:rPr lang="en-US" smtClean="0"/>
              <a:t>‹#›</a:t>
            </a:fld>
            <a:endParaRPr lang="en-US"/>
          </a:p>
        </p:txBody>
      </p:sp>
    </p:spTree>
    <p:extLst>
      <p:ext uri="{BB962C8B-B14F-4D97-AF65-F5344CB8AC3E}">
        <p14:creationId xmlns:p14="http://schemas.microsoft.com/office/powerpoint/2010/main" val="37556869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D4D587B1-6125-4195-AD12-BEC7BA4F382F}" type="slidenum">
              <a:rPr lang="en-US" altLang="lv-LV"/>
              <a:pPr/>
              <a:t>‹#›</a:t>
            </a:fld>
            <a:endParaRPr lang="en-US" altLang="lv-LV"/>
          </a:p>
        </p:txBody>
      </p:sp>
    </p:spTree>
    <p:extLst>
      <p:ext uri="{BB962C8B-B14F-4D97-AF65-F5344CB8AC3E}">
        <p14:creationId xmlns:p14="http://schemas.microsoft.com/office/powerpoint/2010/main" val="6530512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D4D587B1-6125-4195-AD12-BEC7BA4F382F}" type="slidenum">
              <a:rPr lang="en-US" altLang="lv-LV"/>
              <a:pPr/>
              <a:t>‹#›</a:t>
            </a:fld>
            <a:endParaRPr lang="en-US" altLang="lv-LV"/>
          </a:p>
        </p:txBody>
      </p:sp>
    </p:spTree>
    <p:extLst>
      <p:ext uri="{BB962C8B-B14F-4D97-AF65-F5344CB8AC3E}">
        <p14:creationId xmlns:p14="http://schemas.microsoft.com/office/powerpoint/2010/main" val="42159043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D4D587B1-6125-4195-AD12-BEC7BA4F382F}" type="slidenum">
              <a:rPr lang="en-US" altLang="lv-LV"/>
              <a:pPr/>
              <a:t>‹#›</a:t>
            </a:fld>
            <a:endParaRPr lang="en-US" altLang="lv-LV"/>
          </a:p>
        </p:txBody>
      </p:sp>
    </p:spTree>
    <p:extLst>
      <p:ext uri="{BB962C8B-B14F-4D97-AF65-F5344CB8AC3E}">
        <p14:creationId xmlns:p14="http://schemas.microsoft.com/office/powerpoint/2010/main" val="4618410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E1839CC9-0E48-4D3F-BA4A-91A8C1057EC0}" type="slidenum">
              <a:rPr lang="en-US" altLang="lv-LV"/>
              <a:pPr>
                <a:defRPr/>
              </a:pPr>
              <a:t>‹#›</a:t>
            </a:fld>
            <a:endParaRPr lang="en-US" altLang="lv-LV"/>
          </a:p>
        </p:txBody>
      </p:sp>
    </p:spTree>
    <p:extLst>
      <p:ext uri="{BB962C8B-B14F-4D97-AF65-F5344CB8AC3E}">
        <p14:creationId xmlns:p14="http://schemas.microsoft.com/office/powerpoint/2010/main" val="35040709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42408120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21FBAE35-BBCE-46B9-AFA4-CDC2CD91786B}" type="slidenum">
              <a:rPr lang="en-US" altLang="lv-LV"/>
              <a:pPr>
                <a:defRPr/>
              </a:pPr>
              <a:t>‹#›</a:t>
            </a:fld>
            <a:endParaRPr lang="en-US" altLang="lv-LV"/>
          </a:p>
        </p:txBody>
      </p:sp>
    </p:spTree>
    <p:extLst>
      <p:ext uri="{BB962C8B-B14F-4D97-AF65-F5344CB8AC3E}">
        <p14:creationId xmlns:p14="http://schemas.microsoft.com/office/powerpoint/2010/main" val="2411123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lv-LV"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smtClean="0"/>
              <a:t>Click to edit Master text styles</a:t>
            </a:r>
          </a:p>
        </p:txBody>
      </p:sp>
      <p:sp>
        <p:nvSpPr>
          <p:cNvPr id="4" name="Date Placeholder 3"/>
          <p:cNvSpPr>
            <a:spLocks noGrp="1"/>
          </p:cNvSpPr>
          <p:nvPr>
            <p:ph type="dt" sz="half" idx="10"/>
          </p:nvPr>
        </p:nvSpPr>
        <p:spPr/>
        <p:txBody>
          <a:bodyPr/>
          <a:lstStyle/>
          <a:p>
            <a:fld id="{F4ADA5D4-6761-5D4D-865B-A2E08A556C40}"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49FA4-B38A-424B-AF73-023557E4BBA0}" type="slidenum">
              <a:rPr lang="en-US" smtClean="0"/>
              <a:t>‹#›</a:t>
            </a:fld>
            <a:endParaRPr lang="en-US"/>
          </a:p>
        </p:txBody>
      </p:sp>
    </p:spTree>
    <p:extLst>
      <p:ext uri="{BB962C8B-B14F-4D97-AF65-F5344CB8AC3E}">
        <p14:creationId xmlns:p14="http://schemas.microsoft.com/office/powerpoint/2010/main" val="1136085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5" name="Date Placeholder 4"/>
          <p:cNvSpPr>
            <a:spLocks noGrp="1"/>
          </p:cNvSpPr>
          <p:nvPr>
            <p:ph type="dt" sz="half" idx="10"/>
          </p:nvPr>
        </p:nvSpPr>
        <p:spPr/>
        <p:txBody>
          <a:bodyPr/>
          <a:lstStyle/>
          <a:p>
            <a:fld id="{F4ADA5D4-6761-5D4D-865B-A2E08A556C40}"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49FA4-B38A-424B-AF73-023557E4BBA0}" type="slidenum">
              <a:rPr lang="en-US" smtClean="0"/>
              <a:t>‹#›</a:t>
            </a:fld>
            <a:endParaRPr lang="en-US"/>
          </a:p>
        </p:txBody>
      </p:sp>
    </p:spTree>
    <p:extLst>
      <p:ext uri="{BB962C8B-B14F-4D97-AF65-F5344CB8AC3E}">
        <p14:creationId xmlns:p14="http://schemas.microsoft.com/office/powerpoint/2010/main" val="2423270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v-LV"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7" name="Date Placeholder 6"/>
          <p:cNvSpPr>
            <a:spLocks noGrp="1"/>
          </p:cNvSpPr>
          <p:nvPr>
            <p:ph type="dt" sz="half" idx="10"/>
          </p:nvPr>
        </p:nvSpPr>
        <p:spPr/>
        <p:txBody>
          <a:bodyPr/>
          <a:lstStyle/>
          <a:p>
            <a:fld id="{F4ADA5D4-6761-5D4D-865B-A2E08A556C40}" type="datetimeFigureOut">
              <a:rPr lang="en-US" smtClean="0"/>
              <a:t>10/13/2015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849FA4-B38A-424B-AF73-023557E4BBA0}" type="slidenum">
              <a:rPr lang="en-US" smtClean="0"/>
              <a:t>‹#›</a:t>
            </a:fld>
            <a:endParaRPr lang="en-US"/>
          </a:p>
        </p:txBody>
      </p:sp>
    </p:spTree>
    <p:extLst>
      <p:ext uri="{BB962C8B-B14F-4D97-AF65-F5344CB8AC3E}">
        <p14:creationId xmlns:p14="http://schemas.microsoft.com/office/powerpoint/2010/main" val="1507730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Click to edit Master title style</a:t>
            </a:r>
            <a:endParaRPr lang="en-US"/>
          </a:p>
        </p:txBody>
      </p:sp>
      <p:sp>
        <p:nvSpPr>
          <p:cNvPr id="3" name="Date Placeholder 2"/>
          <p:cNvSpPr>
            <a:spLocks noGrp="1"/>
          </p:cNvSpPr>
          <p:nvPr>
            <p:ph type="dt" sz="half" idx="10"/>
          </p:nvPr>
        </p:nvSpPr>
        <p:spPr/>
        <p:txBody>
          <a:bodyPr/>
          <a:lstStyle/>
          <a:p>
            <a:fld id="{F4ADA5D4-6761-5D4D-865B-A2E08A556C40}" type="datetimeFigureOut">
              <a:rPr lang="en-US" smtClean="0"/>
              <a:t>10/13/2015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849FA4-B38A-424B-AF73-023557E4BBA0}" type="slidenum">
              <a:rPr lang="en-US" smtClean="0"/>
              <a:t>‹#›</a:t>
            </a:fld>
            <a:endParaRPr lang="en-US"/>
          </a:p>
        </p:txBody>
      </p:sp>
    </p:spTree>
    <p:extLst>
      <p:ext uri="{BB962C8B-B14F-4D97-AF65-F5344CB8AC3E}">
        <p14:creationId xmlns:p14="http://schemas.microsoft.com/office/powerpoint/2010/main" val="1508507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ADA5D4-6761-5D4D-865B-A2E08A556C40}" type="datetimeFigureOut">
              <a:rPr lang="en-US" smtClean="0"/>
              <a:t>10/13/2015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849FA4-B38A-424B-AF73-023557E4BBA0}" type="slidenum">
              <a:rPr lang="en-US" smtClean="0"/>
              <a:t>‹#›</a:t>
            </a:fld>
            <a:endParaRPr lang="en-US"/>
          </a:p>
        </p:txBody>
      </p:sp>
    </p:spTree>
    <p:extLst>
      <p:ext uri="{BB962C8B-B14F-4D97-AF65-F5344CB8AC3E}">
        <p14:creationId xmlns:p14="http://schemas.microsoft.com/office/powerpoint/2010/main" val="1432190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lv-LV"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Click to edit Master text styles</a:t>
            </a:r>
          </a:p>
        </p:txBody>
      </p:sp>
      <p:sp>
        <p:nvSpPr>
          <p:cNvPr id="5" name="Date Placeholder 4"/>
          <p:cNvSpPr>
            <a:spLocks noGrp="1"/>
          </p:cNvSpPr>
          <p:nvPr>
            <p:ph type="dt" sz="half" idx="10"/>
          </p:nvPr>
        </p:nvSpPr>
        <p:spPr/>
        <p:txBody>
          <a:bodyPr/>
          <a:lstStyle/>
          <a:p>
            <a:fld id="{F4ADA5D4-6761-5D4D-865B-A2E08A556C40}"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49FA4-B38A-424B-AF73-023557E4BBA0}" type="slidenum">
              <a:rPr lang="en-US" smtClean="0"/>
              <a:t>‹#›</a:t>
            </a:fld>
            <a:endParaRPr lang="en-US"/>
          </a:p>
        </p:txBody>
      </p:sp>
    </p:spTree>
    <p:extLst>
      <p:ext uri="{BB962C8B-B14F-4D97-AF65-F5344CB8AC3E}">
        <p14:creationId xmlns:p14="http://schemas.microsoft.com/office/powerpoint/2010/main" val="3436798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lv-LV"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Click to edit Master text styles</a:t>
            </a:r>
          </a:p>
        </p:txBody>
      </p:sp>
      <p:sp>
        <p:nvSpPr>
          <p:cNvPr id="5" name="Date Placeholder 4"/>
          <p:cNvSpPr>
            <a:spLocks noGrp="1"/>
          </p:cNvSpPr>
          <p:nvPr>
            <p:ph type="dt" sz="half" idx="10"/>
          </p:nvPr>
        </p:nvSpPr>
        <p:spPr/>
        <p:txBody>
          <a:bodyPr/>
          <a:lstStyle/>
          <a:p>
            <a:fld id="{F4ADA5D4-6761-5D4D-865B-A2E08A556C40}"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49FA4-B38A-424B-AF73-023557E4BBA0}" type="slidenum">
              <a:rPr lang="en-US" smtClean="0"/>
              <a:t>‹#›</a:t>
            </a:fld>
            <a:endParaRPr lang="en-US"/>
          </a:p>
        </p:txBody>
      </p:sp>
    </p:spTree>
    <p:extLst>
      <p:ext uri="{BB962C8B-B14F-4D97-AF65-F5344CB8AC3E}">
        <p14:creationId xmlns:p14="http://schemas.microsoft.com/office/powerpoint/2010/main" val="3881920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v-LV"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v-LV" smtClean="0"/>
              <a:t>Click to edit Master text styles</a:t>
            </a:r>
          </a:p>
          <a:p>
            <a:pPr lvl="1"/>
            <a:r>
              <a:rPr lang="lv-LV" smtClean="0"/>
              <a:t>Second level</a:t>
            </a:r>
          </a:p>
          <a:p>
            <a:pPr lvl="2"/>
            <a:r>
              <a:rPr lang="lv-LV" smtClean="0"/>
              <a:t>Third level</a:t>
            </a:r>
          </a:p>
          <a:p>
            <a:pPr lvl="3"/>
            <a:r>
              <a:rPr lang="lv-LV" smtClean="0"/>
              <a:t>Fourth level</a:t>
            </a:r>
          </a:p>
          <a:p>
            <a:pPr lvl="4"/>
            <a:r>
              <a:rPr lang="lv-LV"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ADA5D4-6761-5D4D-865B-A2E08A556C40}" type="datetimeFigureOut">
              <a:rPr lang="en-US" smtClean="0"/>
              <a:t>10/13/2015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849FA4-B38A-424B-AF73-023557E4BBA0}" type="slidenum">
              <a:rPr lang="en-US" smtClean="0"/>
              <a:t>‹#›</a:t>
            </a:fld>
            <a:endParaRPr lang="en-US"/>
          </a:p>
        </p:txBody>
      </p:sp>
    </p:spTree>
    <p:extLst>
      <p:ext uri="{BB962C8B-B14F-4D97-AF65-F5344CB8AC3E}">
        <p14:creationId xmlns:p14="http://schemas.microsoft.com/office/powerpoint/2010/main" val="2621842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4" r:id="rId14"/>
    <p:sldLayoutId id="2147483665" r:id="rId15"/>
    <p:sldLayoutId id="2147483666" r:id="rId16"/>
    <p:sldLayoutId id="2147483667" r:id="rId17"/>
    <p:sldLayoutId id="2147483668" r:id="rId18"/>
    <p:sldLayoutId id="2147483669" r:id="rId19"/>
    <p:sldLayoutId id="2147483670" r:id="rId20"/>
    <p:sldLayoutId id="2147483671" r:id="rId21"/>
    <p:sldLayoutId id="2147483672" r:id="rId22"/>
    <p:sldLayoutId id="2147483673" r:id="rId23"/>
    <p:sldLayoutId id="2147483674" r:id="rId24"/>
    <p:sldLayoutId id="2147483675" r:id="rId2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18.xml"/><Relationship Id="rId5" Type="http://schemas.openxmlformats.org/officeDocument/2006/relationships/image" Target="../media/image16.png"/><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5.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4.xml"/><Relationship Id="rId5" Type="http://schemas.openxmlformats.org/officeDocument/2006/relationships/image" Target="../media/image6.jpe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p:cNvPicPr>
          <p:nvPr/>
        </p:nvPicPr>
        <p:blipFill>
          <a:blip r:embed="rId2"/>
          <a:stretch>
            <a:fillRect/>
          </a:stretch>
        </p:blipFill>
        <p:spPr>
          <a:xfrm>
            <a:off x="2667003" y="0"/>
            <a:ext cx="3777633" cy="4166170"/>
          </a:xfrm>
          <a:prstGeom prst="rect">
            <a:avLst/>
          </a:prstGeom>
          <a:noFill/>
          <a:ln>
            <a:noFill/>
          </a:ln>
        </p:spPr>
      </p:pic>
      <p:sp>
        <p:nvSpPr>
          <p:cNvPr id="3" name="Subtitle 2"/>
          <p:cNvSpPr txBox="1">
            <a:spLocks noGrp="1"/>
          </p:cNvSpPr>
          <p:nvPr>
            <p:ph type="subTitle" idx="1"/>
          </p:nvPr>
        </p:nvSpPr>
        <p:spPr>
          <a:xfrm>
            <a:off x="1371600" y="5105396"/>
            <a:ext cx="6400800" cy="838203"/>
          </a:xfrm>
        </p:spPr>
        <p:txBody>
          <a:bodyPr>
            <a:normAutofit/>
          </a:bodyPr>
          <a:lstStyle/>
          <a:p>
            <a:pPr>
              <a:spcBef>
                <a:spcPts val="0"/>
              </a:spcBef>
            </a:pPr>
            <a:r>
              <a:rPr lang="lv-LV" sz="1400" kern="0" dirty="0" smtClean="0">
                <a:solidFill>
                  <a:srgbClr val="000000"/>
                </a:solidFill>
                <a:latin typeface="Cambria"/>
                <a:cs typeface="Cambria"/>
              </a:rPr>
              <a:t>Izglītības un zinātnes ministrija</a:t>
            </a:r>
          </a:p>
          <a:p>
            <a:pPr algn="r">
              <a:spcBef>
                <a:spcPts val="0"/>
              </a:spcBef>
            </a:pPr>
            <a:endParaRPr lang="en-US" sz="1400" kern="0" dirty="0" smtClean="0">
              <a:solidFill>
                <a:srgbClr val="000000"/>
              </a:solidFill>
              <a:latin typeface="Cambria"/>
              <a:cs typeface="Cambria"/>
            </a:endParaRPr>
          </a:p>
        </p:txBody>
      </p:sp>
      <p:sp>
        <p:nvSpPr>
          <p:cNvPr id="4" name="Subtitle 2"/>
          <p:cNvSpPr txBox="1"/>
          <p:nvPr/>
        </p:nvSpPr>
        <p:spPr>
          <a:xfrm>
            <a:off x="1371600" y="6096003"/>
            <a:ext cx="6400800" cy="609603"/>
          </a:xfrm>
          <a:prstGeom prst="rect">
            <a:avLst/>
          </a:prstGeom>
          <a:noFill/>
          <a:ln>
            <a:noFill/>
          </a:ln>
        </p:spPr>
        <p:txBody>
          <a:bodyPr vert="horz" wrap="square" lIns="93954" tIns="46981" rIns="93954" bIns="46981" anchor="t" anchorCtr="1" compatLnSpc="1"/>
          <a:lstStyle/>
          <a:p>
            <a:pPr algn="ctr" defTabSz="914400">
              <a:spcBef>
                <a:spcPts val="300"/>
              </a:spcBef>
              <a:defRPr sz="1800" b="0" i="0" u="none" strike="noStrike" kern="0" cap="none" spc="0" baseline="0">
                <a:solidFill>
                  <a:srgbClr val="000000"/>
                </a:solidFill>
                <a:uFillTx/>
              </a:defRPr>
            </a:pPr>
            <a:r>
              <a:rPr lang="lv-LV" sz="1400" dirty="0" smtClean="0">
                <a:solidFill>
                  <a:srgbClr val="000000"/>
                </a:solidFill>
                <a:latin typeface="Cambria"/>
                <a:cs typeface="Cambria"/>
              </a:rPr>
              <a:t>14.10.2015, Rīga</a:t>
            </a:r>
          </a:p>
        </p:txBody>
      </p:sp>
      <p:pic>
        <p:nvPicPr>
          <p:cNvPr id="5" name="Picture 6"/>
          <p:cNvPicPr>
            <a:picLocks noChangeAspect="1"/>
          </p:cNvPicPr>
          <p:nvPr/>
        </p:nvPicPr>
        <p:blipFill>
          <a:blip r:embed="rId3"/>
          <a:stretch>
            <a:fillRect/>
          </a:stretch>
        </p:blipFill>
        <p:spPr>
          <a:xfrm>
            <a:off x="0" y="6622194"/>
            <a:ext cx="9144000" cy="244656"/>
          </a:xfrm>
          <a:prstGeom prst="rect">
            <a:avLst/>
          </a:prstGeom>
          <a:noFill/>
          <a:ln>
            <a:noFill/>
          </a:ln>
        </p:spPr>
      </p:pic>
      <p:sp>
        <p:nvSpPr>
          <p:cNvPr id="6" name="Title 1"/>
          <p:cNvSpPr txBox="1">
            <a:spLocks noGrp="1"/>
          </p:cNvSpPr>
          <p:nvPr>
            <p:ph type="ctrTitle"/>
          </p:nvPr>
        </p:nvSpPr>
        <p:spPr>
          <a:xfrm>
            <a:off x="685800" y="3238498"/>
            <a:ext cx="7772400" cy="838203"/>
          </a:xfrm>
        </p:spPr>
        <p:txBody>
          <a:bodyPr>
            <a:normAutofit fontScale="90000"/>
          </a:bodyPr>
          <a:lstStyle/>
          <a:p>
            <a:r>
              <a:rPr lang="lv-LV" sz="2400" b="1" dirty="0">
                <a:solidFill>
                  <a:srgbClr val="000000"/>
                </a:solidFill>
                <a:latin typeface="Cambria"/>
                <a:ea typeface="Times New Roman"/>
                <a:cs typeface="Cambria"/>
              </a:rPr>
              <a:t>Praktiskās ievirzes </a:t>
            </a:r>
            <a:r>
              <a:rPr lang="lv-LV" sz="2400" b="1" dirty="0" smtClean="0">
                <a:solidFill>
                  <a:srgbClr val="000000"/>
                </a:solidFill>
                <a:latin typeface="Cambria"/>
                <a:ea typeface="Times New Roman"/>
                <a:cs typeface="Cambria"/>
              </a:rPr>
              <a:t>pētījumi</a:t>
            </a:r>
            <a:br>
              <a:rPr lang="lv-LV" sz="2400" b="1" dirty="0" smtClean="0">
                <a:solidFill>
                  <a:srgbClr val="000000"/>
                </a:solidFill>
                <a:latin typeface="Cambria"/>
                <a:ea typeface="Times New Roman"/>
                <a:cs typeface="Cambria"/>
              </a:rPr>
            </a:br>
            <a:r>
              <a:rPr lang="lv-LV" sz="2400" b="1" dirty="0">
                <a:solidFill>
                  <a:srgbClr val="000000"/>
                </a:solidFill>
                <a:latin typeface="Cambria"/>
                <a:ea typeface="Times New Roman"/>
                <a:cs typeface="Cambria"/>
              </a:rPr>
              <a:t>Pēcdoktorantūras pētniecības atbalsts</a:t>
            </a:r>
            <a:r>
              <a:rPr lang="lv-LV" sz="2400" dirty="0">
                <a:latin typeface="Cambria"/>
                <a:ea typeface="ＭＳ 明朝"/>
                <a:cs typeface="Cambria"/>
              </a:rPr>
              <a:t/>
            </a:r>
            <a:br>
              <a:rPr lang="lv-LV" sz="2400" dirty="0">
                <a:latin typeface="Cambria"/>
                <a:ea typeface="ＭＳ 明朝"/>
                <a:cs typeface="Cambria"/>
              </a:rPr>
            </a:br>
            <a:r>
              <a:rPr lang="lv-LV" sz="2400" dirty="0" smtClean="0">
                <a:latin typeface="Cambria"/>
                <a:ea typeface="ＭＳ 明朝"/>
                <a:cs typeface="Cambria"/>
              </a:rPr>
              <a:t>SF 2014-2020</a:t>
            </a:r>
            <a:r>
              <a:rPr lang="lv-LV" sz="2400" b="1" dirty="0" smtClean="0">
                <a:solidFill>
                  <a:srgbClr val="000000"/>
                </a:solidFill>
                <a:latin typeface="Cambria"/>
                <a:ea typeface="Times New Roman"/>
                <a:cs typeface="Cambria"/>
              </a:rPr>
              <a:t/>
            </a:r>
            <a:br>
              <a:rPr lang="lv-LV" sz="2400" b="1" dirty="0" smtClean="0">
                <a:solidFill>
                  <a:srgbClr val="000000"/>
                </a:solidFill>
                <a:latin typeface="Cambria"/>
                <a:ea typeface="Times New Roman"/>
                <a:cs typeface="Cambria"/>
              </a:rPr>
            </a:br>
            <a:endParaRPr lang="lv-LV" sz="2400" dirty="0">
              <a:latin typeface="Cambria"/>
              <a:ea typeface="ＭＳ 明朝"/>
              <a:cs typeface="Cambria"/>
            </a:endParaRPr>
          </a:p>
        </p:txBody>
      </p:sp>
    </p:spTree>
    <p:extLst>
      <p:ext uri="{BB962C8B-B14F-4D97-AF65-F5344CB8AC3E}">
        <p14:creationId xmlns:p14="http://schemas.microsoft.com/office/powerpoint/2010/main" val="137794873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3"/>
          <p:cNvSpPr>
            <a:spLocks noGrp="1"/>
          </p:cNvSpPr>
          <p:nvPr>
            <p:ph type="title"/>
          </p:nvPr>
        </p:nvSpPr>
        <p:spPr>
          <a:xfrm>
            <a:off x="1908175" y="381000"/>
            <a:ext cx="6626225" cy="1036638"/>
          </a:xfrm>
        </p:spPr>
        <p:txBody>
          <a:bodyPr>
            <a:normAutofit/>
          </a:bodyPr>
          <a:lstStyle/>
          <a:p>
            <a:pPr algn="r"/>
            <a:r>
              <a:rPr lang="lv-LV" altLang="lv-LV" sz="2600" dirty="0" smtClean="0">
                <a:latin typeface="Cambria" panose="02040503050406030204" pitchFamily="18" charset="0"/>
                <a:ea typeface="MS PGothic" panose="020B0600070205080204" pitchFamily="34" charset="-128"/>
              </a:rPr>
              <a:t>Praktiskās ievirzes pētniecības atbalsts</a:t>
            </a:r>
            <a:endParaRPr lang="lv-LV" altLang="lv-LV" sz="2600" b="0" dirty="0" smtClean="0">
              <a:latin typeface="Cambria" panose="02040503050406030204" pitchFamily="18" charset="0"/>
              <a:ea typeface="MS PGothic" panose="020B0600070205080204" pitchFamily="34" charset="-128"/>
            </a:endParaRPr>
          </a:p>
        </p:txBody>
      </p:sp>
      <p:sp>
        <p:nvSpPr>
          <p:cNvPr id="26626" name="Content Placeholder 2"/>
          <p:cNvSpPr>
            <a:spLocks noGrp="1"/>
          </p:cNvSpPr>
          <p:nvPr>
            <p:ph idx="1"/>
          </p:nvPr>
        </p:nvSpPr>
        <p:spPr>
          <a:xfrm>
            <a:off x="320675" y="1531938"/>
            <a:ext cx="8213725" cy="4792662"/>
          </a:xfrm>
        </p:spPr>
        <p:txBody>
          <a:bodyPr>
            <a:normAutofit/>
          </a:bodyPr>
          <a:lstStyle/>
          <a:p>
            <a:pPr algn="just">
              <a:spcBef>
                <a:spcPct val="0"/>
              </a:spcBef>
              <a:buClr>
                <a:srgbClr val="005374"/>
              </a:buClr>
            </a:pPr>
            <a:r>
              <a:rPr lang="lv-LV" altLang="lv-LV" sz="1800" b="1" dirty="0" smtClean="0">
                <a:latin typeface="Cambria" panose="02040503050406030204" pitchFamily="18" charset="0"/>
                <a:ea typeface="MS PGothic" panose="020B0600070205080204" pitchFamily="34" charset="-128"/>
              </a:rPr>
              <a:t>Mērķis: </a:t>
            </a:r>
            <a:r>
              <a:rPr lang="lv-LV" altLang="lv-LV" sz="1800" dirty="0" smtClean="0">
                <a:latin typeface="Cambria" panose="02040503050406030204" pitchFamily="18" charset="0"/>
                <a:ea typeface="MS PGothic" panose="020B0600070205080204" pitchFamily="34" charset="-128"/>
              </a:rPr>
              <a:t>atbalstīt zinātnisko pētījumu projektus, kas sniedz ieguldījumu RIS3 mērķu sasniegšanā, Z&amp;T cilvēkkapitāla attīstībā un jaunu zināšanu radīšanā tautsaimniecības konkurētspējas uzlabošanai</a:t>
            </a:r>
            <a:r>
              <a:rPr lang="en-US" altLang="lv-LV" sz="1800" dirty="0" smtClean="0">
                <a:latin typeface="Cambria" panose="02040503050406030204" pitchFamily="18" charset="0"/>
                <a:ea typeface="MS PGothic" panose="020B0600070205080204" pitchFamily="34" charset="-128"/>
              </a:rPr>
              <a:t> </a:t>
            </a:r>
            <a:endParaRPr lang="lv-LV" altLang="lv-LV" sz="1800" dirty="0" smtClean="0">
              <a:latin typeface="Cambria" panose="02040503050406030204" pitchFamily="18" charset="0"/>
              <a:ea typeface="MS PGothic" panose="020B0600070205080204" pitchFamily="34" charset="-128"/>
            </a:endParaRPr>
          </a:p>
          <a:p>
            <a:pPr algn="just">
              <a:spcBef>
                <a:spcPct val="0"/>
              </a:spcBef>
              <a:buClr>
                <a:srgbClr val="005374"/>
              </a:buClr>
            </a:pPr>
            <a:endParaRPr lang="lv-LV" altLang="lv-LV" sz="800" dirty="0" smtClean="0">
              <a:latin typeface="Cambria" panose="02040503050406030204" pitchFamily="18" charset="0"/>
              <a:ea typeface="MS PGothic" panose="020B0600070205080204" pitchFamily="34" charset="-128"/>
            </a:endParaRPr>
          </a:p>
          <a:p>
            <a:pPr algn="just">
              <a:spcBef>
                <a:spcPct val="0"/>
              </a:spcBef>
              <a:buClr>
                <a:srgbClr val="005374"/>
              </a:buClr>
            </a:pPr>
            <a:r>
              <a:rPr lang="lv-LV" altLang="lv-LV" sz="1800" b="1" dirty="0" smtClean="0">
                <a:latin typeface="Cambria" panose="02040503050406030204" pitchFamily="18" charset="0"/>
                <a:ea typeface="MS PGothic" panose="020B0600070205080204" pitchFamily="34" charset="-128"/>
              </a:rPr>
              <a:t>Atbalstāmās darbības:</a:t>
            </a:r>
          </a:p>
          <a:p>
            <a:pPr marL="715963" lvl="1" indent="-354013">
              <a:spcBef>
                <a:spcPct val="0"/>
              </a:spcBef>
              <a:spcAft>
                <a:spcPts val="300"/>
              </a:spcAft>
              <a:buClr>
                <a:srgbClr val="005374"/>
              </a:buClr>
              <a:buFont typeface="Wingdings" panose="05000000000000000000" pitchFamily="2" charset="2"/>
              <a:buChar char="q"/>
            </a:pPr>
            <a:r>
              <a:rPr lang="lv-LV" altLang="lv-LV" sz="1600" dirty="0">
                <a:latin typeface="Cambria" panose="02040503050406030204" pitchFamily="18" charset="0"/>
              </a:rPr>
              <a:t>Pētniecība (fundamentālie pētījumi, rūpnieciskie pētījumi</a:t>
            </a:r>
            <a:r>
              <a:rPr lang="lv-LV" altLang="lv-LV" sz="1600" dirty="0" smtClean="0">
                <a:latin typeface="Cambria" panose="02040503050406030204" pitchFamily="18" charset="0"/>
              </a:rPr>
              <a:t>);</a:t>
            </a:r>
          </a:p>
          <a:p>
            <a:pPr marL="715963" lvl="1" indent="-354013">
              <a:spcBef>
                <a:spcPct val="0"/>
              </a:spcBef>
              <a:spcAft>
                <a:spcPts val="300"/>
              </a:spcAft>
              <a:buClr>
                <a:srgbClr val="005374"/>
              </a:buClr>
              <a:buFont typeface="Wingdings" panose="05000000000000000000" pitchFamily="2" charset="2"/>
              <a:buChar char="q"/>
            </a:pPr>
            <a:r>
              <a:rPr lang="lv-LV" sz="1600" dirty="0" smtClean="0">
                <a:latin typeface="Cambria" panose="02040503050406030204" pitchFamily="18" charset="0"/>
              </a:rPr>
              <a:t>Tehniski </a:t>
            </a:r>
            <a:r>
              <a:rPr lang="lv-LV" sz="1600" dirty="0">
                <a:latin typeface="Cambria" panose="02040503050406030204" pitchFamily="18" charset="0"/>
              </a:rPr>
              <a:t>ekonomiskā </a:t>
            </a:r>
            <a:r>
              <a:rPr lang="lv-LV" sz="1600" dirty="0" smtClean="0">
                <a:latin typeface="Cambria" panose="02040503050406030204" pitchFamily="18" charset="0"/>
              </a:rPr>
              <a:t>priekšizpēte;</a:t>
            </a:r>
          </a:p>
          <a:p>
            <a:pPr marL="715963" lvl="1" indent="-354013">
              <a:spcBef>
                <a:spcPct val="0"/>
              </a:spcBef>
              <a:spcAft>
                <a:spcPts val="300"/>
              </a:spcAft>
              <a:buClr>
                <a:srgbClr val="005374"/>
              </a:buClr>
              <a:buFont typeface="Wingdings" panose="05000000000000000000" pitchFamily="2" charset="2"/>
              <a:buChar char="q"/>
            </a:pPr>
            <a:r>
              <a:rPr lang="lv-LV" sz="1600" dirty="0" smtClean="0">
                <a:latin typeface="Cambria" panose="02040503050406030204" pitchFamily="18" charset="0"/>
              </a:rPr>
              <a:t>Inovāciju </a:t>
            </a:r>
            <a:r>
              <a:rPr lang="lv-LV" sz="1600" dirty="0">
                <a:latin typeface="Cambria" panose="02040503050406030204" pitchFamily="18" charset="0"/>
              </a:rPr>
              <a:t>atbalsta darbības (augsti kvalificēta personāla pārcelšana uz jaunizveidotu amatu un tehnoloģiju tiesību iegūšana, apstiprināšana un aizstāvēšana</a:t>
            </a:r>
            <a:r>
              <a:rPr lang="lv-LV" sz="1600" dirty="0" smtClean="0">
                <a:latin typeface="Cambria" panose="02040503050406030204" pitchFamily="18" charset="0"/>
              </a:rPr>
              <a:t>);</a:t>
            </a:r>
          </a:p>
          <a:p>
            <a:pPr marL="715963" lvl="1" indent="-354013">
              <a:spcBef>
                <a:spcPct val="0"/>
              </a:spcBef>
              <a:spcAft>
                <a:spcPts val="300"/>
              </a:spcAft>
              <a:buClr>
                <a:srgbClr val="005374"/>
              </a:buClr>
              <a:buFont typeface="Wingdings" panose="05000000000000000000" pitchFamily="2" charset="2"/>
              <a:buChar char="q"/>
            </a:pPr>
            <a:r>
              <a:rPr lang="lv-LV" sz="1600" dirty="0" smtClean="0">
                <a:latin typeface="Cambria" panose="02040503050406030204" pitchFamily="18" charset="0"/>
              </a:rPr>
              <a:t>Projekta </a:t>
            </a:r>
            <a:r>
              <a:rPr lang="lv-LV" sz="1600" dirty="0">
                <a:latin typeface="Cambria" panose="02040503050406030204" pitchFamily="18" charset="0"/>
              </a:rPr>
              <a:t>ietvaros radīto rezultātu </a:t>
            </a:r>
            <a:r>
              <a:rPr lang="lv-LV" sz="1600" dirty="0" smtClean="0">
                <a:latin typeface="Cambria" panose="02040503050406030204" pitchFamily="18" charset="0"/>
              </a:rPr>
              <a:t>izplatīšana.</a:t>
            </a:r>
          </a:p>
          <a:p>
            <a:pPr algn="just">
              <a:spcBef>
                <a:spcPct val="0"/>
              </a:spcBef>
              <a:buClr>
                <a:srgbClr val="005374"/>
              </a:buClr>
            </a:pPr>
            <a:endParaRPr lang="lv-LV" altLang="lv-LV" sz="900" b="1" dirty="0" smtClean="0">
              <a:latin typeface="Cambria" panose="02040503050406030204" pitchFamily="18" charset="0"/>
              <a:ea typeface="MS PGothic" panose="020B0600070205080204" pitchFamily="34" charset="-128"/>
            </a:endParaRPr>
          </a:p>
          <a:p>
            <a:pPr algn="just">
              <a:spcBef>
                <a:spcPct val="0"/>
              </a:spcBef>
              <a:buClr>
                <a:srgbClr val="005374"/>
              </a:buClr>
            </a:pPr>
            <a:r>
              <a:rPr lang="lv-LV" altLang="lv-LV" sz="1800" b="1" dirty="0" smtClean="0">
                <a:latin typeface="Cambria" panose="02040503050406030204" pitchFamily="18" charset="0"/>
                <a:ea typeface="MS PGothic" panose="020B0600070205080204" pitchFamily="34" charset="-128"/>
              </a:rPr>
              <a:t>Atbalsta intensitāte: </a:t>
            </a:r>
            <a:r>
              <a:rPr lang="lv-LV" altLang="lv-LV" sz="1800" dirty="0" smtClean="0">
                <a:latin typeface="Cambria" panose="02040503050406030204" pitchFamily="18" charset="0"/>
                <a:ea typeface="MS PGothic" panose="020B0600070205080204" pitchFamily="34" charset="-128"/>
              </a:rPr>
              <a:t>50–100% (ņemot vērā pētījuma veidu un K statusu)</a:t>
            </a:r>
          </a:p>
          <a:p>
            <a:pPr algn="just">
              <a:spcBef>
                <a:spcPct val="0"/>
              </a:spcBef>
              <a:buClr>
                <a:srgbClr val="005374"/>
              </a:buClr>
            </a:pPr>
            <a:endParaRPr lang="lv-LV" altLang="lv-LV" sz="1000" b="1" dirty="0" smtClean="0">
              <a:latin typeface="Cambria" panose="02040503050406030204" pitchFamily="18" charset="0"/>
              <a:ea typeface="MS PGothic" panose="020B0600070205080204" pitchFamily="34" charset="-128"/>
            </a:endParaRPr>
          </a:p>
          <a:p>
            <a:pPr>
              <a:spcBef>
                <a:spcPct val="0"/>
              </a:spcBef>
              <a:buClr>
                <a:srgbClr val="005374"/>
              </a:buClr>
            </a:pPr>
            <a:r>
              <a:rPr lang="lv-LV" altLang="lv-LV" sz="1800" b="1" dirty="0" smtClean="0">
                <a:latin typeface="Cambria" panose="02040503050406030204" pitchFamily="18" charset="0"/>
                <a:ea typeface="MS PGothic" panose="020B0600070205080204" pitchFamily="34" charset="-128"/>
              </a:rPr>
              <a:t>Projektu veidi:  </a:t>
            </a:r>
          </a:p>
          <a:p>
            <a:pPr>
              <a:spcBef>
                <a:spcPct val="0"/>
              </a:spcBef>
              <a:spcAft>
                <a:spcPts val="200"/>
              </a:spcAft>
              <a:buClr>
                <a:srgbClr val="005374"/>
              </a:buClr>
              <a:buFontTx/>
              <a:buAutoNum type="circleNumDbPlain"/>
            </a:pPr>
            <a:r>
              <a:rPr lang="lv-LV" altLang="lv-LV" sz="1800" dirty="0" smtClean="0">
                <a:latin typeface="Cambria" panose="02040503050406030204" pitchFamily="18" charset="0"/>
                <a:ea typeface="MS PGothic" panose="020B0600070205080204" pitchFamily="34" charset="-128"/>
              </a:rPr>
              <a:t> ZI vai K individuāli pētniecības projekti</a:t>
            </a:r>
          </a:p>
          <a:p>
            <a:pPr>
              <a:spcBef>
                <a:spcPct val="0"/>
              </a:spcBef>
              <a:spcAft>
                <a:spcPts val="200"/>
              </a:spcAft>
              <a:buClr>
                <a:srgbClr val="005374"/>
              </a:buClr>
              <a:buFontTx/>
              <a:buAutoNum type="circleNumDbPlain"/>
            </a:pPr>
            <a:r>
              <a:rPr lang="lv-LV" altLang="lv-LV" sz="1800" dirty="0" smtClean="0">
                <a:latin typeface="Cambria" panose="02040503050406030204" pitchFamily="18" charset="0"/>
                <a:ea typeface="MS PGothic" panose="020B0600070205080204" pitchFamily="34" charset="-128"/>
              </a:rPr>
              <a:t> Sadarbības projekti</a:t>
            </a:r>
          </a:p>
          <a:p>
            <a:pPr>
              <a:spcBef>
                <a:spcPct val="0"/>
              </a:spcBef>
              <a:buClr>
                <a:srgbClr val="005374"/>
              </a:buClr>
              <a:buFontTx/>
              <a:buAutoNum type="circleNumDbPlain"/>
            </a:pPr>
            <a:r>
              <a:rPr lang="lv-LV" altLang="lv-LV" sz="1800" dirty="0" smtClean="0">
                <a:latin typeface="Cambria" panose="02040503050406030204" pitchFamily="18" charset="0"/>
                <a:ea typeface="MS PGothic" panose="020B0600070205080204" pitchFamily="34" charset="-128"/>
              </a:rPr>
              <a:t> </a:t>
            </a:r>
            <a:r>
              <a:rPr lang="en-US" altLang="lv-LV" sz="1800" dirty="0" smtClean="0">
                <a:latin typeface="Cambria" panose="02040503050406030204" pitchFamily="18" charset="0"/>
                <a:ea typeface="MS PGothic" panose="020B0600070205080204" pitchFamily="34" charset="-128"/>
              </a:rPr>
              <a:t>L</a:t>
            </a:r>
            <a:r>
              <a:rPr lang="lv-LV" altLang="lv-LV" sz="1800" dirty="0" err="1" smtClean="0">
                <a:latin typeface="Cambria" panose="02040503050406030204" pitchFamily="18" charset="0"/>
                <a:ea typeface="MS PGothic" panose="020B0600070205080204" pitchFamily="34" charset="-128"/>
              </a:rPr>
              <a:t>īgumpētījumi</a:t>
            </a:r>
            <a:r>
              <a:rPr lang="lv-LV" altLang="lv-LV" sz="1800" dirty="0" smtClean="0">
                <a:latin typeface="Cambria" panose="02040503050406030204" pitchFamily="18" charset="0"/>
                <a:ea typeface="MS PGothic" panose="020B0600070205080204" pitchFamily="34" charset="-128"/>
              </a:rPr>
              <a:t> </a:t>
            </a:r>
          </a:p>
        </p:txBody>
      </p:sp>
      <p:sp>
        <p:nvSpPr>
          <p:cNvPr id="24579" name="Slide Number Placeholder 1"/>
          <p:cNvSpPr>
            <a:spLocks noGrp="1"/>
          </p:cNvSpPr>
          <p:nvPr>
            <p:ph type="sldNum" sz="quarter" idx="13"/>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CB688469-0882-4101-B7DC-C4D6696CA85A}" type="slidenum">
              <a:rPr lang="lv-LV" altLang="lv-LV" sz="1000">
                <a:solidFill>
                  <a:srgbClr val="005374"/>
                </a:solidFill>
                <a:latin typeface="Verdana" panose="020B0604030504040204" pitchFamily="34" charset="0"/>
              </a:rPr>
              <a:pPr/>
              <a:t>10</a:t>
            </a:fld>
            <a:endParaRPr lang="lv-LV" altLang="lv-LV" sz="1000">
              <a:solidFill>
                <a:srgbClr val="005374"/>
              </a:solidFill>
              <a:latin typeface="Verdana" panose="020B0604030504040204" pitchFamily="34" charset="0"/>
            </a:endParaRPr>
          </a:p>
        </p:txBody>
      </p:sp>
    </p:spTree>
    <p:extLst>
      <p:ext uri="{BB962C8B-B14F-4D97-AF65-F5344CB8AC3E}">
        <p14:creationId xmlns:p14="http://schemas.microsoft.com/office/powerpoint/2010/main" val="40163659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7"/>
          <p:cNvSpPr>
            <a:spLocks noGrp="1"/>
          </p:cNvSpPr>
          <p:nvPr>
            <p:ph type="title"/>
          </p:nvPr>
        </p:nvSpPr>
        <p:spPr>
          <a:xfrm>
            <a:off x="1303699" y="320675"/>
            <a:ext cx="7522801" cy="1036638"/>
          </a:xfrm>
        </p:spPr>
        <p:txBody>
          <a:bodyPr>
            <a:normAutofit/>
          </a:bodyPr>
          <a:lstStyle/>
          <a:p>
            <a:pPr algn="r"/>
            <a:r>
              <a:rPr lang="lv-LV" altLang="lv-LV" sz="2600" dirty="0" smtClean="0">
                <a:latin typeface="Cambria" panose="02040503050406030204" pitchFamily="18" charset="0"/>
                <a:ea typeface="MS PGothic" panose="020B0600070205080204" pitchFamily="34" charset="-128"/>
              </a:rPr>
              <a:t>Praktiskās ievirzes pētniecības projektu </a:t>
            </a:r>
            <a:r>
              <a:rPr lang="lv-LV" altLang="lv-LV" sz="2600" dirty="0">
                <a:latin typeface="Cambria" panose="02040503050406030204" pitchFamily="18" charset="0"/>
                <a:ea typeface="MS PGothic" panose="020B0600070205080204" pitchFamily="34" charset="-128"/>
              </a:rPr>
              <a:t>īstenošanas nosacījumi</a:t>
            </a:r>
          </a:p>
        </p:txBody>
      </p:sp>
      <p:sp>
        <p:nvSpPr>
          <p:cNvPr id="2" name="Oval 1"/>
          <p:cNvSpPr/>
          <p:nvPr/>
        </p:nvSpPr>
        <p:spPr>
          <a:xfrm rot="10800000" flipH="1" flipV="1">
            <a:off x="2503408" y="2146326"/>
            <a:ext cx="2311400" cy="2614613"/>
          </a:xfrm>
          <a:prstGeom prst="ellipse">
            <a:avLst/>
          </a:prstGeom>
          <a:solidFill>
            <a:schemeClr val="bg1"/>
          </a:solidFill>
        </p:spPr>
        <p:style>
          <a:lnRef idx="2">
            <a:schemeClr val="accent4">
              <a:shade val="50000"/>
            </a:schemeClr>
          </a:lnRef>
          <a:fillRef idx="1">
            <a:schemeClr val="accent4"/>
          </a:fillRef>
          <a:effectRef idx="0">
            <a:schemeClr val="accent4"/>
          </a:effectRef>
          <a:fontRef idx="minor">
            <a:schemeClr val="lt1"/>
          </a:fontRef>
        </p:style>
        <p:txBody>
          <a:bodyPr anchor="ct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ctr"/>
            <a:r>
              <a:rPr lang="lv-LV" altLang="lv-LV" sz="1800" dirty="0">
                <a:solidFill>
                  <a:srgbClr val="604A7B"/>
                </a:solidFill>
                <a:latin typeface="Cambria" panose="02040503050406030204" pitchFamily="18" charset="0"/>
                <a:cs typeface="Times New Roman" panose="02020603050405020304" pitchFamily="18" charset="0"/>
              </a:rPr>
              <a:t>Pirmā projektu iesniegumu atlase plānota </a:t>
            </a:r>
          </a:p>
          <a:p>
            <a:pPr algn="ctr"/>
            <a:r>
              <a:rPr lang="lv-LV" altLang="lv-LV" sz="1800" b="1" dirty="0" smtClean="0">
                <a:solidFill>
                  <a:srgbClr val="604A7B"/>
                </a:solidFill>
                <a:latin typeface="Cambria" panose="02040503050406030204" pitchFamily="18" charset="0"/>
                <a:cs typeface="Times New Roman" panose="02020603050405020304" pitchFamily="18" charset="0"/>
              </a:rPr>
              <a:t>2015.gada beigās/ 2016.gada </a:t>
            </a:r>
            <a:r>
              <a:rPr lang="lv-LV" altLang="lv-LV" sz="1800" b="1" dirty="0">
                <a:solidFill>
                  <a:srgbClr val="604A7B"/>
                </a:solidFill>
                <a:latin typeface="Cambria" panose="02040503050406030204" pitchFamily="18" charset="0"/>
                <a:cs typeface="Times New Roman" panose="02020603050405020304" pitchFamily="18" charset="0"/>
              </a:rPr>
              <a:t>I cet.</a:t>
            </a:r>
            <a:endParaRPr lang="lv-LV" altLang="lv-LV" dirty="0">
              <a:solidFill>
                <a:srgbClr val="FFFFFF"/>
              </a:solidFill>
              <a:latin typeface="Cambria" panose="02040503050406030204" pitchFamily="18" charset="0"/>
            </a:endParaRPr>
          </a:p>
        </p:txBody>
      </p:sp>
      <p:sp>
        <p:nvSpPr>
          <p:cNvPr id="25603" name="TextBox 9"/>
          <p:cNvSpPr txBox="1">
            <a:spLocks noChangeArrowheads="1"/>
          </p:cNvSpPr>
          <p:nvPr/>
        </p:nvSpPr>
        <p:spPr bwMode="auto">
          <a:xfrm>
            <a:off x="242888" y="2221623"/>
            <a:ext cx="2374900" cy="460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buFont typeface="Wingdings" panose="05000000000000000000" pitchFamily="2" charset="2"/>
              <a:buChar char="q"/>
            </a:pPr>
            <a:r>
              <a:rPr lang="lv-LV" altLang="lv-LV" sz="1800" dirty="0">
                <a:latin typeface="Cambria" panose="02040503050406030204" pitchFamily="18" charset="0"/>
              </a:rPr>
              <a:t> </a:t>
            </a:r>
            <a:r>
              <a:rPr lang="lv-LV" altLang="lv-LV" sz="1800" dirty="0" err="1">
                <a:latin typeface="Cambria" panose="02040503050406030204" pitchFamily="18" charset="0"/>
              </a:rPr>
              <a:t>Max</a:t>
            </a:r>
            <a:r>
              <a:rPr lang="lv-LV" altLang="lv-LV" sz="1800" dirty="0">
                <a:latin typeface="Cambria" panose="02040503050406030204" pitchFamily="18" charset="0"/>
              </a:rPr>
              <a:t>. </a:t>
            </a:r>
            <a:r>
              <a:rPr lang="lv-LV" altLang="lv-LV" sz="2400" b="1" dirty="0">
                <a:latin typeface="Cambria" panose="02040503050406030204" pitchFamily="18" charset="0"/>
              </a:rPr>
              <a:t>36</a:t>
            </a:r>
            <a:r>
              <a:rPr lang="lv-LV" altLang="lv-LV" sz="1800" b="1" dirty="0">
                <a:latin typeface="Cambria" panose="02040503050406030204" pitchFamily="18" charset="0"/>
              </a:rPr>
              <a:t> mēneši</a:t>
            </a:r>
          </a:p>
        </p:txBody>
      </p:sp>
      <p:sp>
        <p:nvSpPr>
          <p:cNvPr id="25604" name="TextBox 10"/>
          <p:cNvSpPr txBox="1">
            <a:spLocks noChangeArrowheads="1"/>
          </p:cNvSpPr>
          <p:nvPr/>
        </p:nvSpPr>
        <p:spPr bwMode="auto">
          <a:xfrm>
            <a:off x="242888" y="3125207"/>
            <a:ext cx="2374900"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buFont typeface="Wingdings" panose="05000000000000000000" pitchFamily="2" charset="2"/>
              <a:buChar char="q"/>
            </a:pPr>
            <a:r>
              <a:rPr lang="lv-LV" altLang="lv-LV" sz="1800" dirty="0">
                <a:latin typeface="Cambria" panose="02040503050406030204" pitchFamily="18" charset="0"/>
              </a:rPr>
              <a:t> </a:t>
            </a:r>
            <a:r>
              <a:rPr lang="lv-LV" altLang="lv-LV" sz="1800" dirty="0" err="1">
                <a:latin typeface="Cambria" panose="02040503050406030204" pitchFamily="18" charset="0"/>
              </a:rPr>
              <a:t>Max</a:t>
            </a:r>
            <a:r>
              <a:rPr lang="lv-LV" altLang="lv-LV" sz="1800" dirty="0">
                <a:latin typeface="Cambria" panose="02040503050406030204" pitchFamily="18" charset="0"/>
              </a:rPr>
              <a:t>.</a:t>
            </a:r>
          </a:p>
          <a:p>
            <a:r>
              <a:rPr lang="lv-LV" altLang="lv-LV" sz="1800" b="1" dirty="0" smtClean="0">
                <a:latin typeface="Cambria" panose="02040503050406030204" pitchFamily="18" charset="0"/>
              </a:rPr>
              <a:t>600 000 EUR</a:t>
            </a:r>
            <a:endParaRPr lang="lv-LV" altLang="lv-LV" sz="1800" b="1" dirty="0">
              <a:latin typeface="Cambria" panose="02040503050406030204" pitchFamily="18" charset="0"/>
            </a:endParaRPr>
          </a:p>
        </p:txBody>
      </p:sp>
      <p:sp>
        <p:nvSpPr>
          <p:cNvPr id="25605" name="TextBox 13"/>
          <p:cNvSpPr txBox="1">
            <a:spLocks noChangeArrowheads="1"/>
          </p:cNvSpPr>
          <p:nvPr/>
        </p:nvSpPr>
        <p:spPr bwMode="auto">
          <a:xfrm>
            <a:off x="379413" y="4843086"/>
            <a:ext cx="4116387" cy="17543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buFont typeface="Wingdings" panose="05000000000000000000" pitchFamily="2" charset="2"/>
              <a:buChar char="q"/>
            </a:pPr>
            <a:r>
              <a:rPr lang="lv-LV" altLang="lv-LV" sz="1800" dirty="0">
                <a:latin typeface="Cambria" panose="02040503050406030204" pitchFamily="18" charset="0"/>
              </a:rPr>
              <a:t> </a:t>
            </a:r>
            <a:r>
              <a:rPr lang="lv-LV" altLang="lv-LV" sz="1800" b="1" dirty="0">
                <a:latin typeface="Cambria" panose="02040503050406030204" pitchFamily="18" charset="0"/>
              </a:rPr>
              <a:t>Netiešās izmaksas – 25</a:t>
            </a:r>
            <a:r>
              <a:rPr lang="lv-LV" altLang="lv-LV" sz="1800" b="1" dirty="0" smtClean="0">
                <a:latin typeface="Cambria" panose="02040503050406030204" pitchFamily="18" charset="0"/>
              </a:rPr>
              <a:t>%</a:t>
            </a:r>
          </a:p>
          <a:p>
            <a:endParaRPr lang="lv-LV" altLang="lv-LV" sz="1800" b="1" dirty="0">
              <a:latin typeface="Cambria" panose="02040503050406030204" pitchFamily="18" charset="0"/>
            </a:endParaRPr>
          </a:p>
          <a:p>
            <a:r>
              <a:rPr lang="lv-LV" altLang="lv-LV" sz="1800" b="1" dirty="0">
                <a:latin typeface="Cambria" panose="02040503050406030204" pitchFamily="18" charset="0"/>
              </a:rPr>
              <a:t>Ieguldījums natūrā </a:t>
            </a:r>
            <a:r>
              <a:rPr lang="lv-LV" altLang="lv-LV" sz="1800" dirty="0">
                <a:latin typeface="Cambria" panose="02040503050406030204" pitchFamily="18" charset="0"/>
              </a:rPr>
              <a:t>(pamatlīdzekļi, materiāli, profesionālais darbs) </a:t>
            </a:r>
            <a:r>
              <a:rPr lang="lv-LV" altLang="lv-LV" sz="1800" b="1" dirty="0">
                <a:latin typeface="Cambria" panose="02040503050406030204" pitchFamily="18" charset="0"/>
              </a:rPr>
              <a:t>– līdz 5%</a:t>
            </a:r>
            <a:r>
              <a:rPr lang="lv-LV" altLang="lv-LV" sz="1800" dirty="0">
                <a:latin typeface="Cambria" panose="02040503050406030204" pitchFamily="18" charset="0"/>
              </a:rPr>
              <a:t> ar saimniecisku darbību nesaistītiem projektiem.</a:t>
            </a:r>
          </a:p>
        </p:txBody>
      </p:sp>
      <p:sp>
        <p:nvSpPr>
          <p:cNvPr id="25606" name="TextBox 15"/>
          <p:cNvSpPr txBox="1">
            <a:spLocks noChangeArrowheads="1"/>
          </p:cNvSpPr>
          <p:nvPr/>
        </p:nvSpPr>
        <p:spPr bwMode="auto">
          <a:xfrm>
            <a:off x="5308600" y="2211498"/>
            <a:ext cx="3517900" cy="203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buFont typeface="Wingdings" panose="05000000000000000000" pitchFamily="2" charset="2"/>
              <a:buChar char="q"/>
            </a:pPr>
            <a:r>
              <a:rPr lang="lv-LV" altLang="lv-LV" sz="1800" dirty="0">
                <a:latin typeface="Cambria" panose="02040503050406030204" pitchFamily="18" charset="0"/>
              </a:rPr>
              <a:t>  </a:t>
            </a:r>
            <a:r>
              <a:rPr lang="lv-LV" altLang="lv-LV" sz="1800" b="1" u="sng" dirty="0">
                <a:latin typeface="Cambria" panose="02040503050406030204" pitchFamily="18" charset="0"/>
              </a:rPr>
              <a:t>EK ekspertu datu bāzes eksperti </a:t>
            </a:r>
            <a:r>
              <a:rPr lang="lv-LV" altLang="lv-LV" sz="1800" dirty="0">
                <a:latin typeface="Cambria" panose="02040503050406030204" pitchFamily="18" charset="0"/>
              </a:rPr>
              <a:t>nodrošina:</a:t>
            </a:r>
          </a:p>
          <a:p>
            <a:pPr>
              <a:buFont typeface="Wingdings" panose="05000000000000000000" pitchFamily="2" charset="2"/>
              <a:buChar char="ü"/>
            </a:pPr>
            <a:r>
              <a:rPr lang="lv-LV" altLang="lv-LV" sz="1800" dirty="0">
                <a:latin typeface="Cambria" panose="02040503050406030204" pitchFamily="18" charset="0"/>
              </a:rPr>
              <a:t>  projektu kvalitātes vērtēšanu;</a:t>
            </a:r>
          </a:p>
          <a:p>
            <a:pPr>
              <a:buFont typeface="Wingdings" panose="05000000000000000000" pitchFamily="2" charset="2"/>
              <a:buChar char="ü"/>
            </a:pPr>
            <a:r>
              <a:rPr lang="lv-LV" altLang="lv-LV" sz="1800" dirty="0">
                <a:latin typeface="Cambria" panose="02040503050406030204" pitchFamily="18" charset="0"/>
              </a:rPr>
              <a:t> projekta rezultātu vidusposma vērtēšanu;</a:t>
            </a:r>
          </a:p>
          <a:p>
            <a:pPr>
              <a:buFont typeface="Wingdings" panose="05000000000000000000" pitchFamily="2" charset="2"/>
              <a:buChar char="ü"/>
            </a:pPr>
            <a:r>
              <a:rPr lang="lv-LV" altLang="lv-LV" sz="1800" dirty="0">
                <a:latin typeface="Cambria" panose="02040503050406030204" pitchFamily="18" charset="0"/>
              </a:rPr>
              <a:t> projekta rezultātu gala novērtējumu.</a:t>
            </a:r>
          </a:p>
        </p:txBody>
      </p:sp>
      <p:sp>
        <p:nvSpPr>
          <p:cNvPr id="25607" name="TextBox 14"/>
          <p:cNvSpPr txBox="1">
            <a:spLocks noChangeArrowheads="1"/>
          </p:cNvSpPr>
          <p:nvPr/>
        </p:nvSpPr>
        <p:spPr bwMode="auto">
          <a:xfrm>
            <a:off x="4660900" y="4632545"/>
            <a:ext cx="4330700" cy="1846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285750" indent="-285750">
              <a:defRPr sz="1700">
                <a:solidFill>
                  <a:schemeClr val="tx1"/>
                </a:solidFill>
                <a:latin typeface="Times New Roman" panose="02020603050405020304" pitchFamily="18" charset="0"/>
                <a:ea typeface="MS PGothic" panose="020B0600070205080204" pitchFamily="34" charset="-128"/>
              </a:defRPr>
            </a:lvl1pPr>
            <a:lvl2pPr marL="68580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nSpc>
                <a:spcPct val="95000"/>
              </a:lnSpc>
              <a:buFont typeface="Wingdings" panose="05000000000000000000" pitchFamily="2" charset="2"/>
              <a:buChar char="q"/>
            </a:pPr>
            <a:r>
              <a:rPr lang="lv-LV" altLang="lv-LV" sz="1800" dirty="0">
                <a:latin typeface="Cambria" panose="02040503050406030204" pitchFamily="18" charset="0"/>
              </a:rPr>
              <a:t>  </a:t>
            </a:r>
            <a:r>
              <a:rPr lang="lv-LV" altLang="lv-LV" b="1" dirty="0">
                <a:latin typeface="Cambria" panose="02040503050406030204" pitchFamily="18" charset="0"/>
                <a:cs typeface="Times New Roman" panose="02020603050405020304" pitchFamily="18" charset="0"/>
              </a:rPr>
              <a:t>Prasības projekta pieteikumam:</a:t>
            </a:r>
            <a:endParaRPr lang="lv-LV" altLang="lv-LV" b="1" dirty="0">
              <a:solidFill>
                <a:srgbClr val="604A7B"/>
              </a:solidFill>
              <a:latin typeface="Cambria" panose="02040503050406030204" pitchFamily="18" charset="0"/>
              <a:cs typeface="Times New Roman" panose="02020603050405020304" pitchFamily="18" charset="0"/>
            </a:endParaRPr>
          </a:p>
          <a:p>
            <a:pPr lvl="1" algn="just">
              <a:lnSpc>
                <a:spcPct val="95000"/>
              </a:lnSpc>
              <a:buFont typeface="Wingdings" panose="05000000000000000000" pitchFamily="2" charset="2"/>
              <a:buChar char="ü"/>
            </a:pPr>
            <a:r>
              <a:rPr lang="lv-LV" altLang="lv-LV" dirty="0">
                <a:latin typeface="Cambria" panose="02040503050406030204" pitchFamily="18" charset="0"/>
              </a:rPr>
              <a:t>zinātniskās daļas apraksts angļu valodā; </a:t>
            </a:r>
          </a:p>
          <a:p>
            <a:pPr lvl="1" algn="just">
              <a:lnSpc>
                <a:spcPct val="95000"/>
              </a:lnSpc>
              <a:buFont typeface="Wingdings" panose="05000000000000000000" pitchFamily="2" charset="2"/>
              <a:buChar char="ü"/>
            </a:pPr>
            <a:r>
              <a:rPr lang="lv-LV" altLang="lv-LV" dirty="0">
                <a:latin typeface="Cambria" panose="02040503050406030204" pitchFamily="18" charset="0"/>
              </a:rPr>
              <a:t>komersanta vai nozares asociācijas atzinums par plānotā pētījuma nozīmību attiecīgās nozares vai komersanta attīstībai.</a:t>
            </a:r>
            <a:endParaRPr lang="lv-LV" altLang="lv-LV" dirty="0">
              <a:latin typeface="Cambria" panose="02040503050406030204" pitchFamily="18" charset="0"/>
              <a:cs typeface="Times New Roman" panose="02020603050405020304" pitchFamily="18" charset="0"/>
            </a:endParaRPr>
          </a:p>
        </p:txBody>
      </p:sp>
      <p:sp>
        <p:nvSpPr>
          <p:cNvPr id="25608" name="TextBox 14"/>
          <p:cNvSpPr txBox="1">
            <a:spLocks noChangeArrowheads="1"/>
          </p:cNvSpPr>
          <p:nvPr/>
        </p:nvSpPr>
        <p:spPr bwMode="auto">
          <a:xfrm>
            <a:off x="1873250" y="1414377"/>
            <a:ext cx="5575300" cy="646331"/>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ctr"/>
            <a:r>
              <a:rPr lang="lv-LV" altLang="lv-LV" sz="1800" dirty="0">
                <a:latin typeface="Cambria" panose="02040503050406030204" pitchFamily="18" charset="0"/>
              </a:rPr>
              <a:t>Atklāts konkurss </a:t>
            </a:r>
            <a:r>
              <a:rPr lang="lv-LV" altLang="lv-LV" sz="1800" b="1" u="sng" dirty="0">
                <a:latin typeface="Cambria" panose="02040503050406030204" pitchFamily="18" charset="0"/>
              </a:rPr>
              <a:t>1 x gadā </a:t>
            </a:r>
          </a:p>
          <a:p>
            <a:pPr algn="ctr"/>
            <a:r>
              <a:rPr lang="lv-LV" altLang="lv-LV" sz="1800" dirty="0">
                <a:latin typeface="Cambria" panose="02040503050406030204" pitchFamily="18" charset="0"/>
              </a:rPr>
              <a:t>(iesniedz CFLA+ zinātniskā daļa ENG)</a:t>
            </a:r>
            <a:endParaRPr lang="lv-LV" altLang="lv-LV" sz="1800" b="1" dirty="0">
              <a:latin typeface="Cambria" panose="02040503050406030204" pitchFamily="18" charset="0"/>
            </a:endParaRPr>
          </a:p>
        </p:txBody>
      </p:sp>
    </p:spTree>
    <p:extLst>
      <p:ext uri="{BB962C8B-B14F-4D97-AF65-F5344CB8AC3E}">
        <p14:creationId xmlns:p14="http://schemas.microsoft.com/office/powerpoint/2010/main" val="36597765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1674891" y="381000"/>
            <a:ext cx="7011909" cy="1036638"/>
          </a:xfrm>
        </p:spPr>
        <p:txBody>
          <a:bodyPr>
            <a:normAutofit/>
          </a:bodyPr>
          <a:lstStyle/>
          <a:p>
            <a:pPr algn="r"/>
            <a:r>
              <a:rPr lang="lv-LV" altLang="lv-LV" sz="2600" dirty="0" smtClean="0">
                <a:latin typeface="Cambria" panose="02040503050406030204" pitchFamily="18" charset="0"/>
                <a:ea typeface="MS PGothic" panose="020B0600070205080204" pitchFamily="34" charset="-128"/>
              </a:rPr>
              <a:t>Praktiskās ievirzes pētniecības </a:t>
            </a:r>
            <a:br>
              <a:rPr lang="lv-LV" altLang="lv-LV" sz="2600" dirty="0" smtClean="0">
                <a:latin typeface="Cambria" panose="02040503050406030204" pitchFamily="18" charset="0"/>
                <a:ea typeface="MS PGothic" panose="020B0600070205080204" pitchFamily="34" charset="-128"/>
              </a:rPr>
            </a:br>
            <a:r>
              <a:rPr lang="lv-LV" altLang="lv-LV" sz="2600" dirty="0" smtClean="0">
                <a:latin typeface="Cambria" panose="02040503050406030204" pitchFamily="18" charset="0"/>
                <a:ea typeface="MS PGothic" panose="020B0600070205080204" pitchFamily="34" charset="-128"/>
              </a:rPr>
              <a:t>projektu veidi</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48117874"/>
              </p:ext>
            </p:extLst>
          </p:nvPr>
        </p:nvGraphicFramePr>
        <p:xfrm>
          <a:off x="304800" y="1533525"/>
          <a:ext cx="8382000" cy="5121324"/>
        </p:xfrm>
        <a:graphic>
          <a:graphicData uri="http://schemas.openxmlformats.org/drawingml/2006/table">
            <a:tbl>
              <a:tblPr/>
              <a:tblGrid>
                <a:gridCol w="2200275"/>
                <a:gridCol w="3387725"/>
                <a:gridCol w="2794000"/>
              </a:tblGrid>
              <a:tr h="822325">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600" b="1" i="0" u="none" strike="noStrike" cap="none" normalizeH="0" baseline="0" dirty="0" smtClean="0">
                          <a:ln>
                            <a:noFill/>
                          </a:ln>
                          <a:solidFill>
                            <a:srgbClr val="000000"/>
                          </a:solidFill>
                          <a:effectLst/>
                          <a:latin typeface="Cambria" panose="02040503050406030204" pitchFamily="18" charset="0"/>
                          <a:ea typeface="MS PGothic" panose="020B0600070205080204" pitchFamily="34" charset="-128"/>
                        </a:rPr>
                        <a:t>ZI individuāli īstenots pētījums</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600" b="1" i="0" u="none" strike="noStrike" cap="none" normalizeH="0" baseline="0" smtClean="0">
                          <a:ln>
                            <a:noFill/>
                          </a:ln>
                          <a:solidFill>
                            <a:srgbClr val="000000"/>
                          </a:solidFill>
                          <a:effectLst/>
                          <a:latin typeface="Cambria" panose="02040503050406030204" pitchFamily="18" charset="0"/>
                          <a:ea typeface="MS PGothic" panose="020B0600070205080204" pitchFamily="34" charset="-128"/>
                        </a:rPr>
                        <a:t>Sadarbības projekts</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600" b="1" i="0" u="none" strike="noStrike" cap="none" normalizeH="0" baseline="0" smtClean="0">
                          <a:ln>
                            <a:noFill/>
                          </a:ln>
                          <a:solidFill>
                            <a:srgbClr val="000000"/>
                          </a:solidFill>
                          <a:effectLst/>
                          <a:latin typeface="Cambria" panose="02040503050406030204" pitchFamily="18" charset="0"/>
                          <a:ea typeface="MS PGothic" panose="020B0600070205080204" pitchFamily="34" charset="-128"/>
                        </a:rPr>
                        <a:t>Komersanta – līgumpētījuma pasūtītāja –  interesēs īstenots projekts</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7525">
                <a:tc gridSpan="2">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smtClean="0">
                          <a:ln>
                            <a:noFill/>
                          </a:ln>
                          <a:solidFill>
                            <a:srgbClr val="000000"/>
                          </a:solidFill>
                          <a:effectLst/>
                          <a:latin typeface="Cambria" panose="02040503050406030204" pitchFamily="18" charset="0"/>
                          <a:ea typeface="MS PGothic" panose="020B0600070205080204" pitchFamily="34" charset="-128"/>
                        </a:rPr>
                        <a:t>Valsts atbalsta projekti VAI ar saimniecisku darbību nesaistīti projekti</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lv-LV"/>
                    </a:p>
                  </a:txBody>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smtClean="0">
                          <a:ln>
                            <a:noFill/>
                          </a:ln>
                          <a:solidFill>
                            <a:srgbClr val="000000"/>
                          </a:solidFill>
                          <a:effectLst/>
                          <a:latin typeface="Cambria" panose="02040503050406030204" pitchFamily="18" charset="0"/>
                          <a:ea typeface="MS PGothic" panose="020B0600070205080204" pitchFamily="34" charset="-128"/>
                        </a:rPr>
                        <a:t>Piemēro </a:t>
                      </a:r>
                      <a:r>
                        <a:rPr kumimoji="0" lang="lv-LV" altLang="lv-LV" sz="1400" b="1" i="0" u="none" strike="noStrike" cap="none" normalizeH="0" baseline="0" smtClean="0">
                          <a:ln>
                            <a:noFill/>
                          </a:ln>
                          <a:solidFill>
                            <a:srgbClr val="000000"/>
                          </a:solidFill>
                          <a:effectLst/>
                          <a:latin typeface="Cambria" panose="02040503050406030204" pitchFamily="18" charset="0"/>
                          <a:ea typeface="MS PGothic" panose="020B0600070205080204" pitchFamily="34" charset="-128"/>
                        </a:rPr>
                        <a:t>valsts</a:t>
                      </a:r>
                      <a:r>
                        <a:rPr kumimoji="0" lang="lv-LV" altLang="lv-LV" sz="1400" b="1" i="0" u="none" strike="noStrike" cap="none" normalizeH="0" baseline="0" smtClean="0">
                          <a:ln>
                            <a:noFill/>
                          </a:ln>
                          <a:solidFill>
                            <a:srgbClr val="FFFFFF"/>
                          </a:solidFill>
                          <a:effectLst/>
                          <a:latin typeface="Cambria" panose="02040503050406030204" pitchFamily="18" charset="0"/>
                          <a:ea typeface="MS PGothic" panose="020B0600070205080204" pitchFamily="34" charset="-128"/>
                        </a:rPr>
                        <a:t> </a:t>
                      </a:r>
                      <a:r>
                        <a:rPr kumimoji="0" lang="lv-LV" altLang="lv-LV" sz="1400" b="1" i="0" u="none" strike="noStrike" cap="none" normalizeH="0" baseline="0" smtClean="0">
                          <a:ln>
                            <a:noFill/>
                          </a:ln>
                          <a:solidFill>
                            <a:srgbClr val="000000"/>
                          </a:solidFill>
                          <a:effectLst/>
                          <a:latin typeface="Cambria" panose="02040503050406030204" pitchFamily="18" charset="0"/>
                          <a:ea typeface="MS PGothic" panose="020B0600070205080204" pitchFamily="34" charset="-128"/>
                        </a:rPr>
                        <a:t>atbalsta</a:t>
                      </a:r>
                      <a:r>
                        <a:rPr kumimoji="0" lang="lv-LV" altLang="lv-LV" sz="1400" b="1" i="0" u="none" strike="noStrike" cap="none" normalizeH="0" baseline="0" smtClean="0">
                          <a:ln>
                            <a:noFill/>
                          </a:ln>
                          <a:solidFill>
                            <a:srgbClr val="FFFFFF"/>
                          </a:solidFill>
                          <a:effectLst/>
                          <a:latin typeface="Cambria" panose="02040503050406030204" pitchFamily="18" charset="0"/>
                          <a:ea typeface="MS PGothic" panose="020B0600070205080204" pitchFamily="34" charset="-128"/>
                        </a:rPr>
                        <a:t> </a:t>
                      </a:r>
                      <a:r>
                        <a:rPr kumimoji="0" lang="lv-LV" altLang="lv-LV" sz="1400" b="0" i="0" u="none" strike="noStrike" cap="none" normalizeH="0" baseline="0" smtClean="0">
                          <a:ln>
                            <a:noFill/>
                          </a:ln>
                          <a:solidFill>
                            <a:srgbClr val="000000"/>
                          </a:solidFill>
                          <a:effectLst/>
                          <a:latin typeface="Cambria" panose="02040503050406030204" pitchFamily="18" charset="0"/>
                          <a:ea typeface="MS PGothic" panose="020B0600070205080204" pitchFamily="34" charset="-128"/>
                        </a:rPr>
                        <a:t>nosacījumus</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31838">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smtClean="0">
                          <a:ln>
                            <a:noFill/>
                          </a:ln>
                          <a:solidFill>
                            <a:srgbClr val="000000"/>
                          </a:solidFill>
                          <a:effectLst/>
                          <a:latin typeface="Cambria" panose="02040503050406030204" pitchFamily="18" charset="0"/>
                          <a:ea typeface="MS PGothic" panose="020B0600070205080204" pitchFamily="34" charset="-128"/>
                        </a:rPr>
                        <a:t>Vērsti uz RIS3 mērķu sasniegšanu</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dirty="0" smtClean="0">
                          <a:ln>
                            <a:noFill/>
                          </a:ln>
                          <a:solidFill>
                            <a:srgbClr val="000000"/>
                          </a:solidFill>
                          <a:effectLst/>
                          <a:latin typeface="Cambria" panose="02040503050406030204" pitchFamily="18" charset="0"/>
                          <a:ea typeface="MS PGothic" panose="020B0600070205080204" pitchFamily="34" charset="-128"/>
                        </a:rPr>
                        <a:t>Sadarbības partneris – ZI – īsteno pētījuma daļu vismaz 80%  apmērā no izmaksām</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smtClean="0">
                          <a:ln>
                            <a:noFill/>
                          </a:ln>
                          <a:solidFill>
                            <a:srgbClr val="000000"/>
                          </a:solidFill>
                          <a:effectLst/>
                          <a:latin typeface="Cambria" panose="02040503050406030204" pitchFamily="18" charset="0"/>
                          <a:ea typeface="MS PGothic" panose="020B0600070205080204" pitchFamily="34" charset="-128"/>
                        </a:rPr>
                        <a:t>Izpildītāju – ZI – nosaka atklāta konkursa veidā (t.sk. tā var būt ārvalsts ZI)</a:t>
                      </a:r>
                      <a:endParaRPr kumimoji="0" lang="lv-LV" altLang="lv-LV" sz="1400" b="1" i="0" u="none" strike="noStrike" cap="none" normalizeH="0" baseline="0" smtClean="0">
                        <a:ln>
                          <a:noFill/>
                        </a:ln>
                        <a:solidFill>
                          <a:srgbClr val="000000"/>
                        </a:solidFill>
                        <a:effectLst/>
                        <a:latin typeface="Cambria" panose="02040503050406030204" pitchFamily="18" charset="0"/>
                        <a:ea typeface="MS PGothic" panose="020B0600070205080204" pitchFamily="34"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44563">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smtClean="0">
                          <a:ln>
                            <a:noFill/>
                          </a:ln>
                          <a:solidFill>
                            <a:srgbClr val="000000"/>
                          </a:solidFill>
                          <a:effectLst/>
                          <a:latin typeface="Cambria" panose="02040503050406030204" pitchFamily="18" charset="0"/>
                          <a:ea typeface="MS PGothic" panose="020B0600070205080204" pitchFamily="34" charset="-128"/>
                        </a:rPr>
                        <a:t>Atbilst ZI/ VNPC  pētniecības programmas, t.sk. ESFRI plāniem</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dirty="0" smtClean="0">
                          <a:ln>
                            <a:noFill/>
                          </a:ln>
                          <a:solidFill>
                            <a:srgbClr val="000000"/>
                          </a:solidFill>
                          <a:effectLst/>
                          <a:latin typeface="Cambria" panose="02040503050406030204" pitchFamily="18" charset="0"/>
                          <a:ea typeface="MS PGothic" panose="020B0600070205080204" pitchFamily="34" charset="-128"/>
                        </a:rPr>
                        <a:t>Katrs sadarbības partneris gūst intelektuālā īpašuma tiesības un ekonomiskās priekšrocības atbilstoši ieguldījumam</a:t>
                      </a:r>
                      <a:endParaRPr kumimoji="0" lang="lv-LV" altLang="lv-LV" sz="1400" b="1" i="0" u="none" strike="noStrike" cap="none" normalizeH="0" baseline="0" dirty="0" smtClean="0">
                        <a:ln>
                          <a:noFill/>
                        </a:ln>
                        <a:solidFill>
                          <a:srgbClr val="000000"/>
                        </a:solidFill>
                        <a:effectLst/>
                        <a:latin typeface="Cambria" panose="02040503050406030204" pitchFamily="18" charset="0"/>
                        <a:ea typeface="MS PGothic" panose="020B0600070205080204" pitchFamily="34"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smtClean="0">
                          <a:ln>
                            <a:noFill/>
                          </a:ln>
                          <a:solidFill>
                            <a:srgbClr val="000000"/>
                          </a:solidFill>
                          <a:effectLst/>
                          <a:latin typeface="Cambria" panose="02040503050406030204" pitchFamily="18" charset="0"/>
                          <a:ea typeface="MS PGothic" panose="020B0600070205080204" pitchFamily="34" charset="-128"/>
                        </a:rPr>
                        <a:t>Pasūtītājs gūst intelektuālā īpašuma tiesības un ekonomiskās priekšrocības no pētījuma rezultātiem</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31838">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dirty="0" smtClean="0">
                          <a:ln>
                            <a:noFill/>
                          </a:ln>
                          <a:solidFill>
                            <a:srgbClr val="000000"/>
                          </a:solidFill>
                          <a:effectLst/>
                          <a:latin typeface="Cambria" panose="02040503050406030204" pitchFamily="18" charset="0"/>
                          <a:ea typeface="MS PGothic" panose="020B0600070205080204" pitchFamily="34" charset="-128"/>
                        </a:rPr>
                        <a:t>ZI gūst ekonomiskās priekšrocības no projekta rezultātiem</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20000"/>
                        </a:spcBef>
                        <a:spcAft>
                          <a:spcPct val="0"/>
                        </a:spcAft>
                        <a:buClrTx/>
                        <a:buSzTx/>
                        <a:buFontTx/>
                        <a:buNone/>
                        <a:tabLst/>
                      </a:pPr>
                      <a:r>
                        <a:rPr kumimoji="0" lang="lv-LV" altLang="lv-LV" sz="1400" b="0" i="0" u="none" strike="noStrike" cap="none" normalizeH="0" baseline="0" dirty="0" smtClean="0">
                          <a:ln>
                            <a:noFill/>
                          </a:ln>
                          <a:solidFill>
                            <a:srgbClr val="000000"/>
                          </a:solidFill>
                          <a:effectLst/>
                          <a:latin typeface="Cambria" panose="02040503050406030204" pitchFamily="18" charset="0"/>
                          <a:ea typeface="MS PGothic" panose="020B0600070205080204" pitchFamily="34" charset="-128"/>
                        </a:rPr>
                        <a:t>Projektu iesniedz vadošais partneris (LR reģistrēta ZI vai LR reģistrēts komersants)</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0" i="0" u="none" strike="noStrike" cap="none" normalizeH="0" baseline="0" smtClean="0">
                          <a:ln>
                            <a:noFill/>
                          </a:ln>
                          <a:solidFill>
                            <a:srgbClr val="000000"/>
                          </a:solidFill>
                          <a:effectLst/>
                          <a:latin typeface="Cambria" panose="02040503050406030204" pitchFamily="18" charset="0"/>
                          <a:ea typeface="MS PGothic" panose="020B0600070205080204" pitchFamily="34" charset="-128"/>
                        </a:rPr>
                        <a:t>Projekta iesniedzējs - LR reģistrēts sīkais, mazais, vidējais, lielais komersants</a:t>
                      </a:r>
                      <a:endParaRPr kumimoji="0" lang="lv-LV" altLang="lv-LV" sz="1400" b="1" i="0" u="none" strike="noStrike" cap="none" normalizeH="0" baseline="0" smtClean="0">
                        <a:ln>
                          <a:noFill/>
                        </a:ln>
                        <a:solidFill>
                          <a:srgbClr val="000000"/>
                        </a:solidFill>
                        <a:effectLst/>
                        <a:latin typeface="Cambria" panose="02040503050406030204" pitchFamily="18" charset="0"/>
                        <a:ea typeface="MS PGothic" panose="020B0600070205080204" pitchFamily="34"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71600">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endParaRPr kumimoji="0" lang="lv-LV" altLang="lv-LV" sz="1400" b="0" i="0" u="none" strike="noStrike" cap="none" normalizeH="0" baseline="0" smtClean="0">
                        <a:ln>
                          <a:noFill/>
                        </a:ln>
                        <a:solidFill>
                          <a:srgbClr val="000000"/>
                        </a:solidFill>
                        <a:effectLst/>
                        <a:latin typeface="Cambria" panose="02040503050406030204" pitchFamily="18" charset="0"/>
                        <a:ea typeface="MS PGothic" panose="020B0600070205080204" pitchFamily="34"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400" b="1" i="0" u="none" strike="noStrike" cap="none" normalizeH="0" baseline="0" smtClean="0">
                          <a:ln>
                            <a:noFill/>
                          </a:ln>
                          <a:solidFill>
                            <a:srgbClr val="000000"/>
                          </a:solidFill>
                          <a:effectLst/>
                          <a:latin typeface="Cambria" panose="02040503050406030204" pitchFamily="18" charset="0"/>
                          <a:ea typeface="MS PGothic" panose="020B0600070205080204" pitchFamily="34" charset="-128"/>
                        </a:rPr>
                        <a:t>Sadarbības partneris var būt:</a:t>
                      </a:r>
                    </a:p>
                    <a:p>
                      <a:pPr marL="0" marR="0" lvl="0" indent="0" algn="l" defTabSz="938213" rtl="0" eaLnBrk="1" fontAlgn="base" latinLnBrk="0" hangingPunct="1">
                        <a:lnSpc>
                          <a:spcPct val="100000"/>
                        </a:lnSpc>
                        <a:spcBef>
                          <a:spcPct val="0"/>
                        </a:spcBef>
                        <a:spcAft>
                          <a:spcPct val="0"/>
                        </a:spcAft>
                        <a:buClrTx/>
                        <a:buSzTx/>
                        <a:buFont typeface="Arial" panose="020B0604020202020204" pitchFamily="34" charset="0"/>
                        <a:buAutoNum type="arabicParenR"/>
                        <a:tabLst/>
                      </a:pPr>
                      <a:r>
                        <a:rPr kumimoji="0" lang="lv-LV" altLang="lv-LV" sz="1400" b="0" i="0" u="none" strike="noStrike" cap="none" normalizeH="0" baseline="0" smtClean="0">
                          <a:ln>
                            <a:noFill/>
                          </a:ln>
                          <a:solidFill>
                            <a:srgbClr val="000000"/>
                          </a:solidFill>
                          <a:effectLst/>
                          <a:latin typeface="Cambria" panose="02040503050406030204" pitchFamily="18" charset="0"/>
                          <a:ea typeface="MS PGothic" panose="020B0600070205080204" pitchFamily="34" charset="-128"/>
                        </a:rPr>
                        <a:t> LR reģistrēta ZI</a:t>
                      </a:r>
                    </a:p>
                    <a:p>
                      <a:pPr marL="0" marR="0" lvl="0" indent="0" algn="l" defTabSz="938213" rtl="0" eaLnBrk="1" fontAlgn="base" latinLnBrk="0" hangingPunct="1">
                        <a:lnSpc>
                          <a:spcPct val="100000"/>
                        </a:lnSpc>
                        <a:spcBef>
                          <a:spcPct val="0"/>
                        </a:spcBef>
                        <a:spcAft>
                          <a:spcPct val="0"/>
                        </a:spcAft>
                        <a:buClrTx/>
                        <a:buSzTx/>
                        <a:buFont typeface="Arial" panose="020B0604020202020204" pitchFamily="34" charset="0"/>
                        <a:buAutoNum type="arabicParenR"/>
                        <a:tabLst/>
                      </a:pPr>
                      <a:r>
                        <a:rPr kumimoji="0" lang="lv-LV" altLang="lv-LV" sz="1400" b="0" i="0" u="none" strike="noStrike" cap="none" normalizeH="0" baseline="0" smtClean="0">
                          <a:ln>
                            <a:noFill/>
                          </a:ln>
                          <a:solidFill>
                            <a:srgbClr val="000000"/>
                          </a:solidFill>
                          <a:effectLst/>
                          <a:latin typeface="Cambria" panose="02040503050406030204" pitchFamily="18" charset="0"/>
                          <a:ea typeface="MS PGothic" panose="020B0600070205080204" pitchFamily="34" charset="-128"/>
                        </a:rPr>
                        <a:t> LR reģistrēts komersants</a:t>
                      </a:r>
                    </a:p>
                    <a:p>
                      <a:pPr marL="0" marR="0" lvl="0" indent="0" algn="l" defTabSz="938213" rtl="0" eaLnBrk="1" fontAlgn="base" latinLnBrk="0" hangingPunct="1">
                        <a:lnSpc>
                          <a:spcPct val="100000"/>
                        </a:lnSpc>
                        <a:spcBef>
                          <a:spcPct val="0"/>
                        </a:spcBef>
                        <a:spcAft>
                          <a:spcPct val="0"/>
                        </a:spcAft>
                        <a:buClrTx/>
                        <a:buSzTx/>
                        <a:buFont typeface="Arial" panose="020B0604020202020204" pitchFamily="34" charset="0"/>
                        <a:buAutoNum type="arabicParenR"/>
                        <a:tabLst/>
                      </a:pPr>
                      <a:r>
                        <a:rPr kumimoji="0" lang="lv-LV" altLang="lv-LV" sz="1400" b="0" i="0" u="none" strike="noStrike" cap="none" normalizeH="0" baseline="0" smtClean="0">
                          <a:ln>
                            <a:noFill/>
                          </a:ln>
                          <a:solidFill>
                            <a:srgbClr val="000000"/>
                          </a:solidFill>
                          <a:effectLst/>
                          <a:latin typeface="Cambria" panose="02040503050406030204" pitchFamily="18" charset="0"/>
                          <a:ea typeface="MS PGothic" panose="020B0600070205080204" pitchFamily="34" charset="-128"/>
                        </a:rPr>
                        <a:t> ārvalsts ZI vai ārvalsts komersanti – bet savas pētījuma daļas izmaksas sedz no pašu līdzekļiem.</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endParaRPr kumimoji="0" lang="lv-LV" altLang="lv-LV" sz="1400" b="0" i="0" u="none" strike="noStrike" cap="none" normalizeH="0" baseline="0" dirty="0" smtClean="0">
                        <a:ln>
                          <a:noFill/>
                        </a:ln>
                        <a:solidFill>
                          <a:srgbClr val="000000"/>
                        </a:solidFill>
                        <a:effectLst/>
                        <a:latin typeface="Cambria" panose="02040503050406030204" pitchFamily="18" charset="0"/>
                        <a:ea typeface="MS PGothic" panose="020B0600070205080204" pitchFamily="34" charset="-128"/>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8704" name="Slide Number Placeholder 5"/>
          <p:cNvSpPr>
            <a:spLocks noGrp="1"/>
          </p:cNvSpPr>
          <p:nvPr>
            <p:ph type="sldNum" sz="quarter" idx="13"/>
          </p:nvPr>
        </p:nvSpPr>
        <p:spPr bwMode="auto">
          <a:xfrm>
            <a:off x="8429625" y="6477000"/>
            <a:ext cx="514350" cy="304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7776EBE4-211F-4141-9713-19584464ACF9}" type="slidenum">
              <a:rPr lang="en-US" altLang="lv-LV" sz="1000">
                <a:solidFill>
                  <a:srgbClr val="898989"/>
                </a:solidFill>
                <a:latin typeface="Verdana" panose="020B0604030504040204" pitchFamily="34" charset="0"/>
              </a:rPr>
              <a:pPr/>
              <a:t>12</a:t>
            </a:fld>
            <a:endParaRPr lang="en-US" altLang="lv-LV" sz="1000">
              <a:solidFill>
                <a:srgbClr val="898989"/>
              </a:solidFill>
              <a:latin typeface="Verdana" panose="020B0604030504040204" pitchFamily="34" charset="0"/>
            </a:endParaRPr>
          </a:p>
        </p:txBody>
      </p:sp>
    </p:spTree>
    <p:extLst>
      <p:ext uri="{BB962C8B-B14F-4D97-AF65-F5344CB8AC3E}">
        <p14:creationId xmlns:p14="http://schemas.microsoft.com/office/powerpoint/2010/main" val="5098657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p:cNvSpPr>
            <a:spLocks noGrp="1"/>
          </p:cNvSpPr>
          <p:nvPr>
            <p:ph type="title"/>
          </p:nvPr>
        </p:nvSpPr>
        <p:spPr>
          <a:xfrm>
            <a:off x="1908175" y="381000"/>
            <a:ext cx="6864350" cy="1036638"/>
          </a:xfrm>
        </p:spPr>
        <p:txBody>
          <a:bodyPr>
            <a:normAutofit/>
          </a:bodyPr>
          <a:lstStyle/>
          <a:p>
            <a:pPr algn="r"/>
            <a:r>
              <a:rPr lang="lv-LV" altLang="lv-LV" sz="2600" dirty="0" smtClean="0">
                <a:latin typeface="Cambria" panose="02040503050406030204" pitchFamily="18" charset="0"/>
                <a:ea typeface="MS PGothic" panose="020B0600070205080204" pitchFamily="34" charset="-128"/>
              </a:rPr>
              <a:t>Pēcdoktorantūras granti - I</a:t>
            </a:r>
            <a:endParaRPr lang="lv-LV" altLang="lv-LV" sz="2600" b="0" dirty="0" smtClean="0">
              <a:latin typeface="Cambria" panose="02040503050406030204" pitchFamily="18" charset="0"/>
              <a:ea typeface="MS PGothic" panose="020B0600070205080204" pitchFamily="34" charset="-128"/>
            </a:endParaRPr>
          </a:p>
        </p:txBody>
      </p:sp>
      <p:sp>
        <p:nvSpPr>
          <p:cNvPr id="20482" name="Content Placeholder 2"/>
          <p:cNvSpPr>
            <a:spLocks noGrp="1"/>
          </p:cNvSpPr>
          <p:nvPr>
            <p:ph idx="1"/>
          </p:nvPr>
        </p:nvSpPr>
        <p:spPr>
          <a:xfrm>
            <a:off x="650875" y="1531938"/>
            <a:ext cx="8121650" cy="5097462"/>
          </a:xfrm>
        </p:spPr>
        <p:txBody>
          <a:bodyPr/>
          <a:lstStyle/>
          <a:p>
            <a:pPr algn="just">
              <a:spcBef>
                <a:spcPct val="0"/>
              </a:spcBef>
              <a:buClr>
                <a:srgbClr val="005374"/>
              </a:buClr>
            </a:pPr>
            <a:r>
              <a:rPr lang="lv-LV" altLang="lv-LV" sz="1800" b="1" dirty="0" smtClean="0">
                <a:latin typeface="Cambria" panose="02040503050406030204" pitchFamily="18" charset="0"/>
                <a:ea typeface="MS PGothic" panose="020B0600070205080204" pitchFamily="34" charset="-128"/>
              </a:rPr>
              <a:t>Mērķis: </a:t>
            </a:r>
            <a:r>
              <a:rPr lang="lv-LV" altLang="lv-LV" sz="1800" dirty="0" smtClean="0">
                <a:latin typeface="Cambria" panose="02040503050406030204" pitchFamily="18" charset="0"/>
                <a:ea typeface="MS PGothic" panose="020B0600070205080204" pitchFamily="34" charset="-128"/>
              </a:rPr>
              <a:t>attīstīt jauno zinātnieku prasmes un palielināt zinātnisko kapacitāti, nodrošinot jauno zinātnieku </a:t>
            </a:r>
            <a:r>
              <a:rPr lang="lv-LV" altLang="lv-LV" sz="1800" u="sng" dirty="0" smtClean="0">
                <a:latin typeface="Cambria" panose="02040503050406030204" pitchFamily="18" charset="0"/>
                <a:ea typeface="MS PGothic" panose="020B0600070205080204" pitchFamily="34" charset="-128"/>
              </a:rPr>
              <a:t>karjeras uzsākšanas iespējas</a:t>
            </a:r>
            <a:r>
              <a:rPr lang="lv-LV" altLang="lv-LV" sz="1800" dirty="0" smtClean="0">
                <a:latin typeface="Cambria" panose="02040503050406030204" pitchFamily="18" charset="0"/>
                <a:ea typeface="MS PGothic" panose="020B0600070205080204" pitchFamily="34" charset="-128"/>
              </a:rPr>
              <a:t> zinātniskajās institūcijās un pie komersantiem, kā arī </a:t>
            </a:r>
            <a:r>
              <a:rPr lang="lv-LV" altLang="lv-LV" sz="1800" u="sng" dirty="0" smtClean="0">
                <a:latin typeface="Cambria" panose="02040503050406030204" pitchFamily="18" charset="0"/>
                <a:ea typeface="MS PGothic" panose="020B0600070205080204" pitchFamily="34" charset="-128"/>
              </a:rPr>
              <a:t>pētniecības kompetenču pilnveidošanu</a:t>
            </a:r>
            <a:r>
              <a:rPr lang="lv-LV" altLang="lv-LV" sz="1800" dirty="0" smtClean="0">
                <a:latin typeface="Cambria" panose="02040503050406030204" pitchFamily="18" charset="0"/>
                <a:ea typeface="MS PGothic" panose="020B0600070205080204" pitchFamily="34" charset="-128"/>
              </a:rPr>
              <a:t>, cilvēkresursu atjaunotni un kvalificētu speciālistu skaita pieaugumu.</a:t>
            </a:r>
          </a:p>
          <a:p>
            <a:pPr algn="just">
              <a:spcBef>
                <a:spcPct val="0"/>
              </a:spcBef>
              <a:buClr>
                <a:srgbClr val="005374"/>
              </a:buClr>
            </a:pPr>
            <a:endParaRPr lang="lv-LV" altLang="lv-LV" sz="1000" dirty="0" smtClean="0">
              <a:latin typeface="Cambria" panose="02040503050406030204" pitchFamily="18" charset="0"/>
              <a:ea typeface="MS PGothic" panose="020B0600070205080204" pitchFamily="34" charset="-128"/>
            </a:endParaRPr>
          </a:p>
          <a:p>
            <a:pPr algn="just">
              <a:spcBef>
                <a:spcPct val="0"/>
              </a:spcBef>
              <a:buClr>
                <a:srgbClr val="005374"/>
              </a:buClr>
            </a:pPr>
            <a:endParaRPr lang="lv-LV" altLang="lv-LV" sz="1700" b="1" dirty="0" smtClean="0">
              <a:latin typeface="Cambria" panose="02040503050406030204" pitchFamily="18" charset="0"/>
              <a:ea typeface="MS PGothic" panose="020B0600070205080204" pitchFamily="34" charset="-128"/>
            </a:endParaRPr>
          </a:p>
          <a:p>
            <a:pPr algn="just">
              <a:spcBef>
                <a:spcPct val="0"/>
              </a:spcBef>
              <a:buClr>
                <a:srgbClr val="005374"/>
              </a:buClr>
            </a:pPr>
            <a:endParaRPr lang="lv-LV" altLang="lv-LV" sz="1700" b="1" dirty="0" smtClean="0">
              <a:latin typeface="Cambria" panose="02040503050406030204" pitchFamily="18" charset="0"/>
              <a:ea typeface="MS PGothic" panose="020B0600070205080204" pitchFamily="34" charset="-128"/>
            </a:endParaRPr>
          </a:p>
          <a:p>
            <a:pPr algn="just">
              <a:spcBef>
                <a:spcPct val="0"/>
              </a:spcBef>
              <a:spcAft>
                <a:spcPts val="200"/>
              </a:spcAft>
              <a:buClr>
                <a:srgbClr val="005374"/>
              </a:buClr>
            </a:pPr>
            <a:r>
              <a:rPr lang="lv-LV" altLang="lv-LV" sz="1700" b="1" dirty="0" smtClean="0">
                <a:latin typeface="Cambria" panose="02040503050406030204" pitchFamily="18" charset="0"/>
                <a:ea typeface="MS PGothic" panose="020B0600070205080204" pitchFamily="34" charset="-128"/>
              </a:rPr>
              <a:t>Atbalstāmās darbības:</a:t>
            </a:r>
          </a:p>
          <a:p>
            <a:pPr marL="896938" lvl="1" indent="-454025">
              <a:spcBef>
                <a:spcPct val="0"/>
              </a:spcBef>
              <a:spcAft>
                <a:spcPts val="300"/>
              </a:spcAft>
              <a:buClr>
                <a:srgbClr val="005374"/>
              </a:buClr>
              <a:buFontTx/>
              <a:buAutoNum type="circleNumDbPlain"/>
              <a:tabLst>
                <a:tab pos="715963" algn="l"/>
                <a:tab pos="896938" algn="l"/>
              </a:tabLst>
            </a:pPr>
            <a:r>
              <a:rPr lang="lv-LV" altLang="lv-LV" b="1" dirty="0" smtClean="0">
                <a:solidFill>
                  <a:srgbClr val="800000"/>
                </a:solidFill>
                <a:latin typeface="Cambria" panose="02040503050406030204" pitchFamily="18" charset="0"/>
              </a:rPr>
              <a:t>Pētniecība (fundamentālie pētījumi, rūpnieciskie pētījumi)</a:t>
            </a:r>
            <a:r>
              <a:rPr lang="lv-LV" altLang="lv-LV" b="1" dirty="0" smtClean="0">
                <a:latin typeface="Cambria" panose="02040503050406030204" pitchFamily="18" charset="0"/>
              </a:rPr>
              <a:t>;</a:t>
            </a:r>
          </a:p>
          <a:p>
            <a:pPr marL="896938" lvl="1" indent="-454025">
              <a:spcBef>
                <a:spcPct val="0"/>
              </a:spcBef>
              <a:spcAft>
                <a:spcPts val="300"/>
              </a:spcAft>
              <a:buClr>
                <a:srgbClr val="005374"/>
              </a:buClr>
              <a:buFontTx/>
              <a:buAutoNum type="circleNumDbPlain"/>
              <a:tabLst>
                <a:tab pos="715963" algn="l"/>
                <a:tab pos="896938" algn="l"/>
              </a:tabLst>
            </a:pPr>
            <a:r>
              <a:rPr lang="lv-LV" altLang="lv-LV" b="1" dirty="0" smtClean="0">
                <a:solidFill>
                  <a:srgbClr val="800000"/>
                </a:solidFill>
                <a:latin typeface="Cambria" panose="02040503050406030204" pitchFamily="18" charset="0"/>
              </a:rPr>
              <a:t>Kompetenču pilnveide, starptautiskā mobilitāte un tīklošanās</a:t>
            </a:r>
            <a:r>
              <a:rPr lang="lv-LV" altLang="lv-LV" dirty="0" smtClean="0">
                <a:latin typeface="Cambria" panose="02040503050406030204" pitchFamily="18" charset="0"/>
              </a:rPr>
              <a:t>;</a:t>
            </a:r>
          </a:p>
          <a:p>
            <a:pPr marL="896938" lvl="1" indent="-454025">
              <a:spcBef>
                <a:spcPct val="0"/>
              </a:spcBef>
              <a:spcAft>
                <a:spcPts val="300"/>
              </a:spcAft>
              <a:buClr>
                <a:srgbClr val="005374"/>
              </a:buClr>
              <a:buFontTx/>
              <a:buAutoNum type="circleNumDbPlain"/>
              <a:tabLst>
                <a:tab pos="715963" algn="l"/>
                <a:tab pos="896938" algn="l"/>
              </a:tabLst>
            </a:pPr>
            <a:r>
              <a:rPr lang="lv-LV" b="1" dirty="0">
                <a:solidFill>
                  <a:srgbClr val="800000"/>
                </a:solidFill>
                <a:latin typeface="Cambria" panose="02040503050406030204" pitchFamily="18" charset="0"/>
              </a:rPr>
              <a:t>T</a:t>
            </a:r>
            <a:r>
              <a:rPr lang="lv-LV" b="1" dirty="0" smtClean="0">
                <a:solidFill>
                  <a:srgbClr val="800000"/>
                </a:solidFill>
                <a:latin typeface="Cambria" panose="02040503050406030204" pitchFamily="18" charset="0"/>
              </a:rPr>
              <a:t>ehnoloģiju </a:t>
            </a:r>
            <a:r>
              <a:rPr lang="lv-LV" b="1" dirty="0">
                <a:solidFill>
                  <a:srgbClr val="800000"/>
                </a:solidFill>
                <a:latin typeface="Cambria" panose="02040503050406030204" pitchFamily="18" charset="0"/>
              </a:rPr>
              <a:t>tiesību iegūšana, apstiprināšana un </a:t>
            </a:r>
            <a:r>
              <a:rPr lang="lv-LV" b="1" dirty="0" smtClean="0">
                <a:solidFill>
                  <a:srgbClr val="800000"/>
                </a:solidFill>
                <a:latin typeface="Cambria" panose="02040503050406030204" pitchFamily="18" charset="0"/>
              </a:rPr>
              <a:t>aizstāvēšana;</a:t>
            </a:r>
            <a:endParaRPr lang="lv-LV" altLang="lv-LV" b="1" dirty="0">
              <a:solidFill>
                <a:srgbClr val="800000"/>
              </a:solidFill>
              <a:latin typeface="Cambria" panose="02040503050406030204" pitchFamily="18" charset="0"/>
            </a:endParaRPr>
          </a:p>
          <a:p>
            <a:pPr marL="896938" lvl="1" indent="-454025">
              <a:spcBef>
                <a:spcPct val="0"/>
              </a:spcBef>
              <a:spcAft>
                <a:spcPts val="300"/>
              </a:spcAft>
              <a:buClr>
                <a:srgbClr val="005374"/>
              </a:buClr>
              <a:buFontTx/>
              <a:buAutoNum type="circleNumDbPlain"/>
              <a:tabLst>
                <a:tab pos="715963" algn="l"/>
                <a:tab pos="896938" algn="l"/>
              </a:tabLst>
            </a:pPr>
            <a:r>
              <a:rPr lang="lv-LV" altLang="lv-LV" b="1" dirty="0" smtClean="0">
                <a:solidFill>
                  <a:srgbClr val="800000"/>
                </a:solidFill>
                <a:latin typeface="Cambria" panose="02040503050406030204" pitchFamily="18" charset="0"/>
              </a:rPr>
              <a:t>Zināšanu un tehnoloģiju pārnese</a:t>
            </a:r>
            <a:r>
              <a:rPr lang="lv-LV" altLang="lv-LV" dirty="0" smtClean="0">
                <a:latin typeface="Cambria" panose="02040503050406030204" pitchFamily="18" charset="0"/>
              </a:rPr>
              <a:t>.</a:t>
            </a:r>
            <a:endParaRPr lang="lv-LV" altLang="lv-LV" sz="1700" dirty="0" smtClean="0">
              <a:latin typeface="Cambria" panose="02040503050406030204" pitchFamily="18" charset="0"/>
            </a:endParaRPr>
          </a:p>
          <a:p>
            <a:pPr marL="1079500" lvl="1" indent="-457200" algn="just">
              <a:spcBef>
                <a:spcPct val="0"/>
              </a:spcBef>
              <a:buClr>
                <a:srgbClr val="005374"/>
              </a:buClr>
              <a:buFont typeface="Arial" panose="020B0604020202020204" pitchFamily="34" charset="0"/>
              <a:buNone/>
            </a:pPr>
            <a:endParaRPr lang="lv-LV" altLang="lv-LV" sz="1000" dirty="0" smtClean="0">
              <a:latin typeface="Cambria" panose="02040503050406030204" pitchFamily="18" charset="0"/>
            </a:endParaRPr>
          </a:p>
          <a:p>
            <a:pPr marL="1079500" lvl="1" indent="-457200" algn="just">
              <a:spcBef>
                <a:spcPct val="0"/>
              </a:spcBef>
              <a:buClr>
                <a:srgbClr val="005374"/>
              </a:buClr>
              <a:buFont typeface="Arial" panose="020B0604020202020204" pitchFamily="34" charset="0"/>
              <a:buNone/>
            </a:pPr>
            <a:endParaRPr lang="en-US" altLang="lv-LV" sz="1800" dirty="0" smtClean="0">
              <a:latin typeface="Cambria" panose="02040503050406030204" pitchFamily="18" charset="0"/>
            </a:endParaRPr>
          </a:p>
          <a:p>
            <a:pPr algn="just">
              <a:spcBef>
                <a:spcPct val="0"/>
              </a:spcBef>
              <a:buClr>
                <a:srgbClr val="005374"/>
              </a:buClr>
            </a:pPr>
            <a:endParaRPr lang="lv-LV" altLang="lv-LV" sz="1700" b="1" dirty="0" smtClean="0">
              <a:latin typeface="Cambria" panose="02040503050406030204" pitchFamily="18" charset="0"/>
              <a:ea typeface="MS PGothic" panose="020B0600070205080204" pitchFamily="34" charset="-128"/>
            </a:endParaRPr>
          </a:p>
        </p:txBody>
      </p:sp>
      <p:sp>
        <p:nvSpPr>
          <p:cNvPr id="17411" name="Slide Number Placeholder 1"/>
          <p:cNvSpPr>
            <a:spLocks noGrp="1"/>
          </p:cNvSpPr>
          <p:nvPr>
            <p:ph type="sldNum" sz="quarter" idx="13"/>
          </p:nvPr>
        </p:nvSpPr>
        <p:spPr bwMode="auto">
          <a:xfrm>
            <a:off x="8419723" y="6324600"/>
            <a:ext cx="419477" cy="304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E82DC283-8B0C-4709-A193-1920B9395E5D}" type="slidenum">
              <a:rPr lang="lv-LV" altLang="lv-LV" sz="1000">
                <a:solidFill>
                  <a:srgbClr val="005374"/>
                </a:solidFill>
                <a:latin typeface="Verdana" panose="020B0604030504040204" pitchFamily="34" charset="0"/>
              </a:rPr>
              <a:pPr/>
              <a:t>13</a:t>
            </a:fld>
            <a:endParaRPr lang="lv-LV" altLang="lv-LV" sz="1000" dirty="0">
              <a:solidFill>
                <a:srgbClr val="005374"/>
              </a:solidFill>
              <a:latin typeface="Verdana" panose="020B0604030504040204" pitchFamily="34" charset="0"/>
            </a:endParaRPr>
          </a:p>
        </p:txBody>
      </p:sp>
    </p:spTree>
    <p:extLst>
      <p:ext uri="{BB962C8B-B14F-4D97-AF65-F5344CB8AC3E}">
        <p14:creationId xmlns:p14="http://schemas.microsoft.com/office/powerpoint/2010/main" val="37382912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1611313" y="428625"/>
            <a:ext cx="6923087" cy="1036638"/>
          </a:xfrm>
        </p:spPr>
        <p:txBody>
          <a:bodyPr>
            <a:normAutofit/>
          </a:bodyPr>
          <a:lstStyle/>
          <a:p>
            <a:pPr algn="r"/>
            <a:r>
              <a:rPr lang="lv-LV" altLang="lv-LV" sz="2600" dirty="0" smtClean="0">
                <a:latin typeface="Cambria" panose="02040503050406030204" pitchFamily="18" charset="0"/>
                <a:ea typeface="MS PGothic" panose="020B0600070205080204" pitchFamily="34" charset="-128"/>
              </a:rPr>
              <a:t>Pēcdoktorantūras granti - II</a:t>
            </a:r>
          </a:p>
        </p:txBody>
      </p:sp>
      <p:sp>
        <p:nvSpPr>
          <p:cNvPr id="18434" name="Slide Number Placeholder 5"/>
          <p:cNvSpPr>
            <a:spLocks noGrp="1"/>
          </p:cNvSpPr>
          <p:nvPr>
            <p:ph type="sldNum" sz="quarter" idx="13"/>
          </p:nvPr>
        </p:nvSpPr>
        <p:spPr bwMode="auto">
          <a:xfrm>
            <a:off x="8347295" y="6324600"/>
            <a:ext cx="491905" cy="304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6A64CB3B-9BE1-4B28-99F1-0DFED2F5AC75}" type="slidenum">
              <a:rPr lang="en-US" altLang="lv-LV" sz="1000">
                <a:solidFill>
                  <a:srgbClr val="898989"/>
                </a:solidFill>
                <a:latin typeface="Verdana" panose="020B0604030504040204" pitchFamily="34" charset="0"/>
              </a:rPr>
              <a:pPr/>
              <a:t>14</a:t>
            </a:fld>
            <a:endParaRPr lang="en-US" altLang="lv-LV" sz="1000" dirty="0">
              <a:solidFill>
                <a:srgbClr val="898989"/>
              </a:solidFill>
              <a:latin typeface="Verdana" panose="020B0604030504040204" pitchFamily="34" charset="0"/>
            </a:endParaRPr>
          </a:p>
        </p:txBody>
      </p:sp>
      <p:pic>
        <p:nvPicPr>
          <p:cNvPr id="18435"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rcRect l="-2480" r="764"/>
          <a:stretch>
            <a:fillRect/>
          </a:stretch>
        </p:blipFill>
        <p:spPr>
          <a:xfrm>
            <a:off x="3052763" y="2349500"/>
            <a:ext cx="1862137" cy="3714750"/>
          </a:xfrm>
        </p:spPr>
      </p:pic>
      <p:sp>
        <p:nvSpPr>
          <p:cNvPr id="18436" name="TextBox 9"/>
          <p:cNvSpPr txBox="1">
            <a:spLocks noChangeArrowheads="1"/>
          </p:cNvSpPr>
          <p:nvPr/>
        </p:nvSpPr>
        <p:spPr bwMode="auto">
          <a:xfrm>
            <a:off x="225425" y="3190875"/>
            <a:ext cx="2632075" cy="1323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r"/>
            <a:r>
              <a:rPr lang="lv-LV" altLang="lv-LV" sz="2000" dirty="0">
                <a:latin typeface="Cambria" panose="02040503050406030204" pitchFamily="18" charset="0"/>
              </a:rPr>
              <a:t>Doktora grāds ne vairāk kā </a:t>
            </a:r>
            <a:r>
              <a:rPr lang="lv-LV" altLang="lv-LV" sz="2000" b="1" dirty="0">
                <a:latin typeface="Cambria" panose="02040503050406030204" pitchFamily="18" charset="0"/>
              </a:rPr>
              <a:t>pirms 5 gadiem </a:t>
            </a:r>
            <a:r>
              <a:rPr lang="lv-LV" altLang="lv-LV" sz="2000" i="1" dirty="0">
                <a:latin typeface="Cambria" panose="02040503050406030204" pitchFamily="18" charset="0"/>
              </a:rPr>
              <a:t>(+2 g.) </a:t>
            </a:r>
            <a:r>
              <a:rPr lang="lv-LV" altLang="lv-LV" sz="2000" dirty="0">
                <a:latin typeface="Cambria" panose="02040503050406030204" pitchFamily="18" charset="0"/>
              </a:rPr>
              <a:t>iegūts LV vai ārvalstīs</a:t>
            </a:r>
          </a:p>
        </p:txBody>
      </p:sp>
      <p:sp>
        <p:nvSpPr>
          <p:cNvPr id="12" name="Vertical Scroll 11"/>
          <p:cNvSpPr/>
          <p:nvPr/>
        </p:nvSpPr>
        <p:spPr>
          <a:xfrm>
            <a:off x="5281613" y="1130300"/>
            <a:ext cx="3862387" cy="3624263"/>
          </a:xfrm>
          <a:prstGeom prst="verticalScroll">
            <a:avLst/>
          </a:prstGeom>
          <a:solidFill>
            <a:schemeClr val="accent4">
              <a:lumMod val="20000"/>
              <a:lumOff val="80000"/>
            </a:schemeClr>
          </a:solidFill>
        </p:spPr>
        <p:style>
          <a:lnRef idx="2">
            <a:schemeClr val="accent4"/>
          </a:lnRef>
          <a:fillRef idx="1">
            <a:schemeClr val="lt1"/>
          </a:fillRef>
          <a:effectRef idx="0">
            <a:schemeClr val="accent4"/>
          </a:effectRef>
          <a:fontRef idx="minor">
            <a:schemeClr val="dk1"/>
          </a:fontRef>
        </p:style>
        <p:txBody>
          <a:bodyPr anchor="ct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ctr"/>
            <a:r>
              <a:rPr lang="lv-LV" altLang="lv-LV" b="1" dirty="0">
                <a:solidFill>
                  <a:srgbClr val="000000"/>
                </a:solidFill>
                <a:latin typeface="Cambria" panose="02040503050406030204" pitchFamily="18" charset="0"/>
              </a:rPr>
              <a:t>DARBA LĪGUMS </a:t>
            </a:r>
          </a:p>
          <a:p>
            <a:pPr algn="ctr"/>
            <a:r>
              <a:rPr lang="lv-LV" altLang="lv-LV" dirty="0">
                <a:solidFill>
                  <a:srgbClr val="000000"/>
                </a:solidFill>
                <a:latin typeface="Cambria" panose="02040503050406030204" pitchFamily="18" charset="0"/>
              </a:rPr>
              <a:t>ar LR reģistrētu ZI vai komersantu </a:t>
            </a:r>
          </a:p>
          <a:p>
            <a:pPr algn="ctr"/>
            <a:endParaRPr lang="lv-LV" altLang="lv-LV" sz="200" dirty="0">
              <a:solidFill>
                <a:srgbClr val="000000"/>
              </a:solidFill>
              <a:latin typeface="Cambria" panose="02040503050406030204" pitchFamily="18" charset="0"/>
            </a:endParaRPr>
          </a:p>
          <a:p>
            <a:pPr algn="ctr"/>
            <a:r>
              <a:rPr lang="lv-LV" altLang="lv-LV" sz="1800" b="1" dirty="0">
                <a:solidFill>
                  <a:srgbClr val="000000"/>
                </a:solidFill>
                <a:latin typeface="Cambria" panose="02040503050406030204" pitchFamily="18" charset="0"/>
              </a:rPr>
              <a:t>3 gadi</a:t>
            </a:r>
          </a:p>
          <a:p>
            <a:pPr algn="ctr"/>
            <a:r>
              <a:rPr lang="lv-LV" altLang="lv-LV" sz="1800" b="1" dirty="0">
                <a:solidFill>
                  <a:srgbClr val="000000"/>
                </a:solidFill>
                <a:latin typeface="Cambria" panose="02040503050406030204" pitchFamily="18" charset="0"/>
              </a:rPr>
              <a:t>Pilna slodze</a:t>
            </a:r>
          </a:p>
          <a:p>
            <a:pPr algn="ctr"/>
            <a:r>
              <a:rPr lang="lv-LV" altLang="lv-LV" sz="1800" b="1" dirty="0">
                <a:solidFill>
                  <a:srgbClr val="000000"/>
                </a:solidFill>
                <a:latin typeface="Cambria" panose="02040503050406030204" pitchFamily="18" charset="0"/>
              </a:rPr>
              <a:t> </a:t>
            </a:r>
            <a:r>
              <a:rPr lang="lv-LV" altLang="lv-LV" sz="1400" i="1" dirty="0">
                <a:solidFill>
                  <a:srgbClr val="000000"/>
                </a:solidFill>
                <a:latin typeface="Cambria" panose="02040503050406030204" pitchFamily="18" charset="0"/>
              </a:rPr>
              <a:t>(var 0.2PLE </a:t>
            </a:r>
            <a:r>
              <a:rPr lang="lv-LV" altLang="lv-LV" sz="1400" i="1" dirty="0" err="1">
                <a:solidFill>
                  <a:srgbClr val="000000"/>
                </a:solidFill>
                <a:latin typeface="Cambria" panose="02040503050406030204" pitchFamily="18" charset="0"/>
              </a:rPr>
              <a:t>akad.darbam</a:t>
            </a:r>
            <a:r>
              <a:rPr lang="lv-LV" altLang="lv-LV" sz="1400" i="1" dirty="0">
                <a:solidFill>
                  <a:srgbClr val="000000"/>
                </a:solidFill>
                <a:latin typeface="Cambria" panose="02040503050406030204" pitchFamily="18" charset="0"/>
              </a:rPr>
              <a:t>)</a:t>
            </a:r>
          </a:p>
          <a:p>
            <a:pPr algn="ctr"/>
            <a:endParaRPr lang="lv-LV" altLang="lv-LV" sz="600" dirty="0">
              <a:solidFill>
                <a:srgbClr val="000000"/>
              </a:solidFill>
              <a:latin typeface="Cambria" panose="02040503050406030204" pitchFamily="18" charset="0"/>
            </a:endParaRPr>
          </a:p>
          <a:p>
            <a:pPr algn="ctr"/>
            <a:r>
              <a:rPr lang="lv-LV" altLang="lv-LV" sz="1800" dirty="0">
                <a:solidFill>
                  <a:srgbClr val="000000"/>
                </a:solidFill>
                <a:latin typeface="Cambria" panose="02040503050406030204" pitchFamily="18" charset="0"/>
              </a:rPr>
              <a:t>Pētniecības plāns</a:t>
            </a:r>
          </a:p>
          <a:p>
            <a:pPr algn="ctr"/>
            <a:r>
              <a:rPr lang="lv-LV" altLang="lv-LV" sz="1800" dirty="0">
                <a:solidFill>
                  <a:srgbClr val="000000"/>
                </a:solidFill>
                <a:latin typeface="Cambria" panose="02040503050406030204" pitchFamily="18" charset="0"/>
              </a:rPr>
              <a:t>+ apmācības, tīklošanās</a:t>
            </a:r>
          </a:p>
        </p:txBody>
      </p:sp>
      <p:sp>
        <p:nvSpPr>
          <p:cNvPr id="18438" name="TextBox 13"/>
          <p:cNvSpPr txBox="1">
            <a:spLocks noChangeArrowheads="1"/>
          </p:cNvSpPr>
          <p:nvPr/>
        </p:nvSpPr>
        <p:spPr bwMode="auto">
          <a:xfrm>
            <a:off x="374650" y="1633538"/>
            <a:ext cx="2894013" cy="1016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r"/>
            <a:r>
              <a:rPr lang="lv-LV" altLang="lv-LV" sz="2000" dirty="0">
                <a:latin typeface="Cambria" panose="02040503050406030204" pitchFamily="18" charset="0"/>
              </a:rPr>
              <a:t>Jebkura </a:t>
            </a:r>
            <a:r>
              <a:rPr lang="lv-LV" altLang="lv-LV" sz="2000" dirty="0" smtClean="0">
                <a:latin typeface="Cambria" panose="02040503050406030204" pitchFamily="18" charset="0"/>
              </a:rPr>
              <a:t>pilsonība </a:t>
            </a:r>
            <a:endParaRPr lang="lv-LV" altLang="lv-LV" sz="2000" dirty="0">
              <a:latin typeface="Cambria" panose="02040503050406030204" pitchFamily="18" charset="0"/>
            </a:endParaRPr>
          </a:p>
          <a:p>
            <a:pPr algn="r"/>
            <a:r>
              <a:rPr lang="lv-LV" altLang="lv-LV" sz="2000" dirty="0">
                <a:latin typeface="Cambria" panose="02040503050406030204" pitchFamily="18" charset="0"/>
              </a:rPr>
              <a:t>Jebkura valsts</a:t>
            </a:r>
          </a:p>
          <a:p>
            <a:pPr algn="r"/>
            <a:r>
              <a:rPr lang="lv-LV" altLang="lv-LV" sz="2000" dirty="0">
                <a:latin typeface="Cambria" panose="02040503050406030204" pitchFamily="18" charset="0"/>
              </a:rPr>
              <a:t>Jebkura zinātnes nozare</a:t>
            </a:r>
          </a:p>
        </p:txBody>
      </p:sp>
      <p:sp>
        <p:nvSpPr>
          <p:cNvPr id="16" name="Horizontal Scroll 15"/>
          <p:cNvSpPr>
            <a:spLocks noChangeArrowheads="1"/>
          </p:cNvSpPr>
          <p:nvPr/>
        </p:nvSpPr>
        <p:spPr bwMode="auto">
          <a:xfrm>
            <a:off x="6215063" y="4773613"/>
            <a:ext cx="1897062" cy="1290637"/>
          </a:xfrm>
          <a:prstGeom prst="horizontalScroll">
            <a:avLst>
              <a:gd name="adj" fmla="val 12500"/>
            </a:avLst>
          </a:prstGeom>
          <a:gradFill rotWithShape="1">
            <a:gsLst>
              <a:gs pos="0">
                <a:srgbClr val="E5EEFF"/>
              </a:gs>
              <a:gs pos="64999">
                <a:srgbClr val="BFD5FF"/>
              </a:gs>
              <a:gs pos="100000">
                <a:srgbClr val="A3C4FF"/>
              </a:gs>
            </a:gsLst>
            <a:lin ang="5400000" scaled="1"/>
          </a:gradFill>
          <a:ln w="9525">
            <a:solidFill>
              <a:srgbClr val="4A7EBB"/>
            </a:solidFill>
            <a:round/>
            <a:headEnd/>
            <a:tailEnd/>
          </a:ln>
          <a:effectLst>
            <a:outerShdw dist="20000" dir="5400000" rotWithShape="0">
              <a:srgbClr val="808080">
                <a:alpha val="37999"/>
              </a:srgbClr>
            </a:outerShdw>
          </a:effectLst>
        </p:spPr>
        <p:txBody>
          <a:bodyPr anchor="ctr"/>
          <a:lstStyle/>
          <a:p>
            <a:pPr algn="ctr">
              <a:defRPr/>
            </a:pPr>
            <a:r>
              <a:rPr lang="lv-LV" sz="1800" i="1" dirty="0">
                <a:solidFill>
                  <a:schemeClr val="dk1"/>
                </a:solidFill>
                <a:latin typeface="Cambria"/>
                <a:ea typeface="+mn-ea"/>
                <a:cs typeface="Cambria"/>
              </a:rPr>
              <a:t>Virsstundas citos SF projektos</a:t>
            </a:r>
          </a:p>
        </p:txBody>
      </p:sp>
      <p:cxnSp>
        <p:nvCxnSpPr>
          <p:cNvPr id="21515" name="Straight Connector 17"/>
          <p:cNvCxnSpPr>
            <a:cxnSpLocks noChangeShapeType="1"/>
          </p:cNvCxnSpPr>
          <p:nvPr/>
        </p:nvCxnSpPr>
        <p:spPr bwMode="auto">
          <a:xfrm>
            <a:off x="6369050" y="4892675"/>
            <a:ext cx="1528763" cy="1317625"/>
          </a:xfrm>
          <a:prstGeom prst="line">
            <a:avLst/>
          </a:prstGeom>
          <a:noFill/>
          <a:ln w="25400">
            <a:solidFill>
              <a:srgbClr val="F79646"/>
            </a:solidFill>
            <a:round/>
            <a:headEnd/>
            <a:tailEnd/>
          </a:ln>
          <a:effectLst>
            <a:outerShdw blurRad="63500" dist="20000" dir="5400000" rotWithShape="0">
              <a:srgbClr val="000000">
                <a:alpha val="37999"/>
              </a:srgbClr>
            </a:outerShdw>
          </a:effectLst>
          <a:extLst>
            <a:ext uri="{909E8E84-426E-40dd-AFC4-6F175D3DCCD1}">
              <a14:hiddenFill xmlns="" xmlns:a14="http://schemas.microsoft.com/office/drawing/2010/main">
                <a:noFill/>
              </a14:hiddenFill>
            </a:ext>
          </a:extLst>
        </p:spPr>
      </p:cxnSp>
      <p:cxnSp>
        <p:nvCxnSpPr>
          <p:cNvPr id="21516" name="Straight Connector 18"/>
          <p:cNvCxnSpPr>
            <a:cxnSpLocks noChangeShapeType="1"/>
          </p:cNvCxnSpPr>
          <p:nvPr/>
        </p:nvCxnSpPr>
        <p:spPr bwMode="auto">
          <a:xfrm flipH="1">
            <a:off x="6445250" y="4916488"/>
            <a:ext cx="1376363" cy="1274762"/>
          </a:xfrm>
          <a:prstGeom prst="line">
            <a:avLst/>
          </a:prstGeom>
          <a:noFill/>
          <a:ln w="25400">
            <a:solidFill>
              <a:srgbClr val="F79646"/>
            </a:solidFill>
            <a:round/>
            <a:headEnd/>
            <a:tailEnd/>
          </a:ln>
          <a:effectLst>
            <a:outerShdw blurRad="63500" dist="20000" dir="5400000" rotWithShape="0">
              <a:srgbClr val="000000">
                <a:alpha val="37999"/>
              </a:srgbClr>
            </a:outerShdw>
          </a:effectLst>
          <a:extLst>
            <a:ext uri="{909E8E84-426E-40dd-AFC4-6F175D3DCCD1}">
              <a14:hiddenFill xmlns="" xmlns:a14="http://schemas.microsoft.com/office/drawing/2010/main">
                <a:noFill/>
              </a14:hiddenFill>
            </a:ext>
          </a:extLst>
        </p:spPr>
      </p:cxnSp>
      <p:sp>
        <p:nvSpPr>
          <p:cNvPr id="18442" name="TextBox 24"/>
          <p:cNvSpPr txBox="1">
            <a:spLocks noChangeArrowheads="1"/>
          </p:cNvSpPr>
          <p:nvPr/>
        </p:nvSpPr>
        <p:spPr bwMode="auto">
          <a:xfrm>
            <a:off x="269875" y="6324600"/>
            <a:ext cx="8264525" cy="3540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r>
              <a:rPr lang="lv-LV" altLang="lv-LV" sz="1600" i="1" dirty="0">
                <a:latin typeface="Cambria" panose="02040503050406030204" pitchFamily="18" charset="0"/>
              </a:rPr>
              <a:t>* Pēdējos 5 gados (2008/09-2012/13) doktora grādu Latvijā ieguvuši 1175</a:t>
            </a:r>
            <a:r>
              <a:rPr lang="lv-LV" altLang="lv-LV" i="1" dirty="0">
                <a:latin typeface="Cambria" panose="02040503050406030204" pitchFamily="18" charset="0"/>
              </a:rPr>
              <a:t>. </a:t>
            </a:r>
          </a:p>
        </p:txBody>
      </p:sp>
    </p:spTree>
    <p:extLst>
      <p:ext uri="{BB962C8B-B14F-4D97-AF65-F5344CB8AC3E}">
        <p14:creationId xmlns:p14="http://schemas.microsoft.com/office/powerpoint/2010/main" val="11663821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1714500" y="262731"/>
            <a:ext cx="6972300" cy="1036638"/>
          </a:xfrm>
        </p:spPr>
        <p:txBody>
          <a:bodyPr>
            <a:normAutofit/>
          </a:bodyPr>
          <a:lstStyle/>
          <a:p>
            <a:pPr algn="r"/>
            <a:r>
              <a:rPr lang="lv-LV" altLang="lv-LV" sz="2600" dirty="0" smtClean="0">
                <a:latin typeface="Cambria" panose="02040503050406030204" pitchFamily="18" charset="0"/>
                <a:ea typeface="MS PGothic" panose="020B0600070205080204" pitchFamily="34" charset="-128"/>
              </a:rPr>
              <a:t>Pēcdoktorantūras granti - III</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64197307"/>
              </p:ext>
            </p:extLst>
          </p:nvPr>
        </p:nvGraphicFramePr>
        <p:xfrm>
          <a:off x="812800" y="2197815"/>
          <a:ext cx="7874000" cy="2428506"/>
        </p:xfrm>
        <a:graphic>
          <a:graphicData uri="http://schemas.openxmlformats.org/drawingml/2006/table">
            <a:tbl>
              <a:tblPr/>
              <a:tblGrid>
                <a:gridCol w="3029511"/>
                <a:gridCol w="2730505"/>
                <a:gridCol w="2113984"/>
              </a:tblGrid>
              <a:tr h="1012170">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en-US" altLang="lv-LV" sz="1700" b="1" i="0" u="none" strike="noStrike" cap="none" normalizeH="0" baseline="0" dirty="0" smtClean="0">
                          <a:ln>
                            <a:noFill/>
                          </a:ln>
                          <a:solidFill>
                            <a:schemeClr val="tx1"/>
                          </a:solidFill>
                          <a:effectLst/>
                          <a:latin typeface="Cambria" panose="02040503050406030204" pitchFamily="18" charset="0"/>
                          <a:ea typeface="MS PGothic" panose="020B0600070205080204" pitchFamily="34" charset="-128"/>
                        </a:rPr>
                        <a:t>Alga</a:t>
                      </a:r>
                      <a:endParaRPr kumimoji="0" lang="en-US" altLang="lv-LV" sz="1700" b="1" i="0" u="none" strike="noStrike" cap="none" normalizeH="0" baseline="0" dirty="0" smtClean="0">
                        <a:ln>
                          <a:noFill/>
                        </a:ln>
                        <a:solidFill>
                          <a:schemeClr val="bg1"/>
                        </a:solidFill>
                        <a:effectLst/>
                        <a:latin typeface="Cambria" panose="02040503050406030204" pitchFamily="18" charset="0"/>
                        <a:ea typeface="MS PGothic" panose="020B0600070205080204" pitchFamily="34" charset="-128"/>
                      </a:endParaRPr>
                    </a:p>
                  </a:txBody>
                  <a:tcPr marT="45695" marB="4569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25400" cap="flat" cmpd="sng" algn="ctr">
                      <a:solidFill>
                        <a:srgbClr val="8064A2"/>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700" b="1" i="0" u="none" strike="noStrike" cap="none" normalizeH="0" baseline="0" dirty="0" smtClean="0">
                          <a:ln>
                            <a:noFill/>
                          </a:ln>
                          <a:solidFill>
                            <a:schemeClr val="tx1"/>
                          </a:solidFill>
                          <a:effectLst/>
                          <a:latin typeface="Cambria" panose="02040503050406030204" pitchFamily="18" charset="0"/>
                          <a:ea typeface="MS PGothic" panose="020B0600070205080204" pitchFamily="34" charset="-128"/>
                        </a:rPr>
                        <a:t>Pētniecības, apmācību, tīklošanās izmaksas</a:t>
                      </a:r>
                      <a:endParaRPr kumimoji="0" lang="lv-LV" altLang="lv-LV" sz="1700" b="1" i="0" u="none" strike="noStrike" cap="none" normalizeH="0" baseline="0" dirty="0" smtClean="0">
                        <a:ln>
                          <a:noFill/>
                        </a:ln>
                        <a:solidFill>
                          <a:schemeClr val="bg1"/>
                        </a:solidFill>
                        <a:effectLst/>
                        <a:latin typeface="Cambria" panose="02040503050406030204" pitchFamily="18" charset="0"/>
                        <a:ea typeface="MS PGothic" panose="020B0600070205080204" pitchFamily="34" charset="-128"/>
                      </a:endParaRPr>
                    </a:p>
                  </a:txBody>
                  <a:tcPr marT="45695" marB="4569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25400" cap="flat" cmpd="sng" algn="ctr">
                      <a:solidFill>
                        <a:srgbClr val="8064A2"/>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700" b="1"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rPr>
                        <a:t>Atskaitījums institūcijai admin. izmaksām</a:t>
                      </a:r>
                      <a:endParaRPr kumimoji="0" lang="lv-LV" altLang="lv-LV" sz="1700" b="1" i="0" u="none" strike="noStrike" cap="none" normalizeH="0" baseline="0" smtClean="0">
                        <a:ln>
                          <a:noFill/>
                        </a:ln>
                        <a:solidFill>
                          <a:schemeClr val="bg1"/>
                        </a:solidFill>
                        <a:effectLst/>
                        <a:latin typeface="Cambria" panose="02040503050406030204" pitchFamily="18" charset="0"/>
                        <a:ea typeface="MS PGothic" panose="020B0600070205080204" pitchFamily="34" charset="-128"/>
                      </a:endParaRPr>
                    </a:p>
                  </a:txBody>
                  <a:tcPr marT="45695" marB="4569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25400" cap="flat" cmpd="sng" algn="ctr">
                      <a:solidFill>
                        <a:srgbClr val="8064A2"/>
                      </a:solidFill>
                      <a:prstDash val="solid"/>
                      <a:round/>
                      <a:headEnd type="none" w="med" len="med"/>
                      <a:tailEnd type="none" w="med" len="med"/>
                    </a:lnB>
                    <a:lnTlToBr>
                      <a:noFill/>
                    </a:lnTlToBr>
                    <a:lnBlToTr>
                      <a:noFill/>
                    </a:lnBlToTr>
                    <a:noFill/>
                  </a:tcPr>
                </a:tc>
              </a:tr>
              <a:tr h="1416336">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700" b="0"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rPr>
                        <a:t>Līdz </a:t>
                      </a:r>
                      <a:r>
                        <a:rPr kumimoji="0" lang="lv-LV" altLang="lv-LV" sz="1700" b="1" i="0" u="none" strike="noStrike" cap="none" normalizeH="0" baseline="0" smtClean="0">
                          <a:ln>
                            <a:noFill/>
                          </a:ln>
                          <a:solidFill>
                            <a:srgbClr val="800000"/>
                          </a:solidFill>
                          <a:effectLst/>
                          <a:latin typeface="Cambria" panose="02040503050406030204" pitchFamily="18" charset="0"/>
                          <a:ea typeface="MS PGothic" panose="020B0600070205080204" pitchFamily="34" charset="-128"/>
                        </a:rPr>
                        <a:t>2210 EUR/mēn. </a:t>
                      </a:r>
                    </a:p>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700" b="0"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rPr>
                        <a:t>+ VSAOI 521 EUR/mēn. </a:t>
                      </a: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700" b="0"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700" b="0"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rPr>
                        <a:t>Neto 1540 EUR/ mēn.</a:t>
                      </a:r>
                      <a:endParaRPr kumimoji="0" lang="lv-LV" altLang="lv-LV" sz="1700" b="0" i="0" u="none" strike="noStrike" cap="none" normalizeH="0" baseline="0" smtClean="0">
                        <a:ln>
                          <a:noFill/>
                        </a:ln>
                        <a:solidFill>
                          <a:srgbClr val="000000"/>
                        </a:solidFill>
                        <a:effectLst/>
                        <a:latin typeface="Cambria" panose="02040503050406030204" pitchFamily="18" charset="0"/>
                        <a:ea typeface="MS PGothic" panose="020B0600070205080204" pitchFamily="34" charset="-128"/>
                      </a:endParaRPr>
                    </a:p>
                  </a:txBody>
                  <a:tcPr marT="45695" marB="45695"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254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8064A2">
                        <a:alpha val="20000"/>
                      </a:srgbClr>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700" b="1" i="0" u="none" strike="noStrike" cap="none" normalizeH="0" baseline="0" dirty="0" smtClean="0">
                          <a:ln>
                            <a:noFill/>
                          </a:ln>
                          <a:solidFill>
                            <a:srgbClr val="800000"/>
                          </a:solidFill>
                          <a:effectLst/>
                          <a:latin typeface="Cambria" panose="02040503050406030204" pitchFamily="18" charset="0"/>
                          <a:ea typeface="MS PGothic" panose="020B0600070205080204" pitchFamily="34" charset="-128"/>
                        </a:rPr>
                        <a:t>800 EUR/</a:t>
                      </a:r>
                      <a:r>
                        <a:rPr kumimoji="0" lang="lv-LV" altLang="lv-LV" sz="1700" b="1" i="0" u="none" strike="noStrike" cap="none" normalizeH="0" baseline="0" dirty="0" err="1" smtClean="0">
                          <a:ln>
                            <a:noFill/>
                          </a:ln>
                          <a:solidFill>
                            <a:srgbClr val="800000"/>
                          </a:solidFill>
                          <a:effectLst/>
                          <a:latin typeface="Cambria" panose="02040503050406030204" pitchFamily="18" charset="0"/>
                          <a:ea typeface="MS PGothic" panose="020B0600070205080204" pitchFamily="34" charset="-128"/>
                        </a:rPr>
                        <a:t>mēn</a:t>
                      </a:r>
                      <a:r>
                        <a:rPr kumimoji="0" lang="lv-LV" altLang="lv-LV" sz="1700" b="1" i="0" u="none" strike="noStrike" cap="none" normalizeH="0" baseline="0" dirty="0" smtClean="0">
                          <a:ln>
                            <a:noFill/>
                          </a:ln>
                          <a:solidFill>
                            <a:srgbClr val="800000"/>
                          </a:solidFill>
                          <a:effectLst/>
                          <a:latin typeface="Cambria" panose="02040503050406030204" pitchFamily="18" charset="0"/>
                          <a:ea typeface="MS PGothic" panose="020B0600070205080204" pitchFamily="34" charset="-128"/>
                        </a:rPr>
                        <a:t>.</a:t>
                      </a:r>
                    </a:p>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700" b="0" i="0" u="none" strike="noStrike" cap="none" normalizeH="0" baseline="0" dirty="0" err="1" smtClean="0">
                          <a:ln>
                            <a:noFill/>
                          </a:ln>
                          <a:solidFill>
                            <a:schemeClr val="tx1"/>
                          </a:solidFill>
                          <a:effectLst/>
                          <a:latin typeface="Cambria" panose="02040503050406030204" pitchFamily="18" charset="0"/>
                          <a:ea typeface="MS PGothic" panose="020B0600070205080204" pitchFamily="34" charset="-128"/>
                        </a:rPr>
                        <a:t>M.Kirī</a:t>
                      </a:r>
                      <a:r>
                        <a:rPr kumimoji="0" lang="lv-LV" altLang="lv-LV" sz="1700" b="0" i="0" u="none" strike="noStrike" cap="none" normalizeH="0" baseline="0" dirty="0" smtClean="0">
                          <a:ln>
                            <a:noFill/>
                          </a:ln>
                          <a:solidFill>
                            <a:schemeClr val="tx1"/>
                          </a:solidFill>
                          <a:effectLst/>
                          <a:latin typeface="Cambria" panose="02040503050406030204" pitchFamily="18" charset="0"/>
                          <a:ea typeface="MS PGothic" panose="020B0600070205080204" pitchFamily="34" charset="-128"/>
                        </a:rPr>
                        <a:t> «Individuālas stipendijas» </a:t>
                      </a:r>
                      <a:r>
                        <a:rPr kumimoji="0" lang="lv-LV" altLang="lv-LV" sz="1700" b="0" i="1" u="none" strike="noStrike" cap="none" normalizeH="0" baseline="0" dirty="0" err="1" smtClean="0">
                          <a:ln>
                            <a:noFill/>
                          </a:ln>
                          <a:solidFill>
                            <a:schemeClr val="tx1"/>
                          </a:solidFill>
                          <a:effectLst/>
                          <a:latin typeface="Cambria" panose="02040503050406030204" pitchFamily="18" charset="0"/>
                          <a:ea typeface="MS PGothic" panose="020B0600070205080204" pitchFamily="34" charset="-128"/>
                        </a:rPr>
                        <a:t>unit</a:t>
                      </a:r>
                      <a:r>
                        <a:rPr kumimoji="0" lang="lv-LV" altLang="lv-LV" sz="1700" b="0" i="1" u="none" strike="noStrike" cap="none" normalizeH="0" baseline="0" dirty="0" smtClean="0">
                          <a:ln>
                            <a:noFill/>
                          </a:ln>
                          <a:solidFill>
                            <a:schemeClr val="tx1"/>
                          </a:solidFill>
                          <a:effectLst/>
                          <a:latin typeface="Cambria" panose="02040503050406030204" pitchFamily="18" charset="0"/>
                          <a:ea typeface="MS PGothic" panose="020B0600070205080204" pitchFamily="34" charset="-128"/>
                        </a:rPr>
                        <a:t> </a:t>
                      </a:r>
                      <a:r>
                        <a:rPr kumimoji="0" lang="lv-LV" altLang="lv-LV" sz="1700" b="0" i="1" u="none" strike="noStrike" cap="none" normalizeH="0" baseline="0" dirty="0" err="1" smtClean="0">
                          <a:ln>
                            <a:noFill/>
                          </a:ln>
                          <a:solidFill>
                            <a:schemeClr val="tx1"/>
                          </a:solidFill>
                          <a:effectLst/>
                          <a:latin typeface="Cambria" panose="02040503050406030204" pitchFamily="18" charset="0"/>
                          <a:ea typeface="MS PGothic" panose="020B0600070205080204" pitchFamily="34" charset="-128"/>
                        </a:rPr>
                        <a:t>cost</a:t>
                      </a:r>
                      <a:endParaRPr kumimoji="0" lang="lv-LV" altLang="lv-LV" sz="1700" b="0" i="1" u="none" strike="noStrike" cap="none" normalizeH="0" baseline="0" dirty="0" smtClean="0">
                        <a:ln>
                          <a:noFill/>
                        </a:ln>
                        <a:solidFill>
                          <a:schemeClr val="tx1"/>
                        </a:solidFill>
                        <a:effectLst/>
                        <a:latin typeface="Cambria" panose="020405030504060302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en-US" altLang="lv-LV" sz="1700" b="0" i="0" u="none" strike="noStrike" cap="none" normalizeH="0" baseline="0" dirty="0" smtClean="0">
                        <a:ln>
                          <a:noFill/>
                        </a:ln>
                        <a:solidFill>
                          <a:schemeClr val="tx1"/>
                        </a:solidFill>
                        <a:effectLst/>
                        <a:latin typeface="Cambria" panose="02040503050406030204" pitchFamily="18" charset="0"/>
                        <a:ea typeface="MS PGothic" panose="020B0600070205080204" pitchFamily="34" charset="-128"/>
                      </a:endParaRPr>
                    </a:p>
                  </a:txBody>
                  <a:tcPr marT="45695" marB="45695"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254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8064A2">
                        <a:alpha val="20000"/>
                      </a:srgbClr>
                    </a:solid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700" b="1" i="0" u="none" strike="noStrike" cap="none" normalizeH="0" baseline="0" dirty="0" err="1" smtClean="0">
                          <a:ln>
                            <a:noFill/>
                          </a:ln>
                          <a:solidFill>
                            <a:srgbClr val="800000"/>
                          </a:solidFill>
                          <a:effectLst/>
                          <a:latin typeface="Cambria" panose="02040503050406030204" pitchFamily="18" charset="0"/>
                          <a:ea typeface="MS PGothic" panose="020B0600070205080204" pitchFamily="34" charset="-128"/>
                        </a:rPr>
                        <a:t>Max</a:t>
                      </a:r>
                      <a:r>
                        <a:rPr kumimoji="0" lang="lv-LV" altLang="lv-LV" sz="1700" b="1" i="0" u="none" strike="noStrike" cap="none" normalizeH="0" baseline="0" dirty="0" smtClean="0">
                          <a:ln>
                            <a:noFill/>
                          </a:ln>
                          <a:solidFill>
                            <a:srgbClr val="800000"/>
                          </a:solidFill>
                          <a:effectLst/>
                          <a:latin typeface="Cambria" panose="02040503050406030204" pitchFamily="18" charset="0"/>
                          <a:ea typeface="MS PGothic" panose="020B0600070205080204" pitchFamily="34" charset="-128"/>
                        </a:rPr>
                        <a:t>. 5% </a:t>
                      </a:r>
                      <a:r>
                        <a:rPr kumimoji="0" lang="lv-LV" altLang="lv-LV" sz="1700" b="0" i="0" u="none" strike="noStrike" cap="none" normalizeH="0" baseline="0" dirty="0" smtClean="0">
                          <a:ln>
                            <a:noFill/>
                          </a:ln>
                          <a:solidFill>
                            <a:schemeClr val="tx1"/>
                          </a:solidFill>
                          <a:effectLst/>
                          <a:latin typeface="Cambria" panose="02040503050406030204" pitchFamily="18" charset="0"/>
                          <a:ea typeface="MS PGothic" panose="020B0600070205080204" pitchFamily="34" charset="-128"/>
                        </a:rPr>
                        <a:t>no granta kopapjoma</a:t>
                      </a:r>
                    </a:p>
                    <a:p>
                      <a:pPr marL="0" marR="0" lvl="0" indent="0" algn="ctr" defTabSz="938213" rtl="0" eaLnBrk="1" fontAlgn="base" latinLnBrk="0" hangingPunct="1">
                        <a:lnSpc>
                          <a:spcPct val="100000"/>
                        </a:lnSpc>
                        <a:spcBef>
                          <a:spcPct val="0"/>
                        </a:spcBef>
                        <a:spcAft>
                          <a:spcPct val="0"/>
                        </a:spcAft>
                        <a:buClrTx/>
                        <a:buSzTx/>
                        <a:buFontTx/>
                        <a:buNone/>
                        <a:tabLst/>
                      </a:pPr>
                      <a:endParaRPr kumimoji="0" lang="en-US" altLang="lv-LV" sz="1700" b="0" i="0" u="none" strike="noStrike" cap="none" normalizeH="0" baseline="0" dirty="0" smtClean="0">
                        <a:ln>
                          <a:noFill/>
                        </a:ln>
                        <a:solidFill>
                          <a:schemeClr val="tx1"/>
                        </a:solidFill>
                        <a:effectLst/>
                        <a:latin typeface="Cambria" panose="02040503050406030204" pitchFamily="18" charset="0"/>
                        <a:ea typeface="MS PGothic" panose="020B0600070205080204" pitchFamily="34" charset="-128"/>
                      </a:endParaRPr>
                    </a:p>
                  </a:txBody>
                  <a:tcPr marT="45695" marB="45695"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254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8064A2">
                        <a:alpha val="20000"/>
                      </a:srgbClr>
                    </a:solidFill>
                  </a:tcPr>
                </a:tc>
              </a:tr>
            </a:tbl>
          </a:graphicData>
        </a:graphic>
      </p:graphicFrame>
      <p:sp>
        <p:nvSpPr>
          <p:cNvPr id="19472" name="Slide Number Placeholder 5"/>
          <p:cNvSpPr>
            <a:spLocks noGrp="1"/>
          </p:cNvSpPr>
          <p:nvPr>
            <p:ph type="sldNum" sz="quarter" idx="13"/>
          </p:nvPr>
        </p:nvSpPr>
        <p:spPr bwMode="auto">
          <a:xfrm>
            <a:off x="8437830" y="6324600"/>
            <a:ext cx="401370" cy="304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D6333876-1D98-447B-A645-1A9B71D6BFF4}" type="slidenum">
              <a:rPr lang="en-US" altLang="lv-LV" sz="1000">
                <a:solidFill>
                  <a:srgbClr val="898989"/>
                </a:solidFill>
                <a:latin typeface="Verdana" panose="020B0604030504040204" pitchFamily="34" charset="0"/>
              </a:rPr>
              <a:pPr/>
              <a:t>15</a:t>
            </a:fld>
            <a:endParaRPr lang="en-US" altLang="lv-LV" sz="1000">
              <a:solidFill>
                <a:srgbClr val="898989"/>
              </a:solidFill>
              <a:latin typeface="Verdana" panose="020B0604030504040204" pitchFamily="34" charset="0"/>
            </a:endParaRPr>
          </a:p>
        </p:txBody>
      </p:sp>
      <p:sp>
        <p:nvSpPr>
          <p:cNvPr id="19473" name="TextBox 8"/>
          <p:cNvSpPr txBox="1">
            <a:spLocks noChangeArrowheads="1"/>
          </p:cNvSpPr>
          <p:nvPr/>
        </p:nvSpPr>
        <p:spPr bwMode="auto">
          <a:xfrm>
            <a:off x="5548313" y="4626321"/>
            <a:ext cx="3176587"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ctr"/>
            <a:r>
              <a:rPr lang="lv-LV" altLang="lv-LV" sz="2000" dirty="0">
                <a:latin typeface="Cambria" panose="02040503050406030204" pitchFamily="18" charset="0"/>
              </a:rPr>
              <a:t>≈ </a:t>
            </a:r>
            <a:r>
              <a:rPr lang="lv-LV" altLang="lv-LV" sz="2000" dirty="0" smtClean="0">
                <a:latin typeface="Cambria" panose="02040503050406030204" pitchFamily="18" charset="0"/>
              </a:rPr>
              <a:t>451 </a:t>
            </a:r>
            <a:r>
              <a:rPr lang="lv-LV" altLang="lv-LV" sz="2000" dirty="0">
                <a:latin typeface="Cambria" panose="02040503050406030204" pitchFamily="18" charset="0"/>
              </a:rPr>
              <a:t>granti</a:t>
            </a:r>
          </a:p>
        </p:txBody>
      </p:sp>
      <p:sp>
        <p:nvSpPr>
          <p:cNvPr id="19474" name="TextBox 8"/>
          <p:cNvSpPr txBox="1">
            <a:spLocks noChangeArrowheads="1"/>
          </p:cNvSpPr>
          <p:nvPr/>
        </p:nvSpPr>
        <p:spPr bwMode="auto">
          <a:xfrm>
            <a:off x="2603500" y="1303975"/>
            <a:ext cx="4127500" cy="7699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ctr"/>
            <a:r>
              <a:rPr lang="en-US" altLang="lv-LV" sz="2400" b="1" dirty="0">
                <a:solidFill>
                  <a:srgbClr val="000000"/>
                </a:solidFill>
                <a:latin typeface="Cambria" panose="02040503050406030204" pitchFamily="18" charset="0"/>
              </a:rPr>
              <a:t>M</a:t>
            </a:r>
            <a:r>
              <a:rPr lang="lv-LV" altLang="lv-LV" sz="2400" b="1" dirty="0" err="1">
                <a:solidFill>
                  <a:srgbClr val="000000"/>
                </a:solidFill>
                <a:latin typeface="Cambria" panose="02040503050406030204" pitchFamily="18" charset="0"/>
              </a:rPr>
              <a:t>ax</a:t>
            </a:r>
            <a:r>
              <a:rPr lang="lv-LV" altLang="lv-LV" sz="2400" b="1" dirty="0">
                <a:solidFill>
                  <a:srgbClr val="000000"/>
                </a:solidFill>
                <a:latin typeface="Cambria" panose="02040503050406030204" pitchFamily="18" charset="0"/>
              </a:rPr>
              <a:t>. </a:t>
            </a:r>
            <a:r>
              <a:rPr lang="lv-LV" altLang="lv-LV" sz="2400" b="1" dirty="0" smtClean="0">
                <a:solidFill>
                  <a:srgbClr val="800000"/>
                </a:solidFill>
                <a:latin typeface="Cambria" panose="02040503050406030204" pitchFamily="18" charset="0"/>
              </a:rPr>
              <a:t>133 806 EUR </a:t>
            </a:r>
            <a:r>
              <a:rPr lang="lv-LV" altLang="lv-LV" sz="2400" b="1" dirty="0">
                <a:solidFill>
                  <a:srgbClr val="800000"/>
                </a:solidFill>
                <a:latin typeface="Cambria" panose="02040503050406030204" pitchFamily="18" charset="0"/>
              </a:rPr>
              <a:t>3 gados</a:t>
            </a:r>
          </a:p>
          <a:p>
            <a:pPr algn="ctr"/>
            <a:r>
              <a:rPr lang="lv-LV" altLang="lv-LV" sz="2000" i="1" dirty="0" smtClean="0">
                <a:solidFill>
                  <a:srgbClr val="000000"/>
                </a:solidFill>
                <a:latin typeface="Cambria" panose="02040503050406030204" pitchFamily="18" charset="0"/>
              </a:rPr>
              <a:t>(44 602 EUR/gadā</a:t>
            </a:r>
            <a:r>
              <a:rPr lang="lv-LV" altLang="lv-LV" sz="2000" i="1" dirty="0">
                <a:solidFill>
                  <a:srgbClr val="000000"/>
                </a:solidFill>
                <a:latin typeface="Cambria" panose="02040503050406030204" pitchFamily="18" charset="0"/>
              </a:rPr>
              <a:t>)</a:t>
            </a:r>
            <a:endParaRPr lang="lv-LV" altLang="lv-LV" sz="1400" b="1" dirty="0">
              <a:solidFill>
                <a:srgbClr val="000000"/>
              </a:solidFill>
              <a:latin typeface="Cambria" panose="02040503050406030204" pitchFamily="18" charset="0"/>
            </a:endParaRPr>
          </a:p>
        </p:txBody>
      </p:sp>
      <p:sp>
        <p:nvSpPr>
          <p:cNvPr id="19475" name="TextBox 11"/>
          <p:cNvSpPr txBox="1">
            <a:spLocks noChangeArrowheads="1"/>
          </p:cNvSpPr>
          <p:nvPr/>
        </p:nvSpPr>
        <p:spPr bwMode="auto">
          <a:xfrm>
            <a:off x="317500" y="4941888"/>
            <a:ext cx="6246262" cy="14773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r>
              <a:rPr lang="lv-LV" altLang="lv-LV" sz="1800" dirty="0">
                <a:latin typeface="Cambria" panose="02040503050406030204" pitchFamily="18" charset="0"/>
              </a:rPr>
              <a:t>Ja valsts atbalstu nepiemēro:</a:t>
            </a:r>
          </a:p>
          <a:p>
            <a:r>
              <a:rPr lang="lv-LV" altLang="lv-LV" sz="1800" dirty="0">
                <a:latin typeface="Cambria" panose="02040503050406030204" pitchFamily="18" charset="0"/>
              </a:rPr>
              <a:t>85%ERAF + max.10% VB + </a:t>
            </a:r>
            <a:r>
              <a:rPr lang="lv-LV" altLang="lv-LV" sz="1800" dirty="0" err="1">
                <a:latin typeface="Cambria" panose="02040503050406030204" pitchFamily="18" charset="0"/>
              </a:rPr>
              <a:t>max</a:t>
            </a:r>
            <a:r>
              <a:rPr lang="lv-LV" altLang="lv-LV" sz="1800" dirty="0">
                <a:latin typeface="Cambria" panose="02040503050406030204" pitchFamily="18" charset="0"/>
              </a:rPr>
              <a:t>. 5% natūra + ZI finansējums</a:t>
            </a:r>
          </a:p>
          <a:p>
            <a:endParaRPr lang="lv-LV" altLang="lv-LV" sz="1800" dirty="0">
              <a:latin typeface="Cambria" panose="02040503050406030204" pitchFamily="18" charset="0"/>
            </a:endParaRPr>
          </a:p>
          <a:p>
            <a:r>
              <a:rPr lang="lv-LV" altLang="lv-LV" sz="1800" dirty="0">
                <a:latin typeface="Cambria" panose="02040503050406030204" pitchFamily="18" charset="0"/>
              </a:rPr>
              <a:t>Ja piemēro valsts atbalstu:</a:t>
            </a:r>
          </a:p>
          <a:p>
            <a:r>
              <a:rPr lang="lv-LV" altLang="lv-LV" sz="1800" dirty="0">
                <a:latin typeface="Cambria" panose="02040503050406030204" pitchFamily="18" charset="0"/>
              </a:rPr>
              <a:t>50/60/70%ERAF + komersanta/ ZI finansējums</a:t>
            </a:r>
          </a:p>
        </p:txBody>
      </p:sp>
    </p:spTree>
    <p:extLst>
      <p:ext uri="{BB962C8B-B14F-4D97-AF65-F5344CB8AC3E}">
        <p14:creationId xmlns:p14="http://schemas.microsoft.com/office/powerpoint/2010/main" val="22051487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7"/>
          <p:cNvSpPr>
            <a:spLocks noGrp="1"/>
          </p:cNvSpPr>
          <p:nvPr>
            <p:ph type="title"/>
          </p:nvPr>
        </p:nvSpPr>
        <p:spPr>
          <a:xfrm>
            <a:off x="1819275" y="320675"/>
            <a:ext cx="7175500" cy="1036638"/>
          </a:xfrm>
        </p:spPr>
        <p:txBody>
          <a:bodyPr>
            <a:normAutofit/>
          </a:bodyPr>
          <a:lstStyle/>
          <a:p>
            <a:pPr algn="r"/>
            <a:r>
              <a:rPr lang="lv-LV" altLang="lv-LV" sz="2600" dirty="0" smtClean="0">
                <a:latin typeface="Cambria" panose="02040503050406030204" pitchFamily="18" charset="0"/>
                <a:ea typeface="MS PGothic" panose="020B0600070205080204" pitchFamily="34" charset="-128"/>
              </a:rPr>
              <a:t>Pēcdoktorantūras granti – IV</a:t>
            </a:r>
          </a:p>
        </p:txBody>
      </p:sp>
      <p:sp>
        <p:nvSpPr>
          <p:cNvPr id="2" name="Oval 1"/>
          <p:cNvSpPr/>
          <p:nvPr/>
        </p:nvSpPr>
        <p:spPr>
          <a:xfrm rot="10800000" flipH="1" flipV="1">
            <a:off x="5930900" y="1778000"/>
            <a:ext cx="2814638" cy="3490913"/>
          </a:xfrm>
          <a:prstGeom prst="ellipse">
            <a:avLst/>
          </a:prstGeom>
          <a:solidFill>
            <a:schemeClr val="bg1"/>
          </a:solidFill>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lv-LV" sz="1800" dirty="0">
              <a:solidFill>
                <a:srgbClr val="604A7B"/>
              </a:solidFill>
              <a:ea typeface="MS PGothic" charset="0"/>
              <a:cs typeface="Times New Roman" charset="0"/>
            </a:endParaRPr>
          </a:p>
          <a:p>
            <a:pPr algn="ctr">
              <a:defRPr/>
            </a:pPr>
            <a:endParaRPr lang="lv-LV" sz="1800" dirty="0">
              <a:solidFill>
                <a:srgbClr val="604A7B"/>
              </a:solidFill>
              <a:ea typeface="MS PGothic" charset="0"/>
              <a:cs typeface="Times New Roman" charset="0"/>
            </a:endParaRPr>
          </a:p>
          <a:p>
            <a:pPr algn="ctr">
              <a:defRPr/>
            </a:pPr>
            <a:endParaRPr lang="lv-LV" sz="1800" dirty="0">
              <a:solidFill>
                <a:srgbClr val="604A7B"/>
              </a:solidFill>
              <a:ea typeface="MS PGothic" charset="0"/>
              <a:cs typeface="Times New Roman" charset="0"/>
            </a:endParaRPr>
          </a:p>
          <a:p>
            <a:pPr algn="ctr">
              <a:defRPr/>
            </a:pPr>
            <a:endParaRPr lang="lv-LV" sz="1800" dirty="0">
              <a:solidFill>
                <a:srgbClr val="604A7B"/>
              </a:solidFill>
              <a:ea typeface="MS PGothic" charset="0"/>
              <a:cs typeface="Times New Roman" charset="0"/>
            </a:endParaRPr>
          </a:p>
          <a:p>
            <a:pPr algn="ctr">
              <a:defRPr/>
            </a:pPr>
            <a:r>
              <a:rPr lang="lv-LV" sz="1800" dirty="0">
                <a:solidFill>
                  <a:srgbClr val="604A7B"/>
                </a:solidFill>
                <a:latin typeface="Cambria" charset="0"/>
                <a:ea typeface="MS PGothic" charset="0"/>
                <a:cs typeface="Times New Roman" charset="0"/>
              </a:rPr>
              <a:t>Projektu atlase</a:t>
            </a:r>
          </a:p>
          <a:p>
            <a:pPr algn="ctr">
              <a:defRPr/>
            </a:pPr>
            <a:r>
              <a:rPr lang="lv-LV" sz="1800" b="1" dirty="0">
                <a:solidFill>
                  <a:srgbClr val="604A7B"/>
                </a:solidFill>
                <a:latin typeface="Cambria" charset="0"/>
                <a:ea typeface="MS PGothic" charset="0"/>
                <a:cs typeface="Times New Roman" charset="0"/>
              </a:rPr>
              <a:t>2016.gada I cet.</a:t>
            </a:r>
            <a:endParaRPr lang="lv-LV" dirty="0">
              <a:solidFill>
                <a:srgbClr val="FFFFFF"/>
              </a:solidFill>
              <a:latin typeface="Cambria" charset="0"/>
              <a:ea typeface="MS PGothic" charset="0"/>
              <a:cs typeface="MS PGothic" charset="0"/>
            </a:endParaRPr>
          </a:p>
        </p:txBody>
      </p:sp>
      <p:sp>
        <p:nvSpPr>
          <p:cNvPr id="20483" name="TextBox 14"/>
          <p:cNvSpPr txBox="1">
            <a:spLocks noChangeArrowheads="1"/>
          </p:cNvSpPr>
          <p:nvPr/>
        </p:nvSpPr>
        <p:spPr bwMode="auto">
          <a:xfrm>
            <a:off x="2235200" y="958850"/>
            <a:ext cx="5575300" cy="769938"/>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ctr"/>
            <a:r>
              <a:rPr lang="lv-LV" altLang="lv-LV" sz="2400">
                <a:latin typeface="Cambria" panose="02040503050406030204" pitchFamily="18" charset="0"/>
              </a:rPr>
              <a:t>Atklāts konkurss </a:t>
            </a:r>
            <a:r>
              <a:rPr lang="lv-LV" altLang="lv-LV" sz="2400" b="1" u="sng">
                <a:latin typeface="Cambria" panose="02040503050406030204" pitchFamily="18" charset="0"/>
              </a:rPr>
              <a:t>1 x gadā </a:t>
            </a:r>
          </a:p>
          <a:p>
            <a:pPr algn="ctr"/>
            <a:r>
              <a:rPr lang="lv-LV" altLang="lv-LV" sz="2000">
                <a:latin typeface="Cambria" panose="02040503050406030204" pitchFamily="18" charset="0"/>
              </a:rPr>
              <a:t>(iesniedz VIAA + zinātniskā daļa ENG)</a:t>
            </a:r>
            <a:endParaRPr lang="lv-LV" altLang="lv-LV" sz="2000" b="1">
              <a:latin typeface="Cambria" panose="02040503050406030204" pitchFamily="18" charset="0"/>
            </a:endParaRPr>
          </a:p>
        </p:txBody>
      </p:sp>
      <p:sp>
        <p:nvSpPr>
          <p:cNvPr id="20484" name="TextBox 15"/>
          <p:cNvSpPr txBox="1">
            <a:spLocks noChangeArrowheads="1"/>
          </p:cNvSpPr>
          <p:nvPr/>
        </p:nvSpPr>
        <p:spPr bwMode="auto">
          <a:xfrm>
            <a:off x="354013" y="1581150"/>
            <a:ext cx="6275387" cy="47089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r>
              <a:rPr lang="lv-LV" altLang="lv-LV" sz="2000" b="1" dirty="0">
                <a:latin typeface="Cambria" panose="02040503050406030204" pitchFamily="18" charset="0"/>
              </a:rPr>
              <a:t>VĒŖTĒŠANA:</a:t>
            </a:r>
          </a:p>
          <a:p>
            <a:r>
              <a:rPr lang="lv-LV" altLang="lv-LV" sz="2000" b="1" dirty="0">
                <a:latin typeface="Cambria" panose="02040503050406030204" pitchFamily="18" charset="0"/>
              </a:rPr>
              <a:t>1) EK eksperti</a:t>
            </a:r>
            <a:r>
              <a:rPr lang="lv-LV" altLang="lv-LV" sz="2000" dirty="0">
                <a:latin typeface="Cambria" panose="02040503050406030204" pitchFamily="18" charset="0"/>
              </a:rPr>
              <a:t>:</a:t>
            </a:r>
          </a:p>
          <a:p>
            <a:pPr>
              <a:buFont typeface="Wingdings" panose="05000000000000000000" pitchFamily="2" charset="2"/>
              <a:buChar char="ü"/>
            </a:pPr>
            <a:r>
              <a:rPr lang="lv-LV" altLang="lv-LV" sz="2000" dirty="0">
                <a:latin typeface="Cambria" panose="02040503050406030204" pitchFamily="18" charset="0"/>
              </a:rPr>
              <a:t>projektu kvalitātes novērtējums;</a:t>
            </a:r>
          </a:p>
          <a:p>
            <a:pPr>
              <a:buFont typeface="Wingdings" panose="05000000000000000000" pitchFamily="2" charset="2"/>
              <a:buChar char="ü"/>
            </a:pPr>
            <a:r>
              <a:rPr lang="lv-LV" altLang="lv-LV" sz="2000" dirty="0">
                <a:latin typeface="Cambria" panose="02040503050406030204" pitchFamily="18" charset="0"/>
              </a:rPr>
              <a:t>rezultātu </a:t>
            </a:r>
            <a:r>
              <a:rPr lang="lv-LV" altLang="lv-LV" sz="2000" dirty="0" smtClean="0">
                <a:latin typeface="Cambria" panose="02040503050406030204" pitchFamily="18" charset="0"/>
              </a:rPr>
              <a:t>vidusposma </a:t>
            </a:r>
            <a:r>
              <a:rPr lang="lv-LV" altLang="lv-LV" sz="2000" dirty="0">
                <a:latin typeface="Cambria" panose="02040503050406030204" pitchFamily="18" charset="0"/>
              </a:rPr>
              <a:t>vērtējums;</a:t>
            </a:r>
          </a:p>
          <a:p>
            <a:pPr>
              <a:buFont typeface="Wingdings" panose="05000000000000000000" pitchFamily="2" charset="2"/>
              <a:buChar char="ü"/>
            </a:pPr>
            <a:r>
              <a:rPr lang="lv-LV" altLang="lv-LV" sz="2000" dirty="0">
                <a:latin typeface="Cambria" panose="02040503050406030204" pitchFamily="18" charset="0"/>
              </a:rPr>
              <a:t>gala rezultātu </a:t>
            </a:r>
            <a:r>
              <a:rPr lang="lv-LV" altLang="lv-LV" sz="2000" dirty="0" smtClean="0">
                <a:latin typeface="Cambria" panose="02040503050406030204" pitchFamily="18" charset="0"/>
              </a:rPr>
              <a:t>novērtējums.</a:t>
            </a:r>
            <a:endParaRPr lang="lv-LV" altLang="lv-LV" sz="2000" dirty="0">
              <a:latin typeface="Cambria" panose="02040503050406030204" pitchFamily="18" charset="0"/>
            </a:endParaRPr>
          </a:p>
          <a:p>
            <a:endParaRPr lang="lv-LV" altLang="lv-LV" sz="2000" dirty="0">
              <a:latin typeface="Cambria" panose="02040503050406030204" pitchFamily="18" charset="0"/>
            </a:endParaRPr>
          </a:p>
          <a:p>
            <a:r>
              <a:rPr lang="lv-LV" altLang="lv-LV" sz="2000" dirty="0">
                <a:latin typeface="Cambria" panose="02040503050406030204" pitchFamily="18" charset="0"/>
              </a:rPr>
              <a:t>2) </a:t>
            </a:r>
            <a:r>
              <a:rPr lang="lv-LV" altLang="lv-LV" sz="2000" b="1" u="sng" dirty="0">
                <a:latin typeface="Cambria" panose="02040503050406030204" pitchFamily="18" charset="0"/>
              </a:rPr>
              <a:t>Priekšroka</a:t>
            </a:r>
            <a:r>
              <a:rPr lang="lv-LV" altLang="lv-LV" sz="2000" b="1" dirty="0">
                <a:latin typeface="Cambria" panose="02040503050406030204" pitchFamily="18" charset="0"/>
              </a:rPr>
              <a:t> </a:t>
            </a:r>
            <a:r>
              <a:rPr lang="lv-LV" altLang="lv-LV" sz="2000" dirty="0">
                <a:latin typeface="Cambria" panose="02040503050406030204" pitchFamily="18" charset="0"/>
              </a:rPr>
              <a:t>(ja vienāds punktu skaits):</a:t>
            </a:r>
          </a:p>
          <a:p>
            <a:pPr>
              <a:buFont typeface="Wingdings" panose="05000000000000000000" pitchFamily="2" charset="2"/>
              <a:buChar char="ü"/>
            </a:pPr>
            <a:r>
              <a:rPr lang="lv-LV" altLang="lv-LV" sz="2000" dirty="0">
                <a:latin typeface="Cambria" panose="02040503050406030204" pitchFamily="18" charset="0"/>
              </a:rPr>
              <a:t> projektiem ar lielāku privāto finansējumu;</a:t>
            </a:r>
          </a:p>
          <a:p>
            <a:pPr>
              <a:buFont typeface="Wingdings" panose="05000000000000000000" pitchFamily="2" charset="2"/>
              <a:buChar char="ü"/>
            </a:pPr>
            <a:r>
              <a:rPr lang="lv-LV" altLang="lv-LV" sz="2000" dirty="0" smtClean="0">
                <a:latin typeface="Cambria" panose="02040503050406030204" pitchFamily="18" charset="0"/>
              </a:rPr>
              <a:t>starptautiskai </a:t>
            </a:r>
            <a:r>
              <a:rPr lang="lv-LV" altLang="lv-LV" sz="2000" dirty="0">
                <a:latin typeface="Cambria" panose="02040503050406030204" pitchFamily="18" charset="0"/>
              </a:rPr>
              <a:t>mobilitātei.</a:t>
            </a:r>
          </a:p>
          <a:p>
            <a:endParaRPr lang="lv-LV" altLang="lv-LV" sz="2000" dirty="0">
              <a:latin typeface="Cambria" panose="02040503050406030204" pitchFamily="18" charset="0"/>
            </a:endParaRPr>
          </a:p>
          <a:p>
            <a:r>
              <a:rPr lang="lv-LV" altLang="lv-LV" sz="2000" dirty="0">
                <a:latin typeface="Cambria" panose="02040503050406030204" pitchFamily="18" charset="0"/>
              </a:rPr>
              <a:t>3) Ja projekts labi novērtēts, bet nefinansēts </a:t>
            </a:r>
            <a:r>
              <a:rPr lang="lv-LV" altLang="lv-LV" sz="2000" b="1" i="1" dirty="0" err="1">
                <a:latin typeface="Cambria" panose="02040503050406030204" pitchFamily="18" charset="0"/>
              </a:rPr>
              <a:t>M.Sklodowska-Curie</a:t>
            </a:r>
            <a:r>
              <a:rPr lang="lv-LV" altLang="lv-LV" sz="2000" b="1" i="1" dirty="0">
                <a:latin typeface="Cambria" panose="02040503050406030204" pitchFamily="18" charset="0"/>
              </a:rPr>
              <a:t> </a:t>
            </a:r>
            <a:r>
              <a:rPr lang="lv-LV" altLang="lv-LV" sz="2000" dirty="0">
                <a:latin typeface="Cambria" panose="02040503050406030204" pitchFamily="18" charset="0"/>
              </a:rPr>
              <a:t>programmā – nacionāli nepārvērtē un virza finansēšanai no SF (ja piekrīt Post-dok izmaksu ierobežojumiem, atbilst RIS3)</a:t>
            </a:r>
          </a:p>
          <a:p>
            <a:endParaRPr lang="lv-LV" altLang="lv-LV" sz="2000" dirty="0"/>
          </a:p>
        </p:txBody>
      </p:sp>
      <p:pic>
        <p:nvPicPr>
          <p:cNvPr id="20485" name="Picture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5419725"/>
            <a:ext cx="952500" cy="923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0486" name="Picture 2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516688" y="2371725"/>
            <a:ext cx="1673225" cy="1106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0487" name="Picture 12"/>
          <p:cNvPicPr>
            <a:picLocks noChangeAspect="1"/>
          </p:cNvPicPr>
          <p:nvPr/>
        </p:nvPicPr>
        <p:blipFill>
          <a:blip r:embed="rId5">
            <a:extLst>
              <a:ext uri="{28A0092B-C50C-407E-A947-70E740481C1C}">
                <a14:useLocalDpi xmlns:a14="http://schemas.microsoft.com/office/drawing/2010/main" val="0"/>
              </a:ext>
            </a:extLst>
          </a:blip>
          <a:srcRect l="13855" r="13855" b="10843"/>
          <a:stretch>
            <a:fillRect/>
          </a:stretch>
        </p:blipFill>
        <p:spPr bwMode="auto">
          <a:xfrm>
            <a:off x="7477125" y="5270500"/>
            <a:ext cx="1517650" cy="935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9351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Number Placeholder 5"/>
          <p:cNvSpPr>
            <a:spLocks noGrp="1"/>
          </p:cNvSpPr>
          <p:nvPr>
            <p:ph type="sldNum" sz="quarter" idx="13"/>
          </p:nvPr>
        </p:nvSpPr>
        <p:spPr bwMode="auto">
          <a:xfrm>
            <a:off x="8375650" y="6324600"/>
            <a:ext cx="463550" cy="304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01795E42-FF7F-4221-891F-AF1B119C59CE}" type="slidenum">
              <a:rPr lang="en-US" altLang="lv-LV" sz="1000">
                <a:solidFill>
                  <a:srgbClr val="898989"/>
                </a:solidFill>
                <a:latin typeface="Verdana" panose="020B0604030504040204" pitchFamily="34" charset="0"/>
              </a:rPr>
              <a:pPr/>
              <a:t>17</a:t>
            </a:fld>
            <a:endParaRPr lang="en-US" altLang="lv-LV" sz="1000">
              <a:solidFill>
                <a:srgbClr val="898989"/>
              </a:solidFill>
              <a:latin typeface="Verdana" panose="020B0604030504040204" pitchFamily="34" charset="0"/>
            </a:endParaRPr>
          </a:p>
        </p:txBody>
      </p:sp>
      <p:sp>
        <p:nvSpPr>
          <p:cNvPr id="22530" name="Title 1"/>
          <p:cNvSpPr>
            <a:spLocks noGrp="1"/>
          </p:cNvSpPr>
          <p:nvPr>
            <p:ph type="title"/>
          </p:nvPr>
        </p:nvSpPr>
        <p:spPr>
          <a:xfrm>
            <a:off x="1683945" y="309563"/>
            <a:ext cx="7164780" cy="1222375"/>
          </a:xfrm>
        </p:spPr>
        <p:txBody>
          <a:bodyPr>
            <a:noAutofit/>
          </a:bodyPr>
          <a:lstStyle/>
          <a:p>
            <a:pPr algn="r"/>
            <a:r>
              <a:rPr lang="lv-LV" altLang="lv-LV" sz="2600" dirty="0" smtClean="0">
                <a:latin typeface="Cambria" panose="02040503050406030204" pitchFamily="18" charset="0"/>
                <a:ea typeface="MS PGothic" panose="020B0600070205080204" pitchFamily="34" charset="-128"/>
              </a:rPr>
              <a:t>Marijas Sklodovskas-Kirī programmas </a:t>
            </a:r>
            <a:br>
              <a:rPr lang="lv-LV" altLang="lv-LV" sz="2600" dirty="0" smtClean="0">
                <a:latin typeface="Cambria" panose="02040503050406030204" pitchFamily="18" charset="0"/>
                <a:ea typeface="MS PGothic" panose="020B0600070205080204" pitchFamily="34" charset="-128"/>
              </a:rPr>
            </a:br>
            <a:r>
              <a:rPr lang="lv-LV" altLang="lv-LV" sz="2600" i="1" dirty="0" smtClean="0">
                <a:latin typeface="Cambria" panose="02040503050406030204" pitchFamily="18" charset="0"/>
                <a:ea typeface="MS PGothic" panose="020B0600070205080204" pitchFamily="34" charset="-128"/>
              </a:rPr>
              <a:t>Individuālas stipendijas </a:t>
            </a:r>
            <a:r>
              <a:rPr lang="lv-LV" altLang="lv-LV" sz="2600" dirty="0" smtClean="0">
                <a:latin typeface="Cambria" panose="02040503050406030204" pitchFamily="18" charset="0"/>
                <a:ea typeface="MS PGothic" panose="020B0600070205080204" pitchFamily="34" charset="-128"/>
              </a:rPr>
              <a:t>vērtēšanas kritēriji</a:t>
            </a:r>
          </a:p>
        </p:txBody>
      </p:sp>
      <p:graphicFrame>
        <p:nvGraphicFramePr>
          <p:cNvPr id="3" name="Table 2"/>
          <p:cNvGraphicFramePr>
            <a:graphicFrameLocks noGrp="1"/>
          </p:cNvGraphicFramePr>
          <p:nvPr/>
        </p:nvGraphicFramePr>
        <p:xfrm>
          <a:off x="269875" y="1565275"/>
          <a:ext cx="8578850" cy="4860926"/>
        </p:xfrm>
        <a:graphic>
          <a:graphicData uri="http://schemas.openxmlformats.org/drawingml/2006/table">
            <a:tbl>
              <a:tblPr/>
              <a:tblGrid>
                <a:gridCol w="2857500"/>
                <a:gridCol w="2974975"/>
                <a:gridCol w="2746375"/>
              </a:tblGrid>
              <a:tr h="352425">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800" b="1"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Izcilība</a:t>
                      </a:r>
                      <a:endParaRPr kumimoji="0" lang="lv-LV" altLang="lv-LV" sz="1800" b="1" i="0" u="none" strike="noStrike" cap="none" normalizeH="0" baseline="0" dirty="0" smtClean="0">
                        <a:ln>
                          <a:noFill/>
                        </a:ln>
                        <a:solidFill>
                          <a:schemeClr val="tx1"/>
                        </a:solidFill>
                        <a:effectLst/>
                        <a:latin typeface="Cambria" panose="02040503050406030204" pitchFamily="18" charset="0"/>
                        <a:ea typeface="MS PGothic" panose="020B0600070205080204" pitchFamily="34" charset="-128"/>
                        <a:cs typeface="Times New Roman" panose="02020603050405020304" pitchFamily="18" charset="0"/>
                      </a:endParaRPr>
                    </a:p>
                  </a:txBody>
                  <a:tcPr marL="25400" marR="25400" marT="0" marB="0"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600" b="1" i="0" u="none" strike="noStrike" cap="none" normalizeH="0" baseline="0" smtClean="0">
                          <a:ln>
                            <a:noFill/>
                          </a:ln>
                          <a:solidFill>
                            <a:srgbClr val="000000"/>
                          </a:solidFill>
                          <a:effectLst/>
                          <a:latin typeface="Cambria" panose="02040503050406030204" pitchFamily="18" charset="0"/>
                          <a:ea typeface="MS PGothic" panose="020B0600070205080204" pitchFamily="34" charset="-128"/>
                        </a:rPr>
                        <a:t>Ietekme</a:t>
                      </a:r>
                      <a:endParaRPr kumimoji="0" lang="lv-LV" altLang="lv-LV" sz="1600" b="1"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cs typeface="Times New Roman" panose="02020603050405020304" pitchFamily="18" charset="0"/>
                      </a:endParaRPr>
                    </a:p>
                  </a:txBody>
                  <a:tcPr marL="25400" marR="25400" marT="0" marB="0"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800" b="1"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Īstenošana</a:t>
                      </a:r>
                      <a:endParaRPr kumimoji="0" lang="lv-LV" altLang="lv-LV" sz="1800" b="1"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cs typeface="Times New Roman" panose="02020603050405020304" pitchFamily="18" charset="0"/>
                      </a:endParaRPr>
                    </a:p>
                  </a:txBody>
                  <a:tcPr marL="25400" marR="25400" marT="0" marB="0"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noFill/>
                  </a:tcPr>
                </a:tc>
              </a:tr>
              <a:tr h="1416050">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lv-LV" altLang="lv-LV" sz="1500" b="0"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rPr>
                        <a:t>Pētniecības kvalitāte, rezultātu </a:t>
                      </a:r>
                      <a:r>
                        <a:rPr kumimoji="0" lang="lv-LV" altLang="lv-LV" sz="1500" b="1"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rPr>
                        <a:t>zinātniskā vērtība, novitātes līmenis </a:t>
                      </a:r>
                      <a:r>
                        <a:rPr kumimoji="0" lang="lv-LV" altLang="lv-LV" sz="1500" b="0"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rPr>
                        <a:t>un ticamība</a:t>
                      </a:r>
                    </a:p>
                  </a:txBody>
                  <a:tcPr marL="25400" marR="25400" marT="0" marB="0"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500" b="0" i="0" u="none" strike="noStrike" cap="none" normalizeH="0" baseline="0" dirty="0" smtClean="0">
                          <a:ln>
                            <a:noFill/>
                          </a:ln>
                          <a:solidFill>
                            <a:schemeClr val="tx1"/>
                          </a:solidFill>
                          <a:effectLst/>
                          <a:latin typeface="Cambria" panose="02040503050406030204" pitchFamily="18" charset="0"/>
                          <a:ea typeface="MS PGothic" panose="020B0600070205080204" pitchFamily="34" charset="-128"/>
                        </a:rPr>
                        <a:t>Ar pētniecību un inovācijām saistīto cilvēkresursu, prasmju un darba </a:t>
                      </a:r>
                      <a:r>
                        <a:rPr kumimoji="0" lang="lv-LV" altLang="lv-LV" sz="1500" b="1" i="0" u="none" strike="noStrike" cap="none" normalizeH="0" baseline="0" dirty="0" smtClean="0">
                          <a:ln>
                            <a:noFill/>
                          </a:ln>
                          <a:solidFill>
                            <a:schemeClr val="tx1"/>
                          </a:solidFill>
                          <a:effectLst/>
                          <a:latin typeface="Cambria" panose="02040503050406030204" pitchFamily="18" charset="0"/>
                          <a:ea typeface="MS PGothic" panose="020B0600070205080204" pitchFamily="34" charset="-128"/>
                        </a:rPr>
                        <a:t>apstākļu uzlabošana, lai īstenotu indivīdu potenciālu </a:t>
                      </a:r>
                      <a:r>
                        <a:rPr kumimoji="0" lang="lv-LV" altLang="lv-LV" sz="1500" b="0" i="0" u="none" strike="noStrike" cap="none" normalizeH="0" baseline="0" dirty="0" smtClean="0">
                          <a:ln>
                            <a:noFill/>
                          </a:ln>
                          <a:solidFill>
                            <a:schemeClr val="tx1"/>
                          </a:solidFill>
                          <a:effectLst/>
                          <a:latin typeface="Cambria" panose="02040503050406030204" pitchFamily="18" charset="0"/>
                          <a:ea typeface="MS PGothic" panose="020B0600070205080204" pitchFamily="34" charset="-128"/>
                        </a:rPr>
                        <a:t>un sniegtu jaunas karjeras izaugsmes perspektīvas</a:t>
                      </a:r>
                      <a:endParaRPr kumimoji="0" lang="lv-LV" altLang="lv-LV" sz="1500" b="0" i="0" u="none" strike="noStrike" cap="none" normalizeH="0" baseline="0" dirty="0" smtClean="0">
                        <a:ln>
                          <a:noFill/>
                        </a:ln>
                        <a:solidFill>
                          <a:schemeClr val="tx1"/>
                        </a:solidFill>
                        <a:effectLst/>
                        <a:latin typeface="Cambria" panose="02040503050406030204" pitchFamily="18" charset="0"/>
                        <a:ea typeface="MS PGothic" panose="020B0600070205080204" pitchFamily="34" charset="-128"/>
                        <a:cs typeface="Times New Roman" panose="02020603050405020304" pitchFamily="18" charset="0"/>
                      </a:endParaRPr>
                    </a:p>
                  </a:txBody>
                  <a:tcPr marL="25400" marR="25400" marT="0" marB="0"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500" b="1"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rPr>
                        <a:t>Darba plāna efektivitāte un kvalitāte, </a:t>
                      </a:r>
                      <a:r>
                        <a:rPr kumimoji="0" lang="lv-LV" altLang="lv-LV" sz="1500" b="0"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rPr>
                        <a:t>tostarp piešķirto resursu un izvirzīto uzdevumu atbilstība plāna īstenošanai</a:t>
                      </a:r>
                    </a:p>
                  </a:txBody>
                  <a:tcPr marL="25400" marR="25400" marT="0" marB="0"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noFill/>
                  </a:tcPr>
                </a:tc>
              </a:tr>
              <a:tr h="990600">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lv-LV" altLang="lv-LV" sz="1500" b="1"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rPr>
                        <a:t>Zināšanu nodošanas/apmācību skaidrība un kvalitāte </a:t>
                      </a:r>
                      <a:endParaRPr kumimoji="0" lang="lv-LV" altLang="lv-LV" sz="1500" b="0"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endParaRPr>
                    </a:p>
                    <a:p>
                      <a:pPr marL="0" marR="0" lvl="0" indent="0" algn="ctr" defTabSz="938213"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lv-LV" altLang="lv-LV" sz="1500" b="0"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rPr>
                        <a:t>pētnieka attīstības vajadzībām, ņemot vērā pētniecības mērķus</a:t>
                      </a:r>
                      <a:endParaRPr kumimoji="0" lang="lv-LV" altLang="lv-LV" sz="1500" b="0"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cs typeface="Times New Roman" panose="02020603050405020304" pitchFamily="18" charset="0"/>
                      </a:endParaRPr>
                    </a:p>
                  </a:txBody>
                  <a:tcPr marL="25400" marR="25400" marT="0" marB="0"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noFill/>
                  </a:tcPr>
                </a:tc>
                <a:tc rowSpan="3">
                  <a:txBody>
                    <a:bodyPr/>
                    <a:lstStyle>
                      <a:lvl1pPr marL="127000">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127000" marR="0" lvl="0" indent="0" algn="ctr" defTabSz="938213" rtl="0" eaLnBrk="1" fontAlgn="base" latinLnBrk="0" hangingPunct="1">
                        <a:lnSpc>
                          <a:spcPct val="100000"/>
                        </a:lnSpc>
                        <a:spcBef>
                          <a:spcPct val="0"/>
                        </a:spcBef>
                        <a:spcAft>
                          <a:spcPct val="0"/>
                        </a:spcAft>
                        <a:buClrTx/>
                        <a:buSzTx/>
                        <a:buFontTx/>
                        <a:buNone/>
                        <a:tabLst/>
                      </a:pPr>
                      <a:r>
                        <a:rPr kumimoji="0" lang="lv-LV" altLang="lv-LV" sz="1500" b="0"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rPr>
                        <a:t>Komunikācijas un </a:t>
                      </a:r>
                      <a:r>
                        <a:rPr kumimoji="0" lang="lv-LV" altLang="lv-LV" sz="1500" b="1"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rPr>
                        <a:t>rezultātu izplatīšanas pasākumu efektivitāte</a:t>
                      </a:r>
                      <a:endParaRPr kumimoji="0" lang="lv-LV" altLang="lv-LV" sz="1500" b="1"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cs typeface="Times New Roman" panose="02020603050405020304" pitchFamily="18" charset="0"/>
                      </a:endParaRPr>
                    </a:p>
                  </a:txBody>
                  <a:tcPr marL="25400" marR="25400" marT="0" marB="0"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500" b="1"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rPr>
                        <a:t>Vadības struktūru un procedūru atbilstība, </a:t>
                      </a:r>
                      <a:r>
                        <a:rPr kumimoji="0" lang="lv-LV" altLang="lv-LV" sz="1500" b="0"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rPr>
                        <a:t>tostarp kvalitātes un risku pārvaldība</a:t>
                      </a:r>
                      <a:endParaRPr kumimoji="0" lang="lv-LV" altLang="lv-LV" sz="1500" b="0"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cs typeface="Times New Roman" panose="02020603050405020304" pitchFamily="18" charset="0"/>
                      </a:endParaRPr>
                    </a:p>
                  </a:txBody>
                  <a:tcPr marL="25400" marR="25400" marT="0" marB="0"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noFill/>
                  </a:tcPr>
                </a:tc>
              </a:tr>
              <a:tr h="646113">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500" b="1"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rPr>
                        <a:t>Pārraudzības kvalitāte </a:t>
                      </a:r>
                      <a:r>
                        <a:rPr kumimoji="0" lang="lv-LV" altLang="lv-LV" sz="1500" b="0"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rPr>
                        <a:t>un uzņemšanas kārtība</a:t>
                      </a:r>
                      <a:endParaRPr kumimoji="0" lang="lv-LV" altLang="lv-LV" sz="1500" b="0"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cs typeface="Times New Roman" panose="02020603050405020304" pitchFamily="18" charset="0"/>
                      </a:endParaRPr>
                    </a:p>
                  </a:txBody>
                  <a:tcPr marL="25400" marR="25400" marT="0" marB="0"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noFill/>
                  </a:tcPr>
                </a:tc>
                <a:tc vMerge="1">
                  <a:txBody>
                    <a:bodyPr/>
                    <a:lstStyle/>
                    <a:p>
                      <a:endParaRPr lang="lv-LV"/>
                    </a:p>
                  </a:txBody>
                  <a:tcPr/>
                </a:tc>
                <a:tc>
                  <a:txBody>
                    <a:bodyPr/>
                    <a:lstStyle>
                      <a:lvl1pPr marL="155575">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155575" marR="0" lvl="0" indent="0" algn="ctr" defTabSz="938213" rtl="0" eaLnBrk="1" fontAlgn="base" latinLnBrk="0" hangingPunct="1">
                        <a:lnSpc>
                          <a:spcPct val="100000"/>
                        </a:lnSpc>
                        <a:spcBef>
                          <a:spcPct val="0"/>
                        </a:spcBef>
                        <a:spcAft>
                          <a:spcPct val="0"/>
                        </a:spcAft>
                        <a:buClrTx/>
                        <a:buSzTx/>
                        <a:buFontTx/>
                        <a:buNone/>
                        <a:tabLst/>
                      </a:pPr>
                      <a:r>
                        <a:rPr kumimoji="0" lang="lv-LV" altLang="lv-LV" sz="1500" b="1"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rPr>
                        <a:t>Institucionālās vides atbilstība </a:t>
                      </a:r>
                      <a:r>
                        <a:rPr kumimoji="0" lang="lv-LV" altLang="lv-LV" sz="1500" b="0"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rPr>
                        <a:t>(infrastruktūra)</a:t>
                      </a:r>
                      <a:endParaRPr kumimoji="0" lang="lv-LV" altLang="lv-LV" sz="1500" b="0"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cs typeface="Times New Roman" panose="02020603050405020304" pitchFamily="18" charset="0"/>
                      </a:endParaRPr>
                    </a:p>
                  </a:txBody>
                  <a:tcPr marL="25400" marR="25400" marT="0" marB="0"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noFill/>
                  </a:tcPr>
                </a:tc>
              </a:tr>
              <a:tr h="1204913">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500" b="1"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rPr>
                        <a:t>Pētnieka spēja </a:t>
                      </a:r>
                      <a:r>
                        <a:rPr kumimoji="0" lang="lv-LV" altLang="lv-LV" sz="1500" b="0"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rPr>
                        <a:t>sasniegt vai nostiprināt profesionālo briedumu pētniecībā</a:t>
                      </a:r>
                      <a:endParaRPr kumimoji="0" lang="lv-LV" altLang="lv-LV" sz="1500" b="0"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cs typeface="Times New Roman" panose="02020603050405020304" pitchFamily="18" charset="0"/>
                      </a:endParaRPr>
                    </a:p>
                  </a:txBody>
                  <a:tcPr marL="25400" marR="25400" marT="0" marB="0"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noFill/>
                  </a:tcPr>
                </a:tc>
                <a:tc vMerge="1">
                  <a:txBody>
                    <a:bodyPr/>
                    <a:lstStyle/>
                    <a:p>
                      <a:endParaRPr lang="lv-LV"/>
                    </a:p>
                  </a:txBody>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500" b="0"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rPr>
                        <a:t>Iesaistīto organizāciju </a:t>
                      </a:r>
                      <a:r>
                        <a:rPr kumimoji="0" lang="lv-LV" altLang="lv-LV" sz="1500" b="1"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rPr>
                        <a:t> kompetences, pieredze, atbildība un papildinātība </a:t>
                      </a:r>
                      <a:endParaRPr kumimoji="0" lang="lv-LV" altLang="lv-LV" sz="1500" b="1"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cs typeface="Times New Roman" panose="02020603050405020304" pitchFamily="18" charset="0"/>
                      </a:endParaRPr>
                    </a:p>
                  </a:txBody>
                  <a:tcPr marL="25400" marR="25400" marT="0" marB="0"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noFill/>
                  </a:tcPr>
                </a:tc>
              </a:tr>
              <a:tr h="250825">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600" b="1"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50%</a:t>
                      </a:r>
                      <a:endParaRPr kumimoji="0" lang="lv-LV" altLang="lv-LV" sz="1600" b="1"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cs typeface="Times New Roman" panose="02020603050405020304" pitchFamily="18" charset="0"/>
                      </a:endParaRPr>
                    </a:p>
                  </a:txBody>
                  <a:tcPr marL="25400" marR="25400" marT="0" marB="0"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600" b="1"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30%</a:t>
                      </a:r>
                      <a:endParaRPr kumimoji="0" lang="lv-LV" altLang="lv-LV" sz="1600" b="1"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cs typeface="Times New Roman" panose="02020603050405020304" pitchFamily="18" charset="0"/>
                      </a:endParaRPr>
                    </a:p>
                  </a:txBody>
                  <a:tcPr marL="25400" marR="25400" marT="0" marB="0"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600" b="1"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20%</a:t>
                      </a:r>
                      <a:endParaRPr kumimoji="0" lang="lv-LV" altLang="lv-LV" sz="1600" b="1"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cs typeface="Times New Roman" panose="02020603050405020304" pitchFamily="18" charset="0"/>
                      </a:endParaRPr>
                    </a:p>
                  </a:txBody>
                  <a:tcPr marL="25400" marR="25400" marT="0" marB="0"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noFill/>
                  </a:tcPr>
                </a:tc>
              </a:tr>
            </a:tbl>
          </a:graphicData>
        </a:graphic>
      </p:graphicFrame>
      <p:sp>
        <p:nvSpPr>
          <p:cNvPr id="22561" name="Rectangle 3"/>
          <p:cNvSpPr>
            <a:spLocks noChangeArrowheads="1"/>
          </p:cNvSpPr>
          <p:nvPr/>
        </p:nvSpPr>
        <p:spPr bwMode="auto">
          <a:xfrm>
            <a:off x="446088" y="1533525"/>
            <a:ext cx="8142287" cy="3540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r"/>
            <a:endParaRPr lang="lv-LV" altLang="lv-LV" b="1">
              <a:latin typeface="Cambria" panose="02040503050406030204" pitchFamily="18" charset="0"/>
            </a:endParaRPr>
          </a:p>
        </p:txBody>
      </p:sp>
      <p:pic>
        <p:nvPicPr>
          <p:cNvPr id="22562" name="Picture 12"/>
          <p:cNvPicPr>
            <a:picLocks noChangeAspect="1"/>
          </p:cNvPicPr>
          <p:nvPr/>
        </p:nvPicPr>
        <p:blipFill>
          <a:blip r:embed="rId3">
            <a:extLst>
              <a:ext uri="{28A0092B-C50C-407E-A947-70E740481C1C}">
                <a14:useLocalDpi xmlns:a14="http://schemas.microsoft.com/office/drawing/2010/main" val="0"/>
              </a:ext>
            </a:extLst>
          </a:blip>
          <a:srcRect l="13855" r="13855" b="10843"/>
          <a:stretch>
            <a:fillRect/>
          </a:stretch>
        </p:blipFill>
        <p:spPr bwMode="auto">
          <a:xfrm>
            <a:off x="3349625" y="5092700"/>
            <a:ext cx="1517650" cy="935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5501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title"/>
          </p:nvPr>
        </p:nvSpPr>
        <p:spPr>
          <a:xfrm>
            <a:off x="1908175" y="381000"/>
            <a:ext cx="6626225" cy="1036638"/>
          </a:xfrm>
        </p:spPr>
        <p:txBody>
          <a:bodyPr>
            <a:normAutofit/>
          </a:bodyPr>
          <a:lstStyle/>
          <a:p>
            <a:pPr algn="r"/>
            <a:r>
              <a:rPr lang="lv-LV" altLang="lv-LV" sz="2000" dirty="0" smtClean="0">
                <a:latin typeface="Cambria" panose="02040503050406030204" pitchFamily="18" charset="0"/>
                <a:ea typeface="MS PGothic" panose="020B0600070205080204" pitchFamily="34" charset="-128"/>
              </a:rPr>
              <a:t>1.1.1.1.pasākums «Praktiskās ievirzes pētniecība»</a:t>
            </a:r>
            <a:br>
              <a:rPr lang="lv-LV" altLang="lv-LV" sz="2000" dirty="0" smtClean="0">
                <a:latin typeface="Cambria" panose="02040503050406030204" pitchFamily="18" charset="0"/>
                <a:ea typeface="MS PGothic" panose="020B0600070205080204" pitchFamily="34" charset="-128"/>
              </a:rPr>
            </a:br>
            <a:r>
              <a:rPr lang="lv-LV" altLang="lv-LV" sz="2000" dirty="0">
                <a:latin typeface="Cambria"/>
                <a:cs typeface="Cambria"/>
              </a:rPr>
              <a:t>(</a:t>
            </a:r>
            <a:r>
              <a:rPr lang="lv-LV" sz="2000" dirty="0" smtClean="0">
                <a:latin typeface="Cambria"/>
                <a:cs typeface="Cambria"/>
              </a:rPr>
              <a:t>76,51 milj. </a:t>
            </a:r>
            <a:r>
              <a:rPr lang="lv-LV" sz="2000" dirty="0">
                <a:latin typeface="Cambria"/>
                <a:cs typeface="Cambria"/>
              </a:rPr>
              <a:t>EUR, t.sk. ERAF 65,03 </a:t>
            </a:r>
            <a:r>
              <a:rPr lang="lv-LV" sz="2000" dirty="0" smtClean="0">
                <a:latin typeface="Cambria"/>
                <a:cs typeface="Cambria"/>
              </a:rPr>
              <a:t>milj. EUR)</a:t>
            </a:r>
            <a:endParaRPr lang="lv-LV" altLang="lv-LV" sz="2000" b="0" dirty="0" smtClean="0">
              <a:latin typeface="Cambria" panose="02040503050406030204" pitchFamily="18" charset="0"/>
              <a:ea typeface="MS PGothic" panose="020B0600070205080204" pitchFamily="34" charset="-128"/>
            </a:endParaRPr>
          </a:p>
        </p:txBody>
      </p:sp>
      <p:sp>
        <p:nvSpPr>
          <p:cNvPr id="24579" name="Content Placeholder 2"/>
          <p:cNvSpPr>
            <a:spLocks noGrp="1"/>
          </p:cNvSpPr>
          <p:nvPr>
            <p:ph idx="1"/>
          </p:nvPr>
        </p:nvSpPr>
        <p:spPr>
          <a:xfrm>
            <a:off x="320675" y="1531938"/>
            <a:ext cx="8518525" cy="5240054"/>
          </a:xfrm>
        </p:spPr>
        <p:txBody>
          <a:bodyPr>
            <a:normAutofit fontScale="92500" lnSpcReduction="10000"/>
          </a:bodyPr>
          <a:lstStyle/>
          <a:p>
            <a:pPr algn="just">
              <a:spcBef>
                <a:spcPct val="0"/>
              </a:spcBef>
              <a:buClr>
                <a:srgbClr val="005374"/>
              </a:buClr>
            </a:pPr>
            <a:r>
              <a:rPr lang="lv-LV" altLang="lv-LV" sz="1600" dirty="0" smtClean="0">
                <a:latin typeface="Cambria" panose="02040503050406030204" pitchFamily="18" charset="0"/>
                <a:ea typeface="MS PGothic" panose="020B0600070205080204" pitchFamily="34" charset="-128"/>
              </a:rPr>
              <a:t>Atbalsts praktiskās ievirzes pētījumu projektiem, kas </a:t>
            </a:r>
            <a:r>
              <a:rPr lang="lv-LV" altLang="lv-LV" sz="1600" b="1" dirty="0" smtClean="0">
                <a:latin typeface="Cambria" panose="02040503050406030204" pitchFamily="18" charset="0"/>
                <a:ea typeface="MS PGothic" panose="020B0600070205080204" pitchFamily="34" charset="-128"/>
              </a:rPr>
              <a:t>sniedz ieguldījumu RIS3 mērķu sasniegšanā</a:t>
            </a:r>
            <a:r>
              <a:rPr lang="lv-LV" altLang="lv-LV" sz="1600" dirty="0" smtClean="0">
                <a:latin typeface="Cambria" panose="02040503050406030204" pitchFamily="18" charset="0"/>
                <a:ea typeface="MS PGothic" panose="020B0600070205080204" pitchFamily="34" charset="-128"/>
              </a:rPr>
              <a:t>, Z&amp;T </a:t>
            </a:r>
            <a:r>
              <a:rPr lang="lv-LV" altLang="lv-LV" sz="1600" b="1" dirty="0" smtClean="0">
                <a:latin typeface="Cambria" panose="02040503050406030204" pitchFamily="18" charset="0"/>
                <a:ea typeface="MS PGothic" panose="020B0600070205080204" pitchFamily="34" charset="-128"/>
              </a:rPr>
              <a:t>cilvēkkapitāla attīstībā </a:t>
            </a:r>
            <a:r>
              <a:rPr lang="lv-LV" altLang="lv-LV" sz="1600" dirty="0" smtClean="0">
                <a:latin typeface="Cambria" panose="02040503050406030204" pitchFamily="18" charset="0"/>
                <a:ea typeface="MS PGothic" panose="020B0600070205080204" pitchFamily="34" charset="-128"/>
              </a:rPr>
              <a:t>un </a:t>
            </a:r>
            <a:r>
              <a:rPr lang="lv-LV" altLang="lv-LV" sz="1600" b="1" dirty="0" smtClean="0">
                <a:latin typeface="Cambria" panose="02040503050406030204" pitchFamily="18" charset="0"/>
                <a:ea typeface="MS PGothic" panose="020B0600070205080204" pitchFamily="34" charset="-128"/>
              </a:rPr>
              <a:t>jaunu zināšanu radīšanā </a:t>
            </a:r>
            <a:r>
              <a:rPr lang="lv-LV" altLang="lv-LV" sz="1600" dirty="0" smtClean="0">
                <a:latin typeface="Cambria" panose="02040503050406030204" pitchFamily="18" charset="0"/>
                <a:ea typeface="MS PGothic" panose="020B0600070205080204" pitchFamily="34" charset="-128"/>
              </a:rPr>
              <a:t>tautsaimniecības konkurētspējas uzlabošanai.</a:t>
            </a:r>
            <a:r>
              <a:rPr lang="en-US" altLang="lv-LV" sz="1600" dirty="0" smtClean="0">
                <a:latin typeface="Cambria" panose="02040503050406030204" pitchFamily="18" charset="0"/>
                <a:ea typeface="MS PGothic" panose="020B0600070205080204" pitchFamily="34" charset="-128"/>
              </a:rPr>
              <a:t> </a:t>
            </a:r>
            <a:endParaRPr lang="lv-LV" altLang="lv-LV" sz="1600" dirty="0" smtClean="0">
              <a:latin typeface="Cambria" panose="02040503050406030204" pitchFamily="18" charset="0"/>
              <a:ea typeface="MS PGothic" panose="020B0600070205080204" pitchFamily="34" charset="-128"/>
            </a:endParaRPr>
          </a:p>
          <a:p>
            <a:pPr algn="just">
              <a:spcBef>
                <a:spcPct val="0"/>
              </a:spcBef>
              <a:buClr>
                <a:srgbClr val="005374"/>
              </a:buClr>
            </a:pPr>
            <a:endParaRPr lang="lv-LV" altLang="lv-LV" sz="1600" dirty="0" smtClean="0">
              <a:latin typeface="Cambria" panose="02040503050406030204" pitchFamily="18" charset="0"/>
              <a:ea typeface="MS PGothic" panose="020B0600070205080204" pitchFamily="34" charset="-128"/>
            </a:endParaRPr>
          </a:p>
          <a:p>
            <a:pPr algn="just">
              <a:spcBef>
                <a:spcPct val="0"/>
              </a:spcBef>
              <a:spcAft>
                <a:spcPts val="200"/>
              </a:spcAft>
              <a:buClr>
                <a:srgbClr val="005374"/>
              </a:buClr>
            </a:pPr>
            <a:r>
              <a:rPr lang="lv-LV" altLang="lv-LV" sz="1600" b="1" dirty="0">
                <a:latin typeface="Cambria" panose="02040503050406030204" pitchFamily="18" charset="0"/>
                <a:ea typeface="MS PGothic" panose="020B0600070205080204" pitchFamily="34" charset="-128"/>
              </a:rPr>
              <a:t>Atbalstāmās darbības:</a:t>
            </a:r>
          </a:p>
          <a:p>
            <a:pPr marL="1079500" lvl="1" indent="-457200">
              <a:spcBef>
                <a:spcPct val="0"/>
              </a:spcBef>
              <a:spcAft>
                <a:spcPts val="300"/>
              </a:spcAft>
              <a:buClr>
                <a:srgbClr val="005374"/>
              </a:buClr>
              <a:buFontTx/>
              <a:buAutoNum type="circleNumDbPlain"/>
            </a:pPr>
            <a:r>
              <a:rPr lang="lv-LV" altLang="lv-LV" sz="1600" dirty="0">
                <a:latin typeface="Cambria" panose="02040503050406030204" pitchFamily="18" charset="0"/>
              </a:rPr>
              <a:t>Pētniecība (fundamentālie pētījumi, rūpnieciskie pētījumi</a:t>
            </a:r>
            <a:r>
              <a:rPr lang="lv-LV" altLang="lv-LV" sz="1600" dirty="0" smtClean="0">
                <a:latin typeface="Cambria" panose="02040503050406030204" pitchFamily="18" charset="0"/>
              </a:rPr>
              <a:t>);</a:t>
            </a:r>
          </a:p>
          <a:p>
            <a:pPr marL="1079500" lvl="1" indent="-457200">
              <a:spcBef>
                <a:spcPct val="0"/>
              </a:spcBef>
              <a:spcAft>
                <a:spcPts val="300"/>
              </a:spcAft>
              <a:buClr>
                <a:srgbClr val="005374"/>
              </a:buClr>
              <a:buFontTx/>
              <a:buAutoNum type="circleNumDbPlain"/>
            </a:pPr>
            <a:r>
              <a:rPr lang="lv-LV" sz="1600" dirty="0">
                <a:latin typeface="Cambria" panose="02040503050406030204" pitchFamily="18" charset="0"/>
              </a:rPr>
              <a:t>T</a:t>
            </a:r>
            <a:r>
              <a:rPr lang="lv-LV" sz="1600" dirty="0" smtClean="0">
                <a:latin typeface="Cambria" panose="02040503050406030204" pitchFamily="18" charset="0"/>
              </a:rPr>
              <a:t>ehniski </a:t>
            </a:r>
            <a:r>
              <a:rPr lang="lv-LV" sz="1600" dirty="0">
                <a:latin typeface="Cambria" panose="02040503050406030204" pitchFamily="18" charset="0"/>
              </a:rPr>
              <a:t>ekonomiskā </a:t>
            </a:r>
            <a:r>
              <a:rPr lang="lv-LV" sz="1600" dirty="0" smtClean="0">
                <a:latin typeface="Cambria" panose="02040503050406030204" pitchFamily="18" charset="0"/>
              </a:rPr>
              <a:t>priekšizpēte;</a:t>
            </a:r>
            <a:endParaRPr lang="lv-LV" altLang="lv-LV" sz="1600" dirty="0">
              <a:latin typeface="Cambria" panose="02040503050406030204" pitchFamily="18" charset="0"/>
            </a:endParaRPr>
          </a:p>
          <a:p>
            <a:pPr marL="1079500" lvl="1" indent="-457200">
              <a:spcBef>
                <a:spcPct val="0"/>
              </a:spcBef>
              <a:spcAft>
                <a:spcPts val="300"/>
              </a:spcAft>
              <a:buClr>
                <a:srgbClr val="005374"/>
              </a:buClr>
              <a:buFontTx/>
              <a:buAutoNum type="circleNumDbPlain"/>
            </a:pPr>
            <a:r>
              <a:rPr lang="lv-LV" sz="1600" dirty="0">
                <a:latin typeface="Cambria" panose="02040503050406030204" pitchFamily="18" charset="0"/>
              </a:rPr>
              <a:t>I</a:t>
            </a:r>
            <a:r>
              <a:rPr lang="lv-LV" sz="1600" dirty="0" smtClean="0">
                <a:latin typeface="Cambria" panose="02040503050406030204" pitchFamily="18" charset="0"/>
              </a:rPr>
              <a:t>novāciju </a:t>
            </a:r>
            <a:r>
              <a:rPr lang="lv-LV" sz="1600" dirty="0">
                <a:latin typeface="Cambria" panose="02040503050406030204" pitchFamily="18" charset="0"/>
              </a:rPr>
              <a:t>atbalsta </a:t>
            </a:r>
            <a:r>
              <a:rPr lang="lv-LV" sz="1600" dirty="0" smtClean="0">
                <a:latin typeface="Cambria" panose="02040503050406030204" pitchFamily="18" charset="0"/>
              </a:rPr>
              <a:t>darbības (</a:t>
            </a:r>
            <a:r>
              <a:rPr lang="lv-LV" sz="1600" dirty="0">
                <a:latin typeface="Cambria" panose="02040503050406030204" pitchFamily="18" charset="0"/>
              </a:rPr>
              <a:t>augsti kvalificēta personāla pārcelšana uz jaunizveidotu </a:t>
            </a:r>
            <a:r>
              <a:rPr lang="lv-LV" sz="1600" dirty="0" smtClean="0">
                <a:latin typeface="Cambria" panose="02040503050406030204" pitchFamily="18" charset="0"/>
              </a:rPr>
              <a:t>amatu un </a:t>
            </a:r>
            <a:r>
              <a:rPr lang="lv-LV" sz="1600" dirty="0">
                <a:latin typeface="Cambria" panose="02040503050406030204" pitchFamily="18" charset="0"/>
              </a:rPr>
              <a:t>tehnoloģiju tiesību iegūšana, apstiprināšana un </a:t>
            </a:r>
            <a:r>
              <a:rPr lang="lv-LV" sz="1600" dirty="0" smtClean="0">
                <a:latin typeface="Cambria" panose="02040503050406030204" pitchFamily="18" charset="0"/>
              </a:rPr>
              <a:t>aizstāvēšana);</a:t>
            </a:r>
            <a:endParaRPr lang="lv-LV" altLang="lv-LV" sz="1600" dirty="0">
              <a:latin typeface="Cambria" panose="02040503050406030204" pitchFamily="18" charset="0"/>
            </a:endParaRPr>
          </a:p>
          <a:p>
            <a:pPr marL="1079500" lvl="1" indent="-457200">
              <a:spcBef>
                <a:spcPct val="0"/>
              </a:spcBef>
              <a:spcAft>
                <a:spcPts val="300"/>
              </a:spcAft>
              <a:buClr>
                <a:srgbClr val="005374"/>
              </a:buClr>
              <a:buFontTx/>
              <a:buAutoNum type="circleNumDbPlain"/>
            </a:pPr>
            <a:r>
              <a:rPr lang="lv-LV" sz="1600" dirty="0" smtClean="0">
                <a:latin typeface="Cambria" panose="02040503050406030204" pitchFamily="18" charset="0"/>
              </a:rPr>
              <a:t>Projekta </a:t>
            </a:r>
            <a:r>
              <a:rPr lang="lv-LV" sz="1600" dirty="0">
                <a:latin typeface="Cambria" panose="02040503050406030204" pitchFamily="18" charset="0"/>
              </a:rPr>
              <a:t>ietvaros radīto rezultātu </a:t>
            </a:r>
            <a:r>
              <a:rPr lang="lv-LV" sz="1600" dirty="0" smtClean="0">
                <a:latin typeface="Cambria" panose="02040503050406030204" pitchFamily="18" charset="0"/>
              </a:rPr>
              <a:t>izplatīšana.</a:t>
            </a:r>
          </a:p>
          <a:p>
            <a:pPr marL="622300" lvl="1" indent="0">
              <a:spcBef>
                <a:spcPct val="0"/>
              </a:spcBef>
              <a:spcAft>
                <a:spcPts val="300"/>
              </a:spcAft>
              <a:buClr>
                <a:srgbClr val="005374"/>
              </a:buClr>
              <a:buNone/>
            </a:pPr>
            <a:endParaRPr lang="lv-LV" sz="1600" dirty="0">
              <a:latin typeface="Cambria" panose="02040503050406030204" pitchFamily="18" charset="0"/>
            </a:endParaRPr>
          </a:p>
          <a:p>
            <a:pPr marL="0" lvl="1" indent="0">
              <a:spcBef>
                <a:spcPct val="0"/>
              </a:spcBef>
              <a:spcAft>
                <a:spcPts val="300"/>
              </a:spcAft>
              <a:buClr>
                <a:srgbClr val="005374"/>
              </a:buClr>
              <a:buNone/>
            </a:pPr>
            <a:r>
              <a:rPr lang="lv-LV" sz="1600" dirty="0">
                <a:latin typeface="Cambria" panose="02040503050406030204" pitchFamily="18" charset="0"/>
              </a:rPr>
              <a:t>Viena projekta maksimālais publiskā finansējuma </a:t>
            </a:r>
            <a:r>
              <a:rPr lang="lv-LV" sz="1600" dirty="0" smtClean="0">
                <a:latin typeface="Cambria" panose="02040503050406030204" pitchFamily="18" charset="0"/>
              </a:rPr>
              <a:t>apmērs </a:t>
            </a:r>
            <a:r>
              <a:rPr lang="lv-LV" altLang="lv-LV" sz="1600" dirty="0">
                <a:latin typeface="Cambria" panose="02040503050406030204" pitchFamily="18" charset="0"/>
              </a:rPr>
              <a:t> – </a:t>
            </a:r>
            <a:r>
              <a:rPr lang="lv-LV" sz="1600" dirty="0" smtClean="0">
                <a:latin typeface="Cambria" panose="02040503050406030204" pitchFamily="18" charset="0"/>
              </a:rPr>
              <a:t> </a:t>
            </a:r>
            <a:r>
              <a:rPr lang="lv-LV" sz="1600" b="1" dirty="0" smtClean="0">
                <a:latin typeface="Cambria" panose="02040503050406030204" pitchFamily="18" charset="0"/>
              </a:rPr>
              <a:t>600</a:t>
            </a:r>
            <a:r>
              <a:rPr lang="lv-LV" sz="1600" b="1" dirty="0">
                <a:latin typeface="Cambria" panose="02040503050406030204" pitchFamily="18" charset="0"/>
              </a:rPr>
              <a:t> 000 </a:t>
            </a:r>
            <a:r>
              <a:rPr lang="lv-LV" sz="1600" b="1" i="1" dirty="0">
                <a:latin typeface="Cambria" panose="02040503050406030204" pitchFamily="18" charset="0"/>
              </a:rPr>
              <a:t>euro</a:t>
            </a:r>
            <a:r>
              <a:rPr lang="lv-LV" sz="1600" dirty="0" smtClean="0">
                <a:latin typeface="Cambria" panose="02040503050406030204" pitchFamily="18" charset="0"/>
              </a:rPr>
              <a:t>.</a:t>
            </a:r>
          </a:p>
          <a:p>
            <a:pPr algn="just">
              <a:spcBef>
                <a:spcPct val="0"/>
              </a:spcBef>
              <a:buClr>
                <a:srgbClr val="005374"/>
              </a:buClr>
            </a:pPr>
            <a:r>
              <a:rPr lang="lv-LV" altLang="lv-LV" sz="1600" b="1" dirty="0" smtClean="0">
                <a:latin typeface="Cambria" panose="02040503050406030204" pitchFamily="18" charset="0"/>
                <a:ea typeface="MS PGothic" panose="020B0600070205080204" pitchFamily="34" charset="-128"/>
              </a:rPr>
              <a:t>Atbalsta intensitāte: </a:t>
            </a:r>
            <a:r>
              <a:rPr lang="lv-LV" altLang="lv-LV" sz="1600" dirty="0" smtClean="0">
                <a:latin typeface="Cambria" panose="02040503050406030204" pitchFamily="18" charset="0"/>
                <a:ea typeface="MS PGothic" panose="020B0600070205080204" pitchFamily="34" charset="-128"/>
              </a:rPr>
              <a:t>50 – 100% (ņemot vērā pētījuma veidu un Komersanta statusu)</a:t>
            </a:r>
          </a:p>
          <a:p>
            <a:pPr algn="just">
              <a:spcBef>
                <a:spcPct val="0"/>
              </a:spcBef>
              <a:buClr>
                <a:srgbClr val="005374"/>
              </a:buClr>
            </a:pPr>
            <a:endParaRPr lang="lv-LV" altLang="lv-LV" sz="1600" b="1" dirty="0" smtClean="0">
              <a:latin typeface="Cambria" panose="02040503050406030204" pitchFamily="18" charset="0"/>
              <a:ea typeface="MS PGothic" panose="020B0600070205080204" pitchFamily="34" charset="-128"/>
            </a:endParaRPr>
          </a:p>
          <a:p>
            <a:pPr>
              <a:spcBef>
                <a:spcPct val="0"/>
              </a:spcBef>
              <a:buClr>
                <a:srgbClr val="005374"/>
              </a:buClr>
            </a:pPr>
            <a:r>
              <a:rPr lang="lv-LV" altLang="lv-LV" sz="1600" b="1" dirty="0" smtClean="0">
                <a:latin typeface="Cambria" panose="02040503050406030204" pitchFamily="18" charset="0"/>
                <a:ea typeface="MS PGothic" panose="020B0600070205080204" pitchFamily="34" charset="-128"/>
              </a:rPr>
              <a:t>Projektu veidi:  </a:t>
            </a:r>
          </a:p>
          <a:p>
            <a:pPr marL="285750" indent="-285750">
              <a:spcBef>
                <a:spcPct val="0"/>
              </a:spcBef>
              <a:spcAft>
                <a:spcPts val="200"/>
              </a:spcAft>
              <a:buClr>
                <a:srgbClr val="005374"/>
              </a:buClr>
              <a:buFont typeface="Symbol" panose="05050102010706020507" pitchFamily="18" charset="2"/>
              <a:buChar char="-"/>
            </a:pPr>
            <a:r>
              <a:rPr lang="lv-LV" altLang="lv-LV" sz="1600" dirty="0">
                <a:latin typeface="Cambria" panose="02040503050406030204" pitchFamily="18" charset="0"/>
                <a:ea typeface="MS PGothic" pitchFamily="34" charset="-128"/>
                <a:cs typeface="Times New Roman" panose="02020603050405020304" pitchFamily="18" charset="0"/>
              </a:rPr>
              <a:t>ZI </a:t>
            </a:r>
            <a:r>
              <a:rPr lang="lv-LV" altLang="lv-LV" sz="1600" dirty="0" smtClean="0">
                <a:latin typeface="Cambria" panose="02040503050406030204" pitchFamily="18" charset="0"/>
                <a:ea typeface="MS PGothic" pitchFamily="34" charset="-128"/>
                <a:cs typeface="Times New Roman" panose="02020603050405020304" pitchFamily="18" charset="0"/>
              </a:rPr>
              <a:t>vai K individuāli </a:t>
            </a:r>
            <a:r>
              <a:rPr lang="lv-LV" altLang="lv-LV" sz="1600" dirty="0">
                <a:latin typeface="Cambria" panose="02040503050406030204" pitchFamily="18" charset="0"/>
                <a:ea typeface="MS PGothic" pitchFamily="34" charset="-128"/>
                <a:cs typeface="Times New Roman" panose="02020603050405020304" pitchFamily="18" charset="0"/>
              </a:rPr>
              <a:t>pētniecības projekti;</a:t>
            </a:r>
          </a:p>
          <a:p>
            <a:pPr marL="285750" indent="-285750">
              <a:spcBef>
                <a:spcPct val="0"/>
              </a:spcBef>
              <a:spcAft>
                <a:spcPts val="200"/>
              </a:spcAft>
              <a:buClr>
                <a:srgbClr val="005374"/>
              </a:buClr>
              <a:buFont typeface="Symbol" panose="05050102010706020507" pitchFamily="18" charset="2"/>
              <a:buChar char="-"/>
            </a:pPr>
            <a:r>
              <a:rPr lang="lv-LV" altLang="lv-LV" sz="1600" dirty="0">
                <a:latin typeface="Cambria" panose="02040503050406030204" pitchFamily="18" charset="0"/>
                <a:ea typeface="MS PGothic" pitchFamily="34" charset="-128"/>
                <a:cs typeface="Times New Roman" panose="02020603050405020304" pitchFamily="18" charset="0"/>
              </a:rPr>
              <a:t>Sadarbības </a:t>
            </a:r>
            <a:r>
              <a:rPr lang="lv-LV" altLang="lv-LV" sz="1600" dirty="0" smtClean="0">
                <a:latin typeface="Cambria" panose="02040503050406030204" pitchFamily="18" charset="0"/>
                <a:ea typeface="MS PGothic" pitchFamily="34" charset="-128"/>
                <a:cs typeface="Times New Roman" panose="02020603050405020304" pitchFamily="18" charset="0"/>
              </a:rPr>
              <a:t>projekti;</a:t>
            </a:r>
            <a:endParaRPr lang="lv-LV" altLang="lv-LV" sz="1600" dirty="0">
              <a:latin typeface="Cambria" panose="02040503050406030204" pitchFamily="18" charset="0"/>
              <a:ea typeface="MS PGothic" pitchFamily="34" charset="-128"/>
              <a:cs typeface="Times New Roman" panose="02020603050405020304" pitchFamily="18" charset="0"/>
            </a:endParaRPr>
          </a:p>
          <a:p>
            <a:pPr marL="285750" indent="-285750">
              <a:spcBef>
                <a:spcPct val="0"/>
              </a:spcBef>
              <a:spcAft>
                <a:spcPts val="200"/>
              </a:spcAft>
              <a:buClr>
                <a:srgbClr val="005374"/>
              </a:buClr>
              <a:buFont typeface="Symbol" panose="05050102010706020507" pitchFamily="18" charset="2"/>
              <a:buChar char="-"/>
            </a:pPr>
            <a:r>
              <a:rPr lang="en-US" altLang="lv-LV" sz="1600" dirty="0">
                <a:latin typeface="Cambria" panose="02040503050406030204" pitchFamily="18" charset="0"/>
                <a:ea typeface="MS PGothic" pitchFamily="34" charset="-128"/>
                <a:cs typeface="Times New Roman" panose="02020603050405020304" pitchFamily="18" charset="0"/>
              </a:rPr>
              <a:t>L</a:t>
            </a:r>
            <a:r>
              <a:rPr lang="lv-LV" altLang="lv-LV" sz="1600" dirty="0" smtClean="0">
                <a:latin typeface="Cambria" panose="02040503050406030204" pitchFamily="18" charset="0"/>
                <a:ea typeface="MS PGothic" pitchFamily="34" charset="-128"/>
                <a:cs typeface="Times New Roman" panose="02020603050405020304" pitchFamily="18" charset="0"/>
              </a:rPr>
              <a:t>īgumpētījumi.</a:t>
            </a:r>
          </a:p>
          <a:p>
            <a:pPr marL="285750" indent="-285750">
              <a:spcBef>
                <a:spcPct val="0"/>
              </a:spcBef>
              <a:spcAft>
                <a:spcPts val="200"/>
              </a:spcAft>
              <a:buClr>
                <a:srgbClr val="005374"/>
              </a:buClr>
              <a:buFont typeface="Symbol" panose="05050102010706020507" pitchFamily="18" charset="2"/>
              <a:buChar char="-"/>
            </a:pPr>
            <a:endParaRPr lang="lv-LV" altLang="lv-LV" sz="1600" dirty="0">
              <a:latin typeface="Cambria" panose="02040503050406030204" pitchFamily="18" charset="0"/>
              <a:ea typeface="MS PGothic" pitchFamily="34" charset="-128"/>
              <a:cs typeface="Times New Roman" panose="02020603050405020304" pitchFamily="18" charset="0"/>
            </a:endParaRPr>
          </a:p>
          <a:p>
            <a:pPr>
              <a:spcBef>
                <a:spcPct val="0"/>
              </a:spcBef>
              <a:spcAft>
                <a:spcPts val="200"/>
              </a:spcAft>
              <a:buClr>
                <a:srgbClr val="005374"/>
              </a:buClr>
            </a:pPr>
            <a:r>
              <a:rPr lang="lv-LV" altLang="lv-LV" sz="1600" b="1" dirty="0">
                <a:latin typeface="Cambria" panose="02040503050406030204" pitchFamily="18" charset="0"/>
                <a:ea typeface="MS PGothic" panose="020B0600070205080204" pitchFamily="34" charset="-128"/>
              </a:rPr>
              <a:t>Projekta </a:t>
            </a:r>
            <a:r>
              <a:rPr lang="lv-LV" altLang="lv-LV" sz="1600" b="1" dirty="0" smtClean="0">
                <a:latin typeface="Cambria" panose="02040503050406030204" pitchFamily="18" charset="0"/>
                <a:ea typeface="MS PGothic" panose="020B0600070205080204" pitchFamily="34" charset="-128"/>
              </a:rPr>
              <a:t>iesniedzējs: </a:t>
            </a:r>
            <a:r>
              <a:rPr lang="lv-LV" altLang="lv-LV" sz="1600" dirty="0" smtClean="0">
                <a:latin typeface="Cambria" panose="02040503050406030204" pitchFamily="18" charset="0"/>
                <a:ea typeface="MS PGothic" pitchFamily="34" charset="-128"/>
                <a:cs typeface="Times New Roman" panose="02020603050405020304" pitchFamily="18" charset="0"/>
              </a:rPr>
              <a:t>Zinātniskā institūcija, LR</a:t>
            </a:r>
            <a:r>
              <a:rPr lang="lv-LV" sz="1600" dirty="0" smtClean="0">
                <a:latin typeface="Cambria" panose="02040503050406030204" pitchFamily="18" charset="0"/>
                <a:ea typeface="MS PGothic" pitchFamily="34" charset="-128"/>
                <a:cs typeface="Times New Roman" panose="02020603050405020304" pitchFamily="18" charset="0"/>
              </a:rPr>
              <a:t> </a:t>
            </a:r>
            <a:r>
              <a:rPr lang="lv-LV" sz="1600" dirty="0">
                <a:latin typeface="Cambria" panose="02040503050406030204" pitchFamily="18" charset="0"/>
                <a:ea typeface="MS PGothic" pitchFamily="34" charset="-128"/>
                <a:cs typeface="Times New Roman" panose="02020603050405020304" pitchFamily="18" charset="0"/>
              </a:rPr>
              <a:t>Komercreģistrā reģistrēts </a:t>
            </a:r>
            <a:r>
              <a:rPr lang="lv-LV" sz="1600" dirty="0" smtClean="0">
                <a:latin typeface="Cambria" panose="02040503050406030204" pitchFamily="18" charset="0"/>
                <a:ea typeface="MS PGothic" pitchFamily="34" charset="-128"/>
                <a:cs typeface="Times New Roman" panose="02020603050405020304" pitchFamily="18" charset="0"/>
              </a:rPr>
              <a:t>komersants.</a:t>
            </a:r>
          </a:p>
          <a:p>
            <a:r>
              <a:rPr lang="lv-LV" altLang="lv-LV" sz="1600" b="1" dirty="0" smtClean="0">
                <a:latin typeface="Cambria" panose="02040503050406030204" pitchFamily="18" charset="0"/>
                <a:ea typeface="MS PGothic" panose="020B0600070205080204" pitchFamily="34" charset="-128"/>
              </a:rPr>
              <a:t>Projektu zinātniskās </a:t>
            </a:r>
            <a:r>
              <a:rPr lang="lv-LV" altLang="lv-LV" sz="1600" b="1" dirty="0">
                <a:latin typeface="Cambria" panose="02040503050406030204" pitchFamily="18" charset="0"/>
                <a:ea typeface="MS PGothic" panose="020B0600070205080204" pitchFamily="34" charset="-128"/>
              </a:rPr>
              <a:t>kvalitātes vērtēšanu veic EK </a:t>
            </a:r>
            <a:r>
              <a:rPr lang="lv-LV" altLang="lv-LV" sz="1600" b="1" dirty="0" smtClean="0">
                <a:latin typeface="Cambria" panose="02040503050406030204" pitchFamily="18" charset="0"/>
                <a:ea typeface="MS PGothic" panose="020B0600070205080204" pitchFamily="34" charset="-128"/>
              </a:rPr>
              <a:t>eksperti</a:t>
            </a:r>
            <a:r>
              <a:rPr lang="lv-LV" altLang="lv-LV" sz="1600" dirty="0" smtClean="0">
                <a:latin typeface="Cambria" panose="02040503050406030204" pitchFamily="18" charset="0"/>
                <a:ea typeface="MS PGothic" panose="020B0600070205080204" pitchFamily="34" charset="-128"/>
              </a:rPr>
              <a:t>.</a:t>
            </a:r>
            <a:endParaRPr lang="lv-LV" sz="1600" dirty="0">
              <a:latin typeface="Cambria" panose="02040503050406030204" pitchFamily="18" charset="0"/>
              <a:ea typeface="MS PGothic" panose="020B0600070205080204" pitchFamily="34" charset="-128"/>
            </a:endParaRPr>
          </a:p>
          <a:p>
            <a:pPr>
              <a:spcBef>
                <a:spcPct val="0"/>
              </a:spcBef>
              <a:spcAft>
                <a:spcPts val="200"/>
              </a:spcAft>
              <a:buClr>
                <a:srgbClr val="005374"/>
              </a:buClr>
            </a:pPr>
            <a:endParaRPr lang="lv-LV" altLang="lv-LV" sz="1600" dirty="0">
              <a:latin typeface="Cambria" panose="02040503050406030204" pitchFamily="18" charset="0"/>
              <a:ea typeface="MS PGothic" pitchFamily="34" charset="-128"/>
              <a:cs typeface="Times New Roman" panose="02020603050405020304" pitchFamily="18" charset="0"/>
            </a:endParaRPr>
          </a:p>
        </p:txBody>
      </p:sp>
      <p:sp>
        <p:nvSpPr>
          <p:cNvPr id="24580" name="Slide Number Placeholder 1"/>
          <p:cNvSpPr>
            <a:spLocks noGrp="1"/>
          </p:cNvSpPr>
          <p:nvPr>
            <p:ph type="sldNum" sz="quarter" idx="13"/>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E9717152-F517-478B-AC95-4D82B4580C2E}" type="slidenum">
              <a:rPr lang="lv-LV" altLang="lv-LV" sz="1000">
                <a:solidFill>
                  <a:srgbClr val="005374"/>
                </a:solidFill>
                <a:latin typeface="Verdana" panose="020B0604030504040204" pitchFamily="34" charset="0"/>
              </a:rPr>
              <a:pPr/>
              <a:t>2</a:t>
            </a:fld>
            <a:endParaRPr lang="lv-LV" altLang="lv-LV" sz="1000">
              <a:solidFill>
                <a:srgbClr val="005374"/>
              </a:solidFill>
              <a:latin typeface="Verdana" panose="020B0604030504040204" pitchFamily="34" charset="0"/>
            </a:endParaRPr>
          </a:p>
        </p:txBody>
      </p:sp>
      <p:pic>
        <p:nvPicPr>
          <p:cNvPr id="6" name="Picture 3"/>
          <p:cNvPicPr>
            <a:picLocks noChangeAspect="1"/>
          </p:cNvPicPr>
          <p:nvPr/>
        </p:nvPicPr>
        <p:blipFill>
          <a:blip r:embed="rId2">
            <a:extLst>
              <a:ext uri="{28A0092B-C50C-407E-A947-70E740481C1C}">
                <a14:useLocalDpi xmlns:a14="http://schemas.microsoft.com/office/drawing/2010/main" val="0"/>
              </a:ext>
            </a:extLst>
          </a:blip>
          <a:srcRect t="18222" b="19112"/>
          <a:stretch>
            <a:fillRect/>
          </a:stretch>
        </p:blipFill>
        <p:spPr bwMode="auto">
          <a:xfrm>
            <a:off x="7487728" y="5524380"/>
            <a:ext cx="1351472" cy="11050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6611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a:xfrm>
            <a:off x="1692998" y="381000"/>
            <a:ext cx="7079527" cy="1036638"/>
          </a:xfrm>
        </p:spPr>
        <p:txBody>
          <a:bodyPr>
            <a:normAutofit/>
          </a:bodyPr>
          <a:lstStyle/>
          <a:p>
            <a:pPr algn="r"/>
            <a:r>
              <a:rPr lang="lv-LV" altLang="lv-LV" sz="2000" dirty="0" smtClean="0">
                <a:latin typeface="Cambria" panose="02040503050406030204" pitchFamily="18" charset="0"/>
                <a:ea typeface="MS PGothic" panose="020B0600070205080204" pitchFamily="34" charset="-128"/>
              </a:rPr>
              <a:t>1.1.1.2.pasākums «Pēcdoktorantūras pētniecības atbalsts»</a:t>
            </a:r>
            <a:br>
              <a:rPr lang="lv-LV" altLang="lv-LV" sz="2000" dirty="0" smtClean="0">
                <a:latin typeface="Cambria" panose="02040503050406030204" pitchFamily="18" charset="0"/>
                <a:ea typeface="MS PGothic" panose="020B0600070205080204" pitchFamily="34" charset="-128"/>
              </a:rPr>
            </a:br>
            <a:r>
              <a:rPr lang="lv-LV" sz="2000" dirty="0" smtClean="0">
                <a:latin typeface="Cambria"/>
                <a:cs typeface="Cambria"/>
              </a:rPr>
              <a:t>(64,03 </a:t>
            </a:r>
            <a:r>
              <a:rPr lang="lv-LV" sz="2000" dirty="0">
                <a:latin typeface="Cambria"/>
                <a:cs typeface="Cambria"/>
              </a:rPr>
              <a:t>milj. </a:t>
            </a:r>
            <a:r>
              <a:rPr lang="lv-LV" sz="2000" dirty="0" smtClean="0">
                <a:latin typeface="Cambria"/>
                <a:cs typeface="Cambria"/>
              </a:rPr>
              <a:t>EUR, t.sk. </a:t>
            </a:r>
            <a:r>
              <a:rPr lang="lv-LV" sz="2000" dirty="0">
                <a:latin typeface="Cambria"/>
                <a:cs typeface="Cambria"/>
              </a:rPr>
              <a:t>ERAF 54,42 </a:t>
            </a:r>
            <a:r>
              <a:rPr lang="lv-LV" sz="2000" dirty="0" smtClean="0">
                <a:latin typeface="Cambria"/>
                <a:cs typeface="Cambria"/>
              </a:rPr>
              <a:t>EUR)</a:t>
            </a:r>
            <a:r>
              <a:rPr lang="lv-LV" sz="2000" dirty="0">
                <a:latin typeface="Cambria"/>
                <a:cs typeface="Cambria"/>
              </a:rPr>
              <a:t/>
            </a:r>
            <a:br>
              <a:rPr lang="lv-LV" sz="2000" dirty="0">
                <a:latin typeface="Cambria"/>
                <a:cs typeface="Cambria"/>
              </a:rPr>
            </a:br>
            <a:endParaRPr lang="lv-LV" altLang="lv-LV" sz="2000" dirty="0">
              <a:latin typeface="Cambria"/>
              <a:cs typeface="Cambria"/>
            </a:endParaRPr>
          </a:p>
        </p:txBody>
      </p:sp>
      <p:sp>
        <p:nvSpPr>
          <p:cNvPr id="17411" name="Content Placeholder 2"/>
          <p:cNvSpPr>
            <a:spLocks noGrp="1"/>
          </p:cNvSpPr>
          <p:nvPr>
            <p:ph idx="1"/>
          </p:nvPr>
        </p:nvSpPr>
        <p:spPr>
          <a:xfrm>
            <a:off x="268303" y="1531938"/>
            <a:ext cx="8504222" cy="5097462"/>
          </a:xfrm>
        </p:spPr>
        <p:txBody>
          <a:bodyPr>
            <a:normAutofit lnSpcReduction="10000"/>
          </a:bodyPr>
          <a:lstStyle/>
          <a:p>
            <a:pPr marL="0" lvl="1" indent="0" algn="just">
              <a:spcBef>
                <a:spcPct val="0"/>
              </a:spcBef>
              <a:spcAft>
                <a:spcPts val="300"/>
              </a:spcAft>
              <a:buClr>
                <a:srgbClr val="005374"/>
              </a:buClr>
              <a:buNone/>
            </a:pPr>
            <a:r>
              <a:rPr lang="lv-LV" altLang="lv-LV" sz="1500" dirty="0">
                <a:latin typeface="Cambria" panose="02040503050406030204" pitchFamily="18" charset="0"/>
                <a:ea typeface="MS PGothic" panose="020B0600070205080204" pitchFamily="34" charset="-128"/>
                <a:cs typeface="Verdana" panose="020B0604030504040204" pitchFamily="34" charset="0"/>
              </a:rPr>
              <a:t>Atbalsts jauno zinātnieku (doktora grāds iegūts ne vairāk kā pirms 5 gadiem (+2 g.) </a:t>
            </a:r>
            <a:r>
              <a:rPr lang="lv-LV" altLang="lv-LV" sz="1500" b="1" dirty="0">
                <a:latin typeface="Cambria" panose="02040503050406030204" pitchFamily="18" charset="0"/>
                <a:ea typeface="MS PGothic" panose="020B0600070205080204" pitchFamily="34" charset="-128"/>
                <a:cs typeface="Verdana" panose="020B0604030504040204" pitchFamily="34" charset="0"/>
              </a:rPr>
              <a:t>karjeras uzsākšanas iespējām</a:t>
            </a:r>
            <a:r>
              <a:rPr lang="lv-LV" altLang="lv-LV" sz="1500" dirty="0">
                <a:latin typeface="Cambria" panose="02040503050406030204" pitchFamily="18" charset="0"/>
                <a:ea typeface="MS PGothic" panose="020B0600070205080204" pitchFamily="34" charset="-128"/>
                <a:cs typeface="Verdana" panose="020B0604030504040204" pitchFamily="34" charset="0"/>
              </a:rPr>
              <a:t> zinātniskajās institūcijās un pie komersantiem, kā arī </a:t>
            </a:r>
            <a:r>
              <a:rPr lang="lv-LV" altLang="lv-LV" sz="1500" b="1" dirty="0">
                <a:latin typeface="Cambria" panose="02040503050406030204" pitchFamily="18" charset="0"/>
                <a:ea typeface="MS PGothic" panose="020B0600070205080204" pitchFamily="34" charset="-128"/>
                <a:cs typeface="Verdana" panose="020B0604030504040204" pitchFamily="34" charset="0"/>
              </a:rPr>
              <a:t>pētniecības kompetenču pilnveidei</a:t>
            </a:r>
            <a:r>
              <a:rPr lang="lv-LV" altLang="lv-LV" sz="1500" dirty="0">
                <a:latin typeface="Cambria" panose="02040503050406030204" pitchFamily="18" charset="0"/>
                <a:ea typeface="MS PGothic" panose="020B0600070205080204" pitchFamily="34" charset="-128"/>
                <a:cs typeface="Verdana" panose="020B0604030504040204" pitchFamily="34" charset="0"/>
              </a:rPr>
              <a:t>.</a:t>
            </a:r>
          </a:p>
          <a:p>
            <a:pPr algn="just">
              <a:spcBef>
                <a:spcPct val="0"/>
              </a:spcBef>
              <a:buClr>
                <a:srgbClr val="005374"/>
              </a:buClr>
            </a:pPr>
            <a:endParaRPr lang="lv-LV" altLang="lv-LV" sz="1600" b="1" dirty="0" smtClean="0">
              <a:latin typeface="Cambria" panose="02040503050406030204" pitchFamily="18" charset="0"/>
              <a:ea typeface="MS PGothic" panose="020B0600070205080204" pitchFamily="34" charset="-128"/>
            </a:endParaRPr>
          </a:p>
          <a:p>
            <a:pPr algn="just">
              <a:spcBef>
                <a:spcPct val="0"/>
              </a:spcBef>
              <a:spcAft>
                <a:spcPts val="200"/>
              </a:spcAft>
              <a:buClr>
                <a:srgbClr val="005374"/>
              </a:buClr>
            </a:pPr>
            <a:r>
              <a:rPr lang="lv-LV" altLang="lv-LV" sz="1600" b="1" dirty="0" smtClean="0">
                <a:latin typeface="Cambria" panose="02040503050406030204" pitchFamily="18" charset="0"/>
                <a:ea typeface="MS PGothic" panose="020B0600070205080204" pitchFamily="34" charset="-128"/>
              </a:rPr>
              <a:t>Atbalstāmās darbības:</a:t>
            </a:r>
          </a:p>
          <a:p>
            <a:pPr marL="1079500" lvl="1" indent="-457200">
              <a:spcBef>
                <a:spcPct val="0"/>
              </a:spcBef>
              <a:spcAft>
                <a:spcPts val="300"/>
              </a:spcAft>
              <a:buClr>
                <a:srgbClr val="005374"/>
              </a:buClr>
              <a:buFontTx/>
              <a:buAutoNum type="circleNumDbPlain"/>
            </a:pPr>
            <a:r>
              <a:rPr lang="lv-LV" altLang="lv-LV" sz="1500" dirty="0">
                <a:latin typeface="Cambria" panose="02040503050406030204" pitchFamily="18" charset="0"/>
                <a:ea typeface="MS PGothic" panose="020B0600070205080204" pitchFamily="34" charset="-128"/>
                <a:cs typeface="Verdana" panose="020B0604030504040204" pitchFamily="34" charset="0"/>
              </a:rPr>
              <a:t>Pētniecība (fundamentālie pētījumi, rūpnieciskie pētījumi);</a:t>
            </a:r>
          </a:p>
          <a:p>
            <a:pPr marL="1079500" lvl="1" indent="-457200">
              <a:spcBef>
                <a:spcPct val="0"/>
              </a:spcBef>
              <a:spcAft>
                <a:spcPts val="300"/>
              </a:spcAft>
              <a:buClr>
                <a:srgbClr val="005374"/>
              </a:buClr>
              <a:buFontTx/>
              <a:buAutoNum type="circleNumDbPlain"/>
            </a:pPr>
            <a:r>
              <a:rPr lang="lv-LV" altLang="lv-LV" sz="1500" dirty="0">
                <a:latin typeface="Cambria" panose="02040503050406030204" pitchFamily="18" charset="0"/>
                <a:ea typeface="MS PGothic" panose="020B0600070205080204" pitchFamily="34" charset="-128"/>
                <a:cs typeface="Verdana" panose="020B0604030504040204" pitchFamily="34" charset="0"/>
              </a:rPr>
              <a:t>Kompetenču pilnveide, starptautiskā mobilitāte un tīklošanās;</a:t>
            </a:r>
          </a:p>
          <a:p>
            <a:pPr marL="1079500" lvl="1" indent="-457200">
              <a:spcBef>
                <a:spcPct val="0"/>
              </a:spcBef>
              <a:spcAft>
                <a:spcPts val="300"/>
              </a:spcAft>
              <a:buClr>
                <a:srgbClr val="005374"/>
              </a:buClr>
              <a:buFontTx/>
              <a:buAutoNum type="circleNumDbPlain"/>
            </a:pPr>
            <a:r>
              <a:rPr lang="lv-LV" altLang="lv-LV" sz="1500" dirty="0">
                <a:latin typeface="Cambria" panose="02040503050406030204" pitchFamily="18" charset="0"/>
                <a:ea typeface="MS PGothic" panose="020B0600070205080204" pitchFamily="34" charset="-128"/>
                <a:cs typeface="Verdana" panose="020B0604030504040204" pitchFamily="34" charset="0"/>
              </a:rPr>
              <a:t>Zināšanu un tehnoloģiju pārnese;</a:t>
            </a:r>
          </a:p>
          <a:p>
            <a:pPr marL="1079500" lvl="1" indent="-457200">
              <a:spcBef>
                <a:spcPct val="0"/>
              </a:spcBef>
              <a:spcAft>
                <a:spcPts val="300"/>
              </a:spcAft>
              <a:buClr>
                <a:srgbClr val="005374"/>
              </a:buClr>
              <a:buFontTx/>
              <a:buAutoNum type="circleNumDbPlain"/>
            </a:pPr>
            <a:r>
              <a:rPr lang="lv-LV" sz="1500" dirty="0">
                <a:latin typeface="Cambria" panose="02040503050406030204" pitchFamily="18" charset="0"/>
                <a:ea typeface="MS PGothic" panose="020B0600070205080204" pitchFamily="34" charset="-128"/>
                <a:cs typeface="Verdana" panose="020B0604030504040204" pitchFamily="34" charset="0"/>
              </a:rPr>
              <a:t>T</a:t>
            </a:r>
            <a:r>
              <a:rPr lang="lv-LV" sz="1500" dirty="0" smtClean="0">
                <a:latin typeface="Cambria" panose="02040503050406030204" pitchFamily="18" charset="0"/>
                <a:ea typeface="MS PGothic" panose="020B0600070205080204" pitchFamily="34" charset="-128"/>
                <a:cs typeface="Verdana" panose="020B0604030504040204" pitchFamily="34" charset="0"/>
              </a:rPr>
              <a:t>ehnoloģiju </a:t>
            </a:r>
            <a:r>
              <a:rPr lang="lv-LV" sz="1500" dirty="0">
                <a:latin typeface="Cambria" panose="02040503050406030204" pitchFamily="18" charset="0"/>
                <a:ea typeface="MS PGothic" panose="020B0600070205080204" pitchFamily="34" charset="-128"/>
                <a:cs typeface="Verdana" panose="020B0604030504040204" pitchFamily="34" charset="0"/>
              </a:rPr>
              <a:t>tiesību iegūšana, apstiprināšana un aizstāvēšana.</a:t>
            </a:r>
          </a:p>
          <a:p>
            <a:pPr marL="622300" lvl="1" indent="0">
              <a:spcBef>
                <a:spcPct val="0"/>
              </a:spcBef>
              <a:spcAft>
                <a:spcPts val="300"/>
              </a:spcAft>
              <a:buClr>
                <a:srgbClr val="005374"/>
              </a:buClr>
              <a:buNone/>
            </a:pPr>
            <a:endParaRPr lang="lv-LV" sz="1600" dirty="0" smtClean="0">
              <a:latin typeface="Cambria" panose="02040503050406030204" pitchFamily="18" charset="0"/>
            </a:endParaRPr>
          </a:p>
          <a:p>
            <a:r>
              <a:rPr lang="lv-LV" altLang="lv-LV" sz="1600" b="1" dirty="0">
                <a:latin typeface="Cambria" panose="02040503050406030204" pitchFamily="18" charset="0"/>
                <a:ea typeface="MS PGothic" pitchFamily="34" charset="-128"/>
                <a:cs typeface="Times New Roman" panose="02020603050405020304" pitchFamily="18" charset="0"/>
              </a:rPr>
              <a:t>Pēcdoktorantūras grantu zinātniskās kvalitātes vērtēšanu veic EK eksperti:</a:t>
            </a:r>
          </a:p>
          <a:p>
            <a:pPr marL="285750" indent="-285750">
              <a:buFont typeface="Symbol" panose="05050102010706020507" pitchFamily="18" charset="2"/>
              <a:buChar char=""/>
            </a:pPr>
            <a:r>
              <a:rPr lang="lv-LV" altLang="lv-LV" sz="1500" dirty="0">
                <a:latin typeface="Cambria" panose="02040503050406030204" pitchFamily="18" charset="0"/>
                <a:ea typeface="MS PGothic" panose="020B0600070205080204" pitchFamily="34" charset="-128"/>
              </a:rPr>
              <a:t>Grantu pieteikumu kvalitātes novērtējums;</a:t>
            </a:r>
          </a:p>
          <a:p>
            <a:pPr marL="285750" indent="-285750">
              <a:buFont typeface="Symbol" panose="05050102010706020507" pitchFamily="18" charset="2"/>
              <a:buChar char=""/>
            </a:pPr>
            <a:r>
              <a:rPr lang="lv-LV" altLang="lv-LV" sz="1500" dirty="0">
                <a:latin typeface="Cambria" panose="02040503050406030204" pitchFamily="18" charset="0"/>
                <a:ea typeface="MS PGothic" panose="020B0600070205080204" pitchFamily="34" charset="-128"/>
              </a:rPr>
              <a:t>Grantu pieteikumu starpposma vērtējums;</a:t>
            </a:r>
          </a:p>
          <a:p>
            <a:pPr marL="285750" indent="-285750">
              <a:buFont typeface="Symbol" panose="05050102010706020507" pitchFamily="18" charset="2"/>
              <a:buChar char=""/>
            </a:pPr>
            <a:r>
              <a:rPr lang="lv-LV" altLang="lv-LV" sz="1500" dirty="0">
                <a:latin typeface="Cambria" panose="02040503050406030204" pitchFamily="18" charset="0"/>
                <a:ea typeface="MS PGothic" panose="020B0600070205080204" pitchFamily="34" charset="-128"/>
              </a:rPr>
              <a:t>Grantu pieteikumu gala rezultātu novērtējums.</a:t>
            </a:r>
            <a:endParaRPr lang="lv-LV" sz="1500" dirty="0">
              <a:latin typeface="Cambria" panose="02040503050406030204" pitchFamily="18" charset="0"/>
              <a:ea typeface="MS PGothic" panose="020B0600070205080204" pitchFamily="34" charset="-128"/>
            </a:endParaRPr>
          </a:p>
          <a:p>
            <a:pPr marL="0" lvl="1" indent="0">
              <a:spcBef>
                <a:spcPct val="0"/>
              </a:spcBef>
              <a:spcAft>
                <a:spcPts val="300"/>
              </a:spcAft>
              <a:buClr>
                <a:srgbClr val="005374"/>
              </a:buClr>
              <a:buNone/>
            </a:pPr>
            <a:endParaRPr lang="lv-LV" altLang="lv-LV" sz="1600" b="1" dirty="0">
              <a:solidFill>
                <a:srgbClr val="800000"/>
              </a:solidFill>
              <a:latin typeface="Cambria" panose="02040503050406030204" pitchFamily="18" charset="0"/>
            </a:endParaRPr>
          </a:p>
          <a:p>
            <a:pPr marL="0" lvl="1" indent="0">
              <a:spcBef>
                <a:spcPct val="0"/>
              </a:spcBef>
              <a:spcAft>
                <a:spcPts val="300"/>
              </a:spcAft>
              <a:buClr>
                <a:srgbClr val="005374"/>
              </a:buClr>
              <a:buNone/>
            </a:pPr>
            <a:r>
              <a:rPr lang="lv-LV" altLang="lv-LV" sz="1600" b="1" dirty="0" smtClean="0">
                <a:latin typeface="Cambria" panose="02040503050406030204" pitchFamily="18" charset="0"/>
              </a:rPr>
              <a:t>Viena pēcdoktorantūras granta maksimālais apmērs </a:t>
            </a:r>
            <a:r>
              <a:rPr lang="lv-LV" altLang="lv-LV" sz="1600" dirty="0" smtClean="0">
                <a:latin typeface="Cambria" panose="02040503050406030204" pitchFamily="18" charset="0"/>
              </a:rPr>
              <a:t>- </a:t>
            </a:r>
            <a:r>
              <a:rPr lang="lv-LV" sz="1600" b="1" dirty="0">
                <a:latin typeface="Cambria" panose="02040503050406030204" pitchFamily="18" charset="0"/>
              </a:rPr>
              <a:t>133 806</a:t>
            </a:r>
            <a:r>
              <a:rPr lang="lv-LV" sz="1600" dirty="0">
                <a:latin typeface="Cambria" panose="02040503050406030204" pitchFamily="18" charset="0"/>
              </a:rPr>
              <a:t> </a:t>
            </a:r>
            <a:r>
              <a:rPr lang="lv-LV" sz="1600" i="1" dirty="0" smtClean="0">
                <a:latin typeface="Cambria" panose="02040503050406030204" pitchFamily="18" charset="0"/>
              </a:rPr>
              <a:t>euro </a:t>
            </a:r>
            <a:r>
              <a:rPr lang="lv-LV" sz="1600" dirty="0" smtClean="0">
                <a:latin typeface="Cambria" panose="02040503050406030204" pitchFamily="18" charset="0"/>
              </a:rPr>
              <a:t>3 gados:</a:t>
            </a:r>
          </a:p>
          <a:p>
            <a:pPr marL="285750" lvl="1" indent="-285750">
              <a:spcBef>
                <a:spcPct val="0"/>
              </a:spcBef>
              <a:spcAft>
                <a:spcPts val="300"/>
              </a:spcAft>
              <a:buClr>
                <a:srgbClr val="005374"/>
              </a:buClr>
              <a:buFont typeface="Symbol" panose="05050102010706020507" pitchFamily="18" charset="2"/>
              <a:buChar char="-"/>
            </a:pPr>
            <a:r>
              <a:rPr lang="lv-LV" sz="1500" dirty="0">
                <a:latin typeface="Cambria" panose="02040503050406030204" pitchFamily="18" charset="0"/>
                <a:ea typeface="MS PGothic" panose="020B0600070205080204" pitchFamily="34" charset="-128"/>
                <a:cs typeface="Verdana" panose="020B0604030504040204" pitchFamily="34" charset="0"/>
              </a:rPr>
              <a:t>alga pēcdoktorantam līdz 2 731 euro/</a:t>
            </a:r>
            <a:r>
              <a:rPr lang="lv-LV" sz="1500" dirty="0" err="1">
                <a:latin typeface="Cambria" panose="02040503050406030204" pitchFamily="18" charset="0"/>
                <a:ea typeface="MS PGothic" panose="020B0600070205080204" pitchFamily="34" charset="-128"/>
                <a:cs typeface="Verdana" panose="020B0604030504040204" pitchFamily="34" charset="0"/>
              </a:rPr>
              <a:t>mēn</a:t>
            </a:r>
            <a:r>
              <a:rPr lang="lv-LV" sz="1500" dirty="0">
                <a:latin typeface="Cambria" panose="02040503050406030204" pitchFamily="18" charset="0"/>
                <a:ea typeface="MS PGothic" panose="020B0600070205080204" pitchFamily="34" charset="-128"/>
                <a:cs typeface="Verdana" panose="020B0604030504040204" pitchFamily="34" charset="0"/>
              </a:rPr>
              <a:t>.;</a:t>
            </a:r>
          </a:p>
          <a:p>
            <a:pPr marL="285750" lvl="1" indent="-285750">
              <a:spcBef>
                <a:spcPct val="0"/>
              </a:spcBef>
              <a:spcAft>
                <a:spcPts val="300"/>
              </a:spcAft>
              <a:buClr>
                <a:srgbClr val="005374"/>
              </a:buClr>
              <a:buFont typeface="Symbol" panose="05050102010706020507" pitchFamily="18" charset="2"/>
              <a:buChar char="-"/>
            </a:pPr>
            <a:r>
              <a:rPr lang="lv-LV" sz="1500" dirty="0">
                <a:latin typeface="Cambria" panose="02040503050406030204" pitchFamily="18" charset="0"/>
                <a:ea typeface="MS PGothic" panose="020B0600070205080204" pitchFamily="34" charset="-128"/>
                <a:cs typeface="Verdana" panose="020B0604030504040204" pitchFamily="34" charset="0"/>
              </a:rPr>
              <a:t>pētniecības, mācību un tīklošanās pasākumu vienas vienības izmaksas 800 euro/</a:t>
            </a:r>
            <a:r>
              <a:rPr lang="lv-LV" sz="1500" dirty="0" err="1">
                <a:latin typeface="Cambria" panose="02040503050406030204" pitchFamily="18" charset="0"/>
                <a:ea typeface="MS PGothic" panose="020B0600070205080204" pitchFamily="34" charset="-128"/>
                <a:cs typeface="Verdana" panose="020B0604030504040204" pitchFamily="34" charset="0"/>
              </a:rPr>
              <a:t>mēn</a:t>
            </a:r>
            <a:r>
              <a:rPr lang="lv-LV" sz="1500" dirty="0">
                <a:latin typeface="Cambria" panose="02040503050406030204" pitchFamily="18" charset="0"/>
                <a:ea typeface="MS PGothic" panose="020B0600070205080204" pitchFamily="34" charset="-128"/>
                <a:cs typeface="Verdana" panose="020B0604030504040204" pitchFamily="34" charset="0"/>
              </a:rPr>
              <a:t>.;</a:t>
            </a:r>
          </a:p>
          <a:p>
            <a:pPr marL="285750" lvl="1" indent="-285750">
              <a:spcBef>
                <a:spcPct val="0"/>
              </a:spcBef>
              <a:spcAft>
                <a:spcPts val="300"/>
              </a:spcAft>
              <a:buClr>
                <a:srgbClr val="005374"/>
              </a:buClr>
              <a:buFont typeface="Symbol" panose="05050102010706020507" pitchFamily="18" charset="2"/>
              <a:buChar char="-"/>
            </a:pPr>
            <a:r>
              <a:rPr lang="lv-LV" sz="1500" dirty="0">
                <a:latin typeface="Cambria" panose="02040503050406030204" pitchFamily="18" charset="0"/>
                <a:ea typeface="MS PGothic" panose="020B0600070205080204" pitchFamily="34" charset="-128"/>
                <a:cs typeface="Verdana" panose="020B0604030504040204" pitchFamily="34" charset="0"/>
              </a:rPr>
              <a:t>atskaitījums administratīvajiem un infrastruktūras resursiem - 5% </a:t>
            </a:r>
            <a:r>
              <a:rPr lang="lv-LV" altLang="lv-LV" sz="1500" dirty="0">
                <a:latin typeface="Cambria" panose="02040503050406030204" pitchFamily="18" charset="0"/>
                <a:ea typeface="MS PGothic" panose="020B0600070205080204" pitchFamily="34" charset="-128"/>
                <a:cs typeface="Verdana" panose="020B0604030504040204" pitchFamily="34" charset="0"/>
              </a:rPr>
              <a:t>no granta kopapjoma.</a:t>
            </a:r>
          </a:p>
          <a:p>
            <a:pPr marL="1079500" lvl="1" indent="-457200" algn="just">
              <a:spcBef>
                <a:spcPct val="0"/>
              </a:spcBef>
              <a:buClr>
                <a:srgbClr val="005374"/>
              </a:buClr>
              <a:buFont typeface="Arial" panose="020B0604020202020204" pitchFamily="34" charset="0"/>
              <a:buNone/>
            </a:pPr>
            <a:endParaRPr lang="lv-LV" altLang="lv-LV" sz="1600" dirty="0" smtClean="0">
              <a:latin typeface="Cambria" panose="02040503050406030204" pitchFamily="18" charset="0"/>
            </a:endParaRPr>
          </a:p>
          <a:p>
            <a:pPr marL="1079500" lvl="1" indent="-457200" algn="just">
              <a:spcBef>
                <a:spcPct val="0"/>
              </a:spcBef>
              <a:buClr>
                <a:srgbClr val="005374"/>
              </a:buClr>
              <a:buFont typeface="Arial" panose="020B0604020202020204" pitchFamily="34" charset="0"/>
              <a:buNone/>
            </a:pPr>
            <a:endParaRPr lang="en-US" altLang="lv-LV" sz="1600" dirty="0" smtClean="0">
              <a:latin typeface="Cambria" panose="02040503050406030204" pitchFamily="18" charset="0"/>
            </a:endParaRPr>
          </a:p>
          <a:p>
            <a:pPr algn="just">
              <a:spcBef>
                <a:spcPct val="0"/>
              </a:spcBef>
              <a:buClr>
                <a:srgbClr val="005374"/>
              </a:buClr>
            </a:pPr>
            <a:endParaRPr lang="lv-LV" altLang="lv-LV" sz="1600" b="1" dirty="0" smtClean="0">
              <a:latin typeface="Cambria" panose="02040503050406030204" pitchFamily="18" charset="0"/>
              <a:ea typeface="MS PGothic" panose="020B0600070205080204" pitchFamily="34" charset="-128"/>
            </a:endParaRPr>
          </a:p>
        </p:txBody>
      </p:sp>
      <p:sp>
        <p:nvSpPr>
          <p:cNvPr id="17412" name="Slide Number Placeholder 1"/>
          <p:cNvSpPr>
            <a:spLocks noGrp="1"/>
          </p:cNvSpPr>
          <p:nvPr>
            <p:ph type="sldNum" sz="quarter" idx="13"/>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D5F3E6A3-A59B-48E3-A8AF-79CD269D3D12}" type="slidenum">
              <a:rPr lang="lv-LV" altLang="lv-LV" sz="1000">
                <a:solidFill>
                  <a:srgbClr val="005374"/>
                </a:solidFill>
                <a:latin typeface="Verdana" panose="020B0604030504040204" pitchFamily="34" charset="0"/>
              </a:rPr>
              <a:pPr/>
              <a:t>3</a:t>
            </a:fld>
            <a:endParaRPr lang="lv-LV" altLang="lv-LV" sz="1000">
              <a:solidFill>
                <a:srgbClr val="005374"/>
              </a:solidFill>
              <a:latin typeface="Verdana" panose="020B0604030504040204" pitchFamily="34" charset="0"/>
            </a:endParaRPr>
          </a:p>
        </p:txBody>
      </p:sp>
      <p:pic>
        <p:nvPicPr>
          <p:cNvPr id="5" name="Content Placeholder 8"/>
          <p:cNvPicPr>
            <a:picLocks noChangeAspect="1"/>
          </p:cNvPicPr>
          <p:nvPr/>
        </p:nvPicPr>
        <p:blipFill>
          <a:blip r:embed="rId2">
            <a:extLst>
              <a:ext uri="{28A0092B-C50C-407E-A947-70E740481C1C}">
                <a14:useLocalDpi xmlns:a14="http://schemas.microsoft.com/office/drawing/2010/main" val="0"/>
              </a:ext>
            </a:extLst>
          </a:blip>
          <a:srcRect l="-2480" r="764"/>
          <a:stretch>
            <a:fillRect/>
          </a:stretch>
        </p:blipFill>
        <p:spPr bwMode="auto">
          <a:xfrm>
            <a:off x="7380180" y="2625380"/>
            <a:ext cx="1459020" cy="29105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3325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590800" y="381000"/>
            <a:ext cx="6096000" cy="1036638"/>
          </a:xfrm>
        </p:spPr>
        <p:txBody>
          <a:bodyPr/>
          <a:lstStyle/>
          <a:p>
            <a:pPr algn="r"/>
            <a:r>
              <a:rPr lang="lv-LV" altLang="lv-LV" smtClean="0">
                <a:latin typeface="Cambria" panose="02040503050406030204" pitchFamily="18" charset="0"/>
                <a:ea typeface="MS PGothic" panose="020B0600070205080204" pitchFamily="34" charset="-128"/>
              </a:rPr>
              <a:t>Sasniedzamie rādītāji</a:t>
            </a:r>
            <a:br>
              <a:rPr lang="lv-LV" altLang="lv-LV" smtClean="0">
                <a:latin typeface="Cambria" panose="02040503050406030204" pitchFamily="18" charset="0"/>
                <a:ea typeface="MS PGothic" panose="020B0600070205080204" pitchFamily="34" charset="-128"/>
              </a:rPr>
            </a:br>
            <a:r>
              <a:rPr lang="lv-LV" altLang="lv-LV" sz="2000" b="0" smtClean="0">
                <a:latin typeface="Cambria" panose="02040503050406030204" pitchFamily="18" charset="0"/>
                <a:ea typeface="MS PGothic" panose="020B0600070205080204" pitchFamily="34" charset="-128"/>
              </a:rPr>
              <a:t>(līdz 31.12.2023.)</a:t>
            </a:r>
          </a:p>
        </p:txBody>
      </p:sp>
      <p:graphicFrame>
        <p:nvGraphicFramePr>
          <p:cNvPr id="7" name="Content Placeholder 6"/>
          <p:cNvGraphicFramePr>
            <a:graphicFrameLocks noGrp="1"/>
          </p:cNvGraphicFramePr>
          <p:nvPr>
            <p:ph idx="1"/>
          </p:nvPr>
        </p:nvGraphicFramePr>
        <p:xfrm>
          <a:off x="0" y="1104900"/>
          <a:ext cx="8953500" cy="5340381"/>
        </p:xfrm>
        <a:graphic>
          <a:graphicData uri="http://schemas.openxmlformats.org/drawingml/2006/table">
            <a:tbl>
              <a:tblPr/>
              <a:tblGrid>
                <a:gridCol w="1614488"/>
                <a:gridCol w="1243012"/>
                <a:gridCol w="1892300"/>
                <a:gridCol w="1362075"/>
                <a:gridCol w="1414463"/>
                <a:gridCol w="1427162"/>
              </a:tblGrid>
              <a:tr h="3800037">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txBody>
                  <a:tcPr marT="45705" marB="45705"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600" b="1"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(1) </a:t>
                      </a:r>
                    </a:p>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600" b="1"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Jaunas pētnieku amata vietas</a:t>
                      </a: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6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6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txBody>
                  <a:tcPr marT="45705" marB="45705"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600" b="1"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(2) </a:t>
                      </a:r>
                    </a:p>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600" b="1"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Zinātniskie raksti</a:t>
                      </a:r>
                      <a:r>
                        <a:rPr kumimoji="0" lang="lv-LV" altLang="lv-LV" sz="1500" b="1"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 </a:t>
                      </a:r>
                      <a:r>
                        <a:rPr kumimoji="0" lang="lv-LV" altLang="lv-LV" sz="15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kuru izstrādei un publicēšanai sniegts atbalsts</a:t>
                      </a: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5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txBody>
                  <a:tcPr marT="45705" marB="45705"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600" b="1"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(3) </a:t>
                      </a:r>
                    </a:p>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600" b="1"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Jauni produkti/ tehnoloģijas</a:t>
                      </a:r>
                      <a:r>
                        <a:rPr kumimoji="0" lang="lv-LV" altLang="lv-LV" sz="15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 kas ir komerciali-zējamas</a:t>
                      </a:r>
                      <a:endParaRPr kumimoji="0" lang="lv-LV" alt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txBody>
                  <a:tcPr marT="45705" marB="45705"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600" b="1"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(4) Komersanti, kas sadarbojas </a:t>
                      </a:r>
                      <a:r>
                        <a:rPr kumimoji="0" lang="lv-LV" altLang="lv-LV" sz="15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ar pētniecības institūcijām</a:t>
                      </a: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txBody>
                  <a:tcPr marT="45705" marB="45705"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600" b="1"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(5) Piesaistītais privātais finansējums</a:t>
                      </a:r>
                      <a:r>
                        <a:rPr kumimoji="0" lang="lv-LV" altLang="lv-LV" sz="15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 EUR</a:t>
                      </a:r>
                      <a:endParaRPr kumimoji="0" lang="lv-LV" alt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alt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txBody>
                  <a:tcPr marT="45705" marB="45705"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587307">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r"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Praktiskie pētījumi grupās</a:t>
                      </a:r>
                      <a:endParaRPr kumimoji="0" lang="lv-LV" altLang="lv-LV" sz="1600" b="1"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306</a:t>
                      </a:r>
                      <a:endParaRPr kumimoji="0" lang="lv-LV" altLang="lv-LV" sz="16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192</a:t>
                      </a:r>
                      <a:endParaRPr kumimoji="0" lang="lv-LV" altLang="lv-LV" sz="16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114</a:t>
                      </a:r>
                      <a:endParaRPr kumimoji="0" lang="lv-LV" altLang="lv-LV" sz="16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80</a:t>
                      </a:r>
                      <a:endParaRPr kumimoji="0" lang="lv-LV" altLang="lv-LV" sz="16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9 625 000</a:t>
                      </a:r>
                      <a:endParaRPr kumimoji="0" lang="lv-LV" altLang="lv-LV" sz="16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87307">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r"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Pēcdoktorantūras granti</a:t>
                      </a:r>
                      <a:endParaRPr kumimoji="0" lang="lv-LV" altLang="lv-LV" sz="1600" b="1"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384</a:t>
                      </a:r>
                      <a:endParaRPr kumimoji="0" lang="lv-LV" altLang="lv-LV" sz="16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1 280</a:t>
                      </a:r>
                      <a:endParaRPr kumimoji="0" lang="lv-LV" altLang="lv-LV" sz="16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416</a:t>
                      </a:r>
                      <a:endParaRPr kumimoji="0" lang="lv-LV" altLang="lv-LV" sz="16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100</a:t>
                      </a:r>
                      <a:endParaRPr kumimoji="0" lang="lv-LV" altLang="lv-LV" sz="16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3 200 000</a:t>
                      </a:r>
                      <a:endParaRPr kumimoji="0" lang="lv-LV" altLang="lv-LV" sz="16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698">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r" defTabSz="938213" rtl="0" eaLnBrk="1" fontAlgn="base" latinLnBrk="0" hangingPunct="1">
                        <a:lnSpc>
                          <a:spcPct val="100000"/>
                        </a:lnSpc>
                        <a:spcBef>
                          <a:spcPct val="0"/>
                        </a:spcBef>
                        <a:spcAft>
                          <a:spcPct val="0"/>
                        </a:spcAft>
                        <a:buClrTx/>
                        <a:buSzTx/>
                        <a:buFontTx/>
                        <a:buNone/>
                        <a:tabLst/>
                      </a:pPr>
                      <a:r>
                        <a:rPr kumimoji="0" lang="lv-LV" altLang="lv-LV" sz="1600" b="1" i="1"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KOPĀ:</a:t>
                      </a:r>
                      <a:endParaRPr kumimoji="0" lang="lv-LV" altLang="lv-LV" sz="1600" b="1" i="1"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800" b="1" i="1"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690</a:t>
                      </a:r>
                      <a:endParaRPr kumimoji="0" lang="lv-LV" altLang="lv-LV" sz="1800" b="1" i="1"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800" b="1" i="1"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1 472</a:t>
                      </a:r>
                      <a:endParaRPr kumimoji="0" lang="lv-LV" altLang="lv-LV" sz="1800" b="1" i="1"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800" b="1" i="1"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530</a:t>
                      </a:r>
                      <a:endParaRPr kumimoji="0" lang="lv-LV" altLang="lv-LV" sz="1800" b="1" i="1"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800" b="1" i="1"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180</a:t>
                      </a:r>
                      <a:endParaRPr kumimoji="0" lang="lv-LV" altLang="lv-LV" sz="1800" b="1" i="1"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altLang="lv-LV" sz="1800" b="1" i="1"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12 825 000</a:t>
                      </a:r>
                      <a:endParaRPr kumimoji="0" lang="lv-LV" altLang="lv-LV" sz="1800" b="1" i="1"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3350"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0618B17A-4EE9-486C-A280-274078A90AEB}" type="slidenum">
              <a:rPr lang="en-US" altLang="lv-LV" sz="1000">
                <a:solidFill>
                  <a:srgbClr val="898989"/>
                </a:solidFill>
                <a:latin typeface="Verdana" panose="020B0604030504040204" pitchFamily="34" charset="0"/>
              </a:rPr>
              <a:pPr/>
              <a:t>4</a:t>
            </a:fld>
            <a:endParaRPr lang="en-US" altLang="lv-LV" sz="1000">
              <a:solidFill>
                <a:srgbClr val="898989"/>
              </a:solidFill>
              <a:latin typeface="Verdana" panose="020B0604030504040204" pitchFamily="34" charset="0"/>
            </a:endParaRPr>
          </a:p>
        </p:txBody>
      </p:sp>
      <p:pic>
        <p:nvPicPr>
          <p:cNvPr id="13351" name="Picture 1"/>
          <p:cNvPicPr>
            <a:picLocks noChangeAspect="1"/>
          </p:cNvPicPr>
          <p:nvPr/>
        </p:nvPicPr>
        <p:blipFill>
          <a:blip r:embed="rId3">
            <a:extLst>
              <a:ext uri="{28A0092B-C50C-407E-A947-70E740481C1C}">
                <a14:useLocalDpi xmlns:a14="http://schemas.microsoft.com/office/drawing/2010/main" val="0"/>
              </a:ext>
            </a:extLst>
          </a:blip>
          <a:srcRect l="3876" t="8717" r="3876" b="14359"/>
          <a:stretch>
            <a:fillRect/>
          </a:stretch>
        </p:blipFill>
        <p:spPr bwMode="auto">
          <a:xfrm>
            <a:off x="1485900" y="3411538"/>
            <a:ext cx="1479550" cy="931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2"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273425" y="2886075"/>
            <a:ext cx="950913"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3"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763963" y="3446463"/>
            <a:ext cx="7747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4" name="Picture 5"/>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092450" y="4343400"/>
            <a:ext cx="1343025"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5" name="Picture 11"/>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800600" y="3384550"/>
            <a:ext cx="1346200" cy="115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6" name="Picture 12"/>
          <p:cNvPicPr>
            <a:picLocks noChangeAspect="1"/>
          </p:cNvPicPr>
          <p:nvPr/>
        </p:nvPicPr>
        <p:blipFill>
          <a:blip r:embed="rId8">
            <a:extLst>
              <a:ext uri="{28A0092B-C50C-407E-A947-70E740481C1C}">
                <a14:useLocalDpi xmlns:a14="http://schemas.microsoft.com/office/drawing/2010/main" val="0"/>
              </a:ext>
            </a:extLst>
          </a:blip>
          <a:srcRect l="17143" t="20001" r="22449" b="23413"/>
          <a:stretch>
            <a:fillRect/>
          </a:stretch>
        </p:blipFill>
        <p:spPr bwMode="auto">
          <a:xfrm>
            <a:off x="6245225" y="3446463"/>
            <a:ext cx="1298575"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57" name="Picture 13"/>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7696200" y="3411538"/>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3018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294646" y="274638"/>
            <a:ext cx="7392154" cy="1143000"/>
          </a:xfrm>
        </p:spPr>
        <p:txBody>
          <a:bodyPr>
            <a:normAutofit/>
          </a:bodyPr>
          <a:lstStyle/>
          <a:p>
            <a:pPr algn="r"/>
            <a:r>
              <a:rPr lang="lv-LV" sz="2600" dirty="0" smtClean="0">
                <a:latin typeface="Cambria"/>
                <a:cs typeface="Cambria"/>
              </a:rPr>
              <a:t>P&amp;A programmu </a:t>
            </a:r>
            <a:r>
              <a:rPr lang="lv-LV" sz="2600" dirty="0">
                <a:latin typeface="Cambria"/>
                <a:cs typeface="Cambria"/>
              </a:rPr>
              <a:t>apstiprināšanas priekšnoteikums</a:t>
            </a:r>
            <a:endParaRPr lang="en-US" sz="2600" dirty="0">
              <a:latin typeface="Cambria"/>
              <a:cs typeface="Cambria"/>
            </a:endParaRPr>
          </a:p>
        </p:txBody>
      </p:sp>
      <p:sp>
        <p:nvSpPr>
          <p:cNvPr id="10" name="Content Placeholder 2"/>
          <p:cNvSpPr>
            <a:spLocks noGrp="1"/>
          </p:cNvSpPr>
          <p:nvPr>
            <p:ph idx="1"/>
          </p:nvPr>
        </p:nvSpPr>
        <p:spPr>
          <a:xfrm>
            <a:off x="457200" y="1600200"/>
            <a:ext cx="8229600" cy="4525963"/>
          </a:xfrm>
        </p:spPr>
        <p:txBody>
          <a:bodyPr>
            <a:normAutofit/>
          </a:bodyPr>
          <a:lstStyle/>
          <a:p>
            <a:pPr marL="0" lvl="1" indent="0" algn="just">
              <a:spcBef>
                <a:spcPts val="600"/>
              </a:spcBef>
              <a:buNone/>
            </a:pPr>
            <a:r>
              <a:rPr lang="lv-LV" altLang="lv-LV" dirty="0">
                <a:latin typeface="Cambria" panose="02040503050406030204" pitchFamily="18" charset="0"/>
              </a:rPr>
              <a:t>P</a:t>
            </a:r>
            <a:r>
              <a:rPr lang="lv-LV" altLang="lv-LV" dirty="0" smtClean="0">
                <a:latin typeface="Cambria" panose="02040503050406030204" pitchFamily="18" charset="0"/>
              </a:rPr>
              <a:t>riekšnoteikums ES fondu 2.1.prioritātes “Pētniecība, tehnoloģiju attīstība un inovācijas” programmu īstenošanas uzsākšanai (IZM un EM programmas) - </a:t>
            </a:r>
            <a:r>
              <a:rPr lang="lv-LV" altLang="lv-LV" b="1" dirty="0" smtClean="0">
                <a:latin typeface="Cambria" panose="02040503050406030204" pitchFamily="18" charset="0"/>
              </a:rPr>
              <a:t>izstrādāts </a:t>
            </a:r>
            <a:r>
              <a:rPr lang="lv-LV" altLang="lv-LV" b="1" dirty="0">
                <a:latin typeface="Cambria" panose="02040503050406030204" pitchFamily="18" charset="0"/>
              </a:rPr>
              <a:t>Viedās specializācijas stratēģijas ieviešanas pasākumu plāns un uzraudzības </a:t>
            </a:r>
            <a:r>
              <a:rPr lang="lv-LV" altLang="lv-LV" b="1" dirty="0" smtClean="0">
                <a:latin typeface="Cambria" panose="02040503050406030204" pitchFamily="18" charset="0"/>
              </a:rPr>
              <a:t>mehānisms</a:t>
            </a:r>
            <a:r>
              <a:rPr lang="lv-LV" altLang="lv-LV" sz="1000" dirty="0">
                <a:solidFill>
                  <a:srgbClr val="800000"/>
                </a:solidFill>
                <a:latin typeface="Cambria" panose="02040503050406030204" pitchFamily="18" charset="0"/>
              </a:rPr>
              <a:t> </a:t>
            </a:r>
            <a:r>
              <a:rPr lang="lv-LV" dirty="0" smtClean="0">
                <a:solidFill>
                  <a:srgbClr val="800000"/>
                </a:solidFill>
                <a:latin typeface="Cambria" panose="02040503050406030204" pitchFamily="18" charset="0"/>
                <a:cs typeface="Cambria"/>
              </a:rPr>
              <a:t>(</a:t>
            </a:r>
            <a:r>
              <a:rPr lang="lv-LV" i="1" dirty="0" smtClean="0">
                <a:solidFill>
                  <a:srgbClr val="800000"/>
                </a:solidFill>
                <a:latin typeface="Cambria" panose="02040503050406030204" pitchFamily="18" charset="0"/>
                <a:cs typeface="Cambria"/>
              </a:rPr>
              <a:t>ex-ant</a:t>
            </a:r>
            <a:r>
              <a:rPr lang="lv-LV" dirty="0" smtClean="0">
                <a:solidFill>
                  <a:srgbClr val="800000"/>
                </a:solidFill>
                <a:latin typeface="Cambria" panose="02040503050406030204" pitchFamily="18" charset="0"/>
                <a:cs typeface="Cambria"/>
              </a:rPr>
              <a:t>e </a:t>
            </a:r>
            <a:r>
              <a:rPr lang="lv-LV" altLang="lv-LV" dirty="0" smtClean="0">
                <a:solidFill>
                  <a:srgbClr val="800000"/>
                </a:solidFill>
                <a:latin typeface="Cambria" panose="02040503050406030204" pitchFamily="18" charset="0"/>
                <a:cs typeface="Cambria"/>
              </a:rPr>
              <a:t>1.1 </a:t>
            </a:r>
            <a:r>
              <a:rPr lang="lv-LV" dirty="0" smtClean="0">
                <a:solidFill>
                  <a:srgbClr val="800000"/>
                </a:solidFill>
                <a:latin typeface="Cambria" panose="02040503050406030204" pitchFamily="18" charset="0"/>
                <a:cs typeface="Cambria"/>
              </a:rPr>
              <a:t>nosacījums):</a:t>
            </a:r>
          </a:p>
          <a:p>
            <a:pPr marL="0" lvl="1" indent="0" algn="just">
              <a:spcBef>
                <a:spcPts val="600"/>
              </a:spcBef>
              <a:buNone/>
            </a:pPr>
            <a:endParaRPr lang="lv-LV" sz="1000" dirty="0" smtClean="0">
              <a:solidFill>
                <a:srgbClr val="800000"/>
              </a:solidFill>
              <a:latin typeface="Cambria" panose="02040503050406030204" pitchFamily="18" charset="0"/>
              <a:cs typeface="Cambria"/>
            </a:endParaRPr>
          </a:p>
          <a:p>
            <a:pPr marL="342900" indent="-342900" algn="just">
              <a:buFont typeface="Symbol" panose="05050102010706020507" pitchFamily="18" charset="2"/>
              <a:buChar char="-"/>
            </a:pPr>
            <a:r>
              <a:rPr lang="lv-LV" dirty="0">
                <a:solidFill>
                  <a:srgbClr val="800000"/>
                </a:solidFill>
                <a:latin typeface="Cambria" panose="02040503050406030204" pitchFamily="18" charset="0"/>
                <a:ea typeface="+mn-ea"/>
                <a:cs typeface="Cambria"/>
              </a:rPr>
              <a:t>izstrādāta RIS3 monitoringa sistēma - apstiprināta MK 15.09.15;</a:t>
            </a:r>
          </a:p>
          <a:p>
            <a:pPr algn="just"/>
            <a:endParaRPr lang="lv-LV" sz="600" dirty="0">
              <a:solidFill>
                <a:srgbClr val="800000"/>
              </a:solidFill>
              <a:latin typeface="Cambria" panose="02040503050406030204" pitchFamily="18" charset="0"/>
              <a:ea typeface="+mn-ea"/>
              <a:cs typeface="Cambria"/>
            </a:endParaRPr>
          </a:p>
          <a:p>
            <a:pPr marL="342900" indent="-342900" algn="just">
              <a:buFont typeface="Symbol" panose="05050102010706020507" pitchFamily="18" charset="2"/>
              <a:buChar char="-"/>
            </a:pPr>
            <a:r>
              <a:rPr lang="lv-LV" dirty="0">
                <a:solidFill>
                  <a:srgbClr val="800000"/>
                </a:solidFill>
                <a:latin typeface="Cambria" panose="02040503050406030204" pitchFamily="18" charset="0"/>
                <a:ea typeface="+mn-ea"/>
                <a:cs typeface="Cambria"/>
              </a:rPr>
              <a:t>nav panākta vienošanas ar FM par RIS3 monitoringa sistēmas izmaksu plānu un finansēšanas avotiem (K: 20.12.15</a:t>
            </a:r>
            <a:r>
              <a:rPr lang="lv-LV" dirty="0" smtClean="0">
                <a:solidFill>
                  <a:srgbClr val="800000"/>
                </a:solidFill>
                <a:latin typeface="Cambria" panose="02040503050406030204" pitchFamily="18" charset="0"/>
                <a:ea typeface="+mn-ea"/>
                <a:cs typeface="Cambria"/>
              </a:rPr>
              <a:t>.).</a:t>
            </a:r>
          </a:p>
          <a:p>
            <a:pPr algn="just"/>
            <a:endParaRPr lang="lv-LV" sz="2400" dirty="0">
              <a:solidFill>
                <a:srgbClr val="000000"/>
              </a:solidFill>
              <a:latin typeface="Cambria"/>
              <a:cs typeface="Cambria"/>
            </a:endParaRPr>
          </a:p>
          <a:p>
            <a:r>
              <a:rPr lang="lv-LV" dirty="0" smtClean="0">
                <a:latin typeface="Cambria" panose="02040503050406030204" pitchFamily="18" charset="0"/>
                <a:ea typeface="+mn-ea"/>
                <a:cs typeface="Times New Roman" panose="02020603050405020304" pitchFamily="18" charset="0"/>
              </a:rPr>
              <a:t>RIS3 monitoringa sistēmai jānodrošina </a:t>
            </a:r>
            <a:r>
              <a:rPr lang="lv-LV" dirty="0">
                <a:latin typeface="Cambria" panose="02040503050406030204" pitchFamily="18" charset="0"/>
                <a:ea typeface="+mn-ea"/>
                <a:cs typeface="Times New Roman" panose="02020603050405020304" pitchFamily="18" charset="0"/>
              </a:rPr>
              <a:t>publisko ieguldījumu zinātnē, tehnoloģiju attīstībā un inovācijās ietekmes </a:t>
            </a:r>
            <a:r>
              <a:rPr lang="lv-LV" dirty="0" smtClean="0">
                <a:latin typeface="Cambria" panose="02040503050406030204" pitchFamily="18" charset="0"/>
                <a:ea typeface="+mn-ea"/>
                <a:cs typeface="Times New Roman" panose="02020603050405020304" pitchFamily="18" charset="0"/>
              </a:rPr>
              <a:t>monitorings.</a:t>
            </a:r>
            <a:r>
              <a:rPr lang="en-US" dirty="0" smtClean="0">
                <a:latin typeface="Cambria" panose="02040503050406030204" pitchFamily="18" charset="0"/>
                <a:ea typeface="+mn-ea"/>
                <a:cs typeface="Times New Roman" panose="02020603050405020304" pitchFamily="18" charset="0"/>
              </a:rPr>
              <a:t> </a:t>
            </a:r>
            <a:endParaRPr lang="lv-LV" dirty="0">
              <a:latin typeface="Cambria" panose="02040503050406030204" pitchFamily="18" charset="0"/>
              <a:ea typeface="+mn-ea"/>
              <a:cs typeface="Times New Roman" panose="02020603050405020304" pitchFamily="18" charset="0"/>
            </a:endParaRPr>
          </a:p>
        </p:txBody>
      </p:sp>
      <p:sp>
        <p:nvSpPr>
          <p:cNvPr id="17412" name="Slide Number Placeholder 1"/>
          <p:cNvSpPr>
            <a:spLocks noGrp="1"/>
          </p:cNvSpPr>
          <p:nvPr>
            <p:ph type="sldNum" sz="quarter" idx="13"/>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D5F3E6A3-A59B-48E3-A8AF-79CD269D3D12}" type="slidenum">
              <a:rPr lang="lv-LV" altLang="lv-LV" sz="1000">
                <a:solidFill>
                  <a:srgbClr val="005374"/>
                </a:solidFill>
                <a:latin typeface="Verdana" panose="020B0604030504040204" pitchFamily="34" charset="0"/>
              </a:rPr>
              <a:pPr/>
              <a:t>5</a:t>
            </a:fld>
            <a:endParaRPr lang="lv-LV" altLang="lv-LV" sz="1000">
              <a:solidFill>
                <a:srgbClr val="005374"/>
              </a:solidFill>
              <a:latin typeface="Verdana" panose="020B0604030504040204" pitchFamily="34" charset="0"/>
            </a:endParaRPr>
          </a:p>
        </p:txBody>
      </p:sp>
    </p:spTree>
    <p:extLst>
      <p:ext uri="{BB962C8B-B14F-4D97-AF65-F5344CB8AC3E}">
        <p14:creationId xmlns:p14="http://schemas.microsoft.com/office/powerpoint/2010/main" val="7186775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p:cNvSpPr>
            <a:spLocks noGrp="1"/>
          </p:cNvSpPr>
          <p:nvPr>
            <p:ph type="sldNum" sz="quarter" idx="13"/>
          </p:nvPr>
        </p:nvSpPr>
        <p:spPr bwMode="auto">
          <a:xfrm>
            <a:off x="8534400" y="6427788"/>
            <a:ext cx="304800" cy="304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1B9AC8AD-76EA-4E35-9936-123382F9AA08}" type="slidenum">
              <a:rPr lang="en-US" altLang="lv-LV" sz="1000" smtClean="0">
                <a:solidFill>
                  <a:srgbClr val="898989"/>
                </a:solidFill>
                <a:latin typeface="Verdana" panose="020B0604030504040204" pitchFamily="34" charset="0"/>
              </a:rPr>
              <a:pPr/>
              <a:t>6</a:t>
            </a:fld>
            <a:endParaRPr lang="en-US" altLang="lv-LV" sz="1000" smtClean="0">
              <a:solidFill>
                <a:srgbClr val="898989"/>
              </a:solidFill>
              <a:latin typeface="Verdana" panose="020B0604030504040204" pitchFamily="34" charset="0"/>
            </a:endParaRPr>
          </a:p>
        </p:txBody>
      </p:sp>
      <p:sp>
        <p:nvSpPr>
          <p:cNvPr id="15366" name="Title 1"/>
          <p:cNvSpPr txBox="1">
            <a:spLocks/>
          </p:cNvSpPr>
          <p:nvPr/>
        </p:nvSpPr>
        <p:spPr bwMode="auto">
          <a:xfrm>
            <a:off x="2278063" y="3127375"/>
            <a:ext cx="1570037" cy="581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3957" tIns="46979" rIns="93957" bIns="46979"/>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r>
              <a:rPr lang="lv-LV" altLang="lv-LV" sz="1600" b="1">
                <a:solidFill>
                  <a:schemeClr val="bg1"/>
                </a:solidFill>
                <a:latin typeface="Cambria" panose="02040503050406030204" pitchFamily="18" charset="0"/>
              </a:rPr>
              <a:t>115,25 MEUR</a:t>
            </a:r>
          </a:p>
        </p:txBody>
      </p:sp>
      <p:sp>
        <p:nvSpPr>
          <p:cNvPr id="3" name="Content Placeholder 2"/>
          <p:cNvSpPr>
            <a:spLocks noGrp="1"/>
          </p:cNvSpPr>
          <p:nvPr>
            <p:ph idx="1"/>
          </p:nvPr>
        </p:nvSpPr>
        <p:spPr>
          <a:xfrm>
            <a:off x="571878" y="1797501"/>
            <a:ext cx="6096000" cy="4373573"/>
          </a:xfrm>
        </p:spPr>
        <p:txBody>
          <a:bodyPr/>
          <a:lstStyle/>
          <a:p>
            <a:endParaRPr lang="lv-LV" dirty="0"/>
          </a:p>
        </p:txBody>
      </p:sp>
      <p:graphicFrame>
        <p:nvGraphicFramePr>
          <p:cNvPr id="11" name="Content Placeholder 3"/>
          <p:cNvGraphicFramePr>
            <a:graphicFrameLocks/>
          </p:cNvGraphicFramePr>
          <p:nvPr>
            <p:extLst>
              <p:ext uri="{D42A27DB-BD31-4B8C-83A1-F6EECF244321}">
                <p14:modId xmlns:p14="http://schemas.microsoft.com/office/powerpoint/2010/main" val="348220773"/>
              </p:ext>
            </p:extLst>
          </p:nvPr>
        </p:nvGraphicFramePr>
        <p:xfrm>
          <a:off x="207072" y="1450498"/>
          <a:ext cx="8697066" cy="5368290"/>
        </p:xfrm>
        <a:graphic>
          <a:graphicData uri="http://schemas.openxmlformats.org/drawingml/2006/table">
            <a:tbl>
              <a:tblPr firstRow="1" bandRow="1">
                <a:tableStyleId>{1E171933-4619-4E11-9A3F-F7608DF75F80}</a:tableStyleId>
              </a:tblPr>
              <a:tblGrid>
                <a:gridCol w="1682113"/>
                <a:gridCol w="1216909"/>
                <a:gridCol w="1118196"/>
                <a:gridCol w="1780826"/>
                <a:gridCol w="1449511"/>
                <a:gridCol w="1449511"/>
              </a:tblGrid>
              <a:tr h="984039">
                <a:tc>
                  <a:txBody>
                    <a:bodyPr/>
                    <a:lstStyle/>
                    <a:p>
                      <a:pPr algn="ctr">
                        <a:spcAft>
                          <a:spcPts val="0"/>
                        </a:spcAft>
                      </a:pPr>
                      <a:r>
                        <a:rPr lang="lv-LV" sz="1500" noProof="0" dirty="0" smtClean="0">
                          <a:effectLst/>
                          <a:latin typeface="Cambria"/>
                          <a:cs typeface="Cambria"/>
                        </a:rPr>
                        <a:t>Pasākums</a:t>
                      </a:r>
                      <a:endParaRPr lang="lv-LV" sz="1500" noProof="0" dirty="0">
                        <a:effectLst/>
                        <a:latin typeface="Cambria"/>
                        <a:ea typeface="ＭＳ 明朝"/>
                        <a:cs typeface="Cambria"/>
                      </a:endParaRPr>
                    </a:p>
                  </a:txBody>
                  <a:tcPr anchor="ctr"/>
                </a:tc>
                <a:tc>
                  <a:txBody>
                    <a:bodyPr/>
                    <a:lstStyle/>
                    <a:p>
                      <a:pPr algn="ctr">
                        <a:spcAft>
                          <a:spcPts val="0"/>
                        </a:spcAft>
                      </a:pPr>
                      <a:r>
                        <a:rPr lang="lv-LV" sz="1500" noProof="0" dirty="0" smtClean="0">
                          <a:effectLst/>
                          <a:latin typeface="Cambria"/>
                          <a:cs typeface="Cambria"/>
                        </a:rPr>
                        <a:t>MK noteikumi  izsludināti VSS</a:t>
                      </a:r>
                      <a:endParaRPr lang="lv-LV" sz="1500" noProof="0" dirty="0">
                        <a:effectLst/>
                        <a:latin typeface="Cambria"/>
                        <a:ea typeface="ＭＳ 明朝"/>
                        <a:cs typeface="Cambria"/>
                      </a:endParaRPr>
                    </a:p>
                  </a:txBody>
                  <a:tcPr anchor="ctr"/>
                </a:tc>
                <a:tc>
                  <a:txBody>
                    <a:bodyPr/>
                    <a:lstStyle/>
                    <a:p>
                      <a:pPr algn="ctr">
                        <a:spcAft>
                          <a:spcPts val="0"/>
                        </a:spcAft>
                      </a:pPr>
                      <a:r>
                        <a:rPr lang="lv-LV" sz="1500" noProof="0" dirty="0" smtClean="0">
                          <a:effectLst/>
                          <a:latin typeface="Cambria"/>
                          <a:cs typeface="Cambria"/>
                        </a:rPr>
                        <a:t>MK noteikumu izskatīšana MK</a:t>
                      </a:r>
                      <a:endParaRPr lang="lv-LV" sz="1500" noProof="0" dirty="0">
                        <a:effectLst/>
                        <a:latin typeface="Cambria"/>
                        <a:ea typeface="ＭＳ 明朝"/>
                        <a:cs typeface="Cambria"/>
                      </a:endParaRPr>
                    </a:p>
                  </a:txBody>
                  <a:tcPr marL="0" marR="0" marT="0" marB="0" anchor="ctr"/>
                </a:tc>
                <a:tc>
                  <a:txBody>
                    <a:bodyPr/>
                    <a:lstStyle/>
                    <a:p>
                      <a:pPr algn="ctr">
                        <a:spcAft>
                          <a:spcPts val="0"/>
                        </a:spcAft>
                      </a:pPr>
                      <a:r>
                        <a:rPr lang="lv-LV" sz="1500" noProof="0" dirty="0" smtClean="0">
                          <a:effectLst/>
                          <a:latin typeface="Cambria"/>
                          <a:cs typeface="Cambria"/>
                        </a:rPr>
                        <a:t>Atlases uzsākšanas datums</a:t>
                      </a:r>
                      <a:endParaRPr lang="lv-LV" sz="1500" noProof="0" dirty="0">
                        <a:effectLst/>
                        <a:latin typeface="Cambria"/>
                        <a:ea typeface="ＭＳ 明朝"/>
                        <a:cs typeface="Cambria"/>
                      </a:endParaRPr>
                    </a:p>
                  </a:txBody>
                  <a:tcPr anchor="ctr"/>
                </a:tc>
                <a:tc>
                  <a:txBody>
                    <a:bodyPr/>
                    <a:lstStyle/>
                    <a:p>
                      <a:pPr algn="ctr">
                        <a:spcAft>
                          <a:spcPts val="0"/>
                        </a:spcAft>
                      </a:pPr>
                      <a:r>
                        <a:rPr lang="lv-LV" sz="1500" noProof="0" dirty="0" smtClean="0">
                          <a:effectLst/>
                          <a:latin typeface="Cambria"/>
                          <a:cs typeface="Cambria"/>
                        </a:rPr>
                        <a:t>ZI projektu vērtēšana</a:t>
                      </a:r>
                      <a:endParaRPr lang="lv-LV" sz="1500" noProof="0" dirty="0">
                        <a:effectLst/>
                        <a:latin typeface="Cambria"/>
                        <a:ea typeface="ＭＳ 明朝"/>
                        <a:cs typeface="Cambria"/>
                      </a:endParaRPr>
                    </a:p>
                  </a:txBody>
                  <a:tcPr marL="0" marR="0" marT="0" marB="0" anchor="ctr"/>
                </a:tc>
                <a:tc>
                  <a:txBody>
                    <a:bodyPr/>
                    <a:lstStyle/>
                    <a:p>
                      <a:pPr algn="ctr">
                        <a:spcAft>
                          <a:spcPts val="0"/>
                        </a:spcAft>
                      </a:pPr>
                      <a:r>
                        <a:rPr lang="lv-LV" sz="1500" noProof="0" dirty="0" smtClean="0">
                          <a:effectLst/>
                          <a:latin typeface="Cambria"/>
                          <a:cs typeface="Cambria"/>
                        </a:rPr>
                        <a:t>Līgumu slēgšana par projektu īstenošanu</a:t>
                      </a:r>
                      <a:endParaRPr lang="lv-LV" sz="1500" noProof="0" dirty="0">
                        <a:effectLst/>
                        <a:latin typeface="Cambria"/>
                        <a:ea typeface="ＭＳ 明朝"/>
                        <a:cs typeface="Cambria"/>
                      </a:endParaRPr>
                    </a:p>
                  </a:txBody>
                  <a:tcPr anchor="ctr"/>
                </a:tc>
              </a:tr>
              <a:tr h="1527017">
                <a:tc>
                  <a:txBody>
                    <a:bodyPr/>
                    <a:lstStyle/>
                    <a:p>
                      <a:pPr>
                        <a:spcAft>
                          <a:spcPts val="0"/>
                        </a:spcAft>
                      </a:pPr>
                      <a:r>
                        <a:rPr lang="lv-LV" sz="1500" noProof="0" dirty="0" smtClean="0">
                          <a:effectLst/>
                          <a:latin typeface="Cambria"/>
                          <a:cs typeface="Cambria"/>
                        </a:rPr>
                        <a:t>1.1.1.1.</a:t>
                      </a:r>
                    </a:p>
                    <a:p>
                      <a:pPr>
                        <a:spcAft>
                          <a:spcPts val="0"/>
                        </a:spcAft>
                      </a:pPr>
                      <a:r>
                        <a:rPr lang="lv-LV" sz="1500" b="1" noProof="0" dirty="0" smtClean="0">
                          <a:effectLst/>
                          <a:latin typeface="Cambria"/>
                          <a:cs typeface="Cambria"/>
                        </a:rPr>
                        <a:t>Praktiskās ievirzes pētījumi</a:t>
                      </a:r>
                    </a:p>
                    <a:p>
                      <a:pPr>
                        <a:spcAft>
                          <a:spcPts val="0"/>
                        </a:spcAft>
                      </a:pPr>
                      <a:r>
                        <a:rPr lang="lv-LV" sz="1500" noProof="0" dirty="0" smtClean="0">
                          <a:effectLst/>
                          <a:latin typeface="Cambria"/>
                          <a:cs typeface="Cambria"/>
                        </a:rPr>
                        <a:t>(76.5 milj. EUR)</a:t>
                      </a:r>
                      <a:endParaRPr lang="lv-LV" sz="1500" noProof="0" dirty="0">
                        <a:effectLst/>
                        <a:latin typeface="Cambria"/>
                        <a:ea typeface="ＭＳ 明朝"/>
                        <a:cs typeface="Cambria"/>
                      </a:endParaRPr>
                    </a:p>
                  </a:txBody>
                  <a:tcPr marL="9525" marR="9525" marT="9525" marB="0" anchor="ctr"/>
                </a:tc>
                <a:tc>
                  <a:txBody>
                    <a:bodyPr/>
                    <a:lstStyle/>
                    <a:p>
                      <a:pPr algn="ctr">
                        <a:spcAft>
                          <a:spcPts val="0"/>
                        </a:spcAft>
                      </a:pPr>
                      <a:r>
                        <a:rPr lang="lv-LV" sz="1500" noProof="0" dirty="0" smtClean="0">
                          <a:effectLst/>
                          <a:latin typeface="Cambria"/>
                          <a:cs typeface="Cambria"/>
                        </a:rPr>
                        <a:t>Izsludināti VSS 23.07.2015.</a:t>
                      </a:r>
                    </a:p>
                    <a:p>
                      <a:pPr algn="ctr">
                        <a:spcAft>
                          <a:spcPts val="0"/>
                        </a:spcAft>
                      </a:pPr>
                      <a:endParaRPr lang="lv-LV" sz="1500" noProof="0" dirty="0" smtClean="0">
                        <a:effectLst/>
                        <a:latin typeface="Cambria"/>
                        <a:cs typeface="Cambria"/>
                      </a:endParaRPr>
                    </a:p>
                    <a:p>
                      <a:pPr algn="ctr">
                        <a:spcAft>
                          <a:spcPts val="0"/>
                        </a:spcAft>
                      </a:pPr>
                      <a:r>
                        <a:rPr lang="lv-LV" sz="1500" noProof="0" dirty="0" smtClean="0">
                          <a:effectLst/>
                          <a:latin typeface="Cambria"/>
                          <a:cs typeface="Cambria"/>
                        </a:rPr>
                        <a:t>3.</a:t>
                      </a:r>
                      <a:r>
                        <a:rPr lang="en-US" sz="1500" noProof="0" dirty="0" smtClean="0">
                          <a:effectLst/>
                          <a:latin typeface="Cambria"/>
                          <a:cs typeface="Cambria"/>
                        </a:rPr>
                        <a:t>a</a:t>
                      </a:r>
                      <a:r>
                        <a:rPr lang="lv-LV" sz="1500" noProof="0" dirty="0" smtClean="0">
                          <a:effectLst/>
                          <a:latin typeface="Cambria"/>
                          <a:cs typeface="Cambria"/>
                        </a:rPr>
                        <a:t>tkārtotā saskaņošana līdz 16.10.15.</a:t>
                      </a:r>
                      <a:endParaRPr lang="lv-LV" sz="1500" noProof="0" dirty="0">
                        <a:effectLst/>
                        <a:latin typeface="Cambria"/>
                        <a:ea typeface="ＭＳ 明朝"/>
                        <a:cs typeface="Cambria"/>
                      </a:endParaRPr>
                    </a:p>
                  </a:txBody>
                  <a:tcPr marL="9525" marR="9525" marT="9525" marB="0" anchor="ctr"/>
                </a:tc>
                <a:tc>
                  <a:txBody>
                    <a:bodyPr/>
                    <a:lstStyle/>
                    <a:p>
                      <a:pPr algn="ctr">
                        <a:spcAft>
                          <a:spcPts val="0"/>
                        </a:spcAft>
                      </a:pPr>
                      <a:r>
                        <a:rPr lang="lv-LV" sz="1500" noProof="0" dirty="0" smtClean="0">
                          <a:effectLst/>
                          <a:latin typeface="Cambria"/>
                          <a:cs typeface="Cambria"/>
                        </a:rPr>
                        <a:t>Oktobra beigas</a:t>
                      </a:r>
                      <a:endParaRPr lang="lv-LV" sz="1500" noProof="0" dirty="0">
                        <a:effectLst/>
                        <a:latin typeface="Cambria"/>
                        <a:ea typeface="ＭＳ 明朝"/>
                        <a:cs typeface="Cambria"/>
                      </a:endParaRPr>
                    </a:p>
                  </a:txBody>
                  <a:tcPr marL="0" marR="0" marT="0" marB="0" anchor="ctr"/>
                </a:tc>
                <a:tc>
                  <a:txBody>
                    <a:bodyPr/>
                    <a:lstStyle/>
                    <a:p>
                      <a:pPr algn="ctr">
                        <a:spcAft>
                          <a:spcPts val="0"/>
                        </a:spcAft>
                      </a:pPr>
                      <a:r>
                        <a:rPr lang="lv-LV" sz="1500" noProof="0" dirty="0" smtClean="0">
                          <a:effectLst/>
                          <a:latin typeface="Cambria"/>
                          <a:cs typeface="Cambria"/>
                        </a:rPr>
                        <a:t>2015. gada</a:t>
                      </a:r>
                    </a:p>
                    <a:p>
                      <a:pPr algn="ctr">
                        <a:spcAft>
                          <a:spcPts val="0"/>
                        </a:spcAft>
                      </a:pPr>
                      <a:r>
                        <a:rPr lang="lv-LV" sz="1500" noProof="0" dirty="0" smtClean="0">
                          <a:effectLst/>
                          <a:latin typeface="Cambria"/>
                          <a:cs typeface="Cambria"/>
                        </a:rPr>
                        <a:t>  Nov/Dec</a:t>
                      </a:r>
                    </a:p>
                    <a:p>
                      <a:pPr algn="ctr">
                        <a:spcAft>
                          <a:spcPts val="0"/>
                        </a:spcAft>
                      </a:pPr>
                      <a:r>
                        <a:rPr lang="lv-LV" sz="1500" noProof="0" dirty="0" smtClean="0">
                          <a:effectLst/>
                          <a:latin typeface="Cambria"/>
                          <a:cs typeface="Cambria"/>
                        </a:rPr>
                        <a:t>(1.kārta par ≈20 MEUR)</a:t>
                      </a:r>
                      <a:endParaRPr lang="lv-LV" sz="1500" noProof="0" dirty="0">
                        <a:effectLst/>
                        <a:latin typeface="Cambria"/>
                        <a:ea typeface="ＭＳ 明朝"/>
                        <a:cs typeface="Cambria"/>
                      </a:endParaRPr>
                    </a:p>
                  </a:txBody>
                  <a:tcPr marL="9525" marR="9525" marT="9525" marB="0" anchor="ctr"/>
                </a:tc>
                <a:tc>
                  <a:txBody>
                    <a:bodyPr/>
                    <a:lstStyle/>
                    <a:p>
                      <a:pPr algn="ctr">
                        <a:spcAft>
                          <a:spcPts val="0"/>
                        </a:spcAft>
                      </a:pPr>
                      <a:r>
                        <a:rPr lang="lv-LV" sz="1500" noProof="0" dirty="0" smtClean="0">
                          <a:effectLst/>
                          <a:latin typeface="Cambria"/>
                          <a:cs typeface="Cambria"/>
                        </a:rPr>
                        <a:t> </a:t>
                      </a:r>
                    </a:p>
                    <a:p>
                      <a:pPr algn="ctr">
                        <a:spcAft>
                          <a:spcPts val="0"/>
                        </a:spcAft>
                      </a:pPr>
                      <a:r>
                        <a:rPr lang="lv-LV" sz="1500" noProof="0" dirty="0" smtClean="0">
                          <a:effectLst/>
                          <a:latin typeface="Cambria"/>
                          <a:cs typeface="Cambria"/>
                        </a:rPr>
                        <a:t>Marts –Maijs, 2016</a:t>
                      </a:r>
                    </a:p>
                    <a:p>
                      <a:pPr algn="ctr">
                        <a:spcAft>
                          <a:spcPts val="0"/>
                        </a:spcAft>
                      </a:pPr>
                      <a:r>
                        <a:rPr lang="lv-LV" sz="1500" noProof="0" dirty="0" smtClean="0">
                          <a:effectLst/>
                          <a:latin typeface="Cambria"/>
                          <a:cs typeface="Cambria"/>
                        </a:rPr>
                        <a:t>(3 mēn., vērtē EK datu bāzes eksperti)</a:t>
                      </a:r>
                      <a:endParaRPr lang="lv-LV" sz="1500" noProof="0" dirty="0">
                        <a:effectLst/>
                        <a:latin typeface="Cambria"/>
                        <a:ea typeface="ＭＳ 明朝"/>
                        <a:cs typeface="Cambria"/>
                      </a:endParaRPr>
                    </a:p>
                  </a:txBody>
                  <a:tcPr marL="0" marR="0" marT="0" marB="0" anchor="ctr"/>
                </a:tc>
                <a:tc>
                  <a:txBody>
                    <a:bodyPr/>
                    <a:lstStyle/>
                    <a:p>
                      <a:pPr algn="ctr">
                        <a:spcAft>
                          <a:spcPts val="0"/>
                        </a:spcAft>
                      </a:pPr>
                      <a:r>
                        <a:rPr lang="lv-LV" sz="1500" u="sng" noProof="0" smtClean="0">
                          <a:effectLst/>
                          <a:latin typeface="Cambria"/>
                          <a:cs typeface="Cambria"/>
                        </a:rPr>
                        <a:t>Maijs-Jūn, 2016</a:t>
                      </a:r>
                      <a:endParaRPr lang="lv-LV" sz="1500" noProof="0">
                        <a:effectLst/>
                        <a:latin typeface="Cambria"/>
                        <a:ea typeface="ＭＳ 明朝"/>
                        <a:cs typeface="Cambria"/>
                      </a:endParaRPr>
                    </a:p>
                  </a:txBody>
                  <a:tcPr marL="9525" marR="9525" marT="9525" marB="0" anchor="ctr"/>
                </a:tc>
              </a:tr>
              <a:tr h="2707863">
                <a:tc>
                  <a:txBody>
                    <a:bodyPr/>
                    <a:lstStyle/>
                    <a:p>
                      <a:pPr>
                        <a:spcAft>
                          <a:spcPts val="0"/>
                        </a:spcAft>
                      </a:pPr>
                      <a:r>
                        <a:rPr lang="lv-LV" sz="1500" noProof="0" dirty="0" smtClean="0">
                          <a:effectLst/>
                          <a:latin typeface="Cambria"/>
                          <a:cs typeface="Cambria"/>
                        </a:rPr>
                        <a:t>1.1.1.2.</a:t>
                      </a:r>
                    </a:p>
                    <a:p>
                      <a:pPr>
                        <a:spcAft>
                          <a:spcPts val="0"/>
                        </a:spcAft>
                      </a:pPr>
                      <a:r>
                        <a:rPr lang="lv-LV" sz="1500" b="1" noProof="0" dirty="0" smtClean="0">
                          <a:effectLst/>
                          <a:latin typeface="Cambria"/>
                          <a:cs typeface="Cambria"/>
                        </a:rPr>
                        <a:t>Pēcdoktorantūras pētniecības atbalsts</a:t>
                      </a:r>
                    </a:p>
                    <a:p>
                      <a:pPr>
                        <a:spcAft>
                          <a:spcPts val="0"/>
                        </a:spcAft>
                      </a:pPr>
                      <a:r>
                        <a:rPr lang="lv-LV" sz="1500" noProof="0" dirty="0" smtClean="0">
                          <a:effectLst/>
                          <a:latin typeface="Cambria"/>
                          <a:cs typeface="Cambria"/>
                        </a:rPr>
                        <a:t>(64 milj. EUR)</a:t>
                      </a:r>
                      <a:endParaRPr lang="lv-LV" sz="1500" noProof="0" dirty="0">
                        <a:effectLst/>
                        <a:latin typeface="Cambria"/>
                        <a:ea typeface="ＭＳ 明朝"/>
                        <a:cs typeface="Cambria"/>
                      </a:endParaRPr>
                    </a:p>
                  </a:txBody>
                  <a:tcPr marL="9525" marR="9525" marT="9525" marB="0" anchor="ctr"/>
                </a:tc>
                <a:tc>
                  <a:txBody>
                    <a:bodyPr/>
                    <a:lstStyle/>
                    <a:p>
                      <a:pPr algn="ctr">
                        <a:spcAft>
                          <a:spcPts val="0"/>
                        </a:spcAft>
                      </a:pPr>
                      <a:r>
                        <a:rPr lang="lv-LV" sz="1500" noProof="0" dirty="0" smtClean="0">
                          <a:effectLst/>
                          <a:latin typeface="Cambria"/>
                          <a:cs typeface="Cambria"/>
                        </a:rPr>
                        <a:t>Izsludināts VSS </a:t>
                      </a:r>
                      <a:r>
                        <a:rPr lang="lv-LV" sz="1500" kern="1200" noProof="0" dirty="0" smtClean="0">
                          <a:effectLst/>
                          <a:latin typeface="Cambria"/>
                          <a:cs typeface="Cambria"/>
                        </a:rPr>
                        <a:t>09.07.2015</a:t>
                      </a:r>
                      <a:r>
                        <a:rPr lang="lv-LV" sz="1500" noProof="0" dirty="0" smtClean="0">
                          <a:effectLst/>
                          <a:latin typeface="Cambria"/>
                          <a:cs typeface="Cambria"/>
                        </a:rPr>
                        <a:t>.</a:t>
                      </a:r>
                    </a:p>
                    <a:p>
                      <a:pPr marL="0" marR="0" indent="0" algn="ctr" defTabSz="457200" rtl="0" eaLnBrk="1" fontAlgn="auto" latinLnBrk="0" hangingPunct="1">
                        <a:lnSpc>
                          <a:spcPct val="100000"/>
                        </a:lnSpc>
                        <a:spcBef>
                          <a:spcPts val="0"/>
                        </a:spcBef>
                        <a:spcAft>
                          <a:spcPts val="0"/>
                        </a:spcAft>
                        <a:buClrTx/>
                        <a:buSzTx/>
                        <a:buFontTx/>
                        <a:buNone/>
                        <a:tabLst/>
                        <a:defRPr/>
                      </a:pPr>
                      <a:endParaRPr lang="lv-LV" sz="1500" noProof="0" dirty="0" smtClean="0">
                        <a:effectLst/>
                        <a:latin typeface="Cambria"/>
                        <a:cs typeface="Cambria"/>
                      </a:endParaRPr>
                    </a:p>
                    <a:p>
                      <a:pPr marL="0" marR="0" indent="0" algn="ctr" defTabSz="457200" rtl="0" eaLnBrk="1" fontAlgn="auto" latinLnBrk="0" hangingPunct="1">
                        <a:lnSpc>
                          <a:spcPct val="100000"/>
                        </a:lnSpc>
                        <a:spcBef>
                          <a:spcPts val="0"/>
                        </a:spcBef>
                        <a:spcAft>
                          <a:spcPts val="0"/>
                        </a:spcAft>
                        <a:buClrTx/>
                        <a:buSzTx/>
                        <a:buFontTx/>
                        <a:buNone/>
                        <a:tabLst/>
                        <a:defRPr/>
                      </a:pPr>
                      <a:r>
                        <a:rPr lang="lv-LV" sz="1500" noProof="0" dirty="0" smtClean="0">
                          <a:effectLst/>
                          <a:latin typeface="Cambria"/>
                          <a:cs typeface="Cambria"/>
                        </a:rPr>
                        <a:t>3.</a:t>
                      </a:r>
                      <a:r>
                        <a:rPr lang="en-US" sz="1500" noProof="0" dirty="0" smtClean="0">
                          <a:effectLst/>
                          <a:latin typeface="Cambria"/>
                          <a:cs typeface="Cambria"/>
                        </a:rPr>
                        <a:t>a</a:t>
                      </a:r>
                      <a:r>
                        <a:rPr lang="lv-LV" sz="1500" noProof="0" dirty="0" smtClean="0">
                          <a:effectLst/>
                          <a:latin typeface="Cambria"/>
                          <a:cs typeface="Cambria"/>
                        </a:rPr>
                        <a:t>tkārtotā saskaņošana līdz 16.10.15.</a:t>
                      </a:r>
                    </a:p>
                    <a:p>
                      <a:pPr algn="ctr">
                        <a:spcAft>
                          <a:spcPts val="0"/>
                        </a:spcAft>
                      </a:pPr>
                      <a:endParaRPr lang="lv-LV" sz="1500" noProof="0" dirty="0">
                        <a:effectLst/>
                        <a:latin typeface="Cambria"/>
                        <a:ea typeface="ＭＳ 明朝"/>
                        <a:cs typeface="Cambria"/>
                      </a:endParaRPr>
                    </a:p>
                  </a:txBody>
                  <a:tcPr marL="9525" marR="9525" marT="9525" marB="0" anchor="ctr"/>
                </a:tc>
                <a:tc>
                  <a:txBody>
                    <a:bodyPr/>
                    <a:lstStyle/>
                    <a:p>
                      <a:pPr algn="ctr">
                        <a:spcAft>
                          <a:spcPts val="0"/>
                        </a:spcAft>
                      </a:pPr>
                      <a:r>
                        <a:rPr lang="lv-LV" sz="1500" noProof="0" dirty="0" smtClean="0">
                          <a:effectLst/>
                          <a:latin typeface="Cambria"/>
                          <a:cs typeface="Cambria"/>
                        </a:rPr>
                        <a:t>Oktobra</a:t>
                      </a:r>
                      <a:r>
                        <a:rPr lang="lv-LV" sz="1500" baseline="0" noProof="0" dirty="0" smtClean="0">
                          <a:effectLst/>
                          <a:latin typeface="Cambria"/>
                          <a:cs typeface="Cambria"/>
                        </a:rPr>
                        <a:t> beigas</a:t>
                      </a:r>
                      <a:endParaRPr lang="lv-LV" sz="1500" noProof="0" dirty="0">
                        <a:effectLst/>
                        <a:latin typeface="Cambria"/>
                        <a:ea typeface="ＭＳ 明朝"/>
                        <a:cs typeface="Cambria"/>
                      </a:endParaRPr>
                    </a:p>
                  </a:txBody>
                  <a:tcPr marL="0" marR="0" marT="0" marB="0" anchor="ctr"/>
                </a:tc>
                <a:tc>
                  <a:txBody>
                    <a:bodyPr/>
                    <a:lstStyle/>
                    <a:p>
                      <a:pPr algn="ctr">
                        <a:spcAft>
                          <a:spcPts val="0"/>
                        </a:spcAft>
                      </a:pPr>
                      <a:r>
                        <a:rPr lang="lv-LV" sz="1500" noProof="0" dirty="0" smtClean="0">
                          <a:effectLst/>
                          <a:latin typeface="Cambria"/>
                          <a:cs typeface="Cambria"/>
                        </a:rPr>
                        <a:t>  VIAA kā post-dok grantu apsaimniekotājs projektu iesniedz un to izvērtē līdz 2015.g. beigām.</a:t>
                      </a:r>
                    </a:p>
                    <a:p>
                      <a:pPr algn="ctr">
                        <a:spcAft>
                          <a:spcPts val="0"/>
                        </a:spcAft>
                      </a:pPr>
                      <a:r>
                        <a:rPr lang="lv-LV" sz="1500" noProof="0" dirty="0" smtClean="0">
                          <a:effectLst/>
                          <a:latin typeface="Cambria"/>
                          <a:cs typeface="Cambria"/>
                        </a:rPr>
                        <a:t> </a:t>
                      </a:r>
                    </a:p>
                    <a:p>
                      <a:pPr algn="ctr">
                        <a:spcAft>
                          <a:spcPts val="0"/>
                        </a:spcAft>
                      </a:pPr>
                      <a:r>
                        <a:rPr lang="lv-LV" sz="1500" noProof="0" dirty="0" smtClean="0">
                          <a:effectLst/>
                          <a:latin typeface="Cambria"/>
                          <a:cs typeface="Cambria"/>
                        </a:rPr>
                        <a:t>2016.gada Janv/ Feb VIAA izsludina post-dok grantu atlasi (1.kārta par ≈20 MEUR)</a:t>
                      </a:r>
                      <a:endParaRPr lang="lv-LV" sz="1500" noProof="0" dirty="0">
                        <a:effectLst/>
                        <a:latin typeface="Cambria"/>
                        <a:ea typeface="ＭＳ 明朝"/>
                        <a:cs typeface="Cambria"/>
                      </a:endParaRPr>
                    </a:p>
                  </a:txBody>
                  <a:tcPr marL="9525" marR="9525" marT="9525" marB="0" anchor="ctr"/>
                </a:tc>
                <a:tc>
                  <a:txBody>
                    <a:bodyPr/>
                    <a:lstStyle/>
                    <a:p>
                      <a:pPr algn="ctr">
                        <a:spcAft>
                          <a:spcPts val="0"/>
                        </a:spcAft>
                      </a:pPr>
                      <a:r>
                        <a:rPr lang="lv-LV" sz="1500" noProof="0" dirty="0" smtClean="0">
                          <a:effectLst/>
                          <a:latin typeface="Cambria"/>
                          <a:cs typeface="Cambria"/>
                        </a:rPr>
                        <a:t>Aprīlis/Maijs – Jūn/Jūl, 2016</a:t>
                      </a:r>
                    </a:p>
                    <a:p>
                      <a:pPr algn="ctr">
                        <a:spcAft>
                          <a:spcPts val="0"/>
                        </a:spcAft>
                      </a:pPr>
                      <a:r>
                        <a:rPr lang="lv-LV" sz="1500" noProof="0" dirty="0" smtClean="0">
                          <a:effectLst/>
                          <a:latin typeface="Cambria"/>
                          <a:cs typeface="Cambria"/>
                        </a:rPr>
                        <a:t>(2 mēn., vērtē EK datu bāzes eksperti)</a:t>
                      </a:r>
                      <a:endParaRPr lang="lv-LV" sz="1500" noProof="0" dirty="0">
                        <a:effectLst/>
                        <a:latin typeface="Cambria"/>
                        <a:ea typeface="ＭＳ 明朝"/>
                        <a:cs typeface="Cambria"/>
                      </a:endParaRPr>
                    </a:p>
                  </a:txBody>
                  <a:tcPr marL="0" marR="0" marT="0" marB="0" anchor="ctr"/>
                </a:tc>
                <a:tc>
                  <a:txBody>
                    <a:bodyPr/>
                    <a:lstStyle/>
                    <a:p>
                      <a:pPr algn="ctr">
                        <a:spcAft>
                          <a:spcPts val="0"/>
                        </a:spcAft>
                      </a:pPr>
                      <a:r>
                        <a:rPr lang="lv-LV" sz="1500" u="sng" noProof="0" dirty="0" smtClean="0">
                          <a:effectLst/>
                          <a:latin typeface="Cambria"/>
                          <a:cs typeface="Cambria"/>
                        </a:rPr>
                        <a:t>Jūl-Aug, 2016</a:t>
                      </a:r>
                      <a:endParaRPr lang="lv-LV" sz="1500" u="sng" noProof="0" dirty="0">
                        <a:effectLst/>
                        <a:latin typeface="Cambria"/>
                        <a:ea typeface="ＭＳ 明朝"/>
                        <a:cs typeface="Cambria"/>
                      </a:endParaRPr>
                    </a:p>
                  </a:txBody>
                  <a:tcPr marL="9525" marR="9525" marT="9525" marB="0" anchor="ctr"/>
                </a:tc>
              </a:tr>
            </a:tbl>
          </a:graphicData>
        </a:graphic>
      </p:graphicFrame>
      <p:sp>
        <p:nvSpPr>
          <p:cNvPr id="13" name="Title 1"/>
          <p:cNvSpPr>
            <a:spLocks noGrp="1"/>
          </p:cNvSpPr>
          <p:nvPr>
            <p:ph type="title"/>
          </p:nvPr>
        </p:nvSpPr>
        <p:spPr>
          <a:xfrm>
            <a:off x="1999307" y="456068"/>
            <a:ext cx="6839893" cy="719375"/>
          </a:xfrm>
        </p:spPr>
        <p:txBody>
          <a:bodyPr>
            <a:normAutofit/>
          </a:bodyPr>
          <a:lstStyle/>
          <a:p>
            <a:pPr algn="r"/>
            <a:r>
              <a:rPr lang="lv-LV" sz="2600" dirty="0">
                <a:latin typeface="Cambria" panose="02040503050406030204" pitchFamily="18" charset="0"/>
                <a:ea typeface="MS PGothic" panose="020B0600070205080204" pitchFamily="34" charset="-128"/>
              </a:rPr>
              <a:t>Laika</a:t>
            </a:r>
            <a:r>
              <a:rPr lang="lv-LV" sz="2600" dirty="0" smtClean="0">
                <a:latin typeface="Cambria"/>
                <a:cs typeface="Cambria"/>
              </a:rPr>
              <a:t> grafiks</a:t>
            </a:r>
            <a:endParaRPr lang="lv-LV" sz="2600" dirty="0">
              <a:latin typeface="Cambria"/>
              <a:cs typeface="Cambria"/>
            </a:endParaRPr>
          </a:p>
        </p:txBody>
      </p:sp>
    </p:spTree>
    <p:extLst>
      <p:ext uri="{BB962C8B-B14F-4D97-AF65-F5344CB8AC3E}">
        <p14:creationId xmlns:p14="http://schemas.microsoft.com/office/powerpoint/2010/main" val="9217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1"/>
          <p:cNvSpPr>
            <a:spLocks noGrp="1"/>
          </p:cNvSpPr>
          <p:nvPr>
            <p:ph type="sldNum" sz="quarter" idx="13"/>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D5F3E6A3-A59B-48E3-A8AF-79CD269D3D12}" type="slidenum">
              <a:rPr lang="lv-LV" altLang="lv-LV" sz="1000">
                <a:solidFill>
                  <a:srgbClr val="005374"/>
                </a:solidFill>
                <a:latin typeface="Verdana" panose="020B0604030504040204" pitchFamily="34" charset="0"/>
              </a:rPr>
              <a:pPr/>
              <a:t>7</a:t>
            </a:fld>
            <a:endParaRPr lang="lv-LV" altLang="lv-LV" sz="1000">
              <a:solidFill>
                <a:srgbClr val="005374"/>
              </a:solidFill>
              <a:latin typeface="Verdana" panose="020B0604030504040204" pitchFamily="34" charset="0"/>
            </a:endParaRPr>
          </a:p>
        </p:txBody>
      </p:sp>
      <p:sp>
        <p:nvSpPr>
          <p:cNvPr id="8" name="Content Placeholder 2"/>
          <p:cNvSpPr>
            <a:spLocks noGrp="1"/>
          </p:cNvSpPr>
          <p:nvPr>
            <p:ph idx="1"/>
          </p:nvPr>
        </p:nvSpPr>
        <p:spPr>
          <a:xfrm>
            <a:off x="457200" y="1600200"/>
            <a:ext cx="8229600" cy="5029200"/>
          </a:xfrm>
        </p:spPr>
        <p:txBody>
          <a:bodyPr>
            <a:normAutofit fontScale="92500" lnSpcReduction="10000"/>
          </a:bodyPr>
          <a:lstStyle/>
          <a:p>
            <a:pPr marL="514350" indent="-514350" algn="just">
              <a:buFont typeface="+mj-lt"/>
              <a:buAutoNum type="arabicParenR"/>
            </a:pPr>
            <a:r>
              <a:rPr lang="lv-LV" sz="2000" b="1" dirty="0" smtClean="0">
                <a:latin typeface="Cambria"/>
                <a:cs typeface="Cambria"/>
              </a:rPr>
              <a:t>Iebildumi par jauninājumu ieviešanas kārtību</a:t>
            </a:r>
            <a:r>
              <a:rPr lang="lv-LV" sz="2000" dirty="0" smtClean="0">
                <a:latin typeface="Cambria"/>
                <a:cs typeface="Cambria"/>
              </a:rPr>
              <a:t>, piem:</a:t>
            </a:r>
          </a:p>
          <a:p>
            <a:pPr lvl="1" algn="just"/>
            <a:r>
              <a:rPr lang="lv-LV" sz="2000" dirty="0" smtClean="0">
                <a:latin typeface="Cambria"/>
                <a:cs typeface="Cambria"/>
              </a:rPr>
              <a:t>“Apvārsnis 2020” kvalitātes slieksni pārsniegušo, bet nefinansēto projektu atbalsts;</a:t>
            </a:r>
          </a:p>
          <a:p>
            <a:pPr lvl="1" algn="just"/>
            <a:r>
              <a:rPr lang="lv-LV" sz="2000" dirty="0" smtClean="0">
                <a:latin typeface="Cambria"/>
                <a:cs typeface="Cambria"/>
              </a:rPr>
              <a:t>Zinātniskā ekspertīzes nodrošināšanas kārtība projektu atlasē un rezultātu uzraudzībā (EK ekspertu datu bāzes ekspertu vērtējums);</a:t>
            </a:r>
          </a:p>
          <a:p>
            <a:pPr lvl="1" algn="just"/>
            <a:r>
              <a:rPr lang="lv-LV" sz="2000" dirty="0" smtClean="0">
                <a:latin typeface="Cambria"/>
                <a:cs typeface="Cambria"/>
              </a:rPr>
              <a:t>Sadarbības nosacījumi starp zinātniskajām institūcijām un komersantiem;</a:t>
            </a:r>
          </a:p>
          <a:p>
            <a:pPr lvl="1" algn="just"/>
            <a:r>
              <a:rPr lang="en-US" sz="2000" dirty="0">
                <a:latin typeface="Cambria"/>
                <a:cs typeface="Cambria"/>
              </a:rPr>
              <a:t>V</a:t>
            </a:r>
            <a:r>
              <a:rPr lang="lv-LV" sz="2000" dirty="0">
                <a:latin typeface="Cambria"/>
                <a:cs typeface="Cambria"/>
              </a:rPr>
              <a:t>ienkāršotās </a:t>
            </a:r>
            <a:r>
              <a:rPr lang="lv-LV" sz="2000" dirty="0" smtClean="0">
                <a:latin typeface="Cambria"/>
                <a:cs typeface="Cambria"/>
              </a:rPr>
              <a:t>izmaksas.</a:t>
            </a:r>
          </a:p>
          <a:p>
            <a:pPr marL="0" lvl="1" indent="0" algn="just">
              <a:buNone/>
            </a:pPr>
            <a:r>
              <a:rPr lang="lv-LV" b="1" dirty="0" smtClean="0">
                <a:latin typeface="Cambria"/>
                <a:cs typeface="Cambria"/>
              </a:rPr>
              <a:t>2) </a:t>
            </a:r>
            <a:r>
              <a:rPr lang="lv-LV" sz="2000" b="1" dirty="0" smtClean="0">
                <a:latin typeface="Cambria"/>
                <a:cs typeface="Cambria"/>
              </a:rPr>
              <a:t>Jaunās valsts </a:t>
            </a:r>
            <a:r>
              <a:rPr lang="lv-LV" sz="2000" b="1" dirty="0">
                <a:latin typeface="Cambria"/>
                <a:cs typeface="Cambria"/>
              </a:rPr>
              <a:t>atbalsta Regulas </a:t>
            </a:r>
            <a:r>
              <a:rPr lang="lv-LV" sz="2000" b="1" dirty="0" smtClean="0">
                <a:latin typeface="Cambria"/>
                <a:cs typeface="Cambria"/>
              </a:rPr>
              <a:t>piemērošanas kārtība</a:t>
            </a:r>
            <a:r>
              <a:rPr lang="lv-LV" sz="2000" dirty="0" smtClean="0">
                <a:latin typeface="Cambria"/>
                <a:cs typeface="Cambria"/>
              </a:rPr>
              <a:t>;</a:t>
            </a:r>
          </a:p>
          <a:p>
            <a:pPr marL="0" lvl="1" indent="0" algn="just">
              <a:buNone/>
            </a:pPr>
            <a:r>
              <a:rPr lang="lv-LV" sz="2000" b="1" dirty="0" smtClean="0">
                <a:latin typeface="Cambria"/>
                <a:cs typeface="Cambria"/>
              </a:rPr>
              <a:t>3) Klīnisko </a:t>
            </a:r>
            <a:r>
              <a:rPr lang="lv-LV" sz="2000" b="1" dirty="0">
                <a:latin typeface="Cambria"/>
                <a:cs typeface="Cambria"/>
              </a:rPr>
              <a:t>s</a:t>
            </a:r>
            <a:r>
              <a:rPr lang="lv-LV" sz="2000" b="1" dirty="0" smtClean="0">
                <a:latin typeface="Cambria"/>
                <a:cs typeface="Cambria"/>
              </a:rPr>
              <a:t>limnīcu projektu finansēšanas nosacījumi</a:t>
            </a:r>
            <a:r>
              <a:rPr lang="lv-LV" sz="2000" b="1" dirty="0" smtClean="0">
                <a:latin typeface="Cambria"/>
                <a:cs typeface="Cambria"/>
              </a:rPr>
              <a:t>;</a:t>
            </a:r>
          </a:p>
          <a:p>
            <a:pPr marL="0" lvl="1" indent="0" algn="just">
              <a:buNone/>
            </a:pPr>
            <a:endParaRPr lang="lv-LV" sz="2000" b="1" dirty="0" smtClean="0">
              <a:latin typeface="Cambria"/>
              <a:cs typeface="Cambria"/>
            </a:endParaRPr>
          </a:p>
          <a:p>
            <a:pPr marL="0" lvl="1" indent="0" algn="just">
              <a:buNone/>
            </a:pPr>
            <a:r>
              <a:rPr lang="lv-LV" b="1" dirty="0" smtClean="0">
                <a:solidFill>
                  <a:srgbClr val="FF0000"/>
                </a:solidFill>
                <a:latin typeface="Cambria"/>
                <a:cs typeface="Cambria"/>
              </a:rPr>
              <a:t>4)</a:t>
            </a:r>
            <a:r>
              <a:rPr lang="lv-LV" b="1" dirty="0" smtClean="0">
                <a:latin typeface="Cambria"/>
                <a:cs typeface="Cambria"/>
              </a:rPr>
              <a:t> </a:t>
            </a:r>
            <a:r>
              <a:rPr lang="lv-LV" b="1" dirty="0" smtClean="0">
                <a:solidFill>
                  <a:srgbClr val="FF0000"/>
                </a:solidFill>
                <a:latin typeface="Cambria"/>
                <a:cs typeface="Cambria"/>
              </a:rPr>
              <a:t>FM un CFLA neatbalsta programmu apstiprināšanu, kamēr nav vienošanās par Publisko iepirkumu likuma grozījumiem par EK datu bāzes ekspertu piesaistes izņēmuma nosacījumiem;</a:t>
            </a:r>
            <a:endParaRPr lang="lv-LV" sz="2000" b="1" dirty="0">
              <a:solidFill>
                <a:srgbClr val="FF0000"/>
              </a:solidFill>
              <a:latin typeface="Cambria"/>
              <a:cs typeface="Cambria"/>
            </a:endParaRPr>
          </a:p>
          <a:p>
            <a:pPr marL="0" lvl="1" indent="0" algn="just">
              <a:buNone/>
            </a:pPr>
            <a:endParaRPr lang="lv-LV" sz="2000" dirty="0" smtClean="0">
              <a:latin typeface="Cambria"/>
              <a:cs typeface="Cambria"/>
            </a:endParaRPr>
          </a:p>
          <a:p>
            <a:pPr marL="0" lvl="1" indent="0" algn="just">
              <a:buNone/>
            </a:pPr>
            <a:r>
              <a:rPr lang="lv-LV" sz="2000" dirty="0" smtClean="0">
                <a:latin typeface="Cambria"/>
                <a:cs typeface="Cambria"/>
              </a:rPr>
              <a:t>Novēloti </a:t>
            </a:r>
            <a:r>
              <a:rPr lang="lv-LV" sz="2000" dirty="0" smtClean="0">
                <a:latin typeface="Cambria"/>
                <a:cs typeface="Cambria"/>
              </a:rPr>
              <a:t>atzinumi</a:t>
            </a:r>
          </a:p>
          <a:p>
            <a:pPr marL="0" lvl="1" indent="0">
              <a:buNone/>
            </a:pPr>
            <a:endParaRPr lang="lv-LV" sz="2000" dirty="0">
              <a:latin typeface="Cambria"/>
              <a:cs typeface="Cambria"/>
            </a:endParaRPr>
          </a:p>
        </p:txBody>
      </p:sp>
      <p:sp>
        <p:nvSpPr>
          <p:cNvPr id="9" name="Title 1"/>
          <p:cNvSpPr>
            <a:spLocks noGrp="1"/>
          </p:cNvSpPr>
          <p:nvPr>
            <p:ph type="title"/>
          </p:nvPr>
        </p:nvSpPr>
        <p:spPr>
          <a:xfrm>
            <a:off x="1999307" y="457200"/>
            <a:ext cx="6839893" cy="1143000"/>
          </a:xfrm>
        </p:spPr>
        <p:txBody>
          <a:bodyPr>
            <a:normAutofit/>
          </a:bodyPr>
          <a:lstStyle/>
          <a:p>
            <a:pPr algn="r"/>
            <a:r>
              <a:rPr lang="lv-LV" sz="2600" dirty="0" smtClean="0">
                <a:latin typeface="Cambria"/>
                <a:cs typeface="Cambria"/>
              </a:rPr>
              <a:t>Ilgstošs programmu saskaņošanas process</a:t>
            </a:r>
            <a:endParaRPr lang="lv-LV" sz="2600" dirty="0">
              <a:latin typeface="Cambria"/>
              <a:cs typeface="Cambria"/>
            </a:endParaRPr>
          </a:p>
        </p:txBody>
      </p:sp>
    </p:spTree>
    <p:extLst>
      <p:ext uri="{BB962C8B-B14F-4D97-AF65-F5344CB8AC3E}">
        <p14:creationId xmlns:p14="http://schemas.microsoft.com/office/powerpoint/2010/main" val="2105855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1"/>
          <p:cNvSpPr>
            <a:spLocks noGrp="1"/>
          </p:cNvSpPr>
          <p:nvPr>
            <p:ph type="body" sz="quarter" idx="10"/>
          </p:nvPr>
        </p:nvSpPr>
        <p:spPr>
          <a:xfrm>
            <a:off x="685800" y="3514725"/>
            <a:ext cx="7772400" cy="903288"/>
          </a:xfrm>
        </p:spPr>
        <p:txBody>
          <a:bodyPr rtlCol="0"/>
          <a:lstStyle/>
          <a:p>
            <a:pPr eaLnBrk="1" fontAlgn="auto" hangingPunct="1">
              <a:spcAft>
                <a:spcPts val="0"/>
              </a:spcAft>
              <a:defRPr/>
            </a:pPr>
            <a:r>
              <a:rPr lang="lv-LV" altLang="lv-LV" sz="2600" dirty="0" smtClean="0">
                <a:solidFill>
                  <a:srgbClr val="000000"/>
                </a:solidFill>
                <a:latin typeface="Cambria"/>
                <a:ea typeface="MS PGothic" pitchFamily="34" charset="-128"/>
                <a:cs typeface="Cambria"/>
              </a:rPr>
              <a:t>Paldies par uzmanību!</a:t>
            </a:r>
          </a:p>
        </p:txBody>
      </p:sp>
      <p:sp>
        <p:nvSpPr>
          <p:cNvPr id="96259" name="Text Placeholder 2"/>
          <p:cNvSpPr>
            <a:spLocks noGrp="1"/>
          </p:cNvSpPr>
          <p:nvPr>
            <p:ph type="body" sz="quarter" idx="11"/>
          </p:nvPr>
        </p:nvSpPr>
        <p:spPr>
          <a:xfrm>
            <a:off x="685800" y="6092825"/>
            <a:ext cx="7772400" cy="307975"/>
          </a:xfrm>
        </p:spPr>
        <p:txBody>
          <a:bodyPr/>
          <a:lstStyle/>
          <a:p>
            <a:pPr eaLnBrk="1" hangingPunct="1"/>
            <a:r>
              <a:rPr lang="lv-LV" altLang="lv-LV" smtClean="0">
                <a:solidFill>
                  <a:schemeClr val="bg1"/>
                </a:solidFill>
                <a:ea typeface="MS PGothic" panose="020B0600070205080204" pitchFamily="34" charset="-128"/>
              </a:rPr>
              <a:t>.</a:t>
            </a:r>
          </a:p>
        </p:txBody>
      </p:sp>
    </p:spTree>
    <p:extLst>
      <p:ext uri="{BB962C8B-B14F-4D97-AF65-F5344CB8AC3E}">
        <p14:creationId xmlns:p14="http://schemas.microsoft.com/office/powerpoint/2010/main" val="42579549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p:cNvPicPr>
            <a:picLocks noChangeAspect="1"/>
          </p:cNvPicPr>
          <p:nvPr/>
        </p:nvPicPr>
        <p:blipFill>
          <a:blip r:embed="rId3">
            <a:extLst>
              <a:ext uri="{28A0092B-C50C-407E-A947-70E740481C1C}">
                <a14:useLocalDpi xmlns:a14="http://schemas.microsoft.com/office/drawing/2010/main" val="0"/>
              </a:ext>
            </a:extLst>
          </a:blip>
          <a:srcRect t="18222" b="19112"/>
          <a:stretch>
            <a:fillRect/>
          </a:stretch>
        </p:blipFill>
        <p:spPr bwMode="auto">
          <a:xfrm>
            <a:off x="6483350" y="4597400"/>
            <a:ext cx="2543175" cy="1593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5362" name="Title 1"/>
          <p:cNvSpPr>
            <a:spLocks noGrp="1"/>
          </p:cNvSpPr>
          <p:nvPr>
            <p:ph type="title"/>
          </p:nvPr>
        </p:nvSpPr>
        <p:spPr>
          <a:xfrm>
            <a:off x="1593850" y="271463"/>
            <a:ext cx="7245350" cy="1036637"/>
          </a:xfrm>
        </p:spPr>
        <p:txBody>
          <a:bodyPr>
            <a:normAutofit/>
          </a:bodyPr>
          <a:lstStyle/>
          <a:p>
            <a:pPr algn="r">
              <a:lnSpc>
                <a:spcPct val="115000"/>
              </a:lnSpc>
              <a:spcAft>
                <a:spcPts val="1000"/>
              </a:spcAft>
            </a:pPr>
            <a:r>
              <a:rPr lang="lv-LV" altLang="lv-LV" sz="2600" dirty="0" smtClean="0">
                <a:latin typeface="Cambria" panose="02040503050406030204" pitchFamily="18" charset="0"/>
                <a:ea typeface="MS PGothic" panose="020B0600070205080204" pitchFamily="34" charset="-128"/>
              </a:rPr>
              <a:t>SF finansējums zinātnei</a:t>
            </a:r>
            <a:br>
              <a:rPr lang="lv-LV" altLang="lv-LV" sz="2600" dirty="0" smtClean="0">
                <a:latin typeface="Cambria" panose="02040503050406030204" pitchFamily="18" charset="0"/>
                <a:ea typeface="MS PGothic" panose="020B0600070205080204" pitchFamily="34" charset="-128"/>
              </a:rPr>
            </a:br>
            <a:r>
              <a:rPr lang="lv-LV" altLang="lv-LV" sz="2600" dirty="0" smtClean="0">
                <a:latin typeface="Cambria" panose="02040503050406030204" pitchFamily="18" charset="0"/>
                <a:ea typeface="MS PGothic" panose="020B0600070205080204" pitchFamily="34" charset="-128"/>
              </a:rPr>
              <a:t> 322.3 MEUR (ERAF 273.99 MEUR)</a:t>
            </a:r>
          </a:p>
        </p:txBody>
      </p:sp>
      <p:sp>
        <p:nvSpPr>
          <p:cNvPr id="15363" name="Slide Number Placeholder 5"/>
          <p:cNvSpPr>
            <a:spLocks noGrp="1"/>
          </p:cNvSpPr>
          <p:nvPr>
            <p:ph type="sldNum" sz="quarter" idx="13"/>
          </p:nvPr>
        </p:nvSpPr>
        <p:spPr bwMode="auto">
          <a:xfrm>
            <a:off x="8534400" y="6427788"/>
            <a:ext cx="304800" cy="304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3AA82A2E-D1B0-4173-8C65-7E46022A98E6}" type="slidenum">
              <a:rPr lang="en-US" altLang="lv-LV" sz="1000">
                <a:solidFill>
                  <a:srgbClr val="898989"/>
                </a:solidFill>
                <a:latin typeface="Verdana" panose="020B0604030504040204" pitchFamily="34" charset="0"/>
              </a:rPr>
              <a:pPr/>
              <a:t>9</a:t>
            </a:fld>
            <a:endParaRPr lang="en-US" altLang="lv-LV" sz="1000">
              <a:solidFill>
                <a:srgbClr val="898989"/>
              </a:solidFill>
              <a:latin typeface="Verdana" panose="020B0604030504040204" pitchFamily="34" charset="0"/>
            </a:endParaRPr>
          </a:p>
        </p:txBody>
      </p:sp>
      <p:graphicFrame>
        <p:nvGraphicFramePr>
          <p:cNvPr id="14" name="Chart 13"/>
          <p:cNvGraphicFramePr>
            <a:graphicFrameLocks/>
          </p:cNvGraphicFramePr>
          <p:nvPr/>
        </p:nvGraphicFramePr>
        <p:xfrm>
          <a:off x="0" y="1054100"/>
          <a:ext cx="9027318" cy="5803900"/>
        </p:xfrm>
        <a:graphic>
          <a:graphicData uri="http://schemas.openxmlformats.org/drawingml/2006/chart">
            <c:chart xmlns:c="http://schemas.openxmlformats.org/drawingml/2006/chart" xmlns:r="http://schemas.openxmlformats.org/officeDocument/2006/relationships" r:id="rId4"/>
          </a:graphicData>
        </a:graphic>
      </p:graphicFrame>
      <p:sp>
        <p:nvSpPr>
          <p:cNvPr id="15365" name="Title 1"/>
          <p:cNvSpPr txBox="1">
            <a:spLocks/>
          </p:cNvSpPr>
          <p:nvPr/>
        </p:nvSpPr>
        <p:spPr bwMode="auto">
          <a:xfrm>
            <a:off x="2278063" y="3127375"/>
            <a:ext cx="1570037" cy="581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3957" tIns="46979" rIns="93957" bIns="46979"/>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r>
              <a:rPr lang="lv-LV" altLang="lv-LV" sz="1600" b="1">
                <a:solidFill>
                  <a:schemeClr val="bg1"/>
                </a:solidFill>
                <a:latin typeface="Cambria" panose="02040503050406030204" pitchFamily="18" charset="0"/>
              </a:rPr>
              <a:t>115,25 MEUR</a:t>
            </a:r>
          </a:p>
        </p:txBody>
      </p:sp>
      <p:sp>
        <p:nvSpPr>
          <p:cNvPr id="2" name="Oval 1"/>
          <p:cNvSpPr>
            <a:spLocks noChangeArrowheads="1"/>
          </p:cNvSpPr>
          <p:nvPr/>
        </p:nvSpPr>
        <p:spPr bwMode="auto">
          <a:xfrm>
            <a:off x="6324600" y="2971800"/>
            <a:ext cx="2819400" cy="3886200"/>
          </a:xfrm>
          <a:prstGeom prst="ellipse">
            <a:avLst/>
          </a:prstGeom>
          <a:noFill/>
          <a:ln w="9525">
            <a:solidFill>
              <a:srgbClr val="800000"/>
            </a:solidFill>
            <a:round/>
            <a:headEnd/>
            <a:tailEnd/>
          </a:ln>
          <a:effectLst>
            <a:outerShdw blurRad="40000" dist="23000" dir="5400000" rotWithShape="0">
              <a:srgbClr val="808080">
                <a:alpha val="34999"/>
              </a:srgbClr>
            </a:outerShdw>
          </a:effectLst>
          <a:extLst>
            <a:ext uri="{909E8E84-426E-40dd-AFC4-6F175D3DCCD1}">
              <a14:hiddenFill xmlns="" xmlns:a14="http://schemas.microsoft.com/office/drawing/2010/main">
                <a:solidFill>
                  <a:srgbClr val="FFFFFF"/>
                </a:solidFill>
              </a14:hiddenFill>
            </a:ext>
          </a:extLst>
        </p:spPr>
        <p:txBody>
          <a:bodyPr anchor="ctr"/>
          <a:lstStyle/>
          <a:p>
            <a:pPr algn="ctr">
              <a:defRPr/>
            </a:pPr>
            <a:endParaRPr lang="en-US">
              <a:solidFill>
                <a:schemeClr val="lt1"/>
              </a:solidFill>
              <a:latin typeface="+mn-lt"/>
              <a:ea typeface="+mn-ea"/>
            </a:endParaRPr>
          </a:p>
        </p:txBody>
      </p:sp>
      <p:sp>
        <p:nvSpPr>
          <p:cNvPr id="7" name="Oval 6"/>
          <p:cNvSpPr>
            <a:spLocks noChangeArrowheads="1"/>
          </p:cNvSpPr>
          <p:nvPr/>
        </p:nvSpPr>
        <p:spPr bwMode="auto">
          <a:xfrm>
            <a:off x="3848100" y="1308100"/>
            <a:ext cx="4343400" cy="1549400"/>
          </a:xfrm>
          <a:prstGeom prst="ellipse">
            <a:avLst/>
          </a:prstGeom>
          <a:noFill/>
          <a:ln w="9525">
            <a:solidFill>
              <a:srgbClr val="4A7EBB"/>
            </a:solidFill>
            <a:round/>
            <a:headEnd/>
            <a:tailEnd/>
          </a:ln>
          <a:effectLst>
            <a:outerShdw blurRad="40000" dist="23000" dir="5400000" rotWithShape="0">
              <a:srgbClr val="808080">
                <a:alpha val="34999"/>
              </a:srgbClr>
            </a:outerShdw>
          </a:effectLst>
          <a:extLst>
            <a:ext uri="{909E8E84-426E-40dd-AFC4-6F175D3DCCD1}">
              <a14:hiddenFill xmlns="" xmlns:a14="http://schemas.microsoft.com/office/drawing/2010/main">
                <a:solidFill>
                  <a:srgbClr val="FFFFFF"/>
                </a:solidFill>
              </a14:hiddenFill>
            </a:ext>
          </a:extLst>
        </p:spPr>
        <p:txBody>
          <a:bodyPr anchor="ctr"/>
          <a:lstStyle/>
          <a:p>
            <a:pPr algn="ctr">
              <a:defRPr/>
            </a:pPr>
            <a:endParaRPr lang="en-US">
              <a:solidFill>
                <a:schemeClr val="lt1"/>
              </a:solidFill>
              <a:latin typeface="+mn-lt"/>
              <a:ea typeface="+mn-ea"/>
            </a:endParaRPr>
          </a:p>
        </p:txBody>
      </p:sp>
      <p:pic>
        <p:nvPicPr>
          <p:cNvPr id="15368" name="Content Placeholder 8"/>
          <p:cNvPicPr>
            <a:picLocks noGrp="1" noChangeAspect="1"/>
          </p:cNvPicPr>
          <p:nvPr>
            <p:ph idx="1"/>
          </p:nvPr>
        </p:nvPicPr>
        <p:blipFill>
          <a:blip r:embed="rId5">
            <a:extLst>
              <a:ext uri="{28A0092B-C50C-407E-A947-70E740481C1C}">
                <a14:useLocalDpi xmlns:a14="http://schemas.microsoft.com/office/drawing/2010/main" val="0"/>
              </a:ext>
            </a:extLst>
          </a:blip>
          <a:srcRect l="-2480" r="764"/>
          <a:stretch>
            <a:fillRect/>
          </a:stretch>
        </p:blipFill>
        <p:spPr>
          <a:xfrm>
            <a:off x="5854700" y="1308100"/>
            <a:ext cx="736600" cy="1470025"/>
          </a:xfrm>
        </p:spPr>
      </p:pic>
    </p:spTree>
    <p:extLst>
      <p:ext uri="{BB962C8B-B14F-4D97-AF65-F5344CB8AC3E}">
        <p14:creationId xmlns:p14="http://schemas.microsoft.com/office/powerpoint/2010/main" val="3487762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137</TotalTime>
  <Words>1487</Words>
  <Application>Microsoft Office PowerPoint</Application>
  <PresentationFormat>On-screen Show (4:3)</PresentationFormat>
  <Paragraphs>347</Paragraphs>
  <Slides>17</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ＭＳ 明朝</vt:lpstr>
      <vt:lpstr>MS PGothic</vt:lpstr>
      <vt:lpstr>Arial</vt:lpstr>
      <vt:lpstr>Calibri</vt:lpstr>
      <vt:lpstr>Cambria</vt:lpstr>
      <vt:lpstr>Symbol</vt:lpstr>
      <vt:lpstr>Times New Roman</vt:lpstr>
      <vt:lpstr>Verdana</vt:lpstr>
      <vt:lpstr>Wingdings</vt:lpstr>
      <vt:lpstr>Office Theme</vt:lpstr>
      <vt:lpstr>Praktiskās ievirzes pētījumi Pēcdoktorantūras pētniecības atbalsts SF 2014-2020 </vt:lpstr>
      <vt:lpstr>1.1.1.1.pasākums «Praktiskās ievirzes pētniecība» (76,51 milj. EUR, t.sk. ERAF 65,03 milj. EUR)</vt:lpstr>
      <vt:lpstr>1.1.1.2.pasākums «Pēcdoktorantūras pētniecības atbalsts» (64,03 milj. EUR, t.sk. ERAF 54,42 EUR) </vt:lpstr>
      <vt:lpstr>Sasniedzamie rādītāji (līdz 31.12.2023.)</vt:lpstr>
      <vt:lpstr>P&amp;A programmu apstiprināšanas priekšnoteikums</vt:lpstr>
      <vt:lpstr>Laika grafiks</vt:lpstr>
      <vt:lpstr>Ilgstošs programmu saskaņošanas process</vt:lpstr>
      <vt:lpstr>PowerPoint Presentation</vt:lpstr>
      <vt:lpstr>SF finansējums zinātnei  322.3 MEUR (ERAF 273.99 MEUR)</vt:lpstr>
      <vt:lpstr>Praktiskās ievirzes pētniecības atbalsts</vt:lpstr>
      <vt:lpstr>Praktiskās ievirzes pētniecības projektu īstenošanas nosacījumi</vt:lpstr>
      <vt:lpstr>Praktiskās ievirzes pētniecības  projektu veidi</vt:lpstr>
      <vt:lpstr>Pēcdoktorantūras granti - I</vt:lpstr>
      <vt:lpstr>Pēcdoktorantūras granti - II</vt:lpstr>
      <vt:lpstr>Pēcdoktorantūras granti - III</vt:lpstr>
      <vt:lpstr>Pēcdoktorantūras granti – IV</vt:lpstr>
      <vt:lpstr>Marijas Sklodovskas-Kirī programmas  Individuālas stipendijas vērtēšanas kritēriji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Santa Šmīdlere</dc:creator>
  <cp:lastModifiedBy>Gunta Arāja</cp:lastModifiedBy>
  <cp:revision>36</cp:revision>
  <dcterms:created xsi:type="dcterms:W3CDTF">2015-10-13T04:43:49Z</dcterms:created>
  <dcterms:modified xsi:type="dcterms:W3CDTF">2015-10-13T11:34:22Z</dcterms:modified>
</cp:coreProperties>
</file>