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6" r:id="rId4"/>
  </p:sldMasterIdLst>
  <p:handoutMasterIdLst>
    <p:handoutMasterId r:id="rId32"/>
  </p:handoutMasterIdLst>
  <p:sldIdLst>
    <p:sldId id="256" r:id="rId5"/>
    <p:sldId id="257" r:id="rId6"/>
    <p:sldId id="259" r:id="rId7"/>
    <p:sldId id="301" r:id="rId8"/>
    <p:sldId id="264" r:id="rId9"/>
    <p:sldId id="265" r:id="rId10"/>
    <p:sldId id="266" r:id="rId11"/>
    <p:sldId id="281" r:id="rId12"/>
    <p:sldId id="282" r:id="rId13"/>
    <p:sldId id="279" r:id="rId14"/>
    <p:sldId id="302" r:id="rId15"/>
    <p:sldId id="295" r:id="rId16"/>
    <p:sldId id="305" r:id="rId17"/>
    <p:sldId id="306" r:id="rId18"/>
    <p:sldId id="310" r:id="rId19"/>
    <p:sldId id="311" r:id="rId20"/>
    <p:sldId id="313" r:id="rId21"/>
    <p:sldId id="328" r:id="rId22"/>
    <p:sldId id="314" r:id="rId23"/>
    <p:sldId id="315" r:id="rId24"/>
    <p:sldId id="316" r:id="rId25"/>
    <p:sldId id="329" r:id="rId26"/>
    <p:sldId id="317" r:id="rId27"/>
    <p:sldId id="322" r:id="rId28"/>
    <p:sldId id="318" r:id="rId29"/>
    <p:sldId id="319" r:id="rId30"/>
    <p:sldId id="307" r:id="rId31"/>
  </p:sldIdLst>
  <p:sldSz cx="9144000" cy="6858000" type="screen4x3"/>
  <p:notesSz cx="6788150" cy="9923463"/>
  <p:defaultTextStyle>
    <a:defPPr>
      <a:defRPr lang="lv-L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5C73B-8898-44DA-BBEF-EDE389804521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lv-LV"/>
        </a:p>
      </dgm:t>
    </dgm:pt>
    <dgm:pt modelId="{FBFCEAA1-8CB3-4FD6-A2A3-A77CD6792D4A}">
      <dgm:prSet phldrT="[Teksts]" custT="1"/>
      <dgm:spPr/>
      <dgm:t>
        <a:bodyPr/>
        <a:lstStyle/>
        <a:p>
          <a:r>
            <a:rPr lang="lv-LV" sz="1300" b="1" dirty="0" smtClean="0"/>
            <a:t>Infrastruktūras </a:t>
          </a:r>
        </a:p>
        <a:p>
          <a:r>
            <a:rPr lang="lv-LV" sz="1300" b="1" dirty="0" smtClean="0"/>
            <a:t>kvalitāte</a:t>
          </a:r>
          <a:endParaRPr lang="lv-LV" sz="1300" b="1" dirty="0"/>
        </a:p>
      </dgm:t>
    </dgm:pt>
    <dgm:pt modelId="{4B3F443C-0B85-48B0-8A94-5986F80FDA1C}" type="parTrans" cxnId="{62137E07-3DA7-4F18-A7CA-7C74F3908428}">
      <dgm:prSet/>
      <dgm:spPr/>
      <dgm:t>
        <a:bodyPr/>
        <a:lstStyle/>
        <a:p>
          <a:endParaRPr lang="lv-LV"/>
        </a:p>
      </dgm:t>
    </dgm:pt>
    <dgm:pt modelId="{D88DBC27-7C5A-4FE4-8BA9-BD95DE6237BF}" type="sibTrans" cxnId="{62137E07-3DA7-4F18-A7CA-7C74F3908428}">
      <dgm:prSet/>
      <dgm:spPr/>
      <dgm:t>
        <a:bodyPr/>
        <a:lstStyle/>
        <a:p>
          <a:endParaRPr lang="lv-LV"/>
        </a:p>
      </dgm:t>
    </dgm:pt>
    <dgm:pt modelId="{BD530567-C9B4-482F-8CD2-242312DE032D}">
      <dgm:prSet phldrT="[Teksts]" custT="1"/>
      <dgm:spPr/>
      <dgm:t>
        <a:bodyPr/>
        <a:lstStyle/>
        <a:p>
          <a:r>
            <a:rPr lang="lv-LV" sz="1300" dirty="0" smtClean="0"/>
            <a:t>Modernas mācību vides nodrošinājums</a:t>
          </a:r>
          <a:endParaRPr lang="lv-LV" sz="1300" dirty="0"/>
        </a:p>
      </dgm:t>
    </dgm:pt>
    <dgm:pt modelId="{2AEAF9BF-223A-4B6D-A4DF-C004C79BC1E1}" type="parTrans" cxnId="{C03B5A07-11BF-4C91-8480-DCC03AC09199}">
      <dgm:prSet/>
      <dgm:spPr/>
      <dgm:t>
        <a:bodyPr/>
        <a:lstStyle/>
        <a:p>
          <a:endParaRPr lang="lv-LV"/>
        </a:p>
      </dgm:t>
    </dgm:pt>
    <dgm:pt modelId="{959EBBDA-4352-4117-811A-80D6B00017D2}" type="sibTrans" cxnId="{C03B5A07-11BF-4C91-8480-DCC03AC09199}">
      <dgm:prSet/>
      <dgm:spPr/>
      <dgm:t>
        <a:bodyPr/>
        <a:lstStyle/>
        <a:p>
          <a:endParaRPr lang="lv-LV"/>
        </a:p>
      </dgm:t>
    </dgm:pt>
    <dgm:pt modelId="{961ADCA6-4B8F-4741-B942-E2A7BF0FE735}">
      <dgm:prSet phldrT="[Teksts]"/>
      <dgm:spPr/>
      <dgm:t>
        <a:bodyPr/>
        <a:lstStyle/>
        <a:p>
          <a:r>
            <a:rPr lang="lv-LV" dirty="0" smtClean="0"/>
            <a:t>Koncentrācija</a:t>
          </a:r>
          <a:endParaRPr lang="lv-LV" dirty="0"/>
        </a:p>
      </dgm:t>
    </dgm:pt>
    <dgm:pt modelId="{295D0DFA-70EC-41DE-BD49-E3ED1D82EBC5}" type="parTrans" cxnId="{A6D94593-B29D-40FD-8BE9-E55F88992409}">
      <dgm:prSet/>
      <dgm:spPr/>
      <dgm:t>
        <a:bodyPr/>
        <a:lstStyle/>
        <a:p>
          <a:endParaRPr lang="lv-LV"/>
        </a:p>
      </dgm:t>
    </dgm:pt>
    <dgm:pt modelId="{17993D1E-D145-4088-A9BA-1562087E82B4}" type="sibTrans" cxnId="{A6D94593-B29D-40FD-8BE9-E55F88992409}">
      <dgm:prSet/>
      <dgm:spPr/>
      <dgm:t>
        <a:bodyPr/>
        <a:lstStyle/>
        <a:p>
          <a:endParaRPr lang="lv-LV"/>
        </a:p>
      </dgm:t>
    </dgm:pt>
    <dgm:pt modelId="{5A203492-069F-4BA3-8C27-BF874A5DB58A}">
      <dgm:prSet phldrT="[Teksts]"/>
      <dgm:spPr/>
      <dgm:t>
        <a:bodyPr/>
        <a:lstStyle/>
        <a:p>
          <a:r>
            <a:rPr lang="lv-LV" dirty="0" smtClean="0"/>
            <a:t>Skolu tīklu pārstrukturizēšana</a:t>
          </a:r>
          <a:endParaRPr lang="lv-LV" dirty="0"/>
        </a:p>
      </dgm:t>
    </dgm:pt>
    <dgm:pt modelId="{82BA7161-5A74-4ED7-A927-F34AA4B01C9F}" type="parTrans" cxnId="{8B51D630-7514-4FD7-83F5-B79C69248005}">
      <dgm:prSet/>
      <dgm:spPr/>
      <dgm:t>
        <a:bodyPr/>
        <a:lstStyle/>
        <a:p>
          <a:endParaRPr lang="lv-LV"/>
        </a:p>
      </dgm:t>
    </dgm:pt>
    <dgm:pt modelId="{312950CA-19C4-40A5-BCFA-EA5025B7BFA5}" type="sibTrans" cxnId="{8B51D630-7514-4FD7-83F5-B79C69248005}">
      <dgm:prSet/>
      <dgm:spPr/>
      <dgm:t>
        <a:bodyPr/>
        <a:lstStyle/>
        <a:p>
          <a:endParaRPr lang="lv-LV"/>
        </a:p>
      </dgm:t>
    </dgm:pt>
    <dgm:pt modelId="{A0183BA9-2DE9-40C5-8FAA-A44B0091169A}">
      <dgm:prSet phldrT="[Teksts]"/>
      <dgm:spPr/>
      <dgm:t>
        <a:bodyPr/>
        <a:lstStyle/>
        <a:p>
          <a:r>
            <a:rPr lang="lv-LV" dirty="0" smtClean="0"/>
            <a:t>Sociālais nodrošinājums</a:t>
          </a:r>
          <a:endParaRPr lang="lv-LV" dirty="0"/>
        </a:p>
      </dgm:t>
    </dgm:pt>
    <dgm:pt modelId="{04400720-809E-4A22-AEC7-FC9775570359}" type="parTrans" cxnId="{D9FB0592-2E30-4362-98D6-6F4FEA886736}">
      <dgm:prSet/>
      <dgm:spPr/>
      <dgm:t>
        <a:bodyPr/>
        <a:lstStyle/>
        <a:p>
          <a:endParaRPr lang="lv-LV"/>
        </a:p>
      </dgm:t>
    </dgm:pt>
    <dgm:pt modelId="{8EDA7BD7-FC89-4C38-9D5E-7D08A7DED3E7}" type="sibTrans" cxnId="{D9FB0592-2E30-4362-98D6-6F4FEA886736}">
      <dgm:prSet/>
      <dgm:spPr/>
      <dgm:t>
        <a:bodyPr/>
        <a:lstStyle/>
        <a:p>
          <a:endParaRPr lang="lv-LV"/>
        </a:p>
      </dgm:t>
    </dgm:pt>
    <dgm:pt modelId="{D75226A7-9F8A-40D6-823B-64851A09F1E9}">
      <dgm:prSet phldrT="[Teksts]" custT="1"/>
      <dgm:spPr/>
      <dgm:t>
        <a:bodyPr/>
        <a:lstStyle/>
        <a:p>
          <a:r>
            <a:rPr lang="lv-LV" sz="1300" dirty="0" smtClean="0"/>
            <a:t>Risinājumi nabadzības riskam pakļautajiem bērniem</a:t>
          </a:r>
          <a:endParaRPr lang="lv-LV" sz="1300" dirty="0"/>
        </a:p>
      </dgm:t>
    </dgm:pt>
    <dgm:pt modelId="{1A873750-8826-4AF9-B5E2-DA5A3B028BF4}" type="parTrans" cxnId="{FA30E4C1-0A2D-4880-9E6B-9D8390AFA9F4}">
      <dgm:prSet/>
      <dgm:spPr/>
      <dgm:t>
        <a:bodyPr/>
        <a:lstStyle/>
        <a:p>
          <a:endParaRPr lang="lv-LV"/>
        </a:p>
      </dgm:t>
    </dgm:pt>
    <dgm:pt modelId="{2244D1AF-55C8-4D55-889A-5B40E7FAD8AB}" type="sibTrans" cxnId="{FA30E4C1-0A2D-4880-9E6B-9D8390AFA9F4}">
      <dgm:prSet/>
      <dgm:spPr/>
      <dgm:t>
        <a:bodyPr/>
        <a:lstStyle/>
        <a:p>
          <a:endParaRPr lang="lv-LV"/>
        </a:p>
      </dgm:t>
    </dgm:pt>
    <dgm:pt modelId="{C01C7B05-E7A0-4281-8075-793A34EB2691}">
      <dgm:prSet phldrT="[Teksts]"/>
      <dgm:spPr/>
      <dgm:t>
        <a:bodyPr/>
        <a:lstStyle/>
        <a:p>
          <a:r>
            <a:rPr lang="lv-LV" dirty="0" smtClean="0"/>
            <a:t>Pieejamība</a:t>
          </a:r>
          <a:endParaRPr lang="lv-LV" dirty="0"/>
        </a:p>
      </dgm:t>
    </dgm:pt>
    <dgm:pt modelId="{314550BA-B325-4487-98B0-37713B37C9A9}" type="parTrans" cxnId="{2A28F4D8-2EFF-42FC-86B8-4BBF6F74C718}">
      <dgm:prSet/>
      <dgm:spPr/>
      <dgm:t>
        <a:bodyPr/>
        <a:lstStyle/>
        <a:p>
          <a:endParaRPr lang="lv-LV"/>
        </a:p>
      </dgm:t>
    </dgm:pt>
    <dgm:pt modelId="{089A44C6-A4E3-4F86-ACBC-F2518581A83F}" type="sibTrans" cxnId="{2A28F4D8-2EFF-42FC-86B8-4BBF6F74C718}">
      <dgm:prSet/>
      <dgm:spPr/>
      <dgm:t>
        <a:bodyPr/>
        <a:lstStyle/>
        <a:p>
          <a:endParaRPr lang="lv-LV"/>
        </a:p>
      </dgm:t>
    </dgm:pt>
    <dgm:pt modelId="{E0FDC7D2-5590-4AC9-B80C-294051A1AB75}" type="pres">
      <dgm:prSet presAssocID="{2EB5C73B-8898-44DA-BBEF-EDE38980452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lv-LV"/>
        </a:p>
      </dgm:t>
    </dgm:pt>
    <dgm:pt modelId="{5A3E596C-C522-40B7-A81C-28065FB0D074}" type="pres">
      <dgm:prSet presAssocID="{FBFCEAA1-8CB3-4FD6-A2A3-A77CD6792D4A}" presName="composite" presStyleCnt="0"/>
      <dgm:spPr/>
    </dgm:pt>
    <dgm:pt modelId="{90C08967-CD2B-40F1-872B-A483D9C8B0BD}" type="pres">
      <dgm:prSet presAssocID="{FBFCEAA1-8CB3-4FD6-A2A3-A77CD6792D4A}" presName="bentUpArrow1" presStyleLbl="alignImgPlace1" presStyleIdx="0" presStyleCnt="3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lv-LV"/>
        </a:p>
      </dgm:t>
    </dgm:pt>
    <dgm:pt modelId="{ABCE2B5B-4F78-4D4E-AAA2-686A498D2747}" type="pres">
      <dgm:prSet presAssocID="{FBFCEAA1-8CB3-4FD6-A2A3-A77CD6792D4A}" presName="ParentText" presStyleLbl="node1" presStyleIdx="0" presStyleCnt="4" custScaleX="1069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A8BD89B-C724-4AD0-84E6-B0BD3943B4A7}" type="pres">
      <dgm:prSet presAssocID="{FBFCEAA1-8CB3-4FD6-A2A3-A77CD6792D4A}" presName="ChildText" presStyleLbl="revTx" presStyleIdx="0" presStyleCnt="4" custScaleX="162521" custLinFactNeighborX="34800" custLinFactNeighborY="-3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0F61573-5DFE-4A51-A78D-80E9F13C4B5E}" type="pres">
      <dgm:prSet presAssocID="{D88DBC27-7C5A-4FE4-8BA9-BD95DE6237BF}" presName="sibTrans" presStyleCnt="0"/>
      <dgm:spPr/>
    </dgm:pt>
    <dgm:pt modelId="{A157D0D1-9E6E-4D5B-B450-6FC2EF25DF92}" type="pres">
      <dgm:prSet presAssocID="{961ADCA6-4B8F-4741-B942-E2A7BF0FE735}" presName="composite" presStyleCnt="0"/>
      <dgm:spPr/>
    </dgm:pt>
    <dgm:pt modelId="{C05C9F99-595D-40D9-8412-0307D4D5A0D1}" type="pres">
      <dgm:prSet presAssocID="{961ADCA6-4B8F-4741-B942-E2A7BF0FE735}" presName="bentUpArrow1" presStyleLbl="alignImgPlace1" presStyleIdx="1" presStyleCnt="3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lv-LV"/>
        </a:p>
      </dgm:t>
    </dgm:pt>
    <dgm:pt modelId="{A4FFE570-4945-4742-8C97-BA7AAEB57319}" type="pres">
      <dgm:prSet presAssocID="{961ADCA6-4B8F-4741-B942-E2A7BF0FE735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E1F1145-6A70-4D72-AE58-657DFB080D69}" type="pres">
      <dgm:prSet presAssocID="{961ADCA6-4B8F-4741-B942-E2A7BF0FE735}" presName="ChildText" presStyleLbl="revTx" presStyleIdx="1" presStyleCnt="4" custScaleX="151906" custLinFactNeighborX="20460" custLinFactNeighborY="-233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B1BE0F5-14BB-4B0B-89B0-A56EF2F2D40D}" type="pres">
      <dgm:prSet presAssocID="{17993D1E-D145-4088-A9BA-1562087E82B4}" presName="sibTrans" presStyleCnt="0"/>
      <dgm:spPr/>
    </dgm:pt>
    <dgm:pt modelId="{51BD4CA3-4F7C-40AF-A840-A157DBC0567D}" type="pres">
      <dgm:prSet presAssocID="{C01C7B05-E7A0-4281-8075-793A34EB2691}" presName="composite" presStyleCnt="0"/>
      <dgm:spPr/>
    </dgm:pt>
    <dgm:pt modelId="{C67ADF23-B2B5-4FF3-935B-DC2BCEE73FA4}" type="pres">
      <dgm:prSet presAssocID="{C01C7B05-E7A0-4281-8075-793A34EB2691}" presName="bentUpArrow1" presStyleLbl="alignImgPlace1" presStyleIdx="2" presStyleCnt="3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lv-LV"/>
        </a:p>
      </dgm:t>
    </dgm:pt>
    <dgm:pt modelId="{F8B23FCA-3DD5-4AF0-8DCE-FA2380DB16DB}" type="pres">
      <dgm:prSet presAssocID="{C01C7B05-E7A0-4281-8075-793A34EB2691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07055B6-9B68-447A-A09F-11F0ABECA856}" type="pres">
      <dgm:prSet presAssocID="{C01C7B05-E7A0-4281-8075-793A34EB2691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C2496DC-A07F-4D9B-AB56-4D3B99248508}" type="pres">
      <dgm:prSet presAssocID="{089A44C6-A4E3-4F86-ACBC-F2518581A83F}" presName="sibTrans" presStyleCnt="0"/>
      <dgm:spPr/>
    </dgm:pt>
    <dgm:pt modelId="{DFD8D9ED-F844-4BE2-8B7B-D9643E1B249C}" type="pres">
      <dgm:prSet presAssocID="{A0183BA9-2DE9-40C5-8FAA-A44B0091169A}" presName="composite" presStyleCnt="0"/>
      <dgm:spPr/>
    </dgm:pt>
    <dgm:pt modelId="{E04D6E9B-2E8C-48B9-BD72-A20866DD9D25}" type="pres">
      <dgm:prSet presAssocID="{A0183BA9-2DE9-40C5-8FAA-A44B0091169A}" presName="ParentText" presStyleLbl="node1" presStyleIdx="3" presStyleCnt="4" custLinFactNeighborX="-2679" custLinFactNeighborY="-38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B3E126CF-2314-438E-B060-6A88B56EB4CE}" type="pres">
      <dgm:prSet presAssocID="{A0183BA9-2DE9-40C5-8FAA-A44B0091169A}" presName="FinalChildText" presStyleLbl="revTx" presStyleIdx="3" presStyleCnt="4" custScaleX="151304" custLinFactNeighborX="25112" custLinFactNeighborY="30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13439231-9393-4987-9F8B-E8A3B9E9BB04}" type="presOf" srcId="{D75226A7-9F8A-40D6-823B-64851A09F1E9}" destId="{B3E126CF-2314-438E-B060-6A88B56EB4CE}" srcOrd="0" destOrd="0" presId="urn:microsoft.com/office/officeart/2005/8/layout/StepDownProcess"/>
    <dgm:cxn modelId="{D9FB0592-2E30-4362-98D6-6F4FEA886736}" srcId="{2EB5C73B-8898-44DA-BBEF-EDE389804521}" destId="{A0183BA9-2DE9-40C5-8FAA-A44B0091169A}" srcOrd="3" destOrd="0" parTransId="{04400720-809E-4A22-AEC7-FC9775570359}" sibTransId="{8EDA7BD7-FC89-4C38-9D5E-7D08A7DED3E7}"/>
    <dgm:cxn modelId="{220A806F-B7AC-457A-AA05-E7E2B6684FC8}" type="presOf" srcId="{C01C7B05-E7A0-4281-8075-793A34EB2691}" destId="{F8B23FCA-3DD5-4AF0-8DCE-FA2380DB16DB}" srcOrd="0" destOrd="0" presId="urn:microsoft.com/office/officeart/2005/8/layout/StepDownProcess"/>
    <dgm:cxn modelId="{C7CC74FA-DA6A-4B72-8611-72A79212ACB7}" type="presOf" srcId="{961ADCA6-4B8F-4741-B942-E2A7BF0FE735}" destId="{A4FFE570-4945-4742-8C97-BA7AAEB57319}" srcOrd="0" destOrd="0" presId="urn:microsoft.com/office/officeart/2005/8/layout/StepDownProcess"/>
    <dgm:cxn modelId="{830E5514-733C-441E-9DD2-904901CC62F2}" type="presOf" srcId="{BD530567-C9B4-482F-8CD2-242312DE032D}" destId="{3A8BD89B-C724-4AD0-84E6-B0BD3943B4A7}" srcOrd="0" destOrd="0" presId="urn:microsoft.com/office/officeart/2005/8/layout/StepDownProcess"/>
    <dgm:cxn modelId="{A6D94593-B29D-40FD-8BE9-E55F88992409}" srcId="{2EB5C73B-8898-44DA-BBEF-EDE389804521}" destId="{961ADCA6-4B8F-4741-B942-E2A7BF0FE735}" srcOrd="1" destOrd="0" parTransId="{295D0DFA-70EC-41DE-BD49-E3ED1D82EBC5}" sibTransId="{17993D1E-D145-4088-A9BA-1562087E82B4}"/>
    <dgm:cxn modelId="{207C4ABE-EF40-4674-B962-0E7242651880}" type="presOf" srcId="{A0183BA9-2DE9-40C5-8FAA-A44B0091169A}" destId="{E04D6E9B-2E8C-48B9-BD72-A20866DD9D25}" srcOrd="0" destOrd="0" presId="urn:microsoft.com/office/officeart/2005/8/layout/StepDownProcess"/>
    <dgm:cxn modelId="{2A28F4D8-2EFF-42FC-86B8-4BBF6F74C718}" srcId="{2EB5C73B-8898-44DA-BBEF-EDE389804521}" destId="{C01C7B05-E7A0-4281-8075-793A34EB2691}" srcOrd="2" destOrd="0" parTransId="{314550BA-B325-4487-98B0-37713B37C9A9}" sibTransId="{089A44C6-A4E3-4F86-ACBC-F2518581A83F}"/>
    <dgm:cxn modelId="{903FD91B-913C-4DA1-AA1E-4B81E259BDAB}" type="presOf" srcId="{2EB5C73B-8898-44DA-BBEF-EDE389804521}" destId="{E0FDC7D2-5590-4AC9-B80C-294051A1AB75}" srcOrd="0" destOrd="0" presId="urn:microsoft.com/office/officeart/2005/8/layout/StepDownProcess"/>
    <dgm:cxn modelId="{C03B5A07-11BF-4C91-8480-DCC03AC09199}" srcId="{FBFCEAA1-8CB3-4FD6-A2A3-A77CD6792D4A}" destId="{BD530567-C9B4-482F-8CD2-242312DE032D}" srcOrd="0" destOrd="0" parTransId="{2AEAF9BF-223A-4B6D-A4DF-C004C79BC1E1}" sibTransId="{959EBBDA-4352-4117-811A-80D6B00017D2}"/>
    <dgm:cxn modelId="{EE5AC6FF-57A7-40D3-A8F7-02939173799A}" type="presOf" srcId="{5A203492-069F-4BA3-8C27-BF874A5DB58A}" destId="{9E1F1145-6A70-4D72-AE58-657DFB080D69}" srcOrd="0" destOrd="0" presId="urn:microsoft.com/office/officeart/2005/8/layout/StepDownProcess"/>
    <dgm:cxn modelId="{FA30E4C1-0A2D-4880-9E6B-9D8390AFA9F4}" srcId="{A0183BA9-2DE9-40C5-8FAA-A44B0091169A}" destId="{D75226A7-9F8A-40D6-823B-64851A09F1E9}" srcOrd="0" destOrd="0" parTransId="{1A873750-8826-4AF9-B5E2-DA5A3B028BF4}" sibTransId="{2244D1AF-55C8-4D55-889A-5B40E7FAD8AB}"/>
    <dgm:cxn modelId="{8B51D630-7514-4FD7-83F5-B79C69248005}" srcId="{961ADCA6-4B8F-4741-B942-E2A7BF0FE735}" destId="{5A203492-069F-4BA3-8C27-BF874A5DB58A}" srcOrd="0" destOrd="0" parTransId="{82BA7161-5A74-4ED7-A927-F34AA4B01C9F}" sibTransId="{312950CA-19C4-40A5-BCFA-EA5025B7BFA5}"/>
    <dgm:cxn modelId="{62137E07-3DA7-4F18-A7CA-7C74F3908428}" srcId="{2EB5C73B-8898-44DA-BBEF-EDE389804521}" destId="{FBFCEAA1-8CB3-4FD6-A2A3-A77CD6792D4A}" srcOrd="0" destOrd="0" parTransId="{4B3F443C-0B85-48B0-8A94-5986F80FDA1C}" sibTransId="{D88DBC27-7C5A-4FE4-8BA9-BD95DE6237BF}"/>
    <dgm:cxn modelId="{FA3A9D3A-E39D-44DD-A323-6084D742A71C}" type="presOf" srcId="{FBFCEAA1-8CB3-4FD6-A2A3-A77CD6792D4A}" destId="{ABCE2B5B-4F78-4D4E-AAA2-686A498D2747}" srcOrd="0" destOrd="0" presId="urn:microsoft.com/office/officeart/2005/8/layout/StepDownProcess"/>
    <dgm:cxn modelId="{BC48085B-AEDB-4508-A15F-FD9F0AB3880A}" type="presParOf" srcId="{E0FDC7D2-5590-4AC9-B80C-294051A1AB75}" destId="{5A3E596C-C522-40B7-A81C-28065FB0D074}" srcOrd="0" destOrd="0" presId="urn:microsoft.com/office/officeart/2005/8/layout/StepDownProcess"/>
    <dgm:cxn modelId="{7630A28C-81B9-4371-8C24-94AD205DF3EC}" type="presParOf" srcId="{5A3E596C-C522-40B7-A81C-28065FB0D074}" destId="{90C08967-CD2B-40F1-872B-A483D9C8B0BD}" srcOrd="0" destOrd="0" presId="urn:microsoft.com/office/officeart/2005/8/layout/StepDownProcess"/>
    <dgm:cxn modelId="{5951A020-D5E4-48E8-BDBB-DD5CD49649D6}" type="presParOf" srcId="{5A3E596C-C522-40B7-A81C-28065FB0D074}" destId="{ABCE2B5B-4F78-4D4E-AAA2-686A498D2747}" srcOrd="1" destOrd="0" presId="urn:microsoft.com/office/officeart/2005/8/layout/StepDownProcess"/>
    <dgm:cxn modelId="{6DAE95E0-FF26-48CC-909D-7B5E5C8382D4}" type="presParOf" srcId="{5A3E596C-C522-40B7-A81C-28065FB0D074}" destId="{3A8BD89B-C724-4AD0-84E6-B0BD3943B4A7}" srcOrd="2" destOrd="0" presId="urn:microsoft.com/office/officeart/2005/8/layout/StepDownProcess"/>
    <dgm:cxn modelId="{5B0FC08F-D076-416F-8F92-1EED9A1F5924}" type="presParOf" srcId="{E0FDC7D2-5590-4AC9-B80C-294051A1AB75}" destId="{50F61573-5DFE-4A51-A78D-80E9F13C4B5E}" srcOrd="1" destOrd="0" presId="urn:microsoft.com/office/officeart/2005/8/layout/StepDownProcess"/>
    <dgm:cxn modelId="{6A8716C6-92FC-4ADC-8BE7-9ED5D4127CE0}" type="presParOf" srcId="{E0FDC7D2-5590-4AC9-B80C-294051A1AB75}" destId="{A157D0D1-9E6E-4D5B-B450-6FC2EF25DF92}" srcOrd="2" destOrd="0" presId="urn:microsoft.com/office/officeart/2005/8/layout/StepDownProcess"/>
    <dgm:cxn modelId="{2DEF06D5-D514-4C87-9E90-AD95FA76FE13}" type="presParOf" srcId="{A157D0D1-9E6E-4D5B-B450-6FC2EF25DF92}" destId="{C05C9F99-595D-40D9-8412-0307D4D5A0D1}" srcOrd="0" destOrd="0" presId="urn:microsoft.com/office/officeart/2005/8/layout/StepDownProcess"/>
    <dgm:cxn modelId="{839B217D-B1D0-43D5-ACEC-5ECD6F4958C9}" type="presParOf" srcId="{A157D0D1-9E6E-4D5B-B450-6FC2EF25DF92}" destId="{A4FFE570-4945-4742-8C97-BA7AAEB57319}" srcOrd="1" destOrd="0" presId="urn:microsoft.com/office/officeart/2005/8/layout/StepDownProcess"/>
    <dgm:cxn modelId="{4DA0DF46-250B-4DEA-8399-DDB54CF6763A}" type="presParOf" srcId="{A157D0D1-9E6E-4D5B-B450-6FC2EF25DF92}" destId="{9E1F1145-6A70-4D72-AE58-657DFB080D69}" srcOrd="2" destOrd="0" presId="urn:microsoft.com/office/officeart/2005/8/layout/StepDownProcess"/>
    <dgm:cxn modelId="{B893106D-C4C2-4EAF-B793-B6691475A282}" type="presParOf" srcId="{E0FDC7D2-5590-4AC9-B80C-294051A1AB75}" destId="{2B1BE0F5-14BB-4B0B-89B0-A56EF2F2D40D}" srcOrd="3" destOrd="0" presId="urn:microsoft.com/office/officeart/2005/8/layout/StepDownProcess"/>
    <dgm:cxn modelId="{D0506B98-B131-4C32-A214-18D5CC1F209D}" type="presParOf" srcId="{E0FDC7D2-5590-4AC9-B80C-294051A1AB75}" destId="{51BD4CA3-4F7C-40AF-A840-A157DBC0567D}" srcOrd="4" destOrd="0" presId="urn:microsoft.com/office/officeart/2005/8/layout/StepDownProcess"/>
    <dgm:cxn modelId="{EDC93244-3007-4475-8468-E35EB1ECF230}" type="presParOf" srcId="{51BD4CA3-4F7C-40AF-A840-A157DBC0567D}" destId="{C67ADF23-B2B5-4FF3-935B-DC2BCEE73FA4}" srcOrd="0" destOrd="0" presId="urn:microsoft.com/office/officeart/2005/8/layout/StepDownProcess"/>
    <dgm:cxn modelId="{00017019-9AB0-4651-B640-8954CA3066B9}" type="presParOf" srcId="{51BD4CA3-4F7C-40AF-A840-A157DBC0567D}" destId="{F8B23FCA-3DD5-4AF0-8DCE-FA2380DB16DB}" srcOrd="1" destOrd="0" presId="urn:microsoft.com/office/officeart/2005/8/layout/StepDownProcess"/>
    <dgm:cxn modelId="{6207328E-B209-4DBC-8C6A-FB2AEDB6977B}" type="presParOf" srcId="{51BD4CA3-4F7C-40AF-A840-A157DBC0567D}" destId="{407055B6-9B68-447A-A09F-11F0ABECA856}" srcOrd="2" destOrd="0" presId="urn:microsoft.com/office/officeart/2005/8/layout/StepDownProcess"/>
    <dgm:cxn modelId="{49A35687-6487-4D12-8E91-2B42EC130A1B}" type="presParOf" srcId="{E0FDC7D2-5590-4AC9-B80C-294051A1AB75}" destId="{1C2496DC-A07F-4D9B-AB56-4D3B99248508}" srcOrd="5" destOrd="0" presId="urn:microsoft.com/office/officeart/2005/8/layout/StepDownProcess"/>
    <dgm:cxn modelId="{900E394F-A219-4B0B-B4B8-AF84812F8E12}" type="presParOf" srcId="{E0FDC7D2-5590-4AC9-B80C-294051A1AB75}" destId="{DFD8D9ED-F844-4BE2-8B7B-D9643E1B249C}" srcOrd="6" destOrd="0" presId="urn:microsoft.com/office/officeart/2005/8/layout/StepDownProcess"/>
    <dgm:cxn modelId="{8D7E6F57-E705-4218-AD5E-0404A06ACBC4}" type="presParOf" srcId="{DFD8D9ED-F844-4BE2-8B7B-D9643E1B249C}" destId="{E04D6E9B-2E8C-48B9-BD72-A20866DD9D25}" srcOrd="0" destOrd="0" presId="urn:microsoft.com/office/officeart/2005/8/layout/StepDownProcess"/>
    <dgm:cxn modelId="{6A54743B-63E3-4FE8-BBBE-E90463D83B00}" type="presParOf" srcId="{DFD8D9ED-F844-4BE2-8B7B-D9643E1B249C}" destId="{B3E126CF-2314-438E-B060-6A88B56EB4C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69F530-1FB7-4B5F-B7D3-AF5C6815AD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70AB9F9-6A33-436F-AE20-54F66439E4D6}">
      <dgm:prSet phldrT="[Teksts]"/>
      <dgm:spPr/>
      <dgm:t>
        <a:bodyPr/>
        <a:lstStyle/>
        <a:p>
          <a:r>
            <a:rPr lang="lv-LV" dirty="0" smtClean="0">
              <a:latin typeface="Arial" panose="020B0604020202020204" pitchFamily="34" charset="0"/>
              <a:cs typeface="Arial" panose="020B0604020202020204" pitchFamily="34" charset="0"/>
            </a:rPr>
            <a:t>Risinājumi skolu tīklam</a:t>
          </a:r>
          <a:endParaRPr lang="lv-LV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AA7827-1244-499D-AC08-23DA9CBEDBDD}" type="parTrans" cxnId="{0BE91CFA-5301-407B-BEE9-C3E2AAFAF012}">
      <dgm:prSet/>
      <dgm:spPr/>
      <dgm:t>
        <a:bodyPr/>
        <a:lstStyle/>
        <a:p>
          <a:endParaRPr lang="lv-LV"/>
        </a:p>
      </dgm:t>
    </dgm:pt>
    <dgm:pt modelId="{9E71D1F6-6B5E-42AD-B9A9-E0644E2F57F7}" type="sibTrans" cxnId="{0BE91CFA-5301-407B-BEE9-C3E2AAFAF012}">
      <dgm:prSet/>
      <dgm:spPr/>
      <dgm:t>
        <a:bodyPr/>
        <a:lstStyle/>
        <a:p>
          <a:endParaRPr lang="lv-LV"/>
        </a:p>
      </dgm:t>
    </dgm:pt>
    <dgm:pt modelId="{E3CBEE35-B12F-4ADE-B6A8-40A1FF5AB0AF}">
      <dgm:prSet phldrT="[Teksts]"/>
      <dgm:spPr/>
      <dgm:t>
        <a:bodyPr/>
        <a:lstStyle/>
        <a:p>
          <a:r>
            <a:rPr lang="lv-LV" dirty="0" smtClean="0">
              <a:latin typeface="Arial" panose="020B0604020202020204" pitchFamily="34" charset="0"/>
              <a:cs typeface="Arial" panose="020B0604020202020204" pitchFamily="34" charset="0"/>
            </a:rPr>
            <a:t>Risinājumi skolēnu motivācijai zināšanu un prasmju paaugstināšanā</a:t>
          </a:r>
          <a:endParaRPr lang="lv-LV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381CDD-8728-4E96-A724-583D500C4E41}" type="parTrans" cxnId="{C3CE2D9E-2B53-41F7-A0C9-A93F626EDCD4}">
      <dgm:prSet/>
      <dgm:spPr/>
      <dgm:t>
        <a:bodyPr/>
        <a:lstStyle/>
        <a:p>
          <a:endParaRPr lang="lv-LV"/>
        </a:p>
      </dgm:t>
    </dgm:pt>
    <dgm:pt modelId="{C9E48155-72F0-42FE-B444-B2FA9F9984A5}" type="sibTrans" cxnId="{C3CE2D9E-2B53-41F7-A0C9-A93F626EDCD4}">
      <dgm:prSet/>
      <dgm:spPr/>
      <dgm:t>
        <a:bodyPr/>
        <a:lstStyle/>
        <a:p>
          <a:endParaRPr lang="lv-LV"/>
        </a:p>
      </dgm:t>
    </dgm:pt>
    <dgm:pt modelId="{BF1182DF-FC9B-44CE-9BB9-5FE905E5600E}">
      <dgm:prSet/>
      <dgm:spPr/>
      <dgm:t>
        <a:bodyPr/>
        <a:lstStyle/>
        <a:p>
          <a:r>
            <a:rPr lang="lv-LV" dirty="0" smtClean="0">
              <a:latin typeface="Arial" panose="020B0604020202020204" pitchFamily="34" charset="0"/>
              <a:cs typeface="Arial" panose="020B0604020202020204" pitchFamily="34" charset="0"/>
            </a:rPr>
            <a:t>Risinājumi pedagogu motivācijai</a:t>
          </a:r>
          <a:endParaRPr lang="lv-LV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A4F234-AA97-4444-A555-98E66F18CE02}" type="parTrans" cxnId="{B6C10B7D-CD51-4810-AB18-AD02DDCCD5B7}">
      <dgm:prSet/>
      <dgm:spPr/>
      <dgm:t>
        <a:bodyPr/>
        <a:lstStyle/>
        <a:p>
          <a:endParaRPr lang="lv-LV"/>
        </a:p>
      </dgm:t>
    </dgm:pt>
    <dgm:pt modelId="{D603590E-E585-40E4-8A55-AFE3DA24F794}" type="sibTrans" cxnId="{B6C10B7D-CD51-4810-AB18-AD02DDCCD5B7}">
      <dgm:prSet/>
      <dgm:spPr/>
      <dgm:t>
        <a:bodyPr/>
        <a:lstStyle/>
        <a:p>
          <a:endParaRPr lang="lv-LV"/>
        </a:p>
      </dgm:t>
    </dgm:pt>
    <dgm:pt modelId="{4580BD8D-A2FB-44EA-BE81-43B91D927597}">
      <dgm:prSet/>
      <dgm:spPr/>
      <dgm:t>
        <a:bodyPr/>
        <a:lstStyle/>
        <a:p>
          <a:r>
            <a:rPr lang="lv-LV" dirty="0" smtClean="0">
              <a:latin typeface="Arial" panose="020B0604020202020204" pitchFamily="34" charset="0"/>
              <a:cs typeface="Arial" panose="020B0604020202020204" pitchFamily="34" charset="0"/>
            </a:rPr>
            <a:t>Risinājumi telpiskai mobilitātei</a:t>
          </a:r>
          <a:endParaRPr lang="lv-LV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452924-58B2-4444-BAC1-C73814148328}" type="parTrans" cxnId="{A63D8188-807A-462E-B209-6783EA5CC1F9}">
      <dgm:prSet/>
      <dgm:spPr/>
      <dgm:t>
        <a:bodyPr/>
        <a:lstStyle/>
        <a:p>
          <a:endParaRPr lang="lv-LV"/>
        </a:p>
      </dgm:t>
    </dgm:pt>
    <dgm:pt modelId="{33FCFBDA-15F1-45C8-806C-E791765D38F9}" type="sibTrans" cxnId="{A63D8188-807A-462E-B209-6783EA5CC1F9}">
      <dgm:prSet/>
      <dgm:spPr/>
      <dgm:t>
        <a:bodyPr/>
        <a:lstStyle/>
        <a:p>
          <a:endParaRPr lang="lv-LV"/>
        </a:p>
      </dgm:t>
    </dgm:pt>
    <dgm:pt modelId="{6B2D4A06-285C-450A-988F-B683E15FEEAC}" type="pres">
      <dgm:prSet presAssocID="{E869F530-1FB7-4B5F-B7D3-AF5C6815AD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8059DD45-D6E5-4ABC-9A7D-E270AD788BF7}" type="pres">
      <dgm:prSet presAssocID="{B70AB9F9-6A33-436F-AE20-54F66439E4D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A224E5D-78F6-4431-BC85-B57E172D8D11}" type="pres">
      <dgm:prSet presAssocID="{9E71D1F6-6B5E-42AD-B9A9-E0644E2F57F7}" presName="spacer" presStyleCnt="0"/>
      <dgm:spPr/>
    </dgm:pt>
    <dgm:pt modelId="{AA8AAEB8-7090-4D47-894C-F04FBC70D7FE}" type="pres">
      <dgm:prSet presAssocID="{4580BD8D-A2FB-44EA-BE81-43B91D92759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F74AC9D-E845-4C50-BEE0-63AA50999EFE}" type="pres">
      <dgm:prSet presAssocID="{33FCFBDA-15F1-45C8-806C-E791765D38F9}" presName="spacer" presStyleCnt="0"/>
      <dgm:spPr/>
    </dgm:pt>
    <dgm:pt modelId="{D8AB8CC4-3FD3-447B-A174-39B309017E83}" type="pres">
      <dgm:prSet presAssocID="{BF1182DF-FC9B-44CE-9BB9-5FE905E5600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6C39BF6-96D7-4237-B529-E755AFABC9C0}" type="pres">
      <dgm:prSet presAssocID="{D603590E-E585-40E4-8A55-AFE3DA24F794}" presName="spacer" presStyleCnt="0"/>
      <dgm:spPr/>
    </dgm:pt>
    <dgm:pt modelId="{DA2977C3-C16D-49A5-A967-B066675AEE5D}" type="pres">
      <dgm:prSet presAssocID="{E3CBEE35-B12F-4ADE-B6A8-40A1FF5AB0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01B4FFD3-FC12-4619-96E5-083C2CCC1D90}" type="presOf" srcId="{4580BD8D-A2FB-44EA-BE81-43B91D927597}" destId="{AA8AAEB8-7090-4D47-894C-F04FBC70D7FE}" srcOrd="0" destOrd="0" presId="urn:microsoft.com/office/officeart/2005/8/layout/vList2"/>
    <dgm:cxn modelId="{3F4A5B14-5C7A-41C9-B5DC-03662D9E99E6}" type="presOf" srcId="{E869F530-1FB7-4B5F-B7D3-AF5C6815AD35}" destId="{6B2D4A06-285C-450A-988F-B683E15FEEAC}" srcOrd="0" destOrd="0" presId="urn:microsoft.com/office/officeart/2005/8/layout/vList2"/>
    <dgm:cxn modelId="{0BE91CFA-5301-407B-BEE9-C3E2AAFAF012}" srcId="{E869F530-1FB7-4B5F-B7D3-AF5C6815AD35}" destId="{B70AB9F9-6A33-436F-AE20-54F66439E4D6}" srcOrd="0" destOrd="0" parTransId="{11AA7827-1244-499D-AC08-23DA9CBEDBDD}" sibTransId="{9E71D1F6-6B5E-42AD-B9A9-E0644E2F57F7}"/>
    <dgm:cxn modelId="{B6C10B7D-CD51-4810-AB18-AD02DDCCD5B7}" srcId="{E869F530-1FB7-4B5F-B7D3-AF5C6815AD35}" destId="{BF1182DF-FC9B-44CE-9BB9-5FE905E5600E}" srcOrd="2" destOrd="0" parTransId="{CDA4F234-AA97-4444-A555-98E66F18CE02}" sibTransId="{D603590E-E585-40E4-8A55-AFE3DA24F794}"/>
    <dgm:cxn modelId="{A782A858-DF9B-4DEB-9423-569358FCF674}" type="presOf" srcId="{BF1182DF-FC9B-44CE-9BB9-5FE905E5600E}" destId="{D8AB8CC4-3FD3-447B-A174-39B309017E83}" srcOrd="0" destOrd="0" presId="urn:microsoft.com/office/officeart/2005/8/layout/vList2"/>
    <dgm:cxn modelId="{A63D8188-807A-462E-B209-6783EA5CC1F9}" srcId="{E869F530-1FB7-4B5F-B7D3-AF5C6815AD35}" destId="{4580BD8D-A2FB-44EA-BE81-43B91D927597}" srcOrd="1" destOrd="0" parTransId="{04452924-58B2-4444-BAC1-C73814148328}" sibTransId="{33FCFBDA-15F1-45C8-806C-E791765D38F9}"/>
    <dgm:cxn modelId="{4A247C8F-E5DF-44D6-9187-C83D8C8FC8F9}" type="presOf" srcId="{B70AB9F9-6A33-436F-AE20-54F66439E4D6}" destId="{8059DD45-D6E5-4ABC-9A7D-E270AD788BF7}" srcOrd="0" destOrd="0" presId="urn:microsoft.com/office/officeart/2005/8/layout/vList2"/>
    <dgm:cxn modelId="{C3CE2D9E-2B53-41F7-A0C9-A93F626EDCD4}" srcId="{E869F530-1FB7-4B5F-B7D3-AF5C6815AD35}" destId="{E3CBEE35-B12F-4ADE-B6A8-40A1FF5AB0AF}" srcOrd="3" destOrd="0" parTransId="{72381CDD-8728-4E96-A724-583D500C4E41}" sibTransId="{C9E48155-72F0-42FE-B444-B2FA9F9984A5}"/>
    <dgm:cxn modelId="{F391EDE9-1CD0-42D2-A0CE-2C38EEF169C0}" type="presOf" srcId="{E3CBEE35-B12F-4ADE-B6A8-40A1FF5AB0AF}" destId="{DA2977C3-C16D-49A5-A967-B066675AEE5D}" srcOrd="0" destOrd="0" presId="urn:microsoft.com/office/officeart/2005/8/layout/vList2"/>
    <dgm:cxn modelId="{8CF69106-4194-4483-9743-F0D70116C38B}" type="presParOf" srcId="{6B2D4A06-285C-450A-988F-B683E15FEEAC}" destId="{8059DD45-D6E5-4ABC-9A7D-E270AD788BF7}" srcOrd="0" destOrd="0" presId="urn:microsoft.com/office/officeart/2005/8/layout/vList2"/>
    <dgm:cxn modelId="{AFEEDBE2-067B-410E-A799-13078A7BB78C}" type="presParOf" srcId="{6B2D4A06-285C-450A-988F-B683E15FEEAC}" destId="{8A224E5D-78F6-4431-BC85-B57E172D8D11}" srcOrd="1" destOrd="0" presId="urn:microsoft.com/office/officeart/2005/8/layout/vList2"/>
    <dgm:cxn modelId="{D10E6A46-812A-45DD-845B-D2CCBBF78F89}" type="presParOf" srcId="{6B2D4A06-285C-450A-988F-B683E15FEEAC}" destId="{AA8AAEB8-7090-4D47-894C-F04FBC70D7FE}" srcOrd="2" destOrd="0" presId="urn:microsoft.com/office/officeart/2005/8/layout/vList2"/>
    <dgm:cxn modelId="{6F0A4F6B-766A-4600-8F4F-E37415F949F8}" type="presParOf" srcId="{6B2D4A06-285C-450A-988F-B683E15FEEAC}" destId="{9F74AC9D-E845-4C50-BEE0-63AA50999EFE}" srcOrd="3" destOrd="0" presId="urn:microsoft.com/office/officeart/2005/8/layout/vList2"/>
    <dgm:cxn modelId="{B6BB2C6B-A892-46C1-A52C-5F38B82D206F}" type="presParOf" srcId="{6B2D4A06-285C-450A-988F-B683E15FEEAC}" destId="{D8AB8CC4-3FD3-447B-A174-39B309017E83}" srcOrd="4" destOrd="0" presId="urn:microsoft.com/office/officeart/2005/8/layout/vList2"/>
    <dgm:cxn modelId="{E24ECDEC-4278-4E83-8B17-A096E3567FF0}" type="presParOf" srcId="{6B2D4A06-285C-450A-988F-B683E15FEEAC}" destId="{76C39BF6-96D7-4237-B529-E755AFABC9C0}" srcOrd="5" destOrd="0" presId="urn:microsoft.com/office/officeart/2005/8/layout/vList2"/>
    <dgm:cxn modelId="{12AFCCF9-A9DD-4074-A181-F168AA127DE7}" type="presParOf" srcId="{6B2D4A06-285C-450A-988F-B683E15FEEAC}" destId="{DA2977C3-C16D-49A5-A967-B066675AEE5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8475"/>
          </a:xfrm>
          <a:prstGeom prst="rect">
            <a:avLst/>
          </a:prstGeom>
        </p:spPr>
        <p:txBody>
          <a:bodyPr vert="horz" lIns="83722" tIns="41861" rIns="83722" bIns="4186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8475"/>
          </a:xfrm>
          <a:prstGeom prst="rect">
            <a:avLst/>
          </a:prstGeom>
        </p:spPr>
        <p:txBody>
          <a:bodyPr vert="horz" lIns="83722" tIns="41861" rIns="83722" bIns="4186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CD5840-62CF-4822-A01E-7A75D97B577F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424988"/>
            <a:ext cx="2941638" cy="498475"/>
          </a:xfrm>
          <a:prstGeom prst="rect">
            <a:avLst/>
          </a:prstGeom>
        </p:spPr>
        <p:txBody>
          <a:bodyPr vert="horz" lIns="83722" tIns="41861" rIns="83722" bIns="4186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44925" y="9424988"/>
            <a:ext cx="2941638" cy="498475"/>
          </a:xfrm>
          <a:prstGeom prst="rect">
            <a:avLst/>
          </a:prstGeom>
        </p:spPr>
        <p:txBody>
          <a:bodyPr vert="horz" lIns="83722" tIns="41861" rIns="83722" bIns="4186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F8440F-8EEA-4005-9AC2-20005FD8B58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539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98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7672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06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2519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36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4479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7145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713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153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8618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231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802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136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287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9601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2274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4809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bg>
      <p:bgPr>
        <a:solidFill>
          <a:srgbClr val="35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/>
          <a:lstStyle>
            <a:lvl1pPr algn="l">
              <a:lnSpc>
                <a:spcPct val="85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/>
          <a:lstStyle>
            <a:lvl1pPr marL="0" indent="0" algn="l">
              <a:buNone/>
              <a:defRPr sz="1650" baseline="0">
                <a:solidFill>
                  <a:schemeClr val="tx1">
                    <a:lumMod val="75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825E04A1-965A-45F0-BD56-DD354CDC260A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>
                    <a:lumMod val="65000"/>
                  </a:srgbClr>
                </a:solidFill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E485BAA6-FCD6-475E-98FC-2F143C530C69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409339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B9426B-F4D0-47AB-A2E0-5F807FBB312F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7A5A1F-E6A6-4261-959B-9A37EBB86321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702726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/>
          <a:lstStyle>
            <a:lvl1pPr>
              <a:lnSpc>
                <a:spcPct val="85000"/>
              </a:lnSpc>
              <a:defRPr sz="54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/>
          <a:lstStyle>
            <a:lvl1pPr marL="0" indent="0"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E92640-EEB7-4478-B1AC-6C62F57823EF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F831A22-22B2-45D3-96D8-1A3F1E2FE9A8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010003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8CB5D7-1D29-4B06-8B28-E807A0ACB758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AFD786-2CF9-47A0-BF40-6AD0BCBE051A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870863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1BEBB7-45A0-493D-A301-AF65A31F5C35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B988D4-3C1D-4AA8-B35D-66A0FBB1565F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64546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398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7732B1-9C75-42AB-B323-B91E96E25560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07280A-082C-4C4E-B532-F4323DA33D40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838772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EE108E-16BE-40D3-A98D-AAEA801F7CF3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D675DD-EBA2-4065-B33C-1795EF193854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003470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/>
          <a:lstStyle>
            <a:lvl1pPr>
              <a:defRPr sz="2400" b="0" baseline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sz="9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5BFCE3-C994-4AE0-A6AE-2E3BA283A6EE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E87CC1-A5FF-425E-BD93-718CB95FD6DB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385916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05400"/>
            <a:ext cx="847090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/>
          <a:lstStyle>
            <a:lvl1pPr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lv-LV" noProof="0" smtClean="0"/>
              <a:t>Noklikšķiniet uz ikonas, lai pievienotu attēlu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75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B7628B-1D6B-4389-A90E-CE807528A476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0DB90E-7273-4768-A505-9CBD81BBDF73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712663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730FD1-BB78-4462-B470-5EC71FD9E6BC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88672B-2800-4D57-B732-4E2F4E0FFF77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171625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9CE3C5-81D4-4742-A7B7-552182EC1433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9095A8-88CC-45F6-93E5-7858564101E7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831574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bg>
      <p:bgPr>
        <a:solidFill>
          <a:srgbClr val="35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/>
          <a:lstStyle>
            <a:lvl1pPr algn="l">
              <a:lnSpc>
                <a:spcPct val="85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/>
          <a:lstStyle>
            <a:lvl1pPr marL="0" indent="0" algn="l">
              <a:buNone/>
              <a:defRPr sz="1650" baseline="0">
                <a:solidFill>
                  <a:schemeClr val="tx1">
                    <a:lumMod val="75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C72F6046-CB6C-42C1-8394-42FE7F350B43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>
                    <a:lumMod val="65000"/>
                  </a:srgbClr>
                </a:solidFill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637EC452-6206-4E74-82D8-3D03A15669C9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815923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2E2413-D6AE-4E69-993B-4C79CA6166BA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A06A98-8EAE-4DC7-92CE-A0565F5B49E4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71266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/>
          <a:lstStyle>
            <a:lvl1pPr>
              <a:lnSpc>
                <a:spcPct val="85000"/>
              </a:lnSpc>
              <a:defRPr sz="54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/>
          <a:lstStyle>
            <a:lvl1pPr marL="0" indent="0"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759D52B-D4FB-438F-BD4C-E0E0835149BD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95B6E8B-AB36-4D65-8535-77AA746E0AC7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151132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5658C3-1D52-4DF3-8E8D-EF888CC23695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759429-5E46-43DB-B1A3-D0050016C954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98271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9728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C2B710-63C1-4356-9EB1-DFFF26081A62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69FAAB-3E0E-44EA-A7FB-5C9C9012BA32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9707168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B70B28C-FEBB-4295-905F-06AB5B280DB6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000DCD-FEA6-40FE-AC84-33DD5C6D1A19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346970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E45ED7-3559-4E6A-B341-D70717292563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D41C27-D26E-4B6B-8BB4-D98EE9BF10BE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5827694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/>
          <a:lstStyle>
            <a:lvl1pPr>
              <a:defRPr sz="2400" b="0" baseline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sz="9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89EC09-DC72-40CC-9AC5-A2BA7AF579D0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7DB7DD-45A8-4DEA-A653-BE160948B800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225173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05400"/>
            <a:ext cx="847090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/>
          <a:lstStyle>
            <a:lvl1pPr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lv-LV" noProof="0" smtClean="0"/>
              <a:t>Noklikšķiniet uz ikonas, lai pievienotu attēlu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75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04F7DE-FAFC-4F56-BD18-95EFB65DE1DD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7CFC6C-655A-4BD1-AABA-2432B40F888A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164826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B17E3D-8725-4023-A46B-0896C6AD09E1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10ADD13-6B79-4774-B069-CFD14262C315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372152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30443F-D1BE-419A-8E4D-6AD56870FF3E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D9F726B-AA0F-42A1-B6D3-4AD5CF8CF11C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410275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311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34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5955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04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02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lv-LV"/>
              <a:t>Click to edit the outline text format</a:t>
            </a:r>
            <a:endParaRPr/>
          </a:p>
          <a:p>
            <a:pPr lvl="1"/>
            <a:r>
              <a:rPr lang="lv-LV"/>
              <a:t>Second Outline Level</a:t>
            </a:r>
            <a:endParaRPr/>
          </a:p>
          <a:p>
            <a:pPr lvl="2"/>
            <a:r>
              <a:rPr lang="lv-LV"/>
              <a:t>Third Outline Level</a:t>
            </a:r>
            <a:endParaRPr/>
          </a:p>
          <a:p>
            <a:pPr lvl="3"/>
            <a:r>
              <a:rPr lang="lv-LV"/>
              <a:t>Fourth Outline Level</a:t>
            </a:r>
            <a:endParaRPr/>
          </a:p>
          <a:p>
            <a:pPr lvl="4"/>
            <a:r>
              <a:rPr lang="lv-LV"/>
              <a:t>Fifth Outline Level</a:t>
            </a:r>
            <a:endParaRPr/>
          </a:p>
          <a:p>
            <a:pPr lvl="5"/>
            <a:r>
              <a:rPr lang="lv-LV"/>
              <a:t>Sixth Outline Level</a:t>
            </a:r>
            <a:endParaRPr/>
          </a:p>
          <a:p>
            <a:pPr lvl="6"/>
            <a:r>
              <a:rPr lang="lv-LV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3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altLang="lv-LV" smtClean="0"/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lv-LV"/>
              <a:t>Click to edit the outline text format</a:t>
            </a:r>
            <a:endParaRPr/>
          </a:p>
          <a:p>
            <a:pPr lvl="1"/>
            <a:r>
              <a:rPr lang="lv-LV"/>
              <a:t>Second Outline Level</a:t>
            </a:r>
            <a:endParaRPr/>
          </a:p>
          <a:p>
            <a:pPr lvl="2"/>
            <a:r>
              <a:rPr lang="lv-LV"/>
              <a:t>Third Outline Level</a:t>
            </a:r>
            <a:endParaRPr/>
          </a:p>
          <a:p>
            <a:pPr lvl="3"/>
            <a:r>
              <a:rPr lang="lv-LV"/>
              <a:t>Fourth Outline Level</a:t>
            </a:r>
            <a:endParaRPr/>
          </a:p>
          <a:p>
            <a:pPr lvl="4"/>
            <a:r>
              <a:rPr lang="lv-LV"/>
              <a:t>Fifth Outline Level</a:t>
            </a:r>
            <a:endParaRPr/>
          </a:p>
          <a:p>
            <a:pPr lvl="5"/>
            <a:r>
              <a:rPr lang="lv-LV"/>
              <a:t>Sixth Outline Level</a:t>
            </a:r>
            <a:endParaRPr/>
          </a:p>
          <a:p>
            <a:pPr lvl="6"/>
            <a:r>
              <a:rPr lang="lv-LV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/>
          <a:cs typeface="DejaVu San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313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150" y="365125"/>
            <a:ext cx="726916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150" y="1828800"/>
            <a:ext cx="64468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60507" y="1043781"/>
            <a:ext cx="1905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>
                <a:solidFill>
                  <a:srgbClr val="46464A">
                    <a:lumMod val="20000"/>
                    <a:lumOff val="80000"/>
                  </a:srgb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B628200-B5FF-4AC0-B4B6-FCEA804037AA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022307" y="4091781"/>
            <a:ext cx="3581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rgbClr val="46464A">
                    <a:lumMod val="20000"/>
                    <a:lumOff val="80000"/>
                  </a:srgb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3" y="6172200"/>
            <a:ext cx="685800" cy="5937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2700">
                <a:solidFill>
                  <a:srgbClr val="8E8E94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C52B2E36-745A-4CF0-A2D0-F39A5717642E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 spc="-38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Schoolbook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Schoolbook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Schoolbook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Schoolbook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Schoolbook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Schoolbook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Schoolbook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Schoolbook"/>
        </a:defRPr>
      </a:lvl9pPr>
    </p:titleStyle>
    <p:bodyStyle>
      <a:lvl1pPr marL="136525" indent="-136525" algn="l" rtl="0" eaLnBrk="0" fontAlgn="base" hangingPunct="0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anose="020B0604020202020204" pitchFamily="34" charset="0"/>
        <a:buChar char="•"/>
        <a:defRPr kern="1200" spc="8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rtl="0" eaLnBrk="0" fontAlgn="base" hangingPunct="0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12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136525" algn="l" rtl="0" eaLnBrk="0" fontAlgn="base" hangingPunct="0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1000" kern="1200">
          <a:solidFill>
            <a:srgbClr val="262626"/>
          </a:solidFill>
          <a:latin typeface="+mn-lt"/>
          <a:ea typeface="+mn-ea"/>
          <a:cs typeface="+mn-cs"/>
        </a:defRPr>
      </a:lvl3pPr>
      <a:lvl4pPr marL="752475" indent="-136525" algn="l" rtl="0" eaLnBrk="0" fontAlgn="base" hangingPunct="0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1000" kern="1200">
          <a:solidFill>
            <a:srgbClr val="262626"/>
          </a:solidFill>
          <a:latin typeface="+mn-lt"/>
          <a:ea typeface="+mn-ea"/>
          <a:cs typeface="+mn-cs"/>
        </a:defRPr>
      </a:lvl4pPr>
      <a:lvl5pPr marL="958850" indent="-136525" algn="l" rtl="0" eaLnBrk="0" fontAlgn="base" hangingPunct="0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313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150" y="365125"/>
            <a:ext cx="726916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150" y="1828800"/>
            <a:ext cx="64468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60507" y="1043781"/>
            <a:ext cx="1905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>
                <a:solidFill>
                  <a:srgbClr val="46464A">
                    <a:lumMod val="20000"/>
                    <a:lumOff val="80000"/>
                  </a:srgb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DE5A0D6-831E-406A-B4AF-1420328D7CE5}" type="datetimeFigureOut">
              <a:rPr lang="lv-LV"/>
              <a:pPr>
                <a:defRPr/>
              </a:pPr>
              <a:t>2015.10.21.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022307" y="4091781"/>
            <a:ext cx="3581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rgbClr val="46464A">
                    <a:lumMod val="20000"/>
                    <a:lumOff val="80000"/>
                  </a:srgb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3" y="6172200"/>
            <a:ext cx="685800" cy="5937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2700">
                <a:solidFill>
                  <a:srgbClr val="8E8E94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FB857BA4-0C04-468B-A924-48296216E653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 spc="-38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Schoolbook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Schoolbook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Schoolbook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Schoolbook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Schoolbook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Schoolbook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Schoolbook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Schoolbook"/>
        </a:defRPr>
      </a:lvl9pPr>
    </p:titleStyle>
    <p:bodyStyle>
      <a:lvl1pPr marL="136525" indent="-136525" algn="l" rtl="0" eaLnBrk="0" fontAlgn="base" hangingPunct="0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anose="020B0604020202020204" pitchFamily="34" charset="0"/>
        <a:buChar char="•"/>
        <a:defRPr kern="1200" spc="8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rtl="0" eaLnBrk="0" fontAlgn="base" hangingPunct="0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12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136525" algn="l" rtl="0" eaLnBrk="0" fontAlgn="base" hangingPunct="0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1000" kern="1200">
          <a:solidFill>
            <a:srgbClr val="262626"/>
          </a:solidFill>
          <a:latin typeface="+mn-lt"/>
          <a:ea typeface="+mn-ea"/>
          <a:cs typeface="+mn-cs"/>
        </a:defRPr>
      </a:lvl3pPr>
      <a:lvl4pPr marL="752475" indent="-136525" algn="l" rtl="0" eaLnBrk="0" fontAlgn="base" hangingPunct="0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1000" kern="1200">
          <a:solidFill>
            <a:srgbClr val="262626"/>
          </a:solidFill>
          <a:latin typeface="+mn-lt"/>
          <a:ea typeface="+mn-ea"/>
          <a:cs typeface="+mn-cs"/>
        </a:defRPr>
      </a:lvl4pPr>
      <a:lvl5pPr marL="958850" indent="-136525" algn="l" rtl="0" eaLnBrk="0" fontAlgn="base" hangingPunct="0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anose="05020102010507070707" pitchFamily="18" charset="2"/>
        <a:buChar char="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CustomShape 1"/>
          <p:cNvSpPr>
            <a:spLocks noChangeArrowheads="1"/>
          </p:cNvSpPr>
          <p:nvPr/>
        </p:nvSpPr>
        <p:spPr bwMode="auto">
          <a:xfrm>
            <a:off x="214313" y="6072188"/>
            <a:ext cx="28940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60" tIns="50760" rIns="90000" bIns="507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1600">
                <a:solidFill>
                  <a:srgbClr val="FFFFFF"/>
                </a:solidFill>
              </a:rPr>
              <a:t>	21.11.2015.</a:t>
            </a:r>
            <a:endParaRPr lang="lv-LV" altLang="lv-LV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1600">
                <a:solidFill>
                  <a:srgbClr val="FFFFFF"/>
                </a:solidFill>
              </a:rPr>
              <a:t>	Jānis Turlajs</a:t>
            </a:r>
            <a:endParaRPr lang="lv-LV" altLang="lv-LV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1600">
                <a:solidFill>
                  <a:srgbClr val="FFFFFF"/>
                </a:solidFill>
              </a:rPr>
              <a:t>	</a:t>
            </a:r>
            <a:endParaRPr lang="lv-LV" altLang="lv-LV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1600">
                <a:solidFill>
                  <a:srgbClr val="000000"/>
                </a:solidFill>
              </a:rPr>
              <a:t>	</a:t>
            </a:r>
            <a:endParaRPr lang="lv-LV" altLang="lv-LV" sz="1800"/>
          </a:p>
        </p:txBody>
      </p:sp>
      <p:sp>
        <p:nvSpPr>
          <p:cNvPr id="30724" name="CustomShape 2"/>
          <p:cNvSpPr>
            <a:spLocks noChangeArrowheads="1"/>
          </p:cNvSpPr>
          <p:nvPr/>
        </p:nvSpPr>
        <p:spPr bwMode="auto">
          <a:xfrm>
            <a:off x="642938" y="3143250"/>
            <a:ext cx="82216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3200">
                <a:solidFill>
                  <a:srgbClr val="FFFFFF"/>
                </a:solidFill>
              </a:rPr>
              <a:t> Iedzīvotāju mobilitātes problēma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3200">
                <a:solidFill>
                  <a:srgbClr val="FFFFFF"/>
                </a:solidFill>
              </a:rPr>
              <a:t>izglītības tīkla reformas un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3200">
                <a:solidFill>
                  <a:srgbClr val="FFFFFF"/>
                </a:solidFill>
              </a:rPr>
              <a:t>apdzīvojuma kontekstā</a:t>
            </a:r>
            <a:endParaRPr lang="lv-LV" altLang="lv-LV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04788"/>
            <a:ext cx="91154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pPr eaLnBrk="1" hangingPunct="1"/>
            <a:endParaRPr lang="lv-LV" altLang="lv-LV" smtClean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57200" y="273050"/>
            <a:ext cx="8229600" cy="1146175"/>
          </a:xfrm>
          <a:noFill/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lv-LV" dirty="0"/>
          </a:p>
        </p:txBody>
      </p:sp>
      <p:pic>
        <p:nvPicPr>
          <p:cNvPr id="43012" name="Picture 3" descr="KP948_LV_att_centri_25k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7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687388"/>
            <a:ext cx="8229600" cy="742950"/>
          </a:xfrm>
        </p:spPr>
        <p:txBody>
          <a:bodyPr/>
          <a:lstStyle/>
          <a:p>
            <a:pPr eaLnBrk="1" hangingPunct="1"/>
            <a:r>
              <a:rPr lang="lv-LV" altLang="lv-LV" sz="3200" smtClean="0">
                <a:solidFill>
                  <a:srgbClr val="002452"/>
                </a:solidFill>
                <a:latin typeface="Trebuchet MS Bold" panose="020B0703020202020204" pitchFamily="34" charset="0"/>
                <a:sym typeface="Trebuchet MS Bold" panose="020B0703020202020204" pitchFamily="34" charset="0"/>
              </a:rPr>
              <a:t>Būtiskākās kļūdas un pārspīlējumi saistībā ar mobilitātes jautājumiem</a:t>
            </a:r>
            <a:endParaRPr lang="lv-LV" altLang="lv-LV" sz="32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384175" y="2184400"/>
            <a:ext cx="8229600" cy="3976688"/>
          </a:xfrm>
          <a:noFill/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v-LV" sz="2400" dirty="0" smtClean="0"/>
              <a:t>Netiek pievērsta pienācīga uzmanība esošo pasažieru plūsmu un sabiedriskā autotransporta aizpildījuma monitoringam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lv-LV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lv-LV" sz="2400" dirty="0" smtClean="0"/>
              <a:t>Inovācijas sabiedrisko pārvadājumu plānošanā izmanto nepietiekamā mērā vai neizmanto vispār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lv-LV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lv-LV" sz="2400" dirty="0" smtClean="0"/>
              <a:t>Daudzviet tiek uzturēts sabiedriskajam transportam paralēls skolēnu pārvadājumu tīkls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lv-LV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lv-LV" sz="2400" dirty="0" smtClean="0"/>
              <a:t>Tā kā nav noteikti ierobežojumi, kādos gadījumos pašvaldībām jānodrošina skolēnu nogādāšana izglītības iestādēs, šim pasākumam daudzviet tiek tērēti valsts rocībai neproporcionāli lieli resursi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84200" y="600075"/>
            <a:ext cx="8229600" cy="1144588"/>
          </a:xfrm>
        </p:spPr>
        <p:txBody>
          <a:bodyPr/>
          <a:lstStyle/>
          <a:p>
            <a:pPr eaLnBrk="1" hangingPunct="1"/>
            <a:r>
              <a:rPr lang="lv-LV" altLang="lv-LV" sz="3200" smtClean="0">
                <a:solidFill>
                  <a:srgbClr val="002452"/>
                </a:solidFill>
                <a:latin typeface="Trebuchet MS Bold" panose="020B0703020202020204" pitchFamily="34" charset="0"/>
                <a:sym typeface="Trebuchet MS Bold" panose="020B0703020202020204" pitchFamily="34" charset="0"/>
              </a:rPr>
              <a:t>Pašvaldību meklējumi mobilitātes problēmas risinājumam - piemērs no Jāņa sētas prakses</a:t>
            </a:r>
            <a:endParaRPr lang="lv-LV" altLang="lv-LV" sz="32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57200" y="2338388"/>
            <a:ext cx="8229600" cy="3976687"/>
          </a:xfrm>
          <a:noFill/>
          <a:extLst/>
        </p:spPr>
        <p:txBody>
          <a:bodyPr/>
          <a:lstStyle/>
          <a:p>
            <a:pPr marL="257175" indent="-257175" algn="just" eaLnBrk="1" fontAlgn="auto" hangingPunct="1">
              <a:spcBef>
                <a:spcPts val="3400"/>
              </a:spcBef>
              <a:spcAft>
                <a:spcPts val="0"/>
              </a:spcAft>
              <a:defRPr/>
            </a:pPr>
            <a:r>
              <a:rPr lang="lv-LV" altLang="lv-LV" sz="2400" dirty="0" smtClean="0">
                <a:cs typeface="Arial" panose="020B0604020202020204" pitchFamily="34" charset="0"/>
                <a:sym typeface="Arial" panose="020B0604020202020204" pitchFamily="34" charset="0"/>
              </a:rPr>
              <a:t>- Pašvaldība tabulārā formā piegādā </a:t>
            </a:r>
            <a:r>
              <a:rPr lang="lv-LV" altLang="lv-LV" sz="2400" dirty="0" err="1" smtClean="0">
                <a:cs typeface="Arial" panose="020B0604020202020204" pitchFamily="34" charset="0"/>
                <a:sym typeface="Arial" panose="020B0604020202020204" pitchFamily="34" charset="0"/>
              </a:rPr>
              <a:t>anonimizētus</a:t>
            </a:r>
            <a:r>
              <a:rPr lang="lv-LV" altLang="lv-LV" sz="2400" dirty="0" smtClean="0">
                <a:cs typeface="Arial" panose="020B0604020202020204" pitchFamily="34" charset="0"/>
                <a:sym typeface="Arial" panose="020B0604020202020204" pitchFamily="34" charset="0"/>
              </a:rPr>
              <a:t> datus ar deklarēto iedzīvotāju adresēm un dzimšanas gadiem, skolēnu autobusu pieturu sarakstus ar iekāpjošo skolēnu skaitu u.c. informāciju</a:t>
            </a:r>
          </a:p>
          <a:p>
            <a:pPr marL="257175" indent="-257175" algn="just" eaLnBrk="1" fontAlgn="auto" hangingPunct="1">
              <a:spcBef>
                <a:spcPts val="3400"/>
              </a:spcBef>
              <a:spcAft>
                <a:spcPts val="0"/>
              </a:spcAft>
              <a:defRPr/>
            </a:pPr>
            <a:r>
              <a:rPr lang="lv-LV" altLang="lv-LV" sz="2400" dirty="0" smtClean="0">
                <a:cs typeface="Arial" panose="020B0604020202020204" pitchFamily="34" charset="0"/>
                <a:sym typeface="Arial" panose="020B0604020202020204" pitchFamily="34" charset="0"/>
              </a:rPr>
              <a:t>- JS veic skolas vecuma deklarēto iedzīvotāju atlasi un kartēšanu, kā arī esošo skolēnu autobusu pasažieru plūsmu kartēšanu</a:t>
            </a:r>
          </a:p>
          <a:p>
            <a:pPr marL="257175" indent="-257175" algn="just" eaLnBrk="1" fontAlgn="auto" hangingPunct="1">
              <a:spcBef>
                <a:spcPts val="3400"/>
              </a:spcBef>
              <a:spcAft>
                <a:spcPts val="0"/>
              </a:spcAft>
              <a:defRPr/>
            </a:pPr>
            <a:r>
              <a:rPr lang="lv-LV" altLang="lv-LV" sz="2400" dirty="0" smtClean="0">
                <a:cs typeface="Arial" panose="020B0604020202020204" pitchFamily="34" charset="0"/>
                <a:sym typeface="Arial" panose="020B0604020202020204" pitchFamily="34" charset="0"/>
              </a:rPr>
              <a:t>- Izmantojot Latvijā pilnīgāko ceļu tīkla datu bāzi, kā </a:t>
            </a:r>
            <a:r>
              <a:rPr lang="lv-LV" altLang="lv-LV" sz="2400" dirty="0" err="1" smtClean="0">
                <a:cs typeface="Arial" panose="020B0604020202020204" pitchFamily="34" charset="0"/>
                <a:sym typeface="Arial" panose="020B0604020202020204" pitchFamily="34" charset="0"/>
              </a:rPr>
              <a:t>ārī</a:t>
            </a:r>
            <a:r>
              <a:rPr lang="lv-LV" altLang="lv-LV" sz="2400" dirty="0" smtClean="0">
                <a:cs typeface="Arial" panose="020B0604020202020204" pitchFamily="34" charset="0"/>
                <a:sym typeface="Arial" panose="020B0604020202020204" pitchFamily="34" charset="0"/>
              </a:rPr>
              <a:t> pašu izstrādāto loģistikas programmatūru, JS atbilstoši pašvaldības uzstādījumiem izveido optimālos maršrutus, vai cita rakstura analīzes</a:t>
            </a:r>
            <a:endParaRPr lang="lv-LV" altLang="lv-LV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pakšvirsraksts 2"/>
          <p:cNvSpPr>
            <a:spLocks noGrp="1"/>
          </p:cNvSpPr>
          <p:nvPr>
            <p:ph type="subTitle"/>
          </p:nvPr>
        </p:nvSpPr>
        <p:spPr>
          <a:xfrm>
            <a:off x="457200" y="552450"/>
            <a:ext cx="8229600" cy="4373563"/>
          </a:xfrm>
          <a:noFill/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lv-LV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lv-LV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lv-LV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lv-LV" sz="2400" dirty="0" smtClean="0"/>
              <a:t>Ilgtspējīgas </a:t>
            </a:r>
            <a:r>
              <a:rPr lang="lv-LV" sz="2400" dirty="0"/>
              <a:t>attīstības komisijas </a:t>
            </a:r>
            <a:r>
              <a:rPr lang="lv-LV" sz="2400" dirty="0" smtClean="0"/>
              <a:t>starpziņojums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lv-LV" sz="2400" dirty="0" smtClean="0"/>
              <a:t> «</a:t>
            </a:r>
            <a:r>
              <a:rPr lang="lv-LV" sz="2400" dirty="0"/>
              <a:t>Priekšlikumi iniciatīvām Latvijas ekonomikas konkurētspējas stiprināšanai</a:t>
            </a:r>
            <a:r>
              <a:rPr lang="lv-LV" sz="2400" dirty="0" smtClean="0"/>
              <a:t>»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lv-LV" b="1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 smtClean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Komisijas darba grupas sagatavotais piedāvājums diskusijai par risinājumiem cilvēkresursu efektīvai izmantošanai: kvalitatīvas izglītības nodrošināšana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lv-LV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lv-LV" dirty="0"/>
          </a:p>
        </p:txBody>
      </p:sp>
      <p:pic>
        <p:nvPicPr>
          <p:cNvPr id="49155" name="Attēl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171450"/>
            <a:ext cx="22336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57263" y="228600"/>
            <a:ext cx="7269162" cy="534988"/>
          </a:xfrm>
        </p:spPr>
        <p:txBody>
          <a:bodyPr/>
          <a:lstStyle/>
          <a:p>
            <a:pPr>
              <a:defRPr/>
            </a:pPr>
            <a:r>
              <a:rPr lang="lv-LV" sz="3200" dirty="0">
                <a:solidFill>
                  <a:srgbClr val="002060"/>
                </a:solidFill>
                <a:latin typeface="Trebuchet MS" panose="020B0603020202020204" pitchFamily="34" charset="0"/>
              </a:rPr>
              <a:t>Kvalitatīvas izglītības nodrošināšana</a:t>
            </a: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</p:nvPr>
        </p:nvGraphicFramePr>
        <p:xfrm>
          <a:off x="957824" y="2208204"/>
          <a:ext cx="7702639" cy="4248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0180" name="Grupa 13"/>
          <p:cNvGrpSpPr>
            <a:grpSpLocks/>
          </p:cNvGrpSpPr>
          <p:nvPr/>
        </p:nvGrpSpPr>
        <p:grpSpPr bwMode="auto">
          <a:xfrm>
            <a:off x="4111625" y="3070225"/>
            <a:ext cx="2809875" cy="2379663"/>
            <a:chOff x="3083818" y="143009"/>
            <a:chExt cx="3745945" cy="3173863"/>
          </a:xfrm>
        </p:grpSpPr>
        <p:sp>
          <p:nvSpPr>
            <p:cNvPr id="15" name="Taisnstūris 14"/>
            <p:cNvSpPr/>
            <p:nvPr/>
          </p:nvSpPr>
          <p:spPr>
            <a:xfrm>
              <a:off x="3083818" y="143009"/>
              <a:ext cx="1229602" cy="9549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aisnstūris 15"/>
            <p:cNvSpPr/>
            <p:nvPr/>
          </p:nvSpPr>
          <p:spPr>
            <a:xfrm>
              <a:off x="4910231" y="1872860"/>
              <a:ext cx="1919532" cy="1444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rIns="34290" spcCol="1270" anchor="ctr"/>
            <a:lstStyle/>
            <a:p>
              <a:pPr marL="42863" lvl="1" indent="-42863" defTabSz="300038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lv-LV" sz="11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Skolu tīkla «sašaurināšana» prasa līdzi risinājumus pieejamībai</a:t>
              </a:r>
            </a:p>
          </p:txBody>
        </p:sp>
      </p:grpSp>
      <p:sp>
        <p:nvSpPr>
          <p:cNvPr id="17" name="Saliektā augšupvērstā bultiņa 16"/>
          <p:cNvSpPr/>
          <p:nvPr/>
        </p:nvSpPr>
        <p:spPr>
          <a:xfrm rot="5400000" flipH="1">
            <a:off x="5363369" y="3447257"/>
            <a:ext cx="631825" cy="128428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Saliektā augšupvērstā bultiņa 18"/>
          <p:cNvSpPr/>
          <p:nvPr/>
        </p:nvSpPr>
        <p:spPr>
          <a:xfrm rot="5400000">
            <a:off x="7107237" y="3940176"/>
            <a:ext cx="365125" cy="673100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Grupa 19"/>
          <p:cNvGrpSpPr/>
          <p:nvPr/>
        </p:nvGrpSpPr>
        <p:grpSpPr>
          <a:xfrm>
            <a:off x="6321387" y="3218397"/>
            <a:ext cx="1263364" cy="915713"/>
            <a:chOff x="2700925" y="1304742"/>
            <a:chExt cx="1622400" cy="1135627"/>
          </a:xfrm>
          <a:solidFill>
            <a:schemeClr val="bg1">
              <a:lumMod val="65000"/>
            </a:schemeClr>
          </a:solidFill>
        </p:grpSpPr>
        <p:sp>
          <p:nvSpPr>
            <p:cNvPr id="21" name="Taisnstūris ar noapaļotiem stūriem 20"/>
            <p:cNvSpPr/>
            <p:nvPr/>
          </p:nvSpPr>
          <p:spPr>
            <a:xfrm>
              <a:off x="2700925" y="1304742"/>
              <a:ext cx="1622400" cy="1135627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aisnstūris 21"/>
            <p:cNvSpPr/>
            <p:nvPr/>
          </p:nvSpPr>
          <p:spPr>
            <a:xfrm>
              <a:off x="2756372" y="1360189"/>
              <a:ext cx="1511506" cy="10247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lv-LV" sz="1200" dirty="0">
                  <a:solidFill>
                    <a:srgbClr val="FFFFFF"/>
                  </a:solidFill>
                </a:rPr>
                <a:t>Transports </a:t>
              </a:r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161178" y="1038501"/>
            <a:ext cx="2838866" cy="1118610"/>
            <a:chOff x="965038" y="63724"/>
            <a:chExt cx="1622400" cy="1135627"/>
          </a:xfrm>
          <a:solidFill>
            <a:schemeClr val="accent2">
              <a:lumMod val="50000"/>
            </a:schemeClr>
          </a:solidFill>
        </p:grpSpPr>
        <p:sp>
          <p:nvSpPr>
            <p:cNvPr id="30" name="Taisnstūris ar noapaļotiem stūriem 29"/>
            <p:cNvSpPr/>
            <p:nvPr/>
          </p:nvSpPr>
          <p:spPr>
            <a:xfrm>
              <a:off x="965038" y="63724"/>
              <a:ext cx="1622400" cy="1135627"/>
            </a:xfrm>
            <a:prstGeom prst="roundRect">
              <a:avLst>
                <a:gd name="adj" fmla="val 1667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aisnstūris 30"/>
            <p:cNvSpPr/>
            <p:nvPr/>
          </p:nvSpPr>
          <p:spPr>
            <a:xfrm>
              <a:off x="994300" y="84504"/>
              <a:ext cx="1511506" cy="1024733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lv-LV" sz="1200" b="1" dirty="0">
                  <a:solidFill>
                    <a:srgbClr val="FFFFFF"/>
                  </a:solidFill>
                </a:rPr>
                <a:t>KVALITĀTE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lv-LV" sz="1200" b="1" dirty="0">
                  <a:solidFill>
                    <a:srgbClr val="FFFFFF"/>
                  </a:solidFill>
                </a:rPr>
                <a:t>Kvalitatīvas zināšanas un prasmes bērnam</a:t>
              </a:r>
            </a:p>
          </p:txBody>
        </p:sp>
      </p:grpSp>
      <p:grpSp>
        <p:nvGrpSpPr>
          <p:cNvPr id="50185" name="Grupa 31"/>
          <p:cNvGrpSpPr>
            <a:grpSpLocks/>
          </p:cNvGrpSpPr>
          <p:nvPr/>
        </p:nvGrpSpPr>
        <p:grpSpPr bwMode="auto">
          <a:xfrm>
            <a:off x="0" y="2219325"/>
            <a:ext cx="1473200" cy="998538"/>
            <a:chOff x="899543" y="29057"/>
            <a:chExt cx="1661710" cy="1135627"/>
          </a:xfrm>
        </p:grpSpPr>
        <p:sp>
          <p:nvSpPr>
            <p:cNvPr id="33" name="Taisnstūris ar noapaļotiem stūriem 32"/>
            <p:cNvSpPr/>
            <p:nvPr/>
          </p:nvSpPr>
          <p:spPr>
            <a:xfrm>
              <a:off x="938937" y="29057"/>
              <a:ext cx="1622316" cy="1135627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Taisnstūris 33"/>
            <p:cNvSpPr/>
            <p:nvPr/>
          </p:nvSpPr>
          <p:spPr>
            <a:xfrm>
              <a:off x="899543" y="85026"/>
              <a:ext cx="1606201" cy="1023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lv-LV" sz="1400" b="1" dirty="0">
                  <a:solidFill>
                    <a:srgbClr val="FFFFFF"/>
                  </a:solidFill>
                </a:rPr>
                <a:t>Motivēts 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lv-LV" sz="1400" b="1" dirty="0">
                  <a:solidFill>
                    <a:srgbClr val="FFFFFF"/>
                  </a:solidFill>
                </a:rPr>
                <a:t>pedagogs </a:t>
              </a:r>
              <a:endParaRPr lang="lv-LV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7627053" y="3318367"/>
            <a:ext cx="1122865" cy="1216166"/>
            <a:chOff x="2631983" y="1304742"/>
            <a:chExt cx="1916720" cy="1692851"/>
          </a:xfrm>
          <a:solidFill>
            <a:schemeClr val="bg1">
              <a:lumMod val="65000"/>
            </a:schemeClr>
          </a:solidFill>
        </p:grpSpPr>
        <p:sp>
          <p:nvSpPr>
            <p:cNvPr id="27" name="Taisnstūris ar noapaļotiem stūriem 26"/>
            <p:cNvSpPr/>
            <p:nvPr/>
          </p:nvSpPr>
          <p:spPr>
            <a:xfrm>
              <a:off x="2631983" y="1304742"/>
              <a:ext cx="1916720" cy="1692851"/>
            </a:xfrm>
            <a:prstGeom prst="roundRect">
              <a:avLst>
                <a:gd name="adj" fmla="val 166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aisnstūris 27"/>
            <p:cNvSpPr/>
            <p:nvPr/>
          </p:nvSpPr>
          <p:spPr>
            <a:xfrm>
              <a:off x="2746824" y="1418655"/>
              <a:ext cx="1687037" cy="15423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lv-LV" sz="975" dirty="0">
                  <a:solidFill>
                    <a:srgbClr val="FFFFFF"/>
                  </a:solidFill>
                </a:rPr>
                <a:t>Interešu izglītība/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lv-LV" sz="975" dirty="0">
                  <a:solidFill>
                    <a:srgbClr val="FFFFFF"/>
                  </a:solidFill>
                </a:rPr>
                <a:t> Dienesta viesnīcas/ </a:t>
              </a:r>
            </a:p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lv-LV" sz="975" dirty="0">
                  <a:solidFill>
                    <a:srgbClr val="FFFFFF"/>
                  </a:solidFill>
                </a:rPr>
                <a:t>Veselības aprūpe </a:t>
              </a:r>
            </a:p>
          </p:txBody>
        </p:sp>
      </p:grpSp>
      <p:grpSp>
        <p:nvGrpSpPr>
          <p:cNvPr id="50187" name="Grupa 35"/>
          <p:cNvGrpSpPr>
            <a:grpSpLocks/>
          </p:cNvGrpSpPr>
          <p:nvPr/>
        </p:nvGrpSpPr>
        <p:grpSpPr bwMode="auto">
          <a:xfrm>
            <a:off x="6975475" y="4649788"/>
            <a:ext cx="1487488" cy="776287"/>
            <a:chOff x="2618705" y="109315"/>
            <a:chExt cx="1985676" cy="1033545"/>
          </a:xfrm>
        </p:grpSpPr>
        <p:sp>
          <p:nvSpPr>
            <p:cNvPr id="37" name="Taisnstūris 36"/>
            <p:cNvSpPr/>
            <p:nvPr/>
          </p:nvSpPr>
          <p:spPr>
            <a:xfrm>
              <a:off x="2618705" y="109315"/>
              <a:ext cx="1917862" cy="9172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Taisnstūris 37"/>
            <p:cNvSpPr/>
            <p:nvPr/>
          </p:nvSpPr>
          <p:spPr>
            <a:xfrm>
              <a:off x="2686519" y="115655"/>
              <a:ext cx="1917862" cy="1027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7148" tIns="37148" rIns="37148" bIns="37148" spcCol="1270" anchor="ctr"/>
            <a:lstStyle/>
            <a:p>
              <a:pPr marL="85725" lvl="1" indent="-85725" algn="ctr" defTabSz="433388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lv-LV" sz="975" b="1" dirty="0">
                  <a:solidFill>
                    <a:srgbClr val="FF0000"/>
                  </a:solidFill>
                </a:rPr>
                <a:t>Kritēriji</a:t>
              </a:r>
              <a:r>
                <a:rPr lang="lv-LV" sz="975" dirty="0">
                  <a:solidFill>
                    <a:srgbClr val="FF0000"/>
                  </a:solidFill>
                </a:rPr>
                <a:t> pasažieru skaitam/ izmantojamais transportlīdzeklis</a:t>
              </a:r>
            </a:p>
            <a:p>
              <a:pPr marL="85725" lvl="1" indent="-85725" algn="ctr" defTabSz="433388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lv-LV" sz="975" dirty="0">
                  <a:solidFill>
                    <a:srgbClr val="FF0000"/>
                  </a:solidFill>
                </a:rPr>
                <a:t>Sasniedzamības </a:t>
              </a:r>
              <a:r>
                <a:rPr lang="lv-LV" sz="975" b="1" dirty="0">
                  <a:solidFill>
                    <a:srgbClr val="FF0000"/>
                  </a:solidFill>
                </a:rPr>
                <a:t>kritēriji</a:t>
              </a:r>
              <a:r>
                <a:rPr lang="lv-LV" sz="975" dirty="0">
                  <a:solidFill>
                    <a:srgbClr val="FF0000"/>
                  </a:solidFill>
                </a:rPr>
                <a:t> (km; laiks) plūsmu pamatā</a:t>
              </a:r>
            </a:p>
          </p:txBody>
        </p:sp>
      </p:grpSp>
      <p:sp>
        <p:nvSpPr>
          <p:cNvPr id="39" name="Saliektā augšupvērstā bultiņa 38"/>
          <p:cNvSpPr/>
          <p:nvPr/>
        </p:nvSpPr>
        <p:spPr>
          <a:xfrm rot="5400000">
            <a:off x="6874669" y="4412456"/>
            <a:ext cx="495300" cy="40163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69863" y="200025"/>
            <a:ext cx="8001000" cy="993775"/>
          </a:xfrm>
        </p:spPr>
        <p:txBody>
          <a:bodyPr/>
          <a:lstStyle/>
          <a:p>
            <a:pPr algn="ctr">
              <a:defRPr/>
            </a:pPr>
            <a:r>
              <a:rPr lang="lv-LV" sz="3200" dirty="0">
                <a:solidFill>
                  <a:srgbClr val="002060"/>
                </a:solidFill>
                <a:latin typeface="Trebuchet MS" panose="020B0603020202020204" pitchFamily="34" charset="0"/>
              </a:rPr>
              <a:t>Kādi risinājumi kvalitatīvas izglītības nodrošināšanai?  </a:t>
            </a:r>
          </a:p>
        </p:txBody>
      </p:sp>
      <p:graphicFrame>
        <p:nvGraphicFramePr>
          <p:cNvPr id="6" name="Satura vietturis 5"/>
          <p:cNvGraphicFramePr>
            <a:graphicFrameLocks noGrp="1"/>
          </p:cNvGraphicFramePr>
          <p:nvPr>
            <p:ph idx="1"/>
          </p:nvPr>
        </p:nvGraphicFramePr>
        <p:xfrm>
          <a:off x="395785" y="1446663"/>
          <a:ext cx="7774285" cy="4735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upa 4"/>
          <p:cNvGrpSpPr>
            <a:grpSpLocks/>
          </p:cNvGrpSpPr>
          <p:nvPr/>
        </p:nvGrpSpPr>
        <p:grpSpPr bwMode="auto">
          <a:xfrm>
            <a:off x="461963" y="990600"/>
            <a:ext cx="7786687" cy="5451475"/>
            <a:chOff x="51" y="621488"/>
            <a:chExt cx="4929727" cy="5296135"/>
          </a:xfrm>
        </p:grpSpPr>
        <p:sp>
          <p:nvSpPr>
            <p:cNvPr id="6" name="Taisnstūris 5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aisnstūris 6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85344" bIns="96012" spcCol="1270"/>
            <a:lstStyle/>
            <a:p>
              <a:pPr marL="85725" lvl="1" indent="-85725" algn="just" defTabSz="500063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lv-LV" sz="1125" dirty="0"/>
            </a:p>
          </p:txBody>
        </p:sp>
      </p:grpSp>
      <p:sp>
        <p:nvSpPr>
          <p:cNvPr id="52227" name="Taisnstūris 7"/>
          <p:cNvSpPr>
            <a:spLocks noChangeArrowheads="1"/>
          </p:cNvSpPr>
          <p:nvPr/>
        </p:nvSpPr>
        <p:spPr bwMode="auto">
          <a:xfrm>
            <a:off x="635000" y="1111250"/>
            <a:ext cx="744061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7175" indent="-257175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>
              <a:lnSpc>
                <a:spcPct val="115000"/>
              </a:lnSpc>
              <a:spcAft>
                <a:spcPts val="750"/>
              </a:spcAft>
              <a:buFont typeface="Century Schoolbook" pitchFamily="18" charset="0"/>
              <a:buAutoNum type="arabicPeriod"/>
            </a:pPr>
            <a:r>
              <a:rPr lang="lv-LV" altLang="lv-LV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IZM sadarbībā ar SM, VARAM, LM un LPS veikt «ideālā skolu tīkla» kartējumu, to balstot uz izglītības kvalitātes kritērijiem (tos </a:t>
            </a:r>
            <a:r>
              <a:rPr lang="lv-LV" altLang="lv-LV" sz="20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ranžējot</a:t>
            </a:r>
            <a:r>
              <a:rPr lang="lv-LV" altLang="lv-LV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 pa klašu grupām 1-6. klase; 7-12. klase):</a:t>
            </a:r>
            <a:endParaRPr lang="lv-LV" altLang="lv-LV" sz="20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lv-LV" altLang="lv-LV" sz="2000" dirty="0">
                <a:ea typeface="Times New Roman" panose="02020603050405020304" pitchFamily="18" charset="0"/>
                <a:cs typeface="Arial" panose="020B0604020202020204" pitchFamily="34" charset="0"/>
              </a:rPr>
              <a:t>Kritēriju noteikšanā ņem vērā </a:t>
            </a:r>
            <a:r>
              <a:rPr lang="lv-LV" altLang="lv-LV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klašu grupu specifiku </a:t>
            </a:r>
            <a:r>
              <a:rPr lang="lv-LV" altLang="lv-LV" sz="2000" dirty="0">
                <a:ea typeface="Times New Roman" panose="02020603050405020304" pitchFamily="18" charset="0"/>
                <a:cs typeface="Arial" panose="020B0604020202020204" pitchFamily="34" charset="0"/>
              </a:rPr>
              <a:t>– atsevišķi kritērijus izdalot </a:t>
            </a:r>
            <a:r>
              <a:rPr lang="lv-LV" altLang="lv-LV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lv-LV" altLang="lv-LV" sz="2000" dirty="0">
                <a:ea typeface="Times New Roman" panose="02020603050405020304" pitchFamily="18" charset="0"/>
                <a:cs typeface="Arial" panose="020B0604020202020204" pitchFamily="34" charset="0"/>
              </a:rPr>
              <a:t>– 6. klašu grupai un </a:t>
            </a:r>
            <a:r>
              <a:rPr lang="lv-LV" altLang="lv-LV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7. </a:t>
            </a:r>
            <a:r>
              <a:rPr lang="lv-LV" altLang="lv-LV" sz="2000" dirty="0">
                <a:ea typeface="Times New Roman" panose="02020603050405020304" pitchFamily="18" charset="0"/>
                <a:cs typeface="Arial" panose="020B0604020202020204" pitchFamily="34" charset="0"/>
              </a:rPr>
              <a:t>– 12. klašu grupai (ar Ministru  kabineta noteikumiem noteiktais minimālais </a:t>
            </a:r>
            <a:r>
              <a:rPr lang="lv-LV" altLang="lv-LV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skolēnu skaits </a:t>
            </a:r>
            <a:r>
              <a:rPr lang="lv-LV" altLang="lv-LV" sz="2000" dirty="0">
                <a:ea typeface="Times New Roman" panose="02020603050405020304" pitchFamily="18" charset="0"/>
                <a:cs typeface="Arial" panose="020B0604020202020204" pitchFamily="34" charset="0"/>
              </a:rPr>
              <a:t>klasē 10. klases atvēršanai nevar būt vienīgais kritērijs).</a:t>
            </a:r>
            <a:endParaRPr lang="lv-LV" altLang="lv-LV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lv-LV" altLang="lv-LV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Kritēriju </a:t>
            </a:r>
            <a:r>
              <a:rPr lang="lv-LV" altLang="lv-LV" sz="2000" dirty="0">
                <a:ea typeface="Times New Roman" panose="02020603050405020304" pitchFamily="18" charset="0"/>
                <a:cs typeface="Arial" panose="020B0604020202020204" pitchFamily="34" charset="0"/>
              </a:rPr>
              <a:t>izstrādē </a:t>
            </a:r>
            <a:r>
              <a:rPr lang="lv-LV" altLang="lv-LV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7. -</a:t>
            </a:r>
            <a:r>
              <a:rPr lang="lv-LV" altLang="lv-LV" sz="2000" dirty="0">
                <a:ea typeface="Times New Roman" panose="02020603050405020304" pitchFamily="18" charset="0"/>
                <a:cs typeface="Arial" panose="020B0604020202020204" pitchFamily="34" charset="0"/>
              </a:rPr>
              <a:t>12.klašu tīkla veidošanā  jāņem vērā reģionālās nozīmes attīstības centru un 50 km rādiusā esošo apkārtējo novadu demogrāfiskās </a:t>
            </a:r>
            <a:r>
              <a:rPr lang="lv-LV" altLang="lv-LV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tendences.</a:t>
            </a:r>
          </a:p>
          <a:p>
            <a:pPr algn="just">
              <a:lnSpc>
                <a:spcPct val="115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lv-LV" altLang="lv-LV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Pamatskolu (1. - 6. klašu) tīkla noteikšanu atbilstoši izstrādātajiem kritērijiem veic pašvaldības. </a:t>
            </a:r>
            <a:endParaRPr lang="lv-LV" altLang="lv-LV" sz="2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2228" name="Grupa 9"/>
          <p:cNvGrpSpPr>
            <a:grpSpLocks/>
          </p:cNvGrpSpPr>
          <p:nvPr/>
        </p:nvGrpSpPr>
        <p:grpSpPr bwMode="auto">
          <a:xfrm>
            <a:off x="461963" y="177800"/>
            <a:ext cx="7786687" cy="812800"/>
            <a:chOff x="0" y="345184"/>
            <a:chExt cx="4834066" cy="644903"/>
          </a:xfrm>
        </p:grpSpPr>
        <p:sp>
          <p:nvSpPr>
            <p:cNvPr id="11" name="Taisnstūris 10"/>
            <p:cNvSpPr/>
            <p:nvPr/>
          </p:nvSpPr>
          <p:spPr>
            <a:xfrm>
              <a:off x="0" y="345184"/>
              <a:ext cx="4834066" cy="64490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lv-LV" sz="3200" dirty="0">
                  <a:latin typeface="Trebuchet MS" panose="020B0603020202020204" pitchFamily="34" charset="0"/>
                </a:rPr>
                <a:t>Risinājumi skolu tīklam I</a:t>
              </a:r>
            </a:p>
          </p:txBody>
        </p:sp>
        <p:sp>
          <p:nvSpPr>
            <p:cNvPr id="12" name="Taisnstūris 11"/>
            <p:cNvSpPr/>
            <p:nvPr/>
          </p:nvSpPr>
          <p:spPr>
            <a:xfrm>
              <a:off x="0" y="345184"/>
              <a:ext cx="4834066" cy="644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54864" rIns="96012" bIns="54864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lv-LV" sz="135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upa 4"/>
          <p:cNvGrpSpPr>
            <a:grpSpLocks/>
          </p:cNvGrpSpPr>
          <p:nvPr/>
        </p:nvGrpSpPr>
        <p:grpSpPr bwMode="auto">
          <a:xfrm>
            <a:off x="461962" y="936280"/>
            <a:ext cx="7786687" cy="5451475"/>
            <a:chOff x="51" y="621488"/>
            <a:chExt cx="4929727" cy="5296135"/>
          </a:xfrm>
        </p:grpSpPr>
        <p:sp>
          <p:nvSpPr>
            <p:cNvPr id="6" name="Taisnstūris 5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aisnstūris 6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85344" bIns="96012" spcCol="1270"/>
            <a:lstStyle/>
            <a:p>
              <a:pPr marL="85725" lvl="1" indent="-85725" algn="just" defTabSz="500063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lv-LV" sz="1125" dirty="0"/>
            </a:p>
          </p:txBody>
        </p:sp>
      </p:grpSp>
      <p:grpSp>
        <p:nvGrpSpPr>
          <p:cNvPr id="53251" name="Grupa 9"/>
          <p:cNvGrpSpPr>
            <a:grpSpLocks/>
          </p:cNvGrpSpPr>
          <p:nvPr/>
        </p:nvGrpSpPr>
        <p:grpSpPr bwMode="auto">
          <a:xfrm>
            <a:off x="461963" y="123480"/>
            <a:ext cx="7786687" cy="812800"/>
            <a:chOff x="0" y="345184"/>
            <a:chExt cx="4834066" cy="644903"/>
          </a:xfrm>
        </p:grpSpPr>
        <p:sp>
          <p:nvSpPr>
            <p:cNvPr id="11" name="Taisnstūris 10"/>
            <p:cNvSpPr/>
            <p:nvPr/>
          </p:nvSpPr>
          <p:spPr>
            <a:xfrm>
              <a:off x="0" y="345184"/>
              <a:ext cx="4834066" cy="64490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lv-LV" sz="3200" dirty="0">
                  <a:latin typeface="Trebuchet MS" panose="020B0603020202020204" pitchFamily="34" charset="0"/>
                </a:rPr>
                <a:t>Risinājumi skolu tīklam II</a:t>
              </a:r>
            </a:p>
          </p:txBody>
        </p:sp>
        <p:sp>
          <p:nvSpPr>
            <p:cNvPr id="12" name="Taisnstūris 11"/>
            <p:cNvSpPr/>
            <p:nvPr/>
          </p:nvSpPr>
          <p:spPr>
            <a:xfrm>
              <a:off x="0" y="345184"/>
              <a:ext cx="4834066" cy="644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54864" rIns="96012" bIns="54864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lv-LV" sz="1350" b="1" dirty="0"/>
            </a:p>
          </p:txBody>
        </p:sp>
      </p:grpSp>
      <p:sp>
        <p:nvSpPr>
          <p:cNvPr id="2" name="Taisnstūris 1"/>
          <p:cNvSpPr/>
          <p:nvPr/>
        </p:nvSpPr>
        <p:spPr>
          <a:xfrm>
            <a:off x="517525" y="1085850"/>
            <a:ext cx="7675563" cy="51039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lv-LV" altLang="lv-LV" sz="2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Attālums </a:t>
            </a:r>
            <a:r>
              <a:rPr lang="lv-LV" altLang="lv-LV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līdz izglītības iestādei </a:t>
            </a:r>
            <a:r>
              <a:rPr lang="lv-LV" altLang="lv-LV" sz="2000" dirty="0">
                <a:ea typeface="Times New Roman" panose="02020603050405020304" pitchFamily="18" charset="0"/>
                <a:cs typeface="Arial" panose="020B0604020202020204" pitchFamily="34" charset="0"/>
              </a:rPr>
              <a:t>– jādefinē maksimālais laiks un attālums, kādu bērns pavada ceļā līdz/no kvalitatīvai izglītības iestādei, un jāizstrādā risinājumi tā īstenošanai</a:t>
            </a:r>
            <a:r>
              <a:rPr lang="lv-LV" altLang="lv-LV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endParaRPr lang="lv-LV" sz="2000" b="1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  <a:defRPr/>
            </a:pPr>
            <a:r>
              <a:rPr lang="lv-LV" sz="20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lv-LV" sz="2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IZM sadarbībā ar FM un pašvaldībām sagatavot aprēķinus kopējai </a:t>
            </a:r>
            <a:r>
              <a:rPr lang="lv-LV" sz="20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finanšu nepieciešamībai (darba samaksa, skolu uzturēšanas izmaksas, t.sk. arī ceļa izmaksas), </a:t>
            </a:r>
            <a:r>
              <a:rPr lang="lv-LV" sz="2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salīdzinot esošās izmaksas un finanšu ietaupījumu/pieaugumu pie iespējamās skolu koncentrācijas.</a:t>
            </a:r>
          </a:p>
          <a:p>
            <a:pPr>
              <a:lnSpc>
                <a:spcPct val="115000"/>
              </a:lnSpc>
              <a:spcAft>
                <a:spcPts val="750"/>
              </a:spcAft>
              <a:defRPr/>
            </a:pPr>
            <a:endParaRPr lang="lv-LV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  <a:defRPr/>
            </a:pPr>
            <a:r>
              <a:rPr lang="lv-LV" sz="2000" b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lv-LV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lv-LV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FM sagatavot priekšlikumus iespējamām izmaiņām pašvaldību </a:t>
            </a:r>
            <a:r>
              <a:rPr lang="lv-LV" sz="20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savstarpējos norēķinos, </a:t>
            </a:r>
            <a:r>
              <a:rPr lang="lv-LV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nepieciešamības gadījumā piedāvājot izmaiņas Pašvaldību finanšu izlīdzināšanā (PFI</a:t>
            </a:r>
            <a:r>
              <a:rPr lang="lv-LV" sz="2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lv-LV" sz="2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upa 4"/>
          <p:cNvGrpSpPr>
            <a:grpSpLocks/>
          </p:cNvGrpSpPr>
          <p:nvPr/>
        </p:nvGrpSpPr>
        <p:grpSpPr bwMode="auto">
          <a:xfrm>
            <a:off x="461963" y="936280"/>
            <a:ext cx="7786687" cy="5451475"/>
            <a:chOff x="51" y="621488"/>
            <a:chExt cx="4929727" cy="5296135"/>
          </a:xfrm>
        </p:grpSpPr>
        <p:sp>
          <p:nvSpPr>
            <p:cNvPr id="6" name="Taisnstūris 5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aisnstūris 6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85344" bIns="96012" spcCol="1270"/>
            <a:lstStyle/>
            <a:p>
              <a:pPr marL="85725" lvl="1" indent="-85725" algn="just" defTabSz="500063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lv-LV" sz="1125" dirty="0"/>
            </a:p>
          </p:txBody>
        </p:sp>
      </p:grpSp>
      <p:grpSp>
        <p:nvGrpSpPr>
          <p:cNvPr id="53251" name="Grupa 9"/>
          <p:cNvGrpSpPr>
            <a:grpSpLocks/>
          </p:cNvGrpSpPr>
          <p:nvPr/>
        </p:nvGrpSpPr>
        <p:grpSpPr bwMode="auto">
          <a:xfrm>
            <a:off x="461963" y="123480"/>
            <a:ext cx="7786687" cy="812800"/>
            <a:chOff x="0" y="345184"/>
            <a:chExt cx="4834066" cy="644903"/>
          </a:xfrm>
        </p:grpSpPr>
        <p:sp>
          <p:nvSpPr>
            <p:cNvPr id="11" name="Taisnstūris 10"/>
            <p:cNvSpPr/>
            <p:nvPr/>
          </p:nvSpPr>
          <p:spPr>
            <a:xfrm>
              <a:off x="0" y="345184"/>
              <a:ext cx="4834066" cy="64490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lv-LV" sz="3200" dirty="0">
                  <a:latin typeface="Trebuchet MS" panose="020B0603020202020204" pitchFamily="34" charset="0"/>
                </a:rPr>
                <a:t>Risinājumi skolu tīklam </a:t>
              </a:r>
              <a:r>
                <a:rPr lang="lv-LV" sz="3200" dirty="0" smtClean="0">
                  <a:latin typeface="Trebuchet MS" panose="020B0603020202020204" pitchFamily="34" charset="0"/>
                </a:rPr>
                <a:t>III</a:t>
              </a:r>
              <a:endParaRPr lang="lv-LV" sz="3200" dirty="0">
                <a:latin typeface="Trebuchet MS" panose="020B0603020202020204" pitchFamily="34" charset="0"/>
              </a:endParaRPr>
            </a:p>
          </p:txBody>
        </p:sp>
        <p:sp>
          <p:nvSpPr>
            <p:cNvPr id="12" name="Taisnstūris 11"/>
            <p:cNvSpPr/>
            <p:nvPr/>
          </p:nvSpPr>
          <p:spPr>
            <a:xfrm>
              <a:off x="0" y="345184"/>
              <a:ext cx="4834066" cy="644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54864" rIns="96012" bIns="54864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lv-LV" sz="1350" b="1" dirty="0"/>
            </a:p>
          </p:txBody>
        </p:sp>
      </p:grpSp>
      <p:sp>
        <p:nvSpPr>
          <p:cNvPr id="2" name="Taisnstūris 1"/>
          <p:cNvSpPr/>
          <p:nvPr/>
        </p:nvSpPr>
        <p:spPr>
          <a:xfrm>
            <a:off x="517525" y="1085850"/>
            <a:ext cx="7675563" cy="26424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  <a:defRPr/>
            </a:pPr>
            <a:endParaRPr lang="lv-LV" sz="2000" b="1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  <a:defRPr/>
            </a:pPr>
            <a:r>
              <a:rPr lang="lv-LV" sz="2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lv-LV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lv-LV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Izvērtēt </a:t>
            </a:r>
            <a:r>
              <a:rPr lang="lv-LV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pašvaldību finansējuma esošās plūsmas </a:t>
            </a:r>
            <a:r>
              <a:rPr lang="lv-LV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(PIF kritērijs: finansējums atbilstoši bērnu un jauniešu skaitam pašvaldībās) izmaiņu iespējas un lietderību, daļu finansējuma tieši novirzot izglītības iestādei (attiecīgai pašvaldībai), kurā bērns vai jaunietis mācās (nauda seko bērna</a:t>
            </a:r>
            <a:r>
              <a:rPr lang="lv-LV" sz="2000" dirty="0"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lv-LV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), izvērtējot variantus: </a:t>
            </a:r>
            <a:r>
              <a:rPr lang="lv-LV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visām </a:t>
            </a:r>
            <a:r>
              <a:rPr lang="lv-LV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skolu </a:t>
            </a:r>
            <a:r>
              <a:rPr lang="lv-LV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grupām, 7</a:t>
            </a:r>
            <a:r>
              <a:rPr lang="lv-LV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.–12. </a:t>
            </a:r>
            <a:r>
              <a:rPr lang="lv-LV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klasēm, vidusskolām</a:t>
            </a:r>
            <a:r>
              <a:rPr lang="lv-LV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lv-LV" sz="2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8575"/>
            <a:ext cx="9029700" cy="679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upa 4"/>
          <p:cNvGrpSpPr>
            <a:grpSpLocks/>
          </p:cNvGrpSpPr>
          <p:nvPr/>
        </p:nvGrpSpPr>
        <p:grpSpPr bwMode="auto">
          <a:xfrm>
            <a:off x="461963" y="812800"/>
            <a:ext cx="7786687" cy="5451475"/>
            <a:chOff x="51" y="621488"/>
            <a:chExt cx="4929727" cy="5296135"/>
          </a:xfrm>
        </p:grpSpPr>
        <p:sp>
          <p:nvSpPr>
            <p:cNvPr id="6" name="Taisnstūris 5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aisnstūris 6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85344" bIns="96012" spcCol="1270"/>
            <a:lstStyle/>
            <a:p>
              <a:pPr marL="85725" lvl="1" indent="-85725" algn="just" defTabSz="500063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lv-LV" sz="1125" dirty="0"/>
            </a:p>
          </p:txBody>
        </p:sp>
      </p:grpSp>
      <p:grpSp>
        <p:nvGrpSpPr>
          <p:cNvPr id="54275" name="Grupa 9"/>
          <p:cNvGrpSpPr>
            <a:grpSpLocks/>
          </p:cNvGrpSpPr>
          <p:nvPr/>
        </p:nvGrpSpPr>
        <p:grpSpPr bwMode="auto">
          <a:xfrm>
            <a:off x="461963" y="0"/>
            <a:ext cx="7786687" cy="812800"/>
            <a:chOff x="0" y="345184"/>
            <a:chExt cx="4834066" cy="644903"/>
          </a:xfrm>
        </p:grpSpPr>
        <p:sp>
          <p:nvSpPr>
            <p:cNvPr id="11" name="Taisnstūris 10"/>
            <p:cNvSpPr/>
            <p:nvPr/>
          </p:nvSpPr>
          <p:spPr>
            <a:xfrm>
              <a:off x="0" y="345184"/>
              <a:ext cx="4834066" cy="64490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lv-LV" sz="3200" dirty="0">
                  <a:latin typeface="Trebuchet MS" panose="020B0603020202020204" pitchFamily="34" charset="0"/>
                </a:rPr>
                <a:t>Risinājumi telpiskai mobilitātei I</a:t>
              </a:r>
            </a:p>
          </p:txBody>
        </p:sp>
        <p:sp>
          <p:nvSpPr>
            <p:cNvPr id="12" name="Taisnstūris 11"/>
            <p:cNvSpPr/>
            <p:nvPr/>
          </p:nvSpPr>
          <p:spPr>
            <a:xfrm>
              <a:off x="0" y="345184"/>
              <a:ext cx="4834066" cy="644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54864" rIns="96012" bIns="54864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lv-LV" sz="1350" b="1" dirty="0"/>
            </a:p>
          </p:txBody>
        </p:sp>
      </p:grpSp>
      <p:sp>
        <p:nvSpPr>
          <p:cNvPr id="2" name="Taisnstūris 1"/>
          <p:cNvSpPr/>
          <p:nvPr/>
        </p:nvSpPr>
        <p:spPr>
          <a:xfrm>
            <a:off x="635000" y="1111250"/>
            <a:ext cx="7613650" cy="43242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  <a:defRPr/>
            </a:pPr>
            <a:endParaRPr lang="lv-LV" sz="20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  <a:defRPr/>
            </a:pPr>
            <a:endParaRPr lang="lv-LV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Nozaru ministrijām (t.sk. SM/ATD) sadarbībā ar VARAM un pašvaldībām (LPS un plānošanas reģioniem) sagatavot piedāvājumu gan skolēnu, gan nodarbināto cilvēku </a:t>
            </a:r>
            <a:r>
              <a:rPr lang="lv-LV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pārvadājumu tīkla optimizācijai</a:t>
            </a:r>
            <a:r>
              <a:rPr lang="lv-LV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, par pamatu ņemot «ideālo» skolu tīklu (sadalījumu 1-.6. klase; 7-12. klase) un cilvēku plūsmu (arī svārstmigrāciju darba sasniedzamības nolūkos).</a:t>
            </a:r>
            <a:endParaRPr lang="lv-LV" sz="20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lv-LV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Veikt teritoriju ekonomiskā potenciāla </a:t>
            </a:r>
            <a:r>
              <a:rPr lang="lv-LV" sz="2000" b="1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izvērtējumu</a:t>
            </a:r>
            <a:r>
              <a:rPr lang="lv-LV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, ar mērķi - noteikt perspektīvās darbaspēka plūsmas reģionālajā un lokālajā līmenī, iegūto informāciju izmantojot šo plūsmu sinhronizācijai ar skolēnu pārvadājumiem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upa 4"/>
          <p:cNvGrpSpPr>
            <a:grpSpLocks/>
          </p:cNvGrpSpPr>
          <p:nvPr/>
        </p:nvGrpSpPr>
        <p:grpSpPr bwMode="auto">
          <a:xfrm>
            <a:off x="444440" y="812800"/>
            <a:ext cx="7786687" cy="5737225"/>
            <a:chOff x="51" y="621488"/>
            <a:chExt cx="4929727" cy="5296135"/>
          </a:xfrm>
        </p:grpSpPr>
        <p:sp>
          <p:nvSpPr>
            <p:cNvPr id="6" name="Taisnstūris 5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aisnstūris 6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85344" bIns="96012" spcCol="1270"/>
            <a:lstStyle/>
            <a:p>
              <a:pPr marL="85725" lvl="1" indent="-85725" algn="just" defTabSz="500063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lv-LV" sz="1125" dirty="0"/>
            </a:p>
          </p:txBody>
        </p:sp>
      </p:grpSp>
      <p:grpSp>
        <p:nvGrpSpPr>
          <p:cNvPr id="55299" name="Grupa 9"/>
          <p:cNvGrpSpPr>
            <a:grpSpLocks/>
          </p:cNvGrpSpPr>
          <p:nvPr/>
        </p:nvGrpSpPr>
        <p:grpSpPr bwMode="auto">
          <a:xfrm>
            <a:off x="444438" y="0"/>
            <a:ext cx="7786689" cy="990601"/>
            <a:chOff x="-1" y="204111"/>
            <a:chExt cx="4834067" cy="785976"/>
          </a:xfrm>
        </p:grpSpPr>
        <p:sp>
          <p:nvSpPr>
            <p:cNvPr id="11" name="Taisnstūris 10"/>
            <p:cNvSpPr/>
            <p:nvPr/>
          </p:nvSpPr>
          <p:spPr>
            <a:xfrm>
              <a:off x="-1" y="204111"/>
              <a:ext cx="4834066" cy="64490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lv-LV" sz="3200" dirty="0">
                  <a:latin typeface="Trebuchet MS" panose="020B0603020202020204" pitchFamily="34" charset="0"/>
                </a:rPr>
                <a:t>Risinājumi telpiskai mobilitātei II</a:t>
              </a:r>
            </a:p>
          </p:txBody>
        </p:sp>
        <p:sp>
          <p:nvSpPr>
            <p:cNvPr id="12" name="Taisnstūris 11"/>
            <p:cNvSpPr/>
            <p:nvPr/>
          </p:nvSpPr>
          <p:spPr>
            <a:xfrm>
              <a:off x="0" y="345184"/>
              <a:ext cx="4834066" cy="644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54864" rIns="96012" bIns="54864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lv-LV" sz="1350" b="1" dirty="0"/>
            </a:p>
          </p:txBody>
        </p:sp>
      </p:grpSp>
      <p:sp>
        <p:nvSpPr>
          <p:cNvPr id="55300" name="Taisnstūris 2"/>
          <p:cNvSpPr>
            <a:spLocks noChangeArrowheads="1"/>
          </p:cNvSpPr>
          <p:nvPr/>
        </p:nvSpPr>
        <p:spPr bwMode="auto">
          <a:xfrm>
            <a:off x="461963" y="1092706"/>
            <a:ext cx="7786687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>
              <a:spcAft>
                <a:spcPts val="600"/>
              </a:spcAft>
              <a:buFont typeface="Symbol" panose="05050102010706020507" pitchFamily="18" charset="2"/>
              <a:buChar char=""/>
              <a:defRPr/>
            </a:pPr>
            <a:r>
              <a:rPr lang="lv-LV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Noteikt </a:t>
            </a:r>
            <a:r>
              <a:rPr lang="lv-LV" sz="2000" b="1" dirty="0" smtClean="0">
                <a:cs typeface="Arial" panose="020B0604020202020204" pitchFamily="34" charset="0"/>
              </a:rPr>
              <a:t>attālumu </a:t>
            </a:r>
            <a:r>
              <a:rPr lang="lv-LV" sz="2000" dirty="0">
                <a:cs typeface="Arial" panose="020B0604020202020204" pitchFamily="34" charset="0"/>
              </a:rPr>
              <a:t>līdz</a:t>
            </a:r>
            <a:r>
              <a:rPr lang="lv-LV" sz="2000" b="1" dirty="0">
                <a:cs typeface="Arial" panose="020B0604020202020204" pitchFamily="34" charset="0"/>
              </a:rPr>
              <a:t> </a:t>
            </a:r>
            <a:r>
              <a:rPr lang="lv-LV" sz="2000" dirty="0">
                <a:cs typeface="Arial" panose="020B0604020202020204" pitchFamily="34" charset="0"/>
              </a:rPr>
              <a:t>izglītības iestādei: – cik </a:t>
            </a:r>
            <a:r>
              <a:rPr lang="lv-LV" sz="2000" b="1" dirty="0">
                <a:cs typeface="Arial" panose="020B0604020202020204" pitchFamily="34" charset="0"/>
              </a:rPr>
              <a:t>km </a:t>
            </a:r>
            <a:r>
              <a:rPr lang="lv-LV" sz="2000" dirty="0">
                <a:cs typeface="Arial" panose="020B0604020202020204" pitchFamily="34" charset="0"/>
              </a:rPr>
              <a:t>publiskais transports var atļauties braukt pakaļ skolēnam </a:t>
            </a:r>
            <a:r>
              <a:rPr lang="lv-LV" sz="2000" dirty="0" smtClean="0">
                <a:cs typeface="Arial" panose="020B0604020202020204" pitchFamily="34" charset="0"/>
              </a:rPr>
              <a:t>un, </a:t>
            </a:r>
            <a:r>
              <a:rPr lang="lv-LV" sz="2000" dirty="0">
                <a:cs typeface="Arial" panose="020B0604020202020204" pitchFamily="34" charset="0"/>
              </a:rPr>
              <a:t>kāds ir pieļaujamais attālums km, ko skolēns var noiet līdz skolai vai sabiedriskā transporta pieturvietai, kā arī </a:t>
            </a:r>
            <a:r>
              <a:rPr lang="lv-LV" sz="2000" dirty="0" smtClean="0">
                <a:cs typeface="Arial" panose="020B0604020202020204" pitchFamily="34" charset="0"/>
              </a:rPr>
              <a:t>noteikt </a:t>
            </a:r>
            <a:r>
              <a:rPr lang="lv-LV" sz="2000" dirty="0">
                <a:cs typeface="Arial" panose="020B0604020202020204" pitchFamily="34" charset="0"/>
              </a:rPr>
              <a:t>maksimālo </a:t>
            </a:r>
            <a:r>
              <a:rPr lang="lv-LV" sz="2000" b="1" dirty="0">
                <a:cs typeface="Arial" panose="020B0604020202020204" pitchFamily="34" charset="0"/>
              </a:rPr>
              <a:t>laiku, </a:t>
            </a:r>
            <a:r>
              <a:rPr lang="lv-LV" sz="2000" b="1" dirty="0" smtClean="0">
                <a:cs typeface="Arial" panose="020B0604020202020204" pitchFamily="34" charset="0"/>
              </a:rPr>
              <a:t>ko skolēns drīkst pavadīt </a:t>
            </a:r>
            <a:r>
              <a:rPr lang="lv-LV" sz="2000" b="1" dirty="0">
                <a:cs typeface="Arial" panose="020B0604020202020204" pitchFamily="34" charset="0"/>
              </a:rPr>
              <a:t>ceļā </a:t>
            </a:r>
            <a:r>
              <a:rPr lang="lv-LV" sz="2000" b="1" dirty="0" smtClean="0">
                <a:cs typeface="Arial" panose="020B0604020202020204" pitchFamily="34" charset="0"/>
              </a:rPr>
              <a:t>līdz </a:t>
            </a:r>
            <a:r>
              <a:rPr lang="lv-LV" sz="2000" b="1" dirty="0">
                <a:cs typeface="Arial" panose="020B0604020202020204" pitchFamily="34" charset="0"/>
              </a:rPr>
              <a:t>izglītības </a:t>
            </a:r>
            <a:r>
              <a:rPr lang="lv-LV" sz="2000" b="1" dirty="0" smtClean="0">
                <a:cs typeface="Arial" panose="020B0604020202020204" pitchFamily="34" charset="0"/>
              </a:rPr>
              <a:t>iestādei</a:t>
            </a:r>
            <a:r>
              <a:rPr lang="lv-LV" sz="2000" dirty="0" smtClean="0">
                <a:cs typeface="Arial" panose="020B0604020202020204" pitchFamily="34" charset="0"/>
              </a:rPr>
              <a:t> </a:t>
            </a:r>
            <a:r>
              <a:rPr lang="lv-LV" sz="2000" dirty="0">
                <a:cs typeface="Arial" panose="020B0604020202020204" pitchFamily="34" charset="0"/>
              </a:rPr>
              <a:t>(</a:t>
            </a:r>
            <a:r>
              <a:rPr lang="lv-LV" sz="2000" i="1" dirty="0">
                <a:cs typeface="Arial" panose="020B0604020202020204" pitchFamily="34" charset="0"/>
              </a:rPr>
              <a:t>piemēram, Anglijā minimālais un maksimālais attālums no dzīves vietas līdz tuvākajai skolai noteikts no 2 līdz 6 jūdzēm līdz 16 gadu vecumam</a:t>
            </a:r>
            <a:r>
              <a:rPr lang="lv-LV" sz="2000" dirty="0" smtClean="0">
                <a:cs typeface="Arial" panose="020B0604020202020204" pitchFamily="34" charset="0"/>
              </a:rPr>
              <a:t>).</a:t>
            </a:r>
            <a:endParaRPr lang="lv-LV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lv-LV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SM sadarbībā ar pašvaldībām izstrādāt vienotus </a:t>
            </a:r>
            <a:r>
              <a:rPr lang="lv-LV" sz="20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standartus sabiedriskā transporta pieejamībai</a:t>
            </a:r>
            <a:r>
              <a:rPr lang="lv-LV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lv-LV" sz="2000" u="sng" dirty="0" smtClean="0">
                <a:ea typeface="Times New Roman" panose="02020603050405020304" pitchFamily="18" charset="0"/>
                <a:cs typeface="Arial" panose="020B0604020202020204" pitchFamily="34" charset="0"/>
              </a:rPr>
              <a:t>pieļaujamais maksimālais attālums līdz sabiedriskā transporta pieturvietai</a:t>
            </a:r>
            <a:r>
              <a:rPr lang="lv-LV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līdz kuram tiek uzskatīts, ka sabiedriskais transports personai ir pieejams; </a:t>
            </a:r>
            <a:r>
              <a:rPr lang="lv-LV" sz="2000" u="sng" dirty="0" smtClean="0">
                <a:ea typeface="Times New Roman" panose="02020603050405020304" pitchFamily="18" charset="0"/>
                <a:cs typeface="Arial" panose="020B0604020202020204" pitchFamily="34" charset="0"/>
              </a:rPr>
              <a:t>minimālais transportlīdzekļa noslogojums maršrutā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upa 4"/>
          <p:cNvGrpSpPr>
            <a:grpSpLocks/>
          </p:cNvGrpSpPr>
          <p:nvPr/>
        </p:nvGrpSpPr>
        <p:grpSpPr bwMode="auto">
          <a:xfrm>
            <a:off x="444440" y="812800"/>
            <a:ext cx="7786687" cy="5737225"/>
            <a:chOff x="51" y="621488"/>
            <a:chExt cx="4929727" cy="5296135"/>
          </a:xfrm>
        </p:grpSpPr>
        <p:sp>
          <p:nvSpPr>
            <p:cNvPr id="6" name="Taisnstūris 5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aisnstūris 6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85344" bIns="96012" spcCol="1270"/>
            <a:lstStyle/>
            <a:p>
              <a:pPr marL="85725" lvl="1" indent="-85725" algn="just" defTabSz="500063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lv-LV" sz="1125" dirty="0"/>
            </a:p>
          </p:txBody>
        </p:sp>
      </p:grpSp>
      <p:grpSp>
        <p:nvGrpSpPr>
          <p:cNvPr id="55299" name="Grupa 9"/>
          <p:cNvGrpSpPr>
            <a:grpSpLocks/>
          </p:cNvGrpSpPr>
          <p:nvPr/>
        </p:nvGrpSpPr>
        <p:grpSpPr bwMode="auto">
          <a:xfrm>
            <a:off x="444438" y="0"/>
            <a:ext cx="7786689" cy="990601"/>
            <a:chOff x="-1" y="204111"/>
            <a:chExt cx="4834067" cy="785976"/>
          </a:xfrm>
        </p:grpSpPr>
        <p:sp>
          <p:nvSpPr>
            <p:cNvPr id="11" name="Taisnstūris 10"/>
            <p:cNvSpPr/>
            <p:nvPr/>
          </p:nvSpPr>
          <p:spPr>
            <a:xfrm>
              <a:off x="-1" y="204111"/>
              <a:ext cx="4834066" cy="64490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lv-LV" sz="3200" dirty="0">
                  <a:latin typeface="Trebuchet MS" panose="020B0603020202020204" pitchFamily="34" charset="0"/>
                </a:rPr>
                <a:t>Risinājumi telpiskai mobilitātei </a:t>
              </a:r>
              <a:r>
                <a:rPr lang="lv-LV" sz="3200" dirty="0" smtClean="0">
                  <a:latin typeface="Trebuchet MS" panose="020B0603020202020204" pitchFamily="34" charset="0"/>
                </a:rPr>
                <a:t>III</a:t>
              </a:r>
              <a:endParaRPr lang="lv-LV" sz="3200" dirty="0">
                <a:latin typeface="Trebuchet MS" panose="020B0603020202020204" pitchFamily="34" charset="0"/>
              </a:endParaRPr>
            </a:p>
          </p:txBody>
        </p:sp>
        <p:sp>
          <p:nvSpPr>
            <p:cNvPr id="12" name="Taisnstūris 11"/>
            <p:cNvSpPr/>
            <p:nvPr/>
          </p:nvSpPr>
          <p:spPr>
            <a:xfrm>
              <a:off x="0" y="345184"/>
              <a:ext cx="4834066" cy="644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54864" rIns="96012" bIns="54864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lv-LV" sz="1350" b="1" dirty="0"/>
            </a:p>
          </p:txBody>
        </p:sp>
      </p:grpSp>
      <p:sp>
        <p:nvSpPr>
          <p:cNvPr id="55300" name="Taisnstūris 2"/>
          <p:cNvSpPr>
            <a:spLocks noChangeArrowheads="1"/>
          </p:cNvSpPr>
          <p:nvPr/>
        </p:nvSpPr>
        <p:spPr bwMode="auto">
          <a:xfrm>
            <a:off x="461963" y="1092706"/>
            <a:ext cx="7786687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lv-LV" altLang="lv-LV" sz="2000" dirty="0" smtClean="0">
                <a:cs typeface="Arial" panose="020B0604020202020204" pitchFamily="34" charset="0"/>
              </a:rPr>
              <a:t>Noteikt </a:t>
            </a:r>
            <a:r>
              <a:rPr lang="lv-LV" altLang="lv-LV" sz="2000" dirty="0">
                <a:cs typeface="Arial" panose="020B0604020202020204" pitchFamily="34" charset="0"/>
              </a:rPr>
              <a:t>pašvaldībām par pienākumu informēt ATD par skolēnu maršrutu tīklu un izmaiņām maršrutu tīklā, lai </a:t>
            </a:r>
            <a:r>
              <a:rPr lang="lv-LV" altLang="lv-LV" sz="2000" b="1" dirty="0">
                <a:cs typeface="Arial" panose="020B0604020202020204" pitchFamily="34" charset="0"/>
              </a:rPr>
              <a:t>sinhronizētu kopējo maršrutu tīklu </a:t>
            </a:r>
            <a:r>
              <a:rPr lang="lv-LV" altLang="lv-LV" sz="2000" dirty="0">
                <a:cs typeface="Arial" panose="020B0604020202020204" pitchFamily="34" charset="0"/>
              </a:rPr>
              <a:t>(informāciju iesniegt ATD par skolēnu maršrutu tīklu līdz katra gada 10. augustam) un paredzēt iespēju, ka </a:t>
            </a:r>
            <a:r>
              <a:rPr lang="lv-LV" altLang="lv-LV" sz="2000" b="1" dirty="0">
                <a:cs typeface="Arial" panose="020B0604020202020204" pitchFamily="34" charset="0"/>
              </a:rPr>
              <a:t>īpašais, pašvaldību organizētais transports sniedz pakalpojumus jebkuram pašvaldības iedzīvotājam</a:t>
            </a:r>
            <a:r>
              <a:rPr lang="lv-LV" altLang="lv-LV" sz="2000" dirty="0">
                <a:cs typeface="Arial" panose="020B0604020202020204" pitchFamily="34" charset="0"/>
              </a:rPr>
              <a:t>, izņemot teritorijas, kas izvietotas sabiedriskā transporta </a:t>
            </a:r>
            <a:r>
              <a:rPr lang="lv-LV" altLang="lv-LV" sz="2000" dirty="0" smtClean="0">
                <a:cs typeface="Arial" panose="020B0604020202020204" pitchFamily="34" charset="0"/>
              </a:rPr>
              <a:t>maršrutu </a:t>
            </a:r>
            <a:r>
              <a:rPr lang="lv-LV" altLang="lv-LV" sz="2000" dirty="0">
                <a:cs typeface="Arial" panose="020B0604020202020204" pitchFamily="34" charset="0"/>
              </a:rPr>
              <a:t>tuvumā</a:t>
            </a:r>
            <a:r>
              <a:rPr lang="lv-LV" altLang="lv-LV" sz="2000" dirty="0" smtClean="0"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lv-LV" altLang="lv-LV" sz="2000" dirty="0" smtClean="0">
                <a:cs typeface="Arial" panose="020B0604020202020204" pitchFamily="34" charset="0"/>
              </a:rPr>
              <a:t>Izvērtēt </a:t>
            </a:r>
            <a:r>
              <a:rPr lang="lv-LV" altLang="lv-LV" sz="2000" dirty="0">
                <a:cs typeface="Arial" panose="020B0604020202020204" pitchFamily="34" charset="0"/>
              </a:rPr>
              <a:t>iespējamos normatīvo aktu grozījumus, kas pašvaldībām sniedz iespējas </a:t>
            </a:r>
            <a:r>
              <a:rPr lang="lv-LV" altLang="lv-LV" sz="2000" b="1" dirty="0">
                <a:cs typeface="Arial" panose="020B0604020202020204" pitchFamily="34" charset="0"/>
              </a:rPr>
              <a:t>legāli kompensēt izdevumus privātām personām par sniegto pakalpojumu nodrošinājumu skolēniem nokļūšanai uz/no izglītības  iestādi </a:t>
            </a:r>
            <a:r>
              <a:rPr lang="lv-LV" altLang="lv-LV" sz="2000" dirty="0">
                <a:cs typeface="Arial" panose="020B0604020202020204" pitchFamily="34" charset="0"/>
              </a:rPr>
              <a:t>(jābūt noslēgtam līgumam starp pašvaldību un konkrēto pakalpojuma sniedzēju</a:t>
            </a:r>
            <a:r>
              <a:rPr lang="lv-LV" altLang="lv-LV" sz="2000" dirty="0" smtClean="0">
                <a:cs typeface="Arial" panose="020B0604020202020204" pitchFamily="34" charset="0"/>
              </a:rPr>
              <a:t>).       </a:t>
            </a:r>
            <a:endParaRPr lang="lv-LV" altLang="lv-LV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upa 4"/>
          <p:cNvGrpSpPr>
            <a:grpSpLocks/>
          </p:cNvGrpSpPr>
          <p:nvPr/>
        </p:nvGrpSpPr>
        <p:grpSpPr bwMode="auto">
          <a:xfrm>
            <a:off x="461963" y="990600"/>
            <a:ext cx="7786687" cy="5451475"/>
            <a:chOff x="51" y="621488"/>
            <a:chExt cx="4929727" cy="5296135"/>
          </a:xfrm>
        </p:grpSpPr>
        <p:sp>
          <p:nvSpPr>
            <p:cNvPr id="6" name="Taisnstūris 5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aisnstūris 6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85344" bIns="96012" spcCol="1270"/>
            <a:lstStyle/>
            <a:p>
              <a:pPr marL="85725" lvl="1" indent="-85725" algn="just" defTabSz="500063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lv-LV" sz="1125" dirty="0"/>
            </a:p>
          </p:txBody>
        </p:sp>
      </p:grpSp>
      <p:grpSp>
        <p:nvGrpSpPr>
          <p:cNvPr id="56323" name="Grupa 9"/>
          <p:cNvGrpSpPr>
            <a:grpSpLocks/>
          </p:cNvGrpSpPr>
          <p:nvPr/>
        </p:nvGrpSpPr>
        <p:grpSpPr bwMode="auto">
          <a:xfrm>
            <a:off x="461963" y="177800"/>
            <a:ext cx="7786687" cy="812800"/>
            <a:chOff x="0" y="345184"/>
            <a:chExt cx="4834066" cy="644903"/>
          </a:xfrm>
        </p:grpSpPr>
        <p:sp>
          <p:nvSpPr>
            <p:cNvPr id="11" name="Taisnstūris 10"/>
            <p:cNvSpPr/>
            <p:nvPr/>
          </p:nvSpPr>
          <p:spPr>
            <a:xfrm>
              <a:off x="0" y="345184"/>
              <a:ext cx="4834066" cy="64490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lv-LV" sz="3200" dirty="0">
                  <a:latin typeface="Trebuchet MS" panose="020B0603020202020204" pitchFamily="34" charset="0"/>
                </a:rPr>
                <a:t>Risinājumi telpiskai mobilitātei </a:t>
              </a:r>
              <a:r>
                <a:rPr lang="lv-LV" sz="3200" dirty="0" smtClean="0">
                  <a:latin typeface="Trebuchet MS" panose="020B0603020202020204" pitchFamily="34" charset="0"/>
                </a:rPr>
                <a:t>IV</a:t>
              </a:r>
              <a:endParaRPr lang="lv-LV" sz="3200" dirty="0">
                <a:latin typeface="Trebuchet MS" panose="020B0603020202020204" pitchFamily="34" charset="0"/>
              </a:endParaRPr>
            </a:p>
          </p:txBody>
        </p:sp>
        <p:sp>
          <p:nvSpPr>
            <p:cNvPr id="12" name="Taisnstūris 11"/>
            <p:cNvSpPr/>
            <p:nvPr/>
          </p:nvSpPr>
          <p:spPr>
            <a:xfrm>
              <a:off x="0" y="345184"/>
              <a:ext cx="4834066" cy="644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54864" rIns="96012" bIns="54864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lv-LV" sz="1350" b="1" dirty="0"/>
            </a:p>
          </p:txBody>
        </p:sp>
      </p:grpSp>
      <p:sp>
        <p:nvSpPr>
          <p:cNvPr id="3" name="Taisnstūris 2"/>
          <p:cNvSpPr/>
          <p:nvPr/>
        </p:nvSpPr>
        <p:spPr>
          <a:xfrm>
            <a:off x="163513" y="1168400"/>
            <a:ext cx="7948612" cy="4298613"/>
          </a:xfrm>
          <a:prstGeom prst="rect">
            <a:avLst/>
          </a:prstGeom>
        </p:spPr>
        <p:txBody>
          <a:bodyPr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800100" indent="-342900"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lv-LV" altLang="lv-LV" sz="2000" dirty="0" smtClean="0">
                <a:cs typeface="Arial" panose="020B0604020202020204" pitchFamily="34" charset="0"/>
              </a:rPr>
              <a:t>Izvērtēt iespējamos normatīvo aktu grozījumus, kas </a:t>
            </a:r>
            <a:r>
              <a:rPr lang="lv-LV" altLang="lv-LV" sz="2000" b="1" dirty="0" smtClean="0">
                <a:cs typeface="Arial" panose="020B0604020202020204" pitchFamily="34" charset="0"/>
              </a:rPr>
              <a:t>legāli ļautu skolēnu autobusā bez samaksas pārvadāt arī citas personas</a:t>
            </a:r>
            <a:r>
              <a:rPr lang="lv-LV" altLang="lv-LV" sz="2000" dirty="0" smtClean="0">
                <a:cs typeface="Arial" panose="020B0604020202020204" pitchFamily="34" charset="0"/>
              </a:rPr>
              <a:t>, definējot kritērijus, pie kuriem šāda rīcība pieļaujama. </a:t>
            </a:r>
          </a:p>
          <a:p>
            <a:pPr marL="800100" indent="-342900"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lv-LV" altLang="lv-LV" sz="2000" dirty="0" smtClean="0">
                <a:cs typeface="Times New Roman" panose="02020603050405020304" pitchFamily="18" charset="0"/>
              </a:rPr>
              <a:t>Nodrošināt, ka </a:t>
            </a:r>
            <a:r>
              <a:rPr lang="lv-LV" altLang="lv-LV" sz="2000" b="1" dirty="0" smtClean="0">
                <a:cs typeface="Times New Roman" panose="02020603050405020304" pitchFamily="18" charset="0"/>
              </a:rPr>
              <a:t>p</a:t>
            </a:r>
            <a:r>
              <a:rPr lang="lv-LV" altLang="lv-LV" sz="2000" b="1" dirty="0" smtClean="0">
                <a:cs typeface="Arial" panose="020B0604020202020204" pitchFamily="34" charset="0"/>
              </a:rPr>
              <a:t>ie “ideālā” skolu tīkla pašvaldības apmaksā skolēnu ceļa izdevumus tikai līdz tuvākajai izglītības iestādei </a:t>
            </a:r>
            <a:r>
              <a:rPr lang="lv-LV" altLang="lv-LV" sz="2000" dirty="0" smtClean="0">
                <a:cs typeface="Arial" panose="020B0604020202020204" pitchFamily="34" charset="0"/>
              </a:rPr>
              <a:t>(7-12. klašu grupai), neierobežojot vecāku izvēli par bērna izglītošanas vietu (attāluma starpību apmaksā vecāki, ja izvēlas bērnu izglītot skolā, kas nav tuvākā dzīvesvietai).</a:t>
            </a:r>
          </a:p>
          <a:p>
            <a:pPr marL="800100" indent="-342900" algn="just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lv-LV" altLang="lv-LV" sz="2000" dirty="0" smtClean="0">
                <a:cs typeface="Arial" panose="020B0604020202020204" pitchFamily="34" charset="0"/>
              </a:rPr>
              <a:t>Izstrādāt pasākumu plānu, kas mazinātu skolēnu mazkustīgo dzīves veidu, sekmējot drošu skolēnu nokļūšanu skolā, ejot kājām vai braucot ar velosipēdu.</a:t>
            </a:r>
            <a:endParaRPr lang="lv-LV" altLang="lv-LV" sz="2000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upa 4"/>
          <p:cNvGrpSpPr>
            <a:grpSpLocks/>
          </p:cNvGrpSpPr>
          <p:nvPr/>
        </p:nvGrpSpPr>
        <p:grpSpPr bwMode="auto">
          <a:xfrm>
            <a:off x="461963" y="990600"/>
            <a:ext cx="7786687" cy="5451475"/>
            <a:chOff x="51" y="621488"/>
            <a:chExt cx="4929727" cy="5296135"/>
          </a:xfrm>
        </p:grpSpPr>
        <p:sp>
          <p:nvSpPr>
            <p:cNvPr id="6" name="Taisnstūris 5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aisnstūris 6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85344" bIns="96012" spcCol="1270"/>
            <a:lstStyle/>
            <a:p>
              <a:pPr marL="85725" lvl="1" indent="-85725" algn="just" defTabSz="500063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lv-LV" sz="1125" dirty="0"/>
            </a:p>
          </p:txBody>
        </p:sp>
      </p:grpSp>
      <p:grpSp>
        <p:nvGrpSpPr>
          <p:cNvPr id="56323" name="Grupa 9"/>
          <p:cNvGrpSpPr>
            <a:grpSpLocks/>
          </p:cNvGrpSpPr>
          <p:nvPr/>
        </p:nvGrpSpPr>
        <p:grpSpPr bwMode="auto">
          <a:xfrm>
            <a:off x="461963" y="177800"/>
            <a:ext cx="7786687" cy="812800"/>
            <a:chOff x="0" y="345184"/>
            <a:chExt cx="4834066" cy="644903"/>
          </a:xfrm>
        </p:grpSpPr>
        <p:sp>
          <p:nvSpPr>
            <p:cNvPr id="11" name="Taisnstūris 10"/>
            <p:cNvSpPr/>
            <p:nvPr/>
          </p:nvSpPr>
          <p:spPr>
            <a:xfrm>
              <a:off x="0" y="345184"/>
              <a:ext cx="4834066" cy="64490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lv-LV" sz="3200" dirty="0">
                  <a:latin typeface="Trebuchet MS" panose="020B0603020202020204" pitchFamily="34" charset="0"/>
                </a:rPr>
                <a:t>Risinājumi telpiskai mobilitātei </a:t>
              </a:r>
              <a:r>
                <a:rPr lang="lv-LV" sz="3200" dirty="0" smtClean="0">
                  <a:latin typeface="Trebuchet MS" panose="020B0603020202020204" pitchFamily="34" charset="0"/>
                </a:rPr>
                <a:t>V</a:t>
              </a:r>
              <a:endParaRPr lang="lv-LV" sz="3200" dirty="0">
                <a:latin typeface="Trebuchet MS" panose="020B0603020202020204" pitchFamily="34" charset="0"/>
              </a:endParaRPr>
            </a:p>
          </p:txBody>
        </p:sp>
        <p:sp>
          <p:nvSpPr>
            <p:cNvPr id="12" name="Taisnstūris 11"/>
            <p:cNvSpPr/>
            <p:nvPr/>
          </p:nvSpPr>
          <p:spPr>
            <a:xfrm>
              <a:off x="0" y="345184"/>
              <a:ext cx="4834066" cy="644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54864" rIns="96012" bIns="54864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lv-LV" sz="1350" b="1" dirty="0"/>
            </a:p>
          </p:txBody>
        </p:sp>
      </p:grpSp>
      <p:sp>
        <p:nvSpPr>
          <p:cNvPr id="3" name="Taisnstūris 2"/>
          <p:cNvSpPr/>
          <p:nvPr/>
        </p:nvSpPr>
        <p:spPr>
          <a:xfrm>
            <a:off x="109193" y="1313255"/>
            <a:ext cx="7948612" cy="5093702"/>
          </a:xfrm>
          <a:prstGeom prst="rect">
            <a:avLst/>
          </a:prstGeom>
        </p:spPr>
        <p:txBody>
          <a:bodyPr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>
              <a:spcAft>
                <a:spcPts val="750"/>
              </a:spcAft>
            </a:pPr>
            <a:r>
              <a:rPr lang="lv-LV" altLang="lv-LV" sz="2000" dirty="0"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lv-LV" altLang="lv-LV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ATD izstrādāt piedāvājumu </a:t>
            </a:r>
            <a:r>
              <a:rPr lang="lv-LV" altLang="lv-LV" sz="20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autopārvadājumu sinhronizācijas </a:t>
            </a:r>
            <a:r>
              <a:rPr lang="lv-LV" altLang="lv-LV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mehānismam, novēršot pašvaldību organizētā un sabiedriskā transporta pārvadājumu dublēšanos (t.sk. skolēnu autobusa maršruts līdz sabiedriskajam autobusam; skolēnu pārvadājumiem arī citu kategoriju pasažieriem</a:t>
            </a:r>
            <a:r>
              <a:rPr lang="lv-LV" altLang="lv-LV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lv-LV" altLang="lv-LV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750"/>
              </a:spcAft>
            </a:pPr>
            <a:r>
              <a:rPr lang="lv-LV" altLang="lv-LV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3</a:t>
            </a:r>
            <a:r>
              <a:rPr lang="lv-LV" altLang="lv-LV" sz="2000" dirty="0">
                <a:solidFill>
                  <a:srgbClr val="000000"/>
                </a:solidFill>
                <a:cs typeface="Arial" panose="020B0604020202020204" pitchFamily="34" charset="0"/>
              </a:rPr>
              <a:t>. IZM sadarbībā ar pašvaldībām nodrošināt </a:t>
            </a:r>
            <a:r>
              <a:rPr lang="lv-LV" altLang="lv-LV" sz="2000" b="1" dirty="0">
                <a:solidFill>
                  <a:srgbClr val="000000"/>
                </a:solidFill>
                <a:cs typeface="Arial" panose="020B0604020202020204" pitchFamily="34" charset="0"/>
              </a:rPr>
              <a:t>pamatizglītības un vidējās izglītības audzēkņu iesaistīšanu ārpusskolas aktivitātēs/interešu izglītību</a:t>
            </a:r>
            <a:r>
              <a:rPr lang="lv-LV" altLang="lv-LV" sz="2000" dirty="0">
                <a:solidFill>
                  <a:srgbClr val="000000"/>
                </a:solidFill>
                <a:cs typeface="Arial" panose="020B0604020202020204" pitchFamily="34" charset="0"/>
              </a:rPr>
              <a:t>, tādējādi neorganizējot atsevišķus reisus bērnu mobilizēšanai pēc mācību procesa apguves, bet, gan sinhronizējot ar nodarbināto, iedzīvotāju piekļuvi darba vietām</a:t>
            </a:r>
            <a:r>
              <a:rPr lang="lv-LV" altLang="lv-LV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r>
              <a:rPr lang="lv-LV" altLang="lv-LV" sz="2000" dirty="0" smtClean="0"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750"/>
              </a:spcAft>
            </a:pPr>
            <a:r>
              <a:rPr lang="lv-LV" altLang="lv-LV" sz="2000" dirty="0">
                <a:solidFill>
                  <a:srgbClr val="000000"/>
                </a:solidFill>
                <a:cs typeface="Arial" panose="020B0604020202020204" pitchFamily="34" charset="0"/>
              </a:rPr>
              <a:t>4. Kā papildus atbalsta risinājums pieejamības nodrošināšanai – jāizvērtē kvalitatīvu </a:t>
            </a:r>
            <a:r>
              <a:rPr lang="lv-LV" altLang="lv-LV" sz="2000" b="1" dirty="0">
                <a:solidFill>
                  <a:srgbClr val="000000"/>
                </a:solidFill>
                <a:cs typeface="Arial" panose="020B0604020202020204" pitchFamily="34" charset="0"/>
              </a:rPr>
              <a:t>dienesta viesnīcu </a:t>
            </a:r>
            <a:r>
              <a:rPr lang="lv-LV" altLang="lv-LV" sz="2000" dirty="0">
                <a:solidFill>
                  <a:srgbClr val="000000"/>
                </a:solidFill>
                <a:cs typeface="Arial" panose="020B0604020202020204" pitchFamily="34" charset="0"/>
              </a:rPr>
              <a:t>nodrošinājums 7-12. klašu grupai (princips “tuvāk ģimenei</a:t>
            </a:r>
            <a:r>
              <a:rPr lang="lv-LV" altLang="lv-LV" sz="2000" dirty="0" smtClean="0">
                <a:cs typeface="Times New Roman" panose="02020603050405020304" pitchFamily="18" charset="0"/>
              </a:rPr>
              <a:t>”</a:t>
            </a:r>
            <a:r>
              <a:rPr lang="lv-LV" altLang="lv-LV" sz="2000" dirty="0">
                <a:solidFill>
                  <a:srgbClr val="000000"/>
                </a:solidFill>
                <a:cs typeface="Arial" panose="020B0604020202020204" pitchFamily="34" charset="0"/>
              </a:rPr>
              <a:t> attiecībā uz 1.-6. klašu vecuma bērniem</a:t>
            </a:r>
            <a:r>
              <a:rPr lang="lv-LV" altLang="lv-LV" sz="2000" dirty="0" smtClean="0">
                <a:cs typeface="Times New Roman" panose="02020603050405020304" pitchFamily="18" charset="0"/>
              </a:rPr>
              <a:t>.) </a:t>
            </a:r>
          </a:p>
          <a:p>
            <a:pPr>
              <a:spcAft>
                <a:spcPts val="750"/>
              </a:spcAft>
            </a:pPr>
            <a:endParaRPr lang="lv-LV" altLang="lv-LV" sz="5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upa 4"/>
          <p:cNvGrpSpPr>
            <a:grpSpLocks/>
          </p:cNvGrpSpPr>
          <p:nvPr/>
        </p:nvGrpSpPr>
        <p:grpSpPr bwMode="auto">
          <a:xfrm>
            <a:off x="461962" y="1064961"/>
            <a:ext cx="7786687" cy="5751513"/>
            <a:chOff x="51" y="621488"/>
            <a:chExt cx="4929727" cy="5296135"/>
          </a:xfrm>
        </p:grpSpPr>
        <p:sp>
          <p:nvSpPr>
            <p:cNvPr id="6" name="Taisnstūris 5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aisnstūris 6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85344" bIns="96012" spcCol="1270"/>
            <a:lstStyle/>
            <a:p>
              <a:pPr marL="85725" lvl="1" indent="-85725" algn="just" defTabSz="500063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lv-LV" sz="1125" dirty="0"/>
            </a:p>
          </p:txBody>
        </p:sp>
      </p:grpSp>
      <p:grpSp>
        <p:nvGrpSpPr>
          <p:cNvPr id="57347" name="Grupa 9"/>
          <p:cNvGrpSpPr>
            <a:grpSpLocks/>
          </p:cNvGrpSpPr>
          <p:nvPr/>
        </p:nvGrpSpPr>
        <p:grpSpPr bwMode="auto">
          <a:xfrm>
            <a:off x="461962" y="228490"/>
            <a:ext cx="7786687" cy="812800"/>
            <a:chOff x="0" y="345184"/>
            <a:chExt cx="4834066" cy="644903"/>
          </a:xfrm>
        </p:grpSpPr>
        <p:sp>
          <p:nvSpPr>
            <p:cNvPr id="11" name="Taisnstūris 10"/>
            <p:cNvSpPr/>
            <p:nvPr/>
          </p:nvSpPr>
          <p:spPr>
            <a:xfrm>
              <a:off x="0" y="345184"/>
              <a:ext cx="4834066" cy="64490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lv-LV" sz="3200" dirty="0">
                  <a:latin typeface="Trebuchet MS" panose="020B0603020202020204" pitchFamily="34" charset="0"/>
                </a:rPr>
                <a:t>Risinājumi pedagogu motivācijai</a:t>
              </a:r>
            </a:p>
          </p:txBody>
        </p:sp>
        <p:sp>
          <p:nvSpPr>
            <p:cNvPr id="12" name="Taisnstūris 11"/>
            <p:cNvSpPr/>
            <p:nvPr/>
          </p:nvSpPr>
          <p:spPr>
            <a:xfrm>
              <a:off x="0" y="345184"/>
              <a:ext cx="4834066" cy="644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54864" rIns="96012" bIns="54864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lv-LV" sz="1350" b="1" dirty="0"/>
            </a:p>
          </p:txBody>
        </p:sp>
      </p:grpSp>
      <p:sp>
        <p:nvSpPr>
          <p:cNvPr id="57348" name="Taisnstūris 1"/>
          <p:cNvSpPr>
            <a:spLocks noChangeArrowheads="1"/>
          </p:cNvSpPr>
          <p:nvPr/>
        </p:nvSpPr>
        <p:spPr bwMode="auto">
          <a:xfrm>
            <a:off x="150813" y="1209675"/>
            <a:ext cx="8097837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lv-LV" altLang="lv-LV" dirty="0">
                <a:solidFill>
                  <a:srgbClr val="000000"/>
                </a:solidFill>
                <a:cs typeface="Arial" panose="020B0604020202020204" pitchFamily="34" charset="0"/>
              </a:rPr>
              <a:t>1. IZM sadarbībā ar FM un LPS jāsniedz konkrēti aprēķini par </a:t>
            </a:r>
            <a:r>
              <a:rPr lang="lv-LV" altLang="lv-LV" b="1" dirty="0" smtClean="0">
                <a:solidFill>
                  <a:srgbClr val="000000"/>
                </a:solidFill>
                <a:cs typeface="Arial" panose="020B0604020202020204" pitchFamily="34" charset="0"/>
              </a:rPr>
              <a:t>nepieciešamo </a:t>
            </a:r>
            <a:r>
              <a:rPr lang="lv-LV" altLang="lv-LV" b="1" dirty="0">
                <a:solidFill>
                  <a:srgbClr val="000000"/>
                </a:solidFill>
                <a:cs typeface="Arial" panose="020B0604020202020204" pitchFamily="34" charset="0"/>
              </a:rPr>
              <a:t>finansējumu jaunajai pedagogu atalgojuma sistēmas </a:t>
            </a:r>
            <a:r>
              <a:rPr lang="lv-LV" altLang="lv-LV" dirty="0">
                <a:solidFill>
                  <a:srgbClr val="000000"/>
                </a:solidFill>
                <a:cs typeface="Arial" panose="020B0604020202020204" pitchFamily="34" charset="0"/>
              </a:rPr>
              <a:t>ieviešanai no valsts pie «ideālā» skolu tīkla modeļa ieviešanas.</a:t>
            </a:r>
            <a:endParaRPr lang="lv-LV" altLang="lv-LV" dirty="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lv-LV" altLang="lv-LV" sz="5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lv-LV" altLang="lv-LV" dirty="0">
                <a:solidFill>
                  <a:srgbClr val="000000"/>
                </a:solidFill>
                <a:cs typeface="Arial" panose="020B0604020202020204" pitchFamily="34" charset="0"/>
              </a:rPr>
              <a:t>2. IZM pārskatīt un, ja nepieciešams, precizēt </a:t>
            </a:r>
            <a:r>
              <a:rPr lang="lv-LV" altLang="lv-LV" b="1" dirty="0">
                <a:solidFill>
                  <a:srgbClr val="000000"/>
                </a:solidFill>
                <a:cs typeface="Arial" panose="020B0604020202020204" pitchFamily="34" charset="0"/>
              </a:rPr>
              <a:t>pedagogu kvalitātes prasību </a:t>
            </a:r>
            <a:r>
              <a:rPr lang="lv-LV" altLang="lv-LV" dirty="0">
                <a:solidFill>
                  <a:srgbClr val="000000"/>
                </a:solidFill>
                <a:cs typeface="Arial" panose="020B0604020202020204" pitchFamily="34" charset="0"/>
              </a:rPr>
              <a:t>īstenošanas pasākumus atbilstoši «ideālajam» skolu tīklam un jaunajai pedagogu atalgojuma </a:t>
            </a:r>
            <a:r>
              <a:rPr lang="lv-LV" altLang="lv-LV" dirty="0" smtClean="0">
                <a:solidFill>
                  <a:srgbClr val="000000"/>
                </a:solidFill>
                <a:cs typeface="Arial" panose="020B0604020202020204" pitchFamily="34" charset="0"/>
              </a:rPr>
              <a:t>sistēmai, uzsvaru liekot nevis uz formālām atskaitēm, bet pedagogu </a:t>
            </a:r>
            <a:r>
              <a:rPr lang="lv-LV" altLang="lv-LV" dirty="0">
                <a:solidFill>
                  <a:srgbClr val="000000"/>
                </a:solidFill>
                <a:cs typeface="Arial" panose="020B0604020202020204" pitchFamily="34" charset="0"/>
              </a:rPr>
              <a:t>darba ražību un audzēkņu </a:t>
            </a:r>
            <a:r>
              <a:rPr lang="lv-LV" altLang="lv-LV" dirty="0" smtClean="0">
                <a:solidFill>
                  <a:srgbClr val="000000"/>
                </a:solidFill>
                <a:cs typeface="Arial" panose="020B0604020202020204" pitchFamily="34" charset="0"/>
              </a:rPr>
              <a:t>sekmēm.</a:t>
            </a:r>
            <a:endParaRPr lang="lv-LV" altLang="lv-LV" dirty="0"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lv-LV" altLang="lv-LV" sz="500" dirty="0"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lv-LV" altLang="lv-LV" dirty="0">
                <a:solidFill>
                  <a:srgbClr val="000000"/>
                </a:solidFill>
                <a:cs typeface="Arial" panose="020B0604020202020204" pitchFamily="34" charset="0"/>
              </a:rPr>
              <a:t>3. IZM sadarbībā ar augstākās izglītības institūcijām izvērtēt iespēju </a:t>
            </a:r>
            <a:r>
              <a:rPr lang="lv-LV" altLang="lv-LV" b="1" dirty="0">
                <a:solidFill>
                  <a:srgbClr val="000000"/>
                </a:solidFill>
                <a:cs typeface="Arial" panose="020B0604020202020204" pitchFamily="34" charset="0"/>
              </a:rPr>
              <a:t>definēt augstākus jauno pedagogu uzņemšanas kvalitātes standartus</a:t>
            </a:r>
            <a:r>
              <a:rPr lang="lv-LV" altLang="lv-LV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lv-LV" altLang="lv-LV" dirty="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lv-LV" altLang="lv-LV" sz="500" dirty="0"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lv-LV" altLang="lv-LV" dirty="0">
                <a:solidFill>
                  <a:srgbClr val="000000"/>
                </a:solidFill>
                <a:cs typeface="Arial" panose="020B0604020202020204" pitchFamily="34" charset="0"/>
              </a:rPr>
              <a:t>4. IZM izstrādāt </a:t>
            </a:r>
            <a:r>
              <a:rPr lang="lv-LV" altLang="lv-LV" b="1" dirty="0">
                <a:solidFill>
                  <a:srgbClr val="000000"/>
                </a:solidFill>
                <a:cs typeface="Arial" panose="020B0604020202020204" pitchFamily="34" charset="0"/>
              </a:rPr>
              <a:t>pedagogu motivācijas «izcilības programmu» </a:t>
            </a:r>
            <a:r>
              <a:rPr lang="lv-LV" altLang="lv-LV" dirty="0">
                <a:solidFill>
                  <a:srgbClr val="000000"/>
                </a:solidFill>
                <a:cs typeface="Arial" panose="020B0604020202020204" pitchFamily="34" charset="0"/>
              </a:rPr>
              <a:t>- pedagogu motivēšanai un izglītošanai izcilu skolēnu sagatavošanā un darbam ar bērniem ar īpašām vajadzībām un nabadzības riskam pakļautajām grupām.</a:t>
            </a:r>
            <a:endParaRPr lang="lv-LV" altLang="lv-LV" dirty="0"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lv-LV" altLang="lv-LV" sz="500" dirty="0"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lv-LV" altLang="lv-LV" dirty="0">
                <a:solidFill>
                  <a:srgbClr val="000000"/>
                </a:solidFill>
                <a:cs typeface="Arial" panose="020B0604020202020204" pitchFamily="34" charset="0"/>
              </a:rPr>
              <a:t>5. IZM un pašvaldībām izstrādāt mehānismu, kas mazinātu iespēju, ka skolu optimizācijas procesā izglītības nozare zaudētu «izcilības programmas» ietvaros </a:t>
            </a:r>
            <a:r>
              <a:rPr lang="lv-LV" altLang="lv-LV" b="1" dirty="0">
                <a:solidFill>
                  <a:srgbClr val="000000"/>
                </a:solidFill>
                <a:cs typeface="Arial" panose="020B0604020202020204" pitchFamily="34" charset="0"/>
              </a:rPr>
              <a:t>novērtētākos pedagogus</a:t>
            </a:r>
            <a:r>
              <a:rPr lang="lv-LV" altLang="lv-LV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lv-LV" altLang="lv-LV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upa 4"/>
          <p:cNvGrpSpPr>
            <a:grpSpLocks/>
          </p:cNvGrpSpPr>
          <p:nvPr/>
        </p:nvGrpSpPr>
        <p:grpSpPr bwMode="auto">
          <a:xfrm>
            <a:off x="461963" y="1219200"/>
            <a:ext cx="7786687" cy="5451475"/>
            <a:chOff x="51" y="621488"/>
            <a:chExt cx="4929727" cy="5296135"/>
          </a:xfrm>
        </p:grpSpPr>
        <p:sp>
          <p:nvSpPr>
            <p:cNvPr id="6" name="Taisnstūris 5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aisnstūris 6"/>
            <p:cNvSpPr/>
            <p:nvPr/>
          </p:nvSpPr>
          <p:spPr>
            <a:xfrm>
              <a:off x="51" y="621488"/>
              <a:ext cx="4929727" cy="5296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008" tIns="64008" rIns="85344" bIns="96012" spcCol="1270"/>
            <a:lstStyle/>
            <a:p>
              <a:pPr marL="85725" lvl="1" indent="-85725" algn="just" defTabSz="500063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lv-LV" sz="1125" dirty="0"/>
            </a:p>
          </p:txBody>
        </p:sp>
      </p:grpSp>
      <p:grpSp>
        <p:nvGrpSpPr>
          <p:cNvPr id="58371" name="Grupa 9"/>
          <p:cNvGrpSpPr>
            <a:grpSpLocks/>
          </p:cNvGrpSpPr>
          <p:nvPr/>
        </p:nvGrpSpPr>
        <p:grpSpPr bwMode="auto">
          <a:xfrm>
            <a:off x="461963" y="177800"/>
            <a:ext cx="7786687" cy="1041400"/>
            <a:chOff x="0" y="345184"/>
            <a:chExt cx="4834066" cy="644903"/>
          </a:xfrm>
        </p:grpSpPr>
        <p:sp>
          <p:nvSpPr>
            <p:cNvPr id="11" name="Taisnstūris 10"/>
            <p:cNvSpPr/>
            <p:nvPr/>
          </p:nvSpPr>
          <p:spPr>
            <a:xfrm>
              <a:off x="0" y="345184"/>
              <a:ext cx="4834066" cy="64490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lv-LV" sz="3200" dirty="0">
                  <a:latin typeface="Trebuchet MS" panose="020B0603020202020204" pitchFamily="34" charset="0"/>
                </a:rPr>
                <a:t>Risinājumi skolēnu motivācijai zināšanu un prasmju paaugstināšanai</a:t>
              </a:r>
            </a:p>
          </p:txBody>
        </p:sp>
        <p:sp>
          <p:nvSpPr>
            <p:cNvPr id="12" name="Taisnstūris 11"/>
            <p:cNvSpPr/>
            <p:nvPr/>
          </p:nvSpPr>
          <p:spPr>
            <a:xfrm>
              <a:off x="0" y="345184"/>
              <a:ext cx="4834066" cy="644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6012" tIns="54864" rIns="96012" bIns="54864" spcCol="1270" anchor="ctr"/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lv-LV" sz="1350" b="1" dirty="0"/>
            </a:p>
          </p:txBody>
        </p:sp>
      </p:grpSp>
      <p:sp>
        <p:nvSpPr>
          <p:cNvPr id="2" name="Taisnstūris 1"/>
          <p:cNvSpPr/>
          <p:nvPr/>
        </p:nvSpPr>
        <p:spPr>
          <a:xfrm>
            <a:off x="698500" y="1438275"/>
            <a:ext cx="7315200" cy="5016758"/>
          </a:xfrm>
          <a:prstGeom prst="rect">
            <a:avLst/>
          </a:prstGeom>
        </p:spPr>
        <p:txBody>
          <a:bodyPr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lv-LV" altLang="lv-LV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IZM </a:t>
            </a:r>
            <a:r>
              <a:rPr lang="lv-LV" altLang="lv-LV" sz="2000" dirty="0">
                <a:solidFill>
                  <a:srgbClr val="000000"/>
                </a:solidFill>
                <a:cs typeface="Arial" panose="020B0604020202020204" pitchFamily="34" charset="0"/>
              </a:rPr>
              <a:t>izstrādāt priekšlikumus skolēnu motivācijas celšanai – tiekšanos uz </a:t>
            </a:r>
            <a:r>
              <a:rPr lang="lv-LV" altLang="lv-LV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izcilību </a:t>
            </a:r>
            <a:r>
              <a:rPr lang="lv-LV" altLang="lv-LV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(stipendijas, apmaksātas radošās nometnes un dalība starptautiskās mācību olimpiādēs).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endParaRPr lang="lv-LV" altLang="lv-LV" sz="2000" b="1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lv-LV" altLang="lv-LV" sz="2000" b="1" dirty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lv-LV" altLang="lv-LV" sz="2000" dirty="0">
                <a:solidFill>
                  <a:srgbClr val="000000"/>
                </a:solidFill>
                <a:cs typeface="Arial" panose="020B0604020202020204" pitchFamily="34" charset="0"/>
              </a:rPr>
              <a:t>. IZM, LM, pašvaldībām rast risinājumus motivācijas radīšanai prasmju un zināšanu apguvei </a:t>
            </a:r>
            <a:r>
              <a:rPr lang="lv-LV" altLang="lv-LV" sz="2000" b="1" dirty="0">
                <a:solidFill>
                  <a:srgbClr val="000000"/>
                </a:solidFill>
                <a:cs typeface="Arial" panose="020B0604020202020204" pitchFamily="34" charset="0"/>
              </a:rPr>
              <a:t>nabadzības riskam pakļautajiem bērniem, veicinot nevienlīdzības mazināšanos:</a:t>
            </a:r>
            <a:endParaRPr lang="lv-LV" altLang="lv-LV" sz="2000" b="1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altLang="lv-LV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Interešu un profesionālās ievirzes izglītības </a:t>
            </a:r>
            <a:r>
              <a:rPr lang="lv-LV" altLang="lv-LV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un </a:t>
            </a:r>
            <a:r>
              <a:rPr lang="lv-LV" altLang="lv-LV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veselības aprūpes </a:t>
            </a:r>
            <a:r>
              <a:rPr lang="lv-LV" altLang="lv-LV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nodrošinājums nabadzības riskam pakļautajiem bērniem (izrietot no «ideālā skolu tīkla» un ar to saistīto pārvadājumu sistēmu)</a:t>
            </a:r>
            <a:endParaRPr lang="lv-LV" altLang="lv-LV" sz="20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v-LV" altLang="lv-LV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Pašvaldībām nodrošināt </a:t>
            </a:r>
            <a:r>
              <a:rPr lang="lv-LV" altLang="lv-LV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dienesta viesnīcas</a:t>
            </a:r>
            <a:r>
              <a:rPr lang="lv-LV" altLang="lv-LV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nabadzības riskam pakļautajiem bērniem – ja nav labāku alternatīvu risinājumu bērnu integrācijai izglītības procesā.</a:t>
            </a:r>
            <a:endParaRPr lang="lv-LV" altLang="lv-LV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Virsraksts 1"/>
          <p:cNvSpPr>
            <a:spLocks noGrp="1"/>
          </p:cNvSpPr>
          <p:nvPr>
            <p:ph type="title"/>
          </p:nvPr>
        </p:nvSpPr>
        <p:spPr>
          <a:xfrm>
            <a:off x="403225" y="2630189"/>
            <a:ext cx="8228013" cy="1144588"/>
          </a:xfrm>
        </p:spPr>
        <p:txBody>
          <a:bodyPr/>
          <a:lstStyle/>
          <a:p>
            <a:pPr algn="ctr" eaLnBrk="1" hangingPunct="1"/>
            <a:r>
              <a:rPr lang="lv-LV" altLang="lv-LV" dirty="0" smtClean="0">
                <a:solidFill>
                  <a:srgbClr val="002060"/>
                </a:solidFill>
              </a:rPr>
              <a:t>Paldies par uzmanību!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19075"/>
            <a:ext cx="9077325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pPr eaLnBrk="1" hangingPunct="1"/>
            <a:endParaRPr lang="lv-LV" altLang="lv-LV" smtClean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57200" y="273050"/>
            <a:ext cx="8229600" cy="1146175"/>
          </a:xfrm>
          <a:noFill/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lv-LV" dirty="0"/>
          </a:p>
        </p:txBody>
      </p:sp>
      <p:pic>
        <p:nvPicPr>
          <p:cNvPr id="34820" name="Picture 3" descr="KP948_Migra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1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7150"/>
            <a:ext cx="9058275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2863"/>
            <a:ext cx="911542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9115425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04788"/>
            <a:ext cx="91154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04788"/>
            <a:ext cx="91154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4.xml><?xml version="1.0" encoding="utf-8"?>
<a:theme xmlns:a="http://schemas.openxmlformats.org/drawingml/2006/main" name="1_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5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ew">
    <a:dk1>
      <a:srgbClr val="000000"/>
    </a:dk1>
    <a:lt1>
      <a:srgbClr val="FFFFFF"/>
    </a:lt1>
    <a:dk2>
      <a:srgbClr val="46464A"/>
    </a:dk2>
    <a:lt2>
      <a:srgbClr val="D6D3CC"/>
    </a:lt2>
    <a:accent1>
      <a:srgbClr val="6F6F74"/>
    </a:accent1>
    <a:accent2>
      <a:srgbClr val="92A9B9"/>
    </a:accent2>
    <a:accent3>
      <a:srgbClr val="A7B789"/>
    </a:accent3>
    <a:accent4>
      <a:srgbClr val="B9A489"/>
    </a:accent4>
    <a:accent5>
      <a:srgbClr val="8D6374"/>
    </a:accent5>
    <a:accent6>
      <a:srgbClr val="9B7362"/>
    </a:accent6>
    <a:hlink>
      <a:srgbClr val="67AABF"/>
    </a:hlink>
    <a:folHlink>
      <a:srgbClr val="ABAFA5"/>
    </a:folHlink>
  </a:clrScheme>
</a:themeOverride>
</file>

<file path=ppt/theme/themeOverride2.xml><?xml version="1.0" encoding="utf-8"?>
<a:themeOverride xmlns:a="http://schemas.openxmlformats.org/drawingml/2006/main">
  <a:clrScheme name="View">
    <a:dk1>
      <a:srgbClr val="000000"/>
    </a:dk1>
    <a:lt1>
      <a:srgbClr val="FFFFFF"/>
    </a:lt1>
    <a:dk2>
      <a:srgbClr val="46464A"/>
    </a:dk2>
    <a:lt2>
      <a:srgbClr val="D6D3CC"/>
    </a:lt2>
    <a:accent1>
      <a:srgbClr val="6F6F74"/>
    </a:accent1>
    <a:accent2>
      <a:srgbClr val="92A9B9"/>
    </a:accent2>
    <a:accent3>
      <a:srgbClr val="A7B789"/>
    </a:accent3>
    <a:accent4>
      <a:srgbClr val="B9A489"/>
    </a:accent4>
    <a:accent5>
      <a:srgbClr val="8D6374"/>
    </a:accent5>
    <a:accent6>
      <a:srgbClr val="9B7362"/>
    </a:accent6>
    <a:hlink>
      <a:srgbClr val="67AABF"/>
    </a:hlink>
    <a:folHlink>
      <a:srgbClr val="ABAF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1103</Words>
  <Application>Microsoft Office PowerPoint</Application>
  <PresentationFormat>On-screen Show (4:3)</PresentationFormat>
  <Paragraphs>101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Century Schoolbook</vt:lpstr>
      <vt:lpstr>DejaVu Sans</vt:lpstr>
      <vt:lpstr>Symbol</vt:lpstr>
      <vt:lpstr>Times New Roman</vt:lpstr>
      <vt:lpstr>Trebuchet MS</vt:lpstr>
      <vt:lpstr>Trebuchet MS Bold</vt:lpstr>
      <vt:lpstr>Wingdings 2</vt:lpstr>
      <vt:lpstr>Office Theme</vt:lpstr>
      <vt:lpstr>Office Theme</vt:lpstr>
      <vt:lpstr>View</vt:lpstr>
      <vt:lpstr>1_View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Būtiskākās kļūdas un pārspīlējumi saistībā ar mobilitātes jautājumiem</vt:lpstr>
      <vt:lpstr>Pašvaldību meklējumi mobilitātes problēmas risinājumam - piemērs no Jāņa sētas prakses</vt:lpstr>
      <vt:lpstr>PowerPoint Presentation</vt:lpstr>
      <vt:lpstr>Kvalitatīvas izglītības nodrošināšana</vt:lpstr>
      <vt:lpstr>Kādi risinājumi kvalitatīvas izglītības nodrošināšanai?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Paldies par uzmanību!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Jānis Turlajs</dc:creator>
  <cp:lastModifiedBy>MS Office</cp:lastModifiedBy>
  <cp:revision>73</cp:revision>
  <cp:lastPrinted>2015-10-20T07:00:33Z</cp:lastPrinted>
  <dcterms:modified xsi:type="dcterms:W3CDTF">2015-10-21T06:08:46Z</dcterms:modified>
</cp:coreProperties>
</file>