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5" r:id="rId4"/>
  </p:sldMasterIdLst>
  <p:notesMasterIdLst>
    <p:notesMasterId r:id="rId29"/>
  </p:notesMasterIdLst>
  <p:sldIdLst>
    <p:sldId id="1484" r:id="rId5"/>
    <p:sldId id="1367" r:id="rId6"/>
    <p:sldId id="1368" r:id="rId7"/>
    <p:sldId id="1370" r:id="rId8"/>
    <p:sldId id="1483" r:id="rId9"/>
    <p:sldId id="1369" r:id="rId10"/>
    <p:sldId id="260" r:id="rId11"/>
    <p:sldId id="1371" r:id="rId12"/>
    <p:sldId id="606" r:id="rId13"/>
    <p:sldId id="257" r:id="rId14"/>
    <p:sldId id="258" r:id="rId15"/>
    <p:sldId id="282" r:id="rId16"/>
    <p:sldId id="1363" r:id="rId17"/>
    <p:sldId id="610" r:id="rId18"/>
    <p:sldId id="1357" r:id="rId19"/>
    <p:sldId id="1360" r:id="rId20"/>
    <p:sldId id="1362" r:id="rId21"/>
    <p:sldId id="1355" r:id="rId22"/>
    <p:sldId id="1482" r:id="rId23"/>
    <p:sldId id="1481" r:id="rId24"/>
    <p:sldId id="561" r:id="rId25"/>
    <p:sldId id="1375" r:id="rId26"/>
    <p:sldId id="593" r:id="rId27"/>
    <p:sldId id="406" r:id="rId2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  <a:srgbClr val="1DBCBD"/>
    <a:srgbClr val="24ACAC"/>
    <a:srgbClr val="168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94436" autoAdjust="0"/>
  </p:normalViewPr>
  <p:slideViewPr>
    <p:cSldViewPr snapToGrid="0">
      <p:cViewPr varScale="1">
        <p:scale>
          <a:sx n="103" d="100"/>
          <a:sy n="103" d="100"/>
        </p:scale>
        <p:origin x="114" y="216"/>
      </p:cViewPr>
      <p:guideLst/>
    </p:cSldViewPr>
  </p:slideViewPr>
  <p:outlineViewPr>
    <p:cViewPr>
      <p:scale>
        <a:sx n="100" d="100"/>
        <a:sy n="100" d="100"/>
      </p:scale>
      <p:origin x="0" y="-3531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28982"/>
    </p:cViewPr>
  </p:sorterViewPr>
  <p:notesViewPr>
    <p:cSldViewPr snapToGrid="0">
      <p:cViewPr varScale="1">
        <p:scale>
          <a:sx n="44" d="100"/>
          <a:sy n="44" d="100"/>
        </p:scale>
        <p:origin x="284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3430F-E5D4-4BAA-8C1F-2EBBF081BEA4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240C-8160-42C5-85B0-BA97D8C93D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962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v.wikipedia.org/w/index.php?title=Difterijadifterijas&amp;action=edit&amp;redlink=1" TargetMode="External"/><Relationship Id="rId3" Type="http://schemas.openxmlformats.org/officeDocument/2006/relationships/hyperlink" Target="https://lv.wikipedia.org/wiki/ANO_T%C5%ABksto%C5%A1gades_att%C4%ABst%C4%ABbas_m%C4%93r%C4%B7i#cite_note-1" TargetMode="External"/><Relationship Id="rId7" Type="http://schemas.openxmlformats.org/officeDocument/2006/relationships/hyperlink" Target="https://lv.wikipedia.org/wiki/Tuberkuloz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v.wikipedia.org/wiki/AIDS" TargetMode="External"/><Relationship Id="rId5" Type="http://schemas.openxmlformats.org/officeDocument/2006/relationships/hyperlink" Target="https://lv.wikipedia.org/wiki/HIV" TargetMode="External"/><Relationship Id="rId10" Type="http://schemas.openxmlformats.org/officeDocument/2006/relationships/hyperlink" Target="https://lv.wikipedia.org/w/index.php?title=Att%C4%ABst%C4%ABbas_sadarb%C4%ABba&amp;action=edit&amp;redlink=1" TargetMode="External"/><Relationship Id="rId4" Type="http://schemas.openxmlformats.org/officeDocument/2006/relationships/hyperlink" Target="https://lv.wikipedia.org/wiki/Pamatizgl%C4%ABt%C4%ABba" TargetMode="External"/><Relationship Id="rId9" Type="http://schemas.openxmlformats.org/officeDocument/2006/relationships/hyperlink" Target="https://lv.wikipedia.org/wiki/Ilgtsp%C4%93j%C4%ABga_att%C4%ABst%C4%ABb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Bijusi Norvēģijas ministru prezidente Grū Hārlema</a:t>
            </a:r>
            <a:r>
              <a:rPr lang="lv-LV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Bruntlandes izveidota komisija 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1987. gadā nāca klājā ar ziņojumu</a:t>
            </a:r>
            <a:r>
              <a:rPr lang="lv-LV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«Mūsu kopīgā nākotnē».</a:t>
            </a:r>
            <a:r>
              <a:rPr lang="lv-LV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Dēvēta “ilgspējīgas attīstības krustmāte”, Ilgtspējīga attīstība 1987. gada  ziņojumā tika definēta kā “Attīstība, kas atbilst pašreizējās paaudzes vajadzībām, neapdraudot nākamo paaudžu spēju apmierināt savas vajadzības”. </a:t>
            </a:r>
          </a:p>
          <a:p>
            <a:endParaRPr lang="lv-LV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Tūkstošgades deklarācija tika parakstīta 2000. gada septembrī, kurā tika izvirzīti 8 mērķi: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(mērķu izklāsts Tūkstošgades Attīstības mērķu Latvijas ziņojumā </a:t>
            </a:r>
            <a:r>
              <a:rPr lang="lv-LV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Samazināt nabadzību;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Nodrošināt visiem iedzīvotājiem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amatizglītība"/>
              </a:rPr>
              <a:t>pamatizglītību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kā arī iespēju iegūt vispārējo vidējo vai profesionālo vidējo izglītību;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mērķis: Nodrošināt vienādas iespējas sievietēm un vīriešiem;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Mazināt bērnu mirstību;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Uzlabot mātes veselību;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Ierobežot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IV"/>
              </a:rPr>
              <a:t>HIV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IDS"/>
              </a:rPr>
              <a:t>AIDS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Tuberkuloze"/>
              </a:rPr>
              <a:t>tuberkulozes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Difterijadifterijas (vēl nav uzrakstīts)"/>
              </a:rPr>
              <a:t>difterijas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izplatību, kā arī citus novēršamus nāves cēloņus;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Nodrošināt 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Ilgtspējīga attīstība"/>
              </a:rPr>
              <a:t>vides ilgtspēju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mērķis. Palīdzēt cilvēkiem mazāk attīstītajās valstīs (</a:t>
            </a:r>
            <a:r>
              <a:rPr lang="lv-LV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Attīstības sadarbība (vēl nav uzrakstīts)"/>
              </a:rPr>
              <a:t>Attīstības sadarbība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Visas ANO dalībvalstis parakstīja solījumu sasniegt šos mērķus līdz 2015. gadam.</a:t>
            </a:r>
          </a:p>
          <a:p>
            <a:r>
              <a:rPr lang="lv-LV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Valdība</a:t>
            </a:r>
            <a:r>
              <a:rPr lang="lv-LV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apstiprināja Latvijas Ziņojumu ANO 2005.gadā</a:t>
            </a:r>
          </a:p>
          <a:p>
            <a:endParaRPr lang="lv-LV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v-LV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Latvija 2030 - </a:t>
            </a:r>
            <a:endParaRPr lang="lv-LV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501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7240C-8160-42C5-85B0-BA97D8C93D9C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6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091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160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974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92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625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27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506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608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934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7240C-8160-42C5-85B0-BA97D8C93D9C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32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EF1E20-EBD9-45CC-8575-ED994AF7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CA41A57-D125-40F6-8213-7C35EAD49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364A8A3-2CE0-46FD-86C8-51462392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00315D0-D830-43EF-93A4-5D1AFE4C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AA1EA86-08B5-45A9-A535-80EB9EC4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B26C3A-9605-42C2-9F1A-33F846A7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5BA5F02-1C30-453A-8A74-C52C4B32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680511E-CF30-482C-B801-BF70BC8F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97DA3A3-BCBF-48BF-BFC0-46F84A33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B8D4D3-4BFA-49A7-9097-B613F94A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3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3D5F12C-ECD7-4EE0-86F5-7E85894BC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EA2266E-B473-4F1A-886C-66226CAF5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7B0A6D1-AADC-4DE9-B942-05F2EE7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5155DC6-142A-46C8-9A4B-781C7EB8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BB79B8-0246-4CEE-8CB4-59BCD70B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084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2A80FB7-E78B-47B9-B9A7-B25D81F07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4D1FC8D-7472-4079-BE81-E875197FB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A28B94-CC17-44F2-BF91-5E2AF9CD7900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06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8765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3C87EF06-C3B9-49A2-9291-3B42A5AE9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-57149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21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3843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3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510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4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3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8146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4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3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3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6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6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566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4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749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033348C-3C99-4071-A6A2-8B781C3B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1205D27-EF77-4CDA-994A-F0A02A1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A0A5B0A-B21C-4E99-9F75-E9FF0104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FBF52D2-2C5C-4CDD-8C9B-EC02AE88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E4AA4CA-5011-40D8-8700-7632E43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0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4855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272978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7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1" y="1435122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8716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8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3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8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526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06.12.2022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6586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08257-3302-9D27-C71B-17F9C3F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1A28-1AE5-45C9-B08F-0BFE79C0E1DC}" type="datetime1">
              <a:rPr lang="lv-LV"/>
              <a:pPr>
                <a:defRPr/>
              </a:pPr>
              <a:t>06.12.2022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37C3B-1C38-434D-F966-731BAE1B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99884-C101-49D7-8385-9A118B1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ED18-D4D3-4B21-865F-BF82AC3EEB0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5814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7820-7823-4C42-9CBD-11F5E1219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06FE4-B4F3-4A37-9E64-8C529AE18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987C-CB39-4FC8-84B4-DDD0FACE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AE4E9-1331-4C1F-943E-FE345D99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2BBEB-15DA-4A33-BFE6-6973EE1D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346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4FEA-25DF-498E-8317-3897E222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255C5-8C6C-4BC3-AC1C-4A0A7CEA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AD02-DE9C-42C9-B3CD-CFD5393D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6D2B-7601-426E-89B2-9F6E5580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1C920-09EC-47B6-999E-6D05D237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9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474C-6F95-49BB-AD54-D487C380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9753-721E-433D-9C98-A187286F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A278-074C-44AD-ABC7-39628E58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D8EB7-07DC-4893-9926-F45F8C20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1F67-62BF-4225-93DA-77E1BACC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548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D15B-2512-407B-949F-571FA93E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415C-5B0C-4CD1-8B0C-AB461291B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741D-51EE-463D-97A9-5E7276F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062EB-F0A2-45D4-9BEA-286646FE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C5D0C-008D-471B-9776-90706484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BCD79-2797-448C-AEF2-B6CD8D79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166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4C025F3-2EF5-4909-A103-91E63A60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9533383-4129-46C1-B7DA-F0B19E862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A843547-6A4B-4097-9244-C46C6A78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AECC2F2-3A86-4A84-8D60-94187A74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27E8DEF-EA3E-4CE3-91D3-330DD547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0162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7692-2B4E-4226-8BE7-1B80AD5F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78F13-9ADE-4864-8D77-FDDC7088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1581D-A647-4635-85C2-3A0DBFCC4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04D8B-6DE9-4DBC-B60C-1AEEDCB68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B169F-C325-43B9-9445-2A9269D66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FDB02-CA88-4184-93CD-17FB1237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11579-DCAD-4F30-9D02-8B506E08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7B1E8-1EFC-4F17-964B-D5B6165F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7219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FE65-915A-4551-97B0-412CF076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443A1-C4B1-469B-BE88-8AEB4A6E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232EA-ECD5-451D-99F4-8F379B0A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FCCF4-7C34-403A-9BE3-1AB6B222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842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76914-4C84-4CDB-93BC-9AE2741F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982F3-6EB1-4327-8D0E-83980C44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18190-3992-443F-A234-9D98A42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560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9F2A-FD08-4D50-8AA6-9B249E55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D4EE-B42B-4B2B-BC7E-AEAC0F72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77EDC-0B0A-4345-B234-6C8F1EBE5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9B33C-449C-46A0-8756-071D680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B4EC8-452A-4E6E-8570-DAE79BAB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FB780-3991-4513-A705-6F42DD8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3362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7851-65A4-467A-AB75-498609D3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9B83-900D-4152-9C0D-57FCF7A5E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3534-6DD0-47B1-B513-1ED97BDDF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0CF08-FC4E-4D88-BC23-A7DA1479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B3A5B-5AC5-4FA7-8A9A-DD6E3E44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31219-9EC2-43A9-B306-9C87E9BB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062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D604-9A4C-42EA-94F9-701F7861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DABEF-60BE-49D2-A154-0F4BBC813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94C72-3963-4AFB-A10C-0787CC1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7311-B24B-4EBB-9C13-019F6D5E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8E02D-BA51-47CD-A20F-DC280BB2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471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AD627-ECA6-43E8-982A-1BE7ECFE2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2FC7-7566-4BA2-A02D-61A7EA827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F863-9111-4DCE-BFEA-275333D7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AEEDB-A64E-4542-A065-A8554A0C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62D4-B6F3-4B70-B5AC-CF8C15B8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0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2A80FB7-E78B-47B9-B9A7-B25D81F07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4D1FC8D-7472-4079-BE81-E875197FB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A28B94-CC17-44F2-BF91-5E2AF9CD7900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256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183389" y="6324600"/>
            <a:ext cx="602211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3C34DEE5-8469-48FA-8D3E-A9F9FDD9763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327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226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11D3530-8F15-4191-9646-0546A7E7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402D0D3-43D0-4787-8AEF-25EF17C21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45371EF-584A-4C9C-8552-9553B262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D103B35-1E9C-4753-A7B2-963447B7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1C3B4E5-36C3-470D-888B-9CE7EDD8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EDB12FE-57AB-4227-B726-27029559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9799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mskats-02.png" descr="Pirmskats-02.png">
            <a:extLst>
              <a:ext uri="{FF2B5EF4-FFF2-40B4-BE49-F238E27FC236}">
                <a16:creationId xmlns:a16="http://schemas.microsoft.com/office/drawing/2014/main" id="{900DA176-FBD2-4C08-ABE7-D2B1ABF8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88156" y="2268142"/>
            <a:ext cx="7358063" cy="2321719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41C5308-6336-4B59-99A2-EFFC4FAA8DF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63C7-B0A1-4B63-9FEF-C542534863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98840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F4E2BD2-0D7B-4E0F-8FCF-CD80F3DEA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3ACE478-C3D0-4889-A70E-6258271D09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EA3C41F0-6F5A-4130-BD3F-B4DDB7D08B3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6786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EF1E20-EBD9-45CC-8575-ED994AF7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CA41A57-D125-40F6-8213-7C35EAD49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364A8A3-2CE0-46FD-86C8-51462392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00315D0-D830-43EF-93A4-5D1AFE4C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AA1EA86-08B5-45A9-A535-80EB9EC4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2775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033348C-3C99-4071-A6A2-8B781C3B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1205D27-EF77-4CDA-994A-F0A02A1F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A0A5B0A-B21C-4E99-9F75-E9FF0104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FBF52D2-2C5C-4CDD-8C9B-EC02AE88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E4AA4CA-5011-40D8-8700-7632E43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6010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4C025F3-2EF5-4909-A103-91E63A60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9533383-4129-46C1-B7DA-F0B19E862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A843547-6A4B-4097-9244-C46C6A78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AECC2F2-3A86-4A84-8D60-94187A74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27E8DEF-EA3E-4CE3-91D3-330DD547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387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11D3530-8F15-4191-9646-0546A7E7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402D0D3-43D0-4787-8AEF-25EF17C21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45371EF-584A-4C9C-8552-9553B262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D103B35-1E9C-4753-A7B2-963447B7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1C3B4E5-36C3-470D-888B-9CE7EDD8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EDB12FE-57AB-4227-B726-27029559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48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36CF98-9565-4FC1-9601-B2E07537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CEFB04B-7A5B-47CA-B6A5-6C9B48E2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AA9F7E2-429D-4553-9072-3A9D1D7F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3E252E8-2621-43BD-82D0-1EB652101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3B07A547-5C58-4B28-B0F0-9492C800B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7A3FE055-8E02-4D08-8DA2-77AE673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3348D16-5A2E-4130-B7B0-E7778C69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1B8EDEB-5F84-4E06-AB69-FF2B432E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3542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2ADA32-0DEB-412E-838F-F2DC183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73BB34C-22E0-4039-B29C-8E629CAA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31EDD8F-1AF9-47CB-BA2A-21D0F91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A9C9F2F-A227-47EA-9230-21A52E1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4226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AA4EF12-980B-475A-854A-3C6AFD44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ABA133E-16C1-4647-8778-C2572FAC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6E2294E-BBB0-473D-9F36-271F8E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8141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409637D-767A-4446-8818-48C9E064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2C678E-3BDA-4DA7-903B-1A502B08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B86F01B-78D5-442A-825B-51BCAC0D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8C07CCB-AD86-44CD-96BC-87D4BC31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741F9DB-3B23-4981-918F-644220FD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EE1A412-C353-4883-AD2A-3EB71B13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495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36CF98-9565-4FC1-9601-B2E07537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CEFB04B-7A5B-47CA-B6A5-6C9B48E2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AA9F7E2-429D-4553-9072-3A9D1D7F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3E252E8-2621-43BD-82D0-1EB652101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3B07A547-5C58-4B28-B0F0-9492C800B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7A3FE055-8E02-4D08-8DA2-77AE673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23348D16-5A2E-4130-B7B0-E7778C69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1B8EDEB-5F84-4E06-AB69-FF2B432E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767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E1B3BD-EDF1-43E1-A5B7-62679097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E9E0DB63-691B-49B4-B35D-46BE96164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B6D62B6-9766-4353-8944-F06A68847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A391ECF-91F4-4820-AA0F-392B3018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228011C-5FF2-4361-9339-A0C37A2E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65899DB-0204-412F-8B05-B424636C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0350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B26C3A-9605-42C2-9F1A-33F846A7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5BA5F02-1C30-453A-8A74-C52C4B32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680511E-CF30-482C-B801-BF70BC8F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97DA3A3-BCBF-48BF-BFC0-46F84A33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B8D4D3-4BFA-49A7-9097-B613F94A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72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3D5F12C-ECD7-4EE0-86F5-7E85894BC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EA2266E-B473-4F1A-886C-66226CAF5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7B0A6D1-AADC-4DE9-B942-05F2EE7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5155DC6-142A-46C8-9A4B-781C7EB8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BB79B8-0246-4CEE-8CB4-59BCD70B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3753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2A80FB7-E78B-47B9-B9A7-B25D81F07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4D1FC8D-7472-4079-BE81-E875197FB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A28B94-CC17-44F2-BF91-5E2AF9CD7900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00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1445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4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3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3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6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6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066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2ADA32-0DEB-412E-838F-F2DC183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73BB34C-22E0-4039-B29C-8E629CAA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31EDD8F-1AF9-47CB-BA2A-21D0F91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A9C9F2F-A227-47EA-9230-21A52E1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33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AA4EF12-980B-475A-854A-3C6AFD44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ABA133E-16C1-4647-8778-C2572FAC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6E2294E-BBB0-473D-9F36-271F8E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400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409637D-767A-4446-8818-48C9E064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2C678E-3BDA-4DA7-903B-1A502B08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B86F01B-78D5-442A-825B-51BCAC0D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8C07CCB-AD86-44CD-96BC-87D4BC31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5741F9DB-3B23-4981-918F-644220FD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EE1A412-C353-4883-AD2A-3EB71B13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0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E1B3BD-EDF1-43E1-A5B7-62679097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E9E0DB63-691B-49B4-B35D-46BE96164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B6D62B6-9766-4353-8944-F06A68847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A391ECF-91F4-4820-AA0F-392B3018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228011C-5FF2-4361-9339-A0C37A2E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65899DB-0204-412F-8B05-B424636C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469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63D53FE-D9F7-4AD0-93A0-045223C3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1D0D115-885F-4ED5-B0AB-DC6AFE60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C88E9FC-62C2-43DC-9C5B-5CFF8377F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214B73-E7A6-4EB4-A545-6F0DCCCB1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351D06C-7607-47F4-A04F-76603CF3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77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9BB1EFF-5D96-49FF-8E10-89A5AFE56FD6}" type="slidenum">
              <a:rPr lang="en-US" altLang="lv-LV" smtClean="0">
                <a:cs typeface="Arial" panose="020B0604020202020204" pitchFamily="34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v-LV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2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C507C-8E2A-4BB3-9F52-80E50A97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590C7-4DAF-42E6-9D93-D98906C5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2E3C-F929-4186-8101-CFA5B7C16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5379-4ED8-4566-B049-EC6D1C677651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4D7D-7B7B-49A6-83F1-940F36935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52513-A583-4ACD-AE2F-007794A64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8999-5F40-4FBD-B4DF-8FD1298D2E5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73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63D53FE-D9F7-4AD0-93A0-045223C3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1D0D115-885F-4ED5-B0AB-DC6AFE60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C88E9FC-62C2-43DC-9C5B-5CFF8377F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B730-8738-44C6-801E-9656723E891E}" type="datetimeFigureOut">
              <a:rPr lang="lv-LV" smtClean="0"/>
              <a:t>06.12.2022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214B73-E7A6-4EB4-A545-6F0DCCCB1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351D06C-7607-47F4-A04F-76603CF3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4534-F3B1-4883-AD41-12224F8335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173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c.gov.lv/lv/attistibas-planosana-latvija/ano-ilgtspejigas-attistibas-merki/iam-kartejum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c.gov.lv/sites/default/files/inline-files/Latvija%20IAM%202022%20LV%20mobile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0000%20VNR%202022\Korekt&#363;ra\RTU%20&#171;GreenMetric&#187;%20reiting&#257;%20atz&#299;ta%20par%2050.%20za&#316;&#257;ko%20universit&#257;ti%20pasaul&#275;%20|%20R&#299;gas%20Tehnisk&#257;%20universit&#257;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3.amazonaws.com/sustainabledevelopment.report/2022/europe-sustainable-development-report-2022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sdi/indicat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c.gov.lv/lv/attistibas-planosana-latvija/ano-ilgtspejigas-attistibas-merki" TargetMode="External"/><Relationship Id="rId2" Type="http://schemas.openxmlformats.org/officeDocument/2006/relationships/hyperlink" Target="https://sustainabledevelopment.un.org/vnr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kc.gov.lv/sites/default/files/inline-files/NAP_2014-2020_gala_novertejums.pdf" TargetMode="External"/><Relationship Id="rId5" Type="http://schemas.openxmlformats.org/officeDocument/2006/relationships/hyperlink" Target="https://www.pkc.gov.lv/sites/default/files/inline-files/Latvija%20IAM%202022%20LV%20mobile.pdf" TargetMode="External"/><Relationship Id="rId4" Type="http://schemas.openxmlformats.org/officeDocument/2006/relationships/hyperlink" Target="https://www.pkc.gov.lv/lv/attistibas-planosana-latvija/ano-ilgtspejigas-attistibas-merki/iam-karteju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675F9F-3D80-4BC7-9FEB-4A531248A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742" y="3699212"/>
            <a:ext cx="10668000" cy="1452226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ziņojums ANO</a:t>
            </a:r>
            <a:br>
              <a:rPr lang="lv-LV" sz="32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ilgtspējīgas attīstības mērķu īstenošanu</a:t>
            </a:r>
            <a:br>
              <a:rPr lang="lv-LV" sz="32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sz="3200" dirty="0">
              <a:solidFill>
                <a:srgbClr val="993333"/>
              </a:solidFill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262CD76-8DA2-4D08-A32A-EC6617A8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Saeimas Ilgtspējīgas attīstības komisijas sēde, 07.12.2022.</a:t>
            </a:r>
          </a:p>
          <a:p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3EB6-4A9F-4F40-B80C-5F9D91B42A46}"/>
              </a:ext>
            </a:extLst>
          </p:cNvPr>
          <p:cNvSpPr txBox="1"/>
          <p:nvPr/>
        </p:nvSpPr>
        <p:spPr>
          <a:xfrm>
            <a:off x="5583406" y="5879392"/>
            <a:ext cx="6096000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Pārresoru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koordinācijas centrs</a:t>
            </a:r>
          </a:p>
        </p:txBody>
      </p:sp>
    </p:spTree>
    <p:extLst>
      <p:ext uri="{BB962C8B-B14F-4D97-AF65-F5344CB8AC3E}">
        <p14:creationId xmlns:p14="http://schemas.microsoft.com/office/powerpoint/2010/main" val="399048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54CF7378-2439-6426-2E1C-8418876C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>
            <a:fillRect/>
          </a:stretch>
        </p:blipFill>
        <p:spPr bwMode="auto">
          <a:xfrm>
            <a:off x="1781175" y="1619250"/>
            <a:ext cx="20129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0A1CAE20-641C-3388-CBB6-50534C1F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01" y="533400"/>
            <a:ext cx="8104699" cy="6161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dirty="0">
                <a:solidFill>
                  <a:srgbClr val="993333"/>
                </a:solidFill>
                <a:cs typeface="+mj-cs"/>
              </a:rPr>
              <a:t>Latvijas</a:t>
            </a:r>
            <a:r>
              <a:rPr lang="lv-LV" altLang="lv-LV" sz="2800" dirty="0">
                <a:solidFill>
                  <a:srgbClr val="993333"/>
                </a:solidFill>
                <a:ea typeface="MS PGothic" panose="020B0600070205080204" pitchFamily="34" charset="-128"/>
              </a:rPr>
              <a:t> </a:t>
            </a:r>
            <a:r>
              <a:rPr lang="lv-LV" altLang="lv-LV" sz="2800" dirty="0">
                <a:solidFill>
                  <a:srgbClr val="993333"/>
                </a:solidFill>
                <a:cs typeface="+mj-cs"/>
              </a:rPr>
              <a:t>politiku mērķu kartējums ar 169 IAM </a:t>
            </a:r>
            <a:r>
              <a:rPr lang="lv-LV" altLang="lv-LV" sz="2800" dirty="0" err="1">
                <a:solidFill>
                  <a:srgbClr val="993333"/>
                </a:solidFill>
                <a:cs typeface="+mj-cs"/>
              </a:rPr>
              <a:t>apakšmērķiem</a:t>
            </a:r>
            <a:endParaRPr lang="lv-LV" altLang="lv-LV" sz="2800" dirty="0">
              <a:solidFill>
                <a:srgbClr val="993333"/>
              </a:solidFill>
              <a:cs typeface="+mj-cs"/>
            </a:endParaRP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EAFF17EE-4FB5-17C0-854F-B916FF83F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5" y="1817485"/>
            <a:ext cx="6634162" cy="4319587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Apakšmērķis</a:t>
            </a: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 – ANO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Būtisks, mazāk būtisks vai nebūtisks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Attiecināms uz: Latviju, attīstības sadarbību, citu starptautisko sadarbību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Atbildīgā, līdzatbildīgā institūcija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Latvija 2030 indikatori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NAP 2027 indikatori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Politikas pamatnostādnes un plāni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Politikas mērķi un indikatori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lv-LV" altLang="lv-LV" sz="1800" b="1" dirty="0">
              <a:solidFill>
                <a:schemeClr val="tx1">
                  <a:lumMod val="85000"/>
                  <a:lumOff val="15000"/>
                </a:schemeClr>
              </a:solidFill>
              <a:ea typeface="MS PGothic" pitchFamily="34" charset="-128"/>
            </a:endParaRPr>
          </a:p>
        </p:txBody>
      </p:sp>
      <p:sp>
        <p:nvSpPr>
          <p:cNvPr id="37893" name="Text Placeholder 4">
            <a:extLst>
              <a:ext uri="{FF2B5EF4-FFF2-40B4-BE49-F238E27FC236}">
                <a16:creationId xmlns:a16="http://schemas.microsoft.com/office/drawing/2014/main" id="{C930E622-72BF-F1B1-8C35-5316E5299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6365673"/>
            <a:ext cx="9906000" cy="30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lv-LV" altLang="lv-LV" sz="1500" dirty="0">
                <a:solidFill>
                  <a:srgbClr val="262626"/>
                </a:solidFill>
                <a:ea typeface="MS PGothic" panose="020B0600070205080204" pitchFamily="34" charset="-128"/>
              </a:rPr>
              <a:t>Indikatori ir kartējuma mugurkauls:  </a:t>
            </a:r>
            <a:r>
              <a:rPr lang="lv-LV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https://www.pkc.gov.lv/lv/attistibas-planosana-latvija/ano-ilgtspejigas-attistibas-merki/iam-kartejums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lv-LV" altLang="lv-LV" sz="1500" dirty="0">
              <a:solidFill>
                <a:srgbClr val="262626"/>
              </a:solidFill>
              <a:ea typeface="MS PGothic" panose="020B0600070205080204" pitchFamily="34" charset="-128"/>
            </a:endParaRPr>
          </a:p>
        </p:txBody>
      </p:sp>
      <p:sp>
        <p:nvSpPr>
          <p:cNvPr id="37894" name="Slide Number Placeholder 5">
            <a:extLst>
              <a:ext uri="{FF2B5EF4-FFF2-40B4-BE49-F238E27FC236}">
                <a16:creationId xmlns:a16="http://schemas.microsoft.com/office/drawing/2014/main" id="{D2DB8D8C-34CE-E59D-2A15-789B3BD8D7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9772650" y="6324600"/>
            <a:ext cx="5905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1914E-6038-43E6-84E2-61AAFFB219FF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C13C4-46AF-4880-8523-94C73CBE54FA}"/>
              </a:ext>
            </a:extLst>
          </p:cNvPr>
          <p:cNvSpPr txBox="1"/>
          <p:nvPr/>
        </p:nvSpPr>
        <p:spPr>
          <a:xfrm>
            <a:off x="88900" y="306153"/>
            <a:ext cx="7073900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otrais ziņojums ANO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2022. gada 12. jūlijā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382CE-28F1-45EB-B847-D7DDC2C3DDDB}"/>
              </a:ext>
            </a:extLst>
          </p:cNvPr>
          <p:cNvSpPr txBox="1"/>
          <p:nvPr/>
        </p:nvSpPr>
        <p:spPr>
          <a:xfrm>
            <a:off x="7073900" y="0"/>
            <a:ext cx="5118100" cy="6832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lv-LV" sz="1800" b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2400" b="1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endParaRPr lang="lv-LV" sz="2000" b="1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endParaRPr lang="lv-LV" sz="2000" b="1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endParaRPr lang="lv-LV" sz="2000" b="1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 Pro" panose="020B0604030504040204" pitchFamily="34" charset="0"/>
                <a:ea typeface="Verdana" panose="020B0604030504040204" pitchFamily="34" charset="0"/>
              </a:rPr>
              <a:t> KĀPĒC  ŠOGAD?</a:t>
            </a:r>
          </a:p>
          <a:p>
            <a:endParaRPr lang="lv-LV" sz="2000" b="1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  <a:t> Izvērtēta rīcība līdz 2020.g.</a:t>
            </a:r>
            <a:b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</a:br>
            <a: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  <a:t> NAP2020 ex post, u.c.</a:t>
            </a:r>
          </a:p>
          <a:p>
            <a:pPr>
              <a:spcBef>
                <a:spcPts val="1200"/>
              </a:spcBef>
            </a:pPr>
            <a:endParaRPr lang="lv-LV" sz="1100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lv-LV" sz="1100" dirty="0"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  <a:t> Jaunas apņemšanās līdz 2027.g.</a:t>
            </a:r>
            <a:b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</a:br>
            <a:r>
              <a:rPr lang="lv-LV" sz="2000" dirty="0">
                <a:latin typeface="Verdana Pro" panose="020B0604030504040204" pitchFamily="34" charset="0"/>
                <a:ea typeface="Verdana" panose="020B0604030504040204" pitchFamily="34" charset="0"/>
              </a:rPr>
              <a:t> NAP2027 un jaunās politikas</a:t>
            </a:r>
          </a:p>
          <a:p>
            <a:endParaRPr lang="lv-LV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endParaRPr lang="lv-LV" sz="800" b="1" i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53DA8-2E79-A6AF-2D62-5F0ECE438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0" y="1480236"/>
            <a:ext cx="5549978" cy="391504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EBFAC-DC39-4436-AC60-47CB7C77AADF}"/>
              </a:ext>
            </a:extLst>
          </p:cNvPr>
          <p:cNvSpPr txBox="1"/>
          <p:nvPr/>
        </p:nvSpPr>
        <p:spPr>
          <a:xfrm>
            <a:off x="860127" y="5613485"/>
            <a:ext cx="5946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b="0" u="sng" strike="noStrike" dirty="0">
                <a:solidFill>
                  <a:srgbClr val="337AB7"/>
                </a:solidFill>
                <a:effectLst/>
                <a:latin typeface="Verdana" panose="020B0604030504040204" pitchFamily="34" charset="0"/>
                <a:hlinkClick r:id="rId4"/>
              </a:rPr>
              <a:t>Latvijas ziņojums par IAM īstenošanu 2022</a:t>
            </a:r>
            <a:endParaRPr lang="lv-LV" b="0" u="sng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lv-LV" b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lv-LV" b="0" u="none" strike="noStrike" dirty="0">
                <a:solidFill>
                  <a:srgbClr val="337AB7"/>
                </a:solidFill>
                <a:effectLst/>
                <a:latin typeface="Verdana" panose="020B0604030504040204" pitchFamily="34" charset="0"/>
              </a:rPr>
              <a:t> </a:t>
            </a:r>
            <a:endParaRPr lang="lv-LV" b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526"/>
            <a:ext cx="41388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685800" y="1583659"/>
            <a:ext cx="3168325" cy="2415607"/>
            <a:chOff x="0" y="0"/>
            <a:chExt cx="6336649" cy="483121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33664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2560"/>
              <a:ext cx="6336649" cy="444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lv-LV" sz="3200" b="1" dirty="0">
                  <a:solidFill>
                    <a:srgbClr val="993333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Ziņojuma galvenās tēzes</a:t>
              </a:r>
              <a:endParaRPr lang="en-US" sz="3200" b="1" dirty="0">
                <a:solidFill>
                  <a:srgbClr val="993333"/>
                </a:solidFill>
                <a:latin typeface="Poppins Medium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C9A0367-89CB-44BB-A9A8-7CAB6FEDDDF2}"/>
              </a:ext>
            </a:extLst>
          </p:cNvPr>
          <p:cNvSpPr txBox="1"/>
          <p:nvPr/>
        </p:nvSpPr>
        <p:spPr>
          <a:xfrm>
            <a:off x="4539925" y="705634"/>
            <a:ext cx="723297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Miers ir priekšnosacījums ilgtspējīgai attīstībai.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Latvijas politika ir vērsta uz visu IAM īstenošanu - mērķi, uz kuriem ejam, ir noteikti, visās galvenajās jomās rīcības plāni ir izstrādāti, un to ieviešana ir sākusies.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Saeima pieņēma īpašo Paziņojumu par NAP2027: darbība Covid seku likvidēšanai paātrina rīcību atsevišķu NAP2027 mērķu sasniegšanai - palīdzam krīzes skartajiem, nenovirzoties no mērķiem, par kuriem vienojāmies iekļaujošā NAP2027 izveides procesā.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Latvija veicina savas valsts ilgtspēju un mērķtiecīgi sniedz ieguldījumu arī pasaules kopējā ilgtspējā.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</a:rPr>
              <a:t>Turpināt ilgtspējīgu attīstību: 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●	turpināt un uzlabot labās pārvaldības prakses; 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●	vairāk izmantot faktorus, kas aktivizē rīcību un paradumu maiņu; </a:t>
            </a:r>
          </a:p>
          <a:p>
            <a:pPr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●	veikt visaptverošas sarunas ar sabiedrību – kā vēlamies dzīvot, nu jau - 2050. gadā.</a:t>
            </a:r>
            <a:endParaRPr lang="lv-LV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0A02-6900-4354-9A76-A05A4CD1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15" y="110785"/>
            <a:ext cx="10515600" cy="738663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9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ziņojums, prezentē izglītības un zinātnes ministre, 12.07.2022</a:t>
            </a:r>
            <a:r>
              <a:rPr lang="lv-LV" sz="2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lv-LV" sz="29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900" dirty="0">
              <a:solidFill>
                <a:srgbClr val="99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DC540B-5BF0-4222-942D-DF347FA7F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4" y="849448"/>
            <a:ext cx="6924944" cy="44485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2E72AA-39C3-9B8C-A5CC-9643AFF766AF}"/>
              </a:ext>
            </a:extLst>
          </p:cNvPr>
          <p:cNvGrpSpPr/>
          <p:nvPr/>
        </p:nvGrpSpPr>
        <p:grpSpPr>
          <a:xfrm>
            <a:off x="8085332" y="1861961"/>
            <a:ext cx="4106668" cy="3597581"/>
            <a:chOff x="5853646" y="378479"/>
            <a:chExt cx="5838345" cy="58177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E4D315-FE05-1CB6-B011-12A1DB6A89E6}"/>
                </a:ext>
              </a:extLst>
            </p:cNvPr>
            <p:cNvSpPr/>
            <p:nvPr/>
          </p:nvSpPr>
          <p:spPr>
            <a:xfrm>
              <a:off x="5853646" y="378479"/>
              <a:ext cx="5838345" cy="5817704"/>
            </a:xfrm>
            <a:prstGeom prst="rect">
              <a:avLst/>
            </a:prstGeom>
            <a:solidFill>
              <a:schemeClr val="bg1">
                <a:lumMod val="65000"/>
                <a:alpha val="3019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55451-87A2-6567-3183-DD62F6ABE7E7}"/>
                </a:ext>
              </a:extLst>
            </p:cNvPr>
            <p:cNvSpPr txBox="1"/>
            <p:nvPr/>
          </p:nvSpPr>
          <p:spPr>
            <a:xfrm>
              <a:off x="6838301" y="937834"/>
              <a:ext cx="3994418" cy="263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Bibliotēkas un muzeji</a:t>
              </a:r>
              <a:r>
                <a:rPr lang="en-LV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lv-LV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Droša vieta dialogam un informācijas pratībai</a:t>
              </a:r>
              <a:endParaRPr lang="en-LV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2AE4F6-7CCA-0CFC-D1E2-F35F4FA6BAC7}"/>
                </a:ext>
              </a:extLst>
            </p:cNvPr>
            <p:cNvSpPr txBox="1"/>
            <p:nvPr/>
          </p:nvSpPr>
          <p:spPr>
            <a:xfrm>
              <a:off x="6472932" y="4651412"/>
              <a:ext cx="4359787" cy="12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500" b="1" dirty="0">
                  <a:latin typeface="Verdana" panose="020B0604030504040204" pitchFamily="34" charset="0"/>
                  <a:ea typeface="Verdana" panose="020B0604030504040204" pitchFamily="34" charset="0"/>
                </a:rPr>
                <a:t>Partnerība mieram un ilgtspējai</a:t>
              </a:r>
              <a:r>
                <a:rPr lang="en-LV" sz="1500" b="1" dirty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lv-LV" sz="1500" b="1" dirty="0">
                  <a:latin typeface="Verdana" panose="020B0604030504040204" pitchFamily="34" charset="0"/>
                  <a:ea typeface="Verdana" panose="020B0604030504040204" pitchFamily="34" charset="0"/>
                </a:rPr>
                <a:t>Latvijas blakus pasākums 13. jūlijā</a:t>
              </a:r>
              <a:endParaRPr lang="en-LV" sz="15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F20682-11BB-417B-3D28-1B4D5166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5807" y="3284442"/>
              <a:ext cx="1391977" cy="1366970"/>
            </a:xfrm>
            <a:prstGeom prst="rect">
              <a:avLst/>
            </a:prstGeom>
          </p:spPr>
        </p:pic>
      </p:grpSp>
      <p:pic>
        <p:nvPicPr>
          <p:cNvPr id="6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CE1138D3-AFF7-55C5-9B80-1105CE515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50" y="5040806"/>
            <a:ext cx="3336368" cy="181719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690AFF2-5069-1138-61B2-1D2DC0E67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48" y="5040806"/>
            <a:ext cx="1212861" cy="18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23031-179D-A2DE-298F-D86961577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5" y="5075715"/>
            <a:ext cx="2584733" cy="18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85A0-E4D4-4D35-A098-4B41C738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Mērķu sasniegšanas vērtējumi</a:t>
            </a:r>
            <a:br>
              <a:rPr lang="lv-LV" dirty="0"/>
            </a:br>
            <a:endParaRPr lang="lv-LV" dirty="0"/>
          </a:p>
        </p:txBody>
      </p:sp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0BA78F-8E19-44EF-B5B5-B609A7BA4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57" y="2109356"/>
            <a:ext cx="1637982" cy="1081387"/>
          </a:xfrm>
          <a:prstGeom prst="rect">
            <a:avLst/>
          </a:prstGeom>
          <a:noFill/>
        </p:spPr>
      </p:pic>
      <p:pic>
        <p:nvPicPr>
          <p:cNvPr id="25" name="Picture 2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96C09AE-575D-47DF-8B6F-C170959B4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9" y="2097789"/>
            <a:ext cx="1673325" cy="1045643"/>
          </a:xfrm>
          <a:prstGeom prst="rect">
            <a:avLst/>
          </a:prstGeom>
          <a:noFill/>
        </p:spPr>
      </p:pic>
      <p:pic>
        <p:nvPicPr>
          <p:cNvPr id="26" name="Picture 2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60FB95-049C-4E69-99F4-B23FF3C7C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9" y="4395783"/>
            <a:ext cx="1723181" cy="1076798"/>
          </a:xfrm>
          <a:prstGeom prst="rect">
            <a:avLst/>
          </a:prstGeom>
          <a:noFill/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AC6B9050-E680-4ED7-8155-2FE76C9E5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9" y="3252040"/>
            <a:ext cx="1685466" cy="1053229"/>
          </a:xfrm>
          <a:prstGeom prst="rect">
            <a:avLst/>
          </a:prstGeom>
          <a:noFill/>
        </p:spPr>
      </p:pic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9BC2B11-1392-4A0B-B098-2BB44BF21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57" y="4379569"/>
            <a:ext cx="1630261" cy="1027366"/>
          </a:xfrm>
          <a:prstGeom prst="rect">
            <a:avLst/>
          </a:prstGeom>
          <a:noFill/>
        </p:spPr>
      </p:pic>
      <p:pic>
        <p:nvPicPr>
          <p:cNvPr id="29" name="Picture 2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383F2E-D430-40C2-9AD4-023BD34ED0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46" y="5581189"/>
            <a:ext cx="1706207" cy="1066192"/>
          </a:xfrm>
          <a:prstGeom prst="rect">
            <a:avLst/>
          </a:prstGeom>
          <a:noFill/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6CDDF958-B050-4FA3-A02B-803B700AA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82" y="3294004"/>
            <a:ext cx="1701686" cy="1063365"/>
          </a:xfrm>
          <a:prstGeom prst="rect">
            <a:avLst/>
          </a:prstGeom>
          <a:noFill/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6189673E-53B8-4596-9888-D0AA74EF0F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82" y="2116218"/>
            <a:ext cx="1673325" cy="1063365"/>
          </a:xfrm>
          <a:prstGeom prst="rect">
            <a:avLst/>
          </a:prstGeom>
          <a:noFill/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44510582-A242-4B7F-9195-77447413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53" y="3219005"/>
            <a:ext cx="1630260" cy="1123553"/>
          </a:xfrm>
          <a:prstGeom prst="rect">
            <a:avLst/>
          </a:prstGeom>
          <a:noFill/>
        </p:spPr>
      </p:pic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2C2E24-E96C-410A-AFFA-87AC161132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57" y="3246268"/>
            <a:ext cx="1636391" cy="1039896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4E8410A-4B06-4BCA-B046-9D2010F018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6" y="4466708"/>
            <a:ext cx="1694461" cy="1076799"/>
          </a:xfrm>
          <a:prstGeom prst="rect">
            <a:avLst/>
          </a:prstGeom>
          <a:noFill/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27CD4873-73FC-4A7F-9541-777A12AC6E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52" y="2116219"/>
            <a:ext cx="1630260" cy="1049989"/>
          </a:xfrm>
          <a:prstGeom prst="rect">
            <a:avLst/>
          </a:prstGeom>
          <a:noFill/>
        </p:spPr>
      </p:pic>
      <p:pic>
        <p:nvPicPr>
          <p:cNvPr id="55" name="Picture 5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668F81-0CE2-4F4E-8DF7-59BC6D2502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53" y="4409372"/>
            <a:ext cx="1630260" cy="1250405"/>
          </a:xfrm>
          <a:prstGeom prst="rect">
            <a:avLst/>
          </a:prstGeom>
          <a:noFill/>
        </p:spPr>
      </p:pic>
      <p:pic>
        <p:nvPicPr>
          <p:cNvPr id="56" name="Picture 5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BB66B3-37B6-4878-9EE9-BAB3F9CB3F4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87" y="5602777"/>
            <a:ext cx="1404870" cy="1077530"/>
          </a:xfrm>
          <a:prstGeom prst="rect">
            <a:avLst/>
          </a:prstGeom>
          <a:noFill/>
        </p:spPr>
      </p:pic>
      <p:pic>
        <p:nvPicPr>
          <p:cNvPr id="57" name="Picture 5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CBE5C3-B248-44E0-A5EF-2F5E975753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57" y="5503970"/>
            <a:ext cx="1630260" cy="1220631"/>
          </a:xfrm>
          <a:prstGeom prst="rect">
            <a:avLst/>
          </a:prstGeom>
          <a:noFill/>
        </p:spPr>
      </p:pic>
      <p:pic>
        <p:nvPicPr>
          <p:cNvPr id="58" name="Picture 5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89D290-62F4-4F9C-B4B5-90F8C901607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44" y="5581190"/>
            <a:ext cx="1666100" cy="1180128"/>
          </a:xfrm>
          <a:prstGeom prst="rect">
            <a:avLst/>
          </a:prstGeom>
          <a:noFill/>
        </p:spPr>
      </p:pic>
      <p:pic>
        <p:nvPicPr>
          <p:cNvPr id="59" name="Picture 58" descr="Graphical user interface&#10;&#10;Description automatically generated">
            <a:extLst>
              <a:ext uri="{FF2B5EF4-FFF2-40B4-BE49-F238E27FC236}">
                <a16:creationId xmlns:a16="http://schemas.microsoft.com/office/drawing/2014/main" id="{EDC3918D-05DA-4B0F-89AF-9EE661DE73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682" y="5602777"/>
            <a:ext cx="1405525" cy="106897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2C352D-BA37-48F3-8507-889DC6675376}"/>
              </a:ext>
            </a:extLst>
          </p:cNvPr>
          <p:cNvSpPr txBox="1"/>
          <p:nvPr/>
        </p:nvSpPr>
        <p:spPr>
          <a:xfrm>
            <a:off x="3694182" y="1184925"/>
            <a:ext cx="1570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eikti ievērojami</a:t>
            </a:r>
          </a:p>
          <a:p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uzlabojumi </a:t>
            </a:r>
            <a:endParaRPr lang="lv-LV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5F55C5-A355-45A5-BEFC-6CEF050153BF}"/>
              </a:ext>
            </a:extLst>
          </p:cNvPr>
          <p:cNvSpPr txBox="1"/>
          <p:nvPr/>
        </p:nvSpPr>
        <p:spPr>
          <a:xfrm>
            <a:off x="6748269" y="1184765"/>
            <a:ext cx="1354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Veikti</a:t>
            </a:r>
          </a:p>
          <a:p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nelieli</a:t>
            </a:r>
          </a:p>
          <a:p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uzlabojumi </a:t>
            </a:r>
            <a:endParaRPr lang="lv-LV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BA7B2C-EE48-45D1-B30C-0A13243EC0B4}"/>
              </a:ext>
            </a:extLst>
          </p:cNvPr>
          <p:cNvSpPr txBox="1"/>
          <p:nvPr/>
        </p:nvSpPr>
        <p:spPr>
          <a:xfrm>
            <a:off x="1370557" y="1324487"/>
            <a:ext cx="133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erobežots progress</a:t>
            </a:r>
            <a:endParaRPr lang="lv-LV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5BFB-D2D4-440B-85AF-A0B55B2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70" y="346468"/>
            <a:ext cx="46482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Lielākie panākumi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F8AE5A-742A-4177-A65B-712C118BC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17" y="1672030"/>
            <a:ext cx="1407453" cy="1061367"/>
          </a:xfrm>
          <a:prstGeom prst="rect">
            <a:avLst/>
          </a:prstGeom>
          <a:noFill/>
        </p:spPr>
      </p:pic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B6CD73F8-9F40-4A00-988A-03E734415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9" y="4800280"/>
            <a:ext cx="1406476" cy="8780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6D6F2-DD7C-4294-8307-0289BAE0B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9" y="2818488"/>
            <a:ext cx="1407452" cy="89440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93B51-4BA8-40AD-A340-E431B2C3E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129" y="3809384"/>
            <a:ext cx="1406476" cy="894409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3DB8196-3427-4E3D-AB21-7F869FC3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07167"/>
              </p:ext>
            </p:extLst>
          </p:nvPr>
        </p:nvGraphicFramePr>
        <p:xfrm>
          <a:off x="2910093" y="1672031"/>
          <a:ext cx="8583407" cy="400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407">
                  <a:extLst>
                    <a:ext uri="{9D8B030D-6E8A-4147-A177-3AD203B41FA5}">
                      <a16:colId xmlns:a16="http://schemas.microsoft.com/office/drawing/2014/main" val="614541906"/>
                    </a:ext>
                  </a:extLst>
                </a:gridCol>
              </a:tblGrid>
              <a:tr h="1018918">
                <a:tc>
                  <a:txBody>
                    <a:bodyPr/>
                    <a:lstStyle/>
                    <a:p>
                      <a:endParaRPr lang="lv-LV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Uzlabojas tiesiskums, finanšu sektora uzraudzība, stabili pārvaldības pakalpojumi, sabiedrības līdzdalība, mediju neatkarība, u.c.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02581"/>
                  </a:ext>
                </a:extLst>
              </a:tr>
              <a:tr h="1000568">
                <a:tc>
                  <a:txBody>
                    <a:bodyPr/>
                    <a:lstStyle/>
                    <a:p>
                      <a:endParaRPr lang="lv-LV" sz="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Uzlabojas mājokļi, zaļās zonas, sabiedriskais transports, sabiedriskā drošība, u.c.  </a:t>
                      </a:r>
                    </a:p>
                    <a:p>
                      <a:r>
                        <a:rPr lang="lv-LV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Rīgas dominance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71321"/>
                  </a:ext>
                </a:extLst>
              </a:tr>
              <a:tr h="967876">
                <a:tc>
                  <a:txBody>
                    <a:bodyPr/>
                    <a:lstStyle/>
                    <a:p>
                      <a:endParaRPr lang="lv-LV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IKP uz iedzīvotāju, nodarbinātība, nabadzības risks strādājošiem</a:t>
                      </a:r>
                    </a:p>
                    <a:p>
                      <a:r>
                        <a:rPr lang="lv-LV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Reģionālās atšķirības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09102"/>
                  </a:ext>
                </a:extLst>
              </a:tr>
              <a:tr h="101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Bruto patēriņš, energointensitāte ekonomikā, AER transportā,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Energoatkarība</a:t>
                      </a:r>
                      <a:endParaRPr lang="lv-LV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(N) Nākotnē: enerģijas izmaksas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9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5BFB-D2D4-440B-85AF-A0B55B2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17312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Problemātiskās jomas un to dimensijas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3DB8196-3427-4E3D-AB21-7F869FC3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51629"/>
              </p:ext>
            </p:extLst>
          </p:nvPr>
        </p:nvGraphicFramePr>
        <p:xfrm>
          <a:off x="2867282" y="1509985"/>
          <a:ext cx="8626218" cy="41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6218">
                  <a:extLst>
                    <a:ext uri="{9D8B030D-6E8A-4147-A177-3AD203B41FA5}">
                      <a16:colId xmlns:a16="http://schemas.microsoft.com/office/drawing/2014/main" val="614541906"/>
                    </a:ext>
                  </a:extLst>
                </a:gridCol>
              </a:tblGrid>
              <a:tr h="96651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lv-LV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Nevienlīdzība nemazinās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Uzkrājumu nav 50% mājsaimniecību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0258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Pieaug nabadzības risks </a:t>
                      </a:r>
                      <a:r>
                        <a:rPr lang="lv-LV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pirmspensijas</a:t>
                      </a: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un 65+ vecuma grupās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Uzsākta minimālā ienākumu līmeņa reforma, kas mazina nabadzības dziļumu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7132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Darba samaksas atšķirība starp vīriešiem un sievietēm (22,3 % 2020. g.) -  augstākā Eiropas Savienībā, augstāks nabadzības risks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lv-LV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+ Novērojams pakāpenisks progress pārējās dzimumu līdztiesības jomās</a:t>
                      </a:r>
                      <a:endParaRPr lang="lv-LV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09102"/>
                  </a:ext>
                </a:extLst>
              </a:tr>
              <a:tr h="115098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Lauku putnu indekss krīt, degradētās zemes platība – ap 13 % , atsevišķu </a:t>
                      </a:r>
                      <a:r>
                        <a:rPr lang="lv-LV" sz="1600" b="1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invazīvo</a:t>
                      </a:r>
                      <a:r>
                        <a:rPr lang="lv-LV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sugu izplatība Latvijā nesamazinās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+  Daudz mazāk ir sliktā stāvoklī novērtētu ES aizsargājamo meža biotopu</a:t>
                      </a:r>
                      <a:endParaRPr lang="lv-LV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97120"/>
                  </a:ext>
                </a:extLst>
              </a:tr>
            </a:tbl>
          </a:graphicData>
        </a:graphic>
      </p:graphicFrame>
      <p:pic>
        <p:nvPicPr>
          <p:cNvPr id="12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84A71E-B5D1-4E4D-B1AC-3D4C502CE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40" y="2489867"/>
            <a:ext cx="1479841" cy="975154"/>
          </a:xfrm>
          <a:prstGeom prst="rect">
            <a:avLst/>
          </a:prstGeom>
          <a:noFill/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E60318-5F1F-4D06-AD08-1F53CE7BA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44" y="1509985"/>
            <a:ext cx="1479841" cy="940410"/>
          </a:xfrm>
          <a:prstGeom prst="rect">
            <a:avLst/>
          </a:prstGeom>
          <a:noFill/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FE14F5-D278-48A9-817A-9970E7E7C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56" y="4579290"/>
            <a:ext cx="1495415" cy="1119667"/>
          </a:xfrm>
          <a:prstGeom prst="rect">
            <a:avLst/>
          </a:prstGeom>
          <a:noFill/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3A6171-BB5E-42AF-B0A8-FDAFF36DF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40" y="3455912"/>
            <a:ext cx="1479841" cy="1044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76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5BFB-D2D4-440B-85AF-A0B55B2D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17312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 2022 Foruma tematiskās jomas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3DB8196-3427-4E3D-AB21-7F869FC3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184"/>
              </p:ext>
            </p:extLst>
          </p:nvPr>
        </p:nvGraphicFramePr>
        <p:xfrm>
          <a:off x="2875402" y="1611237"/>
          <a:ext cx="8314116" cy="449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4116">
                  <a:extLst>
                    <a:ext uri="{9D8B030D-6E8A-4147-A177-3AD203B41FA5}">
                      <a16:colId xmlns:a16="http://schemas.microsoft.com/office/drawing/2014/main" val="614541906"/>
                    </a:ext>
                  </a:extLst>
                </a:gridCol>
              </a:tblGrid>
              <a:tr h="9712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Jauns mācību saturs, samazinās pirms laika skolu pametušo īpatsvars, aug absolventu nodarbinātība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lv-LV" sz="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Neliels izglītojamo īpatsvars ar augstiem mācību rezultātiem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lv-LV" sz="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02581"/>
                  </a:ext>
                </a:extLst>
              </a:tr>
              <a:tr h="1197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Samazinās piesārņojums no notekūdeņiem, nozveja atbilstoši ES nosacījumiem, palielinās «Zilā karoga» peldvietu skaits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Palielinās eitrofikācijai pakļautā jūras teritorijas platība</a:t>
                      </a:r>
                      <a:endParaRPr lang="lv-LV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71321"/>
                  </a:ext>
                </a:extLst>
              </a:tr>
              <a:tr h="128584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lv-LV" sz="3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lv-LV" sz="3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Pieaug oficiālās attīstības palīdzības apjoms no NKI,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divkāršota divpusēja attīstības sadarbība, pieaug imports no attīstības valstīm,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 atbalsta dažādu pušu partnerības</a:t>
                      </a:r>
                      <a:endParaRPr lang="lv-LV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09102"/>
                  </a:ext>
                </a:extLst>
              </a:tr>
              <a:tr h="101802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lv-LV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 Sarūk potenciāli zaudētie mūža gada, pieaug apmierinātība ar pakalpojumiem, piesaistīts medicīnas personāls reģioniem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lv-LV" sz="8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lv-LV" sz="16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 Samazinās veselīgi nodzīvoti mūža gadi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9712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F4F133B-8491-47AD-AC92-906D74332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2" y="1560239"/>
            <a:ext cx="1586504" cy="991389"/>
          </a:xfrm>
          <a:prstGeom prst="rect">
            <a:avLst/>
          </a:prstGeom>
          <a:noFill/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1CA575-46E4-4000-BE2F-554DF9FEE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2" y="2616663"/>
            <a:ext cx="1586504" cy="1216843"/>
          </a:xfrm>
          <a:prstGeom prst="rect">
            <a:avLst/>
          </a:prstGeom>
          <a:noFill/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CE5FD1EE-3B50-4D57-BFC4-CE273A279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75" y="3877937"/>
            <a:ext cx="1587721" cy="1207542"/>
          </a:xfrm>
          <a:prstGeom prst="rect">
            <a:avLst/>
          </a:prstGeom>
          <a:noFill/>
        </p:spPr>
      </p:pic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3B8EEF8-A936-4C7F-A326-CCE3C63AF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2" y="5131481"/>
            <a:ext cx="1569008" cy="980457"/>
          </a:xfrm>
          <a:prstGeom prst="rect">
            <a:avLst/>
          </a:prstGeom>
          <a:noFill/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155E43-8755-4804-98DB-5A09C8E77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24" y="537173"/>
            <a:ext cx="1233853" cy="923826"/>
          </a:xfrm>
          <a:prstGeom prst="rect">
            <a:avLst/>
          </a:prstGeom>
          <a:noFill/>
        </p:spPr>
      </p:pic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46864D-7FDD-462D-9AFD-F249C07D84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7173"/>
            <a:ext cx="1363160" cy="90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99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5355-C908-4F03-BBEB-19F3A459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Iesaistīto pušu redzējumi un ieguldījumi </a:t>
            </a:r>
            <a:b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 IAM īstenošanā</a:t>
            </a:r>
            <a:endParaRPr lang="lv-LV" sz="2800" dirty="0">
              <a:solidFill>
                <a:srgbClr val="99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9E6B-51BE-4E9C-88BB-B7C754C8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Ieguldījumi, piemēri: </a:t>
            </a:r>
          </a:p>
          <a:p>
            <a:pPr>
              <a:spcAft>
                <a:spcPts val="600"/>
              </a:spcAft>
            </a:pPr>
            <a:r>
              <a:rPr lang="lv-LV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RTU -  2021. gadā - 50. zaļākā universitāte pasaulē.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GreenMetric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Rankings</a:t>
            </a:r>
            <a:r>
              <a:rPr lang="lv-LV" sz="1800" i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</a:t>
            </a:r>
            <a:endParaRPr lang="lv-LV" sz="1800" i="1" dirty="0">
              <a:latin typeface="Verdana" panose="020B0604030504040204" pitchFamily="34" charset="0"/>
              <a:ea typeface="Verdana" panose="020B0604030504040204" pitchFamily="34" charset="0"/>
              <a:cs typeface="Noto Sans Light" panose="020B0402040504020204" pitchFamily="34"/>
            </a:endParaRPr>
          </a:p>
          <a:p>
            <a:pPr>
              <a:spcAft>
                <a:spcPts val="600"/>
              </a:spcAft>
            </a:pPr>
            <a:r>
              <a:rPr lang="lv-LV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Rīgas Stradiņa universitāte – 2020. gadā ieņēma 56. vietu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Times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Higher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Education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(THE)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Impact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</a:t>
            </a:r>
            <a:r>
              <a:rPr lang="lv-LV" sz="18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Rankings</a:t>
            </a:r>
            <a:r>
              <a:rPr lang="lv-LV" sz="1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 </a:t>
            </a:r>
            <a:r>
              <a:rPr lang="lv-LV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3. IAM (veselības) mērķu sasniegšanai</a:t>
            </a:r>
          </a:p>
          <a:p>
            <a:pPr>
              <a:spcAft>
                <a:spcPts val="600"/>
              </a:spcAft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Pašvaldības - Daugavpils, Liepāja, Ogre, Rīga, Valmiera, Ventspils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Iesaistītās puses kopumā: </a:t>
            </a:r>
          </a:p>
          <a:p>
            <a:pPr>
              <a:spcAft>
                <a:spcPts val="600"/>
              </a:spcAft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sniedza konkrētus priekšlikumus par savu jomu</a:t>
            </a:r>
          </a:p>
          <a:p>
            <a:pPr>
              <a:spcAft>
                <a:spcPts val="600"/>
              </a:spcAft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uzsvēra vajadzību pēc lielākas starpnozaru sadarbības un izpratnes veidošanas par ilgtspējīgas attīstības nozīmību </a:t>
            </a:r>
          </a:p>
          <a:p>
            <a:pPr>
              <a:spcAft>
                <a:spcPts val="600"/>
              </a:spcAft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/>
              </a:rPr>
              <a:t>aicināja radīt un ieviest uz pierādījumiem balstītus risinājumus, lai sasniegtu klimata mērķus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6F507F4-31AF-432D-975F-BC4DD826F2FC}"/>
              </a:ext>
            </a:extLst>
          </p:cNvPr>
          <p:cNvSpPr/>
          <p:nvPr/>
        </p:nvSpPr>
        <p:spPr>
          <a:xfrm>
            <a:off x="838200" y="1669085"/>
            <a:ext cx="6144147" cy="21603"/>
          </a:xfrm>
          <a:prstGeom prst="rect">
            <a:avLst/>
          </a:prstGeom>
          <a:solidFill>
            <a:srgbClr val="FFFFFF"/>
          </a:solidFill>
        </p:spPr>
      </p:sp>
    </p:spTree>
    <p:extLst>
      <p:ext uri="{BB962C8B-B14F-4D97-AF65-F5344CB8AC3E}">
        <p14:creationId xmlns:p14="http://schemas.microsoft.com/office/powerpoint/2010/main" val="90963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3F5-386E-49D3-A8CF-626DF934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35343"/>
            <a:ext cx="114732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Faktori, kas var paātrināt IAM ieviešanu</a:t>
            </a:r>
            <a:br>
              <a:rPr lang="lv-LV" sz="800" b="1" dirty="0">
                <a:solidFill>
                  <a:srgbClr val="1DBCB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lv-LV" sz="800" b="1" dirty="0">
                <a:solidFill>
                  <a:srgbClr val="1DBCB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Ilgtspējīgas finanšu sistēmas attīstība, izmantojot finanšu instrumentus  </a:t>
            </a:r>
          </a:p>
        </p:txBody>
      </p:sp>
      <p:pic>
        <p:nvPicPr>
          <p:cNvPr id="3073" name="Picture 20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A51BD67-19B9-4EF2-A8E8-FD9E5311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660906"/>
            <a:ext cx="6247093" cy="52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0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7195DE-BD03-4407-8D59-68A0BB81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51" y="2016502"/>
            <a:ext cx="7298750" cy="30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EAF-45A0-8547-BD75-89123215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1FCD-03A5-E3AE-0E30-6F1B709CA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ANO </a:t>
            </a:r>
            <a:r>
              <a:rPr lang="lv-LV" sz="2000">
                <a:latin typeface="Verdana" panose="020B0604030504040204" pitchFamily="34" charset="0"/>
                <a:ea typeface="Verdana" panose="020B0604030504040204" pitchFamily="34" charset="0"/>
              </a:rPr>
              <a:t>un ilgtspējīgas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attīstības sākums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Latvijas ilgtspējīga attīstība un tās izvēršana politikā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ANO ilgtspējīgas attīstības mērķi (ANO IAM)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Latvijas pieeja IAM īstenošanai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Latvija ziņo ANO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ES pieeja IAM īstenošanai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IAM 2023. gadā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994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786354F-2066-A0C6-A4EC-ED4CC663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138653"/>
            <a:ext cx="12382500" cy="544512"/>
          </a:xfrm>
        </p:spPr>
        <p:txBody>
          <a:bodyPr>
            <a:noAutofit/>
          </a:bodyPr>
          <a:lstStyle/>
          <a:p>
            <a:pPr algn="ctr"/>
            <a:r>
              <a:rPr lang="lv-LV" sz="22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sniegums ANO IAM īstenošanā ārvalstu ekspertu vērtējumā 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B395F64E-E0EF-7EC0-93C3-921AF6DDD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43973"/>
            <a:ext cx="5772737" cy="5570053"/>
          </a:xfr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60BD57E-5C3B-54DB-4FE1-3D7EB89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6229-6458-4195-BAC8-460BF8B49FB6}" type="slidenum">
              <a:rPr lang="lv-LV" smtClean="0"/>
              <a:t>20</a:t>
            </a:fld>
            <a:endParaRPr lang="lv-LV"/>
          </a:p>
        </p:txBody>
      </p:sp>
      <p:pic>
        <p:nvPicPr>
          <p:cNvPr id="8" name="Attēls 7" descr="Attēls, kurā ir teksts&#10;&#10;Apraksts ģenerēts automātiski">
            <a:extLst>
              <a:ext uri="{FF2B5EF4-FFF2-40B4-BE49-F238E27FC236}">
                <a16:creationId xmlns:a16="http://schemas.microsoft.com/office/drawing/2014/main" id="{CD8665E0-3A07-BF34-1219-8734C910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791804"/>
            <a:ext cx="3073400" cy="4438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42260-45F1-832E-2100-108EDF486ACB}"/>
              </a:ext>
            </a:extLst>
          </p:cNvPr>
          <p:cNvSpPr txBox="1"/>
          <p:nvPr/>
        </p:nvSpPr>
        <p:spPr>
          <a:xfrm>
            <a:off x="600368" y="621402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Avots: </a:t>
            </a:r>
            <a:r>
              <a:rPr lang="lv-LV" sz="1200" i="1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Europe</a:t>
            </a:r>
            <a:r>
              <a:rPr lang="lv-LV" sz="1200" i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lv-LV" sz="1200" i="1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Sustainable</a:t>
            </a:r>
            <a:r>
              <a:rPr lang="lv-LV" sz="1200" i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lv-LV" sz="1200" i="1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Development</a:t>
            </a:r>
            <a:r>
              <a:rPr lang="lv-LV" sz="1200" i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lv-LV" sz="1200" i="1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Report</a:t>
            </a:r>
            <a:r>
              <a:rPr lang="lv-LV" sz="1200" i="1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2022. 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Sustainable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Development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Solutions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Network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(SDSN)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and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SDSN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Europe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.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France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: Paris. </a:t>
            </a:r>
            <a:r>
              <a:rPr lang="lv-LV" sz="1200" u="sng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December</a:t>
            </a:r>
            <a:r>
              <a:rPr lang="lv-LV" sz="12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2022.</a:t>
            </a:r>
            <a:endParaRPr lang="lv-LV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2DA28-16DC-B6FB-E533-9B75FF9E9935}"/>
              </a:ext>
            </a:extLst>
          </p:cNvPr>
          <p:cNvSpPr txBox="1"/>
          <p:nvPr/>
        </p:nvSpPr>
        <p:spPr>
          <a:xfrm>
            <a:off x="5664530" y="5325299"/>
            <a:ext cx="6527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Latvijai 2022. gadā relatīvi augsts reitings ANO IAM ieviešanā</a:t>
            </a:r>
          </a:p>
          <a:p>
            <a:pPr>
              <a:spcAft>
                <a:spcPts val="600"/>
              </a:spcAft>
            </a:pP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Interešu līdzsvarošana vides ekonomikas un sociālo faktoru jomās </a:t>
            </a:r>
          </a:p>
          <a:p>
            <a:pPr>
              <a:spcAft>
                <a:spcPts val="600"/>
              </a:spcAft>
            </a:pP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IAM tiek integrēti Latvijā īstenotajās politikās</a:t>
            </a:r>
          </a:p>
        </p:txBody>
      </p:sp>
    </p:spTree>
    <p:extLst>
      <p:ext uri="{BB962C8B-B14F-4D97-AF65-F5344CB8AC3E}">
        <p14:creationId xmlns:p14="http://schemas.microsoft.com/office/powerpoint/2010/main" val="259377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E9169749-A2DE-A2BE-D09E-FA3640AB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 IAM un Eirop</a:t>
            </a:r>
            <a:r>
              <a:rPr lang="lv-LV" alt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br>
              <a:rPr lang="lv-LV" altLang="lv-LV" dirty="0"/>
            </a:br>
            <a:endParaRPr lang="lv-LV" altLang="lv-LV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08EF0341-817E-D803-428C-269BE9F78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3B59424-5774-4549-8382-447147BD0A7E}" type="slidenum">
              <a:rPr lang="lv-LV" altLang="lv-LV"/>
              <a:pPr/>
              <a:t>21</a:t>
            </a:fld>
            <a:endParaRPr lang="lv-LV" altLang="lv-LV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2B34823D-DE40-FFDC-F801-456B2BCD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86451"/>
            <a:ext cx="571226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Eiropas </a:t>
            </a:r>
            <a:r>
              <a:rPr lang="lv-LV" altLang="lv-LV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Zaļais kurss</a:t>
            </a:r>
            <a:r>
              <a:rPr lang="en-US" altLang="lv-LV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altLang="lv-LV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2020.01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Zaļā taksonomija – 2020.07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Ikgadēji Eiropas Semestra ziņojumi – vērtē progresu IAM sasniegšanā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EUROSTAT publisko Eiropas IAM</a:t>
            </a:r>
            <a:endParaRPr lang="lv-LV" alt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Padomes Dienaskārtība 2030 darba grupa (PKC)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Eiropas Parlamenta neformāla darba grupa</a:t>
            </a:r>
          </a:p>
          <a:p>
            <a:pPr>
              <a:buFont typeface="Times New Roman" panose="02020603050405020304" pitchFamily="18" charset="0"/>
              <a:buAutoNum type="arabicPeriod"/>
            </a:pPr>
            <a:endParaRPr lang="lv-LV" altLang="lv-LV" sz="1800" dirty="0">
              <a:latin typeface="Arial" panose="020B0604020202020204" pitchFamily="34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1C6AC299-F184-81B2-FA73-7B5FB661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91" y="4254500"/>
            <a:ext cx="2657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8820F-947C-103C-B168-CDAA3103D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705" y="1286451"/>
            <a:ext cx="5127383" cy="38471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2426-51F5-FB61-1141-D3685B34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7621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 IAM 2023. gadā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684C-C512-538D-F6C7-39851D28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84" y="2494756"/>
            <a:ext cx="9812116" cy="4351338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EUROSTAT publicē jaunos datus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Eiropas Komisija publisko IAM ziņojumu - maijā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Glob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ā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ais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Ilgtspējīgas attīstības mērķu ziņojums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(GSDR)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 (zinātnieki)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ANO Augsta līmeņa politikas forums – jūlijā (ziņo Eiropas Komisija) 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IAM Sammits – 2023. gada septembrī – pusceļš (Valsts prezidents)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D12546D-6D94-8E80-9D27-FEC1AE38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5032" y="202407"/>
            <a:ext cx="3104535" cy="303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920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79E6-55D2-BD44-BF7E-8783D701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33099"/>
            <a:ext cx="10363200" cy="960442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 atbildību par Latvijas nākotni!</a:t>
            </a:r>
            <a:br>
              <a:rPr lang="lv-LV" altLang="lv-LV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E5CB8-2F07-E94D-9C3B-CDEACAB5D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9489" y="5181599"/>
            <a:ext cx="10363200" cy="1102659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          </a:t>
            </a:r>
          </a:p>
          <a:p>
            <a:pPr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lv-LV" dirty="0" err="1">
                <a:solidFill>
                  <a:schemeClr val="bg2">
                    <a:lumMod val="25000"/>
                  </a:schemeClr>
                </a:solidFill>
              </a:rPr>
              <a:t>LVnakotne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6245EEA-DA1B-41F2-9FE4-99184306E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4352741"/>
            <a:ext cx="2597415" cy="19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  <a:defRPr/>
            </a:pPr>
            <a:fld id="{C46DE3CF-30B3-48BB-882E-E1281213EA7B}" type="slidenum">
              <a:rPr lang="en-US" altLang="lv-LV">
                <a:ea typeface="MS PGothic" panose="020B0600070205080204" pitchFamily="34" charset="-128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lv-LV" dirty="0"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8600" y="265906"/>
            <a:ext cx="8128000" cy="1036638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PAPILDU INFORMĀCIJA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98600" y="1464468"/>
            <a:ext cx="10185400" cy="50252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Valstu brīvprātīgie ziņojumi ANO, vadlīnijas, ziņojumu apkopojumi, valstu profili </a:t>
            </a:r>
          </a:p>
          <a:p>
            <a:pPr marL="0" indent="0">
              <a:buNone/>
            </a:pP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https://sustainabledevelopment.un.org/vnrs/</a:t>
            </a:r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PKC par Ilgtspējīgas attīstības mērķiem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ANO Ilgtspējīgas attīstības mērķi | </a:t>
            </a:r>
            <a:r>
              <a:rPr lang="lv-LV" sz="3200" u="sng" dirty="0" err="1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Pārresoru</a:t>
            </a:r>
            <a:r>
              <a:rPr lang="lv-LV" sz="32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 koordinācijas centrs (pkc.gov.lv)</a:t>
            </a:r>
            <a:endParaRPr lang="lv-LV" sz="32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https://www.pkc.gov.lv/lv/attistibas-planosana-latvija/ano-ilgtspejigas-attistibas-merki/iam-kartejums</a:t>
            </a:r>
            <a:endParaRPr lang="lv-LV" sz="3200" u="sng" dirty="0">
              <a:solidFill>
                <a:srgbClr val="0563C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2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https://www.pkc.gov.lv/sites/default/files/inline-files/Latvija%20IAM%202022%20LV%20mobile.pdf</a:t>
            </a:r>
            <a:endParaRPr lang="lv-LV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Latvija 2030, NAP2020 </a:t>
            </a:r>
            <a:r>
              <a:rPr lang="lv-LV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-post </a:t>
            </a:r>
            <a:r>
              <a:rPr lang="lv-LV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izvērtējums</a:t>
            </a:r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https://pkc.gov.lv/sites/default/files/inline-files/NAP_2014-2020_gala_novertejums.pdf</a:t>
            </a:r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701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EAF-45A0-8547-BD75-89123215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78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 un ilgtstpējīgas attīstības sākums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1FCD-03A5-E3AE-0E30-6F1B709C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402914"/>
            <a:ext cx="10774680" cy="58487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1600" b="1" dirty="0">
                <a:latin typeface="Verdana" panose="020B0604030504040204" pitchFamily="34" charset="0"/>
                <a:ea typeface="Verdana" panose="020B0604030504040204" pitchFamily="34" charset="0"/>
              </a:rPr>
              <a:t>1987                                2000                                            2010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Mūsu kopējā nākotne           Tūkstošgades attīstības mērķi            Latvia 2030                  </a:t>
            </a:r>
            <a:endParaRPr lang="lv-LV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Grū</a:t>
            </a:r>
            <a:r>
              <a:rPr lang="lv-LV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Hārlema </a:t>
            </a:r>
            <a:r>
              <a:rPr lang="lv-LV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Bruntlanne</a:t>
            </a:r>
            <a:r>
              <a:rPr lang="lv-LV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“Attīstība, kas atbilst pašreizējās paaudzes vajadzībām, neapdraudot nākamo       paaudžu spēju apmierināt savas vajadzības.” </a:t>
            </a:r>
          </a:p>
          <a:p>
            <a:pPr marL="0" indent="0">
              <a:buNone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Foto: www.earthdecks.net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A72B4-49C9-4B13-C7C2-9115770A7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7815"/>
            <a:ext cx="1920240" cy="2880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DE0DB-2D52-ED3C-C7E1-3266993B5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025" y="862693"/>
            <a:ext cx="2186883" cy="1984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31F27A-BE89-0BE1-EDE6-CC317BD6F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50" y="2126471"/>
            <a:ext cx="2870099" cy="290170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3A880CB-01CE-3A66-2A7F-F62FCEEC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59" y="3475444"/>
            <a:ext cx="3642532" cy="15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1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B5FE-8164-9466-011A-06A20A1B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ilgtspējīga attīstības izvēršana politikā  - Latvija2030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E86A84-C087-13C8-9FD3-B01E023F9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657" y="1825625"/>
            <a:ext cx="4808685" cy="43513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A9A9-C3DA-A7BE-BF02-3DC27F1D45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v-LV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Arī ANO </a:t>
            </a:r>
          </a:p>
          <a:p>
            <a:pPr marL="0" indent="0">
              <a:buNone/>
            </a:pP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Inovatīva un </a:t>
            </a:r>
            <a:r>
              <a:rPr lang="lv-LV" alt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eko</a:t>
            </a: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-efektīva tautsaimniecība</a:t>
            </a:r>
          </a:p>
          <a:p>
            <a:pPr marL="0" indent="0">
              <a:buNone/>
            </a:pP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Ieguldījumi cilvēkkapitālā</a:t>
            </a:r>
          </a:p>
          <a:p>
            <a:pPr marL="0" indent="0">
              <a:buNone/>
            </a:pP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Daba kā nākotnes kapitāls</a:t>
            </a:r>
          </a:p>
          <a:p>
            <a:pPr marL="0" indent="0">
              <a:buNone/>
            </a:pP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Izglītība</a:t>
            </a:r>
          </a:p>
          <a:p>
            <a:pPr marL="0" indent="0">
              <a:buNone/>
            </a:pPr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Inovatīva pārvaldība un sabiedrības līdzdalība</a:t>
            </a:r>
          </a:p>
          <a:p>
            <a:pPr marL="0" indent="0">
              <a:buNone/>
            </a:pPr>
            <a:endParaRPr lang="lv-LV" altLang="en-US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alt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Latvijas +</a:t>
            </a:r>
          </a:p>
          <a:p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Kultūras telpa, </a:t>
            </a:r>
          </a:p>
          <a:p>
            <a:r>
              <a:rPr lang="lv-LV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Telpiskās attīstības perspektīva</a:t>
            </a:r>
          </a:p>
          <a:p>
            <a:endParaRPr lang="lv-LV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aišais.fons.PNG">
            <a:extLst>
              <a:ext uri="{FF2B5EF4-FFF2-40B4-BE49-F238E27FC236}">
                <a16:creationId xmlns:a16="http://schemas.microsoft.com/office/drawing/2014/main" id="{97ADEE09-37AE-D34E-9439-9D690D55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rcRect r="11"/>
          <a:stretch>
            <a:fillRect/>
          </a:stretch>
        </p:blipFill>
        <p:spPr>
          <a:xfrm>
            <a:off x="-31748" y="322816"/>
            <a:ext cx="12255496" cy="6875812"/>
          </a:xfrm>
          <a:prstGeom prst="rect">
            <a:avLst/>
          </a:prstGeom>
          <a:noFill/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2200205" y="1124970"/>
            <a:ext cx="7791589" cy="5754244"/>
            <a:chOff x="524829" y="692697"/>
            <a:chExt cx="7791589" cy="5754244"/>
          </a:xfrm>
        </p:grpSpPr>
        <p:grpSp>
          <p:nvGrpSpPr>
            <p:cNvPr id="6" name="Group 5"/>
            <p:cNvGrpSpPr/>
            <p:nvPr/>
          </p:nvGrpSpPr>
          <p:grpSpPr>
            <a:xfrm>
              <a:off x="2785284" y="692697"/>
              <a:ext cx="4536503" cy="1239908"/>
              <a:chOff x="2260455" y="0"/>
              <a:chExt cx="4387944" cy="1239908"/>
            </a:xfrm>
          </p:grpSpPr>
          <p:sp>
            <p:nvSpPr>
              <p:cNvPr id="22" name="Shape 21"/>
              <p:cNvSpPr/>
              <p:nvPr/>
            </p:nvSpPr>
            <p:spPr>
              <a:xfrm rot="10800000">
                <a:off x="2260455" y="0"/>
                <a:ext cx="4387944" cy="1239908"/>
              </a:xfrm>
              <a:prstGeom prst="nonIsoscelesTrapezoid">
                <a:avLst>
                  <a:gd name="adj1" fmla="val 0"/>
                  <a:gd name="adj2" fmla="val 55621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3" name="Shape 4"/>
              <p:cNvSpPr/>
              <p:nvPr/>
            </p:nvSpPr>
            <p:spPr>
              <a:xfrm>
                <a:off x="2950111" y="0"/>
                <a:ext cx="3698288" cy="12399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marR="0" lvl="1" indent="0" algn="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Latvijas ilgtspējīgas attīstības stratēģija**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95630" y="692697"/>
              <a:ext cx="1403586" cy="1412045"/>
              <a:chOff x="1570800" y="0"/>
              <a:chExt cx="1403586" cy="1412045"/>
            </a:xfrm>
          </p:grpSpPr>
          <p:sp>
            <p:nvSpPr>
              <p:cNvPr id="20" name="Trapezoid 19"/>
              <p:cNvSpPr/>
              <p:nvPr/>
            </p:nvSpPr>
            <p:spPr>
              <a:xfrm>
                <a:off x="1570800" y="0"/>
                <a:ext cx="1379310" cy="1239908"/>
              </a:xfrm>
              <a:prstGeom prst="trapezoid">
                <a:avLst>
                  <a:gd name="adj" fmla="val 55621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Trapezoid 6"/>
              <p:cNvSpPr/>
              <p:nvPr/>
            </p:nvSpPr>
            <p:spPr>
              <a:xfrm>
                <a:off x="1595076" y="172137"/>
                <a:ext cx="1379310" cy="12399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Ilgtermiņa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(līdz 25gadiem</a:t>
                </a:r>
                <a:r>
                  <a:rPr kumimoji="0" lang="lv-LV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74938" y="1905718"/>
              <a:ext cx="3875712" cy="1584182"/>
              <a:chOff x="2943271" y="1213021"/>
              <a:chExt cx="3732928" cy="1584182"/>
            </a:xfrm>
          </p:grpSpPr>
          <p:sp>
            <p:nvSpPr>
              <p:cNvPr id="18" name="Shape 17"/>
              <p:cNvSpPr/>
              <p:nvPr/>
            </p:nvSpPr>
            <p:spPr>
              <a:xfrm rot="10800000">
                <a:off x="2977911" y="1213021"/>
                <a:ext cx="3698288" cy="1584182"/>
              </a:xfrm>
              <a:prstGeom prst="nonIsoscelesTrapezoid">
                <a:avLst>
                  <a:gd name="adj1" fmla="val 0"/>
                  <a:gd name="adj2" fmla="val 55621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9" name="Shape 8"/>
              <p:cNvSpPr/>
              <p:nvPr/>
            </p:nvSpPr>
            <p:spPr>
              <a:xfrm>
                <a:off x="2943271" y="1239908"/>
                <a:ext cx="3705128" cy="12734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marR="0" lvl="1" indent="0" algn="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Nacionālais attīstības plāns**</a:t>
                </a:r>
              </a:p>
              <a:p>
                <a:pPr marL="0" marR="0" lvl="1" indent="0" algn="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Pamatnostādnes*</a:t>
                </a:r>
              </a:p>
              <a:p>
                <a:pPr marL="0" marR="0" lvl="1" indent="0" algn="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Plāns*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226622" y="1914754"/>
              <a:ext cx="3141601" cy="1602033"/>
              <a:chOff x="701792" y="1222057"/>
              <a:chExt cx="3141601" cy="1602033"/>
            </a:xfrm>
          </p:grpSpPr>
          <p:sp>
            <p:nvSpPr>
              <p:cNvPr id="16" name="Trapezoid 15"/>
              <p:cNvSpPr/>
              <p:nvPr/>
            </p:nvSpPr>
            <p:spPr>
              <a:xfrm>
                <a:off x="701792" y="1222057"/>
                <a:ext cx="3141601" cy="1584182"/>
              </a:xfrm>
              <a:prstGeom prst="trapezoid">
                <a:avLst>
                  <a:gd name="adj" fmla="val 55621"/>
                </a:avLst>
              </a:prstGeom>
              <a:solidFill>
                <a:schemeClr val="bg1">
                  <a:lumMod val="65000"/>
                  <a:alpha val="48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-190846"/>
                  <a:satOff val="8505"/>
                  <a:lumOff val="11889"/>
                  <a:alphaOff val="0"/>
                </a:schemeClr>
              </a:fillRef>
              <a:effectRef idx="0">
                <a:schemeClr val="accent6">
                  <a:shade val="80000"/>
                  <a:hueOff val="-190846"/>
                  <a:satOff val="8505"/>
                  <a:lumOff val="1188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rapezoid 10"/>
              <p:cNvSpPr/>
              <p:nvPr/>
            </p:nvSpPr>
            <p:spPr>
              <a:xfrm>
                <a:off x="1239435" y="1239908"/>
                <a:ext cx="2042040" cy="15841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Vidēja termiņa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(līdz 7 gadiem)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356084" y="3507753"/>
              <a:ext cx="3008380" cy="1248943"/>
              <a:chOff x="3831255" y="2815056"/>
              <a:chExt cx="2857684" cy="1248943"/>
            </a:xfrm>
          </p:grpSpPr>
          <p:sp>
            <p:nvSpPr>
              <p:cNvPr id="14" name="Shape 13"/>
              <p:cNvSpPr/>
              <p:nvPr/>
            </p:nvSpPr>
            <p:spPr>
              <a:xfrm rot="10800000">
                <a:off x="3871796" y="2815056"/>
                <a:ext cx="2817143" cy="1199479"/>
              </a:xfrm>
              <a:prstGeom prst="nonIsoscelesTrapezoid">
                <a:avLst>
                  <a:gd name="adj1" fmla="val 0"/>
                  <a:gd name="adj2" fmla="val 55621"/>
                </a:avLst>
              </a:prstGeom>
              <a:ln>
                <a:solidFill>
                  <a:schemeClr val="bg1">
                    <a:alpha val="21000"/>
                  </a:schemeClr>
                </a:solidFill>
              </a:ln>
            </p:spPr>
            <p:style>
              <a:lnRef idx="2">
                <a:schemeClr val="accent6">
                  <a:shade val="80000"/>
                  <a:hueOff val="-381692"/>
                  <a:satOff val="17009"/>
                  <a:lumOff val="2377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Shape 12"/>
              <p:cNvSpPr/>
              <p:nvPr/>
            </p:nvSpPr>
            <p:spPr>
              <a:xfrm>
                <a:off x="3831255" y="2824091"/>
                <a:ext cx="2817145" cy="12399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marR="0" lvl="1" indent="0" algn="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Plāns*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4830" y="3516788"/>
              <a:ext cx="4520912" cy="1239908"/>
              <a:chOff x="0" y="2824091"/>
              <a:chExt cx="4520912" cy="1239908"/>
            </a:xfrm>
          </p:grpSpPr>
          <p:sp>
            <p:nvSpPr>
              <p:cNvPr id="12" name="Trapezoid 11"/>
              <p:cNvSpPr/>
              <p:nvPr/>
            </p:nvSpPr>
            <p:spPr>
              <a:xfrm>
                <a:off x="0" y="2824091"/>
                <a:ext cx="4520912" cy="1239908"/>
              </a:xfrm>
              <a:prstGeom prst="trapezoid">
                <a:avLst>
                  <a:gd name="adj" fmla="val 5562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3" name="Trapezoid 14"/>
              <p:cNvSpPr/>
              <p:nvPr/>
            </p:nvSpPr>
            <p:spPr>
              <a:xfrm>
                <a:off x="791159" y="2824091"/>
                <a:ext cx="2938592" cy="12399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Īstermiņa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(līdz 3 gadiem)</a:t>
                </a:r>
              </a:p>
            </p:txBody>
          </p:sp>
        </p:grpSp>
        <p:sp>
          <p:nvSpPr>
            <p:cNvPr id="26" name="Shape 4"/>
            <p:cNvSpPr/>
            <p:nvPr/>
          </p:nvSpPr>
          <p:spPr>
            <a:xfrm>
              <a:off x="524829" y="4756696"/>
              <a:ext cx="6796958" cy="99462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Konceptuāls ziņojums*</a:t>
              </a:r>
            </a:p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Nacionālā pozīcija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29099" y="5800610"/>
              <a:ext cx="6192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* Politikas plānošanas dokuments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** Teritorijas attīstības plānošanas dokuments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*** Politisko vadlīniju dokuments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 flipH="1">
              <a:off x="5245385" y="2680292"/>
              <a:ext cx="5058628" cy="1083438"/>
              <a:chOff x="2260457" y="-120956"/>
              <a:chExt cx="4387945" cy="1475625"/>
            </a:xfrm>
          </p:grpSpPr>
          <p:sp>
            <p:nvSpPr>
              <p:cNvPr id="29" name="Shape 28"/>
              <p:cNvSpPr/>
              <p:nvPr/>
            </p:nvSpPr>
            <p:spPr>
              <a:xfrm rot="10800000">
                <a:off x="2260457" y="-120956"/>
                <a:ext cx="4387944" cy="1354668"/>
              </a:xfrm>
              <a:prstGeom prst="nonIsoscelesTrapezoid">
                <a:avLst>
                  <a:gd name="adj1" fmla="val 0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0" name="Shape 4"/>
              <p:cNvSpPr/>
              <p:nvPr/>
            </p:nvSpPr>
            <p:spPr>
              <a:xfrm>
                <a:off x="2260458" y="1"/>
                <a:ext cx="4387944" cy="13546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marR="0" lvl="1" indent="0" algn="ct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Valdības deklarācija***</a:t>
                </a:r>
              </a:p>
              <a:p>
                <a:pPr marL="0" marR="0" lvl="1" indent="0" algn="ct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Valdības rīcības plāns***</a:t>
                </a: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>
          <a:xfrm>
            <a:off x="6763795" y="5049869"/>
            <a:ext cx="227604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31596" y="3874934"/>
            <a:ext cx="640273" cy="11704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34925B9-A0EC-4EB4-B4E9-73098434676C}"/>
              </a:ext>
            </a:extLst>
          </p:cNvPr>
          <p:cNvSpPr txBox="1">
            <a:spLocks/>
          </p:cNvSpPr>
          <p:nvPr/>
        </p:nvSpPr>
        <p:spPr>
          <a:xfrm>
            <a:off x="755782" y="471277"/>
            <a:ext cx="11856440" cy="6984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ttīstības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plānošanas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rarhij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Latvijā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Taisns savienotājs 7">
            <a:extLst>
              <a:ext uri="{FF2B5EF4-FFF2-40B4-BE49-F238E27FC236}">
                <a16:creationId xmlns:a16="http://schemas.microsoft.com/office/drawing/2014/main" id="{383E9EE6-5097-494D-BAF8-261FEEA28A67}"/>
              </a:ext>
            </a:extLst>
          </p:cNvPr>
          <p:cNvCxnSpPr>
            <a:cxnSpLocks/>
          </p:cNvCxnSpPr>
          <p:nvPr/>
        </p:nvCxnSpPr>
        <p:spPr>
          <a:xfrm>
            <a:off x="0" y="397046"/>
            <a:ext cx="5508000" cy="0"/>
          </a:xfrm>
          <a:prstGeom prst="line">
            <a:avLst/>
          </a:prstGeom>
          <a:ln w="317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EAF-45A0-8547-BD75-89123215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ilgtspējīgas attīstības plānošanas</a:t>
            </a:r>
            <a:br>
              <a:rPr lang="lv-LV" sz="24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24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priekšrocības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6DFF4-7E17-F429-54F4-A34AA7A25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Rezultatīvie rādītāji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Sasaiste ar nozaru politikām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Sasaiste ar budžetu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Regulāri izvērtējumi</a:t>
            </a:r>
          </a:p>
          <a:p>
            <a:endParaRPr lang="lv-LV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789E66B-FB60-F12E-DBED-9330CA395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18752"/>
              </p:ext>
            </p:extLst>
          </p:nvPr>
        </p:nvGraphicFramePr>
        <p:xfrm>
          <a:off x="5183188" y="2103120"/>
          <a:ext cx="5743892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11">
                  <a:extLst>
                    <a:ext uri="{9D8B030D-6E8A-4147-A177-3AD203B41FA5}">
                      <a16:colId xmlns:a16="http://schemas.microsoft.com/office/drawing/2014/main" val="500828672"/>
                    </a:ext>
                  </a:extLst>
                </a:gridCol>
                <a:gridCol w="2083861">
                  <a:extLst>
                    <a:ext uri="{9D8B030D-6E8A-4147-A177-3AD203B41FA5}">
                      <a16:colId xmlns:a16="http://schemas.microsoft.com/office/drawing/2014/main" val="2615655452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1166898005"/>
                    </a:ext>
                  </a:extLst>
                </a:gridCol>
              </a:tblGrid>
              <a:tr h="269748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NAP </a:t>
                      </a:r>
                    </a:p>
                    <a:p>
                      <a:pPr algn="ctr"/>
                      <a:r>
                        <a:rPr lang="lv-LV" sz="2400" dirty="0"/>
                        <a:t>2007 – 2013</a:t>
                      </a:r>
                      <a:endParaRPr lang="lv-LV" dirty="0"/>
                    </a:p>
                    <a:p>
                      <a:pPr algn="ctr"/>
                      <a:r>
                        <a:rPr lang="lv-LV" sz="80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NAP </a:t>
                      </a:r>
                    </a:p>
                    <a:p>
                      <a:pPr algn="ctr"/>
                      <a:r>
                        <a:rPr lang="lv-LV" sz="2400" dirty="0"/>
                        <a:t>2014 – 2020</a:t>
                      </a:r>
                    </a:p>
                    <a:p>
                      <a:endParaRPr lang="lv-LV" dirty="0"/>
                    </a:p>
                    <a:p>
                      <a:endParaRPr lang="lv-LV" dirty="0"/>
                    </a:p>
                    <a:p>
                      <a:endParaRPr lang="lv-LV" dirty="0">
                        <a:latin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NAP </a:t>
                      </a:r>
                    </a:p>
                    <a:p>
                      <a:pPr algn="ctr"/>
                      <a:r>
                        <a:rPr lang="lv-LV" sz="2400" dirty="0"/>
                        <a:t>2021 – 2027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03714"/>
                  </a:ext>
                </a:extLst>
              </a:tr>
            </a:tbl>
          </a:graphicData>
        </a:graphic>
      </p:graphicFrame>
      <p:sp>
        <p:nvSpPr>
          <p:cNvPr id="7" name="Smiley Face 6">
            <a:extLst>
              <a:ext uri="{FF2B5EF4-FFF2-40B4-BE49-F238E27FC236}">
                <a16:creationId xmlns:a16="http://schemas.microsoft.com/office/drawing/2014/main" id="{B71794C0-F6D6-54EC-D44F-8EEE83177A06}"/>
              </a:ext>
            </a:extLst>
          </p:cNvPr>
          <p:cNvSpPr/>
          <p:nvPr/>
        </p:nvSpPr>
        <p:spPr>
          <a:xfrm>
            <a:off x="7476808" y="3141000"/>
            <a:ext cx="792480" cy="82219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605AECB7-D2C7-8264-F9EC-6AC59ECC8B75}"/>
              </a:ext>
            </a:extLst>
          </p:cNvPr>
          <p:cNvSpPr/>
          <p:nvPr/>
        </p:nvSpPr>
        <p:spPr>
          <a:xfrm>
            <a:off x="9650254" y="3141000"/>
            <a:ext cx="792480" cy="822193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83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8C8D729F-CA49-48FF-9EDF-03DFBA2B7C88}"/>
              </a:ext>
            </a:extLst>
          </p:cNvPr>
          <p:cNvSpPr/>
          <p:nvPr/>
        </p:nvSpPr>
        <p:spPr>
          <a:xfrm>
            <a:off x="7416800" y="0"/>
            <a:ext cx="4775200" cy="683861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</p:spPr>
      </p:sp>
      <p:grpSp>
        <p:nvGrpSpPr>
          <p:cNvPr id="2" name="Group 2"/>
          <p:cNvGrpSpPr/>
          <p:nvPr/>
        </p:nvGrpSpPr>
        <p:grpSpPr>
          <a:xfrm>
            <a:off x="746283" y="-450936"/>
            <a:ext cx="6279988" cy="2300050"/>
            <a:chOff x="0" y="0"/>
            <a:chExt cx="12559975" cy="143071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086449" cy="38779"/>
            </a:xfrm>
            <a:prstGeom prst="rect">
              <a:avLst/>
            </a:prstGeom>
            <a:solidFill>
              <a:srgbClr val="1DBCB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58500"/>
              <a:ext cx="12559975" cy="772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endParaRPr lang="lv-LV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lnSpc>
                  <a:spcPts val="5200"/>
                </a:lnSpc>
              </a:pPr>
              <a:r>
                <a:rPr lang="lv-LV" sz="2800" b="1" dirty="0">
                  <a:solidFill>
                    <a:srgbClr val="993333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Dienaskārtība 2030 / ANO IAM</a:t>
              </a:r>
              <a:endParaRPr lang="en-US" sz="2800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869561" y="355322"/>
            <a:ext cx="380427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17 mērķi, 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169 apakšmērķi</a:t>
            </a:r>
          </a:p>
          <a:p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Visas sabiedrības iesaiste</a:t>
            </a:r>
          </a:p>
          <a:p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Valstis ievieš savu īstenošanas ietvaru</a:t>
            </a:r>
          </a:p>
          <a:p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Attīstītās valstis palīdz attīstības valstīm</a:t>
            </a:r>
          </a:p>
          <a:p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Valstis ziņo 3 reizes laikposmā līdz 2030.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Latvija pirmoreiz – 2018.,  otrreiz – 2022.</a:t>
            </a:r>
          </a:p>
          <a:p>
            <a:pPr marL="514350" indent="-514350">
              <a:buAutoNum type="arabicPeriod"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Eiropas Savienība – vadošais reģions ANO IAM ieviešanā</a:t>
            </a:r>
          </a:p>
          <a:p>
            <a:endParaRPr lang="lv-LV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4" descr="Company name&#10;&#10;Description automatically generated">
            <a:extLst>
              <a:ext uri="{FF2B5EF4-FFF2-40B4-BE49-F238E27FC236}">
                <a16:creationId xmlns:a16="http://schemas.microsoft.com/office/drawing/2014/main" id="{4B964351-4186-4826-A406-657BBBA6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" y="2392424"/>
            <a:ext cx="6210102" cy="3115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BE62E-4465-9898-BD34-D50409F18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00" y="798780"/>
            <a:ext cx="11633200" cy="927100"/>
          </a:xfrm>
        </p:spPr>
        <p:txBody>
          <a:bodyPr>
            <a:normAutofit fontScale="90000"/>
          </a:bodyPr>
          <a:lstStyle/>
          <a:p>
            <a:r>
              <a:rPr lang="lv-LV" sz="3100" b="1" dirty="0">
                <a:solidFill>
                  <a:srgbClr val="99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ANO ilgtspējīgas attīstības mērķi (ANO IAM)</a:t>
            </a:r>
            <a:br>
              <a:rPr lang="lv-LV" sz="3100" b="1" dirty="0">
                <a:solidFill>
                  <a:srgbClr val="99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lv-LV" sz="2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v-LV" sz="2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lv-LV" sz="2700" b="1" dirty="0">
                <a:latin typeface="Verdana" panose="020B0604030504040204" pitchFamily="34" charset="0"/>
                <a:ea typeface="Verdana" panose="020B0604030504040204" pitchFamily="34" charset="0"/>
              </a:rPr>
              <a:t>iemērs:  2. IAM </a:t>
            </a:r>
            <a:br>
              <a:rPr lang="lv-LV" dirty="0"/>
            </a:b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88EAA-6F3D-FB8B-286B-B3A609098C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000" y="1972870"/>
            <a:ext cx="8128000" cy="4373563"/>
          </a:xfrm>
        </p:spPr>
        <p:txBody>
          <a:bodyPr>
            <a:normAutofit/>
          </a:bodyPr>
          <a:lstStyle/>
          <a:p>
            <a:endParaRPr lang="lv-LV" dirty="0"/>
          </a:p>
          <a:p>
            <a:pPr marL="0" indent="0"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Apakšmērķi:</a:t>
            </a:r>
          </a:p>
          <a:p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Izskaust galējo badu</a:t>
            </a:r>
          </a:p>
          <a:p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Izskaust nepareizu uzturu (</a:t>
            </a:r>
            <a:r>
              <a:rPr lang="lv-LV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t.sk.aptaukošanos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Divkāršot lauksaimniecības produktivitāti un mazo pārtikas ražotāju skaitu</a:t>
            </a:r>
          </a:p>
          <a:p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2. Īstenot noturīgu lauksaimniecības praksi</a:t>
            </a:r>
          </a:p>
          <a:p>
            <a:pPr lvl="1"/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2.5 Saglabāt ģenētisko daudzveidību</a:t>
            </a:r>
          </a:p>
          <a:p>
            <a:pPr marL="1371600" lvl="2" indent="-457200">
              <a:buAutoNum type="alphaLcPeriod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Vismazāk attīstītajām valstīm sniegt atbalstu</a:t>
            </a:r>
          </a:p>
          <a:p>
            <a:pPr marL="1371600" lvl="2" indent="-457200">
              <a:buAutoNum type="alphaLcPeriod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Likvidēt exporta subsīdijas</a:t>
            </a:r>
          </a:p>
          <a:p>
            <a:pPr marL="1371600" lvl="2" indent="-457200">
              <a:buAutoNum type="alphaLcPeriod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Ierobežot pārtikas cenu pārmērīgu svārstīgumu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A6A5FCF-DAD3-EA7D-6679-28E502DF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1900"/>
            <a:ext cx="2552700" cy="255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41455-2126-4AB2-636E-4B01B497E676}"/>
              </a:ext>
            </a:extLst>
          </p:cNvPr>
          <p:cNvSpPr txBox="1"/>
          <p:nvPr/>
        </p:nvSpPr>
        <p:spPr>
          <a:xfrm>
            <a:off x="6367781" y="226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48257-29BA-EA7C-5C61-60D3F1DBF157}"/>
              </a:ext>
            </a:extLst>
          </p:cNvPr>
          <p:cNvSpPr txBox="1"/>
          <p:nvPr/>
        </p:nvSpPr>
        <p:spPr>
          <a:xfrm>
            <a:off x="4064000" y="1049540"/>
            <a:ext cx="748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IZSKAUST BADU, PANĀKT PĀRTIKAS NODROŠINĀJUMU UN UZLABOTU UZTURU, VEICINĀT ILGTSPĒJĪGU LAUKSAIMNIECĪBU</a:t>
            </a:r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CBF5-3172-4CF7-B757-67BF7932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Vēsture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DF3E714-6D3B-3280-1341-A17FCE75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573584"/>
            <a:ext cx="11137687" cy="121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>
                <a:solidFill>
                  <a:srgbClr val="99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Latvijas pieeja ANO IAM īstenošanā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6748A-6482-42B3-9453-79CA91C4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279528" y="1885790"/>
            <a:ext cx="5149176" cy="328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770D9-9AC8-41D7-8548-258CEBBF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471" y="3526354"/>
            <a:ext cx="1861496" cy="2686260"/>
          </a:xfrm>
          <a:prstGeom prst="rect">
            <a:avLst/>
          </a:prstGeom>
          <a:ln>
            <a:noFill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F3E32AB-E292-4FB6-B372-8E8196C72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52" y="4531489"/>
            <a:ext cx="3298890" cy="21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BEFDB2A9-B2AC-4132-A313-11937EEF5D16}"/>
              </a:ext>
            </a:extLst>
          </p:cNvPr>
          <p:cNvSpPr/>
          <p:nvPr/>
        </p:nvSpPr>
        <p:spPr>
          <a:xfrm>
            <a:off x="412742" y="4271406"/>
            <a:ext cx="731520" cy="823584"/>
          </a:xfrm>
          <a:prstGeom prst="curvedRightArrow">
            <a:avLst/>
          </a:prstGeom>
          <a:solidFill>
            <a:srgbClr val="24A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7DB64B8A-E20B-49C1-8F07-23C7957D550C}"/>
              </a:ext>
            </a:extLst>
          </p:cNvPr>
          <p:cNvSpPr/>
          <p:nvPr/>
        </p:nvSpPr>
        <p:spPr>
          <a:xfrm rot="20369799">
            <a:off x="4960108" y="5556721"/>
            <a:ext cx="1681220" cy="842802"/>
          </a:xfrm>
          <a:prstGeom prst="curvedUpArrow">
            <a:avLst/>
          </a:prstGeom>
          <a:solidFill>
            <a:srgbClr val="24A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AE377B9-5D2C-4036-98D5-4D2B42EB43C7}"/>
              </a:ext>
            </a:extLst>
          </p:cNvPr>
          <p:cNvSpPr/>
          <p:nvPr/>
        </p:nvSpPr>
        <p:spPr>
          <a:xfrm rot="2906702">
            <a:off x="9571022" y="1999073"/>
            <a:ext cx="1460320" cy="746095"/>
          </a:xfrm>
          <a:prstGeom prst="curvedDownArrow">
            <a:avLst/>
          </a:prstGeom>
          <a:solidFill>
            <a:srgbClr val="24A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5EF3D16-DB42-718A-8FA4-98C81B52C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511195"/>
            <a:ext cx="2877561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3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1087</Words>
  <Application>Microsoft Office PowerPoint</Application>
  <PresentationFormat>Widescreen</PresentationFormat>
  <Paragraphs>265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Poppins Medium</vt:lpstr>
      <vt:lpstr>Times New Roman</vt:lpstr>
      <vt:lpstr>Verdana</vt:lpstr>
      <vt:lpstr>Verdana Pro</vt:lpstr>
      <vt:lpstr>Webdings</vt:lpstr>
      <vt:lpstr>Wingdings</vt:lpstr>
      <vt:lpstr>Office dizains</vt:lpstr>
      <vt:lpstr>93_Prezentacija_templateLV</vt:lpstr>
      <vt:lpstr>Office Theme</vt:lpstr>
      <vt:lpstr>1_Office dizains</vt:lpstr>
      <vt:lpstr>Latvijas ziņojums ANO  par ilgtspējīgas attīstības mērķu īstenošanu </vt:lpstr>
      <vt:lpstr>Saturs</vt:lpstr>
      <vt:lpstr>ANO un ilgtstpējīgas attīstības sākums</vt:lpstr>
      <vt:lpstr>Latvijas ilgtspējīga attīstības izvēršana politikā  - Latvija2030</vt:lpstr>
      <vt:lpstr>PowerPoint Presentation</vt:lpstr>
      <vt:lpstr>Latvijas ilgtspējīgas attīstības plānošanas priekšrocības</vt:lpstr>
      <vt:lpstr>PowerPoint Presentation</vt:lpstr>
      <vt:lpstr>ANO ilgtspējīgas attīstības mērķi (ANO IAM)  Piemērs:  2. IAM  </vt:lpstr>
      <vt:lpstr>Vēsture</vt:lpstr>
      <vt:lpstr>Latvijas politiku mērķu kartējums ar 169 IAM apakšmērķiem</vt:lpstr>
      <vt:lpstr>PowerPoint Presentation</vt:lpstr>
      <vt:lpstr>PowerPoint Presentation</vt:lpstr>
      <vt:lpstr>  Latvijas ziņojums, prezentē izglītības un zinātnes ministre, 12.07.2022. </vt:lpstr>
      <vt:lpstr>Mērķu sasniegšanas vērtējumi </vt:lpstr>
      <vt:lpstr>Lielākie panākumi</vt:lpstr>
      <vt:lpstr>Problemātiskās jomas un to dimensijas</vt:lpstr>
      <vt:lpstr>ANO 2022 Foruma tematiskās jomas</vt:lpstr>
      <vt:lpstr>Iesaistīto pušu redzējumi un ieguldījumi  ANO IAM īstenošanā</vt:lpstr>
      <vt:lpstr>Faktori, kas var paātrināt IAM ieviešanu  Ilgtspējīgas finanšu sistēmas attīstība, izmantojot finanšu instrumentus  </vt:lpstr>
      <vt:lpstr>Latvijas sniegums ANO IAM īstenošanā ārvalstu ekspertu vērtējumā </vt:lpstr>
      <vt:lpstr>ANO IAM un Eiropa </vt:lpstr>
      <vt:lpstr>ANO IAM 2023. gadā</vt:lpstr>
      <vt:lpstr>Ar atbildību par Latvijas nākotni! </vt:lpstr>
      <vt:lpstr>PAPILDU 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Pārresoru koordinācijas centra galvenie darbi 2022. gadā</dc:title>
  <dc:creator>Guntis</dc:creator>
  <cp:lastModifiedBy>Peteris Vilks</cp:lastModifiedBy>
  <cp:revision>89</cp:revision>
  <dcterms:created xsi:type="dcterms:W3CDTF">2022-01-26T11:26:30Z</dcterms:created>
  <dcterms:modified xsi:type="dcterms:W3CDTF">2022-12-06T15:50:22Z</dcterms:modified>
</cp:coreProperties>
</file>