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147139006" r:id="rId3"/>
    <p:sldId id="2147139015" r:id="rId4"/>
    <p:sldId id="2147139009" r:id="rId5"/>
    <p:sldId id="2147139019" r:id="rId6"/>
    <p:sldId id="2147139011" r:id="rId7"/>
    <p:sldId id="2147139003" r:id="rId8"/>
    <p:sldId id="2147139004" r:id="rId9"/>
    <p:sldId id="2147139007" r:id="rId10"/>
    <p:sldId id="2147138906" r:id="rId11"/>
    <p:sldId id="2147138887" r:id="rId12"/>
    <p:sldId id="2147139016" r:id="rId13"/>
    <p:sldId id="2147139017" r:id="rId14"/>
    <p:sldId id="2147138849" r:id="rId15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431"/>
    <a:srgbClr val="F9F9F9"/>
    <a:srgbClr val="E3002C"/>
    <a:srgbClr val="2F2532"/>
    <a:srgbClr val="D9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57" d="100"/>
          <a:sy n="157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ownloads\nrg_bal_c__custom_6442716_page_spreadshee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Income_energ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Electricity%20per%20capi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Fan_char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ownloads\gov_10dd_edpt1_page_spreadsheet%20(3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ownloads\gov_10dd_edpt1_page_spreadsheet%20(3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casa\uds$\MartinA\Desktop\Dataseti\Baltic%20lending%20sectors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casa\uds$\MartinA\Desktop\Dataseti\Baltic%20lending%20secto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168320470415E-2"/>
          <c:y val="8.7838941583298788E-2"/>
          <c:w val="0.93743603989964308"/>
          <c:h val="0.76845378967943001"/>
        </c:manualLayout>
      </c:layout>
      <c:lineChart>
        <c:grouping val="standard"/>
        <c:varyColors val="0"/>
        <c:ser>
          <c:idx val="0"/>
          <c:order val="0"/>
          <c:tx>
            <c:v>Eiropas Savienība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'Sheet 1'!$AM$10:$BT$10</c:f>
              <c:numCache>
                <c:formatCode>m/d/yyyy</c:formatCode>
                <c:ptCount val="28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47484</c:v>
                </c:pt>
                <c:pt idx="27">
                  <c:v>54789</c:v>
                </c:pt>
              </c:numCache>
            </c:numRef>
          </c:cat>
          <c:val>
            <c:numRef>
              <c:f>'Sheet 1'!$AM$31:$BT$31</c:f>
              <c:numCache>
                <c:formatCode>0.0%</c:formatCode>
                <c:ptCount val="28"/>
                <c:pt idx="0">
                  <c:v>0.203637391953612</c:v>
                </c:pt>
                <c:pt idx="1">
                  <c:v>0.20898547792349415</c:v>
                </c:pt>
                <c:pt idx="2">
                  <c:v>0.20819952783319856</c:v>
                </c:pt>
                <c:pt idx="3">
                  <c:v>0.21330019982779466</c:v>
                </c:pt>
                <c:pt idx="4">
                  <c:v>0.21713505417224893</c:v>
                </c:pt>
                <c:pt idx="5">
                  <c:v>0.21857588915676315</c:v>
                </c:pt>
                <c:pt idx="6">
                  <c:v>0.21995639646140619</c:v>
                </c:pt>
                <c:pt idx="7">
                  <c:v>0.22021249507875354</c:v>
                </c:pt>
                <c:pt idx="8">
                  <c:v>0.224518285335472</c:v>
                </c:pt>
                <c:pt idx="9">
                  <c:v>0.22761174147347005</c:v>
                </c:pt>
                <c:pt idx="10">
                  <c:v>0.23049743901093883</c:v>
                </c:pt>
                <c:pt idx="11">
                  <c:v>0.23381121093035478</c:v>
                </c:pt>
                <c:pt idx="12">
                  <c:v>0.24369673944238718</c:v>
                </c:pt>
                <c:pt idx="13">
                  <c:v>0.25379908288347242</c:v>
                </c:pt>
                <c:pt idx="14">
                  <c:v>0.25961280570894368</c:v>
                </c:pt>
                <c:pt idx="15">
                  <c:v>0.26305548375880666</c:v>
                </c:pt>
                <c:pt idx="16">
                  <c:v>0.27427895130881763</c:v>
                </c:pt>
                <c:pt idx="17">
                  <c:v>0.28201331064608837</c:v>
                </c:pt>
                <c:pt idx="18">
                  <c:v>0.29417355823632169</c:v>
                </c:pt>
                <c:pt idx="19">
                  <c:v>0.29066980636115169</c:v>
                </c:pt>
                <c:pt idx="20">
                  <c:v>0.28709882695093059</c:v>
                </c:pt>
                <c:pt idx="21">
                  <c:v>0.28479172244367013</c:v>
                </c:pt>
                <c:pt idx="22">
                  <c:v>0.29416893067114386</c:v>
                </c:pt>
                <c:pt idx="23">
                  <c:v>0.3042465367028202</c:v>
                </c:pt>
                <c:pt idx="24">
                  <c:v>0.32165988003426543</c:v>
                </c:pt>
                <c:pt idx="25">
                  <c:v>0.31960390635370678</c:v>
                </c:pt>
                <c:pt idx="26" formatCode="General">
                  <c:v>0.45</c:v>
                </c:pt>
                <c:pt idx="27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B-4DC7-A930-26BB73DEE8C6}"/>
            </c:ext>
          </c:extLst>
        </c:ser>
        <c:ser>
          <c:idx val="1"/>
          <c:order val="1"/>
          <c:tx>
            <c:v>Latvija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760382212421904E-2"/>
                  <c:y val="-5.586182197511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27364013346181E-2"/>
                      <c:h val="4.4057452714808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281-4F54-8D89-60AD8F3AE668}"/>
                </c:ext>
              </c:extLst>
            </c:dLbl>
            <c:dLbl>
              <c:idx val="25"/>
              <c:layout>
                <c:manualLayout>
                  <c:x val="-4.1161337743476661E-2"/>
                  <c:y val="-3.234105482769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1-4F54-8D89-60AD8F3AE6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1'!$AM$10:$BT$10</c:f>
              <c:numCache>
                <c:formatCode>m/d/yyyy</c:formatCode>
                <c:ptCount val="28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47484</c:v>
                </c:pt>
                <c:pt idx="27">
                  <c:v>54789</c:v>
                </c:pt>
              </c:numCache>
            </c:numRef>
          </c:cat>
          <c:val>
            <c:numRef>
              <c:f>'Sheet 1'!$AM$32:$BT$32</c:f>
              <c:numCache>
                <c:formatCode>0.0%</c:formatCode>
                <c:ptCount val="28"/>
                <c:pt idx="0">
                  <c:v>0.32392284521047504</c:v>
                </c:pt>
                <c:pt idx="1">
                  <c:v>0.32704500885728049</c:v>
                </c:pt>
                <c:pt idx="2">
                  <c:v>0.33301931712698879</c:v>
                </c:pt>
                <c:pt idx="3">
                  <c:v>0.35462239674509671</c:v>
                </c:pt>
                <c:pt idx="4">
                  <c:v>0.34791167433939968</c:v>
                </c:pt>
                <c:pt idx="5">
                  <c:v>0.35341757163254023</c:v>
                </c:pt>
                <c:pt idx="6">
                  <c:v>0.35630111571421191</c:v>
                </c:pt>
                <c:pt idx="7">
                  <c:v>0.35442454060024164</c:v>
                </c:pt>
                <c:pt idx="8">
                  <c:v>0.36569397908144685</c:v>
                </c:pt>
                <c:pt idx="9">
                  <c:v>0.36289282697443004</c:v>
                </c:pt>
                <c:pt idx="10">
                  <c:v>0.34619489853997509</c:v>
                </c:pt>
                <c:pt idx="11">
                  <c:v>0.34178416729508054</c:v>
                </c:pt>
                <c:pt idx="12">
                  <c:v>0.34069763722736662</c:v>
                </c:pt>
                <c:pt idx="13">
                  <c:v>0.37944601045755044</c:v>
                </c:pt>
                <c:pt idx="14">
                  <c:v>0.33214967609683371</c:v>
                </c:pt>
                <c:pt idx="15">
                  <c:v>0.36054982107440536</c:v>
                </c:pt>
                <c:pt idx="16">
                  <c:v>0.40824406625142012</c:v>
                </c:pt>
                <c:pt idx="17">
                  <c:v>0.39875315735572431</c:v>
                </c:pt>
                <c:pt idx="18">
                  <c:v>0.42178595274850411</c:v>
                </c:pt>
                <c:pt idx="19">
                  <c:v>0.39930225250240675</c:v>
                </c:pt>
                <c:pt idx="20">
                  <c:v>0.39829481556724955</c:v>
                </c:pt>
                <c:pt idx="21">
                  <c:v>0.42973102585145179</c:v>
                </c:pt>
                <c:pt idx="22">
                  <c:v>0.41429869672318775</c:v>
                </c:pt>
                <c:pt idx="23">
                  <c:v>0.42154916067616571</c:v>
                </c:pt>
                <c:pt idx="24">
                  <c:v>0.45896856644707362</c:v>
                </c:pt>
                <c:pt idx="25">
                  <c:v>0.45914370737631444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B-4DC7-A930-26BB73DEE8C6}"/>
            </c:ext>
          </c:extLst>
        </c:ser>
        <c:ser>
          <c:idx val="2"/>
          <c:order val="2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290334435869193E-2"/>
                  <c:y val="3.822124661454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81-4F54-8D89-60AD8F3AE668}"/>
                </c:ext>
              </c:extLst>
            </c:dLbl>
            <c:dLbl>
              <c:idx val="25"/>
              <c:layout>
                <c:manualLayout>
                  <c:x val="-3.8221242190371187E-2"/>
                  <c:y val="3.528115072112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81-4F54-8D89-60AD8F3AE6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1'!$AM$10:$BT$10</c:f>
              <c:numCache>
                <c:formatCode>m/d/yyyy</c:formatCode>
                <c:ptCount val="28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47484</c:v>
                </c:pt>
                <c:pt idx="27">
                  <c:v>54789</c:v>
                </c:pt>
              </c:numCache>
            </c:numRef>
          </c:cat>
          <c:val>
            <c:numRef>
              <c:f>'Sheet 1'!$AM$33:$BT$33</c:f>
              <c:numCache>
                <c:formatCode>0.0%</c:formatCode>
                <c:ptCount val="28"/>
                <c:pt idx="0">
                  <c:v>0.203637391953612</c:v>
                </c:pt>
                <c:pt idx="1">
                  <c:v>0.20898547792349415</c:v>
                </c:pt>
                <c:pt idx="2">
                  <c:v>0.20819952783319856</c:v>
                </c:pt>
                <c:pt idx="3">
                  <c:v>0.21330019982779466</c:v>
                </c:pt>
                <c:pt idx="4">
                  <c:v>0.21713505417224893</c:v>
                </c:pt>
                <c:pt idx="5">
                  <c:v>0.21857588915676315</c:v>
                </c:pt>
                <c:pt idx="6">
                  <c:v>0.21995639646140619</c:v>
                </c:pt>
                <c:pt idx="7">
                  <c:v>0.22021249507875354</c:v>
                </c:pt>
                <c:pt idx="8">
                  <c:v>0.224518285335472</c:v>
                </c:pt>
                <c:pt idx="9">
                  <c:v>0.22761174147347005</c:v>
                </c:pt>
                <c:pt idx="10">
                  <c:v>0.23049743901093883</c:v>
                </c:pt>
                <c:pt idx="11">
                  <c:v>0.23381121093035478</c:v>
                </c:pt>
                <c:pt idx="12">
                  <c:v>0.24369673944238718</c:v>
                </c:pt>
                <c:pt idx="13">
                  <c:v>0.25379908288347242</c:v>
                </c:pt>
                <c:pt idx="14">
                  <c:v>0.25961280570894368</c:v>
                </c:pt>
                <c:pt idx="15">
                  <c:v>0.26305548375880666</c:v>
                </c:pt>
                <c:pt idx="16">
                  <c:v>0.27427895130881763</c:v>
                </c:pt>
                <c:pt idx="17">
                  <c:v>0.28201331064608837</c:v>
                </c:pt>
                <c:pt idx="18">
                  <c:v>0.29417355823632169</c:v>
                </c:pt>
                <c:pt idx="19">
                  <c:v>0.29066980636115169</c:v>
                </c:pt>
                <c:pt idx="20">
                  <c:v>0.28709882695093059</c:v>
                </c:pt>
                <c:pt idx="21">
                  <c:v>0.28479172244367013</c:v>
                </c:pt>
                <c:pt idx="22">
                  <c:v>0.29416893067114386</c:v>
                </c:pt>
                <c:pt idx="23">
                  <c:v>0.3042465367028202</c:v>
                </c:pt>
                <c:pt idx="24">
                  <c:v>0.32165988003426543</c:v>
                </c:pt>
                <c:pt idx="25">
                  <c:v>0.31960390635370678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1B-4DC7-A930-26BB73DEE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362600"/>
        <c:axId val="916357560"/>
      </c:lineChart>
      <c:dateAx>
        <c:axId val="91636260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16357560"/>
        <c:crosses val="autoZero"/>
        <c:auto val="1"/>
        <c:lblOffset val="100"/>
        <c:baseTimeUnit val="years"/>
      </c:dateAx>
      <c:valAx>
        <c:axId val="916357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1636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633399601235069"/>
          <c:y val="0.78280006861767104"/>
          <c:w val="0.36992664230091415"/>
          <c:h val="4.9614465456998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5453254918258"/>
          <c:y val="0.10119263891279266"/>
          <c:w val="0.7809004382824698"/>
          <c:h val="0.779694177405152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2-41B4-9DFE-9DDDC3B95C6C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 1'!$G$12:$G$39</c:f>
              <c:numCache>
                <c:formatCode>General</c:formatCode>
                <c:ptCount val="27"/>
                <c:pt idx="0">
                  <c:v>35294.800000000003</c:v>
                </c:pt>
                <c:pt idx="1">
                  <c:v>42212.9</c:v>
                </c:pt>
                <c:pt idx="2">
                  <c:v>20709</c:v>
                </c:pt>
                <c:pt idx="3">
                  <c:v>31952.5</c:v>
                </c:pt>
                <c:pt idx="4">
                  <c:v>48693.599999999999</c:v>
                </c:pt>
                <c:pt idx="5">
                  <c:v>41319.1</c:v>
                </c:pt>
                <c:pt idx="6">
                  <c:v>30526.6</c:v>
                </c:pt>
                <c:pt idx="7">
                  <c:v>82704.399999999994</c:v>
                </c:pt>
                <c:pt idx="8">
                  <c:v>23933.9</c:v>
                </c:pt>
                <c:pt idx="9">
                  <c:v>30118.799999999999</c:v>
                </c:pt>
                <c:pt idx="10">
                  <c:v>35768.6</c:v>
                </c:pt>
                <c:pt idx="11">
                  <c:v>25731.8</c:v>
                </c:pt>
                <c:pt idx="12">
                  <c:v>34346.6</c:v>
                </c:pt>
                <c:pt idx="13">
                  <c:v>33272.300000000003</c:v>
                </c:pt>
                <c:pt idx="14">
                  <c:v>25938.9</c:v>
                </c:pt>
                <c:pt idx="15">
                  <c:v>31480.5</c:v>
                </c:pt>
                <c:pt idx="16">
                  <c:v>27259</c:v>
                </c:pt>
                <c:pt idx="17">
                  <c:v>36608.699999999997</c:v>
                </c:pt>
                <c:pt idx="18">
                  <c:v>46093.2</c:v>
                </c:pt>
                <c:pt idx="19">
                  <c:v>44081.3</c:v>
                </c:pt>
                <c:pt idx="20">
                  <c:v>28043.8</c:v>
                </c:pt>
                <c:pt idx="21">
                  <c:v>27523.3</c:v>
                </c:pt>
                <c:pt idx="22">
                  <c:v>27072.6</c:v>
                </c:pt>
                <c:pt idx="23">
                  <c:v>31457.9</c:v>
                </c:pt>
                <c:pt idx="24">
                  <c:v>24061.4</c:v>
                </c:pt>
                <c:pt idx="25">
                  <c:v>38678</c:v>
                </c:pt>
                <c:pt idx="26">
                  <c:v>42382.400000000001</c:v>
                </c:pt>
              </c:numCache>
            </c:numRef>
          </c:xVal>
          <c:yVal>
            <c:numRef>
              <c:f>'Sheet 1'!$I$12:$I$39</c:f>
              <c:numCache>
                <c:formatCode>0.00</c:formatCode>
                <c:ptCount val="27"/>
                <c:pt idx="0">
                  <c:v>5579.2478459016575</c:v>
                </c:pt>
                <c:pt idx="1">
                  <c:v>7075.9655395944583</c:v>
                </c:pt>
                <c:pt idx="2">
                  <c:v>4471.627827541035</c:v>
                </c:pt>
                <c:pt idx="3">
                  <c:v>5791.0270772020176</c:v>
                </c:pt>
                <c:pt idx="4">
                  <c:v>5467.7617129372666</c:v>
                </c:pt>
                <c:pt idx="5">
                  <c:v>5942.3304918608192</c:v>
                </c:pt>
                <c:pt idx="6">
                  <c:v>6305.7164911142545</c:v>
                </c:pt>
                <c:pt idx="7">
                  <c:v>5846.4001214228292</c:v>
                </c:pt>
                <c:pt idx="8">
                  <c:v>4754.6839886337975</c:v>
                </c:pt>
                <c:pt idx="9">
                  <c:v>4806.0412212259534</c:v>
                </c:pt>
                <c:pt idx="10">
                  <c:v>6382.5537142198336</c:v>
                </c:pt>
                <c:pt idx="11">
                  <c:v>4270.8693383873106</c:v>
                </c:pt>
                <c:pt idx="12">
                  <c:v>4950.0007055718479</c:v>
                </c:pt>
                <c:pt idx="13">
                  <c:v>5139.9561182927027</c:v>
                </c:pt>
                <c:pt idx="14">
                  <c:v>3592.6721851497823</c:v>
                </c:pt>
                <c:pt idx="15">
                  <c:v>3975.127566021074</c:v>
                </c:pt>
                <c:pt idx="16">
                  <c:v>4412.0606749296376</c:v>
                </c:pt>
                <c:pt idx="17">
                  <c:v>4951.7074846776504</c:v>
                </c:pt>
                <c:pt idx="18">
                  <c:v>6177.6912786504117</c:v>
                </c:pt>
                <c:pt idx="19">
                  <c:v>7177.1065346434971</c:v>
                </c:pt>
                <c:pt idx="20">
                  <c:v>3815.9920977838174</c:v>
                </c:pt>
                <c:pt idx="21">
                  <c:v>4578.2458185544456</c:v>
                </c:pt>
                <c:pt idx="22">
                  <c:v>2448.6446206647202</c:v>
                </c:pt>
                <c:pt idx="23">
                  <c:v>6387.0262625879141</c:v>
                </c:pt>
                <c:pt idx="24">
                  <c:v>4701.077076393377</c:v>
                </c:pt>
                <c:pt idx="25">
                  <c:v>14796.082398006864</c:v>
                </c:pt>
                <c:pt idx="26">
                  <c:v>12271.335585973879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52-41B4-9DFE-9DDDC3B95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317736"/>
        <c:axId val="852337896"/>
      </c:scatterChart>
      <c:valAx>
        <c:axId val="85231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lv-LV" dirty="0"/>
                  <a:t>IKP uz vienu iedzīvotāju PPP (eiro/gadā)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52337896"/>
        <c:crosses val="autoZero"/>
        <c:crossBetween val="midCat"/>
      </c:valAx>
      <c:valAx>
        <c:axId val="8523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lv-LV" dirty="0"/>
                  <a:t>Elektrības </a:t>
                </a:r>
                <a:r>
                  <a:rPr lang="lv-LV" dirty="0" err="1"/>
                  <a:t>patēriņs</a:t>
                </a:r>
                <a:r>
                  <a:rPr lang="lv-LV" dirty="0"/>
                  <a:t> uz iedzīvotāju (</a:t>
                </a:r>
                <a:r>
                  <a:rPr lang="lv-LV" dirty="0" err="1"/>
                  <a:t>KWh</a:t>
                </a:r>
                <a:r>
                  <a:rPr lang="lv-LV" dirty="0"/>
                  <a:t>/gadā)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52317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572435352401"/>
          <c:y val="0.1038366238584241"/>
          <c:w val="0.8711723625190152"/>
          <c:h val="0.80811644643323843"/>
        </c:manualLayout>
      </c:layout>
      <c:lineChart>
        <c:grouping val="standard"/>
        <c:varyColors val="0"/>
        <c:ser>
          <c:idx val="0"/>
          <c:order val="0"/>
          <c:tx>
            <c:strRef>
              <c:f>'Sheet 1'!$B$55</c:f>
              <c:strCache>
                <c:ptCount val="1"/>
                <c:pt idx="0">
                  <c:v>ES-27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1'!$C$39:$AB$39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'Sheet 1'!$C$55:$AB$55</c:f>
              <c:numCache>
                <c:formatCode>0.0</c:formatCode>
                <c:ptCount val="26"/>
                <c:pt idx="0">
                  <c:v>4756.1147996081154</c:v>
                </c:pt>
                <c:pt idx="1">
                  <c:v>4829.7266734643472</c:v>
                </c:pt>
                <c:pt idx="2">
                  <c:v>4898.4993932927791</c:v>
                </c:pt>
                <c:pt idx="3">
                  <c:v>4987.7300555157153</c:v>
                </c:pt>
                <c:pt idx="4">
                  <c:v>5125.8651117538257</c:v>
                </c:pt>
                <c:pt idx="5">
                  <c:v>5260.3261643758306</c:v>
                </c:pt>
                <c:pt idx="6">
                  <c:v>5320.9314126256677</c:v>
                </c:pt>
                <c:pt idx="7">
                  <c:v>5444.6087297757213</c:v>
                </c:pt>
                <c:pt idx="8">
                  <c:v>5561.1896495385536</c:v>
                </c:pt>
                <c:pt idx="9">
                  <c:v>5604.7754007704389</c:v>
                </c:pt>
                <c:pt idx="10">
                  <c:v>5708.1697410649012</c:v>
                </c:pt>
                <c:pt idx="11">
                  <c:v>5735.5219741257988</c:v>
                </c:pt>
                <c:pt idx="12">
                  <c:v>5747.3660482459518</c:v>
                </c:pt>
                <c:pt idx="13">
                  <c:v>5427.9193115643866</c:v>
                </c:pt>
                <c:pt idx="14">
                  <c:v>5694.2556953623025</c:v>
                </c:pt>
                <c:pt idx="15">
                  <c:v>5642.9558598598514</c:v>
                </c:pt>
                <c:pt idx="16">
                  <c:v>5654.4608091698719</c:v>
                </c:pt>
                <c:pt idx="17">
                  <c:v>5594.4351689754385</c:v>
                </c:pt>
                <c:pt idx="18">
                  <c:v>5461.9365764780314</c:v>
                </c:pt>
                <c:pt idx="19">
                  <c:v>5539.1773072266669</c:v>
                </c:pt>
                <c:pt idx="20">
                  <c:v>5591.6310716818061</c:v>
                </c:pt>
                <c:pt idx="21">
                  <c:v>5639.9521154852164</c:v>
                </c:pt>
                <c:pt idx="22">
                  <c:v>5626.7868995618564</c:v>
                </c:pt>
                <c:pt idx="23">
                  <c:v>5565.5062334867653</c:v>
                </c:pt>
                <c:pt idx="24">
                  <c:v>5345.1845725554504</c:v>
                </c:pt>
                <c:pt idx="25">
                  <c:v>5575.0219836131082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20-4035-98E3-D1A569FA5A1F}"/>
            </c:ext>
          </c:extLst>
        </c:ser>
        <c:ser>
          <c:idx val="1"/>
          <c:order val="1"/>
          <c:tx>
            <c:strRef>
              <c:f>'Sheet 1'!$B$56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1'!$C$39:$AB$39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'Sheet 1'!$C$56:$AB$56</c:f>
              <c:numCache>
                <c:formatCode>0.0</c:formatCode>
                <c:ptCount val="26"/>
                <c:pt idx="0">
                  <c:v>3423.3983912343037</c:v>
                </c:pt>
                <c:pt idx="1">
                  <c:v>3668.5737370518837</c:v>
                </c:pt>
                <c:pt idx="2">
                  <c:v>3700.4495095020075</c:v>
                </c:pt>
                <c:pt idx="3">
                  <c:v>3500.4861383504067</c:v>
                </c:pt>
                <c:pt idx="4">
                  <c:v>3578.9116859946475</c:v>
                </c:pt>
                <c:pt idx="5">
                  <c:v>3710.7243379860993</c:v>
                </c:pt>
                <c:pt idx="6">
                  <c:v>3856.1340358942111</c:v>
                </c:pt>
                <c:pt idx="7">
                  <c:v>4069.2558846413949</c:v>
                </c:pt>
                <c:pt idx="8">
                  <c:v>4327.9048490393407</c:v>
                </c:pt>
                <c:pt idx="9">
                  <c:v>4445.1786437060746</c:v>
                </c:pt>
                <c:pt idx="10">
                  <c:v>4804.7671577700448</c:v>
                </c:pt>
                <c:pt idx="11">
                  <c:v>5060.2865397789892</c:v>
                </c:pt>
                <c:pt idx="12">
                  <c:v>5233.5920922865425</c:v>
                </c:pt>
                <c:pt idx="13">
                  <c:v>4978.0047015137679</c:v>
                </c:pt>
                <c:pt idx="14">
                  <c:v>5181.0806351206411</c:v>
                </c:pt>
                <c:pt idx="15">
                  <c:v>4984.5223590993191</c:v>
                </c:pt>
                <c:pt idx="16">
                  <c:v>5265.1588381374522</c:v>
                </c:pt>
                <c:pt idx="17">
                  <c:v>5165.6607386602063</c:v>
                </c:pt>
                <c:pt idx="18">
                  <c:v>5248.2248698339208</c:v>
                </c:pt>
                <c:pt idx="19">
                  <c:v>5210.8573471141635</c:v>
                </c:pt>
                <c:pt idx="20">
                  <c:v>5432.3565440474667</c:v>
                </c:pt>
                <c:pt idx="21">
                  <c:v>5497.3393076347165</c:v>
                </c:pt>
                <c:pt idx="22">
                  <c:v>5911.3084124193692</c:v>
                </c:pt>
                <c:pt idx="23">
                  <c:v>5877.6135625971829</c:v>
                </c:pt>
                <c:pt idx="24">
                  <c:v>6189.5655000541774</c:v>
                </c:pt>
                <c:pt idx="25">
                  <c:v>6313.9087625595075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20-4035-98E3-D1A569FA5A1F}"/>
            </c:ext>
          </c:extLst>
        </c:ser>
        <c:ser>
          <c:idx val="2"/>
          <c:order val="2"/>
          <c:tx>
            <c:strRef>
              <c:f>'Sheet 1'!$B$57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1'!$C$39:$AB$39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'Sheet 1'!$C$57:$AB$57</c:f>
              <c:numCache>
                <c:formatCode>0.0</c:formatCode>
                <c:ptCount val="26"/>
                <c:pt idx="0">
                  <c:v>1674.3264206847375</c:v>
                </c:pt>
                <c:pt idx="1">
                  <c:v>1714.0142467295343</c:v>
                </c:pt>
                <c:pt idx="2">
                  <c:v>1860.9366615595166</c:v>
                </c:pt>
                <c:pt idx="3">
                  <c:v>1859.4659660026807</c:v>
                </c:pt>
                <c:pt idx="4">
                  <c:v>1879.9789227510428</c:v>
                </c:pt>
                <c:pt idx="5">
                  <c:v>1947.4637373246355</c:v>
                </c:pt>
                <c:pt idx="6">
                  <c:v>2103.2350462481841</c:v>
                </c:pt>
                <c:pt idx="7">
                  <c:v>2262.1421333484095</c:v>
                </c:pt>
                <c:pt idx="8">
                  <c:v>2373.9040289564773</c:v>
                </c:pt>
                <c:pt idx="9">
                  <c:v>2546.5141501801995</c:v>
                </c:pt>
                <c:pt idx="10">
                  <c:v>2757.8372924142027</c:v>
                </c:pt>
                <c:pt idx="11">
                  <c:v>2990.6430524619259</c:v>
                </c:pt>
                <c:pt idx="12">
                  <c:v>3024.4035751274059</c:v>
                </c:pt>
                <c:pt idx="13">
                  <c:v>2821.3293299439533</c:v>
                </c:pt>
                <c:pt idx="14">
                  <c:v>2930.60989274248</c:v>
                </c:pt>
                <c:pt idx="15">
                  <c:v>2984.3753389199387</c:v>
                </c:pt>
                <c:pt idx="16">
                  <c:v>3349.2285113602079</c:v>
                </c:pt>
                <c:pt idx="17">
                  <c:v>3248.9805195607328</c:v>
                </c:pt>
                <c:pt idx="18">
                  <c:v>3288.6161557416858</c:v>
                </c:pt>
                <c:pt idx="19">
                  <c:v>3253.483215312855</c:v>
                </c:pt>
                <c:pt idx="20">
                  <c:v>3292.6955743573885</c:v>
                </c:pt>
                <c:pt idx="21">
                  <c:v>3325.2591127912387</c:v>
                </c:pt>
                <c:pt idx="22">
                  <c:v>3444.0722319669517</c:v>
                </c:pt>
                <c:pt idx="23">
                  <c:v>3456.5753179219655</c:v>
                </c:pt>
                <c:pt idx="24">
                  <c:v>3419.742880731781</c:v>
                </c:pt>
                <c:pt idx="25">
                  <c:v>3559.5278527674764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20-4035-98E3-D1A569FA5A1F}"/>
            </c:ext>
          </c:extLst>
        </c:ser>
        <c:ser>
          <c:idx val="3"/>
          <c:order val="3"/>
          <c:tx>
            <c:strRef>
              <c:f>'Sheet 1'!$B$58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1'!$C$39:$AB$39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'Sheet 1'!$C$58:$AB$58</c:f>
              <c:numCache>
                <c:formatCode>0.0</c:formatCode>
                <c:ptCount val="26"/>
                <c:pt idx="0">
                  <c:v>1804.5967981960671</c:v>
                </c:pt>
                <c:pt idx="1">
                  <c:v>1877.3622057668128</c:v>
                </c:pt>
                <c:pt idx="2">
                  <c:v>1895.7061259688721</c:v>
                </c:pt>
                <c:pt idx="3">
                  <c:v>1850.1861072881725</c:v>
                </c:pt>
                <c:pt idx="4">
                  <c:v>1764.4844613182979</c:v>
                </c:pt>
                <c:pt idx="5">
                  <c:v>1848.5815019108129</c:v>
                </c:pt>
                <c:pt idx="6">
                  <c:v>1946.0800078271609</c:v>
                </c:pt>
                <c:pt idx="7">
                  <c:v>2092.0898371760195</c:v>
                </c:pt>
                <c:pt idx="8">
                  <c:v>2250.708973326598</c:v>
                </c:pt>
                <c:pt idx="9">
                  <c:v>2377.489404569596</c:v>
                </c:pt>
                <c:pt idx="10">
                  <c:v>2563.0464749751886</c:v>
                </c:pt>
                <c:pt idx="11">
                  <c:v>2725.8604121929252</c:v>
                </c:pt>
                <c:pt idx="12">
                  <c:v>2815.4721791194374</c:v>
                </c:pt>
                <c:pt idx="13">
                  <c:v>2629.2018231980337</c:v>
                </c:pt>
                <c:pt idx="14">
                  <c:v>2651.834387022689</c:v>
                </c:pt>
                <c:pt idx="15">
                  <c:v>2810.7297807630771</c:v>
                </c:pt>
                <c:pt idx="16">
                  <c:v>2970.0620014176129</c:v>
                </c:pt>
                <c:pt idx="17">
                  <c:v>3013.2187940058648</c:v>
                </c:pt>
                <c:pt idx="18">
                  <c:v>3138.1307517109049</c:v>
                </c:pt>
                <c:pt idx="19">
                  <c:v>3197.9329481573377</c:v>
                </c:pt>
                <c:pt idx="20">
                  <c:v>3375.3866115895889</c:v>
                </c:pt>
                <c:pt idx="21">
                  <c:v>3532.1415328606581</c:v>
                </c:pt>
                <c:pt idx="22">
                  <c:v>3701.9104624904894</c:v>
                </c:pt>
                <c:pt idx="23">
                  <c:v>3772.5146232316843</c:v>
                </c:pt>
                <c:pt idx="24">
                  <c:v>3706.1440397410242</c:v>
                </c:pt>
                <c:pt idx="25">
                  <c:v>3989.7985463286213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20-4035-98E3-D1A569FA5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910112"/>
        <c:axId val="356510424"/>
      </c:lineChart>
      <c:catAx>
        <c:axId val="7449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356510424"/>
        <c:crosses val="autoZero"/>
        <c:auto val="1"/>
        <c:lblAlgn val="ctr"/>
        <c:lblOffset val="100"/>
        <c:noMultiLvlLbl val="0"/>
      </c:catAx>
      <c:valAx>
        <c:axId val="35651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4491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03899397755933"/>
          <c:y val="0.81821431075633355"/>
          <c:w val="0.6592496299260816"/>
          <c:h val="5.7463304293663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1477398015437"/>
          <c:y val="0.10904815668720182"/>
          <c:w val="0.8844248438074237"/>
          <c:h val="0.78493198539582598"/>
        </c:manualLayout>
      </c:layout>
      <c:areaChart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cat>
            <c:numRef>
              <c:f>Iedzivotāji_2023!$AL$5:$BT$5</c:f>
              <c:numCache>
                <c:formatCode>m/d/yyyy</c:formatCode>
                <c:ptCount val="35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44562</c:v>
                </c:pt>
                <c:pt idx="27">
                  <c:v>46388</c:v>
                </c:pt>
                <c:pt idx="28">
                  <c:v>48214</c:v>
                </c:pt>
                <c:pt idx="29">
                  <c:v>50041</c:v>
                </c:pt>
                <c:pt idx="30">
                  <c:v>51867</c:v>
                </c:pt>
                <c:pt idx="31">
                  <c:v>53693</c:v>
                </c:pt>
                <c:pt idx="32">
                  <c:v>55519</c:v>
                </c:pt>
                <c:pt idx="33">
                  <c:v>57346</c:v>
                </c:pt>
                <c:pt idx="34">
                  <c:v>59172</c:v>
                </c:pt>
              </c:numCache>
            </c:numRef>
          </c:cat>
          <c:val>
            <c:numRef>
              <c:f>Iedzivotāji_2023!$AL$6:$BT$6</c:f>
              <c:numCache>
                <c:formatCode>General</c:formatCode>
                <c:ptCount val="35"/>
                <c:pt idx="0">
                  <c:v>1169880</c:v>
                </c:pt>
                <c:pt idx="1">
                  <c:v>1156599</c:v>
                </c:pt>
                <c:pt idx="2">
                  <c:v>1144289</c:v>
                </c:pt>
                <c:pt idx="3">
                  <c:v>1133517</c:v>
                </c:pt>
                <c:pt idx="4">
                  <c:v>1124480</c:v>
                </c:pt>
                <c:pt idx="5">
                  <c:v>1112638</c:v>
                </c:pt>
                <c:pt idx="6">
                  <c:v>1098266</c:v>
                </c:pt>
                <c:pt idx="7">
                  <c:v>1090645</c:v>
                </c:pt>
                <c:pt idx="8">
                  <c:v>1084950</c:v>
                </c:pt>
                <c:pt idx="9">
                  <c:v>1076748</c:v>
                </c:pt>
                <c:pt idx="10">
                  <c:v>1073016</c:v>
                </c:pt>
                <c:pt idx="11">
                  <c:v>1071458</c:v>
                </c:pt>
                <c:pt idx="12">
                  <c:v>1070012</c:v>
                </c:pt>
                <c:pt idx="13">
                  <c:v>1061978</c:v>
                </c:pt>
                <c:pt idx="14">
                  <c:v>1047351</c:v>
                </c:pt>
                <c:pt idx="15">
                  <c:v>1031370</c:v>
                </c:pt>
                <c:pt idx="16">
                  <c:v>1019981</c:v>
                </c:pt>
                <c:pt idx="17">
                  <c:v>1013602</c:v>
                </c:pt>
                <c:pt idx="18">
                  <c:v>1010406</c:v>
                </c:pt>
                <c:pt idx="19">
                  <c:v>1008616</c:v>
                </c:pt>
                <c:pt idx="20">
                  <c:v>1005977</c:v>
                </c:pt>
                <c:pt idx="21">
                  <c:v>1006377</c:v>
                </c:pt>
                <c:pt idx="22">
                  <c:v>1005237</c:v>
                </c:pt>
                <c:pt idx="23">
                  <c:v>1003203</c:v>
                </c:pt>
                <c:pt idx="24">
                  <c:v>996732</c:v>
                </c:pt>
                <c:pt idx="25">
                  <c:v>993600</c:v>
                </c:pt>
                <c:pt idx="26">
                  <c:v>989525</c:v>
                </c:pt>
                <c:pt idx="27">
                  <c:v>955590.68865953945</c:v>
                </c:pt>
                <c:pt idx="28">
                  <c:v>917457.94340197369</c:v>
                </c:pt>
                <c:pt idx="29">
                  <c:v>874641.37932043453</c:v>
                </c:pt>
                <c:pt idx="30">
                  <c:v>830952.50657729676</c:v>
                </c:pt>
                <c:pt idx="31">
                  <c:v>788591.38946374168</c:v>
                </c:pt>
                <c:pt idx="32">
                  <c:v>747144.14175451652</c:v>
                </c:pt>
                <c:pt idx="33">
                  <c:v>704383.44734474667</c:v>
                </c:pt>
                <c:pt idx="34">
                  <c:v>659136.35718615772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A-4970-A585-779D87143343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c:spPr>
          <c:cat>
            <c:numRef>
              <c:f>Iedzivotāji_2023!$AL$5:$BT$5</c:f>
              <c:numCache>
                <c:formatCode>m/d/yyyy</c:formatCode>
                <c:ptCount val="35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44562</c:v>
                </c:pt>
                <c:pt idx="27">
                  <c:v>46388</c:v>
                </c:pt>
                <c:pt idx="28">
                  <c:v>48214</c:v>
                </c:pt>
                <c:pt idx="29">
                  <c:v>50041</c:v>
                </c:pt>
                <c:pt idx="30">
                  <c:v>51867</c:v>
                </c:pt>
                <c:pt idx="31">
                  <c:v>53693</c:v>
                </c:pt>
                <c:pt idx="32">
                  <c:v>55519</c:v>
                </c:pt>
                <c:pt idx="33">
                  <c:v>57346</c:v>
                </c:pt>
                <c:pt idx="34">
                  <c:v>59172</c:v>
                </c:pt>
              </c:numCache>
            </c:numRef>
          </c:cat>
          <c:val>
            <c:numRef>
              <c:f>Iedzivotāji_2023!$AL$7:$BT$7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10399.239173308481</c:v>
                </c:pt>
                <c:pt idx="28">
                  <c:v>20321.120590359322</c:v>
                </c:pt>
                <c:pt idx="29">
                  <c:v>30462.816158713191</c:v>
                </c:pt>
                <c:pt idx="30">
                  <c:v>41112.721214420279</c:v>
                </c:pt>
                <c:pt idx="31">
                  <c:v>52218.658196395496</c:v>
                </c:pt>
                <c:pt idx="32">
                  <c:v>63579.789071390405</c:v>
                </c:pt>
                <c:pt idx="33">
                  <c:v>74929.050682483008</c:v>
                </c:pt>
                <c:pt idx="34">
                  <c:v>86140.635745238862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A-4970-A585-779D87143343}"/>
            </c:ext>
          </c:extLst>
        </c:ser>
        <c:ser>
          <c:idx val="3"/>
          <c:order val="3"/>
          <c:spPr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  <a:effectLst/>
          </c:spPr>
          <c:cat>
            <c:numRef>
              <c:f>Iedzivotāji_2023!$AL$5:$BT$5</c:f>
              <c:numCache>
                <c:formatCode>m/d/yyyy</c:formatCode>
                <c:ptCount val="35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44562</c:v>
                </c:pt>
                <c:pt idx="27">
                  <c:v>46388</c:v>
                </c:pt>
                <c:pt idx="28">
                  <c:v>48214</c:v>
                </c:pt>
                <c:pt idx="29">
                  <c:v>50041</c:v>
                </c:pt>
                <c:pt idx="30">
                  <c:v>51867</c:v>
                </c:pt>
                <c:pt idx="31">
                  <c:v>53693</c:v>
                </c:pt>
                <c:pt idx="32">
                  <c:v>55519</c:v>
                </c:pt>
                <c:pt idx="33">
                  <c:v>57346</c:v>
                </c:pt>
                <c:pt idx="34">
                  <c:v>59172</c:v>
                </c:pt>
              </c:numCache>
            </c:numRef>
          </c:cat>
          <c:val>
            <c:numRef>
              <c:f>Iedzivotāji_2023!$AL$9:$BT$9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20798.478346617194</c:v>
                </c:pt>
                <c:pt idx="28">
                  <c:v>40642.241180718644</c:v>
                </c:pt>
                <c:pt idx="29">
                  <c:v>60925.632317426382</c:v>
                </c:pt>
                <c:pt idx="30">
                  <c:v>82225.442428840324</c:v>
                </c:pt>
                <c:pt idx="31">
                  <c:v>104437.31639279122</c:v>
                </c:pt>
                <c:pt idx="32">
                  <c:v>127159.57814278104</c:v>
                </c:pt>
                <c:pt idx="33">
                  <c:v>149858.10136496602</c:v>
                </c:pt>
                <c:pt idx="34">
                  <c:v>172281.27149047772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A-4970-A585-779D87143343}"/>
            </c:ext>
          </c:extLst>
        </c:ser>
        <c:ser>
          <c:idx val="4"/>
          <c:order val="4"/>
          <c:spPr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c:spPr>
          <c:cat>
            <c:numRef>
              <c:f>Iedzivotāji_2023!$AL$5:$BT$5</c:f>
              <c:numCache>
                <c:formatCode>m/d/yyyy</c:formatCode>
                <c:ptCount val="35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  <c:pt idx="22">
                  <c:v>43101</c:v>
                </c:pt>
                <c:pt idx="23">
                  <c:v>43466</c:v>
                </c:pt>
                <c:pt idx="24">
                  <c:v>43831</c:v>
                </c:pt>
                <c:pt idx="25">
                  <c:v>44197</c:v>
                </c:pt>
                <c:pt idx="26">
                  <c:v>44562</c:v>
                </c:pt>
                <c:pt idx="27">
                  <c:v>46388</c:v>
                </c:pt>
                <c:pt idx="28">
                  <c:v>48214</c:v>
                </c:pt>
                <c:pt idx="29">
                  <c:v>50041</c:v>
                </c:pt>
                <c:pt idx="30">
                  <c:v>51867</c:v>
                </c:pt>
                <c:pt idx="31">
                  <c:v>53693</c:v>
                </c:pt>
                <c:pt idx="32">
                  <c:v>55519</c:v>
                </c:pt>
                <c:pt idx="33">
                  <c:v>57346</c:v>
                </c:pt>
                <c:pt idx="34">
                  <c:v>59172</c:v>
                </c:pt>
              </c:numCache>
            </c:numRef>
          </c:cat>
          <c:val>
            <c:numRef>
              <c:f>Iedzivotāji_2023!$AL$10:$BT$10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10399.239173308481</c:v>
                </c:pt>
                <c:pt idx="28">
                  <c:v>20321.120590359322</c:v>
                </c:pt>
                <c:pt idx="29">
                  <c:v>30462.816158713191</c:v>
                </c:pt>
                <c:pt idx="30">
                  <c:v>41112.721214420279</c:v>
                </c:pt>
                <c:pt idx="31">
                  <c:v>52218.658196395496</c:v>
                </c:pt>
                <c:pt idx="32">
                  <c:v>63579.789071390405</c:v>
                </c:pt>
                <c:pt idx="33">
                  <c:v>74929.050682483008</c:v>
                </c:pt>
                <c:pt idx="34">
                  <c:v>86140.635745238862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A-4970-A585-779D87143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931552"/>
        <c:axId val="1117926872"/>
      </c:areaChart>
      <c:areaChart>
        <c:grouping val="stacked"/>
        <c:varyColors val="0"/>
        <c:ser>
          <c:idx val="6"/>
          <c:order val="6"/>
          <c:spPr>
            <a:noFill/>
            <a:ln>
              <a:noFill/>
            </a:ln>
            <a:effectLst/>
          </c:spPr>
          <c:val>
            <c:numRef>
              <c:f>Iedzivotāji_2023!$AL$12:$BT$12</c:f>
              <c:numCache>
                <c:formatCode>General</c:formatCode>
                <c:ptCount val="35"/>
                <c:pt idx="0">
                  <c:v>1299651</c:v>
                </c:pt>
                <c:pt idx="1">
                  <c:v>1288313</c:v>
                </c:pt>
                <c:pt idx="2">
                  <c:v>1276500</c:v>
                </c:pt>
                <c:pt idx="3">
                  <c:v>1265731</c:v>
                </c:pt>
                <c:pt idx="4">
                  <c:v>1257235</c:v>
                </c:pt>
                <c:pt idx="5">
                  <c:v>1240746</c:v>
                </c:pt>
                <c:pt idx="6">
                  <c:v>1222690</c:v>
                </c:pt>
                <c:pt idx="7">
                  <c:v>1208745</c:v>
                </c:pt>
                <c:pt idx="8">
                  <c:v>1191570</c:v>
                </c:pt>
                <c:pt idx="9">
                  <c:v>1172976</c:v>
                </c:pt>
                <c:pt idx="10">
                  <c:v>1154858</c:v>
                </c:pt>
                <c:pt idx="11">
                  <c:v>1137382</c:v>
                </c:pt>
                <c:pt idx="12">
                  <c:v>1121798</c:v>
                </c:pt>
                <c:pt idx="13">
                  <c:v>1100856</c:v>
                </c:pt>
                <c:pt idx="14">
                  <c:v>1073153</c:v>
                </c:pt>
                <c:pt idx="15">
                  <c:v>1043235</c:v>
                </c:pt>
                <c:pt idx="16">
                  <c:v>1024832</c:v>
                </c:pt>
                <c:pt idx="17">
                  <c:v>1010223</c:v>
                </c:pt>
                <c:pt idx="18">
                  <c:v>991062</c:v>
                </c:pt>
                <c:pt idx="19">
                  <c:v>977480</c:v>
                </c:pt>
                <c:pt idx="20">
                  <c:v>962980</c:v>
                </c:pt>
                <c:pt idx="21">
                  <c:v>943739</c:v>
                </c:pt>
                <c:pt idx="22">
                  <c:v>929142</c:v>
                </c:pt>
                <c:pt idx="23">
                  <c:v>916765</c:v>
                </c:pt>
                <c:pt idx="24">
                  <c:v>910943</c:v>
                </c:pt>
                <c:pt idx="25">
                  <c:v>899623</c:v>
                </c:pt>
                <c:pt idx="26">
                  <c:v>886232</c:v>
                </c:pt>
                <c:pt idx="27">
                  <c:v>827641.17307177745</c:v>
                </c:pt>
                <c:pt idx="28">
                  <c:v>762467.67124691256</c:v>
                </c:pt>
                <c:pt idx="29">
                  <c:v>696774.19325874222</c:v>
                </c:pt>
                <c:pt idx="30">
                  <c:v>630843.31340140081</c:v>
                </c:pt>
                <c:pt idx="31">
                  <c:v>564470.46206946403</c:v>
                </c:pt>
                <c:pt idx="32">
                  <c:v>500651.47225747828</c:v>
                </c:pt>
                <c:pt idx="33">
                  <c:v>440038.76023083937</c:v>
                </c:pt>
                <c:pt idx="34">
                  <c:v>383391.95815418393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A-4970-A585-779D87143343}"/>
            </c:ext>
          </c:extLst>
        </c:ser>
        <c:ser>
          <c:idx val="7"/>
          <c:order val="7"/>
          <c:spPr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c:spPr>
          <c:val>
            <c:numRef>
              <c:f>Iedzivotāji_2023!$AL$13:$BT$13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9940.5554219254991</c:v>
                </c:pt>
                <c:pt idx="28">
                  <c:v>19580.972852779087</c:v>
                </c:pt>
                <c:pt idx="29">
                  <c:v>29240.663983800565</c:v>
                </c:pt>
                <c:pt idx="30">
                  <c:v>39106.178281941684</c:v>
                </c:pt>
                <c:pt idx="31">
                  <c:v>49026.749074384687</c:v>
                </c:pt>
                <c:pt idx="32">
                  <c:v>58755.211753078387</c:v>
                </c:pt>
                <c:pt idx="33">
                  <c:v>68033.928251816484</c:v>
                </c:pt>
                <c:pt idx="34">
                  <c:v>76819.768334233959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A-4970-A585-779D87143343}"/>
            </c:ext>
          </c:extLst>
        </c:ser>
        <c:ser>
          <c:idx val="9"/>
          <c:order val="9"/>
          <c:spPr>
            <a:solidFill>
              <a:schemeClr val="tx2">
                <a:lumMod val="60000"/>
                <a:lumOff val="40000"/>
                <a:alpha val="90000"/>
              </a:schemeClr>
            </a:solidFill>
            <a:ln>
              <a:noFill/>
            </a:ln>
            <a:effectLst/>
          </c:spPr>
          <c:val>
            <c:numRef>
              <c:f>Iedzivotāji_2023!$AL$15:$BT$15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19881.110843850765</c:v>
                </c:pt>
                <c:pt idx="28">
                  <c:v>39161.945705558173</c:v>
                </c:pt>
                <c:pt idx="29">
                  <c:v>58481.327967601363</c:v>
                </c:pt>
                <c:pt idx="30">
                  <c:v>78212.356563883368</c:v>
                </c:pt>
                <c:pt idx="31">
                  <c:v>98053.49814876914</c:v>
                </c:pt>
                <c:pt idx="32">
                  <c:v>117510.42350615654</c:v>
                </c:pt>
                <c:pt idx="33">
                  <c:v>136067.85650363291</c:v>
                </c:pt>
                <c:pt idx="34">
                  <c:v>153639.53666846798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4A-4970-A585-779D87143343}"/>
            </c:ext>
          </c:extLst>
        </c:ser>
        <c:ser>
          <c:idx val="10"/>
          <c:order val="10"/>
          <c:spPr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c:spPr>
          <c:val>
            <c:numRef>
              <c:f>Iedzivotāji_2023!$AL$16:$BT$16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9940.5554219254991</c:v>
                </c:pt>
                <c:pt idx="28">
                  <c:v>19580.972852779087</c:v>
                </c:pt>
                <c:pt idx="29">
                  <c:v>29240.663983800565</c:v>
                </c:pt>
                <c:pt idx="30">
                  <c:v>39106.178281941684</c:v>
                </c:pt>
                <c:pt idx="31">
                  <c:v>49026.749074384687</c:v>
                </c:pt>
                <c:pt idx="32">
                  <c:v>58755.211753078387</c:v>
                </c:pt>
                <c:pt idx="33">
                  <c:v>68033.928251816542</c:v>
                </c:pt>
                <c:pt idx="34">
                  <c:v>76819.768334233901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4A-4970-A585-779D87143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700376"/>
        <c:axId val="909699296"/>
      </c:areaChart>
      <c:lineChart>
        <c:grouping val="standard"/>
        <c:varyColors val="0"/>
        <c:ser>
          <c:idx val="2"/>
          <c:order val="2"/>
          <c:tx>
            <c:v>Rīgas reģions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Iedzivotāji_2023!$AL$8:$BT$8</c:f>
              <c:numCache>
                <c:formatCode>General</c:formatCode>
                <c:ptCount val="35"/>
                <c:pt idx="0">
                  <c:v>1169880</c:v>
                </c:pt>
                <c:pt idx="1">
                  <c:v>1156599</c:v>
                </c:pt>
                <c:pt idx="2">
                  <c:v>1144289</c:v>
                </c:pt>
                <c:pt idx="3">
                  <c:v>1133517</c:v>
                </c:pt>
                <c:pt idx="4">
                  <c:v>1124480</c:v>
                </c:pt>
                <c:pt idx="5">
                  <c:v>1112638</c:v>
                </c:pt>
                <c:pt idx="6">
                  <c:v>1098266</c:v>
                </c:pt>
                <c:pt idx="7">
                  <c:v>1090645</c:v>
                </c:pt>
                <c:pt idx="8">
                  <c:v>1084950</c:v>
                </c:pt>
                <c:pt idx="9">
                  <c:v>1076748</c:v>
                </c:pt>
                <c:pt idx="10">
                  <c:v>1073016</c:v>
                </c:pt>
                <c:pt idx="11">
                  <c:v>1071458</c:v>
                </c:pt>
                <c:pt idx="12">
                  <c:v>1070012</c:v>
                </c:pt>
                <c:pt idx="13">
                  <c:v>1061978</c:v>
                </c:pt>
                <c:pt idx="14">
                  <c:v>1047351</c:v>
                </c:pt>
                <c:pt idx="15">
                  <c:v>1031370</c:v>
                </c:pt>
                <c:pt idx="16">
                  <c:v>1019981</c:v>
                </c:pt>
                <c:pt idx="17">
                  <c:v>1013602</c:v>
                </c:pt>
                <c:pt idx="18">
                  <c:v>1010406</c:v>
                </c:pt>
                <c:pt idx="19">
                  <c:v>1008616</c:v>
                </c:pt>
                <c:pt idx="20">
                  <c:v>1005977</c:v>
                </c:pt>
                <c:pt idx="21">
                  <c:v>1006377</c:v>
                </c:pt>
                <c:pt idx="22">
                  <c:v>1005237</c:v>
                </c:pt>
                <c:pt idx="23">
                  <c:v>1003203</c:v>
                </c:pt>
                <c:pt idx="24">
                  <c:v>996732</c:v>
                </c:pt>
                <c:pt idx="25">
                  <c:v>993600</c:v>
                </c:pt>
                <c:pt idx="26">
                  <c:v>989525</c:v>
                </c:pt>
                <c:pt idx="27">
                  <c:v>976389.16700615652</c:v>
                </c:pt>
                <c:pt idx="28">
                  <c:v>958100.18458269234</c:v>
                </c:pt>
                <c:pt idx="29">
                  <c:v>935567.01163786091</c:v>
                </c:pt>
                <c:pt idx="30">
                  <c:v>913177.94900613721</c:v>
                </c:pt>
                <c:pt idx="31">
                  <c:v>893028.70585653279</c:v>
                </c:pt>
                <c:pt idx="32">
                  <c:v>874303.71989729744</c:v>
                </c:pt>
                <c:pt idx="33">
                  <c:v>854241.54870971269</c:v>
                </c:pt>
                <c:pt idx="34">
                  <c:v>831417.62867663545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4A-4970-A585-779D87143343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Iedzivotāji_2023!$AL$11:$BT$11</c:f>
              <c:numCache>
                <c:formatCode>General</c:formatCode>
                <c:ptCount val="3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4A-4970-A585-779D87143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931552"/>
        <c:axId val="1117926872"/>
      </c:lineChart>
      <c:lineChart>
        <c:grouping val="standard"/>
        <c:varyColors val="0"/>
        <c:ser>
          <c:idx val="8"/>
          <c:order val="8"/>
          <c:tx>
            <c:v>Pārējie reģioni</c:v>
          </c:tx>
          <c:spPr>
            <a:ln w="349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Iedzivotāji_2023!$AL$14:$BT$14</c:f>
              <c:numCache>
                <c:formatCode>General</c:formatCode>
                <c:ptCount val="35"/>
                <c:pt idx="0">
                  <c:v>1299651</c:v>
                </c:pt>
                <c:pt idx="1">
                  <c:v>1288313</c:v>
                </c:pt>
                <c:pt idx="2">
                  <c:v>1276500</c:v>
                </c:pt>
                <c:pt idx="3">
                  <c:v>1265731</c:v>
                </c:pt>
                <c:pt idx="4">
                  <c:v>1257235</c:v>
                </c:pt>
                <c:pt idx="5">
                  <c:v>1240746</c:v>
                </c:pt>
                <c:pt idx="6">
                  <c:v>1222690</c:v>
                </c:pt>
                <c:pt idx="7">
                  <c:v>1208745</c:v>
                </c:pt>
                <c:pt idx="8">
                  <c:v>1191570</c:v>
                </c:pt>
                <c:pt idx="9">
                  <c:v>1172976</c:v>
                </c:pt>
                <c:pt idx="10">
                  <c:v>1154858</c:v>
                </c:pt>
                <c:pt idx="11">
                  <c:v>1137382</c:v>
                </c:pt>
                <c:pt idx="12">
                  <c:v>1121798</c:v>
                </c:pt>
                <c:pt idx="13">
                  <c:v>1100856</c:v>
                </c:pt>
                <c:pt idx="14">
                  <c:v>1073153</c:v>
                </c:pt>
                <c:pt idx="15">
                  <c:v>1043235</c:v>
                </c:pt>
                <c:pt idx="16">
                  <c:v>1024832</c:v>
                </c:pt>
                <c:pt idx="17">
                  <c:v>1010223</c:v>
                </c:pt>
                <c:pt idx="18">
                  <c:v>991062</c:v>
                </c:pt>
                <c:pt idx="19">
                  <c:v>977480</c:v>
                </c:pt>
                <c:pt idx="20">
                  <c:v>962980</c:v>
                </c:pt>
                <c:pt idx="21">
                  <c:v>943739</c:v>
                </c:pt>
                <c:pt idx="22">
                  <c:v>929142</c:v>
                </c:pt>
                <c:pt idx="23">
                  <c:v>916765</c:v>
                </c:pt>
                <c:pt idx="24">
                  <c:v>910943</c:v>
                </c:pt>
                <c:pt idx="25">
                  <c:v>899623</c:v>
                </c:pt>
                <c:pt idx="26">
                  <c:v>886232</c:v>
                </c:pt>
                <c:pt idx="27">
                  <c:v>847522.28391562833</c:v>
                </c:pt>
                <c:pt idx="28">
                  <c:v>801629.61695247074</c:v>
                </c:pt>
                <c:pt idx="29">
                  <c:v>755255.52122634347</c:v>
                </c:pt>
                <c:pt idx="30">
                  <c:v>709055.66996528418</c:v>
                </c:pt>
                <c:pt idx="31">
                  <c:v>662523.96021823329</c:v>
                </c:pt>
                <c:pt idx="32">
                  <c:v>618161.89576363494</c:v>
                </c:pt>
                <c:pt idx="33">
                  <c:v>576106.61673447234</c:v>
                </c:pt>
                <c:pt idx="34">
                  <c:v>537031.49482265185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F4A-4970-A585-779D87143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700376"/>
        <c:axId val="909699296"/>
      </c:lineChart>
      <c:dateAx>
        <c:axId val="11179315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17926872"/>
        <c:crosses val="autoZero"/>
        <c:auto val="1"/>
        <c:lblOffset val="100"/>
        <c:baseTimeUnit val="years"/>
      </c:dateAx>
      <c:valAx>
        <c:axId val="111792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17931552"/>
        <c:crosses val="autoZero"/>
        <c:crossBetween val="between"/>
      </c:valAx>
      <c:valAx>
        <c:axId val="909699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09700376"/>
        <c:crosses val="max"/>
        <c:crossBetween val="between"/>
      </c:valAx>
      <c:catAx>
        <c:axId val="909700376"/>
        <c:scaling>
          <c:orientation val="minMax"/>
        </c:scaling>
        <c:delete val="1"/>
        <c:axPos val="b"/>
        <c:majorTickMark val="out"/>
        <c:minorTickMark val="none"/>
        <c:tickLblPos val="nextTo"/>
        <c:crossAx val="90969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32666336774055393"/>
          <c:y val="0.80226095689240673"/>
          <c:w val="0.3466731487670987"/>
          <c:h val="5.9554536116531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4957736126424E-2"/>
          <c:y val="0.10643147134205191"/>
          <c:w val="0.96685042263873577"/>
          <c:h val="0.7875486707409759"/>
        </c:manualLayout>
      </c:layout>
      <c:lineChart>
        <c:grouping val="standard"/>
        <c:varyColors val="0"/>
        <c:ser>
          <c:idx val="2"/>
          <c:order val="0"/>
          <c:tx>
            <c:strRef>
              <c:f>Sheet4!$C$1</c:f>
              <c:strCache>
                <c:ptCount val="1"/>
                <c:pt idx="0">
                  <c:v>EURIBOR 6 mēnešu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Sheet4!$A$2:$A$286</c:f>
              <c:numCache>
                <c:formatCode>m/d/yyyy</c:formatCode>
                <c:ptCount val="28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</c:numCache>
            </c:numRef>
          </c:cat>
          <c:val>
            <c:numRef>
              <c:f>Sheet4!$C$2:$C$286</c:f>
              <c:numCache>
                <c:formatCode>0.00</c:formatCode>
                <c:ptCount val="285"/>
                <c:pt idx="0">
                  <c:v>3.5562857142857136</c:v>
                </c:pt>
                <c:pt idx="1">
                  <c:v>3.7346666666666666</c:v>
                </c:pt>
                <c:pt idx="2">
                  <c:v>3.9362173913043477</c:v>
                </c:pt>
                <c:pt idx="3">
                  <c:v>4.0826666666666656</c:v>
                </c:pt>
                <c:pt idx="4">
                  <c:v>4.5439090909090893</c:v>
                </c:pt>
                <c:pt idx="5">
                  <c:v>4.6810909090909094</c:v>
                </c:pt>
                <c:pt idx="6">
                  <c:v>4.8368571428571432</c:v>
                </c:pt>
                <c:pt idx="7">
                  <c:v>5.0109565217391303</c:v>
                </c:pt>
                <c:pt idx="8">
                  <c:v>5.0379523809523805</c:v>
                </c:pt>
                <c:pt idx="9">
                  <c:v>5.1033181818181808</c:v>
                </c:pt>
                <c:pt idx="10">
                  <c:v>5.1308181818181824</c:v>
                </c:pt>
                <c:pt idx="11">
                  <c:v>4.9196842105263148</c:v>
                </c:pt>
                <c:pt idx="12">
                  <c:v>4.675272727272727</c:v>
                </c:pt>
                <c:pt idx="13">
                  <c:v>4.6663999999999994</c:v>
                </c:pt>
                <c:pt idx="14">
                  <c:v>4.5769090909090915</c:v>
                </c:pt>
                <c:pt idx="15">
                  <c:v>4.5664210526315783</c:v>
                </c:pt>
                <c:pt idx="16">
                  <c:v>4.5577727272727273</c:v>
                </c:pt>
                <c:pt idx="17">
                  <c:v>4.3529047619047629</c:v>
                </c:pt>
                <c:pt idx="18">
                  <c:v>4.3873181818181815</c:v>
                </c:pt>
                <c:pt idx="19">
                  <c:v>4.2249130434782609</c:v>
                </c:pt>
                <c:pt idx="20">
                  <c:v>3.87575</c:v>
                </c:pt>
                <c:pt idx="21">
                  <c:v>3.4593478260869572</c:v>
                </c:pt>
                <c:pt idx="22">
                  <c:v>3.2624545454545455</c:v>
                </c:pt>
                <c:pt idx="23">
                  <c:v>3.255611111111111</c:v>
                </c:pt>
                <c:pt idx="24">
                  <c:v>3.3423181818181815</c:v>
                </c:pt>
                <c:pt idx="25">
                  <c:v>3.3975500000000003</c:v>
                </c:pt>
                <c:pt idx="26">
                  <c:v>3.5000999999999998</c:v>
                </c:pt>
                <c:pt idx="27">
                  <c:v>3.536</c:v>
                </c:pt>
                <c:pt idx="28">
                  <c:v>3.6263636363636365</c:v>
                </c:pt>
                <c:pt idx="29">
                  <c:v>3.5902999999999992</c:v>
                </c:pt>
                <c:pt idx="30">
                  <c:v>3.4836086956521735</c:v>
                </c:pt>
                <c:pt idx="31">
                  <c:v>3.3797727272727269</c:v>
                </c:pt>
                <c:pt idx="32">
                  <c:v>3.2695238095238093</c:v>
                </c:pt>
                <c:pt idx="33">
                  <c:v>3.1676086956521741</c:v>
                </c:pt>
                <c:pt idx="34">
                  <c:v>3.0368571428571429</c:v>
                </c:pt>
                <c:pt idx="35">
                  <c:v>2.8923499999999995</c:v>
                </c:pt>
                <c:pt idx="36">
                  <c:v>2.7581363636363641</c:v>
                </c:pt>
                <c:pt idx="37">
                  <c:v>2.5777000000000005</c:v>
                </c:pt>
                <c:pt idx="38">
                  <c:v>2.4507142857142861</c:v>
                </c:pt>
                <c:pt idx="39">
                  <c:v>2.4694500000000001</c:v>
                </c:pt>
                <c:pt idx="40">
                  <c:v>2.308380952380952</c:v>
                </c:pt>
                <c:pt idx="41">
                  <c:v>2.0843333333333338</c:v>
                </c:pt>
                <c:pt idx="42">
                  <c:v>2.0925217391304347</c:v>
                </c:pt>
                <c:pt idx="43">
                  <c:v>2.1720952380952383</c:v>
                </c:pt>
                <c:pt idx="44">
                  <c:v>2.1776363636363638</c:v>
                </c:pt>
                <c:pt idx="45">
                  <c:v>2.1726521739130438</c:v>
                </c:pt>
                <c:pt idx="46">
                  <c:v>2.2240499999999996</c:v>
                </c:pt>
                <c:pt idx="47">
                  <c:v>2.1994761904761906</c:v>
                </c:pt>
                <c:pt idx="48">
                  <c:v>2.1154285714285717</c:v>
                </c:pt>
                <c:pt idx="49">
                  <c:v>2.0859000000000005</c:v>
                </c:pt>
                <c:pt idx="50">
                  <c:v>2.0185217391304353</c:v>
                </c:pt>
                <c:pt idx="51">
                  <c:v>2.0613999999999999</c:v>
                </c:pt>
                <c:pt idx="52">
                  <c:v>2.1360476190476185</c:v>
                </c:pt>
                <c:pt idx="53">
                  <c:v>2.1884545454545457</c:v>
                </c:pt>
                <c:pt idx="54">
                  <c:v>2.1878181818181814</c:v>
                </c:pt>
                <c:pt idx="55">
                  <c:v>2.1690909090909094</c:v>
                </c:pt>
                <c:pt idx="56">
                  <c:v>2.2003181818181821</c:v>
                </c:pt>
                <c:pt idx="57">
                  <c:v>2.1906190476190481</c:v>
                </c:pt>
                <c:pt idx="58">
                  <c:v>2.2173181818181815</c:v>
                </c:pt>
                <c:pt idx="59">
                  <c:v>2.2064782608695648</c:v>
                </c:pt>
                <c:pt idx="60">
                  <c:v>2.1920000000000006</c:v>
                </c:pt>
                <c:pt idx="61">
                  <c:v>2.1845999999999997</c:v>
                </c:pt>
                <c:pt idx="62">
                  <c:v>2.1918095238095234</c:v>
                </c:pt>
                <c:pt idx="63">
                  <c:v>2.1722380952380953</c:v>
                </c:pt>
                <c:pt idx="64">
                  <c:v>2.1440909090909086</c:v>
                </c:pt>
                <c:pt idx="65">
                  <c:v>2.1069090909090908</c:v>
                </c:pt>
                <c:pt idx="66">
                  <c:v>2.1345238095238095</c:v>
                </c:pt>
                <c:pt idx="67">
                  <c:v>2.1595217391304344</c:v>
                </c:pt>
                <c:pt idx="68">
                  <c:v>2.1666363636363641</c:v>
                </c:pt>
                <c:pt idx="69">
                  <c:v>2.2720476190476195</c:v>
                </c:pt>
                <c:pt idx="70">
                  <c:v>2.500227272727273</c:v>
                </c:pt>
                <c:pt idx="71">
                  <c:v>2.6003333333333329</c:v>
                </c:pt>
                <c:pt idx="72">
                  <c:v>2.6507272727272722</c:v>
                </c:pt>
                <c:pt idx="73">
                  <c:v>2.72485</c:v>
                </c:pt>
                <c:pt idx="74">
                  <c:v>2.8720434782608697</c:v>
                </c:pt>
                <c:pt idx="75">
                  <c:v>2.9560555555555554</c:v>
                </c:pt>
                <c:pt idx="76">
                  <c:v>3.058181818181819</c:v>
                </c:pt>
                <c:pt idx="77">
                  <c:v>3.1580454545454546</c:v>
                </c:pt>
                <c:pt idx="78">
                  <c:v>3.2875238095238095</c:v>
                </c:pt>
                <c:pt idx="79">
                  <c:v>3.4095652173913038</c:v>
                </c:pt>
                <c:pt idx="80">
                  <c:v>3.5274761904761895</c:v>
                </c:pt>
                <c:pt idx="81">
                  <c:v>3.6445909090909088</c:v>
                </c:pt>
                <c:pt idx="82">
                  <c:v>3.7281363636363625</c:v>
                </c:pt>
                <c:pt idx="83">
                  <c:v>3.7894210526315795</c:v>
                </c:pt>
                <c:pt idx="84">
                  <c:v>3.8896818181818187</c:v>
                </c:pt>
                <c:pt idx="85">
                  <c:v>3.94435</c:v>
                </c:pt>
                <c:pt idx="86">
                  <c:v>3.9963181818181805</c:v>
                </c:pt>
                <c:pt idx="87">
                  <c:v>4.0973684210526331</c:v>
                </c:pt>
                <c:pt idx="88">
                  <c:v>4.1965909090909088</c:v>
                </c:pt>
                <c:pt idx="89">
                  <c:v>4.2829523809523815</c:v>
                </c:pt>
                <c:pt idx="90">
                  <c:v>4.3585454545454532</c:v>
                </c:pt>
                <c:pt idx="91">
                  <c:v>4.593782608695653</c:v>
                </c:pt>
                <c:pt idx="92">
                  <c:v>4.7513500000000004</c:v>
                </c:pt>
                <c:pt idx="93">
                  <c:v>4.663391304347825</c:v>
                </c:pt>
                <c:pt idx="94">
                  <c:v>4.6297272727272718</c:v>
                </c:pt>
                <c:pt idx="95">
                  <c:v>4.8193684210526326</c:v>
                </c:pt>
                <c:pt idx="96">
                  <c:v>4.501363636363636</c:v>
                </c:pt>
                <c:pt idx="97">
                  <c:v>4.3564761904761911</c:v>
                </c:pt>
                <c:pt idx="98">
                  <c:v>4.593</c:v>
                </c:pt>
                <c:pt idx="99">
                  <c:v>4.7953636363636365</c:v>
                </c:pt>
                <c:pt idx="100">
                  <c:v>4.8974761904761905</c:v>
                </c:pt>
                <c:pt idx="101">
                  <c:v>5.0883333333333329</c:v>
                </c:pt>
                <c:pt idx="102">
                  <c:v>5.1481739130434789</c:v>
                </c:pt>
                <c:pt idx="103">
                  <c:v>5.1601904761904756</c:v>
                </c:pt>
                <c:pt idx="104">
                  <c:v>5.2189545454545465</c:v>
                </c:pt>
                <c:pt idx="105">
                  <c:v>5.1780869565217396</c:v>
                </c:pt>
                <c:pt idx="106">
                  <c:v>4.2947499999999996</c:v>
                </c:pt>
                <c:pt idx="107">
                  <c:v>3.3653333333333331</c:v>
                </c:pt>
                <c:pt idx="108">
                  <c:v>2.5388571428571427</c:v>
                </c:pt>
                <c:pt idx="109">
                  <c:v>2.0340499999999997</c:v>
                </c:pt>
                <c:pt idx="110">
                  <c:v>1.7745454545454544</c:v>
                </c:pt>
                <c:pt idx="111">
                  <c:v>1.6082999999999998</c:v>
                </c:pt>
                <c:pt idx="112">
                  <c:v>1.4802500000000003</c:v>
                </c:pt>
                <c:pt idx="113">
                  <c:v>1.4356363636363638</c:v>
                </c:pt>
                <c:pt idx="114">
                  <c:v>1.2128695652173913</c:v>
                </c:pt>
                <c:pt idx="115">
                  <c:v>1.1154285714285717</c:v>
                </c:pt>
                <c:pt idx="116">
                  <c:v>1.0422727272727272</c:v>
                </c:pt>
                <c:pt idx="117">
                  <c:v>1.0166818181818182</c:v>
                </c:pt>
                <c:pt idx="118">
                  <c:v>0.99314285714285722</c:v>
                </c:pt>
                <c:pt idx="119">
                  <c:v>0.99559090909090908</c:v>
                </c:pt>
                <c:pt idx="120">
                  <c:v>0.97725000000000006</c:v>
                </c:pt>
                <c:pt idx="121">
                  <c:v>0.9645499999999998</c:v>
                </c:pt>
                <c:pt idx="122">
                  <c:v>0.95243478260869574</c:v>
                </c:pt>
                <c:pt idx="123">
                  <c:v>0.95519999999999994</c:v>
                </c:pt>
                <c:pt idx="124">
                  <c:v>0.98223809523809502</c:v>
                </c:pt>
                <c:pt idx="125">
                  <c:v>1.011772727272727</c:v>
                </c:pt>
                <c:pt idx="126">
                  <c:v>1.1042272727272728</c:v>
                </c:pt>
                <c:pt idx="127">
                  <c:v>1.1471818181818185</c:v>
                </c:pt>
                <c:pt idx="128">
                  <c:v>1.1372727272727272</c:v>
                </c:pt>
                <c:pt idx="129">
                  <c:v>1.2239047619047621</c:v>
                </c:pt>
                <c:pt idx="130">
                  <c:v>1.2690454545454546</c:v>
                </c:pt>
                <c:pt idx="131">
                  <c:v>1.2506521739130434</c:v>
                </c:pt>
                <c:pt idx="132">
                  <c:v>1.2535714285714288</c:v>
                </c:pt>
                <c:pt idx="133">
                  <c:v>1.35225</c:v>
                </c:pt>
                <c:pt idx="134">
                  <c:v>1.4832608695652174</c:v>
                </c:pt>
                <c:pt idx="135">
                  <c:v>1.6213684210526318</c:v>
                </c:pt>
                <c:pt idx="136">
                  <c:v>1.706818181818182</c:v>
                </c:pt>
                <c:pt idx="137">
                  <c:v>1.7492727272727271</c:v>
                </c:pt>
                <c:pt idx="138">
                  <c:v>1.8182380952380952</c:v>
                </c:pt>
                <c:pt idx="139">
                  <c:v>1.7547826086956522</c:v>
                </c:pt>
                <c:pt idx="140">
                  <c:v>1.7359545454545455</c:v>
                </c:pt>
                <c:pt idx="141">
                  <c:v>1.7760952380952386</c:v>
                </c:pt>
                <c:pt idx="142">
                  <c:v>1.7064545454545454</c:v>
                </c:pt>
                <c:pt idx="143">
                  <c:v>1.670714285714286</c:v>
                </c:pt>
                <c:pt idx="144">
                  <c:v>1.5047272727272727</c:v>
                </c:pt>
                <c:pt idx="145">
                  <c:v>1.3453809523809521</c:v>
                </c:pt>
                <c:pt idx="146">
                  <c:v>1.163681818181818</c:v>
                </c:pt>
                <c:pt idx="147">
                  <c:v>1.0402105263157895</c:v>
                </c:pt>
                <c:pt idx="148">
                  <c:v>0.97036363636363632</c:v>
                </c:pt>
                <c:pt idx="149">
                  <c:v>0.93452380952380953</c:v>
                </c:pt>
                <c:pt idx="150">
                  <c:v>0.77940909090909083</c:v>
                </c:pt>
                <c:pt idx="151">
                  <c:v>0.60608695652173916</c:v>
                </c:pt>
                <c:pt idx="152">
                  <c:v>0.48390000000000011</c:v>
                </c:pt>
                <c:pt idx="153">
                  <c:v>0.4118260869565219</c:v>
                </c:pt>
                <c:pt idx="154">
                  <c:v>0.36040909090909085</c:v>
                </c:pt>
                <c:pt idx="155">
                  <c:v>0.32357894736842108</c:v>
                </c:pt>
                <c:pt idx="156">
                  <c:v>0.34427272727272723</c:v>
                </c:pt>
                <c:pt idx="157">
                  <c:v>0.36184999999999995</c:v>
                </c:pt>
                <c:pt idx="158">
                  <c:v>0.32879999999999998</c:v>
                </c:pt>
                <c:pt idx="159">
                  <c:v>0.32428571428571429</c:v>
                </c:pt>
                <c:pt idx="160">
                  <c:v>0.29945454545454536</c:v>
                </c:pt>
                <c:pt idx="161">
                  <c:v>0.32085000000000002</c:v>
                </c:pt>
                <c:pt idx="162">
                  <c:v>0.33582608695652177</c:v>
                </c:pt>
                <c:pt idx="163">
                  <c:v>0.34222727272727277</c:v>
                </c:pt>
                <c:pt idx="164">
                  <c:v>0.34004761904761904</c:v>
                </c:pt>
                <c:pt idx="165">
                  <c:v>0.34152173913043476</c:v>
                </c:pt>
                <c:pt idx="166">
                  <c:v>0.32690476190476192</c:v>
                </c:pt>
                <c:pt idx="167">
                  <c:v>0.37054999999999993</c:v>
                </c:pt>
                <c:pt idx="168">
                  <c:v>0.39599999999999996</c:v>
                </c:pt>
                <c:pt idx="169">
                  <c:v>0.38659999999999994</c:v>
                </c:pt>
                <c:pt idx="170">
                  <c:v>0.40690476190476199</c:v>
                </c:pt>
                <c:pt idx="171">
                  <c:v>0.42989999999999984</c:v>
                </c:pt>
                <c:pt idx="172">
                  <c:v>0.41685714285714282</c:v>
                </c:pt>
                <c:pt idx="173">
                  <c:v>0.3331904761904762</c:v>
                </c:pt>
                <c:pt idx="174">
                  <c:v>0.30460869565217391</c:v>
                </c:pt>
                <c:pt idx="175">
                  <c:v>0.29176190476190478</c:v>
                </c:pt>
                <c:pt idx="176">
                  <c:v>0.19968181818181821</c:v>
                </c:pt>
                <c:pt idx="177">
                  <c:v>0.18365217391304345</c:v>
                </c:pt>
                <c:pt idx="178">
                  <c:v>0.18175000000000002</c:v>
                </c:pt>
                <c:pt idx="179">
                  <c:v>0.17647619047619043</c:v>
                </c:pt>
                <c:pt idx="180">
                  <c:v>0.15228571428571427</c:v>
                </c:pt>
                <c:pt idx="181">
                  <c:v>0.12584999999999999</c:v>
                </c:pt>
                <c:pt idx="182">
                  <c:v>9.6863636363636374E-2</c:v>
                </c:pt>
                <c:pt idx="183">
                  <c:v>7.2800000000000004E-2</c:v>
                </c:pt>
                <c:pt idx="184">
                  <c:v>5.6899999999999992E-2</c:v>
                </c:pt>
                <c:pt idx="185">
                  <c:v>4.9181818181818195E-2</c:v>
                </c:pt>
                <c:pt idx="186">
                  <c:v>4.8739130434782618E-2</c:v>
                </c:pt>
                <c:pt idx="187">
                  <c:v>4.3904761904761919E-2</c:v>
                </c:pt>
                <c:pt idx="188">
                  <c:v>3.5272727272727282E-2</c:v>
                </c:pt>
                <c:pt idx="189">
                  <c:v>1.9681818181818189E-2</c:v>
                </c:pt>
                <c:pt idx="190">
                  <c:v>-1.5428571428571432E-2</c:v>
                </c:pt>
                <c:pt idx="191">
                  <c:v>-3.9772727272727286E-2</c:v>
                </c:pt>
                <c:pt idx="192">
                  <c:v>-6.0800000000000007E-2</c:v>
                </c:pt>
                <c:pt idx="193">
                  <c:v>-0.1152857142857143</c:v>
                </c:pt>
                <c:pt idx="194">
                  <c:v>-0.13357142857142859</c:v>
                </c:pt>
                <c:pt idx="195">
                  <c:v>-0.13795238095238097</c:v>
                </c:pt>
                <c:pt idx="196">
                  <c:v>-0.14449999999999999</c:v>
                </c:pt>
                <c:pt idx="197">
                  <c:v>-0.16240909090909086</c:v>
                </c:pt>
                <c:pt idx="198">
                  <c:v>-0.18819047619047619</c:v>
                </c:pt>
                <c:pt idx="199">
                  <c:v>-0.18865217391304351</c:v>
                </c:pt>
                <c:pt idx="200">
                  <c:v>-0.19913636363636361</c:v>
                </c:pt>
                <c:pt idx="201">
                  <c:v>-0.20709523809523811</c:v>
                </c:pt>
                <c:pt idx="202">
                  <c:v>-0.21481818181818177</c:v>
                </c:pt>
                <c:pt idx="203">
                  <c:v>-0.21790476190476193</c:v>
                </c:pt>
                <c:pt idx="204">
                  <c:v>-0.23554545454545456</c:v>
                </c:pt>
                <c:pt idx="205">
                  <c:v>-0.24054999999999999</c:v>
                </c:pt>
                <c:pt idx="206">
                  <c:v>-0.24073913043478265</c:v>
                </c:pt>
                <c:pt idx="207">
                  <c:v>-0.24550000000000002</c:v>
                </c:pt>
                <c:pt idx="208">
                  <c:v>-0.25086363636363629</c:v>
                </c:pt>
                <c:pt idx="209">
                  <c:v>-0.26681818181818179</c:v>
                </c:pt>
                <c:pt idx="210">
                  <c:v>-0.27261904761904765</c:v>
                </c:pt>
                <c:pt idx="211">
                  <c:v>-0.27165217391304347</c:v>
                </c:pt>
                <c:pt idx="212">
                  <c:v>-0.27261904761904765</c:v>
                </c:pt>
                <c:pt idx="213">
                  <c:v>-0.27390909090909088</c:v>
                </c:pt>
                <c:pt idx="214">
                  <c:v>-0.27427272727272722</c:v>
                </c:pt>
                <c:pt idx="215">
                  <c:v>-0.27136842105263154</c:v>
                </c:pt>
                <c:pt idx="216">
                  <c:v>-0.27418181818181814</c:v>
                </c:pt>
                <c:pt idx="217">
                  <c:v>-0.27490000000000003</c:v>
                </c:pt>
                <c:pt idx="218">
                  <c:v>-0.27133333333333337</c:v>
                </c:pt>
                <c:pt idx="219">
                  <c:v>-0.27019999999999988</c:v>
                </c:pt>
                <c:pt idx="220">
                  <c:v>-0.27</c:v>
                </c:pt>
                <c:pt idx="221">
                  <c:v>-0.26852380952380955</c:v>
                </c:pt>
                <c:pt idx="222">
                  <c:v>-0.26918181818181819</c:v>
                </c:pt>
                <c:pt idx="223">
                  <c:v>-0.26678260869565218</c:v>
                </c:pt>
                <c:pt idx="224">
                  <c:v>-0.26825000000000004</c:v>
                </c:pt>
                <c:pt idx="225">
                  <c:v>-0.2640434782608696</c:v>
                </c:pt>
                <c:pt idx="226">
                  <c:v>-0.25659090909090909</c:v>
                </c:pt>
                <c:pt idx="227">
                  <c:v>-0.24084210526315789</c:v>
                </c:pt>
                <c:pt idx="228">
                  <c:v>-0.23636363636363625</c:v>
                </c:pt>
                <c:pt idx="229">
                  <c:v>-0.23180000000000006</c:v>
                </c:pt>
                <c:pt idx="230">
                  <c:v>-0.23023809523809532</c:v>
                </c:pt>
                <c:pt idx="231">
                  <c:v>-0.23075000000000001</c:v>
                </c:pt>
                <c:pt idx="232">
                  <c:v>-0.23736363636363642</c:v>
                </c:pt>
                <c:pt idx="233">
                  <c:v>-0.27900000000000003</c:v>
                </c:pt>
                <c:pt idx="234">
                  <c:v>-0.34739130434782606</c:v>
                </c:pt>
                <c:pt idx="235">
                  <c:v>-0.4049545454545454</c:v>
                </c:pt>
                <c:pt idx="236">
                  <c:v>-0.39385714285714291</c:v>
                </c:pt>
                <c:pt idx="237">
                  <c:v>-0.36156521739130437</c:v>
                </c:pt>
                <c:pt idx="238">
                  <c:v>-0.33738095238095245</c:v>
                </c:pt>
                <c:pt idx="239">
                  <c:v>-0.33555000000000001</c:v>
                </c:pt>
                <c:pt idx="240">
                  <c:v>-0.3300909090909091</c:v>
                </c:pt>
                <c:pt idx="241">
                  <c:v>-0.35525000000000007</c:v>
                </c:pt>
                <c:pt idx="242">
                  <c:v>-0.36486363636363633</c:v>
                </c:pt>
                <c:pt idx="243">
                  <c:v>-0.19200000000000003</c:v>
                </c:pt>
                <c:pt idx="244">
                  <c:v>-0.14304999999999998</c:v>
                </c:pt>
                <c:pt idx="245">
                  <c:v>-0.22268181818181823</c:v>
                </c:pt>
                <c:pt idx="246">
                  <c:v>-0.34613043478260869</c:v>
                </c:pt>
                <c:pt idx="247">
                  <c:v>-0.43290476190476185</c:v>
                </c:pt>
                <c:pt idx="248">
                  <c:v>-0.46263636363636368</c:v>
                </c:pt>
                <c:pt idx="249">
                  <c:v>-0.49399999999999999</c:v>
                </c:pt>
                <c:pt idx="250">
                  <c:v>-0.5089999999999999</c:v>
                </c:pt>
                <c:pt idx="251">
                  <c:v>-0.51863636363636367</c:v>
                </c:pt>
                <c:pt idx="252">
                  <c:v>-0.52849999999999997</c:v>
                </c:pt>
                <c:pt idx="253">
                  <c:v>-0.52049999999999996</c:v>
                </c:pt>
                <c:pt idx="254">
                  <c:v>-0.5159999999999999</c:v>
                </c:pt>
                <c:pt idx="255">
                  <c:v>-0.51580000000000004</c:v>
                </c:pt>
                <c:pt idx="256">
                  <c:v>-0.51300000000000001</c:v>
                </c:pt>
                <c:pt idx="257">
                  <c:v>-0.51495454545454544</c:v>
                </c:pt>
                <c:pt idx="258">
                  <c:v>-0.51595454545454544</c:v>
                </c:pt>
                <c:pt idx="259">
                  <c:v>-0.52736363636363648</c:v>
                </c:pt>
                <c:pt idx="260">
                  <c:v>-0.52240909090909105</c:v>
                </c:pt>
                <c:pt idx="261">
                  <c:v>-0.52723809523809517</c:v>
                </c:pt>
                <c:pt idx="262">
                  <c:v>-0.53400000000000014</c:v>
                </c:pt>
                <c:pt idx="263">
                  <c:v>-0.54460869565217396</c:v>
                </c:pt>
                <c:pt idx="264">
                  <c:v>-0.52733333333333343</c:v>
                </c:pt>
                <c:pt idx="265">
                  <c:v>-0.47615000000000018</c:v>
                </c:pt>
                <c:pt idx="266">
                  <c:v>-0.41765217391304349</c:v>
                </c:pt>
                <c:pt idx="267">
                  <c:v>-0.31089473684210528</c:v>
                </c:pt>
                <c:pt idx="268">
                  <c:v>-0.14363636363636365</c:v>
                </c:pt>
                <c:pt idx="269">
                  <c:v>0.1616818181818182</c:v>
                </c:pt>
                <c:pt idx="270">
                  <c:v>0.46647619047619043</c:v>
                </c:pt>
                <c:pt idx="271">
                  <c:v>0.83704347826086956</c:v>
                </c:pt>
                <c:pt idx="272">
                  <c:v>1.5960909090909092</c:v>
                </c:pt>
                <c:pt idx="273">
                  <c:v>1.9973809523809527</c:v>
                </c:pt>
                <c:pt idx="274">
                  <c:v>2.3212272727272727</c:v>
                </c:pt>
                <c:pt idx="275">
                  <c:v>2.5603333333333333</c:v>
                </c:pt>
                <c:pt idx="276">
                  <c:v>2.8578636363636361</c:v>
                </c:pt>
                <c:pt idx="277">
                  <c:v>3.1353499999999999</c:v>
                </c:pt>
                <c:pt idx="278">
                  <c:v>3.2674347826086962</c:v>
                </c:pt>
                <c:pt idx="279">
                  <c:v>3.5156111111111112</c:v>
                </c:pt>
                <c:pt idx="280">
                  <c:v>3.681772727272727</c:v>
                </c:pt>
                <c:pt idx="281">
                  <c:v>3.8252727272727274</c:v>
                </c:pt>
                <c:pt idx="282">
                  <c:v>3.9424761904761905</c:v>
                </c:pt>
                <c:pt idx="283">
                  <c:v>3.9444782608695652</c:v>
                </c:pt>
                <c:pt idx="284">
                  <c:v>3.9423333333333339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BE-40E9-8C90-EA0AF56C726E}"/>
            </c:ext>
          </c:extLst>
        </c:ser>
        <c:ser>
          <c:idx val="4"/>
          <c:order val="1"/>
          <c:tx>
            <c:strRef>
              <c:f>Sheet4!$E$1</c:f>
              <c:strCache>
                <c:ptCount val="1"/>
                <c:pt idx="0">
                  <c:v>ECB galveno refinansēšanas operāciju likme</c:v>
                </c:pt>
              </c:strCache>
            </c:strRef>
          </c:tx>
          <c:spPr>
            <a:ln w="28575" cap="rnd">
              <a:solidFill>
                <a:srgbClr val="44546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Sheet4!$A$2:$A$286</c:f>
              <c:numCache>
                <c:formatCode>m/d/yyyy</c:formatCode>
                <c:ptCount val="28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</c:numCache>
            </c:numRef>
          </c:cat>
          <c:val>
            <c:numRef>
              <c:f>Sheet4!$E$2:$E$286</c:f>
              <c:numCache>
                <c:formatCode>General</c:formatCode>
                <c:ptCount val="285"/>
                <c:pt idx="0">
                  <c:v>3</c:v>
                </c:pt>
                <c:pt idx="1">
                  <c:v>3.3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4.3</c:v>
                </c:pt>
                <c:pt idx="6">
                  <c:v>4.3</c:v>
                </c:pt>
                <c:pt idx="7">
                  <c:v>4.5</c:v>
                </c:pt>
                <c:pt idx="8">
                  <c:v>4.5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  <c:pt idx="12">
                  <c:v>4.8</c:v>
                </c:pt>
                <c:pt idx="13">
                  <c:v>4.8</c:v>
                </c:pt>
                <c:pt idx="14">
                  <c:v>4.8</c:v>
                </c:pt>
                <c:pt idx="15">
                  <c:v>4.8</c:v>
                </c:pt>
                <c:pt idx="16">
                  <c:v>4.8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4.3</c:v>
                </c:pt>
                <c:pt idx="21">
                  <c:v>3.8</c:v>
                </c:pt>
                <c:pt idx="22">
                  <c:v>3.8</c:v>
                </c:pt>
                <c:pt idx="23">
                  <c:v>3.3</c:v>
                </c:pt>
                <c:pt idx="24">
                  <c:v>3.3</c:v>
                </c:pt>
                <c:pt idx="25">
                  <c:v>3.3</c:v>
                </c:pt>
                <c:pt idx="26">
                  <c:v>3.3</c:v>
                </c:pt>
                <c:pt idx="27">
                  <c:v>3.3</c:v>
                </c:pt>
                <c:pt idx="28">
                  <c:v>3.3</c:v>
                </c:pt>
                <c:pt idx="29">
                  <c:v>3.3</c:v>
                </c:pt>
                <c:pt idx="30">
                  <c:v>3.3</c:v>
                </c:pt>
                <c:pt idx="31">
                  <c:v>3.3</c:v>
                </c:pt>
                <c:pt idx="32">
                  <c:v>3.3</c:v>
                </c:pt>
                <c:pt idx="33">
                  <c:v>3.3</c:v>
                </c:pt>
                <c:pt idx="34">
                  <c:v>3.3</c:v>
                </c:pt>
                <c:pt idx="35">
                  <c:v>3.3</c:v>
                </c:pt>
                <c:pt idx="36">
                  <c:v>2.8</c:v>
                </c:pt>
                <c:pt idx="37">
                  <c:v>2.8</c:v>
                </c:pt>
                <c:pt idx="38">
                  <c:v>2.8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2.2999999999999998</c:v>
                </c:pt>
                <c:pt idx="72">
                  <c:v>2.2999999999999998</c:v>
                </c:pt>
                <c:pt idx="73">
                  <c:v>2.2999999999999998</c:v>
                </c:pt>
                <c:pt idx="74">
                  <c:v>2.5</c:v>
                </c:pt>
                <c:pt idx="75">
                  <c:v>2.5</c:v>
                </c:pt>
                <c:pt idx="76">
                  <c:v>2.5</c:v>
                </c:pt>
                <c:pt idx="77">
                  <c:v>2.8</c:v>
                </c:pt>
                <c:pt idx="78">
                  <c:v>2.8</c:v>
                </c:pt>
                <c:pt idx="79">
                  <c:v>3</c:v>
                </c:pt>
                <c:pt idx="80">
                  <c:v>3</c:v>
                </c:pt>
                <c:pt idx="81">
                  <c:v>3.3</c:v>
                </c:pt>
                <c:pt idx="82">
                  <c:v>3.3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3.8</c:v>
                </c:pt>
                <c:pt idx="87">
                  <c:v>3.8</c:v>
                </c:pt>
                <c:pt idx="88">
                  <c:v>3.8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4.3</c:v>
                </c:pt>
                <c:pt idx="103">
                  <c:v>4.3</c:v>
                </c:pt>
                <c:pt idx="104">
                  <c:v>4.3</c:v>
                </c:pt>
                <c:pt idx="105">
                  <c:v>4.3</c:v>
                </c:pt>
                <c:pt idx="106">
                  <c:v>3.8</c:v>
                </c:pt>
                <c:pt idx="107">
                  <c:v>3.3</c:v>
                </c:pt>
                <c:pt idx="108">
                  <c:v>2.5</c:v>
                </c:pt>
                <c:pt idx="109">
                  <c:v>2</c:v>
                </c:pt>
                <c:pt idx="110">
                  <c:v>2</c:v>
                </c:pt>
                <c:pt idx="111">
                  <c:v>1.5</c:v>
                </c:pt>
                <c:pt idx="112">
                  <c:v>1.3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1.3</c:v>
                </c:pt>
                <c:pt idx="136">
                  <c:v>1.3</c:v>
                </c:pt>
                <c:pt idx="137">
                  <c:v>1.3</c:v>
                </c:pt>
                <c:pt idx="138">
                  <c:v>1.5</c:v>
                </c:pt>
                <c:pt idx="139">
                  <c:v>1.5</c:v>
                </c:pt>
                <c:pt idx="140">
                  <c:v>1.5</c:v>
                </c:pt>
                <c:pt idx="141">
                  <c:v>1.5</c:v>
                </c:pt>
                <c:pt idx="142">
                  <c:v>1.5</c:v>
                </c:pt>
                <c:pt idx="143">
                  <c:v>1.3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0.8</c:v>
                </c:pt>
                <c:pt idx="152">
                  <c:v>0.8</c:v>
                </c:pt>
                <c:pt idx="153">
                  <c:v>0.8</c:v>
                </c:pt>
                <c:pt idx="154">
                  <c:v>0.8</c:v>
                </c:pt>
                <c:pt idx="155">
                  <c:v>0.8</c:v>
                </c:pt>
                <c:pt idx="156">
                  <c:v>0.8</c:v>
                </c:pt>
                <c:pt idx="157">
                  <c:v>0.8</c:v>
                </c:pt>
                <c:pt idx="158">
                  <c:v>0.8</c:v>
                </c:pt>
                <c:pt idx="159">
                  <c:v>0.8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0.3</c:v>
                </c:pt>
                <c:pt idx="168">
                  <c:v>0.3</c:v>
                </c:pt>
                <c:pt idx="169">
                  <c:v>0.3</c:v>
                </c:pt>
                <c:pt idx="170">
                  <c:v>0.3</c:v>
                </c:pt>
                <c:pt idx="171">
                  <c:v>0.3</c:v>
                </c:pt>
                <c:pt idx="172">
                  <c:v>0.3</c:v>
                </c:pt>
                <c:pt idx="173">
                  <c:v>0.3</c:v>
                </c:pt>
                <c:pt idx="174">
                  <c:v>0.2</c:v>
                </c:pt>
                <c:pt idx="175">
                  <c:v>0.2</c:v>
                </c:pt>
                <c:pt idx="176">
                  <c:v>0.2</c:v>
                </c:pt>
                <c:pt idx="177">
                  <c:v>0.1</c:v>
                </c:pt>
                <c:pt idx="178">
                  <c:v>0.1</c:v>
                </c:pt>
                <c:pt idx="179">
                  <c:v>0.1</c:v>
                </c:pt>
                <c:pt idx="180">
                  <c:v>0.1</c:v>
                </c:pt>
                <c:pt idx="181">
                  <c:v>0.1</c:v>
                </c:pt>
                <c:pt idx="182">
                  <c:v>0.1</c:v>
                </c:pt>
                <c:pt idx="183">
                  <c:v>0.1</c:v>
                </c:pt>
                <c:pt idx="184">
                  <c:v>0.1</c:v>
                </c:pt>
                <c:pt idx="185">
                  <c:v>0.1</c:v>
                </c:pt>
                <c:pt idx="186">
                  <c:v>0.1</c:v>
                </c:pt>
                <c:pt idx="187">
                  <c:v>0.1</c:v>
                </c:pt>
                <c:pt idx="188">
                  <c:v>0.1</c:v>
                </c:pt>
                <c:pt idx="189">
                  <c:v>0.1</c:v>
                </c:pt>
                <c:pt idx="190">
                  <c:v>0.1</c:v>
                </c:pt>
                <c:pt idx="191">
                  <c:v>0.1</c:v>
                </c:pt>
                <c:pt idx="192">
                  <c:v>0.1</c:v>
                </c:pt>
                <c:pt idx="193">
                  <c:v>0.1</c:v>
                </c:pt>
                <c:pt idx="194">
                  <c:v>0.1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0.5</c:v>
                </c:pt>
                <c:pt idx="271">
                  <c:v>0.5</c:v>
                </c:pt>
                <c:pt idx="272">
                  <c:v>1.3</c:v>
                </c:pt>
                <c:pt idx="273">
                  <c:v>2</c:v>
                </c:pt>
                <c:pt idx="274">
                  <c:v>2</c:v>
                </c:pt>
                <c:pt idx="275">
                  <c:v>2.5</c:v>
                </c:pt>
                <c:pt idx="276">
                  <c:v>2.5</c:v>
                </c:pt>
                <c:pt idx="277">
                  <c:v>3</c:v>
                </c:pt>
                <c:pt idx="278">
                  <c:v>3.5</c:v>
                </c:pt>
                <c:pt idx="279">
                  <c:v>3.5</c:v>
                </c:pt>
                <c:pt idx="280">
                  <c:v>3.8</c:v>
                </c:pt>
                <c:pt idx="281">
                  <c:v>4</c:v>
                </c:pt>
                <c:pt idx="282">
                  <c:v>4.25</c:v>
                </c:pt>
                <c:pt idx="283">
                  <c:v>4.25</c:v>
                </c:pt>
                <c:pt idx="284" formatCode="0.0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BE-40E9-8C90-EA0AF56C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014152"/>
        <c:axId val="1257015136"/>
      </c:lineChart>
      <c:dateAx>
        <c:axId val="12570141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57015136"/>
        <c:crosses val="autoZero"/>
        <c:auto val="1"/>
        <c:lblOffset val="100"/>
        <c:baseTimeUnit val="days"/>
      </c:dateAx>
      <c:valAx>
        <c:axId val="12570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5701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759412791151937"/>
          <c:y val="0.22293219236005662"/>
          <c:w val="0.43974986037439912"/>
          <c:h val="8.3442467995204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4018384827713136E-2"/>
          <c:y val="0.1112686483577425"/>
          <c:w val="0.88033829379491801"/>
          <c:h val="0.77786496963537866"/>
        </c:manualLayout>
      </c:layout>
      <c:lineChart>
        <c:grouping val="standard"/>
        <c:varyColors val="0"/>
        <c:ser>
          <c:idx val="0"/>
          <c:order val="0"/>
          <c:tx>
            <c:v>Eirozona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1'!$C$9:$AF$9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'Sheet 1'!$C$13:$AF$13</c:f>
              <c:numCache>
                <c:formatCode>#\ ##0.##########</c:formatCode>
                <c:ptCount val="28"/>
                <c:pt idx="0">
                  <c:v>-7.3</c:v>
                </c:pt>
                <c:pt idx="1">
                  <c:v>-4.4000000000000004</c:v>
                </c:pt>
                <c:pt idx="2">
                  <c:v>-3.1</c:v>
                </c:pt>
                <c:pt idx="3">
                  <c:v>-2.4</c:v>
                </c:pt>
                <c:pt idx="4">
                  <c:v>-1.5</c:v>
                </c:pt>
                <c:pt idx="5">
                  <c:v>-1.3</c:v>
                </c:pt>
                <c:pt idx="6" formatCode="#\ ##0.0">
                  <c:v>-2</c:v>
                </c:pt>
                <c:pt idx="7">
                  <c:v>-2.7</c:v>
                </c:pt>
                <c:pt idx="8">
                  <c:v>-3.1</c:v>
                </c:pt>
                <c:pt idx="9">
                  <c:v>-2.9</c:v>
                </c:pt>
                <c:pt idx="10">
                  <c:v>-2.6</c:v>
                </c:pt>
                <c:pt idx="11">
                  <c:v>-1.5</c:v>
                </c:pt>
                <c:pt idx="12">
                  <c:v>-0.6</c:v>
                </c:pt>
                <c:pt idx="13">
                  <c:v>-2.2000000000000002</c:v>
                </c:pt>
                <c:pt idx="14">
                  <c:v>-6.2</c:v>
                </c:pt>
                <c:pt idx="15">
                  <c:v>-6.3</c:v>
                </c:pt>
                <c:pt idx="16">
                  <c:v>-4.2</c:v>
                </c:pt>
                <c:pt idx="17">
                  <c:v>-3.8</c:v>
                </c:pt>
                <c:pt idx="18">
                  <c:v>-3.1</c:v>
                </c:pt>
                <c:pt idx="19">
                  <c:v>-2.5</c:v>
                </c:pt>
                <c:pt idx="20" formatCode="#\ ##0.0">
                  <c:v>-2</c:v>
                </c:pt>
                <c:pt idx="21">
                  <c:v>-1.5</c:v>
                </c:pt>
                <c:pt idx="22">
                  <c:v>-0.9</c:v>
                </c:pt>
                <c:pt idx="23">
                  <c:v>-0.4</c:v>
                </c:pt>
                <c:pt idx="24">
                  <c:v>-0.6</c:v>
                </c:pt>
                <c:pt idx="25">
                  <c:v>-7.1</c:v>
                </c:pt>
                <c:pt idx="26">
                  <c:v>-5.3</c:v>
                </c:pt>
                <c:pt idx="27">
                  <c:v>-3.6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B1-4BA3-89B7-2B3A6C6DEFE3}"/>
            </c:ext>
          </c:extLst>
        </c:ser>
        <c:ser>
          <c:idx val="1"/>
          <c:order val="1"/>
          <c:tx>
            <c:v>Latvija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1'!$C$9:$AF$9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'Sheet 1'!$C$27:$AF$27</c:f>
              <c:numCache>
                <c:formatCode>#\ ##0.##########</c:formatCode>
                <c:ptCount val="28"/>
                <c:pt idx="0">
                  <c:v>-1.4</c:v>
                </c:pt>
                <c:pt idx="1">
                  <c:v>-0.4</c:v>
                </c:pt>
                <c:pt idx="2">
                  <c:v>1.4</c:v>
                </c:pt>
                <c:pt idx="3" formatCode="#\ ##0.0">
                  <c:v>0</c:v>
                </c:pt>
                <c:pt idx="4">
                  <c:v>-3.7</c:v>
                </c:pt>
                <c:pt idx="5">
                  <c:v>-2.7</c:v>
                </c:pt>
                <c:pt idx="6">
                  <c:v>-1.9</c:v>
                </c:pt>
                <c:pt idx="7">
                  <c:v>-2.2999999999999998</c:v>
                </c:pt>
                <c:pt idx="8">
                  <c:v>-1.6</c:v>
                </c:pt>
                <c:pt idx="9">
                  <c:v>-1.2</c:v>
                </c:pt>
                <c:pt idx="10">
                  <c:v>-0.5</c:v>
                </c:pt>
                <c:pt idx="11">
                  <c:v>-0.5</c:v>
                </c:pt>
                <c:pt idx="12">
                  <c:v>-0.6</c:v>
                </c:pt>
                <c:pt idx="13">
                  <c:v>-4.3</c:v>
                </c:pt>
                <c:pt idx="14">
                  <c:v>-9.5</c:v>
                </c:pt>
                <c:pt idx="15">
                  <c:v>-8.6</c:v>
                </c:pt>
                <c:pt idx="16">
                  <c:v>-4.3</c:v>
                </c:pt>
                <c:pt idx="17">
                  <c:v>-1.4</c:v>
                </c:pt>
                <c:pt idx="18">
                  <c:v>-1.2</c:v>
                </c:pt>
                <c:pt idx="19">
                  <c:v>-1.6</c:v>
                </c:pt>
                <c:pt idx="20">
                  <c:v>-1.4</c:v>
                </c:pt>
                <c:pt idx="21" formatCode="#\ ##0.0">
                  <c:v>0</c:v>
                </c:pt>
                <c:pt idx="22">
                  <c:v>-0.8</c:v>
                </c:pt>
                <c:pt idx="23">
                  <c:v>-0.8</c:v>
                </c:pt>
                <c:pt idx="24">
                  <c:v>-0.6</c:v>
                </c:pt>
                <c:pt idx="25">
                  <c:v>-4.4000000000000004</c:v>
                </c:pt>
                <c:pt idx="26">
                  <c:v>-7.1</c:v>
                </c:pt>
                <c:pt idx="27">
                  <c:v>-4.4000000000000004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B1-4BA3-89B7-2B3A6C6D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8240992"/>
        <c:axId val="948248552"/>
      </c:lineChart>
      <c:catAx>
        <c:axId val="9482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48248552"/>
        <c:crosses val="autoZero"/>
        <c:auto val="1"/>
        <c:lblAlgn val="ctr"/>
        <c:lblOffset val="100"/>
        <c:noMultiLvlLbl val="0"/>
      </c:catAx>
      <c:valAx>
        <c:axId val="948248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482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49163130714752"/>
          <c:y val="0.84024288965198846"/>
          <c:w val="0.38101654445421324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94366197183095E-2"/>
          <c:y val="0.10755331907302536"/>
          <c:w val="0.87197843686563059"/>
          <c:h val="0.69121242668371352"/>
        </c:manualLayout>
      </c:layout>
      <c:lineChart>
        <c:grouping val="standard"/>
        <c:varyColors val="0"/>
        <c:ser>
          <c:idx val="0"/>
          <c:order val="0"/>
          <c:tx>
            <c:v>Eirozona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1'!$C$9:$AF$9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'Sheet 1'!$C$43:$AF$43</c:f>
              <c:numCache>
                <c:formatCode>#\ ##0.##########</c:formatCode>
                <c:ptCount val="28"/>
                <c:pt idx="0">
                  <c:v>71.400000000000006</c:v>
                </c:pt>
                <c:pt idx="1">
                  <c:v>73.5</c:v>
                </c:pt>
                <c:pt idx="2" formatCode="#\ ##0.0">
                  <c:v>73</c:v>
                </c:pt>
                <c:pt idx="3">
                  <c:v>72.599999999999994</c:v>
                </c:pt>
                <c:pt idx="4">
                  <c:v>71.599999999999994</c:v>
                </c:pt>
                <c:pt idx="5">
                  <c:v>69.2</c:v>
                </c:pt>
                <c:pt idx="6">
                  <c:v>68.099999999999994</c:v>
                </c:pt>
                <c:pt idx="7">
                  <c:v>68.099999999999994</c:v>
                </c:pt>
                <c:pt idx="8">
                  <c:v>69.400000000000006</c:v>
                </c:pt>
                <c:pt idx="9">
                  <c:v>69.7</c:v>
                </c:pt>
                <c:pt idx="10">
                  <c:v>70.400000000000006</c:v>
                </c:pt>
                <c:pt idx="11">
                  <c:v>68.400000000000006</c:v>
                </c:pt>
                <c:pt idx="12" formatCode="#\ ##0.0">
                  <c:v>66</c:v>
                </c:pt>
                <c:pt idx="13">
                  <c:v>69.7</c:v>
                </c:pt>
                <c:pt idx="14">
                  <c:v>80.3</c:v>
                </c:pt>
                <c:pt idx="15">
                  <c:v>85.7</c:v>
                </c:pt>
                <c:pt idx="16">
                  <c:v>87.6</c:v>
                </c:pt>
                <c:pt idx="17">
                  <c:v>91.1</c:v>
                </c:pt>
                <c:pt idx="18" formatCode="#\ ##0.0">
                  <c:v>93</c:v>
                </c:pt>
                <c:pt idx="19">
                  <c:v>93.2</c:v>
                </c:pt>
                <c:pt idx="20">
                  <c:v>91.3</c:v>
                </c:pt>
                <c:pt idx="21">
                  <c:v>90.5</c:v>
                </c:pt>
                <c:pt idx="22">
                  <c:v>88.1</c:v>
                </c:pt>
                <c:pt idx="23">
                  <c:v>86.1</c:v>
                </c:pt>
                <c:pt idx="24">
                  <c:v>84.1</c:v>
                </c:pt>
                <c:pt idx="25">
                  <c:v>97.2</c:v>
                </c:pt>
                <c:pt idx="26">
                  <c:v>95.5</c:v>
                </c:pt>
                <c:pt idx="27">
                  <c:v>91.6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7C-44FB-9317-4E2A2CA56A22}"/>
            </c:ext>
          </c:extLst>
        </c:ser>
        <c:ser>
          <c:idx val="1"/>
          <c:order val="1"/>
          <c:tx>
            <c:v>Latvija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1'!$C$9:$AF$9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'Sheet 1'!$C$57:$AF$57</c:f>
              <c:numCache>
                <c:formatCode>#\ ##0.##########</c:formatCode>
                <c:ptCount val="28"/>
                <c:pt idx="0">
                  <c:v>13.9</c:v>
                </c:pt>
                <c:pt idx="1">
                  <c:v>13.2</c:v>
                </c:pt>
                <c:pt idx="2">
                  <c:v>10.6</c:v>
                </c:pt>
                <c:pt idx="3" formatCode="#\ ##0.0">
                  <c:v>9</c:v>
                </c:pt>
                <c:pt idx="4">
                  <c:v>12.1</c:v>
                </c:pt>
                <c:pt idx="5">
                  <c:v>12.1</c:v>
                </c:pt>
                <c:pt idx="6">
                  <c:v>13.8</c:v>
                </c:pt>
                <c:pt idx="7" formatCode="#\ ##0.0">
                  <c:v>13</c:v>
                </c:pt>
                <c:pt idx="8">
                  <c:v>14.1</c:v>
                </c:pt>
                <c:pt idx="9">
                  <c:v>14.6</c:v>
                </c:pt>
                <c:pt idx="10">
                  <c:v>11.9</c:v>
                </c:pt>
                <c:pt idx="11" formatCode="#\ ##0.0">
                  <c:v>10</c:v>
                </c:pt>
                <c:pt idx="12">
                  <c:v>8.4</c:v>
                </c:pt>
                <c:pt idx="13">
                  <c:v>18.5</c:v>
                </c:pt>
                <c:pt idx="14" formatCode="#\ ##0.0">
                  <c:v>37</c:v>
                </c:pt>
                <c:pt idx="15">
                  <c:v>47.6</c:v>
                </c:pt>
                <c:pt idx="16">
                  <c:v>45.1</c:v>
                </c:pt>
                <c:pt idx="17">
                  <c:v>42.4</c:v>
                </c:pt>
                <c:pt idx="18">
                  <c:v>40.299999999999997</c:v>
                </c:pt>
                <c:pt idx="19">
                  <c:v>41.6</c:v>
                </c:pt>
                <c:pt idx="20" formatCode="#\ ##0.0">
                  <c:v>37</c:v>
                </c:pt>
                <c:pt idx="21">
                  <c:v>40.299999999999997</c:v>
                </c:pt>
                <c:pt idx="22">
                  <c:v>38.9</c:v>
                </c:pt>
                <c:pt idx="23" formatCode="#\ ##0.0">
                  <c:v>37</c:v>
                </c:pt>
                <c:pt idx="24">
                  <c:v>36.5</c:v>
                </c:pt>
                <c:pt idx="25" formatCode="#\ ##0.0">
                  <c:v>42</c:v>
                </c:pt>
                <c:pt idx="26">
                  <c:v>43.7</c:v>
                </c:pt>
                <c:pt idx="27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7C-44FB-9317-4E2A2CA56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3766888"/>
        <c:axId val="803767248"/>
      </c:lineChart>
      <c:catAx>
        <c:axId val="80376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03767248"/>
        <c:crosses val="autoZero"/>
        <c:auto val="1"/>
        <c:lblAlgn val="ctr"/>
        <c:lblOffset val="100"/>
        <c:noMultiLvlLbl val="0"/>
      </c:catAx>
      <c:valAx>
        <c:axId val="8037672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0376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80927384077"/>
          <c:y val="0.10872710815341759"/>
          <c:w val="0.86486351706036746"/>
          <c:h val="0.71512348461462105"/>
        </c:manualLayout>
      </c:layout>
      <c:lineChart>
        <c:grouping val="standard"/>
        <c:varyColors val="0"/>
        <c:ser>
          <c:idx val="0"/>
          <c:order val="0"/>
          <c:tx>
            <c:strRef>
              <c:f>Sectors!$B$65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Sectors!$C$65:$AV$65</c:f>
              <c:numCache>
                <c:formatCode>General</c:formatCode>
                <c:ptCount val="46"/>
                <c:pt idx="0">
                  <c:v>8535.5</c:v>
                </c:pt>
                <c:pt idx="1">
                  <c:v>8568.8000000000011</c:v>
                </c:pt>
                <c:pt idx="2">
                  <c:v>8492.7999999999993</c:v>
                </c:pt>
                <c:pt idx="3">
                  <c:v>8482.5</c:v>
                </c:pt>
                <c:pt idx="4">
                  <c:v>8505.9</c:v>
                </c:pt>
                <c:pt idx="5">
                  <c:v>8476.7999999999993</c:v>
                </c:pt>
                <c:pt idx="6">
                  <c:v>8440.1999999999989</c:v>
                </c:pt>
                <c:pt idx="7">
                  <c:v>8396.0999999999985</c:v>
                </c:pt>
                <c:pt idx="8">
                  <c:v>8429.7999999999993</c:v>
                </c:pt>
                <c:pt idx="9">
                  <c:v>8503.8000000000011</c:v>
                </c:pt>
                <c:pt idx="10">
                  <c:v>8516.9</c:v>
                </c:pt>
                <c:pt idx="11">
                  <c:v>8578.9</c:v>
                </c:pt>
                <c:pt idx="12">
                  <c:v>8706.4000000000015</c:v>
                </c:pt>
                <c:pt idx="13">
                  <c:v>8826.5</c:v>
                </c:pt>
                <c:pt idx="14">
                  <c:v>8900.5</c:v>
                </c:pt>
                <c:pt idx="15">
                  <c:v>9009.6</c:v>
                </c:pt>
                <c:pt idx="16">
                  <c:v>9063.4000000000015</c:v>
                </c:pt>
                <c:pt idx="17">
                  <c:v>9191.9</c:v>
                </c:pt>
                <c:pt idx="18">
                  <c:v>9292.2999999999993</c:v>
                </c:pt>
                <c:pt idx="19">
                  <c:v>9516.6</c:v>
                </c:pt>
                <c:pt idx="20">
                  <c:v>9717.0999999999985</c:v>
                </c:pt>
                <c:pt idx="21">
                  <c:v>9851.6</c:v>
                </c:pt>
                <c:pt idx="22">
                  <c:v>9934.4000000000015</c:v>
                </c:pt>
                <c:pt idx="23">
                  <c:v>10109.6</c:v>
                </c:pt>
                <c:pt idx="24">
                  <c:v>9811.9000000000015</c:v>
                </c:pt>
                <c:pt idx="25">
                  <c:v>10022.700000000001</c:v>
                </c:pt>
                <c:pt idx="26">
                  <c:v>10175.300000000001</c:v>
                </c:pt>
                <c:pt idx="27">
                  <c:v>10278.200000000001</c:v>
                </c:pt>
                <c:pt idx="28">
                  <c:v>10409.300000000001</c:v>
                </c:pt>
                <c:pt idx="29">
                  <c:v>10597.5</c:v>
                </c:pt>
                <c:pt idx="30">
                  <c:v>10726.6</c:v>
                </c:pt>
                <c:pt idx="31">
                  <c:v>10922.099999999999</c:v>
                </c:pt>
                <c:pt idx="32">
                  <c:v>11117</c:v>
                </c:pt>
                <c:pt idx="33">
                  <c:v>11112.199999999999</c:v>
                </c:pt>
                <c:pt idx="34">
                  <c:v>11399.6</c:v>
                </c:pt>
                <c:pt idx="35">
                  <c:v>11520.800000000001</c:v>
                </c:pt>
                <c:pt idx="36">
                  <c:v>11735.4</c:v>
                </c:pt>
                <c:pt idx="37">
                  <c:v>12032.699999999999</c:v>
                </c:pt>
                <c:pt idx="38">
                  <c:v>12191.4</c:v>
                </c:pt>
                <c:pt idx="39">
                  <c:v>12482.300000000001</c:v>
                </c:pt>
                <c:pt idx="40">
                  <c:v>12791.800000000001</c:v>
                </c:pt>
                <c:pt idx="41">
                  <c:v>13191.8</c:v>
                </c:pt>
                <c:pt idx="42">
                  <c:v>13554.7</c:v>
                </c:pt>
                <c:pt idx="43">
                  <c:v>14126.699999999999</c:v>
                </c:pt>
                <c:pt idx="44">
                  <c:v>14595.499999999998</c:v>
                </c:pt>
                <c:pt idx="45">
                  <c:v>14971.699999999999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8-435F-BAC3-EE7FF5383B86}"/>
            </c:ext>
          </c:extLst>
        </c:ser>
        <c:ser>
          <c:idx val="1"/>
          <c:order val="1"/>
          <c:tx>
            <c:strRef>
              <c:f>Sectors!$B$66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Sectors!$C$66:$AV$66</c:f>
              <c:numCache>
                <c:formatCode>General</c:formatCode>
                <c:ptCount val="46"/>
                <c:pt idx="0">
                  <c:v>9954.3573642153424</c:v>
                </c:pt>
                <c:pt idx="1">
                  <c:v>9731.2925040267255</c:v>
                </c:pt>
                <c:pt idx="2">
                  <c:v>9094.8267952373644</c:v>
                </c:pt>
                <c:pt idx="3">
                  <c:v>8787.4280083778685</c:v>
                </c:pt>
                <c:pt idx="4">
                  <c:v>8622.6974433839314</c:v>
                </c:pt>
                <c:pt idx="5">
                  <c:v>8429.5845570030906</c:v>
                </c:pt>
                <c:pt idx="6">
                  <c:v>8314.9647426594056</c:v>
                </c:pt>
                <c:pt idx="7">
                  <c:v>8220.2775681413314</c:v>
                </c:pt>
                <c:pt idx="8">
                  <c:v>8079.2570432154635</c:v>
                </c:pt>
                <c:pt idx="9">
                  <c:v>7877.983498955613</c:v>
                </c:pt>
                <c:pt idx="10">
                  <c:v>7654.7087479999991</c:v>
                </c:pt>
                <c:pt idx="11">
                  <c:v>7579.4707609999987</c:v>
                </c:pt>
                <c:pt idx="12">
                  <c:v>7521.7546449999991</c:v>
                </c:pt>
                <c:pt idx="13">
                  <c:v>7333.4440570000006</c:v>
                </c:pt>
                <c:pt idx="14">
                  <c:v>7260.5492180000001</c:v>
                </c:pt>
                <c:pt idx="15">
                  <c:v>7222.0672669999994</c:v>
                </c:pt>
                <c:pt idx="16">
                  <c:v>7139.639533999999</c:v>
                </c:pt>
                <c:pt idx="17">
                  <c:v>7030.7082900000005</c:v>
                </c:pt>
                <c:pt idx="18">
                  <c:v>6941.2981559999998</c:v>
                </c:pt>
                <c:pt idx="19">
                  <c:v>6924.4674779999996</c:v>
                </c:pt>
                <c:pt idx="20">
                  <c:v>6913.4281179999998</c:v>
                </c:pt>
                <c:pt idx="21">
                  <c:v>6924.6096580000003</c:v>
                </c:pt>
                <c:pt idx="22">
                  <c:v>6904.4913159999987</c:v>
                </c:pt>
                <c:pt idx="23">
                  <c:v>6899.6284500000002</c:v>
                </c:pt>
                <c:pt idx="24">
                  <c:v>6561.7296860000006</c:v>
                </c:pt>
                <c:pt idx="25">
                  <c:v>6586.1876299999994</c:v>
                </c:pt>
                <c:pt idx="26">
                  <c:v>6475.5551160000005</c:v>
                </c:pt>
                <c:pt idx="27">
                  <c:v>6446.7190837900007</c:v>
                </c:pt>
                <c:pt idx="28">
                  <c:v>5961.7308238599999</c:v>
                </c:pt>
                <c:pt idx="29">
                  <c:v>5974.1402847199997</c:v>
                </c:pt>
                <c:pt idx="30">
                  <c:v>6052.4880770999998</c:v>
                </c:pt>
                <c:pt idx="31">
                  <c:v>6146.1755416699998</c:v>
                </c:pt>
                <c:pt idx="32">
                  <c:v>6121.7657014899996</c:v>
                </c:pt>
                <c:pt idx="33">
                  <c:v>6099.1959523400001</c:v>
                </c:pt>
                <c:pt idx="34">
                  <c:v>6070.8347158699999</c:v>
                </c:pt>
                <c:pt idx="35">
                  <c:v>6079.5407714299999</c:v>
                </c:pt>
                <c:pt idx="36">
                  <c:v>6090.1426499199988</c:v>
                </c:pt>
                <c:pt idx="37">
                  <c:v>6139.3012993899993</c:v>
                </c:pt>
                <c:pt idx="38">
                  <c:v>6280.79549382</c:v>
                </c:pt>
                <c:pt idx="39">
                  <c:v>6194.7250998900017</c:v>
                </c:pt>
                <c:pt idx="40">
                  <c:v>6332.3025854999996</c:v>
                </c:pt>
                <c:pt idx="41">
                  <c:v>6303.8447057000003</c:v>
                </c:pt>
                <c:pt idx="42">
                  <c:v>6353.1794467</c:v>
                </c:pt>
                <c:pt idx="43">
                  <c:v>6506.7286818799994</c:v>
                </c:pt>
                <c:pt idx="44">
                  <c:v>6567.8155942399999</c:v>
                </c:pt>
                <c:pt idx="45">
                  <c:v>6663.6115490300008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38-435F-BAC3-EE7FF5383B86}"/>
            </c:ext>
          </c:extLst>
        </c:ser>
        <c:ser>
          <c:idx val="2"/>
          <c:order val="2"/>
          <c:tx>
            <c:strRef>
              <c:f>Sectors!$B$67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Sectors!$C$67:$AV$67</c:f>
              <c:numCache>
                <c:formatCode>General</c:formatCode>
                <c:ptCount val="46"/>
                <c:pt idx="0">
                  <c:v>9512.1</c:v>
                </c:pt>
                <c:pt idx="1">
                  <c:v>9193.6</c:v>
                </c:pt>
                <c:pt idx="2">
                  <c:v>9079.7000000000007</c:v>
                </c:pt>
                <c:pt idx="3">
                  <c:v>9064.7000000000007</c:v>
                </c:pt>
                <c:pt idx="4">
                  <c:v>9007</c:v>
                </c:pt>
                <c:pt idx="5">
                  <c:v>8865.8000000000011</c:v>
                </c:pt>
                <c:pt idx="6">
                  <c:v>8825.9</c:v>
                </c:pt>
                <c:pt idx="7">
                  <c:v>8711.2999999999993</c:v>
                </c:pt>
                <c:pt idx="8">
                  <c:v>8665.3000000000011</c:v>
                </c:pt>
                <c:pt idx="9">
                  <c:v>8669.2000000000007</c:v>
                </c:pt>
                <c:pt idx="10">
                  <c:v>8616.4</c:v>
                </c:pt>
                <c:pt idx="11">
                  <c:v>8633</c:v>
                </c:pt>
                <c:pt idx="12">
                  <c:v>8626.6</c:v>
                </c:pt>
                <c:pt idx="13">
                  <c:v>8587.1</c:v>
                </c:pt>
                <c:pt idx="14">
                  <c:v>8441.0999999999985</c:v>
                </c:pt>
                <c:pt idx="15">
                  <c:v>8554.7000000000007</c:v>
                </c:pt>
                <c:pt idx="16">
                  <c:v>8578</c:v>
                </c:pt>
                <c:pt idx="17">
                  <c:v>8636.6</c:v>
                </c:pt>
                <c:pt idx="18">
                  <c:v>8762.6</c:v>
                </c:pt>
                <c:pt idx="19">
                  <c:v>8959.5</c:v>
                </c:pt>
                <c:pt idx="20">
                  <c:v>9190</c:v>
                </c:pt>
                <c:pt idx="21">
                  <c:v>9215.9</c:v>
                </c:pt>
                <c:pt idx="22">
                  <c:v>9280</c:v>
                </c:pt>
                <c:pt idx="23">
                  <c:v>9418.5</c:v>
                </c:pt>
                <c:pt idx="24">
                  <c:v>9468</c:v>
                </c:pt>
                <c:pt idx="25">
                  <c:v>9743.7999999999993</c:v>
                </c:pt>
                <c:pt idx="26">
                  <c:v>9824.1</c:v>
                </c:pt>
                <c:pt idx="27">
                  <c:v>10049.700000000001</c:v>
                </c:pt>
                <c:pt idx="28">
                  <c:v>10259.9</c:v>
                </c:pt>
                <c:pt idx="29">
                  <c:v>10381</c:v>
                </c:pt>
                <c:pt idx="30">
                  <c:v>10509.5</c:v>
                </c:pt>
                <c:pt idx="31">
                  <c:v>10789.500000000002</c:v>
                </c:pt>
                <c:pt idx="32">
                  <c:v>10955</c:v>
                </c:pt>
                <c:pt idx="33">
                  <c:v>10920.5</c:v>
                </c:pt>
                <c:pt idx="34">
                  <c:v>11226.3</c:v>
                </c:pt>
                <c:pt idx="35">
                  <c:v>11361.8</c:v>
                </c:pt>
                <c:pt idx="36">
                  <c:v>11495.599999999999</c:v>
                </c:pt>
                <c:pt idx="37">
                  <c:v>11670.999999999998</c:v>
                </c:pt>
                <c:pt idx="38">
                  <c:v>11997.1</c:v>
                </c:pt>
                <c:pt idx="39">
                  <c:v>12337.9</c:v>
                </c:pt>
                <c:pt idx="40">
                  <c:v>12720</c:v>
                </c:pt>
                <c:pt idx="41">
                  <c:v>13134.8</c:v>
                </c:pt>
                <c:pt idx="42">
                  <c:v>13620.7</c:v>
                </c:pt>
                <c:pt idx="43">
                  <c:v>13975.5</c:v>
                </c:pt>
                <c:pt idx="44">
                  <c:v>14424.3</c:v>
                </c:pt>
                <c:pt idx="45">
                  <c:v>14813.199999999999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38-435F-BAC3-EE7FF5383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138920"/>
        <c:axId val="1"/>
      </c:lineChart>
      <c:dateAx>
        <c:axId val="35213892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352138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173250589439032"/>
          <c:y val="0.74131900885270696"/>
          <c:w val="0.63556074558476794"/>
          <c:h val="5.716691133947238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80927384077"/>
          <c:y val="0.10597384881705919"/>
          <c:w val="0.86486351706036746"/>
          <c:h val="0.7178765162959988"/>
        </c:manualLayout>
      </c:layout>
      <c:lineChart>
        <c:grouping val="standard"/>
        <c:varyColors val="0"/>
        <c:ser>
          <c:idx val="0"/>
          <c:order val="0"/>
          <c:tx>
            <c:strRef>
              <c:f>Sectors!$B$69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Sectors!$C$69:$AV$69</c:f>
              <c:numCache>
                <c:formatCode>General</c:formatCode>
                <c:ptCount val="46"/>
                <c:pt idx="0">
                  <c:v>1226.3999999999999</c:v>
                </c:pt>
                <c:pt idx="1">
                  <c:v>1217.9000000000001</c:v>
                </c:pt>
                <c:pt idx="2">
                  <c:v>1202.4000000000001</c:v>
                </c:pt>
                <c:pt idx="3">
                  <c:v>1249</c:v>
                </c:pt>
                <c:pt idx="4">
                  <c:v>1348.3999999999999</c:v>
                </c:pt>
                <c:pt idx="5">
                  <c:v>1431.1000000000001</c:v>
                </c:pt>
                <c:pt idx="6">
                  <c:v>1415.2999999999997</c:v>
                </c:pt>
                <c:pt idx="7">
                  <c:v>1392.5</c:v>
                </c:pt>
                <c:pt idx="8">
                  <c:v>1446.6</c:v>
                </c:pt>
                <c:pt idx="9">
                  <c:v>1462</c:v>
                </c:pt>
                <c:pt idx="10">
                  <c:v>1492.4</c:v>
                </c:pt>
                <c:pt idx="11">
                  <c:v>1549.1999999999998</c:v>
                </c:pt>
                <c:pt idx="12">
                  <c:v>1563.9</c:v>
                </c:pt>
                <c:pt idx="13">
                  <c:v>1488.3999999999999</c:v>
                </c:pt>
                <c:pt idx="14">
                  <c:v>1488</c:v>
                </c:pt>
                <c:pt idx="15">
                  <c:v>1495.6999999999998</c:v>
                </c:pt>
                <c:pt idx="16">
                  <c:v>1700.2</c:v>
                </c:pt>
                <c:pt idx="17">
                  <c:v>1719</c:v>
                </c:pt>
                <c:pt idx="18">
                  <c:v>1627</c:v>
                </c:pt>
                <c:pt idx="19">
                  <c:v>1630.9999999999998</c:v>
                </c:pt>
                <c:pt idx="20">
                  <c:v>1732.7</c:v>
                </c:pt>
                <c:pt idx="21">
                  <c:v>1683.3000000000002</c:v>
                </c:pt>
                <c:pt idx="22">
                  <c:v>1644.8</c:v>
                </c:pt>
                <c:pt idx="23">
                  <c:v>1659.7999999999997</c:v>
                </c:pt>
                <c:pt idx="24">
                  <c:v>1706</c:v>
                </c:pt>
                <c:pt idx="25">
                  <c:v>1722.4</c:v>
                </c:pt>
                <c:pt idx="26">
                  <c:v>1743.8000000000002</c:v>
                </c:pt>
                <c:pt idx="27">
                  <c:v>1752.3999999999999</c:v>
                </c:pt>
                <c:pt idx="28">
                  <c:v>1751.6000000000001</c:v>
                </c:pt>
                <c:pt idx="29">
                  <c:v>1927.5</c:v>
                </c:pt>
                <c:pt idx="30">
                  <c:v>2012.2</c:v>
                </c:pt>
                <c:pt idx="31">
                  <c:v>2067.4</c:v>
                </c:pt>
                <c:pt idx="32">
                  <c:v>2053.7000000000003</c:v>
                </c:pt>
                <c:pt idx="33">
                  <c:v>2036.8999999999996</c:v>
                </c:pt>
                <c:pt idx="34">
                  <c:v>2066.6999999999998</c:v>
                </c:pt>
                <c:pt idx="35">
                  <c:v>1937.1999999999998</c:v>
                </c:pt>
                <c:pt idx="36">
                  <c:v>1936.6</c:v>
                </c:pt>
                <c:pt idx="37">
                  <c:v>2056</c:v>
                </c:pt>
                <c:pt idx="38">
                  <c:v>2062.8999999999996</c:v>
                </c:pt>
                <c:pt idx="39">
                  <c:v>1977.3</c:v>
                </c:pt>
                <c:pt idx="40">
                  <c:v>2048.5</c:v>
                </c:pt>
                <c:pt idx="41">
                  <c:v>2203.2999999999997</c:v>
                </c:pt>
                <c:pt idx="42">
                  <c:v>2140.2000000000003</c:v>
                </c:pt>
                <c:pt idx="43">
                  <c:v>2139.8999999999996</c:v>
                </c:pt>
                <c:pt idx="44">
                  <c:v>2306.8999999999996</c:v>
                </c:pt>
                <c:pt idx="45">
                  <c:v>2425.4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6-452C-974F-8E4A77A0C4BE}"/>
            </c:ext>
          </c:extLst>
        </c:ser>
        <c:ser>
          <c:idx val="1"/>
          <c:order val="1"/>
          <c:tx>
            <c:strRef>
              <c:f>Sectors!$B$70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Sectors!$C$70:$AV$70</c:f>
              <c:numCache>
                <c:formatCode>General</c:formatCode>
                <c:ptCount val="46"/>
                <c:pt idx="0">
                  <c:v>2214.2185018867281</c:v>
                </c:pt>
                <c:pt idx="1">
                  <c:v>2118.8104976636446</c:v>
                </c:pt>
                <c:pt idx="2">
                  <c:v>2080.374381762198</c:v>
                </c:pt>
                <c:pt idx="3">
                  <c:v>2150.5904562296173</c:v>
                </c:pt>
                <c:pt idx="4">
                  <c:v>2320.5929092606193</c:v>
                </c:pt>
                <c:pt idx="5">
                  <c:v>2240.41129390271</c:v>
                </c:pt>
                <c:pt idx="6">
                  <c:v>2117.8344943967313</c:v>
                </c:pt>
                <c:pt idx="7">
                  <c:v>2030.3845382211825</c:v>
                </c:pt>
                <c:pt idx="8">
                  <c:v>1999.7506659040073</c:v>
                </c:pt>
                <c:pt idx="9">
                  <c:v>2023.7989197557217</c:v>
                </c:pt>
                <c:pt idx="10">
                  <c:v>1873.8599750000001</c:v>
                </c:pt>
                <c:pt idx="11">
                  <c:v>1862.8551659999998</c:v>
                </c:pt>
                <c:pt idx="12">
                  <c:v>1861.3820649999998</c:v>
                </c:pt>
                <c:pt idx="13">
                  <c:v>1736.9250550000002</c:v>
                </c:pt>
                <c:pt idx="14">
                  <c:v>1750.3702620000001</c:v>
                </c:pt>
                <c:pt idx="15">
                  <c:v>1758.2658569999999</c:v>
                </c:pt>
                <c:pt idx="16">
                  <c:v>1701.6709689999998</c:v>
                </c:pt>
                <c:pt idx="17">
                  <c:v>1711.3495240000002</c:v>
                </c:pt>
                <c:pt idx="18">
                  <c:v>1693.673955</c:v>
                </c:pt>
                <c:pt idx="19">
                  <c:v>1759.4670660000002</c:v>
                </c:pt>
                <c:pt idx="20">
                  <c:v>1768.551825</c:v>
                </c:pt>
                <c:pt idx="21">
                  <c:v>1822.530702</c:v>
                </c:pt>
                <c:pt idx="22">
                  <c:v>1848.9302009999999</c:v>
                </c:pt>
                <c:pt idx="23">
                  <c:v>1894.874675</c:v>
                </c:pt>
                <c:pt idx="24">
                  <c:v>1748.185342</c:v>
                </c:pt>
                <c:pt idx="25">
                  <c:v>1774.2921260000001</c:v>
                </c:pt>
                <c:pt idx="26">
                  <c:v>2054.3158827500001</c:v>
                </c:pt>
                <c:pt idx="27">
                  <c:v>2052.1777791</c:v>
                </c:pt>
                <c:pt idx="28">
                  <c:v>2090.3125881999999</c:v>
                </c:pt>
                <c:pt idx="29">
                  <c:v>2170.4372054299997</c:v>
                </c:pt>
                <c:pt idx="30">
                  <c:v>1954.9084024799999</c:v>
                </c:pt>
                <c:pt idx="31">
                  <c:v>1937.5915628</c:v>
                </c:pt>
                <c:pt idx="32">
                  <c:v>2004.15578759</c:v>
                </c:pt>
                <c:pt idx="33">
                  <c:v>1923.9367089700004</c:v>
                </c:pt>
                <c:pt idx="34">
                  <c:v>1882.9025992699999</c:v>
                </c:pt>
                <c:pt idx="35">
                  <c:v>1947.0980250399998</c:v>
                </c:pt>
                <c:pt idx="36">
                  <c:v>1969.51617334</c:v>
                </c:pt>
                <c:pt idx="37">
                  <c:v>1923.64640521</c:v>
                </c:pt>
                <c:pt idx="38">
                  <c:v>1925.6153133500002</c:v>
                </c:pt>
                <c:pt idx="39">
                  <c:v>1884.9540189899999</c:v>
                </c:pt>
                <c:pt idx="40">
                  <c:v>1972.6119541499997</c:v>
                </c:pt>
                <c:pt idx="41">
                  <c:v>1963.5235876199999</c:v>
                </c:pt>
                <c:pt idx="42">
                  <c:v>1954.4089579700001</c:v>
                </c:pt>
                <c:pt idx="43">
                  <c:v>2090.61744447</c:v>
                </c:pt>
                <c:pt idx="44">
                  <c:v>2326.8987051999998</c:v>
                </c:pt>
                <c:pt idx="45">
                  <c:v>2276.50740361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6-452C-974F-8E4A77A0C4BE}"/>
            </c:ext>
          </c:extLst>
        </c:ser>
        <c:ser>
          <c:idx val="2"/>
          <c:order val="2"/>
          <c:tx>
            <c:strRef>
              <c:f>Sectors!$B$71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Sectors!$C$48:$AV$48</c:f>
              <c:numCache>
                <c:formatCode>m/d/yyyy</c:formatCode>
                <c:ptCount val="46"/>
                <c:pt idx="0">
                  <c:v>40816</c:v>
                </c:pt>
                <c:pt idx="1">
                  <c:v>40908</c:v>
                </c:pt>
                <c:pt idx="2">
                  <c:v>40999</c:v>
                </c:pt>
                <c:pt idx="3">
                  <c:v>41090</c:v>
                </c:pt>
                <c:pt idx="4">
                  <c:v>41182</c:v>
                </c:pt>
                <c:pt idx="5">
                  <c:v>41274</c:v>
                </c:pt>
                <c:pt idx="6">
                  <c:v>41364</c:v>
                </c:pt>
                <c:pt idx="7">
                  <c:v>41455</c:v>
                </c:pt>
                <c:pt idx="8">
                  <c:v>41547</c:v>
                </c:pt>
                <c:pt idx="9">
                  <c:v>41639</c:v>
                </c:pt>
                <c:pt idx="10">
                  <c:v>41729</c:v>
                </c:pt>
                <c:pt idx="11">
                  <c:v>41820</c:v>
                </c:pt>
                <c:pt idx="12">
                  <c:v>41912</c:v>
                </c:pt>
                <c:pt idx="13">
                  <c:v>42004</c:v>
                </c:pt>
                <c:pt idx="14">
                  <c:v>42094</c:v>
                </c:pt>
                <c:pt idx="15">
                  <c:v>42185</c:v>
                </c:pt>
                <c:pt idx="16">
                  <c:v>42277</c:v>
                </c:pt>
                <c:pt idx="17">
                  <c:v>42369</c:v>
                </c:pt>
                <c:pt idx="18">
                  <c:v>42460</c:v>
                </c:pt>
                <c:pt idx="19">
                  <c:v>42551</c:v>
                </c:pt>
                <c:pt idx="20">
                  <c:v>42643</c:v>
                </c:pt>
                <c:pt idx="21">
                  <c:v>42735</c:v>
                </c:pt>
                <c:pt idx="22">
                  <c:v>42825</c:v>
                </c:pt>
                <c:pt idx="23">
                  <c:v>42916</c:v>
                </c:pt>
                <c:pt idx="24">
                  <c:v>43008</c:v>
                </c:pt>
                <c:pt idx="25">
                  <c:v>43100</c:v>
                </c:pt>
                <c:pt idx="26">
                  <c:v>43190</c:v>
                </c:pt>
                <c:pt idx="27">
                  <c:v>43281</c:v>
                </c:pt>
                <c:pt idx="28">
                  <c:v>43373</c:v>
                </c:pt>
                <c:pt idx="29">
                  <c:v>43465</c:v>
                </c:pt>
                <c:pt idx="30">
                  <c:v>43555</c:v>
                </c:pt>
                <c:pt idx="31">
                  <c:v>43646</c:v>
                </c:pt>
                <c:pt idx="32">
                  <c:v>43738</c:v>
                </c:pt>
                <c:pt idx="33">
                  <c:v>43830</c:v>
                </c:pt>
                <c:pt idx="34">
                  <c:v>43921</c:v>
                </c:pt>
                <c:pt idx="35">
                  <c:v>44012</c:v>
                </c:pt>
                <c:pt idx="36">
                  <c:v>44104</c:v>
                </c:pt>
                <c:pt idx="37">
                  <c:v>44196</c:v>
                </c:pt>
                <c:pt idx="38">
                  <c:v>44286</c:v>
                </c:pt>
                <c:pt idx="39">
                  <c:v>44377</c:v>
                </c:pt>
                <c:pt idx="40">
                  <c:v>44469</c:v>
                </c:pt>
                <c:pt idx="41">
                  <c:v>44561</c:v>
                </c:pt>
                <c:pt idx="42">
                  <c:v>44651</c:v>
                </c:pt>
                <c:pt idx="43">
                  <c:v>44742</c:v>
                </c:pt>
                <c:pt idx="44">
                  <c:v>44834</c:v>
                </c:pt>
                <c:pt idx="45">
                  <c:v>44926</c:v>
                </c:pt>
              </c:numCache>
            </c:numRef>
          </c:cat>
          <c:val>
            <c:numRef>
              <c:f>Sectors!$C$71:$AV$71</c:f>
              <c:numCache>
                <c:formatCode>General</c:formatCode>
                <c:ptCount val="46"/>
                <c:pt idx="0">
                  <c:v>1991.3999999999999</c:v>
                </c:pt>
                <c:pt idx="1">
                  <c:v>1969.3999999999999</c:v>
                </c:pt>
                <c:pt idx="2">
                  <c:v>1970.6</c:v>
                </c:pt>
                <c:pt idx="3">
                  <c:v>2115.5</c:v>
                </c:pt>
                <c:pt idx="4">
                  <c:v>2082.8000000000002</c:v>
                </c:pt>
                <c:pt idx="5">
                  <c:v>2194.1</c:v>
                </c:pt>
                <c:pt idx="6">
                  <c:v>2173.8000000000002</c:v>
                </c:pt>
                <c:pt idx="7">
                  <c:v>2109.1</c:v>
                </c:pt>
                <c:pt idx="8">
                  <c:v>2091.7999999999997</c:v>
                </c:pt>
                <c:pt idx="9">
                  <c:v>2179.6</c:v>
                </c:pt>
                <c:pt idx="10">
                  <c:v>2221.6</c:v>
                </c:pt>
                <c:pt idx="11">
                  <c:v>2223.1000000000004</c:v>
                </c:pt>
                <c:pt idx="12">
                  <c:v>2113.6</c:v>
                </c:pt>
                <c:pt idx="13">
                  <c:v>2109.6</c:v>
                </c:pt>
                <c:pt idx="14">
                  <c:v>2083.8000000000002</c:v>
                </c:pt>
                <c:pt idx="15">
                  <c:v>2233.6999999999998</c:v>
                </c:pt>
                <c:pt idx="16">
                  <c:v>2274.7000000000003</c:v>
                </c:pt>
                <c:pt idx="17">
                  <c:v>2273.5</c:v>
                </c:pt>
                <c:pt idx="18">
                  <c:v>2293</c:v>
                </c:pt>
                <c:pt idx="19">
                  <c:v>2259.3000000000002</c:v>
                </c:pt>
                <c:pt idx="20">
                  <c:v>2226</c:v>
                </c:pt>
                <c:pt idx="21">
                  <c:v>2229.4</c:v>
                </c:pt>
                <c:pt idx="22">
                  <c:v>2278.4</c:v>
                </c:pt>
                <c:pt idx="23">
                  <c:v>2338.8000000000002</c:v>
                </c:pt>
                <c:pt idx="24">
                  <c:v>2312.9</c:v>
                </c:pt>
                <c:pt idx="25">
                  <c:v>1909.9</c:v>
                </c:pt>
                <c:pt idx="26">
                  <c:v>1963.8000000000002</c:v>
                </c:pt>
                <c:pt idx="27">
                  <c:v>1888.3999999999999</c:v>
                </c:pt>
                <c:pt idx="28">
                  <c:v>1922.8999999999999</c:v>
                </c:pt>
                <c:pt idx="29">
                  <c:v>1853.5</c:v>
                </c:pt>
                <c:pt idx="30">
                  <c:v>1852.8</c:v>
                </c:pt>
                <c:pt idx="31">
                  <c:v>1831.8000000000002</c:v>
                </c:pt>
                <c:pt idx="32">
                  <c:v>1809.6999999999998</c:v>
                </c:pt>
                <c:pt idx="33">
                  <c:v>1816.8</c:v>
                </c:pt>
                <c:pt idx="34">
                  <c:v>1784.1999999999998</c:v>
                </c:pt>
                <c:pt idx="35">
                  <c:v>1742.6000000000001</c:v>
                </c:pt>
                <c:pt idx="36">
                  <c:v>1730.8999999999999</c:v>
                </c:pt>
                <c:pt idx="37">
                  <c:v>1697.3999999999996</c:v>
                </c:pt>
                <c:pt idx="38">
                  <c:v>1682.1</c:v>
                </c:pt>
                <c:pt idx="39">
                  <c:v>1696.9</c:v>
                </c:pt>
                <c:pt idx="40">
                  <c:v>1774.4</c:v>
                </c:pt>
                <c:pt idx="41">
                  <c:v>1963.5</c:v>
                </c:pt>
                <c:pt idx="42">
                  <c:v>2077.1999999999998</c:v>
                </c:pt>
                <c:pt idx="43">
                  <c:v>2216.5</c:v>
                </c:pt>
                <c:pt idx="44">
                  <c:v>2366.9</c:v>
                </c:pt>
                <c:pt idx="45">
                  <c:v>2289.4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D6-452C-974F-8E4A77A0C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121888"/>
        <c:axId val="1"/>
      </c:lineChart>
      <c:dateAx>
        <c:axId val="352121888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352121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8137313973043"/>
          <c:y val="0.7268629690034083"/>
          <c:w val="0.63556074558476794"/>
          <c:h val="5.716691133947238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0.45975</cdr:y>
    </cdr:from>
    <cdr:to>
      <cdr:x>0.64772</cdr:x>
      <cdr:y>0.50239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19587" y="1985943"/>
          <a:ext cx="1276178" cy="184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100" b="1" dirty="0"/>
            <a:t>2030 mērķis – 45%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0.60015</cdr:x>
      <cdr:y>0.07503</cdr:y>
    </cdr:to>
    <cdr:sp macro="" textlink="">
      <cdr:nvSpPr>
        <cdr:cNvPr id="6" name="Title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111643" cy="329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Atjaunojamo energoresursu patēriņš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(% no kopējā)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45E99089-9EAD-D714-C811-F8E1A84B380A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IKP uz vienu iedzīvotāju un elektrības patēriņš Eiropas valstīs</a:t>
          </a:r>
          <a:endParaRPr lang="en-GB" sz="1400" dirty="0">
            <a:latin typeface="Roboto" panose="02000000000000000000" pitchFamily="2" charset="0"/>
            <a:ea typeface="Roboto" panose="02000000000000000000" pitchFamily="2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75294217-E8EB-9280-11C2-A2A72E899575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706563"/>
          <a:ext cx="5184775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Elektrības patēriņš uz vienu iedzīvotāju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lv-LV" sz="1400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KWh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/gadā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0.60015</cdr:x>
      <cdr:y>0.07378</cdr:y>
    </cdr:to>
    <cdr:sp macro="" textlink="">
      <cdr:nvSpPr>
        <cdr:cNvPr id="2" name="Title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614488"/>
          <a:ext cx="5184775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Iedzīvotāju skaits Latvijā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endParaRPr lang="en-GB" sz="1400" b="1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9FDA9820-5665-2F30-01E6-3428C3FE0F2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480175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ECB un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Euribor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likmes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(%)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ADE61E55-C083-706A-D324-5800F408B2D4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Budžeta bilance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% no IKP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CE723D18-615B-FAB2-80CA-8BB64A50E23D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0"/>
          <a:ext cx="5184775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Vispārējās valdības parāds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% no IKP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8150" y="-1706563"/>
          <a:ext cx="5184775" cy="529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baseline="0" dirty="0">
              <a:latin typeface="Roboto" panose="02000000000000000000" pitchFamily="2" charset="0"/>
              <a:ea typeface="Roboto" panose="02000000000000000000" pitchFamily="2" charset="0"/>
            </a:rPr>
            <a:t>Izsniegtie kredīti - hipotēkas, NĪ un būvniecība </a:t>
          </a:r>
          <a:r>
            <a:rPr lang="lv-LV" sz="1400" baseline="0" dirty="0">
              <a:latin typeface="Roboto" panose="02000000000000000000" pitchFamily="2" charset="0"/>
              <a:ea typeface="Roboto" panose="02000000000000000000" pitchFamily="2" charset="0"/>
            </a:rPr>
            <a:t>(milj. eiro)</a:t>
          </a:r>
          <a:endParaRPr lang="lv-LV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500000" cy="542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baseline="0" dirty="0">
              <a:latin typeface="Roboto" panose="02000000000000000000" pitchFamily="2" charset="0"/>
              <a:ea typeface="Roboto" panose="02000000000000000000" pitchFamily="2" charset="0"/>
            </a:rPr>
            <a:t>Izsniegtie kredīti - rūpniecība un lauksaimniecība </a:t>
          </a:r>
          <a:r>
            <a:rPr lang="lv-LV" sz="1400" baseline="0" dirty="0">
              <a:latin typeface="Roboto" panose="02000000000000000000" pitchFamily="2" charset="0"/>
              <a:ea typeface="Roboto" panose="02000000000000000000" pitchFamily="2" charset="0"/>
            </a:rPr>
            <a:t>(milj. eiro)</a:t>
          </a:r>
          <a:endParaRPr lang="lv-LV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36CB2-1078-7DDC-0E98-B6C7104A8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4E84F-5917-D8B1-0590-DB5DB1D63B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F1CE9-CA1E-462F-9BF2-805A62A09C6F}" type="datetimeFigureOut">
              <a:rPr lang="lv-LV" smtClean="0"/>
              <a:t>05/10/2023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F0ACB-9101-6657-E372-701B4FE80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2B6DA-C390-75CE-0D76-7D406AC680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7774-31AE-4029-B4E1-53628CCEA7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748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8DD0-9A65-4ABF-87D9-0693C653DF7F}" type="datetimeFigureOut">
              <a:rPr lang="lv-LV" smtClean="0"/>
              <a:t>05/10/2023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9968-3E76-4F1F-AC57-F81C2241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10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3" cy="4636601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1B1C59-61E3-1FEC-434B-4F455F556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252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FDCA70-D01A-7496-3C44-A61673113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1" y="2551814"/>
            <a:ext cx="10658477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59" y="4307150"/>
            <a:ext cx="10658477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857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F995CD-F078-91B1-2DF7-78DC979CC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8249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02F6A6-A7C5-5E9F-3DEF-63B4CBC0E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59" y="4307150"/>
            <a:ext cx="10658477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D6945C-28FA-6D9C-2D37-29BA7FEFBE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1" y="2551814"/>
            <a:ext cx="10658477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83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6AC847-8457-6B7A-ABF6-EBCC96BB2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2" y="4307150"/>
            <a:ext cx="10658474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534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oreboard, traffic light&#10;&#10;Description automatically generated">
            <a:extLst>
              <a:ext uri="{FF2B5EF4-FFF2-40B4-BE49-F238E27FC236}">
                <a16:creationId xmlns:a16="http://schemas.microsoft.com/office/drawing/2014/main" id="{D835B47C-421C-14B4-862F-FBB997E15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A6E93E-5E51-94D0-9013-2484CDB2D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oreboard, traffic light&#10;&#10;Description automatically generated">
            <a:extLst>
              <a:ext uri="{FF2B5EF4-FFF2-40B4-BE49-F238E27FC236}">
                <a16:creationId xmlns:a16="http://schemas.microsoft.com/office/drawing/2014/main" id="{0CF8053A-81E1-F8E9-C15D-2302D0BA0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23324-6C55-473B-B4EC-57BFB44EC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358684"/>
            <a:ext cx="10648658" cy="100021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88068-6B08-41E2-BED1-4058E4D7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531620"/>
            <a:ext cx="10648658" cy="4399281"/>
          </a:xfrm>
        </p:spPr>
        <p:txBody>
          <a:bodyPr lIns="0" tIns="0" rIns="0" bIns="0">
            <a:noAutofit/>
          </a:bodyPr>
          <a:lstStyle>
            <a:lvl1pPr marL="0" indent="-342913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61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85761" algn="l">
              <a:lnSpc>
                <a:spcPct val="100000"/>
              </a:lnSpc>
              <a:buFont typeface="Arial" panose="020B0604020202020204" pitchFamily="34" charset="0"/>
              <a:buChar char="•"/>
              <a:defRPr sz="160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85761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85761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33F30-76D7-4E16-B0A2-B0A2749F8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40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60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9336" y="188640"/>
            <a:ext cx="9001000" cy="4320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600" b="1" cap="all" baseline="0"/>
            </a:lvl1pPr>
          </a:lstStyle>
          <a:p>
            <a:pPr lvl="0"/>
            <a:r>
              <a:rPr lang="lv-LV" noProof="1"/>
              <a:t>Title</a:t>
            </a:r>
            <a:endParaRPr lang="en-US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7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kern="12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E909C28-43D7-4C46-BBE7-FD7206FA0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9336" y="692696"/>
            <a:ext cx="4392488" cy="56166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400" b="0" cap="none" baseline="0"/>
            </a:lvl1pPr>
          </a:lstStyle>
          <a:p>
            <a:pPr lvl="0"/>
            <a:r>
              <a:rPr lang="lv-LV" noProof="1"/>
              <a:t>[5-6 key events for the month]</a:t>
            </a:r>
            <a:endParaRPr lang="en-US" noProof="1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83832" y="692696"/>
            <a:ext cx="7416824" cy="518457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400" b="0" cap="none" baseline="0"/>
            </a:lvl1pPr>
          </a:lstStyle>
          <a:p>
            <a:pPr lvl="0"/>
            <a:endParaRPr lang="en-US" noProof="1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225630" y="188640"/>
            <a:ext cx="2775026" cy="43204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600" b="1" cap="all" baseline="0"/>
            </a:lvl1pPr>
          </a:lstStyle>
          <a:p>
            <a:pPr lvl="0"/>
            <a:r>
              <a:rPr lang="en-GB" noProof="1"/>
              <a:t>January 19</a:t>
            </a:r>
            <a:endParaRPr lang="en-US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8548315"/>
              </p:ext>
            </p:extLst>
          </p:nvPr>
        </p:nvGraphicFramePr>
        <p:xfrm>
          <a:off x="9696400" y="332656"/>
          <a:ext cx="2409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54953" imgH="944962" progId="PBrush">
                  <p:embed/>
                </p:oleObj>
              </mc:Choice>
              <mc:Fallback>
                <p:oleObj name="Bitmap Image" r:id="rId2" imgW="3154953" imgH="944962" progId="PBrus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00" y="332656"/>
                        <a:ext cx="24098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0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4" cy="3570219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56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706744"/>
            <a:ext cx="5184000" cy="4392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587AFF-A0A3-E372-6EAE-F7205383EC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40292" y="1709678"/>
            <a:ext cx="5184000" cy="4392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C12DF0-F20F-3E5B-E4FE-4BBD48930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77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2000" y="1706033"/>
            <a:ext cx="6480000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587AFF-A0A3-E372-6EAE-F7205383EC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86200" y="1709677"/>
            <a:ext cx="3438092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036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76000" y="1613935"/>
            <a:ext cx="8640000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35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2C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3" cy="4636601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1B1C59-61E3-1FEC-434B-4F455F556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6268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2C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C15F8E-EFEB-F490-0F31-52CED889C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C9AEFB-EE48-3A53-44D9-2D725A1830A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4" cy="3570219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534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7BD153-9A23-5DB6-B9BA-43A6527CC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25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5DF22CF-FDE5-2828-A24F-E03863C8B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649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5CFB-B7A4-2D3C-C9A8-1E914103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3E8A-4B69-BE20-9D61-FC29BC4E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0E2B1-DCAC-B71A-1BB4-8C58433D1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A50D-97FA-7140-ADA1-40F79EB8E2EC}" type="datetimeFigureOut">
              <a:rPr lang="en-LV" smtClean="0"/>
              <a:t>10/05/2023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1542-CEDC-0115-1F64-3D406E2BB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FE36-1C28-85EE-037A-58AE6679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0E92-91B2-3344-AC14-E329EAC88621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6427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4" r:id="rId3"/>
    <p:sldLayoutId id="2147483665" r:id="rId4"/>
    <p:sldLayoutId id="2147483666" r:id="rId5"/>
    <p:sldLayoutId id="2147483659" r:id="rId6"/>
    <p:sldLayoutId id="2147483660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1" r:id="rId15"/>
    <p:sldLayoutId id="2147483662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ngsupervision.europa.eu/ecb/pub/pdf/ssm.202212_ECBreport_on_good_practices_for_CST~539227e0c1.en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C20D-3C6D-5211-2C11-7AE02E91D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58" y="2395659"/>
            <a:ext cx="6575601" cy="1755336"/>
          </a:xfrm>
        </p:spPr>
        <p:txBody>
          <a:bodyPr>
            <a:normAutofit fontScale="90000"/>
          </a:bodyPr>
          <a:lstStyle/>
          <a:p>
            <a:r>
              <a:rPr lang="lv-LV" sz="2800" dirty="0"/>
              <a:t>Zaļā pārkārtošanās un finanšu sektora nozīme Latvijas ekonomikas ilgtspējā</a:t>
            </a:r>
            <a:br>
              <a:rPr lang="lv-LV" sz="2800" dirty="0"/>
            </a:br>
            <a:br>
              <a:rPr lang="lv-LV" sz="2000" dirty="0"/>
            </a:br>
            <a:endParaRPr lang="lv-LV" sz="4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EB0CB-87A7-BBA5-2ACF-26D563781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1600" dirty="0"/>
              <a:t>Mārtiņš Āboliņš</a:t>
            </a:r>
            <a:br>
              <a:rPr lang="lv-LV" sz="1600" dirty="0"/>
            </a:br>
            <a:r>
              <a:rPr lang="lv-LV" sz="1600" dirty="0"/>
              <a:t>Ekonomists</a:t>
            </a:r>
          </a:p>
          <a:p>
            <a:endParaRPr lang="lv-LV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4CD3B-46F9-D4EC-8E4A-9B30D7CC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49" y="3264784"/>
            <a:ext cx="5151587" cy="28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6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DDA9F-3792-3676-7E81-4DD18E23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Demogrāfija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Pie pašreizējām tendencēm mēs Latvijā ap 2050. gadu būsim 1,4 – 1,6 miljoni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31747" name="TextBox 5">
            <a:extLst>
              <a:ext uri="{FF2B5EF4-FFF2-40B4-BE49-F238E27FC236}">
                <a16:creationId xmlns:a16="http://schemas.microsoft.com/office/drawing/2014/main" id="{CFE9CA23-554F-CF4D-0649-DE60BCA8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2017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CSP, Citadele aprēķini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4C5B8F-CDC7-92D8-7826-6C257FB1724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45107459"/>
              </p:ext>
            </p:extLst>
          </p:nvPr>
        </p:nvGraphicFramePr>
        <p:xfrm>
          <a:off x="1776413" y="1614488"/>
          <a:ext cx="86391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93CFBE4-0EA4-A487-4A6F-7110D50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Procentu likmes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Lēta nauda ir beigusies – procentu likmes ir pārsniegušas 2008. gada augstāko līmeni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65BD1-9C6F-70D3-E115-CBA1EA194F83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5B163F-4FEA-124A-7EC9-0EFC6712D5F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86975275"/>
              </p:ext>
            </p:extLst>
          </p:nvPr>
        </p:nvGraphicFramePr>
        <p:xfrm>
          <a:off x="1776413" y="1614488"/>
          <a:ext cx="86391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43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5233D5-790F-AB8C-681F-333BF21E941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753295172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C085AAB-39C4-5885-ADA0-A033B6AE219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7495130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04069F69-74AB-CA12-2CB2-3001D6C6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Fiskālā politika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Tikai ar valsts budžetu visus mērķus vienlaicīgi nevarēs sasniegt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1C452-1D6A-F703-9194-EEF2257C6CFA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Eurostat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EDC9C29-C271-9F4C-0E4F-A2B0B813A71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Banku nozare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Labāki mājokļi – liels potenciāls kāpināt investīcijas un kreditēšanu</a:t>
            </a:r>
            <a:endParaRPr lang="en-LV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848B65-2F74-586D-F86E-52A51F92222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C1E01E-C709-780E-3CD8-7586F61CCE38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20228169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8233C0-FD4C-5C74-213B-4CF7D99DAB42}"/>
              </a:ext>
            </a:extLst>
          </p:cNvPr>
          <p:cNvSpPr txBox="1"/>
          <p:nvPr/>
        </p:nvSpPr>
        <p:spPr>
          <a:xfrm>
            <a:off x="438516" y="6312645"/>
            <a:ext cx="4192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Baltijas valstu centrālās bankas</a:t>
            </a:r>
          </a:p>
        </p:txBody>
      </p:sp>
    </p:spTree>
    <p:extLst>
      <p:ext uri="{BB962C8B-B14F-4D97-AF65-F5344CB8AC3E}">
        <p14:creationId xmlns:p14="http://schemas.microsoft.com/office/powerpoint/2010/main" val="16394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0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2D4AF-5F62-1AD5-35DF-C858643CED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80952" y="1613935"/>
            <a:ext cx="8640000" cy="4320000"/>
          </a:xfrm>
        </p:spPr>
        <p:txBody>
          <a:bodyPr/>
          <a:lstStyle/>
          <a:p>
            <a:pPr indent="0" algn="ctr">
              <a:buNone/>
            </a:pPr>
            <a:endParaRPr lang="lv-LV" i="1" dirty="0"/>
          </a:p>
          <a:p>
            <a:pPr indent="0" algn="ctr">
              <a:buNone/>
            </a:pPr>
            <a:r>
              <a:rPr lang="lv-LV" i="1" dirty="0"/>
              <a:t>«</a:t>
            </a:r>
            <a:r>
              <a:rPr lang="en-GB" b="0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If we do not account for the impact of climate change on our economy, we risk missing a crucial part of the overall picture. This means that our job of preserving price stability must include further work on better understanding how climate change affects our role. </a:t>
            </a:r>
            <a:r>
              <a:rPr lang="en-GB" b="1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 must incorporate climate change into everything we do: our models, data, projections and analyses. </a:t>
            </a:r>
            <a:r>
              <a:rPr lang="en-GB" b="0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Ultimately, we need to ensure that our monetary policy accounts for the impact of climate change.</a:t>
            </a:r>
            <a:r>
              <a:rPr lang="lv-LV" b="0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»</a:t>
            </a:r>
          </a:p>
          <a:p>
            <a:pPr indent="0" algn="ctr">
              <a:buNone/>
            </a:pPr>
            <a:endParaRPr lang="lv-LV" i="1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indent="0" algn="ctr">
              <a:buNone/>
            </a:pPr>
            <a:endParaRPr lang="lv-LV" i="1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indent="0" algn="r" fontAlgn="base">
              <a:spcBef>
                <a:spcPts val="0"/>
              </a:spcBef>
              <a:buNone/>
            </a:pPr>
            <a:r>
              <a:rPr lang="en-GB" i="1" dirty="0">
                <a:solidFill>
                  <a:srgbClr val="555555"/>
                </a:solidFill>
                <a:latin typeface="Open Sans" panose="020B0606030504020204" pitchFamily="34" charset="0"/>
              </a:rPr>
              <a:t>7 November 2022</a:t>
            </a:r>
          </a:p>
          <a:p>
            <a:pPr indent="0" algn="r" fontAlgn="base">
              <a:spcBef>
                <a:spcPts val="0"/>
              </a:spcBef>
              <a:buNone/>
            </a:pPr>
            <a:r>
              <a:rPr lang="en-GB" i="1" dirty="0">
                <a:solidFill>
                  <a:srgbClr val="555555"/>
                </a:solidFill>
                <a:latin typeface="Open Sans" panose="020B0606030504020204" pitchFamily="34" charset="0"/>
              </a:rPr>
              <a:t>Christine Lagarde, President of the ECB</a:t>
            </a:r>
          </a:p>
          <a:p>
            <a:pPr indent="0" algn="r">
              <a:buNone/>
            </a:pPr>
            <a:endParaRPr lang="lv-LV" i="1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indent="0" algn="r">
              <a:buNone/>
            </a:pPr>
            <a:endParaRPr lang="lv-LV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1FFA00-AD21-0F30-CE57-80239AF6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Klimata riski ietekmē banku sistēmu</a:t>
            </a:r>
            <a:br>
              <a:rPr lang="lv-LV" altLang="lv-LV" sz="2800" dirty="0">
                <a:solidFill>
                  <a:schemeClr val="tx1"/>
                </a:solidFill>
              </a:rPr>
            </a:br>
            <a:br>
              <a:rPr lang="lv-LV" altLang="lv-LV" dirty="0">
                <a:solidFill>
                  <a:schemeClr val="tx1"/>
                </a:solidFill>
              </a:rPr>
            </a:br>
            <a:endParaRPr lang="LID4096" altLang="lv-LV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A37C6-17FE-073F-D33E-6E98ED91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 fontScale="90000"/>
          </a:bodyPr>
          <a:lstStyle/>
          <a:p>
            <a:r>
              <a:rPr lang="lv-LV" altLang="lv-LV" sz="3100" dirty="0" err="1">
                <a:solidFill>
                  <a:schemeClr val="tx1"/>
                </a:solidFill>
              </a:rPr>
              <a:t>Klimatneitralitāte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2000" b="0" dirty="0">
                <a:solidFill>
                  <a:schemeClr val="tx1"/>
                </a:solidFill>
              </a:rPr>
              <a:t>Mūsu mērķis ir ambiciozi - nākamajos 26 gados ir jāizdara 7 reizes vairāk kā iepriekšējos 26 gados</a:t>
            </a:r>
            <a:br>
              <a:rPr lang="lv-LV" altLang="lv-LV" sz="2000" dirty="0">
                <a:solidFill>
                  <a:schemeClr val="tx1"/>
                </a:solidFill>
              </a:rPr>
            </a:br>
            <a:endParaRPr lang="LID4096" altLang="lv-LV" sz="2000" dirty="0">
              <a:solidFill>
                <a:schemeClr val="tx1"/>
              </a:solidFill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B0835A7B-5BEA-E026-130E-F9DA44A4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2017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Eurostat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44A9E49-443C-2AD3-7FB2-61B69E7082C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38994776"/>
              </p:ext>
            </p:extLst>
          </p:nvPr>
        </p:nvGraphicFramePr>
        <p:xfrm>
          <a:off x="1776413" y="1614488"/>
          <a:ext cx="86391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90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E103A74-FA5D-7E30-2F67-E7B406E6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Regulācija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Ar klimatu saistītais regulācijas apjoms bankām pieaug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9F2E3D0-B7D9-90DF-6BAD-B9A57BC5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2017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Citadele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69B681-FE8A-8045-FD7E-0AB5C305187F}"/>
              </a:ext>
            </a:extLst>
          </p:cNvPr>
          <p:cNvGrpSpPr/>
          <p:nvPr/>
        </p:nvGrpSpPr>
        <p:grpSpPr>
          <a:xfrm>
            <a:off x="292069" y="1709678"/>
            <a:ext cx="11808739" cy="4459181"/>
            <a:chOff x="292069" y="2085056"/>
            <a:chExt cx="11808739" cy="44591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7B03F7-4213-A25E-79CC-2396480E8CE3}"/>
                </a:ext>
              </a:extLst>
            </p:cNvPr>
            <p:cNvSpPr/>
            <p:nvPr/>
          </p:nvSpPr>
          <p:spPr>
            <a:xfrm>
              <a:off x="1880048" y="2750485"/>
              <a:ext cx="1512000" cy="37937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EU Regulation 2019/2088 on sustainability‐related disclosures in the financial services sector (SFDR).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Requirement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increased transparency and disclosure of ESG characteristics of investment products (fund managers, asset managers). </a:t>
              </a:r>
            </a:p>
            <a:p>
              <a:endParaRPr lang="en-US" sz="9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Staged: March 2021 to December 2022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5128BC1B-25EA-8FE5-3E10-7AD88F7BF327}"/>
                </a:ext>
              </a:extLst>
            </p:cNvPr>
            <p:cNvSpPr/>
            <p:nvPr/>
          </p:nvSpPr>
          <p:spPr>
            <a:xfrm>
              <a:off x="1880048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2021-2022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892661-3F0E-221A-41F7-E4A822C5F364}"/>
                </a:ext>
              </a:extLst>
            </p:cNvPr>
            <p:cNvSpPr/>
            <p:nvPr/>
          </p:nvSpPr>
          <p:spPr>
            <a:xfrm>
              <a:off x="2069048" y="2460608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EU SFDR Regulation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1A6796-669F-6149-1D4A-C45122F325E6}"/>
                </a:ext>
              </a:extLst>
            </p:cNvPr>
            <p:cNvSpPr/>
            <p:nvPr/>
          </p:nvSpPr>
          <p:spPr>
            <a:xfrm>
              <a:off x="3588067" y="2747549"/>
              <a:ext cx="1512000" cy="37937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EBA Guidelines 2020/06 on loan origination and monitoring.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</a:t>
              </a:r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equirement: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incorporation of ESG risks into Bank’s risk management framework and taking into account ESG factors when assessing counterparties in credit-granting processes.</a:t>
              </a:r>
            </a:p>
            <a:p>
              <a:endParaRPr lang="en-US" sz="9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30 June 2021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06ED4CC7-C752-B457-FEA7-6157B4B06895}"/>
                </a:ext>
              </a:extLst>
            </p:cNvPr>
            <p:cNvSpPr/>
            <p:nvPr/>
          </p:nvSpPr>
          <p:spPr>
            <a:xfrm>
              <a:off x="3585132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Jun 2021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35D9E6-6066-FEA8-8FF3-AB881E2996AB}"/>
                </a:ext>
              </a:extLst>
            </p:cNvPr>
            <p:cNvSpPr/>
            <p:nvPr/>
          </p:nvSpPr>
          <p:spPr>
            <a:xfrm>
              <a:off x="3777067" y="2468185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>
                  <a:latin typeface="Roboto" panose="02000000000000000000" pitchFamily="2" charset="0"/>
                  <a:ea typeface="Roboto" panose="02000000000000000000" pitchFamily="2" charset="0"/>
                </a:rPr>
                <a:t>EBA Loan Origination and Monitoring Guidelines</a:t>
              </a:r>
              <a:endParaRPr lang="en-US" sz="10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66BF6F-172E-55AC-4506-BF580B9D38F9}"/>
                </a:ext>
              </a:extLst>
            </p:cNvPr>
            <p:cNvSpPr/>
            <p:nvPr/>
          </p:nvSpPr>
          <p:spPr>
            <a:xfrm>
              <a:off x="292069" y="2750486"/>
              <a:ext cx="1512000" cy="37937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ECB Guide on climate-related and environmental risks.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Requirement: 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ECB’s expectations on how to incorporate climate risks in banks’ risk culture, risk appetite, risk monitoring framework and loan portfolio management. 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Reporting: 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Defines the expected disclosures on ESG matters, incl. Scope 1, 2 and 3 GHG emissions.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2021 </a:t>
              </a: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4262D803-4BEF-A562-C4BD-7C89CA86ACA0}"/>
                </a:ext>
              </a:extLst>
            </p:cNvPr>
            <p:cNvSpPr/>
            <p:nvPr/>
          </p:nvSpPr>
          <p:spPr>
            <a:xfrm>
              <a:off x="292069" y="2089355"/>
              <a:ext cx="1512000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Nov 2020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0EEE73-51B0-B532-0D68-0ADD4ABA2DB9}"/>
                </a:ext>
              </a:extLst>
            </p:cNvPr>
            <p:cNvSpPr/>
            <p:nvPr/>
          </p:nvSpPr>
          <p:spPr>
            <a:xfrm>
              <a:off x="481069" y="2467846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 dirty="0">
                  <a:latin typeface="Roboto" panose="02000000000000000000" pitchFamily="2" charset="0"/>
                  <a:ea typeface="Roboto" panose="02000000000000000000" pitchFamily="2" charset="0"/>
                </a:rPr>
                <a:t>ECB Guide on climate-related risks</a:t>
              </a:r>
              <a:endParaRPr lang="en-US" sz="10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ED8304-90E4-A691-DD26-41450D5A5057}"/>
                </a:ext>
              </a:extLst>
            </p:cNvPr>
            <p:cNvSpPr/>
            <p:nvPr/>
          </p:nvSpPr>
          <p:spPr>
            <a:xfrm>
              <a:off x="7018022" y="2743251"/>
              <a:ext cx="1512000" cy="38009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EU Regulation 2020/852 on the establishment of a framework to facilitate sustainable investment.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Requirement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defines principles for the classification of economic activities and investment products with respect to their environmental and sustainability characteristics. </a:t>
              </a:r>
            </a:p>
            <a:p>
              <a:endParaRPr lang="en-US" sz="9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January 2022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D1A68AEC-2E9E-9E21-AC0B-2CB2247BF901}"/>
                </a:ext>
              </a:extLst>
            </p:cNvPr>
            <p:cNvSpPr/>
            <p:nvPr/>
          </p:nvSpPr>
          <p:spPr>
            <a:xfrm>
              <a:off x="7026270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Jan 2022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95890BB-8F8F-4DC7-F6EF-DE24D67A6D59}"/>
                </a:ext>
              </a:extLst>
            </p:cNvPr>
            <p:cNvSpPr/>
            <p:nvPr/>
          </p:nvSpPr>
          <p:spPr>
            <a:xfrm>
              <a:off x="7207022" y="2460611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>
                  <a:latin typeface="Roboto" panose="02000000000000000000" pitchFamily="2" charset="0"/>
                  <a:ea typeface="Roboto" panose="02000000000000000000" pitchFamily="2" charset="0"/>
                </a:rPr>
                <a:t>EU Taxonomy Regulation</a:t>
              </a:r>
              <a:endParaRPr lang="en-US" sz="10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F744F0-287E-BE62-DAB8-66DB6A4DBCCA}"/>
                </a:ext>
              </a:extLst>
            </p:cNvPr>
            <p:cNvSpPr/>
            <p:nvPr/>
          </p:nvSpPr>
          <p:spPr>
            <a:xfrm>
              <a:off x="5290216" y="2742202"/>
              <a:ext cx="1512000" cy="38020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EC amendments to MIFID II, AIFMD a UCITS.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Requirement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integration of ESG information and sustainability risks in disclosure requirements and adding an assessment of the customers’ ESG preferences in the suitability assessment.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endParaRPr lang="en-US" sz="9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August 2021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C0ECB887-6F31-CFE9-DFE7-6E5D269F7288}"/>
                </a:ext>
              </a:extLst>
            </p:cNvPr>
            <p:cNvSpPr/>
            <p:nvPr/>
          </p:nvSpPr>
          <p:spPr>
            <a:xfrm>
              <a:off x="5312938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August 2021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A6DA52-1F72-7DDE-A9D7-9FD15BAD7AF3}"/>
                </a:ext>
              </a:extLst>
            </p:cNvPr>
            <p:cNvSpPr/>
            <p:nvPr/>
          </p:nvSpPr>
          <p:spPr>
            <a:xfrm>
              <a:off x="5479216" y="2459562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>
                  <a:latin typeface="Roboto" panose="02000000000000000000" pitchFamily="2" charset="0"/>
                  <a:ea typeface="Roboto" panose="02000000000000000000" pitchFamily="2" charset="0"/>
                </a:rPr>
                <a:t>Amendments to MIFID II</a:t>
              </a:r>
              <a:endParaRPr lang="en-US" sz="10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39D6E5-0D46-249B-AD87-3DBF16B1E5D5}"/>
                </a:ext>
              </a:extLst>
            </p:cNvPr>
            <p:cNvSpPr/>
            <p:nvPr/>
          </p:nvSpPr>
          <p:spPr>
            <a:xfrm>
              <a:off x="10466389" y="2747549"/>
              <a:ext cx="1512000" cy="37966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EBA 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inal Report on the incorporation of ESG risks into institutions’ business strategies, business processes and internal governance arrangements.</a:t>
              </a:r>
            </a:p>
            <a:p>
              <a:endParaRPr lang="en-US" sz="9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Update of relevant EBA 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uidelines or new Guidelines are planned for 2022-2024.</a:t>
              </a:r>
            </a:p>
            <a:p>
              <a:endParaRPr lang="en-US" sz="9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Expected 2022-2024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64F6E02B-4A0D-5BCC-29C1-2E71B2D1C9F6}"/>
                </a:ext>
              </a:extLst>
            </p:cNvPr>
            <p:cNvSpPr/>
            <p:nvPr/>
          </p:nvSpPr>
          <p:spPr>
            <a:xfrm>
              <a:off x="10471703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2022-2024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003A9B3-5103-6732-1FF8-E187A3C752A9}"/>
                </a:ext>
              </a:extLst>
            </p:cNvPr>
            <p:cNvSpPr/>
            <p:nvPr/>
          </p:nvSpPr>
          <p:spPr>
            <a:xfrm>
              <a:off x="10656371" y="2441669"/>
              <a:ext cx="1132035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>
                  <a:latin typeface="Roboto" panose="02000000000000000000" pitchFamily="2" charset="0"/>
                  <a:ea typeface="Roboto" panose="02000000000000000000" pitchFamily="2" charset="0"/>
                </a:rPr>
                <a:t>EBA Guidelines on ESG Risk Management</a:t>
              </a:r>
              <a:endParaRPr lang="en-US" sz="10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89A66D-E9DE-F977-774F-AE3410EE62B9}"/>
                </a:ext>
              </a:extLst>
            </p:cNvPr>
            <p:cNvSpPr/>
            <p:nvPr/>
          </p:nvSpPr>
          <p:spPr>
            <a:xfrm>
              <a:off x="8731354" y="2750486"/>
              <a:ext cx="1512000" cy="37908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rtlCol="0" anchor="t" anchorCtr="0"/>
            <a:lstStyle/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EBA Final draft ITS</a:t>
              </a: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on prudential disclosures on ESG risks in accordance with Article</a:t>
              </a: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449a CRR</a:t>
              </a:r>
            </a:p>
            <a:p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Requirement:</a:t>
              </a: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Incorporation of ESG risk indicators into the Pillar 3 disclosures. Among others, it creates the concept of Green Asset Ratio and requires the measurement and disclosure of carbon-intensive exposures. </a:t>
              </a:r>
            </a:p>
            <a:p>
              <a:endParaRPr lang="en-US" sz="9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900" b="1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Entry into force: </a:t>
              </a:r>
            </a:p>
            <a:p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Staged</a:t>
              </a:r>
              <a:r>
                <a:rPr lang="en-US" sz="9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900" b="0" i="0" u="none" strike="noStrike" baseline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June 2022,  to June 2024</a:t>
              </a:r>
              <a:endParaRPr 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BC9CB56F-F904-7FB7-B305-AED2DB76C7E9}"/>
                </a:ext>
              </a:extLst>
            </p:cNvPr>
            <p:cNvSpPr/>
            <p:nvPr/>
          </p:nvSpPr>
          <p:spPr>
            <a:xfrm>
              <a:off x="8761305" y="2085056"/>
              <a:ext cx="1629105" cy="317849"/>
            </a:xfrm>
            <a:prstGeom prst="chevron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June 2022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B83F1A-1E7C-E482-381E-A184F0450A1B}"/>
                </a:ext>
              </a:extLst>
            </p:cNvPr>
            <p:cNvSpPr/>
            <p:nvPr/>
          </p:nvSpPr>
          <p:spPr>
            <a:xfrm>
              <a:off x="8920354" y="2475080"/>
              <a:ext cx="1134000" cy="1134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i="0" u="none" strike="noStrike" baseline="0">
                  <a:latin typeface="Roboto" panose="02000000000000000000" pitchFamily="2" charset="0"/>
                  <a:ea typeface="Roboto" panose="02000000000000000000" pitchFamily="2" charset="0"/>
                </a:rPr>
                <a:t>Pillar 3 ESG disclosures</a:t>
              </a:r>
              <a:endParaRPr lang="en-US" sz="10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96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BE3991-AF1C-07B2-BFFD-89382927F3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indent="0">
              <a:buNone/>
            </a:pPr>
            <a:r>
              <a:rPr lang="lv-LV" sz="1800" b="1" dirty="0"/>
              <a:t>Klimata riska integrācija visos risku pārvaldības procesos.</a:t>
            </a:r>
          </a:p>
          <a:p>
            <a:pPr indent="0">
              <a:buNone/>
            </a:pPr>
            <a:endParaRPr lang="lv-LV" sz="1800" b="1" dirty="0"/>
          </a:p>
          <a:p>
            <a:pPr indent="0">
              <a:buNone/>
            </a:pPr>
            <a:endParaRPr lang="lv-LV" sz="1800" dirty="0"/>
          </a:p>
          <a:p>
            <a:endParaRPr lang="lv-LV" sz="1800" dirty="0"/>
          </a:p>
          <a:p>
            <a:endParaRPr lang="lv-LV" sz="1800" dirty="0"/>
          </a:p>
          <a:p>
            <a:pPr indent="0">
              <a:buNone/>
            </a:pPr>
            <a:endParaRPr lang="lv-LV" sz="1800" dirty="0"/>
          </a:p>
          <a:p>
            <a:pPr indent="0">
              <a:buNone/>
            </a:pPr>
            <a:endParaRPr lang="lv-LV" sz="1800" dirty="0"/>
          </a:p>
          <a:p>
            <a:pPr indent="0">
              <a:buNone/>
            </a:pPr>
            <a:endParaRPr lang="lv-LV" sz="1800" dirty="0"/>
          </a:p>
          <a:p>
            <a:endParaRPr lang="lv-LV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BDD21-8D43-44A1-3DE7-BE241DD289DC}"/>
              </a:ext>
            </a:extLst>
          </p:cNvPr>
          <p:cNvSpPr/>
          <p:nvPr/>
        </p:nvSpPr>
        <p:spPr>
          <a:xfrm>
            <a:off x="930794" y="1709678"/>
            <a:ext cx="4710028" cy="9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 Directives: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Non-financial Reporting Directive (NFRD)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Amendments to MiFID II, UCITS, AIMD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Corporate Sustainability Reporting (CSRD)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A2C44-97D1-6B77-236C-2EA81FE18F13}"/>
              </a:ext>
            </a:extLst>
          </p:cNvPr>
          <p:cNvSpPr/>
          <p:nvPr/>
        </p:nvSpPr>
        <p:spPr>
          <a:xfrm>
            <a:off x="930794" y="2735447"/>
            <a:ext cx="4721086" cy="9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 Regulations: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Taxonomy Regulation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Disclosure Regulation (SFDR)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43DBE-0F81-7640-8FF8-F4EC76C71237}"/>
              </a:ext>
            </a:extLst>
          </p:cNvPr>
          <p:cNvSpPr/>
          <p:nvPr/>
        </p:nvSpPr>
        <p:spPr>
          <a:xfrm>
            <a:off x="930794" y="3761216"/>
            <a:ext cx="4721086" cy="9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EBA / ECB: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Prudential disclosures (CRR/IFR)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ECB Guide on climate-related and environmental risks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Climate risk stress-testing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57508-DED6-7EC7-E2F0-F69D6F09B30C}"/>
              </a:ext>
            </a:extLst>
          </p:cNvPr>
          <p:cNvSpPr/>
          <p:nvPr/>
        </p:nvSpPr>
        <p:spPr>
          <a:xfrm>
            <a:off x="930794" y="4786984"/>
            <a:ext cx="4710028" cy="9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EBA Guidelines: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Loan Origination and Monitoring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ESG Risk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07201-6DAC-00CD-076A-97090CF4B2F2}"/>
              </a:ext>
            </a:extLst>
          </p:cNvPr>
          <p:cNvSpPr/>
          <p:nvPr/>
        </p:nvSpPr>
        <p:spPr>
          <a:xfrm rot="16200000">
            <a:off x="-1353876" y="3519117"/>
            <a:ext cx="3968501" cy="358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Regulatory requirements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E103A74-FA5D-7E30-2F67-E7B406E6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Regulācija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Kas mums no tā?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9F2E3D0-B7D9-90DF-6BAD-B9A57BC5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2017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Citadele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D8229-D503-9C80-6F11-DD07D24796AB}"/>
              </a:ext>
            </a:extLst>
          </p:cNvPr>
          <p:cNvSpPr/>
          <p:nvPr/>
        </p:nvSpPr>
        <p:spPr>
          <a:xfrm>
            <a:off x="6540121" y="2363027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Fiziskais risks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34839-80EF-F279-B38D-4719609AF2F7}"/>
              </a:ext>
            </a:extLst>
          </p:cNvPr>
          <p:cNvSpPr/>
          <p:nvPr/>
        </p:nvSpPr>
        <p:spPr>
          <a:xfrm>
            <a:off x="6540114" y="2935751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Pārejas risks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98D56-CFFC-AD31-BDD9-667E68B01B70}"/>
              </a:ext>
            </a:extLst>
          </p:cNvPr>
          <p:cNvSpPr/>
          <p:nvPr/>
        </p:nvSpPr>
        <p:spPr>
          <a:xfrm>
            <a:off x="6540116" y="5124580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Kā tas ietekmēs kredit</a:t>
            </a:r>
            <a:r>
              <a:rPr lang="lv-LV" b="1" dirty="0">
                <a:solidFill>
                  <a:schemeClr val="tx1"/>
                </a:solidFill>
              </a:rPr>
              <a:t>ēšanu?</a:t>
            </a:r>
            <a:endParaRPr lang="lv-LV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59503-9ABA-50AD-A055-AED3A7C7EF25}"/>
              </a:ext>
            </a:extLst>
          </p:cNvPr>
          <p:cNvSpPr/>
          <p:nvPr/>
        </p:nvSpPr>
        <p:spPr>
          <a:xfrm>
            <a:off x="6540113" y="4001345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Klientu emisiju ziņošana no 2024. gada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125C86-C1D6-83E6-5B4F-70882EAD58DC}"/>
              </a:ext>
            </a:extLst>
          </p:cNvPr>
          <p:cNvSpPr/>
          <p:nvPr/>
        </p:nvSpPr>
        <p:spPr>
          <a:xfrm>
            <a:off x="6540115" y="3467454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Klimata stresa testi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ED694-F900-EE85-4DF4-2F9A4741CC15}"/>
              </a:ext>
            </a:extLst>
          </p:cNvPr>
          <p:cNvSpPr/>
          <p:nvPr/>
        </p:nvSpPr>
        <p:spPr>
          <a:xfrm>
            <a:off x="6540112" y="4555977"/>
            <a:ext cx="4528931" cy="462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Klientu aptaujas - drīzumā</a:t>
            </a:r>
          </a:p>
        </p:txBody>
      </p:sp>
    </p:spTree>
    <p:extLst>
      <p:ext uri="{BB962C8B-B14F-4D97-AF65-F5344CB8AC3E}">
        <p14:creationId xmlns:p14="http://schemas.microsoft.com/office/powerpoint/2010/main" val="2308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54825A-94AE-92C4-9C10-05BED6A40E0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07" y="1614488"/>
            <a:ext cx="600678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EE75AC0-6C8C-57AD-0EA9-C6A13EBC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Klientu vērtēšana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Datu pieejamība ir kritiski svarīga klimata risku izvērtēšanai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2CE2E-5C2E-2200-334A-7C3E4C62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10016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</a:t>
            </a:r>
            <a:r>
              <a:rPr lang="en-GB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ECB report on good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practices for climate stress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testing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eaLnBrk="1" hangingPunct="1"/>
            <a:r>
              <a:rPr lang="lv-LV" altLang="lv-LV" sz="8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lv-LV" altLang="lv-LV" sz="8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https://www.bankingsupervision.europa.eu/ecb/pub/pdf/ssm.202212_ECBreport_on_good_practices_for_CST~539227e0c1.en.pdf</a:t>
            </a:r>
            <a:r>
              <a:rPr lang="lv-LV" altLang="lv-LV" sz="8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n-GB" altLang="lv-LV" sz="800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/>
            <a:endParaRPr lang="lv-LV" altLang="lv-LV" sz="1000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7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7A44DE-C4C4-FEB7-D226-D9897A99DA4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r="909"/>
          <a:stretch/>
        </p:blipFill>
        <p:spPr>
          <a:xfrm>
            <a:off x="1776413" y="1644907"/>
            <a:ext cx="8560661" cy="425874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89D0695-B78C-A57E-9607-391E0D51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Zaļais kurss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 err="1">
                <a:solidFill>
                  <a:schemeClr val="tx1"/>
                </a:solidFill>
              </a:rPr>
              <a:t>Klimatneitralitāte</a:t>
            </a:r>
            <a:r>
              <a:rPr lang="lv-LV" altLang="lv-LV" sz="1800" b="0" dirty="0">
                <a:solidFill>
                  <a:schemeClr val="tx1"/>
                </a:solidFill>
              </a:rPr>
              <a:t> prasīs lielas pārmaiņas visās nozarēs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6D0F4B-12C2-BCC4-3EAF-EF44CAFF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34119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</a:t>
            </a:r>
            <a:r>
              <a:rPr lang="lv-LV" altLang="lv-LV" sz="1000" dirty="0" err="1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Eurostat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Citadele aprēķini</a:t>
            </a:r>
          </a:p>
        </p:txBody>
      </p:sp>
    </p:spTree>
    <p:extLst>
      <p:ext uri="{BB962C8B-B14F-4D97-AF65-F5344CB8AC3E}">
        <p14:creationId xmlns:p14="http://schemas.microsoft.com/office/powerpoint/2010/main" val="73139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5CE5D-AA68-A57D-62B3-2715B9867CF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/>
          <a:stretch/>
        </p:blipFill>
        <p:spPr>
          <a:xfrm>
            <a:off x="1776413" y="1647808"/>
            <a:ext cx="8639175" cy="425294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0FA7E6B-3690-4B0D-4E47-D0C0E692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Zaļais kurss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Domājot par zaļo elektrību, neaizmirstam pilno bildi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3884438-B4F6-34BE-01FE-52DD9E20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34119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</a:t>
            </a:r>
            <a:r>
              <a:rPr lang="lv-LV" altLang="lv-LV" sz="1000" dirty="0" err="1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Eurostat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Citadele aprēķini</a:t>
            </a:r>
          </a:p>
        </p:txBody>
      </p:sp>
    </p:spTree>
    <p:extLst>
      <p:ext uri="{BB962C8B-B14F-4D97-AF65-F5344CB8AC3E}">
        <p14:creationId xmlns:p14="http://schemas.microsoft.com/office/powerpoint/2010/main" val="238562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B4381C-617E-589B-1179-62865B75D392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713910918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D690CA9-3247-495B-A900-331EF5526FC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74316116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096ADA4C-CEC3-76EF-3F9C-B01BEA9B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/>
                </a:solidFill>
              </a:rPr>
              <a:t>Elektrības patēriņš</a:t>
            </a:r>
            <a:br>
              <a:rPr lang="lv-LV" altLang="lv-LV" sz="2800" dirty="0">
                <a:solidFill>
                  <a:schemeClr val="tx1"/>
                </a:solidFill>
              </a:rPr>
            </a:br>
            <a:r>
              <a:rPr lang="lv-LV" altLang="lv-LV" sz="1800" b="0" dirty="0">
                <a:solidFill>
                  <a:schemeClr val="tx1"/>
                </a:solidFill>
              </a:rPr>
              <a:t>Neeksistē turīgas valstis, kas maz tērē enerģiju</a:t>
            </a:r>
            <a:endParaRPr lang="LID4096" altLang="lv-LV" sz="2900" dirty="0">
              <a:solidFill>
                <a:schemeClr val="tx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662C221-1AA5-7B82-5BC7-3D981869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99200"/>
            <a:ext cx="34119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Avots: </a:t>
            </a:r>
            <a:r>
              <a:rPr lang="lv-LV" altLang="lv-LV" sz="1000" dirty="0" err="1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Eurostat</a:t>
            </a:r>
            <a:r>
              <a:rPr lang="lv-LV" alt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Citadele aprēķini</a:t>
            </a:r>
          </a:p>
        </p:txBody>
      </p:sp>
    </p:spTree>
    <p:extLst>
      <p:ext uri="{BB962C8B-B14F-4D97-AF65-F5344CB8AC3E}">
        <p14:creationId xmlns:p14="http://schemas.microsoft.com/office/powerpoint/2010/main" val="249889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ade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2C"/>
      </a:accent1>
      <a:accent2>
        <a:srgbClr val="2E2432"/>
      </a:accent2>
      <a:accent3>
        <a:srgbClr val="804F91"/>
      </a:accent3>
      <a:accent4>
        <a:srgbClr val="FFBCBC"/>
      </a:accent4>
      <a:accent5>
        <a:srgbClr val="675F6B"/>
      </a:accent5>
      <a:accent6>
        <a:srgbClr val="D9D7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5501F8-2AD9-F443-B60A-318CA6918F25}" vid="{980FA785-5D17-D145-8317-F7AA545D0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tadele">
    <a:dk1>
      <a:srgbClr val="000000"/>
    </a:dk1>
    <a:lt1>
      <a:srgbClr val="FFFFFF"/>
    </a:lt1>
    <a:dk2>
      <a:srgbClr val="44546A"/>
    </a:dk2>
    <a:lt2>
      <a:srgbClr val="E7E6E6"/>
    </a:lt2>
    <a:accent1>
      <a:srgbClr val="E3002C"/>
    </a:accent1>
    <a:accent2>
      <a:srgbClr val="2E2432"/>
    </a:accent2>
    <a:accent3>
      <a:srgbClr val="804F91"/>
    </a:accent3>
    <a:accent4>
      <a:srgbClr val="FFBCBC"/>
    </a:accent4>
    <a:accent5>
      <a:srgbClr val="675F6B"/>
    </a:accent5>
    <a:accent6>
      <a:srgbClr val="D9D7DA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929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</vt:lpstr>
      <vt:lpstr>Open Sans</vt:lpstr>
      <vt:lpstr>Roboto</vt:lpstr>
      <vt:lpstr>Wingdings</vt:lpstr>
      <vt:lpstr>Office Theme</vt:lpstr>
      <vt:lpstr>Bitmap Image</vt:lpstr>
      <vt:lpstr>Zaļā pārkārtošanās un finanšu sektora nozīme Latvijas ekonomikas ilgtspējā  </vt:lpstr>
      <vt:lpstr>Klimata riski ietekmē banku sistēmu  </vt:lpstr>
      <vt:lpstr>Klimatneitralitāte Mūsu mērķis ir ambiciozi - nākamajos 26 gados ir jāizdara 7 reizes vairāk kā iepriekšējos 26 gados </vt:lpstr>
      <vt:lpstr>Regulācija Ar klimatu saistītais regulācijas apjoms bankām pieaug</vt:lpstr>
      <vt:lpstr>Regulācija Kas mums no tā?</vt:lpstr>
      <vt:lpstr>Klientu vērtēšana Datu pieejamība ir kritiski svarīga klimata risku izvērtēšanai</vt:lpstr>
      <vt:lpstr>Zaļais kurss Klimatneitralitāte prasīs lielas pārmaiņas visās nozarēs</vt:lpstr>
      <vt:lpstr>Zaļais kurss Domājot par zaļo elektrību, neaizmirstam pilno bildi</vt:lpstr>
      <vt:lpstr>Elektrības patēriņš Neeksistē turīgas valstis, kas maz tērē enerģiju</vt:lpstr>
      <vt:lpstr>Demogrāfija Pie pašreizējām tendencēm mēs Latvijā ap 2050. gadu būsim 1,4 – 1,6 miljoni</vt:lpstr>
      <vt:lpstr>Procentu likmes Lēta nauda ir beigusies – procentu likmes ir pārsniegušas 2008. gada augstāko līmeni</vt:lpstr>
      <vt:lpstr>Fiskālā politika Tikai ar valsts budžetu visus mērķus vienlaicīgi nevarēs sasniegt</vt:lpstr>
      <vt:lpstr>Banku nozare Labāki mājokļi – liels potenciāls kāpināt investīcijas un kreditēšanu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Aivars Ivbulis</dc:creator>
  <cp:lastModifiedBy>Mārtiņš Āboliņš</cp:lastModifiedBy>
  <cp:revision>223</cp:revision>
  <cp:lastPrinted>2023-09-29T10:58:36Z</cp:lastPrinted>
  <dcterms:created xsi:type="dcterms:W3CDTF">2022-05-11T08:23:11Z</dcterms:created>
  <dcterms:modified xsi:type="dcterms:W3CDTF">2023-10-05T18:57:45Z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80cbd1-a941-401d-8cd3-f39a5eeaef11_Enabled">
    <vt:lpwstr>true</vt:lpwstr>
  </property>
  <property fmtid="{D5CDD505-2E9C-101B-9397-08002B2CF9AE}" pid="3" name="MSIP_Label_d680cbd1-a941-401d-8cd3-f39a5eeaef11_SetDate">
    <vt:lpwstr>2022-06-07T12:27:35Z</vt:lpwstr>
  </property>
  <property fmtid="{D5CDD505-2E9C-101B-9397-08002B2CF9AE}" pid="4" name="MSIP_Label_d680cbd1-a941-401d-8cd3-f39a5eeaef11_Method">
    <vt:lpwstr>Privileged</vt:lpwstr>
  </property>
  <property fmtid="{D5CDD505-2E9C-101B-9397-08002B2CF9AE}" pid="5" name="MSIP_Label_d680cbd1-a941-401d-8cd3-f39a5eeaef11_Name">
    <vt:lpwstr>d680cbd1-a941-401d-8cd3-f39a5eeaef11</vt:lpwstr>
  </property>
  <property fmtid="{D5CDD505-2E9C-101B-9397-08002B2CF9AE}" pid="6" name="MSIP_Label_d680cbd1-a941-401d-8cd3-f39a5eeaef11_SiteId">
    <vt:lpwstr>07bdd1fd-92fa-43d7-9bd4-931b91b523c6</vt:lpwstr>
  </property>
  <property fmtid="{D5CDD505-2E9C-101B-9397-08002B2CF9AE}" pid="7" name="MSIP_Label_d680cbd1-a941-401d-8cd3-f39a5eeaef11_ActionId">
    <vt:lpwstr>01ef729c-af3c-477e-a39c-037450e048a0</vt:lpwstr>
  </property>
  <property fmtid="{D5CDD505-2E9C-101B-9397-08002B2CF9AE}" pid="8" name="MSIP_Label_d680cbd1-a941-401d-8cd3-f39a5eeaef11_ContentBits">
    <vt:lpwstr>0</vt:lpwstr>
  </property>
</Properties>
</file>