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19"/>
  </p:notesMasterIdLst>
  <p:sldIdLst>
    <p:sldId id="272" r:id="rId3"/>
    <p:sldId id="1518" r:id="rId4"/>
    <p:sldId id="1519" r:id="rId5"/>
    <p:sldId id="1509" r:id="rId6"/>
    <p:sldId id="1508" r:id="rId7"/>
    <p:sldId id="1505" r:id="rId8"/>
    <p:sldId id="1517" r:id="rId9"/>
    <p:sldId id="1510" r:id="rId10"/>
    <p:sldId id="1512" r:id="rId11"/>
    <p:sldId id="1513" r:id="rId12"/>
    <p:sldId id="1514" r:id="rId13"/>
    <p:sldId id="1515" r:id="rId14"/>
    <p:sldId id="1511" r:id="rId15"/>
    <p:sldId id="1516" r:id="rId16"/>
    <p:sldId id="1520" r:id="rId17"/>
    <p:sldId id="1482"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33"/>
    <a:srgbClr val="A5002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6374" autoAdjust="0"/>
  </p:normalViewPr>
  <p:slideViewPr>
    <p:cSldViewPr snapToGrid="0">
      <p:cViewPr varScale="1">
        <p:scale>
          <a:sx n="122" d="100"/>
          <a:sy n="122" d="100"/>
        </p:scale>
        <p:origin x="108" y="306"/>
      </p:cViewPr>
      <p:guideLst/>
    </p:cSldViewPr>
  </p:slideViewPr>
  <p:notesTextViewPr>
    <p:cViewPr>
      <p:scale>
        <a:sx n="1" d="1"/>
        <a:sy n="1" d="1"/>
      </p:scale>
      <p:origin x="0" y="0"/>
    </p:cViewPr>
  </p:notesTextViewPr>
  <p:sorterViewPr>
    <p:cViewPr>
      <p:scale>
        <a:sx n="86" d="100"/>
        <a:sy n="86" d="100"/>
      </p:scale>
      <p:origin x="0" y="0"/>
    </p:cViewPr>
  </p:sorterViewPr>
  <p:notesViewPr>
    <p:cSldViewPr snapToGrid="0">
      <p:cViewPr varScale="1">
        <p:scale>
          <a:sx n="41" d="100"/>
          <a:sy n="41" d="100"/>
        </p:scale>
        <p:origin x="11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29669596385188E-2"/>
          <c:y val="3.4972673582872385E-2"/>
          <c:w val="0.92841407535922416"/>
          <c:h val="0.90245561407792385"/>
        </c:manualLayout>
      </c:layout>
      <c:lineChart>
        <c:grouping val="standard"/>
        <c:varyColors val="0"/>
        <c:ser>
          <c:idx val="0"/>
          <c:order val="0"/>
          <c:tx>
            <c:strRef>
              <c:f>'IRS010'!$B$4</c:f>
              <c:strCache>
                <c:ptCount val="1"/>
                <c:pt idx="0">
                  <c:v>Iedzīvotāju skaits gada sākumā</c:v>
                </c:pt>
              </c:strCache>
            </c:strRef>
          </c:tx>
          <c:spPr>
            <a:ln w="6350" cap="rnd">
              <a:solidFill>
                <a:srgbClr val="C00000"/>
              </a:solidFill>
              <a:round/>
            </a:ln>
            <a:effectLst/>
          </c:spPr>
          <c:marker>
            <c:symbol val="triangle"/>
            <c:size val="3"/>
            <c:spPr>
              <a:noFill/>
              <a:ln w="9525">
                <a:solidFill>
                  <a:srgbClr val="C00000"/>
                </a:solidFill>
              </a:ln>
              <a:effectLst/>
            </c:spPr>
          </c:marker>
          <c:dLbls>
            <c:dLbl>
              <c:idx val="0"/>
              <c:layout>
                <c:manualLayout>
                  <c:x val="-1.9370460048426165E-2"/>
                  <c:y val="-4.3715841978590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8E-42B2-9AF8-BE4E9060E3C4}"/>
                </c:ext>
              </c:extLst>
            </c:dLbl>
            <c:dLbl>
              <c:idx val="1"/>
              <c:layout>
                <c:manualLayout>
                  <c:x val="-1.6142050040355124E-3"/>
                  <c:y val="-2.040072625667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8E-42B2-9AF8-BE4E9060E3C4}"/>
                </c:ext>
              </c:extLst>
            </c:dLbl>
            <c:dLbl>
              <c:idx val="2"/>
              <c:layout>
                <c:manualLayout>
                  <c:x val="0"/>
                  <c:y val="-3.2058284117633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8E-42B2-9AF8-BE4E9060E3C4}"/>
                </c:ext>
              </c:extLst>
            </c:dLbl>
            <c:dLbl>
              <c:idx val="3"/>
              <c:layout>
                <c:manualLayout>
                  <c:x val="-4.3395296582751566E-3"/>
                  <c:y val="-1.4317326474883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8E-42B2-9AF8-BE4E9060E3C4}"/>
                </c:ext>
              </c:extLst>
            </c:dLbl>
            <c:dLbl>
              <c:idx val="4"/>
              <c:layout>
                <c:manualLayout>
                  <c:x val="-0.16037033042102614"/>
                  <c:y val="2.121418543612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8E-42B2-9AF8-BE4E9060E3C4}"/>
                </c:ext>
              </c:extLst>
            </c:dLbl>
            <c:dLbl>
              <c:idx val="5"/>
              <c:layout>
                <c:manualLayout>
                  <c:x val="-6.4568200161420498E-3"/>
                  <c:y val="-3.4972673582872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8E-42B2-9AF8-BE4E9060E3C4}"/>
                </c:ext>
              </c:extLst>
            </c:dLbl>
            <c:dLbl>
              <c:idx val="6"/>
              <c:layout>
                <c:manualLayout>
                  <c:x val="-0.10266781720778058"/>
                  <c:y val="4.3716047122016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8E-42B2-9AF8-BE4E9060E3C4}"/>
                </c:ext>
              </c:extLst>
            </c:dLbl>
            <c:dLbl>
              <c:idx val="7"/>
              <c:layout>
                <c:manualLayout>
                  <c:x val="-4.7552583324344734E-2"/>
                  <c:y val="-4.3716047122016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8E-42B2-9AF8-BE4E9060E3C4}"/>
                </c:ext>
              </c:extLst>
            </c:dLbl>
            <c:dLbl>
              <c:idx val="8"/>
              <c:layout>
                <c:manualLayout>
                  <c:x val="-8.3712883778761592E-17"/>
                  <c:y val="-1.6368186534822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8E-42B2-9AF8-BE4E9060E3C4}"/>
                </c:ext>
              </c:extLst>
            </c:dLbl>
            <c:dLbl>
              <c:idx val="9"/>
              <c:layout>
                <c:manualLayout>
                  <c:x val="-0.12978858807032684"/>
                  <c:y val="3.093987670145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8E-42B2-9AF8-BE4E9060E3C4}"/>
                </c:ext>
              </c:extLst>
            </c:dLbl>
            <c:dLbl>
              <c:idx val="10"/>
              <c:layout>
                <c:manualLayout>
                  <c:x val="-8.0710459137814088E-3"/>
                  <c:y val="1.7181224439968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8E-42B2-9AF8-BE4E9060E3C4}"/>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'IRS010'!$C$3:$U$3</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'IRS010'!$C$4:$U$4</c:f>
              <c:numCache>
                <c:formatCode>0</c:formatCode>
                <c:ptCount val="19"/>
                <c:pt idx="0">
                  <c:v>2044813</c:v>
                </c:pt>
                <c:pt idx="1">
                  <c:v>2023825</c:v>
                </c:pt>
                <c:pt idx="2">
                  <c:v>2001468</c:v>
                </c:pt>
                <c:pt idx="3">
                  <c:v>1986096</c:v>
                </c:pt>
                <c:pt idx="4">
                  <c:v>1968957</c:v>
                </c:pt>
                <c:pt idx="5">
                  <c:v>1950116</c:v>
                </c:pt>
                <c:pt idx="6">
                  <c:v>1934379</c:v>
                </c:pt>
                <c:pt idx="7">
                  <c:v>1919968</c:v>
                </c:pt>
                <c:pt idx="8">
                  <c:v>1907675</c:v>
                </c:pt>
                <c:pt idx="9">
                  <c:v>1893223</c:v>
                </c:pt>
                <c:pt idx="10">
                  <c:v>1875757</c:v>
                </c:pt>
              </c:numCache>
            </c:numRef>
          </c:val>
          <c:smooth val="0"/>
          <c:extLst>
            <c:ext xmlns:c16="http://schemas.microsoft.com/office/drawing/2014/chart" uri="{C3380CC4-5D6E-409C-BE32-E72D297353CC}">
              <c16:uniqueId val="{0000000B-F28E-42B2-9AF8-BE4E9060E3C4}"/>
            </c:ext>
          </c:extLst>
        </c:ser>
        <c:ser>
          <c:idx val="1"/>
          <c:order val="1"/>
          <c:tx>
            <c:strRef>
              <c:f>'IRS010'!$B$5</c:f>
              <c:strCache>
                <c:ptCount val="1"/>
                <c:pt idx="0">
                  <c:v>Mērķa vērtība 2030.gadam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8"/>
            <c:marker>
              <c:symbol val="square"/>
              <c:size val="5"/>
              <c:spPr>
                <a:noFill/>
                <a:ln w="6350">
                  <a:solidFill>
                    <a:srgbClr val="C00000"/>
                  </a:solidFill>
                </a:ln>
                <a:effectLst/>
              </c:spPr>
            </c:marker>
            <c:bubble3D val="0"/>
            <c:spPr>
              <a:ln w="6350" cap="rnd">
                <a:noFill/>
                <a:round/>
              </a:ln>
              <a:effectLst/>
            </c:spPr>
            <c:extLst>
              <c:ext xmlns:c16="http://schemas.microsoft.com/office/drawing/2014/chart" uri="{C3380CC4-5D6E-409C-BE32-E72D297353CC}">
                <c16:uniqueId val="{0000000D-F28E-42B2-9AF8-BE4E9060E3C4}"/>
              </c:ext>
            </c:extLst>
          </c:dPt>
          <c:dLbls>
            <c:dLbl>
              <c:idx val="18"/>
              <c:layout>
                <c:manualLayout>
                  <c:x val="-4.6767698558228335E-2"/>
                  <c:y val="-2.6229445600560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8E-42B2-9AF8-BE4E9060E3C4}"/>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'IRS010'!$C$3:$U$3</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'IRS010'!$C$5:$U$5</c:f>
              <c:numCache>
                <c:formatCode>General</c:formatCode>
                <c:ptCount val="19"/>
                <c:pt idx="18">
                  <c:v>2020000</c:v>
                </c:pt>
              </c:numCache>
            </c:numRef>
          </c:val>
          <c:smooth val="0"/>
          <c:extLst>
            <c:ext xmlns:c16="http://schemas.microsoft.com/office/drawing/2014/chart" uri="{C3380CC4-5D6E-409C-BE32-E72D297353CC}">
              <c16:uniqueId val="{0000000E-F28E-42B2-9AF8-BE4E9060E3C4}"/>
            </c:ext>
          </c:extLst>
        </c:ser>
        <c:dLbls>
          <c:showLegendKey val="0"/>
          <c:showVal val="0"/>
          <c:showCatName val="0"/>
          <c:showSerName val="0"/>
          <c:showPercent val="0"/>
          <c:showBubbleSize val="0"/>
        </c:dLbls>
        <c:marker val="1"/>
        <c:smooth val="0"/>
        <c:axId val="452707232"/>
        <c:axId val="452707560"/>
      </c:lineChart>
      <c:catAx>
        <c:axId val="45270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52707560"/>
        <c:crosses val="autoZero"/>
        <c:auto val="1"/>
        <c:lblAlgn val="ctr"/>
        <c:lblOffset val="100"/>
        <c:noMultiLvlLbl val="0"/>
      </c:catAx>
      <c:valAx>
        <c:axId val="452707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52707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aseline="0"/>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00941671021383E-2"/>
          <c:y val="2.736318407960199E-2"/>
          <c:w val="0.8681018596079747"/>
          <c:h val="0.87237699348495146"/>
        </c:manualLayout>
      </c:layout>
      <c:lineChart>
        <c:grouping val="standard"/>
        <c:varyColors val="0"/>
        <c:ser>
          <c:idx val="0"/>
          <c:order val="0"/>
          <c:tx>
            <c:strRef>
              <c:f>LV!$A$9</c:f>
              <c:strCache>
                <c:ptCount val="1"/>
                <c:pt idx="0">
                  <c:v>Džini indekss</c:v>
                </c:pt>
              </c:strCache>
            </c:strRef>
          </c:tx>
          <c:spPr>
            <a:ln w="6350" cap="rnd">
              <a:solidFill>
                <a:srgbClr val="C00000"/>
              </a:solidFill>
              <a:round/>
            </a:ln>
            <a:effectLst/>
          </c:spPr>
          <c:marker>
            <c:symbol val="triangle"/>
            <c:size val="3"/>
            <c:spPr>
              <a:noFill/>
              <a:ln w="6350">
                <a:solidFill>
                  <a:srgbClr val="C00000"/>
                </a:solidFill>
              </a:ln>
              <a:effectLst/>
            </c:spPr>
          </c:marker>
          <c:dLbls>
            <c:dLbl>
              <c:idx val="0"/>
              <c:layout>
                <c:manualLayout>
                  <c:x val="-1.9174181546417625E-2"/>
                  <c:y val="2.8728848630844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ED-4E46-A0C1-8403AAE5D275}"/>
                </c:ext>
              </c:extLst>
            </c:dLbl>
            <c:dLbl>
              <c:idx val="1"/>
              <c:layout>
                <c:manualLayout>
                  <c:x val="-3.2568399409853441E-2"/>
                  <c:y val="-3.1970888603590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ED-4E46-A0C1-8403AAE5D275}"/>
                </c:ext>
              </c:extLst>
            </c:dLbl>
            <c:dLbl>
              <c:idx val="2"/>
              <c:layout>
                <c:manualLayout>
                  <c:x val="-3.1832709676557665E-2"/>
                  <c:y val="2.7149702590082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ED-4E46-A0C1-8403AAE5D275}"/>
                </c:ext>
              </c:extLst>
            </c:dLbl>
            <c:dLbl>
              <c:idx val="3"/>
              <c:layout>
                <c:manualLayout>
                  <c:x val="-2.9477027362953469E-2"/>
                  <c:y val="-1.806052122659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ED-4E46-A0C1-8403AAE5D275}"/>
                </c:ext>
              </c:extLst>
            </c:dLbl>
            <c:dLbl>
              <c:idx val="4"/>
              <c:layout>
                <c:manualLayout>
                  <c:x val="-3.2619332542723527E-2"/>
                  <c:y val="1.8808482559894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ED-4E46-A0C1-8403AAE5D275}"/>
                </c:ext>
              </c:extLst>
            </c:dLbl>
            <c:dLbl>
              <c:idx val="5"/>
              <c:layout>
                <c:manualLayout>
                  <c:x val="-3.1809286415844414E-2"/>
                  <c:y val="-2.3730375849695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ED-4E46-A0C1-8403AAE5D275}"/>
                </c:ext>
              </c:extLst>
            </c:dLbl>
            <c:dLbl>
              <c:idx val="6"/>
              <c:layout>
                <c:manualLayout>
                  <c:x val="-2.8035151237515651E-2"/>
                  <c:y val="2.9743614310713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ED-4E46-A0C1-8403AAE5D275}"/>
                </c:ext>
              </c:extLst>
            </c:dLbl>
            <c:dLbl>
              <c:idx val="7"/>
              <c:layout>
                <c:manualLayout>
                  <c:x val="-3.3223752342575255E-2"/>
                  <c:y val="-3.1590613732171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ED-4E46-A0C1-8403AAE5D275}"/>
                </c:ext>
              </c:extLst>
            </c:dLbl>
            <c:dLbl>
              <c:idx val="8"/>
              <c:layout>
                <c:manualLayout>
                  <c:x val="-2.2537163744141445E-2"/>
                  <c:y val="2.482242037699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ED-4E46-A0C1-8403AAE5D275}"/>
                </c:ext>
              </c:extLst>
            </c:dLbl>
            <c:dLbl>
              <c:idx val="9"/>
              <c:layout>
                <c:manualLayout>
                  <c:x val="-3.1809286415844414E-2"/>
                  <c:y val="-2.69360493060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ED-4E46-A0C1-8403AAE5D27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LV!$B$8:$T$8</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LV!$B$9:$T$9</c:f>
              <c:numCache>
                <c:formatCode>#,##0.##########</c:formatCode>
                <c:ptCount val="19"/>
                <c:pt idx="0" formatCode="General">
                  <c:v>35.700000000000003</c:v>
                </c:pt>
                <c:pt idx="1">
                  <c:v>35.200000000000003</c:v>
                </c:pt>
                <c:pt idx="2">
                  <c:v>35.5</c:v>
                </c:pt>
                <c:pt idx="3">
                  <c:v>35.4</c:v>
                </c:pt>
                <c:pt idx="4">
                  <c:v>34.5</c:v>
                </c:pt>
                <c:pt idx="5">
                  <c:v>34.5</c:v>
                </c:pt>
                <c:pt idx="6">
                  <c:v>35.6</c:v>
                </c:pt>
                <c:pt idx="7">
                  <c:v>35.200000000000003</c:v>
                </c:pt>
                <c:pt idx="8">
                  <c:v>34.5</c:v>
                </c:pt>
                <c:pt idx="9">
                  <c:v>35.700000000000003</c:v>
                </c:pt>
                <c:pt idx="10">
                  <c:v>34.299999999999997</c:v>
                </c:pt>
              </c:numCache>
            </c:numRef>
          </c:val>
          <c:smooth val="0"/>
          <c:extLst>
            <c:ext xmlns:c16="http://schemas.microsoft.com/office/drawing/2014/chart" uri="{C3380CC4-5D6E-409C-BE32-E72D297353CC}">
              <c16:uniqueId val="{0000000A-C0ED-4E46-A0C1-8403AAE5D275}"/>
            </c:ext>
          </c:extLst>
        </c:ser>
        <c:ser>
          <c:idx val="1"/>
          <c:order val="1"/>
          <c:tx>
            <c:strRef>
              <c:f>LV!$A$10</c:f>
              <c:strCache>
                <c:ptCount val="1"/>
                <c:pt idx="0">
                  <c:v>Mērķa vērtības</c:v>
                </c:pt>
              </c:strCache>
            </c:strRef>
          </c:tx>
          <c:spPr>
            <a:ln w="28575" cap="rnd">
              <a:noFill/>
              <a:round/>
            </a:ln>
            <a:effectLst/>
          </c:spPr>
          <c:marker>
            <c:symbol val="square"/>
            <c:size val="5"/>
            <c:spPr>
              <a:noFill/>
              <a:ln w="6350">
                <a:solidFill>
                  <a:srgbClr val="C00000"/>
                </a:solidFill>
              </a:ln>
              <a:effectLst/>
            </c:spPr>
          </c:marker>
          <c:dLbls>
            <c:dLbl>
              <c:idx val="15"/>
              <c:layout>
                <c:manualLayout>
                  <c:x val="-1.8379267029042138E-2"/>
                  <c:y val="-2.9850746268656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ED-4E46-A0C1-8403AAE5D275}"/>
                </c:ext>
              </c:extLst>
            </c:dLbl>
            <c:dLbl>
              <c:idx val="18"/>
              <c:layout>
                <c:manualLayout>
                  <c:x val="-1.8379267029042138E-2"/>
                  <c:y val="-3.2338308457711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ED-4E46-A0C1-8403AAE5D275}"/>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LV!$B$8:$T$8</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LV!$B$10:$T$10</c:f>
              <c:numCache>
                <c:formatCode>General</c:formatCode>
                <c:ptCount val="19"/>
                <c:pt idx="15">
                  <c:v>30</c:v>
                </c:pt>
                <c:pt idx="18">
                  <c:v>30</c:v>
                </c:pt>
              </c:numCache>
            </c:numRef>
          </c:val>
          <c:smooth val="0"/>
          <c:extLst>
            <c:ext xmlns:c16="http://schemas.microsoft.com/office/drawing/2014/chart" uri="{C3380CC4-5D6E-409C-BE32-E72D297353CC}">
              <c16:uniqueId val="{0000000D-C0ED-4E46-A0C1-8403AAE5D275}"/>
            </c:ext>
          </c:extLst>
        </c:ser>
        <c:dLbls>
          <c:showLegendKey val="0"/>
          <c:showVal val="0"/>
          <c:showCatName val="0"/>
          <c:showSerName val="0"/>
          <c:showPercent val="0"/>
          <c:showBubbleSize val="0"/>
        </c:dLbls>
        <c:marker val="1"/>
        <c:smooth val="0"/>
        <c:axId val="462795272"/>
        <c:axId val="462795600"/>
      </c:lineChart>
      <c:catAx>
        <c:axId val="46279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62795600"/>
        <c:crosses val="autoZero"/>
        <c:auto val="1"/>
        <c:lblAlgn val="ctr"/>
        <c:lblOffset val="100"/>
        <c:noMultiLvlLbl val="0"/>
      </c:catAx>
      <c:valAx>
        <c:axId val="4627956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62795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aseline="0"/>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72818383620062E-2"/>
          <c:y val="3.412077721798485E-2"/>
          <c:w val="0.92749040417046003"/>
          <c:h val="0.89119874081725359"/>
        </c:manualLayout>
      </c:layout>
      <c:lineChart>
        <c:grouping val="standard"/>
        <c:varyColors val="0"/>
        <c:ser>
          <c:idx val="0"/>
          <c:order val="0"/>
          <c:tx>
            <c:strRef>
              <c:f>LV!$A$11</c:f>
              <c:strCache>
                <c:ptCount val="1"/>
                <c:pt idx="0">
                  <c:v>IKP pēc Pirktspējas paritātes </c:v>
                </c:pt>
              </c:strCache>
            </c:strRef>
          </c:tx>
          <c:spPr>
            <a:ln w="6350" cap="rnd">
              <a:solidFill>
                <a:srgbClr val="C00000"/>
              </a:solidFill>
              <a:round/>
            </a:ln>
            <a:effectLst/>
          </c:spPr>
          <c:marker>
            <c:symbol val="triangle"/>
            <c:size val="3"/>
            <c:spPr>
              <a:noFill/>
              <a:ln w="6350">
                <a:solidFill>
                  <a:srgbClr val="C00000"/>
                </a:solidFill>
              </a:ln>
              <a:effectLst/>
            </c:spPr>
          </c:marker>
          <c:dLbls>
            <c:dLbl>
              <c:idx val="0"/>
              <c:layout>
                <c:manualLayout>
                  <c:x val="-6.4140145973402604E-2"/>
                  <c:y val="7.4974645718642791E-2"/>
                </c:manualLayout>
              </c:layout>
              <c:showLegendKey val="0"/>
              <c:showVal val="1"/>
              <c:showCatName val="0"/>
              <c:showSerName val="0"/>
              <c:showPercent val="0"/>
              <c:showBubbleSize val="0"/>
              <c:extLst>
                <c:ext xmlns:c15="http://schemas.microsoft.com/office/drawing/2012/chart" uri="{CE6537A1-D6FC-4f65-9D91-7224C49458BB}">
                  <c15:layout>
                    <c:manualLayout>
                      <c:w val="0.11771941216116251"/>
                      <c:h val="8.3516385898331186E-2"/>
                    </c:manualLayout>
                  </c15:layout>
                </c:ext>
                <c:ext xmlns:c16="http://schemas.microsoft.com/office/drawing/2014/chart" uri="{C3380CC4-5D6E-409C-BE32-E72D297353CC}">
                  <c16:uniqueId val="{00000000-A782-439B-91F6-0E57F8A01997}"/>
                </c:ext>
              </c:extLst>
            </c:dLbl>
            <c:dLbl>
              <c:idx val="1"/>
              <c:layout>
                <c:manualLayout>
                  <c:x val="-3.6504745810570088E-2"/>
                  <c:y val="-4.2297006205513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82-439B-91F6-0E57F8A01997}"/>
                </c:ext>
              </c:extLst>
            </c:dLbl>
            <c:dLbl>
              <c:idx val="2"/>
              <c:layout>
                <c:manualLayout>
                  <c:x val="-3.1315240083507334E-2"/>
                  <c:y val="5.4960185758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82-439B-91F6-0E57F8A01997}"/>
                </c:ext>
              </c:extLst>
            </c:dLbl>
            <c:dLbl>
              <c:idx val="3"/>
              <c:layout>
                <c:manualLayout>
                  <c:x val="1.430616131447263E-3"/>
                  <c:y val="2.0997401364913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82-439B-91F6-0E57F8A01997}"/>
                </c:ext>
              </c:extLst>
            </c:dLbl>
            <c:dLbl>
              <c:idx val="4"/>
              <c:layout>
                <c:manualLayout>
                  <c:x val="-4.7972178926367695E-2"/>
                  <c:y val="-2.874366530415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82-439B-91F6-0E57F8A01997}"/>
                </c:ext>
              </c:extLst>
            </c:dLbl>
            <c:dLbl>
              <c:idx val="5"/>
              <c:layout>
                <c:manualLayout>
                  <c:x val="1.1365952690151775E-2"/>
                  <c:y val="2.5228435289211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82-439B-91F6-0E57F8A01997}"/>
                </c:ext>
              </c:extLst>
            </c:dLbl>
            <c:dLbl>
              <c:idx val="6"/>
              <c:layout>
                <c:manualLayout>
                  <c:x val="-5.4599348889420779E-2"/>
                  <c:y val="-3.180503231118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82-439B-91F6-0E57F8A01997}"/>
                </c:ext>
              </c:extLst>
            </c:dLbl>
            <c:dLbl>
              <c:idx val="7"/>
              <c:layout>
                <c:manualLayout>
                  <c:x val="-2.7153887799123005E-2"/>
                  <c:y val="-3.6034787631566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82-439B-91F6-0E57F8A01997}"/>
                </c:ext>
              </c:extLst>
            </c:dLbl>
            <c:dLbl>
              <c:idx val="8"/>
              <c:layout>
                <c:manualLayout>
                  <c:x val="-1.430616131447263E-3"/>
                  <c:y val="1.5748051023685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82-439B-91F6-0E57F8A01997}"/>
                </c:ext>
              </c:extLst>
            </c:dLbl>
            <c:dLbl>
              <c:idx val="9"/>
              <c:layout>
                <c:manualLayout>
                  <c:x val="5.2192066805844557E-3"/>
                  <c:y val="-1.7626839264960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82-439B-91F6-0E57F8A0199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LV!$B$10:$T$10</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LV!$B$11:$T$11</c:f>
              <c:numCache>
                <c:formatCode>#,##0</c:formatCode>
                <c:ptCount val="19"/>
                <c:pt idx="0">
                  <c:v>15700</c:v>
                </c:pt>
                <c:pt idx="1">
                  <c:v>16300</c:v>
                </c:pt>
                <c:pt idx="2">
                  <c:v>17100</c:v>
                </c:pt>
                <c:pt idx="3">
                  <c:v>18000</c:v>
                </c:pt>
                <c:pt idx="4">
                  <c:v>18600</c:v>
                </c:pt>
                <c:pt idx="5">
                  <c:v>19700</c:v>
                </c:pt>
                <c:pt idx="6">
                  <c:v>20900</c:v>
                </c:pt>
                <c:pt idx="7">
                  <c:v>21700</c:v>
                </c:pt>
                <c:pt idx="8">
                  <c:v>21600</c:v>
                </c:pt>
                <c:pt idx="9">
                  <c:v>23300</c:v>
                </c:pt>
                <c:pt idx="10">
                  <c:v>26100</c:v>
                </c:pt>
              </c:numCache>
            </c:numRef>
          </c:val>
          <c:smooth val="0"/>
          <c:extLst>
            <c:ext xmlns:c16="http://schemas.microsoft.com/office/drawing/2014/chart" uri="{C3380CC4-5D6E-409C-BE32-E72D297353CC}">
              <c16:uniqueId val="{0000000A-A782-439B-91F6-0E57F8A01997}"/>
            </c:ext>
          </c:extLst>
        </c:ser>
        <c:ser>
          <c:idx val="1"/>
          <c:order val="1"/>
          <c:tx>
            <c:strRef>
              <c:f>LV!$A$12</c:f>
              <c:strCache>
                <c:ptCount val="1"/>
                <c:pt idx="0">
                  <c:v>Mērķis</c:v>
                </c:pt>
              </c:strCache>
            </c:strRef>
          </c:tx>
          <c:spPr>
            <a:ln w="28575" cap="rnd">
              <a:noFill/>
              <a:round/>
            </a:ln>
            <a:effectLst/>
          </c:spPr>
          <c:marker>
            <c:symbol val="square"/>
            <c:size val="5"/>
            <c:spPr>
              <a:noFill/>
              <a:ln w="6350">
                <a:solidFill>
                  <a:srgbClr val="C00000"/>
                </a:solidFill>
              </a:ln>
              <a:effectLst/>
            </c:spPr>
          </c:marker>
          <c:dLbls>
            <c:dLbl>
              <c:idx val="18"/>
              <c:layout>
                <c:manualLayout>
                  <c:x val="-2.1459241971708946E-2"/>
                  <c:y val="-3.1496102047370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82-439B-91F6-0E57F8A0199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LV!$B$10:$T$10</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LV!$B$12:$T$12</c:f>
              <c:numCache>
                <c:formatCode>General</c:formatCode>
                <c:ptCount val="19"/>
                <c:pt idx="18">
                  <c:v>27000</c:v>
                </c:pt>
              </c:numCache>
            </c:numRef>
          </c:val>
          <c:smooth val="0"/>
          <c:extLst>
            <c:ext xmlns:c16="http://schemas.microsoft.com/office/drawing/2014/chart" uri="{C3380CC4-5D6E-409C-BE32-E72D297353CC}">
              <c16:uniqueId val="{0000000C-A782-439B-91F6-0E57F8A01997}"/>
            </c:ext>
          </c:extLst>
        </c:ser>
        <c:dLbls>
          <c:showLegendKey val="0"/>
          <c:showVal val="0"/>
          <c:showCatName val="0"/>
          <c:showSerName val="0"/>
          <c:showPercent val="0"/>
          <c:showBubbleSize val="0"/>
        </c:dLbls>
        <c:marker val="1"/>
        <c:smooth val="0"/>
        <c:axId val="447208784"/>
        <c:axId val="447210752"/>
      </c:lineChart>
      <c:catAx>
        <c:axId val="44720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47210752"/>
        <c:crosses val="autoZero"/>
        <c:auto val="1"/>
        <c:lblAlgn val="ctr"/>
        <c:lblOffset val="100"/>
        <c:noMultiLvlLbl val="0"/>
      </c:catAx>
      <c:valAx>
        <c:axId val="44721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447208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aseline="0"/>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80927384076991E-2"/>
          <c:y val="5.5972222222222236E-2"/>
          <c:w val="0.90286351706036749"/>
          <c:h val="0.80479913969087202"/>
        </c:manualLayout>
      </c:layout>
      <c:lineChart>
        <c:grouping val="standard"/>
        <c:varyColors val="0"/>
        <c:ser>
          <c:idx val="1"/>
          <c:order val="0"/>
          <c:tx>
            <c:strRef>
              <c:f>Sheet1!$A$2</c:f>
              <c:strCache>
                <c:ptCount val="1"/>
              </c:strCache>
            </c:strRef>
          </c:tx>
          <c:spPr>
            <a:ln w="6350" cap="rnd">
              <a:solidFill>
                <a:srgbClr val="C00000"/>
              </a:solidFill>
              <a:round/>
            </a:ln>
            <a:effectLst/>
          </c:spPr>
          <c:marker>
            <c:symbol val="triangle"/>
            <c:size val="3"/>
            <c:spPr>
              <a:noFill/>
              <a:ln w="6350">
                <a:solidFill>
                  <a:srgbClr val="C00000"/>
                </a:solidFill>
              </a:ln>
              <a:effectLst/>
            </c:spPr>
          </c:marker>
          <c:dLbls>
            <c:dLbl>
              <c:idx val="0"/>
              <c:layout>
                <c:manualLayout>
                  <c:x val="-1.4405457597351642E-2"/>
                  <c:y val="2.853169833417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4-4709-871F-51BCE6D343DB}"/>
                </c:ext>
              </c:extLst>
            </c:dLbl>
            <c:dLbl>
              <c:idx val="1"/>
              <c:layout>
                <c:manualLayout>
                  <c:x val="-8.8628645586441099E-3"/>
                  <c:y val="-4.768027398152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4-4709-871F-51BCE6D343DB}"/>
                </c:ext>
              </c:extLst>
            </c:dLbl>
            <c:dLbl>
              <c:idx val="2"/>
              <c:layout>
                <c:manualLayout>
                  <c:x val="-2.7489936510650202E-2"/>
                  <c:y val="4.3518424509680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4-4709-871F-51BCE6D343DB}"/>
                </c:ext>
              </c:extLst>
            </c:dLbl>
            <c:dLbl>
              <c:idx val="3"/>
              <c:layout>
                <c:manualLayout>
                  <c:x val="-9.8135534608301024E-3"/>
                  <c:y val="-3.535055359458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B4-4709-871F-51BCE6D343DB}"/>
                </c:ext>
              </c:extLst>
            </c:dLbl>
            <c:dLbl>
              <c:idx val="4"/>
              <c:layout>
                <c:manualLayout>
                  <c:x val="-7.0977712673779749E-3"/>
                  <c:y val="-2.6342349007553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B4-4709-871F-51BCE6D343DB}"/>
                </c:ext>
              </c:extLst>
            </c:dLbl>
            <c:dLbl>
              <c:idx val="5"/>
              <c:layout>
                <c:manualLayout>
                  <c:x val="-9.2265489614012722E-3"/>
                  <c:y val="-2.540962172573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B4-4709-871F-51BCE6D343DB}"/>
                </c:ext>
              </c:extLst>
            </c:dLbl>
            <c:dLbl>
              <c:idx val="6"/>
              <c:layout>
                <c:manualLayout>
                  <c:x val="-2.0514753308517829E-2"/>
                  <c:y val="3.088290885422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B4-4709-871F-51BCE6D343DB}"/>
                </c:ext>
              </c:extLst>
            </c:dLbl>
            <c:dLbl>
              <c:idx val="7"/>
              <c:layout>
                <c:manualLayout>
                  <c:x val="-1.4828590412098037E-2"/>
                  <c:y val="-3.0723460926725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B4-4709-871F-51BCE6D343DB}"/>
                </c:ext>
              </c:extLst>
            </c:dLbl>
            <c:dLbl>
              <c:idx val="8"/>
              <c:layout>
                <c:manualLayout>
                  <c:x val="-1.6163362681939339E-2"/>
                  <c:y val="3.0720875284657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B4-4709-871F-51BCE6D343DB}"/>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Sheet1!$B$2:$T$2</c:f>
              <c:numCache>
                <c:formatCode>General</c:formatCode>
                <c:ptCount val="19"/>
                <c:pt idx="0">
                  <c:v>48</c:v>
                </c:pt>
                <c:pt idx="1">
                  <c:v>48</c:v>
                </c:pt>
                <c:pt idx="2">
                  <c:v>48</c:v>
                </c:pt>
                <c:pt idx="3">
                  <c:v>44</c:v>
                </c:pt>
                <c:pt idx="4">
                  <c:v>43</c:v>
                </c:pt>
                <c:pt idx="5">
                  <c:v>41</c:v>
                </c:pt>
                <c:pt idx="6">
                  <c:v>39</c:v>
                </c:pt>
                <c:pt idx="7">
                  <c:v>39</c:v>
                </c:pt>
                <c:pt idx="8">
                  <c:v>37</c:v>
                </c:pt>
                <c:pt idx="9">
                  <c:v>39</c:v>
                </c:pt>
              </c:numCache>
            </c:numRef>
          </c:val>
          <c:smooth val="0"/>
          <c:extLst>
            <c:ext xmlns:c16="http://schemas.microsoft.com/office/drawing/2014/chart" uri="{C3380CC4-5D6E-409C-BE32-E72D297353CC}">
              <c16:uniqueId val="{00000009-4FB4-4709-871F-51BCE6D343DB}"/>
            </c:ext>
          </c:extLst>
        </c:ser>
        <c:ser>
          <c:idx val="0"/>
          <c:order val="1"/>
          <c:tx>
            <c:strRef>
              <c:f>Sheet1!$A$3</c:f>
              <c:strCache>
                <c:ptCount val="1"/>
                <c:pt idx="0">
                  <c:v>Mērķis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8"/>
            <c:marker>
              <c:symbol val="square"/>
              <c:size val="5"/>
              <c:spPr>
                <a:noFill/>
                <a:ln w="6350">
                  <a:solidFill>
                    <a:srgbClr val="C00000"/>
                  </a:solidFill>
                </a:ln>
                <a:effectLst/>
              </c:spPr>
            </c:marker>
            <c:bubble3D val="0"/>
            <c:spPr>
              <a:ln w="28575" cap="rnd">
                <a:noFill/>
                <a:round/>
              </a:ln>
              <a:effectLst/>
            </c:spPr>
            <c:extLst>
              <c:ext xmlns:c16="http://schemas.microsoft.com/office/drawing/2014/chart" uri="{C3380CC4-5D6E-409C-BE32-E72D297353CC}">
                <c16:uniqueId val="{0000000B-4FB4-4709-871F-51BCE6D343DB}"/>
              </c:ext>
            </c:extLst>
          </c:dPt>
          <c:dLbls>
            <c:dLbl>
              <c:idx val="18"/>
              <c:layout>
                <c:manualLayout>
                  <c:x val="-3.3256883236479573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FB4-4709-871F-51BCE6D343DB}"/>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Sheet1!$B$3:$T$3</c:f>
              <c:numCache>
                <c:formatCode>General</c:formatCode>
                <c:ptCount val="19"/>
                <c:pt idx="18">
                  <c:v>30</c:v>
                </c:pt>
              </c:numCache>
            </c:numRef>
          </c:val>
          <c:smooth val="0"/>
          <c:extLst>
            <c:ext xmlns:c16="http://schemas.microsoft.com/office/drawing/2014/chart" uri="{C3380CC4-5D6E-409C-BE32-E72D297353CC}">
              <c16:uniqueId val="{0000000C-4FB4-4709-871F-51BCE6D343DB}"/>
            </c:ext>
          </c:extLst>
        </c:ser>
        <c:dLbls>
          <c:showLegendKey val="0"/>
          <c:showVal val="0"/>
          <c:showCatName val="0"/>
          <c:showSerName val="0"/>
          <c:showPercent val="0"/>
          <c:showBubbleSize val="0"/>
        </c:dLbls>
        <c:marker val="1"/>
        <c:smooth val="0"/>
        <c:axId val="607116880"/>
        <c:axId val="607114912"/>
      </c:lineChart>
      <c:catAx>
        <c:axId val="60711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607114912"/>
        <c:crosses val="autoZero"/>
        <c:auto val="1"/>
        <c:lblAlgn val="ctr"/>
        <c:lblOffset val="100"/>
        <c:noMultiLvlLbl val="0"/>
      </c:catAx>
      <c:valAx>
        <c:axId val="60711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607116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aseline="0"/>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465694444444446E-2"/>
          <c:y val="4.6319155740326183E-2"/>
          <c:w val="0.92910833333333331"/>
          <c:h val="0.81408911629890202"/>
        </c:manualLayout>
      </c:layout>
      <c:lineChart>
        <c:grouping val="standard"/>
        <c:varyColors val="0"/>
        <c:ser>
          <c:idx val="2"/>
          <c:order val="0"/>
          <c:tx>
            <c:strRef>
              <c:f>Sheet1!$A$5</c:f>
              <c:strCache>
                <c:ptCount val="1"/>
                <c:pt idx="0">
                  <c:v>Latvija</c:v>
                </c:pt>
              </c:strCache>
            </c:strRef>
          </c:tx>
          <c:spPr>
            <a:ln w="6350">
              <a:solidFill>
                <a:srgbClr val="C00000"/>
              </a:solidFill>
            </a:ln>
          </c:spPr>
          <c:marker>
            <c:symbol val="triangle"/>
            <c:size val="3"/>
            <c:spPr>
              <a:noFill/>
              <a:ln w="6350">
                <a:solidFill>
                  <a:srgbClr val="C00000"/>
                </a:solidFill>
              </a:ln>
            </c:spPr>
          </c:marker>
          <c:dLbls>
            <c:dLbl>
              <c:idx val="0"/>
              <c:layout>
                <c:manualLayout>
                  <c:x val="-8.6279970793154003E-4"/>
                  <c:y val="1.1497078232546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11-4744-B70E-19419C5A9551}"/>
                </c:ext>
              </c:extLst>
            </c:dLbl>
            <c:dLbl>
              <c:idx val="1"/>
              <c:layout>
                <c:manualLayout>
                  <c:x val="-4.0179312287126644E-2"/>
                  <c:y val="-4.59934877982156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11-4744-B70E-19419C5A9551}"/>
                </c:ext>
              </c:extLst>
            </c:dLbl>
            <c:dLbl>
              <c:idx val="2"/>
              <c:layout>
                <c:manualLayout>
                  <c:x val="-1.9854199988441439E-2"/>
                  <c:y val="2.711261215140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11-4744-B70E-19419C5A9551}"/>
                </c:ext>
              </c:extLst>
            </c:dLbl>
            <c:dLbl>
              <c:idx val="3"/>
              <c:layout>
                <c:manualLayout>
                  <c:x val="-2.2536857742875237E-2"/>
                  <c:y val="-2.9337250954855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11-4744-B70E-19419C5A9551}"/>
                </c:ext>
              </c:extLst>
            </c:dLbl>
            <c:dLbl>
              <c:idx val="4"/>
              <c:layout>
                <c:manualLayout>
                  <c:x val="-2.8546464315919892E-2"/>
                  <c:y val="1.4258979227710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11-4744-B70E-19419C5A9551}"/>
                </c:ext>
              </c:extLst>
            </c:dLbl>
            <c:dLbl>
              <c:idx val="5"/>
              <c:layout>
                <c:manualLayout>
                  <c:x val="-1.7463172724560952E-2"/>
                  <c:y val="-2.5814274725611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11-4744-B70E-19419C5A9551}"/>
                </c:ext>
              </c:extLst>
            </c:dLbl>
            <c:dLbl>
              <c:idx val="6"/>
              <c:layout>
                <c:manualLayout>
                  <c:x val="-1.2334836742623572E-2"/>
                  <c:y val="3.3676562616088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11-4744-B70E-19419C5A9551}"/>
                </c:ext>
              </c:extLst>
            </c:dLbl>
            <c:dLbl>
              <c:idx val="7"/>
              <c:layout>
                <c:manualLayout>
                  <c:x val="-2.140979689366786E-2"/>
                  <c:y val="4.3456532219186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11-4744-B70E-19419C5A9551}"/>
                </c:ext>
              </c:extLst>
            </c:dLbl>
            <c:dLbl>
              <c:idx val="8"/>
              <c:layout>
                <c:manualLayout>
                  <c:x val="-3.536414980198035E-3"/>
                  <c:y val="1.0830401876132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11-4744-B70E-19419C5A955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Sheet1!$J$4:$AB$4</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Sheet1!$J$5:$AB$5</c:f>
              <c:numCache>
                <c:formatCode>#,##0.0</c:formatCode>
                <c:ptCount val="19"/>
                <c:pt idx="0">
                  <c:v>37.6</c:v>
                </c:pt>
                <c:pt idx="1">
                  <c:v>43.4</c:v>
                </c:pt>
                <c:pt idx="2">
                  <c:v>43.6</c:v>
                </c:pt>
                <c:pt idx="3">
                  <c:v>44.2</c:v>
                </c:pt>
                <c:pt idx="4">
                  <c:v>43.3</c:v>
                </c:pt>
                <c:pt idx="5" formatCode="General">
                  <c:v>41.7</c:v>
                </c:pt>
                <c:pt idx="6">
                  <c:v>43.6</c:v>
                </c:pt>
                <c:pt idx="7">
                  <c:v>43.6</c:v>
                </c:pt>
                <c:pt idx="8" formatCode="General">
                  <c:v>43.6</c:v>
                </c:pt>
              </c:numCache>
            </c:numRef>
          </c:val>
          <c:smooth val="0"/>
          <c:extLst>
            <c:ext xmlns:c16="http://schemas.microsoft.com/office/drawing/2014/chart" uri="{C3380CC4-5D6E-409C-BE32-E72D297353CC}">
              <c16:uniqueId val="{00000009-B611-4744-B70E-19419C5A9551}"/>
            </c:ext>
          </c:extLst>
        </c:ser>
        <c:ser>
          <c:idx val="0"/>
          <c:order val="1"/>
          <c:tx>
            <c:strRef>
              <c:f>Sheet1!$A$6</c:f>
              <c:strCache>
                <c:ptCount val="1"/>
                <c:pt idx="0">
                  <c:v>Mērķa vērtības, NAP</c:v>
                </c:pt>
              </c:strCache>
            </c:strRef>
          </c:tx>
          <c:spPr>
            <a:ln>
              <a:noFill/>
            </a:ln>
          </c:spPr>
          <c:marker>
            <c:symbol val="square"/>
            <c:size val="5"/>
            <c:spPr>
              <a:noFill/>
              <a:ln w="6350">
                <a:solidFill>
                  <a:srgbClr val="C00000"/>
                </a:solidFill>
              </a:ln>
            </c:spPr>
          </c:marker>
          <c:dLbls>
            <c:dLbl>
              <c:idx val="2"/>
              <c:layout>
                <c:manualLayout>
                  <c:x val="-2.953665599132135E-2"/>
                  <c:y val="2.931932373346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11-4744-B70E-19419C5A9551}"/>
                </c:ext>
              </c:extLst>
            </c:dLbl>
            <c:dLbl>
              <c:idx val="5"/>
              <c:layout>
                <c:manualLayout>
                  <c:x val="-4.4046772465473491E-2"/>
                  <c:y val="4.89228327375458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11-4744-B70E-19419C5A9551}"/>
                </c:ext>
              </c:extLst>
            </c:dLbl>
            <c:dLbl>
              <c:idx val="8"/>
              <c:layout>
                <c:manualLayout>
                  <c:x val="-1.9115890083632018E-2"/>
                  <c:y val="3.4013605442176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611-4744-B70E-19419C5A955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Sheet1!$J$4:$AB$4</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Sheet1!$J$6:$AB$6</c:f>
              <c:numCache>
                <c:formatCode>General</c:formatCode>
                <c:ptCount val="19"/>
                <c:pt idx="2">
                  <c:v>39.299999999999997</c:v>
                </c:pt>
                <c:pt idx="5">
                  <c:v>36.9</c:v>
                </c:pt>
                <c:pt idx="8">
                  <c:v>34.5</c:v>
                </c:pt>
              </c:numCache>
            </c:numRef>
          </c:val>
          <c:smooth val="0"/>
          <c:extLst>
            <c:ext xmlns:c16="http://schemas.microsoft.com/office/drawing/2014/chart" uri="{C3380CC4-5D6E-409C-BE32-E72D297353CC}">
              <c16:uniqueId val="{0000000D-B611-4744-B70E-19419C5A9551}"/>
            </c:ext>
          </c:extLst>
        </c:ser>
        <c:ser>
          <c:idx val="1"/>
          <c:order val="2"/>
          <c:tx>
            <c:strRef>
              <c:f>Sheet1!$A$7</c:f>
              <c:strCache>
                <c:ptCount val="1"/>
                <c:pt idx="0">
                  <c:v>Mērķa vērtība, LV-2030</c:v>
                </c:pt>
              </c:strCache>
            </c:strRef>
          </c:tx>
          <c:dPt>
            <c:idx val="18"/>
            <c:marker>
              <c:symbol val="square"/>
              <c:size val="5"/>
              <c:spPr>
                <a:noFill/>
                <a:ln>
                  <a:solidFill>
                    <a:srgbClr val="C00000"/>
                  </a:solidFill>
                </a:ln>
              </c:spPr>
            </c:marker>
            <c:bubble3D val="0"/>
            <c:extLst>
              <c:ext xmlns:c16="http://schemas.microsoft.com/office/drawing/2014/chart" uri="{C3380CC4-5D6E-409C-BE32-E72D297353CC}">
                <c16:uniqueId val="{0000000E-B611-4744-B70E-19419C5A9551}"/>
              </c:ext>
            </c:extLst>
          </c:dPt>
          <c:dLbls>
            <c:dLbl>
              <c:idx val="18"/>
              <c:layout>
                <c:manualLayout>
                  <c:x val="-2.8127251436420603E-2"/>
                  <c:y val="2.2173939882079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11-4744-B70E-19419C5A95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Sheet1!$J$4:$AB$4</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f>Sheet1!$J$7:$AB$7</c:f>
              <c:numCache>
                <c:formatCode>General</c:formatCode>
                <c:ptCount val="19"/>
                <c:pt idx="18">
                  <c:v>30</c:v>
                </c:pt>
              </c:numCache>
            </c:numRef>
          </c:val>
          <c:smooth val="0"/>
          <c:extLst>
            <c:ext xmlns:c16="http://schemas.microsoft.com/office/drawing/2014/chart" uri="{C3380CC4-5D6E-409C-BE32-E72D297353CC}">
              <c16:uniqueId val="{0000000F-B611-4744-B70E-19419C5A9551}"/>
            </c:ext>
          </c:extLst>
        </c:ser>
        <c:dLbls>
          <c:showLegendKey val="0"/>
          <c:showVal val="0"/>
          <c:showCatName val="0"/>
          <c:showSerName val="0"/>
          <c:showPercent val="0"/>
          <c:showBubbleSize val="0"/>
        </c:dLbls>
        <c:marker val="1"/>
        <c:smooth val="0"/>
        <c:axId val="441278072"/>
        <c:axId val="441270232"/>
      </c:lineChart>
      <c:catAx>
        <c:axId val="441278072"/>
        <c:scaling>
          <c:orientation val="minMax"/>
        </c:scaling>
        <c:delete val="0"/>
        <c:axPos val="b"/>
        <c:majorGridlines>
          <c:spPr>
            <a:ln>
              <a:noFill/>
            </a:ln>
          </c:spPr>
        </c:majorGridlines>
        <c:numFmt formatCode="General" sourceLinked="0"/>
        <c:majorTickMark val="none"/>
        <c:minorTickMark val="none"/>
        <c:tickLblPos val="nextTo"/>
        <c:txPr>
          <a:bodyPr rot="-5400000" vert="horz"/>
          <a:lstStyle/>
          <a:p>
            <a:pPr>
              <a:defRPr/>
            </a:pPr>
            <a:endParaRPr lang="lv-LV"/>
          </a:p>
        </c:txPr>
        <c:crossAx val="441270232"/>
        <c:crosses val="autoZero"/>
        <c:auto val="1"/>
        <c:lblAlgn val="ctr"/>
        <c:lblOffset val="100"/>
        <c:noMultiLvlLbl val="0"/>
      </c:catAx>
      <c:valAx>
        <c:axId val="441270232"/>
        <c:scaling>
          <c:orientation val="minMax"/>
          <c:min val="0"/>
        </c:scaling>
        <c:delete val="0"/>
        <c:axPos val="l"/>
        <c:majorGridlines/>
        <c:numFmt formatCode="#,##0" sourceLinked="0"/>
        <c:majorTickMark val="none"/>
        <c:minorTickMark val="none"/>
        <c:tickLblPos val="nextTo"/>
        <c:crossAx val="441278072"/>
        <c:crosses val="autoZero"/>
        <c:crossBetween val="midCat"/>
        <c:majorUnit val="5"/>
      </c:valAx>
      <c:spPr>
        <a:noFill/>
        <a:ln w="25400">
          <a:noFill/>
        </a:ln>
      </c:spPr>
    </c:plotArea>
    <c:plotVisOnly val="1"/>
    <c:dispBlanksAs val="gap"/>
    <c:showDLblsOverMax val="0"/>
  </c:chart>
  <c:spPr>
    <a:ln>
      <a:noFill/>
    </a:ln>
  </c:spPr>
  <c:txPr>
    <a:bodyPr/>
    <a:lstStyle/>
    <a:p>
      <a:pPr>
        <a:defRPr sz="800" baseline="0"/>
      </a:pPr>
      <a:endParaRPr lang="lv-LV"/>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6539D-D750-4AED-B884-8761613729E3}" type="datetimeFigureOut">
              <a:rPr lang="lv-LV" smtClean="0"/>
              <a:t>11.03.2024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843DE-0F30-4E14-B2F2-8FD4A8459F74}" type="slidenum">
              <a:rPr lang="lv-LV" smtClean="0"/>
              <a:t>‹#›</a:t>
            </a:fld>
            <a:endParaRPr lang="lv-LV"/>
          </a:p>
        </p:txBody>
      </p:sp>
    </p:spTree>
    <p:extLst>
      <p:ext uri="{BB962C8B-B14F-4D97-AF65-F5344CB8AC3E}">
        <p14:creationId xmlns:p14="http://schemas.microsoft.com/office/powerpoint/2010/main" val="412061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2</a:t>
            </a:fld>
            <a:endParaRPr lang="lv-LV"/>
          </a:p>
        </p:txBody>
      </p:sp>
    </p:spTree>
    <p:extLst>
      <p:ext uri="{BB962C8B-B14F-4D97-AF65-F5344CB8AC3E}">
        <p14:creationId xmlns:p14="http://schemas.microsoft.com/office/powerpoint/2010/main" val="326227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11</a:t>
            </a:fld>
            <a:endParaRPr lang="lv-LV"/>
          </a:p>
        </p:txBody>
      </p:sp>
    </p:spTree>
    <p:extLst>
      <p:ext uri="{BB962C8B-B14F-4D97-AF65-F5344CB8AC3E}">
        <p14:creationId xmlns:p14="http://schemas.microsoft.com/office/powerpoint/2010/main" val="343784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12</a:t>
            </a:fld>
            <a:endParaRPr lang="lv-LV"/>
          </a:p>
        </p:txBody>
      </p:sp>
    </p:spTree>
    <p:extLst>
      <p:ext uri="{BB962C8B-B14F-4D97-AF65-F5344CB8AC3E}">
        <p14:creationId xmlns:p14="http://schemas.microsoft.com/office/powerpoint/2010/main" val="397266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13</a:t>
            </a:fld>
            <a:endParaRPr lang="lv-LV"/>
          </a:p>
        </p:txBody>
      </p:sp>
    </p:spTree>
    <p:extLst>
      <p:ext uri="{BB962C8B-B14F-4D97-AF65-F5344CB8AC3E}">
        <p14:creationId xmlns:p14="http://schemas.microsoft.com/office/powerpoint/2010/main" val="349324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14</a:t>
            </a:fld>
            <a:endParaRPr lang="lv-LV"/>
          </a:p>
        </p:txBody>
      </p:sp>
    </p:spTree>
    <p:extLst>
      <p:ext uri="{BB962C8B-B14F-4D97-AF65-F5344CB8AC3E}">
        <p14:creationId xmlns:p14="http://schemas.microsoft.com/office/powerpoint/2010/main" val="147826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15</a:t>
            </a:fld>
            <a:endParaRPr lang="lv-LV"/>
          </a:p>
        </p:txBody>
      </p:sp>
    </p:spTree>
    <p:extLst>
      <p:ext uri="{BB962C8B-B14F-4D97-AF65-F5344CB8AC3E}">
        <p14:creationId xmlns:p14="http://schemas.microsoft.com/office/powerpoint/2010/main" val="208473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3</a:t>
            </a:fld>
            <a:endParaRPr lang="lv-LV"/>
          </a:p>
        </p:txBody>
      </p:sp>
    </p:spTree>
    <p:extLst>
      <p:ext uri="{BB962C8B-B14F-4D97-AF65-F5344CB8AC3E}">
        <p14:creationId xmlns:p14="http://schemas.microsoft.com/office/powerpoint/2010/main" val="68627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4</a:t>
            </a:fld>
            <a:endParaRPr lang="lv-LV"/>
          </a:p>
        </p:txBody>
      </p:sp>
    </p:spTree>
    <p:extLst>
      <p:ext uri="{BB962C8B-B14F-4D97-AF65-F5344CB8AC3E}">
        <p14:creationId xmlns:p14="http://schemas.microsoft.com/office/powerpoint/2010/main" val="147980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5</a:t>
            </a:fld>
            <a:endParaRPr lang="lv-LV"/>
          </a:p>
        </p:txBody>
      </p:sp>
    </p:spTree>
    <p:extLst>
      <p:ext uri="{BB962C8B-B14F-4D97-AF65-F5344CB8AC3E}">
        <p14:creationId xmlns:p14="http://schemas.microsoft.com/office/powerpoint/2010/main" val="277097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6</a:t>
            </a:fld>
            <a:endParaRPr lang="lv-LV"/>
          </a:p>
        </p:txBody>
      </p:sp>
    </p:spTree>
    <p:extLst>
      <p:ext uri="{BB962C8B-B14F-4D97-AF65-F5344CB8AC3E}">
        <p14:creationId xmlns:p14="http://schemas.microsoft.com/office/powerpoint/2010/main" val="324487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7</a:t>
            </a:fld>
            <a:endParaRPr lang="lv-LV"/>
          </a:p>
        </p:txBody>
      </p:sp>
    </p:spTree>
    <p:extLst>
      <p:ext uri="{BB962C8B-B14F-4D97-AF65-F5344CB8AC3E}">
        <p14:creationId xmlns:p14="http://schemas.microsoft.com/office/powerpoint/2010/main" val="115218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8</a:t>
            </a:fld>
            <a:endParaRPr lang="lv-LV"/>
          </a:p>
        </p:txBody>
      </p:sp>
    </p:spTree>
    <p:extLst>
      <p:ext uri="{BB962C8B-B14F-4D97-AF65-F5344CB8AC3E}">
        <p14:creationId xmlns:p14="http://schemas.microsoft.com/office/powerpoint/2010/main" val="106435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9</a:t>
            </a:fld>
            <a:endParaRPr lang="lv-LV"/>
          </a:p>
        </p:txBody>
      </p:sp>
    </p:spTree>
    <p:extLst>
      <p:ext uri="{BB962C8B-B14F-4D97-AF65-F5344CB8AC3E}">
        <p14:creationId xmlns:p14="http://schemas.microsoft.com/office/powerpoint/2010/main" val="173879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10</a:t>
            </a:fld>
            <a:endParaRPr lang="lv-LV"/>
          </a:p>
        </p:txBody>
      </p:sp>
    </p:spTree>
    <p:extLst>
      <p:ext uri="{BB962C8B-B14F-4D97-AF65-F5344CB8AC3E}">
        <p14:creationId xmlns:p14="http://schemas.microsoft.com/office/powerpoint/2010/main" val="176179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9CAEF4-9D3E-4ED6-9F6F-396A7FF29B4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1E34E47-6621-4967-9CB6-C0CFB8531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78E42D5D-F74D-4903-A0EB-0090DEF09790}"/>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F8D91DDB-3654-47B9-AE9C-D71C8654DDE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504BBDF-FBD1-4089-B2DE-BD5298482470}"/>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2591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95599E-0C2F-4337-A3C5-B5293CF1CD7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2E065F5-E3F6-49A5-8F59-D2F6430566F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CA1E807-A4A1-4CD2-894F-082B0CDD8F50}"/>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D3FE800D-6E35-404A-8F1C-D40D31D2869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151AFD0-BBA7-4135-959E-D4605DF2485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4161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DC72D99-3618-4AE2-8384-26C2CEFE4CDC}"/>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CE9DC2F-ACA7-402E-A72B-5D901DAFD4B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A64EAE-2601-4983-9145-94FE543CB80C}"/>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E7554B21-53CB-4931-93AC-5D55C1A6065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6974FB1-BEA1-4D94-A741-EF30D7DA85E6}"/>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6497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528D-6205-E769-7B2D-7C8844FD7150}"/>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0DFC8E46-96EC-00F3-D2C2-0B25CDACEC9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973763"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A7A52966-4AF6-FABC-1361-7BA350A3F2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3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7DDF51B-7C62-5D37-3E0B-BCF471394978}"/>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itle 1"/>
          <p:cNvSpPr>
            <a:spLocks noGrp="1"/>
          </p:cNvSpPr>
          <p:nvPr>
            <p:ph type="title"/>
          </p:nvPr>
        </p:nvSpPr>
        <p:spPr>
          <a:xfrm>
            <a:off x="2328112" y="3505200"/>
            <a:ext cx="8949488" cy="960442"/>
          </a:xfrm>
        </p:spPr>
        <p:txBody>
          <a:bodyPr anchor="t">
            <a:normAutofit/>
          </a:bodyPr>
          <a:lstStyle>
            <a:lvl1pPr algn="ctr">
              <a:defRPr sz="3200" b="1" baseline="0">
                <a:solidFill>
                  <a:srgbClr val="9D22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2328112" y="4724400"/>
            <a:ext cx="8949488"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2328112" y="5761038"/>
            <a:ext cx="8949488"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9790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027AF8-D75C-60C3-2870-C272E1DA543E}"/>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8420" y="381000"/>
            <a:ext cx="9308123" cy="1036642"/>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328420" y="1752603"/>
            <a:ext cx="930812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232842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2992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208E1AB-11BE-7CC5-341E-12A697A13EB4}"/>
              </a:ext>
            </a:extLst>
          </p:cNvPr>
          <p:cNvSpPr>
            <a:spLocks noGrp="1"/>
          </p:cNvSpPr>
          <p:nvPr>
            <p:ph type="sldNum" sz="quarter" idx="13"/>
          </p:nvPr>
        </p:nvSpPr>
        <p:spPr>
          <a:xfrm>
            <a:off x="11176000" y="6324600"/>
            <a:ext cx="406400" cy="304800"/>
          </a:xfrm>
        </p:spPr>
        <p:txBody>
          <a:bodyPr/>
          <a:lstStyle>
            <a:lvl1pPr>
              <a:defRPr sz="1000">
                <a:latin typeface="Verdana" panose="020B0604030504040204" pitchFamily="34" charset="0"/>
              </a:defRPr>
            </a:lvl1pPr>
          </a:lstStyle>
          <a:p>
            <a:pPr>
              <a:defRPr/>
            </a:pPr>
            <a:fld id="{3433D343-5939-40B2-8FBF-4BA2D5E4401F}" type="slidenum">
              <a:rPr lang="en-US" altLang="lv-LV"/>
              <a:pPr>
                <a:defRPr/>
              </a:pPr>
              <a:t>‹#›</a:t>
            </a:fld>
            <a:endParaRPr lang="en-US" altLang="lv-LV"/>
          </a:p>
        </p:txBody>
      </p:sp>
    </p:spTree>
    <p:extLst>
      <p:ext uri="{BB962C8B-B14F-4D97-AF65-F5344CB8AC3E}">
        <p14:creationId xmlns:p14="http://schemas.microsoft.com/office/powerpoint/2010/main" val="2551035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B88443-FA31-2BA2-DAA1-E52B51818F22}"/>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8111" y="3657603"/>
            <a:ext cx="925428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328111" y="381000"/>
            <a:ext cx="925428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0CE24D7-3612-0B93-DB5C-23B8E3CAAE71}"/>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985DD304-05EE-4A79-A0A6-F7A70F12D1FA}" type="slidenum">
              <a:rPr lang="en-US" altLang="lv-LV"/>
              <a:pPr>
                <a:defRPr/>
              </a:pPr>
              <a:t>‹#›</a:t>
            </a:fld>
            <a:endParaRPr lang="en-US" altLang="lv-LV"/>
          </a:p>
        </p:txBody>
      </p:sp>
    </p:spTree>
    <p:extLst>
      <p:ext uri="{BB962C8B-B14F-4D97-AF65-F5344CB8AC3E}">
        <p14:creationId xmlns:p14="http://schemas.microsoft.com/office/powerpoint/2010/main" val="231669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3128E1-7848-17E9-3663-8969864EA0FD}"/>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2094" y="304804"/>
            <a:ext cx="9260305"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2322096" y="1752601"/>
            <a:ext cx="433938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43011" y="1752603"/>
            <a:ext cx="4339389"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p:cNvSpPr>
            <a:spLocks noGrp="1"/>
          </p:cNvSpPr>
          <p:nvPr>
            <p:ph type="body" sz="quarter" idx="10"/>
          </p:nvPr>
        </p:nvSpPr>
        <p:spPr>
          <a:xfrm>
            <a:off x="2316079"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206E7273-8915-9A64-F458-EBBCC7EC9CDF}"/>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5955AD3C-E374-44E1-A410-A8A07970C312}" type="slidenum">
              <a:rPr lang="en-US" altLang="lv-LV"/>
              <a:pPr>
                <a:defRPr/>
              </a:pPr>
              <a:t>‹#›</a:t>
            </a:fld>
            <a:endParaRPr lang="en-US" altLang="lv-LV"/>
          </a:p>
        </p:txBody>
      </p:sp>
    </p:spTree>
    <p:extLst>
      <p:ext uri="{BB962C8B-B14F-4D97-AF65-F5344CB8AC3E}">
        <p14:creationId xmlns:p14="http://schemas.microsoft.com/office/powerpoint/2010/main" val="35783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BFCAF9-3350-747D-AD64-F4013A8EC2FA}"/>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15" name="Content Placeholder 2"/>
          <p:cNvSpPr>
            <a:spLocks noGrp="1"/>
          </p:cNvSpPr>
          <p:nvPr>
            <p:ph sz="half" idx="1"/>
          </p:nvPr>
        </p:nvSpPr>
        <p:spPr>
          <a:xfrm>
            <a:off x="2322095" y="2386943"/>
            <a:ext cx="435543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226969" y="2386943"/>
            <a:ext cx="4355431"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2322095" y="1851948"/>
            <a:ext cx="4355284"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3" name="Text Placeholder 21"/>
          <p:cNvSpPr>
            <a:spLocks noGrp="1"/>
          </p:cNvSpPr>
          <p:nvPr>
            <p:ph type="body" sz="quarter" idx="17"/>
          </p:nvPr>
        </p:nvSpPr>
        <p:spPr>
          <a:xfrm>
            <a:off x="7226969" y="1851956"/>
            <a:ext cx="435543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5"/>
          <p:cNvSpPr>
            <a:spLocks noGrp="1"/>
          </p:cNvSpPr>
          <p:nvPr>
            <p:ph type="body" sz="quarter" idx="10"/>
          </p:nvPr>
        </p:nvSpPr>
        <p:spPr>
          <a:xfrm>
            <a:off x="2322094" y="6326605"/>
            <a:ext cx="263558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8"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itle 1"/>
          <p:cNvSpPr>
            <a:spLocks noGrp="1"/>
          </p:cNvSpPr>
          <p:nvPr>
            <p:ph type="title"/>
          </p:nvPr>
        </p:nvSpPr>
        <p:spPr>
          <a:xfrm>
            <a:off x="2322094" y="304804"/>
            <a:ext cx="9260305"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lide Number Placeholder 22">
            <a:extLst>
              <a:ext uri="{FF2B5EF4-FFF2-40B4-BE49-F238E27FC236}">
                <a16:creationId xmlns:a16="http://schemas.microsoft.com/office/drawing/2014/main" id="{A03035C3-781C-E25A-A2DB-458A289B39E0}"/>
              </a:ext>
            </a:extLst>
          </p:cNvPr>
          <p:cNvSpPr>
            <a:spLocks noGrp="1"/>
          </p:cNvSpPr>
          <p:nvPr>
            <p:ph type="sldNum" sz="quarter" idx="18"/>
          </p:nvPr>
        </p:nvSpPr>
        <p:spPr>
          <a:xfrm>
            <a:off x="11176000" y="6326188"/>
            <a:ext cx="406400" cy="304800"/>
          </a:xfrm>
        </p:spPr>
        <p:txBody>
          <a:bodyPr/>
          <a:lstStyle>
            <a:lvl1pPr>
              <a:defRPr sz="1000">
                <a:latin typeface="Verdana" panose="020B0604030504040204" pitchFamily="34" charset="0"/>
              </a:defRPr>
            </a:lvl1pPr>
          </a:lstStyle>
          <a:p>
            <a:pPr>
              <a:defRPr/>
            </a:pPr>
            <a:fld id="{879305AB-7A7C-4A0C-BA68-40543444BFF3}" type="slidenum">
              <a:rPr lang="en-US" altLang="lv-LV"/>
              <a:pPr>
                <a:defRPr/>
              </a:pPr>
              <a:t>‹#›</a:t>
            </a:fld>
            <a:endParaRPr lang="en-US" altLang="lv-LV"/>
          </a:p>
        </p:txBody>
      </p:sp>
    </p:spTree>
    <p:extLst>
      <p:ext uri="{BB962C8B-B14F-4D97-AF65-F5344CB8AC3E}">
        <p14:creationId xmlns:p14="http://schemas.microsoft.com/office/powerpoint/2010/main" val="1337479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446AE-C083-9D2E-34D2-CBEFAA2A0983}"/>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13" name="Title 1"/>
          <p:cNvSpPr>
            <a:spLocks noGrp="1"/>
          </p:cNvSpPr>
          <p:nvPr>
            <p:ph type="title"/>
          </p:nvPr>
        </p:nvSpPr>
        <p:spPr>
          <a:xfrm>
            <a:off x="2328111" y="304804"/>
            <a:ext cx="9254289"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450C0AAF-E607-558F-72E7-00FA253FFE79}"/>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79049FA2-4CEB-45BC-BA28-67BEAC1BB834}" type="slidenum">
              <a:rPr lang="en-US" altLang="lv-LV"/>
              <a:pPr>
                <a:defRPr/>
              </a:pPr>
              <a:t>‹#›</a:t>
            </a:fld>
            <a:endParaRPr lang="en-US" altLang="lv-LV"/>
          </a:p>
        </p:txBody>
      </p:sp>
    </p:spTree>
    <p:extLst>
      <p:ext uri="{BB962C8B-B14F-4D97-AF65-F5344CB8AC3E}">
        <p14:creationId xmlns:p14="http://schemas.microsoft.com/office/powerpoint/2010/main" val="137163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864B9-C719-1F1F-46F9-6AF67386D909}"/>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2F604BF1-8598-2E8A-F76C-2339A474324A}"/>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0C7A04C2-EED9-41E6-B7AE-34817378D875}" type="slidenum">
              <a:rPr lang="en-US" altLang="lv-LV"/>
              <a:pPr>
                <a:defRPr/>
              </a:pPr>
              <a:t>‹#›</a:t>
            </a:fld>
            <a:endParaRPr lang="en-US" altLang="lv-LV"/>
          </a:p>
        </p:txBody>
      </p:sp>
    </p:spTree>
    <p:extLst>
      <p:ext uri="{BB962C8B-B14F-4D97-AF65-F5344CB8AC3E}">
        <p14:creationId xmlns:p14="http://schemas.microsoft.com/office/powerpoint/2010/main" val="2324708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E4350-D894-C594-1B5F-AF37B1C83D2A}"/>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9449" y="272885"/>
            <a:ext cx="4513847"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068553" y="273054"/>
            <a:ext cx="4513847"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29449" y="1435029"/>
            <a:ext cx="4513847"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15"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27E145BC-784B-65EC-6CC1-8212D41EFFA4}"/>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6101D996-0EC2-4BDD-9B21-8CAA407F8CD8}" type="slidenum">
              <a:rPr lang="en-US" altLang="lv-LV"/>
              <a:pPr>
                <a:defRPr/>
              </a:pPr>
              <a:t>‹#›</a:t>
            </a:fld>
            <a:endParaRPr lang="en-US" altLang="lv-LV"/>
          </a:p>
        </p:txBody>
      </p:sp>
    </p:spTree>
    <p:extLst>
      <p:ext uri="{BB962C8B-B14F-4D97-AF65-F5344CB8AC3E}">
        <p14:creationId xmlns:p14="http://schemas.microsoft.com/office/powerpoint/2010/main" val="223733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34246-C624-407D-A101-DC47AEF18A38}"/>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336BB32B-B1D8-475E-AA7C-FFDEBFE67B70}"/>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87B5F94-3C0A-4799-922B-5CC1F567933F}"/>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2D0E56A1-41F2-4F51-BB64-DE8491FA10E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A82DC55-EA84-4C43-86CB-A8437C0F2F8A}"/>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29324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999CAA-FD3C-FE93-62FA-81D99CDD91D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232400"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24039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67CA342-19A6-3D6D-8AAD-EA81B087F5AF}"/>
              </a:ext>
            </a:extLst>
          </p:cNvPr>
          <p:cNvSpPr>
            <a:spLocks noGrp="1"/>
          </p:cNvSpPr>
          <p:nvPr>
            <p:ph type="dt" sz="half" idx="10"/>
          </p:nvPr>
        </p:nvSpPr>
        <p:spPr/>
        <p:txBody>
          <a:bodyPr/>
          <a:lstStyle>
            <a:lvl1pPr>
              <a:defRPr/>
            </a:lvl1pPr>
          </a:lstStyle>
          <a:p>
            <a:pPr>
              <a:defRPr/>
            </a:pPr>
            <a:fld id="{5AD83164-3ABB-4C5E-85DB-15049EA6B6AC}" type="datetimeFigureOut">
              <a:rPr lang="lv-LV"/>
              <a:pPr>
                <a:defRPr/>
              </a:pPr>
              <a:t>11.03.2024</a:t>
            </a:fld>
            <a:endParaRPr lang="lv-LV"/>
          </a:p>
        </p:txBody>
      </p:sp>
      <p:sp>
        <p:nvSpPr>
          <p:cNvPr id="5" name="Footer Placeholder 4">
            <a:extLst>
              <a:ext uri="{FF2B5EF4-FFF2-40B4-BE49-F238E27FC236}">
                <a16:creationId xmlns:a16="http://schemas.microsoft.com/office/drawing/2014/main" id="{7B4905FB-5129-F1BB-7F2E-11925D5C13B3}"/>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1AB38305-0634-0984-137F-D8512F417FD5}"/>
              </a:ext>
            </a:extLst>
          </p:cNvPr>
          <p:cNvSpPr>
            <a:spLocks noGrp="1"/>
          </p:cNvSpPr>
          <p:nvPr>
            <p:ph type="sldNum" sz="quarter" idx="12"/>
          </p:nvPr>
        </p:nvSpPr>
        <p:spPr/>
        <p:txBody>
          <a:bodyPr/>
          <a:lstStyle>
            <a:lvl1pPr>
              <a:defRPr/>
            </a:lvl1pPr>
          </a:lstStyle>
          <a:p>
            <a:pPr>
              <a:defRPr/>
            </a:pPr>
            <a:fld id="{53120606-C2BE-46EB-9D6D-6722B4CC522C}" type="slidenum">
              <a:rPr lang="lv-LV"/>
              <a:pPr>
                <a:defRPr/>
              </a:pPr>
              <a:t>‹#›</a:t>
            </a:fld>
            <a:endParaRPr lang="lv-LV"/>
          </a:p>
        </p:txBody>
      </p:sp>
    </p:spTree>
    <p:extLst>
      <p:ext uri="{BB962C8B-B14F-4D97-AF65-F5344CB8AC3E}">
        <p14:creationId xmlns:p14="http://schemas.microsoft.com/office/powerpoint/2010/main" val="10024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4081C3-8B99-429A-847C-6285560681A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6E0F2EE6-4A05-4A15-A156-2BC12A880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485D0A8B-6822-4766-B6CB-A44ACCD33E43}"/>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3A664B84-9B86-436F-AE00-6547B2354FE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4C2B2EA-D00A-430F-920D-D1F1597385B3}"/>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54953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67DB31-3232-4EBC-ACFC-D2EFD7C09B10}"/>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5D85843-6432-47F4-A9E1-DC5E2F6A4C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CD2664AA-DDF3-428F-84C3-008CE28DBB7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122E0CC-BAEC-466D-B43C-1D8E33A3DFAD}"/>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6" name="Kājenes vietturis 5">
            <a:extLst>
              <a:ext uri="{FF2B5EF4-FFF2-40B4-BE49-F238E27FC236}">
                <a16:creationId xmlns:a16="http://schemas.microsoft.com/office/drawing/2014/main" id="{CA86EE6F-329E-4140-BA7C-AC29038A0D9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04DA35F-FB11-4A0E-A555-96AFA7667A3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19047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FDB8869-9EBA-47BD-8113-5674EC4CE946}"/>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EEC52228-ABDA-40B5-A621-4C2A24FDC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AF8CFE1C-9EAA-4692-BE3E-C6109A651BA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048FBB7D-E1D1-4B98-8A73-1F61B7998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9D0CDB1C-8B15-44F8-BFB4-F56613001B4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F73391FB-3EE7-444A-811B-526AACE1F66F}"/>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8" name="Kājenes vietturis 7">
            <a:extLst>
              <a:ext uri="{FF2B5EF4-FFF2-40B4-BE49-F238E27FC236}">
                <a16:creationId xmlns:a16="http://schemas.microsoft.com/office/drawing/2014/main" id="{B530F9B4-F487-42A1-A5A4-9BFE5DEEF5BE}"/>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12860E54-EC85-4D74-A748-1610E6FE4798}"/>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48018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CF2EE6-C83F-475F-B223-F6B5AB5A320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75CF44D-4DC8-48E1-A792-01C04B4AAD32}"/>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4" name="Kājenes vietturis 3">
            <a:extLst>
              <a:ext uri="{FF2B5EF4-FFF2-40B4-BE49-F238E27FC236}">
                <a16:creationId xmlns:a16="http://schemas.microsoft.com/office/drawing/2014/main" id="{CF38FCBE-35FB-4A98-A1CD-85B5EFFE72AE}"/>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EF847E22-6053-480C-80F3-185041F9E10F}"/>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4548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6639E3E4-CB48-4091-9734-2601F1FBE9E7}"/>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3" name="Kājenes vietturis 2">
            <a:extLst>
              <a:ext uri="{FF2B5EF4-FFF2-40B4-BE49-F238E27FC236}">
                <a16:creationId xmlns:a16="http://schemas.microsoft.com/office/drawing/2014/main" id="{1545C3DC-AABC-4DB3-BA5A-F36B20FE4729}"/>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2D6A750-DD00-45A0-A415-C7BAB8487449}"/>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8846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E29B085-FE83-46E6-8BD1-4FFB1BFDC96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C3D8E2BF-D73E-4AC7-9E83-7E95F8C08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501633B-7380-43DC-A27E-5758324E1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9FD2CB0D-E797-48C0-A72D-C47D835DEFB8}"/>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6" name="Kājenes vietturis 5">
            <a:extLst>
              <a:ext uri="{FF2B5EF4-FFF2-40B4-BE49-F238E27FC236}">
                <a16:creationId xmlns:a16="http://schemas.microsoft.com/office/drawing/2014/main" id="{304F6EB0-6FF6-4C16-BB98-6D23E078742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A3CB72B-A983-4D69-9752-67D355D0F454}"/>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17719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49E0E5-B963-4A6A-AFC2-214DAD199954}"/>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AE484890-4754-40A6-B29D-4BC341C9A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F0A201B7-16E1-4B3B-A957-ABD8E759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16BC86E-33C1-45AA-835D-7C0B07AFAA43}"/>
              </a:ext>
            </a:extLst>
          </p:cNvPr>
          <p:cNvSpPr>
            <a:spLocks noGrp="1"/>
          </p:cNvSpPr>
          <p:nvPr>
            <p:ph type="dt" sz="half" idx="10"/>
          </p:nvPr>
        </p:nvSpPr>
        <p:spPr/>
        <p:txBody>
          <a:bodyPr/>
          <a:lstStyle/>
          <a:p>
            <a:fld id="{BC7DA2A1-0DD2-4B20-8DC9-1458AA07EB65}" type="datetimeFigureOut">
              <a:rPr lang="lv-LV" smtClean="0"/>
              <a:t>11.03.2024</a:t>
            </a:fld>
            <a:endParaRPr lang="lv-LV"/>
          </a:p>
        </p:txBody>
      </p:sp>
      <p:sp>
        <p:nvSpPr>
          <p:cNvPr id="6" name="Kājenes vietturis 5">
            <a:extLst>
              <a:ext uri="{FF2B5EF4-FFF2-40B4-BE49-F238E27FC236}">
                <a16:creationId xmlns:a16="http://schemas.microsoft.com/office/drawing/2014/main" id="{B94CD155-94E6-40AC-BA14-2A184CFA007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8D9619D-FC7C-4D0C-9E0C-8BE27A20178C}"/>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1690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9CE52AA8-F1B0-4D35-8DDA-2C2E3E23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B6EC5DC-826C-42B7-A8E6-011B52E01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395919F-8D65-46D7-B03B-6FCBAD000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A2A1-0DD2-4B20-8DC9-1458AA07EB65}" type="datetimeFigureOut">
              <a:rPr lang="lv-LV" smtClean="0"/>
              <a:t>11.03.2024</a:t>
            </a:fld>
            <a:endParaRPr lang="lv-LV"/>
          </a:p>
        </p:txBody>
      </p:sp>
      <p:sp>
        <p:nvSpPr>
          <p:cNvPr id="5" name="Kājenes vietturis 4">
            <a:extLst>
              <a:ext uri="{FF2B5EF4-FFF2-40B4-BE49-F238E27FC236}">
                <a16:creationId xmlns:a16="http://schemas.microsoft.com/office/drawing/2014/main" id="{A485695E-A577-4DB6-8259-D692AF52B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BDEC658A-AF18-4A06-9F36-456A5582E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7EDD9-4A8B-47E5-9421-111F7AFD01E7}" type="slidenum">
              <a:rPr lang="lv-LV" smtClean="0"/>
              <a:t>‹#›</a:t>
            </a:fld>
            <a:endParaRPr lang="lv-LV"/>
          </a:p>
        </p:txBody>
      </p:sp>
    </p:spTree>
    <p:extLst>
      <p:ext uri="{BB962C8B-B14F-4D97-AF65-F5344CB8AC3E}">
        <p14:creationId xmlns:p14="http://schemas.microsoft.com/office/powerpoint/2010/main" val="24432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31C8E4-0C8E-29FD-9F01-3BF4735D2A0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C97C71A-348E-62A8-EEE1-31B58B2CCF7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82007FFD-8073-95D0-B3AA-046BB2E7D25F}"/>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3EB2B53-FCF9-4003-A1E6-3A0AE1E90A91}" type="datetime1">
              <a:rPr lang="en-US"/>
              <a:pPr>
                <a:defRPr/>
              </a:pPr>
              <a:t>3/11/2024</a:t>
            </a:fld>
            <a:endParaRPr lang="en-US"/>
          </a:p>
        </p:txBody>
      </p:sp>
      <p:sp>
        <p:nvSpPr>
          <p:cNvPr id="5" name="Footer Placeholder 4">
            <a:extLst>
              <a:ext uri="{FF2B5EF4-FFF2-40B4-BE49-F238E27FC236}">
                <a16:creationId xmlns:a16="http://schemas.microsoft.com/office/drawing/2014/main" id="{6717B454-A024-124E-119B-3327FE1909A3}"/>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9211FE8-760D-04BB-6454-AB6F2A2DEB43}"/>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C333E9D2-D554-4495-AA41-DD838CBAB699}" type="slidenum">
              <a:rPr lang="en-US" altLang="lv-LV"/>
              <a:pPr>
                <a:defRPr/>
              </a:pPr>
              <a:t>‹#›</a:t>
            </a:fld>
            <a:endParaRPr lang="en-US" altLang="lv-LV"/>
          </a:p>
        </p:txBody>
      </p:sp>
    </p:spTree>
    <p:extLst>
      <p:ext uri="{BB962C8B-B14F-4D97-AF65-F5344CB8AC3E}">
        <p14:creationId xmlns:p14="http://schemas.microsoft.com/office/powerpoint/2010/main" val="15080718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328863" y="3319463"/>
            <a:ext cx="8948737" cy="960437"/>
          </a:xfrm>
        </p:spPr>
        <p:txBody>
          <a:bodyPr>
            <a:normAutofit/>
          </a:bodyPr>
          <a:lstStyle/>
          <a:p>
            <a:r>
              <a:rPr lang="lv-LV" sz="2400" cap="all" dirty="0">
                <a:solidFill>
                  <a:srgbClr val="9D2235"/>
                </a:solidFill>
              </a:rPr>
              <a:t>Latvijas ilgtspējīgas attīstības stratēģija līdz 2030.gadam</a:t>
            </a:r>
            <a:endParaRPr lang="lv-LV" altLang="lv-LV" sz="2600" dirty="0"/>
          </a:p>
        </p:txBody>
      </p:sp>
      <p:sp>
        <p:nvSpPr>
          <p:cNvPr id="27651" name="Text Placeholder 2">
            <a:extLst>
              <a:ext uri="{FF2B5EF4-FFF2-40B4-BE49-F238E27FC236}">
                <a16:creationId xmlns:a16="http://schemas.microsoft.com/office/drawing/2014/main" id="{4E0404AB-068C-D28B-F1F8-EA43154A530D}"/>
              </a:ext>
            </a:extLst>
          </p:cNvPr>
          <p:cNvSpPr>
            <a:spLocks noGrp="1"/>
          </p:cNvSpPr>
          <p:nvPr>
            <p:ph type="body" sz="quarter" idx="10"/>
          </p:nvPr>
        </p:nvSpPr>
        <p:spPr>
          <a:xfrm>
            <a:off x="2328863" y="4724400"/>
            <a:ext cx="8948737" cy="914400"/>
          </a:xfrm>
        </p:spPr>
        <p:txBody>
          <a:bodyPr>
            <a:normAutofit/>
          </a:bodyPr>
          <a:lstStyle/>
          <a:p>
            <a:r>
              <a:rPr lang="lv-LV" sz="1600" dirty="0">
                <a:effectLst/>
                <a:cs typeface="Calibri" panose="020F0502020204030204" pitchFamily="34" charset="0"/>
              </a:rPr>
              <a:t>Saeimas Ilgtspējīgas attīstības komisijas sēde</a:t>
            </a:r>
          </a:p>
          <a:p>
            <a:r>
              <a:rPr lang="lv-LV" altLang="lv-LV" sz="1600" dirty="0">
                <a:latin typeface="Times New Roman" panose="02020603050405020304" pitchFamily="18" charset="0"/>
                <a:ea typeface="Calibri" panose="020F0502020204030204" pitchFamily="34" charset="0"/>
              </a:rPr>
              <a:t>2024.gada 6.martā </a:t>
            </a:r>
            <a:endParaRPr lang="lv-LV" altLang="lv-LV" sz="1600" dirty="0">
              <a:ea typeface="Calibri" panose="020F0502020204030204" pitchFamily="34" charset="0"/>
            </a:endParaRPr>
          </a:p>
        </p:txBody>
      </p:sp>
      <p:sp>
        <p:nvSpPr>
          <p:cNvPr id="27652" name="Text Placeholder 3">
            <a:extLst>
              <a:ext uri="{FF2B5EF4-FFF2-40B4-BE49-F238E27FC236}">
                <a16:creationId xmlns:a16="http://schemas.microsoft.com/office/drawing/2014/main" id="{24C4AB22-8775-2124-0364-BBB7D64ABE91}"/>
              </a:ext>
            </a:extLst>
          </p:cNvPr>
          <p:cNvSpPr>
            <a:spLocks noGrp="1"/>
          </p:cNvSpPr>
          <p:nvPr>
            <p:ph type="body" sz="quarter" idx="11"/>
          </p:nvPr>
        </p:nvSpPr>
        <p:spPr>
          <a:xfrm>
            <a:off x="2328863" y="5438274"/>
            <a:ext cx="8948737" cy="962526"/>
          </a:xfrm>
        </p:spPr>
        <p:txBody>
          <a:bodyPr>
            <a:normAutofit fontScale="92500" lnSpcReduction="20000"/>
          </a:bodyPr>
          <a:lstStyle/>
          <a:p>
            <a:pPr algn="r">
              <a:lnSpc>
                <a:spcPct val="80000"/>
              </a:lnSpc>
            </a:pPr>
            <a:r>
              <a:rPr lang="lv-LV" altLang="lv-LV" sz="1200" dirty="0"/>
              <a:t>Valsts kancelejas direktora vietnieks </a:t>
            </a:r>
          </a:p>
          <a:p>
            <a:pPr algn="r">
              <a:lnSpc>
                <a:spcPct val="80000"/>
              </a:lnSpc>
            </a:pPr>
            <a:r>
              <a:rPr lang="lv-LV" altLang="lv-LV" sz="1200" dirty="0"/>
              <a:t>Pēteris Vilks</a:t>
            </a:r>
          </a:p>
          <a:p>
            <a:pPr>
              <a:lnSpc>
                <a:spcPct val="80000"/>
              </a:lnSpc>
            </a:pPr>
            <a:endParaRPr lang="lv-LV" altLang="lv-LV" sz="1200" dirty="0"/>
          </a:p>
          <a:p>
            <a:pPr algn="r">
              <a:lnSpc>
                <a:spcPct val="80000"/>
              </a:lnSpc>
            </a:pPr>
            <a:r>
              <a:rPr lang="lv-LV" altLang="lv-LV" sz="1200" dirty="0"/>
              <a:t>Valsts kancelejas Pārresoru koordinācijas departamenta </a:t>
            </a:r>
          </a:p>
          <a:p>
            <a:pPr algn="r">
              <a:lnSpc>
                <a:spcPct val="80000"/>
              </a:lnSpc>
            </a:pPr>
            <a:r>
              <a:rPr lang="lv-LV" altLang="lv-LV" sz="1200" dirty="0"/>
              <a:t>Valsts attīstības uzraudzības un novērtēšanas nodaļas vadītājs</a:t>
            </a:r>
          </a:p>
          <a:p>
            <a:pPr algn="r">
              <a:lnSpc>
                <a:spcPct val="80000"/>
              </a:lnSpc>
            </a:pPr>
            <a:r>
              <a:rPr lang="lv-LV" altLang="lv-LV" sz="1200" dirty="0"/>
              <a:t>Dr.oec. Vladislavs Vesperis</a:t>
            </a:r>
          </a:p>
          <a:p>
            <a:pPr>
              <a:lnSpc>
                <a:spcPct val="80000"/>
              </a:lnSpc>
            </a:pPr>
            <a:endParaRPr lang="lv-LV" altLang="lv-LV"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872800" y="137661"/>
            <a:ext cx="6965854" cy="600846"/>
          </a:xfrm>
        </p:spPr>
        <p:txBody>
          <a:bodyPr>
            <a:noAutofit/>
          </a:bodyPr>
          <a:lstStyle/>
          <a:p>
            <a:pPr marL="0" marR="0" lvl="0" indent="0" algn="r" defTabSz="914400" rtl="0" eaLnBrk="1" fontAlgn="auto" latinLnBrk="0" hangingPunct="1">
              <a:lnSpc>
                <a:spcPct val="100000"/>
              </a:lnSpc>
              <a:spcBef>
                <a:spcPts val="0"/>
              </a:spcBef>
              <a:spcAft>
                <a:spcPts val="1000"/>
              </a:spcAft>
              <a:buClrTx/>
              <a:buSzTx/>
              <a:buFontTx/>
              <a:buNone/>
              <a:tabLst/>
              <a:defRPr/>
            </a:pPr>
            <a:r>
              <a:rPr lang="lv-LV" altLang="lv-LV" sz="2800" b="1" dirty="0">
                <a:solidFill>
                  <a:srgbClr val="993333"/>
                </a:solidFill>
                <a:latin typeface="Verdana" panose="020B0604030504040204" pitchFamily="34" charset="0"/>
                <a:ea typeface="Verdana" panose="020B0604030504040204" pitchFamily="34" charset="0"/>
              </a:rPr>
              <a:t>IKP uz vienu iedzīvotāju</a:t>
            </a:r>
            <a:br>
              <a:rPr lang="lv-LV" altLang="lv-LV" sz="2800" b="1" dirty="0">
                <a:solidFill>
                  <a:srgbClr val="993333"/>
                </a:solidFill>
                <a:latin typeface="Verdana" panose="020B0604030504040204" pitchFamily="34" charset="0"/>
                <a:ea typeface="Verdana" panose="020B0604030504040204" pitchFamily="34" charset="0"/>
              </a:rPr>
            </a:br>
            <a:r>
              <a:rPr lang="lv-LV" altLang="lv-LV" sz="2800" b="1" dirty="0">
                <a:solidFill>
                  <a:srgbClr val="993333"/>
                </a:solidFill>
                <a:latin typeface="Verdana" panose="020B0604030504040204" pitchFamily="34" charset="0"/>
                <a:ea typeface="Verdana" panose="020B0604030504040204" pitchFamily="34" charset="0"/>
              </a:rPr>
              <a:t> (EUR pēc pirktspējas paritātes)</a:t>
            </a:r>
            <a:endParaRPr kumimoji="0" lang="lv-LV" altLang="lv-LV" sz="2800" b="1" i="0" u="none" strike="noStrike" kern="1200" cap="none" spc="0" normalizeH="0" baseline="0" noProof="0" dirty="0">
              <a:ln>
                <a:noFill/>
              </a:ln>
              <a:solidFill>
                <a:srgbClr val="993333"/>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F3F8DD6E-3D1F-EF22-C55B-5E1D82E7B341}"/>
              </a:ext>
            </a:extLst>
          </p:cNvPr>
          <p:cNvSpPr txBox="1"/>
          <p:nvPr/>
        </p:nvSpPr>
        <p:spPr>
          <a:xfrm>
            <a:off x="1626004" y="6488668"/>
            <a:ext cx="7212650" cy="307777"/>
          </a:xfrm>
          <a:prstGeom prst="rect">
            <a:avLst/>
          </a:prstGeom>
          <a:noFill/>
        </p:spPr>
        <p:txBody>
          <a:bodyPr wrap="square">
            <a:spAutoFit/>
          </a:bodyPr>
          <a:lstStyle/>
          <a:p>
            <a:r>
              <a:rPr lang="lv-LV" sz="1400" dirty="0">
                <a:effectLst/>
                <a:latin typeface="Times New Roman" panose="02020603050405020304" pitchFamily="18" charset="0"/>
                <a:ea typeface="Calibri" panose="020F0502020204030204" pitchFamily="34" charset="0"/>
              </a:rPr>
              <a:t>Datu avots: </a:t>
            </a:r>
            <a:r>
              <a:rPr lang="lv-LV" sz="1400" dirty="0" err="1">
                <a:effectLst/>
                <a:latin typeface="Times New Roman" panose="02020603050405020304" pitchFamily="18" charset="0"/>
                <a:ea typeface="Calibri" panose="020F0502020204030204" pitchFamily="34" charset="0"/>
              </a:rPr>
              <a:t>Eurostat</a:t>
            </a:r>
            <a:endParaRPr lang="lv-LV" sz="1400" dirty="0"/>
          </a:p>
        </p:txBody>
      </p:sp>
      <p:graphicFrame>
        <p:nvGraphicFramePr>
          <p:cNvPr id="4" name="Chart 3">
            <a:extLst>
              <a:ext uri="{FF2B5EF4-FFF2-40B4-BE49-F238E27FC236}">
                <a16:creationId xmlns:a16="http://schemas.microsoft.com/office/drawing/2014/main" id="{F76B0156-ADEB-4E26-BA7F-BE7CACF0D839}"/>
              </a:ext>
            </a:extLst>
          </p:cNvPr>
          <p:cNvGraphicFramePr/>
          <p:nvPr>
            <p:extLst>
              <p:ext uri="{D42A27DB-BD31-4B8C-83A1-F6EECF244321}">
                <p14:modId xmlns:p14="http://schemas.microsoft.com/office/powerpoint/2010/main" val="1826493051"/>
              </p:ext>
            </p:extLst>
          </p:nvPr>
        </p:nvGraphicFramePr>
        <p:xfrm>
          <a:off x="1157681" y="1004191"/>
          <a:ext cx="9555059" cy="5484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75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89555" y="74055"/>
            <a:ext cx="9626587" cy="600846"/>
          </a:xfrm>
        </p:spPr>
        <p:txBody>
          <a:bodyPr>
            <a:noAutofit/>
          </a:bodyPr>
          <a:lstStyle/>
          <a:p>
            <a:pPr algn="r" eaLnBrk="1" hangingPunct="1">
              <a:spcAft>
                <a:spcPts val="1000"/>
              </a:spcAft>
            </a:pPr>
            <a:r>
              <a:rPr lang="lv-LV" altLang="lv-LV" sz="2800" b="1" dirty="0">
                <a:solidFill>
                  <a:srgbClr val="993333"/>
                </a:solidFill>
                <a:latin typeface="Verdana" panose="020B0604030504040204" pitchFamily="34" charset="0"/>
                <a:ea typeface="Verdana" panose="020B0604030504040204" pitchFamily="34" charset="0"/>
              </a:rPr>
              <a:t>Tautas attīstības indekss (vieta pasaulē) &lt;30</a:t>
            </a:r>
          </a:p>
        </p:txBody>
      </p:sp>
      <p:sp>
        <p:nvSpPr>
          <p:cNvPr id="10" name="TextBox 9">
            <a:extLst>
              <a:ext uri="{FF2B5EF4-FFF2-40B4-BE49-F238E27FC236}">
                <a16:creationId xmlns:a16="http://schemas.microsoft.com/office/drawing/2014/main" id="{18510038-477C-893B-C9D3-4F19F1F14C51}"/>
              </a:ext>
            </a:extLst>
          </p:cNvPr>
          <p:cNvSpPr txBox="1"/>
          <p:nvPr/>
        </p:nvSpPr>
        <p:spPr>
          <a:xfrm>
            <a:off x="1022108" y="6476168"/>
            <a:ext cx="7212650" cy="311496"/>
          </a:xfrm>
          <a:prstGeom prst="rect">
            <a:avLst/>
          </a:prstGeom>
          <a:noFill/>
        </p:spPr>
        <p:txBody>
          <a:bodyPr wrap="square">
            <a:spAutoFit/>
          </a:bodyPr>
          <a:lstStyle/>
          <a:p>
            <a:pPr algn="just">
              <a:lnSpc>
                <a:spcPct val="107000"/>
              </a:lnSpc>
              <a:spcAft>
                <a:spcPts val="800"/>
              </a:spcAft>
              <a:tabLst>
                <a:tab pos="270510" algn="l"/>
              </a:tabLst>
            </a:pPr>
            <a:r>
              <a:rPr lang="lv-LV" sz="1400" dirty="0">
                <a:effectLst/>
                <a:latin typeface="Times New Roman" panose="02020603050405020304" pitchFamily="18" charset="0"/>
                <a:ea typeface="Calibri" panose="020F0502020204030204" pitchFamily="34" charset="0"/>
                <a:cs typeface="Times New Roman" panose="02020603050405020304" pitchFamily="18" charset="0"/>
              </a:rPr>
              <a:t>Datu avots: Apvienoto Nāciju Organizācija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1B686F2A-7C5C-47C7-B17F-1DAC5B257D3D}"/>
              </a:ext>
            </a:extLst>
          </p:cNvPr>
          <p:cNvGraphicFramePr/>
          <p:nvPr>
            <p:extLst>
              <p:ext uri="{D42A27DB-BD31-4B8C-83A1-F6EECF244321}">
                <p14:modId xmlns:p14="http://schemas.microsoft.com/office/powerpoint/2010/main" val="2814738273"/>
              </p:ext>
            </p:extLst>
          </p:nvPr>
        </p:nvGraphicFramePr>
        <p:xfrm>
          <a:off x="1022109" y="674901"/>
          <a:ext cx="10294640" cy="5801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08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708803" y="243276"/>
            <a:ext cx="10566000" cy="600846"/>
          </a:xfrm>
        </p:spPr>
        <p:txBody>
          <a:bodyPr>
            <a:noAutofit/>
          </a:bodyPr>
          <a:lstStyle/>
          <a:p>
            <a:pPr algn="r" eaLnBrk="1" hangingPunct="1">
              <a:spcAft>
                <a:spcPts val="1000"/>
              </a:spcAft>
            </a:pPr>
            <a:r>
              <a:rPr lang="lv-LV" altLang="lv-LV" sz="2800" b="1" dirty="0">
                <a:solidFill>
                  <a:srgbClr val="993333"/>
                </a:solidFill>
                <a:latin typeface="Verdana" panose="020B0604030504040204" pitchFamily="34" charset="0"/>
                <a:ea typeface="Verdana" panose="020B0604030504040204" pitchFamily="34" charset="0"/>
              </a:rPr>
              <a:t>IKP uz vienu iedzīvotāju reģionālās atšķirības –  reģionālā IKP uz vienu iedzīvotāju dispersija &lt;30</a:t>
            </a:r>
          </a:p>
        </p:txBody>
      </p:sp>
      <p:sp>
        <p:nvSpPr>
          <p:cNvPr id="10" name="TextBox 9">
            <a:extLst>
              <a:ext uri="{FF2B5EF4-FFF2-40B4-BE49-F238E27FC236}">
                <a16:creationId xmlns:a16="http://schemas.microsoft.com/office/drawing/2014/main" id="{18510038-477C-893B-C9D3-4F19F1F14C51}"/>
              </a:ext>
            </a:extLst>
          </p:cNvPr>
          <p:cNvSpPr txBox="1"/>
          <p:nvPr/>
        </p:nvSpPr>
        <p:spPr>
          <a:xfrm>
            <a:off x="1022108" y="6476168"/>
            <a:ext cx="7212650" cy="307777"/>
          </a:xfrm>
          <a:prstGeom prst="rect">
            <a:avLst/>
          </a:prstGeom>
          <a:noFill/>
        </p:spPr>
        <p:txBody>
          <a:bodyPr wrap="square">
            <a:spAutoFit/>
          </a:bodyPr>
          <a:lstStyle/>
          <a:p>
            <a:r>
              <a:rPr lang="lv-LV" sz="1400" dirty="0">
                <a:effectLst/>
                <a:latin typeface="Times New Roman" panose="02020603050405020304" pitchFamily="18" charset="0"/>
                <a:ea typeface="Calibri" panose="020F0502020204030204" pitchFamily="34" charset="0"/>
              </a:rPr>
              <a:t>Datu avots: Centrālā statistikas pārvalde</a:t>
            </a:r>
            <a:endParaRPr lang="lv-LV" sz="1400" dirty="0"/>
          </a:p>
        </p:txBody>
      </p:sp>
      <p:graphicFrame>
        <p:nvGraphicFramePr>
          <p:cNvPr id="4" name="Chart 3">
            <a:extLst>
              <a:ext uri="{FF2B5EF4-FFF2-40B4-BE49-F238E27FC236}">
                <a16:creationId xmlns:a16="http://schemas.microsoft.com/office/drawing/2014/main" id="{CE8829F9-B134-43DB-BAD9-66E47A4AC8A3}"/>
              </a:ext>
            </a:extLst>
          </p:cNvPr>
          <p:cNvGraphicFramePr/>
          <p:nvPr>
            <p:extLst>
              <p:ext uri="{D42A27DB-BD31-4B8C-83A1-F6EECF244321}">
                <p14:modId xmlns:p14="http://schemas.microsoft.com/office/powerpoint/2010/main" val="2836702329"/>
              </p:ext>
            </p:extLst>
          </p:nvPr>
        </p:nvGraphicFramePr>
        <p:xfrm>
          <a:off x="897622" y="1065402"/>
          <a:ext cx="10503017" cy="5410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75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Galvenie konstatējumi un secinājumi par Latvija 2030 stratēģijas mērķu sasniegšanu</a:t>
            </a:r>
          </a:p>
        </p:txBody>
      </p:sp>
      <p:sp>
        <p:nvSpPr>
          <p:cNvPr id="3" name="TextBox 2">
            <a:extLst>
              <a:ext uri="{FF2B5EF4-FFF2-40B4-BE49-F238E27FC236}">
                <a16:creationId xmlns:a16="http://schemas.microsoft.com/office/drawing/2014/main" id="{D393841B-03D1-B363-B67D-0937284E8B94}"/>
              </a:ext>
            </a:extLst>
          </p:cNvPr>
          <p:cNvSpPr txBox="1"/>
          <p:nvPr/>
        </p:nvSpPr>
        <p:spPr>
          <a:xfrm>
            <a:off x="472951" y="1306843"/>
            <a:ext cx="11246097" cy="4770537"/>
          </a:xfrm>
          <a:prstGeom prst="rect">
            <a:avLst/>
          </a:prstGeom>
          <a:noFill/>
        </p:spPr>
        <p:txBody>
          <a:bodyPr wrap="square" rtlCol="0">
            <a:spAutoFit/>
          </a:bodyPr>
          <a:lstStyle/>
          <a:p>
            <a:pPr marL="342900" indent="-342900">
              <a:buFontTx/>
              <a:buAutoNum type="arabicPeriod"/>
            </a:pPr>
            <a:r>
              <a:rPr lang="lv-LV" sz="1600" dirty="0">
                <a:latin typeface="Verdana" panose="020B0604030504040204" pitchFamily="34" charset="0"/>
                <a:ea typeface="Verdana" panose="020B0604030504040204" pitchFamily="34" charset="0"/>
              </a:rPr>
              <a:t>Kopumā valsts attīstības tendences parāda,  ka izvirzīto valsts attīstības ilgtermiņa stratēģisko mērķu sasniegšana sekmējas tikai daļēji. Pozitīva virzība mērķu sasniegšanā ir attiecībā uz IKP uz vienu iedzīvotāju pēc pirktspējas paritātes rādītājā, šis rādītājs ir uzlabojies, arī vērtējot  to procentos pret ES vidējo IKP uz vienu iedzīvotāju – līdz ar to ekonomiskā konverģence ar pārējo Eiropas Savienību notiek, bet izaugsmes augļu sadale nav līdzsvarota.</a:t>
            </a:r>
          </a:p>
          <a:p>
            <a:endParaRPr lang="lv-LV" sz="1600" dirty="0">
              <a:latin typeface="Verdana" panose="020B0604030504040204" pitchFamily="34" charset="0"/>
              <a:ea typeface="Verdana" panose="020B0604030504040204" pitchFamily="34" charset="0"/>
            </a:endParaRPr>
          </a:p>
          <a:p>
            <a:pPr marL="342900" indent="-342900">
              <a:buAutoNum type="arabicPeriod" startAt="2"/>
            </a:pPr>
            <a:r>
              <a:rPr lang="lv-LV" sz="1600" dirty="0">
                <a:latin typeface="Verdana" panose="020B0604030504040204" pitchFamily="34" charset="0"/>
                <a:ea typeface="Verdana" panose="020B0604030504040204" pitchFamily="34" charset="0"/>
              </a:rPr>
              <a:t>Tautas attīstības indeksa rādītājs pēc iepriekšējas uzlabošanās uzrāda </a:t>
            </a:r>
            <a:r>
              <a:rPr lang="lv-LV" sz="1600" dirty="0" err="1">
                <a:latin typeface="Verdana" panose="020B0604030504040204" pitchFamily="34" charset="0"/>
                <a:ea typeface="Verdana" panose="020B0604030504040204" pitchFamily="34" charset="0"/>
              </a:rPr>
              <a:t>stagnējošu</a:t>
            </a:r>
            <a:r>
              <a:rPr lang="lv-LV" sz="1600" dirty="0">
                <a:latin typeface="Verdana" panose="020B0604030504040204" pitchFamily="34" charset="0"/>
                <a:ea typeface="Verdana" panose="020B0604030504040204" pitchFamily="34" charset="0"/>
              </a:rPr>
              <a:t> tendenci. Būtiska ietekme uz šo rādītāju ir bijusi sagaidāmā dzīves ilguma (piedzimšanas brīdī) samazinājumam no 70,9 gadiem 2019.gadā līdz 68,2 gadiem 2021.gadā, ko ietekmējusi vecuma struktūra un Covid-19 pandēmija. </a:t>
            </a:r>
          </a:p>
          <a:p>
            <a:endParaRPr lang="lv-LV" sz="1600" dirty="0">
              <a:latin typeface="Verdana" panose="020B0604030504040204" pitchFamily="34" charset="0"/>
              <a:ea typeface="Verdana" panose="020B0604030504040204" pitchFamily="34" charset="0"/>
            </a:endParaRPr>
          </a:p>
          <a:p>
            <a:pPr marL="342900" indent="-342900">
              <a:buAutoNum type="arabicPeriod" startAt="3"/>
            </a:pPr>
            <a:r>
              <a:rPr lang="lv-LV" sz="1600" dirty="0">
                <a:latin typeface="Verdana" panose="020B0604030504040204" pitchFamily="34" charset="0"/>
                <a:ea typeface="Verdana" panose="020B0604030504040204" pitchFamily="34" charset="0"/>
              </a:rPr>
              <a:t>Ienākumu nevienlīdzība saglabājas stabili augsta gan kopumā sabiedrībā, gan starp dažādiem valsts reģioniem, turklāt ienākumu nevienlīdzība pēc Džini indeksa ir viena no augstākajām Eiropas Savienībā. Teritoriālās ienākumu nevienlīdzības iemesls ir iedzīvotāju koncentrēšanās valsts centrālajā daļā – Rīgā un Pierīgā, kur veidojas augstāka un produktīvāka ekonomiskā aktivitāte un maksātspēja.</a:t>
            </a:r>
          </a:p>
          <a:p>
            <a:endParaRPr lang="lv-LV" sz="1600" dirty="0">
              <a:latin typeface="Verdana" panose="020B0604030504040204" pitchFamily="34" charset="0"/>
              <a:ea typeface="Verdana" panose="020B0604030504040204" pitchFamily="34" charset="0"/>
            </a:endParaRPr>
          </a:p>
          <a:p>
            <a:pPr marL="342900" indent="-342900">
              <a:buAutoNum type="arabicPeriod" startAt="4"/>
            </a:pPr>
            <a:r>
              <a:rPr lang="lv-LV" sz="1600" dirty="0">
                <a:latin typeface="Verdana" panose="020B0604030504040204" pitchFamily="34" charset="0"/>
                <a:ea typeface="Verdana" panose="020B0604030504040204" pitchFamily="34" charset="0"/>
              </a:rPr>
              <a:t>Ievērojami ir samazinājies iedzīvotāju skaits valstī, kā cēlonis ir negatīvi dabiskā pieauguma un  migrācijas saldo rādītāji. Summārā dzimstības koeficienta vērtība pēdējos gados samazinās, to lielā mērā ietekmē arī iedzīvotāju vecuma un dzimuma struktūra.</a:t>
            </a:r>
          </a:p>
        </p:txBody>
      </p:sp>
    </p:spTree>
    <p:extLst>
      <p:ext uri="{BB962C8B-B14F-4D97-AF65-F5344CB8AC3E}">
        <p14:creationId xmlns:p14="http://schemas.microsoft.com/office/powerpoint/2010/main" val="230580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93678" y="276488"/>
            <a:ext cx="11529943" cy="600846"/>
          </a:xfrm>
        </p:spPr>
        <p:txBody>
          <a:bodyPr>
            <a:noAutofit/>
          </a:bodyPr>
          <a:lstStyle/>
          <a:p>
            <a:pPr algn="ctr">
              <a:lnSpc>
                <a:spcPct val="107000"/>
              </a:lnSpc>
              <a:spcAft>
                <a:spcPts val="800"/>
              </a:spcAft>
            </a:pPr>
            <a:r>
              <a:rPr lang="lv-LV" sz="28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Turpmākie soļi</a:t>
            </a:r>
          </a:p>
        </p:txBody>
      </p:sp>
      <p:sp>
        <p:nvSpPr>
          <p:cNvPr id="3" name="TextBox 2">
            <a:extLst>
              <a:ext uri="{FF2B5EF4-FFF2-40B4-BE49-F238E27FC236}">
                <a16:creationId xmlns:a16="http://schemas.microsoft.com/office/drawing/2014/main" id="{D393841B-03D1-B363-B67D-0937284E8B94}"/>
              </a:ext>
            </a:extLst>
          </p:cNvPr>
          <p:cNvSpPr txBox="1"/>
          <p:nvPr/>
        </p:nvSpPr>
        <p:spPr>
          <a:xfrm>
            <a:off x="1882502" y="1488011"/>
            <a:ext cx="7773226" cy="4708981"/>
          </a:xfrm>
          <a:prstGeom prst="rect">
            <a:avLst/>
          </a:prstGeom>
          <a:noFill/>
        </p:spPr>
        <p:txBody>
          <a:bodyPr wrap="square" rtlCol="0">
            <a:spAutoFit/>
          </a:bodyPr>
          <a:lstStyle/>
          <a:p>
            <a:r>
              <a:rPr lang="lv-LV" sz="2400" dirty="0">
                <a:latin typeface="Verdana" panose="020B0604030504040204" pitchFamily="34" charset="0"/>
                <a:ea typeface="Verdana" panose="020B0604030504040204" pitchFamily="34" charset="0"/>
              </a:rPr>
              <a:t>Regulārs valsts attīstības mērķu sasniegšanas monitorings</a:t>
            </a:r>
          </a:p>
          <a:p>
            <a:endParaRPr lang="lv-LV"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Plānots uzsākt darbu pie Latvijas ilgtspējīgas attīstības stratēģijas līdz 2050.gadam (Latvija2050) izstrādes.</a:t>
            </a:r>
          </a:p>
          <a:p>
            <a:endParaRPr lang="lv-LV" sz="2400"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Papildus mērķu sasniegšanas monitoringam, sākotnēji nepieciešams veikt Latvija2050 izstrādei vajadzīgās </a:t>
            </a:r>
            <a:r>
              <a:rPr lang="lv-LV" sz="2400" dirty="0" err="1">
                <a:latin typeface="Verdana" panose="020B0604030504040204" pitchFamily="34" charset="0"/>
                <a:ea typeface="Verdana" panose="020B0604030504040204" pitchFamily="34" charset="0"/>
              </a:rPr>
              <a:t>priekšizpētes</a:t>
            </a:r>
            <a:r>
              <a:rPr lang="lv-LV" sz="2400" dirty="0">
                <a:latin typeface="Verdana" panose="020B0604030504040204" pitchFamily="34" charset="0"/>
                <a:ea typeface="Verdana" panose="020B0604030504040204" pitchFamily="34" charset="0"/>
              </a:rPr>
              <a:t>, paredzot iesaistīt zinātniekus un plašāku sabiedrību</a:t>
            </a:r>
          </a:p>
          <a:p>
            <a:endParaRPr lang="lv-LV" sz="2400" dirty="0">
              <a:latin typeface="Verdana" panose="020B0604030504040204" pitchFamily="34" charset="0"/>
              <a:ea typeface="Verdana" panose="020B0604030504040204" pitchFamily="34" charset="0"/>
            </a:endParaRPr>
          </a:p>
          <a:p>
            <a:endParaRPr lang="lv-LV" b="1" dirty="0"/>
          </a:p>
        </p:txBody>
      </p:sp>
    </p:spTree>
    <p:extLst>
      <p:ext uri="{BB962C8B-B14F-4D97-AF65-F5344CB8AC3E}">
        <p14:creationId xmlns:p14="http://schemas.microsoft.com/office/powerpoint/2010/main" val="178323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 2030 vīzija</a:t>
            </a:r>
          </a:p>
        </p:txBody>
      </p:sp>
      <p:sp>
        <p:nvSpPr>
          <p:cNvPr id="4" name="Text Box 1">
            <a:extLst>
              <a:ext uri="{FF2B5EF4-FFF2-40B4-BE49-F238E27FC236}">
                <a16:creationId xmlns:a16="http://schemas.microsoft.com/office/drawing/2014/main" id="{4364154C-C454-64E9-D97E-7B2E3E996339}"/>
              </a:ext>
            </a:extLst>
          </p:cNvPr>
          <p:cNvSpPr txBox="1">
            <a:spLocks noChangeArrowheads="1"/>
          </p:cNvSpPr>
          <p:nvPr/>
        </p:nvSpPr>
        <p:spPr>
          <a:xfrm>
            <a:off x="813732" y="731038"/>
            <a:ext cx="9913148" cy="570708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000"/>
              </a:spcAft>
              <a:buFontTx/>
              <a:buNone/>
            </a:pPr>
            <a:endParaRPr lang="lv-LV" altLang="lv-LV" sz="2000" b="1" dirty="0">
              <a:latin typeface="Arial Narrow" panose="020B0606020202030204" pitchFamily="34" charset="0"/>
            </a:endParaRPr>
          </a:p>
          <a:p>
            <a:pPr marL="0" indent="0" algn="just">
              <a:spcBef>
                <a:spcPct val="0"/>
              </a:spcBef>
              <a:spcAft>
                <a:spcPts val="1000"/>
              </a:spcAft>
              <a:buFontTx/>
              <a:buNone/>
            </a:pPr>
            <a:r>
              <a:rPr lang="lv-LV" altLang="lv-LV" sz="2400" dirty="0">
                <a:latin typeface="Verdana" panose="020B0604030504040204" pitchFamily="34" charset="0"/>
                <a:ea typeface="Verdana" panose="020B0604030504040204" pitchFamily="34" charset="0"/>
              </a:rPr>
              <a:t>Latvija 2030. gadā būs plaukstoša, aktīvu un atbildīgu pilsoņu valsts. Ikviens cilvēks varēs justies drošs, lepns un piederīgs Latvijai, šeit ikviens varēs īstenot savus mērķus. Nācijas stiprums sakņosies mantotajās, iepazītajās un jaunradītajās kultūras un garīgajās vērtībās, latviešu valodas bagātībā un citu valodu zināšanās. Tas vienos sabiedrību jaunu, daudzveidīgu un neatkārtojamu vērtību radīšanai ekonomikā, zinātnē un kultūrā, kuras novērtēs, pazīs un cienīs arī ārpus Latvijas. </a:t>
            </a:r>
          </a:p>
          <a:p>
            <a:pPr marL="0" indent="0" algn="just">
              <a:spcBef>
                <a:spcPct val="0"/>
              </a:spcBef>
              <a:spcAft>
                <a:spcPts val="1000"/>
              </a:spcAft>
              <a:buFontTx/>
              <a:buNone/>
            </a:pPr>
            <a:endParaRPr lang="lv-LV" altLang="lv-LV" sz="2400" dirty="0">
              <a:latin typeface="Verdana" panose="020B0604030504040204" pitchFamily="34" charset="0"/>
              <a:ea typeface="Verdana" panose="020B0604030504040204" pitchFamily="34" charset="0"/>
            </a:endParaRPr>
          </a:p>
          <a:p>
            <a:pPr marL="0" indent="0" algn="just">
              <a:spcBef>
                <a:spcPct val="0"/>
              </a:spcBef>
              <a:spcAft>
                <a:spcPts val="1000"/>
              </a:spcAft>
              <a:buFontTx/>
              <a:buNone/>
            </a:pPr>
            <a:r>
              <a:rPr lang="lv-LV" altLang="lv-LV" sz="2400" dirty="0">
                <a:latin typeface="Verdana" panose="020B0604030504040204" pitchFamily="34" charset="0"/>
                <a:ea typeface="Verdana" panose="020B0604030504040204" pitchFamily="34" charset="0"/>
              </a:rPr>
              <a:t>Rīga būs nozīmīgs kultūras, tūrisma un biznesa centrs Eiropā. Pilsētu un lauku partnerība nodrošinās augstu dzīves kvalitāti visā Latvijas teritorijā.</a:t>
            </a:r>
          </a:p>
          <a:p>
            <a:pPr marL="0" indent="0" algn="just">
              <a:spcBef>
                <a:spcPct val="0"/>
              </a:spcBef>
              <a:spcAft>
                <a:spcPts val="1000"/>
              </a:spcAft>
              <a:buFontTx/>
              <a:buNone/>
            </a:pPr>
            <a:endParaRPr lang="lv-LV" altLang="lv-LV" sz="2400" dirty="0">
              <a:latin typeface="Verdana" panose="020B0604030504040204" pitchFamily="34" charset="0"/>
              <a:ea typeface="Verdana" panose="020B0604030504040204" pitchFamily="34" charset="0"/>
            </a:endParaRPr>
          </a:p>
          <a:p>
            <a:pPr marL="0" indent="0" algn="just">
              <a:spcBef>
                <a:spcPct val="0"/>
              </a:spcBef>
              <a:spcAft>
                <a:spcPts val="1000"/>
              </a:spcAft>
              <a:buFontTx/>
              <a:buNone/>
            </a:pPr>
            <a:r>
              <a:rPr lang="lv-LV" altLang="lv-LV" sz="2400" dirty="0">
                <a:latin typeface="Verdana" panose="020B0604030504040204" pitchFamily="34" charset="0"/>
                <a:ea typeface="Verdana" panose="020B0604030504040204" pitchFamily="34" charset="0"/>
              </a:rPr>
              <a:t>Latvija - mūsu mājas - zaļa un sakopta, radoša un ērti sasniedzama vieta pasaules telpā, par kuras ilgtspējīgu attīstību esam atbildīgi nākamajām paaudzēm.  </a:t>
            </a:r>
          </a:p>
          <a:p>
            <a:pPr marL="0" indent="0">
              <a:spcBef>
                <a:spcPct val="0"/>
              </a:spcBef>
              <a:buFontTx/>
              <a:buNone/>
            </a:pPr>
            <a:endParaRPr lang="lv-LV" altLang="lv-LV" sz="1800" dirty="0">
              <a:latin typeface="Arial Narrow" panose="020B0606020202030204" pitchFamily="34" charset="0"/>
            </a:endParaRPr>
          </a:p>
        </p:txBody>
      </p:sp>
    </p:spTree>
    <p:extLst>
      <p:ext uri="{BB962C8B-B14F-4D97-AF65-F5344CB8AC3E}">
        <p14:creationId xmlns:p14="http://schemas.microsoft.com/office/powerpoint/2010/main" val="56073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466044" y="2948781"/>
            <a:ext cx="8948737" cy="960437"/>
          </a:xfrm>
        </p:spPr>
        <p:txBody>
          <a:bodyPr>
            <a:normAutofit/>
          </a:bodyPr>
          <a:lstStyle/>
          <a:p>
            <a:r>
              <a:rPr lang="lv-LV" altLang="lv-LV" sz="2400" dirty="0">
                <a:solidFill>
                  <a:srgbClr val="9D2235"/>
                </a:solidFill>
              </a:rPr>
              <a:t>Ar atbildību par Latvijas nākotni!</a:t>
            </a:r>
            <a:r>
              <a:rPr lang="lv-LV" altLang="lv-LV" sz="2400" dirty="0">
                <a:solidFill>
                  <a:srgbClr val="262626"/>
                </a:solidFill>
              </a:rPr>
              <a:t/>
            </a:r>
            <a:br>
              <a:rPr lang="lv-LV" altLang="lv-LV" sz="2400" dirty="0">
                <a:solidFill>
                  <a:srgbClr val="262626"/>
                </a:solidFill>
              </a:rPr>
            </a:br>
            <a:endParaRPr lang="lv-LV" altLang="lv-LV" sz="2600" dirty="0"/>
          </a:p>
        </p:txBody>
      </p:sp>
      <p:pic>
        <p:nvPicPr>
          <p:cNvPr id="2" name="Picture 4">
            <a:extLst>
              <a:ext uri="{FF2B5EF4-FFF2-40B4-BE49-F238E27FC236}">
                <a16:creationId xmlns:a16="http://schemas.microsoft.com/office/drawing/2014/main" id="{F6722012-24BC-B9EE-2646-532D10D652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407" y="3901052"/>
            <a:ext cx="4098013" cy="144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 2030 ieguvumi valsts attīstībai</a:t>
            </a:r>
          </a:p>
        </p:txBody>
      </p:sp>
      <p:sp>
        <p:nvSpPr>
          <p:cNvPr id="3" name="Rectangle 2">
            <a:extLst>
              <a:ext uri="{FF2B5EF4-FFF2-40B4-BE49-F238E27FC236}">
                <a16:creationId xmlns:a16="http://schemas.microsoft.com/office/drawing/2014/main" id="{3C90BA32-0A4F-5427-09C8-69A1766A19C6}"/>
              </a:ext>
            </a:extLst>
          </p:cNvPr>
          <p:cNvSpPr txBox="1">
            <a:spLocks noChangeArrowheads="1"/>
          </p:cNvSpPr>
          <p:nvPr/>
        </p:nvSpPr>
        <p:spPr>
          <a:xfrm>
            <a:off x="1626004" y="1399257"/>
            <a:ext cx="8280400" cy="4879975"/>
          </a:xfrm>
          <a:prstGeom prst="rect">
            <a:avLst/>
          </a:prstGeom>
        </p:spPr>
        <p:txBody>
          <a:bodyPr vert="horz" lIns="90000" tIns="46800" rIns="90000" bIns="46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49263">
              <a:lnSpc>
                <a:spcPct val="80000"/>
              </a:lnSpc>
              <a:spcBef>
                <a:spcPts val="7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lv-LV" altLang="lv-LV" sz="2400" dirty="0">
              <a:latin typeface="Arial Narrow" panose="020B0606020202030204" pitchFamily="34" charset="0"/>
            </a:endParaRPr>
          </a:p>
          <a:p>
            <a:pPr defTabSz="449263">
              <a:lnSpc>
                <a:spcPct val="80000"/>
              </a:lnSpc>
              <a:spcBef>
                <a:spcPts val="700"/>
              </a:spcBef>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altLang="lv-LV" sz="2400" dirty="0">
                <a:latin typeface="Arial Narrow" panose="020B0606020202030204" pitchFamily="34" charset="0"/>
              </a:rPr>
              <a:t>     	</a:t>
            </a:r>
            <a:r>
              <a:rPr lang="lv-LV" altLang="lv-LV" sz="2000" dirty="0">
                <a:latin typeface="Verdana" panose="020B0604030504040204" pitchFamily="34" charset="0"/>
                <a:ea typeface="Verdana" panose="020B0604030504040204" pitchFamily="34" charset="0"/>
              </a:rPr>
              <a:t>Latvijas attīstības tendences, riski un iespējas ir analizētas 	pasaules un Eiropas tendenču kontekstā</a:t>
            </a:r>
          </a:p>
          <a:p>
            <a:pPr defTabSz="449263">
              <a:lnSpc>
                <a:spcPct val="80000"/>
              </a:lnSpc>
              <a:spcBef>
                <a:spcPts val="7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lv-LV" altLang="lv-LV" sz="2000" dirty="0">
              <a:latin typeface="Verdana" panose="020B0604030504040204" pitchFamily="34" charset="0"/>
              <a:ea typeface="Verdana" panose="020B0604030504040204" pitchFamily="34" charset="0"/>
            </a:endParaRPr>
          </a:p>
          <a:p>
            <a:pPr defTabSz="449263">
              <a:lnSpc>
                <a:spcPct val="80000"/>
              </a:lnSpc>
              <a:spcBef>
                <a:spcPts val="700"/>
              </a:spcBef>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altLang="lv-LV" sz="2000" dirty="0">
                <a:latin typeface="Verdana" panose="020B0604030504040204" pitchFamily="34" charset="0"/>
                <a:ea typeface="Verdana" panose="020B0604030504040204" pitchFamily="34" charset="0"/>
              </a:rPr>
              <a:t>   	LIAS izmanto kapitālu pieeju – piedāvā risinājumus, kā mūsu 	rīcībā esošos resursus izmantot efektīvi un ilgtspējīgi </a:t>
            </a:r>
          </a:p>
          <a:p>
            <a:pPr defTabSz="449263">
              <a:lnSpc>
                <a:spcPct val="80000"/>
              </a:lnSpc>
              <a:spcBef>
                <a:spcPts val="700"/>
              </a:spcBef>
              <a:buFontTx/>
              <a:buBlip>
                <a:blip r:embed="rId3"/>
              </a:buBlip>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lv-LV" altLang="lv-LV" sz="2000" dirty="0">
              <a:latin typeface="Verdana" panose="020B0604030504040204" pitchFamily="34" charset="0"/>
              <a:ea typeface="Verdana" panose="020B0604030504040204" pitchFamily="34" charset="0"/>
            </a:endParaRPr>
          </a:p>
          <a:p>
            <a:pPr defTabSz="449263">
              <a:lnSpc>
                <a:spcPct val="80000"/>
              </a:lnSpc>
              <a:spcBef>
                <a:spcPts val="700"/>
              </a:spcBef>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altLang="lv-LV" sz="2000" dirty="0">
                <a:latin typeface="Verdana" panose="020B0604030504040204" pitchFamily="34" charset="0"/>
                <a:ea typeface="Verdana" panose="020B0604030504040204" pitchFamily="34" charset="0"/>
              </a:rPr>
              <a:t>   	Tiek piedāvāts plašs iespējamo, tajā skaitā inovatīvu 	risinājumu klāsts, kas nav jāīsteno tūlīt un tagad</a:t>
            </a:r>
          </a:p>
          <a:p>
            <a:pPr defTabSz="449263">
              <a:lnSpc>
                <a:spcPct val="80000"/>
              </a:lnSpc>
              <a:spcBef>
                <a:spcPts val="7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lv-LV" altLang="lv-LV" sz="2000" dirty="0">
              <a:latin typeface="Verdana" panose="020B0604030504040204" pitchFamily="34" charset="0"/>
              <a:ea typeface="Verdana" panose="020B0604030504040204" pitchFamily="34" charset="0"/>
            </a:endParaRPr>
          </a:p>
          <a:p>
            <a:pPr defTabSz="449263">
              <a:lnSpc>
                <a:spcPct val="80000"/>
              </a:lnSpc>
              <a:spcBef>
                <a:spcPts val="700"/>
              </a:spcBef>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lv-LV" altLang="lv-LV" sz="2000" dirty="0">
                <a:latin typeface="Verdana" panose="020B0604030504040204" pitchFamily="34" charset="0"/>
                <a:ea typeface="Verdana" panose="020B0604030504040204" pitchFamily="34" charset="0"/>
              </a:rPr>
              <a:t>  	Sociāli ekonomiskās attīstības iespējas un galvenie virzieni ir 	skatīti kontekstā ar telpiskās attīstības  perspektīvu</a:t>
            </a:r>
          </a:p>
          <a:p>
            <a:pPr algn="ctr" defTabSz="449263">
              <a:lnSpc>
                <a:spcPct val="80000"/>
              </a:lnSpc>
              <a:spcBef>
                <a:spcPts val="7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lv-LV" altLang="lv-LV" b="1" dirty="0">
              <a:latin typeface="Arial Narrow" panose="020B0606020202030204" pitchFamily="34" charset="0"/>
            </a:endParaRPr>
          </a:p>
        </p:txBody>
      </p:sp>
    </p:spTree>
    <p:extLst>
      <p:ext uri="{BB962C8B-B14F-4D97-AF65-F5344CB8AC3E}">
        <p14:creationId xmlns:p14="http://schemas.microsoft.com/office/powerpoint/2010/main" val="9492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 2030 vīzija</a:t>
            </a:r>
          </a:p>
        </p:txBody>
      </p:sp>
      <p:sp>
        <p:nvSpPr>
          <p:cNvPr id="4" name="Text Box 1">
            <a:extLst>
              <a:ext uri="{FF2B5EF4-FFF2-40B4-BE49-F238E27FC236}">
                <a16:creationId xmlns:a16="http://schemas.microsoft.com/office/drawing/2014/main" id="{4364154C-C454-64E9-D97E-7B2E3E996339}"/>
              </a:ext>
            </a:extLst>
          </p:cNvPr>
          <p:cNvSpPr txBox="1">
            <a:spLocks noChangeArrowheads="1"/>
          </p:cNvSpPr>
          <p:nvPr/>
        </p:nvSpPr>
        <p:spPr>
          <a:xfrm>
            <a:off x="813732" y="731038"/>
            <a:ext cx="9913148" cy="570708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000"/>
              </a:spcAft>
              <a:buFontTx/>
              <a:buNone/>
            </a:pPr>
            <a:endParaRPr lang="lv-LV" altLang="lv-LV" sz="2000" b="1" dirty="0">
              <a:latin typeface="Arial Narrow" panose="020B0606020202030204" pitchFamily="34" charset="0"/>
            </a:endParaRPr>
          </a:p>
          <a:p>
            <a:pPr marL="0" indent="0" algn="just">
              <a:spcBef>
                <a:spcPct val="0"/>
              </a:spcBef>
              <a:spcAft>
                <a:spcPts val="1000"/>
              </a:spcAft>
              <a:buFontTx/>
              <a:buNone/>
            </a:pPr>
            <a:r>
              <a:rPr lang="lv-LV" altLang="lv-LV" sz="2400" dirty="0" smtClean="0">
                <a:latin typeface="Verdana" panose="020B0604030504040204" pitchFamily="34" charset="0"/>
                <a:ea typeface="Verdana" panose="020B0604030504040204" pitchFamily="34" charset="0"/>
              </a:rPr>
              <a:t>Latvija 2030. gadā būs plaukstoša, aktīvu un atbildīgu pilsoņu valsts. Ikviens cilvēks varēs justies drošs, lepns un piederīgs Latvijai, šeit ikviens varēs īstenot savus mērķus. Nācijas stiprums sakņosies mantotajās, iepazītajās un jaunradītajās kultūras un garīgajās vērtībās, latviešu valodas bagātībā un citu valodu zināšanās. Tas vienos sabiedrību jaunu, daudzveidīgu un neatkārtojamu vērtību radīšanai ekonomikā, zinātnē un kultūrā, kuras novērtēs, pazīs un cienīs arī ārpus Latvijas. </a:t>
            </a:r>
          </a:p>
          <a:p>
            <a:pPr marL="0" indent="0" algn="just">
              <a:spcBef>
                <a:spcPct val="0"/>
              </a:spcBef>
              <a:spcAft>
                <a:spcPts val="1000"/>
              </a:spcAft>
              <a:buFontTx/>
              <a:buNone/>
            </a:pPr>
            <a:endParaRPr lang="lv-LV" altLang="lv-LV" sz="2400" dirty="0" smtClean="0">
              <a:latin typeface="Verdana" panose="020B0604030504040204" pitchFamily="34" charset="0"/>
              <a:ea typeface="Verdana" panose="020B0604030504040204" pitchFamily="34" charset="0"/>
            </a:endParaRPr>
          </a:p>
          <a:p>
            <a:pPr marL="0" indent="0" algn="just">
              <a:spcBef>
                <a:spcPct val="0"/>
              </a:spcBef>
              <a:spcAft>
                <a:spcPts val="1000"/>
              </a:spcAft>
              <a:buFontTx/>
              <a:buNone/>
            </a:pPr>
            <a:r>
              <a:rPr lang="lv-LV" altLang="lv-LV" sz="2400" dirty="0" smtClean="0">
                <a:latin typeface="Verdana" panose="020B0604030504040204" pitchFamily="34" charset="0"/>
                <a:ea typeface="Verdana" panose="020B0604030504040204" pitchFamily="34" charset="0"/>
              </a:rPr>
              <a:t>Rīga būs nozīmīgs kultūras, tūrisma un biznesa centrs Eiropā. Pilsētu un lauku partnerība nodrošinās augstu dzīves kvalitāti visā Latvijas teritorijā.</a:t>
            </a:r>
          </a:p>
          <a:p>
            <a:pPr marL="0" indent="0" algn="just">
              <a:spcBef>
                <a:spcPct val="0"/>
              </a:spcBef>
              <a:spcAft>
                <a:spcPts val="1000"/>
              </a:spcAft>
              <a:buFontTx/>
              <a:buNone/>
            </a:pPr>
            <a:endParaRPr lang="lv-LV" altLang="lv-LV" sz="2400" dirty="0" smtClean="0">
              <a:latin typeface="Verdana" panose="020B0604030504040204" pitchFamily="34" charset="0"/>
              <a:ea typeface="Verdana" panose="020B0604030504040204" pitchFamily="34" charset="0"/>
            </a:endParaRPr>
          </a:p>
          <a:p>
            <a:pPr marL="0" indent="0" algn="just">
              <a:spcBef>
                <a:spcPct val="0"/>
              </a:spcBef>
              <a:spcAft>
                <a:spcPts val="1000"/>
              </a:spcAft>
              <a:buFontTx/>
              <a:buNone/>
            </a:pPr>
            <a:r>
              <a:rPr lang="lv-LV" altLang="lv-LV" sz="2400" dirty="0" smtClean="0">
                <a:latin typeface="Verdana" panose="020B0604030504040204" pitchFamily="34" charset="0"/>
                <a:ea typeface="Verdana" panose="020B0604030504040204" pitchFamily="34" charset="0"/>
              </a:rPr>
              <a:t>Latvija - mūsu mājas - zaļa un sakopta, radoša un ērti sasniedzama vieta pasaules telpā, par kuras ilgtspējīgu attīstību esam atbildīgi nākamajām paaudzēm.  </a:t>
            </a:r>
          </a:p>
          <a:p>
            <a:pPr marL="0" indent="0">
              <a:spcBef>
                <a:spcPct val="0"/>
              </a:spcBef>
              <a:buFontTx/>
              <a:buNone/>
            </a:pPr>
            <a:endParaRPr lang="lv-LV" altLang="lv-LV" sz="1800" dirty="0">
              <a:latin typeface="Arial Narrow" panose="020B0606020202030204" pitchFamily="34" charset="0"/>
            </a:endParaRPr>
          </a:p>
        </p:txBody>
      </p:sp>
    </p:spTree>
    <p:extLst>
      <p:ext uri="{BB962C8B-B14F-4D97-AF65-F5344CB8AC3E}">
        <p14:creationId xmlns:p14="http://schemas.microsoft.com/office/powerpoint/2010/main" val="395783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86783" y="75455"/>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Latvija2030 prioritātes </a:t>
            </a:r>
          </a:p>
        </p:txBody>
      </p:sp>
      <p:sp>
        <p:nvSpPr>
          <p:cNvPr id="166" name="Text Box 117">
            <a:extLst>
              <a:ext uri="{FF2B5EF4-FFF2-40B4-BE49-F238E27FC236}">
                <a16:creationId xmlns:a16="http://schemas.microsoft.com/office/drawing/2014/main" id="{99CC9844-3587-77FE-58EB-038818EC699E}"/>
              </a:ext>
            </a:extLst>
          </p:cNvPr>
          <p:cNvSpPr txBox="1">
            <a:spLocks noChangeArrowheads="1"/>
          </p:cNvSpPr>
          <p:nvPr/>
        </p:nvSpPr>
        <p:spPr bwMode="auto">
          <a:xfrm rot="16200000">
            <a:off x="4645396" y="2158435"/>
            <a:ext cx="828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2010</a:t>
            </a:r>
            <a:endParaRPr lang="lv-LV" altLang="lv-LV" dirty="0"/>
          </a:p>
        </p:txBody>
      </p:sp>
      <p:sp>
        <p:nvSpPr>
          <p:cNvPr id="167" name="Text Box 118">
            <a:extLst>
              <a:ext uri="{FF2B5EF4-FFF2-40B4-BE49-F238E27FC236}">
                <a16:creationId xmlns:a16="http://schemas.microsoft.com/office/drawing/2014/main" id="{2E262DCE-93BF-D17F-0B2D-73CD5A749623}"/>
              </a:ext>
            </a:extLst>
          </p:cNvPr>
          <p:cNvSpPr txBox="1">
            <a:spLocks noChangeArrowheads="1"/>
          </p:cNvSpPr>
          <p:nvPr/>
        </p:nvSpPr>
        <p:spPr bwMode="auto">
          <a:xfrm rot="16200000">
            <a:off x="5356335" y="2214872"/>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2013</a:t>
            </a:r>
            <a:endParaRPr lang="lv-LV" altLang="lv-LV" dirty="0"/>
          </a:p>
        </p:txBody>
      </p:sp>
      <p:sp>
        <p:nvSpPr>
          <p:cNvPr id="168" name="Text Box 119">
            <a:extLst>
              <a:ext uri="{FF2B5EF4-FFF2-40B4-BE49-F238E27FC236}">
                <a16:creationId xmlns:a16="http://schemas.microsoft.com/office/drawing/2014/main" id="{4DA42C65-1A62-22C5-EDDC-4C5CC97EC847}"/>
              </a:ext>
            </a:extLst>
          </p:cNvPr>
          <p:cNvSpPr txBox="1">
            <a:spLocks noChangeArrowheads="1"/>
          </p:cNvSpPr>
          <p:nvPr/>
        </p:nvSpPr>
        <p:spPr bwMode="auto">
          <a:xfrm rot="16200000">
            <a:off x="6378820" y="2228227"/>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2020</a:t>
            </a:r>
            <a:endParaRPr lang="lv-LV" altLang="lv-LV" dirty="0"/>
          </a:p>
        </p:txBody>
      </p:sp>
      <p:sp>
        <p:nvSpPr>
          <p:cNvPr id="169" name="Text Box 120">
            <a:extLst>
              <a:ext uri="{FF2B5EF4-FFF2-40B4-BE49-F238E27FC236}">
                <a16:creationId xmlns:a16="http://schemas.microsoft.com/office/drawing/2014/main" id="{28C33E04-7E88-36CF-966F-72CE36A4A517}"/>
              </a:ext>
            </a:extLst>
          </p:cNvPr>
          <p:cNvSpPr txBox="1">
            <a:spLocks noChangeArrowheads="1"/>
          </p:cNvSpPr>
          <p:nvPr/>
        </p:nvSpPr>
        <p:spPr bwMode="auto">
          <a:xfrm rot="16200000">
            <a:off x="7562801" y="2253372"/>
            <a:ext cx="6842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2027</a:t>
            </a:r>
            <a:endParaRPr lang="lv-LV" altLang="lv-LV" dirty="0"/>
          </a:p>
        </p:txBody>
      </p:sp>
      <p:grpSp>
        <p:nvGrpSpPr>
          <p:cNvPr id="4" name="Group 45">
            <a:extLst>
              <a:ext uri="{FF2B5EF4-FFF2-40B4-BE49-F238E27FC236}">
                <a16:creationId xmlns:a16="http://schemas.microsoft.com/office/drawing/2014/main" id="{33665689-E938-EBC7-5985-DBE45DAE73D7}"/>
              </a:ext>
            </a:extLst>
          </p:cNvPr>
          <p:cNvGrpSpPr>
            <a:grpSpLocks noChangeAspect="1"/>
          </p:cNvGrpSpPr>
          <p:nvPr/>
        </p:nvGrpSpPr>
        <p:grpSpPr bwMode="auto">
          <a:xfrm>
            <a:off x="3595902" y="1127846"/>
            <a:ext cx="4912136" cy="5133579"/>
            <a:chOff x="1608" y="1087"/>
            <a:chExt cx="8455" cy="8811"/>
          </a:xfrm>
        </p:grpSpPr>
        <p:sp>
          <p:nvSpPr>
            <p:cNvPr id="5" name="AutoShape 107">
              <a:extLst>
                <a:ext uri="{FF2B5EF4-FFF2-40B4-BE49-F238E27FC236}">
                  <a16:creationId xmlns:a16="http://schemas.microsoft.com/office/drawing/2014/main" id="{F095195C-16E1-C7E7-DC42-599655429E77}"/>
                </a:ext>
              </a:extLst>
            </p:cNvPr>
            <p:cNvSpPr>
              <a:spLocks noChangeAspect="1" noChangeArrowheads="1"/>
            </p:cNvSpPr>
            <p:nvPr/>
          </p:nvSpPr>
          <p:spPr bwMode="auto">
            <a:xfrm>
              <a:off x="1693" y="1087"/>
              <a:ext cx="8370" cy="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6" name="_s1028">
              <a:extLst>
                <a:ext uri="{FF2B5EF4-FFF2-40B4-BE49-F238E27FC236}">
                  <a16:creationId xmlns:a16="http://schemas.microsoft.com/office/drawing/2014/main" id="{FD6B6C62-89BE-9365-378A-649085D936CB}"/>
                </a:ext>
              </a:extLst>
            </p:cNvPr>
            <p:cNvSpPr>
              <a:spLocks noChangeArrowheads="1"/>
            </p:cNvSpPr>
            <p:nvPr/>
          </p:nvSpPr>
          <p:spPr bwMode="auto">
            <a:xfrm>
              <a:off x="4199" y="2118"/>
              <a:ext cx="3233"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61 h 21600"/>
                <a:gd name="T20" fmla="*/ 18440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7" name="_s1908">
              <a:extLst>
                <a:ext uri="{FF2B5EF4-FFF2-40B4-BE49-F238E27FC236}">
                  <a16:creationId xmlns:a16="http://schemas.microsoft.com/office/drawing/2014/main" id="{AC0F618F-4B71-A666-DBD6-A1C28D8A7435}"/>
                </a:ext>
              </a:extLst>
            </p:cNvPr>
            <p:cNvSpPr>
              <a:spLocks noChangeArrowheads="1"/>
            </p:cNvSpPr>
            <p:nvPr/>
          </p:nvSpPr>
          <p:spPr bwMode="auto">
            <a:xfrm rot="3060000">
              <a:off x="5804" y="2879"/>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0" name="_s1909">
              <a:extLst>
                <a:ext uri="{FF2B5EF4-FFF2-40B4-BE49-F238E27FC236}">
                  <a16:creationId xmlns:a16="http://schemas.microsoft.com/office/drawing/2014/main" id="{C593A9AA-B018-CBCC-A0DE-09C534FCFBF7}"/>
                </a:ext>
              </a:extLst>
            </p:cNvPr>
            <p:cNvSpPr>
              <a:spLocks noChangeArrowheads="1"/>
            </p:cNvSpPr>
            <p:nvPr/>
          </p:nvSpPr>
          <p:spPr bwMode="auto">
            <a:xfrm rot="6180000">
              <a:off x="6201" y="4619"/>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1" name="_s1910">
              <a:extLst>
                <a:ext uri="{FF2B5EF4-FFF2-40B4-BE49-F238E27FC236}">
                  <a16:creationId xmlns:a16="http://schemas.microsoft.com/office/drawing/2014/main" id="{E17D1F20-DCDF-E7C5-ECBE-0043855AA2DF}"/>
                </a:ext>
              </a:extLst>
            </p:cNvPr>
            <p:cNvSpPr>
              <a:spLocks noChangeArrowheads="1"/>
            </p:cNvSpPr>
            <p:nvPr/>
          </p:nvSpPr>
          <p:spPr bwMode="auto">
            <a:xfrm rot="9240000">
              <a:off x="5088" y="6013"/>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2" name="_s1911">
              <a:extLst>
                <a:ext uri="{FF2B5EF4-FFF2-40B4-BE49-F238E27FC236}">
                  <a16:creationId xmlns:a16="http://schemas.microsoft.com/office/drawing/2014/main" id="{A8A56AAB-2FF6-90AA-A783-92C8B8575CFA}"/>
                </a:ext>
              </a:extLst>
            </p:cNvPr>
            <p:cNvSpPr>
              <a:spLocks noChangeArrowheads="1"/>
            </p:cNvSpPr>
            <p:nvPr/>
          </p:nvSpPr>
          <p:spPr bwMode="auto">
            <a:xfrm rot="-9240000">
              <a:off x="3305" y="6012"/>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3" name="_s1912">
              <a:extLst>
                <a:ext uri="{FF2B5EF4-FFF2-40B4-BE49-F238E27FC236}">
                  <a16:creationId xmlns:a16="http://schemas.microsoft.com/office/drawing/2014/main" id="{3E1650C3-59FF-E6B5-FEE6-E6B52A8AE32A}"/>
                </a:ext>
              </a:extLst>
            </p:cNvPr>
            <p:cNvSpPr>
              <a:spLocks noChangeArrowheads="1"/>
            </p:cNvSpPr>
            <p:nvPr/>
          </p:nvSpPr>
          <p:spPr bwMode="auto">
            <a:xfrm rot="-6180000">
              <a:off x="2194" y="4618"/>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4" name="_s1913">
              <a:extLst>
                <a:ext uri="{FF2B5EF4-FFF2-40B4-BE49-F238E27FC236}">
                  <a16:creationId xmlns:a16="http://schemas.microsoft.com/office/drawing/2014/main" id="{541DB4EE-8379-4B80-7549-4EDD8C47B6B8}"/>
                </a:ext>
              </a:extLst>
            </p:cNvPr>
            <p:cNvSpPr>
              <a:spLocks noChangeArrowheads="1"/>
            </p:cNvSpPr>
            <p:nvPr/>
          </p:nvSpPr>
          <p:spPr bwMode="auto">
            <a:xfrm rot="-3060000">
              <a:off x="2591" y="2880"/>
              <a:ext cx="3232" cy="3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302" y="3617"/>
                  </a:moveTo>
                  <a:cubicBezTo>
                    <a:pt x="11135" y="3605"/>
                    <a:pt x="10967" y="3600"/>
                    <a:pt x="10800" y="3600"/>
                  </a:cubicBezTo>
                  <a:cubicBezTo>
                    <a:pt x="10086" y="3599"/>
                    <a:pt x="9377" y="3706"/>
                    <a:pt x="8694" y="3914"/>
                  </a:cubicBezTo>
                  <a:lnTo>
                    <a:pt x="7642" y="471"/>
                  </a:lnTo>
                  <a:cubicBezTo>
                    <a:pt x="8665" y="159"/>
                    <a:pt x="9729" y="-1"/>
                    <a:pt x="10800" y="0"/>
                  </a:cubicBezTo>
                  <a:cubicBezTo>
                    <a:pt x="11051" y="0"/>
                    <a:pt x="11302" y="8"/>
                    <a:pt x="11553" y="26"/>
                  </a:cubicBezTo>
                  <a:lnTo>
                    <a:pt x="11741" y="-2668"/>
                  </a:lnTo>
                  <a:lnTo>
                    <a:pt x="15916" y="2135"/>
                  </a:lnTo>
                  <a:lnTo>
                    <a:pt x="11113" y="6310"/>
                  </a:lnTo>
                  <a:lnTo>
                    <a:pt x="11302" y="3617"/>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nvGrpSpPr>
            <p:cNvPr id="15" name="Group 97">
              <a:extLst>
                <a:ext uri="{FF2B5EF4-FFF2-40B4-BE49-F238E27FC236}">
                  <a16:creationId xmlns:a16="http://schemas.microsoft.com/office/drawing/2014/main" id="{F8006EB0-EAC3-3344-ADB5-978F676F6426}"/>
                </a:ext>
              </a:extLst>
            </p:cNvPr>
            <p:cNvGrpSpPr>
              <a:grpSpLocks/>
            </p:cNvGrpSpPr>
            <p:nvPr/>
          </p:nvGrpSpPr>
          <p:grpSpPr bwMode="auto">
            <a:xfrm>
              <a:off x="3800" y="2058"/>
              <a:ext cx="1653" cy="1505"/>
              <a:chOff x="3800" y="2058"/>
              <a:chExt cx="1653" cy="1505"/>
            </a:xfrm>
          </p:grpSpPr>
          <p:sp>
            <p:nvSpPr>
              <p:cNvPr id="68" name="_s1036">
                <a:extLst>
                  <a:ext uri="{FF2B5EF4-FFF2-40B4-BE49-F238E27FC236}">
                    <a16:creationId xmlns:a16="http://schemas.microsoft.com/office/drawing/2014/main" id="{396DAA9F-F923-BA1A-A8E8-A2C39D4EE697}"/>
                  </a:ext>
                </a:extLst>
              </p:cNvPr>
              <p:cNvSpPr>
                <a:spLocks noChangeArrowheads="1"/>
              </p:cNvSpPr>
              <p:nvPr/>
            </p:nvSpPr>
            <p:spPr bwMode="auto">
              <a:xfrm>
                <a:off x="3824" y="2058"/>
                <a:ext cx="1501"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69" name="_s1120">
                <a:extLst>
                  <a:ext uri="{FF2B5EF4-FFF2-40B4-BE49-F238E27FC236}">
                    <a16:creationId xmlns:a16="http://schemas.microsoft.com/office/drawing/2014/main" id="{0B00A6D7-A478-6FFD-8763-DFCD5F0D70A8}"/>
                  </a:ext>
                </a:extLst>
              </p:cNvPr>
              <p:cNvSpPr>
                <a:spLocks noChangeArrowheads="1"/>
              </p:cNvSpPr>
              <p:nvPr/>
            </p:nvSpPr>
            <p:spPr bwMode="auto">
              <a:xfrm>
                <a:off x="3800" y="2531"/>
                <a:ext cx="1653"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Kultūras telpas attīstība</a:t>
                </a:r>
                <a:endParaRPr lang="ru-RU" altLang="lv-LV" sz="1100">
                  <a:ea typeface="Calibri" panose="020F0502020204030204" pitchFamily="34" charset="0"/>
                  <a:cs typeface="Times New Roman" panose="02020603050405020304" pitchFamily="18" charset="0"/>
                </a:endParaRPr>
              </a:p>
              <a:p>
                <a:endParaRPr lang="ru-RU" altLang="lv-LV">
                  <a:ea typeface="Calibri" panose="020F0502020204030204" pitchFamily="34" charset="0"/>
                  <a:cs typeface="Times New Roman" panose="02020603050405020304" pitchFamily="18" charset="0"/>
                </a:endParaRPr>
              </a:p>
            </p:txBody>
          </p:sp>
        </p:grpSp>
        <p:grpSp>
          <p:nvGrpSpPr>
            <p:cNvPr id="16" name="Group 73">
              <a:extLst>
                <a:ext uri="{FF2B5EF4-FFF2-40B4-BE49-F238E27FC236}">
                  <a16:creationId xmlns:a16="http://schemas.microsoft.com/office/drawing/2014/main" id="{7E468B2F-7B1C-CC75-BD58-6AE20CD98FDA}"/>
                </a:ext>
              </a:extLst>
            </p:cNvPr>
            <p:cNvGrpSpPr>
              <a:grpSpLocks/>
            </p:cNvGrpSpPr>
            <p:nvPr/>
          </p:nvGrpSpPr>
          <p:grpSpPr bwMode="auto">
            <a:xfrm>
              <a:off x="1608" y="1912"/>
              <a:ext cx="8370" cy="7986"/>
              <a:chOff x="1608" y="1912"/>
              <a:chExt cx="8370" cy="7986"/>
            </a:xfrm>
          </p:grpSpPr>
          <p:sp>
            <p:nvSpPr>
              <p:cNvPr id="45" name="Text Box 96">
                <a:extLst>
                  <a:ext uri="{FF2B5EF4-FFF2-40B4-BE49-F238E27FC236}">
                    <a16:creationId xmlns:a16="http://schemas.microsoft.com/office/drawing/2014/main" id="{2E2F3D3E-4547-8782-48DB-D2EFB2C322E9}"/>
                  </a:ext>
                </a:extLst>
              </p:cNvPr>
              <p:cNvSpPr txBox="1">
                <a:spLocks noChangeArrowheads="1"/>
              </p:cNvSpPr>
              <p:nvPr/>
            </p:nvSpPr>
            <p:spPr bwMode="auto">
              <a:xfrm>
                <a:off x="4597" y="4183"/>
                <a:ext cx="2790"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grpSp>
            <p:nvGrpSpPr>
              <p:cNvPr id="46" name="Group 74">
                <a:extLst>
                  <a:ext uri="{FF2B5EF4-FFF2-40B4-BE49-F238E27FC236}">
                    <a16:creationId xmlns:a16="http://schemas.microsoft.com/office/drawing/2014/main" id="{D30B0FA0-6EA9-B2C9-5D94-645903EB7844}"/>
                  </a:ext>
                </a:extLst>
              </p:cNvPr>
              <p:cNvGrpSpPr>
                <a:grpSpLocks/>
              </p:cNvGrpSpPr>
              <p:nvPr/>
            </p:nvGrpSpPr>
            <p:grpSpPr bwMode="auto">
              <a:xfrm>
                <a:off x="1608" y="1912"/>
                <a:ext cx="8370" cy="7986"/>
                <a:chOff x="1608" y="1912"/>
                <a:chExt cx="8370" cy="7986"/>
              </a:xfrm>
            </p:grpSpPr>
            <p:grpSp>
              <p:nvGrpSpPr>
                <p:cNvPr id="47" name="Group 76">
                  <a:extLst>
                    <a:ext uri="{FF2B5EF4-FFF2-40B4-BE49-F238E27FC236}">
                      <a16:creationId xmlns:a16="http://schemas.microsoft.com/office/drawing/2014/main" id="{A9E1F988-144D-9B48-B399-7EAE30855B8B}"/>
                    </a:ext>
                  </a:extLst>
                </p:cNvPr>
                <p:cNvGrpSpPr>
                  <a:grpSpLocks/>
                </p:cNvGrpSpPr>
                <p:nvPr/>
              </p:nvGrpSpPr>
              <p:grpSpPr bwMode="auto">
                <a:xfrm>
                  <a:off x="1608" y="1912"/>
                  <a:ext cx="8370" cy="7986"/>
                  <a:chOff x="1608" y="1912"/>
                  <a:chExt cx="8370" cy="7986"/>
                </a:xfrm>
              </p:grpSpPr>
              <p:grpSp>
                <p:nvGrpSpPr>
                  <p:cNvPr id="49" name="Group 93">
                    <a:extLst>
                      <a:ext uri="{FF2B5EF4-FFF2-40B4-BE49-F238E27FC236}">
                        <a16:creationId xmlns:a16="http://schemas.microsoft.com/office/drawing/2014/main" id="{77D38CA8-A663-21C3-2A3A-A871EC9CE7E6}"/>
                      </a:ext>
                    </a:extLst>
                  </p:cNvPr>
                  <p:cNvGrpSpPr>
                    <a:grpSpLocks/>
                  </p:cNvGrpSpPr>
                  <p:nvPr/>
                </p:nvGrpSpPr>
                <p:grpSpPr bwMode="auto">
                  <a:xfrm>
                    <a:off x="6590" y="1912"/>
                    <a:ext cx="1779" cy="1586"/>
                    <a:chOff x="6590" y="1912"/>
                    <a:chExt cx="1779" cy="1586"/>
                  </a:xfrm>
                </p:grpSpPr>
                <p:sp>
                  <p:nvSpPr>
                    <p:cNvPr id="66" name="Oval 95">
                      <a:extLst>
                        <a:ext uri="{FF2B5EF4-FFF2-40B4-BE49-F238E27FC236}">
                          <a16:creationId xmlns:a16="http://schemas.microsoft.com/office/drawing/2014/main" id="{91BD454D-3EEA-AE56-FB71-99971814EA22}"/>
                        </a:ext>
                      </a:extLst>
                    </p:cNvPr>
                    <p:cNvSpPr>
                      <a:spLocks noChangeArrowheads="1"/>
                    </p:cNvSpPr>
                    <p:nvPr/>
                  </p:nvSpPr>
                  <p:spPr bwMode="auto">
                    <a:xfrm>
                      <a:off x="6590" y="1912"/>
                      <a:ext cx="1762" cy="1586"/>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67" name="_s1044">
                      <a:extLst>
                        <a:ext uri="{FF2B5EF4-FFF2-40B4-BE49-F238E27FC236}">
                          <a16:creationId xmlns:a16="http://schemas.microsoft.com/office/drawing/2014/main" id="{4FEFE28E-E227-EE64-BE12-46D2A26BD7E6}"/>
                        </a:ext>
                      </a:extLst>
                    </p:cNvPr>
                    <p:cNvSpPr>
                      <a:spLocks noChangeArrowheads="1"/>
                    </p:cNvSpPr>
                    <p:nvPr/>
                  </p:nvSpPr>
                  <p:spPr bwMode="auto">
                    <a:xfrm>
                      <a:off x="6590" y="2022"/>
                      <a:ext cx="1779"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Ieguldījumi cilvēkkapitālā</a:t>
                      </a:r>
                      <a:endParaRPr lang="ru-RU" altLang="lv-LV" sz="900">
                        <a:ea typeface="Calibri" panose="020F0502020204030204" pitchFamily="34" charset="0"/>
                        <a:cs typeface="Times New Roman" panose="02020603050405020304" pitchFamily="18" charset="0"/>
                      </a:endParaRPr>
                    </a:p>
                  </p:txBody>
                </p:sp>
              </p:grpSp>
              <p:grpSp>
                <p:nvGrpSpPr>
                  <p:cNvPr id="50" name="Group 90">
                    <a:extLst>
                      <a:ext uri="{FF2B5EF4-FFF2-40B4-BE49-F238E27FC236}">
                        <a16:creationId xmlns:a16="http://schemas.microsoft.com/office/drawing/2014/main" id="{EC21A14D-B0C5-CC3D-147E-14A7C4A3EC96}"/>
                      </a:ext>
                    </a:extLst>
                  </p:cNvPr>
                  <p:cNvGrpSpPr>
                    <a:grpSpLocks/>
                  </p:cNvGrpSpPr>
                  <p:nvPr/>
                </p:nvGrpSpPr>
                <p:grpSpPr bwMode="auto">
                  <a:xfrm>
                    <a:off x="8217" y="4183"/>
                    <a:ext cx="1761" cy="1586"/>
                    <a:chOff x="8217" y="4183"/>
                    <a:chExt cx="1761" cy="1586"/>
                  </a:xfrm>
                </p:grpSpPr>
                <p:sp>
                  <p:nvSpPr>
                    <p:cNvPr id="64" name="Oval 92">
                      <a:extLst>
                        <a:ext uri="{FF2B5EF4-FFF2-40B4-BE49-F238E27FC236}">
                          <a16:creationId xmlns:a16="http://schemas.microsoft.com/office/drawing/2014/main" id="{AD295106-1A55-3454-1DF5-C0204D77A9CE}"/>
                        </a:ext>
                      </a:extLst>
                    </p:cNvPr>
                    <p:cNvSpPr>
                      <a:spLocks noChangeArrowheads="1"/>
                    </p:cNvSpPr>
                    <p:nvPr/>
                  </p:nvSpPr>
                  <p:spPr bwMode="auto">
                    <a:xfrm>
                      <a:off x="8217" y="4183"/>
                      <a:ext cx="1761" cy="1586"/>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65" name="_s1915">
                      <a:extLst>
                        <a:ext uri="{FF2B5EF4-FFF2-40B4-BE49-F238E27FC236}">
                          <a16:creationId xmlns:a16="http://schemas.microsoft.com/office/drawing/2014/main" id="{DE2A5512-0025-4D38-204B-0C25899D2617}"/>
                        </a:ext>
                      </a:extLst>
                    </p:cNvPr>
                    <p:cNvSpPr>
                      <a:spLocks noChangeArrowheads="1"/>
                    </p:cNvSpPr>
                    <p:nvPr/>
                  </p:nvSpPr>
                  <p:spPr bwMode="auto">
                    <a:xfrm>
                      <a:off x="8384" y="4183"/>
                      <a:ext cx="1348"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Paradigmas maiņa izglītībā</a:t>
                      </a:r>
                      <a:endParaRPr lang="ru-RU" altLang="lv-LV" sz="900">
                        <a:ea typeface="Calibri" panose="020F0502020204030204" pitchFamily="34" charset="0"/>
                        <a:cs typeface="Times New Roman" panose="02020603050405020304" pitchFamily="18" charset="0"/>
                      </a:endParaRPr>
                    </a:p>
                    <a:p>
                      <a:endParaRPr lang="ru-RU" altLang="lv-LV">
                        <a:ea typeface="Calibri" panose="020F0502020204030204" pitchFamily="34" charset="0"/>
                        <a:cs typeface="Times New Roman" panose="02020603050405020304" pitchFamily="18" charset="0"/>
                      </a:endParaRPr>
                    </a:p>
                  </p:txBody>
                </p:sp>
              </p:grpSp>
              <p:grpSp>
                <p:nvGrpSpPr>
                  <p:cNvPr id="51" name="Group 87">
                    <a:extLst>
                      <a:ext uri="{FF2B5EF4-FFF2-40B4-BE49-F238E27FC236}">
                        <a16:creationId xmlns:a16="http://schemas.microsoft.com/office/drawing/2014/main" id="{3C08E7C2-5121-EDEE-46BF-00397F9E357E}"/>
                      </a:ext>
                    </a:extLst>
                  </p:cNvPr>
                  <p:cNvGrpSpPr>
                    <a:grpSpLocks/>
                  </p:cNvGrpSpPr>
                  <p:nvPr/>
                </p:nvGrpSpPr>
                <p:grpSpPr bwMode="auto">
                  <a:xfrm>
                    <a:off x="7581" y="7279"/>
                    <a:ext cx="1802" cy="1586"/>
                    <a:chOff x="7581" y="7279"/>
                    <a:chExt cx="1802" cy="1586"/>
                  </a:xfrm>
                </p:grpSpPr>
                <p:sp>
                  <p:nvSpPr>
                    <p:cNvPr id="62" name="Oval 89">
                      <a:extLst>
                        <a:ext uri="{FF2B5EF4-FFF2-40B4-BE49-F238E27FC236}">
                          <a16:creationId xmlns:a16="http://schemas.microsoft.com/office/drawing/2014/main" id="{30ECDC5B-157E-3B67-BCA4-ED21F243BCB2}"/>
                        </a:ext>
                      </a:extLst>
                    </p:cNvPr>
                    <p:cNvSpPr>
                      <a:spLocks noChangeArrowheads="1"/>
                    </p:cNvSpPr>
                    <p:nvPr/>
                  </p:nvSpPr>
                  <p:spPr bwMode="auto">
                    <a:xfrm>
                      <a:off x="7597" y="7279"/>
                      <a:ext cx="1761" cy="1586"/>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63" name="_s1916">
                      <a:extLst>
                        <a:ext uri="{FF2B5EF4-FFF2-40B4-BE49-F238E27FC236}">
                          <a16:creationId xmlns:a16="http://schemas.microsoft.com/office/drawing/2014/main" id="{FCB94972-101F-95D0-B3DB-430F7EF2AA0C}"/>
                        </a:ext>
                      </a:extLst>
                    </p:cNvPr>
                    <p:cNvSpPr>
                      <a:spLocks noChangeArrowheads="1"/>
                    </p:cNvSpPr>
                    <p:nvPr/>
                  </p:nvSpPr>
                  <p:spPr bwMode="auto">
                    <a:xfrm>
                      <a:off x="7581" y="7540"/>
                      <a:ext cx="1802"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Inovatīva un ekoefektīva </a:t>
                      </a:r>
                      <a:endParaRPr lang="lv-LV"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ekonomika</a:t>
                      </a:r>
                      <a:endParaRPr lang="ru-RU" altLang="lv-LV" sz="900">
                        <a:ea typeface="Calibri" panose="020F0502020204030204" pitchFamily="34" charset="0"/>
                        <a:cs typeface="Times New Roman" panose="02020603050405020304" pitchFamily="18" charset="0"/>
                      </a:endParaRPr>
                    </a:p>
                    <a:p>
                      <a:endParaRPr lang="ru-RU" altLang="lv-LV" sz="900">
                        <a:ea typeface="Calibri" panose="020F0502020204030204" pitchFamily="34" charset="0"/>
                        <a:cs typeface="Times New Roman" panose="02020603050405020304" pitchFamily="18" charset="0"/>
                      </a:endParaRPr>
                    </a:p>
                  </p:txBody>
                </p:sp>
              </p:grpSp>
              <p:grpSp>
                <p:nvGrpSpPr>
                  <p:cNvPr id="52" name="Group 84">
                    <a:extLst>
                      <a:ext uri="{FF2B5EF4-FFF2-40B4-BE49-F238E27FC236}">
                        <a16:creationId xmlns:a16="http://schemas.microsoft.com/office/drawing/2014/main" id="{1D07A764-9B44-2D0C-3EF3-1481E04575BB}"/>
                      </a:ext>
                    </a:extLst>
                  </p:cNvPr>
                  <p:cNvGrpSpPr>
                    <a:grpSpLocks/>
                  </p:cNvGrpSpPr>
                  <p:nvPr/>
                </p:nvGrpSpPr>
                <p:grpSpPr bwMode="auto">
                  <a:xfrm>
                    <a:off x="4706" y="8312"/>
                    <a:ext cx="1761" cy="1586"/>
                    <a:chOff x="4706" y="8312"/>
                    <a:chExt cx="1761" cy="1586"/>
                  </a:xfrm>
                </p:grpSpPr>
                <p:sp>
                  <p:nvSpPr>
                    <p:cNvPr id="60" name="Oval 86">
                      <a:extLst>
                        <a:ext uri="{FF2B5EF4-FFF2-40B4-BE49-F238E27FC236}">
                          <a16:creationId xmlns:a16="http://schemas.microsoft.com/office/drawing/2014/main" id="{F5CFA460-5369-35D1-1A7C-E4AFDC1103A0}"/>
                        </a:ext>
                      </a:extLst>
                    </p:cNvPr>
                    <p:cNvSpPr>
                      <a:spLocks noChangeArrowheads="1"/>
                    </p:cNvSpPr>
                    <p:nvPr/>
                  </p:nvSpPr>
                  <p:spPr bwMode="auto">
                    <a:xfrm>
                      <a:off x="4706" y="8312"/>
                      <a:ext cx="1761" cy="1586"/>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61" name="_s1917">
                      <a:extLst>
                        <a:ext uri="{FF2B5EF4-FFF2-40B4-BE49-F238E27FC236}">
                          <a16:creationId xmlns:a16="http://schemas.microsoft.com/office/drawing/2014/main" id="{C7338261-D10C-F5D8-87FB-601669A466DE}"/>
                        </a:ext>
                      </a:extLst>
                    </p:cNvPr>
                    <p:cNvSpPr>
                      <a:spLocks noChangeArrowheads="1"/>
                    </p:cNvSpPr>
                    <p:nvPr/>
                  </p:nvSpPr>
                  <p:spPr bwMode="auto">
                    <a:xfrm>
                      <a:off x="4912" y="8518"/>
                      <a:ext cx="153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Daba </a:t>
                      </a:r>
                      <a:endParaRPr lang="ru-RU" altLang="lv-LV" sz="900">
                        <a:ea typeface="Calibri" panose="020F0502020204030204" pitchFamily="34" charset="0"/>
                        <a:cs typeface="Times New Roman" panose="02020603050405020304" pitchFamily="18" charset="0"/>
                      </a:endParaRPr>
                    </a:p>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kā kapitāls </a:t>
                      </a:r>
                      <a:endParaRPr lang="lv-LV"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nākotnei </a:t>
                      </a:r>
                      <a:endParaRPr lang="ru-RU" altLang="lv-LV" sz="900">
                        <a:ea typeface="Calibri" panose="020F0502020204030204" pitchFamily="34" charset="0"/>
                        <a:cs typeface="Times New Roman" panose="02020603050405020304" pitchFamily="18" charset="0"/>
                      </a:endParaRPr>
                    </a:p>
                  </p:txBody>
                </p:sp>
              </p:grpSp>
              <p:grpSp>
                <p:nvGrpSpPr>
                  <p:cNvPr id="53" name="Group 81">
                    <a:extLst>
                      <a:ext uri="{FF2B5EF4-FFF2-40B4-BE49-F238E27FC236}">
                        <a16:creationId xmlns:a16="http://schemas.microsoft.com/office/drawing/2014/main" id="{64EA7942-61CD-0562-AFF7-52220BBB9E02}"/>
                      </a:ext>
                    </a:extLst>
                  </p:cNvPr>
                  <p:cNvGrpSpPr>
                    <a:grpSpLocks/>
                  </p:cNvGrpSpPr>
                  <p:nvPr/>
                </p:nvGrpSpPr>
                <p:grpSpPr bwMode="auto">
                  <a:xfrm>
                    <a:off x="2228" y="6866"/>
                    <a:ext cx="1761" cy="1587"/>
                    <a:chOff x="2228" y="6866"/>
                    <a:chExt cx="1761" cy="1587"/>
                  </a:xfrm>
                </p:grpSpPr>
                <p:sp>
                  <p:nvSpPr>
                    <p:cNvPr id="58" name="Oval 83">
                      <a:extLst>
                        <a:ext uri="{FF2B5EF4-FFF2-40B4-BE49-F238E27FC236}">
                          <a16:creationId xmlns:a16="http://schemas.microsoft.com/office/drawing/2014/main" id="{892BCB44-769D-47D7-BAEF-7ED513AE7B87}"/>
                        </a:ext>
                      </a:extLst>
                    </p:cNvPr>
                    <p:cNvSpPr>
                      <a:spLocks noChangeArrowheads="1"/>
                    </p:cNvSpPr>
                    <p:nvPr/>
                  </p:nvSpPr>
                  <p:spPr bwMode="auto">
                    <a:xfrm>
                      <a:off x="2228" y="6866"/>
                      <a:ext cx="1761" cy="1587"/>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59" name="_s1918">
                      <a:extLst>
                        <a:ext uri="{FF2B5EF4-FFF2-40B4-BE49-F238E27FC236}">
                          <a16:creationId xmlns:a16="http://schemas.microsoft.com/office/drawing/2014/main" id="{E20D4AE7-DE05-1007-9799-FC845B892898}"/>
                        </a:ext>
                      </a:extLst>
                    </p:cNvPr>
                    <p:cNvSpPr>
                      <a:spLocks noChangeArrowheads="1"/>
                    </p:cNvSpPr>
                    <p:nvPr/>
                  </p:nvSpPr>
                  <p:spPr bwMode="auto">
                    <a:xfrm>
                      <a:off x="2405" y="7073"/>
                      <a:ext cx="1268"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endParaRPr lang="lv-LV" altLang="lv-LV" sz="700" b="1">
                        <a:solidFill>
                          <a:srgbClr val="333333"/>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Telpiskās attīstības perspektīva</a:t>
                      </a:r>
                      <a:endParaRPr lang="ru-RU" altLang="lv-LV" sz="900">
                        <a:ea typeface="Calibri" panose="020F0502020204030204" pitchFamily="34" charset="0"/>
                        <a:cs typeface="Times New Roman" panose="02020603050405020304" pitchFamily="18" charset="0"/>
                      </a:endParaRPr>
                    </a:p>
                    <a:p>
                      <a:endParaRPr lang="ru-RU" altLang="lv-LV">
                        <a:ea typeface="Calibri" panose="020F0502020204030204" pitchFamily="34" charset="0"/>
                        <a:cs typeface="Times New Roman" panose="02020603050405020304" pitchFamily="18" charset="0"/>
                      </a:endParaRPr>
                    </a:p>
                  </p:txBody>
                </p:sp>
              </p:grpSp>
              <p:grpSp>
                <p:nvGrpSpPr>
                  <p:cNvPr id="54" name="Group 78">
                    <a:extLst>
                      <a:ext uri="{FF2B5EF4-FFF2-40B4-BE49-F238E27FC236}">
                        <a16:creationId xmlns:a16="http://schemas.microsoft.com/office/drawing/2014/main" id="{03944DAB-8B40-C657-34B8-62512D5898E1}"/>
                      </a:ext>
                    </a:extLst>
                  </p:cNvPr>
                  <p:cNvGrpSpPr>
                    <a:grpSpLocks/>
                  </p:cNvGrpSpPr>
                  <p:nvPr/>
                </p:nvGrpSpPr>
                <p:grpSpPr bwMode="auto">
                  <a:xfrm>
                    <a:off x="1608" y="4183"/>
                    <a:ext cx="1786" cy="1586"/>
                    <a:chOff x="1608" y="4183"/>
                    <a:chExt cx="1786" cy="1586"/>
                  </a:xfrm>
                </p:grpSpPr>
                <p:sp>
                  <p:nvSpPr>
                    <p:cNvPr id="56" name="Oval 80">
                      <a:extLst>
                        <a:ext uri="{FF2B5EF4-FFF2-40B4-BE49-F238E27FC236}">
                          <a16:creationId xmlns:a16="http://schemas.microsoft.com/office/drawing/2014/main" id="{3B7CEFA7-1E01-CAF0-896E-B2CBF39060A6}"/>
                        </a:ext>
                      </a:extLst>
                    </p:cNvPr>
                    <p:cNvSpPr>
                      <a:spLocks noChangeArrowheads="1"/>
                    </p:cNvSpPr>
                    <p:nvPr/>
                  </p:nvSpPr>
                  <p:spPr bwMode="auto">
                    <a:xfrm>
                      <a:off x="1608" y="4183"/>
                      <a:ext cx="1761" cy="1586"/>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sp>
                  <p:nvSpPr>
                    <p:cNvPr id="57" name="_s1919">
                      <a:extLst>
                        <a:ext uri="{FF2B5EF4-FFF2-40B4-BE49-F238E27FC236}">
                          <a16:creationId xmlns:a16="http://schemas.microsoft.com/office/drawing/2014/main" id="{F44CB944-619E-113E-5DA4-52A79428548F}"/>
                        </a:ext>
                      </a:extLst>
                    </p:cNvPr>
                    <p:cNvSpPr>
                      <a:spLocks noChangeArrowheads="1"/>
                    </p:cNvSpPr>
                    <p:nvPr/>
                  </p:nvSpPr>
                  <p:spPr bwMode="auto">
                    <a:xfrm>
                      <a:off x="1807" y="4474"/>
                      <a:ext cx="1587"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900" b="1">
                          <a:solidFill>
                            <a:srgbClr val="333333"/>
                          </a:solidFill>
                          <a:latin typeface="Comic Sans MS" panose="030F0702030302020204" pitchFamily="66" charset="0"/>
                          <a:ea typeface="Calibri" panose="020F0502020204030204" pitchFamily="34" charset="0"/>
                          <a:cs typeface="Times New Roman" panose="02020603050405020304" pitchFamily="18" charset="0"/>
                        </a:rPr>
                        <a:t>Inovatīva pārvaldība un sabiedrības līdzdalība </a:t>
                      </a:r>
                      <a:endParaRPr lang="ru-RU" altLang="lv-LV" sz="900">
                        <a:ea typeface="Calibri" panose="020F0502020204030204" pitchFamily="34" charset="0"/>
                        <a:cs typeface="Times New Roman" panose="02020603050405020304" pitchFamily="18" charset="0"/>
                      </a:endParaRPr>
                    </a:p>
                    <a:p>
                      <a:endParaRPr lang="ru-RU" altLang="lv-LV">
                        <a:ea typeface="Calibri" panose="020F0502020204030204" pitchFamily="34" charset="0"/>
                        <a:cs typeface="Times New Roman" panose="02020603050405020304" pitchFamily="18" charset="0"/>
                      </a:endParaRPr>
                    </a:p>
                  </p:txBody>
                </p:sp>
              </p:grpSp>
              <p:sp>
                <p:nvSpPr>
                  <p:cNvPr id="55" name="Oval 77">
                    <a:extLst>
                      <a:ext uri="{FF2B5EF4-FFF2-40B4-BE49-F238E27FC236}">
                        <a16:creationId xmlns:a16="http://schemas.microsoft.com/office/drawing/2014/main" id="{25259418-8F9D-DC0C-76F0-261FD55C568A}"/>
                      </a:ext>
                    </a:extLst>
                  </p:cNvPr>
                  <p:cNvSpPr>
                    <a:spLocks noChangeArrowheads="1"/>
                  </p:cNvSpPr>
                  <p:nvPr/>
                </p:nvSpPr>
                <p:spPr bwMode="auto">
                  <a:xfrm>
                    <a:off x="3718" y="2021"/>
                    <a:ext cx="1825" cy="1652"/>
                  </a:xfrm>
                  <a:prstGeom prst="ellipse">
                    <a:avLst/>
                  </a:prstGeom>
                  <a:solidFill>
                    <a:srgbClr val="FFCC00">
                      <a:alpha val="18039"/>
                    </a:srgbClr>
                  </a:solidFill>
                  <a:ln w="38100">
                    <a:solidFill>
                      <a:srgbClr val="FF9900"/>
                    </a:solidFill>
                    <a:round/>
                    <a:headEnd/>
                    <a:tailEnd/>
                  </a:ln>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endParaRPr lang="lv-LV" altLang="lv-LV"/>
                  </a:p>
                </p:txBody>
              </p:sp>
            </p:grpSp>
            <p:sp>
              <p:nvSpPr>
                <p:cNvPr id="48" name="AutoShape 75">
                  <a:extLst>
                    <a:ext uri="{FF2B5EF4-FFF2-40B4-BE49-F238E27FC236}">
                      <a16:creationId xmlns:a16="http://schemas.microsoft.com/office/drawing/2014/main" id="{33119360-43D2-B502-D240-0E4A3767EEC2}"/>
                    </a:ext>
                  </a:extLst>
                </p:cNvPr>
                <p:cNvSpPr>
                  <a:spLocks noChangeArrowheads="1"/>
                </p:cNvSpPr>
                <p:nvPr/>
              </p:nvSpPr>
              <p:spPr bwMode="auto">
                <a:xfrm>
                  <a:off x="4529" y="3800"/>
                  <a:ext cx="3305" cy="4338"/>
                </a:xfrm>
                <a:prstGeom prst="curvedLeftArrow">
                  <a:avLst>
                    <a:gd name="adj1" fmla="val 26251"/>
                    <a:gd name="adj2" fmla="val 52502"/>
                    <a:gd name="adj3" fmla="val 33333"/>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17" name="Group 46">
              <a:extLst>
                <a:ext uri="{FF2B5EF4-FFF2-40B4-BE49-F238E27FC236}">
                  <a16:creationId xmlns:a16="http://schemas.microsoft.com/office/drawing/2014/main" id="{DAF97B41-37B6-59C2-5E67-A71B82E944EF}"/>
                </a:ext>
              </a:extLst>
            </p:cNvPr>
            <p:cNvGrpSpPr>
              <a:grpSpLocks/>
            </p:cNvGrpSpPr>
            <p:nvPr/>
          </p:nvGrpSpPr>
          <p:grpSpPr bwMode="auto">
            <a:xfrm>
              <a:off x="2043" y="1843"/>
              <a:ext cx="7502" cy="7503"/>
              <a:chOff x="2043" y="1843"/>
              <a:chExt cx="7502" cy="7503"/>
            </a:xfrm>
          </p:grpSpPr>
          <p:grpSp>
            <p:nvGrpSpPr>
              <p:cNvPr id="18" name="Group 70">
                <a:extLst>
                  <a:ext uri="{FF2B5EF4-FFF2-40B4-BE49-F238E27FC236}">
                    <a16:creationId xmlns:a16="http://schemas.microsoft.com/office/drawing/2014/main" id="{D7F698C1-C365-CC92-96FD-3D028190096B}"/>
                  </a:ext>
                </a:extLst>
              </p:cNvPr>
              <p:cNvGrpSpPr>
                <a:grpSpLocks/>
              </p:cNvGrpSpPr>
              <p:nvPr/>
            </p:nvGrpSpPr>
            <p:grpSpPr bwMode="auto">
              <a:xfrm>
                <a:off x="7968" y="3359"/>
                <a:ext cx="1016" cy="826"/>
                <a:chOff x="2894" y="2760"/>
                <a:chExt cx="917" cy="720"/>
              </a:xfrm>
            </p:grpSpPr>
            <p:sp>
              <p:nvSpPr>
                <p:cNvPr id="43" name="Rectangle 72">
                  <a:extLst>
                    <a:ext uri="{FF2B5EF4-FFF2-40B4-BE49-F238E27FC236}">
                      <a16:creationId xmlns:a16="http://schemas.microsoft.com/office/drawing/2014/main" id="{DF2B20A4-A9F1-E2C7-6407-B7AEA3965AE1}"/>
                    </a:ext>
                  </a:extLst>
                </p:cNvPr>
                <p:cNvSpPr>
                  <a:spLocks noChangeArrowheads="1"/>
                </p:cNvSpPr>
                <p:nvPr/>
              </p:nvSpPr>
              <p:spPr bwMode="auto">
                <a:xfrm>
                  <a:off x="2894" y="2771"/>
                  <a:ext cx="917"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2</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44" name="AutoShape 71">
                  <a:extLst>
                    <a:ext uri="{FF2B5EF4-FFF2-40B4-BE49-F238E27FC236}">
                      <a16:creationId xmlns:a16="http://schemas.microsoft.com/office/drawing/2014/main" id="{445484E0-5196-4F2B-4947-0A2956F9E49D}"/>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nvGrpSpPr>
              <p:cNvPr id="19" name="Group 47">
                <a:extLst>
                  <a:ext uri="{FF2B5EF4-FFF2-40B4-BE49-F238E27FC236}">
                    <a16:creationId xmlns:a16="http://schemas.microsoft.com/office/drawing/2014/main" id="{0A9795DC-695E-A360-FFDA-E7ECD8B3E0B0}"/>
                  </a:ext>
                </a:extLst>
              </p:cNvPr>
              <p:cNvGrpSpPr>
                <a:grpSpLocks/>
              </p:cNvGrpSpPr>
              <p:nvPr/>
            </p:nvGrpSpPr>
            <p:grpSpPr bwMode="auto">
              <a:xfrm>
                <a:off x="2043" y="1843"/>
                <a:ext cx="7502" cy="7503"/>
                <a:chOff x="2043" y="1843"/>
                <a:chExt cx="7502" cy="7503"/>
              </a:xfrm>
            </p:grpSpPr>
            <p:grpSp>
              <p:nvGrpSpPr>
                <p:cNvPr id="20" name="Group 67">
                  <a:extLst>
                    <a:ext uri="{FF2B5EF4-FFF2-40B4-BE49-F238E27FC236}">
                      <a16:creationId xmlns:a16="http://schemas.microsoft.com/office/drawing/2014/main" id="{DA445A69-8380-629E-B2EB-38C4414C3AB6}"/>
                    </a:ext>
                  </a:extLst>
                </p:cNvPr>
                <p:cNvGrpSpPr>
                  <a:grpSpLocks/>
                </p:cNvGrpSpPr>
                <p:nvPr/>
              </p:nvGrpSpPr>
              <p:grpSpPr bwMode="auto">
                <a:xfrm>
                  <a:off x="5561" y="1843"/>
                  <a:ext cx="997" cy="1032"/>
                  <a:chOff x="2910" y="2580"/>
                  <a:chExt cx="901" cy="900"/>
                </a:xfrm>
              </p:grpSpPr>
              <p:sp>
                <p:nvSpPr>
                  <p:cNvPr id="41" name="Rectangle 69">
                    <a:extLst>
                      <a:ext uri="{FF2B5EF4-FFF2-40B4-BE49-F238E27FC236}">
                        <a16:creationId xmlns:a16="http://schemas.microsoft.com/office/drawing/2014/main" id="{4D7EDB73-F252-0650-7B9E-CC00DF6B284F}"/>
                      </a:ext>
                    </a:extLst>
                  </p:cNvPr>
                  <p:cNvSpPr>
                    <a:spLocks noChangeArrowheads="1"/>
                  </p:cNvSpPr>
                  <p:nvPr/>
                </p:nvSpPr>
                <p:spPr bwMode="auto">
                  <a:xfrm>
                    <a:off x="2910" y="2580"/>
                    <a:ext cx="901"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1</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42" name="AutoShape 68">
                    <a:extLst>
                      <a:ext uri="{FF2B5EF4-FFF2-40B4-BE49-F238E27FC236}">
                        <a16:creationId xmlns:a16="http://schemas.microsoft.com/office/drawing/2014/main" id="{13E4765C-79FF-66F0-2C6A-1453075B8A5A}"/>
                      </a:ext>
                    </a:extLst>
                  </p:cNvPr>
                  <p:cNvSpPr>
                    <a:spLocks noChangeArrowheads="1"/>
                  </p:cNvSpPr>
                  <p:nvPr/>
                </p:nvSpPr>
                <p:spPr bwMode="auto">
                  <a:xfrm>
                    <a:off x="2990" y="2629"/>
                    <a:ext cx="640" cy="671"/>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nvGrpSpPr>
                <p:cNvPr id="21" name="Group 48">
                  <a:extLst>
                    <a:ext uri="{FF2B5EF4-FFF2-40B4-BE49-F238E27FC236}">
                      <a16:creationId xmlns:a16="http://schemas.microsoft.com/office/drawing/2014/main" id="{B246E413-5A23-88D6-DC67-95D34A00F020}"/>
                    </a:ext>
                  </a:extLst>
                </p:cNvPr>
                <p:cNvGrpSpPr>
                  <a:grpSpLocks/>
                </p:cNvGrpSpPr>
                <p:nvPr/>
              </p:nvGrpSpPr>
              <p:grpSpPr bwMode="auto">
                <a:xfrm>
                  <a:off x="2043" y="3152"/>
                  <a:ext cx="7502" cy="6194"/>
                  <a:chOff x="2043" y="3152"/>
                  <a:chExt cx="7502" cy="6194"/>
                </a:xfrm>
              </p:grpSpPr>
              <p:grpSp>
                <p:nvGrpSpPr>
                  <p:cNvPr id="22" name="Group 52">
                    <a:extLst>
                      <a:ext uri="{FF2B5EF4-FFF2-40B4-BE49-F238E27FC236}">
                        <a16:creationId xmlns:a16="http://schemas.microsoft.com/office/drawing/2014/main" id="{13231FF2-974C-A35C-A9C7-F5A3932CFD4E}"/>
                      </a:ext>
                    </a:extLst>
                  </p:cNvPr>
                  <p:cNvGrpSpPr>
                    <a:grpSpLocks/>
                  </p:cNvGrpSpPr>
                  <p:nvPr/>
                </p:nvGrpSpPr>
                <p:grpSpPr bwMode="auto">
                  <a:xfrm>
                    <a:off x="2043" y="6042"/>
                    <a:ext cx="7502" cy="3304"/>
                    <a:chOff x="2043" y="6042"/>
                    <a:chExt cx="7502" cy="3304"/>
                  </a:xfrm>
                </p:grpSpPr>
                <p:grpSp>
                  <p:nvGrpSpPr>
                    <p:cNvPr id="26" name="Group 56">
                      <a:extLst>
                        <a:ext uri="{FF2B5EF4-FFF2-40B4-BE49-F238E27FC236}">
                          <a16:creationId xmlns:a16="http://schemas.microsoft.com/office/drawing/2014/main" id="{84D32F7C-9E71-4F09-A91D-2842C6BE3E70}"/>
                        </a:ext>
                      </a:extLst>
                    </p:cNvPr>
                    <p:cNvGrpSpPr>
                      <a:grpSpLocks/>
                    </p:cNvGrpSpPr>
                    <p:nvPr/>
                  </p:nvGrpSpPr>
                  <p:grpSpPr bwMode="auto">
                    <a:xfrm>
                      <a:off x="3601" y="6312"/>
                      <a:ext cx="5944" cy="3034"/>
                      <a:chOff x="3601" y="6312"/>
                      <a:chExt cx="5944" cy="3034"/>
                    </a:xfrm>
                  </p:grpSpPr>
                  <p:grpSp>
                    <p:nvGrpSpPr>
                      <p:cNvPr id="30" name="Group 60">
                        <a:extLst>
                          <a:ext uri="{FF2B5EF4-FFF2-40B4-BE49-F238E27FC236}">
                            <a16:creationId xmlns:a16="http://schemas.microsoft.com/office/drawing/2014/main" id="{8C45F117-7109-E952-47D0-8FB5FAAC24E6}"/>
                          </a:ext>
                        </a:extLst>
                      </p:cNvPr>
                      <p:cNvGrpSpPr>
                        <a:grpSpLocks/>
                      </p:cNvGrpSpPr>
                      <p:nvPr/>
                    </p:nvGrpSpPr>
                    <p:grpSpPr bwMode="auto">
                      <a:xfrm>
                        <a:off x="6791" y="6312"/>
                        <a:ext cx="2754" cy="3034"/>
                        <a:chOff x="6791" y="6312"/>
                        <a:chExt cx="2754" cy="3034"/>
                      </a:xfrm>
                    </p:grpSpPr>
                    <p:grpSp>
                      <p:nvGrpSpPr>
                        <p:cNvPr id="35" name="Group 64">
                          <a:extLst>
                            <a:ext uri="{FF2B5EF4-FFF2-40B4-BE49-F238E27FC236}">
                              <a16:creationId xmlns:a16="http://schemas.microsoft.com/office/drawing/2014/main" id="{0097289B-2D14-5AD1-A044-115C8484803A}"/>
                            </a:ext>
                          </a:extLst>
                        </p:cNvPr>
                        <p:cNvGrpSpPr>
                          <a:grpSpLocks/>
                        </p:cNvGrpSpPr>
                        <p:nvPr/>
                      </p:nvGrpSpPr>
                      <p:grpSpPr bwMode="auto">
                        <a:xfrm>
                          <a:off x="8738" y="6312"/>
                          <a:ext cx="807" cy="898"/>
                          <a:chOff x="3083" y="2700"/>
                          <a:chExt cx="730" cy="783"/>
                        </a:xfrm>
                      </p:grpSpPr>
                      <p:sp>
                        <p:nvSpPr>
                          <p:cNvPr id="39" name="Rectangle 66">
                            <a:extLst>
                              <a:ext uri="{FF2B5EF4-FFF2-40B4-BE49-F238E27FC236}">
                                <a16:creationId xmlns:a16="http://schemas.microsoft.com/office/drawing/2014/main" id="{8D433A9F-5315-1DB3-E8AE-FB300D910459}"/>
                              </a:ext>
                            </a:extLst>
                          </p:cNvPr>
                          <p:cNvSpPr>
                            <a:spLocks noChangeArrowheads="1"/>
                          </p:cNvSpPr>
                          <p:nvPr/>
                        </p:nvSpPr>
                        <p:spPr bwMode="auto">
                          <a:xfrm>
                            <a:off x="3083" y="2700"/>
                            <a:ext cx="730"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3</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40" name="AutoShape 65">
                            <a:extLst>
                              <a:ext uri="{FF2B5EF4-FFF2-40B4-BE49-F238E27FC236}">
                                <a16:creationId xmlns:a16="http://schemas.microsoft.com/office/drawing/2014/main" id="{F28AA3A8-1FDD-351B-7B07-1901D600AF20}"/>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nvGrpSpPr>
                        <p:cNvPr id="36" name="Group 61">
                          <a:extLst>
                            <a:ext uri="{FF2B5EF4-FFF2-40B4-BE49-F238E27FC236}">
                              <a16:creationId xmlns:a16="http://schemas.microsoft.com/office/drawing/2014/main" id="{42350E1D-3339-5D28-B867-DE340D3211DC}"/>
                            </a:ext>
                          </a:extLst>
                        </p:cNvPr>
                        <p:cNvGrpSpPr>
                          <a:grpSpLocks/>
                        </p:cNvGrpSpPr>
                        <p:nvPr/>
                      </p:nvGrpSpPr>
                      <p:grpSpPr bwMode="auto">
                        <a:xfrm>
                          <a:off x="6791" y="8520"/>
                          <a:ext cx="799" cy="826"/>
                          <a:chOff x="3090" y="2760"/>
                          <a:chExt cx="721" cy="720"/>
                        </a:xfrm>
                      </p:grpSpPr>
                      <p:sp>
                        <p:nvSpPr>
                          <p:cNvPr id="37" name="Rectangle 63">
                            <a:extLst>
                              <a:ext uri="{FF2B5EF4-FFF2-40B4-BE49-F238E27FC236}">
                                <a16:creationId xmlns:a16="http://schemas.microsoft.com/office/drawing/2014/main" id="{E715B114-B2C9-F770-3A10-A2F00F2F7D2D}"/>
                              </a:ext>
                            </a:extLst>
                          </p:cNvPr>
                          <p:cNvSpPr>
                            <a:spLocks noChangeArrowheads="1"/>
                          </p:cNvSpPr>
                          <p:nvPr/>
                        </p:nvSpPr>
                        <p:spPr bwMode="auto">
                          <a:xfrm>
                            <a:off x="3107" y="2762"/>
                            <a:ext cx="704"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4</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38" name="AutoShape 62">
                            <a:extLst>
                              <a:ext uri="{FF2B5EF4-FFF2-40B4-BE49-F238E27FC236}">
                                <a16:creationId xmlns:a16="http://schemas.microsoft.com/office/drawing/2014/main" id="{9FC9E0D7-17C4-A1E5-B095-6D6A1F05862D}"/>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31" name="Group 57">
                        <a:extLst>
                          <a:ext uri="{FF2B5EF4-FFF2-40B4-BE49-F238E27FC236}">
                            <a16:creationId xmlns:a16="http://schemas.microsoft.com/office/drawing/2014/main" id="{D29E4A20-D676-2FEE-573D-76E62D93D2FB}"/>
                          </a:ext>
                        </a:extLst>
                      </p:cNvPr>
                      <p:cNvGrpSpPr>
                        <a:grpSpLocks/>
                      </p:cNvGrpSpPr>
                      <p:nvPr/>
                    </p:nvGrpSpPr>
                    <p:grpSpPr bwMode="auto">
                      <a:xfrm>
                        <a:off x="3601" y="8313"/>
                        <a:ext cx="997" cy="826"/>
                        <a:chOff x="2910" y="2760"/>
                        <a:chExt cx="901" cy="720"/>
                      </a:xfrm>
                    </p:grpSpPr>
                    <p:sp>
                      <p:nvSpPr>
                        <p:cNvPr id="33" name="Rectangle 59">
                          <a:extLst>
                            <a:ext uri="{FF2B5EF4-FFF2-40B4-BE49-F238E27FC236}">
                              <a16:creationId xmlns:a16="http://schemas.microsoft.com/office/drawing/2014/main" id="{98150FB0-2B06-7805-1AC6-3A2B10B3E89C}"/>
                            </a:ext>
                          </a:extLst>
                        </p:cNvPr>
                        <p:cNvSpPr>
                          <a:spLocks noChangeArrowheads="1"/>
                        </p:cNvSpPr>
                        <p:nvPr/>
                      </p:nvSpPr>
                      <p:spPr bwMode="auto">
                        <a:xfrm>
                          <a:off x="2910" y="2835"/>
                          <a:ext cx="90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5</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34" name="AutoShape 58">
                          <a:extLst>
                            <a:ext uri="{FF2B5EF4-FFF2-40B4-BE49-F238E27FC236}">
                              <a16:creationId xmlns:a16="http://schemas.microsoft.com/office/drawing/2014/main" id="{63E64A0E-06C4-6C80-9908-4C25713F9F18}"/>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27" name="Group 53">
                      <a:extLst>
                        <a:ext uri="{FF2B5EF4-FFF2-40B4-BE49-F238E27FC236}">
                          <a16:creationId xmlns:a16="http://schemas.microsoft.com/office/drawing/2014/main" id="{2C6DB5FD-EAD2-C188-706A-D8C12EB878AE}"/>
                        </a:ext>
                      </a:extLst>
                    </p:cNvPr>
                    <p:cNvGrpSpPr>
                      <a:grpSpLocks/>
                    </p:cNvGrpSpPr>
                    <p:nvPr/>
                  </p:nvGrpSpPr>
                  <p:grpSpPr bwMode="auto">
                    <a:xfrm>
                      <a:off x="2043" y="6042"/>
                      <a:ext cx="959" cy="826"/>
                      <a:chOff x="2944" y="2760"/>
                      <a:chExt cx="867" cy="720"/>
                    </a:xfrm>
                  </p:grpSpPr>
                  <p:sp>
                    <p:nvSpPr>
                      <p:cNvPr id="28" name="Rectangle 55">
                        <a:extLst>
                          <a:ext uri="{FF2B5EF4-FFF2-40B4-BE49-F238E27FC236}">
                            <a16:creationId xmlns:a16="http://schemas.microsoft.com/office/drawing/2014/main" id="{A8947D9C-04A8-E7E2-9AE2-6FC360A3186B}"/>
                          </a:ext>
                        </a:extLst>
                      </p:cNvPr>
                      <p:cNvSpPr>
                        <a:spLocks noChangeArrowheads="1"/>
                      </p:cNvSpPr>
                      <p:nvPr/>
                    </p:nvSpPr>
                    <p:spPr bwMode="auto">
                      <a:xfrm>
                        <a:off x="2944" y="2784"/>
                        <a:ext cx="86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6</a:t>
                        </a:r>
                        <a:r>
                          <a:rPr lang="ru-RU" altLang="lv-LV" sz="1900" b="1">
                            <a:solidFill>
                              <a:srgbClr val="FFFFFF"/>
                            </a:solidFill>
                            <a:ea typeface="Calibri" panose="020F0502020204030204" pitchFamily="34" charset="0"/>
                            <a:cs typeface="Times New Roman" panose="02020603050405020304" pitchFamily="18" charset="0"/>
                          </a:rPr>
                          <a:t> </a:t>
                        </a:r>
                        <a:r>
                          <a:rPr lang="ru-RU" altLang="lv-LV" sz="1900" b="1">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a:ea typeface="Calibri" panose="020F0502020204030204" pitchFamily="34" charset="0"/>
                          <a:cs typeface="Times New Roman" panose="02020603050405020304" pitchFamily="18" charset="0"/>
                        </a:endParaRPr>
                      </a:p>
                    </p:txBody>
                  </p:sp>
                  <p:sp>
                    <p:nvSpPr>
                      <p:cNvPr id="29" name="AutoShape 54">
                        <a:extLst>
                          <a:ext uri="{FF2B5EF4-FFF2-40B4-BE49-F238E27FC236}">
                            <a16:creationId xmlns:a16="http://schemas.microsoft.com/office/drawing/2014/main" id="{C2C57A7D-329D-E0BE-704B-F146BE320946}"/>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23" name="Group 49">
                    <a:extLst>
                      <a:ext uri="{FF2B5EF4-FFF2-40B4-BE49-F238E27FC236}">
                        <a16:creationId xmlns:a16="http://schemas.microsoft.com/office/drawing/2014/main" id="{1A596E80-A1FC-1FF6-7208-FBAC93353C65}"/>
                      </a:ext>
                    </a:extLst>
                  </p:cNvPr>
                  <p:cNvGrpSpPr>
                    <a:grpSpLocks/>
                  </p:cNvGrpSpPr>
                  <p:nvPr/>
                </p:nvGrpSpPr>
                <p:grpSpPr bwMode="auto">
                  <a:xfrm>
                    <a:off x="2602" y="3152"/>
                    <a:ext cx="998" cy="1032"/>
                    <a:chOff x="2909" y="2581"/>
                    <a:chExt cx="901" cy="900"/>
                  </a:xfrm>
                </p:grpSpPr>
                <p:sp>
                  <p:nvSpPr>
                    <p:cNvPr id="24" name="Rectangle 51">
                      <a:extLst>
                        <a:ext uri="{FF2B5EF4-FFF2-40B4-BE49-F238E27FC236}">
                          <a16:creationId xmlns:a16="http://schemas.microsoft.com/office/drawing/2014/main" id="{85218937-7041-F9FD-E154-3BB13201875B}"/>
                        </a:ext>
                      </a:extLst>
                    </p:cNvPr>
                    <p:cNvSpPr>
                      <a:spLocks noChangeArrowheads="1"/>
                    </p:cNvSpPr>
                    <p:nvPr/>
                  </p:nvSpPr>
                  <p:spPr bwMode="auto">
                    <a:xfrm>
                      <a:off x="2909" y="2581"/>
                      <a:ext cx="901"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1900" b="1" dirty="0">
                          <a:solidFill>
                            <a:srgbClr val="FFFFFF"/>
                          </a:solidFill>
                          <a:latin typeface="Comic Sans MS" panose="030F0702030302020204" pitchFamily="66" charset="0"/>
                          <a:ea typeface="Calibri" panose="020F0502020204030204" pitchFamily="34" charset="0"/>
                          <a:cs typeface="Times New Roman" panose="02020603050405020304" pitchFamily="18" charset="0"/>
                        </a:rPr>
                        <a:t>7</a:t>
                      </a:r>
                      <a:r>
                        <a:rPr lang="ru-RU" altLang="lv-LV" sz="1900" b="1" dirty="0">
                          <a:solidFill>
                            <a:srgbClr val="FFFFFF"/>
                          </a:solidFill>
                          <a:ea typeface="Calibri" panose="020F0502020204030204" pitchFamily="34" charset="0"/>
                          <a:cs typeface="Times New Roman" panose="02020603050405020304" pitchFamily="18" charset="0"/>
                        </a:rPr>
                        <a:t> </a:t>
                      </a:r>
                      <a:r>
                        <a:rPr lang="ru-RU" altLang="lv-LV" sz="1900" b="1" dirty="0">
                          <a:solidFill>
                            <a:srgbClr val="FFFFFF"/>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dirty="0">
                        <a:ea typeface="Calibri" panose="020F0502020204030204" pitchFamily="34" charset="0"/>
                        <a:cs typeface="Times New Roman" panose="02020603050405020304" pitchFamily="18" charset="0"/>
                      </a:endParaRPr>
                    </a:p>
                  </p:txBody>
                </p:sp>
                <p:sp>
                  <p:nvSpPr>
                    <p:cNvPr id="25" name="AutoShape 50">
                      <a:extLst>
                        <a:ext uri="{FF2B5EF4-FFF2-40B4-BE49-F238E27FC236}">
                          <a16:creationId xmlns:a16="http://schemas.microsoft.com/office/drawing/2014/main" id="{D3AC9EC9-DC35-B54D-56C2-B38680BDDB3C}"/>
                        </a:ext>
                      </a:extLst>
                    </p:cNvPr>
                    <p:cNvSpPr>
                      <a:spLocks noChangeArrowheads="1"/>
                    </p:cNvSpPr>
                    <p:nvPr/>
                  </p:nvSpPr>
                  <p:spPr bwMode="auto">
                    <a:xfrm>
                      <a:off x="3090" y="2760"/>
                      <a:ext cx="540" cy="540"/>
                    </a:xfrm>
                    <a:prstGeom prst="flowChartConnector">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grpSp>
      </p:grpSp>
      <p:sp>
        <p:nvSpPr>
          <p:cNvPr id="200" name="Text Box 114">
            <a:extLst>
              <a:ext uri="{FF2B5EF4-FFF2-40B4-BE49-F238E27FC236}">
                <a16:creationId xmlns:a16="http://schemas.microsoft.com/office/drawing/2014/main" id="{C86223C0-805A-F648-904A-EC5A242FF4E3}"/>
              </a:ext>
            </a:extLst>
          </p:cNvPr>
          <p:cNvSpPr txBox="1">
            <a:spLocks noChangeArrowheads="1"/>
          </p:cNvSpPr>
          <p:nvPr/>
        </p:nvSpPr>
        <p:spPr bwMode="auto">
          <a:xfrm>
            <a:off x="3079775" y="1561257"/>
            <a:ext cx="1258547" cy="10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Efektīva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resursu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pārvaldība</a:t>
            </a:r>
            <a:endParaRPr lang="ru-RU" altLang="lv-LV" sz="800" dirty="0">
              <a:ea typeface="Calibri" panose="020F0502020204030204" pitchFamily="34" charset="0"/>
              <a:cs typeface="Times New Roman" panose="02020603050405020304" pitchFamily="18" charset="0"/>
            </a:endParaRPr>
          </a:p>
          <a:p>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Jaunas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pilsoniskās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līdzdalības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formas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sz="800" dirty="0">
              <a:ea typeface="Calibri" panose="020F0502020204030204" pitchFamily="34" charset="0"/>
              <a:cs typeface="Times New Roman" panose="02020603050405020304" pitchFamily="18" charset="0"/>
            </a:endParaRPr>
          </a:p>
          <a:p>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Sabiedrība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ar</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augstu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pa</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apziņu</a:t>
            </a:r>
            <a:endParaRPr lang="ru-RU" altLang="lv-LV" sz="800" dirty="0">
              <a:ea typeface="Calibri" panose="020F0502020204030204" pitchFamily="34" charset="0"/>
              <a:cs typeface="Times New Roman" panose="02020603050405020304" pitchFamily="18" charset="0"/>
            </a:endParaRPr>
          </a:p>
          <a:p>
            <a:endParaRPr lang="ru-RU" altLang="lv-LV" dirty="0">
              <a:ea typeface="Calibri" panose="020F0502020204030204" pitchFamily="34" charset="0"/>
              <a:cs typeface="Times New Roman" panose="02020603050405020304" pitchFamily="18" charset="0"/>
            </a:endParaRPr>
          </a:p>
        </p:txBody>
      </p:sp>
      <p:sp>
        <p:nvSpPr>
          <p:cNvPr id="201" name="Text Box 129">
            <a:extLst>
              <a:ext uri="{FF2B5EF4-FFF2-40B4-BE49-F238E27FC236}">
                <a16:creationId xmlns:a16="http://schemas.microsoft.com/office/drawing/2014/main" id="{7A6C58C9-4A6C-2F86-8D8C-975E7C2F1292}"/>
              </a:ext>
            </a:extLst>
          </p:cNvPr>
          <p:cNvSpPr txBox="1">
            <a:spLocks noChangeArrowheads="1"/>
          </p:cNvSpPr>
          <p:nvPr/>
        </p:nvSpPr>
        <p:spPr bwMode="auto">
          <a:xfrm>
            <a:off x="5392733" y="842212"/>
            <a:ext cx="1258547" cy="7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Veidojas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spēcīga</a:t>
            </a:r>
            <a:r>
              <a:rPr lang="ru-RU" altLang="lv-LV" sz="800" dirty="0">
                <a:solidFill>
                  <a:srgbClr val="000000"/>
                </a:solidFill>
                <a:ea typeface="Calibri" panose="020F0502020204030204" pitchFamily="34" charset="0"/>
                <a:cs typeface="Times New Roman" panose="02020603050405020304" pitchFamily="18" charset="0"/>
              </a:rPr>
              <a:t> </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nācijas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identitāte</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kultūra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rado</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ums</a:t>
            </a:r>
            <a:endParaRPr lang="ru-RU" altLang="lv-LV" sz="800" dirty="0">
              <a:ea typeface="Calibri" panose="020F0502020204030204" pitchFamily="34" charset="0"/>
              <a:cs typeface="Times New Roman" panose="02020603050405020304" pitchFamily="18" charset="0"/>
            </a:endParaRPr>
          </a:p>
        </p:txBody>
      </p:sp>
      <p:sp>
        <p:nvSpPr>
          <p:cNvPr id="203" name="AutoShape 125">
            <a:extLst>
              <a:ext uri="{FF2B5EF4-FFF2-40B4-BE49-F238E27FC236}">
                <a16:creationId xmlns:a16="http://schemas.microsoft.com/office/drawing/2014/main" id="{BE7ED2F7-6085-941C-D0E5-0C1928AA4C86}"/>
              </a:ext>
            </a:extLst>
          </p:cNvPr>
          <p:cNvSpPr>
            <a:spLocks noChangeArrowheads="1"/>
          </p:cNvSpPr>
          <p:nvPr/>
        </p:nvSpPr>
        <p:spPr bwMode="auto">
          <a:xfrm>
            <a:off x="7289801" y="773001"/>
            <a:ext cx="1144134" cy="1780505"/>
          </a:xfrm>
          <a:prstGeom prst="roundRect">
            <a:avLst>
              <a:gd name="adj" fmla="val 16667"/>
            </a:avLst>
          </a:prstGeom>
          <a:noFill/>
          <a:ln w="9525">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204" name="Text Box 126">
            <a:extLst>
              <a:ext uri="{FF2B5EF4-FFF2-40B4-BE49-F238E27FC236}">
                <a16:creationId xmlns:a16="http://schemas.microsoft.com/office/drawing/2014/main" id="{AD317B89-5895-434D-B775-CDBBDC4123C7}"/>
              </a:ext>
            </a:extLst>
          </p:cNvPr>
          <p:cNvSpPr txBox="1">
            <a:spLocks noChangeArrowheads="1"/>
          </p:cNvSpPr>
          <p:nvPr/>
        </p:nvSpPr>
        <p:spPr bwMode="auto">
          <a:xfrm>
            <a:off x="7955819" y="1346794"/>
            <a:ext cx="915307" cy="15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fontAlgn="base">
              <a:spcBef>
                <a:spcPct val="0"/>
              </a:spcBef>
              <a:spcAft>
                <a:spcPct val="0"/>
              </a:spcAft>
            </a:pP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Visa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pieejamā</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cilvēkresursa</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a:solidFill>
                  <a:srgbClr val="000000"/>
                </a:solidFill>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iesaiste</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Produktivitātes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cel</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ana</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Izglītības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paradigmas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maiņa</a:t>
            </a:r>
            <a:endParaRPr lang="ru-RU" altLang="lv-LV" sz="800" dirty="0">
              <a:solidFill>
                <a:srgbClr val="000000"/>
              </a:solidFill>
              <a:ea typeface="Calibri" panose="020F0502020204030204" pitchFamily="34" charset="0"/>
              <a:cs typeface="Times New Roman" panose="02020603050405020304" pitchFamily="18" charset="0"/>
            </a:endParaRPr>
          </a:p>
        </p:txBody>
      </p:sp>
      <p:sp>
        <p:nvSpPr>
          <p:cNvPr id="205" name="Text Box 123">
            <a:extLst>
              <a:ext uri="{FF2B5EF4-FFF2-40B4-BE49-F238E27FC236}">
                <a16:creationId xmlns:a16="http://schemas.microsoft.com/office/drawing/2014/main" id="{86964A06-8D33-B755-E9C3-E9C9A954360F}"/>
              </a:ext>
            </a:extLst>
          </p:cNvPr>
          <p:cNvSpPr txBox="1">
            <a:spLocks noChangeArrowheads="1"/>
          </p:cNvSpPr>
          <p:nvPr/>
        </p:nvSpPr>
        <p:spPr bwMode="auto">
          <a:xfrm>
            <a:off x="8728412" y="3413271"/>
            <a:ext cx="1144134" cy="12030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Intelektuālais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un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rado</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ais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potenciāls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pārvēr</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ekonomiskos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ieguvumos</a:t>
            </a:r>
            <a:endParaRPr lang="ru-RU" altLang="lv-LV" sz="800" dirty="0">
              <a:solidFill>
                <a:srgbClr val="000000"/>
              </a:solidFill>
              <a:ea typeface="Calibri" panose="020F0502020204030204" pitchFamily="34" charset="0"/>
              <a:cs typeface="Times New Roman" panose="02020603050405020304" pitchFamily="18" charset="0"/>
            </a:endParaRPr>
          </a:p>
        </p:txBody>
      </p:sp>
      <p:sp>
        <p:nvSpPr>
          <p:cNvPr id="206" name="Text Box 120">
            <a:extLst>
              <a:ext uri="{FF2B5EF4-FFF2-40B4-BE49-F238E27FC236}">
                <a16:creationId xmlns:a16="http://schemas.microsoft.com/office/drawing/2014/main" id="{72C8C718-7C01-B796-65A9-43404DBA066A}"/>
              </a:ext>
            </a:extLst>
          </p:cNvPr>
          <p:cNvSpPr txBox="1">
            <a:spLocks noChangeArrowheads="1"/>
          </p:cNvSpPr>
          <p:nvPr/>
        </p:nvSpPr>
        <p:spPr bwMode="auto">
          <a:xfrm>
            <a:off x="7257638" y="6036748"/>
            <a:ext cx="1945028" cy="545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Saglabāta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bioloģiskā</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daudzveidība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inovatīvi</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izmantoti</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ekosistēmu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pakalpojumi</a:t>
            </a:r>
            <a:r>
              <a:rPr lang="lv-LV"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un atjaunojamie energoresursi</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600" dirty="0">
                <a:solidFill>
                  <a:srgbClr val="000000"/>
                </a:solidFill>
                <a:ea typeface="Calibri" panose="020F0502020204030204" pitchFamily="34" charset="0"/>
                <a:cs typeface="Times New Roman" panose="02020603050405020304" pitchFamily="18" charset="0"/>
              </a:rPr>
              <a:t> </a:t>
            </a:r>
            <a:endParaRPr lang="ru-RU" altLang="lv-LV" dirty="0">
              <a:solidFill>
                <a:srgbClr val="000000"/>
              </a:solidFill>
              <a:ea typeface="Calibri" panose="020F0502020204030204" pitchFamily="34" charset="0"/>
              <a:cs typeface="Times New Roman" panose="02020603050405020304" pitchFamily="18" charset="0"/>
            </a:endParaRPr>
          </a:p>
        </p:txBody>
      </p:sp>
      <p:sp>
        <p:nvSpPr>
          <p:cNvPr id="207" name="Text Box 117">
            <a:extLst>
              <a:ext uri="{FF2B5EF4-FFF2-40B4-BE49-F238E27FC236}">
                <a16:creationId xmlns:a16="http://schemas.microsoft.com/office/drawing/2014/main" id="{9DDB3CD4-082A-CCD3-7A27-37AE73B0ABDC}"/>
              </a:ext>
            </a:extLst>
          </p:cNvPr>
          <p:cNvSpPr txBox="1">
            <a:spLocks noChangeArrowheads="1"/>
          </p:cNvSpPr>
          <p:nvPr/>
        </p:nvSpPr>
        <p:spPr bwMode="auto">
          <a:xfrm>
            <a:off x="3451141" y="5965449"/>
            <a:ext cx="1601787" cy="116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Vietas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kapitāla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izmanto</a:t>
            </a:r>
            <a:r>
              <a:rPr lang="ru-RU" altLang="lv-LV" sz="800" dirty="0" err="1">
                <a:solidFill>
                  <a:srgbClr val="000000"/>
                </a:solidFill>
                <a:ea typeface="Calibri" panose="020F0502020204030204" pitchFamily="34" charset="0"/>
                <a:cs typeface="Times New Roman" panose="02020603050405020304" pitchFamily="18" charset="0"/>
              </a:rPr>
              <a:t>š</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ana</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Veidojas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Latvijas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kā</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zaļas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valsts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tēls</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Rīga</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a:solidFill>
                  <a:srgbClr val="000000"/>
                </a:solidFill>
                <a:ea typeface="Calibri" panose="020F0502020204030204" pitchFamily="34" charset="0"/>
                <a:cs typeface="Times New Roman" panose="02020603050405020304" pitchFamily="18" charset="0"/>
              </a:rPr>
              <a:t>–</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Baltijas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metropole</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endParaRPr lang="ru-RU" altLang="lv-LV" dirty="0">
              <a:solidFill>
                <a:srgbClr val="000000"/>
              </a:solidFill>
              <a:ea typeface="Calibri" panose="020F0502020204030204" pitchFamily="34" charset="0"/>
              <a:cs typeface="Times New Roman" panose="02020603050405020304" pitchFamily="18" charset="0"/>
            </a:endParaRPr>
          </a:p>
        </p:txBody>
      </p:sp>
      <p:sp>
        <p:nvSpPr>
          <p:cNvPr id="208" name="Text Box 111">
            <a:extLst>
              <a:ext uri="{FF2B5EF4-FFF2-40B4-BE49-F238E27FC236}">
                <a16:creationId xmlns:a16="http://schemas.microsoft.com/office/drawing/2014/main" id="{440524AB-A746-54E3-C41C-9C86D89ADE41}"/>
              </a:ext>
            </a:extLst>
          </p:cNvPr>
          <p:cNvSpPr txBox="1">
            <a:spLocks noChangeArrowheads="1"/>
          </p:cNvSpPr>
          <p:nvPr/>
        </p:nvSpPr>
        <p:spPr bwMode="auto">
          <a:xfrm>
            <a:off x="2526604" y="3730096"/>
            <a:ext cx="915307" cy="122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Pakalpojumu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pieejamība</a:t>
            </a:r>
            <a:endParaRPr lang="ru-RU" altLang="lv-LV" sz="8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Sadarbības</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tīkli</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endParaRPr lang="lv-LV"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fontAlgn="base">
              <a:spcBef>
                <a:spcPct val="0"/>
              </a:spcBef>
              <a:spcAft>
                <a:spcPct val="0"/>
              </a:spcAft>
            </a:pP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Pilsētu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lauku</a:t>
            </a:r>
            <a:r>
              <a:rPr lang="ru-RU" altLang="lv-LV" sz="8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a:t>
            </a:r>
            <a:r>
              <a:rPr lang="ru-RU" altLang="lv-LV" sz="800" dirty="0" err="1">
                <a:solidFill>
                  <a:srgbClr val="000000"/>
                </a:solidFill>
                <a:latin typeface="Comic Sans MS" panose="030F0702030302020204" pitchFamily="66" charset="0"/>
                <a:ea typeface="Calibri" panose="020F0502020204030204" pitchFamily="34" charset="0"/>
                <a:cs typeface="Times New Roman" panose="02020603050405020304" pitchFamily="18" charset="0"/>
              </a:rPr>
              <a:t>mijiedarbība</a:t>
            </a:r>
            <a:endParaRPr lang="ru-RU" altLang="lv-LV" sz="8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02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Latvija2030 telpiskās attīstības perspektīva</a:t>
            </a:r>
          </a:p>
        </p:txBody>
      </p:sp>
      <p:pic>
        <p:nvPicPr>
          <p:cNvPr id="3" name="Picture 2" descr="06_integretaa.jpg">
            <a:extLst>
              <a:ext uri="{FF2B5EF4-FFF2-40B4-BE49-F238E27FC236}">
                <a16:creationId xmlns:a16="http://schemas.microsoft.com/office/drawing/2014/main" id="{6B7C616A-3566-397B-67EB-0200447FEC09}"/>
              </a:ext>
            </a:extLst>
          </p:cNvPr>
          <p:cNvPicPr>
            <a:picLocks noChangeAspect="1"/>
          </p:cNvPicPr>
          <p:nvPr/>
        </p:nvPicPr>
        <p:blipFill>
          <a:blip r:embed="rId3" cstate="print"/>
          <a:srcRect/>
          <a:stretch>
            <a:fillRect/>
          </a:stretch>
        </p:blipFill>
        <p:spPr bwMode="auto">
          <a:xfrm>
            <a:off x="2891521" y="1039119"/>
            <a:ext cx="6135033" cy="5786749"/>
          </a:xfrm>
          <a:prstGeom prst="rect">
            <a:avLst/>
          </a:prstGeom>
          <a:noFill/>
          <a:ln w="9525">
            <a:noFill/>
            <a:miter lim="800000"/>
            <a:headEnd/>
            <a:tailEnd/>
          </a:ln>
        </p:spPr>
      </p:pic>
    </p:spTree>
    <p:extLst>
      <p:ext uri="{BB962C8B-B14F-4D97-AF65-F5344CB8AC3E}">
        <p14:creationId xmlns:p14="http://schemas.microsoft.com/office/powerpoint/2010/main" val="258147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Latvija2030 prioritātes </a:t>
            </a:r>
          </a:p>
        </p:txBody>
      </p:sp>
      <p:grpSp>
        <p:nvGrpSpPr>
          <p:cNvPr id="70" name="Group 27">
            <a:extLst>
              <a:ext uri="{FF2B5EF4-FFF2-40B4-BE49-F238E27FC236}">
                <a16:creationId xmlns:a16="http://schemas.microsoft.com/office/drawing/2014/main" id="{1059CCC3-EE11-3620-871C-FABC4552CC89}"/>
              </a:ext>
            </a:extLst>
          </p:cNvPr>
          <p:cNvGrpSpPr>
            <a:grpSpLocks/>
          </p:cNvGrpSpPr>
          <p:nvPr/>
        </p:nvGrpSpPr>
        <p:grpSpPr bwMode="auto">
          <a:xfrm>
            <a:off x="2174985" y="826006"/>
            <a:ext cx="6362700" cy="5662613"/>
            <a:chOff x="1620" y="1620"/>
            <a:chExt cx="9540" cy="8100"/>
          </a:xfrm>
        </p:grpSpPr>
        <p:grpSp>
          <p:nvGrpSpPr>
            <p:cNvPr id="71" name="Group 28">
              <a:extLst>
                <a:ext uri="{FF2B5EF4-FFF2-40B4-BE49-F238E27FC236}">
                  <a16:creationId xmlns:a16="http://schemas.microsoft.com/office/drawing/2014/main" id="{44A95D8E-BC44-891F-CCCB-E0EB6E25A1A1}"/>
                </a:ext>
              </a:extLst>
            </p:cNvPr>
            <p:cNvGrpSpPr>
              <a:grpSpLocks/>
            </p:cNvGrpSpPr>
            <p:nvPr/>
          </p:nvGrpSpPr>
          <p:grpSpPr bwMode="auto">
            <a:xfrm>
              <a:off x="1620" y="1620"/>
              <a:ext cx="9540" cy="8100"/>
              <a:chOff x="1620" y="1620"/>
              <a:chExt cx="9540" cy="8100"/>
            </a:xfrm>
          </p:grpSpPr>
          <p:grpSp>
            <p:nvGrpSpPr>
              <p:cNvPr id="75" name="Group 29">
                <a:extLst>
                  <a:ext uri="{FF2B5EF4-FFF2-40B4-BE49-F238E27FC236}">
                    <a16:creationId xmlns:a16="http://schemas.microsoft.com/office/drawing/2014/main" id="{8B79FAD6-B756-48E1-E3CE-38D46C30E090}"/>
                  </a:ext>
                </a:extLst>
              </p:cNvPr>
              <p:cNvGrpSpPr>
                <a:grpSpLocks/>
              </p:cNvGrpSpPr>
              <p:nvPr/>
            </p:nvGrpSpPr>
            <p:grpSpPr bwMode="auto">
              <a:xfrm>
                <a:off x="1620" y="1620"/>
                <a:ext cx="9540" cy="8100"/>
                <a:chOff x="1620" y="1620"/>
                <a:chExt cx="9540" cy="8100"/>
              </a:xfrm>
            </p:grpSpPr>
            <p:grpSp>
              <p:nvGrpSpPr>
                <p:cNvPr id="95" name="Group 30">
                  <a:extLst>
                    <a:ext uri="{FF2B5EF4-FFF2-40B4-BE49-F238E27FC236}">
                      <a16:creationId xmlns:a16="http://schemas.microsoft.com/office/drawing/2014/main" id="{F959BED2-D686-150F-42E8-A059F9494EE3}"/>
                    </a:ext>
                  </a:extLst>
                </p:cNvPr>
                <p:cNvGrpSpPr>
                  <a:grpSpLocks/>
                </p:cNvGrpSpPr>
                <p:nvPr/>
              </p:nvGrpSpPr>
              <p:grpSpPr bwMode="auto">
                <a:xfrm>
                  <a:off x="1620" y="1620"/>
                  <a:ext cx="9540" cy="7920"/>
                  <a:chOff x="1620" y="1620"/>
                  <a:chExt cx="9540" cy="7920"/>
                </a:xfrm>
              </p:grpSpPr>
              <p:grpSp>
                <p:nvGrpSpPr>
                  <p:cNvPr id="103" name="Group 31">
                    <a:extLst>
                      <a:ext uri="{FF2B5EF4-FFF2-40B4-BE49-F238E27FC236}">
                        <a16:creationId xmlns:a16="http://schemas.microsoft.com/office/drawing/2014/main" id="{E016B559-B08F-BBEC-198E-61B37833D1C3}"/>
                      </a:ext>
                    </a:extLst>
                  </p:cNvPr>
                  <p:cNvGrpSpPr>
                    <a:grpSpLocks/>
                  </p:cNvGrpSpPr>
                  <p:nvPr/>
                </p:nvGrpSpPr>
                <p:grpSpPr bwMode="auto">
                  <a:xfrm>
                    <a:off x="4320" y="1800"/>
                    <a:ext cx="6567" cy="1075"/>
                    <a:chOff x="4320" y="1800"/>
                    <a:chExt cx="6567" cy="1075"/>
                  </a:xfrm>
                </p:grpSpPr>
                <p:sp>
                  <p:nvSpPr>
                    <p:cNvPr id="109" name="AutoShape 32">
                      <a:extLst>
                        <a:ext uri="{FF2B5EF4-FFF2-40B4-BE49-F238E27FC236}">
                          <a16:creationId xmlns:a16="http://schemas.microsoft.com/office/drawing/2014/main" id="{8B33469E-D08E-10C6-EA24-059FAE3DD1BC}"/>
                        </a:ext>
                      </a:extLst>
                    </p:cNvPr>
                    <p:cNvSpPr>
                      <a:spLocks noChangeArrowheads="1"/>
                    </p:cNvSpPr>
                    <p:nvPr/>
                  </p:nvSpPr>
                  <p:spPr bwMode="auto">
                    <a:xfrm>
                      <a:off x="4320" y="1800"/>
                      <a:ext cx="6567" cy="1022"/>
                    </a:xfrm>
                    <a:prstGeom prst="roundRect">
                      <a:avLst>
                        <a:gd name="adj" fmla="val 16667"/>
                      </a:avLst>
                    </a:prstGeom>
                    <a:noFill/>
                    <a:ln w="5715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eaLnBrk="1" hangingPunct="1"/>
                      <a:r>
                        <a:rPr lang="lv-LV" altLang="lv-LV" sz="800">
                          <a:solidFill>
                            <a:srgbClr val="777777"/>
                          </a:solidFill>
                          <a:latin typeface="Arial" panose="020B0604020202020204" pitchFamily="34" charset="0"/>
                        </a:rPr>
                        <a:t>                   </a:t>
                      </a:r>
                    </a:p>
                    <a:p>
                      <a:pPr algn="ctr" eaLnBrk="1" hangingPunct="1"/>
                      <a:r>
                        <a:rPr lang="lv-LV" altLang="lv-LV" sz="800">
                          <a:solidFill>
                            <a:srgbClr val="777777"/>
                          </a:solidFill>
                          <a:latin typeface="Arial" panose="020B0604020202020204" pitchFamily="34" charset="0"/>
                        </a:rPr>
                        <a:t>     </a:t>
                      </a:r>
                      <a:endParaRPr lang="lv-LV" altLang="lv-LV"/>
                    </a:p>
                  </p:txBody>
                </p:sp>
                <p:sp>
                  <p:nvSpPr>
                    <p:cNvPr id="110" name="Line 33">
                      <a:extLst>
                        <a:ext uri="{FF2B5EF4-FFF2-40B4-BE49-F238E27FC236}">
                          <a16:creationId xmlns:a16="http://schemas.microsoft.com/office/drawing/2014/main" id="{B423C52E-BE2D-E00C-BBED-B1170471A471}"/>
                        </a:ext>
                      </a:extLst>
                    </p:cNvPr>
                    <p:cNvSpPr>
                      <a:spLocks noChangeShapeType="1"/>
                    </p:cNvSpPr>
                    <p:nvPr/>
                  </p:nvSpPr>
                  <p:spPr bwMode="auto">
                    <a:xfrm>
                      <a:off x="4508"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1" name="Line 34">
                      <a:extLst>
                        <a:ext uri="{FF2B5EF4-FFF2-40B4-BE49-F238E27FC236}">
                          <a16:creationId xmlns:a16="http://schemas.microsoft.com/office/drawing/2014/main" id="{5699085F-F56B-4E57-B31B-7A342146A2F4}"/>
                        </a:ext>
                      </a:extLst>
                    </p:cNvPr>
                    <p:cNvSpPr>
                      <a:spLocks noChangeShapeType="1"/>
                    </p:cNvSpPr>
                    <p:nvPr/>
                  </p:nvSpPr>
                  <p:spPr bwMode="auto">
                    <a:xfrm>
                      <a:off x="5072"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2" name="Line 35">
                      <a:extLst>
                        <a:ext uri="{FF2B5EF4-FFF2-40B4-BE49-F238E27FC236}">
                          <a16:creationId xmlns:a16="http://schemas.microsoft.com/office/drawing/2014/main" id="{CFCD781C-A0DE-8A73-975F-4E957AA85F7D}"/>
                        </a:ext>
                      </a:extLst>
                    </p:cNvPr>
                    <p:cNvSpPr>
                      <a:spLocks noChangeShapeType="1"/>
                    </p:cNvSpPr>
                    <p:nvPr/>
                  </p:nvSpPr>
                  <p:spPr bwMode="auto">
                    <a:xfrm>
                      <a:off x="5574"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3" name="Line 36">
                      <a:extLst>
                        <a:ext uri="{FF2B5EF4-FFF2-40B4-BE49-F238E27FC236}">
                          <a16:creationId xmlns:a16="http://schemas.microsoft.com/office/drawing/2014/main" id="{5B847350-CD8D-37B2-23BD-4C7AE92FC765}"/>
                        </a:ext>
                      </a:extLst>
                    </p:cNvPr>
                    <p:cNvSpPr>
                      <a:spLocks noChangeShapeType="1"/>
                    </p:cNvSpPr>
                    <p:nvPr/>
                  </p:nvSpPr>
                  <p:spPr bwMode="auto">
                    <a:xfrm>
                      <a:off x="6076"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4" name="Line 37">
                      <a:extLst>
                        <a:ext uri="{FF2B5EF4-FFF2-40B4-BE49-F238E27FC236}">
                          <a16:creationId xmlns:a16="http://schemas.microsoft.com/office/drawing/2014/main" id="{24C00342-D6BB-3C79-6F5D-A8A2E6E88DD2}"/>
                        </a:ext>
                      </a:extLst>
                    </p:cNvPr>
                    <p:cNvSpPr>
                      <a:spLocks noChangeShapeType="1"/>
                    </p:cNvSpPr>
                    <p:nvPr/>
                  </p:nvSpPr>
                  <p:spPr bwMode="auto">
                    <a:xfrm>
                      <a:off x="6577"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5" name="Line 38">
                      <a:extLst>
                        <a:ext uri="{FF2B5EF4-FFF2-40B4-BE49-F238E27FC236}">
                          <a16:creationId xmlns:a16="http://schemas.microsoft.com/office/drawing/2014/main" id="{D2F13C6E-8733-8366-D95E-F258CDB89ACE}"/>
                        </a:ext>
                      </a:extLst>
                    </p:cNvPr>
                    <p:cNvSpPr>
                      <a:spLocks noChangeShapeType="1"/>
                    </p:cNvSpPr>
                    <p:nvPr/>
                  </p:nvSpPr>
                  <p:spPr bwMode="auto">
                    <a:xfrm>
                      <a:off x="7079"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6" name="Line 39">
                      <a:extLst>
                        <a:ext uri="{FF2B5EF4-FFF2-40B4-BE49-F238E27FC236}">
                          <a16:creationId xmlns:a16="http://schemas.microsoft.com/office/drawing/2014/main" id="{3EE59600-AAA1-4F80-2475-F6818092C3C7}"/>
                        </a:ext>
                      </a:extLst>
                    </p:cNvPr>
                    <p:cNvSpPr>
                      <a:spLocks noChangeShapeType="1"/>
                    </p:cNvSpPr>
                    <p:nvPr/>
                  </p:nvSpPr>
                  <p:spPr bwMode="auto">
                    <a:xfrm>
                      <a:off x="7581"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7" name="Line 40">
                      <a:extLst>
                        <a:ext uri="{FF2B5EF4-FFF2-40B4-BE49-F238E27FC236}">
                          <a16:creationId xmlns:a16="http://schemas.microsoft.com/office/drawing/2014/main" id="{1E0E9C57-6FEA-0A9A-8FA9-AE151AFA2911}"/>
                        </a:ext>
                      </a:extLst>
                    </p:cNvPr>
                    <p:cNvSpPr>
                      <a:spLocks noChangeShapeType="1"/>
                    </p:cNvSpPr>
                    <p:nvPr/>
                  </p:nvSpPr>
                  <p:spPr bwMode="auto">
                    <a:xfrm>
                      <a:off x="8145"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8" name="Line 41">
                      <a:extLst>
                        <a:ext uri="{FF2B5EF4-FFF2-40B4-BE49-F238E27FC236}">
                          <a16:creationId xmlns:a16="http://schemas.microsoft.com/office/drawing/2014/main" id="{0DA3396F-B94B-4088-B8D5-0982840F66B7}"/>
                        </a:ext>
                      </a:extLst>
                    </p:cNvPr>
                    <p:cNvSpPr>
                      <a:spLocks noChangeShapeType="1"/>
                    </p:cNvSpPr>
                    <p:nvPr/>
                  </p:nvSpPr>
                  <p:spPr bwMode="auto">
                    <a:xfrm>
                      <a:off x="8647"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19" name="Line 42">
                      <a:extLst>
                        <a:ext uri="{FF2B5EF4-FFF2-40B4-BE49-F238E27FC236}">
                          <a16:creationId xmlns:a16="http://schemas.microsoft.com/office/drawing/2014/main" id="{3E2E1B19-E834-232C-C335-907890D726D8}"/>
                        </a:ext>
                      </a:extLst>
                    </p:cNvPr>
                    <p:cNvSpPr>
                      <a:spLocks noChangeShapeType="1"/>
                    </p:cNvSpPr>
                    <p:nvPr/>
                  </p:nvSpPr>
                  <p:spPr bwMode="auto">
                    <a:xfrm>
                      <a:off x="9148"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20" name="Line 43">
                      <a:extLst>
                        <a:ext uri="{FF2B5EF4-FFF2-40B4-BE49-F238E27FC236}">
                          <a16:creationId xmlns:a16="http://schemas.microsoft.com/office/drawing/2014/main" id="{DECDE898-EFD6-87D4-7689-8DDCBD881E11}"/>
                        </a:ext>
                      </a:extLst>
                    </p:cNvPr>
                    <p:cNvSpPr>
                      <a:spLocks noChangeShapeType="1"/>
                    </p:cNvSpPr>
                    <p:nvPr/>
                  </p:nvSpPr>
                  <p:spPr bwMode="auto">
                    <a:xfrm>
                      <a:off x="9650"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21" name="Line 44">
                      <a:extLst>
                        <a:ext uri="{FF2B5EF4-FFF2-40B4-BE49-F238E27FC236}">
                          <a16:creationId xmlns:a16="http://schemas.microsoft.com/office/drawing/2014/main" id="{6743B87C-6FB6-6C5E-C294-932DDA88BE3F}"/>
                        </a:ext>
                      </a:extLst>
                    </p:cNvPr>
                    <p:cNvSpPr>
                      <a:spLocks noChangeShapeType="1"/>
                    </p:cNvSpPr>
                    <p:nvPr/>
                  </p:nvSpPr>
                  <p:spPr bwMode="auto">
                    <a:xfrm>
                      <a:off x="10152"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22" name="Line 45">
                      <a:extLst>
                        <a:ext uri="{FF2B5EF4-FFF2-40B4-BE49-F238E27FC236}">
                          <a16:creationId xmlns:a16="http://schemas.microsoft.com/office/drawing/2014/main" id="{3387B837-A9D6-69DF-5A02-38B8F12F795C}"/>
                        </a:ext>
                      </a:extLst>
                    </p:cNvPr>
                    <p:cNvSpPr>
                      <a:spLocks noChangeShapeType="1"/>
                    </p:cNvSpPr>
                    <p:nvPr/>
                  </p:nvSpPr>
                  <p:spPr bwMode="auto">
                    <a:xfrm>
                      <a:off x="10653" y="2471"/>
                      <a:ext cx="0" cy="404"/>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grpSp>
              <p:grpSp>
                <p:nvGrpSpPr>
                  <p:cNvPr id="104" name="Group 46">
                    <a:extLst>
                      <a:ext uri="{FF2B5EF4-FFF2-40B4-BE49-F238E27FC236}">
                        <a16:creationId xmlns:a16="http://schemas.microsoft.com/office/drawing/2014/main" id="{8E6BA1B5-C6AC-9E0E-E05F-CE3EC88FAAB9}"/>
                      </a:ext>
                    </a:extLst>
                  </p:cNvPr>
                  <p:cNvGrpSpPr>
                    <a:grpSpLocks/>
                  </p:cNvGrpSpPr>
                  <p:nvPr/>
                </p:nvGrpSpPr>
                <p:grpSpPr bwMode="auto">
                  <a:xfrm>
                    <a:off x="1620" y="1620"/>
                    <a:ext cx="9540" cy="7920"/>
                    <a:chOff x="1620" y="1620"/>
                    <a:chExt cx="9540" cy="7920"/>
                  </a:xfrm>
                </p:grpSpPr>
                <p:grpSp>
                  <p:nvGrpSpPr>
                    <p:cNvPr id="105" name="Group 47">
                      <a:extLst>
                        <a:ext uri="{FF2B5EF4-FFF2-40B4-BE49-F238E27FC236}">
                          <a16:creationId xmlns:a16="http://schemas.microsoft.com/office/drawing/2014/main" id="{F735B2F7-84FE-F17C-592F-6BC34FFE9D9F}"/>
                        </a:ext>
                      </a:extLst>
                    </p:cNvPr>
                    <p:cNvGrpSpPr>
                      <a:grpSpLocks/>
                    </p:cNvGrpSpPr>
                    <p:nvPr/>
                  </p:nvGrpSpPr>
                  <p:grpSpPr bwMode="auto">
                    <a:xfrm>
                      <a:off x="1620" y="1620"/>
                      <a:ext cx="9540" cy="7920"/>
                      <a:chOff x="1620" y="1620"/>
                      <a:chExt cx="9540" cy="7920"/>
                    </a:xfrm>
                  </p:grpSpPr>
                  <p:sp>
                    <p:nvSpPr>
                      <p:cNvPr id="107" name="Rectangle 48">
                        <a:extLst>
                          <a:ext uri="{FF2B5EF4-FFF2-40B4-BE49-F238E27FC236}">
                            <a16:creationId xmlns:a16="http://schemas.microsoft.com/office/drawing/2014/main" id="{ECEF665A-E249-0D12-5AD4-8506225600ED}"/>
                          </a:ext>
                        </a:extLst>
                      </p:cNvPr>
                      <p:cNvSpPr>
                        <a:spLocks noChangeArrowheads="1"/>
                      </p:cNvSpPr>
                      <p:nvPr/>
                    </p:nvSpPr>
                    <p:spPr bwMode="auto">
                      <a:xfrm>
                        <a:off x="1620" y="8100"/>
                        <a:ext cx="9540" cy="144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08" name="Rectangle 49">
                        <a:extLst>
                          <a:ext uri="{FF2B5EF4-FFF2-40B4-BE49-F238E27FC236}">
                            <a16:creationId xmlns:a16="http://schemas.microsoft.com/office/drawing/2014/main" id="{CF169B97-6455-91A5-F005-FF5873ACF877}"/>
                          </a:ext>
                        </a:extLst>
                      </p:cNvPr>
                      <p:cNvSpPr>
                        <a:spLocks noChangeArrowheads="1"/>
                      </p:cNvSpPr>
                      <p:nvPr/>
                    </p:nvSpPr>
                    <p:spPr bwMode="auto">
                      <a:xfrm>
                        <a:off x="1620" y="1620"/>
                        <a:ext cx="2560" cy="666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sp>
                  <p:nvSpPr>
                    <p:cNvPr id="106" name="Arc 50">
                      <a:extLst>
                        <a:ext uri="{FF2B5EF4-FFF2-40B4-BE49-F238E27FC236}">
                          <a16:creationId xmlns:a16="http://schemas.microsoft.com/office/drawing/2014/main" id="{08A61299-9375-FA7A-0757-6329647EC1FC}"/>
                        </a:ext>
                      </a:extLst>
                    </p:cNvPr>
                    <p:cNvSpPr>
                      <a:spLocks/>
                    </p:cNvSpPr>
                    <p:nvPr/>
                  </p:nvSpPr>
                  <p:spPr bwMode="auto">
                    <a:xfrm rot="-5095908">
                      <a:off x="2643" y="1655"/>
                      <a:ext cx="2217" cy="2753"/>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66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96" name="Group 51">
                  <a:extLst>
                    <a:ext uri="{FF2B5EF4-FFF2-40B4-BE49-F238E27FC236}">
                      <a16:creationId xmlns:a16="http://schemas.microsoft.com/office/drawing/2014/main" id="{D33B73D9-7946-FC2A-FE31-F6963051450A}"/>
                    </a:ext>
                  </a:extLst>
                </p:cNvPr>
                <p:cNvGrpSpPr>
                  <a:grpSpLocks/>
                </p:cNvGrpSpPr>
                <p:nvPr/>
              </p:nvGrpSpPr>
              <p:grpSpPr bwMode="auto">
                <a:xfrm>
                  <a:off x="1800" y="8100"/>
                  <a:ext cx="2160" cy="1620"/>
                  <a:chOff x="1800" y="8100"/>
                  <a:chExt cx="2160" cy="1620"/>
                </a:xfrm>
              </p:grpSpPr>
              <p:sp>
                <p:nvSpPr>
                  <p:cNvPr id="97" name="Oval 52">
                    <a:extLst>
                      <a:ext uri="{FF2B5EF4-FFF2-40B4-BE49-F238E27FC236}">
                        <a16:creationId xmlns:a16="http://schemas.microsoft.com/office/drawing/2014/main" id="{D28EFCD1-CB64-103F-1143-7EB0E6362914}"/>
                      </a:ext>
                    </a:extLst>
                  </p:cNvPr>
                  <p:cNvSpPr>
                    <a:spLocks noChangeArrowheads="1"/>
                  </p:cNvSpPr>
                  <p:nvPr/>
                </p:nvSpPr>
                <p:spPr bwMode="auto">
                  <a:xfrm>
                    <a:off x="1800" y="8100"/>
                    <a:ext cx="425" cy="418"/>
                  </a:xfrm>
                  <a:prstGeom prst="ellipse">
                    <a:avLst/>
                  </a:prstGeom>
                  <a:solidFill>
                    <a:srgbClr val="99FF33"/>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98" name="Oval 53">
                    <a:extLst>
                      <a:ext uri="{FF2B5EF4-FFF2-40B4-BE49-F238E27FC236}">
                        <a16:creationId xmlns:a16="http://schemas.microsoft.com/office/drawing/2014/main" id="{E65BC9EC-9CD9-3798-9F98-9E3DAE68CC3A}"/>
                      </a:ext>
                    </a:extLst>
                  </p:cNvPr>
                  <p:cNvSpPr>
                    <a:spLocks noChangeArrowheads="1"/>
                  </p:cNvSpPr>
                  <p:nvPr/>
                </p:nvSpPr>
                <p:spPr bwMode="auto">
                  <a:xfrm>
                    <a:off x="1800" y="8640"/>
                    <a:ext cx="425" cy="417"/>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99" name="AutoShape 54">
                    <a:extLst>
                      <a:ext uri="{FF2B5EF4-FFF2-40B4-BE49-F238E27FC236}">
                        <a16:creationId xmlns:a16="http://schemas.microsoft.com/office/drawing/2014/main" id="{954F14A7-18E7-2CA3-8664-96F8CB171135}"/>
                      </a:ext>
                    </a:extLst>
                  </p:cNvPr>
                  <p:cNvSpPr>
                    <a:spLocks noChangeArrowheads="1"/>
                  </p:cNvSpPr>
                  <p:nvPr/>
                </p:nvSpPr>
                <p:spPr bwMode="auto">
                  <a:xfrm>
                    <a:off x="1980" y="9180"/>
                    <a:ext cx="1980" cy="5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just" eaLnBrk="1" hangingPunct="1"/>
                    <a:r>
                      <a:rPr lang="lv-LV" altLang="lv-LV" sz="800" b="1">
                        <a:latin typeface="Comic Sans MS" panose="030F0702030302020204" pitchFamily="66" charset="0"/>
                      </a:rPr>
                      <a:t>    UZRAUDZĪBA</a:t>
                    </a:r>
                  </a:p>
                  <a:p>
                    <a:pPr eaLnBrk="1" hangingPunct="1"/>
                    <a:endParaRPr lang="lv-LV" altLang="lv-LV"/>
                  </a:p>
                </p:txBody>
              </p:sp>
              <p:sp>
                <p:nvSpPr>
                  <p:cNvPr id="100" name="AutoShape 55">
                    <a:extLst>
                      <a:ext uri="{FF2B5EF4-FFF2-40B4-BE49-F238E27FC236}">
                        <a16:creationId xmlns:a16="http://schemas.microsoft.com/office/drawing/2014/main" id="{542431F3-E7CE-5C9A-7A61-648C3D2D1AA0}"/>
                      </a:ext>
                    </a:extLst>
                  </p:cNvPr>
                  <p:cNvSpPr>
                    <a:spLocks noChangeArrowheads="1"/>
                  </p:cNvSpPr>
                  <p:nvPr/>
                </p:nvSpPr>
                <p:spPr bwMode="auto">
                  <a:xfrm>
                    <a:off x="1980" y="8640"/>
                    <a:ext cx="1980" cy="5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a:latin typeface="Comic Sans MS" panose="030F0702030302020204" pitchFamily="66" charset="0"/>
                      </a:rPr>
                      <a:t>    ĪSTENOŠANA</a:t>
                    </a:r>
                  </a:p>
                  <a:p>
                    <a:pPr eaLnBrk="1" hangingPunct="1"/>
                    <a:endParaRPr lang="lv-LV" altLang="lv-LV"/>
                  </a:p>
                </p:txBody>
              </p:sp>
              <p:sp>
                <p:nvSpPr>
                  <p:cNvPr id="101" name="AutoShape 56">
                    <a:extLst>
                      <a:ext uri="{FF2B5EF4-FFF2-40B4-BE49-F238E27FC236}">
                        <a16:creationId xmlns:a16="http://schemas.microsoft.com/office/drawing/2014/main" id="{ED98E8E5-DF51-D64B-9364-53BC1146C239}"/>
                      </a:ext>
                    </a:extLst>
                  </p:cNvPr>
                  <p:cNvSpPr>
                    <a:spLocks noChangeArrowheads="1"/>
                  </p:cNvSpPr>
                  <p:nvPr/>
                </p:nvSpPr>
                <p:spPr bwMode="auto">
                  <a:xfrm>
                    <a:off x="1980" y="8100"/>
                    <a:ext cx="1620" cy="36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a:latin typeface="Comic Sans MS" panose="030F0702030302020204" pitchFamily="66" charset="0"/>
                      </a:rPr>
                      <a:t>    PLĀNOŠANA</a:t>
                    </a:r>
                  </a:p>
                  <a:p>
                    <a:pPr eaLnBrk="1" hangingPunct="1"/>
                    <a:endParaRPr lang="lv-LV" altLang="lv-LV"/>
                  </a:p>
                </p:txBody>
              </p:sp>
              <p:sp>
                <p:nvSpPr>
                  <p:cNvPr id="102" name="Oval 57">
                    <a:extLst>
                      <a:ext uri="{FF2B5EF4-FFF2-40B4-BE49-F238E27FC236}">
                        <a16:creationId xmlns:a16="http://schemas.microsoft.com/office/drawing/2014/main" id="{EF8D4599-6ED0-0589-5195-B4B60AFB822A}"/>
                      </a:ext>
                    </a:extLst>
                  </p:cNvPr>
                  <p:cNvSpPr>
                    <a:spLocks noChangeArrowheads="1"/>
                  </p:cNvSpPr>
                  <p:nvPr/>
                </p:nvSpPr>
                <p:spPr bwMode="auto">
                  <a:xfrm>
                    <a:off x="1800" y="9180"/>
                    <a:ext cx="425" cy="417"/>
                  </a:xfrm>
                  <a:prstGeom prst="ellipse">
                    <a:avLst/>
                  </a:prstGeom>
                  <a:solidFill>
                    <a:srgbClr val="FF6699"/>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76" name="Group 58">
                <a:extLst>
                  <a:ext uri="{FF2B5EF4-FFF2-40B4-BE49-F238E27FC236}">
                    <a16:creationId xmlns:a16="http://schemas.microsoft.com/office/drawing/2014/main" id="{7E4B2E83-370C-CA0D-9046-B5B18A4DA359}"/>
                  </a:ext>
                </a:extLst>
              </p:cNvPr>
              <p:cNvGrpSpPr>
                <a:grpSpLocks/>
              </p:cNvGrpSpPr>
              <p:nvPr/>
            </p:nvGrpSpPr>
            <p:grpSpPr bwMode="auto">
              <a:xfrm>
                <a:off x="1980" y="3538"/>
                <a:ext cx="2700" cy="4140"/>
                <a:chOff x="1980" y="3538"/>
                <a:chExt cx="2700" cy="4140"/>
              </a:xfrm>
            </p:grpSpPr>
            <p:grpSp>
              <p:nvGrpSpPr>
                <p:cNvPr id="77" name="Group 59">
                  <a:extLst>
                    <a:ext uri="{FF2B5EF4-FFF2-40B4-BE49-F238E27FC236}">
                      <a16:creationId xmlns:a16="http://schemas.microsoft.com/office/drawing/2014/main" id="{CDAA18BC-8804-F46F-D396-5F65043F5C6E}"/>
                    </a:ext>
                  </a:extLst>
                </p:cNvPr>
                <p:cNvGrpSpPr>
                  <a:grpSpLocks/>
                </p:cNvGrpSpPr>
                <p:nvPr/>
              </p:nvGrpSpPr>
              <p:grpSpPr bwMode="auto">
                <a:xfrm>
                  <a:off x="2340" y="3538"/>
                  <a:ext cx="1811" cy="2402"/>
                  <a:chOff x="2340" y="3538"/>
                  <a:chExt cx="1811" cy="2402"/>
                </a:xfrm>
              </p:grpSpPr>
              <p:sp>
                <p:nvSpPr>
                  <p:cNvPr id="91" name="AutoShape 60">
                    <a:extLst>
                      <a:ext uri="{FF2B5EF4-FFF2-40B4-BE49-F238E27FC236}">
                        <a16:creationId xmlns:a16="http://schemas.microsoft.com/office/drawing/2014/main" id="{45E38D62-613C-C58F-91EA-280705370539}"/>
                      </a:ext>
                    </a:extLst>
                  </p:cNvPr>
                  <p:cNvSpPr>
                    <a:spLocks noChangeArrowheads="1"/>
                  </p:cNvSpPr>
                  <p:nvPr/>
                </p:nvSpPr>
                <p:spPr bwMode="auto">
                  <a:xfrm>
                    <a:off x="2549" y="3538"/>
                    <a:ext cx="1591" cy="48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900" b="1">
                        <a:solidFill>
                          <a:srgbClr val="333333"/>
                        </a:solidFill>
                        <a:latin typeface="Arial" panose="020B0604020202020204" pitchFamily="34" charset="0"/>
                      </a:rPr>
                      <a:t>MK</a:t>
                    </a:r>
                  </a:p>
                  <a:p>
                    <a:pPr eaLnBrk="1" hangingPunct="1"/>
                    <a:endParaRPr lang="lv-LV" altLang="lv-LV"/>
                  </a:p>
                </p:txBody>
              </p:sp>
              <p:sp>
                <p:nvSpPr>
                  <p:cNvPr id="92" name="AutoShape 61">
                    <a:extLst>
                      <a:ext uri="{FF2B5EF4-FFF2-40B4-BE49-F238E27FC236}">
                        <a16:creationId xmlns:a16="http://schemas.microsoft.com/office/drawing/2014/main" id="{4F4716E5-CA38-B9E7-9F4F-0BF6AEF26CBA}"/>
                      </a:ext>
                    </a:extLst>
                  </p:cNvPr>
                  <p:cNvSpPr>
                    <a:spLocks noChangeArrowheads="1"/>
                  </p:cNvSpPr>
                  <p:nvPr/>
                </p:nvSpPr>
                <p:spPr bwMode="auto">
                  <a:xfrm>
                    <a:off x="2340" y="4140"/>
                    <a:ext cx="1800" cy="43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900" b="1">
                        <a:solidFill>
                          <a:srgbClr val="333333"/>
                        </a:solidFill>
                        <a:latin typeface="Arial" panose="020B0604020202020204" pitchFamily="34" charset="0"/>
                      </a:rPr>
                      <a:t>MINISTRIJAS</a:t>
                    </a:r>
                  </a:p>
                  <a:p>
                    <a:pPr eaLnBrk="1" hangingPunct="1"/>
                    <a:endParaRPr lang="lv-LV" altLang="lv-LV"/>
                  </a:p>
                </p:txBody>
              </p:sp>
              <p:sp>
                <p:nvSpPr>
                  <p:cNvPr id="93" name="AutoShape 62">
                    <a:extLst>
                      <a:ext uri="{FF2B5EF4-FFF2-40B4-BE49-F238E27FC236}">
                        <a16:creationId xmlns:a16="http://schemas.microsoft.com/office/drawing/2014/main" id="{F485B818-84A1-F707-113F-23EAF3381B76}"/>
                      </a:ext>
                    </a:extLst>
                  </p:cNvPr>
                  <p:cNvSpPr>
                    <a:spLocks noChangeArrowheads="1"/>
                  </p:cNvSpPr>
                  <p:nvPr/>
                </p:nvSpPr>
                <p:spPr bwMode="auto">
                  <a:xfrm>
                    <a:off x="2520" y="4680"/>
                    <a:ext cx="1631" cy="573"/>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900" b="1">
                        <a:solidFill>
                          <a:srgbClr val="333333"/>
                        </a:solidFill>
                        <a:latin typeface="Arial" panose="020B0604020202020204" pitchFamily="34" charset="0"/>
                      </a:rPr>
                      <a:t>            REĢIONI</a:t>
                    </a:r>
                  </a:p>
                  <a:p>
                    <a:pPr eaLnBrk="1" hangingPunct="1"/>
                    <a:endParaRPr lang="lv-LV" altLang="lv-LV"/>
                  </a:p>
                </p:txBody>
              </p:sp>
              <p:sp>
                <p:nvSpPr>
                  <p:cNvPr id="94" name="AutoShape 63">
                    <a:extLst>
                      <a:ext uri="{FF2B5EF4-FFF2-40B4-BE49-F238E27FC236}">
                        <a16:creationId xmlns:a16="http://schemas.microsoft.com/office/drawing/2014/main" id="{E9919E7C-927E-CB77-6227-1B55F4CBBEE5}"/>
                      </a:ext>
                    </a:extLst>
                  </p:cNvPr>
                  <p:cNvSpPr>
                    <a:spLocks noChangeArrowheads="1"/>
                  </p:cNvSpPr>
                  <p:nvPr/>
                </p:nvSpPr>
                <p:spPr bwMode="auto">
                  <a:xfrm>
                    <a:off x="2520" y="5400"/>
                    <a:ext cx="1620" cy="54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a:solidFill>
                          <a:srgbClr val="333333"/>
                        </a:solidFill>
                        <a:latin typeface="Arial" panose="020B0604020202020204" pitchFamily="34" charset="0"/>
                      </a:rPr>
                      <a:t>                 </a:t>
                    </a:r>
                    <a:r>
                      <a:rPr lang="lv-LV" altLang="lv-LV" sz="900" b="1">
                        <a:solidFill>
                          <a:srgbClr val="333333"/>
                        </a:solidFill>
                        <a:latin typeface="Arial" panose="020B0604020202020204" pitchFamily="34" charset="0"/>
                      </a:rPr>
                      <a:t>PAŠVALDĪBAS</a:t>
                    </a:r>
                  </a:p>
                  <a:p>
                    <a:pPr eaLnBrk="1" hangingPunct="1"/>
                    <a:endParaRPr lang="lv-LV" altLang="lv-LV"/>
                  </a:p>
                </p:txBody>
              </p:sp>
            </p:grpSp>
            <p:grpSp>
              <p:nvGrpSpPr>
                <p:cNvPr id="78" name="Group 64">
                  <a:extLst>
                    <a:ext uri="{FF2B5EF4-FFF2-40B4-BE49-F238E27FC236}">
                      <a16:creationId xmlns:a16="http://schemas.microsoft.com/office/drawing/2014/main" id="{B5D4E572-6DA1-BD57-9D0B-A4BB3CD7CCC7}"/>
                    </a:ext>
                  </a:extLst>
                </p:cNvPr>
                <p:cNvGrpSpPr>
                  <a:grpSpLocks/>
                </p:cNvGrpSpPr>
                <p:nvPr/>
              </p:nvGrpSpPr>
              <p:grpSpPr bwMode="auto">
                <a:xfrm>
                  <a:off x="1980" y="3780"/>
                  <a:ext cx="2700" cy="3898"/>
                  <a:chOff x="1980" y="3780"/>
                  <a:chExt cx="2700" cy="3898"/>
                </a:xfrm>
              </p:grpSpPr>
              <p:grpSp>
                <p:nvGrpSpPr>
                  <p:cNvPr id="79" name="Group 65">
                    <a:extLst>
                      <a:ext uri="{FF2B5EF4-FFF2-40B4-BE49-F238E27FC236}">
                        <a16:creationId xmlns:a16="http://schemas.microsoft.com/office/drawing/2014/main" id="{4A1A03FE-5DDD-E9A1-BEFF-5B75CF83A3D6}"/>
                      </a:ext>
                    </a:extLst>
                  </p:cNvPr>
                  <p:cNvGrpSpPr>
                    <a:grpSpLocks/>
                  </p:cNvGrpSpPr>
                  <p:nvPr/>
                </p:nvGrpSpPr>
                <p:grpSpPr bwMode="auto">
                  <a:xfrm>
                    <a:off x="2160" y="4500"/>
                    <a:ext cx="2520" cy="3178"/>
                    <a:chOff x="2160" y="4500"/>
                    <a:chExt cx="2520" cy="3178"/>
                  </a:xfrm>
                </p:grpSpPr>
                <p:sp>
                  <p:nvSpPr>
                    <p:cNvPr id="89" name="Arc 66">
                      <a:extLst>
                        <a:ext uri="{FF2B5EF4-FFF2-40B4-BE49-F238E27FC236}">
                          <a16:creationId xmlns:a16="http://schemas.microsoft.com/office/drawing/2014/main" id="{27C7E117-FFB1-C195-47BF-FA00513EE6B6}"/>
                        </a:ext>
                      </a:extLst>
                    </p:cNvPr>
                    <p:cNvSpPr>
                      <a:spLocks/>
                    </p:cNvSpPr>
                    <p:nvPr/>
                  </p:nvSpPr>
                  <p:spPr bwMode="auto">
                    <a:xfrm rot="10800000">
                      <a:off x="2160" y="4500"/>
                      <a:ext cx="2520" cy="2973"/>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90" name="Arc 67">
                      <a:extLst>
                        <a:ext uri="{FF2B5EF4-FFF2-40B4-BE49-F238E27FC236}">
                          <a16:creationId xmlns:a16="http://schemas.microsoft.com/office/drawing/2014/main" id="{8331086C-FCC8-855F-3440-792F7E6A2F92}"/>
                        </a:ext>
                      </a:extLst>
                    </p:cNvPr>
                    <p:cNvSpPr>
                      <a:spLocks/>
                    </p:cNvSpPr>
                    <p:nvPr/>
                  </p:nvSpPr>
                  <p:spPr bwMode="auto">
                    <a:xfrm rot="10543377">
                      <a:off x="2236" y="5152"/>
                      <a:ext cx="2320" cy="25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66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nvGrpSpPr>
                  <p:cNvPr id="80" name="Group 68">
                    <a:extLst>
                      <a:ext uri="{FF2B5EF4-FFF2-40B4-BE49-F238E27FC236}">
                        <a16:creationId xmlns:a16="http://schemas.microsoft.com/office/drawing/2014/main" id="{AB29169B-F88D-F858-1779-F6646DD5C3EC}"/>
                      </a:ext>
                    </a:extLst>
                  </p:cNvPr>
                  <p:cNvGrpSpPr>
                    <a:grpSpLocks/>
                  </p:cNvGrpSpPr>
                  <p:nvPr/>
                </p:nvGrpSpPr>
                <p:grpSpPr bwMode="auto">
                  <a:xfrm>
                    <a:off x="1980" y="3780"/>
                    <a:ext cx="758" cy="1977"/>
                    <a:chOff x="1980" y="3780"/>
                    <a:chExt cx="758" cy="1977"/>
                  </a:xfrm>
                </p:grpSpPr>
                <p:sp>
                  <p:nvSpPr>
                    <p:cNvPr id="81" name="Oval 69">
                      <a:extLst>
                        <a:ext uri="{FF2B5EF4-FFF2-40B4-BE49-F238E27FC236}">
                          <a16:creationId xmlns:a16="http://schemas.microsoft.com/office/drawing/2014/main" id="{617C5A78-15D8-1271-8D36-6B03A28C3942}"/>
                        </a:ext>
                      </a:extLst>
                    </p:cNvPr>
                    <p:cNvSpPr>
                      <a:spLocks noChangeArrowheads="1"/>
                    </p:cNvSpPr>
                    <p:nvPr/>
                  </p:nvSpPr>
                  <p:spPr bwMode="auto">
                    <a:xfrm>
                      <a:off x="1980" y="4320"/>
                      <a:ext cx="314" cy="302"/>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2" name="Oval 70">
                      <a:extLst>
                        <a:ext uri="{FF2B5EF4-FFF2-40B4-BE49-F238E27FC236}">
                          <a16:creationId xmlns:a16="http://schemas.microsoft.com/office/drawing/2014/main" id="{AD770933-FE18-5CED-B4DA-96301EBECECE}"/>
                        </a:ext>
                      </a:extLst>
                    </p:cNvPr>
                    <p:cNvSpPr>
                      <a:spLocks noChangeArrowheads="1"/>
                    </p:cNvSpPr>
                    <p:nvPr/>
                  </p:nvSpPr>
                  <p:spPr bwMode="auto">
                    <a:xfrm>
                      <a:off x="2048" y="5152"/>
                      <a:ext cx="314" cy="303"/>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3" name="Oval 71">
                      <a:extLst>
                        <a:ext uri="{FF2B5EF4-FFF2-40B4-BE49-F238E27FC236}">
                          <a16:creationId xmlns:a16="http://schemas.microsoft.com/office/drawing/2014/main" id="{6AD9A49B-26CE-C4EF-39D2-85791008B62A}"/>
                        </a:ext>
                      </a:extLst>
                    </p:cNvPr>
                    <p:cNvSpPr>
                      <a:spLocks noChangeArrowheads="1"/>
                    </p:cNvSpPr>
                    <p:nvPr/>
                  </p:nvSpPr>
                  <p:spPr bwMode="auto">
                    <a:xfrm>
                      <a:off x="2174" y="5455"/>
                      <a:ext cx="313" cy="302"/>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4" name="Oval 72">
                      <a:extLst>
                        <a:ext uri="{FF2B5EF4-FFF2-40B4-BE49-F238E27FC236}">
                          <a16:creationId xmlns:a16="http://schemas.microsoft.com/office/drawing/2014/main" id="{30948090-2368-D67A-DCD3-6229DB492ADD}"/>
                        </a:ext>
                      </a:extLst>
                    </p:cNvPr>
                    <p:cNvSpPr>
                      <a:spLocks noChangeArrowheads="1"/>
                    </p:cNvSpPr>
                    <p:nvPr/>
                  </p:nvSpPr>
                  <p:spPr bwMode="auto">
                    <a:xfrm>
                      <a:off x="2237" y="4445"/>
                      <a:ext cx="313" cy="303"/>
                    </a:xfrm>
                    <a:prstGeom prst="ellipse">
                      <a:avLst/>
                    </a:prstGeom>
                    <a:solidFill>
                      <a:srgbClr val="99FF33"/>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5" name="Oval 73">
                      <a:extLst>
                        <a:ext uri="{FF2B5EF4-FFF2-40B4-BE49-F238E27FC236}">
                          <a16:creationId xmlns:a16="http://schemas.microsoft.com/office/drawing/2014/main" id="{0BA85B30-B8C5-8937-008C-6FC2D52D5818}"/>
                        </a:ext>
                      </a:extLst>
                    </p:cNvPr>
                    <p:cNvSpPr>
                      <a:spLocks noChangeArrowheads="1"/>
                    </p:cNvSpPr>
                    <p:nvPr/>
                  </p:nvSpPr>
                  <p:spPr bwMode="auto">
                    <a:xfrm>
                      <a:off x="2299" y="4950"/>
                      <a:ext cx="314" cy="303"/>
                    </a:xfrm>
                    <a:prstGeom prst="ellipse">
                      <a:avLst/>
                    </a:prstGeom>
                    <a:solidFill>
                      <a:srgbClr val="99FF33"/>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6" name="Oval 74">
                      <a:extLst>
                        <a:ext uri="{FF2B5EF4-FFF2-40B4-BE49-F238E27FC236}">
                          <a16:creationId xmlns:a16="http://schemas.microsoft.com/office/drawing/2014/main" id="{4ED8BE3D-6C58-DA16-8DBB-6E0E4DA99E0C}"/>
                        </a:ext>
                      </a:extLst>
                    </p:cNvPr>
                    <p:cNvSpPr>
                      <a:spLocks noChangeArrowheads="1"/>
                    </p:cNvSpPr>
                    <p:nvPr/>
                  </p:nvSpPr>
                  <p:spPr bwMode="auto">
                    <a:xfrm>
                      <a:off x="2425" y="5253"/>
                      <a:ext cx="313" cy="302"/>
                    </a:xfrm>
                    <a:prstGeom prst="ellipse">
                      <a:avLst/>
                    </a:prstGeom>
                    <a:solidFill>
                      <a:srgbClr val="99FF33"/>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7" name="Oval 75">
                      <a:extLst>
                        <a:ext uri="{FF2B5EF4-FFF2-40B4-BE49-F238E27FC236}">
                          <a16:creationId xmlns:a16="http://schemas.microsoft.com/office/drawing/2014/main" id="{132A8782-D202-DA76-63CD-5FA07B5C2559}"/>
                        </a:ext>
                      </a:extLst>
                    </p:cNvPr>
                    <p:cNvSpPr>
                      <a:spLocks noChangeArrowheads="1"/>
                    </p:cNvSpPr>
                    <p:nvPr/>
                  </p:nvSpPr>
                  <p:spPr bwMode="auto">
                    <a:xfrm>
                      <a:off x="1980" y="3780"/>
                      <a:ext cx="313" cy="303"/>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88" name="Oval 76">
                      <a:extLst>
                        <a:ext uri="{FF2B5EF4-FFF2-40B4-BE49-F238E27FC236}">
                          <a16:creationId xmlns:a16="http://schemas.microsoft.com/office/drawing/2014/main" id="{62EB6340-0FE9-9076-FCBC-4062A29B6719}"/>
                        </a:ext>
                      </a:extLst>
                    </p:cNvPr>
                    <p:cNvSpPr>
                      <a:spLocks noChangeArrowheads="1"/>
                    </p:cNvSpPr>
                    <p:nvPr/>
                  </p:nvSpPr>
                  <p:spPr bwMode="auto">
                    <a:xfrm>
                      <a:off x="2340" y="3780"/>
                      <a:ext cx="314" cy="302"/>
                    </a:xfrm>
                    <a:prstGeom prst="ellipse">
                      <a:avLst/>
                    </a:prstGeom>
                    <a:solidFill>
                      <a:srgbClr val="99FF33"/>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grpSp>
        <p:grpSp>
          <p:nvGrpSpPr>
            <p:cNvPr id="72" name="Group 77">
              <a:extLst>
                <a:ext uri="{FF2B5EF4-FFF2-40B4-BE49-F238E27FC236}">
                  <a16:creationId xmlns:a16="http://schemas.microsoft.com/office/drawing/2014/main" id="{8BCDC842-C78D-53EF-DDA6-8F8DA89F673F}"/>
                </a:ext>
              </a:extLst>
            </p:cNvPr>
            <p:cNvGrpSpPr>
              <a:grpSpLocks/>
            </p:cNvGrpSpPr>
            <p:nvPr/>
          </p:nvGrpSpPr>
          <p:grpSpPr bwMode="auto">
            <a:xfrm>
              <a:off x="4500" y="7200"/>
              <a:ext cx="314" cy="663"/>
              <a:chOff x="4500" y="7200"/>
              <a:chExt cx="314" cy="663"/>
            </a:xfrm>
          </p:grpSpPr>
          <p:sp>
            <p:nvSpPr>
              <p:cNvPr id="73" name="Oval 78">
                <a:extLst>
                  <a:ext uri="{FF2B5EF4-FFF2-40B4-BE49-F238E27FC236}">
                    <a16:creationId xmlns:a16="http://schemas.microsoft.com/office/drawing/2014/main" id="{B8D9BDB4-E63F-E665-7930-A598DF3A6700}"/>
                  </a:ext>
                </a:extLst>
              </p:cNvPr>
              <p:cNvSpPr>
                <a:spLocks noChangeArrowheads="1"/>
              </p:cNvSpPr>
              <p:nvPr/>
            </p:nvSpPr>
            <p:spPr bwMode="auto">
              <a:xfrm>
                <a:off x="4500" y="7200"/>
                <a:ext cx="314" cy="303"/>
              </a:xfrm>
              <a:prstGeom prst="ellipse">
                <a:avLst/>
              </a:prstGeom>
              <a:solidFill>
                <a:srgbClr val="99CCFF"/>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74" name="Oval 79">
                <a:extLst>
                  <a:ext uri="{FF2B5EF4-FFF2-40B4-BE49-F238E27FC236}">
                    <a16:creationId xmlns:a16="http://schemas.microsoft.com/office/drawing/2014/main" id="{6B27FD7E-3E6E-1631-015B-97207E497AA3}"/>
                  </a:ext>
                </a:extLst>
              </p:cNvPr>
              <p:cNvSpPr>
                <a:spLocks noChangeArrowheads="1"/>
              </p:cNvSpPr>
              <p:nvPr/>
            </p:nvSpPr>
            <p:spPr bwMode="auto">
              <a:xfrm>
                <a:off x="4500" y="7560"/>
                <a:ext cx="314" cy="303"/>
              </a:xfrm>
              <a:prstGeom prst="ellipse">
                <a:avLst/>
              </a:prstGeom>
              <a:solidFill>
                <a:srgbClr val="FF6699"/>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grpSp>
        <p:nvGrpSpPr>
          <p:cNvPr id="123" name="Group 84">
            <a:extLst>
              <a:ext uri="{FF2B5EF4-FFF2-40B4-BE49-F238E27FC236}">
                <a16:creationId xmlns:a16="http://schemas.microsoft.com/office/drawing/2014/main" id="{73A05577-FBD5-9678-1A6B-96ED3023DA59}"/>
              </a:ext>
            </a:extLst>
          </p:cNvPr>
          <p:cNvGrpSpPr>
            <a:grpSpLocks/>
          </p:cNvGrpSpPr>
          <p:nvPr/>
        </p:nvGrpSpPr>
        <p:grpSpPr bwMode="auto">
          <a:xfrm>
            <a:off x="2116696" y="2065139"/>
            <a:ext cx="9783762" cy="1887537"/>
            <a:chOff x="720" y="2904"/>
            <a:chExt cx="14670" cy="2700"/>
          </a:xfrm>
        </p:grpSpPr>
        <p:grpSp>
          <p:nvGrpSpPr>
            <p:cNvPr id="124" name="Group 85">
              <a:extLst>
                <a:ext uri="{FF2B5EF4-FFF2-40B4-BE49-F238E27FC236}">
                  <a16:creationId xmlns:a16="http://schemas.microsoft.com/office/drawing/2014/main" id="{8B9AB219-F645-3759-45EF-E18DE92D1A96}"/>
                </a:ext>
              </a:extLst>
            </p:cNvPr>
            <p:cNvGrpSpPr>
              <a:grpSpLocks/>
            </p:cNvGrpSpPr>
            <p:nvPr/>
          </p:nvGrpSpPr>
          <p:grpSpPr bwMode="auto">
            <a:xfrm>
              <a:off x="4320" y="3444"/>
              <a:ext cx="6300" cy="1516"/>
              <a:chOff x="2760" y="3960"/>
              <a:chExt cx="12730" cy="3060"/>
            </a:xfrm>
          </p:grpSpPr>
          <p:sp>
            <p:nvSpPr>
              <p:cNvPr id="136" name="AutoShape 86">
                <a:extLst>
                  <a:ext uri="{FF2B5EF4-FFF2-40B4-BE49-F238E27FC236}">
                    <a16:creationId xmlns:a16="http://schemas.microsoft.com/office/drawing/2014/main" id="{AF3A289E-C553-AE72-A570-FF63C98C83C8}"/>
                  </a:ext>
                </a:extLst>
              </p:cNvPr>
              <p:cNvSpPr>
                <a:spLocks noChangeArrowheads="1"/>
              </p:cNvSpPr>
              <p:nvPr/>
            </p:nvSpPr>
            <p:spPr bwMode="auto">
              <a:xfrm>
                <a:off x="12550" y="3960"/>
                <a:ext cx="2940" cy="3060"/>
              </a:xfrm>
              <a:prstGeom prst="homePlate">
                <a:avLst>
                  <a:gd name="adj" fmla="val 25000"/>
                </a:avLst>
              </a:prstGeom>
              <a:solidFill>
                <a:srgbClr val="FF9900"/>
              </a:solidFill>
              <a:ln w="76200">
                <a:solidFill>
                  <a:srgbClr val="FFFFFF"/>
                </a:solidFill>
                <a:miter lim="800000"/>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37" name="AutoShape 87">
                <a:extLst>
                  <a:ext uri="{FF2B5EF4-FFF2-40B4-BE49-F238E27FC236}">
                    <a16:creationId xmlns:a16="http://schemas.microsoft.com/office/drawing/2014/main" id="{16D4EA52-7241-27F9-D254-C7C5BF0F849E}"/>
                  </a:ext>
                </a:extLst>
              </p:cNvPr>
              <p:cNvSpPr>
                <a:spLocks noChangeArrowheads="1"/>
              </p:cNvSpPr>
              <p:nvPr/>
            </p:nvSpPr>
            <p:spPr bwMode="auto">
              <a:xfrm>
                <a:off x="9140" y="3960"/>
                <a:ext cx="4320" cy="3060"/>
              </a:xfrm>
              <a:prstGeom prst="homePlate">
                <a:avLst>
                  <a:gd name="adj" fmla="val 35294"/>
                </a:avLst>
              </a:prstGeom>
              <a:solidFill>
                <a:srgbClr val="FF9900"/>
              </a:solidFill>
              <a:ln w="76200">
                <a:solidFill>
                  <a:srgbClr val="FFFFFF"/>
                </a:solidFill>
                <a:miter lim="800000"/>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38" name="AutoShape 88">
                <a:extLst>
                  <a:ext uri="{FF2B5EF4-FFF2-40B4-BE49-F238E27FC236}">
                    <a16:creationId xmlns:a16="http://schemas.microsoft.com/office/drawing/2014/main" id="{24CC3134-B2F5-E02F-13D7-829974FC97B6}"/>
                  </a:ext>
                </a:extLst>
              </p:cNvPr>
              <p:cNvSpPr>
                <a:spLocks noChangeArrowheads="1"/>
              </p:cNvSpPr>
              <p:nvPr/>
            </p:nvSpPr>
            <p:spPr bwMode="auto">
              <a:xfrm>
                <a:off x="5950" y="3960"/>
                <a:ext cx="4100" cy="3060"/>
              </a:xfrm>
              <a:prstGeom prst="homePlate">
                <a:avLst>
                  <a:gd name="adj" fmla="val 33497"/>
                </a:avLst>
              </a:prstGeom>
              <a:solidFill>
                <a:srgbClr val="FF9900"/>
              </a:solidFill>
              <a:ln w="76200">
                <a:solidFill>
                  <a:srgbClr val="FFFFFF"/>
                </a:solidFill>
                <a:miter lim="800000"/>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39" name="Oval 89">
                <a:extLst>
                  <a:ext uri="{FF2B5EF4-FFF2-40B4-BE49-F238E27FC236}">
                    <a16:creationId xmlns:a16="http://schemas.microsoft.com/office/drawing/2014/main" id="{8074593B-78F0-94DF-DF2D-9F3AB60480DF}"/>
                  </a:ext>
                </a:extLst>
              </p:cNvPr>
              <p:cNvSpPr>
                <a:spLocks noChangeArrowheads="1"/>
              </p:cNvSpPr>
              <p:nvPr/>
            </p:nvSpPr>
            <p:spPr bwMode="auto">
              <a:xfrm>
                <a:off x="13210" y="5220"/>
                <a:ext cx="550" cy="540"/>
              </a:xfrm>
              <a:prstGeom prst="ellipse">
                <a:avLst/>
              </a:prstGeom>
              <a:solidFill>
                <a:srgbClr val="CC0000"/>
              </a:solidFill>
              <a:ln w="381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40" name="Oval 90">
                <a:extLst>
                  <a:ext uri="{FF2B5EF4-FFF2-40B4-BE49-F238E27FC236}">
                    <a16:creationId xmlns:a16="http://schemas.microsoft.com/office/drawing/2014/main" id="{9545B185-66DF-CB80-6F35-188CBBB04719}"/>
                  </a:ext>
                </a:extLst>
              </p:cNvPr>
              <p:cNvSpPr>
                <a:spLocks noChangeArrowheads="1"/>
              </p:cNvSpPr>
              <p:nvPr/>
            </p:nvSpPr>
            <p:spPr bwMode="auto">
              <a:xfrm>
                <a:off x="9800" y="5220"/>
                <a:ext cx="550" cy="540"/>
              </a:xfrm>
              <a:prstGeom prst="ellipse">
                <a:avLst/>
              </a:prstGeom>
              <a:solidFill>
                <a:srgbClr val="CC0000"/>
              </a:solidFill>
              <a:ln w="381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41" name="AutoShape 91">
                <a:extLst>
                  <a:ext uri="{FF2B5EF4-FFF2-40B4-BE49-F238E27FC236}">
                    <a16:creationId xmlns:a16="http://schemas.microsoft.com/office/drawing/2014/main" id="{16984F43-12FC-3E38-5066-AD70FEC28E1B}"/>
                  </a:ext>
                </a:extLst>
              </p:cNvPr>
              <p:cNvSpPr>
                <a:spLocks noChangeArrowheads="1"/>
              </p:cNvSpPr>
              <p:nvPr/>
            </p:nvSpPr>
            <p:spPr bwMode="auto">
              <a:xfrm>
                <a:off x="2760" y="3960"/>
                <a:ext cx="4100" cy="3060"/>
              </a:xfrm>
              <a:prstGeom prst="homePlate">
                <a:avLst>
                  <a:gd name="adj" fmla="val 33497"/>
                </a:avLst>
              </a:prstGeom>
              <a:solidFill>
                <a:srgbClr val="FF9900"/>
              </a:solidFill>
              <a:ln w="76200">
                <a:solidFill>
                  <a:srgbClr val="FFFFFF"/>
                </a:solidFill>
                <a:miter lim="800000"/>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42" name="Oval 92">
                <a:extLst>
                  <a:ext uri="{FF2B5EF4-FFF2-40B4-BE49-F238E27FC236}">
                    <a16:creationId xmlns:a16="http://schemas.microsoft.com/office/drawing/2014/main" id="{89835F30-5C36-7DEC-C299-C981E89BB288}"/>
                  </a:ext>
                </a:extLst>
              </p:cNvPr>
              <p:cNvSpPr>
                <a:spLocks noChangeArrowheads="1"/>
              </p:cNvSpPr>
              <p:nvPr/>
            </p:nvSpPr>
            <p:spPr bwMode="auto">
              <a:xfrm>
                <a:off x="6390" y="5220"/>
                <a:ext cx="550" cy="540"/>
              </a:xfrm>
              <a:prstGeom prst="ellipse">
                <a:avLst/>
              </a:prstGeom>
              <a:solidFill>
                <a:srgbClr val="CC0000"/>
              </a:solidFill>
              <a:ln w="381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nvGrpSpPr>
              <p:cNvPr id="143" name="Group 93">
                <a:extLst>
                  <a:ext uri="{FF2B5EF4-FFF2-40B4-BE49-F238E27FC236}">
                    <a16:creationId xmlns:a16="http://schemas.microsoft.com/office/drawing/2014/main" id="{367979AB-78E0-4205-F5A2-38427EFB6063}"/>
                  </a:ext>
                </a:extLst>
              </p:cNvPr>
              <p:cNvGrpSpPr>
                <a:grpSpLocks/>
              </p:cNvGrpSpPr>
              <p:nvPr/>
            </p:nvGrpSpPr>
            <p:grpSpPr bwMode="auto">
              <a:xfrm>
                <a:off x="4410" y="3960"/>
                <a:ext cx="1080" cy="3060"/>
                <a:chOff x="5220" y="3780"/>
                <a:chExt cx="720" cy="3060"/>
              </a:xfrm>
            </p:grpSpPr>
            <p:sp>
              <p:nvSpPr>
                <p:cNvPr id="150" name="Line 94">
                  <a:extLst>
                    <a:ext uri="{FF2B5EF4-FFF2-40B4-BE49-F238E27FC236}">
                      <a16:creationId xmlns:a16="http://schemas.microsoft.com/office/drawing/2014/main" id="{A1086C72-FBE2-BAF7-B568-D63CDA845870}"/>
                    </a:ext>
                  </a:extLst>
                </p:cNvPr>
                <p:cNvSpPr>
                  <a:spLocks noChangeShapeType="1"/>
                </p:cNvSpPr>
                <p:nvPr/>
              </p:nvSpPr>
              <p:spPr bwMode="auto">
                <a:xfrm>
                  <a:off x="5220" y="3780"/>
                  <a:ext cx="720" cy="14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51" name="Line 95">
                  <a:extLst>
                    <a:ext uri="{FF2B5EF4-FFF2-40B4-BE49-F238E27FC236}">
                      <a16:creationId xmlns:a16="http://schemas.microsoft.com/office/drawing/2014/main" id="{597A8375-8E5E-EBD4-2799-7104261EA00A}"/>
                    </a:ext>
                  </a:extLst>
                </p:cNvPr>
                <p:cNvSpPr>
                  <a:spLocks noChangeShapeType="1"/>
                </p:cNvSpPr>
                <p:nvPr/>
              </p:nvSpPr>
              <p:spPr bwMode="auto">
                <a:xfrm flipV="1">
                  <a:off x="5220" y="5220"/>
                  <a:ext cx="720" cy="162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grpSp>
          <p:grpSp>
            <p:nvGrpSpPr>
              <p:cNvPr id="144" name="Group 96">
                <a:extLst>
                  <a:ext uri="{FF2B5EF4-FFF2-40B4-BE49-F238E27FC236}">
                    <a16:creationId xmlns:a16="http://schemas.microsoft.com/office/drawing/2014/main" id="{3686425B-4171-3256-D5A3-EECF9CCA6882}"/>
                  </a:ext>
                </a:extLst>
              </p:cNvPr>
              <p:cNvGrpSpPr>
                <a:grpSpLocks/>
              </p:cNvGrpSpPr>
              <p:nvPr/>
            </p:nvGrpSpPr>
            <p:grpSpPr bwMode="auto">
              <a:xfrm>
                <a:off x="7490" y="3960"/>
                <a:ext cx="1080" cy="3060"/>
                <a:chOff x="5220" y="3780"/>
                <a:chExt cx="720" cy="3060"/>
              </a:xfrm>
            </p:grpSpPr>
            <p:sp>
              <p:nvSpPr>
                <p:cNvPr id="148" name="Line 97">
                  <a:extLst>
                    <a:ext uri="{FF2B5EF4-FFF2-40B4-BE49-F238E27FC236}">
                      <a16:creationId xmlns:a16="http://schemas.microsoft.com/office/drawing/2014/main" id="{33DE3678-F505-99F2-98F4-1261D8B93F69}"/>
                    </a:ext>
                  </a:extLst>
                </p:cNvPr>
                <p:cNvSpPr>
                  <a:spLocks noChangeShapeType="1"/>
                </p:cNvSpPr>
                <p:nvPr/>
              </p:nvSpPr>
              <p:spPr bwMode="auto">
                <a:xfrm>
                  <a:off x="5220" y="3780"/>
                  <a:ext cx="720" cy="14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49" name="Line 98">
                  <a:extLst>
                    <a:ext uri="{FF2B5EF4-FFF2-40B4-BE49-F238E27FC236}">
                      <a16:creationId xmlns:a16="http://schemas.microsoft.com/office/drawing/2014/main" id="{DAAE19C4-ACB8-2859-C9C6-C1B4EBE184E5}"/>
                    </a:ext>
                  </a:extLst>
                </p:cNvPr>
                <p:cNvSpPr>
                  <a:spLocks noChangeShapeType="1"/>
                </p:cNvSpPr>
                <p:nvPr/>
              </p:nvSpPr>
              <p:spPr bwMode="auto">
                <a:xfrm flipV="1">
                  <a:off x="5220" y="5220"/>
                  <a:ext cx="720" cy="162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grpSp>
          <p:grpSp>
            <p:nvGrpSpPr>
              <p:cNvPr id="145" name="Group 99">
                <a:extLst>
                  <a:ext uri="{FF2B5EF4-FFF2-40B4-BE49-F238E27FC236}">
                    <a16:creationId xmlns:a16="http://schemas.microsoft.com/office/drawing/2014/main" id="{2E8AA90F-8301-1E10-BF6A-E38A04921151}"/>
                  </a:ext>
                </a:extLst>
              </p:cNvPr>
              <p:cNvGrpSpPr>
                <a:grpSpLocks/>
              </p:cNvGrpSpPr>
              <p:nvPr/>
            </p:nvGrpSpPr>
            <p:grpSpPr bwMode="auto">
              <a:xfrm>
                <a:off x="10900" y="3960"/>
                <a:ext cx="1080" cy="3060"/>
                <a:chOff x="5220" y="3780"/>
                <a:chExt cx="720" cy="3060"/>
              </a:xfrm>
            </p:grpSpPr>
            <p:sp>
              <p:nvSpPr>
                <p:cNvPr id="146" name="Line 100">
                  <a:extLst>
                    <a:ext uri="{FF2B5EF4-FFF2-40B4-BE49-F238E27FC236}">
                      <a16:creationId xmlns:a16="http://schemas.microsoft.com/office/drawing/2014/main" id="{C52D5C43-E5C2-0007-13D9-9B402553749C}"/>
                    </a:ext>
                  </a:extLst>
                </p:cNvPr>
                <p:cNvSpPr>
                  <a:spLocks noChangeShapeType="1"/>
                </p:cNvSpPr>
                <p:nvPr/>
              </p:nvSpPr>
              <p:spPr bwMode="auto">
                <a:xfrm>
                  <a:off x="5220" y="3780"/>
                  <a:ext cx="720" cy="14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47" name="Line 101">
                  <a:extLst>
                    <a:ext uri="{FF2B5EF4-FFF2-40B4-BE49-F238E27FC236}">
                      <a16:creationId xmlns:a16="http://schemas.microsoft.com/office/drawing/2014/main" id="{ED33B7C7-24DD-161F-FE8E-28D63EB68DCD}"/>
                    </a:ext>
                  </a:extLst>
                </p:cNvPr>
                <p:cNvSpPr>
                  <a:spLocks noChangeShapeType="1"/>
                </p:cNvSpPr>
                <p:nvPr/>
              </p:nvSpPr>
              <p:spPr bwMode="auto">
                <a:xfrm flipV="1">
                  <a:off x="5220" y="5220"/>
                  <a:ext cx="720" cy="162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lv-LV"/>
                </a:p>
              </p:txBody>
            </p:sp>
          </p:grpSp>
        </p:grpSp>
        <p:grpSp>
          <p:nvGrpSpPr>
            <p:cNvPr id="125" name="Group 102">
              <a:extLst>
                <a:ext uri="{FF2B5EF4-FFF2-40B4-BE49-F238E27FC236}">
                  <a16:creationId xmlns:a16="http://schemas.microsoft.com/office/drawing/2014/main" id="{6067E156-92C4-855A-6D13-6C1F34AA506C}"/>
                </a:ext>
              </a:extLst>
            </p:cNvPr>
            <p:cNvGrpSpPr>
              <a:grpSpLocks/>
            </p:cNvGrpSpPr>
            <p:nvPr/>
          </p:nvGrpSpPr>
          <p:grpSpPr bwMode="auto">
            <a:xfrm>
              <a:off x="720" y="2904"/>
              <a:ext cx="14670" cy="2700"/>
              <a:chOff x="720" y="2904"/>
              <a:chExt cx="14670" cy="2700"/>
            </a:xfrm>
          </p:grpSpPr>
          <p:sp>
            <p:nvSpPr>
              <p:cNvPr id="126" name="Line 103">
                <a:extLst>
                  <a:ext uri="{FF2B5EF4-FFF2-40B4-BE49-F238E27FC236}">
                    <a16:creationId xmlns:a16="http://schemas.microsoft.com/office/drawing/2014/main" id="{A0707CB9-8BE0-1359-7D1B-D60D583374EA}"/>
                  </a:ext>
                </a:extLst>
              </p:cNvPr>
              <p:cNvSpPr>
                <a:spLocks noChangeShapeType="1"/>
              </p:cNvSpPr>
              <p:nvPr/>
            </p:nvSpPr>
            <p:spPr bwMode="auto">
              <a:xfrm>
                <a:off x="720" y="4164"/>
                <a:ext cx="14670" cy="0"/>
              </a:xfrm>
              <a:prstGeom prst="line">
                <a:avLst/>
              </a:prstGeom>
              <a:noFill/>
              <a:ln w="12700">
                <a:solidFill>
                  <a:srgbClr val="009999"/>
                </a:solidFill>
                <a:prstDash val="dash"/>
                <a:round/>
                <a:headEnd/>
                <a:tailEnd/>
              </a:ln>
              <a:extLst>
                <a:ext uri="{909E8E84-426E-40DD-AFC4-6F175D3DCCD1}">
                  <a14:hiddenFill xmlns:a14="http://schemas.microsoft.com/office/drawing/2010/main">
                    <a:noFill/>
                  </a14:hiddenFill>
                </a:ext>
              </a:extLst>
            </p:spPr>
            <p:txBody>
              <a:bodyPr/>
              <a:lstStyle/>
              <a:p>
                <a:endParaRPr lang="lv-LV"/>
              </a:p>
            </p:txBody>
          </p:sp>
          <p:grpSp>
            <p:nvGrpSpPr>
              <p:cNvPr id="127" name="Group 104">
                <a:extLst>
                  <a:ext uri="{FF2B5EF4-FFF2-40B4-BE49-F238E27FC236}">
                    <a16:creationId xmlns:a16="http://schemas.microsoft.com/office/drawing/2014/main" id="{7FCA7879-5C7D-A320-62AB-B90CAE8AE301}"/>
                  </a:ext>
                </a:extLst>
              </p:cNvPr>
              <p:cNvGrpSpPr>
                <a:grpSpLocks/>
              </p:cNvGrpSpPr>
              <p:nvPr/>
            </p:nvGrpSpPr>
            <p:grpSpPr bwMode="auto">
              <a:xfrm>
                <a:off x="5853" y="2904"/>
                <a:ext cx="1666" cy="2700"/>
                <a:chOff x="5853" y="3420"/>
                <a:chExt cx="1666" cy="2700"/>
              </a:xfrm>
            </p:grpSpPr>
            <p:sp>
              <p:nvSpPr>
                <p:cNvPr id="134" name="Text Box 105">
                  <a:extLst>
                    <a:ext uri="{FF2B5EF4-FFF2-40B4-BE49-F238E27FC236}">
                      <a16:creationId xmlns:a16="http://schemas.microsoft.com/office/drawing/2014/main" id="{69C0C845-F82F-AA8D-B95B-A4F2BF933996}"/>
                    </a:ext>
                  </a:extLst>
                </p:cNvPr>
                <p:cNvSpPr txBox="1">
                  <a:spLocks noChangeArrowheads="1"/>
                </p:cNvSpPr>
                <p:nvPr/>
              </p:nvSpPr>
              <p:spPr bwMode="auto">
                <a:xfrm>
                  <a:off x="5853" y="3420"/>
                  <a:ext cx="1666"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dirty="0">
                      <a:solidFill>
                        <a:srgbClr val="009999"/>
                      </a:solidFill>
                      <a:latin typeface="Arial" panose="020B0604020202020204" pitchFamily="34" charset="0"/>
                    </a:rPr>
                    <a:t>NAP, nozaru pamatnostādnes </a:t>
                  </a:r>
                  <a:endParaRPr lang="lv-LV" altLang="lv-LV" dirty="0"/>
                </a:p>
              </p:txBody>
            </p:sp>
            <p:sp>
              <p:nvSpPr>
                <p:cNvPr id="135" name="Line 106">
                  <a:extLst>
                    <a:ext uri="{FF2B5EF4-FFF2-40B4-BE49-F238E27FC236}">
                      <a16:creationId xmlns:a16="http://schemas.microsoft.com/office/drawing/2014/main" id="{4455BEC5-B1ED-F1DD-33DB-AB153E46BCEC}"/>
                    </a:ext>
                  </a:extLst>
                </p:cNvPr>
                <p:cNvSpPr>
                  <a:spLocks noChangeShapeType="1"/>
                </p:cNvSpPr>
                <p:nvPr/>
              </p:nvSpPr>
              <p:spPr bwMode="auto">
                <a:xfrm>
                  <a:off x="6300" y="3420"/>
                  <a:ext cx="0" cy="2700"/>
                </a:xfrm>
                <a:prstGeom prst="line">
                  <a:avLst/>
                </a:prstGeom>
                <a:noFill/>
                <a:ln w="9525">
                  <a:solidFill>
                    <a:srgbClr val="009999"/>
                  </a:solidFill>
                  <a:prstDash val="dash"/>
                  <a:round/>
                  <a:headEnd/>
                  <a:tailEnd/>
                </a:ln>
                <a:extLst>
                  <a:ext uri="{909E8E84-426E-40DD-AFC4-6F175D3DCCD1}">
                    <a14:hiddenFill xmlns:a14="http://schemas.microsoft.com/office/drawing/2010/main">
                      <a:noFill/>
                    </a14:hiddenFill>
                  </a:ext>
                </a:extLst>
              </p:spPr>
              <p:txBody>
                <a:bodyPr/>
                <a:lstStyle/>
                <a:p>
                  <a:endParaRPr lang="lv-LV"/>
                </a:p>
              </p:txBody>
            </p:sp>
          </p:grpSp>
          <p:grpSp>
            <p:nvGrpSpPr>
              <p:cNvPr id="128" name="Group 107">
                <a:extLst>
                  <a:ext uri="{FF2B5EF4-FFF2-40B4-BE49-F238E27FC236}">
                    <a16:creationId xmlns:a16="http://schemas.microsoft.com/office/drawing/2014/main" id="{C0577BF8-82E7-4C6E-73B0-D3EFA7FB6DEB}"/>
                  </a:ext>
                </a:extLst>
              </p:cNvPr>
              <p:cNvGrpSpPr>
                <a:grpSpLocks/>
              </p:cNvGrpSpPr>
              <p:nvPr/>
            </p:nvGrpSpPr>
            <p:grpSpPr bwMode="auto">
              <a:xfrm>
                <a:off x="7875" y="2904"/>
                <a:ext cx="1518" cy="2700"/>
                <a:chOff x="6255" y="3420"/>
                <a:chExt cx="1518" cy="2700"/>
              </a:xfrm>
            </p:grpSpPr>
            <p:sp>
              <p:nvSpPr>
                <p:cNvPr id="132" name="Text Box 108">
                  <a:extLst>
                    <a:ext uri="{FF2B5EF4-FFF2-40B4-BE49-F238E27FC236}">
                      <a16:creationId xmlns:a16="http://schemas.microsoft.com/office/drawing/2014/main" id="{602D80AF-4C94-8D1A-CF2E-C06FEFCBB6C7}"/>
                    </a:ext>
                  </a:extLst>
                </p:cNvPr>
                <p:cNvSpPr txBox="1">
                  <a:spLocks noChangeArrowheads="1"/>
                </p:cNvSpPr>
                <p:nvPr/>
              </p:nvSpPr>
              <p:spPr bwMode="auto">
                <a:xfrm>
                  <a:off x="6255" y="3420"/>
                  <a:ext cx="1518"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dirty="0">
                      <a:solidFill>
                        <a:srgbClr val="009999"/>
                      </a:solidFill>
                      <a:latin typeface="Arial" panose="020B0604020202020204" pitchFamily="34" charset="0"/>
                    </a:rPr>
                    <a:t>NAP, nozaru pamatnostādnes </a:t>
                  </a:r>
                  <a:endParaRPr lang="lv-LV" altLang="lv-LV" sz="800" dirty="0"/>
                </a:p>
              </p:txBody>
            </p:sp>
            <p:sp>
              <p:nvSpPr>
                <p:cNvPr id="133" name="Line 109">
                  <a:extLst>
                    <a:ext uri="{FF2B5EF4-FFF2-40B4-BE49-F238E27FC236}">
                      <a16:creationId xmlns:a16="http://schemas.microsoft.com/office/drawing/2014/main" id="{26856166-9F07-A58E-2C66-4E38023F5792}"/>
                    </a:ext>
                  </a:extLst>
                </p:cNvPr>
                <p:cNvSpPr>
                  <a:spLocks noChangeShapeType="1"/>
                </p:cNvSpPr>
                <p:nvPr/>
              </p:nvSpPr>
              <p:spPr bwMode="auto">
                <a:xfrm>
                  <a:off x="6300" y="3420"/>
                  <a:ext cx="0" cy="2700"/>
                </a:xfrm>
                <a:prstGeom prst="line">
                  <a:avLst/>
                </a:prstGeom>
                <a:noFill/>
                <a:ln w="9525">
                  <a:solidFill>
                    <a:srgbClr val="009999"/>
                  </a:solidFill>
                  <a:prstDash val="dash"/>
                  <a:round/>
                  <a:headEnd/>
                  <a:tailEnd/>
                </a:ln>
                <a:extLst>
                  <a:ext uri="{909E8E84-426E-40DD-AFC4-6F175D3DCCD1}">
                    <a14:hiddenFill xmlns:a14="http://schemas.microsoft.com/office/drawing/2010/main">
                      <a:noFill/>
                    </a14:hiddenFill>
                  </a:ext>
                </a:extLst>
              </p:spPr>
              <p:txBody>
                <a:bodyPr/>
                <a:lstStyle/>
                <a:p>
                  <a:endParaRPr lang="lv-LV"/>
                </a:p>
              </p:txBody>
            </p:sp>
          </p:grpSp>
          <p:grpSp>
            <p:nvGrpSpPr>
              <p:cNvPr id="129" name="Group 110">
                <a:extLst>
                  <a:ext uri="{FF2B5EF4-FFF2-40B4-BE49-F238E27FC236}">
                    <a16:creationId xmlns:a16="http://schemas.microsoft.com/office/drawing/2014/main" id="{557A1A80-8BC3-6CE1-42F5-6C1930E60D0A}"/>
                  </a:ext>
                </a:extLst>
              </p:cNvPr>
              <p:cNvGrpSpPr>
                <a:grpSpLocks/>
              </p:cNvGrpSpPr>
              <p:nvPr/>
            </p:nvGrpSpPr>
            <p:grpSpPr bwMode="auto">
              <a:xfrm>
                <a:off x="9599" y="2904"/>
                <a:ext cx="1574" cy="2700"/>
                <a:chOff x="6179" y="3420"/>
                <a:chExt cx="1574" cy="2700"/>
              </a:xfrm>
            </p:grpSpPr>
            <p:sp>
              <p:nvSpPr>
                <p:cNvPr id="130" name="Text Box 111">
                  <a:extLst>
                    <a:ext uri="{FF2B5EF4-FFF2-40B4-BE49-F238E27FC236}">
                      <a16:creationId xmlns:a16="http://schemas.microsoft.com/office/drawing/2014/main" id="{609FED59-A2FF-003E-131A-B509FE99AEC8}"/>
                    </a:ext>
                  </a:extLst>
                </p:cNvPr>
                <p:cNvSpPr txBox="1">
                  <a:spLocks noChangeArrowheads="1"/>
                </p:cNvSpPr>
                <p:nvPr/>
              </p:nvSpPr>
              <p:spPr bwMode="auto">
                <a:xfrm>
                  <a:off x="6179" y="3420"/>
                  <a:ext cx="1574"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b="1" dirty="0">
                      <a:solidFill>
                        <a:srgbClr val="009999"/>
                      </a:solidFill>
                      <a:latin typeface="Arial" panose="020B0604020202020204" pitchFamily="34" charset="0"/>
                    </a:rPr>
                    <a:t>NAP, nozaru pamatnostādnes </a:t>
                  </a:r>
                  <a:endParaRPr lang="lv-LV" altLang="lv-LV" sz="800" dirty="0"/>
                </a:p>
              </p:txBody>
            </p:sp>
            <p:sp>
              <p:nvSpPr>
                <p:cNvPr id="131" name="Line 112">
                  <a:extLst>
                    <a:ext uri="{FF2B5EF4-FFF2-40B4-BE49-F238E27FC236}">
                      <a16:creationId xmlns:a16="http://schemas.microsoft.com/office/drawing/2014/main" id="{E5E77A85-5000-9086-3065-5371B9E3B6D8}"/>
                    </a:ext>
                  </a:extLst>
                </p:cNvPr>
                <p:cNvSpPr>
                  <a:spLocks noChangeShapeType="1"/>
                </p:cNvSpPr>
                <p:nvPr/>
              </p:nvSpPr>
              <p:spPr bwMode="auto">
                <a:xfrm>
                  <a:off x="6300" y="3420"/>
                  <a:ext cx="0" cy="2700"/>
                </a:xfrm>
                <a:prstGeom prst="line">
                  <a:avLst/>
                </a:prstGeom>
                <a:noFill/>
                <a:ln w="9525">
                  <a:solidFill>
                    <a:srgbClr val="009999"/>
                  </a:solidFill>
                  <a:prstDash val="dash"/>
                  <a:round/>
                  <a:headEnd/>
                  <a:tailEnd/>
                </a:ln>
                <a:extLst>
                  <a:ext uri="{909E8E84-426E-40DD-AFC4-6F175D3DCCD1}">
                    <a14:hiddenFill xmlns:a14="http://schemas.microsoft.com/office/drawing/2010/main">
                      <a:noFill/>
                    </a14:hiddenFill>
                  </a:ext>
                </a:extLst>
              </p:spPr>
              <p:txBody>
                <a:bodyPr/>
                <a:lstStyle/>
                <a:p>
                  <a:endParaRPr lang="lv-LV"/>
                </a:p>
              </p:txBody>
            </p:sp>
          </p:grpSp>
        </p:grpSp>
      </p:grpSp>
      <p:grpSp>
        <p:nvGrpSpPr>
          <p:cNvPr id="152" name="Group 137">
            <a:extLst>
              <a:ext uri="{FF2B5EF4-FFF2-40B4-BE49-F238E27FC236}">
                <a16:creationId xmlns:a16="http://schemas.microsoft.com/office/drawing/2014/main" id="{A3EB87AE-B386-41DC-00B9-B5A407615B7F}"/>
              </a:ext>
            </a:extLst>
          </p:cNvPr>
          <p:cNvGrpSpPr>
            <a:grpSpLocks/>
          </p:cNvGrpSpPr>
          <p:nvPr/>
        </p:nvGrpSpPr>
        <p:grpSpPr bwMode="auto">
          <a:xfrm>
            <a:off x="4967016" y="782929"/>
            <a:ext cx="3095356" cy="892442"/>
            <a:chOff x="5220" y="1440"/>
            <a:chExt cx="4640" cy="900"/>
          </a:xfrm>
        </p:grpSpPr>
        <p:grpSp>
          <p:nvGrpSpPr>
            <p:cNvPr id="153" name="Group 138">
              <a:extLst>
                <a:ext uri="{FF2B5EF4-FFF2-40B4-BE49-F238E27FC236}">
                  <a16:creationId xmlns:a16="http://schemas.microsoft.com/office/drawing/2014/main" id="{18FD0598-8635-D614-DB95-AF54F468029F}"/>
                </a:ext>
              </a:extLst>
            </p:cNvPr>
            <p:cNvGrpSpPr>
              <a:grpSpLocks/>
            </p:cNvGrpSpPr>
            <p:nvPr/>
          </p:nvGrpSpPr>
          <p:grpSpPr bwMode="auto">
            <a:xfrm>
              <a:off x="5220" y="1440"/>
              <a:ext cx="1440" cy="900"/>
              <a:chOff x="5220" y="1440"/>
              <a:chExt cx="1440" cy="900"/>
            </a:xfrm>
          </p:grpSpPr>
          <p:sp>
            <p:nvSpPr>
              <p:cNvPr id="161" name="Text Box 139">
                <a:extLst>
                  <a:ext uri="{FF2B5EF4-FFF2-40B4-BE49-F238E27FC236}">
                    <a16:creationId xmlns:a16="http://schemas.microsoft.com/office/drawing/2014/main" id="{FF965417-3511-5269-4FD4-BD4BA9A77108}"/>
                  </a:ext>
                </a:extLst>
              </p:cNvPr>
              <p:cNvSpPr txBox="1">
                <a:spLocks noChangeArrowheads="1"/>
              </p:cNvSpPr>
              <p:nvPr/>
            </p:nvSpPr>
            <p:spPr bwMode="auto">
              <a:xfrm>
                <a:off x="5220" y="1620"/>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Ilgtspējīgas</a:t>
                </a:r>
                <a:endParaRPr lang="lv-LV" altLang="lv-LV"/>
              </a:p>
            </p:txBody>
          </p:sp>
          <p:grpSp>
            <p:nvGrpSpPr>
              <p:cNvPr id="162" name="Group 140">
                <a:extLst>
                  <a:ext uri="{FF2B5EF4-FFF2-40B4-BE49-F238E27FC236}">
                    <a16:creationId xmlns:a16="http://schemas.microsoft.com/office/drawing/2014/main" id="{84D81FCE-BCD1-9667-8A80-A4FE7C1A3A70}"/>
                  </a:ext>
                </a:extLst>
              </p:cNvPr>
              <p:cNvGrpSpPr>
                <a:grpSpLocks/>
              </p:cNvGrpSpPr>
              <p:nvPr/>
            </p:nvGrpSpPr>
            <p:grpSpPr bwMode="auto">
              <a:xfrm>
                <a:off x="5400" y="1440"/>
                <a:ext cx="1260" cy="900"/>
                <a:chOff x="5400" y="1440"/>
                <a:chExt cx="1260" cy="900"/>
              </a:xfrm>
            </p:grpSpPr>
            <p:sp>
              <p:nvSpPr>
                <p:cNvPr id="163" name="Text Box 141">
                  <a:extLst>
                    <a:ext uri="{FF2B5EF4-FFF2-40B4-BE49-F238E27FC236}">
                      <a16:creationId xmlns:a16="http://schemas.microsoft.com/office/drawing/2014/main" id="{D4921AE5-7141-1839-978F-EBFA04CBEF31}"/>
                    </a:ext>
                  </a:extLst>
                </p:cNvPr>
                <p:cNvSpPr txBox="1">
                  <a:spLocks noChangeArrowheads="1"/>
                </p:cNvSpPr>
                <p:nvPr/>
              </p:nvSpPr>
              <p:spPr bwMode="auto">
                <a:xfrm>
                  <a:off x="5400" y="1440"/>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Saeimas</a:t>
                  </a:r>
                  <a:endParaRPr lang="lv-LV" altLang="lv-LV"/>
                </a:p>
              </p:txBody>
            </p:sp>
            <p:sp>
              <p:nvSpPr>
                <p:cNvPr id="164" name="Text Box 142">
                  <a:extLst>
                    <a:ext uri="{FF2B5EF4-FFF2-40B4-BE49-F238E27FC236}">
                      <a16:creationId xmlns:a16="http://schemas.microsoft.com/office/drawing/2014/main" id="{A19A8432-CDD1-7F0D-F6BC-E8D373C14DA1}"/>
                    </a:ext>
                  </a:extLst>
                </p:cNvPr>
                <p:cNvSpPr txBox="1">
                  <a:spLocks noChangeArrowheads="1"/>
                </p:cNvSpPr>
                <p:nvPr/>
              </p:nvSpPr>
              <p:spPr bwMode="auto">
                <a:xfrm>
                  <a:off x="5400" y="1800"/>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attīstības</a:t>
                  </a:r>
                  <a:endParaRPr lang="lv-LV" altLang="lv-LV"/>
                </a:p>
              </p:txBody>
            </p:sp>
            <p:sp>
              <p:nvSpPr>
                <p:cNvPr id="165" name="Text Box 143">
                  <a:extLst>
                    <a:ext uri="{FF2B5EF4-FFF2-40B4-BE49-F238E27FC236}">
                      <a16:creationId xmlns:a16="http://schemas.microsoft.com/office/drawing/2014/main" id="{BF69448E-AEB4-D524-D176-D132C1F76702}"/>
                    </a:ext>
                  </a:extLst>
                </p:cNvPr>
                <p:cNvSpPr txBox="1">
                  <a:spLocks noChangeArrowheads="1"/>
                </p:cNvSpPr>
                <p:nvPr/>
              </p:nvSpPr>
              <p:spPr bwMode="auto">
                <a:xfrm>
                  <a:off x="5400" y="1980"/>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komisija</a:t>
                  </a:r>
                  <a:endParaRPr lang="lv-LV" altLang="lv-LV"/>
                </a:p>
              </p:txBody>
            </p:sp>
          </p:grpSp>
        </p:grpSp>
        <p:grpSp>
          <p:nvGrpSpPr>
            <p:cNvPr id="154" name="Group 144">
              <a:extLst>
                <a:ext uri="{FF2B5EF4-FFF2-40B4-BE49-F238E27FC236}">
                  <a16:creationId xmlns:a16="http://schemas.microsoft.com/office/drawing/2014/main" id="{CE6A5C93-39FB-538E-98D5-F8FA7DD77FE1}"/>
                </a:ext>
              </a:extLst>
            </p:cNvPr>
            <p:cNvGrpSpPr>
              <a:grpSpLocks/>
            </p:cNvGrpSpPr>
            <p:nvPr/>
          </p:nvGrpSpPr>
          <p:grpSpPr bwMode="auto">
            <a:xfrm>
              <a:off x="6840" y="1440"/>
              <a:ext cx="1260" cy="720"/>
              <a:chOff x="6840" y="1440"/>
              <a:chExt cx="1260" cy="720"/>
            </a:xfrm>
          </p:grpSpPr>
          <p:sp>
            <p:nvSpPr>
              <p:cNvPr id="158" name="Text Box 145">
                <a:extLst>
                  <a:ext uri="{FF2B5EF4-FFF2-40B4-BE49-F238E27FC236}">
                    <a16:creationId xmlns:a16="http://schemas.microsoft.com/office/drawing/2014/main" id="{7C3B7441-2356-5B33-BDFB-370CFE885958}"/>
                  </a:ext>
                </a:extLst>
              </p:cNvPr>
              <p:cNvSpPr txBox="1">
                <a:spLocks noChangeArrowheads="1"/>
              </p:cNvSpPr>
              <p:nvPr/>
            </p:nvSpPr>
            <p:spPr bwMode="auto">
              <a:xfrm>
                <a:off x="6840" y="1440"/>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Nacionālā</a:t>
                </a:r>
                <a:endParaRPr lang="lv-LV" altLang="lv-LV"/>
              </a:p>
            </p:txBody>
          </p:sp>
          <p:sp>
            <p:nvSpPr>
              <p:cNvPr id="159" name="Text Box 146">
                <a:extLst>
                  <a:ext uri="{FF2B5EF4-FFF2-40B4-BE49-F238E27FC236}">
                    <a16:creationId xmlns:a16="http://schemas.microsoft.com/office/drawing/2014/main" id="{1A2BFC6A-2D6B-95F5-1652-836F9E27BD54}"/>
                  </a:ext>
                </a:extLst>
              </p:cNvPr>
              <p:cNvSpPr txBox="1">
                <a:spLocks noChangeArrowheads="1"/>
              </p:cNvSpPr>
              <p:nvPr/>
            </p:nvSpPr>
            <p:spPr bwMode="auto">
              <a:xfrm>
                <a:off x="6840" y="1620"/>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attīstības</a:t>
                </a:r>
                <a:endParaRPr lang="lv-LV" altLang="lv-LV"/>
              </a:p>
            </p:txBody>
          </p:sp>
          <p:sp>
            <p:nvSpPr>
              <p:cNvPr id="160" name="Text Box 147">
                <a:extLst>
                  <a:ext uri="{FF2B5EF4-FFF2-40B4-BE49-F238E27FC236}">
                    <a16:creationId xmlns:a16="http://schemas.microsoft.com/office/drawing/2014/main" id="{A607CC3A-21A1-6708-79F1-5D112A1CAFA5}"/>
                  </a:ext>
                </a:extLst>
              </p:cNvPr>
              <p:cNvSpPr txBox="1">
                <a:spLocks noChangeArrowheads="1"/>
              </p:cNvSpPr>
              <p:nvPr/>
            </p:nvSpPr>
            <p:spPr bwMode="auto">
              <a:xfrm>
                <a:off x="6840" y="1800"/>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padome</a:t>
                </a:r>
                <a:endParaRPr lang="lv-LV" altLang="lv-LV"/>
              </a:p>
            </p:txBody>
          </p:sp>
        </p:grpSp>
        <p:sp>
          <p:nvSpPr>
            <p:cNvPr id="155" name="Text Box 148">
              <a:extLst>
                <a:ext uri="{FF2B5EF4-FFF2-40B4-BE49-F238E27FC236}">
                  <a16:creationId xmlns:a16="http://schemas.microsoft.com/office/drawing/2014/main" id="{A0A9B01D-5A46-055F-3649-BE0CE6A530E8}"/>
                </a:ext>
              </a:extLst>
            </p:cNvPr>
            <p:cNvSpPr txBox="1">
              <a:spLocks noChangeArrowheads="1"/>
            </p:cNvSpPr>
            <p:nvPr/>
          </p:nvSpPr>
          <p:spPr bwMode="auto">
            <a:xfrm>
              <a:off x="8120" y="1584"/>
              <a:ext cx="16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dirty="0">
                  <a:latin typeface="Comic Sans MS" panose="030F0702030302020204" pitchFamily="66" charset="0"/>
                </a:rPr>
                <a:t>   Ilgtspējīgas</a:t>
              </a:r>
              <a:endParaRPr lang="lv-LV" altLang="lv-LV" dirty="0"/>
            </a:p>
          </p:txBody>
        </p:sp>
        <p:sp>
          <p:nvSpPr>
            <p:cNvPr id="156" name="Text Box 149">
              <a:extLst>
                <a:ext uri="{FF2B5EF4-FFF2-40B4-BE49-F238E27FC236}">
                  <a16:creationId xmlns:a16="http://schemas.microsoft.com/office/drawing/2014/main" id="{63C1B999-F5BF-C411-ECA4-7AA24670FB54}"/>
                </a:ext>
              </a:extLst>
            </p:cNvPr>
            <p:cNvSpPr txBox="1">
              <a:spLocks noChangeArrowheads="1"/>
            </p:cNvSpPr>
            <p:nvPr/>
          </p:nvSpPr>
          <p:spPr bwMode="auto">
            <a:xfrm>
              <a:off x="8100" y="1980"/>
              <a:ext cx="16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a:latin typeface="Comic Sans MS" panose="030F0702030302020204" pitchFamily="66" charset="0"/>
                </a:rPr>
                <a:t>   Latvija2030</a:t>
              </a:r>
              <a:endParaRPr lang="lv-LV" altLang="lv-LV"/>
            </a:p>
          </p:txBody>
        </p:sp>
        <p:sp>
          <p:nvSpPr>
            <p:cNvPr id="157" name="Text Box 150">
              <a:extLst>
                <a:ext uri="{FF2B5EF4-FFF2-40B4-BE49-F238E27FC236}">
                  <a16:creationId xmlns:a16="http://schemas.microsoft.com/office/drawing/2014/main" id="{B39C90D3-1E15-A935-ACF7-98754B49E3DF}"/>
                </a:ext>
              </a:extLst>
            </p:cNvPr>
            <p:cNvSpPr txBox="1">
              <a:spLocks noChangeArrowheads="1"/>
            </p:cNvSpPr>
            <p:nvPr/>
          </p:nvSpPr>
          <p:spPr bwMode="auto">
            <a:xfrm>
              <a:off x="8240" y="1731"/>
              <a:ext cx="16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800" dirty="0">
                  <a:latin typeface="Comic Sans MS" panose="030F0702030302020204" pitchFamily="66" charset="0"/>
                </a:rPr>
                <a:t> attīstības institūts</a:t>
              </a:r>
              <a:endParaRPr lang="lv-LV" altLang="lv-LV" dirty="0"/>
            </a:p>
          </p:txBody>
        </p:sp>
      </p:grpSp>
      <p:sp>
        <p:nvSpPr>
          <p:cNvPr id="166" name="Text Box 117">
            <a:extLst>
              <a:ext uri="{FF2B5EF4-FFF2-40B4-BE49-F238E27FC236}">
                <a16:creationId xmlns:a16="http://schemas.microsoft.com/office/drawing/2014/main" id="{99CC9844-3587-77FE-58EB-038818EC699E}"/>
              </a:ext>
            </a:extLst>
          </p:cNvPr>
          <p:cNvSpPr txBox="1">
            <a:spLocks noChangeArrowheads="1"/>
          </p:cNvSpPr>
          <p:nvPr/>
        </p:nvSpPr>
        <p:spPr bwMode="auto">
          <a:xfrm rot="16200000">
            <a:off x="4645396" y="2158435"/>
            <a:ext cx="828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2010</a:t>
            </a:r>
            <a:endParaRPr lang="lv-LV" altLang="lv-LV" dirty="0"/>
          </a:p>
        </p:txBody>
      </p:sp>
      <p:sp>
        <p:nvSpPr>
          <p:cNvPr id="167" name="Text Box 118">
            <a:extLst>
              <a:ext uri="{FF2B5EF4-FFF2-40B4-BE49-F238E27FC236}">
                <a16:creationId xmlns:a16="http://schemas.microsoft.com/office/drawing/2014/main" id="{2E262DCE-93BF-D17F-0B2D-73CD5A749623}"/>
              </a:ext>
            </a:extLst>
          </p:cNvPr>
          <p:cNvSpPr txBox="1">
            <a:spLocks noChangeArrowheads="1"/>
          </p:cNvSpPr>
          <p:nvPr/>
        </p:nvSpPr>
        <p:spPr bwMode="auto">
          <a:xfrm rot="16200000">
            <a:off x="5356335" y="2214872"/>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2013</a:t>
            </a:r>
            <a:endParaRPr lang="lv-LV" altLang="lv-LV" dirty="0"/>
          </a:p>
        </p:txBody>
      </p:sp>
      <p:sp>
        <p:nvSpPr>
          <p:cNvPr id="168" name="Text Box 119">
            <a:extLst>
              <a:ext uri="{FF2B5EF4-FFF2-40B4-BE49-F238E27FC236}">
                <a16:creationId xmlns:a16="http://schemas.microsoft.com/office/drawing/2014/main" id="{4DA42C65-1A62-22C5-EDDC-4C5CC97EC847}"/>
              </a:ext>
            </a:extLst>
          </p:cNvPr>
          <p:cNvSpPr txBox="1">
            <a:spLocks noChangeArrowheads="1"/>
          </p:cNvSpPr>
          <p:nvPr/>
        </p:nvSpPr>
        <p:spPr bwMode="auto">
          <a:xfrm rot="16200000">
            <a:off x="6378820" y="2228227"/>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2020</a:t>
            </a:r>
            <a:endParaRPr lang="lv-LV" altLang="lv-LV" dirty="0"/>
          </a:p>
        </p:txBody>
      </p:sp>
      <p:sp>
        <p:nvSpPr>
          <p:cNvPr id="169" name="Text Box 120">
            <a:extLst>
              <a:ext uri="{FF2B5EF4-FFF2-40B4-BE49-F238E27FC236}">
                <a16:creationId xmlns:a16="http://schemas.microsoft.com/office/drawing/2014/main" id="{28C33E04-7E88-36CF-966F-72CE36A4A517}"/>
              </a:ext>
            </a:extLst>
          </p:cNvPr>
          <p:cNvSpPr txBox="1">
            <a:spLocks noChangeArrowheads="1"/>
          </p:cNvSpPr>
          <p:nvPr/>
        </p:nvSpPr>
        <p:spPr bwMode="auto">
          <a:xfrm rot="16200000">
            <a:off x="7562801" y="2253372"/>
            <a:ext cx="6842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1200" b="1" dirty="0">
                <a:solidFill>
                  <a:srgbClr val="FFFFFF"/>
                </a:solidFill>
                <a:latin typeface="Arial" panose="020B0604020202020204" pitchFamily="34" charset="0"/>
              </a:rPr>
              <a:t>2027</a:t>
            </a:r>
            <a:endParaRPr lang="lv-LV" altLang="lv-LV" dirty="0"/>
          </a:p>
        </p:txBody>
      </p:sp>
      <p:sp>
        <p:nvSpPr>
          <p:cNvPr id="170" name="Text Box 81">
            <a:extLst>
              <a:ext uri="{FF2B5EF4-FFF2-40B4-BE49-F238E27FC236}">
                <a16:creationId xmlns:a16="http://schemas.microsoft.com/office/drawing/2014/main" id="{E3DF5F40-B6A1-F321-B053-D8077BABA440}"/>
              </a:ext>
            </a:extLst>
          </p:cNvPr>
          <p:cNvSpPr txBox="1">
            <a:spLocks noChangeArrowheads="1"/>
          </p:cNvSpPr>
          <p:nvPr/>
        </p:nvSpPr>
        <p:spPr bwMode="auto">
          <a:xfrm rot="16200000">
            <a:off x="8579068" y="2102813"/>
            <a:ext cx="116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r>
              <a:rPr lang="lv-LV" altLang="lv-LV" sz="2200" b="1" dirty="0">
                <a:solidFill>
                  <a:srgbClr val="FF9900"/>
                </a:solidFill>
                <a:latin typeface="Arial" panose="020B0604020202020204" pitchFamily="34" charset="0"/>
              </a:rPr>
              <a:t>2030</a:t>
            </a:r>
            <a:endParaRPr lang="lv-LV" altLang="lv-LV" dirty="0"/>
          </a:p>
        </p:txBody>
      </p:sp>
      <p:sp>
        <p:nvSpPr>
          <p:cNvPr id="171" name="Rectangle 114">
            <a:extLst>
              <a:ext uri="{FF2B5EF4-FFF2-40B4-BE49-F238E27FC236}">
                <a16:creationId xmlns:a16="http://schemas.microsoft.com/office/drawing/2014/main" id="{25C7AFB2-A8C8-95E0-4F4B-2EAD743310AD}"/>
              </a:ext>
            </a:extLst>
          </p:cNvPr>
          <p:cNvSpPr>
            <a:spLocks noChangeArrowheads="1"/>
          </p:cNvSpPr>
          <p:nvPr/>
        </p:nvSpPr>
        <p:spPr bwMode="auto">
          <a:xfrm>
            <a:off x="4787889" y="3273551"/>
            <a:ext cx="3689014" cy="251619"/>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eaLnBrk="1" hangingPunct="1"/>
            <a:r>
              <a:rPr lang="lv-LV" altLang="lv-LV" sz="800" dirty="0"/>
              <a:t>ES 2020, VASAB, BJRS, Eiropas Savienības IAS</a:t>
            </a:r>
            <a:endParaRPr lang="lv-LV" altLang="lv-LV" dirty="0"/>
          </a:p>
        </p:txBody>
      </p:sp>
      <p:grpSp>
        <p:nvGrpSpPr>
          <p:cNvPr id="172" name="Group 7">
            <a:extLst>
              <a:ext uri="{FF2B5EF4-FFF2-40B4-BE49-F238E27FC236}">
                <a16:creationId xmlns:a16="http://schemas.microsoft.com/office/drawing/2014/main" id="{5046F592-C97C-D014-7A3D-FE22B8E893B7}"/>
              </a:ext>
            </a:extLst>
          </p:cNvPr>
          <p:cNvGrpSpPr>
            <a:grpSpLocks/>
          </p:cNvGrpSpPr>
          <p:nvPr/>
        </p:nvGrpSpPr>
        <p:grpSpPr bwMode="auto">
          <a:xfrm>
            <a:off x="4393103" y="4211085"/>
            <a:ext cx="4379912" cy="1019175"/>
            <a:chOff x="4320" y="6262"/>
            <a:chExt cx="6567" cy="1457"/>
          </a:xfrm>
        </p:grpSpPr>
        <p:sp>
          <p:nvSpPr>
            <p:cNvPr id="173" name="AutoShape 8">
              <a:extLst>
                <a:ext uri="{FF2B5EF4-FFF2-40B4-BE49-F238E27FC236}">
                  <a16:creationId xmlns:a16="http://schemas.microsoft.com/office/drawing/2014/main" id="{C1D5109D-90C1-9736-4BCA-D22D8267D157}"/>
                </a:ext>
              </a:extLst>
            </p:cNvPr>
            <p:cNvSpPr>
              <a:spLocks noChangeArrowheads="1"/>
            </p:cNvSpPr>
            <p:nvPr/>
          </p:nvSpPr>
          <p:spPr bwMode="auto">
            <a:xfrm>
              <a:off x="4320" y="6840"/>
              <a:ext cx="6567" cy="879"/>
            </a:xfrm>
            <a:prstGeom prst="roundRect">
              <a:avLst>
                <a:gd name="adj" fmla="val 16667"/>
              </a:avLst>
            </a:prstGeom>
            <a:noFill/>
            <a:ln w="5715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eaLnBrk="1" hangingPunct="1"/>
              <a:r>
                <a:rPr lang="lv-LV" altLang="lv-LV" sz="1100" b="1" dirty="0">
                  <a:solidFill>
                    <a:srgbClr val="777777"/>
                  </a:solidFill>
                  <a:latin typeface="Arial" panose="020B0604020202020204" pitchFamily="34" charset="0"/>
                </a:rPr>
                <a:t>SABIEDRĪBAS LĪDZDALĪBA</a:t>
              </a:r>
              <a:r>
                <a:rPr lang="lv-LV" altLang="lv-LV" sz="1100" dirty="0">
                  <a:solidFill>
                    <a:srgbClr val="777777"/>
                  </a:solidFill>
                  <a:latin typeface="Arial" panose="020B0604020202020204" pitchFamily="34" charset="0"/>
                </a:rPr>
                <a:t> </a:t>
              </a:r>
            </a:p>
            <a:p>
              <a:pPr algn="ctr" eaLnBrk="1" hangingPunct="1"/>
              <a:r>
                <a:rPr lang="lv-LV" altLang="lv-LV" sz="800" dirty="0">
                  <a:solidFill>
                    <a:srgbClr val="777777"/>
                  </a:solidFill>
                  <a:latin typeface="Comic Sans MS" panose="030F0702030302020204" pitchFamily="66" charset="0"/>
                </a:rPr>
                <a:t> sociālo partneru un NVO aktivitātes</a:t>
              </a:r>
            </a:p>
            <a:p>
              <a:pPr eaLnBrk="1" hangingPunct="1"/>
              <a:endParaRPr lang="lv-LV" altLang="lv-LV" dirty="0"/>
            </a:p>
          </p:txBody>
        </p:sp>
        <p:grpSp>
          <p:nvGrpSpPr>
            <p:cNvPr id="174" name="Group 9">
              <a:extLst>
                <a:ext uri="{FF2B5EF4-FFF2-40B4-BE49-F238E27FC236}">
                  <a16:creationId xmlns:a16="http://schemas.microsoft.com/office/drawing/2014/main" id="{41574156-F9C5-8799-62F9-4CA40358708C}"/>
                </a:ext>
              </a:extLst>
            </p:cNvPr>
            <p:cNvGrpSpPr>
              <a:grpSpLocks/>
            </p:cNvGrpSpPr>
            <p:nvPr/>
          </p:nvGrpSpPr>
          <p:grpSpPr bwMode="auto">
            <a:xfrm>
              <a:off x="4448" y="6262"/>
              <a:ext cx="6158" cy="533"/>
              <a:chOff x="4448" y="6262"/>
              <a:chExt cx="6158" cy="533"/>
            </a:xfrm>
          </p:grpSpPr>
          <p:sp>
            <p:nvSpPr>
              <p:cNvPr id="175" name="Line 10">
                <a:extLst>
                  <a:ext uri="{FF2B5EF4-FFF2-40B4-BE49-F238E27FC236}">
                    <a16:creationId xmlns:a16="http://schemas.microsoft.com/office/drawing/2014/main" id="{7FDBA216-A8EE-7AAC-211A-C01863E3E44B}"/>
                  </a:ext>
                </a:extLst>
              </p:cNvPr>
              <p:cNvSpPr>
                <a:spLocks noChangeShapeType="1"/>
              </p:cNvSpPr>
              <p:nvPr/>
            </p:nvSpPr>
            <p:spPr bwMode="auto">
              <a:xfrm flipH="1" flipV="1">
                <a:off x="4448"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76" name="Line 11">
                <a:extLst>
                  <a:ext uri="{FF2B5EF4-FFF2-40B4-BE49-F238E27FC236}">
                    <a16:creationId xmlns:a16="http://schemas.microsoft.com/office/drawing/2014/main" id="{D102D46E-0F34-44C5-E63B-CD5EF86528C0}"/>
                  </a:ext>
                </a:extLst>
              </p:cNvPr>
              <p:cNvSpPr>
                <a:spLocks noChangeShapeType="1"/>
              </p:cNvSpPr>
              <p:nvPr/>
            </p:nvSpPr>
            <p:spPr bwMode="auto">
              <a:xfrm flipH="1" flipV="1">
                <a:off x="4961"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77" name="Line 12">
                <a:extLst>
                  <a:ext uri="{FF2B5EF4-FFF2-40B4-BE49-F238E27FC236}">
                    <a16:creationId xmlns:a16="http://schemas.microsoft.com/office/drawing/2014/main" id="{48CB8376-0E04-C950-99D2-7BF8CF9D3A7D}"/>
                  </a:ext>
                </a:extLst>
              </p:cNvPr>
              <p:cNvSpPr>
                <a:spLocks noChangeShapeType="1"/>
              </p:cNvSpPr>
              <p:nvPr/>
            </p:nvSpPr>
            <p:spPr bwMode="auto">
              <a:xfrm flipH="1" flipV="1">
                <a:off x="5474"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78" name="Line 13">
                <a:extLst>
                  <a:ext uri="{FF2B5EF4-FFF2-40B4-BE49-F238E27FC236}">
                    <a16:creationId xmlns:a16="http://schemas.microsoft.com/office/drawing/2014/main" id="{2BE92CB3-B891-07F6-0789-90C7628562C3}"/>
                  </a:ext>
                </a:extLst>
              </p:cNvPr>
              <p:cNvSpPr>
                <a:spLocks noChangeShapeType="1"/>
              </p:cNvSpPr>
              <p:nvPr/>
            </p:nvSpPr>
            <p:spPr bwMode="auto">
              <a:xfrm flipH="1" flipV="1">
                <a:off x="5987"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79" name="Line 14">
                <a:extLst>
                  <a:ext uri="{FF2B5EF4-FFF2-40B4-BE49-F238E27FC236}">
                    <a16:creationId xmlns:a16="http://schemas.microsoft.com/office/drawing/2014/main" id="{8BE2BFC1-A62B-CF98-602F-D8CC2E523197}"/>
                  </a:ext>
                </a:extLst>
              </p:cNvPr>
              <p:cNvSpPr>
                <a:spLocks noChangeShapeType="1"/>
              </p:cNvSpPr>
              <p:nvPr/>
            </p:nvSpPr>
            <p:spPr bwMode="auto">
              <a:xfrm flipH="1" flipV="1">
                <a:off x="6500"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0" name="Line 15">
                <a:extLst>
                  <a:ext uri="{FF2B5EF4-FFF2-40B4-BE49-F238E27FC236}">
                    <a16:creationId xmlns:a16="http://schemas.microsoft.com/office/drawing/2014/main" id="{AE439C51-E80D-6855-42C2-BFC94FAA47C9}"/>
                  </a:ext>
                </a:extLst>
              </p:cNvPr>
              <p:cNvSpPr>
                <a:spLocks noChangeShapeType="1"/>
              </p:cNvSpPr>
              <p:nvPr/>
            </p:nvSpPr>
            <p:spPr bwMode="auto">
              <a:xfrm flipH="1" flipV="1">
                <a:off x="7013"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1" name="Line 16">
                <a:extLst>
                  <a:ext uri="{FF2B5EF4-FFF2-40B4-BE49-F238E27FC236}">
                    <a16:creationId xmlns:a16="http://schemas.microsoft.com/office/drawing/2014/main" id="{B93A9AD6-0F70-99C6-D91B-BBCCB8D8605B}"/>
                  </a:ext>
                </a:extLst>
              </p:cNvPr>
              <p:cNvSpPr>
                <a:spLocks noChangeShapeType="1"/>
              </p:cNvSpPr>
              <p:nvPr/>
            </p:nvSpPr>
            <p:spPr bwMode="auto">
              <a:xfrm flipH="1" flipV="1">
                <a:off x="8040"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2" name="Line 17">
                <a:extLst>
                  <a:ext uri="{FF2B5EF4-FFF2-40B4-BE49-F238E27FC236}">
                    <a16:creationId xmlns:a16="http://schemas.microsoft.com/office/drawing/2014/main" id="{4352219B-CAAF-D430-19E9-892B565A0EE2}"/>
                  </a:ext>
                </a:extLst>
              </p:cNvPr>
              <p:cNvSpPr>
                <a:spLocks noChangeShapeType="1"/>
              </p:cNvSpPr>
              <p:nvPr/>
            </p:nvSpPr>
            <p:spPr bwMode="auto">
              <a:xfrm flipH="1" flipV="1">
                <a:off x="8553"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3" name="Line 18">
                <a:extLst>
                  <a:ext uri="{FF2B5EF4-FFF2-40B4-BE49-F238E27FC236}">
                    <a16:creationId xmlns:a16="http://schemas.microsoft.com/office/drawing/2014/main" id="{E3FDD9C9-497B-F925-14FB-9320E224E553}"/>
                  </a:ext>
                </a:extLst>
              </p:cNvPr>
              <p:cNvSpPr>
                <a:spLocks noChangeShapeType="1"/>
              </p:cNvSpPr>
              <p:nvPr/>
            </p:nvSpPr>
            <p:spPr bwMode="auto">
              <a:xfrm flipH="1" flipV="1">
                <a:off x="9066"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4" name="Line 19">
                <a:extLst>
                  <a:ext uri="{FF2B5EF4-FFF2-40B4-BE49-F238E27FC236}">
                    <a16:creationId xmlns:a16="http://schemas.microsoft.com/office/drawing/2014/main" id="{ECC3ECA7-539E-9386-0A30-3155EA81B53C}"/>
                  </a:ext>
                </a:extLst>
              </p:cNvPr>
              <p:cNvSpPr>
                <a:spLocks noChangeShapeType="1"/>
              </p:cNvSpPr>
              <p:nvPr/>
            </p:nvSpPr>
            <p:spPr bwMode="auto">
              <a:xfrm flipH="1" flipV="1">
                <a:off x="9579"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5" name="Line 20">
                <a:extLst>
                  <a:ext uri="{FF2B5EF4-FFF2-40B4-BE49-F238E27FC236}">
                    <a16:creationId xmlns:a16="http://schemas.microsoft.com/office/drawing/2014/main" id="{DBCF4827-AD4E-8015-9BBE-00F12E934C64}"/>
                  </a:ext>
                </a:extLst>
              </p:cNvPr>
              <p:cNvSpPr>
                <a:spLocks noChangeShapeType="1"/>
              </p:cNvSpPr>
              <p:nvPr/>
            </p:nvSpPr>
            <p:spPr bwMode="auto">
              <a:xfrm flipH="1" flipV="1">
                <a:off x="10092"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6" name="Line 21">
                <a:extLst>
                  <a:ext uri="{FF2B5EF4-FFF2-40B4-BE49-F238E27FC236}">
                    <a16:creationId xmlns:a16="http://schemas.microsoft.com/office/drawing/2014/main" id="{51F98824-6AB3-7E9D-C4A6-1D5C85FBBEA2}"/>
                  </a:ext>
                </a:extLst>
              </p:cNvPr>
              <p:cNvSpPr>
                <a:spLocks noChangeShapeType="1"/>
              </p:cNvSpPr>
              <p:nvPr/>
            </p:nvSpPr>
            <p:spPr bwMode="auto">
              <a:xfrm flipH="1" flipV="1">
                <a:off x="10605"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sp>
            <p:nvSpPr>
              <p:cNvPr id="187" name="Line 22">
                <a:extLst>
                  <a:ext uri="{FF2B5EF4-FFF2-40B4-BE49-F238E27FC236}">
                    <a16:creationId xmlns:a16="http://schemas.microsoft.com/office/drawing/2014/main" id="{11B39539-B197-9248-00FD-BFAB176260E3}"/>
                  </a:ext>
                </a:extLst>
              </p:cNvPr>
              <p:cNvSpPr>
                <a:spLocks noChangeShapeType="1"/>
              </p:cNvSpPr>
              <p:nvPr/>
            </p:nvSpPr>
            <p:spPr bwMode="auto">
              <a:xfrm flipH="1" flipV="1">
                <a:off x="7504" y="6262"/>
                <a:ext cx="1" cy="533"/>
              </a:xfrm>
              <a:prstGeom prst="line">
                <a:avLst/>
              </a:prstGeom>
              <a:noFill/>
              <a:ln w="5715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lv-LV"/>
              </a:p>
            </p:txBody>
          </p:sp>
        </p:grpSp>
      </p:grpSp>
      <p:pic>
        <p:nvPicPr>
          <p:cNvPr id="188" name="Picture 152" descr="Latvija2030_LIAS_logoM_110108_rgb_mazs">
            <a:extLst>
              <a:ext uri="{FF2B5EF4-FFF2-40B4-BE49-F238E27FC236}">
                <a16:creationId xmlns:a16="http://schemas.microsoft.com/office/drawing/2014/main" id="{A115064A-5108-3908-6F7C-9A3531BB6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9505"/>
          <a:stretch>
            <a:fillRect/>
          </a:stretch>
        </p:blipFill>
        <p:spPr bwMode="auto">
          <a:xfrm>
            <a:off x="7848021" y="771270"/>
            <a:ext cx="685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9" name="Group 125">
            <a:extLst>
              <a:ext uri="{FF2B5EF4-FFF2-40B4-BE49-F238E27FC236}">
                <a16:creationId xmlns:a16="http://schemas.microsoft.com/office/drawing/2014/main" id="{C49CB940-2A9C-6D99-6653-0C21E5F3F1A4}"/>
              </a:ext>
            </a:extLst>
          </p:cNvPr>
          <p:cNvGrpSpPr>
            <a:grpSpLocks/>
          </p:cNvGrpSpPr>
          <p:nvPr/>
        </p:nvGrpSpPr>
        <p:grpSpPr bwMode="auto">
          <a:xfrm>
            <a:off x="4831988" y="523928"/>
            <a:ext cx="3600450" cy="1131887"/>
            <a:chOff x="5040" y="900"/>
            <a:chExt cx="5400" cy="1620"/>
          </a:xfrm>
        </p:grpSpPr>
        <p:grpSp>
          <p:nvGrpSpPr>
            <p:cNvPr id="190" name="Group 126">
              <a:extLst>
                <a:ext uri="{FF2B5EF4-FFF2-40B4-BE49-F238E27FC236}">
                  <a16:creationId xmlns:a16="http://schemas.microsoft.com/office/drawing/2014/main" id="{9E38EF3B-8391-E951-F342-D4EA877A9F95}"/>
                </a:ext>
              </a:extLst>
            </p:cNvPr>
            <p:cNvGrpSpPr>
              <a:grpSpLocks/>
            </p:cNvGrpSpPr>
            <p:nvPr/>
          </p:nvGrpSpPr>
          <p:grpSpPr bwMode="auto">
            <a:xfrm>
              <a:off x="5220" y="900"/>
              <a:ext cx="5220" cy="1620"/>
              <a:chOff x="5220" y="900"/>
              <a:chExt cx="5220" cy="1620"/>
            </a:xfrm>
          </p:grpSpPr>
          <p:sp>
            <p:nvSpPr>
              <p:cNvPr id="195" name="AutoShape 127">
                <a:extLst>
                  <a:ext uri="{FF2B5EF4-FFF2-40B4-BE49-F238E27FC236}">
                    <a16:creationId xmlns:a16="http://schemas.microsoft.com/office/drawing/2014/main" id="{7EDBB25F-F5C0-2664-CC2F-8A411F9EEE2C}"/>
                  </a:ext>
                </a:extLst>
              </p:cNvPr>
              <p:cNvSpPr>
                <a:spLocks noChangeArrowheads="1"/>
              </p:cNvSpPr>
              <p:nvPr/>
            </p:nvSpPr>
            <p:spPr bwMode="auto">
              <a:xfrm>
                <a:off x="6660" y="1260"/>
                <a:ext cx="1440" cy="1260"/>
              </a:xfrm>
              <a:prstGeom prst="flowChartConnector">
                <a:avLst/>
              </a:prstGeom>
              <a:noFill/>
              <a:ln w="285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96" name="AutoShape 128">
                <a:extLst>
                  <a:ext uri="{FF2B5EF4-FFF2-40B4-BE49-F238E27FC236}">
                    <a16:creationId xmlns:a16="http://schemas.microsoft.com/office/drawing/2014/main" id="{11C8B248-6C24-CD57-6670-06A0A1D1A267}"/>
                  </a:ext>
                </a:extLst>
              </p:cNvPr>
              <p:cNvSpPr>
                <a:spLocks noChangeArrowheads="1"/>
              </p:cNvSpPr>
              <p:nvPr/>
            </p:nvSpPr>
            <p:spPr bwMode="auto">
              <a:xfrm>
                <a:off x="5220" y="1260"/>
                <a:ext cx="1440" cy="1260"/>
              </a:xfrm>
              <a:prstGeom prst="flowChartConnector">
                <a:avLst/>
              </a:prstGeom>
              <a:noFill/>
              <a:ln w="285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97" name="AutoShape 129">
                <a:extLst>
                  <a:ext uri="{FF2B5EF4-FFF2-40B4-BE49-F238E27FC236}">
                    <a16:creationId xmlns:a16="http://schemas.microsoft.com/office/drawing/2014/main" id="{30910CDF-B063-A7C3-C62A-1E65FC17BC46}"/>
                  </a:ext>
                </a:extLst>
              </p:cNvPr>
              <p:cNvSpPr>
                <a:spLocks noChangeArrowheads="1"/>
              </p:cNvSpPr>
              <p:nvPr/>
            </p:nvSpPr>
            <p:spPr bwMode="auto">
              <a:xfrm>
                <a:off x="8100" y="1260"/>
                <a:ext cx="1440" cy="1260"/>
              </a:xfrm>
              <a:prstGeom prst="flowChartConnector">
                <a:avLst/>
              </a:prstGeom>
              <a:noFill/>
              <a:ln w="285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98" name="Text Box 130">
                <a:extLst>
                  <a:ext uri="{FF2B5EF4-FFF2-40B4-BE49-F238E27FC236}">
                    <a16:creationId xmlns:a16="http://schemas.microsoft.com/office/drawing/2014/main" id="{992B28B8-4B8D-E36C-D486-92FCE2D08E4A}"/>
                  </a:ext>
                </a:extLst>
              </p:cNvPr>
              <p:cNvSpPr txBox="1">
                <a:spLocks noChangeArrowheads="1"/>
              </p:cNvSpPr>
              <p:nvPr/>
            </p:nvSpPr>
            <p:spPr bwMode="auto">
              <a:xfrm>
                <a:off x="9180" y="900"/>
                <a:ext cx="126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nvGrpSpPr>
            <p:cNvPr id="191" name="Group 131">
              <a:extLst>
                <a:ext uri="{FF2B5EF4-FFF2-40B4-BE49-F238E27FC236}">
                  <a16:creationId xmlns:a16="http://schemas.microsoft.com/office/drawing/2014/main" id="{9EC930BA-E219-07EC-A011-1BFECDDDA302}"/>
                </a:ext>
              </a:extLst>
            </p:cNvPr>
            <p:cNvGrpSpPr>
              <a:grpSpLocks/>
            </p:cNvGrpSpPr>
            <p:nvPr/>
          </p:nvGrpSpPr>
          <p:grpSpPr bwMode="auto">
            <a:xfrm>
              <a:off x="5040" y="1800"/>
              <a:ext cx="3193" cy="302"/>
              <a:chOff x="5040" y="1800"/>
              <a:chExt cx="3193" cy="302"/>
            </a:xfrm>
          </p:grpSpPr>
          <p:sp>
            <p:nvSpPr>
              <p:cNvPr id="192" name="Oval 132">
                <a:extLst>
                  <a:ext uri="{FF2B5EF4-FFF2-40B4-BE49-F238E27FC236}">
                    <a16:creationId xmlns:a16="http://schemas.microsoft.com/office/drawing/2014/main" id="{5E6D1586-6CF6-ABA1-9ADC-A13E177134E6}"/>
                  </a:ext>
                </a:extLst>
              </p:cNvPr>
              <p:cNvSpPr>
                <a:spLocks noChangeArrowheads="1"/>
              </p:cNvSpPr>
              <p:nvPr/>
            </p:nvSpPr>
            <p:spPr bwMode="auto">
              <a:xfrm>
                <a:off x="5040" y="1800"/>
                <a:ext cx="313" cy="302"/>
              </a:xfrm>
              <a:prstGeom prst="ellipse">
                <a:avLst/>
              </a:prstGeom>
              <a:solidFill>
                <a:srgbClr val="FF6699"/>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93" name="Oval 133">
                <a:extLst>
                  <a:ext uri="{FF2B5EF4-FFF2-40B4-BE49-F238E27FC236}">
                    <a16:creationId xmlns:a16="http://schemas.microsoft.com/office/drawing/2014/main" id="{A22849ED-1150-51D0-61DE-01CAF357554B}"/>
                  </a:ext>
                </a:extLst>
              </p:cNvPr>
              <p:cNvSpPr>
                <a:spLocks noChangeArrowheads="1"/>
              </p:cNvSpPr>
              <p:nvPr/>
            </p:nvSpPr>
            <p:spPr bwMode="auto">
              <a:xfrm>
                <a:off x="6480" y="1800"/>
                <a:ext cx="313" cy="302"/>
              </a:xfrm>
              <a:prstGeom prst="ellipse">
                <a:avLst/>
              </a:prstGeom>
              <a:solidFill>
                <a:srgbClr val="FF6699"/>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sp>
            <p:nvSpPr>
              <p:cNvPr id="194" name="Oval 134">
                <a:extLst>
                  <a:ext uri="{FF2B5EF4-FFF2-40B4-BE49-F238E27FC236}">
                    <a16:creationId xmlns:a16="http://schemas.microsoft.com/office/drawing/2014/main" id="{D75DA555-D107-B6B9-416D-A9921F6C5635}"/>
                  </a:ext>
                </a:extLst>
              </p:cNvPr>
              <p:cNvSpPr>
                <a:spLocks noChangeArrowheads="1"/>
              </p:cNvSpPr>
              <p:nvPr/>
            </p:nvSpPr>
            <p:spPr bwMode="auto">
              <a:xfrm>
                <a:off x="7920" y="1800"/>
                <a:ext cx="313" cy="302"/>
              </a:xfrm>
              <a:prstGeom prst="ellipse">
                <a:avLst/>
              </a:prstGeom>
              <a:solidFill>
                <a:srgbClr val="FF6699"/>
              </a:solidFill>
              <a:ln w="76200">
                <a:solidFill>
                  <a:srgbClr val="FFFFFF"/>
                </a:solidFill>
                <a:round/>
                <a:headEnd/>
                <a:tailEnd/>
              </a:ln>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eaLnBrk="1" hangingPunct="1"/>
                <a:endParaRPr lang="lv-LV" altLang="lv-LV"/>
              </a:p>
            </p:txBody>
          </p:sp>
        </p:grpSp>
      </p:grpSp>
    </p:spTree>
    <p:extLst>
      <p:ext uri="{BB962C8B-B14F-4D97-AF65-F5344CB8AC3E}">
        <p14:creationId xmlns:p14="http://schemas.microsoft.com/office/powerpoint/2010/main" val="372915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Latvija 2030 stratēģiskie mērķi</a:t>
            </a:r>
          </a:p>
        </p:txBody>
      </p:sp>
      <p:sp>
        <p:nvSpPr>
          <p:cNvPr id="4" name="AutoShape 1">
            <a:extLst>
              <a:ext uri="{FF2B5EF4-FFF2-40B4-BE49-F238E27FC236}">
                <a16:creationId xmlns:a16="http://schemas.microsoft.com/office/drawing/2014/main" id="{3FF7FB55-6DA4-2AE6-5641-C93708619CF5}"/>
              </a:ext>
            </a:extLst>
          </p:cNvPr>
          <p:cNvSpPr>
            <a:spLocks noChangeArrowheads="1"/>
          </p:cNvSpPr>
          <p:nvPr/>
        </p:nvSpPr>
        <p:spPr bwMode="auto">
          <a:xfrm>
            <a:off x="1300294" y="933345"/>
            <a:ext cx="8590971" cy="5333231"/>
          </a:xfrm>
          <a:prstGeom prst="roundRect">
            <a:avLst>
              <a:gd name="adj" fmla="val 16667"/>
            </a:avLst>
          </a:prstGeom>
          <a:noFill/>
          <a:ln w="952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Narrow" panose="020B0606020202030204" pitchFamily="34" charset="0"/>
              </a:defRPr>
            </a:lvl1pPr>
            <a:lvl2pPr marL="742950" indent="-285750" eaLnBrk="0" hangingPunct="0">
              <a:defRPr>
                <a:solidFill>
                  <a:schemeClr val="tx1"/>
                </a:solidFill>
                <a:latin typeface="Arial Narrow" panose="020B0606020202030204" pitchFamily="34" charset="0"/>
              </a:defRPr>
            </a:lvl2pPr>
            <a:lvl3pPr marL="1143000" indent="-228600" eaLnBrk="0" hangingPunct="0">
              <a:defRPr>
                <a:solidFill>
                  <a:schemeClr val="tx1"/>
                </a:solidFill>
                <a:latin typeface="Arial Narrow" panose="020B0606020202030204" pitchFamily="34" charset="0"/>
              </a:defRPr>
            </a:lvl3pPr>
            <a:lvl4pPr marL="1600200" indent="-228600" eaLnBrk="0" hangingPunct="0">
              <a:defRPr>
                <a:solidFill>
                  <a:schemeClr val="tx1"/>
                </a:solidFill>
                <a:latin typeface="Arial Narrow" panose="020B0606020202030204" pitchFamily="34" charset="0"/>
              </a:defRPr>
            </a:lvl4pPr>
            <a:lvl5pPr marL="2057400" indent="-228600" eaLnBrk="0" hangingPunct="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r" eaLnBrk="1" hangingPunct="1">
              <a:spcAft>
                <a:spcPts val="1000"/>
              </a:spcAft>
            </a:pPr>
            <a:r>
              <a:rPr lang="lv-LV" altLang="lv-LV" sz="2400" dirty="0">
                <a:latin typeface="Verdana" panose="020B0604030504040204" pitchFamily="34" charset="0"/>
                <a:ea typeface="Verdana" panose="020B0604030504040204" pitchFamily="34" charset="0"/>
              </a:rPr>
              <a:t>Iedzīvotāju skaits (miljoni)</a:t>
            </a:r>
            <a:r>
              <a:rPr lang="lv-LV" altLang="lv-LV" sz="2400" b="1" dirty="0">
                <a:latin typeface="Verdana" panose="020B0604030504040204" pitchFamily="34" charset="0"/>
                <a:ea typeface="Verdana" panose="020B0604030504040204" pitchFamily="34" charset="0"/>
              </a:rPr>
              <a:t> &gt;2,0</a:t>
            </a:r>
            <a:endParaRPr lang="lv-LV" altLang="lv-LV" sz="2400" dirty="0">
              <a:latin typeface="Verdana" panose="020B0604030504040204" pitchFamily="34" charset="0"/>
              <a:ea typeface="Verdana" panose="020B0604030504040204" pitchFamily="34" charset="0"/>
            </a:endParaRPr>
          </a:p>
          <a:p>
            <a:pPr algn="r" eaLnBrk="1" hangingPunct="1">
              <a:spcAft>
                <a:spcPts val="1000"/>
              </a:spcAft>
            </a:pPr>
            <a:r>
              <a:rPr lang="lv-LV" altLang="lv-LV" sz="2400" dirty="0">
                <a:latin typeface="Verdana" panose="020B0604030504040204" pitchFamily="34" charset="0"/>
                <a:ea typeface="Verdana" panose="020B0604030504040204" pitchFamily="34" charset="0"/>
              </a:rPr>
              <a:t>	Džini indekss </a:t>
            </a:r>
            <a:r>
              <a:rPr lang="lv-LV" altLang="lv-LV" sz="2400" b="1" dirty="0">
                <a:latin typeface="Verdana" panose="020B0604030504040204" pitchFamily="34" charset="0"/>
                <a:ea typeface="Verdana" panose="020B0604030504040204" pitchFamily="34" charset="0"/>
              </a:rPr>
              <a:t>&lt;30</a:t>
            </a:r>
            <a:endParaRPr lang="lv-LV" altLang="lv-LV" sz="2400" dirty="0">
              <a:latin typeface="Verdana" panose="020B0604030504040204" pitchFamily="34" charset="0"/>
              <a:ea typeface="Verdana" panose="020B0604030504040204" pitchFamily="34" charset="0"/>
            </a:endParaRPr>
          </a:p>
          <a:p>
            <a:pPr algn="r" eaLnBrk="1" hangingPunct="1">
              <a:spcAft>
                <a:spcPts val="1000"/>
              </a:spcAft>
            </a:pPr>
            <a:r>
              <a:rPr lang="lv-LV" altLang="lv-LV" sz="2400" dirty="0">
                <a:latin typeface="Verdana" panose="020B0604030504040204" pitchFamily="34" charset="0"/>
                <a:ea typeface="Verdana" panose="020B0604030504040204" pitchFamily="34" charset="0"/>
              </a:rPr>
              <a:t>IKP uz vienu iedzīvotāju (EUR pēc pirktspējas paritātes)</a:t>
            </a:r>
            <a:r>
              <a:rPr lang="lv-LV" altLang="lv-LV" sz="2400" b="1" dirty="0">
                <a:latin typeface="Verdana" panose="020B0604030504040204" pitchFamily="34" charset="0"/>
                <a:ea typeface="Verdana" panose="020B0604030504040204" pitchFamily="34" charset="0"/>
              </a:rPr>
              <a:t> &gt;27000</a:t>
            </a:r>
          </a:p>
          <a:p>
            <a:pPr algn="r" eaLnBrk="1" hangingPunct="1">
              <a:spcAft>
                <a:spcPts val="1000"/>
              </a:spcAft>
            </a:pPr>
            <a:r>
              <a:rPr lang="lv-LV" altLang="lv-LV" sz="2400" dirty="0">
                <a:latin typeface="Verdana" panose="020B0604030504040204" pitchFamily="34" charset="0"/>
                <a:ea typeface="Verdana" panose="020B0604030504040204" pitchFamily="34" charset="0"/>
              </a:rPr>
              <a:t>Tautas attīstības indekss (vieta pasaulē)</a:t>
            </a:r>
            <a:r>
              <a:rPr lang="lv-LV" altLang="lv-LV" sz="2400" b="1" dirty="0">
                <a:latin typeface="Verdana" panose="020B0604030504040204" pitchFamily="34" charset="0"/>
                <a:ea typeface="Verdana" panose="020B0604030504040204" pitchFamily="34" charset="0"/>
              </a:rPr>
              <a:t> &lt;30</a:t>
            </a:r>
            <a:endParaRPr lang="lv-LV" altLang="lv-LV" sz="2400" dirty="0">
              <a:latin typeface="Verdana" panose="020B0604030504040204" pitchFamily="34" charset="0"/>
              <a:ea typeface="Verdana" panose="020B0604030504040204" pitchFamily="34" charset="0"/>
            </a:endParaRPr>
          </a:p>
          <a:p>
            <a:pPr algn="r" eaLnBrk="1" hangingPunct="1">
              <a:spcAft>
                <a:spcPts val="1000"/>
              </a:spcAft>
            </a:pPr>
            <a:r>
              <a:rPr lang="lv-LV" altLang="lv-LV" sz="2400" dirty="0">
                <a:latin typeface="Verdana" panose="020B0604030504040204" pitchFamily="34" charset="0"/>
                <a:ea typeface="Verdana" panose="020B0604030504040204" pitchFamily="34" charset="0"/>
              </a:rPr>
              <a:t>IKP uz vienu iedzīvotāju reģionālās atšķirības –  reģionālā IKP uz vienu iedzīvotāju dispersija </a:t>
            </a:r>
            <a:r>
              <a:rPr lang="lv-LV" altLang="lv-LV" sz="2400" b="1" dirty="0">
                <a:latin typeface="Verdana" panose="020B0604030504040204" pitchFamily="34" charset="0"/>
                <a:ea typeface="Verdana" panose="020B0604030504040204" pitchFamily="34" charset="0"/>
              </a:rPr>
              <a:t>&lt;30</a:t>
            </a:r>
          </a:p>
          <a:p>
            <a:pPr algn="r" eaLnBrk="1" hangingPunct="1">
              <a:spcAft>
                <a:spcPts val="1000"/>
              </a:spcAft>
            </a:pPr>
            <a:r>
              <a:rPr lang="lv-LV" altLang="lv-LV" sz="2400" dirty="0">
                <a:latin typeface="Verdana" panose="020B0604030504040204" pitchFamily="34" charset="0"/>
                <a:ea typeface="Verdana" panose="020B0604030504040204" pitchFamily="34" charset="0"/>
              </a:rPr>
              <a:t>Ekoloģiskās pēdas nospiedums (ha/iedz.)</a:t>
            </a:r>
            <a:r>
              <a:rPr lang="lv-LV" altLang="lv-LV" sz="2400" b="1" dirty="0">
                <a:latin typeface="Verdana" panose="020B0604030504040204" pitchFamily="34" charset="0"/>
                <a:ea typeface="Verdana" panose="020B0604030504040204" pitchFamily="34" charset="0"/>
              </a:rPr>
              <a:t> &lt;2,5 (vairs nav pieejams)</a:t>
            </a:r>
            <a:endParaRPr lang="lv-LV" altLang="lv-LV" sz="2400" dirty="0">
              <a:latin typeface="Verdana" panose="020B0604030504040204" pitchFamily="34" charset="0"/>
              <a:ea typeface="Verdana" panose="020B0604030504040204" pitchFamily="34" charset="0"/>
            </a:endParaRPr>
          </a:p>
          <a:p>
            <a:pPr algn="r" eaLnBrk="1" hangingPunct="1">
              <a:spcAft>
                <a:spcPts val="1000"/>
              </a:spcAft>
            </a:pPr>
            <a:r>
              <a:rPr lang="lv-LV" altLang="lv-LV" sz="2400" dirty="0">
                <a:latin typeface="Verdana" panose="020B0604030504040204" pitchFamily="34" charset="0"/>
                <a:ea typeface="Verdana" panose="020B0604030504040204" pitchFamily="34" charset="0"/>
              </a:rPr>
              <a:t>Globālās konkurētspējas indekss (vieta pasaulē)</a:t>
            </a:r>
            <a:r>
              <a:rPr lang="lv-LV" altLang="lv-LV" sz="2400" b="1" dirty="0">
                <a:latin typeface="Verdana" panose="020B0604030504040204" pitchFamily="34" charset="0"/>
                <a:ea typeface="Verdana" panose="020B0604030504040204" pitchFamily="34" charset="0"/>
              </a:rPr>
              <a:t> &lt;40 (netiek aktualizēts)</a:t>
            </a:r>
          </a:p>
          <a:p>
            <a:pPr eaLnBrk="1" hangingPunct="1"/>
            <a:endParaRPr lang="lv-LV" altLang="lv-LV" sz="2000" dirty="0"/>
          </a:p>
        </p:txBody>
      </p:sp>
    </p:spTree>
    <p:extLst>
      <p:ext uri="{BB962C8B-B14F-4D97-AF65-F5344CB8AC3E}">
        <p14:creationId xmlns:p14="http://schemas.microsoft.com/office/powerpoint/2010/main" val="367247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2231484" y="92910"/>
            <a:ext cx="11529943" cy="600846"/>
          </a:xfrm>
        </p:spPr>
        <p:txBody>
          <a:bodyPr>
            <a:noAutofit/>
          </a:bodyPr>
          <a:lstStyle/>
          <a:p>
            <a:pPr marL="0" marR="0" lvl="0" indent="0" algn="r" defTabSz="914400" rtl="0" eaLnBrk="1" fontAlgn="auto" latinLnBrk="0" hangingPunct="1">
              <a:lnSpc>
                <a:spcPct val="100000"/>
              </a:lnSpc>
              <a:spcBef>
                <a:spcPts val="0"/>
              </a:spcBef>
              <a:spcAft>
                <a:spcPts val="1000"/>
              </a:spcAft>
              <a:buClrTx/>
              <a:buSzTx/>
              <a:buFontTx/>
              <a:buNone/>
              <a:tabLst/>
              <a:defRPr/>
            </a:pPr>
            <a:r>
              <a:rPr kumimoji="0" lang="lv-LV" altLang="lv-LV" sz="2800" b="1" i="0" u="none" strike="noStrike" kern="1200" cap="none" spc="0" normalizeH="0" baseline="0" noProof="0" dirty="0">
                <a:ln>
                  <a:noFill/>
                </a:ln>
                <a:solidFill>
                  <a:srgbClr val="A50021"/>
                </a:solidFill>
                <a:effectLst/>
                <a:uLnTx/>
                <a:uFillTx/>
                <a:latin typeface="Verdana" panose="020B0604030504040204" pitchFamily="34" charset="0"/>
                <a:ea typeface="Verdana" panose="020B0604030504040204" pitchFamily="34" charset="0"/>
                <a:cs typeface="+mn-cs"/>
              </a:rPr>
              <a:t>Iedzīvotāju skaits (miljoni) &gt;2,0</a:t>
            </a:r>
          </a:p>
        </p:txBody>
      </p:sp>
      <p:graphicFrame>
        <p:nvGraphicFramePr>
          <p:cNvPr id="4" name="Chart 3">
            <a:extLst>
              <a:ext uri="{FF2B5EF4-FFF2-40B4-BE49-F238E27FC236}">
                <a16:creationId xmlns:a16="http://schemas.microsoft.com/office/drawing/2014/main" id="{F30A8E50-2138-4F73-9B8D-418EDB47C6B6}"/>
              </a:ext>
            </a:extLst>
          </p:cNvPr>
          <p:cNvGraphicFramePr/>
          <p:nvPr>
            <p:extLst>
              <p:ext uri="{D42A27DB-BD31-4B8C-83A1-F6EECF244321}">
                <p14:modId xmlns:p14="http://schemas.microsoft.com/office/powerpoint/2010/main" val="724411782"/>
              </p:ext>
            </p:extLst>
          </p:nvPr>
        </p:nvGraphicFramePr>
        <p:xfrm>
          <a:off x="1090569" y="760577"/>
          <a:ext cx="9815119" cy="56487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8510038-477C-893B-C9D3-4F19F1F14C51}"/>
              </a:ext>
            </a:extLst>
          </p:cNvPr>
          <p:cNvSpPr txBox="1"/>
          <p:nvPr/>
        </p:nvSpPr>
        <p:spPr>
          <a:xfrm>
            <a:off x="1022108" y="6476168"/>
            <a:ext cx="7212650" cy="307777"/>
          </a:xfrm>
          <a:prstGeom prst="rect">
            <a:avLst/>
          </a:prstGeom>
          <a:noFill/>
        </p:spPr>
        <p:txBody>
          <a:bodyPr wrap="square">
            <a:spAutoFit/>
          </a:bodyPr>
          <a:lstStyle/>
          <a:p>
            <a:r>
              <a:rPr lang="lv-LV" sz="1400" dirty="0">
                <a:effectLst/>
                <a:latin typeface="Times New Roman" panose="02020603050405020304" pitchFamily="18" charset="0"/>
                <a:ea typeface="Calibri" panose="020F0502020204030204" pitchFamily="34" charset="0"/>
              </a:rPr>
              <a:t>Datu avots: Centrālā statistikas pārvalde</a:t>
            </a:r>
            <a:endParaRPr lang="lv-LV" sz="1400" dirty="0"/>
          </a:p>
        </p:txBody>
      </p:sp>
    </p:spTree>
    <p:extLst>
      <p:ext uri="{BB962C8B-B14F-4D97-AF65-F5344CB8AC3E}">
        <p14:creationId xmlns:p14="http://schemas.microsoft.com/office/powerpoint/2010/main" val="333126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2231484" y="92910"/>
            <a:ext cx="11529943" cy="600846"/>
          </a:xfrm>
        </p:spPr>
        <p:txBody>
          <a:bodyPr>
            <a:noAutofit/>
          </a:bodyPr>
          <a:lstStyle/>
          <a:p>
            <a:pPr marL="0" marR="0" lvl="0" indent="0" algn="r" defTabSz="914400" rtl="0" eaLnBrk="1" fontAlgn="auto" latinLnBrk="0" hangingPunct="1">
              <a:lnSpc>
                <a:spcPct val="100000"/>
              </a:lnSpc>
              <a:spcBef>
                <a:spcPts val="0"/>
              </a:spcBef>
              <a:spcAft>
                <a:spcPts val="1000"/>
              </a:spcAft>
              <a:buClrTx/>
              <a:buSzTx/>
              <a:buFontTx/>
              <a:buNone/>
              <a:tabLst/>
              <a:defRPr/>
            </a:pPr>
            <a:r>
              <a:rPr kumimoji="0" lang="lv-LV" altLang="lv-LV" sz="2800" b="1" i="0" u="none" strike="noStrike" kern="1200" cap="none" spc="0" normalizeH="0" baseline="0" noProof="0" dirty="0">
                <a:ln>
                  <a:noFill/>
                </a:ln>
                <a:solidFill>
                  <a:srgbClr val="A50021"/>
                </a:solidFill>
                <a:effectLst/>
                <a:uLnTx/>
                <a:uFillTx/>
                <a:latin typeface="Verdana" panose="020B0604030504040204" pitchFamily="34" charset="0"/>
                <a:ea typeface="Verdana" panose="020B0604030504040204" pitchFamily="34" charset="0"/>
                <a:cs typeface="+mn-cs"/>
              </a:rPr>
              <a:t>Džini indekss &lt;30,0</a:t>
            </a:r>
          </a:p>
        </p:txBody>
      </p:sp>
      <p:graphicFrame>
        <p:nvGraphicFramePr>
          <p:cNvPr id="3" name="Chart 2">
            <a:extLst>
              <a:ext uri="{FF2B5EF4-FFF2-40B4-BE49-F238E27FC236}">
                <a16:creationId xmlns:a16="http://schemas.microsoft.com/office/drawing/2014/main" id="{46E7E6AD-C21B-4483-957C-299CE1A27B70}"/>
              </a:ext>
            </a:extLst>
          </p:cNvPr>
          <p:cNvGraphicFramePr/>
          <p:nvPr>
            <p:extLst>
              <p:ext uri="{D42A27DB-BD31-4B8C-83A1-F6EECF244321}">
                <p14:modId xmlns:p14="http://schemas.microsoft.com/office/powerpoint/2010/main" val="2404467888"/>
              </p:ext>
            </p:extLst>
          </p:nvPr>
        </p:nvGraphicFramePr>
        <p:xfrm>
          <a:off x="1384419" y="769121"/>
          <a:ext cx="10032762" cy="57195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3F8DD6E-3D1F-EF22-C55B-5E1D82E7B341}"/>
              </a:ext>
            </a:extLst>
          </p:cNvPr>
          <p:cNvSpPr txBox="1"/>
          <p:nvPr/>
        </p:nvSpPr>
        <p:spPr>
          <a:xfrm>
            <a:off x="1626004" y="6488668"/>
            <a:ext cx="7212650" cy="307777"/>
          </a:xfrm>
          <a:prstGeom prst="rect">
            <a:avLst/>
          </a:prstGeom>
          <a:noFill/>
        </p:spPr>
        <p:txBody>
          <a:bodyPr wrap="square">
            <a:spAutoFit/>
          </a:bodyPr>
          <a:lstStyle/>
          <a:p>
            <a:r>
              <a:rPr lang="lv-LV" sz="1400" dirty="0">
                <a:effectLst/>
                <a:latin typeface="Times New Roman" panose="02020603050405020304" pitchFamily="18" charset="0"/>
                <a:ea typeface="Calibri" panose="020F0502020204030204" pitchFamily="34" charset="0"/>
              </a:rPr>
              <a:t>Datu avots: </a:t>
            </a:r>
            <a:r>
              <a:rPr lang="lv-LV" sz="1400" dirty="0" err="1">
                <a:effectLst/>
                <a:latin typeface="Times New Roman" panose="02020603050405020304" pitchFamily="18" charset="0"/>
                <a:ea typeface="Calibri" panose="020F0502020204030204" pitchFamily="34" charset="0"/>
              </a:rPr>
              <a:t>Eurostat</a:t>
            </a:r>
            <a:endParaRPr lang="lv-LV" sz="1400" dirty="0"/>
          </a:p>
        </p:txBody>
      </p:sp>
    </p:spTree>
    <p:extLst>
      <p:ext uri="{BB962C8B-B14F-4D97-AF65-F5344CB8AC3E}">
        <p14:creationId xmlns:p14="http://schemas.microsoft.com/office/powerpoint/2010/main" val="48623313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11402</TotalTime>
  <Words>1921</Words>
  <Application>Microsoft Office PowerPoint</Application>
  <PresentationFormat>Widescreen</PresentationFormat>
  <Paragraphs>283</Paragraphs>
  <Slides>16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Narrow</vt:lpstr>
      <vt:lpstr>Calibri</vt:lpstr>
      <vt:lpstr>Calibri Light</vt:lpstr>
      <vt:lpstr>Comic Sans MS</vt:lpstr>
      <vt:lpstr>Times New Roman</vt:lpstr>
      <vt:lpstr>Verdana</vt:lpstr>
      <vt:lpstr>Wingdings</vt:lpstr>
      <vt:lpstr>Office dizains</vt:lpstr>
      <vt:lpstr>89_Prezentacija_templateLV</vt:lpstr>
      <vt:lpstr>Latvijas ilgtspējīgas attīstības stratēģija līdz 2030.gadam</vt:lpstr>
      <vt:lpstr>Latvija 2030 ieguvumi valsts attīstībai</vt:lpstr>
      <vt:lpstr>Latvija 2030 vīzija</vt:lpstr>
      <vt:lpstr>Latvija2030 prioritātes </vt:lpstr>
      <vt:lpstr>Latvija2030 telpiskās attīstības perspektīva</vt:lpstr>
      <vt:lpstr>Latvija2030 prioritātes </vt:lpstr>
      <vt:lpstr>Latvija 2030 stratēģiskie mērķi</vt:lpstr>
      <vt:lpstr>Iedzīvotāju skaits (miljoni) &gt;2,0</vt:lpstr>
      <vt:lpstr>Džini indekss &lt;30,0</vt:lpstr>
      <vt:lpstr>IKP uz vienu iedzīvotāju  (EUR pēc pirktspējas paritātes)</vt:lpstr>
      <vt:lpstr>Tautas attīstības indekss (vieta pasaulē) &lt;30</vt:lpstr>
      <vt:lpstr>IKP uz vienu iedzīvotāju reģionālās atšķirības –  reģionālā IKP uz vienu iedzīvotāju dispersija &lt;30</vt:lpstr>
      <vt:lpstr>Galvenie konstatējumi un secinājumi par Latvija 2030 stratēģijas mērķu sasniegšanu</vt:lpstr>
      <vt:lpstr>Turpmākie soļi</vt:lpstr>
      <vt:lpstr>Latvija 2030 vīzija</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Guntis</dc:creator>
  <cp:lastModifiedBy>Ilze Bolšteina</cp:lastModifiedBy>
  <cp:revision>95</cp:revision>
  <dcterms:created xsi:type="dcterms:W3CDTF">2021-06-09T14:55:56Z</dcterms:created>
  <dcterms:modified xsi:type="dcterms:W3CDTF">2024-03-11T07:21:29Z</dcterms:modified>
</cp:coreProperties>
</file>