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6" r:id="rId2"/>
    <p:sldId id="643" r:id="rId3"/>
    <p:sldId id="625" r:id="rId4"/>
    <p:sldId id="644" r:id="rId5"/>
    <p:sldId id="626" r:id="rId6"/>
    <p:sldId id="641" r:id="rId7"/>
    <p:sldId id="635" r:id="rId8"/>
    <p:sldId id="400" r:id="rId9"/>
    <p:sldId id="628" r:id="rId10"/>
    <p:sldId id="639" r:id="rId11"/>
    <p:sldId id="634" r:id="rId12"/>
    <p:sldId id="637" r:id="rId13"/>
    <p:sldId id="627" r:id="rId14"/>
    <p:sldId id="632" r:id="rId15"/>
    <p:sldId id="640" r:id="rId16"/>
  </p:sldIdLst>
  <p:sldSz cx="9144000" cy="6858000" type="screen4x3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8505" autoAdjust="0"/>
  </p:normalViewPr>
  <p:slideViewPr>
    <p:cSldViewPr snapToGrid="0" snapToObjects="1">
      <p:cViewPr>
        <p:scale>
          <a:sx n="100" d="100"/>
          <a:sy n="100" d="100"/>
        </p:scale>
        <p:origin x="-1544" y="-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is.paiders\Documents\dokumenti_2014\2016_03_15%20FM%20panelis\IZM_AI_FinMin_panelis_03-042016_JP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virksta\Documents\ZIN&#256;TNES%20REZULT&#256;TI\Finans&#275;jums\R&amp;D%20finans&#275;jums.%20Scen&#257;riji%2023092014_San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virksta\Documents\ZIN&#256;TNES%20REZULT&#256;TI\Finans&#275;jums\R&amp;D%20finans&#275;jums.%20Scen&#257;riji%2023092014_Santa.xlsx" TargetMode="External"/><Relationship Id="rId2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64941209151"/>
          <c:y val="0.0922029642406516"/>
          <c:w val="0.820619897305908"/>
          <c:h val="0.797413737418185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00B0F0"/>
              </a:solidFill>
              <a:ln w="9525">
                <a:solidFill>
                  <a:schemeClr val="accent1">
                    <a:alpha val="95000"/>
                  </a:schemeClr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0.116861189359052"/>
                  <c:y val="-0.0099437006460665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Dānija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0440985620222829"/>
                  <c:y val="-0.03977480258426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Igaunija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0.103631620752367"/>
                  <c:y val="-0.052204428391849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Latvija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-0.127885829864623"/>
                  <c:y val="0.017401476130616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Zviedrija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trendline>
            <c:spPr>
              <a:ln w="19050" cap="rnd">
                <a:solidFill>
                  <a:schemeClr val="tx1"/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503305048330461"/>
                  <c:y val="0.01780979423194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R² = 0,64</a:t>
                    </a:r>
                    <a:endParaRPr lang="en-US" sz="1100" b="1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'Rādītāju atsegums'!$DL$2:$DL$29</c:f>
              <c:numCache>
                <c:formatCode>0.00%</c:formatCode>
                <c:ptCount val="28"/>
                <c:pt idx="0">
                  <c:v>0.0299</c:v>
                </c:pt>
                <c:pt idx="1">
                  <c:v>0.0246</c:v>
                </c:pt>
                <c:pt idx="2">
                  <c:v>0.008</c:v>
                </c:pt>
                <c:pt idx="3">
                  <c:v>0.0079</c:v>
                </c:pt>
                <c:pt idx="4">
                  <c:v>0.0047</c:v>
                </c:pt>
                <c:pt idx="5">
                  <c:v>0.02</c:v>
                </c:pt>
                <c:pt idx="6">
                  <c:v>0.0308</c:v>
                </c:pt>
                <c:pt idx="7">
                  <c:v>0.0146</c:v>
                </c:pt>
                <c:pt idx="8">
                  <c:v>0.0317</c:v>
                </c:pt>
                <c:pt idx="9">
                  <c:v>0.0226</c:v>
                </c:pt>
                <c:pt idx="10">
                  <c:v>0.0284</c:v>
                </c:pt>
                <c:pt idx="11">
                  <c:v>0.0083</c:v>
                </c:pt>
                <c:pt idx="12">
                  <c:v>0.0138</c:v>
                </c:pt>
                <c:pt idx="13">
                  <c:v>0.0155</c:v>
                </c:pt>
                <c:pt idx="14">
                  <c:v>0.0129</c:v>
                </c:pt>
                <c:pt idx="15">
                  <c:v>0.0068</c:v>
                </c:pt>
                <c:pt idx="16">
                  <c:v>0.0102</c:v>
                </c:pt>
                <c:pt idx="18">
                  <c:v>0.0085</c:v>
                </c:pt>
                <c:pt idx="19">
                  <c:v>0.0197</c:v>
                </c:pt>
                <c:pt idx="20">
                  <c:v>0.0094</c:v>
                </c:pt>
                <c:pt idx="21">
                  <c:v>0.0129</c:v>
                </c:pt>
                <c:pt idx="22">
                  <c:v>0.0038</c:v>
                </c:pt>
                <c:pt idx="23">
                  <c:v>0.0089</c:v>
                </c:pt>
                <c:pt idx="24">
                  <c:v>0.0239</c:v>
                </c:pt>
                <c:pt idx="25">
                  <c:v>0.012</c:v>
                </c:pt>
                <c:pt idx="26">
                  <c:v>0.0316</c:v>
                </c:pt>
                <c:pt idx="27">
                  <c:v>0.0172</c:v>
                </c:pt>
              </c:numCache>
            </c:numRef>
          </c:xVal>
          <c:yVal>
            <c:numRef>
              <c:f>'Rādītāju atsegums'!$DM$2:$DM$29</c:f>
              <c:numCache>
                <c:formatCode>General</c:formatCode>
                <c:ptCount val="28"/>
                <c:pt idx="0">
                  <c:v>38500.0</c:v>
                </c:pt>
                <c:pt idx="1">
                  <c:v>35900.0</c:v>
                </c:pt>
                <c:pt idx="2">
                  <c:v>5900.0</c:v>
                </c:pt>
                <c:pt idx="3">
                  <c:v>10200.0</c:v>
                </c:pt>
                <c:pt idx="4">
                  <c:v>20400.0</c:v>
                </c:pt>
                <c:pt idx="5">
                  <c:v>14700.0</c:v>
                </c:pt>
                <c:pt idx="6">
                  <c:v>46200.0</c:v>
                </c:pt>
                <c:pt idx="7">
                  <c:v>15200.0</c:v>
                </c:pt>
                <c:pt idx="8">
                  <c:v>37600.0</c:v>
                </c:pt>
                <c:pt idx="9">
                  <c:v>32200.0</c:v>
                </c:pt>
                <c:pt idx="10">
                  <c:v>36000.0</c:v>
                </c:pt>
                <c:pt idx="11">
                  <c:v>16300.0</c:v>
                </c:pt>
                <c:pt idx="12">
                  <c:v>10600.0</c:v>
                </c:pt>
                <c:pt idx="13">
                  <c:v>41000.0</c:v>
                </c:pt>
                <c:pt idx="14">
                  <c:v>26500.0</c:v>
                </c:pt>
                <c:pt idx="15">
                  <c:v>11800.0</c:v>
                </c:pt>
                <c:pt idx="16">
                  <c:v>12400.0</c:v>
                </c:pt>
                <c:pt idx="18">
                  <c:v>18900.0</c:v>
                </c:pt>
                <c:pt idx="19">
                  <c:v>39300.0</c:v>
                </c:pt>
                <c:pt idx="20">
                  <c:v>10700.0</c:v>
                </c:pt>
                <c:pt idx="21">
                  <c:v>16700.0</c:v>
                </c:pt>
                <c:pt idx="22">
                  <c:v>7500.0</c:v>
                </c:pt>
                <c:pt idx="23">
                  <c:v>13900.0</c:v>
                </c:pt>
                <c:pt idx="24">
                  <c:v>18100.0</c:v>
                </c:pt>
                <c:pt idx="25">
                  <c:v>22400.0</c:v>
                </c:pt>
                <c:pt idx="26">
                  <c:v>44400.0</c:v>
                </c:pt>
                <c:pt idx="27">
                  <c:v>34900.0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0894248"/>
        <c:axId val="-2008841816"/>
      </c:scatterChart>
      <c:valAx>
        <c:axId val="1830894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dirty="0"/>
                  <a:t>Izdevumi zinātniskajam darbam (P &amp; A) % no IKP </a:t>
                </a:r>
                <a:r>
                  <a:rPr lang="lv-LV" dirty="0" smtClean="0"/>
                  <a:t>2014.gadā, EUROSTAT</a:t>
                </a:r>
                <a:endParaRPr lang="lv-LV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8841816"/>
        <c:crosses val="autoZero"/>
        <c:crossBetween val="midCat"/>
      </c:valAx>
      <c:valAx>
        <c:axId val="-2008841816"/>
        <c:scaling>
          <c:orientation val="minMax"/>
          <c:min val="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IKP uz 1 iedzīvotāju</a:t>
                </a:r>
                <a:r>
                  <a:rPr lang="lv-LV" baseline="0"/>
                  <a:t> (euro) 2014.gadā</a:t>
                </a:r>
                <a:endParaRPr lang="lv-LV"/>
              </a:p>
            </c:rich>
          </c:tx>
          <c:layout>
            <c:manualLayout>
              <c:xMode val="edge"/>
              <c:yMode val="edge"/>
              <c:x val="0.0170744770891477"/>
              <c:y val="0.309650557219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894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/>
              <a:t>2013. gads </a:t>
            </a:r>
          </a:p>
        </c:rich>
      </c:tx>
      <c:layout>
        <c:manualLayout>
          <c:xMode val="edge"/>
          <c:yMode val="edge"/>
          <c:x val="0.379181042289061"/>
          <c:y val="0.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2125549891767"/>
          <c:y val="0.315708983312871"/>
          <c:w val="0.727237054692159"/>
          <c:h val="0.621784948452958"/>
        </c:manualLayout>
      </c:layout>
      <c:pie3DChart>
        <c:varyColors val="1"/>
        <c:ser>
          <c:idx val="13"/>
          <c:order val="13"/>
          <c:tx>
            <c:strRef>
              <c:f>kopsavilkums!$P$4</c:f>
              <c:strCache>
                <c:ptCount val="1"/>
                <c:pt idx="0">
                  <c:v>2013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CC66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0676484956770404"/>
                  <c:y val="-0.07225740266443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lv-LV" sz="1400" b="0" noProof="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74971274120226"/>
                      <c:h val="0.2259058733171874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35664454330036"/>
                  <c:y val="-0.193166162945759"/>
                </c:manualLayout>
              </c:layout>
              <c:tx>
                <c:rich>
                  <a:bodyPr/>
                  <a:lstStyle/>
                  <a:p>
                    <a:r>
                      <a:rPr lang="lv-LV" sz="1400" b="0" dirty="0"/>
                      <a:t>Uzņēmumu finansējums
</a:t>
                    </a:r>
                    <a:r>
                      <a:rPr lang="lv-LV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22%</a:t>
                    </a:r>
                    <a:endParaRPr lang="lv-LV" sz="1400" b="1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3688737781038"/>
                      <c:h val="0.2235603544086260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63226916948345"/>
                  <c:y val="0.0540122603627634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 smtClean="0"/>
                      <a:t>Valsts budžets</a:t>
                    </a:r>
                    <a:r>
                      <a:rPr lang="en-US" sz="1400" b="0" dirty="0"/>
                      <a:t>
24%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5962366434171"/>
                      <c:h val="0.1615187637793967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11850509760711"/>
                  <c:y val="0.0171589050014019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noProof="0" dirty="0" smtClean="0"/>
                      <a:t>Augstskolu finansējums
3%</a:t>
                    </a:r>
                    <a:endParaRPr lang="en-US" sz="1400" noProof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6975785034541"/>
                      <c:h val="0.2161769653234577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lv-LV" b="0" noProof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kopsavilkums!$P$5:$P$24</c:f>
              <c:numCache>
                <c:formatCode>0.0</c:formatCode>
                <c:ptCount val="4"/>
                <c:pt idx="0" formatCode="General">
                  <c:v>71.80000000000001</c:v>
                </c:pt>
                <c:pt idx="1">
                  <c:v>30.4</c:v>
                </c:pt>
                <c:pt idx="2">
                  <c:v>33.3</c:v>
                </c:pt>
                <c:pt idx="3">
                  <c:v>3.7</c:v>
                </c:pt>
              </c:numCache>
            </c:numRef>
          </c:val>
        </c:ser>
        <c:ser>
          <c:idx val="12"/>
          <c:order val="12"/>
          <c:tx>
            <c:strRef>
              <c:f>kopsavilkums!$O$4</c:f>
              <c:strCache>
                <c:ptCount val="1"/>
                <c:pt idx="0">
                  <c:v>2012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kopsavilkums!$O$5:$O$24</c:f>
            </c:numRef>
          </c:val>
        </c:ser>
        <c:ser>
          <c:idx val="11"/>
          <c:order val="11"/>
          <c:tx>
            <c:strRef>
              <c:f>kopsavilkums!$N$4</c:f>
              <c:strCache>
                <c:ptCount val="1"/>
                <c:pt idx="0">
                  <c:v>2011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kopsavilkums!$N$5:$N$24</c:f>
            </c:numRef>
          </c:val>
        </c:ser>
        <c:ser>
          <c:idx val="10"/>
          <c:order val="10"/>
          <c:tx>
            <c:strRef>
              <c:f>kopsavilkums!$M$4</c:f>
              <c:strCache>
                <c:ptCount val="1"/>
                <c:pt idx="0">
                  <c:v>2010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kopsavilkums!$M$5:$M$24</c:f>
            </c:numRef>
          </c:val>
        </c:ser>
        <c:ser>
          <c:idx val="9"/>
          <c:order val="9"/>
          <c:tx>
            <c:strRef>
              <c:f>kopsavilkums!$L$4</c:f>
              <c:strCache>
                <c:ptCount val="1"/>
                <c:pt idx="0">
                  <c:v>2009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kopsavilkums!$L$5:$L$24</c:f>
            </c:numRef>
          </c:val>
        </c:ser>
        <c:ser>
          <c:idx val="8"/>
          <c:order val="8"/>
          <c:tx>
            <c:strRef>
              <c:f>kopsavilkums!$K$4</c:f>
              <c:strCache>
                <c:ptCount val="1"/>
                <c:pt idx="0">
                  <c:v>2008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kopsavilkums!$K$5:$K$24</c:f>
            </c:numRef>
          </c:val>
        </c:ser>
        <c:ser>
          <c:idx val="7"/>
          <c:order val="7"/>
          <c:tx>
            <c:strRef>
              <c:f>kopsavilkums!$J$4</c:f>
              <c:strCache>
                <c:ptCount val="1"/>
                <c:pt idx="0">
                  <c:v>2007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kopsavilkums!$J$5:$J$24</c:f>
            </c:numRef>
          </c:val>
        </c:ser>
        <c:ser>
          <c:idx val="6"/>
          <c:order val="6"/>
          <c:tx>
            <c:strRef>
              <c:f>kopsavilkums!$I$4</c:f>
              <c:strCache>
                <c:ptCount val="1"/>
                <c:pt idx="0">
                  <c:v>2006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kopsavilkums!$I$5:$I$24</c:f>
            </c:numRef>
          </c:val>
        </c:ser>
        <c:ser>
          <c:idx val="5"/>
          <c:order val="5"/>
          <c:tx>
            <c:strRef>
              <c:f>kopsavilkums!$H$4</c:f>
              <c:strCache>
                <c:ptCount val="1"/>
                <c:pt idx="0">
                  <c:v>2005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kopsavilkums!$H$5:$H$24</c:f>
            </c:numRef>
          </c:val>
        </c:ser>
        <c:ser>
          <c:idx val="4"/>
          <c:order val="4"/>
          <c:tx>
            <c:strRef>
              <c:f>kopsavilkums!$G$4</c:f>
              <c:strCache>
                <c:ptCount val="1"/>
                <c:pt idx="0">
                  <c:v>2004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kopsavilkums!$G$5:$G$24</c:f>
            </c:numRef>
          </c:val>
        </c:ser>
        <c:ser>
          <c:idx val="3"/>
          <c:order val="3"/>
          <c:tx>
            <c:strRef>
              <c:f>kopsavilkums!$F$4</c:f>
              <c:strCache>
                <c:ptCount val="1"/>
                <c:pt idx="0">
                  <c:v>2003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kopsavilkums!$F$5:$F$24</c:f>
            </c:numRef>
          </c:val>
        </c:ser>
        <c:ser>
          <c:idx val="2"/>
          <c:order val="2"/>
          <c:tx>
            <c:strRef>
              <c:f>kopsavilkums!$E$4</c:f>
              <c:strCache>
                <c:ptCount val="1"/>
                <c:pt idx="0">
                  <c:v>2002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kopsavilkums!$E$5:$E$24</c:f>
            </c:numRef>
          </c:val>
        </c:ser>
        <c:ser>
          <c:idx val="1"/>
          <c:order val="1"/>
          <c:tx>
            <c:strRef>
              <c:f>kopsavilkums!$D$4</c:f>
              <c:strCache>
                <c:ptCount val="1"/>
                <c:pt idx="0">
                  <c:v>2001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kopsavilkums!$D$5:$D$24</c:f>
            </c:numRef>
          </c:val>
        </c:ser>
        <c:ser>
          <c:idx val="0"/>
          <c:order val="0"/>
          <c:tx>
            <c:strRef>
              <c:f>kopsavilkums!$C$4</c:f>
              <c:strCache>
                <c:ptCount val="1"/>
                <c:pt idx="0">
                  <c:v>2000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kopsavilkums!$C$5:$C$24</c:f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lang="lv-LV" noProof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mbria" panose="02040503050406030204" pitchFamily="18" charset="0"/>
              </a:defRPr>
            </a:pPr>
            <a:r>
              <a:rPr lang="lv-LV" dirty="0">
                <a:latin typeface="Cambria" panose="02040503050406030204" pitchFamily="18" charset="0"/>
              </a:rPr>
              <a:t>2020</a:t>
            </a:r>
            <a:r>
              <a:rPr lang="lv-LV" dirty="0" smtClean="0">
                <a:latin typeface="Cambria" panose="02040503050406030204" pitchFamily="18" charset="0"/>
              </a:rPr>
              <a:t>. gads </a:t>
            </a:r>
            <a:endParaRPr lang="lv-LV" dirty="0">
              <a:latin typeface="Cambria" panose="02040503050406030204" pitchFamily="18" charset="0"/>
            </a:endParaRPr>
          </a:p>
        </c:rich>
      </c:tx>
      <c:layout>
        <c:manualLayout>
          <c:xMode val="edge"/>
          <c:yMode val="edge"/>
          <c:x val="0.402075891560537"/>
          <c:y val="0.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211194020022668"/>
          <c:w val="0.935822694437916"/>
          <c:h val="0.787874430581697"/>
        </c:manualLayout>
      </c:layout>
      <c:pie3DChart>
        <c:varyColors val="1"/>
        <c:ser>
          <c:idx val="0"/>
          <c:order val="0"/>
          <c:tx>
            <c:strRef>
              <c:f>kopsavilkums!$T$4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explosion val="35"/>
            <c:spPr>
              <a:solidFill>
                <a:srgbClr val="CC66FF"/>
              </a:solidFill>
            </c:spPr>
          </c:dPt>
          <c:dPt>
            <c:idx val="2"/>
            <c:bubble3D val="0"/>
            <c:explosion val="14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EEECE1">
                    <a:lumMod val="25000"/>
                  </a:srgbClr>
                </a:solidFill>
              </a:ln>
            </c:spPr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03438968558637"/>
                  <c:y val="0.0416620375513832"/>
                </c:manualLayout>
              </c:layout>
              <c:tx>
                <c:rich>
                  <a:bodyPr/>
                  <a:lstStyle/>
                  <a:p>
                    <a:fld id="{9BB762FB-FFE1-4C3D-9037-22EB428596C0}" type="CATEGORYNAME">
                      <a:rPr lang="en-US" sz="1400" b="1" i="0" u="none" strike="noStrike" kern="1200" baseline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pPr/>
                      <a:t>[CATEGORY NAME]</a:t>
                    </a:fld>
                    <a:endParaRPr lang="en-US" sz="1400" b="1" i="0" u="none" strike="noStrike" kern="1200" baseline="0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en-US" sz="1400" b="1" dirty="0" smtClean="0"/>
                      <a:t>24</a:t>
                    </a:r>
                    <a:r>
                      <a:rPr lang="en-US" sz="1400" b="1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lv-LV" sz="1400" b="1" dirty="0"/>
                      <a:t>Uzņēmumu finansējums
</a:t>
                    </a:r>
                    <a:r>
                      <a:rPr lang="lv-LV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50%</a:t>
                    </a:r>
                    <a:endParaRPr lang="lv-LV" sz="1400" b="1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8990961943781"/>
                  <c:y val="0.055449320115225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
</a:t>
                    </a:r>
                    <a:r>
                      <a:rPr lang="en-US" sz="1400" b="1" i="0" u="none" strike="noStrike" kern="1200" baseline="0" noProof="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Valsts budžets</a:t>
                    </a:r>
                  </a:p>
                  <a:p>
                    <a:r>
                      <a:rPr lang="en-US" sz="1400" b="1" dirty="0" smtClean="0"/>
                      <a:t>24</a:t>
                    </a:r>
                    <a:r>
                      <a:rPr lang="en-US" sz="1400" b="1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17456866104385"/>
                      <c:h val="0.21227304109067244"/>
                    </c:manualLayout>
                  </c15:layout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lv-LV" sz="1400" noProof="0">
                    <a:latin typeface="Cambria" panose="02040503050406030204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kopsavilkums!$B$5:$B$24</c:f>
              <c:strCache>
                <c:ptCount val="4"/>
                <c:pt idx="0">
                  <c:v>Ārvalstu finansējums </c:v>
                </c:pt>
                <c:pt idx="1">
                  <c:v>Uzņēmumu finansējums</c:v>
                </c:pt>
                <c:pt idx="2">
                  <c:v>Valsts finansējums</c:v>
                </c:pt>
                <c:pt idx="3">
                  <c:v>Augstskolu finansējums</c:v>
                </c:pt>
              </c:strCache>
            </c:strRef>
          </c:cat>
          <c:val>
            <c:numRef>
              <c:f>kopsavilkums!$T$5:$T$24</c:f>
              <c:numCache>
                <c:formatCode>0.0</c:formatCode>
                <c:ptCount val="4"/>
                <c:pt idx="0">
                  <c:v>128.1</c:v>
                </c:pt>
                <c:pt idx="1">
                  <c:v>270.0</c:v>
                </c:pt>
                <c:pt idx="2" formatCode="General">
                  <c:v>131.0</c:v>
                </c:pt>
                <c:pt idx="3" formatCode="General">
                  <c:v>10.9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lv-LV"/>
              <a:t>Valsts finansējums zinātniskajam darbam (P &amp; A) kā % IKP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470127522004537"/>
          <c:y val="0.130180633322094"/>
          <c:w val="0.939089069415979"/>
          <c:h val="0.6246848036966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'Rādītāju atsegums'!$BZ$2:$BZ$30</c:f>
              <c:strCache>
                <c:ptCount val="29"/>
                <c:pt idx="0">
                  <c:v>Austria</c:v>
                </c:pt>
                <c:pt idx="1">
                  <c:v>Denmark</c:v>
                </c:pt>
                <c:pt idx="2">
                  <c:v>Sweden</c:v>
                </c:pt>
                <c:pt idx="3">
                  <c:v>Finland</c:v>
                </c:pt>
                <c:pt idx="4">
                  <c:v>Germany</c:v>
                </c:pt>
                <c:pt idx="5">
                  <c:v>Estonia</c:v>
                </c:pt>
                <c:pt idx="6">
                  <c:v>France</c:v>
                </c:pt>
                <c:pt idx="7">
                  <c:v>Slovenia</c:v>
                </c:pt>
                <c:pt idx="8">
                  <c:v>Belgium</c:v>
                </c:pt>
                <c:pt idx="9">
                  <c:v>EU Average</c:v>
                </c:pt>
                <c:pt idx="10">
                  <c:v>Czech Republic</c:v>
                </c:pt>
                <c:pt idx="11">
                  <c:v>Netherlands</c:v>
                </c:pt>
                <c:pt idx="12">
                  <c:v>Luxembourg</c:v>
                </c:pt>
                <c:pt idx="13">
                  <c:v>Portugal</c:v>
                </c:pt>
                <c:pt idx="14">
                  <c:v>Italy</c:v>
                </c:pt>
                <c:pt idx="15">
                  <c:v>Spain</c:v>
                </c:pt>
                <c:pt idx="16">
                  <c:v>Hungary</c:v>
                </c:pt>
                <c:pt idx="17">
                  <c:v>United Kingdom</c:v>
                </c:pt>
                <c:pt idx="18">
                  <c:v>Greece</c:v>
                </c:pt>
                <c:pt idx="19">
                  <c:v>Poland</c:v>
                </c:pt>
                <c:pt idx="20">
                  <c:v>Ireland</c:v>
                </c:pt>
                <c:pt idx="21">
                  <c:v>Lithuania</c:v>
                </c:pt>
                <c:pt idx="22">
                  <c:v>Slovakia</c:v>
                </c:pt>
                <c:pt idx="23">
                  <c:v>Croatia</c:v>
                </c:pt>
                <c:pt idx="24">
                  <c:v>Cyprus</c:v>
                </c:pt>
                <c:pt idx="25">
                  <c:v>Malta</c:v>
                </c:pt>
                <c:pt idx="26">
                  <c:v>Bulgaria</c:v>
                </c:pt>
                <c:pt idx="27">
                  <c:v>Romania</c:v>
                </c:pt>
                <c:pt idx="28">
                  <c:v>Latvia</c:v>
                </c:pt>
              </c:strCache>
            </c:strRef>
          </c:cat>
          <c:val>
            <c:numRef>
              <c:f>'Rādītāju atsegums'!$CC$2:$CC$30</c:f>
              <c:numCache>
                <c:formatCode>0.00%</c:formatCode>
                <c:ptCount val="29"/>
                <c:pt idx="0">
                  <c:v>0.0099456</c:v>
                </c:pt>
                <c:pt idx="1">
                  <c:v>0.0093632</c:v>
                </c:pt>
                <c:pt idx="2">
                  <c:v>0.009339</c:v>
                </c:pt>
                <c:pt idx="3">
                  <c:v>0.00858</c:v>
                </c:pt>
                <c:pt idx="4">
                  <c:v>0.0082353</c:v>
                </c:pt>
                <c:pt idx="5">
                  <c:v>0.0082128</c:v>
                </c:pt>
                <c:pt idx="6">
                  <c:v>0.0078848</c:v>
                </c:pt>
                <c:pt idx="7">
                  <c:v>0.006994</c:v>
                </c:pt>
                <c:pt idx="8">
                  <c:v>0.006897</c:v>
                </c:pt>
                <c:pt idx="9">
                  <c:v>0.0066381</c:v>
                </c:pt>
                <c:pt idx="10">
                  <c:v>0.0066277</c:v>
                </c:pt>
                <c:pt idx="11">
                  <c:v>0.0065268</c:v>
                </c:pt>
                <c:pt idx="12">
                  <c:v>0.0063404</c:v>
                </c:pt>
                <c:pt idx="13">
                  <c:v>0.0061712</c:v>
                </c:pt>
                <c:pt idx="14">
                  <c:v>0.005382</c:v>
                </c:pt>
                <c:pt idx="15">
                  <c:v>0.0051584</c:v>
                </c:pt>
                <c:pt idx="16">
                  <c:v>0.0050619</c:v>
                </c:pt>
                <c:pt idx="17">
                  <c:v>0.0049179</c:v>
                </c:pt>
                <c:pt idx="18">
                  <c:v>0.004184</c:v>
                </c:pt>
                <c:pt idx="19">
                  <c:v>0.0041064</c:v>
                </c:pt>
                <c:pt idx="20">
                  <c:v>0.0040922</c:v>
                </c:pt>
                <c:pt idx="21">
                  <c:v>0.0032775</c:v>
                </c:pt>
                <c:pt idx="22">
                  <c:v>0.0032287</c:v>
                </c:pt>
                <c:pt idx="23">
                  <c:v>0.0032157</c:v>
                </c:pt>
                <c:pt idx="24">
                  <c:v>0.0028566</c:v>
                </c:pt>
                <c:pt idx="25">
                  <c:v>0.0027625</c:v>
                </c:pt>
                <c:pt idx="26">
                  <c:v>0.002054</c:v>
                </c:pt>
                <c:pt idx="27">
                  <c:v>0.0020397</c:v>
                </c:pt>
                <c:pt idx="28">
                  <c:v>0.001434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27"/>
        <c:axId val="1832520264"/>
        <c:axId val="1774124696"/>
      </c:barChart>
      <c:catAx>
        <c:axId val="183252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n-US"/>
          </a:p>
        </c:txPr>
        <c:crossAx val="1774124696"/>
        <c:crosses val="autoZero"/>
        <c:auto val="1"/>
        <c:lblAlgn val="ctr"/>
        <c:lblOffset val="100"/>
        <c:noMultiLvlLbl val="0"/>
      </c:catAx>
      <c:valAx>
        <c:axId val="177412469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32520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lv-LV"/>
              <a:t>Valsts finansējums zinātniskajam darbam (P &amp; A) % no kopējā P &amp; A finansējuma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470127522004537"/>
          <c:y val="0.130180633322094"/>
          <c:w val="0.939089069415979"/>
          <c:h val="0.6246848036966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'Rādītāju atsegums'!$BC$2:$BC$30</c:f>
              <c:strCache>
                <c:ptCount val="29"/>
                <c:pt idx="0">
                  <c:v>Cyprus</c:v>
                </c:pt>
                <c:pt idx="1">
                  <c:v>Greece</c:v>
                </c:pt>
                <c:pt idx="2">
                  <c:v>Romania</c:v>
                </c:pt>
                <c:pt idx="3">
                  <c:v>Luxembourg</c:v>
                </c:pt>
                <c:pt idx="4">
                  <c:v>Estonia</c:v>
                </c:pt>
                <c:pt idx="5">
                  <c:v>Poland</c:v>
                </c:pt>
                <c:pt idx="6">
                  <c:v>Portugal</c:v>
                </c:pt>
                <c:pt idx="7">
                  <c:v>Spain</c:v>
                </c:pt>
                <c:pt idx="8">
                  <c:v>Italy</c:v>
                </c:pt>
                <c:pt idx="9">
                  <c:v>Croatia</c:v>
                </c:pt>
                <c:pt idx="10">
                  <c:v>Slovakia</c:v>
                </c:pt>
                <c:pt idx="11">
                  <c:v>Hungary</c:v>
                </c:pt>
                <c:pt idx="12">
                  <c:v>France</c:v>
                </c:pt>
                <c:pt idx="13">
                  <c:v>Czech Republic</c:v>
                </c:pt>
                <c:pt idx="14">
                  <c:v>Lithuania</c:v>
                </c:pt>
                <c:pt idx="15">
                  <c:v>Austria</c:v>
                </c:pt>
                <c:pt idx="16">
                  <c:v>Netherlands</c:v>
                </c:pt>
                <c:pt idx="17">
                  <c:v>EU Average</c:v>
                </c:pt>
                <c:pt idx="18">
                  <c:v>Malta</c:v>
                </c:pt>
                <c:pt idx="19">
                  <c:v>Bulgaria</c:v>
                </c:pt>
                <c:pt idx="20">
                  <c:v>Denmark</c:v>
                </c:pt>
                <c:pt idx="21">
                  <c:v>Germany</c:v>
                </c:pt>
                <c:pt idx="22">
                  <c:v>United Kingdom</c:v>
                </c:pt>
                <c:pt idx="23">
                  <c:v>Belgium</c:v>
                </c:pt>
                <c:pt idx="24">
                  <c:v>Sweden</c:v>
                </c:pt>
                <c:pt idx="25">
                  <c:v>Slovenia</c:v>
                </c:pt>
                <c:pt idx="26">
                  <c:v>Finland</c:v>
                </c:pt>
                <c:pt idx="27">
                  <c:v>Ireland</c:v>
                </c:pt>
                <c:pt idx="28">
                  <c:v>Latvia</c:v>
                </c:pt>
              </c:strCache>
            </c:strRef>
          </c:cat>
          <c:val>
            <c:numRef>
              <c:f>'Rādītāju atsegums'!$BE$2:$BE$30</c:f>
              <c:numCache>
                <c:formatCode>0%</c:formatCode>
                <c:ptCount val="29"/>
                <c:pt idx="0">
                  <c:v>0.621</c:v>
                </c:pt>
                <c:pt idx="1">
                  <c:v>0.523</c:v>
                </c:pt>
                <c:pt idx="2">
                  <c:v>0.523</c:v>
                </c:pt>
                <c:pt idx="3">
                  <c:v>0.484</c:v>
                </c:pt>
                <c:pt idx="4">
                  <c:v>0.472</c:v>
                </c:pt>
                <c:pt idx="5">
                  <c:v>0.472</c:v>
                </c:pt>
                <c:pt idx="6">
                  <c:v>0.464</c:v>
                </c:pt>
                <c:pt idx="7">
                  <c:v>0.416</c:v>
                </c:pt>
                <c:pt idx="8">
                  <c:v>0.414</c:v>
                </c:pt>
                <c:pt idx="9">
                  <c:v>0.397</c:v>
                </c:pt>
                <c:pt idx="10">
                  <c:v>0.389</c:v>
                </c:pt>
                <c:pt idx="11">
                  <c:v>0.359</c:v>
                </c:pt>
                <c:pt idx="12">
                  <c:v>0.352</c:v>
                </c:pt>
                <c:pt idx="13">
                  <c:v>0.347</c:v>
                </c:pt>
                <c:pt idx="14">
                  <c:v>0.345</c:v>
                </c:pt>
                <c:pt idx="15">
                  <c:v>0.336</c:v>
                </c:pt>
                <c:pt idx="16">
                  <c:v>0.333</c:v>
                </c:pt>
                <c:pt idx="17">
                  <c:v>0.327</c:v>
                </c:pt>
                <c:pt idx="18">
                  <c:v>0.325</c:v>
                </c:pt>
                <c:pt idx="19">
                  <c:v>0.316</c:v>
                </c:pt>
                <c:pt idx="20">
                  <c:v>0.304</c:v>
                </c:pt>
                <c:pt idx="21">
                  <c:v>0.291</c:v>
                </c:pt>
                <c:pt idx="22">
                  <c:v>0.291</c:v>
                </c:pt>
                <c:pt idx="23">
                  <c:v>0.285</c:v>
                </c:pt>
                <c:pt idx="24">
                  <c:v>0.283</c:v>
                </c:pt>
                <c:pt idx="25">
                  <c:v>0.269</c:v>
                </c:pt>
                <c:pt idx="26">
                  <c:v>0.26</c:v>
                </c:pt>
                <c:pt idx="27">
                  <c:v>0.259</c:v>
                </c:pt>
                <c:pt idx="28">
                  <c:v>0.239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27"/>
        <c:axId val="-2007941032"/>
        <c:axId val="-2007190392"/>
      </c:barChart>
      <c:catAx>
        <c:axId val="-200794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n-US"/>
          </a:p>
        </c:txPr>
        <c:crossAx val="-2007190392"/>
        <c:crosses val="autoZero"/>
        <c:auto val="1"/>
        <c:lblAlgn val="ctr"/>
        <c:lblOffset val="100"/>
        <c:noMultiLvlLbl val="0"/>
      </c:catAx>
      <c:valAx>
        <c:axId val="-20071903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07941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11276721568"/>
          <c:y val="0.155209402607079"/>
          <c:w val="0.434890042188286"/>
          <c:h val="0.702567445989703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0163574212461006"/>
                  <c:y val="0.0464030787157221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92074985804559"/>
                      <c:h val="0.1464728333458838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389462410621443"/>
                  <c:y val="0.00755034421531986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2800" b="1"/>
                    </a:pPr>
                    <a:r>
                      <a:rPr lang="en-US" sz="1800" b="1"/>
                      <a:t>Zinātne
15,3%</a:t>
                    </a:r>
                  </a:p>
                  <a:p>
                    <a:pPr>
                      <a:defRPr sz="2800" b="1"/>
                    </a:pPr>
                    <a:r>
                      <a:rPr lang="en-US" sz="1800" b="1"/>
                      <a:t>39,6 milj.EUR</a:t>
                    </a:r>
                    <a:endParaRPr lang="en-US" sz="2800" b="1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753736723165089"/>
                  <c:y val="-0.000948425170324068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28849449533214"/>
                      <c:h val="0.1464728333458838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0653436965907503"/>
                  <c:y val="0.0565228505863748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55319915463964"/>
                      <c:h val="0.1001652709135082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0166492420570828"/>
                  <c:y val="0.0129721813778917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en-US" sz="1400"/>
                      <a:t>Vispārējā izglītība
5,1%</a:t>
                    </a:r>
                    <a:endParaRPr lang="en-US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35472592088845"/>
                      <c:h val="0.37599727322809373"/>
                    </c:manualLayout>
                  </c15:layout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00958138862791846"/>
                  <c:y val="0.0143930356343113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en-US" sz="1400"/>
                      <a:t>Pārējās
14,2%</a:t>
                    </a:r>
                    <a:endParaRPr lang="en-US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01719706540378"/>
                      <c:h val="0.10016527091350821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'1.pielikums'!$U$10:$U$16</c:f>
              <c:strCache>
                <c:ptCount val="7"/>
                <c:pt idx="0">
                  <c:v>Augstākā izglītība</c:v>
                </c:pt>
                <c:pt idx="1">
                  <c:v>Zinātne</c:v>
                </c:pt>
                <c:pt idx="2">
                  <c:v>Profesionālā izglītība</c:v>
                </c:pt>
                <c:pt idx="3">
                  <c:v>Sports</c:v>
                </c:pt>
                <c:pt idx="4">
                  <c:v>Vispārējā izglītība (neiesk. brīvpusdienas un "aukļu" pakalpojumu)</c:v>
                </c:pt>
                <c:pt idx="5">
                  <c:v>Valsts valodas politika un pārvalde</c:v>
                </c:pt>
                <c:pt idx="6">
                  <c:v>Pārējās</c:v>
                </c:pt>
              </c:strCache>
            </c:strRef>
          </c:cat>
          <c:val>
            <c:numRef>
              <c:f>'1.pielikums'!$V$10:$V$16</c:f>
              <c:numCache>
                <c:formatCode>#,##0</c:formatCode>
                <c:ptCount val="7"/>
                <c:pt idx="0">
                  <c:v>6.3163081E7</c:v>
                </c:pt>
                <c:pt idx="1">
                  <c:v>3.9613711E7</c:v>
                </c:pt>
                <c:pt idx="2">
                  <c:v>6.9742071E7</c:v>
                </c:pt>
                <c:pt idx="3">
                  <c:v>3.6893074E7</c:v>
                </c:pt>
                <c:pt idx="4">
                  <c:v>1.3145318E7</c:v>
                </c:pt>
                <c:pt idx="5">
                  <c:v>1.310092E6</c:v>
                </c:pt>
                <c:pt idx="6">
                  <c:v>3.5410102E7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lv-LV" sz="1800" noProof="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0.53106</cdr:x>
      <cdr:y>0.07375</cdr:y>
    </cdr:from>
    <cdr:to>
      <cdr:x>0.6663</cdr:x>
      <cdr:y>0.23815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2091" y="297407"/>
          <a:ext cx="754380" cy="662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lv-LV" sz="1400" b="1" dirty="0" smtClean="0"/>
            <a:t>Augstskolu</a:t>
          </a:r>
        </a:p>
        <a:p xmlns:a="http://schemas.openxmlformats.org/drawingml/2006/main">
          <a:pPr algn="ctr"/>
          <a:r>
            <a:rPr lang="lv-LV" sz="1400" b="1" dirty="0" smtClean="0"/>
            <a:t>finansējums </a:t>
          </a:r>
        </a:p>
        <a:p xmlns:a="http://schemas.openxmlformats.org/drawingml/2006/main">
          <a:pPr algn="ctr"/>
          <a:r>
            <a:rPr lang="lv-LV" sz="1400" b="1" dirty="0" smtClean="0"/>
            <a:t>2%</a:t>
          </a:r>
          <a:endParaRPr lang="lv-LV" sz="1400" b="1" dirty="0"/>
        </a:p>
      </cdr:txBody>
    </cdr:sp>
  </cdr:relSizeAnchor>
  <cdr:relSizeAnchor xmlns:cdr="http://schemas.openxmlformats.org/drawingml/2006/chartDrawing">
    <cdr:from>
      <cdr:x>0.482</cdr:x>
      <cdr:y>0.17863</cdr:y>
    </cdr:from>
    <cdr:to>
      <cdr:x>0.5</cdr:x>
      <cdr:y>0.24099</cdr:y>
    </cdr:to>
    <cdr:cxnSp macro="">
      <cdr:nvCxnSpPr>
        <cdr:cNvPr id="5" name="Elbow Connector 4"/>
        <cdr:cNvCxnSpPr/>
      </cdr:nvCxnSpPr>
      <cdr:spPr>
        <a:xfrm xmlns:a="http://schemas.openxmlformats.org/drawingml/2006/main" rot="5400000">
          <a:off x="2688477" y="720317"/>
          <a:ext cx="100398" cy="251461"/>
        </a:xfrm>
        <a:prstGeom xmlns:a="http://schemas.openxmlformats.org/drawingml/2006/main" prst="bentConnector3">
          <a:avLst>
            <a:gd name="adj1" fmla="val 0"/>
          </a:avLst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2F3CA5-D879-4B4F-9816-C55F838FCE01}" type="datetimeFigureOut">
              <a:rPr lang="en-US"/>
              <a:pPr>
                <a:defRPr/>
              </a:pPr>
              <a:t>13.04.16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E042D3-CA8C-4C29-909E-6A981F7FC22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38312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694907-4EFA-491E-99C7-218F24966C59}" type="datetimeFigureOut">
              <a:rPr lang="lv-LV" altLang="lv-LV"/>
              <a:pPr>
                <a:defRPr/>
              </a:pPr>
              <a:t>13.04.16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8270782-D1F7-4CCF-B138-47FA81C8AF39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366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0782-D1F7-4CCF-B138-47FA81C8AF39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74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0782-D1F7-4CCF-B138-47FA81C8AF39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0653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0782-D1F7-4CCF-B138-47FA81C8AF39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293028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0782-D1F7-4CCF-B138-47FA81C8AF39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31859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B2F733C-35B5-466F-8E41-85772DEF67EB}" type="slidenum">
              <a:rPr lang="lv-LV" altLang="lv-LV" sz="1200" smtClean="0">
                <a:latin typeface="Calibri" panose="020F0502020204030204" pitchFamily="34" charset="0"/>
              </a:rPr>
              <a:pPr/>
              <a:t>6</a:t>
            </a:fld>
            <a:endParaRPr lang="lv-LV" altLang="lv-LV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57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0782-D1F7-4CCF-B138-47FA81C8AF39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327820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v-LV" altLang="lv-LV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B6056CA-1A8B-40E6-B729-298D8F6E5EA5}" type="slidenum">
              <a:rPr lang="lv-LV" altLang="lv-LV" smtClean="0"/>
              <a:pPr/>
              <a:t>15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374206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97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416-30E7-42ED-BED6-B4C5A057ECB2}" type="datetimeFigureOut">
              <a:rPr lang="en-US" smtClean="0"/>
              <a:t>13.04.16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2A5B-45F7-4977-B698-6D397FCC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5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AB52A75-E69D-4305-A931-CBFD7C7F51E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042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A7A2D14-D4ED-4D20-9591-109C52ACFD9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2869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BAF6FA6-E1D5-401B-9127-1493E0FFC3F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0856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CF5E0A8-31E4-484A-BF9D-6EEF6F07A12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0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CC8E14A-7D39-409F-B5FD-D3257D703ED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04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F547C6F-1698-4B46-A33B-A497A86B031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610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93ABC0-67DC-4EDA-8B24-F5DE96F3FB60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3606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957678E-8D82-4C69-B132-046EADA71E0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8058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08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CEBE854-368E-4856-B3A2-9849F0A65015}" type="datetime1">
              <a:rPr lang="en-US" altLang="lv-LV"/>
              <a:pPr>
                <a:defRPr/>
              </a:pPr>
              <a:t>13.04.16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30BD2D-36BA-488A-BA51-61FA3F776F7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sf@izm.gov.lv" TargetMode="External"/><Relationship Id="rId4" Type="http://schemas.openxmlformats.org/officeDocument/2006/relationships/hyperlink" Target="http://www.esfondi.izm.gov.lv/" TargetMode="Externa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60056"/>
            <a:ext cx="7772400" cy="960442"/>
          </a:xfrm>
        </p:spPr>
        <p:txBody>
          <a:bodyPr>
            <a:normAutofit fontScale="90000"/>
          </a:bodyPr>
          <a:lstStyle/>
          <a:p>
            <a:r>
              <a:rPr lang="lv-LV" sz="2700" dirty="0" smtClean="0"/>
              <a:t>Finansējuma piesaiste zinātnei</a:t>
            </a:r>
            <a:br>
              <a:rPr lang="lv-LV" sz="2700" dirty="0" smtClean="0"/>
            </a:br>
            <a:r>
              <a:rPr lang="lv-LV" altLang="lv-LV" sz="2700" dirty="0" smtClean="0">
                <a:ea typeface="MS PGothic" panose="020B0600070205080204" pitchFamily="34" charset="-128"/>
              </a:rPr>
              <a:t/>
            </a:r>
            <a:br>
              <a:rPr lang="lv-LV" altLang="lv-LV" sz="2700" dirty="0" smtClean="0">
                <a:ea typeface="MS PGothic" panose="020B0600070205080204" pitchFamily="34" charset="-128"/>
              </a:rPr>
            </a:br>
            <a:r>
              <a:rPr lang="lv-LV" sz="1600" i="1" dirty="0" smtClean="0"/>
              <a:t>Saeimas Ilgtspējīgas attīstības komisijas un Izglītības, kultūras un zinātnes komisijas kopsēde</a:t>
            </a:r>
            <a:endParaRPr lang="en-US" sz="16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>
                <a:ea typeface="MS PGothic" panose="020B0600070205080204" pitchFamily="34" charset="-128"/>
              </a:rPr>
              <a:t>2016.gada 13.aprīlis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5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596016"/>
            <a:ext cx="6096000" cy="1188583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>
                <a:latin typeface="Cambria"/>
                <a:cs typeface="Cambria"/>
              </a:rPr>
              <a:t>SF ieguldījumu mērķis</a:t>
            </a:r>
            <a:r>
              <a:rPr lang="lv-LV" dirty="0" smtClean="0">
                <a:latin typeface="Cambria"/>
                <a:cs typeface="Cambria"/>
              </a:rPr>
              <a:t>:  </a:t>
            </a:r>
            <a:br>
              <a:rPr lang="lv-LV" dirty="0" smtClean="0">
                <a:latin typeface="Cambria"/>
                <a:cs typeface="Cambria"/>
              </a:rPr>
            </a:br>
            <a:r>
              <a:rPr lang="lv-LV" u="sng" dirty="0" smtClean="0">
                <a:latin typeface="Cambria"/>
                <a:cs typeface="Cambria"/>
              </a:rPr>
              <a:t>Kāpināt industrijas </a:t>
            </a:r>
            <a:r>
              <a:rPr lang="lv-LV" u="sng" dirty="0">
                <a:latin typeface="Cambria"/>
                <a:cs typeface="Cambria"/>
              </a:rPr>
              <a:t>un </a:t>
            </a:r>
            <a:r>
              <a:rPr lang="en-US" u="sng" dirty="0" smtClean="0">
                <a:latin typeface="Cambria"/>
                <a:cs typeface="Cambria"/>
              </a:rPr>
              <a:t>s</a:t>
            </a:r>
            <a:r>
              <a:rPr lang="lv-LV" u="sng" dirty="0" smtClean="0">
                <a:latin typeface="Cambria"/>
                <a:cs typeface="Cambria"/>
              </a:rPr>
              <a:t>tarptautiski finansētas pētniecības apjomu</a:t>
            </a:r>
            <a:endParaRPr lang="lv-LV" u="sng" dirty="0"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F547C6F-1698-4B46-A33B-A497A86B0315}" type="slidenum">
              <a:rPr lang="en-US" altLang="lv-LV" smtClean="0"/>
              <a:pPr/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3908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895353" y="376752"/>
            <a:ext cx="6096000" cy="1036638"/>
          </a:xfrm>
        </p:spPr>
        <p:txBody>
          <a:bodyPr>
            <a:normAutofit/>
          </a:bodyPr>
          <a:lstStyle/>
          <a:p>
            <a:r>
              <a:rPr lang="lv-LV" altLang="lv-LV" dirty="0" smtClean="0">
                <a:latin typeface="Cambria" panose="02040503050406030204" pitchFamily="18" charset="0"/>
                <a:ea typeface="MS PGothic" panose="020B0600070205080204" pitchFamily="34" charset="-128"/>
              </a:rPr>
              <a:t>Laika grafiks  2014-2020</a:t>
            </a:r>
            <a:endParaRPr lang="en-GB" altLang="lv-LV" dirty="0" smtClean="0"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29143"/>
              </p:ext>
            </p:extLst>
          </p:nvPr>
        </p:nvGraphicFramePr>
        <p:xfrm>
          <a:off x="232201" y="1663351"/>
          <a:ext cx="8361293" cy="4906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1067"/>
                <a:gridCol w="1075068"/>
                <a:gridCol w="1041329"/>
                <a:gridCol w="1170432"/>
                <a:gridCol w="1659079"/>
                <a:gridCol w="1194318"/>
              </a:tblGrid>
              <a:tr h="602933">
                <a:tc>
                  <a:txBody>
                    <a:bodyPr/>
                    <a:lstStyle/>
                    <a:p>
                      <a:pPr algn="ctr"/>
                      <a:endParaRPr lang="en-GB" sz="1200" b="1" noProof="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Sākotnējais novērtējums</a:t>
                      </a:r>
                      <a:endParaRPr lang="en-GB" sz="1200" b="1" noProof="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Kritēriji un metodika</a:t>
                      </a:r>
                      <a:endParaRPr lang="en-GB" sz="1200" b="1" noProof="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Apstiprināti</a:t>
                      </a:r>
                      <a:r>
                        <a:rPr lang="lv-LV" sz="1200" b="1" baseline="0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lv-LV" sz="1200" b="1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MK noteikumi</a:t>
                      </a:r>
                      <a:endParaRPr lang="en-GB" sz="1200" b="1" noProof="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1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Projektu atlases izsludināšana</a:t>
                      </a:r>
                      <a:endParaRPr lang="en-GB" sz="1200" b="1" noProof="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Līgumu</a:t>
                      </a:r>
                    </a:p>
                    <a:p>
                      <a:pPr algn="ctr"/>
                      <a:r>
                        <a:rPr lang="lv-LV" sz="1200" b="1" noProof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slēgšana</a:t>
                      </a:r>
                      <a:endParaRPr lang="lv-LV" sz="1200" b="1" noProof="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8432">
                <a:tc>
                  <a:txBody>
                    <a:bodyPr/>
                    <a:lstStyle/>
                    <a:p>
                      <a:r>
                        <a:rPr lang="lv-LV" sz="14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1.1.1.1. Praktiskas ievirzes pētījumi</a:t>
                      </a:r>
                    </a:p>
                  </a:txBody>
                  <a:tcPr marL="91447" marR="91447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lv-LV" sz="28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lv-LV" sz="28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24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1200" b="1" i="1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12.01.2016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24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1200" b="1" i="1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07.04.</a:t>
                      </a:r>
                      <a:r>
                        <a:rPr lang="en-US" sz="1200" b="1" i="1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-08.06.</a:t>
                      </a:r>
                      <a:endParaRPr lang="en-GB" sz="1200" b="1" i="1" kern="1200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IV </a:t>
                      </a: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  <a:endParaRPr lang="en-GB" sz="1600" kern="1200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04">
                <a:tc>
                  <a:txBody>
                    <a:bodyPr/>
                    <a:lstStyle/>
                    <a:p>
                      <a:r>
                        <a:rPr lang="lv-LV" sz="14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1.1.1.2. </a:t>
                      </a:r>
                      <a:r>
                        <a:rPr lang="lv-LV" sz="1400" u="none" strike="noStrike" kern="1200" noProof="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Pēcdoktorantūras</a:t>
                      </a:r>
                      <a:r>
                        <a:rPr lang="lv-LV" sz="14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pētniecības atbalsts</a:t>
                      </a:r>
                    </a:p>
                  </a:txBody>
                  <a:tcPr marL="91447" marR="91447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28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28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24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1050" b="1" i="1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19.01.2016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24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sym typeface="Wingdings 2" panose="05020102010507070707" pitchFamily="18" charset="2"/>
                        </a:rPr>
                        <a:t></a:t>
                      </a:r>
                      <a:endParaRPr lang="lv-LV" sz="2000" dirty="0" smtClean="0">
                        <a:solidFill>
                          <a:srgbClr val="00B050"/>
                        </a:solidFill>
                        <a:latin typeface="Cambria" panose="02040503050406030204" pitchFamily="18" charset="0"/>
                        <a:sym typeface="Wingdings 2" panose="05020102010507070707" pitchFamily="18" charset="2"/>
                      </a:endParaRP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1200" b="1" i="1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17.03.-17.05. </a:t>
                      </a:r>
                      <a:r>
                        <a:rPr lang="lv-LV" sz="12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(VIAA)</a:t>
                      </a:r>
                    </a:p>
                    <a:p>
                      <a:pPr marL="72000" marR="0" indent="-7200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v-LV" sz="1200" b="1" i="1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III 2016</a:t>
                      </a:r>
                      <a:r>
                        <a:rPr lang="lv-LV" sz="1200" b="1" i="1" kern="1200" baseline="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grantu atlase</a:t>
                      </a:r>
                      <a:endParaRPr lang="en-GB" sz="1200" b="1" i="1" kern="1200" noProof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III </a:t>
                      </a: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i="1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(ar VIAA)</a:t>
                      </a:r>
                      <a:endParaRPr lang="en-GB" sz="1600" i="1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18">
                <a:tc>
                  <a:txBody>
                    <a:bodyPr/>
                    <a:lstStyle/>
                    <a:p>
                      <a:r>
                        <a:rPr lang="lv-LV" sz="14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1.1.1.4. P&amp;A infrastruktūras attīstīšana RIS3 spec. jomās un ZI institucionālās kapacitātes stiprināšana</a:t>
                      </a:r>
                    </a:p>
                  </a:txBody>
                  <a:tcPr marL="91447" marR="91447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kern="1200" noProof="0" dirty="0" smtClean="0">
                          <a:solidFill>
                            <a:srgbClr val="0080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Aprīlis, 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noProof="0" dirty="0" smtClean="0">
                          <a:solidFill>
                            <a:srgbClr val="0080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Jūl/ Aug, 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IV </a:t>
                      </a: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 </a:t>
                      </a: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</a:t>
                      </a: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7</a:t>
                      </a:r>
                      <a:endParaRPr lang="en-GB" sz="16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476">
                <a:tc>
                  <a:txBody>
                    <a:bodyPr/>
                    <a:lstStyle/>
                    <a:p>
                      <a:pPr marL="0" marR="0" indent="0" algn="l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u="none" strike="noStrike" dirty="0" smtClean="0">
                          <a:effectLst/>
                          <a:latin typeface="Cambria" panose="02040503050406030204" pitchFamily="18" charset="0"/>
                        </a:rPr>
                        <a:t>1.1.1.5.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Atbalsts s</a:t>
                      </a:r>
                      <a:r>
                        <a:rPr lang="lv-LV" sz="1400" u="none" strike="noStrike" dirty="0" smtClean="0">
                          <a:effectLst/>
                          <a:latin typeface="Cambria" panose="02040503050406030204" pitchFamily="18" charset="0"/>
                        </a:rPr>
                        <a:t>tarptautiskās sadarbības projektiem pētniecībā un inovācijās</a:t>
                      </a:r>
                      <a:endParaRPr lang="lv-LV" sz="140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47" marR="91447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kern="1200" noProof="0" dirty="0" smtClean="0">
                          <a:solidFill>
                            <a:srgbClr val="0080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Aprīlis, 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noProof="0" dirty="0" smtClean="0">
                          <a:solidFill>
                            <a:srgbClr val="0080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Jūl/Aug, 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IV</a:t>
                      </a: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</a:t>
                      </a: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7</a:t>
                      </a:r>
                      <a:endParaRPr lang="en-GB" sz="16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02">
                <a:tc>
                  <a:txBody>
                    <a:bodyPr/>
                    <a:lstStyle/>
                    <a:p>
                      <a:r>
                        <a:rPr lang="lv-LV" sz="14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1.1.1.3. Inovāciju granti studentiem</a:t>
                      </a:r>
                    </a:p>
                  </a:txBody>
                  <a:tcPr marL="91447" marR="91447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III </a:t>
                      </a:r>
                      <a:r>
                        <a:rPr lang="en-GB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 2017</a:t>
                      </a:r>
                      <a:endParaRPr lang="en-GB" sz="16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noProof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III 2017</a:t>
                      </a:r>
                      <a:endParaRPr lang="en-GB" sz="1600" kern="1200" noProof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7" marR="91447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41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>
          <a:xfrm>
            <a:off x="1858963" y="644678"/>
            <a:ext cx="5847255" cy="679756"/>
          </a:xfrm>
        </p:spPr>
        <p:txBody>
          <a:bodyPr>
            <a:normAutofit/>
          </a:bodyPr>
          <a:lstStyle/>
          <a:p>
            <a:r>
              <a:rPr lang="lv-LV" altLang="en-US" dirty="0">
                <a:latin typeface="Cambria"/>
                <a:cs typeface="Cambria"/>
              </a:rPr>
              <a:t>Baltijas valstu sekmes H2020</a:t>
            </a:r>
            <a:endParaRPr lang="lv-LV" altLang="lv-LV" dirty="0" smtClean="0">
              <a:latin typeface="Cambria"/>
              <a:ea typeface="MS PGothic" panose="020B0600070205080204" pitchFamily="34" charset="-128"/>
              <a:cs typeface="Cambria"/>
            </a:endParaRP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568AEE-D248-4AD1-ABDB-F742042E5BC9}" type="slidenum">
              <a:rPr lang="en-US" altLang="lv-LV" smtClean="0"/>
              <a:pPr/>
              <a:t>12</a:t>
            </a:fld>
            <a:endParaRPr lang="en-US" altLang="lv-LV" smtClean="0"/>
          </a:p>
        </p:txBody>
      </p:sp>
      <p:sp>
        <p:nvSpPr>
          <p:cNvPr id="21511" name="Content Placeholder 1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63"/>
          </a:xfrm>
        </p:spPr>
        <p:txBody>
          <a:bodyPr/>
          <a:lstStyle/>
          <a:p>
            <a:endParaRPr lang="lv-LV" altLang="lv-LV" smtClean="0">
              <a:ea typeface="MS PGothic" panose="020B0600070205080204" pitchFamily="34" charset="-128"/>
            </a:endParaRPr>
          </a:p>
          <a:p>
            <a:endParaRPr lang="lv-LV" altLang="lv-LV" smtClean="0">
              <a:ea typeface="MS PGothic" panose="020B0600070205080204" pitchFamily="34" charset="-128"/>
            </a:endParaRPr>
          </a:p>
        </p:txBody>
      </p:sp>
      <p:sp>
        <p:nvSpPr>
          <p:cNvPr id="21664" name="Rectangle 1"/>
          <p:cNvSpPr>
            <a:spLocks noChangeArrowheads="1"/>
          </p:cNvSpPr>
          <p:nvPr/>
        </p:nvSpPr>
        <p:spPr bwMode="auto">
          <a:xfrm>
            <a:off x="5711825" y="157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 altLang="lv-LV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29340"/>
              </p:ext>
            </p:extLst>
          </p:nvPr>
        </p:nvGraphicFramePr>
        <p:xfrm>
          <a:off x="760930" y="1718604"/>
          <a:ext cx="7773470" cy="4163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2114"/>
                <a:gridCol w="1419341"/>
                <a:gridCol w="1432606"/>
                <a:gridCol w="1309409"/>
              </a:tblGrid>
              <a:tr h="370901">
                <a:tc>
                  <a:txBody>
                    <a:bodyPr/>
                    <a:lstStyle/>
                    <a:p>
                      <a:pPr algn="ctr"/>
                      <a:endParaRPr lang="lv-LV" sz="1800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latin typeface="Cambria"/>
                          <a:cs typeface="Cambria"/>
                        </a:rPr>
                        <a:t>Latvija</a:t>
                      </a:r>
                      <a:endParaRPr lang="lv-LV" sz="1800" b="1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latin typeface="Cambria"/>
                          <a:cs typeface="Cambria"/>
                        </a:rPr>
                        <a:t>Igaunija</a:t>
                      </a:r>
                      <a:endParaRPr lang="lv-LV" sz="1800" b="1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latin typeface="Cambria"/>
                          <a:cs typeface="Cambria"/>
                        </a:rPr>
                        <a:t>Lietuva</a:t>
                      </a:r>
                      <a:endParaRPr lang="lv-LV" sz="1800" b="1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ambria"/>
                          <a:cs typeface="Cambria"/>
                        </a:rPr>
                        <a:t>Iesniegto projektu skaits</a:t>
                      </a:r>
                      <a:endParaRPr lang="lv-LV" sz="1800" dirty="0">
                        <a:latin typeface="Cambria"/>
                        <a:cs typeface="Cambria"/>
                      </a:endParaRPr>
                    </a:p>
                  </a:txBody>
                  <a:tcPr marL="91441" marR="9144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490</a:t>
                      </a:r>
                      <a:endParaRPr lang="lv-LV" sz="2000" b="1" dirty="0">
                        <a:latin typeface="Cambria"/>
                        <a:cs typeface="Cambria"/>
                      </a:endParaRPr>
                    </a:p>
                  </a:txBody>
                  <a:tcPr marL="91441" marR="91441" marT="45734" marB="45734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890</a:t>
                      </a:r>
                      <a:endParaRPr lang="lv-LV" sz="20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673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34" marB="45734"/>
                </a:tc>
              </a:tr>
              <a:tr h="172686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ambria"/>
                          <a:cs typeface="Cambria"/>
                        </a:rPr>
                        <a:t>Dalību</a:t>
                      </a:r>
                      <a:r>
                        <a:rPr lang="lv-LV" sz="1800" baseline="0" dirty="0" smtClean="0">
                          <a:latin typeface="Cambria"/>
                          <a:cs typeface="Cambria"/>
                        </a:rPr>
                        <a:t> skaits projektu pieteikumos</a:t>
                      </a:r>
                      <a:endParaRPr lang="lv-LV" sz="1800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598</a:t>
                      </a:r>
                      <a:endParaRPr lang="lv-LV" sz="2000" b="1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1 061</a:t>
                      </a:r>
                      <a:endParaRPr lang="lv-LV" sz="20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802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</a:tr>
              <a:tr h="640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latin typeface="Cambria"/>
                          <a:cs typeface="Cambria"/>
                        </a:rPr>
                        <a:t>Sekmīgo projektu skaits (finansēšanai izvirzītie)</a:t>
                      </a:r>
                      <a:endParaRPr lang="lv-LV" sz="18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69 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111</a:t>
                      </a:r>
                      <a:endParaRPr lang="lv-LV" sz="20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64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</a:tr>
              <a:tr h="658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latin typeface="Cambria"/>
                          <a:cs typeface="Cambria"/>
                        </a:rPr>
                        <a:t>Institūcijas – dalībnieki sekmīgajos projektos  </a:t>
                      </a:r>
                      <a:endParaRPr lang="lv-LV" sz="18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46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72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41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ambria"/>
                          <a:cs typeface="Cambria"/>
                        </a:rPr>
                        <a:t>Projektu koordinatoru skaits </a:t>
                      </a:r>
                      <a:endParaRPr lang="lv-LV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4" marR="91444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14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4" marR="91444" marT="45740" marB="45740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44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10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ambria"/>
                          <a:cs typeface="Cambria"/>
                        </a:rPr>
                        <a:t>Finansējums sekmīgajiem projektiem</a:t>
                      </a:r>
                      <a:endParaRPr lang="lv-LV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4" marR="91444" marT="45733" marB="45733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15.9</a:t>
                      </a:r>
                      <a:r>
                        <a:rPr lang="lv-LV" sz="2000" b="1" baseline="0" dirty="0" smtClean="0">
                          <a:latin typeface="Cambria"/>
                          <a:cs typeface="Cambria"/>
                        </a:rPr>
                        <a:t> M</a:t>
                      </a:r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€</a:t>
                      </a:r>
                    </a:p>
                  </a:txBody>
                  <a:tcPr marL="91444" marR="91444" marT="45733" marB="45733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44.6</a:t>
                      </a:r>
                      <a:r>
                        <a:rPr lang="lv-LV" sz="2000" b="1" baseline="0" dirty="0" smtClean="0">
                          <a:latin typeface="Cambria"/>
                          <a:cs typeface="Cambria"/>
                        </a:rPr>
                        <a:t> M</a:t>
                      </a:r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€</a:t>
                      </a:r>
                      <a:endParaRPr lang="lv-LV" sz="2000" b="1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10.8</a:t>
                      </a:r>
                      <a:r>
                        <a:rPr lang="lv-LV" sz="2000" b="1" baseline="0" dirty="0" smtClean="0">
                          <a:latin typeface="Cambria"/>
                          <a:cs typeface="Cambria"/>
                        </a:rPr>
                        <a:t> M</a:t>
                      </a:r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€</a:t>
                      </a:r>
                      <a:endParaRPr lang="lv-LV" sz="2000" b="1" dirty="0"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</a:tr>
              <a:tr h="664815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ambria"/>
                          <a:cs typeface="Cambria"/>
                        </a:rPr>
                        <a:t>Sekmības līmenis (pēc projektu skaita)</a:t>
                      </a:r>
                      <a:endParaRPr lang="lv-LV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4" marR="9144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14%</a:t>
                      </a:r>
                      <a:endParaRPr lang="lv-LV" sz="20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4" marR="91444" marT="45733" marB="45733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Cambria"/>
                          <a:cs typeface="Cambria"/>
                        </a:rPr>
                        <a:t>12%</a:t>
                      </a:r>
                      <a:endParaRPr lang="lv-LV" sz="20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Cambria"/>
                          <a:cs typeface="Cambria"/>
                        </a:rPr>
                        <a:t>9,5%</a:t>
                      </a:r>
                      <a:endParaRPr lang="lv-LV" sz="20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41" marR="91441"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1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>
          <a:xfrm>
            <a:off x="1858964" y="304800"/>
            <a:ext cx="3150080" cy="679756"/>
          </a:xfrm>
        </p:spPr>
        <p:txBody>
          <a:bodyPr>
            <a:normAutofit fontScale="90000"/>
          </a:bodyPr>
          <a:lstStyle/>
          <a:p>
            <a:r>
              <a:rPr lang="lv-LV" altLang="lv-LV" sz="2000" dirty="0" smtClean="0">
                <a:latin typeface="Cambria"/>
                <a:ea typeface="MS PGothic" panose="020B0600070205080204" pitchFamily="34" charset="-128"/>
                <a:cs typeface="Cambria"/>
              </a:rPr>
              <a:t>ES dalībvalstu sekmes </a:t>
            </a:r>
            <a:br>
              <a:rPr lang="lv-LV" altLang="lv-LV" sz="2000" dirty="0" smtClean="0">
                <a:latin typeface="Cambria"/>
                <a:ea typeface="MS PGothic" panose="020B0600070205080204" pitchFamily="34" charset="-128"/>
                <a:cs typeface="Cambria"/>
              </a:rPr>
            </a:br>
            <a:r>
              <a:rPr lang="lv-LV" altLang="lv-LV" sz="2000" dirty="0" smtClean="0">
                <a:latin typeface="Cambria"/>
                <a:ea typeface="MS PGothic" panose="020B0600070205080204" pitchFamily="34" charset="-128"/>
                <a:cs typeface="Cambria"/>
              </a:rPr>
              <a:t>H2020</a:t>
            </a:r>
            <a:r>
              <a:rPr lang="lv-LV" altLang="lv-LV" sz="2000" dirty="0">
                <a:latin typeface="Cambria"/>
                <a:ea typeface="MS PGothic" panose="020B0600070205080204" pitchFamily="34" charset="-128"/>
                <a:cs typeface="Cambria"/>
              </a:rPr>
              <a:t> </a:t>
            </a:r>
            <a:r>
              <a:rPr lang="lv-LV" altLang="lv-LV" sz="2000" dirty="0" smtClean="0">
                <a:latin typeface="Cambria"/>
                <a:ea typeface="MS PGothic" panose="020B0600070205080204" pitchFamily="34" charset="-128"/>
                <a:cs typeface="Cambria"/>
              </a:rPr>
              <a:t>konkursos</a:t>
            </a:r>
          </a:p>
        </p:txBody>
      </p:sp>
      <p:pic>
        <p:nvPicPr>
          <p:cNvPr id="21507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350" y="1513173"/>
            <a:ext cx="3681861" cy="5217988"/>
          </a:xfrm>
        </p:spPr>
      </p:pic>
      <p:sp>
        <p:nvSpPr>
          <p:cNvPr id="21510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568AEE-D248-4AD1-ABDB-F742042E5BC9}" type="slidenum">
              <a:rPr lang="en-US" altLang="lv-LV" smtClean="0"/>
              <a:pPr/>
              <a:t>13</a:t>
            </a:fld>
            <a:endParaRPr lang="en-US" altLang="lv-LV" smtClean="0"/>
          </a:p>
        </p:txBody>
      </p:sp>
      <p:sp>
        <p:nvSpPr>
          <p:cNvPr id="21511" name="Content Placeholder 1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63"/>
          </a:xfrm>
        </p:spPr>
        <p:txBody>
          <a:bodyPr/>
          <a:lstStyle/>
          <a:p>
            <a:endParaRPr lang="lv-LV" altLang="lv-LV" smtClean="0">
              <a:ea typeface="MS PGothic" panose="020B0600070205080204" pitchFamily="34" charset="-128"/>
            </a:endParaRPr>
          </a:p>
          <a:p>
            <a:endParaRPr lang="lv-LV" altLang="lv-LV" smtClean="0">
              <a:ea typeface="MS PGothic" panose="020B0600070205080204" pitchFamily="34" charset="-12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892266"/>
              </p:ext>
            </p:extLst>
          </p:nvPr>
        </p:nvGraphicFramePr>
        <p:xfrm>
          <a:off x="5151750" y="42791"/>
          <a:ext cx="3949914" cy="67538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13016"/>
                <a:gridCol w="756351"/>
                <a:gridCol w="756352"/>
                <a:gridCol w="1224195"/>
              </a:tblGrid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Valsts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Projekti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Dalības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Finansējums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Lielbritānija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1 968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3 557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1,688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Vācija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 1 630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3 658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2,311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Spānija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1 341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2 712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0,979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28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Francija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 1 241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2 550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1,220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Itālija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1 167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2 453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0,868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Nīderlande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 949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1 769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0,914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Beļģija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666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1 197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0,532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Zviedrija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516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816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0,380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Austrija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487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794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0,319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63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Grieķija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439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799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0,244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Dānija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 400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621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0,300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Portugāle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362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602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0,200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Somija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 341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533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0,219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Īrija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300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445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0,180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Polija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278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459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0,103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Čehija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213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291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0,066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Ungārija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194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254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0,066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Slovēnija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165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237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0,065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Rumānija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146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250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0,044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effectLst/>
                        </a:rPr>
                        <a:t>Igaunija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effectLst/>
                        </a:rPr>
                        <a:t> 111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effectLst/>
                        </a:rPr>
                        <a:t>158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effectLst/>
                        </a:rPr>
                        <a:t>0,045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Kipra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99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133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0,038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effectLst/>
                        </a:rPr>
                        <a:t>Slovākija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 89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115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0,018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Horvātija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77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118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0,022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Luksemburga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 74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101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</a:rPr>
                        <a:t>0,030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800000"/>
                          </a:solidFill>
                          <a:effectLst/>
                        </a:rPr>
                        <a:t>Latvija</a:t>
                      </a:r>
                      <a:endParaRPr lang="lv-LV" sz="1600" b="1" dirty="0">
                        <a:solidFill>
                          <a:srgbClr val="800000"/>
                        </a:solidFill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800000"/>
                          </a:solidFill>
                          <a:effectLst/>
                        </a:rPr>
                        <a:t> </a:t>
                      </a:r>
                      <a:r>
                        <a:rPr lang="lv-LV" sz="1600" b="1" dirty="0" smtClean="0">
                          <a:solidFill>
                            <a:srgbClr val="800000"/>
                          </a:solidFill>
                          <a:effectLst/>
                        </a:rPr>
                        <a:t>69</a:t>
                      </a:r>
                      <a:endParaRPr lang="lv-LV" sz="1600" b="1" dirty="0">
                        <a:solidFill>
                          <a:srgbClr val="800000"/>
                        </a:solidFill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800000"/>
                          </a:solidFill>
                          <a:effectLst/>
                        </a:rPr>
                        <a:t>88</a:t>
                      </a:r>
                      <a:endParaRPr lang="lv-LV" sz="1600" b="1" dirty="0">
                        <a:solidFill>
                          <a:srgbClr val="800000"/>
                        </a:solidFill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800000"/>
                          </a:solidFill>
                          <a:effectLst/>
                        </a:rPr>
                        <a:t>0,015</a:t>
                      </a:r>
                      <a:endParaRPr lang="lv-LV" sz="1600" b="1" dirty="0">
                        <a:solidFill>
                          <a:srgbClr val="800000"/>
                        </a:solidFill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Bulgārija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91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130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0,015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</a:rPr>
                        <a:t>Lietuva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</a:rPr>
                        <a:t> </a:t>
                      </a:r>
                      <a:r>
                        <a:rPr lang="lv-LV" sz="1600" b="1" dirty="0" smtClean="0">
                          <a:effectLst/>
                        </a:rPr>
                        <a:t>64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</a:rPr>
                        <a:t>78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</a:rPr>
                        <a:t>0,011</a:t>
                      </a:r>
                      <a:endParaRPr lang="lv-LV" sz="1600" b="1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  <a:tr h="20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Malta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30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41</a:t>
                      </a:r>
                      <a:endParaRPr lang="lv-LV" sz="140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0,004</a:t>
                      </a:r>
                      <a:endParaRPr lang="lv-LV" sz="1400" dirty="0">
                        <a:effectLst/>
                        <a:latin typeface="Cambria"/>
                        <a:ea typeface="Calibri" panose="020F0502020204030204" pitchFamily="34" charset="0"/>
                        <a:cs typeface="Cambria"/>
                      </a:endParaRPr>
                    </a:p>
                  </a:txBody>
                  <a:tcPr marL="59658" marR="59658" marT="0" marB="0"/>
                </a:tc>
              </a:tr>
            </a:tbl>
          </a:graphicData>
        </a:graphic>
      </p:graphicFrame>
      <p:sp>
        <p:nvSpPr>
          <p:cNvPr id="21664" name="Rectangle 1"/>
          <p:cNvSpPr>
            <a:spLocks noChangeArrowheads="1"/>
          </p:cNvSpPr>
          <p:nvPr/>
        </p:nvSpPr>
        <p:spPr bwMode="auto">
          <a:xfrm>
            <a:off x="5711825" y="157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61652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891" y="477641"/>
            <a:ext cx="6726509" cy="1036642"/>
          </a:xfrm>
        </p:spPr>
        <p:txBody>
          <a:bodyPr>
            <a:normAutofit/>
          </a:bodyPr>
          <a:lstStyle/>
          <a:p>
            <a:r>
              <a:rPr lang="lv-LV" sz="2800" dirty="0" smtClean="0">
                <a:latin typeface="Cambria"/>
                <a:cs typeface="Cambria"/>
              </a:rPr>
              <a:t>LV sniegums 7.IP un H2020 – </a:t>
            </a:r>
            <a:br>
              <a:rPr lang="lv-LV" sz="2800" dirty="0" smtClean="0">
                <a:latin typeface="Cambria"/>
                <a:cs typeface="Cambria"/>
              </a:rPr>
            </a:br>
            <a:r>
              <a:rPr lang="lv-LV" sz="2800" dirty="0" smtClean="0">
                <a:latin typeface="Cambria"/>
                <a:cs typeface="Cambria"/>
              </a:rPr>
              <a:t>galvenie secinājumi</a:t>
            </a:r>
            <a:endParaRPr lang="lv-LV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090" y="1671627"/>
            <a:ext cx="7667002" cy="43735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sz="1700" b="1" dirty="0"/>
              <a:t>Nepieciešama apņemšanās stimulēt ekonomikas un </a:t>
            </a:r>
            <a:r>
              <a:rPr lang="lv-LV" sz="1700" b="1" dirty="0" smtClean="0"/>
              <a:t>reāli </a:t>
            </a:r>
            <a:r>
              <a:rPr lang="lv-LV" sz="1700" b="1" dirty="0"/>
              <a:t>ieguldījumi P&amp;</a:t>
            </a:r>
            <a:r>
              <a:rPr lang="lv-LV" sz="1700" b="1" dirty="0" smtClean="0"/>
              <a:t>A (paaugstināt valsts ieguldījumu P&amp;A);</a:t>
            </a:r>
            <a:endParaRPr lang="lv-LV" sz="1700" b="1" dirty="0"/>
          </a:p>
          <a:p>
            <a:pPr marL="457200" indent="-457200">
              <a:buFont typeface="+mj-lt"/>
              <a:buAutoNum type="arabicPeriod"/>
            </a:pPr>
            <a:r>
              <a:rPr lang="lv-LV" sz="1700" dirty="0" smtClean="0"/>
              <a:t>Nepieciešams paaugstināt kapacitāti projektu sagatavošanā un virzībā;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700" dirty="0" smtClean="0"/>
              <a:t>Nepieciešams LV interešu lobijs H2020 programmkomitejās un speciālajās programmās;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700" dirty="0" smtClean="0"/>
              <a:t>Jāpiedalās citās EK programmās, kas paver iespējas startēt konsorcijos.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7A2D14-D4ED-4D20-9591-109C52ACFD9F}" type="slidenum">
              <a:rPr lang="en-US" altLang="lv-LV" smtClean="0"/>
              <a:pPr/>
              <a:t>14</a:t>
            </a:fld>
            <a:endParaRPr lang="en-US" altLang="lv-LV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78261"/>
              </p:ext>
            </p:extLst>
          </p:nvPr>
        </p:nvGraphicFramePr>
        <p:xfrm>
          <a:off x="3048000" y="3784590"/>
          <a:ext cx="5486400" cy="288290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72733"/>
                <a:gridCol w="2813667"/>
              </a:tblGrid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effectLst/>
                        </a:rPr>
                        <a:t>2007-2013</a:t>
                      </a:r>
                      <a:endParaRPr lang="lv-LV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spcAft>
                          <a:spcPts val="0"/>
                        </a:spcAft>
                        <a:tabLst/>
                      </a:pPr>
                      <a:r>
                        <a:rPr lang="lv-LV" sz="1400" b="1" dirty="0" smtClean="0">
                          <a:effectLst/>
                        </a:rPr>
                        <a:t>2014-2020</a:t>
                      </a:r>
                      <a:endParaRPr lang="lv-LV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7.Ietvara programma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Apvārsnis 2020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Eurostars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Eurostars 2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BONUS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BONUS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COST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COST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EUREKA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EUREKA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ARTEMIS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ECSEL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ENIAC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r>
                        <a:rPr lang="lv-LV" sz="1400" dirty="0" smtClean="0">
                          <a:effectLst/>
                        </a:rPr>
                        <a:t>-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IMI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IMI 2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Clean Sky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Clean Sky 2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55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Hydrogen and Fuel Cells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Hydrogen and Fuel Cells 2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spcAft>
                          <a:spcPts val="0"/>
                        </a:spcAft>
                      </a:pPr>
                      <a:r>
                        <a:rPr lang="lv-LV" sz="1400" dirty="0" err="1">
                          <a:effectLst/>
                        </a:rPr>
                        <a:t>Bio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based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industries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420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348038"/>
            <a:ext cx="7772400" cy="914400"/>
          </a:xfrm>
        </p:spPr>
        <p:txBody>
          <a:bodyPr/>
          <a:lstStyle/>
          <a:p>
            <a:r>
              <a:rPr lang="lv-LV" altLang="ru-RU" sz="4800" b="1" dirty="0" smtClean="0">
                <a:latin typeface="Cambria" panose="02040503050406030204" pitchFamily="18" charset="0"/>
                <a:ea typeface="MS PGothic" panose="020B0600070205080204" pitchFamily="34" charset="-128"/>
              </a:rPr>
              <a:t>Paldies!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85800" y="4991100"/>
            <a:ext cx="7772400" cy="14097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lv-LV" altLang="ru-RU" b="1" i="1" dirty="0" smtClean="0">
                <a:latin typeface="Cambria" panose="02040503050406030204" pitchFamily="18" charset="0"/>
                <a:ea typeface="MS PGothic" panose="020B0600070205080204" pitchFamily="34" charset="-128"/>
              </a:rPr>
              <a:t>Izglītības un zinātnes ministrija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lv-LV" altLang="ru-RU" dirty="0" smtClean="0">
                <a:latin typeface="Cambria" panose="02040503050406030204" pitchFamily="18" charset="0"/>
                <a:ea typeface="MS PGothic" panose="020B0600070205080204" pitchFamily="34" charset="-128"/>
              </a:rPr>
              <a:t>Adrese: </a:t>
            </a:r>
            <a:r>
              <a:rPr lang="lv-LV" altLang="ru-RU" dirty="0" err="1" smtClean="0">
                <a:latin typeface="Cambria" panose="02040503050406030204" pitchFamily="18" charset="0"/>
                <a:ea typeface="MS PGothic" panose="020B0600070205080204" pitchFamily="34" charset="-128"/>
              </a:rPr>
              <a:t>Valņu</a:t>
            </a:r>
            <a:r>
              <a:rPr lang="lv-LV" altLang="ru-RU" dirty="0" smtClean="0">
                <a:latin typeface="Cambria" panose="02040503050406030204" pitchFamily="18" charset="0"/>
                <a:ea typeface="MS PGothic" panose="020B0600070205080204" pitchFamily="34" charset="-128"/>
              </a:rPr>
              <a:t> iela 2, Rīga, LV-1050</a:t>
            </a: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r>
              <a:rPr lang="lv-LV" altLang="lv-LV" smtClean="0">
                <a:latin typeface="Cambria" panose="02040503050406030204" pitchFamily="18" charset="0"/>
                <a:cs typeface="Arial" panose="020B0604020202020204" pitchFamily="34" charset="0"/>
              </a:rPr>
              <a:t>Tālrunis: +371 67047937</a:t>
            </a:r>
            <a:r>
              <a:rPr lang="lv-LV" altLang="lv-LV" smtClean="0">
                <a:solidFill>
                  <a:srgbClr val="005374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/>
            </a:r>
            <a:br>
              <a:rPr lang="lv-LV" altLang="lv-LV" smtClean="0">
                <a:solidFill>
                  <a:srgbClr val="005374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</a:br>
            <a:r>
              <a:rPr lang="lv-LV" altLang="lv-LV" smtClean="0">
                <a:latin typeface="Cambria" panose="02040503050406030204" pitchFamily="18" charset="0"/>
                <a:ea typeface="MS PGothic" panose="020B0600070205080204" pitchFamily="34" charset="-128"/>
              </a:rPr>
              <a:t>E-pasts:</a:t>
            </a:r>
            <a:r>
              <a:rPr lang="lv-LV" altLang="lv-LV" smtClean="0">
                <a:solidFill>
                  <a:srgbClr val="83D7EA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 </a:t>
            </a:r>
            <a:r>
              <a:rPr lang="lv-LV" altLang="lv-LV" b="1" smtClean="0">
                <a:solidFill>
                  <a:srgbClr val="0070C0"/>
                </a:solidFill>
                <a:latin typeface="Cambria" panose="02040503050406030204" pitchFamily="18" charset="0"/>
                <a:ea typeface="MS PGothic" panose="020B0600070205080204" pitchFamily="34" charset="-128"/>
                <a:hlinkClick r:id="rId3"/>
              </a:rPr>
              <a:t>esf</a:t>
            </a:r>
            <a:r>
              <a:rPr lang="lv-LV" altLang="ru-RU" smtClean="0">
                <a:solidFill>
                  <a:srgbClr val="0070C0"/>
                </a:solidFill>
                <a:latin typeface="Cambria" panose="02040503050406030204" pitchFamily="18" charset="0"/>
                <a:ea typeface="MS PGothic" panose="020B0600070205080204" pitchFamily="34" charset="-128"/>
                <a:hlinkClick r:id="rId3"/>
              </a:rPr>
              <a:t>@izm.gov.lv</a:t>
            </a:r>
            <a:r>
              <a:rPr lang="lv-LV" altLang="ru-RU" smtClean="0">
                <a:solidFill>
                  <a:srgbClr val="0070C0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r>
              <a:rPr lang="lv-LV" altLang="lv-LV" dirty="0" smtClean="0">
                <a:latin typeface="Cambria" panose="02040503050406030204" pitchFamily="18" charset="0"/>
                <a:ea typeface="MS PGothic" panose="020B0600070205080204" pitchFamily="34" charset="-128"/>
              </a:rPr>
              <a:t>Mājaslapa:</a:t>
            </a:r>
            <a:r>
              <a:rPr lang="lv-LV" altLang="lv-LV" dirty="0" smtClean="0">
                <a:solidFill>
                  <a:srgbClr val="005374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 </a:t>
            </a:r>
            <a:r>
              <a:rPr lang="lv-LV" altLang="lv-LV" dirty="0" smtClean="0">
                <a:solidFill>
                  <a:srgbClr val="005374"/>
                </a:solidFill>
                <a:latin typeface="Cambria" panose="02040503050406030204" pitchFamily="18" charset="0"/>
                <a:ea typeface="MS PGothic" panose="020B0600070205080204" pitchFamily="34" charset="-128"/>
                <a:hlinkClick r:id="rId4"/>
              </a:rPr>
              <a:t>www.esfondi.izm.gov.lv</a:t>
            </a:r>
            <a:r>
              <a:rPr lang="lv-LV" altLang="lv-LV" dirty="0" smtClean="0">
                <a:solidFill>
                  <a:srgbClr val="005374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r>
              <a:rPr lang="lv-LV" altLang="lv-LV" dirty="0" smtClean="0">
                <a:solidFill>
                  <a:srgbClr val="005374"/>
                </a:solidFill>
                <a:latin typeface="Cambria" panose="02040503050406030204" pitchFamily="18" charset="0"/>
                <a:ea typeface="MS PGothic" panose="020B0600070205080204" pitchFamily="34" charset="-128"/>
                <a:hlinkClick r:id="rId4"/>
              </a:rPr>
              <a:t> www. izm.gov.lv</a:t>
            </a:r>
            <a:r>
              <a:rPr lang="lv-LV" altLang="lv-LV" dirty="0" smtClean="0">
                <a:solidFill>
                  <a:srgbClr val="005374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  </a:t>
            </a:r>
            <a:endParaRPr lang="lv-LV" altLang="ru-RU" dirty="0" smtClean="0">
              <a:latin typeface="Cambria" panose="02040503050406030204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endParaRPr lang="lv-LV" altLang="ru-RU" dirty="0" smtClean="0"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10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700" y="506694"/>
            <a:ext cx="6299021" cy="1036642"/>
          </a:xfrm>
        </p:spPr>
        <p:txBody>
          <a:bodyPr>
            <a:noAutofit/>
          </a:bodyPr>
          <a:lstStyle/>
          <a:p>
            <a:r>
              <a:rPr lang="lv-LV" altLang="lv-LV" sz="2000" dirty="0" smtClean="0">
                <a:latin typeface="Cambria"/>
                <a:cs typeface="Cambria"/>
              </a:rPr>
              <a:t>Ieguldījumu pētniecībā ietekme uz tautsaimniecību</a:t>
            </a:r>
            <a:br>
              <a:rPr lang="lv-LV" altLang="lv-LV" sz="2000" dirty="0" smtClean="0">
                <a:latin typeface="Cambria"/>
                <a:cs typeface="Cambria"/>
              </a:rPr>
            </a:br>
            <a:endParaRPr lang="lv-LV" sz="2000" dirty="0">
              <a:latin typeface="Cambria"/>
              <a:cs typeface="Cambri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21792" y="5982902"/>
            <a:ext cx="7480808" cy="646498"/>
          </a:xfrm>
        </p:spPr>
        <p:txBody>
          <a:bodyPr>
            <a:noAutofit/>
          </a:bodyPr>
          <a:lstStyle/>
          <a:p>
            <a:pPr algn="l"/>
            <a:r>
              <a:rPr lang="lv-LV" altLang="lv-LV" sz="2000" b="1" dirty="0" smtClean="0">
                <a:latin typeface="Cambria"/>
                <a:cs typeface="Cambria"/>
              </a:rPr>
              <a:t>Pastāv </a:t>
            </a:r>
            <a:r>
              <a:rPr lang="lv-LV" altLang="lv-LV" sz="2000" b="1" dirty="0">
                <a:latin typeface="Cambria"/>
                <a:cs typeface="Cambria"/>
              </a:rPr>
              <a:t>nozīmīga </a:t>
            </a:r>
            <a:r>
              <a:rPr lang="lv-LV" altLang="lv-LV" sz="2000" b="1" dirty="0" smtClean="0">
                <a:latin typeface="Cambria"/>
                <a:cs typeface="Cambria"/>
              </a:rPr>
              <a:t>sakarība </a:t>
            </a:r>
            <a:r>
              <a:rPr lang="lv-LV" altLang="lv-LV" sz="2000" b="1" dirty="0">
                <a:latin typeface="Cambria"/>
                <a:cs typeface="Cambria"/>
              </a:rPr>
              <a:t>starp ieguldījumiem zinātnē un IKP uz vienu </a:t>
            </a:r>
            <a:r>
              <a:rPr lang="lv-LV" altLang="lv-LV" sz="2000" b="1" dirty="0" smtClean="0">
                <a:latin typeface="Cambria"/>
                <a:cs typeface="Cambria"/>
              </a:rPr>
              <a:t>iedzīvotāju.</a:t>
            </a:r>
            <a:endParaRPr lang="lv-LV" sz="2000" b="1" dirty="0">
              <a:latin typeface="Cambria"/>
              <a:cs typeface="Cambria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45463" y="1536192"/>
          <a:ext cx="6193536" cy="432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216721" y="6324600"/>
            <a:ext cx="470079" cy="304800"/>
          </a:xfrm>
        </p:spPr>
        <p:txBody>
          <a:bodyPr/>
          <a:lstStyle/>
          <a:p>
            <a:r>
              <a:rPr lang="lv-LV" altLang="lv-LV" sz="1000" dirty="0" smtClean="0"/>
              <a:t>24</a:t>
            </a:r>
            <a:endParaRPr lang="en-US" altLang="lv-LV" sz="10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66529"/>
              </p:ext>
            </p:extLst>
          </p:nvPr>
        </p:nvGraphicFramePr>
        <p:xfrm>
          <a:off x="5486400" y="3167759"/>
          <a:ext cx="3536731" cy="1771949"/>
        </p:xfrm>
        <a:graphic>
          <a:graphicData uri="http://schemas.openxmlformats.org/drawingml/2006/table">
            <a:tbl>
              <a:tblPr/>
              <a:tblGrid>
                <a:gridCol w="1268413"/>
                <a:gridCol w="819874"/>
                <a:gridCol w="721489"/>
                <a:gridCol w="726955"/>
              </a:tblGrid>
              <a:tr h="299765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Bāze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2017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2020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493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P&amp;A ieguldījumi  (%  no IKP)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0,6 (2013)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1,2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1,5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493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Produktivitāte (EUR/</a:t>
                      </a:r>
                      <a:r>
                        <a:rPr kumimoji="0" lang="lv-LV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nodarb</a:t>
                      </a: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.)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20 126 (2013)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24 500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 pitchFamily="34" charset="-128"/>
                          <a:cs typeface="Cambria"/>
                        </a:rPr>
                        <a:t>29 000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/>
                        <a:ea typeface="MS PGothic" pitchFamily="34" charset="-128"/>
                        <a:cs typeface="Cambria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25"/>
          <p:cNvSpPr txBox="1">
            <a:spLocks noChangeArrowheads="1"/>
          </p:cNvSpPr>
          <p:nvPr/>
        </p:nvSpPr>
        <p:spPr bwMode="auto">
          <a:xfrm>
            <a:off x="6737525" y="2708400"/>
            <a:ext cx="23812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lv-LV" altLang="lv-LV" sz="1600" b="1" dirty="0" smtClean="0">
                <a:latin typeface="Cambria"/>
                <a:cs typeface="Cambria"/>
              </a:rPr>
              <a:t>NAP rādītāji</a:t>
            </a:r>
            <a:endParaRPr lang="en-US" altLang="lv-LV" sz="1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758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942" y="370817"/>
            <a:ext cx="6582229" cy="1036642"/>
          </a:xfrm>
        </p:spPr>
        <p:txBody>
          <a:bodyPr>
            <a:normAutofit/>
          </a:bodyPr>
          <a:lstStyle/>
          <a:p>
            <a:r>
              <a:rPr lang="lv-LV" sz="2500" dirty="0" smtClean="0">
                <a:latin typeface="Cambria" panose="02040503050406030204" pitchFamily="18" charset="0"/>
                <a:ea typeface="MS PGothic" panose="020B0600070205080204" pitchFamily="34" charset="-128"/>
              </a:rPr>
              <a:t>Pētniecības finansējuma struktūras un apjoma maiņa – ambiciozs mērķis</a:t>
            </a:r>
            <a:endParaRPr lang="lv-LV" sz="2500" dirty="0"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7A2D14-D4ED-4D20-9591-109C52ACFD9F}" type="slidenum">
              <a:rPr lang="en-US" altLang="lv-LV" smtClean="0"/>
              <a:pPr/>
              <a:t>3</a:t>
            </a:fld>
            <a:endParaRPr lang="en-US" altLang="lv-LV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090461"/>
              </p:ext>
            </p:extLst>
          </p:nvPr>
        </p:nvGraphicFramePr>
        <p:xfrm>
          <a:off x="-963812" y="2098471"/>
          <a:ext cx="4679851" cy="3656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19716"/>
              </p:ext>
            </p:extLst>
          </p:nvPr>
        </p:nvGraphicFramePr>
        <p:xfrm>
          <a:off x="3716039" y="1923778"/>
          <a:ext cx="5897490" cy="440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6243" y="1565814"/>
            <a:ext cx="2664340" cy="353943"/>
          </a:xfrm>
          <a:prstGeom prst="rect">
            <a:avLst/>
          </a:prstGeom>
          <a:solidFill>
            <a:srgbClr val="FDEADA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139.5MEUR</a:t>
            </a:r>
            <a:r>
              <a:rPr lang="en-US" i="1" dirty="0" smtClean="0"/>
              <a:t>/ 0.6% no IKP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04436" y="1585385"/>
            <a:ext cx="2415852" cy="353943"/>
          </a:xfrm>
          <a:prstGeom prst="rect">
            <a:avLst/>
          </a:prstGeom>
          <a:solidFill>
            <a:srgbClr val="FDEADA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500MEUR</a:t>
            </a:r>
            <a:r>
              <a:rPr lang="en-US" i="1" dirty="0"/>
              <a:t>/</a:t>
            </a:r>
            <a:r>
              <a:rPr lang="en-US" i="1" dirty="0" smtClean="0"/>
              <a:t> 1,5% no IKP</a:t>
            </a:r>
            <a:endParaRPr lang="en-US" i="1" dirty="0"/>
          </a:p>
        </p:txBody>
      </p:sp>
      <p:sp>
        <p:nvSpPr>
          <p:cNvPr id="4" name="Right Arrow 3"/>
          <p:cNvSpPr/>
          <p:nvPr/>
        </p:nvSpPr>
        <p:spPr>
          <a:xfrm>
            <a:off x="3920583" y="1498531"/>
            <a:ext cx="1283853" cy="501026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dirty="0" smtClean="0"/>
              <a:t> 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0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304801"/>
            <a:ext cx="6096000" cy="1066799"/>
          </a:xfrm>
        </p:spPr>
        <p:txBody>
          <a:bodyPr>
            <a:normAutofit/>
          </a:bodyPr>
          <a:lstStyle/>
          <a:p>
            <a:r>
              <a:rPr lang="lv-LV" sz="2800" dirty="0" smtClean="0">
                <a:latin typeface="Cambria"/>
                <a:cs typeface="Cambria"/>
              </a:rPr>
              <a:t>Valsts finansējums P&amp;A, 2013</a:t>
            </a:r>
            <a:endParaRPr lang="lv-LV" sz="2800" dirty="0"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178800" y="6324600"/>
            <a:ext cx="660400" cy="304800"/>
          </a:xfrm>
        </p:spPr>
        <p:txBody>
          <a:bodyPr/>
          <a:lstStyle/>
          <a:p>
            <a:fld id="{0F547C6F-1698-4B46-A33B-A497A86B0315}" type="slidenum">
              <a:rPr lang="en-US" altLang="lv-LV" smtClean="0"/>
              <a:pPr/>
              <a:t>4</a:t>
            </a:fld>
            <a:endParaRPr lang="en-US" altLang="lv-LV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355676"/>
              </p:ext>
            </p:extLst>
          </p:nvPr>
        </p:nvGraphicFramePr>
        <p:xfrm>
          <a:off x="698500" y="1371600"/>
          <a:ext cx="7835899" cy="2497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131724"/>
              </p:ext>
            </p:extLst>
          </p:nvPr>
        </p:nvGraphicFramePr>
        <p:xfrm>
          <a:off x="698500" y="3869473"/>
          <a:ext cx="7835899" cy="2555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3114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243" y="381000"/>
            <a:ext cx="6864557" cy="585402"/>
          </a:xfrm>
        </p:spPr>
        <p:txBody>
          <a:bodyPr>
            <a:normAutofit fontScale="90000"/>
          </a:bodyPr>
          <a:lstStyle/>
          <a:p>
            <a:r>
              <a:rPr lang="lv-LV" dirty="0" smtClean="0">
                <a:latin typeface="Cambria"/>
                <a:cs typeface="Cambria"/>
              </a:rPr>
              <a:t>Galvenie izaicinājumi un uzdevumi P&amp;A jomā Latvijā</a:t>
            </a:r>
            <a:endParaRPr lang="lv-LV" dirty="0">
              <a:latin typeface="Cambria"/>
              <a:cs typeface="Cambria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387" t="7219" r="4363" b="7526"/>
          <a:stretch/>
        </p:blipFill>
        <p:spPr>
          <a:xfrm>
            <a:off x="3713510" y="2609279"/>
            <a:ext cx="1711803" cy="1711912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7A2D14-D4ED-4D20-9591-109C52ACFD9F}" type="slidenum">
              <a:rPr lang="en-US" altLang="lv-LV" smtClean="0"/>
              <a:pPr/>
              <a:t>5</a:t>
            </a:fld>
            <a:endParaRPr lang="en-US" altLang="lv-LV"/>
          </a:p>
        </p:txBody>
      </p:sp>
      <p:sp>
        <p:nvSpPr>
          <p:cNvPr id="8" name="TextBox 7"/>
          <p:cNvSpPr txBox="1"/>
          <p:nvPr/>
        </p:nvSpPr>
        <p:spPr>
          <a:xfrm>
            <a:off x="2788444" y="2130634"/>
            <a:ext cx="2507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1) Ilgstoši nepietiekams zinātnes finansējums</a:t>
            </a:r>
            <a:endParaRPr lang="lv-LV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1496" y="2999101"/>
            <a:ext cx="204287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2) Mazs P&amp;A&amp;I nodarbināto skaits un atjaunotne</a:t>
            </a:r>
            <a:endParaRPr lang="lv-LV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4961" y="4662156"/>
            <a:ext cx="250701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4</a:t>
            </a:r>
            <a:r>
              <a:rPr lang="lv-LV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) Fragmentēta ZI struktūra, pārvaldības funkciju dublēšanās</a:t>
            </a:r>
            <a:endParaRPr lang="lv-LV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1391" y="3508552"/>
            <a:ext cx="28327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6</a:t>
            </a:r>
            <a:r>
              <a:rPr lang="lv-LV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) Vājš petījumu rezultātu komercializācijas potenciāls</a:t>
            </a:r>
            <a:endParaRPr lang="lv-LV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8238" y="4146419"/>
            <a:ext cx="2630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3</a:t>
            </a:r>
            <a:r>
              <a:rPr lang="lv-LV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) Nepietiekama starptatautiskā sadarbība</a:t>
            </a:r>
            <a:endParaRPr lang="lv-LV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7892" y="2324731"/>
            <a:ext cx="29431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5) LV biznesa struktūra, modelis, zems pieprasijums pēc inovacijām</a:t>
            </a:r>
            <a:endParaRPr lang="lv-LV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4808" y="1898829"/>
            <a:ext cx="272415" cy="3031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17983" t="11819" r="18952" b="29295"/>
          <a:stretch/>
        </p:blipFill>
        <p:spPr>
          <a:xfrm>
            <a:off x="1311463" y="3043071"/>
            <a:ext cx="630033" cy="61233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7458" t="11983" r="8365" b="11128"/>
          <a:stretch/>
        </p:blipFill>
        <p:spPr>
          <a:xfrm>
            <a:off x="3185157" y="4930821"/>
            <a:ext cx="1056705" cy="790881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1007755" y="1678718"/>
            <a:ext cx="6999069" cy="407803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3032" y="6063414"/>
            <a:ext cx="6993792" cy="615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Cambria"/>
                <a:cs typeface="Cambria"/>
              </a:rPr>
              <a:t>Priekšnoteikums: ZI kapacitātes un </a:t>
            </a:r>
            <a:r>
              <a:rPr lang="lv-LV" dirty="0">
                <a:latin typeface="Cambria"/>
                <a:cs typeface="Cambria"/>
              </a:rPr>
              <a:t>stratēģiskās vadības </a:t>
            </a:r>
            <a:r>
              <a:rPr lang="lv-LV" dirty="0" smtClean="0">
                <a:latin typeface="Cambria"/>
                <a:cs typeface="Cambria"/>
              </a:rPr>
              <a:t>stiprināšana, resursu konsolidācija</a:t>
            </a:r>
            <a:endParaRPr lang="lv-LV" dirty="0">
              <a:latin typeface="Cambria"/>
              <a:cs typeface="Cambr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0348" y="1653336"/>
            <a:ext cx="237188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 smtClean="0">
                <a:latin typeface="Cambria"/>
                <a:cs typeface="Cambria"/>
              </a:rPr>
              <a:t>Palielināt VB finansējumu P&amp;A; rezultātu orientācija, </a:t>
            </a:r>
            <a:r>
              <a:rPr lang="lv-LV" sz="2000" i="1" dirty="0" smtClean="0">
                <a:latin typeface="Cambria"/>
                <a:cs typeface="Cambria"/>
              </a:rPr>
              <a:t>spin-off</a:t>
            </a:r>
            <a:endParaRPr lang="lv-LV" sz="2000" i="1" dirty="0">
              <a:latin typeface="Cambria"/>
              <a:cs typeface="Cambr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38146" y="1586385"/>
            <a:ext cx="2465981" cy="6155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lv-LV" dirty="0" smtClean="0">
                <a:ln w="0"/>
                <a:solidFill>
                  <a:schemeClr val="tx1"/>
                </a:solidFill>
                <a:latin typeface="Cambria"/>
                <a:cs typeface="Cambria"/>
              </a:rPr>
              <a:t>Veicināt </a:t>
            </a:r>
            <a:r>
              <a:rPr lang="lv-LV" dirty="0">
                <a:ln w="0"/>
                <a:solidFill>
                  <a:schemeClr val="tx1"/>
                </a:solidFill>
                <a:latin typeface="Cambria"/>
                <a:cs typeface="Cambria"/>
              </a:rPr>
              <a:t>p</a:t>
            </a:r>
            <a:r>
              <a:rPr lang="lv-LV" dirty="0" smtClean="0">
                <a:ln w="0"/>
                <a:solidFill>
                  <a:schemeClr val="tx1"/>
                </a:solidFill>
                <a:latin typeface="Cambria"/>
                <a:cs typeface="Cambria"/>
              </a:rPr>
              <a:t>rivatā sektora investīcijas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769" y="4874170"/>
            <a:ext cx="325436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 smtClean="0">
                <a:latin typeface="Cambria"/>
                <a:cs typeface="Cambria"/>
              </a:rPr>
              <a:t>Kāpināt H2020 u.c. </a:t>
            </a:r>
            <a:r>
              <a:rPr lang="en-US" sz="2000" dirty="0">
                <a:latin typeface="Cambria"/>
                <a:cs typeface="Cambria"/>
              </a:rPr>
              <a:t>s</a:t>
            </a:r>
            <a:r>
              <a:rPr lang="lv-LV" sz="2000" dirty="0" smtClean="0">
                <a:latin typeface="Cambria"/>
                <a:cs typeface="Cambria"/>
              </a:rPr>
              <a:t>tarpt. finansējuma piesaisti</a:t>
            </a:r>
            <a:endParaRPr lang="lv-LV" sz="2000" dirty="0">
              <a:latin typeface="Cambria"/>
              <a:cs typeface="Cambria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180395" y="2807584"/>
            <a:ext cx="185738" cy="18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2695575" y="3898590"/>
            <a:ext cx="185738" cy="18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38398" y="3237924"/>
            <a:ext cx="185738" cy="18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236291" y="4587007"/>
            <a:ext cx="185738" cy="18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28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ounded Rectangle 123"/>
          <p:cNvSpPr/>
          <p:nvPr/>
        </p:nvSpPr>
        <p:spPr>
          <a:xfrm rot="5400000">
            <a:off x="4388129" y="-3245124"/>
            <a:ext cx="367743" cy="6858001"/>
          </a:xfrm>
          <a:prstGeom prst="round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APVĀRSNIS 2020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0" y="367748"/>
            <a:ext cx="9144000" cy="6490252"/>
            <a:chOff x="1128712" y="367748"/>
            <a:chExt cx="6879433" cy="6490252"/>
          </a:xfrm>
        </p:grpSpPr>
        <p:grpSp>
          <p:nvGrpSpPr>
            <p:cNvPr id="19458" name="Group 4"/>
            <p:cNvGrpSpPr>
              <a:grpSpLocks/>
            </p:cNvGrpSpPr>
            <p:nvPr/>
          </p:nvGrpSpPr>
          <p:grpSpPr bwMode="auto">
            <a:xfrm>
              <a:off x="1128712" y="960440"/>
              <a:ext cx="6872288" cy="5641975"/>
              <a:chOff x="-92229" y="466083"/>
              <a:chExt cx="9429255" cy="5326505"/>
            </a:xfrm>
          </p:grpSpPr>
          <p:grpSp>
            <p:nvGrpSpPr>
              <p:cNvPr id="19484" name="Group 5"/>
              <p:cNvGrpSpPr>
                <a:grpSpLocks/>
              </p:cNvGrpSpPr>
              <p:nvPr/>
            </p:nvGrpSpPr>
            <p:grpSpPr bwMode="auto">
              <a:xfrm>
                <a:off x="-81611" y="1610232"/>
                <a:ext cx="9418637" cy="4170367"/>
                <a:chOff x="-2443811" y="-570993"/>
                <a:chExt cx="9418637" cy="4170367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-2444627" y="-571608"/>
                  <a:ext cx="2352413" cy="328223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v-LV" sz="10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Praktiskas ievirzes pētījumi</a:t>
                  </a:r>
                  <a:endParaRPr lang="lv-LV" sz="110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lv-LV" sz="10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76,51 milj. EUR  (IZM, SF)</a:t>
                  </a:r>
                  <a:endParaRPr lang="lv-LV" sz="110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>
                <a:xfrm>
                  <a:off x="5256258" y="2999879"/>
                  <a:ext cx="1718568" cy="599494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900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Profesionālās izglītības infrastruktūras attīstība, t.sk. STEM jomās 104,7 milj. EUR (IZM, SF)</a:t>
                  </a:r>
                </a:p>
              </p:txBody>
            </p:sp>
          </p:grpSp>
          <p:grpSp>
            <p:nvGrpSpPr>
              <p:cNvPr id="19485" name="Group 6"/>
              <p:cNvGrpSpPr>
                <a:grpSpLocks/>
              </p:cNvGrpSpPr>
              <p:nvPr/>
            </p:nvGrpSpPr>
            <p:grpSpPr bwMode="auto">
              <a:xfrm>
                <a:off x="-92229" y="466083"/>
                <a:ext cx="9429255" cy="5326505"/>
                <a:chOff x="-92229" y="466083"/>
                <a:chExt cx="9429255" cy="5326505"/>
              </a:xfrm>
            </p:grpSpPr>
            <p:sp>
              <p:nvSpPr>
                <p:cNvPr id="44" name="Rounded Rectangle 43"/>
                <p:cNvSpPr/>
                <p:nvPr/>
              </p:nvSpPr>
              <p:spPr>
                <a:xfrm>
                  <a:off x="4619131" y="3354145"/>
                  <a:ext cx="1530703" cy="626471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Inovācijas motivācijas programma 4,80 milj. EUR (EM, SF)</a:t>
                  </a:r>
                </a:p>
              </p:txBody>
            </p:sp>
            <p:grpSp>
              <p:nvGrpSpPr>
                <p:cNvPr id="19487" name="Group 56"/>
                <p:cNvGrpSpPr>
                  <a:grpSpLocks/>
                </p:cNvGrpSpPr>
                <p:nvPr/>
              </p:nvGrpSpPr>
              <p:grpSpPr bwMode="auto">
                <a:xfrm>
                  <a:off x="-92229" y="466083"/>
                  <a:ext cx="7710686" cy="3521902"/>
                  <a:chOff x="-92229" y="466083"/>
                  <a:chExt cx="7710686" cy="3521902"/>
                </a:xfrm>
              </p:grpSpPr>
              <p:grpSp>
                <p:nvGrpSpPr>
                  <p:cNvPr id="1949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-92229" y="1159674"/>
                    <a:ext cx="2362214" cy="2828311"/>
                    <a:chOff x="-92229" y="1159674"/>
                    <a:chExt cx="2362214" cy="2828311"/>
                  </a:xfrm>
                </p:grpSpPr>
                <p:sp>
                  <p:nvSpPr>
                    <p:cNvPr id="66" name="Rounded Rectangle 65"/>
                    <p:cNvSpPr/>
                    <p:nvPr/>
                  </p:nvSpPr>
                  <p:spPr>
                    <a:xfrm>
                      <a:off x="-72626" y="1159997"/>
                      <a:ext cx="2342612" cy="394168"/>
                    </a:xfrm>
                    <a:prstGeom prst="round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Zinātnes bāzes finansējums (2014.g.-2017.g.) 99,16 milj. EUR (IZM, VB) </a:t>
                      </a:r>
                    </a:p>
                  </p:txBody>
                </p:sp>
                <p:sp>
                  <p:nvSpPr>
                    <p:cNvPr id="67" name="Rounded Rectangle 66"/>
                    <p:cNvSpPr/>
                    <p:nvPr/>
                  </p:nvSpPr>
                  <p:spPr>
                    <a:xfrm>
                      <a:off x="-92229" y="2355988"/>
                      <a:ext cx="2340978" cy="383676"/>
                    </a:xfrm>
                    <a:prstGeom prst="round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ln w="254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v-LV" sz="9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Granti pēcdoktorantūras pētījumiem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9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64,03 milj. EUR (IZM, SF)</a:t>
                      </a:r>
                    </a:p>
                  </p:txBody>
                </p:sp>
                <p:sp>
                  <p:nvSpPr>
                    <p:cNvPr id="68" name="Rounded Rectangle 67"/>
                    <p:cNvSpPr/>
                    <p:nvPr/>
                  </p:nvSpPr>
                  <p:spPr>
                    <a:xfrm>
                      <a:off x="-72626" y="3231249"/>
                      <a:ext cx="2331177" cy="436132"/>
                    </a:xfrm>
                    <a:prstGeom prst="round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ERA bilaterālās un multilaterālās sadarbības projektu atbalsts 32,55 milj. EUR (IZM, SF)</a:t>
                      </a:r>
                    </a:p>
                  </p:txBody>
                </p:sp>
                <p:sp>
                  <p:nvSpPr>
                    <p:cNvPr id="69" name="Rounded Rectangle 68"/>
                    <p:cNvSpPr/>
                    <p:nvPr/>
                  </p:nvSpPr>
                  <p:spPr>
                    <a:xfrm>
                      <a:off x="-72626" y="3706348"/>
                      <a:ext cx="2321375" cy="281762"/>
                    </a:xfrm>
                    <a:prstGeom prst="round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P&amp;A Infrastruktūras attīstība </a:t>
                      </a:r>
                      <a:endParaRPr lang="lv-LV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 milj. EUR (IZM, SF)</a:t>
                      </a:r>
                      <a:endParaRPr lang="lv-LV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0" name="Rounded Rectangle 69"/>
                    <p:cNvSpPr/>
                    <p:nvPr/>
                  </p:nvSpPr>
                  <p:spPr>
                    <a:xfrm>
                      <a:off x="-62824" y="1961821"/>
                      <a:ext cx="2332810" cy="337215"/>
                    </a:xfrm>
                    <a:prstGeom prst="round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lnSpc>
                          <a:spcPct val="107000"/>
                        </a:lnSpc>
                        <a:defRPr/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Inovāciju granti studentiem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 milj. EUR (IZM SF)</a:t>
                      </a:r>
                    </a:p>
                  </p:txBody>
                </p:sp>
                <p:sp>
                  <p:nvSpPr>
                    <p:cNvPr id="71" name="Rounded Rectangle 70"/>
                    <p:cNvSpPr/>
                    <p:nvPr/>
                  </p:nvSpPr>
                  <p:spPr>
                    <a:xfrm>
                      <a:off x="-72626" y="2756150"/>
                      <a:ext cx="2342612" cy="440628"/>
                    </a:xfrm>
                    <a:prstGeom prst="round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lnSpc>
                          <a:spcPct val="107000"/>
                        </a:lnSpc>
                        <a:defRPr/>
                      </a:pPr>
                      <a:r>
                        <a:rPr lang="lv-LV" sz="9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 institucionālās kapacitātes stiprināšana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9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15,25 milj. EUR (IZM, SF)</a:t>
                      </a:r>
                    </a:p>
                  </p:txBody>
                </p:sp>
              </p:grpSp>
              <p:sp>
                <p:nvSpPr>
                  <p:cNvPr id="61" name="Rounded Rectangle 60"/>
                  <p:cNvSpPr/>
                  <p:nvPr/>
                </p:nvSpPr>
                <p:spPr>
                  <a:xfrm>
                    <a:off x="6249484" y="3420089"/>
                    <a:ext cx="1368974" cy="568021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Ārējie tirgu apgūšana 31,80 </a:t>
                    </a:r>
                    <a:r>
                      <a:rPr lang="lv-LV" sz="105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milj.EUR</a:t>
                    </a: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 (EM,SF)</a:t>
                    </a:r>
                  </a:p>
                </p:txBody>
              </p:sp>
              <p:sp>
                <p:nvSpPr>
                  <p:cNvPr id="62" name="Rounded Rectangle 61"/>
                  <p:cNvSpPr/>
                  <p:nvPr/>
                </p:nvSpPr>
                <p:spPr>
                  <a:xfrm>
                    <a:off x="2377805" y="466083"/>
                    <a:ext cx="2128608" cy="563524"/>
                  </a:xfrm>
                  <a:prstGeom prst="round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Tehnoloģiju pārneses programma</a:t>
                    </a:r>
                  </a:p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24,5 milj. EUR (EM, SF)</a:t>
                    </a:r>
                  </a:p>
                </p:txBody>
              </p:sp>
              <p:sp>
                <p:nvSpPr>
                  <p:cNvPr id="63" name="Rounded Rectangle 62"/>
                  <p:cNvSpPr/>
                  <p:nvPr/>
                </p:nvSpPr>
                <p:spPr>
                  <a:xfrm>
                    <a:off x="2374537" y="1865902"/>
                    <a:ext cx="2104103" cy="490086"/>
                  </a:xfrm>
                  <a:prstGeom prst="round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Kompetences centri</a:t>
                    </a:r>
                  </a:p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72,3 </a:t>
                    </a:r>
                    <a:r>
                      <a:rPr lang="lv-LV" sz="105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milj</a:t>
                    </a: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. EUR (EM, SF)</a:t>
                    </a:r>
                  </a:p>
                </p:txBody>
              </p:sp>
              <p:sp>
                <p:nvSpPr>
                  <p:cNvPr id="64" name="Rounded Rectangle 63"/>
                  <p:cNvSpPr/>
                  <p:nvPr/>
                </p:nvSpPr>
                <p:spPr>
                  <a:xfrm>
                    <a:off x="2368003" y="1100047"/>
                    <a:ext cx="2117172" cy="702907"/>
                  </a:xfrm>
                  <a:prstGeom prst="round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Atbalsts MVK jaunu produktu un tehnoloģiju attīstībai 7 milj. EUR (EM, SF)</a:t>
                    </a:r>
                  </a:p>
                </p:txBody>
              </p:sp>
              <p:sp>
                <p:nvSpPr>
                  <p:cNvPr id="65" name="Rounded Rectangle 64"/>
                  <p:cNvSpPr/>
                  <p:nvPr/>
                </p:nvSpPr>
                <p:spPr>
                  <a:xfrm>
                    <a:off x="4622399" y="2663229"/>
                    <a:ext cx="1524168" cy="63546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Biznesa inkubatoru atbalsta programma      31  milj. EUR (EM, SF)</a:t>
                    </a:r>
                  </a:p>
                </p:txBody>
              </p:sp>
            </p:grpSp>
            <p:grpSp>
              <p:nvGrpSpPr>
                <p:cNvPr id="19488" name="Group 9"/>
                <p:cNvGrpSpPr>
                  <a:grpSpLocks/>
                </p:cNvGrpSpPr>
                <p:nvPr/>
              </p:nvGrpSpPr>
              <p:grpSpPr bwMode="auto">
                <a:xfrm>
                  <a:off x="-84878" y="4511080"/>
                  <a:ext cx="9421904" cy="1281508"/>
                  <a:chOff x="-84878" y="605830"/>
                  <a:chExt cx="9421904" cy="1281508"/>
                </a:xfrm>
              </p:grpSpPr>
              <p:sp>
                <p:nvSpPr>
                  <p:cNvPr id="47" name="Rounded Rectangle 46"/>
                  <p:cNvSpPr/>
                  <p:nvPr/>
                </p:nvSpPr>
                <p:spPr>
                  <a:xfrm>
                    <a:off x="2696361" y="1277352"/>
                    <a:ext cx="1442486" cy="609986"/>
                  </a:xfrm>
                  <a:prstGeom prst="round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900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AII infrastruktūras attīstība  STEM jomās </a:t>
                    </a:r>
                  </a:p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900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44,64  milj. EUR (IZM, SF)</a:t>
                    </a:r>
                  </a:p>
                </p:txBody>
              </p:sp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4178054" y="1278851"/>
                    <a:ext cx="1545405" cy="599494"/>
                  </a:xfrm>
                  <a:prstGeom prst="round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defTabSz="9382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defTabSz="9382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defTabSz="9382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defTabSz="9382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7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altLang="lv-LV" sz="90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Infrastruktūras attīstība koledžās STEM jomās 14,2  milj. EUR (IZM, SF)</a:t>
                    </a:r>
                  </a:p>
                </p:txBody>
              </p:sp>
              <p:grpSp>
                <p:nvGrpSpPr>
                  <p:cNvPr id="19491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-84878" y="605830"/>
                    <a:ext cx="9421904" cy="641503"/>
                    <a:chOff x="-84878" y="605830"/>
                    <a:chExt cx="9421904" cy="641503"/>
                  </a:xfrm>
                </p:grpSpPr>
                <p:sp>
                  <p:nvSpPr>
                    <p:cNvPr id="50" name="Rounded Rectangle 49"/>
                    <p:cNvSpPr/>
                    <p:nvPr/>
                  </p:nvSpPr>
                  <p:spPr>
                    <a:xfrm>
                      <a:off x="-72625" y="605919"/>
                      <a:ext cx="9409651" cy="371686"/>
                    </a:xfrm>
                    <a:prstGeom prst="roundRect">
                      <a:avLst/>
                    </a:prstGeom>
                    <a:solidFill>
                      <a:srgbClr val="009999"/>
                    </a:solidFill>
                  </p:spPr>
                  <p:style>
                    <a:lnRef idx="1">
                      <a:schemeClr val="accent3"/>
                    </a:lnRef>
                    <a:fillRef idx="3">
                      <a:schemeClr val="accent3"/>
                    </a:fillRef>
                    <a:effectRef idx="2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2000" b="1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Latvijas ekonomikas izaugsme</a:t>
                      </a:r>
                      <a:endParaRPr lang="lv-LV" sz="14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1" name="Right Arrow 50"/>
                    <p:cNvSpPr/>
                    <p:nvPr/>
                  </p:nvSpPr>
                  <p:spPr>
                    <a:xfrm>
                      <a:off x="-72625" y="644886"/>
                      <a:ext cx="2066530" cy="322229"/>
                    </a:xfrm>
                    <a:prstGeom prst="rightArrow">
                      <a:avLst/>
                    </a:prstGeom>
                    <a:solidFill>
                      <a:srgbClr val="00537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1600" b="1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ZINĀTNE</a:t>
                      </a:r>
                      <a:endParaRPr lang="lv-LV" sz="11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2" name="Left Arrow 51"/>
                    <p:cNvSpPr/>
                    <p:nvPr/>
                  </p:nvSpPr>
                  <p:spPr>
                    <a:xfrm>
                      <a:off x="7128372" y="644886"/>
                      <a:ext cx="2208654" cy="359696"/>
                    </a:xfrm>
                    <a:prstGeom prst="leftArrow">
                      <a:avLst/>
                    </a:prstGeom>
                    <a:solidFill>
                      <a:srgbClr val="00537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1400" b="1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UZŅĒMĒJDARBĪBA</a:t>
                      </a:r>
                      <a:endParaRPr lang="lv-LV" sz="11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3" name="Up Arrow 52"/>
                    <p:cNvSpPr/>
                    <p:nvPr/>
                  </p:nvSpPr>
                  <p:spPr>
                    <a:xfrm>
                      <a:off x="4403494" y="863701"/>
                      <a:ext cx="432910" cy="176851"/>
                    </a:xfrm>
                    <a:prstGeom prst="upArrow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>
                        <a:defRPr/>
                      </a:pPr>
                      <a:endParaRPr lang="lv-LV" dirty="0"/>
                    </a:p>
                  </p:txBody>
                </p:sp>
                <p:sp>
                  <p:nvSpPr>
                    <p:cNvPr id="54" name="Rounded Rectangle 53"/>
                    <p:cNvSpPr/>
                    <p:nvPr/>
                  </p:nvSpPr>
                  <p:spPr>
                    <a:xfrm>
                      <a:off x="-85694" y="1004582"/>
                      <a:ext cx="9409651" cy="242795"/>
                    </a:xfrm>
                    <a:prstGeom prst="roundRect">
                      <a:avLst/>
                    </a:prstGeom>
                    <a:solidFill>
                      <a:srgbClr val="00537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lv-LV" sz="1600" b="1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IZGLĪTĪBA</a:t>
                      </a:r>
                      <a:endParaRPr lang="lv-LV" sz="11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13" name="Rounded Rectangle 112"/>
            <p:cNvSpPr/>
            <p:nvPr/>
          </p:nvSpPr>
          <p:spPr>
            <a:xfrm>
              <a:off x="1143000" y="1327150"/>
              <a:ext cx="1691879" cy="319088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VPP (2014.g.-2017.g.) 26,96 milj. EUR. (IZM, VB) </a:t>
              </a:r>
            </a:p>
          </p:txBody>
        </p:sp>
        <p:sp>
          <p:nvSpPr>
            <p:cNvPr id="114" name="Rounded Rectangle 113"/>
            <p:cNvSpPr/>
            <p:nvPr/>
          </p:nvSpPr>
          <p:spPr>
            <a:xfrm rot="5400000">
              <a:off x="4457699" y="3314699"/>
              <a:ext cx="228602" cy="6858000"/>
            </a:xfrm>
            <a:prstGeom prst="roundRect">
              <a:avLst/>
            </a:prstGeom>
            <a:solidFill>
              <a:srgbClr val="228B9D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lv-LV" sz="12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IZGLĪTĪBAS FINANSĒJUMS</a:t>
              </a: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1143000" y="5967415"/>
              <a:ext cx="1977629" cy="625475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900" dirty="0">
                  <a:latin typeface="Arial" panose="020B0604020202020204" pitchFamily="34" charset="0"/>
                  <a:cs typeface="Arial" panose="020B0604020202020204" pitchFamily="34" charset="0"/>
                </a:rPr>
                <a:t>AII studiju programmu fragmentācijas mazināšana, AII akadēmiskā personāla kapacitātes stiprināšana,  AII pārvaldības uzlabošana  65,15 milj. EUR (IZM, SF)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ounded Rectangle 108"/>
            <p:cNvSpPr/>
            <p:nvPr/>
          </p:nvSpPr>
          <p:spPr bwMode="auto">
            <a:xfrm>
              <a:off x="6796087" y="1782765"/>
              <a:ext cx="1204913" cy="6000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Partnerībā organizētas apmācības 24,90 milj. EUR (EM, SF)</a:t>
              </a:r>
            </a:p>
          </p:txBody>
        </p:sp>
        <p:sp>
          <p:nvSpPr>
            <p:cNvPr id="110" name="Rounded Rectangle 109"/>
            <p:cNvSpPr/>
            <p:nvPr/>
          </p:nvSpPr>
          <p:spPr bwMode="auto">
            <a:xfrm>
              <a:off x="5751911" y="2082800"/>
              <a:ext cx="996553" cy="10937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Atbalsts ražošanas telpu un infrastruktūras izveidei  21,75  milj. EUR  (EM, SF</a:t>
              </a:r>
              <a:r>
                <a:rPr lang="lv-LV" sz="10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endParaRPr lang="lv-LV" sz="11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4563667" y="984252"/>
              <a:ext cx="1112044" cy="98266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Finanšu  pieejamības sekmēšana 51 milj.  EUR (EM, SF)</a:t>
              </a:r>
            </a:p>
          </p:txBody>
        </p:sp>
        <p:sp>
          <p:nvSpPr>
            <p:cNvPr id="118" name="Rounded Rectangle 117"/>
            <p:cNvSpPr/>
            <p:nvPr/>
          </p:nvSpPr>
          <p:spPr bwMode="auto">
            <a:xfrm>
              <a:off x="4572001" y="2724152"/>
              <a:ext cx="1103710" cy="5111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Klasteru programma 6,20 milj. EUR (EM, SF)</a:t>
              </a:r>
            </a:p>
          </p:txBody>
        </p:sp>
        <p:sp>
          <p:nvSpPr>
            <p:cNvPr id="119" name="Rounded Rectangle 118"/>
            <p:cNvSpPr/>
            <p:nvPr/>
          </p:nvSpPr>
          <p:spPr bwMode="auto">
            <a:xfrm>
              <a:off x="5750720" y="984252"/>
              <a:ext cx="997744" cy="103346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Uzņēmējdarbību veicinoša publiskā infrastruktūra reģionos  </a:t>
              </a: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114,2 milj. EUR (VARAM, SF)</a:t>
              </a:r>
            </a:p>
          </p:txBody>
        </p:sp>
        <p:sp>
          <p:nvSpPr>
            <p:cNvPr id="121" name="Rounded Rectangle 120"/>
            <p:cNvSpPr/>
            <p:nvPr/>
          </p:nvSpPr>
          <p:spPr bwMode="auto">
            <a:xfrm>
              <a:off x="5767388" y="3241677"/>
              <a:ext cx="981075" cy="7842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Teritoriju revitalizācija        278,26 milj. EUR (VARAM, SF</a:t>
              </a:r>
              <a:r>
                <a:rPr lang="lv-LV" sz="11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22" name="Rounded Rectangle 121"/>
            <p:cNvSpPr/>
            <p:nvPr/>
          </p:nvSpPr>
          <p:spPr bwMode="auto">
            <a:xfrm>
              <a:off x="6796087" y="2474913"/>
              <a:ext cx="1204913" cy="7239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Bezdarbnieku apmācības atbilstoši darba tirgus </a:t>
              </a:r>
              <a:r>
                <a:rPr lang="lv-LV" sz="1000" dirty="0" err="1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pieprasīj</a:t>
              </a: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 96,4 </a:t>
              </a:r>
              <a:r>
                <a:rPr lang="lv-LV" sz="1000" dirty="0" err="1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milj</a:t>
              </a: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 EUR (LM, SF)</a:t>
              </a:r>
            </a:p>
          </p:txBody>
        </p:sp>
        <p:sp>
          <p:nvSpPr>
            <p:cNvPr id="125" name="Rounded Rectangle 124"/>
            <p:cNvSpPr/>
            <p:nvPr/>
          </p:nvSpPr>
          <p:spPr bwMode="auto">
            <a:xfrm>
              <a:off x="2909889" y="3797302"/>
              <a:ext cx="1584722" cy="89376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Sadarbība starp pētniecību un lauksaimniecības un mežsaimniecības nozarēm</a:t>
              </a:r>
            </a:p>
            <a:p>
              <a:pPr algn="ctr">
                <a:lnSpc>
                  <a:spcPct val="107000"/>
                </a:lnSpc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2,2 milj. EUR (ZM, ELFLA) </a:t>
              </a:r>
            </a:p>
          </p:txBody>
        </p:sp>
        <p:sp>
          <p:nvSpPr>
            <p:cNvPr id="126" name="Rounded Rectangle 125"/>
            <p:cNvSpPr/>
            <p:nvPr/>
          </p:nvSpPr>
          <p:spPr bwMode="auto">
            <a:xfrm>
              <a:off x="2926558" y="3027363"/>
              <a:ext cx="1556147" cy="71596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Zināšanu pārnese lauksaimniekiem un meža apsaimniekotājiem 17,1 milj. EUR (ZM, ELFLA) </a:t>
              </a:r>
            </a:p>
          </p:txBody>
        </p:sp>
        <p:sp>
          <p:nvSpPr>
            <p:cNvPr id="127" name="Rounded Rectangle 126"/>
            <p:cNvSpPr/>
            <p:nvPr/>
          </p:nvSpPr>
          <p:spPr>
            <a:xfrm rot="5400000">
              <a:off x="3796751" y="-509376"/>
              <a:ext cx="477077" cy="2251214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lv-LV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Uzņēmumu ienākuma nodokļa atvieglojums pētniecības un attīstības izmaksām</a:t>
              </a:r>
              <a:endParaRPr lang="lv-LV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143001" y="928690"/>
              <a:ext cx="1707356" cy="338137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FLP (2014.g. – 2017.g.) 20,76 milj. EUR (IZM, VB)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 rot="5400000">
              <a:off x="6372223" y="-783949"/>
              <a:ext cx="477080" cy="2780474"/>
            </a:xfrm>
            <a:prstGeom prst="roundRect">
              <a:avLst/>
            </a:prstGeom>
            <a:solidFill>
              <a:srgbClr val="F68D36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UIN atvieglojumi ražošanas veicināšanai iegādājoties jaunas ražošanas tehnoloģiskās iekārtas </a:t>
              </a:r>
            </a:p>
          </p:txBody>
        </p:sp>
        <p:sp>
          <p:nvSpPr>
            <p:cNvPr id="83" name="Rounded Rectangle 82"/>
            <p:cNvSpPr/>
            <p:nvPr/>
          </p:nvSpPr>
          <p:spPr bwMode="auto">
            <a:xfrm>
              <a:off x="6796089" y="984250"/>
              <a:ext cx="1212056" cy="7254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Publisko datu atkalizmantošana 151,54 milj. EUR (VARAM, SF)</a:t>
              </a: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6796089" y="3259138"/>
              <a:ext cx="1212056" cy="63341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Nodarbināto personu profesionālās kompetences pilnveide  27,03milj.EUR (LM, SF)</a:t>
              </a:r>
            </a:p>
          </p:txBody>
        </p:sp>
        <p:sp>
          <p:nvSpPr>
            <p:cNvPr id="82" name="Rounded Rectangle 81"/>
            <p:cNvSpPr/>
            <p:nvPr/>
          </p:nvSpPr>
          <p:spPr bwMode="auto">
            <a:xfrm>
              <a:off x="5417345" y="5953125"/>
              <a:ext cx="1284685" cy="636588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defRPr/>
              </a:pPr>
              <a:r>
                <a:rPr lang="lv-LV" sz="9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Darba vidē balstītas mācības, mācību prakse profesionālajā izglītībā  21,93 milj. EUR (IZM, SF)</a:t>
              </a: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134666" y="384177"/>
              <a:ext cx="1666876" cy="46672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9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Dalība ES pētniecības un tehnoloģiju attīstības programmās (2014.g. – 2017.g.) 5,72 milj. EUR  (IZM, VB)</a:t>
              </a:r>
            </a:p>
          </p:txBody>
        </p:sp>
        <p:sp>
          <p:nvSpPr>
            <p:cNvPr id="58" name="Rounded Rectangle 57"/>
            <p:cNvSpPr/>
            <p:nvPr/>
          </p:nvSpPr>
          <p:spPr bwMode="auto">
            <a:xfrm>
              <a:off x="4563667" y="2035175"/>
              <a:ext cx="1112044" cy="6238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Straujas izaugsmes komersanti                  75 milj. EUR (EM, SF)</a:t>
              </a:r>
            </a:p>
          </p:txBody>
        </p:sp>
        <p:sp>
          <p:nvSpPr>
            <p:cNvPr id="59" name="Rounded Rectangle 58"/>
            <p:cNvSpPr/>
            <p:nvPr/>
          </p:nvSpPr>
          <p:spPr bwMode="auto">
            <a:xfrm>
              <a:off x="6796089" y="3967163"/>
              <a:ext cx="1212056" cy="70961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05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Darba tirgus apsteidzošo pārkārtojumu sistēma 1,99milj.EUR (LM, SF)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 rot="5400000">
              <a:off x="3471038" y="4182476"/>
              <a:ext cx="477077" cy="159978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2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lv-LV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Inovācijas kapacitātes stiprināšana</a:t>
              </a:r>
              <a:endParaRPr lang="lv-LV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134665" y="4743452"/>
              <a:ext cx="1715691" cy="46672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1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Zinātnes konkurētspējas paaugstināšana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 rot="5400000">
              <a:off x="6043495" y="3262472"/>
              <a:ext cx="477080" cy="3420071"/>
            </a:xfrm>
            <a:prstGeom prst="roundRect">
              <a:avLst/>
            </a:prstGeom>
            <a:solidFill>
              <a:srgbClr val="F68D36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lv-LV" sz="11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Uzņēmējdarbības konkurētspējas paaugstināšana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059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2094244"/>
            <a:ext cx="7150100" cy="1906256"/>
          </a:xfrm>
        </p:spPr>
        <p:txBody>
          <a:bodyPr>
            <a:noAutofit/>
          </a:bodyPr>
          <a:lstStyle/>
          <a:p>
            <a:pPr algn="ctr"/>
            <a:r>
              <a:rPr lang="lv-LV" sz="2800" dirty="0" smtClean="0">
                <a:latin typeface="Cambria"/>
                <a:cs typeface="Cambria"/>
              </a:rPr>
              <a:t>Kritisks </a:t>
            </a:r>
            <a:r>
              <a:rPr lang="lv-LV" sz="2800" dirty="0">
                <a:latin typeface="Cambria"/>
                <a:cs typeface="Cambria"/>
              </a:rPr>
              <a:t>investīciju atdeves </a:t>
            </a:r>
            <a:r>
              <a:rPr lang="lv-LV" sz="2800" dirty="0" smtClean="0">
                <a:latin typeface="Cambria"/>
                <a:cs typeface="Cambria"/>
              </a:rPr>
              <a:t>priekšnoteikus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lv-LV" sz="2800" u="sng" dirty="0" smtClean="0">
                <a:latin typeface="Cambria"/>
                <a:cs typeface="Cambria"/>
              </a:rPr>
              <a:t>Palielināt valsts budžeta </a:t>
            </a:r>
            <a:r>
              <a:rPr lang="lv-LV" sz="2800" u="sng" dirty="0">
                <a:latin typeface="Cambria"/>
                <a:cs typeface="Cambria"/>
              </a:rPr>
              <a:t>finansējumu P&amp;</a:t>
            </a:r>
            <a:r>
              <a:rPr lang="lv-LV" sz="2800" u="sng" dirty="0" smtClean="0">
                <a:latin typeface="Cambria"/>
                <a:cs typeface="Cambria"/>
              </a:rPr>
              <a:t>A </a:t>
            </a:r>
            <a:br>
              <a:rPr lang="lv-LV" sz="2800" u="sng" dirty="0" smtClean="0">
                <a:latin typeface="Cambria"/>
                <a:cs typeface="Cambria"/>
              </a:rPr>
            </a:b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F547C6F-1698-4B46-A33B-A497A86B0315}" type="slidenum">
              <a:rPr lang="en-US" altLang="lv-LV" smtClean="0"/>
              <a:pPr/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883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143" y="389245"/>
            <a:ext cx="6611257" cy="1036642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Cambria"/>
                <a:cs typeface="Cambria"/>
              </a:rPr>
              <a:t>IZM 2016.gada budžets pamatfunkciju īstenošanai, sadalījumā pa jomām</a:t>
            </a:r>
            <a:r>
              <a:rPr lang="en-US" dirty="0">
                <a:latin typeface="Cambria"/>
                <a:cs typeface="Cambria"/>
              </a:rPr>
              <a:t/>
            </a:r>
            <a:br>
              <a:rPr lang="en-US" dirty="0">
                <a:latin typeface="Cambria"/>
                <a:cs typeface="Cambria"/>
              </a:rPr>
            </a:b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7A2D14-D4ED-4D20-9591-109C52ACFD9F}" type="slidenum">
              <a:rPr lang="en-US" altLang="lv-LV" smtClean="0"/>
              <a:pPr/>
              <a:t>8</a:t>
            </a:fld>
            <a:endParaRPr lang="en-US" altLang="lv-LV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636405"/>
              </p:ext>
            </p:extLst>
          </p:nvPr>
        </p:nvGraphicFramePr>
        <p:xfrm>
          <a:off x="1" y="2743200"/>
          <a:ext cx="46101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117600"/>
            <a:ext cx="5257800" cy="343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10101" y="5301834"/>
            <a:ext cx="434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latin typeface="Cambria"/>
                <a:cs typeface="Cambria"/>
              </a:rPr>
              <a:t>LV apņēmusies sasniegt 1.5% no IKP izdevumus P&amp;A, tostarp kāpināt VB daļu, </a:t>
            </a:r>
            <a:r>
              <a:rPr lang="lv-LV" u="sng" dirty="0" smtClean="0">
                <a:latin typeface="Cambria"/>
                <a:cs typeface="Cambria"/>
              </a:rPr>
              <a:t>Partnerības līgumā ar EK par SF investīcijām R&amp;D</a:t>
            </a:r>
            <a:endParaRPr lang="lv-LV" u="sng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568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48" y="389245"/>
            <a:ext cx="6740313" cy="1036642"/>
          </a:xfrm>
        </p:spPr>
        <p:txBody>
          <a:bodyPr/>
          <a:lstStyle/>
          <a:p>
            <a:r>
              <a:rPr lang="lv-LV" dirty="0" smtClean="0">
                <a:latin typeface="Cambria"/>
                <a:cs typeface="Cambria"/>
              </a:rPr>
              <a:t>Nepieciešamais papildu VB finansējums</a:t>
            </a:r>
            <a:endParaRPr lang="lv-LV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66" y="1684300"/>
            <a:ext cx="8217434" cy="4945100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lv-LV" sz="1700" b="1" dirty="0" smtClean="0">
                <a:latin typeface="Cambria"/>
                <a:cs typeface="Cambria"/>
              </a:rPr>
              <a:t>BĀZES finansējums nenosedz 100%:</a:t>
            </a:r>
          </a:p>
          <a:p>
            <a:r>
              <a:rPr lang="lv-LV" sz="1700" b="1" i="1" dirty="0" smtClean="0">
                <a:solidFill>
                  <a:srgbClr val="800000"/>
                </a:solidFill>
                <a:latin typeface="Cambria"/>
                <a:cs typeface="Cambria"/>
              </a:rPr>
              <a:t>“−11.1 MEUR” </a:t>
            </a:r>
            <a:r>
              <a:rPr lang="lv-LV" sz="1700" b="1" dirty="0" smtClean="0">
                <a:latin typeface="Cambria"/>
                <a:cs typeface="Cambria"/>
              </a:rPr>
              <a:t>2016</a:t>
            </a:r>
            <a:r>
              <a:rPr lang="lv-LV" sz="1700" b="1" dirty="0">
                <a:latin typeface="Cambria"/>
                <a:cs typeface="Cambria"/>
              </a:rPr>
              <a:t>. </a:t>
            </a:r>
            <a:r>
              <a:rPr lang="lv-LV" sz="1700" b="1" dirty="0" smtClean="0">
                <a:latin typeface="Cambria"/>
                <a:cs typeface="Cambria"/>
              </a:rPr>
              <a:t>g.</a:t>
            </a:r>
            <a:endParaRPr lang="lv-LV" sz="1700" b="1" dirty="0">
              <a:latin typeface="Cambria"/>
              <a:cs typeface="Cambria"/>
            </a:endParaRPr>
          </a:p>
          <a:p>
            <a:r>
              <a:rPr lang="lv-LV" sz="1700" b="1" dirty="0" smtClean="0">
                <a:solidFill>
                  <a:srgbClr val="800000"/>
                </a:solidFill>
                <a:latin typeface="Cambria"/>
                <a:cs typeface="Cambria"/>
              </a:rPr>
              <a:t>“</a:t>
            </a:r>
            <a:r>
              <a:rPr lang="lv-LV" sz="1700" b="1" dirty="0">
                <a:solidFill>
                  <a:srgbClr val="800000"/>
                </a:solidFill>
                <a:latin typeface="Cambria"/>
                <a:cs typeface="Cambria"/>
              </a:rPr>
              <a:t>−15.4MEUR</a:t>
            </a:r>
            <a:r>
              <a:rPr lang="lv-LV" sz="1700" b="1" dirty="0" smtClean="0">
                <a:solidFill>
                  <a:srgbClr val="800000"/>
                </a:solidFill>
                <a:latin typeface="Cambria"/>
                <a:cs typeface="Cambria"/>
              </a:rPr>
              <a:t>” </a:t>
            </a:r>
            <a:r>
              <a:rPr lang="lv-LV" sz="1700" b="1" dirty="0" smtClean="0">
                <a:latin typeface="Cambria"/>
                <a:cs typeface="Cambria"/>
              </a:rPr>
              <a:t>2017</a:t>
            </a:r>
            <a:r>
              <a:rPr lang="lv-LV" sz="1700" b="1" dirty="0">
                <a:latin typeface="Cambria"/>
                <a:cs typeface="Cambria"/>
              </a:rPr>
              <a:t>.</a:t>
            </a:r>
            <a:r>
              <a:rPr lang="lv-LV" sz="1700" b="1" dirty="0" smtClean="0">
                <a:latin typeface="Cambria"/>
                <a:cs typeface="Cambria"/>
              </a:rPr>
              <a:t>g.</a:t>
            </a:r>
          </a:p>
          <a:p>
            <a:pPr>
              <a:spcAft>
                <a:spcPts val="300"/>
              </a:spcAft>
            </a:pPr>
            <a:r>
              <a:rPr lang="lv-LV" sz="1700" b="1" i="1" dirty="0" smtClean="0">
                <a:solidFill>
                  <a:srgbClr val="800000"/>
                </a:solidFill>
                <a:latin typeface="Cambria"/>
                <a:cs typeface="Cambria"/>
              </a:rPr>
              <a:t>“</a:t>
            </a:r>
            <a:r>
              <a:rPr lang="lv-LV" sz="1700" b="1" i="1" dirty="0">
                <a:solidFill>
                  <a:srgbClr val="800000"/>
                </a:solidFill>
                <a:latin typeface="Cambria"/>
                <a:cs typeface="Cambria"/>
              </a:rPr>
              <a:t>−18.4MEUR</a:t>
            </a:r>
            <a:r>
              <a:rPr lang="lv-LV" sz="1700" b="1" i="1" dirty="0" smtClean="0">
                <a:solidFill>
                  <a:srgbClr val="800000"/>
                </a:solidFill>
                <a:latin typeface="Cambria"/>
                <a:cs typeface="Cambria"/>
              </a:rPr>
              <a:t>”</a:t>
            </a:r>
            <a:r>
              <a:rPr lang="lv-LV" sz="1700" b="1" dirty="0" smtClean="0">
                <a:latin typeface="Cambria"/>
                <a:cs typeface="Cambria"/>
              </a:rPr>
              <a:t> 2018.g.</a:t>
            </a:r>
            <a:endParaRPr lang="lv-LV" sz="1700" dirty="0" smtClean="0">
              <a:latin typeface="Cambria"/>
              <a:cs typeface="Cambria"/>
            </a:endParaRPr>
          </a:p>
          <a:p>
            <a:r>
              <a:rPr lang="lv-LV" sz="1800" dirty="0" smtClean="0">
                <a:latin typeface="Cambria"/>
                <a:cs typeface="Cambria"/>
              </a:rPr>
              <a:t>2) </a:t>
            </a:r>
            <a:r>
              <a:rPr lang="lv-LV" sz="1800" b="1" dirty="0" smtClean="0">
                <a:latin typeface="Cambria"/>
                <a:cs typeface="Cambria"/>
              </a:rPr>
              <a:t>FLP “+</a:t>
            </a:r>
            <a:r>
              <a:rPr lang="lv-LV" sz="1800" b="1" u="sng" dirty="0" smtClean="0">
                <a:latin typeface="Cambria"/>
                <a:cs typeface="Cambria"/>
              </a:rPr>
              <a:t> 4 MEUR”</a:t>
            </a:r>
            <a:r>
              <a:rPr lang="lv-LV" sz="1800" b="1" dirty="0" smtClean="0">
                <a:latin typeface="Cambria"/>
                <a:cs typeface="Cambria"/>
              </a:rPr>
              <a:t> </a:t>
            </a:r>
            <a:r>
              <a:rPr lang="lv-LV" sz="1800" dirty="0" smtClean="0">
                <a:latin typeface="Cambria"/>
                <a:cs typeface="Cambria"/>
              </a:rPr>
              <a:t>no </a:t>
            </a:r>
            <a:r>
              <a:rPr lang="lv-LV" sz="1800" dirty="0">
                <a:latin typeface="Cambria"/>
                <a:cs typeface="Cambria"/>
              </a:rPr>
              <a:t>2017.g</a:t>
            </a:r>
            <a:r>
              <a:rPr lang="lv-LV" sz="1800" dirty="0" smtClean="0">
                <a:latin typeface="Cambria"/>
                <a:cs typeface="Cambria"/>
              </a:rPr>
              <a:t>.;</a:t>
            </a:r>
            <a:endParaRPr lang="lv-LV" sz="1800" dirty="0">
              <a:latin typeface="Cambria"/>
              <a:cs typeface="Cambria"/>
            </a:endParaRPr>
          </a:p>
          <a:p>
            <a:pPr>
              <a:spcAft>
                <a:spcPts val="300"/>
              </a:spcAft>
            </a:pPr>
            <a:r>
              <a:rPr lang="lv-LV" sz="1800" dirty="0">
                <a:latin typeface="Cambria"/>
                <a:cs typeface="Cambria"/>
              </a:rPr>
              <a:t>3</a:t>
            </a:r>
            <a:r>
              <a:rPr lang="lv-LV" sz="1800" dirty="0" smtClean="0">
                <a:latin typeface="Cambria"/>
                <a:cs typeface="Cambria"/>
              </a:rPr>
              <a:t>) </a:t>
            </a:r>
            <a:r>
              <a:rPr lang="lv-LV" sz="1800" b="1" dirty="0" smtClean="0">
                <a:latin typeface="Cambria"/>
                <a:cs typeface="Cambria"/>
              </a:rPr>
              <a:t>VPP vismaz </a:t>
            </a:r>
            <a:r>
              <a:rPr lang="lv-LV" sz="1800" b="1" u="sng" dirty="0" smtClean="0">
                <a:latin typeface="Cambria"/>
                <a:cs typeface="Cambria"/>
              </a:rPr>
              <a:t>“+ 4 MEUR</a:t>
            </a:r>
            <a:r>
              <a:rPr lang="lv-LV" sz="1800" b="1" dirty="0" smtClean="0">
                <a:latin typeface="Cambria"/>
                <a:cs typeface="Cambria"/>
              </a:rPr>
              <a:t>”</a:t>
            </a:r>
            <a:r>
              <a:rPr lang="lv-LV" sz="1800" dirty="0" smtClean="0">
                <a:latin typeface="Cambria"/>
                <a:cs typeface="Cambria"/>
              </a:rPr>
              <a:t> </a:t>
            </a:r>
            <a:r>
              <a:rPr lang="lv-LV" sz="1800" dirty="0">
                <a:latin typeface="Cambria"/>
                <a:cs typeface="Cambria"/>
              </a:rPr>
              <a:t>jaunajam </a:t>
            </a:r>
            <a:r>
              <a:rPr lang="lv-LV" sz="1800" dirty="0" smtClean="0">
                <a:latin typeface="Cambria"/>
                <a:cs typeface="Cambria"/>
              </a:rPr>
              <a:t>konkursam </a:t>
            </a:r>
            <a:r>
              <a:rPr lang="lv-LV" sz="1800" dirty="0">
                <a:latin typeface="Cambria"/>
                <a:cs typeface="Cambria"/>
              </a:rPr>
              <a:t>2018.</a:t>
            </a:r>
            <a:r>
              <a:rPr lang="lv-LV" sz="1800" dirty="0" smtClean="0">
                <a:latin typeface="Cambria"/>
                <a:cs typeface="Cambria"/>
              </a:rPr>
              <a:t>g., t.sk. enerģētikai </a:t>
            </a:r>
            <a:r>
              <a:rPr lang="lv-LV" sz="1800" dirty="0">
                <a:latin typeface="Cambria"/>
                <a:cs typeface="Cambria"/>
              </a:rPr>
              <a:t>saskaņā ar EM Enerģētikas attīstības </a:t>
            </a:r>
            <a:r>
              <a:rPr lang="lv-LV" sz="1800" dirty="0" smtClean="0">
                <a:latin typeface="Cambria"/>
                <a:cs typeface="Cambria"/>
              </a:rPr>
              <a:t>pamatnostādnēm;</a:t>
            </a:r>
            <a:endParaRPr lang="lv-LV" sz="1800" dirty="0">
              <a:latin typeface="Cambria"/>
              <a:cs typeface="Cambria"/>
            </a:endParaRPr>
          </a:p>
          <a:p>
            <a:r>
              <a:rPr lang="lv-LV" sz="1800" dirty="0" smtClean="0">
                <a:latin typeface="Cambria"/>
                <a:cs typeface="Cambria"/>
              </a:rPr>
              <a:t>3) </a:t>
            </a:r>
            <a:r>
              <a:rPr lang="lv-LV" sz="1800" b="1" dirty="0" smtClean="0">
                <a:latin typeface="Cambria"/>
                <a:cs typeface="Cambria"/>
              </a:rPr>
              <a:t>TOP</a:t>
            </a:r>
            <a:r>
              <a:rPr lang="lv-LV" sz="1800" dirty="0" smtClean="0">
                <a:latin typeface="Cambria"/>
                <a:cs typeface="Cambria"/>
              </a:rPr>
              <a:t> </a:t>
            </a:r>
            <a:r>
              <a:rPr lang="lv-LV" sz="1800" b="1" dirty="0" smtClean="0">
                <a:latin typeface="Cambria"/>
                <a:cs typeface="Cambria"/>
              </a:rPr>
              <a:t>vismaz </a:t>
            </a:r>
            <a:r>
              <a:rPr lang="lv-LV" sz="1800" b="1" u="sng" dirty="0" smtClean="0">
                <a:latin typeface="Cambria"/>
                <a:cs typeface="Cambria"/>
              </a:rPr>
              <a:t>“+7 MEUR” </a:t>
            </a:r>
            <a:r>
              <a:rPr lang="lv-LV" sz="1800" dirty="0" smtClean="0">
                <a:latin typeface="Cambria"/>
                <a:cs typeface="Cambria"/>
              </a:rPr>
              <a:t>no 2020.g. (kopš </a:t>
            </a:r>
            <a:r>
              <a:rPr lang="lv-LV" sz="1800" dirty="0">
                <a:latin typeface="Cambria"/>
                <a:cs typeface="Cambria"/>
              </a:rPr>
              <a:t>krīzes netiek īstenoti, šobrīd aizstāti ar </a:t>
            </a:r>
            <a:r>
              <a:rPr lang="lv-LV" sz="1800" dirty="0" smtClean="0">
                <a:latin typeface="Cambria"/>
                <a:cs typeface="Cambria"/>
              </a:rPr>
              <a:t>SF praktiskās </a:t>
            </a:r>
            <a:r>
              <a:rPr lang="lv-LV" sz="1800" dirty="0">
                <a:latin typeface="Cambria"/>
                <a:cs typeface="Cambria"/>
              </a:rPr>
              <a:t>ievirzes pētījumiem (76 MEUR</a:t>
            </a:r>
            <a:r>
              <a:rPr lang="lv-LV" sz="1800" dirty="0" smtClean="0">
                <a:latin typeface="Cambria"/>
                <a:cs typeface="Cambria"/>
              </a:rPr>
              <a:t>)</a:t>
            </a:r>
            <a:r>
              <a:rPr lang="lv-LV" sz="1800" dirty="0">
                <a:latin typeface="Cambria"/>
                <a:cs typeface="Cambria"/>
              </a:rPr>
              <a:t>)</a:t>
            </a:r>
            <a:r>
              <a:rPr lang="lv-LV" sz="1800" dirty="0" smtClean="0">
                <a:latin typeface="Cambria"/>
                <a:cs typeface="Cambria"/>
              </a:rPr>
              <a:t>.</a:t>
            </a:r>
            <a:endParaRPr lang="lv-LV" sz="1800" dirty="0">
              <a:latin typeface="Cambria"/>
              <a:cs typeface="Cambria"/>
            </a:endParaRPr>
          </a:p>
          <a:p>
            <a:pPr algn="ctr"/>
            <a:endParaRPr lang="lv-LV" sz="1000" b="1" u="sng" dirty="0" smtClean="0">
              <a:latin typeface="Cambria"/>
              <a:cs typeface="Cambria"/>
            </a:endParaRPr>
          </a:p>
          <a:p>
            <a:pPr algn="ctr"/>
            <a:r>
              <a:rPr lang="lv-LV" sz="2400" b="1" u="sng" dirty="0" smtClean="0">
                <a:latin typeface="Cambria"/>
                <a:cs typeface="Cambria"/>
              </a:rPr>
              <a:t>Kopā</a:t>
            </a:r>
            <a:r>
              <a:rPr lang="lv-LV" sz="2400" b="1" dirty="0">
                <a:latin typeface="Cambria"/>
                <a:cs typeface="Cambria"/>
              </a:rPr>
              <a:t>: </a:t>
            </a:r>
            <a:r>
              <a:rPr lang="lv-LV" sz="2400" b="1" dirty="0" smtClean="0">
                <a:latin typeface="Cambria"/>
                <a:cs typeface="Cambria"/>
              </a:rPr>
              <a:t>trūkstošais </a:t>
            </a:r>
            <a:r>
              <a:rPr lang="lv-LV" sz="2400" b="1" dirty="0">
                <a:latin typeface="Cambria"/>
                <a:cs typeface="Cambria"/>
              </a:rPr>
              <a:t>finansējums zinātnei </a:t>
            </a:r>
            <a:endParaRPr lang="lv-LV" sz="2400" b="1" dirty="0" smtClean="0">
              <a:latin typeface="Cambria"/>
              <a:cs typeface="Cambria"/>
            </a:endParaRPr>
          </a:p>
          <a:p>
            <a:pPr algn="ctr"/>
            <a:r>
              <a:rPr lang="lv-LV" sz="2400" b="1" dirty="0" smtClean="0">
                <a:latin typeface="Cambria"/>
                <a:cs typeface="Cambria"/>
              </a:rPr>
              <a:t>11 </a:t>
            </a:r>
            <a:r>
              <a:rPr lang="lv-LV" sz="2400" b="1" dirty="0">
                <a:latin typeface="Cambria"/>
                <a:cs typeface="Cambria"/>
              </a:rPr>
              <a:t>MEUR 2016</a:t>
            </a:r>
            <a:r>
              <a:rPr lang="lv-LV" sz="2400" b="1" dirty="0" smtClean="0">
                <a:latin typeface="Cambria"/>
                <a:cs typeface="Cambria"/>
              </a:rPr>
              <a:t>.g. </a:t>
            </a:r>
          </a:p>
          <a:p>
            <a:pPr algn="ctr"/>
            <a:r>
              <a:rPr lang="lv-LV" sz="2400" b="1" dirty="0" smtClean="0">
                <a:latin typeface="Cambria"/>
                <a:cs typeface="Cambria"/>
              </a:rPr>
              <a:t>19 </a:t>
            </a:r>
            <a:r>
              <a:rPr lang="lv-LV" sz="2400" b="1" dirty="0">
                <a:latin typeface="Cambria"/>
                <a:cs typeface="Cambria"/>
              </a:rPr>
              <a:t>MEUR 2017.</a:t>
            </a:r>
            <a:r>
              <a:rPr lang="lv-LV" sz="2400" b="1" dirty="0" smtClean="0">
                <a:latin typeface="Cambria"/>
                <a:cs typeface="Cambria"/>
              </a:rPr>
              <a:t>g.</a:t>
            </a:r>
          </a:p>
          <a:p>
            <a:pPr algn="ctr"/>
            <a:r>
              <a:rPr lang="lv-LV" sz="2400" b="1" dirty="0" smtClean="0">
                <a:latin typeface="Cambria"/>
                <a:cs typeface="Cambria"/>
              </a:rPr>
              <a:t>26 </a:t>
            </a:r>
            <a:r>
              <a:rPr lang="lv-LV" sz="2400" b="1" dirty="0">
                <a:latin typeface="Cambria"/>
                <a:cs typeface="Cambria"/>
              </a:rPr>
              <a:t>MEUR 2018</a:t>
            </a:r>
            <a:r>
              <a:rPr lang="lv-LV" sz="2400" b="1" dirty="0" smtClean="0">
                <a:latin typeface="Cambria"/>
                <a:cs typeface="Cambria"/>
              </a:rPr>
              <a:t>.g.</a:t>
            </a:r>
            <a:endParaRPr lang="lv-LV" sz="2400" b="1" dirty="0">
              <a:latin typeface="Cambria"/>
              <a:cs typeface="Cambria"/>
            </a:endParaRPr>
          </a:p>
          <a:p>
            <a:endParaRPr lang="lv-LV" sz="1700" dirty="0" smtClean="0">
              <a:latin typeface="Cambria"/>
              <a:cs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8020" y="6324600"/>
            <a:ext cx="431180" cy="304800"/>
          </a:xfrm>
        </p:spPr>
        <p:txBody>
          <a:bodyPr/>
          <a:lstStyle/>
          <a:p>
            <a:fld id="{2A7A2D14-D4ED-4D20-9591-109C52ACFD9F}" type="slidenum">
              <a:rPr lang="en-US" altLang="lv-LV" smtClean="0"/>
              <a:pPr/>
              <a:t>9</a:t>
            </a:fld>
            <a:endParaRPr lang="en-US" altLang="lv-LV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65053"/>
              </p:ext>
            </p:extLst>
          </p:nvPr>
        </p:nvGraphicFramePr>
        <p:xfrm>
          <a:off x="5273700" y="1125528"/>
          <a:ext cx="2052665" cy="195617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68807"/>
                <a:gridCol w="1283858"/>
              </a:tblGrid>
              <a:tr h="17244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dirty="0" smtClean="0">
                          <a:effectLst/>
                          <a:latin typeface="Cambria"/>
                          <a:cs typeface="Cambria"/>
                        </a:rPr>
                        <a:t>Gads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dirty="0" smtClean="0">
                          <a:effectLst/>
                          <a:latin typeface="Cambria"/>
                          <a:cs typeface="Cambria"/>
                        </a:rPr>
                        <a:t>Nodrošinājums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  <a:tr h="178186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2010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21%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  <a:tr h="271314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2011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  <a:latin typeface="Cambria"/>
                          <a:cs typeface="Cambria"/>
                        </a:rPr>
                        <a:t>22%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  <a:tr h="178186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2012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  <a:latin typeface="Cambria"/>
                          <a:cs typeface="Cambria"/>
                        </a:rPr>
                        <a:t>28%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  <a:tr h="178186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2013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25%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  <a:tr h="178186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2014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44%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  <a:tr h="178186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2015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54%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  <a:tr h="347550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 smtClean="0">
                          <a:effectLst/>
                          <a:latin typeface="Cambria"/>
                          <a:cs typeface="Cambria"/>
                        </a:rPr>
                        <a:t>2016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  <a:latin typeface="Cambria"/>
                          <a:cs typeface="Cambria"/>
                        </a:rPr>
                        <a:t>68%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  <a:ea typeface="Verdana" panose="020B0604030504040204" pitchFamily="34" charset="0"/>
                        <a:cs typeface="Cambria"/>
                      </a:endParaRPr>
                    </a:p>
                  </a:txBody>
                  <a:tcPr marL="9525" marR="9525" marT="9525" marB="0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11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11891</TotalTime>
  <Words>1476</Words>
  <Application>Microsoft Macintosh PowerPoint</Application>
  <PresentationFormat>On-screen Show (4:3)</PresentationFormat>
  <Paragraphs>397</Paragraphs>
  <Slides>15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89_Prezentacija_templateLV</vt:lpstr>
      <vt:lpstr>Finansējuma piesaiste zinātnei  Saeimas Ilgtspējīgas attīstības komisijas un Izglītības, kultūras un zinātnes komisijas kopsēde</vt:lpstr>
      <vt:lpstr>Ieguldījumu pētniecībā ietekme uz tautsaimniecību </vt:lpstr>
      <vt:lpstr>Pētniecības finansējuma struktūras un apjoma maiņa – ambiciozs mērķis</vt:lpstr>
      <vt:lpstr>Valsts finansējums P&amp;A, 2013</vt:lpstr>
      <vt:lpstr>Galvenie izaicinājumi un uzdevumi P&amp;A jomā Latvijā</vt:lpstr>
      <vt:lpstr>PowerPoint Presentation</vt:lpstr>
      <vt:lpstr>Kritisks investīciju atdeves priekšnoteikus:  Palielināt valsts budžeta finansējumu P&amp;A  </vt:lpstr>
      <vt:lpstr>IZM 2016.gada budžets pamatfunkciju īstenošanai, sadalījumā pa jomām </vt:lpstr>
      <vt:lpstr>Nepieciešamais papildu VB finansējums</vt:lpstr>
      <vt:lpstr>SF ieguldījumu mērķis:   Kāpināt industrijas un starptautiski finansētas pētniecības apjomu</vt:lpstr>
      <vt:lpstr>Laika grafiks  2014-2020</vt:lpstr>
      <vt:lpstr>Baltijas valstu sekmes H2020</vt:lpstr>
      <vt:lpstr>ES dalībvalstu sekmes  H2020 konkursos</vt:lpstr>
      <vt:lpstr>LV sniegums 7.IP un H2020 –  galvenie secinājumi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Santa  Šmīdlere</cp:lastModifiedBy>
  <cp:revision>570</cp:revision>
  <cp:lastPrinted>2016-03-22T13:26:18Z</cp:lastPrinted>
  <dcterms:created xsi:type="dcterms:W3CDTF">2014-11-20T14:46:47Z</dcterms:created>
  <dcterms:modified xsi:type="dcterms:W3CDTF">2016-04-13T07:19:13Z</dcterms:modified>
</cp:coreProperties>
</file>