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8" r:id="rId2"/>
    <p:sldMasterId id="2147483668" r:id="rId3"/>
  </p:sldMasterIdLst>
  <p:notesMasterIdLst>
    <p:notesMasterId r:id="rId13"/>
  </p:notesMasterIdLst>
  <p:sldIdLst>
    <p:sldId id="256" r:id="rId4"/>
    <p:sldId id="310" r:id="rId5"/>
    <p:sldId id="317" r:id="rId6"/>
    <p:sldId id="307" r:id="rId7"/>
    <p:sldId id="315" r:id="rId8"/>
    <p:sldId id="316" r:id="rId9"/>
    <p:sldId id="312" r:id="rId10"/>
    <p:sldId id="313"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ED59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2" d="100"/>
          <a:sy n="62" d="100"/>
        </p:scale>
        <p:origin x="1406" y="26"/>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1B58D8-A7F0-4CB3-965B-8723D6342236}" type="datetimeFigureOut">
              <a:rPr lang="lv-LV" smtClean="0"/>
              <a:pPr/>
              <a:t>27.04.2016</a:t>
            </a:fld>
            <a:endParaRPr lang="lv-LV"/>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9D3FD-F92A-49AD-9A1D-5E8F4470C86D}" type="slidenum">
              <a:rPr lang="lv-LV" smtClean="0"/>
              <a:pPr/>
              <a:t>‹#›</a:t>
            </a:fld>
            <a:endParaRPr lang="lv-LV"/>
          </a:p>
        </p:txBody>
      </p:sp>
    </p:spTree>
    <p:extLst>
      <p:ext uri="{BB962C8B-B14F-4D97-AF65-F5344CB8AC3E}">
        <p14:creationId xmlns:p14="http://schemas.microsoft.com/office/powerpoint/2010/main" val="563089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8029EFBC-BC9A-4AE4-863E-7B08F3148A67}" type="slidenum">
              <a:rPr lang="lv-LV" smtClean="0"/>
              <a:pPr/>
              <a:t>9</a:t>
            </a:fld>
            <a:endParaRPr lang="lv-LV"/>
          </a:p>
        </p:txBody>
      </p:sp>
    </p:spTree>
    <p:extLst>
      <p:ext uri="{BB962C8B-B14F-4D97-AF65-F5344CB8AC3E}">
        <p14:creationId xmlns:p14="http://schemas.microsoft.com/office/powerpoint/2010/main" val="1002777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143380"/>
            <a:ext cx="7772400" cy="1168569"/>
          </a:xfrm>
          <a:prstGeom prst="rect">
            <a:avLst/>
          </a:prstGeo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5329879"/>
            <a:ext cx="6400800" cy="1028079"/>
          </a:xfrm>
          <a:prstGeom prst="rect">
            <a:avLst/>
          </a:prstGeom>
        </p:spPr>
        <p:txBody>
          <a:bodyPr/>
          <a:lstStyle>
            <a:lvl1pPr marL="0" indent="0" algn="ctr">
              <a:buNone/>
              <a:defRPr>
                <a:solidFill>
                  <a:srgbClr val="59595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solidFill>
                  <a:srgbClr val="59595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3972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solidFill>
                  <a:srgbClr val="59595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3972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1"/>
            <a:ext cx="5111750" cy="5299090"/>
          </a:xfrm>
        </p:spPr>
        <p:txBody>
          <a:bodyPr/>
          <a:lstStyle>
            <a:lvl1pPr>
              <a:defRPr sz="2400"/>
            </a:lvl1pPr>
            <a:lvl2pPr>
              <a:defRPr sz="20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1"/>
            <a:ext cx="3008313" cy="4137040"/>
          </a:xfrm>
        </p:spPr>
        <p:txBody>
          <a:bodyPr>
            <a:normAutofit/>
          </a:bodyPr>
          <a:lstStyle>
            <a:lvl1pPr marL="0" indent="0">
              <a:buNone/>
              <a:defRPr sz="1800">
                <a:solidFill>
                  <a:srgbClr val="59595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148" y="4420167"/>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148" y="285728"/>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828148" y="4986904"/>
            <a:ext cx="5486400" cy="585235"/>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02520"/>
            <a:ext cx="7772400" cy="714380"/>
          </a:xfrm>
          <a:prstGeom prst="rect">
            <a:avLst/>
          </a:prstGeo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5124530"/>
            <a:ext cx="6400800" cy="1028079"/>
          </a:xfrm>
          <a:prstGeom prst="rect">
            <a:avLst/>
          </a:prstGeom>
        </p:spPr>
        <p:txBody>
          <a:bodyPr/>
          <a:lstStyle>
            <a:lvl1pPr marL="0" indent="0" algn="ctr">
              <a:buNone/>
              <a:defRPr>
                <a:solidFill>
                  <a:srgbClr val="59595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402527"/>
            <a:ext cx="8229600" cy="740986"/>
          </a:xfrm>
          <a:prstGeom prst="rect">
            <a:avLst/>
          </a:prstGeom>
        </p:spPr>
        <p:txBody>
          <a:bodyPr/>
          <a:lstStyle>
            <a:lvl1pPr algn="ctr">
              <a:defRPr/>
            </a:lvl1pPr>
          </a:lstStyle>
          <a:p>
            <a:r>
              <a:rPr lang="en-US" dirty="0"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692652"/>
            <a:ext cx="7772400" cy="1879620"/>
          </a:xfrm>
          <a:prstGeom prst="rect">
            <a:avLst/>
          </a:prstGeom>
        </p:spPr>
        <p:txBody>
          <a:bodyPr anchor="t"/>
          <a:lstStyle>
            <a:lvl1pPr algn="ctr">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3714752"/>
            <a:ext cx="7772400" cy="977900"/>
          </a:xfrm>
          <a:prstGeom prst="rect">
            <a:avLst/>
          </a:prstGeom>
        </p:spPr>
        <p:txBody>
          <a:bodyPr anchor="b">
            <a:normAutofit/>
          </a:bodyPr>
          <a:lstStyle>
            <a:lvl1pPr marL="0" indent="0" algn="ctr">
              <a:buNone/>
              <a:defRPr sz="24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402526"/>
            <a:ext cx="8229600" cy="1883993"/>
          </a:xfrm>
          <a:prstGeom prst="rect">
            <a:avLst/>
          </a:prstGeom>
        </p:spPr>
        <p:txBody>
          <a:bodyPr/>
          <a:lstStyle>
            <a:lvl1pPr algn="ctr">
              <a:defRPr/>
            </a:lvl1p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397194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18984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59595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397194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39719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39719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4.png"/><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3.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ppt_sastavs_fasade_ATD-07.png"/>
          <p:cNvPicPr>
            <a:picLocks noChangeAspect="1"/>
          </p:cNvPicPr>
          <p:nvPr userDrawn="1"/>
        </p:nvPicPr>
        <p:blipFill>
          <a:blip r:embed="rId7" cstate="print"/>
          <a:stretch>
            <a:fillRect/>
          </a:stretch>
        </p:blipFill>
        <p:spPr>
          <a:xfrm>
            <a:off x="0" y="346"/>
            <a:ext cx="9144000" cy="685730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5" r:id="rId4"/>
    <p:sldLayoutId id="2147483673" r:id="rId5"/>
  </p:sldLayoutIdLst>
  <p:txStyles>
    <p:titleStyle>
      <a:lvl1pPr algn="l" defTabSz="914400" rtl="0" eaLnBrk="1" latinLnBrk="0" hangingPunct="1">
        <a:spcBef>
          <a:spcPct val="0"/>
        </a:spcBef>
        <a:buNone/>
        <a:defRPr sz="3200" b="1" kern="1200">
          <a:solidFill>
            <a:srgbClr val="ED592A"/>
          </a:solidFill>
          <a:latin typeface="Verdan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2400" kern="1200">
          <a:solidFill>
            <a:srgbClr val="595959"/>
          </a:solidFill>
          <a:latin typeface="Verdana" pitchFamily="34" charset="0"/>
          <a:ea typeface="+mn-ea"/>
          <a:cs typeface="+mn-cs"/>
        </a:defRPr>
      </a:lvl1pPr>
      <a:lvl2pPr marL="742950" indent="-285750" algn="l" defTabSz="914400" rtl="0" eaLnBrk="1" latinLnBrk="0" hangingPunct="1">
        <a:spcBef>
          <a:spcPct val="20000"/>
        </a:spcBef>
        <a:buFontTx/>
        <a:buBlip>
          <a:blip r:embed="rId8"/>
        </a:buBlip>
        <a:defRPr sz="2000" kern="1200">
          <a:solidFill>
            <a:srgbClr val="595959"/>
          </a:solidFill>
          <a:latin typeface="Verdana" pitchFamily="34" charset="0"/>
          <a:ea typeface="+mn-ea"/>
          <a:cs typeface="+mn-cs"/>
        </a:defRPr>
      </a:lvl2pPr>
      <a:lvl3pPr marL="1143000" indent="-228600" algn="l" defTabSz="914400" rtl="0" eaLnBrk="1" latinLnBrk="0" hangingPunct="1">
        <a:spcBef>
          <a:spcPct val="20000"/>
        </a:spcBef>
        <a:buFontTx/>
        <a:buBlip>
          <a:blip r:embed="rId9"/>
        </a:buBlip>
        <a:defRPr sz="1800" kern="1200">
          <a:solidFill>
            <a:srgbClr val="595959"/>
          </a:solidFill>
          <a:latin typeface="Verdana" pitchFamily="34" charset="0"/>
          <a:ea typeface="+mn-ea"/>
          <a:cs typeface="+mn-cs"/>
        </a:defRPr>
      </a:lvl3pPr>
      <a:lvl4pPr marL="1600200" indent="-228600" algn="l" defTabSz="914400" rtl="0" eaLnBrk="1" latinLnBrk="0" hangingPunct="1">
        <a:spcBef>
          <a:spcPct val="20000"/>
        </a:spcBef>
        <a:buFontTx/>
        <a:buBlip>
          <a:blip r:embed="rId9"/>
        </a:buBlip>
        <a:defRPr sz="1800" kern="1200">
          <a:solidFill>
            <a:srgbClr val="595959"/>
          </a:solidFill>
          <a:latin typeface="Verdana" pitchFamily="34" charset="0"/>
          <a:ea typeface="+mn-ea"/>
          <a:cs typeface="+mn-cs"/>
        </a:defRPr>
      </a:lvl4pPr>
      <a:lvl5pPr marL="2057400" indent="-228600" algn="l" defTabSz="914400" rtl="0" eaLnBrk="1" latinLnBrk="0" hangingPunct="1">
        <a:spcBef>
          <a:spcPct val="20000"/>
        </a:spcBef>
        <a:buFontTx/>
        <a:buBlip>
          <a:blip r:embed="rId9"/>
        </a:buBlip>
        <a:defRPr sz="1800" kern="1200">
          <a:solidFill>
            <a:srgbClr val="595959"/>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ppt_sastavdalas_ATD_footer_sarkans.png"/>
          <p:cNvPicPr>
            <a:picLocks noChangeAspect="1"/>
          </p:cNvPicPr>
          <p:nvPr userDrawn="1"/>
        </p:nvPicPr>
        <p:blipFill>
          <a:blip r:embed="rId11" cstate="print"/>
          <a:stretch>
            <a:fillRect/>
          </a:stretch>
        </p:blipFill>
        <p:spPr>
          <a:xfrm>
            <a:off x="0" y="5879199"/>
            <a:ext cx="9144000" cy="978825"/>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l" defTabSz="914400" rtl="0" eaLnBrk="1" latinLnBrk="0" hangingPunct="1">
        <a:spcBef>
          <a:spcPct val="0"/>
        </a:spcBef>
        <a:buNone/>
        <a:defRPr sz="3200" b="1" kern="1200">
          <a:solidFill>
            <a:srgbClr val="ED592A"/>
          </a:solidFill>
          <a:latin typeface="Verdan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2400" kern="1200">
          <a:solidFill>
            <a:srgbClr val="595959"/>
          </a:solidFill>
          <a:latin typeface="Verdana" pitchFamily="34" charset="0"/>
          <a:ea typeface="+mn-ea"/>
          <a:cs typeface="+mn-cs"/>
        </a:defRPr>
      </a:lvl1pPr>
      <a:lvl2pPr marL="742950" indent="-285750" algn="l" defTabSz="914400" rtl="0" eaLnBrk="1" latinLnBrk="0" hangingPunct="1">
        <a:spcBef>
          <a:spcPct val="20000"/>
        </a:spcBef>
        <a:buFontTx/>
        <a:buBlip>
          <a:blip r:embed="rId12"/>
        </a:buBlip>
        <a:defRPr sz="2000" kern="1200">
          <a:solidFill>
            <a:srgbClr val="595959"/>
          </a:solidFill>
          <a:latin typeface="Verdana" pitchFamily="34" charset="0"/>
          <a:ea typeface="+mn-ea"/>
          <a:cs typeface="+mn-cs"/>
        </a:defRPr>
      </a:lvl2pPr>
      <a:lvl3pPr marL="1143000" indent="-228600" algn="l" defTabSz="914400" rtl="0" eaLnBrk="1" latinLnBrk="0" hangingPunct="1">
        <a:spcBef>
          <a:spcPct val="20000"/>
        </a:spcBef>
        <a:buFontTx/>
        <a:buBlip>
          <a:blip r:embed="rId13"/>
        </a:buBlip>
        <a:defRPr sz="1800" kern="1200">
          <a:solidFill>
            <a:srgbClr val="595959"/>
          </a:solidFill>
          <a:latin typeface="Verdana" pitchFamily="34" charset="0"/>
          <a:ea typeface="+mn-ea"/>
          <a:cs typeface="+mn-cs"/>
        </a:defRPr>
      </a:lvl3pPr>
      <a:lvl4pPr marL="1600200" indent="-228600" algn="l" defTabSz="914400" rtl="0" eaLnBrk="1" latinLnBrk="0" hangingPunct="1">
        <a:spcBef>
          <a:spcPct val="20000"/>
        </a:spcBef>
        <a:buFontTx/>
        <a:buBlip>
          <a:blip r:embed="rId13"/>
        </a:buBlip>
        <a:defRPr sz="1800" kern="1200">
          <a:solidFill>
            <a:srgbClr val="595959"/>
          </a:solidFill>
          <a:latin typeface="Verdana" pitchFamily="34" charset="0"/>
          <a:ea typeface="+mn-ea"/>
          <a:cs typeface="+mn-cs"/>
        </a:defRPr>
      </a:lvl4pPr>
      <a:lvl5pPr marL="2057400" indent="-228600" algn="l" defTabSz="914400" rtl="0" eaLnBrk="1" latinLnBrk="0" hangingPunct="1">
        <a:spcBef>
          <a:spcPct val="20000"/>
        </a:spcBef>
        <a:buFontTx/>
        <a:buBlip>
          <a:blip r:embed="rId13"/>
        </a:buBlip>
        <a:defRPr sz="1800" kern="1200">
          <a:solidFill>
            <a:srgbClr val="595959"/>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ppt_sastavs_pedeja lpp_ATD-07.png"/>
          <p:cNvPicPr>
            <a:picLocks noChangeAspect="1"/>
          </p:cNvPicPr>
          <p:nvPr userDrawn="1"/>
        </p:nvPicPr>
        <p:blipFill>
          <a:blip r:embed="rId5" cstate="print"/>
          <a:stretch>
            <a:fillRect/>
          </a:stretch>
        </p:blipFill>
        <p:spPr>
          <a:xfrm>
            <a:off x="0" y="346"/>
            <a:ext cx="9144000" cy="6857308"/>
          </a:xfrm>
          <a:prstGeom prst="rect">
            <a:avLst/>
          </a:prstGeom>
        </p:spPr>
      </p:pic>
    </p:spTree>
  </p:cSld>
  <p:clrMap bg1="lt1" tx1="dk1" bg2="lt2" tx2="dk2" accent1="accent1" accent2="accent2" accent3="accent3" accent4="accent4" accent5="accent5" accent6="accent6" hlink="hlink" folHlink="folHlink"/>
  <p:sldLayoutIdLst>
    <p:sldLayoutId id="2147483669" r:id="rId1"/>
    <p:sldLayoutId id="2147483671" r:id="rId2"/>
    <p:sldLayoutId id="2147483672" r:id="rId3"/>
  </p:sldLayoutIdLst>
  <p:txStyles>
    <p:titleStyle>
      <a:lvl1pPr algn="l" defTabSz="914400" rtl="0" eaLnBrk="1" latinLnBrk="0" hangingPunct="1">
        <a:spcBef>
          <a:spcPct val="0"/>
        </a:spcBef>
        <a:buNone/>
        <a:defRPr sz="3200" b="1" kern="1200">
          <a:solidFill>
            <a:srgbClr val="ED592A"/>
          </a:solidFill>
          <a:latin typeface="Verdana" pitchFamily="34" charset="0"/>
          <a:ea typeface="+mj-ea"/>
          <a:cs typeface="+mj-cs"/>
        </a:defRPr>
      </a:lvl1pPr>
    </p:titleStyle>
    <p:bodyStyle>
      <a:lvl1pPr marL="342900" indent="-342900" algn="l" defTabSz="914400" rtl="0" eaLnBrk="1" latinLnBrk="0" hangingPunct="1">
        <a:spcBef>
          <a:spcPct val="20000"/>
        </a:spcBef>
        <a:buFont typeface="Arial" pitchFamily="34" charset="0"/>
        <a:buNone/>
        <a:defRPr sz="2400" kern="1200">
          <a:solidFill>
            <a:srgbClr val="595959"/>
          </a:solidFill>
          <a:latin typeface="Verdana" pitchFamily="34" charset="0"/>
          <a:ea typeface="+mn-ea"/>
          <a:cs typeface="+mn-cs"/>
        </a:defRPr>
      </a:lvl1pPr>
      <a:lvl2pPr marL="742950" indent="-285750" algn="l" defTabSz="914400" rtl="0" eaLnBrk="1" latinLnBrk="0" hangingPunct="1">
        <a:spcBef>
          <a:spcPct val="20000"/>
        </a:spcBef>
        <a:buFontTx/>
        <a:buBlip>
          <a:blip r:embed="rId6"/>
        </a:buBlip>
        <a:defRPr sz="2000" kern="1200">
          <a:solidFill>
            <a:srgbClr val="595959"/>
          </a:solidFill>
          <a:latin typeface="Verdana" pitchFamily="34" charset="0"/>
          <a:ea typeface="+mn-ea"/>
          <a:cs typeface="+mn-cs"/>
        </a:defRPr>
      </a:lvl2pPr>
      <a:lvl3pPr marL="1143000" indent="-228600" algn="l" defTabSz="914400" rtl="0" eaLnBrk="1" latinLnBrk="0" hangingPunct="1">
        <a:spcBef>
          <a:spcPct val="20000"/>
        </a:spcBef>
        <a:buFontTx/>
        <a:buBlip>
          <a:blip r:embed="rId7"/>
        </a:buBlip>
        <a:defRPr sz="1800" kern="1200">
          <a:solidFill>
            <a:srgbClr val="595959"/>
          </a:solidFill>
          <a:latin typeface="Verdana" pitchFamily="34" charset="0"/>
          <a:ea typeface="+mn-ea"/>
          <a:cs typeface="+mn-cs"/>
        </a:defRPr>
      </a:lvl3pPr>
      <a:lvl4pPr marL="1600200" indent="-228600" algn="l" defTabSz="914400" rtl="0" eaLnBrk="1" latinLnBrk="0" hangingPunct="1">
        <a:spcBef>
          <a:spcPct val="20000"/>
        </a:spcBef>
        <a:buFontTx/>
        <a:buBlip>
          <a:blip r:embed="rId7"/>
        </a:buBlip>
        <a:defRPr sz="1800" kern="1200">
          <a:solidFill>
            <a:srgbClr val="595959"/>
          </a:solidFill>
          <a:latin typeface="Verdana" pitchFamily="34" charset="0"/>
          <a:ea typeface="+mn-ea"/>
          <a:cs typeface="+mn-cs"/>
        </a:defRPr>
      </a:lvl4pPr>
      <a:lvl5pPr marL="2057400" indent="-228600" algn="l" defTabSz="914400" rtl="0" eaLnBrk="1" latinLnBrk="0" hangingPunct="1">
        <a:spcBef>
          <a:spcPct val="20000"/>
        </a:spcBef>
        <a:buFontTx/>
        <a:buBlip>
          <a:blip r:embed="rId7"/>
        </a:buBlip>
        <a:defRPr sz="1800" kern="1200">
          <a:solidFill>
            <a:srgbClr val="595959"/>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356992"/>
            <a:ext cx="8064896" cy="1440159"/>
          </a:xfrm>
        </p:spPr>
        <p:txBody>
          <a:bodyPr/>
          <a:lstStyle/>
          <a:p>
            <a:r>
              <a:rPr lang="lv-LV" dirty="0" smtClean="0"/>
              <a:t>Skolēnu pārvadājumi</a:t>
            </a:r>
            <a:endParaRPr lang="en-US" dirty="0"/>
          </a:p>
        </p:txBody>
      </p:sp>
      <p:sp>
        <p:nvSpPr>
          <p:cNvPr id="3" name="Subtitle 2"/>
          <p:cNvSpPr>
            <a:spLocks noGrp="1"/>
          </p:cNvSpPr>
          <p:nvPr>
            <p:ph type="subTitle" idx="1"/>
          </p:nvPr>
        </p:nvSpPr>
        <p:spPr>
          <a:xfrm>
            <a:off x="899592" y="4941168"/>
            <a:ext cx="7992888" cy="1728192"/>
          </a:xfrm>
        </p:spPr>
        <p:txBody>
          <a:bodyPr/>
          <a:lstStyle/>
          <a:p>
            <a:pPr algn="r"/>
            <a:r>
              <a:rPr lang="lv-LV" sz="2200" dirty="0" smtClean="0"/>
              <a:t>Kristiāns Godiņš,</a:t>
            </a:r>
          </a:p>
          <a:p>
            <a:pPr algn="r"/>
            <a:r>
              <a:rPr lang="lv-LV" sz="2200" dirty="0" smtClean="0"/>
              <a:t>VSIA Autotransporta direkcija</a:t>
            </a:r>
          </a:p>
          <a:p>
            <a:pPr algn="r"/>
            <a:r>
              <a:rPr lang="lv-LV" sz="2200" dirty="0"/>
              <a:t>V</a:t>
            </a:r>
            <a:r>
              <a:rPr lang="lv-LV" sz="2200" dirty="0" smtClean="0"/>
              <a:t>aldes priekšsēdētājs</a:t>
            </a:r>
          </a:p>
          <a:p>
            <a:pPr algn="r"/>
            <a:r>
              <a:rPr lang="lv-LV" sz="2200" dirty="0" smtClean="0"/>
              <a:t>27.04.2016.</a:t>
            </a:r>
          </a:p>
          <a:p>
            <a:pPr algn="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22578"/>
            <a:ext cx="8280920" cy="1002166"/>
          </a:xfrm>
        </p:spPr>
        <p:txBody>
          <a:bodyPr>
            <a:normAutofit/>
          </a:bodyPr>
          <a:lstStyle/>
          <a:p>
            <a:pPr algn="ctr"/>
            <a:r>
              <a:rPr lang="lv-LV" sz="2500" dirty="0" smtClean="0"/>
              <a:t>Pašvaldību organizētie skolēnu pārvadājumi</a:t>
            </a:r>
            <a:endParaRPr lang="lv-LV" sz="2500" dirty="0"/>
          </a:p>
        </p:txBody>
      </p:sp>
      <p:sp>
        <p:nvSpPr>
          <p:cNvPr id="3" name="Content Placeholder 2"/>
          <p:cNvSpPr>
            <a:spLocks noGrp="1"/>
          </p:cNvSpPr>
          <p:nvPr>
            <p:ph sz="half" idx="1"/>
          </p:nvPr>
        </p:nvSpPr>
        <p:spPr>
          <a:xfrm>
            <a:off x="35496" y="1124744"/>
            <a:ext cx="4320480" cy="4752528"/>
          </a:xfrm>
        </p:spPr>
        <p:txBody>
          <a:bodyPr>
            <a:normAutofit/>
          </a:bodyPr>
          <a:lstStyle/>
          <a:p>
            <a:r>
              <a:rPr lang="lv-LV" sz="1800" b="1" dirty="0" smtClean="0"/>
              <a:t>Pasažieru pašpārvadājumi</a:t>
            </a:r>
            <a:r>
              <a:rPr lang="lv-LV" sz="1800" dirty="0" smtClean="0"/>
              <a:t>:</a:t>
            </a:r>
          </a:p>
          <a:p>
            <a:pPr lvl="1"/>
            <a:r>
              <a:rPr lang="lv-LV" sz="1600" dirty="0" smtClean="0"/>
              <a:t>nekomerciāls </a:t>
            </a:r>
            <a:r>
              <a:rPr lang="lv-LV" sz="1600" dirty="0"/>
              <a:t>pārvadājumu </a:t>
            </a:r>
            <a:r>
              <a:rPr lang="lv-LV" sz="1600" dirty="0" smtClean="0"/>
              <a:t>veids;</a:t>
            </a:r>
          </a:p>
          <a:p>
            <a:pPr lvl="1"/>
            <a:r>
              <a:rPr lang="lv-LV" sz="1600" dirty="0" smtClean="0"/>
              <a:t>tiek </a:t>
            </a:r>
            <a:r>
              <a:rPr lang="lv-LV" sz="1600" dirty="0"/>
              <a:t>veikts </a:t>
            </a:r>
            <a:r>
              <a:rPr lang="lv-LV" sz="1600" dirty="0" smtClean="0"/>
              <a:t>ar </a:t>
            </a:r>
            <a:r>
              <a:rPr lang="lv-LV" sz="1600" dirty="0"/>
              <a:t>pašvaldības īpašumā esošu vai iznomātu </a:t>
            </a:r>
            <a:r>
              <a:rPr lang="lv-LV" sz="1600" dirty="0" smtClean="0"/>
              <a:t>transportlīdzekli;</a:t>
            </a:r>
          </a:p>
          <a:p>
            <a:pPr lvl="1"/>
            <a:r>
              <a:rPr lang="lv-LV" sz="1600" dirty="0" smtClean="0"/>
              <a:t>transportlīdzekli vada </a:t>
            </a:r>
            <a:r>
              <a:rPr lang="lv-LV" sz="1600" dirty="0"/>
              <a:t>pats pašpārvadājumu veicējs vai viņa </a:t>
            </a:r>
            <a:r>
              <a:rPr lang="lv-LV" sz="1600" dirty="0" smtClean="0"/>
              <a:t>darbinieks;</a:t>
            </a:r>
          </a:p>
          <a:p>
            <a:pPr lvl="1"/>
            <a:r>
              <a:rPr lang="lv-LV" sz="1600" dirty="0" smtClean="0"/>
              <a:t>transportlīdzekļa vadītājam līdzi jābūt rīkojumam par brauciena mērķi, maršrutu; </a:t>
            </a:r>
            <a:r>
              <a:rPr lang="lv-LV" sz="1600" dirty="0"/>
              <a:t>pasažieru </a:t>
            </a:r>
            <a:r>
              <a:rPr lang="lv-LV" sz="1600" dirty="0" smtClean="0"/>
              <a:t>sarakstam </a:t>
            </a:r>
            <a:r>
              <a:rPr lang="lv-LV" sz="1600" dirty="0"/>
              <a:t>vai </a:t>
            </a:r>
            <a:r>
              <a:rPr lang="lv-LV" sz="1600" dirty="0" smtClean="0"/>
              <a:t>norādei, </a:t>
            </a:r>
            <a:r>
              <a:rPr lang="lv-LV" sz="1600" dirty="0"/>
              <a:t>kādas personas var </a:t>
            </a:r>
            <a:r>
              <a:rPr lang="lv-LV" sz="1600" dirty="0" smtClean="0"/>
              <a:t>atrasties transportlīdzeklī;</a:t>
            </a:r>
          </a:p>
          <a:p>
            <a:pPr lvl="1"/>
            <a:r>
              <a:rPr lang="lv-LV" sz="1600" dirty="0" smtClean="0"/>
              <a:t>nepieciešams pašpārvadājumu sertifikāts.</a:t>
            </a:r>
            <a:endParaRPr lang="lv-LV" dirty="0"/>
          </a:p>
        </p:txBody>
      </p:sp>
      <p:sp>
        <p:nvSpPr>
          <p:cNvPr id="4" name="Content Placeholder 3"/>
          <p:cNvSpPr>
            <a:spLocks noGrp="1"/>
          </p:cNvSpPr>
          <p:nvPr>
            <p:ph sz="half" idx="2"/>
          </p:nvPr>
        </p:nvSpPr>
        <p:spPr>
          <a:xfrm>
            <a:off x="4355976" y="1124744"/>
            <a:ext cx="4680520" cy="4752528"/>
          </a:xfrm>
        </p:spPr>
        <p:txBody>
          <a:bodyPr>
            <a:normAutofit/>
          </a:bodyPr>
          <a:lstStyle/>
          <a:p>
            <a:r>
              <a:rPr lang="lv-LV" sz="1800" b="1" dirty="0" smtClean="0"/>
              <a:t>Speciāls regulārs pārvadājums</a:t>
            </a:r>
            <a:r>
              <a:rPr lang="lv-LV" sz="1800" dirty="0" smtClean="0"/>
              <a:t>:</a:t>
            </a:r>
          </a:p>
          <a:p>
            <a:pPr lvl="1"/>
            <a:r>
              <a:rPr lang="lv-LV" sz="1600" dirty="0" smtClean="0"/>
              <a:t>pašvaldība </a:t>
            </a:r>
            <a:r>
              <a:rPr lang="lv-LV" sz="1600" dirty="0"/>
              <a:t>skolēnu nogādāšanu skolā nodrošina, slēdzot līgumu ar pārvadātāja uzņēmumu par pārvadājumu veikšanu</a:t>
            </a:r>
            <a:r>
              <a:rPr lang="lv-LV" sz="1600" dirty="0" smtClean="0"/>
              <a:t>;</a:t>
            </a:r>
          </a:p>
          <a:p>
            <a:pPr lvl="1"/>
            <a:r>
              <a:rPr lang="lv-LV" sz="1600" dirty="0"/>
              <a:t>l</a:t>
            </a:r>
            <a:r>
              <a:rPr lang="lv-LV" sz="1600" dirty="0" smtClean="0"/>
              <a:t>īgumā jānorāda maršruts, </a:t>
            </a:r>
            <a:r>
              <a:rPr lang="lv-LV" sz="1600" dirty="0"/>
              <a:t>pasažieru uzņemšanas un izlaišanas vietas, pasažieru identifikācijas dokumenta </a:t>
            </a:r>
            <a:r>
              <a:rPr lang="lv-LV" sz="1600" dirty="0" smtClean="0"/>
              <a:t>paraugs </a:t>
            </a:r>
            <a:r>
              <a:rPr lang="lv-LV" sz="1600" dirty="0"/>
              <a:t>(skolēna </a:t>
            </a:r>
            <a:r>
              <a:rPr lang="lv-LV" sz="1600" dirty="0" smtClean="0"/>
              <a:t>apliecība), </a:t>
            </a:r>
            <a:r>
              <a:rPr lang="lv-LV" sz="1600" dirty="0"/>
              <a:t>pakalpojuma izpildes </a:t>
            </a:r>
            <a:r>
              <a:rPr lang="lv-LV" sz="1600" dirty="0" smtClean="0"/>
              <a:t>termiņš </a:t>
            </a:r>
            <a:r>
              <a:rPr lang="lv-LV" sz="1600" dirty="0"/>
              <a:t>un </a:t>
            </a:r>
            <a:r>
              <a:rPr lang="lv-LV" sz="1600" dirty="0" smtClean="0"/>
              <a:t>periods, </a:t>
            </a:r>
            <a:r>
              <a:rPr lang="lv-LV" sz="1600" dirty="0"/>
              <a:t>norēķinu </a:t>
            </a:r>
            <a:r>
              <a:rPr lang="lv-LV" sz="1600" dirty="0" smtClean="0"/>
              <a:t>kārtība, </a:t>
            </a:r>
            <a:r>
              <a:rPr lang="lv-LV" sz="1600" dirty="0"/>
              <a:t>pārvadātāja un pakalpojuma pasūtītāja </a:t>
            </a:r>
            <a:r>
              <a:rPr lang="lv-LV" sz="1600" dirty="0" smtClean="0"/>
              <a:t>nosaukums, </a:t>
            </a:r>
            <a:r>
              <a:rPr lang="lv-LV" sz="1600" dirty="0"/>
              <a:t>licences vai licences kartītes </a:t>
            </a:r>
            <a:r>
              <a:rPr lang="lv-LV" sz="1600" dirty="0" smtClean="0"/>
              <a:t>numurs;</a:t>
            </a:r>
          </a:p>
          <a:p>
            <a:pPr lvl="1"/>
            <a:r>
              <a:rPr lang="lv-LV" sz="1600" dirty="0" smtClean="0"/>
              <a:t>pārvadājuma laikā līgumam vai tā kopijai jābūt transportlīdzeklī.</a:t>
            </a:r>
            <a:endParaRPr lang="lv-LV" sz="1600" dirty="0"/>
          </a:p>
          <a:p>
            <a:pPr lvl="1"/>
            <a:endParaRPr lang="lv-LV" sz="1600" dirty="0" smtClean="0"/>
          </a:p>
          <a:p>
            <a:pPr lvl="1"/>
            <a:endParaRPr lang="lv-LV" sz="1600" dirty="0"/>
          </a:p>
          <a:p>
            <a:pPr lvl="1"/>
            <a:endParaRPr lang="lv-LV" sz="1600" dirty="0" smtClean="0"/>
          </a:p>
          <a:p>
            <a:pPr lvl="1"/>
            <a:endParaRPr lang="lv-LV" sz="1700" dirty="0"/>
          </a:p>
        </p:txBody>
      </p:sp>
    </p:spTree>
    <p:extLst>
      <p:ext uri="{BB962C8B-B14F-4D97-AF65-F5344CB8AC3E}">
        <p14:creationId xmlns:p14="http://schemas.microsoft.com/office/powerpoint/2010/main" val="965602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651304" cy="1301006"/>
          </a:xfrm>
        </p:spPr>
        <p:txBody>
          <a:bodyPr>
            <a:normAutofit/>
          </a:bodyPr>
          <a:lstStyle/>
          <a:p>
            <a:pPr algn="ctr"/>
            <a:r>
              <a:rPr lang="lv-LV" sz="2500" dirty="0" smtClean="0"/>
              <a:t>Skolēnu pārvadājumi, izmantojot sabiedrisko transportu</a:t>
            </a:r>
            <a:endParaRPr lang="lv-LV" sz="2500" dirty="0"/>
          </a:p>
        </p:txBody>
      </p:sp>
      <p:sp>
        <p:nvSpPr>
          <p:cNvPr id="3" name="Content Placeholder 2"/>
          <p:cNvSpPr>
            <a:spLocks noGrp="1"/>
          </p:cNvSpPr>
          <p:nvPr>
            <p:ph idx="1"/>
          </p:nvPr>
        </p:nvSpPr>
        <p:spPr>
          <a:xfrm>
            <a:off x="323528" y="1556792"/>
            <a:ext cx="8136904" cy="4043948"/>
          </a:xfrm>
        </p:spPr>
        <p:txBody>
          <a:bodyPr>
            <a:normAutofit/>
          </a:bodyPr>
          <a:lstStyle/>
          <a:p>
            <a:pPr lvl="1"/>
            <a:r>
              <a:rPr lang="lv-LV" sz="1900" dirty="0" smtClean="0"/>
              <a:t>Skolēni tie nogādāti mācību iestādē, izmantojot sabiedrisko transportu. Maršruti/reisi tiek pielāgoti skolēnu vajadzībām (iekļautas papildu pieturvietas, pieskaņots autobusa izbraukšanas laiks utt.).</a:t>
            </a:r>
          </a:p>
          <a:p>
            <a:pPr marL="457200" lvl="1" indent="0">
              <a:buNone/>
            </a:pPr>
            <a:endParaRPr lang="lv-LV" sz="1900" dirty="0" smtClean="0"/>
          </a:p>
          <a:p>
            <a:pPr lvl="1"/>
            <a:r>
              <a:rPr lang="lv-LV" sz="1900" dirty="0" smtClean="0"/>
              <a:t>Skolēniem, braucot sabiedriskajā transportā, nav katru dienu jāmaksā, izmantojot skaidras naudas norēķinus, jo:</a:t>
            </a:r>
          </a:p>
          <a:p>
            <a:pPr lvl="2"/>
            <a:r>
              <a:rPr lang="lv-LV" sz="1700" dirty="0" smtClean="0"/>
              <a:t>tiek ieviestas abonementa biļetes;</a:t>
            </a:r>
          </a:p>
          <a:p>
            <a:pPr lvl="2"/>
            <a:r>
              <a:rPr lang="lv-LV" sz="1700" dirty="0" smtClean="0"/>
              <a:t>pašvaldība iesniedz pārvadātājam skolēnu sarakstu, un autobusa vadītājs fiksē faktu, kad skolēns iekāpj transportlīdzeklī. Saņemot informāciju pārvadāto bērnu skaitu mēnesī, pašvaldība norēķinās ar pārvadātāju (tiek apmaksāta biļetes cena, braucot konkrētu attālumu).</a:t>
            </a:r>
          </a:p>
        </p:txBody>
      </p:sp>
    </p:spTree>
    <p:extLst>
      <p:ext uri="{BB962C8B-B14F-4D97-AF65-F5344CB8AC3E}">
        <p14:creationId xmlns:p14="http://schemas.microsoft.com/office/powerpoint/2010/main" val="1191442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20078"/>
          </a:xfrm>
        </p:spPr>
        <p:txBody>
          <a:bodyPr>
            <a:normAutofit/>
          </a:bodyPr>
          <a:lstStyle/>
          <a:p>
            <a:pPr algn="ctr"/>
            <a:endParaRPr lang="lv-LV" sz="2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64405737"/>
              </p:ext>
            </p:extLst>
          </p:nvPr>
        </p:nvGraphicFramePr>
        <p:xfrm>
          <a:off x="107504" y="260648"/>
          <a:ext cx="9036495" cy="5616623"/>
        </p:xfrm>
        <a:graphic>
          <a:graphicData uri="http://schemas.openxmlformats.org/drawingml/2006/table">
            <a:tbl>
              <a:tblPr firstRow="1" bandRow="1">
                <a:tableStyleId>{93296810-A885-4BE3-A3E7-6D5BEEA58F35}</a:tableStyleId>
              </a:tblPr>
              <a:tblGrid>
                <a:gridCol w="2770511"/>
                <a:gridCol w="3253819"/>
                <a:gridCol w="3012165"/>
              </a:tblGrid>
              <a:tr h="851061">
                <a:tc>
                  <a:txBody>
                    <a:bodyPr/>
                    <a:lstStyle/>
                    <a:p>
                      <a:endParaRPr lang="lv-LV" sz="17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lv-LV" sz="1700" dirty="0" smtClean="0">
                          <a:latin typeface="Verdana" panose="020B0604030504040204" pitchFamily="34" charset="0"/>
                          <a:ea typeface="Verdana" panose="020B0604030504040204" pitchFamily="34" charset="0"/>
                          <a:cs typeface="Verdana" panose="020B0604030504040204" pitchFamily="34" charset="0"/>
                        </a:rPr>
                        <a:t>Reģionālais maršrutu tīkls</a:t>
                      </a:r>
                      <a:endParaRPr lang="lv-LV" sz="17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lv-LV" sz="1700" dirty="0" smtClean="0">
                          <a:latin typeface="Verdana" panose="020B0604030504040204" pitchFamily="34" charset="0"/>
                          <a:ea typeface="Verdana" panose="020B0604030504040204" pitchFamily="34" charset="0"/>
                          <a:cs typeface="Verdana" panose="020B0604030504040204" pitchFamily="34" charset="0"/>
                        </a:rPr>
                        <a:t>Skolēnu pārvadājumi</a:t>
                      </a:r>
                      <a:endParaRPr lang="lv-LV" sz="1700" dirty="0">
                        <a:latin typeface="Verdana" panose="020B0604030504040204" pitchFamily="34" charset="0"/>
                        <a:ea typeface="Verdana" panose="020B0604030504040204" pitchFamily="34" charset="0"/>
                        <a:cs typeface="Verdana" panose="020B0604030504040204" pitchFamily="34" charset="0"/>
                      </a:endParaRPr>
                    </a:p>
                  </a:txBody>
                  <a:tcPr/>
                </a:tc>
              </a:tr>
              <a:tr h="664172">
                <a:tc>
                  <a:txBody>
                    <a:bodyPr/>
                    <a:lstStyle/>
                    <a:p>
                      <a:r>
                        <a:rPr lang="lv-LV" sz="1700" dirty="0" smtClean="0">
                          <a:latin typeface="Verdana" panose="020B0604030504040204" pitchFamily="34" charset="0"/>
                          <a:ea typeface="Verdana" panose="020B0604030504040204" pitchFamily="34" charset="0"/>
                          <a:cs typeface="Verdana" panose="020B0604030504040204" pitchFamily="34" charset="0"/>
                        </a:rPr>
                        <a:t>Maršrutu skaits</a:t>
                      </a:r>
                      <a:endParaRPr lang="lv-LV" sz="17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lv-LV" sz="17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1096 </a:t>
                      </a:r>
                      <a:endParaRPr lang="lv-LV" sz="17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lv-LV" sz="1700" dirty="0" smtClean="0">
                          <a:latin typeface="Verdana" panose="020B0604030504040204" pitchFamily="34" charset="0"/>
                          <a:ea typeface="Verdana" panose="020B0604030504040204" pitchFamily="34" charset="0"/>
                          <a:cs typeface="Verdana" panose="020B0604030504040204" pitchFamily="34" charset="0"/>
                        </a:rPr>
                        <a:t>964</a:t>
                      </a:r>
                      <a:endParaRPr lang="lv-LV" sz="1700" dirty="0">
                        <a:latin typeface="Verdana" panose="020B0604030504040204" pitchFamily="34" charset="0"/>
                        <a:ea typeface="Verdana" panose="020B0604030504040204" pitchFamily="34" charset="0"/>
                        <a:cs typeface="Verdana" panose="020B0604030504040204" pitchFamily="34" charset="0"/>
                      </a:endParaRPr>
                    </a:p>
                  </a:txBody>
                  <a:tcPr/>
                </a:tc>
              </a:tr>
              <a:tr h="558243">
                <a:tc>
                  <a:txBody>
                    <a:bodyPr/>
                    <a:lstStyle/>
                    <a:p>
                      <a:r>
                        <a:rPr lang="lv-LV" sz="1700" dirty="0" smtClean="0">
                          <a:latin typeface="Verdana" panose="020B0604030504040204" pitchFamily="34" charset="0"/>
                          <a:ea typeface="Verdana" panose="020B0604030504040204" pitchFamily="34" charset="0"/>
                          <a:cs typeface="Verdana" panose="020B0604030504040204" pitchFamily="34" charset="0"/>
                        </a:rPr>
                        <a:t>Reisu skaits</a:t>
                      </a:r>
                      <a:endParaRPr lang="lv-LV" sz="17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lv-LV" sz="17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7599 </a:t>
                      </a:r>
                      <a:endParaRPr lang="lv-LV" sz="17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lv-LV" sz="1700" dirty="0" smtClean="0">
                          <a:latin typeface="Verdana" panose="020B0604030504040204" pitchFamily="34" charset="0"/>
                          <a:ea typeface="Verdana" panose="020B0604030504040204" pitchFamily="34" charset="0"/>
                          <a:cs typeface="Verdana" panose="020B0604030504040204" pitchFamily="34" charset="0"/>
                        </a:rPr>
                        <a:t>1519</a:t>
                      </a:r>
                      <a:endParaRPr lang="lv-LV" sz="1700" dirty="0">
                        <a:latin typeface="Verdana" panose="020B0604030504040204" pitchFamily="34" charset="0"/>
                        <a:ea typeface="Verdana" panose="020B0604030504040204" pitchFamily="34" charset="0"/>
                        <a:cs typeface="Verdana" panose="020B0604030504040204" pitchFamily="34" charset="0"/>
                      </a:endParaRPr>
                    </a:p>
                  </a:txBody>
                  <a:tcPr/>
                </a:tc>
              </a:tr>
              <a:tr h="641376">
                <a:tc>
                  <a:txBody>
                    <a:bodyPr/>
                    <a:lstStyle/>
                    <a:p>
                      <a:r>
                        <a:rPr lang="lv-LV" sz="1700" dirty="0" smtClean="0">
                          <a:latin typeface="Verdana" panose="020B0604030504040204" pitchFamily="34" charset="0"/>
                          <a:ea typeface="Verdana" panose="020B0604030504040204" pitchFamily="34" charset="0"/>
                          <a:cs typeface="Verdana" panose="020B0604030504040204" pitchFamily="34" charset="0"/>
                        </a:rPr>
                        <a:t>Pārvadājumos iesaistīto transportlīdzekļu skaits</a:t>
                      </a:r>
                      <a:endParaRPr lang="lv-LV" sz="17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lv-LV" sz="17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1200 </a:t>
                      </a:r>
                      <a:endParaRPr lang="lv-LV" sz="17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lv-LV" sz="1700" dirty="0" smtClean="0">
                          <a:latin typeface="Verdana" panose="020B0604030504040204" pitchFamily="34" charset="0"/>
                          <a:ea typeface="Verdana" panose="020B0604030504040204" pitchFamily="34" charset="0"/>
                          <a:cs typeface="Verdana" panose="020B0604030504040204" pitchFamily="34" charset="0"/>
                        </a:rPr>
                        <a:t>471</a:t>
                      </a:r>
                      <a:endParaRPr lang="lv-LV" sz="1700" dirty="0">
                        <a:latin typeface="Verdana" panose="020B0604030504040204" pitchFamily="34" charset="0"/>
                        <a:ea typeface="Verdana" panose="020B0604030504040204" pitchFamily="34" charset="0"/>
                        <a:cs typeface="Verdana" panose="020B0604030504040204" pitchFamily="34" charset="0"/>
                      </a:endParaRPr>
                    </a:p>
                  </a:txBody>
                  <a:tcPr/>
                </a:tc>
              </a:tr>
              <a:tr h="634608">
                <a:tc>
                  <a:txBody>
                    <a:bodyPr/>
                    <a:lstStyle/>
                    <a:p>
                      <a:r>
                        <a:rPr lang="lv-LV" sz="1700" dirty="0" smtClean="0">
                          <a:latin typeface="Verdana" panose="020B0604030504040204" pitchFamily="34" charset="0"/>
                          <a:ea typeface="Verdana" panose="020B0604030504040204" pitchFamily="34" charset="0"/>
                          <a:cs typeface="Verdana" panose="020B0604030504040204" pitchFamily="34" charset="0"/>
                        </a:rPr>
                        <a:t>Nobraukums gadā</a:t>
                      </a:r>
                      <a:endParaRPr lang="lv-LV" sz="17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lv-LV" sz="17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79,4 miljoni kilometru</a:t>
                      </a:r>
                      <a:endParaRPr lang="lv-LV" sz="17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lv-LV" sz="1700" dirty="0" smtClean="0">
                          <a:latin typeface="Verdana" panose="020B0604030504040204" pitchFamily="34" charset="0"/>
                          <a:ea typeface="Verdana" panose="020B0604030504040204" pitchFamily="34" charset="0"/>
                          <a:cs typeface="Verdana" panose="020B0604030504040204" pitchFamily="34" charset="0"/>
                        </a:rPr>
                        <a:t>8,5 miljoni km</a:t>
                      </a:r>
                      <a:endParaRPr lang="lv-LV" sz="1700" dirty="0">
                        <a:latin typeface="Verdana" panose="020B0604030504040204" pitchFamily="34" charset="0"/>
                        <a:ea typeface="Verdana" panose="020B0604030504040204" pitchFamily="34" charset="0"/>
                        <a:cs typeface="Verdana" panose="020B0604030504040204" pitchFamily="34" charset="0"/>
                      </a:endParaRPr>
                    </a:p>
                  </a:txBody>
                  <a:tcPr/>
                </a:tc>
              </a:tr>
              <a:tr h="1355733">
                <a:tc>
                  <a:txBody>
                    <a:bodyPr/>
                    <a:lstStyle/>
                    <a:p>
                      <a:r>
                        <a:rPr lang="lv-LV" sz="1700" dirty="0" smtClean="0">
                          <a:latin typeface="Verdana" panose="020B0604030504040204" pitchFamily="34" charset="0"/>
                          <a:ea typeface="Verdana" panose="020B0604030504040204" pitchFamily="34" charset="0"/>
                          <a:cs typeface="Verdana" panose="020B0604030504040204" pitchFamily="34" charset="0"/>
                        </a:rPr>
                        <a:t>Pārvadāto pasažieru skaits</a:t>
                      </a:r>
                      <a:endParaRPr lang="lv-LV" sz="17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lv-LV" sz="1700" dirty="0" smtClean="0">
                          <a:latin typeface="Verdana" panose="020B0604030504040204" pitchFamily="34" charset="0"/>
                          <a:ea typeface="Verdana" panose="020B0604030504040204" pitchFamily="34" charset="0"/>
                          <a:cs typeface="Verdana" panose="020B0604030504040204" pitchFamily="34" charset="0"/>
                        </a:rPr>
                        <a:t>31,63 miljoni pasažieru gadā</a:t>
                      </a:r>
                    </a:p>
                    <a:p>
                      <a:pPr algn="ctr"/>
                      <a:r>
                        <a:rPr lang="lv-LV" sz="17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a:t>
                      </a:r>
                      <a:r>
                        <a:rPr lang="lv-LV" sz="1700" i="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86,7 tūkstoši pasažieru dienā</a:t>
                      </a:r>
                      <a:r>
                        <a:rPr lang="lv-LV" sz="17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a:t>
                      </a:r>
                      <a:endParaRPr lang="lv-LV" sz="17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lv-LV" sz="1700" dirty="0" smtClean="0">
                          <a:latin typeface="Verdana" panose="020B0604030504040204" pitchFamily="34" charset="0"/>
                          <a:ea typeface="Verdana" panose="020B0604030504040204" pitchFamily="34" charset="0"/>
                          <a:cs typeface="Verdana" panose="020B0604030504040204" pitchFamily="34" charset="0"/>
                        </a:rPr>
                        <a:t>16 700 bērnu dienā </a:t>
                      </a:r>
                    </a:p>
                    <a:p>
                      <a:pPr algn="ctr"/>
                      <a:r>
                        <a:rPr lang="lv-LV" sz="1700" dirty="0" smtClean="0">
                          <a:latin typeface="Verdana" panose="020B0604030504040204" pitchFamily="34" charset="0"/>
                          <a:ea typeface="Verdana" panose="020B0604030504040204" pitchFamily="34" charset="0"/>
                          <a:cs typeface="Verdana" panose="020B0604030504040204" pitchFamily="34" charset="0"/>
                        </a:rPr>
                        <a:t>(</a:t>
                      </a:r>
                      <a:r>
                        <a:rPr lang="lv-LV" sz="1700"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a:t>
                      </a:r>
                      <a:r>
                        <a:rPr lang="lv-LV" sz="1700" i="1" kern="1200" dirty="0" smtClean="0">
                          <a:solidFill>
                            <a:schemeClr val="dk1"/>
                          </a:solidFill>
                          <a:effectLst/>
                          <a:latin typeface="Verdana" panose="020B0604030504040204" pitchFamily="34" charset="0"/>
                          <a:ea typeface="Verdana" panose="020B0604030504040204" pitchFamily="34" charset="0"/>
                          <a:cs typeface="Verdana" panose="020B0604030504040204" pitchFamily="34" charset="0"/>
                        </a:rPr>
                        <a:t>~ </a:t>
                      </a:r>
                      <a:r>
                        <a:rPr lang="lv-LV" sz="1700" i="1" smtClean="0">
                          <a:solidFill>
                            <a:schemeClr val="tx1"/>
                          </a:solidFill>
                          <a:latin typeface="Verdana" panose="020B0604030504040204" pitchFamily="34" charset="0"/>
                          <a:ea typeface="Verdana" panose="020B0604030504040204" pitchFamily="34" charset="0"/>
                          <a:cs typeface="Verdana" panose="020B0604030504040204" pitchFamily="34" charset="0"/>
                        </a:rPr>
                        <a:t>0,017</a:t>
                      </a:r>
                      <a:r>
                        <a:rPr lang="lv-LV" sz="1700" i="1" baseline="0" smtClean="0">
                          <a:solidFill>
                            <a:schemeClr val="tx1"/>
                          </a:solidFill>
                          <a:latin typeface="Verdana" panose="020B0604030504040204" pitchFamily="34" charset="0"/>
                          <a:ea typeface="Verdana" panose="020B0604030504040204" pitchFamily="34" charset="0"/>
                          <a:cs typeface="Verdana" panose="020B0604030504040204" pitchFamily="34" charset="0"/>
                        </a:rPr>
                        <a:t> miljoni </a:t>
                      </a:r>
                      <a:r>
                        <a:rPr lang="lv-LV" sz="1700" i="1"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gadā</a:t>
                      </a:r>
                      <a:r>
                        <a:rPr lang="lv-LV" sz="1700" baseline="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
                      </a:r>
                      <a:endParaRPr lang="lv-LV" sz="170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tc>
              </a:tr>
              <a:tr h="9114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700" dirty="0" smtClean="0">
                          <a:latin typeface="Verdana" panose="020B0604030504040204" pitchFamily="34" charset="0"/>
                          <a:ea typeface="Verdana" panose="020B0604030504040204" pitchFamily="34" charset="0"/>
                          <a:cs typeface="Verdana" panose="020B0604030504040204" pitchFamily="34" charset="0"/>
                        </a:rPr>
                        <a:t>Pakalpojuma nodrošinātājs</a:t>
                      </a:r>
                    </a:p>
                    <a:p>
                      <a:endParaRPr lang="lv-LV" sz="17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lv-LV" sz="1700" dirty="0" smtClean="0">
                          <a:latin typeface="Verdana" panose="020B0604030504040204" pitchFamily="34" charset="0"/>
                          <a:ea typeface="Verdana" panose="020B0604030504040204" pitchFamily="34" charset="0"/>
                          <a:cs typeface="Verdana" panose="020B0604030504040204" pitchFamily="34" charset="0"/>
                        </a:rPr>
                        <a:t>41 pārvadātājs</a:t>
                      </a:r>
                      <a:endParaRPr lang="lv-LV" sz="17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pPr algn="ctr"/>
                      <a:r>
                        <a:rPr lang="lv-LV" sz="1700" dirty="0" smtClean="0">
                          <a:latin typeface="Verdana" panose="020B0604030504040204" pitchFamily="34" charset="0"/>
                          <a:ea typeface="Verdana" panose="020B0604030504040204" pitchFamily="34" charset="0"/>
                          <a:cs typeface="Verdana" panose="020B0604030504040204" pitchFamily="34" charset="0"/>
                        </a:rPr>
                        <a:t>103 </a:t>
                      </a:r>
                      <a:r>
                        <a:rPr lang="lv-LV" sz="1700" dirty="0" smtClean="0">
                          <a:latin typeface="Verdana" panose="020B0604030504040204" pitchFamily="34" charset="0"/>
                          <a:ea typeface="Verdana" panose="020B0604030504040204" pitchFamily="34" charset="0"/>
                          <a:cs typeface="Verdana" panose="020B0604030504040204" pitchFamily="34" charset="0"/>
                        </a:rPr>
                        <a:t>pašvaldība (</a:t>
                      </a:r>
                      <a:r>
                        <a:rPr lang="lv-LV" sz="1700" smtClean="0">
                          <a:latin typeface="Verdana" panose="020B0604030504040204" pitchFamily="34" charset="0"/>
                          <a:ea typeface="Verdana" panose="020B0604030504040204" pitchFamily="34" charset="0"/>
                          <a:cs typeface="Verdana" panose="020B0604030504040204" pitchFamily="34" charset="0"/>
                        </a:rPr>
                        <a:t>no </a:t>
                      </a:r>
                      <a:r>
                        <a:rPr lang="lv-LV" sz="1700" smtClean="0">
                          <a:latin typeface="Verdana" panose="020B0604030504040204" pitchFamily="34" charset="0"/>
                          <a:ea typeface="Verdana" panose="020B0604030504040204" pitchFamily="34" charset="0"/>
                          <a:cs typeface="Verdana" panose="020B0604030504040204" pitchFamily="34" charset="0"/>
                        </a:rPr>
                        <a:t>110)</a:t>
                      </a:r>
                      <a:endParaRPr lang="lv-LV" sz="1700" dirty="0">
                        <a:latin typeface="Verdana" panose="020B0604030504040204" pitchFamily="34" charset="0"/>
                        <a:ea typeface="Verdana" panose="020B0604030504040204" pitchFamily="34" charset="0"/>
                        <a:cs typeface="Verdana" panose="020B0604030504040204" pitchFamily="34" charset="0"/>
                      </a:endParaRPr>
                    </a:p>
                  </a:txBody>
                  <a:tcPr/>
                </a:tc>
              </a:tr>
            </a:tbl>
          </a:graphicData>
        </a:graphic>
      </p:graphicFrame>
    </p:spTree>
    <p:extLst>
      <p:ext uri="{BB962C8B-B14F-4D97-AF65-F5344CB8AC3E}">
        <p14:creationId xmlns:p14="http://schemas.microsoft.com/office/powerpoint/2010/main" val="3303392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12968" cy="792088"/>
          </a:xfrm>
        </p:spPr>
        <p:txBody>
          <a:bodyPr>
            <a:noAutofit/>
          </a:bodyPr>
          <a:lstStyle/>
          <a:p>
            <a:pPr algn="ctr"/>
            <a:r>
              <a:rPr lang="lv-LV" sz="2500" dirty="0" smtClean="0"/>
              <a:t>Pašvaldību organizēto </a:t>
            </a:r>
            <a:r>
              <a:rPr lang="lv-LV" sz="2500" dirty="0"/>
              <a:t>skolēnu </a:t>
            </a:r>
            <a:r>
              <a:rPr lang="lv-LV" sz="2500" dirty="0" smtClean="0"/>
              <a:t>pārvadājumu radītās problēmas</a:t>
            </a:r>
            <a:endParaRPr lang="lv-LV" sz="2500" dirty="0"/>
          </a:p>
        </p:txBody>
      </p:sp>
      <p:sp>
        <p:nvSpPr>
          <p:cNvPr id="3" name="Content Placeholder 2"/>
          <p:cNvSpPr>
            <a:spLocks noGrp="1"/>
          </p:cNvSpPr>
          <p:nvPr>
            <p:ph sz="half" idx="1"/>
          </p:nvPr>
        </p:nvSpPr>
        <p:spPr>
          <a:xfrm>
            <a:off x="-180528" y="1196752"/>
            <a:ext cx="5616624" cy="4752528"/>
          </a:xfrm>
        </p:spPr>
        <p:txBody>
          <a:bodyPr>
            <a:normAutofit lnSpcReduction="10000"/>
          </a:bodyPr>
          <a:lstStyle/>
          <a:p>
            <a:pPr marL="457200" lvl="1" indent="0"/>
            <a:r>
              <a:rPr lang="lv-LV" sz="1800" dirty="0"/>
              <a:t> Sabiedriskā transporta un skolēnu pārvadājumu maršruti/reisi nav savstarpēji saskaņoti, kā rezultātā:</a:t>
            </a:r>
          </a:p>
          <a:p>
            <a:pPr lvl="2"/>
            <a:r>
              <a:rPr lang="lv-LV" sz="1800" dirty="0"/>
              <a:t>skolēnu maršruti un reisu izpildes laiki pārklājas ar reģionālo autobusu maršrutiem un kursēšanas grafiku, radot liekas izmaksas valstij un pašvaldībai;</a:t>
            </a:r>
          </a:p>
          <a:p>
            <a:pPr lvl="2"/>
            <a:r>
              <a:rPr lang="lv-LV" sz="1800" dirty="0"/>
              <a:t>nereti iemesls, kādēļ atsevišķos </a:t>
            </a:r>
            <a:r>
              <a:rPr lang="lv-LV" sz="1800" dirty="0" smtClean="0"/>
              <a:t>reģionālajos maršrutos </a:t>
            </a:r>
            <a:r>
              <a:rPr lang="lv-LV" sz="1800" dirty="0"/>
              <a:t>ir ļoti mazs pasažieru skaits, ir </a:t>
            </a:r>
            <a:r>
              <a:rPr lang="lv-LV" sz="1800" dirty="0" smtClean="0"/>
              <a:t>pašvaldību </a:t>
            </a:r>
            <a:r>
              <a:rPr lang="lv-LV" sz="1800" dirty="0"/>
              <a:t>īstenotie skolēnu pārvadājumi, kas uzņem arī </a:t>
            </a:r>
            <a:r>
              <a:rPr lang="lv-LV" sz="1800" dirty="0" smtClean="0"/>
              <a:t>pieaugušos;</a:t>
            </a:r>
          </a:p>
          <a:p>
            <a:pPr lvl="2"/>
            <a:r>
              <a:rPr lang="lv-LV" sz="1800" dirty="0" smtClean="0"/>
              <a:t>ir </a:t>
            </a:r>
            <a:r>
              <a:rPr lang="lv-LV" sz="1800" dirty="0"/>
              <a:t>pašvaldības, kas iekasē naudu, skolēnu autobusos pārvadājot arī pieaugušos, </a:t>
            </a:r>
            <a:r>
              <a:rPr lang="lv-LV" sz="1800" dirty="0" smtClean="0"/>
              <a:t>tādējādi kropļojot konkurenci un pārkāpjot normatīvo aktu prasības.</a:t>
            </a:r>
            <a:endParaRPr lang="lv-LV" sz="1800"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94741" y="1628800"/>
            <a:ext cx="2992059" cy="3363685"/>
          </a:xfrm>
        </p:spPr>
      </p:pic>
    </p:spTree>
    <p:extLst>
      <p:ext uri="{BB962C8B-B14F-4D97-AF65-F5344CB8AC3E}">
        <p14:creationId xmlns:p14="http://schemas.microsoft.com/office/powerpoint/2010/main" val="2874152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496944" cy="864096"/>
          </a:xfrm>
        </p:spPr>
        <p:txBody>
          <a:bodyPr>
            <a:normAutofit/>
          </a:bodyPr>
          <a:lstStyle/>
          <a:p>
            <a:pPr algn="ctr"/>
            <a:r>
              <a:rPr lang="lv-LV" sz="2500" dirty="0"/>
              <a:t>Skolēnu pārvadājumu integrēšana reģionālajā maršrutu tīklā (1)</a:t>
            </a:r>
          </a:p>
        </p:txBody>
      </p:sp>
      <p:sp>
        <p:nvSpPr>
          <p:cNvPr id="3" name="Content Placeholder 2"/>
          <p:cNvSpPr>
            <a:spLocks noGrp="1"/>
          </p:cNvSpPr>
          <p:nvPr>
            <p:ph idx="1"/>
          </p:nvPr>
        </p:nvSpPr>
        <p:spPr>
          <a:xfrm>
            <a:off x="395536" y="1484784"/>
            <a:ext cx="7920880" cy="4176464"/>
          </a:xfrm>
        </p:spPr>
        <p:txBody>
          <a:bodyPr/>
          <a:lstStyle/>
          <a:p>
            <a:pPr lvl="1"/>
            <a:r>
              <a:rPr lang="lv-LV" dirty="0" smtClean="0"/>
              <a:t>Mūsu </a:t>
            </a:r>
            <a:r>
              <a:rPr lang="lv-LV" dirty="0"/>
              <a:t>mērķis – novērst maršrutu </a:t>
            </a:r>
            <a:r>
              <a:rPr lang="lv-LV" dirty="0" smtClean="0"/>
              <a:t>dublēšanos</a:t>
            </a:r>
            <a:r>
              <a:rPr lang="lv-LV" dirty="0"/>
              <a:t> </a:t>
            </a:r>
            <a:r>
              <a:rPr lang="lv-LV" dirty="0" smtClean="0"/>
              <a:t>un veicināt sadarbību starp pašvaldību un valsti, veidojot optimālu pārvadājumu sistēmu.</a:t>
            </a:r>
          </a:p>
          <a:p>
            <a:pPr marL="457200" lvl="1" indent="0">
              <a:buNone/>
            </a:pPr>
            <a:endParaRPr lang="lv-LV" dirty="0" smtClean="0"/>
          </a:p>
          <a:p>
            <a:pPr lvl="1"/>
            <a:r>
              <a:rPr lang="lv-LV" dirty="0" smtClean="0"/>
              <a:t>Ilgtermiņā </a:t>
            </a:r>
            <a:r>
              <a:rPr lang="lv-LV" dirty="0"/>
              <a:t>«tukša gaisa pārvadāšanas pakalpojums» netiks </a:t>
            </a:r>
            <a:r>
              <a:rPr lang="lv-LV" dirty="0" smtClean="0"/>
              <a:t>uzturēts. </a:t>
            </a:r>
          </a:p>
          <a:p>
            <a:pPr lvl="1"/>
            <a:endParaRPr lang="lv-LV" dirty="0"/>
          </a:p>
          <a:p>
            <a:pPr lvl="1"/>
            <a:r>
              <a:rPr lang="lv-LV" dirty="0" smtClean="0"/>
              <a:t>Vietās</a:t>
            </a:r>
            <a:r>
              <a:rPr lang="lv-LV" dirty="0"/>
              <a:t>, kur maršruti dublējas un kur skolēnu autobuss uzņem pieaugušos, kā rezultātā samazinās pasažieru skaits sabiedriskajā transportā, mēs būsim spiesti izvērtēt atsevišķu maršrutu vai reisu turpmāku saglabāšanu.</a:t>
            </a:r>
          </a:p>
          <a:p>
            <a:pPr marL="457200" lvl="1" indent="0">
              <a:buNone/>
            </a:pPr>
            <a:endParaRPr lang="lv-LV" dirty="0"/>
          </a:p>
          <a:p>
            <a:pPr lvl="1"/>
            <a:endParaRPr lang="lv-LV" dirty="0"/>
          </a:p>
        </p:txBody>
      </p:sp>
    </p:spTree>
    <p:extLst>
      <p:ext uri="{BB962C8B-B14F-4D97-AF65-F5344CB8AC3E}">
        <p14:creationId xmlns:p14="http://schemas.microsoft.com/office/powerpoint/2010/main" val="2972968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936104"/>
          </a:xfrm>
        </p:spPr>
        <p:txBody>
          <a:bodyPr>
            <a:normAutofit/>
          </a:bodyPr>
          <a:lstStyle/>
          <a:p>
            <a:pPr algn="ctr"/>
            <a:r>
              <a:rPr lang="lv-LV" sz="2500" dirty="0" smtClean="0"/>
              <a:t>Skolēnu pārvadājumu integrēšana reģionālajā maršrutu tīklā (2)</a:t>
            </a:r>
            <a:endParaRPr lang="lv-LV" sz="2500" dirty="0"/>
          </a:p>
        </p:txBody>
      </p:sp>
      <p:sp>
        <p:nvSpPr>
          <p:cNvPr id="3" name="Content Placeholder 2"/>
          <p:cNvSpPr>
            <a:spLocks noGrp="1"/>
          </p:cNvSpPr>
          <p:nvPr>
            <p:ph idx="1"/>
          </p:nvPr>
        </p:nvSpPr>
        <p:spPr>
          <a:xfrm>
            <a:off x="-108520" y="1268760"/>
            <a:ext cx="9252520" cy="4608512"/>
          </a:xfrm>
        </p:spPr>
        <p:txBody>
          <a:bodyPr>
            <a:normAutofit/>
          </a:bodyPr>
          <a:lstStyle/>
          <a:p>
            <a:pPr marL="457200" lvl="1" indent="0"/>
            <a:r>
              <a:rPr lang="lv-LV" sz="1800" dirty="0" smtClean="0"/>
              <a:t> </a:t>
            </a:r>
            <a:r>
              <a:rPr lang="lv-LV" sz="1900" dirty="0" smtClean="0"/>
              <a:t>Veicamās darbības</a:t>
            </a:r>
            <a:r>
              <a:rPr lang="lv-LV" sz="1800" dirty="0" smtClean="0"/>
              <a:t>:</a:t>
            </a:r>
          </a:p>
          <a:p>
            <a:pPr lvl="2"/>
            <a:r>
              <a:rPr lang="lv-LV" dirty="0" smtClean="0"/>
              <a:t>apzināt visus pašvaldību organizēto skolēnu pārvadājumu maršrutus, pieturvietas, reisu izpildes laikus;</a:t>
            </a:r>
          </a:p>
          <a:p>
            <a:pPr lvl="2"/>
            <a:r>
              <a:rPr lang="lv-LV" dirty="0" smtClean="0"/>
              <a:t>salīdzināt iegūtos datus ar reģionālajiem maršrutiem, reisu izpildes laikiem un pieturvietām;</a:t>
            </a:r>
          </a:p>
          <a:p>
            <a:pPr lvl="2"/>
            <a:r>
              <a:rPr lang="lv-LV" dirty="0" smtClean="0"/>
              <a:t>līdz vasarai aktīvi organizēt tikšanās ar pašvaldībām, kur skolēnu pārvadājumi pārklājas ar sabiedrisko transportu, lai spriestu par iespēju tos apvienot;</a:t>
            </a:r>
          </a:p>
          <a:p>
            <a:pPr lvl="2"/>
            <a:r>
              <a:rPr lang="lv-LV" dirty="0" smtClean="0"/>
              <a:t>izvērtēt iespējas maršrutā ieviest papildu pieturvietas, izmainīt sabiedriskā transporta kursēšanas grafiku utt., lai pielāgotu to skolēnu vajadzībām;</a:t>
            </a:r>
          </a:p>
          <a:p>
            <a:pPr lvl="2"/>
            <a:r>
              <a:rPr lang="lv-LV" dirty="0" smtClean="0"/>
              <a:t>vasarā sniegt priekšlikumus izvērtēšanai Sabiedriskā transporta padomē;</a:t>
            </a:r>
          </a:p>
          <a:p>
            <a:pPr lvl="2"/>
            <a:r>
              <a:rPr lang="lv-LV" dirty="0" smtClean="0"/>
              <a:t>līdz septembrim pārņemt tos skolēnu maršrutus, kas pārklājas ar reģionālajiem maršrutiem (kur tas iespējams). </a:t>
            </a:r>
          </a:p>
          <a:p>
            <a:pPr lvl="1"/>
            <a:endParaRPr lang="lv-LV" sz="1800" dirty="0"/>
          </a:p>
        </p:txBody>
      </p:sp>
    </p:spTree>
    <p:extLst>
      <p:ext uri="{BB962C8B-B14F-4D97-AF65-F5344CB8AC3E}">
        <p14:creationId xmlns:p14="http://schemas.microsoft.com/office/powerpoint/2010/main" val="1298501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589640" cy="850106"/>
          </a:xfrm>
        </p:spPr>
        <p:txBody>
          <a:bodyPr>
            <a:noAutofit/>
          </a:bodyPr>
          <a:lstStyle/>
          <a:p>
            <a:pPr algn="ctr"/>
            <a:r>
              <a:rPr lang="lv-LV" sz="2500" dirty="0"/>
              <a:t>Skolēnu pārvadājumu integrēšana reģionālajā maršrutu tīklā </a:t>
            </a:r>
            <a:r>
              <a:rPr lang="lv-LV" sz="2500" dirty="0" smtClean="0"/>
              <a:t>(3)</a:t>
            </a:r>
            <a:endParaRPr lang="lv-LV" sz="2500" dirty="0"/>
          </a:p>
        </p:txBody>
      </p:sp>
      <p:sp>
        <p:nvSpPr>
          <p:cNvPr id="3" name="Content Placeholder 2"/>
          <p:cNvSpPr>
            <a:spLocks noGrp="1"/>
          </p:cNvSpPr>
          <p:nvPr>
            <p:ph idx="1"/>
          </p:nvPr>
        </p:nvSpPr>
        <p:spPr>
          <a:xfrm>
            <a:off x="35496" y="1268760"/>
            <a:ext cx="8877672" cy="4548004"/>
          </a:xfrm>
        </p:spPr>
        <p:txBody>
          <a:bodyPr>
            <a:normAutofit/>
          </a:bodyPr>
          <a:lstStyle/>
          <a:p>
            <a:pPr lvl="1"/>
            <a:r>
              <a:rPr lang="lv-LV" sz="1900" dirty="0" smtClean="0"/>
              <a:t>Esam </a:t>
            </a:r>
            <a:r>
              <a:rPr lang="lv-LV" sz="1900" dirty="0"/>
              <a:t>tikušies ar </a:t>
            </a:r>
            <a:r>
              <a:rPr lang="lv-LV" sz="1900" dirty="0" smtClean="0"/>
              <a:t>24 pašvaldībām</a:t>
            </a:r>
            <a:r>
              <a:rPr lang="lv-LV" sz="1900" dirty="0"/>
              <a:t>, kuru organizētie skolēnu pārvadājumi pārklājas ar sabiedriskā transporta </a:t>
            </a:r>
            <a:r>
              <a:rPr lang="lv-LV" sz="1900" dirty="0" smtClean="0"/>
              <a:t>reisiem.</a:t>
            </a:r>
          </a:p>
          <a:p>
            <a:pPr marL="457200" lvl="1" indent="0">
              <a:buNone/>
            </a:pPr>
            <a:endParaRPr lang="lv-LV" sz="1900" dirty="0"/>
          </a:p>
          <a:p>
            <a:pPr lvl="1"/>
            <a:r>
              <a:rPr lang="lv-LV" sz="1900" dirty="0" smtClean="0"/>
              <a:t>2015.gadā </a:t>
            </a:r>
            <a:r>
              <a:rPr lang="lv-LV" sz="1900" dirty="0"/>
              <a:t>tika veiktas izmaiņas 45 esošajos maršrutos un izveidoti septiņi jauni maršruti, kas pielāgoti skolēnu </a:t>
            </a:r>
            <a:r>
              <a:rPr lang="lv-LV" sz="1900" dirty="0" smtClean="0"/>
              <a:t>vajadzībām. </a:t>
            </a:r>
          </a:p>
          <a:p>
            <a:pPr marL="457200" lvl="1" indent="0">
              <a:buNone/>
            </a:pPr>
            <a:endParaRPr lang="lv-LV" sz="1900" dirty="0"/>
          </a:p>
          <a:p>
            <a:pPr lvl="1"/>
            <a:r>
              <a:rPr lang="lv-LV" sz="1900" dirty="0"/>
              <a:t>2016.gadā veiktas izmaiņas </a:t>
            </a:r>
            <a:r>
              <a:rPr lang="lv-LV" sz="1900" dirty="0" smtClean="0"/>
              <a:t>12 maršrutos</a:t>
            </a:r>
            <a:r>
              <a:rPr lang="lv-LV" sz="1900" dirty="0"/>
              <a:t>, pieskaņojot reisu izpildes laikus mācību iestādēm. STP apstiprināja izmaiņas </a:t>
            </a:r>
            <a:r>
              <a:rPr lang="lv-LV" sz="1900" dirty="0" smtClean="0"/>
              <a:t>trīs maršrutos</a:t>
            </a:r>
            <a:r>
              <a:rPr lang="lv-LV" sz="1900" dirty="0"/>
              <a:t>; iesniegti priekšlikumi grozījumu veikšanai vēl </a:t>
            </a:r>
            <a:r>
              <a:rPr lang="lv-LV" sz="1900" dirty="0" smtClean="0"/>
              <a:t>trīs maršrutos</a:t>
            </a:r>
            <a:r>
              <a:rPr lang="lv-LV" sz="1900" dirty="0"/>
              <a:t>.</a:t>
            </a:r>
          </a:p>
          <a:p>
            <a:pPr marL="457200" lvl="1" indent="0">
              <a:buNone/>
            </a:pPr>
            <a:endParaRPr lang="lv-LV" sz="1900" dirty="0"/>
          </a:p>
          <a:p>
            <a:pPr lvl="1"/>
            <a:r>
              <a:rPr lang="lv-LV" sz="1900" dirty="0" smtClean="0"/>
              <a:t>Šobrīd </a:t>
            </a:r>
            <a:r>
              <a:rPr lang="lv-LV" sz="1900" dirty="0"/>
              <a:t>reģionālajā maršrutu tīklā ir ap 240 maršrutu, kuru reisi paredzēti skolēnu nogādāšanai līdz mācību iestādei un atpakaļ mājās.  </a:t>
            </a:r>
          </a:p>
          <a:p>
            <a:endParaRPr lang="lv-LV" dirty="0"/>
          </a:p>
        </p:txBody>
      </p:sp>
    </p:spTree>
    <p:extLst>
      <p:ext uri="{BB962C8B-B14F-4D97-AF65-F5344CB8AC3E}">
        <p14:creationId xmlns:p14="http://schemas.microsoft.com/office/powerpoint/2010/main" val="1197838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0" name="Rectangle 6"/>
          <p:cNvSpPr>
            <a:spLocks noGrp="1" noChangeArrowheads="1"/>
          </p:cNvSpPr>
          <p:nvPr>
            <p:ph type="ctrTitle"/>
          </p:nvPr>
        </p:nvSpPr>
        <p:spPr>
          <a:xfrm>
            <a:off x="685800" y="2130425"/>
            <a:ext cx="7772400" cy="1470025"/>
          </a:xfrm>
        </p:spPr>
        <p:txBody>
          <a:bodyPr anchor="ctr"/>
          <a:lstStyle/>
          <a:p>
            <a:r>
              <a:rPr lang="lv-LV" altLang="lv-LV" sz="4400" dirty="0">
                <a:solidFill>
                  <a:srgbClr val="F15A2A"/>
                </a:solidFill>
                <a:latin typeface="Verdana" panose="020B0604030504040204" pitchFamily="34" charset="0"/>
              </a:rPr>
              <a:t>Paldies par uzmanību!</a:t>
            </a:r>
          </a:p>
        </p:txBody>
      </p:sp>
    </p:spTree>
    <p:extLst>
      <p:ext uri="{BB962C8B-B14F-4D97-AF65-F5344CB8AC3E}">
        <p14:creationId xmlns:p14="http://schemas.microsoft.com/office/powerpoint/2010/main" val="1301216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ATD Sakuma Slaids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TD Satura Slaid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TD Beigu Slaid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2790</TotalTime>
  <Words>648</Words>
  <Application>Microsoft Office PowerPoint</Application>
  <PresentationFormat>On-screen Show (4:3)</PresentationFormat>
  <Paragraphs>75</Paragraphs>
  <Slides>9</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9</vt:i4>
      </vt:variant>
    </vt:vector>
  </HeadingPairs>
  <TitlesOfParts>
    <vt:vector size="15" baseType="lpstr">
      <vt:lpstr>Arial</vt:lpstr>
      <vt:lpstr>Calibri</vt:lpstr>
      <vt:lpstr>Verdana</vt:lpstr>
      <vt:lpstr>ATD Sakuma Slaids 1</vt:lpstr>
      <vt:lpstr>1_ATD Satura Slaidi</vt:lpstr>
      <vt:lpstr>ATD Beigu Slaids</vt:lpstr>
      <vt:lpstr>Skolēnu pārvadājumi</vt:lpstr>
      <vt:lpstr>Pašvaldību organizētie skolēnu pārvadājumi</vt:lpstr>
      <vt:lpstr>Skolēnu pārvadājumi, izmantojot sabiedrisko transportu</vt:lpstr>
      <vt:lpstr>PowerPoint Presentation</vt:lpstr>
      <vt:lpstr>Pašvaldību organizēto skolēnu pārvadājumu radītās problēmas</vt:lpstr>
      <vt:lpstr>Skolēnu pārvadājumu integrēšana reģionālajā maršrutu tīklā (1)</vt:lpstr>
      <vt:lpstr>Skolēnu pārvadājumu integrēšana reģionālajā maršrutu tīklā (2)</vt:lpstr>
      <vt:lpstr>Skolēnu pārvadājumu integrēšana reģionālajā maršrutu tīklā (3)</vt:lpstr>
      <vt:lpstr>Paldies par uzmanību!</vt:lpstr>
    </vt:vector>
  </TitlesOfParts>
  <Company>OEMOrganization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Atis</dc:creator>
  <cp:lastModifiedBy>Jānis Lagzdons</cp:lastModifiedBy>
  <cp:revision>274</cp:revision>
  <dcterms:created xsi:type="dcterms:W3CDTF">2011-07-28T18:05:18Z</dcterms:created>
  <dcterms:modified xsi:type="dcterms:W3CDTF">2016-04-27T06:37:16Z</dcterms:modified>
</cp:coreProperties>
</file>