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9" r:id="rId2"/>
    <p:sldId id="320" r:id="rId3"/>
    <p:sldId id="330" r:id="rId4"/>
    <p:sldId id="324" r:id="rId5"/>
    <p:sldId id="318" r:id="rId6"/>
    <p:sldId id="317" r:id="rId7"/>
    <p:sldId id="333" r:id="rId8"/>
    <p:sldId id="334" r:id="rId9"/>
    <p:sldId id="325" r:id="rId10"/>
    <p:sldId id="328" r:id="rId11"/>
    <p:sldId id="332" r:id="rId12"/>
    <p:sldId id="331" r:id="rId13"/>
    <p:sldId id="326" r:id="rId14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aidrīte Rancāne-Slavinska" initials="SR" lastIdx="0" clrIdx="0">
    <p:extLst>
      <p:ext uri="{19B8F6BF-5375-455C-9EA6-DF929625EA0E}">
        <p15:presenceInfo xmlns:p15="http://schemas.microsoft.com/office/powerpoint/2012/main" userId="S-1-5-21-734147818-1251574435-2103723179-21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4"/>
    <a:srgbClr val="228B9D"/>
    <a:srgbClr val="00859B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84571" autoAdjust="0"/>
  </p:normalViewPr>
  <p:slideViewPr>
    <p:cSldViewPr snapToGrid="0" snapToObjects="1">
      <p:cViewPr varScale="1">
        <p:scale>
          <a:sx n="98" d="100"/>
          <a:sy n="98" d="100"/>
        </p:scale>
        <p:origin x="20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857" tIns="45928" rIns="91857" bIns="45928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9"/>
          </a:xfrm>
          <a:prstGeom prst="rect">
            <a:avLst/>
          </a:prstGeom>
        </p:spPr>
        <p:txBody>
          <a:bodyPr vert="horz" lIns="91857" tIns="45928" rIns="91857" bIns="45928" rtlCol="0"/>
          <a:lstStyle>
            <a:lvl1pPr algn="r">
              <a:defRPr sz="1200"/>
            </a:lvl1pPr>
          </a:lstStyle>
          <a:p>
            <a:pPr>
              <a:defRPr/>
            </a:pPr>
            <a:fld id="{31F71081-A865-40FB-A16B-8EBA2D4BD8DB}" type="datetimeFigureOut">
              <a:rPr lang="lv-LV"/>
              <a:pPr>
                <a:defRPr/>
              </a:pPr>
              <a:t>07.06.2016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8"/>
          </a:xfrm>
          <a:prstGeom prst="rect">
            <a:avLst/>
          </a:prstGeom>
        </p:spPr>
        <p:txBody>
          <a:bodyPr vert="horz" lIns="91857" tIns="45928" rIns="91857" bIns="4592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8"/>
          </a:xfrm>
          <a:prstGeom prst="rect">
            <a:avLst/>
          </a:prstGeom>
        </p:spPr>
        <p:txBody>
          <a:bodyPr vert="horz" lIns="91857" tIns="45928" rIns="91857" bIns="45928" rtlCol="0" anchor="b"/>
          <a:lstStyle>
            <a:lvl1pPr algn="r">
              <a:defRPr sz="1200"/>
            </a:lvl1pPr>
          </a:lstStyle>
          <a:p>
            <a:pPr>
              <a:defRPr/>
            </a:pPr>
            <a:fld id="{2928EAFC-341C-4296-9363-4A27E01D9E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861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1857" tIns="45928" rIns="91857" bIns="45928" rtlCol="0"/>
          <a:lstStyle>
            <a:lvl1pPr algn="l" defTabSz="9438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9"/>
          </a:xfrm>
          <a:prstGeom prst="rect">
            <a:avLst/>
          </a:prstGeom>
        </p:spPr>
        <p:txBody>
          <a:bodyPr vert="horz" lIns="91857" tIns="45928" rIns="91857" bIns="45928" rtlCol="0"/>
          <a:lstStyle>
            <a:lvl1pPr algn="r" defTabSz="9438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3220AB-ADFA-4174-9B2F-689850C42969}" type="datetimeFigureOut">
              <a:rPr lang="lv-LV"/>
              <a:pPr>
                <a:defRPr/>
              </a:pPr>
              <a:t>07.06.2016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7" tIns="45928" rIns="91857" bIns="45928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714877"/>
            <a:ext cx="5438775" cy="4467225"/>
          </a:xfrm>
          <a:prstGeom prst="rect">
            <a:avLst/>
          </a:prstGeom>
        </p:spPr>
        <p:txBody>
          <a:bodyPr vert="horz" lIns="91857" tIns="45928" rIns="91857" bIns="4592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8"/>
          </a:xfrm>
          <a:prstGeom prst="rect">
            <a:avLst/>
          </a:prstGeom>
        </p:spPr>
        <p:txBody>
          <a:bodyPr vert="horz" lIns="91857" tIns="45928" rIns="91857" bIns="45928" rtlCol="0" anchor="b"/>
          <a:lstStyle>
            <a:lvl1pPr algn="l" defTabSz="9438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8"/>
          </a:xfrm>
          <a:prstGeom prst="rect">
            <a:avLst/>
          </a:prstGeom>
        </p:spPr>
        <p:txBody>
          <a:bodyPr vert="horz" lIns="91857" tIns="45928" rIns="91857" bIns="45928" rtlCol="0" anchor="b"/>
          <a:lstStyle>
            <a:lvl1pPr algn="r" defTabSz="94385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8D1EBF-521A-4F92-B5D8-35A6666442C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7371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A709E75F-6A9C-41B2-B6B4-420514562A67}" type="slidenum">
              <a:rPr lang="lv-LV" altLang="lv-LV" sz="1200">
                <a:latin typeface="Calibri" pitchFamily="34" charset="0"/>
              </a:rPr>
              <a:pPr/>
              <a:t>5</a:t>
            </a:fld>
            <a:endParaRPr lang="lv-LV" altLang="lv-LV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47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D1EBF-521A-4F92-B5D8-35A6666442C5}" type="slidenum">
              <a:rPr lang="lv-LV" smtClean="0"/>
              <a:pPr>
                <a:defRPr/>
              </a:pPr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4754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33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B9806-8F32-43D8-BD89-8F1A55A47303}" type="slidenum">
              <a:rPr lang="lv-LV" smtClean="0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12975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536AE797-2EB1-4D6C-B3F2-375449BC42E0}" type="slidenum">
              <a:rPr lang="lv-LV" sz="1400" smtClean="0">
                <a:solidFill>
                  <a:srgbClr val="005374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v-LV" sz="1400" dirty="0">
              <a:solidFill>
                <a:srgbClr val="005374"/>
              </a:solidFill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0908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CD3B2-8DB1-DA43-9445-BA70151A1C3E}" type="slidenum">
              <a:rPr lang="lv-LV">
                <a:solidFill>
                  <a:srgbClr val="005374"/>
                </a:solidFill>
              </a:rPr>
              <a:pPr/>
              <a:t>‹#›</a:t>
            </a:fld>
            <a:endParaRPr lang="lv-LV">
              <a:solidFill>
                <a:srgbClr val="005374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750" y="1643050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92181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14894"/>
            <a:ext cx="6096000" cy="702747"/>
          </a:xfrm>
        </p:spPr>
        <p:txBody>
          <a:bodyPr anchor="t">
            <a:normAutofit/>
          </a:bodyPr>
          <a:lstStyle>
            <a:lvl1pPr algn="l">
              <a:defRPr sz="24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420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1FB9-4F7D-4482-AE61-7F43D11BA97F}" type="datetimeFigureOut">
              <a:rPr lang="lv-LV"/>
              <a:pPr>
                <a:defRPr/>
              </a:pPr>
              <a:t>07.06.2016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726B6-F6CF-4365-A28C-022879D87481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821680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Century Gothic" panose="020B050202020202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entury Gothic" panose="020B050202020202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Century Gothic" panose="020B050202020202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Century Gothic" panose="020B050202020202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ea typeface="Verdana" pitchFamily="34" charset="0"/>
                <a:cs typeface="Times New Roman" pitchFamily="18" charset="0"/>
              </a:defRPr>
            </a:lvl1pPr>
          </a:lstStyle>
          <a:p>
            <a:fld id="{F57D89B8-03EA-4752-9CFF-F96773256EEF}" type="slidenum">
              <a:rPr lang="en-US" altLang="lv-LV" smtClean="0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033139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Century Gothic" panose="020B050202020202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entury Gothic" panose="020B050202020202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Century Gothic" panose="020B050202020202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Century Gothic" panose="020B050202020202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ea typeface="Verdana" pitchFamily="34" charset="0"/>
                <a:cs typeface="Times New Roman" pitchFamily="18" charset="0"/>
              </a:defRPr>
            </a:lvl1pPr>
          </a:lstStyle>
          <a:p>
            <a:fld id="{F57D89B8-03EA-4752-9CFF-F96773256EEF}" type="slidenum">
              <a:rPr lang="en-US" altLang="lv-LV" smtClean="0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67795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828FAE8F-F377-46EE-AD46-788F816D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0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EA992947-7EAA-4084-9BF1-43BAE93AF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7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8DBC6BA-A0F0-43F4-BD65-5D76166A46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2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DE1C2FCB-AE03-4566-A35A-94C414270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5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9551345F-D6A7-492C-A971-37445CC9A1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0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A34C19DD-61A6-4E23-A006-FEAE769C9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5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75FDEC58-4D75-4683-B85F-ECBCA6EFF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3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E593CC-B315-49CC-9ED7-1DE01491E2BB}" type="datetime1">
              <a:rPr lang="en-US"/>
              <a:pPr>
                <a:defRPr/>
              </a:pPr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7C8177-7EA1-4EAF-A013-D04A7BFD4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.gov.lv/" TargetMode="External"/><Relationship Id="rId2" Type="http://schemas.openxmlformats.org/officeDocument/2006/relationships/hyperlink" Target="mailto:pasts@em.gov.lv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facebook.com/atbalstsuznemejiem" TargetMode="External"/><Relationship Id="rId4" Type="http://schemas.openxmlformats.org/officeDocument/2006/relationships/hyperlink" Target="http://www.youtube.com/ekonomikasministrij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Piedāvājums Nacionālās inovācijas sistēmas pārvaldībai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3704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EM Inovācijas sistēmas pārvaldības modeļa piedāvājums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" y="1417642"/>
            <a:ext cx="8282539" cy="5040910"/>
          </a:xfrm>
        </p:spPr>
        <p:txBody>
          <a:bodyPr>
            <a:normAutofit fontScale="70000" lnSpcReduction="20000"/>
          </a:bodyPr>
          <a:lstStyle/>
          <a:p>
            <a:r>
              <a:rPr lang="lv-LV" sz="2200" b="1" dirty="0" smtClean="0"/>
              <a:t>Nozaru formāts/ Kompetences centri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 smtClean="0"/>
              <a:t>Tiek </a:t>
            </a:r>
            <a:r>
              <a:rPr lang="lv-LV" dirty="0"/>
              <a:t>veidoti katrā no Viedās specializācijas jomām vai </a:t>
            </a:r>
            <a:r>
              <a:rPr lang="lv-LV" dirty="0" err="1"/>
              <a:t>apakšjomām</a:t>
            </a:r>
            <a:r>
              <a:rPr lang="lv-LV" dirty="0" smtClean="0"/>
              <a:t>, KC </a:t>
            </a:r>
            <a:r>
              <a:rPr lang="lv-LV" dirty="0"/>
              <a:t>darbību pamato ar izstrādāto attīstības </a:t>
            </a:r>
            <a:r>
              <a:rPr lang="lv-LV" dirty="0" smtClean="0"/>
              <a:t>stratēģiju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 smtClean="0"/>
              <a:t>Instruments </a:t>
            </a:r>
            <a:r>
              <a:rPr lang="lv-LV" dirty="0"/>
              <a:t>«uzņēmējdarbības atklājuma procesa» īstenošanai </a:t>
            </a:r>
            <a:r>
              <a:rPr lang="lv-LV" dirty="0" smtClean="0"/>
              <a:t>RIS3 ietvaros</a:t>
            </a:r>
          </a:p>
          <a:p>
            <a:endParaRPr lang="lv-LV" dirty="0" smtClean="0"/>
          </a:p>
          <a:p>
            <a:r>
              <a:rPr lang="lv-LV" sz="2200" b="1" dirty="0" smtClean="0"/>
              <a:t>Konsultatīvā padome</a:t>
            </a:r>
            <a:endParaRPr lang="lv-LV" sz="22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 smtClean="0"/>
              <a:t>Tiek </a:t>
            </a:r>
            <a:r>
              <a:rPr lang="lv-LV" i="1" dirty="0"/>
              <a:t>veidota uz EM paspārnē esošās </a:t>
            </a:r>
            <a:r>
              <a:rPr lang="lv-LV" dirty="0"/>
              <a:t>Specifisko atbalsta mērķu izstrādes un ieviešanas konsultatīvās padomes bāzes, paplašinot ar iesaistītajām nozaru ministrijām un soc. partneriem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/>
              <a:t>Palīdz sagatavot Latvijas Pētniecības un inovācijas stratēģiskās padomes (LPISP) </a:t>
            </a:r>
            <a:r>
              <a:rPr lang="lv-LV" dirty="0" smtClean="0"/>
              <a:t>darbu, t.sk. iesniedz sagatavotus priekšlikumus lēmumu pieņemšanai LPISP</a:t>
            </a:r>
            <a:endParaRPr lang="lv-LV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/>
              <a:t>Regulāri atskaitās LPISP par paveikto un priekšlikumiem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dirty="0"/>
              <a:t>Konsultatīvās padomes izdevumi: 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izstrādāt priekšlikumus un vienoties par konceptuāliem risinājumiem un uzdevumiem MK prioritārā rīcības virziena Nr.3 īstenošanai, tostarp piedāvāt risinājumus situācijas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uzlabošanai;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identificēt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problēmas un izaicinājumus, kas kavē inovācijas attīstību Latvijā un piedāvāt risinājumus situācijas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uzlabošanai;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izvērtēt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konsultatīvās padomes sēdēs izskatīt padomē pārstāvēto institūciju priekšlikumus par inovācijas attīstību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kopumā;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iesaistīties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P&amp;A un inovācijas atbalsta programmu un aktivitāšu ieviešanas uzraudzībā visā inovācijas attīstības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ciklā;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iesniegt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priekšlikumus tiesību aktu pilnveidošanai inovācijas un pētniecības un jomās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lv-LV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28FAE8F-F377-46EE-AD46-788F816D905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07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RIS3 monitoringa </a:t>
            </a:r>
            <a:r>
              <a:rPr lang="lv-LV" dirty="0" smtClean="0"/>
              <a:t>ietvars*</a:t>
            </a:r>
            <a:endParaRPr lang="lv-LV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011" y="1342022"/>
            <a:ext cx="7834964" cy="542814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54995" y="897717"/>
            <a:ext cx="5380522" cy="304800"/>
          </a:xfrm>
        </p:spPr>
        <p:txBody>
          <a:bodyPr>
            <a:normAutofit fontScale="77500" lnSpcReduction="20000"/>
          </a:bodyPr>
          <a:lstStyle/>
          <a:p>
            <a:r>
              <a:rPr lang="lv-LV" b="1" dirty="0"/>
              <a:t>*Informatīvais ziņojums «Viedās specializācijas stratēģijas monitoringa sistēma»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28FAE8F-F377-46EE-AD46-788F816D905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35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558" y="381000"/>
            <a:ext cx="6569242" cy="1036642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Plānotā Informatīvā ziņojuma </a:t>
            </a:r>
            <a:r>
              <a:rPr lang="lv-LV" dirty="0" smtClean="0"/>
              <a:t>izstrāde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383" y="1568918"/>
            <a:ext cx="8388417" cy="489925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sz="1600" dirty="0" smtClean="0"/>
              <a:t>Mērķis</a:t>
            </a:r>
            <a:r>
              <a:rPr lang="lv-LV" sz="1600" dirty="0" smtClean="0"/>
              <a:t>: informēt MK par MK prioritārā rīcības virziena (VRP) Nr.3 tautsaimniecības attīstībai īstenošanu un uzraudzību, kā arī pilnveidot inovācijas politiku un ekosistēmu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sz="1600" dirty="0" smtClean="0"/>
              <a:t>Saturs</a:t>
            </a:r>
            <a:r>
              <a:rPr lang="lv-LV" sz="1600" dirty="0" smtClean="0"/>
              <a:t>: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Sniedz ieskatu par esošo situāciju, sasaisti ar spēkā esošajiem pol. plānošanas dokumentiem, t.sk. RIS3 un RIS3 monitoringa ievaru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Apraksta precīzu pārvaldības modeli MK VRP Nr.3 īstenošanai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Rīcības plāns (identificē programmas un aktivitātes MK VRP Nr.3 īstenošanai, t.sk., plānoto finansējumu, atbildīgās institūcijas un laika ietvaru to īstenošanai)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lv-LV" sz="1600" dirty="0" smtClean="0"/>
              <a:t>Izstrāde un laika grafiks:</a:t>
            </a:r>
            <a:endParaRPr lang="lv-LV" sz="1600" dirty="0" smtClean="0"/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sagatavo informatīvā ziņojuma projektu un iesniedz MK līdz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15.07.2016.;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sadarbībā ar nozares ministrijām un zinātniskajām institūcijām sagatavo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iekļauj informatīvajā ziņojumā informāciju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rīcības plānu (plānotajām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rīcības aktivitātēm, t.sk. to īstenošanā iesaistītajām atbildīgajām un līdzatbildīgajām institūcijām, īstenošanas laika periodu, kā arī plānoto </a:t>
            </a:r>
            <a:r>
              <a:rPr lang="lv-LV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finansējumu)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atbilstoši Ministru kabineta prioritārajā virzienā Nr.3 tautsaimniecības attīstībai uzdotajam</a:t>
            </a:r>
          </a:p>
          <a:p>
            <a:pPr marL="1104900" lvl="1" indent="-342900">
              <a:buFont typeface="Wingdings" panose="05000000000000000000" pitchFamily="2" charset="2"/>
              <a:buChar char="§"/>
            </a:pPr>
            <a:endParaRPr lang="lv-LV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28FAE8F-F377-46EE-AD46-788F816D905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60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2750127"/>
            <a:ext cx="7772400" cy="1422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lv-LV" altLang="lv-LV" sz="4400" dirty="0" smtClean="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Paldies!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lv-LV" altLang="lv-LV" sz="4000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902200"/>
            <a:ext cx="7772400" cy="16430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b="1" dirty="0" smtClean="0">
                <a:solidFill>
                  <a:schemeClr val="tx1"/>
                </a:solidFill>
                <a:cs typeface="Arial" pitchFamily="34" charset="0"/>
              </a:rPr>
              <a:t>Ekonomikas ministrija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smtClean="0">
                <a:solidFill>
                  <a:schemeClr val="tx1"/>
                </a:solidFill>
                <a:cs typeface="Arial" pitchFamily="34" charset="0"/>
              </a:rPr>
              <a:t>Adrese: Brīvības </a:t>
            </a:r>
            <a:r>
              <a:rPr lang="lv-LV" altLang="lv-LV" dirty="0">
                <a:solidFill>
                  <a:schemeClr val="tx1"/>
                </a:solidFill>
                <a:cs typeface="Arial" pitchFamily="34" charset="0"/>
              </a:rPr>
              <a:t>iela 55, Rīga, LV-1519</a:t>
            </a:r>
            <a:br>
              <a:rPr lang="lv-LV" altLang="lv-LV" dirty="0">
                <a:solidFill>
                  <a:schemeClr val="tx1"/>
                </a:solidFill>
                <a:cs typeface="Arial" pitchFamily="34" charset="0"/>
              </a:rPr>
            </a:br>
            <a:r>
              <a:rPr lang="lv-LV" altLang="lv-LV" dirty="0" smtClean="0">
                <a:solidFill>
                  <a:schemeClr val="tx1"/>
                </a:solidFill>
                <a:cs typeface="Arial" pitchFamily="34" charset="0"/>
              </a:rPr>
              <a:t>Tālrunis: +</a:t>
            </a:r>
            <a:r>
              <a:rPr lang="lv-LV" altLang="lv-LV" dirty="0">
                <a:solidFill>
                  <a:schemeClr val="tx1"/>
                </a:solidFill>
                <a:cs typeface="Arial" pitchFamily="34" charset="0"/>
              </a:rPr>
              <a:t>371 6 7013 100</a:t>
            </a:r>
            <a:br>
              <a:rPr lang="lv-LV" altLang="lv-LV" dirty="0">
                <a:solidFill>
                  <a:schemeClr val="tx1"/>
                </a:solidFill>
                <a:cs typeface="Arial" pitchFamily="34" charset="0"/>
              </a:rPr>
            </a:br>
            <a:r>
              <a:rPr lang="lv-LV" altLang="lv-LV" dirty="0">
                <a:solidFill>
                  <a:schemeClr val="tx1"/>
                </a:solidFill>
                <a:cs typeface="Arial" pitchFamily="34" charset="0"/>
              </a:rPr>
              <a:t>Fakss: </a:t>
            </a:r>
            <a:r>
              <a:rPr lang="lv-LV" altLang="lv-LV" dirty="0" smtClean="0">
                <a:solidFill>
                  <a:schemeClr val="tx1"/>
                </a:solidFill>
                <a:cs typeface="Arial" pitchFamily="34" charset="0"/>
              </a:rPr>
              <a:t>+</a:t>
            </a:r>
            <a:r>
              <a:rPr lang="lv-LV" altLang="lv-LV" dirty="0">
                <a:solidFill>
                  <a:schemeClr val="tx1"/>
                </a:solidFill>
                <a:cs typeface="Arial" pitchFamily="34" charset="0"/>
              </a:rPr>
              <a:t>371 6 7280 882</a:t>
            </a:r>
            <a:br>
              <a:rPr lang="lv-LV" altLang="lv-LV" dirty="0">
                <a:solidFill>
                  <a:schemeClr val="tx1"/>
                </a:solidFill>
                <a:cs typeface="Arial" pitchFamily="34" charset="0"/>
              </a:rPr>
            </a:br>
            <a:r>
              <a:rPr lang="lv-LV" altLang="lv-LV" dirty="0">
                <a:solidFill>
                  <a:schemeClr val="tx1"/>
                </a:solidFill>
                <a:cs typeface="Arial" pitchFamily="34" charset="0"/>
              </a:rPr>
              <a:t>E-pasts: </a:t>
            </a:r>
            <a:r>
              <a:rPr lang="lv-LV" altLang="lv-LV" dirty="0" err="1" smtClean="0">
                <a:solidFill>
                  <a:schemeClr val="tx1"/>
                </a:solidFill>
                <a:cs typeface="Arial" pitchFamily="34" charset="0"/>
                <a:hlinkClick r:id="rId2"/>
              </a:rPr>
              <a:t>pasts@em.gov.lv</a:t>
            </a:r>
            <a:endParaRPr lang="lv-LV" altLang="lv-LV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 smtClean="0">
                <a:solidFill>
                  <a:schemeClr val="tx1"/>
                </a:solidFill>
                <a:cs typeface="Arial" pitchFamily="34" charset="0"/>
              </a:rPr>
              <a:t>Mājaslapa</a:t>
            </a:r>
            <a:r>
              <a:rPr lang="lv-LV" altLang="lv-LV" dirty="0">
                <a:solidFill>
                  <a:schemeClr val="tx1"/>
                </a:solidFill>
                <a:cs typeface="Arial" pitchFamily="34" charset="0"/>
              </a:rPr>
              <a:t>: </a:t>
            </a:r>
            <a:r>
              <a:rPr lang="lv-LV" altLang="lv-LV" dirty="0" err="1" smtClean="0">
                <a:solidFill>
                  <a:schemeClr val="tx1"/>
                </a:solidFill>
                <a:cs typeface="Arial" pitchFamily="34" charset="0"/>
                <a:hlinkClick r:id="rId3"/>
              </a:rPr>
              <a:t>www.em.gov.lv</a:t>
            </a:r>
            <a:endParaRPr lang="lv-LV" altLang="lv-LV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solidFill>
                  <a:schemeClr val="tx1"/>
                </a:solidFill>
                <a:cs typeface="Arial" pitchFamily="34" charset="0"/>
              </a:rPr>
              <a:t>Twitter</a:t>
            </a:r>
            <a:r>
              <a:rPr lang="lv-LV" altLang="lv-LV" dirty="0">
                <a:solidFill>
                  <a:schemeClr val="tx1"/>
                </a:solidFill>
                <a:cs typeface="Arial" pitchFamily="34" charset="0"/>
              </a:rPr>
              <a:t>: </a:t>
            </a:r>
            <a:r>
              <a:rPr lang="lv-LV" altLang="lv-LV" dirty="0" smtClean="0">
                <a:solidFill>
                  <a:schemeClr val="tx1"/>
                </a:solidFill>
                <a:cs typeface="Arial" pitchFamily="34" charset="0"/>
              </a:rPr>
              <a:t>@</a:t>
            </a:r>
            <a:r>
              <a:rPr lang="lv-LV" altLang="lv-LV" dirty="0" err="1">
                <a:solidFill>
                  <a:schemeClr val="tx1"/>
                </a:solidFill>
                <a:cs typeface="Arial" pitchFamily="34" charset="0"/>
              </a:rPr>
              <a:t>EM_gov_lv</a:t>
            </a:r>
            <a:r>
              <a:rPr lang="lv-LV" altLang="lv-LV" dirty="0">
                <a:solidFill>
                  <a:schemeClr val="tx1"/>
                </a:solidFill>
                <a:cs typeface="Arial" pitchFamily="34" charset="0"/>
              </a:rPr>
              <a:t>, @</a:t>
            </a:r>
            <a:r>
              <a:rPr lang="lv-LV" altLang="lv-LV" dirty="0" err="1">
                <a:solidFill>
                  <a:schemeClr val="tx1"/>
                </a:solidFill>
                <a:cs typeface="Arial" pitchFamily="34" charset="0"/>
              </a:rPr>
              <a:t>siltinam</a:t>
            </a:r>
            <a:endParaRPr lang="lv-LV" altLang="lv-LV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solidFill>
                  <a:schemeClr val="tx1"/>
                </a:solidFill>
                <a:cs typeface="Arial" pitchFamily="34" charset="0"/>
              </a:rPr>
              <a:t>Youtube</a:t>
            </a:r>
            <a:r>
              <a:rPr lang="lv-LV" altLang="lv-LV" dirty="0">
                <a:solidFill>
                  <a:schemeClr val="tx1"/>
                </a:solidFill>
                <a:cs typeface="Arial" pitchFamily="34" charset="0"/>
              </a:rPr>
              <a:t>: </a:t>
            </a:r>
            <a:r>
              <a:rPr lang="lv-LV" altLang="lv-LV" u="sng" dirty="0" smtClean="0">
                <a:solidFill>
                  <a:schemeClr val="tx1"/>
                </a:solidFill>
                <a:cs typeface="Arial" pitchFamily="34" charset="0"/>
                <a:hlinkClick r:id="rId4"/>
              </a:rPr>
              <a:t>http</a:t>
            </a:r>
            <a:r>
              <a:rPr lang="lv-LV" altLang="lv-LV" u="sng" dirty="0">
                <a:solidFill>
                  <a:schemeClr val="tx1"/>
                </a:solidFill>
                <a:cs typeface="Arial" pitchFamily="34" charset="0"/>
                <a:hlinkClick r:id="rId4"/>
              </a:rPr>
              <a:t>://</a:t>
            </a:r>
            <a:r>
              <a:rPr lang="lv-LV" altLang="lv-LV" u="sng" dirty="0" smtClean="0">
                <a:solidFill>
                  <a:schemeClr val="tx1"/>
                </a:solidFill>
                <a:cs typeface="Arial" pitchFamily="34" charset="0"/>
                <a:hlinkClick r:id="rId4"/>
              </a:rPr>
              <a:t>www.youtube.com/ekonomikasministrija</a:t>
            </a:r>
            <a:endParaRPr lang="lv-LV" altLang="lv-LV" u="sng" dirty="0" smtClean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 smtClean="0">
                <a:solidFill>
                  <a:schemeClr val="tx1"/>
                </a:solidFill>
                <a:cs typeface="Arial" pitchFamily="34" charset="0"/>
              </a:rPr>
              <a:t>Facebook</a:t>
            </a:r>
            <a:r>
              <a:rPr lang="lv-LV" altLang="lv-LV" dirty="0" smtClean="0">
                <a:solidFill>
                  <a:schemeClr val="tx1"/>
                </a:solidFill>
                <a:cs typeface="Arial" pitchFamily="34" charset="0"/>
              </a:rPr>
              <a:t>:</a:t>
            </a:r>
            <a:r>
              <a:rPr lang="en-AU" dirty="0" smtClean="0">
                <a:solidFill>
                  <a:schemeClr val="tx1"/>
                </a:solidFill>
              </a:rPr>
              <a:t> </a:t>
            </a:r>
            <a:r>
              <a:rPr lang="en-AU" dirty="0" smtClean="0">
                <a:solidFill>
                  <a:schemeClr val="tx1"/>
                </a:solidFill>
                <a:hlinkClick r:id="rId5"/>
              </a:rPr>
              <a:t>http:/</a:t>
            </a:r>
            <a:r>
              <a:rPr lang="lv-LV" dirty="0" smtClean="0">
                <a:solidFill>
                  <a:schemeClr val="tx1"/>
                </a:solidFill>
                <a:hlinkClick r:id="rId5"/>
              </a:rPr>
              <a:t>/</a:t>
            </a:r>
            <a:r>
              <a:rPr lang="en-AU" u="sng" dirty="0" smtClean="0">
                <a:solidFill>
                  <a:schemeClr val="tx1"/>
                </a:solidFill>
                <a:hlinkClick r:id="rId5"/>
              </a:rPr>
              <a:t>www.facebook.com/atbalstsuznemejiem</a:t>
            </a:r>
            <a:r>
              <a:rPr lang="lv-LV" u="sng" dirty="0" smtClean="0">
                <a:solidFill>
                  <a:schemeClr val="tx1"/>
                </a:solidFill>
              </a:rPr>
              <a:t> </a:t>
            </a:r>
            <a:endParaRPr lang="lv-LV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endParaRPr lang="lv-LV" altLang="lv-LV" dirty="0">
              <a:solidFill>
                <a:schemeClr val="tx1"/>
              </a:solidFill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lv-LV" altLang="lv-LV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Politikas plānošanas ietvars 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009" y="1340640"/>
            <a:ext cx="8653112" cy="5211758"/>
          </a:xfrm>
        </p:spPr>
        <p:txBody>
          <a:bodyPr>
            <a:noAutofit/>
          </a:bodyPr>
          <a:lstStyle/>
          <a:p>
            <a:pPr algn="just"/>
            <a:r>
              <a:rPr lang="lv-LV" sz="1800" b="1" dirty="0" smtClean="0"/>
              <a:t>Nacionālais attīstības plāns 2014.-2020.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sz="1800" dirty="0" err="1" smtClean="0"/>
              <a:t>Apakšmērķis</a:t>
            </a:r>
            <a:r>
              <a:rPr lang="lv-LV" sz="1800" dirty="0" smtClean="0"/>
              <a:t>: </a:t>
            </a:r>
            <a:r>
              <a:rPr lang="lv-LV" sz="1800" u="sng" dirty="0" smtClean="0"/>
              <a:t>ieguldījumu </a:t>
            </a:r>
            <a:r>
              <a:rPr lang="lv-LV" sz="1800" u="sng" dirty="0"/>
              <a:t>P&amp;A palielināšana</a:t>
            </a:r>
            <a:r>
              <a:rPr lang="lv-LV" sz="1800" dirty="0"/>
              <a:t>, sasniedzot 1,5% no iekšzemes kopprodukta 2020.gadā un paredzot, ka 48% no kopējo P&amp;A ieguldījumu apjoma veido privātā sektora </a:t>
            </a:r>
            <a:r>
              <a:rPr lang="lv-LV" sz="1800" dirty="0" smtClean="0"/>
              <a:t>investīcijas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sz="1800" dirty="0" smtClean="0"/>
              <a:t>Rīcības virzieni: cilvēkresursu attīstība un piesaiste </a:t>
            </a:r>
            <a:r>
              <a:rPr lang="lv-LV" sz="1800" dirty="0"/>
              <a:t>pētniecības un inovācijas </a:t>
            </a:r>
            <a:r>
              <a:rPr lang="lv-LV" sz="1800" dirty="0" smtClean="0"/>
              <a:t>darbībām; inovatīvu </a:t>
            </a:r>
            <a:r>
              <a:rPr lang="lv-LV" sz="1800" dirty="0"/>
              <a:t>ideju </a:t>
            </a:r>
            <a:r>
              <a:rPr lang="lv-LV" sz="1800" dirty="0" smtClean="0"/>
              <a:t>izstrāde; pētnieciskās </a:t>
            </a:r>
            <a:r>
              <a:rPr lang="lv-LV" sz="1800" dirty="0"/>
              <a:t>infrastruktūras </a:t>
            </a:r>
            <a:r>
              <a:rPr lang="lv-LV" sz="1800" dirty="0" smtClean="0"/>
              <a:t>pilnveide; augstākās izglītības</a:t>
            </a:r>
            <a:r>
              <a:rPr lang="lv-LV" sz="1800" dirty="0"/>
              <a:t>, zinātnes un privātā sektora </a:t>
            </a:r>
            <a:r>
              <a:rPr lang="lv-LV" sz="1800" dirty="0" smtClean="0"/>
              <a:t>sadarbības uzlabošana; inovatīvu</a:t>
            </a:r>
            <a:r>
              <a:rPr lang="lv-LV" sz="1800" dirty="0"/>
              <a:t>, starptautiski konkurētspējīgu produktu ar augstu pievienoto vērtību </a:t>
            </a:r>
            <a:r>
              <a:rPr lang="lv-LV" sz="1800" dirty="0" smtClean="0"/>
              <a:t>radīšana </a:t>
            </a:r>
            <a:r>
              <a:rPr lang="lv-LV" sz="1800" dirty="0"/>
              <a:t>un </a:t>
            </a:r>
            <a:r>
              <a:rPr lang="lv-LV" sz="1800" dirty="0" smtClean="0"/>
              <a:t>ieviešana ražošanā</a:t>
            </a:r>
          </a:p>
          <a:p>
            <a:pPr algn="just"/>
            <a:endParaRPr lang="lv-LV" sz="1800" b="1" dirty="0" smtClean="0"/>
          </a:p>
          <a:p>
            <a:pPr algn="just"/>
            <a:r>
              <a:rPr lang="lv-LV" sz="1800" b="1" dirty="0" smtClean="0"/>
              <a:t>Nacionālās industriālās politikas pamatnostādnes 2014.-2020.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sz="1800" u="sng" dirty="0" smtClean="0"/>
              <a:t>Inovācija kā viens no galvenajiem pīlāriem </a:t>
            </a:r>
            <a:r>
              <a:rPr lang="lv-LV" sz="1800" dirty="0" smtClean="0"/>
              <a:t>konkurētspējas, produktivitātes un eksporta apjomu paaugstināšanai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sz="1800" dirty="0" smtClean="0"/>
              <a:t>Rīcības virzieni: tehnoloģiju attīstīšana un augtākas pievienotās vērtības produktu ražošana; zināšanu absorbcija; dinamiskas, inovatīvas uzņēmējdarbības attīstīšana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28FAE8F-F377-46EE-AD46-788F816D905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Politikas plānošanas ietvars II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009" y="1417642"/>
            <a:ext cx="8653112" cy="5211758"/>
          </a:xfrm>
        </p:spPr>
        <p:txBody>
          <a:bodyPr>
            <a:noAutofit/>
          </a:bodyPr>
          <a:lstStyle/>
          <a:p>
            <a:pPr algn="just"/>
            <a:r>
              <a:rPr lang="lv-LV" sz="1800" b="1" dirty="0" smtClean="0"/>
              <a:t>Zinātnes, tehnoloģiju attīstības un inovācijas pamatnostādnes 2014.-2020.  Viedās specializācijas stratēģija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sz="1800" u="sng" dirty="0" smtClean="0"/>
              <a:t>Izvirza horizontālu pieeju zinātnes un inovācijas politikai</a:t>
            </a:r>
            <a:r>
              <a:rPr lang="lv-LV" sz="1800" dirty="0" smtClean="0"/>
              <a:t>, t.sk. ietver Latvijas Viedās specializācijas stratēģiju (RIS3)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sz="1800" dirty="0" smtClean="0"/>
              <a:t>Rīcības virzieni: zinātniskā potenciāla attīstība; ilgtermiņa sadarbības platformas izstrāde starp pētniecības un uzņēmējdarbības sektoru; atbalsts inovatīvu uzņēmumu attīstībai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lv-LV" sz="1800" dirty="0"/>
          </a:p>
          <a:p>
            <a:pPr algn="just"/>
            <a:r>
              <a:rPr lang="lv-LV" sz="1800" b="1" dirty="0" smtClean="0"/>
              <a:t>Informatīvais ziņojums «Viedās </a:t>
            </a:r>
            <a:r>
              <a:rPr lang="lv-LV" sz="1800" b="1" dirty="0"/>
              <a:t>specializācijas stratēģijas monitoringa </a:t>
            </a:r>
            <a:r>
              <a:rPr lang="lv-LV" sz="1800" b="1" dirty="0" smtClean="0"/>
              <a:t>sistēma»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sz="1800" dirty="0" smtClean="0"/>
              <a:t>RIS3 monitoringa </a:t>
            </a:r>
            <a:r>
              <a:rPr lang="lv-LV" sz="1800" dirty="0"/>
              <a:t>sistēmas ieviešana nodrošina </a:t>
            </a:r>
            <a:r>
              <a:rPr lang="lv-LV" sz="1800" i="1" dirty="0" err="1"/>
              <a:t>ex-ante</a:t>
            </a:r>
            <a:r>
              <a:rPr lang="lv-LV" sz="1800" dirty="0"/>
              <a:t> nosacījumu izpildi ES struktūrfondu ieguldījumiem pētniecībā, attīstībā un </a:t>
            </a:r>
            <a:r>
              <a:rPr lang="lv-LV" sz="1800" dirty="0" smtClean="0"/>
              <a:t>inovācijā (atbildīgās institūcijas IZM un EM)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lv-LV" sz="1800" u="sng" dirty="0" smtClean="0"/>
              <a:t>Apraksta RIS3 monitoringa sistēmas ietvaru,</a:t>
            </a:r>
            <a:r>
              <a:rPr lang="lv-LV" sz="1800" dirty="0" smtClean="0"/>
              <a:t> t.sk. RIS3 monitoringa procesu (progresa analīze, programmu pārvaldība, analītiskās kapacitātes attīstīšana)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lv-LV" sz="18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lv-LV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28FAE8F-F377-46EE-AD46-788F816D905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3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0931" y="381000"/>
            <a:ext cx="6920564" cy="888402"/>
          </a:xfrm>
        </p:spPr>
        <p:txBody>
          <a:bodyPr>
            <a:normAutofit/>
          </a:bodyPr>
          <a:lstStyle/>
          <a:p>
            <a:r>
              <a:rPr lang="lv-LV" sz="2300" dirty="0"/>
              <a:t>P&amp;A&amp;I </a:t>
            </a:r>
            <a:r>
              <a:rPr lang="lv-LV" sz="2300" dirty="0" smtClean="0"/>
              <a:t>galveno </a:t>
            </a:r>
            <a:r>
              <a:rPr lang="lv-LV" sz="2300" dirty="0"/>
              <a:t>iesaistīto </a:t>
            </a:r>
            <a:r>
              <a:rPr lang="lv-LV" sz="2300" dirty="0" smtClean="0"/>
              <a:t>pušu atbildība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37" y="1099226"/>
            <a:ext cx="8282763" cy="5530174"/>
          </a:xfrm>
        </p:spPr>
        <p:txBody>
          <a:bodyPr>
            <a:normAutofit lnSpcReduction="10000"/>
          </a:bodyPr>
          <a:lstStyle/>
          <a:p>
            <a:pPr algn="just"/>
            <a:endParaRPr lang="lv-LV" sz="1800" b="1" dirty="0" smtClean="0">
              <a:solidFill>
                <a:srgbClr val="00859B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sz="1800" b="1" dirty="0" smtClean="0"/>
              <a:t>INDUSTRIJAS loma </a:t>
            </a:r>
            <a:r>
              <a:rPr lang="lv-LV" sz="1800" dirty="0" smtClean="0"/>
              <a:t>– iesaistīties inovācijas aktivitātēs un radīt inovāciju </a:t>
            </a:r>
            <a:r>
              <a:rPr lang="en-US" sz="1800" dirty="0" smtClean="0"/>
              <a:t>(</a:t>
            </a:r>
            <a:r>
              <a:rPr lang="lv-LV" sz="1800" dirty="0" smtClean="0"/>
              <a:t>pieprasījuma puse</a:t>
            </a:r>
            <a:r>
              <a:rPr lang="en-US" sz="1800" dirty="0" smtClean="0"/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lv-LV" sz="18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sz="1800" b="1" dirty="0" smtClean="0"/>
              <a:t>UNIVERSITĀŠU loma </a:t>
            </a:r>
            <a:r>
              <a:rPr lang="en-US" sz="1800" dirty="0" smtClean="0"/>
              <a:t>– </a:t>
            </a:r>
            <a:r>
              <a:rPr lang="lv-LV" sz="1800" dirty="0" smtClean="0"/>
              <a:t>darboties kā zināšanu centriem</a:t>
            </a:r>
            <a:endParaRPr lang="en-US" sz="1800" dirty="0" smtClean="0"/>
          </a:p>
          <a:p>
            <a:pPr marL="1104900" lvl="1" indent="-342900" algn="just">
              <a:buFont typeface="Wingdings" panose="05000000000000000000" pitchFamily="2" charset="2"/>
              <a:buChar char="§"/>
            </a:pP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Izstrādāt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daudzveidīgu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zināšanu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bāzi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palielināt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inovāciju kapacitāti uzņēmumos caur </a:t>
            </a:r>
            <a:r>
              <a:rPr lang="lv-LV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cilvēkkapitāla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piedāvāšanu un piekļuvi zināšanām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(piedāvājuma puse)</a:t>
            </a:r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04900" lvl="1" indent="-342900" algn="just">
              <a:buFont typeface="Wingdings" panose="05000000000000000000" pitchFamily="2" charset="2"/>
              <a:buChar char="§"/>
            </a:pP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Ģenerēt </a:t>
            </a:r>
            <a:r>
              <a:rPr lang="lv-LV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cilvēkkapitālu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zinātnes un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tehnoloģiju jomā,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kas ir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integrēts un savstarpēji saistīts (kapacitātes kāpināšana)</a:t>
            </a:r>
          </a:p>
          <a:p>
            <a:pPr marL="1104900" lvl="1" indent="-342900" algn="just">
              <a:buFont typeface="Wingdings" panose="05000000000000000000" pitchFamily="2" charset="2"/>
              <a:buChar char="§"/>
            </a:pP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Apvienot resursus nozarēs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reģionos (inovācijas </a:t>
            </a:r>
            <a:r>
              <a:rPr lang="lv-LV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ekosistēma)</a:t>
            </a:r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lv-LV" sz="1800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sz="1800" b="1" dirty="0" smtClean="0"/>
              <a:t>ZINĀTNISKO INSTITŪCIJU loma </a:t>
            </a:r>
            <a:r>
              <a:rPr lang="en-US" sz="1800" dirty="0" smtClean="0"/>
              <a:t>– </a:t>
            </a:r>
            <a:r>
              <a:rPr lang="lv-LV" sz="1800" dirty="0" smtClean="0"/>
              <a:t>attīstīt atbilstošas zināšanas </a:t>
            </a:r>
            <a:r>
              <a:rPr lang="en-US" sz="1800" dirty="0" smtClean="0"/>
              <a:t>(</a:t>
            </a:r>
            <a:r>
              <a:rPr lang="lv-LV" sz="1800" dirty="0" smtClean="0"/>
              <a:t>piedāvājuma puse</a:t>
            </a:r>
            <a:r>
              <a:rPr lang="en-US" sz="1800" dirty="0" smtClean="0"/>
              <a:t>)</a:t>
            </a:r>
            <a:endParaRPr lang="lv-LV" sz="18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lv-LV" sz="1800" b="1" dirty="0" smtClean="0"/>
              <a:t>VALDĪBAS loma </a:t>
            </a:r>
            <a:r>
              <a:rPr lang="lv-LV" sz="1800" dirty="0" smtClean="0"/>
              <a:t>(veicinātājs)</a:t>
            </a:r>
            <a:r>
              <a:rPr lang="en-US" sz="1800" dirty="0" smtClean="0"/>
              <a:t> – </a:t>
            </a:r>
            <a:r>
              <a:rPr lang="lv-LV" sz="1800" dirty="0" smtClean="0"/>
              <a:t>radīt atbilstošu iniciatīvu struktūru</a:t>
            </a:r>
            <a:r>
              <a:rPr lang="en-US" sz="1800" dirty="0" smtClean="0"/>
              <a:t>, </a:t>
            </a:r>
            <a:r>
              <a:rPr lang="lv-LV" sz="1800" dirty="0" smtClean="0"/>
              <a:t>veikt labojumus tirgus un politikas nepilnībās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850F3BE-B8D8-40A4-B1BC-D2C948BB0006}" type="slidenum">
              <a:rPr lang="en-US" altLang="lv-LV" smtClean="0"/>
              <a:pPr/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9353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/>
          <p:cNvGrpSpPr>
            <a:grpSpLocks/>
          </p:cNvGrpSpPr>
          <p:nvPr/>
        </p:nvGrpSpPr>
        <p:grpSpPr bwMode="auto">
          <a:xfrm>
            <a:off x="-19050" y="960438"/>
            <a:ext cx="9163050" cy="5641975"/>
            <a:chOff x="-92229" y="466083"/>
            <a:chExt cx="9429255" cy="5326505"/>
          </a:xfrm>
        </p:grpSpPr>
        <p:grpSp>
          <p:nvGrpSpPr>
            <p:cNvPr id="28700" name="Group 5"/>
            <p:cNvGrpSpPr>
              <a:grpSpLocks/>
            </p:cNvGrpSpPr>
            <p:nvPr/>
          </p:nvGrpSpPr>
          <p:grpSpPr bwMode="auto">
            <a:xfrm>
              <a:off x="-81611" y="1610232"/>
              <a:ext cx="9418637" cy="4170367"/>
              <a:chOff x="-2443811" y="-570993"/>
              <a:chExt cx="9418637" cy="4170367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-2444627" y="-571608"/>
                <a:ext cx="2352413" cy="328223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lv-LV" sz="100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Praktiskas ievirzes pētījumi</a:t>
                </a:r>
                <a:endParaRPr lang="lv-LV" sz="11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lv-LV" sz="100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76,51 milj. EUR  (IZM, SF)</a:t>
                </a:r>
                <a:endParaRPr lang="lv-LV" sz="1100" dirty="0">
                  <a:solidFill>
                    <a:schemeClr val="tx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5256258" y="2999879"/>
                <a:ext cx="1718568" cy="599494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lv-LV" sz="9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Profesionālās izglītības infrastruktūras attīstība, t.sk. STEM jomās 104,7 milj. EUR (IZM, SF)</a:t>
                </a:r>
              </a:p>
            </p:txBody>
          </p:sp>
        </p:grpSp>
        <p:grpSp>
          <p:nvGrpSpPr>
            <p:cNvPr id="28701" name="Group 6"/>
            <p:cNvGrpSpPr>
              <a:grpSpLocks/>
            </p:cNvGrpSpPr>
            <p:nvPr/>
          </p:nvGrpSpPr>
          <p:grpSpPr bwMode="auto">
            <a:xfrm>
              <a:off x="-92229" y="466083"/>
              <a:ext cx="9429255" cy="5326505"/>
              <a:chOff x="-92229" y="466083"/>
              <a:chExt cx="9429255" cy="5326505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4619131" y="3354145"/>
                <a:ext cx="1530703" cy="626471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lv-LV" sz="1050" dirty="0">
                    <a:solidFill>
                      <a:schemeClr val="tx1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Inovācijas motivācijas programma 4,80 milj. EUR (EM, SF)</a:t>
                </a:r>
              </a:p>
            </p:txBody>
          </p:sp>
          <p:grpSp>
            <p:nvGrpSpPr>
              <p:cNvPr id="28703" name="Group 56"/>
              <p:cNvGrpSpPr>
                <a:grpSpLocks/>
              </p:cNvGrpSpPr>
              <p:nvPr/>
            </p:nvGrpSpPr>
            <p:grpSpPr bwMode="auto">
              <a:xfrm>
                <a:off x="-92229" y="466083"/>
                <a:ext cx="7710686" cy="3521902"/>
                <a:chOff x="-92229" y="466083"/>
                <a:chExt cx="7710686" cy="3521902"/>
              </a:xfrm>
            </p:grpSpPr>
            <p:grpSp>
              <p:nvGrpSpPr>
                <p:cNvPr id="28713" name="Group 57"/>
                <p:cNvGrpSpPr>
                  <a:grpSpLocks/>
                </p:cNvGrpSpPr>
                <p:nvPr/>
              </p:nvGrpSpPr>
              <p:grpSpPr bwMode="auto">
                <a:xfrm>
                  <a:off x="-92229" y="1159674"/>
                  <a:ext cx="2362214" cy="2828311"/>
                  <a:chOff x="-92229" y="1159674"/>
                  <a:chExt cx="2362214" cy="2828311"/>
                </a:xfrm>
              </p:grpSpPr>
              <p:sp>
                <p:nvSpPr>
                  <p:cNvPr id="66" name="Rounded Rectangle 65"/>
                  <p:cNvSpPr/>
                  <p:nvPr/>
                </p:nvSpPr>
                <p:spPr>
                  <a:xfrm>
                    <a:off x="-72626" y="1159997"/>
                    <a:ext cx="2342612" cy="394168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lv-LV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Zinātnes bāzes finansējums (2014.g.-2017.g.) 99,16 milj. EUR (IZM, VB) </a:t>
                    </a:r>
                  </a:p>
                </p:txBody>
              </p:sp>
              <p:sp>
                <p:nvSpPr>
                  <p:cNvPr id="67" name="Rounded Rectangle 66"/>
                  <p:cNvSpPr/>
                  <p:nvPr/>
                </p:nvSpPr>
                <p:spPr>
                  <a:xfrm>
                    <a:off x="-92229" y="2355988"/>
                    <a:ext cx="2340978" cy="383676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 w="254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lv-LV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Granti pēcdoktorantūras pētījumiem</a:t>
                    </a:r>
                  </a:p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defRPr/>
                    </a:pPr>
                    <a:r>
                      <a:rPr lang="lv-LV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64,03 milj. EUR (IZM, SF)</a:t>
                    </a:r>
                  </a:p>
                </p:txBody>
              </p:sp>
              <p:sp>
                <p:nvSpPr>
                  <p:cNvPr id="68" name="Rounded Rectangle 67"/>
                  <p:cNvSpPr/>
                  <p:nvPr/>
                </p:nvSpPr>
                <p:spPr>
                  <a:xfrm>
                    <a:off x="-72626" y="3231249"/>
                    <a:ext cx="2331177" cy="436132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defRPr/>
                    </a:pPr>
                    <a:r>
                      <a:rPr lang="lv-LV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ERA bilaterālās un multilaterālās sadarbības projektu atbalsts 32,55 milj. EUR (IZM, SF)</a:t>
                    </a:r>
                  </a:p>
                </p:txBody>
              </p:sp>
              <p:sp>
                <p:nvSpPr>
                  <p:cNvPr id="69" name="Rounded Rectangle 68"/>
                  <p:cNvSpPr/>
                  <p:nvPr/>
                </p:nvSpPr>
                <p:spPr>
                  <a:xfrm>
                    <a:off x="-72626" y="3706348"/>
                    <a:ext cx="2321375" cy="281762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lv-LV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P&amp;A Infrastruktūras attīstība </a:t>
                    </a:r>
                    <a:endParaRPr lang="lv-LV" sz="11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lv-LV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100 milj. EUR (IZM, SF)</a:t>
                    </a:r>
                    <a:endParaRPr lang="lv-LV" sz="11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" name="Rounded Rectangle 69"/>
                  <p:cNvSpPr/>
                  <p:nvPr/>
                </p:nvSpPr>
                <p:spPr>
                  <a:xfrm>
                    <a:off x="-62824" y="1961821"/>
                    <a:ext cx="2332810" cy="337215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lv-LV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Inovāciju granti studentiem</a:t>
                    </a:r>
                  </a:p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defRPr/>
                    </a:pPr>
                    <a:r>
                      <a:rPr lang="lv-LV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34 milj. EUR (IZM SF)</a:t>
                    </a:r>
                  </a:p>
                </p:txBody>
              </p:sp>
              <p:sp>
                <p:nvSpPr>
                  <p:cNvPr id="71" name="Rounded Rectangle 70"/>
                  <p:cNvSpPr/>
                  <p:nvPr/>
                </p:nvSpPr>
                <p:spPr>
                  <a:xfrm>
                    <a:off x="-72626" y="2756150"/>
                    <a:ext cx="2342612" cy="440628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lv-LV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ZI institucionālās kapacitātes stiprināšana</a:t>
                    </a:r>
                  </a:p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defRPr/>
                    </a:pPr>
                    <a:r>
                      <a:rPr lang="lv-LV" sz="9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15,25 milj. EUR (IZM, SF)</a:t>
                    </a:r>
                  </a:p>
                </p:txBody>
              </p:sp>
            </p:grpSp>
            <p:sp>
              <p:nvSpPr>
                <p:cNvPr id="61" name="Rounded Rectangle 60"/>
                <p:cNvSpPr/>
                <p:nvPr/>
              </p:nvSpPr>
              <p:spPr>
                <a:xfrm>
                  <a:off x="6249484" y="3420089"/>
                  <a:ext cx="1368974" cy="568021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Ārējie tirgu apgūšana 31,80 </a:t>
                  </a:r>
                  <a:r>
                    <a:rPr lang="lv-LV" sz="1050" dirty="0" err="1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milj.EUR</a:t>
                  </a: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 (EM,SF)</a:t>
                  </a:r>
                </a:p>
              </p:txBody>
            </p:sp>
            <p:sp>
              <p:nvSpPr>
                <p:cNvPr id="62" name="Rounded Rectangle 61"/>
                <p:cNvSpPr/>
                <p:nvPr/>
              </p:nvSpPr>
              <p:spPr>
                <a:xfrm>
                  <a:off x="2377805" y="466083"/>
                  <a:ext cx="2128608" cy="563524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Tehnoloģiju pārneses programma</a:t>
                  </a:r>
                </a:p>
                <a:p>
                  <a:pPr algn="ctr" fontAlgn="auto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defRPr/>
                  </a:pP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24,5 milj. EUR (EM, SF)</a:t>
                  </a:r>
                </a:p>
              </p:txBody>
            </p:sp>
            <p:sp>
              <p:nvSpPr>
                <p:cNvPr id="63" name="Rounded Rectangle 62"/>
                <p:cNvSpPr/>
                <p:nvPr/>
              </p:nvSpPr>
              <p:spPr>
                <a:xfrm>
                  <a:off x="2374537" y="1865902"/>
                  <a:ext cx="2104103" cy="490086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Kompetences centri</a:t>
                  </a:r>
                </a:p>
                <a:p>
                  <a:pPr algn="ctr" fontAlgn="auto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defRPr/>
                  </a:pP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72,3 </a:t>
                  </a:r>
                  <a:r>
                    <a:rPr lang="lv-LV" sz="1050" dirty="0" err="1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milj</a:t>
                  </a: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. EUR (EM, SF)</a:t>
                  </a:r>
                </a:p>
              </p:txBody>
            </p:sp>
            <p:sp>
              <p:nvSpPr>
                <p:cNvPr id="64" name="Rounded Rectangle 63"/>
                <p:cNvSpPr/>
                <p:nvPr/>
              </p:nvSpPr>
              <p:spPr>
                <a:xfrm>
                  <a:off x="2368003" y="1100047"/>
                  <a:ext cx="2117172" cy="702907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Atbalsts MVK jaunu produktu un tehnoloģiju attīstībai 7 milj. EUR (EM, SF)</a:t>
                  </a:r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>
                  <a:off x="4622399" y="2663229"/>
                  <a:ext cx="1524168" cy="635464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defRPr/>
                  </a:pPr>
                  <a:r>
                    <a:rPr lang="lv-LV" sz="105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Biznesa inkubatoru atbalsta programma      31  milj. EUR (EM, SF)</a:t>
                  </a:r>
                </a:p>
              </p:txBody>
            </p:sp>
          </p:grpSp>
          <p:grpSp>
            <p:nvGrpSpPr>
              <p:cNvPr id="28704" name="Group 9"/>
              <p:cNvGrpSpPr>
                <a:grpSpLocks/>
              </p:cNvGrpSpPr>
              <p:nvPr/>
            </p:nvGrpSpPr>
            <p:grpSpPr bwMode="auto">
              <a:xfrm>
                <a:off x="-84878" y="4511080"/>
                <a:ext cx="9421904" cy="1281508"/>
                <a:chOff x="-84878" y="605830"/>
                <a:chExt cx="9421904" cy="1281508"/>
              </a:xfrm>
            </p:grpSpPr>
            <p:sp>
              <p:nvSpPr>
                <p:cNvPr id="47" name="Rounded Rectangle 46"/>
                <p:cNvSpPr/>
                <p:nvPr/>
              </p:nvSpPr>
              <p:spPr>
                <a:xfrm>
                  <a:off x="2696361" y="1277352"/>
                  <a:ext cx="1442486" cy="609986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900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AII infrastruktūras attīstība  STEM jomās </a:t>
                  </a:r>
                </a:p>
                <a:p>
                  <a:pPr algn="ctr" fontAlgn="auto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900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44,64  milj. EUR (IZM, SF)</a:t>
                  </a:r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4178054" y="1278851"/>
                  <a:ext cx="1545405" cy="599494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>
                    <a:defRPr sz="17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7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7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7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7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5pPr>
                  <a:lvl6pPr marL="2514600" indent="-228600" defTabSz="9382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6pPr>
                  <a:lvl7pPr marL="2971800" indent="-228600" defTabSz="9382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7pPr>
                  <a:lvl8pPr marL="3429000" indent="-228600" defTabSz="9382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8pPr>
                  <a:lvl9pPr marL="3886200" indent="-228600" defTabSz="9382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altLang="lv-LV" sz="900" smtClean="0">
                      <a:solidFill>
                        <a:srgbClr val="FFFFFF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Infrastruktūras attīstība koledžās STEM jomās 14,2  milj. EUR (IZM, SF)</a:t>
                  </a:r>
                </a:p>
              </p:txBody>
            </p:sp>
            <p:grpSp>
              <p:nvGrpSpPr>
                <p:cNvPr id="28707" name="Group 12"/>
                <p:cNvGrpSpPr>
                  <a:grpSpLocks/>
                </p:cNvGrpSpPr>
                <p:nvPr/>
              </p:nvGrpSpPr>
              <p:grpSpPr bwMode="auto">
                <a:xfrm>
                  <a:off x="-84878" y="605830"/>
                  <a:ext cx="9421904" cy="641503"/>
                  <a:chOff x="-84878" y="605830"/>
                  <a:chExt cx="9421904" cy="641503"/>
                </a:xfrm>
              </p:grpSpPr>
              <p:sp>
                <p:nvSpPr>
                  <p:cNvPr id="50" name="Rounded Rectangle 49"/>
                  <p:cNvSpPr/>
                  <p:nvPr/>
                </p:nvSpPr>
                <p:spPr>
                  <a:xfrm>
                    <a:off x="-72625" y="605919"/>
                    <a:ext cx="9409651" cy="371686"/>
                  </a:xfrm>
                  <a:prstGeom prst="roundRect">
                    <a:avLst/>
                  </a:prstGeom>
                  <a:solidFill>
                    <a:srgbClr val="009999"/>
                  </a:solidFill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defRPr/>
                    </a:pPr>
                    <a:r>
                      <a:rPr lang="lv-LV" sz="2000" b="1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Latvijas ekonomikas izaugsme</a:t>
                    </a:r>
                    <a:endParaRPr lang="lv-LV" sz="1400" b="1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Right Arrow 50"/>
                  <p:cNvSpPr/>
                  <p:nvPr/>
                </p:nvSpPr>
                <p:spPr>
                  <a:xfrm>
                    <a:off x="-72625" y="644886"/>
                    <a:ext cx="2066530" cy="322229"/>
                  </a:xfrm>
                  <a:prstGeom prst="rightArrow">
                    <a:avLst/>
                  </a:prstGeom>
                  <a:solidFill>
                    <a:srgbClr val="00537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defRPr/>
                    </a:pPr>
                    <a:r>
                      <a:rPr lang="lv-LV" sz="1600" b="1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ZINĀTNE</a:t>
                    </a:r>
                    <a:endParaRPr lang="lv-LV" sz="1100" b="1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" name="Left Arrow 51"/>
                  <p:cNvSpPr/>
                  <p:nvPr/>
                </p:nvSpPr>
                <p:spPr>
                  <a:xfrm>
                    <a:off x="7128372" y="644886"/>
                    <a:ext cx="2208654" cy="359696"/>
                  </a:xfrm>
                  <a:prstGeom prst="leftArrow">
                    <a:avLst/>
                  </a:prstGeom>
                  <a:solidFill>
                    <a:srgbClr val="00537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defRPr/>
                    </a:pPr>
                    <a:r>
                      <a:rPr lang="lv-LV" sz="1400" b="1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UZŅĒMĒJDARBĪBA</a:t>
                    </a:r>
                    <a:endParaRPr lang="lv-LV" sz="1100" b="1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Up Arrow 52"/>
                  <p:cNvSpPr/>
                  <p:nvPr/>
                </p:nvSpPr>
                <p:spPr>
                  <a:xfrm>
                    <a:off x="4403494" y="863701"/>
                    <a:ext cx="432910" cy="176851"/>
                  </a:xfrm>
                  <a:prstGeom prst="upArrow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lv-LV" dirty="0"/>
                  </a:p>
                </p:txBody>
              </p:sp>
              <p:sp>
                <p:nvSpPr>
                  <p:cNvPr id="54" name="Rounded Rectangle 53"/>
                  <p:cNvSpPr/>
                  <p:nvPr/>
                </p:nvSpPr>
                <p:spPr>
                  <a:xfrm>
                    <a:off x="-85694" y="1004582"/>
                    <a:ext cx="9409651" cy="242795"/>
                  </a:xfrm>
                  <a:prstGeom prst="roundRect">
                    <a:avLst/>
                  </a:prstGeom>
                  <a:solidFill>
                    <a:srgbClr val="00537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  <a:defRPr/>
                    </a:pPr>
                    <a:r>
                      <a:rPr lang="lv-LV" sz="1600" b="1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IZGLĪTĪBA</a:t>
                    </a:r>
                    <a:endParaRPr lang="lv-LV" sz="1100" b="1" dirty="0"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3" name="Rounded Rectangle 112"/>
          <p:cNvSpPr/>
          <p:nvPr/>
        </p:nvSpPr>
        <p:spPr>
          <a:xfrm>
            <a:off x="0" y="1327150"/>
            <a:ext cx="2255838" cy="319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VPP (2014.g.-2017.g.) 26,96 milj. EUR. (IZM, VB) 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4457699" y="2171699"/>
            <a:ext cx="228602" cy="9144000"/>
          </a:xfrm>
          <a:prstGeom prst="roundRect">
            <a:avLst/>
          </a:prstGeom>
          <a:solidFill>
            <a:srgbClr val="228B9D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IZGLĪTĪBAS FINANSĒJUMS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0" y="5967413"/>
            <a:ext cx="2636838" cy="6254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900" dirty="0">
                <a:latin typeface="Arial" panose="020B0604020202020204" pitchFamily="34" charset="0"/>
                <a:cs typeface="Arial" panose="020B0604020202020204" pitchFamily="34" charset="0"/>
              </a:rPr>
              <a:t>AII studiju programmu fragmentācijas mazināšana, AII akadēmiskā personāla kapacitātes stiprināšana,  AII pārvaldības uzlabošana  65,15 milj. EUR (IZM, SF)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7537450" y="1782763"/>
            <a:ext cx="1606550" cy="6000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Partnerībā organizētas apmācības 24,90 milj. EUR (EM, SF)</a:t>
            </a: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6145213" y="2082800"/>
            <a:ext cx="1328737" cy="10937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Atbalsts ražošanas telpu un infrastruktūras izveidei  21,75  milj. EUR  (EM, SF</a:t>
            </a:r>
            <a:r>
              <a:rPr lang="lv-LV" sz="1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lv-LV" sz="11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4560888" y="984250"/>
            <a:ext cx="1482725" cy="9826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Finanšu  pieejamības sekmēšana 51 milj.  EUR (EM, SF)</a:t>
            </a: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4572000" y="2724150"/>
            <a:ext cx="1471613" cy="5111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Klasteru programma 6,20 milj. EUR (EM, SF)</a:t>
            </a:r>
          </a:p>
        </p:txBody>
      </p:sp>
      <p:sp>
        <p:nvSpPr>
          <p:cNvPr id="119" name="Rounded Rectangle 118"/>
          <p:cNvSpPr/>
          <p:nvPr/>
        </p:nvSpPr>
        <p:spPr bwMode="auto">
          <a:xfrm>
            <a:off x="6143625" y="984250"/>
            <a:ext cx="1330325" cy="10334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Uzņēmējdarbību veicinoša publiskā infrastruktūra reģionos  </a:t>
            </a:r>
            <a:r>
              <a:rPr lang="lv-LV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114,2 milj. EUR (VARAM, SF)</a:t>
            </a: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6165850" y="3241675"/>
            <a:ext cx="1308100" cy="7842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Teritoriju revitalizācija        278,26 milj. EUR (VARAM, SF</a:t>
            </a:r>
            <a:r>
              <a:rPr lang="lv-LV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7537450" y="2474913"/>
            <a:ext cx="1606550" cy="723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Bezdarbnieku apmācības atbilstoši darba tirgus </a:t>
            </a:r>
            <a:r>
              <a:rPr lang="lv-LV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pieprasīj</a:t>
            </a:r>
            <a:r>
              <a:rPr lang="lv-LV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96,4 </a:t>
            </a:r>
            <a:r>
              <a:rPr lang="lv-LV" sz="10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milj</a:t>
            </a:r>
            <a:r>
              <a:rPr lang="lv-LV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EUR (LM, SF)</a:t>
            </a:r>
          </a:p>
        </p:txBody>
      </p:sp>
      <p:sp>
        <p:nvSpPr>
          <p:cNvPr id="124" name="Rounded Rectangle 123"/>
          <p:cNvSpPr/>
          <p:nvPr/>
        </p:nvSpPr>
        <p:spPr>
          <a:xfrm rot="5400000">
            <a:off x="4388127" y="-4388124"/>
            <a:ext cx="367743" cy="9144001"/>
          </a:xfrm>
          <a:prstGeom prst="round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APVĀRSNIS 2020</a:t>
            </a: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2355850" y="3797300"/>
            <a:ext cx="2112963" cy="8937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Sadarbība starp pētniecību un lauksaimniecības un mežsaimniecības nozarēm</a:t>
            </a:r>
          </a:p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2,2 milj. EUR (ZM, ELFLA) </a:t>
            </a:r>
          </a:p>
        </p:txBody>
      </p:sp>
      <p:sp>
        <p:nvSpPr>
          <p:cNvPr id="126" name="Rounded Rectangle 125"/>
          <p:cNvSpPr/>
          <p:nvPr/>
        </p:nvSpPr>
        <p:spPr bwMode="auto">
          <a:xfrm>
            <a:off x="2378075" y="3027363"/>
            <a:ext cx="2074863" cy="7159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Zināšanu pārnese lauksaimniekiem un meža apsaimniekotājiem 17,1 milj. EUR (ZM, ELFLA) </a:t>
            </a:r>
          </a:p>
        </p:txBody>
      </p:sp>
      <p:sp>
        <p:nvSpPr>
          <p:cNvPr id="127" name="Rounded Rectangle 126"/>
          <p:cNvSpPr/>
          <p:nvPr/>
        </p:nvSpPr>
        <p:spPr>
          <a:xfrm rot="5400000">
            <a:off x="3617846" y="-884578"/>
            <a:ext cx="477077" cy="300161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Uzņēmumu ienākuma nodokļa atvieglojums pētniecības un attīstības izmaksām</a:t>
            </a:r>
            <a:endParaRPr lang="lv-LV" sz="105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0" y="928688"/>
            <a:ext cx="2276475" cy="3381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FLP (2014.g. – 2017.g.) 20,76 milj. EUR (IZM, VB)</a:t>
            </a:r>
          </a:p>
        </p:txBody>
      </p:sp>
      <p:sp>
        <p:nvSpPr>
          <p:cNvPr id="79" name="Rounded Rectangle 78"/>
          <p:cNvSpPr/>
          <p:nvPr/>
        </p:nvSpPr>
        <p:spPr>
          <a:xfrm rot="5400000">
            <a:off x="7051811" y="-1247361"/>
            <a:ext cx="477080" cy="3707298"/>
          </a:xfrm>
          <a:prstGeom prst="roundRect">
            <a:avLst/>
          </a:prstGeom>
          <a:solidFill>
            <a:srgbClr val="F68D3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UIN atvieglojumi ražošanas veicināšanai iegādājoties jaunas ražošanas tehnoloģiskās iekārtas </a:t>
            </a:r>
          </a:p>
        </p:txBody>
      </p:sp>
      <p:sp>
        <p:nvSpPr>
          <p:cNvPr id="83" name="Rounded Rectangle 82"/>
          <p:cNvSpPr/>
          <p:nvPr/>
        </p:nvSpPr>
        <p:spPr bwMode="auto">
          <a:xfrm>
            <a:off x="7537450" y="984250"/>
            <a:ext cx="1616075" cy="7254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Publisko datu atkalizmantošana 151,54 milj. EUR (VARAM, SF)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7537450" y="3259138"/>
            <a:ext cx="1616075" cy="633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Nodarbināto personu profesionālās kompetences pilnveide  27,03milj.EUR (LM, SF)</a:t>
            </a:r>
          </a:p>
        </p:txBody>
      </p:sp>
      <p:sp>
        <p:nvSpPr>
          <p:cNvPr id="82" name="Rounded Rectangle 81"/>
          <p:cNvSpPr/>
          <p:nvPr/>
        </p:nvSpPr>
        <p:spPr bwMode="auto">
          <a:xfrm>
            <a:off x="5699125" y="5953125"/>
            <a:ext cx="1712913" cy="6365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Darba vidē balstītas mācības, mācību prakse profesionālajā izglītībā  21,93 milj. EUR (IZM, SF)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-11113" y="384175"/>
            <a:ext cx="2222501" cy="466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9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Dalība ES pētniecības un tehnoloģiju attīstības programmās (2014.g. – 2017.g.) 5,72 milj. EUR  (IZM, VB)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4560888" y="2035175"/>
            <a:ext cx="1482725" cy="6238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Straujas izaugsmes komersanti                  75 milj. EUR (EM, SF)</a:t>
            </a:r>
          </a:p>
        </p:txBody>
      </p:sp>
      <p:sp>
        <p:nvSpPr>
          <p:cNvPr id="59" name="Rounded Rectangle 58"/>
          <p:cNvSpPr/>
          <p:nvPr/>
        </p:nvSpPr>
        <p:spPr bwMode="auto">
          <a:xfrm>
            <a:off x="7537450" y="3967163"/>
            <a:ext cx="1616075" cy="7096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05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Darba tirgus apsteidzošo pārkārtojumu sistēma 1,99milj.EUR (LM, SF)</a:t>
            </a:r>
          </a:p>
        </p:txBody>
      </p:sp>
      <p:sp>
        <p:nvSpPr>
          <p:cNvPr id="60" name="Rounded Rectangle 59"/>
          <p:cNvSpPr/>
          <p:nvPr/>
        </p:nvSpPr>
        <p:spPr>
          <a:xfrm rot="5400000">
            <a:off x="3183562" y="3915843"/>
            <a:ext cx="477077" cy="213305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Inovācijas kapacitātes stiprināšana</a:t>
            </a:r>
            <a:endParaRPr lang="lv-LV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-11113" y="4743450"/>
            <a:ext cx="2287588" cy="466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Zinātnes konkurētspējas paaugstināšana</a:t>
            </a:r>
          </a:p>
        </p:txBody>
      </p:sp>
      <p:sp>
        <p:nvSpPr>
          <p:cNvPr id="77" name="Rounded Rectangle 76"/>
          <p:cNvSpPr/>
          <p:nvPr/>
        </p:nvSpPr>
        <p:spPr>
          <a:xfrm rot="5400000">
            <a:off x="6613507" y="2692460"/>
            <a:ext cx="477080" cy="4560094"/>
          </a:xfrm>
          <a:prstGeom prst="roundRect">
            <a:avLst/>
          </a:prstGeom>
          <a:solidFill>
            <a:srgbClr val="F68D3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lv-LV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Uzņēmējdarbības konkurētspējas paaugstināšana </a:t>
            </a:r>
          </a:p>
        </p:txBody>
      </p:sp>
    </p:spTree>
    <p:extLst>
      <p:ext uri="{BB962C8B-B14F-4D97-AF65-F5344CB8AC3E}">
        <p14:creationId xmlns:p14="http://schemas.microsoft.com/office/powerpoint/2010/main" val="9075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000" dirty="0" smtClean="0">
                <a:latin typeface="Verdana" panose="020B0604030504040204" pitchFamily="34" charset="0"/>
              </a:rPr>
              <a:t>EM-IZM atbalsts P&amp;A&amp;I atbilstoši tehnoloģiju </a:t>
            </a:r>
            <a:r>
              <a:rPr lang="lv-LV" sz="2000" dirty="0">
                <a:latin typeface="Verdana" panose="020B0604030504040204" pitchFamily="34" charset="0"/>
              </a:rPr>
              <a:t>gatavības </a:t>
            </a:r>
            <a:r>
              <a:rPr lang="lv-LV" sz="2000" dirty="0" smtClean="0">
                <a:latin typeface="Verdana" panose="020B0604030504040204" pitchFamily="34" charset="0"/>
              </a:rPr>
              <a:t>līmeņiem (TRL)</a:t>
            </a:r>
            <a:endParaRPr lang="lv-LV" sz="2000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927" y="1498061"/>
            <a:ext cx="6168189" cy="4652176"/>
          </a:xfrm>
        </p:spPr>
        <p:txBody>
          <a:bodyPr>
            <a:normAutofit fontScale="70000" lnSpcReduction="20000"/>
          </a:bodyPr>
          <a:lstStyle/>
          <a:p>
            <a:r>
              <a:rPr lang="lv-LV" dirty="0"/>
              <a:t>Tehnoloģiju gatavības līmeņi (</a:t>
            </a:r>
            <a:r>
              <a:rPr lang="lv-LV" dirty="0" err="1"/>
              <a:t>technology</a:t>
            </a:r>
            <a:r>
              <a:rPr lang="lv-LV" dirty="0"/>
              <a:t> </a:t>
            </a:r>
            <a:r>
              <a:rPr lang="lv-LV" dirty="0" err="1"/>
              <a:t>readiness</a:t>
            </a:r>
            <a:r>
              <a:rPr lang="lv-LV" dirty="0"/>
              <a:t>  </a:t>
            </a:r>
            <a:r>
              <a:rPr lang="lv-LV" dirty="0" err="1"/>
              <a:t>level</a:t>
            </a:r>
            <a:r>
              <a:rPr lang="lv-LV" dirty="0"/>
              <a:t> (TRL)):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TRL 1 – Izzināti dabas likumi: zinātniskā pētījuma rezultāti ļauj uzsākt lietišķās pētniecības un tehnoloģijas attīstības darbus.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TRL 2 – Formulēta tehnoloģijas praktiskā lietojuma koncepcija.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TRL 3 – Koncepcijas eksperimentālā pārbaude: uzsākta izpēte un izstrāde (analītiskie / laboratorijas pētījumi), lai apstiprinātu prognozes par tehnoloģijas komponentēm.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TRL 4 – Tehnoloģijas validācija laboratorijas vidē: veikta galveno tehnoloģisko komponentu integrācija, lai pārbaudīto to kopdarbību laboratorijas vidē.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TRL 5 – Tehnoloģijas validācija mākslīgi radītā vidē: tehnoloģiskie komponenti ir integrēti ar samērā reāliem atbalsta elementiem, lai tehnoloģiju var pārbaudīt mākslīgi radītā vidē.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TRL 6 – Tehnoloģijas demonstrācijā mākslīgi radītā vidē: sistēmas modelis vai prototips ir pārbaudīts mākslīgi radītā vidē.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TRL 7 – Sistēmas prototipa demonstrācija darbības vidē: sistēmas prototips, kas atbilst vai tikai minimāli atšķiras no plānotās sistēmas, ir pārbaudīts reālās darbības vidē.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TRL 8 – Sistēma ir pabeigta un pārbaudīta: ir pierādīts, ka tehnoloģija darbojas tās galīgajā formā un plānotajos apstākļos (pēdējais tehnoloģijas attīstības līmenis).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TRL 9 – Sekmīga sistēmas ekspluatācija.</a:t>
            </a:r>
          </a:p>
          <a:p>
            <a:endParaRPr lang="lv-LV" dirty="0" smtClean="0"/>
          </a:p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680145" y="182282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dirty="0" smtClean="0"/>
              <a:t>IZM</a:t>
            </a:r>
            <a:endParaRPr lang="lv-LV" dirty="0"/>
          </a:p>
        </p:txBody>
      </p:sp>
      <p:sp>
        <p:nvSpPr>
          <p:cNvPr id="7" name="Left Brace 6"/>
          <p:cNvSpPr/>
          <p:nvPr/>
        </p:nvSpPr>
        <p:spPr>
          <a:xfrm>
            <a:off x="1755715" y="2952428"/>
            <a:ext cx="199448" cy="16102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TextBox 7"/>
          <p:cNvSpPr txBox="1"/>
          <p:nvPr/>
        </p:nvSpPr>
        <p:spPr>
          <a:xfrm>
            <a:off x="0" y="2756926"/>
            <a:ext cx="1876927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EM 8 Kompetences centri </a:t>
            </a:r>
            <a:r>
              <a:rPr lang="lv-LV" sz="1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katrā no RIS3 jomām/</a:t>
            </a:r>
            <a:r>
              <a:rPr lang="lv-LV" sz="1000" b="1" dirty="0" err="1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apakšjomām</a:t>
            </a:r>
            <a:r>
              <a:rPr lang="lv-LV" sz="1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lv-LV" sz="1000" dirty="0">
              <a:latin typeface="+mj-lt"/>
            </a:endParaRPr>
          </a:p>
          <a:p>
            <a:pPr>
              <a:spcAft>
                <a:spcPts val="0"/>
              </a:spcAft>
            </a:pPr>
            <a:r>
              <a:rPr lang="lv-LV" sz="1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Zināšanu ietilpīga </a:t>
            </a:r>
            <a:r>
              <a:rPr lang="lv-LV" sz="1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bioekonomika:</a:t>
            </a:r>
          </a:p>
          <a:p>
            <a:pPr>
              <a:spcAft>
                <a:spcPts val="0"/>
              </a:spcAft>
            </a:pPr>
            <a:r>
              <a:rPr lang="lv-LV" sz="1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1.Inovatīvi </a:t>
            </a:r>
            <a:r>
              <a:rPr lang="lv-LV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risinājumi mežsaimniecībai un </a:t>
            </a:r>
            <a:r>
              <a:rPr lang="lv-LV" sz="1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kokapstrādē</a:t>
            </a:r>
          </a:p>
          <a:p>
            <a:pPr>
              <a:spcAft>
                <a:spcPts val="0"/>
              </a:spcAft>
            </a:pPr>
            <a:r>
              <a:rPr lang="lv-LV" sz="1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2.Inovatīvi </a:t>
            </a:r>
            <a:r>
              <a:rPr lang="lv-LV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risinājumi lauksaimniecībai un pārtikas ražošanai</a:t>
            </a:r>
          </a:p>
          <a:p>
            <a:pPr>
              <a:spcAft>
                <a:spcPts val="0"/>
              </a:spcAft>
            </a:pPr>
            <a:r>
              <a:rPr lang="lv-LV" sz="1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3.Biomedicīna, medicīnas tehnoloģijas, biofarmācija un </a:t>
            </a:r>
            <a:r>
              <a:rPr lang="lv-LV" sz="1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biotehnoloģijas</a:t>
            </a:r>
            <a:endParaRPr lang="lv-LV" sz="10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lv-LV" sz="1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Viedie materiāli, tehnoloģijas un </a:t>
            </a:r>
            <a:r>
              <a:rPr lang="lv-LV" sz="1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inženiersistēmas</a:t>
            </a:r>
          </a:p>
          <a:p>
            <a:pPr>
              <a:spcAft>
                <a:spcPts val="0"/>
              </a:spcAft>
            </a:pPr>
            <a:r>
              <a:rPr lang="lv-LV" sz="1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4.Viedie materiāli</a:t>
            </a:r>
          </a:p>
          <a:p>
            <a:pPr>
              <a:spcAft>
                <a:spcPts val="0"/>
              </a:spcAft>
            </a:pPr>
            <a:r>
              <a:rPr lang="lv-LV" sz="1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5.Modernas </a:t>
            </a:r>
            <a:r>
              <a:rPr lang="lv-LV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ražošanas tehnoloģijas un inženiersistēmas</a:t>
            </a:r>
          </a:p>
          <a:p>
            <a:pPr>
              <a:spcAft>
                <a:spcPts val="0"/>
              </a:spcAft>
            </a:pPr>
            <a:r>
              <a:rPr lang="lv-LV" sz="1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Informācijas un komunikāciju </a:t>
            </a:r>
            <a:r>
              <a:rPr lang="lv-LV" sz="1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tehnoloģijas</a:t>
            </a:r>
          </a:p>
          <a:p>
            <a:pPr>
              <a:spcAft>
                <a:spcPts val="0"/>
              </a:spcAft>
            </a:pPr>
            <a:r>
              <a:rPr lang="lv-LV" sz="1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6.Aparātbūve </a:t>
            </a:r>
            <a:r>
              <a:rPr lang="lv-LV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v-LV" sz="1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elektronika)</a:t>
            </a:r>
          </a:p>
          <a:p>
            <a:pPr>
              <a:spcAft>
                <a:spcPts val="0"/>
              </a:spcAft>
            </a:pPr>
            <a:r>
              <a:rPr lang="lv-LV" sz="10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7.Informācijas </a:t>
            </a:r>
            <a:r>
              <a:rPr lang="lv-LV" sz="10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komunikāciju tehnoloģijas</a:t>
            </a:r>
          </a:p>
          <a:p>
            <a:pPr>
              <a:spcAft>
                <a:spcPts val="0"/>
              </a:spcAft>
            </a:pPr>
            <a:r>
              <a:rPr lang="lv-LV" sz="1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8.Viedā enerģētika</a:t>
            </a:r>
          </a:p>
          <a:p>
            <a:endParaRPr lang="lv-LV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9140" y="4494403"/>
            <a:ext cx="1101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b="1" dirty="0" smtClean="0"/>
              <a:t>EM jaunu produktu ieviešana ražošanā</a:t>
            </a:r>
            <a:endParaRPr lang="lv-LV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64807" y="5365546"/>
            <a:ext cx="1513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200" b="1" dirty="0" smtClean="0"/>
              <a:t>EM finanšu instrumenti</a:t>
            </a:r>
            <a:endParaRPr lang="lv-LV" sz="1200" b="1" dirty="0"/>
          </a:p>
        </p:txBody>
      </p:sp>
      <p:sp>
        <p:nvSpPr>
          <p:cNvPr id="11" name="Left Brace 10"/>
          <p:cNvSpPr/>
          <p:nvPr/>
        </p:nvSpPr>
        <p:spPr>
          <a:xfrm>
            <a:off x="1774659" y="4654431"/>
            <a:ext cx="163513" cy="3128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Left Brace 11"/>
          <p:cNvSpPr/>
          <p:nvPr/>
        </p:nvSpPr>
        <p:spPr>
          <a:xfrm>
            <a:off x="1769363" y="5018137"/>
            <a:ext cx="199448" cy="3128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14" name="Straight Connector 13"/>
          <p:cNvCxnSpPr/>
          <p:nvPr/>
        </p:nvCxnSpPr>
        <p:spPr>
          <a:xfrm>
            <a:off x="1997242" y="2315879"/>
            <a:ext cx="6946232" cy="0"/>
          </a:xfrm>
          <a:prstGeom prst="line">
            <a:avLst/>
          </a:prstGeom>
          <a:ln w="254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97242" y="3230279"/>
            <a:ext cx="6946232" cy="0"/>
          </a:xfrm>
          <a:prstGeom prst="line">
            <a:avLst/>
          </a:prstGeom>
          <a:ln w="254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55163" y="5330958"/>
            <a:ext cx="6946232" cy="0"/>
          </a:xfrm>
          <a:prstGeom prst="line">
            <a:avLst/>
          </a:prstGeom>
          <a:ln w="254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988968" y="1776663"/>
            <a:ext cx="0" cy="3672482"/>
          </a:xfrm>
          <a:prstGeom prst="line">
            <a:avLst/>
          </a:prstGeom>
          <a:ln w="254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038171" y="1776663"/>
            <a:ext cx="9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900" dirty="0" smtClean="0"/>
              <a:t>Fundamentālie pētījumi</a:t>
            </a:r>
            <a:endParaRPr lang="lv-LV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8045116" y="2390211"/>
            <a:ext cx="9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900" dirty="0" smtClean="0"/>
              <a:t>Rūpnieciskie pētījumi</a:t>
            </a:r>
            <a:endParaRPr lang="lv-LV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8038170" y="3251894"/>
            <a:ext cx="90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900" dirty="0"/>
              <a:t>Eksperimentālā izstrāde </a:t>
            </a:r>
            <a:endParaRPr lang="lv-LV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8014915" y="5319380"/>
            <a:ext cx="90530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900" dirty="0" smtClean="0"/>
              <a:t>Gatavs produkts vai tehnoloģija</a:t>
            </a:r>
            <a:endParaRPr lang="lv-LV" sz="1100" dirty="0"/>
          </a:p>
        </p:txBody>
      </p:sp>
    </p:spTree>
    <p:extLst>
      <p:ext uri="{BB962C8B-B14F-4D97-AF65-F5344CB8AC3E}">
        <p14:creationId xmlns:p14="http://schemas.microsoft.com/office/powerpoint/2010/main" val="29497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IZM pārziņā esošie ES fondu 2014.-2020.gada plānošanas perioda P&amp;A&amp;I atbalsta pasākumi</a:t>
            </a:r>
            <a:endParaRPr lang="lv-LV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143171"/>
              </p:ext>
            </p:extLst>
          </p:nvPr>
        </p:nvGraphicFramePr>
        <p:xfrm>
          <a:off x="0" y="1540164"/>
          <a:ext cx="9144001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527"/>
                <a:gridCol w="1413164"/>
                <a:gridCol w="47013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Pasākums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 fondu</a:t>
                      </a:r>
                      <a:r>
                        <a:rPr lang="lv-LV" sz="13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finansējums, EUR</a:t>
                      </a:r>
                      <a:endParaRPr lang="lv-LV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Statuss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1.1.1.1.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Praktiskas ievirzes pētījumi (1.kārta)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25 000 000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Projektu iesniegumu atlase ir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izsludināta līdz </a:t>
                      </a:r>
                      <a:r>
                        <a:rPr lang="pt-BR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2016.gada 15. jūnijam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Izmaksas ir attiecināmas no 2016.gada 1.janvāra.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1.1.1.2.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Pēcdoktorantūras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pētniecības atbalsts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54 424 846</a:t>
                      </a:r>
                    </a:p>
                    <a:p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Slēgta projektu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iesniegumu atlase noslēgusies 17.maijā;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VIAA izmaksas ir attiecināmas no 2015.gada septembra. 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1.1.1.3.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Inovāciju granti studentiem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28 900 000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Pasākuma sākotnējais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novērtējums un projektu atlases kritēriju komplekts tiek gatavots. 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1.1.1.4.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P&amp;A infrastruktūras attīstīšana Viedās specializācijas jomās un zinātnisko institūciju institucionālās kapacitātes stiprināšana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97 964 724</a:t>
                      </a:r>
                    </a:p>
                    <a:p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Pasākuma sākotnējais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novērtējums un projektu atlases kritēriju komplekts tiek skaņots Apakškomitejā.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Projektu iesniegumu atlase plānota 2016.gada beigās. 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1.1.1.5.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starptautiskās sadarbības projektiem pētniecībā un inovācijās</a:t>
                      </a:r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27 669 868</a:t>
                      </a:r>
                    </a:p>
                    <a:p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Pasākuma sākotnējais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novērtējums un projektu atlases kritēriju komplekts tiek gatavots. </a:t>
                      </a:r>
                      <a:endParaRPr lang="lv-LV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lv-LV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57D89B8-03EA-4752-9CFF-F96773256EEF}" type="slidenum">
              <a:rPr lang="en-US" altLang="lv-LV" smtClean="0"/>
              <a:pPr/>
              <a:t>7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721215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EM pārziņā esošie ES fondu 2014.-2020.gada plānošanas perioda inovācijas atbalsta pasākumi</a:t>
            </a:r>
            <a:endParaRPr lang="lv-LV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8030"/>
              </p:ext>
            </p:extLst>
          </p:nvPr>
        </p:nvGraphicFramePr>
        <p:xfrm>
          <a:off x="0" y="1540164"/>
          <a:ext cx="9144001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6473"/>
                <a:gridCol w="1200727"/>
                <a:gridCol w="48768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Pasākums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 fondu</a:t>
                      </a:r>
                      <a:r>
                        <a:rPr lang="lv-LV" sz="11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finansējums, EUR</a:t>
                      </a:r>
                      <a:endParaRPr lang="lv-LV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Statuss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1.2.1.1.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jaunu produktu un tehnoloģiju izstrādei kompetences centru ietvaros (2.kārta)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25 650 000</a:t>
                      </a:r>
                    </a:p>
                    <a:p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Projektu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iesniegumu atlase noslēgusies 16.maijā.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Saņemti 8 projekti par visu pieejamo finansējumu.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Projektus plānots izvērtēt līdz 17.jūlijam.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Projektus var īstenot (izmaksas var attiecināt) no 16.maija.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1.2.1.2.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tehnoloģiju pārneses sistēmas pilnveidošanai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31 500 000</a:t>
                      </a:r>
                    </a:p>
                    <a:p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Valsts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atbalsta nosacījumi tiek skaņoti ar Eiropas Komisiju. Pēc atbildes saņemšanas MK noteikumu projekts tiks izsludināts VSS.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Projektu iesniegšana – 2016.gada beigās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1.2.1.4.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jaunu produktu ieviešanai ražošanā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60 000 000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MK noteikumu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projekts apstiprināts, notiek darbs pie projektu atlases nolikuma.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Projektu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iesniegšana plānota 2016.gada jūnija – augusts.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1.2.2.1.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nodarbināto apmācībām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9 000 000 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Ir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uzsākta 10 projektu īstenošana – pa vienam katrā viedās specializācijas jomā/</a:t>
                      </a:r>
                      <a:r>
                        <a:rPr lang="lv-LV" sz="12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apakšjomā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1.2.2.2.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Inovāciju motivācijas programma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4 801 192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MK noteikumu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projekts apstiprināts, notiek darbs pie projektu atlases nolikuma. </a:t>
                      </a:r>
                    </a:p>
                    <a:p>
                      <a:pPr marL="285750" marR="0" indent="-28575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Projektu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iesniegšana plānota 2016.gada jūnijs – augusts.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1.2.2.3.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Atbalsts IKT un netehnoloģiskām apmācībām, kā arī apmācībā, lai sekmētu investoru piesaisti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6 908 242</a:t>
                      </a:r>
                    </a:p>
                    <a:p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MK noteikumu projekts saskaņots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un iesniegts MK; apstiprināšanai. Notiek darbs pie projektu atlases nolikuma. </a:t>
                      </a:r>
                    </a:p>
                    <a:p>
                      <a:pPr marL="285750" marR="0" indent="-28575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Projektu</a:t>
                      </a:r>
                      <a:r>
                        <a:rPr lang="lv-LV" sz="12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iesniegšana plānota 2016.gada augusts – septembris.</a:t>
                      </a:r>
                      <a:endParaRPr lang="lv-LV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52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dirty="0" smtClean="0"/>
              <a:t>EM Inovācijas sistēmas pārvaldības modeļa piedāvājums 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6" y="1819174"/>
            <a:ext cx="8109284" cy="4505425"/>
          </a:xfrm>
        </p:spPr>
        <p:txBody>
          <a:bodyPr>
            <a:normAutofit/>
          </a:bodyPr>
          <a:lstStyle/>
          <a:p>
            <a:endParaRPr lang="lv-LV" sz="4800" b="1" dirty="0" smtClean="0"/>
          </a:p>
          <a:p>
            <a:endParaRPr lang="lv-LV" sz="4800" b="1" dirty="0"/>
          </a:p>
          <a:p>
            <a:endParaRPr lang="lv-LV" sz="4800" b="1" dirty="0" smtClean="0"/>
          </a:p>
          <a:p>
            <a:endParaRPr lang="lv-LV" sz="4800" b="1" dirty="0"/>
          </a:p>
          <a:p>
            <a:endParaRPr lang="lv-LV" sz="4800" b="1" dirty="0" smtClean="0"/>
          </a:p>
          <a:p>
            <a:endParaRPr lang="lv-LV" sz="4800" b="1" dirty="0"/>
          </a:p>
          <a:p>
            <a:endParaRPr lang="lv-LV" sz="4800" b="1" dirty="0" smtClean="0"/>
          </a:p>
          <a:p>
            <a:endParaRPr lang="lv-LV" sz="4800" b="1" dirty="0"/>
          </a:p>
          <a:p>
            <a:endParaRPr lang="lv-LV" sz="4800" b="1" dirty="0" smtClean="0"/>
          </a:p>
          <a:p>
            <a:endParaRPr lang="lv-LV" sz="4800" b="1" dirty="0"/>
          </a:p>
          <a:p>
            <a:endParaRPr lang="lv-LV" sz="4800" b="1" dirty="0" smtClean="0"/>
          </a:p>
          <a:p>
            <a:endParaRPr lang="lv-LV" sz="4800" b="1" dirty="0"/>
          </a:p>
          <a:p>
            <a:endParaRPr lang="lv-LV" sz="48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28FAE8F-F377-46EE-AD46-788F816D905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729" y="1917871"/>
            <a:ext cx="299798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Latvijas Pētniecības un inovācijas 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stratēģiskā padome (LPISP) – vada MP</a:t>
            </a:r>
            <a:endParaRPr 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729" y="3599585"/>
            <a:ext cx="2997981" cy="986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Konsultatīvā padome – vada EM</a:t>
            </a:r>
            <a:endParaRPr 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729" y="5409399"/>
            <a:ext cx="2983380" cy="1013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Nozaru formāts/ Kompetences centru projektu atlases padome– vada nozare/ KC </a:t>
            </a:r>
            <a:endParaRPr 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3009" y="1819174"/>
            <a:ext cx="4951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Stratēģiskas rekomendācijas un lēmumu pieņemšana, atbilstoši EM Konsultatīvās padomes sagatavotajiem priekšlikumiem</a:t>
            </a:r>
            <a:endParaRPr lang="lv-LV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3991" y="3570051"/>
            <a:ext cx="18473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v-LV" dirty="0"/>
          </a:p>
        </p:txBody>
      </p:sp>
      <p:sp>
        <p:nvSpPr>
          <p:cNvPr id="12" name="TextBox 11"/>
          <p:cNvSpPr txBox="1"/>
          <p:nvPr/>
        </p:nvSpPr>
        <p:spPr>
          <a:xfrm>
            <a:off x="4322694" y="3136560"/>
            <a:ext cx="48042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Atbalsta instrumentu, sistēmas koordinācija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Izstrādā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priekšlikumus un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vienojas par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konceptuāliem risinājumiem un uzdevumiem MK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Nr.3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īstenošanai un inovācijas ekosistēmas pilnveidošanai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Analizē un sniedz rekomendācijas atbalsta instrumentu savstarpējai papildinātībai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Analizē un piedāvā risinājumus KC PAP ietvaros identificētajiem izaicinājumiem nozaru griezumā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niedz rekomendācijas LPISP un sagatavo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priekšlikumus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lēmumu pieņemšanai LPISP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2854" y="5157252"/>
            <a:ext cx="481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Ekspertīze nozarei un projektiem – «uzņēmējdarbības atklājuma procesa» instruments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Identificē/ aktualizē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iespējamās konkurētspējas nišas katras specializācijas jomas ietvaros, identificēt šķēršļus un problēmas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Tiek organizēta 8 nozaru formācijās, kas atbilst RIS3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Informē EM Konsultatīvo padomi par nozares identificētajiem izaicinājumiem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-131051" y="1417642"/>
            <a:ext cx="3206160" cy="544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1400" dirty="0" err="1" smtClean="0">
                <a:solidFill>
                  <a:srgbClr val="0070C0"/>
                </a:solidFill>
              </a:rPr>
              <a:t>Bottom-up</a:t>
            </a:r>
            <a:r>
              <a:rPr lang="lv-LV" sz="1400" dirty="0" smtClean="0">
                <a:solidFill>
                  <a:srgbClr val="0070C0"/>
                </a:solidFill>
              </a:rPr>
              <a:t> pieeja</a:t>
            </a:r>
            <a:endParaRPr lang="lv-LV" sz="1400" dirty="0">
              <a:solidFill>
                <a:srgbClr val="0070C0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 rot="10800000">
            <a:off x="3171569" y="4289980"/>
            <a:ext cx="655019" cy="18125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5" name="Curved Right Arrow 24"/>
          <p:cNvSpPr/>
          <p:nvPr/>
        </p:nvSpPr>
        <p:spPr>
          <a:xfrm rot="10800000">
            <a:off x="3227510" y="2271908"/>
            <a:ext cx="655019" cy="18125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452622" y="5890615"/>
            <a:ext cx="1000061" cy="957561"/>
          </a:xfrm>
          <a:prstGeom prst="rect">
            <a:avLst/>
          </a:prstGeom>
          <a:solidFill>
            <a:srgbClr val="FFFFFF"/>
          </a:solidFill>
          <a:ln w="9525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rot="0" vert="horz" wrap="square" lIns="36000" tIns="36000" rIns="36000" bIns="3600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lv-LV" sz="1000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DokChampa" panose="020B0604020202020204" pitchFamily="34" charset="-34"/>
              </a:rPr>
              <a:t>Nozaru diskusijas*&amp;analīze; Līdzdalība</a:t>
            </a:r>
            <a:r>
              <a:rPr lang="lv-LV" sz="10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DokChampa" panose="020B0604020202020204" pitchFamily="34" charset="-34"/>
              </a:rPr>
              <a:t>, </a:t>
            </a:r>
            <a:r>
              <a:rPr lang="lv-LV" sz="1000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DokChampa" panose="020B0604020202020204" pitchFamily="34" charset="-34"/>
              </a:rPr>
              <a:t>ieteikumi; N</a:t>
            </a:r>
            <a:r>
              <a:rPr lang="lv-LV" sz="1000" dirty="0" smtClean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DokChampa" panose="020B0604020202020204" pitchFamily="34" charset="-34"/>
              </a:rPr>
              <a:t>išu </a:t>
            </a:r>
            <a:r>
              <a:rPr lang="lv-LV" sz="1000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DokChampa" panose="020B0604020202020204" pitchFamily="34" charset="-34"/>
              </a:rPr>
              <a:t>aktualizēšana</a:t>
            </a:r>
            <a:endParaRPr lang="lv-LV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DokChampa" panose="020B0604020202020204" pitchFamily="34" charset="-34"/>
            </a:endParaRPr>
          </a:p>
        </p:txBody>
      </p:sp>
      <p:pic>
        <p:nvPicPr>
          <p:cNvPr id="1026" name="Picture 2" descr="http://www3.eng.cam.ac.uk/inclusivedesign/approaches/images/bottomu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896" y="1199998"/>
            <a:ext cx="690814" cy="57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934210" y="2930968"/>
            <a:ext cx="1313180" cy="226695"/>
          </a:xfrm>
          <a:prstGeom prst="rect">
            <a:avLst/>
          </a:prstGeom>
          <a:solidFill>
            <a:srgbClr val="FFFFFF"/>
          </a:solidFill>
          <a:ln w="9525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rot="0" vert="horz" wrap="square" lIns="36000" tIns="36000" rIns="36000" bIns="3600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lv-LV" sz="100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DokChampa" panose="020B0604020202020204" pitchFamily="34" charset="-34"/>
              </a:rPr>
              <a:t>Stratēģiskie uzdevumi</a:t>
            </a:r>
            <a:endParaRPr lang="lv-LV" sz="1100">
              <a:effectLst/>
              <a:latin typeface="Calibri" panose="020F0502020204030204" pitchFamily="34" charset="0"/>
              <a:ea typeface="Calibri" panose="020F0502020204030204" pitchFamily="34" charset="0"/>
              <a:cs typeface="DokChampa" panose="020B0604020202020204" pitchFamily="34" charset="-34"/>
            </a:endParaRPr>
          </a:p>
        </p:txBody>
      </p:sp>
      <p:sp>
        <p:nvSpPr>
          <p:cNvPr id="30" name="Text Box 288"/>
          <p:cNvSpPr txBox="1">
            <a:spLocks noChangeArrowheads="1"/>
          </p:cNvSpPr>
          <p:nvPr/>
        </p:nvSpPr>
        <p:spPr bwMode="auto">
          <a:xfrm>
            <a:off x="2048385" y="4705214"/>
            <a:ext cx="1343025" cy="426646"/>
          </a:xfrm>
          <a:prstGeom prst="rect">
            <a:avLst/>
          </a:prstGeom>
          <a:solidFill>
            <a:srgbClr val="FFFFFF"/>
          </a:solidFill>
          <a:ln w="9525">
            <a:solidFill>
              <a:srgbClr val="C00000"/>
            </a:solidFill>
            <a:prstDash val="dash"/>
            <a:miter lim="800000"/>
            <a:headEnd/>
            <a:tailEnd/>
          </a:ln>
        </p:spPr>
        <p:txBody>
          <a:bodyPr rot="0" vert="horz" wrap="square" lIns="36000" tIns="36000" rIns="36000" bIns="3600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lv-LV" sz="1000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DokChampa" panose="020B0604020202020204" pitchFamily="34" charset="-34"/>
              </a:rPr>
              <a:t>Diskusijas; Ieteikumi </a:t>
            </a:r>
            <a:r>
              <a:rPr lang="lv-LV" sz="10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DokChampa" panose="020B0604020202020204" pitchFamily="34" charset="-34"/>
              </a:rPr>
              <a:t>prioritāšu maiņai</a:t>
            </a:r>
            <a:r>
              <a:rPr lang="lv-LV" sz="1000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DokChampa" panose="020B0604020202020204" pitchFamily="34" charset="-34"/>
              </a:rPr>
              <a:t>,</a:t>
            </a:r>
            <a:endParaRPr lang="lv-LV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DokChampa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31895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ija_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Prezentacija_LV</Template>
  <TotalTime>2293</TotalTime>
  <Words>2044</Words>
  <Application>Microsoft Office PowerPoint</Application>
  <PresentationFormat>On-screen Show (4:3)</PresentationFormat>
  <Paragraphs>238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MS Gothic</vt:lpstr>
      <vt:lpstr>ＭＳ Ｐゴシック</vt:lpstr>
      <vt:lpstr>ＭＳ Ｐゴシック</vt:lpstr>
      <vt:lpstr>Arial</vt:lpstr>
      <vt:lpstr>Arial Narrow</vt:lpstr>
      <vt:lpstr>Calibri</vt:lpstr>
      <vt:lpstr>Century Gothic</vt:lpstr>
      <vt:lpstr>DokChampa</vt:lpstr>
      <vt:lpstr>Times New Roman</vt:lpstr>
      <vt:lpstr>Verdana</vt:lpstr>
      <vt:lpstr>Wingdings</vt:lpstr>
      <vt:lpstr>Prezentacija_LV</vt:lpstr>
      <vt:lpstr>Piedāvājums Nacionālās inovācijas sistēmas pārvaldībai</vt:lpstr>
      <vt:lpstr>Politikas plānošanas ietvars I</vt:lpstr>
      <vt:lpstr>Politikas plānošanas ietvars II</vt:lpstr>
      <vt:lpstr>P&amp;A&amp;I galveno iesaistīto pušu atbildība</vt:lpstr>
      <vt:lpstr>PowerPoint Presentation</vt:lpstr>
      <vt:lpstr>EM-IZM atbalsts P&amp;A&amp;I atbilstoši tehnoloģiju gatavības līmeņiem (TRL)</vt:lpstr>
      <vt:lpstr>IZM pārziņā esošie ES fondu 2014.-2020.gada plānošanas perioda P&amp;A&amp;I atbalsta pasākumi</vt:lpstr>
      <vt:lpstr>EM pārziņā esošie ES fondu 2014.-2020.gada plānošanas perioda inovācijas atbalsta pasākumi</vt:lpstr>
      <vt:lpstr>EM Inovācijas sistēmas pārvaldības modeļa piedāvājums I</vt:lpstr>
      <vt:lpstr>EM Inovācijas sistēmas pārvaldības modeļa piedāvājums II</vt:lpstr>
      <vt:lpstr>RIS3 monitoringa ietvars*</vt:lpstr>
      <vt:lpstr>Plānotā Informatīvā ziņojuma izstrāde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 inovācijas atbalsta instrumenti</dc:title>
  <dc:creator>Kristaps Soms</dc:creator>
  <cp:lastModifiedBy>Skaidrīte Rancāne-Slavinska</cp:lastModifiedBy>
  <cp:revision>330</cp:revision>
  <cp:lastPrinted>2015-04-09T06:43:42Z</cp:lastPrinted>
  <dcterms:created xsi:type="dcterms:W3CDTF">2015-01-28T07:21:40Z</dcterms:created>
  <dcterms:modified xsi:type="dcterms:W3CDTF">2016-06-07T12:54:05Z</dcterms:modified>
</cp:coreProperties>
</file>