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83" r:id="rId2"/>
    <p:sldId id="273" r:id="rId3"/>
    <p:sldId id="302" r:id="rId4"/>
    <p:sldId id="309" r:id="rId5"/>
    <p:sldId id="298" r:id="rId6"/>
    <p:sldId id="297" r:id="rId7"/>
    <p:sldId id="299" r:id="rId8"/>
    <p:sldId id="295" r:id="rId9"/>
    <p:sldId id="293" r:id="rId10"/>
    <p:sldId id="294" r:id="rId11"/>
    <p:sldId id="308" r:id="rId12"/>
    <p:sldId id="290" r:id="rId13"/>
    <p:sldId id="284" r:id="rId14"/>
    <p:sldId id="313" r:id="rId15"/>
    <p:sldId id="279" r:id="rId16"/>
    <p:sldId id="311" r:id="rId17"/>
    <p:sldId id="289" r:id="rId18"/>
    <p:sldId id="310" r:id="rId19"/>
    <p:sldId id="312" r:id="rId20"/>
    <p:sldId id="304" r:id="rId21"/>
    <p:sldId id="303" r:id="rId22"/>
  </p:sldIdLst>
  <p:sldSz cx="9144000" cy="6858000" type="screen4x3"/>
  <p:notesSz cx="6797675" cy="9928225"/>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5pPr>
    <a:lvl6pPr marL="2286000" algn="l" defTabSz="914400" rtl="0" eaLnBrk="1" latinLnBrk="0" hangingPunct="1">
      <a:defRPr sz="1700" kern="1200">
        <a:solidFill>
          <a:schemeClr val="tx1"/>
        </a:solidFill>
        <a:latin typeface="Times New Roman" pitchFamily="18" charset="0"/>
        <a:ea typeface="+mn-ea"/>
        <a:cs typeface="Arial" pitchFamily="34" charset="0"/>
      </a:defRPr>
    </a:lvl6pPr>
    <a:lvl7pPr marL="2743200" algn="l" defTabSz="914400" rtl="0" eaLnBrk="1" latinLnBrk="0" hangingPunct="1">
      <a:defRPr sz="1700" kern="1200">
        <a:solidFill>
          <a:schemeClr val="tx1"/>
        </a:solidFill>
        <a:latin typeface="Times New Roman" pitchFamily="18" charset="0"/>
        <a:ea typeface="+mn-ea"/>
        <a:cs typeface="Arial" pitchFamily="34" charset="0"/>
      </a:defRPr>
    </a:lvl7pPr>
    <a:lvl8pPr marL="3200400" algn="l" defTabSz="914400" rtl="0" eaLnBrk="1" latinLnBrk="0" hangingPunct="1">
      <a:defRPr sz="1700" kern="1200">
        <a:solidFill>
          <a:schemeClr val="tx1"/>
        </a:solidFill>
        <a:latin typeface="Times New Roman" pitchFamily="18" charset="0"/>
        <a:ea typeface="+mn-ea"/>
        <a:cs typeface="Arial" pitchFamily="34" charset="0"/>
      </a:defRPr>
    </a:lvl8pPr>
    <a:lvl9pPr marL="3657600" algn="l" defTabSz="914400" rtl="0" eaLnBrk="1" latinLnBrk="0" hangingPunct="1">
      <a:defRPr sz="17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00C"/>
    <a:srgbClr val="006600"/>
    <a:srgbClr val="05851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42" autoAdjust="0"/>
  </p:normalViewPr>
  <p:slideViewPr>
    <p:cSldViewPr snapToGrid="0" snapToObjects="1">
      <p:cViewPr varScale="1">
        <p:scale>
          <a:sx n="111" d="100"/>
          <a:sy n="111" d="100"/>
        </p:scale>
        <p:origin x="161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C6CF5FC-35E8-4CEF-8975-E69D4DC0D315}" type="datetimeFigureOut">
              <a:rPr lang="lv-LV" smtClean="0"/>
              <a:t>2017.02.08.</a:t>
            </a:fld>
            <a:endParaRPr lang="lv-LV"/>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74BD234-007B-452B-8CBD-4A3356B48595}" type="slidenum">
              <a:rPr lang="lv-LV" smtClean="0"/>
              <a:t>‹#›</a:t>
            </a:fld>
            <a:endParaRPr lang="lv-LV"/>
          </a:p>
        </p:txBody>
      </p:sp>
    </p:spTree>
    <p:extLst>
      <p:ext uri="{BB962C8B-B14F-4D97-AF65-F5344CB8AC3E}">
        <p14:creationId xmlns:p14="http://schemas.microsoft.com/office/powerpoint/2010/main" val="4181812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411"/>
          </a:xfrm>
          <a:prstGeom prst="rect">
            <a:avLst/>
          </a:prstGeom>
        </p:spPr>
        <p:txBody>
          <a:bodyPr vert="horz" lIns="92044" tIns="46022" rIns="92044" bIns="46022" rtlCol="0"/>
          <a:lstStyle>
            <a:lvl1pPr algn="l" defTabSz="945776"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50443" y="2"/>
            <a:ext cx="2945659" cy="496411"/>
          </a:xfrm>
          <a:prstGeom prst="rect">
            <a:avLst/>
          </a:prstGeom>
        </p:spPr>
        <p:txBody>
          <a:bodyPr vert="horz" lIns="92044" tIns="46022" rIns="92044" bIns="46022" rtlCol="0"/>
          <a:lstStyle>
            <a:lvl1pPr algn="r" defTabSz="945776" eaLnBrk="1" fontAlgn="auto" hangingPunct="1">
              <a:spcBef>
                <a:spcPts val="0"/>
              </a:spcBef>
              <a:spcAft>
                <a:spcPts val="0"/>
              </a:spcAft>
              <a:defRPr sz="1200">
                <a:latin typeface="+mn-lt"/>
                <a:cs typeface="+mn-cs"/>
              </a:defRPr>
            </a:lvl1pPr>
          </a:lstStyle>
          <a:p>
            <a:pPr>
              <a:defRPr/>
            </a:pPr>
            <a:fld id="{2029563B-6C67-4A42-AD32-ED39BA29F858}" type="datetimeFigureOut">
              <a:rPr lang="lv-LV"/>
              <a:pPr>
                <a:defRPr/>
              </a:pPr>
              <a:t>2017.02.08.</a:t>
            </a:fld>
            <a:endParaRPr lang="lv-LV"/>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2044" tIns="46022" rIns="92044" bIns="46022" rtlCol="0" anchor="ctr"/>
          <a:lstStyle/>
          <a:p>
            <a:pPr lvl="0"/>
            <a:endParaRPr lang="lv-LV"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2044" tIns="46022" rIns="92044" bIns="4602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430092"/>
            <a:ext cx="2945659" cy="496411"/>
          </a:xfrm>
          <a:prstGeom prst="rect">
            <a:avLst/>
          </a:prstGeom>
        </p:spPr>
        <p:txBody>
          <a:bodyPr vert="horz" lIns="92044" tIns="46022" rIns="92044" bIns="46022" rtlCol="0" anchor="b"/>
          <a:lstStyle>
            <a:lvl1pPr algn="l" defTabSz="945776"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wrap="square" lIns="92044" tIns="46022" rIns="92044" bIns="46022" numCol="1" anchor="b" anchorCtr="0" compatLnSpc="1">
            <a:prstTxWarp prst="textNoShape">
              <a:avLst/>
            </a:prstTxWarp>
          </a:bodyPr>
          <a:lstStyle>
            <a:lvl1pPr algn="r" eaLnBrk="1" hangingPunct="1">
              <a:defRPr sz="1200">
                <a:latin typeface="Calibri" pitchFamily="34" charset="0"/>
              </a:defRPr>
            </a:lvl1pPr>
          </a:lstStyle>
          <a:p>
            <a:fld id="{38629678-AC69-4ED3-886F-C8EB16C26C40}" type="slidenum">
              <a:rPr lang="lv-LV" altLang="en-US"/>
              <a:pPr/>
              <a:t>‹#›</a:t>
            </a:fld>
            <a:endParaRPr lang="lv-LV" altLang="en-US"/>
          </a:p>
        </p:txBody>
      </p:sp>
    </p:spTree>
    <p:extLst>
      <p:ext uri="{BB962C8B-B14F-4D97-AF65-F5344CB8AC3E}">
        <p14:creationId xmlns:p14="http://schemas.microsoft.com/office/powerpoint/2010/main" val="311102803"/>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lv-LV" altLang="lv-LV" smtClean="0"/>
          </a:p>
        </p:txBody>
      </p:sp>
      <p:sp>
        <p:nvSpPr>
          <p:cNvPr id="18436" name="Slide Number Placeholder 3"/>
          <p:cNvSpPr>
            <a:spLocks noGrp="1"/>
          </p:cNvSpPr>
          <p:nvPr>
            <p:ph type="sldNum" sz="quarter" idx="5"/>
          </p:nvPr>
        </p:nvSpPr>
        <p:spPr bwMode="auto">
          <a:noFill/>
          <a:ln>
            <a:miter lim="800000"/>
            <a:headEnd/>
            <a:tailEnd/>
          </a:ln>
        </p:spPr>
        <p:txBody>
          <a:bodyPr/>
          <a:lstStyle/>
          <a:p>
            <a:fld id="{4A2FEF76-4F30-42AE-9D1B-BF3F12DFD476}" type="slidenum">
              <a:rPr lang="lv-LV" altLang="en-US"/>
              <a:pPr/>
              <a:t>3</a:t>
            </a:fld>
            <a:endParaRPr lang="lv-LV" altLang="en-US"/>
          </a:p>
        </p:txBody>
      </p:sp>
    </p:spTree>
    <p:extLst>
      <p:ext uri="{BB962C8B-B14F-4D97-AF65-F5344CB8AC3E}">
        <p14:creationId xmlns:p14="http://schemas.microsoft.com/office/powerpoint/2010/main" val="390080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8629678-AC69-4ED3-886F-C8EB16C26C40}" type="slidenum">
              <a:rPr lang="lv-LV" altLang="en-US" smtClean="0"/>
              <a:pPr/>
              <a:t>7</a:t>
            </a:fld>
            <a:endParaRPr lang="lv-LV" altLang="en-US"/>
          </a:p>
        </p:txBody>
      </p:sp>
    </p:spTree>
    <p:extLst>
      <p:ext uri="{BB962C8B-B14F-4D97-AF65-F5344CB8AC3E}">
        <p14:creationId xmlns:p14="http://schemas.microsoft.com/office/powerpoint/2010/main" val="388985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8629678-AC69-4ED3-886F-C8EB16C26C40}" type="slidenum">
              <a:rPr lang="lv-LV" altLang="en-US" smtClean="0"/>
              <a:pPr/>
              <a:t>10</a:t>
            </a:fld>
            <a:endParaRPr lang="lv-LV" altLang="en-US"/>
          </a:p>
        </p:txBody>
      </p:sp>
    </p:spTree>
    <p:extLst>
      <p:ext uri="{BB962C8B-B14F-4D97-AF65-F5344CB8AC3E}">
        <p14:creationId xmlns:p14="http://schemas.microsoft.com/office/powerpoint/2010/main" val="264287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8629678-AC69-4ED3-886F-C8EB16C26C40}" type="slidenum">
              <a:rPr lang="lv-LV" altLang="en-US" smtClean="0"/>
              <a:pPr/>
              <a:t>20</a:t>
            </a:fld>
            <a:endParaRPr lang="lv-LV" altLang="en-US"/>
          </a:p>
        </p:txBody>
      </p:sp>
    </p:spTree>
    <p:extLst>
      <p:ext uri="{BB962C8B-B14F-4D97-AF65-F5344CB8AC3E}">
        <p14:creationId xmlns:p14="http://schemas.microsoft.com/office/powerpoint/2010/main" val="356597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01D703E-DF40-4281-88E0-D72A8C7DA3D0}" type="slidenum">
              <a:rPr lang="en-US" altLang="en-US"/>
              <a:pPr/>
              <a:t>‹#›</a:t>
            </a:fld>
            <a:endParaRPr lang="en-US" altLang="en-US"/>
          </a:p>
        </p:txBody>
      </p:sp>
    </p:spTree>
    <p:extLst>
      <p:ext uri="{BB962C8B-B14F-4D97-AF65-F5344CB8AC3E}">
        <p14:creationId xmlns:p14="http://schemas.microsoft.com/office/powerpoint/2010/main" val="59639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52F338FF-4D4A-43F0-B5EF-7BF8CCBB49BB}" type="slidenum">
              <a:rPr lang="ru-RU"/>
              <a:pPr/>
              <a:t>‹#›</a:t>
            </a:fld>
            <a:endParaRPr lang="ru-RU"/>
          </a:p>
        </p:txBody>
      </p:sp>
    </p:spTree>
    <p:extLst>
      <p:ext uri="{BB962C8B-B14F-4D97-AF65-F5344CB8AC3E}">
        <p14:creationId xmlns:p14="http://schemas.microsoft.com/office/powerpoint/2010/main" val="395245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6FAE4D6A-332D-4311-878C-39ECA537B944}"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C768A557-2294-4149-B5C6-CA6BB685CDC9}"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F2C05193-9175-4153-8B74-48AF78CD1D0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fld id="{65FE3D2B-917D-4A6E-8F9C-1DB92F877FCB}"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5F433D7B-CC46-4931-B920-7FA2FE8AFA7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104DD0FC-4040-4C4A-B251-0691131DF441}"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6B2AAA1A-C081-48E9-BD60-A71629E4ED99}"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FBD327EC-C75C-42D7-9A5B-415E6C195735}" type="datetime1">
              <a:rPr lang="en-US"/>
              <a:pPr>
                <a:defRPr/>
              </a:pPr>
              <a:t>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fld id="{6784CBE0-EAF0-45B2-9340-215116F37C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5" r:id="rId10"/>
    <p:sldLayoutId id="2147484286" r:id="rId11"/>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18.jpe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17.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505200"/>
            <a:ext cx="7772400" cy="960438"/>
          </a:xfrm>
        </p:spPr>
        <p:txBody>
          <a:bodyPr/>
          <a:lstStyle/>
          <a:p>
            <a:r>
              <a:rPr lang="lv-LV" altLang="lv-LV" sz="2600" dirty="0" smtClean="0">
                <a:solidFill>
                  <a:srgbClr val="002060"/>
                </a:solidFill>
              </a:rPr>
              <a:t>Administratīvi teritoriālās reformas neatrisinātie jautājumi</a:t>
            </a:r>
          </a:p>
        </p:txBody>
      </p:sp>
      <p:sp>
        <p:nvSpPr>
          <p:cNvPr id="15363" name="Text Placeholder 2"/>
          <p:cNvSpPr>
            <a:spLocks noGrp="1"/>
          </p:cNvSpPr>
          <p:nvPr>
            <p:ph type="body" sz="quarter" idx="10"/>
          </p:nvPr>
        </p:nvSpPr>
        <p:spPr/>
        <p:txBody>
          <a:bodyPr/>
          <a:lstStyle/>
          <a:p>
            <a:r>
              <a:rPr lang="lv-LV" altLang="lv-LV" dirty="0" smtClean="0"/>
              <a:t>VARAM</a:t>
            </a:r>
          </a:p>
          <a:p>
            <a:r>
              <a:rPr lang="lv-LV" altLang="lv-LV" dirty="0" smtClean="0"/>
              <a:t>08.02.2017.</a:t>
            </a:r>
          </a:p>
        </p:txBody>
      </p:sp>
    </p:spTree>
    <p:extLst>
      <p:ext uri="{BB962C8B-B14F-4D97-AF65-F5344CB8AC3E}">
        <p14:creationId xmlns:p14="http://schemas.microsoft.com/office/powerpoint/2010/main" val="1558627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solidFill>
                  <a:srgbClr val="002060"/>
                </a:solidFill>
              </a:rPr>
              <a:t>Pašvaldību sadarbība pēc ATR </a:t>
            </a:r>
            <a:r>
              <a:rPr lang="lv-LV" dirty="0" smtClean="0">
                <a:solidFill>
                  <a:srgbClr val="002060"/>
                </a:solidFill>
              </a:rPr>
              <a:t>izvērtējuma 2013</a:t>
            </a:r>
            <a:endParaRPr lang="lv-LV" dirty="0"/>
          </a:p>
        </p:txBody>
      </p:sp>
      <p:sp>
        <p:nvSpPr>
          <p:cNvPr id="5" name="Slide Number Placeholder 4"/>
          <p:cNvSpPr>
            <a:spLocks noGrp="1"/>
          </p:cNvSpPr>
          <p:nvPr>
            <p:ph type="sldNum" sz="quarter" idx="13"/>
          </p:nvPr>
        </p:nvSpPr>
        <p:spPr/>
        <p:txBody>
          <a:bodyPr/>
          <a:lstStyle/>
          <a:p>
            <a:fld id="{5F433D7B-CC46-4931-B920-7FA2FE8AFA74}" type="slidenum">
              <a:rPr lang="en-US" altLang="en-US" smtClean="0"/>
              <a:pPr/>
              <a:t>10</a:t>
            </a:fld>
            <a:endParaRPr lang="en-US" altLang="en-US"/>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 y="1933303"/>
            <a:ext cx="4981796" cy="27170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0460" y="2090057"/>
            <a:ext cx="4813540" cy="2595154"/>
          </a:xfrm>
          <a:prstGeom prst="rect">
            <a:avLst/>
          </a:prstGeom>
        </p:spPr>
      </p:pic>
      <p:sp>
        <p:nvSpPr>
          <p:cNvPr id="8" name="Rectangle 7"/>
          <p:cNvSpPr/>
          <p:nvPr/>
        </p:nvSpPr>
        <p:spPr>
          <a:xfrm>
            <a:off x="696685" y="1593669"/>
            <a:ext cx="3178629" cy="2786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dirty="0" smtClean="0">
                <a:latin typeface="Calibri" panose="020F0502020204030204" pitchFamily="34" charset="0"/>
              </a:rPr>
              <a:t>Izglītības pārvaldes</a:t>
            </a:r>
            <a:endParaRPr lang="lv-LV" dirty="0">
              <a:latin typeface="Calibri" panose="020F0502020204030204" pitchFamily="34" charset="0"/>
            </a:endParaRPr>
          </a:p>
        </p:txBody>
      </p:sp>
      <p:sp>
        <p:nvSpPr>
          <p:cNvPr id="9" name="Rectangle 8"/>
          <p:cNvSpPr/>
          <p:nvPr/>
        </p:nvSpPr>
        <p:spPr>
          <a:xfrm>
            <a:off x="5110371" y="1593669"/>
            <a:ext cx="3213462" cy="2786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v-LV" dirty="0" smtClean="0">
                <a:latin typeface="Calibri" panose="020F0502020204030204" pitchFamily="34" charset="0"/>
              </a:rPr>
              <a:t>Būvvaldes</a:t>
            </a:r>
            <a:endParaRPr lang="lv-LV"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889101546"/>
              </p:ext>
            </p:extLst>
          </p:nvPr>
        </p:nvGraphicFramePr>
        <p:xfrm>
          <a:off x="531224" y="4572001"/>
          <a:ext cx="8055427" cy="1752600"/>
        </p:xfrm>
        <a:graphic>
          <a:graphicData uri="http://schemas.openxmlformats.org/drawingml/2006/table">
            <a:tbl>
              <a:tblPr firstRow="1" bandRow="1">
                <a:tableStyleId>{5C22544A-7EE6-4342-B048-85BDC9FD1C3A}</a:tableStyleId>
              </a:tblPr>
              <a:tblGrid>
                <a:gridCol w="4042288"/>
                <a:gridCol w="3804859"/>
                <a:gridCol w="208280"/>
              </a:tblGrid>
              <a:tr h="347037">
                <a:tc gridSpan="3">
                  <a:txBody>
                    <a:bodyPr/>
                    <a:lstStyle/>
                    <a:p>
                      <a:pPr algn="ctr"/>
                      <a:r>
                        <a:rPr lang="lv-LV" dirty="0" smtClean="0">
                          <a:solidFill>
                            <a:schemeClr val="tx1"/>
                          </a:solidFill>
                        </a:rPr>
                        <a:t>P</a:t>
                      </a:r>
                      <a:r>
                        <a:rPr lang="lv-LV" baseline="0" dirty="0" smtClean="0">
                          <a:solidFill>
                            <a:schemeClr val="tx1"/>
                          </a:solidFill>
                        </a:rPr>
                        <a:t>ašvaldību savstarpējā sadarbība (vidējie rādītāji)</a:t>
                      </a:r>
                      <a:endParaRPr lang="lv-LV" dirty="0">
                        <a:solidFill>
                          <a:schemeClr val="tx1"/>
                        </a:solidFill>
                      </a:endParaRPr>
                    </a:p>
                  </a:txBody>
                  <a:tcPr>
                    <a:solidFill>
                      <a:srgbClr val="FFC000"/>
                    </a:solidFill>
                  </a:tcPr>
                </a:tc>
                <a:tc hMerge="1">
                  <a:txBody>
                    <a:bodyPr/>
                    <a:lstStyle/>
                    <a:p>
                      <a:endParaRPr lang="lv-LV" dirty="0"/>
                    </a:p>
                  </a:txBody>
                  <a:tcPr/>
                </a:tc>
                <a:tc hMerge="1">
                  <a:txBody>
                    <a:bodyPr/>
                    <a:lstStyle/>
                    <a:p>
                      <a:endParaRPr lang="lv-LV" dirty="0"/>
                    </a:p>
                  </a:txBody>
                  <a:tcPr/>
                </a:tc>
              </a:tr>
              <a:tr h="347037">
                <a:tc>
                  <a:txBody>
                    <a:bodyPr/>
                    <a:lstStyle/>
                    <a:p>
                      <a:r>
                        <a:rPr lang="lv-LV" dirty="0" smtClean="0"/>
                        <a:t>Iestādes, biedrības</a:t>
                      </a:r>
                      <a:endParaRPr lang="lv-LV" dirty="0"/>
                    </a:p>
                  </a:txBody>
                  <a:tcPr/>
                </a:tc>
                <a:tc>
                  <a:txBody>
                    <a:bodyPr/>
                    <a:lstStyle/>
                    <a:p>
                      <a:r>
                        <a:rPr lang="lv-LV" dirty="0" smtClean="0"/>
                        <a:t>4</a:t>
                      </a:r>
                      <a:endParaRPr lang="lv-LV" dirty="0"/>
                    </a:p>
                  </a:txBody>
                  <a:tcPr>
                    <a:lnT w="38100" cmpd="sng">
                      <a:noFill/>
                    </a:lnT>
                  </a:tcPr>
                </a:tc>
                <a:tc>
                  <a:txBody>
                    <a:bodyPr/>
                    <a:lstStyle/>
                    <a:p>
                      <a:endParaRPr lang="lv-LV" dirty="0"/>
                    </a:p>
                  </a:txBody>
                  <a:tcPr/>
                </a:tc>
              </a:tr>
              <a:tr h="347037">
                <a:tc>
                  <a:txBody>
                    <a:bodyPr/>
                    <a:lstStyle/>
                    <a:p>
                      <a:r>
                        <a:rPr lang="lv-LV" dirty="0" smtClean="0"/>
                        <a:t>Kapitālsabiedrības</a:t>
                      </a:r>
                      <a:endParaRPr lang="lv-LV" dirty="0"/>
                    </a:p>
                  </a:txBody>
                  <a:tcPr/>
                </a:tc>
                <a:tc>
                  <a:txBody>
                    <a:bodyPr/>
                    <a:lstStyle/>
                    <a:p>
                      <a:r>
                        <a:rPr lang="lv-LV" dirty="0" smtClean="0"/>
                        <a:t>5</a:t>
                      </a:r>
                      <a:endParaRPr lang="lv-LV" dirty="0"/>
                    </a:p>
                  </a:txBody>
                  <a:tcPr/>
                </a:tc>
                <a:tc>
                  <a:txBody>
                    <a:bodyPr/>
                    <a:lstStyle/>
                    <a:p>
                      <a:endParaRPr lang="lv-LV"/>
                    </a:p>
                  </a:txBody>
                  <a:tcPr/>
                </a:tc>
              </a:tr>
              <a:tr h="347037">
                <a:tc>
                  <a:txBody>
                    <a:bodyPr/>
                    <a:lstStyle/>
                    <a:p>
                      <a:r>
                        <a:rPr lang="lv-LV" dirty="0" smtClean="0"/>
                        <a:t>Funkcijas vai uzdevuma</a:t>
                      </a:r>
                      <a:r>
                        <a:rPr lang="lv-LV" baseline="0" dirty="0" smtClean="0"/>
                        <a:t> deleģēšana </a:t>
                      </a:r>
                      <a:endParaRPr lang="lv-LV" dirty="0"/>
                    </a:p>
                  </a:txBody>
                  <a:tcPr/>
                </a:tc>
                <a:tc>
                  <a:txBody>
                    <a:bodyPr/>
                    <a:lstStyle/>
                    <a:p>
                      <a:r>
                        <a:rPr lang="lv-LV" dirty="0" smtClean="0"/>
                        <a:t>10</a:t>
                      </a:r>
                      <a:endParaRPr lang="lv-LV" dirty="0"/>
                    </a:p>
                  </a:txBody>
                  <a:tcPr/>
                </a:tc>
                <a:tc>
                  <a:txBody>
                    <a:bodyPr/>
                    <a:lstStyle/>
                    <a:p>
                      <a:endParaRPr lang="lv-LV" dirty="0"/>
                    </a:p>
                  </a:txBody>
                  <a:tcPr/>
                </a:tc>
              </a:tr>
              <a:tr h="347037">
                <a:tc>
                  <a:txBody>
                    <a:bodyPr/>
                    <a:lstStyle/>
                    <a:p>
                      <a:r>
                        <a:rPr lang="lv-LV" dirty="0" smtClean="0"/>
                        <a:t>Sadarbības līgumi</a:t>
                      </a:r>
                      <a:endParaRPr lang="lv-LV" dirty="0"/>
                    </a:p>
                  </a:txBody>
                  <a:tcPr/>
                </a:tc>
                <a:tc>
                  <a:txBody>
                    <a:bodyPr/>
                    <a:lstStyle/>
                    <a:p>
                      <a:r>
                        <a:rPr lang="lv-LV" dirty="0" smtClean="0"/>
                        <a:t>20</a:t>
                      </a:r>
                      <a:endParaRPr lang="lv-LV" dirty="0"/>
                    </a:p>
                  </a:txBody>
                  <a:tcPr/>
                </a:tc>
                <a:tc>
                  <a:txBody>
                    <a:bodyPr/>
                    <a:lstStyle/>
                    <a:p>
                      <a:endParaRPr lang="lv-LV" dirty="0"/>
                    </a:p>
                  </a:txBody>
                  <a:tcPr/>
                </a:tc>
              </a:tr>
            </a:tbl>
          </a:graphicData>
        </a:graphic>
      </p:graphicFrame>
    </p:spTree>
    <p:extLst>
      <p:ext uri="{BB962C8B-B14F-4D97-AF65-F5344CB8AC3E}">
        <p14:creationId xmlns:p14="http://schemas.microsoft.com/office/powerpoint/2010/main" val="3463885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solidFill>
                  <a:srgbClr val="002060"/>
                </a:solidFill>
              </a:rPr>
              <a:t>Konsultācijās ar pašvaldībām gūtās atziņas</a:t>
            </a:r>
            <a:endParaRPr lang="lv-LV" dirty="0">
              <a:solidFill>
                <a:srgbClr val="002060"/>
              </a:solidFill>
            </a:endParaRPr>
          </a:p>
        </p:txBody>
      </p:sp>
      <p:sp>
        <p:nvSpPr>
          <p:cNvPr id="3" name="Content Placeholder 2"/>
          <p:cNvSpPr>
            <a:spLocks noGrp="1"/>
          </p:cNvSpPr>
          <p:nvPr>
            <p:ph idx="1"/>
          </p:nvPr>
        </p:nvSpPr>
        <p:spPr>
          <a:xfrm>
            <a:off x="517585" y="1417642"/>
            <a:ext cx="8445260" cy="4701323"/>
          </a:xfrm>
        </p:spPr>
        <p:txBody>
          <a:bodyPr>
            <a:noAutofit/>
          </a:bodyPr>
          <a:lstStyle/>
          <a:p>
            <a:endParaRPr lang="lv-LV" sz="1600" dirty="0" smtClean="0">
              <a:latin typeface="Calibri" panose="020F0502020204030204" pitchFamily="34" charset="0"/>
            </a:endParaRPr>
          </a:p>
          <a:p>
            <a:pPr marL="400050" indent="-400050">
              <a:buFont typeface="+mj-lt"/>
              <a:buAutoNum type="romanUcPeriod"/>
            </a:pPr>
            <a:r>
              <a:rPr lang="lv-LV" sz="1600" b="1" dirty="0">
                <a:solidFill>
                  <a:srgbClr val="02400C"/>
                </a:solidFill>
                <a:latin typeface="Calibri" panose="020F0502020204030204" pitchFamily="34" charset="0"/>
              </a:rPr>
              <a:t>konceptuāli lielākā daļa pašvaldību neiebilst veidot 29 sadarbības teritoriālo </a:t>
            </a:r>
            <a:r>
              <a:rPr lang="lv-LV" sz="1600" b="1" dirty="0" smtClean="0">
                <a:solidFill>
                  <a:srgbClr val="02400C"/>
                </a:solidFill>
                <a:latin typeface="Calibri" panose="020F0502020204030204" pitchFamily="34" charset="0"/>
              </a:rPr>
              <a:t>ietvaru</a:t>
            </a:r>
          </a:p>
          <a:p>
            <a:pPr marL="400050" indent="-400050">
              <a:buFont typeface="+mj-lt"/>
              <a:buAutoNum type="romanUcPeriod"/>
            </a:pPr>
            <a:endParaRPr lang="lv-LV" sz="1600" b="1" dirty="0">
              <a:solidFill>
                <a:srgbClr val="02400C"/>
              </a:solidFill>
              <a:latin typeface="Calibri" panose="020F0502020204030204" pitchFamily="34" charset="0"/>
            </a:endParaRPr>
          </a:p>
          <a:p>
            <a:pPr marL="400050" indent="-400050">
              <a:buFont typeface="+mj-lt"/>
              <a:buAutoNum type="romanUcPeriod"/>
            </a:pPr>
            <a:r>
              <a:rPr lang="lv-LV" sz="1600" b="1" dirty="0">
                <a:solidFill>
                  <a:srgbClr val="02400C"/>
                </a:solidFill>
                <a:latin typeface="Calibri" panose="020F0502020204030204" pitchFamily="34" charset="0"/>
              </a:rPr>
              <a:t>sadarbības teritoriju izveide </a:t>
            </a:r>
            <a:r>
              <a:rPr lang="lv-LV" sz="1600" b="1" dirty="0" smtClean="0">
                <a:solidFill>
                  <a:srgbClr val="02400C"/>
                </a:solidFill>
                <a:latin typeface="Calibri" panose="020F0502020204030204" pitchFamily="34" charset="0"/>
              </a:rPr>
              <a:t>attaisnosies </a:t>
            </a:r>
            <a:r>
              <a:rPr lang="lv-LV" sz="1600" b="1" dirty="0">
                <a:solidFill>
                  <a:srgbClr val="02400C"/>
                </a:solidFill>
                <a:latin typeface="Calibri" panose="020F0502020204030204" pitchFamily="34" charset="0"/>
              </a:rPr>
              <a:t>tikai gadījumā, ja to respektēs pārējā valsts pārvalde reģionos, un tādejādi  iesaistītās institūcijas ar pašvaldībām koordinēti </a:t>
            </a:r>
            <a:r>
              <a:rPr lang="lv-LV" sz="1600" b="1" dirty="0" smtClean="0">
                <a:solidFill>
                  <a:srgbClr val="02400C"/>
                </a:solidFill>
                <a:latin typeface="Calibri" panose="020F0502020204030204" pitchFamily="34" charset="0"/>
              </a:rPr>
              <a:t>sadarbosies, līdz ar to jāsāk ar valsts institūciju reģionālā izvietojuma sakārtošanu</a:t>
            </a:r>
          </a:p>
          <a:p>
            <a:endParaRPr lang="lv-LV" sz="1600" dirty="0" smtClean="0">
              <a:latin typeface="Calibri" panose="020F0502020204030204" pitchFamily="34" charset="0"/>
            </a:endParaRPr>
          </a:p>
          <a:p>
            <a:pPr marL="285750" indent="-285750">
              <a:buFont typeface="Arial" panose="020B0604020202020204" pitchFamily="34" charset="0"/>
              <a:buChar char="•"/>
            </a:pPr>
            <a:r>
              <a:rPr lang="lv-LV" sz="1600" dirty="0">
                <a:latin typeface="Calibri" panose="020F0502020204030204" pitchFamily="34" charset="0"/>
              </a:rPr>
              <a:t>daļa saskata slēptu ATR II kārtu</a:t>
            </a:r>
          </a:p>
          <a:p>
            <a:pPr marL="285750" indent="-285750">
              <a:buFont typeface="Arial" panose="020B0604020202020204" pitchFamily="34" charset="0"/>
              <a:buChar char="•"/>
            </a:pPr>
            <a:r>
              <a:rPr lang="lv-LV" sz="1600" dirty="0" smtClean="0">
                <a:latin typeface="Calibri" panose="020F0502020204030204" pitchFamily="34" charset="0"/>
              </a:rPr>
              <a:t>LLPA uzskata, ka jāveido lielākas pašvaldības</a:t>
            </a:r>
          </a:p>
          <a:p>
            <a:pPr marL="285750" indent="-285750">
              <a:buFont typeface="Arial" panose="020B0604020202020204" pitchFamily="34" charset="0"/>
              <a:buChar char="•"/>
            </a:pPr>
            <a:r>
              <a:rPr lang="lv-LV" sz="1600" dirty="0" smtClean="0">
                <a:latin typeface="Calibri" panose="020F0502020204030204" pitchFamily="34" charset="0"/>
              </a:rPr>
              <a:t>pēc </a:t>
            </a:r>
            <a:r>
              <a:rPr lang="lv-LV" sz="1600" dirty="0">
                <a:latin typeface="Calibri" panose="020F0502020204030204" pitchFamily="34" charset="0"/>
              </a:rPr>
              <a:t>2009.gada ATR jau notiek plaša pašvaldību sadarbība, bet partneri atkarībā no jomas var būt dažādi, lai gan tendence ir sadarboties bijušā rajona teritoriālajā </a:t>
            </a:r>
            <a:r>
              <a:rPr lang="lv-LV" sz="1600" dirty="0" smtClean="0">
                <a:latin typeface="Calibri" panose="020F0502020204030204" pitchFamily="34" charset="0"/>
              </a:rPr>
              <a:t>ietvarā</a:t>
            </a:r>
          </a:p>
          <a:p>
            <a:pPr marL="285750" indent="-285750">
              <a:buFont typeface="Arial" panose="020B0604020202020204" pitchFamily="34" charset="0"/>
              <a:buChar char="•"/>
            </a:pPr>
            <a:endParaRPr lang="lv-LV" sz="1600" dirty="0">
              <a:latin typeface="Calibri" panose="020F0502020204030204" pitchFamily="34" charset="0"/>
            </a:endParaRPr>
          </a:p>
          <a:p>
            <a:r>
              <a:rPr lang="lv-LV" sz="1600" i="1" dirty="0" smtClean="0">
                <a:latin typeface="Times New Roman" panose="02020603050405020304" pitchFamily="18" charset="0"/>
                <a:cs typeface="Times New Roman" panose="02020603050405020304" pitchFamily="18" charset="0"/>
              </a:rPr>
              <a:t>* </a:t>
            </a:r>
            <a:r>
              <a:rPr lang="lv-LV" sz="1600" i="1" dirty="0" smtClean="0"/>
              <a:t>no dažu </a:t>
            </a:r>
            <a:r>
              <a:rPr lang="lv-LV" sz="1600" i="1" dirty="0"/>
              <a:t>pašvaldību puses palika neatbildēts jautājums, kā iedzīvotāji var noorientēties pašvaldību savstarpējā sadarbībā, ja iedzīvotāji un valsts politiku veidojošās institūcijas paļaujas uz to, ka pašvaldība savā teritorijā patstāvīgi izpilda tai likumos noteiktās funkcijas, un cits teritoriālais ietvars sadarbībai nav </a:t>
            </a:r>
            <a:r>
              <a:rPr lang="lv-LV" sz="1600" i="1" dirty="0" smtClean="0"/>
              <a:t>noteikts </a:t>
            </a:r>
            <a:endParaRPr lang="lv-LV" sz="1600" i="1" dirty="0"/>
          </a:p>
          <a:p>
            <a:endParaRPr lang="lv-LV" sz="1600" dirty="0" smtClean="0">
              <a:latin typeface="Calibri" panose="020F0502020204030204" pitchFamily="34" charset="0"/>
            </a:endParaRPr>
          </a:p>
          <a:p>
            <a:pPr marL="285750" indent="-285750">
              <a:buFont typeface="Arial" panose="020B0604020202020204" pitchFamily="34" charset="0"/>
              <a:buChar char="•"/>
            </a:pPr>
            <a:endParaRPr lang="lv-LV" sz="1600" dirty="0" smtClean="0"/>
          </a:p>
          <a:p>
            <a:pPr marL="285750" indent="-285750">
              <a:buFont typeface="Arial" panose="020B0604020202020204" pitchFamily="34" charset="0"/>
              <a:buChar char="•"/>
            </a:pPr>
            <a:endParaRPr lang="lv-LV" sz="1600" dirty="0"/>
          </a:p>
        </p:txBody>
      </p:sp>
      <p:sp>
        <p:nvSpPr>
          <p:cNvPr id="6" name="Slide Number Placeholder 5"/>
          <p:cNvSpPr>
            <a:spLocks noGrp="1"/>
          </p:cNvSpPr>
          <p:nvPr>
            <p:ph type="sldNum" sz="quarter" idx="13"/>
          </p:nvPr>
        </p:nvSpPr>
        <p:spPr/>
        <p:txBody>
          <a:bodyPr/>
          <a:lstStyle/>
          <a:p>
            <a:fld id="{6FAE4D6A-332D-4311-878C-39ECA537B944}" type="slidenum">
              <a:rPr lang="en-US" altLang="en-US" smtClean="0"/>
              <a:pPr/>
              <a:t>11</a:t>
            </a:fld>
            <a:endParaRPr lang="en-US" altLang="en-US" dirty="0"/>
          </a:p>
        </p:txBody>
      </p:sp>
    </p:spTree>
    <p:extLst>
      <p:ext uri="{BB962C8B-B14F-4D97-AF65-F5344CB8AC3E}">
        <p14:creationId xmlns:p14="http://schemas.microsoft.com/office/powerpoint/2010/main" val="434395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335" y="381000"/>
            <a:ext cx="6767465" cy="1036642"/>
          </a:xfrm>
        </p:spPr>
        <p:txBody>
          <a:bodyPr/>
          <a:lstStyle/>
          <a:p>
            <a:pPr algn="ctr"/>
            <a:r>
              <a:rPr lang="lv-LV" dirty="0" smtClean="0">
                <a:solidFill>
                  <a:srgbClr val="002060"/>
                </a:solidFill>
              </a:rPr>
              <a:t>Tālākās pašvaldību sadarbības perspektīvas</a:t>
            </a:r>
            <a:endParaRPr lang="lv-LV" dirty="0"/>
          </a:p>
        </p:txBody>
      </p:sp>
      <p:sp>
        <p:nvSpPr>
          <p:cNvPr id="3" name="Content Placeholder 2"/>
          <p:cNvSpPr>
            <a:spLocks noGrp="1"/>
          </p:cNvSpPr>
          <p:nvPr>
            <p:ph idx="1"/>
          </p:nvPr>
        </p:nvSpPr>
        <p:spPr>
          <a:xfrm>
            <a:off x="714103" y="1515076"/>
            <a:ext cx="8125097" cy="4991521"/>
          </a:xfrm>
        </p:spPr>
        <p:txBody>
          <a:bodyPr>
            <a:noAutofit/>
          </a:bodyPr>
          <a:lstStyle/>
          <a:p>
            <a:pPr>
              <a:spcBef>
                <a:spcPts val="0"/>
              </a:spcBef>
            </a:pPr>
            <a:endParaRPr lang="lv-LV" sz="1600" b="1" dirty="0" smtClean="0">
              <a:solidFill>
                <a:srgbClr val="C00000"/>
              </a:solidFill>
              <a:latin typeface="Calibri" panose="020F0502020204030204" pitchFamily="34" charset="0"/>
            </a:endParaRPr>
          </a:p>
          <a:p>
            <a:pPr marL="342900" lvl="0" indent="-342900">
              <a:spcBef>
                <a:spcPts val="0"/>
              </a:spcBef>
              <a:buFont typeface="Wingdings" panose="05000000000000000000" pitchFamily="2" charset="2"/>
              <a:buChar char="q"/>
            </a:pPr>
            <a:r>
              <a:rPr lang="lv-LV" sz="1600" dirty="0" smtClean="0">
                <a:latin typeface="Calibri" panose="020F0502020204030204" pitchFamily="34" charset="0"/>
              </a:rPr>
              <a:t>kopīgi </a:t>
            </a:r>
            <a:r>
              <a:rPr lang="lv-LV" sz="1600" dirty="0">
                <a:latin typeface="Calibri" panose="020F0502020204030204" pitchFamily="34" charset="0"/>
              </a:rPr>
              <a:t>veidot attīstības plānošanu, </a:t>
            </a:r>
            <a:r>
              <a:rPr lang="lv-LV" sz="1600" dirty="0" smtClean="0">
                <a:latin typeface="Calibri" panose="020F0502020204030204" pitchFamily="34" charset="0"/>
              </a:rPr>
              <a:t>izmantot </a:t>
            </a:r>
            <a:r>
              <a:rPr lang="lv-LV" sz="1600" dirty="0">
                <a:latin typeface="Calibri" panose="020F0502020204030204" pitchFamily="34" charset="0"/>
              </a:rPr>
              <a:t>lielāku resursu daudzveidību</a:t>
            </a:r>
            <a:r>
              <a:rPr lang="lv-LV" sz="1600" dirty="0" smtClean="0">
                <a:latin typeface="Calibri" panose="020F0502020204030204" pitchFamily="34" charset="0"/>
              </a:rPr>
              <a:t>;</a:t>
            </a:r>
          </a:p>
          <a:p>
            <a:pPr lvl="0">
              <a:spcBef>
                <a:spcPts val="0"/>
              </a:spcBef>
            </a:pPr>
            <a:r>
              <a:rPr lang="lv-LV" sz="1600" dirty="0" smtClean="0">
                <a:latin typeface="Calibri" panose="020F0502020204030204" pitchFamily="34" charset="0"/>
              </a:rPr>
              <a:t> </a:t>
            </a:r>
          </a:p>
          <a:p>
            <a:pPr marL="342900" indent="-342900">
              <a:spcBef>
                <a:spcPts val="0"/>
              </a:spcBef>
              <a:buFont typeface="Wingdings" panose="05000000000000000000" pitchFamily="2" charset="2"/>
              <a:buChar char="q"/>
            </a:pPr>
            <a:r>
              <a:rPr lang="lv-LV" sz="1600" dirty="0" smtClean="0">
                <a:latin typeface="Calibri" panose="020F0502020204030204" pitchFamily="34" charset="0"/>
              </a:rPr>
              <a:t>kopīgi realizēt apjomīgus attīstības projektus, veidot kopīgu infrastruktūru, tādejādi radīt efektīvākus priekšnosacījumus tautsaimniecības attīstībai un investīciju piesaistei;</a:t>
            </a:r>
          </a:p>
          <a:p>
            <a:pPr marL="342900" lvl="0" indent="-342900">
              <a:spcBef>
                <a:spcPts val="0"/>
              </a:spcBef>
              <a:buFont typeface="Wingdings" panose="05000000000000000000" pitchFamily="2" charset="2"/>
              <a:buChar char="q"/>
            </a:pPr>
            <a:endParaRPr lang="lv-LV" sz="1600" dirty="0">
              <a:latin typeface="Calibri" panose="020F0502020204030204" pitchFamily="34" charset="0"/>
            </a:endParaRPr>
          </a:p>
          <a:p>
            <a:pPr marL="342900" lvl="0" indent="-342900">
              <a:spcBef>
                <a:spcPts val="0"/>
              </a:spcBef>
              <a:buFont typeface="Wingdings" panose="05000000000000000000" pitchFamily="2" charset="2"/>
              <a:buChar char="q"/>
            </a:pPr>
            <a:r>
              <a:rPr lang="lv-LV" sz="1600" dirty="0">
                <a:latin typeface="Calibri" panose="020F0502020204030204" pitchFamily="34" charset="0"/>
              </a:rPr>
              <a:t>kopīgas </a:t>
            </a:r>
            <a:r>
              <a:rPr lang="lv-LV" sz="1600" dirty="0" smtClean="0">
                <a:latin typeface="Calibri" panose="020F0502020204030204" pitchFamily="34" charset="0"/>
              </a:rPr>
              <a:t>izveidotas </a:t>
            </a:r>
            <a:r>
              <a:rPr lang="lv-LV" sz="1600" dirty="0">
                <a:latin typeface="Calibri" panose="020F0502020204030204" pitchFamily="34" charset="0"/>
              </a:rPr>
              <a:t>profesionālas </a:t>
            </a:r>
            <a:r>
              <a:rPr lang="lv-LV" sz="1600" dirty="0" smtClean="0">
                <a:latin typeface="Calibri" panose="020F0502020204030204" pitchFamily="34" charset="0"/>
              </a:rPr>
              <a:t>struktūras un iestādes </a:t>
            </a:r>
          </a:p>
          <a:p>
            <a:pPr lvl="0">
              <a:spcBef>
                <a:spcPts val="0"/>
              </a:spcBef>
            </a:pPr>
            <a:r>
              <a:rPr lang="lv-LV" sz="1600" dirty="0" smtClean="0">
                <a:latin typeface="Calibri" panose="020F0502020204030204" pitchFamily="34" charset="0"/>
              </a:rPr>
              <a:t>(piemēram: būvvaldes</a:t>
            </a:r>
            <a:r>
              <a:rPr lang="lv-LV" sz="1600" dirty="0">
                <a:latin typeface="Calibri" panose="020F0502020204030204" pitchFamily="34" charset="0"/>
              </a:rPr>
              <a:t>, </a:t>
            </a:r>
            <a:r>
              <a:rPr lang="lv-LV" sz="1600" dirty="0" smtClean="0">
                <a:latin typeface="Calibri" panose="020F0502020204030204" pitchFamily="34" charset="0"/>
              </a:rPr>
              <a:t>izglītības pārvaldes, vidusskolu tīkls, profesionālās skolas, dzimtsaraksti; veselības </a:t>
            </a:r>
            <a:r>
              <a:rPr lang="lv-LV" sz="1600" dirty="0">
                <a:latin typeface="Calibri" panose="020F0502020204030204" pitchFamily="34" charset="0"/>
              </a:rPr>
              <a:t>aprūpes un </a:t>
            </a:r>
            <a:r>
              <a:rPr lang="lv-LV" sz="1600" dirty="0" smtClean="0">
                <a:latin typeface="Calibri" panose="020F0502020204030204" pitchFamily="34" charset="0"/>
              </a:rPr>
              <a:t>sociālie dienesti, tūrisms, IT struktūras, </a:t>
            </a:r>
            <a:r>
              <a:rPr lang="lv-LV" sz="1600" dirty="0">
                <a:latin typeface="Calibri" panose="020F0502020204030204" pitchFamily="34" charset="0"/>
              </a:rPr>
              <a:t>policija, </a:t>
            </a:r>
            <a:r>
              <a:rPr lang="lv-LV" sz="1600" dirty="0" smtClean="0">
                <a:latin typeface="Calibri" panose="020F0502020204030204" pitchFamily="34" charset="0"/>
              </a:rPr>
              <a:t>atskurbtuves, civilās aizsardzība u.c.)</a:t>
            </a:r>
          </a:p>
          <a:p>
            <a:pPr lvl="0">
              <a:spcBef>
                <a:spcPts val="0"/>
              </a:spcBef>
            </a:pPr>
            <a:r>
              <a:rPr lang="lv-LV" sz="1600" dirty="0" smtClean="0">
                <a:latin typeface="Calibri" panose="020F0502020204030204" pitchFamily="34" charset="0"/>
              </a:rPr>
              <a:t> </a:t>
            </a:r>
            <a:endParaRPr lang="lv-LV" sz="1600" dirty="0">
              <a:latin typeface="Calibri" panose="020F0502020204030204" pitchFamily="34" charset="0"/>
            </a:endParaRPr>
          </a:p>
          <a:p>
            <a:pPr marL="342900" lvl="0" indent="-342900">
              <a:spcBef>
                <a:spcPts val="0"/>
              </a:spcBef>
              <a:buFont typeface="Wingdings" panose="05000000000000000000" pitchFamily="2" charset="2"/>
              <a:buChar char="q"/>
            </a:pPr>
            <a:r>
              <a:rPr lang="lv-LV" sz="1600" dirty="0" smtClean="0">
                <a:latin typeface="Calibri" panose="020F0502020204030204" pitchFamily="34" charset="0"/>
              </a:rPr>
              <a:t>vietējais sabiedriskais transports, skolēnu pārvadājumi</a:t>
            </a:r>
            <a:r>
              <a:rPr lang="lv-LV" sz="1600" dirty="0">
                <a:latin typeface="Calibri" panose="020F0502020204030204" pitchFamily="34" charset="0"/>
              </a:rPr>
              <a:t>, </a:t>
            </a:r>
            <a:r>
              <a:rPr lang="lv-LV" sz="1600" dirty="0" smtClean="0">
                <a:latin typeface="Calibri" panose="020F0502020204030204" pitchFamily="34" charset="0"/>
              </a:rPr>
              <a:t>taksometri, vietējo </a:t>
            </a:r>
            <a:r>
              <a:rPr lang="lv-LV" sz="1600" dirty="0">
                <a:latin typeface="Calibri" panose="020F0502020204030204" pitchFamily="34" charset="0"/>
              </a:rPr>
              <a:t>autoceļu pārvaldība</a:t>
            </a:r>
            <a:endParaRPr lang="lv-LV" sz="1600" dirty="0" smtClean="0">
              <a:latin typeface="Calibri" panose="020F0502020204030204" pitchFamily="34" charset="0"/>
            </a:endParaRPr>
          </a:p>
          <a:p>
            <a:pPr marL="342900" lvl="0" indent="-342900">
              <a:spcBef>
                <a:spcPts val="0"/>
              </a:spcBef>
              <a:buFont typeface="Wingdings" panose="05000000000000000000" pitchFamily="2" charset="2"/>
              <a:buChar char="q"/>
            </a:pPr>
            <a:endParaRPr lang="lv-LV" sz="1600" dirty="0">
              <a:latin typeface="Calibri" panose="020F0502020204030204" pitchFamily="34" charset="0"/>
            </a:endParaRPr>
          </a:p>
          <a:p>
            <a:pPr marL="342900" lvl="0" indent="-342900">
              <a:spcBef>
                <a:spcPts val="0"/>
              </a:spcBef>
              <a:buFont typeface="Wingdings" panose="05000000000000000000" pitchFamily="2" charset="2"/>
              <a:buChar char="q"/>
            </a:pPr>
            <a:r>
              <a:rPr lang="lv-LV" sz="1600" dirty="0">
                <a:latin typeface="Calibri" panose="020F0502020204030204" pitchFamily="34" charset="0"/>
              </a:rPr>
              <a:t>kopīgi </a:t>
            </a:r>
            <a:r>
              <a:rPr lang="lv-LV" sz="1600" dirty="0" smtClean="0">
                <a:latin typeface="Calibri" panose="020F0502020204030204" pitchFamily="34" charset="0"/>
              </a:rPr>
              <a:t>izglītības,  </a:t>
            </a:r>
            <a:r>
              <a:rPr lang="lv-LV" sz="1600" dirty="0">
                <a:latin typeface="Calibri" panose="020F0502020204030204" pitchFamily="34" charset="0"/>
              </a:rPr>
              <a:t>kultūras un sporta </a:t>
            </a:r>
            <a:r>
              <a:rPr lang="lv-LV" sz="1600" dirty="0" smtClean="0">
                <a:latin typeface="Calibri" panose="020F0502020204030204" pitchFamily="34" charset="0"/>
              </a:rPr>
              <a:t>pasākumi</a:t>
            </a:r>
          </a:p>
          <a:p>
            <a:pPr marL="342900" lvl="0" indent="-342900">
              <a:spcBef>
                <a:spcPts val="0"/>
              </a:spcBef>
              <a:buFont typeface="Wingdings" panose="05000000000000000000" pitchFamily="2" charset="2"/>
              <a:buChar char="q"/>
            </a:pPr>
            <a:endParaRPr lang="lv-LV" sz="1600" dirty="0" smtClean="0">
              <a:latin typeface="Calibri" panose="020F0502020204030204" pitchFamily="34" charset="0"/>
            </a:endParaRPr>
          </a:p>
          <a:p>
            <a:pPr marL="342900" lvl="0" indent="-342900">
              <a:spcBef>
                <a:spcPts val="0"/>
              </a:spcBef>
              <a:buFont typeface="Wingdings" panose="05000000000000000000" pitchFamily="2" charset="2"/>
              <a:buChar char="q"/>
            </a:pPr>
            <a:r>
              <a:rPr lang="lv-LV" sz="1600" dirty="0" smtClean="0">
                <a:latin typeface="Calibri" panose="020F0502020204030204" pitchFamily="34" charset="0"/>
              </a:rPr>
              <a:t>kopīga pašvaldību kapitālsabiedrību pārvaldība</a:t>
            </a:r>
            <a:endParaRPr lang="lv-LV" sz="1600" dirty="0">
              <a:latin typeface="Calibri" panose="020F0502020204030204" pitchFamily="34" charset="0"/>
            </a:endParaRPr>
          </a:p>
          <a:p>
            <a:pPr>
              <a:spcBef>
                <a:spcPts val="0"/>
              </a:spcBef>
            </a:pPr>
            <a:endParaRPr lang="lv-LV" sz="1800" dirty="0">
              <a:latin typeface="Calibri" panose="020F0502020204030204" pitchFamily="34" charset="0"/>
            </a:endParaRPr>
          </a:p>
        </p:txBody>
      </p:sp>
      <p:sp>
        <p:nvSpPr>
          <p:cNvPr id="6" name="Slide Number Placeholder 5"/>
          <p:cNvSpPr>
            <a:spLocks noGrp="1"/>
          </p:cNvSpPr>
          <p:nvPr>
            <p:ph type="sldNum" sz="quarter" idx="13"/>
          </p:nvPr>
        </p:nvSpPr>
        <p:spPr/>
        <p:txBody>
          <a:bodyPr/>
          <a:lstStyle/>
          <a:p>
            <a:fld id="{6FAE4D6A-332D-4311-878C-39ECA537B944}" type="slidenum">
              <a:rPr lang="en-US" altLang="en-US" smtClean="0"/>
              <a:pPr/>
              <a:t>12</a:t>
            </a:fld>
            <a:endParaRPr lang="en-US" altLang="en-US"/>
          </a:p>
        </p:txBody>
      </p:sp>
    </p:spTree>
    <p:extLst>
      <p:ext uri="{BB962C8B-B14F-4D97-AF65-F5344CB8AC3E}">
        <p14:creationId xmlns:p14="http://schemas.microsoft.com/office/powerpoint/2010/main" val="2264906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solidFill>
                  <a:srgbClr val="002060"/>
                </a:solidFill>
              </a:rPr>
              <a:t>Kāpēc ap reģionālās un nacionālās nozīmes centriem?</a:t>
            </a:r>
            <a:endParaRPr lang="en-US" dirty="0">
              <a:solidFill>
                <a:srgbClr val="002060"/>
              </a:solidFill>
            </a:endParaRPr>
          </a:p>
        </p:txBody>
      </p:sp>
      <p:sp>
        <p:nvSpPr>
          <p:cNvPr id="6" name="Slide Number Placeholder 5"/>
          <p:cNvSpPr>
            <a:spLocks noGrp="1"/>
          </p:cNvSpPr>
          <p:nvPr>
            <p:ph type="sldNum" sz="quarter" idx="13"/>
          </p:nvPr>
        </p:nvSpPr>
        <p:spPr>
          <a:xfrm>
            <a:off x="8428776" y="6324600"/>
            <a:ext cx="410424" cy="304800"/>
          </a:xfrm>
        </p:spPr>
        <p:txBody>
          <a:bodyPr/>
          <a:lstStyle/>
          <a:p>
            <a:pPr>
              <a:defRPr/>
            </a:pPr>
            <a:fld id="{CE7B2ECF-758E-4A57-9DD3-52E80A8BAA84}" type="slidenum">
              <a:rPr lang="en-US" altLang="en-US" smtClean="0"/>
              <a:pPr>
                <a:defRPr/>
              </a:pPr>
              <a:t>13</a:t>
            </a:fld>
            <a:endParaRPr lang="en-US" altLang="en-US" dirty="0"/>
          </a:p>
        </p:txBody>
      </p:sp>
      <p:sp>
        <p:nvSpPr>
          <p:cNvPr id="7" name="Content Placeholder 2"/>
          <p:cNvSpPr txBox="1">
            <a:spLocks/>
          </p:cNvSpPr>
          <p:nvPr/>
        </p:nvSpPr>
        <p:spPr bwMode="auto">
          <a:xfrm>
            <a:off x="664234" y="1810561"/>
            <a:ext cx="8022566" cy="3824125"/>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400" b="1" dirty="0" smtClean="0">
                <a:solidFill>
                  <a:srgbClr val="02400C"/>
                </a:solidFill>
                <a:latin typeface="Calibri" panose="020F0502020204030204" pitchFamily="34" charset="0"/>
              </a:rPr>
              <a:t>Reģionālās un nacionālās nozīmes centi ir noteikti Saeimas apstiprinātajos dokumentos:</a:t>
            </a:r>
          </a:p>
          <a:p>
            <a:endParaRPr lang="lv-LV" sz="1400" b="1" dirty="0" smtClean="0">
              <a:latin typeface="Calibri" panose="020F0502020204030204" pitchFamily="34" charset="0"/>
            </a:endParaRPr>
          </a:p>
          <a:p>
            <a:pPr marL="285750" indent="-285750">
              <a:lnSpc>
                <a:spcPct val="110000"/>
              </a:lnSpc>
              <a:buFont typeface="Wingdings" panose="05000000000000000000" pitchFamily="2" charset="2"/>
              <a:buChar char="q"/>
            </a:pPr>
            <a:r>
              <a:rPr lang="lv-LV" altLang="lv-LV" sz="1400" dirty="0">
                <a:latin typeface="Calibri" panose="020F0502020204030204" pitchFamily="34" charset="0"/>
              </a:rPr>
              <a:t>Valsts ilgtermiņa attīstības stratēģija 2030 </a:t>
            </a:r>
            <a:r>
              <a:rPr lang="lv-LV" altLang="lv-LV" sz="1400" i="1" dirty="0" smtClean="0">
                <a:latin typeface="Calibri" panose="020F0502020204030204" pitchFamily="34" charset="0"/>
              </a:rPr>
              <a:t>(2010.gads</a:t>
            </a:r>
            <a:r>
              <a:rPr lang="lv-LV" altLang="lv-LV" sz="1400" i="1" dirty="0">
                <a:latin typeface="Calibri" panose="020F0502020204030204" pitchFamily="34" charset="0"/>
              </a:rPr>
              <a:t>)</a:t>
            </a:r>
          </a:p>
          <a:p>
            <a:pPr marL="285750" indent="-285750">
              <a:lnSpc>
                <a:spcPct val="110000"/>
              </a:lnSpc>
              <a:buFont typeface="Wingdings" panose="05000000000000000000" pitchFamily="2" charset="2"/>
              <a:buChar char="q"/>
            </a:pPr>
            <a:r>
              <a:rPr lang="lv-LV" altLang="lv-LV" sz="1400" dirty="0">
                <a:latin typeface="Calibri" panose="020F0502020204030204" pitchFamily="34" charset="0"/>
              </a:rPr>
              <a:t>NAP 2020 </a:t>
            </a:r>
            <a:r>
              <a:rPr lang="lv-LV" altLang="lv-LV" sz="1400" i="1" dirty="0" smtClean="0">
                <a:latin typeface="Calibri" panose="020F0502020204030204" pitchFamily="34" charset="0"/>
              </a:rPr>
              <a:t>(2012.gads</a:t>
            </a:r>
            <a:r>
              <a:rPr lang="lv-LV" altLang="lv-LV" sz="1400" i="1" dirty="0">
                <a:latin typeface="Calibri" panose="020F0502020204030204" pitchFamily="34" charset="0"/>
              </a:rPr>
              <a:t>)</a:t>
            </a:r>
          </a:p>
          <a:p>
            <a:endParaRPr lang="lv-LV" sz="1400" b="1" dirty="0">
              <a:latin typeface="Calibri" panose="020F0502020204030204" pitchFamily="34" charset="0"/>
            </a:endParaRPr>
          </a:p>
          <a:p>
            <a:pPr marL="457200" indent="-457200">
              <a:buFont typeface="Arial" charset="0"/>
              <a:buAutoNum type="arabicPeriod"/>
            </a:pPr>
            <a:r>
              <a:rPr lang="lv-LV" sz="1400" b="1" dirty="0" smtClean="0">
                <a:latin typeface="Calibri" panose="020F0502020204030204" pitchFamily="34" charset="0"/>
              </a:rPr>
              <a:t>Iedzīvotāji</a:t>
            </a:r>
          </a:p>
          <a:p>
            <a:pPr marL="1217613" lvl="1" indent="-457200">
              <a:buFont typeface="Wingdings" panose="05000000000000000000" pitchFamily="2" charset="2"/>
              <a:buChar char="ü"/>
            </a:pPr>
            <a:r>
              <a:rPr lang="lv-LV" sz="1400" dirty="0">
                <a:latin typeface="Calibri" panose="020F0502020204030204" pitchFamily="34" charset="0"/>
              </a:rPr>
              <a:t>Augstāks iedzīvotāju blīvums ap </a:t>
            </a:r>
            <a:r>
              <a:rPr lang="lv-LV" sz="1400" dirty="0" smtClean="0">
                <a:latin typeface="Calibri" panose="020F0502020204030204" pitchFamily="34" charset="0"/>
              </a:rPr>
              <a:t>centriem</a:t>
            </a:r>
          </a:p>
          <a:p>
            <a:pPr marL="1217613" lvl="1" indent="-457200">
              <a:buFont typeface="Wingdings" panose="05000000000000000000" pitchFamily="2" charset="2"/>
              <a:buChar char="ü"/>
            </a:pPr>
            <a:r>
              <a:rPr lang="lv-LV" sz="1400" dirty="0" smtClean="0">
                <a:latin typeface="Calibri" panose="020F0502020204030204" pitchFamily="34" charset="0"/>
              </a:rPr>
              <a:t>Mazāks iedzīvotāju skaita samazinājums</a:t>
            </a:r>
          </a:p>
          <a:p>
            <a:pPr marL="457200" indent="-457200">
              <a:buFont typeface="Arial" charset="0"/>
              <a:buAutoNum type="arabicPeriod"/>
            </a:pPr>
            <a:r>
              <a:rPr lang="lv-LV" sz="1400" b="1" dirty="0" smtClean="0">
                <a:latin typeface="Calibri" panose="020F0502020204030204" pitchFamily="34" charset="0"/>
              </a:rPr>
              <a:t>Ekonomiskais pamats</a:t>
            </a:r>
          </a:p>
          <a:p>
            <a:pPr marL="1217613" lvl="1" indent="-457200">
              <a:buFont typeface="Wingdings" panose="05000000000000000000" pitchFamily="2" charset="2"/>
              <a:buChar char="ü"/>
            </a:pPr>
            <a:r>
              <a:rPr lang="lv-LV" sz="1400" dirty="0" smtClean="0">
                <a:latin typeface="Calibri" panose="020F0502020204030204" pitchFamily="34" charset="0"/>
              </a:rPr>
              <a:t>Lielākā dala komersantu un darba vietu ir centros</a:t>
            </a:r>
          </a:p>
          <a:p>
            <a:pPr marL="1217613" lvl="1" indent="-457200">
              <a:buFont typeface="Wingdings" panose="05000000000000000000" pitchFamily="2" charset="2"/>
              <a:buChar char="ü"/>
            </a:pPr>
            <a:r>
              <a:rPr lang="lv-LV" sz="1400" dirty="0" smtClean="0">
                <a:latin typeface="Calibri" panose="020F0502020204030204" pitchFamily="34" charset="0"/>
              </a:rPr>
              <a:t>Augstāki iedzīvotāju ieņēmumi un pašvaldību budžeta patstāvība (mazāk saņem no PFIS)</a:t>
            </a:r>
          </a:p>
          <a:p>
            <a:pPr marL="1217613" lvl="1" indent="-457200">
              <a:buFont typeface="Wingdings" panose="05000000000000000000" pitchFamily="2" charset="2"/>
              <a:buChar char="ü"/>
            </a:pPr>
            <a:r>
              <a:rPr lang="lv-LV" sz="1400" dirty="0" smtClean="0">
                <a:latin typeface="Calibri" panose="020F0502020204030204" pitchFamily="34" charset="0"/>
              </a:rPr>
              <a:t>Starptautiskai konkurencei nepieciešams lielākas vienības kā pašvaldība – reģionālas</a:t>
            </a:r>
          </a:p>
          <a:p>
            <a:pPr marL="457200" indent="-457200">
              <a:buFont typeface="+mj-lt"/>
              <a:buAutoNum type="arabicPeriod"/>
            </a:pPr>
            <a:r>
              <a:rPr lang="lv-LV" sz="1400" b="1" dirty="0" smtClean="0">
                <a:latin typeface="Calibri" panose="020F0502020204030204" pitchFamily="34" charset="0"/>
              </a:rPr>
              <a:t>Pakalpojumu sasniedzamība</a:t>
            </a:r>
          </a:p>
          <a:p>
            <a:pPr marL="1217613" lvl="1" indent="-457200">
              <a:buFont typeface="Wingdings" panose="05000000000000000000" pitchFamily="2" charset="2"/>
              <a:buChar char="ü"/>
            </a:pPr>
            <a:r>
              <a:rPr lang="lv-LV" sz="1400" dirty="0" smtClean="0">
                <a:latin typeface="Calibri" panose="020F0502020204030204" pitchFamily="34" charset="0"/>
              </a:rPr>
              <a:t>50 km rādiusā tiek nosegta visa Latvija</a:t>
            </a:r>
          </a:p>
          <a:p>
            <a:pPr marL="1217613" lvl="1" indent="-457200">
              <a:buFont typeface="Wingdings" panose="05000000000000000000" pitchFamily="2" charset="2"/>
              <a:buChar char="ü"/>
            </a:pPr>
            <a:r>
              <a:rPr lang="lv-LV" sz="1400" dirty="0" smtClean="0">
                <a:latin typeface="Calibri" panose="020F0502020204030204" pitchFamily="34" charset="0"/>
              </a:rPr>
              <a:t>Vairāki pakalpojumi, t.sk. KAC tīkls, tiek veidots uz 9+ 21 bāze</a:t>
            </a:r>
          </a:p>
          <a:p>
            <a:pPr marL="457200" indent="-457200">
              <a:buFont typeface="Arial" charset="0"/>
              <a:buAutoNum type="arabicPeriod"/>
            </a:pPr>
            <a:endParaRPr lang="en-US" sz="1400" dirty="0">
              <a:latin typeface="Calibri" panose="020F0502020204030204" pitchFamily="34" charset="0"/>
            </a:endParaRPr>
          </a:p>
        </p:txBody>
      </p:sp>
    </p:spTree>
    <p:extLst>
      <p:ext uri="{BB962C8B-B14F-4D97-AF65-F5344CB8AC3E}">
        <p14:creationId xmlns:p14="http://schemas.microsoft.com/office/powerpoint/2010/main" val="3158036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solidFill>
                  <a:srgbClr val="002060"/>
                </a:solidFill>
              </a:rPr>
              <a:t>Pētījuma Publisko </a:t>
            </a:r>
            <a:r>
              <a:rPr lang="lv-LV" dirty="0">
                <a:solidFill>
                  <a:srgbClr val="002060"/>
                </a:solidFill>
              </a:rPr>
              <a:t>individuālo pakalpojumu teritoriālā izvietojuma analīze atbilstoši </a:t>
            </a:r>
            <a:r>
              <a:rPr lang="lv-LV" dirty="0" smtClean="0">
                <a:solidFill>
                  <a:srgbClr val="002060"/>
                </a:solidFill>
              </a:rPr>
              <a:t>apdzīvojumam – gala atskaite 2015 </a:t>
            </a:r>
            <a:endParaRPr lang="lv-LV" dirty="0">
              <a:solidFill>
                <a:srgbClr val="002060"/>
              </a:solidFill>
            </a:endParaRPr>
          </a:p>
        </p:txBody>
      </p:sp>
      <p:sp>
        <p:nvSpPr>
          <p:cNvPr id="3" name="Content Placeholder 2"/>
          <p:cNvSpPr>
            <a:spLocks noGrp="1"/>
          </p:cNvSpPr>
          <p:nvPr>
            <p:ph idx="1"/>
          </p:nvPr>
        </p:nvSpPr>
        <p:spPr>
          <a:xfrm>
            <a:off x="414068" y="2225615"/>
            <a:ext cx="8272732" cy="3900558"/>
          </a:xfrm>
        </p:spPr>
        <p:txBody>
          <a:bodyPr>
            <a:normAutofit fontScale="92500" lnSpcReduction="10000"/>
          </a:bodyPr>
          <a:lstStyle/>
          <a:p>
            <a:pPr marL="285750" lvl="0" indent="-285750">
              <a:buFont typeface="Wingdings" panose="05000000000000000000" pitchFamily="2" charset="2"/>
              <a:buChar char="§"/>
            </a:pPr>
            <a:r>
              <a:rPr lang="lv-LV" sz="1800" b="1" dirty="0">
                <a:latin typeface="Calibri" panose="020F0502020204030204" pitchFamily="34" charset="0"/>
              </a:rPr>
              <a:t>Lai optimizētu publisko individuālo pakalpojumu </a:t>
            </a:r>
            <a:r>
              <a:rPr lang="lv-LV" sz="1800" dirty="0">
                <a:latin typeface="Calibri" panose="020F0502020204030204" pitchFamily="34" charset="0"/>
              </a:rPr>
              <a:t>- izglītības, kultūras, sociālos un veselības aprūpes pakalpojumu izmaksas, </a:t>
            </a:r>
            <a:r>
              <a:rPr lang="lv-LV" sz="1800" b="1" dirty="0">
                <a:latin typeface="Calibri" panose="020F0502020204030204" pitchFamily="34" charset="0"/>
              </a:rPr>
              <a:t>tie jākoncentrē deviņās republikas pilsētās un 21 pilsētā</a:t>
            </a:r>
            <a:r>
              <a:rPr lang="lv-LV" sz="1800" dirty="0">
                <a:latin typeface="Calibri" panose="020F0502020204030204" pitchFamily="34" charset="0"/>
              </a:rPr>
              <a:t>, kas definēta kā reģiona nozīmes attīstības centrs</a:t>
            </a:r>
            <a:r>
              <a:rPr lang="lv-LV" sz="1800" dirty="0" smtClean="0">
                <a:latin typeface="Calibri" panose="020F0502020204030204" pitchFamily="34" charset="0"/>
              </a:rPr>
              <a:t>.</a:t>
            </a:r>
          </a:p>
          <a:p>
            <a:pPr marL="285750" lvl="0" indent="-285750">
              <a:buFont typeface="Wingdings" panose="05000000000000000000" pitchFamily="2" charset="2"/>
              <a:buChar char="§"/>
            </a:pPr>
            <a:endParaRPr lang="lv-LV" sz="1800" dirty="0">
              <a:latin typeface="Calibri" panose="020F0502020204030204" pitchFamily="34" charset="0"/>
            </a:endParaRPr>
          </a:p>
          <a:p>
            <a:pPr marL="285750" lvl="0" indent="-285750">
              <a:buFont typeface="Wingdings" panose="05000000000000000000" pitchFamily="2" charset="2"/>
              <a:buChar char="§"/>
            </a:pPr>
            <a:r>
              <a:rPr lang="lv-LV" sz="1800" dirty="0">
                <a:latin typeface="Calibri" panose="020F0502020204030204" pitchFamily="34" charset="0"/>
              </a:rPr>
              <a:t>Lai arī 2009. gadā veiktā administratīvā reforma būtiski samazinājusi pašvaldību skaitu valstī, tomēr </a:t>
            </a:r>
            <a:r>
              <a:rPr lang="lv-LV" sz="1800" b="1" dirty="0">
                <a:latin typeface="Calibri" panose="020F0502020204030204" pitchFamily="34" charset="0"/>
              </a:rPr>
              <a:t>esošais novadu dalījums vairumā gadījumu teritoriālā izvietojuma un saimnieciskajā ziņā ir neloģisks</a:t>
            </a:r>
            <a:r>
              <a:rPr lang="lv-LV" sz="1800" dirty="0">
                <a:latin typeface="Calibri" panose="020F0502020204030204" pitchFamily="34" charset="0"/>
              </a:rPr>
              <a:t>. Pašvaldību savstarpējā konkurence bieži ir šķērslis racionālu, uz attīstību orientētu lēmumu pieņemšanā saistībā ar publisko pakalpojumu organizāciju un nodrošināšanu. Tā kavē izglītības tīkla un citas neatliekamas reformas. </a:t>
            </a:r>
            <a:r>
              <a:rPr lang="lv-LV" sz="1800" b="1" dirty="0">
                <a:latin typeface="Calibri" panose="020F0502020204030204" pitchFamily="34" charset="0"/>
              </a:rPr>
              <a:t>Latvijā reāli funkcionē ne vairāk kā 30 attīstības centri</a:t>
            </a:r>
            <a:r>
              <a:rPr lang="lv-LV" sz="1800" dirty="0">
                <a:latin typeface="Calibri" panose="020F0502020204030204" pitchFamily="34" charset="0"/>
              </a:rPr>
              <a:t>, tāpēc svarīgi būtu vistuvākajā nākotnē arī administratīvo iedalījumu pārveidot atbilstoši šai realitātei.</a:t>
            </a:r>
          </a:p>
          <a:p>
            <a:endParaRPr lang="lv-LV" dirty="0"/>
          </a:p>
          <a:p>
            <a:r>
              <a:rPr lang="lv-LV" dirty="0"/>
              <a:t> </a:t>
            </a:r>
            <a:r>
              <a:rPr lang="lv-LV" sz="1500" i="1" dirty="0" smtClean="0"/>
              <a:t>Autori - SIA </a:t>
            </a:r>
            <a:r>
              <a:rPr lang="lv-LV" sz="1500" i="1" dirty="0"/>
              <a:t>„Grupa93</a:t>
            </a:r>
            <a:r>
              <a:rPr lang="lv-LV" sz="1500" i="1" dirty="0" smtClean="0"/>
              <a:t>”; SIA </a:t>
            </a:r>
            <a:r>
              <a:rPr lang="lv-LV" sz="1500" i="1" dirty="0"/>
              <a:t>„Karšu izdevniecība Jāņa sēta” </a:t>
            </a:r>
            <a:r>
              <a:rPr lang="lv-LV" dirty="0"/>
              <a:t>	</a:t>
            </a:r>
          </a:p>
          <a:p>
            <a:r>
              <a:rPr lang="lv-LV" dirty="0"/>
              <a:t>	</a:t>
            </a:r>
          </a:p>
          <a:p>
            <a:pPr marL="342900" indent="-342900">
              <a:buFont typeface="Wingdings" panose="05000000000000000000" pitchFamily="2" charset="2"/>
              <a:buChar char="§"/>
            </a:pPr>
            <a:endParaRPr lang="lv-LV" dirty="0"/>
          </a:p>
        </p:txBody>
      </p:sp>
      <p:sp>
        <p:nvSpPr>
          <p:cNvPr id="6" name="Slide Number Placeholder 5"/>
          <p:cNvSpPr>
            <a:spLocks noGrp="1"/>
          </p:cNvSpPr>
          <p:nvPr>
            <p:ph type="sldNum" sz="quarter" idx="13"/>
          </p:nvPr>
        </p:nvSpPr>
        <p:spPr/>
        <p:txBody>
          <a:bodyPr/>
          <a:lstStyle/>
          <a:p>
            <a:fld id="{6FAE4D6A-332D-4311-878C-39ECA537B944}" type="slidenum">
              <a:rPr lang="en-US" altLang="en-US" smtClean="0"/>
              <a:pPr/>
              <a:t>14</a:t>
            </a:fld>
            <a:endParaRPr lang="en-US" altLang="en-US"/>
          </a:p>
        </p:txBody>
      </p:sp>
    </p:spTree>
    <p:extLst>
      <p:ext uri="{BB962C8B-B14F-4D97-AF65-F5344CB8AC3E}">
        <p14:creationId xmlns:p14="http://schemas.microsoft.com/office/powerpoint/2010/main" val="23957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308570"/>
            <a:ext cx="7288822" cy="1036642"/>
          </a:xfrm>
        </p:spPr>
        <p:txBody>
          <a:bodyPr>
            <a:noAutofit/>
          </a:bodyPr>
          <a:lstStyle/>
          <a:p>
            <a:pPr algn="ctr"/>
            <a:r>
              <a:rPr lang="lv-LV" dirty="0" smtClean="0">
                <a:solidFill>
                  <a:srgbClr val="002060"/>
                </a:solidFill>
              </a:rPr>
              <a:t>Attīstības centru ietekmes areāli</a:t>
            </a:r>
            <a:br>
              <a:rPr lang="lv-LV" dirty="0" smtClean="0">
                <a:solidFill>
                  <a:srgbClr val="002060"/>
                </a:solidFill>
              </a:rPr>
            </a:br>
            <a:r>
              <a:rPr lang="lv-LV" sz="2000" dirty="0" smtClean="0">
                <a:solidFill>
                  <a:srgbClr val="002060"/>
                </a:solidFill>
              </a:rPr>
              <a:t>(darba un pakalpojumu svārstmigrācijas plūsmas)</a:t>
            </a:r>
            <a:endParaRPr lang="lv-LV" sz="2000" dirty="0">
              <a:solidFill>
                <a:srgbClr val="002060"/>
              </a:solidFill>
            </a:endParaRPr>
          </a:p>
        </p:txBody>
      </p:sp>
      <p:sp>
        <p:nvSpPr>
          <p:cNvPr id="6" name="Slide Number Placeholder 5"/>
          <p:cNvSpPr>
            <a:spLocks noGrp="1"/>
          </p:cNvSpPr>
          <p:nvPr>
            <p:ph type="sldNum" sz="quarter" idx="13"/>
          </p:nvPr>
        </p:nvSpPr>
        <p:spPr>
          <a:xfrm>
            <a:off x="8534399" y="6324600"/>
            <a:ext cx="468923" cy="304800"/>
          </a:xfrm>
        </p:spPr>
        <p:txBody>
          <a:bodyPr/>
          <a:lstStyle/>
          <a:p>
            <a:fld id="{801D703E-DF40-4281-88E0-D72A8C7DA3D0}" type="slidenum">
              <a:rPr lang="en-US" altLang="en-US" smtClean="0"/>
              <a:pPr/>
              <a:t>15</a:t>
            </a:fld>
            <a:endParaRPr lang="en-US"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16871" y="1651907"/>
            <a:ext cx="8686451" cy="4561382"/>
          </a:xfrm>
          <a:prstGeom prst="rect">
            <a:avLst/>
          </a:prstGeom>
          <a:noFill/>
          <a:ln w="9525">
            <a:noFill/>
            <a:miter lim="800000"/>
            <a:headEnd/>
            <a:tailEnd/>
          </a:ln>
        </p:spPr>
      </p:pic>
      <p:sp>
        <p:nvSpPr>
          <p:cNvPr id="3" name="TextBox 2"/>
          <p:cNvSpPr txBox="1"/>
          <p:nvPr/>
        </p:nvSpPr>
        <p:spPr>
          <a:xfrm>
            <a:off x="427055" y="6193410"/>
            <a:ext cx="8259745" cy="523220"/>
          </a:xfrm>
          <a:prstGeom prst="rect">
            <a:avLst/>
          </a:prstGeom>
          <a:noFill/>
        </p:spPr>
        <p:txBody>
          <a:bodyPr wrap="square" rtlCol="0">
            <a:spAutoFit/>
          </a:bodyPr>
          <a:lstStyle/>
          <a:p>
            <a:r>
              <a:rPr lang="lv-LV" sz="1400" dirty="0" smtClean="0">
                <a:latin typeface="Calibri" panose="020F0502020204030204" pitchFamily="34" charset="0"/>
              </a:rPr>
              <a:t>Pētījums «Attīstības centru ietekmes areālu noteikšana un analīze. Plānošanas reģionu, republikas pilsētu un novadu pašvaldību attīstības raksturojums», pētījuma noslēguma ziņojums, VRAA, EXCOLO Latvia, Rīga 2013</a:t>
            </a:r>
            <a:endParaRPr lang="lv-LV" sz="1400" dirty="0">
              <a:latin typeface="Calibri" panose="020F0502020204030204" pitchFamily="34" charset="0"/>
            </a:endParaRPr>
          </a:p>
        </p:txBody>
      </p:sp>
    </p:spTree>
    <p:extLst>
      <p:ext uri="{BB962C8B-B14F-4D97-AF65-F5344CB8AC3E}">
        <p14:creationId xmlns:p14="http://schemas.microsoft.com/office/powerpoint/2010/main" val="1595282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rgbClr val="002060"/>
                </a:solidFill>
              </a:rPr>
              <a:t>29 sadarbības teritoriju projekts</a:t>
            </a:r>
            <a:endParaRPr lang="lv-LV" dirty="0">
              <a:solidFill>
                <a:srgbClr val="002060"/>
              </a:solidFill>
            </a:endParaRPr>
          </a:p>
        </p:txBody>
      </p:sp>
      <p:sp>
        <p:nvSpPr>
          <p:cNvPr id="6" name="Slide Number Placeholder 5"/>
          <p:cNvSpPr>
            <a:spLocks noGrp="1"/>
          </p:cNvSpPr>
          <p:nvPr>
            <p:ph type="sldNum" sz="quarter" idx="13"/>
          </p:nvPr>
        </p:nvSpPr>
        <p:spPr/>
        <p:txBody>
          <a:bodyPr/>
          <a:lstStyle/>
          <a:p>
            <a:fld id="{6FAE4D6A-332D-4311-878C-39ECA537B944}" type="slidenum">
              <a:rPr lang="en-US" altLang="en-US" smtClean="0"/>
              <a:pPr/>
              <a:t>16</a:t>
            </a:fld>
            <a:endParaRPr lang="en-US" alt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517" y="1699404"/>
            <a:ext cx="9040483" cy="4546121"/>
          </a:xfrm>
        </p:spPr>
      </p:pic>
    </p:spTree>
    <p:extLst>
      <p:ext uri="{BB962C8B-B14F-4D97-AF65-F5344CB8AC3E}">
        <p14:creationId xmlns:p14="http://schemas.microsoft.com/office/powerpoint/2010/main" val="251307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083" y="381000"/>
            <a:ext cx="6640717" cy="1036642"/>
          </a:xfrm>
        </p:spPr>
        <p:txBody>
          <a:bodyPr>
            <a:normAutofit fontScale="90000"/>
          </a:bodyPr>
          <a:lstStyle/>
          <a:p>
            <a:pPr algn="ctr"/>
            <a:r>
              <a:rPr lang="lv-LV" dirty="0" smtClean="0">
                <a:solidFill>
                  <a:srgbClr val="002060"/>
                </a:solidFill>
              </a:rPr>
              <a:t>Sadarbības teritorijas - ieguvumi valsts pārvaldei un valsts iedzīvotājiem</a:t>
            </a:r>
            <a:endParaRPr lang="lv-LV" dirty="0">
              <a:solidFill>
                <a:srgbClr val="002060"/>
              </a:solidFill>
            </a:endParaRPr>
          </a:p>
        </p:txBody>
      </p:sp>
      <p:sp>
        <p:nvSpPr>
          <p:cNvPr id="3" name="Content Placeholder 2"/>
          <p:cNvSpPr>
            <a:spLocks noGrp="1"/>
          </p:cNvSpPr>
          <p:nvPr>
            <p:ph idx="1"/>
          </p:nvPr>
        </p:nvSpPr>
        <p:spPr>
          <a:xfrm>
            <a:off x="869133" y="1846054"/>
            <a:ext cx="7665267" cy="4280120"/>
          </a:xfrm>
        </p:spPr>
        <p:txBody>
          <a:bodyPr>
            <a:noAutofit/>
          </a:bodyPr>
          <a:lstStyle/>
          <a:p>
            <a:pPr marL="342900" indent="-342900">
              <a:spcBef>
                <a:spcPts val="0"/>
              </a:spcBef>
              <a:buAutoNum type="arabicParenR"/>
            </a:pPr>
            <a:r>
              <a:rPr lang="lv-LV" sz="1600" dirty="0" smtClean="0">
                <a:latin typeface="Calibri" panose="020F0502020204030204" pitchFamily="34" charset="0"/>
              </a:rPr>
              <a:t>noteikts valsts reģionālais administratīvais iedalījums – administratīvai pārvaldībai, noteiktai funkcionalitātei un saimnieciskām vajadzībām</a:t>
            </a:r>
          </a:p>
          <a:p>
            <a:pPr marL="342900" indent="-342900">
              <a:spcBef>
                <a:spcPts val="0"/>
              </a:spcBef>
              <a:buAutoNum type="arabicParenR"/>
            </a:pPr>
            <a:endParaRPr lang="lv-LV" sz="1600" dirty="0">
              <a:latin typeface="Calibri" panose="020F0502020204030204" pitchFamily="34" charset="0"/>
            </a:endParaRPr>
          </a:p>
          <a:p>
            <a:pPr marL="342900" indent="-342900">
              <a:spcBef>
                <a:spcPts val="0"/>
              </a:spcBef>
              <a:buAutoNum type="arabicParenR"/>
            </a:pPr>
            <a:r>
              <a:rPr lang="lv-LV" sz="1600" dirty="0" smtClean="0">
                <a:latin typeface="Calibri" panose="020F0502020204030204" pitchFamily="34" charset="0"/>
              </a:rPr>
              <a:t>iespēja būtiski uzlabot un attīstīt valsts pārvaldes kopējo darba organizāciju - nostiprināt nacionālo drošību</a:t>
            </a:r>
          </a:p>
          <a:p>
            <a:pPr marL="342900" indent="-342900">
              <a:spcBef>
                <a:spcPts val="0"/>
              </a:spcBef>
              <a:buAutoNum type="arabicParenR"/>
            </a:pPr>
            <a:endParaRPr lang="lv-LV" sz="1600" dirty="0" smtClean="0">
              <a:latin typeface="Calibri" panose="020F0502020204030204" pitchFamily="34" charset="0"/>
            </a:endParaRPr>
          </a:p>
          <a:p>
            <a:pPr marL="342900" indent="-342900">
              <a:spcBef>
                <a:spcPts val="0"/>
              </a:spcBef>
              <a:buAutoNum type="arabicParenR"/>
            </a:pPr>
            <a:r>
              <a:rPr lang="lv-LV" altLang="lv-LV" sz="1600" dirty="0" smtClean="0">
                <a:latin typeface="Calibri" pitchFamily="34" charset="0"/>
              </a:rPr>
              <a:t>saskaņojot </a:t>
            </a:r>
            <a:r>
              <a:rPr lang="lv-LV" altLang="lv-LV" sz="1600" dirty="0">
                <a:latin typeface="Calibri" pitchFamily="34" charset="0"/>
              </a:rPr>
              <a:t>darbību starp dažādām </a:t>
            </a:r>
            <a:r>
              <a:rPr lang="lv-LV" altLang="lv-LV" sz="1600" dirty="0" smtClean="0">
                <a:latin typeface="Calibri" pitchFamily="34" charset="0"/>
              </a:rPr>
              <a:t>institūcijām sadarbības teritorijā, </a:t>
            </a:r>
            <a:r>
              <a:rPr lang="lv-LV" altLang="lv-LV" sz="1600" dirty="0">
                <a:latin typeface="Calibri" pitchFamily="34" charset="0"/>
              </a:rPr>
              <a:t>tiktu nodrošināta vietējo resursu racionāla un efektīva izmantošana, tā panākot sinerģijas efektu </a:t>
            </a:r>
            <a:r>
              <a:rPr lang="lv-LV" altLang="lv-LV" sz="1600" dirty="0" smtClean="0">
                <a:latin typeface="Calibri" pitchFamily="34" charset="0"/>
              </a:rPr>
              <a:t>tautsaimniecībā</a:t>
            </a:r>
          </a:p>
          <a:p>
            <a:pPr marL="342900" indent="-342900">
              <a:spcBef>
                <a:spcPts val="0"/>
              </a:spcBef>
              <a:buAutoNum type="arabicParenR"/>
            </a:pPr>
            <a:endParaRPr lang="lv-LV" sz="1600" dirty="0">
              <a:latin typeface="Calibri" panose="020F0502020204030204" pitchFamily="34" charset="0"/>
            </a:endParaRPr>
          </a:p>
          <a:p>
            <a:pPr marL="342900" indent="-342900">
              <a:spcBef>
                <a:spcPts val="0"/>
              </a:spcBef>
              <a:buFont typeface="+mj-lt"/>
              <a:buAutoNum type="arabicParenR"/>
            </a:pPr>
            <a:r>
              <a:rPr lang="lv-LV" sz="1600" dirty="0" smtClean="0">
                <a:latin typeface="Calibri" panose="020F0502020204030204" pitchFamily="34" charset="0"/>
              </a:rPr>
              <a:t>reģionālajā līmenī tiktu izveidota skaidri saprotama pakalpojumu pieejamība iedzīvotājiem</a:t>
            </a:r>
          </a:p>
          <a:p>
            <a:pPr>
              <a:spcBef>
                <a:spcPts val="0"/>
              </a:spcBef>
            </a:pPr>
            <a:endParaRPr lang="lv-LV" sz="1600" b="1" dirty="0" smtClean="0">
              <a:latin typeface="Calibri" panose="020F0502020204030204" pitchFamily="34" charset="0"/>
            </a:endParaRPr>
          </a:p>
          <a:p>
            <a:pPr>
              <a:spcBef>
                <a:spcPts val="0"/>
              </a:spcBef>
            </a:pPr>
            <a:r>
              <a:rPr lang="lv-LV" sz="1600" b="1" dirty="0" smtClean="0">
                <a:solidFill>
                  <a:srgbClr val="02400C"/>
                </a:solidFill>
                <a:latin typeface="Calibri" panose="020F0502020204030204" pitchFamily="34" charset="0"/>
              </a:rPr>
              <a:t>Valsts pārvaldes darbības sistēmas sakārtošana palielinās </a:t>
            </a:r>
            <a:r>
              <a:rPr lang="lv-LV" sz="1600" b="1" dirty="0">
                <a:solidFill>
                  <a:srgbClr val="02400C"/>
                </a:solidFill>
                <a:latin typeface="Calibri" panose="020F0502020204030204" pitchFamily="34" charset="0"/>
              </a:rPr>
              <a:t>iedzīvotāju </a:t>
            </a:r>
            <a:r>
              <a:rPr lang="lv-LV" sz="1600" b="1" dirty="0" smtClean="0">
                <a:solidFill>
                  <a:srgbClr val="02400C"/>
                </a:solidFill>
                <a:latin typeface="Calibri" panose="020F0502020204030204" pitchFamily="34" charset="0"/>
              </a:rPr>
              <a:t>uzticēšanos </a:t>
            </a:r>
            <a:r>
              <a:rPr lang="lv-LV" sz="1600" b="1" dirty="0">
                <a:solidFill>
                  <a:srgbClr val="02400C"/>
                </a:solidFill>
                <a:latin typeface="Calibri" panose="020F0502020204030204" pitchFamily="34" charset="0"/>
              </a:rPr>
              <a:t>valsts </a:t>
            </a:r>
            <a:r>
              <a:rPr lang="lv-LV" sz="1600" b="1" dirty="0" smtClean="0">
                <a:solidFill>
                  <a:srgbClr val="02400C"/>
                </a:solidFill>
                <a:latin typeface="Calibri" panose="020F0502020204030204" pitchFamily="34" charset="0"/>
              </a:rPr>
              <a:t>pārvaldei un ļaus efektīvāk īstenot nepieciešamās reformas nozarēs</a:t>
            </a:r>
            <a:endParaRPr lang="lv-LV" sz="2800" dirty="0">
              <a:solidFill>
                <a:srgbClr val="02400C"/>
              </a:solidFill>
              <a:latin typeface="Calibri" panose="020F0502020204030204" pitchFamily="34" charset="0"/>
            </a:endParaRPr>
          </a:p>
        </p:txBody>
      </p:sp>
      <p:sp>
        <p:nvSpPr>
          <p:cNvPr id="6" name="Slide Number Placeholder 5"/>
          <p:cNvSpPr>
            <a:spLocks noGrp="1"/>
          </p:cNvSpPr>
          <p:nvPr>
            <p:ph type="sldNum" sz="quarter" idx="13"/>
          </p:nvPr>
        </p:nvSpPr>
        <p:spPr/>
        <p:txBody>
          <a:bodyPr/>
          <a:lstStyle/>
          <a:p>
            <a:fld id="{6FAE4D6A-332D-4311-878C-39ECA537B944}" type="slidenum">
              <a:rPr lang="en-US" altLang="en-US" smtClean="0"/>
              <a:pPr/>
              <a:t>17</a:t>
            </a:fld>
            <a:endParaRPr lang="en-US" altLang="en-US"/>
          </a:p>
        </p:txBody>
      </p:sp>
    </p:spTree>
    <p:extLst>
      <p:ext uri="{BB962C8B-B14F-4D97-AF65-F5344CB8AC3E}">
        <p14:creationId xmlns:p14="http://schemas.microsoft.com/office/powerpoint/2010/main" val="7359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rgbClr val="002060"/>
                </a:solidFill>
              </a:rPr>
              <a:t>Turpmākā rīcība</a:t>
            </a:r>
            <a:endParaRPr lang="lv-LV" dirty="0">
              <a:solidFill>
                <a:srgbClr val="002060"/>
              </a:solidFill>
            </a:endParaRPr>
          </a:p>
        </p:txBody>
      </p:sp>
      <p:sp>
        <p:nvSpPr>
          <p:cNvPr id="3" name="Content Placeholder 2"/>
          <p:cNvSpPr>
            <a:spLocks noGrp="1"/>
          </p:cNvSpPr>
          <p:nvPr>
            <p:ph idx="1"/>
          </p:nvPr>
        </p:nvSpPr>
        <p:spPr>
          <a:xfrm>
            <a:off x="396815" y="1621766"/>
            <a:ext cx="8442385" cy="4504407"/>
          </a:xfrm>
        </p:spPr>
        <p:txBody>
          <a:bodyPr>
            <a:noAutofit/>
          </a:bodyPr>
          <a:lstStyle/>
          <a:p>
            <a:r>
              <a:rPr lang="lv-LV" sz="1600" b="1" dirty="0" smtClean="0">
                <a:solidFill>
                  <a:srgbClr val="02400C"/>
                </a:solidFill>
                <a:latin typeface="Calibri" panose="020F0502020204030204" pitchFamily="34" charset="0"/>
              </a:rPr>
              <a:t>Pirmais posms</a:t>
            </a:r>
          </a:p>
          <a:p>
            <a:endParaRPr lang="lv-LV" sz="1600" dirty="0" smtClean="0">
              <a:latin typeface="Calibri" panose="020F0502020204030204" pitchFamily="34" charset="0"/>
            </a:endParaRPr>
          </a:p>
          <a:p>
            <a:pPr marL="285750" indent="-285750">
              <a:buFont typeface="Arial" panose="020B0604020202020204" pitchFamily="34" charset="0"/>
              <a:buChar char="•"/>
            </a:pPr>
            <a:r>
              <a:rPr lang="lv-LV" sz="1600" dirty="0" smtClean="0">
                <a:latin typeface="Calibri" panose="020F0502020204030204" pitchFamily="34" charset="0"/>
              </a:rPr>
              <a:t>MK izpilda likumā </a:t>
            </a:r>
            <a:r>
              <a:rPr lang="lv-LV" sz="1600" dirty="0">
                <a:latin typeface="Calibri" panose="020F0502020204030204" pitchFamily="34" charset="0"/>
              </a:rPr>
              <a:t>noteikto un </a:t>
            </a:r>
            <a:r>
              <a:rPr lang="lv-LV" sz="1600" dirty="0" smtClean="0">
                <a:latin typeface="Calibri" panose="020F0502020204030204" pitchFamily="34" charset="0"/>
              </a:rPr>
              <a:t>iesniedz </a:t>
            </a:r>
            <a:r>
              <a:rPr lang="lv-LV" sz="1600" dirty="0">
                <a:latin typeface="Calibri" panose="020F0502020204030204" pitchFamily="34" charset="0"/>
              </a:rPr>
              <a:t>Saeimā likumprojektu par </a:t>
            </a:r>
            <a:r>
              <a:rPr lang="lv-LV" sz="1600" dirty="0" smtClean="0">
                <a:latin typeface="Calibri" panose="020F0502020204030204" pitchFamily="34" charset="0"/>
              </a:rPr>
              <a:t>sadarbības teritoriju izveidi.</a:t>
            </a:r>
          </a:p>
          <a:p>
            <a:pPr marL="285750" indent="-285750">
              <a:buFont typeface="Arial" panose="020B0604020202020204" pitchFamily="34" charset="0"/>
              <a:buChar char="•"/>
            </a:pPr>
            <a:r>
              <a:rPr lang="lv-LV" sz="1600" b="1" dirty="0" smtClean="0">
                <a:latin typeface="Calibri" panose="020F0502020204030204" pitchFamily="34" charset="0"/>
              </a:rPr>
              <a:t>Institūcijas var uzsākt pielāgot savu darbību sadarbības teritoriju teritoriālajam ietvaram</a:t>
            </a:r>
            <a:r>
              <a:rPr lang="lv-LV" sz="1600" dirty="0" smtClean="0">
                <a:latin typeface="Calibri" panose="020F0502020204030204" pitchFamily="34" charset="0"/>
              </a:rPr>
              <a:t>, piemēram, izpildot Civilās aizsardzības un katastrofu pārvaldības likumu  par civilās aizsardzības sadarbības komisijām.</a:t>
            </a:r>
          </a:p>
          <a:p>
            <a:pPr marL="285750" indent="-285750">
              <a:buFont typeface="Arial" panose="020B0604020202020204" pitchFamily="34" charset="0"/>
              <a:buChar char="•"/>
            </a:pPr>
            <a:r>
              <a:rPr lang="lv-LV" sz="1600" dirty="0" smtClean="0">
                <a:latin typeface="Calibri" panose="020F0502020204030204" pitchFamily="34" charset="0"/>
              </a:rPr>
              <a:t>Sadarbības teritoriju iedalījumu var plaši izmantot normatīvajos aktos (un ne tikai) nosakot noteiktu administratīva, funkcionāla vai saimnieciska rakstura jautājuma izpildi.</a:t>
            </a:r>
          </a:p>
          <a:p>
            <a:endParaRPr lang="lv-LV" sz="1600" b="1" dirty="0" smtClean="0">
              <a:latin typeface="Calibri" panose="020F0502020204030204" pitchFamily="34" charset="0"/>
            </a:endParaRPr>
          </a:p>
          <a:p>
            <a:r>
              <a:rPr lang="lv-LV" sz="1600" b="1" dirty="0" smtClean="0">
                <a:solidFill>
                  <a:srgbClr val="02400C"/>
                </a:solidFill>
                <a:latin typeface="Calibri" panose="020F0502020204030204" pitchFamily="34" charset="0"/>
              </a:rPr>
              <a:t>Otrais posms – sākot no 2018. gada</a:t>
            </a:r>
          </a:p>
          <a:p>
            <a:endParaRPr lang="lv-LV" sz="1600" b="1" dirty="0">
              <a:latin typeface="Calibri" panose="020F0502020204030204" pitchFamily="34" charset="0"/>
            </a:endParaRPr>
          </a:p>
          <a:p>
            <a:pPr marL="285750" indent="-285750">
              <a:buFont typeface="Arial" panose="020B0604020202020204" pitchFamily="34" charset="0"/>
              <a:buChar char="•"/>
            </a:pPr>
            <a:r>
              <a:rPr lang="lv-LV" sz="1600" dirty="0" smtClean="0">
                <a:latin typeface="Calibri" panose="020F0502020204030204" pitchFamily="34" charset="0"/>
              </a:rPr>
              <a:t>Sadarbības teritorijā izveidojama </a:t>
            </a:r>
            <a:r>
              <a:rPr lang="lv-LV" sz="1600" b="1" u="sng" dirty="0" smtClean="0">
                <a:latin typeface="Calibri" panose="020F0502020204030204" pitchFamily="34" charset="0"/>
              </a:rPr>
              <a:t>konsultatīvā padome</a:t>
            </a:r>
            <a:r>
              <a:rPr lang="lv-LV" sz="1600" dirty="0">
                <a:latin typeface="Calibri" panose="020F0502020204030204" pitchFamily="34" charset="0"/>
              </a:rPr>
              <a:t>, kuras uzdevums ir </a:t>
            </a:r>
            <a:r>
              <a:rPr lang="lv-LV" sz="1600" b="1" dirty="0">
                <a:latin typeface="Calibri" panose="020F0502020204030204" pitchFamily="34" charset="0"/>
              </a:rPr>
              <a:t>saskaņot pašvaldību un </a:t>
            </a:r>
            <a:r>
              <a:rPr lang="lv-LV" sz="1600" b="1" dirty="0" smtClean="0">
                <a:latin typeface="Calibri" panose="020F0502020204030204" pitchFamily="34" charset="0"/>
              </a:rPr>
              <a:t>citu valsts </a:t>
            </a:r>
            <a:r>
              <a:rPr lang="lv-LV" sz="1600" b="1" dirty="0">
                <a:latin typeface="Calibri" panose="020F0502020204030204" pitchFamily="34" charset="0"/>
              </a:rPr>
              <a:t>iestāžu darbību attiecīgajā </a:t>
            </a:r>
            <a:r>
              <a:rPr lang="lv-LV" sz="1600" b="1" smtClean="0">
                <a:latin typeface="Calibri" panose="020F0502020204030204" pitchFamily="34" charset="0"/>
              </a:rPr>
              <a:t>sadarbības teritorijā.</a:t>
            </a:r>
            <a:endParaRPr lang="lv-LV" sz="1600" b="1" dirty="0" smtClean="0">
              <a:latin typeface="Calibri" panose="020F0502020204030204" pitchFamily="34" charset="0"/>
            </a:endParaRPr>
          </a:p>
          <a:p>
            <a:pPr marL="285750" indent="-285750">
              <a:buFont typeface="Arial" panose="020B0604020202020204" pitchFamily="34" charset="0"/>
              <a:buChar char="•"/>
            </a:pPr>
            <a:r>
              <a:rPr lang="lv-LV" sz="1600" dirty="0" smtClean="0">
                <a:latin typeface="Calibri" panose="020F0502020204030204" pitchFamily="34" charset="0"/>
              </a:rPr>
              <a:t>Pielāgojot normatīvos aktus, paveras jaunas iespējas </a:t>
            </a:r>
            <a:r>
              <a:rPr lang="lv-LV" sz="1600" b="1" dirty="0" smtClean="0">
                <a:latin typeface="Calibri" panose="020F0502020204030204" pitchFamily="34" charset="0"/>
              </a:rPr>
              <a:t>pašvaldību sadarbībai un decentralizācijai.</a:t>
            </a:r>
          </a:p>
        </p:txBody>
      </p:sp>
      <p:sp>
        <p:nvSpPr>
          <p:cNvPr id="6" name="Slide Number Placeholder 5"/>
          <p:cNvSpPr>
            <a:spLocks noGrp="1"/>
          </p:cNvSpPr>
          <p:nvPr>
            <p:ph type="sldNum" sz="quarter" idx="13"/>
          </p:nvPr>
        </p:nvSpPr>
        <p:spPr/>
        <p:txBody>
          <a:bodyPr/>
          <a:lstStyle/>
          <a:p>
            <a:fld id="{6FAE4D6A-332D-4311-878C-39ECA537B944}" type="slidenum">
              <a:rPr lang="en-US" altLang="en-US" smtClean="0"/>
              <a:pPr/>
              <a:t>18</a:t>
            </a:fld>
            <a:endParaRPr lang="en-US" altLang="en-US" dirty="0"/>
          </a:p>
        </p:txBody>
      </p:sp>
    </p:spTree>
    <p:extLst>
      <p:ext uri="{BB962C8B-B14F-4D97-AF65-F5344CB8AC3E}">
        <p14:creationId xmlns:p14="http://schemas.microsoft.com/office/powerpoint/2010/main" val="14291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687" y="1752600"/>
            <a:ext cx="7548113" cy="4373573"/>
          </a:xfrm>
        </p:spPr>
        <p:txBody>
          <a:bodyPr/>
          <a:lstStyle/>
          <a:p>
            <a:endParaRPr lang="lv-LV" dirty="0" smtClean="0"/>
          </a:p>
          <a:p>
            <a:endParaRPr lang="lv-LV" dirty="0"/>
          </a:p>
          <a:p>
            <a:endParaRPr lang="lv-LV" dirty="0" smtClean="0"/>
          </a:p>
          <a:p>
            <a:r>
              <a:rPr lang="lv-LV" sz="4400" b="1" dirty="0" smtClean="0">
                <a:solidFill>
                  <a:srgbClr val="02400C"/>
                </a:solidFill>
              </a:rPr>
              <a:t>Paldies par uzmanību!</a:t>
            </a:r>
            <a:endParaRPr lang="lv-LV" sz="4400" b="1" dirty="0">
              <a:solidFill>
                <a:srgbClr val="02400C"/>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fld id="{6FAE4D6A-332D-4311-878C-39ECA537B944}" type="slidenum">
              <a:rPr lang="en-US" altLang="en-US" smtClean="0"/>
              <a:pPr/>
              <a:t>19</a:t>
            </a:fld>
            <a:endParaRPr lang="en-US" altLang="en-US"/>
          </a:p>
        </p:txBody>
      </p:sp>
    </p:spTree>
    <p:extLst>
      <p:ext uri="{BB962C8B-B14F-4D97-AF65-F5344CB8AC3E}">
        <p14:creationId xmlns:p14="http://schemas.microsoft.com/office/powerpoint/2010/main" val="17778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63" y="741872"/>
            <a:ext cx="8410669" cy="879893"/>
          </a:xfrm>
        </p:spPr>
        <p:txBody>
          <a:bodyPr>
            <a:normAutofit/>
          </a:bodyPr>
          <a:lstStyle/>
          <a:p>
            <a:pPr algn="ctr"/>
            <a:r>
              <a:rPr lang="lv-LV" dirty="0">
                <a:solidFill>
                  <a:srgbClr val="002060"/>
                </a:solidFill>
              </a:rPr>
              <a:t>Vai varam valsti pārvaldīt labāk?</a:t>
            </a:r>
            <a:br>
              <a:rPr lang="lv-LV" dirty="0">
                <a:solidFill>
                  <a:srgbClr val="002060"/>
                </a:solidFill>
              </a:rPr>
            </a:br>
            <a:endParaRPr lang="lv-LV" dirty="0">
              <a:solidFill>
                <a:srgbClr val="002060"/>
              </a:solidFill>
            </a:endParaRPr>
          </a:p>
        </p:txBody>
      </p:sp>
      <p:sp>
        <p:nvSpPr>
          <p:cNvPr id="3" name="Content Placeholder 2"/>
          <p:cNvSpPr>
            <a:spLocks noGrp="1"/>
          </p:cNvSpPr>
          <p:nvPr>
            <p:ph idx="1"/>
          </p:nvPr>
        </p:nvSpPr>
        <p:spPr>
          <a:xfrm>
            <a:off x="1084132" y="1928399"/>
            <a:ext cx="7602668" cy="4373573"/>
          </a:xfrm>
        </p:spPr>
        <p:txBody>
          <a:bodyPr>
            <a:noAutofit/>
          </a:bodyPr>
          <a:lstStyle/>
          <a:p>
            <a:pPr>
              <a:spcBef>
                <a:spcPts val="0"/>
              </a:spcBef>
            </a:pPr>
            <a:endParaRPr lang="lv-LV" sz="1600" i="1" dirty="0" smtClean="0">
              <a:solidFill>
                <a:srgbClr val="006600"/>
              </a:solidFill>
              <a:latin typeface="Calibri" panose="020F0502020204030204" pitchFamily="34" charset="0"/>
            </a:endParaRPr>
          </a:p>
          <a:p>
            <a:pPr>
              <a:spcBef>
                <a:spcPts val="0"/>
              </a:spcBef>
            </a:pPr>
            <a:r>
              <a:rPr lang="lv-LV" sz="1600" i="1" dirty="0" smtClean="0">
                <a:solidFill>
                  <a:srgbClr val="006600"/>
                </a:solidFill>
                <a:latin typeface="Calibri" panose="020F0502020204030204" pitchFamily="34" charset="0"/>
              </a:rPr>
              <a:t>Atslēgvārdi</a:t>
            </a:r>
            <a:r>
              <a:rPr lang="lv-LV" sz="1600" i="1" dirty="0">
                <a:solidFill>
                  <a:srgbClr val="006600"/>
                </a:solidFill>
                <a:latin typeface="Calibri" panose="020F0502020204030204" pitchFamily="34" charset="0"/>
              </a:rPr>
              <a:t>, vērtējot </a:t>
            </a:r>
            <a:r>
              <a:rPr lang="lv-LV" sz="1600" i="1" dirty="0" smtClean="0">
                <a:solidFill>
                  <a:srgbClr val="006600"/>
                </a:solidFill>
                <a:latin typeface="Calibri" panose="020F0502020204030204" pitchFamily="34" charset="0"/>
              </a:rPr>
              <a:t>valsts </a:t>
            </a:r>
            <a:r>
              <a:rPr lang="lv-LV" sz="1600" i="1" dirty="0">
                <a:solidFill>
                  <a:srgbClr val="006600"/>
                </a:solidFill>
                <a:latin typeface="Calibri" panose="020F0502020204030204" pitchFamily="34" charset="0"/>
              </a:rPr>
              <a:t>pārvaldes </a:t>
            </a:r>
            <a:r>
              <a:rPr lang="lv-LV" sz="1600" i="1" dirty="0" smtClean="0">
                <a:solidFill>
                  <a:srgbClr val="006600"/>
                </a:solidFill>
                <a:latin typeface="Calibri" panose="020F0502020204030204" pitchFamily="34" charset="0"/>
              </a:rPr>
              <a:t>darbību:</a:t>
            </a:r>
            <a:endParaRPr lang="lv-LV" sz="1600" i="1" dirty="0">
              <a:solidFill>
                <a:srgbClr val="006600"/>
              </a:solidFill>
              <a:latin typeface="Calibri" panose="020F0502020204030204" pitchFamily="34" charset="0"/>
            </a:endParaRPr>
          </a:p>
          <a:p>
            <a:pPr>
              <a:spcBef>
                <a:spcPts val="0"/>
              </a:spcBef>
            </a:pPr>
            <a:endParaRPr lang="lv-LV" sz="800" i="1" dirty="0">
              <a:latin typeface="Calibri" panose="020F0502020204030204" pitchFamily="34" charset="0"/>
            </a:endParaRPr>
          </a:p>
          <a:p>
            <a:pPr marL="457200" indent="-457200">
              <a:spcBef>
                <a:spcPts val="0"/>
              </a:spcBef>
              <a:buFont typeface="Arial" panose="020B0604020202020204" pitchFamily="34" charset="0"/>
              <a:buChar char="•"/>
            </a:pPr>
            <a:r>
              <a:rPr lang="lv-LV" sz="1600" b="1" dirty="0">
                <a:solidFill>
                  <a:srgbClr val="02400C"/>
                </a:solidFill>
                <a:latin typeface="Calibri" panose="020F0502020204030204" pitchFamily="34" charset="0"/>
              </a:rPr>
              <a:t>nevienlīdzīgas pašvaldības</a:t>
            </a:r>
          </a:p>
          <a:p>
            <a:pPr marL="457200" indent="-457200">
              <a:spcBef>
                <a:spcPts val="0"/>
              </a:spcBef>
              <a:buFont typeface="Arial" panose="020B0604020202020204" pitchFamily="34" charset="0"/>
              <a:buChar char="•"/>
            </a:pPr>
            <a:r>
              <a:rPr lang="lv-LV" sz="1600" b="1" dirty="0" smtClean="0">
                <a:solidFill>
                  <a:srgbClr val="02400C"/>
                </a:solidFill>
                <a:latin typeface="Calibri" panose="020F0502020204030204" pitchFamily="34" charset="0"/>
              </a:rPr>
              <a:t>ap 30 dažādie </a:t>
            </a:r>
            <a:r>
              <a:rPr lang="lv-LV" sz="1600" b="1" dirty="0">
                <a:solidFill>
                  <a:srgbClr val="02400C"/>
                </a:solidFill>
                <a:latin typeface="Calibri" panose="020F0502020204030204" pitchFamily="34" charset="0"/>
              </a:rPr>
              <a:t>valsts pārvaldes reģionālie </a:t>
            </a:r>
            <a:r>
              <a:rPr lang="lv-LV" sz="1600" b="1" dirty="0" smtClean="0">
                <a:solidFill>
                  <a:srgbClr val="02400C"/>
                </a:solidFill>
                <a:latin typeface="Calibri" panose="020F0502020204030204" pitchFamily="34" charset="0"/>
              </a:rPr>
              <a:t>iedalījumi - </a:t>
            </a:r>
            <a:r>
              <a:rPr lang="lv-LV" sz="1600" b="1" dirty="0">
                <a:solidFill>
                  <a:srgbClr val="02400C"/>
                </a:solidFill>
                <a:latin typeface="Calibri" panose="020F0502020204030204" pitchFamily="34" charset="0"/>
              </a:rPr>
              <a:t>sektorāla </a:t>
            </a:r>
            <a:r>
              <a:rPr lang="lv-LV" sz="1600" b="1" dirty="0" smtClean="0">
                <a:solidFill>
                  <a:srgbClr val="02400C"/>
                </a:solidFill>
                <a:latin typeface="Calibri" panose="020F0502020204030204" pitchFamily="34" charset="0"/>
              </a:rPr>
              <a:t>pieeja</a:t>
            </a:r>
          </a:p>
          <a:p>
            <a:pPr>
              <a:spcBef>
                <a:spcPts val="0"/>
              </a:spcBef>
            </a:pPr>
            <a:endParaRPr lang="lv-LV" sz="1600" b="1" dirty="0">
              <a:solidFill>
                <a:srgbClr val="02400C"/>
              </a:solidFill>
              <a:latin typeface="Calibri" panose="020F0502020204030204" pitchFamily="34" charset="0"/>
            </a:endParaRPr>
          </a:p>
          <a:p>
            <a:pPr marL="457200" indent="-457200">
              <a:spcBef>
                <a:spcPts val="0"/>
              </a:spcBef>
              <a:buFont typeface="Arial" pitchFamily="34" charset="0"/>
              <a:buAutoNum type="arabicParenR"/>
            </a:pPr>
            <a:r>
              <a:rPr lang="lv-LV" sz="1600" dirty="0" smtClean="0">
                <a:latin typeface="Calibri" panose="020F0502020204030204" pitchFamily="34" charset="0"/>
              </a:rPr>
              <a:t>valsts </a:t>
            </a:r>
            <a:r>
              <a:rPr lang="lv-LV" sz="1600" dirty="0">
                <a:latin typeface="Calibri" panose="020F0502020204030204" pitchFamily="34" charset="0"/>
              </a:rPr>
              <a:t>pārvaldes </a:t>
            </a:r>
            <a:r>
              <a:rPr lang="lv-LV" sz="1600" dirty="0" smtClean="0">
                <a:latin typeface="Calibri" panose="020F0502020204030204" pitchFamily="34" charset="0"/>
              </a:rPr>
              <a:t>darba organizācija</a:t>
            </a:r>
          </a:p>
          <a:p>
            <a:pPr marL="457200" indent="-457200">
              <a:spcBef>
                <a:spcPts val="0"/>
              </a:spcBef>
              <a:buFont typeface="Arial" pitchFamily="34" charset="0"/>
              <a:buAutoNum type="arabicParenR"/>
            </a:pPr>
            <a:r>
              <a:rPr lang="lv-LV" sz="1600" dirty="0" smtClean="0">
                <a:latin typeface="Calibri" panose="020F0502020204030204" pitchFamily="34" charset="0"/>
              </a:rPr>
              <a:t>skaidri saprotama pakalpojumu pieejamība iedzīvotājiem</a:t>
            </a:r>
          </a:p>
          <a:p>
            <a:pPr marL="457200" indent="-457200">
              <a:spcBef>
                <a:spcPts val="0"/>
              </a:spcBef>
              <a:buFont typeface="Arial" pitchFamily="34" charset="0"/>
              <a:buAutoNum type="arabicParenR"/>
            </a:pPr>
            <a:r>
              <a:rPr lang="lv-LV" sz="1600" dirty="0" smtClean="0">
                <a:latin typeface="Calibri" panose="020F0502020204030204" pitchFamily="34" charset="0"/>
              </a:rPr>
              <a:t>institūciju sadarbība </a:t>
            </a:r>
            <a:r>
              <a:rPr lang="lv-LV" sz="1600" dirty="0">
                <a:latin typeface="Calibri" panose="020F0502020204030204" pitchFamily="34" charset="0"/>
              </a:rPr>
              <a:t>un </a:t>
            </a:r>
            <a:r>
              <a:rPr lang="lv-LV" sz="1600" dirty="0" smtClean="0">
                <a:latin typeface="Calibri" panose="020F0502020204030204" pitchFamily="34" charset="0"/>
              </a:rPr>
              <a:t>koordinācija, t.sk. ar uzņēmējiem </a:t>
            </a:r>
            <a:r>
              <a:rPr lang="lv-LV" sz="1600" dirty="0">
                <a:latin typeface="Calibri" panose="020F0502020204030204" pitchFamily="34" charset="0"/>
              </a:rPr>
              <a:t>un NVO </a:t>
            </a:r>
            <a:endParaRPr lang="lv-LV" sz="1600" dirty="0" smtClean="0">
              <a:latin typeface="Calibri" panose="020F0502020204030204" pitchFamily="34" charset="0"/>
            </a:endParaRPr>
          </a:p>
          <a:p>
            <a:pPr marL="457200" indent="-457200">
              <a:spcBef>
                <a:spcPts val="0"/>
              </a:spcBef>
              <a:buAutoNum type="arabicParenR"/>
            </a:pPr>
            <a:r>
              <a:rPr lang="lv-LV" sz="1600" dirty="0" smtClean="0">
                <a:latin typeface="Calibri" panose="020F0502020204030204" pitchFamily="34" charset="0"/>
              </a:rPr>
              <a:t>racionāla publisko finanšu </a:t>
            </a:r>
            <a:r>
              <a:rPr lang="lv-LV" sz="1600" dirty="0">
                <a:latin typeface="Calibri" panose="020F0502020204030204" pitchFamily="34" charset="0"/>
              </a:rPr>
              <a:t>līdzekļu izmantošana – fondu </a:t>
            </a:r>
            <a:r>
              <a:rPr lang="lv-LV" sz="1600" dirty="0" smtClean="0">
                <a:latin typeface="Calibri" panose="020F0502020204030204" pitchFamily="34" charset="0"/>
              </a:rPr>
              <a:t>apguve</a:t>
            </a:r>
            <a:endParaRPr lang="lv-LV" sz="1600" dirty="0">
              <a:latin typeface="Calibri" panose="020F0502020204030204" pitchFamily="34" charset="0"/>
            </a:endParaRPr>
          </a:p>
          <a:p>
            <a:pPr marL="457200" indent="-457200">
              <a:spcBef>
                <a:spcPts val="0"/>
              </a:spcBef>
              <a:buAutoNum type="arabicParenR"/>
            </a:pPr>
            <a:r>
              <a:rPr lang="lv-LV" sz="1600" dirty="0" smtClean="0">
                <a:latin typeface="Calibri" panose="020F0502020204030204" pitchFamily="34" charset="0"/>
              </a:rPr>
              <a:t>konkurētspēja </a:t>
            </a:r>
            <a:r>
              <a:rPr lang="lv-LV" sz="1600" dirty="0">
                <a:latin typeface="Calibri" panose="020F0502020204030204" pitchFamily="34" charset="0"/>
              </a:rPr>
              <a:t> </a:t>
            </a:r>
            <a:r>
              <a:rPr lang="lv-LV" sz="1600" dirty="0" smtClean="0">
                <a:latin typeface="Calibri" panose="020F0502020204030204" pitchFamily="34" charset="0"/>
              </a:rPr>
              <a:t>un uzņēmējdarbības attīstība</a:t>
            </a:r>
            <a:endParaRPr lang="lv-LV" sz="1600" dirty="0">
              <a:latin typeface="Calibri" panose="020F0502020204030204" pitchFamily="34" charset="0"/>
            </a:endParaRPr>
          </a:p>
          <a:p>
            <a:pPr marL="457200" indent="-457200">
              <a:spcBef>
                <a:spcPts val="0"/>
              </a:spcBef>
              <a:buFont typeface="Arial" pitchFamily="34" charset="0"/>
              <a:buAutoNum type="arabicParenR"/>
            </a:pPr>
            <a:r>
              <a:rPr lang="lv-LV" sz="1600" dirty="0" smtClean="0">
                <a:latin typeface="Calibri" panose="020F0502020204030204" pitchFamily="34" charset="0"/>
              </a:rPr>
              <a:t>pārvaldes administratīvās </a:t>
            </a:r>
            <a:r>
              <a:rPr lang="lv-LV" sz="1600" dirty="0">
                <a:latin typeface="Calibri" panose="020F0502020204030204" pitchFamily="34" charset="0"/>
              </a:rPr>
              <a:t>izmaksas</a:t>
            </a:r>
          </a:p>
          <a:p>
            <a:pPr>
              <a:spcBef>
                <a:spcPts val="0"/>
              </a:spcBef>
            </a:pPr>
            <a:endParaRPr lang="lv-LV" sz="1600" b="1" dirty="0" smtClean="0">
              <a:solidFill>
                <a:srgbClr val="006600"/>
              </a:solidFill>
              <a:latin typeface="Calibri" panose="020F0502020204030204" pitchFamily="34" charset="0"/>
            </a:endParaRPr>
          </a:p>
          <a:p>
            <a:pPr>
              <a:spcBef>
                <a:spcPts val="0"/>
              </a:spcBef>
            </a:pPr>
            <a:r>
              <a:rPr lang="lv-LV" sz="1800" b="1" dirty="0">
                <a:solidFill>
                  <a:srgbClr val="02400C"/>
                </a:solidFill>
                <a:latin typeface="Calibri" panose="020F0502020204030204" pitchFamily="34" charset="0"/>
              </a:rPr>
              <a:t>Vai iedzīvotāji ir apmierināti ar valsts pārvaldes darbību kopumā?</a:t>
            </a:r>
          </a:p>
          <a:p>
            <a:pPr>
              <a:spcBef>
                <a:spcPts val="0"/>
              </a:spcBef>
            </a:pPr>
            <a:endParaRPr lang="lv-LV" sz="800" i="1" dirty="0">
              <a:solidFill>
                <a:srgbClr val="006600"/>
              </a:solidFill>
              <a:latin typeface="Calibri" panose="020F0502020204030204" pitchFamily="34" charset="0"/>
            </a:endParaRPr>
          </a:p>
        </p:txBody>
      </p:sp>
      <p:sp>
        <p:nvSpPr>
          <p:cNvPr id="6" name="Slide Number Placeholder 5"/>
          <p:cNvSpPr>
            <a:spLocks noGrp="1"/>
          </p:cNvSpPr>
          <p:nvPr>
            <p:ph type="sldNum" sz="quarter" idx="13"/>
          </p:nvPr>
        </p:nvSpPr>
        <p:spPr/>
        <p:txBody>
          <a:bodyPr/>
          <a:lstStyle/>
          <a:p>
            <a:fld id="{6FAE4D6A-332D-4311-878C-39ECA537B944}" type="slidenum">
              <a:rPr lang="en-US" altLang="en-US" smtClean="0"/>
              <a:pPr/>
              <a:t>2</a:t>
            </a:fld>
            <a:endParaRPr lang="en-US" altLang="en-US"/>
          </a:p>
        </p:txBody>
      </p:sp>
    </p:spTree>
    <p:extLst>
      <p:ext uri="{BB962C8B-B14F-4D97-AF65-F5344CB8AC3E}">
        <p14:creationId xmlns:p14="http://schemas.microsoft.com/office/powerpoint/2010/main" val="4075863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33613" y="255588"/>
            <a:ext cx="6096000" cy="1036637"/>
          </a:xfrm>
        </p:spPr>
        <p:txBody>
          <a:bodyPr>
            <a:normAutofit/>
          </a:bodyPr>
          <a:lstStyle/>
          <a:p>
            <a:r>
              <a:rPr lang="lv-LV" altLang="lv-LV" dirty="0" smtClean="0">
                <a:solidFill>
                  <a:srgbClr val="002060"/>
                </a:solidFill>
              </a:rPr>
              <a:t>Apgabali, reģioni, apriņķi, rajoni – ieskats vēsturē </a:t>
            </a:r>
            <a:endParaRPr lang="lv-LV" altLang="lv-LV" dirty="0" smtClean="0"/>
          </a:p>
        </p:txBody>
      </p:sp>
      <p:sp>
        <p:nvSpPr>
          <p:cNvPr id="3" name="Content Placeholder 2"/>
          <p:cNvSpPr>
            <a:spLocks noGrp="1"/>
          </p:cNvSpPr>
          <p:nvPr>
            <p:ph idx="1"/>
          </p:nvPr>
        </p:nvSpPr>
        <p:spPr>
          <a:xfrm>
            <a:off x="577970" y="1397479"/>
            <a:ext cx="8341743" cy="5231921"/>
          </a:xfrm>
        </p:spPr>
        <p:txBody>
          <a:bodyPr>
            <a:noAutofit/>
          </a:bodyPr>
          <a:lstStyle/>
          <a:p>
            <a:pPr>
              <a:defRPr/>
            </a:pPr>
            <a:endParaRPr lang="lv-LV" sz="1600" b="1" dirty="0">
              <a:solidFill>
                <a:srgbClr val="006600"/>
              </a:solidFill>
              <a:latin typeface="Calibri" panose="020F0502020204030204" pitchFamily="34" charset="0"/>
            </a:endParaRPr>
          </a:p>
          <a:p>
            <a:pPr>
              <a:defRPr/>
            </a:pPr>
            <a:r>
              <a:rPr lang="lv-LV" sz="1600" b="1" dirty="0" smtClean="0">
                <a:solidFill>
                  <a:srgbClr val="006600"/>
                </a:solidFill>
                <a:latin typeface="Calibri" panose="020F0502020204030204" pitchFamily="34" charset="0"/>
              </a:rPr>
              <a:t>LR līdz 1940.gadam:</a:t>
            </a:r>
            <a:r>
              <a:rPr lang="lv-LV" sz="1600" b="1" dirty="0" smtClean="0">
                <a:solidFill>
                  <a:srgbClr val="006600"/>
                </a:solidFill>
                <a:latin typeface="Calibri" panose="020F0502020204030204" pitchFamily="34" charset="0"/>
                <a:cs typeface="Arial" pitchFamily="34" charset="0"/>
              </a:rPr>
              <a:t> </a:t>
            </a:r>
            <a:endParaRPr lang="lv-LV" sz="1600" b="1" dirty="0">
              <a:solidFill>
                <a:srgbClr val="006600"/>
              </a:solidFill>
              <a:latin typeface="Calibri" panose="020F0502020204030204" pitchFamily="34" charset="0"/>
              <a:cs typeface="Arial" pitchFamily="34" charset="0"/>
            </a:endParaRPr>
          </a:p>
          <a:p>
            <a:pPr>
              <a:defRPr/>
            </a:pPr>
            <a:r>
              <a:rPr lang="lv-LV" sz="1600" dirty="0">
                <a:latin typeface="Calibri" panose="020F0502020204030204" pitchFamily="34" charset="0"/>
                <a:cs typeface="Arial" pitchFamily="34" charset="0"/>
              </a:rPr>
              <a:t>4 </a:t>
            </a:r>
            <a:r>
              <a:rPr lang="lv-LV" sz="1600" dirty="0" smtClean="0">
                <a:latin typeface="Calibri" panose="020F0502020204030204" pitchFamily="34" charset="0"/>
                <a:cs typeface="Arial" pitchFamily="34" charset="0"/>
              </a:rPr>
              <a:t>administratīvie </a:t>
            </a:r>
            <a:r>
              <a:rPr lang="lv-LV" sz="1600" dirty="0">
                <a:latin typeface="Calibri" panose="020F0502020204030204" pitchFamily="34" charset="0"/>
                <a:cs typeface="Arial" pitchFamily="34" charset="0"/>
              </a:rPr>
              <a:t>apgabali bez administratīviem centriem (AC) + Rīga </a:t>
            </a:r>
            <a:endParaRPr lang="lv-LV" sz="1600" dirty="0" smtClean="0">
              <a:latin typeface="Calibri" panose="020F0502020204030204" pitchFamily="34" charset="0"/>
              <a:cs typeface="Arial" pitchFamily="34" charset="0"/>
            </a:endParaRPr>
          </a:p>
          <a:p>
            <a:pPr>
              <a:defRPr/>
            </a:pPr>
            <a:r>
              <a:rPr lang="lv-LV" sz="1600" dirty="0" smtClean="0">
                <a:latin typeface="Calibri" panose="020F0502020204030204" pitchFamily="34" charset="0"/>
                <a:cs typeface="Arial" pitchFamily="34" charset="0"/>
              </a:rPr>
              <a:t>19 </a:t>
            </a:r>
            <a:r>
              <a:rPr lang="lv-LV" sz="1600" dirty="0">
                <a:latin typeface="Calibri" panose="020F0502020204030204" pitchFamily="34" charset="0"/>
                <a:cs typeface="Arial" pitchFamily="34" charset="0"/>
              </a:rPr>
              <a:t>– apriņķi ar </a:t>
            </a:r>
            <a:r>
              <a:rPr lang="lv-LV" sz="1600" dirty="0" smtClean="0">
                <a:latin typeface="Calibri" panose="020F0502020204030204" pitchFamily="34" charset="0"/>
                <a:cs typeface="Arial" pitchFamily="34" charset="0"/>
              </a:rPr>
              <a:t>AC</a:t>
            </a:r>
            <a:endParaRPr lang="lv-LV" sz="1600" b="1" dirty="0">
              <a:solidFill>
                <a:schemeClr val="accent6">
                  <a:lumMod val="50000"/>
                </a:schemeClr>
              </a:solidFill>
              <a:latin typeface="Calibri" panose="020F0502020204030204" pitchFamily="34" charset="0"/>
              <a:cs typeface="Arial" pitchFamily="34" charset="0"/>
            </a:endParaRPr>
          </a:p>
          <a:p>
            <a:pPr>
              <a:defRPr/>
            </a:pPr>
            <a:r>
              <a:rPr lang="lv-LV" sz="1600" b="1" dirty="0" smtClean="0">
                <a:solidFill>
                  <a:srgbClr val="006600"/>
                </a:solidFill>
                <a:latin typeface="Calibri" panose="020F0502020204030204" pitchFamily="34" charset="0"/>
                <a:cs typeface="Arial" pitchFamily="34" charset="0"/>
              </a:rPr>
              <a:t>LPSR</a:t>
            </a:r>
            <a:endParaRPr lang="lv-LV" sz="1600" b="1" dirty="0">
              <a:solidFill>
                <a:srgbClr val="006600"/>
              </a:solidFill>
              <a:latin typeface="Calibri" panose="020F0502020204030204" pitchFamily="34" charset="0"/>
              <a:cs typeface="Arial" pitchFamily="34" charset="0"/>
            </a:endParaRPr>
          </a:p>
          <a:p>
            <a:pPr>
              <a:defRPr/>
            </a:pPr>
            <a:r>
              <a:rPr lang="lv-LV" sz="1600" dirty="0">
                <a:latin typeface="Calibri" panose="020F0502020204030204" pitchFamily="34" charset="0"/>
                <a:cs typeface="Arial" pitchFamily="34" charset="0"/>
              </a:rPr>
              <a:t>1947.g. 25 apriņķi ar AC, 5 republikas pilsētas</a:t>
            </a:r>
          </a:p>
          <a:p>
            <a:pPr>
              <a:defRPr/>
            </a:pPr>
            <a:r>
              <a:rPr lang="lv-LV" sz="1600" dirty="0">
                <a:latin typeface="Calibri" panose="020F0502020204030204" pitchFamily="34" charset="0"/>
                <a:cs typeface="Arial" pitchFamily="34" charset="0"/>
              </a:rPr>
              <a:t>1953.g. 3 apgabali ar AC, 58 rajoni ar AC, 1 republikas pilsēta - Rīga</a:t>
            </a:r>
          </a:p>
          <a:p>
            <a:pPr>
              <a:defRPr/>
            </a:pPr>
            <a:r>
              <a:rPr lang="lv-LV" sz="1600" dirty="0">
                <a:latin typeface="Calibri" panose="020F0502020204030204" pitchFamily="34" charset="0"/>
                <a:cs typeface="Arial" pitchFamily="34" charset="0"/>
              </a:rPr>
              <a:t>1963.g. 21 rajons ar AC, 7 republikas pilsētas </a:t>
            </a:r>
          </a:p>
          <a:p>
            <a:pPr>
              <a:defRPr/>
            </a:pPr>
            <a:r>
              <a:rPr lang="lv-LV" sz="1600" dirty="0">
                <a:latin typeface="Calibri" panose="020F0502020204030204" pitchFamily="34" charset="0"/>
                <a:cs typeface="Arial" pitchFamily="34" charset="0"/>
              </a:rPr>
              <a:t>1973.g. 26 rajoni ar </a:t>
            </a:r>
            <a:r>
              <a:rPr lang="lv-LV" sz="1600" dirty="0" smtClean="0">
                <a:latin typeface="Calibri" panose="020F0502020204030204" pitchFamily="34" charset="0"/>
                <a:cs typeface="Arial" pitchFamily="34" charset="0"/>
              </a:rPr>
              <a:t>AC, </a:t>
            </a:r>
            <a:r>
              <a:rPr lang="lv-LV" sz="1600" dirty="0">
                <a:latin typeface="Calibri" panose="020F0502020204030204" pitchFamily="34" charset="0"/>
                <a:cs typeface="Arial" pitchFamily="34" charset="0"/>
              </a:rPr>
              <a:t>7 republikas pilsētas </a:t>
            </a:r>
            <a:r>
              <a:rPr lang="lv-LV" sz="1600" dirty="0" smtClean="0">
                <a:latin typeface="Calibri" panose="020F0502020204030204" pitchFamily="34" charset="0"/>
                <a:cs typeface="Arial" pitchFamily="34" charset="0"/>
              </a:rPr>
              <a:t>un 8 </a:t>
            </a:r>
            <a:r>
              <a:rPr lang="lv-LV" sz="1600" dirty="0">
                <a:latin typeface="Calibri" panose="020F0502020204030204" pitchFamily="34" charset="0"/>
                <a:cs typeface="Arial" pitchFamily="34" charset="0"/>
              </a:rPr>
              <a:t>ekonomiskie reģioni ar AC </a:t>
            </a:r>
            <a:r>
              <a:rPr lang="lv-LV" sz="1600" i="1" dirty="0">
                <a:latin typeface="Calibri" panose="020F0502020204030204" pitchFamily="34" charset="0"/>
                <a:cs typeface="Arial" pitchFamily="34" charset="0"/>
              </a:rPr>
              <a:t>(Rīga, Liepāja, Ventspils, Valmiera, Jēkabpils, Rēzekne, Daugavpils, </a:t>
            </a:r>
            <a:r>
              <a:rPr lang="lv-LV" sz="1600" i="1" dirty="0" smtClean="0">
                <a:latin typeface="Calibri" panose="020F0502020204030204" pitchFamily="34" charset="0"/>
                <a:cs typeface="Arial" pitchFamily="34" charset="0"/>
              </a:rPr>
              <a:t>Gulbene)</a:t>
            </a:r>
            <a:endParaRPr lang="lv-LV" sz="1600" b="1" dirty="0" smtClean="0">
              <a:solidFill>
                <a:srgbClr val="006600"/>
              </a:solidFill>
              <a:latin typeface="Calibri" panose="020F0502020204030204" pitchFamily="34" charset="0"/>
              <a:cs typeface="Arial" pitchFamily="34" charset="0"/>
            </a:endParaRPr>
          </a:p>
          <a:p>
            <a:pPr>
              <a:defRPr/>
            </a:pPr>
            <a:r>
              <a:rPr lang="lv-LV" sz="1600" b="1" dirty="0" smtClean="0">
                <a:solidFill>
                  <a:srgbClr val="006600"/>
                </a:solidFill>
                <a:latin typeface="Calibri" panose="020F0502020204030204" pitchFamily="34" charset="0"/>
                <a:cs typeface="Arial" pitchFamily="34" charset="0"/>
              </a:rPr>
              <a:t>Latvija 1990.g</a:t>
            </a:r>
            <a:r>
              <a:rPr lang="lv-LV" sz="1600" b="1" dirty="0">
                <a:solidFill>
                  <a:srgbClr val="006600"/>
                </a:solidFill>
                <a:latin typeface="Calibri" panose="020F0502020204030204" pitchFamily="34" charset="0"/>
                <a:cs typeface="Arial" pitchFamily="34" charset="0"/>
              </a:rPr>
              <a:t>. – </a:t>
            </a:r>
            <a:r>
              <a:rPr lang="lv-LV" sz="1600" b="1" dirty="0" smtClean="0">
                <a:solidFill>
                  <a:srgbClr val="006600"/>
                </a:solidFill>
                <a:latin typeface="Calibri" panose="020F0502020204030204" pitchFamily="34" charset="0"/>
                <a:cs typeface="Arial" pitchFamily="34" charset="0"/>
              </a:rPr>
              <a:t>2010.gads</a:t>
            </a:r>
            <a:endParaRPr lang="lv-LV" sz="1600" b="1" dirty="0">
              <a:solidFill>
                <a:srgbClr val="006600"/>
              </a:solidFill>
              <a:latin typeface="Calibri" panose="020F0502020204030204" pitchFamily="34" charset="0"/>
              <a:cs typeface="Arial" pitchFamily="34" charset="0"/>
            </a:endParaRPr>
          </a:p>
          <a:p>
            <a:pPr>
              <a:defRPr/>
            </a:pPr>
            <a:r>
              <a:rPr lang="lv-LV" sz="1600" dirty="0">
                <a:latin typeface="Calibri" panose="020F0502020204030204" pitchFamily="34" charset="0"/>
                <a:cs typeface="Arial" pitchFamily="34" charset="0"/>
              </a:rPr>
              <a:t>26 rajoni ar AC, 7 republikas </a:t>
            </a:r>
            <a:r>
              <a:rPr lang="lv-LV" sz="1600" dirty="0" smtClean="0">
                <a:latin typeface="Calibri" panose="020F0502020204030204" pitchFamily="34" charset="0"/>
                <a:cs typeface="Arial" pitchFamily="34" charset="0"/>
              </a:rPr>
              <a:t>pilsētas</a:t>
            </a:r>
            <a:endParaRPr lang="lv-LV" sz="1600" b="1" dirty="0" smtClean="0">
              <a:solidFill>
                <a:srgbClr val="006600"/>
              </a:solidFill>
              <a:latin typeface="Calibri" panose="020F0502020204030204" pitchFamily="34" charset="0"/>
              <a:cs typeface="Arial" pitchFamily="34" charset="0"/>
            </a:endParaRPr>
          </a:p>
          <a:p>
            <a:pPr>
              <a:defRPr/>
            </a:pPr>
            <a:r>
              <a:rPr lang="lv-LV" sz="1600" b="1" dirty="0" smtClean="0">
                <a:solidFill>
                  <a:srgbClr val="006600"/>
                </a:solidFill>
                <a:latin typeface="Calibri" panose="020F0502020204030204" pitchFamily="34" charset="0"/>
                <a:cs typeface="Arial" pitchFamily="34" charset="0"/>
              </a:rPr>
              <a:t>Latvija </a:t>
            </a:r>
            <a:r>
              <a:rPr lang="lv-LV" sz="1600" b="1" dirty="0">
                <a:solidFill>
                  <a:srgbClr val="006600"/>
                </a:solidFill>
                <a:latin typeface="Calibri" panose="020F0502020204030204" pitchFamily="34" charset="0"/>
                <a:cs typeface="Arial" pitchFamily="34" charset="0"/>
              </a:rPr>
              <a:t>pēc </a:t>
            </a:r>
            <a:r>
              <a:rPr lang="lv-LV" sz="1600" b="1" dirty="0" smtClean="0">
                <a:solidFill>
                  <a:srgbClr val="006600"/>
                </a:solidFill>
                <a:latin typeface="Calibri" panose="020F0502020204030204" pitchFamily="34" charset="0"/>
                <a:cs typeface="Arial" pitchFamily="34" charset="0"/>
              </a:rPr>
              <a:t>2010.gada </a:t>
            </a:r>
          </a:p>
          <a:p>
            <a:pPr>
              <a:defRPr/>
            </a:pPr>
            <a:r>
              <a:rPr lang="lv-LV" sz="1600" dirty="0" smtClean="0">
                <a:latin typeface="Calibri" panose="020F0502020204030204" pitchFamily="34" charset="0"/>
                <a:cs typeface="Arial" pitchFamily="34" charset="0"/>
              </a:rPr>
              <a:t>Rajoni likvidēti, apriņķi nav izveidoti </a:t>
            </a:r>
          </a:p>
          <a:p>
            <a:pPr>
              <a:defRPr/>
            </a:pPr>
            <a:r>
              <a:rPr lang="lv-LV" sz="1600" b="1" i="1" dirty="0" smtClean="0">
                <a:solidFill>
                  <a:srgbClr val="02400C"/>
                </a:solidFill>
                <a:latin typeface="Calibri" panose="020F0502020204030204" pitchFamily="34" charset="0"/>
                <a:cs typeface="Arial" pitchFamily="34" charset="0"/>
              </a:rPr>
              <a:t>2001.gadā noteiktajām 5 </a:t>
            </a:r>
            <a:r>
              <a:rPr lang="lv-LV" sz="1600" b="1" i="1" dirty="0">
                <a:solidFill>
                  <a:srgbClr val="02400C"/>
                </a:solidFill>
                <a:latin typeface="Calibri" panose="020F0502020204030204" pitchFamily="34" charset="0"/>
                <a:cs typeface="Arial" pitchFamily="34" charset="0"/>
              </a:rPr>
              <a:t>plānošanas reģionu </a:t>
            </a:r>
            <a:r>
              <a:rPr lang="lv-LV" sz="1600" b="1" i="1" dirty="0" smtClean="0">
                <a:solidFill>
                  <a:srgbClr val="02400C"/>
                </a:solidFill>
                <a:latin typeface="Calibri" panose="020F0502020204030204" pitchFamily="34" charset="0"/>
                <a:cs typeface="Arial" pitchFamily="34" charset="0"/>
              </a:rPr>
              <a:t>teritorijām nav administratīvās </a:t>
            </a:r>
            <a:r>
              <a:rPr lang="lv-LV" sz="1600" b="1" i="1" dirty="0">
                <a:solidFill>
                  <a:srgbClr val="02400C"/>
                </a:solidFill>
                <a:latin typeface="Calibri" panose="020F0502020204030204" pitchFamily="34" charset="0"/>
                <a:cs typeface="Arial" pitchFamily="34" charset="0"/>
              </a:rPr>
              <a:t>teritorijas </a:t>
            </a:r>
            <a:r>
              <a:rPr lang="lv-LV" sz="1600" b="1" i="1" dirty="0" smtClean="0">
                <a:solidFill>
                  <a:srgbClr val="02400C"/>
                </a:solidFill>
                <a:latin typeface="Calibri" panose="020F0502020204030204" pitchFamily="34" charset="0"/>
                <a:cs typeface="Arial" pitchFamily="34" charset="0"/>
              </a:rPr>
              <a:t>statusa, teritoriā</a:t>
            </a:r>
            <a:r>
              <a:rPr lang="lv-LV" sz="1600" b="1" i="1" dirty="0">
                <a:solidFill>
                  <a:srgbClr val="02400C"/>
                </a:solidFill>
                <a:latin typeface="Calibri" panose="020F0502020204030204" pitchFamily="34" charset="0"/>
                <a:cs typeface="Arial" pitchFamily="34" charset="0"/>
              </a:rPr>
              <a:t>l</a:t>
            </a:r>
            <a:r>
              <a:rPr lang="lv-LV" sz="1600" b="1" i="1" dirty="0" smtClean="0">
                <a:solidFill>
                  <a:srgbClr val="02400C"/>
                </a:solidFill>
                <a:latin typeface="Calibri" panose="020F0502020204030204" pitchFamily="34" charset="0"/>
                <a:cs typeface="Arial" pitchFamily="34" charset="0"/>
              </a:rPr>
              <a:t>ais ietvars ir ar  noteiktu problemātiku, tam nav pielāgojusies valsts pārvaldes sistēma</a:t>
            </a:r>
            <a:endParaRPr lang="lv-LV" sz="1600" b="1" i="1" dirty="0">
              <a:solidFill>
                <a:srgbClr val="02400C"/>
              </a:solidFill>
              <a:latin typeface="Calibri" panose="020F0502020204030204" pitchFamily="34" charset="0"/>
              <a:cs typeface="Arial" pitchFamily="34" charset="0"/>
            </a:endParaRPr>
          </a:p>
          <a:p>
            <a:pPr>
              <a:defRPr/>
            </a:pPr>
            <a:endParaRPr lang="lv-LV" sz="1600" dirty="0">
              <a:latin typeface="Calibri" panose="020F0502020204030204" pitchFamily="34" charset="0"/>
            </a:endParaRPr>
          </a:p>
        </p:txBody>
      </p:sp>
      <p:sp>
        <p:nvSpPr>
          <p:cNvPr id="25604" name="Slide Number Placeholder 5"/>
          <p:cNvSpPr>
            <a:spLocks noGrp="1"/>
          </p:cNvSpPr>
          <p:nvPr>
            <p:ph type="sldNum" sz="quarter" idx="13"/>
          </p:nvPr>
        </p:nvSpPr>
        <p:spPr bwMode="auto">
          <a:noFill/>
          <a:ln>
            <a:miter lim="800000"/>
            <a:headEnd/>
            <a:tailEnd/>
          </a:ln>
        </p:spPr>
        <p:txBody>
          <a:bodyPr/>
          <a:lstStyle/>
          <a:p>
            <a:fld id="{2A63AFE2-CD12-41D1-A511-131DDEBD2217}" type="slidenum">
              <a:rPr lang="en-US" altLang="en-US"/>
              <a:pPr/>
              <a:t>20</a:t>
            </a:fld>
            <a:endParaRPr lang="en-US" altLang="en-US"/>
          </a:p>
        </p:txBody>
      </p:sp>
    </p:spTree>
    <p:extLst>
      <p:ext uri="{BB962C8B-B14F-4D97-AF65-F5344CB8AC3E}">
        <p14:creationId xmlns:p14="http://schemas.microsoft.com/office/powerpoint/2010/main" val="91143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38"/>
          </a:xfrm>
        </p:spPr>
        <p:txBody>
          <a:bodyPr>
            <a:normAutofit/>
          </a:bodyPr>
          <a:lstStyle/>
          <a:p>
            <a:pPr>
              <a:defRPr/>
            </a:pPr>
            <a:r>
              <a:rPr lang="lv-LV" kern="0" dirty="0">
                <a:solidFill>
                  <a:srgbClr val="002060"/>
                </a:solidFill>
                <a:cs typeface="Arial" pitchFamily="34" charset="0"/>
              </a:rPr>
              <a:t>Citu </a:t>
            </a:r>
            <a:r>
              <a:rPr lang="lv-LV" kern="0" dirty="0" smtClean="0">
                <a:solidFill>
                  <a:srgbClr val="002060"/>
                </a:solidFill>
                <a:cs typeface="Arial" pitchFamily="34" charset="0"/>
              </a:rPr>
              <a:t>Eiropas </a:t>
            </a:r>
            <a:r>
              <a:rPr lang="lv-LV" kern="0" dirty="0">
                <a:solidFill>
                  <a:srgbClr val="002060"/>
                </a:solidFill>
                <a:cs typeface="Arial" pitchFamily="34" charset="0"/>
              </a:rPr>
              <a:t>valstu prakse valsts reģionālā iedalījuma noteikšanā</a:t>
            </a:r>
            <a:endParaRPr lang="lv-LV" dirty="0">
              <a:solidFill>
                <a:srgbClr val="002060"/>
              </a:solidFill>
            </a:endParaRPr>
          </a:p>
        </p:txBody>
      </p:sp>
      <p:sp>
        <p:nvSpPr>
          <p:cNvPr id="24579" name="Content Placeholder 2"/>
          <p:cNvSpPr>
            <a:spLocks noGrp="1"/>
          </p:cNvSpPr>
          <p:nvPr>
            <p:ph idx="1"/>
          </p:nvPr>
        </p:nvSpPr>
        <p:spPr>
          <a:xfrm>
            <a:off x="539750" y="1752600"/>
            <a:ext cx="8299450" cy="4373563"/>
          </a:xfrm>
        </p:spPr>
        <p:txBody>
          <a:bodyPr/>
          <a:lstStyle/>
          <a:p>
            <a:pPr defTabSz="914400"/>
            <a:r>
              <a:rPr lang="lv-LV" altLang="lv-LV" sz="1600" dirty="0" smtClean="0">
                <a:solidFill>
                  <a:srgbClr val="026227"/>
                </a:solidFill>
                <a:latin typeface="Calibri" panose="020F0502020204030204" pitchFamily="34" charset="0"/>
              </a:rPr>
              <a:t>1. Valsts reģionālo struktūru darbība ir organizēta pēc vienotiem principiem noteiktās reģionu (apakšreģionu) teritorijās.</a:t>
            </a:r>
          </a:p>
          <a:p>
            <a:pPr marL="342900" indent="-342900" defTabSz="914400"/>
            <a:r>
              <a:rPr lang="lv-LV" altLang="lv-LV" sz="1600" dirty="0" smtClean="0">
                <a:solidFill>
                  <a:srgbClr val="026227"/>
                </a:solidFill>
                <a:latin typeface="Calibri" panose="020F0502020204030204" pitchFamily="34" charset="0"/>
              </a:rPr>
              <a:t>2. Gadījumos, kur izveidotas reģionālās pašvaldības, valsts reģionālās struktūras pielāgojas reģionālo pašvaldību noteiktajām teritorijām.</a:t>
            </a:r>
          </a:p>
          <a:p>
            <a:pPr marL="342900" indent="-342900" defTabSz="914400"/>
            <a:r>
              <a:rPr lang="lv-LV" altLang="lv-LV" sz="1600" dirty="0" smtClean="0">
                <a:solidFill>
                  <a:srgbClr val="026227"/>
                </a:solidFill>
                <a:latin typeface="Calibri" panose="020F0502020204030204" pitchFamily="34" charset="0"/>
              </a:rPr>
              <a:t>3. Visos gadījumos valsts reģionālam iedalījumam (apakšreģionam) ir noteikts administratīvais centrs.</a:t>
            </a:r>
          </a:p>
          <a:p>
            <a:pPr marL="342900" indent="-342900" defTabSz="914400"/>
            <a:r>
              <a:rPr lang="lv-LV" altLang="lv-LV" sz="1400" i="1" dirty="0" smtClean="0">
                <a:latin typeface="Calibri" panose="020F0502020204030204" pitchFamily="34" charset="0"/>
              </a:rPr>
              <a:t>Latvijas esošai situācijai pēc līdzības nav analogu citās Eiropas valstīs. </a:t>
            </a:r>
          </a:p>
          <a:p>
            <a:pPr marL="342900" indent="-342900" defTabSz="914400"/>
            <a:r>
              <a:rPr lang="lv-LV" altLang="lv-LV" sz="1400" i="1" dirty="0" smtClean="0">
                <a:latin typeface="Calibri" panose="020F0502020204030204" pitchFamily="34" charset="0"/>
              </a:rPr>
              <a:t>Igaunijā tie ir 15 valsts pārvaldes apriņķi, Lietuvā – 10 valsts pārvaldes apriņķi, Somijā – 5 valsts pārvaldes reģioni ar 19 apakšreģioniem. Līdzīgi Norvēģijā 7/19 un Zviedrijā 21.</a:t>
            </a:r>
          </a:p>
          <a:p>
            <a:pPr marL="342900" indent="-342900" defTabSz="914400"/>
            <a:endParaRPr lang="lv-LV" altLang="lv-LV" sz="1400" i="1" dirty="0" smtClean="0"/>
          </a:p>
        </p:txBody>
      </p:sp>
      <p:sp>
        <p:nvSpPr>
          <p:cNvPr id="24580" name="Slide Number Placeholder 5"/>
          <p:cNvSpPr>
            <a:spLocks noGrp="1"/>
          </p:cNvSpPr>
          <p:nvPr>
            <p:ph type="sldNum" sz="quarter" idx="13"/>
          </p:nvPr>
        </p:nvSpPr>
        <p:spPr bwMode="auto">
          <a:noFill/>
          <a:ln>
            <a:miter lim="800000"/>
            <a:headEnd/>
            <a:tailEnd/>
          </a:ln>
        </p:spPr>
        <p:txBody>
          <a:bodyPr/>
          <a:lstStyle/>
          <a:p>
            <a:fld id="{99AC4A18-22B0-4A37-A9A3-DAF272B0BD7A}" type="slidenum">
              <a:rPr lang="en-US" altLang="en-US"/>
              <a:pPr/>
              <a:t>21</a:t>
            </a:fld>
            <a:endParaRPr lang="en-US" altLang="en-US"/>
          </a:p>
        </p:txBody>
      </p:sp>
      <p:pic>
        <p:nvPicPr>
          <p:cNvPr id="24581" name="Picture 7" descr="estonian_counties.png"/>
          <p:cNvPicPr>
            <a:picLocks noChangeAspect="1"/>
          </p:cNvPicPr>
          <p:nvPr/>
        </p:nvPicPr>
        <p:blipFill>
          <a:blip r:embed="rId2" cstate="print"/>
          <a:srcRect/>
          <a:stretch>
            <a:fillRect/>
          </a:stretch>
        </p:blipFill>
        <p:spPr bwMode="auto">
          <a:xfrm>
            <a:off x="627063" y="4067175"/>
            <a:ext cx="2403475" cy="2562225"/>
          </a:xfrm>
          <a:prstGeom prst="rect">
            <a:avLst/>
          </a:prstGeom>
          <a:noFill/>
          <a:ln w="9525">
            <a:noFill/>
            <a:miter lim="800000"/>
            <a:headEnd/>
            <a:tailEnd/>
          </a:ln>
        </p:spPr>
      </p:pic>
      <p:pic>
        <p:nvPicPr>
          <p:cNvPr id="24582" name="Picture 8" descr="detailed_administrative_map_of_lthuania.jpg"/>
          <p:cNvPicPr>
            <a:picLocks noChangeAspect="1"/>
          </p:cNvPicPr>
          <p:nvPr/>
        </p:nvPicPr>
        <p:blipFill>
          <a:blip r:embed="rId3" cstate="print"/>
          <a:srcRect/>
          <a:stretch>
            <a:fillRect/>
          </a:stretch>
        </p:blipFill>
        <p:spPr bwMode="auto">
          <a:xfrm>
            <a:off x="3173413" y="4249738"/>
            <a:ext cx="2889250" cy="2379662"/>
          </a:xfrm>
          <a:prstGeom prst="rect">
            <a:avLst/>
          </a:prstGeom>
          <a:noFill/>
          <a:ln w="9525">
            <a:noFill/>
            <a:miter lim="800000"/>
            <a:headEnd/>
            <a:tailEnd/>
          </a:ln>
        </p:spPr>
      </p:pic>
      <p:pic>
        <p:nvPicPr>
          <p:cNvPr id="24583" name="Picture 2" descr="http://www.nordregio.se/Global/Publications/Publications%202016/State%20of%20the%20Nordic%20Region%202016/fIGURE%201_1%200753i_Nordic_Reg_Mun_2015_NAMES_v2_non_LAU.jpg"/>
          <p:cNvPicPr>
            <a:picLocks noChangeAspect="1" noChangeArrowheads="1"/>
          </p:cNvPicPr>
          <p:nvPr/>
        </p:nvPicPr>
        <p:blipFill>
          <a:blip r:embed="rId4" cstate="print"/>
          <a:srcRect/>
          <a:stretch>
            <a:fillRect/>
          </a:stretch>
        </p:blipFill>
        <p:spPr bwMode="auto">
          <a:xfrm>
            <a:off x="6062663" y="4265613"/>
            <a:ext cx="2624137" cy="2363787"/>
          </a:xfrm>
          <a:prstGeom prst="rect">
            <a:avLst/>
          </a:prstGeom>
          <a:noFill/>
          <a:ln w="9525">
            <a:noFill/>
            <a:miter lim="800000"/>
            <a:headEnd/>
            <a:tailEnd/>
          </a:ln>
        </p:spPr>
      </p:pic>
    </p:spTree>
    <p:extLst>
      <p:ext uri="{BB962C8B-B14F-4D97-AF65-F5344CB8AC3E}">
        <p14:creationId xmlns:p14="http://schemas.microsoft.com/office/powerpoint/2010/main" val="361712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42868" y="381000"/>
            <a:ext cx="6443932" cy="1036638"/>
          </a:xfrm>
        </p:spPr>
        <p:txBody>
          <a:bodyPr>
            <a:normAutofit fontScale="90000"/>
          </a:bodyPr>
          <a:lstStyle/>
          <a:p>
            <a:r>
              <a:rPr lang="lv-LV" dirty="0">
                <a:solidFill>
                  <a:srgbClr val="002060"/>
                </a:solidFill>
              </a:rPr>
              <a:t>ATR </a:t>
            </a:r>
            <a:r>
              <a:rPr lang="lv-LV" dirty="0" smtClean="0">
                <a:solidFill>
                  <a:srgbClr val="002060"/>
                </a:solidFill>
              </a:rPr>
              <a:t>neatrisinātais jautājums – valsts reģionālais administratīvais iedalījums  </a:t>
            </a:r>
            <a:endParaRPr lang="lv-LV" altLang="lv-LV" b="0" i="1" dirty="0" smtClean="0"/>
          </a:p>
        </p:txBody>
      </p:sp>
      <p:sp>
        <p:nvSpPr>
          <p:cNvPr id="17411" name="Content Placeholder 2"/>
          <p:cNvSpPr>
            <a:spLocks noGrp="1"/>
          </p:cNvSpPr>
          <p:nvPr>
            <p:ph idx="1"/>
          </p:nvPr>
        </p:nvSpPr>
        <p:spPr>
          <a:xfrm>
            <a:off x="784225" y="1708030"/>
            <a:ext cx="8054975" cy="4418133"/>
          </a:xfrm>
        </p:spPr>
        <p:txBody>
          <a:bodyPr>
            <a:noAutofit/>
          </a:bodyPr>
          <a:lstStyle/>
          <a:p>
            <a:pPr>
              <a:lnSpc>
                <a:spcPct val="80000"/>
              </a:lnSpc>
            </a:pPr>
            <a:r>
              <a:rPr lang="lv-LV" altLang="lv-LV" sz="1600" b="1" dirty="0" smtClean="0">
                <a:latin typeface="Calibri" panose="020F0502020204030204" pitchFamily="34" charset="0"/>
              </a:rPr>
              <a:t>Rajoni</a:t>
            </a:r>
            <a:endParaRPr lang="lv-LV" altLang="lv-LV" sz="1600" b="1" dirty="0">
              <a:latin typeface="Calibri" panose="020F0502020204030204" pitchFamily="34" charset="0"/>
            </a:endParaRPr>
          </a:p>
          <a:p>
            <a:pPr>
              <a:lnSpc>
                <a:spcPct val="80000"/>
              </a:lnSpc>
            </a:pPr>
            <a:r>
              <a:rPr lang="lv-LV" altLang="lv-LV" sz="1600" dirty="0">
                <a:latin typeface="Calibri" panose="020F0502020204030204" pitchFamily="34" charset="0"/>
              </a:rPr>
              <a:t>No 90.gadu vidus notiek pakāpeniska rajonu administratīvās pārvaldības vājināšana - 2009.gadā rajonu teritorijas tiek </a:t>
            </a:r>
            <a:r>
              <a:rPr lang="lv-LV" altLang="lv-LV" sz="1600" dirty="0" smtClean="0">
                <a:latin typeface="Calibri" panose="020F0502020204030204" pitchFamily="34" charset="0"/>
              </a:rPr>
              <a:t>likvidētas</a:t>
            </a:r>
          </a:p>
          <a:p>
            <a:pPr>
              <a:lnSpc>
                <a:spcPct val="80000"/>
              </a:lnSpc>
            </a:pPr>
            <a:endParaRPr lang="lv-LV" altLang="lv-LV" sz="1600" dirty="0" smtClean="0">
              <a:latin typeface="Calibri" panose="020F0502020204030204" pitchFamily="34" charset="0"/>
            </a:endParaRPr>
          </a:p>
          <a:p>
            <a:pPr>
              <a:lnSpc>
                <a:spcPct val="80000"/>
              </a:lnSpc>
            </a:pPr>
            <a:r>
              <a:rPr lang="lv-LV" altLang="lv-LV" sz="1600" b="1" dirty="0" smtClean="0">
                <a:latin typeface="Calibri" panose="020F0502020204030204" pitchFamily="34" charset="0"/>
              </a:rPr>
              <a:t>No 1998.gada </a:t>
            </a:r>
            <a:r>
              <a:rPr lang="lv-LV" altLang="lv-LV" sz="1600" dirty="0">
                <a:latin typeface="Calibri" panose="020F0502020204030204" pitchFamily="34" charset="0"/>
              </a:rPr>
              <a:t>likums paredz izveidot valsts reģionālo administratīvi teritoriālo iedalījumu – apriņķos, lai nodrošinātu:</a:t>
            </a:r>
          </a:p>
          <a:p>
            <a:pPr>
              <a:lnSpc>
                <a:spcPct val="80000"/>
              </a:lnSpc>
            </a:pPr>
            <a:r>
              <a:rPr lang="lv-LV" altLang="lv-LV" sz="1600" dirty="0">
                <a:latin typeface="Calibri" panose="020F0502020204030204" pitchFamily="34" charset="0"/>
              </a:rPr>
              <a:t>1) reģionālo pašvaldību funkciju izpildi;</a:t>
            </a:r>
          </a:p>
          <a:p>
            <a:pPr>
              <a:lnSpc>
                <a:spcPct val="80000"/>
              </a:lnSpc>
            </a:pPr>
            <a:r>
              <a:rPr lang="lv-LV" altLang="lv-LV" sz="1600" dirty="0">
                <a:solidFill>
                  <a:srgbClr val="008000"/>
                </a:solidFill>
                <a:latin typeface="Calibri" panose="020F0502020204030204" pitchFamily="34" charset="0"/>
              </a:rPr>
              <a:t>2) valsts pārvaldes reģionālo funkciju izpildi;</a:t>
            </a:r>
          </a:p>
          <a:p>
            <a:pPr>
              <a:lnSpc>
                <a:spcPct val="80000"/>
              </a:lnSpc>
            </a:pPr>
            <a:r>
              <a:rPr lang="lv-LV" altLang="lv-LV" sz="1600" dirty="0">
                <a:solidFill>
                  <a:srgbClr val="008000"/>
                </a:solidFill>
                <a:latin typeface="Calibri" panose="020F0502020204030204" pitchFamily="34" charset="0"/>
              </a:rPr>
              <a:t>3) reģionālo plānošanu un attīstību;</a:t>
            </a:r>
          </a:p>
          <a:p>
            <a:pPr>
              <a:lnSpc>
                <a:spcPct val="80000"/>
              </a:lnSpc>
            </a:pPr>
            <a:r>
              <a:rPr lang="lv-LV" altLang="lv-LV" sz="1600" dirty="0">
                <a:solidFill>
                  <a:srgbClr val="008000"/>
                </a:solidFill>
                <a:latin typeface="Calibri" panose="020F0502020204030204" pitchFamily="34" charset="0"/>
              </a:rPr>
              <a:t>4) reģionālo pašvaldību un valsts pārvaldes institūciju sadarbību un darbības koordināciju</a:t>
            </a:r>
            <a:r>
              <a:rPr lang="lv-LV" altLang="lv-LV" sz="1600" dirty="0" smtClean="0">
                <a:solidFill>
                  <a:srgbClr val="008000"/>
                </a:solidFill>
                <a:latin typeface="Calibri" panose="020F0502020204030204" pitchFamily="34" charset="0"/>
              </a:rPr>
              <a:t>.</a:t>
            </a:r>
          </a:p>
          <a:p>
            <a:pPr>
              <a:lnSpc>
                <a:spcPct val="80000"/>
              </a:lnSpc>
            </a:pPr>
            <a:r>
              <a:rPr lang="lv-LV" altLang="lv-LV" sz="1600" i="1" dirty="0" smtClean="0">
                <a:solidFill>
                  <a:srgbClr val="02400C"/>
                </a:solidFill>
                <a:latin typeface="Times New Roman" panose="02020603050405020304" pitchFamily="18" charset="0"/>
                <a:cs typeface="Times New Roman" panose="02020603050405020304" pitchFamily="18" charset="0"/>
              </a:rPr>
              <a:t>* </a:t>
            </a:r>
            <a:r>
              <a:rPr lang="lv-LV" altLang="lv-LV" sz="1600" i="1" dirty="0" smtClean="0">
                <a:solidFill>
                  <a:srgbClr val="02400C"/>
                </a:solidFill>
                <a:latin typeface="Calibri" panose="020F0502020204030204" pitchFamily="34" charset="0"/>
              </a:rPr>
              <a:t>Likumos </a:t>
            </a:r>
            <a:r>
              <a:rPr lang="lv-LV" altLang="lv-LV" sz="1600" i="1" dirty="0">
                <a:solidFill>
                  <a:srgbClr val="02400C"/>
                </a:solidFill>
                <a:latin typeface="Calibri" panose="020F0502020204030204" pitchFamily="34" charset="0"/>
              </a:rPr>
              <a:t>sešas reizes ir grozīti apriņķu likumprojekta iesniegšanas termiņi</a:t>
            </a:r>
          </a:p>
          <a:p>
            <a:pPr>
              <a:lnSpc>
                <a:spcPct val="80000"/>
              </a:lnSpc>
            </a:pPr>
            <a:endParaRPr lang="lv-LV" altLang="lv-LV" sz="1600" b="1" dirty="0" smtClean="0">
              <a:solidFill>
                <a:srgbClr val="02400C"/>
              </a:solidFill>
              <a:latin typeface="Calibri" panose="020F0502020204030204" pitchFamily="34" charset="0"/>
            </a:endParaRPr>
          </a:p>
          <a:p>
            <a:pPr>
              <a:lnSpc>
                <a:spcPct val="80000"/>
              </a:lnSpc>
            </a:pPr>
            <a:r>
              <a:rPr lang="lv-LV" altLang="lv-LV" sz="1600" b="1" u="sng" dirty="0" smtClean="0">
                <a:solidFill>
                  <a:srgbClr val="02400C"/>
                </a:solidFill>
                <a:latin typeface="Calibri" panose="020F0502020204030204" pitchFamily="34" charset="0"/>
              </a:rPr>
              <a:t>Esošais regulējums</a:t>
            </a:r>
            <a:endParaRPr lang="lv-LV" altLang="lv-LV" sz="1600" b="1" u="sng" dirty="0">
              <a:solidFill>
                <a:srgbClr val="02400C"/>
              </a:solidFill>
              <a:latin typeface="Calibri" panose="020F0502020204030204" pitchFamily="34" charset="0"/>
            </a:endParaRPr>
          </a:p>
          <a:p>
            <a:pPr>
              <a:lnSpc>
                <a:spcPct val="80000"/>
              </a:lnSpc>
            </a:pPr>
            <a:r>
              <a:rPr lang="lv-LV" sz="1600" dirty="0" smtClean="0">
                <a:latin typeface="Calibri" panose="020F0502020204030204" pitchFamily="34" charset="0"/>
              </a:rPr>
              <a:t>Administratīvo </a:t>
            </a:r>
            <a:r>
              <a:rPr lang="lv-LV" sz="1600" dirty="0">
                <a:latin typeface="Calibri" panose="020F0502020204030204" pitchFamily="34" charset="0"/>
              </a:rPr>
              <a:t>teritoriju un apdzīvoto vietu likums </a:t>
            </a:r>
            <a:r>
              <a:rPr lang="lv-LV" sz="1600" dirty="0" smtClean="0">
                <a:latin typeface="Calibri" panose="020F0502020204030204" pitchFamily="34" charset="0"/>
              </a:rPr>
              <a:t>nosaka:</a:t>
            </a:r>
            <a:endParaRPr lang="lv-LV" altLang="lv-LV" sz="1600" b="1" dirty="0">
              <a:latin typeface="Calibri" panose="020F0502020204030204" pitchFamily="34" charset="0"/>
            </a:endParaRPr>
          </a:p>
          <a:p>
            <a:pPr>
              <a:lnSpc>
                <a:spcPct val="80000"/>
              </a:lnSpc>
            </a:pPr>
            <a:r>
              <a:rPr lang="lv-LV" sz="1600" dirty="0" smtClean="0">
                <a:latin typeface="Calibri" panose="020F0502020204030204" pitchFamily="34" charset="0"/>
              </a:rPr>
              <a:t>LR </a:t>
            </a:r>
            <a:r>
              <a:rPr lang="lv-LV" sz="1600" dirty="0">
                <a:latin typeface="Calibri" panose="020F0502020204030204" pitchFamily="34" charset="0"/>
              </a:rPr>
              <a:t>iedala šādās administratīvajās teritorijās: </a:t>
            </a:r>
          </a:p>
          <a:p>
            <a:pPr marL="285750" indent="-285750">
              <a:lnSpc>
                <a:spcPct val="80000"/>
              </a:lnSpc>
              <a:buFont typeface="Arial" panose="020B0604020202020204" pitchFamily="34" charset="0"/>
              <a:buChar char="•"/>
            </a:pPr>
            <a:r>
              <a:rPr lang="lv-LV" sz="1600" b="1" dirty="0">
                <a:latin typeface="Calibri" panose="020F0502020204030204" pitchFamily="34" charset="0"/>
              </a:rPr>
              <a:t>apriņķos, </a:t>
            </a:r>
          </a:p>
          <a:p>
            <a:pPr marL="285750" indent="-285750">
              <a:lnSpc>
                <a:spcPct val="80000"/>
              </a:lnSpc>
              <a:buFont typeface="Arial" panose="020B0604020202020204" pitchFamily="34" charset="0"/>
              <a:buChar char="•"/>
            </a:pPr>
            <a:r>
              <a:rPr lang="lv-LV" sz="1600" dirty="0">
                <a:latin typeface="Calibri" panose="020F0502020204030204" pitchFamily="34" charset="0"/>
              </a:rPr>
              <a:t>republikas pilsētās un novados. </a:t>
            </a:r>
          </a:p>
          <a:p>
            <a:pPr>
              <a:lnSpc>
                <a:spcPct val="80000"/>
              </a:lnSpc>
            </a:pPr>
            <a:r>
              <a:rPr lang="lv-LV" sz="1600" dirty="0" smtClean="0">
                <a:latin typeface="Calibri" panose="020F0502020204030204" pitchFamily="34" charset="0"/>
              </a:rPr>
              <a:t>Apriņķī </a:t>
            </a:r>
            <a:r>
              <a:rPr lang="lv-LV" sz="1600" dirty="0">
                <a:latin typeface="Calibri" panose="020F0502020204030204" pitchFamily="34" charset="0"/>
              </a:rPr>
              <a:t>ietilpstošos novadus un republikas pilsētas, kā arī apriņķa administratīvo centru nosaka Saeima. </a:t>
            </a:r>
            <a:r>
              <a:rPr lang="lv-LV" sz="1600" i="1" dirty="0" smtClean="0">
                <a:latin typeface="Calibri" panose="020F0502020204030204" pitchFamily="34" charset="0"/>
              </a:rPr>
              <a:t>MK </a:t>
            </a:r>
            <a:r>
              <a:rPr lang="lv-LV" sz="1600" i="1" dirty="0">
                <a:latin typeface="Calibri" panose="020F0502020204030204" pitchFamily="34" charset="0"/>
              </a:rPr>
              <a:t>līdz 2013.gada 31.decembrim </a:t>
            </a:r>
            <a:r>
              <a:rPr lang="lv-LV" sz="1600" i="1" dirty="0" smtClean="0">
                <a:latin typeface="Calibri" panose="020F0502020204030204" pitchFamily="34" charset="0"/>
              </a:rPr>
              <a:t>sagatavo un iesniedz </a:t>
            </a:r>
            <a:r>
              <a:rPr lang="lv-LV" sz="1600" i="1" dirty="0">
                <a:latin typeface="Calibri" panose="020F0502020204030204" pitchFamily="34" charset="0"/>
              </a:rPr>
              <a:t>Saeimai likumprojektu par apriņķu </a:t>
            </a:r>
            <a:r>
              <a:rPr lang="lv-LV" sz="1600" i="1" dirty="0" smtClean="0">
                <a:latin typeface="Calibri" panose="020F0502020204030204" pitchFamily="34" charset="0"/>
              </a:rPr>
              <a:t>izveidošanu.</a:t>
            </a:r>
            <a:endParaRPr lang="lv-LV" sz="1600" i="1" dirty="0">
              <a:latin typeface="Calibri" panose="020F0502020204030204" pitchFamily="34" charset="0"/>
            </a:endParaRPr>
          </a:p>
          <a:p>
            <a:pPr>
              <a:lnSpc>
                <a:spcPct val="80000"/>
              </a:lnSpc>
            </a:pPr>
            <a:endParaRPr lang="lv-LV" altLang="lv-LV" sz="1600" b="1" dirty="0" smtClean="0">
              <a:solidFill>
                <a:srgbClr val="02400C"/>
              </a:solidFill>
              <a:latin typeface="Calibri" panose="020F0502020204030204" pitchFamily="34" charset="0"/>
            </a:endParaRPr>
          </a:p>
        </p:txBody>
      </p:sp>
      <p:sp>
        <p:nvSpPr>
          <p:cNvPr id="17412" name="Slide Number Placeholder 5"/>
          <p:cNvSpPr>
            <a:spLocks noGrp="1"/>
          </p:cNvSpPr>
          <p:nvPr>
            <p:ph type="sldNum" sz="quarter" idx="13"/>
          </p:nvPr>
        </p:nvSpPr>
        <p:spPr bwMode="auto">
          <a:noFill/>
          <a:ln>
            <a:miter lim="800000"/>
            <a:headEnd/>
            <a:tailEnd/>
          </a:ln>
        </p:spPr>
        <p:txBody>
          <a:bodyPr/>
          <a:lstStyle/>
          <a:p>
            <a:fld id="{37085EBC-FE98-4D51-A64F-E8A8DBDFFA40}" type="slidenum">
              <a:rPr lang="en-US" altLang="en-US"/>
              <a:pPr/>
              <a:t>3</a:t>
            </a:fld>
            <a:endParaRPr lang="en-US" altLang="en-US" dirty="0"/>
          </a:p>
        </p:txBody>
      </p:sp>
    </p:spTree>
    <p:extLst>
      <p:ext uri="{BB962C8B-B14F-4D97-AF65-F5344CB8AC3E}">
        <p14:creationId xmlns:p14="http://schemas.microsoft.com/office/powerpoint/2010/main" val="3498380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rgbClr val="002060"/>
                </a:solidFill>
              </a:rPr>
              <a:t>VARAM dotie uzdevumi, kas saistīti ar teritoriju jautājumiem</a:t>
            </a:r>
            <a:endParaRPr lang="lv-LV" dirty="0">
              <a:solidFill>
                <a:srgbClr val="002060"/>
              </a:solidFill>
            </a:endParaRPr>
          </a:p>
        </p:txBody>
      </p:sp>
      <p:sp>
        <p:nvSpPr>
          <p:cNvPr id="3" name="Content Placeholder 2"/>
          <p:cNvSpPr>
            <a:spLocks noGrp="1"/>
          </p:cNvSpPr>
          <p:nvPr>
            <p:ph idx="1"/>
          </p:nvPr>
        </p:nvSpPr>
        <p:spPr>
          <a:xfrm>
            <a:off x="474453" y="2104845"/>
            <a:ext cx="8364747" cy="3943690"/>
          </a:xfrm>
        </p:spPr>
        <p:txBody>
          <a:bodyPr>
            <a:noAutofit/>
          </a:bodyPr>
          <a:lstStyle/>
          <a:p>
            <a:r>
              <a:rPr lang="lv-LV" sz="1600" dirty="0" smtClean="0">
                <a:latin typeface="Calibri" panose="020F0502020204030204" pitchFamily="34" charset="0"/>
              </a:rPr>
              <a:t>1) NAP 2020 - </a:t>
            </a:r>
            <a:r>
              <a:rPr lang="lv-LV" sz="1600" dirty="0">
                <a:latin typeface="Calibri" panose="020F0502020204030204" pitchFamily="34" charset="0"/>
              </a:rPr>
              <a:t>ieviest pilnveidotu valsts administratīvi teritoriālo </a:t>
            </a:r>
            <a:r>
              <a:rPr lang="lv-LV" sz="1600" dirty="0" smtClean="0">
                <a:latin typeface="Calibri" panose="020F0502020204030204" pitchFamily="34" charset="0"/>
              </a:rPr>
              <a:t>iedalījumu</a:t>
            </a:r>
          </a:p>
          <a:p>
            <a:endParaRPr lang="lv-LV" sz="1600" dirty="0" smtClean="0">
              <a:latin typeface="Calibri" panose="020F0502020204030204" pitchFamily="34" charset="0"/>
            </a:endParaRPr>
          </a:p>
          <a:p>
            <a:r>
              <a:rPr lang="lv-LV" sz="1600" dirty="0" smtClean="0">
                <a:latin typeface="Calibri" panose="020F0502020204030204" pitchFamily="34" charset="0"/>
              </a:rPr>
              <a:t>2) Valsts </a:t>
            </a:r>
            <a:r>
              <a:rPr lang="lv-LV" sz="1600" dirty="0">
                <a:latin typeface="Calibri" panose="020F0502020204030204" pitchFamily="34" charset="0"/>
              </a:rPr>
              <a:t>pārvaldes politikas </a:t>
            </a:r>
            <a:r>
              <a:rPr lang="lv-LV" sz="1600" dirty="0" smtClean="0">
                <a:latin typeface="Calibri" panose="020F0502020204030204" pitchFamily="34" charset="0"/>
              </a:rPr>
              <a:t>attīstības pamatnostādnes 2020:</a:t>
            </a:r>
          </a:p>
          <a:p>
            <a:endParaRPr lang="lv-LV" sz="1600" dirty="0" smtClean="0">
              <a:latin typeface="Calibri" panose="020F0502020204030204" pitchFamily="34" charset="0"/>
            </a:endParaRPr>
          </a:p>
          <a:p>
            <a:pPr marL="342900" indent="-342900">
              <a:buFont typeface="Arial" panose="020B0604020202020204" pitchFamily="34" charset="0"/>
              <a:buChar char="•"/>
            </a:pPr>
            <a:r>
              <a:rPr lang="lv-LV" sz="1600" dirty="0">
                <a:latin typeface="Calibri" panose="020F0502020204030204" pitchFamily="34" charset="0"/>
              </a:rPr>
              <a:t>valsts pārvaldes institūciju darba organizācijas un sadarbības pilnveidošana </a:t>
            </a:r>
            <a:r>
              <a:rPr lang="lv-LV" sz="1600" dirty="0" smtClean="0">
                <a:latin typeface="Calibri" panose="020F0502020204030204" pitchFamily="34" charset="0"/>
              </a:rPr>
              <a:t>reģionos noteikt </a:t>
            </a:r>
            <a:r>
              <a:rPr lang="lv-LV" sz="1600" dirty="0">
                <a:latin typeface="Calibri" panose="020F0502020204030204" pitchFamily="34" charset="0"/>
              </a:rPr>
              <a:t>reģionālo valsts teritoriālo iedalījumu ar administratīvajiem </a:t>
            </a:r>
            <a:r>
              <a:rPr lang="lv-LV" sz="1600" dirty="0" smtClean="0">
                <a:latin typeface="Calibri" panose="020F0502020204030204" pitchFamily="34" charset="0"/>
              </a:rPr>
              <a:t>centriem</a:t>
            </a:r>
          </a:p>
          <a:p>
            <a:pPr marL="342900" indent="-342900">
              <a:buFont typeface="Arial" panose="020B0604020202020204" pitchFamily="34" charset="0"/>
              <a:buChar char="•"/>
            </a:pPr>
            <a:r>
              <a:rPr lang="lv-LV" sz="1600" dirty="0" smtClean="0">
                <a:latin typeface="Calibri" panose="020F0502020204030204" pitchFamily="34" charset="0"/>
              </a:rPr>
              <a:t>konsultējoties </a:t>
            </a:r>
            <a:r>
              <a:rPr lang="lv-LV" sz="1600" dirty="0">
                <a:latin typeface="Calibri" panose="020F0502020204030204" pitchFamily="34" charset="0"/>
              </a:rPr>
              <a:t>ar pašvaldībām, noteikt valstī administratīvo teritoriju grupas ap reģionālās un nacionālās nozīmes attīstības centriem, kuru ietvarā pašvaldības var apvienoties vai </a:t>
            </a:r>
            <a:r>
              <a:rPr lang="lv-LV" sz="1600" dirty="0" smtClean="0">
                <a:latin typeface="Calibri" panose="020F0502020204030204" pitchFamily="34" charset="0"/>
              </a:rPr>
              <a:t>sadarboties</a:t>
            </a:r>
          </a:p>
          <a:p>
            <a:endParaRPr lang="lv-LV" sz="1600" dirty="0" smtClean="0">
              <a:latin typeface="Calibri" panose="020F0502020204030204" pitchFamily="34" charset="0"/>
            </a:endParaRPr>
          </a:p>
          <a:p>
            <a:r>
              <a:rPr lang="lv-LV" sz="1600" dirty="0" smtClean="0">
                <a:latin typeface="Calibri" panose="020F0502020204030204" pitchFamily="34" charset="0"/>
              </a:rPr>
              <a:t>3) Valdības rīcības plāns - izveidosim </a:t>
            </a:r>
            <a:r>
              <a:rPr lang="lv-LV" sz="1600" dirty="0">
                <a:latin typeface="Calibri" panose="020F0502020204030204" pitchFamily="34" charset="0"/>
              </a:rPr>
              <a:t>pašvaldību sadarbības </a:t>
            </a:r>
            <a:r>
              <a:rPr lang="lv-LV" sz="1600" dirty="0" smtClean="0">
                <a:latin typeface="Calibri" panose="020F0502020204030204" pitchFamily="34" charset="0"/>
              </a:rPr>
              <a:t>teritorijas</a:t>
            </a:r>
          </a:p>
          <a:p>
            <a:endParaRPr lang="lv-LV" sz="1600" dirty="0">
              <a:latin typeface="Calibri" panose="020F0502020204030204" pitchFamily="34" charset="0"/>
            </a:endParaRPr>
          </a:p>
        </p:txBody>
      </p:sp>
      <p:sp>
        <p:nvSpPr>
          <p:cNvPr id="6" name="Slide Number Placeholder 5"/>
          <p:cNvSpPr>
            <a:spLocks noGrp="1"/>
          </p:cNvSpPr>
          <p:nvPr>
            <p:ph type="sldNum" sz="quarter" idx="13"/>
          </p:nvPr>
        </p:nvSpPr>
        <p:spPr/>
        <p:txBody>
          <a:bodyPr/>
          <a:lstStyle/>
          <a:p>
            <a:fld id="{6FAE4D6A-332D-4311-878C-39ECA537B944}" type="slidenum">
              <a:rPr lang="en-US" altLang="en-US" smtClean="0"/>
              <a:pPr/>
              <a:t>4</a:t>
            </a:fld>
            <a:endParaRPr lang="en-US" altLang="en-US"/>
          </a:p>
        </p:txBody>
      </p:sp>
    </p:spTree>
    <p:extLst>
      <p:ext uri="{BB962C8B-B14F-4D97-AF65-F5344CB8AC3E}">
        <p14:creationId xmlns:p14="http://schemas.microsoft.com/office/powerpoint/2010/main" val="1585560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9"/>
          <p:cNvSpPr>
            <a:spLocks noGrp="1"/>
          </p:cNvSpPr>
          <p:nvPr>
            <p:ph type="sldNum" sz="quarter" idx="12"/>
          </p:nvPr>
        </p:nvSpPr>
        <p:spPr bwMode="auto">
          <a:noFill/>
          <a:ln>
            <a:miter lim="800000"/>
            <a:headEnd/>
            <a:tailEnd/>
          </a:ln>
        </p:spPr>
        <p:txBody>
          <a:bodyPr/>
          <a:lstStyle/>
          <a:p>
            <a:fld id="{62C9E675-A9D1-49D1-A5E4-1454B0EBD9E6}" type="slidenum">
              <a:rPr lang="ru-RU" altLang="lv-LV"/>
              <a:pPr/>
              <a:t>5</a:t>
            </a:fld>
            <a:endParaRPr lang="ru-RU" altLang="lv-LV"/>
          </a:p>
        </p:txBody>
      </p:sp>
      <p:pic>
        <p:nvPicPr>
          <p:cNvPr id="12" name="Picture 11"/>
          <p:cNvPicPr>
            <a:picLocks noChangeAspect="1"/>
          </p:cNvPicPr>
          <p:nvPr/>
        </p:nvPicPr>
        <p:blipFill>
          <a:blip r:embed="rId2" cstate="print"/>
          <a:stretch>
            <a:fillRect/>
          </a:stretch>
        </p:blipFill>
        <p:spPr>
          <a:xfrm>
            <a:off x="149225" y="2735581"/>
            <a:ext cx="4156075" cy="1709738"/>
          </a:xfrm>
          <a:prstGeom prst="rect">
            <a:avLst/>
          </a:prstGeom>
          <a:ln>
            <a:noFill/>
          </a:ln>
          <a:effectLst>
            <a:outerShdw blurRad="292100" dist="139700" dir="2700000" algn="tl" rotWithShape="0">
              <a:srgbClr val="333333">
                <a:alpha val="65000"/>
              </a:srgbClr>
            </a:outerShdw>
          </a:effectLst>
        </p:spPr>
      </p:pic>
      <p:sp>
        <p:nvSpPr>
          <p:cNvPr id="23556" name="Rectangle 2"/>
          <p:cNvSpPr>
            <a:spLocks noChangeArrowheads="1"/>
          </p:cNvSpPr>
          <p:nvPr/>
        </p:nvSpPr>
        <p:spPr bwMode="auto">
          <a:xfrm>
            <a:off x="88900" y="2492375"/>
            <a:ext cx="2687638" cy="261938"/>
          </a:xfrm>
          <a:prstGeom prst="rect">
            <a:avLst/>
          </a:prstGeom>
          <a:noFill/>
          <a:ln w="9525">
            <a:noFill/>
            <a:miter lim="800000"/>
            <a:headEnd/>
            <a:tailEnd/>
          </a:ln>
        </p:spPr>
        <p:txBody>
          <a:bodyPr>
            <a:spAutoFit/>
          </a:bodyPr>
          <a:lstStyle/>
          <a:p>
            <a:r>
              <a:rPr lang="lv-LV" altLang="lv-LV" sz="1100" b="1" dirty="0">
                <a:cs typeface="Times New Roman" pitchFamily="18" charset="0"/>
              </a:rPr>
              <a:t>Valsts probācijas dienests</a:t>
            </a:r>
            <a:r>
              <a:rPr lang="lv-LV" altLang="lv-LV" sz="1100" dirty="0">
                <a:cs typeface="Times New Roman" pitchFamily="18" charset="0"/>
              </a:rPr>
              <a:t> (dalījums - 28)</a:t>
            </a:r>
          </a:p>
        </p:txBody>
      </p:sp>
      <p:sp>
        <p:nvSpPr>
          <p:cNvPr id="23557" name="Rectangle 12"/>
          <p:cNvSpPr>
            <a:spLocks noChangeArrowheads="1"/>
          </p:cNvSpPr>
          <p:nvPr/>
        </p:nvSpPr>
        <p:spPr bwMode="auto">
          <a:xfrm>
            <a:off x="230187" y="4437063"/>
            <a:ext cx="2652349" cy="261938"/>
          </a:xfrm>
          <a:prstGeom prst="rect">
            <a:avLst/>
          </a:prstGeom>
          <a:noFill/>
          <a:ln w="9525">
            <a:noFill/>
            <a:miter lim="800000"/>
            <a:headEnd/>
            <a:tailEnd/>
          </a:ln>
        </p:spPr>
        <p:txBody>
          <a:bodyPr wrap="square">
            <a:spAutoFit/>
          </a:bodyPr>
          <a:lstStyle/>
          <a:p>
            <a:r>
              <a:rPr lang="lv-LV" altLang="lv-LV" sz="1100" b="1" dirty="0">
                <a:cs typeface="Times New Roman" pitchFamily="18" charset="0"/>
              </a:rPr>
              <a:t>Valsts </a:t>
            </a:r>
            <a:r>
              <a:rPr lang="lv-LV" altLang="lv-LV" sz="1100" b="1" dirty="0" smtClean="0">
                <a:cs typeface="Times New Roman" pitchFamily="18" charset="0"/>
              </a:rPr>
              <a:t>policijas </a:t>
            </a:r>
            <a:r>
              <a:rPr lang="lv-LV" altLang="lv-LV" sz="1100" b="1" dirty="0">
                <a:cs typeface="Times New Roman" pitchFamily="18" charset="0"/>
              </a:rPr>
              <a:t>iecirkņi </a:t>
            </a:r>
            <a:r>
              <a:rPr lang="lv-LV" altLang="lv-LV" sz="1100" dirty="0">
                <a:cs typeface="Times New Roman" pitchFamily="18" charset="0"/>
              </a:rPr>
              <a:t>(dalījums – </a:t>
            </a:r>
            <a:r>
              <a:rPr lang="lv-LV" altLang="lv-LV" sz="1100" dirty="0" smtClean="0">
                <a:cs typeface="Times New Roman" pitchFamily="18" charset="0"/>
              </a:rPr>
              <a:t>39)</a:t>
            </a:r>
            <a:endParaRPr lang="lv-LV" altLang="lv-LV" sz="1100" dirty="0">
              <a:cs typeface="Times New Roman" pitchFamily="18" charset="0"/>
            </a:endParaRPr>
          </a:p>
        </p:txBody>
      </p:sp>
      <p:pic>
        <p:nvPicPr>
          <p:cNvPr id="14" name="Picture 13"/>
          <p:cNvPicPr>
            <a:picLocks noChangeAspect="1"/>
          </p:cNvPicPr>
          <p:nvPr/>
        </p:nvPicPr>
        <p:blipFill>
          <a:blip r:embed="rId3" cstate="print"/>
          <a:stretch>
            <a:fillRect/>
          </a:stretch>
        </p:blipFill>
        <p:spPr>
          <a:xfrm>
            <a:off x="149225" y="4738687"/>
            <a:ext cx="4156075" cy="1800225"/>
          </a:xfrm>
          <a:prstGeom prst="rect">
            <a:avLst/>
          </a:prstGeom>
          <a:ln>
            <a:noFill/>
          </a:ln>
          <a:effectLst>
            <a:outerShdw blurRad="292100" dist="139700" dir="2700000" algn="tl" rotWithShape="0">
              <a:srgbClr val="333333">
                <a:alpha val="65000"/>
              </a:srgbClr>
            </a:outerShdw>
          </a:effectLst>
        </p:spPr>
      </p:pic>
      <p:sp>
        <p:nvSpPr>
          <p:cNvPr id="23559" name="Rectangle 14"/>
          <p:cNvSpPr>
            <a:spLocks noChangeArrowheads="1"/>
          </p:cNvSpPr>
          <p:nvPr/>
        </p:nvSpPr>
        <p:spPr bwMode="auto">
          <a:xfrm>
            <a:off x="5895068" y="4425155"/>
            <a:ext cx="1887538" cy="261938"/>
          </a:xfrm>
          <a:prstGeom prst="rect">
            <a:avLst/>
          </a:prstGeom>
          <a:noFill/>
          <a:ln w="9525">
            <a:noFill/>
            <a:miter lim="800000"/>
            <a:headEnd/>
            <a:tailEnd/>
          </a:ln>
        </p:spPr>
        <p:txBody>
          <a:bodyPr wrap="none">
            <a:spAutoFit/>
          </a:bodyPr>
          <a:lstStyle/>
          <a:p>
            <a:r>
              <a:rPr lang="lv-LV" altLang="lv-LV" sz="1100" b="1" dirty="0">
                <a:cs typeface="Times New Roman" pitchFamily="18" charset="0"/>
              </a:rPr>
              <a:t>Rajonu tiesas </a:t>
            </a:r>
            <a:r>
              <a:rPr lang="lv-LV" altLang="lv-LV" sz="1100" dirty="0">
                <a:cs typeface="Times New Roman" pitchFamily="18" charset="0"/>
              </a:rPr>
              <a:t>(dalījums – </a:t>
            </a:r>
            <a:r>
              <a:rPr lang="lv-LV" altLang="lv-LV" sz="1100" dirty="0" smtClean="0">
                <a:cs typeface="Times New Roman" pitchFamily="18" charset="0"/>
              </a:rPr>
              <a:t>32)</a:t>
            </a:r>
            <a:endParaRPr lang="lv-LV" altLang="lv-LV" sz="1100" dirty="0">
              <a:cs typeface="Times New Roman" pitchFamily="18" charset="0"/>
            </a:endParaRPr>
          </a:p>
        </p:txBody>
      </p:sp>
      <p:pic>
        <p:nvPicPr>
          <p:cNvPr id="16" name="Picture 15"/>
          <p:cNvPicPr>
            <a:picLocks noChangeAspect="1"/>
          </p:cNvPicPr>
          <p:nvPr/>
        </p:nvPicPr>
        <p:blipFill>
          <a:blip r:embed="rId4" cstate="print"/>
          <a:stretch>
            <a:fillRect/>
          </a:stretch>
        </p:blipFill>
        <p:spPr>
          <a:xfrm>
            <a:off x="4427538" y="4699001"/>
            <a:ext cx="4716462" cy="1800225"/>
          </a:xfrm>
          <a:prstGeom prst="rect">
            <a:avLst/>
          </a:prstGeom>
          <a:ln>
            <a:noFill/>
          </a:ln>
          <a:effectLst>
            <a:outerShdw blurRad="292100" dist="139700" dir="2700000" algn="tl" rotWithShape="0">
              <a:srgbClr val="333333">
                <a:alpha val="65000"/>
              </a:srgbClr>
            </a:outerShdw>
          </a:effectLst>
        </p:spPr>
      </p:pic>
      <p:pic>
        <p:nvPicPr>
          <p:cNvPr id="23561" name="Content Placeholder 3" descr="plānošanas reģioni.JPG"/>
          <p:cNvPicPr>
            <a:picLocks noGrp="1" noChangeAspect="1"/>
          </p:cNvPicPr>
          <p:nvPr>
            <p:ph idx="1"/>
          </p:nvPr>
        </p:nvPicPr>
        <p:blipFill>
          <a:blip r:embed="rId5" cstate="print"/>
          <a:srcRect/>
          <a:stretch>
            <a:fillRect/>
          </a:stretch>
        </p:blipFill>
        <p:spPr>
          <a:xfrm>
            <a:off x="4519750" y="2585041"/>
            <a:ext cx="4194832" cy="1750897"/>
          </a:xfrm>
        </p:spPr>
      </p:pic>
      <p:sp>
        <p:nvSpPr>
          <p:cNvPr id="23562" name="Rectangle 1"/>
          <p:cNvSpPr>
            <a:spLocks noChangeArrowheads="1"/>
          </p:cNvSpPr>
          <p:nvPr/>
        </p:nvSpPr>
        <p:spPr bwMode="auto">
          <a:xfrm>
            <a:off x="5104878" y="2307431"/>
            <a:ext cx="3609703" cy="276999"/>
          </a:xfrm>
          <a:prstGeom prst="rect">
            <a:avLst/>
          </a:prstGeom>
          <a:noFill/>
          <a:ln w="9525">
            <a:noFill/>
            <a:miter lim="800000"/>
            <a:headEnd/>
            <a:tailEnd/>
          </a:ln>
        </p:spPr>
        <p:txBody>
          <a:bodyPr wrap="square">
            <a:spAutoFit/>
          </a:bodyPr>
          <a:lstStyle/>
          <a:p>
            <a:pPr algn="ctr"/>
            <a:r>
              <a:rPr lang="lv-LV" altLang="lv-LV" sz="1200" b="1" dirty="0" smtClean="0"/>
              <a:t>plānošanas </a:t>
            </a:r>
            <a:r>
              <a:rPr lang="lv-LV" altLang="lv-LV" sz="1200" b="1" dirty="0"/>
              <a:t>reģionu iedalījums</a:t>
            </a:r>
          </a:p>
        </p:txBody>
      </p:sp>
      <p:pic>
        <p:nvPicPr>
          <p:cNvPr id="23563" name="Picture 3"/>
          <p:cNvPicPr>
            <a:picLocks noChangeAspect="1" noChangeArrowheads="1"/>
          </p:cNvPicPr>
          <p:nvPr/>
        </p:nvPicPr>
        <p:blipFill>
          <a:blip r:embed="rId6" cstate="print"/>
          <a:srcRect/>
          <a:stretch>
            <a:fillRect/>
          </a:stretch>
        </p:blipFill>
        <p:spPr bwMode="auto">
          <a:xfrm>
            <a:off x="149225" y="372860"/>
            <a:ext cx="4537075" cy="2160587"/>
          </a:xfrm>
          <a:prstGeom prst="rect">
            <a:avLst/>
          </a:prstGeom>
          <a:noFill/>
          <a:ln w="9525">
            <a:noFill/>
            <a:round/>
            <a:headEnd/>
            <a:tailEnd/>
          </a:ln>
        </p:spPr>
      </p:pic>
      <p:pic>
        <p:nvPicPr>
          <p:cNvPr id="2050" name="Picture 2" descr="Attēlu rezultāti vaicājumam “saeimas vēlēšanu apgabal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247" y="277904"/>
            <a:ext cx="4457700" cy="20477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50674" y="104503"/>
            <a:ext cx="3863908" cy="161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smtClean="0">
                <a:solidFill>
                  <a:schemeClr val="tx1"/>
                </a:solidFill>
              </a:rPr>
              <a:t>Saeimas vēlēšanu apgabali</a:t>
            </a:r>
            <a:endParaRPr lang="lv-LV" sz="1200" b="1" dirty="0">
              <a:solidFill>
                <a:schemeClr val="tx1"/>
              </a:solidFill>
            </a:endParaRPr>
          </a:p>
        </p:txBody>
      </p:sp>
    </p:spTree>
    <p:extLst>
      <p:ext uri="{BB962C8B-B14F-4D97-AF65-F5344CB8AC3E}">
        <p14:creationId xmlns:p14="http://schemas.microsoft.com/office/powerpoint/2010/main" val="3902768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noFill/>
          <a:ln>
            <a:miter lim="800000"/>
            <a:headEnd/>
            <a:tailEnd/>
          </a:ln>
        </p:spPr>
        <p:txBody>
          <a:bodyPr/>
          <a:lstStyle/>
          <a:p>
            <a:fld id="{2474BB58-92B3-460D-858E-D77B14D813E2}" type="slidenum">
              <a:rPr lang="ru-RU" altLang="lv-LV"/>
              <a:pPr/>
              <a:t>6</a:t>
            </a:fld>
            <a:endParaRPr lang="ru-RU" altLang="lv-LV"/>
          </a:p>
        </p:txBody>
      </p:sp>
      <p:sp>
        <p:nvSpPr>
          <p:cNvPr id="21507" name="Rectangle 1"/>
          <p:cNvSpPr>
            <a:spLocks noChangeArrowheads="1"/>
          </p:cNvSpPr>
          <p:nvPr/>
        </p:nvSpPr>
        <p:spPr bwMode="auto">
          <a:xfrm>
            <a:off x="827088" y="4365625"/>
            <a:ext cx="3313112" cy="260350"/>
          </a:xfrm>
          <a:prstGeom prst="rect">
            <a:avLst/>
          </a:prstGeom>
          <a:noFill/>
          <a:ln w="9525">
            <a:noFill/>
            <a:miter lim="800000"/>
            <a:headEnd/>
            <a:tailEnd/>
          </a:ln>
        </p:spPr>
        <p:txBody>
          <a:bodyPr>
            <a:spAutoFit/>
          </a:bodyPr>
          <a:lstStyle/>
          <a:p>
            <a:r>
              <a:rPr lang="lv-LV" altLang="lv-LV" sz="1100" b="1">
                <a:cs typeface="Times New Roman" pitchFamily="18" charset="0"/>
              </a:rPr>
              <a:t>Lauku atbalsta dienests </a:t>
            </a:r>
            <a:r>
              <a:rPr lang="lv-LV" altLang="lv-LV" sz="1100">
                <a:cs typeface="Times New Roman" pitchFamily="18" charset="0"/>
              </a:rPr>
              <a:t>(teritoriālais dalījums-9)</a:t>
            </a:r>
          </a:p>
        </p:txBody>
      </p:sp>
      <p:pic>
        <p:nvPicPr>
          <p:cNvPr id="7" name="Picture 6"/>
          <p:cNvPicPr>
            <a:picLocks noChangeAspect="1"/>
          </p:cNvPicPr>
          <p:nvPr/>
        </p:nvPicPr>
        <p:blipFill>
          <a:blip r:embed="rId2" cstate="print"/>
          <a:stretch>
            <a:fillRect/>
          </a:stretch>
        </p:blipFill>
        <p:spPr>
          <a:xfrm>
            <a:off x="179388" y="4652963"/>
            <a:ext cx="4217987" cy="1879600"/>
          </a:xfrm>
          <a:prstGeom prst="rect">
            <a:avLst/>
          </a:prstGeom>
          <a:ln>
            <a:noFill/>
          </a:ln>
          <a:effectLst>
            <a:outerShdw blurRad="292100" dist="139700" dir="2700000" algn="tl" rotWithShape="0">
              <a:srgbClr val="333333">
                <a:alpha val="65000"/>
              </a:srgbClr>
            </a:outerShdw>
          </a:effectLst>
        </p:spPr>
      </p:pic>
      <p:sp>
        <p:nvSpPr>
          <p:cNvPr id="21509" name="Rectangle 2"/>
          <p:cNvSpPr>
            <a:spLocks noChangeArrowheads="1"/>
          </p:cNvSpPr>
          <p:nvPr/>
        </p:nvSpPr>
        <p:spPr bwMode="auto">
          <a:xfrm>
            <a:off x="5580063" y="4437063"/>
            <a:ext cx="2201862" cy="261937"/>
          </a:xfrm>
          <a:prstGeom prst="rect">
            <a:avLst/>
          </a:prstGeom>
          <a:noFill/>
          <a:ln w="9525">
            <a:noFill/>
            <a:miter lim="800000"/>
            <a:headEnd/>
            <a:tailEnd/>
          </a:ln>
        </p:spPr>
        <p:txBody>
          <a:bodyPr>
            <a:spAutoFit/>
          </a:bodyPr>
          <a:lstStyle/>
          <a:p>
            <a:r>
              <a:rPr lang="lv-LV" altLang="lv-LV" sz="1100" b="1">
                <a:cs typeface="Times New Roman" pitchFamily="18" charset="0"/>
              </a:rPr>
              <a:t>Valsts vides dienests </a:t>
            </a:r>
            <a:r>
              <a:rPr lang="lv-LV" altLang="lv-LV" sz="1100">
                <a:cs typeface="Times New Roman" pitchFamily="18" charset="0"/>
              </a:rPr>
              <a:t>(dalījums - 8)</a:t>
            </a:r>
          </a:p>
        </p:txBody>
      </p:sp>
      <p:pic>
        <p:nvPicPr>
          <p:cNvPr id="10" name="Picture 9"/>
          <p:cNvPicPr>
            <a:picLocks noChangeAspect="1"/>
          </p:cNvPicPr>
          <p:nvPr/>
        </p:nvPicPr>
        <p:blipFill>
          <a:blip r:embed="rId3" cstate="print"/>
          <a:stretch>
            <a:fillRect/>
          </a:stretch>
        </p:blipFill>
        <p:spPr>
          <a:xfrm>
            <a:off x="4716463" y="4652963"/>
            <a:ext cx="4248150" cy="1881187"/>
          </a:xfrm>
          <a:prstGeom prst="rect">
            <a:avLst/>
          </a:prstGeom>
          <a:ln>
            <a:noFill/>
          </a:ln>
          <a:effectLst>
            <a:outerShdw blurRad="292100" dist="139700" dir="2700000" algn="tl" rotWithShape="0">
              <a:srgbClr val="333333">
                <a:alpha val="65000"/>
              </a:srgbClr>
            </a:outerShdw>
          </a:effectLst>
        </p:spPr>
      </p:pic>
      <p:pic>
        <p:nvPicPr>
          <p:cNvPr id="8" name="Picture 2" descr="http://www.lvportals.lv/wwwraksti/PR/2012/JANVARIS/BILDES_LIELAS/VMD_NO2012_KARTE.JPG"/>
          <p:cNvPicPr>
            <a:picLocks noChangeAspect="1" noChangeArrowheads="1"/>
          </p:cNvPicPr>
          <p:nvPr/>
        </p:nvPicPr>
        <p:blipFill>
          <a:blip r:embed="rId4" cstate="print"/>
          <a:srcRect/>
          <a:stretch>
            <a:fillRect/>
          </a:stretch>
        </p:blipFill>
        <p:spPr bwMode="auto">
          <a:xfrm>
            <a:off x="449263" y="2384425"/>
            <a:ext cx="3960812" cy="205263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stretch>
            <a:fillRect/>
          </a:stretch>
        </p:blipFill>
        <p:spPr>
          <a:xfrm>
            <a:off x="395288" y="460375"/>
            <a:ext cx="3951287" cy="1628775"/>
          </a:xfrm>
          <a:prstGeom prst="rect">
            <a:avLst/>
          </a:prstGeom>
          <a:ln>
            <a:noFill/>
          </a:ln>
          <a:effectLst>
            <a:outerShdw blurRad="292100" dist="139700" dir="2700000" algn="tl" rotWithShape="0">
              <a:srgbClr val="333333">
                <a:alpha val="65000"/>
              </a:srgbClr>
            </a:outerShdw>
          </a:effectLst>
        </p:spPr>
      </p:pic>
      <p:sp>
        <p:nvSpPr>
          <p:cNvPr id="21513" name="Rectangle 4"/>
          <p:cNvSpPr>
            <a:spLocks noChangeArrowheads="1"/>
          </p:cNvSpPr>
          <p:nvPr/>
        </p:nvSpPr>
        <p:spPr bwMode="auto">
          <a:xfrm>
            <a:off x="635727" y="98425"/>
            <a:ext cx="4068048" cy="307777"/>
          </a:xfrm>
          <a:prstGeom prst="rect">
            <a:avLst/>
          </a:prstGeom>
          <a:noFill/>
          <a:ln w="9525">
            <a:noFill/>
            <a:miter lim="800000"/>
            <a:headEnd/>
            <a:tailEnd/>
          </a:ln>
        </p:spPr>
        <p:txBody>
          <a:bodyPr wrap="square">
            <a:spAutoFit/>
          </a:bodyPr>
          <a:lstStyle/>
          <a:p>
            <a:r>
              <a:rPr lang="lv-LV" altLang="lv-LV" sz="1200" b="1" dirty="0">
                <a:cs typeface="Times New Roman" pitchFamily="18" charset="0"/>
              </a:rPr>
              <a:t>VUGD</a:t>
            </a:r>
            <a:r>
              <a:rPr lang="lv-LV" altLang="lv-LV" sz="1200" dirty="0">
                <a:cs typeface="Times New Roman" pitchFamily="18" charset="0"/>
              </a:rPr>
              <a:t> (</a:t>
            </a:r>
            <a:r>
              <a:rPr lang="lv-LV" altLang="lv-LV" sz="1400" dirty="0" smtClean="0">
                <a:cs typeface="Times New Roman" pitchFamily="18" charset="0"/>
              </a:rPr>
              <a:t>dalījums-5, sīkāk - 42 daļas un 49 posteņi)</a:t>
            </a:r>
            <a:endParaRPr lang="lv-LV" altLang="lv-LV" sz="1400" dirty="0">
              <a:cs typeface="Times New Roman" pitchFamily="18" charset="0"/>
            </a:endParaRPr>
          </a:p>
        </p:txBody>
      </p:sp>
      <p:pic>
        <p:nvPicPr>
          <p:cNvPr id="11" name="Picture 10"/>
          <p:cNvPicPr>
            <a:picLocks noChangeAspect="1"/>
          </p:cNvPicPr>
          <p:nvPr/>
        </p:nvPicPr>
        <p:blipFill>
          <a:blip r:embed="rId6" cstate="print"/>
          <a:stretch>
            <a:fillRect/>
          </a:stretch>
        </p:blipFill>
        <p:spPr>
          <a:xfrm>
            <a:off x="4640263" y="2543175"/>
            <a:ext cx="4219575" cy="1785938"/>
          </a:xfrm>
          <a:prstGeom prst="rect">
            <a:avLst/>
          </a:prstGeom>
          <a:ln>
            <a:noFill/>
          </a:ln>
          <a:effectLst>
            <a:outerShdw blurRad="292100" dist="139700" dir="2700000" algn="tl" rotWithShape="0">
              <a:srgbClr val="333333">
                <a:alpha val="65000"/>
              </a:srgbClr>
            </a:outerShdw>
          </a:effectLst>
        </p:spPr>
      </p:pic>
      <p:sp>
        <p:nvSpPr>
          <p:cNvPr id="21515" name="Rectangle 11"/>
          <p:cNvSpPr>
            <a:spLocks noChangeArrowheads="1"/>
          </p:cNvSpPr>
          <p:nvPr/>
        </p:nvSpPr>
        <p:spPr bwMode="auto">
          <a:xfrm>
            <a:off x="4716463" y="2087563"/>
            <a:ext cx="4248150" cy="307975"/>
          </a:xfrm>
          <a:prstGeom prst="rect">
            <a:avLst/>
          </a:prstGeom>
          <a:noFill/>
          <a:ln w="9525">
            <a:noFill/>
            <a:miter lim="800000"/>
            <a:headEnd/>
            <a:tailEnd/>
          </a:ln>
        </p:spPr>
        <p:txBody>
          <a:bodyPr>
            <a:spAutoFit/>
          </a:bodyPr>
          <a:lstStyle/>
          <a:p>
            <a:r>
              <a:rPr lang="lv-LV" altLang="lv-LV" sz="1400" b="1">
                <a:cs typeface="Times New Roman" pitchFamily="18" charset="0"/>
              </a:rPr>
              <a:t>Valsts augu aizsardzības dienests </a:t>
            </a:r>
            <a:r>
              <a:rPr lang="lv-LV" altLang="lv-LV" sz="1400">
                <a:cs typeface="Times New Roman" pitchFamily="18" charset="0"/>
              </a:rPr>
              <a:t>(dalījums 5)</a:t>
            </a:r>
            <a:endParaRPr lang="lv-LV" altLang="lv-LV" sz="1400"/>
          </a:p>
        </p:txBody>
      </p:sp>
      <p:pic>
        <p:nvPicPr>
          <p:cNvPr id="13" name="Picture 12"/>
          <p:cNvPicPr>
            <a:picLocks noChangeAspect="1"/>
          </p:cNvPicPr>
          <p:nvPr/>
        </p:nvPicPr>
        <p:blipFill>
          <a:blip r:embed="rId7" cstate="print"/>
          <a:stretch>
            <a:fillRect/>
          </a:stretch>
        </p:blipFill>
        <p:spPr>
          <a:xfrm>
            <a:off x="4529138" y="266700"/>
            <a:ext cx="4303712" cy="1785938"/>
          </a:xfrm>
          <a:prstGeom prst="rect">
            <a:avLst/>
          </a:prstGeom>
          <a:ln>
            <a:noFill/>
          </a:ln>
          <a:effectLst>
            <a:outerShdw blurRad="292100" dist="139700" dir="2700000" algn="tl" rotWithShape="0">
              <a:srgbClr val="333333">
                <a:alpha val="65000"/>
              </a:srgbClr>
            </a:outerShdw>
          </a:effectLst>
        </p:spPr>
      </p:pic>
      <p:sp>
        <p:nvSpPr>
          <p:cNvPr id="21517" name="Rectangle 13"/>
          <p:cNvSpPr>
            <a:spLocks noChangeArrowheads="1"/>
          </p:cNvSpPr>
          <p:nvPr/>
        </p:nvSpPr>
        <p:spPr bwMode="auto">
          <a:xfrm>
            <a:off x="4778375" y="93663"/>
            <a:ext cx="2940050" cy="307975"/>
          </a:xfrm>
          <a:prstGeom prst="rect">
            <a:avLst/>
          </a:prstGeom>
          <a:noFill/>
          <a:ln w="9525">
            <a:noFill/>
            <a:miter lim="800000"/>
            <a:headEnd/>
            <a:tailEnd/>
          </a:ln>
        </p:spPr>
        <p:txBody>
          <a:bodyPr wrap="none">
            <a:spAutoFit/>
          </a:bodyPr>
          <a:lstStyle/>
          <a:p>
            <a:r>
              <a:rPr lang="lv-LV" altLang="lv-LV" sz="1400" b="1">
                <a:cs typeface="Times New Roman" pitchFamily="18" charset="0"/>
              </a:rPr>
              <a:t>Valsts darba inspekcija </a:t>
            </a:r>
            <a:r>
              <a:rPr lang="lv-LV" altLang="lv-LV" sz="1400">
                <a:cs typeface="Times New Roman" pitchFamily="18" charset="0"/>
              </a:rPr>
              <a:t>(dalījums -5)</a:t>
            </a:r>
          </a:p>
        </p:txBody>
      </p:sp>
    </p:spTree>
    <p:extLst>
      <p:ext uri="{BB962C8B-B14F-4D97-AF65-F5344CB8AC3E}">
        <p14:creationId xmlns:p14="http://schemas.microsoft.com/office/powerpoint/2010/main" val="4220013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9582" y="4659176"/>
            <a:ext cx="4288402" cy="1683831"/>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142754" y="4215139"/>
            <a:ext cx="2200170" cy="261610"/>
          </a:xfrm>
          <a:prstGeom prst="rect">
            <a:avLst/>
          </a:prstGeom>
          <a:noFill/>
        </p:spPr>
        <p:txBody>
          <a:bodyPr wrap="square" rtlCol="0">
            <a:spAutoFit/>
          </a:bodyPr>
          <a:lstStyle/>
          <a:p>
            <a:r>
              <a:rPr lang="lv-LV" sz="1100" b="1" dirty="0" smtClean="0">
                <a:latin typeface="Times New Roman" panose="02020603050405020304" pitchFamily="18" charset="0"/>
                <a:cs typeface="Times New Roman" panose="02020603050405020304" pitchFamily="18" charset="0"/>
              </a:rPr>
              <a:t>Valsts zemes dienests </a:t>
            </a:r>
            <a:r>
              <a:rPr lang="lv-LV" sz="1100" dirty="0" smtClean="0">
                <a:latin typeface="Times New Roman" panose="02020603050405020304" pitchFamily="18" charset="0"/>
                <a:cs typeface="Times New Roman" panose="02020603050405020304" pitchFamily="18" charset="0"/>
              </a:rPr>
              <a:t>(dalījums-5)</a:t>
            </a:r>
            <a:endParaRPr lang="lv-LV"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256180" y="4509485"/>
            <a:ext cx="2727639" cy="261610"/>
          </a:xfrm>
          <a:prstGeom prst="rect">
            <a:avLst/>
          </a:prstGeom>
          <a:noFill/>
        </p:spPr>
        <p:txBody>
          <a:bodyPr wrap="square" rtlCol="0">
            <a:spAutoFit/>
          </a:bodyPr>
          <a:lstStyle/>
          <a:p>
            <a:r>
              <a:rPr lang="lv-LV" sz="1100" b="1" dirty="0" smtClean="0">
                <a:latin typeface="Times New Roman" panose="02020603050405020304" pitchFamily="18" charset="0"/>
                <a:cs typeface="Times New Roman" panose="02020603050405020304" pitchFamily="18" charset="0"/>
              </a:rPr>
              <a:t>Dabas aizsardzības pārvalde </a:t>
            </a:r>
            <a:r>
              <a:rPr lang="lv-LV" sz="1100" dirty="0" smtClean="0">
                <a:latin typeface="Times New Roman" panose="02020603050405020304" pitchFamily="18" charset="0"/>
                <a:cs typeface="Times New Roman" panose="02020603050405020304" pitchFamily="18" charset="0"/>
              </a:rPr>
              <a:t>(dalījums-4)</a:t>
            </a:r>
            <a:endParaRPr lang="lv-LV" sz="11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756151" y="4855081"/>
            <a:ext cx="4394072" cy="1683831"/>
          </a:xfrm>
          <a:prstGeom prst="rect">
            <a:avLst/>
          </a:prstGeom>
          <a:ln>
            <a:noFill/>
          </a:ln>
          <a:effectLst>
            <a:outerShdw blurRad="292100" dist="139700" dir="2700000" algn="tl" rotWithShape="0">
              <a:srgbClr val="333333">
                <a:alpha val="65000"/>
              </a:srgbClr>
            </a:outerShdw>
          </a:effectLst>
        </p:spPr>
      </p:pic>
      <p:sp>
        <p:nvSpPr>
          <p:cNvPr id="15" name="Slide Number Placeholder 14"/>
          <p:cNvSpPr>
            <a:spLocks noGrp="1"/>
          </p:cNvSpPr>
          <p:nvPr>
            <p:ph type="sldNum" sz="quarter" idx="12"/>
          </p:nvPr>
        </p:nvSpPr>
        <p:spPr/>
        <p:txBody>
          <a:bodyPr/>
          <a:lstStyle/>
          <a:p>
            <a:fld id="{064BEDCC-81D1-4119-96BE-CB6F9BFD6FF1}" type="slidenum">
              <a:rPr lang="ru-RU" smtClean="0"/>
              <a:pPr/>
              <a:t>7</a:t>
            </a:fld>
            <a:endParaRPr lang="ru-RU"/>
          </a:p>
        </p:txBody>
      </p:sp>
      <p:sp>
        <p:nvSpPr>
          <p:cNvPr id="3" name="Rectangle 2"/>
          <p:cNvSpPr/>
          <p:nvPr/>
        </p:nvSpPr>
        <p:spPr>
          <a:xfrm>
            <a:off x="167003" y="2278287"/>
            <a:ext cx="4260981" cy="461665"/>
          </a:xfrm>
          <a:prstGeom prst="rect">
            <a:avLst/>
          </a:prstGeom>
        </p:spPr>
        <p:txBody>
          <a:bodyPr wrap="square">
            <a:spAutoFit/>
          </a:bodyPr>
          <a:lstStyle/>
          <a:p>
            <a:r>
              <a:rPr lang="lv-LV" sz="1200" b="1" dirty="0" smtClean="0">
                <a:cs typeface="Times New Roman" panose="02020603050405020304" pitchFamily="18" charset="0"/>
              </a:rPr>
              <a:t>Apgabaltiesas, administratīvās rajonu, tiesu </a:t>
            </a:r>
            <a:r>
              <a:rPr lang="lv-LV" sz="1200" b="1" dirty="0">
                <a:cs typeface="Times New Roman" panose="02020603050405020304" pitchFamily="18" charset="0"/>
              </a:rPr>
              <a:t>apgabalu </a:t>
            </a:r>
            <a:r>
              <a:rPr lang="lv-LV" sz="1200" b="1" dirty="0" smtClean="0">
                <a:cs typeface="Times New Roman" panose="02020603050405020304" pitchFamily="18" charset="0"/>
              </a:rPr>
              <a:t>prokuratūras</a:t>
            </a:r>
            <a:r>
              <a:rPr lang="lv-LV" sz="1200" dirty="0" smtClean="0">
                <a:cs typeface="Times New Roman" panose="02020603050405020304" pitchFamily="18" charset="0"/>
              </a:rPr>
              <a:t>, </a:t>
            </a:r>
            <a:r>
              <a:rPr lang="lv-LV" sz="1200" b="1" dirty="0" smtClean="0">
                <a:cs typeface="Times New Roman" panose="02020603050405020304" pitchFamily="18" charset="0"/>
              </a:rPr>
              <a:t>33 </a:t>
            </a:r>
            <a:r>
              <a:rPr lang="lv-LV" sz="1200" b="1" dirty="0">
                <a:cs typeface="Times New Roman" panose="02020603050405020304" pitchFamily="18" charset="0"/>
              </a:rPr>
              <a:t>prokuratūrās</a:t>
            </a:r>
          </a:p>
        </p:txBody>
      </p:sp>
      <p:pic>
        <p:nvPicPr>
          <p:cNvPr id="16" name="Picture 15"/>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7924" y="2768585"/>
            <a:ext cx="4300059" cy="144505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9296" y="348931"/>
            <a:ext cx="4288402" cy="187220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89296" y="161068"/>
            <a:ext cx="3424306" cy="261610"/>
          </a:xfrm>
          <a:prstGeom prst="rect">
            <a:avLst/>
          </a:prstGeom>
        </p:spPr>
        <p:txBody>
          <a:bodyPr wrap="square">
            <a:spAutoFit/>
          </a:bodyPr>
          <a:lstStyle/>
          <a:p>
            <a:r>
              <a:rPr lang="lv-LV" sz="1100" b="1" dirty="0">
                <a:cs typeface="Times New Roman" panose="02020603050405020304" pitchFamily="18" charset="0"/>
              </a:rPr>
              <a:t>Pārtikas un veterinārais dienests </a:t>
            </a:r>
            <a:r>
              <a:rPr lang="lv-LV" sz="1100" dirty="0">
                <a:cs typeface="Times New Roman" panose="02020603050405020304" pitchFamily="18" charset="0"/>
              </a:rPr>
              <a:t>(dalījums </a:t>
            </a:r>
            <a:r>
              <a:rPr lang="lv-LV" sz="1100" dirty="0" smtClean="0">
                <a:cs typeface="Times New Roman" panose="02020603050405020304" pitchFamily="18" charset="0"/>
              </a:rPr>
              <a:t>– 11)</a:t>
            </a:r>
            <a:endParaRPr lang="lv-LV" sz="1100" dirty="0"/>
          </a:p>
        </p:txBody>
      </p:sp>
      <p:pic>
        <p:nvPicPr>
          <p:cNvPr id="19" name="Picture 18"/>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20487" y="406079"/>
            <a:ext cx="4523513" cy="187220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436096" y="201500"/>
            <a:ext cx="2627642" cy="261610"/>
          </a:xfrm>
          <a:prstGeom prst="rect">
            <a:avLst/>
          </a:prstGeom>
        </p:spPr>
        <p:txBody>
          <a:bodyPr wrap="none">
            <a:spAutoFit/>
          </a:bodyPr>
          <a:lstStyle/>
          <a:p>
            <a:r>
              <a:rPr lang="lv-LV" sz="1100" b="1" dirty="0">
                <a:cs typeface="Times New Roman" panose="02020603050405020304" pitchFamily="18" charset="0"/>
              </a:rPr>
              <a:t>Latvijas nacionālais arhīvs </a:t>
            </a:r>
            <a:r>
              <a:rPr lang="lv-LV" sz="1100" dirty="0">
                <a:cs typeface="Times New Roman" panose="02020603050405020304" pitchFamily="18" charset="0"/>
              </a:rPr>
              <a:t>(dalījums -12)</a:t>
            </a: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77698" y="2739952"/>
            <a:ext cx="4666302" cy="1769534"/>
          </a:xfrm>
          <a:prstGeom prst="rect">
            <a:avLst/>
          </a:prstGeom>
        </p:spPr>
      </p:pic>
      <p:sp>
        <p:nvSpPr>
          <p:cNvPr id="7" name="Rectangle 6"/>
          <p:cNvSpPr/>
          <p:nvPr/>
        </p:nvSpPr>
        <p:spPr>
          <a:xfrm>
            <a:off x="4546120" y="2478343"/>
            <a:ext cx="4437699" cy="2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chemeClr val="tx1"/>
                </a:solidFill>
              </a:rPr>
              <a:t>Valsts tiesu medicīnas </a:t>
            </a:r>
            <a:r>
              <a:rPr lang="lv-LV" sz="1200" b="1" dirty="0" smtClean="0">
                <a:solidFill>
                  <a:schemeClr val="tx1"/>
                </a:solidFill>
              </a:rPr>
              <a:t>ekspertīzes</a:t>
            </a:r>
            <a:r>
              <a:rPr lang="lv-LV" sz="1200" b="1" dirty="0"/>
              <a:t/>
            </a:r>
            <a:br>
              <a:rPr lang="lv-LV" sz="1200" b="1" dirty="0"/>
            </a:br>
            <a:r>
              <a:rPr lang="lv-LV" sz="1200" b="1" dirty="0" smtClean="0">
                <a:solidFill>
                  <a:schemeClr val="tx1"/>
                </a:solidFill>
              </a:rPr>
              <a:t>centra reģioni</a:t>
            </a:r>
            <a:endParaRPr lang="lv-LV" sz="1200" b="1" dirty="0"/>
          </a:p>
        </p:txBody>
      </p:sp>
    </p:spTree>
    <p:extLst>
      <p:ext uri="{BB962C8B-B14F-4D97-AF65-F5344CB8AC3E}">
        <p14:creationId xmlns:p14="http://schemas.microsoft.com/office/powerpoint/2010/main" val="402411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4784725" y="4769757"/>
            <a:ext cx="4270375" cy="169545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stretch>
            <a:fillRect/>
          </a:stretch>
        </p:blipFill>
        <p:spPr>
          <a:xfrm>
            <a:off x="4810735" y="2656001"/>
            <a:ext cx="4176713" cy="18732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stretch>
            <a:fillRect/>
          </a:stretch>
        </p:blipFill>
        <p:spPr>
          <a:xfrm>
            <a:off x="137363" y="4769757"/>
            <a:ext cx="4537075" cy="1695450"/>
          </a:xfrm>
          <a:prstGeom prst="rect">
            <a:avLst/>
          </a:prstGeom>
          <a:ln>
            <a:noFill/>
          </a:ln>
          <a:effectLst>
            <a:outerShdw blurRad="292100" dist="139700" dir="2700000" algn="tl" rotWithShape="0">
              <a:srgbClr val="333333">
                <a:alpha val="65000"/>
              </a:srgbClr>
            </a:outerShdw>
          </a:effectLst>
        </p:spPr>
      </p:pic>
      <p:sp>
        <p:nvSpPr>
          <p:cNvPr id="19461" name="TextBox 12"/>
          <p:cNvSpPr txBox="1">
            <a:spLocks noChangeArrowheads="1"/>
          </p:cNvSpPr>
          <p:nvPr/>
        </p:nvSpPr>
        <p:spPr bwMode="auto">
          <a:xfrm>
            <a:off x="5027561" y="2525196"/>
            <a:ext cx="3985783" cy="261610"/>
          </a:xfrm>
          <a:prstGeom prst="rect">
            <a:avLst/>
          </a:prstGeom>
          <a:noFill/>
          <a:ln w="9525">
            <a:noFill/>
            <a:miter lim="800000"/>
            <a:headEnd/>
            <a:tailEnd/>
          </a:ln>
        </p:spPr>
        <p:txBody>
          <a:bodyPr wrap="square">
            <a:spAutoFit/>
          </a:bodyPr>
          <a:lstStyle/>
          <a:p>
            <a:r>
              <a:rPr lang="lv-LV" altLang="lv-LV" sz="1100" b="1" dirty="0">
                <a:cs typeface="Times New Roman" pitchFamily="18" charset="0"/>
              </a:rPr>
              <a:t>Neatliekamās medicīnas palīdzības </a:t>
            </a:r>
            <a:r>
              <a:rPr lang="lv-LV" altLang="lv-LV" sz="1100" b="1" dirty="0" smtClean="0">
                <a:cs typeface="Times New Roman" pitchFamily="18" charset="0"/>
              </a:rPr>
              <a:t>dienests</a:t>
            </a:r>
            <a:endParaRPr lang="lv-LV" altLang="lv-LV" sz="1100" b="1" dirty="0">
              <a:cs typeface="Times New Roman" pitchFamily="18" charset="0"/>
            </a:endParaRPr>
          </a:p>
        </p:txBody>
      </p:sp>
      <p:sp>
        <p:nvSpPr>
          <p:cNvPr id="19462" name="TextBox 13"/>
          <p:cNvSpPr txBox="1">
            <a:spLocks noChangeArrowheads="1"/>
          </p:cNvSpPr>
          <p:nvPr/>
        </p:nvSpPr>
        <p:spPr bwMode="auto">
          <a:xfrm>
            <a:off x="5891212" y="4507820"/>
            <a:ext cx="2795588" cy="260350"/>
          </a:xfrm>
          <a:prstGeom prst="rect">
            <a:avLst/>
          </a:prstGeom>
          <a:noFill/>
          <a:ln w="9525">
            <a:noFill/>
            <a:miter lim="800000"/>
            <a:headEnd/>
            <a:tailEnd/>
          </a:ln>
        </p:spPr>
        <p:txBody>
          <a:bodyPr>
            <a:spAutoFit/>
          </a:bodyPr>
          <a:lstStyle/>
          <a:p>
            <a:r>
              <a:rPr lang="lv-LV" altLang="lv-LV" sz="1100" b="1" dirty="0">
                <a:cs typeface="Times New Roman" pitchFamily="18" charset="0"/>
              </a:rPr>
              <a:t>Valsts policijas reģionālais dalījums </a:t>
            </a:r>
            <a:r>
              <a:rPr lang="lv-LV" altLang="lv-LV" sz="1100" dirty="0">
                <a:cs typeface="Times New Roman" pitchFamily="18" charset="0"/>
              </a:rPr>
              <a:t>(5)</a:t>
            </a:r>
          </a:p>
        </p:txBody>
      </p:sp>
      <p:sp>
        <p:nvSpPr>
          <p:cNvPr id="19463" name="TextBox 14"/>
          <p:cNvSpPr txBox="1">
            <a:spLocks noChangeArrowheads="1"/>
          </p:cNvSpPr>
          <p:nvPr/>
        </p:nvSpPr>
        <p:spPr bwMode="auto">
          <a:xfrm>
            <a:off x="274817" y="4507820"/>
            <a:ext cx="2703513" cy="261937"/>
          </a:xfrm>
          <a:prstGeom prst="rect">
            <a:avLst/>
          </a:prstGeom>
          <a:noFill/>
          <a:ln w="9525">
            <a:noFill/>
            <a:miter lim="800000"/>
            <a:headEnd/>
            <a:tailEnd/>
          </a:ln>
        </p:spPr>
        <p:txBody>
          <a:bodyPr>
            <a:spAutoFit/>
          </a:bodyPr>
          <a:lstStyle/>
          <a:p>
            <a:r>
              <a:rPr lang="lv-LV" altLang="lv-LV" sz="1100" b="1" dirty="0">
                <a:cs typeface="Times New Roman" pitchFamily="18" charset="0"/>
              </a:rPr>
              <a:t>Nacionālais veselības dienests </a:t>
            </a:r>
            <a:r>
              <a:rPr lang="lv-LV" altLang="lv-LV" sz="1100" dirty="0">
                <a:cs typeface="Times New Roman" pitchFamily="18" charset="0"/>
              </a:rPr>
              <a:t>(dalījums -5)</a:t>
            </a:r>
          </a:p>
        </p:txBody>
      </p:sp>
      <p:sp>
        <p:nvSpPr>
          <p:cNvPr id="19464" name="Slide Number Placeholder 15"/>
          <p:cNvSpPr>
            <a:spLocks noGrp="1"/>
          </p:cNvSpPr>
          <p:nvPr>
            <p:ph type="sldNum" sz="quarter" idx="12"/>
          </p:nvPr>
        </p:nvSpPr>
        <p:spPr bwMode="auto">
          <a:noFill/>
          <a:ln>
            <a:miter lim="800000"/>
            <a:headEnd/>
            <a:tailEnd/>
          </a:ln>
        </p:spPr>
        <p:txBody>
          <a:bodyPr/>
          <a:lstStyle/>
          <a:p>
            <a:fld id="{42DCBCB6-8449-4945-9D24-0869833C2774}" type="slidenum">
              <a:rPr lang="ru-RU" altLang="lv-LV"/>
              <a:pPr/>
              <a:t>8</a:t>
            </a:fld>
            <a:endParaRPr lang="ru-RU" altLang="lv-LV"/>
          </a:p>
        </p:txBody>
      </p:sp>
      <p:pic>
        <p:nvPicPr>
          <p:cNvPr id="18" name="Picture 17"/>
          <p:cNvPicPr>
            <a:picLocks noChangeAspect="1"/>
          </p:cNvPicPr>
          <p:nvPr/>
        </p:nvPicPr>
        <p:blipFill>
          <a:blip r:embed="rId5" cstate="print"/>
          <a:stretch>
            <a:fillRect/>
          </a:stretch>
        </p:blipFill>
        <p:spPr>
          <a:xfrm>
            <a:off x="137364" y="2677432"/>
            <a:ext cx="4537075" cy="1830388"/>
          </a:xfrm>
          <a:prstGeom prst="rect">
            <a:avLst/>
          </a:prstGeom>
          <a:ln>
            <a:noFill/>
          </a:ln>
          <a:effectLst>
            <a:outerShdw blurRad="292100" dist="139700" dir="2700000" algn="tl" rotWithShape="0">
              <a:srgbClr val="333333">
                <a:alpha val="65000"/>
              </a:srgbClr>
            </a:outerShdw>
          </a:effectLst>
        </p:spPr>
      </p:pic>
      <p:sp>
        <p:nvSpPr>
          <p:cNvPr id="19466" name="Rectangle 2"/>
          <p:cNvSpPr>
            <a:spLocks noChangeArrowheads="1"/>
          </p:cNvSpPr>
          <p:nvPr/>
        </p:nvSpPr>
        <p:spPr bwMode="auto">
          <a:xfrm>
            <a:off x="137364" y="2415495"/>
            <a:ext cx="2722653" cy="261937"/>
          </a:xfrm>
          <a:prstGeom prst="rect">
            <a:avLst/>
          </a:prstGeom>
          <a:noFill/>
          <a:ln w="9525">
            <a:noFill/>
            <a:miter lim="800000"/>
            <a:headEnd/>
            <a:tailEnd/>
          </a:ln>
        </p:spPr>
        <p:txBody>
          <a:bodyPr wrap="square">
            <a:spAutoFit/>
          </a:bodyPr>
          <a:lstStyle/>
          <a:p>
            <a:r>
              <a:rPr lang="lv-LV" altLang="lv-LV" sz="1100" b="1" dirty="0">
                <a:cs typeface="Times New Roman" pitchFamily="18" charset="0"/>
              </a:rPr>
              <a:t>Valsts robežsardzes pārvalde </a:t>
            </a:r>
            <a:r>
              <a:rPr lang="lv-LV" altLang="lv-LV" sz="1100" dirty="0">
                <a:cs typeface="Times New Roman" pitchFamily="18" charset="0"/>
              </a:rPr>
              <a:t>(dalījums -5)</a:t>
            </a:r>
          </a:p>
        </p:txBody>
      </p:sp>
      <p:pic>
        <p:nvPicPr>
          <p:cNvPr id="1026" name="Picture 2" descr="Attēlu rezultāti vaicājumam “valsts statistikas reģio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75" y="383630"/>
            <a:ext cx="4526699" cy="17722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zs.mil.lv/~/media/ZS/Zemessardze_novadi.ashx"/>
          <p:cNvPicPr>
            <a:picLocks noChangeAspect="1" noChangeArrowheads="1"/>
          </p:cNvPicPr>
          <p:nvPr/>
        </p:nvPicPr>
        <p:blipFill>
          <a:blip r:embed="rId7" cstate="print"/>
          <a:srcRect/>
          <a:stretch>
            <a:fillRect/>
          </a:stretch>
        </p:blipFill>
        <p:spPr bwMode="auto">
          <a:xfrm>
            <a:off x="4545874" y="121693"/>
            <a:ext cx="4342316" cy="24019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948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99" y="304801"/>
            <a:ext cx="6352903" cy="1066799"/>
          </a:xfrm>
        </p:spPr>
        <p:txBody>
          <a:bodyPr>
            <a:normAutofit/>
          </a:bodyPr>
          <a:lstStyle/>
          <a:p>
            <a:pPr algn="ctr"/>
            <a:r>
              <a:rPr lang="lv-LV" dirty="0" smtClean="0">
                <a:solidFill>
                  <a:srgbClr val="002060"/>
                </a:solidFill>
              </a:rPr>
              <a:t>Civilās aizsardzības komisiju teritorijas (skaits -71)</a:t>
            </a:r>
            <a:endParaRPr lang="lv-LV" dirty="0">
              <a:solidFill>
                <a:srgbClr val="002060"/>
              </a:solidFill>
            </a:endParaRPr>
          </a:p>
        </p:txBody>
      </p:sp>
      <p:sp>
        <p:nvSpPr>
          <p:cNvPr id="5" name="Slide Number Placeholder 4"/>
          <p:cNvSpPr>
            <a:spLocks noGrp="1"/>
          </p:cNvSpPr>
          <p:nvPr>
            <p:ph type="sldNum" sz="quarter" idx="13"/>
          </p:nvPr>
        </p:nvSpPr>
        <p:spPr/>
        <p:txBody>
          <a:bodyPr/>
          <a:lstStyle/>
          <a:p>
            <a:fld id="{5F433D7B-CC46-4931-B920-7FA2FE8AFA74}" type="slidenum">
              <a:rPr lang="en-US" altLang="en-US" smtClean="0"/>
              <a:pPr/>
              <a:t>9</a:t>
            </a:fld>
            <a:endParaRPr lang="en-US" alt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9" y="1950720"/>
            <a:ext cx="9074331" cy="4267200"/>
          </a:xfrm>
          <a:prstGeom prst="rect">
            <a:avLst/>
          </a:prstGeom>
        </p:spPr>
      </p:pic>
    </p:spTree>
    <p:extLst>
      <p:ext uri="{BB962C8B-B14F-4D97-AF65-F5344CB8AC3E}">
        <p14:creationId xmlns:p14="http://schemas.microsoft.com/office/powerpoint/2010/main" val="1851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89_Prezentacija_templateLV</Template>
  <TotalTime>1754</TotalTime>
  <Words>1460</Words>
  <Application>Microsoft Office PowerPoint</Application>
  <PresentationFormat>On-screen Show (4:3)</PresentationFormat>
  <Paragraphs>199</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Verdana</vt:lpstr>
      <vt:lpstr>Wingdings</vt:lpstr>
      <vt:lpstr>89_Prezentacija_templateLV</vt:lpstr>
      <vt:lpstr>Administratīvi teritoriālās reformas neatrisinātie jautājumi</vt:lpstr>
      <vt:lpstr>Vai varam valsti pārvaldīt labāk? </vt:lpstr>
      <vt:lpstr>ATR neatrisinātais jautājums – valsts reģionālais administratīvais iedalījums  </vt:lpstr>
      <vt:lpstr>VARAM dotie uzdevumi, kas saistīti ar teritoriju jautājumiem</vt:lpstr>
      <vt:lpstr>PowerPoint Presentation</vt:lpstr>
      <vt:lpstr>PowerPoint Presentation</vt:lpstr>
      <vt:lpstr>PowerPoint Presentation</vt:lpstr>
      <vt:lpstr>PowerPoint Presentation</vt:lpstr>
      <vt:lpstr>Civilās aizsardzības komisiju teritorijas (skaits -71)</vt:lpstr>
      <vt:lpstr>Pašvaldību sadarbība pēc ATR izvērtējuma 2013</vt:lpstr>
      <vt:lpstr>Konsultācijās ar pašvaldībām gūtās atziņas</vt:lpstr>
      <vt:lpstr>Tālākās pašvaldību sadarbības perspektīvas</vt:lpstr>
      <vt:lpstr>Kāpēc ap reģionālās un nacionālās nozīmes centriem?</vt:lpstr>
      <vt:lpstr>Pētījuma Publisko individuālo pakalpojumu teritoriālā izvietojuma analīze atbilstoši apdzīvojumam – gala atskaite 2015 </vt:lpstr>
      <vt:lpstr>Attīstības centru ietekmes areāli (darba un pakalpojumu svārstmigrācijas plūsmas)</vt:lpstr>
      <vt:lpstr>29 sadarbības teritoriju projekts</vt:lpstr>
      <vt:lpstr>Sadarbības teritorijas - ieguvumi valsts pārvaldei un valsts iedzīvotājiem</vt:lpstr>
      <vt:lpstr>Turpmākā rīcība</vt:lpstr>
      <vt:lpstr>PowerPoint Presentation</vt:lpstr>
      <vt:lpstr>Apgabali, reģioni, apriņķi, rajoni – ieskats vēsturē </vt:lpstr>
      <vt:lpstr>Citu Eiropas valstu prakse valsts reģionālā iedalījuma noteikšanā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Arnis Šults</cp:lastModifiedBy>
  <cp:revision>228</cp:revision>
  <cp:lastPrinted>2017-01-30T05:56:23Z</cp:lastPrinted>
  <dcterms:created xsi:type="dcterms:W3CDTF">2014-11-20T14:46:47Z</dcterms:created>
  <dcterms:modified xsi:type="dcterms:W3CDTF">2017-02-08T09:06:23Z</dcterms:modified>
</cp:coreProperties>
</file>