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62" r:id="rId3"/>
    <p:sldId id="256" r:id="rId4"/>
    <p:sldId id="264" r:id="rId5"/>
    <p:sldId id="295" r:id="rId6"/>
    <p:sldId id="283" r:id="rId7"/>
    <p:sldId id="285" r:id="rId8"/>
    <p:sldId id="270" r:id="rId9"/>
    <p:sldId id="291" r:id="rId10"/>
    <p:sldId id="290" r:id="rId11"/>
    <p:sldId id="286" r:id="rId12"/>
    <p:sldId id="28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nta" initials="G" lastIdx="1" clrIdx="0">
    <p:extLst>
      <p:ext uri="{19B8F6BF-5375-455C-9EA6-DF929625EA0E}">
        <p15:presenceInfo xmlns:p15="http://schemas.microsoft.com/office/powerpoint/2012/main" userId="Gunta" providerId="None"/>
      </p:ext>
    </p:extLst>
  </p:cmAuthor>
  <p:cmAuthor id="2" name="Dace Tola" initials="DT" lastIdx="1" clrIdx="1">
    <p:extLst>
      <p:ext uri="{19B8F6BF-5375-455C-9EA6-DF929625EA0E}">
        <p15:presenceInfo xmlns:p15="http://schemas.microsoft.com/office/powerpoint/2012/main" userId="Dace T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CDF"/>
    <a:srgbClr val="1CC4D6"/>
    <a:srgbClr val="5192E1"/>
    <a:srgbClr val="00B3F2"/>
    <a:srgbClr val="2396CF"/>
    <a:srgbClr val="2E87C4"/>
    <a:srgbClr val="24A1CE"/>
    <a:srgbClr val="278BC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izaina stils 1 - izcēlum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2" autoAdjust="0"/>
    <p:restoredTop sz="88723" autoAdjust="0"/>
  </p:normalViewPr>
  <p:slideViewPr>
    <p:cSldViewPr snapToGrid="0">
      <p:cViewPr varScale="1">
        <p:scale>
          <a:sx n="76" d="100"/>
          <a:sy n="76" d="100"/>
        </p:scale>
        <p:origin x="534" y="6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9E8C1-B597-433F-8DE5-FC801F9C6A4B}" type="doc">
      <dgm:prSet loTypeId="urn:microsoft.com/office/officeart/2005/8/layout/target1" loCatId="relationship" qsTypeId="urn:microsoft.com/office/officeart/2005/8/quickstyle/3d4" qsCatId="3D" csTypeId="urn:microsoft.com/office/officeart/2005/8/colors/accent1_5" csCatId="accent1" phldr="1"/>
      <dgm:spPr/>
    </dgm:pt>
    <dgm:pt modelId="{2BA6C3E0-9B9A-47B7-89E0-FB7FBB9A90E2}">
      <dgm:prSet phldrT="[Text]" custT="1"/>
      <dgm:spPr/>
      <dgm:t>
        <a:bodyPr/>
        <a:lstStyle/>
        <a:p>
          <a:pPr algn="l"/>
          <a:r>
            <a:rPr kumimoji="0" lang="lv-LV" sz="1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</a:rPr>
            <a:t>Eiropas ekonomikā jau ieplūduši 150 miljardi eiro investīciju</a:t>
          </a:r>
          <a:endParaRPr lang="en-US" sz="1800" dirty="0">
            <a:solidFill>
              <a:schemeClr val="accent5">
                <a:lumMod val="50000"/>
              </a:schemeClr>
            </a:solidFill>
            <a:latin typeface="Candara" panose="020E0502030303020204" pitchFamily="34" charset="0"/>
          </a:endParaRPr>
        </a:p>
      </dgm:t>
    </dgm:pt>
    <dgm:pt modelId="{FF903A65-7F93-4451-89C2-D37F9C92E2C1}" type="parTrans" cxnId="{8F623493-1DEC-4D8B-B2D1-9C8FDC638E8D}">
      <dgm:prSet/>
      <dgm:spPr/>
      <dgm:t>
        <a:bodyPr/>
        <a:lstStyle/>
        <a:p>
          <a:endParaRPr lang="en-US"/>
        </a:p>
      </dgm:t>
    </dgm:pt>
    <dgm:pt modelId="{AC640FBA-D550-4E6D-BE2F-9DE9F8C35150}" type="sibTrans" cxnId="{8F623493-1DEC-4D8B-B2D1-9C8FDC638E8D}">
      <dgm:prSet/>
      <dgm:spPr/>
      <dgm:t>
        <a:bodyPr/>
        <a:lstStyle/>
        <a:p>
          <a:endParaRPr lang="en-US"/>
        </a:p>
      </dgm:t>
    </dgm:pt>
    <dgm:pt modelId="{7C69E83D-B285-4FEC-B0EB-627EC2225A00}">
      <dgm:prSet phldrT="[Text]" custT="1"/>
      <dgm:spPr/>
      <dgm:t>
        <a:bodyPr/>
        <a:lstStyle/>
        <a:p>
          <a:r>
            <a:rPr kumimoji="0" lang="lv-LV" sz="1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</a:rPr>
            <a:t>EIB piedāvā zemus%, 20+ gadu termiņu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latin typeface="Candara" panose="020E0502030303020204" pitchFamily="34" charset="0"/>
          </a:endParaRPr>
        </a:p>
      </dgm:t>
    </dgm:pt>
    <dgm:pt modelId="{9562008F-0FE4-4EB3-8D6A-DADB2DDA2C3D}" type="parTrans" cxnId="{F26B5BAF-624D-4212-A123-EABDBE195980}">
      <dgm:prSet/>
      <dgm:spPr/>
      <dgm:t>
        <a:bodyPr/>
        <a:lstStyle/>
        <a:p>
          <a:endParaRPr lang="en-US"/>
        </a:p>
      </dgm:t>
    </dgm:pt>
    <dgm:pt modelId="{FBB027DF-4055-4CCE-A417-06413DB271F5}" type="sibTrans" cxnId="{F26B5BAF-624D-4212-A123-EABDBE195980}">
      <dgm:prSet/>
      <dgm:spPr/>
      <dgm:t>
        <a:bodyPr/>
        <a:lstStyle/>
        <a:p>
          <a:endParaRPr lang="en-US"/>
        </a:p>
      </dgm:t>
    </dgm:pt>
    <dgm:pt modelId="{CC0B721E-B220-4F54-B981-40401CB3334B}">
      <dgm:prSet phldrT="[Text]" custT="1"/>
      <dgm:spPr/>
      <dgm:t>
        <a:bodyPr/>
        <a:lstStyle/>
        <a:p>
          <a:r>
            <a:rPr kumimoji="0" lang="lv-LV" sz="1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</a:rPr>
            <a:t>Ir valstis, kuras iesniedz </a:t>
          </a:r>
          <a:r>
            <a:rPr kumimoji="0" lang="lv-LV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</a:rPr>
            <a:t>vairāk projektus </a:t>
          </a:r>
          <a:r>
            <a:rPr kumimoji="0" lang="lv-LV" sz="1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</a:rPr>
            <a:t>un </a:t>
          </a:r>
          <a:r>
            <a:rPr kumimoji="0" lang="lv-LV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</a:rPr>
            <a:t>saņem vairāk finansējuma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latin typeface="Candara" panose="020E0502030303020204" pitchFamily="34" charset="0"/>
          </a:endParaRPr>
        </a:p>
      </dgm:t>
    </dgm:pt>
    <dgm:pt modelId="{1BBDE2AD-3CC4-4375-B269-05F41ACA05B0}" type="parTrans" cxnId="{7C642AFF-EBBB-4FAB-A670-B23F979BEDB8}">
      <dgm:prSet/>
      <dgm:spPr/>
      <dgm:t>
        <a:bodyPr/>
        <a:lstStyle/>
        <a:p>
          <a:endParaRPr lang="en-US"/>
        </a:p>
      </dgm:t>
    </dgm:pt>
    <dgm:pt modelId="{6049DBF0-BD97-4721-9A4F-0E25FAA25B51}" type="sibTrans" cxnId="{7C642AFF-EBBB-4FAB-A670-B23F979BEDB8}">
      <dgm:prSet/>
      <dgm:spPr/>
      <dgm:t>
        <a:bodyPr/>
        <a:lstStyle/>
        <a:p>
          <a:endParaRPr lang="en-US"/>
        </a:p>
      </dgm:t>
    </dgm:pt>
    <dgm:pt modelId="{BB764D76-F279-434C-87FF-3BD73772CAFC}" type="pres">
      <dgm:prSet presAssocID="{1159E8C1-B597-433F-8DE5-FC801F9C6A4B}" presName="composite" presStyleCnt="0">
        <dgm:presLayoutVars>
          <dgm:chMax val="5"/>
          <dgm:dir/>
          <dgm:resizeHandles val="exact"/>
        </dgm:presLayoutVars>
      </dgm:prSet>
      <dgm:spPr/>
    </dgm:pt>
    <dgm:pt modelId="{62CC8296-08CC-4738-A200-05F5D0BD74B1}" type="pres">
      <dgm:prSet presAssocID="{2BA6C3E0-9B9A-47B7-89E0-FB7FBB9A90E2}" presName="circle1" presStyleLbl="lnNode1" presStyleIdx="0" presStyleCnt="3"/>
      <dgm:spPr/>
    </dgm:pt>
    <dgm:pt modelId="{8B019CC7-81E8-4FF2-8CE6-83788B447AE5}" type="pres">
      <dgm:prSet presAssocID="{2BA6C3E0-9B9A-47B7-89E0-FB7FBB9A90E2}" presName="text1" presStyleLbl="revTx" presStyleIdx="0" presStyleCnt="3" custScaleX="165237" custLinFactNeighborX="-1681" custLinFactNeighborY="98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94ADED-82B0-4965-9F95-0D9846CE4D22}" type="pres">
      <dgm:prSet presAssocID="{2BA6C3E0-9B9A-47B7-89E0-FB7FBB9A90E2}" presName="line1" presStyleLbl="callout" presStyleIdx="0" presStyleCnt="6"/>
      <dgm:spPr/>
    </dgm:pt>
    <dgm:pt modelId="{6F8F7991-290F-4EC1-9CE2-B169DE121D41}" type="pres">
      <dgm:prSet presAssocID="{2BA6C3E0-9B9A-47B7-89E0-FB7FBB9A90E2}" presName="d1" presStyleLbl="callout" presStyleIdx="1" presStyleCnt="6"/>
      <dgm:spPr/>
    </dgm:pt>
    <dgm:pt modelId="{3B2EF7AB-13EB-4BF3-9347-642AB82A2ACF}" type="pres">
      <dgm:prSet presAssocID="{7C69E83D-B285-4FEC-B0EB-627EC2225A00}" presName="circle2" presStyleLbl="lnNode1" presStyleIdx="1" presStyleCnt="3"/>
      <dgm:spPr/>
    </dgm:pt>
    <dgm:pt modelId="{F531CE5F-C589-424E-A94D-A6777BD648CF}" type="pres">
      <dgm:prSet presAssocID="{7C69E83D-B285-4FEC-B0EB-627EC2225A00}" presName="text2" presStyleLbl="revTx" presStyleIdx="1" presStyleCnt="3" custScaleX="138809" custLinFactNeighborX="1547" custLinFactNeighborY="-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20706C-5CC8-4DE2-A9F9-014297FD7EFC}" type="pres">
      <dgm:prSet presAssocID="{7C69E83D-B285-4FEC-B0EB-627EC2225A00}" presName="line2" presStyleLbl="callout" presStyleIdx="2" presStyleCnt="6"/>
      <dgm:spPr/>
    </dgm:pt>
    <dgm:pt modelId="{E2E3BED2-D0A0-44E6-B7A0-CBC354BFF918}" type="pres">
      <dgm:prSet presAssocID="{7C69E83D-B285-4FEC-B0EB-627EC2225A00}" presName="d2" presStyleLbl="callout" presStyleIdx="3" presStyleCnt="6"/>
      <dgm:spPr/>
    </dgm:pt>
    <dgm:pt modelId="{26D7B45D-98E8-467D-B3AA-21B7967F06AD}" type="pres">
      <dgm:prSet presAssocID="{CC0B721E-B220-4F54-B981-40401CB3334B}" presName="circle3" presStyleLbl="lnNode1" presStyleIdx="2" presStyleCnt="3"/>
      <dgm:spPr/>
    </dgm:pt>
    <dgm:pt modelId="{69BA901E-3F42-4B02-A467-8D6186CFC09E}" type="pres">
      <dgm:prSet presAssocID="{CC0B721E-B220-4F54-B981-40401CB3334B}" presName="text3" presStyleLbl="revTx" presStyleIdx="2" presStyleCnt="3" custScaleX="141218" custLinFactNeighborX="1163" custLinFactNeighborY="85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BD9A0-0306-4745-88A0-55124BAF1C89}" type="pres">
      <dgm:prSet presAssocID="{CC0B721E-B220-4F54-B981-40401CB3334B}" presName="line3" presStyleLbl="callout" presStyleIdx="4" presStyleCnt="6"/>
      <dgm:spPr/>
    </dgm:pt>
    <dgm:pt modelId="{43D4D396-D808-4B3B-BD74-00CB15ADC87F}" type="pres">
      <dgm:prSet presAssocID="{CC0B721E-B220-4F54-B981-40401CB3334B}" presName="d3" presStyleLbl="callout" presStyleIdx="5" presStyleCnt="6"/>
      <dgm:spPr/>
    </dgm:pt>
  </dgm:ptLst>
  <dgm:cxnLst>
    <dgm:cxn modelId="{7C642AFF-EBBB-4FAB-A670-B23F979BEDB8}" srcId="{1159E8C1-B597-433F-8DE5-FC801F9C6A4B}" destId="{CC0B721E-B220-4F54-B981-40401CB3334B}" srcOrd="2" destOrd="0" parTransId="{1BBDE2AD-3CC4-4375-B269-05F41ACA05B0}" sibTransId="{6049DBF0-BD97-4721-9A4F-0E25FAA25B51}"/>
    <dgm:cxn modelId="{617FCFB2-9528-4CC3-B0E8-78E142719FB5}" type="presOf" srcId="{2BA6C3E0-9B9A-47B7-89E0-FB7FBB9A90E2}" destId="{8B019CC7-81E8-4FF2-8CE6-83788B447AE5}" srcOrd="0" destOrd="0" presId="urn:microsoft.com/office/officeart/2005/8/layout/target1"/>
    <dgm:cxn modelId="{02F8E5E5-30CD-4DF9-9BBC-DC870CB78289}" type="presOf" srcId="{1159E8C1-B597-433F-8DE5-FC801F9C6A4B}" destId="{BB764D76-F279-434C-87FF-3BD73772CAFC}" srcOrd="0" destOrd="0" presId="urn:microsoft.com/office/officeart/2005/8/layout/target1"/>
    <dgm:cxn modelId="{97A9A56C-1771-4E0D-9AA2-E3E3216D33E3}" type="presOf" srcId="{7C69E83D-B285-4FEC-B0EB-627EC2225A00}" destId="{F531CE5F-C589-424E-A94D-A6777BD648CF}" srcOrd="0" destOrd="0" presId="urn:microsoft.com/office/officeart/2005/8/layout/target1"/>
    <dgm:cxn modelId="{8F623493-1DEC-4D8B-B2D1-9C8FDC638E8D}" srcId="{1159E8C1-B597-433F-8DE5-FC801F9C6A4B}" destId="{2BA6C3E0-9B9A-47B7-89E0-FB7FBB9A90E2}" srcOrd="0" destOrd="0" parTransId="{FF903A65-7F93-4451-89C2-D37F9C92E2C1}" sibTransId="{AC640FBA-D550-4E6D-BE2F-9DE9F8C35150}"/>
    <dgm:cxn modelId="{F26B5BAF-624D-4212-A123-EABDBE195980}" srcId="{1159E8C1-B597-433F-8DE5-FC801F9C6A4B}" destId="{7C69E83D-B285-4FEC-B0EB-627EC2225A00}" srcOrd="1" destOrd="0" parTransId="{9562008F-0FE4-4EB3-8D6A-DADB2DDA2C3D}" sibTransId="{FBB027DF-4055-4CCE-A417-06413DB271F5}"/>
    <dgm:cxn modelId="{7D912107-EBB5-4803-AC0D-4B6E3D0742BB}" type="presOf" srcId="{CC0B721E-B220-4F54-B981-40401CB3334B}" destId="{69BA901E-3F42-4B02-A467-8D6186CFC09E}" srcOrd="0" destOrd="0" presId="urn:microsoft.com/office/officeart/2005/8/layout/target1"/>
    <dgm:cxn modelId="{4C11F16A-47C1-47AC-B514-D7013439925D}" type="presParOf" srcId="{BB764D76-F279-434C-87FF-3BD73772CAFC}" destId="{62CC8296-08CC-4738-A200-05F5D0BD74B1}" srcOrd="0" destOrd="0" presId="urn:microsoft.com/office/officeart/2005/8/layout/target1"/>
    <dgm:cxn modelId="{45FBA385-A761-4C7E-AC29-42BDBB8CAB72}" type="presParOf" srcId="{BB764D76-F279-434C-87FF-3BD73772CAFC}" destId="{8B019CC7-81E8-4FF2-8CE6-83788B447AE5}" srcOrd="1" destOrd="0" presId="urn:microsoft.com/office/officeart/2005/8/layout/target1"/>
    <dgm:cxn modelId="{7A6E0B22-3528-421F-B4BD-BBDD268DFE15}" type="presParOf" srcId="{BB764D76-F279-434C-87FF-3BD73772CAFC}" destId="{5E94ADED-82B0-4965-9F95-0D9846CE4D22}" srcOrd="2" destOrd="0" presId="urn:microsoft.com/office/officeart/2005/8/layout/target1"/>
    <dgm:cxn modelId="{D51FCA81-0C65-4A74-BE86-74F907275492}" type="presParOf" srcId="{BB764D76-F279-434C-87FF-3BD73772CAFC}" destId="{6F8F7991-290F-4EC1-9CE2-B169DE121D41}" srcOrd="3" destOrd="0" presId="urn:microsoft.com/office/officeart/2005/8/layout/target1"/>
    <dgm:cxn modelId="{23AEFD89-8D05-4389-AA3C-0C8BA4923706}" type="presParOf" srcId="{BB764D76-F279-434C-87FF-3BD73772CAFC}" destId="{3B2EF7AB-13EB-4BF3-9347-642AB82A2ACF}" srcOrd="4" destOrd="0" presId="urn:microsoft.com/office/officeart/2005/8/layout/target1"/>
    <dgm:cxn modelId="{EA0C5CEA-E555-493B-A6F9-AC5FEA3485CD}" type="presParOf" srcId="{BB764D76-F279-434C-87FF-3BD73772CAFC}" destId="{F531CE5F-C589-424E-A94D-A6777BD648CF}" srcOrd="5" destOrd="0" presId="urn:microsoft.com/office/officeart/2005/8/layout/target1"/>
    <dgm:cxn modelId="{46BBE487-FAF6-42F6-86C5-F498FD778642}" type="presParOf" srcId="{BB764D76-F279-434C-87FF-3BD73772CAFC}" destId="{1820706C-5CC8-4DE2-A9F9-014297FD7EFC}" srcOrd="6" destOrd="0" presId="urn:microsoft.com/office/officeart/2005/8/layout/target1"/>
    <dgm:cxn modelId="{AF7AB5E3-0DD1-461E-8FDC-83E01EF0A248}" type="presParOf" srcId="{BB764D76-F279-434C-87FF-3BD73772CAFC}" destId="{E2E3BED2-D0A0-44E6-B7A0-CBC354BFF918}" srcOrd="7" destOrd="0" presId="urn:microsoft.com/office/officeart/2005/8/layout/target1"/>
    <dgm:cxn modelId="{AB62DEDA-7C90-412F-B2EB-60985D3A5AE1}" type="presParOf" srcId="{BB764D76-F279-434C-87FF-3BD73772CAFC}" destId="{26D7B45D-98E8-467D-B3AA-21B7967F06AD}" srcOrd="8" destOrd="0" presId="urn:microsoft.com/office/officeart/2005/8/layout/target1"/>
    <dgm:cxn modelId="{4EC42957-47DF-4246-A2F5-02CD0122A46B}" type="presParOf" srcId="{BB764D76-F279-434C-87FF-3BD73772CAFC}" destId="{69BA901E-3F42-4B02-A467-8D6186CFC09E}" srcOrd="9" destOrd="0" presId="urn:microsoft.com/office/officeart/2005/8/layout/target1"/>
    <dgm:cxn modelId="{768A7F64-ACDF-4ABC-AFAB-E5D2BAA5B12D}" type="presParOf" srcId="{BB764D76-F279-434C-87FF-3BD73772CAFC}" destId="{AA9BD9A0-0306-4745-88A0-55124BAF1C89}" srcOrd="10" destOrd="0" presId="urn:microsoft.com/office/officeart/2005/8/layout/target1"/>
    <dgm:cxn modelId="{0ECDF251-B672-4F8B-AEF9-975750061727}" type="presParOf" srcId="{BB764D76-F279-434C-87FF-3BD73772CAFC}" destId="{43D4D396-D808-4B3B-BD74-00CB15ADC87F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36C4F-E935-412F-A59C-21E7177BF960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A5483-5C94-42B7-921E-78890386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5483-5C94-42B7-921E-788903867A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1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5483-5C94-42B7-921E-788903867A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6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5483-5C94-42B7-921E-788903867A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6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6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5483-5C94-42B7-921E-788903867A1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3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6C628B2-F86A-45D4-BBE3-31A8F354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F02FD315-6881-4062-825E-B5E42482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C82226BC-46AA-4C08-9304-55ACD834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74FE83C4-C06C-4B75-BE30-7DABDA00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41CF2152-AD0A-4DE4-AB33-4EADA32F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588FE1D-4888-4C80-AFB0-2C46F9EE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BE463862-8FB2-48B9-8380-FF6E36C1C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FEB913D-0145-47A1-BFD7-8CE820AF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3162943B-BE84-4E9F-9AE5-A78F6BF5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18941C9-91A0-4175-A46A-6802434F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F3A54751-E100-4D64-992A-54ECD01A6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9C90CAEE-8DFB-4643-A9B1-A8733B4C3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F0F90C76-1CF2-4039-A606-CB4A79A6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55572BE4-54A9-49F4-87E4-AF375338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A414F115-10D4-4DBF-A187-BC4DC9A2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32E21D3-9170-4AE3-B6EC-CE61AA02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58C73A70-912D-4F94-B72E-03B8EEF08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2458667-F6F7-43B6-A197-8013A2B0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8FC67EB-12B3-4694-9D60-731F0375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07869C18-4B89-4F5D-8784-7CCC7EC6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245AC86A-5E90-49A9-96CE-DC8D609A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E7A09AC4-AE66-4BA6-962D-2E0F42B4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A511392F-9E82-43D7-8CF2-DC74B26D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2A41E225-79DA-4CAF-8B86-E41F5482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58269A2B-D49B-41DD-BE3C-A756F6A2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0063C492-12AC-43FC-ADAB-EEBD9CBCC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FD0AA068-1994-48F9-AD2B-244D78F1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F91BEFA9-630C-4B65-B042-AC9C2A70A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C246DC2-C273-45D8-B74D-56B2995B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17D3CF3-3CCD-4F01-9D37-011390CC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584710D6-AA9B-4950-84A5-FBAF9D9D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4A75003-5585-4EBA-8AAD-5F1A897D0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3FE72D4E-51F6-41EF-8382-B2E243FE3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F7BDB3EE-BA85-48D5-969F-8C57281CA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6D157EDE-37DD-4D75-B17A-B498FACA4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2D5E8263-B96B-49BA-9DCF-D6B183340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DA024B7A-4BA8-4F86-AFD9-048D91E9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60E9C8B2-32FC-44D0-87A8-88919DF8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5E1B6FF8-DCC5-4944-9F5C-15346D85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C3BA6D9-C1B4-4AA1-8D83-D36AD629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AA006600-52F6-4A5F-9528-EEACCA4A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C6FBA62A-F661-4DE7-92DD-75F041B7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9C98AF62-7704-4C86-B40F-C9A6619A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5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4E1D937D-E618-4258-ADB8-965FAF63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3D4C9BEE-1A4E-4855-8F69-CE20BB0C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BC4B8573-F1ED-4261-AF76-C3085CAF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261FE75A-3FAD-4B8F-BECB-2AAD8ADE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ABD8D986-D6E3-4C45-93DA-07B77A2A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5ADE189-F334-42D7-842B-275EEEF83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F5E0E045-D68A-4C15-A970-C546B8EF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BDB72139-7108-4D52-9E30-093E8F51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F52B1674-AE20-4719-BFBC-6863F082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4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059F8464-B0B9-4A90-B2C4-4C3D17CA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2DD715B4-65B5-46CB-AACA-2AB1D8864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DCF96A1F-CBD0-4E4C-96E8-F407E258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0F9F36D2-A4F8-4890-B553-09F306E0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5449A3F2-AAA6-4AFC-B496-68EEB22C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07A4F933-3F0D-497B-BA38-EFB2E3F7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508A507F-DB80-4F85-9B81-30D2A7A8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22A7BEC4-792E-44D1-81C9-FA302340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DF9251BA-2215-4AE3-84F7-AFD508BEE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B1048-83D0-4647-B670-2FB878A473E8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F6422EE1-97FF-4AA3-956E-BA7485EBC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C40ADADC-9327-4B68-ABBE-4078B83C2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8EC0B-530F-42F2-AA89-03CB5591B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825" y="1528175"/>
            <a:ext cx="9144000" cy="2986889"/>
          </a:xfrm>
        </p:spPr>
        <p:txBody>
          <a:bodyPr>
            <a:normAutofit fontScale="90000"/>
          </a:bodyPr>
          <a:lstStyle/>
          <a:p>
            <a: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/>
            </a:r>
            <a:b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/>
            </a:r>
            <a:b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/>
            </a:r>
            <a:b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/>
            </a:r>
            <a:b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Inovāciju finansēšana</a:t>
            </a:r>
            <a:b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/>
            </a:r>
            <a:b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Investīciju  platformas </a:t>
            </a:r>
            <a:b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/>
            </a:r>
            <a:br>
              <a:rPr lang="lv-LV" sz="4000" b="1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endParaRPr lang="en-GB" sz="4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>
                <a:solidFill>
                  <a:srgbClr val="0070C0"/>
                </a:solidFill>
                <a:latin typeface="Candara" panose="020E0502030303020204" pitchFamily="34" charset="0"/>
              </a:rPr>
              <a:t>Saeima 6.12.2017.</a:t>
            </a:r>
            <a:endParaRPr lang="en-GB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25839"/>
          </a:xfrm>
          <a:solidFill>
            <a:srgbClr val="45ACDF"/>
          </a:solidFill>
        </p:spPr>
        <p:txBody>
          <a:bodyPr>
            <a:no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</a:pPr>
            <a:r>
              <a:rPr lang="lv-LV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Investīciju </a:t>
            </a:r>
            <a:r>
              <a:rPr lang="lv-LV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platformas</a:t>
            </a:r>
            <a:r>
              <a:rPr lang="lv-LV" b="1" dirty="0">
                <a:solidFill>
                  <a:schemeClr val="bg1"/>
                </a:solidFill>
              </a:rPr>
              <a:t> 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75450" y="6356349"/>
            <a:ext cx="2743200" cy="365125"/>
          </a:xfrm>
        </p:spPr>
        <p:txBody>
          <a:bodyPr/>
          <a:lstStyle/>
          <a:p>
            <a:pPr algn="l"/>
            <a:r>
              <a:rPr lang="lv-LV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Avots: EIB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09934" y="812379"/>
            <a:ext cx="10467833" cy="4842041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Konkrētam mērķim izveidots atsevišķs investīciju  fonds;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Atsevišķs pārvaldīts konts;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Kopīga projektu finansēšana, pamatojoties uz noslēgtu  līgumu;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lv-LV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buFontTx/>
              <a:buChar char="-"/>
            </a:pPr>
            <a:endParaRPr lang="lv-LV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lv-LV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lv-LV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31" y="2313579"/>
            <a:ext cx="8154265" cy="319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923C2C3-7391-479A-A8A7-5F6C1005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808"/>
          </a:xfrm>
          <a:solidFill>
            <a:srgbClr val="45ACDF"/>
          </a:solidFill>
        </p:spPr>
        <p:txBody>
          <a:bodyPr>
            <a:normAutofit fontScale="90000"/>
          </a:bodyPr>
          <a:lstStyle/>
          <a:p>
            <a:pPr algn="r"/>
            <a:r>
              <a:rPr lang="lv-LV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br>
              <a:rPr lang="lv-LV" sz="24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lv-LV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lv-LV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Investīciju platformas</a:t>
            </a:r>
            <a:br>
              <a:rPr lang="lv-LV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C2EC52D8-CC70-4D81-BAAE-2183C6FFC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" y="1014857"/>
            <a:ext cx="11704320" cy="4351338"/>
          </a:xfrm>
        </p:spPr>
        <p:txBody>
          <a:bodyPr>
            <a:noAutofit/>
          </a:bodyPr>
          <a:lstStyle/>
          <a:p>
            <a:pPr indent="0"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lv-LV" sz="2000" dirty="0">
                <a:solidFill>
                  <a:schemeClr val="bg1"/>
                </a:solidFill>
                <a:latin typeface="Garamond" panose="02020404030301010803" pitchFamily="18" charset="0"/>
              </a:rPr>
              <a:t>Investīciju platformas</a:t>
            </a: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xmlns="" id="{99305041-0290-4F1B-9641-F96581417B99}"/>
              </a:ext>
            </a:extLst>
          </p:cNvPr>
          <p:cNvSpPr txBox="1">
            <a:spLocks/>
          </p:cNvSpPr>
          <p:nvPr/>
        </p:nvSpPr>
        <p:spPr>
          <a:xfrm>
            <a:off x="298279" y="898634"/>
            <a:ext cx="11528385" cy="5739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base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ESIF regulas definējums nosaka, ka investīciju  platformas ir konkrētam mērķim paredzēti un pārvaldīti konti,  kopēju  finansējumu  un risku  sadali  ietveroši līgumi, kas nosaka principus kādā platformas dalībnieki  izmanto finanšu  resursus . Platformas var būt:</a:t>
            </a:r>
          </a:p>
          <a:p>
            <a:pPr marL="1325563" indent="-342900" algn="just" fontAlgn="base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Nacionālas (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apvienojot investīciju  projektus konkrētā teritorijā);</a:t>
            </a:r>
          </a:p>
          <a:p>
            <a:pPr marL="1325563" indent="-342900" algn="just" fontAlgn="base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Daudzvalstu 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vai  reģionālas (apvienojot vairāku  dalībvalstu  vai trešo  valstu  projektus);</a:t>
            </a:r>
          </a:p>
          <a:p>
            <a:pPr marL="1325563" indent="-342900" algn="just" fontAlgn="base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Tematiskas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(apvienojot investīciju  projektus konkrētā sektorā, nozarē vai  jomā).</a:t>
            </a:r>
          </a:p>
          <a:p>
            <a:pPr marL="982663" indent="0" algn="just" fontAlgn="base">
              <a:lnSpc>
                <a:spcPct val="114000"/>
              </a:lnSpc>
              <a:spcBef>
                <a:spcPts val="0"/>
              </a:spcBef>
              <a:buNone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 algn="just" fontAlgn="base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Investīciju  platformas ir vienošanās par kopīgiem  mērķieguldījumiem, tematiski  vai ģeogrāfiski  fokusētā projektu  portfelī. Investīciju  platforma ir  rīks investīciju projektu apkopošanai, piedāvājot efektīvāku  risku  sadalījumu starp  dažādiem investoriem;</a:t>
            </a:r>
          </a:p>
          <a:p>
            <a:pPr marL="457200" indent="-457200" algn="just" fontAlgn="base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2"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Platformas menedžmenta komanda (starptautiskie un vietējie eksperti) izvērtē projektu  atbilstību  platformas kritērijiem, to  racionalitāti un dzīvotspēju:</a:t>
            </a:r>
          </a:p>
          <a:p>
            <a:pPr marL="1255713" indent="-341313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Platformas projekti saņem finansējumu atbilstoši iepriekš definētiem nosacījumiem;</a:t>
            </a:r>
          </a:p>
          <a:p>
            <a:pPr marL="1255713" indent="-341313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Platformas finansētājiem jāsniedz regulāras atskaites par platformu un platformas projektu progresu.</a:t>
            </a:r>
          </a:p>
          <a:p>
            <a:pPr marL="0" indent="0" algn="just" fontAlgn="base">
              <a:buNone/>
            </a:pPr>
            <a:endParaRPr lang="lv-LV" sz="2000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982663" indent="0" algn="just" fontAlgn="base">
              <a:lnSpc>
                <a:spcPct val="114000"/>
              </a:lnSpc>
              <a:spcBef>
                <a:spcPts val="0"/>
              </a:spcBef>
              <a:buNone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923C2C3-7391-479A-A8A7-5F6C1005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808"/>
          </a:xfrm>
          <a:solidFill>
            <a:srgbClr val="45ACDF"/>
          </a:solidFill>
        </p:spPr>
        <p:txBody>
          <a:bodyPr>
            <a:normAutofit fontScale="90000"/>
          </a:bodyPr>
          <a:lstStyle/>
          <a:p>
            <a:pPr algn="r"/>
            <a:r>
              <a:rPr lang="lv-LV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br>
              <a:rPr lang="lv-LV" sz="24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lv-LV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lv-LV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Investīciju platformas</a:t>
            </a:r>
            <a:br>
              <a:rPr lang="lv-LV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C2EC52D8-CC70-4D81-BAAE-2183C6FFC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1" y="826514"/>
            <a:ext cx="11704320" cy="4351338"/>
          </a:xfrm>
        </p:spPr>
        <p:txBody>
          <a:bodyPr>
            <a:noAutofit/>
          </a:bodyPr>
          <a:lstStyle/>
          <a:p>
            <a:pPr indent="0"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lv-LV" sz="2000" dirty="0">
                <a:solidFill>
                  <a:schemeClr val="bg1"/>
                </a:solidFill>
                <a:latin typeface="Garamond" panose="02020404030301010803" pitchFamily="18" charset="0"/>
              </a:rPr>
              <a:t>Investīciju platformas</a:t>
            </a: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xmlns="" id="{99305041-0290-4F1B-9641-F96581417B99}"/>
              </a:ext>
            </a:extLst>
          </p:cNvPr>
          <p:cNvSpPr txBox="1">
            <a:spLocks/>
          </p:cNvSpPr>
          <p:nvPr/>
        </p:nvSpPr>
        <p:spPr>
          <a:xfrm>
            <a:off x="386246" y="826514"/>
            <a:ext cx="11528385" cy="5409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Platform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as, kuru  izveidē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iesaistīti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EIB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grupas eksperti, kombinējot EIB, ESIF, ESI fondu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finansējums var  piedāvāt  jebkuru atbalstu projektiem, kas atbilst izvirzītajiem kritērijiem. Piedāvāto produktu klāsts ietver:</a:t>
            </a:r>
          </a:p>
          <a:p>
            <a:pPr marL="627063" indent="-395288" fontAlgn="base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Kapitāla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ieguldījumus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projektos vai fondos;</a:t>
            </a:r>
          </a:p>
          <a:p>
            <a:pPr marL="627063" indent="-395288" fontAlgn="base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Aizdevumus uz atvieglotiem nosacījumiem projektu finansēšanai;</a:t>
            </a:r>
          </a:p>
          <a:p>
            <a:pPr marL="627063" indent="-395288" fontAlgn="base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Projektu  garantijas;</a:t>
            </a:r>
          </a:p>
          <a:p>
            <a:pPr marL="627063" indent="-395288" fontAlgn="base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Garantijas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starpniekinstitūcijām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(parasti -  attīstības finanšu  institūcijām, riska kapitāla fondiem).</a:t>
            </a:r>
          </a:p>
          <a:p>
            <a:pPr marL="0" indent="0" algn="just" fontAlgn="base">
              <a:lnSpc>
                <a:spcPct val="114000"/>
              </a:lnSpc>
              <a:spcBef>
                <a:spcPts val="0"/>
              </a:spcBef>
              <a:buNone/>
            </a:pPr>
            <a:endParaRPr lang="lv-LV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 algn="just" fontAlgn="base">
              <a:lnSpc>
                <a:spcPct val="114000"/>
              </a:lnSpc>
              <a:spcBef>
                <a:spcPts val="0"/>
              </a:spcBef>
              <a:buNone/>
            </a:pP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Par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platformas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investoru var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kļūt jebkura institūcija vai vairāku institūciju  grupa, piemēram, Nacionālās attīstības bankas vai institūcijas, EIB grupa vai citas starptautiskas finanšu  institūcijas  (piemēram, ERAB vai Pasaules bankas grupa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), 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valsts aģentūras,  ES institūcijas,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komercbankas, 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investīciju  fondi  un ieguldījumi  sabiedrības, korporācijas,  ESI pārvaldības iestādes, valsts īpašuma fondi, trešās valstis.</a:t>
            </a:r>
          </a:p>
          <a:p>
            <a:pPr marL="0" indent="0" algn="just" fontAlgn="base">
              <a:lnSpc>
                <a:spcPct val="114000"/>
              </a:lnSpc>
              <a:spcBef>
                <a:spcPts val="0"/>
              </a:spcBef>
              <a:buNone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 algn="just" fontAlgn="base">
              <a:lnSpc>
                <a:spcPct val="114000"/>
              </a:lnSpc>
              <a:spcBef>
                <a:spcPts val="0"/>
              </a:spcBef>
              <a:buNone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Platformas pārvaldnieks ir platformas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investoru izraudzīta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 pieredzējusi institūcija vai fonds, kas veic platformas pārvaldību pamatdarbības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ietvaros.</a:t>
            </a: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3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Paldies par uzmanību!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923C2C3-7391-479A-A8A7-5F6C1005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544"/>
          </a:xfrm>
          <a:solidFill>
            <a:srgbClr val="45ACDF"/>
          </a:solidFill>
        </p:spPr>
        <p:txBody>
          <a:bodyPr>
            <a:normAutofit/>
          </a:bodyPr>
          <a:lstStyle/>
          <a:p>
            <a:pPr marL="287338" algn="r"/>
            <a:r>
              <a:rPr lang="lv-LV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Inovāciju  izaugsmes līderi  pasaulē 2017.g.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xmlns="" id="{C4F83267-6C99-46E1-A02F-F0E3ADD9A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266" y="1533730"/>
            <a:ext cx="5272975" cy="4439535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xmlns="" id="{B74AF12D-A23D-488A-BFF0-1A682848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63" y="1257176"/>
            <a:ext cx="6555927" cy="5156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3423" y="5973265"/>
            <a:ext cx="4455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Avots: 2017 </a:t>
            </a:r>
            <a:r>
              <a:rPr lang="lv-LV" sz="1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European</a:t>
            </a:r>
            <a:r>
              <a:rPr lang="lv-LV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lv-LV" sz="1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Innovation</a:t>
            </a:r>
            <a:r>
              <a:rPr lang="lv-LV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lv-LV" sz="1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Scoreboard</a:t>
            </a:r>
            <a:r>
              <a:rPr lang="lv-LV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lpp.27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xmlns="" id="{7A6C8126-8F3C-4F4D-9F4D-8AADB86CC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93952" cy="6739004"/>
          </a:xfrm>
          <a:prstGeom prst="rect">
            <a:avLst/>
          </a:prstGeom>
        </p:spPr>
      </p:pic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AE43222C-B85D-43BC-93F6-4AB8EE616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3560" y="0"/>
            <a:ext cx="6568440" cy="804672"/>
          </a:xfrm>
          <a:solidFill>
            <a:srgbClr val="00B3F2"/>
          </a:solidFill>
        </p:spPr>
        <p:txBody>
          <a:bodyPr>
            <a:normAutofit fontScale="92500" lnSpcReduction="20000"/>
          </a:bodyPr>
          <a:lstStyle/>
          <a:p>
            <a:pPr algn="l"/>
            <a:endParaRPr lang="lv-LV" b="1" dirty="0">
              <a:solidFill>
                <a:srgbClr val="278BCF"/>
              </a:solidFill>
              <a:latin typeface="Candara" panose="020E0502030303020204" pitchFamily="34" charset="0"/>
            </a:endParaRPr>
          </a:p>
          <a:p>
            <a:r>
              <a:rPr lang="lv-LV" sz="3500" b="1" dirty="0">
                <a:solidFill>
                  <a:schemeClr val="bg1"/>
                </a:solidFill>
                <a:latin typeface="Candara" panose="020E0502030303020204" pitchFamily="34" charset="0"/>
              </a:rPr>
              <a:t>Inovāciju aktivitāte ES valstīs</a:t>
            </a:r>
            <a:endParaRPr lang="en-US" sz="35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15" y="1741117"/>
            <a:ext cx="6785585" cy="3725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7780" y="6504449"/>
            <a:ext cx="3231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European </a:t>
            </a:r>
            <a:r>
              <a:rPr lang="en-GB" sz="11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Innovation Scoreboard </a:t>
            </a:r>
            <a:r>
              <a:rPr lang="en-GB" sz="11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2017</a:t>
            </a:r>
            <a:r>
              <a:rPr lang="lv-LV" sz="11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GB" sz="11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923C2C3-7391-479A-A8A7-5F6C1005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2104"/>
          </a:xfrm>
          <a:solidFill>
            <a:srgbClr val="45ACDF"/>
          </a:solidFill>
        </p:spPr>
        <p:txBody>
          <a:bodyPr>
            <a:normAutofit/>
          </a:bodyPr>
          <a:lstStyle/>
          <a:p>
            <a:pPr algn="r"/>
            <a:r>
              <a:rPr lang="lv-LV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Eiropas Stratēģisko investīciju fonds 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08" y="1011454"/>
            <a:ext cx="116089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2014. gada jūnijā pēc Eiropadomes aicinājuma tika izveidots  </a:t>
            </a: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Eiropas Stratēģisko investīciju fonds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(ESIF), lai panāktu investīciju pieaugumu ES, sekmētu ekonomikas izaugsmi un nodarbinātību. </a:t>
            </a:r>
          </a:p>
          <a:p>
            <a:pPr algn="just">
              <a:lnSpc>
                <a:spcPct val="114000"/>
              </a:lnSpc>
              <a:defRPr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14000"/>
              </a:lnSpc>
              <a:defRPr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Fonds ir atsevišķi pārvaldīts </a:t>
            </a: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konts Eiropas Investīciju bankā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(EIB). ESIF galveno uzmanību pievērš investīcijām  infrastruktūras, pētniecības un inovācijas, platjoslas tīkla izveidē un izglītības jomā </a:t>
            </a:r>
            <a:r>
              <a:rPr lang="lv-LV" altLang="en-US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ESIF piedāvā ilgtermiņa aizdevumus stratēģiskas nozīmes projektiem:</a:t>
            </a:r>
          </a:p>
          <a:p>
            <a:pPr marL="968375" indent="-342900" algn="just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Enerģētikas</a:t>
            </a:r>
          </a:p>
          <a:p>
            <a:pPr marL="968375" indent="-342900" algn="just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lv-LV" altLang="en-US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Izglītības, </a:t>
            </a:r>
          </a:p>
          <a:p>
            <a:pPr marL="968375" indent="-342900" algn="just">
              <a:lnSpc>
                <a:spcPct val="114000"/>
              </a:lnSpc>
              <a:buFont typeface="Wingdings" panose="05000000000000000000" pitchFamily="2" charset="2"/>
              <a:buChar char="ü"/>
              <a:defRPr/>
            </a:pPr>
            <a:r>
              <a:rPr lang="lv-LV" altLang="en-US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Pētniecības &amp; attīstības &amp; inovācijas jomās.</a:t>
            </a:r>
          </a:p>
          <a:p>
            <a:pPr algn="just">
              <a:lnSpc>
                <a:spcPct val="114000"/>
              </a:lnSpc>
              <a:defRPr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58737" algn="just">
              <a:lnSpc>
                <a:spcPct val="114000"/>
              </a:lnSpc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ESIF var finansēt </a:t>
            </a: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investīciju platformas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novadīt finansiālu ieguldījumu uz </a:t>
            </a: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vairākiem investīciju projektiem, kam tematiski vai ģeogrāfiski ir kas </a:t>
            </a:r>
            <a:r>
              <a:rPr lang="lv-LV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kopīgs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58737" algn="just">
              <a:lnSpc>
                <a:spcPct val="114000"/>
              </a:lnSpc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14000"/>
              </a:lnSpc>
              <a:defRPr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Fondu veido </a:t>
            </a:r>
            <a:r>
              <a:rPr lang="lv-LV" altLang="en-US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 budžeta garantija 16 miljardu  EUR apmērā un EIB līdzekļi  5 miljardu  EUR apmērā.</a:t>
            </a:r>
          </a:p>
          <a:p>
            <a:pPr algn="just">
              <a:lnSpc>
                <a:spcPct val="114000"/>
              </a:lnSpc>
              <a:defRPr/>
            </a:pPr>
            <a:r>
              <a:rPr lang="lv-LV" altLang="en-US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Aizdevumu  termiņi -  </a:t>
            </a:r>
            <a:r>
              <a:rPr lang="lv-LV" altLang="en-US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virs 20  gadiem</a:t>
            </a:r>
            <a:r>
              <a:rPr lang="lv-LV" altLang="en-US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 procentu  likmes -  atbilstoši EIB kredītreitingam, </a:t>
            </a:r>
            <a:r>
              <a:rPr lang="lv-LV" altLang="en-US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no 0,3% gadā</a:t>
            </a:r>
            <a:r>
              <a:rPr lang="lv-LV" altLang="en-US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923C2C3-7391-479A-A8A7-5F6C1005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808"/>
          </a:xfrm>
          <a:solidFill>
            <a:srgbClr val="45ACDF"/>
          </a:solidFill>
        </p:spPr>
        <p:txBody>
          <a:bodyPr>
            <a:normAutofit/>
          </a:bodyPr>
          <a:lstStyle/>
          <a:p>
            <a:pPr algn="r"/>
            <a:r>
              <a:rPr lang="lv-LV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lv-LV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lv-LV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Eiropas Stratēģisko investīciju fonds 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 descr="How does EFSI work?">
            <a:extLst>
              <a:ext uri="{FF2B5EF4-FFF2-40B4-BE49-F238E27FC236}">
                <a16:creationId xmlns="" xmlns:a16="http://schemas.microsoft.com/office/drawing/2014/main" id="{AA1470AD-D503-4E77-86D3-FF9F24150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70" y="952548"/>
            <a:ext cx="8272505" cy="56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90075" y="6328411"/>
            <a:ext cx="901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Avots: EIB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923C2C3-7391-479A-A8A7-5F6C1005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808"/>
          </a:xfrm>
          <a:solidFill>
            <a:srgbClr val="45ACDF"/>
          </a:solidFill>
        </p:spPr>
        <p:txBody>
          <a:bodyPr>
            <a:normAutofit/>
          </a:bodyPr>
          <a:lstStyle/>
          <a:p>
            <a:pPr algn="r"/>
            <a:r>
              <a:rPr lang="lv-LV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  Eiropas Stratēģisko investīciju fonds 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EFSI Dashboard">
            <a:extLst>
              <a:ext uri="{FF2B5EF4-FFF2-40B4-BE49-F238E27FC236}">
                <a16:creationId xmlns:a16="http://schemas.microsoft.com/office/drawing/2014/main" xmlns="" id="{0F8A79D3-20B0-4E26-B8D8-BB2B10144F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9809"/>
            <a:ext cx="8953996" cy="610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5068" y="2906363"/>
            <a:ext cx="37369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Latvijā f</a:t>
            </a:r>
            <a:r>
              <a:rPr lang="lv-LV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inansētie </a:t>
            </a:r>
            <a:r>
              <a:rPr lang="lv-LV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projekti:</a:t>
            </a:r>
          </a:p>
          <a:p>
            <a:pPr>
              <a:lnSpc>
                <a:spcPct val="114000"/>
              </a:lnSpc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Rīgas satiksme -  75M EUR;</a:t>
            </a:r>
          </a:p>
          <a:p>
            <a:pPr>
              <a:lnSpc>
                <a:spcPct val="114000"/>
              </a:lnSpc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Latvijas Universitāte  - 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42M EUR:</a:t>
            </a:r>
          </a:p>
          <a:p>
            <a:pPr>
              <a:lnSpc>
                <a:spcPct val="114000"/>
              </a:lnSpc>
            </a:pP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EIB - 30M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EUR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; CEB – 12M EUR</a:t>
            </a: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>
              <a:lnSpc>
                <a:spcPct val="114000"/>
              </a:lnSpc>
            </a:pPr>
            <a:r>
              <a:rPr lang="lv-LV" sz="20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Baltcap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-  3 M EUR. </a:t>
            </a:r>
          </a:p>
          <a:p>
            <a:endParaRPr lang="lv-LV" dirty="0"/>
          </a:p>
          <a:p>
            <a:r>
              <a:rPr lang="lv-LV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Avots: EIB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http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://www.eib.org/projects/loan/list/index.htm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923C2C3-7391-479A-A8A7-5F6C1005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89536" cy="749808"/>
          </a:xfrm>
          <a:solidFill>
            <a:srgbClr val="45ACDF"/>
          </a:solidFill>
        </p:spPr>
        <p:txBody>
          <a:bodyPr>
            <a:normAutofit/>
          </a:bodyPr>
          <a:lstStyle/>
          <a:p>
            <a:pPr algn="r"/>
            <a:r>
              <a:rPr lang="lv-LV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  </a:t>
            </a:r>
            <a:r>
              <a:rPr lang="lv-LV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ESI fondu   un ESIF kombinēšanas iespējas</a:t>
            </a:r>
          </a:p>
        </p:txBody>
      </p:sp>
      <p:sp>
        <p:nvSpPr>
          <p:cNvPr id="25" name="Satura vietturis 2">
            <a:extLst>
              <a:ext uri="{FF2B5EF4-FFF2-40B4-BE49-F238E27FC236}">
                <a16:creationId xmlns:a16="http://schemas.microsoft.com/office/drawing/2014/main" xmlns="" id="{3941049D-959E-4500-94DF-11A511CF1D38}"/>
              </a:ext>
            </a:extLst>
          </p:cNvPr>
          <p:cNvSpPr txBox="1">
            <a:spLocks/>
          </p:cNvSpPr>
          <p:nvPr/>
        </p:nvSpPr>
        <p:spPr>
          <a:xfrm>
            <a:off x="211508" y="842430"/>
            <a:ext cx="52303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</a:rPr>
              <a:t>Eiropas strukturālos un investīciju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(ESI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fondus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var kombinēt ar ESIF projektu līmenī: </a:t>
            </a:r>
            <a:endParaRPr lang="lv-LV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Projekts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saņem finansējumu no ESI fondu programmas (dotācijas veidā vai ar finanšu instrumenta starpniecību) un no ESIF;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Iespējams  arī no ESI un ESIF piesaistītiem investoriem.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B4CD1D4-3757-4C97-8559-B65F4EFCC982}"/>
              </a:ext>
            </a:extLst>
          </p:cNvPr>
          <p:cNvSpPr txBox="1"/>
          <p:nvPr/>
        </p:nvSpPr>
        <p:spPr>
          <a:xfrm>
            <a:off x="5706891" y="920212"/>
            <a:ext cx="6205779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ESI fondus var kombinēt ar  ESIF investīciju platformu līmenī: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Izveidojot 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investīciju platformu, kurā ESIF un investori iegulda savus līdzekļus; 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ESI fondu programmas līdzekļus un ESIF līdzekļus iegulda esošā investīciju platformā, kas izveidota valsts, reģionālā, starptautiskā </a:t>
            </a:r>
            <a:r>
              <a:rPr lang="lv-LV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līmenī</a:t>
            </a: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28" name="Blokshēma: savienotājs 8">
            <a:extLst>
              <a:ext uri="{FF2B5EF4-FFF2-40B4-BE49-F238E27FC236}">
                <a16:creationId xmlns:a16="http://schemas.microsoft.com/office/drawing/2014/main" xmlns="" id="{4F93BF4A-DF43-4499-935F-676A18D8CD1D}"/>
              </a:ext>
            </a:extLst>
          </p:cNvPr>
          <p:cNvSpPr/>
          <p:nvPr/>
        </p:nvSpPr>
        <p:spPr>
          <a:xfrm>
            <a:off x="1700668" y="4140803"/>
            <a:ext cx="1155994" cy="98938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err="1">
                <a:latin typeface="Candara" panose="020E0502030303020204" pitchFamily="34" charset="0"/>
              </a:rPr>
              <a:t>ESIF</a:t>
            </a:r>
            <a:r>
              <a:rPr lang="lv-LV" sz="1200" dirty="0">
                <a:latin typeface="Candara" panose="020E0502030303020204" pitchFamily="34" charset="0"/>
              </a:rPr>
              <a:t> atbalsts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29" name="Blokshēma: savienotājs 9">
            <a:extLst>
              <a:ext uri="{FF2B5EF4-FFF2-40B4-BE49-F238E27FC236}">
                <a16:creationId xmlns:a16="http://schemas.microsoft.com/office/drawing/2014/main" xmlns="" id="{E08D6A07-5037-4029-9573-BDFB8D778720}"/>
              </a:ext>
            </a:extLst>
          </p:cNvPr>
          <p:cNvSpPr/>
          <p:nvPr/>
        </p:nvSpPr>
        <p:spPr>
          <a:xfrm>
            <a:off x="2999781" y="4140803"/>
            <a:ext cx="1155994" cy="9380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latin typeface="Candara" panose="020E0502030303020204" pitchFamily="34" charset="0"/>
              </a:rPr>
              <a:t>ESI fondu programma</a:t>
            </a:r>
            <a:endParaRPr lang="en-US" sz="1200" dirty="0">
              <a:latin typeface="Candara" panose="020E0502030303020204" pitchFamily="34" charset="0"/>
            </a:endParaRPr>
          </a:p>
        </p:txBody>
      </p:sp>
      <p:cxnSp>
        <p:nvCxnSpPr>
          <p:cNvPr id="30" name="Taisns savienotājs 11">
            <a:extLst>
              <a:ext uri="{FF2B5EF4-FFF2-40B4-BE49-F238E27FC236}">
                <a16:creationId xmlns:a16="http://schemas.microsoft.com/office/drawing/2014/main" xmlns="" id="{C0A5A081-EBCE-40C1-A610-7DFDD387E4E2}"/>
              </a:ext>
            </a:extLst>
          </p:cNvPr>
          <p:cNvCxnSpPr/>
          <p:nvPr/>
        </p:nvCxnSpPr>
        <p:spPr>
          <a:xfrm>
            <a:off x="914933" y="5087322"/>
            <a:ext cx="0" cy="323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Taisns savienotājs 12">
            <a:extLst>
              <a:ext uri="{FF2B5EF4-FFF2-40B4-BE49-F238E27FC236}">
                <a16:creationId xmlns:a16="http://schemas.microsoft.com/office/drawing/2014/main" xmlns="" id="{9B1202BC-14A6-40D9-BA3D-A45B30F4514C}"/>
              </a:ext>
            </a:extLst>
          </p:cNvPr>
          <p:cNvCxnSpPr/>
          <p:nvPr/>
        </p:nvCxnSpPr>
        <p:spPr>
          <a:xfrm>
            <a:off x="3619533" y="5087322"/>
            <a:ext cx="0" cy="323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Taisns savienotājs 13">
            <a:extLst>
              <a:ext uri="{FF2B5EF4-FFF2-40B4-BE49-F238E27FC236}">
                <a16:creationId xmlns:a16="http://schemas.microsoft.com/office/drawing/2014/main" xmlns="" id="{886AF511-9DF7-439D-A391-FBAF35AA4C20}"/>
              </a:ext>
            </a:extLst>
          </p:cNvPr>
          <p:cNvCxnSpPr>
            <a:cxnSpLocks/>
          </p:cNvCxnSpPr>
          <p:nvPr/>
        </p:nvCxnSpPr>
        <p:spPr>
          <a:xfrm>
            <a:off x="2361598" y="5128434"/>
            <a:ext cx="0" cy="327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ultiņa: piecstūris 15">
            <a:extLst>
              <a:ext uri="{FF2B5EF4-FFF2-40B4-BE49-F238E27FC236}">
                <a16:creationId xmlns:a16="http://schemas.microsoft.com/office/drawing/2014/main" xmlns="" id="{061C2D2C-C8A0-4785-8FA6-6E0363A7342E}"/>
              </a:ext>
            </a:extLst>
          </p:cNvPr>
          <p:cNvSpPr/>
          <p:nvPr/>
        </p:nvSpPr>
        <p:spPr>
          <a:xfrm>
            <a:off x="473821" y="5429173"/>
            <a:ext cx="4042981" cy="4828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ultiņa: piecstūris 16">
            <a:extLst>
              <a:ext uri="{FF2B5EF4-FFF2-40B4-BE49-F238E27FC236}">
                <a16:creationId xmlns:a16="http://schemas.microsoft.com/office/drawing/2014/main" xmlns="" id="{4D5AA695-3965-4943-B988-6CE9261E774A}"/>
              </a:ext>
            </a:extLst>
          </p:cNvPr>
          <p:cNvSpPr/>
          <p:nvPr/>
        </p:nvSpPr>
        <p:spPr>
          <a:xfrm>
            <a:off x="7311979" y="5701355"/>
            <a:ext cx="4042981" cy="4828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lokshēma: savienotājs 17">
            <a:extLst>
              <a:ext uri="{FF2B5EF4-FFF2-40B4-BE49-F238E27FC236}">
                <a16:creationId xmlns:a16="http://schemas.microsoft.com/office/drawing/2014/main" xmlns="" id="{18E0BDEA-9F72-4FE4-9DC0-DC039480BC24}"/>
              </a:ext>
            </a:extLst>
          </p:cNvPr>
          <p:cNvSpPr/>
          <p:nvPr/>
        </p:nvSpPr>
        <p:spPr>
          <a:xfrm>
            <a:off x="10198966" y="3956512"/>
            <a:ext cx="1155994" cy="97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latin typeface="Candara" panose="020E0502030303020204" pitchFamily="34" charset="0"/>
              </a:rPr>
              <a:t>ESI fondu programma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36" name="Blokshēma: savienotājs 20">
            <a:extLst>
              <a:ext uri="{FF2B5EF4-FFF2-40B4-BE49-F238E27FC236}">
                <a16:creationId xmlns:a16="http://schemas.microsoft.com/office/drawing/2014/main" xmlns="" id="{25A96C09-D810-435D-A754-C0C4E3E06665}"/>
              </a:ext>
            </a:extLst>
          </p:cNvPr>
          <p:cNvSpPr/>
          <p:nvPr/>
        </p:nvSpPr>
        <p:spPr>
          <a:xfrm>
            <a:off x="8809724" y="3942929"/>
            <a:ext cx="1155994" cy="98938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 err="1">
                <a:latin typeface="Candara" panose="020E0502030303020204" pitchFamily="34" charset="0"/>
              </a:rPr>
              <a:t>ESIF</a:t>
            </a:r>
            <a:r>
              <a:rPr lang="lv-LV" sz="1200" dirty="0">
                <a:latin typeface="Candara" panose="020E0502030303020204" pitchFamily="34" charset="0"/>
              </a:rPr>
              <a:t> atbalsts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37" name="Blokshēma: savienotājs 7">
            <a:extLst>
              <a:ext uri="{FF2B5EF4-FFF2-40B4-BE49-F238E27FC236}">
                <a16:creationId xmlns:a16="http://schemas.microsoft.com/office/drawing/2014/main" xmlns="" id="{F1E9274F-5757-4395-9F8A-3B2DA9795F98}"/>
              </a:ext>
            </a:extLst>
          </p:cNvPr>
          <p:cNvSpPr/>
          <p:nvPr/>
        </p:nvSpPr>
        <p:spPr>
          <a:xfrm>
            <a:off x="335103" y="4122104"/>
            <a:ext cx="1159661" cy="96521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latin typeface="Candara" panose="020E0502030303020204" pitchFamily="34" charset="0"/>
              </a:rPr>
              <a:t>Cits investors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38" name="Blokshēma: savienotājs 22">
            <a:extLst>
              <a:ext uri="{FF2B5EF4-FFF2-40B4-BE49-F238E27FC236}">
                <a16:creationId xmlns:a16="http://schemas.microsoft.com/office/drawing/2014/main" xmlns="" id="{1764514F-DA0F-41E9-926A-5FB9EE6D1BEF}"/>
              </a:ext>
            </a:extLst>
          </p:cNvPr>
          <p:cNvSpPr/>
          <p:nvPr/>
        </p:nvSpPr>
        <p:spPr>
          <a:xfrm>
            <a:off x="7260404" y="3942929"/>
            <a:ext cx="1159661" cy="96521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latin typeface="Candara" panose="020E0502030303020204" pitchFamily="34" charset="0"/>
              </a:rPr>
              <a:t>Cits investors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39" name="Taisnstūris 23">
            <a:extLst>
              <a:ext uri="{FF2B5EF4-FFF2-40B4-BE49-F238E27FC236}">
                <a16:creationId xmlns:a16="http://schemas.microsoft.com/office/drawing/2014/main" xmlns="" id="{1202CECA-3641-46C8-B0BB-B0A89EF41863}"/>
              </a:ext>
            </a:extLst>
          </p:cNvPr>
          <p:cNvSpPr/>
          <p:nvPr/>
        </p:nvSpPr>
        <p:spPr>
          <a:xfrm>
            <a:off x="7310216" y="5189167"/>
            <a:ext cx="3842826" cy="482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latin typeface="Candara" panose="020E0502030303020204" pitchFamily="34" charset="0"/>
              </a:rPr>
              <a:t>Finanšu  instruments</a:t>
            </a:r>
          </a:p>
          <a:p>
            <a:pPr algn="ctr"/>
            <a:r>
              <a:rPr lang="lv-LV" sz="1200" dirty="0">
                <a:latin typeface="Candara" panose="020E0502030303020204" pitchFamily="34" charset="0"/>
              </a:rPr>
              <a:t>INVESTĪCIJU  PLATFORMA</a:t>
            </a:r>
            <a:endParaRPr lang="en-US" sz="1200" dirty="0">
              <a:latin typeface="Candara" panose="020E0502030303020204" pitchFamily="34" charset="0"/>
            </a:endParaRPr>
          </a:p>
        </p:txBody>
      </p:sp>
      <p:cxnSp>
        <p:nvCxnSpPr>
          <p:cNvPr id="40" name="Taisns savienotājs 25">
            <a:extLst>
              <a:ext uri="{FF2B5EF4-FFF2-40B4-BE49-F238E27FC236}">
                <a16:creationId xmlns:a16="http://schemas.microsoft.com/office/drawing/2014/main" xmlns="" id="{90BA9562-1B5C-4E06-B41F-45F41E8DE4C7}"/>
              </a:ext>
            </a:extLst>
          </p:cNvPr>
          <p:cNvCxnSpPr>
            <a:stCxn id="38" idx="4"/>
          </p:cNvCxnSpPr>
          <p:nvPr/>
        </p:nvCxnSpPr>
        <p:spPr>
          <a:xfrm flipH="1">
            <a:off x="7840234" y="4908147"/>
            <a:ext cx="1" cy="281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Taisns savienotājs 37">
            <a:extLst>
              <a:ext uri="{FF2B5EF4-FFF2-40B4-BE49-F238E27FC236}">
                <a16:creationId xmlns:a16="http://schemas.microsoft.com/office/drawing/2014/main" xmlns="" id="{2F98D768-F3C4-4DD2-B5B3-FCF9CA5E4CE3}"/>
              </a:ext>
            </a:extLst>
          </p:cNvPr>
          <p:cNvCxnSpPr>
            <a:endCxn id="35" idx="4"/>
          </p:cNvCxnSpPr>
          <p:nvPr/>
        </p:nvCxnSpPr>
        <p:spPr>
          <a:xfrm flipV="1">
            <a:off x="10776963" y="4932312"/>
            <a:ext cx="0" cy="294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aisnstūris 40">
            <a:extLst>
              <a:ext uri="{FF2B5EF4-FFF2-40B4-BE49-F238E27FC236}">
                <a16:creationId xmlns:a16="http://schemas.microsoft.com/office/drawing/2014/main" xmlns="" id="{A95BD4BD-D1DC-4EDA-87F0-FC3D6B703B88}"/>
              </a:ext>
            </a:extLst>
          </p:cNvPr>
          <p:cNvSpPr/>
          <p:nvPr/>
        </p:nvSpPr>
        <p:spPr>
          <a:xfrm>
            <a:off x="4993623" y="5286389"/>
            <a:ext cx="1762074" cy="6256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dirty="0">
                <a:latin typeface="Candara" panose="020E0502030303020204" pitchFamily="34" charset="0"/>
              </a:rPr>
              <a:t>Dotācija  vai  finanšu  instruments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043" y="6307675"/>
            <a:ext cx="11872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Avots: Eiropas Komisija,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EIROPAS STRUKTURĀLIE UN INVESTĪCIJU (ESI)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FONDI</a:t>
            </a:r>
            <a:r>
              <a:rPr lang="lv-LV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SINERĢIJAS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UN PAPILDINĀMĪBAS NODROŠINĀŠANA</a:t>
            </a:r>
            <a:r>
              <a:rPr lang="lv-LV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2016.g.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©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Cultura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Creative (RF) /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Alamy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Stock Photo</a:t>
            </a:r>
            <a:endParaRPr lang="lv-LV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4" name="Taisns savienotājs 13">
            <a:extLst>
              <a:ext uri="{FF2B5EF4-FFF2-40B4-BE49-F238E27FC236}">
                <a16:creationId xmlns:a16="http://schemas.microsoft.com/office/drawing/2014/main" xmlns="" id="{886AF511-9DF7-439D-A391-FBAF35AA4C20}"/>
              </a:ext>
            </a:extLst>
          </p:cNvPr>
          <p:cNvCxnSpPr>
            <a:cxnSpLocks/>
          </p:cNvCxnSpPr>
          <p:nvPr/>
        </p:nvCxnSpPr>
        <p:spPr>
          <a:xfrm>
            <a:off x="9403734" y="4899800"/>
            <a:ext cx="0" cy="327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923C2C3-7391-479A-A8A7-5F6C10055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6384"/>
          </a:xfrm>
          <a:solidFill>
            <a:srgbClr val="45ACDF"/>
          </a:solidFill>
        </p:spPr>
        <p:txBody>
          <a:bodyPr>
            <a:noAutofit/>
          </a:bodyPr>
          <a:lstStyle/>
          <a:p>
            <a:pPr algn="r"/>
            <a:r>
              <a:rPr lang="lv-LV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Prof. A.Ērglis, prof. L. </a:t>
            </a:r>
            <a:r>
              <a:rPr lang="lv-LV" sz="28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Ribickis</a:t>
            </a:r>
            <a:r>
              <a:rPr lang="lv-LV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, prof. I. Muižnieks, prof. I. </a:t>
            </a:r>
            <a:r>
              <a:rPr lang="lv-LV" sz="28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Pilvere</a:t>
            </a:r>
            <a:r>
              <a:rPr lang="lv-LV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 11.12.2015.</a:t>
            </a:r>
            <a:endParaRPr lang="en-US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9117" y="934563"/>
            <a:ext cx="8459216" cy="1219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99" dirty="0"/>
          </a:p>
          <a:p>
            <a:pPr algn="ctr"/>
            <a:endParaRPr lang="lv-LV" sz="1799" dirty="0"/>
          </a:p>
          <a:p>
            <a:pPr algn="ctr"/>
            <a:r>
              <a:rPr lang="lv-LV" sz="1999" b="1" dirty="0"/>
              <a:t> </a:t>
            </a:r>
          </a:p>
          <a:p>
            <a:pPr algn="ctr">
              <a:lnSpc>
                <a:spcPct val="114000"/>
              </a:lnSpc>
            </a:pPr>
            <a:r>
              <a:rPr lang="lv-LV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Latvijas augstākās izglītības, zinātnes un un inovācijas konkurētspējas platforma</a:t>
            </a:r>
          </a:p>
          <a:p>
            <a:pPr algn="ctr">
              <a:lnSpc>
                <a:spcPct val="114000"/>
              </a:lnSpc>
            </a:pPr>
            <a:endParaRPr lang="lv-LV" sz="1999" b="1" dirty="0"/>
          </a:p>
          <a:p>
            <a:pPr algn="ctr"/>
            <a:r>
              <a:rPr lang="lv-LV" sz="1799" b="1" dirty="0">
                <a:solidFill>
                  <a:schemeClr val="bg1"/>
                </a:solidFill>
              </a:rPr>
              <a:t/>
            </a:r>
            <a:br>
              <a:rPr lang="lv-LV" sz="1799" b="1" dirty="0">
                <a:solidFill>
                  <a:schemeClr val="bg1"/>
                </a:solidFill>
              </a:rPr>
            </a:br>
            <a:endParaRPr lang="lv-LV" sz="1799" dirty="0"/>
          </a:p>
        </p:txBody>
      </p:sp>
      <p:sp>
        <p:nvSpPr>
          <p:cNvPr id="8" name="Rounded Rectangle 7"/>
          <p:cNvSpPr/>
          <p:nvPr/>
        </p:nvSpPr>
        <p:spPr>
          <a:xfrm>
            <a:off x="4538545" y="2346397"/>
            <a:ext cx="3240360" cy="103903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Candara" panose="020E0502030303020204" pitchFamily="34" charset="0"/>
              </a:rPr>
              <a:t>Zinātne, tehnoloģiju pārnese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8829" y="2350001"/>
            <a:ext cx="3117921" cy="103542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Candara" panose="020E0502030303020204" pitchFamily="34" charset="0"/>
              </a:rPr>
              <a:t>Augstākā izglītība, cilvēkresursu attīstība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30700" y="2346397"/>
            <a:ext cx="3121129" cy="103542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Candara" panose="020E0502030303020204" pitchFamily="34" charset="0"/>
              </a:rPr>
              <a:t>Valorizācija, inovatīvi uzņēmumi</a:t>
            </a:r>
          </a:p>
        </p:txBody>
      </p:sp>
      <p:sp>
        <p:nvSpPr>
          <p:cNvPr id="11" name="Oval 10"/>
          <p:cNvSpPr/>
          <p:nvPr/>
        </p:nvSpPr>
        <p:spPr>
          <a:xfrm>
            <a:off x="945277" y="3875523"/>
            <a:ext cx="10371550" cy="29263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MĒRĶI</a:t>
            </a:r>
          </a:p>
          <a:p>
            <a:pPr marL="457063" indent="-457063">
              <a:buFont typeface="+mj-lt"/>
              <a:buAutoNum type="arabicPeriod"/>
            </a:pPr>
            <a:r>
              <a:rPr lang="lv-LV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Inovācijas un pētniecības koordinācija valsts mērogā;</a:t>
            </a:r>
          </a:p>
          <a:p>
            <a:pPr marL="457063" indent="-457063">
              <a:buFont typeface="+mj-lt"/>
              <a:buAutoNum type="arabicPeriod"/>
            </a:pPr>
            <a:r>
              <a:rPr lang="lv-LV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Vienota ilgtspējīga infrastruktūras plānošana;</a:t>
            </a:r>
          </a:p>
          <a:p>
            <a:pPr marL="457063" indent="-457063">
              <a:buFont typeface="+mj-lt"/>
              <a:buAutoNum type="arabicPeriod"/>
            </a:pPr>
            <a:r>
              <a:rPr lang="lv-LV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Infrastruktūras kopīga izmantošana zinātnei  un inovācijām;</a:t>
            </a:r>
          </a:p>
          <a:p>
            <a:pPr marL="457063" indent="-457063">
              <a:buFont typeface="+mj-lt"/>
              <a:buAutoNum type="arabicPeriod"/>
            </a:pPr>
            <a:r>
              <a:rPr lang="lv-LV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Komercializācijas, t.sk.  ekonomisko  ieguvumu  vadības stratēģija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9935" y="3460380"/>
            <a:ext cx="19957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30% līdzekļu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3501" y="3460380"/>
            <a:ext cx="17563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30% līdzekļu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9575" y="3451896"/>
            <a:ext cx="18621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lv-LV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40%līdzekļu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900000"/>
          </a:xfrm>
          <a:solidFill>
            <a:srgbClr val="45ACDF"/>
          </a:solidFill>
        </p:spPr>
        <p:txBody>
          <a:bodyPr>
            <a:normAutofit/>
          </a:bodyPr>
          <a:lstStyle/>
          <a:p>
            <a:pPr algn="r"/>
            <a:r>
              <a:rPr lang="lv-LV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Sadarbība ar Eiropas Investīciju banku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919" y="1063277"/>
            <a:ext cx="5403619" cy="5135050"/>
          </a:xfrm>
        </p:spPr>
        <p:txBody>
          <a:bodyPr>
            <a:normAutofit lnSpcReduction="10000"/>
          </a:bodyPr>
          <a:lstStyle/>
          <a:p>
            <a:pPr marL="339725" indent="-339725" algn="just">
              <a:buFont typeface="Wingdings" panose="05000000000000000000" pitchFamily="2" charset="2"/>
              <a:buChar char="ü"/>
              <a:defRPr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2016.g.  gada janvārī notika pirmā videokonference ar Eiropas Investīciju  bankas ekspertiem;</a:t>
            </a:r>
          </a:p>
          <a:p>
            <a:pPr marL="0" indent="0" algn="just">
              <a:buNone/>
              <a:defRPr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39725" indent="-339725" algn="just">
              <a:buFont typeface="Wingdings" panose="05000000000000000000" pitchFamily="2" charset="2"/>
              <a:buChar char="ü"/>
              <a:defRPr/>
            </a:pPr>
            <a:r>
              <a:rPr lang="lv-LV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Iepazīstoties ar  Latvijas augstākās izglītības, zinātnes un inovācijas konkurētspējas platformu eksperti aicināja turpināt attīstīt katru no potenciālajiem projektiem un turpināt pārliecināt valdību atbalstīt šādas platformas izveidošanu valstī;</a:t>
            </a:r>
          </a:p>
          <a:p>
            <a:pPr marL="0" indent="0" algn="just">
              <a:buNone/>
              <a:defRPr/>
            </a:pPr>
            <a:endParaRPr lang="lv-LV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39725" indent="-339725" algn="just">
              <a:buFont typeface="Wingdings" panose="05000000000000000000" pitchFamily="2" charset="2"/>
              <a:buChar char="ü"/>
              <a:defRPr/>
            </a:pPr>
            <a:r>
              <a:rPr lang="lv-LV" sz="2000" dirty="0">
                <a:solidFill>
                  <a:srgbClr val="002060"/>
                </a:solidFill>
                <a:latin typeface="Candara" panose="020E0502030303020204" pitchFamily="34" charset="0"/>
              </a:rPr>
              <a:t>Platformas ideja ir prezentēta EIB un Eiropas Investīciju </a:t>
            </a:r>
            <a:r>
              <a:rPr lang="lv-LV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fonda (EIF) pārstāvjiem 2017.gada 17. novembrī,  </a:t>
            </a:r>
            <a:r>
              <a:rPr lang="lv-LV" sz="2000" dirty="0">
                <a:solidFill>
                  <a:srgbClr val="002060"/>
                </a:solidFill>
                <a:latin typeface="Candara" panose="020E0502030303020204" pitchFamily="34" charset="0"/>
              </a:rPr>
              <a:t>kas  konceptuāli saskata iespēju </a:t>
            </a:r>
            <a:r>
              <a:rPr lang="lv-LV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 Baltijas izglītības </a:t>
            </a:r>
            <a:r>
              <a:rPr lang="lv-LV" sz="2000" dirty="0">
                <a:solidFill>
                  <a:srgbClr val="002060"/>
                </a:solidFill>
                <a:latin typeface="Candara" panose="020E0502030303020204" pitchFamily="34" charset="0"/>
              </a:rPr>
              <a:t>un inovāciju  platformas izveidei. Turpmākās sadarbības iespējas tiks apspriestas ar EIF 2018.g. </a:t>
            </a:r>
            <a:r>
              <a:rPr lang="lv-LV" sz="20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janvārī.</a:t>
            </a:r>
            <a:endParaRPr lang="lv-LV" sz="20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39725" indent="-339725" algn="just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780441014"/>
              </p:ext>
            </p:extLst>
          </p:nvPr>
        </p:nvGraphicFramePr>
        <p:xfrm>
          <a:off x="6052781" y="1088329"/>
          <a:ext cx="5752532" cy="443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45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760</Words>
  <Application>Microsoft Office PowerPoint</Application>
  <PresentationFormat>Widescreen</PresentationFormat>
  <Paragraphs>116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Garamond</vt:lpstr>
      <vt:lpstr>Wingdings</vt:lpstr>
      <vt:lpstr>Office dizains</vt:lpstr>
      <vt:lpstr>    Inovāciju finansēšana  Investīciju  platformas   </vt:lpstr>
      <vt:lpstr>Inovāciju  izaugsmes līderi  pasaulē 2017.g.</vt:lpstr>
      <vt:lpstr>PowerPoint Presentation</vt:lpstr>
      <vt:lpstr>Eiropas Stratēģisko investīciju fonds </vt:lpstr>
      <vt:lpstr>  Eiropas Stratēģisko investīciju fonds </vt:lpstr>
      <vt:lpstr>  Eiropas Stratēģisko investīciju fonds </vt:lpstr>
      <vt:lpstr>  ESI fondu   un ESIF kombinēšanas iespējas</vt:lpstr>
      <vt:lpstr>Prof. A.Ērglis, prof. L. Ribickis, prof. I. Muižnieks, prof. I. Pilvere  11.12.2015.</vt:lpstr>
      <vt:lpstr>Sadarbība ar Eiropas Investīciju banku</vt:lpstr>
      <vt:lpstr>Investīciju platformas   </vt:lpstr>
      <vt:lpstr>   Investīciju platformas </vt:lpstr>
      <vt:lpstr>   Investīciju platformas </vt:lpstr>
      <vt:lpstr>Paldies par uzmanību!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Dace Tola</dc:creator>
  <cp:lastModifiedBy>Gunta</cp:lastModifiedBy>
  <cp:revision>81</cp:revision>
  <dcterms:created xsi:type="dcterms:W3CDTF">2017-12-01T11:56:05Z</dcterms:created>
  <dcterms:modified xsi:type="dcterms:W3CDTF">2017-12-05T12:20:21Z</dcterms:modified>
</cp:coreProperties>
</file>