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 id="2147484163" r:id="rId2"/>
  </p:sldMasterIdLst>
  <p:notesMasterIdLst>
    <p:notesMasterId r:id="rId29"/>
  </p:notesMasterIdLst>
  <p:handoutMasterIdLst>
    <p:handoutMasterId r:id="rId30"/>
  </p:handoutMasterIdLst>
  <p:sldIdLst>
    <p:sldId id="256" r:id="rId3"/>
    <p:sldId id="413" r:id="rId4"/>
    <p:sldId id="414" r:id="rId5"/>
    <p:sldId id="404" r:id="rId6"/>
    <p:sldId id="407" r:id="rId7"/>
    <p:sldId id="381" r:id="rId8"/>
    <p:sldId id="405" r:id="rId9"/>
    <p:sldId id="408" r:id="rId10"/>
    <p:sldId id="409" r:id="rId11"/>
    <p:sldId id="419" r:id="rId12"/>
    <p:sldId id="418" r:id="rId13"/>
    <p:sldId id="427" r:id="rId14"/>
    <p:sldId id="423" r:id="rId15"/>
    <p:sldId id="440" r:id="rId16"/>
    <p:sldId id="439" r:id="rId17"/>
    <p:sldId id="438" r:id="rId18"/>
    <p:sldId id="437" r:id="rId19"/>
    <p:sldId id="428" r:id="rId20"/>
    <p:sldId id="424" r:id="rId21"/>
    <p:sldId id="422" r:id="rId22"/>
    <p:sldId id="429" r:id="rId23"/>
    <p:sldId id="425" r:id="rId24"/>
    <p:sldId id="421" r:id="rId25"/>
    <p:sldId id="426" r:id="rId26"/>
    <p:sldId id="430" r:id="rId27"/>
    <p:sldId id="420" r:id="rId28"/>
  </p:sldIdLst>
  <p:sldSz cx="10160000" cy="5715000"/>
  <p:notesSz cx="9874250" cy="6797675"/>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5pPr>
    <a:lvl6pPr marL="2286000" algn="l" defTabSz="914400" rtl="0" eaLnBrk="1" latinLnBrk="0" hangingPunct="1">
      <a:defRPr sz="1700" kern="1200">
        <a:solidFill>
          <a:schemeClr val="tx1"/>
        </a:solidFill>
        <a:latin typeface="Times New Roman" pitchFamily="18" charset="0"/>
        <a:ea typeface="+mn-ea"/>
        <a:cs typeface="Arial" pitchFamily="34" charset="0"/>
      </a:defRPr>
    </a:lvl6pPr>
    <a:lvl7pPr marL="2743200" algn="l" defTabSz="914400" rtl="0" eaLnBrk="1" latinLnBrk="0" hangingPunct="1">
      <a:defRPr sz="1700" kern="1200">
        <a:solidFill>
          <a:schemeClr val="tx1"/>
        </a:solidFill>
        <a:latin typeface="Times New Roman" pitchFamily="18" charset="0"/>
        <a:ea typeface="+mn-ea"/>
        <a:cs typeface="Arial" pitchFamily="34" charset="0"/>
      </a:defRPr>
    </a:lvl7pPr>
    <a:lvl8pPr marL="3200400" algn="l" defTabSz="914400" rtl="0" eaLnBrk="1" latinLnBrk="0" hangingPunct="1">
      <a:defRPr sz="1700" kern="1200">
        <a:solidFill>
          <a:schemeClr val="tx1"/>
        </a:solidFill>
        <a:latin typeface="Times New Roman" pitchFamily="18" charset="0"/>
        <a:ea typeface="+mn-ea"/>
        <a:cs typeface="Arial" pitchFamily="34" charset="0"/>
      </a:defRPr>
    </a:lvl8pPr>
    <a:lvl9pPr marL="3657600" algn="l" defTabSz="914400" rtl="0" eaLnBrk="1" latinLnBrk="0" hangingPunct="1">
      <a:defRPr sz="17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42" userDrawn="1">
          <p15:clr>
            <a:srgbClr val="A4A3A4"/>
          </p15:clr>
        </p15:guide>
        <p15:guide id="3" orient="horz" pos="2142">
          <p15:clr>
            <a:srgbClr val="A4A3A4"/>
          </p15:clr>
        </p15:guide>
        <p15:guide id="4" pos="31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šjānis Dzalbe" initials="KD" lastIdx="3" clrIdx="0"/>
  <p:cmAuthor id="1" name="Gatis Ozols" initials="GO" lastIdx="12" clrIdx="1">
    <p:extLst>
      <p:ext uri="{19B8F6BF-5375-455C-9EA6-DF929625EA0E}">
        <p15:presenceInfo xmlns:p15="http://schemas.microsoft.com/office/powerpoint/2012/main" userId="S-1-5-21-1177238915-1417001333-839522115-100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F0E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033" autoAdjust="0"/>
  </p:normalViewPr>
  <p:slideViewPr>
    <p:cSldViewPr snapToGrid="0" snapToObjects="1">
      <p:cViewPr varScale="1">
        <p:scale>
          <a:sx n="95" d="100"/>
          <a:sy n="95" d="100"/>
        </p:scale>
        <p:origin x="462" y="72"/>
      </p:cViewPr>
      <p:guideLst>
        <p:guide orient="horz" pos="1800"/>
        <p:guide pos="3200"/>
      </p:guideLst>
    </p:cSldViewPr>
  </p:slideViewPr>
  <p:outlineViewPr>
    <p:cViewPr>
      <p:scale>
        <a:sx n="33" d="100"/>
        <a:sy n="33" d="100"/>
      </p:scale>
      <p:origin x="0" y="-3212"/>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68" d="100"/>
          <a:sy n="68" d="100"/>
        </p:scale>
        <p:origin x="1624" y="60"/>
      </p:cViewPr>
      <p:guideLst>
        <p:guide orient="horz" pos="3111"/>
        <p:guide pos="2142"/>
        <p:guide orient="horz" pos="2142"/>
        <p:guide pos="31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tisozols\AppData\Roaming\Microsoft\Excel\Book1%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atisozols\Documents\PREZENTACIJAS\Resursi\eParaksts_atskaite_Oktobris_2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atisozols\AppData\Local\Microsoft\Windows\INetCache\Content.Outlook\55X5NJ3V\dati.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a:t>
            </a:r>
            <a:r>
              <a:rPr lang="en-US" dirty="0" err="1"/>
              <a:t>pakalpojumu</a:t>
            </a:r>
            <a:r>
              <a:rPr lang="en-US" dirty="0"/>
              <a:t> </a:t>
            </a:r>
            <a:r>
              <a:rPr lang="en-US" dirty="0" err="1"/>
              <a:t>uzsākšana</a:t>
            </a:r>
            <a:r>
              <a:rPr lang="en-US" dirty="0"/>
              <a:t> Latvija.lv</a:t>
            </a:r>
            <a:endParaRPr lang="lv-LV" dirty="0"/>
          </a:p>
        </c:rich>
      </c:tx>
      <c:layout>
        <c:manualLayout>
          <c:xMode val="edge"/>
          <c:yMode val="edge"/>
          <c:x val="0.15353072082038727"/>
          <c:y val="3.69080901371121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4732559187519928"/>
          <c:y val="0.39064161953861981"/>
          <c:w val="0.84635328528208986"/>
          <c:h val="0.44269752609237289"/>
        </c:manualLayout>
      </c:layout>
      <c:lineChart>
        <c:grouping val="standard"/>
        <c:varyColors val="0"/>
        <c:ser>
          <c:idx val="0"/>
          <c:order val="0"/>
          <c:spPr>
            <a:ln w="28575" cap="rnd">
              <a:solidFill>
                <a:srgbClr val="008000"/>
              </a:solidFill>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1.0246127614525595E-3"/>
                  <c:y val="-0.14423725217815855"/>
                </c:manualLayout>
              </c:layout>
              <c:spPr>
                <a:noFill/>
                <a:ln>
                  <a:noFill/>
                </a:ln>
                <a:effectLst/>
              </c:spPr>
              <c:txPr>
                <a:bodyPr rot="0" spcFirstLastPara="1" vertOverflow="ellipsis" vert="horz" wrap="square" lIns="38100" tIns="19050" rIns="38100" bIns="19050" anchor="ctr" anchorCtr="1">
                  <a:noAutofit/>
                </a:bodyPr>
                <a:lstStyle/>
                <a:p>
                  <a:pPr>
                    <a:defRPr sz="3000" b="0" i="0" u="none" strike="noStrike" kern="1200" baseline="0">
                      <a:solidFill>
                        <a:srgbClr val="008000"/>
                      </a:solidFill>
                      <a:latin typeface="+mj-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layout>
                    <c:manualLayout>
                      <c:w val="0.33300023661665951"/>
                      <c:h val="0.23368972405148139"/>
                    </c:manualLayout>
                  </c15:layout>
                </c:ext>
              </c:extLst>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008000"/>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Sheet1!$A$5:$A$11</c:f>
              <c:numCache>
                <c:formatCode>General</c:formatCode>
                <c:ptCount val="7"/>
                <c:pt idx="0">
                  <c:v>2010</c:v>
                </c:pt>
                <c:pt idx="1">
                  <c:v>2011</c:v>
                </c:pt>
                <c:pt idx="2">
                  <c:v>2012</c:v>
                </c:pt>
                <c:pt idx="3">
                  <c:v>2013</c:v>
                </c:pt>
                <c:pt idx="4">
                  <c:v>2014</c:v>
                </c:pt>
                <c:pt idx="5">
                  <c:v>2015</c:v>
                </c:pt>
                <c:pt idx="6">
                  <c:v>2016</c:v>
                </c:pt>
              </c:numCache>
            </c:numRef>
          </c:cat>
          <c:val>
            <c:numRef>
              <c:f>Sheet1!$C$5:$C$11</c:f>
              <c:numCache>
                <c:formatCode>General</c:formatCode>
                <c:ptCount val="7"/>
                <c:pt idx="0">
                  <c:v>0.35000000000000003</c:v>
                </c:pt>
                <c:pt idx="1">
                  <c:v>0.71000000000000008</c:v>
                </c:pt>
                <c:pt idx="2">
                  <c:v>1.01</c:v>
                </c:pt>
                <c:pt idx="3">
                  <c:v>1.1599999999999997</c:v>
                </c:pt>
                <c:pt idx="4">
                  <c:v>0.83000000000000052</c:v>
                </c:pt>
                <c:pt idx="5">
                  <c:v>1.1299999999999999</c:v>
                </c:pt>
                <c:pt idx="6">
                  <c:v>1.8099999999999996</c:v>
                </c:pt>
              </c:numCache>
            </c:numRef>
          </c:val>
          <c:smooth val="0"/>
        </c:ser>
        <c:dLbls>
          <c:showLegendKey val="0"/>
          <c:showVal val="0"/>
          <c:showCatName val="0"/>
          <c:showSerName val="0"/>
          <c:showPercent val="0"/>
          <c:showBubbleSize val="0"/>
        </c:dLbls>
        <c:smooth val="0"/>
        <c:axId val="492763112"/>
        <c:axId val="492763504"/>
      </c:lineChart>
      <c:catAx>
        <c:axId val="49276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492763504"/>
        <c:crosses val="autoZero"/>
        <c:auto val="1"/>
        <c:lblAlgn val="ctr"/>
        <c:lblOffset val="100"/>
        <c:noMultiLvlLbl val="0"/>
      </c:catAx>
      <c:valAx>
        <c:axId val="49276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49276311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36795400574932E-2"/>
          <c:y val="3.8295229077838826E-2"/>
          <c:w val="0.90448225221847267"/>
          <c:h val="0.84864119097340063"/>
        </c:manualLayout>
      </c:layout>
      <c:barChart>
        <c:barDir val="col"/>
        <c:grouping val="stacked"/>
        <c:varyColors val="0"/>
        <c:dLbls>
          <c:dLblPos val="ctr"/>
          <c:showLegendKey val="0"/>
          <c:showVal val="1"/>
          <c:showCatName val="0"/>
          <c:showSerName val="0"/>
          <c:showPercent val="0"/>
          <c:showBubbleSize val="0"/>
        </c:dLbls>
        <c:gapWidth val="79"/>
        <c:overlap val="100"/>
        <c:axId val="492764288"/>
        <c:axId val="492764680"/>
        <c:extLst>
          <c:ext xmlns:c15="http://schemas.microsoft.com/office/drawing/2012/chart" uri="{02D57815-91ED-43cb-92C2-25804820EDAC}">
            <c15:filteredBarSeries>
              <c15:ser>
                <c:idx val="0"/>
                <c:order val="0"/>
                <c:tx>
                  <c:strRef>
                    <c:extLst>
                      <c:ext uri="{02D57815-91ED-43cb-92C2-25804820EDAC}">
                        <c15:formulaRef>
                          <c15:sqref>[eParaksts_atskaite_Oktobris_2017.xlsx]Sheet1!$B$3</c15:sqref>
                        </c15:formulaRef>
                      </c:ext>
                    </c:extLst>
                    <c:strCache>
                      <c:ptCount val="1"/>
                      <c:pt idx="0">
                        <c:v>Gads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[eParaksts_atskaite_Oktobris_2017.xlsx]Sheet1!$B$4:$B$7</c15:sqref>
                        </c15:formulaRef>
                      </c:ext>
                    </c:extLst>
                    <c:strCache>
                      <c:ptCount val="4"/>
                      <c:pt idx="0">
                        <c:v>2014</c:v>
                      </c:pt>
                      <c:pt idx="1">
                        <c:v>2015</c:v>
                      </c:pt>
                      <c:pt idx="2">
                        <c:v>2016</c:v>
                      </c:pt>
                      <c:pt idx="3">
                        <c:v>2017*</c:v>
                      </c:pt>
                    </c:strCache>
                  </c:strRef>
                </c:cat>
                <c:val>
                  <c:numRef>
                    <c:extLst>
                      <c:ext uri="{02D57815-91ED-43cb-92C2-25804820EDAC}">
                        <c15:formulaRef>
                          <c15:sqref>[eParaksts_atskaite_Oktobris_2017.xlsx]Sheet1!$B$4:$B$7</c15:sqref>
                        </c15:formulaRef>
                      </c:ext>
                    </c:extLst>
                    <c:numCache>
                      <c:formatCode>General</c:formatCode>
                      <c:ptCount val="4"/>
                      <c:pt idx="0">
                        <c:v>2014</c:v>
                      </c:pt>
                      <c:pt idx="1">
                        <c:v>2015</c:v>
                      </c:pt>
                      <c:pt idx="2">
                        <c:v>2016</c:v>
                      </c:pt>
                      <c:pt idx="3">
                        <c:v>0</c:v>
                      </c:pt>
                    </c:numCache>
                  </c:numRef>
                </c:val>
              </c15:ser>
            </c15:filteredBarSeries>
          </c:ext>
        </c:extLst>
      </c:barChart>
      <c:catAx>
        <c:axId val="49276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lv-LV"/>
          </a:p>
        </c:txPr>
        <c:crossAx val="492764680"/>
        <c:crosses val="autoZero"/>
        <c:auto val="1"/>
        <c:lblAlgn val="ctr"/>
        <c:lblOffset val="100"/>
        <c:noMultiLvlLbl val="0"/>
      </c:catAx>
      <c:valAx>
        <c:axId val="492764680"/>
        <c:scaling>
          <c:orientation val="minMax"/>
        </c:scaling>
        <c:delete val="0"/>
        <c:axPos val="l"/>
        <c:numFmt formatCode="General"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92764288"/>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Sheet1!$F$6:$F$9</c:f>
              <c:numCache>
                <c:formatCode>General</c:formatCode>
                <c:ptCount val="4"/>
                <c:pt idx="0">
                  <c:v>2014</c:v>
                </c:pt>
                <c:pt idx="1">
                  <c:v>2015</c:v>
                </c:pt>
                <c:pt idx="2">
                  <c:v>2016</c:v>
                </c:pt>
                <c:pt idx="3">
                  <c:v>2017</c:v>
                </c:pt>
              </c:numCache>
            </c:numRef>
          </c:cat>
          <c:val>
            <c:numRef>
              <c:f>Sheet1!$G$6:$G$9</c:f>
              <c:numCache>
                <c:formatCode>#,##0</c:formatCode>
                <c:ptCount val="4"/>
                <c:pt idx="0">
                  <c:v>2250785</c:v>
                </c:pt>
                <c:pt idx="1">
                  <c:v>3211777</c:v>
                </c:pt>
                <c:pt idx="2">
                  <c:v>4156562</c:v>
                </c:pt>
                <c:pt idx="3">
                  <c:v>4700000</c:v>
                </c:pt>
              </c:numCache>
            </c:numRef>
          </c:val>
        </c:ser>
        <c:dLbls>
          <c:showLegendKey val="0"/>
          <c:showVal val="0"/>
          <c:showCatName val="0"/>
          <c:showSerName val="0"/>
          <c:showPercent val="0"/>
          <c:showBubbleSize val="0"/>
        </c:dLbls>
        <c:gapWidth val="150"/>
        <c:overlap val="100"/>
        <c:axId val="487206264"/>
        <c:axId val="487208224"/>
      </c:barChart>
      <c:catAx>
        <c:axId val="48720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87208224"/>
        <c:crosses val="autoZero"/>
        <c:auto val="1"/>
        <c:lblAlgn val="ctr"/>
        <c:lblOffset val="100"/>
        <c:noMultiLvlLbl val="0"/>
      </c:catAx>
      <c:valAx>
        <c:axId val="487208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lv-LV"/>
          </a:p>
        </c:txPr>
        <c:crossAx val="487206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4713946801489"/>
          <c:y val="0.20072195950790533"/>
          <c:w val="0.5085566491688539"/>
          <c:h val="0.85462051618547685"/>
        </c:manualLayout>
      </c:layout>
      <c:radarChart>
        <c:radarStyle val="marker"/>
        <c:varyColors val="0"/>
        <c:ser>
          <c:idx val="1"/>
          <c:order val="1"/>
          <c:tx>
            <c:strRef>
              <c:f>[dati.xlsx]Sheet2!$C$3</c:f>
              <c:strCache>
                <c:ptCount val="1"/>
                <c:pt idx="0">
                  <c:v>EU</c:v>
                </c:pt>
              </c:strCache>
            </c:strRef>
          </c:tx>
          <c:spPr>
            <a:ln w="57150" cap="rnd">
              <a:solidFill>
                <a:schemeClr val="accent1">
                  <a:lumMod val="60000"/>
                  <a:lumOff val="40000"/>
                </a:schemeClr>
              </a:solidFill>
              <a:prstDash val="sysDash"/>
              <a:round/>
            </a:ln>
            <a:effectLst/>
          </c:spPr>
          <c:marker>
            <c:symbol val="none"/>
          </c:marker>
          <c:cat>
            <c:strRef>
              <c:f>[dati.xlsx]Sheet2!$B$4:$B$8</c:f>
              <c:strCache>
                <c:ptCount val="5"/>
                <c:pt idx="0">
                  <c:v>Savienojamība</c:v>
                </c:pt>
                <c:pt idx="1">
                  <c:v>Cilvēku kapitāls
</c:v>
                </c:pt>
                <c:pt idx="2">
                  <c:v>Interneta izmantošana
</c:v>
                </c:pt>
                <c:pt idx="3">
                  <c:v>Digitālo tehnoloģiju integrācija
</c:v>
                </c:pt>
                <c:pt idx="4">
                  <c:v>Valsts digitālie pakalpojumi
</c:v>
                </c:pt>
              </c:strCache>
            </c:strRef>
          </c:cat>
          <c:val>
            <c:numRef>
              <c:f>[dati.xlsx]Sheet2!$C$4:$C$8</c:f>
              <c:numCache>
                <c:formatCode>General</c:formatCode>
                <c:ptCount val="5"/>
                <c:pt idx="0">
                  <c:v>0.63</c:v>
                </c:pt>
                <c:pt idx="1">
                  <c:v>0.55000000000000004</c:v>
                </c:pt>
                <c:pt idx="2">
                  <c:v>0.48</c:v>
                </c:pt>
                <c:pt idx="3">
                  <c:v>0.37</c:v>
                </c:pt>
                <c:pt idx="4">
                  <c:v>0.55000000000000004</c:v>
                </c:pt>
              </c:numCache>
            </c:numRef>
          </c:val>
        </c:ser>
        <c:dLbls>
          <c:showLegendKey val="0"/>
          <c:showVal val="0"/>
          <c:showCatName val="0"/>
          <c:showSerName val="0"/>
          <c:showPercent val="0"/>
          <c:showBubbleSize val="0"/>
        </c:dLbls>
        <c:axId val="492761152"/>
        <c:axId val="479331272"/>
      </c:radarChart>
      <c:radarChart>
        <c:radarStyle val="marker"/>
        <c:varyColors val="0"/>
        <c:ser>
          <c:idx val="0"/>
          <c:order val="0"/>
          <c:tx>
            <c:strRef>
              <c:f>[dati.xlsx]Sheet2!$D$3</c:f>
              <c:strCache>
                <c:ptCount val="1"/>
                <c:pt idx="0">
                  <c:v>LV</c:v>
                </c:pt>
              </c:strCache>
            </c:strRef>
          </c:tx>
          <c:spPr>
            <a:ln w="57150" cap="rnd">
              <a:solidFill>
                <a:srgbClr val="C00000"/>
              </a:solidFill>
              <a:round/>
            </a:ln>
            <a:effectLst/>
          </c:spPr>
          <c:marker>
            <c:symbol val="none"/>
          </c:marker>
          <c:cat>
            <c:strRef>
              <c:f>[dati.xlsx]Sheet2!$B$4:$B$8</c:f>
              <c:strCache>
                <c:ptCount val="5"/>
                <c:pt idx="0">
                  <c:v>Savienojamība</c:v>
                </c:pt>
                <c:pt idx="1">
                  <c:v>Cilvēku kapitāls
</c:v>
                </c:pt>
                <c:pt idx="2">
                  <c:v>Interneta izmantošana
</c:v>
                </c:pt>
                <c:pt idx="3">
                  <c:v>Digitālo tehnoloģiju integrācija
</c:v>
                </c:pt>
                <c:pt idx="4">
                  <c:v>Valsts digitālie pakalpojumi
</c:v>
                </c:pt>
              </c:strCache>
            </c:strRef>
          </c:cat>
          <c:val>
            <c:numRef>
              <c:f>[dati.xlsx]Sheet2!$D$4:$D$8</c:f>
              <c:numCache>
                <c:formatCode>General</c:formatCode>
                <c:ptCount val="5"/>
                <c:pt idx="0">
                  <c:v>0.64</c:v>
                </c:pt>
                <c:pt idx="1">
                  <c:v>0.44</c:v>
                </c:pt>
                <c:pt idx="2">
                  <c:v>0.54</c:v>
                </c:pt>
                <c:pt idx="3">
                  <c:v>0.23</c:v>
                </c:pt>
                <c:pt idx="4">
                  <c:v>0.51</c:v>
                </c:pt>
              </c:numCache>
            </c:numRef>
          </c:val>
        </c:ser>
        <c:dLbls>
          <c:showLegendKey val="0"/>
          <c:showVal val="0"/>
          <c:showCatName val="0"/>
          <c:showSerName val="0"/>
          <c:showPercent val="0"/>
          <c:showBubbleSize val="0"/>
        </c:dLbls>
        <c:axId val="495279496"/>
        <c:axId val="492012928"/>
      </c:radarChart>
      <c:catAx>
        <c:axId val="49276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479331272"/>
        <c:crosses val="autoZero"/>
        <c:auto val="1"/>
        <c:lblAlgn val="ctr"/>
        <c:lblOffset val="100"/>
        <c:noMultiLvlLbl val="0"/>
      </c:catAx>
      <c:valAx>
        <c:axId val="4793312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92761152"/>
        <c:crosses val="autoZero"/>
        <c:crossBetween val="between"/>
      </c:valAx>
      <c:valAx>
        <c:axId val="492012928"/>
        <c:scaling>
          <c:orientation val="minMax"/>
        </c:scaling>
        <c:delete val="1"/>
        <c:axPos val="l"/>
        <c:numFmt formatCode="General" sourceLinked="1"/>
        <c:majorTickMark val="out"/>
        <c:minorTickMark val="none"/>
        <c:tickLblPos val="nextTo"/>
        <c:crossAx val="495279496"/>
        <c:crosses val="max"/>
        <c:crossBetween val="between"/>
      </c:valAx>
      <c:catAx>
        <c:axId val="495279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492012928"/>
        <c:crosses val="max"/>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34369-1CCB-40E2-AEDA-FCBF7C9755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1EBB7FAC-E455-41F7-AC54-2565E8DD074B}">
      <dgm:prSet phldrT="[Text]" custT="1"/>
      <dgm:spPr/>
      <dgm:t>
        <a:bodyPr/>
        <a:lstStyle/>
        <a:p>
          <a:r>
            <a:rPr lang="lv-LV" altLang="lv-LV" sz="2000" b="1" dirty="0" smtClean="0">
              <a:latin typeface="Calibri" panose="020F0502020204030204" pitchFamily="34" charset="0"/>
              <a:cs typeface="Arial" pitchFamily="34" charset="0"/>
            </a:rPr>
            <a:t>1. Projektu īstenošana vienotas IKT arhitektūras ietvaros</a:t>
          </a:r>
          <a:endParaRPr lang="lv-LV" sz="2000" dirty="0"/>
        </a:p>
      </dgm:t>
    </dgm:pt>
    <dgm:pt modelId="{BC650D16-3F3B-4DA9-8397-3C4BC548A392}" type="parTrans" cxnId="{CA6AAA2B-B160-4E26-B78A-41045183D464}">
      <dgm:prSet/>
      <dgm:spPr/>
      <dgm:t>
        <a:bodyPr/>
        <a:lstStyle/>
        <a:p>
          <a:endParaRPr lang="lv-LV"/>
        </a:p>
      </dgm:t>
    </dgm:pt>
    <dgm:pt modelId="{3A3AF729-2897-4691-8A18-1D127647DF03}" type="sibTrans" cxnId="{CA6AAA2B-B160-4E26-B78A-41045183D464}">
      <dgm:prSet/>
      <dgm:spPr/>
      <dgm:t>
        <a:bodyPr/>
        <a:lstStyle/>
        <a:p>
          <a:endParaRPr lang="lv-LV"/>
        </a:p>
      </dgm:t>
    </dgm:pt>
    <dgm:pt modelId="{2E685FDD-9129-4B08-A07A-4302B678FEC2}">
      <dgm:prSet custT="1"/>
      <dgm:spPr/>
      <dgm:t>
        <a:bodyPr/>
        <a:lstStyle/>
        <a:p>
          <a:endParaRPr lang="lv-LV" altLang="lv-LV" sz="1600" dirty="0" smtClean="0">
            <a:solidFill>
              <a:schemeClr val="tx1"/>
            </a:solidFill>
            <a:latin typeface="Calibri" panose="020F0502020204030204" pitchFamily="34" charset="0"/>
            <a:cs typeface="Arial" pitchFamily="34" charset="0"/>
          </a:endParaRPr>
        </a:p>
      </dgm:t>
    </dgm:pt>
    <dgm:pt modelId="{B791364D-390B-4C18-BBC3-0AB271D310C7}" type="parTrans" cxnId="{FBC25994-855F-4AE0-A045-56035BCBCEEE}">
      <dgm:prSet/>
      <dgm:spPr/>
      <dgm:t>
        <a:bodyPr/>
        <a:lstStyle/>
        <a:p>
          <a:endParaRPr lang="lv-LV"/>
        </a:p>
      </dgm:t>
    </dgm:pt>
    <dgm:pt modelId="{C8289802-E72C-48A1-BCB2-FD7F56C855D0}" type="sibTrans" cxnId="{FBC25994-855F-4AE0-A045-56035BCBCEEE}">
      <dgm:prSet/>
      <dgm:spPr/>
      <dgm:t>
        <a:bodyPr/>
        <a:lstStyle/>
        <a:p>
          <a:endParaRPr lang="lv-LV"/>
        </a:p>
      </dgm:t>
    </dgm:pt>
    <dgm:pt modelId="{F7DBD96B-A86C-4AC9-AFBA-6F0D41A2748F}">
      <dgm:prSet custT="1"/>
      <dgm:spPr/>
      <dgm:t>
        <a:bodyPr/>
        <a:lstStyle/>
        <a:p>
          <a:r>
            <a:rPr lang="lv-LV" altLang="lv-LV" sz="2400" b="1" dirty="0" smtClean="0">
              <a:latin typeface="Calibri" panose="020F0502020204030204" pitchFamily="34" charset="0"/>
              <a:cs typeface="Arial" pitchFamily="34" charset="0"/>
            </a:rPr>
            <a:t>2. Sadarbspējas platformas</a:t>
          </a:r>
          <a:endParaRPr lang="lv-LV" altLang="lv-LV" sz="2400" dirty="0" smtClean="0">
            <a:latin typeface="Calibri" panose="020F0502020204030204" pitchFamily="34" charset="0"/>
            <a:cs typeface="Arial" pitchFamily="34" charset="0"/>
          </a:endParaRPr>
        </a:p>
      </dgm:t>
    </dgm:pt>
    <dgm:pt modelId="{D9739853-0FA1-41EB-90FD-414B1F6BDE5D}" type="parTrans" cxnId="{9AD21D62-4563-4E91-8BD1-12089B8D14B1}">
      <dgm:prSet/>
      <dgm:spPr/>
      <dgm:t>
        <a:bodyPr/>
        <a:lstStyle/>
        <a:p>
          <a:endParaRPr lang="lv-LV"/>
        </a:p>
      </dgm:t>
    </dgm:pt>
    <dgm:pt modelId="{540E0BD9-0DAE-4BBB-91C4-07A091BECF6A}" type="sibTrans" cxnId="{9AD21D62-4563-4E91-8BD1-12089B8D14B1}">
      <dgm:prSet/>
      <dgm:spPr/>
      <dgm:t>
        <a:bodyPr/>
        <a:lstStyle/>
        <a:p>
          <a:endParaRPr lang="lv-LV"/>
        </a:p>
      </dgm:t>
    </dgm:pt>
    <dgm:pt modelId="{277D040F-8A17-4538-81E0-BBCBF00A647D}">
      <dgm:prSet custT="1"/>
      <dgm:spPr/>
      <dgm:t>
        <a:bodyPr/>
        <a:lstStyle/>
        <a:p>
          <a:endParaRPr lang="lv-LV" altLang="lv-LV" sz="1600" dirty="0" smtClean="0">
            <a:solidFill>
              <a:schemeClr val="tx1"/>
            </a:solidFill>
            <a:latin typeface="Calibri" panose="020F0502020204030204" pitchFamily="34" charset="0"/>
            <a:cs typeface="Arial" pitchFamily="34" charset="0"/>
          </a:endParaRPr>
        </a:p>
      </dgm:t>
    </dgm:pt>
    <dgm:pt modelId="{5DA9BCC6-2BC8-4C3D-9792-CE9AA33C8D9F}" type="parTrans" cxnId="{83291C00-2E92-4EAB-BB47-08CE8634C4FF}">
      <dgm:prSet/>
      <dgm:spPr/>
      <dgm:t>
        <a:bodyPr/>
        <a:lstStyle/>
        <a:p>
          <a:endParaRPr lang="lv-LV"/>
        </a:p>
      </dgm:t>
    </dgm:pt>
    <dgm:pt modelId="{DB5F4E4F-0215-45D6-9B95-8CADEAC4AAA7}" type="sibTrans" cxnId="{83291C00-2E92-4EAB-BB47-08CE8634C4FF}">
      <dgm:prSet/>
      <dgm:spPr/>
      <dgm:t>
        <a:bodyPr/>
        <a:lstStyle/>
        <a:p>
          <a:endParaRPr lang="lv-LV"/>
        </a:p>
      </dgm:t>
    </dgm:pt>
    <dgm:pt modelId="{4ED4F648-7674-443F-B015-BB7244238CCB}">
      <dgm:prSet custT="1"/>
      <dgm:spPr/>
      <dgm:t>
        <a:bodyPr/>
        <a:lstStyle/>
        <a:p>
          <a:r>
            <a:rPr lang="lv-LV" altLang="lv-LV" sz="2400" b="1" dirty="0" smtClean="0">
              <a:latin typeface="Calibri" panose="020F0502020204030204" pitchFamily="34" charset="0"/>
              <a:cs typeface="Arial" pitchFamily="34" charset="0"/>
            </a:rPr>
            <a:t>3. Datu pieejamība</a:t>
          </a:r>
          <a:endParaRPr lang="lv-LV" altLang="lv-LV" sz="2400" dirty="0" smtClean="0">
            <a:latin typeface="Calibri" panose="020F0502020204030204" pitchFamily="34" charset="0"/>
            <a:cs typeface="Arial" pitchFamily="34" charset="0"/>
          </a:endParaRPr>
        </a:p>
      </dgm:t>
    </dgm:pt>
    <dgm:pt modelId="{71C40287-025E-48FB-B8C9-43AA15AD755C}" type="parTrans" cxnId="{3926CD27-B2F7-4BCF-8B92-9FE5983B4F67}">
      <dgm:prSet/>
      <dgm:spPr/>
      <dgm:t>
        <a:bodyPr/>
        <a:lstStyle/>
        <a:p>
          <a:endParaRPr lang="lv-LV"/>
        </a:p>
      </dgm:t>
    </dgm:pt>
    <dgm:pt modelId="{11475A3E-6311-4998-9B4F-AC9D0C856714}" type="sibTrans" cxnId="{3926CD27-B2F7-4BCF-8B92-9FE5983B4F67}">
      <dgm:prSet/>
      <dgm:spPr/>
      <dgm:t>
        <a:bodyPr/>
        <a:lstStyle/>
        <a:p>
          <a:endParaRPr lang="lv-LV"/>
        </a:p>
      </dgm:t>
    </dgm:pt>
    <dgm:pt modelId="{A49DE2E0-5275-4EF1-BA55-CE00CB1C6EDF}">
      <dgm:prSet custT="1"/>
      <dgm:spPr/>
      <dgm:t>
        <a:bodyPr/>
        <a:lstStyle/>
        <a:p>
          <a:r>
            <a:rPr lang="lv-LV" altLang="lv-LV" sz="1600" smtClean="0">
              <a:latin typeface="Calibri" panose="020F0502020204030204" pitchFamily="34" charset="0"/>
              <a:cs typeface="Arial" pitchFamily="34" charset="0"/>
            </a:rPr>
            <a:t>Datu atvēršana</a:t>
          </a:r>
          <a:endParaRPr lang="lv-LV" altLang="lv-LV" sz="1600" dirty="0">
            <a:latin typeface="Calibri" panose="020F0502020204030204" pitchFamily="34" charset="0"/>
            <a:cs typeface="Arial" pitchFamily="34" charset="0"/>
          </a:endParaRPr>
        </a:p>
      </dgm:t>
    </dgm:pt>
    <dgm:pt modelId="{5CBA9895-36E7-4448-989B-EB1FC553E39D}" type="parTrans" cxnId="{BC2CE345-A8C0-446D-85DB-EAE37EDD85A0}">
      <dgm:prSet/>
      <dgm:spPr/>
      <dgm:t>
        <a:bodyPr/>
        <a:lstStyle/>
        <a:p>
          <a:endParaRPr lang="lv-LV"/>
        </a:p>
      </dgm:t>
    </dgm:pt>
    <dgm:pt modelId="{9BCD188B-9735-40F1-94C7-43D99D9555BC}" type="sibTrans" cxnId="{BC2CE345-A8C0-446D-85DB-EAE37EDD85A0}">
      <dgm:prSet/>
      <dgm:spPr/>
      <dgm:t>
        <a:bodyPr/>
        <a:lstStyle/>
        <a:p>
          <a:endParaRPr lang="lv-LV"/>
        </a:p>
      </dgm:t>
    </dgm:pt>
    <dgm:pt modelId="{4FC5CF7C-8FE3-4352-821F-E3A831219CC0}">
      <dgm:prSet custT="1"/>
      <dgm:spPr/>
      <dgm:t>
        <a:bodyPr/>
        <a:lstStyle/>
        <a:p>
          <a:r>
            <a:rPr lang="lv-LV" altLang="lv-LV" sz="2000" b="1" dirty="0" smtClean="0">
              <a:latin typeface="Calibri" panose="020F0502020204030204" pitchFamily="34" charset="0"/>
              <a:cs typeface="Arial" pitchFamily="34" charset="0"/>
            </a:rPr>
            <a:t>4. </a:t>
          </a:r>
          <a:r>
            <a:rPr lang="lv-LV" sz="2000" b="1" dirty="0" smtClean="0"/>
            <a:t>Valsts informācijas un komunikācijas tehnoloģiju pārvaldības likums</a:t>
          </a:r>
          <a:endParaRPr lang="lv-LV" altLang="lv-LV" sz="2000" dirty="0" smtClean="0">
            <a:latin typeface="Calibri" panose="020F0502020204030204" pitchFamily="34" charset="0"/>
            <a:cs typeface="Arial" pitchFamily="34" charset="0"/>
          </a:endParaRPr>
        </a:p>
      </dgm:t>
    </dgm:pt>
    <dgm:pt modelId="{0C3154A3-A339-43D4-A012-35080A132F65}" type="parTrans" cxnId="{4982D487-6640-4891-AE86-1324B75A782C}">
      <dgm:prSet/>
      <dgm:spPr/>
      <dgm:t>
        <a:bodyPr/>
        <a:lstStyle/>
        <a:p>
          <a:endParaRPr lang="lv-LV"/>
        </a:p>
      </dgm:t>
    </dgm:pt>
    <dgm:pt modelId="{B2904DCE-5699-4EB7-9B31-E027A702E41E}" type="sibTrans" cxnId="{4982D487-6640-4891-AE86-1324B75A782C}">
      <dgm:prSet/>
      <dgm:spPr/>
      <dgm:t>
        <a:bodyPr/>
        <a:lstStyle/>
        <a:p>
          <a:endParaRPr lang="lv-LV"/>
        </a:p>
      </dgm:t>
    </dgm:pt>
    <dgm:pt modelId="{E2BA987B-112C-4522-925E-9AAB56E43277}">
      <dgm:prSet custT="1"/>
      <dgm:spPr/>
      <dgm:t>
        <a:bodyPr/>
        <a:lstStyle/>
        <a:p>
          <a:r>
            <a:rPr lang="lv-LV" altLang="lv-LV" sz="1600" dirty="0" smtClean="0">
              <a:latin typeface="Calibri" panose="020F0502020204030204" pitchFamily="34" charset="0"/>
              <a:cs typeface="Arial" pitchFamily="34" charset="0"/>
            </a:rPr>
            <a:t>IKT pārvaldības modeļa  ieviešana</a:t>
          </a:r>
          <a:endParaRPr lang="lv-LV" altLang="lv-LV" sz="1600" dirty="0">
            <a:latin typeface="Calibri" panose="020F0502020204030204" pitchFamily="34" charset="0"/>
            <a:cs typeface="Arial" pitchFamily="34" charset="0"/>
          </a:endParaRPr>
        </a:p>
      </dgm:t>
    </dgm:pt>
    <dgm:pt modelId="{00505C0F-9B83-45A2-9B99-4F84DC1D16AB}" type="parTrans" cxnId="{EACA00AB-4E99-4EA4-93AE-2C057632A81B}">
      <dgm:prSet/>
      <dgm:spPr/>
      <dgm:t>
        <a:bodyPr/>
        <a:lstStyle/>
        <a:p>
          <a:endParaRPr lang="lv-LV"/>
        </a:p>
      </dgm:t>
    </dgm:pt>
    <dgm:pt modelId="{1684161E-F753-4B48-9B36-23C752A5C233}" type="sibTrans" cxnId="{EACA00AB-4E99-4EA4-93AE-2C057632A81B}">
      <dgm:prSet/>
      <dgm:spPr/>
      <dgm:t>
        <a:bodyPr/>
        <a:lstStyle/>
        <a:p>
          <a:endParaRPr lang="lv-LV"/>
        </a:p>
      </dgm:t>
    </dgm:pt>
    <dgm:pt modelId="{B0A6A42B-5DFE-450A-BAEB-B7C41648F9D3}">
      <dgm:prSet custT="1"/>
      <dgm:spPr/>
      <dgm:t>
        <a:bodyPr/>
        <a:lstStyle/>
        <a:p>
          <a:r>
            <a:rPr lang="lv-LV" altLang="lv-LV" sz="1600" smtClean="0">
              <a:latin typeface="Calibri" panose="020F0502020204030204" pitchFamily="34" charset="0"/>
              <a:cs typeface="Arial" pitchFamily="34" charset="0"/>
            </a:rPr>
            <a:t>Valsts vienotā IKT arhitektūra</a:t>
          </a:r>
          <a:endParaRPr lang="lv-LV" altLang="lv-LV" sz="1600" dirty="0">
            <a:latin typeface="Calibri" panose="020F0502020204030204" pitchFamily="34" charset="0"/>
            <a:cs typeface="Arial" pitchFamily="34" charset="0"/>
          </a:endParaRPr>
        </a:p>
      </dgm:t>
    </dgm:pt>
    <dgm:pt modelId="{AAC8993D-DADA-46BA-BB2F-D3C15B6F868E}" type="parTrans" cxnId="{3FE652F8-A07E-4501-8480-C8130228B8BB}">
      <dgm:prSet/>
      <dgm:spPr/>
      <dgm:t>
        <a:bodyPr/>
        <a:lstStyle/>
        <a:p>
          <a:endParaRPr lang="lv-LV"/>
        </a:p>
      </dgm:t>
    </dgm:pt>
    <dgm:pt modelId="{363949F2-9500-48D6-8EF6-262E43DC00EA}" type="sibTrans" cxnId="{3FE652F8-A07E-4501-8480-C8130228B8BB}">
      <dgm:prSet/>
      <dgm:spPr/>
      <dgm:t>
        <a:bodyPr/>
        <a:lstStyle/>
        <a:p>
          <a:endParaRPr lang="lv-LV"/>
        </a:p>
      </dgm:t>
    </dgm:pt>
    <dgm:pt modelId="{D6E38342-25D7-454C-8013-C5759000347B}">
      <dgm:prSet custT="1"/>
      <dgm:spPr/>
      <dgm:t>
        <a:bodyPr/>
        <a:lstStyle/>
        <a:p>
          <a:r>
            <a:rPr lang="lv-LV" altLang="lv-LV" sz="1600" smtClean="0">
              <a:latin typeface="Calibri" panose="020F0502020204030204" pitchFamily="34" charset="0"/>
              <a:cs typeface="Arial" pitchFamily="34" charset="0"/>
            </a:rPr>
            <a:t>Valsts informācijas sistēmu savietotāja (VISS) izmantošana</a:t>
          </a:r>
          <a:endParaRPr lang="lv-LV" altLang="lv-LV" sz="1600" dirty="0">
            <a:latin typeface="Calibri" panose="020F0502020204030204" pitchFamily="34" charset="0"/>
            <a:cs typeface="Arial" pitchFamily="34" charset="0"/>
          </a:endParaRPr>
        </a:p>
      </dgm:t>
    </dgm:pt>
    <dgm:pt modelId="{9CD05B28-6EA8-41A2-AA0A-C0E488F4C896}" type="parTrans" cxnId="{393A9EBA-41EB-4271-817B-D11C5A2923A0}">
      <dgm:prSet/>
      <dgm:spPr/>
      <dgm:t>
        <a:bodyPr/>
        <a:lstStyle/>
        <a:p>
          <a:endParaRPr lang="lv-LV"/>
        </a:p>
      </dgm:t>
    </dgm:pt>
    <dgm:pt modelId="{37C331CE-29C4-46DE-82E6-4EBC79BFDEE7}" type="sibTrans" cxnId="{393A9EBA-41EB-4271-817B-D11C5A2923A0}">
      <dgm:prSet/>
      <dgm:spPr/>
      <dgm:t>
        <a:bodyPr/>
        <a:lstStyle/>
        <a:p>
          <a:endParaRPr lang="lv-LV"/>
        </a:p>
      </dgm:t>
    </dgm:pt>
    <dgm:pt modelId="{EE8068E0-BA5C-43F1-A454-A6BBFC5681C0}">
      <dgm:prSet custT="1"/>
      <dgm:spPr/>
      <dgm:t>
        <a:bodyPr/>
        <a:lstStyle/>
        <a:p>
          <a:r>
            <a:rPr lang="lv-LV" altLang="lv-LV" sz="1600" smtClean="0">
              <a:latin typeface="Calibri" panose="020F0502020204030204" pitchFamily="34" charset="0"/>
              <a:cs typeface="Arial" pitchFamily="34" charset="0"/>
            </a:rPr>
            <a:t>Risinājumu attīstība, izmantojot ES struktūrfondu finansējumu</a:t>
          </a:r>
          <a:endParaRPr lang="lv-LV" altLang="lv-LV" sz="1600" dirty="0">
            <a:latin typeface="Calibri" panose="020F0502020204030204" pitchFamily="34" charset="0"/>
            <a:cs typeface="Arial" pitchFamily="34" charset="0"/>
          </a:endParaRPr>
        </a:p>
      </dgm:t>
    </dgm:pt>
    <dgm:pt modelId="{28BAFEF7-5BDA-4F5A-A3CE-47178C1D952E}" type="parTrans" cxnId="{BD737174-B359-49A5-8D57-AFE418348E7D}">
      <dgm:prSet/>
      <dgm:spPr/>
      <dgm:t>
        <a:bodyPr/>
        <a:lstStyle/>
        <a:p>
          <a:endParaRPr lang="lv-LV"/>
        </a:p>
      </dgm:t>
    </dgm:pt>
    <dgm:pt modelId="{78D6610A-B100-4662-820C-31C9B1AB0E6A}" type="sibTrans" cxnId="{BD737174-B359-49A5-8D57-AFE418348E7D}">
      <dgm:prSet/>
      <dgm:spPr/>
      <dgm:t>
        <a:bodyPr/>
        <a:lstStyle/>
        <a:p>
          <a:endParaRPr lang="lv-LV"/>
        </a:p>
      </dgm:t>
    </dgm:pt>
    <dgm:pt modelId="{5EF2BD1B-A577-4DEC-B4EC-E952430BF250}">
      <dgm:prSet custT="1"/>
      <dgm:spPr/>
      <dgm:t>
        <a:bodyPr/>
        <a:lstStyle/>
        <a:p>
          <a:r>
            <a:rPr lang="lv-LV" altLang="lv-LV" sz="1600" smtClean="0">
              <a:latin typeface="Calibri" panose="020F0502020204030204" pitchFamily="34" charset="0"/>
              <a:cs typeface="Arial" pitchFamily="34" charset="0"/>
            </a:rPr>
            <a:t>Datu izplatīšanas un publicēšanas platformas</a:t>
          </a:r>
          <a:endParaRPr lang="lv-LV" altLang="lv-LV" sz="1600" dirty="0">
            <a:latin typeface="Calibri" panose="020F0502020204030204" pitchFamily="34" charset="0"/>
            <a:cs typeface="Arial" pitchFamily="34" charset="0"/>
          </a:endParaRPr>
        </a:p>
      </dgm:t>
    </dgm:pt>
    <dgm:pt modelId="{A5F0C76C-2BC6-4EB9-8AA7-1C363941D6A1}" type="parTrans" cxnId="{DDC5E006-FC59-404C-B8CB-D310C0990949}">
      <dgm:prSet/>
      <dgm:spPr/>
      <dgm:t>
        <a:bodyPr/>
        <a:lstStyle/>
        <a:p>
          <a:endParaRPr lang="lv-LV"/>
        </a:p>
      </dgm:t>
    </dgm:pt>
    <dgm:pt modelId="{A77CD428-1822-4E58-A8A8-8E528890FD81}" type="sibTrans" cxnId="{DDC5E006-FC59-404C-B8CB-D310C0990949}">
      <dgm:prSet/>
      <dgm:spPr/>
      <dgm:t>
        <a:bodyPr/>
        <a:lstStyle/>
        <a:p>
          <a:endParaRPr lang="lv-LV"/>
        </a:p>
      </dgm:t>
    </dgm:pt>
    <dgm:pt modelId="{BD514823-0AA8-45A0-BA2F-EA7E9CBFA651}">
      <dgm:prSet custT="1"/>
      <dgm:spPr/>
      <dgm:t>
        <a:bodyPr/>
        <a:lstStyle/>
        <a:p>
          <a:r>
            <a:rPr lang="lv-LV" altLang="lv-LV" sz="1600" smtClean="0">
              <a:latin typeface="Calibri" panose="020F0502020204030204" pitchFamily="34" charset="0"/>
              <a:cs typeface="Arial" pitchFamily="34" charset="0"/>
            </a:rPr>
            <a:t>Maksas datu pieejamība</a:t>
          </a:r>
          <a:endParaRPr lang="lv-LV" altLang="lv-LV" sz="1600" dirty="0">
            <a:latin typeface="Calibri" panose="020F0502020204030204" pitchFamily="34" charset="0"/>
            <a:cs typeface="Arial" pitchFamily="34" charset="0"/>
          </a:endParaRPr>
        </a:p>
      </dgm:t>
    </dgm:pt>
    <dgm:pt modelId="{F51A7C79-A4E5-458A-8BA4-2FE90CD4A254}" type="parTrans" cxnId="{2558997A-9136-4B10-97F8-96366B4CE9B0}">
      <dgm:prSet/>
      <dgm:spPr/>
      <dgm:t>
        <a:bodyPr/>
        <a:lstStyle/>
        <a:p>
          <a:endParaRPr lang="lv-LV"/>
        </a:p>
      </dgm:t>
    </dgm:pt>
    <dgm:pt modelId="{249B6841-8DCC-49CF-AC0D-1F3543BD797D}" type="sibTrans" cxnId="{2558997A-9136-4B10-97F8-96366B4CE9B0}">
      <dgm:prSet/>
      <dgm:spPr/>
      <dgm:t>
        <a:bodyPr/>
        <a:lstStyle/>
        <a:p>
          <a:endParaRPr lang="lv-LV"/>
        </a:p>
      </dgm:t>
    </dgm:pt>
    <dgm:pt modelId="{41C209DF-DF37-42A5-9DD5-B149D538EA78}">
      <dgm:prSet/>
      <dgm:spPr/>
      <dgm:t>
        <a:bodyPr/>
        <a:lstStyle/>
        <a:p>
          <a:r>
            <a:rPr lang="lv-LV" altLang="lv-LV" dirty="0" smtClean="0">
              <a:latin typeface="Calibri" panose="020F0502020204030204" pitchFamily="34" charset="0"/>
              <a:cs typeface="Arial" pitchFamily="34" charset="0"/>
            </a:rPr>
            <a:t>5. E-prasmes un rīki sabiedrībai</a:t>
          </a:r>
        </a:p>
      </dgm:t>
    </dgm:pt>
    <dgm:pt modelId="{6E9ED7A7-C865-479A-B6DA-5D8D69789C7D}" type="parTrans" cxnId="{A03E341E-3F58-457E-953A-7D90BE6C8DB1}">
      <dgm:prSet/>
      <dgm:spPr/>
      <dgm:t>
        <a:bodyPr/>
        <a:lstStyle/>
        <a:p>
          <a:endParaRPr lang="lv-LV"/>
        </a:p>
      </dgm:t>
    </dgm:pt>
    <dgm:pt modelId="{ABFDDA5B-36C6-46D9-B5D3-DF1E55891308}" type="sibTrans" cxnId="{A03E341E-3F58-457E-953A-7D90BE6C8DB1}">
      <dgm:prSet/>
      <dgm:spPr/>
      <dgm:t>
        <a:bodyPr/>
        <a:lstStyle/>
        <a:p>
          <a:endParaRPr lang="lv-LV"/>
        </a:p>
      </dgm:t>
    </dgm:pt>
    <dgm:pt modelId="{1BE39174-0CAA-4426-9184-312FE34EDFD1}">
      <dgm:prSet/>
      <dgm:spPr/>
      <dgm:t>
        <a:bodyPr/>
        <a:lstStyle/>
        <a:p>
          <a:r>
            <a:rPr lang="lv-LV" altLang="lv-LV" dirty="0" smtClean="0">
              <a:latin typeface="Calibri" panose="020F0502020204030204" pitchFamily="34" charset="0"/>
              <a:cs typeface="Arial" pitchFamily="34" charset="0"/>
            </a:rPr>
            <a:t>Valsts nodrošināta digitālā identitāte un e-paraksts</a:t>
          </a:r>
        </a:p>
      </dgm:t>
    </dgm:pt>
    <dgm:pt modelId="{71FF39A0-8BBC-41A2-85CE-FE12D479CD00}" type="parTrans" cxnId="{14C29EE3-187B-4F31-8165-6CD874EB080A}">
      <dgm:prSet/>
      <dgm:spPr/>
    </dgm:pt>
    <dgm:pt modelId="{3BA86C79-CA3D-4BF7-84A1-4759F855CC40}" type="sibTrans" cxnId="{14C29EE3-187B-4F31-8165-6CD874EB080A}">
      <dgm:prSet/>
      <dgm:spPr/>
    </dgm:pt>
    <dgm:pt modelId="{B83B535B-CC90-4002-9815-81060A1EB7A4}">
      <dgm:prSet/>
      <dgm:spPr/>
      <dgm:t>
        <a:bodyPr/>
        <a:lstStyle/>
        <a:p>
          <a:r>
            <a:rPr lang="lv-LV" altLang="lv-LV" dirty="0" smtClean="0">
              <a:latin typeface="Calibri" panose="020F0502020204030204" pitchFamily="34" charset="0"/>
              <a:cs typeface="Arial" pitchFamily="34" charset="0"/>
            </a:rPr>
            <a:t>Sabiedrības informēšana un </a:t>
          </a:r>
          <a:r>
            <a:rPr lang="lv-LV" altLang="lv-LV" dirty="0" err="1" smtClean="0">
              <a:latin typeface="Calibri" panose="020F0502020204030204" pitchFamily="34" charset="0"/>
              <a:cs typeface="Arial" pitchFamily="34" charset="0"/>
            </a:rPr>
            <a:t>e-prasmes</a:t>
          </a:r>
          <a:endParaRPr lang="lv-LV" altLang="lv-LV" dirty="0" smtClean="0">
            <a:latin typeface="Calibri" panose="020F0502020204030204" pitchFamily="34" charset="0"/>
            <a:cs typeface="Arial" pitchFamily="34" charset="0"/>
          </a:endParaRPr>
        </a:p>
      </dgm:t>
    </dgm:pt>
    <dgm:pt modelId="{9EFD714D-9E01-43B2-BBBD-C52F22FB285B}" type="parTrans" cxnId="{5915C933-A9EA-4B0E-916F-CA9C6C86AFD4}">
      <dgm:prSet/>
      <dgm:spPr/>
    </dgm:pt>
    <dgm:pt modelId="{B18D8C44-943F-4A89-92C2-4682EF2234C5}" type="sibTrans" cxnId="{5915C933-A9EA-4B0E-916F-CA9C6C86AFD4}">
      <dgm:prSet/>
      <dgm:spPr/>
    </dgm:pt>
    <dgm:pt modelId="{64304FBD-CA23-43F2-AF81-1AB39AAE14AF}" type="pres">
      <dgm:prSet presAssocID="{24334369-1CCB-40E2-AEDA-FCBF7C9755A8}" presName="Name0" presStyleCnt="0">
        <dgm:presLayoutVars>
          <dgm:dir/>
          <dgm:animLvl val="lvl"/>
          <dgm:resizeHandles val="exact"/>
        </dgm:presLayoutVars>
      </dgm:prSet>
      <dgm:spPr/>
      <dgm:t>
        <a:bodyPr/>
        <a:lstStyle/>
        <a:p>
          <a:endParaRPr lang="lv-LV"/>
        </a:p>
      </dgm:t>
    </dgm:pt>
    <dgm:pt modelId="{03705495-2437-4CA1-8A81-F58877AA4ECC}" type="pres">
      <dgm:prSet presAssocID="{1EBB7FAC-E455-41F7-AC54-2565E8DD074B}" presName="linNode" presStyleCnt="0"/>
      <dgm:spPr/>
      <dgm:t>
        <a:bodyPr/>
        <a:lstStyle/>
        <a:p>
          <a:endParaRPr lang="lv-LV"/>
        </a:p>
      </dgm:t>
    </dgm:pt>
    <dgm:pt modelId="{DEA31A7D-1ADD-488F-A96D-2757D402929C}" type="pres">
      <dgm:prSet presAssocID="{1EBB7FAC-E455-41F7-AC54-2565E8DD074B}" presName="parentText" presStyleLbl="node1" presStyleIdx="0" presStyleCnt="5">
        <dgm:presLayoutVars>
          <dgm:chMax val="1"/>
          <dgm:bulletEnabled val="1"/>
        </dgm:presLayoutVars>
      </dgm:prSet>
      <dgm:spPr/>
      <dgm:t>
        <a:bodyPr/>
        <a:lstStyle/>
        <a:p>
          <a:endParaRPr lang="lv-LV"/>
        </a:p>
      </dgm:t>
    </dgm:pt>
    <dgm:pt modelId="{D78E870B-9EDD-4C44-8704-6EA62CB15063}" type="pres">
      <dgm:prSet presAssocID="{1EBB7FAC-E455-41F7-AC54-2565E8DD074B}" presName="descendantText" presStyleLbl="alignAccFollowNode1" presStyleIdx="0" presStyleCnt="5">
        <dgm:presLayoutVars>
          <dgm:bulletEnabled val="1"/>
        </dgm:presLayoutVars>
      </dgm:prSet>
      <dgm:spPr/>
      <dgm:t>
        <a:bodyPr/>
        <a:lstStyle/>
        <a:p>
          <a:endParaRPr lang="lv-LV"/>
        </a:p>
      </dgm:t>
    </dgm:pt>
    <dgm:pt modelId="{B7396D93-AFA7-4B46-B798-EE856D904140}" type="pres">
      <dgm:prSet presAssocID="{3A3AF729-2897-4691-8A18-1D127647DF03}" presName="sp" presStyleCnt="0"/>
      <dgm:spPr/>
      <dgm:t>
        <a:bodyPr/>
        <a:lstStyle/>
        <a:p>
          <a:endParaRPr lang="lv-LV"/>
        </a:p>
      </dgm:t>
    </dgm:pt>
    <dgm:pt modelId="{1D178BCB-437D-4B0D-B249-3DEC34324780}" type="pres">
      <dgm:prSet presAssocID="{F7DBD96B-A86C-4AC9-AFBA-6F0D41A2748F}" presName="linNode" presStyleCnt="0"/>
      <dgm:spPr/>
      <dgm:t>
        <a:bodyPr/>
        <a:lstStyle/>
        <a:p>
          <a:endParaRPr lang="lv-LV"/>
        </a:p>
      </dgm:t>
    </dgm:pt>
    <dgm:pt modelId="{AE98024A-5F62-4A33-BAF9-938CFB9B252E}" type="pres">
      <dgm:prSet presAssocID="{F7DBD96B-A86C-4AC9-AFBA-6F0D41A2748F}" presName="parentText" presStyleLbl="node1" presStyleIdx="1" presStyleCnt="5">
        <dgm:presLayoutVars>
          <dgm:chMax val="1"/>
          <dgm:bulletEnabled val="1"/>
        </dgm:presLayoutVars>
      </dgm:prSet>
      <dgm:spPr/>
      <dgm:t>
        <a:bodyPr/>
        <a:lstStyle/>
        <a:p>
          <a:endParaRPr lang="lv-LV"/>
        </a:p>
      </dgm:t>
    </dgm:pt>
    <dgm:pt modelId="{14B29DC0-42B2-4262-8FC8-15178A255D83}" type="pres">
      <dgm:prSet presAssocID="{F7DBD96B-A86C-4AC9-AFBA-6F0D41A2748F}" presName="descendantText" presStyleLbl="alignAccFollowNode1" presStyleIdx="1" presStyleCnt="5" custLinFactNeighborX="0" custLinFactNeighborY="-5100">
        <dgm:presLayoutVars>
          <dgm:bulletEnabled val="1"/>
        </dgm:presLayoutVars>
      </dgm:prSet>
      <dgm:spPr/>
      <dgm:t>
        <a:bodyPr/>
        <a:lstStyle/>
        <a:p>
          <a:endParaRPr lang="lv-LV"/>
        </a:p>
      </dgm:t>
    </dgm:pt>
    <dgm:pt modelId="{CF3F61B6-9F18-424F-B786-907B54A51D9C}" type="pres">
      <dgm:prSet presAssocID="{540E0BD9-0DAE-4BBB-91C4-07A091BECF6A}" presName="sp" presStyleCnt="0"/>
      <dgm:spPr/>
      <dgm:t>
        <a:bodyPr/>
        <a:lstStyle/>
        <a:p>
          <a:endParaRPr lang="lv-LV"/>
        </a:p>
      </dgm:t>
    </dgm:pt>
    <dgm:pt modelId="{3E974AD1-91A6-4469-8950-1AB5128B18A6}" type="pres">
      <dgm:prSet presAssocID="{4ED4F648-7674-443F-B015-BB7244238CCB}" presName="linNode" presStyleCnt="0"/>
      <dgm:spPr/>
      <dgm:t>
        <a:bodyPr/>
        <a:lstStyle/>
        <a:p>
          <a:endParaRPr lang="lv-LV"/>
        </a:p>
      </dgm:t>
    </dgm:pt>
    <dgm:pt modelId="{6CAC183F-F5E3-49F0-BD61-34024B021F89}" type="pres">
      <dgm:prSet presAssocID="{4ED4F648-7674-443F-B015-BB7244238CCB}" presName="parentText" presStyleLbl="node1" presStyleIdx="2" presStyleCnt="5">
        <dgm:presLayoutVars>
          <dgm:chMax val="1"/>
          <dgm:bulletEnabled val="1"/>
        </dgm:presLayoutVars>
      </dgm:prSet>
      <dgm:spPr/>
      <dgm:t>
        <a:bodyPr/>
        <a:lstStyle/>
        <a:p>
          <a:endParaRPr lang="lv-LV"/>
        </a:p>
      </dgm:t>
    </dgm:pt>
    <dgm:pt modelId="{BA2FE78E-BB5D-424C-AEA9-1F3A4F317B6A}" type="pres">
      <dgm:prSet presAssocID="{4ED4F648-7674-443F-B015-BB7244238CCB}" presName="descendantText" presStyleLbl="alignAccFollowNode1" presStyleIdx="2" presStyleCnt="5">
        <dgm:presLayoutVars>
          <dgm:bulletEnabled val="1"/>
        </dgm:presLayoutVars>
      </dgm:prSet>
      <dgm:spPr/>
      <dgm:t>
        <a:bodyPr/>
        <a:lstStyle/>
        <a:p>
          <a:endParaRPr lang="lv-LV"/>
        </a:p>
      </dgm:t>
    </dgm:pt>
    <dgm:pt modelId="{F2DEC6F9-94DA-4BAA-876C-9B2B14298CE7}" type="pres">
      <dgm:prSet presAssocID="{11475A3E-6311-4998-9B4F-AC9D0C856714}" presName="sp" presStyleCnt="0"/>
      <dgm:spPr/>
      <dgm:t>
        <a:bodyPr/>
        <a:lstStyle/>
        <a:p>
          <a:endParaRPr lang="lv-LV"/>
        </a:p>
      </dgm:t>
    </dgm:pt>
    <dgm:pt modelId="{B11D6958-BD4C-4EFE-9F64-FDDF5A4CF33E}" type="pres">
      <dgm:prSet presAssocID="{4FC5CF7C-8FE3-4352-821F-E3A831219CC0}" presName="linNode" presStyleCnt="0"/>
      <dgm:spPr/>
      <dgm:t>
        <a:bodyPr/>
        <a:lstStyle/>
        <a:p>
          <a:endParaRPr lang="lv-LV"/>
        </a:p>
      </dgm:t>
    </dgm:pt>
    <dgm:pt modelId="{747825FC-DD79-4ED0-A13E-DEF604BCDAA6}" type="pres">
      <dgm:prSet presAssocID="{4FC5CF7C-8FE3-4352-821F-E3A831219CC0}" presName="parentText" presStyleLbl="node1" presStyleIdx="3" presStyleCnt="5" custLinFactNeighborY="208">
        <dgm:presLayoutVars>
          <dgm:chMax val="1"/>
          <dgm:bulletEnabled val="1"/>
        </dgm:presLayoutVars>
      </dgm:prSet>
      <dgm:spPr/>
      <dgm:t>
        <a:bodyPr/>
        <a:lstStyle/>
        <a:p>
          <a:endParaRPr lang="lv-LV"/>
        </a:p>
      </dgm:t>
    </dgm:pt>
    <dgm:pt modelId="{E619FB6B-5A9A-4DDD-B149-C24D4922D62B}" type="pres">
      <dgm:prSet presAssocID="{4FC5CF7C-8FE3-4352-821F-E3A831219CC0}" presName="descendantText" presStyleLbl="alignAccFollowNode1" presStyleIdx="3" presStyleCnt="5" custLinFactNeighborX="0" custLinFactNeighborY="1459">
        <dgm:presLayoutVars>
          <dgm:bulletEnabled val="1"/>
        </dgm:presLayoutVars>
      </dgm:prSet>
      <dgm:spPr/>
      <dgm:t>
        <a:bodyPr/>
        <a:lstStyle/>
        <a:p>
          <a:endParaRPr lang="lv-LV"/>
        </a:p>
      </dgm:t>
    </dgm:pt>
    <dgm:pt modelId="{16B15647-C9C1-40CC-9EBE-F7F286423D31}" type="pres">
      <dgm:prSet presAssocID="{B2904DCE-5699-4EB7-9B31-E027A702E41E}" presName="sp" presStyleCnt="0"/>
      <dgm:spPr/>
      <dgm:t>
        <a:bodyPr/>
        <a:lstStyle/>
        <a:p>
          <a:endParaRPr lang="lv-LV"/>
        </a:p>
      </dgm:t>
    </dgm:pt>
    <dgm:pt modelId="{35408A2A-C8FD-419A-ADF4-8770FD77D01A}" type="pres">
      <dgm:prSet presAssocID="{41C209DF-DF37-42A5-9DD5-B149D538EA78}" presName="linNode" presStyleCnt="0"/>
      <dgm:spPr/>
      <dgm:t>
        <a:bodyPr/>
        <a:lstStyle/>
        <a:p>
          <a:endParaRPr lang="lv-LV"/>
        </a:p>
      </dgm:t>
    </dgm:pt>
    <dgm:pt modelId="{B92B8117-3735-4596-9050-339CE4CD5870}" type="pres">
      <dgm:prSet presAssocID="{41C209DF-DF37-42A5-9DD5-B149D538EA78}" presName="parentText" presStyleLbl="node1" presStyleIdx="4" presStyleCnt="5" custLinFactNeighborY="208">
        <dgm:presLayoutVars>
          <dgm:chMax val="1"/>
          <dgm:bulletEnabled val="1"/>
        </dgm:presLayoutVars>
      </dgm:prSet>
      <dgm:spPr/>
      <dgm:t>
        <a:bodyPr/>
        <a:lstStyle/>
        <a:p>
          <a:endParaRPr lang="lv-LV"/>
        </a:p>
      </dgm:t>
    </dgm:pt>
    <dgm:pt modelId="{2E7C1226-DE55-41DA-A21F-62772381E258}" type="pres">
      <dgm:prSet presAssocID="{41C209DF-DF37-42A5-9DD5-B149D538EA78}" presName="descendantText" presStyleLbl="alignAccFollowNode1" presStyleIdx="4" presStyleCnt="5">
        <dgm:presLayoutVars>
          <dgm:bulletEnabled val="1"/>
        </dgm:presLayoutVars>
      </dgm:prSet>
      <dgm:spPr/>
      <dgm:t>
        <a:bodyPr/>
        <a:lstStyle/>
        <a:p>
          <a:endParaRPr lang="lv-LV"/>
        </a:p>
      </dgm:t>
    </dgm:pt>
  </dgm:ptLst>
  <dgm:cxnLst>
    <dgm:cxn modelId="{C82457AD-1760-4808-AEF1-42529CBAEC36}" type="presOf" srcId="{D6E38342-25D7-454C-8013-C5759000347B}" destId="{14B29DC0-42B2-4262-8FC8-15178A255D83}" srcOrd="0" destOrd="1" presId="urn:microsoft.com/office/officeart/2005/8/layout/vList5"/>
    <dgm:cxn modelId="{2D368FA9-6573-44C7-8A2C-0C782856600A}" type="presOf" srcId="{B83B535B-CC90-4002-9815-81060A1EB7A4}" destId="{2E7C1226-DE55-41DA-A21F-62772381E258}" srcOrd="0" destOrd="1" presId="urn:microsoft.com/office/officeart/2005/8/layout/vList5"/>
    <dgm:cxn modelId="{5915C933-A9EA-4B0E-916F-CA9C6C86AFD4}" srcId="{41C209DF-DF37-42A5-9DD5-B149D538EA78}" destId="{B83B535B-CC90-4002-9815-81060A1EB7A4}" srcOrd="1" destOrd="0" parTransId="{9EFD714D-9E01-43B2-BBBD-C52F22FB285B}" sibTransId="{B18D8C44-943F-4A89-92C2-4682EF2234C5}"/>
    <dgm:cxn modelId="{CA6AAA2B-B160-4E26-B78A-41045183D464}" srcId="{24334369-1CCB-40E2-AEDA-FCBF7C9755A8}" destId="{1EBB7FAC-E455-41F7-AC54-2565E8DD074B}" srcOrd="0" destOrd="0" parTransId="{BC650D16-3F3B-4DA9-8397-3C4BC548A392}" sibTransId="{3A3AF729-2897-4691-8A18-1D127647DF03}"/>
    <dgm:cxn modelId="{EACA00AB-4E99-4EA4-93AE-2C057632A81B}" srcId="{4FC5CF7C-8FE3-4352-821F-E3A831219CC0}" destId="{E2BA987B-112C-4522-925E-9AAB56E43277}" srcOrd="0" destOrd="0" parTransId="{00505C0F-9B83-45A2-9B99-4F84DC1D16AB}" sibTransId="{1684161E-F753-4B48-9B36-23C752A5C233}"/>
    <dgm:cxn modelId="{E2421F89-73CE-4E79-93E8-C567BCBE09B7}" type="presOf" srcId="{A49DE2E0-5275-4EF1-BA55-CE00CB1C6EDF}" destId="{BA2FE78E-BB5D-424C-AEA9-1F3A4F317B6A}" srcOrd="0" destOrd="0" presId="urn:microsoft.com/office/officeart/2005/8/layout/vList5"/>
    <dgm:cxn modelId="{B7B67E77-400E-4D81-B686-E0A28A5F4DB6}" type="presOf" srcId="{2E685FDD-9129-4B08-A07A-4302B678FEC2}" destId="{D78E870B-9EDD-4C44-8704-6EA62CB15063}" srcOrd="0" destOrd="0" presId="urn:microsoft.com/office/officeart/2005/8/layout/vList5"/>
    <dgm:cxn modelId="{CCE8057C-C712-47C3-BB38-0220DA53B083}" type="presOf" srcId="{F7DBD96B-A86C-4AC9-AFBA-6F0D41A2748F}" destId="{AE98024A-5F62-4A33-BAF9-938CFB9B252E}" srcOrd="0" destOrd="0" presId="urn:microsoft.com/office/officeart/2005/8/layout/vList5"/>
    <dgm:cxn modelId="{FBC25994-855F-4AE0-A045-56035BCBCEEE}" srcId="{1EBB7FAC-E455-41F7-AC54-2565E8DD074B}" destId="{2E685FDD-9129-4B08-A07A-4302B678FEC2}" srcOrd="0" destOrd="0" parTransId="{B791364D-390B-4C18-BBC3-0AB271D310C7}" sibTransId="{C8289802-E72C-48A1-BCB2-FD7F56C855D0}"/>
    <dgm:cxn modelId="{A03E341E-3F58-457E-953A-7D90BE6C8DB1}" srcId="{24334369-1CCB-40E2-AEDA-FCBF7C9755A8}" destId="{41C209DF-DF37-42A5-9DD5-B149D538EA78}" srcOrd="4" destOrd="0" parTransId="{6E9ED7A7-C865-479A-B6DA-5D8D69789C7D}" sibTransId="{ABFDDA5B-36C6-46D9-B5D3-DF1E55891308}"/>
    <dgm:cxn modelId="{2558997A-9136-4B10-97F8-96366B4CE9B0}" srcId="{4ED4F648-7674-443F-B015-BB7244238CCB}" destId="{BD514823-0AA8-45A0-BA2F-EA7E9CBFA651}" srcOrd="1" destOrd="0" parTransId="{F51A7C79-A4E5-458A-8BA4-2FE90CD4A254}" sibTransId="{249B6841-8DCC-49CF-AC0D-1F3543BD797D}"/>
    <dgm:cxn modelId="{BD737174-B359-49A5-8D57-AFE418348E7D}" srcId="{1EBB7FAC-E455-41F7-AC54-2565E8DD074B}" destId="{EE8068E0-BA5C-43F1-A454-A6BBFC5681C0}" srcOrd="2" destOrd="0" parTransId="{28BAFEF7-5BDA-4F5A-A3CE-47178C1D952E}" sibTransId="{78D6610A-B100-4662-820C-31C9B1AB0E6A}"/>
    <dgm:cxn modelId="{393A9EBA-41EB-4271-817B-D11C5A2923A0}" srcId="{F7DBD96B-A86C-4AC9-AFBA-6F0D41A2748F}" destId="{D6E38342-25D7-454C-8013-C5759000347B}" srcOrd="1" destOrd="0" parTransId="{9CD05B28-6EA8-41A2-AA0A-C0E488F4C896}" sibTransId="{37C331CE-29C4-46DE-82E6-4EBC79BFDEE7}"/>
    <dgm:cxn modelId="{3FE652F8-A07E-4501-8480-C8130228B8BB}" srcId="{1EBB7FAC-E455-41F7-AC54-2565E8DD074B}" destId="{B0A6A42B-5DFE-450A-BAEB-B7C41648F9D3}" srcOrd="1" destOrd="0" parTransId="{AAC8993D-DADA-46BA-BB2F-D3C15B6F868E}" sibTransId="{363949F2-9500-48D6-8EF6-262E43DC00EA}"/>
    <dgm:cxn modelId="{E8D0EBC1-C1CE-445B-91DC-524D238CA6D1}" type="presOf" srcId="{4FC5CF7C-8FE3-4352-821F-E3A831219CC0}" destId="{747825FC-DD79-4ED0-A13E-DEF604BCDAA6}" srcOrd="0" destOrd="0" presId="urn:microsoft.com/office/officeart/2005/8/layout/vList5"/>
    <dgm:cxn modelId="{C2A74C83-7E67-4BF4-A41E-BF97F158B955}" type="presOf" srcId="{E2BA987B-112C-4522-925E-9AAB56E43277}" destId="{E619FB6B-5A9A-4DDD-B149-C24D4922D62B}" srcOrd="0" destOrd="0" presId="urn:microsoft.com/office/officeart/2005/8/layout/vList5"/>
    <dgm:cxn modelId="{14C29EE3-187B-4F31-8165-6CD874EB080A}" srcId="{41C209DF-DF37-42A5-9DD5-B149D538EA78}" destId="{1BE39174-0CAA-4426-9184-312FE34EDFD1}" srcOrd="0" destOrd="0" parTransId="{71FF39A0-8BBC-41A2-85CE-FE12D479CD00}" sibTransId="{3BA86C79-CA3D-4BF7-84A1-4759F855CC40}"/>
    <dgm:cxn modelId="{4982D487-6640-4891-AE86-1324B75A782C}" srcId="{24334369-1CCB-40E2-AEDA-FCBF7C9755A8}" destId="{4FC5CF7C-8FE3-4352-821F-E3A831219CC0}" srcOrd="3" destOrd="0" parTransId="{0C3154A3-A339-43D4-A012-35080A132F65}" sibTransId="{B2904DCE-5699-4EB7-9B31-E027A702E41E}"/>
    <dgm:cxn modelId="{F37124F3-D2DE-4D67-B15E-105A356C13EA}" type="presOf" srcId="{1EBB7FAC-E455-41F7-AC54-2565E8DD074B}" destId="{DEA31A7D-1ADD-488F-A96D-2757D402929C}" srcOrd="0" destOrd="0" presId="urn:microsoft.com/office/officeart/2005/8/layout/vList5"/>
    <dgm:cxn modelId="{DDC5E006-FC59-404C-B8CB-D310C0990949}" srcId="{F7DBD96B-A86C-4AC9-AFBA-6F0D41A2748F}" destId="{5EF2BD1B-A577-4DEC-B4EC-E952430BF250}" srcOrd="2" destOrd="0" parTransId="{A5F0C76C-2BC6-4EB9-8AA7-1C363941D6A1}" sibTransId="{A77CD428-1822-4E58-A8A8-8E528890FD81}"/>
    <dgm:cxn modelId="{9AD21D62-4563-4E91-8BD1-12089B8D14B1}" srcId="{24334369-1CCB-40E2-AEDA-FCBF7C9755A8}" destId="{F7DBD96B-A86C-4AC9-AFBA-6F0D41A2748F}" srcOrd="1" destOrd="0" parTransId="{D9739853-0FA1-41EB-90FD-414B1F6BDE5D}" sibTransId="{540E0BD9-0DAE-4BBB-91C4-07A091BECF6A}"/>
    <dgm:cxn modelId="{1636C5DC-F3EC-4F80-B4ED-E6CE7C455E1F}" type="presOf" srcId="{4ED4F648-7674-443F-B015-BB7244238CCB}" destId="{6CAC183F-F5E3-49F0-BD61-34024B021F89}" srcOrd="0" destOrd="0" presId="urn:microsoft.com/office/officeart/2005/8/layout/vList5"/>
    <dgm:cxn modelId="{C4B758FB-30E0-49BE-888E-E01CE27BE687}" type="presOf" srcId="{EE8068E0-BA5C-43F1-A454-A6BBFC5681C0}" destId="{D78E870B-9EDD-4C44-8704-6EA62CB15063}" srcOrd="0" destOrd="2" presId="urn:microsoft.com/office/officeart/2005/8/layout/vList5"/>
    <dgm:cxn modelId="{E693B047-788D-453A-8C5A-2D3E85323460}" type="presOf" srcId="{5EF2BD1B-A577-4DEC-B4EC-E952430BF250}" destId="{14B29DC0-42B2-4262-8FC8-15178A255D83}" srcOrd="0" destOrd="2" presId="urn:microsoft.com/office/officeart/2005/8/layout/vList5"/>
    <dgm:cxn modelId="{83291C00-2E92-4EAB-BB47-08CE8634C4FF}" srcId="{F7DBD96B-A86C-4AC9-AFBA-6F0D41A2748F}" destId="{277D040F-8A17-4538-81E0-BBCBF00A647D}" srcOrd="0" destOrd="0" parTransId="{5DA9BCC6-2BC8-4C3D-9792-CE9AA33C8D9F}" sibTransId="{DB5F4E4F-0215-45D6-9B95-8CADEAC4AAA7}"/>
    <dgm:cxn modelId="{36260E6B-B164-4A73-A64A-C6193D3FED63}" type="presOf" srcId="{BD514823-0AA8-45A0-BA2F-EA7E9CBFA651}" destId="{BA2FE78E-BB5D-424C-AEA9-1F3A4F317B6A}" srcOrd="0" destOrd="1" presId="urn:microsoft.com/office/officeart/2005/8/layout/vList5"/>
    <dgm:cxn modelId="{9F79189E-9B15-4261-8A2F-81F5CE565E15}" type="presOf" srcId="{1BE39174-0CAA-4426-9184-312FE34EDFD1}" destId="{2E7C1226-DE55-41DA-A21F-62772381E258}" srcOrd="0" destOrd="0" presId="urn:microsoft.com/office/officeart/2005/8/layout/vList5"/>
    <dgm:cxn modelId="{1AB532BA-A91F-45D2-B51F-F1CB0F6BC2A2}" type="presOf" srcId="{41C209DF-DF37-42A5-9DD5-B149D538EA78}" destId="{B92B8117-3735-4596-9050-339CE4CD5870}" srcOrd="0" destOrd="0" presId="urn:microsoft.com/office/officeart/2005/8/layout/vList5"/>
    <dgm:cxn modelId="{3926CD27-B2F7-4BCF-8B92-9FE5983B4F67}" srcId="{24334369-1CCB-40E2-AEDA-FCBF7C9755A8}" destId="{4ED4F648-7674-443F-B015-BB7244238CCB}" srcOrd="2" destOrd="0" parTransId="{71C40287-025E-48FB-B8C9-43AA15AD755C}" sibTransId="{11475A3E-6311-4998-9B4F-AC9D0C856714}"/>
    <dgm:cxn modelId="{0CE0D2F3-3B90-4E74-AD1F-0FA9874B8124}" type="presOf" srcId="{24334369-1CCB-40E2-AEDA-FCBF7C9755A8}" destId="{64304FBD-CA23-43F2-AF81-1AB39AAE14AF}" srcOrd="0" destOrd="0" presId="urn:microsoft.com/office/officeart/2005/8/layout/vList5"/>
    <dgm:cxn modelId="{BC2CE345-A8C0-446D-85DB-EAE37EDD85A0}" srcId="{4ED4F648-7674-443F-B015-BB7244238CCB}" destId="{A49DE2E0-5275-4EF1-BA55-CE00CB1C6EDF}" srcOrd="0" destOrd="0" parTransId="{5CBA9895-36E7-4448-989B-EB1FC553E39D}" sibTransId="{9BCD188B-9735-40F1-94C7-43D99D9555BC}"/>
    <dgm:cxn modelId="{C5E87AA3-A7FA-4A2E-A554-AA2A01079BBB}" type="presOf" srcId="{B0A6A42B-5DFE-450A-BAEB-B7C41648F9D3}" destId="{D78E870B-9EDD-4C44-8704-6EA62CB15063}" srcOrd="0" destOrd="1" presId="urn:microsoft.com/office/officeart/2005/8/layout/vList5"/>
    <dgm:cxn modelId="{C23B7009-7A04-46DA-9B9A-BF7009294694}" type="presOf" srcId="{277D040F-8A17-4538-81E0-BBCBF00A647D}" destId="{14B29DC0-42B2-4262-8FC8-15178A255D83}" srcOrd="0" destOrd="0" presId="urn:microsoft.com/office/officeart/2005/8/layout/vList5"/>
    <dgm:cxn modelId="{F84F2870-8B59-44DC-BFA1-AC0B1ADC32FF}" type="presParOf" srcId="{64304FBD-CA23-43F2-AF81-1AB39AAE14AF}" destId="{03705495-2437-4CA1-8A81-F58877AA4ECC}" srcOrd="0" destOrd="0" presId="urn:microsoft.com/office/officeart/2005/8/layout/vList5"/>
    <dgm:cxn modelId="{6CA37106-CBA2-46AC-A2F9-0FC06DE7CE62}" type="presParOf" srcId="{03705495-2437-4CA1-8A81-F58877AA4ECC}" destId="{DEA31A7D-1ADD-488F-A96D-2757D402929C}" srcOrd="0" destOrd="0" presId="urn:microsoft.com/office/officeart/2005/8/layout/vList5"/>
    <dgm:cxn modelId="{69BAF020-0AC0-45EC-BC88-07E5A218BB37}" type="presParOf" srcId="{03705495-2437-4CA1-8A81-F58877AA4ECC}" destId="{D78E870B-9EDD-4C44-8704-6EA62CB15063}" srcOrd="1" destOrd="0" presId="urn:microsoft.com/office/officeart/2005/8/layout/vList5"/>
    <dgm:cxn modelId="{6DD33D6D-F51C-439D-B98B-A8DF145449F2}" type="presParOf" srcId="{64304FBD-CA23-43F2-AF81-1AB39AAE14AF}" destId="{B7396D93-AFA7-4B46-B798-EE856D904140}" srcOrd="1" destOrd="0" presId="urn:microsoft.com/office/officeart/2005/8/layout/vList5"/>
    <dgm:cxn modelId="{B00BEE35-24F6-4464-A4FC-18679D590BE2}" type="presParOf" srcId="{64304FBD-CA23-43F2-AF81-1AB39AAE14AF}" destId="{1D178BCB-437D-4B0D-B249-3DEC34324780}" srcOrd="2" destOrd="0" presId="urn:microsoft.com/office/officeart/2005/8/layout/vList5"/>
    <dgm:cxn modelId="{694B82D2-5CBF-493A-9142-6A7598E4D751}" type="presParOf" srcId="{1D178BCB-437D-4B0D-B249-3DEC34324780}" destId="{AE98024A-5F62-4A33-BAF9-938CFB9B252E}" srcOrd="0" destOrd="0" presId="urn:microsoft.com/office/officeart/2005/8/layout/vList5"/>
    <dgm:cxn modelId="{5A6EC57F-CD89-4904-97CC-FEF665CA2221}" type="presParOf" srcId="{1D178BCB-437D-4B0D-B249-3DEC34324780}" destId="{14B29DC0-42B2-4262-8FC8-15178A255D83}" srcOrd="1" destOrd="0" presId="urn:microsoft.com/office/officeart/2005/8/layout/vList5"/>
    <dgm:cxn modelId="{207AFBB6-3DA4-406A-8E31-F10D4D4B86DB}" type="presParOf" srcId="{64304FBD-CA23-43F2-AF81-1AB39AAE14AF}" destId="{CF3F61B6-9F18-424F-B786-907B54A51D9C}" srcOrd="3" destOrd="0" presId="urn:microsoft.com/office/officeart/2005/8/layout/vList5"/>
    <dgm:cxn modelId="{0E5F72B8-DFEA-4812-97C9-B58A6137BD4B}" type="presParOf" srcId="{64304FBD-CA23-43F2-AF81-1AB39AAE14AF}" destId="{3E974AD1-91A6-4469-8950-1AB5128B18A6}" srcOrd="4" destOrd="0" presId="urn:microsoft.com/office/officeart/2005/8/layout/vList5"/>
    <dgm:cxn modelId="{5A3E7D34-B8F5-431B-9523-0352D69ABFC9}" type="presParOf" srcId="{3E974AD1-91A6-4469-8950-1AB5128B18A6}" destId="{6CAC183F-F5E3-49F0-BD61-34024B021F89}" srcOrd="0" destOrd="0" presId="urn:microsoft.com/office/officeart/2005/8/layout/vList5"/>
    <dgm:cxn modelId="{83979C38-3B66-4500-A1C1-C7DA97FC273A}" type="presParOf" srcId="{3E974AD1-91A6-4469-8950-1AB5128B18A6}" destId="{BA2FE78E-BB5D-424C-AEA9-1F3A4F317B6A}" srcOrd="1" destOrd="0" presId="urn:microsoft.com/office/officeart/2005/8/layout/vList5"/>
    <dgm:cxn modelId="{79C044F3-1F34-4C35-B761-649A9EB3AE44}" type="presParOf" srcId="{64304FBD-CA23-43F2-AF81-1AB39AAE14AF}" destId="{F2DEC6F9-94DA-4BAA-876C-9B2B14298CE7}" srcOrd="5" destOrd="0" presId="urn:microsoft.com/office/officeart/2005/8/layout/vList5"/>
    <dgm:cxn modelId="{1AAB6BED-2514-4DD6-801A-1FAC663E43F6}" type="presParOf" srcId="{64304FBD-CA23-43F2-AF81-1AB39AAE14AF}" destId="{B11D6958-BD4C-4EFE-9F64-FDDF5A4CF33E}" srcOrd="6" destOrd="0" presId="urn:microsoft.com/office/officeart/2005/8/layout/vList5"/>
    <dgm:cxn modelId="{D2F71F6B-00A5-4561-B00C-F6C6241575ED}" type="presParOf" srcId="{B11D6958-BD4C-4EFE-9F64-FDDF5A4CF33E}" destId="{747825FC-DD79-4ED0-A13E-DEF604BCDAA6}" srcOrd="0" destOrd="0" presId="urn:microsoft.com/office/officeart/2005/8/layout/vList5"/>
    <dgm:cxn modelId="{E31BE169-0B28-4CFE-AE35-12373D0A06A6}" type="presParOf" srcId="{B11D6958-BD4C-4EFE-9F64-FDDF5A4CF33E}" destId="{E619FB6B-5A9A-4DDD-B149-C24D4922D62B}" srcOrd="1" destOrd="0" presId="urn:microsoft.com/office/officeart/2005/8/layout/vList5"/>
    <dgm:cxn modelId="{A332A0D4-A5B2-4E0C-9E3F-D53167A09E03}" type="presParOf" srcId="{64304FBD-CA23-43F2-AF81-1AB39AAE14AF}" destId="{16B15647-C9C1-40CC-9EBE-F7F286423D31}" srcOrd="7" destOrd="0" presId="urn:microsoft.com/office/officeart/2005/8/layout/vList5"/>
    <dgm:cxn modelId="{B017EE0B-AAA1-495B-A38D-C2AA67EAAED3}" type="presParOf" srcId="{64304FBD-CA23-43F2-AF81-1AB39AAE14AF}" destId="{35408A2A-C8FD-419A-ADF4-8770FD77D01A}" srcOrd="8" destOrd="0" presId="urn:microsoft.com/office/officeart/2005/8/layout/vList5"/>
    <dgm:cxn modelId="{C3F50A70-99E6-48CB-B2CC-74DF556C5B2C}" type="presParOf" srcId="{35408A2A-C8FD-419A-ADF4-8770FD77D01A}" destId="{B92B8117-3735-4596-9050-339CE4CD5870}" srcOrd="0" destOrd="0" presId="urn:microsoft.com/office/officeart/2005/8/layout/vList5"/>
    <dgm:cxn modelId="{60220D55-164D-4D59-81D5-DB8F43D9F340}" type="presParOf" srcId="{35408A2A-C8FD-419A-ADF4-8770FD77D01A}" destId="{2E7C1226-DE55-41DA-A21F-62772381E25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A08E8-5614-4A96-92D1-76CF734F1C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92F01FDE-F984-4172-8DCC-6D731FE3A803}">
      <dgm:prSet phldrT="[Text]" custT="1"/>
      <dgm:spPr/>
      <dgm:t>
        <a:bodyPr/>
        <a:lstStyle/>
        <a:p>
          <a:r>
            <a:rPr lang="lv-LV" sz="1600" b="0" dirty="0" smtClean="0">
              <a:solidFill>
                <a:schemeClr val="tx1"/>
              </a:solidFill>
              <a:latin typeface="Calibri" panose="020F0502020204030204" pitchFamily="34" charset="0"/>
            </a:rPr>
            <a:t>Popularizēt digitālos risinājumus un to priekšrocības</a:t>
          </a:r>
          <a:endParaRPr lang="lv-LV" sz="1600" b="0" dirty="0"/>
        </a:p>
      </dgm:t>
    </dgm:pt>
    <dgm:pt modelId="{358A8DC9-1D87-405B-9DC2-36CB2E891D35}" type="parTrans" cxnId="{A6C8377B-A167-4A0B-A885-9FD387B68C6F}">
      <dgm:prSet/>
      <dgm:spPr/>
      <dgm:t>
        <a:bodyPr/>
        <a:lstStyle/>
        <a:p>
          <a:endParaRPr lang="lv-LV" sz="1600"/>
        </a:p>
      </dgm:t>
    </dgm:pt>
    <dgm:pt modelId="{58CC48AB-EEC1-4FDC-8EC0-374BB46AA568}" type="sibTrans" cxnId="{A6C8377B-A167-4A0B-A885-9FD387B68C6F}">
      <dgm:prSet/>
      <dgm:spPr/>
      <dgm:t>
        <a:bodyPr/>
        <a:lstStyle/>
        <a:p>
          <a:endParaRPr lang="lv-LV" sz="1600"/>
        </a:p>
      </dgm:t>
    </dgm:pt>
    <dgm:pt modelId="{DD1AB030-9527-4176-9EB5-6377CC1138F8}">
      <dgm:prSet phldrT="[Text]" custT="1"/>
      <dgm:spPr/>
      <dgm:t>
        <a:bodyPr/>
        <a:lstStyle/>
        <a:p>
          <a:r>
            <a:rPr lang="lv-LV" sz="1600" b="0" dirty="0" smtClean="0">
              <a:solidFill>
                <a:schemeClr val="tx1"/>
              </a:solidFill>
              <a:latin typeface="Calibri" panose="020F0502020204030204" pitchFamily="34" charset="0"/>
            </a:rPr>
            <a:t>Apmācīt publiskās pārvaldes darbiniekus</a:t>
          </a:r>
          <a:endParaRPr lang="lv-LV" sz="1600" b="0" dirty="0"/>
        </a:p>
      </dgm:t>
    </dgm:pt>
    <dgm:pt modelId="{BFAE30BB-577F-4DE2-BA14-DF3542410CEC}" type="parTrans" cxnId="{B2A580FB-D3DE-4DDD-A131-A67BCBD9407A}">
      <dgm:prSet/>
      <dgm:spPr/>
      <dgm:t>
        <a:bodyPr/>
        <a:lstStyle/>
        <a:p>
          <a:endParaRPr lang="lv-LV" sz="1600"/>
        </a:p>
      </dgm:t>
    </dgm:pt>
    <dgm:pt modelId="{3EBADDBB-E1EF-4CFA-8EC1-C1FD517A415D}" type="sibTrans" cxnId="{B2A580FB-D3DE-4DDD-A131-A67BCBD9407A}">
      <dgm:prSet/>
      <dgm:spPr/>
      <dgm:t>
        <a:bodyPr/>
        <a:lstStyle/>
        <a:p>
          <a:endParaRPr lang="lv-LV" sz="1600"/>
        </a:p>
      </dgm:t>
    </dgm:pt>
    <dgm:pt modelId="{D76ECC43-3C16-4B6E-977A-55E01557CA6A}">
      <dgm:prSet phldrT="[Text]" custT="1"/>
      <dgm:spPr/>
      <dgm:t>
        <a:bodyPr/>
        <a:lstStyle/>
        <a:p>
          <a:r>
            <a:rPr lang="lv-LV" sz="1600" b="0" dirty="0" smtClean="0">
              <a:solidFill>
                <a:schemeClr val="tx1"/>
              </a:solidFill>
              <a:latin typeface="Calibri" panose="020F0502020204030204" pitchFamily="34" charset="0"/>
            </a:rPr>
            <a:t>Izstrādāt mācību materiālus un programmas </a:t>
          </a:r>
          <a:endParaRPr lang="lv-LV" sz="1600" b="0" dirty="0"/>
        </a:p>
      </dgm:t>
    </dgm:pt>
    <dgm:pt modelId="{54CC70E1-7705-482C-B4F8-CCA76A1A6F40}" type="parTrans" cxnId="{A04B6B8B-35A7-47DB-85B3-C8C32B484750}">
      <dgm:prSet/>
      <dgm:spPr/>
      <dgm:t>
        <a:bodyPr/>
        <a:lstStyle/>
        <a:p>
          <a:endParaRPr lang="lv-LV" sz="1600"/>
        </a:p>
      </dgm:t>
    </dgm:pt>
    <dgm:pt modelId="{704F7952-94AD-440A-A27F-F3D6A370E734}" type="sibTrans" cxnId="{A04B6B8B-35A7-47DB-85B3-C8C32B484750}">
      <dgm:prSet/>
      <dgm:spPr/>
      <dgm:t>
        <a:bodyPr/>
        <a:lstStyle/>
        <a:p>
          <a:endParaRPr lang="lv-LV" sz="1600"/>
        </a:p>
      </dgm:t>
    </dgm:pt>
    <dgm:pt modelId="{428B92D7-1301-475F-B85B-CA2A676B81F4}" type="pres">
      <dgm:prSet presAssocID="{5CCA08E8-5614-4A96-92D1-76CF734F1C34}" presName="diagram" presStyleCnt="0">
        <dgm:presLayoutVars>
          <dgm:dir/>
          <dgm:resizeHandles val="exact"/>
        </dgm:presLayoutVars>
      </dgm:prSet>
      <dgm:spPr/>
      <dgm:t>
        <a:bodyPr/>
        <a:lstStyle/>
        <a:p>
          <a:endParaRPr lang="lv-LV"/>
        </a:p>
      </dgm:t>
    </dgm:pt>
    <dgm:pt modelId="{70D8A3C7-1000-48E5-B1E2-AF3725973D79}" type="pres">
      <dgm:prSet presAssocID="{92F01FDE-F984-4172-8DCC-6D731FE3A803}" presName="node" presStyleLbl="node1" presStyleIdx="0" presStyleCnt="3" custLinFactNeighborY="2556">
        <dgm:presLayoutVars>
          <dgm:bulletEnabled val="1"/>
        </dgm:presLayoutVars>
      </dgm:prSet>
      <dgm:spPr/>
      <dgm:t>
        <a:bodyPr/>
        <a:lstStyle/>
        <a:p>
          <a:endParaRPr lang="lv-LV"/>
        </a:p>
      </dgm:t>
    </dgm:pt>
    <dgm:pt modelId="{2147D867-112D-4DB2-8556-6D3C99D7E542}" type="pres">
      <dgm:prSet presAssocID="{58CC48AB-EEC1-4FDC-8EC0-374BB46AA568}" presName="sibTrans" presStyleCnt="0"/>
      <dgm:spPr/>
    </dgm:pt>
    <dgm:pt modelId="{EEDD5940-69FE-4D92-9F0B-C5C4C739EB89}" type="pres">
      <dgm:prSet presAssocID="{DD1AB030-9527-4176-9EB5-6377CC1138F8}" presName="node" presStyleLbl="node1" presStyleIdx="1" presStyleCnt="3" custLinFactNeighborX="-1141" custLinFactNeighborY="2556">
        <dgm:presLayoutVars>
          <dgm:bulletEnabled val="1"/>
        </dgm:presLayoutVars>
      </dgm:prSet>
      <dgm:spPr/>
      <dgm:t>
        <a:bodyPr/>
        <a:lstStyle/>
        <a:p>
          <a:endParaRPr lang="lv-LV"/>
        </a:p>
      </dgm:t>
    </dgm:pt>
    <dgm:pt modelId="{0E073A82-5260-44CC-89B9-1066AF1E3BC3}" type="pres">
      <dgm:prSet presAssocID="{3EBADDBB-E1EF-4CFA-8EC1-C1FD517A415D}" presName="sibTrans" presStyleCnt="0"/>
      <dgm:spPr/>
    </dgm:pt>
    <dgm:pt modelId="{44009F58-D250-451E-94FE-C399CCBFC62D}" type="pres">
      <dgm:prSet presAssocID="{D76ECC43-3C16-4B6E-977A-55E01557CA6A}" presName="node" presStyleLbl="node1" presStyleIdx="2" presStyleCnt="3" custLinFactNeighborX="-1063" custLinFactNeighborY="2556">
        <dgm:presLayoutVars>
          <dgm:bulletEnabled val="1"/>
        </dgm:presLayoutVars>
      </dgm:prSet>
      <dgm:spPr/>
      <dgm:t>
        <a:bodyPr/>
        <a:lstStyle/>
        <a:p>
          <a:endParaRPr lang="lv-LV"/>
        </a:p>
      </dgm:t>
    </dgm:pt>
  </dgm:ptLst>
  <dgm:cxnLst>
    <dgm:cxn modelId="{5F170B4A-6877-4193-AD92-2D266B64536E}" type="presOf" srcId="{D76ECC43-3C16-4B6E-977A-55E01557CA6A}" destId="{44009F58-D250-451E-94FE-C399CCBFC62D}" srcOrd="0" destOrd="0" presId="urn:microsoft.com/office/officeart/2005/8/layout/default"/>
    <dgm:cxn modelId="{A04B6B8B-35A7-47DB-85B3-C8C32B484750}" srcId="{5CCA08E8-5614-4A96-92D1-76CF734F1C34}" destId="{D76ECC43-3C16-4B6E-977A-55E01557CA6A}" srcOrd="2" destOrd="0" parTransId="{54CC70E1-7705-482C-B4F8-CCA76A1A6F40}" sibTransId="{704F7952-94AD-440A-A27F-F3D6A370E734}"/>
    <dgm:cxn modelId="{B2A580FB-D3DE-4DDD-A131-A67BCBD9407A}" srcId="{5CCA08E8-5614-4A96-92D1-76CF734F1C34}" destId="{DD1AB030-9527-4176-9EB5-6377CC1138F8}" srcOrd="1" destOrd="0" parTransId="{BFAE30BB-577F-4DE2-BA14-DF3542410CEC}" sibTransId="{3EBADDBB-E1EF-4CFA-8EC1-C1FD517A415D}"/>
    <dgm:cxn modelId="{1BA174B4-D371-45F1-955A-06D984FB0E75}" type="presOf" srcId="{DD1AB030-9527-4176-9EB5-6377CC1138F8}" destId="{EEDD5940-69FE-4D92-9F0B-C5C4C739EB89}" srcOrd="0" destOrd="0" presId="urn:microsoft.com/office/officeart/2005/8/layout/default"/>
    <dgm:cxn modelId="{A6C8377B-A167-4A0B-A885-9FD387B68C6F}" srcId="{5CCA08E8-5614-4A96-92D1-76CF734F1C34}" destId="{92F01FDE-F984-4172-8DCC-6D731FE3A803}" srcOrd="0" destOrd="0" parTransId="{358A8DC9-1D87-405B-9DC2-36CB2E891D35}" sibTransId="{58CC48AB-EEC1-4FDC-8EC0-374BB46AA568}"/>
    <dgm:cxn modelId="{DB9E94CC-1F52-4DF0-BA6B-D5E2E253DDAD}" type="presOf" srcId="{92F01FDE-F984-4172-8DCC-6D731FE3A803}" destId="{70D8A3C7-1000-48E5-B1E2-AF3725973D79}" srcOrd="0" destOrd="0" presId="urn:microsoft.com/office/officeart/2005/8/layout/default"/>
    <dgm:cxn modelId="{27D42CFC-76FA-4EC3-8197-2FCAB91B3AF2}" type="presOf" srcId="{5CCA08E8-5614-4A96-92D1-76CF734F1C34}" destId="{428B92D7-1301-475F-B85B-CA2A676B81F4}" srcOrd="0" destOrd="0" presId="urn:microsoft.com/office/officeart/2005/8/layout/default"/>
    <dgm:cxn modelId="{FB33A5E9-3B3F-4115-8E68-69FCF260A279}" type="presParOf" srcId="{428B92D7-1301-475F-B85B-CA2A676B81F4}" destId="{70D8A3C7-1000-48E5-B1E2-AF3725973D79}" srcOrd="0" destOrd="0" presId="urn:microsoft.com/office/officeart/2005/8/layout/default"/>
    <dgm:cxn modelId="{8A5F5054-0DA5-496F-B676-5387167F131E}" type="presParOf" srcId="{428B92D7-1301-475F-B85B-CA2A676B81F4}" destId="{2147D867-112D-4DB2-8556-6D3C99D7E542}" srcOrd="1" destOrd="0" presId="urn:microsoft.com/office/officeart/2005/8/layout/default"/>
    <dgm:cxn modelId="{D0217B8E-3EC9-44BE-8A57-2A4256599C3B}" type="presParOf" srcId="{428B92D7-1301-475F-B85B-CA2A676B81F4}" destId="{EEDD5940-69FE-4D92-9F0B-C5C4C739EB89}" srcOrd="2" destOrd="0" presId="urn:microsoft.com/office/officeart/2005/8/layout/default"/>
    <dgm:cxn modelId="{FDCAE1E2-38FE-4184-AF5F-F77AD6150E8D}" type="presParOf" srcId="{428B92D7-1301-475F-B85B-CA2A676B81F4}" destId="{0E073A82-5260-44CC-89B9-1066AF1E3BC3}" srcOrd="3" destOrd="0" presId="urn:microsoft.com/office/officeart/2005/8/layout/default"/>
    <dgm:cxn modelId="{038FE360-4239-4929-9881-912571B08EAE}" type="presParOf" srcId="{428B92D7-1301-475F-B85B-CA2A676B81F4}" destId="{44009F58-D250-451E-94FE-C399CCBFC62D}"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A08E8-5614-4A96-92D1-76CF734F1C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92F01FDE-F984-4172-8DCC-6D731FE3A803}">
      <dgm:prSet phldrT="[Text]" custT="1"/>
      <dgm:spPr/>
      <dgm:t>
        <a:bodyPr/>
        <a:lstStyle/>
        <a:p>
          <a:r>
            <a:rPr lang="lv-LV" sz="1600" b="0" dirty="0" smtClean="0">
              <a:solidFill>
                <a:schemeClr val="tx1"/>
              </a:solidFill>
              <a:latin typeface="Calibri" panose="020F0502020204030204" pitchFamily="34" charset="0"/>
            </a:rPr>
            <a:t>E-paraksts - mobils</a:t>
          </a:r>
          <a:endParaRPr lang="lv-LV" sz="1600" b="0" dirty="0"/>
        </a:p>
      </dgm:t>
    </dgm:pt>
    <dgm:pt modelId="{358A8DC9-1D87-405B-9DC2-36CB2E891D35}" type="parTrans" cxnId="{A6C8377B-A167-4A0B-A885-9FD387B68C6F}">
      <dgm:prSet/>
      <dgm:spPr/>
      <dgm:t>
        <a:bodyPr/>
        <a:lstStyle/>
        <a:p>
          <a:endParaRPr lang="lv-LV" sz="1600"/>
        </a:p>
      </dgm:t>
    </dgm:pt>
    <dgm:pt modelId="{58CC48AB-EEC1-4FDC-8EC0-374BB46AA568}" type="sibTrans" cxnId="{A6C8377B-A167-4A0B-A885-9FD387B68C6F}">
      <dgm:prSet/>
      <dgm:spPr/>
      <dgm:t>
        <a:bodyPr/>
        <a:lstStyle/>
        <a:p>
          <a:endParaRPr lang="lv-LV" sz="1600"/>
        </a:p>
      </dgm:t>
    </dgm:pt>
    <dgm:pt modelId="{DD1AB030-9527-4176-9EB5-6377CC1138F8}">
      <dgm:prSet phldrT="[Text]" custT="1"/>
      <dgm:spPr/>
      <dgm:t>
        <a:bodyPr/>
        <a:lstStyle/>
        <a:p>
          <a:r>
            <a:rPr lang="lv-LV" sz="1600" b="0" dirty="0" smtClean="0">
              <a:solidFill>
                <a:schemeClr val="tx1"/>
              </a:solidFill>
              <a:latin typeface="Calibri" panose="020F0502020204030204" pitchFamily="34" charset="0"/>
            </a:rPr>
            <a:t>E-paraksts </a:t>
          </a:r>
          <a:r>
            <a:rPr lang="lv-LV" sz="1600" b="0" dirty="0" err="1" smtClean="0">
              <a:solidFill>
                <a:schemeClr val="tx1"/>
              </a:solidFill>
              <a:latin typeface="Calibri" panose="020F0502020204030204" pitchFamily="34" charset="0"/>
            </a:rPr>
            <a:t>neirobežotā</a:t>
          </a:r>
          <a:r>
            <a:rPr lang="lv-LV" sz="1600" b="0" dirty="0" smtClean="0">
              <a:solidFill>
                <a:schemeClr val="tx1"/>
              </a:solidFill>
              <a:latin typeface="Calibri" panose="020F0502020204030204" pitchFamily="34" charset="0"/>
            </a:rPr>
            <a:t> apjomā</a:t>
          </a:r>
          <a:endParaRPr lang="lv-LV" sz="1600" b="0" dirty="0"/>
        </a:p>
      </dgm:t>
    </dgm:pt>
    <dgm:pt modelId="{BFAE30BB-577F-4DE2-BA14-DF3542410CEC}" type="parTrans" cxnId="{B2A580FB-D3DE-4DDD-A131-A67BCBD9407A}">
      <dgm:prSet/>
      <dgm:spPr/>
      <dgm:t>
        <a:bodyPr/>
        <a:lstStyle/>
        <a:p>
          <a:endParaRPr lang="lv-LV" sz="1600"/>
        </a:p>
      </dgm:t>
    </dgm:pt>
    <dgm:pt modelId="{3EBADDBB-E1EF-4CFA-8EC1-C1FD517A415D}" type="sibTrans" cxnId="{B2A580FB-D3DE-4DDD-A131-A67BCBD9407A}">
      <dgm:prSet/>
      <dgm:spPr/>
      <dgm:t>
        <a:bodyPr/>
        <a:lstStyle/>
        <a:p>
          <a:endParaRPr lang="lv-LV" sz="1600"/>
        </a:p>
      </dgm:t>
    </dgm:pt>
    <dgm:pt modelId="{D76ECC43-3C16-4B6E-977A-55E01557CA6A}">
      <dgm:prSet phldrT="[Text]" custT="1"/>
      <dgm:spPr/>
      <dgm:t>
        <a:bodyPr/>
        <a:lstStyle/>
        <a:p>
          <a:r>
            <a:rPr lang="lv-LV" sz="1600" b="0" dirty="0" err="1" smtClean="0">
              <a:solidFill>
                <a:schemeClr val="tx1"/>
              </a:solidFill>
              <a:latin typeface="Calibri" panose="020F0502020204030204" pitchFamily="34" charset="0"/>
            </a:rPr>
            <a:t>eiD</a:t>
          </a:r>
          <a:r>
            <a:rPr lang="lv-LV" sz="1600" b="0" dirty="0" smtClean="0">
              <a:solidFill>
                <a:schemeClr val="tx1"/>
              </a:solidFill>
              <a:latin typeface="Calibri" panose="020F0502020204030204" pitchFamily="34" charset="0"/>
            </a:rPr>
            <a:t> kartes - ikvienam</a:t>
          </a:r>
          <a:endParaRPr lang="lv-LV" sz="1600" b="0" dirty="0"/>
        </a:p>
      </dgm:t>
    </dgm:pt>
    <dgm:pt modelId="{54CC70E1-7705-482C-B4F8-CCA76A1A6F40}" type="parTrans" cxnId="{A04B6B8B-35A7-47DB-85B3-C8C32B484750}">
      <dgm:prSet/>
      <dgm:spPr/>
      <dgm:t>
        <a:bodyPr/>
        <a:lstStyle/>
        <a:p>
          <a:endParaRPr lang="lv-LV" sz="1600"/>
        </a:p>
      </dgm:t>
    </dgm:pt>
    <dgm:pt modelId="{704F7952-94AD-440A-A27F-F3D6A370E734}" type="sibTrans" cxnId="{A04B6B8B-35A7-47DB-85B3-C8C32B484750}">
      <dgm:prSet/>
      <dgm:spPr/>
      <dgm:t>
        <a:bodyPr/>
        <a:lstStyle/>
        <a:p>
          <a:endParaRPr lang="lv-LV" sz="1600"/>
        </a:p>
      </dgm:t>
    </dgm:pt>
    <dgm:pt modelId="{428B92D7-1301-475F-B85B-CA2A676B81F4}" type="pres">
      <dgm:prSet presAssocID="{5CCA08E8-5614-4A96-92D1-76CF734F1C34}" presName="diagram" presStyleCnt="0">
        <dgm:presLayoutVars>
          <dgm:dir/>
          <dgm:resizeHandles val="exact"/>
        </dgm:presLayoutVars>
      </dgm:prSet>
      <dgm:spPr/>
      <dgm:t>
        <a:bodyPr/>
        <a:lstStyle/>
        <a:p>
          <a:endParaRPr lang="lv-LV"/>
        </a:p>
      </dgm:t>
    </dgm:pt>
    <dgm:pt modelId="{70D8A3C7-1000-48E5-B1E2-AF3725973D79}" type="pres">
      <dgm:prSet presAssocID="{92F01FDE-F984-4172-8DCC-6D731FE3A803}" presName="node" presStyleLbl="node1" presStyleIdx="0" presStyleCnt="3" custScaleX="103435" custScaleY="100143" custLinFactNeighborX="-1329" custLinFactNeighborY="0">
        <dgm:presLayoutVars>
          <dgm:bulletEnabled val="1"/>
        </dgm:presLayoutVars>
      </dgm:prSet>
      <dgm:spPr/>
      <dgm:t>
        <a:bodyPr/>
        <a:lstStyle/>
        <a:p>
          <a:endParaRPr lang="lv-LV"/>
        </a:p>
      </dgm:t>
    </dgm:pt>
    <dgm:pt modelId="{2147D867-112D-4DB2-8556-6D3C99D7E542}" type="pres">
      <dgm:prSet presAssocID="{58CC48AB-EEC1-4FDC-8EC0-374BB46AA568}" presName="sibTrans" presStyleCnt="0"/>
      <dgm:spPr/>
    </dgm:pt>
    <dgm:pt modelId="{EEDD5940-69FE-4D92-9F0B-C5C4C739EB89}" type="pres">
      <dgm:prSet presAssocID="{DD1AB030-9527-4176-9EB5-6377CC1138F8}" presName="node" presStyleLbl="node1" presStyleIdx="1" presStyleCnt="3" custLinFactNeighborX="-1440" custLinFactNeighborY="-504">
        <dgm:presLayoutVars>
          <dgm:bulletEnabled val="1"/>
        </dgm:presLayoutVars>
      </dgm:prSet>
      <dgm:spPr/>
      <dgm:t>
        <a:bodyPr/>
        <a:lstStyle/>
        <a:p>
          <a:endParaRPr lang="lv-LV"/>
        </a:p>
      </dgm:t>
    </dgm:pt>
    <dgm:pt modelId="{0E073A82-5260-44CC-89B9-1066AF1E3BC3}" type="pres">
      <dgm:prSet presAssocID="{3EBADDBB-E1EF-4CFA-8EC1-C1FD517A415D}" presName="sibTrans" presStyleCnt="0"/>
      <dgm:spPr/>
    </dgm:pt>
    <dgm:pt modelId="{44009F58-D250-451E-94FE-C399CCBFC62D}" type="pres">
      <dgm:prSet presAssocID="{D76ECC43-3C16-4B6E-977A-55E01557CA6A}" presName="node" presStyleLbl="node1" presStyleIdx="2" presStyleCnt="3" custLinFactNeighborX="-1953" custLinFactNeighborY="-72">
        <dgm:presLayoutVars>
          <dgm:bulletEnabled val="1"/>
        </dgm:presLayoutVars>
      </dgm:prSet>
      <dgm:spPr/>
      <dgm:t>
        <a:bodyPr/>
        <a:lstStyle/>
        <a:p>
          <a:endParaRPr lang="lv-LV"/>
        </a:p>
      </dgm:t>
    </dgm:pt>
  </dgm:ptLst>
  <dgm:cxnLst>
    <dgm:cxn modelId="{A04B6B8B-35A7-47DB-85B3-C8C32B484750}" srcId="{5CCA08E8-5614-4A96-92D1-76CF734F1C34}" destId="{D76ECC43-3C16-4B6E-977A-55E01557CA6A}" srcOrd="2" destOrd="0" parTransId="{54CC70E1-7705-482C-B4F8-CCA76A1A6F40}" sibTransId="{704F7952-94AD-440A-A27F-F3D6A370E734}"/>
    <dgm:cxn modelId="{9F8AE785-B158-4C13-A138-12C0A79B0E0E}" type="presOf" srcId="{D76ECC43-3C16-4B6E-977A-55E01557CA6A}" destId="{44009F58-D250-451E-94FE-C399CCBFC62D}" srcOrd="0" destOrd="0" presId="urn:microsoft.com/office/officeart/2005/8/layout/default"/>
    <dgm:cxn modelId="{C2E4786D-19B5-4BE4-8A27-A478246CF8A3}" type="presOf" srcId="{5CCA08E8-5614-4A96-92D1-76CF734F1C34}" destId="{428B92D7-1301-475F-B85B-CA2A676B81F4}" srcOrd="0" destOrd="0" presId="urn:microsoft.com/office/officeart/2005/8/layout/default"/>
    <dgm:cxn modelId="{82DA68FE-6DA7-4582-AA82-DE79A7D64AA7}" type="presOf" srcId="{92F01FDE-F984-4172-8DCC-6D731FE3A803}" destId="{70D8A3C7-1000-48E5-B1E2-AF3725973D79}" srcOrd="0" destOrd="0" presId="urn:microsoft.com/office/officeart/2005/8/layout/default"/>
    <dgm:cxn modelId="{B2A580FB-D3DE-4DDD-A131-A67BCBD9407A}" srcId="{5CCA08E8-5614-4A96-92D1-76CF734F1C34}" destId="{DD1AB030-9527-4176-9EB5-6377CC1138F8}" srcOrd="1" destOrd="0" parTransId="{BFAE30BB-577F-4DE2-BA14-DF3542410CEC}" sibTransId="{3EBADDBB-E1EF-4CFA-8EC1-C1FD517A415D}"/>
    <dgm:cxn modelId="{A6C8377B-A167-4A0B-A885-9FD387B68C6F}" srcId="{5CCA08E8-5614-4A96-92D1-76CF734F1C34}" destId="{92F01FDE-F984-4172-8DCC-6D731FE3A803}" srcOrd="0" destOrd="0" parTransId="{358A8DC9-1D87-405B-9DC2-36CB2E891D35}" sibTransId="{58CC48AB-EEC1-4FDC-8EC0-374BB46AA568}"/>
    <dgm:cxn modelId="{C326D230-664F-4F4B-A63E-3C0941FFF517}" type="presOf" srcId="{DD1AB030-9527-4176-9EB5-6377CC1138F8}" destId="{EEDD5940-69FE-4D92-9F0B-C5C4C739EB89}" srcOrd="0" destOrd="0" presId="urn:microsoft.com/office/officeart/2005/8/layout/default"/>
    <dgm:cxn modelId="{0081DE69-0B1C-4D29-A4C9-608F2C6E4349}" type="presParOf" srcId="{428B92D7-1301-475F-B85B-CA2A676B81F4}" destId="{70D8A3C7-1000-48E5-B1E2-AF3725973D79}" srcOrd="0" destOrd="0" presId="urn:microsoft.com/office/officeart/2005/8/layout/default"/>
    <dgm:cxn modelId="{32F42719-9AAA-49B4-A2B5-77885DF5347D}" type="presParOf" srcId="{428B92D7-1301-475F-B85B-CA2A676B81F4}" destId="{2147D867-112D-4DB2-8556-6D3C99D7E542}" srcOrd="1" destOrd="0" presId="urn:microsoft.com/office/officeart/2005/8/layout/default"/>
    <dgm:cxn modelId="{D78DD007-1BF5-403E-AB42-1CE77D62C40E}" type="presParOf" srcId="{428B92D7-1301-475F-B85B-CA2A676B81F4}" destId="{EEDD5940-69FE-4D92-9F0B-C5C4C739EB89}" srcOrd="2" destOrd="0" presId="urn:microsoft.com/office/officeart/2005/8/layout/default"/>
    <dgm:cxn modelId="{822ED146-CD58-4592-9D8D-079B0370CB80}" type="presParOf" srcId="{428B92D7-1301-475F-B85B-CA2A676B81F4}" destId="{0E073A82-5260-44CC-89B9-1066AF1E3BC3}" srcOrd="3" destOrd="0" presId="urn:microsoft.com/office/officeart/2005/8/layout/default"/>
    <dgm:cxn modelId="{0E9452EC-8160-41FC-B89B-EE17EDB6C072}" type="presParOf" srcId="{428B92D7-1301-475F-B85B-CA2A676B81F4}" destId="{44009F58-D250-451E-94FE-C399CCBFC62D}"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E870B-9EDD-4C44-8704-6EA62CB15063}">
      <dsp:nvSpPr>
        <dsp:cNvPr id="0" name=""/>
        <dsp:cNvSpPr/>
      </dsp:nvSpPr>
      <dsp:spPr>
        <a:xfrm rot="5400000">
          <a:off x="6340761" y="-2724364"/>
          <a:ext cx="661096" cy="627888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171450" lvl="1" indent="-171450" algn="l" defTabSz="711200">
            <a:lnSpc>
              <a:spcPct val="90000"/>
            </a:lnSpc>
            <a:spcBef>
              <a:spcPct val="0"/>
            </a:spcBef>
            <a:spcAft>
              <a:spcPct val="15000"/>
            </a:spcAft>
            <a:buChar char="••"/>
          </a:pPr>
          <a:endParaRPr lang="lv-LV" altLang="lv-LV" sz="1600" kern="1200" dirty="0" smtClean="0">
            <a:solidFill>
              <a:schemeClr val="tx1"/>
            </a:solidFill>
            <a:latin typeface="Calibri" panose="020F0502020204030204" pitchFamily="34" charset="0"/>
            <a:cs typeface="Arial" pitchFamily="34" charset="0"/>
          </a:endParaRPr>
        </a:p>
        <a:p>
          <a:pPr marL="171450" lvl="1" indent="-171450" algn="l" defTabSz="711200">
            <a:lnSpc>
              <a:spcPct val="90000"/>
            </a:lnSpc>
            <a:spcBef>
              <a:spcPct val="0"/>
            </a:spcBef>
            <a:spcAft>
              <a:spcPct val="15000"/>
            </a:spcAft>
            <a:buChar char="••"/>
          </a:pPr>
          <a:r>
            <a:rPr lang="lv-LV" altLang="lv-LV" sz="1600" kern="1200" smtClean="0">
              <a:latin typeface="Calibri" panose="020F0502020204030204" pitchFamily="34" charset="0"/>
              <a:cs typeface="Arial" pitchFamily="34" charset="0"/>
            </a:rPr>
            <a:t>Valsts vienotā IKT arhitektūra</a:t>
          </a:r>
          <a:endParaRPr lang="lv-LV" altLang="lv-LV" sz="1600" kern="1200" dirty="0">
            <a:latin typeface="Calibri" panose="020F0502020204030204" pitchFamily="34" charset="0"/>
            <a:cs typeface="Arial" pitchFamily="34" charset="0"/>
          </a:endParaRPr>
        </a:p>
        <a:p>
          <a:pPr marL="171450" lvl="1" indent="-171450" algn="l" defTabSz="711200">
            <a:lnSpc>
              <a:spcPct val="90000"/>
            </a:lnSpc>
            <a:spcBef>
              <a:spcPct val="0"/>
            </a:spcBef>
            <a:spcAft>
              <a:spcPct val="15000"/>
            </a:spcAft>
            <a:buChar char="••"/>
          </a:pPr>
          <a:r>
            <a:rPr lang="lv-LV" altLang="lv-LV" sz="1600" kern="1200" smtClean="0">
              <a:latin typeface="Calibri" panose="020F0502020204030204" pitchFamily="34" charset="0"/>
              <a:cs typeface="Arial" pitchFamily="34" charset="0"/>
            </a:rPr>
            <a:t>Risinājumu attīstība, izmantojot ES struktūrfondu finansējumu</a:t>
          </a:r>
          <a:endParaRPr lang="lv-LV" altLang="lv-LV" sz="1600" kern="1200" dirty="0">
            <a:latin typeface="Calibri" panose="020F0502020204030204" pitchFamily="34" charset="0"/>
            <a:cs typeface="Arial" pitchFamily="34" charset="0"/>
          </a:endParaRPr>
        </a:p>
      </dsp:txBody>
      <dsp:txXfrm rot="-5400000">
        <a:off x="3531869" y="116800"/>
        <a:ext cx="6246608" cy="596552"/>
      </dsp:txXfrm>
    </dsp:sp>
    <dsp:sp modelId="{DEA31A7D-1ADD-488F-A96D-2757D402929C}">
      <dsp:nvSpPr>
        <dsp:cNvPr id="0" name=""/>
        <dsp:cNvSpPr/>
      </dsp:nvSpPr>
      <dsp:spPr>
        <a:xfrm>
          <a:off x="0" y="1890"/>
          <a:ext cx="3531870" cy="826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lv-LV" altLang="lv-LV" sz="2000" b="1" kern="1200" dirty="0" smtClean="0">
              <a:latin typeface="Calibri" panose="020F0502020204030204" pitchFamily="34" charset="0"/>
              <a:cs typeface="Arial" pitchFamily="34" charset="0"/>
            </a:rPr>
            <a:t>1. Projektu īstenošana vienotas IKT arhitektūras ietvaros</a:t>
          </a:r>
          <a:endParaRPr lang="lv-LV" sz="2000" kern="1200" dirty="0"/>
        </a:p>
      </dsp:txBody>
      <dsp:txXfrm>
        <a:off x="40340" y="42230"/>
        <a:ext cx="3451190" cy="745690"/>
      </dsp:txXfrm>
    </dsp:sp>
    <dsp:sp modelId="{14B29DC0-42B2-4262-8FC8-15178A255D83}">
      <dsp:nvSpPr>
        <dsp:cNvPr id="0" name=""/>
        <dsp:cNvSpPr/>
      </dsp:nvSpPr>
      <dsp:spPr>
        <a:xfrm rot="5400000">
          <a:off x="6340761" y="-1890390"/>
          <a:ext cx="661096" cy="627888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171450" lvl="1" indent="-171450" algn="l" defTabSz="711200">
            <a:lnSpc>
              <a:spcPct val="90000"/>
            </a:lnSpc>
            <a:spcBef>
              <a:spcPct val="0"/>
            </a:spcBef>
            <a:spcAft>
              <a:spcPct val="15000"/>
            </a:spcAft>
            <a:buChar char="••"/>
          </a:pPr>
          <a:endParaRPr lang="lv-LV" altLang="lv-LV" sz="1600" kern="1200" dirty="0" smtClean="0">
            <a:solidFill>
              <a:schemeClr val="tx1"/>
            </a:solidFill>
            <a:latin typeface="Calibri" panose="020F0502020204030204" pitchFamily="34" charset="0"/>
            <a:cs typeface="Arial" pitchFamily="34" charset="0"/>
          </a:endParaRPr>
        </a:p>
        <a:p>
          <a:pPr marL="171450" lvl="1" indent="-171450" algn="l" defTabSz="711200">
            <a:lnSpc>
              <a:spcPct val="90000"/>
            </a:lnSpc>
            <a:spcBef>
              <a:spcPct val="0"/>
            </a:spcBef>
            <a:spcAft>
              <a:spcPct val="15000"/>
            </a:spcAft>
            <a:buChar char="••"/>
          </a:pPr>
          <a:r>
            <a:rPr lang="lv-LV" altLang="lv-LV" sz="1600" kern="1200" smtClean="0">
              <a:latin typeface="Calibri" panose="020F0502020204030204" pitchFamily="34" charset="0"/>
              <a:cs typeface="Arial" pitchFamily="34" charset="0"/>
            </a:rPr>
            <a:t>Valsts informācijas sistēmu savietotāja (VISS) izmantošana</a:t>
          </a:r>
          <a:endParaRPr lang="lv-LV" altLang="lv-LV" sz="1600" kern="1200" dirty="0">
            <a:latin typeface="Calibri" panose="020F0502020204030204" pitchFamily="34" charset="0"/>
            <a:cs typeface="Arial" pitchFamily="34" charset="0"/>
          </a:endParaRPr>
        </a:p>
        <a:p>
          <a:pPr marL="171450" lvl="1" indent="-171450" algn="l" defTabSz="711200">
            <a:lnSpc>
              <a:spcPct val="90000"/>
            </a:lnSpc>
            <a:spcBef>
              <a:spcPct val="0"/>
            </a:spcBef>
            <a:spcAft>
              <a:spcPct val="15000"/>
            </a:spcAft>
            <a:buChar char="••"/>
          </a:pPr>
          <a:r>
            <a:rPr lang="lv-LV" altLang="lv-LV" sz="1600" kern="1200" smtClean="0">
              <a:latin typeface="Calibri" panose="020F0502020204030204" pitchFamily="34" charset="0"/>
              <a:cs typeface="Arial" pitchFamily="34" charset="0"/>
            </a:rPr>
            <a:t>Datu izplatīšanas un publicēšanas platformas</a:t>
          </a:r>
          <a:endParaRPr lang="lv-LV" altLang="lv-LV" sz="1600" kern="1200" dirty="0">
            <a:latin typeface="Calibri" panose="020F0502020204030204" pitchFamily="34" charset="0"/>
            <a:cs typeface="Arial" pitchFamily="34" charset="0"/>
          </a:endParaRPr>
        </a:p>
      </dsp:txBody>
      <dsp:txXfrm rot="-5400000">
        <a:off x="3531869" y="950774"/>
        <a:ext cx="6246608" cy="596552"/>
      </dsp:txXfrm>
    </dsp:sp>
    <dsp:sp modelId="{AE98024A-5F62-4A33-BAF9-938CFB9B252E}">
      <dsp:nvSpPr>
        <dsp:cNvPr id="0" name=""/>
        <dsp:cNvSpPr/>
      </dsp:nvSpPr>
      <dsp:spPr>
        <a:xfrm>
          <a:off x="0" y="869579"/>
          <a:ext cx="3531870" cy="826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v-LV" altLang="lv-LV" sz="2400" b="1" kern="1200" dirty="0" smtClean="0">
              <a:latin typeface="Calibri" panose="020F0502020204030204" pitchFamily="34" charset="0"/>
              <a:cs typeface="Arial" pitchFamily="34" charset="0"/>
            </a:rPr>
            <a:t>2. Sadarbspējas platformas</a:t>
          </a:r>
          <a:endParaRPr lang="lv-LV" altLang="lv-LV" sz="2400" kern="1200" dirty="0" smtClean="0">
            <a:latin typeface="Calibri" panose="020F0502020204030204" pitchFamily="34" charset="0"/>
            <a:cs typeface="Arial" pitchFamily="34" charset="0"/>
          </a:endParaRPr>
        </a:p>
      </dsp:txBody>
      <dsp:txXfrm>
        <a:off x="40340" y="909919"/>
        <a:ext cx="3451190" cy="745690"/>
      </dsp:txXfrm>
    </dsp:sp>
    <dsp:sp modelId="{BA2FE78E-BB5D-424C-AEA9-1F3A4F317B6A}">
      <dsp:nvSpPr>
        <dsp:cNvPr id="0" name=""/>
        <dsp:cNvSpPr/>
      </dsp:nvSpPr>
      <dsp:spPr>
        <a:xfrm rot="5400000">
          <a:off x="6340761" y="-988985"/>
          <a:ext cx="661096" cy="627888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171450" lvl="1" indent="-171450" algn="l" defTabSz="711200">
            <a:lnSpc>
              <a:spcPct val="90000"/>
            </a:lnSpc>
            <a:spcBef>
              <a:spcPct val="0"/>
            </a:spcBef>
            <a:spcAft>
              <a:spcPct val="15000"/>
            </a:spcAft>
            <a:buChar char="••"/>
          </a:pPr>
          <a:r>
            <a:rPr lang="lv-LV" altLang="lv-LV" sz="1600" kern="1200" smtClean="0">
              <a:latin typeface="Calibri" panose="020F0502020204030204" pitchFamily="34" charset="0"/>
              <a:cs typeface="Arial" pitchFamily="34" charset="0"/>
            </a:rPr>
            <a:t>Datu atvēršana</a:t>
          </a:r>
          <a:endParaRPr lang="lv-LV" altLang="lv-LV" sz="1600" kern="1200" dirty="0">
            <a:latin typeface="Calibri" panose="020F0502020204030204" pitchFamily="34" charset="0"/>
            <a:cs typeface="Arial" pitchFamily="34" charset="0"/>
          </a:endParaRPr>
        </a:p>
        <a:p>
          <a:pPr marL="171450" lvl="1" indent="-171450" algn="l" defTabSz="711200">
            <a:lnSpc>
              <a:spcPct val="90000"/>
            </a:lnSpc>
            <a:spcBef>
              <a:spcPct val="0"/>
            </a:spcBef>
            <a:spcAft>
              <a:spcPct val="15000"/>
            </a:spcAft>
            <a:buChar char="••"/>
          </a:pPr>
          <a:r>
            <a:rPr lang="lv-LV" altLang="lv-LV" sz="1600" kern="1200" smtClean="0">
              <a:latin typeface="Calibri" panose="020F0502020204030204" pitchFamily="34" charset="0"/>
              <a:cs typeface="Arial" pitchFamily="34" charset="0"/>
            </a:rPr>
            <a:t>Maksas datu pieejamība</a:t>
          </a:r>
          <a:endParaRPr lang="lv-LV" altLang="lv-LV" sz="1600" kern="1200" dirty="0">
            <a:latin typeface="Calibri" panose="020F0502020204030204" pitchFamily="34" charset="0"/>
            <a:cs typeface="Arial" pitchFamily="34" charset="0"/>
          </a:endParaRPr>
        </a:p>
      </dsp:txBody>
      <dsp:txXfrm rot="-5400000">
        <a:off x="3531869" y="1852179"/>
        <a:ext cx="6246608" cy="596552"/>
      </dsp:txXfrm>
    </dsp:sp>
    <dsp:sp modelId="{6CAC183F-F5E3-49F0-BD61-34024B021F89}">
      <dsp:nvSpPr>
        <dsp:cNvPr id="0" name=""/>
        <dsp:cNvSpPr/>
      </dsp:nvSpPr>
      <dsp:spPr>
        <a:xfrm>
          <a:off x="0" y="1737269"/>
          <a:ext cx="3531870" cy="826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v-LV" altLang="lv-LV" sz="2400" b="1" kern="1200" dirty="0" smtClean="0">
              <a:latin typeface="Calibri" panose="020F0502020204030204" pitchFamily="34" charset="0"/>
              <a:cs typeface="Arial" pitchFamily="34" charset="0"/>
            </a:rPr>
            <a:t>3. Datu pieejamība</a:t>
          </a:r>
          <a:endParaRPr lang="lv-LV" altLang="lv-LV" sz="2400" kern="1200" dirty="0" smtClean="0">
            <a:latin typeface="Calibri" panose="020F0502020204030204" pitchFamily="34" charset="0"/>
            <a:cs typeface="Arial" pitchFamily="34" charset="0"/>
          </a:endParaRPr>
        </a:p>
      </dsp:txBody>
      <dsp:txXfrm>
        <a:off x="40340" y="1777609"/>
        <a:ext cx="3451190" cy="745690"/>
      </dsp:txXfrm>
    </dsp:sp>
    <dsp:sp modelId="{E619FB6B-5A9A-4DDD-B149-C24D4922D62B}">
      <dsp:nvSpPr>
        <dsp:cNvPr id="0" name=""/>
        <dsp:cNvSpPr/>
      </dsp:nvSpPr>
      <dsp:spPr>
        <a:xfrm rot="5400000">
          <a:off x="6340761" y="-111650"/>
          <a:ext cx="661096" cy="627888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171450" lvl="1" indent="-171450" algn="l" defTabSz="711200">
            <a:lnSpc>
              <a:spcPct val="90000"/>
            </a:lnSpc>
            <a:spcBef>
              <a:spcPct val="0"/>
            </a:spcBef>
            <a:spcAft>
              <a:spcPct val="15000"/>
            </a:spcAft>
            <a:buChar char="••"/>
          </a:pPr>
          <a:r>
            <a:rPr lang="lv-LV" altLang="lv-LV" sz="1600" kern="1200" dirty="0" smtClean="0">
              <a:latin typeface="Calibri" panose="020F0502020204030204" pitchFamily="34" charset="0"/>
              <a:cs typeface="Arial" pitchFamily="34" charset="0"/>
            </a:rPr>
            <a:t>IKT pārvaldības modeļa  ieviešana</a:t>
          </a:r>
          <a:endParaRPr lang="lv-LV" altLang="lv-LV" sz="1600" kern="1200" dirty="0">
            <a:latin typeface="Calibri" panose="020F0502020204030204" pitchFamily="34" charset="0"/>
            <a:cs typeface="Arial" pitchFamily="34" charset="0"/>
          </a:endParaRPr>
        </a:p>
      </dsp:txBody>
      <dsp:txXfrm rot="-5400000">
        <a:off x="3531869" y="2729514"/>
        <a:ext cx="6246608" cy="596552"/>
      </dsp:txXfrm>
    </dsp:sp>
    <dsp:sp modelId="{747825FC-DD79-4ED0-A13E-DEF604BCDAA6}">
      <dsp:nvSpPr>
        <dsp:cNvPr id="0" name=""/>
        <dsp:cNvSpPr/>
      </dsp:nvSpPr>
      <dsp:spPr>
        <a:xfrm>
          <a:off x="0" y="2606677"/>
          <a:ext cx="3531870" cy="826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lv-LV" altLang="lv-LV" sz="2000" b="1" kern="1200" dirty="0" smtClean="0">
              <a:latin typeface="Calibri" panose="020F0502020204030204" pitchFamily="34" charset="0"/>
              <a:cs typeface="Arial" pitchFamily="34" charset="0"/>
            </a:rPr>
            <a:t>4. </a:t>
          </a:r>
          <a:r>
            <a:rPr lang="lv-LV" sz="2000" b="1" kern="1200" dirty="0" smtClean="0"/>
            <a:t>Valsts informācijas un komunikācijas tehnoloģiju pārvaldības likums</a:t>
          </a:r>
          <a:endParaRPr lang="lv-LV" altLang="lv-LV" sz="2000" kern="1200" dirty="0" smtClean="0">
            <a:latin typeface="Calibri" panose="020F0502020204030204" pitchFamily="34" charset="0"/>
            <a:cs typeface="Arial" pitchFamily="34" charset="0"/>
          </a:endParaRPr>
        </a:p>
      </dsp:txBody>
      <dsp:txXfrm>
        <a:off x="40340" y="2647017"/>
        <a:ext cx="3451190" cy="745690"/>
      </dsp:txXfrm>
    </dsp:sp>
    <dsp:sp modelId="{2E7C1226-DE55-41DA-A21F-62772381E258}">
      <dsp:nvSpPr>
        <dsp:cNvPr id="0" name=""/>
        <dsp:cNvSpPr/>
      </dsp:nvSpPr>
      <dsp:spPr>
        <a:xfrm rot="5400000">
          <a:off x="6340761" y="746393"/>
          <a:ext cx="661096" cy="627888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lv-LV" altLang="lv-LV" sz="1700" kern="1200" dirty="0" smtClean="0">
              <a:latin typeface="Calibri" panose="020F0502020204030204" pitchFamily="34" charset="0"/>
              <a:cs typeface="Arial" pitchFamily="34" charset="0"/>
            </a:rPr>
            <a:t>Valsts nodrošināta digitālā identitāte un e-paraksts</a:t>
          </a:r>
        </a:p>
        <a:p>
          <a:pPr marL="171450" lvl="1" indent="-171450" algn="l" defTabSz="755650">
            <a:lnSpc>
              <a:spcPct val="90000"/>
            </a:lnSpc>
            <a:spcBef>
              <a:spcPct val="0"/>
            </a:spcBef>
            <a:spcAft>
              <a:spcPct val="15000"/>
            </a:spcAft>
            <a:buChar char="••"/>
          </a:pPr>
          <a:r>
            <a:rPr lang="lv-LV" altLang="lv-LV" sz="1700" kern="1200" dirty="0" smtClean="0">
              <a:latin typeface="Calibri" panose="020F0502020204030204" pitchFamily="34" charset="0"/>
              <a:cs typeface="Arial" pitchFamily="34" charset="0"/>
            </a:rPr>
            <a:t>Sabiedrības informēšana un </a:t>
          </a:r>
          <a:r>
            <a:rPr lang="lv-LV" altLang="lv-LV" sz="1700" kern="1200" dirty="0" err="1" smtClean="0">
              <a:latin typeface="Calibri" panose="020F0502020204030204" pitchFamily="34" charset="0"/>
              <a:cs typeface="Arial" pitchFamily="34" charset="0"/>
            </a:rPr>
            <a:t>e-prasmes</a:t>
          </a:r>
          <a:endParaRPr lang="lv-LV" altLang="lv-LV" sz="1700" kern="1200" dirty="0" smtClean="0">
            <a:latin typeface="Calibri" panose="020F0502020204030204" pitchFamily="34" charset="0"/>
            <a:cs typeface="Arial" pitchFamily="34" charset="0"/>
          </a:endParaRPr>
        </a:p>
      </dsp:txBody>
      <dsp:txXfrm rot="-5400000">
        <a:off x="3531869" y="3587557"/>
        <a:ext cx="6246608" cy="596552"/>
      </dsp:txXfrm>
    </dsp:sp>
    <dsp:sp modelId="{B92B8117-3735-4596-9050-339CE4CD5870}">
      <dsp:nvSpPr>
        <dsp:cNvPr id="0" name=""/>
        <dsp:cNvSpPr/>
      </dsp:nvSpPr>
      <dsp:spPr>
        <a:xfrm>
          <a:off x="0" y="3474366"/>
          <a:ext cx="3531870" cy="826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v-LV" altLang="lv-LV" sz="2300" kern="1200" dirty="0" smtClean="0">
              <a:latin typeface="Calibri" panose="020F0502020204030204" pitchFamily="34" charset="0"/>
              <a:cs typeface="Arial" pitchFamily="34" charset="0"/>
            </a:rPr>
            <a:t>5. E-prasmes un rīki sabiedrībai</a:t>
          </a:r>
        </a:p>
      </dsp:txBody>
      <dsp:txXfrm>
        <a:off x="40340" y="3514706"/>
        <a:ext cx="3451190" cy="745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9918" cy="34097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027" y="0"/>
            <a:ext cx="4279918" cy="340977"/>
          </a:xfrm>
          <a:prstGeom prst="rect">
            <a:avLst/>
          </a:prstGeom>
        </p:spPr>
        <p:txBody>
          <a:bodyPr vert="horz" lIns="91440" tIns="45720" rIns="91440" bIns="45720" rtlCol="0"/>
          <a:lstStyle>
            <a:lvl1pPr algn="r">
              <a:defRPr sz="1200"/>
            </a:lvl1pPr>
          </a:lstStyle>
          <a:p>
            <a:r>
              <a:rPr lang="lv-LV" smtClean="0"/>
              <a:t>1.pielikums Informācijas sabiedrības padomes protokolam Nr.1</a:t>
            </a:r>
            <a:endParaRPr lang="en-GB"/>
          </a:p>
        </p:txBody>
      </p:sp>
      <p:sp>
        <p:nvSpPr>
          <p:cNvPr id="4" name="Footer Placeholder 3"/>
          <p:cNvSpPr>
            <a:spLocks noGrp="1"/>
          </p:cNvSpPr>
          <p:nvPr>
            <p:ph type="ftr" sz="quarter" idx="2"/>
          </p:nvPr>
        </p:nvSpPr>
        <p:spPr>
          <a:xfrm>
            <a:off x="0" y="6456698"/>
            <a:ext cx="4279918" cy="34097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027" y="6456698"/>
            <a:ext cx="4279918" cy="340977"/>
          </a:xfrm>
          <a:prstGeom prst="rect">
            <a:avLst/>
          </a:prstGeom>
        </p:spPr>
        <p:txBody>
          <a:bodyPr vert="horz" lIns="91440" tIns="45720" rIns="91440" bIns="45720" rtlCol="0" anchor="b"/>
          <a:lstStyle>
            <a:lvl1pPr algn="r">
              <a:defRPr sz="1200"/>
            </a:lvl1pPr>
          </a:lstStyle>
          <a:p>
            <a:fld id="{B6F47E6D-83D0-46A8-B6B4-30801450286E}" type="slidenum">
              <a:rPr lang="en-GB" smtClean="0"/>
              <a:t>‹#›</a:t>
            </a:fld>
            <a:endParaRPr lang="en-GB"/>
          </a:p>
        </p:txBody>
      </p:sp>
    </p:spTree>
    <p:extLst>
      <p:ext uri="{BB962C8B-B14F-4D97-AF65-F5344CB8AC3E}">
        <p14:creationId xmlns:p14="http://schemas.microsoft.com/office/powerpoint/2010/main" val="2017010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9918" cy="340210"/>
          </a:xfrm>
          <a:prstGeom prst="rect">
            <a:avLst/>
          </a:prstGeom>
        </p:spPr>
        <p:txBody>
          <a:bodyPr vert="horz" lIns="91135" tIns="45568" rIns="91135" bIns="45568" rtlCol="0"/>
          <a:lstStyle>
            <a:lvl1pPr algn="l" defTabSz="936447"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5592028" y="0"/>
            <a:ext cx="4279918" cy="340210"/>
          </a:xfrm>
          <a:prstGeom prst="rect">
            <a:avLst/>
          </a:prstGeom>
        </p:spPr>
        <p:txBody>
          <a:bodyPr vert="horz" lIns="91135" tIns="45568" rIns="91135" bIns="45568" rtlCol="0"/>
          <a:lstStyle>
            <a:lvl1pPr algn="r" defTabSz="936447" eaLnBrk="1" fontAlgn="auto" hangingPunct="1">
              <a:spcBef>
                <a:spcPts val="0"/>
              </a:spcBef>
              <a:spcAft>
                <a:spcPts val="0"/>
              </a:spcAft>
              <a:defRPr sz="1200">
                <a:latin typeface="+mn-lt"/>
                <a:cs typeface="+mn-cs"/>
              </a:defRPr>
            </a:lvl1pPr>
          </a:lstStyle>
          <a:p>
            <a:pPr>
              <a:defRPr/>
            </a:pPr>
            <a:r>
              <a:rPr lang="lv-LV" smtClean="0"/>
              <a:t>1.pielikums Informācijas sabiedrības padomes protokolam Nr.1</a:t>
            </a:r>
            <a:endParaRPr lang="lv-LV"/>
          </a:p>
        </p:txBody>
      </p:sp>
      <p:sp>
        <p:nvSpPr>
          <p:cNvPr id="4" name="Slide Image Placeholder 3"/>
          <p:cNvSpPr>
            <a:spLocks noGrp="1" noRot="1" noChangeAspect="1"/>
          </p:cNvSpPr>
          <p:nvPr>
            <p:ph type="sldImg" idx="2"/>
          </p:nvPr>
        </p:nvSpPr>
        <p:spPr>
          <a:xfrm>
            <a:off x="2673350" y="509588"/>
            <a:ext cx="4527550" cy="2547937"/>
          </a:xfrm>
          <a:prstGeom prst="rect">
            <a:avLst/>
          </a:prstGeom>
          <a:noFill/>
          <a:ln w="12700">
            <a:solidFill>
              <a:prstClr val="black"/>
            </a:solidFill>
          </a:ln>
        </p:spPr>
        <p:txBody>
          <a:bodyPr vert="horz" lIns="91135" tIns="45568" rIns="91135" bIns="45568" rtlCol="0" anchor="ctr"/>
          <a:lstStyle/>
          <a:p>
            <a:pPr lvl="0"/>
            <a:endParaRPr lang="lv-LV" noProof="0"/>
          </a:p>
        </p:txBody>
      </p:sp>
      <p:sp>
        <p:nvSpPr>
          <p:cNvPr id="5" name="Notes Placeholder 4"/>
          <p:cNvSpPr>
            <a:spLocks noGrp="1"/>
          </p:cNvSpPr>
          <p:nvPr>
            <p:ph type="body" sz="quarter" idx="3"/>
          </p:nvPr>
        </p:nvSpPr>
        <p:spPr>
          <a:xfrm>
            <a:off x="986966" y="3229277"/>
            <a:ext cx="7900322" cy="3058628"/>
          </a:xfrm>
          <a:prstGeom prst="rect">
            <a:avLst/>
          </a:prstGeom>
        </p:spPr>
        <p:txBody>
          <a:bodyPr vert="horz" lIns="91135" tIns="45568" rIns="91135" bIns="455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1" y="6456378"/>
            <a:ext cx="4279918" cy="340210"/>
          </a:xfrm>
          <a:prstGeom prst="rect">
            <a:avLst/>
          </a:prstGeom>
        </p:spPr>
        <p:txBody>
          <a:bodyPr vert="horz" lIns="91135" tIns="45568" rIns="91135" bIns="45568" rtlCol="0" anchor="b"/>
          <a:lstStyle>
            <a:lvl1pPr algn="l" defTabSz="936447"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5592028" y="6456378"/>
            <a:ext cx="4279918" cy="340210"/>
          </a:xfrm>
          <a:prstGeom prst="rect">
            <a:avLst/>
          </a:prstGeom>
        </p:spPr>
        <p:txBody>
          <a:bodyPr vert="horz" wrap="square" lIns="91135" tIns="45568" rIns="91135" bIns="45568"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5F9C7036-3747-4AA7-88E4-1388F959BDC4}" type="slidenum">
              <a:rPr lang="lv-LV" altLang="en-US"/>
              <a:pPr>
                <a:defRPr/>
              </a:pPr>
              <a:t>‹#›</a:t>
            </a:fld>
            <a:endParaRPr lang="lv-LV" altLang="en-US"/>
          </a:p>
        </p:txBody>
      </p:sp>
    </p:spTree>
    <p:extLst>
      <p:ext uri="{BB962C8B-B14F-4D97-AF65-F5344CB8AC3E}">
        <p14:creationId xmlns:p14="http://schemas.microsoft.com/office/powerpoint/2010/main" val="2255771338"/>
      </p:ext>
    </p:extLst>
  </p:cSld>
  <p:clrMap bg1="lt1" tx1="dk1" bg2="lt2" tx2="dk2" accent1="accent1" accent2="accent2" accent3="accent3" accent4="accent4" accent5="accent5" accent6="accent6" hlink="hlink" folHlink="folHlink"/>
  <p:hf hdr="0" ftr="0"/>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ta.gov.lv/l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673350" y="509588"/>
            <a:ext cx="4527550" cy="2547937"/>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lv-LV" altLang="lv-LV"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3159C251-7173-46E4-9202-C08520F8E0BF}" type="slidenum">
              <a:rPr lang="lv-LV" altLang="en-US" smtClean="0">
                <a:cs typeface="Arial" pitchFamily="34" charset="0"/>
              </a:rPr>
              <a:pPr/>
              <a:t>1</a:t>
            </a:fld>
            <a:endParaRPr lang="lv-LV" altLang="en-US" smtClean="0">
              <a:cs typeface="Arial" pitchFamily="34" charset="0"/>
            </a:endParaRPr>
          </a:p>
        </p:txBody>
      </p:sp>
    </p:spTree>
    <p:extLst>
      <p:ext uri="{BB962C8B-B14F-4D97-AF65-F5344CB8AC3E}">
        <p14:creationId xmlns:p14="http://schemas.microsoft.com/office/powerpoint/2010/main" val="227713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a:xfrm>
            <a:off x="416331" y="4690269"/>
            <a:ext cx="5965014" cy="4443413"/>
          </a:xfrm>
        </p:spPr>
        <p:txBody>
          <a:bodyPr/>
          <a:lstStyle/>
          <a:p>
            <a:endParaRPr lang="lv-LV" sz="1000" dirty="0"/>
          </a:p>
        </p:txBody>
      </p:sp>
      <p:sp>
        <p:nvSpPr>
          <p:cNvPr id="4" name="Slaida numura vietturis 3"/>
          <p:cNvSpPr>
            <a:spLocks noGrp="1"/>
          </p:cNvSpPr>
          <p:nvPr>
            <p:ph type="sldNum" sz="quarter" idx="10"/>
          </p:nvPr>
        </p:nvSpPr>
        <p:spPr/>
        <p:txBody>
          <a:bodyPr/>
          <a:lstStyle/>
          <a:p>
            <a:fld id="{95852FB1-45D6-4ADC-AB64-CC6EB0118045}" type="slidenum">
              <a:rPr lang="lv-LV" altLang="en-US" smtClean="0"/>
              <a:pPr/>
              <a:t>11</a:t>
            </a:fld>
            <a:endParaRPr lang="lv-LV" altLang="en-US"/>
          </a:p>
        </p:txBody>
      </p:sp>
    </p:spTree>
    <p:extLst>
      <p:ext uri="{BB962C8B-B14F-4D97-AF65-F5344CB8AC3E}">
        <p14:creationId xmlns:p14="http://schemas.microsoft.com/office/powerpoint/2010/main" val="388261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buFont typeface="Arial" panose="020B0604020202020204" pitchFamily="34" charset="0"/>
              <a:buNone/>
            </a:pPr>
            <a:r>
              <a:rPr lang="lv-LV" altLang="lv-LV" sz="1200" dirty="0" smtClean="0">
                <a:latin typeface="Verdana" panose="020B0604030504040204" pitchFamily="34" charset="0"/>
                <a:ea typeface="Verdana" panose="020B0604030504040204" pitchFamily="34" charset="0"/>
                <a:cs typeface="Verdana" panose="020B0604030504040204" pitchFamily="34" charset="0"/>
              </a:rPr>
              <a:t>Īstenojot «daļēji centralizētajā IKT pārvaldības modelī» (MK koncepcija, Jan. 2013) noteikto valsts IKT pārvaldību, VARAM to dara ar </a:t>
            </a:r>
            <a:r>
              <a:rPr lang="lv-LV" altLang="lv-LV" sz="1200" b="1" u="sng" dirty="0" smtClean="0">
                <a:latin typeface="Verdana" panose="020B0604030504040204" pitchFamily="34" charset="0"/>
                <a:ea typeface="Verdana" panose="020B0604030504040204" pitchFamily="34" charset="0"/>
                <a:cs typeface="Verdana" panose="020B0604030504040204" pitchFamily="34" charset="0"/>
              </a:rPr>
              <a:t>IKT arhitektūras pārvaldības</a:t>
            </a:r>
            <a:r>
              <a:rPr lang="lv-LV" altLang="lv-LV" sz="1200" dirty="0" smtClean="0">
                <a:latin typeface="Verdana" panose="020B0604030504040204" pitchFamily="34" charset="0"/>
                <a:ea typeface="Verdana" panose="020B0604030504040204" pitchFamily="34" charset="0"/>
                <a:cs typeface="Verdana" panose="020B0604030504040204" pitchFamily="34" charset="0"/>
              </a:rPr>
              <a:t> metodi (analoģija ar pilsētplānošanu un būvvaldi)</a:t>
            </a:r>
            <a:endParaRPr lang="lv-LV" alt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uma vietturis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aida numura vietturis 4"/>
          <p:cNvSpPr>
            <a:spLocks noGrp="1"/>
          </p:cNvSpPr>
          <p:nvPr>
            <p:ph type="sldNum" sz="quarter" idx="11"/>
          </p:nvPr>
        </p:nvSpPr>
        <p:spPr/>
        <p:txBody>
          <a:bodyPr/>
          <a:lstStyle/>
          <a:p>
            <a:pPr>
              <a:defRPr/>
            </a:pPr>
            <a:fld id="{5F9C7036-3747-4AA7-88E4-1388F959BDC4}" type="slidenum">
              <a:rPr lang="lv-LV" altLang="en-US" smtClean="0"/>
              <a:pPr>
                <a:defRPr/>
              </a:pPr>
              <a:t>12</a:t>
            </a:fld>
            <a:endParaRPr lang="lv-LV" altLang="en-US"/>
          </a:p>
        </p:txBody>
      </p:sp>
    </p:spTree>
    <p:extLst>
      <p:ext uri="{BB962C8B-B14F-4D97-AF65-F5344CB8AC3E}">
        <p14:creationId xmlns:p14="http://schemas.microsoft.com/office/powerpoint/2010/main" val="191328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buFont typeface="Arial" panose="020B0604020202020204" pitchFamily="34" charset="0"/>
              <a:buNone/>
            </a:pPr>
            <a:r>
              <a:rPr lang="lv-LV" altLang="lv-LV" sz="1200" dirty="0" smtClean="0">
                <a:latin typeface="Verdana" panose="020B0604030504040204" pitchFamily="34" charset="0"/>
                <a:ea typeface="Verdana" panose="020B0604030504040204" pitchFamily="34" charset="0"/>
                <a:cs typeface="Verdana" panose="020B0604030504040204" pitchFamily="34" charset="0"/>
              </a:rPr>
              <a:t>Īstenojot «daļēji centralizētajā IKT pārvaldības modelī» (MK koncepcija, Jan. </a:t>
            </a:r>
            <a:r>
              <a:rPr lang="lv-LV" altLang="lv-LV" sz="1200" smtClean="0">
                <a:latin typeface="Verdana" panose="020B0604030504040204" pitchFamily="34" charset="0"/>
                <a:ea typeface="Verdana" panose="020B0604030504040204" pitchFamily="34" charset="0"/>
                <a:cs typeface="Verdana" panose="020B0604030504040204" pitchFamily="34" charset="0"/>
              </a:rPr>
              <a:t>2013) noteikto valsts IKT pārvaldību, VARAM to dara ar </a:t>
            </a:r>
            <a:r>
              <a:rPr lang="lv-LV" altLang="lv-LV" sz="1200" b="1" u="sng" smtClean="0">
                <a:latin typeface="Verdana" panose="020B0604030504040204" pitchFamily="34" charset="0"/>
                <a:ea typeface="Verdana" panose="020B0604030504040204" pitchFamily="34" charset="0"/>
                <a:cs typeface="Verdana" panose="020B0604030504040204" pitchFamily="34" charset="0"/>
              </a:rPr>
              <a:t>IKT arhitektūras pārvaldības</a:t>
            </a:r>
            <a:r>
              <a:rPr lang="lv-LV" altLang="lv-LV" sz="1200" smtClean="0">
                <a:latin typeface="Verdana" panose="020B0604030504040204" pitchFamily="34" charset="0"/>
                <a:ea typeface="Verdana" panose="020B0604030504040204" pitchFamily="34" charset="0"/>
                <a:cs typeface="Verdana" panose="020B0604030504040204" pitchFamily="34" charset="0"/>
              </a:rPr>
              <a:t> metodi (analoģija ar pilsētplānošanu un būvvaldi)</a:t>
            </a:r>
            <a:endParaRPr lang="lv-LV" alt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uma vietturis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aida numura vietturis 4"/>
          <p:cNvSpPr>
            <a:spLocks noGrp="1"/>
          </p:cNvSpPr>
          <p:nvPr>
            <p:ph type="sldNum" sz="quarter" idx="11"/>
          </p:nvPr>
        </p:nvSpPr>
        <p:spPr/>
        <p:txBody>
          <a:bodyPr/>
          <a:lstStyle/>
          <a:p>
            <a:pPr>
              <a:defRPr/>
            </a:pPr>
            <a:fld id="{5F9C7036-3747-4AA7-88E4-1388F959BDC4}" type="slidenum">
              <a:rPr lang="lv-LV" altLang="en-US" smtClean="0"/>
              <a:pPr>
                <a:defRPr/>
              </a:pPr>
              <a:t>13</a:t>
            </a:fld>
            <a:endParaRPr lang="lv-LV" altLang="en-US"/>
          </a:p>
        </p:txBody>
      </p:sp>
    </p:spTree>
    <p:extLst>
      <p:ext uri="{BB962C8B-B14F-4D97-AF65-F5344CB8AC3E}">
        <p14:creationId xmlns:p14="http://schemas.microsoft.com/office/powerpoint/2010/main" val="23331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buFont typeface="Arial" panose="020B0604020202020204" pitchFamily="34" charset="0"/>
              <a:buNone/>
            </a:pPr>
            <a:r>
              <a:rPr lang="lv-LV" altLang="lv-LV" sz="1200" dirty="0" smtClean="0">
                <a:latin typeface="Verdana" panose="020B0604030504040204" pitchFamily="34" charset="0"/>
                <a:ea typeface="Verdana" panose="020B0604030504040204" pitchFamily="34" charset="0"/>
                <a:cs typeface="Verdana" panose="020B0604030504040204" pitchFamily="34" charset="0"/>
              </a:rPr>
              <a:t>Īstenojot «daļēji centralizētajā IKT pārvaldības modelī» (MK koncepcija, Jan. </a:t>
            </a:r>
            <a:r>
              <a:rPr lang="lv-LV" altLang="lv-LV" sz="1200" smtClean="0">
                <a:latin typeface="Verdana" panose="020B0604030504040204" pitchFamily="34" charset="0"/>
                <a:ea typeface="Verdana" panose="020B0604030504040204" pitchFamily="34" charset="0"/>
                <a:cs typeface="Verdana" panose="020B0604030504040204" pitchFamily="34" charset="0"/>
              </a:rPr>
              <a:t>2013) noteikto valsts IKT pārvaldību, VARAM to dara ar </a:t>
            </a:r>
            <a:r>
              <a:rPr lang="lv-LV" altLang="lv-LV" sz="1200" b="1" u="sng" smtClean="0">
                <a:latin typeface="Verdana" panose="020B0604030504040204" pitchFamily="34" charset="0"/>
                <a:ea typeface="Verdana" panose="020B0604030504040204" pitchFamily="34" charset="0"/>
                <a:cs typeface="Verdana" panose="020B0604030504040204" pitchFamily="34" charset="0"/>
              </a:rPr>
              <a:t>IKT arhitektūras pārvaldības</a:t>
            </a:r>
            <a:r>
              <a:rPr lang="lv-LV" altLang="lv-LV" sz="1200" smtClean="0">
                <a:latin typeface="Verdana" panose="020B0604030504040204" pitchFamily="34" charset="0"/>
                <a:ea typeface="Verdana" panose="020B0604030504040204" pitchFamily="34" charset="0"/>
                <a:cs typeface="Verdana" panose="020B0604030504040204" pitchFamily="34" charset="0"/>
              </a:rPr>
              <a:t> metodi (analoģija ar pilsētplānošanu un būvvaldi)</a:t>
            </a:r>
            <a:endParaRPr lang="lv-LV" alt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uma vietturis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aida numura vietturis 4"/>
          <p:cNvSpPr>
            <a:spLocks noGrp="1"/>
          </p:cNvSpPr>
          <p:nvPr>
            <p:ph type="sldNum" sz="quarter" idx="11"/>
          </p:nvPr>
        </p:nvSpPr>
        <p:spPr/>
        <p:txBody>
          <a:bodyPr/>
          <a:lstStyle/>
          <a:p>
            <a:pPr>
              <a:defRPr/>
            </a:pPr>
            <a:fld id="{5F9C7036-3747-4AA7-88E4-1388F959BDC4}" type="slidenum">
              <a:rPr lang="lv-LV" altLang="en-US" smtClean="0"/>
              <a:pPr>
                <a:defRPr/>
              </a:pPr>
              <a:t>14</a:t>
            </a:fld>
            <a:endParaRPr lang="lv-LV" altLang="en-US"/>
          </a:p>
        </p:txBody>
      </p:sp>
    </p:spTree>
    <p:extLst>
      <p:ext uri="{BB962C8B-B14F-4D97-AF65-F5344CB8AC3E}">
        <p14:creationId xmlns:p14="http://schemas.microsoft.com/office/powerpoint/2010/main" val="340177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buFont typeface="Arial" panose="020B0604020202020204" pitchFamily="34" charset="0"/>
              <a:buNone/>
            </a:pPr>
            <a:r>
              <a:rPr lang="lv-LV" altLang="lv-LV" sz="1200" dirty="0" smtClean="0">
                <a:latin typeface="Verdana" panose="020B0604030504040204" pitchFamily="34" charset="0"/>
                <a:ea typeface="Verdana" panose="020B0604030504040204" pitchFamily="34" charset="0"/>
                <a:cs typeface="Verdana" panose="020B0604030504040204" pitchFamily="34" charset="0"/>
              </a:rPr>
              <a:t>Īstenojot «daļēji centralizētajā IKT pārvaldības modelī» (MK koncepcija, Jan. </a:t>
            </a:r>
            <a:r>
              <a:rPr lang="lv-LV" altLang="lv-LV" sz="1200" smtClean="0">
                <a:latin typeface="Verdana" panose="020B0604030504040204" pitchFamily="34" charset="0"/>
                <a:ea typeface="Verdana" panose="020B0604030504040204" pitchFamily="34" charset="0"/>
                <a:cs typeface="Verdana" panose="020B0604030504040204" pitchFamily="34" charset="0"/>
              </a:rPr>
              <a:t>2013) noteikto valsts IKT pārvaldību, VARAM to dara ar </a:t>
            </a:r>
            <a:r>
              <a:rPr lang="lv-LV" altLang="lv-LV" sz="1200" b="1" u="sng" smtClean="0">
                <a:latin typeface="Verdana" panose="020B0604030504040204" pitchFamily="34" charset="0"/>
                <a:ea typeface="Verdana" panose="020B0604030504040204" pitchFamily="34" charset="0"/>
                <a:cs typeface="Verdana" panose="020B0604030504040204" pitchFamily="34" charset="0"/>
              </a:rPr>
              <a:t>IKT arhitektūras pārvaldības</a:t>
            </a:r>
            <a:r>
              <a:rPr lang="lv-LV" altLang="lv-LV" sz="1200" smtClean="0">
                <a:latin typeface="Verdana" panose="020B0604030504040204" pitchFamily="34" charset="0"/>
                <a:ea typeface="Verdana" panose="020B0604030504040204" pitchFamily="34" charset="0"/>
                <a:cs typeface="Verdana" panose="020B0604030504040204" pitchFamily="34" charset="0"/>
              </a:rPr>
              <a:t> metodi (analoģija ar pilsētplānošanu un būvvaldi)</a:t>
            </a:r>
            <a:endParaRPr lang="lv-LV" alt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uma vietturis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aida numura vietturis 4"/>
          <p:cNvSpPr>
            <a:spLocks noGrp="1"/>
          </p:cNvSpPr>
          <p:nvPr>
            <p:ph type="sldNum" sz="quarter" idx="11"/>
          </p:nvPr>
        </p:nvSpPr>
        <p:spPr/>
        <p:txBody>
          <a:bodyPr/>
          <a:lstStyle/>
          <a:p>
            <a:pPr>
              <a:defRPr/>
            </a:pPr>
            <a:fld id="{5F9C7036-3747-4AA7-88E4-1388F959BDC4}" type="slidenum">
              <a:rPr lang="lv-LV" altLang="en-US" smtClean="0"/>
              <a:pPr>
                <a:defRPr/>
              </a:pPr>
              <a:t>15</a:t>
            </a:fld>
            <a:endParaRPr lang="lv-LV" altLang="en-US"/>
          </a:p>
        </p:txBody>
      </p:sp>
    </p:spTree>
    <p:extLst>
      <p:ext uri="{BB962C8B-B14F-4D97-AF65-F5344CB8AC3E}">
        <p14:creationId xmlns:p14="http://schemas.microsoft.com/office/powerpoint/2010/main" val="132886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buFont typeface="Arial" panose="020B0604020202020204" pitchFamily="34" charset="0"/>
              <a:buNone/>
            </a:pPr>
            <a:r>
              <a:rPr lang="lv-LV" altLang="lv-LV" sz="1200" dirty="0" smtClean="0">
                <a:latin typeface="Verdana" panose="020B0604030504040204" pitchFamily="34" charset="0"/>
                <a:ea typeface="Verdana" panose="020B0604030504040204" pitchFamily="34" charset="0"/>
                <a:cs typeface="Verdana" panose="020B0604030504040204" pitchFamily="34" charset="0"/>
              </a:rPr>
              <a:t>Īstenojot «daļēji centralizētajā IKT pārvaldības modelī» (MK koncepcija, Jan. </a:t>
            </a:r>
            <a:r>
              <a:rPr lang="lv-LV" altLang="lv-LV" sz="1200" smtClean="0">
                <a:latin typeface="Verdana" panose="020B0604030504040204" pitchFamily="34" charset="0"/>
                <a:ea typeface="Verdana" panose="020B0604030504040204" pitchFamily="34" charset="0"/>
                <a:cs typeface="Verdana" panose="020B0604030504040204" pitchFamily="34" charset="0"/>
              </a:rPr>
              <a:t>2013) noteikto valsts IKT pārvaldību, VARAM to dara ar </a:t>
            </a:r>
            <a:r>
              <a:rPr lang="lv-LV" altLang="lv-LV" sz="1200" b="1" u="sng" smtClean="0">
                <a:latin typeface="Verdana" panose="020B0604030504040204" pitchFamily="34" charset="0"/>
                <a:ea typeface="Verdana" panose="020B0604030504040204" pitchFamily="34" charset="0"/>
                <a:cs typeface="Verdana" panose="020B0604030504040204" pitchFamily="34" charset="0"/>
              </a:rPr>
              <a:t>IKT arhitektūras pārvaldības</a:t>
            </a:r>
            <a:r>
              <a:rPr lang="lv-LV" altLang="lv-LV" sz="1200" smtClean="0">
                <a:latin typeface="Verdana" panose="020B0604030504040204" pitchFamily="34" charset="0"/>
                <a:ea typeface="Verdana" panose="020B0604030504040204" pitchFamily="34" charset="0"/>
                <a:cs typeface="Verdana" panose="020B0604030504040204" pitchFamily="34" charset="0"/>
              </a:rPr>
              <a:t> metodi (analoģija ar pilsētplānošanu un būvvaldi)</a:t>
            </a:r>
            <a:endParaRPr lang="lv-LV" alt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uma vietturis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aida numura vietturis 4"/>
          <p:cNvSpPr>
            <a:spLocks noGrp="1"/>
          </p:cNvSpPr>
          <p:nvPr>
            <p:ph type="sldNum" sz="quarter" idx="11"/>
          </p:nvPr>
        </p:nvSpPr>
        <p:spPr/>
        <p:txBody>
          <a:bodyPr/>
          <a:lstStyle/>
          <a:p>
            <a:pPr>
              <a:defRPr/>
            </a:pPr>
            <a:fld id="{5F9C7036-3747-4AA7-88E4-1388F959BDC4}" type="slidenum">
              <a:rPr lang="lv-LV" altLang="en-US" smtClean="0"/>
              <a:pPr>
                <a:defRPr/>
              </a:pPr>
              <a:t>16</a:t>
            </a:fld>
            <a:endParaRPr lang="lv-LV" altLang="en-US"/>
          </a:p>
        </p:txBody>
      </p:sp>
    </p:spTree>
    <p:extLst>
      <p:ext uri="{BB962C8B-B14F-4D97-AF65-F5344CB8AC3E}">
        <p14:creationId xmlns:p14="http://schemas.microsoft.com/office/powerpoint/2010/main" val="65506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buFont typeface="Arial" panose="020B0604020202020204" pitchFamily="34" charset="0"/>
              <a:buNone/>
            </a:pPr>
            <a:r>
              <a:rPr lang="lv-LV" altLang="lv-LV" sz="1200" dirty="0" smtClean="0">
                <a:latin typeface="Verdana" panose="020B0604030504040204" pitchFamily="34" charset="0"/>
                <a:ea typeface="Verdana" panose="020B0604030504040204" pitchFamily="34" charset="0"/>
                <a:cs typeface="Verdana" panose="020B0604030504040204" pitchFamily="34" charset="0"/>
              </a:rPr>
              <a:t>Īstenojot «daļēji centralizētajā IKT pārvaldības modelī» (MK koncepcija, Jan. </a:t>
            </a:r>
            <a:r>
              <a:rPr lang="lv-LV" altLang="lv-LV" sz="1200" smtClean="0">
                <a:latin typeface="Verdana" panose="020B0604030504040204" pitchFamily="34" charset="0"/>
                <a:ea typeface="Verdana" panose="020B0604030504040204" pitchFamily="34" charset="0"/>
                <a:cs typeface="Verdana" panose="020B0604030504040204" pitchFamily="34" charset="0"/>
              </a:rPr>
              <a:t>2013) noteikto valsts IKT pārvaldību, VARAM to dara ar </a:t>
            </a:r>
            <a:r>
              <a:rPr lang="lv-LV" altLang="lv-LV" sz="1200" b="1" u="sng" smtClean="0">
                <a:latin typeface="Verdana" panose="020B0604030504040204" pitchFamily="34" charset="0"/>
                <a:ea typeface="Verdana" panose="020B0604030504040204" pitchFamily="34" charset="0"/>
                <a:cs typeface="Verdana" panose="020B0604030504040204" pitchFamily="34" charset="0"/>
              </a:rPr>
              <a:t>IKT arhitektūras pārvaldības</a:t>
            </a:r>
            <a:r>
              <a:rPr lang="lv-LV" altLang="lv-LV" sz="1200" smtClean="0">
                <a:latin typeface="Verdana" panose="020B0604030504040204" pitchFamily="34" charset="0"/>
                <a:ea typeface="Verdana" panose="020B0604030504040204" pitchFamily="34" charset="0"/>
                <a:cs typeface="Verdana" panose="020B0604030504040204" pitchFamily="34" charset="0"/>
              </a:rPr>
              <a:t> metodi (analoģija ar pilsētplānošanu un būvvaldi)</a:t>
            </a:r>
            <a:endParaRPr lang="lv-LV" alt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uma vietturis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aida numura vietturis 4"/>
          <p:cNvSpPr>
            <a:spLocks noGrp="1"/>
          </p:cNvSpPr>
          <p:nvPr>
            <p:ph type="sldNum" sz="quarter" idx="11"/>
          </p:nvPr>
        </p:nvSpPr>
        <p:spPr/>
        <p:txBody>
          <a:bodyPr/>
          <a:lstStyle/>
          <a:p>
            <a:pPr>
              <a:defRPr/>
            </a:pPr>
            <a:fld id="{5F9C7036-3747-4AA7-88E4-1388F959BDC4}" type="slidenum">
              <a:rPr lang="lv-LV" altLang="en-US" smtClean="0"/>
              <a:pPr>
                <a:defRPr/>
              </a:pPr>
              <a:t>17</a:t>
            </a:fld>
            <a:endParaRPr lang="lv-LV" altLang="en-US"/>
          </a:p>
        </p:txBody>
      </p:sp>
    </p:spTree>
    <p:extLst>
      <p:ext uri="{BB962C8B-B14F-4D97-AF65-F5344CB8AC3E}">
        <p14:creationId xmlns:p14="http://schemas.microsoft.com/office/powerpoint/2010/main" val="79119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buFont typeface="Arial" panose="020B0604020202020204" pitchFamily="34" charset="0"/>
              <a:buNone/>
            </a:pPr>
            <a:r>
              <a:rPr lang="lv-LV" altLang="lv-LV" sz="1200" dirty="0" smtClean="0">
                <a:latin typeface="Verdana" panose="020B0604030504040204" pitchFamily="34" charset="0"/>
                <a:ea typeface="Verdana" panose="020B0604030504040204" pitchFamily="34" charset="0"/>
                <a:cs typeface="Verdana" panose="020B0604030504040204" pitchFamily="34" charset="0"/>
              </a:rPr>
              <a:t>Īstenojot «daļēji centralizētajā IKT pārvaldības modelī» (MK koncepcija, Jan. 2013) noteikto valsts IKT pārvaldību, VARAM to dara ar </a:t>
            </a:r>
            <a:r>
              <a:rPr lang="lv-LV" altLang="lv-LV" sz="1200" b="1" u="sng" dirty="0" smtClean="0">
                <a:latin typeface="Verdana" panose="020B0604030504040204" pitchFamily="34" charset="0"/>
                <a:ea typeface="Verdana" panose="020B0604030504040204" pitchFamily="34" charset="0"/>
                <a:cs typeface="Verdana" panose="020B0604030504040204" pitchFamily="34" charset="0"/>
              </a:rPr>
              <a:t>IKT arhitektūras pārvaldības</a:t>
            </a:r>
            <a:r>
              <a:rPr lang="lv-LV" altLang="lv-LV" sz="1200" dirty="0" smtClean="0">
                <a:latin typeface="Verdana" panose="020B0604030504040204" pitchFamily="34" charset="0"/>
                <a:ea typeface="Verdana" panose="020B0604030504040204" pitchFamily="34" charset="0"/>
                <a:cs typeface="Verdana" panose="020B0604030504040204" pitchFamily="34" charset="0"/>
              </a:rPr>
              <a:t> metodi (analoģija ar pilsētplānošanu un būvvaldi)</a:t>
            </a:r>
            <a:endParaRPr lang="lv-LV" alt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uma vietturis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aida numura vietturis 4"/>
          <p:cNvSpPr>
            <a:spLocks noGrp="1"/>
          </p:cNvSpPr>
          <p:nvPr>
            <p:ph type="sldNum" sz="quarter" idx="11"/>
          </p:nvPr>
        </p:nvSpPr>
        <p:spPr/>
        <p:txBody>
          <a:bodyPr/>
          <a:lstStyle/>
          <a:p>
            <a:pPr>
              <a:defRPr/>
            </a:pPr>
            <a:fld id="{5F9C7036-3747-4AA7-88E4-1388F959BDC4}" type="slidenum">
              <a:rPr lang="lv-LV" altLang="en-US" smtClean="0"/>
              <a:pPr>
                <a:defRPr/>
              </a:pPr>
              <a:t>18</a:t>
            </a:fld>
            <a:endParaRPr lang="lv-LV" altLang="en-US"/>
          </a:p>
        </p:txBody>
      </p:sp>
    </p:spTree>
    <p:extLst>
      <p:ext uri="{BB962C8B-B14F-4D97-AF65-F5344CB8AC3E}">
        <p14:creationId xmlns:p14="http://schemas.microsoft.com/office/powerpoint/2010/main" val="208348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indent="-342900" algn="just">
              <a:buFont typeface="Arial" panose="020B0604020202020204" pitchFamily="34" charset="0"/>
              <a:buChar char="•"/>
            </a:pPr>
            <a:r>
              <a:rPr lang="lv-LV" sz="1200" dirty="0" smtClean="0">
                <a:latin typeface="Calibri" panose="020F0502020204030204" pitchFamily="34" charset="0"/>
                <a:cs typeface="Arial" panose="020B0604020202020204" pitchFamily="34" charset="0"/>
              </a:rPr>
              <a:t>IKT ERAF projektu PIKTAPS un «Vienotā datu telpa» ietvaros tiek attīstīta Latvijas nacionālā publiskās pārvaldes datu izplatīšanas risinājuma VISS funkcionalitāte, papildinot to ar jaunām datu izplatīšanas metodēm – publicēšanu mašīnlasāmu atvērto datu formā (atvērto datu portāls), ātrdarbīgu izplatīšanu no reģistru datu kopijas, kā arī jauniem unificētiem datu pakalpojumiem</a:t>
            </a:r>
          </a:p>
          <a:p>
            <a:pPr marL="342900" indent="-342900" algn="just">
              <a:buFont typeface="Arial" panose="020B0604020202020204" pitchFamily="34" charset="0"/>
              <a:buChar char="•"/>
            </a:pPr>
            <a:r>
              <a:rPr lang="lv-LV" sz="1200" dirty="0" smtClean="0">
                <a:latin typeface="Calibri" panose="020F0502020204030204" pitchFamily="34" charset="0"/>
                <a:cs typeface="Arial" panose="020B0604020202020204" pitchFamily="34" charset="0"/>
              </a:rPr>
              <a:t>IKT ERAF projektu īstenotājiem tiek izvirzītas prasības publicēt atvērto datu kopas un attīstīt datu </a:t>
            </a:r>
            <a:r>
              <a:rPr lang="lv-LV" sz="1200" dirty="0" err="1" smtClean="0">
                <a:latin typeface="Calibri" panose="020F0502020204030204" pitchFamily="34" charset="0"/>
                <a:cs typeface="Arial" panose="020B0604020202020204" pitchFamily="34" charset="0"/>
              </a:rPr>
              <a:t>pakalpes</a:t>
            </a:r>
            <a:r>
              <a:rPr lang="lv-LV" sz="1200" dirty="0" smtClean="0">
                <a:latin typeface="Calibri" panose="020F0502020204030204" pitchFamily="34" charset="0"/>
                <a:cs typeface="Arial" panose="020B0604020202020204" pitchFamily="34" charset="0"/>
              </a:rPr>
              <a:t> atbilstoši pašvaldību un citu valsts pārvaldes institūciju vajadzībām</a:t>
            </a:r>
          </a:p>
          <a:p>
            <a:endParaRPr lang="lv-LV" dirty="0"/>
          </a:p>
        </p:txBody>
      </p:sp>
      <p:sp>
        <p:nvSpPr>
          <p:cNvPr id="4" name="Datuma vietturis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aida numura vietturis 4"/>
          <p:cNvSpPr>
            <a:spLocks noGrp="1"/>
          </p:cNvSpPr>
          <p:nvPr>
            <p:ph type="sldNum" sz="quarter" idx="11"/>
          </p:nvPr>
        </p:nvSpPr>
        <p:spPr/>
        <p:txBody>
          <a:bodyPr/>
          <a:lstStyle/>
          <a:p>
            <a:pPr>
              <a:defRPr/>
            </a:pPr>
            <a:fld id="{5F9C7036-3747-4AA7-88E4-1388F959BDC4}" type="slidenum">
              <a:rPr lang="lv-LV" altLang="en-US" smtClean="0"/>
              <a:pPr>
                <a:defRPr/>
              </a:pPr>
              <a:t>19</a:t>
            </a:fld>
            <a:endParaRPr lang="lv-LV" altLang="en-US"/>
          </a:p>
        </p:txBody>
      </p:sp>
    </p:spTree>
    <p:extLst>
      <p:ext uri="{BB962C8B-B14F-4D97-AF65-F5344CB8AC3E}">
        <p14:creationId xmlns:p14="http://schemas.microsoft.com/office/powerpoint/2010/main" val="303227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Piemērs</a:t>
            </a:r>
            <a:r>
              <a:rPr lang="en-US" dirty="0" smtClean="0"/>
              <a:t> – </a:t>
            </a:r>
            <a:r>
              <a:rPr lang="en-US" dirty="0" err="1" smtClean="0"/>
              <a:t>atvērto</a:t>
            </a:r>
            <a:r>
              <a:rPr lang="en-US" dirty="0" smtClean="0"/>
              <a:t> </a:t>
            </a:r>
            <a:r>
              <a:rPr lang="en-US" dirty="0" err="1" smtClean="0"/>
              <a:t>datu</a:t>
            </a:r>
            <a:r>
              <a:rPr lang="en-US" dirty="0" smtClean="0"/>
              <a:t> </a:t>
            </a:r>
            <a:r>
              <a:rPr lang="en-US" dirty="0" err="1" smtClean="0"/>
              <a:t>portāls</a:t>
            </a:r>
            <a:endParaRPr lang="lv-LV" dirty="0"/>
          </a:p>
        </p:txBody>
      </p:sp>
      <p:sp>
        <p:nvSpPr>
          <p:cNvPr id="4" name="Slide Number Placeholder 3"/>
          <p:cNvSpPr>
            <a:spLocks noGrp="1"/>
          </p:cNvSpPr>
          <p:nvPr>
            <p:ph type="sldNum" sz="quarter" idx="10"/>
          </p:nvPr>
        </p:nvSpPr>
        <p:spPr/>
        <p:txBody>
          <a:bodyPr/>
          <a:lstStyle/>
          <a:p>
            <a:fld id="{C43ADE4A-1052-4924-87C8-6F118A6E9C8A}" type="slidenum">
              <a:rPr lang="lv-LV" smtClean="0"/>
              <a:t>20</a:t>
            </a:fld>
            <a:endParaRPr lang="lv-LV"/>
          </a:p>
        </p:txBody>
      </p:sp>
    </p:spTree>
    <p:extLst>
      <p:ext uri="{BB962C8B-B14F-4D97-AF65-F5344CB8AC3E}">
        <p14:creationId xmlns:p14="http://schemas.microsoft.com/office/powerpoint/2010/main" val="26780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r>
              <a:rPr lang="lv-LV" dirty="0" smtClean="0"/>
              <a:t>Šobrīd iedzīvotāji un uzņēmēji</a:t>
            </a:r>
            <a:r>
              <a:rPr lang="lv-LV" baseline="0" dirty="0" smtClean="0"/>
              <a:t> l</a:t>
            </a:r>
            <a:r>
              <a:rPr lang="lv-LV" dirty="0" smtClean="0"/>
              <a:t>ielu vairumu saziņas var</a:t>
            </a:r>
            <a:r>
              <a:rPr lang="lv-LV" baseline="0" dirty="0" smtClean="0"/>
              <a:t> valsti var veikt pilnībā attālināti:</a:t>
            </a:r>
          </a:p>
          <a:p>
            <a:r>
              <a:rPr lang="lv-LV" sz="1200" baseline="0" dirty="0" smtClean="0">
                <a:solidFill>
                  <a:schemeClr val="accent1"/>
                </a:solidFill>
              </a:rPr>
              <a:t>Iedzīvotājiem un uzņēmējiem ir pieejami vairāk kā </a:t>
            </a:r>
            <a:r>
              <a:rPr lang="lv-LV" sz="1200" dirty="0" smtClean="0">
                <a:solidFill>
                  <a:schemeClr val="accent1"/>
                </a:solidFill>
              </a:rPr>
              <a:t>400 valsts e-pakalpojumi, kas var vienkāršot to ikdienu un būtiski</a:t>
            </a:r>
            <a:r>
              <a:rPr lang="lv-LV" sz="1200" baseline="0" dirty="0" smtClean="0">
                <a:solidFill>
                  <a:schemeClr val="accent1"/>
                </a:solidFill>
              </a:rPr>
              <a:t> samazināt administratīvo slogu:</a:t>
            </a:r>
          </a:p>
          <a:p>
            <a:pPr marL="171450" indent="-171450">
              <a:buFont typeface="Arial" pitchFamily="34" charset="0"/>
              <a:buChar char="•"/>
            </a:pPr>
            <a:r>
              <a:rPr lang="lv-LV" sz="1200" baseline="0" dirty="0" smtClean="0">
                <a:solidFill>
                  <a:schemeClr val="accent1"/>
                </a:solidFill>
              </a:rPr>
              <a:t>Elektroniski var nu jau pavisam ērti un ātri aizpildīt nodokļu deklarācijas, saņemt atmaksu </a:t>
            </a:r>
          </a:p>
          <a:p>
            <a:pPr marL="171450" indent="-171450">
              <a:buFont typeface="Arial" pitchFamily="34" charset="0"/>
              <a:buChar char="•"/>
            </a:pPr>
            <a:r>
              <a:rPr lang="lv-LV" sz="1200" baseline="0" dirty="0" smtClean="0">
                <a:solidFill>
                  <a:schemeClr val="accent1"/>
                </a:solidFill>
              </a:rPr>
              <a:t>Nodokļu administrēšana ir praktiski pilnībā digitalizēta (VID pastāstīs plašāk)</a:t>
            </a:r>
          </a:p>
          <a:p>
            <a:pPr marL="171450" indent="-171450">
              <a:buFont typeface="Arial" pitchFamily="34" charset="0"/>
              <a:buChar char="•"/>
            </a:pPr>
            <a:r>
              <a:rPr lang="lv-LV" sz="1200" baseline="0" dirty="0" smtClean="0">
                <a:solidFill>
                  <a:schemeClr val="accent1"/>
                </a:solidFill>
              </a:rPr>
              <a:t>Arī Uzņēmumu reģistrā jau ~40% gadījumu reģistrācijas pakalpojums tiek sniegts attālināti (uzņēmuma reģistrācija/ izmaiņu iesniegšana)</a:t>
            </a:r>
          </a:p>
          <a:p>
            <a:pPr marL="171450" indent="-171450">
              <a:buFont typeface="Arial" pitchFamily="34" charset="0"/>
              <a:buChar char="•"/>
            </a:pPr>
            <a:r>
              <a:rPr lang="lv-LV" sz="1200" baseline="0" dirty="0" smtClean="0">
                <a:solidFill>
                  <a:schemeClr val="accent1"/>
                </a:solidFill>
              </a:rPr>
              <a:t>Strauju popularitāti iegūst iespēja lielāko daļu VSAA pabalstus pieteikt elektroniski (viens no </a:t>
            </a:r>
            <a:r>
              <a:rPr lang="lv-LV" sz="1200" baseline="0" dirty="0" err="1" smtClean="0">
                <a:solidFill>
                  <a:schemeClr val="accent1"/>
                </a:solidFill>
              </a:rPr>
              <a:t>populārākājiem</a:t>
            </a:r>
            <a:r>
              <a:rPr lang="lv-LV" sz="1200" baseline="0" dirty="0" smtClean="0">
                <a:solidFill>
                  <a:schemeClr val="accent1"/>
                </a:solidFill>
              </a:rPr>
              <a:t> Latvija.lv e-pakalpojumiem) </a:t>
            </a:r>
          </a:p>
          <a:p>
            <a:pPr marL="0" indent="0">
              <a:buFont typeface="Arial" pitchFamily="34" charset="0"/>
              <a:buNone/>
            </a:pPr>
            <a:endParaRPr lang="lv-LV" sz="1200" kern="1200" baseline="0" dirty="0" smtClean="0">
              <a:solidFill>
                <a:schemeClr val="accent1"/>
              </a:solidFill>
              <a:effectLst/>
              <a:latin typeface="+mn-lt"/>
              <a:ea typeface="+mn-ea"/>
              <a:cs typeface="+mn-cs"/>
            </a:endParaRPr>
          </a:p>
          <a:p>
            <a:pPr marL="0" indent="0">
              <a:buFont typeface="Arial" pitchFamily="34" charset="0"/>
              <a:buNone/>
            </a:pPr>
            <a:r>
              <a:rPr lang="lv-LV" sz="1200" kern="1200" dirty="0" smtClean="0">
                <a:solidFill>
                  <a:schemeClr val="tx1"/>
                </a:solidFill>
                <a:effectLst/>
                <a:latin typeface="+mn-lt"/>
                <a:ea typeface="+mn-ea"/>
                <a:cs typeface="+mn-cs"/>
              </a:rPr>
              <a:t>Esošā</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ePakalpojumu</a:t>
            </a:r>
            <a:r>
              <a:rPr lang="lv-LV" sz="1200" kern="1200" baseline="0" dirty="0" smtClean="0">
                <a:solidFill>
                  <a:schemeClr val="tx1"/>
                </a:solidFill>
                <a:effectLst/>
                <a:latin typeface="+mn-lt"/>
                <a:ea typeface="+mn-ea"/>
                <a:cs typeface="+mn-cs"/>
              </a:rPr>
              <a:t> sistēma atvieglo ikdienu iedzīvotājiem un uzņēmumiem :</a:t>
            </a:r>
          </a:p>
          <a:p>
            <a:pPr marL="171450" indent="-171450">
              <a:buFont typeface="Arial" pitchFamily="34" charset="0"/>
              <a:buChar char="•"/>
            </a:pPr>
            <a:r>
              <a:rPr lang="lv-LV" sz="1200" kern="1200" dirty="0" smtClean="0">
                <a:solidFill>
                  <a:schemeClr val="tx1"/>
                </a:solidFill>
                <a:effectLst/>
                <a:latin typeface="+mn-lt"/>
                <a:ea typeface="+mn-ea"/>
                <a:cs typeface="+mn-cs"/>
              </a:rPr>
              <a:t>Nav jānes izziņas </a:t>
            </a:r>
            <a:r>
              <a:rPr lang="lv-LV" sz="1200" kern="1200" dirty="0" err="1" smtClean="0">
                <a:solidFill>
                  <a:schemeClr val="tx1"/>
                </a:solidFill>
                <a:effectLst/>
                <a:latin typeface="+mn-lt"/>
                <a:ea typeface="+mn-ea"/>
                <a:cs typeface="+mn-cs"/>
              </a:rPr>
              <a:t>dalibai</a:t>
            </a:r>
            <a:r>
              <a:rPr lang="lv-LV" sz="1200" kern="1200" dirty="0" smtClean="0">
                <a:solidFill>
                  <a:schemeClr val="tx1"/>
                </a:solidFill>
                <a:effectLst/>
                <a:latin typeface="+mn-lt"/>
                <a:ea typeface="+mn-ea"/>
                <a:cs typeface="+mn-cs"/>
              </a:rPr>
              <a:t> iepirkumos;</a:t>
            </a:r>
          </a:p>
          <a:p>
            <a:pPr marL="171450" indent="-171450">
              <a:buFont typeface="Arial" pitchFamily="34" charset="0"/>
              <a:buChar char="•"/>
            </a:pPr>
            <a:r>
              <a:rPr lang="lv-LV" sz="1200" kern="1200" dirty="0" smtClean="0">
                <a:solidFill>
                  <a:schemeClr val="tx1"/>
                </a:solidFill>
                <a:effectLst/>
                <a:latin typeface="+mn-lt"/>
                <a:ea typeface="+mn-ea"/>
                <a:cs typeface="+mn-cs"/>
              </a:rPr>
              <a:t>Darba nespējas lapa;</a:t>
            </a:r>
            <a:r>
              <a:rPr lang="lv-LV" sz="1200" kern="1200" baseline="0" dirty="0" smtClean="0">
                <a:solidFill>
                  <a:schemeClr val="tx1"/>
                </a:solidFill>
                <a:effectLst/>
                <a:latin typeface="+mn-lt"/>
                <a:ea typeface="+mn-ea"/>
                <a:cs typeface="+mn-cs"/>
              </a:rPr>
              <a:t> </a:t>
            </a:r>
          </a:p>
          <a:p>
            <a:pPr marL="171450" indent="-171450">
              <a:buFont typeface="Arial" pitchFamily="34" charset="0"/>
              <a:buChar char="•"/>
            </a:pPr>
            <a:r>
              <a:rPr lang="lv-LV" sz="1200" kern="1200" baseline="0" dirty="0" smtClean="0">
                <a:solidFill>
                  <a:schemeClr val="tx1"/>
                </a:solidFill>
                <a:effectLst/>
                <a:latin typeface="+mn-lt"/>
                <a:ea typeface="+mn-ea"/>
                <a:cs typeface="+mn-cs"/>
              </a:rPr>
              <a:t>N</a:t>
            </a:r>
            <a:r>
              <a:rPr lang="lv-LV" sz="1200" kern="1200" dirty="0" smtClean="0">
                <a:solidFill>
                  <a:schemeClr val="tx1"/>
                </a:solidFill>
                <a:effectLst/>
                <a:latin typeface="+mn-lt"/>
                <a:ea typeface="+mn-ea"/>
                <a:cs typeface="+mn-cs"/>
              </a:rPr>
              <a:t>ekustamā</a:t>
            </a:r>
            <a:r>
              <a:rPr lang="lv-LV" sz="1200" kern="1200" baseline="0" dirty="0" smtClean="0">
                <a:solidFill>
                  <a:schemeClr val="tx1"/>
                </a:solidFill>
                <a:effectLst/>
                <a:latin typeface="+mn-lt"/>
                <a:ea typeface="+mn-ea"/>
                <a:cs typeface="+mn-cs"/>
              </a:rPr>
              <a:t> īpašuma nodokļa</a:t>
            </a:r>
            <a:r>
              <a:rPr lang="lv-LV" sz="1200" kern="1200" dirty="0" smtClean="0">
                <a:solidFill>
                  <a:schemeClr val="tx1"/>
                </a:solidFill>
                <a:effectLst/>
                <a:latin typeface="+mn-lt"/>
                <a:ea typeface="+mn-ea"/>
                <a:cs typeface="+mn-cs"/>
              </a:rPr>
              <a:t> atlaižu automātiska piemērošana </a:t>
            </a:r>
            <a:r>
              <a:rPr lang="lv-LV" sz="1200" kern="1200" dirty="0" err="1" smtClean="0">
                <a:solidFill>
                  <a:schemeClr val="tx1"/>
                </a:solidFill>
                <a:effectLst/>
                <a:latin typeface="+mn-lt"/>
                <a:ea typeface="+mn-ea"/>
                <a:cs typeface="+mn-cs"/>
              </a:rPr>
              <a:t>daudzbērnu</a:t>
            </a:r>
            <a:r>
              <a:rPr lang="lv-LV" sz="1200" kern="1200" dirty="0" smtClean="0">
                <a:solidFill>
                  <a:schemeClr val="tx1"/>
                </a:solidFill>
                <a:effectLst/>
                <a:latin typeface="+mn-lt"/>
                <a:ea typeface="+mn-ea"/>
                <a:cs typeface="+mn-cs"/>
              </a:rPr>
              <a:t> ģimenēm;</a:t>
            </a:r>
          </a:p>
          <a:p>
            <a:pPr marL="171450" indent="-171450">
              <a:buFont typeface="Arial" pitchFamily="34" charset="0"/>
              <a:buChar char="•"/>
            </a:pPr>
            <a:r>
              <a:rPr lang="lv-LV" sz="1200" kern="1200" dirty="0" smtClean="0">
                <a:solidFill>
                  <a:schemeClr val="tx1"/>
                </a:solidFill>
                <a:effectLst/>
                <a:latin typeface="+mn-lt"/>
                <a:ea typeface="+mn-ea"/>
                <a:cs typeface="+mn-cs"/>
              </a:rPr>
              <a:t>Elektroenerģijas atlaižu automātiska piemērošana sociāli aizsargājamajām iedzīvotāju grupām</a:t>
            </a:r>
            <a:r>
              <a:rPr lang="lv-LV" sz="1200" baseline="0" dirty="0" smtClean="0">
                <a:solidFill>
                  <a:schemeClr val="accent1"/>
                </a:solidFill>
              </a:rPr>
              <a:t>	 </a:t>
            </a:r>
          </a:p>
          <a:p>
            <a:endParaRPr lang="lv-LV" dirty="0"/>
          </a:p>
        </p:txBody>
      </p:sp>
      <p:sp>
        <p:nvSpPr>
          <p:cNvPr id="4" name="Slide Number Placeholder 3"/>
          <p:cNvSpPr>
            <a:spLocks noGrp="1"/>
          </p:cNvSpPr>
          <p:nvPr>
            <p:ph type="sldNum" sz="quarter" idx="10"/>
          </p:nvPr>
        </p:nvSpPr>
        <p:spPr/>
        <p:txBody>
          <a:bodyPr/>
          <a:lstStyle/>
          <a:p>
            <a:fld id="{95852FB1-45D6-4ADC-AB64-CC6EB0118045}" type="slidenum">
              <a:rPr lang="lv-LV" altLang="en-US" smtClean="0"/>
              <a:pPr/>
              <a:t>2</a:t>
            </a:fld>
            <a:endParaRPr lang="lv-LV" altLang="en-US"/>
          </a:p>
        </p:txBody>
      </p:sp>
    </p:spTree>
    <p:extLst>
      <p:ext uri="{BB962C8B-B14F-4D97-AF65-F5344CB8AC3E}">
        <p14:creationId xmlns:p14="http://schemas.microsoft.com/office/powerpoint/2010/main" val="3743961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smtClean="0"/>
              <a:t>2018. gada 11. janvāra Informācijas sabiedrības padomes sēdē tika pieņemts lēmums </a:t>
            </a:r>
            <a:r>
              <a:rPr lang="lv-LV" sz="1200" b="0" i="0" u="none" strike="noStrike" kern="1200" baseline="0" dirty="0" smtClean="0">
                <a:solidFill>
                  <a:schemeClr val="tx1"/>
                </a:solidFill>
                <a:latin typeface="+mn-lt"/>
                <a:ea typeface="+mn-ea"/>
                <a:cs typeface="+mn-cs"/>
              </a:rPr>
              <a:t>konceptuāli atbalstīt VARAM sniegto ziņojumu un aicināt rast nepieciešamo finansējumu datu atvēršanai. </a:t>
            </a:r>
          </a:p>
          <a:p>
            <a:endParaRPr lang="lv-LV" sz="1200" b="0" i="0" u="none" strike="noStrike" kern="1200" baseline="0" dirty="0" smtClean="0">
              <a:solidFill>
                <a:schemeClr val="tx1"/>
              </a:solidFill>
              <a:latin typeface="+mn-lt"/>
              <a:ea typeface="+mn-ea"/>
              <a:cs typeface="+mn-cs"/>
            </a:endParaRPr>
          </a:p>
          <a:p>
            <a:r>
              <a:rPr lang="lv-LV" dirty="0" smtClean="0">
                <a:solidFill>
                  <a:schemeClr val="tx1"/>
                </a:solidFill>
                <a:latin typeface="Times New Roman" panose="02020603050405020304" pitchFamily="18" charset="0"/>
                <a:cs typeface="Times New Roman" panose="02020603050405020304" pitchFamily="18" charset="0"/>
              </a:rPr>
              <a:t>Šobrīd primāri noteiktās atveramās datu kopas: </a:t>
            </a:r>
          </a:p>
          <a:p>
            <a:r>
              <a:rPr lang="lv-LV" dirty="0" smtClean="0">
                <a:solidFill>
                  <a:schemeClr val="tx1"/>
                </a:solidFill>
                <a:latin typeface="Times New Roman" panose="02020603050405020304" pitchFamily="18" charset="0"/>
                <a:cs typeface="Times New Roman" panose="02020603050405020304" pitchFamily="18" charset="0"/>
              </a:rPr>
              <a:t>Valsts budžets; </a:t>
            </a:r>
          </a:p>
          <a:p>
            <a:r>
              <a:rPr lang="lv-LV" dirty="0" smtClean="0">
                <a:solidFill>
                  <a:schemeClr val="tx1"/>
                </a:solidFill>
                <a:latin typeface="Times New Roman" panose="02020603050405020304" pitchFamily="18" charset="0"/>
                <a:cs typeface="Times New Roman" panose="02020603050405020304" pitchFamily="18" charset="0"/>
              </a:rPr>
              <a:t>Gaisa kvalitāte; </a:t>
            </a:r>
          </a:p>
          <a:p>
            <a:r>
              <a:rPr lang="lv-LV" dirty="0" smtClean="0">
                <a:solidFill>
                  <a:schemeClr val="tx1"/>
                </a:solidFill>
                <a:latin typeface="Times New Roman" panose="02020603050405020304" pitchFamily="18" charset="0"/>
                <a:cs typeface="Times New Roman" panose="02020603050405020304" pitchFamily="18" charset="0"/>
              </a:rPr>
              <a:t>Laika ziņas (vismaz 3 dienām);</a:t>
            </a:r>
          </a:p>
          <a:p>
            <a:r>
              <a:rPr lang="lv-LV" dirty="0" smtClean="0">
                <a:solidFill>
                  <a:schemeClr val="tx1"/>
                </a:solidFill>
                <a:latin typeface="Times New Roman" panose="02020603050405020304" pitchFamily="18" charset="0"/>
                <a:cs typeface="Times New Roman" panose="02020603050405020304" pitchFamily="18" charset="0"/>
              </a:rPr>
              <a:t>Pasta indeksi un to apgabali (pasta indeksi un to koordinātas); </a:t>
            </a:r>
          </a:p>
          <a:p>
            <a:r>
              <a:rPr lang="lv-LV" dirty="0" smtClean="0">
                <a:solidFill>
                  <a:schemeClr val="tx1"/>
                </a:solidFill>
                <a:latin typeface="Times New Roman" panose="02020603050405020304" pitchFamily="18" charset="0"/>
                <a:cs typeface="Times New Roman" panose="02020603050405020304" pitchFamily="18" charset="0"/>
              </a:rPr>
              <a:t>Ūdens kvalitāte; </a:t>
            </a:r>
          </a:p>
          <a:p>
            <a:r>
              <a:rPr lang="lv-LV" dirty="0" smtClean="0">
                <a:solidFill>
                  <a:schemeClr val="tx1"/>
                </a:solidFill>
                <a:latin typeface="Times New Roman" panose="02020603050405020304" pitchFamily="18" charset="0"/>
                <a:cs typeface="Times New Roman" panose="02020603050405020304" pitchFamily="18" charset="0"/>
              </a:rPr>
              <a:t>Valsts pārvaldes tiešie izdevumi (algas, rēķini</a:t>
            </a:r>
            <a:r>
              <a:rPr lang="lv-LV" baseline="0" dirty="0" smtClean="0">
                <a:solidFill>
                  <a:schemeClr val="tx1"/>
                </a:solidFill>
                <a:latin typeface="Times New Roman" panose="02020603050405020304" pitchFamily="18" charset="0"/>
                <a:cs typeface="Times New Roman" panose="02020603050405020304" pitchFamily="18" charset="0"/>
              </a:rPr>
              <a:t> </a:t>
            </a:r>
            <a:r>
              <a:rPr lang="lv-LV" dirty="0" smtClean="0">
                <a:solidFill>
                  <a:schemeClr val="tx1"/>
                </a:solidFill>
                <a:latin typeface="Times New Roman" panose="02020603050405020304" pitchFamily="18" charset="0"/>
                <a:cs typeface="Times New Roman" panose="02020603050405020304" pitchFamily="18" charset="0"/>
              </a:rPr>
              <a:t>un maksājumi); </a:t>
            </a:r>
          </a:p>
          <a:p>
            <a:r>
              <a:rPr lang="lv-LV" dirty="0" smtClean="0">
                <a:solidFill>
                  <a:schemeClr val="tx1"/>
                </a:solidFill>
                <a:latin typeface="Times New Roman" panose="02020603050405020304" pitchFamily="18" charset="0"/>
                <a:cs typeface="Times New Roman" panose="02020603050405020304" pitchFamily="18" charset="0"/>
              </a:rPr>
              <a:t>Sabiedriskā transporta saraksti; </a:t>
            </a:r>
          </a:p>
          <a:p>
            <a:r>
              <a:rPr lang="lv-LV" dirty="0" smtClean="0">
                <a:solidFill>
                  <a:schemeClr val="tx1"/>
                </a:solidFill>
                <a:latin typeface="Times New Roman" panose="02020603050405020304" pitchFamily="18" charset="0"/>
                <a:cs typeface="Times New Roman" panose="02020603050405020304" pitchFamily="18" charset="0"/>
              </a:rPr>
              <a:t>Vēlēšanu rezultāti; </a:t>
            </a:r>
          </a:p>
          <a:p>
            <a:r>
              <a:rPr lang="lv-LV" dirty="0" smtClean="0">
                <a:solidFill>
                  <a:schemeClr val="tx1"/>
                </a:solidFill>
                <a:latin typeface="Times New Roman" panose="02020603050405020304" pitchFamily="18" charset="0"/>
                <a:cs typeface="Times New Roman" panose="02020603050405020304" pitchFamily="18" charset="0"/>
              </a:rPr>
              <a:t>Noziegumu karte; </a:t>
            </a:r>
          </a:p>
          <a:p>
            <a:r>
              <a:rPr lang="lv-LV" dirty="0" smtClean="0">
                <a:solidFill>
                  <a:schemeClr val="tx1"/>
                </a:solidFill>
                <a:latin typeface="Times New Roman" panose="02020603050405020304" pitchFamily="18" charset="0"/>
                <a:cs typeface="Times New Roman" panose="02020603050405020304" pitchFamily="18" charset="0"/>
              </a:rPr>
              <a:t>Veselības jomas informācija (zāles, zāļu cenas, recepšu medikamenti, </a:t>
            </a:r>
            <a:r>
              <a:rPr lang="lv-LV" dirty="0" err="1" smtClean="0">
                <a:solidFill>
                  <a:schemeClr val="tx1"/>
                </a:solidFill>
                <a:latin typeface="Times New Roman" panose="02020603050405020304" pitchFamily="18" charset="0"/>
                <a:cs typeface="Times New Roman" panose="02020603050405020304" pitchFamily="18" charset="0"/>
              </a:rPr>
              <a:t>anonimizēti</a:t>
            </a:r>
            <a:r>
              <a:rPr lang="lv-LV" dirty="0" smtClean="0">
                <a:solidFill>
                  <a:schemeClr val="tx1"/>
                </a:solidFill>
                <a:latin typeface="Times New Roman" panose="02020603050405020304" pitchFamily="18" charset="0"/>
                <a:cs typeface="Times New Roman" panose="02020603050405020304" pitchFamily="18" charset="0"/>
              </a:rPr>
              <a:t> dati par sabiedrības veselību).</a:t>
            </a:r>
            <a:endParaRPr lang="lv-LV" sz="1200" b="0" i="0" u="none" strike="noStrike" kern="1200" baseline="0" dirty="0" smtClean="0">
              <a:solidFill>
                <a:schemeClr val="tx1"/>
              </a:solidFill>
              <a:latin typeface="+mn-lt"/>
              <a:ea typeface="+mn-ea"/>
              <a:cs typeface="+mn-cs"/>
            </a:endParaRPr>
          </a:p>
          <a:p>
            <a:endParaRPr lang="lv-LV" dirty="0" smtClean="0"/>
          </a:p>
        </p:txBody>
      </p:sp>
      <p:sp>
        <p:nvSpPr>
          <p:cNvPr id="4" name="Date Placeholder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ide Number Placeholder 4"/>
          <p:cNvSpPr>
            <a:spLocks noGrp="1"/>
          </p:cNvSpPr>
          <p:nvPr>
            <p:ph type="sldNum" sz="quarter" idx="11"/>
          </p:nvPr>
        </p:nvSpPr>
        <p:spPr/>
        <p:txBody>
          <a:bodyPr/>
          <a:lstStyle/>
          <a:p>
            <a:pPr>
              <a:defRPr/>
            </a:pPr>
            <a:fld id="{5F9C7036-3747-4AA7-88E4-1388F959BDC4}" type="slidenum">
              <a:rPr lang="lv-LV" altLang="en-US" smtClean="0"/>
              <a:pPr>
                <a:defRPr/>
              </a:pPr>
              <a:t>21</a:t>
            </a:fld>
            <a:endParaRPr lang="lv-LV" altLang="en-US"/>
          </a:p>
        </p:txBody>
      </p:sp>
    </p:spTree>
    <p:extLst>
      <p:ext uri="{BB962C8B-B14F-4D97-AF65-F5344CB8AC3E}">
        <p14:creationId xmlns:p14="http://schemas.microsoft.com/office/powerpoint/2010/main" val="223080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smtClean="0"/>
              <a:t>Tiek gatavots informatīvais ziņojums «Valsts iestāžu savstarpējo norēķinu mazināšanas iespējas datu pakalpojumiem», kura izstrādes laikā turpinās sarunas ar VZD, LĢIA, Tieslietu ministriju, Aizsardzības ministriju un Finanšu ministriju par konkrētiem pakalpojumiem, to finansēšanas apjomu un avotiem. Par sarunu virzību ir ziņots Informācijas sabiedrības padomē 13.07.2017. un 11.01.2018. sēdē. </a:t>
            </a:r>
          </a:p>
          <a:p>
            <a:endParaRPr lang="lv-LV" dirty="0" smtClean="0"/>
          </a:p>
          <a:p>
            <a:r>
              <a:rPr lang="lv-LV" dirty="0" smtClean="0"/>
              <a:t>Informatīvo</a:t>
            </a:r>
            <a:r>
              <a:rPr lang="lv-LV" baseline="0" dirty="0" smtClean="0"/>
              <a:t> ziņojumu paredzēts sagatavot līdz 2018. gada rudenim</a:t>
            </a:r>
            <a:endParaRPr lang="lv-LV" dirty="0"/>
          </a:p>
        </p:txBody>
      </p:sp>
      <p:sp>
        <p:nvSpPr>
          <p:cNvPr id="4" name="Date Placeholder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ide Number Placeholder 4"/>
          <p:cNvSpPr>
            <a:spLocks noGrp="1"/>
          </p:cNvSpPr>
          <p:nvPr>
            <p:ph type="sldNum" sz="quarter" idx="11"/>
          </p:nvPr>
        </p:nvSpPr>
        <p:spPr/>
        <p:txBody>
          <a:bodyPr/>
          <a:lstStyle/>
          <a:p>
            <a:pPr>
              <a:defRPr/>
            </a:pPr>
            <a:fld id="{5F9C7036-3747-4AA7-88E4-1388F959BDC4}" type="slidenum">
              <a:rPr lang="lv-LV" altLang="en-US" smtClean="0"/>
              <a:pPr>
                <a:defRPr/>
              </a:pPr>
              <a:t>22</a:t>
            </a:fld>
            <a:endParaRPr lang="lv-LV" altLang="en-US"/>
          </a:p>
        </p:txBody>
      </p:sp>
    </p:spTree>
    <p:extLst>
      <p:ext uri="{BB962C8B-B14F-4D97-AF65-F5344CB8AC3E}">
        <p14:creationId xmlns:p14="http://schemas.microsoft.com/office/powerpoint/2010/main" val="1286338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dirty="0" smtClean="0"/>
              <a:t>2016. gada 1. decembrī LIKTA konferencē tika parakstīts sadarbības memorands par datos balstītas sabiedrības un valsts attīstību, kas balstās uz trīs pīlāriem.</a:t>
            </a:r>
          </a:p>
          <a:p>
            <a:pPr marL="0" indent="0">
              <a:buNone/>
            </a:pPr>
            <a:endParaRPr lang="lv-LV" dirty="0" smtClean="0"/>
          </a:p>
          <a:p>
            <a:pPr marL="0" indent="0">
              <a:buNone/>
            </a:pPr>
            <a:r>
              <a:rPr lang="lv-LV" dirty="0" smtClean="0"/>
              <a:t>2017. gada 9. februārī memorandam pievienojās vairāki Latvijas IKT uzņēmumi, asociācijas un izglītības iestādes;</a:t>
            </a:r>
          </a:p>
          <a:p>
            <a:pPr marL="0" indent="0">
              <a:buNone/>
            </a:pPr>
            <a:endParaRPr lang="lv-LV" dirty="0" smtClean="0"/>
          </a:p>
          <a:p>
            <a:r>
              <a:rPr lang="lv-LV" dirty="0" smtClean="0"/>
              <a:t>2017. gada 15.februāra </a:t>
            </a:r>
            <a:r>
              <a:rPr lang="lv-LV" b="0" dirty="0" smtClean="0"/>
              <a:t>Informācijas</a:t>
            </a:r>
            <a:r>
              <a:rPr lang="lv-LV" b="0" baseline="0" dirty="0" smtClean="0"/>
              <a:t> sabiedrības p</a:t>
            </a:r>
            <a:r>
              <a:rPr lang="lv-LV" sz="1200" b="0" i="0" u="none" strike="noStrike" kern="1200" baseline="0" dirty="0" smtClean="0">
                <a:solidFill>
                  <a:schemeClr val="tx1"/>
                </a:solidFill>
                <a:latin typeface="+mn-lt"/>
                <a:ea typeface="+mn-ea"/>
                <a:cs typeface="+mn-cs"/>
              </a:rPr>
              <a:t>adomes lēmums: </a:t>
            </a:r>
          </a:p>
          <a:p>
            <a:r>
              <a:rPr lang="lv-LV" sz="1200" b="0" i="0" u="none" strike="noStrike" kern="1200" baseline="0" dirty="0" smtClean="0">
                <a:solidFill>
                  <a:schemeClr val="tx1"/>
                </a:solidFill>
                <a:latin typeface="+mn-lt"/>
                <a:ea typeface="+mn-ea"/>
                <a:cs typeface="+mn-cs"/>
              </a:rPr>
              <a:t>Padomes lēmuma projekts: </a:t>
            </a:r>
          </a:p>
          <a:p>
            <a:r>
              <a:rPr lang="lv-LV" sz="1200" b="0" i="0" u="none" strike="noStrike" kern="1200" baseline="0" dirty="0" smtClean="0">
                <a:solidFill>
                  <a:schemeClr val="tx1"/>
                </a:solidFill>
                <a:latin typeface="+mn-lt"/>
                <a:ea typeface="+mn-ea"/>
                <a:cs typeface="+mn-cs"/>
              </a:rPr>
              <a:t>1. Pieņemt zināšanai VARAM sniegto informāciju un konceptuāli atbalstīt uz datiem balstītas sabiedrības un valsts attīstību. </a:t>
            </a:r>
          </a:p>
          <a:p>
            <a:r>
              <a:rPr lang="lv-LV" sz="1200" b="0" i="0" u="none" strike="noStrike" kern="1200" baseline="0" dirty="0" smtClean="0">
                <a:solidFill>
                  <a:schemeClr val="tx1"/>
                </a:solidFill>
                <a:latin typeface="+mn-lt"/>
                <a:ea typeface="+mn-ea"/>
                <a:cs typeface="+mn-cs"/>
              </a:rPr>
              <a:t>2. Noteikt par memoranda pirmo pīlāru “Datu demokratizācija” atbildīgo VARAM, par otro pīlāru “Datos balstīta sabiedrības iesaiste publiskās pārvaldības procesos” atbildīgo Valsts kanceleju, par trešo pīlāru “Datos un tehnoloģijās balstītu inovāciju attīstība un to </a:t>
            </a:r>
            <a:r>
              <a:rPr lang="lv-LV" sz="1200" b="0" i="0" u="none" strike="noStrike" kern="1200" baseline="0" dirty="0" err="1" smtClean="0">
                <a:solidFill>
                  <a:schemeClr val="tx1"/>
                </a:solidFill>
                <a:latin typeface="+mn-lt"/>
                <a:ea typeface="+mn-ea"/>
                <a:cs typeface="+mn-cs"/>
              </a:rPr>
              <a:t>komercializācija</a:t>
            </a:r>
            <a:r>
              <a:rPr lang="lv-LV" sz="1200" b="0" i="0" u="none" strike="noStrike" kern="1200" baseline="0" dirty="0" smtClean="0">
                <a:solidFill>
                  <a:schemeClr val="tx1"/>
                </a:solidFill>
                <a:latin typeface="+mn-lt"/>
                <a:ea typeface="+mn-ea"/>
                <a:cs typeface="+mn-cs"/>
              </a:rPr>
              <a:t>” atbildīgo Ekonomikas ministriju. </a:t>
            </a:r>
          </a:p>
          <a:p>
            <a:r>
              <a:rPr lang="lv-LV" sz="1200" b="0" i="0" u="none" strike="noStrike" kern="1200" baseline="0" dirty="0" smtClean="0">
                <a:solidFill>
                  <a:schemeClr val="tx1"/>
                </a:solidFill>
                <a:latin typeface="+mn-lt"/>
                <a:ea typeface="+mn-ea"/>
                <a:cs typeface="+mn-cs"/>
              </a:rPr>
              <a:t>3. Par pīlāriem atbildīgajām iestādēm mēneša laikā sagatavot pasākuma plānu un iesniegt apkopošanai VARAM tālākai iesniegšanai Informācijas sabiedrības padomē. </a:t>
            </a:r>
            <a:endParaRPr lang="lv-LV" dirty="0" smtClean="0"/>
          </a:p>
          <a:p>
            <a:endParaRPr lang="lv-LV" dirty="0" smtClean="0"/>
          </a:p>
          <a:p>
            <a:r>
              <a:rPr lang="en-US" dirty="0" err="1" smtClean="0"/>
              <a:t>Datos</a:t>
            </a:r>
            <a:r>
              <a:rPr lang="en-US" dirty="0" smtClean="0"/>
              <a:t> </a:t>
            </a:r>
            <a:r>
              <a:rPr lang="en-US" dirty="0" err="1" smtClean="0"/>
              <a:t>balstīta</a:t>
            </a:r>
            <a:r>
              <a:rPr lang="en-US" dirty="0" smtClean="0"/>
              <a:t> </a:t>
            </a:r>
            <a:r>
              <a:rPr lang="en-US" dirty="0" err="1" smtClean="0"/>
              <a:t>nācījas</a:t>
            </a:r>
            <a:r>
              <a:rPr lang="en-US" dirty="0" smtClean="0"/>
              <a:t> </a:t>
            </a:r>
            <a:r>
              <a:rPr lang="en-US" dirty="0" err="1" smtClean="0"/>
              <a:t>iniciatīva</a:t>
            </a:r>
            <a:r>
              <a:rPr lang="en-US" dirty="0" smtClean="0"/>
              <a:t>, </a:t>
            </a:r>
            <a:r>
              <a:rPr lang="en-US" dirty="0" err="1" smtClean="0"/>
              <a:t>kas</a:t>
            </a:r>
            <a:r>
              <a:rPr lang="en-US" dirty="0" smtClean="0"/>
              <a:t> </a:t>
            </a:r>
            <a:r>
              <a:rPr lang="en-US" dirty="0" err="1" smtClean="0"/>
              <a:t>apvieno</a:t>
            </a:r>
            <a:r>
              <a:rPr lang="en-US" dirty="0" smtClean="0"/>
              <a:t> </a:t>
            </a:r>
            <a:r>
              <a:rPr lang="en-US" dirty="0" err="1" smtClean="0"/>
              <a:t>Valsts</a:t>
            </a:r>
            <a:r>
              <a:rPr lang="en-US" dirty="0" smtClean="0"/>
              <a:t>, </a:t>
            </a:r>
            <a:r>
              <a:rPr lang="en-US" dirty="0" err="1" smtClean="0"/>
              <a:t>privāto</a:t>
            </a:r>
            <a:r>
              <a:rPr lang="en-US" dirty="0" smtClean="0"/>
              <a:t> un </a:t>
            </a:r>
            <a:r>
              <a:rPr lang="en-US" dirty="0" err="1" smtClean="0"/>
              <a:t>kadēmisko</a:t>
            </a:r>
            <a:r>
              <a:rPr lang="en-US" baseline="0" dirty="0" smtClean="0"/>
              <a:t> </a:t>
            </a:r>
            <a:r>
              <a:rPr lang="en-US" baseline="0" dirty="0" err="1" smtClean="0"/>
              <a:t>sektoru</a:t>
            </a:r>
            <a:r>
              <a:rPr lang="en-US" baseline="0" dirty="0" smtClean="0"/>
              <a:t>, </a:t>
            </a:r>
            <a:r>
              <a:rPr lang="en-US" baseline="0" dirty="0" err="1" smtClean="0"/>
              <a:t>lai</a:t>
            </a:r>
            <a:r>
              <a:rPr lang="en-US" baseline="0" dirty="0" smtClean="0"/>
              <a:t> </a:t>
            </a:r>
            <a:r>
              <a:rPr lang="en-US" baseline="0" dirty="0" err="1" smtClean="0"/>
              <a:t>radītu</a:t>
            </a:r>
            <a:r>
              <a:rPr lang="en-US" baseline="0" dirty="0" smtClean="0"/>
              <a:t> </a:t>
            </a:r>
            <a:r>
              <a:rPr lang="en-US" baseline="0" dirty="0" err="1" smtClean="0"/>
              <a:t>produktus</a:t>
            </a:r>
            <a:r>
              <a:rPr lang="en-US" baseline="0" dirty="0" smtClean="0"/>
              <a:t> </a:t>
            </a:r>
            <a:r>
              <a:rPr lang="en-US" baseline="0" dirty="0" err="1" smtClean="0"/>
              <a:t>ar</a:t>
            </a:r>
            <a:r>
              <a:rPr lang="en-US" baseline="0" dirty="0" smtClean="0"/>
              <a:t> </a:t>
            </a:r>
            <a:r>
              <a:rPr lang="en-US" baseline="0" dirty="0" err="1" smtClean="0"/>
              <a:t>augstu</a:t>
            </a:r>
            <a:r>
              <a:rPr lang="en-US" baseline="0" dirty="0" smtClean="0"/>
              <a:t> </a:t>
            </a:r>
            <a:r>
              <a:rPr lang="en-US" baseline="0" dirty="0" err="1" smtClean="0"/>
              <a:t>pieviento</a:t>
            </a:r>
            <a:r>
              <a:rPr lang="en-US" baseline="0" dirty="0" smtClean="0"/>
              <a:t> </a:t>
            </a:r>
            <a:r>
              <a:rPr lang="en-US" baseline="0" dirty="0" err="1" smtClean="0"/>
              <a:t>vērtību</a:t>
            </a:r>
            <a:r>
              <a:rPr lang="en-US" baseline="0" dirty="0" smtClean="0"/>
              <a:t>. </a:t>
            </a:r>
            <a:r>
              <a:rPr lang="en-US" baseline="0" dirty="0" err="1" smtClean="0"/>
              <a:t>Tos</a:t>
            </a:r>
            <a:r>
              <a:rPr lang="en-US" baseline="0" dirty="0" smtClean="0"/>
              <a:t> </a:t>
            </a:r>
            <a:r>
              <a:rPr lang="en-US" baseline="0" dirty="0" err="1" smtClean="0"/>
              <a:t>izmēģinot</a:t>
            </a:r>
            <a:r>
              <a:rPr lang="en-US" baseline="0" dirty="0" smtClean="0"/>
              <a:t> un </a:t>
            </a:r>
            <a:r>
              <a:rPr lang="en-US" baseline="0" dirty="0" err="1" smtClean="0"/>
              <a:t>testējot</a:t>
            </a:r>
            <a:r>
              <a:rPr lang="en-US" baseline="0" dirty="0" smtClean="0"/>
              <a:t> </a:t>
            </a:r>
            <a:r>
              <a:rPr lang="en-US" baseline="0" dirty="0" err="1" smtClean="0"/>
              <a:t>valsts</a:t>
            </a:r>
            <a:r>
              <a:rPr lang="en-US" baseline="0" dirty="0" smtClean="0"/>
              <a:t> </a:t>
            </a:r>
            <a:r>
              <a:rPr lang="en-US" baseline="0" dirty="0" err="1" smtClean="0"/>
              <a:t>pārvaldē</a:t>
            </a:r>
            <a:r>
              <a:rPr lang="en-US" baseline="0" dirty="0" smtClean="0"/>
              <a: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Pārvaldes</a:t>
            </a:r>
            <a:r>
              <a:rPr lang="en-US" baseline="0" dirty="0" smtClean="0"/>
              <a:t> </a:t>
            </a:r>
            <a:r>
              <a:rPr lang="en-US" baseline="0" dirty="0" err="1" smtClean="0"/>
              <a:t>galvenais</a:t>
            </a:r>
            <a:r>
              <a:rPr lang="en-US" baseline="0" dirty="0" smtClean="0"/>
              <a:t> </a:t>
            </a:r>
            <a:r>
              <a:rPr lang="en-US" baseline="0" dirty="0" err="1" smtClean="0"/>
              <a:t>uzdevums</a:t>
            </a:r>
            <a:r>
              <a:rPr lang="en-US" baseline="0" dirty="0" smtClean="0"/>
              <a:t> – </a:t>
            </a:r>
            <a:r>
              <a:rPr lang="en-US" baseline="0" dirty="0" err="1" smtClean="0"/>
              <a:t>padarīt</a:t>
            </a:r>
            <a:r>
              <a:rPr lang="en-US" baseline="0" dirty="0" smtClean="0"/>
              <a:t> </a:t>
            </a:r>
            <a:r>
              <a:rPr lang="en-US" baseline="0" dirty="0" err="1" smtClean="0"/>
              <a:t>datus</a:t>
            </a:r>
            <a:r>
              <a:rPr lang="en-US" baseline="0" dirty="0" smtClean="0"/>
              <a:t> </a:t>
            </a:r>
            <a:r>
              <a:rPr lang="en-US" baseline="0" dirty="0" err="1" smtClean="0"/>
              <a:t>iepsējami</a:t>
            </a:r>
            <a:r>
              <a:rPr lang="en-US" baseline="0" dirty="0" smtClean="0"/>
              <a:t> </a:t>
            </a:r>
            <a:r>
              <a:rPr lang="en-US" baseline="0" dirty="0" err="1" smtClean="0"/>
              <a:t>pieejamus</a:t>
            </a:r>
            <a:r>
              <a:rPr lang="en-US" baseline="0" dirty="0" smtClean="0"/>
              <a:t> un </a:t>
            </a:r>
            <a:r>
              <a:rPr lang="en-US" baseline="0" dirty="0" err="1" smtClean="0"/>
              <a:t>arvien</a:t>
            </a:r>
            <a:r>
              <a:rPr lang="en-US" baseline="0" dirty="0" smtClean="0"/>
              <a:t> </a:t>
            </a:r>
            <a:r>
              <a:rPr lang="en-US" baseline="0" dirty="0" err="1" smtClean="0"/>
              <a:t>pilnvērtīgāk</a:t>
            </a:r>
            <a:r>
              <a:rPr lang="en-US" baseline="0" dirty="0" smtClean="0"/>
              <a:t> </a:t>
            </a:r>
            <a:r>
              <a:rPr lang="en-US" baseline="0" dirty="0" err="1" smtClean="0"/>
              <a:t>izmantot</a:t>
            </a:r>
            <a:r>
              <a:rPr lang="en-US" baseline="0" dirty="0" smtClean="0"/>
              <a:t> to </a:t>
            </a:r>
            <a:r>
              <a:rPr lang="en-US" baseline="0" dirty="0" err="1" smtClean="0"/>
              <a:t>potenciālu</a:t>
            </a:r>
            <a:r>
              <a:rPr lang="en-US" baseline="0" dirty="0" smtClean="0"/>
              <a:t>.</a:t>
            </a:r>
          </a:p>
          <a:p>
            <a:endParaRPr lang="en-US" baseline="0" dirty="0" smtClean="0"/>
          </a:p>
          <a:p>
            <a:r>
              <a:rPr lang="en-US" baseline="0" dirty="0" err="1" smtClean="0"/>
              <a:t>Rīcības</a:t>
            </a:r>
            <a:r>
              <a:rPr lang="en-US" baseline="0" dirty="0" smtClean="0"/>
              <a:t> </a:t>
            </a:r>
            <a:r>
              <a:rPr lang="en-US" baseline="0" dirty="0" err="1" smtClean="0"/>
              <a:t>plāna</a:t>
            </a:r>
            <a:r>
              <a:rPr lang="en-US" baseline="0" dirty="0" smtClean="0"/>
              <a:t> VARAM </a:t>
            </a:r>
            <a:r>
              <a:rPr lang="en-US" baseline="0" dirty="0" err="1" smtClean="0"/>
              <a:t>aktivitātes</a:t>
            </a:r>
            <a:r>
              <a:rPr lang="en-US" baseline="0" dirty="0" smtClean="0"/>
              <a:t> </a:t>
            </a:r>
            <a:r>
              <a:rPr lang="en-US" baseline="0" dirty="0" err="1" smtClean="0"/>
              <a:t>ir</a:t>
            </a:r>
            <a:r>
              <a:rPr lang="en-US" baseline="0" dirty="0" smtClean="0"/>
              <a:t> </a:t>
            </a:r>
            <a:r>
              <a:rPr lang="en-US" baseline="0" dirty="0" err="1" smtClean="0"/>
              <a:t>veicināt</a:t>
            </a:r>
            <a:r>
              <a:rPr lang="en-US" baseline="0" dirty="0" smtClean="0"/>
              <a:t> </a:t>
            </a:r>
            <a:r>
              <a:rPr lang="en-US" baseline="0" dirty="0" err="1" smtClean="0"/>
              <a:t>datu</a:t>
            </a:r>
            <a:r>
              <a:rPr lang="en-US" baseline="0" dirty="0" smtClean="0"/>
              <a:t> </a:t>
            </a:r>
            <a:r>
              <a:rPr lang="en-US" baseline="0" dirty="0" err="1" smtClean="0"/>
              <a:t>atvēršanu</a:t>
            </a:r>
            <a:r>
              <a:rPr lang="en-US" baseline="0" dirty="0" smtClean="0"/>
              <a:t>, </a:t>
            </a:r>
            <a:r>
              <a:rPr lang="en-US" baseline="0" dirty="0" err="1" smtClean="0"/>
              <a:t>atkalziamntošanu</a:t>
            </a:r>
            <a:r>
              <a:rPr lang="en-US" baseline="0" dirty="0" smtClean="0"/>
              <a:t>, </a:t>
            </a:r>
            <a:r>
              <a:rPr lang="en-US" baseline="0" dirty="0" err="1" smtClean="0"/>
              <a:t>kā</a:t>
            </a:r>
            <a:r>
              <a:rPr lang="en-US" baseline="0" dirty="0" smtClean="0"/>
              <a:t> </a:t>
            </a:r>
            <a:r>
              <a:rPr lang="en-US" baseline="0" dirty="0" err="1" smtClean="0"/>
              <a:t>arī</a:t>
            </a:r>
            <a:r>
              <a:rPr lang="en-US" baseline="0" dirty="0" smtClean="0"/>
              <a:t> </a:t>
            </a:r>
            <a:r>
              <a:rPr lang="en-US" baseline="0" dirty="0" err="1" smtClean="0"/>
              <a:t>izveidot</a:t>
            </a:r>
            <a:r>
              <a:rPr lang="en-US" baseline="0" dirty="0" smtClean="0"/>
              <a:t> </a:t>
            </a:r>
            <a:r>
              <a:rPr lang="en-US" baseline="0" dirty="0" err="1" smtClean="0"/>
              <a:t>regulējumu</a:t>
            </a:r>
            <a:r>
              <a:rPr lang="en-US" baseline="0" dirty="0" smtClean="0"/>
              <a:t>, </a:t>
            </a:r>
            <a:r>
              <a:rPr lang="en-US" baseline="0" dirty="0" err="1" smtClean="0"/>
              <a:t>kas</a:t>
            </a:r>
            <a:r>
              <a:rPr lang="en-US" baseline="0" dirty="0" smtClean="0"/>
              <a:t> </a:t>
            </a:r>
            <a:r>
              <a:rPr lang="en-US" baseline="0" dirty="0" err="1" smtClean="0"/>
              <a:t>ļautu</a:t>
            </a:r>
            <a:r>
              <a:rPr lang="en-US" baseline="0" dirty="0" smtClean="0"/>
              <a:t> </a:t>
            </a:r>
            <a:r>
              <a:rPr lang="en-US" baseline="0" dirty="0" err="1" smtClean="0"/>
              <a:t>eksperimentēt</a:t>
            </a:r>
            <a:r>
              <a:rPr lang="en-US" baseline="0" dirty="0" smtClean="0"/>
              <a:t> </a:t>
            </a:r>
            <a:r>
              <a:rPr lang="en-US" baseline="0" dirty="0" err="1" smtClean="0"/>
              <a:t>ar</a:t>
            </a:r>
            <a:r>
              <a:rPr lang="en-US" baseline="0" dirty="0" smtClean="0"/>
              <a:t> </a:t>
            </a:r>
            <a:r>
              <a:rPr lang="en-US" baseline="0" dirty="0" err="1" smtClean="0"/>
              <a:t>jaunajām</a:t>
            </a:r>
            <a:r>
              <a:rPr lang="en-US" baseline="0" dirty="0" smtClean="0"/>
              <a:t> </a:t>
            </a:r>
            <a:r>
              <a:rPr lang="en-US" baseline="0" dirty="0" err="1" smtClean="0"/>
              <a:t>tehnoloģijām</a:t>
            </a:r>
            <a:r>
              <a:rPr lang="en-US" baseline="0" dirty="0" smtClean="0"/>
              <a:t>. </a:t>
            </a:r>
          </a:p>
          <a:p>
            <a:endParaRPr lang="en-US" baseline="0" dirty="0" smtClean="0"/>
          </a:p>
          <a:p>
            <a:pPr eaLnBrk="1" hangingPunct="1">
              <a:spcAft>
                <a:spcPts val="600"/>
              </a:spcAft>
              <a:buFont typeface="Wingdings" panose="05000000000000000000" pitchFamily="2" charset="2"/>
              <a:buChar char="§"/>
            </a:pPr>
            <a:r>
              <a:rPr lang="en-US" altLang="lv-LV" sz="1200" dirty="0" smtClean="0">
                <a:solidFill>
                  <a:srgbClr val="FFFFFF"/>
                </a:solidFill>
                <a:latin typeface="Calibri Light" panose="020F0302020204030204" pitchFamily="34" charset="0"/>
                <a:cs typeface="Arial" panose="020B0604020202020204" pitchFamily="34" charset="0"/>
              </a:rPr>
              <a:t>Making government data more accessible and used</a:t>
            </a:r>
          </a:p>
          <a:p>
            <a:pPr eaLnBrk="1" hangingPunct="1">
              <a:spcAft>
                <a:spcPts val="600"/>
              </a:spcAft>
              <a:buFont typeface="Wingdings" panose="05000000000000000000" pitchFamily="2" charset="2"/>
              <a:buChar char="§"/>
            </a:pPr>
            <a:r>
              <a:rPr lang="en-US" altLang="lv-LV" sz="1200" dirty="0" smtClean="0">
                <a:solidFill>
                  <a:srgbClr val="FFFFFF"/>
                </a:solidFill>
                <a:latin typeface="Calibri Light" panose="020F0302020204030204" pitchFamily="34" charset="0"/>
                <a:cs typeface="Arial" panose="020B0604020202020204" pitchFamily="34" charset="0"/>
              </a:rPr>
              <a:t>Innovative way to turn data into answers </a:t>
            </a:r>
          </a:p>
          <a:p>
            <a:pPr eaLnBrk="1" hangingPunct="1">
              <a:spcAft>
                <a:spcPts val="600"/>
              </a:spcAft>
              <a:buFont typeface="Wingdings" panose="05000000000000000000" pitchFamily="2" charset="2"/>
              <a:buChar char="§"/>
            </a:pPr>
            <a:r>
              <a:rPr lang="en-US" altLang="lv-LV" sz="1200" dirty="0" smtClean="0">
                <a:solidFill>
                  <a:srgbClr val="FFFFFF"/>
                </a:solidFill>
                <a:latin typeface="Calibri Light" panose="020F0302020204030204" pitchFamily="34" charset="0"/>
                <a:cs typeface="Arial" panose="020B0604020202020204" pitchFamily="34" charset="0"/>
              </a:rPr>
              <a:t>Addressing everyday needs of citizens and public servants</a:t>
            </a:r>
          </a:p>
          <a:p>
            <a:pPr eaLnBrk="1" hangingPunct="1">
              <a:spcAft>
                <a:spcPts val="600"/>
              </a:spcAft>
              <a:buFont typeface="Wingdings" panose="05000000000000000000" pitchFamily="2" charset="2"/>
              <a:buChar char="§"/>
            </a:pPr>
            <a:endParaRPr lang="en-US" sz="1200" dirty="0" smtClean="0">
              <a:solidFill>
                <a:srgbClr val="FFFFFF"/>
              </a:solidFill>
              <a:latin typeface="Calibri Light" panose="020F0302020204030204" pitchFamily="34" charset="0"/>
              <a:cs typeface="Arial" panose="020B0604020202020204" pitchFamily="34" charset="0"/>
            </a:endParaRPr>
          </a:p>
          <a:p>
            <a:pPr eaLnBrk="1" hangingPunct="1">
              <a:spcAft>
                <a:spcPts val="600"/>
              </a:spcAft>
              <a:buFont typeface="Wingdings" panose="05000000000000000000" pitchFamily="2" charset="2"/>
              <a:buChar char="§"/>
            </a:pPr>
            <a:endParaRPr lang="en-US" sz="1200" dirty="0" smtClean="0">
              <a:solidFill>
                <a:srgbClr val="FFFFFF"/>
              </a:solidFill>
              <a:latin typeface="Calibri Light" panose="020F0302020204030204" pitchFamily="34" charset="0"/>
              <a:cs typeface="Arial" panose="020B0604020202020204" pitchFamily="34" charset="0"/>
            </a:endParaRPr>
          </a:p>
          <a:p>
            <a:pPr eaLnBrk="1" hangingPunct="1">
              <a:spcAft>
                <a:spcPts val="600"/>
              </a:spcAft>
              <a:buFont typeface="Wingdings" panose="05000000000000000000" pitchFamily="2" charset="2"/>
              <a:buNone/>
            </a:pPr>
            <a:r>
              <a:rPr lang="en-US" sz="1200" dirty="0" err="1" smtClean="0">
                <a:solidFill>
                  <a:srgbClr val="FFFFFF"/>
                </a:solidFill>
                <a:latin typeface="Calibri Light" panose="020F0302020204030204" pitchFamily="34" charset="0"/>
                <a:cs typeface="Arial" panose="020B0604020202020204" pitchFamily="34" charset="0"/>
              </a:rPr>
              <a:t>Dati</a:t>
            </a:r>
            <a:r>
              <a:rPr lang="en-US" sz="1200" baseline="0" dirty="0" smtClean="0">
                <a:solidFill>
                  <a:srgbClr val="FFFFFF"/>
                </a:solidFill>
                <a:latin typeface="Calibri Light" panose="020F0302020204030204" pitchFamily="34" charset="0"/>
                <a:cs typeface="Arial" panose="020B0604020202020204" pitchFamily="34" charset="0"/>
              </a:rPr>
              <a:t> </a:t>
            </a:r>
            <a:r>
              <a:rPr lang="en-US" sz="1200" baseline="0" dirty="0" err="1" smtClean="0">
                <a:solidFill>
                  <a:srgbClr val="FFFFFF"/>
                </a:solidFill>
                <a:latin typeface="Calibri Light" panose="020F0302020204030204" pitchFamily="34" charset="0"/>
                <a:cs typeface="Arial" panose="020B0604020202020204" pitchFamily="34" charset="0"/>
              </a:rPr>
              <a:t>ir</a:t>
            </a:r>
            <a:r>
              <a:rPr lang="en-US" sz="1200" baseline="0" dirty="0" smtClean="0">
                <a:solidFill>
                  <a:srgbClr val="FFFFFF"/>
                </a:solidFill>
                <a:latin typeface="Calibri Light" panose="020F0302020204030204" pitchFamily="34" charset="0"/>
                <a:cs typeface="Arial" panose="020B0604020202020204" pitchFamily="34" charset="0"/>
              </a:rPr>
              <a:t> </a:t>
            </a:r>
            <a:r>
              <a:rPr lang="en-US" sz="1200" baseline="0" dirty="0" err="1" smtClean="0">
                <a:solidFill>
                  <a:srgbClr val="FFFFFF"/>
                </a:solidFill>
                <a:latin typeface="Calibri Light" panose="020F0302020204030204" pitchFamily="34" charset="0"/>
                <a:cs typeface="Arial" panose="020B0604020202020204" pitchFamily="34" charset="0"/>
              </a:rPr>
              <a:t>pamatā</a:t>
            </a:r>
            <a:r>
              <a:rPr lang="en-US" sz="1200" baseline="0" dirty="0" smtClean="0">
                <a:solidFill>
                  <a:srgbClr val="FFFFFF"/>
                </a:solidFill>
                <a:latin typeface="Calibri Light" panose="020F0302020204030204" pitchFamily="34" charset="0"/>
                <a:cs typeface="Arial" panose="020B0604020202020204" pitchFamily="34" charset="0"/>
              </a:rPr>
              <a:t> </a:t>
            </a:r>
            <a:r>
              <a:rPr lang="en-US" sz="1200" baseline="0" dirty="0" err="1" smtClean="0">
                <a:solidFill>
                  <a:srgbClr val="FFFFFF"/>
                </a:solidFill>
                <a:latin typeface="Calibri Light" panose="020F0302020204030204" pitchFamily="34" charset="0"/>
                <a:cs typeface="Arial" panose="020B0604020202020204" pitchFamily="34" charset="0"/>
              </a:rPr>
              <a:t>proaktīvai</a:t>
            </a:r>
            <a:r>
              <a:rPr lang="en-US" sz="1200" baseline="0" dirty="0" smtClean="0">
                <a:solidFill>
                  <a:srgbClr val="FFFFFF"/>
                </a:solidFill>
                <a:latin typeface="Calibri Light" panose="020F0302020204030204" pitchFamily="34" charset="0"/>
                <a:cs typeface="Arial" panose="020B0604020202020204" pitchFamily="34" charset="0"/>
              </a:rPr>
              <a:t> un </a:t>
            </a:r>
            <a:r>
              <a:rPr lang="en-US" sz="1200" baseline="0" dirty="0" err="1" smtClean="0">
                <a:solidFill>
                  <a:srgbClr val="FFFFFF"/>
                </a:solidFill>
                <a:latin typeface="Calibri Light" panose="020F0302020204030204" pitchFamily="34" charset="0"/>
                <a:cs typeface="Arial" panose="020B0604020202020204" pitchFamily="34" charset="0"/>
              </a:rPr>
              <a:t>personalizētai</a:t>
            </a:r>
            <a:r>
              <a:rPr lang="en-US" sz="1200" baseline="0" dirty="0" smtClean="0">
                <a:solidFill>
                  <a:srgbClr val="FFFFFF"/>
                </a:solidFill>
                <a:latin typeface="Calibri Light" panose="020F0302020204030204" pitchFamily="34" charset="0"/>
                <a:cs typeface="Arial" panose="020B0604020202020204" pitchFamily="34" charset="0"/>
              </a:rPr>
              <a:t> </a:t>
            </a:r>
            <a:r>
              <a:rPr lang="en-US" sz="1200" baseline="0" dirty="0" err="1" smtClean="0">
                <a:solidFill>
                  <a:srgbClr val="FFFFFF"/>
                </a:solidFill>
                <a:latin typeface="Calibri Light" panose="020F0302020204030204" pitchFamily="34" charset="0"/>
                <a:cs typeface="Arial" panose="020B0604020202020204" pitchFamily="34" charset="0"/>
              </a:rPr>
              <a:t>pakalpojumu</a:t>
            </a:r>
            <a:r>
              <a:rPr lang="en-US" sz="1200" baseline="0" dirty="0" smtClean="0">
                <a:solidFill>
                  <a:srgbClr val="FFFFFF"/>
                </a:solidFill>
                <a:latin typeface="Calibri Light" panose="020F0302020204030204" pitchFamily="34" charset="0"/>
                <a:cs typeface="Arial" panose="020B0604020202020204" pitchFamily="34" charset="0"/>
              </a:rPr>
              <a:t> </a:t>
            </a:r>
            <a:r>
              <a:rPr lang="en-US" sz="1200" baseline="0" dirty="0" err="1" smtClean="0">
                <a:solidFill>
                  <a:srgbClr val="FFFFFF"/>
                </a:solidFill>
                <a:latin typeface="Calibri Light" panose="020F0302020204030204" pitchFamily="34" charset="0"/>
                <a:cs typeface="Arial" panose="020B0604020202020204" pitchFamily="34" charset="0"/>
              </a:rPr>
              <a:t>sniegšanai</a:t>
            </a:r>
            <a:r>
              <a:rPr lang="en-US" sz="1200" baseline="0" dirty="0" smtClean="0">
                <a:solidFill>
                  <a:srgbClr val="FFFFFF"/>
                </a:solidFill>
                <a:latin typeface="Calibri Light" panose="020F0302020204030204" pitchFamily="34" charset="0"/>
                <a:cs typeface="Arial" panose="020B0604020202020204" pitchFamily="34" charset="0"/>
              </a:rPr>
              <a:t>.</a:t>
            </a:r>
            <a:endParaRPr lang="lv-LV" sz="1200" baseline="0" dirty="0" smtClean="0">
              <a:solidFill>
                <a:srgbClr val="FFFFFF"/>
              </a:solidFill>
              <a:latin typeface="Calibri Light" panose="020F0302020204030204" pitchFamily="34" charset="0"/>
              <a:cs typeface="Arial" panose="020B0604020202020204" pitchFamily="34" charset="0"/>
            </a:endParaRPr>
          </a:p>
          <a:p>
            <a:pPr eaLnBrk="1" hangingPunct="1">
              <a:spcAft>
                <a:spcPts val="600"/>
              </a:spcAft>
              <a:buFont typeface="Wingdings" panose="05000000000000000000" pitchFamily="2" charset="2"/>
              <a:buNone/>
            </a:pPr>
            <a:endParaRPr lang="lv-LV" sz="1200" baseline="0" dirty="0" smtClean="0">
              <a:solidFill>
                <a:srgbClr val="FFFFFF"/>
              </a:solidFill>
              <a:latin typeface="Calibri Light" panose="020F0302020204030204" pitchFamily="34" charset="0"/>
              <a:cs typeface="Arial" panose="020B0604020202020204" pitchFamily="34" charset="0"/>
            </a:endParaRPr>
          </a:p>
          <a:p>
            <a:pPr marL="0" marR="0" lvl="0" indent="0" algn="l" defTabSz="938213" rtl="0" eaLnBrk="1" fontAlgn="base" latinLnBrk="0" hangingPunct="1">
              <a:lnSpc>
                <a:spcPct val="100000"/>
              </a:lnSpc>
              <a:spcBef>
                <a:spcPct val="30000"/>
              </a:spcBef>
              <a:spcAft>
                <a:spcPts val="600"/>
              </a:spcAft>
              <a:buClrTx/>
              <a:buSzTx/>
              <a:buFont typeface="Wingdings" panose="05000000000000000000" pitchFamily="2" charset="2"/>
              <a:buNone/>
              <a:tabLst/>
              <a:defRPr/>
            </a:pPr>
            <a:r>
              <a:rPr lang="lv-LV" baseline="0" dirty="0" smtClean="0"/>
              <a:t>Lai uzraudzītu Datos balstītas sabiedrības ieviešanu, katram no pīlāriem izstrādāti uzdevumi </a:t>
            </a:r>
            <a:r>
              <a:rPr lang="lv-LV" sz="1200" b="1" kern="1200" dirty="0" smtClean="0">
                <a:solidFill>
                  <a:schemeClr val="tx1"/>
                </a:solidFill>
                <a:effectLst/>
                <a:latin typeface="+mn-lt"/>
                <a:ea typeface="+mn-ea"/>
                <a:cs typeface="+mn-cs"/>
              </a:rPr>
              <a:t>“Par kopīgiem mērķiem Latvijas digitālās</a:t>
            </a:r>
            <a:r>
              <a:rPr lang="lv-LV" sz="1200" b="0" kern="1200" baseline="0" dirty="0" smtClean="0">
                <a:solidFill>
                  <a:schemeClr val="tx1"/>
                </a:solidFill>
                <a:effectLst/>
                <a:latin typeface="+mn-lt"/>
                <a:ea typeface="+mn-ea"/>
                <a:cs typeface="+mn-cs"/>
              </a:rPr>
              <a:t> </a:t>
            </a:r>
            <a:r>
              <a:rPr lang="lv-LV" sz="1200" b="1" kern="1200" dirty="0" smtClean="0">
                <a:solidFill>
                  <a:schemeClr val="tx1"/>
                </a:solidFill>
                <a:effectLst/>
                <a:latin typeface="+mn-lt"/>
                <a:ea typeface="+mn-ea"/>
                <a:cs typeface="+mn-cs"/>
              </a:rPr>
              <a:t>transformācijas procesā un datos balstītas sabiedrības un valsts attīstībā”</a:t>
            </a:r>
            <a:r>
              <a:rPr lang="lv-LV" sz="1200" b="0" kern="1200" baseline="0" dirty="0" smtClean="0">
                <a:solidFill>
                  <a:schemeClr val="tx1"/>
                </a:solidFill>
                <a:effectLst/>
                <a:latin typeface="+mn-lt"/>
                <a:ea typeface="+mn-ea"/>
                <a:cs typeface="+mn-cs"/>
              </a:rPr>
              <a:t> </a:t>
            </a:r>
            <a:r>
              <a:rPr lang="lv-LV" sz="1200" b="1" kern="1200" dirty="0" smtClean="0">
                <a:solidFill>
                  <a:schemeClr val="tx1"/>
                </a:solidFill>
                <a:effectLst/>
                <a:latin typeface="+mn-lt"/>
                <a:ea typeface="+mn-ea"/>
                <a:cs typeface="+mn-cs"/>
              </a:rPr>
              <a:t>rīcības plāns 2017 – 2020</a:t>
            </a:r>
          </a:p>
          <a:p>
            <a:pPr marL="0" marR="0" lvl="0" indent="0" algn="l" defTabSz="938213" rtl="0" eaLnBrk="1" fontAlgn="base" latinLnBrk="0" hangingPunct="1">
              <a:lnSpc>
                <a:spcPct val="100000"/>
              </a:lnSpc>
              <a:spcBef>
                <a:spcPct val="30000"/>
              </a:spcBef>
              <a:spcAft>
                <a:spcPts val="600"/>
              </a:spcAft>
              <a:buClrTx/>
              <a:buSzTx/>
              <a:buFont typeface="Wingdings" panose="05000000000000000000" pitchFamily="2" charset="2"/>
              <a:buNone/>
              <a:tabLst/>
              <a:defRPr/>
            </a:pPr>
            <a:r>
              <a:rPr lang="lv-LV" sz="1200" b="1" kern="1200" dirty="0" smtClean="0">
                <a:solidFill>
                  <a:schemeClr val="tx1"/>
                </a:solidFill>
                <a:effectLst/>
                <a:latin typeface="+mn-lt"/>
                <a:ea typeface="+mn-ea"/>
                <a:cs typeface="+mn-cs"/>
              </a:rPr>
              <a:t>2017.Gada 14.septembra Informācijas</a:t>
            </a:r>
            <a:r>
              <a:rPr lang="lv-LV" sz="1200" b="1" kern="1200" baseline="0" dirty="0" smtClean="0">
                <a:solidFill>
                  <a:schemeClr val="tx1"/>
                </a:solidFill>
                <a:effectLst/>
                <a:latin typeface="+mn-lt"/>
                <a:ea typeface="+mn-ea"/>
                <a:cs typeface="+mn-cs"/>
              </a:rPr>
              <a:t> sabiedrības padomē šis plāns tika skatīts </a:t>
            </a:r>
          </a:p>
          <a:p>
            <a:r>
              <a:rPr lang="lv-LV" sz="1200" b="1" i="0" u="none" strike="noStrike" kern="1200" baseline="0" dirty="0" smtClean="0">
                <a:solidFill>
                  <a:schemeClr val="tx1"/>
                </a:solidFill>
                <a:latin typeface="+mn-lt"/>
                <a:ea typeface="+mn-ea"/>
                <a:cs typeface="+mn-cs"/>
              </a:rPr>
              <a:t>Padomes lēmums: </a:t>
            </a:r>
            <a:endParaRPr lang="lv-LV" sz="1200" b="0" i="0" u="none" strike="noStrike" kern="1200" baseline="0" dirty="0" smtClean="0">
              <a:solidFill>
                <a:schemeClr val="tx1"/>
              </a:solidFill>
              <a:latin typeface="+mn-lt"/>
              <a:ea typeface="+mn-ea"/>
              <a:cs typeface="+mn-cs"/>
            </a:endParaRPr>
          </a:p>
          <a:p>
            <a:r>
              <a:rPr lang="lv-LV" sz="1200" b="0" i="0" u="none" strike="noStrike" kern="1200" baseline="0" dirty="0" smtClean="0">
                <a:solidFill>
                  <a:schemeClr val="tx1"/>
                </a:solidFill>
                <a:latin typeface="+mn-lt"/>
                <a:ea typeface="+mn-ea"/>
                <a:cs typeface="+mn-cs"/>
              </a:rPr>
              <a:t>Konceptuāli atbalstīt VARAM sniegto informāciju par datos balstītas sabiedrības rīcības plānu. Uzdot iesaistītām iestādēm nodrošināt plānā noteikto uzdevumu izpildi. </a:t>
            </a:r>
            <a:endParaRPr lang="lv-LV" sz="1200" kern="1200" dirty="0" smtClean="0">
              <a:solidFill>
                <a:schemeClr val="tx1"/>
              </a:solidFill>
              <a:effectLst/>
              <a:latin typeface="+mn-lt"/>
              <a:ea typeface="+mn-ea"/>
              <a:cs typeface="+mn-cs"/>
            </a:endParaRPr>
          </a:p>
          <a:p>
            <a:pPr eaLnBrk="1" hangingPunct="1">
              <a:spcAft>
                <a:spcPts val="600"/>
              </a:spcAft>
              <a:buFont typeface="Wingdings" panose="05000000000000000000" pitchFamily="2" charset="2"/>
              <a:buNone/>
            </a:pPr>
            <a:endParaRPr lang="lv-LV" dirty="0"/>
          </a:p>
        </p:txBody>
      </p:sp>
      <p:sp>
        <p:nvSpPr>
          <p:cNvPr id="4" name="Slide Number Placeholder 3"/>
          <p:cNvSpPr>
            <a:spLocks noGrp="1"/>
          </p:cNvSpPr>
          <p:nvPr>
            <p:ph type="sldNum" sz="quarter" idx="10"/>
          </p:nvPr>
        </p:nvSpPr>
        <p:spPr/>
        <p:txBody>
          <a:bodyPr/>
          <a:lstStyle/>
          <a:p>
            <a:fld id="{C43ADE4A-1052-4924-87C8-6F118A6E9C8A}" type="slidenum">
              <a:rPr lang="lv-LV" smtClean="0"/>
              <a:t>23</a:t>
            </a:fld>
            <a:endParaRPr lang="lv-LV"/>
          </a:p>
        </p:txBody>
      </p:sp>
    </p:spTree>
    <p:extLst>
      <p:ext uri="{BB962C8B-B14F-4D97-AF65-F5344CB8AC3E}">
        <p14:creationId xmlns:p14="http://schemas.microsoft.com/office/powerpoint/2010/main" val="189856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sz="1200" b="1" dirty="0" smtClean="0"/>
              <a:t>Kāpēc jaunais likums ir nepieciešams?</a:t>
            </a:r>
            <a:endParaRPr lang="lv-LV" sz="1200" dirty="0" smtClean="0"/>
          </a:p>
          <a:p>
            <a:pPr marL="0" indent="0">
              <a:buNone/>
            </a:pPr>
            <a:r>
              <a:rPr lang="lv-LV" sz="1200" b="1" u="sng" dirty="0" smtClean="0"/>
              <a:t>Esošā situācija</a:t>
            </a:r>
            <a:endParaRPr lang="lv-LV" sz="1200" dirty="0" smtClean="0"/>
          </a:p>
          <a:p>
            <a:r>
              <a:rPr lang="lv-LV" sz="1200" dirty="0" smtClean="0"/>
              <a:t>Katrai institūcijai valsts pārvaldē (neatkarīgi no darbības specifikas) ir jāatbild:</a:t>
            </a:r>
          </a:p>
          <a:p>
            <a:pPr lvl="0"/>
            <a:r>
              <a:rPr lang="lv-LV" sz="1200" dirty="0" smtClean="0"/>
              <a:t>gan par valsts pārvaldes uzdevumu izpildi;</a:t>
            </a:r>
          </a:p>
          <a:p>
            <a:pPr lvl="0"/>
            <a:r>
              <a:rPr lang="lv-LV" sz="1200" dirty="0" smtClean="0"/>
              <a:t>gan par informācijas un komunikācijas tehnoloģiju (IKT) nodrošināšanu.</a:t>
            </a:r>
          </a:p>
          <a:p>
            <a:pPr marL="0" indent="0">
              <a:buNone/>
            </a:pPr>
            <a:r>
              <a:rPr lang="lv-LV" sz="1200" b="1" u="sng" dirty="0" smtClean="0"/>
              <a:t>Nākotnes vīzija</a:t>
            </a:r>
            <a:endParaRPr lang="lv-LV" sz="1200" dirty="0" smtClean="0"/>
          </a:p>
          <a:p>
            <a:r>
              <a:rPr lang="lv-LV" sz="1200" dirty="0" smtClean="0"/>
              <a:t>Atbildība ir sadalīta starp dažādām institūcijām (atbilstoši to darbības specifikai):</a:t>
            </a:r>
          </a:p>
          <a:p>
            <a:pPr lvl="0"/>
            <a:r>
              <a:rPr lang="lv-LV" sz="1200" dirty="0" smtClean="0"/>
              <a:t>visus jautājumus attiecībā uz IKT nodrošināšanu valsts pārvaldē risina institūcijas, kuru darbība ir saistīta ar IKT atbalsta sniegšanu citām institūcijām;</a:t>
            </a:r>
          </a:p>
          <a:p>
            <a:pPr lvl="0"/>
            <a:r>
              <a:rPr lang="lv-LV" sz="1200" dirty="0" smtClean="0"/>
              <a:t>citas institūcijas izmanto saņemto IKT atbalstu, lai ar IKT palīdzību</a:t>
            </a:r>
            <a:br>
              <a:rPr lang="lv-LV" sz="1200" dirty="0" smtClean="0"/>
            </a:br>
            <a:r>
              <a:rPr lang="lv-LV" sz="1200" dirty="0" smtClean="0"/>
              <a:t>veiktu darbību, kas saistīta ar valsts pārvaldi.</a:t>
            </a:r>
          </a:p>
          <a:p>
            <a:endParaRPr lang="lv-LV" dirty="0"/>
          </a:p>
        </p:txBody>
      </p:sp>
      <p:sp>
        <p:nvSpPr>
          <p:cNvPr id="4" name="Date Placeholder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ide Number Placeholder 4"/>
          <p:cNvSpPr>
            <a:spLocks noGrp="1"/>
          </p:cNvSpPr>
          <p:nvPr>
            <p:ph type="sldNum" sz="quarter" idx="11"/>
          </p:nvPr>
        </p:nvSpPr>
        <p:spPr/>
        <p:txBody>
          <a:bodyPr/>
          <a:lstStyle/>
          <a:p>
            <a:pPr>
              <a:defRPr/>
            </a:pPr>
            <a:fld id="{5F9C7036-3747-4AA7-88E4-1388F959BDC4}" type="slidenum">
              <a:rPr lang="lv-LV" altLang="en-US" smtClean="0"/>
              <a:pPr>
                <a:defRPr/>
              </a:pPr>
              <a:t>24</a:t>
            </a:fld>
            <a:endParaRPr lang="lv-LV" altLang="en-US"/>
          </a:p>
        </p:txBody>
      </p:sp>
    </p:spTree>
    <p:extLst>
      <p:ext uri="{BB962C8B-B14F-4D97-AF65-F5344CB8AC3E}">
        <p14:creationId xmlns:p14="http://schemas.microsoft.com/office/powerpoint/2010/main" val="772806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smtClean="0">
                <a:latin typeface="Calibri" panose="020F0502020204030204" pitchFamily="34" charset="0"/>
              </a:rPr>
              <a:t>Palielināt iedzīvotāju īpatsvaru, kuri izmanto e-pakalpojumus sadarbībai ar valsts un pašvaldību institūcijām un iesniedz veidlapas elektroniski;</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smtClean="0">
                <a:latin typeface="Calibri" panose="020F0502020204030204" pitchFamily="34" charset="0"/>
              </a:rPr>
              <a:t>Palielināt komersantu īpatsvaru, kuri izmanto e-pakalpojumus sadarbībai ar valsts un pašvaldību institūcijām un iesniedz veidlapas elektroniski;</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smtClean="0">
                <a:latin typeface="Calibri" panose="020F0502020204030204" pitchFamily="34" charset="0"/>
              </a:rPr>
              <a:t>Skaidrot e-pakalpojumu izmantošanas motivāciju un ar to izmantošanu saistītos praktiskos un drošības aspektus.</a:t>
            </a:r>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smtClean="0">
              <a:latin typeface="Calibri" panose="020F0502020204030204" pitchFamily="34" charset="0"/>
              <a:cs typeface="Calibri" panose="020F0502020204030204" pitchFamily="34" charset="0"/>
            </a:endParaRPr>
          </a:p>
        </p:txBody>
      </p:sp>
      <p:sp>
        <p:nvSpPr>
          <p:cNvPr id="4" name="Date Placeholder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ide Number Placeholder 4"/>
          <p:cNvSpPr>
            <a:spLocks noGrp="1"/>
          </p:cNvSpPr>
          <p:nvPr>
            <p:ph type="sldNum" sz="quarter" idx="11"/>
          </p:nvPr>
        </p:nvSpPr>
        <p:spPr/>
        <p:txBody>
          <a:bodyPr/>
          <a:lstStyle/>
          <a:p>
            <a:pPr>
              <a:defRPr/>
            </a:pPr>
            <a:fld id="{5F9C7036-3747-4AA7-88E4-1388F959BDC4}" type="slidenum">
              <a:rPr lang="lv-LV" altLang="en-US" smtClean="0"/>
              <a:pPr>
                <a:defRPr/>
              </a:pPr>
              <a:t>25</a:t>
            </a:fld>
            <a:endParaRPr lang="lv-LV" altLang="en-US"/>
          </a:p>
        </p:txBody>
      </p:sp>
    </p:spTree>
    <p:extLst>
      <p:ext uri="{BB962C8B-B14F-4D97-AF65-F5344CB8AC3E}">
        <p14:creationId xmlns:p14="http://schemas.microsoft.com/office/powerpoint/2010/main" val="2888855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5852FB1-45D6-4ADC-AB64-CC6EB0118045}" type="slidenum">
              <a:rPr lang="lv-LV" altLang="en-US" smtClean="0"/>
              <a:pPr/>
              <a:t>26</a:t>
            </a:fld>
            <a:endParaRPr lang="lv-LV" altLang="en-US"/>
          </a:p>
        </p:txBody>
      </p:sp>
    </p:spTree>
    <p:extLst>
      <p:ext uri="{BB962C8B-B14F-4D97-AF65-F5344CB8AC3E}">
        <p14:creationId xmlns:p14="http://schemas.microsoft.com/office/powerpoint/2010/main" val="355264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smtClean="0"/>
              <a:t>Tāpat vieni no populārākajiem pakalpojumiem</a:t>
            </a:r>
            <a:r>
              <a:rPr lang="lv-LV" sz="1200" baseline="0" dirty="0" smtClean="0"/>
              <a:t> vispār valstī ir CSDD sniegtie e-pakalpojumi, kas ļauj ne tikai būt pirmajiem Tehniskās apskates rindā, pirms tam par to samaksājot internetā, bet nu ir iespējams arī elektroniski uzsākt īpašnieka reģistrācijas maiņu, kā arī pieteikties vadīšanas eksāmeniem.</a:t>
            </a:r>
          </a:p>
          <a:p>
            <a:endParaRPr lang="lv-LV" sz="1200" baseline="0" dirty="0" smtClean="0"/>
          </a:p>
          <a:p>
            <a:r>
              <a:rPr lang="lv-LV" sz="1200" baseline="0" dirty="0" smtClean="0"/>
              <a:t>Vasarā viens no populārākajiem </a:t>
            </a:r>
            <a:r>
              <a:rPr lang="lv-LV" sz="1200" baseline="0" dirty="0" err="1" smtClean="0"/>
              <a:t>Latvija.lv</a:t>
            </a:r>
            <a:r>
              <a:rPr lang="lv-LV" sz="1200" baseline="0" dirty="0" smtClean="0"/>
              <a:t> viennozīmīgi ir elektroniskā pieteikšanās universitātē – pakalpojums unikāls ar to, ka caur vienu e-pakalpojumu </a:t>
            </a:r>
            <a:r>
              <a:rPr lang="lv-LV" sz="1200" baseline="0" dirty="0" err="1" smtClean="0"/>
              <a:t>Latvija.lv</a:t>
            </a:r>
            <a:r>
              <a:rPr lang="lv-LV" sz="1200" baseline="0" dirty="0" smtClean="0"/>
              <a:t> var pieteikties studijām 11 augstskolās – kā valsts, tā arī privātās.</a:t>
            </a:r>
          </a:p>
          <a:p>
            <a:endParaRPr lang="lv-LV" sz="1200" baseline="0" dirty="0" smtClean="0"/>
          </a:p>
          <a:p>
            <a:r>
              <a:rPr lang="lv-LV" sz="1200" baseline="0" dirty="0" smtClean="0"/>
              <a:t>Ir digitalizēti un publiski pieejami darīts liels apjoms kultūras mantojuma,</a:t>
            </a:r>
          </a:p>
          <a:p>
            <a:endParaRPr lang="lv-LV" sz="1200" baseline="0" dirty="0" smtClean="0"/>
          </a:p>
          <a:p>
            <a:r>
              <a:rPr lang="lv-LV" sz="1200" baseline="0" dirty="0" smtClean="0"/>
              <a:t>Kā arī esam viena no caurspīdīgākajām valstīm ES un IKT rīki sniedz mūsu iedzīvotājiem unikālas iespējas iesaistīties lēmumu pieņemšanā un iestāžu darba uzlabošanā:</a:t>
            </a:r>
          </a:p>
          <a:p>
            <a:r>
              <a:rPr lang="lv-LV" sz="1200" baseline="0" dirty="0" smtClean="0"/>
              <a:t>* Ierosināt likumdošanas iniciatīvas elektroniski, vērot MK un Saeimas sēžu translācijas, piekļūt tiesību aktu projektiem un arī sniegt savus ierosinājumus par iestāžu darba un pakalpojumu pilnveidi, uz kuriem tiek atbilstoši reaģēts.  </a:t>
            </a:r>
          </a:p>
          <a:p>
            <a:endParaRPr lang="lv-LV" sz="1200" baseline="0" dirty="0" smtClean="0"/>
          </a:p>
          <a:p>
            <a:endParaRPr lang="lv-LV" sz="1200" baseline="0" dirty="0" smtClean="0"/>
          </a:p>
          <a:p>
            <a:endParaRPr lang="lv-LV" dirty="0"/>
          </a:p>
        </p:txBody>
      </p:sp>
      <p:sp>
        <p:nvSpPr>
          <p:cNvPr id="4" name="Slide Number Placeholder 3"/>
          <p:cNvSpPr>
            <a:spLocks noGrp="1"/>
          </p:cNvSpPr>
          <p:nvPr>
            <p:ph type="sldNum" sz="quarter" idx="10"/>
          </p:nvPr>
        </p:nvSpPr>
        <p:spPr/>
        <p:txBody>
          <a:bodyPr/>
          <a:lstStyle/>
          <a:p>
            <a:fld id="{95852FB1-45D6-4ADC-AB64-CC6EB0118045}" type="slidenum">
              <a:rPr lang="lv-LV" altLang="en-US" smtClean="0"/>
              <a:pPr/>
              <a:t>3</a:t>
            </a:fld>
            <a:endParaRPr lang="lv-LV" altLang="en-US"/>
          </a:p>
        </p:txBody>
      </p:sp>
    </p:spTree>
    <p:extLst>
      <p:ext uri="{BB962C8B-B14F-4D97-AF65-F5344CB8AC3E}">
        <p14:creationId xmlns:p14="http://schemas.microsoft.com/office/powerpoint/2010/main" val="135292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Pirms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sarunas</a:t>
            </a:r>
            <a:r>
              <a:rPr lang="en-US" sz="1200" kern="1200" dirty="0" smtClean="0">
                <a:solidFill>
                  <a:schemeClr val="tx1"/>
                </a:solidFill>
                <a:effectLst/>
                <a:latin typeface="+mn-lt"/>
                <a:ea typeface="+mn-ea"/>
                <a:cs typeface="+mn-cs"/>
              </a:rPr>
              <a:t> par </a:t>
            </a:r>
            <a:r>
              <a:rPr lang="en-US" sz="1200" kern="1200" dirty="0" err="1" smtClean="0">
                <a:solidFill>
                  <a:schemeClr val="tx1"/>
                </a:solidFill>
                <a:effectLst/>
                <a:latin typeface="+mn-lt"/>
                <a:ea typeface="+mn-ea"/>
                <a:cs typeface="+mn-cs"/>
              </a:rPr>
              <a:t>nākotni</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atskaites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punkts</a:t>
            </a:r>
            <a:r>
              <a:rPr lang="en-US" sz="1200" kern="1200" baseline="0" dirty="0" smtClean="0">
                <a:solidFill>
                  <a:schemeClr val="tx1"/>
                </a:solidFill>
                <a:effectLst/>
                <a:latin typeface="+mn-lt"/>
                <a:ea typeface="+mn-ea"/>
                <a:cs typeface="+mn-cs"/>
              </a:rPr>
              <a:t> par </a:t>
            </a:r>
            <a:r>
              <a:rPr lang="en-US" sz="1200" kern="1200" baseline="0" dirty="0" err="1" smtClean="0">
                <a:solidFill>
                  <a:schemeClr val="tx1"/>
                </a:solidFill>
                <a:effectLst/>
                <a:latin typeface="+mn-lt"/>
                <a:ea typeface="+mn-ea"/>
                <a:cs typeface="+mn-cs"/>
              </a:rPr>
              <a:t>tagadni</a:t>
            </a: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Kā</a:t>
            </a:r>
            <a:r>
              <a:rPr lang="en-US" sz="1200" kern="1200" baseline="0" dirty="0" smtClean="0">
                <a:solidFill>
                  <a:schemeClr val="tx1"/>
                </a:solidFill>
                <a:effectLst/>
                <a:latin typeface="+mn-lt"/>
                <a:ea typeface="+mn-ea"/>
                <a:cs typeface="+mn-cs"/>
              </a:rPr>
              <a:t> mums </a:t>
            </a:r>
            <a:r>
              <a:rPr lang="en-US" sz="1200" kern="1200" baseline="0" dirty="0" err="1" smtClean="0">
                <a:solidFill>
                  <a:schemeClr val="tx1"/>
                </a:solidFill>
                <a:effectLst/>
                <a:latin typeface="+mn-lt"/>
                <a:ea typeface="+mn-ea"/>
                <a:cs typeface="+mn-cs"/>
              </a:rPr>
              <a:t>sokas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valsts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pārvaldes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konkrētāk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pakalpojumu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elektronizāciju</a:t>
            </a:r>
            <a:r>
              <a:rPr lang="en-US" sz="1200" kern="1200" baseline="0" dirty="0" smtClean="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Arvien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vairāk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pakalpojumu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pieejami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elektroniski</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pakalpojumu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elektronizācija</a:t>
            </a:r>
            <a:r>
              <a:rPr lang="en-US" sz="1200" kern="1200" baseline="0" dirty="0" smtClean="0">
                <a:solidFill>
                  <a:schemeClr val="tx1"/>
                </a:solidFill>
                <a:effectLst/>
                <a:latin typeface="+mn-lt"/>
                <a:ea typeface="+mn-ea"/>
                <a:cs typeface="+mn-cs"/>
              </a:rPr>
              <a:t> – 90% (8 </a:t>
            </a:r>
            <a:r>
              <a:rPr lang="en-US" sz="1200" kern="1200" baseline="0" dirty="0" err="1" smtClean="0">
                <a:solidFill>
                  <a:schemeClr val="tx1"/>
                </a:solidFill>
                <a:effectLst/>
                <a:latin typeface="+mn-lt"/>
                <a:ea typeface="+mn-ea"/>
                <a:cs typeface="+mn-cs"/>
              </a:rPr>
              <a:t>vieta</a:t>
            </a:r>
            <a:r>
              <a:rPr lang="en-US" sz="1200" kern="1200" baseline="0" dirty="0" smtClean="0">
                <a:solidFill>
                  <a:schemeClr val="tx1"/>
                </a:solidFill>
                <a:effectLst/>
                <a:latin typeface="+mn-lt"/>
                <a:ea typeface="+mn-ea"/>
                <a:cs typeface="+mn-cs"/>
              </a:rPr>
              <a:t>), (2016.g. - 13.v)</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Mēra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elektroniski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veicamo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pakalpojumu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īpatsvaru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tiek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veikts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novērtējot</a:t>
            </a:r>
            <a:r>
              <a:rPr lang="en-US" sz="1200" kern="1200" baseline="0" dirty="0" smtClean="0">
                <a:solidFill>
                  <a:schemeClr val="tx1"/>
                </a:solidFill>
                <a:effectLst/>
                <a:latin typeface="+mn-lt"/>
                <a:ea typeface="+mn-ea"/>
                <a:cs typeface="+mn-cs"/>
              </a:rPr>
              <a:t> top 7 </a:t>
            </a:r>
            <a:r>
              <a:rPr lang="en-US" sz="1200" kern="1200" baseline="0" dirty="0" err="1" smtClean="0">
                <a:solidFill>
                  <a:schemeClr val="tx1"/>
                </a:solidFill>
                <a:effectLst/>
                <a:latin typeface="+mn-lt"/>
                <a:ea typeface="+mn-ea"/>
                <a:cs typeface="+mn-cs"/>
              </a:rPr>
              <a:t>dzīves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situācijas</a:t>
            </a: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800" b="0" i="0" kern="1200" dirty="0" smtClean="0">
              <a:solidFill>
                <a:schemeClr val="tx1"/>
              </a:solidFill>
              <a:effectLst/>
              <a:latin typeface="+mn-lt"/>
              <a:ea typeface="+mn-ea"/>
              <a:cs typeface="+mn-cs"/>
            </a:endParaRPr>
          </a:p>
          <a:p>
            <a:pPr lvl="0">
              <a:spcBef>
                <a:spcPts val="0"/>
              </a:spcBef>
              <a:buNone/>
            </a:pPr>
            <a:r>
              <a:rPr lang="en-US" dirty="0" err="1" smtClean="0"/>
              <a:t>Arī</a:t>
            </a:r>
            <a:r>
              <a:rPr lang="en-US" dirty="0" smtClean="0"/>
              <a:t> </a:t>
            </a:r>
            <a:r>
              <a:rPr lang="en-US" dirty="0" err="1" smtClean="0"/>
              <a:t>skatot</a:t>
            </a:r>
            <a:r>
              <a:rPr lang="en-US" baseline="0" dirty="0" smtClean="0"/>
              <a:t> </a:t>
            </a:r>
            <a:r>
              <a:rPr lang="en-US" baseline="0" dirty="0" err="1" smtClean="0"/>
              <a:t>individuālus</a:t>
            </a:r>
            <a:r>
              <a:rPr lang="en-US" baseline="0" dirty="0" smtClean="0"/>
              <a:t> </a:t>
            </a:r>
            <a:r>
              <a:rPr lang="en-US" baseline="0" dirty="0" err="1" smtClean="0"/>
              <a:t>gadījumus</a:t>
            </a:r>
            <a:r>
              <a:rPr lang="en-US" baseline="0" dirty="0" smtClean="0"/>
              <a:t>, </a:t>
            </a:r>
            <a:r>
              <a:rPr lang="en-US" baseline="0" dirty="0" err="1" smtClean="0"/>
              <a:t>redzam</a:t>
            </a:r>
            <a:r>
              <a:rPr lang="en-US" baseline="0" dirty="0" smtClean="0"/>
              <a:t>, </a:t>
            </a:r>
            <a:r>
              <a:rPr lang="en-US" baseline="0" dirty="0" err="1" smtClean="0"/>
              <a:t>ka</a:t>
            </a:r>
            <a:r>
              <a:rPr lang="en-US" baseline="0" dirty="0" smtClean="0"/>
              <a:t> </a:t>
            </a:r>
            <a:r>
              <a:rPr lang="en-US" baseline="0" dirty="0" err="1" smtClean="0"/>
              <a:t>arvien</a:t>
            </a:r>
            <a:r>
              <a:rPr lang="en-US" baseline="0" dirty="0" smtClean="0"/>
              <a:t> </a:t>
            </a:r>
            <a:r>
              <a:rPr lang="en-US" baseline="0" dirty="0" err="1" smtClean="0"/>
              <a:t>biežāk</a:t>
            </a:r>
            <a:r>
              <a:rPr lang="en-US" baseline="0" dirty="0" smtClean="0"/>
              <a:t> </a:t>
            </a:r>
            <a:r>
              <a:rPr lang="en-US" baseline="0" dirty="0" err="1" smtClean="0"/>
              <a:t>arī</a:t>
            </a:r>
            <a:r>
              <a:rPr lang="en-US" baseline="0" dirty="0" smtClean="0"/>
              <a:t> </a:t>
            </a:r>
            <a:r>
              <a:rPr lang="en-US" baseline="0" dirty="0" err="1" smtClean="0"/>
              <a:t>iedzīvotāji</a:t>
            </a:r>
            <a:r>
              <a:rPr lang="en-US" baseline="0" dirty="0" smtClean="0"/>
              <a:t> </a:t>
            </a:r>
            <a:r>
              <a:rPr lang="en-US" baseline="0" dirty="0" err="1" smtClean="0"/>
              <a:t>dod</a:t>
            </a:r>
            <a:r>
              <a:rPr lang="en-US" baseline="0" dirty="0" smtClean="0"/>
              <a:t> </a:t>
            </a:r>
            <a:r>
              <a:rPr lang="en-US" baseline="0" dirty="0" err="1" smtClean="0"/>
              <a:t>priekšroku</a:t>
            </a:r>
            <a:r>
              <a:rPr lang="en-US" baseline="0" dirty="0" smtClean="0"/>
              <a:t> </a:t>
            </a:r>
            <a:r>
              <a:rPr lang="en-US" baseline="0" dirty="0" err="1" smtClean="0"/>
              <a:t>elektroniskajam</a:t>
            </a:r>
            <a:r>
              <a:rPr lang="en-US" baseline="0" dirty="0" smtClean="0"/>
              <a:t> </a:t>
            </a:r>
            <a:r>
              <a:rPr lang="en-US" baseline="0" dirty="0" err="1" smtClean="0"/>
              <a:t>kanālam</a:t>
            </a:r>
            <a:r>
              <a:rPr lang="en-US" baseline="0" dirty="0" smtClean="0"/>
              <a:t>:</a:t>
            </a:r>
          </a:p>
          <a:p>
            <a:pPr marL="171450" lvl="0" indent="-171450">
              <a:spcBef>
                <a:spcPts val="0"/>
              </a:spcBef>
              <a:buFont typeface="Arial" panose="020B0604020202020204" pitchFamily="34" charset="0"/>
              <a:buChar char="•"/>
            </a:pPr>
            <a:r>
              <a:rPr lang="en-US" dirty="0" smtClean="0"/>
              <a:t>Latvija.lv e-</a:t>
            </a:r>
            <a:r>
              <a:rPr lang="en-US" dirty="0" err="1" smtClean="0"/>
              <a:t>pakalpojumi</a:t>
            </a:r>
            <a:r>
              <a:rPr lang="en-US" dirty="0" smtClean="0"/>
              <a:t> </a:t>
            </a:r>
            <a:r>
              <a:rPr lang="en-US" dirty="0" err="1" smtClean="0"/>
              <a:t>uzsākti</a:t>
            </a:r>
            <a:r>
              <a:rPr lang="en-US" dirty="0" smtClean="0"/>
              <a:t> ~1,8 </a:t>
            </a:r>
            <a:r>
              <a:rPr lang="en-US" dirty="0" err="1" smtClean="0"/>
              <a:t>milj</a:t>
            </a:r>
            <a:r>
              <a:rPr lang="en-US" dirty="0" smtClean="0"/>
              <a:t>. </a:t>
            </a:r>
            <a:r>
              <a:rPr lang="en-US" dirty="0" err="1" smtClean="0"/>
              <a:t>Reizes</a:t>
            </a:r>
            <a:r>
              <a:rPr lang="en-US" dirty="0" smtClean="0"/>
              <a:t> </a:t>
            </a:r>
            <a:r>
              <a:rPr lang="en-US" dirty="0" err="1" smtClean="0"/>
              <a:t>gadā</a:t>
            </a:r>
            <a:endParaRPr lang="en-US" dirty="0" smtClean="0"/>
          </a:p>
          <a:p>
            <a:pPr marL="171450" lvl="0" indent="-171450">
              <a:spcBef>
                <a:spcPts val="0"/>
              </a:spcBef>
              <a:buFont typeface="Arial" panose="020B0604020202020204" pitchFamily="34" charset="0"/>
              <a:buChar char="•"/>
            </a:pPr>
            <a:r>
              <a:rPr lang="en-US" dirty="0" smtClean="0"/>
              <a:t>UR </a:t>
            </a:r>
            <a:r>
              <a:rPr lang="en-US" dirty="0" err="1" smtClean="0"/>
              <a:t>ziņo</a:t>
            </a:r>
            <a:r>
              <a:rPr lang="en-US" dirty="0" smtClean="0"/>
              <a:t>,</a:t>
            </a:r>
            <a:r>
              <a:rPr lang="en-US" baseline="0" dirty="0" smtClean="0"/>
              <a:t> </a:t>
            </a:r>
            <a:r>
              <a:rPr lang="en-US" baseline="0" dirty="0" err="1" smtClean="0"/>
              <a:t>ka</a:t>
            </a:r>
            <a:r>
              <a:rPr lang="en-US" baseline="0" dirty="0" smtClean="0"/>
              <a:t> 40% </a:t>
            </a:r>
            <a:r>
              <a:rPr lang="en-US" baseline="0" dirty="0" err="1" smtClean="0"/>
              <a:t>pakalpojumu</a:t>
            </a:r>
            <a:r>
              <a:rPr lang="en-US" baseline="0" dirty="0" smtClean="0"/>
              <a:t> </a:t>
            </a:r>
            <a:r>
              <a:rPr lang="en-US" baseline="0" dirty="0" err="1" smtClean="0"/>
              <a:t>tiek</a:t>
            </a:r>
            <a:r>
              <a:rPr lang="en-US" baseline="0" dirty="0" smtClean="0"/>
              <a:t> </a:t>
            </a:r>
            <a:r>
              <a:rPr lang="en-US" baseline="0" dirty="0" err="1" smtClean="0"/>
              <a:t>sniegti</a:t>
            </a:r>
            <a:r>
              <a:rPr lang="en-US" baseline="0" dirty="0" smtClean="0"/>
              <a:t> </a:t>
            </a:r>
            <a:r>
              <a:rPr lang="en-US" baseline="0" dirty="0" err="1" smtClean="0"/>
              <a:t>elektrnoniski</a:t>
            </a:r>
            <a:endParaRPr lang="en-US" baseline="0" dirty="0" smtClean="0"/>
          </a:p>
          <a:p>
            <a:pPr marL="171450" lvl="0" indent="-171450">
              <a:spcBef>
                <a:spcPts val="0"/>
              </a:spcBef>
              <a:buFont typeface="Arial" panose="020B0604020202020204" pitchFamily="34" charset="0"/>
              <a:buChar char="•"/>
            </a:pPr>
            <a:r>
              <a:rPr lang="en-US" baseline="0" dirty="0" smtClean="0"/>
              <a:t>LAD </a:t>
            </a:r>
            <a:r>
              <a:rPr lang="en-US" baseline="0" dirty="0" err="1" smtClean="0"/>
              <a:t>ziņo</a:t>
            </a:r>
            <a:r>
              <a:rPr lang="en-US" baseline="0" dirty="0" smtClean="0"/>
              <a:t>, </a:t>
            </a:r>
            <a:r>
              <a:rPr lang="en-US" baseline="0" dirty="0" err="1" smtClean="0"/>
              <a:t>ka</a:t>
            </a:r>
            <a:r>
              <a:rPr lang="en-US" baseline="0" dirty="0" smtClean="0"/>
              <a:t> </a:t>
            </a:r>
            <a:r>
              <a:rPr lang="en-US" baseline="0" dirty="0" err="1" smtClean="0"/>
              <a:t>platību</a:t>
            </a:r>
            <a:r>
              <a:rPr lang="en-US" baseline="0" dirty="0" smtClean="0"/>
              <a:t> </a:t>
            </a:r>
            <a:r>
              <a:rPr lang="en-US" baseline="0" dirty="0" err="1" smtClean="0"/>
              <a:t>maksājumus</a:t>
            </a:r>
            <a:r>
              <a:rPr lang="en-US" baseline="0" dirty="0" smtClean="0"/>
              <a:t> </a:t>
            </a:r>
            <a:r>
              <a:rPr lang="en-US" baseline="0" dirty="0" err="1" smtClean="0"/>
              <a:t>praktiski</a:t>
            </a:r>
            <a:r>
              <a:rPr lang="en-US" baseline="0" dirty="0" smtClean="0"/>
              <a:t> 100% </a:t>
            </a:r>
            <a:r>
              <a:rPr lang="en-US" baseline="0" dirty="0" err="1" smtClean="0"/>
              <a:t>iesnieguši</a:t>
            </a:r>
            <a:r>
              <a:rPr lang="en-US" baseline="0" dirty="0" smtClean="0"/>
              <a:t> </a:t>
            </a:r>
            <a:r>
              <a:rPr lang="en-US" baseline="0" dirty="0" err="1" smtClean="0"/>
              <a:t>elektroniski</a:t>
            </a:r>
            <a:r>
              <a:rPr lang="en-US" baseline="0" dirty="0" smtClean="0"/>
              <a:t> </a:t>
            </a:r>
          </a:p>
          <a:p>
            <a:pPr marL="628650" lvl="1" indent="-171450">
              <a:spcBef>
                <a:spcPts val="0"/>
              </a:spcBef>
              <a:buFont typeface="Arial" panose="020B0604020202020204" pitchFamily="34" charset="0"/>
              <a:buChar char="•"/>
            </a:pPr>
            <a:r>
              <a:rPr lang="en-US" baseline="0" dirty="0" err="1" smtClean="0"/>
              <a:t>Tas</a:t>
            </a:r>
            <a:r>
              <a:rPr lang="en-US" baseline="0" dirty="0" smtClean="0"/>
              <a:t> </a:t>
            </a:r>
            <a:r>
              <a:rPr lang="en-US" baseline="0" dirty="0" err="1" smtClean="0"/>
              <a:t>būtiski</a:t>
            </a:r>
            <a:r>
              <a:rPr lang="en-US" baseline="0" dirty="0" smtClean="0"/>
              <a:t> </a:t>
            </a:r>
            <a:r>
              <a:rPr lang="en-US" baseline="0" dirty="0" err="1" smtClean="0"/>
              <a:t>efektivizējis</a:t>
            </a:r>
            <a:r>
              <a:rPr lang="en-US" baseline="0" dirty="0" smtClean="0"/>
              <a:t> </a:t>
            </a:r>
            <a:r>
              <a:rPr lang="en-US" baseline="0" dirty="0" err="1" smtClean="0"/>
              <a:t>adminstrēšanas</a:t>
            </a:r>
            <a:r>
              <a:rPr lang="en-US" baseline="0" dirty="0" smtClean="0"/>
              <a:t> </a:t>
            </a:r>
            <a:r>
              <a:rPr lang="en-US" baseline="0" dirty="0" err="1" smtClean="0"/>
              <a:t>efektivitāti</a:t>
            </a:r>
            <a:r>
              <a:rPr lang="en-US" baseline="0" dirty="0" smtClean="0"/>
              <a:t> </a:t>
            </a:r>
            <a:r>
              <a:rPr lang="en-US" baseline="0" dirty="0" err="1" smtClean="0"/>
              <a:t>gan</a:t>
            </a:r>
            <a:r>
              <a:rPr lang="en-US" baseline="0" dirty="0" smtClean="0"/>
              <a:t> </a:t>
            </a:r>
            <a:r>
              <a:rPr lang="en-US" baseline="0" dirty="0" err="1" smtClean="0"/>
              <a:t>iestādes</a:t>
            </a:r>
            <a:r>
              <a:rPr lang="en-US" baseline="0" dirty="0" smtClean="0"/>
              <a:t>, </a:t>
            </a:r>
            <a:r>
              <a:rPr lang="en-US" baseline="0" dirty="0" err="1" smtClean="0"/>
              <a:t>gan</a:t>
            </a:r>
            <a:r>
              <a:rPr lang="en-US" baseline="0" dirty="0" smtClean="0"/>
              <a:t> </a:t>
            </a:r>
            <a:r>
              <a:rPr lang="en-US" baseline="0" dirty="0" err="1" smtClean="0"/>
              <a:t>lauksaimnieku</a:t>
            </a:r>
            <a:r>
              <a:rPr lang="en-US" baseline="0" dirty="0" smtClean="0"/>
              <a:t> </a:t>
            </a:r>
            <a:r>
              <a:rPr lang="en-US" baseline="0" dirty="0" err="1" smtClean="0"/>
              <a:t>pusē</a:t>
            </a:r>
            <a:r>
              <a:rPr lang="en-US" baseline="0" dirty="0" smtClean="0"/>
              <a:t> – </a:t>
            </a:r>
            <a:r>
              <a:rPr lang="en-US" baseline="0" dirty="0" err="1" smtClean="0"/>
              <a:t>kļūdu</a:t>
            </a:r>
            <a:r>
              <a:rPr lang="en-US" baseline="0" dirty="0" smtClean="0"/>
              <a:t> </a:t>
            </a:r>
            <a:r>
              <a:rPr lang="en-US" baseline="0" dirty="0" err="1" smtClean="0"/>
              <a:t>skaits</a:t>
            </a:r>
            <a:r>
              <a:rPr lang="en-US" baseline="0" dirty="0" smtClean="0"/>
              <a:t> no 10’000 </a:t>
            </a:r>
            <a:r>
              <a:rPr lang="en-US" baseline="0" dirty="0" err="1" smtClean="0"/>
              <a:t>samazinājies</a:t>
            </a:r>
            <a:r>
              <a:rPr lang="en-US" baseline="0" dirty="0" smtClean="0"/>
              <a:t> </a:t>
            </a:r>
            <a:r>
              <a:rPr lang="en-US" baseline="0" dirty="0" err="1" smtClean="0"/>
              <a:t>līdz</a:t>
            </a:r>
            <a:r>
              <a:rPr lang="en-US" baseline="0" dirty="0" smtClean="0"/>
              <a:t> 3’500</a:t>
            </a:r>
          </a:p>
          <a:p>
            <a:pPr marL="0" lvl="0" indent="0">
              <a:spcBef>
                <a:spcPts val="0"/>
              </a:spcBef>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800" dirty="0" smtClean="0"/>
              <a:t>http://www.lsm.lv/raksts/zinas/ekonomika/elektroniska-pieteiksanas-butiski-paatrinajusi-es-platibmaksajumu-izmaksu-zemniekiem.a209057/</a:t>
            </a:r>
          </a:p>
          <a:p>
            <a:endParaRPr lang="en-US" dirty="0" smtClean="0"/>
          </a:p>
          <a:p>
            <a:endParaRPr lang="lv-LV" dirty="0"/>
          </a:p>
        </p:txBody>
      </p:sp>
      <p:sp>
        <p:nvSpPr>
          <p:cNvPr id="4" name="Slide Number Placeholder 3"/>
          <p:cNvSpPr>
            <a:spLocks noGrp="1"/>
          </p:cNvSpPr>
          <p:nvPr>
            <p:ph type="sldNum" sz="quarter" idx="10"/>
          </p:nvPr>
        </p:nvSpPr>
        <p:spPr/>
        <p:txBody>
          <a:bodyPr/>
          <a:lstStyle/>
          <a:p>
            <a:fld id="{C43ADE4A-1052-4924-87C8-6F118A6E9C8A}" type="slidenum">
              <a:rPr lang="lv-LV" smtClean="0"/>
              <a:t>4</a:t>
            </a:fld>
            <a:endParaRPr lang="lv-LV"/>
          </a:p>
        </p:txBody>
      </p:sp>
    </p:spTree>
    <p:extLst>
      <p:ext uri="{BB962C8B-B14F-4D97-AF65-F5344CB8AC3E}">
        <p14:creationId xmlns:p14="http://schemas.microsoft.com/office/powerpoint/2010/main" val="66351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73577" y="4686499"/>
            <a:ext cx="5388610" cy="4439841"/>
          </a:xfrm>
          <a:prstGeom prst="rect">
            <a:avLst/>
          </a:prstGeom>
        </p:spPr>
        <p:txBody>
          <a:bodyPr wrap="square" lIns="91425" tIns="91425" rIns="91425" bIns="91425" anchor="t" anchorCtr="0">
            <a:noAutofit/>
          </a:bodyPr>
          <a:lstStyle/>
          <a:p>
            <a:pPr lvl="0">
              <a:spcBef>
                <a:spcPts val="0"/>
              </a:spcBef>
              <a:buNone/>
            </a:pPr>
            <a:r>
              <a:rPr lang="en-US" dirty="0" err="1" smtClean="0"/>
              <a:t>Arī</a:t>
            </a:r>
            <a:r>
              <a:rPr lang="en-US" dirty="0" smtClean="0"/>
              <a:t> </a:t>
            </a:r>
            <a:r>
              <a:rPr lang="en-US" dirty="0" err="1" smtClean="0"/>
              <a:t>skatot</a:t>
            </a:r>
            <a:r>
              <a:rPr lang="en-US" baseline="0" dirty="0" smtClean="0"/>
              <a:t> </a:t>
            </a:r>
            <a:r>
              <a:rPr lang="en-US" baseline="0" dirty="0" err="1" smtClean="0"/>
              <a:t>individuālus</a:t>
            </a:r>
            <a:r>
              <a:rPr lang="en-US" baseline="0" dirty="0" smtClean="0"/>
              <a:t> </a:t>
            </a:r>
            <a:r>
              <a:rPr lang="en-US" baseline="0" dirty="0" err="1" smtClean="0"/>
              <a:t>gadījumus</a:t>
            </a:r>
            <a:r>
              <a:rPr lang="en-US" baseline="0" dirty="0" smtClean="0"/>
              <a:t>, </a:t>
            </a:r>
            <a:r>
              <a:rPr lang="en-US" baseline="0" dirty="0" err="1" smtClean="0"/>
              <a:t>redzam</a:t>
            </a:r>
            <a:r>
              <a:rPr lang="en-US" baseline="0" dirty="0" smtClean="0"/>
              <a:t>, </a:t>
            </a:r>
            <a:r>
              <a:rPr lang="en-US" baseline="0" dirty="0" err="1" smtClean="0"/>
              <a:t>ka</a:t>
            </a:r>
            <a:r>
              <a:rPr lang="en-US" baseline="0" dirty="0" smtClean="0"/>
              <a:t> </a:t>
            </a:r>
            <a:r>
              <a:rPr lang="en-US" baseline="0" dirty="0" err="1" smtClean="0"/>
              <a:t>arvien</a:t>
            </a:r>
            <a:r>
              <a:rPr lang="en-US" baseline="0" dirty="0" smtClean="0"/>
              <a:t> </a:t>
            </a:r>
            <a:r>
              <a:rPr lang="en-US" baseline="0" dirty="0" err="1" smtClean="0"/>
              <a:t>biežāk</a:t>
            </a:r>
            <a:r>
              <a:rPr lang="en-US" baseline="0" dirty="0" smtClean="0"/>
              <a:t> </a:t>
            </a:r>
            <a:r>
              <a:rPr lang="en-US" baseline="0" dirty="0" err="1" smtClean="0"/>
              <a:t>tiek</a:t>
            </a:r>
            <a:r>
              <a:rPr lang="en-US" baseline="0" dirty="0" smtClean="0"/>
              <a:t> </a:t>
            </a:r>
            <a:r>
              <a:rPr lang="en-US" baseline="0" dirty="0" err="1" smtClean="0"/>
              <a:t>dota</a:t>
            </a:r>
            <a:r>
              <a:rPr lang="en-US" baseline="0" dirty="0" smtClean="0"/>
              <a:t> </a:t>
            </a:r>
            <a:r>
              <a:rPr lang="en-US" baseline="0" dirty="0" err="1" smtClean="0"/>
              <a:t>priekšroka</a:t>
            </a:r>
            <a:r>
              <a:rPr lang="en-US" baseline="0" dirty="0" smtClean="0"/>
              <a:t> </a:t>
            </a:r>
            <a:r>
              <a:rPr lang="en-US" baseline="0" dirty="0" err="1" smtClean="0"/>
              <a:t>elektroniskajam</a:t>
            </a:r>
            <a:r>
              <a:rPr lang="en-US" baseline="0" dirty="0" smtClean="0"/>
              <a:t> </a:t>
            </a:r>
            <a:r>
              <a:rPr lang="en-US" baseline="0" dirty="0" err="1" smtClean="0"/>
              <a:t>kanālam</a:t>
            </a:r>
            <a:r>
              <a:rPr lang="en-US" baseline="0" dirty="0" smtClean="0"/>
              <a:t>:</a:t>
            </a:r>
          </a:p>
          <a:p>
            <a:pPr marL="171450" lvl="0" indent="-171450">
              <a:spcBef>
                <a:spcPts val="0"/>
              </a:spcBef>
              <a:buFont typeface="Arial" panose="020B0604020202020204" pitchFamily="34" charset="0"/>
              <a:buChar char="•"/>
            </a:pPr>
            <a:r>
              <a:rPr lang="en-US" dirty="0" smtClean="0"/>
              <a:t>Latvija.lv e-</a:t>
            </a:r>
            <a:r>
              <a:rPr lang="en-US" dirty="0" err="1" smtClean="0"/>
              <a:t>pakalpojumi</a:t>
            </a:r>
            <a:r>
              <a:rPr lang="en-US" dirty="0" smtClean="0"/>
              <a:t> </a:t>
            </a:r>
            <a:r>
              <a:rPr lang="en-US" dirty="0" err="1" smtClean="0"/>
              <a:t>uzsākti</a:t>
            </a:r>
            <a:r>
              <a:rPr lang="en-US" dirty="0" smtClean="0"/>
              <a:t> ~1,8 </a:t>
            </a:r>
            <a:r>
              <a:rPr lang="en-US" dirty="0" err="1" smtClean="0"/>
              <a:t>milj</a:t>
            </a:r>
            <a:r>
              <a:rPr lang="en-US" dirty="0" smtClean="0"/>
              <a:t>. </a:t>
            </a:r>
            <a:r>
              <a:rPr lang="en-US" dirty="0" err="1" smtClean="0"/>
              <a:t>Reizes</a:t>
            </a:r>
            <a:r>
              <a:rPr lang="en-US" dirty="0" smtClean="0"/>
              <a:t> </a:t>
            </a:r>
            <a:r>
              <a:rPr lang="en-US" dirty="0" err="1" smtClean="0"/>
              <a:t>gadā</a:t>
            </a:r>
            <a:endParaRPr lang="en-US" dirty="0" smtClean="0"/>
          </a:p>
          <a:p>
            <a:pPr marL="171450" lvl="0" indent="-171450">
              <a:spcBef>
                <a:spcPts val="0"/>
              </a:spcBef>
              <a:buFont typeface="Arial" panose="020B0604020202020204" pitchFamily="34" charset="0"/>
              <a:buChar char="•"/>
            </a:pPr>
            <a:r>
              <a:rPr lang="en-US" dirty="0" smtClean="0"/>
              <a:t>UR </a:t>
            </a:r>
            <a:r>
              <a:rPr lang="en-US" dirty="0" err="1" smtClean="0"/>
              <a:t>ziņo</a:t>
            </a:r>
            <a:r>
              <a:rPr lang="en-US" dirty="0" smtClean="0"/>
              <a:t>,</a:t>
            </a:r>
            <a:r>
              <a:rPr lang="en-US" baseline="0" dirty="0" smtClean="0"/>
              <a:t> </a:t>
            </a:r>
            <a:r>
              <a:rPr lang="en-US" baseline="0" dirty="0" err="1" smtClean="0"/>
              <a:t>ka</a:t>
            </a:r>
            <a:r>
              <a:rPr lang="en-US" baseline="0" dirty="0" smtClean="0"/>
              <a:t> 40% </a:t>
            </a:r>
            <a:r>
              <a:rPr lang="en-US" baseline="0" dirty="0" err="1" smtClean="0"/>
              <a:t>pakalpojumu</a:t>
            </a:r>
            <a:r>
              <a:rPr lang="en-US" baseline="0" dirty="0" smtClean="0"/>
              <a:t> </a:t>
            </a:r>
            <a:r>
              <a:rPr lang="en-US" baseline="0" dirty="0" err="1" smtClean="0"/>
              <a:t>tiek</a:t>
            </a:r>
            <a:r>
              <a:rPr lang="en-US" baseline="0" dirty="0" smtClean="0"/>
              <a:t> </a:t>
            </a:r>
            <a:r>
              <a:rPr lang="en-US" baseline="0" dirty="0" err="1" smtClean="0"/>
              <a:t>sniegti</a:t>
            </a:r>
            <a:r>
              <a:rPr lang="en-US" baseline="0" dirty="0" smtClean="0"/>
              <a:t> </a:t>
            </a:r>
            <a:r>
              <a:rPr lang="en-US" baseline="0" dirty="0" err="1" smtClean="0"/>
              <a:t>elektrnoniski</a:t>
            </a:r>
            <a:endParaRPr lang="en-US" baseline="0" dirty="0" smtClean="0"/>
          </a:p>
          <a:p>
            <a:pPr marL="171450" lvl="0" indent="-171450">
              <a:spcBef>
                <a:spcPts val="0"/>
              </a:spcBef>
              <a:buFont typeface="Arial" panose="020B0604020202020204" pitchFamily="34" charset="0"/>
              <a:buChar char="•"/>
            </a:pPr>
            <a:r>
              <a:rPr lang="en-US" baseline="0" dirty="0" smtClean="0"/>
              <a:t>LAD </a:t>
            </a:r>
            <a:r>
              <a:rPr lang="en-US" baseline="0" dirty="0" err="1" smtClean="0"/>
              <a:t>ziņo</a:t>
            </a:r>
            <a:r>
              <a:rPr lang="en-US" baseline="0" dirty="0" smtClean="0"/>
              <a:t>, </a:t>
            </a:r>
            <a:r>
              <a:rPr lang="en-US" baseline="0" dirty="0" err="1" smtClean="0"/>
              <a:t>ka</a:t>
            </a:r>
            <a:r>
              <a:rPr lang="en-US" baseline="0" dirty="0" smtClean="0"/>
              <a:t> </a:t>
            </a:r>
            <a:r>
              <a:rPr lang="en-US" baseline="0" dirty="0" err="1" smtClean="0"/>
              <a:t>platību</a:t>
            </a:r>
            <a:r>
              <a:rPr lang="en-US" baseline="0" dirty="0" smtClean="0"/>
              <a:t> </a:t>
            </a:r>
            <a:r>
              <a:rPr lang="en-US" baseline="0" dirty="0" err="1" smtClean="0"/>
              <a:t>maksājumus</a:t>
            </a:r>
            <a:r>
              <a:rPr lang="en-US" baseline="0" dirty="0" smtClean="0"/>
              <a:t> </a:t>
            </a:r>
            <a:r>
              <a:rPr lang="en-US" baseline="0" dirty="0" err="1" smtClean="0"/>
              <a:t>praktiski</a:t>
            </a:r>
            <a:r>
              <a:rPr lang="en-US" baseline="0" dirty="0" smtClean="0"/>
              <a:t> 100% </a:t>
            </a:r>
            <a:r>
              <a:rPr lang="en-US" baseline="0" dirty="0" err="1" smtClean="0"/>
              <a:t>iesnieguši</a:t>
            </a:r>
            <a:r>
              <a:rPr lang="en-US" baseline="0" dirty="0" smtClean="0"/>
              <a:t> </a:t>
            </a:r>
            <a:r>
              <a:rPr lang="en-US" baseline="0" dirty="0" err="1" smtClean="0"/>
              <a:t>elektroniski</a:t>
            </a:r>
            <a:r>
              <a:rPr lang="en-US" baseline="0" dirty="0" smtClean="0"/>
              <a:t> </a:t>
            </a:r>
          </a:p>
          <a:p>
            <a:pPr marL="628650" lvl="1" indent="-171450">
              <a:spcBef>
                <a:spcPts val="0"/>
              </a:spcBef>
              <a:buFont typeface="Arial" panose="020B0604020202020204" pitchFamily="34" charset="0"/>
              <a:buChar char="•"/>
            </a:pPr>
            <a:r>
              <a:rPr lang="en-US" baseline="0" dirty="0" err="1" smtClean="0"/>
              <a:t>Tas</a:t>
            </a:r>
            <a:r>
              <a:rPr lang="en-US" baseline="0" dirty="0" smtClean="0"/>
              <a:t> </a:t>
            </a:r>
            <a:r>
              <a:rPr lang="en-US" baseline="0" dirty="0" err="1" smtClean="0"/>
              <a:t>būtiski</a:t>
            </a:r>
            <a:r>
              <a:rPr lang="en-US" baseline="0" dirty="0" smtClean="0"/>
              <a:t> </a:t>
            </a:r>
            <a:r>
              <a:rPr lang="en-US" baseline="0" dirty="0" err="1" smtClean="0"/>
              <a:t>efektivizējis</a:t>
            </a:r>
            <a:r>
              <a:rPr lang="en-US" baseline="0" dirty="0" smtClean="0"/>
              <a:t> </a:t>
            </a:r>
            <a:r>
              <a:rPr lang="en-US" baseline="0" dirty="0" err="1" smtClean="0"/>
              <a:t>adminstrēšanas</a:t>
            </a:r>
            <a:r>
              <a:rPr lang="en-US" baseline="0" dirty="0" smtClean="0"/>
              <a:t> </a:t>
            </a:r>
            <a:r>
              <a:rPr lang="en-US" baseline="0" dirty="0" err="1" smtClean="0"/>
              <a:t>efektivitāti</a:t>
            </a:r>
            <a:r>
              <a:rPr lang="en-US" baseline="0" dirty="0" smtClean="0"/>
              <a:t> </a:t>
            </a:r>
            <a:r>
              <a:rPr lang="en-US" baseline="0" dirty="0" err="1" smtClean="0"/>
              <a:t>gan</a:t>
            </a:r>
            <a:r>
              <a:rPr lang="en-US" baseline="0" dirty="0" smtClean="0"/>
              <a:t> </a:t>
            </a:r>
            <a:r>
              <a:rPr lang="en-US" baseline="0" dirty="0" err="1" smtClean="0"/>
              <a:t>iestādes</a:t>
            </a:r>
            <a:r>
              <a:rPr lang="en-US" baseline="0" dirty="0" smtClean="0"/>
              <a:t>, </a:t>
            </a:r>
            <a:r>
              <a:rPr lang="en-US" baseline="0" dirty="0" err="1" smtClean="0"/>
              <a:t>gan</a:t>
            </a:r>
            <a:r>
              <a:rPr lang="en-US" baseline="0" dirty="0" smtClean="0"/>
              <a:t> </a:t>
            </a:r>
            <a:r>
              <a:rPr lang="en-US" baseline="0" dirty="0" err="1" smtClean="0"/>
              <a:t>lauksaimnieku</a:t>
            </a:r>
            <a:r>
              <a:rPr lang="en-US" baseline="0" dirty="0" smtClean="0"/>
              <a:t> </a:t>
            </a:r>
            <a:r>
              <a:rPr lang="en-US" baseline="0" dirty="0" err="1" smtClean="0"/>
              <a:t>pusē</a:t>
            </a:r>
            <a:r>
              <a:rPr lang="en-US" baseline="0" dirty="0" smtClean="0"/>
              <a:t> – </a:t>
            </a:r>
            <a:r>
              <a:rPr lang="en-US" baseline="0" dirty="0" err="1" smtClean="0"/>
              <a:t>kļūdu</a:t>
            </a:r>
            <a:r>
              <a:rPr lang="en-US" baseline="0" dirty="0" smtClean="0"/>
              <a:t> </a:t>
            </a:r>
            <a:r>
              <a:rPr lang="en-US" baseline="0" dirty="0" err="1" smtClean="0"/>
              <a:t>skaits</a:t>
            </a:r>
            <a:r>
              <a:rPr lang="en-US" baseline="0" dirty="0" smtClean="0"/>
              <a:t> no 10’000 </a:t>
            </a:r>
            <a:r>
              <a:rPr lang="en-US" baseline="0" dirty="0" err="1" smtClean="0"/>
              <a:t>samazinājies</a:t>
            </a:r>
            <a:r>
              <a:rPr lang="en-US" baseline="0" dirty="0" smtClean="0"/>
              <a:t> </a:t>
            </a:r>
            <a:r>
              <a:rPr lang="en-US" baseline="0" dirty="0" err="1" smtClean="0"/>
              <a:t>līdz</a:t>
            </a:r>
            <a:r>
              <a:rPr lang="en-US" baseline="0" dirty="0" smtClean="0"/>
              <a:t> 3’500</a:t>
            </a:r>
          </a:p>
          <a:p>
            <a:pPr marL="0" lvl="0" indent="0">
              <a:spcBef>
                <a:spcPts val="0"/>
              </a:spcBef>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800" dirty="0" smtClean="0"/>
              <a:t>http://www.lsm.lv/raksts/zinas/ekonomika/elektroniska-pieteiksanas-butiski-paatrinajusi-es-platibmaksajumu-izmaksu-zemniekiem.a209057/</a:t>
            </a:r>
          </a:p>
          <a:p>
            <a:pPr marL="0" lvl="0" indent="0">
              <a:spcBef>
                <a:spcPts val="0"/>
              </a:spcBef>
              <a:buFont typeface="Arial" panose="020B0604020202020204" pitchFamily="34" charset="0"/>
              <a:buNone/>
            </a:pPr>
            <a:endParaRPr dirty="0"/>
          </a:p>
        </p:txBody>
      </p:sp>
    </p:spTree>
    <p:extLst>
      <p:ext uri="{BB962C8B-B14F-4D97-AF65-F5344CB8AC3E}">
        <p14:creationId xmlns:p14="http://schemas.microsoft.com/office/powerpoint/2010/main" val="237096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ide Number Placeholder 4"/>
          <p:cNvSpPr>
            <a:spLocks noGrp="1"/>
          </p:cNvSpPr>
          <p:nvPr>
            <p:ph type="sldNum" sz="quarter" idx="11"/>
          </p:nvPr>
        </p:nvSpPr>
        <p:spPr/>
        <p:txBody>
          <a:bodyPr/>
          <a:lstStyle/>
          <a:p>
            <a:pPr>
              <a:defRPr/>
            </a:pPr>
            <a:fld id="{5F9C7036-3747-4AA7-88E4-1388F959BDC4}" type="slidenum">
              <a:rPr lang="lv-LV" altLang="en-US" smtClean="0"/>
              <a:pPr>
                <a:defRPr/>
              </a:pPr>
              <a:t>6</a:t>
            </a:fld>
            <a:endParaRPr lang="lv-LV" altLang="en-US"/>
          </a:p>
        </p:txBody>
      </p:sp>
    </p:spTree>
    <p:extLst>
      <p:ext uri="{BB962C8B-B14F-4D97-AF65-F5344CB8AC3E}">
        <p14:creationId xmlns:p14="http://schemas.microsoft.com/office/powerpoint/2010/main" val="216135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Šeit</a:t>
            </a:r>
            <a:r>
              <a:rPr lang="en-US" baseline="0" dirty="0" smtClean="0"/>
              <a:t> </a:t>
            </a:r>
            <a:r>
              <a:rPr lang="en-US" baseline="0" dirty="0" err="1" smtClean="0"/>
              <a:t>sākas</a:t>
            </a:r>
            <a:r>
              <a:rPr lang="en-US" baseline="0" dirty="0" smtClean="0"/>
              <a:t> </a:t>
            </a:r>
            <a:r>
              <a:rPr lang="en-US" baseline="0" dirty="0" err="1" smtClean="0"/>
              <a:t>interesantā</a:t>
            </a:r>
            <a:r>
              <a:rPr lang="en-US" baseline="0" dirty="0" smtClean="0"/>
              <a:t> </a:t>
            </a:r>
            <a:r>
              <a:rPr lang="en-US" baseline="0" dirty="0" err="1" smtClean="0"/>
              <a:t>daļa</a:t>
            </a:r>
            <a:r>
              <a:rPr lang="en-US" baseline="0" dirty="0" smtClean="0"/>
              <a:t> </a:t>
            </a:r>
            <a:r>
              <a:rPr lang="en-US" baseline="0" dirty="0" smtClean="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ym typeface="Wingdings" panose="05000000000000000000" pitchFamily="2" charset="2"/>
              </a:rPr>
              <a:t>Norāda</a:t>
            </a:r>
            <a:r>
              <a:rPr lang="en-US" baseline="0" dirty="0" smtClean="0">
                <a:sym typeface="Wingdings" panose="05000000000000000000" pitchFamily="2" charset="2"/>
              </a:rPr>
              <a:t> </a:t>
            </a:r>
            <a:r>
              <a:rPr lang="en-US" baseline="0" dirty="0" err="1" smtClean="0">
                <a:sym typeface="Wingdings" panose="05000000000000000000" pitchFamily="2" charset="2"/>
              </a:rPr>
              <a:t>uz</a:t>
            </a:r>
            <a:r>
              <a:rPr lang="en-US" baseline="0" dirty="0" smtClean="0">
                <a:sym typeface="Wingdings" panose="05000000000000000000" pitchFamily="2" charset="2"/>
              </a:rPr>
              <a:t> </a:t>
            </a:r>
            <a:r>
              <a:rPr lang="en-US" baseline="0" dirty="0" err="1" smtClean="0">
                <a:sym typeface="Wingdings" panose="05000000000000000000" pitchFamily="2" charset="2"/>
              </a:rPr>
              <a:t>Digitalizāciju</a:t>
            </a:r>
            <a:r>
              <a:rPr lang="en-US" baseline="0" dirty="0" smtClean="0">
                <a:sym typeface="Wingdings" panose="05000000000000000000" pitchFamily="2" charset="2"/>
              </a:rPr>
              <a:t> vs </a:t>
            </a:r>
            <a:r>
              <a:rPr lang="en-US" baseline="0" dirty="0" err="1" smtClean="0">
                <a:sym typeface="Wingdings" panose="05000000000000000000" pitchFamily="2" charset="2"/>
              </a:rPr>
              <a:t>izplatību</a:t>
            </a:r>
            <a:r>
              <a:rPr lang="en-US" baseline="0" dirty="0" smtClean="0">
                <a:sym typeface="Wingdings" panose="05000000000000000000" pitchFamily="2" charset="2"/>
              </a:rPr>
              <a:t> (</a:t>
            </a:r>
            <a:r>
              <a:rPr lang="en-US" baseline="0" dirty="0" err="1" smtClean="0">
                <a:sym typeface="Wingdings" panose="05000000000000000000" pitchFamily="2" charset="2"/>
              </a:rPr>
              <a:t>jeb</a:t>
            </a:r>
            <a:r>
              <a:rPr lang="en-US" baseline="0" dirty="0" smtClean="0">
                <a:sym typeface="Wingdings" panose="05000000000000000000" pitchFamily="2" charset="2"/>
              </a:rPr>
              <a:t> </a:t>
            </a:r>
            <a:r>
              <a:rPr lang="en-US" baseline="0" dirty="0" err="1" smtClean="0">
                <a:sym typeface="Wingdings" panose="05000000000000000000" pitchFamily="2" charset="2"/>
              </a:rPr>
              <a:t>lietotāju</a:t>
            </a:r>
            <a:r>
              <a:rPr lang="en-US" baseline="0" dirty="0" smtClean="0">
                <a:sym typeface="Wingdings" panose="05000000000000000000" pitchFamily="2" charset="2"/>
              </a:rPr>
              <a:t> </a:t>
            </a:r>
            <a:r>
              <a:rPr lang="en-US" baseline="0" dirty="0" err="1" smtClean="0">
                <a:sym typeface="Wingdings" panose="05000000000000000000" pitchFamily="2" charset="2"/>
              </a:rPr>
              <a:t>skaitu</a:t>
            </a:r>
            <a:r>
              <a:rPr lang="en-US" baseline="0" dirty="0" smtClean="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ym typeface="Wingdings" panose="05000000000000000000" pitchFamily="2" charset="2"/>
              </a:rPr>
              <a:t>Labā</a:t>
            </a:r>
            <a:r>
              <a:rPr lang="en-US" baseline="0" dirty="0" smtClean="0">
                <a:sym typeface="Wingdings" panose="05000000000000000000" pitchFamily="2" charset="2"/>
              </a:rPr>
              <a:t> </a:t>
            </a:r>
            <a:r>
              <a:rPr lang="en-US" baseline="0" dirty="0" err="1" smtClean="0">
                <a:sym typeface="Wingdings" panose="05000000000000000000" pitchFamily="2" charset="2"/>
              </a:rPr>
              <a:t>ziņa</a:t>
            </a:r>
            <a:r>
              <a:rPr lang="en-US" baseline="0" dirty="0" smtClean="0">
                <a:sym typeface="Wingdings" panose="05000000000000000000" pitchFamily="2" charset="2"/>
              </a:rPr>
              <a:t> - </a:t>
            </a:r>
            <a:r>
              <a:rPr lang="en-US" baseline="0" dirty="0" err="1" smtClean="0">
                <a:sym typeface="Wingdings" panose="05000000000000000000" pitchFamily="2" charset="2"/>
              </a:rPr>
              <a:t>Esam</a:t>
            </a:r>
            <a:r>
              <a:rPr lang="en-US" baseline="0" dirty="0" smtClean="0">
                <a:sym typeface="Wingdings" panose="05000000000000000000" pitchFamily="2" charset="2"/>
              </a:rPr>
              <a:t> </a:t>
            </a:r>
            <a:r>
              <a:rPr lang="en-US" dirty="0" smtClean="0"/>
              <a:t>8 </a:t>
            </a:r>
            <a:r>
              <a:rPr lang="en-US" dirty="0" err="1" smtClean="0"/>
              <a:t>labāko</a:t>
            </a:r>
            <a:r>
              <a:rPr lang="en-US" dirty="0" smtClean="0"/>
              <a:t> </a:t>
            </a:r>
            <a:r>
              <a:rPr lang="en-US" dirty="0" err="1" smtClean="0"/>
              <a:t>klubiņā</a:t>
            </a:r>
            <a:r>
              <a:rPr lang="en-US" dirty="0" smtClean="0"/>
              <a:t>. </a:t>
            </a:r>
            <a:r>
              <a:rPr lang="en-US" dirty="0" err="1" smtClean="0"/>
              <a:t>Ierindoti</a:t>
            </a:r>
            <a:r>
              <a:rPr lang="en-US" baseline="0" dirty="0" smtClean="0"/>
              <a:t> </a:t>
            </a:r>
            <a:r>
              <a:rPr lang="en-US" baseline="0" dirty="0" err="1" smtClean="0"/>
              <a:t>auglīgajā</a:t>
            </a:r>
            <a:r>
              <a:rPr lang="en-US" baseline="0" dirty="0" smtClean="0"/>
              <a:t> e-</a:t>
            </a:r>
            <a:r>
              <a:rPr lang="en-US" baseline="0" dirty="0" err="1" smtClean="0"/>
              <a:t>pārvaldes</a:t>
            </a:r>
            <a:r>
              <a:rPr lang="en-US" baseline="0" dirty="0" smtClean="0"/>
              <a:t> </a:t>
            </a:r>
            <a:r>
              <a:rPr lang="en-US" baseline="0" dirty="0" err="1" smtClean="0"/>
              <a:t>lietotāju</a:t>
            </a:r>
            <a:r>
              <a:rPr lang="en-US" baseline="0" dirty="0" smtClean="0"/>
              <a:t> </a:t>
            </a:r>
            <a:r>
              <a:rPr lang="en-US" baseline="0" dirty="0" err="1" smtClean="0"/>
              <a:t>kvadrantā</a:t>
            </a:r>
            <a:r>
              <a:rPr lang="en-US" baseline="0" dirty="0" smtClean="0"/>
              <a:t>. </a:t>
            </a:r>
            <a:r>
              <a:rPr lang="en-US" baseline="0" dirty="0" err="1" smtClean="0"/>
              <a:t>Virs</a:t>
            </a:r>
            <a:r>
              <a:rPr lang="en-US" baseline="0" dirty="0" smtClean="0"/>
              <a:t> ES </a:t>
            </a:r>
            <a:r>
              <a:rPr lang="en-US" baseline="0" dirty="0" err="1" smtClean="0"/>
              <a:t>vidējā</a:t>
            </a:r>
            <a:r>
              <a:rPr lang="en-US" baseline="0" dirty="0" smtClean="0"/>
              <a:t> </a:t>
            </a:r>
            <a:r>
              <a:rPr lang="en-US" baseline="0" dirty="0" err="1" smtClean="0"/>
              <a:t>gan</a:t>
            </a:r>
            <a:r>
              <a:rPr lang="en-US" baseline="0" dirty="0" smtClean="0"/>
              <a:t> </a:t>
            </a:r>
            <a:r>
              <a:rPr lang="en-US" baseline="0" dirty="0" err="1" smtClean="0"/>
              <a:t>digitalizācijā</a:t>
            </a:r>
            <a:r>
              <a:rPr lang="en-US" baseline="0" dirty="0" smtClean="0"/>
              <a:t>, </a:t>
            </a:r>
            <a:r>
              <a:rPr lang="en-US" baseline="0" dirty="0" err="1" smtClean="0"/>
              <a:t>gan</a:t>
            </a:r>
            <a:r>
              <a:rPr lang="en-US" baseline="0" dirty="0" smtClean="0"/>
              <a:t> </a:t>
            </a:r>
            <a:r>
              <a:rPr lang="en-US" baseline="0" dirty="0" err="1" smtClean="0"/>
              <a:t>izmantošanā</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 </a:t>
            </a:r>
            <a:r>
              <a:rPr lang="en-US" dirty="0" err="1" smtClean="0"/>
              <a:t>mēs</a:t>
            </a:r>
            <a:r>
              <a:rPr lang="en-US" dirty="0" smtClean="0"/>
              <a:t> </a:t>
            </a:r>
            <a:r>
              <a:rPr lang="en-US" dirty="0" err="1" smtClean="0"/>
              <a:t>taču</a:t>
            </a:r>
            <a:r>
              <a:rPr lang="en-US" dirty="0" smtClean="0"/>
              <a:t> </a:t>
            </a:r>
            <a:r>
              <a:rPr lang="en-US" dirty="0" err="1" smtClean="0"/>
              <a:t>vēlamies</a:t>
            </a:r>
            <a:r>
              <a:rPr lang="en-US" dirty="0" smtClean="0"/>
              <a:t> </a:t>
            </a:r>
            <a:r>
              <a:rPr lang="en-US" dirty="0" err="1" smtClean="0"/>
              <a:t>būt</a:t>
            </a:r>
            <a:r>
              <a:rPr lang="en-US" dirty="0" smtClean="0"/>
              <a:t> </a:t>
            </a:r>
            <a:r>
              <a:rPr lang="en-US" dirty="0" err="1" smtClean="0"/>
              <a:t>vēl</a:t>
            </a:r>
            <a:r>
              <a:rPr lang="en-US" dirty="0" smtClean="0"/>
              <a:t> </a:t>
            </a:r>
            <a:r>
              <a:rPr lang="en-US" dirty="0" err="1" smtClean="0"/>
              <a:t>labāki</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Kas</a:t>
            </a:r>
            <a:r>
              <a:rPr lang="en-US" dirty="0" smtClean="0"/>
              <a:t> </a:t>
            </a:r>
            <a:r>
              <a:rPr lang="en-US" dirty="0" err="1" smtClean="0"/>
              <a:t>mūs</a:t>
            </a:r>
            <a:r>
              <a:rPr lang="en-US" baseline="0" dirty="0" smtClean="0"/>
              <a:t> </a:t>
            </a:r>
            <a:r>
              <a:rPr lang="en-US" baseline="0" dirty="0" err="1" smtClean="0"/>
              <a:t>atšķir</a:t>
            </a:r>
            <a:r>
              <a:rPr lang="en-US" baseline="0" dirty="0" smtClean="0"/>
              <a:t> no TOP 6nieka?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Tas</a:t>
            </a:r>
            <a:r>
              <a:rPr lang="en-US" baseline="0" dirty="0" smtClean="0"/>
              <a:t> </a:t>
            </a:r>
            <a:r>
              <a:rPr lang="en-US" baseline="0" dirty="0" err="1" smtClean="0"/>
              <a:t>nav</a:t>
            </a:r>
            <a:r>
              <a:rPr lang="en-US" baseline="0" dirty="0" smtClean="0"/>
              <a:t> </a:t>
            </a:r>
            <a:r>
              <a:rPr lang="en-US" baseline="0" dirty="0" err="1" smtClean="0"/>
              <a:t>elektronizācijas</a:t>
            </a:r>
            <a:r>
              <a:rPr lang="en-US" baseline="0" dirty="0" smtClean="0"/>
              <a:t> </a:t>
            </a:r>
            <a:r>
              <a:rPr lang="en-US" baseline="0" dirty="0" err="1" smtClean="0"/>
              <a:t>līmenis</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smtClean="0"/>
              <a:t>Elektronizācijā</a:t>
            </a:r>
            <a:r>
              <a:rPr lang="en-US" baseline="0" dirty="0" smtClean="0"/>
              <a:t> </a:t>
            </a:r>
            <a:r>
              <a:rPr lang="en-US" baseline="0" dirty="0" err="1" smtClean="0"/>
              <a:t>esm</a:t>
            </a:r>
            <a:r>
              <a:rPr lang="en-US" baseline="0" dirty="0" smtClean="0"/>
              <a:t> </a:t>
            </a:r>
            <a:r>
              <a:rPr lang="en-US" baseline="0" dirty="0" err="1" smtClean="0"/>
              <a:t>sansieguši</a:t>
            </a:r>
            <a:r>
              <a:rPr lang="en-US" baseline="0" dirty="0" smtClean="0"/>
              <a:t> </a:t>
            </a:r>
            <a:r>
              <a:rPr lang="en-US" baseline="0" dirty="0" err="1" smtClean="0"/>
              <a:t>rādītāju</a:t>
            </a:r>
            <a:r>
              <a:rPr lang="en-US" baseline="0" dirty="0" smtClean="0"/>
              <a:t> </a:t>
            </a:r>
            <a:r>
              <a:rPr lang="en-US" baseline="0" dirty="0" err="1" smtClean="0"/>
              <a:t>virs</a:t>
            </a:r>
            <a:r>
              <a:rPr lang="en-US" baseline="0" dirty="0" smtClean="0"/>
              <a:t> </a:t>
            </a:r>
            <a:r>
              <a:rPr lang="en-US" baseline="0" dirty="0" err="1" smtClean="0"/>
              <a:t>vidējā</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smtClean="0"/>
              <a:t>Tā</a:t>
            </a:r>
            <a:r>
              <a:rPr lang="en-US" baseline="0" dirty="0" smtClean="0"/>
              <a:t> </a:t>
            </a:r>
            <a:r>
              <a:rPr lang="en-US" baseline="0" dirty="0" err="1" smtClean="0"/>
              <a:t>ir</a:t>
            </a:r>
            <a:r>
              <a:rPr lang="en-US" baseline="0" dirty="0" smtClean="0"/>
              <a:t> e-</a:t>
            </a:r>
            <a:r>
              <a:rPr lang="en-US" baseline="0" dirty="0" err="1" smtClean="0"/>
              <a:t>iespēju</a:t>
            </a:r>
            <a:r>
              <a:rPr lang="en-US" baseline="0" dirty="0" smtClean="0"/>
              <a:t> </a:t>
            </a:r>
            <a:r>
              <a:rPr lang="en-US" baseline="0" dirty="0" err="1" smtClean="0"/>
              <a:t>izmantošanas</a:t>
            </a:r>
            <a:r>
              <a:rPr lang="en-US" baseline="0" dirty="0" smtClean="0"/>
              <a:t> </a:t>
            </a:r>
            <a:r>
              <a:rPr lang="en-US" baseline="0" dirty="0" err="1" smtClean="0"/>
              <a:t>plašums</a:t>
            </a:r>
            <a:r>
              <a:rPr lang="en-US" baseline="0" dirty="0" smtClean="0"/>
              <a:t> – </a:t>
            </a:r>
            <a:r>
              <a:rPr lang="en-US" baseline="0" dirty="0" err="1" smtClean="0"/>
              <a:t>cik</a:t>
            </a:r>
            <a:r>
              <a:rPr lang="en-US" baseline="0" dirty="0" smtClean="0"/>
              <a:t> </a:t>
            </a:r>
            <a:r>
              <a:rPr lang="en-US" baseline="0" dirty="0" err="1" smtClean="0"/>
              <a:t>plaša</a:t>
            </a:r>
            <a:r>
              <a:rPr lang="en-US" baseline="0" dirty="0" smtClean="0"/>
              <a:t> </a:t>
            </a:r>
            <a:r>
              <a:rPr lang="en-US" baseline="0" dirty="0" err="1" smtClean="0"/>
              <a:t>sabiedrības</a:t>
            </a:r>
            <a:r>
              <a:rPr lang="en-US" baseline="0" dirty="0" smtClean="0"/>
              <a:t> </a:t>
            </a:r>
            <a:r>
              <a:rPr lang="en-US" baseline="0" dirty="0" err="1" smtClean="0"/>
              <a:t>daļa</a:t>
            </a:r>
            <a:r>
              <a:rPr lang="en-US" baseline="0" dirty="0" smtClean="0"/>
              <a:t> (</a:t>
            </a:r>
            <a:r>
              <a:rPr lang="en-US" baseline="0" dirty="0" err="1" smtClean="0"/>
              <a:t>nevis</a:t>
            </a:r>
            <a:r>
              <a:rPr lang="en-US" baseline="0" dirty="0" smtClean="0"/>
              <a:t> </a:t>
            </a:r>
            <a:r>
              <a:rPr lang="en-US" baseline="0" dirty="0" err="1" smtClean="0"/>
              <a:t>cik</a:t>
            </a:r>
            <a:r>
              <a:rPr lang="en-US" baseline="0" dirty="0" smtClean="0"/>
              <a:t> </a:t>
            </a:r>
            <a:r>
              <a:rPr lang="en-US" baseline="0" dirty="0" err="1" smtClean="0"/>
              <a:t>daudz</a:t>
            </a:r>
            <a:r>
              <a:rPr lang="en-US" baseline="0" dirty="0" smtClean="0"/>
              <a:t> </a:t>
            </a:r>
            <a:r>
              <a:rPr lang="en-US" baseline="0" dirty="0" err="1" smtClean="0"/>
              <a:t>pieprasījumu</a:t>
            </a:r>
            <a:r>
              <a:rPr lang="en-US" baseline="0" dirty="0" smtClean="0"/>
              <a:t>) </a:t>
            </a:r>
            <a:r>
              <a:rPr lang="en-US" baseline="0" dirty="0" err="1" smtClean="0"/>
              <a:t>izmanto</a:t>
            </a:r>
            <a:r>
              <a:rPr lang="en-US" baseline="0" dirty="0" smtClean="0"/>
              <a:t> e-</a:t>
            </a:r>
            <a:r>
              <a:rPr lang="en-US" baseline="0" dirty="0" err="1" smtClean="0"/>
              <a:t>iespējas</a:t>
            </a:r>
            <a:r>
              <a:rPr lang="en-US" baseline="0" dirty="0" smtClean="0"/>
              <a:t> </a:t>
            </a:r>
            <a:r>
              <a:rPr lang="en-US" baseline="0" dirty="0" err="1" smtClean="0"/>
              <a:t>saziņā</a:t>
            </a:r>
            <a:r>
              <a:rPr lang="en-US" baseline="0" dirty="0" smtClean="0"/>
              <a:t> </a:t>
            </a:r>
            <a:r>
              <a:rPr lang="en-US" baseline="0" dirty="0" err="1" smtClean="0"/>
              <a:t>ar</a:t>
            </a:r>
            <a:r>
              <a:rPr lang="en-US" baseline="0" dirty="0" smtClean="0"/>
              <a:t> </a:t>
            </a:r>
            <a:r>
              <a:rPr lang="en-US" baseline="0" dirty="0" err="1" smtClean="0"/>
              <a:t>valsti</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C43ADE4A-1052-4924-87C8-6F118A6E9C8A}" type="slidenum">
              <a:rPr lang="lv-LV" smtClean="0"/>
              <a:t>7</a:t>
            </a:fld>
            <a:endParaRPr lang="lv-LV"/>
          </a:p>
        </p:txBody>
      </p:sp>
    </p:spTree>
    <p:extLst>
      <p:ext uri="{BB962C8B-B14F-4D97-AF65-F5344CB8AC3E}">
        <p14:creationId xmlns:p14="http://schemas.microsoft.com/office/powerpoint/2010/main" val="59373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1" i="0" kern="1200" dirty="0" smtClean="0">
                <a:solidFill>
                  <a:schemeClr val="tx1"/>
                </a:solidFill>
                <a:effectLst/>
                <a:latin typeface="+mn-lt"/>
                <a:ea typeface="+mn-ea"/>
                <a:cs typeface="+mn-cs"/>
              </a:rPr>
              <a:t>Šodien publicētajā Eiropas Savienības (ES) datu </a:t>
            </a:r>
            <a:r>
              <a:rPr lang="lv-LV" sz="1200" b="1" i="0" kern="1200" dirty="0" err="1" smtClean="0">
                <a:solidFill>
                  <a:schemeClr val="tx1"/>
                </a:solidFill>
                <a:effectLst/>
                <a:latin typeface="+mn-lt"/>
                <a:ea typeface="+mn-ea"/>
                <a:cs typeface="+mn-cs"/>
              </a:rPr>
              <a:t>atkalizmantošanas</a:t>
            </a:r>
            <a:r>
              <a:rPr lang="lv-LV" sz="1200" b="1" i="0" kern="1200" dirty="0" smtClean="0">
                <a:solidFill>
                  <a:schemeClr val="tx1"/>
                </a:solidFill>
                <a:effectLst/>
                <a:latin typeface="+mn-lt"/>
                <a:ea typeface="+mn-ea"/>
                <a:cs typeface="+mn-cs"/>
              </a:rPr>
              <a:t> indeksā Latvija ir iekļuvusi to valstu grupā, kuras strauji sasniegušas progresu atvērto datu jomā – secināts ikgadējā ES mēroga pētījumā par publiskā sektora datu </a:t>
            </a:r>
            <a:r>
              <a:rPr lang="lv-LV" sz="1200" b="1" i="0" kern="1200" dirty="0" err="1" smtClean="0">
                <a:solidFill>
                  <a:schemeClr val="tx1"/>
                </a:solidFill>
                <a:effectLst/>
                <a:latin typeface="+mn-lt"/>
                <a:ea typeface="+mn-ea"/>
                <a:cs typeface="+mn-cs"/>
              </a:rPr>
              <a:t>atkalizmantošanu</a:t>
            </a:r>
            <a:r>
              <a:rPr lang="lv-LV" sz="1200" b="1" i="0" kern="1200" dirty="0" smtClean="0">
                <a:solidFill>
                  <a:schemeClr val="tx1"/>
                </a:solidFill>
                <a:effectLst/>
                <a:latin typeface="+mn-lt"/>
                <a:ea typeface="+mn-ea"/>
                <a:cs typeface="+mn-cs"/>
              </a:rPr>
              <a:t> 2017. gadā. Datu </a:t>
            </a:r>
            <a:r>
              <a:rPr lang="lv-LV" sz="1200" b="1" i="0" kern="1200" dirty="0" err="1" smtClean="0">
                <a:solidFill>
                  <a:schemeClr val="tx1"/>
                </a:solidFill>
                <a:effectLst/>
                <a:latin typeface="+mn-lt"/>
                <a:ea typeface="+mn-ea"/>
                <a:cs typeface="+mn-cs"/>
              </a:rPr>
              <a:t>atkalizmantošanas</a:t>
            </a:r>
            <a:r>
              <a:rPr lang="lv-LV" sz="1200" b="1" i="0" kern="1200" dirty="0" smtClean="0">
                <a:solidFill>
                  <a:schemeClr val="tx1"/>
                </a:solidFill>
                <a:effectLst/>
                <a:latin typeface="+mn-lt"/>
                <a:ea typeface="+mn-ea"/>
                <a:cs typeface="+mn-cs"/>
              </a:rPr>
              <a:t> pētījumā tiek analizēti faktori, izvērtējot valstu aktivitāti atvērto datu politikas jomā, analizējot atvērto datu portālu funkcijas, kā arī atvērto datu ietekmi uz ekonomiku un sabiedrību. Salīdzinot ar 2016. gada novērtējumu, kurā Latvija starp ES un Eiropas Ekonomiskās zonas valstīm ierindojās 28.vietā, 2017. gadā Latvija ir progresējusi, ierindojoties 17.vietā, un ir sasniegusi ES vidējos rādītājus viena gada laikā. </a:t>
            </a:r>
            <a:endParaRPr lang="lv-LV" sz="1200" b="0" i="0" kern="1200" dirty="0" smtClean="0">
              <a:solidFill>
                <a:schemeClr val="tx1"/>
              </a:solidFill>
              <a:effectLst/>
              <a:latin typeface="+mn-lt"/>
              <a:ea typeface="+mn-ea"/>
              <a:cs typeface="+mn-cs"/>
            </a:endParaRPr>
          </a:p>
          <a:p>
            <a:r>
              <a:rPr lang="lv-LV" sz="1200" b="0" i="0" kern="1200" dirty="0" smtClean="0">
                <a:solidFill>
                  <a:schemeClr val="tx1"/>
                </a:solidFill>
                <a:effectLst/>
                <a:latin typeface="+mn-lt"/>
                <a:ea typeface="+mn-ea"/>
                <a:cs typeface="+mn-cs"/>
              </a:rPr>
              <a:t>Šī pētījuma ietvaros Latvija ir iekļuvusi strauji progresējošo valstu grupā, apsteidzot mūsu kaimiņus Igauniju un Lietuvu. Šāds straujš lēciens ir panākts mērķtiecīgi īstenojot atvērto datu politiku Vides aizsardzības un reģionālās attīstības ministrijas (VARAM) vadībā.</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lv-LV" sz="1200" b="0" i="1" kern="1200" dirty="0" smtClean="0">
                <a:solidFill>
                  <a:schemeClr val="tx1"/>
                </a:solidFill>
                <a:effectLst/>
                <a:latin typeface="+mn-lt"/>
                <a:ea typeface="+mn-ea"/>
                <a:cs typeface="+mn-cs"/>
              </a:rPr>
              <a:t> Valsts iestāžu datu pieejamības nodrošināšana iedzīvotājiem un uzņēmējiem ir daļa no Informācijas sabiedrības padomē apstiprinātā Datos balstītas Sabiedrības ieviešanas rīcības plāna. Nākotnē kā būtisko uzdevumu saskatām valsts un pašvaldību iestāžu aktīvu iesaisti datu atvēršanā un publicēšanā sabiedrībai un uzņēmējiem</a:t>
            </a:r>
            <a:endParaRPr lang="en-US" sz="1200" b="0" i="1"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r>
              <a:rPr lang="lv-LV" sz="1200" b="0" i="0" kern="1200" dirty="0" smtClean="0">
                <a:solidFill>
                  <a:schemeClr val="tx1"/>
                </a:solidFill>
                <a:effectLst/>
                <a:latin typeface="+mn-lt"/>
                <a:ea typeface="+mn-ea"/>
                <a:cs typeface="+mn-cs"/>
              </a:rPr>
              <a:t>Atvērto datu politikas ietvaros 2017. gada augustā tika publicēts Latvijas atvērto datu portāls (</a:t>
            </a:r>
            <a:r>
              <a:rPr lang="lv-LV" sz="1200" b="0" i="0" u="none" strike="noStrike" kern="1200" dirty="0" smtClean="0">
                <a:solidFill>
                  <a:schemeClr val="tx1"/>
                </a:solidFill>
                <a:effectLst/>
                <a:latin typeface="+mn-lt"/>
                <a:ea typeface="+mn-ea"/>
                <a:cs typeface="+mn-cs"/>
                <a:hlinkClick r:id="rId3"/>
              </a:rPr>
              <a:t>data.gov.lv</a:t>
            </a:r>
            <a:r>
              <a:rPr lang="lv-LV" sz="1200" b="0" i="0" kern="1200" dirty="0" smtClean="0">
                <a:solidFill>
                  <a:schemeClr val="tx1"/>
                </a:solidFill>
                <a:effectLst/>
                <a:latin typeface="+mn-lt"/>
                <a:ea typeface="+mn-ea"/>
                <a:cs typeface="+mn-cs"/>
              </a:rPr>
              <a:t>), kurā publicē valsts iestāžu rīcībā esošo datu kopas. Portālā pieejamie dati ir pieejami mašīnlasāmā formātā, kas ļauj tos izmantot jebkuram interesentam bez maksas. VARAM sadarbībā ar citām valsts iestādēm strādā pie jaunu atvērto datu kopu publicēšanas, nodrošinot to pieejamību sabiedrībai un uzņēmējiem. Šī konteksta ietveros valdība pagājušajā nedēļā apstiprināja Nacionālo atvērtās pārvaldības rīcības plānu, kas nākotnē sekmēs atvērto datu pārvaldību.</a:t>
            </a:r>
          </a:p>
          <a:p>
            <a:endParaRPr lang="lv-LV" dirty="0"/>
          </a:p>
        </p:txBody>
      </p:sp>
      <p:sp>
        <p:nvSpPr>
          <p:cNvPr id="4" name="Date Placeholder 3"/>
          <p:cNvSpPr>
            <a:spLocks noGrp="1"/>
          </p:cNvSpPr>
          <p:nvPr>
            <p:ph type="dt" idx="10"/>
          </p:nvPr>
        </p:nvSpPr>
        <p:spPr/>
        <p:txBody>
          <a:bodyPr/>
          <a:lstStyle/>
          <a:p>
            <a:pPr>
              <a:defRPr/>
            </a:pPr>
            <a:r>
              <a:rPr lang="lv-LV" smtClean="0"/>
              <a:t>1.pielikums Informācijas sabiedrības padomes protokolam Nr.1</a:t>
            </a:r>
            <a:endParaRPr lang="lv-LV"/>
          </a:p>
        </p:txBody>
      </p:sp>
      <p:sp>
        <p:nvSpPr>
          <p:cNvPr id="5" name="Slide Number Placeholder 4"/>
          <p:cNvSpPr>
            <a:spLocks noGrp="1"/>
          </p:cNvSpPr>
          <p:nvPr>
            <p:ph type="sldNum" sz="quarter" idx="11"/>
          </p:nvPr>
        </p:nvSpPr>
        <p:spPr/>
        <p:txBody>
          <a:bodyPr/>
          <a:lstStyle/>
          <a:p>
            <a:pPr>
              <a:defRPr/>
            </a:pPr>
            <a:fld id="{5F9C7036-3747-4AA7-88E4-1388F959BDC4}" type="slidenum">
              <a:rPr lang="lv-LV" altLang="en-US" smtClean="0"/>
              <a:pPr>
                <a:defRPr/>
              </a:pPr>
              <a:t>8</a:t>
            </a:fld>
            <a:endParaRPr lang="lv-LV" altLang="en-US"/>
          </a:p>
        </p:txBody>
      </p:sp>
    </p:spTree>
    <p:extLst>
      <p:ext uri="{BB962C8B-B14F-4D97-AF65-F5344CB8AC3E}">
        <p14:creationId xmlns:p14="http://schemas.microsoft.com/office/powerpoint/2010/main" val="840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smtClean="0">
                <a:latin typeface="Verdana" panose="020B0604030504040204" pitchFamily="34" charset="0"/>
                <a:ea typeface="Verdana" panose="020B0604030504040204" pitchFamily="34" charset="0"/>
                <a:cs typeface="Verdana" panose="020B0604030504040204" pitchFamily="34" charset="0"/>
              </a:rPr>
              <a:t>Skatot ES kontekstā, Latvijas digitālās vides novērtējumu, redzam,</a:t>
            </a:r>
            <a:r>
              <a:rPr lang="lv-LV" sz="1200" baseline="0" dirty="0" smtClean="0">
                <a:latin typeface="Verdana" panose="020B0604030504040204" pitchFamily="34" charset="0"/>
                <a:ea typeface="Verdana" panose="020B0604030504040204" pitchFamily="34" charset="0"/>
                <a:cs typeface="Verdana" panose="020B0604030504040204" pitchFamily="34" charset="0"/>
              </a:rPr>
              <a:t> </a:t>
            </a:r>
            <a:r>
              <a:rPr lang="lv-LV" sz="1200" baseline="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https://ec.europa.eu/digital-single-market/en/scoreboard/latvia  </a:t>
            </a:r>
            <a:r>
              <a:rPr lang="lv-LV" sz="1200" baseline="0" dirty="0" smtClean="0">
                <a:latin typeface="Verdana" panose="020B0604030504040204" pitchFamily="34" charset="0"/>
                <a:ea typeface="Verdana" panose="020B0604030504040204" pitchFamily="34" charset="0"/>
                <a:cs typeface="Verdana" panose="020B0604030504040204" pitchFamily="34" charset="0"/>
              </a:rPr>
              <a:t>:</a:t>
            </a:r>
          </a:p>
          <a:p>
            <a:endParaRPr lang="lv-LV" sz="1200" baseline="0" dirty="0" smtClean="0">
              <a:latin typeface="Verdana" panose="020B0604030504040204" pitchFamily="34" charset="0"/>
              <a:ea typeface="Verdana" panose="020B0604030504040204" pitchFamily="34" charset="0"/>
              <a:cs typeface="Verdana" panose="020B0604030504040204" pitchFamily="34" charset="0"/>
            </a:endParaRPr>
          </a:p>
          <a:p>
            <a:r>
              <a:rPr lang="lv-LV" sz="1200" baseline="0" dirty="0" smtClean="0">
                <a:latin typeface="Verdana" panose="020B0604030504040204" pitchFamily="34" charset="0"/>
                <a:ea typeface="Verdana" panose="020B0604030504040204" pitchFamily="34" charset="0"/>
                <a:cs typeface="Verdana" panose="020B0604030504040204" pitchFamily="34" charset="0"/>
              </a:rPr>
              <a:t>Mūsu stipras puses ir:</a:t>
            </a:r>
          </a:p>
          <a:p>
            <a:pPr marL="171450" indent="-171450">
              <a:buFont typeface="Arial" pitchFamily="34" charset="0"/>
              <a:buChar char="•"/>
            </a:pPr>
            <a:r>
              <a:rPr lang="lv-LV" sz="1200" baseline="0" dirty="0" smtClean="0">
                <a:latin typeface="Verdana" panose="020B0604030504040204" pitchFamily="34" charset="0"/>
                <a:ea typeface="Verdana" panose="020B0604030504040204" pitchFamily="34" charset="0"/>
                <a:cs typeface="Verdana" panose="020B0604030504040204" pitchFamily="34" charset="0"/>
              </a:rPr>
              <a:t>Savienojamība - interneta un īpaši ātra interneta (NGA*) pieejamība un ātrgaitas interneta izmantošana</a:t>
            </a:r>
          </a:p>
          <a:p>
            <a:pPr marL="171450" indent="-171450">
              <a:buFont typeface="Arial" pitchFamily="34" charset="0"/>
              <a:buChar char="•"/>
            </a:pPr>
            <a:r>
              <a:rPr lang="lv-LV" sz="1200" baseline="0" dirty="0" smtClean="0">
                <a:latin typeface="Verdana" panose="020B0604030504040204" pitchFamily="34" charset="0"/>
                <a:ea typeface="Verdana" panose="020B0604030504040204" pitchFamily="34" charset="0"/>
                <a:cs typeface="Verdana" panose="020B0604030504040204" pitchFamily="34" charset="0"/>
              </a:rPr>
              <a:t>Interneta iespēju izmantošana ikdienas pakalpojumos un arī</a:t>
            </a:r>
          </a:p>
          <a:p>
            <a:pPr marL="171450" indent="-171450">
              <a:buFont typeface="Arial" pitchFamily="34" charset="0"/>
              <a:buChar char="•"/>
            </a:pPr>
            <a:r>
              <a:rPr lang="lv-LV" sz="1200" baseline="0" dirty="0" smtClean="0">
                <a:latin typeface="Verdana" panose="020B0604030504040204" pitchFamily="34" charset="0"/>
                <a:ea typeface="Verdana" panose="020B0604030504040204" pitchFamily="34" charset="0"/>
                <a:cs typeface="Verdana" panose="020B0604030504040204" pitchFamily="34" charset="0"/>
              </a:rPr>
              <a:t>Valsts pakalpojumu digitalizācija </a:t>
            </a:r>
          </a:p>
          <a:p>
            <a:pPr marL="0" indent="0">
              <a:buFont typeface="Arial" pitchFamily="34" charset="0"/>
              <a:buNone/>
            </a:pPr>
            <a:endParaRPr lang="lv-LV" sz="12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pitchFamily="34" charset="0"/>
              <a:buNone/>
            </a:pPr>
            <a:r>
              <a:rPr lang="lv-LV" sz="1200" baseline="0" dirty="0" smtClean="0">
                <a:latin typeface="Verdana" panose="020B0604030504040204" pitchFamily="34" charset="0"/>
                <a:ea typeface="Verdana" panose="020B0604030504040204" pitchFamily="34" charset="0"/>
                <a:cs typeface="Verdana" panose="020B0604030504040204" pitchFamily="34" charset="0"/>
              </a:rPr>
              <a:t>* NGA - </a:t>
            </a:r>
            <a:r>
              <a:rPr lang="en-US" sz="1200" b="0" i="0" kern="1200" dirty="0" smtClean="0">
                <a:solidFill>
                  <a:schemeClr val="tx1"/>
                </a:solidFill>
                <a:effectLst/>
                <a:latin typeface="+mn-lt"/>
                <a:ea typeface="+mn-ea"/>
                <a:cs typeface="+mn-cs"/>
              </a:rPr>
              <a:t>Next-generation access (NGA) </a:t>
            </a:r>
            <a:r>
              <a:rPr lang="lv-LV" sz="1200" b="0" i="0" kern="1200" dirty="0" smtClean="0">
                <a:solidFill>
                  <a:schemeClr val="tx1"/>
                </a:solidFill>
                <a:effectLst/>
                <a:latin typeface="+mn-lt"/>
                <a:ea typeface="+mn-ea"/>
                <a:cs typeface="+mn-cs"/>
              </a:rPr>
              <a:t> - pēc DES indeksa</a:t>
            </a:r>
            <a:r>
              <a:rPr lang="lv-LV" sz="1200" b="0" i="0" kern="1200" baseline="0" dirty="0" smtClean="0">
                <a:solidFill>
                  <a:schemeClr val="tx1"/>
                </a:solidFill>
                <a:effectLst/>
                <a:latin typeface="+mn-lt"/>
                <a:ea typeface="+mn-ea"/>
                <a:cs typeface="+mn-cs"/>
              </a:rPr>
              <a:t> tas ir ātrums vienlīdzīgs, vai lielāks kā 30Mbps.</a:t>
            </a:r>
            <a:endParaRPr lang="lv-LV" sz="120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itchFamily="34" charset="0"/>
              <a:buChar char="•"/>
            </a:pPr>
            <a:endParaRPr lang="lv-LV" sz="12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pitchFamily="34" charset="0"/>
              <a:buNone/>
            </a:pPr>
            <a:r>
              <a:rPr lang="lv-LV" sz="1200" baseline="0" dirty="0" smtClean="0">
                <a:latin typeface="Verdana" panose="020B0604030504040204" pitchFamily="34" charset="0"/>
                <a:ea typeface="Verdana" panose="020B0604030504040204" pitchFamily="34" charset="0"/>
                <a:cs typeface="Verdana" panose="020B0604030504040204" pitchFamily="34" charset="0"/>
              </a:rPr>
              <a:t>Savukārt izaicinājumi ir:</a:t>
            </a:r>
          </a:p>
          <a:p>
            <a:pPr marL="171450" indent="-171450">
              <a:buFont typeface="Arial" pitchFamily="34" charset="0"/>
              <a:buChar char="•"/>
            </a:pPr>
            <a:r>
              <a:rPr lang="lv-LV" sz="1200" baseline="0" dirty="0" smtClean="0">
                <a:latin typeface="Verdana" panose="020B0604030504040204" pitchFamily="34" charset="0"/>
                <a:ea typeface="Verdana" panose="020B0604030504040204" pitchFamily="34" charset="0"/>
                <a:cs typeface="Verdana" panose="020B0604030504040204" pitchFamily="34" charset="0"/>
              </a:rPr>
              <a:t>Cilvēku kapitāls – IKT speciālistu īpatsvars kopējā darbaspēkā, kā arī STEM (zinātnes/ tehnoloģiju un matemātiskas) absolventu īpatsvars un</a:t>
            </a:r>
          </a:p>
          <a:p>
            <a:pPr marL="171450" indent="-171450">
              <a:buFont typeface="Arial" pitchFamily="34" charset="0"/>
              <a:buChar char="•"/>
            </a:pPr>
            <a:r>
              <a:rPr lang="lv-LV" sz="1200" baseline="0" dirty="0" smtClean="0">
                <a:latin typeface="Verdana" panose="020B0604030504040204" pitchFamily="34" charset="0"/>
                <a:ea typeface="Verdana" panose="020B0604030504040204" pitchFamily="34" charset="0"/>
                <a:cs typeface="Verdana" panose="020B0604030504040204" pitchFamily="34" charset="0"/>
              </a:rPr>
              <a:t>Digitālo tehnoloģiju integrācijas aspekti uzņēmējdarbībā, īpaši elektroniska informācijas apmaiņa un pārrobežu e-komercijas aspekti.</a:t>
            </a:r>
          </a:p>
          <a:p>
            <a:pPr marL="228600" indent="-228600">
              <a:buAutoNum type="arabicParenR"/>
            </a:pPr>
            <a:endParaRPr lang="lv-LV" sz="1200" dirty="0" smtClean="0">
              <a:latin typeface="Verdana" panose="020B0604030504040204" pitchFamily="34" charset="0"/>
              <a:ea typeface="Verdana" panose="020B0604030504040204" pitchFamily="34" charset="0"/>
              <a:cs typeface="Verdana" panose="020B0604030504040204" pitchFamily="34" charset="0"/>
            </a:endParaRPr>
          </a:p>
          <a:p>
            <a:endParaRPr lang="lv-LV" sz="1200" dirty="0" smtClean="0">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95852FB1-45D6-4ADC-AB64-CC6EB0118045}" type="slidenum">
              <a:rPr lang="lv-LV" altLang="en-US" smtClean="0">
                <a:solidFill>
                  <a:prstClr val="black"/>
                </a:solidFill>
              </a:rPr>
              <a:pPr/>
              <a:t>9</a:t>
            </a:fld>
            <a:endParaRPr lang="lv-LV" altLang="en-US">
              <a:solidFill>
                <a:prstClr val="black"/>
              </a:solidFill>
            </a:endParaRPr>
          </a:p>
        </p:txBody>
      </p:sp>
    </p:spTree>
    <p:extLst>
      <p:ext uri="{BB962C8B-B14F-4D97-AF65-F5344CB8AC3E}">
        <p14:creationId xmlns:p14="http://schemas.microsoft.com/office/powerpoint/2010/main" val="227036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7056"/>
            <a:ext cx="10160000" cy="5722056"/>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55889" y="2003779"/>
            <a:ext cx="6472447" cy="1371918"/>
          </a:xfrm>
        </p:spPr>
        <p:txBody>
          <a:bodyPr anchor="b">
            <a:noAutofit/>
          </a:bodyPr>
          <a:lstStyle>
            <a:lvl1pPr algn="r">
              <a:defRPr sz="45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55889" y="3375694"/>
            <a:ext cx="6472447" cy="914083"/>
          </a:xfrm>
        </p:spPr>
        <p:txBody>
          <a:bodyPr anchor="t"/>
          <a:lstStyle>
            <a:lvl1pPr marL="0" indent="0" algn="r">
              <a:buNone/>
              <a:defRPr>
                <a:solidFill>
                  <a:schemeClr val="tx1">
                    <a:lumMod val="50000"/>
                    <a:lumOff val="50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105582448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64446" y="508000"/>
            <a:ext cx="7163890" cy="2836333"/>
          </a:xfrm>
        </p:spPr>
        <p:txBody>
          <a:bodyPr anchor="ctr">
            <a:normAutofit/>
          </a:bodyPr>
          <a:lstStyle>
            <a:lvl1pPr algn="l">
              <a:defRPr sz="366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64446" y="3725333"/>
            <a:ext cx="7163890" cy="1309135"/>
          </a:xfrm>
        </p:spPr>
        <p:txBody>
          <a:bodyPr anchor="ctr">
            <a:normAutofit/>
          </a:bodyPr>
          <a:lstStyle>
            <a:lvl1pPr marL="0" indent="0" algn="l">
              <a:buNone/>
              <a:defRPr sz="1500">
                <a:solidFill>
                  <a:schemeClr val="tx1">
                    <a:lumMod val="75000"/>
                    <a:lumOff val="2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1492708009"/>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6112" y="508000"/>
            <a:ext cx="6745112" cy="2518833"/>
          </a:xfrm>
        </p:spPr>
        <p:txBody>
          <a:bodyPr anchor="ctr">
            <a:normAutofit/>
          </a:bodyPr>
          <a:lstStyle>
            <a:lvl1pPr algn="l">
              <a:defRPr sz="3667"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38449" y="3026833"/>
            <a:ext cx="6020437" cy="317500"/>
          </a:xfrm>
        </p:spPr>
        <p:txBody>
          <a:bodyPr anchor="ctr">
            <a:noAutofit/>
          </a:bodyPr>
          <a:lstStyle>
            <a:lvl1pPr marL="0" indent="0">
              <a:buFontTx/>
              <a:buNone/>
              <a:defRPr sz="1333">
                <a:solidFill>
                  <a:schemeClr val="tx1">
                    <a:lumMod val="50000"/>
                    <a:lumOff val="50000"/>
                  </a:schemeClr>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64446" y="3725333"/>
            <a:ext cx="7163890" cy="1309135"/>
          </a:xfrm>
        </p:spPr>
        <p:txBody>
          <a:bodyPr anchor="ctr">
            <a:normAutofit/>
          </a:bodyPr>
          <a:lstStyle>
            <a:lvl1pPr marL="0" indent="0" algn="l">
              <a:buNone/>
              <a:defRPr sz="1500">
                <a:solidFill>
                  <a:schemeClr val="tx1">
                    <a:lumMod val="75000"/>
                    <a:lumOff val="2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
        <p:nvSpPr>
          <p:cNvPr id="20" name="TextBox 19"/>
          <p:cNvSpPr txBox="1"/>
          <p:nvPr/>
        </p:nvSpPr>
        <p:spPr>
          <a:xfrm>
            <a:off x="451558" y="658649"/>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7410843" y="2405464"/>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lumMod val="60000"/>
                    <a:lumOff val="40000"/>
                  </a:schemeClr>
                </a:solidFill>
                <a:latin typeface="Arial"/>
              </a:rPr>
              <a:t>”</a:t>
            </a:r>
            <a:endParaRPr lang="en-US" sz="1417" dirty="0">
              <a:solidFill>
                <a:schemeClr val="accent1">
                  <a:lumMod val="60000"/>
                  <a:lumOff val="40000"/>
                </a:schemeClr>
              </a:solidFill>
              <a:latin typeface="Arial"/>
            </a:endParaRPr>
          </a:p>
        </p:txBody>
      </p:sp>
    </p:spTree>
    <p:extLst>
      <p:ext uri="{BB962C8B-B14F-4D97-AF65-F5344CB8AC3E}">
        <p14:creationId xmlns:p14="http://schemas.microsoft.com/office/powerpoint/2010/main" val="64589067"/>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64446" y="1609990"/>
            <a:ext cx="7163890" cy="2162883"/>
          </a:xfrm>
        </p:spPr>
        <p:txBody>
          <a:bodyPr anchor="b">
            <a:normAutofit/>
          </a:bodyPr>
          <a:lstStyle>
            <a:lvl1pPr algn="l">
              <a:defRPr sz="366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64446" y="3772873"/>
            <a:ext cx="7163890" cy="1261595"/>
          </a:xfrm>
        </p:spPr>
        <p:txBody>
          <a:bodyPr anchor="t">
            <a:normAutofit/>
          </a:bodyPr>
          <a:lstStyle>
            <a:lvl1pPr marL="0" indent="0" algn="l">
              <a:buNone/>
              <a:defRPr sz="1500">
                <a:solidFill>
                  <a:schemeClr val="tx1">
                    <a:lumMod val="75000"/>
                    <a:lumOff val="2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1652418117"/>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6112" y="508000"/>
            <a:ext cx="6745112" cy="2518833"/>
          </a:xfrm>
        </p:spPr>
        <p:txBody>
          <a:bodyPr anchor="ctr">
            <a:normAutofit/>
          </a:bodyPr>
          <a:lstStyle>
            <a:lvl1pPr algn="l">
              <a:defRPr sz="3667"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64444" y="3344333"/>
            <a:ext cx="7163891" cy="428540"/>
          </a:xfrm>
        </p:spPr>
        <p:txBody>
          <a:bodyPr anchor="b">
            <a:noAutofit/>
          </a:bodyPr>
          <a:lstStyle>
            <a:lvl1pPr marL="0" indent="0">
              <a:buFontTx/>
              <a:buNone/>
              <a:defRPr sz="2000">
                <a:solidFill>
                  <a:schemeClr val="tx1">
                    <a:lumMod val="75000"/>
                    <a:lumOff val="25000"/>
                  </a:schemeClr>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64446" y="3772873"/>
            <a:ext cx="7163890" cy="1261595"/>
          </a:xfrm>
        </p:spPr>
        <p:txBody>
          <a:bodyPr anchor="t">
            <a:normAutofit/>
          </a:bodyPr>
          <a:lstStyle>
            <a:lvl1pPr marL="0" indent="0" algn="l">
              <a:buNone/>
              <a:defRPr sz="1500">
                <a:solidFill>
                  <a:schemeClr val="tx1">
                    <a:lumMod val="50000"/>
                    <a:lumOff val="5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
        <p:nvSpPr>
          <p:cNvPr id="24" name="TextBox 23"/>
          <p:cNvSpPr txBox="1"/>
          <p:nvPr/>
        </p:nvSpPr>
        <p:spPr>
          <a:xfrm>
            <a:off x="451558" y="658649"/>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10843" y="2405464"/>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6300988"/>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71500" y="508000"/>
            <a:ext cx="7156836" cy="2518833"/>
          </a:xfrm>
        </p:spPr>
        <p:txBody>
          <a:bodyPr anchor="ctr">
            <a:normAutofit/>
          </a:bodyPr>
          <a:lstStyle>
            <a:lvl1pPr algn="l">
              <a:defRPr sz="3667"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64444" y="3344333"/>
            <a:ext cx="7163891" cy="428540"/>
          </a:xfrm>
        </p:spPr>
        <p:txBody>
          <a:bodyPr anchor="b">
            <a:noAutofit/>
          </a:bodyPr>
          <a:lstStyle>
            <a:lvl1pPr marL="0" indent="0">
              <a:buFontTx/>
              <a:buNone/>
              <a:defRPr sz="2000">
                <a:solidFill>
                  <a:schemeClr val="accent1"/>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64446" y="3772873"/>
            <a:ext cx="7163890" cy="1261595"/>
          </a:xfrm>
        </p:spPr>
        <p:txBody>
          <a:bodyPr anchor="t">
            <a:normAutofit/>
          </a:bodyPr>
          <a:lstStyle>
            <a:lvl1pPr marL="0" indent="0" algn="l">
              <a:buNone/>
              <a:defRPr sz="1500">
                <a:solidFill>
                  <a:schemeClr val="tx1">
                    <a:lumMod val="50000"/>
                    <a:lumOff val="5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3296640727"/>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3091248076"/>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9728" y="508000"/>
            <a:ext cx="1087286" cy="4376209"/>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4446" y="508000"/>
            <a:ext cx="5883458" cy="43762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933832747"/>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3388710" y="1"/>
            <a:ext cx="3382580" cy="3471333"/>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5517886"/>
            <a:ext cx="10160000" cy="205052"/>
          </a:xfrm>
          <a:prstGeom prst="rect">
            <a:avLst/>
          </a:prstGeom>
          <a:noFill/>
          <a:ln w="9525">
            <a:noFill/>
            <a:miter lim="800000"/>
            <a:headEnd/>
            <a:tailEnd/>
          </a:ln>
        </p:spPr>
      </p:pic>
      <p:sp>
        <p:nvSpPr>
          <p:cNvPr id="7" name="Title 1"/>
          <p:cNvSpPr txBox="1">
            <a:spLocks/>
          </p:cNvSpPr>
          <p:nvPr userDrawn="1"/>
        </p:nvSpPr>
        <p:spPr>
          <a:xfrm>
            <a:off x="762000" y="3937001"/>
            <a:ext cx="8636000" cy="863865"/>
          </a:xfrm>
          <a:prstGeom prst="rect">
            <a:avLst/>
          </a:prstGeom>
        </p:spPr>
        <p:txBody>
          <a:bodyPr lIns="104397" tIns="52199" rIns="104397" bIns="5219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556"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762000" y="2921000"/>
            <a:ext cx="8636000" cy="800368"/>
          </a:xfrm>
        </p:spPr>
        <p:txBody>
          <a:bodyPr anchor="t">
            <a:normAutofit/>
          </a:bodyPr>
          <a:lstStyle>
            <a:lvl1pPr algn="ctr">
              <a:defRPr sz="3556"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762000" y="3937000"/>
            <a:ext cx="8636000" cy="762000"/>
          </a:xfrm>
        </p:spPr>
        <p:txBody>
          <a:bodyPr>
            <a:normAutofit/>
          </a:bodyPr>
          <a:lstStyle>
            <a:lvl1pPr marL="0" indent="0" algn="ctr">
              <a:buNone/>
              <a:defRPr sz="1556"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762000" y="4800866"/>
            <a:ext cx="8636000" cy="533135"/>
          </a:xfrm>
        </p:spPr>
        <p:txBody>
          <a:bodyPr>
            <a:normAutofit/>
          </a:bodyPr>
          <a:lstStyle>
            <a:lvl1pPr marL="0" indent="0" algn="ctr">
              <a:buNone/>
              <a:defRPr sz="1556">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88469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329850" y="1"/>
            <a:ext cx="1956152" cy="1631157"/>
          </a:xfrm>
          <a:prstGeom prst="rect">
            <a:avLst/>
          </a:prstGeom>
          <a:noFill/>
          <a:ln w="9525">
            <a:noFill/>
            <a:miter lim="800000"/>
            <a:headEnd/>
            <a:tailEnd/>
          </a:ln>
        </p:spPr>
      </p:pic>
      <p:sp>
        <p:nvSpPr>
          <p:cNvPr id="2" name="Title 1"/>
          <p:cNvSpPr>
            <a:spLocks noGrp="1"/>
          </p:cNvSpPr>
          <p:nvPr>
            <p:ph type="title"/>
          </p:nvPr>
        </p:nvSpPr>
        <p:spPr>
          <a:xfrm>
            <a:off x="2878667" y="3048000"/>
            <a:ext cx="6773333" cy="1153579"/>
          </a:xfrm>
        </p:spPr>
        <p:txBody>
          <a:bodyPr anchor="t">
            <a:normAutofit/>
          </a:bodyPr>
          <a:lstStyle>
            <a:lvl1pPr algn="l">
              <a:defRPr sz="2667"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878667" y="317500"/>
            <a:ext cx="6773333" cy="2730500"/>
          </a:xfrm>
        </p:spPr>
        <p:txBody>
          <a:bodyPr>
            <a:normAutofit/>
          </a:bodyPr>
          <a:lstStyle>
            <a:lvl1pPr marL="0" indent="0">
              <a:buNone/>
              <a:defRPr sz="2222">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521981" indent="0">
              <a:buNone/>
              <a:defRPr sz="1889">
                <a:solidFill>
                  <a:schemeClr val="tx1">
                    <a:tint val="75000"/>
                  </a:schemeClr>
                </a:solidFill>
              </a:defRPr>
            </a:lvl2pPr>
            <a:lvl3pPr marL="1043962" indent="0">
              <a:buNone/>
              <a:defRPr sz="1778">
                <a:solidFill>
                  <a:schemeClr val="tx1">
                    <a:tint val="75000"/>
                  </a:schemeClr>
                </a:solidFill>
              </a:defRPr>
            </a:lvl3pPr>
            <a:lvl4pPr marL="1565945" indent="0">
              <a:buNone/>
              <a:defRPr sz="1556">
                <a:solidFill>
                  <a:schemeClr val="tx1">
                    <a:tint val="75000"/>
                  </a:schemeClr>
                </a:solidFill>
              </a:defRPr>
            </a:lvl4pPr>
            <a:lvl5pPr marL="2087926" indent="0">
              <a:buNone/>
              <a:defRPr sz="1556">
                <a:solidFill>
                  <a:schemeClr val="tx1">
                    <a:tint val="75000"/>
                  </a:schemeClr>
                </a:solidFill>
              </a:defRPr>
            </a:lvl5pPr>
            <a:lvl6pPr marL="2609907" indent="0">
              <a:buNone/>
              <a:defRPr sz="1556">
                <a:solidFill>
                  <a:schemeClr val="tx1">
                    <a:tint val="75000"/>
                  </a:schemeClr>
                </a:solidFill>
              </a:defRPr>
            </a:lvl6pPr>
            <a:lvl7pPr marL="3131890" indent="0">
              <a:buNone/>
              <a:defRPr sz="1556">
                <a:solidFill>
                  <a:schemeClr val="tx1">
                    <a:tint val="75000"/>
                  </a:schemeClr>
                </a:solidFill>
              </a:defRPr>
            </a:lvl7pPr>
            <a:lvl8pPr marL="3653869" indent="0">
              <a:buNone/>
              <a:defRPr sz="1556">
                <a:solidFill>
                  <a:schemeClr val="tx1">
                    <a:tint val="75000"/>
                  </a:schemeClr>
                </a:solidFill>
              </a:defRPr>
            </a:lvl8pPr>
            <a:lvl9pPr marL="4175853" indent="0">
              <a:buNone/>
              <a:defRPr sz="1556">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878667" y="5270500"/>
            <a:ext cx="2201333" cy="254000"/>
          </a:xfrm>
        </p:spPr>
        <p:txBody>
          <a:bodyPr>
            <a:normAutofit/>
          </a:bodyPr>
          <a:lstStyle>
            <a:lvl1pPr marL="0" indent="0">
              <a:buNone/>
              <a:defRPr sz="111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5418667" y="5270500"/>
            <a:ext cx="4064000" cy="254000"/>
          </a:xfrm>
        </p:spPr>
        <p:txBody>
          <a:bodyPr>
            <a:normAutofit/>
          </a:bodyPr>
          <a:lstStyle>
            <a:lvl1pPr marL="0" indent="0" algn="r">
              <a:buNone/>
              <a:defRPr sz="1111"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9482667" y="5270500"/>
            <a:ext cx="338667" cy="254000"/>
          </a:xfrm>
        </p:spPr>
        <p:txBody>
          <a:bodyPr/>
          <a:lstStyle>
            <a:lvl1pPr>
              <a:defRPr sz="1111">
                <a:latin typeface="Verdana" pitchFamily="34" charset="0"/>
              </a:defRPr>
            </a:lvl1pPr>
          </a:lstStyle>
          <a:p>
            <a:pPr>
              <a:defRPr/>
            </a:pPr>
            <a:fld id="{511E9A3D-6284-40EE-B026-05D2BD2E6E18}"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329850" y="1"/>
            <a:ext cx="1956152" cy="1631157"/>
          </a:xfrm>
          <a:prstGeom prst="rect">
            <a:avLst/>
          </a:prstGeom>
          <a:noFill/>
          <a:ln w="9525">
            <a:noFill/>
            <a:miter lim="800000"/>
            <a:headEnd/>
            <a:tailEnd/>
          </a:ln>
        </p:spPr>
      </p:pic>
      <p:sp>
        <p:nvSpPr>
          <p:cNvPr id="2" name="Title 1"/>
          <p:cNvSpPr>
            <a:spLocks noGrp="1"/>
          </p:cNvSpPr>
          <p:nvPr>
            <p:ph type="title"/>
          </p:nvPr>
        </p:nvSpPr>
        <p:spPr>
          <a:xfrm>
            <a:off x="2878667" y="254002"/>
            <a:ext cx="6773333" cy="888999"/>
          </a:xfrm>
        </p:spPr>
        <p:txBody>
          <a:bodyPr anchor="t">
            <a:normAutofit/>
          </a:bodyPr>
          <a:lstStyle>
            <a:lvl1pPr algn="l">
              <a:defRPr sz="2667"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878667" y="1460500"/>
            <a:ext cx="3217333" cy="3644638"/>
          </a:xfrm>
        </p:spPr>
        <p:txBody>
          <a:bodyPr>
            <a:normAutofit/>
          </a:bodyPr>
          <a:lstStyle>
            <a:lvl1pPr>
              <a:defRPr sz="2222">
                <a:latin typeface="Verdana" panose="020B0604030504040204" pitchFamily="34" charset="0"/>
                <a:ea typeface="Verdana" panose="020B0604030504040204" pitchFamily="34" charset="0"/>
                <a:cs typeface="Verdana" panose="020B0604030504040204" pitchFamily="34" charset="0"/>
              </a:defRPr>
            </a:lvl1pPr>
            <a:lvl2pPr>
              <a:defRPr sz="2222">
                <a:latin typeface="Verdana" panose="020B0604030504040204" pitchFamily="34" charset="0"/>
                <a:ea typeface="Verdana" panose="020B0604030504040204" pitchFamily="34" charset="0"/>
                <a:cs typeface="Verdana" panose="020B0604030504040204" pitchFamily="34" charset="0"/>
              </a:defRPr>
            </a:lvl2pPr>
            <a:lvl3pPr>
              <a:defRPr sz="2222">
                <a:latin typeface="Verdana" panose="020B0604030504040204" pitchFamily="34" charset="0"/>
                <a:ea typeface="Verdana" panose="020B0604030504040204" pitchFamily="34" charset="0"/>
                <a:cs typeface="Verdana" panose="020B0604030504040204" pitchFamily="34" charset="0"/>
              </a:defRPr>
            </a:lvl3pPr>
            <a:lvl4pPr>
              <a:defRPr sz="2222">
                <a:latin typeface="Verdana" panose="020B0604030504040204" pitchFamily="34" charset="0"/>
                <a:ea typeface="Verdana" panose="020B0604030504040204" pitchFamily="34" charset="0"/>
                <a:cs typeface="Verdana" panose="020B0604030504040204" pitchFamily="34" charset="0"/>
              </a:defRPr>
            </a:lvl4pPr>
            <a:lvl5pPr>
              <a:defRPr sz="2222">
                <a:latin typeface="Verdana" panose="020B0604030504040204" pitchFamily="34" charset="0"/>
                <a:ea typeface="Verdana" panose="020B0604030504040204" pitchFamily="34" charset="0"/>
                <a:cs typeface="Verdana" panose="020B0604030504040204" pitchFamily="34" charset="0"/>
              </a:defRPr>
            </a:lvl5pPr>
            <a:lvl6pPr>
              <a:defRPr sz="1889"/>
            </a:lvl6pPr>
            <a:lvl7pPr>
              <a:defRPr sz="1889"/>
            </a:lvl7pPr>
            <a:lvl8pPr>
              <a:defRPr sz="1889"/>
            </a:lvl8pPr>
            <a:lvl9pPr>
              <a:defRPr sz="188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50000" y="1460501"/>
            <a:ext cx="3302000" cy="3644644"/>
          </a:xfrm>
        </p:spPr>
        <p:txBody>
          <a:bodyPr>
            <a:normAutofit/>
          </a:bodyPr>
          <a:lstStyle>
            <a:lvl1pPr>
              <a:defRPr sz="2222">
                <a:latin typeface="Verdana" panose="020B0604030504040204" pitchFamily="34" charset="0"/>
                <a:ea typeface="Verdana" panose="020B0604030504040204" pitchFamily="34" charset="0"/>
                <a:cs typeface="Verdana" panose="020B0604030504040204" pitchFamily="34" charset="0"/>
              </a:defRPr>
            </a:lvl1pPr>
            <a:lvl2pPr>
              <a:defRPr sz="2222">
                <a:latin typeface="Verdana" panose="020B0604030504040204" pitchFamily="34" charset="0"/>
                <a:ea typeface="Verdana" panose="020B0604030504040204" pitchFamily="34" charset="0"/>
                <a:cs typeface="Verdana" panose="020B0604030504040204" pitchFamily="34" charset="0"/>
              </a:defRPr>
            </a:lvl2pPr>
            <a:lvl3pPr>
              <a:defRPr sz="2222">
                <a:latin typeface="Verdana" panose="020B0604030504040204" pitchFamily="34" charset="0"/>
                <a:ea typeface="Verdana" panose="020B0604030504040204" pitchFamily="34" charset="0"/>
                <a:cs typeface="Verdana" panose="020B0604030504040204" pitchFamily="34" charset="0"/>
              </a:defRPr>
            </a:lvl3pPr>
            <a:lvl4pPr>
              <a:defRPr sz="2222">
                <a:latin typeface="Verdana" panose="020B0604030504040204" pitchFamily="34" charset="0"/>
                <a:ea typeface="Verdana" panose="020B0604030504040204" pitchFamily="34" charset="0"/>
                <a:cs typeface="Verdana" panose="020B0604030504040204" pitchFamily="34" charset="0"/>
              </a:defRPr>
            </a:lvl4pPr>
            <a:lvl5pPr>
              <a:defRPr sz="2222">
                <a:latin typeface="Verdana" panose="020B0604030504040204" pitchFamily="34" charset="0"/>
                <a:ea typeface="Verdana" panose="020B0604030504040204" pitchFamily="34" charset="0"/>
                <a:cs typeface="Verdana" panose="020B0604030504040204" pitchFamily="34" charset="0"/>
              </a:defRPr>
            </a:lvl5pPr>
            <a:lvl6pPr>
              <a:defRPr sz="1889"/>
            </a:lvl6pPr>
            <a:lvl7pPr>
              <a:defRPr sz="1889"/>
            </a:lvl7pPr>
            <a:lvl8pPr>
              <a:defRPr sz="1889"/>
            </a:lvl8pPr>
            <a:lvl9pPr>
              <a:defRPr sz="188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878667" y="5270500"/>
            <a:ext cx="2201333" cy="254000"/>
          </a:xfrm>
        </p:spPr>
        <p:txBody>
          <a:bodyPr>
            <a:normAutofit/>
          </a:bodyPr>
          <a:lstStyle>
            <a:lvl1pPr marL="0" indent="0">
              <a:buNone/>
              <a:defRPr sz="111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5418667" y="5270500"/>
            <a:ext cx="4064000" cy="254000"/>
          </a:xfrm>
        </p:spPr>
        <p:txBody>
          <a:bodyPr>
            <a:normAutofit/>
          </a:bodyPr>
          <a:lstStyle>
            <a:lvl1pPr marL="0" indent="0" algn="r">
              <a:buNone/>
              <a:defRPr sz="1111"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9482667" y="5270500"/>
            <a:ext cx="338667" cy="254000"/>
          </a:xfrm>
        </p:spPr>
        <p:txBody>
          <a:bodyPr/>
          <a:lstStyle>
            <a:lvl1pPr>
              <a:defRPr sz="1111">
                <a:latin typeface="Verdana" pitchFamily="34" charset="0"/>
              </a:defRPr>
            </a:lvl1pPr>
          </a:lstStyle>
          <a:p>
            <a:pPr>
              <a:defRPr/>
            </a:pPr>
            <a:fld id="{B3618BCA-3FD5-4319-8A75-767C79343EE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3656823853"/>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329850" y="1"/>
            <a:ext cx="1956152" cy="1631157"/>
          </a:xfrm>
          <a:prstGeom prst="rect">
            <a:avLst/>
          </a:prstGeom>
          <a:noFill/>
          <a:ln w="9525">
            <a:noFill/>
            <a:miter lim="800000"/>
            <a:headEnd/>
            <a:tailEnd/>
          </a:ln>
        </p:spPr>
      </p:pic>
      <p:sp>
        <p:nvSpPr>
          <p:cNvPr id="14" name="Title 1"/>
          <p:cNvSpPr>
            <a:spLocks noGrp="1"/>
          </p:cNvSpPr>
          <p:nvPr>
            <p:ph type="title"/>
          </p:nvPr>
        </p:nvSpPr>
        <p:spPr>
          <a:xfrm>
            <a:off x="2878667" y="254002"/>
            <a:ext cx="6773333" cy="888999"/>
          </a:xfrm>
        </p:spPr>
        <p:txBody>
          <a:bodyPr anchor="t">
            <a:normAutofit/>
          </a:bodyPr>
          <a:lstStyle>
            <a:lvl1pPr algn="l">
              <a:defRPr sz="2667"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878667" y="1989118"/>
            <a:ext cx="3217333" cy="3116021"/>
          </a:xfrm>
        </p:spPr>
        <p:txBody>
          <a:bodyPr>
            <a:normAutofit/>
          </a:bodyPr>
          <a:lstStyle>
            <a:lvl1pPr>
              <a:defRPr sz="2222">
                <a:latin typeface="Verdana" panose="020B0604030504040204" pitchFamily="34" charset="0"/>
                <a:ea typeface="Verdana" panose="020B0604030504040204" pitchFamily="34" charset="0"/>
                <a:cs typeface="Verdana" panose="020B0604030504040204" pitchFamily="34" charset="0"/>
              </a:defRPr>
            </a:lvl1pPr>
            <a:lvl2pPr>
              <a:defRPr sz="2222">
                <a:latin typeface="Verdana" panose="020B0604030504040204" pitchFamily="34" charset="0"/>
                <a:ea typeface="Verdana" panose="020B0604030504040204" pitchFamily="34" charset="0"/>
                <a:cs typeface="Verdana" panose="020B0604030504040204" pitchFamily="34" charset="0"/>
              </a:defRPr>
            </a:lvl2pPr>
            <a:lvl3pPr>
              <a:defRPr sz="2222">
                <a:latin typeface="Verdana" panose="020B0604030504040204" pitchFamily="34" charset="0"/>
                <a:ea typeface="Verdana" panose="020B0604030504040204" pitchFamily="34" charset="0"/>
                <a:cs typeface="Verdana" panose="020B0604030504040204" pitchFamily="34" charset="0"/>
              </a:defRPr>
            </a:lvl3pPr>
            <a:lvl4pPr>
              <a:defRPr sz="2222">
                <a:latin typeface="Verdana" panose="020B0604030504040204" pitchFamily="34" charset="0"/>
                <a:ea typeface="Verdana" panose="020B0604030504040204" pitchFamily="34" charset="0"/>
                <a:cs typeface="Verdana" panose="020B0604030504040204" pitchFamily="34" charset="0"/>
              </a:defRPr>
            </a:lvl4pPr>
            <a:lvl5pPr>
              <a:defRPr sz="2222">
                <a:latin typeface="Verdana" panose="020B0604030504040204" pitchFamily="34" charset="0"/>
                <a:ea typeface="Verdana" panose="020B0604030504040204" pitchFamily="34" charset="0"/>
                <a:cs typeface="Verdana" panose="020B0604030504040204" pitchFamily="34" charset="0"/>
              </a:defRPr>
            </a:lvl5pPr>
            <a:lvl6pPr>
              <a:defRPr sz="1889"/>
            </a:lvl6pPr>
            <a:lvl7pPr>
              <a:defRPr sz="1889"/>
            </a:lvl7pPr>
            <a:lvl8pPr>
              <a:defRPr sz="1889"/>
            </a:lvl8pPr>
            <a:lvl9pPr>
              <a:defRPr sz="188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6350000" y="1989117"/>
            <a:ext cx="3302000" cy="3116028"/>
          </a:xfrm>
        </p:spPr>
        <p:txBody>
          <a:bodyPr>
            <a:normAutofit/>
          </a:bodyPr>
          <a:lstStyle>
            <a:lvl1pPr>
              <a:defRPr sz="2222">
                <a:latin typeface="Verdana" panose="020B0604030504040204" pitchFamily="34" charset="0"/>
                <a:ea typeface="Verdana" panose="020B0604030504040204" pitchFamily="34" charset="0"/>
                <a:cs typeface="Verdana" panose="020B0604030504040204" pitchFamily="34" charset="0"/>
              </a:defRPr>
            </a:lvl1pPr>
            <a:lvl2pPr>
              <a:defRPr sz="2222">
                <a:latin typeface="Verdana" panose="020B0604030504040204" pitchFamily="34" charset="0"/>
                <a:ea typeface="Verdana" panose="020B0604030504040204" pitchFamily="34" charset="0"/>
                <a:cs typeface="Verdana" panose="020B0604030504040204" pitchFamily="34" charset="0"/>
              </a:defRPr>
            </a:lvl2pPr>
            <a:lvl3pPr>
              <a:defRPr sz="2222">
                <a:latin typeface="Verdana" panose="020B0604030504040204" pitchFamily="34" charset="0"/>
                <a:ea typeface="Verdana" panose="020B0604030504040204" pitchFamily="34" charset="0"/>
                <a:cs typeface="Verdana" panose="020B0604030504040204" pitchFamily="34" charset="0"/>
              </a:defRPr>
            </a:lvl3pPr>
            <a:lvl4pPr>
              <a:defRPr sz="2222">
                <a:latin typeface="Verdana" panose="020B0604030504040204" pitchFamily="34" charset="0"/>
                <a:ea typeface="Verdana" panose="020B0604030504040204" pitchFamily="34" charset="0"/>
                <a:cs typeface="Verdana" panose="020B0604030504040204" pitchFamily="34" charset="0"/>
              </a:defRPr>
            </a:lvl4pPr>
            <a:lvl5pPr>
              <a:defRPr sz="2222">
                <a:latin typeface="Verdana" panose="020B0604030504040204" pitchFamily="34" charset="0"/>
                <a:ea typeface="Verdana" panose="020B0604030504040204" pitchFamily="34" charset="0"/>
                <a:cs typeface="Verdana" panose="020B0604030504040204" pitchFamily="34" charset="0"/>
              </a:defRPr>
            </a:lvl5pPr>
            <a:lvl6pPr>
              <a:defRPr sz="1889"/>
            </a:lvl6pPr>
            <a:lvl7pPr>
              <a:defRPr sz="1889"/>
            </a:lvl7pPr>
            <a:lvl8pPr>
              <a:defRPr sz="1889"/>
            </a:lvl8pPr>
            <a:lvl9pPr>
              <a:defRPr sz="188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878667" y="1543845"/>
            <a:ext cx="3217333" cy="445823"/>
          </a:xfrm>
        </p:spPr>
        <p:txBody>
          <a:bodyPr>
            <a:normAutofit/>
          </a:bodyPr>
          <a:lstStyle>
            <a:lvl1pPr marL="0" indent="0">
              <a:buNone/>
              <a:defRPr sz="2222"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6350000" y="1543295"/>
            <a:ext cx="3302000" cy="445823"/>
          </a:xfrm>
        </p:spPr>
        <p:txBody>
          <a:bodyPr>
            <a:normAutofit/>
          </a:bodyPr>
          <a:lstStyle>
            <a:lvl1pPr marL="0" indent="0">
              <a:buNone/>
              <a:defRPr sz="2222"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878667" y="5270500"/>
            <a:ext cx="2201333" cy="254000"/>
          </a:xfrm>
        </p:spPr>
        <p:txBody>
          <a:bodyPr>
            <a:normAutofit/>
          </a:bodyPr>
          <a:lstStyle>
            <a:lvl1pPr marL="0" indent="0">
              <a:buNone/>
              <a:defRPr sz="111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5418667" y="5270500"/>
            <a:ext cx="4064000" cy="254000"/>
          </a:xfrm>
        </p:spPr>
        <p:txBody>
          <a:bodyPr>
            <a:normAutofit/>
          </a:bodyPr>
          <a:lstStyle>
            <a:lvl1pPr marL="0" indent="0" algn="r">
              <a:buNone/>
              <a:defRPr sz="1111"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9482667" y="5270500"/>
            <a:ext cx="338667" cy="254000"/>
          </a:xfrm>
        </p:spPr>
        <p:txBody>
          <a:bodyPr/>
          <a:lstStyle>
            <a:lvl1pPr>
              <a:defRPr sz="1111">
                <a:latin typeface="Verdana" pitchFamily="34" charset="0"/>
              </a:defRPr>
            </a:lvl1pPr>
          </a:lstStyle>
          <a:p>
            <a:pPr>
              <a:defRPr/>
            </a:pPr>
            <a:fld id="{BE6ED599-6EC0-4FA6-B3E0-25DF281FA35D}"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329850" y="1"/>
            <a:ext cx="1956152" cy="1631157"/>
          </a:xfrm>
          <a:prstGeom prst="rect">
            <a:avLst/>
          </a:prstGeom>
          <a:noFill/>
          <a:ln w="9525">
            <a:noFill/>
            <a:miter lim="800000"/>
            <a:headEnd/>
            <a:tailEnd/>
          </a:ln>
        </p:spPr>
      </p:pic>
      <p:sp>
        <p:nvSpPr>
          <p:cNvPr id="13" name="Title 1"/>
          <p:cNvSpPr>
            <a:spLocks noGrp="1"/>
          </p:cNvSpPr>
          <p:nvPr>
            <p:ph type="title"/>
          </p:nvPr>
        </p:nvSpPr>
        <p:spPr>
          <a:xfrm>
            <a:off x="2878667" y="254002"/>
            <a:ext cx="6773333" cy="888999"/>
          </a:xfrm>
        </p:spPr>
        <p:txBody>
          <a:bodyPr anchor="t">
            <a:normAutofit/>
          </a:bodyPr>
          <a:lstStyle>
            <a:lvl1pPr algn="l">
              <a:defRPr sz="2667"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878667" y="5270500"/>
            <a:ext cx="2201333" cy="254000"/>
          </a:xfrm>
        </p:spPr>
        <p:txBody>
          <a:bodyPr>
            <a:normAutofit/>
          </a:bodyPr>
          <a:lstStyle>
            <a:lvl1pPr marL="0" indent="0">
              <a:buNone/>
              <a:defRPr sz="111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5418667" y="5270500"/>
            <a:ext cx="4064000" cy="254000"/>
          </a:xfrm>
        </p:spPr>
        <p:txBody>
          <a:bodyPr>
            <a:normAutofit/>
          </a:bodyPr>
          <a:lstStyle>
            <a:lvl1pPr marL="0" indent="0" algn="r">
              <a:buNone/>
              <a:defRPr sz="1111"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9482667" y="5270500"/>
            <a:ext cx="338667" cy="254000"/>
          </a:xfrm>
        </p:spPr>
        <p:txBody>
          <a:bodyPr/>
          <a:lstStyle>
            <a:lvl1pPr>
              <a:defRPr sz="1111">
                <a:latin typeface="Verdana" pitchFamily="34" charset="0"/>
              </a:defRPr>
            </a:lvl1pPr>
          </a:lstStyle>
          <a:p>
            <a:pPr>
              <a:defRPr/>
            </a:pPr>
            <a:fld id="{8D25827D-0214-44EA-AD13-7D36CDB352C2}"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329850" y="1"/>
            <a:ext cx="1956152" cy="1631157"/>
          </a:xfrm>
          <a:prstGeom prst="rect">
            <a:avLst/>
          </a:prstGeom>
          <a:noFill/>
          <a:ln w="9525">
            <a:noFill/>
            <a:miter lim="800000"/>
            <a:headEnd/>
            <a:tailEnd/>
          </a:ln>
        </p:spPr>
      </p:pic>
      <p:sp>
        <p:nvSpPr>
          <p:cNvPr id="6" name="Text Placeholder 15"/>
          <p:cNvSpPr>
            <a:spLocks noGrp="1"/>
          </p:cNvSpPr>
          <p:nvPr>
            <p:ph type="body" sz="quarter" idx="10"/>
          </p:nvPr>
        </p:nvSpPr>
        <p:spPr>
          <a:xfrm>
            <a:off x="2878667" y="5270500"/>
            <a:ext cx="2201333" cy="254000"/>
          </a:xfrm>
        </p:spPr>
        <p:txBody>
          <a:bodyPr>
            <a:normAutofit/>
          </a:bodyPr>
          <a:lstStyle>
            <a:lvl1pPr marL="0" indent="0">
              <a:buNone/>
              <a:defRPr sz="111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5418667" y="5270500"/>
            <a:ext cx="4064000" cy="254000"/>
          </a:xfrm>
        </p:spPr>
        <p:txBody>
          <a:bodyPr>
            <a:normAutofit/>
          </a:bodyPr>
          <a:lstStyle>
            <a:lvl1pPr marL="0" indent="0" algn="r">
              <a:buNone/>
              <a:defRPr sz="1111"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9482667" y="5270500"/>
            <a:ext cx="338667" cy="254000"/>
          </a:xfrm>
        </p:spPr>
        <p:txBody>
          <a:bodyPr/>
          <a:lstStyle>
            <a:lvl1pPr>
              <a:defRPr sz="1111">
                <a:latin typeface="Verdana" pitchFamily="34" charset="0"/>
              </a:defRPr>
            </a:lvl1pPr>
          </a:lstStyle>
          <a:p>
            <a:pPr>
              <a:defRPr/>
            </a:pPr>
            <a:fld id="{8C1778C6-DF61-43D2-BEF3-1DE580894D98}"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329850" y="1"/>
            <a:ext cx="1956152" cy="1631157"/>
          </a:xfrm>
          <a:prstGeom prst="rect">
            <a:avLst/>
          </a:prstGeom>
          <a:noFill/>
          <a:ln w="9525">
            <a:noFill/>
            <a:miter lim="800000"/>
            <a:headEnd/>
            <a:tailEnd/>
          </a:ln>
        </p:spPr>
      </p:pic>
      <p:sp>
        <p:nvSpPr>
          <p:cNvPr id="2" name="Title 1"/>
          <p:cNvSpPr>
            <a:spLocks noGrp="1"/>
          </p:cNvSpPr>
          <p:nvPr>
            <p:ph type="title"/>
          </p:nvPr>
        </p:nvSpPr>
        <p:spPr>
          <a:xfrm>
            <a:off x="2878666" y="227480"/>
            <a:ext cx="3056696" cy="968376"/>
          </a:xfrm>
        </p:spPr>
        <p:txBody>
          <a:bodyPr anchor="t">
            <a:normAutofit/>
          </a:bodyPr>
          <a:lstStyle>
            <a:lvl1pPr algn="l">
              <a:defRPr sz="2667"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88363" y="227546"/>
            <a:ext cx="3632969" cy="4877607"/>
          </a:xfrm>
        </p:spPr>
        <p:txBody>
          <a:bodyPr>
            <a:normAutofit/>
          </a:bodyPr>
          <a:lstStyle>
            <a:lvl1pPr>
              <a:defRPr sz="2222">
                <a:latin typeface="Verdana" panose="020B0604030504040204" pitchFamily="34" charset="0"/>
                <a:ea typeface="Verdana" panose="020B0604030504040204" pitchFamily="34" charset="0"/>
                <a:cs typeface="Verdana" panose="020B0604030504040204" pitchFamily="34" charset="0"/>
              </a:defRPr>
            </a:lvl1pPr>
            <a:lvl2pPr>
              <a:defRPr sz="2222">
                <a:latin typeface="Verdana" panose="020B0604030504040204" pitchFamily="34" charset="0"/>
                <a:ea typeface="Verdana" panose="020B0604030504040204" pitchFamily="34" charset="0"/>
                <a:cs typeface="Verdana" panose="020B0604030504040204" pitchFamily="34" charset="0"/>
              </a:defRPr>
            </a:lvl2pPr>
            <a:lvl3pPr>
              <a:defRPr sz="2222">
                <a:latin typeface="Verdana" panose="020B0604030504040204" pitchFamily="34" charset="0"/>
                <a:ea typeface="Verdana" panose="020B0604030504040204" pitchFamily="34" charset="0"/>
                <a:cs typeface="Verdana" panose="020B0604030504040204" pitchFamily="34" charset="0"/>
              </a:defRPr>
            </a:lvl3pPr>
            <a:lvl4pPr>
              <a:defRPr sz="2222">
                <a:latin typeface="Verdana" panose="020B0604030504040204" pitchFamily="34" charset="0"/>
                <a:ea typeface="Verdana" panose="020B0604030504040204" pitchFamily="34" charset="0"/>
                <a:cs typeface="Verdana" panose="020B0604030504040204" pitchFamily="34" charset="0"/>
              </a:defRPr>
            </a:lvl4pPr>
            <a:lvl5pPr>
              <a:defRPr sz="2222">
                <a:latin typeface="Verdana" panose="020B0604030504040204" pitchFamily="34" charset="0"/>
                <a:ea typeface="Verdana" panose="020B0604030504040204" pitchFamily="34" charset="0"/>
                <a:cs typeface="Verdana" panose="020B0604030504040204" pitchFamily="34" charset="0"/>
              </a:defRPr>
            </a:lvl5pPr>
            <a:lvl6pPr>
              <a:defRPr sz="2111"/>
            </a:lvl6pPr>
            <a:lvl7pPr>
              <a:defRPr sz="2111"/>
            </a:lvl7pPr>
            <a:lvl8pPr>
              <a:defRPr sz="2111"/>
            </a:lvl8pPr>
            <a:lvl9pPr>
              <a:defRPr sz="2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878666" y="1195934"/>
            <a:ext cx="3056696" cy="3909219"/>
          </a:xfrm>
        </p:spPr>
        <p:txBody>
          <a:bodyPr>
            <a:normAutofit/>
          </a:bodyPr>
          <a:lstStyle>
            <a:lvl1pPr marL="0" indent="0">
              <a:buNone/>
              <a:defRPr sz="2222">
                <a:latin typeface="Verdana" panose="020B0604030504040204" pitchFamily="34" charset="0"/>
                <a:ea typeface="Verdana" panose="020B0604030504040204" pitchFamily="34" charset="0"/>
                <a:cs typeface="Verdana" panose="020B0604030504040204" pitchFamily="34" charset="0"/>
              </a:defRPr>
            </a:lvl1pPr>
            <a:lvl2pPr marL="521981" indent="0">
              <a:buNone/>
              <a:defRPr sz="1333"/>
            </a:lvl2pPr>
            <a:lvl3pPr marL="1043962" indent="0">
              <a:buNone/>
              <a:defRPr sz="1111"/>
            </a:lvl3pPr>
            <a:lvl4pPr marL="1565945" indent="0">
              <a:buNone/>
              <a:defRPr sz="1111"/>
            </a:lvl4pPr>
            <a:lvl5pPr marL="2087926" indent="0">
              <a:buNone/>
              <a:defRPr sz="1111"/>
            </a:lvl5pPr>
            <a:lvl6pPr marL="2609907" indent="0">
              <a:buNone/>
              <a:defRPr sz="1111"/>
            </a:lvl6pPr>
            <a:lvl7pPr marL="3131890" indent="0">
              <a:buNone/>
              <a:defRPr sz="1111"/>
            </a:lvl7pPr>
            <a:lvl8pPr marL="3653869" indent="0">
              <a:buNone/>
              <a:defRPr sz="1111"/>
            </a:lvl8pPr>
            <a:lvl9pPr marL="4175853" indent="0">
              <a:buNone/>
              <a:defRPr sz="1111"/>
            </a:lvl9pPr>
          </a:lstStyle>
          <a:p>
            <a:pPr lvl="0"/>
            <a:r>
              <a:rPr lang="en-US" smtClean="0"/>
              <a:t>Click to edit Master text styles</a:t>
            </a:r>
          </a:p>
        </p:txBody>
      </p:sp>
      <p:sp>
        <p:nvSpPr>
          <p:cNvPr id="9" name="Text Placeholder 15"/>
          <p:cNvSpPr>
            <a:spLocks noGrp="1"/>
          </p:cNvSpPr>
          <p:nvPr>
            <p:ph type="body" sz="quarter" idx="10"/>
          </p:nvPr>
        </p:nvSpPr>
        <p:spPr>
          <a:xfrm>
            <a:off x="2878667" y="5270500"/>
            <a:ext cx="2201333" cy="254000"/>
          </a:xfrm>
        </p:spPr>
        <p:txBody>
          <a:bodyPr>
            <a:normAutofit/>
          </a:bodyPr>
          <a:lstStyle>
            <a:lvl1pPr marL="0" indent="0">
              <a:buNone/>
              <a:defRPr sz="111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5418667" y="5270500"/>
            <a:ext cx="4064000" cy="254000"/>
          </a:xfrm>
        </p:spPr>
        <p:txBody>
          <a:bodyPr>
            <a:normAutofit/>
          </a:bodyPr>
          <a:lstStyle>
            <a:lvl1pPr marL="0" indent="0" algn="r">
              <a:buNone/>
              <a:defRPr sz="1111"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9482667" y="5270500"/>
            <a:ext cx="338667" cy="254000"/>
          </a:xfrm>
        </p:spPr>
        <p:txBody>
          <a:bodyPr/>
          <a:lstStyle>
            <a:lvl1pPr>
              <a:defRPr sz="1111">
                <a:latin typeface="Verdana" pitchFamily="34" charset="0"/>
              </a:defRPr>
            </a:lvl1pPr>
          </a:lstStyle>
          <a:p>
            <a:pPr>
              <a:defRPr/>
            </a:pPr>
            <a:fld id="{E11B0D3B-9D32-455C-B74E-F28B38E3A9E4}"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329850" y="1"/>
            <a:ext cx="1956152" cy="1631157"/>
          </a:xfrm>
          <a:prstGeom prst="rect">
            <a:avLst/>
          </a:prstGeom>
          <a:noFill/>
          <a:ln w="9525">
            <a:noFill/>
            <a:miter lim="800000"/>
            <a:headEnd/>
            <a:tailEnd/>
          </a:ln>
        </p:spPr>
      </p:pic>
      <p:sp>
        <p:nvSpPr>
          <p:cNvPr id="2" name="Title 1"/>
          <p:cNvSpPr>
            <a:spLocks noGrp="1"/>
          </p:cNvSpPr>
          <p:nvPr>
            <p:ph type="title"/>
          </p:nvPr>
        </p:nvSpPr>
        <p:spPr>
          <a:xfrm>
            <a:off x="2878667" y="317500"/>
            <a:ext cx="6773333" cy="863868"/>
          </a:xfrm>
        </p:spPr>
        <p:txBody>
          <a:bodyPr anchor="t">
            <a:normAutofit/>
          </a:bodyPr>
          <a:lstStyle>
            <a:lvl1pPr algn="l">
              <a:defRPr sz="2667"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878667" y="1460501"/>
            <a:ext cx="6773333" cy="3644644"/>
          </a:xfrm>
        </p:spPr>
        <p:txBody>
          <a:bodyPr>
            <a:normAutofit/>
          </a:bodyPr>
          <a:lstStyle>
            <a:lvl1pPr marL="0" indent="0">
              <a:buNone/>
              <a:defRPr sz="2222">
                <a:latin typeface="Verdana" panose="020B0604030504040204" pitchFamily="34" charset="0"/>
                <a:ea typeface="Verdana" panose="020B0604030504040204" pitchFamily="34" charset="0"/>
                <a:cs typeface="Verdana" panose="020B0604030504040204" pitchFamily="34" charset="0"/>
              </a:defRPr>
            </a:lvl1pPr>
            <a:lvl2pPr>
              <a:defRPr sz="2222">
                <a:latin typeface="Times New Roman" panose="02020603050405020304" pitchFamily="18" charset="0"/>
                <a:cs typeface="Times New Roman" panose="02020603050405020304" pitchFamily="18" charset="0"/>
              </a:defRPr>
            </a:lvl2pPr>
            <a:lvl3pPr>
              <a:defRPr sz="2222">
                <a:latin typeface="Times New Roman" panose="02020603050405020304" pitchFamily="18" charset="0"/>
                <a:cs typeface="Times New Roman" panose="02020603050405020304" pitchFamily="18" charset="0"/>
              </a:defRPr>
            </a:lvl3pPr>
            <a:lvl4pPr>
              <a:defRPr sz="2222">
                <a:latin typeface="Times New Roman" panose="02020603050405020304" pitchFamily="18" charset="0"/>
                <a:cs typeface="Times New Roman" panose="02020603050405020304" pitchFamily="18" charset="0"/>
              </a:defRPr>
            </a:lvl4pPr>
            <a:lvl5pPr>
              <a:defRPr sz="2222">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878667" y="5270500"/>
            <a:ext cx="2201333" cy="254000"/>
          </a:xfrm>
        </p:spPr>
        <p:txBody>
          <a:bodyPr>
            <a:normAutofit/>
          </a:bodyPr>
          <a:lstStyle>
            <a:lvl1pPr marL="0" indent="0">
              <a:buNone/>
              <a:defRPr sz="111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5418667" y="5270500"/>
            <a:ext cx="4064000" cy="254000"/>
          </a:xfrm>
        </p:spPr>
        <p:txBody>
          <a:bodyPr>
            <a:normAutofit/>
          </a:bodyPr>
          <a:lstStyle>
            <a:lvl1pPr marL="0" indent="0" algn="r">
              <a:buNone/>
              <a:defRPr sz="1111"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9482667" y="5270500"/>
            <a:ext cx="338667" cy="254000"/>
          </a:xfrm>
        </p:spPr>
        <p:txBody>
          <a:bodyPr/>
          <a:lstStyle>
            <a:lvl1pPr>
              <a:defRPr sz="1111">
                <a:latin typeface="Verdana" pitchFamily="34" charset="0"/>
              </a:defRPr>
            </a:lvl1pPr>
          </a:lstStyle>
          <a:p>
            <a:pPr>
              <a:defRPr/>
            </a:pPr>
            <a:fld id="{ACB38332-C60B-46E2-A0C9-6219F241017A}" type="slidenum">
              <a:rPr lang="en-US" altLang="en-US"/>
              <a:pPr>
                <a:defRPr/>
              </a:pPr>
              <a:t>‹#›</a:t>
            </a:fld>
            <a:endParaRPr lang="en-US" altLang="en-US"/>
          </a:p>
        </p:txBody>
      </p:sp>
    </p:spTree>
    <p:extLst>
      <p:ext uri="{BB962C8B-B14F-4D97-AF65-F5344CB8AC3E}">
        <p14:creationId xmlns:p14="http://schemas.microsoft.com/office/powerpoint/2010/main" val="389609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487" y="0"/>
            <a:ext cx="1696433" cy="163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78667" y="317500"/>
            <a:ext cx="6773333" cy="863868"/>
          </a:xfrm>
        </p:spPr>
        <p:txBody>
          <a:bodyPr anchor="t">
            <a:normAutofit/>
          </a:bodyPr>
          <a:lstStyle>
            <a:lvl1pPr algn="l">
              <a:defRPr sz="2000" b="0">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78667" y="1460506"/>
            <a:ext cx="6773333" cy="3644644"/>
          </a:xfrm>
        </p:spPr>
        <p:txBody>
          <a:bodyPr>
            <a:normAutofit/>
          </a:bodyPr>
          <a:lstStyle>
            <a:lvl1pPr marL="0" indent="0">
              <a:buNone/>
              <a:defRPr sz="1667">
                <a:latin typeface="Verdana" panose="020B0604030504040204" pitchFamily="34" charset="0"/>
                <a:ea typeface="Verdana" panose="020B0604030504040204" pitchFamily="34" charset="0"/>
                <a:cs typeface="Verdana" panose="020B0604030504040204" pitchFamily="34" charset="0"/>
              </a:defRPr>
            </a:lvl1pPr>
            <a:lvl2pPr>
              <a:defRPr sz="1667">
                <a:latin typeface="Times New Roman" panose="02020603050405020304" pitchFamily="18" charset="0"/>
                <a:cs typeface="Times New Roman" panose="02020603050405020304" pitchFamily="18" charset="0"/>
              </a:defRPr>
            </a:lvl2pPr>
            <a:lvl3pPr>
              <a:defRPr sz="1667">
                <a:latin typeface="Times New Roman" panose="02020603050405020304" pitchFamily="18" charset="0"/>
                <a:cs typeface="Times New Roman" panose="02020603050405020304" pitchFamily="18" charset="0"/>
              </a:defRPr>
            </a:lvl3pPr>
            <a:lvl4pPr>
              <a:defRPr sz="1667">
                <a:latin typeface="Times New Roman" panose="02020603050405020304" pitchFamily="18" charset="0"/>
                <a:cs typeface="Times New Roman" panose="02020603050405020304" pitchFamily="18" charset="0"/>
              </a:defRPr>
            </a:lvl4pPr>
            <a:lvl5pPr>
              <a:defRPr sz="1667">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878667" y="5270500"/>
            <a:ext cx="2201333" cy="254000"/>
          </a:xfrm>
        </p:spPr>
        <p:txBody>
          <a:bodyPr>
            <a:normAutofit/>
          </a:bodyPr>
          <a:lstStyle>
            <a:lvl1pPr marL="0" indent="0">
              <a:buNone/>
              <a:defRPr sz="833">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5418667" y="5270500"/>
            <a:ext cx="4064000" cy="254000"/>
          </a:xfrm>
        </p:spPr>
        <p:txBody>
          <a:bodyPr>
            <a:normAutofit/>
          </a:bodyPr>
          <a:lstStyle>
            <a:lvl1pPr marL="0" indent="0" algn="r">
              <a:buNone/>
              <a:defRPr sz="833"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9482667" y="5270500"/>
            <a:ext cx="338667" cy="254000"/>
          </a:xfrm>
        </p:spPr>
        <p:txBody>
          <a:bodyPr/>
          <a:lstStyle>
            <a:lvl1pPr>
              <a:defRPr sz="833">
                <a:latin typeface="Verdana" pitchFamily="34" charset="0"/>
              </a:defRPr>
            </a:lvl1pPr>
          </a:lstStyle>
          <a:p>
            <a:fld id="{5BD33428-9700-4A74-B2C9-F4D098589339}" type="slidenum">
              <a:rPr lang="en-US" altLang="en-US"/>
              <a:pPr/>
              <a:t>‹#›</a:t>
            </a:fld>
            <a:endParaRPr lang="en-US" altLang="en-US"/>
          </a:p>
        </p:txBody>
      </p:sp>
    </p:spTree>
    <p:extLst>
      <p:ext uri="{BB962C8B-B14F-4D97-AF65-F5344CB8AC3E}">
        <p14:creationId xmlns:p14="http://schemas.microsoft.com/office/powerpoint/2010/main" val="11520765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487" y="0"/>
            <a:ext cx="1696433" cy="163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78667" y="317500"/>
            <a:ext cx="6773333" cy="863868"/>
          </a:xfrm>
        </p:spPr>
        <p:txBody>
          <a:bodyPr anchor="t">
            <a:normAutofit/>
          </a:bodyPr>
          <a:lstStyle>
            <a:lvl1pPr algn="l">
              <a:defRPr sz="2000" b="0">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78667" y="1460506"/>
            <a:ext cx="6773333" cy="3644644"/>
          </a:xfrm>
        </p:spPr>
        <p:txBody>
          <a:bodyPr>
            <a:normAutofit/>
          </a:bodyPr>
          <a:lstStyle>
            <a:lvl1pPr marL="0" indent="0">
              <a:buNone/>
              <a:defRPr sz="1667">
                <a:latin typeface="Verdana" panose="020B0604030504040204" pitchFamily="34" charset="0"/>
                <a:ea typeface="Verdana" panose="020B0604030504040204" pitchFamily="34" charset="0"/>
                <a:cs typeface="Verdana" panose="020B0604030504040204" pitchFamily="34" charset="0"/>
              </a:defRPr>
            </a:lvl1pPr>
            <a:lvl2pPr>
              <a:defRPr sz="1667">
                <a:latin typeface="Times New Roman" panose="02020603050405020304" pitchFamily="18" charset="0"/>
                <a:cs typeface="Times New Roman" panose="02020603050405020304" pitchFamily="18" charset="0"/>
              </a:defRPr>
            </a:lvl2pPr>
            <a:lvl3pPr>
              <a:defRPr sz="1667">
                <a:latin typeface="Times New Roman" panose="02020603050405020304" pitchFamily="18" charset="0"/>
                <a:cs typeface="Times New Roman" panose="02020603050405020304" pitchFamily="18" charset="0"/>
              </a:defRPr>
            </a:lvl3pPr>
            <a:lvl4pPr>
              <a:defRPr sz="1667">
                <a:latin typeface="Times New Roman" panose="02020603050405020304" pitchFamily="18" charset="0"/>
                <a:cs typeface="Times New Roman" panose="02020603050405020304" pitchFamily="18" charset="0"/>
              </a:defRPr>
            </a:lvl4pPr>
            <a:lvl5pPr>
              <a:defRPr sz="1667">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878667" y="5270500"/>
            <a:ext cx="2201333" cy="254000"/>
          </a:xfrm>
        </p:spPr>
        <p:txBody>
          <a:bodyPr>
            <a:normAutofit/>
          </a:bodyPr>
          <a:lstStyle>
            <a:lvl1pPr marL="0" indent="0">
              <a:buNone/>
              <a:defRPr sz="833">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5418667" y="5270500"/>
            <a:ext cx="4064000" cy="254000"/>
          </a:xfrm>
        </p:spPr>
        <p:txBody>
          <a:bodyPr>
            <a:normAutofit/>
          </a:bodyPr>
          <a:lstStyle>
            <a:lvl1pPr marL="0" indent="0" algn="r">
              <a:buNone/>
              <a:defRPr sz="833"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9482667" y="5270500"/>
            <a:ext cx="338667" cy="254000"/>
          </a:xfrm>
        </p:spPr>
        <p:txBody>
          <a:bodyPr/>
          <a:lstStyle>
            <a:lvl1pPr>
              <a:defRPr sz="833">
                <a:latin typeface="Verdana" pitchFamily="34" charset="0"/>
              </a:defRPr>
            </a:lvl1pPr>
          </a:lstStyle>
          <a:p>
            <a:fld id="{5BD33428-9700-4A74-B2C9-F4D098589339}" type="slidenum">
              <a:rPr lang="en-US" altLang="en-US"/>
              <a:pPr/>
              <a:t>‹#›</a:t>
            </a:fld>
            <a:endParaRPr lang="en-US" altLang="en-US"/>
          </a:p>
        </p:txBody>
      </p:sp>
    </p:spTree>
    <p:extLst>
      <p:ext uri="{BB962C8B-B14F-4D97-AF65-F5344CB8AC3E}">
        <p14:creationId xmlns:p14="http://schemas.microsoft.com/office/powerpoint/2010/main" val="4546532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17886"/>
            <a:ext cx="10160000" cy="2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31188" y="0"/>
            <a:ext cx="3497630" cy="347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762000" y="3937000"/>
            <a:ext cx="8636000" cy="762000"/>
          </a:xfrm>
        </p:spPr>
        <p:txBody>
          <a:bodyPr>
            <a:normAutofit/>
          </a:bodyPr>
          <a:lstStyle>
            <a:lvl1pPr marL="0" indent="0" algn="ctr">
              <a:buNone/>
              <a:defRPr sz="1167"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762000" y="4800865"/>
            <a:ext cx="8636000" cy="533135"/>
          </a:xfrm>
        </p:spPr>
        <p:txBody>
          <a:bodyPr>
            <a:normAutofit/>
          </a:bodyPr>
          <a:lstStyle>
            <a:lvl1pPr marL="0" indent="0" algn="ctr">
              <a:buNone/>
              <a:defRPr sz="1167">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2261448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46343" y="827306"/>
            <a:ext cx="9467333" cy="2280667"/>
          </a:xfrm>
          <a:prstGeom prst="rect">
            <a:avLst/>
          </a:prstGeom>
        </p:spPr>
        <p:txBody>
          <a:bodyPr wrap="square" lIns="91425" tIns="91425" rIns="91425" bIns="91425" anchor="b" anchorCtr="0"/>
          <a:lstStyle>
            <a:lvl1pPr lvl="0" algn="ctr">
              <a:spcBef>
                <a:spcPts val="0"/>
              </a:spcBef>
              <a:buSzPct val="100000"/>
              <a:defRPr sz="5777"/>
            </a:lvl1pPr>
            <a:lvl2pPr lvl="1" algn="ctr">
              <a:spcBef>
                <a:spcPts val="0"/>
              </a:spcBef>
              <a:buSzPct val="100000"/>
              <a:defRPr sz="5777"/>
            </a:lvl2pPr>
            <a:lvl3pPr lvl="2" algn="ctr">
              <a:spcBef>
                <a:spcPts val="0"/>
              </a:spcBef>
              <a:buSzPct val="100000"/>
              <a:defRPr sz="5777"/>
            </a:lvl3pPr>
            <a:lvl4pPr lvl="3" algn="ctr">
              <a:spcBef>
                <a:spcPts val="0"/>
              </a:spcBef>
              <a:buSzPct val="100000"/>
              <a:defRPr sz="5777"/>
            </a:lvl4pPr>
            <a:lvl5pPr lvl="4" algn="ctr">
              <a:spcBef>
                <a:spcPts val="0"/>
              </a:spcBef>
              <a:buSzPct val="100000"/>
              <a:defRPr sz="5777"/>
            </a:lvl5pPr>
            <a:lvl6pPr lvl="5" algn="ctr">
              <a:spcBef>
                <a:spcPts val="0"/>
              </a:spcBef>
              <a:buSzPct val="100000"/>
              <a:defRPr sz="5777"/>
            </a:lvl6pPr>
            <a:lvl7pPr lvl="6" algn="ctr">
              <a:spcBef>
                <a:spcPts val="0"/>
              </a:spcBef>
              <a:buSzPct val="100000"/>
              <a:defRPr sz="5777"/>
            </a:lvl7pPr>
            <a:lvl8pPr lvl="7" algn="ctr">
              <a:spcBef>
                <a:spcPts val="0"/>
              </a:spcBef>
              <a:buSzPct val="100000"/>
              <a:defRPr sz="5777"/>
            </a:lvl8pPr>
            <a:lvl9pPr lvl="8" algn="ctr">
              <a:spcBef>
                <a:spcPts val="0"/>
              </a:spcBef>
              <a:buSzPct val="100000"/>
              <a:defRPr sz="5777"/>
            </a:lvl9pPr>
          </a:lstStyle>
          <a:p>
            <a:endParaRPr/>
          </a:p>
        </p:txBody>
      </p:sp>
      <p:sp>
        <p:nvSpPr>
          <p:cNvPr id="11" name="Shape 11"/>
          <p:cNvSpPr txBox="1">
            <a:spLocks noGrp="1"/>
          </p:cNvSpPr>
          <p:nvPr>
            <p:ph type="subTitle" idx="1"/>
          </p:nvPr>
        </p:nvSpPr>
        <p:spPr>
          <a:xfrm>
            <a:off x="346334" y="3149027"/>
            <a:ext cx="9467333" cy="880667"/>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3111"/>
            </a:lvl1pPr>
            <a:lvl2pPr lvl="1" algn="ctr">
              <a:lnSpc>
                <a:spcPct val="100000"/>
              </a:lnSpc>
              <a:spcBef>
                <a:spcPts val="0"/>
              </a:spcBef>
              <a:spcAft>
                <a:spcPts val="0"/>
              </a:spcAft>
              <a:buSzPct val="100000"/>
              <a:buNone/>
              <a:defRPr sz="3111"/>
            </a:lvl2pPr>
            <a:lvl3pPr lvl="2" algn="ctr">
              <a:lnSpc>
                <a:spcPct val="100000"/>
              </a:lnSpc>
              <a:spcBef>
                <a:spcPts val="0"/>
              </a:spcBef>
              <a:spcAft>
                <a:spcPts val="0"/>
              </a:spcAft>
              <a:buSzPct val="100000"/>
              <a:buNone/>
              <a:defRPr sz="3111"/>
            </a:lvl3pPr>
            <a:lvl4pPr lvl="3" algn="ctr">
              <a:lnSpc>
                <a:spcPct val="100000"/>
              </a:lnSpc>
              <a:spcBef>
                <a:spcPts val="0"/>
              </a:spcBef>
              <a:spcAft>
                <a:spcPts val="0"/>
              </a:spcAft>
              <a:buSzPct val="100000"/>
              <a:buNone/>
              <a:defRPr sz="3111"/>
            </a:lvl4pPr>
            <a:lvl5pPr lvl="4" algn="ctr">
              <a:lnSpc>
                <a:spcPct val="100000"/>
              </a:lnSpc>
              <a:spcBef>
                <a:spcPts val="0"/>
              </a:spcBef>
              <a:spcAft>
                <a:spcPts val="0"/>
              </a:spcAft>
              <a:buSzPct val="100000"/>
              <a:buNone/>
              <a:defRPr sz="3111"/>
            </a:lvl5pPr>
            <a:lvl6pPr lvl="5" algn="ctr">
              <a:lnSpc>
                <a:spcPct val="100000"/>
              </a:lnSpc>
              <a:spcBef>
                <a:spcPts val="0"/>
              </a:spcBef>
              <a:spcAft>
                <a:spcPts val="0"/>
              </a:spcAft>
              <a:buSzPct val="100000"/>
              <a:buNone/>
              <a:defRPr sz="3111"/>
            </a:lvl6pPr>
            <a:lvl7pPr lvl="6" algn="ctr">
              <a:lnSpc>
                <a:spcPct val="100000"/>
              </a:lnSpc>
              <a:spcBef>
                <a:spcPts val="0"/>
              </a:spcBef>
              <a:spcAft>
                <a:spcPts val="0"/>
              </a:spcAft>
              <a:buSzPct val="100000"/>
              <a:buNone/>
              <a:defRPr sz="3111"/>
            </a:lvl7pPr>
            <a:lvl8pPr lvl="7" algn="ctr">
              <a:lnSpc>
                <a:spcPct val="100000"/>
              </a:lnSpc>
              <a:spcBef>
                <a:spcPts val="0"/>
              </a:spcBef>
              <a:spcAft>
                <a:spcPts val="0"/>
              </a:spcAft>
              <a:buSzPct val="100000"/>
              <a:buNone/>
              <a:defRPr sz="3111"/>
            </a:lvl8pPr>
            <a:lvl9pPr lvl="8" algn="ctr">
              <a:lnSpc>
                <a:spcPct val="100000"/>
              </a:lnSpc>
              <a:spcBef>
                <a:spcPts val="0"/>
              </a:spcBef>
              <a:spcAft>
                <a:spcPts val="0"/>
              </a:spcAft>
              <a:buSzPct val="100000"/>
              <a:buNone/>
              <a:defRPr sz="3111"/>
            </a:lvl9pPr>
          </a:lstStyle>
          <a:p>
            <a:endParaRPr/>
          </a:p>
        </p:txBody>
      </p:sp>
      <p:sp>
        <p:nvSpPr>
          <p:cNvPr id="12" name="Shape 12"/>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326463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46334" y="2389834"/>
            <a:ext cx="9467333" cy="935333"/>
          </a:xfrm>
          <a:prstGeom prst="rect">
            <a:avLst/>
          </a:prstGeom>
        </p:spPr>
        <p:txBody>
          <a:bodyPr wrap="square" lIns="91425" tIns="91425" rIns="91425" bIns="91425" anchor="ctr"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5" name="Shape 15"/>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139916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4446" y="2250723"/>
            <a:ext cx="7163890" cy="1522151"/>
          </a:xfrm>
        </p:spPr>
        <p:txBody>
          <a:bodyPr anchor="b"/>
          <a:lstStyle>
            <a:lvl1pPr algn="l">
              <a:defRPr sz="333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64446" y="3772873"/>
            <a:ext cx="7163890" cy="717000"/>
          </a:xfrm>
        </p:spPr>
        <p:txBody>
          <a:bodyPr anchor="t"/>
          <a:lstStyle>
            <a:lvl1pPr marL="0" indent="0" algn="l">
              <a:buNone/>
              <a:defRPr sz="1667">
                <a:solidFill>
                  <a:schemeClr val="tx1">
                    <a:lumMod val="50000"/>
                    <a:lumOff val="5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571272027"/>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46334" y="494473"/>
            <a:ext cx="9467333" cy="636333"/>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46334" y="1280528"/>
            <a:ext cx="9467333" cy="3796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1468706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46334" y="494473"/>
            <a:ext cx="9467333" cy="636333"/>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46334" y="1280528"/>
            <a:ext cx="4444333" cy="3796000"/>
          </a:xfrm>
          <a:prstGeom prst="rect">
            <a:avLst/>
          </a:prstGeom>
        </p:spPr>
        <p:txBody>
          <a:bodyPr wrap="square" lIns="91425" tIns="91425" rIns="91425" bIns="91425" anchor="t" anchorCtr="0"/>
          <a:lstStyle>
            <a:lvl1pPr lvl="0">
              <a:spcBef>
                <a:spcPts val="0"/>
              </a:spcBef>
              <a:buSzPct val="100000"/>
              <a:defRPr sz="1556"/>
            </a:lvl1pPr>
            <a:lvl2pPr lvl="1">
              <a:spcBef>
                <a:spcPts val="0"/>
              </a:spcBef>
              <a:buSzPct val="100000"/>
              <a:defRPr sz="1333"/>
            </a:lvl2pPr>
            <a:lvl3pPr lvl="2">
              <a:spcBef>
                <a:spcPts val="0"/>
              </a:spcBef>
              <a:buSzPct val="100000"/>
              <a:defRPr sz="1333"/>
            </a:lvl3pPr>
            <a:lvl4pPr lvl="3">
              <a:spcBef>
                <a:spcPts val="0"/>
              </a:spcBef>
              <a:buSzPct val="100000"/>
              <a:defRPr sz="1333"/>
            </a:lvl4pPr>
            <a:lvl5pPr lvl="4">
              <a:spcBef>
                <a:spcPts val="0"/>
              </a:spcBef>
              <a:buSzPct val="100000"/>
              <a:defRPr sz="1333"/>
            </a:lvl5pPr>
            <a:lvl6pPr lvl="5">
              <a:spcBef>
                <a:spcPts val="0"/>
              </a:spcBef>
              <a:buSzPct val="100000"/>
              <a:defRPr sz="1333"/>
            </a:lvl6pPr>
            <a:lvl7pPr lvl="6">
              <a:spcBef>
                <a:spcPts val="0"/>
              </a:spcBef>
              <a:buSzPct val="100000"/>
              <a:defRPr sz="1333"/>
            </a:lvl7pPr>
            <a:lvl8pPr lvl="7">
              <a:spcBef>
                <a:spcPts val="0"/>
              </a:spcBef>
              <a:buSzPct val="100000"/>
              <a:defRPr sz="1333"/>
            </a:lvl8pPr>
            <a:lvl9pPr lvl="8">
              <a:spcBef>
                <a:spcPts val="0"/>
              </a:spcBef>
              <a:buSzPct val="100000"/>
              <a:defRPr sz="1333"/>
            </a:lvl9pPr>
          </a:lstStyle>
          <a:p>
            <a:endParaRPr/>
          </a:p>
        </p:txBody>
      </p:sp>
      <p:sp>
        <p:nvSpPr>
          <p:cNvPr id="23" name="Shape 23"/>
          <p:cNvSpPr txBox="1">
            <a:spLocks noGrp="1"/>
          </p:cNvSpPr>
          <p:nvPr>
            <p:ph type="body" idx="2"/>
          </p:nvPr>
        </p:nvSpPr>
        <p:spPr>
          <a:xfrm>
            <a:off x="5369334" y="1280528"/>
            <a:ext cx="4444333" cy="3796000"/>
          </a:xfrm>
          <a:prstGeom prst="rect">
            <a:avLst/>
          </a:prstGeom>
        </p:spPr>
        <p:txBody>
          <a:bodyPr wrap="square" lIns="91425" tIns="91425" rIns="91425" bIns="91425" anchor="t" anchorCtr="0"/>
          <a:lstStyle>
            <a:lvl1pPr lvl="0">
              <a:spcBef>
                <a:spcPts val="0"/>
              </a:spcBef>
              <a:buSzPct val="100000"/>
              <a:defRPr sz="1556"/>
            </a:lvl1pPr>
            <a:lvl2pPr lvl="1">
              <a:spcBef>
                <a:spcPts val="0"/>
              </a:spcBef>
              <a:buSzPct val="100000"/>
              <a:defRPr sz="1333"/>
            </a:lvl2pPr>
            <a:lvl3pPr lvl="2">
              <a:spcBef>
                <a:spcPts val="0"/>
              </a:spcBef>
              <a:buSzPct val="100000"/>
              <a:defRPr sz="1333"/>
            </a:lvl3pPr>
            <a:lvl4pPr lvl="3">
              <a:spcBef>
                <a:spcPts val="0"/>
              </a:spcBef>
              <a:buSzPct val="100000"/>
              <a:defRPr sz="1333"/>
            </a:lvl4pPr>
            <a:lvl5pPr lvl="4">
              <a:spcBef>
                <a:spcPts val="0"/>
              </a:spcBef>
              <a:buSzPct val="100000"/>
              <a:defRPr sz="1333"/>
            </a:lvl5pPr>
            <a:lvl6pPr lvl="5">
              <a:spcBef>
                <a:spcPts val="0"/>
              </a:spcBef>
              <a:buSzPct val="100000"/>
              <a:defRPr sz="1333"/>
            </a:lvl6pPr>
            <a:lvl7pPr lvl="6">
              <a:spcBef>
                <a:spcPts val="0"/>
              </a:spcBef>
              <a:buSzPct val="100000"/>
              <a:defRPr sz="1333"/>
            </a:lvl7pPr>
            <a:lvl8pPr lvl="7">
              <a:spcBef>
                <a:spcPts val="0"/>
              </a:spcBef>
              <a:buSzPct val="100000"/>
              <a:defRPr sz="1333"/>
            </a:lvl8pPr>
            <a:lvl9pPr lvl="8">
              <a:spcBef>
                <a:spcPts val="0"/>
              </a:spcBef>
              <a:buSzPct val="100000"/>
              <a:defRPr sz="1333"/>
            </a:lvl9pPr>
          </a:lstStyle>
          <a:p>
            <a:endParaRPr/>
          </a:p>
        </p:txBody>
      </p:sp>
      <p:sp>
        <p:nvSpPr>
          <p:cNvPr id="24" name="Shape 24"/>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411238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46334" y="494473"/>
            <a:ext cx="9467333" cy="636333"/>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3043893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46333" y="617333"/>
            <a:ext cx="3120000" cy="839667"/>
          </a:xfrm>
          <a:prstGeom prst="rect">
            <a:avLst/>
          </a:prstGeom>
        </p:spPr>
        <p:txBody>
          <a:bodyPr wrap="square" lIns="91425" tIns="91425" rIns="91425" bIns="91425" anchor="b"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30" name="Shape 30"/>
          <p:cNvSpPr txBox="1">
            <a:spLocks noGrp="1"/>
          </p:cNvSpPr>
          <p:nvPr>
            <p:ph type="body" idx="1"/>
          </p:nvPr>
        </p:nvSpPr>
        <p:spPr>
          <a:xfrm>
            <a:off x="346333" y="1544000"/>
            <a:ext cx="3120000" cy="3532667"/>
          </a:xfrm>
          <a:prstGeom prst="rect">
            <a:avLst/>
          </a:prstGeom>
        </p:spPr>
        <p:txBody>
          <a:bodyPr wrap="square" lIns="91425" tIns="91425" rIns="91425" bIns="91425" anchor="t" anchorCtr="0"/>
          <a:lstStyle>
            <a:lvl1pPr lvl="0">
              <a:spcBef>
                <a:spcPts val="0"/>
              </a:spcBef>
              <a:buSzPct val="100000"/>
              <a:defRPr sz="1333"/>
            </a:lvl1pPr>
            <a:lvl2pPr lvl="1">
              <a:spcBef>
                <a:spcPts val="0"/>
              </a:spcBef>
              <a:buSzPct val="100000"/>
              <a:defRPr sz="1333"/>
            </a:lvl2pPr>
            <a:lvl3pPr lvl="2">
              <a:spcBef>
                <a:spcPts val="0"/>
              </a:spcBef>
              <a:buSzPct val="100000"/>
              <a:defRPr sz="1333"/>
            </a:lvl3pPr>
            <a:lvl4pPr lvl="3">
              <a:spcBef>
                <a:spcPts val="0"/>
              </a:spcBef>
              <a:buSzPct val="100000"/>
              <a:defRPr sz="1333"/>
            </a:lvl4pPr>
            <a:lvl5pPr lvl="4">
              <a:spcBef>
                <a:spcPts val="0"/>
              </a:spcBef>
              <a:buSzPct val="100000"/>
              <a:defRPr sz="1333"/>
            </a:lvl5pPr>
            <a:lvl6pPr lvl="5">
              <a:spcBef>
                <a:spcPts val="0"/>
              </a:spcBef>
              <a:buSzPct val="100000"/>
              <a:defRPr sz="1333"/>
            </a:lvl6pPr>
            <a:lvl7pPr lvl="6">
              <a:spcBef>
                <a:spcPts val="0"/>
              </a:spcBef>
              <a:buSzPct val="100000"/>
              <a:defRPr sz="1333"/>
            </a:lvl7pPr>
            <a:lvl8pPr lvl="7">
              <a:spcBef>
                <a:spcPts val="0"/>
              </a:spcBef>
              <a:buSzPct val="100000"/>
              <a:defRPr sz="1333"/>
            </a:lvl8pPr>
            <a:lvl9pPr lvl="8">
              <a:spcBef>
                <a:spcPts val="0"/>
              </a:spcBef>
              <a:buSzPct val="100000"/>
              <a:defRPr sz="1333"/>
            </a:lvl9pPr>
          </a:lstStyle>
          <a:p>
            <a:endParaRPr/>
          </a:p>
        </p:txBody>
      </p:sp>
      <p:sp>
        <p:nvSpPr>
          <p:cNvPr id="31" name="Shape 31"/>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3543206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544723" y="500167"/>
            <a:ext cx="7075333" cy="4545333"/>
          </a:xfrm>
          <a:prstGeom prst="rect">
            <a:avLst/>
          </a:prstGeom>
        </p:spPr>
        <p:txBody>
          <a:bodyPr wrap="square" lIns="91425" tIns="91425" rIns="91425" bIns="91425" anchor="ctr" anchorCtr="0"/>
          <a:lstStyle>
            <a:lvl1pPr lvl="0">
              <a:spcBef>
                <a:spcPts val="0"/>
              </a:spcBef>
              <a:buSzPct val="100000"/>
              <a:defRPr sz="5333"/>
            </a:lvl1pPr>
            <a:lvl2pPr lvl="1">
              <a:spcBef>
                <a:spcPts val="0"/>
              </a:spcBef>
              <a:buSzPct val="100000"/>
              <a:defRPr sz="5333"/>
            </a:lvl2pPr>
            <a:lvl3pPr lvl="2">
              <a:spcBef>
                <a:spcPts val="0"/>
              </a:spcBef>
              <a:buSzPct val="100000"/>
              <a:defRPr sz="5333"/>
            </a:lvl3pPr>
            <a:lvl4pPr lvl="3">
              <a:spcBef>
                <a:spcPts val="0"/>
              </a:spcBef>
              <a:buSzPct val="100000"/>
              <a:defRPr sz="5333"/>
            </a:lvl4pPr>
            <a:lvl5pPr lvl="4">
              <a:spcBef>
                <a:spcPts val="0"/>
              </a:spcBef>
              <a:buSzPct val="100000"/>
              <a:defRPr sz="5333"/>
            </a:lvl5pPr>
            <a:lvl6pPr lvl="5">
              <a:spcBef>
                <a:spcPts val="0"/>
              </a:spcBef>
              <a:buSzPct val="100000"/>
              <a:defRPr sz="5333"/>
            </a:lvl6pPr>
            <a:lvl7pPr lvl="6">
              <a:spcBef>
                <a:spcPts val="0"/>
              </a:spcBef>
              <a:buSzPct val="100000"/>
              <a:defRPr sz="5333"/>
            </a:lvl7pPr>
            <a:lvl8pPr lvl="7">
              <a:spcBef>
                <a:spcPts val="0"/>
              </a:spcBef>
              <a:buSzPct val="100000"/>
              <a:defRPr sz="5333"/>
            </a:lvl8pPr>
            <a:lvl9pPr lvl="8">
              <a:spcBef>
                <a:spcPts val="0"/>
              </a:spcBef>
              <a:buSzPct val="100000"/>
              <a:defRPr sz="5333"/>
            </a:lvl9pPr>
          </a:lstStyle>
          <a:p>
            <a:endParaRPr/>
          </a:p>
        </p:txBody>
      </p:sp>
      <p:sp>
        <p:nvSpPr>
          <p:cNvPr id="34" name="Shape 34"/>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2630504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5080000" y="-139"/>
            <a:ext cx="5080000" cy="5715000"/>
          </a:xfrm>
          <a:prstGeom prst="rect">
            <a:avLst/>
          </a:prstGeom>
          <a:solidFill>
            <a:schemeClr val="lt2"/>
          </a:solidFill>
          <a:ln>
            <a:noFill/>
          </a:ln>
        </p:spPr>
        <p:txBody>
          <a:bodyPr wrap="square" lIns="101583" tIns="101583" rIns="101583" bIns="101583" anchor="ctr" anchorCtr="0">
            <a:noAutofit/>
          </a:bodyPr>
          <a:lstStyle/>
          <a:p>
            <a:pPr defTabSz="761970" eaLnBrk="1" fontAlgn="auto" hangingPunct="1">
              <a:spcBef>
                <a:spcPts val="0"/>
              </a:spcBef>
              <a:spcAft>
                <a:spcPts val="0"/>
              </a:spcAft>
            </a:pPr>
            <a:endParaRPr sz="1556" kern="0">
              <a:solidFill>
                <a:srgbClr val="000000"/>
              </a:solidFill>
              <a:latin typeface="Arial"/>
              <a:cs typeface="Arial"/>
              <a:sym typeface="Arial"/>
            </a:endParaRPr>
          </a:p>
        </p:txBody>
      </p:sp>
      <p:sp>
        <p:nvSpPr>
          <p:cNvPr id="37" name="Shape 37"/>
          <p:cNvSpPr txBox="1">
            <a:spLocks noGrp="1"/>
          </p:cNvSpPr>
          <p:nvPr>
            <p:ph type="title"/>
          </p:nvPr>
        </p:nvSpPr>
        <p:spPr>
          <a:xfrm>
            <a:off x="295000" y="1370194"/>
            <a:ext cx="4494667" cy="1647000"/>
          </a:xfrm>
          <a:prstGeom prst="rect">
            <a:avLst/>
          </a:prstGeom>
        </p:spPr>
        <p:txBody>
          <a:bodyPr wrap="square" lIns="91425" tIns="91425" rIns="91425" bIns="91425" anchor="b" anchorCtr="0"/>
          <a:lstStyle>
            <a:lvl1pPr lvl="0" algn="ctr">
              <a:spcBef>
                <a:spcPts val="0"/>
              </a:spcBef>
              <a:buSzPct val="100000"/>
              <a:defRPr sz="4666"/>
            </a:lvl1pPr>
            <a:lvl2pPr lvl="1" algn="ctr">
              <a:spcBef>
                <a:spcPts val="0"/>
              </a:spcBef>
              <a:buSzPct val="100000"/>
              <a:defRPr sz="4666"/>
            </a:lvl2pPr>
            <a:lvl3pPr lvl="2" algn="ctr">
              <a:spcBef>
                <a:spcPts val="0"/>
              </a:spcBef>
              <a:buSzPct val="100000"/>
              <a:defRPr sz="4666"/>
            </a:lvl3pPr>
            <a:lvl4pPr lvl="3" algn="ctr">
              <a:spcBef>
                <a:spcPts val="0"/>
              </a:spcBef>
              <a:buSzPct val="100000"/>
              <a:defRPr sz="4666"/>
            </a:lvl4pPr>
            <a:lvl5pPr lvl="4" algn="ctr">
              <a:spcBef>
                <a:spcPts val="0"/>
              </a:spcBef>
              <a:buSzPct val="100000"/>
              <a:defRPr sz="4666"/>
            </a:lvl5pPr>
            <a:lvl6pPr lvl="5" algn="ctr">
              <a:spcBef>
                <a:spcPts val="0"/>
              </a:spcBef>
              <a:buSzPct val="100000"/>
              <a:defRPr sz="4666"/>
            </a:lvl6pPr>
            <a:lvl7pPr lvl="6" algn="ctr">
              <a:spcBef>
                <a:spcPts val="0"/>
              </a:spcBef>
              <a:buSzPct val="100000"/>
              <a:defRPr sz="4666"/>
            </a:lvl7pPr>
            <a:lvl8pPr lvl="7" algn="ctr">
              <a:spcBef>
                <a:spcPts val="0"/>
              </a:spcBef>
              <a:buSzPct val="100000"/>
              <a:defRPr sz="4666"/>
            </a:lvl8pPr>
            <a:lvl9pPr lvl="8" algn="ctr">
              <a:spcBef>
                <a:spcPts val="0"/>
              </a:spcBef>
              <a:buSzPct val="100000"/>
              <a:defRPr sz="4666"/>
            </a:lvl9pPr>
          </a:lstStyle>
          <a:p>
            <a:endParaRPr/>
          </a:p>
        </p:txBody>
      </p:sp>
      <p:sp>
        <p:nvSpPr>
          <p:cNvPr id="38" name="Shape 38"/>
          <p:cNvSpPr txBox="1">
            <a:spLocks noGrp="1"/>
          </p:cNvSpPr>
          <p:nvPr>
            <p:ph type="subTitle" idx="1"/>
          </p:nvPr>
        </p:nvSpPr>
        <p:spPr>
          <a:xfrm>
            <a:off x="295000" y="3114528"/>
            <a:ext cx="4494667" cy="1372333"/>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333"/>
            </a:lvl1pPr>
            <a:lvl2pPr lvl="1" algn="ctr">
              <a:lnSpc>
                <a:spcPct val="100000"/>
              </a:lnSpc>
              <a:spcBef>
                <a:spcPts val="0"/>
              </a:spcBef>
              <a:spcAft>
                <a:spcPts val="0"/>
              </a:spcAft>
              <a:buSzPct val="100000"/>
              <a:buNone/>
              <a:defRPr sz="2333"/>
            </a:lvl2pPr>
            <a:lvl3pPr lvl="2" algn="ctr">
              <a:lnSpc>
                <a:spcPct val="100000"/>
              </a:lnSpc>
              <a:spcBef>
                <a:spcPts val="0"/>
              </a:spcBef>
              <a:spcAft>
                <a:spcPts val="0"/>
              </a:spcAft>
              <a:buSzPct val="100000"/>
              <a:buNone/>
              <a:defRPr sz="2333"/>
            </a:lvl3pPr>
            <a:lvl4pPr lvl="3" algn="ctr">
              <a:lnSpc>
                <a:spcPct val="100000"/>
              </a:lnSpc>
              <a:spcBef>
                <a:spcPts val="0"/>
              </a:spcBef>
              <a:spcAft>
                <a:spcPts val="0"/>
              </a:spcAft>
              <a:buSzPct val="100000"/>
              <a:buNone/>
              <a:defRPr sz="2333"/>
            </a:lvl4pPr>
            <a:lvl5pPr lvl="4" algn="ctr">
              <a:lnSpc>
                <a:spcPct val="100000"/>
              </a:lnSpc>
              <a:spcBef>
                <a:spcPts val="0"/>
              </a:spcBef>
              <a:spcAft>
                <a:spcPts val="0"/>
              </a:spcAft>
              <a:buSzPct val="100000"/>
              <a:buNone/>
              <a:defRPr sz="2333"/>
            </a:lvl5pPr>
            <a:lvl6pPr lvl="5" algn="ctr">
              <a:lnSpc>
                <a:spcPct val="100000"/>
              </a:lnSpc>
              <a:spcBef>
                <a:spcPts val="0"/>
              </a:spcBef>
              <a:spcAft>
                <a:spcPts val="0"/>
              </a:spcAft>
              <a:buSzPct val="100000"/>
              <a:buNone/>
              <a:defRPr sz="2333"/>
            </a:lvl6pPr>
            <a:lvl7pPr lvl="6" algn="ctr">
              <a:lnSpc>
                <a:spcPct val="100000"/>
              </a:lnSpc>
              <a:spcBef>
                <a:spcPts val="0"/>
              </a:spcBef>
              <a:spcAft>
                <a:spcPts val="0"/>
              </a:spcAft>
              <a:buSzPct val="100000"/>
              <a:buNone/>
              <a:defRPr sz="2333"/>
            </a:lvl7pPr>
            <a:lvl8pPr lvl="7" algn="ctr">
              <a:lnSpc>
                <a:spcPct val="100000"/>
              </a:lnSpc>
              <a:spcBef>
                <a:spcPts val="0"/>
              </a:spcBef>
              <a:spcAft>
                <a:spcPts val="0"/>
              </a:spcAft>
              <a:buSzPct val="100000"/>
              <a:buNone/>
              <a:defRPr sz="2333"/>
            </a:lvl8pPr>
            <a:lvl9pPr lvl="8" algn="ctr">
              <a:lnSpc>
                <a:spcPct val="100000"/>
              </a:lnSpc>
              <a:spcBef>
                <a:spcPts val="0"/>
              </a:spcBef>
              <a:spcAft>
                <a:spcPts val="0"/>
              </a:spcAft>
              <a:buSzPct val="100000"/>
              <a:buNone/>
              <a:defRPr sz="2333"/>
            </a:lvl9pPr>
          </a:lstStyle>
          <a:p>
            <a:endParaRPr/>
          </a:p>
        </p:txBody>
      </p:sp>
      <p:sp>
        <p:nvSpPr>
          <p:cNvPr id="39" name="Shape 39"/>
          <p:cNvSpPr txBox="1">
            <a:spLocks noGrp="1"/>
          </p:cNvSpPr>
          <p:nvPr>
            <p:ph type="body" idx="2"/>
          </p:nvPr>
        </p:nvSpPr>
        <p:spPr>
          <a:xfrm>
            <a:off x="5488334" y="804527"/>
            <a:ext cx="4263333" cy="4105667"/>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1233200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46334" y="4700639"/>
            <a:ext cx="6665333" cy="672333"/>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579549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46334" y="1229027"/>
            <a:ext cx="9467333" cy="2181667"/>
          </a:xfrm>
          <a:prstGeom prst="rect">
            <a:avLst/>
          </a:prstGeom>
        </p:spPr>
        <p:txBody>
          <a:bodyPr wrap="square" lIns="91425" tIns="91425" rIns="91425" bIns="91425" anchor="b" anchorCtr="0"/>
          <a:lstStyle>
            <a:lvl1pPr lvl="0" algn="ctr">
              <a:spcBef>
                <a:spcPts val="0"/>
              </a:spcBef>
              <a:buSzPct val="100000"/>
              <a:defRPr sz="13333"/>
            </a:lvl1pPr>
            <a:lvl2pPr lvl="1" algn="ctr">
              <a:spcBef>
                <a:spcPts val="0"/>
              </a:spcBef>
              <a:buSzPct val="100000"/>
              <a:defRPr sz="13333"/>
            </a:lvl2pPr>
            <a:lvl3pPr lvl="2" algn="ctr">
              <a:spcBef>
                <a:spcPts val="0"/>
              </a:spcBef>
              <a:buSzPct val="100000"/>
              <a:defRPr sz="13333"/>
            </a:lvl3pPr>
            <a:lvl4pPr lvl="3" algn="ctr">
              <a:spcBef>
                <a:spcPts val="0"/>
              </a:spcBef>
              <a:buSzPct val="100000"/>
              <a:defRPr sz="13333"/>
            </a:lvl4pPr>
            <a:lvl5pPr lvl="4" algn="ctr">
              <a:spcBef>
                <a:spcPts val="0"/>
              </a:spcBef>
              <a:buSzPct val="100000"/>
              <a:defRPr sz="13333"/>
            </a:lvl5pPr>
            <a:lvl6pPr lvl="5" algn="ctr">
              <a:spcBef>
                <a:spcPts val="0"/>
              </a:spcBef>
              <a:buSzPct val="100000"/>
              <a:defRPr sz="13333"/>
            </a:lvl6pPr>
            <a:lvl7pPr lvl="6" algn="ctr">
              <a:spcBef>
                <a:spcPts val="0"/>
              </a:spcBef>
              <a:buSzPct val="100000"/>
              <a:defRPr sz="13333"/>
            </a:lvl7pPr>
            <a:lvl8pPr lvl="7" algn="ctr">
              <a:spcBef>
                <a:spcPts val="0"/>
              </a:spcBef>
              <a:buSzPct val="100000"/>
              <a:defRPr sz="13333"/>
            </a:lvl8pPr>
            <a:lvl9pPr lvl="8" algn="ctr">
              <a:spcBef>
                <a:spcPts val="0"/>
              </a:spcBef>
              <a:buSzPct val="100000"/>
              <a:defRPr sz="13333"/>
            </a:lvl9pPr>
          </a:lstStyle>
          <a:p>
            <a:endParaRPr/>
          </a:p>
        </p:txBody>
      </p:sp>
      <p:sp>
        <p:nvSpPr>
          <p:cNvPr id="46" name="Shape 46"/>
          <p:cNvSpPr txBox="1">
            <a:spLocks noGrp="1"/>
          </p:cNvSpPr>
          <p:nvPr>
            <p:ph type="body" idx="1"/>
          </p:nvPr>
        </p:nvSpPr>
        <p:spPr>
          <a:xfrm>
            <a:off x="346334" y="3502473"/>
            <a:ext cx="9467333" cy="1445333"/>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1470770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9413841" y="5181351"/>
            <a:ext cx="609667" cy="437333"/>
          </a:xfrm>
          <a:prstGeom prst="rect">
            <a:avLst/>
          </a:prstGeom>
        </p:spPr>
        <p:txBody>
          <a:bodyPr wrap="square" lIns="91425" tIns="91425" rIns="91425" bIns="91425" anchor="ctr" anchorCtr="0">
            <a:noAutofit/>
          </a:bodyPr>
          <a:lstStyle/>
          <a:p>
            <a:fld id="{00000000-1234-1234-1234-123412341234}" type="slidenum">
              <a:rPr lang="lv">
                <a:solidFill>
                  <a:srgbClr val="000000"/>
                </a:solidFill>
              </a:rPr>
              <a:pPr/>
              <a:t>‹#›</a:t>
            </a:fld>
            <a:endParaRPr lang="lv">
              <a:solidFill>
                <a:srgbClr val="000000"/>
              </a:solidFill>
            </a:endParaRPr>
          </a:p>
        </p:txBody>
      </p:sp>
    </p:spTree>
    <p:extLst>
      <p:ext uri="{BB962C8B-B14F-4D97-AF65-F5344CB8AC3E}">
        <p14:creationId xmlns:p14="http://schemas.microsoft.com/office/powerpoint/2010/main" val="348543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64445" y="1800491"/>
            <a:ext cx="3486696" cy="3233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642" y="1800491"/>
            <a:ext cx="3486695" cy="32339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3797177932"/>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63121" y="1800819"/>
            <a:ext cx="3488019" cy="480218"/>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563121" y="2281038"/>
            <a:ext cx="3488019" cy="275343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319" y="1800819"/>
            <a:ext cx="3488015" cy="480218"/>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240321" y="2281038"/>
            <a:ext cx="3488014" cy="275343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251028664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4445" y="508000"/>
            <a:ext cx="7163890" cy="11006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684909857"/>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73743209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445" y="1248837"/>
            <a:ext cx="3212107" cy="1065388"/>
          </a:xfrm>
        </p:spPr>
        <p:txBody>
          <a:bodyPr anchor="b">
            <a:normAutofit/>
          </a:bodyPr>
          <a:lstStyle>
            <a:lvl1pPr>
              <a:defRPr sz="1667"/>
            </a:lvl1pPr>
          </a:lstStyle>
          <a:p>
            <a:r>
              <a:rPr lang="en-US" smtClean="0"/>
              <a:t>Click to edit Master title style</a:t>
            </a:r>
            <a:endParaRPr lang="en-US" dirty="0"/>
          </a:p>
        </p:txBody>
      </p:sp>
      <p:sp>
        <p:nvSpPr>
          <p:cNvPr id="3" name="Content Placeholder 2"/>
          <p:cNvSpPr>
            <a:spLocks noGrp="1"/>
          </p:cNvSpPr>
          <p:nvPr>
            <p:ph idx="1"/>
          </p:nvPr>
        </p:nvSpPr>
        <p:spPr>
          <a:xfrm>
            <a:off x="3967051" y="429104"/>
            <a:ext cx="3761284" cy="46053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64445" y="2314224"/>
            <a:ext cx="3212107" cy="2153708"/>
          </a:xfrm>
        </p:spPr>
        <p:txBody>
          <a:bodyPr>
            <a:normAutofit/>
          </a:bodyPr>
          <a:lstStyle>
            <a:lvl1pPr marL="0" indent="0">
              <a:buNone/>
              <a:defRPr sz="1167"/>
            </a:lvl1pPr>
            <a:lvl2pPr marL="380871" indent="0">
              <a:buNone/>
              <a:defRPr sz="1167"/>
            </a:lvl2pPr>
            <a:lvl3pPr marL="761741" indent="0">
              <a:buNone/>
              <a:defRPr sz="1000"/>
            </a:lvl3pPr>
            <a:lvl4pPr marL="1142612" indent="0">
              <a:buNone/>
              <a:defRPr sz="833"/>
            </a:lvl4pPr>
            <a:lvl5pPr marL="1523482" indent="0">
              <a:buNone/>
              <a:defRPr sz="833"/>
            </a:lvl5pPr>
            <a:lvl6pPr marL="1904352" indent="0">
              <a:buNone/>
              <a:defRPr sz="833"/>
            </a:lvl6pPr>
            <a:lvl7pPr marL="2285223" indent="0">
              <a:buNone/>
              <a:defRPr sz="833"/>
            </a:lvl7pPr>
            <a:lvl8pPr marL="2666093" indent="0">
              <a:buNone/>
              <a:defRPr sz="833"/>
            </a:lvl8pPr>
            <a:lvl9pPr marL="3046964"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3409477810"/>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446" y="4000500"/>
            <a:ext cx="7163889" cy="472282"/>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445" y="508000"/>
            <a:ext cx="7163890" cy="3204765"/>
          </a:xfrm>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smtClean="0"/>
              <a:t>Click icon to add picture</a:t>
            </a:r>
            <a:endParaRPr lang="en-US" dirty="0"/>
          </a:p>
        </p:txBody>
      </p:sp>
      <p:sp>
        <p:nvSpPr>
          <p:cNvPr id="4" name="Text Placeholder 3"/>
          <p:cNvSpPr>
            <a:spLocks noGrp="1"/>
          </p:cNvSpPr>
          <p:nvPr>
            <p:ph type="body" sz="half" idx="2"/>
          </p:nvPr>
        </p:nvSpPr>
        <p:spPr>
          <a:xfrm>
            <a:off x="564446" y="4472782"/>
            <a:ext cx="7163889" cy="561687"/>
          </a:xfrm>
        </p:spPr>
        <p:txBody>
          <a:bodyPr>
            <a:normAutofit/>
          </a:bodyPr>
          <a:lstStyle>
            <a:lvl1pPr marL="0" indent="0">
              <a:buNone/>
              <a:defRPr sz="10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1.pielikums Informācijas sabiedrības padomes protokolam Nr.1</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4271492962"/>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7056"/>
            <a:ext cx="10160000" cy="5722056"/>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64445" y="508000"/>
            <a:ext cx="7163890" cy="110066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64445" y="1800491"/>
            <a:ext cx="7163890" cy="32339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04278" y="5034469"/>
            <a:ext cx="759949" cy="304271"/>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r>
              <a:rPr lang="en-US" smtClean="0"/>
              <a:t>1.pielikums Informācijas sabiedrības padomes protokolam Nr.1</a:t>
            </a:r>
            <a:endParaRPr lang="en-US"/>
          </a:p>
        </p:txBody>
      </p:sp>
      <p:sp>
        <p:nvSpPr>
          <p:cNvPr id="5" name="Footer Placeholder 4"/>
          <p:cNvSpPr>
            <a:spLocks noGrp="1"/>
          </p:cNvSpPr>
          <p:nvPr>
            <p:ph type="ftr" sz="quarter" idx="3"/>
          </p:nvPr>
        </p:nvSpPr>
        <p:spPr>
          <a:xfrm>
            <a:off x="564445" y="5034469"/>
            <a:ext cx="5248010" cy="304271"/>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158886" y="5034469"/>
            <a:ext cx="569449" cy="304271"/>
          </a:xfrm>
          <a:prstGeom prst="rect">
            <a:avLst/>
          </a:prstGeom>
        </p:spPr>
        <p:txBody>
          <a:bodyPr vert="horz" lIns="91440" tIns="45720" rIns="91440" bIns="45720" rtlCol="0" anchor="ctr"/>
          <a:lstStyle>
            <a:lvl1pPr algn="r">
              <a:defRPr sz="750">
                <a:solidFill>
                  <a:schemeClr val="accent1"/>
                </a:solidFill>
              </a:defRPr>
            </a:lvl1pPr>
          </a:lstStyle>
          <a:p>
            <a:pPr>
              <a:defRPr/>
            </a:pPr>
            <a:fld id="{59E2AAA9-0EA8-474A-BC00-54C6B91F5FC6}" type="slidenum">
              <a:rPr lang="en-US" altLang="en-US" smtClean="0"/>
              <a:pPr>
                <a:defRPr/>
              </a:pPr>
              <a:t>‹#›</a:t>
            </a:fld>
            <a:endParaRPr lang="en-US" altLang="en-US"/>
          </a:p>
        </p:txBody>
      </p:sp>
    </p:spTree>
    <p:extLst>
      <p:ext uri="{BB962C8B-B14F-4D97-AF65-F5344CB8AC3E}">
        <p14:creationId xmlns:p14="http://schemas.microsoft.com/office/powerpoint/2010/main" val="1708739742"/>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 id="2147484035" r:id="rId18"/>
    <p:sldLayoutId id="2147484036" r:id="rId19"/>
    <p:sldLayoutId id="2147484037" r:id="rId20"/>
    <p:sldLayoutId id="2147484038" r:id="rId21"/>
    <p:sldLayoutId id="2147484039" r:id="rId22"/>
    <p:sldLayoutId id="2147484040" r:id="rId23"/>
    <p:sldLayoutId id="2147484118" r:id="rId24"/>
    <p:sldLayoutId id="2147484175" r:id="rId25"/>
    <p:sldLayoutId id="2147484176" r:id="rId26"/>
    <p:sldLayoutId id="2147484178" r:id="rId27"/>
  </p:sldLayoutIdLst>
  <p:hf sldNum="0" hdr="0" ftr="0"/>
  <p:txStyles>
    <p:titleStyle>
      <a:lvl1pPr algn="l" defTabSz="380985" rtl="0" eaLnBrk="1" latinLnBrk="0" hangingPunct="1">
        <a:spcBef>
          <a:spcPct val="0"/>
        </a:spcBef>
        <a:buNone/>
        <a:defRPr sz="3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9" indent="-285739" algn="l" defTabSz="380985" rtl="0" eaLnBrk="1" latinLnBrk="0" hangingPunct="1">
        <a:spcBef>
          <a:spcPts val="833"/>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1pPr>
      <a:lvl2pPr marL="619100" indent="-238115" algn="l" defTabSz="380985" rtl="0" eaLnBrk="1" latinLnBrk="0" hangingPunct="1">
        <a:spcBef>
          <a:spcPts val="833"/>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2pPr>
      <a:lvl3pPr marL="952462" indent="-190492" algn="l" defTabSz="380985" rtl="0" eaLnBrk="1" latinLnBrk="0" hangingPunct="1">
        <a:spcBef>
          <a:spcPts val="833"/>
        </a:spcBef>
        <a:spcAft>
          <a:spcPts val="0"/>
        </a:spcAft>
        <a:buClr>
          <a:schemeClr val="accent1"/>
        </a:buClr>
        <a:buSzPct val="80000"/>
        <a:buFont typeface="Wingdings 3" charset="2"/>
        <a:buChar char=""/>
        <a:defRPr sz="1167" kern="1200">
          <a:solidFill>
            <a:schemeClr val="tx1">
              <a:lumMod val="75000"/>
              <a:lumOff val="25000"/>
            </a:schemeClr>
          </a:solidFill>
          <a:latin typeface="+mn-lt"/>
          <a:ea typeface="+mn-ea"/>
          <a:cs typeface="+mn-cs"/>
        </a:defRPr>
      </a:lvl3pPr>
      <a:lvl4pPr marL="1333447"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4pPr>
      <a:lvl5pPr marL="1714431"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5pPr>
      <a:lvl6pPr marL="2095416"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6pPr>
      <a:lvl7pPr marL="2476401"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7pPr>
      <a:lvl8pPr marL="2857386"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8pPr>
      <a:lvl9pPr marL="3238370"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46334" y="494473"/>
            <a:ext cx="9467333" cy="636333"/>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46334" y="1280528"/>
            <a:ext cx="9467333" cy="37960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9413841" y="5181351"/>
            <a:ext cx="609667" cy="437333"/>
          </a:xfrm>
          <a:prstGeom prst="rect">
            <a:avLst/>
          </a:prstGeom>
          <a:noFill/>
          <a:ln>
            <a:noFill/>
          </a:ln>
        </p:spPr>
        <p:txBody>
          <a:bodyPr wrap="square" lIns="91425" tIns="91425" rIns="91425" bIns="91425" anchor="ctr" anchorCtr="0">
            <a:noAutofit/>
          </a:bodyPr>
          <a:lstStyle/>
          <a:p>
            <a:pPr algn="r" defTabSz="761970" eaLnBrk="1" fontAlgn="auto" hangingPunct="1">
              <a:spcBef>
                <a:spcPts val="0"/>
              </a:spcBef>
              <a:spcAft>
                <a:spcPts val="0"/>
              </a:spcAft>
            </a:pPr>
            <a:fld id="{00000000-1234-1234-1234-123412341234}" type="slidenum">
              <a:rPr lang="lv" sz="1111" kern="0" smtClean="0">
                <a:solidFill>
                  <a:srgbClr val="595959"/>
                </a:solidFill>
                <a:latin typeface="Arial"/>
                <a:cs typeface="Arial"/>
                <a:sym typeface="Arial"/>
              </a:rPr>
              <a:pPr algn="r" defTabSz="761970" eaLnBrk="1" fontAlgn="auto" hangingPunct="1">
                <a:spcBef>
                  <a:spcPts val="0"/>
                </a:spcBef>
                <a:spcAft>
                  <a:spcPts val="0"/>
                </a:spcAft>
              </a:pPr>
              <a:t>‹#›</a:t>
            </a:fld>
            <a:endParaRPr lang="lv" sz="1111" kern="0">
              <a:solidFill>
                <a:srgbClr val="595959"/>
              </a:solidFill>
              <a:latin typeface="Arial"/>
              <a:cs typeface="Arial"/>
              <a:sym typeface="Arial"/>
            </a:endParaRPr>
          </a:p>
        </p:txBody>
      </p:sp>
    </p:spTree>
    <p:extLst>
      <p:ext uri="{BB962C8B-B14F-4D97-AF65-F5344CB8AC3E}">
        <p14:creationId xmlns:p14="http://schemas.microsoft.com/office/powerpoint/2010/main" val="2538556519"/>
      </p:ext>
    </p:extLst>
  </p:cSld>
  <p:clrMap bg1="lt1" tx1="dk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ata.gov.l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6267" y="3004752"/>
            <a:ext cx="8636000" cy="800368"/>
          </a:xfrm>
        </p:spPr>
        <p:txBody>
          <a:bodyPr>
            <a:noAutofit/>
          </a:bodyPr>
          <a:lstStyle/>
          <a:p>
            <a:r>
              <a:rPr lang="lv-LV" sz="2800" b="0" dirty="0">
                <a:latin typeface="Calibri" panose="020F0502020204030204" pitchFamily="34" charset="0"/>
              </a:rPr>
              <a:t>E-pārvaldes attīstība un </a:t>
            </a:r>
            <a:r>
              <a:rPr lang="en-US" sz="2800" b="0" dirty="0" smtClean="0">
                <a:latin typeface="Calibri" panose="020F0502020204030204" pitchFamily="34" charset="0"/>
              </a:rPr>
              <a:t/>
            </a:r>
            <a:br>
              <a:rPr lang="en-US" sz="2800" b="0" dirty="0" smtClean="0">
                <a:latin typeface="Calibri" panose="020F0502020204030204" pitchFamily="34" charset="0"/>
              </a:rPr>
            </a:br>
            <a:r>
              <a:rPr lang="lv-LV" sz="2800" b="0" dirty="0" smtClean="0">
                <a:latin typeface="Calibri" panose="020F0502020204030204" pitchFamily="34" charset="0"/>
              </a:rPr>
              <a:t>vienota </a:t>
            </a:r>
            <a:r>
              <a:rPr lang="lv-LV" sz="2800" b="0" dirty="0">
                <a:latin typeface="Calibri" panose="020F0502020204030204" pitchFamily="34" charset="0"/>
              </a:rPr>
              <a:t>digitālā valsts pārvalde</a:t>
            </a:r>
            <a:endParaRPr lang="lv-LV" altLang="en-US" sz="2800" b="0" dirty="0">
              <a:solidFill>
                <a:schemeClr val="tx2"/>
              </a:solidFill>
              <a:latin typeface="Calibri" panose="020F0502020204030204" pitchFamily="34" charset="0"/>
            </a:endParaRPr>
          </a:p>
        </p:txBody>
      </p:sp>
      <p:sp>
        <p:nvSpPr>
          <p:cNvPr id="14339" name="Text Placeholder 2"/>
          <p:cNvSpPr>
            <a:spLocks noGrp="1"/>
          </p:cNvSpPr>
          <p:nvPr>
            <p:ph type="body" sz="quarter" idx="10"/>
          </p:nvPr>
        </p:nvSpPr>
        <p:spPr>
          <a:xfrm>
            <a:off x="524852" y="3963958"/>
            <a:ext cx="8636000" cy="1382013"/>
          </a:xfrm>
        </p:spPr>
        <p:txBody>
          <a:bodyPr>
            <a:noAutofit/>
          </a:bodyPr>
          <a:lstStyle/>
          <a:p>
            <a:pPr algn="l"/>
            <a:endParaRPr lang="lv-LV" altLang="en-US" sz="1778" dirty="0">
              <a:solidFill>
                <a:schemeClr val="tx1">
                  <a:lumMod val="85000"/>
                  <a:lumOff val="15000"/>
                </a:schemeClr>
              </a:solidFill>
            </a:endParaRPr>
          </a:p>
          <a:p>
            <a:pPr algn="l"/>
            <a:r>
              <a:rPr lang="lv-LV" altLang="en-US" sz="1778" dirty="0" smtClean="0">
                <a:solidFill>
                  <a:schemeClr val="tx1">
                    <a:lumMod val="50000"/>
                    <a:lumOff val="50000"/>
                  </a:schemeClr>
                </a:solidFill>
              </a:rPr>
              <a:t>Edmunds Beļskis</a:t>
            </a:r>
            <a:endParaRPr lang="en-US" altLang="en-US" sz="1778" dirty="0" smtClean="0">
              <a:solidFill>
                <a:schemeClr val="tx1">
                  <a:lumMod val="50000"/>
                  <a:lumOff val="50000"/>
                </a:schemeClr>
              </a:solidFill>
            </a:endParaRPr>
          </a:p>
          <a:p>
            <a:pPr algn="l"/>
            <a:r>
              <a:rPr lang="lv-LV" altLang="en-US" sz="1778" dirty="0" smtClean="0">
                <a:solidFill>
                  <a:schemeClr val="tx1">
                    <a:lumMod val="50000"/>
                    <a:lumOff val="50000"/>
                  </a:schemeClr>
                </a:solidFill>
              </a:rPr>
              <a:t>VARAM</a:t>
            </a:r>
            <a:r>
              <a:rPr lang="en-US" altLang="en-US" sz="1778" dirty="0" smtClean="0">
                <a:solidFill>
                  <a:schemeClr val="tx1">
                    <a:lumMod val="50000"/>
                    <a:lumOff val="50000"/>
                  </a:schemeClr>
                </a:solidFill>
              </a:rPr>
              <a:t> </a:t>
            </a:r>
            <a:r>
              <a:rPr lang="lv-LV" altLang="en-US" sz="1778" dirty="0" smtClean="0">
                <a:solidFill>
                  <a:schemeClr val="tx1">
                    <a:lumMod val="50000"/>
                    <a:lumOff val="50000"/>
                  </a:schemeClr>
                </a:solidFill>
              </a:rPr>
              <a:t>valsts sekretāra vietnieks informācijas un komunikācijas tehnoloģiju jautājumos</a:t>
            </a:r>
            <a:endParaRPr lang="lv-LV" sz="1778" dirty="0">
              <a:solidFill>
                <a:schemeClr val="tx1">
                  <a:lumMod val="50000"/>
                  <a:lumOff val="50000"/>
                </a:schemeClr>
              </a:solidFill>
            </a:endParaRPr>
          </a:p>
          <a:p>
            <a:pPr algn="l"/>
            <a:r>
              <a:rPr lang="lv-LV" altLang="en-US" sz="1778" dirty="0">
                <a:solidFill>
                  <a:schemeClr val="tx1">
                    <a:lumMod val="85000"/>
                    <a:lumOff val="15000"/>
                  </a:schemeClr>
                </a:solidFill>
              </a:rPr>
              <a:t> </a:t>
            </a:r>
          </a:p>
        </p:txBody>
      </p:sp>
      <p:sp>
        <p:nvSpPr>
          <p:cNvPr id="14340" name="Text Placeholder 3"/>
          <p:cNvSpPr>
            <a:spLocks noGrp="1"/>
          </p:cNvSpPr>
          <p:nvPr>
            <p:ph type="body" sz="quarter" idx="11"/>
          </p:nvPr>
        </p:nvSpPr>
        <p:spPr>
          <a:xfrm>
            <a:off x="1313816" y="5218418"/>
            <a:ext cx="8636000" cy="365871"/>
          </a:xfrm>
        </p:spPr>
        <p:txBody>
          <a:bodyPr>
            <a:normAutofit/>
          </a:bodyPr>
          <a:lstStyle/>
          <a:p>
            <a:pPr algn="r"/>
            <a:endParaRPr lang="lv-LV" altLang="en-US" sz="1333"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latin typeface="Calibri" panose="020F0502020204030204" pitchFamily="34" charset="0"/>
              </a:rPr>
              <a:t>Būtiskākās</a:t>
            </a:r>
            <a:r>
              <a:rPr lang="en-US" dirty="0" smtClean="0">
                <a:latin typeface="Calibri" panose="020F0502020204030204" pitchFamily="34" charset="0"/>
              </a:rPr>
              <a:t> </a:t>
            </a:r>
            <a:r>
              <a:rPr lang="en-US" dirty="0" err="1" smtClean="0">
                <a:latin typeface="Calibri" panose="020F0502020204030204" pitchFamily="34" charset="0"/>
              </a:rPr>
              <a:t>iniciatīvas</a:t>
            </a:r>
            <a:endParaRPr lang="lv-LV" dirty="0">
              <a:latin typeface="Calibri" panose="020F0502020204030204" pitchFamily="34" charset="0"/>
            </a:endParaRPr>
          </a:p>
        </p:txBody>
      </p:sp>
      <p:sp>
        <p:nvSpPr>
          <p:cNvPr id="8" name="Text Placeholder 7"/>
          <p:cNvSpPr>
            <a:spLocks noGrp="1"/>
          </p:cNvSpPr>
          <p:nvPr>
            <p:ph type="body" idx="1"/>
          </p:nvPr>
        </p:nvSpPr>
        <p:spPr/>
        <p:txBody>
          <a:bodyPr/>
          <a:lstStyle/>
          <a:p>
            <a:endParaRPr lang="lv-LV"/>
          </a:p>
        </p:txBody>
      </p:sp>
    </p:spTree>
    <p:extLst>
      <p:ext uri="{BB962C8B-B14F-4D97-AF65-F5344CB8AC3E}">
        <p14:creationId xmlns:p14="http://schemas.microsoft.com/office/powerpoint/2010/main" val="2962812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603882745"/>
              </p:ext>
            </p:extLst>
          </p:nvPr>
        </p:nvGraphicFramePr>
        <p:xfrm>
          <a:off x="155736" y="1045532"/>
          <a:ext cx="9810750" cy="4300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345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5" y="683365"/>
            <a:ext cx="7163890" cy="590800"/>
          </a:xfrm>
        </p:spPr>
        <p:txBody>
          <a:bodyPr>
            <a:normAutofit/>
          </a:bodyPr>
          <a:lstStyle/>
          <a:p>
            <a:r>
              <a:rPr lang="lv-LV" altLang="lv-LV" sz="2400" b="1" dirty="0" smtClean="0">
                <a:latin typeface="Calibri" panose="020F0502020204030204" pitchFamily="34" charset="0"/>
                <a:cs typeface="Arial" pitchFamily="34" charset="0"/>
              </a:rPr>
              <a:t>1.1. Vienota valsts IKT arhitektūra </a:t>
            </a:r>
            <a:endParaRPr lang="lv-LV" sz="2400" dirty="0"/>
          </a:p>
        </p:txBody>
      </p:sp>
      <p:sp>
        <p:nvSpPr>
          <p:cNvPr id="5" name="Content Placeholder 2"/>
          <p:cNvSpPr>
            <a:spLocks noGrp="1"/>
          </p:cNvSpPr>
          <p:nvPr>
            <p:ph idx="1"/>
          </p:nvPr>
        </p:nvSpPr>
        <p:spPr>
          <a:xfrm>
            <a:off x="564445" y="1608667"/>
            <a:ext cx="6863489" cy="3233978"/>
          </a:xfrm>
        </p:spPr>
        <p:txBody>
          <a:bodyPr>
            <a:normAutofit fontScale="85000" lnSpcReduction="20000"/>
          </a:bodyPr>
          <a:lstStyle/>
          <a:p>
            <a:pPr marL="342900" indent="-342900"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Īstenojot «daļēji centralizētajā IKT pārvaldības modelī» (MK koncepcija, Jan. 2013) noteikto valsts IKT pārvaldību, VARAM to dara ar IKT arhitektūras pārvaldības metodi (analoģija ar pilsētplānošanu un būvvaldi</a:t>
            </a:r>
            <a:r>
              <a:rPr lang="lv-LV" sz="1600" dirty="0" smtClean="0">
                <a:solidFill>
                  <a:schemeClr val="tx1"/>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lv-LV" sz="1600" dirty="0" smtClean="0">
                <a:solidFill>
                  <a:schemeClr val="tx1"/>
                </a:solidFill>
                <a:latin typeface="Times New Roman" panose="02020603050405020304" pitchFamily="18" charset="0"/>
                <a:cs typeface="Times New Roman" panose="02020603050405020304" pitchFamily="18" charset="0"/>
              </a:rPr>
              <a:t>Ilgtermiņa IKT arhitektūras vīzija un informācijas sistēmu attīstības principi ir definēti 2015. gadā apstiprinātajā «konceptuālajā arhitektūrā» (MK Mar. 2015), ko plānojam atjaunot šī gada laikā</a:t>
            </a:r>
          </a:p>
          <a:p>
            <a:pPr marL="342900" indent="-342900" algn="just">
              <a:buFont typeface="Arial" panose="020B0604020202020204" pitchFamily="34" charset="0"/>
              <a:buChar char="•"/>
            </a:pPr>
            <a:r>
              <a:rPr lang="lv-LV" sz="1600" dirty="0" smtClean="0">
                <a:solidFill>
                  <a:schemeClr val="tx1"/>
                </a:solidFill>
                <a:latin typeface="Times New Roman" panose="02020603050405020304" pitchFamily="18" charset="0"/>
                <a:cs typeface="Times New Roman" panose="02020603050405020304" pitchFamily="18" charset="0"/>
              </a:rPr>
              <a:t>VARAM izvērtē un saskaņo IKT ERAF (un pakāpeniski uzsāk vērtēt arī citu finansējuma avotu) projektus attiecībā pret piedāvāto risinājumu atbilstību «konceptuālajai arhitektūrai», saskaņo projektus un no arhitektūras ieviešanas viedokļa uzrauga to īstenošanu</a:t>
            </a:r>
          </a:p>
          <a:p>
            <a:pPr marL="342900" indent="-342900"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 VARAM koordinē projektu īstenotāju savstarpējo sadarbību un uzrauga projektu aprakstos apsolīto vienotās arhitektūras prasību izpildi, īpašu uzmanību pievēršot būtisko arhitektūras elementu (BAE) attīstībai</a:t>
            </a:r>
          </a:p>
          <a:p>
            <a:pPr marL="342900" indent="-342900" algn="just">
              <a:buFont typeface="Arial" panose="020B0604020202020204" pitchFamily="34" charset="0"/>
              <a:buChar char="•"/>
            </a:pPr>
            <a:r>
              <a:rPr lang="lv-LV" sz="1600" dirty="0" smtClean="0">
                <a:solidFill>
                  <a:schemeClr val="tx1"/>
                </a:solidFill>
                <a:latin typeface="Times New Roman" panose="02020603050405020304" pitchFamily="18" charset="0"/>
                <a:cs typeface="Times New Roman" panose="02020603050405020304" pitchFamily="18" charset="0"/>
              </a:rPr>
              <a:t> Vienota arhitektūra nodrošina izvairīšanos no nepamatotas risinājumu dublēšanās, veicina koplietošanas platformu un pakalpojumu attīstību un efektīvu izmantošanu</a:t>
            </a:r>
          </a:p>
        </p:txBody>
      </p:sp>
    </p:spTree>
    <p:extLst>
      <p:ext uri="{BB962C8B-B14F-4D97-AF65-F5344CB8AC3E}">
        <p14:creationId xmlns:p14="http://schemas.microsoft.com/office/powerpoint/2010/main" val="3077319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25" y="513433"/>
            <a:ext cx="7082852" cy="845736"/>
          </a:xfrm>
        </p:spPr>
        <p:txBody>
          <a:bodyPr>
            <a:normAutofit fontScale="90000"/>
          </a:bodyPr>
          <a:lstStyle/>
          <a:p>
            <a:r>
              <a:rPr lang="lv-LV" sz="2700" b="1" dirty="0">
                <a:latin typeface="Calibri" panose="020F0502020204030204" pitchFamily="34" charset="0"/>
                <a:cs typeface="Arial" panose="020B0604020202020204" pitchFamily="34" charset="0"/>
              </a:rPr>
              <a:t>1.1.1. IKT arhitektūras ieviešana ES finansējuma ietvaros</a:t>
            </a:r>
            <a:r>
              <a:rPr lang="lv-LV" dirty="0" smtClean="0"/>
              <a:t/>
            </a:r>
            <a:br>
              <a:rPr lang="lv-LV" dirty="0" smtClean="0"/>
            </a:br>
            <a:endParaRPr lang="lv-LV" dirty="0"/>
          </a:p>
        </p:txBody>
      </p:sp>
      <p:sp>
        <p:nvSpPr>
          <p:cNvPr id="5" name="Content Placeholder 2"/>
          <p:cNvSpPr>
            <a:spLocks noGrp="1"/>
          </p:cNvSpPr>
          <p:nvPr>
            <p:ph idx="1"/>
          </p:nvPr>
        </p:nvSpPr>
        <p:spPr>
          <a:xfrm>
            <a:off x="685272" y="1359169"/>
            <a:ext cx="7043063" cy="2440838"/>
          </a:xfrm>
        </p:spPr>
        <p:txBody>
          <a:bodyPr>
            <a:normAutofit fontScale="92500" lnSpcReduction="20000"/>
          </a:bodyPr>
          <a:lstStyle/>
          <a:p>
            <a:pPr algn="just">
              <a:buFont typeface="Arial" panose="020B0604020202020204" pitchFamily="34" charset="0"/>
              <a:buChar char="•"/>
            </a:pPr>
            <a:r>
              <a:rPr lang="lv-LV" sz="1700" dirty="0">
                <a:solidFill>
                  <a:schemeClr val="tx1"/>
                </a:solidFill>
                <a:latin typeface="Times New Roman" panose="02020603050405020304" pitchFamily="18" charset="0"/>
                <a:cs typeface="Times New Roman" panose="02020603050405020304" pitchFamily="18" charset="0"/>
              </a:rPr>
              <a:t>Esošā plānošanas perioda ietvarā tiks īstenoti </a:t>
            </a:r>
            <a:r>
              <a:rPr lang="lv-LV" sz="1700" u="sng" dirty="0">
                <a:solidFill>
                  <a:schemeClr val="tx1"/>
                </a:solidFill>
                <a:latin typeface="Times New Roman" panose="02020603050405020304" pitchFamily="18" charset="0"/>
                <a:cs typeface="Times New Roman" panose="02020603050405020304" pitchFamily="18" charset="0"/>
              </a:rPr>
              <a:t>55 (40+15) IKT ERAF (SAM 2.2.1) attīstības projekti 150 Milj. EUR apmērā</a:t>
            </a:r>
            <a:r>
              <a:rPr lang="lv-LV" sz="1700" dirty="0">
                <a:solidFill>
                  <a:schemeClr val="tx1"/>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r>
              <a:rPr lang="lv-LV" sz="1700" dirty="0">
                <a:solidFill>
                  <a:schemeClr val="tx1"/>
                </a:solidFill>
                <a:latin typeface="Times New Roman" panose="02020603050405020304" pitchFamily="18" charset="0"/>
                <a:cs typeface="Times New Roman" panose="02020603050405020304" pitchFamily="18" charset="0"/>
              </a:rPr>
              <a:t>Mērāmie SAM rādītāji ir </a:t>
            </a:r>
            <a:r>
              <a:rPr lang="lv-LV" sz="1700" b="1" dirty="0" err="1">
                <a:solidFill>
                  <a:schemeClr val="tx1"/>
                </a:solidFill>
                <a:latin typeface="Times New Roman" panose="02020603050405020304" pitchFamily="18" charset="0"/>
                <a:cs typeface="Times New Roman" panose="02020603050405020304" pitchFamily="18" charset="0"/>
              </a:rPr>
              <a:t>digitalizējamo</a:t>
            </a:r>
            <a:r>
              <a:rPr lang="lv-LV" sz="1700" b="1" dirty="0">
                <a:solidFill>
                  <a:schemeClr val="tx1"/>
                </a:solidFill>
                <a:latin typeface="Times New Roman" panose="02020603050405020304" pitchFamily="18" charset="0"/>
                <a:cs typeface="Times New Roman" panose="02020603050405020304" pitchFamily="18" charset="0"/>
              </a:rPr>
              <a:t> valsts pārvaldes procesu skaits</a:t>
            </a:r>
            <a:r>
              <a:rPr lang="lv-LV" sz="1700" dirty="0">
                <a:solidFill>
                  <a:schemeClr val="tx1"/>
                </a:solidFill>
                <a:latin typeface="Times New Roman" panose="02020603050405020304" pitchFamily="18" charset="0"/>
                <a:cs typeface="Times New Roman" panose="02020603050405020304" pitchFamily="18" charset="0"/>
              </a:rPr>
              <a:t> (190), attīstāmo atvērto </a:t>
            </a:r>
            <a:r>
              <a:rPr lang="lv-LV" sz="1700" b="1" dirty="0">
                <a:solidFill>
                  <a:schemeClr val="tx1"/>
                </a:solidFill>
                <a:latin typeface="Times New Roman" panose="02020603050405020304" pitchFamily="18" charset="0"/>
                <a:cs typeface="Times New Roman" panose="02020603050405020304" pitchFamily="18" charset="0"/>
              </a:rPr>
              <a:t>koplietošanas platformu skaits </a:t>
            </a:r>
            <a:r>
              <a:rPr lang="lv-LV" sz="1700" dirty="0">
                <a:solidFill>
                  <a:schemeClr val="tx1"/>
                </a:solidFill>
                <a:latin typeface="Times New Roman" panose="02020603050405020304" pitchFamily="18" charset="0"/>
                <a:cs typeface="Times New Roman" panose="02020603050405020304" pitchFamily="18" charset="0"/>
              </a:rPr>
              <a:t>(18) un progress valsts pārvaldes </a:t>
            </a:r>
            <a:r>
              <a:rPr lang="lv-LV" sz="1700" b="1" dirty="0">
                <a:solidFill>
                  <a:schemeClr val="tx1"/>
                </a:solidFill>
                <a:latin typeface="Times New Roman" panose="02020603050405020304" pitchFamily="18" charset="0"/>
                <a:cs typeface="Times New Roman" panose="02020603050405020304" pitchFamily="18" charset="0"/>
              </a:rPr>
              <a:t>datu atvēršanā </a:t>
            </a:r>
            <a:r>
              <a:rPr lang="lv-LV" sz="1700" dirty="0">
                <a:solidFill>
                  <a:schemeClr val="tx1"/>
                </a:solidFill>
                <a:latin typeface="Times New Roman" panose="02020603050405020304" pitchFamily="18" charset="0"/>
                <a:cs typeface="Times New Roman" panose="02020603050405020304" pitchFamily="18" charset="0"/>
              </a:rPr>
              <a:t>(indeksa vērtība) </a:t>
            </a:r>
          </a:p>
          <a:p>
            <a:pPr algn="just">
              <a:buFont typeface="Arial" panose="020B0604020202020204" pitchFamily="34" charset="0"/>
              <a:buChar char="•"/>
            </a:pPr>
            <a:r>
              <a:rPr lang="lv-LV" sz="1700" dirty="0">
                <a:solidFill>
                  <a:schemeClr val="tx1"/>
                </a:solidFill>
                <a:latin typeface="Times New Roman" panose="02020603050405020304" pitchFamily="18" charset="0"/>
                <a:cs typeface="Times New Roman" panose="02020603050405020304" pitchFamily="18" charset="0"/>
              </a:rPr>
              <a:t>Valsts pārvaldes process tiek kvalificēts par </a:t>
            </a:r>
            <a:r>
              <a:rPr lang="lv-LV" sz="1700" dirty="0" err="1">
                <a:solidFill>
                  <a:schemeClr val="tx1"/>
                </a:solidFill>
                <a:latin typeface="Times New Roman" panose="02020603050405020304" pitchFamily="18" charset="0"/>
                <a:cs typeface="Times New Roman" panose="02020603050405020304" pitchFamily="18" charset="0"/>
              </a:rPr>
              <a:t>digitalizējamu</a:t>
            </a:r>
            <a:r>
              <a:rPr lang="lv-LV" sz="1700" dirty="0">
                <a:solidFill>
                  <a:schemeClr val="tx1"/>
                </a:solidFill>
                <a:latin typeface="Times New Roman" panose="02020603050405020304" pitchFamily="18" charset="0"/>
                <a:cs typeface="Times New Roman" panose="02020603050405020304" pitchFamily="18" charset="0"/>
              </a:rPr>
              <a:t>, ja tas ir saistīts ar elektronizējamiem publiskajiem pakalpojumiem (e-pakalpojumu attīstība) vai paredz valsts pārvaldes koplietošanas pakalpojumu vai koplietošanas funkcionalitātes attīstību  </a:t>
            </a:r>
          </a:p>
          <a:p>
            <a:pPr algn="just">
              <a:buFont typeface="Arial" panose="020B0604020202020204" pitchFamily="34" charset="0"/>
              <a:buChar char="•"/>
            </a:pPr>
            <a:r>
              <a:rPr lang="lv-LV" sz="1700" dirty="0">
                <a:solidFill>
                  <a:schemeClr val="tx1"/>
                </a:solidFill>
                <a:latin typeface="Times New Roman" panose="02020603050405020304" pitchFamily="18" charset="0"/>
                <a:cs typeface="Times New Roman" panose="02020603050405020304" pitchFamily="18" charset="0"/>
              </a:rPr>
              <a:t>2014. – 2020. gadu plānošanas periodā </a:t>
            </a:r>
            <a:r>
              <a:rPr lang="lv-LV" sz="1700" b="1" dirty="0">
                <a:solidFill>
                  <a:schemeClr val="tx1"/>
                </a:solidFill>
                <a:latin typeface="Times New Roman" panose="02020603050405020304" pitchFamily="18" charset="0"/>
                <a:cs typeface="Times New Roman" panose="02020603050405020304" pitchFamily="18" charset="0"/>
              </a:rPr>
              <a:t>e-pakalpojumu skaits nav pašmērķis</a:t>
            </a:r>
            <a:r>
              <a:rPr lang="lv-LV" sz="1700" dirty="0">
                <a:solidFill>
                  <a:schemeClr val="tx1"/>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endParaRPr lang="lv-LV" sz="1600" dirty="0">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lv-LV"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718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453471"/>
            <a:ext cx="6836420" cy="1160530"/>
          </a:xfrm>
        </p:spPr>
        <p:txBody>
          <a:bodyPr>
            <a:normAutofit fontScale="90000"/>
          </a:bodyPr>
          <a:lstStyle/>
          <a:p>
            <a:r>
              <a:rPr lang="lv-LV" sz="2700" b="1" dirty="0">
                <a:latin typeface="Calibri" panose="020F0502020204030204" pitchFamily="34" charset="0"/>
                <a:cs typeface="Arial" panose="020B0604020202020204" pitchFamily="34" charset="0"/>
              </a:rPr>
              <a:t>1.1.2. Datu atvēršana </a:t>
            </a:r>
            <a:r>
              <a:rPr lang="lv-LV" sz="2700" b="1" dirty="0" smtClean="0">
                <a:latin typeface="Calibri" panose="020F0502020204030204" pitchFamily="34" charset="0"/>
                <a:cs typeface="Arial" panose="020B0604020202020204" pitchFamily="34" charset="0"/>
              </a:rPr>
              <a:t>atkal izmantošanai </a:t>
            </a:r>
            <a:r>
              <a:rPr lang="lv-LV" sz="2700" b="1" dirty="0">
                <a:latin typeface="Calibri" panose="020F0502020204030204" pitchFamily="34" charset="0"/>
                <a:cs typeface="Arial" panose="020B0604020202020204" pitchFamily="34" charset="0"/>
              </a:rPr>
              <a:t>un pilnveidojumi valsts pārvaldes institūciju savstarpējā datu apmaiņā </a:t>
            </a:r>
            <a:r>
              <a:rPr lang="lv-LV" dirty="0" smtClean="0"/>
              <a:t/>
            </a:r>
            <a:br>
              <a:rPr lang="lv-LV" dirty="0" smtClean="0"/>
            </a:br>
            <a:endParaRPr lang="lv-LV" dirty="0"/>
          </a:p>
        </p:txBody>
      </p:sp>
      <p:sp>
        <p:nvSpPr>
          <p:cNvPr id="5" name="Content Placeholder 2"/>
          <p:cNvSpPr>
            <a:spLocks noGrp="1"/>
          </p:cNvSpPr>
          <p:nvPr>
            <p:ph idx="1"/>
          </p:nvPr>
        </p:nvSpPr>
        <p:spPr>
          <a:xfrm>
            <a:off x="685272" y="1614001"/>
            <a:ext cx="7043063" cy="2440838"/>
          </a:xfrm>
        </p:spPr>
        <p:txBody>
          <a:bodyPr>
            <a:normAutofit/>
          </a:bodyPr>
          <a:lstStyle/>
          <a:p>
            <a:pPr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Visiem pasākuma 2.2.1.1. projektu īstenotājiem tiek izvirzīta </a:t>
            </a:r>
            <a:r>
              <a:rPr lang="lv-LV" sz="1600" b="1" dirty="0">
                <a:solidFill>
                  <a:schemeClr val="tx1"/>
                </a:solidFill>
                <a:latin typeface="Times New Roman" panose="02020603050405020304" pitchFamily="18" charset="0"/>
                <a:cs typeface="Times New Roman" panose="02020603050405020304" pitchFamily="18" charset="0"/>
              </a:rPr>
              <a:t>prasība atvērt (publicēt) savas iestādes datus</a:t>
            </a:r>
            <a:r>
              <a:rPr lang="lv-LV" sz="1600" dirty="0">
                <a:solidFill>
                  <a:schemeClr val="tx1"/>
                </a:solidFill>
                <a:latin typeface="Times New Roman" panose="02020603050405020304" pitchFamily="18" charset="0"/>
                <a:cs typeface="Times New Roman" panose="02020603050405020304" pitchFamily="18" charset="0"/>
              </a:rPr>
              <a:t> (vismaz 10 datu kopas katrai iestādei, kura īsteno SAM 2.2.1. projektus ar IKT infrastruktūras projektiem kā izņēmumu)</a:t>
            </a:r>
          </a:p>
          <a:p>
            <a:pPr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Projektos īpaša uzmanība tiek pievērsta valsts iestāžu un pašvaldību informācijas apmaiņas uzlabošanai:	 </a:t>
            </a:r>
          </a:p>
          <a:p>
            <a:pPr marL="962000" lvl="1" indent="-342900"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tiek attīstīta Datu izplatīšanas platforma</a:t>
            </a:r>
          </a:p>
          <a:p>
            <a:pPr marL="962000" lvl="1" indent="-342900"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katrā atsevišķā projektā tiek paredzēta datu apmaiņas </a:t>
            </a:r>
            <a:r>
              <a:rPr lang="lv-LV" sz="1600" dirty="0" err="1">
                <a:solidFill>
                  <a:schemeClr val="tx1"/>
                </a:solidFill>
                <a:latin typeface="Times New Roman" panose="02020603050405020304" pitchFamily="18" charset="0"/>
                <a:cs typeface="Times New Roman" panose="02020603050405020304" pitchFamily="18" charset="0"/>
              </a:rPr>
              <a:t>saskarņu</a:t>
            </a:r>
            <a:r>
              <a:rPr lang="lv-LV" sz="1600" dirty="0">
                <a:solidFill>
                  <a:schemeClr val="tx1"/>
                </a:solidFill>
                <a:latin typeface="Times New Roman" panose="02020603050405020304" pitchFamily="18" charset="0"/>
                <a:cs typeface="Times New Roman" panose="02020603050405020304" pitchFamily="18" charset="0"/>
              </a:rPr>
              <a:t> izveide izmantojot vienoto platformu</a:t>
            </a:r>
          </a:p>
          <a:p>
            <a:pPr marL="342900" indent="-342900" algn="just">
              <a:buFont typeface="Arial" panose="020B0604020202020204" pitchFamily="34" charset="0"/>
              <a:buChar char="•"/>
            </a:pPr>
            <a:endParaRPr lang="lv-LV"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160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490947"/>
            <a:ext cx="6836420" cy="793270"/>
          </a:xfrm>
        </p:spPr>
        <p:txBody>
          <a:bodyPr>
            <a:normAutofit fontScale="90000"/>
          </a:bodyPr>
          <a:lstStyle/>
          <a:p>
            <a:r>
              <a:rPr lang="lv-LV" sz="2700" b="1" dirty="0">
                <a:latin typeface="Calibri" panose="020F0502020204030204" pitchFamily="34" charset="0"/>
                <a:cs typeface="Arial" panose="020B0604020202020204" pitchFamily="34" charset="0"/>
              </a:rPr>
              <a:t>1.1.3. Koplietošanas platformas – ieguvumi iedzīvotājiem, uzņēmējiem un valsts pārvaldei </a:t>
            </a:r>
            <a:r>
              <a:rPr lang="lv-LV" dirty="0" smtClean="0"/>
              <a:t/>
            </a:r>
            <a:br>
              <a:rPr lang="lv-LV" dirty="0" smtClean="0"/>
            </a:br>
            <a:endParaRPr lang="lv-LV" dirty="0"/>
          </a:p>
        </p:txBody>
      </p:sp>
      <p:sp>
        <p:nvSpPr>
          <p:cNvPr id="5" name="Content Placeholder 2"/>
          <p:cNvSpPr>
            <a:spLocks noGrp="1"/>
          </p:cNvSpPr>
          <p:nvPr>
            <p:ph idx="1"/>
          </p:nvPr>
        </p:nvSpPr>
        <p:spPr>
          <a:xfrm>
            <a:off x="685272" y="1284217"/>
            <a:ext cx="7043063" cy="3797449"/>
          </a:xfrm>
        </p:spPr>
        <p:txBody>
          <a:bodyPr>
            <a:normAutofit/>
          </a:bodyPr>
          <a:lstStyle/>
          <a:p>
            <a:pPr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Izpildot oficiālās e-adreses likuma prasības, VARAM PIKTAPS projekta ietvaros tiek attīstīta un tiks ieviesta </a:t>
            </a:r>
            <a:r>
              <a:rPr lang="lv-LV" sz="1600" b="1" dirty="0">
                <a:solidFill>
                  <a:schemeClr val="tx1"/>
                </a:solidFill>
                <a:latin typeface="Times New Roman" panose="02020603050405020304" pitchFamily="18" charset="0"/>
                <a:cs typeface="Times New Roman" panose="02020603050405020304" pitchFamily="18" charset="0"/>
              </a:rPr>
              <a:t>drošas elektroniskās piegādes platformas pirmā kārta</a:t>
            </a:r>
            <a:r>
              <a:rPr lang="lv-LV" sz="1600" dirty="0">
                <a:solidFill>
                  <a:schemeClr val="tx1"/>
                </a:solidFill>
                <a:latin typeface="Times New Roman" panose="02020603050405020304" pitchFamily="18" charset="0"/>
                <a:cs typeface="Times New Roman" panose="02020603050405020304" pitchFamily="18" charset="0"/>
              </a:rPr>
              <a:t>:</a:t>
            </a:r>
          </a:p>
          <a:p>
            <a:pPr marL="920713" lvl="1" indent="-285739"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e-adreses konti un integrācija pārvaldes iestādēm (ar DIV),</a:t>
            </a:r>
          </a:p>
          <a:p>
            <a:pPr marL="920713" lvl="1" indent="-285739"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e-adreses konti iedzīvotājiem, pilnveidojot Latvija.lv kontus,</a:t>
            </a:r>
          </a:p>
          <a:p>
            <a:pPr marL="920713" lvl="1" indent="-285739"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e-adreses turpmākās attīstības plāni ar papildus ieguvumiem uzņēmējiem</a:t>
            </a:r>
          </a:p>
          <a:p>
            <a:pPr algn="just">
              <a:buFont typeface="Arial" panose="020B0604020202020204" pitchFamily="34" charset="0"/>
              <a:buChar char="•"/>
            </a:pPr>
            <a:r>
              <a:rPr lang="lv-LV" sz="1600" b="1" dirty="0">
                <a:solidFill>
                  <a:schemeClr val="tx1"/>
                </a:solidFill>
                <a:latin typeface="Times New Roman" panose="02020603050405020304" pitchFamily="18" charset="0"/>
                <a:cs typeface="Times New Roman" panose="02020603050405020304" pitchFamily="18" charset="0"/>
              </a:rPr>
              <a:t>Elektronisko iepirkumu un izsoļu platformas </a:t>
            </a:r>
            <a:r>
              <a:rPr lang="lv-LV" sz="1600" dirty="0">
                <a:solidFill>
                  <a:schemeClr val="tx1"/>
                </a:solidFill>
                <a:latin typeface="Times New Roman" panose="02020603050405020304" pitchFamily="18" charset="0"/>
                <a:cs typeface="Times New Roman" panose="02020603050405020304" pitchFamily="18" charset="0"/>
              </a:rPr>
              <a:t>turpmāka attīstība VRAA EIS projekta ietvaros – Eiropas iepirkumu dokumentu (ESPD) apmaiņas integrācija, iepirkumu konkursu un izsoļu funkcionalitātes attīstība </a:t>
            </a:r>
          </a:p>
          <a:p>
            <a:pPr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Valsts pārvaldes institūciju </a:t>
            </a:r>
            <a:r>
              <a:rPr lang="lv-LV" sz="1600" b="1" dirty="0">
                <a:solidFill>
                  <a:schemeClr val="tx1"/>
                </a:solidFill>
                <a:latin typeface="Times New Roman" panose="02020603050405020304" pitchFamily="18" charset="0"/>
                <a:cs typeface="Times New Roman" panose="02020603050405020304" pitchFamily="18" charset="0"/>
              </a:rPr>
              <a:t>tīmekļa vietņu platforma</a:t>
            </a:r>
            <a:r>
              <a:rPr lang="lv-LV" sz="1600" dirty="0">
                <a:solidFill>
                  <a:schemeClr val="tx1"/>
                </a:solidFill>
                <a:latin typeface="Times New Roman" panose="02020603050405020304" pitchFamily="18" charset="0"/>
                <a:cs typeface="Times New Roman" panose="02020603050405020304" pitchFamily="18" charset="0"/>
              </a:rPr>
              <a:t> – </a:t>
            </a:r>
            <a:r>
              <a:rPr lang="lv-LV" sz="1600" dirty="0" err="1">
                <a:solidFill>
                  <a:schemeClr val="tx1"/>
                </a:solidFill>
                <a:latin typeface="Times New Roman" panose="02020603050405020304" pitchFamily="18" charset="0"/>
                <a:cs typeface="Times New Roman" panose="02020603050405020304" pitchFamily="18" charset="0"/>
              </a:rPr>
              <a:t>piekļūstamības</a:t>
            </a:r>
            <a:r>
              <a:rPr lang="lv-LV" sz="1600" dirty="0">
                <a:solidFill>
                  <a:schemeClr val="tx1"/>
                </a:solidFill>
                <a:latin typeface="Times New Roman" panose="02020603050405020304" pitchFamily="18" charset="0"/>
                <a:cs typeface="Times New Roman" panose="02020603050405020304" pitchFamily="18" charset="0"/>
              </a:rPr>
              <a:t> prasību izpilde, vienoti lietojamības un satura pārvaldības principi, integrācija ar citām platformām (EIS, CIVIS, pakalpojumu platformas) </a:t>
            </a:r>
          </a:p>
          <a:p>
            <a:pPr marL="342900" indent="-342900" algn="just">
              <a:buFont typeface="Arial" panose="020B0604020202020204" pitchFamily="34" charset="0"/>
              <a:buChar char="•"/>
            </a:pPr>
            <a:endParaRPr lang="lv-LV"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694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54" y="435924"/>
            <a:ext cx="6836420" cy="968215"/>
          </a:xfrm>
        </p:spPr>
        <p:txBody>
          <a:bodyPr>
            <a:normAutofit fontScale="90000"/>
          </a:bodyPr>
          <a:lstStyle/>
          <a:p>
            <a:r>
              <a:rPr lang="lv-LV" sz="2700" b="1" dirty="0">
                <a:latin typeface="Calibri" panose="020F0502020204030204" pitchFamily="34" charset="0"/>
                <a:cs typeface="Arial" panose="020B0604020202020204" pitchFamily="34" charset="0"/>
              </a:rPr>
              <a:t>1.1.4. IKT infrastruktūras koplietošanas pakalpojumu platformas – ieguldījums IKT atbalsta optimizācijā </a:t>
            </a:r>
            <a:r>
              <a:rPr lang="lv-LV" dirty="0" smtClean="0"/>
              <a:t/>
            </a:r>
            <a:br>
              <a:rPr lang="lv-LV" dirty="0" smtClean="0"/>
            </a:br>
            <a:endParaRPr lang="lv-LV" dirty="0"/>
          </a:p>
        </p:txBody>
      </p:sp>
      <p:sp>
        <p:nvSpPr>
          <p:cNvPr id="5" name="Content Placeholder 2"/>
          <p:cNvSpPr>
            <a:spLocks noGrp="1"/>
          </p:cNvSpPr>
          <p:nvPr>
            <p:ph idx="1"/>
          </p:nvPr>
        </p:nvSpPr>
        <p:spPr>
          <a:xfrm>
            <a:off x="721842" y="1404139"/>
            <a:ext cx="6863489" cy="3484091"/>
          </a:xfrm>
        </p:spPr>
        <p:txBody>
          <a:bodyPr>
            <a:normAutofit/>
          </a:bodyPr>
          <a:lstStyle/>
          <a:p>
            <a:pPr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SAM 2.2.1. regulējums ierobežo ieguldījumus IKT infrastruktūrā, pieļaujot to tikai projektos, kuru ietvaros tiek attīstīti IKT infrastruktūras koplietošanas pakalpojumi, kurus sniedz, izmantojot valsts Loģiski vienotā datu centra (LVDC) infrastruktūru</a:t>
            </a:r>
          </a:p>
          <a:p>
            <a:pPr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IKT infrastruktūras pakalpojumus attīstīs tikai 8 pasākuma 2.2.1.1. projekti, izmantojot 5 LVDC integrētu datu centru infrastruktūru</a:t>
            </a:r>
          </a:p>
          <a:p>
            <a:pPr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Tādējādi, pasākuma 2.2.1.1. projekti veicina valsts IKT infrastruktūras konsolidāciju un uzlabojumus valsts IKT pārvaldībā</a:t>
            </a:r>
          </a:p>
          <a:p>
            <a:pPr marL="342900" indent="-342900" algn="just">
              <a:buFont typeface="Arial" panose="020B0604020202020204" pitchFamily="34" charset="0"/>
              <a:buChar char="•"/>
            </a:pPr>
            <a:endParaRPr lang="lv-LV"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813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5" y="645786"/>
            <a:ext cx="7163890" cy="553427"/>
          </a:xfrm>
        </p:spPr>
        <p:txBody>
          <a:bodyPr>
            <a:normAutofit fontScale="90000"/>
          </a:bodyPr>
          <a:lstStyle/>
          <a:p>
            <a:r>
              <a:rPr lang="lv-LV" altLang="lv-LV" sz="2700" b="1" dirty="0" smtClean="0">
                <a:latin typeface="Calibri" panose="020F0502020204030204" pitchFamily="34" charset="0"/>
                <a:cs typeface="Arial" pitchFamily="34" charset="0"/>
              </a:rPr>
              <a:t>1.2. Pasākumi projektu kvalitātes pilnveidei</a:t>
            </a:r>
            <a:r>
              <a:rPr lang="lv-LV" dirty="0"/>
              <a:t/>
            </a:r>
            <a:br>
              <a:rPr lang="lv-LV" dirty="0"/>
            </a:br>
            <a:endParaRPr lang="lv-LV" dirty="0"/>
          </a:p>
        </p:txBody>
      </p:sp>
      <p:sp>
        <p:nvSpPr>
          <p:cNvPr id="5" name="Content Placeholder 2"/>
          <p:cNvSpPr>
            <a:spLocks noGrp="1"/>
          </p:cNvSpPr>
          <p:nvPr>
            <p:ph idx="1"/>
          </p:nvPr>
        </p:nvSpPr>
        <p:spPr>
          <a:xfrm>
            <a:off x="564445" y="1614001"/>
            <a:ext cx="6863489" cy="3484091"/>
          </a:xfrm>
        </p:spPr>
        <p:txBody>
          <a:bodyPr>
            <a:normAutofit/>
          </a:bodyPr>
          <a:lstStyle/>
          <a:p>
            <a:pPr marL="342900" indent="-342900"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Projektu īstenošanas personāla izmaksu attiecināšana arī pasūtītāja pusē (5-10% apmērā no projekta kopējā apjoma) (MK 653. noteikumu regulējums attiecībā uz IKT ERAF projektiem)</a:t>
            </a:r>
          </a:p>
          <a:p>
            <a:pPr marL="342900" indent="-342900"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Īstenojamo procesu un IKT risinājumu lietojamības analīzes, projektēšanas un testēšanas izmaksu attiecināšana un prasība plānot attiecīgas darbības (MK 653. noteikumu regulējums attiecībā uz IKT ERAF projektiem un VARAM metodika IKT ERAF projektu vērtēšanai un saskaņošanai)</a:t>
            </a:r>
          </a:p>
          <a:p>
            <a:pPr marL="342900" indent="-342900" algn="just">
              <a:buFont typeface="Arial" panose="020B0604020202020204" pitchFamily="34" charset="0"/>
              <a:buChar char="•"/>
            </a:pPr>
            <a:r>
              <a:rPr lang="lv-LV" sz="1600" dirty="0">
                <a:solidFill>
                  <a:schemeClr val="tx1"/>
                </a:solidFill>
                <a:latin typeface="Times New Roman" panose="02020603050405020304" pitchFamily="18" charset="0"/>
                <a:cs typeface="Times New Roman" panose="02020603050405020304" pitchFamily="18" charset="0"/>
              </a:rPr>
              <a:t>Spējo un iteratīvo IKT risinājumu attīstības pieeju piemērošana, ciktāl to pieļauj publisko iepirkumu regulējuma </a:t>
            </a:r>
            <a:r>
              <a:rPr lang="lv-LV" sz="1600" dirty="0" smtClean="0">
                <a:solidFill>
                  <a:schemeClr val="tx1"/>
                </a:solidFill>
                <a:latin typeface="Times New Roman" panose="02020603050405020304" pitchFamily="18" charset="0"/>
                <a:cs typeface="Times New Roman" panose="02020603050405020304" pitchFamily="18" charset="0"/>
              </a:rPr>
              <a:t>ietvars</a:t>
            </a:r>
          </a:p>
          <a:p>
            <a:pPr marL="342900" indent="-342900" algn="just">
              <a:buFont typeface="Arial" panose="020B0604020202020204" pitchFamily="34" charset="0"/>
              <a:buChar char="•"/>
            </a:pPr>
            <a:endParaRPr lang="lv-LV"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913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873" y="497530"/>
            <a:ext cx="7163890" cy="1100667"/>
          </a:xfrm>
        </p:spPr>
        <p:txBody>
          <a:bodyPr>
            <a:normAutofit fontScale="90000"/>
          </a:bodyPr>
          <a:lstStyle/>
          <a:p>
            <a:r>
              <a:rPr lang="lv-LV" altLang="lv-LV" sz="2700" b="1" dirty="0" smtClean="0">
                <a:latin typeface="Calibri" panose="020F0502020204030204" pitchFamily="34" charset="0"/>
                <a:cs typeface="Arial" pitchFamily="34" charset="0"/>
              </a:rPr>
              <a:t>2.1. VISS izmantošana valsts </a:t>
            </a:r>
            <a:br>
              <a:rPr lang="lv-LV" altLang="lv-LV" sz="2700" b="1" dirty="0" smtClean="0">
                <a:latin typeface="Calibri" panose="020F0502020204030204" pitchFamily="34" charset="0"/>
                <a:cs typeface="Arial" pitchFamily="34" charset="0"/>
              </a:rPr>
            </a:br>
            <a:r>
              <a:rPr lang="lv-LV" altLang="lv-LV" sz="2700" b="1" dirty="0" smtClean="0">
                <a:latin typeface="Calibri" panose="020F0502020204030204" pitchFamily="34" charset="0"/>
                <a:cs typeface="Arial" pitchFamily="34" charset="0"/>
              </a:rPr>
              <a:t>informācijas sistēmu </a:t>
            </a:r>
            <a:br>
              <a:rPr lang="lv-LV" altLang="lv-LV" sz="2700" b="1" dirty="0" smtClean="0">
                <a:latin typeface="Calibri" panose="020F0502020204030204" pitchFamily="34" charset="0"/>
                <a:cs typeface="Arial" pitchFamily="34" charset="0"/>
              </a:rPr>
            </a:br>
            <a:r>
              <a:rPr lang="lv-LV" altLang="lv-LV" sz="2700" b="1" dirty="0" smtClean="0">
                <a:latin typeface="Calibri" panose="020F0502020204030204" pitchFamily="34" charset="0"/>
                <a:cs typeface="Arial" pitchFamily="34" charset="0"/>
              </a:rPr>
              <a:t>sadarbspējas</a:t>
            </a:r>
            <a:br>
              <a:rPr lang="lv-LV" altLang="lv-LV" sz="2700" b="1" dirty="0" smtClean="0">
                <a:latin typeface="Calibri" panose="020F0502020204030204" pitchFamily="34" charset="0"/>
                <a:cs typeface="Arial" pitchFamily="34" charset="0"/>
              </a:rPr>
            </a:br>
            <a:r>
              <a:rPr lang="lv-LV" altLang="lv-LV" sz="2700" b="1" dirty="0" smtClean="0">
                <a:latin typeface="Calibri" panose="020F0502020204030204" pitchFamily="34" charset="0"/>
                <a:cs typeface="Arial" pitchFamily="34" charset="0"/>
              </a:rPr>
              <a:t>nodrošināšanai </a:t>
            </a:r>
            <a:r>
              <a:rPr lang="lv-LV" dirty="0"/>
              <a:t/>
            </a:r>
            <a:br>
              <a:rPr lang="lv-LV" dirty="0"/>
            </a:br>
            <a:endParaRPr lang="lv-LV" dirty="0"/>
          </a:p>
        </p:txBody>
      </p:sp>
      <p:pic>
        <p:nvPicPr>
          <p:cNvPr id="7" name="Picture 8"/>
          <p:cNvPicPr/>
          <p:nvPr/>
        </p:nvPicPr>
        <p:blipFill>
          <a:blip r:embed="rId3">
            <a:extLst>
              <a:ext uri="{28A0092B-C50C-407E-A947-70E740481C1C}">
                <a14:useLocalDpi xmlns:a14="http://schemas.microsoft.com/office/drawing/2010/main" val="0"/>
              </a:ext>
            </a:extLst>
          </a:blip>
          <a:stretch>
            <a:fillRect/>
          </a:stretch>
        </p:blipFill>
        <p:spPr>
          <a:xfrm>
            <a:off x="3347048" y="1047864"/>
            <a:ext cx="6323163" cy="4526763"/>
          </a:xfrm>
          <a:prstGeom prst="rect">
            <a:avLst/>
          </a:prstGeom>
        </p:spPr>
      </p:pic>
      <p:pic>
        <p:nvPicPr>
          <p:cNvPr id="6" name="Picture 7"/>
          <p:cNvPicPr/>
          <p:nvPr/>
        </p:nvPicPr>
        <p:blipFill>
          <a:blip r:embed="rId4">
            <a:extLst>
              <a:ext uri="{28A0092B-C50C-407E-A947-70E740481C1C}">
                <a14:useLocalDpi xmlns:a14="http://schemas.microsoft.com/office/drawing/2010/main" val="0"/>
              </a:ext>
            </a:extLst>
          </a:blip>
          <a:stretch>
            <a:fillRect/>
          </a:stretch>
        </p:blipFill>
        <p:spPr>
          <a:xfrm>
            <a:off x="65314" y="3480319"/>
            <a:ext cx="5395984" cy="2164701"/>
          </a:xfrm>
          <a:prstGeom prst="rect">
            <a:avLst/>
          </a:prstGeom>
        </p:spPr>
      </p:pic>
    </p:spTree>
    <p:extLst>
      <p:ext uri="{BB962C8B-B14F-4D97-AF65-F5344CB8AC3E}">
        <p14:creationId xmlns:p14="http://schemas.microsoft.com/office/powerpoint/2010/main" val="836714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07" y="321347"/>
            <a:ext cx="7439961" cy="548084"/>
          </a:xfrm>
        </p:spPr>
        <p:txBody>
          <a:bodyPr>
            <a:normAutofit/>
          </a:bodyPr>
          <a:lstStyle/>
          <a:p>
            <a:pPr lvl="0"/>
            <a:r>
              <a:rPr lang="lv-LV" altLang="lv-LV" sz="2400" b="1" dirty="0" smtClean="0">
                <a:latin typeface="Calibri" panose="020F0502020204030204" pitchFamily="34" charset="0"/>
                <a:cs typeface="Arial" pitchFamily="34" charset="0"/>
              </a:rPr>
              <a:t>2.2. Datu izplatīšanas un publicēšanas platformas</a:t>
            </a:r>
            <a:endParaRPr lang="lv-LV" altLang="lv-LV" sz="2400" dirty="0">
              <a:latin typeface="Calibri" panose="020F0502020204030204" pitchFamily="34" charset="0"/>
              <a:cs typeface="Arial" pitchFamily="34" charset="0"/>
            </a:endParaRPr>
          </a:p>
        </p:txBody>
      </p:sp>
      <p:sp>
        <p:nvSpPr>
          <p:cNvPr id="3" name="Content Placeholder 2"/>
          <p:cNvSpPr>
            <a:spLocks noGrp="1"/>
          </p:cNvSpPr>
          <p:nvPr>
            <p:ph idx="1"/>
          </p:nvPr>
        </p:nvSpPr>
        <p:spPr>
          <a:xfrm>
            <a:off x="617717" y="1116765"/>
            <a:ext cx="7551922" cy="4227227"/>
          </a:xfrm>
        </p:spPr>
        <p:txBody>
          <a:bodyPr>
            <a:normAutofit/>
          </a:bodyPr>
          <a:lstStyle/>
          <a:p>
            <a:pPr marL="342900" indent="-342900" algn="just">
              <a:buFont typeface="Arial" panose="020B0604020202020204" pitchFamily="34" charset="0"/>
              <a:buChar char="•"/>
            </a:pPr>
            <a:r>
              <a:rPr lang="lv-LV" sz="1600" dirty="0" smtClean="0">
                <a:solidFill>
                  <a:schemeClr val="tx1"/>
                </a:solidFill>
                <a:latin typeface="Times New Roman" panose="02020603050405020304" pitchFamily="18" charset="0"/>
                <a:cs typeface="Times New Roman" panose="02020603050405020304" pitchFamily="18" charset="0"/>
              </a:rPr>
              <a:t>Valsts informācijas sistēmu savietotāja (VISS) servisu izmantošana pēdējos gados  strauji pieaug (no 4,3 Milj. izsaukumu 2014. līdz 45,1 Milj. 2017. gadā) </a:t>
            </a:r>
            <a:endParaRPr lang="lv-LV" sz="16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lv-LV" sz="1600" dirty="0" smtClean="0">
                <a:solidFill>
                  <a:schemeClr val="tx1"/>
                </a:solidFill>
                <a:latin typeface="Times New Roman" panose="02020603050405020304" pitchFamily="18" charset="0"/>
                <a:cs typeface="Times New Roman" panose="02020603050405020304" pitchFamily="18" charset="0"/>
              </a:rPr>
              <a:t>Valsts informācijas sistēmu savietotāja VISS attīstība par </a:t>
            </a:r>
            <a:r>
              <a:rPr lang="lv-LV" sz="1600" u="sng" dirty="0">
                <a:solidFill>
                  <a:schemeClr val="tx1"/>
                </a:solidFill>
                <a:latin typeface="Times New Roman" panose="02020603050405020304" pitchFamily="18" charset="0"/>
                <a:cs typeface="Times New Roman" panose="02020603050405020304" pitchFamily="18" charset="0"/>
              </a:rPr>
              <a:t>D</a:t>
            </a:r>
            <a:r>
              <a:rPr lang="lv-LV" sz="1600" u="sng" dirty="0" smtClean="0">
                <a:solidFill>
                  <a:schemeClr val="tx1"/>
                </a:solidFill>
                <a:latin typeface="Times New Roman" panose="02020603050405020304" pitchFamily="18" charset="0"/>
                <a:cs typeface="Times New Roman" panose="02020603050405020304" pitchFamily="18" charset="0"/>
              </a:rPr>
              <a:t>atu izplatīšanas platformu</a:t>
            </a:r>
          </a:p>
          <a:p>
            <a:pPr marL="676261" lvl="1" indent="-342900" algn="just">
              <a:buFont typeface="Arial" panose="020B0604020202020204" pitchFamily="34" charset="0"/>
              <a:buChar char="•"/>
            </a:pPr>
            <a:r>
              <a:rPr lang="lv-LV" sz="1433" dirty="0">
                <a:solidFill>
                  <a:schemeClr val="tx1"/>
                </a:solidFill>
                <a:latin typeface="Times New Roman" panose="02020603050405020304" pitchFamily="18" charset="0"/>
                <a:cs typeface="Times New Roman" panose="02020603050405020304" pitchFamily="18" charset="0"/>
              </a:rPr>
              <a:t>ā</a:t>
            </a:r>
            <a:r>
              <a:rPr lang="lv-LV" sz="1433" dirty="0" smtClean="0">
                <a:solidFill>
                  <a:schemeClr val="tx1"/>
                </a:solidFill>
                <a:latin typeface="Times New Roman" panose="02020603050405020304" pitchFamily="18" charset="0"/>
                <a:cs typeface="Times New Roman" panose="02020603050405020304" pitchFamily="18" charset="0"/>
              </a:rPr>
              <a:t>trdarbīga datu izplatīšanu </a:t>
            </a:r>
            <a:r>
              <a:rPr lang="lv-LV" sz="1433" dirty="0">
                <a:solidFill>
                  <a:schemeClr val="tx1"/>
                </a:solidFill>
                <a:latin typeface="Times New Roman" panose="02020603050405020304" pitchFamily="18" charset="0"/>
                <a:cs typeface="Times New Roman" panose="02020603050405020304" pitchFamily="18" charset="0"/>
              </a:rPr>
              <a:t>no reģistru datu </a:t>
            </a:r>
            <a:r>
              <a:rPr lang="lv-LV" sz="1433" dirty="0" smtClean="0">
                <a:solidFill>
                  <a:schemeClr val="tx1"/>
                </a:solidFill>
                <a:latin typeface="Times New Roman" panose="02020603050405020304" pitchFamily="18" charset="0"/>
                <a:cs typeface="Times New Roman" panose="02020603050405020304" pitchFamily="18" charset="0"/>
              </a:rPr>
              <a:t>kopijas</a:t>
            </a:r>
          </a:p>
          <a:p>
            <a:pPr marL="676261" lvl="1" indent="-342900" algn="just">
              <a:buFont typeface="Arial" panose="020B0604020202020204" pitchFamily="34" charset="0"/>
              <a:buChar char="•"/>
            </a:pPr>
            <a:r>
              <a:rPr lang="lv-LV" sz="1433" dirty="0">
                <a:solidFill>
                  <a:schemeClr val="tx1"/>
                </a:solidFill>
                <a:latin typeface="Times New Roman" panose="02020603050405020304" pitchFamily="18" charset="0"/>
                <a:cs typeface="Times New Roman" panose="02020603050405020304" pitchFamily="18" charset="0"/>
              </a:rPr>
              <a:t>j</a:t>
            </a:r>
            <a:r>
              <a:rPr lang="lv-LV" sz="1433" dirty="0" smtClean="0">
                <a:solidFill>
                  <a:schemeClr val="tx1"/>
                </a:solidFill>
                <a:latin typeface="Times New Roman" panose="02020603050405020304" pitchFamily="18" charset="0"/>
                <a:cs typeface="Times New Roman" panose="02020603050405020304" pitchFamily="18" charset="0"/>
              </a:rPr>
              <a:t>auni, unificēti, arī mobilajām lietotnēm izmantojami  datu pakalpojumi</a:t>
            </a:r>
          </a:p>
          <a:p>
            <a:pPr marL="676261" lvl="1" indent="-342900" algn="just">
              <a:buFont typeface="Arial" panose="020B0604020202020204" pitchFamily="34" charset="0"/>
              <a:buChar char="•"/>
            </a:pPr>
            <a:r>
              <a:rPr lang="lv-LV" sz="1433" dirty="0" smtClean="0">
                <a:solidFill>
                  <a:schemeClr val="tx1"/>
                </a:solidFill>
                <a:latin typeface="Times New Roman" panose="02020603050405020304" pitchFamily="18" charset="0"/>
                <a:cs typeface="Times New Roman" panose="02020603050405020304" pitchFamily="18" charset="0"/>
              </a:rPr>
              <a:t>tiks izveidota </a:t>
            </a:r>
            <a:r>
              <a:rPr lang="lv-LV" sz="1433" dirty="0">
                <a:solidFill>
                  <a:schemeClr val="tx1"/>
                </a:solidFill>
                <a:latin typeface="Times New Roman" panose="02020603050405020304" pitchFamily="18" charset="0"/>
                <a:cs typeface="Times New Roman" panose="02020603050405020304" pitchFamily="18" charset="0"/>
              </a:rPr>
              <a:t>datu izplatīšanas (piekļuves) līgumu automatizēšanas funkcionalitāte</a:t>
            </a:r>
          </a:p>
          <a:p>
            <a:pPr marL="676261" lvl="1" indent="-342900" algn="just">
              <a:buFont typeface="Arial" panose="020B0604020202020204" pitchFamily="34" charset="0"/>
              <a:buChar char="•"/>
            </a:pPr>
            <a:r>
              <a:rPr lang="lv-LV" sz="1433" dirty="0" smtClean="0">
                <a:solidFill>
                  <a:schemeClr val="tx1"/>
                </a:solidFill>
                <a:latin typeface="Times New Roman" panose="02020603050405020304" pitchFamily="18" charset="0"/>
                <a:cs typeface="Times New Roman" panose="02020603050405020304" pitchFamily="18" charset="0"/>
              </a:rPr>
              <a:t>platforma </a:t>
            </a:r>
            <a:r>
              <a:rPr lang="lv-LV" sz="1433" dirty="0">
                <a:solidFill>
                  <a:schemeClr val="tx1"/>
                </a:solidFill>
                <a:latin typeface="Times New Roman" panose="02020603050405020304" pitchFamily="18" charset="0"/>
                <a:cs typeface="Times New Roman" panose="02020603050405020304" pitchFamily="18" charset="0"/>
              </a:rPr>
              <a:t>tiek projektēta VARAM projekta PIKTAPS ietvaros un tiks izstrādāta un ieviesta VRAA «Vienotās datu telpas» projekta ietvaros, ciešā sadarbībā ar PMLP, UR un VZD</a:t>
            </a:r>
          </a:p>
          <a:p>
            <a:pPr marL="342900" indent="-342900" algn="just">
              <a:buFont typeface="Arial" panose="020B0604020202020204" pitchFamily="34" charset="0"/>
              <a:buChar char="•"/>
            </a:pPr>
            <a:r>
              <a:rPr lang="lv-LV" sz="1600" u="sng" dirty="0" smtClean="0">
                <a:solidFill>
                  <a:schemeClr val="tx1"/>
                </a:solidFill>
                <a:latin typeface="Times New Roman" panose="02020603050405020304" pitchFamily="18" charset="0"/>
                <a:cs typeface="Times New Roman" panose="02020603050405020304" pitchFamily="18" charset="0"/>
              </a:rPr>
              <a:t>Datu publicēšanas platforma </a:t>
            </a:r>
            <a:r>
              <a:rPr lang="lv-LV" sz="1600" dirty="0" smtClean="0">
                <a:solidFill>
                  <a:schemeClr val="tx1"/>
                </a:solidFill>
                <a:latin typeface="Times New Roman" panose="02020603050405020304" pitchFamily="18" charset="0"/>
                <a:cs typeface="Times New Roman" panose="02020603050405020304" pitchFamily="18" charset="0"/>
              </a:rPr>
              <a:t>(</a:t>
            </a:r>
            <a:r>
              <a:rPr lang="lv-LV" sz="1600" dirty="0">
                <a:solidFill>
                  <a:schemeClr val="tx1"/>
                </a:solidFill>
                <a:latin typeface="Times New Roman" panose="02020603050405020304" pitchFamily="18" charset="0"/>
                <a:cs typeface="Times New Roman" panose="02020603050405020304" pitchFamily="18" charset="0"/>
              </a:rPr>
              <a:t>atvērto datu portāls)</a:t>
            </a:r>
            <a:endParaRPr lang="lv-LV" sz="16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lv-LV" sz="1600" dirty="0" smtClean="0">
                <a:solidFill>
                  <a:schemeClr val="tx1"/>
                </a:solidFill>
                <a:latin typeface="Times New Roman" panose="02020603050405020304" pitchFamily="18" charset="0"/>
                <a:cs typeface="Times New Roman" panose="02020603050405020304" pitchFamily="18" charset="0"/>
              </a:rPr>
              <a:t>prasības projektu īstenotājiem publicēt </a:t>
            </a:r>
            <a:r>
              <a:rPr lang="lv-LV" sz="1600" dirty="0">
                <a:solidFill>
                  <a:schemeClr val="tx1"/>
                </a:solidFill>
                <a:latin typeface="Times New Roman" panose="02020603050405020304" pitchFamily="18" charset="0"/>
                <a:cs typeface="Times New Roman" panose="02020603050405020304" pitchFamily="18" charset="0"/>
              </a:rPr>
              <a:t>atvērto datu kopas un attīstīt datu </a:t>
            </a:r>
            <a:r>
              <a:rPr lang="lv-LV" sz="1600" dirty="0" err="1">
                <a:solidFill>
                  <a:schemeClr val="tx1"/>
                </a:solidFill>
                <a:latin typeface="Times New Roman" panose="02020603050405020304" pitchFamily="18" charset="0"/>
                <a:cs typeface="Times New Roman" panose="02020603050405020304" pitchFamily="18" charset="0"/>
              </a:rPr>
              <a:t>pakalpes</a:t>
            </a:r>
            <a:r>
              <a:rPr lang="lv-LV" sz="1600" dirty="0">
                <a:solidFill>
                  <a:schemeClr val="tx1"/>
                </a:solidFill>
                <a:latin typeface="Times New Roman" panose="02020603050405020304" pitchFamily="18" charset="0"/>
                <a:cs typeface="Times New Roman" panose="02020603050405020304" pitchFamily="18" charset="0"/>
              </a:rPr>
              <a:t> atbilstoši pašvaldību un citu valsts pārvaldes institūciju vajadzībām</a:t>
            </a:r>
          </a:p>
        </p:txBody>
      </p:sp>
    </p:spTree>
    <p:extLst>
      <p:ext uri="{BB962C8B-B14F-4D97-AF65-F5344CB8AC3E}">
        <p14:creationId xmlns:p14="http://schemas.microsoft.com/office/powerpoint/2010/main" val="3522069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954937" y="332585"/>
            <a:ext cx="5966754" cy="863868"/>
          </a:xfrm>
        </p:spPr>
        <p:txBody>
          <a:bodyPr>
            <a:normAutofit fontScale="90000"/>
          </a:bodyPr>
          <a:lstStyle/>
          <a:p>
            <a:pPr algn="ctr"/>
            <a:r>
              <a:rPr lang="lv-LV" sz="3000" dirty="0"/>
              <a:t>Pieejami </a:t>
            </a:r>
            <a:r>
              <a:rPr lang="en-US" sz="3000" dirty="0"/>
              <a:t>5</a:t>
            </a:r>
            <a:r>
              <a:rPr lang="lv-LV" sz="3000" dirty="0"/>
              <a:t>00+ valsts </a:t>
            </a:r>
            <a:r>
              <a:rPr lang="lv-LV" sz="3000" dirty="0" err="1"/>
              <a:t>ePakalpojumi</a:t>
            </a:r>
            <a:r>
              <a:rPr lang="lv-LV" sz="3000" dirty="0"/>
              <a:t> (1)</a:t>
            </a:r>
          </a:p>
        </p:txBody>
      </p:sp>
      <p:pic>
        <p:nvPicPr>
          <p:cNvPr id="8" name="Picture 7" descr="https://cdn4.iconfinder.com/data/icons/finance-3/512/14-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2819046" y="1755766"/>
            <a:ext cx="634144" cy="63414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573990" y="1457293"/>
            <a:ext cx="6586011" cy="1349152"/>
          </a:xfrm>
          <a:prstGeom prst="rect">
            <a:avLst/>
          </a:prstGeom>
          <a:noFill/>
        </p:spPr>
        <p:txBody>
          <a:bodyPr wrap="square" rtlCol="0">
            <a:spAutoFit/>
          </a:bodyPr>
          <a:lstStyle/>
          <a:p>
            <a:pPr marL="380985" indent="-380985">
              <a:spcBef>
                <a:spcPts val="500"/>
              </a:spcBef>
              <a:buClr>
                <a:schemeClr val="accent1"/>
              </a:buClr>
              <a:buFont typeface="Calibri" panose="020F0502020204030204" pitchFamily="34" charset="0"/>
              <a:buChar char="●"/>
            </a:pPr>
            <a:r>
              <a:rPr lang="lv-LV" sz="2167" b="1" dirty="0">
                <a:cs typeface="Times New Roman" panose="02020603050405020304" pitchFamily="18" charset="0"/>
              </a:rPr>
              <a:t>Digitālās nodokļu un muitas procedūras</a:t>
            </a:r>
            <a:endParaRPr lang="lv-LV" sz="2167" dirty="0">
              <a:cs typeface="Times New Roman" panose="02020603050405020304" pitchFamily="18" charset="0"/>
            </a:endParaRPr>
          </a:p>
          <a:p>
            <a:pPr marL="519886" indent="-224887">
              <a:spcBef>
                <a:spcPts val="0"/>
              </a:spcBef>
              <a:buClr>
                <a:schemeClr val="accent1"/>
              </a:buClr>
              <a:buFontTx/>
              <a:buChar char="-"/>
            </a:pPr>
            <a:r>
              <a:rPr lang="lv-LV" sz="2000" dirty="0">
                <a:cs typeface="Times New Roman" panose="02020603050405020304" pitchFamily="18" charset="0"/>
              </a:rPr>
              <a:t>Nodokļu deklarācija 5 minūtēs</a:t>
            </a:r>
          </a:p>
          <a:p>
            <a:pPr marL="519886" indent="-224887">
              <a:spcBef>
                <a:spcPts val="0"/>
              </a:spcBef>
              <a:buClr>
                <a:schemeClr val="accent1"/>
              </a:buClr>
              <a:buFontTx/>
              <a:buChar char="-"/>
            </a:pPr>
            <a:r>
              <a:rPr lang="lv-LV" sz="2000" dirty="0">
                <a:cs typeface="Times New Roman" panose="02020603050405020304" pitchFamily="18" charset="0"/>
              </a:rPr>
              <a:t>Pārbaudi vai par tevi maksā nodokļus </a:t>
            </a:r>
          </a:p>
          <a:p>
            <a:pPr marL="519886" indent="-224887">
              <a:spcBef>
                <a:spcPts val="0"/>
              </a:spcBef>
              <a:buClr>
                <a:schemeClr val="accent1"/>
              </a:buClr>
              <a:buFontTx/>
              <a:buChar char="-"/>
            </a:pPr>
            <a:r>
              <a:rPr lang="lv-LV" sz="2000" dirty="0">
                <a:cs typeface="Times New Roman" panose="02020603050405020304" pitchFamily="18" charset="0"/>
              </a:rPr>
              <a:t>Apmaksā nekustamā īpašuma nodokli, muitas nodevas</a:t>
            </a:r>
          </a:p>
        </p:txBody>
      </p:sp>
      <p:sp>
        <p:nvSpPr>
          <p:cNvPr id="29" name="TextBox 28"/>
          <p:cNvSpPr txBox="1"/>
          <p:nvPr/>
        </p:nvSpPr>
        <p:spPr>
          <a:xfrm>
            <a:off x="3601593" y="4845950"/>
            <a:ext cx="6780657" cy="733599"/>
          </a:xfrm>
          <a:prstGeom prst="rect">
            <a:avLst/>
          </a:prstGeom>
          <a:noFill/>
        </p:spPr>
        <p:txBody>
          <a:bodyPr wrap="square" rtlCol="0">
            <a:spAutoFit/>
          </a:bodyPr>
          <a:lstStyle/>
          <a:p>
            <a:pPr marL="380985" indent="-380985">
              <a:spcBef>
                <a:spcPts val="500"/>
              </a:spcBef>
              <a:buClr>
                <a:schemeClr val="accent1"/>
              </a:buClr>
              <a:buFont typeface="Calibri" panose="020F0502020204030204" pitchFamily="34" charset="0"/>
              <a:buChar char="●"/>
            </a:pPr>
            <a:r>
              <a:rPr lang="lv-LV" sz="2167" b="1" dirty="0">
                <a:cs typeface="Times New Roman" panose="02020603050405020304" pitchFamily="18" charset="0"/>
              </a:rPr>
              <a:t>Pieteikšanās VSAA pabalstiem </a:t>
            </a:r>
          </a:p>
          <a:p>
            <a:pPr marL="519886" indent="-224887">
              <a:spcBef>
                <a:spcPts val="0"/>
              </a:spcBef>
              <a:buClr>
                <a:schemeClr val="accent1"/>
              </a:buClr>
              <a:buFontTx/>
              <a:buChar char="-"/>
            </a:pPr>
            <a:r>
              <a:rPr lang="lv-LV" sz="2000" dirty="0">
                <a:cs typeface="Times New Roman" panose="02020603050405020304" pitchFamily="18" charset="0"/>
              </a:rPr>
              <a:t>Ģimenes, bērna piedzimšanas, bezdarbnieka, invaliditātes</a:t>
            </a:r>
          </a:p>
        </p:txBody>
      </p:sp>
      <p:pic>
        <p:nvPicPr>
          <p:cNvPr id="266242" name="Picture 2" descr="C:\Users\gatisozols\Downloads\family-grou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801" y="4848379"/>
            <a:ext cx="600388" cy="60038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576607" y="3847899"/>
            <a:ext cx="6586011" cy="733599"/>
          </a:xfrm>
          <a:prstGeom prst="rect">
            <a:avLst/>
          </a:prstGeom>
          <a:noFill/>
        </p:spPr>
        <p:txBody>
          <a:bodyPr wrap="square" rtlCol="0">
            <a:spAutoFit/>
          </a:bodyPr>
          <a:lstStyle/>
          <a:p>
            <a:pPr marL="380985" indent="-380985">
              <a:spcBef>
                <a:spcPts val="500"/>
              </a:spcBef>
              <a:buClr>
                <a:schemeClr val="accent1"/>
              </a:buClr>
              <a:buFont typeface="Calibri" panose="020F0502020204030204" pitchFamily="34" charset="0"/>
              <a:buChar char="●"/>
            </a:pPr>
            <a:r>
              <a:rPr lang="lv-LV" sz="2167" b="1" dirty="0">
                <a:cs typeface="Times New Roman" panose="02020603050405020304" pitchFamily="18" charset="0"/>
              </a:rPr>
              <a:t>Uzņēmuma elektroniska reģistrācija </a:t>
            </a:r>
          </a:p>
          <a:p>
            <a:pPr marL="519886" lvl="5" indent="-224887">
              <a:buClr>
                <a:schemeClr val="accent1"/>
              </a:buClr>
              <a:buFontTx/>
              <a:buChar char="-"/>
            </a:pPr>
            <a:r>
              <a:rPr lang="lv-LV" sz="2000" dirty="0">
                <a:cs typeface="Times New Roman" panose="02020603050405020304" pitchFamily="18" charset="0"/>
              </a:rPr>
              <a:t>40% reģistrācijas darbību UR - elektroniski</a:t>
            </a:r>
          </a:p>
        </p:txBody>
      </p:sp>
      <p:sp>
        <p:nvSpPr>
          <p:cNvPr id="40" name="TextBox 39"/>
          <p:cNvSpPr txBox="1"/>
          <p:nvPr/>
        </p:nvSpPr>
        <p:spPr>
          <a:xfrm>
            <a:off x="3622208" y="2996947"/>
            <a:ext cx="6586010" cy="425822"/>
          </a:xfrm>
          <a:prstGeom prst="rect">
            <a:avLst/>
          </a:prstGeom>
          <a:noFill/>
        </p:spPr>
        <p:txBody>
          <a:bodyPr wrap="square" rtlCol="0">
            <a:spAutoFit/>
          </a:bodyPr>
          <a:lstStyle/>
          <a:p>
            <a:pPr marL="380985" indent="-380985">
              <a:spcBef>
                <a:spcPts val="500"/>
              </a:spcBef>
              <a:buClr>
                <a:schemeClr val="accent1"/>
              </a:buClr>
              <a:buFont typeface="Calibri" panose="020F0502020204030204" pitchFamily="34" charset="0"/>
              <a:buChar char="●"/>
            </a:pPr>
            <a:r>
              <a:rPr lang="lv-LV" sz="2167" b="1" dirty="0">
                <a:cs typeface="Times New Roman" panose="02020603050405020304" pitchFamily="18" charset="0"/>
              </a:rPr>
              <a:t>100% digitāla nodokļu administrēšana </a:t>
            </a:r>
          </a:p>
        </p:txBody>
      </p:sp>
      <p:pic>
        <p:nvPicPr>
          <p:cNvPr id="266243" name="Picture 3" descr="C:\Users\gatisozols\Downloads\mon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206" y="2876796"/>
            <a:ext cx="616984" cy="616984"/>
          </a:xfrm>
          <a:prstGeom prst="rect">
            <a:avLst/>
          </a:prstGeom>
          <a:noFill/>
          <a:extLst>
            <a:ext uri="{909E8E84-426E-40DD-AFC4-6F175D3DCCD1}">
              <a14:hiddenFill xmlns:a14="http://schemas.microsoft.com/office/drawing/2010/main">
                <a:solidFill>
                  <a:srgbClr val="FFFFFF"/>
                </a:solidFill>
              </a14:hiddenFill>
            </a:ext>
          </a:extLst>
        </p:spPr>
      </p:pic>
      <p:pic>
        <p:nvPicPr>
          <p:cNvPr id="266244" name="Picture 4" descr="C:\Users\gatisozols\Downloads\man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8659" y="3766788"/>
            <a:ext cx="715758" cy="71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29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dirty="0"/>
          </a:p>
        </p:txBody>
      </p:sp>
      <p:pic>
        <p:nvPicPr>
          <p:cNvPr id="6" name="Picture 5"/>
          <p:cNvPicPr>
            <a:picLocks noChangeAspect="1"/>
          </p:cNvPicPr>
          <p:nvPr/>
        </p:nvPicPr>
        <p:blipFill>
          <a:blip r:embed="rId3"/>
          <a:stretch>
            <a:fillRect/>
          </a:stretch>
        </p:blipFill>
        <p:spPr>
          <a:xfrm>
            <a:off x="1119605" y="0"/>
            <a:ext cx="6391538" cy="5715000"/>
          </a:xfrm>
          <a:prstGeom prst="rect">
            <a:avLst/>
          </a:prstGeom>
        </p:spPr>
      </p:pic>
    </p:spTree>
    <p:extLst>
      <p:ext uri="{BB962C8B-B14F-4D97-AF65-F5344CB8AC3E}">
        <p14:creationId xmlns:p14="http://schemas.microsoft.com/office/powerpoint/2010/main" val="508834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5" y="364066"/>
            <a:ext cx="7163890" cy="550333"/>
          </a:xfrm>
        </p:spPr>
        <p:txBody>
          <a:bodyPr>
            <a:normAutofit/>
          </a:bodyPr>
          <a:lstStyle/>
          <a:p>
            <a:r>
              <a:rPr lang="lv-LV" sz="2400" b="1" dirty="0">
                <a:latin typeface="Calibri" panose="020F0502020204030204" pitchFamily="34" charset="0"/>
              </a:rPr>
              <a:t>3.1. Datu atvēršana</a:t>
            </a:r>
          </a:p>
        </p:txBody>
      </p:sp>
      <p:sp>
        <p:nvSpPr>
          <p:cNvPr id="3" name="Content Placeholder 2"/>
          <p:cNvSpPr>
            <a:spLocks noGrp="1"/>
          </p:cNvSpPr>
          <p:nvPr>
            <p:ph idx="1"/>
          </p:nvPr>
        </p:nvSpPr>
        <p:spPr>
          <a:xfrm>
            <a:off x="285236" y="1446245"/>
            <a:ext cx="8354911" cy="3358103"/>
          </a:xfrm>
        </p:spPr>
        <p:txBody>
          <a:bodyPr>
            <a:normAutofit/>
          </a:bodyPr>
          <a:lstStyle/>
          <a:p>
            <a:pPr marL="0" indent="0">
              <a:buNone/>
            </a:pPr>
            <a:r>
              <a:rPr lang="lv-LV" b="1" dirty="0" smtClean="0">
                <a:solidFill>
                  <a:schemeClr val="accent2">
                    <a:lumMod val="40000"/>
                    <a:lumOff val="60000"/>
                  </a:schemeClr>
                </a:solidFill>
              </a:rPr>
              <a:t>• 	</a:t>
            </a:r>
            <a:r>
              <a:rPr lang="lv-LV" sz="1600" dirty="0" smtClean="0">
                <a:solidFill>
                  <a:schemeClr val="tx1"/>
                </a:solidFill>
                <a:latin typeface="Times New Roman" panose="02020603050405020304" pitchFamily="18" charset="0"/>
                <a:cs typeface="Times New Roman" panose="02020603050405020304" pitchFamily="18" charset="0"/>
              </a:rPr>
              <a:t>2018.gada 6. februāra Ministru kabineta sēdē tika izskatīts un apstiprināts informatīvais 	ziņojums par 	VZD un LĢIA rīcībā esošo datu nodošanu sabiedrībai bez maksas, tajā skaitā 	Adrešu reģistrs. </a:t>
            </a:r>
          </a:p>
          <a:p>
            <a:pPr marL="0" indent="0">
              <a:buNone/>
            </a:pPr>
            <a:r>
              <a:rPr lang="lv-LV" sz="1600" b="1" dirty="0" smtClean="0">
                <a:solidFill>
                  <a:schemeClr val="accent2">
                    <a:lumMod val="40000"/>
                    <a:lumOff val="60000"/>
                  </a:schemeClr>
                </a:solidFill>
                <a:latin typeface="Times New Roman" panose="02020603050405020304" pitchFamily="18" charset="0"/>
                <a:cs typeface="Times New Roman" panose="02020603050405020304" pitchFamily="18" charset="0"/>
              </a:rPr>
              <a:t>•</a:t>
            </a:r>
            <a:r>
              <a:rPr lang="lv-LV" sz="1600" b="1" dirty="0" smtClean="0">
                <a:solidFill>
                  <a:schemeClr val="tx1"/>
                </a:solidFill>
                <a:latin typeface="Times New Roman" panose="02020603050405020304" pitchFamily="18" charset="0"/>
                <a:cs typeface="Times New Roman" panose="02020603050405020304" pitchFamily="18" charset="0"/>
              </a:rPr>
              <a:t> 	</a:t>
            </a:r>
            <a:r>
              <a:rPr lang="lv-LV" sz="1600" dirty="0">
                <a:solidFill>
                  <a:schemeClr val="tx1"/>
                </a:solidFill>
                <a:latin typeface="Times New Roman" panose="02020603050405020304" pitchFamily="18" charset="0"/>
                <a:cs typeface="Times New Roman" panose="02020603050405020304" pitchFamily="18" charset="0"/>
              </a:rPr>
              <a:t>Lai turpinātu valsts attīstību atvērto datu jomā, VARM turpina sadarbību ar nozari </a:t>
            </a:r>
            <a:r>
              <a:rPr lang="lv-LV" sz="1600" dirty="0" smtClean="0">
                <a:solidFill>
                  <a:schemeClr val="tx1"/>
                </a:solidFill>
                <a:latin typeface="Times New Roman" panose="02020603050405020304" pitchFamily="18" charset="0"/>
                <a:cs typeface="Times New Roman" panose="02020603050405020304" pitchFamily="18" charset="0"/>
              </a:rPr>
              <a:t>(</a:t>
            </a:r>
            <a:r>
              <a:rPr lang="lv-LV" sz="1600" dirty="0">
                <a:solidFill>
                  <a:schemeClr val="tx1"/>
                </a:solidFill>
                <a:latin typeface="Times New Roman" panose="02020603050405020304" pitchFamily="18" charset="0"/>
                <a:cs typeface="Times New Roman" panose="02020603050405020304" pitchFamily="18" charset="0"/>
              </a:rPr>
              <a:t>LIKTA, </a:t>
            </a:r>
            <a:r>
              <a:rPr lang="lv-LV" sz="1600" dirty="0" smtClean="0">
                <a:solidFill>
                  <a:schemeClr val="tx1"/>
                </a:solidFill>
                <a:latin typeface="Times New Roman" panose="02020603050405020304" pitchFamily="18" charset="0"/>
                <a:cs typeface="Times New Roman" panose="02020603050405020304" pitchFamily="18" charset="0"/>
              </a:rPr>
              <a:t>	LATA</a:t>
            </a:r>
            <a:r>
              <a:rPr lang="lv-LV" sz="1600" dirty="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lai </a:t>
            </a:r>
            <a:r>
              <a:rPr lang="lv-LV" sz="1600" dirty="0">
                <a:solidFill>
                  <a:schemeClr val="tx1"/>
                </a:solidFill>
                <a:latin typeface="Times New Roman" panose="02020603050405020304" pitchFamily="18" charset="0"/>
                <a:cs typeface="Times New Roman" panose="02020603050405020304" pitchFamily="18" charset="0"/>
              </a:rPr>
              <a:t>identificētu nākamās atveramās datu kopas, kuras publicēt </a:t>
            </a:r>
            <a:r>
              <a:rPr lang="lv-LV" sz="1600" dirty="0" smtClean="0">
                <a:solidFill>
                  <a:schemeClr val="tx1"/>
                </a:solidFill>
                <a:latin typeface="Times New Roman" panose="02020603050405020304" pitchFamily="18" charset="0"/>
                <a:cs typeface="Times New Roman" panose="02020603050405020304" pitchFamily="18" charset="0"/>
              </a:rPr>
              <a:t>Valsts</a:t>
            </a:r>
            <a:r>
              <a:rPr lang="lv-LV" sz="1600" dirty="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atvērto </a:t>
            </a:r>
            <a:r>
              <a:rPr lang="lv-LV" sz="1600" dirty="0">
                <a:solidFill>
                  <a:schemeClr val="tx1"/>
                </a:solidFill>
                <a:latin typeface="Times New Roman" panose="02020603050405020304" pitchFamily="18" charset="0"/>
                <a:cs typeface="Times New Roman" panose="02020603050405020304" pitchFamily="18" charset="0"/>
              </a:rPr>
              <a:t>datu </a:t>
            </a:r>
            <a:r>
              <a:rPr lang="lv-LV" sz="1600" dirty="0" smtClean="0">
                <a:solidFill>
                  <a:schemeClr val="tx1"/>
                </a:solidFill>
                <a:latin typeface="Times New Roman" panose="02020603050405020304" pitchFamily="18" charset="0"/>
                <a:cs typeface="Times New Roman" panose="02020603050405020304" pitchFamily="18" charset="0"/>
              </a:rPr>
              <a:t>	portālā </a:t>
            </a:r>
            <a:r>
              <a:rPr lang="lv-LV" sz="1600" u="sng" dirty="0">
                <a:solidFill>
                  <a:schemeClr val="tx1"/>
                </a:solidFill>
                <a:latin typeface="Times New Roman" panose="02020603050405020304" pitchFamily="18" charset="0"/>
                <a:cs typeface="Times New Roman" panose="02020603050405020304" pitchFamily="18" charset="0"/>
                <a:hlinkClick r:id="rId3"/>
              </a:rPr>
              <a:t>www.data.gov.lv</a:t>
            </a:r>
            <a:r>
              <a:rPr lang="lv-LV" sz="1600" dirty="0" smtClean="0">
                <a:latin typeface="Times New Roman" panose="02020603050405020304" pitchFamily="18" charset="0"/>
                <a:cs typeface="Times New Roman" panose="02020603050405020304" pitchFamily="18" charset="0"/>
              </a:rPr>
              <a:t>.</a:t>
            </a:r>
            <a:endParaRPr lang="lv-LV" sz="16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lv-LV" sz="1600" b="1" dirty="0" smtClean="0">
                <a:solidFill>
                  <a:schemeClr val="accent2">
                    <a:lumMod val="40000"/>
                    <a:lumOff val="60000"/>
                  </a:schemeClr>
                </a:solidFill>
                <a:latin typeface="Times New Roman" panose="02020603050405020304" pitchFamily="18" charset="0"/>
                <a:cs typeface="Times New Roman" panose="02020603050405020304" pitchFamily="18" charset="0"/>
              </a:rPr>
              <a:t>•</a:t>
            </a:r>
            <a:r>
              <a:rPr lang="lv-LV" sz="1600" b="1" dirty="0" smtClean="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VARAM sagatavotajā informatīvajā ziņojumā «Par veicamajiem pasākumiem Digitālās 	ekonomikas un sabiedrības indikatora Latvijas rādītāju uzlabošanai» 	Ministru kabineta 	</a:t>
            </a:r>
            <a:r>
              <a:rPr lang="lv-LV" sz="1600" dirty="0" err="1" smtClean="0">
                <a:solidFill>
                  <a:schemeClr val="tx1"/>
                </a:solidFill>
                <a:latin typeface="Times New Roman" panose="02020603050405020304" pitchFamily="18" charset="0"/>
                <a:cs typeface="Times New Roman" panose="02020603050405020304" pitchFamily="18" charset="0"/>
              </a:rPr>
              <a:t>protokollēmuma</a:t>
            </a:r>
            <a:r>
              <a:rPr lang="lv-LV" sz="1600" dirty="0" smtClean="0">
                <a:solidFill>
                  <a:schemeClr val="tx1"/>
                </a:solidFill>
                <a:latin typeface="Times New Roman" panose="02020603050405020304" pitchFamily="18" charset="0"/>
                <a:cs typeface="Times New Roman" panose="02020603050405020304" pitchFamily="18" charset="0"/>
              </a:rPr>
              <a:t> projektā iekļaut uzdevums: «Visām ministrijām 	līdz 2018. gada 15. aprīlim 	izstrādāt un iesniegt VARAM grafiku par ministriju un to padotības iestāžu </a:t>
            </a:r>
            <a:r>
              <a:rPr lang="lv-LV" sz="1600" dirty="0" err="1" smtClean="0">
                <a:solidFill>
                  <a:schemeClr val="tx1"/>
                </a:solidFill>
                <a:latin typeface="Times New Roman" panose="02020603050405020304" pitchFamily="18" charset="0"/>
                <a:cs typeface="Times New Roman" panose="02020603050405020304" pitchFamily="18" charset="0"/>
              </a:rPr>
              <a:t>atkalizmantošanai</a:t>
            </a:r>
            <a:r>
              <a:rPr lang="lv-LV" sz="1600" dirty="0" smtClean="0">
                <a:solidFill>
                  <a:schemeClr val="tx1"/>
                </a:solidFill>
                <a:latin typeface="Times New Roman" panose="02020603050405020304" pitchFamily="18" charset="0"/>
                <a:cs typeface="Times New Roman" panose="02020603050405020304" pitchFamily="18" charset="0"/>
              </a:rPr>
              <a:t> 	paredzētām brīvi izvēlētām datu kopām, kuras plānots publicēt Latvijas atvērto datu portālā 	līdz 	2018. gada 1. septembrim.»</a:t>
            </a:r>
          </a:p>
          <a:p>
            <a:pPr marL="0" lvl="0" indent="0" defTabSz="938213" eaLnBrk="0" fontAlgn="base" hangingPunct="0">
              <a:spcBef>
                <a:spcPct val="30000"/>
              </a:spcBef>
              <a:spcAft>
                <a:spcPct val="0"/>
              </a:spcAft>
              <a:buClrTx/>
              <a:buSzTx/>
              <a:buNone/>
              <a:defRPr/>
            </a:pPr>
            <a:endParaRPr lang="lv-LV" sz="1600" dirty="0"/>
          </a:p>
        </p:txBody>
      </p:sp>
    </p:spTree>
    <p:extLst>
      <p:ext uri="{BB962C8B-B14F-4D97-AF65-F5344CB8AC3E}">
        <p14:creationId xmlns:p14="http://schemas.microsoft.com/office/powerpoint/2010/main" val="2996981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84150"/>
            <a:ext cx="7581899" cy="930275"/>
          </a:xfrm>
        </p:spPr>
        <p:txBody>
          <a:bodyPr>
            <a:normAutofit/>
          </a:bodyPr>
          <a:lstStyle/>
          <a:p>
            <a:r>
              <a:rPr lang="lv-LV" sz="2400" b="1" dirty="0" smtClean="0">
                <a:latin typeface="Calibri" panose="020F0502020204030204" pitchFamily="34" charset="0"/>
              </a:rPr>
              <a:t>3.2. Valsts </a:t>
            </a:r>
            <a:r>
              <a:rPr lang="lv-LV" sz="2400" b="1" dirty="0">
                <a:latin typeface="Calibri" panose="020F0502020204030204" pitchFamily="34" charset="0"/>
              </a:rPr>
              <a:t>iestāžu savstarpējo norēķinu mazināšanas </a:t>
            </a:r>
            <a:r>
              <a:rPr lang="lv-LV" sz="2400" b="1" dirty="0" smtClean="0">
                <a:latin typeface="Calibri" panose="020F0502020204030204" pitchFamily="34" charset="0"/>
              </a:rPr>
              <a:t>iespējas par datu pakalpojumiem</a:t>
            </a:r>
            <a:endParaRPr lang="lv-LV" sz="2400" b="1" dirty="0">
              <a:latin typeface="Calibri" panose="020F0502020204030204" pitchFamily="34" charset="0"/>
            </a:endParaRPr>
          </a:p>
        </p:txBody>
      </p:sp>
      <p:sp>
        <p:nvSpPr>
          <p:cNvPr id="3" name="Content Placeholder 2"/>
          <p:cNvSpPr>
            <a:spLocks noGrp="1"/>
          </p:cNvSpPr>
          <p:nvPr>
            <p:ph idx="1"/>
          </p:nvPr>
        </p:nvSpPr>
        <p:spPr>
          <a:xfrm>
            <a:off x="133350" y="1123952"/>
            <a:ext cx="8077200" cy="3740356"/>
          </a:xfrm>
        </p:spPr>
        <p:txBody>
          <a:bodyPr>
            <a:normAutofit/>
          </a:bodyPr>
          <a:lstStyle/>
          <a:p>
            <a:pPr marL="0" indent="0">
              <a:lnSpc>
                <a:spcPct val="140000"/>
              </a:lnSpc>
              <a:spcBef>
                <a:spcPts val="0"/>
              </a:spcBef>
              <a:buNone/>
            </a:pPr>
            <a:r>
              <a:rPr lang="lv-LV" sz="16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lv-LV" sz="1600" dirty="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Galvenie </a:t>
            </a:r>
            <a:r>
              <a:rPr lang="lv-LV" sz="1600" dirty="0">
                <a:solidFill>
                  <a:schemeClr val="tx1"/>
                </a:solidFill>
                <a:latin typeface="Times New Roman" panose="02020603050405020304" pitchFamily="18" charset="0"/>
                <a:cs typeface="Times New Roman" panose="02020603050405020304" pitchFamily="18" charset="0"/>
              </a:rPr>
              <a:t>maksas datu pakalpojumu sniedzēji valsts iestādēm ir Valsts zemes dienests </a:t>
            </a:r>
            <a:r>
              <a:rPr lang="lv-LV" sz="1600" dirty="0" smtClean="0">
                <a:solidFill>
                  <a:schemeClr val="tx1"/>
                </a:solidFill>
                <a:latin typeface="Times New Roman" panose="02020603050405020304" pitchFamily="18" charset="0"/>
                <a:cs typeface="Times New Roman" panose="02020603050405020304" pitchFamily="18" charset="0"/>
              </a:rPr>
              <a:t>	(</a:t>
            </a:r>
            <a:r>
              <a:rPr lang="lv-LV" sz="1600" dirty="0">
                <a:solidFill>
                  <a:schemeClr val="tx1"/>
                </a:solidFill>
                <a:latin typeface="Times New Roman" panose="02020603050405020304" pitchFamily="18" charset="0"/>
                <a:cs typeface="Times New Roman" panose="02020603050405020304" pitchFamily="18" charset="0"/>
              </a:rPr>
              <a:t>VZD) un Latvijas Ģeotelpiskās informācijas aģentūra (LĢIA) – 96% no budžeta iestāžu </a:t>
            </a:r>
            <a:r>
              <a:rPr lang="lv-LV" sz="1600" dirty="0" smtClean="0">
                <a:solidFill>
                  <a:schemeClr val="tx1"/>
                </a:solidFill>
                <a:latin typeface="Times New Roman" panose="02020603050405020304" pitchFamily="18" charset="0"/>
                <a:cs typeface="Times New Roman" panose="02020603050405020304" pitchFamily="18" charset="0"/>
              </a:rPr>
              <a:t>	izdevumiem </a:t>
            </a:r>
            <a:r>
              <a:rPr lang="lv-LV" sz="1600" dirty="0">
                <a:solidFill>
                  <a:schemeClr val="tx1"/>
                </a:solidFill>
                <a:latin typeface="Times New Roman" panose="02020603050405020304" pitchFamily="18" charset="0"/>
                <a:cs typeface="Times New Roman" panose="02020603050405020304" pitchFamily="18" charset="0"/>
              </a:rPr>
              <a:t>par maksas datu pakalpojumiem</a:t>
            </a:r>
            <a:r>
              <a:rPr lang="lv-LV" sz="1600" dirty="0" smtClean="0">
                <a:solidFill>
                  <a:schemeClr val="tx1"/>
                </a:solidFill>
                <a:latin typeface="Times New Roman" panose="02020603050405020304" pitchFamily="18" charset="0"/>
                <a:cs typeface="Times New Roman" panose="02020603050405020304" pitchFamily="18" charset="0"/>
              </a:rPr>
              <a:t>.</a:t>
            </a:r>
            <a:endParaRPr lang="lv-LV" sz="1600" dirty="0">
              <a:solidFill>
                <a:schemeClr val="tx1"/>
              </a:solidFill>
              <a:latin typeface="Times New Roman" panose="02020603050405020304" pitchFamily="18" charset="0"/>
              <a:cs typeface="Times New Roman" panose="02020603050405020304" pitchFamily="18" charset="0"/>
            </a:endParaRPr>
          </a:p>
          <a:p>
            <a:pPr marL="0" indent="0">
              <a:lnSpc>
                <a:spcPct val="140000"/>
              </a:lnSpc>
              <a:spcBef>
                <a:spcPts val="0"/>
              </a:spcBef>
              <a:buNone/>
            </a:pPr>
            <a:r>
              <a:rPr lang="lv-LV" sz="16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lv-LV" sz="1600" dirty="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Maksas </a:t>
            </a:r>
            <a:r>
              <a:rPr lang="lv-LV" sz="1600" dirty="0">
                <a:solidFill>
                  <a:schemeClr val="tx1"/>
                </a:solidFill>
                <a:latin typeface="Times New Roman" panose="02020603050405020304" pitchFamily="18" charset="0"/>
                <a:cs typeface="Times New Roman" panose="02020603050405020304" pitchFamily="18" charset="0"/>
              </a:rPr>
              <a:t>datu pakalpojumus izmanto:</a:t>
            </a:r>
          </a:p>
          <a:p>
            <a:pPr marL="0" indent="0">
              <a:lnSpc>
                <a:spcPct val="140000"/>
              </a:lnSpc>
              <a:spcBef>
                <a:spcPts val="0"/>
              </a:spcBef>
              <a:buNone/>
            </a:pPr>
            <a:r>
              <a:rPr lang="lv-LV" sz="1600" b="1" dirty="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valsts </a:t>
            </a:r>
            <a:r>
              <a:rPr lang="lv-LV" sz="1600" dirty="0">
                <a:solidFill>
                  <a:schemeClr val="tx1"/>
                </a:solidFill>
                <a:latin typeface="Times New Roman" panose="02020603050405020304" pitchFamily="18" charset="0"/>
                <a:cs typeface="Times New Roman" panose="02020603050405020304" pitchFamily="18" charset="0"/>
              </a:rPr>
              <a:t>budžeta </a:t>
            </a:r>
            <a:r>
              <a:rPr lang="lv-LV" sz="1600" dirty="0" smtClean="0">
                <a:solidFill>
                  <a:schemeClr val="tx1"/>
                </a:solidFill>
                <a:latin typeface="Times New Roman" panose="02020603050405020304" pitchFamily="18" charset="0"/>
                <a:cs typeface="Times New Roman" panose="02020603050405020304" pitchFamily="18" charset="0"/>
              </a:rPr>
              <a:t>iestādes, pašvaldības</a:t>
            </a:r>
            <a:r>
              <a:rPr lang="lv-LV" sz="1600" dirty="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un kapitālsabiedrības</a:t>
            </a:r>
            <a:r>
              <a:rPr lang="lv-LV" sz="1600" dirty="0">
                <a:solidFill>
                  <a:schemeClr val="tx1"/>
                </a:solidFill>
                <a:latin typeface="Times New Roman" panose="02020603050405020304" pitchFamily="18" charset="0"/>
                <a:cs typeface="Times New Roman" panose="02020603050405020304" pitchFamily="18" charset="0"/>
              </a:rPr>
              <a:t>, pildot valsts pārvaldes </a:t>
            </a:r>
            <a:r>
              <a:rPr lang="lv-LV" sz="1600" dirty="0" smtClean="0">
                <a:solidFill>
                  <a:schemeClr val="tx1"/>
                </a:solidFill>
                <a:latin typeface="Times New Roman" panose="02020603050405020304" pitchFamily="18" charset="0"/>
                <a:cs typeface="Times New Roman" panose="02020603050405020304" pitchFamily="18" charset="0"/>
              </a:rPr>
              <a:t>		uzdevumus </a:t>
            </a:r>
            <a:r>
              <a:rPr lang="lv-LV" sz="1600" dirty="0">
                <a:solidFill>
                  <a:schemeClr val="tx1"/>
                </a:solidFill>
                <a:latin typeface="Times New Roman" panose="02020603050405020304" pitchFamily="18" charset="0"/>
                <a:cs typeface="Times New Roman" panose="02020603050405020304" pitchFamily="18" charset="0"/>
              </a:rPr>
              <a:t>(piem., «Latvijas valsts ceļi», «Latvijas valsts meži</a:t>
            </a:r>
            <a:r>
              <a:rPr lang="lv-LV" sz="1600" dirty="0" smtClean="0">
                <a:solidFill>
                  <a:schemeClr val="tx1"/>
                </a:solidFill>
                <a:latin typeface="Times New Roman" panose="02020603050405020304" pitchFamily="18" charset="0"/>
                <a:cs typeface="Times New Roman" panose="02020603050405020304" pitchFamily="18" charset="0"/>
              </a:rPr>
              <a:t>», u.c.).</a:t>
            </a:r>
          </a:p>
          <a:p>
            <a:pPr marL="0" indent="0">
              <a:lnSpc>
                <a:spcPct val="140000"/>
              </a:lnSpc>
              <a:spcBef>
                <a:spcPts val="0"/>
              </a:spcBef>
              <a:buNone/>
            </a:pPr>
            <a:r>
              <a:rPr lang="lv-LV" sz="16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VARAM gatavo informatīvo ziņojumu par valsts iestāžu savstarpējo norēķinu mazināšanas 	iespējām savstarpējā datu apmaiņā.</a:t>
            </a:r>
            <a:endParaRPr lang="lv-LV" sz="1600" dirty="0">
              <a:solidFill>
                <a:schemeClr val="tx1"/>
              </a:solidFill>
              <a:latin typeface="Times New Roman" panose="02020603050405020304" pitchFamily="18" charset="0"/>
              <a:cs typeface="Times New Roman" panose="02020603050405020304" pitchFamily="18" charset="0"/>
            </a:endParaRPr>
          </a:p>
          <a:p>
            <a:pPr marL="0" indent="0">
              <a:lnSpc>
                <a:spcPct val="140000"/>
              </a:lnSpc>
              <a:spcBef>
                <a:spcPts val="0"/>
              </a:spcBef>
              <a:buNone/>
            </a:pPr>
            <a:r>
              <a:rPr lang="lv-LV" sz="16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lv-LV" sz="1600" dirty="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2018.gada </a:t>
            </a:r>
            <a:r>
              <a:rPr lang="lv-LV" sz="1600" dirty="0">
                <a:solidFill>
                  <a:schemeClr val="tx1"/>
                </a:solidFill>
                <a:latin typeface="Times New Roman" panose="02020603050405020304" pitchFamily="18" charset="0"/>
                <a:cs typeface="Times New Roman" panose="02020603050405020304" pitchFamily="18" charset="0"/>
              </a:rPr>
              <a:t>f</a:t>
            </a:r>
            <a:r>
              <a:rPr lang="lv-LV" sz="1600" dirty="0" smtClean="0">
                <a:solidFill>
                  <a:schemeClr val="tx1"/>
                </a:solidFill>
                <a:latin typeface="Times New Roman" panose="02020603050405020304" pitchFamily="18" charset="0"/>
                <a:cs typeface="Times New Roman" panose="02020603050405020304" pitchFamily="18" charset="0"/>
              </a:rPr>
              <a:t>ebruārī </a:t>
            </a:r>
            <a:r>
              <a:rPr lang="lv-LV" sz="1600" dirty="0">
                <a:solidFill>
                  <a:schemeClr val="tx1"/>
                </a:solidFill>
                <a:latin typeface="Times New Roman" panose="02020603050405020304" pitchFamily="18" charset="0"/>
                <a:cs typeface="Times New Roman" panose="02020603050405020304" pitchFamily="18" charset="0"/>
              </a:rPr>
              <a:t>ir saņemts pozitīvs Valsts kontroles vērtējums par VARAM veiktajām </a:t>
            </a:r>
            <a:r>
              <a:rPr lang="lv-LV" sz="1600" dirty="0" smtClean="0">
                <a:solidFill>
                  <a:schemeClr val="tx1"/>
                </a:solidFill>
                <a:latin typeface="Times New Roman" panose="02020603050405020304" pitchFamily="18" charset="0"/>
                <a:cs typeface="Times New Roman" panose="02020603050405020304" pitchFamily="18" charset="0"/>
              </a:rPr>
              <a:t>	darbībām datu </a:t>
            </a:r>
            <a:r>
              <a:rPr lang="lv-LV" sz="1600" dirty="0">
                <a:solidFill>
                  <a:schemeClr val="tx1"/>
                </a:solidFill>
                <a:latin typeface="Times New Roman" panose="02020603050405020304" pitchFamily="18" charset="0"/>
                <a:cs typeface="Times New Roman" panose="02020603050405020304" pitchFamily="18" charset="0"/>
              </a:rPr>
              <a:t>pieejamības uzlabošanai atbilstoši Valsts kontroles noteiktajam </a:t>
            </a:r>
            <a:r>
              <a:rPr lang="lv-LV" sz="1600" dirty="0" smtClean="0">
                <a:solidFill>
                  <a:schemeClr val="tx1"/>
                </a:solidFill>
                <a:latin typeface="Times New Roman" panose="02020603050405020304" pitchFamily="18" charset="0"/>
                <a:cs typeface="Times New Roman" panose="02020603050405020304" pitchFamily="18" charset="0"/>
              </a:rPr>
              <a:t>laika plānam</a:t>
            </a:r>
            <a:r>
              <a:rPr lang="lv-LV" sz="1600" dirty="0">
                <a:solidFill>
                  <a:schemeClr val="tx1"/>
                </a:solidFill>
                <a:latin typeface="Times New Roman" panose="02020603050405020304" pitchFamily="18" charset="0"/>
                <a:cs typeface="Times New Roman" panose="02020603050405020304" pitchFamily="18" charset="0"/>
              </a:rPr>
              <a:t>.</a:t>
            </a:r>
          </a:p>
          <a:p>
            <a:endParaRPr lang="lv-LV" dirty="0"/>
          </a:p>
        </p:txBody>
      </p:sp>
    </p:spTree>
    <p:extLst>
      <p:ext uri="{BB962C8B-B14F-4D97-AF65-F5344CB8AC3E}">
        <p14:creationId xmlns:p14="http://schemas.microsoft.com/office/powerpoint/2010/main" val="2421409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48074" y="2032182"/>
            <a:ext cx="184731" cy="310406"/>
          </a:xfrm>
          <a:prstGeom prst="rect">
            <a:avLst/>
          </a:prstGeom>
          <a:noFill/>
        </p:spPr>
        <p:txBody>
          <a:bodyPr wrap="none" rtlCol="0">
            <a:spAutoFit/>
          </a:bodyPr>
          <a:lstStyle/>
          <a:p>
            <a:endParaRPr lang="lv-LV" sz="1417" dirty="0"/>
          </a:p>
        </p:txBody>
      </p:sp>
      <p:sp>
        <p:nvSpPr>
          <p:cNvPr id="14" name="Rectangle 13">
            <a:extLst>
              <a:ext uri="{FF2B5EF4-FFF2-40B4-BE49-F238E27FC236}">
                <a16:creationId xmlns="" xmlns:a16="http://schemas.microsoft.com/office/drawing/2014/main" id="{0431D263-D11D-4E76-B7A7-E72138B72C39}"/>
              </a:ext>
            </a:extLst>
          </p:cNvPr>
          <p:cNvSpPr/>
          <p:nvPr/>
        </p:nvSpPr>
        <p:spPr bwMode="auto">
          <a:xfrm>
            <a:off x="175783" y="3109037"/>
            <a:ext cx="2664354" cy="1984773"/>
          </a:xfrm>
          <a:prstGeom prst="rect">
            <a:avLst/>
          </a:prstGeom>
          <a:solidFill>
            <a:srgbClr val="002060">
              <a:alpha val="50196"/>
            </a:srgbClr>
          </a:solidFill>
          <a:ln w="10795" cap="flat" cmpd="sng" algn="ctr">
            <a:noFill/>
            <a:prstDash val="solid"/>
          </a:ln>
          <a:effectLst/>
        </p:spPr>
        <p:txBody>
          <a:bodyPr lIns="112053" tIns="57142" rIns="57142" bIns="57142"/>
          <a:lstStyle/>
          <a:p>
            <a:pPr defTabSz="571368" eaLnBrk="1" fontAlgn="auto" hangingPunct="1">
              <a:spcBef>
                <a:spcPts val="0"/>
              </a:spcBef>
              <a:spcAft>
                <a:spcPts val="0"/>
              </a:spcAft>
              <a:defRPr/>
            </a:pPr>
            <a:endParaRPr lang="lv-LV" sz="2000" b="1" kern="0" dirty="0">
              <a:solidFill>
                <a:prstClr val="white"/>
              </a:solidFill>
              <a:latin typeface="Verdena"/>
              <a:cs typeface="Segoe UI" panose="020B0502040204020203" pitchFamily="34" charset="0"/>
            </a:endParaRPr>
          </a:p>
        </p:txBody>
      </p:sp>
      <p:sp>
        <p:nvSpPr>
          <p:cNvPr id="15" name="TextBox 26"/>
          <p:cNvSpPr txBox="1">
            <a:spLocks noChangeArrowheads="1"/>
          </p:cNvSpPr>
          <p:nvPr/>
        </p:nvSpPr>
        <p:spPr bwMode="auto">
          <a:xfrm>
            <a:off x="175783" y="2208574"/>
            <a:ext cx="2664354" cy="917141"/>
          </a:xfrm>
          <a:prstGeom prst="rect">
            <a:avLst/>
          </a:prstGeom>
          <a:solidFill>
            <a:schemeClr val="accent2">
              <a:alpha val="94000"/>
            </a:schemeClr>
          </a:solidFill>
          <a:ln>
            <a:noFill/>
          </a:ln>
        </p:spPr>
        <p:txBody>
          <a:bodyPr lIns="57142" tIns="57142" rIns="57142" bIns="57142"/>
          <a:lstStyle>
            <a:lvl1pPr defTabSz="814388">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542925" indent="-228600" defTabSz="814388">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087438" indent="-228600" defTabSz="814388">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31950" indent="-228600" defTabSz="814388">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174875" indent="-228600" defTabSz="814388">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6320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30892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5464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40036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spcAft>
                <a:spcPts val="750"/>
              </a:spcAft>
              <a:buNone/>
            </a:pPr>
            <a:endParaRPr lang="lv-LV" altLang="lv-LV" sz="1250">
              <a:solidFill>
                <a:srgbClr val="FFFFFF"/>
              </a:solidFill>
              <a:latin typeface="Segoe UI Light" panose="020B0502040204020203" pitchFamily="34" charset="0"/>
              <a:cs typeface="Segoe UI" panose="020B0502040204020203" pitchFamily="34" charset="0"/>
            </a:endParaRPr>
          </a:p>
        </p:txBody>
      </p:sp>
      <p:sp>
        <p:nvSpPr>
          <p:cNvPr id="16" name="TextBox 15">
            <a:extLst>
              <a:ext uri="{FF2B5EF4-FFF2-40B4-BE49-F238E27FC236}">
                <a16:creationId xmlns="" xmlns:a16="http://schemas.microsoft.com/office/drawing/2014/main" id="{14EA9F7E-2FF1-4E62-B5DC-C0CE2A4E2B67}"/>
              </a:ext>
            </a:extLst>
          </p:cNvPr>
          <p:cNvSpPr txBox="1"/>
          <p:nvPr/>
        </p:nvSpPr>
        <p:spPr bwMode="auto">
          <a:xfrm>
            <a:off x="1081981" y="2189610"/>
            <a:ext cx="1702593" cy="911489"/>
          </a:xfrm>
          <a:prstGeom prst="rect">
            <a:avLst/>
          </a:prstGeom>
        </p:spPr>
        <p:txBody>
          <a:bodyPr lIns="56027" tIns="56027" rIns="56027" bIns="56027" anchor="ctr"/>
          <a:lstStyle/>
          <a:p>
            <a:pPr defTabSz="560219" eaLnBrk="1" fontAlgn="auto" hangingPunct="1">
              <a:spcBef>
                <a:spcPts val="0"/>
              </a:spcBef>
              <a:spcAft>
                <a:spcPts val="0"/>
              </a:spcAft>
              <a:defRPr/>
            </a:pPr>
            <a:r>
              <a:rPr lang="en-US" sz="1667" b="1" kern="0" dirty="0" err="1">
                <a:solidFill>
                  <a:schemeClr val="bg1"/>
                </a:solidFill>
                <a:latin typeface="Verdena"/>
                <a:ea typeface="Segoe UI" pitchFamily="34" charset="0"/>
                <a:cs typeface="Segoe UI Light" panose="020B0502040204020203" pitchFamily="34" charset="0"/>
              </a:rPr>
              <a:t>Datu</a:t>
            </a:r>
            <a:r>
              <a:rPr lang="en-US" sz="1667" b="1" kern="0" dirty="0">
                <a:solidFill>
                  <a:schemeClr val="bg1"/>
                </a:solidFill>
                <a:latin typeface="Verdena"/>
                <a:ea typeface="Segoe UI" pitchFamily="34" charset="0"/>
                <a:cs typeface="Segoe UI Light" panose="020B0502040204020203" pitchFamily="34" charset="0"/>
              </a:rPr>
              <a:t> </a:t>
            </a:r>
            <a:r>
              <a:rPr lang="en-US" sz="1667" b="1" kern="0" dirty="0" err="1">
                <a:solidFill>
                  <a:schemeClr val="bg1"/>
                </a:solidFill>
                <a:latin typeface="Verdena"/>
                <a:ea typeface="Segoe UI" pitchFamily="34" charset="0"/>
                <a:cs typeface="Segoe UI Light" panose="020B0502040204020203" pitchFamily="34" charset="0"/>
              </a:rPr>
              <a:t>demokratizācija</a:t>
            </a:r>
            <a:endParaRPr lang="en-US" sz="1667" b="1" kern="0" dirty="0">
              <a:solidFill>
                <a:schemeClr val="bg1"/>
              </a:solidFill>
              <a:latin typeface="Verdena"/>
              <a:ea typeface="Segoe UI" pitchFamily="34" charset="0"/>
              <a:cs typeface="Segoe UI Light" panose="020B0502040204020203" pitchFamily="34" charset="0"/>
            </a:endParaRPr>
          </a:p>
        </p:txBody>
      </p:sp>
      <p:grpSp>
        <p:nvGrpSpPr>
          <p:cNvPr id="17" name="Group 42"/>
          <p:cNvGrpSpPr>
            <a:grpSpLocks/>
          </p:cNvGrpSpPr>
          <p:nvPr/>
        </p:nvGrpSpPr>
        <p:grpSpPr bwMode="auto">
          <a:xfrm>
            <a:off x="249555" y="2299125"/>
            <a:ext cx="757035" cy="730041"/>
            <a:chOff x="-2253708" y="5144754"/>
            <a:chExt cx="1312536" cy="1312542"/>
          </a:xfrm>
        </p:grpSpPr>
        <p:sp>
          <p:nvSpPr>
            <p:cNvPr id="18" name="Oval 17">
              <a:extLst>
                <a:ext uri="{FF2B5EF4-FFF2-40B4-BE49-F238E27FC236}">
                  <a16:creationId xmlns="" xmlns:a16="http://schemas.microsoft.com/office/drawing/2014/main" id="{0415B49D-E28D-46BA-A82F-D5F12479A3FB}"/>
                </a:ext>
              </a:extLst>
            </p:cNvPr>
            <p:cNvSpPr/>
            <p:nvPr/>
          </p:nvSpPr>
          <p:spPr bwMode="auto">
            <a:xfrm>
              <a:off x="-2253169" y="5147647"/>
              <a:ext cx="1311970" cy="1310539"/>
            </a:xfrm>
            <a:prstGeom prst="ellipse">
              <a:avLst/>
            </a:prstGeom>
            <a:solidFill>
              <a:srgbClr val="F8F8F8"/>
            </a:solidFill>
            <a:ln w="12700" cap="flat" cmpd="sng" algn="ctr">
              <a:noFill/>
              <a:prstDash val="solid"/>
              <a:miter lim="800000"/>
            </a:ln>
            <a:effectLst/>
          </p:spPr>
          <p:txBody>
            <a:bodyPr lIns="134439" tIns="107552" rIns="134439" bIns="107552"/>
            <a:lstStyle/>
            <a:p>
              <a:pPr algn="ctr" defTabSz="685418" eaLnBrk="1" fontAlgn="auto" hangingPunct="1">
                <a:lnSpc>
                  <a:spcPct val="90000"/>
                </a:lnSpc>
                <a:spcBef>
                  <a:spcPts val="0"/>
                </a:spcBef>
                <a:spcAft>
                  <a:spcPts val="0"/>
                </a:spcAft>
                <a:defRPr/>
              </a:pPr>
              <a:endParaRPr lang="en-US" sz="1764" kern="0" dirty="0">
                <a:gradFill>
                  <a:gsLst>
                    <a:gs pos="0">
                      <a:srgbClr val="FFFFFF"/>
                    </a:gs>
                    <a:gs pos="100000">
                      <a:srgbClr val="FFFFFF"/>
                    </a:gs>
                  </a:gsLst>
                  <a:lin ang="5400000" scaled="0"/>
                </a:gradFill>
                <a:latin typeface="+mn-lt"/>
                <a:ea typeface="Segoe UI" pitchFamily="34" charset="0"/>
                <a:cs typeface="Segoe UI" pitchFamily="34" charset="0"/>
              </a:endParaRPr>
            </a:p>
          </p:txBody>
        </p:sp>
        <p:grpSp>
          <p:nvGrpSpPr>
            <p:cNvPr id="19" name="Group 44"/>
            <p:cNvGrpSpPr>
              <a:grpSpLocks/>
            </p:cNvGrpSpPr>
            <p:nvPr/>
          </p:nvGrpSpPr>
          <p:grpSpPr bwMode="auto">
            <a:xfrm>
              <a:off x="-2100396" y="5301378"/>
              <a:ext cx="1005845" cy="1005840"/>
              <a:chOff x="-777339" y="3040062"/>
              <a:chExt cx="914403" cy="914400"/>
            </a:xfrm>
          </p:grpSpPr>
          <p:sp>
            <p:nvSpPr>
              <p:cNvPr id="20" name="Oval 19">
                <a:extLst>
                  <a:ext uri="{FF2B5EF4-FFF2-40B4-BE49-F238E27FC236}">
                    <a16:creationId xmlns="" xmlns:a16="http://schemas.microsoft.com/office/drawing/2014/main" id="{C69CF350-3EAE-4CB6-BBB5-2FC3936F9579}"/>
                  </a:ext>
                </a:extLst>
              </p:cNvPr>
              <p:cNvSpPr/>
              <p:nvPr/>
            </p:nvSpPr>
            <p:spPr bwMode="auto">
              <a:xfrm>
                <a:off x="-776518" y="3040852"/>
                <a:ext cx="913289" cy="916794"/>
              </a:xfrm>
              <a:prstGeom prst="ellipse">
                <a:avLst/>
              </a:prstGeom>
              <a:solidFill>
                <a:srgbClr val="002050"/>
              </a:solidFill>
              <a:ln w="12700" cap="flat" cmpd="sng" algn="ctr">
                <a:noFill/>
                <a:prstDash val="solid"/>
                <a:miter lim="800000"/>
              </a:ln>
              <a:effectLst/>
            </p:spPr>
            <p:txBody>
              <a:bodyPr lIns="134439" tIns="107552" rIns="134439" bIns="107552"/>
              <a:lstStyle/>
              <a:p>
                <a:pPr algn="ctr" defTabSz="685418" eaLnBrk="1" fontAlgn="auto" hangingPunct="1">
                  <a:lnSpc>
                    <a:spcPct val="90000"/>
                  </a:lnSpc>
                  <a:spcBef>
                    <a:spcPts val="0"/>
                  </a:spcBef>
                  <a:spcAft>
                    <a:spcPts val="0"/>
                  </a:spcAft>
                  <a:defRPr/>
                </a:pPr>
                <a:endParaRPr lang="en-US" sz="1764" kern="0" dirty="0">
                  <a:gradFill>
                    <a:gsLst>
                      <a:gs pos="0">
                        <a:srgbClr val="FFFFFF"/>
                      </a:gs>
                      <a:gs pos="100000">
                        <a:srgbClr val="FFFFFF"/>
                      </a:gs>
                    </a:gsLst>
                    <a:lin ang="5400000" scaled="0"/>
                  </a:gradFill>
                  <a:latin typeface="+mn-lt"/>
                  <a:ea typeface="Segoe UI" pitchFamily="34" charset="0"/>
                  <a:cs typeface="Segoe UI" pitchFamily="34" charset="0"/>
                </a:endParaRPr>
              </a:p>
            </p:txBody>
          </p:sp>
          <p:grpSp>
            <p:nvGrpSpPr>
              <p:cNvPr id="21" name="Group 46"/>
              <p:cNvGrpSpPr>
                <a:grpSpLocks/>
              </p:cNvGrpSpPr>
              <p:nvPr/>
            </p:nvGrpSpPr>
            <p:grpSpPr bwMode="auto">
              <a:xfrm>
                <a:off x="-517080" y="3264392"/>
                <a:ext cx="363485" cy="465739"/>
                <a:chOff x="-1689724" y="3360420"/>
                <a:chExt cx="428182" cy="548640"/>
              </a:xfrm>
            </p:grpSpPr>
            <p:sp>
              <p:nvSpPr>
                <p:cNvPr id="22" name="Freeform 49">
                  <a:extLst>
                    <a:ext uri="{FF2B5EF4-FFF2-40B4-BE49-F238E27FC236}">
                      <a16:creationId xmlns="" xmlns:a16="http://schemas.microsoft.com/office/drawing/2014/main" id="{CF947851-8581-41AA-9615-1EE3941287F2}"/>
                    </a:ext>
                  </a:extLst>
                </p:cNvPr>
                <p:cNvSpPr>
                  <a:spLocks noEditPoints="1"/>
                </p:cNvSpPr>
                <p:nvPr/>
              </p:nvSpPr>
              <p:spPr bwMode="auto">
                <a:xfrm>
                  <a:off x="-1688307" y="3361991"/>
                  <a:ext cx="169484" cy="547634"/>
                </a:xfrm>
                <a:custGeom>
                  <a:avLst/>
                  <a:gdLst>
                    <a:gd name="T0" fmla="*/ 30 w 38"/>
                    <a:gd name="T1" fmla="*/ 70 h 126"/>
                    <a:gd name="T2" fmla="*/ 38 w 38"/>
                    <a:gd name="T3" fmla="*/ 70 h 126"/>
                    <a:gd name="T4" fmla="*/ 38 w 38"/>
                    <a:gd name="T5" fmla="*/ 64 h 126"/>
                    <a:gd name="T6" fmla="*/ 22 w 38"/>
                    <a:gd name="T7" fmla="*/ 64 h 126"/>
                    <a:gd name="T8" fmla="*/ 22 w 38"/>
                    <a:gd name="T9" fmla="*/ 27 h 126"/>
                    <a:gd name="T10" fmla="*/ 30 w 38"/>
                    <a:gd name="T11" fmla="*/ 19 h 126"/>
                    <a:gd name="T12" fmla="*/ 30 w 38"/>
                    <a:gd name="T13" fmla="*/ 0 h 126"/>
                    <a:gd name="T14" fmla="*/ 8 w 38"/>
                    <a:gd name="T15" fmla="*/ 0 h 126"/>
                    <a:gd name="T16" fmla="*/ 8 w 38"/>
                    <a:gd name="T17" fmla="*/ 19 h 126"/>
                    <a:gd name="T18" fmla="*/ 16 w 38"/>
                    <a:gd name="T19" fmla="*/ 27 h 126"/>
                    <a:gd name="T20" fmla="*/ 16 w 38"/>
                    <a:gd name="T21" fmla="*/ 64 h 126"/>
                    <a:gd name="T22" fmla="*/ 0 w 38"/>
                    <a:gd name="T23" fmla="*/ 64 h 126"/>
                    <a:gd name="T24" fmla="*/ 0 w 38"/>
                    <a:gd name="T25" fmla="*/ 70 h 126"/>
                    <a:gd name="T26" fmla="*/ 8 w 38"/>
                    <a:gd name="T27" fmla="*/ 70 h 126"/>
                    <a:gd name="T28" fmla="*/ 8 w 38"/>
                    <a:gd name="T29" fmla="*/ 115 h 126"/>
                    <a:gd name="T30" fmla="*/ 19 w 38"/>
                    <a:gd name="T31" fmla="*/ 126 h 126"/>
                    <a:gd name="T32" fmla="*/ 30 w 38"/>
                    <a:gd name="T33" fmla="*/ 115 h 126"/>
                    <a:gd name="T34" fmla="*/ 30 w 38"/>
                    <a:gd name="T35" fmla="*/ 70 h 126"/>
                    <a:gd name="T36" fmla="*/ 14 w 38"/>
                    <a:gd name="T37" fmla="*/ 16 h 126"/>
                    <a:gd name="T38" fmla="*/ 14 w 38"/>
                    <a:gd name="T39" fmla="*/ 6 h 126"/>
                    <a:gd name="T40" fmla="*/ 24 w 38"/>
                    <a:gd name="T41" fmla="*/ 6 h 126"/>
                    <a:gd name="T42" fmla="*/ 24 w 38"/>
                    <a:gd name="T43" fmla="*/ 16 h 126"/>
                    <a:gd name="T44" fmla="*/ 19 w 38"/>
                    <a:gd name="T45" fmla="*/ 21 h 126"/>
                    <a:gd name="T46" fmla="*/ 14 w 38"/>
                    <a:gd name="T47" fmla="*/ 16 h 126"/>
                    <a:gd name="T48" fmla="*/ 24 w 38"/>
                    <a:gd name="T49" fmla="*/ 115 h 126"/>
                    <a:gd name="T50" fmla="*/ 19 w 38"/>
                    <a:gd name="T51" fmla="*/ 120 h 126"/>
                    <a:gd name="T52" fmla="*/ 14 w 38"/>
                    <a:gd name="T53" fmla="*/ 115 h 126"/>
                    <a:gd name="T54" fmla="*/ 14 w 38"/>
                    <a:gd name="T55" fmla="*/ 70 h 126"/>
                    <a:gd name="T56" fmla="*/ 24 w 38"/>
                    <a:gd name="T57" fmla="*/ 70 h 126"/>
                    <a:gd name="T58" fmla="*/ 24 w 38"/>
                    <a:gd name="T59" fmla="*/ 11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126">
                      <a:moveTo>
                        <a:pt x="30" y="70"/>
                      </a:moveTo>
                      <a:cubicBezTo>
                        <a:pt x="38" y="70"/>
                        <a:pt x="38" y="70"/>
                        <a:pt x="38" y="70"/>
                      </a:cubicBezTo>
                      <a:cubicBezTo>
                        <a:pt x="38" y="64"/>
                        <a:pt x="38" y="64"/>
                        <a:pt x="38" y="64"/>
                      </a:cubicBezTo>
                      <a:cubicBezTo>
                        <a:pt x="22" y="64"/>
                        <a:pt x="22" y="64"/>
                        <a:pt x="22" y="64"/>
                      </a:cubicBezTo>
                      <a:cubicBezTo>
                        <a:pt x="22" y="27"/>
                        <a:pt x="22" y="27"/>
                        <a:pt x="22" y="27"/>
                      </a:cubicBezTo>
                      <a:cubicBezTo>
                        <a:pt x="30" y="19"/>
                        <a:pt x="30" y="19"/>
                        <a:pt x="30" y="19"/>
                      </a:cubicBezTo>
                      <a:cubicBezTo>
                        <a:pt x="30" y="0"/>
                        <a:pt x="30" y="0"/>
                        <a:pt x="30" y="0"/>
                      </a:cubicBezTo>
                      <a:cubicBezTo>
                        <a:pt x="8" y="0"/>
                        <a:pt x="8" y="0"/>
                        <a:pt x="8" y="0"/>
                      </a:cubicBezTo>
                      <a:cubicBezTo>
                        <a:pt x="8" y="19"/>
                        <a:pt x="8" y="19"/>
                        <a:pt x="8" y="19"/>
                      </a:cubicBezTo>
                      <a:cubicBezTo>
                        <a:pt x="16" y="27"/>
                        <a:pt x="16" y="27"/>
                        <a:pt x="16" y="27"/>
                      </a:cubicBezTo>
                      <a:cubicBezTo>
                        <a:pt x="16" y="64"/>
                        <a:pt x="16" y="64"/>
                        <a:pt x="16" y="64"/>
                      </a:cubicBezTo>
                      <a:cubicBezTo>
                        <a:pt x="0" y="64"/>
                        <a:pt x="0" y="64"/>
                        <a:pt x="0" y="64"/>
                      </a:cubicBezTo>
                      <a:cubicBezTo>
                        <a:pt x="0" y="70"/>
                        <a:pt x="0" y="70"/>
                        <a:pt x="0" y="70"/>
                      </a:cubicBezTo>
                      <a:cubicBezTo>
                        <a:pt x="8" y="70"/>
                        <a:pt x="8" y="70"/>
                        <a:pt x="8" y="70"/>
                      </a:cubicBezTo>
                      <a:cubicBezTo>
                        <a:pt x="8" y="115"/>
                        <a:pt x="8" y="115"/>
                        <a:pt x="8" y="115"/>
                      </a:cubicBezTo>
                      <a:cubicBezTo>
                        <a:pt x="8" y="121"/>
                        <a:pt x="13" y="126"/>
                        <a:pt x="19" y="126"/>
                      </a:cubicBezTo>
                      <a:cubicBezTo>
                        <a:pt x="25" y="126"/>
                        <a:pt x="30" y="121"/>
                        <a:pt x="30" y="115"/>
                      </a:cubicBezTo>
                      <a:lnTo>
                        <a:pt x="30" y="70"/>
                      </a:lnTo>
                      <a:close/>
                      <a:moveTo>
                        <a:pt x="14" y="16"/>
                      </a:moveTo>
                      <a:cubicBezTo>
                        <a:pt x="14" y="6"/>
                        <a:pt x="14" y="6"/>
                        <a:pt x="14" y="6"/>
                      </a:cubicBezTo>
                      <a:cubicBezTo>
                        <a:pt x="24" y="6"/>
                        <a:pt x="24" y="6"/>
                        <a:pt x="24" y="6"/>
                      </a:cubicBezTo>
                      <a:cubicBezTo>
                        <a:pt x="24" y="16"/>
                        <a:pt x="24" y="16"/>
                        <a:pt x="24" y="16"/>
                      </a:cubicBezTo>
                      <a:cubicBezTo>
                        <a:pt x="19" y="21"/>
                        <a:pt x="19" y="21"/>
                        <a:pt x="19" y="21"/>
                      </a:cubicBezTo>
                      <a:lnTo>
                        <a:pt x="14" y="16"/>
                      </a:lnTo>
                      <a:close/>
                      <a:moveTo>
                        <a:pt x="24" y="115"/>
                      </a:moveTo>
                      <a:cubicBezTo>
                        <a:pt x="24" y="118"/>
                        <a:pt x="22" y="120"/>
                        <a:pt x="19" y="120"/>
                      </a:cubicBezTo>
                      <a:cubicBezTo>
                        <a:pt x="16" y="120"/>
                        <a:pt x="14" y="118"/>
                        <a:pt x="14" y="115"/>
                      </a:cubicBezTo>
                      <a:cubicBezTo>
                        <a:pt x="14" y="70"/>
                        <a:pt x="14" y="70"/>
                        <a:pt x="14" y="70"/>
                      </a:cubicBezTo>
                      <a:cubicBezTo>
                        <a:pt x="24" y="70"/>
                        <a:pt x="24" y="70"/>
                        <a:pt x="24" y="70"/>
                      </a:cubicBezTo>
                      <a:lnTo>
                        <a:pt x="24" y="115"/>
                      </a:lnTo>
                      <a:close/>
                    </a:path>
                  </a:pathLst>
                </a:custGeom>
                <a:solidFill>
                  <a:sysClr val="window" lastClr="FFFFFF"/>
                </a:solidFill>
                <a:ln w="6350">
                  <a:solidFill>
                    <a:srgbClr val="002050"/>
                  </a:solidFill>
                </a:ln>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23" name="Freeform 50">
                  <a:extLst>
                    <a:ext uri="{FF2B5EF4-FFF2-40B4-BE49-F238E27FC236}">
                      <a16:creationId xmlns="" xmlns:a16="http://schemas.microsoft.com/office/drawing/2014/main" id="{CF7A64E6-9037-4093-9D22-6A589B18AE89}"/>
                    </a:ext>
                  </a:extLst>
                </p:cNvPr>
                <p:cNvSpPr>
                  <a:spLocks noEditPoints="1"/>
                </p:cNvSpPr>
                <p:nvPr/>
              </p:nvSpPr>
              <p:spPr bwMode="auto">
                <a:xfrm>
                  <a:off x="-1462330" y="3361991"/>
                  <a:ext cx="201414" cy="547634"/>
                </a:xfrm>
                <a:custGeom>
                  <a:avLst/>
                  <a:gdLst>
                    <a:gd name="T0" fmla="*/ 34 w 46"/>
                    <a:gd name="T1" fmla="*/ 43 h 126"/>
                    <a:gd name="T2" fmla="*/ 35 w 46"/>
                    <a:gd name="T3" fmla="*/ 43 h 126"/>
                    <a:gd name="T4" fmla="*/ 46 w 46"/>
                    <a:gd name="T5" fmla="*/ 23 h 126"/>
                    <a:gd name="T6" fmla="*/ 23 w 46"/>
                    <a:gd name="T7" fmla="*/ 0 h 126"/>
                    <a:gd name="T8" fmla="*/ 0 w 46"/>
                    <a:gd name="T9" fmla="*/ 23 h 126"/>
                    <a:gd name="T10" fmla="*/ 12 w 46"/>
                    <a:gd name="T11" fmla="*/ 43 h 126"/>
                    <a:gd name="T12" fmla="*/ 12 w 46"/>
                    <a:gd name="T13" fmla="*/ 43 h 126"/>
                    <a:gd name="T14" fmla="*/ 12 w 46"/>
                    <a:gd name="T15" fmla="*/ 115 h 126"/>
                    <a:gd name="T16" fmla="*/ 23 w 46"/>
                    <a:gd name="T17" fmla="*/ 126 h 126"/>
                    <a:gd name="T18" fmla="*/ 34 w 46"/>
                    <a:gd name="T19" fmla="*/ 115 h 126"/>
                    <a:gd name="T20" fmla="*/ 34 w 46"/>
                    <a:gd name="T21" fmla="*/ 43 h 126"/>
                    <a:gd name="T22" fmla="*/ 30 w 46"/>
                    <a:gd name="T23" fmla="*/ 39 h 126"/>
                    <a:gd name="T24" fmla="*/ 28 w 46"/>
                    <a:gd name="T25" fmla="*/ 39 h 126"/>
                    <a:gd name="T26" fmla="*/ 28 w 46"/>
                    <a:gd name="T27" fmla="*/ 115 h 126"/>
                    <a:gd name="T28" fmla="*/ 23 w 46"/>
                    <a:gd name="T29" fmla="*/ 120 h 126"/>
                    <a:gd name="T30" fmla="*/ 18 w 46"/>
                    <a:gd name="T31" fmla="*/ 115 h 126"/>
                    <a:gd name="T32" fmla="*/ 18 w 46"/>
                    <a:gd name="T33" fmla="*/ 39 h 126"/>
                    <a:gd name="T34" fmla="*/ 16 w 46"/>
                    <a:gd name="T35" fmla="*/ 39 h 126"/>
                    <a:gd name="T36" fmla="*/ 6 w 46"/>
                    <a:gd name="T37" fmla="*/ 23 h 126"/>
                    <a:gd name="T38" fmla="*/ 19 w 46"/>
                    <a:gd name="T39" fmla="*/ 7 h 126"/>
                    <a:gd name="T40" fmla="*/ 20 w 46"/>
                    <a:gd name="T41" fmla="*/ 6 h 126"/>
                    <a:gd name="T42" fmla="*/ 20 w 46"/>
                    <a:gd name="T43" fmla="*/ 19 h 126"/>
                    <a:gd name="T44" fmla="*/ 23 w 46"/>
                    <a:gd name="T45" fmla="*/ 22 h 126"/>
                    <a:gd name="T46" fmla="*/ 26 w 46"/>
                    <a:gd name="T47" fmla="*/ 19 h 126"/>
                    <a:gd name="T48" fmla="*/ 26 w 46"/>
                    <a:gd name="T49" fmla="*/ 6 h 126"/>
                    <a:gd name="T50" fmla="*/ 27 w 46"/>
                    <a:gd name="T51" fmla="*/ 7 h 126"/>
                    <a:gd name="T52" fmla="*/ 40 w 46"/>
                    <a:gd name="T53" fmla="*/ 23 h 126"/>
                    <a:gd name="T54" fmla="*/ 30 w 46"/>
                    <a:gd name="T55"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126">
                      <a:moveTo>
                        <a:pt x="34" y="43"/>
                      </a:moveTo>
                      <a:cubicBezTo>
                        <a:pt x="35" y="43"/>
                        <a:pt x="35" y="43"/>
                        <a:pt x="35" y="43"/>
                      </a:cubicBezTo>
                      <a:cubicBezTo>
                        <a:pt x="42" y="39"/>
                        <a:pt x="46" y="31"/>
                        <a:pt x="46" y="23"/>
                      </a:cubicBezTo>
                      <a:cubicBezTo>
                        <a:pt x="46" y="10"/>
                        <a:pt x="36" y="0"/>
                        <a:pt x="23" y="0"/>
                      </a:cubicBezTo>
                      <a:cubicBezTo>
                        <a:pt x="10" y="0"/>
                        <a:pt x="0" y="10"/>
                        <a:pt x="0" y="23"/>
                      </a:cubicBezTo>
                      <a:cubicBezTo>
                        <a:pt x="0" y="31"/>
                        <a:pt x="4" y="39"/>
                        <a:pt x="12" y="43"/>
                      </a:cubicBezTo>
                      <a:cubicBezTo>
                        <a:pt x="12" y="43"/>
                        <a:pt x="12" y="43"/>
                        <a:pt x="12" y="43"/>
                      </a:cubicBezTo>
                      <a:cubicBezTo>
                        <a:pt x="12" y="115"/>
                        <a:pt x="12" y="115"/>
                        <a:pt x="12" y="115"/>
                      </a:cubicBezTo>
                      <a:cubicBezTo>
                        <a:pt x="12" y="121"/>
                        <a:pt x="17" y="126"/>
                        <a:pt x="23" y="126"/>
                      </a:cubicBezTo>
                      <a:cubicBezTo>
                        <a:pt x="29" y="126"/>
                        <a:pt x="34" y="121"/>
                        <a:pt x="34" y="115"/>
                      </a:cubicBezTo>
                      <a:lnTo>
                        <a:pt x="34" y="43"/>
                      </a:lnTo>
                      <a:close/>
                      <a:moveTo>
                        <a:pt x="30" y="39"/>
                      </a:moveTo>
                      <a:cubicBezTo>
                        <a:pt x="28" y="39"/>
                        <a:pt x="28" y="39"/>
                        <a:pt x="28" y="39"/>
                      </a:cubicBezTo>
                      <a:cubicBezTo>
                        <a:pt x="28" y="115"/>
                        <a:pt x="28" y="115"/>
                        <a:pt x="28" y="115"/>
                      </a:cubicBezTo>
                      <a:cubicBezTo>
                        <a:pt x="28" y="118"/>
                        <a:pt x="26" y="120"/>
                        <a:pt x="23" y="120"/>
                      </a:cubicBezTo>
                      <a:cubicBezTo>
                        <a:pt x="20" y="120"/>
                        <a:pt x="18" y="118"/>
                        <a:pt x="18" y="115"/>
                      </a:cubicBezTo>
                      <a:cubicBezTo>
                        <a:pt x="18" y="39"/>
                        <a:pt x="18" y="39"/>
                        <a:pt x="18" y="39"/>
                      </a:cubicBezTo>
                      <a:cubicBezTo>
                        <a:pt x="16" y="39"/>
                        <a:pt x="16" y="39"/>
                        <a:pt x="16" y="39"/>
                      </a:cubicBezTo>
                      <a:cubicBezTo>
                        <a:pt x="10" y="36"/>
                        <a:pt x="6" y="30"/>
                        <a:pt x="6" y="23"/>
                      </a:cubicBezTo>
                      <a:cubicBezTo>
                        <a:pt x="6" y="15"/>
                        <a:pt x="11" y="9"/>
                        <a:pt x="19" y="7"/>
                      </a:cubicBezTo>
                      <a:cubicBezTo>
                        <a:pt x="20" y="6"/>
                        <a:pt x="20" y="6"/>
                        <a:pt x="20" y="6"/>
                      </a:cubicBezTo>
                      <a:cubicBezTo>
                        <a:pt x="20" y="19"/>
                        <a:pt x="20" y="19"/>
                        <a:pt x="20" y="19"/>
                      </a:cubicBezTo>
                      <a:cubicBezTo>
                        <a:pt x="20" y="21"/>
                        <a:pt x="21" y="22"/>
                        <a:pt x="23" y="22"/>
                      </a:cubicBezTo>
                      <a:cubicBezTo>
                        <a:pt x="25" y="22"/>
                        <a:pt x="26" y="21"/>
                        <a:pt x="26" y="19"/>
                      </a:cubicBezTo>
                      <a:cubicBezTo>
                        <a:pt x="26" y="6"/>
                        <a:pt x="26" y="6"/>
                        <a:pt x="26" y="6"/>
                      </a:cubicBezTo>
                      <a:cubicBezTo>
                        <a:pt x="27" y="7"/>
                        <a:pt x="27" y="7"/>
                        <a:pt x="27" y="7"/>
                      </a:cubicBezTo>
                      <a:cubicBezTo>
                        <a:pt x="35" y="9"/>
                        <a:pt x="40" y="15"/>
                        <a:pt x="40" y="23"/>
                      </a:cubicBezTo>
                      <a:cubicBezTo>
                        <a:pt x="40" y="30"/>
                        <a:pt x="36" y="36"/>
                        <a:pt x="30" y="39"/>
                      </a:cubicBezTo>
                      <a:close/>
                    </a:path>
                  </a:pathLst>
                </a:custGeom>
                <a:solidFill>
                  <a:sysClr val="window" lastClr="FFFFFF"/>
                </a:solidFill>
                <a:ln w="6350">
                  <a:solidFill>
                    <a:srgbClr val="002050"/>
                  </a:solidFill>
                </a:ln>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grpSp>
        </p:grpSp>
      </p:grpSp>
      <p:sp>
        <p:nvSpPr>
          <p:cNvPr id="13" name="TextBox 12">
            <a:extLst>
              <a:ext uri="{FF2B5EF4-FFF2-40B4-BE49-F238E27FC236}">
                <a16:creationId xmlns="" xmlns:a16="http://schemas.microsoft.com/office/drawing/2014/main" id="{88080275-38E9-43F9-91D8-4F4D5630508F}"/>
              </a:ext>
            </a:extLst>
          </p:cNvPr>
          <p:cNvSpPr txBox="1"/>
          <p:nvPr/>
        </p:nvSpPr>
        <p:spPr bwMode="auto">
          <a:xfrm>
            <a:off x="437720" y="3419922"/>
            <a:ext cx="2009511" cy="1426288"/>
          </a:xfrm>
          <a:prstGeom prst="rect">
            <a:avLst/>
          </a:prstGeom>
          <a:noFill/>
        </p:spPr>
        <p:txBody>
          <a:bodyPr>
            <a:spAutoFit/>
          </a:bodyPr>
          <a:lstStyle/>
          <a:p>
            <a:pPr defTabSz="571368" eaLnBrk="1" fontAlgn="auto" hangingPunct="1">
              <a:spcBef>
                <a:spcPts val="0"/>
              </a:spcBef>
              <a:spcAft>
                <a:spcPts val="0"/>
              </a:spcAft>
              <a:defRPr/>
            </a:pPr>
            <a:r>
              <a:rPr lang="en-US" sz="1667" kern="0" dirty="0" err="1">
                <a:solidFill>
                  <a:prstClr val="white"/>
                </a:solidFill>
                <a:latin typeface="Verdena"/>
                <a:cs typeface="Segoe UI" panose="020B0502040204020203" pitchFamily="34" charset="0"/>
              </a:rPr>
              <a:t>Veicināt</a:t>
            </a:r>
            <a:r>
              <a:rPr lang="en-US" sz="1667" kern="0" dirty="0">
                <a:solidFill>
                  <a:prstClr val="white"/>
                </a:solidFill>
                <a:latin typeface="Verdena"/>
                <a:cs typeface="Segoe UI" panose="020B0502040204020203" pitchFamily="34" charset="0"/>
              </a:rPr>
              <a:t> </a:t>
            </a:r>
            <a:r>
              <a:rPr lang="en-US" sz="1667" kern="0" dirty="0" err="1">
                <a:solidFill>
                  <a:prstClr val="white"/>
                </a:solidFill>
                <a:latin typeface="Verdena"/>
                <a:cs typeface="Segoe UI" panose="020B0502040204020203" pitchFamily="34" charset="0"/>
              </a:rPr>
              <a:t>piekļuvi</a:t>
            </a:r>
            <a:r>
              <a:rPr lang="en-US" sz="1667" kern="0" dirty="0">
                <a:solidFill>
                  <a:prstClr val="white"/>
                </a:solidFill>
                <a:latin typeface="Verdena"/>
                <a:cs typeface="Segoe UI" panose="020B0502040204020203" pitchFamily="34" charset="0"/>
              </a:rPr>
              <a:t> </a:t>
            </a:r>
            <a:r>
              <a:rPr lang="en-US" sz="1667" kern="0" dirty="0" err="1">
                <a:solidFill>
                  <a:prstClr val="white"/>
                </a:solidFill>
                <a:latin typeface="Verdena"/>
                <a:cs typeface="Segoe UI" panose="020B0502040204020203" pitchFamily="34" charset="0"/>
              </a:rPr>
              <a:t>datiem</a:t>
            </a:r>
            <a:r>
              <a:rPr lang="en-US" sz="1667" kern="0" dirty="0">
                <a:solidFill>
                  <a:prstClr val="white"/>
                </a:solidFill>
                <a:latin typeface="Verdena"/>
                <a:cs typeface="Segoe UI" panose="020B0502040204020203" pitchFamily="34" charset="0"/>
              </a:rPr>
              <a:t> un to </a:t>
            </a:r>
            <a:r>
              <a:rPr lang="en-US" sz="1667" kern="0" dirty="0" err="1">
                <a:solidFill>
                  <a:prstClr val="white"/>
                </a:solidFill>
                <a:latin typeface="Verdena"/>
                <a:cs typeface="Segoe UI" panose="020B0502040204020203" pitchFamily="34" charset="0"/>
              </a:rPr>
              <a:t>atkalizmantošanu</a:t>
            </a:r>
            <a:endParaRPr lang="en-US" sz="1667" kern="0" dirty="0">
              <a:solidFill>
                <a:prstClr val="white"/>
              </a:solidFill>
              <a:latin typeface="Verdena"/>
              <a:cs typeface="Segoe UI" panose="020B0502040204020203" pitchFamily="34" charset="0"/>
            </a:endParaRPr>
          </a:p>
          <a:p>
            <a:pPr defTabSz="571368" eaLnBrk="1" fontAlgn="auto" hangingPunct="1">
              <a:spcBef>
                <a:spcPts val="0"/>
              </a:spcBef>
              <a:spcAft>
                <a:spcPts val="0"/>
              </a:spcAft>
              <a:defRPr/>
            </a:pPr>
            <a:endParaRPr lang="en-US" sz="2000" b="1" kern="0" dirty="0">
              <a:solidFill>
                <a:prstClr val="white"/>
              </a:solidFill>
              <a:latin typeface="Verdena"/>
              <a:cs typeface="Segoe UI" panose="020B0502040204020203" pitchFamily="34" charset="0"/>
            </a:endParaRPr>
          </a:p>
          <a:p>
            <a:pPr defTabSz="571368" eaLnBrk="1" fontAlgn="auto" hangingPunct="1">
              <a:spcBef>
                <a:spcPts val="0"/>
              </a:spcBef>
              <a:spcAft>
                <a:spcPts val="0"/>
              </a:spcAft>
              <a:defRPr/>
            </a:pPr>
            <a:r>
              <a:rPr lang="en-US" sz="1667" kern="0" dirty="0" err="1">
                <a:solidFill>
                  <a:prstClr val="white"/>
                </a:solidFill>
                <a:latin typeface="Verdena"/>
                <a:cs typeface="Segoe UI" panose="020B0502040204020203" pitchFamily="34" charset="0"/>
              </a:rPr>
              <a:t>Atvērtie</a:t>
            </a:r>
            <a:r>
              <a:rPr lang="en-US" sz="1667" kern="0" dirty="0">
                <a:solidFill>
                  <a:prstClr val="white"/>
                </a:solidFill>
                <a:latin typeface="Verdena"/>
                <a:cs typeface="Segoe UI" panose="020B0502040204020203" pitchFamily="34" charset="0"/>
              </a:rPr>
              <a:t> </a:t>
            </a:r>
            <a:r>
              <a:rPr lang="en-US" sz="1667" kern="0" dirty="0" err="1">
                <a:solidFill>
                  <a:prstClr val="white"/>
                </a:solidFill>
                <a:latin typeface="Verdena"/>
                <a:cs typeface="Segoe UI" panose="020B0502040204020203" pitchFamily="34" charset="0"/>
              </a:rPr>
              <a:t>dati</a:t>
            </a:r>
            <a:endParaRPr lang="en-US" sz="1667" kern="0" dirty="0">
              <a:solidFill>
                <a:prstClr val="white"/>
              </a:solidFill>
              <a:latin typeface="Verdena"/>
              <a:cs typeface="Segoe UI" panose="020B0502040204020203" pitchFamily="34" charset="0"/>
            </a:endParaRPr>
          </a:p>
        </p:txBody>
      </p:sp>
      <p:sp>
        <p:nvSpPr>
          <p:cNvPr id="25" name="Rectangle 24">
            <a:extLst>
              <a:ext uri="{FF2B5EF4-FFF2-40B4-BE49-F238E27FC236}">
                <a16:creationId xmlns="" xmlns:a16="http://schemas.microsoft.com/office/drawing/2014/main" id="{0412C14B-CAF6-4B53-8246-A25C4B53DE9F}"/>
              </a:ext>
            </a:extLst>
          </p:cNvPr>
          <p:cNvSpPr/>
          <p:nvPr/>
        </p:nvSpPr>
        <p:spPr bwMode="auto">
          <a:xfrm>
            <a:off x="3349460" y="3109037"/>
            <a:ext cx="2532063" cy="1984773"/>
          </a:xfrm>
          <a:prstGeom prst="rect">
            <a:avLst/>
          </a:prstGeom>
          <a:solidFill>
            <a:srgbClr val="002060">
              <a:alpha val="50196"/>
            </a:srgbClr>
          </a:solidFill>
          <a:ln w="10795" cap="flat" cmpd="sng" algn="ctr">
            <a:noFill/>
            <a:prstDash val="solid"/>
          </a:ln>
          <a:effectLst/>
        </p:spPr>
        <p:txBody>
          <a:bodyPr lIns="112053" tIns="57142" rIns="57142" bIns="57142"/>
          <a:lstStyle/>
          <a:p>
            <a:pPr defTabSz="571368" eaLnBrk="1" fontAlgn="auto" hangingPunct="1">
              <a:spcBef>
                <a:spcPts val="0"/>
              </a:spcBef>
              <a:spcAft>
                <a:spcPts val="0"/>
              </a:spcAft>
              <a:defRPr/>
            </a:pPr>
            <a:endParaRPr lang="lv-LV" sz="2000" b="1" kern="0" dirty="0">
              <a:solidFill>
                <a:prstClr val="white"/>
              </a:solidFill>
              <a:latin typeface="Verdena"/>
              <a:cs typeface="Segoe UI" panose="020B0502040204020203" pitchFamily="34" charset="0"/>
            </a:endParaRPr>
          </a:p>
        </p:txBody>
      </p:sp>
      <p:sp>
        <p:nvSpPr>
          <p:cNvPr id="26" name="TextBox 26"/>
          <p:cNvSpPr txBox="1">
            <a:spLocks noChangeArrowheads="1"/>
          </p:cNvSpPr>
          <p:nvPr/>
        </p:nvSpPr>
        <p:spPr bwMode="auto">
          <a:xfrm>
            <a:off x="3349460" y="2208574"/>
            <a:ext cx="2532063" cy="917141"/>
          </a:xfrm>
          <a:prstGeom prst="rect">
            <a:avLst/>
          </a:prstGeom>
          <a:solidFill>
            <a:schemeClr val="accent2">
              <a:alpha val="94000"/>
            </a:schemeClr>
          </a:solidFill>
          <a:ln>
            <a:noFill/>
          </a:ln>
        </p:spPr>
        <p:txBody>
          <a:bodyPr lIns="57142" tIns="57142" rIns="57142" bIns="57142"/>
          <a:lstStyle>
            <a:lvl1pPr defTabSz="814388">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542925" indent="-228600" defTabSz="814388">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087438" indent="-228600" defTabSz="814388">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31950" indent="-228600" defTabSz="814388">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174875" indent="-228600" defTabSz="814388">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6320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30892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5464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40036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spcAft>
                <a:spcPts val="750"/>
              </a:spcAft>
              <a:buNone/>
            </a:pPr>
            <a:endParaRPr lang="lv-LV" altLang="lv-LV" sz="1250">
              <a:solidFill>
                <a:srgbClr val="FFFFFF"/>
              </a:solidFill>
              <a:latin typeface="Segoe UI Light" panose="020B0502040204020203" pitchFamily="34" charset="0"/>
              <a:cs typeface="Segoe UI" panose="020B0502040204020203" pitchFamily="34" charset="0"/>
            </a:endParaRPr>
          </a:p>
        </p:txBody>
      </p:sp>
      <p:sp>
        <p:nvSpPr>
          <p:cNvPr id="27" name="TextBox 26">
            <a:extLst>
              <a:ext uri="{FF2B5EF4-FFF2-40B4-BE49-F238E27FC236}">
                <a16:creationId xmlns="" xmlns:a16="http://schemas.microsoft.com/office/drawing/2014/main" id="{6FA20C80-ED1B-4393-A449-920AF56C91BA}"/>
              </a:ext>
            </a:extLst>
          </p:cNvPr>
          <p:cNvSpPr txBox="1"/>
          <p:nvPr/>
        </p:nvSpPr>
        <p:spPr bwMode="auto">
          <a:xfrm>
            <a:off x="4255657" y="2189610"/>
            <a:ext cx="1640418" cy="911489"/>
          </a:xfrm>
          <a:prstGeom prst="rect">
            <a:avLst/>
          </a:prstGeom>
        </p:spPr>
        <p:txBody>
          <a:bodyPr lIns="56027" tIns="56027" rIns="56027" bIns="56027" anchor="ctr"/>
          <a:lstStyle/>
          <a:p>
            <a:pPr defTabSz="560219" eaLnBrk="1" fontAlgn="auto" hangingPunct="1">
              <a:spcBef>
                <a:spcPts val="0"/>
              </a:spcBef>
              <a:spcAft>
                <a:spcPts val="0"/>
              </a:spcAft>
              <a:defRPr/>
            </a:pPr>
            <a:r>
              <a:rPr lang="en-US" sz="1667" b="1" kern="0" dirty="0" err="1">
                <a:solidFill>
                  <a:schemeClr val="bg1"/>
                </a:solidFill>
                <a:latin typeface="Verdena"/>
                <a:ea typeface="Segoe UI" pitchFamily="34" charset="0"/>
                <a:cs typeface="Segoe UI Light" panose="020B0502040204020203" pitchFamily="34" charset="0"/>
              </a:rPr>
              <a:t>Datos</a:t>
            </a:r>
            <a:r>
              <a:rPr lang="en-US" sz="1667" b="1" kern="0" dirty="0">
                <a:solidFill>
                  <a:schemeClr val="bg1"/>
                </a:solidFill>
                <a:latin typeface="Verdena"/>
                <a:ea typeface="Segoe UI" pitchFamily="34" charset="0"/>
                <a:cs typeface="Segoe UI Light" panose="020B0502040204020203" pitchFamily="34" charset="0"/>
              </a:rPr>
              <a:t> </a:t>
            </a:r>
            <a:r>
              <a:rPr lang="en-US" sz="1667" b="1" kern="0" dirty="0" err="1">
                <a:solidFill>
                  <a:schemeClr val="bg1"/>
                </a:solidFill>
                <a:latin typeface="Verdena"/>
                <a:ea typeface="Segoe UI" pitchFamily="34" charset="0"/>
                <a:cs typeface="Segoe UI Light" panose="020B0502040204020203" pitchFamily="34" charset="0"/>
              </a:rPr>
              <a:t>balstīta</a:t>
            </a:r>
            <a:r>
              <a:rPr lang="en-US" sz="1667" b="1" kern="0" dirty="0">
                <a:solidFill>
                  <a:schemeClr val="bg1"/>
                </a:solidFill>
                <a:latin typeface="Verdena"/>
                <a:ea typeface="Segoe UI" pitchFamily="34" charset="0"/>
                <a:cs typeface="Segoe UI Light" panose="020B0502040204020203" pitchFamily="34" charset="0"/>
              </a:rPr>
              <a:t> </a:t>
            </a:r>
            <a:r>
              <a:rPr lang="en-US" sz="1667" b="1" kern="0" dirty="0" err="1">
                <a:solidFill>
                  <a:schemeClr val="bg1"/>
                </a:solidFill>
                <a:latin typeface="Verdena"/>
                <a:ea typeface="Segoe UI" pitchFamily="34" charset="0"/>
                <a:cs typeface="Segoe UI Light" panose="020B0502040204020203" pitchFamily="34" charset="0"/>
              </a:rPr>
              <a:t>sabiedrības</a:t>
            </a:r>
            <a:r>
              <a:rPr lang="en-US" sz="1667" b="1" kern="0" dirty="0">
                <a:solidFill>
                  <a:schemeClr val="bg1"/>
                </a:solidFill>
                <a:latin typeface="Verdena"/>
                <a:ea typeface="Segoe UI" pitchFamily="34" charset="0"/>
                <a:cs typeface="Segoe UI Light" panose="020B0502040204020203" pitchFamily="34" charset="0"/>
              </a:rPr>
              <a:t> </a:t>
            </a:r>
            <a:r>
              <a:rPr lang="en-US" sz="1667" b="1" kern="0" dirty="0" err="1">
                <a:solidFill>
                  <a:schemeClr val="bg1"/>
                </a:solidFill>
                <a:latin typeface="Verdena"/>
                <a:ea typeface="Segoe UI" pitchFamily="34" charset="0"/>
                <a:cs typeface="Segoe UI Light" panose="020B0502040204020203" pitchFamily="34" charset="0"/>
              </a:rPr>
              <a:t>iesaiste</a:t>
            </a:r>
            <a:endParaRPr lang="en-US" sz="1667" b="1" kern="0" dirty="0">
              <a:solidFill>
                <a:schemeClr val="bg1"/>
              </a:solidFill>
              <a:latin typeface="Verdena"/>
              <a:ea typeface="Segoe UI" pitchFamily="34" charset="0"/>
              <a:cs typeface="Segoe UI Light" panose="020B0502040204020203" pitchFamily="34" charset="0"/>
            </a:endParaRPr>
          </a:p>
        </p:txBody>
      </p:sp>
      <p:grpSp>
        <p:nvGrpSpPr>
          <p:cNvPr id="28" name="Group 10"/>
          <p:cNvGrpSpPr>
            <a:grpSpLocks/>
          </p:cNvGrpSpPr>
          <p:nvPr/>
        </p:nvGrpSpPr>
        <p:grpSpPr bwMode="auto">
          <a:xfrm>
            <a:off x="3476101" y="2282484"/>
            <a:ext cx="722960" cy="726218"/>
            <a:chOff x="6319162" y="2840991"/>
            <a:chExt cx="1312538" cy="1312542"/>
          </a:xfrm>
        </p:grpSpPr>
        <p:sp>
          <p:nvSpPr>
            <p:cNvPr id="30" name="Oval 29">
              <a:extLst>
                <a:ext uri="{FF2B5EF4-FFF2-40B4-BE49-F238E27FC236}">
                  <a16:creationId xmlns="" xmlns:a16="http://schemas.microsoft.com/office/drawing/2014/main" id="{D83B89AA-D5E8-4F0D-A8E4-27AC478BC1D2}"/>
                </a:ext>
              </a:extLst>
            </p:cNvPr>
            <p:cNvSpPr/>
            <p:nvPr/>
          </p:nvSpPr>
          <p:spPr bwMode="auto">
            <a:xfrm>
              <a:off x="6319814" y="2840502"/>
              <a:ext cx="1311362" cy="1310266"/>
            </a:xfrm>
            <a:prstGeom prst="ellipse">
              <a:avLst/>
            </a:prstGeom>
            <a:solidFill>
              <a:srgbClr val="F8F8F8"/>
            </a:solidFill>
            <a:ln w="12700" cap="flat" cmpd="sng" algn="ctr">
              <a:noFill/>
              <a:prstDash val="solid"/>
              <a:miter lim="800000"/>
            </a:ln>
            <a:effectLst/>
          </p:spPr>
          <p:txBody>
            <a:bodyPr lIns="134439" tIns="107552" rIns="134439" bIns="107552"/>
            <a:lstStyle/>
            <a:p>
              <a:pPr algn="ctr" defTabSz="685418" eaLnBrk="1" fontAlgn="auto" hangingPunct="1">
                <a:lnSpc>
                  <a:spcPct val="90000"/>
                </a:lnSpc>
                <a:spcBef>
                  <a:spcPts val="0"/>
                </a:spcBef>
                <a:spcAft>
                  <a:spcPts val="0"/>
                </a:spcAft>
                <a:defRPr/>
              </a:pPr>
              <a:endParaRPr lang="en-US" sz="1764" kern="0" dirty="0">
                <a:gradFill>
                  <a:gsLst>
                    <a:gs pos="0">
                      <a:srgbClr val="FFFFFF"/>
                    </a:gs>
                    <a:gs pos="100000">
                      <a:srgbClr val="FFFFFF"/>
                    </a:gs>
                  </a:gsLst>
                  <a:lin ang="5400000" scaled="0"/>
                </a:gradFill>
                <a:latin typeface="+mn-lt"/>
                <a:ea typeface="Segoe UI" pitchFamily="34" charset="0"/>
                <a:cs typeface="Segoe UI" pitchFamily="34" charset="0"/>
              </a:endParaRPr>
            </a:p>
          </p:txBody>
        </p:sp>
        <p:grpSp>
          <p:nvGrpSpPr>
            <p:cNvPr id="31" name="Group 12"/>
            <p:cNvGrpSpPr>
              <a:grpSpLocks/>
            </p:cNvGrpSpPr>
            <p:nvPr/>
          </p:nvGrpSpPr>
          <p:grpSpPr bwMode="auto">
            <a:xfrm>
              <a:off x="6472545" y="2994342"/>
              <a:ext cx="1005845" cy="1005840"/>
              <a:chOff x="5498581" y="3040062"/>
              <a:chExt cx="914400" cy="914400"/>
            </a:xfrm>
          </p:grpSpPr>
          <p:sp>
            <p:nvSpPr>
              <p:cNvPr id="32" name="Oval 31">
                <a:extLst>
                  <a:ext uri="{FF2B5EF4-FFF2-40B4-BE49-F238E27FC236}">
                    <a16:creationId xmlns="" xmlns:a16="http://schemas.microsoft.com/office/drawing/2014/main" id="{D8DBEAC7-9D04-4B2C-B0B2-C4486B32E458}"/>
                  </a:ext>
                </a:extLst>
              </p:cNvPr>
              <p:cNvSpPr/>
              <p:nvPr/>
            </p:nvSpPr>
            <p:spPr bwMode="auto">
              <a:xfrm>
                <a:off x="5499474" y="3037146"/>
                <a:ext cx="912666" cy="917273"/>
              </a:xfrm>
              <a:prstGeom prst="ellipse">
                <a:avLst/>
              </a:prstGeom>
              <a:solidFill>
                <a:srgbClr val="002050"/>
              </a:solidFill>
              <a:ln w="12700" cap="flat" cmpd="sng" algn="ctr">
                <a:noFill/>
                <a:prstDash val="solid"/>
                <a:miter lim="800000"/>
              </a:ln>
              <a:effectLst/>
            </p:spPr>
            <p:txBody>
              <a:bodyPr lIns="134439" tIns="107552" rIns="134439" bIns="107552"/>
              <a:lstStyle/>
              <a:p>
                <a:pPr algn="ctr" defTabSz="685418" eaLnBrk="1" fontAlgn="auto" hangingPunct="1">
                  <a:lnSpc>
                    <a:spcPct val="90000"/>
                  </a:lnSpc>
                  <a:spcBef>
                    <a:spcPts val="0"/>
                  </a:spcBef>
                  <a:spcAft>
                    <a:spcPts val="0"/>
                  </a:spcAft>
                  <a:defRPr/>
                </a:pPr>
                <a:endParaRPr lang="en-US" sz="1764" kern="0" dirty="0">
                  <a:gradFill>
                    <a:gsLst>
                      <a:gs pos="0">
                        <a:srgbClr val="FFFFFF"/>
                      </a:gs>
                      <a:gs pos="100000">
                        <a:srgbClr val="FFFFFF"/>
                      </a:gs>
                    </a:gsLst>
                    <a:lin ang="5400000" scaled="0"/>
                  </a:gradFill>
                  <a:latin typeface="+mn-lt"/>
                  <a:ea typeface="Segoe UI" pitchFamily="34" charset="0"/>
                  <a:cs typeface="Segoe UI" pitchFamily="34" charset="0"/>
                </a:endParaRPr>
              </a:p>
            </p:txBody>
          </p:sp>
          <p:grpSp>
            <p:nvGrpSpPr>
              <p:cNvPr id="33" name="Group 14"/>
              <p:cNvGrpSpPr>
                <a:grpSpLocks/>
              </p:cNvGrpSpPr>
              <p:nvPr/>
            </p:nvGrpSpPr>
            <p:grpSpPr bwMode="auto">
              <a:xfrm>
                <a:off x="5750319" y="3301180"/>
                <a:ext cx="449686" cy="392158"/>
                <a:chOff x="6103769" y="3433223"/>
                <a:chExt cx="529717" cy="461962"/>
              </a:xfrm>
            </p:grpSpPr>
            <p:sp>
              <p:nvSpPr>
                <p:cNvPr id="34" name="Freeform 5">
                  <a:extLst>
                    <a:ext uri="{FF2B5EF4-FFF2-40B4-BE49-F238E27FC236}">
                      <a16:creationId xmlns="" xmlns:a16="http://schemas.microsoft.com/office/drawing/2014/main" id="{31A18242-AAB9-482E-838A-19CD564E1371}"/>
                    </a:ext>
                  </a:extLst>
                </p:cNvPr>
                <p:cNvSpPr>
                  <a:spLocks noEditPoints="1"/>
                </p:cNvSpPr>
                <p:nvPr/>
              </p:nvSpPr>
              <p:spPr bwMode="auto">
                <a:xfrm>
                  <a:off x="6240375" y="3475545"/>
                  <a:ext cx="393514" cy="419929"/>
                </a:xfrm>
                <a:custGeom>
                  <a:avLst/>
                  <a:gdLst>
                    <a:gd name="T0" fmla="*/ 94 w 112"/>
                    <a:gd name="T1" fmla="*/ 43 h 120"/>
                    <a:gd name="T2" fmla="*/ 104 w 112"/>
                    <a:gd name="T3" fmla="*/ 24 h 120"/>
                    <a:gd name="T4" fmla="*/ 80 w 112"/>
                    <a:gd name="T5" fmla="*/ 0 h 120"/>
                    <a:gd name="T6" fmla="*/ 56 w 112"/>
                    <a:gd name="T7" fmla="*/ 24 h 120"/>
                    <a:gd name="T8" fmla="*/ 66 w 112"/>
                    <a:gd name="T9" fmla="*/ 43 h 120"/>
                    <a:gd name="T10" fmla="*/ 51 w 112"/>
                    <a:gd name="T11" fmla="*/ 58 h 120"/>
                    <a:gd name="T12" fmla="*/ 32 w 112"/>
                    <a:gd name="T13" fmla="*/ 48 h 120"/>
                    <a:gd name="T14" fmla="*/ 8 w 112"/>
                    <a:gd name="T15" fmla="*/ 72 h 120"/>
                    <a:gd name="T16" fmla="*/ 18 w 112"/>
                    <a:gd name="T17" fmla="*/ 91 h 120"/>
                    <a:gd name="T18" fmla="*/ 0 w 112"/>
                    <a:gd name="T19" fmla="*/ 120 h 120"/>
                    <a:gd name="T20" fmla="*/ 8 w 112"/>
                    <a:gd name="T21" fmla="*/ 120 h 120"/>
                    <a:gd name="T22" fmla="*/ 32 w 112"/>
                    <a:gd name="T23" fmla="*/ 96 h 120"/>
                    <a:gd name="T24" fmla="*/ 56 w 112"/>
                    <a:gd name="T25" fmla="*/ 120 h 120"/>
                    <a:gd name="T26" fmla="*/ 64 w 112"/>
                    <a:gd name="T27" fmla="*/ 120 h 120"/>
                    <a:gd name="T28" fmla="*/ 46 w 112"/>
                    <a:gd name="T29" fmla="*/ 91 h 120"/>
                    <a:gd name="T30" fmla="*/ 56 w 112"/>
                    <a:gd name="T31" fmla="*/ 72 h 120"/>
                    <a:gd name="T32" fmla="*/ 80 w 112"/>
                    <a:gd name="T33" fmla="*/ 48 h 120"/>
                    <a:gd name="T34" fmla="*/ 104 w 112"/>
                    <a:gd name="T35" fmla="*/ 72 h 120"/>
                    <a:gd name="T36" fmla="*/ 112 w 112"/>
                    <a:gd name="T37" fmla="*/ 72 h 120"/>
                    <a:gd name="T38" fmla="*/ 94 w 112"/>
                    <a:gd name="T39" fmla="*/ 43 h 120"/>
                    <a:gd name="T40" fmla="*/ 32 w 112"/>
                    <a:gd name="T41" fmla="*/ 88 h 120"/>
                    <a:gd name="T42" fmla="*/ 16 w 112"/>
                    <a:gd name="T43" fmla="*/ 72 h 120"/>
                    <a:gd name="T44" fmla="*/ 32 w 112"/>
                    <a:gd name="T45" fmla="*/ 56 h 120"/>
                    <a:gd name="T46" fmla="*/ 48 w 112"/>
                    <a:gd name="T47" fmla="*/ 72 h 120"/>
                    <a:gd name="T48" fmla="*/ 32 w 112"/>
                    <a:gd name="T49" fmla="*/ 88 h 120"/>
                    <a:gd name="T50" fmla="*/ 80 w 112"/>
                    <a:gd name="T51" fmla="*/ 40 h 120"/>
                    <a:gd name="T52" fmla="*/ 64 w 112"/>
                    <a:gd name="T53" fmla="*/ 24 h 120"/>
                    <a:gd name="T54" fmla="*/ 80 w 112"/>
                    <a:gd name="T55" fmla="*/ 8 h 120"/>
                    <a:gd name="T56" fmla="*/ 96 w 112"/>
                    <a:gd name="T57" fmla="*/ 24 h 120"/>
                    <a:gd name="T58" fmla="*/ 80 w 112"/>
                    <a:gd name="T59"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120">
                      <a:moveTo>
                        <a:pt x="94" y="43"/>
                      </a:moveTo>
                      <a:cubicBezTo>
                        <a:pt x="100" y="39"/>
                        <a:pt x="104" y="32"/>
                        <a:pt x="104" y="24"/>
                      </a:cubicBezTo>
                      <a:cubicBezTo>
                        <a:pt x="104" y="11"/>
                        <a:pt x="93" y="0"/>
                        <a:pt x="80" y="0"/>
                      </a:cubicBezTo>
                      <a:cubicBezTo>
                        <a:pt x="66" y="0"/>
                        <a:pt x="56" y="11"/>
                        <a:pt x="56" y="24"/>
                      </a:cubicBezTo>
                      <a:cubicBezTo>
                        <a:pt x="56" y="32"/>
                        <a:pt x="60" y="39"/>
                        <a:pt x="66" y="43"/>
                      </a:cubicBezTo>
                      <a:cubicBezTo>
                        <a:pt x="59" y="47"/>
                        <a:pt x="54" y="52"/>
                        <a:pt x="51" y="58"/>
                      </a:cubicBezTo>
                      <a:cubicBezTo>
                        <a:pt x="47" y="52"/>
                        <a:pt x="40" y="48"/>
                        <a:pt x="32" y="48"/>
                      </a:cubicBezTo>
                      <a:cubicBezTo>
                        <a:pt x="18" y="48"/>
                        <a:pt x="8" y="59"/>
                        <a:pt x="8" y="72"/>
                      </a:cubicBezTo>
                      <a:cubicBezTo>
                        <a:pt x="8" y="80"/>
                        <a:pt x="12" y="87"/>
                        <a:pt x="18" y="91"/>
                      </a:cubicBezTo>
                      <a:cubicBezTo>
                        <a:pt x="7" y="97"/>
                        <a:pt x="0" y="108"/>
                        <a:pt x="0" y="120"/>
                      </a:cubicBezTo>
                      <a:cubicBezTo>
                        <a:pt x="8" y="120"/>
                        <a:pt x="8" y="120"/>
                        <a:pt x="8" y="120"/>
                      </a:cubicBezTo>
                      <a:cubicBezTo>
                        <a:pt x="8" y="107"/>
                        <a:pt x="18" y="96"/>
                        <a:pt x="32" y="96"/>
                      </a:cubicBezTo>
                      <a:cubicBezTo>
                        <a:pt x="45" y="96"/>
                        <a:pt x="56" y="107"/>
                        <a:pt x="56" y="120"/>
                      </a:cubicBezTo>
                      <a:cubicBezTo>
                        <a:pt x="64" y="120"/>
                        <a:pt x="64" y="120"/>
                        <a:pt x="64" y="120"/>
                      </a:cubicBezTo>
                      <a:cubicBezTo>
                        <a:pt x="64" y="108"/>
                        <a:pt x="56" y="97"/>
                        <a:pt x="46" y="91"/>
                      </a:cubicBezTo>
                      <a:cubicBezTo>
                        <a:pt x="52" y="87"/>
                        <a:pt x="56" y="80"/>
                        <a:pt x="56" y="72"/>
                      </a:cubicBezTo>
                      <a:cubicBezTo>
                        <a:pt x="56" y="59"/>
                        <a:pt x="66" y="48"/>
                        <a:pt x="80" y="48"/>
                      </a:cubicBezTo>
                      <a:cubicBezTo>
                        <a:pt x="93" y="48"/>
                        <a:pt x="104" y="59"/>
                        <a:pt x="104" y="72"/>
                      </a:cubicBezTo>
                      <a:cubicBezTo>
                        <a:pt x="112" y="72"/>
                        <a:pt x="112" y="72"/>
                        <a:pt x="112" y="72"/>
                      </a:cubicBezTo>
                      <a:cubicBezTo>
                        <a:pt x="112" y="60"/>
                        <a:pt x="104" y="49"/>
                        <a:pt x="94" y="43"/>
                      </a:cubicBezTo>
                      <a:close/>
                      <a:moveTo>
                        <a:pt x="32" y="88"/>
                      </a:moveTo>
                      <a:cubicBezTo>
                        <a:pt x="23" y="88"/>
                        <a:pt x="16" y="81"/>
                        <a:pt x="16" y="72"/>
                      </a:cubicBezTo>
                      <a:cubicBezTo>
                        <a:pt x="16" y="63"/>
                        <a:pt x="23" y="56"/>
                        <a:pt x="32" y="56"/>
                      </a:cubicBezTo>
                      <a:cubicBezTo>
                        <a:pt x="41" y="56"/>
                        <a:pt x="48" y="63"/>
                        <a:pt x="48" y="72"/>
                      </a:cubicBezTo>
                      <a:cubicBezTo>
                        <a:pt x="48" y="81"/>
                        <a:pt x="41" y="88"/>
                        <a:pt x="32" y="88"/>
                      </a:cubicBezTo>
                      <a:close/>
                      <a:moveTo>
                        <a:pt x="80" y="40"/>
                      </a:moveTo>
                      <a:cubicBezTo>
                        <a:pt x="71" y="40"/>
                        <a:pt x="64" y="33"/>
                        <a:pt x="64" y="24"/>
                      </a:cubicBezTo>
                      <a:cubicBezTo>
                        <a:pt x="64" y="15"/>
                        <a:pt x="71" y="8"/>
                        <a:pt x="80" y="8"/>
                      </a:cubicBezTo>
                      <a:cubicBezTo>
                        <a:pt x="89" y="8"/>
                        <a:pt x="96" y="15"/>
                        <a:pt x="96" y="24"/>
                      </a:cubicBezTo>
                      <a:cubicBezTo>
                        <a:pt x="96" y="33"/>
                        <a:pt x="89" y="40"/>
                        <a:pt x="80" y="40"/>
                      </a:cubicBezTo>
                      <a:close/>
                    </a:path>
                  </a:pathLst>
                </a:custGeom>
                <a:solidFill>
                  <a:sysClr val="window" lastClr="FFFFFF"/>
                </a:solidFill>
                <a:ln w="6350">
                  <a:solidFill>
                    <a:srgbClr val="002050"/>
                  </a:solidFill>
                  <a:round/>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35" name="Freeform 6">
                  <a:extLst>
                    <a:ext uri="{FF2B5EF4-FFF2-40B4-BE49-F238E27FC236}">
                      <a16:creationId xmlns="" xmlns:a16="http://schemas.microsoft.com/office/drawing/2014/main" id="{416F5D08-142C-4806-A06D-A328D651BF72}"/>
                    </a:ext>
                  </a:extLst>
                </p:cNvPr>
                <p:cNvSpPr>
                  <a:spLocks noEditPoints="1"/>
                </p:cNvSpPr>
                <p:nvPr/>
              </p:nvSpPr>
              <p:spPr bwMode="auto">
                <a:xfrm>
                  <a:off x="6101488" y="3432017"/>
                  <a:ext cx="306066" cy="168996"/>
                </a:xfrm>
                <a:custGeom>
                  <a:avLst/>
                  <a:gdLst>
                    <a:gd name="T0" fmla="*/ 87 w 87"/>
                    <a:gd name="T1" fmla="*/ 49 h 49"/>
                    <a:gd name="T2" fmla="*/ 19 w 87"/>
                    <a:gd name="T3" fmla="*/ 49 h 49"/>
                    <a:gd name="T4" fmla="*/ 0 w 87"/>
                    <a:gd name="T5" fmla="*/ 30 h 49"/>
                    <a:gd name="T6" fmla="*/ 0 w 87"/>
                    <a:gd name="T7" fmla="*/ 19 h 49"/>
                    <a:gd name="T8" fmla="*/ 19 w 87"/>
                    <a:gd name="T9" fmla="*/ 0 h 49"/>
                    <a:gd name="T10" fmla="*/ 49 w 87"/>
                    <a:gd name="T11" fmla="*/ 0 h 49"/>
                    <a:gd name="T12" fmla="*/ 68 w 87"/>
                    <a:gd name="T13" fmla="*/ 19 h 49"/>
                    <a:gd name="T14" fmla="*/ 68 w 87"/>
                    <a:gd name="T15" fmla="*/ 28 h 49"/>
                    <a:gd name="T16" fmla="*/ 87 w 87"/>
                    <a:gd name="T17" fmla="*/ 49 h 49"/>
                    <a:gd name="T18" fmla="*/ 19 w 87"/>
                    <a:gd name="T19" fmla="*/ 8 h 49"/>
                    <a:gd name="T20" fmla="*/ 8 w 87"/>
                    <a:gd name="T21" fmla="*/ 19 h 49"/>
                    <a:gd name="T22" fmla="*/ 8 w 87"/>
                    <a:gd name="T23" fmla="*/ 30 h 49"/>
                    <a:gd name="T24" fmla="*/ 19 w 87"/>
                    <a:gd name="T25" fmla="*/ 41 h 49"/>
                    <a:gd name="T26" fmla="*/ 69 w 87"/>
                    <a:gd name="T27" fmla="*/ 41 h 49"/>
                    <a:gd name="T28" fmla="*/ 60 w 87"/>
                    <a:gd name="T29" fmla="*/ 31 h 49"/>
                    <a:gd name="T30" fmla="*/ 60 w 87"/>
                    <a:gd name="T31" fmla="*/ 19 h 49"/>
                    <a:gd name="T32" fmla="*/ 49 w 87"/>
                    <a:gd name="T33" fmla="*/ 8 h 49"/>
                    <a:gd name="T34" fmla="*/ 19 w 87"/>
                    <a:gd name="T3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9">
                      <a:moveTo>
                        <a:pt x="87" y="49"/>
                      </a:moveTo>
                      <a:cubicBezTo>
                        <a:pt x="19" y="49"/>
                        <a:pt x="19" y="49"/>
                        <a:pt x="19" y="49"/>
                      </a:cubicBezTo>
                      <a:cubicBezTo>
                        <a:pt x="9" y="49"/>
                        <a:pt x="0" y="41"/>
                        <a:pt x="0" y="30"/>
                      </a:cubicBezTo>
                      <a:cubicBezTo>
                        <a:pt x="0" y="19"/>
                        <a:pt x="0" y="19"/>
                        <a:pt x="0" y="19"/>
                      </a:cubicBezTo>
                      <a:cubicBezTo>
                        <a:pt x="0" y="9"/>
                        <a:pt x="9" y="0"/>
                        <a:pt x="19" y="0"/>
                      </a:cubicBezTo>
                      <a:cubicBezTo>
                        <a:pt x="49" y="0"/>
                        <a:pt x="49" y="0"/>
                        <a:pt x="49" y="0"/>
                      </a:cubicBezTo>
                      <a:cubicBezTo>
                        <a:pt x="60" y="0"/>
                        <a:pt x="68" y="9"/>
                        <a:pt x="68" y="19"/>
                      </a:cubicBezTo>
                      <a:cubicBezTo>
                        <a:pt x="68" y="28"/>
                        <a:pt x="68" y="28"/>
                        <a:pt x="68" y="28"/>
                      </a:cubicBezTo>
                      <a:lnTo>
                        <a:pt x="87" y="49"/>
                      </a:lnTo>
                      <a:close/>
                      <a:moveTo>
                        <a:pt x="19" y="8"/>
                      </a:moveTo>
                      <a:cubicBezTo>
                        <a:pt x="13" y="8"/>
                        <a:pt x="8" y="13"/>
                        <a:pt x="8" y="19"/>
                      </a:cubicBezTo>
                      <a:cubicBezTo>
                        <a:pt x="8" y="30"/>
                        <a:pt x="8" y="30"/>
                        <a:pt x="8" y="30"/>
                      </a:cubicBezTo>
                      <a:cubicBezTo>
                        <a:pt x="8" y="36"/>
                        <a:pt x="13" y="41"/>
                        <a:pt x="19" y="41"/>
                      </a:cubicBezTo>
                      <a:cubicBezTo>
                        <a:pt x="69" y="41"/>
                        <a:pt x="69" y="41"/>
                        <a:pt x="69" y="41"/>
                      </a:cubicBezTo>
                      <a:cubicBezTo>
                        <a:pt x="60" y="31"/>
                        <a:pt x="60" y="31"/>
                        <a:pt x="60" y="31"/>
                      </a:cubicBezTo>
                      <a:cubicBezTo>
                        <a:pt x="60" y="19"/>
                        <a:pt x="60" y="19"/>
                        <a:pt x="60" y="19"/>
                      </a:cubicBezTo>
                      <a:cubicBezTo>
                        <a:pt x="60" y="13"/>
                        <a:pt x="55" y="8"/>
                        <a:pt x="49" y="8"/>
                      </a:cubicBezTo>
                      <a:lnTo>
                        <a:pt x="19" y="8"/>
                      </a:lnTo>
                      <a:close/>
                    </a:path>
                  </a:pathLst>
                </a:custGeom>
                <a:solidFill>
                  <a:sysClr val="window" lastClr="FFFFFF"/>
                </a:solidFill>
                <a:ln w="6350">
                  <a:solidFill>
                    <a:srgbClr val="002050"/>
                  </a:solidFill>
                  <a:round/>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grpSp>
        </p:grpSp>
      </p:grpSp>
      <p:sp>
        <p:nvSpPr>
          <p:cNvPr id="29" name="TextBox 28">
            <a:extLst>
              <a:ext uri="{FF2B5EF4-FFF2-40B4-BE49-F238E27FC236}">
                <a16:creationId xmlns="" xmlns:a16="http://schemas.microsoft.com/office/drawing/2014/main" id="{7FFF2821-8602-4D79-B3C5-B90D7E7801A7}"/>
              </a:ext>
            </a:extLst>
          </p:cNvPr>
          <p:cNvSpPr txBox="1"/>
          <p:nvPr/>
        </p:nvSpPr>
        <p:spPr bwMode="auto">
          <a:xfrm>
            <a:off x="3476460" y="3419922"/>
            <a:ext cx="2275417" cy="1375056"/>
          </a:xfrm>
          <a:prstGeom prst="rect">
            <a:avLst/>
          </a:prstGeom>
          <a:noFill/>
        </p:spPr>
        <p:txBody>
          <a:bodyPr wrap="square">
            <a:spAutoFit/>
          </a:bodyPr>
          <a:lstStyle/>
          <a:p>
            <a:r>
              <a:rPr lang="en-US" sz="1667" kern="0" dirty="0" err="1">
                <a:solidFill>
                  <a:prstClr val="white"/>
                </a:solidFill>
                <a:latin typeface="Verdena"/>
                <a:cs typeface="Segoe UI" panose="020B0502040204020203" pitchFamily="34" charset="0"/>
              </a:rPr>
              <a:t>Pārvaldes</a:t>
            </a:r>
            <a:r>
              <a:rPr lang="en-US" sz="1667" kern="0" dirty="0">
                <a:solidFill>
                  <a:prstClr val="white"/>
                </a:solidFill>
                <a:latin typeface="Verdena"/>
                <a:cs typeface="Segoe UI" panose="020B0502040204020203" pitchFamily="34" charset="0"/>
              </a:rPr>
              <a:t> </a:t>
            </a:r>
            <a:r>
              <a:rPr lang="en-US" sz="1667" kern="0" dirty="0" err="1">
                <a:solidFill>
                  <a:prstClr val="white"/>
                </a:solidFill>
                <a:latin typeface="Verdena"/>
                <a:cs typeface="Segoe UI" panose="020B0502040204020203" pitchFamily="34" charset="0"/>
              </a:rPr>
              <a:t>caurspīdība</a:t>
            </a:r>
            <a:r>
              <a:rPr lang="en-US" sz="1667" kern="0" dirty="0">
                <a:solidFill>
                  <a:prstClr val="white"/>
                </a:solidFill>
                <a:latin typeface="Verdena"/>
                <a:cs typeface="Segoe UI" panose="020B0502040204020203" pitchFamily="34" charset="0"/>
              </a:rPr>
              <a:t> un </a:t>
            </a:r>
            <a:r>
              <a:rPr lang="en-US" sz="1667" kern="0" dirty="0" err="1">
                <a:solidFill>
                  <a:prstClr val="white"/>
                </a:solidFill>
                <a:latin typeface="Verdena"/>
                <a:cs typeface="Segoe UI" panose="020B0502040204020203" pitchFamily="34" charset="0"/>
              </a:rPr>
              <a:t>i</a:t>
            </a:r>
            <a:r>
              <a:rPr lang="lv-LV" sz="1667" kern="0" dirty="0" err="1">
                <a:solidFill>
                  <a:prstClr val="white"/>
                </a:solidFill>
                <a:latin typeface="Verdena"/>
                <a:cs typeface="Segoe UI" panose="020B0502040204020203" pitchFamily="34" charset="0"/>
              </a:rPr>
              <a:t>edzīvotāju</a:t>
            </a:r>
            <a:r>
              <a:rPr lang="lv-LV" sz="1667" kern="0" dirty="0">
                <a:solidFill>
                  <a:prstClr val="white"/>
                </a:solidFill>
                <a:latin typeface="Verdena"/>
                <a:cs typeface="Segoe UI" panose="020B0502040204020203" pitchFamily="34" charset="0"/>
              </a:rPr>
              <a:t> iesaiste lēmumu pieņemšanas</a:t>
            </a:r>
            <a:r>
              <a:rPr lang="en-US" sz="1667" kern="0" dirty="0">
                <a:solidFill>
                  <a:prstClr val="white"/>
                </a:solidFill>
                <a:latin typeface="Verdena"/>
                <a:cs typeface="Segoe UI" panose="020B0502040204020203" pitchFamily="34" charset="0"/>
              </a:rPr>
              <a:t> </a:t>
            </a:r>
            <a:r>
              <a:rPr lang="en-US" sz="1667" kern="0" dirty="0" err="1">
                <a:solidFill>
                  <a:prstClr val="white"/>
                </a:solidFill>
                <a:latin typeface="Verdena"/>
                <a:cs typeface="Segoe UI" panose="020B0502040204020203" pitchFamily="34" charset="0"/>
              </a:rPr>
              <a:t>procesos</a:t>
            </a:r>
            <a:endParaRPr lang="en-US" sz="1667" kern="0" dirty="0">
              <a:solidFill>
                <a:prstClr val="white"/>
              </a:solidFill>
              <a:latin typeface="Verdena"/>
              <a:cs typeface="Segoe UI" panose="020B0502040204020203" pitchFamily="34" charset="0"/>
            </a:endParaRPr>
          </a:p>
        </p:txBody>
      </p:sp>
      <p:sp>
        <p:nvSpPr>
          <p:cNvPr id="37" name="Rectangle 36">
            <a:extLst>
              <a:ext uri="{FF2B5EF4-FFF2-40B4-BE49-F238E27FC236}">
                <a16:creationId xmlns="" xmlns:a16="http://schemas.microsoft.com/office/drawing/2014/main" id="{3880BA4F-8A15-42C6-B51C-2412041BE8B1}"/>
              </a:ext>
            </a:extLst>
          </p:cNvPr>
          <p:cNvSpPr/>
          <p:nvPr/>
        </p:nvSpPr>
        <p:spPr bwMode="auto">
          <a:xfrm>
            <a:off x="6521814" y="3098454"/>
            <a:ext cx="2533385" cy="1984773"/>
          </a:xfrm>
          <a:prstGeom prst="rect">
            <a:avLst/>
          </a:prstGeom>
          <a:solidFill>
            <a:srgbClr val="002060">
              <a:alpha val="50196"/>
            </a:srgbClr>
          </a:solidFill>
          <a:ln w="10795" cap="flat" cmpd="sng" algn="ctr">
            <a:noFill/>
            <a:prstDash val="solid"/>
          </a:ln>
          <a:effectLst/>
        </p:spPr>
        <p:txBody>
          <a:bodyPr lIns="112053" tIns="57142" rIns="57142" bIns="57142"/>
          <a:lstStyle/>
          <a:p>
            <a:pPr defTabSz="571368" eaLnBrk="1" fontAlgn="auto" hangingPunct="1">
              <a:spcBef>
                <a:spcPts val="0"/>
              </a:spcBef>
              <a:spcAft>
                <a:spcPts val="0"/>
              </a:spcAft>
              <a:defRPr/>
            </a:pPr>
            <a:endParaRPr lang="lv-LV" sz="2000" b="1" kern="0" dirty="0">
              <a:solidFill>
                <a:prstClr val="white"/>
              </a:solidFill>
              <a:latin typeface="Verdena"/>
              <a:cs typeface="Segoe UI" panose="020B0502040204020203" pitchFamily="34" charset="0"/>
            </a:endParaRPr>
          </a:p>
        </p:txBody>
      </p:sp>
      <p:sp>
        <p:nvSpPr>
          <p:cNvPr id="38" name="TextBox 26"/>
          <p:cNvSpPr txBox="1">
            <a:spLocks noChangeArrowheads="1"/>
          </p:cNvSpPr>
          <p:nvPr/>
        </p:nvSpPr>
        <p:spPr bwMode="auto">
          <a:xfrm>
            <a:off x="6521814" y="2197990"/>
            <a:ext cx="2533385" cy="917141"/>
          </a:xfrm>
          <a:prstGeom prst="rect">
            <a:avLst/>
          </a:prstGeom>
          <a:solidFill>
            <a:schemeClr val="accent2">
              <a:alpha val="94000"/>
            </a:schemeClr>
          </a:solidFill>
          <a:ln>
            <a:noFill/>
          </a:ln>
        </p:spPr>
        <p:txBody>
          <a:bodyPr lIns="57142" tIns="57142" rIns="57142" bIns="57142"/>
          <a:lstStyle>
            <a:lvl1pPr defTabSz="814388">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542925" indent="-228600" defTabSz="814388">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087438" indent="-228600" defTabSz="814388">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31950" indent="-228600" defTabSz="814388">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174875" indent="-228600" defTabSz="814388">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6320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30892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5464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4003675" indent="-228600" defTabSz="814388" fontAlgn="base">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spcAft>
                <a:spcPts val="750"/>
              </a:spcAft>
              <a:buNone/>
            </a:pPr>
            <a:endParaRPr lang="lv-LV" altLang="lv-LV" sz="1250">
              <a:solidFill>
                <a:srgbClr val="FFFFFF"/>
              </a:solidFill>
              <a:latin typeface="Segoe UI Light" panose="020B0502040204020203" pitchFamily="34" charset="0"/>
              <a:cs typeface="Segoe UI" panose="020B0502040204020203" pitchFamily="34" charset="0"/>
            </a:endParaRPr>
          </a:p>
        </p:txBody>
      </p:sp>
      <p:sp>
        <p:nvSpPr>
          <p:cNvPr id="39" name="TextBox 38">
            <a:extLst>
              <a:ext uri="{FF2B5EF4-FFF2-40B4-BE49-F238E27FC236}">
                <a16:creationId xmlns="" xmlns:a16="http://schemas.microsoft.com/office/drawing/2014/main" id="{DC566A17-C768-4887-8267-1B1255DB9959}"/>
              </a:ext>
            </a:extLst>
          </p:cNvPr>
          <p:cNvSpPr txBox="1"/>
          <p:nvPr/>
        </p:nvSpPr>
        <p:spPr bwMode="auto">
          <a:xfrm>
            <a:off x="7428012" y="2179026"/>
            <a:ext cx="1463146" cy="911489"/>
          </a:xfrm>
          <a:prstGeom prst="rect">
            <a:avLst/>
          </a:prstGeom>
        </p:spPr>
        <p:txBody>
          <a:bodyPr lIns="56027" tIns="56027" rIns="56027" bIns="56027" anchor="ctr"/>
          <a:lstStyle/>
          <a:p>
            <a:pPr defTabSz="560219" eaLnBrk="1" fontAlgn="auto" hangingPunct="1">
              <a:spcBef>
                <a:spcPts val="0"/>
              </a:spcBef>
              <a:spcAft>
                <a:spcPts val="0"/>
              </a:spcAft>
              <a:defRPr/>
            </a:pPr>
            <a:r>
              <a:rPr lang="en-US" sz="1667" b="1" kern="0" dirty="0" err="1">
                <a:solidFill>
                  <a:schemeClr val="bg1"/>
                </a:solidFill>
                <a:latin typeface="Verdena"/>
                <a:ea typeface="Segoe UI" pitchFamily="34" charset="0"/>
                <a:cs typeface="Segoe UI Light" panose="020B0502040204020203" pitchFamily="34" charset="0"/>
              </a:rPr>
              <a:t>Datu</a:t>
            </a:r>
            <a:r>
              <a:rPr lang="en-US" sz="1667" b="1" kern="0" dirty="0">
                <a:solidFill>
                  <a:schemeClr val="bg1"/>
                </a:solidFill>
                <a:latin typeface="Verdena"/>
                <a:ea typeface="Segoe UI" pitchFamily="34" charset="0"/>
                <a:cs typeface="Segoe UI Light" panose="020B0502040204020203" pitchFamily="34" charset="0"/>
              </a:rPr>
              <a:t> </a:t>
            </a:r>
            <a:r>
              <a:rPr lang="en-US" sz="1667" b="1" kern="0" dirty="0" err="1">
                <a:solidFill>
                  <a:schemeClr val="bg1"/>
                </a:solidFill>
                <a:latin typeface="Verdena"/>
                <a:ea typeface="Segoe UI" pitchFamily="34" charset="0"/>
                <a:cs typeface="Segoe UI Light" panose="020B0502040204020203" pitchFamily="34" charset="0"/>
              </a:rPr>
              <a:t>virzītas</a:t>
            </a:r>
            <a:r>
              <a:rPr lang="en-US" sz="1667" b="1" kern="0" dirty="0">
                <a:solidFill>
                  <a:schemeClr val="bg1"/>
                </a:solidFill>
                <a:latin typeface="Verdena"/>
                <a:ea typeface="Segoe UI" pitchFamily="34" charset="0"/>
                <a:cs typeface="Segoe UI Light" panose="020B0502040204020203" pitchFamily="34" charset="0"/>
              </a:rPr>
              <a:t> </a:t>
            </a:r>
            <a:r>
              <a:rPr lang="en-US" sz="1667" b="1" kern="0" dirty="0" err="1">
                <a:solidFill>
                  <a:schemeClr val="bg1"/>
                </a:solidFill>
                <a:latin typeface="Verdena"/>
                <a:ea typeface="Segoe UI" pitchFamily="34" charset="0"/>
                <a:cs typeface="Segoe UI Light" panose="020B0502040204020203" pitchFamily="34" charset="0"/>
              </a:rPr>
              <a:t>inovācijas</a:t>
            </a:r>
            <a:endParaRPr lang="en-US" sz="1667" b="1" kern="0" dirty="0">
              <a:solidFill>
                <a:schemeClr val="bg1"/>
              </a:solidFill>
              <a:latin typeface="Verdena"/>
              <a:ea typeface="Segoe UI" pitchFamily="34" charset="0"/>
              <a:cs typeface="Segoe UI Light" panose="020B0502040204020203" pitchFamily="34" charset="0"/>
            </a:endParaRPr>
          </a:p>
        </p:txBody>
      </p:sp>
      <p:sp>
        <p:nvSpPr>
          <p:cNvPr id="40" name="TextBox 39">
            <a:extLst>
              <a:ext uri="{FF2B5EF4-FFF2-40B4-BE49-F238E27FC236}">
                <a16:creationId xmlns="" xmlns:a16="http://schemas.microsoft.com/office/drawing/2014/main" id="{B052F7A0-AB35-4BA6-ADBE-ECF9B8FD39E0}"/>
              </a:ext>
            </a:extLst>
          </p:cNvPr>
          <p:cNvSpPr txBox="1"/>
          <p:nvPr/>
        </p:nvSpPr>
        <p:spPr bwMode="auto">
          <a:xfrm>
            <a:off x="6732158" y="3409339"/>
            <a:ext cx="2159000" cy="1375056"/>
          </a:xfrm>
          <a:prstGeom prst="rect">
            <a:avLst/>
          </a:prstGeom>
          <a:noFill/>
        </p:spPr>
        <p:txBody>
          <a:bodyPr>
            <a:spAutoFit/>
          </a:bodyPr>
          <a:lstStyle/>
          <a:p>
            <a:pPr defTabSz="571368" eaLnBrk="1" fontAlgn="auto" hangingPunct="1">
              <a:spcBef>
                <a:spcPts val="0"/>
              </a:spcBef>
              <a:spcAft>
                <a:spcPts val="0"/>
              </a:spcAft>
              <a:defRPr/>
            </a:pPr>
            <a:r>
              <a:rPr lang="en-US" sz="1667" kern="0" dirty="0" err="1">
                <a:solidFill>
                  <a:prstClr val="white"/>
                </a:solidFill>
                <a:latin typeface="Verdena"/>
                <a:cs typeface="Segoe UI" panose="020B0502040204020203" pitchFamily="34" charset="0"/>
              </a:rPr>
              <a:t>Datos</a:t>
            </a:r>
            <a:r>
              <a:rPr lang="en-US" sz="1667" kern="0" dirty="0">
                <a:solidFill>
                  <a:prstClr val="white"/>
                </a:solidFill>
                <a:latin typeface="Verdena"/>
                <a:cs typeface="Segoe UI" panose="020B0502040204020203" pitchFamily="34" charset="0"/>
              </a:rPr>
              <a:t> </a:t>
            </a:r>
            <a:r>
              <a:rPr lang="en-US" sz="1667" kern="0" dirty="0" err="1">
                <a:solidFill>
                  <a:prstClr val="white"/>
                </a:solidFill>
                <a:latin typeface="Verdena"/>
                <a:cs typeface="Segoe UI" panose="020B0502040204020203" pitchFamily="34" charset="0"/>
              </a:rPr>
              <a:t>balstītu</a:t>
            </a:r>
            <a:r>
              <a:rPr lang="en-US" sz="1667" kern="0" dirty="0">
                <a:solidFill>
                  <a:prstClr val="white"/>
                </a:solidFill>
                <a:latin typeface="Verdena"/>
                <a:cs typeface="Segoe UI" panose="020B0502040204020203" pitchFamily="34" charset="0"/>
              </a:rPr>
              <a:t> </a:t>
            </a:r>
            <a:r>
              <a:rPr lang="en-US" sz="1667" kern="0" dirty="0" err="1">
                <a:solidFill>
                  <a:prstClr val="white"/>
                </a:solidFill>
                <a:latin typeface="Verdena"/>
                <a:cs typeface="Segoe UI" panose="020B0502040204020203" pitchFamily="34" charset="0"/>
              </a:rPr>
              <a:t>produktu</a:t>
            </a:r>
            <a:r>
              <a:rPr lang="en-US" sz="1667" kern="0" dirty="0">
                <a:solidFill>
                  <a:prstClr val="white"/>
                </a:solidFill>
                <a:latin typeface="Verdena"/>
                <a:cs typeface="Segoe UI" panose="020B0502040204020203" pitchFamily="34" charset="0"/>
              </a:rPr>
              <a:t> un </a:t>
            </a:r>
            <a:r>
              <a:rPr lang="en-US" sz="1667" kern="0" dirty="0" err="1">
                <a:solidFill>
                  <a:prstClr val="white"/>
                </a:solidFill>
                <a:latin typeface="Verdena"/>
                <a:cs typeface="Segoe UI" panose="020B0502040204020203" pitchFamily="34" charset="0"/>
              </a:rPr>
              <a:t>pakalpojumu</a:t>
            </a:r>
            <a:r>
              <a:rPr lang="en-US" sz="1667" kern="0" dirty="0">
                <a:solidFill>
                  <a:prstClr val="white"/>
                </a:solidFill>
                <a:latin typeface="Verdena"/>
                <a:cs typeface="Segoe UI" panose="020B0502040204020203" pitchFamily="34" charset="0"/>
              </a:rPr>
              <a:t> </a:t>
            </a:r>
            <a:r>
              <a:rPr lang="en-US" sz="1667" kern="0" dirty="0" err="1">
                <a:solidFill>
                  <a:prstClr val="white"/>
                </a:solidFill>
                <a:latin typeface="Verdena"/>
                <a:cs typeface="Segoe UI" panose="020B0502040204020203" pitchFamily="34" charset="0"/>
              </a:rPr>
              <a:t>radīšana</a:t>
            </a:r>
            <a:r>
              <a:rPr lang="en-US" sz="1667" kern="0" dirty="0">
                <a:solidFill>
                  <a:prstClr val="white"/>
                </a:solidFill>
                <a:latin typeface="Verdena"/>
                <a:cs typeface="Segoe UI" panose="020B0502040204020203" pitchFamily="34" charset="0"/>
              </a:rPr>
              <a:t> IT </a:t>
            </a:r>
            <a:r>
              <a:rPr lang="en-US" sz="1667" kern="0" dirty="0" err="1">
                <a:solidFill>
                  <a:prstClr val="white"/>
                </a:solidFill>
                <a:latin typeface="Verdena"/>
                <a:cs typeface="Segoe UI" panose="020B0502040204020203" pitchFamily="34" charset="0"/>
              </a:rPr>
              <a:t>nozarē</a:t>
            </a:r>
            <a:r>
              <a:rPr lang="en-US" sz="1667" kern="0" dirty="0">
                <a:solidFill>
                  <a:prstClr val="white"/>
                </a:solidFill>
                <a:latin typeface="Verdena"/>
                <a:cs typeface="Segoe UI" panose="020B0502040204020203" pitchFamily="34" charset="0"/>
              </a:rPr>
              <a:t>, </a:t>
            </a:r>
            <a:r>
              <a:rPr lang="en-US" sz="1667" kern="0" dirty="0" err="1">
                <a:solidFill>
                  <a:prstClr val="white"/>
                </a:solidFill>
                <a:latin typeface="Verdena"/>
                <a:cs typeface="Segoe UI" panose="020B0502040204020203" pitchFamily="34" charset="0"/>
              </a:rPr>
              <a:t>valsts</a:t>
            </a:r>
            <a:r>
              <a:rPr lang="en-US" sz="1667" kern="0" dirty="0">
                <a:solidFill>
                  <a:prstClr val="white"/>
                </a:solidFill>
                <a:latin typeface="Verdena"/>
                <a:cs typeface="Segoe UI" panose="020B0502040204020203" pitchFamily="34" charset="0"/>
              </a:rPr>
              <a:t> e-</a:t>
            </a:r>
            <a:r>
              <a:rPr lang="en-US" sz="1667" kern="0" dirty="0" err="1">
                <a:solidFill>
                  <a:prstClr val="white"/>
                </a:solidFill>
                <a:latin typeface="Verdena"/>
                <a:cs typeface="Segoe UI" panose="020B0502040204020203" pitchFamily="34" charset="0"/>
              </a:rPr>
              <a:t>risinājumos</a:t>
            </a:r>
            <a:endParaRPr lang="en-US" sz="1667" kern="0" dirty="0">
              <a:solidFill>
                <a:prstClr val="white"/>
              </a:solidFill>
              <a:latin typeface="Verdena"/>
              <a:cs typeface="Segoe UI" panose="020B0502040204020203" pitchFamily="34" charset="0"/>
            </a:endParaRPr>
          </a:p>
        </p:txBody>
      </p:sp>
      <p:grpSp>
        <p:nvGrpSpPr>
          <p:cNvPr id="41" name="Group 21"/>
          <p:cNvGrpSpPr>
            <a:grpSpLocks/>
          </p:cNvGrpSpPr>
          <p:nvPr/>
        </p:nvGrpSpPr>
        <p:grpSpPr bwMode="auto">
          <a:xfrm>
            <a:off x="6620028" y="2281041"/>
            <a:ext cx="710012" cy="707938"/>
            <a:chOff x="7334115" y="5131475"/>
            <a:chExt cx="1312542" cy="1312542"/>
          </a:xfrm>
        </p:grpSpPr>
        <p:sp>
          <p:nvSpPr>
            <p:cNvPr id="42" name="Oval 41">
              <a:extLst>
                <a:ext uri="{FF2B5EF4-FFF2-40B4-BE49-F238E27FC236}">
                  <a16:creationId xmlns="" xmlns:a16="http://schemas.microsoft.com/office/drawing/2014/main" id="{564166CD-3721-4B94-B9FC-AEC25BF9E3D7}"/>
                </a:ext>
              </a:extLst>
            </p:cNvPr>
            <p:cNvSpPr/>
            <p:nvPr/>
          </p:nvSpPr>
          <p:spPr bwMode="auto">
            <a:xfrm>
              <a:off x="7333527" y="5131195"/>
              <a:ext cx="1313271" cy="1309761"/>
            </a:xfrm>
            <a:prstGeom prst="ellipse">
              <a:avLst/>
            </a:prstGeom>
            <a:solidFill>
              <a:srgbClr val="F8F8F8"/>
            </a:solidFill>
            <a:ln w="12700" cap="flat" cmpd="sng" algn="ctr">
              <a:noFill/>
              <a:prstDash val="solid"/>
              <a:miter lim="800000"/>
            </a:ln>
            <a:effectLst/>
          </p:spPr>
          <p:txBody>
            <a:bodyPr lIns="134439" tIns="107552" rIns="134439" bIns="107552"/>
            <a:lstStyle/>
            <a:p>
              <a:pPr algn="ctr" defTabSz="685418" eaLnBrk="1" fontAlgn="auto" hangingPunct="1">
                <a:lnSpc>
                  <a:spcPct val="90000"/>
                </a:lnSpc>
                <a:spcBef>
                  <a:spcPts val="0"/>
                </a:spcBef>
                <a:spcAft>
                  <a:spcPts val="0"/>
                </a:spcAft>
                <a:defRPr/>
              </a:pPr>
              <a:endParaRPr lang="en-US" sz="1764" kern="0" dirty="0">
                <a:gradFill>
                  <a:gsLst>
                    <a:gs pos="0">
                      <a:srgbClr val="FFFFFF"/>
                    </a:gs>
                    <a:gs pos="100000">
                      <a:srgbClr val="FFFFFF"/>
                    </a:gs>
                  </a:gsLst>
                  <a:lin ang="5400000" scaled="0"/>
                </a:gradFill>
                <a:latin typeface="+mn-lt"/>
                <a:ea typeface="Segoe UI" pitchFamily="34" charset="0"/>
                <a:cs typeface="Segoe UI" pitchFamily="34" charset="0"/>
              </a:endParaRPr>
            </a:p>
          </p:txBody>
        </p:sp>
        <p:grpSp>
          <p:nvGrpSpPr>
            <p:cNvPr id="43" name="Group 23"/>
            <p:cNvGrpSpPr>
              <a:grpSpLocks/>
            </p:cNvGrpSpPr>
            <p:nvPr/>
          </p:nvGrpSpPr>
          <p:grpSpPr bwMode="auto">
            <a:xfrm>
              <a:off x="7487466" y="5284826"/>
              <a:ext cx="1005840" cy="1005840"/>
              <a:chOff x="6852667" y="3040062"/>
              <a:chExt cx="914400" cy="914400"/>
            </a:xfrm>
          </p:grpSpPr>
          <p:sp>
            <p:nvSpPr>
              <p:cNvPr id="44" name="Oval 43">
                <a:extLst>
                  <a:ext uri="{FF2B5EF4-FFF2-40B4-BE49-F238E27FC236}">
                    <a16:creationId xmlns="" xmlns:a16="http://schemas.microsoft.com/office/drawing/2014/main" id="{09B76D78-FBAD-4D31-ABD6-B4DC984F2818}"/>
                  </a:ext>
                </a:extLst>
              </p:cNvPr>
              <p:cNvSpPr/>
              <p:nvPr/>
            </p:nvSpPr>
            <p:spPr bwMode="auto">
              <a:xfrm>
                <a:off x="6855010" y="3040874"/>
                <a:ext cx="911530" cy="909742"/>
              </a:xfrm>
              <a:prstGeom prst="ellipse">
                <a:avLst/>
              </a:prstGeom>
              <a:solidFill>
                <a:srgbClr val="002050"/>
              </a:solidFill>
              <a:ln w="12700" cap="flat" cmpd="sng" algn="ctr">
                <a:noFill/>
                <a:prstDash val="solid"/>
                <a:miter lim="800000"/>
              </a:ln>
              <a:effectLst/>
            </p:spPr>
            <p:txBody>
              <a:bodyPr lIns="134439" tIns="107552" rIns="134439" bIns="107552"/>
              <a:lstStyle/>
              <a:p>
                <a:pPr algn="ctr" defTabSz="685418" eaLnBrk="1" fontAlgn="auto" hangingPunct="1">
                  <a:lnSpc>
                    <a:spcPct val="90000"/>
                  </a:lnSpc>
                  <a:spcBef>
                    <a:spcPts val="0"/>
                  </a:spcBef>
                  <a:spcAft>
                    <a:spcPts val="0"/>
                  </a:spcAft>
                  <a:defRPr/>
                </a:pPr>
                <a:endParaRPr lang="en-US" sz="1764" kern="0" dirty="0">
                  <a:gradFill>
                    <a:gsLst>
                      <a:gs pos="0">
                        <a:srgbClr val="FFFFFF"/>
                      </a:gs>
                      <a:gs pos="100000">
                        <a:srgbClr val="FFFFFF"/>
                      </a:gs>
                    </a:gsLst>
                    <a:lin ang="5400000" scaled="0"/>
                  </a:gradFill>
                  <a:latin typeface="+mn-lt"/>
                  <a:ea typeface="Segoe UI" pitchFamily="34" charset="0"/>
                  <a:cs typeface="Segoe UI" pitchFamily="34" charset="0"/>
                </a:endParaRPr>
              </a:p>
            </p:txBody>
          </p:sp>
          <p:grpSp>
            <p:nvGrpSpPr>
              <p:cNvPr id="45" name="Group 25"/>
              <p:cNvGrpSpPr>
                <a:grpSpLocks/>
              </p:cNvGrpSpPr>
              <p:nvPr/>
            </p:nvGrpSpPr>
            <p:grpSpPr bwMode="auto">
              <a:xfrm>
                <a:off x="7076998" y="3264393"/>
                <a:ext cx="465739" cy="465739"/>
                <a:chOff x="7198793" y="3360420"/>
                <a:chExt cx="548640" cy="548640"/>
              </a:xfrm>
            </p:grpSpPr>
            <p:sp>
              <p:nvSpPr>
                <p:cNvPr id="46" name="Line 9">
                  <a:extLst>
                    <a:ext uri="{FF2B5EF4-FFF2-40B4-BE49-F238E27FC236}">
                      <a16:creationId xmlns="" xmlns:a16="http://schemas.microsoft.com/office/drawing/2014/main" id="{E820A916-C57A-478B-AC49-C713B383D856}"/>
                    </a:ext>
                  </a:extLst>
                </p:cNvPr>
                <p:cNvSpPr>
                  <a:spLocks noChangeShapeType="1"/>
                </p:cNvSpPr>
                <p:nvPr/>
              </p:nvSpPr>
              <p:spPr bwMode="auto">
                <a:xfrm>
                  <a:off x="7529181" y="3774792"/>
                  <a:ext cx="20952" cy="39399"/>
                </a:xfrm>
                <a:prstGeom prst="line">
                  <a:avLst/>
                </a:pr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47" name="Line 10">
                  <a:extLst>
                    <a:ext uri="{FF2B5EF4-FFF2-40B4-BE49-F238E27FC236}">
                      <a16:creationId xmlns="" xmlns:a16="http://schemas.microsoft.com/office/drawing/2014/main" id="{55195CCB-2AA7-4865-BC7C-B34BF0547C65}"/>
                    </a:ext>
                  </a:extLst>
                </p:cNvPr>
                <p:cNvSpPr>
                  <a:spLocks noChangeShapeType="1"/>
                </p:cNvSpPr>
                <p:nvPr/>
              </p:nvSpPr>
              <p:spPr bwMode="auto">
                <a:xfrm>
                  <a:off x="7398232" y="3456965"/>
                  <a:ext cx="18332" cy="36773"/>
                </a:xfrm>
                <a:prstGeom prst="line">
                  <a:avLst/>
                </a:pr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48" name="Line 11">
                  <a:extLst>
                    <a:ext uri="{FF2B5EF4-FFF2-40B4-BE49-F238E27FC236}">
                      <a16:creationId xmlns="" xmlns:a16="http://schemas.microsoft.com/office/drawing/2014/main" id="{21990878-2F3E-4B2F-A255-B0823972E3E1}"/>
                    </a:ext>
                  </a:extLst>
                </p:cNvPr>
                <p:cNvSpPr>
                  <a:spLocks noChangeShapeType="1"/>
                </p:cNvSpPr>
                <p:nvPr/>
              </p:nvSpPr>
              <p:spPr bwMode="auto">
                <a:xfrm flipH="1">
                  <a:off x="7400850" y="3774792"/>
                  <a:ext cx="15714" cy="39399"/>
                </a:xfrm>
                <a:prstGeom prst="line">
                  <a:avLst/>
                </a:pr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49" name="Line 12">
                  <a:extLst>
                    <a:ext uri="{FF2B5EF4-FFF2-40B4-BE49-F238E27FC236}">
                      <a16:creationId xmlns="" xmlns:a16="http://schemas.microsoft.com/office/drawing/2014/main" id="{0ECBBBD4-C997-4524-AC2B-B6C18FCCD3C6}"/>
                    </a:ext>
                  </a:extLst>
                </p:cNvPr>
                <p:cNvSpPr>
                  <a:spLocks noChangeShapeType="1"/>
                </p:cNvSpPr>
                <p:nvPr/>
              </p:nvSpPr>
              <p:spPr bwMode="auto">
                <a:xfrm flipH="1">
                  <a:off x="7529181" y="3456965"/>
                  <a:ext cx="18332" cy="36773"/>
                </a:xfrm>
                <a:prstGeom prst="line">
                  <a:avLst/>
                </a:pr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50" name="Freeform 13">
                  <a:extLst>
                    <a:ext uri="{FF2B5EF4-FFF2-40B4-BE49-F238E27FC236}">
                      <a16:creationId xmlns="" xmlns:a16="http://schemas.microsoft.com/office/drawing/2014/main" id="{68C14F36-C0E0-4736-8E99-8782E6B6200B}"/>
                    </a:ext>
                  </a:extLst>
                </p:cNvPr>
                <p:cNvSpPr>
                  <a:spLocks/>
                </p:cNvSpPr>
                <p:nvPr/>
              </p:nvSpPr>
              <p:spPr bwMode="auto">
                <a:xfrm>
                  <a:off x="7199189" y="3359780"/>
                  <a:ext cx="364038" cy="525332"/>
                </a:xfrm>
                <a:custGeom>
                  <a:avLst/>
                  <a:gdLst>
                    <a:gd name="T0" fmla="*/ 101 w 101"/>
                    <a:gd name="T1" fmla="*/ 4 h 145"/>
                    <a:gd name="T2" fmla="*/ 76 w 101"/>
                    <a:gd name="T3" fmla="*/ 0 h 145"/>
                    <a:gd name="T4" fmla="*/ 0 w 101"/>
                    <a:gd name="T5" fmla="*/ 76 h 145"/>
                    <a:gd name="T6" fmla="*/ 43 w 101"/>
                    <a:gd name="T7" fmla="*/ 145 h 145"/>
                  </a:gdLst>
                  <a:ahLst/>
                  <a:cxnLst>
                    <a:cxn ang="0">
                      <a:pos x="T0" y="T1"/>
                    </a:cxn>
                    <a:cxn ang="0">
                      <a:pos x="T2" y="T3"/>
                    </a:cxn>
                    <a:cxn ang="0">
                      <a:pos x="T4" y="T5"/>
                    </a:cxn>
                    <a:cxn ang="0">
                      <a:pos x="T6" y="T7"/>
                    </a:cxn>
                  </a:cxnLst>
                  <a:rect l="0" t="0" r="r" b="b"/>
                  <a:pathLst>
                    <a:path w="101" h="145">
                      <a:moveTo>
                        <a:pt x="101" y="4"/>
                      </a:moveTo>
                      <a:cubicBezTo>
                        <a:pt x="93" y="2"/>
                        <a:pt x="85" y="0"/>
                        <a:pt x="76" y="0"/>
                      </a:cubicBezTo>
                      <a:cubicBezTo>
                        <a:pt x="34" y="0"/>
                        <a:pt x="0" y="34"/>
                        <a:pt x="0" y="76"/>
                      </a:cubicBezTo>
                      <a:cubicBezTo>
                        <a:pt x="0" y="106"/>
                        <a:pt x="18" y="132"/>
                        <a:pt x="43" y="145"/>
                      </a:cubicBezTo>
                    </a:path>
                  </a:pathLst>
                </a:cu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51" name="Line 14">
                  <a:extLst>
                    <a:ext uri="{FF2B5EF4-FFF2-40B4-BE49-F238E27FC236}">
                      <a16:creationId xmlns="" xmlns:a16="http://schemas.microsoft.com/office/drawing/2014/main" id="{7C082E3B-476F-4D47-8835-0661B5E3D718}"/>
                    </a:ext>
                  </a:extLst>
                </p:cNvPr>
                <p:cNvSpPr>
                  <a:spLocks noChangeShapeType="1"/>
                </p:cNvSpPr>
                <p:nvPr/>
              </p:nvSpPr>
              <p:spPr bwMode="auto">
                <a:xfrm>
                  <a:off x="7615606" y="3693365"/>
                  <a:ext cx="39286" cy="15760"/>
                </a:xfrm>
                <a:prstGeom prst="line">
                  <a:avLst/>
                </a:pr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52" name="Line 15">
                  <a:extLst>
                    <a:ext uri="{FF2B5EF4-FFF2-40B4-BE49-F238E27FC236}">
                      <a16:creationId xmlns="" xmlns:a16="http://schemas.microsoft.com/office/drawing/2014/main" id="{929AF557-AFD3-4BD8-88CE-A547D1810FEA}"/>
                    </a:ext>
                  </a:extLst>
                </p:cNvPr>
                <p:cNvSpPr>
                  <a:spLocks noChangeShapeType="1"/>
                </p:cNvSpPr>
                <p:nvPr/>
              </p:nvSpPr>
              <p:spPr bwMode="auto">
                <a:xfrm>
                  <a:off x="7290852" y="3562032"/>
                  <a:ext cx="39286" cy="13134"/>
                </a:xfrm>
                <a:prstGeom prst="line">
                  <a:avLst/>
                </a:pr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53" name="Line 16">
                  <a:extLst>
                    <a:ext uri="{FF2B5EF4-FFF2-40B4-BE49-F238E27FC236}">
                      <a16:creationId xmlns="" xmlns:a16="http://schemas.microsoft.com/office/drawing/2014/main" id="{73F59694-AE2E-49C5-A54C-BE35FADA3BE9}"/>
                    </a:ext>
                  </a:extLst>
                </p:cNvPr>
                <p:cNvSpPr>
                  <a:spLocks noChangeShapeType="1"/>
                </p:cNvSpPr>
                <p:nvPr/>
              </p:nvSpPr>
              <p:spPr bwMode="auto">
                <a:xfrm flipV="1">
                  <a:off x="7615606" y="3562032"/>
                  <a:ext cx="39286" cy="13134"/>
                </a:xfrm>
                <a:prstGeom prst="line">
                  <a:avLst/>
                </a:pr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54" name="Line 17">
                  <a:extLst>
                    <a:ext uri="{FF2B5EF4-FFF2-40B4-BE49-F238E27FC236}">
                      <a16:creationId xmlns="" xmlns:a16="http://schemas.microsoft.com/office/drawing/2014/main" id="{B11FD1DD-602D-4C91-9D09-1F1D19A820BA}"/>
                    </a:ext>
                  </a:extLst>
                </p:cNvPr>
                <p:cNvSpPr>
                  <a:spLocks noChangeShapeType="1"/>
                </p:cNvSpPr>
                <p:nvPr/>
              </p:nvSpPr>
              <p:spPr bwMode="auto">
                <a:xfrm flipV="1">
                  <a:off x="7290852" y="3693365"/>
                  <a:ext cx="39286" cy="15760"/>
                </a:xfrm>
                <a:prstGeom prst="line">
                  <a:avLst/>
                </a:pr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55" name="Freeform 18">
                  <a:extLst>
                    <a:ext uri="{FF2B5EF4-FFF2-40B4-BE49-F238E27FC236}">
                      <a16:creationId xmlns="" xmlns:a16="http://schemas.microsoft.com/office/drawing/2014/main" id="{11ABFBA1-14EE-4D7F-B1DB-1E5DBC944B2D}"/>
                    </a:ext>
                  </a:extLst>
                </p:cNvPr>
                <p:cNvSpPr>
                  <a:spLocks/>
                </p:cNvSpPr>
                <p:nvPr/>
              </p:nvSpPr>
              <p:spPr bwMode="auto">
                <a:xfrm>
                  <a:off x="7592036" y="3386046"/>
                  <a:ext cx="130949" cy="131333"/>
                </a:xfrm>
                <a:custGeom>
                  <a:avLst/>
                  <a:gdLst>
                    <a:gd name="T0" fmla="*/ 36 w 36"/>
                    <a:gd name="T1" fmla="*/ 36 h 36"/>
                    <a:gd name="T2" fmla="*/ 0 w 36"/>
                    <a:gd name="T3" fmla="*/ 0 h 36"/>
                  </a:gdLst>
                  <a:ahLst/>
                  <a:cxnLst>
                    <a:cxn ang="0">
                      <a:pos x="T0" y="T1"/>
                    </a:cxn>
                    <a:cxn ang="0">
                      <a:pos x="T2" y="T3"/>
                    </a:cxn>
                  </a:cxnLst>
                  <a:rect l="0" t="0" r="r" b="b"/>
                  <a:pathLst>
                    <a:path w="36" h="36">
                      <a:moveTo>
                        <a:pt x="36" y="36"/>
                      </a:moveTo>
                      <a:cubicBezTo>
                        <a:pt x="28" y="20"/>
                        <a:pt x="15" y="7"/>
                        <a:pt x="0" y="0"/>
                      </a:cubicBezTo>
                    </a:path>
                  </a:pathLst>
                </a:cu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56" name="Freeform 19">
                  <a:extLst>
                    <a:ext uri="{FF2B5EF4-FFF2-40B4-BE49-F238E27FC236}">
                      <a16:creationId xmlns="" xmlns:a16="http://schemas.microsoft.com/office/drawing/2014/main" id="{AA2742AD-F474-4389-AECB-3295E37CAA99}"/>
                    </a:ext>
                  </a:extLst>
                </p:cNvPr>
                <p:cNvSpPr>
                  <a:spLocks/>
                </p:cNvSpPr>
                <p:nvPr/>
              </p:nvSpPr>
              <p:spPr bwMode="auto">
                <a:xfrm>
                  <a:off x="7385136" y="3543646"/>
                  <a:ext cx="364039" cy="365105"/>
                </a:xfrm>
                <a:custGeom>
                  <a:avLst/>
                  <a:gdLst>
                    <a:gd name="T0" fmla="*/ 0 w 101"/>
                    <a:gd name="T1" fmla="*/ 97 h 101"/>
                    <a:gd name="T2" fmla="*/ 25 w 101"/>
                    <a:gd name="T3" fmla="*/ 101 h 101"/>
                    <a:gd name="T4" fmla="*/ 101 w 101"/>
                    <a:gd name="T5" fmla="*/ 25 h 101"/>
                    <a:gd name="T6" fmla="*/ 97 w 101"/>
                    <a:gd name="T7" fmla="*/ 0 h 101"/>
                  </a:gdLst>
                  <a:ahLst/>
                  <a:cxnLst>
                    <a:cxn ang="0">
                      <a:pos x="T0" y="T1"/>
                    </a:cxn>
                    <a:cxn ang="0">
                      <a:pos x="T2" y="T3"/>
                    </a:cxn>
                    <a:cxn ang="0">
                      <a:pos x="T4" y="T5"/>
                    </a:cxn>
                    <a:cxn ang="0">
                      <a:pos x="T6" y="T7"/>
                    </a:cxn>
                  </a:cxnLst>
                  <a:rect l="0" t="0" r="r" b="b"/>
                  <a:pathLst>
                    <a:path w="101" h="101">
                      <a:moveTo>
                        <a:pt x="0" y="97"/>
                      </a:moveTo>
                      <a:cubicBezTo>
                        <a:pt x="8" y="99"/>
                        <a:pt x="16" y="101"/>
                        <a:pt x="25" y="101"/>
                      </a:cubicBezTo>
                      <a:cubicBezTo>
                        <a:pt x="67" y="101"/>
                        <a:pt x="101" y="67"/>
                        <a:pt x="101" y="25"/>
                      </a:cubicBezTo>
                      <a:cubicBezTo>
                        <a:pt x="101" y="16"/>
                        <a:pt x="99" y="8"/>
                        <a:pt x="97" y="0"/>
                      </a:cubicBezTo>
                    </a:path>
                  </a:pathLst>
                </a:cu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sp>
              <p:nvSpPr>
                <p:cNvPr id="57" name="Oval 20">
                  <a:extLst>
                    <a:ext uri="{FF2B5EF4-FFF2-40B4-BE49-F238E27FC236}">
                      <a16:creationId xmlns="" xmlns:a16="http://schemas.microsoft.com/office/drawing/2014/main" id="{B2DEA4B0-EC01-4D1A-8322-55CD96C9DE4F}"/>
                    </a:ext>
                  </a:extLst>
                </p:cNvPr>
                <p:cNvSpPr>
                  <a:spLocks noChangeArrowheads="1"/>
                </p:cNvSpPr>
                <p:nvPr/>
              </p:nvSpPr>
              <p:spPr bwMode="auto">
                <a:xfrm>
                  <a:off x="7324900" y="3485859"/>
                  <a:ext cx="298564" cy="294186"/>
                </a:xfrm>
                <a:prstGeom prst="ellipse">
                  <a:avLst/>
                </a:prstGeom>
                <a:noFill/>
                <a:ln w="19050" cap="flat">
                  <a:solidFill>
                    <a:sysClr val="window" lastClr="FFFFFF"/>
                  </a:solidFill>
                  <a:prstDash val="solid"/>
                  <a:miter lim="800000"/>
                  <a:headEnd/>
                  <a:tailEnd/>
                </a:ln>
                <a:extLst/>
              </p:spPr>
              <p:txBody>
                <a:bodyPr lIns="56027" tIns="28013" rIns="56027" bIns="28013"/>
                <a:lstStyle/>
                <a:p>
                  <a:pPr defTabSz="560219" eaLnBrk="1" fontAlgn="auto" hangingPunct="1">
                    <a:spcBef>
                      <a:spcPts val="0"/>
                    </a:spcBef>
                    <a:spcAft>
                      <a:spcPts val="0"/>
                    </a:spcAft>
                    <a:defRPr/>
                  </a:pPr>
                  <a:endParaRPr lang="en-US" sz="1103" kern="0">
                    <a:solidFill>
                      <a:srgbClr val="3F3F3F"/>
                    </a:solidFill>
                    <a:latin typeface="+mn-lt"/>
                  </a:endParaRPr>
                </a:p>
              </p:txBody>
            </p:sp>
          </p:grpSp>
        </p:grpSp>
      </p:grpSp>
      <p:sp>
        <p:nvSpPr>
          <p:cNvPr id="4" name="TextBox 3"/>
          <p:cNvSpPr txBox="1"/>
          <p:nvPr/>
        </p:nvSpPr>
        <p:spPr>
          <a:xfrm>
            <a:off x="249866" y="927925"/>
            <a:ext cx="9243384" cy="461665"/>
          </a:xfrm>
          <a:prstGeom prst="rect">
            <a:avLst/>
          </a:prstGeom>
          <a:noFill/>
        </p:spPr>
        <p:txBody>
          <a:bodyPr wrap="square" rtlCol="0">
            <a:spAutoFit/>
          </a:bodyPr>
          <a:lstStyle/>
          <a:p>
            <a:r>
              <a:rPr lang="en-US" sz="2400" b="1" dirty="0" err="1">
                <a:solidFill>
                  <a:schemeClr val="accent1"/>
                </a:solidFill>
                <a:latin typeface="Calibri" panose="020F0502020204030204" pitchFamily="34" charset="0"/>
                <a:ea typeface="+mj-ea"/>
                <a:cs typeface="+mj-cs"/>
              </a:rPr>
              <a:t>Datos</a:t>
            </a:r>
            <a:r>
              <a:rPr lang="en-US" sz="2400" b="1" dirty="0">
                <a:solidFill>
                  <a:schemeClr val="accent1"/>
                </a:solidFill>
                <a:latin typeface="Calibri" panose="020F0502020204030204" pitchFamily="34" charset="0"/>
                <a:ea typeface="+mj-ea"/>
                <a:cs typeface="+mj-cs"/>
              </a:rPr>
              <a:t> </a:t>
            </a:r>
            <a:r>
              <a:rPr lang="en-US" sz="2400" b="1" dirty="0" err="1">
                <a:solidFill>
                  <a:schemeClr val="accent1"/>
                </a:solidFill>
                <a:latin typeface="Calibri" panose="020F0502020204030204" pitchFamily="34" charset="0"/>
                <a:ea typeface="+mj-ea"/>
                <a:cs typeface="+mj-cs"/>
              </a:rPr>
              <a:t>balstīta</a:t>
            </a:r>
            <a:r>
              <a:rPr lang="en-US" sz="2400" b="1" dirty="0">
                <a:solidFill>
                  <a:schemeClr val="accent1"/>
                </a:solidFill>
                <a:latin typeface="Calibri" panose="020F0502020204030204" pitchFamily="34" charset="0"/>
                <a:ea typeface="+mj-ea"/>
                <a:cs typeface="+mj-cs"/>
              </a:rPr>
              <a:t> </a:t>
            </a:r>
            <a:r>
              <a:rPr lang="en-US" sz="2400" b="1" dirty="0" err="1">
                <a:solidFill>
                  <a:schemeClr val="accent1"/>
                </a:solidFill>
                <a:latin typeface="Calibri" panose="020F0502020204030204" pitchFamily="34" charset="0"/>
                <a:ea typeface="+mj-ea"/>
                <a:cs typeface="+mj-cs"/>
              </a:rPr>
              <a:t>sabiedrības</a:t>
            </a:r>
            <a:r>
              <a:rPr lang="en-US" sz="2400" b="1" dirty="0">
                <a:solidFill>
                  <a:schemeClr val="accent1"/>
                </a:solidFill>
                <a:latin typeface="Calibri" panose="020F0502020204030204" pitchFamily="34" charset="0"/>
                <a:ea typeface="+mj-ea"/>
                <a:cs typeface="+mj-cs"/>
              </a:rPr>
              <a:t> un </a:t>
            </a:r>
            <a:r>
              <a:rPr lang="en-US" sz="2400" b="1" dirty="0" err="1">
                <a:solidFill>
                  <a:schemeClr val="accent1"/>
                </a:solidFill>
                <a:latin typeface="Calibri" panose="020F0502020204030204" pitchFamily="34" charset="0"/>
                <a:ea typeface="+mj-ea"/>
                <a:cs typeface="+mj-cs"/>
              </a:rPr>
              <a:t>valsts</a:t>
            </a:r>
            <a:r>
              <a:rPr lang="en-US" sz="2400" b="1" dirty="0">
                <a:solidFill>
                  <a:schemeClr val="accent1"/>
                </a:solidFill>
                <a:latin typeface="Calibri" panose="020F0502020204030204" pitchFamily="34" charset="0"/>
                <a:ea typeface="+mj-ea"/>
                <a:cs typeface="+mj-cs"/>
              </a:rPr>
              <a:t> </a:t>
            </a:r>
            <a:r>
              <a:rPr lang="en-US" sz="2400" b="1" dirty="0" err="1">
                <a:solidFill>
                  <a:schemeClr val="accent1"/>
                </a:solidFill>
                <a:latin typeface="Calibri" panose="020F0502020204030204" pitchFamily="34" charset="0"/>
                <a:ea typeface="+mj-ea"/>
                <a:cs typeface="+mj-cs"/>
              </a:rPr>
              <a:t>attīstība</a:t>
            </a:r>
            <a:endParaRPr lang="lv-LV" sz="1800" b="1" dirty="0">
              <a:latin typeface="Calibri" panose="020F0502020204030204" pitchFamily="34" charset="0"/>
            </a:endParaRPr>
          </a:p>
        </p:txBody>
      </p:sp>
    </p:spTree>
    <p:extLst>
      <p:ext uri="{BB962C8B-B14F-4D97-AF65-F5344CB8AC3E}">
        <p14:creationId xmlns:p14="http://schemas.microsoft.com/office/powerpoint/2010/main" val="860938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27001"/>
            <a:ext cx="7715250" cy="787399"/>
          </a:xfrm>
        </p:spPr>
        <p:txBody>
          <a:bodyPr>
            <a:normAutofit fontScale="90000"/>
          </a:bodyPr>
          <a:lstStyle/>
          <a:p>
            <a:r>
              <a:rPr lang="lv-LV" altLang="lv-LV" sz="2700" b="1" dirty="0">
                <a:latin typeface="Calibri" panose="020F0502020204030204" pitchFamily="34" charset="0"/>
                <a:cs typeface="Arial" pitchFamily="34" charset="0"/>
              </a:rPr>
              <a:t>4. </a:t>
            </a:r>
            <a:r>
              <a:rPr lang="lv-LV" sz="2700" b="1" dirty="0">
                <a:latin typeface="Calibri" panose="020F0502020204030204" pitchFamily="34" charset="0"/>
              </a:rPr>
              <a:t>Valsts informācijas un komunikācijas tehnoloģiju pārvaldības likums</a:t>
            </a:r>
            <a:r>
              <a:rPr lang="lv-LV" sz="3200" dirty="0"/>
              <a:t/>
            </a:r>
            <a:br>
              <a:rPr lang="lv-LV" sz="3200" dirty="0"/>
            </a:br>
            <a:r>
              <a:rPr lang="lv-LV" altLang="lv-LV" dirty="0">
                <a:latin typeface="Calibri" panose="020F0502020204030204" pitchFamily="34" charset="0"/>
                <a:cs typeface="Arial" pitchFamily="34" charset="0"/>
              </a:rPr>
              <a:t/>
            </a:r>
            <a:br>
              <a:rPr lang="lv-LV" altLang="lv-LV" dirty="0">
                <a:latin typeface="Calibri" panose="020F0502020204030204" pitchFamily="34" charset="0"/>
                <a:cs typeface="Arial" pitchFamily="34" charset="0"/>
              </a:rPr>
            </a:br>
            <a:endParaRPr lang="lv-LV" dirty="0"/>
          </a:p>
        </p:txBody>
      </p:sp>
      <p:sp>
        <p:nvSpPr>
          <p:cNvPr id="3" name="Content Placeholder 2"/>
          <p:cNvSpPr>
            <a:spLocks noGrp="1"/>
          </p:cNvSpPr>
          <p:nvPr>
            <p:ph idx="1"/>
          </p:nvPr>
        </p:nvSpPr>
        <p:spPr>
          <a:xfrm>
            <a:off x="238126" y="914400"/>
            <a:ext cx="8086724" cy="4800600"/>
          </a:xfrm>
        </p:spPr>
        <p:txBody>
          <a:bodyPr>
            <a:normAutofit/>
          </a:bodyPr>
          <a:lstStyle/>
          <a:p>
            <a:pPr marL="0" indent="0">
              <a:buNone/>
            </a:pPr>
            <a:r>
              <a:rPr lang="lv-LV" sz="1400" b="1" dirty="0">
                <a:solidFill>
                  <a:schemeClr val="accent2">
                    <a:lumMod val="40000"/>
                    <a:lumOff val="60000"/>
                  </a:schemeClr>
                </a:solidFill>
              </a:rPr>
              <a:t>•</a:t>
            </a:r>
            <a:r>
              <a:rPr lang="lv-LV" sz="1600" b="1" dirty="0">
                <a:solidFill>
                  <a:schemeClr val="accent2">
                    <a:lumMod val="40000"/>
                    <a:lumOff val="60000"/>
                  </a:schemeClr>
                </a:solidFill>
              </a:rPr>
              <a:t> </a:t>
            </a:r>
            <a:r>
              <a:rPr lang="lv-LV" sz="1600" dirty="0">
                <a:solidFill>
                  <a:schemeClr val="tx1"/>
                </a:solidFill>
              </a:rPr>
              <a:t>	</a:t>
            </a:r>
            <a:r>
              <a:rPr lang="lv-LV" sz="1600" dirty="0" smtClean="0">
                <a:solidFill>
                  <a:schemeClr val="tx1"/>
                </a:solidFill>
                <a:latin typeface="Times New Roman" panose="02020603050405020304" pitchFamily="18" charset="0"/>
                <a:cs typeface="Times New Roman" panose="02020603050405020304" pitchFamily="18" charset="0"/>
              </a:rPr>
              <a:t>2018.gada 27.februāra  </a:t>
            </a:r>
            <a:r>
              <a:rPr lang="lv-LV" sz="1600" dirty="0">
                <a:solidFill>
                  <a:schemeClr val="tx1"/>
                </a:solidFill>
                <a:latin typeface="Times New Roman" panose="02020603050405020304" pitchFamily="18" charset="0"/>
                <a:cs typeface="Times New Roman" panose="02020603050405020304" pitchFamily="18" charset="0"/>
              </a:rPr>
              <a:t>Saeimas Tautsaimniecības, agrārās, vides un reģionālās politikas </a:t>
            </a:r>
            <a:r>
              <a:rPr lang="lv-LV" sz="1600" dirty="0" smtClean="0">
                <a:solidFill>
                  <a:schemeClr val="tx1"/>
                </a:solidFill>
                <a:latin typeface="Times New Roman" panose="02020603050405020304" pitchFamily="18" charset="0"/>
                <a:cs typeface="Times New Roman" panose="02020603050405020304" pitchFamily="18" charset="0"/>
              </a:rPr>
              <a:t>	komisijas sēdē </a:t>
            </a:r>
            <a:r>
              <a:rPr lang="lv-LV" sz="1600" dirty="0">
                <a:solidFill>
                  <a:schemeClr val="tx1"/>
                </a:solidFill>
                <a:latin typeface="Times New Roman" panose="02020603050405020304" pitchFamily="18" charset="0"/>
                <a:cs typeface="Times New Roman" panose="02020603050405020304" pitchFamily="18" charset="0"/>
              </a:rPr>
              <a:t>tika izskatīts likumprojekts "Valsts informācijas un komunikācijas </a:t>
            </a:r>
            <a:r>
              <a:rPr lang="lv-LV" sz="1600" dirty="0" smtClean="0">
                <a:solidFill>
                  <a:schemeClr val="tx1"/>
                </a:solidFill>
                <a:latin typeface="Times New Roman" panose="02020603050405020304" pitchFamily="18" charset="0"/>
                <a:cs typeface="Times New Roman" panose="02020603050405020304" pitchFamily="18" charset="0"/>
              </a:rPr>
              <a:t>	tehnoloģiju pārvaldības </a:t>
            </a:r>
            <a:r>
              <a:rPr lang="lv-LV" sz="1600" dirty="0">
                <a:solidFill>
                  <a:schemeClr val="tx1"/>
                </a:solidFill>
                <a:latin typeface="Times New Roman" panose="02020603050405020304" pitchFamily="18" charset="0"/>
                <a:cs typeface="Times New Roman" panose="02020603050405020304" pitchFamily="18" charset="0"/>
              </a:rPr>
              <a:t>likums" (uz pirmo lasījumu</a:t>
            </a:r>
            <a:r>
              <a:rPr lang="lv-LV" sz="1600" dirty="0" smtClean="0">
                <a:solidFill>
                  <a:schemeClr val="tx1"/>
                </a:solidFill>
                <a:latin typeface="Times New Roman" panose="02020603050405020304" pitchFamily="18" charset="0"/>
                <a:cs typeface="Times New Roman" panose="02020603050405020304" pitchFamily="18" charset="0"/>
              </a:rPr>
              <a:t>).</a:t>
            </a:r>
            <a:endParaRPr lang="lv-LV" sz="1600" dirty="0">
              <a:solidFill>
                <a:schemeClr val="tx1"/>
              </a:solidFill>
              <a:latin typeface="Times New Roman" panose="02020603050405020304" pitchFamily="18" charset="0"/>
              <a:cs typeface="Times New Roman" panose="02020603050405020304" pitchFamily="18" charset="0"/>
            </a:endParaRPr>
          </a:p>
          <a:p>
            <a:pPr marL="0" indent="0">
              <a:buNone/>
            </a:pPr>
            <a:r>
              <a:rPr lang="lv-LV" sz="1400" b="1" dirty="0">
                <a:solidFill>
                  <a:schemeClr val="accent2">
                    <a:lumMod val="40000"/>
                    <a:lumOff val="60000"/>
                  </a:schemeClr>
                </a:solidFill>
              </a:rPr>
              <a:t>•</a:t>
            </a:r>
            <a:r>
              <a:rPr lang="lv-LV" sz="1600" b="1" dirty="0">
                <a:solidFill>
                  <a:schemeClr val="accent2">
                    <a:lumMod val="40000"/>
                    <a:lumOff val="60000"/>
                  </a:schemeClr>
                </a:solidFill>
              </a:rPr>
              <a:t> </a:t>
            </a:r>
            <a:r>
              <a:rPr lang="lv-LV" sz="1600" dirty="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Likuma </a:t>
            </a:r>
            <a:r>
              <a:rPr lang="lv-LV" sz="1600" dirty="0">
                <a:solidFill>
                  <a:schemeClr val="tx1"/>
                </a:solidFill>
                <a:latin typeface="Times New Roman" panose="02020603050405020304" pitchFamily="18" charset="0"/>
                <a:cs typeface="Times New Roman" panose="02020603050405020304" pitchFamily="18" charset="0"/>
              </a:rPr>
              <a:t>pamatā ir ideja par tāda informācijas un komunikācijas tehnoloģiju (IKT) </a:t>
            </a:r>
            <a:r>
              <a:rPr lang="lv-LV" sz="1600" dirty="0" smtClean="0">
                <a:solidFill>
                  <a:schemeClr val="tx1"/>
                </a:solidFill>
                <a:latin typeface="Times New Roman" panose="02020603050405020304" pitchFamily="18" charset="0"/>
                <a:cs typeface="Times New Roman" panose="02020603050405020304" pitchFamily="18" charset="0"/>
              </a:rPr>
              <a:t>	pārvaldības </a:t>
            </a:r>
            <a:r>
              <a:rPr lang="lv-LV" sz="1600" dirty="0">
                <a:solidFill>
                  <a:schemeClr val="tx1"/>
                </a:solidFill>
                <a:latin typeface="Times New Roman" panose="02020603050405020304" pitchFamily="18" charset="0"/>
                <a:cs typeface="Times New Roman" panose="02020603050405020304" pitchFamily="18" charset="0"/>
              </a:rPr>
              <a:t>modeļa ieviešanu valsts pārvaldē, kas ļauj:</a:t>
            </a:r>
          </a:p>
          <a:p>
            <a:pPr marL="0" lvl="0" indent="0">
              <a:buNone/>
            </a:pPr>
            <a:r>
              <a:rPr lang="lv-LV" sz="1600" dirty="0" smtClean="0">
                <a:solidFill>
                  <a:schemeClr val="tx1"/>
                </a:solidFill>
                <a:latin typeface="Times New Roman" panose="02020603050405020304" pitchFamily="18" charset="0"/>
                <a:cs typeface="Times New Roman" panose="02020603050405020304" pitchFamily="18" charset="0"/>
              </a:rPr>
              <a:t>	</a:t>
            </a:r>
            <a:r>
              <a:rPr lang="lv-LV" sz="1400" b="1" dirty="0">
                <a:solidFill>
                  <a:schemeClr val="accent2">
                    <a:lumMod val="40000"/>
                    <a:lumOff val="60000"/>
                  </a:schemeClr>
                </a:solidFill>
              </a:rPr>
              <a:t> • </a:t>
            </a:r>
            <a:r>
              <a:rPr lang="lv-LV" sz="1600" dirty="0" smtClean="0">
                <a:solidFill>
                  <a:schemeClr val="tx1"/>
                </a:solidFill>
                <a:latin typeface="Times New Roman" panose="02020603050405020304" pitchFamily="18" charset="0"/>
                <a:cs typeface="Times New Roman" panose="02020603050405020304" pitchFamily="18" charset="0"/>
              </a:rPr>
              <a:t>	sadalīt lomas un atbildību IKT pārvaldības jomā starp dažādām institūcijām atkarībā no 		darbības specifikas, novēršot nepieciešamību katrā institūcijā uzturēt kompetenci gan 		IKT nodrošināšanai, gan valsts pārvaldes īstenošanai;</a:t>
            </a:r>
          </a:p>
          <a:p>
            <a:pPr marL="0" lvl="0" indent="0">
              <a:buNone/>
            </a:pPr>
            <a:r>
              <a:rPr lang="lv-LV" sz="1600" dirty="0" smtClean="0">
                <a:solidFill>
                  <a:schemeClr val="tx1"/>
                </a:solidFill>
                <a:latin typeface="Times New Roman" panose="02020603050405020304" pitchFamily="18" charset="0"/>
                <a:cs typeface="Times New Roman" panose="02020603050405020304" pitchFamily="18" charset="0"/>
              </a:rPr>
              <a:t>	</a:t>
            </a:r>
            <a:r>
              <a:rPr lang="lv-LV" sz="1600" b="1" dirty="0">
                <a:solidFill>
                  <a:schemeClr val="tx1"/>
                </a:solidFill>
                <a:latin typeface="Times New Roman" panose="02020603050405020304" pitchFamily="18" charset="0"/>
                <a:cs typeface="Times New Roman" panose="02020603050405020304" pitchFamily="18" charset="0"/>
              </a:rPr>
              <a:t> </a:t>
            </a:r>
            <a:r>
              <a:rPr lang="lv-LV" sz="1400" b="1" dirty="0">
                <a:solidFill>
                  <a:schemeClr val="accent2">
                    <a:lumMod val="40000"/>
                    <a:lumOff val="60000"/>
                  </a:schemeClr>
                </a:solidFill>
              </a:rPr>
              <a:t>• </a:t>
            </a:r>
            <a:r>
              <a:rPr lang="lv-LV" sz="1600" dirty="0" smtClean="0">
                <a:solidFill>
                  <a:schemeClr val="tx1"/>
                </a:solidFill>
                <a:latin typeface="Times New Roman" panose="02020603050405020304" pitchFamily="18" charset="0"/>
                <a:cs typeface="Times New Roman" panose="02020603050405020304" pitchFamily="18" charset="0"/>
              </a:rPr>
              <a:t>	lietderīgi </a:t>
            </a:r>
            <a:r>
              <a:rPr lang="lv-LV" sz="1600" dirty="0">
                <a:solidFill>
                  <a:schemeClr val="tx1"/>
                </a:solidFill>
                <a:latin typeface="Times New Roman" panose="02020603050405020304" pitchFamily="18" charset="0"/>
                <a:cs typeface="Times New Roman" panose="02020603050405020304" pitchFamily="18" charset="0"/>
              </a:rPr>
              <a:t>izmantot ar IKT izmantošanu saistītos finanšu un cilvēkresursus, </a:t>
            </a:r>
            <a:r>
              <a:rPr lang="lv-LV" sz="1600" dirty="0" smtClean="0">
                <a:solidFill>
                  <a:schemeClr val="tx1"/>
                </a:solidFill>
                <a:latin typeface="Times New Roman" panose="02020603050405020304" pitchFamily="18" charset="0"/>
                <a:cs typeface="Times New Roman" panose="02020603050405020304" pitchFamily="18" charset="0"/>
              </a:rPr>
              <a:t>				novēršot </a:t>
            </a:r>
            <a:r>
              <a:rPr lang="lv-LV" sz="1600" dirty="0">
                <a:solidFill>
                  <a:schemeClr val="tx1"/>
                </a:solidFill>
                <a:latin typeface="Times New Roman" panose="02020603050405020304" pitchFamily="18" charset="0"/>
                <a:cs typeface="Times New Roman" panose="02020603050405020304" pitchFamily="18" charset="0"/>
              </a:rPr>
              <a:t>IKT līdzekļu un personāla sadrumstalotību pa atsevišķām </a:t>
            </a:r>
            <a:r>
              <a:rPr lang="lv-LV" sz="1600" dirty="0" smtClean="0">
                <a:solidFill>
                  <a:schemeClr val="tx1"/>
                </a:solidFill>
                <a:latin typeface="Times New Roman" panose="02020603050405020304" pitchFamily="18" charset="0"/>
                <a:cs typeface="Times New Roman" panose="02020603050405020304" pitchFamily="18" charset="0"/>
              </a:rPr>
              <a:t>						institūcijām</a:t>
            </a:r>
            <a:r>
              <a:rPr lang="lv-LV" sz="1600" dirty="0">
                <a:solidFill>
                  <a:schemeClr val="tx1"/>
                </a:solidFill>
                <a:latin typeface="Times New Roman" panose="02020603050405020304" pitchFamily="18" charset="0"/>
                <a:cs typeface="Times New Roman" panose="02020603050405020304" pitchFamily="18" charset="0"/>
              </a:rPr>
              <a:t>;</a:t>
            </a:r>
          </a:p>
          <a:p>
            <a:pPr marL="0" lvl="0" indent="0">
              <a:buNone/>
            </a:pPr>
            <a:r>
              <a:rPr lang="lv-LV" sz="1600" dirty="0" smtClean="0">
                <a:solidFill>
                  <a:schemeClr val="tx1"/>
                </a:solidFill>
                <a:latin typeface="Times New Roman" panose="02020603050405020304" pitchFamily="18" charset="0"/>
                <a:cs typeface="Times New Roman" panose="02020603050405020304" pitchFamily="18" charset="0"/>
              </a:rPr>
              <a:t>	</a:t>
            </a:r>
            <a:r>
              <a:rPr lang="lv-LV" sz="1400" b="1" dirty="0">
                <a:solidFill>
                  <a:schemeClr val="tx1"/>
                </a:solidFill>
                <a:latin typeface="Times New Roman" panose="02020603050405020304" pitchFamily="18" charset="0"/>
                <a:cs typeface="Times New Roman" panose="02020603050405020304" pitchFamily="18" charset="0"/>
              </a:rPr>
              <a:t> </a:t>
            </a:r>
            <a:r>
              <a:rPr lang="lv-LV" sz="1400" b="1" dirty="0">
                <a:solidFill>
                  <a:schemeClr val="accent2">
                    <a:lumMod val="40000"/>
                    <a:lumOff val="60000"/>
                  </a:schemeClr>
                </a:solidFill>
              </a:rPr>
              <a:t>•</a:t>
            </a:r>
            <a:r>
              <a:rPr lang="lv-LV" sz="1400" b="1" dirty="0" smtClean="0">
                <a:solidFill>
                  <a:schemeClr val="tx1"/>
                </a:solidFill>
                <a:latin typeface="Times New Roman" panose="02020603050405020304" pitchFamily="18" charset="0"/>
                <a:cs typeface="Times New Roman" panose="02020603050405020304" pitchFamily="18" charset="0"/>
              </a:rPr>
              <a:t> </a:t>
            </a:r>
            <a:r>
              <a:rPr lang="lv-LV" sz="1600" dirty="0" smtClean="0">
                <a:solidFill>
                  <a:schemeClr val="tx1"/>
                </a:solidFill>
                <a:latin typeface="Times New Roman" panose="02020603050405020304" pitchFamily="18" charset="0"/>
                <a:cs typeface="Times New Roman" panose="02020603050405020304" pitchFamily="18" charset="0"/>
              </a:rPr>
              <a:t>	nodrošināt </a:t>
            </a:r>
            <a:r>
              <a:rPr lang="lv-LV" sz="1600" dirty="0">
                <a:solidFill>
                  <a:schemeClr val="tx1"/>
                </a:solidFill>
                <a:latin typeface="Times New Roman" panose="02020603050405020304" pitchFamily="18" charset="0"/>
                <a:cs typeface="Times New Roman" panose="02020603050405020304" pitchFamily="18" charset="0"/>
              </a:rPr>
              <a:t>IKT atbalstu atbilstoši pakalpojuma principam – viena institūcija</a:t>
            </a:r>
            <a:br>
              <a:rPr lang="lv-LV" sz="1600" dirty="0">
                <a:solidFill>
                  <a:schemeClr val="tx1"/>
                </a:solidFill>
                <a:latin typeface="Times New Roman" panose="02020603050405020304" pitchFamily="18" charset="0"/>
                <a:cs typeface="Times New Roman" panose="02020603050405020304" pitchFamily="18" charset="0"/>
              </a:rPr>
            </a:br>
            <a:r>
              <a:rPr lang="lv-LV" sz="1600" dirty="0" smtClean="0">
                <a:solidFill>
                  <a:schemeClr val="tx1"/>
                </a:solidFill>
                <a:latin typeface="Times New Roman" panose="02020603050405020304" pitchFamily="18" charset="0"/>
                <a:cs typeface="Times New Roman" panose="02020603050405020304" pitchFamily="18" charset="0"/>
              </a:rPr>
              <a:t>		(</a:t>
            </a:r>
            <a:r>
              <a:rPr lang="lv-LV" sz="1600" dirty="0">
                <a:solidFill>
                  <a:schemeClr val="tx1"/>
                </a:solidFill>
                <a:latin typeface="Times New Roman" panose="02020603050405020304" pitchFamily="18" charset="0"/>
                <a:cs typeface="Times New Roman" panose="02020603050405020304" pitchFamily="18" charset="0"/>
              </a:rPr>
              <a:t>arī privātpersona) sniedz IKT atbalstu atbilstoši citas institūcijas vajadzībām;</a:t>
            </a:r>
          </a:p>
          <a:p>
            <a:pPr marL="0" lvl="0" indent="0">
              <a:buNone/>
            </a:pPr>
            <a:r>
              <a:rPr lang="lv-LV" sz="1600" dirty="0" smtClean="0">
                <a:solidFill>
                  <a:schemeClr val="tx1"/>
                </a:solidFill>
                <a:latin typeface="Times New Roman" panose="02020603050405020304" pitchFamily="18" charset="0"/>
                <a:cs typeface="Times New Roman" panose="02020603050405020304" pitchFamily="18" charset="0"/>
              </a:rPr>
              <a:t>	</a:t>
            </a:r>
            <a:r>
              <a:rPr lang="lv-LV" sz="1600" b="1" dirty="0">
                <a:solidFill>
                  <a:schemeClr val="accent2">
                    <a:lumMod val="40000"/>
                    <a:lumOff val="60000"/>
                  </a:schemeClr>
                </a:solidFill>
              </a:rPr>
              <a:t> </a:t>
            </a:r>
            <a:r>
              <a:rPr lang="lv-LV" sz="1400" b="1" dirty="0">
                <a:solidFill>
                  <a:schemeClr val="accent2">
                    <a:lumMod val="40000"/>
                    <a:lumOff val="60000"/>
                  </a:schemeClr>
                </a:solidFill>
              </a:rPr>
              <a:t>•</a:t>
            </a:r>
            <a:r>
              <a:rPr lang="lv-LV" sz="1600" b="1" dirty="0">
                <a:solidFill>
                  <a:schemeClr val="accent2">
                    <a:lumMod val="40000"/>
                    <a:lumOff val="60000"/>
                  </a:schemeClr>
                </a:solidFill>
              </a:rPr>
              <a:t> </a:t>
            </a:r>
            <a:r>
              <a:rPr lang="lv-LV" sz="1600" dirty="0" smtClean="0">
                <a:solidFill>
                  <a:schemeClr val="tx1"/>
                </a:solidFill>
                <a:latin typeface="Times New Roman" panose="02020603050405020304" pitchFamily="18" charset="0"/>
                <a:cs typeface="Times New Roman" panose="02020603050405020304" pitchFamily="18" charset="0"/>
              </a:rPr>
              <a:t>	stiprināt </a:t>
            </a:r>
            <a:r>
              <a:rPr lang="lv-LV" sz="1600" dirty="0">
                <a:solidFill>
                  <a:schemeClr val="tx1"/>
                </a:solidFill>
                <a:latin typeface="Times New Roman" panose="02020603050405020304" pitchFamily="18" charset="0"/>
                <a:cs typeface="Times New Roman" panose="02020603050405020304" pitchFamily="18" charset="0"/>
              </a:rPr>
              <a:t>institūciju kompetenci (arī kapacitāti) valsts pārvaldes īstenošanai, </a:t>
            </a:r>
            <a:r>
              <a:rPr lang="lv-LV" sz="1600" dirty="0" smtClean="0">
                <a:solidFill>
                  <a:schemeClr val="tx1"/>
                </a:solidFill>
                <a:latin typeface="Times New Roman" panose="02020603050405020304" pitchFamily="18" charset="0"/>
                <a:cs typeface="Times New Roman" panose="02020603050405020304" pitchFamily="18" charset="0"/>
              </a:rPr>
              <a:t>				izmantojot </a:t>
            </a:r>
            <a:r>
              <a:rPr lang="lv-LV" sz="1600" dirty="0">
                <a:solidFill>
                  <a:schemeClr val="tx1"/>
                </a:solidFill>
                <a:latin typeface="Times New Roman" panose="02020603050405020304" pitchFamily="18" charset="0"/>
                <a:cs typeface="Times New Roman" panose="02020603050405020304" pitchFamily="18" charset="0"/>
              </a:rPr>
              <a:t>iespēju saņemt IKT atbalstu no tādām institūcijām, kuru </a:t>
            </a:r>
            <a:r>
              <a:rPr lang="lv-LV" sz="1600" dirty="0" smtClean="0">
                <a:solidFill>
                  <a:schemeClr val="tx1"/>
                </a:solidFill>
                <a:latin typeface="Times New Roman" panose="02020603050405020304" pitchFamily="18" charset="0"/>
                <a:cs typeface="Times New Roman" panose="02020603050405020304" pitchFamily="18" charset="0"/>
              </a:rPr>
              <a:t>darbība ir 				vērsta </a:t>
            </a:r>
            <a:r>
              <a:rPr lang="lv-LV" sz="1600" dirty="0">
                <a:solidFill>
                  <a:schemeClr val="tx1"/>
                </a:solidFill>
                <a:latin typeface="Times New Roman" panose="02020603050405020304" pitchFamily="18" charset="0"/>
                <a:cs typeface="Times New Roman" panose="02020603050405020304" pitchFamily="18" charset="0"/>
              </a:rPr>
              <a:t>uz IKT nodrošināšanu</a:t>
            </a:r>
            <a:r>
              <a:rPr lang="lv-LV" sz="1600" dirty="0" smtClean="0">
                <a:solidFill>
                  <a:schemeClr val="tx1"/>
                </a:solidFill>
                <a:latin typeface="Times New Roman" panose="02020603050405020304" pitchFamily="18" charset="0"/>
                <a:cs typeface="Times New Roman" panose="02020603050405020304" pitchFamily="18" charset="0"/>
              </a:rPr>
              <a:t>.</a:t>
            </a:r>
            <a:endParaRPr lang="lv-LV" sz="1600" dirty="0">
              <a:solidFill>
                <a:schemeClr val="tx1"/>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1576888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5" y="508001"/>
            <a:ext cx="7163890" cy="518826"/>
          </a:xfrm>
        </p:spPr>
        <p:txBody>
          <a:bodyPr>
            <a:normAutofit fontScale="90000"/>
          </a:bodyPr>
          <a:lstStyle/>
          <a:p>
            <a:r>
              <a:rPr lang="lv-LV" sz="2700" b="1" dirty="0" smtClean="0"/>
              <a:t>5.</a:t>
            </a:r>
            <a:r>
              <a:rPr lang="lv-LV" altLang="lv-LV" sz="2700" b="1" dirty="0">
                <a:latin typeface="Calibri" panose="020F0502020204030204" pitchFamily="34" charset="0"/>
                <a:cs typeface="Arial" pitchFamily="34" charset="0"/>
              </a:rPr>
              <a:t> E-prasmes un rīki sabiedrībai</a:t>
            </a:r>
            <a:r>
              <a:rPr lang="lv-LV" altLang="lv-LV" dirty="0">
                <a:latin typeface="Calibri" panose="020F0502020204030204" pitchFamily="34" charset="0"/>
                <a:cs typeface="Arial" pitchFamily="34" charset="0"/>
              </a:rPr>
              <a:t/>
            </a:r>
            <a:br>
              <a:rPr lang="lv-LV" altLang="lv-LV" dirty="0">
                <a:latin typeface="Calibri" panose="020F0502020204030204" pitchFamily="34" charset="0"/>
                <a:cs typeface="Arial" pitchFamily="34" charset="0"/>
              </a:rPr>
            </a:br>
            <a:endParaRPr lang="lv-LV" dirty="0"/>
          </a:p>
        </p:txBody>
      </p:sp>
      <p:sp>
        <p:nvSpPr>
          <p:cNvPr id="6" name="Content Placeholder 2"/>
          <p:cNvSpPr txBox="1">
            <a:spLocks/>
          </p:cNvSpPr>
          <p:nvPr/>
        </p:nvSpPr>
        <p:spPr>
          <a:xfrm>
            <a:off x="2616539" y="3695075"/>
            <a:ext cx="3059702" cy="894341"/>
          </a:xfrm>
          <a:prstGeom prst="rect">
            <a:avLst/>
          </a:prstGeom>
        </p:spPr>
        <p:txBody>
          <a:bodyPr vert="horz" lIns="91440" tIns="45720" rIns="91440" bIns="45720" rtlCol="0">
            <a:normAutofit/>
          </a:bodyPr>
          <a:lstStyle>
            <a:lvl1pPr marL="285739" indent="-285739" algn="l" defTabSz="380985" rtl="0" eaLnBrk="1" latinLnBrk="0" hangingPunct="1">
              <a:spcBef>
                <a:spcPts val="833"/>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1pPr>
            <a:lvl2pPr marL="619100" indent="-238115" algn="l" defTabSz="380985" rtl="0" eaLnBrk="1" latinLnBrk="0" hangingPunct="1">
              <a:spcBef>
                <a:spcPts val="833"/>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2pPr>
            <a:lvl3pPr marL="952462" indent="-190492" algn="l" defTabSz="380985" rtl="0" eaLnBrk="1" latinLnBrk="0" hangingPunct="1">
              <a:spcBef>
                <a:spcPts val="833"/>
              </a:spcBef>
              <a:spcAft>
                <a:spcPts val="0"/>
              </a:spcAft>
              <a:buClr>
                <a:schemeClr val="accent1"/>
              </a:buClr>
              <a:buSzPct val="80000"/>
              <a:buFont typeface="Wingdings 3" charset="2"/>
              <a:buChar char=""/>
              <a:defRPr sz="1167" kern="1200">
                <a:solidFill>
                  <a:schemeClr val="tx1">
                    <a:lumMod val="75000"/>
                    <a:lumOff val="25000"/>
                  </a:schemeClr>
                </a:solidFill>
                <a:latin typeface="+mn-lt"/>
                <a:ea typeface="+mn-ea"/>
                <a:cs typeface="+mn-cs"/>
              </a:defRPr>
            </a:lvl3pPr>
            <a:lvl4pPr marL="1333447"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4pPr>
            <a:lvl5pPr marL="1714431"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5pPr>
            <a:lvl6pPr marL="2095416"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6pPr>
            <a:lvl7pPr marL="2476401"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7pPr>
            <a:lvl8pPr marL="2857386"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8pPr>
            <a:lvl9pPr marL="3238370"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9pPr>
          </a:lstStyle>
          <a:p>
            <a:pPr marL="0" indent="0" algn="ctr" fontAlgn="auto">
              <a:buFont typeface="Wingdings 3" charset="2"/>
              <a:buNone/>
            </a:pPr>
            <a:r>
              <a:rPr lang="lv-LV" altLang="lv-LV" sz="1800" dirty="0" smtClean="0">
                <a:solidFill>
                  <a:schemeClr val="tx1"/>
                </a:solidFill>
                <a:latin typeface="Times New Roman" panose="02020603050405020304" pitchFamily="18" charset="0"/>
                <a:cs typeface="Times New Roman" panose="02020603050405020304" pitchFamily="18" charset="0"/>
              </a:rPr>
              <a:t>E- identitāte un e-paraksts – mobils un pieejams ikvienam</a:t>
            </a:r>
            <a:endParaRPr lang="lv-LV" sz="18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45339" y="4099867"/>
            <a:ext cx="1486015" cy="1486015"/>
          </a:xfrm>
          <a:prstGeom prst="rect">
            <a:avLst/>
          </a:prstGeom>
        </p:spPr>
      </p:pic>
      <p:graphicFrame>
        <p:nvGraphicFramePr>
          <p:cNvPr id="9" name="Diagram 8"/>
          <p:cNvGraphicFramePr/>
          <p:nvPr>
            <p:extLst>
              <p:ext uri="{D42A27DB-BD31-4B8C-83A1-F6EECF244321}">
                <p14:modId xmlns:p14="http://schemas.microsoft.com/office/powerpoint/2010/main" val="1318154947"/>
              </p:ext>
            </p:extLst>
          </p:nvPr>
        </p:nvGraphicFramePr>
        <p:xfrm>
          <a:off x="564445" y="1666632"/>
          <a:ext cx="6305007" cy="2155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1942907" y="1208143"/>
            <a:ext cx="4406966" cy="646331"/>
          </a:xfrm>
          <a:prstGeom prst="rect">
            <a:avLst/>
          </a:prstGeom>
        </p:spPr>
        <p:txBody>
          <a:bodyPr wrap="square">
            <a:spAutoFit/>
          </a:bodyPr>
          <a:lstStyle/>
          <a:p>
            <a:pPr marL="0" indent="0" algn="ctr">
              <a:buNone/>
            </a:pPr>
            <a:r>
              <a:rPr lang="lv-LV" altLang="lv-LV" sz="1800" dirty="0" smtClean="0">
                <a:cs typeface="Times New Roman" panose="02020603050405020304" pitchFamily="18" charset="0"/>
              </a:rPr>
              <a:t>Sabiedrības </a:t>
            </a:r>
            <a:r>
              <a:rPr lang="lv-LV" altLang="lv-LV" sz="1800" dirty="0">
                <a:cs typeface="Times New Roman" panose="02020603050405020304" pitchFamily="18" charset="0"/>
              </a:rPr>
              <a:t>IKT </a:t>
            </a:r>
            <a:r>
              <a:rPr lang="lv-LV" altLang="lv-LV" sz="1800" dirty="0" smtClean="0">
                <a:cs typeface="Times New Roman" panose="02020603050405020304" pitchFamily="18" charset="0"/>
              </a:rPr>
              <a:t>iespēju </a:t>
            </a:r>
          </a:p>
          <a:p>
            <a:pPr marL="0" indent="0" algn="ctr">
              <a:buNone/>
            </a:pPr>
            <a:r>
              <a:rPr lang="lv-LV" altLang="lv-LV" sz="1800" dirty="0" smtClean="0">
                <a:cs typeface="Times New Roman" panose="02020603050405020304" pitchFamily="18" charset="0"/>
              </a:rPr>
              <a:t>izmantošanas </a:t>
            </a:r>
            <a:r>
              <a:rPr lang="lv-LV" altLang="lv-LV" sz="1800" dirty="0">
                <a:cs typeface="Times New Roman" panose="02020603050405020304" pitchFamily="18" charset="0"/>
              </a:rPr>
              <a:t>veicināšana</a:t>
            </a:r>
            <a:endParaRPr lang="lv-LV" sz="1800" dirty="0">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132955231"/>
              </p:ext>
            </p:extLst>
          </p:nvPr>
        </p:nvGraphicFramePr>
        <p:xfrm>
          <a:off x="145327" y="4384623"/>
          <a:ext cx="7207348" cy="11735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92111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62000" y="3175000"/>
            <a:ext cx="8636000" cy="762000"/>
          </a:xfrm>
        </p:spPr>
        <p:txBody>
          <a:bodyPr>
            <a:normAutofit/>
          </a:bodyPr>
          <a:lstStyle/>
          <a:p>
            <a:r>
              <a:rPr lang="lv-LV" sz="3667" dirty="0"/>
              <a:t>Paldies </a:t>
            </a:r>
          </a:p>
        </p:txBody>
      </p:sp>
      <p:sp>
        <p:nvSpPr>
          <p:cNvPr id="8" name="Text Placeholder 7"/>
          <p:cNvSpPr>
            <a:spLocks noGrp="1"/>
          </p:cNvSpPr>
          <p:nvPr>
            <p:ph type="body" sz="quarter" idx="11"/>
          </p:nvPr>
        </p:nvSpPr>
        <p:spPr/>
        <p:txBody>
          <a:bodyPr/>
          <a:lstStyle/>
          <a:p>
            <a:endParaRPr lang="lv-LV"/>
          </a:p>
        </p:txBody>
      </p:sp>
    </p:spTree>
    <p:extLst>
      <p:ext uri="{BB962C8B-B14F-4D97-AF65-F5344CB8AC3E}">
        <p14:creationId xmlns:p14="http://schemas.microsoft.com/office/powerpoint/2010/main" val="1221197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40767" y="317500"/>
            <a:ext cx="6018245" cy="863868"/>
          </a:xfrm>
        </p:spPr>
        <p:txBody>
          <a:bodyPr>
            <a:normAutofit/>
          </a:bodyPr>
          <a:lstStyle/>
          <a:p>
            <a:pPr algn="ctr"/>
            <a:r>
              <a:rPr lang="lv-LV" sz="3000" dirty="0">
                <a:latin typeface="Calibri" panose="020F0502020204030204" pitchFamily="34" charset="0"/>
              </a:rPr>
              <a:t>Pieejami </a:t>
            </a:r>
            <a:r>
              <a:rPr lang="en-US" sz="3000" dirty="0">
                <a:latin typeface="Calibri" panose="020F0502020204030204" pitchFamily="34" charset="0"/>
              </a:rPr>
              <a:t>5</a:t>
            </a:r>
            <a:r>
              <a:rPr lang="lv-LV" sz="3000" dirty="0">
                <a:latin typeface="Calibri" panose="020F0502020204030204" pitchFamily="34" charset="0"/>
              </a:rPr>
              <a:t>00+ valsts </a:t>
            </a:r>
            <a:r>
              <a:rPr lang="lv-LV" sz="3000" dirty="0" err="1">
                <a:latin typeface="Calibri" panose="020F0502020204030204" pitchFamily="34" charset="0"/>
              </a:rPr>
              <a:t>ePakalpojumi</a:t>
            </a:r>
            <a:r>
              <a:rPr lang="lv-LV" sz="3000" dirty="0">
                <a:latin typeface="Calibri" panose="020F0502020204030204" pitchFamily="34" charset="0"/>
              </a:rPr>
              <a:t> (2)</a:t>
            </a:r>
          </a:p>
        </p:txBody>
      </p:sp>
      <p:pic>
        <p:nvPicPr>
          <p:cNvPr id="37" name="Picture 36" descr="https://image.freepik.com/free-icon/university_318-234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3677" y="2459364"/>
            <a:ext cx="718863" cy="7188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https://camo.githubusercontent.com/488095a4f43898c69b5fb91842819f1ec70748df/68747470733a2f2f662e636c6f75642e6769746875622e636f6d2f6173736574732f333732313334312f313534323537332f64656131626239342d346434382d313165332d396261372d3365353930343839363733312e706e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0470" y="1365701"/>
            <a:ext cx="582071" cy="58207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551508" y="2459364"/>
            <a:ext cx="6586010" cy="733599"/>
          </a:xfrm>
          <a:prstGeom prst="rect">
            <a:avLst/>
          </a:prstGeom>
          <a:noFill/>
        </p:spPr>
        <p:txBody>
          <a:bodyPr wrap="square" rtlCol="0">
            <a:spAutoFit/>
          </a:bodyPr>
          <a:lstStyle/>
          <a:p>
            <a:pPr marL="380985" indent="-380985">
              <a:spcBef>
                <a:spcPts val="500"/>
              </a:spcBef>
              <a:buClr>
                <a:schemeClr val="accent1"/>
              </a:buClr>
              <a:buFont typeface="Calibri" panose="020F0502020204030204" pitchFamily="34" charset="0"/>
              <a:buChar char="●"/>
            </a:pPr>
            <a:r>
              <a:rPr lang="lv-LV" sz="2167" b="1" dirty="0">
                <a:cs typeface="Times New Roman" panose="02020603050405020304" pitchFamily="18" charset="0"/>
              </a:rPr>
              <a:t>Pieteikšanās studijām - 11 augstskolās vienuviet</a:t>
            </a:r>
          </a:p>
          <a:p>
            <a:pPr marL="380985">
              <a:spcBef>
                <a:spcPts val="0"/>
              </a:spcBef>
              <a:buClr>
                <a:schemeClr val="accent1"/>
              </a:buClr>
            </a:pPr>
            <a:r>
              <a:rPr lang="lv-LV" sz="2000" dirty="0">
                <a:solidFill>
                  <a:schemeClr val="tx1">
                    <a:lumMod val="65000"/>
                    <a:lumOff val="35000"/>
                  </a:schemeClr>
                </a:solidFill>
                <a:cs typeface="Times New Roman" panose="02020603050405020304" pitchFamily="18" charset="0"/>
              </a:rPr>
              <a:t>Elektroniskās rindas bērnudārzos (7+ pašvaldībās)</a:t>
            </a:r>
          </a:p>
        </p:txBody>
      </p:sp>
      <p:sp>
        <p:nvSpPr>
          <p:cNvPr id="42" name="TextBox 41"/>
          <p:cNvSpPr txBox="1"/>
          <p:nvPr/>
        </p:nvSpPr>
        <p:spPr>
          <a:xfrm>
            <a:off x="3573990" y="1308403"/>
            <a:ext cx="6586010" cy="1041375"/>
          </a:xfrm>
          <a:prstGeom prst="rect">
            <a:avLst/>
          </a:prstGeom>
          <a:noFill/>
        </p:spPr>
        <p:txBody>
          <a:bodyPr wrap="square" rtlCol="0">
            <a:spAutoFit/>
          </a:bodyPr>
          <a:lstStyle/>
          <a:p>
            <a:pPr marL="380985" indent="-380985">
              <a:spcBef>
                <a:spcPts val="500"/>
              </a:spcBef>
              <a:buClr>
                <a:schemeClr val="accent1"/>
              </a:buClr>
              <a:buFont typeface="Calibri" panose="020F0502020204030204" pitchFamily="34" charset="0"/>
              <a:buChar char="●"/>
            </a:pPr>
            <a:r>
              <a:rPr lang="lv-LV" sz="2167" b="1" dirty="0">
                <a:cs typeface="Times New Roman" panose="02020603050405020304" pitchFamily="18" charset="0"/>
              </a:rPr>
              <a:t>Autovadītājiem</a:t>
            </a:r>
          </a:p>
          <a:p>
            <a:pPr marL="519886" indent="-224887">
              <a:spcBef>
                <a:spcPts val="0"/>
              </a:spcBef>
              <a:buClr>
                <a:schemeClr val="accent1"/>
              </a:buClr>
              <a:buFontTx/>
              <a:buChar char="-"/>
            </a:pPr>
            <a:r>
              <a:rPr lang="lv-LV" sz="2000" dirty="0">
                <a:solidFill>
                  <a:schemeClr val="tx1">
                    <a:lumMod val="65000"/>
                    <a:lumOff val="35000"/>
                  </a:schemeClr>
                </a:solidFill>
                <a:cs typeface="Times New Roman" panose="02020603050405020304" pitchFamily="18" charset="0"/>
              </a:rPr>
              <a:t>Pārbaudīt auto datus, pieteikties eksāmeniem, apmaksāt sodus, uzsākt īpašnieka maiņas reģistrāciju </a:t>
            </a:r>
          </a:p>
        </p:txBody>
      </p:sp>
      <p:sp>
        <p:nvSpPr>
          <p:cNvPr id="46" name="TextBox 45"/>
          <p:cNvSpPr txBox="1"/>
          <p:nvPr/>
        </p:nvSpPr>
        <p:spPr>
          <a:xfrm>
            <a:off x="3551508" y="3374016"/>
            <a:ext cx="6586010" cy="1349152"/>
          </a:xfrm>
          <a:prstGeom prst="rect">
            <a:avLst/>
          </a:prstGeom>
          <a:noFill/>
        </p:spPr>
        <p:txBody>
          <a:bodyPr wrap="square" rtlCol="0">
            <a:spAutoFit/>
          </a:bodyPr>
          <a:lstStyle/>
          <a:p>
            <a:pPr marL="380985" indent="-380985">
              <a:spcBef>
                <a:spcPts val="500"/>
              </a:spcBef>
              <a:buClr>
                <a:schemeClr val="accent1"/>
              </a:buClr>
              <a:buFont typeface="Calibri" panose="020F0502020204030204" pitchFamily="34" charset="0"/>
              <a:buChar char="●"/>
            </a:pPr>
            <a:r>
              <a:rPr lang="lv-LV" sz="2167" b="1" dirty="0">
                <a:cs typeface="Times New Roman" panose="02020603050405020304" pitchFamily="18" charset="0"/>
              </a:rPr>
              <a:t>Kultūras mantojuma digitālās kolekcijas</a:t>
            </a:r>
          </a:p>
          <a:p>
            <a:pPr marL="519886" indent="-224887">
              <a:spcBef>
                <a:spcPts val="0"/>
              </a:spcBef>
              <a:buClr>
                <a:schemeClr val="accent1"/>
              </a:buClr>
              <a:buFontTx/>
              <a:buChar char="-"/>
            </a:pPr>
            <a:r>
              <a:rPr lang="lv-LV" sz="2000" dirty="0">
                <a:solidFill>
                  <a:schemeClr val="tx1">
                    <a:lumMod val="65000"/>
                    <a:lumOff val="35000"/>
                  </a:schemeClr>
                </a:solidFill>
                <a:cs typeface="Times New Roman" panose="02020603050405020304" pitchFamily="18" charset="0"/>
              </a:rPr>
              <a:t>900’000+ muzeju priekšmeti; </a:t>
            </a:r>
            <a:r>
              <a:rPr lang="en-US" sz="2000" dirty="0">
                <a:solidFill>
                  <a:schemeClr val="tx1">
                    <a:lumMod val="65000"/>
                    <a:lumOff val="35000"/>
                  </a:schemeClr>
                </a:solidFill>
                <a:cs typeface="Times New Roman" panose="02020603050405020304" pitchFamily="18" charset="0"/>
              </a:rPr>
              <a:t>k</a:t>
            </a:r>
            <a:r>
              <a:rPr lang="lv-LV" sz="2000" dirty="0">
                <a:solidFill>
                  <a:schemeClr val="tx1">
                    <a:lumMod val="65000"/>
                    <a:lumOff val="35000"/>
                  </a:schemeClr>
                </a:solidFill>
                <a:cs typeface="Times New Roman" panose="02020603050405020304" pitchFamily="18" charset="0"/>
              </a:rPr>
              <a:t>ā arī grāmatas, laikraksti, kartes, notis un skaņu ieraksti</a:t>
            </a:r>
          </a:p>
          <a:p>
            <a:pPr marL="519886" indent="-224887">
              <a:spcBef>
                <a:spcPts val="0"/>
              </a:spcBef>
              <a:buClr>
                <a:schemeClr val="accent1"/>
              </a:buClr>
              <a:buFontTx/>
              <a:buChar char="-"/>
            </a:pPr>
            <a:endParaRPr lang="lv-LV" sz="2000" dirty="0">
              <a:latin typeface="Calibri" panose="020F0502020204030204" pitchFamily="34" charset="0"/>
            </a:endParaRPr>
          </a:p>
        </p:txBody>
      </p:sp>
      <p:sp>
        <p:nvSpPr>
          <p:cNvPr id="50" name="TextBox 49"/>
          <p:cNvSpPr txBox="1"/>
          <p:nvPr/>
        </p:nvSpPr>
        <p:spPr>
          <a:xfrm>
            <a:off x="3551508" y="4592895"/>
            <a:ext cx="6586010" cy="1349152"/>
          </a:xfrm>
          <a:prstGeom prst="rect">
            <a:avLst/>
          </a:prstGeom>
          <a:noFill/>
        </p:spPr>
        <p:txBody>
          <a:bodyPr wrap="square" rtlCol="0">
            <a:spAutoFit/>
          </a:bodyPr>
          <a:lstStyle/>
          <a:p>
            <a:pPr marL="380985" indent="-380985">
              <a:spcBef>
                <a:spcPts val="500"/>
              </a:spcBef>
              <a:buClr>
                <a:schemeClr val="accent1"/>
              </a:buClr>
              <a:buFont typeface="Calibri" panose="020F0502020204030204" pitchFamily="34" charset="0"/>
              <a:buChar char="●"/>
            </a:pPr>
            <a:r>
              <a:rPr lang="lv-LV" sz="2167" b="1" dirty="0">
                <a:cs typeface="Times New Roman" panose="02020603050405020304" pitchFamily="18" charset="0"/>
              </a:rPr>
              <a:t>Sabiedrības līdzdalība</a:t>
            </a:r>
          </a:p>
          <a:p>
            <a:pPr marL="519886" indent="-224887">
              <a:spcBef>
                <a:spcPts val="0"/>
              </a:spcBef>
              <a:buClr>
                <a:schemeClr val="accent1"/>
              </a:buClr>
              <a:buFontTx/>
              <a:buChar char="-"/>
            </a:pPr>
            <a:r>
              <a:rPr lang="lv-LV" sz="2000" dirty="0">
                <a:solidFill>
                  <a:schemeClr val="tx1">
                    <a:lumMod val="65000"/>
                    <a:lumOff val="35000"/>
                  </a:schemeClr>
                </a:solidFill>
                <a:cs typeface="Times New Roman" panose="02020603050405020304" pitchFamily="18" charset="0"/>
              </a:rPr>
              <a:t>Likumdošanas iniciatīvu ierosināšana</a:t>
            </a:r>
          </a:p>
          <a:p>
            <a:pPr marL="519886" indent="-224887">
              <a:spcBef>
                <a:spcPts val="0"/>
              </a:spcBef>
              <a:buClr>
                <a:schemeClr val="accent1"/>
              </a:buClr>
              <a:buFontTx/>
              <a:buChar char="-"/>
            </a:pPr>
            <a:r>
              <a:rPr lang="lv-LV" sz="2000" dirty="0">
                <a:solidFill>
                  <a:schemeClr val="tx1">
                    <a:lumMod val="65000"/>
                    <a:lumOff val="35000"/>
                  </a:schemeClr>
                </a:solidFill>
                <a:cs typeface="Times New Roman" panose="02020603050405020304" pitchFamily="18" charset="0"/>
              </a:rPr>
              <a:t>MK un Saeimas sēžu translācijas, </a:t>
            </a:r>
            <a:r>
              <a:rPr lang="lv-LV" sz="2000" dirty="0" err="1">
                <a:solidFill>
                  <a:schemeClr val="tx1">
                    <a:lumMod val="65000"/>
                    <a:lumOff val="35000"/>
                  </a:schemeClr>
                </a:solidFill>
                <a:cs typeface="Times New Roman" panose="02020603050405020304" pitchFamily="18" charset="0"/>
              </a:rPr>
              <a:t>Mazinamslogu.lv</a:t>
            </a:r>
            <a:endParaRPr lang="lv-LV" sz="2000" dirty="0">
              <a:solidFill>
                <a:schemeClr val="tx1">
                  <a:lumMod val="65000"/>
                  <a:lumOff val="35000"/>
                </a:schemeClr>
              </a:solidFill>
              <a:cs typeface="Times New Roman" panose="02020603050405020304" pitchFamily="18" charset="0"/>
            </a:endParaRPr>
          </a:p>
          <a:p>
            <a:pPr marL="519886" indent="-224887">
              <a:spcBef>
                <a:spcPts val="0"/>
              </a:spcBef>
              <a:buClr>
                <a:schemeClr val="accent1"/>
              </a:buClr>
              <a:buFontTx/>
              <a:buChar char="-"/>
            </a:pPr>
            <a:endParaRPr lang="lv-LV" sz="2000" dirty="0">
              <a:solidFill>
                <a:schemeClr val="tx1">
                  <a:lumMod val="65000"/>
                  <a:lumOff val="35000"/>
                </a:schemeClr>
              </a:solidFill>
              <a:latin typeface="Calibri" panose="020F0502020204030204" pitchFamily="34" charset="0"/>
            </a:endParaRPr>
          </a:p>
        </p:txBody>
      </p:sp>
      <p:pic>
        <p:nvPicPr>
          <p:cNvPr id="11" name="Picture 10" descr="https://pbs.twimg.com/profile_images/483943528888672256/JN0AfhSO.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5553" y="4719585"/>
            <a:ext cx="686988" cy="68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6" name="Picture 2" descr="C:\Users\gatisozols\Downloads\museu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8403" y="3476770"/>
            <a:ext cx="774138" cy="77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072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6" y="508000"/>
            <a:ext cx="7488176" cy="1100667"/>
          </a:xfrm>
        </p:spPr>
        <p:txBody>
          <a:bodyPr/>
          <a:lstStyle/>
          <a:p>
            <a:r>
              <a:rPr lang="en-US" dirty="0" err="1" smtClean="0">
                <a:latin typeface="Calibri" panose="020F0502020204030204" pitchFamily="34" charset="0"/>
              </a:rPr>
              <a:t>Augsts</a:t>
            </a:r>
            <a:r>
              <a:rPr lang="en-US" dirty="0" smtClean="0">
                <a:latin typeface="Calibri" panose="020F0502020204030204" pitchFamily="34" charset="0"/>
              </a:rPr>
              <a:t> </a:t>
            </a:r>
            <a:r>
              <a:rPr lang="en-US" dirty="0" err="1" smtClean="0">
                <a:latin typeface="Calibri" panose="020F0502020204030204" pitchFamily="34" charset="0"/>
              </a:rPr>
              <a:t>pakalpojumu</a:t>
            </a:r>
            <a:r>
              <a:rPr lang="en-US" dirty="0" smtClean="0">
                <a:latin typeface="Calibri" panose="020F0502020204030204" pitchFamily="34" charset="0"/>
              </a:rPr>
              <a:t> </a:t>
            </a:r>
            <a:r>
              <a:rPr lang="en-US" dirty="0" err="1" smtClean="0">
                <a:latin typeface="Calibri" panose="020F0502020204030204" pitchFamily="34" charset="0"/>
              </a:rPr>
              <a:t>elektronizācijas</a:t>
            </a:r>
            <a:r>
              <a:rPr lang="en-US" dirty="0" smtClean="0">
                <a:latin typeface="Calibri" panose="020F0502020204030204" pitchFamily="34" charset="0"/>
              </a:rPr>
              <a:t> </a:t>
            </a:r>
            <a:r>
              <a:rPr lang="en-US" dirty="0" err="1" smtClean="0">
                <a:latin typeface="Calibri" panose="020F0502020204030204" pitchFamily="34" charset="0"/>
              </a:rPr>
              <a:t>līmeni</a:t>
            </a:r>
            <a:r>
              <a:rPr lang="lv-LV" dirty="0" smtClean="0">
                <a:latin typeface="Calibri" panose="020F0502020204030204" pitchFamily="34" charset="0"/>
              </a:rPr>
              <a:t>s</a:t>
            </a:r>
            <a:r>
              <a:rPr lang="en-US" dirty="0" smtClean="0">
                <a:solidFill>
                  <a:schemeClr val="bg1"/>
                </a:solidFill>
              </a:rPr>
              <a:t>s</a:t>
            </a:r>
            <a:endParaRPr lang="lv-LV" dirty="0">
              <a:solidFill>
                <a:schemeClr val="bg1"/>
              </a:solidFill>
            </a:endParaRPr>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326" y="1407583"/>
            <a:ext cx="7918295" cy="4105010"/>
          </a:xfrm>
        </p:spPr>
      </p:pic>
      <p:sp>
        <p:nvSpPr>
          <p:cNvPr id="5" name="Rounded Rectangle 4"/>
          <p:cNvSpPr/>
          <p:nvPr/>
        </p:nvSpPr>
        <p:spPr>
          <a:xfrm>
            <a:off x="2504440" y="2508250"/>
            <a:ext cx="101600" cy="2273906"/>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417"/>
          </a:p>
        </p:txBody>
      </p:sp>
    </p:spTree>
    <p:extLst>
      <p:ext uri="{BB962C8B-B14F-4D97-AF65-F5344CB8AC3E}">
        <p14:creationId xmlns:p14="http://schemas.microsoft.com/office/powerpoint/2010/main" val="1091950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p:nvPr/>
        </p:nvSpPr>
        <p:spPr>
          <a:xfrm>
            <a:off x="5037996" y="1142533"/>
            <a:ext cx="2848000" cy="2848000"/>
          </a:xfrm>
          <a:prstGeom prst="ellipse">
            <a:avLst/>
          </a:prstGeom>
          <a:solidFill>
            <a:srgbClr val="FFFFFF"/>
          </a:solidFill>
          <a:ln w="76200" cap="flat" cmpd="sng">
            <a:solidFill>
              <a:srgbClr val="538259"/>
            </a:solidFill>
            <a:prstDash val="solid"/>
            <a:round/>
            <a:headEnd type="none" w="med" len="med"/>
            <a:tailEnd type="none" w="med" len="med"/>
          </a:ln>
        </p:spPr>
        <p:txBody>
          <a:bodyPr wrap="square" lIns="101583" tIns="101583" rIns="101583" bIns="101583" anchor="ctr" anchorCtr="0">
            <a:noAutofit/>
          </a:bodyPr>
          <a:lstStyle/>
          <a:p>
            <a:pPr algn="ctr" defTabSz="761970" eaLnBrk="1" fontAlgn="auto" hangingPunct="1">
              <a:spcBef>
                <a:spcPts val="0"/>
              </a:spcBef>
              <a:spcAft>
                <a:spcPts val="0"/>
              </a:spcAft>
            </a:pPr>
            <a:r>
              <a:rPr lang="en-US" sz="1917" kern="0" dirty="0" err="1">
                <a:solidFill>
                  <a:srgbClr val="000000">
                    <a:lumMod val="65000"/>
                    <a:lumOff val="35000"/>
                  </a:srgbClr>
                </a:solidFill>
                <a:latin typeface="Arial"/>
                <a:cs typeface="Arial"/>
                <a:sym typeface="Arial"/>
              </a:rPr>
              <a:t>Platībmaksājumi</a:t>
            </a:r>
            <a:r>
              <a:rPr lang="en-US" sz="1917" kern="0" dirty="0">
                <a:solidFill>
                  <a:srgbClr val="000000">
                    <a:lumMod val="65000"/>
                    <a:lumOff val="35000"/>
                  </a:srgbClr>
                </a:solidFill>
                <a:latin typeface="Arial"/>
                <a:cs typeface="Arial"/>
                <a:sym typeface="Arial"/>
              </a:rPr>
              <a:t> </a:t>
            </a:r>
          </a:p>
          <a:p>
            <a:pPr algn="ctr" defTabSz="761970" eaLnBrk="1" fontAlgn="auto" hangingPunct="1">
              <a:spcBef>
                <a:spcPts val="0"/>
              </a:spcBef>
              <a:spcAft>
                <a:spcPts val="0"/>
              </a:spcAft>
            </a:pPr>
            <a:r>
              <a:rPr lang="en-US" sz="1917" kern="0" dirty="0">
                <a:solidFill>
                  <a:srgbClr val="000000">
                    <a:lumMod val="65000"/>
                    <a:lumOff val="35000"/>
                  </a:srgbClr>
                </a:solidFill>
                <a:latin typeface="Arial"/>
                <a:cs typeface="Arial"/>
                <a:sym typeface="Arial"/>
              </a:rPr>
              <a:t>(LAD)</a:t>
            </a:r>
          </a:p>
          <a:p>
            <a:pPr defTabSz="761970" eaLnBrk="1" fontAlgn="auto" hangingPunct="1">
              <a:spcBef>
                <a:spcPts val="0"/>
              </a:spcBef>
              <a:spcAft>
                <a:spcPts val="0"/>
              </a:spcAft>
            </a:pPr>
            <a:endParaRPr lang="en-US" sz="1556" kern="0" dirty="0">
              <a:solidFill>
                <a:srgbClr val="000000"/>
              </a:solidFill>
              <a:latin typeface="Arial"/>
              <a:cs typeface="Arial"/>
              <a:sym typeface="Arial"/>
            </a:endParaRPr>
          </a:p>
          <a:p>
            <a:pPr defTabSz="761970" eaLnBrk="1" fontAlgn="auto" hangingPunct="1">
              <a:spcBef>
                <a:spcPts val="0"/>
              </a:spcBef>
              <a:spcAft>
                <a:spcPts val="0"/>
              </a:spcAft>
            </a:pPr>
            <a:r>
              <a:rPr lang="en-US" sz="2833" kern="0" dirty="0">
                <a:solidFill>
                  <a:srgbClr val="008000"/>
                </a:solidFill>
                <a:latin typeface="Arial"/>
                <a:cs typeface="Arial"/>
                <a:sym typeface="Arial"/>
              </a:rPr>
              <a:t>40% </a:t>
            </a:r>
            <a:r>
              <a:rPr lang="en-US" sz="1333" kern="0" dirty="0">
                <a:solidFill>
                  <a:srgbClr val="008000"/>
                </a:solidFill>
                <a:latin typeface="Arial"/>
                <a:cs typeface="Arial"/>
                <a:sym typeface="Wingdings" panose="05000000000000000000" pitchFamily="2" charset="2"/>
              </a:rPr>
              <a:t></a:t>
            </a:r>
            <a:r>
              <a:rPr lang="en-US" sz="2833" kern="0" dirty="0">
                <a:solidFill>
                  <a:srgbClr val="000000"/>
                </a:solidFill>
                <a:latin typeface="Arial"/>
                <a:cs typeface="Arial"/>
                <a:sym typeface="Arial"/>
              </a:rPr>
              <a:t> </a:t>
            </a:r>
            <a:r>
              <a:rPr lang="en-US" sz="2833" kern="0" dirty="0">
                <a:solidFill>
                  <a:srgbClr val="008000"/>
                </a:solidFill>
                <a:latin typeface="Arial"/>
                <a:cs typeface="Arial"/>
                <a:sym typeface="Arial"/>
              </a:rPr>
              <a:t>99%</a:t>
            </a:r>
          </a:p>
          <a:p>
            <a:pPr defTabSz="761970" eaLnBrk="1" fontAlgn="auto" hangingPunct="1">
              <a:spcBef>
                <a:spcPts val="0"/>
              </a:spcBef>
              <a:spcAft>
                <a:spcPts val="0"/>
              </a:spcAft>
            </a:pPr>
            <a:r>
              <a:rPr lang="en-US" sz="1667" kern="0" dirty="0">
                <a:solidFill>
                  <a:srgbClr val="000000"/>
                </a:solidFill>
                <a:latin typeface="Arial"/>
                <a:cs typeface="Arial"/>
                <a:sym typeface="Arial"/>
              </a:rPr>
              <a:t> </a:t>
            </a:r>
            <a:r>
              <a:rPr lang="en-US" sz="1833" kern="0" dirty="0">
                <a:solidFill>
                  <a:srgbClr val="000000"/>
                </a:solidFill>
                <a:latin typeface="Arial"/>
                <a:cs typeface="Arial"/>
                <a:sym typeface="Arial"/>
              </a:rPr>
              <a:t>2015 </a:t>
            </a:r>
            <a:r>
              <a:rPr lang="en-US" sz="1667" kern="0" dirty="0">
                <a:solidFill>
                  <a:srgbClr val="000000"/>
                </a:solidFill>
                <a:latin typeface="Arial"/>
                <a:cs typeface="Arial"/>
                <a:sym typeface="Arial"/>
              </a:rPr>
              <a:t>        </a:t>
            </a:r>
            <a:r>
              <a:rPr lang="en-US" sz="1833" kern="0" dirty="0">
                <a:solidFill>
                  <a:srgbClr val="000000"/>
                </a:solidFill>
                <a:latin typeface="Arial"/>
                <a:cs typeface="Arial"/>
                <a:sym typeface="Arial"/>
              </a:rPr>
              <a:t>2016</a:t>
            </a:r>
            <a:endParaRPr lang="lv" sz="1833" kern="0" dirty="0">
              <a:solidFill>
                <a:srgbClr val="000000"/>
              </a:solidFill>
              <a:latin typeface="Arial"/>
              <a:cs typeface="Arial"/>
              <a:sym typeface="Arial"/>
            </a:endParaRPr>
          </a:p>
        </p:txBody>
      </p:sp>
      <p:sp>
        <p:nvSpPr>
          <p:cNvPr id="110" name="Shape 110"/>
          <p:cNvSpPr/>
          <p:nvPr/>
        </p:nvSpPr>
        <p:spPr>
          <a:xfrm>
            <a:off x="223118" y="1533917"/>
            <a:ext cx="3824651" cy="3600933"/>
          </a:xfrm>
          <a:prstGeom prst="ellipse">
            <a:avLst/>
          </a:prstGeom>
          <a:solidFill>
            <a:srgbClr val="FFFFFF"/>
          </a:solidFill>
          <a:ln w="76200" cap="flat" cmpd="sng">
            <a:solidFill>
              <a:srgbClr val="538259"/>
            </a:solidFill>
            <a:prstDash val="solid"/>
            <a:round/>
            <a:headEnd type="none" w="med" len="med"/>
            <a:tailEnd type="none" w="med" len="med"/>
          </a:ln>
        </p:spPr>
        <p:txBody>
          <a:bodyPr wrap="square" lIns="101583" tIns="101583" rIns="101583" bIns="101583" anchor="ctr" anchorCtr="0">
            <a:noAutofit/>
          </a:bodyPr>
          <a:lstStyle/>
          <a:p>
            <a:pPr defTabSz="761970" eaLnBrk="1" fontAlgn="auto" hangingPunct="1">
              <a:spcBef>
                <a:spcPts val="0"/>
              </a:spcBef>
              <a:spcAft>
                <a:spcPts val="0"/>
              </a:spcAft>
            </a:pPr>
            <a:r>
              <a:rPr lang="lv" sz="1556" kern="0">
                <a:solidFill>
                  <a:srgbClr val="000000"/>
                </a:solidFill>
                <a:latin typeface="Arial"/>
                <a:cs typeface="Arial"/>
                <a:sym typeface="Arial"/>
              </a:rPr>
              <a:t>      </a:t>
            </a:r>
          </a:p>
        </p:txBody>
      </p:sp>
      <p:sp>
        <p:nvSpPr>
          <p:cNvPr id="2" name="Rectangle 1"/>
          <p:cNvSpPr/>
          <p:nvPr/>
        </p:nvSpPr>
        <p:spPr>
          <a:xfrm>
            <a:off x="2478642" y="269008"/>
            <a:ext cx="5118709" cy="502766"/>
          </a:xfrm>
          <a:prstGeom prst="rect">
            <a:avLst/>
          </a:prstGeom>
        </p:spPr>
        <p:txBody>
          <a:bodyPr wrap="none">
            <a:spAutoFit/>
          </a:bodyPr>
          <a:lstStyle/>
          <a:p>
            <a:pPr algn="ctr" defTabSz="761970" eaLnBrk="1" fontAlgn="auto" hangingPunct="1">
              <a:spcBef>
                <a:spcPts val="0"/>
              </a:spcBef>
              <a:spcAft>
                <a:spcPts val="0"/>
              </a:spcAft>
            </a:pPr>
            <a:r>
              <a:rPr lang="en-US" sz="2667" kern="0" dirty="0">
                <a:solidFill>
                  <a:srgbClr val="FFFFFF"/>
                </a:solidFill>
                <a:latin typeface="Calibri" panose="020F0502020204030204" pitchFamily="34" charset="0"/>
                <a:cs typeface="Arial"/>
                <a:sym typeface="Arial"/>
              </a:rPr>
              <a:t>E-</a:t>
            </a:r>
            <a:r>
              <a:rPr lang="en-US" sz="2667" kern="0" dirty="0" err="1">
                <a:solidFill>
                  <a:srgbClr val="FFFFFF"/>
                </a:solidFill>
                <a:latin typeface="Calibri" panose="020F0502020204030204" pitchFamily="34" charset="0"/>
                <a:cs typeface="Arial"/>
                <a:sym typeface="Arial"/>
              </a:rPr>
              <a:t>pakalpojumu</a:t>
            </a:r>
            <a:r>
              <a:rPr lang="en-US" sz="2667" kern="0" dirty="0">
                <a:solidFill>
                  <a:srgbClr val="FFFFFF"/>
                </a:solidFill>
                <a:latin typeface="Calibri" panose="020F0502020204030204" pitchFamily="34" charset="0"/>
                <a:cs typeface="Arial"/>
                <a:sym typeface="Arial"/>
              </a:rPr>
              <a:t> </a:t>
            </a:r>
            <a:r>
              <a:rPr lang="en-US" sz="2667" kern="0" dirty="0" err="1">
                <a:solidFill>
                  <a:srgbClr val="FFFFFF"/>
                </a:solidFill>
                <a:latin typeface="Calibri" panose="020F0502020204030204" pitchFamily="34" charset="0"/>
                <a:cs typeface="Arial"/>
                <a:sym typeface="Arial"/>
              </a:rPr>
              <a:t>izmantošana</a:t>
            </a:r>
            <a:r>
              <a:rPr lang="en-US" sz="2667" kern="0" dirty="0">
                <a:solidFill>
                  <a:srgbClr val="FFFFFF"/>
                </a:solidFill>
                <a:latin typeface="Calibri" panose="020F0502020204030204" pitchFamily="34" charset="0"/>
                <a:cs typeface="Arial"/>
                <a:sym typeface="Arial"/>
              </a:rPr>
              <a:t> </a:t>
            </a:r>
            <a:r>
              <a:rPr lang="en-US" sz="2667" kern="0" dirty="0" err="1">
                <a:solidFill>
                  <a:srgbClr val="FFFFFF"/>
                </a:solidFill>
                <a:latin typeface="Calibri" panose="020F0502020204030204" pitchFamily="34" charset="0"/>
                <a:cs typeface="Arial"/>
                <a:sym typeface="Arial"/>
              </a:rPr>
              <a:t>pieaug</a:t>
            </a:r>
            <a:endParaRPr lang="lv" sz="1500" kern="0" dirty="0">
              <a:solidFill>
                <a:srgbClr val="FFFFFF"/>
              </a:solidFill>
              <a:latin typeface="Calibri" panose="020F0502020204030204" pitchFamily="34" charset="0"/>
              <a:cs typeface="Arial"/>
              <a:sym typeface="Arial"/>
            </a:endParaRPr>
          </a:p>
        </p:txBody>
      </p:sp>
      <p:graphicFrame>
        <p:nvGraphicFramePr>
          <p:cNvPr id="9" name="Chart 8"/>
          <p:cNvGraphicFramePr>
            <a:graphicFrameLocks/>
          </p:cNvGraphicFramePr>
          <p:nvPr>
            <p:extLst>
              <p:ext uri="{D42A27DB-BD31-4B8C-83A1-F6EECF244321}">
                <p14:modId xmlns:p14="http://schemas.microsoft.com/office/powerpoint/2010/main" val="1696973161"/>
              </p:ext>
            </p:extLst>
          </p:nvPr>
        </p:nvGraphicFramePr>
        <p:xfrm>
          <a:off x="118343" y="2205345"/>
          <a:ext cx="3672607" cy="2064588"/>
        </p:xfrm>
        <a:graphic>
          <a:graphicData uri="http://schemas.openxmlformats.org/drawingml/2006/chart">
            <c:chart xmlns:c="http://schemas.openxmlformats.org/drawingml/2006/chart" xmlns:r="http://schemas.openxmlformats.org/officeDocument/2006/relationships" r:id="rId4"/>
          </a:graphicData>
        </a:graphic>
      </p:graphicFrame>
      <p:sp>
        <p:nvSpPr>
          <p:cNvPr id="11" name="Shape 108"/>
          <p:cNvSpPr/>
          <p:nvPr/>
        </p:nvSpPr>
        <p:spPr>
          <a:xfrm>
            <a:off x="7715560" y="3472591"/>
            <a:ext cx="2050740" cy="2050740"/>
          </a:xfrm>
          <a:prstGeom prst="ellipse">
            <a:avLst/>
          </a:prstGeom>
          <a:solidFill>
            <a:srgbClr val="FFFFFF"/>
          </a:solidFill>
          <a:ln w="76200" cap="flat" cmpd="sng">
            <a:solidFill>
              <a:srgbClr val="538259"/>
            </a:solidFill>
            <a:prstDash val="solid"/>
            <a:round/>
            <a:headEnd type="none" w="med" len="med"/>
            <a:tailEnd type="none" w="med" len="med"/>
          </a:ln>
        </p:spPr>
        <p:txBody>
          <a:bodyPr wrap="square" lIns="101583" tIns="101583" rIns="101583" bIns="101583" anchor="ctr" anchorCtr="0">
            <a:noAutofit/>
          </a:bodyPr>
          <a:lstStyle/>
          <a:p>
            <a:pPr algn="ctr" defTabSz="761970" eaLnBrk="1" fontAlgn="auto" hangingPunct="1">
              <a:spcBef>
                <a:spcPts val="0"/>
              </a:spcBef>
              <a:spcAft>
                <a:spcPts val="0"/>
              </a:spcAft>
            </a:pPr>
            <a:r>
              <a:rPr lang="en-US" sz="1917" kern="0" dirty="0" err="1">
                <a:solidFill>
                  <a:srgbClr val="000000">
                    <a:lumMod val="65000"/>
                    <a:lumOff val="35000"/>
                  </a:srgbClr>
                </a:solidFill>
                <a:latin typeface="Arial"/>
                <a:cs typeface="Arial"/>
                <a:sym typeface="Arial"/>
              </a:rPr>
              <a:t>Uzņēmumu</a:t>
            </a:r>
            <a:r>
              <a:rPr lang="en-US" sz="1917" kern="0" dirty="0">
                <a:solidFill>
                  <a:srgbClr val="000000">
                    <a:lumMod val="65000"/>
                    <a:lumOff val="35000"/>
                  </a:srgbClr>
                </a:solidFill>
                <a:latin typeface="Arial"/>
                <a:cs typeface="Arial"/>
                <a:sym typeface="Arial"/>
              </a:rPr>
              <a:t> </a:t>
            </a:r>
            <a:r>
              <a:rPr lang="en-US" sz="1917" kern="0" dirty="0" err="1">
                <a:solidFill>
                  <a:srgbClr val="000000">
                    <a:lumMod val="65000"/>
                    <a:lumOff val="35000"/>
                  </a:srgbClr>
                </a:solidFill>
                <a:latin typeface="Arial"/>
                <a:cs typeface="Arial"/>
                <a:sym typeface="Arial"/>
              </a:rPr>
              <a:t>reģistrs</a:t>
            </a:r>
            <a:r>
              <a:rPr lang="en-US" sz="1917" kern="0" dirty="0">
                <a:solidFill>
                  <a:srgbClr val="000000">
                    <a:lumMod val="65000"/>
                    <a:lumOff val="35000"/>
                  </a:srgbClr>
                </a:solidFill>
                <a:latin typeface="Arial"/>
                <a:cs typeface="Arial"/>
                <a:sym typeface="Arial"/>
              </a:rPr>
              <a:t>   </a:t>
            </a:r>
            <a:r>
              <a:rPr lang="en-US" sz="1667" kern="0" dirty="0">
                <a:solidFill>
                  <a:srgbClr val="008000"/>
                </a:solidFill>
                <a:latin typeface="Arial"/>
                <a:cs typeface="Arial"/>
                <a:sym typeface="Arial"/>
              </a:rPr>
              <a:t>~</a:t>
            </a:r>
            <a:r>
              <a:rPr lang="en-US" sz="3667" kern="0" dirty="0">
                <a:solidFill>
                  <a:srgbClr val="008000"/>
                </a:solidFill>
                <a:latin typeface="Arial"/>
                <a:cs typeface="Arial"/>
                <a:sym typeface="Arial"/>
              </a:rPr>
              <a:t>40%</a:t>
            </a:r>
            <a:endParaRPr lang="lv" sz="3000" kern="0" dirty="0">
              <a:solidFill>
                <a:srgbClr val="000000"/>
              </a:solidFill>
              <a:latin typeface="Arial"/>
              <a:cs typeface="Arial"/>
              <a:sym typeface="Arial"/>
            </a:endParaRPr>
          </a:p>
        </p:txBody>
      </p:sp>
    </p:spTree>
    <p:extLst>
      <p:ext uri="{BB962C8B-B14F-4D97-AF65-F5344CB8AC3E}">
        <p14:creationId xmlns:p14="http://schemas.microsoft.com/office/powerpoint/2010/main" val="2707339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80831873"/>
              </p:ext>
            </p:extLst>
          </p:nvPr>
        </p:nvGraphicFramePr>
        <p:xfrm>
          <a:off x="142107" y="1636295"/>
          <a:ext cx="6906393" cy="339771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814039" y="218446"/>
            <a:ext cx="5624083" cy="1104636"/>
          </a:xfrm>
        </p:spPr>
        <p:txBody>
          <a:bodyPr>
            <a:normAutofit/>
          </a:bodyPr>
          <a:lstStyle/>
          <a:p>
            <a:r>
              <a:rPr lang="en-US" sz="3200" dirty="0" smtClean="0">
                <a:latin typeface="Calibri" panose="020F0502020204030204" pitchFamily="34" charset="0"/>
              </a:rPr>
              <a:t>E-</a:t>
            </a:r>
            <a:r>
              <a:rPr lang="en-US" sz="3200" dirty="0" err="1" smtClean="0">
                <a:latin typeface="Calibri" panose="020F0502020204030204" pitchFamily="34" charset="0"/>
              </a:rPr>
              <a:t>parakstu</a:t>
            </a:r>
            <a:r>
              <a:rPr lang="en-US" sz="3200" dirty="0" smtClean="0">
                <a:latin typeface="Calibri" panose="020F0502020204030204" pitchFamily="34" charset="0"/>
              </a:rPr>
              <a:t> </a:t>
            </a:r>
            <a:r>
              <a:rPr lang="en-US" sz="3200" dirty="0" err="1" smtClean="0">
                <a:latin typeface="Calibri" panose="020F0502020204030204" pitchFamily="34" charset="0"/>
              </a:rPr>
              <a:t>izmanto</a:t>
            </a:r>
            <a:r>
              <a:rPr lang="en-US" sz="3200" dirty="0" smtClean="0">
                <a:latin typeface="Calibri" panose="020F0502020204030204" pitchFamily="34" charset="0"/>
              </a:rPr>
              <a:t> </a:t>
            </a:r>
            <a:r>
              <a:rPr lang="en-US" sz="3200" dirty="0" err="1" smtClean="0">
                <a:latin typeface="Calibri" panose="020F0502020204030204" pitchFamily="34" charset="0"/>
              </a:rPr>
              <a:t>arvien</a:t>
            </a:r>
            <a:r>
              <a:rPr lang="en-US" sz="3200" dirty="0" smtClean="0">
                <a:latin typeface="Calibri" panose="020F0502020204030204" pitchFamily="34" charset="0"/>
              </a:rPr>
              <a:t> </a:t>
            </a:r>
            <a:r>
              <a:rPr lang="en-US" sz="3200" dirty="0" err="1" smtClean="0">
                <a:latin typeface="Calibri" panose="020F0502020204030204" pitchFamily="34" charset="0"/>
              </a:rPr>
              <a:t>plašāk</a:t>
            </a:r>
            <a:endParaRPr lang="lv-LV" sz="320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082496121"/>
              </p:ext>
            </p:extLst>
          </p:nvPr>
        </p:nvGraphicFramePr>
        <p:xfrm>
          <a:off x="814039" y="1529148"/>
          <a:ext cx="6328521" cy="3882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205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5" y="92697"/>
            <a:ext cx="10092446" cy="5815413"/>
          </a:xfrm>
          <a:prstGeom prst="rect">
            <a:avLst/>
          </a:prstGeom>
          <a:noFill/>
          <a:ln w="9525" cmpd="sng">
            <a:noFill/>
            <a:miter lim="800000"/>
            <a:headEnd/>
            <a:tailEnd/>
          </a:ln>
          <a:effectLst/>
        </p:spPr>
      </p:pic>
      <p:sp>
        <p:nvSpPr>
          <p:cNvPr id="5" name="Oval 4"/>
          <p:cNvSpPr/>
          <p:nvPr/>
        </p:nvSpPr>
        <p:spPr>
          <a:xfrm>
            <a:off x="4845355" y="2418509"/>
            <a:ext cx="296333" cy="2861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417"/>
          </a:p>
        </p:txBody>
      </p:sp>
    </p:spTree>
    <p:extLst>
      <p:ext uri="{BB962C8B-B14F-4D97-AF65-F5344CB8AC3E}">
        <p14:creationId xmlns:p14="http://schemas.microsoft.com/office/powerpoint/2010/main" val="40810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4146" t="18853" r="26354" b="14480"/>
          <a:stretch/>
        </p:blipFill>
        <p:spPr>
          <a:xfrm>
            <a:off x="880945" y="1070153"/>
            <a:ext cx="6122021" cy="4655993"/>
          </a:xfrm>
          <a:prstGeom prst="rect">
            <a:avLst/>
          </a:prstGeom>
        </p:spPr>
      </p:pic>
      <p:sp>
        <p:nvSpPr>
          <p:cNvPr id="6" name="Oval 5"/>
          <p:cNvSpPr/>
          <p:nvPr/>
        </p:nvSpPr>
        <p:spPr>
          <a:xfrm>
            <a:off x="4928838" y="2300862"/>
            <a:ext cx="312235" cy="297367"/>
          </a:xfrm>
          <a:prstGeom prst="ellipse">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lv-LV"/>
          </a:p>
        </p:txBody>
      </p:sp>
      <p:sp>
        <p:nvSpPr>
          <p:cNvPr id="7" name="Title 6"/>
          <p:cNvSpPr>
            <a:spLocks noGrp="1"/>
          </p:cNvSpPr>
          <p:nvPr>
            <p:ph type="title"/>
          </p:nvPr>
        </p:nvSpPr>
        <p:spPr>
          <a:xfrm>
            <a:off x="564445" y="508000"/>
            <a:ext cx="7163890" cy="562153"/>
          </a:xfrm>
        </p:spPr>
        <p:txBody>
          <a:bodyPr/>
          <a:lstStyle/>
          <a:p>
            <a:r>
              <a:rPr lang="en-US" dirty="0" err="1" smtClean="0">
                <a:latin typeface="Calibri" panose="020F0502020204030204" pitchFamily="34" charset="0"/>
              </a:rPr>
              <a:t>Valsts</a:t>
            </a:r>
            <a:r>
              <a:rPr lang="en-US" dirty="0" smtClean="0">
                <a:latin typeface="Calibri" panose="020F0502020204030204" pitchFamily="34" charset="0"/>
              </a:rPr>
              <a:t> </a:t>
            </a:r>
            <a:r>
              <a:rPr lang="en-US" dirty="0" err="1" smtClean="0">
                <a:latin typeface="Calibri" panose="020F0502020204030204" pitchFamily="34" charset="0"/>
              </a:rPr>
              <a:t>dati</a:t>
            </a:r>
            <a:r>
              <a:rPr lang="en-US" dirty="0" smtClean="0">
                <a:latin typeface="Calibri" panose="020F0502020204030204" pitchFamily="34" charset="0"/>
              </a:rPr>
              <a:t> </a:t>
            </a:r>
            <a:r>
              <a:rPr lang="en-US" dirty="0" err="1" smtClean="0">
                <a:latin typeface="Calibri" panose="020F0502020204030204" pitchFamily="34" charset="0"/>
              </a:rPr>
              <a:t>tiek</a:t>
            </a:r>
            <a:r>
              <a:rPr lang="en-US" dirty="0" smtClean="0">
                <a:latin typeface="Calibri" panose="020F0502020204030204" pitchFamily="34" charset="0"/>
              </a:rPr>
              <a:t> </a:t>
            </a:r>
            <a:r>
              <a:rPr lang="en-US" dirty="0" err="1" smtClean="0">
                <a:latin typeface="Calibri" panose="020F0502020204030204" pitchFamily="34" charset="0"/>
              </a:rPr>
              <a:t>atvēr</a:t>
            </a:r>
            <a:r>
              <a:rPr lang="lv-LV" dirty="0" smtClean="0">
                <a:latin typeface="Calibri" panose="020F0502020204030204" pitchFamily="34" charset="0"/>
              </a:rPr>
              <a:t>t</a:t>
            </a:r>
            <a:r>
              <a:rPr lang="en-US" dirty="0" err="1" smtClean="0">
                <a:latin typeface="Calibri" panose="020F0502020204030204" pitchFamily="34" charset="0"/>
              </a:rPr>
              <a:t>i</a:t>
            </a:r>
            <a:r>
              <a:rPr lang="en-US" dirty="0" smtClean="0">
                <a:latin typeface="Calibri" panose="020F0502020204030204" pitchFamily="34" charset="0"/>
              </a:rPr>
              <a:t> </a:t>
            </a:r>
            <a:endParaRPr lang="lv-LV" dirty="0">
              <a:latin typeface="Calibri" panose="020F0502020204030204" pitchFamily="34" charset="0"/>
            </a:endParaRPr>
          </a:p>
        </p:txBody>
      </p:sp>
    </p:spTree>
    <p:extLst>
      <p:ext uri="{BB962C8B-B14F-4D97-AF65-F5344CB8AC3E}">
        <p14:creationId xmlns:p14="http://schemas.microsoft.com/office/powerpoint/2010/main" val="706341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2916" t="18618" r="32539" b="24770"/>
          <a:stretch/>
        </p:blipFill>
        <p:spPr>
          <a:xfrm>
            <a:off x="3672975" y="1518633"/>
            <a:ext cx="2873158" cy="2766783"/>
          </a:xfrm>
          <a:prstGeom prst="rect">
            <a:avLst/>
          </a:prstGeom>
        </p:spPr>
      </p:pic>
      <p:graphicFrame>
        <p:nvGraphicFramePr>
          <p:cNvPr id="16" name="Chart 15"/>
          <p:cNvGraphicFramePr>
            <a:graphicFrameLocks/>
          </p:cNvGraphicFramePr>
          <p:nvPr>
            <p:extLst/>
          </p:nvPr>
        </p:nvGraphicFramePr>
        <p:xfrm>
          <a:off x="10124333" y="600156"/>
          <a:ext cx="6802916" cy="399814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235052" y="864793"/>
            <a:ext cx="1749005" cy="707886"/>
          </a:xfrm>
          <a:prstGeom prst="rect">
            <a:avLst/>
          </a:prstGeom>
          <a:solidFill>
            <a:schemeClr val="bg1"/>
          </a:solidFill>
        </p:spPr>
        <p:txBody>
          <a:bodyPr wrap="none" rtlCol="0">
            <a:spAutoFit/>
          </a:bodyPr>
          <a:lstStyle/>
          <a:p>
            <a:pPr algn="ctr" defTabSz="781813"/>
            <a:r>
              <a:rPr lang="lv-LV" sz="2000" dirty="0">
                <a:solidFill>
                  <a:srgbClr val="9BBB59">
                    <a:lumMod val="75000"/>
                  </a:srgbClr>
                </a:solidFill>
                <a:latin typeface="Calibri" panose="020F0502020204030204" pitchFamily="34" charset="0"/>
              </a:rPr>
              <a:t>(1</a:t>
            </a:r>
            <a:r>
              <a:rPr lang="en-US" sz="2000" dirty="0">
                <a:solidFill>
                  <a:srgbClr val="9BBB59">
                    <a:lumMod val="75000"/>
                  </a:srgbClr>
                </a:solidFill>
                <a:latin typeface="Calibri" panose="020F0502020204030204" pitchFamily="34" charset="0"/>
              </a:rPr>
              <a:t>3</a:t>
            </a:r>
            <a:r>
              <a:rPr lang="lv-LV" sz="2000" dirty="0">
                <a:solidFill>
                  <a:srgbClr val="9BBB59">
                    <a:lumMod val="75000"/>
                  </a:srgbClr>
                </a:solidFill>
                <a:latin typeface="Calibri" panose="020F0502020204030204" pitchFamily="34" charset="0"/>
              </a:rPr>
              <a:t>) </a:t>
            </a:r>
          </a:p>
          <a:p>
            <a:pPr algn="ctr" defTabSz="781813"/>
            <a:r>
              <a:rPr lang="lv-LV" sz="2000" b="1" dirty="0">
                <a:solidFill>
                  <a:srgbClr val="9BBB59">
                    <a:lumMod val="75000"/>
                  </a:srgbClr>
                </a:solidFill>
                <a:latin typeface="Calibri" panose="020F0502020204030204" pitchFamily="34" charset="0"/>
              </a:rPr>
              <a:t>Savienojamība</a:t>
            </a:r>
            <a:endParaRPr lang="lv-LV" sz="2000" dirty="0">
              <a:solidFill>
                <a:srgbClr val="9BBB59">
                  <a:lumMod val="75000"/>
                </a:srgbClr>
              </a:solidFill>
              <a:latin typeface="Calibri" panose="020F0502020204030204" pitchFamily="34" charset="0"/>
            </a:endParaRPr>
          </a:p>
        </p:txBody>
      </p:sp>
      <p:sp>
        <p:nvSpPr>
          <p:cNvPr id="20" name="TextBox 19"/>
          <p:cNvSpPr txBox="1"/>
          <p:nvPr/>
        </p:nvSpPr>
        <p:spPr>
          <a:xfrm>
            <a:off x="2168778" y="1712035"/>
            <a:ext cx="1494448" cy="1323439"/>
          </a:xfrm>
          <a:prstGeom prst="rect">
            <a:avLst/>
          </a:prstGeom>
          <a:solidFill>
            <a:schemeClr val="bg1"/>
          </a:solidFill>
        </p:spPr>
        <p:txBody>
          <a:bodyPr wrap="square" rtlCol="0">
            <a:spAutoFit/>
          </a:bodyPr>
          <a:lstStyle/>
          <a:p>
            <a:pPr algn="r" defTabSz="781813"/>
            <a:r>
              <a:rPr lang="lv-LV" sz="2000" dirty="0">
                <a:solidFill>
                  <a:srgbClr val="F79646">
                    <a:lumMod val="75000"/>
                  </a:srgbClr>
                </a:solidFill>
                <a:latin typeface="Calibri" panose="020F0502020204030204" pitchFamily="34" charset="0"/>
              </a:rPr>
              <a:t>(15)</a:t>
            </a:r>
          </a:p>
          <a:p>
            <a:pPr algn="r" defTabSz="781813"/>
            <a:r>
              <a:rPr lang="lv-LV" sz="2000" b="1" dirty="0">
                <a:solidFill>
                  <a:srgbClr val="F79646">
                    <a:lumMod val="75000"/>
                  </a:srgbClr>
                </a:solidFill>
                <a:latin typeface="Calibri" panose="020F0502020204030204" pitchFamily="34" charset="0"/>
              </a:rPr>
              <a:t>Valsts </a:t>
            </a:r>
          </a:p>
          <a:p>
            <a:pPr algn="r" defTabSz="781813"/>
            <a:r>
              <a:rPr lang="lv-LV" sz="2000" b="1" dirty="0">
                <a:solidFill>
                  <a:srgbClr val="F79646">
                    <a:lumMod val="75000"/>
                  </a:srgbClr>
                </a:solidFill>
                <a:latin typeface="Calibri" panose="020F0502020204030204" pitchFamily="34" charset="0"/>
              </a:rPr>
              <a:t>digitālie </a:t>
            </a:r>
          </a:p>
          <a:p>
            <a:pPr algn="r" defTabSz="781813"/>
            <a:r>
              <a:rPr lang="lv-LV" sz="2000" b="1" dirty="0">
                <a:solidFill>
                  <a:srgbClr val="F79646">
                    <a:lumMod val="75000"/>
                  </a:srgbClr>
                </a:solidFill>
                <a:latin typeface="Calibri" panose="020F0502020204030204" pitchFamily="34" charset="0"/>
              </a:rPr>
              <a:t>Pakalpojumi</a:t>
            </a:r>
            <a:endParaRPr lang="lv-LV" sz="2000" dirty="0">
              <a:solidFill>
                <a:srgbClr val="F79646">
                  <a:lumMod val="75000"/>
                </a:srgbClr>
              </a:solidFill>
              <a:latin typeface="Calibri" panose="020F0502020204030204" pitchFamily="34" charset="0"/>
            </a:endParaRPr>
          </a:p>
        </p:txBody>
      </p:sp>
      <p:sp>
        <p:nvSpPr>
          <p:cNvPr id="25" name="TextBox 24"/>
          <p:cNvSpPr txBox="1"/>
          <p:nvPr/>
        </p:nvSpPr>
        <p:spPr>
          <a:xfrm>
            <a:off x="6633539" y="2206080"/>
            <a:ext cx="2311678" cy="1323439"/>
          </a:xfrm>
          <a:prstGeom prst="rect">
            <a:avLst/>
          </a:prstGeom>
          <a:solidFill>
            <a:schemeClr val="bg1"/>
          </a:solidFill>
        </p:spPr>
        <p:txBody>
          <a:bodyPr wrap="square" rtlCol="0">
            <a:spAutoFit/>
          </a:bodyPr>
          <a:lstStyle/>
          <a:p>
            <a:pPr defTabSz="781813"/>
            <a:r>
              <a:rPr lang="lv-LV" sz="2000" dirty="0">
                <a:solidFill>
                  <a:srgbClr val="C00000"/>
                </a:solidFill>
                <a:latin typeface="Calibri" panose="020F0502020204030204" pitchFamily="34" charset="0"/>
              </a:rPr>
              <a:t>(2</a:t>
            </a:r>
            <a:r>
              <a:rPr lang="en-US" sz="2000" dirty="0">
                <a:solidFill>
                  <a:srgbClr val="C00000"/>
                </a:solidFill>
                <a:latin typeface="Calibri" panose="020F0502020204030204" pitchFamily="34" charset="0"/>
              </a:rPr>
              <a:t>3</a:t>
            </a:r>
            <a:r>
              <a:rPr lang="lv-LV" sz="2000" dirty="0">
                <a:solidFill>
                  <a:srgbClr val="C00000"/>
                </a:solidFill>
                <a:latin typeface="Calibri" panose="020F0502020204030204" pitchFamily="34" charset="0"/>
              </a:rPr>
              <a:t>) </a:t>
            </a:r>
          </a:p>
          <a:p>
            <a:pPr defTabSz="781813"/>
            <a:r>
              <a:rPr lang="lv-LV" sz="2000" b="1" dirty="0">
                <a:solidFill>
                  <a:srgbClr val="C00000"/>
                </a:solidFill>
                <a:latin typeface="Calibri" panose="020F0502020204030204" pitchFamily="34" charset="0"/>
              </a:rPr>
              <a:t>Cilvēku </a:t>
            </a:r>
          </a:p>
          <a:p>
            <a:pPr defTabSz="781813"/>
            <a:r>
              <a:rPr lang="lv-LV" sz="2000" b="1" dirty="0">
                <a:solidFill>
                  <a:srgbClr val="C00000"/>
                </a:solidFill>
                <a:latin typeface="Calibri" panose="020F0502020204030204" pitchFamily="34" charset="0"/>
              </a:rPr>
              <a:t>Kapitāls</a:t>
            </a:r>
            <a:endParaRPr lang="lv-LV" sz="2000" dirty="0">
              <a:solidFill>
                <a:srgbClr val="C00000"/>
              </a:solidFill>
              <a:latin typeface="Calibri" panose="020F0502020204030204" pitchFamily="34" charset="0"/>
            </a:endParaRPr>
          </a:p>
          <a:p>
            <a:pPr defTabSz="781813"/>
            <a:endParaRPr lang="lv-LV" sz="2000" dirty="0">
              <a:solidFill>
                <a:srgbClr val="C00000"/>
              </a:solidFill>
              <a:latin typeface="Calibri" panose="020F0502020204030204" pitchFamily="34" charset="0"/>
            </a:endParaRPr>
          </a:p>
        </p:txBody>
      </p:sp>
      <p:sp>
        <p:nvSpPr>
          <p:cNvPr id="30" name="Content Placeholder 2"/>
          <p:cNvSpPr txBox="1">
            <a:spLocks/>
          </p:cNvSpPr>
          <p:nvPr/>
        </p:nvSpPr>
        <p:spPr>
          <a:xfrm>
            <a:off x="0" y="49349"/>
            <a:ext cx="5461000" cy="1101613"/>
          </a:xfrm>
          <a:prstGeom prst="rect">
            <a:avLst/>
          </a:prstGeom>
        </p:spPr>
        <p:txBody>
          <a:bodyPr vert="horz" lIns="76200" tIns="38100" rIns="76200" bIns="381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lv-LV" sz="2417" dirty="0">
                <a:solidFill>
                  <a:srgbClr val="4F81BD"/>
                </a:solidFill>
                <a:latin typeface="Calibri" panose="020F0502020204030204" pitchFamily="34" charset="0"/>
                <a:ea typeface="Verdana" panose="020B0604030504040204" pitchFamily="34" charset="0"/>
                <a:cs typeface="Verdana" panose="020B0604030504040204" pitchFamily="34" charset="0"/>
              </a:rPr>
              <a:t>ES Digitālās ekonomikas un sabiedrības indekss (DESI), 201</a:t>
            </a:r>
            <a:r>
              <a:rPr lang="en-US" sz="2417" dirty="0">
                <a:solidFill>
                  <a:srgbClr val="4F81BD"/>
                </a:solidFill>
                <a:latin typeface="Calibri" panose="020F0502020204030204" pitchFamily="34" charset="0"/>
                <a:ea typeface="Verdana" panose="020B0604030504040204" pitchFamily="34" charset="0"/>
                <a:cs typeface="Verdana" panose="020B0604030504040204" pitchFamily="34" charset="0"/>
              </a:rPr>
              <a:t>7</a:t>
            </a:r>
            <a:endParaRPr lang="lv-LV" sz="2417" dirty="0">
              <a:solidFill>
                <a:srgbClr val="4F81BD"/>
              </a:solidFill>
              <a:latin typeface="Calibri" panose="020F050202020403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62125" y="99263"/>
            <a:ext cx="10396046" cy="5476062"/>
            <a:chOff x="74549" y="119116"/>
            <a:chExt cx="12475255" cy="6571274"/>
          </a:xfrm>
        </p:grpSpPr>
        <p:sp>
          <p:nvSpPr>
            <p:cNvPr id="5" name="TextBox 4"/>
            <p:cNvSpPr txBox="1"/>
            <p:nvPr/>
          </p:nvSpPr>
          <p:spPr>
            <a:xfrm>
              <a:off x="74549" y="2189636"/>
              <a:ext cx="4012303" cy="1419235"/>
            </a:xfrm>
            <a:prstGeom prst="rect">
              <a:avLst/>
            </a:prstGeom>
            <a:noFill/>
          </p:spPr>
          <p:txBody>
            <a:bodyPr wrap="square" rtlCol="0">
              <a:spAutoFit/>
            </a:bodyPr>
            <a:lstStyle/>
            <a:p>
              <a:pPr marL="158744" indent="-158744" defTabSz="781813">
                <a:buFont typeface="Arial" panose="020B0604020202020204" pitchFamily="34" charset="0"/>
                <a:buChar char="•"/>
              </a:pPr>
              <a:r>
                <a:rPr lang="lv-LV" sz="1417" dirty="0" err="1">
                  <a:latin typeface="Calibri" panose="020F0502020204030204" pitchFamily="34" charset="0"/>
                </a:rPr>
                <a:t>Dzīvessituāciju</a:t>
              </a:r>
              <a:r>
                <a:rPr lang="lv-LV" sz="1417" dirty="0">
                  <a:latin typeface="Calibri" panose="020F0502020204030204" pitchFamily="34" charset="0"/>
                </a:rPr>
                <a:t> elektronizācija </a:t>
              </a:r>
              <a:r>
                <a:rPr lang="en-US" sz="1417" dirty="0">
                  <a:latin typeface="Calibri" panose="020F0502020204030204" pitchFamily="34" charset="0"/>
                </a:rPr>
                <a:t>(8)</a:t>
              </a:r>
            </a:p>
            <a:p>
              <a:pPr marL="158744" indent="-158744" defTabSz="781813">
                <a:buFont typeface="Arial" panose="020B0604020202020204" pitchFamily="34" charset="0"/>
                <a:buChar char="•"/>
              </a:pPr>
              <a:r>
                <a:rPr lang="lv-LV" sz="1417" dirty="0" err="1">
                  <a:latin typeface="Calibri" panose="020F0502020204030204" pitchFamily="34" charset="0"/>
                </a:rPr>
                <a:t>ePārvaldes</a:t>
              </a:r>
              <a:r>
                <a:rPr lang="lv-LV" sz="1417" dirty="0">
                  <a:latin typeface="Calibri" panose="020F0502020204030204" pitchFamily="34" charset="0"/>
                </a:rPr>
                <a:t> lietotāji </a:t>
              </a:r>
              <a:r>
                <a:rPr lang="en-US" sz="1417" dirty="0">
                  <a:latin typeface="Calibri" panose="020F0502020204030204" pitchFamily="34" charset="0"/>
                </a:rPr>
                <a:t>(13)</a:t>
              </a:r>
            </a:p>
            <a:p>
              <a:pPr marL="158744" indent="-158744" defTabSz="781813">
                <a:buFont typeface="Arial" panose="020B0604020202020204" pitchFamily="34" charset="0"/>
                <a:buChar char="•"/>
              </a:pPr>
              <a:r>
                <a:rPr lang="lv-LV" sz="1417" dirty="0">
                  <a:latin typeface="Calibri" panose="020F0502020204030204" pitchFamily="34" charset="0"/>
                </a:rPr>
                <a:t>E-veidlapu iesniegšana </a:t>
              </a:r>
              <a:r>
                <a:rPr lang="en-US" sz="1417" dirty="0">
                  <a:latin typeface="Calibri" panose="020F0502020204030204" pitchFamily="34" charset="0"/>
                </a:rPr>
                <a:t>(12)</a:t>
              </a:r>
            </a:p>
            <a:p>
              <a:pPr marL="158744" indent="-158744" defTabSz="781813">
                <a:buFont typeface="Arial" panose="020B0604020202020204" pitchFamily="34" charset="0"/>
                <a:buChar char="•"/>
              </a:pPr>
              <a:r>
                <a:rPr lang="lv-LV" sz="1417" dirty="0">
                  <a:latin typeface="Calibri" panose="020F0502020204030204" pitchFamily="34" charset="0"/>
                </a:rPr>
                <a:t>Atvērtie dati</a:t>
              </a:r>
              <a:r>
                <a:rPr lang="en-US" sz="1417" dirty="0">
                  <a:latin typeface="Calibri" panose="020F0502020204030204" pitchFamily="34" charset="0"/>
                </a:rPr>
                <a:t> (28)</a:t>
              </a:r>
            </a:p>
            <a:p>
              <a:pPr defTabSz="781813"/>
              <a:endParaRPr lang="lv-LV" sz="1417" dirty="0">
                <a:solidFill>
                  <a:prstClr val="black"/>
                </a:solidFill>
                <a:latin typeface="Calibri" panose="020F0502020204030204" pitchFamily="34" charset="0"/>
              </a:endParaRPr>
            </a:p>
          </p:txBody>
        </p:sp>
        <p:sp>
          <p:nvSpPr>
            <p:cNvPr id="26" name="TextBox 25"/>
            <p:cNvSpPr txBox="1"/>
            <p:nvPr/>
          </p:nvSpPr>
          <p:spPr>
            <a:xfrm>
              <a:off x="7571940" y="119116"/>
              <a:ext cx="3402733" cy="2465983"/>
            </a:xfrm>
            <a:prstGeom prst="rect">
              <a:avLst/>
            </a:prstGeom>
            <a:noFill/>
          </p:spPr>
          <p:txBody>
            <a:bodyPr wrap="square" rtlCol="0">
              <a:spAutoFit/>
            </a:bodyPr>
            <a:lstStyle/>
            <a:p>
              <a:pPr marL="158744" indent="-158744" defTabSz="781813">
                <a:buFont typeface="Arial" panose="020B0604020202020204" pitchFamily="34" charset="0"/>
                <a:buChar char="•"/>
              </a:pPr>
              <a:r>
                <a:rPr lang="lv-LV" sz="1417" dirty="0">
                  <a:latin typeface="Calibri" panose="020F0502020204030204" pitchFamily="34" charset="0"/>
                </a:rPr>
                <a:t>Spektra harmonizācija (</a:t>
              </a:r>
              <a:r>
                <a:rPr lang="en-US" sz="1417" dirty="0">
                  <a:latin typeface="Calibri" panose="020F0502020204030204" pitchFamily="34" charset="0"/>
                </a:rPr>
                <a:t>3</a:t>
              </a:r>
              <a:r>
                <a:rPr lang="lv-LV" sz="1417" dirty="0">
                  <a:latin typeface="Calibri" panose="020F0502020204030204" pitchFamily="34" charset="0"/>
                </a:rPr>
                <a:t>)</a:t>
              </a:r>
            </a:p>
            <a:p>
              <a:pPr marL="158744" indent="-158744" defTabSz="781813">
                <a:buFont typeface="Arial" panose="020B0604020202020204" pitchFamily="34" charset="0"/>
                <a:buChar char="•"/>
              </a:pPr>
              <a:r>
                <a:rPr lang="lv-LV" sz="1417" dirty="0">
                  <a:latin typeface="Calibri" panose="020F0502020204030204" pitchFamily="34" charset="0"/>
                </a:rPr>
                <a:t>Ātrgaitas interneta abonenti (</a:t>
              </a:r>
              <a:r>
                <a:rPr lang="en-US" sz="1417" dirty="0">
                  <a:latin typeface="Calibri" panose="020F0502020204030204" pitchFamily="34" charset="0"/>
                </a:rPr>
                <a:t>6)</a:t>
              </a:r>
              <a:endParaRPr lang="lv-LV" sz="1417" dirty="0">
                <a:latin typeface="Calibri" panose="020F0502020204030204" pitchFamily="34" charset="0"/>
              </a:endParaRPr>
            </a:p>
            <a:p>
              <a:pPr marL="158744" indent="-158744" defTabSz="781813">
                <a:buFont typeface="Arial" panose="020B0604020202020204" pitchFamily="34" charset="0"/>
                <a:buChar char="•"/>
              </a:pPr>
              <a:r>
                <a:rPr lang="lv-LV" sz="1417" dirty="0">
                  <a:latin typeface="Calibri" panose="020F0502020204030204" pitchFamily="34" charset="0"/>
                </a:rPr>
                <a:t>NGA tīklu klājums (</a:t>
              </a:r>
              <a:r>
                <a:rPr lang="en-US" sz="1417" dirty="0">
                  <a:latin typeface="Calibri" panose="020F0502020204030204" pitchFamily="34" charset="0"/>
                </a:rPr>
                <a:t>9</a:t>
              </a:r>
              <a:r>
                <a:rPr lang="lv-LV" sz="1417" dirty="0">
                  <a:latin typeface="Calibri" panose="020F0502020204030204" pitchFamily="34" charset="0"/>
                </a:rPr>
                <a:t>)</a:t>
              </a:r>
              <a:endParaRPr lang="en-US" sz="1417" dirty="0">
                <a:latin typeface="Calibri" panose="020F0502020204030204" pitchFamily="34" charset="0"/>
              </a:endParaRPr>
            </a:p>
            <a:p>
              <a:pPr marL="158744" indent="-158744" defTabSz="781813">
                <a:buFont typeface="Arial" panose="020B0604020202020204" pitchFamily="34" charset="0"/>
                <a:buChar char="•"/>
              </a:pPr>
              <a:r>
                <a:rPr lang="en-US" sz="1417" dirty="0">
                  <a:latin typeface="Calibri" panose="020F0502020204030204" pitchFamily="34" charset="0"/>
                </a:rPr>
                <a:t>4G </a:t>
              </a:r>
              <a:r>
                <a:rPr lang="en-US" sz="1417" dirty="0" err="1">
                  <a:latin typeface="Calibri" panose="020F0502020204030204" pitchFamily="34" charset="0"/>
                </a:rPr>
                <a:t>klājums</a:t>
              </a:r>
              <a:r>
                <a:rPr lang="en-US" sz="1417" dirty="0">
                  <a:latin typeface="Calibri" panose="020F0502020204030204" pitchFamily="34" charset="0"/>
                </a:rPr>
                <a:t> (15)</a:t>
              </a:r>
              <a:endParaRPr lang="lv-LV" sz="1417" dirty="0">
                <a:latin typeface="Calibri" panose="020F0502020204030204" pitchFamily="34" charset="0"/>
              </a:endParaRPr>
            </a:p>
            <a:p>
              <a:pPr marL="158744" indent="-158744" defTabSz="781813">
                <a:buFont typeface="Arial" panose="020B0604020202020204" pitchFamily="34" charset="0"/>
                <a:buChar char="•"/>
              </a:pPr>
              <a:r>
                <a:rPr lang="lv-LV" sz="1417" dirty="0" err="1">
                  <a:latin typeface="Calibri" panose="020F0502020204030204" pitchFamily="34" charset="0"/>
                </a:rPr>
                <a:t>Fiks</a:t>
              </a:r>
              <a:r>
                <a:rPr lang="lv-LV" sz="1417" dirty="0">
                  <a:latin typeface="Calibri" panose="020F0502020204030204" pitchFamily="34" charset="0"/>
                </a:rPr>
                <a:t>. platjoslas cena  (1</a:t>
              </a:r>
              <a:r>
                <a:rPr lang="en-US" sz="1417" dirty="0">
                  <a:latin typeface="Calibri" panose="020F0502020204030204" pitchFamily="34" charset="0"/>
                </a:rPr>
                <a:t>5</a:t>
              </a:r>
              <a:r>
                <a:rPr lang="lv-LV" sz="1417" dirty="0">
                  <a:latin typeface="Calibri" panose="020F0502020204030204" pitchFamily="34" charset="0"/>
                </a:rPr>
                <a:t>)</a:t>
              </a:r>
            </a:p>
            <a:p>
              <a:pPr marL="158744" indent="-158744" defTabSz="781813">
                <a:buFont typeface="Arial" panose="020B0604020202020204" pitchFamily="34" charset="0"/>
                <a:buChar char="•"/>
              </a:pPr>
              <a:r>
                <a:rPr lang="lv-LV" sz="1417" dirty="0">
                  <a:latin typeface="Calibri" panose="020F0502020204030204" pitchFamily="34" charset="0"/>
                </a:rPr>
                <a:t>Mob. platjoslu izmanto (1</a:t>
              </a:r>
              <a:r>
                <a:rPr lang="en-US" sz="1417" dirty="0">
                  <a:latin typeface="Calibri" panose="020F0502020204030204" pitchFamily="34" charset="0"/>
                </a:rPr>
                <a:t>6</a:t>
              </a:r>
              <a:r>
                <a:rPr lang="lv-LV" sz="1417" dirty="0">
                  <a:latin typeface="Calibri" panose="020F0502020204030204" pitchFamily="34" charset="0"/>
                </a:rPr>
                <a:t>)</a:t>
              </a:r>
            </a:p>
            <a:p>
              <a:pPr marL="158744" indent="-158744" defTabSz="781813">
                <a:buFont typeface="Arial" panose="020B0604020202020204" pitchFamily="34" charset="0"/>
                <a:buChar char="•"/>
              </a:pPr>
              <a:r>
                <a:rPr lang="lv-LV" sz="1417" dirty="0" err="1">
                  <a:latin typeface="Calibri" panose="020F0502020204030204" pitchFamily="34" charset="0"/>
                </a:rPr>
                <a:t>Fiks</a:t>
              </a:r>
              <a:r>
                <a:rPr lang="lv-LV" sz="1417" dirty="0">
                  <a:latin typeface="Calibri" panose="020F0502020204030204" pitchFamily="34" charset="0"/>
                </a:rPr>
                <a:t>. platjoslu izmanto </a:t>
              </a:r>
              <a:r>
                <a:rPr lang="en-US" sz="1417" dirty="0">
                  <a:latin typeface="Calibri" panose="020F0502020204030204" pitchFamily="34" charset="0"/>
                </a:rPr>
                <a:t>(</a:t>
              </a:r>
              <a:r>
                <a:rPr lang="lv-LV" sz="1417" dirty="0">
                  <a:latin typeface="Calibri" panose="020F0502020204030204" pitchFamily="34" charset="0"/>
                </a:rPr>
                <a:t>2</a:t>
              </a:r>
              <a:r>
                <a:rPr lang="en-US" sz="1417" dirty="0">
                  <a:latin typeface="Calibri" panose="020F0502020204030204" pitchFamily="34" charset="0"/>
                </a:rPr>
                <a:t>4)</a:t>
              </a:r>
              <a:endParaRPr lang="lv-LV" sz="1417" dirty="0">
                <a:latin typeface="Calibri" panose="020F0502020204030204" pitchFamily="34" charset="0"/>
              </a:endParaRPr>
            </a:p>
            <a:p>
              <a:pPr marL="158744" indent="-158744" defTabSz="781813">
                <a:buFont typeface="Arial" panose="020B0604020202020204" pitchFamily="34" charset="0"/>
                <a:buChar char="•"/>
              </a:pPr>
              <a:r>
                <a:rPr lang="lv-LV" sz="1417" dirty="0" err="1">
                  <a:latin typeface="Calibri" panose="020F0502020204030204" pitchFamily="34" charset="0"/>
                </a:rPr>
                <a:t>Fiks</a:t>
              </a:r>
              <a:r>
                <a:rPr lang="lv-LV" sz="1417" dirty="0">
                  <a:latin typeface="Calibri" panose="020F0502020204030204" pitchFamily="34" charset="0"/>
                </a:rPr>
                <a:t>. platjosla s klājums </a:t>
              </a:r>
              <a:r>
                <a:rPr lang="en-US" sz="1417" dirty="0">
                  <a:latin typeface="Calibri" panose="020F0502020204030204" pitchFamily="34" charset="0"/>
                </a:rPr>
                <a:t>(</a:t>
              </a:r>
              <a:r>
                <a:rPr lang="lv-LV" sz="1417" dirty="0">
                  <a:latin typeface="Calibri" panose="020F0502020204030204" pitchFamily="34" charset="0"/>
                </a:rPr>
                <a:t>24</a:t>
              </a:r>
              <a:r>
                <a:rPr lang="en-US" sz="1417" dirty="0">
                  <a:latin typeface="Calibri" panose="020F0502020204030204" pitchFamily="34" charset="0"/>
                </a:rPr>
                <a:t>)</a:t>
              </a:r>
              <a:endParaRPr lang="lv-LV" sz="1417" dirty="0">
                <a:latin typeface="Calibri" panose="020F0502020204030204" pitchFamily="34" charset="0"/>
              </a:endParaRPr>
            </a:p>
            <a:p>
              <a:pPr defTabSz="781813"/>
              <a:endParaRPr lang="lv-LV" sz="1417" dirty="0">
                <a:solidFill>
                  <a:prstClr val="white">
                    <a:lumMod val="50000"/>
                  </a:prstClr>
                </a:solidFill>
                <a:latin typeface="Calibri" panose="020F0502020204030204" pitchFamily="34" charset="0"/>
              </a:endParaRPr>
            </a:p>
          </p:txBody>
        </p:sp>
        <p:sp>
          <p:nvSpPr>
            <p:cNvPr id="7" name="TextBox 6"/>
            <p:cNvSpPr txBox="1"/>
            <p:nvPr/>
          </p:nvSpPr>
          <p:spPr>
            <a:xfrm>
              <a:off x="9137144" y="4747781"/>
              <a:ext cx="3412660" cy="1942609"/>
            </a:xfrm>
            <a:prstGeom prst="rect">
              <a:avLst/>
            </a:prstGeom>
            <a:noFill/>
          </p:spPr>
          <p:txBody>
            <a:bodyPr wrap="square" rtlCol="0">
              <a:spAutoFit/>
            </a:bodyPr>
            <a:lstStyle/>
            <a:p>
              <a:pPr marL="158744" indent="-158744" defTabSz="781813">
                <a:buFont typeface="Arial" panose="020B0604020202020204" pitchFamily="34" charset="0"/>
                <a:buChar char="•"/>
              </a:pPr>
              <a:r>
                <a:rPr lang="lv-LV" sz="1417" dirty="0" err="1">
                  <a:latin typeface="Calibri" panose="020F0502020204030204" pitchFamily="34" charset="0"/>
                </a:rPr>
                <a:t>iBankas</a:t>
              </a:r>
              <a:r>
                <a:rPr lang="en-US" sz="1417" dirty="0">
                  <a:latin typeface="Calibri" panose="020F0502020204030204" pitchFamily="34" charset="0"/>
                </a:rPr>
                <a:t> (6)</a:t>
              </a:r>
            </a:p>
            <a:p>
              <a:pPr marL="158744" indent="-158744" defTabSz="781813">
                <a:buFont typeface="Arial" panose="020B0604020202020204" pitchFamily="34" charset="0"/>
                <a:buChar char="•"/>
              </a:pPr>
              <a:r>
                <a:rPr lang="en-US" sz="1417" dirty="0">
                  <a:latin typeface="Calibri" panose="020F0502020204030204" pitchFamily="34" charset="0"/>
                </a:rPr>
                <a:t>Video </a:t>
              </a:r>
              <a:r>
                <a:rPr lang="lv-LV" sz="1417" dirty="0">
                  <a:latin typeface="Calibri" panose="020F0502020204030204" pitchFamily="34" charset="0"/>
                </a:rPr>
                <a:t>zvani </a:t>
              </a:r>
              <a:r>
                <a:rPr lang="en-US" sz="1417" dirty="0">
                  <a:latin typeface="Calibri" panose="020F0502020204030204" pitchFamily="34" charset="0"/>
                </a:rPr>
                <a:t>(9)</a:t>
              </a:r>
            </a:p>
            <a:p>
              <a:pPr marL="158744" indent="-158744" defTabSz="781813">
                <a:buFont typeface="Arial" panose="020B0604020202020204" pitchFamily="34" charset="0"/>
                <a:buChar char="•"/>
              </a:pPr>
              <a:r>
                <a:rPr lang="lv-LV" sz="1417" dirty="0">
                  <a:latin typeface="Calibri" panose="020F0502020204030204" pitchFamily="34" charset="0"/>
                </a:rPr>
                <a:t>Ziņas</a:t>
              </a:r>
              <a:r>
                <a:rPr lang="en-US" sz="1417" dirty="0">
                  <a:latin typeface="Calibri" panose="020F0502020204030204" pitchFamily="34" charset="0"/>
                </a:rPr>
                <a:t>(9)</a:t>
              </a:r>
            </a:p>
            <a:p>
              <a:pPr marL="158744" indent="-158744" defTabSz="781813">
                <a:buFont typeface="Arial" panose="020B0604020202020204" pitchFamily="34" charset="0"/>
                <a:buChar char="•"/>
              </a:pPr>
              <a:r>
                <a:rPr lang="lv-LV" sz="1417" dirty="0">
                  <a:latin typeface="Calibri" panose="020F0502020204030204" pitchFamily="34" charset="0"/>
                </a:rPr>
                <a:t>Sociālie tīkli </a:t>
              </a:r>
              <a:r>
                <a:rPr lang="en-US" sz="1417" dirty="0">
                  <a:latin typeface="Calibri" panose="020F0502020204030204" pitchFamily="34" charset="0"/>
                </a:rPr>
                <a:t>(11)</a:t>
              </a:r>
            </a:p>
            <a:p>
              <a:pPr marL="158744" indent="-158744" defTabSz="781813">
                <a:buFont typeface="Arial" panose="020B0604020202020204" pitchFamily="34" charset="0"/>
                <a:buChar char="•"/>
              </a:pPr>
              <a:r>
                <a:rPr lang="en-US" sz="1417" dirty="0">
                  <a:latin typeface="Calibri" panose="020F0502020204030204" pitchFamily="34" charset="0"/>
                </a:rPr>
                <a:t>Video </a:t>
              </a:r>
              <a:r>
                <a:rPr lang="lv-LV" sz="1417" dirty="0">
                  <a:latin typeface="Calibri" panose="020F0502020204030204" pitchFamily="34" charset="0"/>
                </a:rPr>
                <a:t>pēc pieprasījuma</a:t>
              </a:r>
              <a:r>
                <a:rPr lang="en-US" sz="1417" dirty="0">
                  <a:latin typeface="Calibri" panose="020F0502020204030204" pitchFamily="34" charset="0"/>
                </a:rPr>
                <a:t> (15)</a:t>
              </a:r>
            </a:p>
            <a:p>
              <a:pPr marL="158744" indent="-158744" defTabSz="781813">
                <a:buFont typeface="Arial" panose="020B0604020202020204" pitchFamily="34" charset="0"/>
                <a:buChar char="•"/>
              </a:pPr>
              <a:r>
                <a:rPr lang="lv-LV" sz="1417" dirty="0">
                  <a:latin typeface="Calibri" panose="020F0502020204030204" pitchFamily="34" charset="0"/>
                </a:rPr>
                <a:t>Mūzika, video, spēles </a:t>
              </a:r>
              <a:r>
                <a:rPr lang="en-US" sz="1417" dirty="0">
                  <a:latin typeface="Calibri" panose="020F0502020204030204" pitchFamily="34" charset="0"/>
                </a:rPr>
                <a:t>(19)</a:t>
              </a:r>
            </a:p>
            <a:p>
              <a:pPr marL="158744" indent="-158744" defTabSz="781813">
                <a:buFont typeface="Arial" panose="020B0604020202020204" pitchFamily="34" charset="0"/>
                <a:buChar char="•"/>
              </a:pPr>
              <a:r>
                <a:rPr lang="lv-LV" sz="1417" dirty="0">
                  <a:latin typeface="Calibri" panose="020F0502020204030204" pitchFamily="34" charset="0"/>
                </a:rPr>
                <a:t>Iepirkšanās</a:t>
              </a:r>
              <a:r>
                <a:rPr lang="en-US" sz="1417" dirty="0">
                  <a:latin typeface="Calibri" panose="020F0502020204030204" pitchFamily="34" charset="0"/>
                </a:rPr>
                <a:t> (17</a:t>
              </a:r>
              <a:r>
                <a:rPr lang="en-US" sz="1417" dirty="0">
                  <a:solidFill>
                    <a:prstClr val="white">
                      <a:lumMod val="50000"/>
                    </a:prstClr>
                  </a:solidFill>
                  <a:latin typeface="Calibri" panose="020F0502020204030204" pitchFamily="34" charset="0"/>
                </a:rPr>
                <a:t>)</a:t>
              </a:r>
            </a:p>
          </p:txBody>
        </p:sp>
      </p:grpSp>
      <p:sp>
        <p:nvSpPr>
          <p:cNvPr id="24" name="TextBox 23"/>
          <p:cNvSpPr txBox="1"/>
          <p:nvPr/>
        </p:nvSpPr>
        <p:spPr>
          <a:xfrm>
            <a:off x="5910444" y="4232193"/>
            <a:ext cx="1752084" cy="707886"/>
          </a:xfrm>
          <a:prstGeom prst="rect">
            <a:avLst/>
          </a:prstGeom>
          <a:solidFill>
            <a:schemeClr val="bg1"/>
          </a:solidFill>
        </p:spPr>
        <p:txBody>
          <a:bodyPr wrap="square" rIns="30000" rtlCol="0">
            <a:spAutoFit/>
          </a:bodyPr>
          <a:lstStyle/>
          <a:p>
            <a:pPr defTabSz="781813"/>
            <a:r>
              <a:rPr lang="lv-LV" sz="2000" dirty="0">
                <a:solidFill>
                  <a:srgbClr val="9BBB59">
                    <a:lumMod val="75000"/>
                  </a:srgbClr>
                </a:solidFill>
                <a:latin typeface="Calibri" panose="020F0502020204030204" pitchFamily="34" charset="0"/>
              </a:rPr>
              <a:t>(10) </a:t>
            </a:r>
            <a:r>
              <a:rPr lang="lv-LV" sz="2000" b="1" dirty="0">
                <a:solidFill>
                  <a:srgbClr val="9BBB59">
                    <a:lumMod val="75000"/>
                  </a:srgbClr>
                </a:solidFill>
                <a:latin typeface="Calibri" panose="020F0502020204030204" pitchFamily="34" charset="0"/>
              </a:rPr>
              <a:t>Interneta </a:t>
            </a:r>
          </a:p>
          <a:p>
            <a:pPr defTabSz="781813"/>
            <a:r>
              <a:rPr lang="lv-LV" sz="2000" b="1" dirty="0">
                <a:solidFill>
                  <a:srgbClr val="9BBB59">
                    <a:lumMod val="75000"/>
                  </a:srgbClr>
                </a:solidFill>
                <a:latin typeface="Calibri" panose="020F0502020204030204" pitchFamily="34" charset="0"/>
              </a:rPr>
              <a:t>Izmantošana</a:t>
            </a:r>
            <a:endParaRPr lang="lv-LV" sz="2000" dirty="0">
              <a:solidFill>
                <a:srgbClr val="9BBB59">
                  <a:lumMod val="75000"/>
                </a:srgbClr>
              </a:solidFill>
              <a:latin typeface="Calibri" panose="020F0502020204030204" pitchFamily="34" charset="0"/>
            </a:endParaRPr>
          </a:p>
        </p:txBody>
      </p:sp>
      <p:sp>
        <p:nvSpPr>
          <p:cNvPr id="21" name="TextBox 20"/>
          <p:cNvSpPr txBox="1"/>
          <p:nvPr/>
        </p:nvSpPr>
        <p:spPr>
          <a:xfrm>
            <a:off x="1784211" y="4263887"/>
            <a:ext cx="2655269" cy="1323439"/>
          </a:xfrm>
          <a:prstGeom prst="rect">
            <a:avLst/>
          </a:prstGeom>
          <a:solidFill>
            <a:schemeClr val="bg1"/>
          </a:solidFill>
        </p:spPr>
        <p:txBody>
          <a:bodyPr wrap="square" rtlCol="0">
            <a:spAutoFit/>
          </a:bodyPr>
          <a:lstStyle/>
          <a:p>
            <a:pPr algn="r" defTabSz="781813"/>
            <a:r>
              <a:rPr lang="lv-LV" sz="2000" dirty="0">
                <a:solidFill>
                  <a:srgbClr val="C00000"/>
                </a:solidFill>
                <a:latin typeface="Calibri" panose="020F0502020204030204" pitchFamily="34" charset="0"/>
              </a:rPr>
              <a:t>(2</a:t>
            </a:r>
            <a:r>
              <a:rPr lang="en-US" sz="2000" dirty="0">
                <a:solidFill>
                  <a:srgbClr val="C00000"/>
                </a:solidFill>
                <a:latin typeface="Calibri" panose="020F0502020204030204" pitchFamily="34" charset="0"/>
              </a:rPr>
              <a:t>5</a:t>
            </a:r>
            <a:r>
              <a:rPr lang="lv-LV" sz="2000" dirty="0">
                <a:solidFill>
                  <a:srgbClr val="C00000"/>
                </a:solidFill>
                <a:latin typeface="Calibri" panose="020F0502020204030204" pitchFamily="34" charset="0"/>
              </a:rPr>
              <a:t>)</a:t>
            </a:r>
          </a:p>
          <a:p>
            <a:pPr algn="r" defTabSz="781813"/>
            <a:r>
              <a:rPr lang="lv-LV" sz="2000" b="1" dirty="0">
                <a:solidFill>
                  <a:srgbClr val="C00000"/>
                </a:solidFill>
                <a:latin typeface="Calibri" panose="020F0502020204030204" pitchFamily="34" charset="0"/>
              </a:rPr>
              <a:t>Digitālo </a:t>
            </a:r>
          </a:p>
          <a:p>
            <a:pPr algn="r" defTabSz="781813"/>
            <a:r>
              <a:rPr lang="lv-LV" sz="2000" b="1" dirty="0">
                <a:solidFill>
                  <a:srgbClr val="C00000"/>
                </a:solidFill>
                <a:latin typeface="Calibri" panose="020F0502020204030204" pitchFamily="34" charset="0"/>
              </a:rPr>
              <a:t>tehnoloģiju </a:t>
            </a:r>
          </a:p>
          <a:p>
            <a:pPr algn="r" defTabSz="781813"/>
            <a:r>
              <a:rPr lang="lv-LV" sz="2000" b="1" dirty="0">
                <a:solidFill>
                  <a:srgbClr val="C00000"/>
                </a:solidFill>
                <a:latin typeface="Calibri" panose="020F0502020204030204" pitchFamily="34" charset="0"/>
              </a:rPr>
              <a:t>Integrācija</a:t>
            </a:r>
            <a:endParaRPr lang="lv-LV" sz="2000" dirty="0">
              <a:solidFill>
                <a:srgbClr val="C00000"/>
              </a:solidFill>
              <a:latin typeface="Calibri" panose="020F0502020204030204" pitchFamily="34" charset="0"/>
            </a:endParaRPr>
          </a:p>
        </p:txBody>
      </p:sp>
      <p:sp>
        <p:nvSpPr>
          <p:cNvPr id="45" name="TextBox 44"/>
          <p:cNvSpPr txBox="1"/>
          <p:nvPr/>
        </p:nvSpPr>
        <p:spPr>
          <a:xfrm>
            <a:off x="536984" y="3698786"/>
            <a:ext cx="2892013" cy="2054986"/>
          </a:xfrm>
          <a:prstGeom prst="rect">
            <a:avLst/>
          </a:prstGeom>
          <a:noFill/>
        </p:spPr>
        <p:txBody>
          <a:bodyPr wrap="square" rtlCol="0">
            <a:spAutoFit/>
          </a:bodyPr>
          <a:lstStyle/>
          <a:p>
            <a:pPr marL="158744" indent="-158744" defTabSz="781813">
              <a:buFont typeface="Arial" panose="020B0604020202020204" pitchFamily="34" charset="0"/>
              <a:buChar char="•"/>
            </a:pPr>
            <a:r>
              <a:rPr lang="en-US" sz="1417" dirty="0">
                <a:latin typeface="Calibri" panose="020F0502020204030204" pitchFamily="34" charset="0"/>
              </a:rPr>
              <a:t>e</a:t>
            </a:r>
            <a:r>
              <a:rPr lang="lv-LV" sz="1417" dirty="0">
                <a:latin typeface="Calibri" panose="020F0502020204030204" pitchFamily="34" charset="0"/>
              </a:rPr>
              <a:t>Rēķini</a:t>
            </a:r>
            <a:r>
              <a:rPr lang="en-US" sz="1417" dirty="0">
                <a:latin typeface="Calibri" panose="020F0502020204030204" pitchFamily="34" charset="0"/>
              </a:rPr>
              <a:t> (10)</a:t>
            </a:r>
          </a:p>
          <a:p>
            <a:pPr marL="158744" indent="-158744" defTabSz="781813">
              <a:buFont typeface="Arial" panose="020B0604020202020204" pitchFamily="34" charset="0"/>
              <a:buChar char="•"/>
            </a:pPr>
            <a:r>
              <a:rPr lang="en-US" sz="1417" dirty="0" err="1">
                <a:latin typeface="Calibri" panose="020F0502020204030204" pitchFamily="34" charset="0"/>
              </a:rPr>
              <a:t>eK</a:t>
            </a:r>
            <a:r>
              <a:rPr lang="lv-LV" sz="1417" dirty="0" err="1">
                <a:latin typeface="Calibri" panose="020F0502020204030204" pitchFamily="34" charset="0"/>
              </a:rPr>
              <a:t>omercijas</a:t>
            </a:r>
            <a:r>
              <a:rPr lang="lv-LV" sz="1417" dirty="0">
                <a:latin typeface="Calibri" panose="020F0502020204030204" pitchFamily="34" charset="0"/>
              </a:rPr>
              <a:t> apgrozījums</a:t>
            </a:r>
            <a:r>
              <a:rPr lang="en-US" sz="1417" dirty="0">
                <a:latin typeface="Calibri" panose="020F0502020204030204" pitchFamily="34" charset="0"/>
              </a:rPr>
              <a:t> (17)</a:t>
            </a:r>
          </a:p>
          <a:p>
            <a:pPr marL="158744" indent="-158744" defTabSz="781813">
              <a:buFont typeface="Arial" panose="020B0604020202020204" pitchFamily="34" charset="0"/>
              <a:buChar char="•"/>
            </a:pPr>
            <a:r>
              <a:rPr lang="en-US" sz="1417" dirty="0">
                <a:latin typeface="Calibri" panose="020F0502020204030204" pitchFamily="34" charset="0"/>
              </a:rPr>
              <a:t>RFID (21)</a:t>
            </a:r>
          </a:p>
          <a:p>
            <a:pPr marL="158744" indent="-158744" defTabSz="781813">
              <a:buFont typeface="Arial" panose="020B0604020202020204" pitchFamily="34" charset="0"/>
              <a:buChar char="•"/>
            </a:pPr>
            <a:r>
              <a:rPr lang="lv-LV" sz="1417" dirty="0" err="1">
                <a:latin typeface="Calibri" panose="020F0502020204030204" pitchFamily="34" charset="0"/>
              </a:rPr>
              <a:t>Mākoņpakalpojumi</a:t>
            </a:r>
            <a:r>
              <a:rPr lang="en-US" sz="1417" dirty="0">
                <a:latin typeface="Calibri" panose="020F0502020204030204" pitchFamily="34" charset="0"/>
              </a:rPr>
              <a:t> (24)</a:t>
            </a:r>
          </a:p>
          <a:p>
            <a:pPr marL="158744" indent="-158744" defTabSz="781813">
              <a:buFont typeface="Arial" panose="020B0604020202020204" pitchFamily="34" charset="0"/>
              <a:buChar char="•"/>
            </a:pPr>
            <a:r>
              <a:rPr lang="lv-LV" sz="1417" dirty="0">
                <a:latin typeface="Calibri" panose="020F0502020204030204" pitchFamily="34" charset="0"/>
              </a:rPr>
              <a:t>Pārrobežu </a:t>
            </a:r>
            <a:r>
              <a:rPr lang="lv-LV" sz="1417" dirty="0" err="1">
                <a:latin typeface="Calibri" panose="020F0502020204030204" pitchFamily="34" charset="0"/>
              </a:rPr>
              <a:t>ekomercija</a:t>
            </a:r>
            <a:r>
              <a:rPr lang="en-US" sz="1417" dirty="0">
                <a:latin typeface="Calibri" panose="020F0502020204030204" pitchFamily="34" charset="0"/>
              </a:rPr>
              <a:t> (24)</a:t>
            </a:r>
          </a:p>
          <a:p>
            <a:pPr marL="158744" indent="-158744" defTabSz="781813">
              <a:buFont typeface="Arial" panose="020B0604020202020204" pitchFamily="34" charset="0"/>
              <a:buChar char="•"/>
            </a:pPr>
            <a:r>
              <a:rPr lang="lv-LV" sz="1417" dirty="0">
                <a:latin typeface="Calibri" panose="020F0502020204030204" pitchFamily="34" charset="0"/>
              </a:rPr>
              <a:t>MVU tiešsaistes pārdošana </a:t>
            </a:r>
            <a:r>
              <a:rPr lang="en-US" sz="1417" dirty="0">
                <a:latin typeface="Calibri" panose="020F0502020204030204" pitchFamily="34" charset="0"/>
              </a:rPr>
              <a:t>(25)</a:t>
            </a:r>
          </a:p>
          <a:p>
            <a:pPr marL="158744" indent="-158744" defTabSz="781813">
              <a:buFont typeface="Arial" panose="020B0604020202020204" pitchFamily="34" charset="0"/>
              <a:buChar char="•"/>
            </a:pPr>
            <a:r>
              <a:rPr lang="lv-LV" sz="1417" dirty="0">
                <a:latin typeface="Calibri" panose="020F0502020204030204" pitchFamily="34" charset="0"/>
              </a:rPr>
              <a:t>Sociālie tīkli </a:t>
            </a:r>
            <a:r>
              <a:rPr lang="en-US" sz="1417" dirty="0">
                <a:latin typeface="Calibri" panose="020F0502020204030204" pitchFamily="34" charset="0"/>
              </a:rPr>
              <a:t>(25)</a:t>
            </a:r>
          </a:p>
          <a:p>
            <a:pPr marL="158744" indent="-158744" defTabSz="781813">
              <a:buFont typeface="Arial" panose="020B0604020202020204" pitchFamily="34" charset="0"/>
              <a:buChar char="•"/>
            </a:pPr>
            <a:r>
              <a:rPr lang="lv-LV" sz="1417" dirty="0">
                <a:latin typeface="Calibri" panose="020F0502020204030204" pitchFamily="34" charset="0"/>
              </a:rPr>
              <a:t>Elektroniska info apmaiņa </a:t>
            </a:r>
            <a:r>
              <a:rPr lang="en-US" sz="1417" dirty="0">
                <a:latin typeface="Calibri" panose="020F0502020204030204" pitchFamily="34" charset="0"/>
              </a:rPr>
              <a:t>(28)</a:t>
            </a:r>
          </a:p>
          <a:p>
            <a:pPr marL="158744" indent="-158744" defTabSz="781813">
              <a:buFont typeface="Arial" panose="020B0604020202020204" pitchFamily="34" charset="0"/>
              <a:buChar char="•"/>
            </a:pPr>
            <a:endParaRPr lang="lv-LV" sz="1417" dirty="0">
              <a:solidFill>
                <a:prstClr val="white">
                  <a:lumMod val="50000"/>
                </a:prstClr>
              </a:solidFill>
              <a:latin typeface="Calibri" panose="020F0502020204030204" pitchFamily="34" charset="0"/>
            </a:endParaRPr>
          </a:p>
        </p:txBody>
      </p:sp>
      <p:sp>
        <p:nvSpPr>
          <p:cNvPr id="46" name="TextBox 45"/>
          <p:cNvSpPr txBox="1"/>
          <p:nvPr/>
        </p:nvSpPr>
        <p:spPr>
          <a:xfrm>
            <a:off x="7637777" y="2220505"/>
            <a:ext cx="2714270" cy="964623"/>
          </a:xfrm>
          <a:prstGeom prst="rect">
            <a:avLst/>
          </a:prstGeom>
          <a:noFill/>
        </p:spPr>
        <p:txBody>
          <a:bodyPr wrap="square" rtlCol="0">
            <a:spAutoFit/>
          </a:bodyPr>
          <a:lstStyle/>
          <a:p>
            <a:pPr marL="158744" indent="-158744" defTabSz="781813">
              <a:buFont typeface="Arial" panose="020B0604020202020204" pitchFamily="34" charset="0"/>
              <a:buChar char="•"/>
            </a:pPr>
            <a:r>
              <a:rPr lang="lv-LV" sz="1417" dirty="0">
                <a:latin typeface="Calibri" panose="020F0502020204030204" pitchFamily="34" charset="0"/>
              </a:rPr>
              <a:t>Interneta lietotāji </a:t>
            </a:r>
            <a:r>
              <a:rPr lang="en-US" sz="1417" dirty="0">
                <a:latin typeface="Calibri" panose="020F0502020204030204" pitchFamily="34" charset="0"/>
              </a:rPr>
              <a:t>(16)</a:t>
            </a:r>
            <a:endParaRPr lang="lv-LV" sz="1417" dirty="0">
              <a:latin typeface="Calibri" panose="020F0502020204030204" pitchFamily="34" charset="0"/>
            </a:endParaRPr>
          </a:p>
          <a:p>
            <a:pPr marL="158744" indent="-158744" defTabSz="781813">
              <a:buFont typeface="Arial" panose="020B0604020202020204" pitchFamily="34" charset="0"/>
              <a:buChar char="•"/>
            </a:pPr>
            <a:r>
              <a:rPr lang="lv-LV" sz="1417" dirty="0">
                <a:latin typeface="Calibri" panose="020F0502020204030204" pitchFamily="34" charset="0"/>
              </a:rPr>
              <a:t>IKT </a:t>
            </a:r>
            <a:r>
              <a:rPr lang="lv-LV" sz="1417" dirty="0" err="1">
                <a:latin typeface="Calibri" panose="020F0502020204030204" pitchFamily="34" charset="0"/>
              </a:rPr>
              <a:t>pamatprasmes</a:t>
            </a:r>
            <a:r>
              <a:rPr lang="lv-LV" sz="1417" dirty="0">
                <a:latin typeface="Calibri" panose="020F0502020204030204" pitchFamily="34" charset="0"/>
              </a:rPr>
              <a:t> </a:t>
            </a:r>
            <a:r>
              <a:rPr lang="en-US" sz="1417" dirty="0">
                <a:latin typeface="Calibri" panose="020F0502020204030204" pitchFamily="34" charset="0"/>
              </a:rPr>
              <a:t>(19)</a:t>
            </a:r>
            <a:endParaRPr lang="lv-LV" sz="1417" dirty="0">
              <a:latin typeface="Calibri" panose="020F0502020204030204" pitchFamily="34" charset="0"/>
            </a:endParaRPr>
          </a:p>
          <a:p>
            <a:pPr marL="158744" indent="-158744" defTabSz="781813">
              <a:buFont typeface="Arial" panose="020B0604020202020204" pitchFamily="34" charset="0"/>
              <a:buChar char="•"/>
            </a:pPr>
            <a:r>
              <a:rPr lang="lv-LV" sz="1417" dirty="0">
                <a:latin typeface="Calibri" panose="020F0502020204030204" pitchFamily="34" charset="0"/>
              </a:rPr>
              <a:t>IKT speciālisti </a:t>
            </a:r>
            <a:r>
              <a:rPr lang="en-US" sz="1417" dirty="0">
                <a:latin typeface="Calibri" panose="020F0502020204030204" pitchFamily="34" charset="0"/>
              </a:rPr>
              <a:t>(</a:t>
            </a:r>
            <a:r>
              <a:rPr lang="lv-LV" sz="1417" dirty="0">
                <a:latin typeface="Calibri" panose="020F0502020204030204" pitchFamily="34" charset="0"/>
              </a:rPr>
              <a:t>2</a:t>
            </a:r>
            <a:r>
              <a:rPr lang="en-US" sz="1417" dirty="0">
                <a:latin typeface="Calibri" panose="020F0502020204030204" pitchFamily="34" charset="0"/>
              </a:rPr>
              <a:t>4)</a:t>
            </a:r>
          </a:p>
          <a:p>
            <a:pPr marL="158744" indent="-158744" defTabSz="781813">
              <a:buFont typeface="Arial" panose="020B0604020202020204" pitchFamily="34" charset="0"/>
              <a:buChar char="•"/>
            </a:pPr>
            <a:r>
              <a:rPr lang="lv-LV" sz="1417" dirty="0">
                <a:latin typeface="Calibri" panose="020F0502020204030204" pitchFamily="34" charset="0"/>
              </a:rPr>
              <a:t>STEM absolventi </a:t>
            </a:r>
            <a:r>
              <a:rPr lang="en-US" sz="1417" dirty="0">
                <a:latin typeface="Calibri" panose="020F0502020204030204" pitchFamily="34" charset="0"/>
              </a:rPr>
              <a:t>(</a:t>
            </a:r>
            <a:r>
              <a:rPr lang="lv-LV" sz="1417" dirty="0">
                <a:latin typeface="Calibri" panose="020F0502020204030204" pitchFamily="34" charset="0"/>
              </a:rPr>
              <a:t>2</a:t>
            </a:r>
            <a:r>
              <a:rPr lang="en-US" sz="1417" dirty="0">
                <a:latin typeface="Calibri" panose="020F0502020204030204" pitchFamily="34" charset="0"/>
              </a:rPr>
              <a:t>5)</a:t>
            </a:r>
            <a:endParaRPr lang="lv-LV" sz="1417" dirty="0">
              <a:latin typeface="Calibri" panose="020F0502020204030204" pitchFamily="34" charset="0"/>
            </a:endParaRPr>
          </a:p>
        </p:txBody>
      </p:sp>
      <p:pic>
        <p:nvPicPr>
          <p:cNvPr id="8" name="Picture 7"/>
          <p:cNvPicPr>
            <a:picLocks noChangeAspect="1"/>
          </p:cNvPicPr>
          <p:nvPr/>
        </p:nvPicPr>
        <p:blipFill rotWithShape="1">
          <a:blip r:embed="rId3"/>
          <a:srcRect l="42415" t="93389" r="42362" b="1060"/>
          <a:stretch/>
        </p:blipFill>
        <p:spPr>
          <a:xfrm>
            <a:off x="4614257" y="4691744"/>
            <a:ext cx="1037167" cy="222250"/>
          </a:xfrm>
          <a:prstGeom prst="rect">
            <a:avLst/>
          </a:prstGeom>
        </p:spPr>
      </p:pic>
    </p:spTree>
    <p:extLst>
      <p:ext uri="{BB962C8B-B14F-4D97-AF65-F5344CB8AC3E}">
        <p14:creationId xmlns:p14="http://schemas.microsoft.com/office/powerpoint/2010/main" val="274438008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29939</TotalTime>
  <Words>3106</Words>
  <Application>Microsoft Office PowerPoint</Application>
  <PresentationFormat>Custom</PresentationFormat>
  <Paragraphs>353</Paragraphs>
  <Slides>26</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Calibri Light</vt:lpstr>
      <vt:lpstr>Segoe UI</vt:lpstr>
      <vt:lpstr>Segoe UI Light</vt:lpstr>
      <vt:lpstr>Times New Roman</vt:lpstr>
      <vt:lpstr>Trebuchet MS</vt:lpstr>
      <vt:lpstr>Verdana</vt:lpstr>
      <vt:lpstr>Verdena</vt:lpstr>
      <vt:lpstr>Wingdings</vt:lpstr>
      <vt:lpstr>Wingdings 3</vt:lpstr>
      <vt:lpstr>Facet</vt:lpstr>
      <vt:lpstr>Simple Light</vt:lpstr>
      <vt:lpstr>E-pārvaldes attīstība un  vienota digitālā valsts pārvalde</vt:lpstr>
      <vt:lpstr>Pieejami 500+ valsts ePakalpojumi (1)</vt:lpstr>
      <vt:lpstr>Pieejami 500+ valsts ePakalpojumi (2)</vt:lpstr>
      <vt:lpstr>Augsts pakalpojumu elektronizācijas līmeniss</vt:lpstr>
      <vt:lpstr>PowerPoint Presentation</vt:lpstr>
      <vt:lpstr>E-parakstu izmanto arvien plašāk</vt:lpstr>
      <vt:lpstr>PowerPoint Presentation</vt:lpstr>
      <vt:lpstr>Valsts dati tiek atvērti </vt:lpstr>
      <vt:lpstr>PowerPoint Presentation</vt:lpstr>
      <vt:lpstr>Būtiskākās iniciatīvas</vt:lpstr>
      <vt:lpstr>PowerPoint Presentation</vt:lpstr>
      <vt:lpstr>1.1. Vienota valsts IKT arhitektūra </vt:lpstr>
      <vt:lpstr>1.1.1. IKT arhitektūras ieviešana ES finansējuma ietvaros </vt:lpstr>
      <vt:lpstr>1.1.2. Datu atvēršana atkal izmantošanai un pilnveidojumi valsts pārvaldes institūciju savstarpējā datu apmaiņā  </vt:lpstr>
      <vt:lpstr>1.1.3. Koplietošanas platformas – ieguvumi iedzīvotājiem, uzņēmējiem un valsts pārvaldei  </vt:lpstr>
      <vt:lpstr>1.1.4. IKT infrastruktūras koplietošanas pakalpojumu platformas – ieguldījums IKT atbalsta optimizācijā  </vt:lpstr>
      <vt:lpstr>1.2. Pasākumi projektu kvalitātes pilnveidei </vt:lpstr>
      <vt:lpstr>2.1. VISS izmantošana valsts  informācijas sistēmu  sadarbspējas nodrošināšanai  </vt:lpstr>
      <vt:lpstr>2.2. Datu izplatīšanas un publicēšanas platformas</vt:lpstr>
      <vt:lpstr>PowerPoint Presentation</vt:lpstr>
      <vt:lpstr>3.1. Datu atvēršana</vt:lpstr>
      <vt:lpstr>3.2. Valsts iestāžu savstarpējo norēķinu mazināšanas iespējas par datu pakalpojumiem</vt:lpstr>
      <vt:lpstr>PowerPoint Presentation</vt:lpstr>
      <vt:lpstr>4. Valsts informācijas un komunikācijas tehnoloģiju pārvaldības likums  </vt:lpstr>
      <vt:lpstr>5. E-prasmes un rīki sabiedrībai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VARAM</dc:creator>
  <cp:lastModifiedBy>Ilze Bolšteina</cp:lastModifiedBy>
  <cp:revision>699</cp:revision>
  <cp:lastPrinted>2016-10-06T07:33:33Z</cp:lastPrinted>
  <dcterms:created xsi:type="dcterms:W3CDTF">2014-11-20T14:46:47Z</dcterms:created>
  <dcterms:modified xsi:type="dcterms:W3CDTF">2018-03-12T08:23:04Z</dcterms:modified>
</cp:coreProperties>
</file>