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84" r:id="rId3"/>
    <p:sldId id="278" r:id="rId4"/>
    <p:sldId id="289" r:id="rId5"/>
    <p:sldId id="259" r:id="rId6"/>
    <p:sldId id="260" r:id="rId7"/>
    <p:sldId id="287" r:id="rId8"/>
    <p:sldId id="292" r:id="rId9"/>
    <p:sldId id="288" r:id="rId10"/>
    <p:sldId id="286" r:id="rId11"/>
    <p:sldId id="290" r:id="rId12"/>
    <p:sldId id="291" r:id="rId13"/>
    <p:sldId id="294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25" autoAdjust="0"/>
  </p:normalViewPr>
  <p:slideViewPr>
    <p:cSldViewPr snapToGrid="0">
      <p:cViewPr varScale="1">
        <p:scale>
          <a:sx n="109" d="100"/>
          <a:sy n="109" d="100"/>
        </p:scale>
        <p:origin x="312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ls5\Uznemejdarbibas%20konkuretspejas%20departaments\Inov&#257;cijas%20noda&#316;a\VERONIKA\LITAF%20info%20zi&#326;ojums\EU%20statistiskie%20dati%20(IKP;P&amp;A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s5\Uznemejdarbibas%20konkuretspejas%20departaments\Inov&#257;cijas%20noda&#316;a\European%20Innovation%20Scoreboard%20(EIS)\IUS%20zirnekla%20diagramma%202014,%202015,%202016,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25001660908336"/>
          <c:y val="3.6613379476758953E-2"/>
          <c:w val="0.84309194788518937"/>
          <c:h val="0.811098943364779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Aktuālā vērtība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2647496281606392E-2"/>
                  <c:y val="4.2380047321670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D-47F9-9E0D-60236AACB082}"/>
                </c:ext>
              </c:extLst>
            </c:dLbl>
            <c:dLbl>
              <c:idx val="9"/>
              <c:layout>
                <c:manualLayout>
                  <c:x val="-7.421913733267238E-2"/>
                  <c:y val="3.0064776385710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D-47F9-9E0D-60236AACB08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0.59</c:v>
                </c:pt>
                <c:pt idx="1">
                  <c:v>0.62</c:v>
                </c:pt>
                <c:pt idx="2">
                  <c:v>0.46</c:v>
                </c:pt>
                <c:pt idx="3">
                  <c:v>0.6</c:v>
                </c:pt>
                <c:pt idx="4">
                  <c:v>0.7</c:v>
                </c:pt>
                <c:pt idx="5">
                  <c:v>0.66</c:v>
                </c:pt>
                <c:pt idx="6">
                  <c:v>0.6</c:v>
                </c:pt>
                <c:pt idx="7">
                  <c:v>0.69</c:v>
                </c:pt>
                <c:pt idx="8">
                  <c:v>0.62</c:v>
                </c:pt>
                <c:pt idx="9">
                  <c:v>0.44</c:v>
                </c:pt>
                <c:pt idx="10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D-47F9-9E0D-60236AACB08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Mērķis</c:v>
                </c:pt>
              </c:strCache>
            </c:strRef>
          </c:tx>
          <c:spPr>
            <a:ln w="47625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5">
                  <c:v>0.66</c:v>
                </c:pt>
                <c:pt idx="6">
                  <c:v>0.7</c:v>
                </c:pt>
                <c:pt idx="7">
                  <c:v>0.8</c:v>
                </c:pt>
                <c:pt idx="8">
                  <c:v>1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1.3</c:v>
                </c:pt>
                <c:pt idx="12">
                  <c:v>1.4</c:v>
                </c:pt>
                <c:pt idx="1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2D-47F9-9E0D-60236AACB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625616"/>
        <c:axId val="430626792"/>
      </c:lineChart>
      <c:catAx>
        <c:axId val="43062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noFill/>
          </a:ln>
        </c:spPr>
        <c:txPr>
          <a:bodyPr rot="-5400000" vert="horz"/>
          <a:lstStyle/>
          <a:p>
            <a:pPr>
              <a:defRPr/>
            </a:pPr>
            <a:endParaRPr lang="lv-LV"/>
          </a:p>
        </c:txPr>
        <c:crossAx val="430626792"/>
        <c:crosses val="autoZero"/>
        <c:auto val="1"/>
        <c:lblAlgn val="ctr"/>
        <c:lblOffset val="0"/>
        <c:tickLblSkip val="1"/>
        <c:noMultiLvlLbl val="1"/>
      </c:catAx>
      <c:valAx>
        <c:axId val="430626792"/>
        <c:scaling>
          <c:orientation val="minMax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430625616"/>
        <c:crosses val="autoZero"/>
        <c:crossBetween val="between"/>
      </c:valAx>
      <c:spPr>
        <a:noFill/>
        <a:ln w="24631">
          <a:noFill/>
        </a:ln>
      </c:spPr>
    </c:plotArea>
    <c:legend>
      <c:legendPos val="l"/>
      <c:layout>
        <c:manualLayout>
          <c:xMode val="edge"/>
          <c:yMode val="edge"/>
          <c:x val="0.10932408488946289"/>
          <c:y val="2.9085156291680219E-2"/>
          <c:w val="0.40072039065756232"/>
          <c:h val="0.155723248073172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chemeClr val="accent1">
              <a:lumMod val="50000"/>
            </a:schemeClr>
          </a:solidFill>
          <a:latin typeface="+mn-lt"/>
          <a:ea typeface="Arial"/>
          <a:cs typeface="Times New Roman" panose="02020603050405020304" pitchFamily="18" charset="0"/>
        </a:defRPr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25014441792308"/>
          <c:y val="2.5454770852316993E-2"/>
          <c:w val="0.84309194788518937"/>
          <c:h val="0.811098943364779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Faktiski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Sheet1!$B$2:$O$2</c:f>
              <c:numCache>
                <c:formatCode>0</c:formatCode>
                <c:ptCount val="14"/>
                <c:pt idx="0">
                  <c:v>45.5</c:v>
                </c:pt>
                <c:pt idx="1">
                  <c:v>38.299999999999997</c:v>
                </c:pt>
                <c:pt idx="2">
                  <c:v>31.5</c:v>
                </c:pt>
                <c:pt idx="3">
                  <c:v>42.5</c:v>
                </c:pt>
                <c:pt idx="4">
                  <c:v>35.1</c:v>
                </c:pt>
                <c:pt idx="5">
                  <c:v>34.6</c:v>
                </c:pt>
                <c:pt idx="6">
                  <c:v>30.4</c:v>
                </c:pt>
                <c:pt idx="7">
                  <c:v>45.3</c:v>
                </c:pt>
                <c:pt idx="8">
                  <c:v>30.5</c:v>
                </c:pt>
                <c:pt idx="9">
                  <c:v>23.8</c:v>
                </c:pt>
                <c:pt idx="10">
                  <c:v>33.299999999999997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78-4EE3-B8BD-82C3A3B6BE7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Mērķis</c:v>
                </c:pt>
              </c:strCache>
            </c:strRef>
          </c:tx>
          <c:spPr>
            <a:ln w="47625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</c:spPr>
          <c:marker>
            <c:symbol val="none"/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78-4EE3-B8BD-82C3A3B6BE74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6" formatCode="0">
                  <c:v>39.799999999999997</c:v>
                </c:pt>
                <c:pt idx="7" formatCode="0">
                  <c:v>70</c:v>
                </c:pt>
                <c:pt idx="8" formatCode="0">
                  <c:v>96.3</c:v>
                </c:pt>
                <c:pt idx="9" formatCode="0">
                  <c:v>111</c:v>
                </c:pt>
                <c:pt idx="10" formatCode="0">
                  <c:v>128.1</c:v>
                </c:pt>
                <c:pt idx="11" formatCode="0">
                  <c:v>149.4</c:v>
                </c:pt>
                <c:pt idx="12" formatCode="0">
                  <c:v>176.4</c:v>
                </c:pt>
                <c:pt idx="13" formatCode="0">
                  <c:v>195.3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78-4EE3-B8BD-82C3A3B6B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459016"/>
        <c:axId val="433463720"/>
      </c:lineChart>
      <c:catAx>
        <c:axId val="433459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noFill/>
          </a:ln>
        </c:spPr>
        <c:txPr>
          <a:bodyPr rot="-5400000" vert="horz"/>
          <a:lstStyle/>
          <a:p>
            <a:pPr>
              <a:defRPr/>
            </a:pPr>
            <a:endParaRPr lang="lv-LV"/>
          </a:p>
        </c:txPr>
        <c:crossAx val="433463720"/>
        <c:crosses val="autoZero"/>
        <c:auto val="1"/>
        <c:lblAlgn val="ctr"/>
        <c:lblOffset val="0"/>
        <c:tickLblSkip val="1"/>
        <c:noMultiLvlLbl val="1"/>
      </c:catAx>
      <c:valAx>
        <c:axId val="43346372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433459016"/>
        <c:crosses val="autoZero"/>
        <c:crossBetween val="between"/>
      </c:valAx>
      <c:spPr>
        <a:noFill/>
        <a:ln w="24631">
          <a:noFill/>
        </a:ln>
      </c:spPr>
    </c:plotArea>
    <c:legend>
      <c:legendPos val="l"/>
      <c:layout>
        <c:manualLayout>
          <c:xMode val="edge"/>
          <c:yMode val="edge"/>
          <c:x val="0.11867184239544339"/>
          <c:y val="0"/>
          <c:w val="0.45877423397339934"/>
          <c:h val="0.16983757411410375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chemeClr val="accent1">
              <a:lumMod val="50000"/>
            </a:schemeClr>
          </a:solidFill>
          <a:latin typeface="+mn-lt"/>
          <a:ea typeface="Arial"/>
          <a:cs typeface="Times New Roman" panose="02020603050405020304" pitchFamily="18" charset="0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25001660908336"/>
          <c:y val="3.6613379476758953E-2"/>
          <c:w val="0.84309194788518937"/>
          <c:h val="0.811098943364779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Faktiski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Sheet1!$B$2:$O$2</c:f>
              <c:numCache>
                <c:formatCode>0</c:formatCode>
                <c:ptCount val="14"/>
                <c:pt idx="0">
                  <c:v>62.5</c:v>
                </c:pt>
                <c:pt idx="1">
                  <c:v>67</c:v>
                </c:pt>
                <c:pt idx="2">
                  <c:v>38.1</c:v>
                </c:pt>
                <c:pt idx="3">
                  <c:v>28.9</c:v>
                </c:pt>
                <c:pt idx="4">
                  <c:v>31.9</c:v>
                </c:pt>
                <c:pt idx="5">
                  <c:v>34.700000000000003</c:v>
                </c:pt>
                <c:pt idx="6">
                  <c:v>33.4</c:v>
                </c:pt>
                <c:pt idx="7">
                  <c:v>41.7</c:v>
                </c:pt>
                <c:pt idx="8">
                  <c:v>49.8</c:v>
                </c:pt>
                <c:pt idx="9">
                  <c:v>52.7</c:v>
                </c:pt>
                <c:pt idx="10">
                  <c:v>60.1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61-4265-B489-F7A8733E51B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Mērķis</c:v>
                </c:pt>
              </c:strCache>
            </c:strRef>
          </c:tx>
          <c:spPr>
            <a:ln w="47625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</c:spPr>
          <c:marker>
            <c:symbol val="none"/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61-4265-B489-F7A8733E51B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6" formatCode="0">
                  <c:v>35.6</c:v>
                </c:pt>
                <c:pt idx="7" formatCode="0">
                  <c:v>49.8</c:v>
                </c:pt>
                <c:pt idx="8" formatCode="0">
                  <c:v>75.400000000000006</c:v>
                </c:pt>
                <c:pt idx="9" formatCode="0">
                  <c:v>120.9</c:v>
                </c:pt>
                <c:pt idx="10" formatCode="0">
                  <c:v>156.5</c:v>
                </c:pt>
                <c:pt idx="11" formatCode="0">
                  <c:v>177.9</c:v>
                </c:pt>
                <c:pt idx="12" formatCode="0">
                  <c:v>199.2</c:v>
                </c:pt>
                <c:pt idx="13" formatCode="0">
                  <c:v>226.1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61-4265-B489-F7A8733E5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624048"/>
        <c:axId val="430627576"/>
      </c:lineChart>
      <c:catAx>
        <c:axId val="43062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noFill/>
          </a:ln>
        </c:spPr>
        <c:txPr>
          <a:bodyPr rot="-5400000" vert="horz"/>
          <a:lstStyle/>
          <a:p>
            <a:pPr>
              <a:defRPr/>
            </a:pPr>
            <a:endParaRPr lang="lv-LV"/>
          </a:p>
        </c:txPr>
        <c:crossAx val="430627576"/>
        <c:crosses val="autoZero"/>
        <c:auto val="1"/>
        <c:lblAlgn val="ctr"/>
        <c:lblOffset val="0"/>
        <c:tickLblSkip val="1"/>
        <c:noMultiLvlLbl val="1"/>
      </c:catAx>
      <c:valAx>
        <c:axId val="43062757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430624048"/>
        <c:crosses val="autoZero"/>
        <c:crossBetween val="between"/>
      </c:valAx>
      <c:spPr>
        <a:noFill/>
        <a:ln w="24631">
          <a:noFill/>
        </a:ln>
      </c:spPr>
    </c:plotArea>
    <c:legend>
      <c:legendPos val="l"/>
      <c:layout>
        <c:manualLayout>
          <c:xMode val="edge"/>
          <c:yMode val="edge"/>
          <c:x val="7.3686633724322909E-2"/>
          <c:y val="2.2184557295013511E-2"/>
          <c:w val="0.32279329492824155"/>
          <c:h val="0.16983757411410375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chemeClr val="accent1">
              <a:lumMod val="50000"/>
            </a:schemeClr>
          </a:solidFill>
          <a:latin typeface="+mn-lt"/>
          <a:ea typeface="Arial"/>
          <a:cs typeface="Times New Roman" panose="02020603050405020304" pitchFamily="18" charset="0"/>
        </a:defRPr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76200">
              <a:solidFill>
                <a:schemeClr val="accent6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030A0"/>
              </a:solidFill>
              <a:ln w="7620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A7-4C33-9E16-87BE389047CE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7-4C33-9E16-87BE389047C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A7-4C33-9E16-87BE389047C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7-4C33-9E16-87BE389047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A7-4C33-9E16-87BE389047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A7-4C33-9E16-87BE389047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A7-4C33-9E16-87BE389047C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A7-4C33-9E16-87BE389047C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A7-4C33-9E16-87BE389047C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A7-4C33-9E16-87BE389047C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A7-4C33-9E16-87BE389047C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A7-4C33-9E16-87BE389047C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A7-4C33-9E16-87BE389047C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A7-4C33-9E16-87BE389047C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A7-4C33-9E16-87BE389047C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A7-4C33-9E16-87BE389047C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A7-4C33-9E16-87BE389047C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A7-4C33-9E16-87BE389047C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A7-4C33-9E16-87BE389047C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A7-4C33-9E16-87BE389047C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A7-4C33-9E16-87BE389047C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A7-4C33-9E16-87BE389047C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4A7-4C33-9E16-87BE389047C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4A7-4C33-9E16-87BE389047C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4A7-4C33-9E16-87BE389047C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4A7-4C33-9E16-87BE389047C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4A7-4C33-9E16-87BE389047CE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/>
                      <a:t>0.51%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A7-4C33-9E16-87BE38904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Data!$M$11:$M$39</c:f>
              <c:strCache>
                <c:ptCount val="29"/>
                <c:pt idx="0">
                  <c:v>Zviedrija</c:v>
                </c:pt>
                <c:pt idx="1">
                  <c:v>Austrija</c:v>
                </c:pt>
                <c:pt idx="2">
                  <c:v>Vācija</c:v>
                </c:pt>
                <c:pt idx="3">
                  <c:v>Dānija</c:v>
                </c:pt>
                <c:pt idx="4">
                  <c:v>Somija</c:v>
                </c:pt>
                <c:pt idx="5">
                  <c:v>Beļģija</c:v>
                </c:pt>
                <c:pt idx="6">
                  <c:v>Francija</c:v>
                </c:pt>
                <c:pt idx="7">
                  <c:v>ES vidēji</c:v>
                </c:pt>
                <c:pt idx="8">
                  <c:v>Nīderlande</c:v>
                </c:pt>
                <c:pt idx="9">
                  <c:v>Slovēnija</c:v>
                </c:pt>
                <c:pt idx="10">
                  <c:v>Apvienotā Karaliste</c:v>
                </c:pt>
                <c:pt idx="11">
                  <c:v>Čehija</c:v>
                </c:pt>
                <c:pt idx="12">
                  <c:v>Itālija</c:v>
                </c:pt>
                <c:pt idx="13">
                  <c:v>Igaunija</c:v>
                </c:pt>
                <c:pt idx="14">
                  <c:v>Portugāle</c:v>
                </c:pt>
                <c:pt idx="15">
                  <c:v>Luksemburga</c:v>
                </c:pt>
                <c:pt idx="16">
                  <c:v>Ungārija</c:v>
                </c:pt>
                <c:pt idx="17">
                  <c:v>Spānija</c:v>
                </c:pt>
                <c:pt idx="18">
                  <c:v>Īrija</c:v>
                </c:pt>
                <c:pt idx="19">
                  <c:v>Grieķija</c:v>
                </c:pt>
                <c:pt idx="20">
                  <c:v>Polija</c:v>
                </c:pt>
                <c:pt idx="21">
                  <c:v>Horvātija</c:v>
                </c:pt>
                <c:pt idx="22">
                  <c:v>Lietuva</c:v>
                </c:pt>
                <c:pt idx="23">
                  <c:v>Slovākija</c:v>
                </c:pt>
                <c:pt idx="24">
                  <c:v>Bulgārija</c:v>
                </c:pt>
                <c:pt idx="25">
                  <c:v>Malta</c:v>
                </c:pt>
                <c:pt idx="26">
                  <c:v>Kipra</c:v>
                </c:pt>
                <c:pt idx="27">
                  <c:v>Rumānija</c:v>
                </c:pt>
                <c:pt idx="28">
                  <c:v>Latvija</c:v>
                </c:pt>
              </c:strCache>
            </c:strRef>
          </c:cat>
          <c:val>
            <c:numRef>
              <c:f>Data!$N$11:$N$39</c:f>
              <c:numCache>
                <c:formatCode>0.00%</c:formatCode>
                <c:ptCount val="29"/>
                <c:pt idx="0">
                  <c:v>3.2500000000000001E-2</c:v>
                </c:pt>
                <c:pt idx="1">
                  <c:v>3.09E-2</c:v>
                </c:pt>
                <c:pt idx="2">
                  <c:v>2.9399999999999999E-2</c:v>
                </c:pt>
                <c:pt idx="3">
                  <c:v>2.87E-2</c:v>
                </c:pt>
                <c:pt idx="4">
                  <c:v>2.75E-2</c:v>
                </c:pt>
                <c:pt idx="5">
                  <c:v>2.4899999999999999E-2</c:v>
                </c:pt>
                <c:pt idx="6">
                  <c:v>2.2499999999999999E-2</c:v>
                </c:pt>
                <c:pt idx="7">
                  <c:v>2.0299999999999999E-2</c:v>
                </c:pt>
                <c:pt idx="8">
                  <c:v>2.0299999999999999E-2</c:v>
                </c:pt>
                <c:pt idx="9">
                  <c:v>0.02</c:v>
                </c:pt>
                <c:pt idx="10">
                  <c:v>1.6899999999999998E-2</c:v>
                </c:pt>
                <c:pt idx="11">
                  <c:v>1.6799999999999999E-2</c:v>
                </c:pt>
                <c:pt idx="12">
                  <c:v>1.29E-2</c:v>
                </c:pt>
                <c:pt idx="13">
                  <c:v>1.2800000000000001E-2</c:v>
                </c:pt>
                <c:pt idx="14">
                  <c:v>1.2699999999999999E-2</c:v>
                </c:pt>
                <c:pt idx="15">
                  <c:v>1.24E-2</c:v>
                </c:pt>
                <c:pt idx="16">
                  <c:v>1.21E-2</c:v>
                </c:pt>
                <c:pt idx="17">
                  <c:v>1.1900000000000001E-2</c:v>
                </c:pt>
                <c:pt idx="18">
                  <c:v>1.18E-2</c:v>
                </c:pt>
                <c:pt idx="19">
                  <c:v>1.01E-2</c:v>
                </c:pt>
                <c:pt idx="20">
                  <c:v>9.7000000000000003E-3</c:v>
                </c:pt>
                <c:pt idx="21">
                  <c:v>8.5000000000000006E-3</c:v>
                </c:pt>
                <c:pt idx="22">
                  <c:v>8.5000000000000006E-3</c:v>
                </c:pt>
                <c:pt idx="23">
                  <c:v>7.9000000000000008E-3</c:v>
                </c:pt>
                <c:pt idx="24">
                  <c:v>7.7999999999999996E-3</c:v>
                </c:pt>
                <c:pt idx="25">
                  <c:v>6.1000000000000004E-3</c:v>
                </c:pt>
                <c:pt idx="26">
                  <c:v>5.0000000000000001E-3</c:v>
                </c:pt>
                <c:pt idx="27">
                  <c:v>4.7999999999999996E-3</c:v>
                </c:pt>
                <c:pt idx="28">
                  <c:v>4.4000000000000003E-3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4A7-4C33-9E16-87BE38904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524648"/>
        <c:axId val="1"/>
      </c:barChart>
      <c:catAx>
        <c:axId val="36852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368524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bg1"/>
          </a:solidFill>
          <a:latin typeface="+mn-lt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09665721676944E-2"/>
          <c:y val="9.5235643287644597E-2"/>
          <c:w val="0.8998622449882312"/>
          <c:h val="0.85891702948896109"/>
        </c:manualLayout>
      </c:layout>
      <c:areaChart>
        <c:grouping val="stacked"/>
        <c:varyColors val="0"/>
        <c:ser>
          <c:idx val="5"/>
          <c:order val="3"/>
          <c:tx>
            <c:strRef>
              <c:f>Sheet1!$A$92</c:f>
              <c:strCache>
                <c:ptCount val="1"/>
                <c:pt idx="0">
                  <c:v>Augstākās izglītības sektora P&amp;A finansējums (prognoze, lai 2030.g. sasniegt 1% no IKP)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Sheet1!$B$87:$V$87</c:f>
              <c:strCach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strCache>
            </c:strRef>
          </c:cat>
          <c:val>
            <c:numRef>
              <c:f>Sheet1!$B$92:$V$92</c:f>
              <c:numCache>
                <c:formatCode>0.00%</c:formatCode>
                <c:ptCount val="21"/>
                <c:pt idx="0">
                  <c:v>2.2633665592942669E-3</c:v>
                </c:pt>
                <c:pt idx="1">
                  <c:v>1.9356973172269525E-3</c:v>
                </c:pt>
                <c:pt idx="2">
                  <c:v>1.5032706646142377E-3</c:v>
                </c:pt>
                <c:pt idx="3">
                  <c:v>1.7290873034611412E-3</c:v>
                </c:pt>
                <c:pt idx="4">
                  <c:v>2.4472690784630457E-3</c:v>
                </c:pt>
                <c:pt idx="5">
                  <c:v>1.5460320347705893E-3</c:v>
                </c:pt>
                <c:pt idx="6">
                  <c:v>1.9E-3</c:v>
                </c:pt>
                <c:pt idx="7">
                  <c:v>1.9785714285714285E-3</c:v>
                </c:pt>
                <c:pt idx="8">
                  <c:v>2.0571428571428572E-3</c:v>
                </c:pt>
                <c:pt idx="9">
                  <c:v>2.1357142857142859E-3</c:v>
                </c:pt>
                <c:pt idx="10">
                  <c:v>2.2142857142857146E-3</c:v>
                </c:pt>
                <c:pt idx="11">
                  <c:v>2.2928571428571434E-3</c:v>
                </c:pt>
                <c:pt idx="12">
                  <c:v>2.3714285714285721E-3</c:v>
                </c:pt>
                <c:pt idx="13">
                  <c:v>2.4500000000000008E-3</c:v>
                </c:pt>
                <c:pt idx="14">
                  <c:v>2.5285714285714295E-3</c:v>
                </c:pt>
                <c:pt idx="15">
                  <c:v>2.6071428571428582E-3</c:v>
                </c:pt>
                <c:pt idx="16">
                  <c:v>2.6857142857142869E-3</c:v>
                </c:pt>
                <c:pt idx="17">
                  <c:v>2.7642857142857157E-3</c:v>
                </c:pt>
                <c:pt idx="18">
                  <c:v>2.8428571428571444E-3</c:v>
                </c:pt>
                <c:pt idx="19">
                  <c:v>2.9214285714285731E-3</c:v>
                </c:pt>
                <c:pt idx="2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7-4DEA-8FE3-E2F63F89D7E5}"/>
            </c:ext>
          </c:extLst>
        </c:ser>
        <c:ser>
          <c:idx val="6"/>
          <c:order val="4"/>
          <c:tx>
            <c:strRef>
              <c:f>Sheet1!$A$93</c:f>
              <c:strCache>
                <c:ptCount val="1"/>
                <c:pt idx="0">
                  <c:v>Valsts sektora P&amp;A finansējums (prognoze, lai 2030.g. sasniegt 1% no IKP)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Sheet1!$B$87:$V$87</c:f>
              <c:strCach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strCache>
            </c:strRef>
          </c:cat>
          <c:val>
            <c:numRef>
              <c:f>Sheet1!$B$93:$V$93</c:f>
              <c:numCache>
                <c:formatCode>0.00%</c:formatCode>
                <c:ptCount val="21"/>
                <c:pt idx="0">
                  <c:v>1.404848209217131E-3</c:v>
                </c:pt>
                <c:pt idx="1">
                  <c:v>1.6253946938546929E-3</c:v>
                </c:pt>
                <c:pt idx="2">
                  <c:v>1.8002694281398469E-3</c:v>
                </c:pt>
                <c:pt idx="3">
                  <c:v>1.7685842215605075E-3</c:v>
                </c:pt>
                <c:pt idx="4">
                  <c:v>1.6512715235304286E-3</c:v>
                </c:pt>
                <c:pt idx="5">
                  <c:v>1.6035970573418348E-3</c:v>
                </c:pt>
                <c:pt idx="6">
                  <c:v>1.4E-3</c:v>
                </c:pt>
                <c:pt idx="7">
                  <c:v>1.4428571428571429E-3</c:v>
                </c:pt>
                <c:pt idx="8">
                  <c:v>1.4857142857142857E-3</c:v>
                </c:pt>
                <c:pt idx="9">
                  <c:v>1.5285714285714286E-3</c:v>
                </c:pt>
                <c:pt idx="10">
                  <c:v>1.5714285714285715E-3</c:v>
                </c:pt>
                <c:pt idx="11">
                  <c:v>1.6142857142857144E-3</c:v>
                </c:pt>
                <c:pt idx="12">
                  <c:v>1.6571428571428572E-3</c:v>
                </c:pt>
                <c:pt idx="13">
                  <c:v>1.7000000000000001E-3</c:v>
                </c:pt>
                <c:pt idx="14">
                  <c:v>1.742857142857143E-3</c:v>
                </c:pt>
                <c:pt idx="15">
                  <c:v>1.7857142857142859E-3</c:v>
                </c:pt>
                <c:pt idx="16">
                  <c:v>1.8285714285714288E-3</c:v>
                </c:pt>
                <c:pt idx="17">
                  <c:v>1.8714285714285716E-3</c:v>
                </c:pt>
                <c:pt idx="18">
                  <c:v>1.9142857142857145E-3</c:v>
                </c:pt>
                <c:pt idx="19">
                  <c:v>1.9571428571428574E-3</c:v>
                </c:pt>
                <c:pt idx="20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7-4DEA-8FE3-E2F63F89D7E5}"/>
            </c:ext>
          </c:extLst>
        </c:ser>
        <c:ser>
          <c:idx val="7"/>
          <c:order val="5"/>
          <c:tx>
            <c:strRef>
              <c:f>Sheet1!$A$94</c:f>
              <c:strCache>
                <c:ptCount val="1"/>
                <c:pt idx="0">
                  <c:v>Uzņēmējdarbības sektora P&amp;A finansējums (prognoze, lai 2030.g. sasniegt 1% no IKP) </c:v>
                </c:pt>
              </c:strCache>
            </c:strRef>
          </c:tx>
          <c:spPr>
            <a:solidFill>
              <a:srgbClr val="CAFEED"/>
            </a:solidFill>
            <a:ln w="9525" cap="flat" cmpd="sng" algn="ctr">
              <a:noFill/>
              <a:round/>
            </a:ln>
            <a:effectLst/>
          </c:spPr>
          <c:dLbls>
            <c:dLbl>
              <c:idx val="14"/>
              <c:layout>
                <c:manualLayout>
                  <c:x val="-7.1176192180202424E-4"/>
                  <c:y val="-2.196078431372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D7-4DEA-8FE3-E2F63F89D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Sheet1!$B$87:$V$87</c:f>
              <c:strCach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strCache>
            </c:strRef>
          </c:cat>
          <c:val>
            <c:numRef>
              <c:f>Sheet1!$B$94:$V$94</c:f>
              <c:numCache>
                <c:formatCode>0.00%</c:formatCode>
                <c:ptCount val="21"/>
                <c:pt idx="0">
                  <c:v>2.4417599826869183E-3</c:v>
                </c:pt>
                <c:pt idx="1">
                  <c:v>3.4084034186286287E-3</c:v>
                </c:pt>
                <c:pt idx="2">
                  <c:v>3.3400937867264671E-3</c:v>
                </c:pt>
                <c:pt idx="3">
                  <c:v>2.6243507803801079E-3</c:v>
                </c:pt>
                <c:pt idx="4">
                  <c:v>2.7944595013591868E-3</c:v>
                </c:pt>
                <c:pt idx="5">
                  <c:v>3.1085112188472489E-3</c:v>
                </c:pt>
                <c:pt idx="6">
                  <c:v>1.1000000000000001E-3</c:v>
                </c:pt>
                <c:pt idx="7">
                  <c:v>1.3785714285714287E-3</c:v>
                </c:pt>
                <c:pt idx="8">
                  <c:v>1.6571428571428572E-3</c:v>
                </c:pt>
                <c:pt idx="9">
                  <c:v>1.9357142857142858E-3</c:v>
                </c:pt>
                <c:pt idx="10">
                  <c:v>2.2142857142857142E-3</c:v>
                </c:pt>
                <c:pt idx="11">
                  <c:v>2.4928571428571426E-3</c:v>
                </c:pt>
                <c:pt idx="12">
                  <c:v>2.771428571428571E-3</c:v>
                </c:pt>
                <c:pt idx="13">
                  <c:v>3.0499999999999993E-3</c:v>
                </c:pt>
                <c:pt idx="14">
                  <c:v>3.3285714285714277E-3</c:v>
                </c:pt>
                <c:pt idx="15">
                  <c:v>3.6071428571428561E-3</c:v>
                </c:pt>
                <c:pt idx="16">
                  <c:v>3.8857142857142844E-3</c:v>
                </c:pt>
                <c:pt idx="17">
                  <c:v>4.1642857142857133E-3</c:v>
                </c:pt>
                <c:pt idx="18">
                  <c:v>4.4428571428571416E-3</c:v>
                </c:pt>
                <c:pt idx="19">
                  <c:v>4.72142857142857E-3</c:v>
                </c:pt>
                <c:pt idx="20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D7-4DEA-8FE3-E2F63F89D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503976"/>
        <c:axId val="423504960"/>
      </c:areaChart>
      <c:lineChart>
        <c:grouping val="standard"/>
        <c:varyColors val="0"/>
        <c:ser>
          <c:idx val="0"/>
          <c:order val="0"/>
          <c:tx>
            <c:strRef>
              <c:f>Sheet1!$A$88</c:f>
              <c:strCache>
                <c:ptCount val="1"/>
                <c:pt idx="0">
                  <c:v>Kopējais finansējums P&amp;A (% no IKP)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4.86914212489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D7-4DEA-8FE3-E2F63F89D7E5}"/>
                </c:ext>
              </c:extLst>
            </c:dLbl>
            <c:dLbl>
              <c:idx val="1"/>
              <c:layout>
                <c:manualLayout>
                  <c:x val="-1.2126934573250153E-2"/>
                  <c:y val="-1.623047374963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D7-4DEA-8FE3-E2F63F89D7E5}"/>
                </c:ext>
              </c:extLst>
            </c:dLbl>
            <c:dLbl>
              <c:idx val="2"/>
              <c:layout>
                <c:manualLayout>
                  <c:x val="2.1400472776323775E-3"/>
                  <c:y val="-1.6230473749637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D7-4DEA-8FE3-E2F63F89D7E5}"/>
                </c:ext>
              </c:extLst>
            </c:dLbl>
            <c:dLbl>
              <c:idx val="3"/>
              <c:layout>
                <c:manualLayout>
                  <c:x val="-1.0700236388161888E-2"/>
                  <c:y val="1.298437899970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D7-4DEA-8FE3-E2F63F89D7E5}"/>
                </c:ext>
              </c:extLst>
            </c:dLbl>
            <c:dLbl>
              <c:idx val="4"/>
              <c:layout>
                <c:manualLayout>
                  <c:x val="-1.1413585480706014E-2"/>
                  <c:y val="-1.298437899970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D7-4DEA-8FE3-E2F63F89D7E5}"/>
                </c:ext>
              </c:extLst>
            </c:dLbl>
            <c:dLbl>
              <c:idx val="6"/>
              <c:layout>
                <c:manualLayout>
                  <c:x val="-9.2735382030736356E-3"/>
                  <c:y val="-2.596875799941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D7-4DEA-8FE3-E2F63F89D7E5}"/>
                </c:ext>
              </c:extLst>
            </c:dLbl>
            <c:dLbl>
              <c:idx val="7"/>
              <c:layout>
                <c:manualLayout>
                  <c:x val="-5.7067927403530068E-3"/>
                  <c:y val="-1.298437899970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D7-4DEA-8FE3-E2F63F89D7E5}"/>
                </c:ext>
              </c:extLst>
            </c:dLbl>
            <c:dLbl>
              <c:idx val="8"/>
              <c:layout>
                <c:manualLayout>
                  <c:x val="-5.7067927403530588E-3"/>
                  <c:y val="-1.136133162474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D7-4DEA-8FE3-E2F63F89D7E5}"/>
                </c:ext>
              </c:extLst>
            </c:dLbl>
            <c:dLbl>
              <c:idx val="9"/>
              <c:layout>
                <c:manualLayout>
                  <c:x val="-7.1334909254412585E-3"/>
                  <c:y val="-1.623047374963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D7-4DEA-8FE3-E2F63F89D7E5}"/>
                </c:ext>
              </c:extLst>
            </c:dLbl>
            <c:dLbl>
              <c:idx val="10"/>
              <c:layout>
                <c:manualLayout>
                  <c:x val="-1.1413585480706014E-2"/>
                  <c:y val="1.623047374963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D7-4DEA-8FE3-E2F63F89D7E5}"/>
                </c:ext>
              </c:extLst>
            </c:dLbl>
            <c:dLbl>
              <c:idx val="11"/>
              <c:layout>
                <c:manualLayout>
                  <c:x val="-5.7067927403530068E-3"/>
                  <c:y val="-1.78535211246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D7-4DEA-8FE3-E2F63F89D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Sheet1!$B$87:$V$87</c:f>
              <c:strCach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strCache>
            </c:strRef>
          </c:cat>
          <c:val>
            <c:numRef>
              <c:f>Sheet1!$B$88:$V$88</c:f>
              <c:numCache>
                <c:formatCode>0.00%</c:formatCode>
                <c:ptCount val="21"/>
                <c:pt idx="0">
                  <c:v>6.109974751198316E-3</c:v>
                </c:pt>
                <c:pt idx="1">
                  <c:v>6.9645699912440481E-3</c:v>
                </c:pt>
                <c:pt idx="2">
                  <c:v>6.6436338794805521E-3</c:v>
                </c:pt>
                <c:pt idx="3">
                  <c:v>6.1220223054017564E-3</c:v>
                </c:pt>
                <c:pt idx="4">
                  <c:v>6.8930001033526613E-3</c:v>
                </c:pt>
                <c:pt idx="5">
                  <c:v>6.2581403109596727E-3</c:v>
                </c:pt>
                <c:pt idx="6">
                  <c:v>4.4291782225491152E-3</c:v>
                </c:pt>
                <c:pt idx="7">
                  <c:v>4.2182649738562996E-3</c:v>
                </c:pt>
                <c:pt idx="8">
                  <c:v>4.0173952131964761E-3</c:v>
                </c:pt>
                <c:pt idx="9">
                  <c:v>3.8260906792347391E-3</c:v>
                </c:pt>
                <c:pt idx="10">
                  <c:v>3.6438958849854658E-3</c:v>
                </c:pt>
                <c:pt idx="11">
                  <c:v>6.6138344910364215E-3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ED7-4DEA-8FE3-E2F63F89D7E5}"/>
            </c:ext>
          </c:extLst>
        </c:ser>
        <c:ser>
          <c:idx val="1"/>
          <c:order val="1"/>
          <c:tx>
            <c:strRef>
              <c:f>Sheet1!$A$89</c:f>
              <c:strCache>
                <c:ptCount val="1"/>
                <c:pt idx="0">
                  <c:v>Plānotais finansējums P&amp;A (sniedzot 100 mljn./gadā)</c:v>
                </c:pt>
              </c:strCache>
            </c:strRef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D7-4DEA-8FE3-E2F63F89D7E5}"/>
                </c:ext>
              </c:extLst>
            </c:dLbl>
            <c:dLbl>
              <c:idx val="12"/>
              <c:layout>
                <c:manualLayout>
                  <c:x val="-4.28009455526486E-3"/>
                  <c:y val="-1.298437899970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D7-4DEA-8FE3-E2F63F89D7E5}"/>
                </c:ext>
              </c:extLst>
            </c:dLbl>
            <c:dLbl>
              <c:idx val="13"/>
              <c:layout>
                <c:manualLayout>
                  <c:x val="-9.2735382030737397E-3"/>
                  <c:y val="-1.623047374963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ED7-4DEA-8FE3-E2F63F89D7E5}"/>
                </c:ext>
              </c:extLst>
            </c:dLbl>
            <c:dLbl>
              <c:idx val="14"/>
              <c:layout>
                <c:manualLayout>
                  <c:x val="-5.7067927403530068E-3"/>
                  <c:y val="-1.623047374963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ED7-4DEA-8FE3-E2F63F89D7E5}"/>
                </c:ext>
              </c:extLst>
            </c:dLbl>
            <c:dLbl>
              <c:idx val="15"/>
              <c:layout>
                <c:manualLayout>
                  <c:x val="-8.5601891105295102E-3"/>
                  <c:y val="-1.947656849956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ED7-4DEA-8FE3-E2F63F89D7E5}"/>
                </c:ext>
              </c:extLst>
            </c:dLbl>
            <c:dLbl>
              <c:idx val="16"/>
              <c:layout>
                <c:manualLayout>
                  <c:x val="-7.8468400179854889E-3"/>
                  <c:y val="-1.460742637467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D7-4DEA-8FE3-E2F63F89D7E5}"/>
                </c:ext>
              </c:extLst>
            </c:dLbl>
            <c:dLbl>
              <c:idx val="17"/>
              <c:layout>
                <c:manualLayout>
                  <c:x val="-9.9868872956178668E-3"/>
                  <c:y val="-1.6230473749637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ED7-4DEA-8FE3-E2F63F89D7E5}"/>
                </c:ext>
              </c:extLst>
            </c:dLbl>
            <c:dLbl>
              <c:idx val="18"/>
              <c:layout>
                <c:manualLayout>
                  <c:x val="-7.1334909254412585E-3"/>
                  <c:y val="-1.785352112460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D7-4DEA-8FE3-E2F63F89D7E5}"/>
                </c:ext>
              </c:extLst>
            </c:dLbl>
            <c:dLbl>
              <c:idx val="19"/>
              <c:layout>
                <c:manualLayout>
                  <c:x val="-7.1334909254411535E-3"/>
                  <c:y val="-9.7382842497822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ED7-4DEA-8FE3-E2F63F89D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Sheet1!$B$87:$V$87</c:f>
              <c:strCach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strCache>
            </c:strRef>
          </c:cat>
          <c:val>
            <c:numRef>
              <c:f>Sheet1!$B$89:$V$89</c:f>
              <c:numCache>
                <c:formatCode>General</c:formatCode>
                <c:ptCount val="21"/>
                <c:pt idx="10" formatCode="0.00%">
                  <c:v>3.5999999999999999E-3</c:v>
                </c:pt>
                <c:pt idx="11" formatCode="0.00%">
                  <c:v>6.6138344910364215E-3</c:v>
                </c:pt>
                <c:pt idx="12" formatCode="0.00%">
                  <c:v>6.2988899914632581E-3</c:v>
                </c:pt>
                <c:pt idx="13" formatCode="0.00%">
                  <c:v>5.998942849012626E-3</c:v>
                </c:pt>
                <c:pt idx="14" formatCode="0.00%">
                  <c:v>5.7132789038215484E-3</c:v>
                </c:pt>
                <c:pt idx="15" formatCode="0.00%">
                  <c:v>5.4412180036395698E-3</c:v>
                </c:pt>
                <c:pt idx="16" formatCode="0.00%">
                  <c:v>5.1821123844186376E-3</c:v>
                </c:pt>
                <c:pt idx="17" formatCode="0.00%">
                  <c:v>4.9353451280177508E-3</c:v>
                </c:pt>
                <c:pt idx="18" formatCode="0.00%">
                  <c:v>4.7003286933502385E-3</c:v>
                </c:pt>
                <c:pt idx="19" formatCode="0.00%">
                  <c:v>4.4765035174764174E-3</c:v>
                </c:pt>
                <c:pt idx="20" formatCode="0.00%">
                  <c:v>4.2633366833108735E-3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ED7-4DEA-8FE3-E2F63F89D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503976"/>
        <c:axId val="423504960"/>
      </c:lineChart>
      <c:lineChart>
        <c:grouping val="standard"/>
        <c:varyColors val="0"/>
        <c:ser>
          <c:idx val="3"/>
          <c:order val="2"/>
          <c:tx>
            <c:strRef>
              <c:f>Sheet1!$A$90</c:f>
              <c:strCache>
                <c:ptCount val="1"/>
                <c:pt idx="0">
                  <c:v>IKP prognoze (+5%/gadā)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Sheet1!$B$87:$V$87</c:f>
              <c:strCach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strCache>
            </c:strRef>
          </c:cat>
          <c:val>
            <c:numRef>
              <c:f>Sheet1!$B$90:$V$90</c:f>
              <c:numCache>
                <c:formatCode>#,##0</c:formatCode>
                <c:ptCount val="21"/>
                <c:pt idx="0">
                  <c:v>17937881000</c:v>
                </c:pt>
                <c:pt idx="1">
                  <c:v>20302761000</c:v>
                </c:pt>
                <c:pt idx="2">
                  <c:v>21885613000</c:v>
                </c:pt>
                <c:pt idx="3">
                  <c:v>22786588000</c:v>
                </c:pt>
                <c:pt idx="4">
                  <c:v>23618163000</c:v>
                </c:pt>
                <c:pt idx="5">
                  <c:v>24320324000</c:v>
                </c:pt>
                <c:pt idx="6">
                  <c:v>24925617000</c:v>
                </c:pt>
                <c:pt idx="7">
                  <c:v>26171897850</c:v>
                </c:pt>
                <c:pt idx="8">
                  <c:v>27480492742.5</c:v>
                </c:pt>
                <c:pt idx="9">
                  <c:v>28854517379.625</c:v>
                </c:pt>
                <c:pt idx="10">
                  <c:v>30297243248.606251</c:v>
                </c:pt>
                <c:pt idx="11">
                  <c:v>31812105411.036564</c:v>
                </c:pt>
                <c:pt idx="12">
                  <c:v>33402710681.588394</c:v>
                </c:pt>
                <c:pt idx="13">
                  <c:v>35072846215.667816</c:v>
                </c:pt>
                <c:pt idx="14">
                  <c:v>36826488526.45121</c:v>
                </c:pt>
                <c:pt idx="15">
                  <c:v>38667812952.773773</c:v>
                </c:pt>
                <c:pt idx="16">
                  <c:v>40601203600.41246</c:v>
                </c:pt>
                <c:pt idx="17">
                  <c:v>42631263780.433083</c:v>
                </c:pt>
                <c:pt idx="18">
                  <c:v>44762826969.454735</c:v>
                </c:pt>
                <c:pt idx="19">
                  <c:v>47000968317.927475</c:v>
                </c:pt>
                <c:pt idx="20">
                  <c:v>49351016733.823853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EED7-4DEA-8FE3-E2F63F89D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367240"/>
        <c:axId val="350362976"/>
      </c:lineChart>
      <c:catAx>
        <c:axId val="42350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3504960"/>
        <c:crosses val="autoZero"/>
        <c:auto val="1"/>
        <c:lblAlgn val="ctr"/>
        <c:lblOffset val="100"/>
        <c:noMultiLvlLbl val="0"/>
      </c:catAx>
      <c:valAx>
        <c:axId val="423504960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schemeClr val="bg1"/>
              </a:solidFill>
              <a:prstDash val="sysDot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3503976"/>
        <c:crosses val="autoZero"/>
        <c:crossBetween val="between"/>
      </c:valAx>
      <c:valAx>
        <c:axId val="350362976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50367240"/>
        <c:crosses val="max"/>
        <c:crossBetween val="between"/>
      </c:valAx>
      <c:catAx>
        <c:axId val="350367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0362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422283693737063E-2"/>
          <c:y val="0"/>
          <c:w val="0.592980215878254"/>
          <c:h val="0.38539433872849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70547391767116"/>
          <c:y val="0.12265315672750209"/>
          <c:w val="0.41339908944502957"/>
          <c:h val="0.76329976194836102"/>
        </c:manualLayout>
      </c:layout>
      <c:radarChart>
        <c:radarStyle val="marker"/>
        <c:varyColors val="0"/>
        <c:ser>
          <c:idx val="0"/>
          <c:order val="0"/>
          <c:tx>
            <c:strRef>
              <c:f>'2017'!$A$2</c:f>
              <c:strCache>
                <c:ptCount val="1"/>
                <c:pt idx="0">
                  <c:v>Latvija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rgbClr val="C00000"/>
                </a:solidFill>
                <a:round/>
              </a:ln>
              <a:effectLst/>
            </c:spPr>
          </c:marker>
          <c:cat>
            <c:strRef>
              <c:f>'2017'!$B$1:$K$1</c:f>
              <c:strCache>
                <c:ptCount val="10"/>
                <c:pt idx="0">
                  <c:v>Cilvēkresursi</c:v>
                </c:pt>
                <c:pt idx="1">
                  <c:v>Pievilcīga pētniecības sistēma</c:v>
                </c:pt>
                <c:pt idx="2">
                  <c:v>Inovācijām labvēlīga vide</c:v>
                </c:pt>
                <c:pt idx="3">
                  <c:v>Finanses un atbalsts</c:v>
                </c:pt>
                <c:pt idx="4">
                  <c:v>Uzņēmumu investīcijas</c:v>
                </c:pt>
                <c:pt idx="5">
                  <c:v>Uzņēmumu inovētspēja</c:v>
                </c:pt>
                <c:pt idx="6">
                  <c:v>Uzņēmēju spēja sadarboties</c:v>
                </c:pt>
                <c:pt idx="7">
                  <c:v>Intelektuālie aktīvi</c:v>
                </c:pt>
                <c:pt idx="8">
                  <c:v>Inovācijas ietekme uz nodarbinātību</c:v>
                </c:pt>
                <c:pt idx="9">
                  <c:v>Inovācijas ietekme uz pārdošanas apjomiem</c:v>
                </c:pt>
              </c:strCache>
            </c:strRef>
          </c:cat>
          <c:val>
            <c:numRef>
              <c:f>'2017'!$B$2:$K$2</c:f>
              <c:numCache>
                <c:formatCode>General</c:formatCode>
                <c:ptCount val="10"/>
                <c:pt idx="0">
                  <c:v>0.371</c:v>
                </c:pt>
                <c:pt idx="1">
                  <c:v>0.152</c:v>
                </c:pt>
                <c:pt idx="2">
                  <c:v>0.69599999999999995</c:v>
                </c:pt>
                <c:pt idx="3">
                  <c:v>0.42899999999999999</c:v>
                </c:pt>
                <c:pt idx="4">
                  <c:v>0.184</c:v>
                </c:pt>
                <c:pt idx="5">
                  <c:v>6.7000000000000004E-2</c:v>
                </c:pt>
                <c:pt idx="6">
                  <c:v>0.20799999999999999</c:v>
                </c:pt>
                <c:pt idx="7">
                  <c:v>0.245</c:v>
                </c:pt>
                <c:pt idx="8">
                  <c:v>0.45400000000000001</c:v>
                </c:pt>
                <c:pt idx="9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4-424B-A621-71AD70BC355E}"/>
            </c:ext>
          </c:extLst>
        </c:ser>
        <c:ser>
          <c:idx val="3"/>
          <c:order val="1"/>
          <c:tx>
            <c:strRef>
              <c:f>'2017'!$A$5</c:f>
              <c:strCache>
                <c:ptCount val="1"/>
                <c:pt idx="0">
                  <c:v>ES vidēji</c:v>
                </c:pt>
              </c:strCache>
            </c:strRef>
          </c:tx>
          <c:spPr>
            <a:ln w="4762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</c:marker>
          <c:cat>
            <c:strRef>
              <c:f>'2017'!$B$1:$K$1</c:f>
              <c:strCache>
                <c:ptCount val="10"/>
                <c:pt idx="0">
                  <c:v>Cilvēkresursi</c:v>
                </c:pt>
                <c:pt idx="1">
                  <c:v>Pievilcīga pētniecības sistēma</c:v>
                </c:pt>
                <c:pt idx="2">
                  <c:v>Inovācijām labvēlīga vide</c:v>
                </c:pt>
                <c:pt idx="3">
                  <c:v>Finanses un atbalsts</c:v>
                </c:pt>
                <c:pt idx="4">
                  <c:v>Uzņēmumu investīcijas</c:v>
                </c:pt>
                <c:pt idx="5">
                  <c:v>Uzņēmumu inovētspēja</c:v>
                </c:pt>
                <c:pt idx="6">
                  <c:v>Uzņēmēju spēja sadarboties</c:v>
                </c:pt>
                <c:pt idx="7">
                  <c:v>Intelektuālie aktīvi</c:v>
                </c:pt>
                <c:pt idx="8">
                  <c:v>Inovācijas ietekme uz nodarbinātību</c:v>
                </c:pt>
                <c:pt idx="9">
                  <c:v>Inovācijas ietekme uz pārdošanas apjomiem</c:v>
                </c:pt>
              </c:strCache>
            </c:strRef>
          </c:cat>
          <c:val>
            <c:numRef>
              <c:f>'2017'!$B$5:$K$5</c:f>
              <c:numCache>
                <c:formatCode>General</c:formatCode>
                <c:ptCount val="10"/>
                <c:pt idx="0">
                  <c:v>0.48099999999999998</c:v>
                </c:pt>
                <c:pt idx="1">
                  <c:v>0.45100000000000001</c:v>
                </c:pt>
                <c:pt idx="2">
                  <c:v>0.497</c:v>
                </c:pt>
                <c:pt idx="3">
                  <c:v>0.47299999999999998</c:v>
                </c:pt>
                <c:pt idx="4">
                  <c:v>0.47499999999999998</c:v>
                </c:pt>
                <c:pt idx="5">
                  <c:v>0.47799999999999998</c:v>
                </c:pt>
                <c:pt idx="6">
                  <c:v>0.47899999999999998</c:v>
                </c:pt>
                <c:pt idx="7">
                  <c:v>0.49299999999999999</c:v>
                </c:pt>
                <c:pt idx="8">
                  <c:v>0.53800000000000003</c:v>
                </c:pt>
                <c:pt idx="9">
                  <c:v>0.66400000000000003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4-424B-A621-71AD70BC3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812336"/>
        <c:axId val="265812728"/>
      </c:radarChart>
      <c:catAx>
        <c:axId val="26581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65812728"/>
        <c:crosses val="autoZero"/>
        <c:auto val="1"/>
        <c:lblAlgn val="ctr"/>
        <c:lblOffset val="100"/>
        <c:noMultiLvlLbl val="0"/>
      </c:catAx>
      <c:valAx>
        <c:axId val="265812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6581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78824930978462"/>
          <c:y val="0"/>
          <c:w val="0.498745420999616"/>
          <c:h val="8.7412561801867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solidFill>
            <a:schemeClr val="accent1">
              <a:lumMod val="50000"/>
            </a:schemeClr>
          </a:solidFill>
          <a:latin typeface="+mn-lt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F8CFD-9FD2-4D30-AB62-46479870EB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4262B7-8D80-4B08-A67B-6C120BBD17F2}">
      <dgm:prSet phldrT="[Text]"/>
      <dgm:spPr/>
      <dgm:t>
        <a:bodyPr/>
        <a:lstStyle/>
        <a:p>
          <a:r>
            <a:rPr lang="lv-LV" dirty="0"/>
            <a:t>P&amp;A</a:t>
          </a:r>
          <a:endParaRPr lang="en-US" dirty="0"/>
        </a:p>
      </dgm:t>
    </dgm:pt>
    <dgm:pt modelId="{3F5CA7C7-FFD2-40A1-80EF-19006B24FA92}" type="parTrans" cxnId="{FFA444C9-E435-4822-B8C7-0E4C9CBF9FB9}">
      <dgm:prSet/>
      <dgm:spPr/>
      <dgm:t>
        <a:bodyPr/>
        <a:lstStyle/>
        <a:p>
          <a:endParaRPr lang="en-US"/>
        </a:p>
      </dgm:t>
    </dgm:pt>
    <dgm:pt modelId="{A4E82582-4F30-4E50-B099-FA9A6457510F}" type="sibTrans" cxnId="{FFA444C9-E435-4822-B8C7-0E4C9CBF9FB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0B977CF-C17B-4E06-A28E-8E1EFEF6999B}">
      <dgm:prSet phldrT="[Text]"/>
      <dgm:spPr/>
      <dgm:t>
        <a:bodyPr/>
        <a:lstStyle/>
        <a:p>
          <a:r>
            <a:rPr lang="lv-LV" dirty="0"/>
            <a:t>Ražošana</a:t>
          </a:r>
          <a:endParaRPr lang="en-US" dirty="0"/>
        </a:p>
      </dgm:t>
    </dgm:pt>
    <dgm:pt modelId="{6677A1CB-1D55-41EE-A35B-559ED01D0CDA}" type="parTrans" cxnId="{CD450D6D-7CF1-4971-BB7B-C68365860EA4}">
      <dgm:prSet/>
      <dgm:spPr/>
      <dgm:t>
        <a:bodyPr/>
        <a:lstStyle/>
        <a:p>
          <a:endParaRPr lang="en-US"/>
        </a:p>
      </dgm:t>
    </dgm:pt>
    <dgm:pt modelId="{0E3FE2AE-7B61-4019-B582-DD6FC827825B}" type="sibTrans" cxnId="{CD450D6D-7CF1-4971-BB7B-C68365860EA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A40329E-B835-4E04-A9FA-736FCDF9CE9B}">
      <dgm:prSet/>
      <dgm:spPr/>
      <dgm:t>
        <a:bodyPr/>
        <a:lstStyle/>
        <a:p>
          <a:r>
            <a:rPr lang="lv-LV" dirty="0"/>
            <a:t>Marketings</a:t>
          </a:r>
          <a:endParaRPr lang="en-US" dirty="0"/>
        </a:p>
      </dgm:t>
    </dgm:pt>
    <dgm:pt modelId="{92AA4DA7-64D9-4370-828D-A10440F39606}" type="parTrans" cxnId="{C92AEB24-A4E6-4846-BB77-9ADBF5C2F8E5}">
      <dgm:prSet/>
      <dgm:spPr/>
      <dgm:t>
        <a:bodyPr/>
        <a:lstStyle/>
        <a:p>
          <a:endParaRPr lang="en-US"/>
        </a:p>
      </dgm:t>
    </dgm:pt>
    <dgm:pt modelId="{B4B7B09C-709F-4F32-ADA3-F9EE1D39A313}" type="sibTrans" cxnId="{C92AEB24-A4E6-4846-BB77-9ADBF5C2F8E5}">
      <dgm:prSet/>
      <dgm:spPr/>
      <dgm:t>
        <a:bodyPr/>
        <a:lstStyle/>
        <a:p>
          <a:endParaRPr lang="en-US"/>
        </a:p>
      </dgm:t>
    </dgm:pt>
    <dgm:pt modelId="{66946C58-49E8-4564-9BE5-A9A282CECFB1}" type="pres">
      <dgm:prSet presAssocID="{7F2F8CFD-9FD2-4D30-AB62-46479870EB53}" presName="Name0" presStyleCnt="0">
        <dgm:presLayoutVars>
          <dgm:dir/>
          <dgm:resizeHandles val="exact"/>
        </dgm:presLayoutVars>
      </dgm:prSet>
      <dgm:spPr/>
    </dgm:pt>
    <dgm:pt modelId="{23CF8D54-FD56-4472-BE2B-340419836211}" type="pres">
      <dgm:prSet presAssocID="{2B4262B7-8D80-4B08-A67B-6C120BBD17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EC4B8-CAB8-4D9C-8479-6A60A912C7B5}" type="pres">
      <dgm:prSet presAssocID="{A4E82582-4F30-4E50-B099-FA9A6457510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551F951-4C69-4FAB-825A-54277607691F}" type="pres">
      <dgm:prSet presAssocID="{A4E82582-4F30-4E50-B099-FA9A6457510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6C6B19F-9770-475C-8DE7-FECEA0C892F8}" type="pres">
      <dgm:prSet presAssocID="{D0B977CF-C17B-4E06-A28E-8E1EFEF699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664E5-D9C2-4CC6-8519-3D265A2A39F5}" type="pres">
      <dgm:prSet presAssocID="{0E3FE2AE-7B61-4019-B582-DD6FC82782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3B4BBA4-467D-411D-97DD-B73EF65CE00D}" type="pres">
      <dgm:prSet presAssocID="{0E3FE2AE-7B61-4019-B582-DD6FC82782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79F5C74-4440-489A-AF98-63DCE1589375}" type="pres">
      <dgm:prSet presAssocID="{DA40329E-B835-4E04-A9FA-736FCDF9CE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3D044-303C-4C5F-ADF3-28CC3C94C45B}" type="presOf" srcId="{0E3FE2AE-7B61-4019-B582-DD6FC827825B}" destId="{FE2664E5-D9C2-4CC6-8519-3D265A2A39F5}" srcOrd="0" destOrd="0" presId="urn:microsoft.com/office/officeart/2005/8/layout/process1"/>
    <dgm:cxn modelId="{CD450D6D-7CF1-4971-BB7B-C68365860EA4}" srcId="{7F2F8CFD-9FD2-4D30-AB62-46479870EB53}" destId="{D0B977CF-C17B-4E06-A28E-8E1EFEF6999B}" srcOrd="1" destOrd="0" parTransId="{6677A1CB-1D55-41EE-A35B-559ED01D0CDA}" sibTransId="{0E3FE2AE-7B61-4019-B582-DD6FC827825B}"/>
    <dgm:cxn modelId="{38D09BEF-5454-4235-8636-2DDBABF1AD38}" type="presOf" srcId="{DA40329E-B835-4E04-A9FA-736FCDF9CE9B}" destId="{879F5C74-4440-489A-AF98-63DCE1589375}" srcOrd="0" destOrd="0" presId="urn:microsoft.com/office/officeart/2005/8/layout/process1"/>
    <dgm:cxn modelId="{FFA444C9-E435-4822-B8C7-0E4C9CBF9FB9}" srcId="{7F2F8CFD-9FD2-4D30-AB62-46479870EB53}" destId="{2B4262B7-8D80-4B08-A67B-6C120BBD17F2}" srcOrd="0" destOrd="0" parTransId="{3F5CA7C7-FFD2-40A1-80EF-19006B24FA92}" sibTransId="{A4E82582-4F30-4E50-B099-FA9A6457510F}"/>
    <dgm:cxn modelId="{DBA4A9CA-A657-409A-B48B-9166C4958154}" type="presOf" srcId="{A4E82582-4F30-4E50-B099-FA9A6457510F}" destId="{7551F951-4C69-4FAB-825A-54277607691F}" srcOrd="1" destOrd="0" presId="urn:microsoft.com/office/officeart/2005/8/layout/process1"/>
    <dgm:cxn modelId="{C92AEB24-A4E6-4846-BB77-9ADBF5C2F8E5}" srcId="{7F2F8CFD-9FD2-4D30-AB62-46479870EB53}" destId="{DA40329E-B835-4E04-A9FA-736FCDF9CE9B}" srcOrd="2" destOrd="0" parTransId="{92AA4DA7-64D9-4370-828D-A10440F39606}" sibTransId="{B4B7B09C-709F-4F32-ADA3-F9EE1D39A313}"/>
    <dgm:cxn modelId="{70685CD8-B1DD-4CFD-957F-63E37C10D582}" type="presOf" srcId="{D0B977CF-C17B-4E06-A28E-8E1EFEF6999B}" destId="{56C6B19F-9770-475C-8DE7-FECEA0C892F8}" srcOrd="0" destOrd="0" presId="urn:microsoft.com/office/officeart/2005/8/layout/process1"/>
    <dgm:cxn modelId="{46CCE38E-CF57-465B-92A3-A44DCC9315A0}" type="presOf" srcId="{A4E82582-4F30-4E50-B099-FA9A6457510F}" destId="{A82EC4B8-CAB8-4D9C-8479-6A60A912C7B5}" srcOrd="0" destOrd="0" presId="urn:microsoft.com/office/officeart/2005/8/layout/process1"/>
    <dgm:cxn modelId="{EDEA5E6A-DC5F-49DD-A7F7-769BB92631EE}" type="presOf" srcId="{2B4262B7-8D80-4B08-A67B-6C120BBD17F2}" destId="{23CF8D54-FD56-4472-BE2B-340419836211}" srcOrd="0" destOrd="0" presId="urn:microsoft.com/office/officeart/2005/8/layout/process1"/>
    <dgm:cxn modelId="{D797417A-62C0-4D9A-97C6-7072EA627C71}" type="presOf" srcId="{0E3FE2AE-7B61-4019-B582-DD6FC827825B}" destId="{83B4BBA4-467D-411D-97DD-B73EF65CE00D}" srcOrd="1" destOrd="0" presId="urn:microsoft.com/office/officeart/2005/8/layout/process1"/>
    <dgm:cxn modelId="{745B8892-4583-4783-AD09-E62504059F57}" type="presOf" srcId="{7F2F8CFD-9FD2-4D30-AB62-46479870EB53}" destId="{66946C58-49E8-4564-9BE5-A9A282CECFB1}" srcOrd="0" destOrd="0" presId="urn:microsoft.com/office/officeart/2005/8/layout/process1"/>
    <dgm:cxn modelId="{19DA5FC5-9478-4C03-85F7-F8766EE2E17E}" type="presParOf" srcId="{66946C58-49E8-4564-9BE5-A9A282CECFB1}" destId="{23CF8D54-FD56-4472-BE2B-340419836211}" srcOrd="0" destOrd="0" presId="urn:microsoft.com/office/officeart/2005/8/layout/process1"/>
    <dgm:cxn modelId="{2D253C27-D872-407F-B9A7-70EB2C358BE2}" type="presParOf" srcId="{66946C58-49E8-4564-9BE5-A9A282CECFB1}" destId="{A82EC4B8-CAB8-4D9C-8479-6A60A912C7B5}" srcOrd="1" destOrd="0" presId="urn:microsoft.com/office/officeart/2005/8/layout/process1"/>
    <dgm:cxn modelId="{FECFBE7C-AB48-4F6E-9A2F-48745EBFE718}" type="presParOf" srcId="{A82EC4B8-CAB8-4D9C-8479-6A60A912C7B5}" destId="{7551F951-4C69-4FAB-825A-54277607691F}" srcOrd="0" destOrd="0" presId="urn:microsoft.com/office/officeart/2005/8/layout/process1"/>
    <dgm:cxn modelId="{81A4E47C-009B-4FC3-8073-4F07A1E2EFFE}" type="presParOf" srcId="{66946C58-49E8-4564-9BE5-A9A282CECFB1}" destId="{56C6B19F-9770-475C-8DE7-FECEA0C892F8}" srcOrd="2" destOrd="0" presId="urn:microsoft.com/office/officeart/2005/8/layout/process1"/>
    <dgm:cxn modelId="{AFBDBDBA-18E7-4E88-BCE9-29676BCE9382}" type="presParOf" srcId="{66946C58-49E8-4564-9BE5-A9A282CECFB1}" destId="{FE2664E5-D9C2-4CC6-8519-3D265A2A39F5}" srcOrd="3" destOrd="0" presId="urn:microsoft.com/office/officeart/2005/8/layout/process1"/>
    <dgm:cxn modelId="{C621C0C1-1102-41BD-B988-CB787CA177BD}" type="presParOf" srcId="{FE2664E5-D9C2-4CC6-8519-3D265A2A39F5}" destId="{83B4BBA4-467D-411D-97DD-B73EF65CE00D}" srcOrd="0" destOrd="0" presId="urn:microsoft.com/office/officeart/2005/8/layout/process1"/>
    <dgm:cxn modelId="{853108AD-39DD-4284-A231-FA33643D2CF8}" type="presParOf" srcId="{66946C58-49E8-4564-9BE5-A9A282CECFB1}" destId="{879F5C74-4440-489A-AF98-63DCE15893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F8CFD-9FD2-4D30-AB62-46479870EB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4262B7-8D80-4B08-A67B-6C120BBD17F2}">
      <dgm:prSet phldrT="[Text]"/>
      <dgm:spPr/>
      <dgm:t>
        <a:bodyPr/>
        <a:lstStyle/>
        <a:p>
          <a:r>
            <a:rPr lang="lv-LV" dirty="0"/>
            <a:t>P&amp;A</a:t>
          </a:r>
          <a:endParaRPr lang="en-US" dirty="0"/>
        </a:p>
      </dgm:t>
    </dgm:pt>
    <dgm:pt modelId="{3F5CA7C7-FFD2-40A1-80EF-19006B24FA92}" type="parTrans" cxnId="{FFA444C9-E435-4822-B8C7-0E4C9CBF9FB9}">
      <dgm:prSet/>
      <dgm:spPr/>
      <dgm:t>
        <a:bodyPr/>
        <a:lstStyle/>
        <a:p>
          <a:endParaRPr lang="en-US"/>
        </a:p>
      </dgm:t>
    </dgm:pt>
    <dgm:pt modelId="{A4E82582-4F30-4E50-B099-FA9A6457510F}" type="sibTrans" cxnId="{FFA444C9-E435-4822-B8C7-0E4C9CBF9FB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0B977CF-C17B-4E06-A28E-8E1EFEF6999B}">
      <dgm:prSet phldrT="[Text]"/>
      <dgm:spPr/>
      <dgm:t>
        <a:bodyPr/>
        <a:lstStyle/>
        <a:p>
          <a:r>
            <a:rPr lang="lv-LV" dirty="0"/>
            <a:t>Ražošana</a:t>
          </a:r>
          <a:endParaRPr lang="en-US" dirty="0"/>
        </a:p>
      </dgm:t>
    </dgm:pt>
    <dgm:pt modelId="{6677A1CB-1D55-41EE-A35B-559ED01D0CDA}" type="parTrans" cxnId="{CD450D6D-7CF1-4971-BB7B-C68365860EA4}">
      <dgm:prSet/>
      <dgm:spPr/>
      <dgm:t>
        <a:bodyPr/>
        <a:lstStyle/>
        <a:p>
          <a:endParaRPr lang="en-US"/>
        </a:p>
      </dgm:t>
    </dgm:pt>
    <dgm:pt modelId="{0E3FE2AE-7B61-4019-B582-DD6FC827825B}" type="sibTrans" cxnId="{CD450D6D-7CF1-4971-BB7B-C68365860EA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A40329E-B835-4E04-A9FA-736FCDF9CE9B}">
      <dgm:prSet/>
      <dgm:spPr/>
      <dgm:t>
        <a:bodyPr/>
        <a:lstStyle/>
        <a:p>
          <a:r>
            <a:rPr lang="lv-LV" dirty="0"/>
            <a:t>Marketings</a:t>
          </a:r>
          <a:endParaRPr lang="en-US" dirty="0"/>
        </a:p>
      </dgm:t>
    </dgm:pt>
    <dgm:pt modelId="{92AA4DA7-64D9-4370-828D-A10440F39606}" type="parTrans" cxnId="{C92AEB24-A4E6-4846-BB77-9ADBF5C2F8E5}">
      <dgm:prSet/>
      <dgm:spPr/>
      <dgm:t>
        <a:bodyPr/>
        <a:lstStyle/>
        <a:p>
          <a:endParaRPr lang="en-US"/>
        </a:p>
      </dgm:t>
    </dgm:pt>
    <dgm:pt modelId="{B4B7B09C-709F-4F32-ADA3-F9EE1D39A313}" type="sibTrans" cxnId="{C92AEB24-A4E6-4846-BB77-9ADBF5C2F8E5}">
      <dgm:prSet/>
      <dgm:spPr/>
      <dgm:t>
        <a:bodyPr/>
        <a:lstStyle/>
        <a:p>
          <a:endParaRPr lang="en-US"/>
        </a:p>
      </dgm:t>
    </dgm:pt>
    <dgm:pt modelId="{66946C58-49E8-4564-9BE5-A9A282CECFB1}" type="pres">
      <dgm:prSet presAssocID="{7F2F8CFD-9FD2-4D30-AB62-46479870EB53}" presName="Name0" presStyleCnt="0">
        <dgm:presLayoutVars>
          <dgm:dir/>
          <dgm:resizeHandles val="exact"/>
        </dgm:presLayoutVars>
      </dgm:prSet>
      <dgm:spPr/>
    </dgm:pt>
    <dgm:pt modelId="{23CF8D54-FD56-4472-BE2B-340419836211}" type="pres">
      <dgm:prSet presAssocID="{2B4262B7-8D80-4B08-A67B-6C120BBD17F2}" presName="node" presStyleLbl="node1" presStyleIdx="0" presStyleCnt="3" custLinFactNeighborX="-836" custLinFactNeighborY="-8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EC4B8-CAB8-4D9C-8479-6A60A912C7B5}" type="pres">
      <dgm:prSet presAssocID="{A4E82582-4F30-4E50-B099-FA9A6457510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551F951-4C69-4FAB-825A-54277607691F}" type="pres">
      <dgm:prSet presAssocID="{A4E82582-4F30-4E50-B099-FA9A6457510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6C6B19F-9770-475C-8DE7-FECEA0C892F8}" type="pres">
      <dgm:prSet presAssocID="{D0B977CF-C17B-4E06-A28E-8E1EFEF6999B}" presName="node" presStyleLbl="node1" presStyleIdx="1" presStyleCnt="3" custLinFactNeighborY="-8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664E5-D9C2-4CC6-8519-3D265A2A39F5}" type="pres">
      <dgm:prSet presAssocID="{0E3FE2AE-7B61-4019-B582-DD6FC82782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3B4BBA4-467D-411D-97DD-B73EF65CE00D}" type="pres">
      <dgm:prSet presAssocID="{0E3FE2AE-7B61-4019-B582-DD6FC82782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79F5C74-4440-489A-AF98-63DCE1589375}" type="pres">
      <dgm:prSet presAssocID="{DA40329E-B835-4E04-A9FA-736FCDF9CE9B}" presName="node" presStyleLbl="node1" presStyleIdx="2" presStyleCnt="3" custLinFactNeighborX="-2996" custLinFactNeighborY="-85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3D044-303C-4C5F-ADF3-28CC3C94C45B}" type="presOf" srcId="{0E3FE2AE-7B61-4019-B582-DD6FC827825B}" destId="{FE2664E5-D9C2-4CC6-8519-3D265A2A39F5}" srcOrd="0" destOrd="0" presId="urn:microsoft.com/office/officeart/2005/8/layout/process1"/>
    <dgm:cxn modelId="{CD450D6D-7CF1-4971-BB7B-C68365860EA4}" srcId="{7F2F8CFD-9FD2-4D30-AB62-46479870EB53}" destId="{D0B977CF-C17B-4E06-A28E-8E1EFEF6999B}" srcOrd="1" destOrd="0" parTransId="{6677A1CB-1D55-41EE-A35B-559ED01D0CDA}" sibTransId="{0E3FE2AE-7B61-4019-B582-DD6FC827825B}"/>
    <dgm:cxn modelId="{38D09BEF-5454-4235-8636-2DDBABF1AD38}" type="presOf" srcId="{DA40329E-B835-4E04-A9FA-736FCDF9CE9B}" destId="{879F5C74-4440-489A-AF98-63DCE1589375}" srcOrd="0" destOrd="0" presId="urn:microsoft.com/office/officeart/2005/8/layout/process1"/>
    <dgm:cxn modelId="{FFA444C9-E435-4822-B8C7-0E4C9CBF9FB9}" srcId="{7F2F8CFD-9FD2-4D30-AB62-46479870EB53}" destId="{2B4262B7-8D80-4B08-A67B-6C120BBD17F2}" srcOrd="0" destOrd="0" parTransId="{3F5CA7C7-FFD2-40A1-80EF-19006B24FA92}" sibTransId="{A4E82582-4F30-4E50-B099-FA9A6457510F}"/>
    <dgm:cxn modelId="{DBA4A9CA-A657-409A-B48B-9166C4958154}" type="presOf" srcId="{A4E82582-4F30-4E50-B099-FA9A6457510F}" destId="{7551F951-4C69-4FAB-825A-54277607691F}" srcOrd="1" destOrd="0" presId="urn:microsoft.com/office/officeart/2005/8/layout/process1"/>
    <dgm:cxn modelId="{C92AEB24-A4E6-4846-BB77-9ADBF5C2F8E5}" srcId="{7F2F8CFD-9FD2-4D30-AB62-46479870EB53}" destId="{DA40329E-B835-4E04-A9FA-736FCDF9CE9B}" srcOrd="2" destOrd="0" parTransId="{92AA4DA7-64D9-4370-828D-A10440F39606}" sibTransId="{B4B7B09C-709F-4F32-ADA3-F9EE1D39A313}"/>
    <dgm:cxn modelId="{70685CD8-B1DD-4CFD-957F-63E37C10D582}" type="presOf" srcId="{D0B977CF-C17B-4E06-A28E-8E1EFEF6999B}" destId="{56C6B19F-9770-475C-8DE7-FECEA0C892F8}" srcOrd="0" destOrd="0" presId="urn:microsoft.com/office/officeart/2005/8/layout/process1"/>
    <dgm:cxn modelId="{46CCE38E-CF57-465B-92A3-A44DCC9315A0}" type="presOf" srcId="{A4E82582-4F30-4E50-B099-FA9A6457510F}" destId="{A82EC4B8-CAB8-4D9C-8479-6A60A912C7B5}" srcOrd="0" destOrd="0" presId="urn:microsoft.com/office/officeart/2005/8/layout/process1"/>
    <dgm:cxn modelId="{EDEA5E6A-DC5F-49DD-A7F7-769BB92631EE}" type="presOf" srcId="{2B4262B7-8D80-4B08-A67B-6C120BBD17F2}" destId="{23CF8D54-FD56-4472-BE2B-340419836211}" srcOrd="0" destOrd="0" presId="urn:microsoft.com/office/officeart/2005/8/layout/process1"/>
    <dgm:cxn modelId="{D797417A-62C0-4D9A-97C6-7072EA627C71}" type="presOf" srcId="{0E3FE2AE-7B61-4019-B582-DD6FC827825B}" destId="{83B4BBA4-467D-411D-97DD-B73EF65CE00D}" srcOrd="1" destOrd="0" presId="urn:microsoft.com/office/officeart/2005/8/layout/process1"/>
    <dgm:cxn modelId="{745B8892-4583-4783-AD09-E62504059F57}" type="presOf" srcId="{7F2F8CFD-9FD2-4D30-AB62-46479870EB53}" destId="{66946C58-49E8-4564-9BE5-A9A282CECFB1}" srcOrd="0" destOrd="0" presId="urn:microsoft.com/office/officeart/2005/8/layout/process1"/>
    <dgm:cxn modelId="{19DA5FC5-9478-4C03-85F7-F8766EE2E17E}" type="presParOf" srcId="{66946C58-49E8-4564-9BE5-A9A282CECFB1}" destId="{23CF8D54-FD56-4472-BE2B-340419836211}" srcOrd="0" destOrd="0" presId="urn:microsoft.com/office/officeart/2005/8/layout/process1"/>
    <dgm:cxn modelId="{2D253C27-D872-407F-B9A7-70EB2C358BE2}" type="presParOf" srcId="{66946C58-49E8-4564-9BE5-A9A282CECFB1}" destId="{A82EC4B8-CAB8-4D9C-8479-6A60A912C7B5}" srcOrd="1" destOrd="0" presId="urn:microsoft.com/office/officeart/2005/8/layout/process1"/>
    <dgm:cxn modelId="{FECFBE7C-AB48-4F6E-9A2F-48745EBFE718}" type="presParOf" srcId="{A82EC4B8-CAB8-4D9C-8479-6A60A912C7B5}" destId="{7551F951-4C69-4FAB-825A-54277607691F}" srcOrd="0" destOrd="0" presId="urn:microsoft.com/office/officeart/2005/8/layout/process1"/>
    <dgm:cxn modelId="{81A4E47C-009B-4FC3-8073-4F07A1E2EFFE}" type="presParOf" srcId="{66946C58-49E8-4564-9BE5-A9A282CECFB1}" destId="{56C6B19F-9770-475C-8DE7-FECEA0C892F8}" srcOrd="2" destOrd="0" presId="urn:microsoft.com/office/officeart/2005/8/layout/process1"/>
    <dgm:cxn modelId="{AFBDBDBA-18E7-4E88-BCE9-29676BCE9382}" type="presParOf" srcId="{66946C58-49E8-4564-9BE5-A9A282CECFB1}" destId="{FE2664E5-D9C2-4CC6-8519-3D265A2A39F5}" srcOrd="3" destOrd="0" presId="urn:microsoft.com/office/officeart/2005/8/layout/process1"/>
    <dgm:cxn modelId="{C621C0C1-1102-41BD-B988-CB787CA177BD}" type="presParOf" srcId="{FE2664E5-D9C2-4CC6-8519-3D265A2A39F5}" destId="{83B4BBA4-467D-411D-97DD-B73EF65CE00D}" srcOrd="0" destOrd="0" presId="urn:microsoft.com/office/officeart/2005/8/layout/process1"/>
    <dgm:cxn modelId="{853108AD-39DD-4284-A231-FA33643D2CF8}" type="presParOf" srcId="{66946C58-49E8-4564-9BE5-A9A282CECFB1}" destId="{879F5C74-4440-489A-AF98-63DCE15893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F8D54-FD56-4472-BE2B-340419836211}">
      <dsp:nvSpPr>
        <dsp:cNvPr id="0" name=""/>
        <dsp:cNvSpPr/>
      </dsp:nvSpPr>
      <dsp:spPr>
        <a:xfrm>
          <a:off x="3228" y="611492"/>
          <a:ext cx="965091" cy="57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P&amp;A</a:t>
          </a:r>
          <a:endParaRPr lang="en-US" sz="1400" kern="1200" dirty="0"/>
        </a:p>
      </dsp:txBody>
      <dsp:txXfrm>
        <a:off x="20188" y="628452"/>
        <a:ext cx="931171" cy="545134"/>
      </dsp:txXfrm>
    </dsp:sp>
    <dsp:sp modelId="{A82EC4B8-CAB8-4D9C-8479-6A60A912C7B5}">
      <dsp:nvSpPr>
        <dsp:cNvPr id="0" name=""/>
        <dsp:cNvSpPr/>
      </dsp:nvSpPr>
      <dsp:spPr>
        <a:xfrm>
          <a:off x="1064829" y="781348"/>
          <a:ext cx="204599" cy="23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064829" y="829216"/>
        <a:ext cx="143219" cy="143606"/>
      </dsp:txXfrm>
    </dsp:sp>
    <dsp:sp modelId="{56C6B19F-9770-475C-8DE7-FECEA0C892F8}">
      <dsp:nvSpPr>
        <dsp:cNvPr id="0" name=""/>
        <dsp:cNvSpPr/>
      </dsp:nvSpPr>
      <dsp:spPr>
        <a:xfrm>
          <a:off x="1354357" y="611492"/>
          <a:ext cx="965091" cy="57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Ražošana</a:t>
          </a:r>
          <a:endParaRPr lang="en-US" sz="1400" kern="1200" dirty="0"/>
        </a:p>
      </dsp:txBody>
      <dsp:txXfrm>
        <a:off x="1371317" y="628452"/>
        <a:ext cx="931171" cy="545134"/>
      </dsp:txXfrm>
    </dsp:sp>
    <dsp:sp modelId="{FE2664E5-D9C2-4CC6-8519-3D265A2A39F5}">
      <dsp:nvSpPr>
        <dsp:cNvPr id="0" name=""/>
        <dsp:cNvSpPr/>
      </dsp:nvSpPr>
      <dsp:spPr>
        <a:xfrm>
          <a:off x="2415957" y="781348"/>
          <a:ext cx="204599" cy="23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15957" y="829216"/>
        <a:ext cx="143219" cy="143606"/>
      </dsp:txXfrm>
    </dsp:sp>
    <dsp:sp modelId="{879F5C74-4440-489A-AF98-63DCE1589375}">
      <dsp:nvSpPr>
        <dsp:cNvPr id="0" name=""/>
        <dsp:cNvSpPr/>
      </dsp:nvSpPr>
      <dsp:spPr>
        <a:xfrm>
          <a:off x="2705485" y="611492"/>
          <a:ext cx="965091" cy="57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Marketings</a:t>
          </a:r>
          <a:endParaRPr lang="en-US" sz="1400" kern="1200" dirty="0"/>
        </a:p>
      </dsp:txBody>
      <dsp:txXfrm>
        <a:off x="2722445" y="628452"/>
        <a:ext cx="931171" cy="545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F8D54-FD56-4472-BE2B-340419836211}">
      <dsp:nvSpPr>
        <dsp:cNvPr id="0" name=""/>
        <dsp:cNvSpPr/>
      </dsp:nvSpPr>
      <dsp:spPr>
        <a:xfrm>
          <a:off x="1" y="140506"/>
          <a:ext cx="965091" cy="57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P&amp;A</a:t>
          </a:r>
          <a:endParaRPr lang="en-US" sz="1400" kern="1200" dirty="0"/>
        </a:p>
      </dsp:txBody>
      <dsp:txXfrm>
        <a:off x="16961" y="157466"/>
        <a:ext cx="931171" cy="545134"/>
      </dsp:txXfrm>
    </dsp:sp>
    <dsp:sp modelId="{A82EC4B8-CAB8-4D9C-8479-6A60A912C7B5}">
      <dsp:nvSpPr>
        <dsp:cNvPr id="0" name=""/>
        <dsp:cNvSpPr/>
      </dsp:nvSpPr>
      <dsp:spPr>
        <a:xfrm rot="21577057">
          <a:off x="1062406" y="305804"/>
          <a:ext cx="206314" cy="23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062407" y="353879"/>
        <a:ext cx="144420" cy="143606"/>
      </dsp:txXfrm>
    </dsp:sp>
    <dsp:sp modelId="{56C6B19F-9770-475C-8DE7-FECEA0C892F8}">
      <dsp:nvSpPr>
        <dsp:cNvPr id="0" name=""/>
        <dsp:cNvSpPr/>
      </dsp:nvSpPr>
      <dsp:spPr>
        <a:xfrm>
          <a:off x="1354357" y="131467"/>
          <a:ext cx="965091" cy="57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Ražošana</a:t>
          </a:r>
          <a:endParaRPr lang="en-US" sz="1400" kern="1200" dirty="0"/>
        </a:p>
      </dsp:txBody>
      <dsp:txXfrm>
        <a:off x="1371317" y="148427"/>
        <a:ext cx="931171" cy="545134"/>
      </dsp:txXfrm>
    </dsp:sp>
    <dsp:sp modelId="{FE2664E5-D9C2-4CC6-8519-3D265A2A39F5}">
      <dsp:nvSpPr>
        <dsp:cNvPr id="0" name=""/>
        <dsp:cNvSpPr/>
      </dsp:nvSpPr>
      <dsp:spPr>
        <a:xfrm rot="21567739">
          <a:off x="2413062" y="294985"/>
          <a:ext cx="198478" cy="23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13063" y="343132"/>
        <a:ext cx="138935" cy="143606"/>
      </dsp:txXfrm>
    </dsp:sp>
    <dsp:sp modelId="{879F5C74-4440-489A-AF98-63DCE1589375}">
      <dsp:nvSpPr>
        <dsp:cNvPr id="0" name=""/>
        <dsp:cNvSpPr/>
      </dsp:nvSpPr>
      <dsp:spPr>
        <a:xfrm>
          <a:off x="2693919" y="118896"/>
          <a:ext cx="965091" cy="5790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/>
            <a:t>Marketings</a:t>
          </a:r>
          <a:endParaRPr lang="en-US" sz="1400" kern="1200" dirty="0"/>
        </a:p>
      </dsp:txBody>
      <dsp:txXfrm>
        <a:off x="2710879" y="135856"/>
        <a:ext cx="931171" cy="54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ABA2-42BE-4F9F-AEAF-DCCB77ADAF48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89F5D-F8B2-4824-A1B8-23B54523DA6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491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Atsevišķi apskatot Latvijas valsts P&amp;A izdevumu apmēru uz 1 iedzīvotāju, Latvijas valsts P&amp;A izdevumi 2016.gadā veidoja vien 56 EUR gadā, kas ir 9,4% no ES vidējā līmeņa un aptuveni 5% apmērā no Luksemburgas, Dānijas, Austrijas un Zviedrijas līmeņa. Latvijas IKP uz vienu iedzīvotāju 2016.gadā bija 43,5% apmērā no ES vidējā līmeņa. Salīdzinot Latvijas rādītājus ar Lietuvu un Igauniju, kurās IKP uz vienu iedzīvotāju ir tikai nedaudz lielāks kā Latvijā (Lietuva – 46,2%, Igaunija – 54,8% no ES vidējā līmeņa), redzams, ka kopējo P&amp;A izdevumu apmērs uz 1 iedzīvotāju Lietuvai ir 113 EUR (par 50% vairāk kā Latvijai), bet Igaunijai – 205 EUR (par 73% vairāk kā Latvijai). Šī atšķirība skaidri demonstrē, ka iepretim Lietuvai un Igaunijai, Latvija politiskajā līmenī kā prioritāti nav izvirzījusi augstas pievienotās vērtības ekonomikas attīstību.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7978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796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EM stratēģija - valsts rāda piemēru P&amp;A&amp;I veicināšanai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614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992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>
                <a:solidFill>
                  <a:schemeClr val="bg1"/>
                </a:solidFill>
                <a:latin typeface="Helvetica Neue Light"/>
                <a:ea typeface="Times New Roman" panose="02020603050405020304" pitchFamily="18" charset="0"/>
              </a:rPr>
              <a:t>EK ziņojums (2018) par Latvijas zinātnes finansēšanas un pārvaldības sistēmu (2018): </a:t>
            </a:r>
            <a:r>
              <a:rPr lang="lv-LV" sz="1200" i="1" dirty="0">
                <a:solidFill>
                  <a:schemeClr val="bg1"/>
                </a:solidFill>
                <a:latin typeface="Helvetica Neue Light"/>
                <a:ea typeface="Times New Roman" panose="02020603050405020304" pitchFamily="18" charset="0"/>
              </a:rPr>
              <a:t>«[…] finansējums pētniecībai un inovācijai Latvijā ir sadrumstalots daudzās organizācijās […] jāsamazina pētniecības un inovāciju finansēšanas jomā iesaistīto organizāciju skaits, tādējādi attīstot šobrīd trūkstošo jaudu […] nepieciešama spēcīgāka un integrētāka inovāciju atbalsta organizācija […]»</a:t>
            </a:r>
            <a:endParaRPr lang="lv-LV" sz="1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542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LITAF</a:t>
            </a:r>
            <a:r>
              <a:rPr lang="lv-LV" baseline="0" dirty="0"/>
              <a:t> p</a:t>
            </a:r>
            <a:r>
              <a:rPr lang="lv-LV" dirty="0"/>
              <a:t>amatuzdevumi,</a:t>
            </a:r>
            <a:r>
              <a:rPr lang="lv-LV" baseline="0" dirty="0"/>
              <a:t> saskaņā ar Saeimas lēmumu:</a:t>
            </a:r>
            <a:endParaRPr lang="lv-LV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Finansēt TRL 4.-8. līmeņa projektus, paredzot iespēju finansēt arī zemāka TRL līmeņa pētījumus;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Attīstīt pētniecības un komercdarbības sektoru ciešāku sadarbību, t.sk.:</a:t>
            </a:r>
          </a:p>
          <a:p>
            <a:r>
              <a:rPr lang="lv-LV" dirty="0"/>
              <a:t>	Atbalsts uzņēmumiem pasūtīt zinātnisko izpēti jaunu produktu, tehnoloģiju un pakalpojumu radīšanai,</a:t>
            </a:r>
          </a:p>
          <a:p>
            <a:r>
              <a:rPr lang="lv-LV" dirty="0"/>
              <a:t>	Atbalsts PO komercializēt izgudrojumus un pētnieciskās izstrādnes, t.sk. atbalstot </a:t>
            </a:r>
            <a:r>
              <a:rPr lang="lv-LV" dirty="0" err="1"/>
              <a:t>priekšizpēti</a:t>
            </a:r>
            <a:r>
              <a:rPr lang="lv-LV" dirty="0"/>
              <a:t> un </a:t>
            </a:r>
            <a:r>
              <a:rPr lang="lv-LV" dirty="0" err="1"/>
              <a:t>prototipēšanu</a:t>
            </a:r>
            <a:r>
              <a:rPr lang="lv-LV" dirty="0"/>
              <a:t>,</a:t>
            </a:r>
          </a:p>
          <a:p>
            <a:r>
              <a:rPr lang="lv-LV" dirty="0"/>
              <a:t>	Atbalsts PO jaundibinātu uzņēmumu (</a:t>
            </a:r>
            <a:r>
              <a:rPr lang="lv-LV" dirty="0" err="1"/>
              <a:t>spin-off</a:t>
            </a:r>
            <a:r>
              <a:rPr lang="lv-LV" dirty="0"/>
              <a:t>) izveidei,</a:t>
            </a:r>
          </a:p>
          <a:p>
            <a:r>
              <a:rPr lang="lv-LV" dirty="0"/>
              <a:t>	Atbalsts uzņēmumiem jaunu produktu un tehnoloģiju pārbaudei un pilnveidošanai,</a:t>
            </a:r>
          </a:p>
          <a:p>
            <a:r>
              <a:rPr lang="lv-LV" dirty="0"/>
              <a:t>	Atbalsts pētnieciskās kapacitātes paaugstināšanu komercsabiedrībās, t.sk. industriālo doktoru sagatavošanai,</a:t>
            </a:r>
          </a:p>
          <a:p>
            <a:r>
              <a:rPr lang="lv-LV" dirty="0"/>
              <a:t>	Atbalsts jaunajiem zinātniekiem, kuri uzņēmumos izstrādā doktora disertāciju un kuru zinātniskās izstrādes ir nepieciešamas attiecīgā uzņēmuma attīstībai,</a:t>
            </a:r>
          </a:p>
          <a:p>
            <a:r>
              <a:rPr lang="lv-LV" dirty="0"/>
              <a:t>	Inovācijas ekspertu piesaiste zinātnieku grupām, kuras pievērsušās pētniecisko izstrādņu </a:t>
            </a:r>
            <a:r>
              <a:rPr lang="lv-LV" dirty="0" err="1"/>
              <a:t>komercializācijai</a:t>
            </a:r>
            <a:endParaRPr lang="lv-LV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Piesaistīt investorus Latvijas zinātnieku un komercsabiedrību sadarbības finansēšanai;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Līdzfinansēt 2021.-2027.gada ES vai citu starptautisku programmu pētniecības un inovāciju projektu īstenošanu ar Latvijas partneru dalību;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Izveidot LITAF programmu virzienus un izstrādāt programmas.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948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LITAF</a:t>
            </a:r>
            <a:r>
              <a:rPr lang="lv-LV" baseline="0" dirty="0"/>
              <a:t> p</a:t>
            </a:r>
            <a:r>
              <a:rPr lang="lv-LV" dirty="0"/>
              <a:t>amatuzdevumi,</a:t>
            </a:r>
            <a:r>
              <a:rPr lang="lv-LV" baseline="0" dirty="0"/>
              <a:t> saskaņā ar Saeimas lēmumu:</a:t>
            </a:r>
            <a:endParaRPr lang="lv-LV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Finansēt TRL 4.-8. līmeņa projektus, paredzot iespēju finansēt arī zemāka TRL līmeņa pētījumus;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Attīstīt pētniecības un komercdarbības sektoru ciešāku sadarbību, t.sk.:</a:t>
            </a:r>
          </a:p>
          <a:p>
            <a:r>
              <a:rPr lang="lv-LV" dirty="0"/>
              <a:t>	Atbalsts uzņēmumiem pasūtīt zinātnisko izpēti jaunu produktu, tehnoloģiju un pakalpojumu radīšanai,</a:t>
            </a:r>
          </a:p>
          <a:p>
            <a:r>
              <a:rPr lang="lv-LV" dirty="0"/>
              <a:t>	Atbalsts PO komercializēt izgudrojumus un pētnieciskās izstrādnes, t.sk. atbalstot </a:t>
            </a:r>
            <a:r>
              <a:rPr lang="lv-LV" dirty="0" err="1"/>
              <a:t>priekšizpēti</a:t>
            </a:r>
            <a:r>
              <a:rPr lang="lv-LV" dirty="0"/>
              <a:t> un </a:t>
            </a:r>
            <a:r>
              <a:rPr lang="lv-LV" dirty="0" err="1"/>
              <a:t>prototipēšanu</a:t>
            </a:r>
            <a:r>
              <a:rPr lang="lv-LV" dirty="0"/>
              <a:t>,</a:t>
            </a:r>
          </a:p>
          <a:p>
            <a:r>
              <a:rPr lang="lv-LV" dirty="0"/>
              <a:t>	Atbalsts PO jaundibinātu uzņēmumu (</a:t>
            </a:r>
            <a:r>
              <a:rPr lang="lv-LV" dirty="0" err="1"/>
              <a:t>spin-off</a:t>
            </a:r>
            <a:r>
              <a:rPr lang="lv-LV" dirty="0"/>
              <a:t>) izveidei,</a:t>
            </a:r>
          </a:p>
          <a:p>
            <a:r>
              <a:rPr lang="lv-LV" dirty="0"/>
              <a:t>	Atbalsts uzņēmumiem jaunu produktu un tehnoloģiju pārbaudei un pilnveidošanai,</a:t>
            </a:r>
          </a:p>
          <a:p>
            <a:r>
              <a:rPr lang="lv-LV" dirty="0"/>
              <a:t>	Atbalsts pētnieciskās kapacitātes paaugstināšanu komercsabiedrībās, t.sk. industriālo doktoru sagatavošanai,</a:t>
            </a:r>
          </a:p>
          <a:p>
            <a:r>
              <a:rPr lang="lv-LV" dirty="0"/>
              <a:t>	Atbalsts jaunajiem zinātniekiem, kuri uzņēmumos izstrādā doktora disertāciju un kuru zinātniskās izstrādes ir nepieciešamas attiecīgā uzņēmuma attīstībai,</a:t>
            </a:r>
          </a:p>
          <a:p>
            <a:r>
              <a:rPr lang="lv-LV" dirty="0"/>
              <a:t>	Inovācijas ekspertu piesaiste zinātnieku grupām, kuras pievērsušās pētniecisko izstrādņu </a:t>
            </a:r>
            <a:r>
              <a:rPr lang="lv-LV" dirty="0" err="1"/>
              <a:t>komercializācijai</a:t>
            </a:r>
            <a:endParaRPr lang="lv-LV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Piesaistīt investorus Latvijas zinātnieku un komercsabiedrību sadarbības finansēšanai;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Līdzfinansēt 2021.-2027.gada ES vai citu starptautisku programmu pētniecības un inovāciju projektu īstenošanu ar Latvijas partneru dalību;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Izveidot LITAF programmu virzienus un izstrādāt programmas.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890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LITAF</a:t>
            </a:r>
            <a:r>
              <a:rPr lang="lv-LV" baseline="0" dirty="0"/>
              <a:t> p</a:t>
            </a:r>
            <a:r>
              <a:rPr lang="lv-LV" dirty="0"/>
              <a:t>amatuzdevumi,</a:t>
            </a:r>
            <a:r>
              <a:rPr lang="lv-LV" baseline="0" dirty="0"/>
              <a:t> saskaņā ar Saeimas lēmumu:</a:t>
            </a:r>
            <a:endParaRPr lang="lv-LV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Finansēt TRL 4.-8. līmeņa projektus, paredzot iespēju finansēt arī zemāka TRL līmeņa pētījumus;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Attīstīt pētniecības un komercdarbības sektoru ciešāku sadarbību, t.sk.:</a:t>
            </a:r>
          </a:p>
          <a:p>
            <a:r>
              <a:rPr lang="lv-LV" dirty="0"/>
              <a:t>	Atbalsts uzņēmumiem pasūtīt zinātnisko izpēti jaunu produktu, tehnoloģiju un pakalpojumu radīšanai,</a:t>
            </a:r>
          </a:p>
          <a:p>
            <a:r>
              <a:rPr lang="lv-LV" dirty="0"/>
              <a:t>	Atbalsts PO komercializēt izgudrojumus un pētnieciskās izstrādnes, t.sk. atbalstot </a:t>
            </a:r>
            <a:r>
              <a:rPr lang="lv-LV" dirty="0" err="1"/>
              <a:t>priekšizpēti</a:t>
            </a:r>
            <a:r>
              <a:rPr lang="lv-LV" dirty="0"/>
              <a:t> un </a:t>
            </a:r>
            <a:r>
              <a:rPr lang="lv-LV" dirty="0" err="1"/>
              <a:t>prototipēšanu</a:t>
            </a:r>
            <a:r>
              <a:rPr lang="lv-LV" dirty="0"/>
              <a:t>,</a:t>
            </a:r>
          </a:p>
          <a:p>
            <a:r>
              <a:rPr lang="lv-LV" dirty="0"/>
              <a:t>	Atbalsts PO jaundibinātu uzņēmumu (</a:t>
            </a:r>
            <a:r>
              <a:rPr lang="lv-LV" dirty="0" err="1"/>
              <a:t>spin-off</a:t>
            </a:r>
            <a:r>
              <a:rPr lang="lv-LV" dirty="0"/>
              <a:t>) izveidei,</a:t>
            </a:r>
          </a:p>
          <a:p>
            <a:r>
              <a:rPr lang="lv-LV" dirty="0"/>
              <a:t>	Atbalsts uzņēmumiem jaunu produktu un tehnoloģiju pārbaudei un pilnveidošanai,</a:t>
            </a:r>
          </a:p>
          <a:p>
            <a:r>
              <a:rPr lang="lv-LV" dirty="0"/>
              <a:t>	Atbalsts pētnieciskās kapacitātes paaugstināšanu komercsabiedrībās, t.sk. industriālo doktoru sagatavošanai,</a:t>
            </a:r>
          </a:p>
          <a:p>
            <a:r>
              <a:rPr lang="lv-LV" dirty="0"/>
              <a:t>	Atbalsts jaunajiem zinātniekiem, kuri uzņēmumos izstrādā doktora disertāciju un kuru zinātniskās izstrādes ir nepieciešamas attiecīgā uzņēmuma attīstībai,</a:t>
            </a:r>
          </a:p>
          <a:p>
            <a:r>
              <a:rPr lang="lv-LV" dirty="0"/>
              <a:t>	Inovācijas ekspertu piesaiste zinātnieku grupām, kuras pievērsušās pētniecisko izstrādņu </a:t>
            </a:r>
            <a:r>
              <a:rPr lang="lv-LV" dirty="0" err="1"/>
              <a:t>komercializācijai</a:t>
            </a:r>
            <a:endParaRPr lang="lv-LV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Piesaistīt investorus Latvijas zinātnieku un komercsabiedrību sadarbības finansēšanai;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Līdzfinansēt 2021.-2027.gada ES vai citu starptautisku programmu pētniecības un inovāciju projektu īstenošanu ar Latvijas partneru dalību;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dirty="0"/>
              <a:t>Izveidot LITAF programmu virzienus un izstrādāt programmas.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854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888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89F5D-F8B2-4824-A1B8-23B54523DA6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764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930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677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590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13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701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966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474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251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320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92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294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848B-F3F2-4CC0-8DED-812F48E2EF16}" type="datetimeFigureOut">
              <a:rPr lang="lv-LV" smtClean="0"/>
              <a:t>24.10.2018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DF6C-07A5-453E-978C-4DDE19A7F5A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05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2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87" b="5025"/>
          <a:stretch/>
        </p:blipFill>
        <p:spPr>
          <a:xfrm>
            <a:off x="-10860" y="0"/>
            <a:ext cx="12202860" cy="6870472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Rectangle"/>
          <p:cNvSpPr/>
          <p:nvPr/>
        </p:nvSpPr>
        <p:spPr>
          <a:xfrm>
            <a:off x="-10860" y="6236"/>
            <a:ext cx="1220286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"/>
          <p:cNvSpPr/>
          <p:nvPr/>
        </p:nvSpPr>
        <p:spPr>
          <a:xfrm>
            <a:off x="3333134" y="4650658"/>
            <a:ext cx="5869859" cy="1465007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"/>
          <p:cNvSpPr/>
          <p:nvPr/>
        </p:nvSpPr>
        <p:spPr>
          <a:xfrm>
            <a:off x="3638241" y="4814181"/>
            <a:ext cx="5259643" cy="1137960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Mārtiņš Jansons</a:t>
            </a:r>
          </a:p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LR Ekonomikas ministrija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Saeimas Ilgtspējīgas attīstības komisija</a:t>
            </a:r>
          </a:p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.10.2018</a:t>
            </a: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"/>
          <p:cNvSpPr/>
          <p:nvPr/>
        </p:nvSpPr>
        <p:spPr>
          <a:xfrm>
            <a:off x="2185415" y="1818011"/>
            <a:ext cx="7635241" cy="2232782"/>
          </a:xfrm>
          <a:prstGeom prst="rect">
            <a:avLst/>
          </a:prstGeom>
          <a:ln w="50800" cap="flat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-466415" y="2127427"/>
            <a:ext cx="12783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Helvetica Neue Medium"/>
                <a:cs typeface="Courier New" panose="02070309020205020404" pitchFamily="49" charset="0"/>
              </a:rPr>
              <a:t>Latvijas inovācijas un tehnoloģiju</a:t>
            </a:r>
          </a:p>
          <a:p>
            <a:pPr algn="ctr"/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Helvetica Neue Medium"/>
                <a:cs typeface="Courier New" panose="02070309020205020404" pitchFamily="49" charset="0"/>
              </a:rPr>
              <a:t>atbalsta fonds (LITAF):</a:t>
            </a:r>
          </a:p>
          <a:p>
            <a:pPr algn="ctr"/>
            <a:r>
              <a:rPr lang="lv-LV" sz="3200" dirty="0">
                <a:solidFill>
                  <a:schemeClr val="accent1">
                    <a:lumMod val="75000"/>
                  </a:schemeClr>
                </a:solidFill>
                <a:latin typeface="Helvetica Neue Medium"/>
                <a:cs typeface="Courier New" panose="02070309020205020404" pitchFamily="49" charset="0"/>
              </a:rPr>
              <a:t>EM piedāvājums</a:t>
            </a:r>
          </a:p>
          <a:p>
            <a:pPr algn="ctr"/>
            <a:endParaRPr lang="lv-LV" sz="3200" b="1" dirty="0">
              <a:solidFill>
                <a:schemeClr val="accent1">
                  <a:lumMod val="75000"/>
                </a:schemeClr>
              </a:solidFill>
              <a:latin typeface="Helvetica Neue Medium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8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-20044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3BFF3CC5-70F5-4F99-928E-5F69830ACD8E}"/>
              </a:ext>
            </a:extLst>
          </p:cNvPr>
          <p:cNvSpPr/>
          <p:nvPr/>
        </p:nvSpPr>
        <p:spPr>
          <a:xfrm>
            <a:off x="2139" y="184183"/>
            <a:ext cx="2411839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Outline">
            <a:extLst>
              <a:ext uri="{FF2B5EF4-FFF2-40B4-BE49-F238E27FC236}">
                <a16:creationId xmlns:a16="http://schemas.microsoft.com/office/drawing/2014/main" id="{EEE0C903-E62C-4506-84B0-B20CB615DF05}"/>
              </a:ext>
            </a:extLst>
          </p:cNvPr>
          <p:cNvSpPr txBox="1"/>
          <p:nvPr/>
        </p:nvSpPr>
        <p:spPr>
          <a:xfrm>
            <a:off x="111867" y="259964"/>
            <a:ext cx="2011769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/>
            <a:r>
              <a:rPr lang="lv-LV" sz="1600" dirty="0"/>
              <a:t>Risinājuma validācija</a:t>
            </a:r>
            <a:endParaRPr lang="en-US" sz="1600" dirty="0"/>
          </a:p>
        </p:txBody>
      </p:sp>
      <p:sp>
        <p:nvSpPr>
          <p:cNvPr id="35" name="Line"/>
          <p:cNvSpPr/>
          <p:nvPr/>
        </p:nvSpPr>
        <p:spPr>
          <a:xfrm flipH="1" flipV="1">
            <a:off x="111867" y="1611769"/>
            <a:ext cx="11602743" cy="20361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Rectangle"/>
          <p:cNvSpPr/>
          <p:nvPr/>
        </p:nvSpPr>
        <p:spPr>
          <a:xfrm rot="5400000">
            <a:off x="7186442" y="-2986710"/>
            <a:ext cx="1357272" cy="7699064"/>
          </a:xfrm>
          <a:prstGeom prst="rect">
            <a:avLst/>
          </a:prstGeom>
          <a:solidFill>
            <a:schemeClr val="accent1">
              <a:hueOff val="114395"/>
              <a:lumOff val="-24975"/>
              <a:alpha val="41000"/>
            </a:schemeClr>
          </a:solidFill>
          <a:ln w="50800">
            <a:solidFill>
              <a:srgbClr val="FFFFFF">
                <a:alpha val="4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106232" y="214120"/>
            <a:ext cx="44603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3200" b="1" dirty="0">
                <a:solidFill>
                  <a:schemeClr val="bg1"/>
                </a:solidFill>
              </a:rPr>
              <a:t>PILOTPROJEKTS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lv-LV" sz="2300" dirty="0">
                <a:solidFill>
                  <a:schemeClr val="bg1"/>
                </a:solidFill>
              </a:rPr>
              <a:t>2019.-2020.g. I puse (18 mēneši)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lv-LV" sz="2300" dirty="0">
                <a:solidFill>
                  <a:schemeClr val="bg1"/>
                </a:solidFill>
              </a:rPr>
              <a:t>Finansējums: 600 tūkst. EUR</a:t>
            </a: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0761">
            <a:off x="1961666" y="54144"/>
            <a:ext cx="1508131" cy="1508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0" y="1036330"/>
            <a:ext cx="685738" cy="457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26" y="1036330"/>
            <a:ext cx="685738" cy="457376"/>
          </a:xfrm>
          <a:prstGeom prst="rect">
            <a:avLst/>
          </a:prstGeom>
        </p:spPr>
      </p:pic>
      <p:sp>
        <p:nvSpPr>
          <p:cNvPr id="18" name="Rectangle"/>
          <p:cNvSpPr/>
          <p:nvPr/>
        </p:nvSpPr>
        <p:spPr>
          <a:xfrm>
            <a:off x="111867" y="1733318"/>
            <a:ext cx="11619907" cy="5022790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91" y="30408"/>
            <a:ext cx="1810889" cy="1427584"/>
          </a:xfrm>
          <a:prstGeom prst="rect">
            <a:avLst/>
          </a:prstGeom>
        </p:spPr>
      </p:pic>
      <p:sp>
        <p:nvSpPr>
          <p:cNvPr id="21" name="Rectangle"/>
          <p:cNvSpPr/>
          <p:nvPr/>
        </p:nvSpPr>
        <p:spPr>
          <a:xfrm>
            <a:off x="111867" y="1733318"/>
            <a:ext cx="11619907" cy="5022790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6033" y="1871743"/>
            <a:ext cx="11567160" cy="4801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Vismaz divi pilotprojekta īstenotāji 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savstarpējai salīdzināšanai un objektīvāku secinājumu izdarīšanai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IKT virziens 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ātrāks produkta izstrādes laiks (no zemāka uz augstāku TRL); noteikta kā Latvijas RIS3 joma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Tiek izmantota esoša atbalsta infrastruktūra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piemēram, </a:t>
            </a:r>
            <a:r>
              <a:rPr lang="lv-LV" sz="20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 un Microsoft Inovāciju centrs 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vai </a:t>
            </a:r>
            <a:r>
              <a:rPr lang="lv-LV" sz="2000" i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RTU Dizaina fabrika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Nodrošina sinerģiju starp akadēmisko un biznesa vidi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Potenciāls piesaistīt starptautiskos partnerus un līdzfinansējumu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Nodrošina akadēmiskās zināšanas par LITAF izveidei piemērotākajiem modeļiem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Uzdevumi: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Atbilstošu cilvēkresursu nokomplektēšana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Projektu uzsaukumu un konkursu organizēšana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Projektu vērtēšana, t.sk. metodikas izstrāde vērtēšana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Informatīvo pasākumu organizēšana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Pilotprojekta noslēgumā – vērtējums par LITAF piemērotāko darbības modeli, t.sk. analīze un piedāvājums piemērotākajiem P&amp;A un inovācijas atbalsta instrumentiem LITAF ietvaros, fonda organizatoriskā un darbības modeļa definēšana, projektu atlašu organizēšanas kārtību un projektu novērtēšanas kārtību izstrāde</a:t>
            </a:r>
          </a:p>
        </p:txBody>
      </p:sp>
    </p:spTree>
    <p:extLst>
      <p:ext uri="{BB962C8B-B14F-4D97-AF65-F5344CB8AC3E}">
        <p14:creationId xmlns:p14="http://schemas.microsoft.com/office/powerpoint/2010/main" val="158317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-20044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3BFF3CC5-70F5-4F99-928E-5F69830ACD8E}"/>
              </a:ext>
            </a:extLst>
          </p:cNvPr>
          <p:cNvSpPr/>
          <p:nvPr/>
        </p:nvSpPr>
        <p:spPr>
          <a:xfrm>
            <a:off x="2139" y="184183"/>
            <a:ext cx="3536115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Outline">
            <a:extLst>
              <a:ext uri="{FF2B5EF4-FFF2-40B4-BE49-F238E27FC236}">
                <a16:creationId xmlns:a16="http://schemas.microsoft.com/office/drawing/2014/main" id="{EEE0C903-E62C-4506-84B0-B20CB615DF05}"/>
              </a:ext>
            </a:extLst>
          </p:cNvPr>
          <p:cNvSpPr txBox="1"/>
          <p:nvPr/>
        </p:nvSpPr>
        <p:spPr>
          <a:xfrm>
            <a:off x="111867" y="259964"/>
            <a:ext cx="342638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/>
            <a:r>
              <a:rPr lang="lv-LV" sz="1600" dirty="0"/>
              <a:t>LITAF: Laika grafiks un veicamie soļi</a:t>
            </a:r>
            <a:endParaRPr lang="en-US" sz="1600" dirty="0"/>
          </a:p>
        </p:txBody>
      </p:sp>
      <p:sp>
        <p:nvSpPr>
          <p:cNvPr id="35" name="Line"/>
          <p:cNvSpPr/>
          <p:nvPr/>
        </p:nvSpPr>
        <p:spPr>
          <a:xfrm flipH="1" flipV="1">
            <a:off x="130328" y="1691980"/>
            <a:ext cx="11931344" cy="24757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Rectangle"/>
          <p:cNvSpPr/>
          <p:nvPr/>
        </p:nvSpPr>
        <p:spPr>
          <a:xfrm>
            <a:off x="130329" y="1840750"/>
            <a:ext cx="11931343" cy="4868262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"/>
          <p:cNvSpPr/>
          <p:nvPr/>
        </p:nvSpPr>
        <p:spPr>
          <a:xfrm rot="5400000">
            <a:off x="5716524" y="-4806184"/>
            <a:ext cx="758952" cy="11931344"/>
          </a:xfrm>
          <a:prstGeom prst="rect">
            <a:avLst/>
          </a:prstGeom>
          <a:solidFill>
            <a:schemeClr val="accent1">
              <a:hueOff val="114395"/>
              <a:lumOff val="-24975"/>
              <a:alpha val="41000"/>
            </a:schemeClr>
          </a:solidFill>
          <a:ln w="50800">
            <a:solidFill>
              <a:srgbClr val="FFFFFF">
                <a:alpha val="4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" name="Rectangle"/>
          <p:cNvSpPr/>
          <p:nvPr/>
        </p:nvSpPr>
        <p:spPr>
          <a:xfrm>
            <a:off x="10963656" y="842873"/>
            <a:ext cx="952004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bg1"/>
                </a:solidFill>
              </a:rPr>
              <a:t>2025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4" name="Rectangle"/>
          <p:cNvSpPr/>
          <p:nvPr/>
        </p:nvSpPr>
        <p:spPr>
          <a:xfrm>
            <a:off x="9930382" y="849341"/>
            <a:ext cx="952004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bg1"/>
                </a:solidFill>
              </a:rPr>
              <a:t>2024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6" name="Rectangle"/>
          <p:cNvSpPr/>
          <p:nvPr/>
        </p:nvSpPr>
        <p:spPr>
          <a:xfrm>
            <a:off x="8897108" y="853029"/>
            <a:ext cx="952004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bg1"/>
                </a:solidFill>
              </a:rPr>
              <a:t>2023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7" name="Rectangle"/>
          <p:cNvSpPr/>
          <p:nvPr/>
        </p:nvSpPr>
        <p:spPr>
          <a:xfrm>
            <a:off x="7863834" y="841853"/>
            <a:ext cx="952004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bg1"/>
                </a:solidFill>
              </a:rPr>
              <a:t>2022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8" name="Rectangle"/>
          <p:cNvSpPr/>
          <p:nvPr/>
        </p:nvSpPr>
        <p:spPr>
          <a:xfrm>
            <a:off x="6830560" y="849341"/>
            <a:ext cx="952004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bg1"/>
                </a:solidFill>
              </a:rPr>
              <a:t>2021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9" name="Rectangle"/>
          <p:cNvSpPr/>
          <p:nvPr/>
        </p:nvSpPr>
        <p:spPr>
          <a:xfrm>
            <a:off x="5797286" y="841853"/>
            <a:ext cx="952004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bg1"/>
                </a:solidFill>
              </a:rPr>
              <a:t>2020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0" name="Rectangle"/>
          <p:cNvSpPr/>
          <p:nvPr/>
        </p:nvSpPr>
        <p:spPr>
          <a:xfrm>
            <a:off x="4764012" y="849341"/>
            <a:ext cx="952004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bg1"/>
                </a:solidFill>
              </a:rPr>
              <a:t>2019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1" name="Rectangle"/>
          <p:cNvSpPr/>
          <p:nvPr/>
        </p:nvSpPr>
        <p:spPr>
          <a:xfrm>
            <a:off x="130329" y="1840750"/>
            <a:ext cx="11931343" cy="4868262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0775" y="1925933"/>
            <a:ext cx="11740897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Pilotprojekts</a:t>
            </a:r>
          </a:p>
          <a:p>
            <a:pPr>
              <a:lnSpc>
                <a:spcPct val="107000"/>
              </a:lnSpc>
            </a:pPr>
            <a:endParaRPr lang="lv-LV" sz="20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LITAF darbības modeļa galīgā</a:t>
            </a: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izstrāde</a:t>
            </a:r>
          </a:p>
          <a:p>
            <a:pPr>
              <a:lnSpc>
                <a:spcPct val="107000"/>
              </a:lnSpc>
            </a:pPr>
            <a:endParaRPr lang="lv-LV" sz="20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LITAF normatīvā regulējuma</a:t>
            </a: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izstrāde un pieņemšana</a:t>
            </a:r>
          </a:p>
          <a:p>
            <a:pPr>
              <a:lnSpc>
                <a:spcPct val="107000"/>
              </a:lnSpc>
            </a:pPr>
            <a:endParaRPr lang="lv-LV" sz="20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Juridiskas personas (LITAF) izveide</a:t>
            </a: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valsts budžeta līdzekļu piesaiste</a:t>
            </a:r>
          </a:p>
          <a:p>
            <a:pPr>
              <a:lnSpc>
                <a:spcPct val="107000"/>
              </a:lnSpc>
            </a:pPr>
            <a:endParaRPr lang="lv-LV" sz="20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LITAF darbība</a:t>
            </a:r>
          </a:p>
          <a:p>
            <a:pPr>
              <a:lnSpc>
                <a:spcPct val="107000"/>
              </a:lnSpc>
            </a:pPr>
            <a:endParaRPr lang="lv-LV" sz="20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LITAF darbības izvērtēšana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1752425"/>
            <a:ext cx="8093176" cy="7429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14" y="1415004"/>
            <a:ext cx="1599466" cy="19759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2466746"/>
            <a:ext cx="8093176" cy="7429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78" y="2124884"/>
            <a:ext cx="521962" cy="197596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10" y="3377129"/>
            <a:ext cx="8093176" cy="7429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53" y="4360148"/>
            <a:ext cx="8093176" cy="7429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0" y="3015676"/>
            <a:ext cx="1042424" cy="19759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03" y="3999930"/>
            <a:ext cx="1033274" cy="197596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10" y="5363113"/>
            <a:ext cx="8093176" cy="7429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53" y="5012046"/>
            <a:ext cx="4129646" cy="19759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10" y="5995936"/>
            <a:ext cx="8093176" cy="7429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56" y="5642006"/>
            <a:ext cx="952004" cy="1975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73" y="811311"/>
            <a:ext cx="931539" cy="670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5687">
            <a:off x="163808" y="804934"/>
            <a:ext cx="966904" cy="6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-20044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3BFF3CC5-70F5-4F99-928E-5F69830ACD8E}"/>
              </a:ext>
            </a:extLst>
          </p:cNvPr>
          <p:cNvSpPr/>
          <p:nvPr/>
        </p:nvSpPr>
        <p:spPr>
          <a:xfrm>
            <a:off x="2139" y="184183"/>
            <a:ext cx="2000397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Outline">
            <a:extLst>
              <a:ext uri="{FF2B5EF4-FFF2-40B4-BE49-F238E27FC236}">
                <a16:creationId xmlns:a16="http://schemas.microsoft.com/office/drawing/2014/main" id="{EEE0C903-E62C-4506-84B0-B20CB615DF05}"/>
              </a:ext>
            </a:extLst>
          </p:cNvPr>
          <p:cNvSpPr txBox="1"/>
          <p:nvPr/>
        </p:nvSpPr>
        <p:spPr>
          <a:xfrm>
            <a:off x="111867" y="259964"/>
            <a:ext cx="177612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/>
            <a:r>
              <a:rPr lang="lv-LV" sz="1600" dirty="0"/>
              <a:t>Plānotie soļi: 2018</a:t>
            </a:r>
            <a:endParaRPr lang="en-US" sz="1600" dirty="0"/>
          </a:p>
        </p:txBody>
      </p:sp>
      <p:sp>
        <p:nvSpPr>
          <p:cNvPr id="35" name="Line"/>
          <p:cNvSpPr/>
          <p:nvPr/>
        </p:nvSpPr>
        <p:spPr>
          <a:xfrm flipH="1" flipV="1">
            <a:off x="152310" y="1027613"/>
            <a:ext cx="11931344" cy="24757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Rectangle"/>
          <p:cNvSpPr/>
          <p:nvPr/>
        </p:nvSpPr>
        <p:spPr>
          <a:xfrm>
            <a:off x="120448" y="1205636"/>
            <a:ext cx="11931343" cy="5506060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5631">
            <a:off x="1737261" y="-1578784"/>
            <a:ext cx="9196570" cy="4598285"/>
          </a:xfrm>
          <a:prstGeom prst="rect">
            <a:avLst/>
          </a:prstGeom>
        </p:spPr>
      </p:pic>
      <p:sp>
        <p:nvSpPr>
          <p:cNvPr id="12" name="Rectangle"/>
          <p:cNvSpPr/>
          <p:nvPr/>
        </p:nvSpPr>
        <p:spPr>
          <a:xfrm>
            <a:off x="130329" y="1205636"/>
            <a:ext cx="11931343" cy="5506060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312" y="1028278"/>
            <a:ext cx="11759183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lv-LV" sz="28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2018.g. oktobris/novembris: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sagatavo ziņojumu iesniegšanai MK ar konkrētiem uzdevumiem, t.sk. pilotprojekta īstenošanai</a:t>
            </a:r>
          </a:p>
          <a:p>
            <a:pPr>
              <a:lnSpc>
                <a:spcPct val="107000"/>
              </a:lnSpc>
            </a:pPr>
            <a:endParaRPr lang="lv-LV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2018.g. novembris/decembris: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ziņojuma skaņošanas process, t.sk. diskusijas ar iesaistītajām pusēm</a:t>
            </a:r>
          </a:p>
          <a:p>
            <a:pPr>
              <a:lnSpc>
                <a:spcPct val="107000"/>
              </a:lnSpc>
            </a:pPr>
            <a:endParaRPr lang="lv-LV" sz="28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2018.g. decembris: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Informatīvais ziņojums tiek apstiprināts MK</a:t>
            </a:r>
          </a:p>
        </p:txBody>
      </p:sp>
    </p:spTree>
    <p:extLst>
      <p:ext uri="{BB962C8B-B14F-4D97-AF65-F5344CB8AC3E}">
        <p14:creationId xmlns:p14="http://schemas.microsoft.com/office/powerpoint/2010/main" val="33710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8"/>
          <a:stretch/>
        </p:blipFill>
        <p:spPr>
          <a:xfrm>
            <a:off x="-1" y="0"/>
            <a:ext cx="12188897" cy="6858000"/>
          </a:xfrm>
          <a:prstGeom prst="rect">
            <a:avLst/>
          </a:prstGeom>
        </p:spPr>
      </p:pic>
      <p:sp>
        <p:nvSpPr>
          <p:cNvPr id="6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8665222" y="263390"/>
            <a:ext cx="32592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Courier New" panose="02070309020205020404" pitchFamily="49" charset="0"/>
              </a:rPr>
              <a:t>Paldies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7" name="Rectangle"/>
          <p:cNvSpPr/>
          <p:nvPr/>
        </p:nvSpPr>
        <p:spPr>
          <a:xfrm>
            <a:off x="8500188" y="147832"/>
            <a:ext cx="3526971" cy="1093139"/>
          </a:xfrm>
          <a:prstGeom prst="rect">
            <a:avLst/>
          </a:prstGeom>
          <a:ln w="50800" cap="flat">
            <a:solidFill>
              <a:srgbClr val="FFFFFF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Rectangle"/>
          <p:cNvSpPr/>
          <p:nvPr/>
        </p:nvSpPr>
        <p:spPr>
          <a:xfrm>
            <a:off x="0" y="434546"/>
            <a:ext cx="1631092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Outline"/>
          <p:cNvSpPr txBox="1"/>
          <p:nvPr/>
        </p:nvSpPr>
        <p:spPr>
          <a:xfrm>
            <a:off x="34495" y="516541"/>
            <a:ext cx="113653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lv-LV" sz="1600" dirty="0"/>
              <a:t>Hronoloģija</a:t>
            </a:r>
            <a:endParaRPr sz="1600" dirty="0"/>
          </a:p>
        </p:txBody>
      </p:sp>
      <p:sp>
        <p:nvSpPr>
          <p:cNvPr id="11" name="Line"/>
          <p:cNvSpPr/>
          <p:nvPr/>
        </p:nvSpPr>
        <p:spPr>
          <a:xfrm flipH="1">
            <a:off x="1965952" y="1263284"/>
            <a:ext cx="0" cy="5178613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Rectangle"/>
          <p:cNvSpPr/>
          <p:nvPr/>
        </p:nvSpPr>
        <p:spPr>
          <a:xfrm>
            <a:off x="571153" y="1416569"/>
            <a:ext cx="1309018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2017.g. XII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"/>
          <p:cNvSpPr/>
          <p:nvPr/>
        </p:nvSpPr>
        <p:spPr>
          <a:xfrm>
            <a:off x="571153" y="2176071"/>
            <a:ext cx="1309018" cy="1778101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2018.g. I-V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592078" y="4106330"/>
            <a:ext cx="1309018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2018.g. VI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"/>
          <p:cNvSpPr/>
          <p:nvPr/>
        </p:nvSpPr>
        <p:spPr>
          <a:xfrm>
            <a:off x="571153" y="4862864"/>
            <a:ext cx="1309018" cy="62029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2018.g. VII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"/>
          <p:cNvSpPr/>
          <p:nvPr/>
        </p:nvSpPr>
        <p:spPr>
          <a:xfrm>
            <a:off x="578085" y="5619397"/>
            <a:ext cx="1309018" cy="645191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lv-LV" sz="2000" dirty="0">
                <a:solidFill>
                  <a:schemeClr val="accent1">
                    <a:lumMod val="75000"/>
                  </a:schemeClr>
                </a:solidFill>
              </a:rPr>
              <a:t>2018.g. VIII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"/>
          <p:cNvSpPr/>
          <p:nvPr/>
        </p:nvSpPr>
        <p:spPr>
          <a:xfrm>
            <a:off x="2121552" y="1390282"/>
            <a:ext cx="9520552" cy="4874307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Vision"/>
          <p:cNvSpPr txBox="1"/>
          <p:nvPr/>
        </p:nvSpPr>
        <p:spPr>
          <a:xfrm>
            <a:off x="2123651" y="2864743"/>
            <a:ext cx="936285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endParaRPr lang="lv-LV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"/>
          <p:cNvSpPr/>
          <p:nvPr/>
        </p:nvSpPr>
        <p:spPr>
          <a:xfrm>
            <a:off x="2121552" y="1396620"/>
            <a:ext cx="9520552" cy="4874307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Vision"/>
          <p:cNvSpPr txBox="1"/>
          <p:nvPr/>
        </p:nvSpPr>
        <p:spPr>
          <a:xfrm>
            <a:off x="2200400" y="1369712"/>
            <a:ext cx="93628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Pirmā Saeimas Ilgtspējīgas attīstības komisijas (IAK) sēde, kurā skata jautājumu par finansējumu P&amp;A un inovācijai</a:t>
            </a:r>
          </a:p>
          <a:p>
            <a:pPr algn="just"/>
            <a:endParaRPr lang="lv-LV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Vision"/>
          <p:cNvSpPr txBox="1"/>
          <p:nvPr/>
        </p:nvSpPr>
        <p:spPr>
          <a:xfrm>
            <a:off x="2200399" y="2833743"/>
            <a:ext cx="93628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Turpinās darbs IAK ietvaros, skatot jautājumu par īpaša fonda izveidi P&amp;A un inovācijas aktivitāšu finansēšanai un atbalsta institūciju fragmentācijas novēršanai</a:t>
            </a:r>
          </a:p>
        </p:txBody>
      </p:sp>
      <p:sp>
        <p:nvSpPr>
          <p:cNvPr id="31" name="Vision"/>
          <p:cNvSpPr txBox="1"/>
          <p:nvPr/>
        </p:nvSpPr>
        <p:spPr>
          <a:xfrm>
            <a:off x="2123649" y="4057404"/>
            <a:ext cx="93628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Saeimas 2018.gada 21.jūnija paziņojums “Par Latvijas inovāciju un tehnoloģiju atbalsta fonda izveidi”, kas balstīts uz IAK lēmumu </a:t>
            </a:r>
          </a:p>
        </p:txBody>
      </p:sp>
      <p:sp>
        <p:nvSpPr>
          <p:cNvPr id="32" name="Vision"/>
          <p:cNvSpPr txBox="1"/>
          <p:nvPr/>
        </p:nvSpPr>
        <p:spPr>
          <a:xfrm>
            <a:off x="2123649" y="4813938"/>
            <a:ext cx="93628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Ministru prezidenta rezolūcija EM, kurā uzdots sadarbībā ar IZM un FM iesniegt Ministru kabinetā priekšlikumus attiecībā uz LITAF izveidi Saeimas lēmuma ieviešanai</a:t>
            </a:r>
          </a:p>
        </p:txBody>
      </p:sp>
      <p:sp>
        <p:nvSpPr>
          <p:cNvPr id="33" name="Vision"/>
          <p:cNvSpPr txBox="1"/>
          <p:nvPr/>
        </p:nvSpPr>
        <p:spPr>
          <a:xfrm>
            <a:off x="2123648" y="5572731"/>
            <a:ext cx="936285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EM uzsāk darbu pie ziņojuma sagatavošanas iesniegšanai MK, kas ietver rīcības un uzdevumus LITAF izveidei, t.sk. konsultējoties ar ieinteresētajām pusēm</a:t>
            </a:r>
          </a:p>
        </p:txBody>
      </p:sp>
    </p:spTree>
    <p:extLst>
      <p:ext uri="{BB962C8B-B14F-4D97-AF65-F5344CB8AC3E}">
        <p14:creationId xmlns:p14="http://schemas.microsoft.com/office/powerpoint/2010/main" val="140596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F6D3377-27A2-4994-87BB-60010D65A25F}"/>
              </a:ext>
            </a:extLst>
          </p:cNvPr>
          <p:cNvSpPr/>
          <p:nvPr/>
        </p:nvSpPr>
        <p:spPr>
          <a:xfrm>
            <a:off x="-2" y="178141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Outline">
            <a:extLst>
              <a:ext uri="{FF2B5EF4-FFF2-40B4-BE49-F238E27FC236}">
                <a16:creationId xmlns:a16="http://schemas.microsoft.com/office/drawing/2014/main" id="{A47109EF-59AE-4DD6-B75E-F81728386E39}"/>
              </a:ext>
            </a:extLst>
          </p:cNvPr>
          <p:cNvSpPr txBox="1"/>
          <p:nvPr/>
        </p:nvSpPr>
        <p:spPr>
          <a:xfrm>
            <a:off x="-6" y="26013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Izaicinājumi (1) </a:t>
            </a:r>
            <a:endParaRPr sz="1600" dirty="0"/>
          </a:p>
        </p:txBody>
      </p:sp>
      <p:sp>
        <p:nvSpPr>
          <p:cNvPr id="42" name="Vision"/>
          <p:cNvSpPr txBox="1"/>
          <p:nvPr/>
        </p:nvSpPr>
        <p:spPr>
          <a:xfrm>
            <a:off x="284076" y="903914"/>
            <a:ext cx="489731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Zems kopējo P&amp;A izdevumu apjoms (% no IKP)</a:t>
            </a:r>
          </a:p>
        </p:txBody>
      </p:sp>
      <p:sp>
        <p:nvSpPr>
          <p:cNvPr id="44" name="Vision"/>
          <p:cNvSpPr txBox="1"/>
          <p:nvPr/>
        </p:nvSpPr>
        <p:spPr>
          <a:xfrm>
            <a:off x="4156623" y="916103"/>
            <a:ext cx="392236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Zems uzņēmumu P&amp;A izdevumu apjoms (milj. EUR)</a:t>
            </a:r>
          </a:p>
        </p:txBody>
      </p:sp>
      <p:sp>
        <p:nvSpPr>
          <p:cNvPr id="48" name="Vision"/>
          <p:cNvSpPr txBox="1"/>
          <p:nvPr/>
        </p:nvSpPr>
        <p:spPr>
          <a:xfrm>
            <a:off x="8147305" y="898328"/>
            <a:ext cx="392240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 err="1">
                <a:solidFill>
                  <a:schemeClr val="accent1">
                    <a:lumMod val="50000"/>
                  </a:schemeClr>
                </a:solidFill>
              </a:rPr>
              <a:t>Stagnējošs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 valsts P&amp;A izdevumu apjoms (milj. EUR)</a:t>
            </a:r>
          </a:p>
        </p:txBody>
      </p:sp>
      <p:sp>
        <p:nvSpPr>
          <p:cNvPr id="51" name="Vision"/>
          <p:cNvSpPr txBox="1"/>
          <p:nvPr/>
        </p:nvSpPr>
        <p:spPr>
          <a:xfrm>
            <a:off x="3514941" y="3746243"/>
            <a:ext cx="552624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Zemākais kopējo P&amp;A izdevumu apjoms starp ES dalībvalstīm (%no IKP)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67085" y="777094"/>
            <a:ext cx="895350" cy="2895600"/>
          </a:xfrm>
          <a:prstGeom prst="rect">
            <a:avLst/>
          </a:prstGeom>
        </p:spPr>
      </p:pic>
      <p:graphicFrame>
        <p:nvGraphicFramePr>
          <p:cNvPr id="15" name="Object 12"/>
          <p:cNvGraphicFramePr/>
          <p:nvPr>
            <p:extLst>
              <p:ext uri="{D42A27DB-BD31-4B8C-83A1-F6EECF244321}">
                <p14:modId xmlns:p14="http://schemas.microsoft.com/office/powerpoint/2010/main" val="2268624262"/>
              </p:ext>
            </p:extLst>
          </p:nvPr>
        </p:nvGraphicFramePr>
        <p:xfrm>
          <a:off x="426275" y="1284720"/>
          <a:ext cx="2915085" cy="232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Object 12"/>
          <p:cNvGraphicFramePr/>
          <p:nvPr>
            <p:extLst>
              <p:ext uri="{D42A27DB-BD31-4B8C-83A1-F6EECF244321}">
                <p14:modId xmlns:p14="http://schemas.microsoft.com/office/powerpoint/2010/main" val="1266089547"/>
              </p:ext>
            </p:extLst>
          </p:nvPr>
        </p:nvGraphicFramePr>
        <p:xfrm>
          <a:off x="4557226" y="1305007"/>
          <a:ext cx="3022664" cy="230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Object 12"/>
          <p:cNvGraphicFramePr/>
          <p:nvPr>
            <p:extLst>
              <p:ext uri="{D42A27DB-BD31-4B8C-83A1-F6EECF244321}">
                <p14:modId xmlns:p14="http://schemas.microsoft.com/office/powerpoint/2010/main" val="1891031036"/>
              </p:ext>
            </p:extLst>
          </p:nvPr>
        </p:nvGraphicFramePr>
        <p:xfrm>
          <a:off x="8629963" y="1241514"/>
          <a:ext cx="3175447" cy="235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228918499"/>
              </p:ext>
            </p:extLst>
          </p:nvPr>
        </p:nvGraphicFramePr>
        <p:xfrm>
          <a:off x="724714" y="3912347"/>
          <a:ext cx="10842171" cy="279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1174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72AB9C-6AD4-4C2E-8AEE-AC80A1191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81788"/>
              </p:ext>
            </p:extLst>
          </p:nvPr>
        </p:nvGraphicFramePr>
        <p:xfrm>
          <a:off x="182880" y="128016"/>
          <a:ext cx="11868912" cy="65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144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-4878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" name="aaa.png" descr="aa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527" y="1277379"/>
            <a:ext cx="4186103" cy="4830119"/>
          </a:xfrm>
          <a:prstGeom prst="rect">
            <a:avLst/>
          </a:prstGeom>
          <a:ln w="12700">
            <a:miter lim="400000"/>
          </a:ln>
          <a:effectLst>
            <a:outerShdw blurRad="800100" dist="292100" dir="2700000" rotWithShape="0">
              <a:srgbClr val="FFFFFF">
                <a:alpha val="48000"/>
              </a:srgbClr>
            </a:outerShdw>
          </a:effectLst>
        </p:spPr>
      </p:pic>
      <p:sp>
        <p:nvSpPr>
          <p:cNvPr id="24" name="Oval"/>
          <p:cNvSpPr/>
          <p:nvPr/>
        </p:nvSpPr>
        <p:spPr>
          <a:xfrm>
            <a:off x="2388034" y="2908547"/>
            <a:ext cx="1615554" cy="1638385"/>
          </a:xfrm>
          <a:prstGeom prst="ellipse">
            <a:avLst/>
          </a:prstGeom>
          <a:solidFill>
            <a:srgbClr val="FFFFFF">
              <a:alpha val="29000"/>
            </a:srgbClr>
          </a:solidFill>
          <a:ln w="152400">
            <a:solidFill>
              <a:srgbClr val="FFFFFF">
                <a:alpha val="29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" name="Circle"/>
          <p:cNvSpPr/>
          <p:nvPr/>
        </p:nvSpPr>
        <p:spPr>
          <a:xfrm>
            <a:off x="2700753" y="3303373"/>
            <a:ext cx="857993" cy="848734"/>
          </a:xfrm>
          <a:prstGeom prst="ellipse">
            <a:avLst/>
          </a:prstGeom>
          <a:ln w="50800" cap="rnd">
            <a:solidFill>
              <a:srgbClr val="FFFFFF">
                <a:alpha val="84000"/>
              </a:srgbClr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Line"/>
          <p:cNvSpPr/>
          <p:nvPr/>
        </p:nvSpPr>
        <p:spPr>
          <a:xfrm flipH="1">
            <a:off x="4842198" y="434546"/>
            <a:ext cx="3542" cy="5874423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" name="Rectangle"/>
          <p:cNvSpPr/>
          <p:nvPr/>
        </p:nvSpPr>
        <p:spPr>
          <a:xfrm>
            <a:off x="4870860" y="434545"/>
            <a:ext cx="7111696" cy="5874425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4983283" y="216129"/>
            <a:ext cx="3246814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" name="Rectangle"/>
          <p:cNvSpPr/>
          <p:nvPr/>
        </p:nvSpPr>
        <p:spPr>
          <a:xfrm>
            <a:off x="8545648" y="208287"/>
            <a:ext cx="3246814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" name="Outline"/>
          <p:cNvSpPr txBox="1"/>
          <p:nvPr/>
        </p:nvSpPr>
        <p:spPr>
          <a:xfrm>
            <a:off x="4829540" y="279405"/>
            <a:ext cx="348109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Esošā situācija</a:t>
            </a:r>
            <a:endParaRPr sz="1600" dirty="0"/>
          </a:p>
        </p:txBody>
      </p:sp>
      <p:sp>
        <p:nvSpPr>
          <p:cNvPr id="39" name="Outline"/>
          <p:cNvSpPr txBox="1"/>
          <p:nvPr/>
        </p:nvSpPr>
        <p:spPr>
          <a:xfrm>
            <a:off x="8310636" y="253272"/>
            <a:ext cx="348109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Mērķis</a:t>
            </a:r>
            <a:endParaRPr sz="1600" dirty="0"/>
          </a:p>
        </p:txBody>
      </p:sp>
      <p:sp>
        <p:nvSpPr>
          <p:cNvPr id="44" name="Outline"/>
          <p:cNvSpPr txBox="1"/>
          <p:nvPr/>
        </p:nvSpPr>
        <p:spPr>
          <a:xfrm>
            <a:off x="4645596" y="1396369"/>
            <a:ext cx="348109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4000" b="1" dirty="0">
                <a:solidFill>
                  <a:srgbClr val="C00000"/>
                </a:solidFill>
              </a:rPr>
              <a:t>24.vieta</a:t>
            </a:r>
          </a:p>
        </p:txBody>
      </p:sp>
      <p:sp>
        <p:nvSpPr>
          <p:cNvPr id="45" name="Outline"/>
          <p:cNvSpPr txBox="1"/>
          <p:nvPr/>
        </p:nvSpPr>
        <p:spPr>
          <a:xfrm>
            <a:off x="8413791" y="1396576"/>
            <a:ext cx="348109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4000" b="1" dirty="0">
                <a:solidFill>
                  <a:srgbClr val="C00000"/>
                </a:solidFill>
              </a:rPr>
              <a:t>16.vieta</a:t>
            </a:r>
          </a:p>
        </p:txBody>
      </p:sp>
      <p:sp>
        <p:nvSpPr>
          <p:cNvPr id="67" name="Line"/>
          <p:cNvSpPr/>
          <p:nvPr/>
        </p:nvSpPr>
        <p:spPr>
          <a:xfrm flipH="1">
            <a:off x="11953734" y="434546"/>
            <a:ext cx="54776" cy="5874423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14" y="1441286"/>
            <a:ext cx="965232" cy="643794"/>
          </a:xfrm>
          <a:prstGeom prst="rect">
            <a:avLst/>
          </a:prstGeom>
        </p:spPr>
      </p:pic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EBC6E37B-9FFE-4AF3-9748-6F7374407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271286"/>
              </p:ext>
            </p:extLst>
          </p:nvPr>
        </p:nvGraphicFramePr>
        <p:xfrm>
          <a:off x="5007012" y="2255735"/>
          <a:ext cx="6221609" cy="398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Rectangle">
            <a:extLst/>
          </p:cNvPr>
          <p:cNvSpPr/>
          <p:nvPr/>
        </p:nvSpPr>
        <p:spPr>
          <a:xfrm>
            <a:off x="21602" y="222635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" name="Outline">
            <a:extLst/>
          </p:cNvPr>
          <p:cNvSpPr txBox="1"/>
          <p:nvPr/>
        </p:nvSpPr>
        <p:spPr>
          <a:xfrm>
            <a:off x="20035" y="28987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Izaicinājumi (2) </a:t>
            </a:r>
            <a:endParaRPr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0" y="3135218"/>
            <a:ext cx="2209804" cy="6667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61" y="4546932"/>
            <a:ext cx="2209804" cy="6667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0" y="5339531"/>
            <a:ext cx="2209804" cy="6667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25" y="5815833"/>
            <a:ext cx="2209804" cy="6667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55" y="5242054"/>
            <a:ext cx="2209804" cy="6667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99" y="3136755"/>
            <a:ext cx="2209804" cy="66675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38" y="3562404"/>
            <a:ext cx="575463" cy="325856"/>
          </a:xfrm>
          <a:prstGeom prst="rect">
            <a:avLst/>
          </a:prstGeom>
        </p:spPr>
      </p:pic>
      <p:sp>
        <p:nvSpPr>
          <p:cNvPr id="52" name="Line"/>
          <p:cNvSpPr/>
          <p:nvPr/>
        </p:nvSpPr>
        <p:spPr>
          <a:xfrm flipH="1">
            <a:off x="3259667" y="3649806"/>
            <a:ext cx="1569874" cy="16260"/>
          </a:xfrm>
          <a:prstGeom prst="line">
            <a:avLst/>
          </a:prstGeom>
          <a:ln w="889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50" y="563381"/>
            <a:ext cx="2302389" cy="874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3176" y="558286"/>
            <a:ext cx="2317153" cy="8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9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5" name="Rectangle"/>
          <p:cNvSpPr/>
          <p:nvPr/>
        </p:nvSpPr>
        <p:spPr>
          <a:xfrm>
            <a:off x="410462" y="962154"/>
            <a:ext cx="11307126" cy="5570630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Outline"/>
          <p:cNvSpPr txBox="1"/>
          <p:nvPr/>
        </p:nvSpPr>
        <p:spPr>
          <a:xfrm>
            <a:off x="358588" y="1062498"/>
            <a:ext cx="758374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Sadrumstalots valsts P&amp;A un inovācijas atbalsta institūciju ietvars</a:t>
            </a:r>
            <a:endParaRPr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2" y="2265632"/>
            <a:ext cx="1950184" cy="195018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05" y="1813805"/>
            <a:ext cx="6878277" cy="3554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199" y="2772473"/>
            <a:ext cx="1395661" cy="488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196" y="4326885"/>
            <a:ext cx="1025266" cy="9132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002" y="1708841"/>
            <a:ext cx="1210187" cy="589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2315" y="3871777"/>
            <a:ext cx="1144300" cy="1116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9175" y="5428010"/>
            <a:ext cx="1009472" cy="6764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5" y="1065889"/>
            <a:ext cx="1950184" cy="1950184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2136" y="4673539"/>
            <a:ext cx="1930076" cy="4901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6613" y="5300037"/>
            <a:ext cx="1095861" cy="7255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984" y="3319327"/>
            <a:ext cx="1057651" cy="10509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14215" y="4500772"/>
            <a:ext cx="1050420" cy="1162050"/>
          </a:xfrm>
          <a:prstGeom prst="rect">
            <a:avLst/>
          </a:prstGeom>
        </p:spPr>
      </p:pic>
      <p:sp>
        <p:nvSpPr>
          <p:cNvPr id="20" name="Rectangle">
            <a:extLst/>
          </p:cNvPr>
          <p:cNvSpPr/>
          <p:nvPr/>
        </p:nvSpPr>
        <p:spPr>
          <a:xfrm>
            <a:off x="-2" y="178141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Outline">
            <a:extLst/>
          </p:cNvPr>
          <p:cNvSpPr txBox="1"/>
          <p:nvPr/>
        </p:nvSpPr>
        <p:spPr>
          <a:xfrm>
            <a:off x="-6" y="26013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Izaicinājumi (3)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4991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478328" y="711543"/>
            <a:ext cx="11595610" cy="5947899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">
            <a:extLst/>
          </p:cNvPr>
          <p:cNvSpPr/>
          <p:nvPr/>
        </p:nvSpPr>
        <p:spPr>
          <a:xfrm>
            <a:off x="-2" y="178141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Outline">
            <a:extLst/>
          </p:cNvPr>
          <p:cNvSpPr txBox="1"/>
          <p:nvPr/>
        </p:nvSpPr>
        <p:spPr>
          <a:xfrm>
            <a:off x="-6" y="26013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Risinājums (1)</a:t>
            </a:r>
            <a:endParaRPr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6" y="1626723"/>
            <a:ext cx="1551726" cy="1551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6" y="853987"/>
            <a:ext cx="1551726" cy="7758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15310" y="6354152"/>
            <a:ext cx="4080559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lv-LV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*Atbalsts pētniecības un inovācijas projektiem TRL 4-8 līmenī</a:t>
            </a:r>
          </a:p>
        </p:txBody>
      </p:sp>
      <p:sp>
        <p:nvSpPr>
          <p:cNvPr id="17" name="Rectangle"/>
          <p:cNvSpPr/>
          <p:nvPr/>
        </p:nvSpPr>
        <p:spPr>
          <a:xfrm rot="5400000">
            <a:off x="6114805" y="-3161650"/>
            <a:ext cx="1679861" cy="9426249"/>
          </a:xfrm>
          <a:prstGeom prst="rect">
            <a:avLst/>
          </a:prstGeom>
          <a:solidFill>
            <a:schemeClr val="accent1">
              <a:hueOff val="114395"/>
              <a:lumOff val="-24975"/>
              <a:alpha val="41000"/>
            </a:schemeClr>
          </a:solidFill>
          <a:ln w="50800">
            <a:solidFill>
              <a:srgbClr val="FFFFFF">
                <a:alpha val="4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Vision"/>
          <p:cNvSpPr txBox="1"/>
          <p:nvPr/>
        </p:nvSpPr>
        <p:spPr>
          <a:xfrm>
            <a:off x="2409984" y="596041"/>
            <a:ext cx="9240810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3200" b="1" dirty="0">
                <a:solidFill>
                  <a:schemeClr val="bg1"/>
                </a:solidFill>
              </a:rPr>
              <a:t>LATVIJAS INOVĀCIJAS UN TEHNOLOĢIJU ATBALSTA FONDS (LITAF)</a:t>
            </a:r>
            <a:r>
              <a:rPr lang="lv-LV" sz="2300" b="1" dirty="0">
                <a:solidFill>
                  <a:schemeClr val="bg1"/>
                </a:solidFill>
              </a:rPr>
              <a:t>*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lv-LV" sz="2300" dirty="0">
                <a:solidFill>
                  <a:schemeClr val="bg1"/>
                </a:solidFill>
              </a:rPr>
              <a:t>Sākot ar 2021.g.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lv-LV" sz="2300" dirty="0">
                <a:solidFill>
                  <a:schemeClr val="bg1"/>
                </a:solidFill>
              </a:rPr>
              <a:t>Finansējums: 50 milj. EUR gadā</a:t>
            </a:r>
          </a:p>
        </p:txBody>
      </p:sp>
      <p:sp>
        <p:nvSpPr>
          <p:cNvPr id="21" name="Line"/>
          <p:cNvSpPr/>
          <p:nvPr/>
        </p:nvSpPr>
        <p:spPr>
          <a:xfrm flipH="1" flipV="1">
            <a:off x="2228610" y="2417802"/>
            <a:ext cx="9426250" cy="9069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2139038" y="2207654"/>
            <a:ext cx="5373830" cy="5180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lv-LV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lv-LV" sz="1500" b="1" dirty="0">
                <a:solidFill>
                  <a:schemeClr val="accent1">
                    <a:lumMod val="75000"/>
                  </a:schemeClr>
                </a:solidFill>
              </a:rPr>
              <a:t>Tehnoloģiju grūdiena </a:t>
            </a:r>
            <a:r>
              <a:rPr lang="lv-LV" sz="1500" b="1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lv-LV" sz="1500" b="1" i="1" dirty="0" err="1">
                <a:solidFill>
                  <a:schemeClr val="accent1">
                    <a:lumMod val="75000"/>
                  </a:schemeClr>
                </a:solidFill>
              </a:rPr>
              <a:t>Technology</a:t>
            </a:r>
            <a:r>
              <a:rPr lang="lv-LV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500" b="1" i="1" dirty="0" err="1">
                <a:solidFill>
                  <a:schemeClr val="accent1">
                    <a:lumMod val="75000"/>
                  </a:schemeClr>
                </a:solidFill>
              </a:rPr>
              <a:t>Push</a:t>
            </a:r>
            <a:r>
              <a:rPr lang="lv-LV" sz="1500" b="1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lv-LV" sz="1500" b="1" dirty="0">
                <a:solidFill>
                  <a:schemeClr val="accent1">
                    <a:lumMod val="75000"/>
                  </a:schemeClr>
                </a:solidFill>
              </a:rPr>
              <a:t>pieeja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Atbalsts tehnoloģiju </a:t>
            </a:r>
            <a:r>
              <a:rPr lang="lv-LV" sz="15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pārnesei</a:t>
            </a: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 pētniecības organizācijām (pētniecisko izstrādņu </a:t>
            </a:r>
            <a:r>
              <a:rPr lang="lv-LV" sz="15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komercializācija</a:t>
            </a: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Atbalsts lietišķajiem pētījumiem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Industriālie doktori</a:t>
            </a:r>
            <a:endParaRPr lang="lv-LV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lv-LV" sz="1500" b="1" dirty="0">
                <a:solidFill>
                  <a:schemeClr val="accent1">
                    <a:lumMod val="75000"/>
                  </a:schemeClr>
                </a:solidFill>
              </a:rPr>
              <a:t>Tirgus vilkmes </a:t>
            </a:r>
            <a:r>
              <a:rPr lang="lv-LV" sz="1500" b="1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lv-LV" sz="1500" b="1" i="1" dirty="0" err="1">
                <a:solidFill>
                  <a:schemeClr val="accent1">
                    <a:lumMod val="75000"/>
                  </a:schemeClr>
                </a:solidFill>
              </a:rPr>
              <a:t>Market</a:t>
            </a:r>
            <a:r>
              <a:rPr lang="lv-LV" sz="1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500" b="1" i="1" dirty="0" err="1">
                <a:solidFill>
                  <a:schemeClr val="accent1">
                    <a:lumMod val="75000"/>
                  </a:schemeClr>
                </a:solidFill>
              </a:rPr>
              <a:t>Pull</a:t>
            </a:r>
            <a:r>
              <a:rPr lang="lv-LV" sz="1500" b="1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lv-LV" sz="1500" b="1" dirty="0">
                <a:solidFill>
                  <a:schemeClr val="accent1">
                    <a:lumMod val="75000"/>
                  </a:schemeClr>
                </a:solidFill>
              </a:rPr>
              <a:t>pieeja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Atbalsts pētniecības organizāciju radītu uzņēmumu (</a:t>
            </a:r>
            <a:r>
              <a:rPr lang="lv-LV" sz="15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spin-off</a:t>
            </a: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un </a:t>
            </a:r>
            <a:r>
              <a:rPr lang="lv-LV" sz="15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jaunuzņēmumu</a:t>
            </a: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(start-</a:t>
            </a:r>
            <a:r>
              <a:rPr lang="lv-LV" sz="15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izveidei, t.sk. </a:t>
            </a:r>
            <a:r>
              <a:rPr lang="lv-LV" sz="1500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pirmsinkubācijai</a:t>
            </a:r>
            <a:endParaRPr lang="lv-LV" sz="15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Neliela apjoma granti uzņēmumiem jaunu produktu un tehnoloģiju izstrādei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Liela apjoma granti uzņēmumiem jaunu produktu un tehnoloģiju izstrādei</a:t>
            </a:r>
            <a:r>
              <a:rPr lang="lv-LV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lv-LV" sz="15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Ekspertīze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Biznesa potenciāla novērtējums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Zinātniskā potenciāla novērtējums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15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Uzņēmējdarbības atklājuma principa nodrošināšana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lv-LV" sz="17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lv-LV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lv-LV" sz="20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4236332567"/>
              </p:ext>
            </p:extLst>
          </p:nvPr>
        </p:nvGraphicFramePr>
        <p:xfrm>
          <a:off x="7362927" y="1911412"/>
          <a:ext cx="3673806" cy="180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5" name="Arrow: Right 34"/>
          <p:cNvSpPr/>
          <p:nvPr/>
        </p:nvSpPr>
        <p:spPr>
          <a:xfrm>
            <a:off x="11115163" y="3928068"/>
            <a:ext cx="228600" cy="25190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261525564"/>
              </p:ext>
            </p:extLst>
          </p:nvPr>
        </p:nvGraphicFramePr>
        <p:xfrm>
          <a:off x="7362927" y="3624051"/>
          <a:ext cx="3673806" cy="180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7" name="Rectangle 36"/>
          <p:cNvSpPr/>
          <p:nvPr/>
        </p:nvSpPr>
        <p:spPr>
          <a:xfrm>
            <a:off x="11289330" y="3702549"/>
            <a:ext cx="812156" cy="73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lv-LV" sz="13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Tirgus pieprasī- jums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1686033" y="4429162"/>
            <a:ext cx="5359" cy="2643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767819" y="4668449"/>
            <a:ext cx="3940988" cy="231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786299" y="4336856"/>
            <a:ext cx="0" cy="354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0531277" y="4347683"/>
            <a:ext cx="0" cy="3547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">
            <a:extLst/>
          </p:cNvPr>
          <p:cNvSpPr/>
          <p:nvPr/>
        </p:nvSpPr>
        <p:spPr>
          <a:xfrm>
            <a:off x="58082" y="178141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Outline">
            <a:extLst/>
          </p:cNvPr>
          <p:cNvSpPr txBox="1"/>
          <p:nvPr/>
        </p:nvSpPr>
        <p:spPr>
          <a:xfrm>
            <a:off x="58078" y="26013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Risinājums (1)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96510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478328" y="711543"/>
            <a:ext cx="11595610" cy="5947899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">
            <a:extLst/>
          </p:cNvPr>
          <p:cNvSpPr/>
          <p:nvPr/>
        </p:nvSpPr>
        <p:spPr>
          <a:xfrm>
            <a:off x="-2" y="178141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Outline">
            <a:extLst/>
          </p:cNvPr>
          <p:cNvSpPr txBox="1"/>
          <p:nvPr/>
        </p:nvSpPr>
        <p:spPr>
          <a:xfrm>
            <a:off x="-6" y="26013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Risinājums (2)</a:t>
            </a:r>
            <a:endParaRPr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6" y="1626723"/>
            <a:ext cx="1551726" cy="1551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6" y="853987"/>
            <a:ext cx="1551726" cy="7758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dirty="0"/>
          </a:p>
        </p:txBody>
      </p:sp>
      <p:sp>
        <p:nvSpPr>
          <p:cNvPr id="25" name="Rectangle"/>
          <p:cNvSpPr/>
          <p:nvPr/>
        </p:nvSpPr>
        <p:spPr>
          <a:xfrm>
            <a:off x="201168" y="201239"/>
            <a:ext cx="11872770" cy="645820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"/>
          <p:cNvSpPr/>
          <p:nvPr/>
        </p:nvSpPr>
        <p:spPr>
          <a:xfrm>
            <a:off x="201168" y="217485"/>
            <a:ext cx="11872770" cy="6455524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Vision"/>
          <p:cNvSpPr txBox="1"/>
          <p:nvPr/>
        </p:nvSpPr>
        <p:spPr>
          <a:xfrm>
            <a:off x="619390" y="1292522"/>
            <a:ext cx="233380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84" y="198557"/>
            <a:ext cx="6580488" cy="65804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97" y="1346157"/>
            <a:ext cx="4424265" cy="44242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30" y="2444790"/>
            <a:ext cx="2226997" cy="2226997"/>
          </a:xfrm>
          <a:prstGeom prst="rect">
            <a:avLst/>
          </a:prstGeom>
        </p:spPr>
      </p:pic>
      <p:sp>
        <p:nvSpPr>
          <p:cNvPr id="34" name="Outline">
            <a:extLst/>
          </p:cNvPr>
          <p:cNvSpPr txBox="1"/>
          <p:nvPr/>
        </p:nvSpPr>
        <p:spPr>
          <a:xfrm>
            <a:off x="5207138" y="3291548"/>
            <a:ext cx="164773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US" sz="2800" b="1" dirty="0"/>
              <a:t>LITAF</a:t>
            </a:r>
          </a:p>
        </p:txBody>
      </p:sp>
      <p:sp>
        <p:nvSpPr>
          <p:cNvPr id="38" name="Outline">
            <a:extLst/>
          </p:cNvPr>
          <p:cNvSpPr txBox="1"/>
          <p:nvPr/>
        </p:nvSpPr>
        <p:spPr>
          <a:xfrm>
            <a:off x="5212342" y="209329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 err="1"/>
              <a:t>Izvērtējums</a:t>
            </a:r>
            <a:endParaRPr lang="en-US" sz="1600" dirty="0"/>
          </a:p>
        </p:txBody>
      </p:sp>
      <p:sp>
        <p:nvSpPr>
          <p:cNvPr id="41" name="Outline">
            <a:extLst/>
          </p:cNvPr>
          <p:cNvSpPr txBox="1"/>
          <p:nvPr/>
        </p:nvSpPr>
        <p:spPr>
          <a:xfrm>
            <a:off x="6785981" y="3894645"/>
            <a:ext cx="201035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lv-LV" sz="1600" dirty="0"/>
              <a:t>Pētniecība</a:t>
            </a:r>
          </a:p>
          <a:p>
            <a:r>
              <a:rPr lang="lv-LV" sz="1600" dirty="0"/>
              <a:t>&amp; zināšanu</a:t>
            </a:r>
          </a:p>
          <a:p>
            <a:r>
              <a:rPr lang="lv-LV" sz="1600" dirty="0" err="1"/>
              <a:t>pārnese</a:t>
            </a:r>
            <a:endParaRPr lang="en-US" sz="1600" dirty="0"/>
          </a:p>
        </p:txBody>
      </p:sp>
      <p:sp>
        <p:nvSpPr>
          <p:cNvPr id="42" name="Outline">
            <a:extLst/>
          </p:cNvPr>
          <p:cNvSpPr txBox="1"/>
          <p:nvPr/>
        </p:nvSpPr>
        <p:spPr>
          <a:xfrm>
            <a:off x="3860252" y="3894645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Inovācija</a:t>
            </a:r>
            <a:endParaRPr lang="en-US" sz="1600" dirty="0"/>
          </a:p>
        </p:txBody>
      </p:sp>
      <p:sp>
        <p:nvSpPr>
          <p:cNvPr id="43" name="Line"/>
          <p:cNvSpPr/>
          <p:nvPr/>
        </p:nvSpPr>
        <p:spPr>
          <a:xfrm>
            <a:off x="3405673" y="2026864"/>
            <a:ext cx="1916644" cy="1135608"/>
          </a:xfrm>
          <a:prstGeom prst="line">
            <a:avLst/>
          </a:prstGeom>
          <a:ln w="381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dirty="0"/>
          </a:p>
        </p:txBody>
      </p:sp>
      <p:sp>
        <p:nvSpPr>
          <p:cNvPr id="44" name="Line"/>
          <p:cNvSpPr/>
          <p:nvPr/>
        </p:nvSpPr>
        <p:spPr>
          <a:xfrm flipV="1">
            <a:off x="6698637" y="2038564"/>
            <a:ext cx="1916492" cy="1115929"/>
          </a:xfrm>
          <a:prstGeom prst="line">
            <a:avLst/>
          </a:prstGeom>
          <a:ln w="381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dirty="0"/>
          </a:p>
        </p:txBody>
      </p:sp>
      <p:sp>
        <p:nvSpPr>
          <p:cNvPr id="45" name="Line"/>
          <p:cNvSpPr/>
          <p:nvPr/>
        </p:nvSpPr>
        <p:spPr>
          <a:xfrm flipV="1">
            <a:off x="5998169" y="4336140"/>
            <a:ext cx="14075" cy="2181421"/>
          </a:xfrm>
          <a:prstGeom prst="line">
            <a:avLst/>
          </a:prstGeom>
          <a:ln w="38100"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dirty="0"/>
          </a:p>
        </p:txBody>
      </p:sp>
      <p:sp>
        <p:nvSpPr>
          <p:cNvPr id="46" name="Vision"/>
          <p:cNvSpPr txBox="1"/>
          <p:nvPr/>
        </p:nvSpPr>
        <p:spPr>
          <a:xfrm rot="17218422">
            <a:off x="7428042" y="4003460"/>
            <a:ext cx="255957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600" b="1" dirty="0">
                <a:solidFill>
                  <a:schemeClr val="bg1"/>
                </a:solidFill>
                <a:latin typeface="Helvetica Neue"/>
              </a:rPr>
              <a:t>Tehnoloģiju piedāv.</a:t>
            </a:r>
            <a:endParaRPr lang="en-US" sz="1600" b="1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47" name="Vision"/>
          <p:cNvSpPr txBox="1"/>
          <p:nvPr/>
        </p:nvSpPr>
        <p:spPr>
          <a:xfrm rot="4078089">
            <a:off x="2450853" y="4721168"/>
            <a:ext cx="228561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600" b="1" dirty="0">
                <a:solidFill>
                  <a:schemeClr val="bg1"/>
                </a:solidFill>
                <a:latin typeface="Helvetica Neue"/>
              </a:rPr>
              <a:t>Tirgus piepras.</a:t>
            </a:r>
            <a:endParaRPr lang="en-US" sz="1600" b="1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50" name="Vision"/>
          <p:cNvSpPr txBox="1"/>
          <p:nvPr/>
        </p:nvSpPr>
        <p:spPr>
          <a:xfrm>
            <a:off x="5207138" y="517185"/>
            <a:ext cx="168714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ctr"/>
            <a:r>
              <a:rPr lang="lv-LV" sz="1600" b="1" dirty="0">
                <a:solidFill>
                  <a:schemeClr val="bg1"/>
                </a:solidFill>
                <a:latin typeface="Helvetica Neue"/>
              </a:rPr>
              <a:t>Ekspertīze</a:t>
            </a:r>
            <a:endParaRPr lang="en-US" sz="1600" b="1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1722">
            <a:off x="3603277" y="3919928"/>
            <a:ext cx="388100" cy="4646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082">
            <a:off x="3501616" y="3431207"/>
            <a:ext cx="388100" cy="464692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H="1">
            <a:off x="618476" y="3678987"/>
            <a:ext cx="3042982" cy="9331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Vision"/>
          <p:cNvSpPr txBox="1"/>
          <p:nvPr/>
        </p:nvSpPr>
        <p:spPr>
          <a:xfrm>
            <a:off x="531337" y="3189599"/>
            <a:ext cx="238774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Universitāšu meitasuzņēmumu (</a:t>
            </a:r>
            <a:r>
              <a:rPr lang="lv-LV" sz="1400" b="1" dirty="0" err="1">
                <a:solidFill>
                  <a:schemeClr val="accent1">
                    <a:lumMod val="75000"/>
                  </a:schemeClr>
                </a:solidFill>
              </a:rPr>
              <a:t>spin-off</a:t>
            </a:r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) atbalsts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724735" y="4222021"/>
            <a:ext cx="3042982" cy="9331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ision"/>
          <p:cNvSpPr txBox="1"/>
          <p:nvPr/>
        </p:nvSpPr>
        <p:spPr>
          <a:xfrm>
            <a:off x="654694" y="3763085"/>
            <a:ext cx="221971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Jaunu produktu un tehnoloģiju izstrāde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Vision"/>
          <p:cNvSpPr txBox="1"/>
          <p:nvPr/>
        </p:nvSpPr>
        <p:spPr>
          <a:xfrm>
            <a:off x="840980" y="4376577"/>
            <a:ext cx="193005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Klasteri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403">
            <a:off x="3773138" y="4382987"/>
            <a:ext cx="388100" cy="464692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 flipH="1">
            <a:off x="893482" y="4622388"/>
            <a:ext cx="3042982" cy="9331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16527">
            <a:off x="3976761" y="4829937"/>
            <a:ext cx="388100" cy="46469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2078">
            <a:off x="4356610" y="5106311"/>
            <a:ext cx="388100" cy="464692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 flipH="1">
            <a:off x="1095039" y="4999314"/>
            <a:ext cx="3042982" cy="9331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Vision"/>
          <p:cNvSpPr txBox="1"/>
          <p:nvPr/>
        </p:nvSpPr>
        <p:spPr>
          <a:xfrm>
            <a:off x="1040454" y="4757302"/>
            <a:ext cx="193005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Nodarbināto apmācības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477921" y="5441533"/>
            <a:ext cx="3042982" cy="9331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Vision"/>
          <p:cNvSpPr txBox="1"/>
          <p:nvPr/>
        </p:nvSpPr>
        <p:spPr>
          <a:xfrm>
            <a:off x="8894314" y="5281400"/>
            <a:ext cx="193005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Industriālie doktori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Vision"/>
          <p:cNvSpPr txBox="1"/>
          <p:nvPr/>
        </p:nvSpPr>
        <p:spPr>
          <a:xfrm>
            <a:off x="1423747" y="5192502"/>
            <a:ext cx="193005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Investīcijas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082">
            <a:off x="7086968" y="5314136"/>
            <a:ext cx="388100" cy="4646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0263">
            <a:off x="7534767" y="4911024"/>
            <a:ext cx="388100" cy="464692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 flipH="1">
            <a:off x="7597574" y="5193514"/>
            <a:ext cx="3102933" cy="4665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Vision"/>
          <p:cNvSpPr txBox="1"/>
          <p:nvPr/>
        </p:nvSpPr>
        <p:spPr>
          <a:xfrm>
            <a:off x="9402149" y="4429184"/>
            <a:ext cx="193005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Pielietojamā pētniecība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7248045" y="5552100"/>
            <a:ext cx="3102933" cy="4665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Vision"/>
          <p:cNvSpPr txBox="1"/>
          <p:nvPr/>
        </p:nvSpPr>
        <p:spPr>
          <a:xfrm>
            <a:off x="8121404" y="4731675"/>
            <a:ext cx="261089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r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Pētniecības rezultātu </a:t>
            </a:r>
            <a:r>
              <a:rPr lang="lv-LV" sz="1400" b="1" dirty="0" err="1">
                <a:solidFill>
                  <a:schemeClr val="accent1">
                    <a:lumMod val="75000"/>
                  </a:schemeClr>
                </a:solidFill>
              </a:rPr>
              <a:t>komercializācija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4920">
            <a:off x="7900015" y="4401678"/>
            <a:ext cx="388100" cy="464692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H="1">
            <a:off x="8064700" y="4673244"/>
            <a:ext cx="3102933" cy="4665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9487">
            <a:off x="4490071" y="1370913"/>
            <a:ext cx="388100" cy="464692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flipH="1">
            <a:off x="1608005" y="1603649"/>
            <a:ext cx="3060213" cy="32179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Vision"/>
          <p:cNvSpPr txBox="1"/>
          <p:nvPr/>
        </p:nvSpPr>
        <p:spPr>
          <a:xfrm>
            <a:off x="1581319" y="1371188"/>
            <a:ext cx="193005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Ekonomiskais potenciāls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0454">
            <a:off x="4901532" y="1079217"/>
            <a:ext cx="388100" cy="464692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H="1">
            <a:off x="2042118" y="1311157"/>
            <a:ext cx="3070918" cy="21434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Vision"/>
          <p:cNvSpPr txBox="1"/>
          <p:nvPr/>
        </p:nvSpPr>
        <p:spPr>
          <a:xfrm>
            <a:off x="2023449" y="1070364"/>
            <a:ext cx="1930051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Zinātniskais potenciāls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94">
            <a:off x="6571992" y="1091565"/>
            <a:ext cx="388100" cy="464692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>
          <a:xfrm flipH="1" flipV="1">
            <a:off x="6778439" y="1341787"/>
            <a:ext cx="3097590" cy="6984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ision"/>
          <p:cNvSpPr txBox="1"/>
          <p:nvPr/>
        </p:nvSpPr>
        <p:spPr>
          <a:xfrm>
            <a:off x="8005009" y="883701"/>
            <a:ext cx="193005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r"/>
            <a:r>
              <a:rPr lang="lv-LV" sz="1400" b="1" dirty="0">
                <a:solidFill>
                  <a:schemeClr val="accent1">
                    <a:lumMod val="75000"/>
                  </a:schemeClr>
                </a:solidFill>
              </a:rPr>
              <a:t>Uzņēmējdarbības atklājuma process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Rectangle">
            <a:extLst/>
          </p:cNvPr>
          <p:cNvSpPr/>
          <p:nvPr/>
        </p:nvSpPr>
        <p:spPr>
          <a:xfrm>
            <a:off x="2414" y="168104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5" name="Outline">
            <a:extLst/>
          </p:cNvPr>
          <p:cNvSpPr txBox="1"/>
          <p:nvPr/>
        </p:nvSpPr>
        <p:spPr>
          <a:xfrm>
            <a:off x="58078" y="26013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Risinājums (2)</a:t>
            </a:r>
            <a:endParaRPr sz="1600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3" y="1314088"/>
            <a:ext cx="1280580" cy="128058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8" y="679840"/>
            <a:ext cx="1280580" cy="6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2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3F8FF">
                  <a:alpha val="81000"/>
                </a:srgbClr>
              </a:gs>
              <a:gs pos="100000">
                <a:schemeClr val="accent1">
                  <a:lumOff val="-13575"/>
                  <a:alpha val="81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465326" y="711543"/>
            <a:ext cx="11595610" cy="5947899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">
            <a:extLst/>
          </p:cNvPr>
          <p:cNvSpPr/>
          <p:nvPr/>
        </p:nvSpPr>
        <p:spPr>
          <a:xfrm>
            <a:off x="-2" y="178141"/>
            <a:ext cx="1810696" cy="51280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Outline">
            <a:extLst/>
          </p:cNvPr>
          <p:cNvSpPr txBox="1"/>
          <p:nvPr/>
        </p:nvSpPr>
        <p:spPr>
          <a:xfrm>
            <a:off x="-6" y="260136"/>
            <a:ext cx="1647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8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lv-LV" sz="1600" dirty="0"/>
              <a:t>Risinājums (3)</a:t>
            </a:r>
            <a:endParaRPr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6" y="1626723"/>
            <a:ext cx="1551726" cy="1551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6" y="853987"/>
            <a:ext cx="1551726" cy="775863"/>
          </a:xfrm>
          <a:prstGeom prst="rect">
            <a:avLst/>
          </a:prstGeom>
        </p:spPr>
      </p:pic>
      <p:sp>
        <p:nvSpPr>
          <p:cNvPr id="17" name="Rectangle"/>
          <p:cNvSpPr/>
          <p:nvPr/>
        </p:nvSpPr>
        <p:spPr>
          <a:xfrm rot="5400000">
            <a:off x="6363972" y="-3268374"/>
            <a:ext cx="1181528" cy="9426249"/>
          </a:xfrm>
          <a:prstGeom prst="rect">
            <a:avLst/>
          </a:prstGeom>
          <a:solidFill>
            <a:schemeClr val="accent1">
              <a:hueOff val="114395"/>
              <a:lumOff val="-24975"/>
              <a:alpha val="41000"/>
            </a:schemeClr>
          </a:solidFill>
          <a:ln w="50800">
            <a:solidFill>
              <a:srgbClr val="FFFFFF">
                <a:alpha val="41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Vision"/>
          <p:cNvSpPr txBox="1"/>
          <p:nvPr/>
        </p:nvSpPr>
        <p:spPr>
          <a:xfrm>
            <a:off x="2409984" y="1019234"/>
            <a:ext cx="7706294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</a:defRPr>
            </a:lvl1pPr>
          </a:lstStyle>
          <a:p>
            <a:pPr algn="just"/>
            <a:r>
              <a:rPr lang="lv-LV" sz="3200" b="1" dirty="0">
                <a:solidFill>
                  <a:schemeClr val="bg1"/>
                </a:solidFill>
              </a:rPr>
              <a:t>PĀRVALDĪBA</a:t>
            </a:r>
          </a:p>
          <a:p>
            <a:pPr algn="just"/>
            <a:r>
              <a:rPr lang="lv-LV" sz="2300" b="1" dirty="0">
                <a:solidFill>
                  <a:schemeClr val="bg1"/>
                </a:solidFill>
              </a:rPr>
              <a:t>Latvijas inovācijas un tehnoloģiju atbalsta fonds (LITAF)</a:t>
            </a:r>
          </a:p>
        </p:txBody>
      </p:sp>
      <p:sp>
        <p:nvSpPr>
          <p:cNvPr id="21" name="Line"/>
          <p:cNvSpPr/>
          <p:nvPr/>
        </p:nvSpPr>
        <p:spPr>
          <a:xfrm flipH="1" flipV="1">
            <a:off x="2241610" y="2103462"/>
            <a:ext cx="9426250" cy="9069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7665405" y="5327571"/>
            <a:ext cx="3908268" cy="1357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lv-LV" sz="2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 pārliecināties par LITAF darbības potenciālu un pārvaldības modeli?</a:t>
            </a:r>
            <a:endParaRPr lang="lv-LV" sz="26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67" y="6016255"/>
            <a:ext cx="685738" cy="457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2" y="5988131"/>
            <a:ext cx="685738" cy="457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72" y="2192478"/>
            <a:ext cx="1828154" cy="44669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1523" y="2542509"/>
            <a:ext cx="1057651" cy="1050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7986" y="3860508"/>
            <a:ext cx="1057651" cy="10509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7986" y="5200827"/>
            <a:ext cx="1058238" cy="106188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143139" y="2277075"/>
            <a:ext cx="7954269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lv-LV" sz="4000" b="1" dirty="0">
                <a:solidFill>
                  <a:schemeClr val="accent1">
                    <a:lumMod val="75000"/>
                  </a:schemeClr>
                </a:solidFill>
              </a:rPr>
              <a:t>Risinājumi:</a:t>
            </a:r>
          </a:p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4000" dirty="0">
                <a:solidFill>
                  <a:schemeClr val="accent1">
                    <a:lumMod val="75000"/>
                  </a:schemeClr>
                </a:solidFill>
              </a:rPr>
              <a:t>ALTUM?</a:t>
            </a:r>
          </a:p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4000" dirty="0">
                <a:solidFill>
                  <a:schemeClr val="accent1">
                    <a:lumMod val="75000"/>
                  </a:schemeClr>
                </a:solidFill>
              </a:rPr>
              <a:t>LIAA/VIAA?</a:t>
            </a:r>
          </a:p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lv-LV" sz="4000" dirty="0">
                <a:solidFill>
                  <a:schemeClr val="accent1">
                    <a:lumMod val="75000"/>
                  </a:schemeClr>
                </a:solidFill>
              </a:rPr>
              <a:t>Jauna juridiska persona?</a:t>
            </a:r>
            <a:endParaRPr lang="lv-LV" sz="40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0761">
            <a:off x="5732741" y="5053232"/>
            <a:ext cx="1508131" cy="15081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53" y="4531321"/>
            <a:ext cx="6945966" cy="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Widescreen</PresentationFormat>
  <Paragraphs>186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Helvetica Neue</vt:lpstr>
      <vt:lpstr>Helvetica Neue Light</vt:lpstr>
      <vt:lpstr>Helvetica Neue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Mārtiņš Jansons</dc:creator>
  <cp:lastModifiedBy>Vita Razminoviča</cp:lastModifiedBy>
  <cp:revision>181</cp:revision>
  <dcterms:created xsi:type="dcterms:W3CDTF">2018-03-29T07:03:18Z</dcterms:created>
  <dcterms:modified xsi:type="dcterms:W3CDTF">2018-10-24T06:59:11Z</dcterms:modified>
</cp:coreProperties>
</file>