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9.xml" ContentType="application/vnd.openxmlformats-officedocument.themeOverride+xml"/>
  <Override PartName="/ppt/charts/chart20.xml" ContentType="application/vnd.openxmlformats-officedocument.drawingml.chart+xml"/>
  <Override PartName="/ppt/theme/themeOverride10.xml" ContentType="application/vnd.openxmlformats-officedocument.themeOverr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charts/chart22.xml" ContentType="application/vnd.openxmlformats-officedocument.drawingml.chart+xml"/>
  <Override PartName="/ppt/theme/themeOverride11.xml" ContentType="application/vnd.openxmlformats-officedocument.themeOverride+xml"/>
  <Override PartName="/ppt/notesSlides/notesSlide6.xml" ContentType="application/vnd.openxmlformats-officedocument.presentationml.notesSlide+xml"/>
  <Override PartName="/ppt/charts/chart23.xml" ContentType="application/vnd.openxmlformats-officedocument.drawingml.chart+xml"/>
  <Override PartName="/ppt/theme/themeOverride12.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theme/themeOverride13.xml" ContentType="application/vnd.openxmlformats-officedocument.themeOverride+xml"/>
  <Override PartName="/ppt/charts/chart26.xml" ContentType="application/vnd.openxmlformats-officedocument.drawingml.chart+xml"/>
  <Override PartName="/ppt/theme/themeOverride14.xml" ContentType="application/vnd.openxmlformats-officedocument.themeOverride+xml"/>
  <Override PartName="/ppt/charts/chart27.xml" ContentType="application/vnd.openxmlformats-officedocument.drawingml.chart+xml"/>
  <Override PartName="/ppt/charts/style7.xml" ContentType="application/vnd.ms-office.chartstyle+xml"/>
  <Override PartName="/ppt/charts/colors7.xml" ContentType="application/vnd.ms-office.chartcolorstyle+xml"/>
  <Override PartName="/ppt/charts/chart28.xml" ContentType="application/vnd.openxmlformats-officedocument.drawingml.chart+xml"/>
  <Override PartName="/ppt/theme/themeOverride15.xml" ContentType="application/vnd.openxmlformats-officedocument.themeOverride+xml"/>
  <Override PartName="/ppt/notesSlides/notesSlide7.xml" ContentType="application/vnd.openxmlformats-officedocument.presentationml.notesSlide+xml"/>
  <Override PartName="/ppt/charts/chart29.xml" ContentType="application/vnd.openxmlformats-officedocument.drawingml.chart+xml"/>
  <Override PartName="/ppt/theme/themeOverride16.xml" ContentType="application/vnd.openxmlformats-officedocument.themeOverride+xml"/>
  <Override PartName="/ppt/charts/chart30.xml" ContentType="application/vnd.openxmlformats-officedocument.drawingml.chart+xml"/>
  <Override PartName="/ppt/charts/chart31.xml" ContentType="application/vnd.openxmlformats-officedocument.drawingml.chart+xml"/>
  <Override PartName="/ppt/theme/themeOverride17.xml" ContentType="application/vnd.openxmlformats-officedocument.themeOverride+xml"/>
  <Override PartName="/ppt/charts/chart32.xml" ContentType="application/vnd.openxmlformats-officedocument.drawingml.chart+xml"/>
  <Override PartName="/ppt/theme/themeOverride18.xml" ContentType="application/vnd.openxmlformats-officedocument.themeOverride+xml"/>
  <Override PartName="/ppt/charts/chart33.xml" ContentType="application/vnd.openxmlformats-officedocument.drawingml.chart+xml"/>
  <Override PartName="/ppt/charts/style8.xml" ContentType="application/vnd.ms-office.chartstyle+xml"/>
  <Override PartName="/ppt/charts/colors8.xml" ContentType="application/vnd.ms-office.chartcolorstyle+xml"/>
  <Override PartName="/ppt/charts/chart34.xml" ContentType="application/vnd.openxmlformats-officedocument.drawingml.chart+xml"/>
  <Override PartName="/ppt/theme/themeOverride19.xml" ContentType="application/vnd.openxmlformats-officedocument.themeOverride+xml"/>
  <Override PartName="/ppt/notesSlides/notesSlide8.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style9.xml" ContentType="application/vnd.ms-office.chartstyle+xml"/>
  <Override PartName="/ppt/charts/colors9.xml" ContentType="application/vnd.ms-office.chartcolorstyle+xml"/>
  <Override PartName="/ppt/charts/chart3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38.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39.xml" ContentType="application/vnd.openxmlformats-officedocument.drawingml.chart+xml"/>
  <Override PartName="/ppt/drawings/drawing3.xml" ContentType="application/vnd.openxmlformats-officedocument.drawingml.chartshapes+xml"/>
  <Override PartName="/ppt/charts/chart40.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4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2.xml" ContentType="application/vnd.openxmlformats-officedocument.drawingml.chart+xml"/>
  <Override PartName="/ppt/charts/chart43.xml" ContentType="application/vnd.openxmlformats-officedocument.drawingml.chart+xml"/>
  <Override PartName="/ppt/theme/themeOverride20.xml" ContentType="application/vnd.openxmlformats-officedocument.themeOverride+xml"/>
  <Override PartName="/ppt/notesSlides/notesSlide11.xml" ContentType="application/vnd.openxmlformats-officedocument.presentationml.notesSlide+xml"/>
  <Override PartName="/ppt/charts/chart4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59" r:id="rId3"/>
    <p:sldId id="574" r:id="rId4"/>
    <p:sldId id="587" r:id="rId5"/>
    <p:sldId id="407" r:id="rId6"/>
    <p:sldId id="590" r:id="rId7"/>
    <p:sldId id="591" r:id="rId8"/>
    <p:sldId id="592" r:id="rId9"/>
    <p:sldId id="530" r:id="rId10"/>
    <p:sldId id="390" r:id="rId11"/>
    <p:sldId id="422" r:id="rId12"/>
    <p:sldId id="552" r:id="rId13"/>
    <p:sldId id="375" r:id="rId14"/>
    <p:sldId id="584" r:id="rId15"/>
    <p:sldId id="585" r:id="rId16"/>
    <p:sldId id="586" r:id="rId17"/>
    <p:sldId id="439" r:id="rId18"/>
    <p:sldId id="258" r:id="rId19"/>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Raudiņa" initials="IR" lastIdx="6" clrIdx="0">
    <p:extLst>
      <p:ext uri="{19B8F6BF-5375-455C-9EA6-DF929625EA0E}">
        <p15:presenceInfo xmlns:p15="http://schemas.microsoft.com/office/powerpoint/2012/main" userId="S-1-5-21-734147818-1251574435-2103723179-8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59C"/>
    <a:srgbClr val="FF6D6D"/>
    <a:srgbClr val="EAEFF7"/>
    <a:srgbClr val="D2DEEF"/>
    <a:srgbClr val="C00000"/>
    <a:srgbClr val="FF2D2D"/>
    <a:srgbClr val="BE4B48"/>
    <a:srgbClr val="E9EBF5"/>
    <a:srgbClr val="E9F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9" autoAdjust="0"/>
    <p:restoredTop sz="96283" autoAdjust="0"/>
  </p:normalViewPr>
  <p:slideViewPr>
    <p:cSldViewPr snapToGrid="0">
      <p:cViewPr varScale="1">
        <p:scale>
          <a:sx n="96" d="100"/>
          <a:sy n="96" d="100"/>
        </p:scale>
        <p:origin x="90" y="258"/>
      </p:cViewPr>
      <p:guideLst/>
    </p:cSldViewPr>
  </p:slideViewPr>
  <p:notesTextViewPr>
    <p:cViewPr>
      <p:scale>
        <a:sx n="1" d="1"/>
        <a:sy n="1" d="1"/>
      </p:scale>
      <p:origin x="0" y="0"/>
    </p:cViewPr>
  </p:notesTextViewPr>
  <p:notesViewPr>
    <p:cSldViewPr snapToGrid="0" showGuides="1">
      <p:cViewPr varScale="1">
        <p:scale>
          <a:sx n="78" d="100"/>
          <a:sy n="78" d="100"/>
        </p:scale>
        <p:origin x="398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2.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7.xml"/><Relationship Id="rId1" Type="http://schemas.microsoft.com/office/2011/relationships/chartStyle" Target="style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5.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8.xml"/><Relationship Id="rId1" Type="http://schemas.microsoft.com/office/2011/relationships/chartStyle" Target="style8.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9.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9.xml"/><Relationship Id="rId1" Type="http://schemas.microsoft.com/office/2011/relationships/chartStyle" Target="style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0.xml"/><Relationship Id="rId1" Type="http://schemas.microsoft.com/office/2011/relationships/chartStyle" Target="style1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2.xml"/><Relationship Id="rId1" Type="http://schemas.microsoft.com/office/2011/relationships/chartStyle" Target="style12.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2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lv-LV" sz="1000" dirty="0"/>
              <a:t>IKP dinamika, %</a:t>
            </a:r>
          </a:p>
        </c:rich>
      </c:tx>
      <c:layout>
        <c:manualLayout>
          <c:xMode val="edge"/>
          <c:yMode val="edge"/>
          <c:x val="0.30243750000000003"/>
          <c:y val="2.2048611111111113E-2"/>
        </c:manualLayout>
      </c:layout>
      <c:overlay val="0"/>
    </c:title>
    <c:autoTitleDeleted val="0"/>
    <c:plotArea>
      <c:layout>
        <c:manualLayout>
          <c:layoutTarget val="inner"/>
          <c:xMode val="edge"/>
          <c:yMode val="edge"/>
          <c:x val="5.7732117569481219E-2"/>
          <c:y val="4.0999075784612704E-2"/>
          <c:w val="0.89390847899798576"/>
          <c:h val="0.86146560348677126"/>
        </c:manualLayout>
      </c:layout>
      <c:barChart>
        <c:barDir val="col"/>
        <c:grouping val="clustered"/>
        <c:varyColors val="0"/>
        <c:ser>
          <c:idx val="0"/>
          <c:order val="0"/>
          <c:tx>
            <c:strRef>
              <c:f>Sheet1!$B$1</c:f>
              <c:strCache>
                <c:ptCount val="1"/>
                <c:pt idx="0">
                  <c:v>IKP</c:v>
                </c:pt>
              </c:strCache>
            </c:strRef>
          </c:tx>
          <c:spPr>
            <a:solidFill>
              <a:srgbClr val="228B9D"/>
            </a:solidFill>
            <a:ln>
              <a:noFill/>
            </a:ln>
          </c:spPr>
          <c:invertIfNegative val="0"/>
          <c:dPt>
            <c:idx val="4"/>
            <c:invertIfNegative val="0"/>
            <c:bubble3D val="0"/>
            <c:extLst>
              <c:ext xmlns:c16="http://schemas.microsoft.com/office/drawing/2014/chart" uri="{C3380CC4-5D6E-409C-BE32-E72D297353CC}">
                <c16:uniqueId val="{00000004-370E-4536-823F-2006298A2F7B}"/>
              </c:ext>
            </c:extLst>
          </c:dPt>
          <c:dPt>
            <c:idx val="6"/>
            <c:invertIfNegative val="0"/>
            <c:bubble3D val="0"/>
            <c:extLst>
              <c:ext xmlns:c16="http://schemas.microsoft.com/office/drawing/2014/chart" uri="{C3380CC4-5D6E-409C-BE32-E72D297353CC}">
                <c16:uniqueId val="{00000001-BD71-443C-B117-02AB79BA33BA}"/>
              </c:ext>
            </c:extLst>
          </c:dPt>
          <c:dLbls>
            <c:dLbl>
              <c:idx val="1"/>
              <c:tx>
                <c:rich>
                  <a:bodyPr/>
                  <a:lstStyle/>
                  <a:p>
                    <a:fld id="{728CC3CF-C3F1-41AF-B624-6A489751318D}"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71-443C-B117-02AB79BA33BA}"/>
                </c:ext>
              </c:extLst>
            </c:dLbl>
            <c:dLbl>
              <c:idx val="2"/>
              <c:tx>
                <c:rich>
                  <a:bodyPr/>
                  <a:lstStyle/>
                  <a:p>
                    <a:fld id="{F7CDFD2E-E6C0-44B2-A633-F432DC5AB36E}"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0E-4536-823F-2006298A2F7B}"/>
                </c:ext>
              </c:extLst>
            </c:dLbl>
            <c:dLbl>
              <c:idx val="3"/>
              <c:tx>
                <c:rich>
                  <a:bodyPr/>
                  <a:lstStyle/>
                  <a:p>
                    <a:fld id="{63F5E245-748D-4418-BBFE-E6C31398E4C3}"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70E-4536-823F-2006298A2F7B}"/>
                </c:ext>
              </c:extLst>
            </c:dLbl>
            <c:dLbl>
              <c:idx val="4"/>
              <c:tx>
                <c:rich>
                  <a:bodyPr/>
                  <a:lstStyle/>
                  <a:p>
                    <a:fld id="{FD2477E9-81CD-4957-9D07-7D4CD14C7B29}"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70E-4536-823F-2006298A2F7B}"/>
                </c:ext>
              </c:extLst>
            </c:dLbl>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Sheet1!$A$2:$A$9</c:f>
              <c:numCache>
                <c:formatCode>0</c:formatCode>
                <c:ptCount val="7"/>
                <c:pt idx="0">
                  <c:v>2012</c:v>
                </c:pt>
                <c:pt idx="1">
                  <c:v>2013</c:v>
                </c:pt>
                <c:pt idx="2">
                  <c:v>2014</c:v>
                </c:pt>
                <c:pt idx="3">
                  <c:v>2015</c:v>
                </c:pt>
                <c:pt idx="4">
                  <c:v>2016</c:v>
                </c:pt>
                <c:pt idx="5">
                  <c:v>2017</c:v>
                </c:pt>
                <c:pt idx="6">
                  <c:v>2018</c:v>
                </c:pt>
              </c:numCache>
            </c:numRef>
          </c:cat>
          <c:val>
            <c:numRef>
              <c:f>Sheet1!$B$2:$B$9</c:f>
              <c:numCache>
                <c:formatCode>0.0</c:formatCode>
                <c:ptCount val="7"/>
                <c:pt idx="0">
                  <c:v>4.0346178941638584</c:v>
                </c:pt>
                <c:pt idx="1">
                  <c:v>2.4298514532771947</c:v>
                </c:pt>
                <c:pt idx="2">
                  <c:v>1.8582438344215007</c:v>
                </c:pt>
                <c:pt idx="3">
                  <c:v>2.9717089465230941</c:v>
                </c:pt>
                <c:pt idx="4">
                  <c:v>2.0643720155975984</c:v>
                </c:pt>
                <c:pt idx="5">
                  <c:v>4.6364940417963965</c:v>
                </c:pt>
                <c:pt idx="6">
                  <c:v>4.8</c:v>
                </c:pt>
              </c:numCache>
            </c:numRef>
          </c:val>
          <c:extLst>
            <c:ext xmlns:c16="http://schemas.microsoft.com/office/drawing/2014/chart" uri="{C3380CC4-5D6E-409C-BE32-E72D297353CC}">
              <c16:uniqueId val="{00000005-370E-4536-823F-2006298A2F7B}"/>
            </c:ext>
          </c:extLst>
        </c:ser>
        <c:dLbls>
          <c:dLblPos val="outEnd"/>
          <c:showLegendKey val="0"/>
          <c:showVal val="1"/>
          <c:showCatName val="0"/>
          <c:showSerName val="0"/>
          <c:showPercent val="0"/>
          <c:showBubbleSize val="0"/>
        </c:dLbls>
        <c:gapWidth val="30"/>
        <c:axId val="2139388840"/>
        <c:axId val="2046092152"/>
      </c:barChart>
      <c:catAx>
        <c:axId val="2139388840"/>
        <c:scaling>
          <c:orientation val="minMax"/>
        </c:scaling>
        <c:delete val="0"/>
        <c:axPos val="b"/>
        <c:numFmt formatCode="0" sourceLinked="1"/>
        <c:majorTickMark val="out"/>
        <c:minorTickMark val="none"/>
        <c:tickLblPos val="nextTo"/>
        <c:txPr>
          <a:bodyPr rot="0" vert="horz"/>
          <a:lstStyle/>
          <a:p>
            <a:pPr>
              <a:defRPr/>
            </a:pPr>
            <a:endParaRPr lang="en-US"/>
          </a:p>
        </c:txPr>
        <c:crossAx val="2046092152"/>
        <c:crosses val="autoZero"/>
        <c:auto val="1"/>
        <c:lblAlgn val="ctr"/>
        <c:lblOffset val="100"/>
        <c:tickLblSkip val="1"/>
        <c:noMultiLvlLbl val="0"/>
      </c:catAx>
      <c:valAx>
        <c:axId val="2046092152"/>
        <c:scaling>
          <c:orientation val="minMax"/>
        </c:scaling>
        <c:delete val="1"/>
        <c:axPos val="l"/>
        <c:numFmt formatCode="0" sourceLinked="0"/>
        <c:majorTickMark val="out"/>
        <c:minorTickMark val="none"/>
        <c:tickLblPos val="nextTo"/>
        <c:crossAx val="2139388840"/>
        <c:crosses val="autoZero"/>
        <c:crossBetween val="between"/>
        <c:majorUnit val="2"/>
      </c:valAx>
      <c:spPr>
        <a:solidFill>
          <a:schemeClr val="bg1">
            <a:lumMod val="95000"/>
          </a:schemeClr>
        </a:solidFill>
      </c:spPr>
    </c:plotArea>
    <c:plotVisOnly val="1"/>
    <c:dispBlanksAs val="gap"/>
    <c:showDLblsOverMax val="0"/>
  </c:chart>
  <c:spPr>
    <a:solidFill>
      <a:schemeClr val="bg1">
        <a:lumMod val="95000"/>
      </a:schemeClr>
    </a:solidFill>
    <a:ln w="12700">
      <a:noFill/>
    </a:ln>
  </c:spPr>
  <c:txPr>
    <a:bodyPr/>
    <a:lstStyle/>
    <a:p>
      <a:pPr>
        <a:defRPr sz="800" b="0">
          <a:solidFill>
            <a:srgbClr val="000000"/>
          </a:solidFill>
          <a:latin typeface="Calibri Light" panose="020F030202020403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126190893952286E-2"/>
          <c:y val="9.6117224674510143E-2"/>
          <c:w val="0.84762714712757237"/>
          <c:h val="0.40132581185431471"/>
        </c:manualLayout>
      </c:layout>
      <c:barChart>
        <c:barDir val="col"/>
        <c:grouping val="clustered"/>
        <c:varyColors val="0"/>
        <c:ser>
          <c:idx val="0"/>
          <c:order val="0"/>
          <c:tx>
            <c:strRef>
              <c:f>Sheet1!$B$1</c:f>
              <c:strCache>
                <c:ptCount val="1"/>
                <c:pt idx="0">
                  <c:v>Apjomu izmaiņas (kreisā ass)</c:v>
                </c:pt>
              </c:strCache>
            </c:strRef>
          </c:tx>
          <c:spPr>
            <a:ln>
              <a:noFill/>
            </a:ln>
          </c:spPr>
          <c:invertIfNegative val="0"/>
          <c:cat>
            <c:strRef>
              <c:f>Sheet1!$A$2:$A$12</c:f>
              <c:strCache>
                <c:ptCount val="11"/>
                <c:pt idx="0">
                  <c:v>Kokapstrāde</c:v>
                </c:pt>
                <c:pt idx="1">
                  <c:v>Pārtikas rūpniecība</c:v>
                </c:pt>
                <c:pt idx="2">
                  <c:v>Metālapstrāde</c:v>
                </c:pt>
                <c:pt idx="3">
                  <c:v>Ķīmiskā rūpniecība</c:v>
                </c:pt>
                <c:pt idx="4">
                  <c:v>Elektrisko un optisko iekārtu raž.</c:v>
                </c:pt>
                <c:pt idx="5">
                  <c:v>Nemetālisko minerālu ražošana</c:v>
                </c:pt>
                <c:pt idx="6">
                  <c:v>Pārējās nozares</c:v>
                </c:pt>
                <c:pt idx="7">
                  <c:v>Transportlīdzekļu ražošana</c:v>
                </c:pt>
                <c:pt idx="8">
                  <c:v>Papīra ražošana un poligrāfija</c:v>
                </c:pt>
                <c:pt idx="9">
                  <c:v>Vieglā rūpniecība</c:v>
                </c:pt>
                <c:pt idx="10">
                  <c:v>Mašīnu un iekārtu ražošana</c:v>
                </c:pt>
              </c:strCache>
            </c:strRef>
          </c:cat>
          <c:val>
            <c:numRef>
              <c:f>Sheet1!$B$2:$B$12</c:f>
              <c:numCache>
                <c:formatCode>0.0</c:formatCode>
                <c:ptCount val="11"/>
                <c:pt idx="0">
                  <c:v>4.6055527478439586</c:v>
                </c:pt>
                <c:pt idx="1">
                  <c:v>-2.807958712481323</c:v>
                </c:pt>
                <c:pt idx="2">
                  <c:v>3.3358622259312796</c:v>
                </c:pt>
                <c:pt idx="3">
                  <c:v>7.7341718570478548</c:v>
                </c:pt>
                <c:pt idx="4">
                  <c:v>10.325053189240975</c:v>
                </c:pt>
                <c:pt idx="5">
                  <c:v>2.0555336804188471</c:v>
                </c:pt>
                <c:pt idx="6">
                  <c:v>-1.4759971795018458</c:v>
                </c:pt>
                <c:pt idx="7">
                  <c:v>7.2787083601164539</c:v>
                </c:pt>
                <c:pt idx="8">
                  <c:v>-2.4736111695193586</c:v>
                </c:pt>
                <c:pt idx="9">
                  <c:v>-0.29022948568065488</c:v>
                </c:pt>
                <c:pt idx="10">
                  <c:v>7.228181115703336</c:v>
                </c:pt>
              </c:numCache>
            </c:numRef>
          </c:val>
          <c:extLst>
            <c:ext xmlns:c16="http://schemas.microsoft.com/office/drawing/2014/chart" uri="{C3380CC4-5D6E-409C-BE32-E72D297353CC}">
              <c16:uniqueId val="{00000008-95D4-4E37-AE0E-5C25768F5EB4}"/>
            </c:ext>
          </c:extLst>
        </c:ser>
        <c:dLbls>
          <c:showLegendKey val="0"/>
          <c:showVal val="0"/>
          <c:showCatName val="0"/>
          <c:showSerName val="0"/>
          <c:showPercent val="0"/>
          <c:showBubbleSize val="0"/>
        </c:dLbls>
        <c:gapWidth val="50"/>
        <c:axId val="218241664"/>
        <c:axId val="218243456"/>
      </c:barChart>
      <c:barChart>
        <c:barDir val="col"/>
        <c:grouping val="clustered"/>
        <c:varyColors val="0"/>
        <c:ser>
          <c:idx val="1"/>
          <c:order val="1"/>
          <c:tx>
            <c:strRef>
              <c:f>Sheet1!$C$1</c:f>
              <c:strCache>
                <c:ptCount val="1"/>
                <c:pt idx="0">
                  <c:v>Nozares īpatsvars apstrādes rūpniecībā (labā ass)</c:v>
                </c:pt>
              </c:strCache>
            </c:strRef>
          </c:tx>
          <c:spPr>
            <a:solidFill>
              <a:sysClr val="window" lastClr="FFFFFF">
                <a:lumMod val="75000"/>
              </a:sysClr>
            </a:solidFill>
            <a:ln>
              <a:noFill/>
            </a:ln>
          </c:spPr>
          <c:invertIfNegative val="0"/>
          <c:cat>
            <c:strRef>
              <c:f>Sheet1!$A$2:$A$12</c:f>
              <c:strCache>
                <c:ptCount val="11"/>
                <c:pt idx="0">
                  <c:v>Kokapstrāde</c:v>
                </c:pt>
                <c:pt idx="1">
                  <c:v>Pārtikas rūpniecība</c:v>
                </c:pt>
                <c:pt idx="2">
                  <c:v>Metālapstrāde</c:v>
                </c:pt>
                <c:pt idx="3">
                  <c:v>Ķīmiskā rūpniecība</c:v>
                </c:pt>
                <c:pt idx="4">
                  <c:v>Elektrisko un optisko iekārtu raž.</c:v>
                </c:pt>
                <c:pt idx="5">
                  <c:v>Nemetālisko minerālu ražošana</c:v>
                </c:pt>
                <c:pt idx="6">
                  <c:v>Pārējās nozares</c:v>
                </c:pt>
                <c:pt idx="7">
                  <c:v>Transportlīdzekļu ražošana</c:v>
                </c:pt>
                <c:pt idx="8">
                  <c:v>Papīra ražošana un poligrāfija</c:v>
                </c:pt>
                <c:pt idx="9">
                  <c:v>Vieglā rūpniecība</c:v>
                </c:pt>
                <c:pt idx="10">
                  <c:v>Mašīnu un iekārtu ražošana</c:v>
                </c:pt>
              </c:strCache>
            </c:strRef>
          </c:cat>
          <c:val>
            <c:numRef>
              <c:f>Sheet1!$C$2:$C$12</c:f>
              <c:numCache>
                <c:formatCode>0.0</c:formatCode>
                <c:ptCount val="11"/>
                <c:pt idx="0">
                  <c:v>28.440661346515146</c:v>
                </c:pt>
                <c:pt idx="1">
                  <c:v>21.371560509854604</c:v>
                </c:pt>
                <c:pt idx="2">
                  <c:v>8.5680268067825409</c:v>
                </c:pt>
                <c:pt idx="3">
                  <c:v>8.296084849144119</c:v>
                </c:pt>
                <c:pt idx="4">
                  <c:v>8.0157448470921508</c:v>
                </c:pt>
                <c:pt idx="5">
                  <c:v>6.1032236926415715</c:v>
                </c:pt>
                <c:pt idx="6">
                  <c:v>5.0536160198782394</c:v>
                </c:pt>
                <c:pt idx="7">
                  <c:v>4.0933375721349714</c:v>
                </c:pt>
                <c:pt idx="8">
                  <c:v>3.8632719697884532</c:v>
                </c:pt>
                <c:pt idx="9">
                  <c:v>3.5308741481397288</c:v>
                </c:pt>
                <c:pt idx="10">
                  <c:v>2.6635982380284684</c:v>
                </c:pt>
              </c:numCache>
            </c:numRef>
          </c:val>
          <c:extLst>
            <c:ext xmlns:c16="http://schemas.microsoft.com/office/drawing/2014/chart" uri="{C3380CC4-5D6E-409C-BE32-E72D297353CC}">
              <c16:uniqueId val="{00000009-95D4-4E37-AE0E-5C25768F5EB4}"/>
            </c:ext>
          </c:extLst>
        </c:ser>
        <c:dLbls>
          <c:showLegendKey val="0"/>
          <c:showVal val="0"/>
          <c:showCatName val="0"/>
          <c:showSerName val="0"/>
          <c:showPercent val="0"/>
          <c:showBubbleSize val="0"/>
        </c:dLbls>
        <c:gapWidth val="200"/>
        <c:axId val="218246528"/>
        <c:axId val="218244992"/>
      </c:barChart>
      <c:catAx>
        <c:axId val="218241664"/>
        <c:scaling>
          <c:orientation val="minMax"/>
        </c:scaling>
        <c:delete val="0"/>
        <c:axPos val="b"/>
        <c:numFmt formatCode="General" sourceLinked="0"/>
        <c:majorTickMark val="out"/>
        <c:minorTickMark val="none"/>
        <c:tickLblPos val="low"/>
        <c:spPr>
          <a:ln>
            <a:noFill/>
          </a:ln>
        </c:spPr>
        <c:txPr>
          <a:bodyPr rot="-5400000" vert="horz"/>
          <a:lstStyle/>
          <a:p>
            <a:pPr>
              <a:defRPr sz="1600"/>
            </a:pPr>
            <a:endParaRPr lang="en-US"/>
          </a:p>
        </c:txPr>
        <c:crossAx val="218243456"/>
        <c:crosses val="autoZero"/>
        <c:auto val="1"/>
        <c:lblAlgn val="ctr"/>
        <c:lblOffset val="100"/>
        <c:noMultiLvlLbl val="0"/>
      </c:catAx>
      <c:valAx>
        <c:axId val="218243456"/>
        <c:scaling>
          <c:orientation val="minMax"/>
        </c:scaling>
        <c:delete val="0"/>
        <c:axPos val="l"/>
        <c:numFmt formatCode="0" sourceLinked="0"/>
        <c:majorTickMark val="out"/>
        <c:minorTickMark val="none"/>
        <c:tickLblPos val="nextTo"/>
        <c:spPr>
          <a:ln>
            <a:noFill/>
          </a:ln>
        </c:spPr>
        <c:crossAx val="218241664"/>
        <c:crosses val="autoZero"/>
        <c:crossBetween val="between"/>
        <c:majorUnit val="4"/>
      </c:valAx>
      <c:valAx>
        <c:axId val="218244992"/>
        <c:scaling>
          <c:orientation val="minMax"/>
          <c:max val="30"/>
          <c:min val="-10"/>
        </c:scaling>
        <c:delete val="0"/>
        <c:axPos val="r"/>
        <c:numFmt formatCode="0" sourceLinked="0"/>
        <c:majorTickMark val="out"/>
        <c:minorTickMark val="none"/>
        <c:tickLblPos val="nextTo"/>
        <c:spPr>
          <a:ln>
            <a:noFill/>
          </a:ln>
        </c:spPr>
        <c:crossAx val="218246528"/>
        <c:crosses val="max"/>
        <c:crossBetween val="between"/>
        <c:majorUnit val="10"/>
      </c:valAx>
      <c:catAx>
        <c:axId val="218246528"/>
        <c:scaling>
          <c:orientation val="minMax"/>
        </c:scaling>
        <c:delete val="1"/>
        <c:axPos val="b"/>
        <c:numFmt formatCode="General" sourceLinked="1"/>
        <c:majorTickMark val="out"/>
        <c:minorTickMark val="none"/>
        <c:tickLblPos val="none"/>
        <c:crossAx val="218244992"/>
        <c:crosses val="autoZero"/>
        <c:auto val="1"/>
        <c:lblAlgn val="ctr"/>
        <c:lblOffset val="100"/>
        <c:noMultiLvlLbl val="0"/>
      </c:catAx>
    </c:plotArea>
    <c:legend>
      <c:legendPos val="r"/>
      <c:layout>
        <c:manualLayout>
          <c:xMode val="edge"/>
          <c:yMode val="edge"/>
          <c:x val="0.20950474459465274"/>
          <c:y val="3.5396336078954141E-3"/>
          <c:w val="0.62847117896591576"/>
          <c:h val="9.8385659193684971E-2"/>
        </c:manualLayout>
      </c:layout>
      <c:overlay val="0"/>
      <c:spPr>
        <a:noFill/>
      </c:spPr>
    </c:legend>
    <c:plotVisOnly val="1"/>
    <c:dispBlanksAs val="gap"/>
    <c:showDLblsOverMax val="0"/>
  </c:chart>
  <c:spPr>
    <a:ln>
      <a:noFill/>
    </a:ln>
  </c:spPr>
  <c:txPr>
    <a:bodyPr/>
    <a:lstStyle/>
    <a:p>
      <a:pPr>
        <a:defRPr sz="1000">
          <a:latin typeface="Calibri Light" panose="020F0302020204030204"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38234523891304"/>
          <c:y val="6.0248954056189526E-2"/>
          <c:w val="0.75924662001742826"/>
          <c:h val="0.90879507408512694"/>
        </c:manualLayout>
      </c:layout>
      <c:stockChart>
        <c:ser>
          <c:idx val="1"/>
          <c:order val="0"/>
          <c:tx>
            <c:strRef>
              <c:f>Sheet1!$A$3</c:f>
              <c:strCache>
                <c:ptCount val="1"/>
                <c:pt idx="0">
                  <c:v>Vēsturiski maksimālais ražošanas jaudu noslodzes līmenis</c:v>
                </c:pt>
              </c:strCache>
            </c:strRef>
          </c:tx>
          <c:spPr>
            <a:ln w="25400">
              <a:noFill/>
            </a:ln>
          </c:spPr>
          <c:marker>
            <c:symbol val="none"/>
          </c:marker>
          <c:cat>
            <c:strRef>
              <c:f>Sheet1!$B$2:$B$2</c:f>
              <c:strCache>
                <c:ptCount val="1"/>
                <c:pt idx="0">
                  <c:v>AR</c:v>
                </c:pt>
              </c:strCache>
            </c:strRef>
          </c:cat>
          <c:val>
            <c:numRef>
              <c:f>Sheet1!$B$3:$B$3</c:f>
              <c:numCache>
                <c:formatCode>0.0</c:formatCode>
                <c:ptCount val="1"/>
                <c:pt idx="0">
                  <c:v>98.974199428304161</c:v>
                </c:pt>
              </c:numCache>
            </c:numRef>
          </c:val>
          <c:smooth val="1"/>
          <c:extLst>
            <c:ext xmlns:c16="http://schemas.microsoft.com/office/drawing/2014/chart" uri="{C3380CC4-5D6E-409C-BE32-E72D297353CC}">
              <c16:uniqueId val="{00000000-92AF-4C3A-A1AA-383084AA7D9F}"/>
            </c:ext>
          </c:extLst>
        </c:ser>
        <c:ser>
          <c:idx val="0"/>
          <c:order val="1"/>
          <c:tx>
            <c:strRef>
              <c:f>Sheet1!$A$4</c:f>
              <c:strCache>
                <c:ptCount val="1"/>
                <c:pt idx="0">
                  <c:v>Vēsturiski minimālais ražošanas jaudu noslodzes līmenis</c:v>
                </c:pt>
              </c:strCache>
            </c:strRef>
          </c:tx>
          <c:spPr>
            <a:ln w="25400">
              <a:noFill/>
            </a:ln>
          </c:spPr>
          <c:marker>
            <c:symbol val="none"/>
          </c:marker>
          <c:cat>
            <c:strRef>
              <c:f>Sheet1!$B$2:$B$2</c:f>
              <c:strCache>
                <c:ptCount val="1"/>
                <c:pt idx="0">
                  <c:v>AR</c:v>
                </c:pt>
              </c:strCache>
            </c:strRef>
          </c:cat>
          <c:val>
            <c:numRef>
              <c:f>Sheet1!$B$4:$B$4</c:f>
              <c:numCache>
                <c:formatCode>0.0</c:formatCode>
                <c:ptCount val="1"/>
                <c:pt idx="0">
                  <c:v>50.391710988260925</c:v>
                </c:pt>
              </c:numCache>
            </c:numRef>
          </c:val>
          <c:smooth val="1"/>
          <c:extLst>
            <c:ext xmlns:c16="http://schemas.microsoft.com/office/drawing/2014/chart" uri="{C3380CC4-5D6E-409C-BE32-E72D297353CC}">
              <c16:uniqueId val="{00000001-92AF-4C3A-A1AA-383084AA7D9F}"/>
            </c:ext>
          </c:extLst>
        </c:ser>
        <c:ser>
          <c:idx val="2"/>
          <c:order val="2"/>
          <c:tx>
            <c:strRef>
              <c:f>Sheet1!$A$5</c:f>
              <c:strCache>
                <c:ptCount val="1"/>
                <c:pt idx="0">
                  <c:v>2017 III</c:v>
                </c:pt>
              </c:strCache>
            </c:strRef>
          </c:tx>
          <c:spPr>
            <a:ln w="28575">
              <a:noFill/>
            </a:ln>
          </c:spPr>
          <c:marker>
            <c:symbol val="dash"/>
            <c:size val="25"/>
            <c:spPr>
              <a:solidFill>
                <a:srgbClr val="9BBB59"/>
              </a:solidFill>
              <a:ln w="12700">
                <a:noFill/>
              </a:ln>
            </c:spPr>
          </c:marker>
          <c:cat>
            <c:strRef>
              <c:f>Sheet1!$B$2:$B$2</c:f>
              <c:strCache>
                <c:ptCount val="1"/>
                <c:pt idx="0">
                  <c:v>AR</c:v>
                </c:pt>
              </c:strCache>
            </c:strRef>
          </c:cat>
          <c:val>
            <c:numRef>
              <c:f>Sheet1!$B$5:$B$5</c:f>
              <c:numCache>
                <c:formatCode>0.0</c:formatCode>
                <c:ptCount val="1"/>
                <c:pt idx="0">
                  <c:v>75.396532058539862</c:v>
                </c:pt>
              </c:numCache>
            </c:numRef>
          </c:val>
          <c:smooth val="1"/>
          <c:extLst>
            <c:ext xmlns:c16="http://schemas.microsoft.com/office/drawing/2014/chart" uri="{C3380CC4-5D6E-409C-BE32-E72D297353CC}">
              <c16:uniqueId val="{00000002-92AF-4C3A-A1AA-383084AA7D9F}"/>
            </c:ext>
          </c:extLst>
        </c:ser>
        <c:ser>
          <c:idx val="3"/>
          <c:order val="3"/>
          <c:tx>
            <c:strRef>
              <c:f>Sheet1!$A$6</c:f>
              <c:strCache>
                <c:ptCount val="1"/>
                <c:pt idx="0">
                  <c:v>2018 III</c:v>
                </c:pt>
              </c:strCache>
            </c:strRef>
          </c:tx>
          <c:spPr>
            <a:ln w="28575">
              <a:noFill/>
            </a:ln>
          </c:spPr>
          <c:marker>
            <c:symbol val="dash"/>
            <c:size val="25"/>
            <c:spPr>
              <a:solidFill>
                <a:srgbClr val="F79646"/>
              </a:solidFill>
              <a:ln>
                <a:noFill/>
              </a:ln>
            </c:spPr>
          </c:marker>
          <c:cat>
            <c:strRef>
              <c:f>Sheet1!$B$2:$B$2</c:f>
              <c:strCache>
                <c:ptCount val="1"/>
                <c:pt idx="0">
                  <c:v>AR</c:v>
                </c:pt>
              </c:strCache>
            </c:strRef>
          </c:cat>
          <c:val>
            <c:numRef>
              <c:f>Sheet1!$B$6:$B$6</c:f>
              <c:numCache>
                <c:formatCode>0.0</c:formatCode>
                <c:ptCount val="1"/>
                <c:pt idx="0">
                  <c:v>75.801610368990197</c:v>
                </c:pt>
              </c:numCache>
            </c:numRef>
          </c:val>
          <c:smooth val="0"/>
          <c:extLst>
            <c:ext xmlns:c16="http://schemas.microsoft.com/office/drawing/2014/chart" uri="{C3380CC4-5D6E-409C-BE32-E72D297353CC}">
              <c16:uniqueId val="{00000003-92AF-4C3A-A1AA-383084AA7D9F}"/>
            </c:ext>
          </c:extLst>
        </c:ser>
        <c:dLbls>
          <c:showLegendKey val="0"/>
          <c:showVal val="0"/>
          <c:showCatName val="0"/>
          <c:showSerName val="0"/>
          <c:showPercent val="0"/>
          <c:showBubbleSize val="0"/>
        </c:dLbls>
        <c:hiLowLines>
          <c:spPr>
            <a:ln w="228600" cap="sq">
              <a:solidFill>
                <a:sysClr val="window" lastClr="FFFFFF">
                  <a:lumMod val="65000"/>
                </a:sysClr>
              </a:solidFill>
              <a:round/>
              <a:headEnd type="none"/>
            </a:ln>
          </c:spPr>
        </c:hiLowLines>
        <c:axId val="83850752"/>
        <c:axId val="83852288"/>
      </c:stockChart>
      <c:catAx>
        <c:axId val="83850752"/>
        <c:scaling>
          <c:orientation val="minMax"/>
        </c:scaling>
        <c:delete val="1"/>
        <c:axPos val="b"/>
        <c:numFmt formatCode="General" sourceLinked="1"/>
        <c:majorTickMark val="out"/>
        <c:minorTickMark val="none"/>
        <c:tickLblPos val="low"/>
        <c:crossAx val="83852288"/>
        <c:crosses val="autoZero"/>
        <c:auto val="1"/>
        <c:lblAlgn val="ctr"/>
        <c:lblOffset val="0"/>
        <c:noMultiLvlLbl val="1"/>
      </c:catAx>
      <c:valAx>
        <c:axId val="83852288"/>
        <c:scaling>
          <c:orientation val="minMax"/>
          <c:max val="90"/>
          <c:min val="50"/>
        </c:scaling>
        <c:delete val="0"/>
        <c:axPos val="l"/>
        <c:numFmt formatCode="0" sourceLinked="0"/>
        <c:majorTickMark val="out"/>
        <c:minorTickMark val="none"/>
        <c:tickLblPos val="nextTo"/>
        <c:spPr>
          <a:ln w="3175"/>
        </c:spPr>
        <c:txPr>
          <a:bodyPr rot="0" vert="horz"/>
          <a:lstStyle/>
          <a:p>
            <a:pPr>
              <a:defRPr/>
            </a:pPr>
            <a:endParaRPr lang="en-US"/>
          </a:p>
        </c:txPr>
        <c:crossAx val="83850752"/>
        <c:crosses val="autoZero"/>
        <c:crossBetween val="between"/>
        <c:majorUnit val="10"/>
      </c:valAx>
      <c:spPr>
        <a:noFill/>
        <a:ln w="22665">
          <a:noFill/>
        </a:ln>
      </c:spPr>
    </c:plotArea>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Times New Roman"/>
          <a:cs typeface="Times New Roman"/>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6000161621876"/>
          <c:y val="0.11595677800971835"/>
          <c:w val="0.59836812412560036"/>
          <c:h val="0.82298712440389155"/>
        </c:manualLayout>
      </c:layout>
      <c:pieChart>
        <c:varyColors val="1"/>
        <c:ser>
          <c:idx val="4"/>
          <c:order val="0"/>
          <c:tx>
            <c:strRef>
              <c:f>Sheet1!$B$1</c:f>
              <c:strCache>
                <c:ptCount val="1"/>
                <c:pt idx="0">
                  <c:v>2013</c:v>
                </c:pt>
              </c:strCache>
            </c:strRef>
          </c:tx>
          <c:explosion val="5"/>
          <c:dPt>
            <c:idx val="0"/>
            <c:bubble3D val="0"/>
            <c:spPr>
              <a:solidFill>
                <a:schemeClr val="accent1"/>
              </a:solidFill>
              <a:ln>
                <a:noFill/>
              </a:ln>
              <a:effectLst/>
            </c:spPr>
            <c:extLst>
              <c:ext xmlns:c16="http://schemas.microsoft.com/office/drawing/2014/chart" uri="{C3380CC4-5D6E-409C-BE32-E72D297353CC}">
                <c16:uniqueId val="{00000001-17F0-48E9-8357-A71ABB3E22A6}"/>
              </c:ext>
            </c:extLst>
          </c:dPt>
          <c:dPt>
            <c:idx val="1"/>
            <c:bubble3D val="0"/>
            <c:spPr>
              <a:solidFill>
                <a:schemeClr val="accent3"/>
              </a:solidFill>
              <a:ln>
                <a:noFill/>
              </a:ln>
              <a:effectLst/>
            </c:spPr>
            <c:extLst>
              <c:ext xmlns:c16="http://schemas.microsoft.com/office/drawing/2014/chart" uri="{C3380CC4-5D6E-409C-BE32-E72D297353CC}">
                <c16:uniqueId val="{00000003-17F0-48E9-8357-A71ABB3E22A6}"/>
              </c:ext>
            </c:extLst>
          </c:dPt>
          <c:dLbls>
            <c:dLbl>
              <c:idx val="0"/>
              <c:layout>
                <c:manualLayout>
                  <c:x val="-1.1830793390695121E-2"/>
                  <c:y val="3.5929818725464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0-48E9-8357-A71ABB3E22A6}"/>
                </c:ext>
              </c:extLst>
            </c:dLbl>
            <c:numFmt formatCode="0.0%" sourceLinked="0"/>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AR</c:v>
                </c:pt>
                <c:pt idx="1">
                  <c:v>oth</c:v>
                </c:pt>
              </c:strCache>
            </c:strRef>
          </c:cat>
          <c:val>
            <c:numRef>
              <c:f>Sheet1!$B$2:$B$3</c:f>
              <c:numCache>
                <c:formatCode>0.000</c:formatCode>
                <c:ptCount val="2"/>
                <c:pt idx="0">
                  <c:v>8.3000000000000004E-2</c:v>
                </c:pt>
                <c:pt idx="1">
                  <c:v>0.91700000000000004</c:v>
                </c:pt>
              </c:numCache>
            </c:numRef>
          </c:val>
          <c:extLst>
            <c:ext xmlns:c16="http://schemas.microsoft.com/office/drawing/2014/chart" uri="{C3380CC4-5D6E-409C-BE32-E72D297353CC}">
              <c16:uniqueId val="{00000004-17F0-48E9-8357-A71ABB3E22A6}"/>
            </c:ext>
          </c:extLst>
        </c:ser>
        <c:dLbls>
          <c:showLegendKey val="0"/>
          <c:showVal val="0"/>
          <c:showCatName val="0"/>
          <c:showSerName val="0"/>
          <c:showPercent val="0"/>
          <c:showBubbleSize val="0"/>
          <c:showLeaderLines val="0"/>
        </c:dLbls>
        <c:firstSliceAng val="0"/>
      </c:pieChart>
      <c:spPr>
        <a:noFill/>
        <a:ln w="6350">
          <a:noFill/>
        </a:ln>
        <a:effectLst/>
      </c:spPr>
    </c:plotArea>
    <c:plotVisOnly val="1"/>
    <c:dispBlanksAs val="gap"/>
    <c:showDLblsOverMax val="0"/>
  </c:chart>
  <c:spPr>
    <a:noFill/>
    <a:ln w="9525" cap="flat" cmpd="sng" algn="ctr">
      <a:noFill/>
      <a:prstDash val="solid"/>
      <a:round/>
    </a:ln>
    <a:effectLst/>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60379823855053E-2"/>
          <c:y val="1.7110621835777641E-2"/>
          <c:w val="0.95295822178982303"/>
          <c:h val="0.82772473246755029"/>
        </c:manualLayout>
      </c:layout>
      <c:barChart>
        <c:barDir val="col"/>
        <c:grouping val="clustered"/>
        <c:varyColors val="0"/>
        <c:ser>
          <c:idx val="0"/>
          <c:order val="1"/>
          <c:tx>
            <c:strRef>
              <c:f>Sheet1!$A$3</c:f>
              <c:strCache>
                <c:ptCount val="1"/>
                <c:pt idx="0">
                  <c:v>Nozare</c:v>
                </c:pt>
              </c:strCache>
            </c:strRef>
          </c:tx>
          <c:spPr>
            <a:ln w="6350">
              <a:noFill/>
              <a:prstDash val="solid"/>
            </a:ln>
          </c:spPr>
          <c:invertIfNegative val="0"/>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0.0</c:formatCode>
                <c:ptCount val="7"/>
                <c:pt idx="0">
                  <c:v>16.255512546459471</c:v>
                </c:pt>
                <c:pt idx="1">
                  <c:v>-17.628544924463313</c:v>
                </c:pt>
                <c:pt idx="2">
                  <c:v>-10.459317057474948</c:v>
                </c:pt>
                <c:pt idx="3">
                  <c:v>34.756878158337997</c:v>
                </c:pt>
                <c:pt idx="4">
                  <c:v>5.3699552503729393</c:v>
                </c:pt>
                <c:pt idx="5">
                  <c:v>11.976748784056284</c:v>
                </c:pt>
                <c:pt idx="6">
                  <c:v>3.2000000000000028</c:v>
                </c:pt>
              </c:numCache>
            </c:numRef>
          </c:val>
          <c:extLst>
            <c:ext xmlns:c16="http://schemas.microsoft.com/office/drawing/2014/chart" uri="{C3380CC4-5D6E-409C-BE32-E72D297353CC}">
              <c16:uniqueId val="{00000000-20A5-4B95-AED1-5980F111B034}"/>
            </c:ext>
          </c:extLst>
        </c:ser>
        <c:dLbls>
          <c:showLegendKey val="0"/>
          <c:showVal val="0"/>
          <c:showCatName val="0"/>
          <c:showSerName val="0"/>
          <c:showPercent val="0"/>
          <c:showBubbleSize val="0"/>
        </c:dLbls>
        <c:gapWidth val="20"/>
        <c:overlap val="100"/>
        <c:axId val="275547144"/>
        <c:axId val="275547536"/>
      </c:barChart>
      <c:lineChart>
        <c:grouping val="standard"/>
        <c:varyColors val="0"/>
        <c:ser>
          <c:idx val="1"/>
          <c:order val="0"/>
          <c:tx>
            <c:strRef>
              <c:f>Sheet1!$A$2</c:f>
              <c:strCache>
                <c:ptCount val="1"/>
                <c:pt idx="0">
                  <c:v>Apstrādes rūpniecība</c:v>
                </c:pt>
              </c:strCache>
            </c:strRef>
          </c:tx>
          <c:spPr>
            <a:ln w="69850">
              <a:noFill/>
              <a:prstDash val="solid"/>
            </a:ln>
          </c:spPr>
          <c:marker>
            <c:symbol val="diamond"/>
            <c:size val="8"/>
            <c:spPr>
              <a:ln>
                <a:no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0.0</c:formatCode>
                <c:ptCount val="7"/>
                <c:pt idx="0">
                  <c:v>9.2969060836285848</c:v>
                </c:pt>
                <c:pt idx="1">
                  <c:v>7.5405630287022518E-2</c:v>
                </c:pt>
                <c:pt idx="2">
                  <c:v>-0.34036877614472871</c:v>
                </c:pt>
                <c:pt idx="3">
                  <c:v>4.2834796211002129</c:v>
                </c:pt>
                <c:pt idx="4">
                  <c:v>5.619213493445784</c:v>
                </c:pt>
                <c:pt idx="5">
                  <c:v>8.0281201180350621</c:v>
                </c:pt>
                <c:pt idx="6">
                  <c:v>2.8999999999999915</c:v>
                </c:pt>
              </c:numCache>
            </c:numRef>
          </c:val>
          <c:smooth val="1"/>
          <c:extLst>
            <c:ext xmlns:c16="http://schemas.microsoft.com/office/drawing/2014/chart" uri="{C3380CC4-5D6E-409C-BE32-E72D297353CC}">
              <c16:uniqueId val="{00000001-20A5-4B95-AED1-5980F111B034}"/>
            </c:ext>
          </c:extLst>
        </c:ser>
        <c:dLbls>
          <c:showLegendKey val="0"/>
          <c:showVal val="0"/>
          <c:showCatName val="0"/>
          <c:showSerName val="0"/>
          <c:showPercent val="0"/>
          <c:showBubbleSize val="0"/>
        </c:dLbls>
        <c:dropLines>
          <c:spPr>
            <a:ln w="6350">
              <a:solidFill>
                <a:srgbClr val="C0504D"/>
              </a:solidFill>
            </a:ln>
          </c:spPr>
        </c:dropLines>
        <c:marker val="1"/>
        <c:smooth val="0"/>
        <c:axId val="275547144"/>
        <c:axId val="275547536"/>
      </c:lineChart>
      <c:catAx>
        <c:axId val="275547144"/>
        <c:scaling>
          <c:orientation val="minMax"/>
        </c:scaling>
        <c:delete val="0"/>
        <c:axPos val="b"/>
        <c:numFmt formatCode="General" sourceLinked="1"/>
        <c:majorTickMark val="out"/>
        <c:minorTickMark val="none"/>
        <c:tickLblPos val="low"/>
        <c:spPr>
          <a:ln w="3175"/>
        </c:spPr>
        <c:txPr>
          <a:bodyPr rot="0" vert="horz"/>
          <a:lstStyle/>
          <a:p>
            <a:pPr>
              <a:defRPr/>
            </a:pPr>
            <a:endParaRPr lang="en-US"/>
          </a:p>
        </c:txPr>
        <c:crossAx val="275547536"/>
        <c:crosses val="autoZero"/>
        <c:auto val="1"/>
        <c:lblAlgn val="ctr"/>
        <c:lblOffset val="0"/>
        <c:tickMarkSkip val="1"/>
        <c:noMultiLvlLbl val="0"/>
      </c:catAx>
      <c:valAx>
        <c:axId val="275547536"/>
        <c:scaling>
          <c:orientation val="minMax"/>
          <c:min val="-10"/>
        </c:scaling>
        <c:delete val="0"/>
        <c:axPos val="l"/>
        <c:numFmt formatCode="#,##0" sourceLinked="0"/>
        <c:majorTickMark val="out"/>
        <c:minorTickMark val="none"/>
        <c:tickLblPos val="nextTo"/>
        <c:spPr>
          <a:ln w="3175"/>
        </c:spPr>
        <c:txPr>
          <a:bodyPr rot="0" vert="horz"/>
          <a:lstStyle/>
          <a:p>
            <a:pPr>
              <a:defRPr/>
            </a:pPr>
            <a:endParaRPr lang="en-US"/>
          </a:p>
        </c:txPr>
        <c:crossAx val="275547144"/>
        <c:crosses val="autoZero"/>
        <c:crossBetween val="between"/>
        <c:majorUnit val="10"/>
      </c:valAx>
      <c:spPr>
        <a:noFill/>
        <a:ln w="6350">
          <a:noFill/>
        </a:ln>
      </c:spPr>
    </c:plotArea>
    <c:legend>
      <c:legendPos val="t"/>
      <c:layout>
        <c:manualLayout>
          <c:xMode val="edge"/>
          <c:yMode val="edge"/>
          <c:x val="0.28048110958607236"/>
          <c:y val="2.845148061502898E-2"/>
          <c:w val="0.61566808704720566"/>
          <c:h val="0.19969389368497611"/>
        </c:manualLayout>
      </c:layout>
      <c:overlay val="0"/>
    </c:legend>
    <c:plotVisOnly val="1"/>
    <c:dispBlanksAs val="zero"/>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23279627929501"/>
          <c:y val="3.7837973486474816E-2"/>
          <c:w val="0.82686361190800384"/>
          <c:h val="0.82417085163452963"/>
        </c:manualLayout>
      </c:layout>
      <c:lineChart>
        <c:grouping val="standard"/>
        <c:varyColors val="0"/>
        <c:ser>
          <c:idx val="0"/>
          <c:order val="0"/>
          <c:tx>
            <c:strRef>
              <c:f>Sheet1!$A$2</c:f>
              <c:strCache>
                <c:ptCount val="1"/>
                <c:pt idx="0">
                  <c:v>Aizņemtās darba vietas</c:v>
                </c:pt>
              </c:strCache>
            </c:strRef>
          </c:tx>
          <c:spPr>
            <a:ln w="25400">
              <a:solidFill>
                <a:srgbClr val="F79646">
                  <a:lumMod val="75000"/>
                </a:srgbClr>
              </a:solidFill>
              <a:prstDash val="soli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c:formatCode>
                <c:ptCount val="7"/>
                <c:pt idx="0">
                  <c:v>102.85240582603889</c:v>
                </c:pt>
                <c:pt idx="1">
                  <c:v>105.20920613980353</c:v>
                </c:pt>
                <c:pt idx="2">
                  <c:v>108.48769008610698</c:v>
                </c:pt>
                <c:pt idx="3">
                  <c:v>111.54867808817497</c:v>
                </c:pt>
                <c:pt idx="4">
                  <c:v>111.78221881518189</c:v>
                </c:pt>
                <c:pt idx="5">
                  <c:v>112.59693722924425</c:v>
                </c:pt>
                <c:pt idx="6">
                  <c:v>114.23885333285789</c:v>
                </c:pt>
              </c:numCache>
            </c:numRef>
          </c:val>
          <c:smooth val="0"/>
          <c:extLst>
            <c:ext xmlns:c16="http://schemas.microsoft.com/office/drawing/2014/chart" uri="{C3380CC4-5D6E-409C-BE32-E72D297353CC}">
              <c16:uniqueId val="{00000000-E03F-467D-9E23-C57666A77593}"/>
            </c:ext>
          </c:extLst>
        </c:ser>
        <c:ser>
          <c:idx val="1"/>
          <c:order val="1"/>
          <c:tx>
            <c:strRef>
              <c:f>Sheet1!$A$3</c:f>
              <c:strCache>
                <c:ptCount val="1"/>
                <c:pt idx="0">
                  <c:v>Produkcijas apjomi</c:v>
                </c:pt>
              </c:strCache>
            </c:strRef>
          </c:tx>
          <c:spPr>
            <a:ln w="25400">
              <a:solidFill>
                <a:srgbClr val="4F81BD"/>
              </a:solidFill>
              <a:prstDash val="solid"/>
              <a:roun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c:formatCode>
                <c:ptCount val="7"/>
                <c:pt idx="0">
                  <c:v>108.34007037319351</c:v>
                </c:pt>
                <c:pt idx="1">
                  <c:v>98.93285288614787</c:v>
                </c:pt>
                <c:pt idx="2">
                  <c:v>96.335820263476023</c:v>
                </c:pt>
                <c:pt idx="3">
                  <c:v>92.393689511006414</c:v>
                </c:pt>
                <c:pt idx="4">
                  <c:v>102.26749513008261</c:v>
                </c:pt>
                <c:pt idx="5">
                  <c:v>113.93681811532269</c:v>
                </c:pt>
                <c:pt idx="6">
                  <c:v>121.9153398082493</c:v>
                </c:pt>
              </c:numCache>
            </c:numRef>
          </c:val>
          <c:smooth val="0"/>
          <c:extLst>
            <c:ext xmlns:c16="http://schemas.microsoft.com/office/drawing/2014/chart" uri="{C3380CC4-5D6E-409C-BE32-E72D297353CC}">
              <c16:uniqueId val="{00000001-E03F-467D-9E23-C57666A77593}"/>
            </c:ext>
          </c:extLst>
        </c:ser>
        <c:dLbls>
          <c:showLegendKey val="0"/>
          <c:showVal val="0"/>
          <c:showCatName val="0"/>
          <c:showSerName val="0"/>
          <c:showPercent val="0"/>
          <c:showBubbleSize val="0"/>
        </c:dLbls>
        <c:smooth val="0"/>
        <c:axId val="275187912"/>
        <c:axId val="275188304"/>
      </c:lineChart>
      <c:catAx>
        <c:axId val="275187912"/>
        <c:scaling>
          <c:orientation val="minMax"/>
        </c:scaling>
        <c:delete val="0"/>
        <c:axPos val="b"/>
        <c:numFmt formatCode="General" sourceLinked="1"/>
        <c:majorTickMark val="out"/>
        <c:minorTickMark val="none"/>
        <c:tickLblPos val="low"/>
        <c:spPr>
          <a:noFill/>
          <a:ln w="3175">
            <a:solidFill>
              <a:sysClr val="window" lastClr="FFFFFF">
                <a:lumMod val="50000"/>
              </a:sysClr>
            </a:solidFill>
            <a:prstDash val="solid"/>
          </a:ln>
        </c:spPr>
        <c:txPr>
          <a:bodyPr rot="0" vert="horz"/>
          <a:lstStyle/>
          <a:p>
            <a:pPr>
              <a:defRPr/>
            </a:pPr>
            <a:endParaRPr lang="en-US"/>
          </a:p>
        </c:txPr>
        <c:crossAx val="275188304"/>
        <c:crosses val="autoZero"/>
        <c:auto val="1"/>
        <c:lblAlgn val="ctr"/>
        <c:lblOffset val="0"/>
        <c:tickMarkSkip val="1"/>
        <c:noMultiLvlLbl val="1"/>
      </c:catAx>
      <c:valAx>
        <c:axId val="275188304"/>
        <c:scaling>
          <c:orientation val="minMax"/>
          <c:max val="130"/>
          <c:min val="90"/>
        </c:scaling>
        <c:delete val="0"/>
        <c:axPos val="l"/>
        <c:numFmt formatCode="0" sourceLinked="0"/>
        <c:majorTickMark val="out"/>
        <c:minorTickMark val="none"/>
        <c:tickLblPos val="nextTo"/>
        <c:spPr>
          <a:ln w="3175">
            <a:solidFill>
              <a:sysClr val="window" lastClr="FFFFFF">
                <a:lumMod val="50000"/>
              </a:sysClr>
            </a:solidFill>
          </a:ln>
        </c:spPr>
        <c:txPr>
          <a:bodyPr rot="0" vert="horz"/>
          <a:lstStyle/>
          <a:p>
            <a:pPr>
              <a:defRPr/>
            </a:pPr>
            <a:endParaRPr lang="en-US"/>
          </a:p>
        </c:txPr>
        <c:crossAx val="275187912"/>
        <c:crosses val="autoZero"/>
        <c:crossBetween val="between"/>
        <c:majorUnit val="10"/>
      </c:valAx>
      <c:spPr>
        <a:noFill/>
        <a:ln w="6350">
          <a:noFill/>
        </a:ln>
      </c:spPr>
    </c:plotArea>
    <c:legend>
      <c:legendPos val="r"/>
      <c:layout>
        <c:manualLayout>
          <c:xMode val="edge"/>
          <c:yMode val="edge"/>
          <c:x val="0.12813786345981928"/>
          <c:y val="3.2294885130734585E-2"/>
          <c:w val="0.73739223103847107"/>
          <c:h val="0.29852593441198216"/>
        </c:manualLayout>
      </c:layout>
      <c:overlay val="0"/>
    </c:legend>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4728997290229"/>
          <c:y val="2.2536324786326518E-2"/>
          <c:w val="0.82259401266836119"/>
          <c:h val="0.8441401704441982"/>
        </c:manualLayout>
      </c:layout>
      <c:barChart>
        <c:barDir val="col"/>
        <c:grouping val="stacked"/>
        <c:varyColors val="0"/>
        <c:ser>
          <c:idx val="1"/>
          <c:order val="0"/>
          <c:tx>
            <c:strRef>
              <c:f>Sheet1!$B$2</c:f>
              <c:strCache>
                <c:ptCount val="1"/>
                <c:pt idx="0">
                  <c:v>Eksports</c:v>
                </c:pt>
              </c:strCache>
            </c:strRef>
          </c:tx>
          <c:spPr>
            <a:solidFill>
              <a:srgbClr val="462066"/>
            </a:solidFill>
            <a:ln>
              <a:noFill/>
            </a:ln>
            <a:effectLst/>
          </c:spPr>
          <c:invertIfNegative val="0"/>
          <c:cat>
            <c:numRef>
              <c:f>Sheet1!$C$1:$I$1</c:f>
              <c:numCache>
                <c:formatCode>General</c:formatCode>
                <c:ptCount val="7"/>
                <c:pt idx="0">
                  <c:v>2012</c:v>
                </c:pt>
                <c:pt idx="1">
                  <c:v>2013</c:v>
                </c:pt>
                <c:pt idx="2">
                  <c:v>2014</c:v>
                </c:pt>
                <c:pt idx="3">
                  <c:v>2015</c:v>
                </c:pt>
                <c:pt idx="4">
                  <c:v>2016</c:v>
                </c:pt>
                <c:pt idx="5">
                  <c:v>2017</c:v>
                </c:pt>
                <c:pt idx="6">
                  <c:v>2018</c:v>
                </c:pt>
              </c:numCache>
            </c:numRef>
          </c:cat>
          <c:val>
            <c:numRef>
              <c:f>Sheet1!$C$2:$I$2</c:f>
              <c:numCache>
                <c:formatCode>0</c:formatCode>
                <c:ptCount val="7"/>
                <c:pt idx="0">
                  <c:v>387.68910000000005</c:v>
                </c:pt>
                <c:pt idx="1">
                  <c:v>361.9323</c:v>
                </c:pt>
                <c:pt idx="2">
                  <c:v>364.38460000000003</c:v>
                </c:pt>
                <c:pt idx="3">
                  <c:v>364.83679999999998</c:v>
                </c:pt>
                <c:pt idx="4">
                  <c:v>387.73820000000001</c:v>
                </c:pt>
                <c:pt idx="5">
                  <c:v>454.6748</c:v>
                </c:pt>
                <c:pt idx="6">
                  <c:v>471.16410329608181</c:v>
                </c:pt>
              </c:numCache>
            </c:numRef>
          </c:val>
          <c:extLst>
            <c:ext xmlns:c16="http://schemas.microsoft.com/office/drawing/2014/chart" uri="{C3380CC4-5D6E-409C-BE32-E72D297353CC}">
              <c16:uniqueId val="{00000000-555A-4310-A054-392302B70999}"/>
            </c:ext>
          </c:extLst>
        </c:ser>
        <c:ser>
          <c:idx val="0"/>
          <c:order val="1"/>
          <c:tx>
            <c:strRef>
              <c:f>Sheet1!$B$3</c:f>
              <c:strCache>
                <c:ptCount val="1"/>
                <c:pt idx="0">
                  <c:v>Vietējais tirgus</c:v>
                </c:pt>
              </c:strCache>
            </c:strRef>
          </c:tx>
          <c:spPr>
            <a:solidFill>
              <a:srgbClr val="FFB85F"/>
            </a:solidFill>
            <a:ln>
              <a:noFill/>
            </a:ln>
            <a:effectLst/>
          </c:spPr>
          <c:invertIfNegative val="0"/>
          <c:cat>
            <c:numRef>
              <c:f>Sheet1!$C$1:$I$1</c:f>
              <c:numCache>
                <c:formatCode>General</c:formatCode>
                <c:ptCount val="7"/>
                <c:pt idx="0">
                  <c:v>2012</c:v>
                </c:pt>
                <c:pt idx="1">
                  <c:v>2013</c:v>
                </c:pt>
                <c:pt idx="2">
                  <c:v>2014</c:v>
                </c:pt>
                <c:pt idx="3">
                  <c:v>2015</c:v>
                </c:pt>
                <c:pt idx="4">
                  <c:v>2016</c:v>
                </c:pt>
                <c:pt idx="5">
                  <c:v>2017</c:v>
                </c:pt>
                <c:pt idx="6">
                  <c:v>2018</c:v>
                </c:pt>
              </c:numCache>
            </c:numRef>
          </c:cat>
          <c:val>
            <c:numRef>
              <c:f>Sheet1!$C$3:$I$3</c:f>
              <c:numCache>
                <c:formatCode>0</c:formatCode>
                <c:ptCount val="7"/>
                <c:pt idx="0">
                  <c:v>110.40489999999997</c:v>
                </c:pt>
                <c:pt idx="1">
                  <c:v>121.57560000000001</c:v>
                </c:pt>
                <c:pt idx="2">
                  <c:v>111.76039999999998</c:v>
                </c:pt>
                <c:pt idx="3">
                  <c:v>112.52659999999997</c:v>
                </c:pt>
                <c:pt idx="4">
                  <c:v>101.20070000000001</c:v>
                </c:pt>
                <c:pt idx="5">
                  <c:v>109.53620000000001</c:v>
                </c:pt>
                <c:pt idx="6">
                  <c:v>142.47858403615945</c:v>
                </c:pt>
              </c:numCache>
            </c:numRef>
          </c:val>
          <c:extLst>
            <c:ext xmlns:c16="http://schemas.microsoft.com/office/drawing/2014/chart" uri="{C3380CC4-5D6E-409C-BE32-E72D297353CC}">
              <c16:uniqueId val="{00000001-555A-4310-A054-392302B70999}"/>
            </c:ext>
          </c:extLst>
        </c:ser>
        <c:dLbls>
          <c:showLegendKey val="0"/>
          <c:showVal val="0"/>
          <c:showCatName val="0"/>
          <c:showSerName val="0"/>
          <c:showPercent val="0"/>
          <c:showBubbleSize val="0"/>
        </c:dLbls>
        <c:gapWidth val="30"/>
        <c:overlap val="100"/>
        <c:axId val="275190264"/>
        <c:axId val="275190656"/>
      </c:barChart>
      <c:catAx>
        <c:axId val="275190264"/>
        <c:scaling>
          <c:orientation val="minMax"/>
        </c:scaling>
        <c:delete val="0"/>
        <c:axPos val="b"/>
        <c:numFmt formatCode="General" sourceLinked="1"/>
        <c:majorTickMark val="out"/>
        <c:minorTickMark val="none"/>
        <c:tickLblPos val="nextTo"/>
        <c:spPr>
          <a:noFill/>
          <a:ln w="3175" cap="flat" cmpd="sng" algn="ctr">
            <a:solidFill>
              <a:sysClr val="window" lastClr="FFFFFF">
                <a:lumMod val="50000"/>
              </a:sys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crossAx val="275190656"/>
        <c:crosses val="autoZero"/>
        <c:auto val="1"/>
        <c:lblAlgn val="ctr"/>
        <c:lblOffset val="0"/>
        <c:tickLblSkip val="1"/>
        <c:noMultiLvlLbl val="1"/>
      </c:catAx>
      <c:valAx>
        <c:axId val="275190656"/>
        <c:scaling>
          <c:orientation val="minMax"/>
          <c:max val="700"/>
          <c:min val="0"/>
        </c:scaling>
        <c:delete val="0"/>
        <c:axPos val="l"/>
        <c:numFmt formatCode="0" sourceLinked="0"/>
        <c:majorTickMark val="out"/>
        <c:minorTickMark val="none"/>
        <c:tickLblPos val="nextTo"/>
        <c:spPr>
          <a:noFill/>
          <a:ln w="3175" cap="flat" cmpd="sng" algn="ctr">
            <a:solidFill>
              <a:sysClr val="window" lastClr="FFFFFF">
                <a:lumMod val="50000"/>
              </a:sys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crossAx val="275190264"/>
        <c:crosses val="autoZero"/>
        <c:crossBetween val="between"/>
        <c:majorUnit val="200"/>
      </c:valAx>
      <c:spPr>
        <a:noFill/>
        <a:ln w="6350">
          <a:noFill/>
        </a:ln>
        <a:effectLst/>
      </c:spPr>
    </c:plotArea>
    <c:legend>
      <c:legendPos val="b"/>
      <c:layout>
        <c:manualLayout>
          <c:xMode val="edge"/>
          <c:yMode val="edge"/>
          <c:x val="0.10948871929815701"/>
          <c:y val="1.8742033072950118E-3"/>
          <c:w val="0.84876788573333406"/>
          <c:h val="0.1346015581312150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legend>
    <c:plotVisOnly val="1"/>
    <c:dispBlanksAs val="gap"/>
    <c:showDLblsOverMax val="0"/>
  </c:chart>
  <c:spPr>
    <a:noFill/>
    <a:ln w="9525" cap="flat" cmpd="sng" algn="ctr">
      <a:noFill/>
      <a:prstDash val="solid"/>
      <a:round/>
    </a:ln>
    <a:effectLst/>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0028185496832"/>
          <c:y val="3.175E-2"/>
          <c:w val="0.81868010748484554"/>
          <c:h val="0.81165777777777781"/>
        </c:manualLayout>
      </c:layout>
      <c:lineChart>
        <c:grouping val="standard"/>
        <c:varyColors val="0"/>
        <c:ser>
          <c:idx val="0"/>
          <c:order val="0"/>
          <c:tx>
            <c:strRef>
              <c:f>Sheet1!$A$3</c:f>
              <c:strCache>
                <c:ptCount val="1"/>
                <c:pt idx="0">
                  <c:v>Apstrādes rūpniecība</c:v>
                </c:pt>
              </c:strCache>
            </c:strRef>
          </c:tx>
          <c:spPr>
            <a:ln w="25400">
              <a:solidFill>
                <a:srgbClr val="4F81BD"/>
              </a:solidFill>
              <a:prstDash val="solid"/>
            </a:ln>
          </c:spPr>
          <c:marker>
            <c:symbol val="none"/>
          </c:marker>
          <c:cat>
            <c:strRef>
              <c:f>Sheet1!$B$1:$H$1</c:f>
              <c:strCache>
                <c:ptCount val="7"/>
                <c:pt idx="0">
                  <c:v>2012</c:v>
                </c:pt>
                <c:pt idx="1">
                  <c:v>2013</c:v>
                </c:pt>
                <c:pt idx="2">
                  <c:v>2014</c:v>
                </c:pt>
                <c:pt idx="3">
                  <c:v>2015</c:v>
                </c:pt>
                <c:pt idx="4">
                  <c:v>2016</c:v>
                </c:pt>
                <c:pt idx="5">
                  <c:v>2017</c:v>
                </c:pt>
                <c:pt idx="6">
                  <c:v>2018*</c:v>
                </c:pt>
              </c:strCache>
            </c:strRef>
          </c:cat>
          <c:val>
            <c:numRef>
              <c:f>Sheet1!$B$3:$H$3</c:f>
              <c:numCache>
                <c:formatCode>0.0</c:formatCode>
                <c:ptCount val="7"/>
                <c:pt idx="0">
                  <c:v>-4.2749999999999995</c:v>
                </c:pt>
                <c:pt idx="1">
                  <c:v>-3.5333333333333332</c:v>
                </c:pt>
                <c:pt idx="2">
                  <c:v>-4.1166666666666671</c:v>
                </c:pt>
                <c:pt idx="3">
                  <c:v>-6.4416666666666664</c:v>
                </c:pt>
                <c:pt idx="4">
                  <c:v>-4.2749999999999995</c:v>
                </c:pt>
                <c:pt idx="5">
                  <c:v>0.44166666666666671</c:v>
                </c:pt>
                <c:pt idx="6">
                  <c:v>1.5875000000000001</c:v>
                </c:pt>
              </c:numCache>
            </c:numRef>
          </c:val>
          <c:smooth val="0"/>
          <c:extLst>
            <c:ext xmlns:c16="http://schemas.microsoft.com/office/drawing/2014/chart" uri="{C3380CC4-5D6E-409C-BE32-E72D297353CC}">
              <c16:uniqueId val="{00000000-CD28-4F91-ACDF-7F1E2520A2F7}"/>
            </c:ext>
          </c:extLst>
        </c:ser>
        <c:ser>
          <c:idx val="1"/>
          <c:order val="1"/>
          <c:tx>
            <c:strRef>
              <c:f>Sheet1!$A$2</c:f>
              <c:strCache>
                <c:ptCount val="1"/>
                <c:pt idx="0">
                  <c:v>Nozare</c:v>
                </c:pt>
              </c:strCache>
            </c:strRef>
          </c:tx>
          <c:spPr>
            <a:ln w="25400">
              <a:solidFill>
                <a:srgbClr val="C0504D">
                  <a:lumMod val="75000"/>
                </a:srgbClr>
              </a:solidFill>
              <a:prstDash val="solid"/>
              <a:round/>
            </a:ln>
          </c:spPr>
          <c:marker>
            <c:symbol val="none"/>
          </c:marker>
          <c:cat>
            <c:strRef>
              <c:f>Sheet1!$B$1:$H$1</c:f>
              <c:strCache>
                <c:ptCount val="7"/>
                <c:pt idx="0">
                  <c:v>2012</c:v>
                </c:pt>
                <c:pt idx="1">
                  <c:v>2013</c:v>
                </c:pt>
                <c:pt idx="2">
                  <c:v>2014</c:v>
                </c:pt>
                <c:pt idx="3">
                  <c:v>2015</c:v>
                </c:pt>
                <c:pt idx="4">
                  <c:v>2016</c:v>
                </c:pt>
                <c:pt idx="5">
                  <c:v>2017</c:v>
                </c:pt>
                <c:pt idx="6">
                  <c:v>2018*</c:v>
                </c:pt>
              </c:strCache>
            </c:strRef>
          </c:cat>
          <c:val>
            <c:numRef>
              <c:f>Sheet1!$B$2:$H$2</c:f>
              <c:numCache>
                <c:formatCode>0.0</c:formatCode>
                <c:ptCount val="7"/>
                <c:pt idx="0">
                  <c:v>-7.2552628843842228</c:v>
                </c:pt>
                <c:pt idx="1">
                  <c:v>-5.9947119642053899</c:v>
                </c:pt>
                <c:pt idx="2">
                  <c:v>-5.9980094986523929</c:v>
                </c:pt>
                <c:pt idx="3">
                  <c:v>-1.5807706385886096</c:v>
                </c:pt>
                <c:pt idx="4">
                  <c:v>-5.3691740202019274</c:v>
                </c:pt>
                <c:pt idx="5">
                  <c:v>-1.6087306171362661</c:v>
                </c:pt>
                <c:pt idx="6">
                  <c:v>2.7388293957985681</c:v>
                </c:pt>
              </c:numCache>
            </c:numRef>
          </c:val>
          <c:smooth val="0"/>
          <c:extLst>
            <c:ext xmlns:c16="http://schemas.microsoft.com/office/drawing/2014/chart" uri="{C3380CC4-5D6E-409C-BE32-E72D297353CC}">
              <c16:uniqueId val="{00000001-CD28-4F91-ACDF-7F1E2520A2F7}"/>
            </c:ext>
          </c:extLst>
        </c:ser>
        <c:dLbls>
          <c:showLegendKey val="0"/>
          <c:showVal val="0"/>
          <c:showCatName val="0"/>
          <c:showSerName val="0"/>
          <c:showPercent val="0"/>
          <c:showBubbleSize val="0"/>
        </c:dLbls>
        <c:smooth val="0"/>
        <c:axId val="275193008"/>
        <c:axId val="275193400"/>
      </c:lineChart>
      <c:catAx>
        <c:axId val="275193008"/>
        <c:scaling>
          <c:orientation val="minMax"/>
        </c:scaling>
        <c:delete val="0"/>
        <c:axPos val="b"/>
        <c:numFmt formatCode="General" sourceLinked="1"/>
        <c:majorTickMark val="out"/>
        <c:minorTickMark val="none"/>
        <c:tickLblPos val="low"/>
        <c:spPr>
          <a:noFill/>
          <a:ln w="3175">
            <a:solidFill>
              <a:sysClr val="window" lastClr="FFFFFF">
                <a:lumMod val="50000"/>
              </a:sysClr>
            </a:solidFill>
            <a:prstDash val="solid"/>
          </a:ln>
        </c:spPr>
        <c:txPr>
          <a:bodyPr rot="0" vert="horz"/>
          <a:lstStyle/>
          <a:p>
            <a:pPr>
              <a:defRPr/>
            </a:pPr>
            <a:endParaRPr lang="en-US"/>
          </a:p>
        </c:txPr>
        <c:crossAx val="275193400"/>
        <c:crosses val="autoZero"/>
        <c:auto val="1"/>
        <c:lblAlgn val="ctr"/>
        <c:lblOffset val="1"/>
        <c:tickLblSkip val="1"/>
        <c:tickMarkSkip val="1"/>
        <c:noMultiLvlLbl val="1"/>
      </c:catAx>
      <c:valAx>
        <c:axId val="275193400"/>
        <c:scaling>
          <c:orientation val="minMax"/>
          <c:max val="5"/>
          <c:min val="-10"/>
        </c:scaling>
        <c:delete val="0"/>
        <c:axPos val="l"/>
        <c:numFmt formatCode="0" sourceLinked="0"/>
        <c:majorTickMark val="out"/>
        <c:minorTickMark val="none"/>
        <c:tickLblPos val="nextTo"/>
        <c:spPr>
          <a:ln w="3175">
            <a:solidFill>
              <a:sysClr val="window" lastClr="FFFFFF">
                <a:lumMod val="50000"/>
              </a:sysClr>
            </a:solidFill>
          </a:ln>
        </c:spPr>
        <c:txPr>
          <a:bodyPr rot="0" vert="horz"/>
          <a:lstStyle/>
          <a:p>
            <a:pPr>
              <a:defRPr/>
            </a:pPr>
            <a:endParaRPr lang="en-US"/>
          </a:p>
        </c:txPr>
        <c:crossAx val="275193008"/>
        <c:crosses val="autoZero"/>
        <c:crossBetween val="between"/>
        <c:majorUnit val="5"/>
      </c:valAx>
      <c:spPr>
        <a:noFill/>
        <a:ln w="6350">
          <a:noFill/>
        </a:ln>
      </c:spPr>
    </c:plotArea>
    <c:legend>
      <c:legendPos val="t"/>
      <c:layout>
        <c:manualLayout>
          <c:xMode val="edge"/>
          <c:yMode val="edge"/>
          <c:x val="0.11727636835645704"/>
          <c:y val="6.3865318555515818E-2"/>
          <c:w val="0.63108695761971378"/>
          <c:h val="0.21245046177785343"/>
        </c:manualLayout>
      </c:layout>
      <c:overlay val="0"/>
    </c:legend>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93881559507047E-2"/>
          <c:y val="3.1810004931388872E-2"/>
          <c:w val="0.75924662001742826"/>
          <c:h val="0.90879507408512694"/>
        </c:manualLayout>
      </c:layout>
      <c:stockChart>
        <c:ser>
          <c:idx val="1"/>
          <c:order val="0"/>
          <c:tx>
            <c:strRef>
              <c:f>Sheet1!$A$3</c:f>
              <c:strCache>
                <c:ptCount val="1"/>
                <c:pt idx="0">
                  <c:v>Vēsturiski maksimālais ražošanas jaudu noslodzes līmenis</c:v>
                </c:pt>
              </c:strCache>
            </c:strRef>
          </c:tx>
          <c:spPr>
            <a:ln w="25400">
              <a:noFill/>
            </a:ln>
          </c:spPr>
          <c:marker>
            <c:symbol val="none"/>
          </c:marker>
          <c:cat>
            <c:strRef>
              <c:f>Sheet1!$B$2:$B$2</c:f>
              <c:strCache>
                <c:ptCount val="1"/>
                <c:pt idx="0">
                  <c:v>AR</c:v>
                </c:pt>
              </c:strCache>
            </c:strRef>
          </c:cat>
          <c:val>
            <c:numRef>
              <c:f>Sheet1!$B$3:$B$3</c:f>
              <c:numCache>
                <c:formatCode>0.0</c:formatCode>
                <c:ptCount val="1"/>
                <c:pt idx="0">
                  <c:v>80.917839655609569</c:v>
                </c:pt>
              </c:numCache>
            </c:numRef>
          </c:val>
          <c:smooth val="1"/>
          <c:extLst>
            <c:ext xmlns:c16="http://schemas.microsoft.com/office/drawing/2014/chart" uri="{C3380CC4-5D6E-409C-BE32-E72D297353CC}">
              <c16:uniqueId val="{00000000-92AF-4C3A-A1AA-383084AA7D9F}"/>
            </c:ext>
          </c:extLst>
        </c:ser>
        <c:ser>
          <c:idx val="0"/>
          <c:order val="1"/>
          <c:tx>
            <c:strRef>
              <c:f>Sheet1!$A$4</c:f>
              <c:strCache>
                <c:ptCount val="1"/>
                <c:pt idx="0">
                  <c:v>Vēsturiski minimālais ražošanas jaudu noslodzes līmenis</c:v>
                </c:pt>
              </c:strCache>
            </c:strRef>
          </c:tx>
          <c:spPr>
            <a:ln w="25400">
              <a:noFill/>
            </a:ln>
          </c:spPr>
          <c:marker>
            <c:symbol val="none"/>
          </c:marker>
          <c:cat>
            <c:strRef>
              <c:f>Sheet1!$B$2:$B$2</c:f>
              <c:strCache>
                <c:ptCount val="1"/>
                <c:pt idx="0">
                  <c:v>AR</c:v>
                </c:pt>
              </c:strCache>
            </c:strRef>
          </c:cat>
          <c:val>
            <c:numRef>
              <c:f>Sheet1!$B$4:$B$4</c:f>
              <c:numCache>
                <c:formatCode>0.0</c:formatCode>
                <c:ptCount val="1"/>
                <c:pt idx="0">
                  <c:v>38.804868638753632</c:v>
                </c:pt>
              </c:numCache>
            </c:numRef>
          </c:val>
          <c:smooth val="1"/>
          <c:extLst>
            <c:ext xmlns:c16="http://schemas.microsoft.com/office/drawing/2014/chart" uri="{C3380CC4-5D6E-409C-BE32-E72D297353CC}">
              <c16:uniqueId val="{00000001-92AF-4C3A-A1AA-383084AA7D9F}"/>
            </c:ext>
          </c:extLst>
        </c:ser>
        <c:ser>
          <c:idx val="2"/>
          <c:order val="2"/>
          <c:tx>
            <c:strRef>
              <c:f>Sheet1!$A$5</c:f>
              <c:strCache>
                <c:ptCount val="1"/>
                <c:pt idx="0">
                  <c:v>2017 III</c:v>
                </c:pt>
              </c:strCache>
            </c:strRef>
          </c:tx>
          <c:spPr>
            <a:ln w="28575">
              <a:noFill/>
            </a:ln>
          </c:spPr>
          <c:marker>
            <c:symbol val="dash"/>
            <c:size val="25"/>
            <c:spPr>
              <a:solidFill>
                <a:srgbClr val="9BBB59"/>
              </a:solidFill>
              <a:ln w="12700">
                <a:noFill/>
              </a:ln>
            </c:spPr>
          </c:marker>
          <c:cat>
            <c:strRef>
              <c:f>Sheet1!$B$2:$B$2</c:f>
              <c:strCache>
                <c:ptCount val="1"/>
                <c:pt idx="0">
                  <c:v>AR</c:v>
                </c:pt>
              </c:strCache>
            </c:strRef>
          </c:cat>
          <c:val>
            <c:numRef>
              <c:f>Sheet1!$B$5:$B$5</c:f>
              <c:numCache>
                <c:formatCode>0.0</c:formatCode>
                <c:ptCount val="1"/>
                <c:pt idx="0">
                  <c:v>73.553483554724764</c:v>
                </c:pt>
              </c:numCache>
            </c:numRef>
          </c:val>
          <c:smooth val="1"/>
          <c:extLst>
            <c:ext xmlns:c16="http://schemas.microsoft.com/office/drawing/2014/chart" uri="{C3380CC4-5D6E-409C-BE32-E72D297353CC}">
              <c16:uniqueId val="{00000002-92AF-4C3A-A1AA-383084AA7D9F}"/>
            </c:ext>
          </c:extLst>
        </c:ser>
        <c:ser>
          <c:idx val="3"/>
          <c:order val="3"/>
          <c:tx>
            <c:strRef>
              <c:f>Sheet1!$A$6</c:f>
              <c:strCache>
                <c:ptCount val="1"/>
                <c:pt idx="0">
                  <c:v>2018 III</c:v>
                </c:pt>
              </c:strCache>
            </c:strRef>
          </c:tx>
          <c:spPr>
            <a:ln w="28575">
              <a:noFill/>
            </a:ln>
          </c:spPr>
          <c:marker>
            <c:symbol val="dash"/>
            <c:size val="25"/>
            <c:spPr>
              <a:solidFill>
                <a:srgbClr val="F79646"/>
              </a:solidFill>
              <a:ln>
                <a:noFill/>
              </a:ln>
            </c:spPr>
          </c:marker>
          <c:cat>
            <c:strRef>
              <c:f>Sheet1!$B$2:$B$2</c:f>
              <c:strCache>
                <c:ptCount val="1"/>
                <c:pt idx="0">
                  <c:v>AR</c:v>
                </c:pt>
              </c:strCache>
            </c:strRef>
          </c:cat>
          <c:val>
            <c:numRef>
              <c:f>Sheet1!$B$6:$B$6</c:f>
              <c:numCache>
                <c:formatCode>0.0</c:formatCode>
                <c:ptCount val="1"/>
                <c:pt idx="0">
                  <c:v>73.842263663503914</c:v>
                </c:pt>
              </c:numCache>
            </c:numRef>
          </c:val>
          <c:smooth val="0"/>
          <c:extLst>
            <c:ext xmlns:c16="http://schemas.microsoft.com/office/drawing/2014/chart" uri="{C3380CC4-5D6E-409C-BE32-E72D297353CC}">
              <c16:uniqueId val="{00000003-92AF-4C3A-A1AA-383084AA7D9F}"/>
            </c:ext>
          </c:extLst>
        </c:ser>
        <c:dLbls>
          <c:showLegendKey val="0"/>
          <c:showVal val="0"/>
          <c:showCatName val="0"/>
          <c:showSerName val="0"/>
          <c:showPercent val="0"/>
          <c:showBubbleSize val="0"/>
        </c:dLbls>
        <c:hiLowLines>
          <c:spPr>
            <a:ln w="228600" cap="sq">
              <a:solidFill>
                <a:sysClr val="window" lastClr="FFFFFF">
                  <a:lumMod val="65000"/>
                </a:sysClr>
              </a:solidFill>
              <a:round/>
              <a:headEnd type="none"/>
            </a:ln>
          </c:spPr>
        </c:hiLowLines>
        <c:axId val="83850752"/>
        <c:axId val="83852288"/>
      </c:stockChart>
      <c:catAx>
        <c:axId val="83850752"/>
        <c:scaling>
          <c:orientation val="minMax"/>
        </c:scaling>
        <c:delete val="1"/>
        <c:axPos val="b"/>
        <c:numFmt formatCode="General" sourceLinked="1"/>
        <c:majorTickMark val="out"/>
        <c:minorTickMark val="none"/>
        <c:tickLblPos val="low"/>
        <c:crossAx val="83852288"/>
        <c:crosses val="autoZero"/>
        <c:auto val="1"/>
        <c:lblAlgn val="ctr"/>
        <c:lblOffset val="0"/>
        <c:noMultiLvlLbl val="1"/>
      </c:catAx>
      <c:valAx>
        <c:axId val="83852288"/>
        <c:scaling>
          <c:orientation val="minMax"/>
          <c:max val="80"/>
          <c:min val="40"/>
        </c:scaling>
        <c:delete val="0"/>
        <c:axPos val="l"/>
        <c:numFmt formatCode="0" sourceLinked="0"/>
        <c:majorTickMark val="out"/>
        <c:minorTickMark val="none"/>
        <c:tickLblPos val="nextTo"/>
        <c:spPr>
          <a:ln w="3175"/>
        </c:spPr>
        <c:txPr>
          <a:bodyPr rot="0" vert="horz"/>
          <a:lstStyle/>
          <a:p>
            <a:pPr>
              <a:defRPr/>
            </a:pPr>
            <a:endParaRPr lang="en-US"/>
          </a:p>
        </c:txPr>
        <c:crossAx val="83850752"/>
        <c:crosses val="autoZero"/>
        <c:crossBetween val="between"/>
        <c:majorUnit val="10"/>
      </c:valAx>
      <c:spPr>
        <a:noFill/>
        <a:ln w="22665">
          <a:noFill/>
        </a:ln>
      </c:spPr>
    </c:plotArea>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Times New Roman"/>
          <a:cs typeface="Times New Roman"/>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6000161621876"/>
          <c:y val="0.11595677800971835"/>
          <c:w val="0.59836812412560036"/>
          <c:h val="0.82298712440389155"/>
        </c:manualLayout>
      </c:layout>
      <c:pieChart>
        <c:varyColors val="1"/>
        <c:ser>
          <c:idx val="4"/>
          <c:order val="0"/>
          <c:tx>
            <c:strRef>
              <c:f>Sheet1!$B$1</c:f>
              <c:strCache>
                <c:ptCount val="1"/>
                <c:pt idx="0">
                  <c:v>2013</c:v>
                </c:pt>
              </c:strCache>
            </c:strRef>
          </c:tx>
          <c:explosion val="5"/>
          <c:dPt>
            <c:idx val="0"/>
            <c:bubble3D val="0"/>
            <c:spPr>
              <a:solidFill>
                <a:schemeClr val="accent1"/>
              </a:solidFill>
              <a:ln>
                <a:noFill/>
              </a:ln>
              <a:effectLst/>
            </c:spPr>
            <c:extLst>
              <c:ext xmlns:c16="http://schemas.microsoft.com/office/drawing/2014/chart" uri="{C3380CC4-5D6E-409C-BE32-E72D297353CC}">
                <c16:uniqueId val="{00000001-17F0-48E9-8357-A71ABB3E22A6}"/>
              </c:ext>
            </c:extLst>
          </c:dPt>
          <c:dPt>
            <c:idx val="1"/>
            <c:bubble3D val="0"/>
            <c:spPr>
              <a:solidFill>
                <a:schemeClr val="accent3"/>
              </a:solidFill>
              <a:ln>
                <a:noFill/>
              </a:ln>
              <a:effectLst/>
            </c:spPr>
            <c:extLst>
              <c:ext xmlns:c16="http://schemas.microsoft.com/office/drawing/2014/chart" uri="{C3380CC4-5D6E-409C-BE32-E72D297353CC}">
                <c16:uniqueId val="{00000003-17F0-48E9-8357-A71ABB3E22A6}"/>
              </c:ext>
            </c:extLst>
          </c:dPt>
          <c:dLbls>
            <c:dLbl>
              <c:idx val="0"/>
              <c:layout>
                <c:manualLayout>
                  <c:x val="-1.1830793390695121E-2"/>
                  <c:y val="3.5929818725464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0-48E9-8357-A71ABB3E22A6}"/>
                </c:ext>
              </c:extLst>
            </c:dLbl>
            <c:numFmt formatCode="0.0%" sourceLinked="0"/>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AR</c:v>
                </c:pt>
                <c:pt idx="1">
                  <c:v>oth</c:v>
                </c:pt>
              </c:strCache>
            </c:strRef>
          </c:cat>
          <c:val>
            <c:numRef>
              <c:f>Sheet1!$B$2:$B$3</c:f>
              <c:numCache>
                <c:formatCode>0.000</c:formatCode>
                <c:ptCount val="2"/>
                <c:pt idx="0">
                  <c:v>8.5000000000000006E-2</c:v>
                </c:pt>
                <c:pt idx="1">
                  <c:v>0.91500000000000004</c:v>
                </c:pt>
              </c:numCache>
            </c:numRef>
          </c:val>
          <c:extLst>
            <c:ext xmlns:c16="http://schemas.microsoft.com/office/drawing/2014/chart" uri="{C3380CC4-5D6E-409C-BE32-E72D297353CC}">
              <c16:uniqueId val="{00000004-17F0-48E9-8357-A71ABB3E22A6}"/>
            </c:ext>
          </c:extLst>
        </c:ser>
        <c:dLbls>
          <c:showLegendKey val="0"/>
          <c:showVal val="0"/>
          <c:showCatName val="0"/>
          <c:showSerName val="0"/>
          <c:showPercent val="0"/>
          <c:showBubbleSize val="0"/>
          <c:showLeaderLines val="0"/>
        </c:dLbls>
        <c:firstSliceAng val="0"/>
      </c:pieChart>
      <c:spPr>
        <a:noFill/>
        <a:ln w="6350">
          <a:noFill/>
        </a:ln>
        <a:effectLst/>
      </c:spPr>
    </c:plotArea>
    <c:plotVisOnly val="1"/>
    <c:dispBlanksAs val="gap"/>
    <c:showDLblsOverMax val="0"/>
  </c:chart>
  <c:spPr>
    <a:noFill/>
    <a:ln w="9525" cap="flat" cmpd="sng" algn="ctr">
      <a:noFill/>
      <a:prstDash val="solid"/>
      <a:round/>
    </a:ln>
    <a:effectLst/>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60379823855053E-2"/>
          <c:y val="1.7110621835777641E-2"/>
          <c:w val="0.95295822178982303"/>
          <c:h val="0.82772473246755029"/>
        </c:manualLayout>
      </c:layout>
      <c:barChart>
        <c:barDir val="col"/>
        <c:grouping val="clustered"/>
        <c:varyColors val="0"/>
        <c:ser>
          <c:idx val="0"/>
          <c:order val="1"/>
          <c:tx>
            <c:strRef>
              <c:f>Sheet1!$A$3</c:f>
              <c:strCache>
                <c:ptCount val="1"/>
                <c:pt idx="0">
                  <c:v>Nozare</c:v>
                </c:pt>
              </c:strCache>
            </c:strRef>
          </c:tx>
          <c:spPr>
            <a:ln w="6350">
              <a:noFill/>
              <a:prstDash val="solid"/>
            </a:ln>
          </c:spPr>
          <c:invertIfNegative val="0"/>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0.0</c:formatCode>
                <c:ptCount val="7"/>
                <c:pt idx="0">
                  <c:v>16.3</c:v>
                </c:pt>
                <c:pt idx="1">
                  <c:v>-17.600000000000001</c:v>
                </c:pt>
                <c:pt idx="2">
                  <c:v>-10.5</c:v>
                </c:pt>
                <c:pt idx="3">
                  <c:v>34.799999999999997</c:v>
                </c:pt>
                <c:pt idx="4">
                  <c:v>5.4</c:v>
                </c:pt>
                <c:pt idx="5">
                  <c:v>12</c:v>
                </c:pt>
                <c:pt idx="6">
                  <c:v>3.2</c:v>
                </c:pt>
              </c:numCache>
            </c:numRef>
          </c:val>
          <c:extLst>
            <c:ext xmlns:c16="http://schemas.microsoft.com/office/drawing/2014/chart" uri="{C3380CC4-5D6E-409C-BE32-E72D297353CC}">
              <c16:uniqueId val="{00000000-20A5-4B95-AED1-5980F111B034}"/>
            </c:ext>
          </c:extLst>
        </c:ser>
        <c:dLbls>
          <c:showLegendKey val="0"/>
          <c:showVal val="0"/>
          <c:showCatName val="0"/>
          <c:showSerName val="0"/>
          <c:showPercent val="0"/>
          <c:showBubbleSize val="0"/>
        </c:dLbls>
        <c:gapWidth val="20"/>
        <c:overlap val="100"/>
        <c:axId val="275547144"/>
        <c:axId val="275547536"/>
      </c:barChart>
      <c:lineChart>
        <c:grouping val="standard"/>
        <c:varyColors val="0"/>
        <c:ser>
          <c:idx val="1"/>
          <c:order val="0"/>
          <c:tx>
            <c:strRef>
              <c:f>Sheet1!$A$2</c:f>
              <c:strCache>
                <c:ptCount val="1"/>
                <c:pt idx="0">
                  <c:v>Apstrādes rūpniecība</c:v>
                </c:pt>
              </c:strCache>
            </c:strRef>
          </c:tx>
          <c:spPr>
            <a:ln w="69850">
              <a:noFill/>
              <a:prstDash val="solid"/>
            </a:ln>
          </c:spPr>
          <c:marker>
            <c:symbol val="diamond"/>
            <c:size val="8"/>
            <c:spPr>
              <a:ln>
                <a:no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0.0</c:formatCode>
                <c:ptCount val="7"/>
                <c:pt idx="0">
                  <c:v>9.3000000000000007</c:v>
                </c:pt>
                <c:pt idx="1">
                  <c:v>0.1</c:v>
                </c:pt>
                <c:pt idx="2">
                  <c:v>-0.3</c:v>
                </c:pt>
                <c:pt idx="3">
                  <c:v>4.3</c:v>
                </c:pt>
                <c:pt idx="4">
                  <c:v>5.6</c:v>
                </c:pt>
                <c:pt idx="5">
                  <c:v>8</c:v>
                </c:pt>
                <c:pt idx="6">
                  <c:v>2.9</c:v>
                </c:pt>
              </c:numCache>
            </c:numRef>
          </c:val>
          <c:smooth val="1"/>
          <c:extLst>
            <c:ext xmlns:c16="http://schemas.microsoft.com/office/drawing/2014/chart" uri="{C3380CC4-5D6E-409C-BE32-E72D297353CC}">
              <c16:uniqueId val="{00000001-20A5-4B95-AED1-5980F111B034}"/>
            </c:ext>
          </c:extLst>
        </c:ser>
        <c:dLbls>
          <c:showLegendKey val="0"/>
          <c:showVal val="0"/>
          <c:showCatName val="0"/>
          <c:showSerName val="0"/>
          <c:showPercent val="0"/>
          <c:showBubbleSize val="0"/>
        </c:dLbls>
        <c:dropLines>
          <c:spPr>
            <a:ln w="6350">
              <a:solidFill>
                <a:srgbClr val="C0504D"/>
              </a:solidFill>
            </a:ln>
          </c:spPr>
        </c:dropLines>
        <c:marker val="1"/>
        <c:smooth val="0"/>
        <c:axId val="275547144"/>
        <c:axId val="275547536"/>
      </c:lineChart>
      <c:catAx>
        <c:axId val="275547144"/>
        <c:scaling>
          <c:orientation val="minMax"/>
        </c:scaling>
        <c:delete val="0"/>
        <c:axPos val="b"/>
        <c:numFmt formatCode="General" sourceLinked="1"/>
        <c:majorTickMark val="out"/>
        <c:minorTickMark val="none"/>
        <c:tickLblPos val="low"/>
        <c:spPr>
          <a:ln w="3175"/>
        </c:spPr>
        <c:txPr>
          <a:bodyPr rot="0" vert="horz"/>
          <a:lstStyle/>
          <a:p>
            <a:pPr>
              <a:defRPr/>
            </a:pPr>
            <a:endParaRPr lang="en-US"/>
          </a:p>
        </c:txPr>
        <c:crossAx val="275547536"/>
        <c:crosses val="autoZero"/>
        <c:auto val="1"/>
        <c:lblAlgn val="ctr"/>
        <c:lblOffset val="0"/>
        <c:tickMarkSkip val="1"/>
        <c:noMultiLvlLbl val="0"/>
      </c:catAx>
      <c:valAx>
        <c:axId val="275547536"/>
        <c:scaling>
          <c:orientation val="minMax"/>
          <c:min val="-20"/>
        </c:scaling>
        <c:delete val="0"/>
        <c:axPos val="l"/>
        <c:numFmt formatCode="#,##0" sourceLinked="0"/>
        <c:majorTickMark val="out"/>
        <c:minorTickMark val="none"/>
        <c:tickLblPos val="nextTo"/>
        <c:spPr>
          <a:ln w="3175"/>
        </c:spPr>
        <c:txPr>
          <a:bodyPr rot="0" vert="horz"/>
          <a:lstStyle/>
          <a:p>
            <a:pPr>
              <a:defRPr/>
            </a:pPr>
            <a:endParaRPr lang="en-US"/>
          </a:p>
        </c:txPr>
        <c:crossAx val="275547144"/>
        <c:crosses val="autoZero"/>
        <c:crossBetween val="between"/>
        <c:majorUnit val="20"/>
      </c:valAx>
      <c:spPr>
        <a:noFill/>
        <a:ln w="6350">
          <a:noFill/>
        </a:ln>
      </c:spPr>
    </c:plotArea>
    <c:legend>
      <c:legendPos val="t"/>
      <c:layout>
        <c:manualLayout>
          <c:xMode val="edge"/>
          <c:yMode val="edge"/>
          <c:x val="0.28048110958607236"/>
          <c:y val="2.845148061502898E-2"/>
          <c:w val="0.61566808704720566"/>
          <c:h val="0.19969389368497611"/>
        </c:manualLayout>
      </c:layout>
      <c:overlay val="0"/>
    </c:legend>
    <c:plotVisOnly val="1"/>
    <c:dispBlanksAs val="zero"/>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lv-LV" sz="1000" dirty="0"/>
              <a:t>Apstrādes rūpniecības ražošanas apjomu dinamika, %</a:t>
            </a:r>
          </a:p>
        </c:rich>
      </c:tx>
      <c:layout>
        <c:manualLayout>
          <c:xMode val="edge"/>
          <c:yMode val="edge"/>
          <c:x val="0.11017685185185186"/>
          <c:y val="7.4329861111111107E-3"/>
        </c:manualLayout>
      </c:layout>
      <c:overlay val="0"/>
    </c:title>
    <c:autoTitleDeleted val="0"/>
    <c:plotArea>
      <c:layout>
        <c:manualLayout>
          <c:layoutTarget val="inner"/>
          <c:xMode val="edge"/>
          <c:yMode val="edge"/>
          <c:x val="5.2011829735407418E-2"/>
          <c:y val="4.0999075784612704E-2"/>
          <c:w val="0.8996287668320595"/>
          <c:h val="0.86146560348677126"/>
        </c:manualLayout>
      </c:layout>
      <c:barChart>
        <c:barDir val="col"/>
        <c:grouping val="clustered"/>
        <c:varyColors val="0"/>
        <c:ser>
          <c:idx val="0"/>
          <c:order val="0"/>
          <c:tx>
            <c:strRef>
              <c:f>Sheet1!$A$3</c:f>
              <c:strCache>
                <c:ptCount val="1"/>
                <c:pt idx="0">
                  <c:v>Apstrādes rūpniecība</c:v>
                </c:pt>
              </c:strCache>
            </c:strRef>
          </c:tx>
          <c:spPr>
            <a:solidFill>
              <a:srgbClr val="228B9D"/>
            </a:solidFill>
          </c:spPr>
          <c:invertIfNegative val="0"/>
          <c:dPt>
            <c:idx val="6"/>
            <c:invertIfNegative val="0"/>
            <c:bubble3D val="0"/>
            <c:extLst>
              <c:ext xmlns:c16="http://schemas.microsoft.com/office/drawing/2014/chart" uri="{C3380CC4-5D6E-409C-BE32-E72D297353CC}">
                <c16:uniqueId val="{00000001-2389-434E-A92F-09267EB97E74}"/>
              </c:ext>
            </c:extLst>
          </c:dPt>
          <c:dLbls>
            <c:dLbl>
              <c:idx val="5"/>
              <c:tx>
                <c:rich>
                  <a:bodyPr wrap="square" lIns="38100" tIns="19050" rIns="38100" bIns="19050" anchor="ctr">
                    <a:spAutoFit/>
                  </a:bodyPr>
                  <a:lstStyle/>
                  <a:p>
                    <a:pPr>
                      <a:defRPr sz="900">
                        <a:solidFill>
                          <a:schemeClr val="bg1"/>
                        </a:solidFill>
                      </a:defRPr>
                    </a:pPr>
                    <a:fld id="{B3E44670-FD21-4285-86F0-998943E7503C}" type="VALUE">
                      <a:rPr lang="en-US" sz="900">
                        <a:solidFill>
                          <a:schemeClr val="bg1"/>
                        </a:solidFill>
                      </a:rPr>
                      <a:pPr>
                        <a:defRPr sz="900">
                          <a:solidFill>
                            <a:schemeClr val="bg1"/>
                          </a:solidFill>
                        </a:defRPr>
                      </a:pPr>
                      <a:t>[VALUE]</a:t>
                    </a:fld>
                    <a:endParaRPr lang="en-US"/>
                  </a:p>
                </c:rich>
              </c:tx>
              <c:numFmt formatCode="#,##0.0"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84-4C72-B56C-F7FA1EAA1573}"/>
                </c:ext>
              </c:extLst>
            </c:dLbl>
            <c:numFmt formatCode="#,##0.0" sourceLinked="0"/>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Sheet1!$B$2:$I$2</c:f>
              <c:numCache>
                <c:formatCode>0</c:formatCode>
                <c:ptCount val="7"/>
                <c:pt idx="0">
                  <c:v>2012</c:v>
                </c:pt>
                <c:pt idx="1">
                  <c:v>2013</c:v>
                </c:pt>
                <c:pt idx="2">
                  <c:v>2014</c:v>
                </c:pt>
                <c:pt idx="3">
                  <c:v>2015</c:v>
                </c:pt>
                <c:pt idx="4">
                  <c:v>2016</c:v>
                </c:pt>
                <c:pt idx="5" formatCode="General">
                  <c:v>2017</c:v>
                </c:pt>
                <c:pt idx="6" formatCode="General">
                  <c:v>2018</c:v>
                </c:pt>
              </c:numCache>
            </c:numRef>
          </c:cat>
          <c:val>
            <c:numRef>
              <c:f>Sheet1!$B$3:$I$3</c:f>
              <c:numCache>
                <c:formatCode>0.0</c:formatCode>
                <c:ptCount val="7"/>
                <c:pt idx="0">
                  <c:v>4.3254751295106075</c:v>
                </c:pt>
                <c:pt idx="1">
                  <c:v>-1.951030360026607</c:v>
                </c:pt>
                <c:pt idx="2">
                  <c:v>0.40194694127863784</c:v>
                </c:pt>
                <c:pt idx="3">
                  <c:v>0.39630005403701318</c:v>
                </c:pt>
                <c:pt idx="4">
                  <c:v>2.7988328213378111</c:v>
                </c:pt>
                <c:pt idx="5">
                  <c:v>8.0478183492073185</c:v>
                </c:pt>
                <c:pt idx="6">
                  <c:v>2.7335875924822375</c:v>
                </c:pt>
              </c:numCache>
            </c:numRef>
          </c:val>
          <c:extLst>
            <c:ext xmlns:c16="http://schemas.microsoft.com/office/drawing/2014/chart" uri="{C3380CC4-5D6E-409C-BE32-E72D297353CC}">
              <c16:uniqueId val="{00000002-2389-434E-A92F-09267EB97E74}"/>
            </c:ext>
          </c:extLst>
        </c:ser>
        <c:dLbls>
          <c:dLblPos val="outEnd"/>
          <c:showLegendKey val="0"/>
          <c:showVal val="1"/>
          <c:showCatName val="0"/>
          <c:showSerName val="0"/>
          <c:showPercent val="0"/>
          <c:showBubbleSize val="0"/>
        </c:dLbls>
        <c:gapWidth val="30"/>
        <c:axId val="2139388840"/>
        <c:axId val="2046092152"/>
      </c:barChart>
      <c:catAx>
        <c:axId val="2139388840"/>
        <c:scaling>
          <c:orientation val="minMax"/>
        </c:scaling>
        <c:delete val="0"/>
        <c:axPos val="b"/>
        <c:numFmt formatCode="0" sourceLinked="0"/>
        <c:majorTickMark val="out"/>
        <c:minorTickMark val="none"/>
        <c:tickLblPos val="low"/>
        <c:txPr>
          <a:bodyPr rot="0" vert="horz"/>
          <a:lstStyle/>
          <a:p>
            <a:pPr>
              <a:defRPr/>
            </a:pPr>
            <a:endParaRPr lang="en-US"/>
          </a:p>
        </c:txPr>
        <c:crossAx val="2046092152"/>
        <c:crosses val="autoZero"/>
        <c:auto val="1"/>
        <c:lblAlgn val="ctr"/>
        <c:lblOffset val="100"/>
        <c:tickLblSkip val="1"/>
        <c:noMultiLvlLbl val="0"/>
      </c:catAx>
      <c:valAx>
        <c:axId val="2046092152"/>
        <c:scaling>
          <c:orientation val="minMax"/>
        </c:scaling>
        <c:delete val="1"/>
        <c:axPos val="l"/>
        <c:numFmt formatCode="0" sourceLinked="0"/>
        <c:majorTickMark val="out"/>
        <c:minorTickMark val="none"/>
        <c:tickLblPos val="nextTo"/>
        <c:crossAx val="2139388840"/>
        <c:crosses val="autoZero"/>
        <c:crossBetween val="between"/>
      </c:valAx>
      <c:spPr>
        <a:solidFill>
          <a:schemeClr val="bg1">
            <a:lumMod val="95000"/>
          </a:schemeClr>
        </a:solidFill>
      </c:spPr>
    </c:plotArea>
    <c:plotVisOnly val="1"/>
    <c:dispBlanksAs val="gap"/>
    <c:showDLblsOverMax val="0"/>
  </c:chart>
  <c:spPr>
    <a:solidFill>
      <a:schemeClr val="bg1">
        <a:lumMod val="95000"/>
      </a:schemeClr>
    </a:solidFill>
    <a:ln w="12700">
      <a:noFill/>
    </a:ln>
  </c:spPr>
  <c:txPr>
    <a:bodyPr/>
    <a:lstStyle/>
    <a:p>
      <a:pPr>
        <a:defRPr sz="800" b="0">
          <a:solidFill>
            <a:srgbClr val="000000"/>
          </a:solidFill>
          <a:latin typeface="Calibri Light" panose="020F030202020403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23279627929501"/>
          <c:y val="3.7837973486474816E-2"/>
          <c:w val="0.82686361190800384"/>
          <c:h val="0.82417085163452963"/>
        </c:manualLayout>
      </c:layout>
      <c:lineChart>
        <c:grouping val="standard"/>
        <c:varyColors val="0"/>
        <c:ser>
          <c:idx val="0"/>
          <c:order val="0"/>
          <c:tx>
            <c:strRef>
              <c:f>Sheet1!$A$2</c:f>
              <c:strCache>
                <c:ptCount val="1"/>
                <c:pt idx="0">
                  <c:v>Aizņemtās darba vietas</c:v>
                </c:pt>
              </c:strCache>
            </c:strRef>
          </c:tx>
          <c:spPr>
            <a:ln w="25400">
              <a:solidFill>
                <a:srgbClr val="F79646">
                  <a:lumMod val="75000"/>
                </a:srgbClr>
              </a:solidFill>
              <a:prstDash val="soli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c:formatCode>
                <c:ptCount val="7"/>
                <c:pt idx="0">
                  <c:v>108.5201793721973</c:v>
                </c:pt>
                <c:pt idx="1">
                  <c:v>112.30812349085892</c:v>
                </c:pt>
                <c:pt idx="2">
                  <c:v>99.443773715074173</c:v>
                </c:pt>
                <c:pt idx="3">
                  <c:v>97.699637806140061</c:v>
                </c:pt>
                <c:pt idx="4">
                  <c:v>96.926741979993125</c:v>
                </c:pt>
                <c:pt idx="5">
                  <c:v>96.699292859606786</c:v>
                </c:pt>
                <c:pt idx="6">
                  <c:v>97.449551569506752</c:v>
                </c:pt>
              </c:numCache>
            </c:numRef>
          </c:val>
          <c:smooth val="0"/>
          <c:extLst>
            <c:ext xmlns:c16="http://schemas.microsoft.com/office/drawing/2014/chart" uri="{C3380CC4-5D6E-409C-BE32-E72D297353CC}">
              <c16:uniqueId val="{00000000-0D7D-4DF5-BA53-CA136870009F}"/>
            </c:ext>
          </c:extLst>
        </c:ser>
        <c:ser>
          <c:idx val="1"/>
          <c:order val="1"/>
          <c:tx>
            <c:strRef>
              <c:f>Sheet1!$A$3</c:f>
              <c:strCache>
                <c:ptCount val="1"/>
                <c:pt idx="0">
                  <c:v>Produkcijas apjomi</c:v>
                </c:pt>
              </c:strCache>
            </c:strRef>
          </c:tx>
          <c:spPr>
            <a:ln w="25400">
              <a:solidFill>
                <a:srgbClr val="4F81BD"/>
              </a:solidFill>
              <a:prstDash val="solid"/>
              <a:roun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c:formatCode>
                <c:ptCount val="7"/>
                <c:pt idx="0">
                  <c:v>116.25551254645947</c:v>
                </c:pt>
                <c:pt idx="1">
                  <c:v>95.761357290041786</c:v>
                </c:pt>
                <c:pt idx="2">
                  <c:v>85.745373312534909</c:v>
                </c:pt>
                <c:pt idx="3">
                  <c:v>115.54778824118472</c:v>
                </c:pt>
                <c:pt idx="4">
                  <c:v>121.75265276253202</c:v>
                </c:pt>
                <c:pt idx="5">
                  <c:v>136.33466212182483</c:v>
                </c:pt>
                <c:pt idx="6">
                  <c:v>141.70842437958046</c:v>
                </c:pt>
              </c:numCache>
            </c:numRef>
          </c:val>
          <c:smooth val="0"/>
          <c:extLst>
            <c:ext xmlns:c16="http://schemas.microsoft.com/office/drawing/2014/chart" uri="{C3380CC4-5D6E-409C-BE32-E72D297353CC}">
              <c16:uniqueId val="{00000001-0D7D-4DF5-BA53-CA136870009F}"/>
            </c:ext>
          </c:extLst>
        </c:ser>
        <c:dLbls>
          <c:showLegendKey val="0"/>
          <c:showVal val="0"/>
          <c:showCatName val="0"/>
          <c:showSerName val="0"/>
          <c:showPercent val="0"/>
          <c:showBubbleSize val="0"/>
        </c:dLbls>
        <c:smooth val="0"/>
        <c:axId val="275187912"/>
        <c:axId val="275188304"/>
      </c:lineChart>
      <c:catAx>
        <c:axId val="275187912"/>
        <c:scaling>
          <c:orientation val="minMax"/>
        </c:scaling>
        <c:delete val="0"/>
        <c:axPos val="b"/>
        <c:numFmt formatCode="General" sourceLinked="1"/>
        <c:majorTickMark val="out"/>
        <c:minorTickMark val="none"/>
        <c:tickLblPos val="low"/>
        <c:spPr>
          <a:noFill/>
          <a:ln w="3175">
            <a:solidFill>
              <a:sysClr val="window" lastClr="FFFFFF">
                <a:lumMod val="50000"/>
              </a:sysClr>
            </a:solidFill>
            <a:prstDash val="solid"/>
          </a:ln>
        </c:spPr>
        <c:txPr>
          <a:bodyPr rot="0" vert="horz"/>
          <a:lstStyle/>
          <a:p>
            <a:pPr>
              <a:defRPr/>
            </a:pPr>
            <a:endParaRPr lang="en-US"/>
          </a:p>
        </c:txPr>
        <c:crossAx val="275188304"/>
        <c:crosses val="autoZero"/>
        <c:auto val="1"/>
        <c:lblAlgn val="ctr"/>
        <c:lblOffset val="0"/>
        <c:tickMarkSkip val="1"/>
        <c:noMultiLvlLbl val="1"/>
      </c:catAx>
      <c:valAx>
        <c:axId val="275188304"/>
        <c:scaling>
          <c:orientation val="minMax"/>
          <c:max val="160"/>
          <c:min val="80"/>
        </c:scaling>
        <c:delete val="0"/>
        <c:axPos val="l"/>
        <c:numFmt formatCode="0" sourceLinked="0"/>
        <c:majorTickMark val="out"/>
        <c:minorTickMark val="none"/>
        <c:tickLblPos val="nextTo"/>
        <c:spPr>
          <a:ln w="3175">
            <a:solidFill>
              <a:sysClr val="window" lastClr="FFFFFF">
                <a:lumMod val="50000"/>
              </a:sysClr>
            </a:solidFill>
          </a:ln>
        </c:spPr>
        <c:txPr>
          <a:bodyPr rot="0" vert="horz"/>
          <a:lstStyle/>
          <a:p>
            <a:pPr>
              <a:defRPr/>
            </a:pPr>
            <a:endParaRPr lang="en-US"/>
          </a:p>
        </c:txPr>
        <c:crossAx val="275187912"/>
        <c:crosses val="autoZero"/>
        <c:crossBetween val="between"/>
        <c:majorUnit val="20"/>
      </c:valAx>
      <c:spPr>
        <a:noFill/>
        <a:ln w="6350">
          <a:noFill/>
        </a:ln>
      </c:spPr>
    </c:plotArea>
    <c:legend>
      <c:legendPos val="r"/>
      <c:layout>
        <c:manualLayout>
          <c:xMode val="edge"/>
          <c:yMode val="edge"/>
          <c:x val="0.12813786345981928"/>
          <c:y val="3.2294885130734585E-2"/>
          <c:w val="0.73739223103847107"/>
          <c:h val="0.29852627135478743"/>
        </c:manualLayout>
      </c:layout>
      <c:overlay val="0"/>
    </c:legend>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4728997290229"/>
          <c:y val="2.2536324786326518E-2"/>
          <c:w val="0.82259401266836119"/>
          <c:h val="0.8441401704441982"/>
        </c:manualLayout>
      </c:layout>
      <c:barChart>
        <c:barDir val="col"/>
        <c:grouping val="stacked"/>
        <c:varyColors val="0"/>
        <c:ser>
          <c:idx val="1"/>
          <c:order val="0"/>
          <c:tx>
            <c:strRef>
              <c:f>Sheet1!$B$2</c:f>
              <c:strCache>
                <c:ptCount val="1"/>
                <c:pt idx="0">
                  <c:v>Eksports</c:v>
                </c:pt>
              </c:strCache>
            </c:strRef>
          </c:tx>
          <c:spPr>
            <a:solidFill>
              <a:srgbClr val="462066"/>
            </a:solidFill>
            <a:ln>
              <a:noFill/>
            </a:ln>
            <a:effectLst/>
          </c:spPr>
          <c:invertIfNegative val="0"/>
          <c:cat>
            <c:numRef>
              <c:f>Sheet1!$C$1:$I$1</c:f>
              <c:numCache>
                <c:formatCode>General</c:formatCode>
                <c:ptCount val="7"/>
                <c:pt idx="0">
                  <c:v>2012</c:v>
                </c:pt>
                <c:pt idx="1">
                  <c:v>2013</c:v>
                </c:pt>
                <c:pt idx="2">
                  <c:v>2014</c:v>
                </c:pt>
                <c:pt idx="3">
                  <c:v>2015</c:v>
                </c:pt>
                <c:pt idx="4">
                  <c:v>2016</c:v>
                </c:pt>
                <c:pt idx="5">
                  <c:v>2017</c:v>
                </c:pt>
                <c:pt idx="6">
                  <c:v>2018</c:v>
                </c:pt>
              </c:numCache>
            </c:numRef>
          </c:cat>
          <c:val>
            <c:numRef>
              <c:f>Sheet1!$C$2:$I$2</c:f>
              <c:numCache>
                <c:formatCode>0</c:formatCode>
                <c:ptCount val="7"/>
                <c:pt idx="0">
                  <c:v>730.70069999999998</c:v>
                </c:pt>
                <c:pt idx="1">
                  <c:v>432.48930000000001</c:v>
                </c:pt>
                <c:pt idx="2">
                  <c:v>322.05369999999999</c:v>
                </c:pt>
                <c:pt idx="3">
                  <c:v>374.66840000000002</c:v>
                </c:pt>
                <c:pt idx="4">
                  <c:v>360.61809999999997</c:v>
                </c:pt>
                <c:pt idx="5">
                  <c:v>404.15939999999995</c:v>
                </c:pt>
                <c:pt idx="6">
                  <c:v>431.45569119158733</c:v>
                </c:pt>
              </c:numCache>
            </c:numRef>
          </c:val>
          <c:extLst>
            <c:ext xmlns:c16="http://schemas.microsoft.com/office/drawing/2014/chart" uri="{C3380CC4-5D6E-409C-BE32-E72D297353CC}">
              <c16:uniqueId val="{00000000-23FF-4228-8AA3-EA6A71668101}"/>
            </c:ext>
          </c:extLst>
        </c:ser>
        <c:ser>
          <c:idx val="0"/>
          <c:order val="1"/>
          <c:tx>
            <c:strRef>
              <c:f>Sheet1!$B$3</c:f>
              <c:strCache>
                <c:ptCount val="1"/>
                <c:pt idx="0">
                  <c:v>Vietējais tirgus</c:v>
                </c:pt>
              </c:strCache>
            </c:strRef>
          </c:tx>
          <c:spPr>
            <a:solidFill>
              <a:srgbClr val="FFB85F"/>
            </a:solidFill>
            <a:ln>
              <a:noFill/>
            </a:ln>
            <a:effectLst/>
          </c:spPr>
          <c:invertIfNegative val="0"/>
          <c:cat>
            <c:numRef>
              <c:f>Sheet1!$C$1:$I$1</c:f>
              <c:numCache>
                <c:formatCode>General</c:formatCode>
                <c:ptCount val="7"/>
                <c:pt idx="0">
                  <c:v>2012</c:v>
                </c:pt>
                <c:pt idx="1">
                  <c:v>2013</c:v>
                </c:pt>
                <c:pt idx="2">
                  <c:v>2014</c:v>
                </c:pt>
                <c:pt idx="3">
                  <c:v>2015</c:v>
                </c:pt>
                <c:pt idx="4">
                  <c:v>2016</c:v>
                </c:pt>
                <c:pt idx="5">
                  <c:v>2017</c:v>
                </c:pt>
                <c:pt idx="6">
                  <c:v>2018</c:v>
                </c:pt>
              </c:numCache>
            </c:numRef>
          </c:cat>
          <c:val>
            <c:numRef>
              <c:f>Sheet1!$C$3:$I$3</c:f>
              <c:numCache>
                <c:formatCode>0</c:formatCode>
                <c:ptCount val="7"/>
                <c:pt idx="0">
                  <c:v>219.53400000000002</c:v>
                </c:pt>
                <c:pt idx="1">
                  <c:v>229.62570000000005</c:v>
                </c:pt>
                <c:pt idx="2">
                  <c:v>220.59399999999994</c:v>
                </c:pt>
                <c:pt idx="3">
                  <c:v>179.54819999999998</c:v>
                </c:pt>
                <c:pt idx="4">
                  <c:v>160.43120000000002</c:v>
                </c:pt>
                <c:pt idx="5">
                  <c:v>183.76909999999998</c:v>
                </c:pt>
                <c:pt idx="6">
                  <c:v>203.58357619985603</c:v>
                </c:pt>
              </c:numCache>
            </c:numRef>
          </c:val>
          <c:extLst>
            <c:ext xmlns:c16="http://schemas.microsoft.com/office/drawing/2014/chart" uri="{C3380CC4-5D6E-409C-BE32-E72D297353CC}">
              <c16:uniqueId val="{00000001-23FF-4228-8AA3-EA6A71668101}"/>
            </c:ext>
          </c:extLst>
        </c:ser>
        <c:dLbls>
          <c:showLegendKey val="0"/>
          <c:showVal val="0"/>
          <c:showCatName val="0"/>
          <c:showSerName val="0"/>
          <c:showPercent val="0"/>
          <c:showBubbleSize val="0"/>
        </c:dLbls>
        <c:gapWidth val="30"/>
        <c:overlap val="100"/>
        <c:axId val="275190264"/>
        <c:axId val="275190656"/>
      </c:barChart>
      <c:catAx>
        <c:axId val="275190264"/>
        <c:scaling>
          <c:orientation val="minMax"/>
        </c:scaling>
        <c:delete val="0"/>
        <c:axPos val="b"/>
        <c:numFmt formatCode="General" sourceLinked="1"/>
        <c:majorTickMark val="out"/>
        <c:minorTickMark val="none"/>
        <c:tickLblPos val="nextTo"/>
        <c:spPr>
          <a:noFill/>
          <a:ln w="3175" cap="flat" cmpd="sng" algn="ctr">
            <a:solidFill>
              <a:sysClr val="window" lastClr="FFFFFF">
                <a:lumMod val="50000"/>
              </a:sys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crossAx val="275190656"/>
        <c:crosses val="autoZero"/>
        <c:auto val="1"/>
        <c:lblAlgn val="ctr"/>
        <c:lblOffset val="0"/>
        <c:tickLblSkip val="1"/>
        <c:noMultiLvlLbl val="1"/>
      </c:catAx>
      <c:valAx>
        <c:axId val="275190656"/>
        <c:scaling>
          <c:orientation val="minMax"/>
          <c:max val="1000"/>
          <c:min val="0"/>
        </c:scaling>
        <c:delete val="0"/>
        <c:axPos val="l"/>
        <c:numFmt formatCode="0" sourceLinked="0"/>
        <c:majorTickMark val="out"/>
        <c:minorTickMark val="none"/>
        <c:tickLblPos val="nextTo"/>
        <c:spPr>
          <a:noFill/>
          <a:ln w="3175" cap="flat" cmpd="sng" algn="ctr">
            <a:solidFill>
              <a:sysClr val="window" lastClr="FFFFFF">
                <a:lumMod val="50000"/>
              </a:sys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crossAx val="275190264"/>
        <c:crosses val="autoZero"/>
        <c:crossBetween val="between"/>
        <c:majorUnit val="250"/>
      </c:valAx>
      <c:spPr>
        <a:noFill/>
        <a:ln w="6350">
          <a:noFill/>
        </a:ln>
        <a:effectLst/>
      </c:spPr>
    </c:plotArea>
    <c:legend>
      <c:legendPos val="b"/>
      <c:layout>
        <c:manualLayout>
          <c:xMode val="edge"/>
          <c:yMode val="edge"/>
          <c:x val="0.23136171480809925"/>
          <c:y val="4.598536343080626E-2"/>
          <c:w val="0.75896673114706059"/>
          <c:h val="0.1346015581312150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legend>
    <c:plotVisOnly val="1"/>
    <c:dispBlanksAs val="gap"/>
    <c:showDLblsOverMax val="0"/>
  </c:chart>
  <c:spPr>
    <a:noFill/>
    <a:ln w="9525" cap="flat" cmpd="sng" algn="ctr">
      <a:noFill/>
      <a:prstDash val="solid"/>
      <a:round/>
    </a:ln>
    <a:effectLst/>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0028185496832"/>
          <c:y val="3.175E-2"/>
          <c:w val="0.81868010748484554"/>
          <c:h val="0.81165777777777781"/>
        </c:manualLayout>
      </c:layout>
      <c:lineChart>
        <c:grouping val="standard"/>
        <c:varyColors val="0"/>
        <c:ser>
          <c:idx val="0"/>
          <c:order val="0"/>
          <c:tx>
            <c:strRef>
              <c:f>Sheet1!$A$3</c:f>
              <c:strCache>
                <c:ptCount val="1"/>
                <c:pt idx="0">
                  <c:v>Apstrādes rūpniecība</c:v>
                </c:pt>
              </c:strCache>
            </c:strRef>
          </c:tx>
          <c:spPr>
            <a:ln w="25400">
              <a:solidFill>
                <a:srgbClr val="4F81BD"/>
              </a:solidFill>
              <a:prstDash val="soli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0.0</c:formatCode>
                <c:ptCount val="7"/>
                <c:pt idx="0">
                  <c:v>-4.2749999999999995</c:v>
                </c:pt>
                <c:pt idx="1">
                  <c:v>-3.5333333333333332</c:v>
                </c:pt>
                <c:pt idx="2">
                  <c:v>-4.1166666666666671</c:v>
                </c:pt>
                <c:pt idx="3">
                  <c:v>-6.4416666666666664</c:v>
                </c:pt>
                <c:pt idx="4">
                  <c:v>-4.2749999999999995</c:v>
                </c:pt>
                <c:pt idx="5">
                  <c:v>0.44166666666666671</c:v>
                </c:pt>
                <c:pt idx="6">
                  <c:v>1.5875000000000001</c:v>
                </c:pt>
              </c:numCache>
            </c:numRef>
          </c:val>
          <c:smooth val="0"/>
          <c:extLst>
            <c:ext xmlns:c16="http://schemas.microsoft.com/office/drawing/2014/chart" uri="{C3380CC4-5D6E-409C-BE32-E72D297353CC}">
              <c16:uniqueId val="{00000000-C928-4BE5-8B37-ADBBF10144BF}"/>
            </c:ext>
          </c:extLst>
        </c:ser>
        <c:ser>
          <c:idx val="1"/>
          <c:order val="1"/>
          <c:tx>
            <c:strRef>
              <c:f>Sheet1!$A$2</c:f>
              <c:strCache>
                <c:ptCount val="1"/>
                <c:pt idx="0">
                  <c:v>Nozare</c:v>
                </c:pt>
              </c:strCache>
            </c:strRef>
          </c:tx>
          <c:spPr>
            <a:ln w="25400">
              <a:solidFill>
                <a:srgbClr val="C0504D">
                  <a:lumMod val="75000"/>
                </a:srgbClr>
              </a:solidFill>
              <a:prstDash val="solid"/>
              <a:roun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0.0</c:formatCode>
                <c:ptCount val="7"/>
                <c:pt idx="0">
                  <c:v>4.17691172975307</c:v>
                </c:pt>
                <c:pt idx="1">
                  <c:v>-0.42530693366421213</c:v>
                </c:pt>
                <c:pt idx="2">
                  <c:v>-3.7996867224262783</c:v>
                </c:pt>
                <c:pt idx="3">
                  <c:v>-6.1325776405872512</c:v>
                </c:pt>
                <c:pt idx="4">
                  <c:v>-5.2674614230962353</c:v>
                </c:pt>
                <c:pt idx="5">
                  <c:v>-0.4116490425686809</c:v>
                </c:pt>
                <c:pt idx="6">
                  <c:v>-2.5598293330888739</c:v>
                </c:pt>
              </c:numCache>
            </c:numRef>
          </c:val>
          <c:smooth val="0"/>
          <c:extLst>
            <c:ext xmlns:c16="http://schemas.microsoft.com/office/drawing/2014/chart" uri="{C3380CC4-5D6E-409C-BE32-E72D297353CC}">
              <c16:uniqueId val="{00000001-C928-4BE5-8B37-ADBBF10144BF}"/>
            </c:ext>
          </c:extLst>
        </c:ser>
        <c:dLbls>
          <c:showLegendKey val="0"/>
          <c:showVal val="0"/>
          <c:showCatName val="0"/>
          <c:showSerName val="0"/>
          <c:showPercent val="0"/>
          <c:showBubbleSize val="0"/>
        </c:dLbls>
        <c:smooth val="0"/>
        <c:axId val="275193008"/>
        <c:axId val="275193400"/>
      </c:lineChart>
      <c:catAx>
        <c:axId val="275193008"/>
        <c:scaling>
          <c:orientation val="minMax"/>
        </c:scaling>
        <c:delete val="0"/>
        <c:axPos val="b"/>
        <c:numFmt formatCode="General" sourceLinked="1"/>
        <c:majorTickMark val="out"/>
        <c:minorTickMark val="none"/>
        <c:tickLblPos val="low"/>
        <c:spPr>
          <a:noFill/>
          <a:ln w="3175">
            <a:solidFill>
              <a:sysClr val="window" lastClr="FFFFFF">
                <a:lumMod val="50000"/>
              </a:sysClr>
            </a:solidFill>
            <a:prstDash val="solid"/>
          </a:ln>
        </c:spPr>
        <c:txPr>
          <a:bodyPr rot="0" vert="horz"/>
          <a:lstStyle/>
          <a:p>
            <a:pPr>
              <a:defRPr/>
            </a:pPr>
            <a:endParaRPr lang="en-US"/>
          </a:p>
        </c:txPr>
        <c:crossAx val="275193400"/>
        <c:crosses val="autoZero"/>
        <c:auto val="1"/>
        <c:lblAlgn val="ctr"/>
        <c:lblOffset val="1"/>
        <c:tickLblSkip val="1"/>
        <c:tickMarkSkip val="1"/>
        <c:noMultiLvlLbl val="1"/>
      </c:catAx>
      <c:valAx>
        <c:axId val="275193400"/>
        <c:scaling>
          <c:orientation val="minMax"/>
          <c:max val="5"/>
          <c:min val="-10"/>
        </c:scaling>
        <c:delete val="0"/>
        <c:axPos val="l"/>
        <c:numFmt formatCode="0" sourceLinked="0"/>
        <c:majorTickMark val="out"/>
        <c:minorTickMark val="none"/>
        <c:tickLblPos val="nextTo"/>
        <c:spPr>
          <a:ln w="3175">
            <a:solidFill>
              <a:sysClr val="window" lastClr="FFFFFF">
                <a:lumMod val="50000"/>
              </a:sysClr>
            </a:solidFill>
          </a:ln>
        </c:spPr>
        <c:txPr>
          <a:bodyPr rot="0" vert="horz"/>
          <a:lstStyle/>
          <a:p>
            <a:pPr>
              <a:defRPr/>
            </a:pPr>
            <a:endParaRPr lang="en-US"/>
          </a:p>
        </c:txPr>
        <c:crossAx val="275193008"/>
        <c:crosses val="autoZero"/>
        <c:crossBetween val="between"/>
        <c:majorUnit val="5"/>
      </c:valAx>
      <c:spPr>
        <a:noFill/>
        <a:ln w="6350">
          <a:noFill/>
        </a:ln>
      </c:spPr>
    </c:plotArea>
    <c:legend>
      <c:legendPos val="t"/>
      <c:layout>
        <c:manualLayout>
          <c:xMode val="edge"/>
          <c:yMode val="edge"/>
          <c:x val="0.30329304571373733"/>
          <c:y val="5.5043086530813544E-2"/>
          <c:w val="0.63108695761971378"/>
          <c:h val="0.21245046177785343"/>
        </c:manualLayout>
      </c:layout>
      <c:overlay val="0"/>
    </c:legend>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93881559507047E-2"/>
          <c:y val="3.1810004931388872E-2"/>
          <c:w val="0.75924662001742826"/>
          <c:h val="0.90879507408512694"/>
        </c:manualLayout>
      </c:layout>
      <c:stockChart>
        <c:ser>
          <c:idx val="1"/>
          <c:order val="0"/>
          <c:tx>
            <c:strRef>
              <c:f>Sheet1!$A$3</c:f>
              <c:strCache>
                <c:ptCount val="1"/>
                <c:pt idx="0">
                  <c:v>Vēsturiski maksimālais ražošanas jaudu noslodzes līmenis</c:v>
                </c:pt>
              </c:strCache>
            </c:strRef>
          </c:tx>
          <c:spPr>
            <a:ln w="25400">
              <a:noFill/>
            </a:ln>
          </c:spPr>
          <c:marker>
            <c:symbol val="none"/>
          </c:marker>
          <c:cat>
            <c:strRef>
              <c:f>Sheet1!$B$2:$B$2</c:f>
              <c:strCache>
                <c:ptCount val="1"/>
                <c:pt idx="0">
                  <c:v>AR</c:v>
                </c:pt>
              </c:strCache>
            </c:strRef>
          </c:cat>
          <c:val>
            <c:numRef>
              <c:f>Sheet1!$B$3:$B$3</c:f>
              <c:numCache>
                <c:formatCode>0.0</c:formatCode>
                <c:ptCount val="1"/>
                <c:pt idx="0">
                  <c:v>78.099999999999994</c:v>
                </c:pt>
              </c:numCache>
            </c:numRef>
          </c:val>
          <c:smooth val="1"/>
          <c:extLst>
            <c:ext xmlns:c16="http://schemas.microsoft.com/office/drawing/2014/chart" uri="{C3380CC4-5D6E-409C-BE32-E72D297353CC}">
              <c16:uniqueId val="{00000000-92AF-4C3A-A1AA-383084AA7D9F}"/>
            </c:ext>
          </c:extLst>
        </c:ser>
        <c:ser>
          <c:idx val="0"/>
          <c:order val="1"/>
          <c:tx>
            <c:strRef>
              <c:f>Sheet1!$A$4</c:f>
              <c:strCache>
                <c:ptCount val="1"/>
                <c:pt idx="0">
                  <c:v>Vēsturiski minimālais ražošanas jaudu noslodzes līmenis</c:v>
                </c:pt>
              </c:strCache>
            </c:strRef>
          </c:tx>
          <c:spPr>
            <a:ln w="25400">
              <a:noFill/>
            </a:ln>
          </c:spPr>
          <c:marker>
            <c:symbol val="none"/>
          </c:marker>
          <c:cat>
            <c:strRef>
              <c:f>Sheet1!$B$2:$B$2</c:f>
              <c:strCache>
                <c:ptCount val="1"/>
                <c:pt idx="0">
                  <c:v>AR</c:v>
                </c:pt>
              </c:strCache>
            </c:strRef>
          </c:cat>
          <c:val>
            <c:numRef>
              <c:f>Sheet1!$B$4:$B$4</c:f>
              <c:numCache>
                <c:formatCode>0.0</c:formatCode>
                <c:ptCount val="1"/>
                <c:pt idx="0">
                  <c:v>46.1</c:v>
                </c:pt>
              </c:numCache>
            </c:numRef>
          </c:val>
          <c:smooth val="1"/>
          <c:extLst>
            <c:ext xmlns:c16="http://schemas.microsoft.com/office/drawing/2014/chart" uri="{C3380CC4-5D6E-409C-BE32-E72D297353CC}">
              <c16:uniqueId val="{00000001-92AF-4C3A-A1AA-383084AA7D9F}"/>
            </c:ext>
          </c:extLst>
        </c:ser>
        <c:ser>
          <c:idx val="2"/>
          <c:order val="2"/>
          <c:tx>
            <c:strRef>
              <c:f>Sheet1!$A$5</c:f>
              <c:strCache>
                <c:ptCount val="1"/>
                <c:pt idx="0">
                  <c:v>2017 III</c:v>
                </c:pt>
              </c:strCache>
            </c:strRef>
          </c:tx>
          <c:spPr>
            <a:ln w="28575">
              <a:noFill/>
            </a:ln>
          </c:spPr>
          <c:marker>
            <c:symbol val="dash"/>
            <c:size val="25"/>
            <c:spPr>
              <a:solidFill>
                <a:srgbClr val="9BBB59"/>
              </a:solidFill>
              <a:ln w="12700">
                <a:noFill/>
              </a:ln>
            </c:spPr>
          </c:marker>
          <c:cat>
            <c:strRef>
              <c:f>Sheet1!$B$2:$B$2</c:f>
              <c:strCache>
                <c:ptCount val="1"/>
                <c:pt idx="0">
                  <c:v>AR</c:v>
                </c:pt>
              </c:strCache>
            </c:strRef>
          </c:cat>
          <c:val>
            <c:numRef>
              <c:f>Sheet1!$B$5:$B$5</c:f>
              <c:numCache>
                <c:formatCode>0.0</c:formatCode>
                <c:ptCount val="1"/>
                <c:pt idx="0">
                  <c:v>70</c:v>
                </c:pt>
              </c:numCache>
            </c:numRef>
          </c:val>
          <c:smooth val="1"/>
          <c:extLst>
            <c:ext xmlns:c16="http://schemas.microsoft.com/office/drawing/2014/chart" uri="{C3380CC4-5D6E-409C-BE32-E72D297353CC}">
              <c16:uniqueId val="{00000002-92AF-4C3A-A1AA-383084AA7D9F}"/>
            </c:ext>
          </c:extLst>
        </c:ser>
        <c:ser>
          <c:idx val="3"/>
          <c:order val="3"/>
          <c:tx>
            <c:strRef>
              <c:f>Sheet1!$A$6</c:f>
              <c:strCache>
                <c:ptCount val="1"/>
                <c:pt idx="0">
                  <c:v>2018 III</c:v>
                </c:pt>
              </c:strCache>
            </c:strRef>
          </c:tx>
          <c:spPr>
            <a:ln w="28575">
              <a:noFill/>
            </a:ln>
          </c:spPr>
          <c:marker>
            <c:symbol val="dash"/>
            <c:size val="25"/>
            <c:spPr>
              <a:solidFill>
                <a:srgbClr val="F79646"/>
              </a:solidFill>
              <a:ln>
                <a:noFill/>
              </a:ln>
            </c:spPr>
          </c:marker>
          <c:cat>
            <c:strRef>
              <c:f>Sheet1!$B$2:$B$2</c:f>
              <c:strCache>
                <c:ptCount val="1"/>
                <c:pt idx="0">
                  <c:v>AR</c:v>
                </c:pt>
              </c:strCache>
            </c:strRef>
          </c:cat>
          <c:val>
            <c:numRef>
              <c:f>Sheet1!$B$6:$B$6</c:f>
              <c:numCache>
                <c:formatCode>0.0</c:formatCode>
                <c:ptCount val="1"/>
                <c:pt idx="0">
                  <c:v>78.099999999999994</c:v>
                </c:pt>
              </c:numCache>
            </c:numRef>
          </c:val>
          <c:smooth val="0"/>
          <c:extLst>
            <c:ext xmlns:c16="http://schemas.microsoft.com/office/drawing/2014/chart" uri="{C3380CC4-5D6E-409C-BE32-E72D297353CC}">
              <c16:uniqueId val="{00000003-92AF-4C3A-A1AA-383084AA7D9F}"/>
            </c:ext>
          </c:extLst>
        </c:ser>
        <c:dLbls>
          <c:showLegendKey val="0"/>
          <c:showVal val="0"/>
          <c:showCatName val="0"/>
          <c:showSerName val="0"/>
          <c:showPercent val="0"/>
          <c:showBubbleSize val="0"/>
        </c:dLbls>
        <c:hiLowLines>
          <c:spPr>
            <a:ln w="228600" cap="sq">
              <a:solidFill>
                <a:sysClr val="window" lastClr="FFFFFF">
                  <a:lumMod val="65000"/>
                </a:sysClr>
              </a:solidFill>
              <a:round/>
              <a:headEnd type="none"/>
            </a:ln>
          </c:spPr>
        </c:hiLowLines>
        <c:axId val="83850752"/>
        <c:axId val="83852288"/>
      </c:stockChart>
      <c:catAx>
        <c:axId val="83850752"/>
        <c:scaling>
          <c:orientation val="minMax"/>
        </c:scaling>
        <c:delete val="1"/>
        <c:axPos val="b"/>
        <c:numFmt formatCode="General" sourceLinked="1"/>
        <c:majorTickMark val="out"/>
        <c:minorTickMark val="none"/>
        <c:tickLblPos val="low"/>
        <c:crossAx val="83852288"/>
        <c:crosses val="autoZero"/>
        <c:auto val="1"/>
        <c:lblAlgn val="ctr"/>
        <c:lblOffset val="0"/>
        <c:noMultiLvlLbl val="1"/>
      </c:catAx>
      <c:valAx>
        <c:axId val="83852288"/>
        <c:scaling>
          <c:orientation val="minMax"/>
          <c:max val="80"/>
          <c:min val="40"/>
        </c:scaling>
        <c:delete val="0"/>
        <c:axPos val="l"/>
        <c:numFmt formatCode="0" sourceLinked="0"/>
        <c:majorTickMark val="out"/>
        <c:minorTickMark val="none"/>
        <c:tickLblPos val="nextTo"/>
        <c:spPr>
          <a:ln w="3175"/>
        </c:spPr>
        <c:txPr>
          <a:bodyPr rot="0" vert="horz"/>
          <a:lstStyle/>
          <a:p>
            <a:pPr>
              <a:defRPr/>
            </a:pPr>
            <a:endParaRPr lang="en-US"/>
          </a:p>
        </c:txPr>
        <c:crossAx val="83850752"/>
        <c:crosses val="autoZero"/>
        <c:crossBetween val="between"/>
        <c:majorUnit val="10"/>
      </c:valAx>
      <c:spPr>
        <a:noFill/>
        <a:ln w="22665">
          <a:noFill/>
        </a:ln>
      </c:spPr>
    </c:plotArea>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Times New Roman"/>
          <a:cs typeface="Times New Roman"/>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6000161621876"/>
          <c:y val="0.11595677800971835"/>
          <c:w val="0.59836812412560036"/>
          <c:h val="0.82298712440389155"/>
        </c:manualLayout>
      </c:layout>
      <c:pieChart>
        <c:varyColors val="1"/>
        <c:ser>
          <c:idx val="4"/>
          <c:order val="0"/>
          <c:tx>
            <c:strRef>
              <c:f>Sheet1!$B$1</c:f>
              <c:strCache>
                <c:ptCount val="1"/>
                <c:pt idx="0">
                  <c:v>2013</c:v>
                </c:pt>
              </c:strCache>
            </c:strRef>
          </c:tx>
          <c:explosion val="5"/>
          <c:dPt>
            <c:idx val="0"/>
            <c:bubble3D val="0"/>
            <c:spPr>
              <a:solidFill>
                <a:schemeClr val="accent1"/>
              </a:solidFill>
              <a:ln>
                <a:noFill/>
              </a:ln>
              <a:effectLst/>
            </c:spPr>
            <c:extLst>
              <c:ext xmlns:c16="http://schemas.microsoft.com/office/drawing/2014/chart" uri="{C3380CC4-5D6E-409C-BE32-E72D297353CC}">
                <c16:uniqueId val="{00000001-17F0-48E9-8357-A71ABB3E22A6}"/>
              </c:ext>
            </c:extLst>
          </c:dPt>
          <c:dPt>
            <c:idx val="1"/>
            <c:bubble3D val="0"/>
            <c:spPr>
              <a:solidFill>
                <a:schemeClr val="accent3"/>
              </a:solidFill>
              <a:ln>
                <a:noFill/>
              </a:ln>
              <a:effectLst/>
            </c:spPr>
            <c:extLst>
              <c:ext xmlns:c16="http://schemas.microsoft.com/office/drawing/2014/chart" uri="{C3380CC4-5D6E-409C-BE32-E72D297353CC}">
                <c16:uniqueId val="{00000003-17F0-48E9-8357-A71ABB3E22A6}"/>
              </c:ext>
            </c:extLst>
          </c:dPt>
          <c:dLbls>
            <c:dLbl>
              <c:idx val="0"/>
              <c:layout>
                <c:manualLayout>
                  <c:x val="0.10275495448663471"/>
                  <c:y val="5.376332556420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0-48E9-8357-A71ABB3E22A6}"/>
                </c:ext>
              </c:extLst>
            </c:dLbl>
            <c:numFmt formatCode="0.0%" sourceLinked="0"/>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AR</c:v>
                </c:pt>
                <c:pt idx="1">
                  <c:v>oth</c:v>
                </c:pt>
              </c:strCache>
            </c:strRef>
          </c:cat>
          <c:val>
            <c:numRef>
              <c:f>Sheet1!$B$2:$B$3</c:f>
              <c:numCache>
                <c:formatCode>0.000</c:formatCode>
                <c:ptCount val="2"/>
                <c:pt idx="0">
                  <c:v>2.7E-2</c:v>
                </c:pt>
                <c:pt idx="1">
                  <c:v>0.97299999999999998</c:v>
                </c:pt>
              </c:numCache>
            </c:numRef>
          </c:val>
          <c:extLst>
            <c:ext xmlns:c16="http://schemas.microsoft.com/office/drawing/2014/chart" uri="{C3380CC4-5D6E-409C-BE32-E72D297353CC}">
              <c16:uniqueId val="{00000004-17F0-48E9-8357-A71ABB3E22A6}"/>
            </c:ext>
          </c:extLst>
        </c:ser>
        <c:dLbls>
          <c:showLegendKey val="0"/>
          <c:showVal val="0"/>
          <c:showCatName val="0"/>
          <c:showSerName val="0"/>
          <c:showPercent val="0"/>
          <c:showBubbleSize val="0"/>
          <c:showLeaderLines val="0"/>
        </c:dLbls>
        <c:firstSliceAng val="0"/>
      </c:pieChart>
      <c:spPr>
        <a:noFill/>
        <a:ln w="6350">
          <a:noFill/>
        </a:ln>
        <a:effectLst/>
      </c:spPr>
    </c:plotArea>
    <c:plotVisOnly val="1"/>
    <c:dispBlanksAs val="gap"/>
    <c:showDLblsOverMax val="0"/>
  </c:chart>
  <c:spPr>
    <a:noFill/>
    <a:ln w="9525" cap="flat" cmpd="sng" algn="ctr">
      <a:noFill/>
      <a:prstDash val="solid"/>
      <a:round/>
    </a:ln>
    <a:effectLst/>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60379823855053E-2"/>
          <c:y val="1.7110621835777641E-2"/>
          <c:w val="0.95295822178982303"/>
          <c:h val="0.82772473246755029"/>
        </c:manualLayout>
      </c:layout>
      <c:barChart>
        <c:barDir val="col"/>
        <c:grouping val="clustered"/>
        <c:varyColors val="0"/>
        <c:ser>
          <c:idx val="0"/>
          <c:order val="1"/>
          <c:tx>
            <c:strRef>
              <c:f>Sheet1!$A$3</c:f>
              <c:strCache>
                <c:ptCount val="1"/>
                <c:pt idx="0">
                  <c:v>Nozare</c:v>
                </c:pt>
              </c:strCache>
            </c:strRef>
          </c:tx>
          <c:spPr>
            <a:ln w="6350">
              <a:noFill/>
              <a:prstDash val="solid"/>
            </a:ln>
          </c:spPr>
          <c:invertIfNegative val="0"/>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0.0</c:formatCode>
                <c:ptCount val="7"/>
                <c:pt idx="0">
                  <c:v>8.7368399699778649</c:v>
                </c:pt>
                <c:pt idx="1">
                  <c:v>1.3786284605626662</c:v>
                </c:pt>
                <c:pt idx="2">
                  <c:v>2.3609296505529471</c:v>
                </c:pt>
                <c:pt idx="3">
                  <c:v>7.8632294250889885</c:v>
                </c:pt>
                <c:pt idx="4">
                  <c:v>8.5299999999999869</c:v>
                </c:pt>
                <c:pt idx="5">
                  <c:v>21.46487914247983</c:v>
                </c:pt>
                <c:pt idx="6">
                  <c:v>6.8999999999999915</c:v>
                </c:pt>
              </c:numCache>
            </c:numRef>
          </c:val>
          <c:extLst>
            <c:ext xmlns:c16="http://schemas.microsoft.com/office/drawing/2014/chart" uri="{C3380CC4-5D6E-409C-BE32-E72D297353CC}">
              <c16:uniqueId val="{00000000-20A5-4B95-AED1-5980F111B034}"/>
            </c:ext>
          </c:extLst>
        </c:ser>
        <c:dLbls>
          <c:showLegendKey val="0"/>
          <c:showVal val="0"/>
          <c:showCatName val="0"/>
          <c:showSerName val="0"/>
          <c:showPercent val="0"/>
          <c:showBubbleSize val="0"/>
        </c:dLbls>
        <c:gapWidth val="20"/>
        <c:overlap val="100"/>
        <c:axId val="275547144"/>
        <c:axId val="275547536"/>
      </c:barChart>
      <c:lineChart>
        <c:grouping val="standard"/>
        <c:varyColors val="0"/>
        <c:ser>
          <c:idx val="1"/>
          <c:order val="0"/>
          <c:tx>
            <c:strRef>
              <c:f>Sheet1!$A$2</c:f>
              <c:strCache>
                <c:ptCount val="1"/>
                <c:pt idx="0">
                  <c:v>Apstrādes rūpniecība</c:v>
                </c:pt>
              </c:strCache>
            </c:strRef>
          </c:tx>
          <c:spPr>
            <a:ln w="69850">
              <a:noFill/>
              <a:prstDash val="solid"/>
            </a:ln>
          </c:spPr>
          <c:marker>
            <c:symbol val="diamond"/>
            <c:size val="8"/>
            <c:spPr>
              <a:ln>
                <a:no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0.0</c:formatCode>
                <c:ptCount val="7"/>
                <c:pt idx="0">
                  <c:v>9.2969060836285848</c:v>
                </c:pt>
                <c:pt idx="1">
                  <c:v>7.5405630287022518E-2</c:v>
                </c:pt>
                <c:pt idx="2">
                  <c:v>-0.34036877614472871</c:v>
                </c:pt>
                <c:pt idx="3">
                  <c:v>4.2834796211002129</c:v>
                </c:pt>
                <c:pt idx="4">
                  <c:v>5.619213493445784</c:v>
                </c:pt>
                <c:pt idx="5">
                  <c:v>8.0281201180350621</c:v>
                </c:pt>
                <c:pt idx="6">
                  <c:v>2.8999999999999915</c:v>
                </c:pt>
              </c:numCache>
            </c:numRef>
          </c:val>
          <c:smooth val="1"/>
          <c:extLst>
            <c:ext xmlns:c16="http://schemas.microsoft.com/office/drawing/2014/chart" uri="{C3380CC4-5D6E-409C-BE32-E72D297353CC}">
              <c16:uniqueId val="{00000001-20A5-4B95-AED1-5980F111B034}"/>
            </c:ext>
          </c:extLst>
        </c:ser>
        <c:dLbls>
          <c:showLegendKey val="0"/>
          <c:showVal val="0"/>
          <c:showCatName val="0"/>
          <c:showSerName val="0"/>
          <c:showPercent val="0"/>
          <c:showBubbleSize val="0"/>
        </c:dLbls>
        <c:dropLines>
          <c:spPr>
            <a:ln w="6350">
              <a:solidFill>
                <a:srgbClr val="C0504D"/>
              </a:solidFill>
            </a:ln>
          </c:spPr>
        </c:dropLines>
        <c:marker val="1"/>
        <c:smooth val="0"/>
        <c:axId val="275547144"/>
        <c:axId val="275547536"/>
      </c:lineChart>
      <c:catAx>
        <c:axId val="275547144"/>
        <c:scaling>
          <c:orientation val="minMax"/>
        </c:scaling>
        <c:delete val="0"/>
        <c:axPos val="b"/>
        <c:numFmt formatCode="General" sourceLinked="1"/>
        <c:majorTickMark val="out"/>
        <c:minorTickMark val="none"/>
        <c:tickLblPos val="low"/>
        <c:spPr>
          <a:ln w="3175"/>
        </c:spPr>
        <c:txPr>
          <a:bodyPr rot="0" vert="horz"/>
          <a:lstStyle/>
          <a:p>
            <a:pPr>
              <a:defRPr/>
            </a:pPr>
            <a:endParaRPr lang="en-US"/>
          </a:p>
        </c:txPr>
        <c:crossAx val="275547536"/>
        <c:crosses val="autoZero"/>
        <c:auto val="1"/>
        <c:lblAlgn val="ctr"/>
        <c:lblOffset val="0"/>
        <c:tickMarkSkip val="1"/>
        <c:noMultiLvlLbl val="0"/>
      </c:catAx>
      <c:valAx>
        <c:axId val="275547536"/>
        <c:scaling>
          <c:orientation val="minMax"/>
          <c:min val="-5"/>
        </c:scaling>
        <c:delete val="0"/>
        <c:axPos val="l"/>
        <c:numFmt formatCode="#,##0" sourceLinked="0"/>
        <c:majorTickMark val="out"/>
        <c:minorTickMark val="none"/>
        <c:tickLblPos val="nextTo"/>
        <c:spPr>
          <a:ln w="3175"/>
        </c:spPr>
        <c:txPr>
          <a:bodyPr rot="0" vert="horz"/>
          <a:lstStyle/>
          <a:p>
            <a:pPr>
              <a:defRPr/>
            </a:pPr>
            <a:endParaRPr lang="en-US"/>
          </a:p>
        </c:txPr>
        <c:crossAx val="275547144"/>
        <c:crosses val="autoZero"/>
        <c:crossBetween val="between"/>
        <c:majorUnit val="10"/>
      </c:valAx>
      <c:spPr>
        <a:noFill/>
        <a:ln w="6350">
          <a:noFill/>
        </a:ln>
      </c:spPr>
    </c:plotArea>
    <c:legend>
      <c:legendPos val="t"/>
      <c:layout>
        <c:manualLayout>
          <c:xMode val="edge"/>
          <c:yMode val="edge"/>
          <c:x val="0.28048110958607236"/>
          <c:y val="2.845148061502898E-2"/>
          <c:w val="0.61566808704720566"/>
          <c:h val="0.19969389368497611"/>
        </c:manualLayout>
      </c:layout>
      <c:overlay val="0"/>
    </c:legend>
    <c:plotVisOnly val="1"/>
    <c:dispBlanksAs val="zero"/>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23279627929501"/>
          <c:y val="3.7837973486474816E-2"/>
          <c:w val="0.82686361190800384"/>
          <c:h val="0.82417085163452963"/>
        </c:manualLayout>
      </c:layout>
      <c:lineChart>
        <c:grouping val="standard"/>
        <c:varyColors val="0"/>
        <c:ser>
          <c:idx val="0"/>
          <c:order val="0"/>
          <c:tx>
            <c:strRef>
              <c:f>Sheet1!$A$2</c:f>
              <c:strCache>
                <c:ptCount val="1"/>
                <c:pt idx="0">
                  <c:v>Aizņemtās darba vietas</c:v>
                </c:pt>
              </c:strCache>
            </c:strRef>
          </c:tx>
          <c:spPr>
            <a:ln w="25400">
              <a:solidFill>
                <a:srgbClr val="F79646">
                  <a:lumMod val="75000"/>
                </a:srgbClr>
              </a:solidFill>
              <a:prstDash val="soli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c:formatCode>
                <c:ptCount val="7"/>
                <c:pt idx="0">
                  <c:v>105.59943757495553</c:v>
                </c:pt>
                <c:pt idx="1">
                  <c:v>111.75302923783134</c:v>
                </c:pt>
                <c:pt idx="2">
                  <c:v>112.46019602166989</c:v>
                </c:pt>
                <c:pt idx="3">
                  <c:v>107.84500227451304</c:v>
                </c:pt>
                <c:pt idx="4">
                  <c:v>114.17228402464742</c:v>
                </c:pt>
                <c:pt idx="5">
                  <c:v>118.94049046772255</c:v>
                </c:pt>
                <c:pt idx="6">
                  <c:v>126.37194491542944</c:v>
                </c:pt>
              </c:numCache>
            </c:numRef>
          </c:val>
          <c:smooth val="0"/>
          <c:extLst>
            <c:ext xmlns:c16="http://schemas.microsoft.com/office/drawing/2014/chart" uri="{C3380CC4-5D6E-409C-BE32-E72D297353CC}">
              <c16:uniqueId val="{00000000-612E-44C4-82A9-BDEF2CB71201}"/>
            </c:ext>
          </c:extLst>
        </c:ser>
        <c:ser>
          <c:idx val="1"/>
          <c:order val="1"/>
          <c:tx>
            <c:strRef>
              <c:f>Sheet1!$A$3</c:f>
              <c:strCache>
                <c:ptCount val="1"/>
                <c:pt idx="0">
                  <c:v>Produkcijas apjomi</c:v>
                </c:pt>
              </c:strCache>
            </c:strRef>
          </c:tx>
          <c:spPr>
            <a:ln w="25400">
              <a:solidFill>
                <a:srgbClr val="4F81BD"/>
              </a:solidFill>
              <a:prstDash val="solid"/>
              <a:roun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c:formatCode>
                <c:ptCount val="7"/>
                <c:pt idx="0">
                  <c:v>108.73683996997786</c:v>
                </c:pt>
                <c:pt idx="1">
                  <c:v>110.23591699292047</c:v>
                </c:pt>
                <c:pt idx="2">
                  <c:v>112.83850944276526</c:v>
                </c:pt>
                <c:pt idx="3">
                  <c:v>121.71126032010059</c:v>
                </c:pt>
                <c:pt idx="4">
                  <c:v>132.09323082540516</c:v>
                </c:pt>
                <c:pt idx="5">
                  <c:v>160.44688317747529</c:v>
                </c:pt>
                <c:pt idx="6">
                  <c:v>175.13020010238225</c:v>
                </c:pt>
              </c:numCache>
            </c:numRef>
          </c:val>
          <c:smooth val="0"/>
          <c:extLst>
            <c:ext xmlns:c16="http://schemas.microsoft.com/office/drawing/2014/chart" uri="{C3380CC4-5D6E-409C-BE32-E72D297353CC}">
              <c16:uniqueId val="{00000001-612E-44C4-82A9-BDEF2CB71201}"/>
            </c:ext>
          </c:extLst>
        </c:ser>
        <c:dLbls>
          <c:showLegendKey val="0"/>
          <c:showVal val="0"/>
          <c:showCatName val="0"/>
          <c:showSerName val="0"/>
          <c:showPercent val="0"/>
          <c:showBubbleSize val="0"/>
        </c:dLbls>
        <c:smooth val="0"/>
        <c:axId val="275187912"/>
        <c:axId val="275188304"/>
      </c:lineChart>
      <c:catAx>
        <c:axId val="275187912"/>
        <c:scaling>
          <c:orientation val="minMax"/>
        </c:scaling>
        <c:delete val="0"/>
        <c:axPos val="b"/>
        <c:numFmt formatCode="General" sourceLinked="1"/>
        <c:majorTickMark val="out"/>
        <c:minorTickMark val="none"/>
        <c:tickLblPos val="low"/>
        <c:spPr>
          <a:noFill/>
          <a:ln w="3175">
            <a:solidFill>
              <a:sysClr val="window" lastClr="FFFFFF">
                <a:lumMod val="50000"/>
              </a:sysClr>
            </a:solidFill>
            <a:prstDash val="solid"/>
          </a:ln>
        </c:spPr>
        <c:txPr>
          <a:bodyPr rot="0" vert="horz"/>
          <a:lstStyle/>
          <a:p>
            <a:pPr>
              <a:defRPr/>
            </a:pPr>
            <a:endParaRPr lang="en-US"/>
          </a:p>
        </c:txPr>
        <c:crossAx val="275188304"/>
        <c:crosses val="autoZero"/>
        <c:auto val="1"/>
        <c:lblAlgn val="ctr"/>
        <c:lblOffset val="0"/>
        <c:tickMarkSkip val="1"/>
        <c:noMultiLvlLbl val="1"/>
      </c:catAx>
      <c:valAx>
        <c:axId val="275188304"/>
        <c:scaling>
          <c:orientation val="minMax"/>
          <c:max val="180"/>
          <c:min val="100"/>
        </c:scaling>
        <c:delete val="0"/>
        <c:axPos val="l"/>
        <c:numFmt formatCode="0" sourceLinked="0"/>
        <c:majorTickMark val="out"/>
        <c:minorTickMark val="none"/>
        <c:tickLblPos val="nextTo"/>
        <c:spPr>
          <a:ln w="3175">
            <a:solidFill>
              <a:sysClr val="window" lastClr="FFFFFF">
                <a:lumMod val="50000"/>
              </a:sysClr>
            </a:solidFill>
          </a:ln>
        </c:spPr>
        <c:txPr>
          <a:bodyPr rot="0" vert="horz"/>
          <a:lstStyle/>
          <a:p>
            <a:pPr>
              <a:defRPr/>
            </a:pPr>
            <a:endParaRPr lang="en-US"/>
          </a:p>
        </c:txPr>
        <c:crossAx val="275187912"/>
        <c:crosses val="autoZero"/>
        <c:crossBetween val="between"/>
        <c:majorUnit val="20"/>
      </c:valAx>
      <c:spPr>
        <a:noFill/>
        <a:ln w="6350">
          <a:noFill/>
        </a:ln>
      </c:spPr>
    </c:plotArea>
    <c:legend>
      <c:legendPos val="r"/>
      <c:layout>
        <c:manualLayout>
          <c:xMode val="edge"/>
          <c:yMode val="edge"/>
          <c:x val="0.12813786345981928"/>
          <c:y val="3.2294885130734585E-2"/>
          <c:w val="0.73739223103847107"/>
          <c:h val="0.23402155091256477"/>
        </c:manualLayout>
      </c:layout>
      <c:overlay val="0"/>
    </c:legend>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4728997290229"/>
          <c:y val="2.2536324786326518E-2"/>
          <c:w val="0.82259401266836119"/>
          <c:h val="0.8441401704441982"/>
        </c:manualLayout>
      </c:layout>
      <c:barChart>
        <c:barDir val="col"/>
        <c:grouping val="stacked"/>
        <c:varyColors val="0"/>
        <c:ser>
          <c:idx val="1"/>
          <c:order val="0"/>
          <c:tx>
            <c:strRef>
              <c:f>Sheet1!$B$2</c:f>
              <c:strCache>
                <c:ptCount val="1"/>
                <c:pt idx="0">
                  <c:v>Eksports</c:v>
                </c:pt>
              </c:strCache>
            </c:strRef>
          </c:tx>
          <c:spPr>
            <a:solidFill>
              <a:srgbClr val="462066"/>
            </a:solidFill>
            <a:ln>
              <a:noFill/>
            </a:ln>
            <a:effectLst/>
          </c:spPr>
          <c:invertIfNegative val="0"/>
          <c:cat>
            <c:numRef>
              <c:f>Sheet1!$C$1:$I$1</c:f>
              <c:numCache>
                <c:formatCode>General</c:formatCode>
                <c:ptCount val="7"/>
                <c:pt idx="0">
                  <c:v>2012</c:v>
                </c:pt>
                <c:pt idx="1">
                  <c:v>2013</c:v>
                </c:pt>
                <c:pt idx="2">
                  <c:v>2014</c:v>
                </c:pt>
                <c:pt idx="3">
                  <c:v>2015</c:v>
                </c:pt>
                <c:pt idx="4">
                  <c:v>2016</c:v>
                </c:pt>
                <c:pt idx="5">
                  <c:v>2017</c:v>
                </c:pt>
                <c:pt idx="6">
                  <c:v>2018</c:v>
                </c:pt>
              </c:numCache>
            </c:numRef>
          </c:cat>
          <c:val>
            <c:numRef>
              <c:f>Sheet1!$C$2:$I$2</c:f>
              <c:numCache>
                <c:formatCode>0</c:formatCode>
                <c:ptCount val="7"/>
                <c:pt idx="0">
                  <c:v>112.7227</c:v>
                </c:pt>
                <c:pt idx="1">
                  <c:v>110.57180000000001</c:v>
                </c:pt>
                <c:pt idx="2">
                  <c:v>104.24239999999998</c:v>
                </c:pt>
                <c:pt idx="3">
                  <c:v>118.03800000000003</c:v>
                </c:pt>
                <c:pt idx="4">
                  <c:v>118.36529999999999</c:v>
                </c:pt>
                <c:pt idx="5">
                  <c:v>153.1788</c:v>
                </c:pt>
                <c:pt idx="6">
                  <c:v>179.62285649872709</c:v>
                </c:pt>
              </c:numCache>
            </c:numRef>
          </c:val>
          <c:extLst>
            <c:ext xmlns:c16="http://schemas.microsoft.com/office/drawing/2014/chart" uri="{C3380CC4-5D6E-409C-BE32-E72D297353CC}">
              <c16:uniqueId val="{00000000-3865-49CC-BA15-98EEEA0ECCFF}"/>
            </c:ext>
          </c:extLst>
        </c:ser>
        <c:ser>
          <c:idx val="0"/>
          <c:order val="1"/>
          <c:tx>
            <c:strRef>
              <c:f>Sheet1!$B$3</c:f>
              <c:strCache>
                <c:ptCount val="1"/>
                <c:pt idx="0">
                  <c:v>Vietējais tirgus</c:v>
                </c:pt>
              </c:strCache>
            </c:strRef>
          </c:tx>
          <c:spPr>
            <a:solidFill>
              <a:srgbClr val="FFB85F"/>
            </a:solidFill>
            <a:ln>
              <a:noFill/>
            </a:ln>
            <a:effectLst/>
          </c:spPr>
          <c:invertIfNegative val="0"/>
          <c:cat>
            <c:numRef>
              <c:f>Sheet1!$C$1:$I$1</c:f>
              <c:numCache>
                <c:formatCode>General</c:formatCode>
                <c:ptCount val="7"/>
                <c:pt idx="0">
                  <c:v>2012</c:v>
                </c:pt>
                <c:pt idx="1">
                  <c:v>2013</c:v>
                </c:pt>
                <c:pt idx="2">
                  <c:v>2014</c:v>
                </c:pt>
                <c:pt idx="3">
                  <c:v>2015</c:v>
                </c:pt>
                <c:pt idx="4">
                  <c:v>2016</c:v>
                </c:pt>
                <c:pt idx="5">
                  <c:v>2017</c:v>
                </c:pt>
                <c:pt idx="6">
                  <c:v>2018</c:v>
                </c:pt>
              </c:numCache>
            </c:numRef>
          </c:cat>
          <c:val>
            <c:numRef>
              <c:f>Sheet1!$C$3:$I$3</c:f>
              <c:numCache>
                <c:formatCode>0</c:formatCode>
                <c:ptCount val="7"/>
                <c:pt idx="0">
                  <c:v>27.6707</c:v>
                </c:pt>
                <c:pt idx="1">
                  <c:v>37.214600000000004</c:v>
                </c:pt>
                <c:pt idx="2">
                  <c:v>24.306800000000003</c:v>
                </c:pt>
                <c:pt idx="3">
                  <c:v>22.819699999999997</c:v>
                </c:pt>
                <c:pt idx="4">
                  <c:v>22.810800000000008</c:v>
                </c:pt>
                <c:pt idx="5">
                  <c:v>28.276399999999995</c:v>
                </c:pt>
                <c:pt idx="6">
                  <c:v>22.645053506362434</c:v>
                </c:pt>
              </c:numCache>
            </c:numRef>
          </c:val>
          <c:extLst>
            <c:ext xmlns:c16="http://schemas.microsoft.com/office/drawing/2014/chart" uri="{C3380CC4-5D6E-409C-BE32-E72D297353CC}">
              <c16:uniqueId val="{00000001-3865-49CC-BA15-98EEEA0ECCFF}"/>
            </c:ext>
          </c:extLst>
        </c:ser>
        <c:dLbls>
          <c:showLegendKey val="0"/>
          <c:showVal val="0"/>
          <c:showCatName val="0"/>
          <c:showSerName val="0"/>
          <c:showPercent val="0"/>
          <c:showBubbleSize val="0"/>
        </c:dLbls>
        <c:gapWidth val="30"/>
        <c:overlap val="100"/>
        <c:axId val="275190264"/>
        <c:axId val="275190656"/>
      </c:barChart>
      <c:catAx>
        <c:axId val="275190264"/>
        <c:scaling>
          <c:orientation val="minMax"/>
        </c:scaling>
        <c:delete val="0"/>
        <c:axPos val="b"/>
        <c:numFmt formatCode="General" sourceLinked="1"/>
        <c:majorTickMark val="out"/>
        <c:minorTickMark val="none"/>
        <c:tickLblPos val="nextTo"/>
        <c:spPr>
          <a:noFill/>
          <a:ln w="3175" cap="flat" cmpd="sng" algn="ctr">
            <a:solidFill>
              <a:sysClr val="window" lastClr="FFFFFF">
                <a:lumMod val="50000"/>
              </a:sys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crossAx val="275190656"/>
        <c:crosses val="autoZero"/>
        <c:auto val="1"/>
        <c:lblAlgn val="ctr"/>
        <c:lblOffset val="0"/>
        <c:tickLblSkip val="1"/>
        <c:noMultiLvlLbl val="1"/>
      </c:catAx>
      <c:valAx>
        <c:axId val="275190656"/>
        <c:scaling>
          <c:orientation val="minMax"/>
          <c:max val="240"/>
          <c:min val="0"/>
        </c:scaling>
        <c:delete val="0"/>
        <c:axPos val="l"/>
        <c:numFmt formatCode="0" sourceLinked="0"/>
        <c:majorTickMark val="out"/>
        <c:minorTickMark val="none"/>
        <c:tickLblPos val="nextTo"/>
        <c:spPr>
          <a:noFill/>
          <a:ln w="3175" cap="flat" cmpd="sng" algn="ctr">
            <a:solidFill>
              <a:sysClr val="window" lastClr="FFFFFF">
                <a:lumMod val="50000"/>
              </a:sys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crossAx val="275190264"/>
        <c:crosses val="autoZero"/>
        <c:crossBetween val="between"/>
        <c:majorUnit val="80"/>
      </c:valAx>
      <c:spPr>
        <a:noFill/>
        <a:ln w="6350">
          <a:noFill/>
        </a:ln>
        <a:effectLst/>
      </c:spPr>
    </c:plotArea>
    <c:legend>
      <c:legendPos val="b"/>
      <c:layout>
        <c:manualLayout>
          <c:xMode val="edge"/>
          <c:yMode val="edge"/>
          <c:x val="0.10948871929815701"/>
          <c:y val="1.8742033072950118E-3"/>
          <c:w val="0.84876788573333406"/>
          <c:h val="0.1610682542053218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legend>
    <c:plotVisOnly val="1"/>
    <c:dispBlanksAs val="gap"/>
    <c:showDLblsOverMax val="0"/>
  </c:chart>
  <c:spPr>
    <a:noFill/>
    <a:ln w="9525" cap="flat" cmpd="sng" algn="ctr">
      <a:noFill/>
      <a:prstDash val="solid"/>
      <a:round/>
    </a:ln>
    <a:effectLst/>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0028185496832"/>
          <c:y val="3.175E-2"/>
          <c:w val="0.81868010748484554"/>
          <c:h val="0.81165777777777781"/>
        </c:manualLayout>
      </c:layout>
      <c:lineChart>
        <c:grouping val="standard"/>
        <c:varyColors val="0"/>
        <c:ser>
          <c:idx val="0"/>
          <c:order val="0"/>
          <c:tx>
            <c:strRef>
              <c:f>Sheet1!$A$3</c:f>
              <c:strCache>
                <c:ptCount val="1"/>
                <c:pt idx="0">
                  <c:v>Apstrādes rūpniecība</c:v>
                </c:pt>
              </c:strCache>
            </c:strRef>
          </c:tx>
          <c:spPr>
            <a:ln w="25400">
              <a:solidFill>
                <a:srgbClr val="4F81BD"/>
              </a:solidFill>
              <a:prstDash val="soli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0.0</c:formatCode>
                <c:ptCount val="7"/>
                <c:pt idx="0">
                  <c:v>-4.2749999999999995</c:v>
                </c:pt>
                <c:pt idx="1">
                  <c:v>-3.5333333333333332</c:v>
                </c:pt>
                <c:pt idx="2">
                  <c:v>-4.1166666666666671</c:v>
                </c:pt>
                <c:pt idx="3">
                  <c:v>-6.4416666666666664</c:v>
                </c:pt>
                <c:pt idx="4">
                  <c:v>-4.2749999999999995</c:v>
                </c:pt>
                <c:pt idx="5">
                  <c:v>0.44166666666666671</c:v>
                </c:pt>
                <c:pt idx="6">
                  <c:v>1.5875000000000001</c:v>
                </c:pt>
              </c:numCache>
            </c:numRef>
          </c:val>
          <c:smooth val="0"/>
          <c:extLst>
            <c:ext xmlns:c16="http://schemas.microsoft.com/office/drawing/2014/chart" uri="{C3380CC4-5D6E-409C-BE32-E72D297353CC}">
              <c16:uniqueId val="{00000000-A7C7-4EF4-ACEF-18B0A1F61C85}"/>
            </c:ext>
          </c:extLst>
        </c:ser>
        <c:ser>
          <c:idx val="1"/>
          <c:order val="1"/>
          <c:tx>
            <c:strRef>
              <c:f>Sheet1!$A$2</c:f>
              <c:strCache>
                <c:ptCount val="1"/>
                <c:pt idx="0">
                  <c:v>Nozare</c:v>
                </c:pt>
              </c:strCache>
            </c:strRef>
          </c:tx>
          <c:spPr>
            <a:ln w="25400">
              <a:solidFill>
                <a:srgbClr val="C0504D">
                  <a:lumMod val="75000"/>
                </a:srgbClr>
              </a:solidFill>
              <a:prstDash val="solid"/>
              <a:roun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0.0</c:formatCode>
                <c:ptCount val="7"/>
                <c:pt idx="0">
                  <c:v>5.4249999999999998</c:v>
                </c:pt>
                <c:pt idx="1">
                  <c:v>-0.54166666666666663</c:v>
                </c:pt>
                <c:pt idx="2">
                  <c:v>-0.77500000000000036</c:v>
                </c:pt>
                <c:pt idx="3">
                  <c:v>-4.0999999999999988</c:v>
                </c:pt>
                <c:pt idx="4">
                  <c:v>-1.6333333333333335</c:v>
                </c:pt>
                <c:pt idx="5">
                  <c:v>0.80833333333333324</c:v>
                </c:pt>
                <c:pt idx="6">
                  <c:v>-0.31249999999999994</c:v>
                </c:pt>
              </c:numCache>
            </c:numRef>
          </c:val>
          <c:smooth val="0"/>
          <c:extLst>
            <c:ext xmlns:c16="http://schemas.microsoft.com/office/drawing/2014/chart" uri="{C3380CC4-5D6E-409C-BE32-E72D297353CC}">
              <c16:uniqueId val="{00000001-A7C7-4EF4-ACEF-18B0A1F61C85}"/>
            </c:ext>
          </c:extLst>
        </c:ser>
        <c:dLbls>
          <c:showLegendKey val="0"/>
          <c:showVal val="0"/>
          <c:showCatName val="0"/>
          <c:showSerName val="0"/>
          <c:showPercent val="0"/>
          <c:showBubbleSize val="0"/>
        </c:dLbls>
        <c:smooth val="0"/>
        <c:axId val="275193008"/>
        <c:axId val="275193400"/>
      </c:lineChart>
      <c:catAx>
        <c:axId val="275193008"/>
        <c:scaling>
          <c:orientation val="minMax"/>
        </c:scaling>
        <c:delete val="0"/>
        <c:axPos val="b"/>
        <c:numFmt formatCode="General" sourceLinked="1"/>
        <c:majorTickMark val="out"/>
        <c:minorTickMark val="none"/>
        <c:tickLblPos val="low"/>
        <c:spPr>
          <a:noFill/>
          <a:ln w="3175">
            <a:solidFill>
              <a:sysClr val="window" lastClr="FFFFFF">
                <a:lumMod val="50000"/>
              </a:sysClr>
            </a:solidFill>
            <a:prstDash val="solid"/>
          </a:ln>
        </c:spPr>
        <c:txPr>
          <a:bodyPr rot="0" vert="horz"/>
          <a:lstStyle/>
          <a:p>
            <a:pPr>
              <a:defRPr/>
            </a:pPr>
            <a:endParaRPr lang="en-US"/>
          </a:p>
        </c:txPr>
        <c:crossAx val="275193400"/>
        <c:crosses val="autoZero"/>
        <c:auto val="1"/>
        <c:lblAlgn val="ctr"/>
        <c:lblOffset val="1"/>
        <c:tickLblSkip val="1"/>
        <c:tickMarkSkip val="1"/>
        <c:noMultiLvlLbl val="1"/>
      </c:catAx>
      <c:valAx>
        <c:axId val="275193400"/>
        <c:scaling>
          <c:orientation val="minMax"/>
          <c:max val="6"/>
          <c:min val="-10"/>
        </c:scaling>
        <c:delete val="0"/>
        <c:axPos val="l"/>
        <c:numFmt formatCode="0" sourceLinked="0"/>
        <c:majorTickMark val="out"/>
        <c:minorTickMark val="none"/>
        <c:tickLblPos val="nextTo"/>
        <c:spPr>
          <a:ln w="3175">
            <a:solidFill>
              <a:sysClr val="window" lastClr="FFFFFF">
                <a:lumMod val="50000"/>
              </a:sysClr>
            </a:solidFill>
          </a:ln>
        </c:spPr>
        <c:txPr>
          <a:bodyPr rot="0" vert="horz"/>
          <a:lstStyle/>
          <a:p>
            <a:pPr>
              <a:defRPr/>
            </a:pPr>
            <a:endParaRPr lang="en-US"/>
          </a:p>
        </c:txPr>
        <c:crossAx val="275193008"/>
        <c:crosses val="autoZero"/>
        <c:crossBetween val="between"/>
        <c:majorUnit val="5"/>
      </c:valAx>
      <c:spPr>
        <a:noFill/>
        <a:ln w="6350">
          <a:noFill/>
        </a:ln>
      </c:spPr>
    </c:plotArea>
    <c:legend>
      <c:legendPos val="t"/>
      <c:layout>
        <c:manualLayout>
          <c:xMode val="edge"/>
          <c:yMode val="edge"/>
          <c:x val="0.27122120479006828"/>
          <c:y val="5.5043086530813544E-2"/>
          <c:w val="0.63108695761971378"/>
          <c:h val="0.21245046177785343"/>
        </c:manualLayout>
      </c:layout>
      <c:overlay val="0"/>
    </c:legend>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93881559507047E-2"/>
          <c:y val="3.1810004931388872E-2"/>
          <c:w val="0.75924662001742826"/>
          <c:h val="0.90879507408512694"/>
        </c:manualLayout>
      </c:layout>
      <c:stockChart>
        <c:ser>
          <c:idx val="1"/>
          <c:order val="0"/>
          <c:tx>
            <c:strRef>
              <c:f>Sheet1!$A$3</c:f>
              <c:strCache>
                <c:ptCount val="1"/>
                <c:pt idx="0">
                  <c:v>Vēsturiski maksimālais ražošanas jaudu noslodzes līmenis</c:v>
                </c:pt>
              </c:strCache>
            </c:strRef>
          </c:tx>
          <c:spPr>
            <a:ln w="25400">
              <a:noFill/>
            </a:ln>
          </c:spPr>
          <c:marker>
            <c:symbol val="none"/>
          </c:marker>
          <c:cat>
            <c:strRef>
              <c:f>Sheet1!$B$2:$B$2</c:f>
              <c:strCache>
                <c:ptCount val="1"/>
                <c:pt idx="0">
                  <c:v>AR</c:v>
                </c:pt>
              </c:strCache>
            </c:strRef>
          </c:cat>
          <c:val>
            <c:numRef>
              <c:f>Sheet1!$B$3:$B$3</c:f>
              <c:numCache>
                <c:formatCode>0.0</c:formatCode>
                <c:ptCount val="1"/>
                <c:pt idx="0">
                  <c:v>78.564637498119581</c:v>
                </c:pt>
              </c:numCache>
            </c:numRef>
          </c:val>
          <c:smooth val="1"/>
          <c:extLst>
            <c:ext xmlns:c16="http://schemas.microsoft.com/office/drawing/2014/chart" uri="{C3380CC4-5D6E-409C-BE32-E72D297353CC}">
              <c16:uniqueId val="{00000000-92AF-4C3A-A1AA-383084AA7D9F}"/>
            </c:ext>
          </c:extLst>
        </c:ser>
        <c:ser>
          <c:idx val="0"/>
          <c:order val="1"/>
          <c:tx>
            <c:strRef>
              <c:f>Sheet1!$A$4</c:f>
              <c:strCache>
                <c:ptCount val="1"/>
                <c:pt idx="0">
                  <c:v>Vēsturiski minimālais ražošanas jaudu noslodzes līmenis</c:v>
                </c:pt>
              </c:strCache>
            </c:strRef>
          </c:tx>
          <c:spPr>
            <a:ln w="25400">
              <a:noFill/>
            </a:ln>
          </c:spPr>
          <c:marker>
            <c:symbol val="none"/>
          </c:marker>
          <c:cat>
            <c:strRef>
              <c:f>Sheet1!$B$2:$B$2</c:f>
              <c:strCache>
                <c:ptCount val="1"/>
                <c:pt idx="0">
                  <c:v>AR</c:v>
                </c:pt>
              </c:strCache>
            </c:strRef>
          </c:cat>
          <c:val>
            <c:numRef>
              <c:f>Sheet1!$B$4:$B$4</c:f>
              <c:numCache>
                <c:formatCode>0.0</c:formatCode>
                <c:ptCount val="1"/>
                <c:pt idx="0">
                  <c:v>41.970068308838748</c:v>
                </c:pt>
              </c:numCache>
            </c:numRef>
          </c:val>
          <c:smooth val="1"/>
          <c:extLst>
            <c:ext xmlns:c16="http://schemas.microsoft.com/office/drawing/2014/chart" uri="{C3380CC4-5D6E-409C-BE32-E72D297353CC}">
              <c16:uniqueId val="{00000001-92AF-4C3A-A1AA-383084AA7D9F}"/>
            </c:ext>
          </c:extLst>
        </c:ser>
        <c:ser>
          <c:idx val="2"/>
          <c:order val="2"/>
          <c:tx>
            <c:strRef>
              <c:f>Sheet1!$A$5</c:f>
              <c:strCache>
                <c:ptCount val="1"/>
                <c:pt idx="0">
                  <c:v>2017 III</c:v>
                </c:pt>
              </c:strCache>
            </c:strRef>
          </c:tx>
          <c:spPr>
            <a:ln w="28575">
              <a:noFill/>
            </a:ln>
          </c:spPr>
          <c:marker>
            <c:symbol val="dash"/>
            <c:size val="25"/>
            <c:spPr>
              <a:solidFill>
                <a:srgbClr val="9BBB59"/>
              </a:solidFill>
              <a:ln w="12700">
                <a:noFill/>
              </a:ln>
            </c:spPr>
          </c:marker>
          <c:cat>
            <c:strRef>
              <c:f>Sheet1!$B$2:$B$2</c:f>
              <c:strCache>
                <c:ptCount val="1"/>
                <c:pt idx="0">
                  <c:v>AR</c:v>
                </c:pt>
              </c:strCache>
            </c:strRef>
          </c:cat>
          <c:val>
            <c:numRef>
              <c:f>Sheet1!$B$5:$B$5</c:f>
              <c:numCache>
                <c:formatCode>0.0</c:formatCode>
                <c:ptCount val="1"/>
                <c:pt idx="0">
                  <c:v>75.534747244078758</c:v>
                </c:pt>
              </c:numCache>
            </c:numRef>
          </c:val>
          <c:smooth val="1"/>
          <c:extLst>
            <c:ext xmlns:c16="http://schemas.microsoft.com/office/drawing/2014/chart" uri="{C3380CC4-5D6E-409C-BE32-E72D297353CC}">
              <c16:uniqueId val="{00000002-92AF-4C3A-A1AA-383084AA7D9F}"/>
            </c:ext>
          </c:extLst>
        </c:ser>
        <c:ser>
          <c:idx val="3"/>
          <c:order val="3"/>
          <c:tx>
            <c:strRef>
              <c:f>Sheet1!$A$6</c:f>
              <c:strCache>
                <c:ptCount val="1"/>
                <c:pt idx="0">
                  <c:v>2018 III</c:v>
                </c:pt>
              </c:strCache>
            </c:strRef>
          </c:tx>
          <c:spPr>
            <a:ln w="28575">
              <a:noFill/>
            </a:ln>
          </c:spPr>
          <c:marker>
            <c:symbol val="dash"/>
            <c:size val="25"/>
            <c:spPr>
              <a:solidFill>
                <a:srgbClr val="F79646"/>
              </a:solidFill>
              <a:ln>
                <a:noFill/>
              </a:ln>
            </c:spPr>
          </c:marker>
          <c:cat>
            <c:strRef>
              <c:f>Sheet1!$B$2:$B$2</c:f>
              <c:strCache>
                <c:ptCount val="1"/>
                <c:pt idx="0">
                  <c:v>AR</c:v>
                </c:pt>
              </c:strCache>
            </c:strRef>
          </c:cat>
          <c:val>
            <c:numRef>
              <c:f>Sheet1!$B$6:$B$6</c:f>
              <c:numCache>
                <c:formatCode>0.0</c:formatCode>
                <c:ptCount val="1"/>
                <c:pt idx="0">
                  <c:v>76.107004100744618</c:v>
                </c:pt>
              </c:numCache>
            </c:numRef>
          </c:val>
          <c:smooth val="0"/>
          <c:extLst>
            <c:ext xmlns:c16="http://schemas.microsoft.com/office/drawing/2014/chart" uri="{C3380CC4-5D6E-409C-BE32-E72D297353CC}">
              <c16:uniqueId val="{00000003-92AF-4C3A-A1AA-383084AA7D9F}"/>
            </c:ext>
          </c:extLst>
        </c:ser>
        <c:dLbls>
          <c:showLegendKey val="0"/>
          <c:showVal val="0"/>
          <c:showCatName val="0"/>
          <c:showSerName val="0"/>
          <c:showPercent val="0"/>
          <c:showBubbleSize val="0"/>
        </c:dLbls>
        <c:hiLowLines>
          <c:spPr>
            <a:ln w="228600" cap="sq">
              <a:solidFill>
                <a:sysClr val="window" lastClr="FFFFFF">
                  <a:lumMod val="65000"/>
                </a:sysClr>
              </a:solidFill>
              <a:round/>
              <a:headEnd type="none"/>
            </a:ln>
          </c:spPr>
        </c:hiLowLines>
        <c:axId val="83850752"/>
        <c:axId val="83852288"/>
      </c:stockChart>
      <c:catAx>
        <c:axId val="83850752"/>
        <c:scaling>
          <c:orientation val="minMax"/>
        </c:scaling>
        <c:delete val="1"/>
        <c:axPos val="b"/>
        <c:numFmt formatCode="General" sourceLinked="1"/>
        <c:majorTickMark val="out"/>
        <c:minorTickMark val="none"/>
        <c:tickLblPos val="low"/>
        <c:crossAx val="83852288"/>
        <c:crosses val="autoZero"/>
        <c:auto val="1"/>
        <c:lblAlgn val="ctr"/>
        <c:lblOffset val="0"/>
        <c:noMultiLvlLbl val="1"/>
      </c:catAx>
      <c:valAx>
        <c:axId val="83852288"/>
        <c:scaling>
          <c:orientation val="minMax"/>
          <c:max val="80"/>
          <c:min val="40"/>
        </c:scaling>
        <c:delete val="0"/>
        <c:axPos val="l"/>
        <c:numFmt formatCode="0" sourceLinked="0"/>
        <c:majorTickMark val="out"/>
        <c:minorTickMark val="none"/>
        <c:tickLblPos val="nextTo"/>
        <c:spPr>
          <a:ln w="3175"/>
        </c:spPr>
        <c:txPr>
          <a:bodyPr rot="0" vert="horz"/>
          <a:lstStyle/>
          <a:p>
            <a:pPr>
              <a:defRPr/>
            </a:pPr>
            <a:endParaRPr lang="en-US"/>
          </a:p>
        </c:txPr>
        <c:crossAx val="83850752"/>
        <c:crosses val="autoZero"/>
        <c:crossBetween val="between"/>
        <c:majorUnit val="10"/>
      </c:valAx>
      <c:spPr>
        <a:noFill/>
        <a:ln w="22665">
          <a:noFill/>
        </a:ln>
      </c:spPr>
    </c:plotArea>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Times New Roman"/>
          <a:cs typeface="Times New Roman"/>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lv-LV" sz="1000" dirty="0"/>
              <a:t>Preču un pakalpojumu eksporta izmaiņas, %</a:t>
            </a:r>
          </a:p>
        </c:rich>
      </c:tx>
      <c:layout>
        <c:manualLayout>
          <c:xMode val="edge"/>
          <c:yMode val="edge"/>
          <c:x val="0.12105740740740741"/>
          <c:y val="2.2048611111111113E-2"/>
        </c:manualLayout>
      </c:layout>
      <c:overlay val="0"/>
    </c:title>
    <c:autoTitleDeleted val="0"/>
    <c:plotArea>
      <c:layout>
        <c:manualLayout>
          <c:layoutTarget val="inner"/>
          <c:xMode val="edge"/>
          <c:yMode val="edge"/>
          <c:x val="7.4892981071702683E-2"/>
          <c:y val="0.11205468875303526"/>
          <c:w val="0.87674761549576419"/>
          <c:h val="0.79040997914949329"/>
        </c:manualLayout>
      </c:layout>
      <c:barChart>
        <c:barDir val="col"/>
        <c:grouping val="clustered"/>
        <c:varyColors val="0"/>
        <c:ser>
          <c:idx val="0"/>
          <c:order val="0"/>
          <c:tx>
            <c:strRef>
              <c:f>Sheet1!$A$3</c:f>
              <c:strCache>
                <c:ptCount val="1"/>
                <c:pt idx="0">
                  <c:v>Eksports</c:v>
                </c:pt>
              </c:strCache>
            </c:strRef>
          </c:tx>
          <c:spPr>
            <a:solidFill>
              <a:srgbClr val="228B9D"/>
            </a:solidFill>
          </c:spPr>
          <c:invertIfNegative val="0"/>
          <c:dPt>
            <c:idx val="6"/>
            <c:invertIfNegative val="0"/>
            <c:bubble3D val="0"/>
            <c:extLst>
              <c:ext xmlns:c16="http://schemas.microsoft.com/office/drawing/2014/chart" uri="{C3380CC4-5D6E-409C-BE32-E72D297353CC}">
                <c16:uniqueId val="{00000000-49CD-4563-977F-A0C809797B63}"/>
              </c:ext>
            </c:extLst>
          </c:dPt>
          <c:dLbls>
            <c:numFmt formatCode="#,##0.0" sourceLinked="0"/>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Sheet1!$B$2:$I$2</c:f>
              <c:numCache>
                <c:formatCode>0</c:formatCode>
                <c:ptCount val="7"/>
                <c:pt idx="0">
                  <c:v>2012</c:v>
                </c:pt>
                <c:pt idx="1">
                  <c:v>2013</c:v>
                </c:pt>
                <c:pt idx="2">
                  <c:v>2014</c:v>
                </c:pt>
                <c:pt idx="3">
                  <c:v>2015</c:v>
                </c:pt>
                <c:pt idx="4">
                  <c:v>2016</c:v>
                </c:pt>
                <c:pt idx="5" formatCode="General">
                  <c:v>2017</c:v>
                </c:pt>
                <c:pt idx="6" formatCode="General">
                  <c:v>2018</c:v>
                </c:pt>
              </c:numCache>
            </c:numRef>
          </c:cat>
          <c:val>
            <c:numRef>
              <c:f>Sheet1!$B$3:$I$3</c:f>
              <c:numCache>
                <c:formatCode>0.0</c:formatCode>
                <c:ptCount val="7"/>
                <c:pt idx="0">
                  <c:v>9.7791186462429494</c:v>
                </c:pt>
                <c:pt idx="1">
                  <c:v>1.0777172574891267</c:v>
                </c:pt>
                <c:pt idx="2">
                  <c:v>5.9809823946592786</c:v>
                </c:pt>
                <c:pt idx="3">
                  <c:v>3.1141472898167564</c:v>
                </c:pt>
                <c:pt idx="4">
                  <c:v>4.4017470935429799</c:v>
                </c:pt>
                <c:pt idx="5">
                  <c:v>6.2380199357059354</c:v>
                </c:pt>
                <c:pt idx="6">
                  <c:v>1.4349418389802793</c:v>
                </c:pt>
              </c:numCache>
            </c:numRef>
          </c:val>
          <c:extLst>
            <c:ext xmlns:c16="http://schemas.microsoft.com/office/drawing/2014/chart" uri="{C3380CC4-5D6E-409C-BE32-E72D297353CC}">
              <c16:uniqueId val="{00000001-C351-43A8-9CCE-13A54F7C8433}"/>
            </c:ext>
          </c:extLst>
        </c:ser>
        <c:dLbls>
          <c:dLblPos val="outEnd"/>
          <c:showLegendKey val="0"/>
          <c:showVal val="1"/>
          <c:showCatName val="0"/>
          <c:showSerName val="0"/>
          <c:showPercent val="0"/>
          <c:showBubbleSize val="0"/>
        </c:dLbls>
        <c:gapWidth val="30"/>
        <c:axId val="2139388840"/>
        <c:axId val="2046092152"/>
      </c:barChart>
      <c:catAx>
        <c:axId val="2139388840"/>
        <c:scaling>
          <c:orientation val="minMax"/>
        </c:scaling>
        <c:delete val="0"/>
        <c:axPos val="b"/>
        <c:numFmt formatCode="0" sourceLinked="0"/>
        <c:majorTickMark val="out"/>
        <c:minorTickMark val="none"/>
        <c:tickLblPos val="low"/>
        <c:txPr>
          <a:bodyPr rot="0" vert="horz"/>
          <a:lstStyle/>
          <a:p>
            <a:pPr>
              <a:defRPr/>
            </a:pPr>
            <a:endParaRPr lang="en-US"/>
          </a:p>
        </c:txPr>
        <c:crossAx val="2046092152"/>
        <c:crosses val="autoZero"/>
        <c:auto val="1"/>
        <c:lblAlgn val="ctr"/>
        <c:lblOffset val="100"/>
        <c:tickLblSkip val="1"/>
        <c:noMultiLvlLbl val="0"/>
      </c:catAx>
      <c:valAx>
        <c:axId val="2046092152"/>
        <c:scaling>
          <c:orientation val="minMax"/>
        </c:scaling>
        <c:delete val="1"/>
        <c:axPos val="l"/>
        <c:numFmt formatCode="0" sourceLinked="0"/>
        <c:majorTickMark val="out"/>
        <c:minorTickMark val="none"/>
        <c:tickLblPos val="nextTo"/>
        <c:crossAx val="2139388840"/>
        <c:crosses val="autoZero"/>
        <c:crossBetween val="between"/>
      </c:valAx>
      <c:spPr>
        <a:solidFill>
          <a:schemeClr val="bg1">
            <a:lumMod val="95000"/>
          </a:schemeClr>
        </a:solidFill>
      </c:spPr>
    </c:plotArea>
    <c:plotVisOnly val="1"/>
    <c:dispBlanksAs val="gap"/>
    <c:showDLblsOverMax val="0"/>
  </c:chart>
  <c:spPr>
    <a:solidFill>
      <a:schemeClr val="bg1">
        <a:lumMod val="95000"/>
      </a:schemeClr>
    </a:solidFill>
    <a:ln w="12700">
      <a:noFill/>
    </a:ln>
  </c:spPr>
  <c:txPr>
    <a:bodyPr/>
    <a:lstStyle/>
    <a:p>
      <a:pPr>
        <a:defRPr sz="800" b="0">
          <a:solidFill>
            <a:srgbClr val="000000"/>
          </a:solidFill>
          <a:latin typeface="Calibri Light" panose="020F030202020403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6000161621876"/>
          <c:y val="0.11595677800971835"/>
          <c:w val="0.59836812412560036"/>
          <c:h val="0.82298712440389155"/>
        </c:manualLayout>
      </c:layout>
      <c:pieChart>
        <c:varyColors val="1"/>
        <c:ser>
          <c:idx val="4"/>
          <c:order val="0"/>
          <c:tx>
            <c:strRef>
              <c:f>Sheet1!$B$1</c:f>
              <c:strCache>
                <c:ptCount val="1"/>
                <c:pt idx="0">
                  <c:v>2013</c:v>
                </c:pt>
              </c:strCache>
            </c:strRef>
          </c:tx>
          <c:explosion val="5"/>
          <c:dPt>
            <c:idx val="0"/>
            <c:bubble3D val="0"/>
            <c:spPr>
              <a:solidFill>
                <a:schemeClr val="accent1"/>
              </a:solidFill>
              <a:ln>
                <a:noFill/>
              </a:ln>
              <a:effectLst/>
            </c:spPr>
            <c:extLst>
              <c:ext xmlns:c16="http://schemas.microsoft.com/office/drawing/2014/chart" uri="{C3380CC4-5D6E-409C-BE32-E72D297353CC}">
                <c16:uniqueId val="{00000001-17F0-48E9-8357-A71ABB3E22A6}"/>
              </c:ext>
            </c:extLst>
          </c:dPt>
          <c:dPt>
            <c:idx val="1"/>
            <c:bubble3D val="0"/>
            <c:spPr>
              <a:solidFill>
                <a:schemeClr val="accent3"/>
              </a:solidFill>
              <a:ln>
                <a:noFill/>
              </a:ln>
              <a:effectLst/>
            </c:spPr>
            <c:extLst>
              <c:ext xmlns:c16="http://schemas.microsoft.com/office/drawing/2014/chart" uri="{C3380CC4-5D6E-409C-BE32-E72D297353CC}">
                <c16:uniqueId val="{00000003-17F0-48E9-8357-A71ABB3E22A6}"/>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0-48E9-8357-A71ABB3E22A6}"/>
                </c:ext>
              </c:extLst>
            </c:dLbl>
            <c:numFmt formatCode="0.0%" sourceLinked="0"/>
            <c:spPr>
              <a:noFill/>
              <a:ln>
                <a:noFill/>
              </a:ln>
              <a:effectLst/>
            </c:spPr>
            <c:txPr>
              <a:bodyPr rot="0" vert="horz"/>
              <a:lstStyle/>
              <a:p>
                <a:pPr>
                  <a:defRPr/>
                </a:pPr>
                <a:endParaRPr lang="en-US"/>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AR</c:v>
                </c:pt>
                <c:pt idx="1">
                  <c:v>oth</c:v>
                </c:pt>
              </c:strCache>
            </c:strRef>
          </c:cat>
          <c:val>
            <c:numRef>
              <c:f>Sheet1!$B$2:$B$3</c:f>
              <c:numCache>
                <c:formatCode>0.000</c:formatCode>
                <c:ptCount val="2"/>
                <c:pt idx="0">
                  <c:v>4.1000000000000002E-2</c:v>
                </c:pt>
                <c:pt idx="1">
                  <c:v>0.95899999999999996</c:v>
                </c:pt>
              </c:numCache>
            </c:numRef>
          </c:val>
          <c:extLst>
            <c:ext xmlns:c16="http://schemas.microsoft.com/office/drawing/2014/chart" uri="{C3380CC4-5D6E-409C-BE32-E72D297353CC}">
              <c16:uniqueId val="{00000004-17F0-48E9-8357-A71ABB3E22A6}"/>
            </c:ext>
          </c:extLst>
        </c:ser>
        <c:dLbls>
          <c:showLegendKey val="0"/>
          <c:showVal val="0"/>
          <c:showCatName val="0"/>
          <c:showSerName val="0"/>
          <c:showPercent val="0"/>
          <c:showBubbleSize val="0"/>
          <c:showLeaderLines val="0"/>
        </c:dLbls>
        <c:firstSliceAng val="0"/>
      </c:pieChart>
      <c:spPr>
        <a:noFill/>
        <a:ln w="6350">
          <a:noFill/>
        </a:ln>
        <a:effectLst/>
      </c:spPr>
    </c:plotArea>
    <c:plotVisOnly val="1"/>
    <c:dispBlanksAs val="gap"/>
    <c:showDLblsOverMax val="0"/>
  </c:chart>
  <c:spPr>
    <a:noFill/>
    <a:ln w="9525" cap="flat" cmpd="sng" algn="ctr">
      <a:noFill/>
      <a:prstDash val="solid"/>
      <a:round/>
    </a:ln>
    <a:effectLst/>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60379823855053E-2"/>
          <c:y val="1.7110621835777641E-2"/>
          <c:w val="0.95295822178982303"/>
          <c:h val="0.82772473246755029"/>
        </c:manualLayout>
      </c:layout>
      <c:barChart>
        <c:barDir val="col"/>
        <c:grouping val="clustered"/>
        <c:varyColors val="0"/>
        <c:ser>
          <c:idx val="0"/>
          <c:order val="1"/>
          <c:tx>
            <c:strRef>
              <c:f>Sheet1!$A$3</c:f>
              <c:strCache>
                <c:ptCount val="1"/>
                <c:pt idx="0">
                  <c:v>Nozare</c:v>
                </c:pt>
              </c:strCache>
            </c:strRef>
          </c:tx>
          <c:spPr>
            <a:ln w="6350">
              <a:noFill/>
              <a:prstDash val="solid"/>
            </a:ln>
          </c:spPr>
          <c:invertIfNegative val="0"/>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0.0</c:formatCode>
                <c:ptCount val="7"/>
                <c:pt idx="0">
                  <c:v>15.822840001395249</c:v>
                </c:pt>
                <c:pt idx="1">
                  <c:v>2.9724215297279812</c:v>
                </c:pt>
                <c:pt idx="2">
                  <c:v>-15.194232611191154</c:v>
                </c:pt>
                <c:pt idx="3">
                  <c:v>3.4598406731731046</c:v>
                </c:pt>
                <c:pt idx="4">
                  <c:v>-2.8924758960342416</c:v>
                </c:pt>
                <c:pt idx="5">
                  <c:v>22.788981378185895</c:v>
                </c:pt>
                <c:pt idx="6">
                  <c:v>8.2999999999999972</c:v>
                </c:pt>
              </c:numCache>
            </c:numRef>
          </c:val>
          <c:extLst>
            <c:ext xmlns:c16="http://schemas.microsoft.com/office/drawing/2014/chart" uri="{C3380CC4-5D6E-409C-BE32-E72D297353CC}">
              <c16:uniqueId val="{00000000-20A5-4B95-AED1-5980F111B034}"/>
            </c:ext>
          </c:extLst>
        </c:ser>
        <c:dLbls>
          <c:showLegendKey val="0"/>
          <c:showVal val="0"/>
          <c:showCatName val="0"/>
          <c:showSerName val="0"/>
          <c:showPercent val="0"/>
          <c:showBubbleSize val="0"/>
        </c:dLbls>
        <c:gapWidth val="20"/>
        <c:overlap val="100"/>
        <c:axId val="275547144"/>
        <c:axId val="275547536"/>
      </c:barChart>
      <c:lineChart>
        <c:grouping val="standard"/>
        <c:varyColors val="0"/>
        <c:ser>
          <c:idx val="1"/>
          <c:order val="0"/>
          <c:tx>
            <c:strRef>
              <c:f>Sheet1!$A$2</c:f>
              <c:strCache>
                <c:ptCount val="1"/>
                <c:pt idx="0">
                  <c:v>Apstrādes rūpniecība</c:v>
                </c:pt>
              </c:strCache>
            </c:strRef>
          </c:tx>
          <c:spPr>
            <a:ln w="69850">
              <a:noFill/>
              <a:prstDash val="solid"/>
            </a:ln>
          </c:spPr>
          <c:marker>
            <c:symbol val="diamond"/>
            <c:size val="8"/>
            <c:spPr>
              <a:ln>
                <a:no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0.0</c:formatCode>
                <c:ptCount val="7"/>
                <c:pt idx="0">
                  <c:v>9.2969060836285848</c:v>
                </c:pt>
                <c:pt idx="1">
                  <c:v>7.5405630287022518E-2</c:v>
                </c:pt>
                <c:pt idx="2">
                  <c:v>-0.34036877614472871</c:v>
                </c:pt>
                <c:pt idx="3">
                  <c:v>4.2834796211002129</c:v>
                </c:pt>
                <c:pt idx="4">
                  <c:v>5.619213493445784</c:v>
                </c:pt>
                <c:pt idx="5">
                  <c:v>8.0281201180350621</c:v>
                </c:pt>
                <c:pt idx="6">
                  <c:v>2.8999999999999915</c:v>
                </c:pt>
              </c:numCache>
            </c:numRef>
          </c:val>
          <c:smooth val="1"/>
          <c:extLst>
            <c:ext xmlns:c16="http://schemas.microsoft.com/office/drawing/2014/chart" uri="{C3380CC4-5D6E-409C-BE32-E72D297353CC}">
              <c16:uniqueId val="{00000001-20A5-4B95-AED1-5980F111B034}"/>
            </c:ext>
          </c:extLst>
        </c:ser>
        <c:dLbls>
          <c:showLegendKey val="0"/>
          <c:showVal val="0"/>
          <c:showCatName val="0"/>
          <c:showSerName val="0"/>
          <c:showPercent val="0"/>
          <c:showBubbleSize val="0"/>
        </c:dLbls>
        <c:dropLines>
          <c:spPr>
            <a:ln w="6350">
              <a:solidFill>
                <a:srgbClr val="C0504D"/>
              </a:solidFill>
            </a:ln>
          </c:spPr>
        </c:dropLines>
        <c:marker val="1"/>
        <c:smooth val="0"/>
        <c:axId val="275547144"/>
        <c:axId val="275547536"/>
      </c:lineChart>
      <c:catAx>
        <c:axId val="275547144"/>
        <c:scaling>
          <c:orientation val="minMax"/>
        </c:scaling>
        <c:delete val="0"/>
        <c:axPos val="b"/>
        <c:numFmt formatCode="General" sourceLinked="1"/>
        <c:majorTickMark val="out"/>
        <c:minorTickMark val="none"/>
        <c:tickLblPos val="low"/>
        <c:spPr>
          <a:ln w="3175"/>
        </c:spPr>
        <c:txPr>
          <a:bodyPr rot="0" vert="horz"/>
          <a:lstStyle/>
          <a:p>
            <a:pPr>
              <a:defRPr/>
            </a:pPr>
            <a:endParaRPr lang="en-US"/>
          </a:p>
        </c:txPr>
        <c:crossAx val="275547536"/>
        <c:crosses val="autoZero"/>
        <c:auto val="1"/>
        <c:lblAlgn val="ctr"/>
        <c:lblOffset val="0"/>
        <c:tickMarkSkip val="1"/>
        <c:noMultiLvlLbl val="0"/>
      </c:catAx>
      <c:valAx>
        <c:axId val="275547536"/>
        <c:scaling>
          <c:orientation val="minMax"/>
          <c:max val="32"/>
          <c:min val="-16"/>
        </c:scaling>
        <c:delete val="0"/>
        <c:axPos val="l"/>
        <c:numFmt formatCode="#,##0" sourceLinked="0"/>
        <c:majorTickMark val="out"/>
        <c:minorTickMark val="none"/>
        <c:tickLblPos val="nextTo"/>
        <c:spPr>
          <a:ln w="3175"/>
        </c:spPr>
        <c:txPr>
          <a:bodyPr rot="0" vert="horz"/>
          <a:lstStyle/>
          <a:p>
            <a:pPr>
              <a:defRPr/>
            </a:pPr>
            <a:endParaRPr lang="en-US"/>
          </a:p>
        </c:txPr>
        <c:crossAx val="275547144"/>
        <c:crosses val="autoZero"/>
        <c:crossBetween val="between"/>
        <c:majorUnit val="16"/>
      </c:valAx>
      <c:spPr>
        <a:noFill/>
        <a:ln w="6350">
          <a:noFill/>
        </a:ln>
      </c:spPr>
    </c:plotArea>
    <c:legend>
      <c:legendPos val="t"/>
      <c:layout>
        <c:manualLayout>
          <c:xMode val="edge"/>
          <c:yMode val="edge"/>
          <c:x val="0.1218236855502049"/>
          <c:y val="4.731423739353096E-2"/>
          <c:w val="0.61566808704720566"/>
          <c:h val="0.23113213151958872"/>
        </c:manualLayout>
      </c:layout>
      <c:overlay val="0"/>
    </c:legend>
    <c:plotVisOnly val="1"/>
    <c:dispBlanksAs val="zero"/>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23279627929501"/>
          <c:y val="3.7837973486474816E-2"/>
          <c:w val="0.82686361190800384"/>
          <c:h val="0.82417085163452963"/>
        </c:manualLayout>
      </c:layout>
      <c:lineChart>
        <c:grouping val="standard"/>
        <c:varyColors val="0"/>
        <c:ser>
          <c:idx val="0"/>
          <c:order val="0"/>
          <c:tx>
            <c:strRef>
              <c:f>Sheet1!$A$2</c:f>
              <c:strCache>
                <c:ptCount val="1"/>
                <c:pt idx="0">
                  <c:v>Aizņemtās darba vietas</c:v>
                </c:pt>
              </c:strCache>
            </c:strRef>
          </c:tx>
          <c:spPr>
            <a:ln w="25400">
              <a:solidFill>
                <a:srgbClr val="F79646">
                  <a:lumMod val="75000"/>
                </a:srgbClr>
              </a:solidFill>
              <a:prstDash val="soli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c:formatCode>
                <c:ptCount val="7"/>
                <c:pt idx="0">
                  <c:v>109.42426450845768</c:v>
                </c:pt>
                <c:pt idx="1">
                  <c:v>117.45617736181964</c:v>
                </c:pt>
                <c:pt idx="2">
                  <c:v>116.28629511718</c:v>
                </c:pt>
                <c:pt idx="3">
                  <c:v>112.63856392159872</c:v>
                </c:pt>
                <c:pt idx="4">
                  <c:v>118.15810670860343</c:v>
                </c:pt>
                <c:pt idx="5">
                  <c:v>113.1487092938514</c:v>
                </c:pt>
                <c:pt idx="6">
                  <c:v>117.01123854090751</c:v>
                </c:pt>
              </c:numCache>
            </c:numRef>
          </c:val>
          <c:smooth val="0"/>
          <c:extLst>
            <c:ext xmlns:c16="http://schemas.microsoft.com/office/drawing/2014/chart" uri="{C3380CC4-5D6E-409C-BE32-E72D297353CC}">
              <c16:uniqueId val="{00000000-1C8F-4AFC-BDFD-C5AF32C0A5FB}"/>
            </c:ext>
          </c:extLst>
        </c:ser>
        <c:ser>
          <c:idx val="1"/>
          <c:order val="1"/>
          <c:tx>
            <c:strRef>
              <c:f>Sheet1!$A$3</c:f>
              <c:strCache>
                <c:ptCount val="1"/>
                <c:pt idx="0">
                  <c:v>Produkcijas apjomi</c:v>
                </c:pt>
              </c:strCache>
            </c:strRef>
          </c:tx>
          <c:spPr>
            <a:ln w="25400">
              <a:solidFill>
                <a:srgbClr val="4F81BD"/>
              </a:solidFill>
              <a:prstDash val="solid"/>
              <a:roun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c:formatCode>
                <c:ptCount val="7"/>
                <c:pt idx="0">
                  <c:v>115.82284000139525</c:v>
                </c:pt>
                <c:pt idx="1">
                  <c:v>119.26558303393912</c:v>
                </c:pt>
                <c:pt idx="2">
                  <c:v>101.14409292266909</c:v>
                </c:pt>
                <c:pt idx="3">
                  <c:v>104.64351738811959</c:v>
                </c:pt>
                <c:pt idx="4">
                  <c:v>101.61672887090583</c:v>
                </c:pt>
                <c:pt idx="5">
                  <c:v>124.77414629041822</c:v>
                </c:pt>
                <c:pt idx="6">
                  <c:v>136.24654396409048</c:v>
                </c:pt>
              </c:numCache>
            </c:numRef>
          </c:val>
          <c:smooth val="0"/>
          <c:extLst>
            <c:ext xmlns:c16="http://schemas.microsoft.com/office/drawing/2014/chart" uri="{C3380CC4-5D6E-409C-BE32-E72D297353CC}">
              <c16:uniqueId val="{00000001-1C8F-4AFC-BDFD-C5AF32C0A5FB}"/>
            </c:ext>
          </c:extLst>
        </c:ser>
        <c:dLbls>
          <c:showLegendKey val="0"/>
          <c:showVal val="0"/>
          <c:showCatName val="0"/>
          <c:showSerName val="0"/>
          <c:showPercent val="0"/>
          <c:showBubbleSize val="0"/>
        </c:dLbls>
        <c:smooth val="0"/>
        <c:axId val="275187912"/>
        <c:axId val="275188304"/>
      </c:lineChart>
      <c:catAx>
        <c:axId val="275187912"/>
        <c:scaling>
          <c:orientation val="minMax"/>
        </c:scaling>
        <c:delete val="0"/>
        <c:axPos val="b"/>
        <c:numFmt formatCode="General" sourceLinked="1"/>
        <c:majorTickMark val="out"/>
        <c:minorTickMark val="none"/>
        <c:tickLblPos val="low"/>
        <c:spPr>
          <a:noFill/>
          <a:ln w="3175">
            <a:solidFill>
              <a:sysClr val="window" lastClr="FFFFFF">
                <a:lumMod val="50000"/>
              </a:sysClr>
            </a:solidFill>
            <a:prstDash val="solid"/>
          </a:ln>
        </c:spPr>
        <c:txPr>
          <a:bodyPr rot="0" vert="horz"/>
          <a:lstStyle/>
          <a:p>
            <a:pPr>
              <a:defRPr/>
            </a:pPr>
            <a:endParaRPr lang="en-US"/>
          </a:p>
        </c:txPr>
        <c:crossAx val="275188304"/>
        <c:crosses val="autoZero"/>
        <c:auto val="1"/>
        <c:lblAlgn val="ctr"/>
        <c:lblOffset val="0"/>
        <c:tickMarkSkip val="1"/>
        <c:noMultiLvlLbl val="1"/>
      </c:catAx>
      <c:valAx>
        <c:axId val="275188304"/>
        <c:scaling>
          <c:orientation val="minMax"/>
          <c:max val="140"/>
          <c:min val="100"/>
        </c:scaling>
        <c:delete val="0"/>
        <c:axPos val="l"/>
        <c:numFmt formatCode="0" sourceLinked="0"/>
        <c:majorTickMark val="out"/>
        <c:minorTickMark val="none"/>
        <c:tickLblPos val="nextTo"/>
        <c:spPr>
          <a:ln w="3175">
            <a:solidFill>
              <a:sysClr val="window" lastClr="FFFFFF">
                <a:lumMod val="50000"/>
              </a:sysClr>
            </a:solidFill>
          </a:ln>
        </c:spPr>
        <c:txPr>
          <a:bodyPr rot="0" vert="horz"/>
          <a:lstStyle/>
          <a:p>
            <a:pPr>
              <a:defRPr/>
            </a:pPr>
            <a:endParaRPr lang="en-US"/>
          </a:p>
        </c:txPr>
        <c:crossAx val="275187912"/>
        <c:crosses val="autoZero"/>
        <c:crossBetween val="between"/>
        <c:majorUnit val="10"/>
      </c:valAx>
      <c:spPr>
        <a:noFill/>
        <a:ln w="6350">
          <a:noFill/>
        </a:ln>
      </c:spPr>
    </c:plotArea>
    <c:legend>
      <c:legendPos val="r"/>
      <c:layout>
        <c:manualLayout>
          <c:xMode val="edge"/>
          <c:yMode val="edge"/>
          <c:x val="0.12813786345981928"/>
          <c:y val="3.2294885130734585E-2"/>
          <c:w val="0.73739223103847107"/>
          <c:h val="0.27660732628491652"/>
        </c:manualLayout>
      </c:layout>
      <c:overlay val="0"/>
    </c:legend>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4728997290229"/>
          <c:y val="2.2536324786326518E-2"/>
          <c:w val="0.82259401266836119"/>
          <c:h val="0.8441401704441982"/>
        </c:manualLayout>
      </c:layout>
      <c:barChart>
        <c:barDir val="col"/>
        <c:grouping val="stacked"/>
        <c:varyColors val="0"/>
        <c:ser>
          <c:idx val="1"/>
          <c:order val="0"/>
          <c:tx>
            <c:strRef>
              <c:f>Sheet1!$B$2</c:f>
              <c:strCache>
                <c:ptCount val="1"/>
                <c:pt idx="0">
                  <c:v>Eksports</c:v>
                </c:pt>
              </c:strCache>
            </c:strRef>
          </c:tx>
          <c:spPr>
            <a:solidFill>
              <a:srgbClr val="462066"/>
            </a:solidFill>
            <a:ln>
              <a:noFill/>
            </a:ln>
            <a:effectLst/>
          </c:spPr>
          <c:invertIfNegative val="0"/>
          <c:cat>
            <c:numRef>
              <c:f>Sheet1!$C$1:$I$1</c:f>
              <c:numCache>
                <c:formatCode>General</c:formatCode>
                <c:ptCount val="7"/>
                <c:pt idx="0">
                  <c:v>2012</c:v>
                </c:pt>
                <c:pt idx="1">
                  <c:v>2013</c:v>
                </c:pt>
                <c:pt idx="2">
                  <c:v>2014</c:v>
                </c:pt>
                <c:pt idx="3">
                  <c:v>2015</c:v>
                </c:pt>
                <c:pt idx="4">
                  <c:v>2016</c:v>
                </c:pt>
                <c:pt idx="5">
                  <c:v>2017</c:v>
                </c:pt>
                <c:pt idx="6">
                  <c:v>2018</c:v>
                </c:pt>
              </c:numCache>
            </c:numRef>
          </c:cat>
          <c:val>
            <c:numRef>
              <c:f>Sheet1!$C$2:$I$2</c:f>
              <c:numCache>
                <c:formatCode>0</c:formatCode>
                <c:ptCount val="7"/>
                <c:pt idx="0">
                  <c:v>214.5247</c:v>
                </c:pt>
                <c:pt idx="1">
                  <c:v>206.9819</c:v>
                </c:pt>
                <c:pt idx="2">
                  <c:v>176.92259999999999</c:v>
                </c:pt>
                <c:pt idx="3">
                  <c:v>174.60289999999998</c:v>
                </c:pt>
                <c:pt idx="4">
                  <c:v>209.49100000000004</c:v>
                </c:pt>
                <c:pt idx="5">
                  <c:v>228.90349999999998</c:v>
                </c:pt>
                <c:pt idx="6">
                  <c:v>293.77728432357549</c:v>
                </c:pt>
              </c:numCache>
            </c:numRef>
          </c:val>
          <c:extLst>
            <c:ext xmlns:c16="http://schemas.microsoft.com/office/drawing/2014/chart" uri="{C3380CC4-5D6E-409C-BE32-E72D297353CC}">
              <c16:uniqueId val="{00000000-139A-449B-9F63-BD00C1EC1BB0}"/>
            </c:ext>
          </c:extLst>
        </c:ser>
        <c:ser>
          <c:idx val="0"/>
          <c:order val="1"/>
          <c:tx>
            <c:strRef>
              <c:f>Sheet1!$B$3</c:f>
              <c:strCache>
                <c:ptCount val="1"/>
                <c:pt idx="0">
                  <c:v>Vietējais tirgus</c:v>
                </c:pt>
              </c:strCache>
            </c:strRef>
          </c:tx>
          <c:spPr>
            <a:solidFill>
              <a:srgbClr val="FFB85F"/>
            </a:solidFill>
            <a:ln>
              <a:noFill/>
            </a:ln>
            <a:effectLst/>
          </c:spPr>
          <c:invertIfNegative val="0"/>
          <c:cat>
            <c:numRef>
              <c:f>Sheet1!$C$1:$I$1</c:f>
              <c:numCache>
                <c:formatCode>General</c:formatCode>
                <c:ptCount val="7"/>
                <c:pt idx="0">
                  <c:v>2012</c:v>
                </c:pt>
                <c:pt idx="1">
                  <c:v>2013</c:v>
                </c:pt>
                <c:pt idx="2">
                  <c:v>2014</c:v>
                </c:pt>
                <c:pt idx="3">
                  <c:v>2015</c:v>
                </c:pt>
                <c:pt idx="4">
                  <c:v>2016</c:v>
                </c:pt>
                <c:pt idx="5">
                  <c:v>2017</c:v>
                </c:pt>
                <c:pt idx="6">
                  <c:v>2018</c:v>
                </c:pt>
              </c:numCache>
            </c:numRef>
          </c:cat>
          <c:val>
            <c:numRef>
              <c:f>Sheet1!$C$3:$I$3</c:f>
              <c:numCache>
                <c:formatCode>0</c:formatCode>
                <c:ptCount val="7"/>
                <c:pt idx="0">
                  <c:v>16.586799999999993</c:v>
                </c:pt>
                <c:pt idx="1">
                  <c:v>17.981500000000008</c:v>
                </c:pt>
                <c:pt idx="2">
                  <c:v>27.198800000000002</c:v>
                </c:pt>
                <c:pt idx="3">
                  <c:v>23.813900000000011</c:v>
                </c:pt>
                <c:pt idx="4">
                  <c:v>24.2361</c:v>
                </c:pt>
                <c:pt idx="5">
                  <c:v>20.3429</c:v>
                </c:pt>
                <c:pt idx="6">
                  <c:v>26.246482882847491</c:v>
                </c:pt>
              </c:numCache>
            </c:numRef>
          </c:val>
          <c:extLst>
            <c:ext xmlns:c16="http://schemas.microsoft.com/office/drawing/2014/chart" uri="{C3380CC4-5D6E-409C-BE32-E72D297353CC}">
              <c16:uniqueId val="{00000001-139A-449B-9F63-BD00C1EC1BB0}"/>
            </c:ext>
          </c:extLst>
        </c:ser>
        <c:dLbls>
          <c:showLegendKey val="0"/>
          <c:showVal val="0"/>
          <c:showCatName val="0"/>
          <c:showSerName val="0"/>
          <c:showPercent val="0"/>
          <c:showBubbleSize val="0"/>
        </c:dLbls>
        <c:gapWidth val="30"/>
        <c:overlap val="100"/>
        <c:axId val="275190264"/>
        <c:axId val="275190656"/>
      </c:barChart>
      <c:catAx>
        <c:axId val="275190264"/>
        <c:scaling>
          <c:orientation val="minMax"/>
        </c:scaling>
        <c:delete val="0"/>
        <c:axPos val="b"/>
        <c:numFmt formatCode="General" sourceLinked="1"/>
        <c:majorTickMark val="out"/>
        <c:minorTickMark val="none"/>
        <c:tickLblPos val="nextTo"/>
        <c:spPr>
          <a:noFill/>
          <a:ln w="3175" cap="flat" cmpd="sng" algn="ctr">
            <a:solidFill>
              <a:sysClr val="window" lastClr="FFFFFF">
                <a:lumMod val="50000"/>
              </a:sys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crossAx val="275190656"/>
        <c:crosses val="autoZero"/>
        <c:auto val="1"/>
        <c:lblAlgn val="ctr"/>
        <c:lblOffset val="0"/>
        <c:tickLblSkip val="1"/>
        <c:noMultiLvlLbl val="1"/>
      </c:catAx>
      <c:valAx>
        <c:axId val="275190656"/>
        <c:scaling>
          <c:orientation val="minMax"/>
          <c:max val="400"/>
          <c:min val="0"/>
        </c:scaling>
        <c:delete val="0"/>
        <c:axPos val="l"/>
        <c:numFmt formatCode="0" sourceLinked="0"/>
        <c:majorTickMark val="out"/>
        <c:minorTickMark val="none"/>
        <c:tickLblPos val="nextTo"/>
        <c:spPr>
          <a:noFill/>
          <a:ln w="3175" cap="flat" cmpd="sng" algn="ctr">
            <a:solidFill>
              <a:sysClr val="window" lastClr="FFFFFF">
                <a:lumMod val="50000"/>
              </a:sys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crossAx val="275190264"/>
        <c:crosses val="autoZero"/>
        <c:crossBetween val="between"/>
        <c:majorUnit val="100"/>
      </c:valAx>
      <c:spPr>
        <a:noFill/>
        <a:ln w="6350">
          <a:noFill/>
        </a:ln>
        <a:effectLst/>
      </c:spPr>
    </c:plotArea>
    <c:legend>
      <c:legendPos val="b"/>
      <c:layout>
        <c:manualLayout>
          <c:xMode val="edge"/>
          <c:yMode val="edge"/>
          <c:x val="0.10948871929815701"/>
          <c:y val="1.8742033072950118E-3"/>
          <c:w val="0.84876788573333406"/>
          <c:h val="0.1346015581312150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ndara" panose="020E0502030303020204" pitchFamily="34" charset="0"/>
              <a:ea typeface="Arial"/>
              <a:cs typeface="Arial"/>
            </a:defRPr>
          </a:pPr>
          <a:endParaRPr lang="en-US"/>
        </a:p>
      </c:txPr>
    </c:legend>
    <c:plotVisOnly val="1"/>
    <c:dispBlanksAs val="gap"/>
    <c:showDLblsOverMax val="0"/>
  </c:chart>
  <c:spPr>
    <a:noFill/>
    <a:ln w="9525" cap="flat" cmpd="sng" algn="ctr">
      <a:noFill/>
      <a:prstDash val="solid"/>
      <a:round/>
    </a:ln>
    <a:effectLst/>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0028185496832"/>
          <c:y val="3.175E-2"/>
          <c:w val="0.81868010748484554"/>
          <c:h val="0.81165777777777781"/>
        </c:manualLayout>
      </c:layout>
      <c:lineChart>
        <c:grouping val="standard"/>
        <c:varyColors val="0"/>
        <c:ser>
          <c:idx val="0"/>
          <c:order val="0"/>
          <c:tx>
            <c:strRef>
              <c:f>Sheet1!$A$3</c:f>
              <c:strCache>
                <c:ptCount val="1"/>
                <c:pt idx="0">
                  <c:v>Apstrādes rūpniecība</c:v>
                </c:pt>
              </c:strCache>
            </c:strRef>
          </c:tx>
          <c:spPr>
            <a:ln w="25400">
              <a:solidFill>
                <a:srgbClr val="4F81BD"/>
              </a:solidFill>
              <a:prstDash val="soli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0.0</c:formatCode>
                <c:ptCount val="7"/>
                <c:pt idx="0">
                  <c:v>-4.2749999999999995</c:v>
                </c:pt>
                <c:pt idx="1">
                  <c:v>-3.5333333333333332</c:v>
                </c:pt>
                <c:pt idx="2">
                  <c:v>-4.1166666666666671</c:v>
                </c:pt>
                <c:pt idx="3">
                  <c:v>-6.4416666666666664</c:v>
                </c:pt>
                <c:pt idx="4">
                  <c:v>-4.2749999999999995</c:v>
                </c:pt>
                <c:pt idx="5">
                  <c:v>0.44166666666666671</c:v>
                </c:pt>
                <c:pt idx="6">
                  <c:v>1.5875000000000001</c:v>
                </c:pt>
              </c:numCache>
            </c:numRef>
          </c:val>
          <c:smooth val="0"/>
          <c:extLst>
            <c:ext xmlns:c16="http://schemas.microsoft.com/office/drawing/2014/chart" uri="{C3380CC4-5D6E-409C-BE32-E72D297353CC}">
              <c16:uniqueId val="{00000000-B06D-4846-B89F-9E17E41925E8}"/>
            </c:ext>
          </c:extLst>
        </c:ser>
        <c:ser>
          <c:idx val="1"/>
          <c:order val="1"/>
          <c:tx>
            <c:strRef>
              <c:f>Sheet1!$A$2</c:f>
              <c:strCache>
                <c:ptCount val="1"/>
                <c:pt idx="0">
                  <c:v>Nozare</c:v>
                </c:pt>
              </c:strCache>
            </c:strRef>
          </c:tx>
          <c:spPr>
            <a:ln w="25400">
              <a:solidFill>
                <a:srgbClr val="C0504D">
                  <a:lumMod val="75000"/>
                </a:srgbClr>
              </a:solidFill>
              <a:prstDash val="solid"/>
              <a:round/>
            </a:ln>
          </c:spPr>
          <c:marker>
            <c:symbol val="none"/>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0.0</c:formatCode>
                <c:ptCount val="7"/>
                <c:pt idx="0">
                  <c:v>-7.0993791349262922</c:v>
                </c:pt>
                <c:pt idx="1">
                  <c:v>0.27924625545181353</c:v>
                </c:pt>
                <c:pt idx="2">
                  <c:v>-2.3694332524091446</c:v>
                </c:pt>
                <c:pt idx="3">
                  <c:v>-1.7380369714978918</c:v>
                </c:pt>
                <c:pt idx="4">
                  <c:v>0.71800975667129208</c:v>
                </c:pt>
                <c:pt idx="5">
                  <c:v>3.399098332197017</c:v>
                </c:pt>
                <c:pt idx="6">
                  <c:v>7.4309304063351433</c:v>
                </c:pt>
              </c:numCache>
            </c:numRef>
          </c:val>
          <c:smooth val="0"/>
          <c:extLst>
            <c:ext xmlns:c16="http://schemas.microsoft.com/office/drawing/2014/chart" uri="{C3380CC4-5D6E-409C-BE32-E72D297353CC}">
              <c16:uniqueId val="{00000001-B06D-4846-B89F-9E17E41925E8}"/>
            </c:ext>
          </c:extLst>
        </c:ser>
        <c:dLbls>
          <c:showLegendKey val="0"/>
          <c:showVal val="0"/>
          <c:showCatName val="0"/>
          <c:showSerName val="0"/>
          <c:showPercent val="0"/>
          <c:showBubbleSize val="0"/>
        </c:dLbls>
        <c:smooth val="0"/>
        <c:axId val="275193008"/>
        <c:axId val="275193400"/>
      </c:lineChart>
      <c:catAx>
        <c:axId val="275193008"/>
        <c:scaling>
          <c:orientation val="minMax"/>
        </c:scaling>
        <c:delete val="0"/>
        <c:axPos val="b"/>
        <c:numFmt formatCode="General" sourceLinked="1"/>
        <c:majorTickMark val="out"/>
        <c:minorTickMark val="none"/>
        <c:tickLblPos val="low"/>
        <c:spPr>
          <a:noFill/>
          <a:ln w="3175">
            <a:solidFill>
              <a:sysClr val="window" lastClr="FFFFFF">
                <a:lumMod val="50000"/>
              </a:sysClr>
            </a:solidFill>
            <a:prstDash val="solid"/>
          </a:ln>
        </c:spPr>
        <c:txPr>
          <a:bodyPr rot="0" vert="horz"/>
          <a:lstStyle/>
          <a:p>
            <a:pPr>
              <a:defRPr/>
            </a:pPr>
            <a:endParaRPr lang="en-US"/>
          </a:p>
        </c:txPr>
        <c:crossAx val="275193400"/>
        <c:crosses val="autoZero"/>
        <c:auto val="1"/>
        <c:lblAlgn val="ctr"/>
        <c:lblOffset val="1"/>
        <c:tickLblSkip val="1"/>
        <c:tickMarkSkip val="1"/>
        <c:noMultiLvlLbl val="1"/>
      </c:catAx>
      <c:valAx>
        <c:axId val="275193400"/>
        <c:scaling>
          <c:orientation val="minMax"/>
          <c:max val="10"/>
          <c:min val="-10"/>
        </c:scaling>
        <c:delete val="0"/>
        <c:axPos val="l"/>
        <c:numFmt formatCode="0" sourceLinked="0"/>
        <c:majorTickMark val="out"/>
        <c:minorTickMark val="none"/>
        <c:tickLblPos val="nextTo"/>
        <c:spPr>
          <a:ln w="3175">
            <a:solidFill>
              <a:sysClr val="window" lastClr="FFFFFF">
                <a:lumMod val="50000"/>
              </a:sysClr>
            </a:solidFill>
          </a:ln>
        </c:spPr>
        <c:txPr>
          <a:bodyPr rot="0" vert="horz"/>
          <a:lstStyle/>
          <a:p>
            <a:pPr>
              <a:defRPr/>
            </a:pPr>
            <a:endParaRPr lang="en-US"/>
          </a:p>
        </c:txPr>
        <c:crossAx val="275193008"/>
        <c:crosses val="autoZero"/>
        <c:crossBetween val="between"/>
        <c:majorUnit val="5"/>
      </c:valAx>
      <c:spPr>
        <a:noFill/>
        <a:ln w="6350">
          <a:noFill/>
        </a:ln>
      </c:spPr>
    </c:plotArea>
    <c:legend>
      <c:legendPos val="t"/>
      <c:layout>
        <c:manualLayout>
          <c:xMode val="edge"/>
          <c:yMode val="edge"/>
          <c:x val="0.15576257746485986"/>
          <c:y val="5.5043086530813544E-2"/>
          <c:w val="0.63108695761971378"/>
          <c:h val="0.21245046177785343"/>
        </c:manualLayout>
      </c:layout>
      <c:overlay val="0"/>
    </c:legend>
    <c:plotVisOnly val="1"/>
    <c:dispBlanksAs val="gap"/>
    <c:showDLblsOverMax val="0"/>
  </c:chart>
  <c:spPr>
    <a:noFill/>
    <a:ln>
      <a:noFill/>
    </a:ln>
  </c:spPr>
  <c:txPr>
    <a:bodyPr/>
    <a:lstStyle/>
    <a:p>
      <a:pPr>
        <a:defRPr sz="1200" b="0" i="0" u="none" strike="noStrike" baseline="0">
          <a:solidFill>
            <a:srgbClr val="000000"/>
          </a:solidFill>
          <a:latin typeface="Candara" panose="020E0502030303020204" pitchFamily="34" charset="0"/>
          <a:ea typeface="Arial"/>
          <a:cs typeface="Aria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50925925925922E-2"/>
          <c:y val="2.9421666666666669E-2"/>
          <c:w val="0.96057613465509262"/>
          <c:h val="0.90696682381086358"/>
        </c:manualLayout>
      </c:layout>
      <c:areaChart>
        <c:grouping val="standard"/>
        <c:varyColors val="0"/>
        <c:ser>
          <c:idx val="0"/>
          <c:order val="0"/>
          <c:tx>
            <c:strRef>
              <c:f>Sheet1!$A$7</c:f>
              <c:strCache>
                <c:ptCount val="1"/>
                <c:pt idx="0">
                  <c:v>l</c:v>
                </c:pt>
              </c:strCache>
            </c:strRef>
          </c:tx>
          <c:spPr>
            <a:solidFill>
              <a:srgbClr val="FF5757">
                <a:alpha val="54000"/>
              </a:srgbClr>
            </a:solidFill>
            <a:ln w="101600">
              <a:noFill/>
              <a:prstDash val="solid"/>
            </a:ln>
          </c:spPr>
          <c:cat>
            <c:numRef>
              <c:f>Sheet1!$B$6:$AK$6</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Sheet1!$B$7:$AK$7</c:f>
              <c:numCache>
                <c:formatCode>General</c:formatCode>
                <c:ptCount val="26"/>
                <c:pt idx="6">
                  <c:v>1108.9000000000001</c:v>
                </c:pt>
                <c:pt idx="7">
                  <c:v>1125.5</c:v>
                </c:pt>
                <c:pt idx="8">
                  <c:v>1143.4000000000001</c:v>
                </c:pt>
                <c:pt idx="18">
                  <c:v>976.42809639121174</c:v>
                </c:pt>
                <c:pt idx="19">
                  <c:v>969.10031747655103</c:v>
                </c:pt>
                <c:pt idx="20">
                  <c:v>965.10209286485087</c:v>
                </c:pt>
                <c:pt idx="21">
                  <c:v>963.24379063272534</c:v>
                </c:pt>
                <c:pt idx="22">
                  <c:v>963.89889406909822</c:v>
                </c:pt>
                <c:pt idx="23">
                  <c:v>963.36395514799312</c:v>
                </c:pt>
                <c:pt idx="24">
                  <c:v>963.10315907993072</c:v>
                </c:pt>
                <c:pt idx="25">
                  <c:v>961.64036001679972</c:v>
                </c:pt>
              </c:numCache>
            </c:numRef>
          </c:val>
          <c:extLst>
            <c:ext xmlns:c16="http://schemas.microsoft.com/office/drawing/2014/chart" uri="{C3380CC4-5D6E-409C-BE32-E72D297353CC}">
              <c16:uniqueId val="{00000000-5379-4E69-B262-B026C269CD78}"/>
            </c:ext>
          </c:extLst>
        </c:ser>
        <c:ser>
          <c:idx val="2"/>
          <c:order val="1"/>
          <c:tx>
            <c:strRef>
              <c:f>Sheet1!$A$9</c:f>
              <c:strCache>
                <c:ptCount val="1"/>
              </c:strCache>
            </c:strRef>
          </c:tx>
          <c:spPr>
            <a:solidFill>
              <a:srgbClr val="FFFFFF"/>
            </a:solidFill>
            <a:ln>
              <a:noFill/>
            </a:ln>
          </c:spPr>
          <c:cat>
            <c:numRef>
              <c:f>Sheet1!$B$6:$AK$6</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Sheet1!$B$9:$AK$9</c:f>
              <c:numCache>
                <c:formatCode>General</c:formatCode>
                <c:ptCount val="26"/>
                <c:pt idx="0">
                  <c:v>939</c:v>
                </c:pt>
                <c:pt idx="1">
                  <c:v>933.6</c:v>
                </c:pt>
                <c:pt idx="2">
                  <c:v>955.4</c:v>
                </c:pt>
                <c:pt idx="3" formatCode="#,##0.00">
                  <c:v>962</c:v>
                </c:pt>
                <c:pt idx="4" formatCode="#,##0.00">
                  <c:v>963.8</c:v>
                </c:pt>
                <c:pt idx="5" formatCode="#,##0.00">
                  <c:v>972.3</c:v>
                </c:pt>
                <c:pt idx="6" formatCode="#,##0.00">
                  <c:v>1030.9000000000001</c:v>
                </c:pt>
                <c:pt idx="7" formatCode="#,##0.00">
                  <c:v>1057.4000000000001</c:v>
                </c:pt>
                <c:pt idx="8" formatCode="#,##0.00">
                  <c:v>1054.9000000000001</c:v>
                </c:pt>
                <c:pt idx="9">
                  <c:v>908.5</c:v>
                </c:pt>
                <c:pt idx="10">
                  <c:v>850.7</c:v>
                </c:pt>
                <c:pt idx="11">
                  <c:v>861.6</c:v>
                </c:pt>
                <c:pt idx="12">
                  <c:v>875.6</c:v>
                </c:pt>
                <c:pt idx="13" formatCode="0.0">
                  <c:v>893.9</c:v>
                </c:pt>
                <c:pt idx="14" formatCode="0.0">
                  <c:v>884.65565000000004</c:v>
                </c:pt>
                <c:pt idx="15" formatCode="0.0">
                  <c:v>896.08912000000009</c:v>
                </c:pt>
                <c:pt idx="16" formatCode="0.0">
                  <c:v>893.30502000000001</c:v>
                </c:pt>
                <c:pt idx="17" formatCode="0.0">
                  <c:v>894.82438249999996</c:v>
                </c:pt>
                <c:pt idx="18" formatCode="0.0">
                  <c:v>898.76746299745673</c:v>
                </c:pt>
                <c:pt idx="19" formatCode="0.0">
                  <c:v>900.96704919332944</c:v>
                </c:pt>
                <c:pt idx="20" formatCode="0.0">
                  <c:v>902.01572373227521</c:v>
                </c:pt>
                <c:pt idx="21" formatCode="0.0">
                  <c:v>904.17489803548199</c:v>
                </c:pt>
                <c:pt idx="22" formatCode="0.0">
                  <c:v>906.19115501961664</c:v>
                </c:pt>
                <c:pt idx="23" formatCode="0.0">
                  <c:v>907.45906555444708</c:v>
                </c:pt>
                <c:pt idx="24" formatCode="0.0">
                  <c:v>907.40832906456922</c:v>
                </c:pt>
                <c:pt idx="25" formatCode="0.0">
                  <c:v>906.35632566771528</c:v>
                </c:pt>
              </c:numCache>
            </c:numRef>
          </c:val>
          <c:extLst>
            <c:ext xmlns:c16="http://schemas.microsoft.com/office/drawing/2014/chart" uri="{C3380CC4-5D6E-409C-BE32-E72D297353CC}">
              <c16:uniqueId val="{00000001-5379-4E69-B262-B026C269CD78}"/>
            </c:ext>
          </c:extLst>
        </c:ser>
        <c:ser>
          <c:idx val="3"/>
          <c:order val="2"/>
          <c:tx>
            <c:strRef>
              <c:f>Sheet1!$A$10</c:f>
              <c:strCache>
                <c:ptCount val="1"/>
              </c:strCache>
            </c:strRef>
          </c:tx>
          <c:spPr>
            <a:solidFill>
              <a:srgbClr val="FF0000"/>
            </a:solidFill>
            <a:ln>
              <a:noFill/>
            </a:ln>
          </c:spPr>
          <c:cat>
            <c:numRef>
              <c:f>Sheet1!$B$6:$AK$6</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Sheet1!$B$10:$X$10</c:f>
              <c:numCache>
                <c:formatCode>General</c:formatCode>
                <c:ptCount val="23"/>
              </c:numCache>
            </c:numRef>
          </c:val>
          <c:extLst>
            <c:ext xmlns:c16="http://schemas.microsoft.com/office/drawing/2014/chart" uri="{C3380CC4-5D6E-409C-BE32-E72D297353CC}">
              <c16:uniqueId val="{00000002-5379-4E69-B262-B026C269CD78}"/>
            </c:ext>
          </c:extLst>
        </c:ser>
        <c:dLbls>
          <c:showLegendKey val="0"/>
          <c:showVal val="0"/>
          <c:showCatName val="0"/>
          <c:showSerName val="0"/>
          <c:showPercent val="0"/>
          <c:showBubbleSize val="0"/>
        </c:dLbls>
        <c:axId val="187704448"/>
        <c:axId val="187705984"/>
      </c:areaChart>
      <c:lineChart>
        <c:grouping val="standard"/>
        <c:varyColors val="0"/>
        <c:ser>
          <c:idx val="4"/>
          <c:order val="3"/>
          <c:tx>
            <c:strRef>
              <c:f>Sheet1!$A$11</c:f>
              <c:strCache>
                <c:ptCount val="1"/>
                <c:pt idx="0">
                  <c:v>Darbaspēka piedāvājums</c:v>
                </c:pt>
              </c:strCache>
            </c:strRef>
          </c:tx>
          <c:spPr>
            <a:ln w="50800">
              <a:solidFill>
                <a:srgbClr val="228B9D"/>
              </a:solidFill>
              <a:prstDash val="solid"/>
            </a:ln>
          </c:spPr>
          <c:marker>
            <c:symbol val="none"/>
          </c:marker>
          <c:dPt>
            <c:idx val="17"/>
            <c:bubble3D val="0"/>
            <c:extLst>
              <c:ext xmlns:c16="http://schemas.microsoft.com/office/drawing/2014/chart" uri="{C3380CC4-5D6E-409C-BE32-E72D297353CC}">
                <c16:uniqueId val="{00000004-5379-4E69-B262-B026C269CD78}"/>
              </c:ext>
            </c:extLst>
          </c:dPt>
          <c:dPt>
            <c:idx val="18"/>
            <c:bubble3D val="0"/>
            <c:extLst>
              <c:ext xmlns:c16="http://schemas.microsoft.com/office/drawing/2014/chart" uri="{C3380CC4-5D6E-409C-BE32-E72D297353CC}">
                <c16:uniqueId val="{00000006-5379-4E69-B262-B026C269CD78}"/>
              </c:ext>
            </c:extLst>
          </c:dPt>
          <c:dPt>
            <c:idx val="19"/>
            <c:bubble3D val="0"/>
            <c:spPr>
              <a:ln w="50800">
                <a:solidFill>
                  <a:srgbClr val="228B9D"/>
                </a:solidFill>
                <a:prstDash val="sysDash"/>
              </a:ln>
            </c:spPr>
            <c:extLst>
              <c:ext xmlns:c16="http://schemas.microsoft.com/office/drawing/2014/chart" uri="{C3380CC4-5D6E-409C-BE32-E72D297353CC}">
                <c16:uniqueId val="{00000008-5379-4E69-B262-B026C269CD78}"/>
              </c:ext>
            </c:extLst>
          </c:dPt>
          <c:dPt>
            <c:idx val="20"/>
            <c:bubble3D val="0"/>
            <c:spPr>
              <a:ln w="50800">
                <a:solidFill>
                  <a:srgbClr val="228B9D"/>
                </a:solidFill>
                <a:prstDash val="sysDash"/>
              </a:ln>
            </c:spPr>
            <c:extLst>
              <c:ext xmlns:c16="http://schemas.microsoft.com/office/drawing/2014/chart" uri="{C3380CC4-5D6E-409C-BE32-E72D297353CC}">
                <c16:uniqueId val="{0000000A-5379-4E69-B262-B026C269CD78}"/>
              </c:ext>
            </c:extLst>
          </c:dPt>
          <c:dPt>
            <c:idx val="21"/>
            <c:bubble3D val="0"/>
            <c:spPr>
              <a:ln w="50800">
                <a:solidFill>
                  <a:srgbClr val="228B9D"/>
                </a:solidFill>
                <a:prstDash val="sysDash"/>
              </a:ln>
            </c:spPr>
            <c:extLst>
              <c:ext xmlns:c16="http://schemas.microsoft.com/office/drawing/2014/chart" uri="{C3380CC4-5D6E-409C-BE32-E72D297353CC}">
                <c16:uniqueId val="{0000000C-5379-4E69-B262-B026C269CD78}"/>
              </c:ext>
            </c:extLst>
          </c:dPt>
          <c:dPt>
            <c:idx val="22"/>
            <c:bubble3D val="0"/>
            <c:spPr>
              <a:ln w="50800">
                <a:solidFill>
                  <a:srgbClr val="228B9D"/>
                </a:solidFill>
                <a:prstDash val="sysDash"/>
              </a:ln>
            </c:spPr>
            <c:extLst>
              <c:ext xmlns:c16="http://schemas.microsoft.com/office/drawing/2014/chart" uri="{C3380CC4-5D6E-409C-BE32-E72D297353CC}">
                <c16:uniqueId val="{0000000E-5379-4E69-B262-B026C269CD78}"/>
              </c:ext>
            </c:extLst>
          </c:dPt>
          <c:dPt>
            <c:idx val="23"/>
            <c:bubble3D val="0"/>
            <c:spPr>
              <a:ln w="50800">
                <a:solidFill>
                  <a:srgbClr val="228B9D"/>
                </a:solidFill>
                <a:prstDash val="sysDash"/>
              </a:ln>
            </c:spPr>
            <c:extLst>
              <c:ext xmlns:c16="http://schemas.microsoft.com/office/drawing/2014/chart" uri="{C3380CC4-5D6E-409C-BE32-E72D297353CC}">
                <c16:uniqueId val="{00000010-5379-4E69-B262-B026C269CD78}"/>
              </c:ext>
            </c:extLst>
          </c:dPt>
          <c:dPt>
            <c:idx val="24"/>
            <c:bubble3D val="0"/>
            <c:spPr>
              <a:ln w="50800">
                <a:solidFill>
                  <a:srgbClr val="228B9D"/>
                </a:solidFill>
                <a:prstDash val="sysDash"/>
              </a:ln>
            </c:spPr>
            <c:extLst>
              <c:ext xmlns:c16="http://schemas.microsoft.com/office/drawing/2014/chart" uri="{C3380CC4-5D6E-409C-BE32-E72D297353CC}">
                <c16:uniqueId val="{00000012-5379-4E69-B262-B026C269CD78}"/>
              </c:ext>
            </c:extLst>
          </c:dPt>
          <c:dPt>
            <c:idx val="25"/>
            <c:bubble3D val="0"/>
            <c:spPr>
              <a:ln w="50800">
                <a:solidFill>
                  <a:srgbClr val="228B9D"/>
                </a:solidFill>
                <a:prstDash val="sysDash"/>
              </a:ln>
            </c:spPr>
            <c:extLst>
              <c:ext xmlns:c16="http://schemas.microsoft.com/office/drawing/2014/chart" uri="{C3380CC4-5D6E-409C-BE32-E72D297353CC}">
                <c16:uniqueId val="{00000014-5379-4E69-B262-B026C269CD78}"/>
              </c:ext>
            </c:extLst>
          </c:dPt>
          <c:cat>
            <c:numRef>
              <c:f>Sheet1!$B$6:$X$6</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Sheet1!$B$11:$AK$11</c:f>
              <c:numCache>
                <c:formatCode>General</c:formatCode>
                <c:ptCount val="26"/>
                <c:pt idx="0">
                  <c:v>1097.3</c:v>
                </c:pt>
                <c:pt idx="1">
                  <c:v>1081.8</c:v>
                </c:pt>
                <c:pt idx="2">
                  <c:v>1091.7</c:v>
                </c:pt>
                <c:pt idx="3">
                  <c:v>1088.8</c:v>
                </c:pt>
                <c:pt idx="4">
                  <c:v>1092.0999999999999</c:v>
                </c:pt>
                <c:pt idx="5">
                  <c:v>1080.8</c:v>
                </c:pt>
                <c:pt idx="6">
                  <c:v>1108.9000000000001</c:v>
                </c:pt>
                <c:pt idx="7">
                  <c:v>1125.5</c:v>
                </c:pt>
                <c:pt idx="8">
                  <c:v>1143.4000000000001</c:v>
                </c:pt>
                <c:pt idx="9">
                  <c:v>1101.4000000000001</c:v>
                </c:pt>
                <c:pt idx="10">
                  <c:v>1056.5</c:v>
                </c:pt>
                <c:pt idx="11">
                  <c:v>1028.2</c:v>
                </c:pt>
                <c:pt idx="12">
                  <c:v>1030.7</c:v>
                </c:pt>
                <c:pt idx="13">
                  <c:v>1014.2</c:v>
                </c:pt>
                <c:pt idx="14">
                  <c:v>992.35755630000006</c:v>
                </c:pt>
                <c:pt idx="15">
                  <c:v>988.66318273000013</c:v>
                </c:pt>
                <c:pt idx="16">
                  <c:v>988.76375565000103</c:v>
                </c:pt>
                <c:pt idx="17">
                  <c:v>980.21583581749974</c:v>
                </c:pt>
                <c:pt idx="18">
                  <c:v>976.42809639121174</c:v>
                </c:pt>
                <c:pt idx="19">
                  <c:v>969.10031747655103</c:v>
                </c:pt>
                <c:pt idx="20">
                  <c:v>965.10209286485087</c:v>
                </c:pt>
                <c:pt idx="21">
                  <c:v>963.24379063272534</c:v>
                </c:pt>
                <c:pt idx="22">
                  <c:v>963.89889406909822</c:v>
                </c:pt>
                <c:pt idx="23">
                  <c:v>963.36395514799312</c:v>
                </c:pt>
                <c:pt idx="24">
                  <c:v>963.10315907993072</c:v>
                </c:pt>
                <c:pt idx="25">
                  <c:v>961.64036001679972</c:v>
                </c:pt>
              </c:numCache>
            </c:numRef>
          </c:val>
          <c:smooth val="1"/>
          <c:extLst>
            <c:ext xmlns:c16="http://schemas.microsoft.com/office/drawing/2014/chart" uri="{C3380CC4-5D6E-409C-BE32-E72D297353CC}">
              <c16:uniqueId val="{00000015-5379-4E69-B262-B026C269CD78}"/>
            </c:ext>
          </c:extLst>
        </c:ser>
        <c:ser>
          <c:idx val="1"/>
          <c:order val="4"/>
          <c:tx>
            <c:strRef>
              <c:f>Sheet1!$A$8</c:f>
              <c:strCache>
                <c:ptCount val="1"/>
                <c:pt idx="0">
                  <c:v>Pieprasījums pēc darbaspēka</c:v>
                </c:pt>
              </c:strCache>
            </c:strRef>
          </c:tx>
          <c:spPr>
            <a:ln w="50800">
              <a:solidFill>
                <a:srgbClr val="C00000"/>
              </a:solidFill>
              <a:prstDash val="solid"/>
            </a:ln>
          </c:spPr>
          <c:marker>
            <c:symbol val="none"/>
          </c:marker>
          <c:dPt>
            <c:idx val="13"/>
            <c:bubble3D val="0"/>
            <c:spPr>
              <a:ln w="50800">
                <a:solidFill>
                  <a:srgbClr val="C00000"/>
                </a:solidFill>
                <a:prstDash val="lgDash"/>
              </a:ln>
            </c:spPr>
            <c:extLst>
              <c:ext xmlns:c16="http://schemas.microsoft.com/office/drawing/2014/chart" uri="{C3380CC4-5D6E-409C-BE32-E72D297353CC}">
                <c16:uniqueId val="{00000017-5379-4E69-B262-B026C269CD78}"/>
              </c:ext>
            </c:extLst>
          </c:dPt>
          <c:dPt>
            <c:idx val="17"/>
            <c:bubble3D val="0"/>
            <c:extLst>
              <c:ext xmlns:c16="http://schemas.microsoft.com/office/drawing/2014/chart" uri="{C3380CC4-5D6E-409C-BE32-E72D297353CC}">
                <c16:uniqueId val="{00000019-5379-4E69-B262-B026C269CD78}"/>
              </c:ext>
            </c:extLst>
          </c:dPt>
          <c:dPt>
            <c:idx val="18"/>
            <c:bubble3D val="0"/>
            <c:extLst>
              <c:ext xmlns:c16="http://schemas.microsoft.com/office/drawing/2014/chart" uri="{C3380CC4-5D6E-409C-BE32-E72D297353CC}">
                <c16:uniqueId val="{0000001B-5379-4E69-B262-B026C269CD78}"/>
              </c:ext>
            </c:extLst>
          </c:dPt>
          <c:dPt>
            <c:idx val="19"/>
            <c:bubble3D val="0"/>
            <c:spPr>
              <a:ln w="50800">
                <a:solidFill>
                  <a:srgbClr val="C00000"/>
                </a:solidFill>
                <a:prstDash val="sysDash"/>
              </a:ln>
            </c:spPr>
            <c:extLst>
              <c:ext xmlns:c16="http://schemas.microsoft.com/office/drawing/2014/chart" uri="{C3380CC4-5D6E-409C-BE32-E72D297353CC}">
                <c16:uniqueId val="{0000001D-5379-4E69-B262-B026C269CD78}"/>
              </c:ext>
            </c:extLst>
          </c:dPt>
          <c:dPt>
            <c:idx val="20"/>
            <c:bubble3D val="0"/>
            <c:spPr>
              <a:ln w="50800">
                <a:solidFill>
                  <a:srgbClr val="C00000"/>
                </a:solidFill>
                <a:prstDash val="sysDash"/>
              </a:ln>
            </c:spPr>
            <c:extLst>
              <c:ext xmlns:c16="http://schemas.microsoft.com/office/drawing/2014/chart" uri="{C3380CC4-5D6E-409C-BE32-E72D297353CC}">
                <c16:uniqueId val="{0000001F-5379-4E69-B262-B026C269CD78}"/>
              </c:ext>
            </c:extLst>
          </c:dPt>
          <c:dPt>
            <c:idx val="21"/>
            <c:bubble3D val="0"/>
            <c:spPr>
              <a:ln w="50800">
                <a:solidFill>
                  <a:srgbClr val="C00000"/>
                </a:solidFill>
                <a:prstDash val="sysDash"/>
              </a:ln>
            </c:spPr>
            <c:extLst>
              <c:ext xmlns:c16="http://schemas.microsoft.com/office/drawing/2014/chart" uri="{C3380CC4-5D6E-409C-BE32-E72D297353CC}">
                <c16:uniqueId val="{00000021-5379-4E69-B262-B026C269CD78}"/>
              </c:ext>
            </c:extLst>
          </c:dPt>
          <c:dPt>
            <c:idx val="22"/>
            <c:bubble3D val="0"/>
            <c:spPr>
              <a:ln w="50800">
                <a:solidFill>
                  <a:srgbClr val="C00000"/>
                </a:solidFill>
                <a:prstDash val="sysDash"/>
              </a:ln>
            </c:spPr>
            <c:extLst>
              <c:ext xmlns:c16="http://schemas.microsoft.com/office/drawing/2014/chart" uri="{C3380CC4-5D6E-409C-BE32-E72D297353CC}">
                <c16:uniqueId val="{00000023-5379-4E69-B262-B026C269CD78}"/>
              </c:ext>
            </c:extLst>
          </c:dPt>
          <c:dPt>
            <c:idx val="23"/>
            <c:bubble3D val="0"/>
            <c:spPr>
              <a:ln w="50800">
                <a:solidFill>
                  <a:srgbClr val="C00000"/>
                </a:solidFill>
                <a:prstDash val="sysDash"/>
              </a:ln>
            </c:spPr>
            <c:extLst>
              <c:ext xmlns:c16="http://schemas.microsoft.com/office/drawing/2014/chart" uri="{C3380CC4-5D6E-409C-BE32-E72D297353CC}">
                <c16:uniqueId val="{00000025-5379-4E69-B262-B026C269CD78}"/>
              </c:ext>
            </c:extLst>
          </c:dPt>
          <c:dPt>
            <c:idx val="24"/>
            <c:bubble3D val="0"/>
            <c:spPr>
              <a:ln w="50800">
                <a:solidFill>
                  <a:srgbClr val="C00000"/>
                </a:solidFill>
                <a:prstDash val="sysDash"/>
              </a:ln>
            </c:spPr>
            <c:extLst>
              <c:ext xmlns:c16="http://schemas.microsoft.com/office/drawing/2014/chart" uri="{C3380CC4-5D6E-409C-BE32-E72D297353CC}">
                <c16:uniqueId val="{00000027-5379-4E69-B262-B026C269CD78}"/>
              </c:ext>
            </c:extLst>
          </c:dPt>
          <c:dPt>
            <c:idx val="25"/>
            <c:bubble3D val="0"/>
            <c:spPr>
              <a:ln w="50800">
                <a:solidFill>
                  <a:srgbClr val="C00000"/>
                </a:solidFill>
                <a:prstDash val="sysDash"/>
              </a:ln>
            </c:spPr>
            <c:extLst>
              <c:ext xmlns:c16="http://schemas.microsoft.com/office/drawing/2014/chart" uri="{C3380CC4-5D6E-409C-BE32-E72D297353CC}">
                <c16:uniqueId val="{00000029-5379-4E69-B262-B026C269CD78}"/>
              </c:ext>
            </c:extLst>
          </c:dPt>
          <c:cat>
            <c:numRef>
              <c:f>Sheet1!$B$6:$X$6</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Sheet1!$B$8:$AK$8</c:f>
              <c:numCache>
                <c:formatCode>General</c:formatCode>
                <c:ptCount val="26"/>
                <c:pt idx="0">
                  <c:v>939</c:v>
                </c:pt>
                <c:pt idx="1">
                  <c:v>933.6</c:v>
                </c:pt>
                <c:pt idx="2">
                  <c:v>955.4</c:v>
                </c:pt>
                <c:pt idx="3" formatCode="#,##0.00">
                  <c:v>962</c:v>
                </c:pt>
                <c:pt idx="4" formatCode="#,##0.00">
                  <c:v>963.8</c:v>
                </c:pt>
                <c:pt idx="5" formatCode="#,##0.00">
                  <c:v>972.3</c:v>
                </c:pt>
                <c:pt idx="6" formatCode="#,##0.00">
                  <c:v>1030.9000000000001</c:v>
                </c:pt>
                <c:pt idx="7" formatCode="#,##0.00">
                  <c:v>1057.4000000000001</c:v>
                </c:pt>
                <c:pt idx="8" formatCode="#,##0.00">
                  <c:v>1054.9000000000001</c:v>
                </c:pt>
                <c:pt idx="9">
                  <c:v>908.5</c:v>
                </c:pt>
                <c:pt idx="10">
                  <c:v>850.7</c:v>
                </c:pt>
                <c:pt idx="11">
                  <c:v>861.6</c:v>
                </c:pt>
                <c:pt idx="12">
                  <c:v>875.6</c:v>
                </c:pt>
                <c:pt idx="13" formatCode="0.0">
                  <c:v>893.9</c:v>
                </c:pt>
                <c:pt idx="14" formatCode="0.0">
                  <c:v>884.65565000000004</c:v>
                </c:pt>
                <c:pt idx="15" formatCode="0.0">
                  <c:v>896.08912000000009</c:v>
                </c:pt>
                <c:pt idx="16" formatCode="0.0">
                  <c:v>893.30502000000001</c:v>
                </c:pt>
                <c:pt idx="17" formatCode="0.0">
                  <c:v>894.82438249999996</c:v>
                </c:pt>
                <c:pt idx="18" formatCode="0.0">
                  <c:v>898.76746299745673</c:v>
                </c:pt>
                <c:pt idx="19" formatCode="0.0">
                  <c:v>900.96704919332944</c:v>
                </c:pt>
                <c:pt idx="20" formatCode="0.0">
                  <c:v>902.01572373227521</c:v>
                </c:pt>
                <c:pt idx="21" formatCode="0.0">
                  <c:v>904.17489803548199</c:v>
                </c:pt>
                <c:pt idx="22" formatCode="0.0">
                  <c:v>906.19115501961664</c:v>
                </c:pt>
                <c:pt idx="23" formatCode="0.0">
                  <c:v>907.45906555444708</c:v>
                </c:pt>
                <c:pt idx="24" formatCode="0.0">
                  <c:v>907.40832906456922</c:v>
                </c:pt>
                <c:pt idx="25" formatCode="0.0">
                  <c:v>906.35632566771528</c:v>
                </c:pt>
              </c:numCache>
            </c:numRef>
          </c:val>
          <c:smooth val="1"/>
          <c:extLst>
            <c:ext xmlns:c16="http://schemas.microsoft.com/office/drawing/2014/chart" uri="{C3380CC4-5D6E-409C-BE32-E72D297353CC}">
              <c16:uniqueId val="{0000002A-5379-4E69-B262-B026C269CD78}"/>
            </c:ext>
          </c:extLst>
        </c:ser>
        <c:dLbls>
          <c:showLegendKey val="0"/>
          <c:showVal val="0"/>
          <c:showCatName val="0"/>
          <c:showSerName val="0"/>
          <c:showPercent val="0"/>
          <c:showBubbleSize val="0"/>
        </c:dLbls>
        <c:marker val="1"/>
        <c:smooth val="0"/>
        <c:axId val="187704448"/>
        <c:axId val="187705984"/>
      </c:lineChart>
      <c:catAx>
        <c:axId val="187704448"/>
        <c:scaling>
          <c:orientation val="minMax"/>
        </c:scaling>
        <c:delete val="0"/>
        <c:axPos val="b"/>
        <c:numFmt formatCode="General" sourceLinked="1"/>
        <c:majorTickMark val="out"/>
        <c:minorTickMark val="none"/>
        <c:tickLblPos val="nextTo"/>
        <c:spPr>
          <a:ln w="25400">
            <a:noFill/>
            <a:prstDash val="solid"/>
          </a:ln>
        </c:spPr>
        <c:txPr>
          <a:bodyPr rot="0" vert="horz"/>
          <a:lstStyle/>
          <a:p>
            <a:pPr>
              <a:defRPr/>
            </a:pPr>
            <a:endParaRPr lang="en-US"/>
          </a:p>
        </c:txPr>
        <c:crossAx val="187705984"/>
        <c:crosses val="autoZero"/>
        <c:auto val="0"/>
        <c:lblAlgn val="ctr"/>
        <c:lblOffset val="100"/>
        <c:tickLblSkip val="2"/>
        <c:tickMarkSkip val="1"/>
        <c:noMultiLvlLbl val="0"/>
      </c:catAx>
      <c:valAx>
        <c:axId val="187705984"/>
        <c:scaling>
          <c:orientation val="minMax"/>
          <c:max val="1300"/>
          <c:min val="700"/>
        </c:scaling>
        <c:delete val="0"/>
        <c:axPos val="l"/>
        <c:numFmt formatCode="General" sourceLinked="1"/>
        <c:majorTickMark val="out"/>
        <c:minorTickMark val="none"/>
        <c:tickLblPos val="nextTo"/>
        <c:spPr>
          <a:ln w="3175">
            <a:noFill/>
            <a:prstDash val="solid"/>
          </a:ln>
        </c:spPr>
        <c:txPr>
          <a:bodyPr rot="0" vert="horz"/>
          <a:lstStyle/>
          <a:p>
            <a:pPr>
              <a:defRPr/>
            </a:pPr>
            <a:endParaRPr lang="en-US"/>
          </a:p>
        </c:txPr>
        <c:crossAx val="187704448"/>
        <c:crosses val="autoZero"/>
        <c:crossBetween val="midCat"/>
      </c:valAx>
      <c:spPr>
        <a:solidFill>
          <a:schemeClr val="bg1"/>
        </a:solidFill>
        <a:ln w="25398">
          <a:noFill/>
        </a:ln>
      </c:spPr>
    </c:plotArea>
    <c:legend>
      <c:legendPos val="r"/>
      <c:legendEntry>
        <c:idx val="0"/>
        <c:delete val="1"/>
      </c:legendEntry>
      <c:legendEntry>
        <c:idx val="2"/>
        <c:delete val="1"/>
      </c:legendEntry>
      <c:layout>
        <c:manualLayout>
          <c:xMode val="edge"/>
          <c:yMode val="edge"/>
          <c:x val="0.53781886574074067"/>
          <c:y val="4.810277777777777E-3"/>
          <c:w val="0.44980530545481706"/>
          <c:h val="0.28914333333333325"/>
        </c:manualLayout>
      </c:layout>
      <c:overlay val="0"/>
      <c:txPr>
        <a:bodyPr/>
        <a:lstStyle/>
        <a:p>
          <a:pPr>
            <a:defRPr sz="1400"/>
          </a:pPr>
          <a:endParaRPr lang="en-US"/>
        </a:p>
      </c:txPr>
    </c:legend>
    <c:plotVisOnly val="1"/>
    <c:dispBlanksAs val="gap"/>
    <c:showDLblsOverMax val="0"/>
  </c:chart>
  <c:spPr>
    <a:noFill/>
    <a:ln>
      <a:noFill/>
    </a:ln>
  </c:spPr>
  <c:txPr>
    <a:bodyPr/>
    <a:lstStyle/>
    <a:p>
      <a:pPr>
        <a:defRPr sz="1100" b="0" i="0" u="none" strike="noStrike" baseline="0">
          <a:solidFill>
            <a:srgbClr val="000000"/>
          </a:solidFill>
          <a:latin typeface="Century Gothic" panose="020B0502020202020204" pitchFamily="34" charset="0"/>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07899251493849E-2"/>
          <c:y val="1.1826561679790027E-2"/>
          <c:w val="0.94252315784843266"/>
          <c:h val="0.9784982677165355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E50-4B9C-A20F-0C49E842C7F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8E50-4B9C-A20F-0C49E842C7F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2-8E50-4B9C-A20F-0C49E842C7F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8E50-4B9C-A20F-0C49E842C7F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4-8E50-4B9C-A20F-0C49E842C7F8}"/>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8E50-4B9C-A20F-0C49E842C7F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6-8E50-4B9C-A20F-0C49E842C7F8}"/>
              </c:ext>
            </c:extLst>
          </c:dPt>
          <c:dLbls>
            <c:dLbl>
              <c:idx val="0"/>
              <c:layout>
                <c:manualLayout>
                  <c:x val="-9.8856056749860033E-2"/>
                  <c:y val="-5.87962962962952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50-4B9C-A20F-0C49E842C7F8}"/>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50-4B9C-A20F-0C49E842C7F8}"/>
                </c:ext>
              </c:extLst>
            </c:dLbl>
            <c:dLbl>
              <c:idx val="2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Light" panose="020F030202020403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5-4AE9-96A0-161879726FC3}"/>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IKT pakalpojumi</c:v>
                </c:pt>
                <c:pt idx="1">
                  <c:v>Nemetālisko minerālu ražošana</c:v>
                </c:pt>
                <c:pt idx="2">
                  <c:v>Ķīmiskā rūpniecība</c:v>
                </c:pt>
                <c:pt idx="3">
                  <c:v>Transports un uzglabāšana</c:v>
                </c:pt>
                <c:pt idx="4">
                  <c:v>Mašīnu un iekārtu ražošana</c:v>
                </c:pt>
                <c:pt idx="5">
                  <c:v>Kokapstrāde</c:v>
                </c:pt>
                <c:pt idx="6">
                  <c:v>Vieglā rūpniecība</c:v>
                </c:pt>
                <c:pt idx="7">
                  <c:v>Metālapstrāde</c:v>
                </c:pt>
                <c:pt idx="8">
                  <c:v>Ūdens apgāde</c:v>
                </c:pt>
                <c:pt idx="9">
                  <c:v>Būvniecība</c:v>
                </c:pt>
                <c:pt idx="10">
                  <c:v>Papīra ražošana un poligrāfija</c:v>
                </c:pt>
                <c:pt idx="11">
                  <c:v>Elektroenerģija un gāzes apgāde</c:v>
                </c:pt>
                <c:pt idx="12">
                  <c:v>Finanšu un apdrošināšanas darbības</c:v>
                </c:pt>
                <c:pt idx="13">
                  <c:v>Ieguves rūpniecība</c:v>
                </c:pt>
                <c:pt idx="14">
                  <c:v>Transportlīdzekļu ražošana</c:v>
                </c:pt>
                <c:pt idx="15">
                  <c:v>Sabiedriskie pakalpojumi</c:v>
                </c:pt>
                <c:pt idx="16">
                  <c:v>Izmitināšana un ēdināšanas pak.</c:v>
                </c:pt>
                <c:pt idx="17">
                  <c:v>Lauksaimniecība, mežsaimniecība un zivsaimniecība</c:v>
                </c:pt>
                <c:pt idx="18">
                  <c:v>Pārtikas rūpniecība</c:v>
                </c:pt>
                <c:pt idx="19">
                  <c:v>Tirdzniecība</c:v>
                </c:pt>
                <c:pt idx="20">
                  <c:v>Elektrisko un optisko iekārtu raž.</c:v>
                </c:pt>
              </c:strCache>
            </c:strRef>
          </c:cat>
          <c:val>
            <c:numRef>
              <c:f>Sheet1!$B$2:$B$22</c:f>
              <c:numCache>
                <c:formatCode>0</c:formatCode>
                <c:ptCount val="21"/>
                <c:pt idx="0">
                  <c:v>-15.296104285141411</c:v>
                </c:pt>
                <c:pt idx="1">
                  <c:v>-13.798901663136888</c:v>
                </c:pt>
                <c:pt idx="2">
                  <c:v>-13.345027298904313</c:v>
                </c:pt>
                <c:pt idx="3">
                  <c:v>-6.5083352904053555</c:v>
                </c:pt>
                <c:pt idx="4">
                  <c:v>-5.0090415913200701</c:v>
                </c:pt>
                <c:pt idx="5">
                  <c:v>-2.6722059804072416</c:v>
                </c:pt>
                <c:pt idx="6">
                  <c:v>-0.68223746793117357</c:v>
                </c:pt>
                <c:pt idx="7">
                  <c:v>-0.3156149781909221</c:v>
                </c:pt>
                <c:pt idx="8">
                  <c:v>0.88850147957980141</c:v>
                </c:pt>
                <c:pt idx="9">
                  <c:v>2.8353649060123445</c:v>
                </c:pt>
                <c:pt idx="10">
                  <c:v>5.955555555555577</c:v>
                </c:pt>
                <c:pt idx="11">
                  <c:v>7.3389515855811283</c:v>
                </c:pt>
                <c:pt idx="12">
                  <c:v>8.7885112441084203</c:v>
                </c:pt>
                <c:pt idx="13">
                  <c:v>12.326335877862576</c:v>
                </c:pt>
                <c:pt idx="14">
                  <c:v>14.228066737134995</c:v>
                </c:pt>
                <c:pt idx="15">
                  <c:v>15.699654939136209</c:v>
                </c:pt>
                <c:pt idx="16">
                  <c:v>16.101301584098479</c:v>
                </c:pt>
                <c:pt idx="17">
                  <c:v>16.96947577614884</c:v>
                </c:pt>
                <c:pt idx="18">
                  <c:v>17.157103927840083</c:v>
                </c:pt>
                <c:pt idx="19">
                  <c:v>18.345040860106508</c:v>
                </c:pt>
                <c:pt idx="20">
                  <c:v>97.758457983968071</c:v>
                </c:pt>
              </c:numCache>
            </c:numRef>
          </c:val>
          <c:extLst>
            <c:ext xmlns:c16="http://schemas.microsoft.com/office/drawing/2014/chart" uri="{C3380CC4-5D6E-409C-BE32-E72D297353CC}">
              <c16:uniqueId val="{00000001-B705-4AE9-96A0-161879726FC3}"/>
            </c:ext>
          </c:extLst>
        </c:ser>
        <c:dLbls>
          <c:showLegendKey val="0"/>
          <c:showVal val="0"/>
          <c:showCatName val="0"/>
          <c:showSerName val="0"/>
          <c:showPercent val="0"/>
          <c:showBubbleSize val="0"/>
        </c:dLbls>
        <c:gapWidth val="40"/>
        <c:axId val="1009795600"/>
        <c:axId val="1009805792"/>
      </c:barChart>
      <c:catAx>
        <c:axId val="1009795600"/>
        <c:scaling>
          <c:orientation val="minMax"/>
        </c:scaling>
        <c:delete val="0"/>
        <c:axPos val="l"/>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crossAx val="1009805792"/>
        <c:crosses val="autoZero"/>
        <c:auto val="1"/>
        <c:lblAlgn val="ctr"/>
        <c:lblOffset val="100"/>
        <c:noMultiLvlLbl val="0"/>
      </c:catAx>
      <c:valAx>
        <c:axId val="1009805792"/>
        <c:scaling>
          <c:orientation val="minMax"/>
          <c:max val="52"/>
          <c:min val="-17"/>
        </c:scaling>
        <c:delete val="1"/>
        <c:axPos val="b"/>
        <c:numFmt formatCode="0" sourceLinked="1"/>
        <c:majorTickMark val="out"/>
        <c:minorTickMark val="none"/>
        <c:tickLblPos val="nextTo"/>
        <c:crossAx val="1009795600"/>
        <c:crosses val="autoZero"/>
        <c:crossBetween val="between"/>
        <c:majorUnit val="1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Calibri Light" panose="020F030202020403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07899251493849E-2"/>
          <c:y val="1.1826561679790027E-2"/>
          <c:w val="0.94252315784843266"/>
          <c:h val="0.9784982677165355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19"/>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Light" panose="020F030202020403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D2-49CB-8DF3-99ECDB9AA2EA}"/>
                </c:ext>
              </c:extLst>
            </c:dLbl>
            <c:dLbl>
              <c:idx val="2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Light" panose="020F0302020204030204"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5-4AE9-96A0-161879726FC3}"/>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Transportlīdzekļu ražošana</c:v>
                </c:pt>
                <c:pt idx="1">
                  <c:v>Elektroenerģija un gāzes apgāde</c:v>
                </c:pt>
                <c:pt idx="2">
                  <c:v>Ķīmiskā rūpniecība</c:v>
                </c:pt>
                <c:pt idx="3">
                  <c:v>Mašīnu un iekārtu ražošana</c:v>
                </c:pt>
                <c:pt idx="4">
                  <c:v>Vieglā rūpniecība</c:v>
                </c:pt>
                <c:pt idx="5">
                  <c:v>Metālapstrāde</c:v>
                </c:pt>
                <c:pt idx="6">
                  <c:v>Ūdens apgāde</c:v>
                </c:pt>
                <c:pt idx="7">
                  <c:v>Papīra ražošana un poligrāfija</c:v>
                </c:pt>
                <c:pt idx="8">
                  <c:v>Pārtikas rūpniecība</c:v>
                </c:pt>
                <c:pt idx="9">
                  <c:v>IKT pakalpojumi</c:v>
                </c:pt>
                <c:pt idx="10">
                  <c:v>Ieguves rūpniecība</c:v>
                </c:pt>
                <c:pt idx="11">
                  <c:v>Sabiedriskie pakalpojumi</c:v>
                </c:pt>
                <c:pt idx="12">
                  <c:v>Būvniecība</c:v>
                </c:pt>
                <c:pt idx="13">
                  <c:v>Izmitināšana un ēdināšanas pak.</c:v>
                </c:pt>
                <c:pt idx="14">
                  <c:v>Transports un uzglabāšana</c:v>
                </c:pt>
                <c:pt idx="15">
                  <c:v>Tirdzniecība</c:v>
                </c:pt>
                <c:pt idx="16">
                  <c:v>Finanšu un apdrošināšanas darbības</c:v>
                </c:pt>
                <c:pt idx="17">
                  <c:v>Elektrisko un optisko iekārtu raž.</c:v>
                </c:pt>
                <c:pt idx="18">
                  <c:v>Nemetālisko minerālu ražošana</c:v>
                </c:pt>
                <c:pt idx="19">
                  <c:v>Lauksaimniecība, mežsaimniecība</c:v>
                </c:pt>
                <c:pt idx="20">
                  <c:v>Kokapstrāde</c:v>
                </c:pt>
              </c:strCache>
            </c:strRef>
          </c:cat>
          <c:val>
            <c:numRef>
              <c:f>Sheet1!$B$2:$B$22</c:f>
              <c:numCache>
                <c:formatCode>0</c:formatCode>
                <c:ptCount val="21"/>
                <c:pt idx="0">
                  <c:v>20.20513206866411</c:v>
                </c:pt>
                <c:pt idx="1">
                  <c:v>21.642376641100444</c:v>
                </c:pt>
                <c:pt idx="2">
                  <c:v>22.615952663690489</c:v>
                </c:pt>
                <c:pt idx="3">
                  <c:v>23.424522865304255</c:v>
                </c:pt>
                <c:pt idx="4">
                  <c:v>34.005149192099957</c:v>
                </c:pt>
                <c:pt idx="5">
                  <c:v>34.478024008429479</c:v>
                </c:pt>
                <c:pt idx="6">
                  <c:v>34.908548753633468</c:v>
                </c:pt>
                <c:pt idx="7">
                  <c:v>36.016364323372038</c:v>
                </c:pt>
                <c:pt idx="8">
                  <c:v>37.381487283348228</c:v>
                </c:pt>
                <c:pt idx="9">
                  <c:v>40.371637114990833</c:v>
                </c:pt>
                <c:pt idx="10">
                  <c:v>40.7115173922856</c:v>
                </c:pt>
                <c:pt idx="11">
                  <c:v>44.619154176091754</c:v>
                </c:pt>
                <c:pt idx="12">
                  <c:v>45.469755693763332</c:v>
                </c:pt>
                <c:pt idx="13">
                  <c:v>45.552060197391363</c:v>
                </c:pt>
                <c:pt idx="14">
                  <c:v>46.836335647410941</c:v>
                </c:pt>
                <c:pt idx="15">
                  <c:v>50.199026751155351</c:v>
                </c:pt>
                <c:pt idx="16">
                  <c:v>53.413768528335041</c:v>
                </c:pt>
                <c:pt idx="17">
                  <c:v>53.702219165790098</c:v>
                </c:pt>
                <c:pt idx="18">
                  <c:v>56.252422418148342</c:v>
                </c:pt>
                <c:pt idx="19">
                  <c:v>64.072348763952178</c:v>
                </c:pt>
                <c:pt idx="20">
                  <c:v>70.232930090998295</c:v>
                </c:pt>
              </c:numCache>
            </c:numRef>
          </c:val>
          <c:extLst>
            <c:ext xmlns:c16="http://schemas.microsoft.com/office/drawing/2014/chart" uri="{C3380CC4-5D6E-409C-BE32-E72D297353CC}">
              <c16:uniqueId val="{00000001-B705-4AE9-96A0-161879726FC3}"/>
            </c:ext>
          </c:extLst>
        </c:ser>
        <c:dLbls>
          <c:showLegendKey val="0"/>
          <c:showVal val="0"/>
          <c:showCatName val="0"/>
          <c:showSerName val="0"/>
          <c:showPercent val="0"/>
          <c:showBubbleSize val="0"/>
        </c:dLbls>
        <c:gapWidth val="40"/>
        <c:axId val="1009795600"/>
        <c:axId val="1009805792"/>
      </c:barChart>
      <c:catAx>
        <c:axId val="1009795600"/>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crossAx val="1009805792"/>
        <c:crosses val="autoZero"/>
        <c:auto val="1"/>
        <c:lblAlgn val="ctr"/>
        <c:lblOffset val="100"/>
        <c:noMultiLvlLbl val="0"/>
      </c:catAx>
      <c:valAx>
        <c:axId val="1009805792"/>
        <c:scaling>
          <c:orientation val="minMax"/>
          <c:max val="75"/>
          <c:min val="0"/>
        </c:scaling>
        <c:delete val="1"/>
        <c:axPos val="b"/>
        <c:numFmt formatCode="0" sourceLinked="1"/>
        <c:majorTickMark val="out"/>
        <c:minorTickMark val="none"/>
        <c:tickLblPos val="nextTo"/>
        <c:crossAx val="1009795600"/>
        <c:crosses val="autoZero"/>
        <c:crossBetween val="between"/>
        <c:majorUnit val="1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Calibri Light" panose="020F030202020403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3350694444444E-2"/>
          <c:y val="3.9784827364179154E-2"/>
          <c:w val="0.91287994298725905"/>
          <c:h val="0.85626527777777772"/>
        </c:manualLayout>
      </c:layout>
      <c:lineChart>
        <c:grouping val="standard"/>
        <c:varyColors val="0"/>
        <c:ser>
          <c:idx val="1"/>
          <c:order val="0"/>
          <c:tx>
            <c:strRef>
              <c:f>Sheet1!$A$3</c:f>
              <c:strCache>
                <c:ptCount val="1"/>
                <c:pt idx="0">
                  <c:v>Darbaspēka izmaksas</c:v>
                </c:pt>
              </c:strCache>
            </c:strRef>
          </c:tx>
          <c:spPr>
            <a:ln w="38100" cap="rnd">
              <a:solidFill>
                <a:srgbClr val="0070C0"/>
              </a:solidFill>
              <a:round/>
            </a:ln>
            <a:effectLst/>
          </c:spPr>
          <c:marker>
            <c:symbol val="none"/>
          </c:marker>
          <c:dPt>
            <c:idx val="7"/>
            <c:marker>
              <c:symbol val="none"/>
            </c:marker>
            <c:bubble3D val="0"/>
            <c:spPr>
              <a:ln w="38100" cap="rnd">
                <a:solidFill>
                  <a:srgbClr val="0070C0"/>
                </a:solidFill>
                <a:prstDash val="sysDash"/>
                <a:round/>
              </a:ln>
              <a:effectLst/>
            </c:spPr>
            <c:extLst>
              <c:ext xmlns:c16="http://schemas.microsoft.com/office/drawing/2014/chart" uri="{C3380CC4-5D6E-409C-BE32-E72D297353CC}">
                <c16:uniqueId val="{00000003-EE92-4966-A0A7-B187171B6981}"/>
              </c:ext>
            </c:extLst>
          </c:dPt>
          <c:dPt>
            <c:idx val="8"/>
            <c:marker>
              <c:symbol val="none"/>
            </c:marker>
            <c:bubble3D val="0"/>
            <c:spPr>
              <a:ln w="38100" cap="rnd">
                <a:solidFill>
                  <a:srgbClr val="0070C0"/>
                </a:solidFill>
                <a:prstDash val="sysDash"/>
                <a:round/>
              </a:ln>
              <a:effectLst/>
            </c:spPr>
            <c:extLst>
              <c:ext xmlns:c16="http://schemas.microsoft.com/office/drawing/2014/chart" uri="{C3380CC4-5D6E-409C-BE32-E72D297353CC}">
                <c16:uniqueId val="{00000004-EE92-4966-A0A7-B187171B6981}"/>
              </c:ext>
            </c:extLst>
          </c:dPt>
          <c:dPt>
            <c:idx val="9"/>
            <c:marker>
              <c:symbol val="none"/>
            </c:marker>
            <c:bubble3D val="0"/>
            <c:spPr>
              <a:ln w="38100" cap="rnd">
                <a:solidFill>
                  <a:srgbClr val="0070C0"/>
                </a:solidFill>
                <a:prstDash val="sysDash"/>
                <a:round/>
              </a:ln>
              <a:effectLst/>
            </c:spPr>
            <c:extLst>
              <c:ext xmlns:c16="http://schemas.microsoft.com/office/drawing/2014/chart" uri="{C3380CC4-5D6E-409C-BE32-E72D297353CC}">
                <c16:uniqueId val="{00000005-EE92-4966-A0A7-B187171B6981}"/>
              </c:ext>
            </c:extLst>
          </c:dPt>
          <c:dPt>
            <c:idx val="10"/>
            <c:marker>
              <c:symbol val="none"/>
            </c:marker>
            <c:bubble3D val="0"/>
            <c:spPr>
              <a:ln w="38100" cap="rnd">
                <a:solidFill>
                  <a:srgbClr val="0070C0"/>
                </a:solidFill>
                <a:prstDash val="sysDash"/>
                <a:round/>
              </a:ln>
              <a:effectLst/>
            </c:spPr>
            <c:extLst>
              <c:ext xmlns:c16="http://schemas.microsoft.com/office/drawing/2014/chart" uri="{C3380CC4-5D6E-409C-BE32-E72D297353CC}">
                <c16:uniqueId val="{00000006-EE92-4966-A0A7-B187171B6981}"/>
              </c:ext>
            </c:extLst>
          </c:dPt>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Sheet1!$B$3:$L$3</c:f>
              <c:numCache>
                <c:formatCode>0.0</c:formatCode>
                <c:ptCount val="11"/>
                <c:pt idx="0">
                  <c:v>100</c:v>
                </c:pt>
                <c:pt idx="1">
                  <c:v>102.75653994747076</c:v>
                </c:pt>
                <c:pt idx="2">
                  <c:v>112.08370487951427</c:v>
                </c:pt>
                <c:pt idx="3">
                  <c:v>117.51382741041169</c:v>
                </c:pt>
                <c:pt idx="4">
                  <c:v>127.36803663519669</c:v>
                </c:pt>
                <c:pt idx="5">
                  <c:v>136.18114246507494</c:v>
                </c:pt>
                <c:pt idx="6">
                  <c:v>145.55821074713947</c:v>
                </c:pt>
                <c:pt idx="7" formatCode="General">
                  <c:v>151.17366768872756</c:v>
                </c:pt>
                <c:pt idx="8" formatCode="General">
                  <c:v>163.84583478281843</c:v>
                </c:pt>
                <c:pt idx="9" formatCode="General">
                  <c:v>175.12104410571195</c:v>
                </c:pt>
                <c:pt idx="10" formatCode="General">
                  <c:v>191.13966831611177</c:v>
                </c:pt>
              </c:numCache>
            </c:numRef>
          </c:val>
          <c:smooth val="0"/>
          <c:extLst>
            <c:ext xmlns:c16="http://schemas.microsoft.com/office/drawing/2014/chart" uri="{C3380CC4-5D6E-409C-BE32-E72D297353CC}">
              <c16:uniqueId val="{00000002-EE92-4966-A0A7-B187171B6981}"/>
            </c:ext>
          </c:extLst>
        </c:ser>
        <c:ser>
          <c:idx val="0"/>
          <c:order val="1"/>
          <c:tx>
            <c:strRef>
              <c:f>Sheet1!$A$2</c:f>
              <c:strCache>
                <c:ptCount val="1"/>
                <c:pt idx="0">
                  <c:v>Produktivitāte</c:v>
                </c:pt>
              </c:strCache>
            </c:strRef>
          </c:tx>
          <c:spPr>
            <a:ln w="44450" cap="rnd">
              <a:solidFill>
                <a:srgbClr val="C00000"/>
              </a:solidFill>
              <a:round/>
            </a:ln>
            <a:effectLst/>
          </c:spPr>
          <c:marker>
            <c:symbol val="none"/>
          </c:marker>
          <c:dPt>
            <c:idx val="7"/>
            <c:marker>
              <c:symbol val="none"/>
            </c:marker>
            <c:bubble3D val="0"/>
            <c:spPr>
              <a:ln w="44450" cap="rnd">
                <a:solidFill>
                  <a:srgbClr val="C00000"/>
                </a:solidFill>
                <a:prstDash val="sysDash"/>
                <a:round/>
              </a:ln>
              <a:effectLst/>
            </c:spPr>
            <c:extLst>
              <c:ext xmlns:c16="http://schemas.microsoft.com/office/drawing/2014/chart" uri="{C3380CC4-5D6E-409C-BE32-E72D297353CC}">
                <c16:uniqueId val="{00000007-EE92-4966-A0A7-B187171B6981}"/>
              </c:ext>
            </c:extLst>
          </c:dPt>
          <c:dPt>
            <c:idx val="8"/>
            <c:marker>
              <c:symbol val="none"/>
            </c:marker>
            <c:bubble3D val="0"/>
            <c:spPr>
              <a:ln w="44450" cap="rnd">
                <a:solidFill>
                  <a:srgbClr val="C00000"/>
                </a:solidFill>
                <a:prstDash val="sysDash"/>
                <a:round/>
              </a:ln>
              <a:effectLst/>
            </c:spPr>
            <c:extLst>
              <c:ext xmlns:c16="http://schemas.microsoft.com/office/drawing/2014/chart" uri="{C3380CC4-5D6E-409C-BE32-E72D297353CC}">
                <c16:uniqueId val="{00000008-EE92-4966-A0A7-B187171B6981}"/>
              </c:ext>
            </c:extLst>
          </c:dPt>
          <c:dPt>
            <c:idx val="9"/>
            <c:marker>
              <c:symbol val="none"/>
            </c:marker>
            <c:bubble3D val="0"/>
            <c:spPr>
              <a:ln w="44450" cap="rnd">
                <a:solidFill>
                  <a:srgbClr val="C00000"/>
                </a:solidFill>
                <a:prstDash val="sysDash"/>
                <a:round/>
              </a:ln>
              <a:effectLst/>
            </c:spPr>
            <c:extLst>
              <c:ext xmlns:c16="http://schemas.microsoft.com/office/drawing/2014/chart" uri="{C3380CC4-5D6E-409C-BE32-E72D297353CC}">
                <c16:uniqueId val="{00000009-EE92-4966-A0A7-B187171B6981}"/>
              </c:ext>
            </c:extLst>
          </c:dPt>
          <c:dPt>
            <c:idx val="10"/>
            <c:marker>
              <c:symbol val="none"/>
            </c:marker>
            <c:bubble3D val="0"/>
            <c:spPr>
              <a:ln w="44450" cap="rnd">
                <a:solidFill>
                  <a:srgbClr val="C00000"/>
                </a:solidFill>
                <a:prstDash val="sysDash"/>
                <a:round/>
              </a:ln>
              <a:effectLst/>
            </c:spPr>
            <c:extLst>
              <c:ext xmlns:c16="http://schemas.microsoft.com/office/drawing/2014/chart" uri="{C3380CC4-5D6E-409C-BE32-E72D297353CC}">
                <c16:uniqueId val="{0000000A-EE92-4966-A0A7-B187171B6981}"/>
              </c:ext>
            </c:extLst>
          </c:dPt>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Sheet1!$B$2:$L$2</c:f>
              <c:numCache>
                <c:formatCode>0.0</c:formatCode>
                <c:ptCount val="11"/>
                <c:pt idx="0">
                  <c:v>100</c:v>
                </c:pt>
                <c:pt idx="1">
                  <c:v>104.80245290976005</c:v>
                </c:pt>
                <c:pt idx="2">
                  <c:v>107.44308157201333</c:v>
                </c:pt>
                <c:pt idx="3">
                  <c:v>107.78316048734683</c:v>
                </c:pt>
                <c:pt idx="4">
                  <c:v>111.57479567563308</c:v>
                </c:pt>
                <c:pt idx="5">
                  <c:v>113.14279527153879</c:v>
                </c:pt>
                <c:pt idx="6">
                  <c:v>115.42222249743585</c:v>
                </c:pt>
                <c:pt idx="7" formatCode="General">
                  <c:v>119.27933071522934</c:v>
                </c:pt>
                <c:pt idx="8" formatCode="General">
                  <c:v>124.07266170859783</c:v>
                </c:pt>
                <c:pt idx="9" formatCode="General">
                  <c:v>129.57805172166263</c:v>
                </c:pt>
                <c:pt idx="10" formatCode="General">
                  <c:v>135.33157648664672</c:v>
                </c:pt>
              </c:numCache>
            </c:numRef>
          </c:val>
          <c:smooth val="0"/>
          <c:extLst>
            <c:ext xmlns:c16="http://schemas.microsoft.com/office/drawing/2014/chart" uri="{C3380CC4-5D6E-409C-BE32-E72D297353CC}">
              <c16:uniqueId val="{00000001-EE92-4966-A0A7-B187171B6981}"/>
            </c:ext>
          </c:extLst>
        </c:ser>
        <c:dLbls>
          <c:showLegendKey val="0"/>
          <c:showVal val="0"/>
          <c:showCatName val="0"/>
          <c:showSerName val="0"/>
          <c:showPercent val="0"/>
          <c:showBubbleSize val="0"/>
        </c:dLbls>
        <c:smooth val="0"/>
        <c:axId val="195232104"/>
        <c:axId val="196352976"/>
      </c:lineChart>
      <c:catAx>
        <c:axId val="1952321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crossAx val="196352976"/>
        <c:crosses val="autoZero"/>
        <c:auto val="1"/>
        <c:lblAlgn val="ctr"/>
        <c:lblOffset val="100"/>
        <c:noMultiLvlLbl val="0"/>
      </c:catAx>
      <c:valAx>
        <c:axId val="196352976"/>
        <c:scaling>
          <c:orientation val="minMax"/>
          <c:min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crossAx val="195232104"/>
        <c:crosses val="autoZero"/>
        <c:crossBetween val="between"/>
        <c:majorUnit val="20"/>
      </c:valAx>
      <c:spPr>
        <a:noFill/>
        <a:ln>
          <a:noFill/>
        </a:ln>
        <a:effectLst/>
      </c:spPr>
    </c:plotArea>
    <c:legend>
      <c:legendPos val="b"/>
      <c:layout>
        <c:manualLayout>
          <c:xMode val="edge"/>
          <c:yMode val="edge"/>
          <c:x val="0.12615080426615805"/>
          <c:y val="0.15918438123162532"/>
          <c:w val="0.33643298611111111"/>
          <c:h val="0.155225461682154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Calibri Light" panose="020F0302020204030204" pitchFamily="34" charset="0"/>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62202627300904E-2"/>
          <c:y val="3.2239949725269064E-2"/>
          <c:w val="0.96057613465509262"/>
          <c:h val="0.87986890575058285"/>
        </c:manualLayout>
      </c:layout>
      <c:lineChart>
        <c:grouping val="standard"/>
        <c:varyColors val="0"/>
        <c:ser>
          <c:idx val="2"/>
          <c:order val="1"/>
          <c:tx>
            <c:strRef>
              <c:f>Sheet1!$A$3</c:f>
              <c:strCache>
                <c:ptCount val="1"/>
                <c:pt idx="0">
                  <c:v>Trenda scenārijs</c:v>
                </c:pt>
              </c:strCache>
            </c:strRef>
          </c:tx>
          <c:spPr>
            <a:ln w="22225">
              <a:solidFill>
                <a:schemeClr val="accent1"/>
              </a:solidFill>
              <a:prstDash val="dash"/>
            </a:ln>
          </c:spPr>
          <c:marker>
            <c:symbol val="none"/>
          </c:marker>
          <c:cat>
            <c:numRef>
              <c:f>Sheet1!$B$1:$AU$1</c:f>
              <c:numCache>
                <c:formatCode>General</c:formatCode>
                <c:ptCount val="3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pt idx="27">
                  <c:v>2031</c:v>
                </c:pt>
                <c:pt idx="28">
                  <c:v>2032</c:v>
                </c:pt>
                <c:pt idx="29">
                  <c:v>2033</c:v>
                </c:pt>
                <c:pt idx="30">
                  <c:v>2034</c:v>
                </c:pt>
                <c:pt idx="31">
                  <c:v>2035</c:v>
                </c:pt>
              </c:numCache>
            </c:numRef>
          </c:cat>
          <c:val>
            <c:numRef>
              <c:f>Sheet1!$B$3:$AU$3</c:f>
              <c:numCache>
                <c:formatCode>General</c:formatCode>
                <c:ptCount val="32"/>
                <c:pt idx="13" formatCode="0">
                  <c:v>137.2532425945727</c:v>
                </c:pt>
                <c:pt idx="14" formatCode="0">
                  <c:v>142.05710608538274</c:v>
                </c:pt>
                <c:pt idx="15" formatCode="0">
                  <c:v>146.31881926794424</c:v>
                </c:pt>
                <c:pt idx="16" formatCode="0">
                  <c:v>150.41574620744669</c:v>
                </c:pt>
                <c:pt idx="17" formatCode="0">
                  <c:v>154.32655560884029</c:v>
                </c:pt>
                <c:pt idx="18" formatCode="0">
                  <c:v>158.18471949906129</c:v>
                </c:pt>
                <c:pt idx="19" formatCode="0">
                  <c:v>161.98115276703876</c:v>
                </c:pt>
                <c:pt idx="20" formatCode="0">
                  <c:v>165.70671928068063</c:v>
                </c:pt>
                <c:pt idx="21" formatCode="0">
                  <c:v>169.3522671048556</c:v>
                </c:pt>
                <c:pt idx="22" formatCode="0">
                  <c:v>172.73931244695271</c:v>
                </c:pt>
                <c:pt idx="23" formatCode="0">
                  <c:v>176.19409869589177</c:v>
                </c:pt>
                <c:pt idx="24" formatCode="0">
                  <c:v>179.71798066980961</c:v>
                </c:pt>
                <c:pt idx="25" formatCode="0">
                  <c:v>182.95290432186619</c:v>
                </c:pt>
                <c:pt idx="26" formatCode="0">
                  <c:v>186.24605659965977</c:v>
                </c:pt>
                <c:pt idx="27" formatCode="0">
                  <c:v>189.22599350525434</c:v>
                </c:pt>
                <c:pt idx="28" formatCode="0">
                  <c:v>192.25360940133842</c:v>
                </c:pt>
                <c:pt idx="29" formatCode="0">
                  <c:v>195.32966715175985</c:v>
                </c:pt>
                <c:pt idx="30" formatCode="0">
                  <c:v>198.45494182618802</c:v>
                </c:pt>
                <c:pt idx="31" formatCode="0">
                  <c:v>201.63022089540704</c:v>
                </c:pt>
              </c:numCache>
            </c:numRef>
          </c:val>
          <c:smooth val="0"/>
          <c:extLst>
            <c:ext xmlns:c16="http://schemas.microsoft.com/office/drawing/2014/chart" uri="{C3380CC4-5D6E-409C-BE32-E72D297353CC}">
              <c16:uniqueId val="{00000000-97AB-45D6-82F9-17E737BEF536}"/>
            </c:ext>
          </c:extLst>
        </c:ser>
        <c:ser>
          <c:idx val="0"/>
          <c:order val="0"/>
          <c:tx>
            <c:strRef>
              <c:f>Sheet1!$A$2</c:f>
              <c:strCache>
                <c:ptCount val="1"/>
                <c:pt idx="0">
                  <c:v>Mērķa scenārijs</c:v>
                </c:pt>
              </c:strCache>
            </c:strRef>
          </c:tx>
          <c:spPr>
            <a:ln w="38100">
              <a:solidFill>
                <a:srgbClr val="FF0000"/>
              </a:solidFill>
            </a:ln>
          </c:spPr>
          <c:marker>
            <c:symbol val="none"/>
          </c:marker>
          <c:dPt>
            <c:idx val="1"/>
            <c:bubble3D val="0"/>
            <c:spPr>
              <a:ln w="38100">
                <a:solidFill>
                  <a:schemeClr val="tx1"/>
                </a:solidFill>
              </a:ln>
            </c:spPr>
            <c:extLst>
              <c:ext xmlns:c16="http://schemas.microsoft.com/office/drawing/2014/chart" uri="{C3380CC4-5D6E-409C-BE32-E72D297353CC}">
                <c16:uniqueId val="{00000002-97AB-45D6-82F9-17E737BEF536}"/>
              </c:ext>
            </c:extLst>
          </c:dPt>
          <c:dPt>
            <c:idx val="2"/>
            <c:bubble3D val="0"/>
            <c:spPr>
              <a:ln w="38100">
                <a:solidFill>
                  <a:schemeClr val="tx1"/>
                </a:solidFill>
              </a:ln>
            </c:spPr>
            <c:extLst>
              <c:ext xmlns:c16="http://schemas.microsoft.com/office/drawing/2014/chart" uri="{C3380CC4-5D6E-409C-BE32-E72D297353CC}">
                <c16:uniqueId val="{00000004-97AB-45D6-82F9-17E737BEF536}"/>
              </c:ext>
            </c:extLst>
          </c:dPt>
          <c:dPt>
            <c:idx val="3"/>
            <c:bubble3D val="0"/>
            <c:spPr>
              <a:ln w="38100">
                <a:solidFill>
                  <a:schemeClr val="tx1"/>
                </a:solidFill>
              </a:ln>
            </c:spPr>
            <c:extLst>
              <c:ext xmlns:c16="http://schemas.microsoft.com/office/drawing/2014/chart" uri="{C3380CC4-5D6E-409C-BE32-E72D297353CC}">
                <c16:uniqueId val="{00000006-97AB-45D6-82F9-17E737BEF536}"/>
              </c:ext>
            </c:extLst>
          </c:dPt>
          <c:dPt>
            <c:idx val="4"/>
            <c:bubble3D val="0"/>
            <c:spPr>
              <a:ln w="38100">
                <a:solidFill>
                  <a:schemeClr val="tx1"/>
                </a:solidFill>
              </a:ln>
            </c:spPr>
            <c:extLst>
              <c:ext xmlns:c16="http://schemas.microsoft.com/office/drawing/2014/chart" uri="{C3380CC4-5D6E-409C-BE32-E72D297353CC}">
                <c16:uniqueId val="{00000008-97AB-45D6-82F9-17E737BEF536}"/>
              </c:ext>
            </c:extLst>
          </c:dPt>
          <c:dPt>
            <c:idx val="5"/>
            <c:bubble3D val="0"/>
            <c:spPr>
              <a:ln w="38100">
                <a:solidFill>
                  <a:schemeClr val="tx1"/>
                </a:solidFill>
              </a:ln>
            </c:spPr>
            <c:extLst>
              <c:ext xmlns:c16="http://schemas.microsoft.com/office/drawing/2014/chart" uri="{C3380CC4-5D6E-409C-BE32-E72D297353CC}">
                <c16:uniqueId val="{0000000A-97AB-45D6-82F9-17E737BEF536}"/>
              </c:ext>
            </c:extLst>
          </c:dPt>
          <c:dPt>
            <c:idx val="6"/>
            <c:bubble3D val="0"/>
            <c:spPr>
              <a:ln w="38100">
                <a:solidFill>
                  <a:schemeClr val="tx1"/>
                </a:solidFill>
              </a:ln>
            </c:spPr>
            <c:extLst>
              <c:ext xmlns:c16="http://schemas.microsoft.com/office/drawing/2014/chart" uri="{C3380CC4-5D6E-409C-BE32-E72D297353CC}">
                <c16:uniqueId val="{0000000C-97AB-45D6-82F9-17E737BEF536}"/>
              </c:ext>
            </c:extLst>
          </c:dPt>
          <c:dPt>
            <c:idx val="7"/>
            <c:bubble3D val="0"/>
            <c:spPr>
              <a:ln w="38100">
                <a:solidFill>
                  <a:schemeClr val="tx1"/>
                </a:solidFill>
              </a:ln>
            </c:spPr>
            <c:extLst>
              <c:ext xmlns:c16="http://schemas.microsoft.com/office/drawing/2014/chart" uri="{C3380CC4-5D6E-409C-BE32-E72D297353CC}">
                <c16:uniqueId val="{0000000E-97AB-45D6-82F9-17E737BEF536}"/>
              </c:ext>
            </c:extLst>
          </c:dPt>
          <c:dPt>
            <c:idx val="8"/>
            <c:bubble3D val="0"/>
            <c:spPr>
              <a:ln w="38100">
                <a:solidFill>
                  <a:schemeClr val="tx1"/>
                </a:solidFill>
              </a:ln>
            </c:spPr>
            <c:extLst>
              <c:ext xmlns:c16="http://schemas.microsoft.com/office/drawing/2014/chart" uri="{C3380CC4-5D6E-409C-BE32-E72D297353CC}">
                <c16:uniqueId val="{00000010-97AB-45D6-82F9-17E737BEF536}"/>
              </c:ext>
            </c:extLst>
          </c:dPt>
          <c:dPt>
            <c:idx val="9"/>
            <c:bubble3D val="0"/>
            <c:spPr>
              <a:ln w="38100">
                <a:solidFill>
                  <a:schemeClr val="tx1"/>
                </a:solidFill>
              </a:ln>
            </c:spPr>
            <c:extLst>
              <c:ext xmlns:c16="http://schemas.microsoft.com/office/drawing/2014/chart" uri="{C3380CC4-5D6E-409C-BE32-E72D297353CC}">
                <c16:uniqueId val="{00000012-97AB-45D6-82F9-17E737BEF536}"/>
              </c:ext>
            </c:extLst>
          </c:dPt>
          <c:dPt>
            <c:idx val="10"/>
            <c:bubble3D val="0"/>
            <c:spPr>
              <a:ln w="38100">
                <a:solidFill>
                  <a:schemeClr val="tx1"/>
                </a:solidFill>
              </a:ln>
            </c:spPr>
            <c:extLst>
              <c:ext xmlns:c16="http://schemas.microsoft.com/office/drawing/2014/chart" uri="{C3380CC4-5D6E-409C-BE32-E72D297353CC}">
                <c16:uniqueId val="{00000014-97AB-45D6-82F9-17E737BEF536}"/>
              </c:ext>
            </c:extLst>
          </c:dPt>
          <c:dPt>
            <c:idx val="11"/>
            <c:bubble3D val="0"/>
            <c:spPr>
              <a:ln w="38100">
                <a:solidFill>
                  <a:schemeClr val="tx1"/>
                </a:solidFill>
              </a:ln>
            </c:spPr>
            <c:extLst>
              <c:ext xmlns:c16="http://schemas.microsoft.com/office/drawing/2014/chart" uri="{C3380CC4-5D6E-409C-BE32-E72D297353CC}">
                <c16:uniqueId val="{00000016-97AB-45D6-82F9-17E737BEF536}"/>
              </c:ext>
            </c:extLst>
          </c:dPt>
          <c:dPt>
            <c:idx val="12"/>
            <c:bubble3D val="0"/>
            <c:spPr>
              <a:ln w="38100">
                <a:solidFill>
                  <a:schemeClr val="tx1"/>
                </a:solidFill>
              </a:ln>
            </c:spPr>
            <c:extLst>
              <c:ext xmlns:c16="http://schemas.microsoft.com/office/drawing/2014/chart" uri="{C3380CC4-5D6E-409C-BE32-E72D297353CC}">
                <c16:uniqueId val="{00000018-97AB-45D6-82F9-17E737BEF536}"/>
              </c:ext>
            </c:extLst>
          </c:dPt>
          <c:dPt>
            <c:idx val="13"/>
            <c:bubble3D val="0"/>
            <c:spPr>
              <a:ln w="38100">
                <a:solidFill>
                  <a:schemeClr val="tx1"/>
                </a:solidFill>
              </a:ln>
            </c:spPr>
            <c:extLst>
              <c:ext xmlns:c16="http://schemas.microsoft.com/office/drawing/2014/chart" uri="{C3380CC4-5D6E-409C-BE32-E72D297353CC}">
                <c16:uniqueId val="{0000001A-97AB-45D6-82F9-17E737BEF536}"/>
              </c:ext>
            </c:extLst>
          </c:dPt>
          <c:dPt>
            <c:idx val="14"/>
            <c:bubble3D val="0"/>
            <c:spPr>
              <a:ln w="38100">
                <a:solidFill>
                  <a:srgbClr val="C00000"/>
                </a:solidFill>
              </a:ln>
            </c:spPr>
            <c:extLst>
              <c:ext xmlns:c16="http://schemas.microsoft.com/office/drawing/2014/chart" uri="{C3380CC4-5D6E-409C-BE32-E72D297353CC}">
                <c16:uniqueId val="{0000001C-97AB-45D6-82F9-17E737BEF536}"/>
              </c:ext>
            </c:extLst>
          </c:dPt>
          <c:dPt>
            <c:idx val="15"/>
            <c:bubble3D val="0"/>
            <c:spPr>
              <a:ln w="38100">
                <a:solidFill>
                  <a:srgbClr val="C00000"/>
                </a:solidFill>
              </a:ln>
            </c:spPr>
            <c:extLst>
              <c:ext xmlns:c16="http://schemas.microsoft.com/office/drawing/2014/chart" uri="{C3380CC4-5D6E-409C-BE32-E72D297353CC}">
                <c16:uniqueId val="{0000001E-97AB-45D6-82F9-17E737BEF536}"/>
              </c:ext>
            </c:extLst>
          </c:dPt>
          <c:dPt>
            <c:idx val="16"/>
            <c:bubble3D val="0"/>
            <c:spPr>
              <a:ln w="38100">
                <a:solidFill>
                  <a:srgbClr val="C00000"/>
                </a:solidFill>
              </a:ln>
            </c:spPr>
            <c:extLst>
              <c:ext xmlns:c16="http://schemas.microsoft.com/office/drawing/2014/chart" uri="{C3380CC4-5D6E-409C-BE32-E72D297353CC}">
                <c16:uniqueId val="{00000020-97AB-45D6-82F9-17E737BEF536}"/>
              </c:ext>
            </c:extLst>
          </c:dPt>
          <c:dPt>
            <c:idx val="17"/>
            <c:bubble3D val="0"/>
            <c:spPr>
              <a:ln w="38100">
                <a:solidFill>
                  <a:srgbClr val="C00000"/>
                </a:solidFill>
              </a:ln>
            </c:spPr>
            <c:extLst>
              <c:ext xmlns:c16="http://schemas.microsoft.com/office/drawing/2014/chart" uri="{C3380CC4-5D6E-409C-BE32-E72D297353CC}">
                <c16:uniqueId val="{00000022-97AB-45D6-82F9-17E737BEF536}"/>
              </c:ext>
            </c:extLst>
          </c:dPt>
          <c:dPt>
            <c:idx val="18"/>
            <c:bubble3D val="0"/>
            <c:spPr>
              <a:ln w="38100">
                <a:solidFill>
                  <a:srgbClr val="C00000"/>
                </a:solidFill>
              </a:ln>
            </c:spPr>
            <c:extLst>
              <c:ext xmlns:c16="http://schemas.microsoft.com/office/drawing/2014/chart" uri="{C3380CC4-5D6E-409C-BE32-E72D297353CC}">
                <c16:uniqueId val="{00000024-97AB-45D6-82F9-17E737BEF536}"/>
              </c:ext>
            </c:extLst>
          </c:dPt>
          <c:dPt>
            <c:idx val="19"/>
            <c:bubble3D val="0"/>
            <c:spPr>
              <a:ln w="38100">
                <a:solidFill>
                  <a:srgbClr val="C00000"/>
                </a:solidFill>
              </a:ln>
            </c:spPr>
            <c:extLst>
              <c:ext xmlns:c16="http://schemas.microsoft.com/office/drawing/2014/chart" uri="{C3380CC4-5D6E-409C-BE32-E72D297353CC}">
                <c16:uniqueId val="{00000026-97AB-45D6-82F9-17E737BEF536}"/>
              </c:ext>
            </c:extLst>
          </c:dPt>
          <c:dPt>
            <c:idx val="20"/>
            <c:bubble3D val="0"/>
            <c:spPr>
              <a:ln w="38100">
                <a:solidFill>
                  <a:srgbClr val="C00000"/>
                </a:solidFill>
              </a:ln>
            </c:spPr>
            <c:extLst>
              <c:ext xmlns:c16="http://schemas.microsoft.com/office/drawing/2014/chart" uri="{C3380CC4-5D6E-409C-BE32-E72D297353CC}">
                <c16:uniqueId val="{00000028-97AB-45D6-82F9-17E737BEF536}"/>
              </c:ext>
            </c:extLst>
          </c:dPt>
          <c:dPt>
            <c:idx val="21"/>
            <c:bubble3D val="0"/>
            <c:spPr>
              <a:ln w="38100">
                <a:solidFill>
                  <a:srgbClr val="C00000"/>
                </a:solidFill>
              </a:ln>
            </c:spPr>
            <c:extLst>
              <c:ext xmlns:c16="http://schemas.microsoft.com/office/drawing/2014/chart" uri="{C3380CC4-5D6E-409C-BE32-E72D297353CC}">
                <c16:uniqueId val="{0000002A-97AB-45D6-82F9-17E737BEF536}"/>
              </c:ext>
            </c:extLst>
          </c:dPt>
          <c:dPt>
            <c:idx val="22"/>
            <c:bubble3D val="0"/>
            <c:spPr>
              <a:ln w="38100">
                <a:solidFill>
                  <a:srgbClr val="C00000"/>
                </a:solidFill>
              </a:ln>
            </c:spPr>
            <c:extLst>
              <c:ext xmlns:c16="http://schemas.microsoft.com/office/drawing/2014/chart" uri="{C3380CC4-5D6E-409C-BE32-E72D297353CC}">
                <c16:uniqueId val="{0000002C-97AB-45D6-82F9-17E737BEF536}"/>
              </c:ext>
            </c:extLst>
          </c:dPt>
          <c:dPt>
            <c:idx val="23"/>
            <c:bubble3D val="0"/>
            <c:spPr>
              <a:ln w="38100">
                <a:solidFill>
                  <a:srgbClr val="C00000"/>
                </a:solidFill>
              </a:ln>
            </c:spPr>
            <c:extLst>
              <c:ext xmlns:c16="http://schemas.microsoft.com/office/drawing/2014/chart" uri="{C3380CC4-5D6E-409C-BE32-E72D297353CC}">
                <c16:uniqueId val="{0000002E-97AB-45D6-82F9-17E737BEF536}"/>
              </c:ext>
            </c:extLst>
          </c:dPt>
          <c:dPt>
            <c:idx val="24"/>
            <c:bubble3D val="0"/>
            <c:spPr>
              <a:ln w="38100">
                <a:solidFill>
                  <a:srgbClr val="C00000"/>
                </a:solidFill>
              </a:ln>
            </c:spPr>
            <c:extLst>
              <c:ext xmlns:c16="http://schemas.microsoft.com/office/drawing/2014/chart" uri="{C3380CC4-5D6E-409C-BE32-E72D297353CC}">
                <c16:uniqueId val="{00000030-97AB-45D6-82F9-17E737BEF536}"/>
              </c:ext>
            </c:extLst>
          </c:dPt>
          <c:dPt>
            <c:idx val="25"/>
            <c:bubble3D val="0"/>
            <c:spPr>
              <a:ln w="38100">
                <a:solidFill>
                  <a:srgbClr val="C00000"/>
                </a:solidFill>
              </a:ln>
            </c:spPr>
            <c:extLst>
              <c:ext xmlns:c16="http://schemas.microsoft.com/office/drawing/2014/chart" uri="{C3380CC4-5D6E-409C-BE32-E72D297353CC}">
                <c16:uniqueId val="{00000032-97AB-45D6-82F9-17E737BEF536}"/>
              </c:ext>
            </c:extLst>
          </c:dPt>
          <c:dPt>
            <c:idx val="26"/>
            <c:bubble3D val="0"/>
            <c:spPr>
              <a:ln w="38100">
                <a:solidFill>
                  <a:srgbClr val="C00000"/>
                </a:solidFill>
              </a:ln>
            </c:spPr>
            <c:extLst>
              <c:ext xmlns:c16="http://schemas.microsoft.com/office/drawing/2014/chart" uri="{C3380CC4-5D6E-409C-BE32-E72D297353CC}">
                <c16:uniqueId val="{00000034-97AB-45D6-82F9-17E737BEF536}"/>
              </c:ext>
            </c:extLst>
          </c:dPt>
          <c:dPt>
            <c:idx val="27"/>
            <c:bubble3D val="0"/>
            <c:spPr>
              <a:ln w="38100">
                <a:solidFill>
                  <a:srgbClr val="C00000"/>
                </a:solidFill>
              </a:ln>
            </c:spPr>
            <c:extLst>
              <c:ext xmlns:c16="http://schemas.microsoft.com/office/drawing/2014/chart" uri="{C3380CC4-5D6E-409C-BE32-E72D297353CC}">
                <c16:uniqueId val="{00000036-97AB-45D6-82F9-17E737BEF536}"/>
              </c:ext>
            </c:extLst>
          </c:dPt>
          <c:dPt>
            <c:idx val="28"/>
            <c:bubble3D val="0"/>
            <c:spPr>
              <a:ln w="38100">
                <a:solidFill>
                  <a:srgbClr val="C00000"/>
                </a:solidFill>
              </a:ln>
            </c:spPr>
            <c:extLst>
              <c:ext xmlns:c16="http://schemas.microsoft.com/office/drawing/2014/chart" uri="{C3380CC4-5D6E-409C-BE32-E72D297353CC}">
                <c16:uniqueId val="{00000038-97AB-45D6-82F9-17E737BEF536}"/>
              </c:ext>
            </c:extLst>
          </c:dPt>
          <c:dPt>
            <c:idx val="29"/>
            <c:bubble3D val="0"/>
            <c:spPr>
              <a:ln w="38100">
                <a:solidFill>
                  <a:srgbClr val="C00000"/>
                </a:solidFill>
              </a:ln>
            </c:spPr>
            <c:extLst>
              <c:ext xmlns:c16="http://schemas.microsoft.com/office/drawing/2014/chart" uri="{C3380CC4-5D6E-409C-BE32-E72D297353CC}">
                <c16:uniqueId val="{0000003A-97AB-45D6-82F9-17E737BEF536}"/>
              </c:ext>
            </c:extLst>
          </c:dPt>
          <c:dPt>
            <c:idx val="30"/>
            <c:bubble3D val="0"/>
            <c:spPr>
              <a:ln w="38100">
                <a:solidFill>
                  <a:srgbClr val="C00000"/>
                </a:solidFill>
              </a:ln>
            </c:spPr>
            <c:extLst>
              <c:ext xmlns:c16="http://schemas.microsoft.com/office/drawing/2014/chart" uri="{C3380CC4-5D6E-409C-BE32-E72D297353CC}">
                <c16:uniqueId val="{0000003C-97AB-45D6-82F9-17E737BEF536}"/>
              </c:ext>
            </c:extLst>
          </c:dPt>
          <c:dPt>
            <c:idx val="31"/>
            <c:bubble3D val="0"/>
            <c:spPr>
              <a:ln w="38100">
                <a:solidFill>
                  <a:srgbClr val="C00000"/>
                </a:solidFill>
              </a:ln>
            </c:spPr>
            <c:extLst>
              <c:ext xmlns:c16="http://schemas.microsoft.com/office/drawing/2014/chart" uri="{C3380CC4-5D6E-409C-BE32-E72D297353CC}">
                <c16:uniqueId val="{0000003E-97AB-45D6-82F9-17E737BEF536}"/>
              </c:ext>
            </c:extLst>
          </c:dPt>
          <c:cat>
            <c:numRef>
              <c:f>Sheet1!$B$1:$AU$1</c:f>
              <c:numCache>
                <c:formatCode>General</c:formatCode>
                <c:ptCount val="3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pt idx="27">
                  <c:v>2031</c:v>
                </c:pt>
                <c:pt idx="28">
                  <c:v>2032</c:v>
                </c:pt>
                <c:pt idx="29">
                  <c:v>2033</c:v>
                </c:pt>
                <c:pt idx="30">
                  <c:v>2034</c:v>
                </c:pt>
                <c:pt idx="31">
                  <c:v>2035</c:v>
                </c:pt>
              </c:numCache>
            </c:numRef>
          </c:cat>
          <c:val>
            <c:numRef>
              <c:f>Sheet1!$B$2:$AU$2</c:f>
              <c:numCache>
                <c:formatCode>0</c:formatCode>
                <c:ptCount val="32"/>
                <c:pt idx="0">
                  <c:v>100</c:v>
                </c:pt>
                <c:pt idx="1">
                  <c:v>110.69704843681644</c:v>
                </c:pt>
                <c:pt idx="2">
                  <c:v>123.85824540011913</c:v>
                </c:pt>
                <c:pt idx="3">
                  <c:v>136.18139458662844</c:v>
                </c:pt>
                <c:pt idx="4">
                  <c:v>131.26672864196823</c:v>
                </c:pt>
                <c:pt idx="5">
                  <c:v>112.45325992478877</c:v>
                </c:pt>
                <c:pt idx="6">
                  <c:v>108.02185372528186</c:v>
                </c:pt>
                <c:pt idx="7">
                  <c:v>114.91474476945187</c:v>
                </c:pt>
                <c:pt idx="8">
                  <c:v>119.55111562495291</c:v>
                </c:pt>
                <c:pt idx="9">
                  <c:v>122.45603014537492</c:v>
                </c:pt>
                <c:pt idx="10">
                  <c:v>124.73156177542869</c:v>
                </c:pt>
                <c:pt idx="11">
                  <c:v>128.43822075584708</c:v>
                </c:pt>
                <c:pt idx="12">
                  <c:v>131.28075944165906</c:v>
                </c:pt>
                <c:pt idx="13">
                  <c:v>137.2532425945727</c:v>
                </c:pt>
                <c:pt idx="14">
                  <c:v>143.02135610150268</c:v>
                </c:pt>
                <c:pt idx="15">
                  <c:v>149.06775100880773</c:v>
                </c:pt>
                <c:pt idx="16">
                  <c:v>156.15280978443533</c:v>
                </c:pt>
                <c:pt idx="17">
                  <c:v>163.89669928350057</c:v>
                </c:pt>
                <c:pt idx="18">
                  <c:v>172.05425177252783</c:v>
                </c:pt>
                <c:pt idx="19">
                  <c:v>180.64771206034825</c:v>
                </c:pt>
                <c:pt idx="20">
                  <c:v>187.87362054276224</c:v>
                </c:pt>
                <c:pt idx="21">
                  <c:v>195.38856536447273</c:v>
                </c:pt>
                <c:pt idx="22">
                  <c:v>203.20410797905168</c:v>
                </c:pt>
                <c:pt idx="23">
                  <c:v>210.31625175831843</c:v>
                </c:pt>
                <c:pt idx="24">
                  <c:v>217.67732056985966</c:v>
                </c:pt>
                <c:pt idx="25">
                  <c:v>225.29602678980473</c:v>
                </c:pt>
                <c:pt idx="26">
                  <c:v>232.05490759349883</c:v>
                </c:pt>
                <c:pt idx="27">
                  <c:v>238.83335357846673</c:v>
                </c:pt>
                <c:pt idx="28">
                  <c:v>245.43269624313484</c:v>
                </c:pt>
                <c:pt idx="29">
                  <c:v>251.79626975237505</c:v>
                </c:pt>
                <c:pt idx="30">
                  <c:v>258.03188928585485</c:v>
                </c:pt>
                <c:pt idx="31">
                  <c:v>264.05231987367534</c:v>
                </c:pt>
              </c:numCache>
            </c:numRef>
          </c:val>
          <c:smooth val="0"/>
          <c:extLst>
            <c:ext xmlns:c16="http://schemas.microsoft.com/office/drawing/2014/chart" uri="{C3380CC4-5D6E-409C-BE32-E72D297353CC}">
              <c16:uniqueId val="{0000003F-97AB-45D6-82F9-17E737BEF536}"/>
            </c:ext>
          </c:extLst>
        </c:ser>
        <c:dLbls>
          <c:showLegendKey val="0"/>
          <c:showVal val="0"/>
          <c:showCatName val="0"/>
          <c:showSerName val="0"/>
          <c:showPercent val="0"/>
          <c:showBubbleSize val="0"/>
        </c:dLbls>
        <c:smooth val="0"/>
        <c:axId val="304293008"/>
        <c:axId val="304294576"/>
      </c:lineChart>
      <c:catAx>
        <c:axId val="304293008"/>
        <c:scaling>
          <c:orientation val="minMax"/>
        </c:scaling>
        <c:delete val="0"/>
        <c:axPos val="b"/>
        <c:numFmt formatCode="General" sourceLinked="1"/>
        <c:majorTickMark val="out"/>
        <c:minorTickMark val="none"/>
        <c:tickLblPos val="low"/>
        <c:spPr>
          <a:ln w="3175">
            <a:noFill/>
          </a:ln>
        </c:spPr>
        <c:txPr>
          <a:bodyPr rot="-5400000" vert="horz"/>
          <a:lstStyle/>
          <a:p>
            <a:pPr>
              <a:defRPr sz="900"/>
            </a:pPr>
            <a:endParaRPr lang="en-US"/>
          </a:p>
        </c:txPr>
        <c:crossAx val="304294576"/>
        <c:crosses val="autoZero"/>
        <c:auto val="1"/>
        <c:lblAlgn val="ctr"/>
        <c:lblOffset val="100"/>
        <c:noMultiLvlLbl val="0"/>
      </c:catAx>
      <c:valAx>
        <c:axId val="304294576"/>
        <c:scaling>
          <c:orientation val="minMax"/>
          <c:min val="90"/>
        </c:scaling>
        <c:delete val="0"/>
        <c:axPos val="l"/>
        <c:numFmt formatCode="0" sourceLinked="0"/>
        <c:majorTickMark val="out"/>
        <c:minorTickMark val="none"/>
        <c:tickLblPos val="nextTo"/>
        <c:spPr>
          <a:ln w="3175">
            <a:noFill/>
          </a:ln>
        </c:spPr>
        <c:txPr>
          <a:bodyPr rot="0" vert="horz"/>
          <a:lstStyle/>
          <a:p>
            <a:pPr>
              <a:defRPr sz="900"/>
            </a:pPr>
            <a:endParaRPr lang="en-US"/>
          </a:p>
        </c:txPr>
        <c:crossAx val="304293008"/>
        <c:crosses val="autoZero"/>
        <c:crossBetween val="between"/>
      </c:valAx>
      <c:spPr>
        <a:noFill/>
        <a:ln w="25398">
          <a:noFill/>
        </a:ln>
      </c:spPr>
    </c:plotArea>
    <c:plotVisOnly val="1"/>
    <c:dispBlanksAs val="gap"/>
    <c:showDLblsOverMax val="0"/>
  </c:chart>
  <c:spPr>
    <a:noFill/>
    <a:ln w="6350">
      <a:noFill/>
    </a:ln>
  </c:spPr>
  <c:txPr>
    <a:bodyPr/>
    <a:lstStyle/>
    <a:p>
      <a:pPr>
        <a:defRPr sz="900" b="0" i="0" u="none" strike="noStrike" baseline="0">
          <a:solidFill>
            <a:srgbClr val="000000"/>
          </a:solidFill>
          <a:latin typeface="Arial Narrow" pitchFamily="34" charset="0"/>
          <a:ea typeface="Arial"/>
          <a:cs typeface="Segoe UI Semilight" panose="020B0402040204020203"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lv-LV" sz="1000" dirty="0"/>
              <a:t>Investīciju dinamika, %</a:t>
            </a:r>
          </a:p>
        </c:rich>
      </c:tx>
      <c:layout>
        <c:manualLayout>
          <c:xMode val="edge"/>
          <c:yMode val="edge"/>
          <c:x val="0.23307824074074074"/>
          <c:y val="2.2048611111111113E-2"/>
        </c:manualLayout>
      </c:layout>
      <c:overlay val="0"/>
    </c:title>
    <c:autoTitleDeleted val="0"/>
    <c:plotArea>
      <c:layout>
        <c:manualLayout>
          <c:layoutTarget val="inner"/>
          <c:xMode val="edge"/>
          <c:yMode val="edge"/>
          <c:x val="7.4892981071702683E-2"/>
          <c:y val="4.0999075784612704E-2"/>
          <c:w val="0.87674761549576419"/>
          <c:h val="0.86146560348677126"/>
        </c:manualLayout>
      </c:layout>
      <c:barChart>
        <c:barDir val="col"/>
        <c:grouping val="clustered"/>
        <c:varyColors val="0"/>
        <c:ser>
          <c:idx val="0"/>
          <c:order val="0"/>
          <c:tx>
            <c:strRef>
              <c:f>Sheet1!$A$3</c:f>
              <c:strCache>
                <c:ptCount val="1"/>
                <c:pt idx="0">
                  <c:v>Eksports</c:v>
                </c:pt>
              </c:strCache>
            </c:strRef>
          </c:tx>
          <c:spPr>
            <a:solidFill>
              <a:srgbClr val="228B9D"/>
            </a:solidFill>
          </c:spPr>
          <c:invertIfNegative val="0"/>
          <c:dPt>
            <c:idx val="6"/>
            <c:invertIfNegative val="0"/>
            <c:bubble3D val="0"/>
            <c:extLst>
              <c:ext xmlns:c16="http://schemas.microsoft.com/office/drawing/2014/chart" uri="{C3380CC4-5D6E-409C-BE32-E72D297353CC}">
                <c16:uniqueId val="{00000000-8F8F-427C-A3FF-ED3BCBBD421E}"/>
              </c:ext>
            </c:extLst>
          </c:dPt>
          <c:dLbls>
            <c:numFmt formatCode="#,##0.0" sourceLinked="0"/>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Sheet1!$B$2:$I$2</c:f>
              <c:numCache>
                <c:formatCode>0</c:formatCode>
                <c:ptCount val="7"/>
                <c:pt idx="0">
                  <c:v>2012</c:v>
                </c:pt>
                <c:pt idx="1">
                  <c:v>2013</c:v>
                </c:pt>
                <c:pt idx="2">
                  <c:v>2014</c:v>
                </c:pt>
                <c:pt idx="3">
                  <c:v>2015</c:v>
                </c:pt>
                <c:pt idx="4">
                  <c:v>2016</c:v>
                </c:pt>
                <c:pt idx="5" formatCode="General">
                  <c:v>2017</c:v>
                </c:pt>
                <c:pt idx="6" formatCode="General">
                  <c:v>2018</c:v>
                </c:pt>
              </c:numCache>
            </c:numRef>
          </c:cat>
          <c:val>
            <c:numRef>
              <c:f>Sheet1!$B$3:$I$3</c:f>
              <c:numCache>
                <c:formatCode>0.0</c:formatCode>
                <c:ptCount val="7"/>
                <c:pt idx="0">
                  <c:v>14.380201954270518</c:v>
                </c:pt>
                <c:pt idx="1">
                  <c:v>-6.031563390325644</c:v>
                </c:pt>
                <c:pt idx="2">
                  <c:v>5.8313501926349431E-2</c:v>
                </c:pt>
                <c:pt idx="3">
                  <c:v>-0.48475022894754716</c:v>
                </c:pt>
                <c:pt idx="4">
                  <c:v>-8.3604239609219064</c:v>
                </c:pt>
                <c:pt idx="5">
                  <c:v>13.098533063559501</c:v>
                </c:pt>
                <c:pt idx="6">
                  <c:v>16.392507748529695</c:v>
                </c:pt>
              </c:numCache>
            </c:numRef>
          </c:val>
          <c:extLst>
            <c:ext xmlns:c16="http://schemas.microsoft.com/office/drawing/2014/chart" uri="{C3380CC4-5D6E-409C-BE32-E72D297353CC}">
              <c16:uniqueId val="{00000002-D3FB-418C-8AB0-C8C1D2421F86}"/>
            </c:ext>
          </c:extLst>
        </c:ser>
        <c:dLbls>
          <c:dLblPos val="outEnd"/>
          <c:showLegendKey val="0"/>
          <c:showVal val="1"/>
          <c:showCatName val="0"/>
          <c:showSerName val="0"/>
          <c:showPercent val="0"/>
          <c:showBubbleSize val="0"/>
        </c:dLbls>
        <c:gapWidth val="30"/>
        <c:axId val="2139388840"/>
        <c:axId val="2046092152"/>
      </c:barChart>
      <c:catAx>
        <c:axId val="2139388840"/>
        <c:scaling>
          <c:orientation val="minMax"/>
        </c:scaling>
        <c:delete val="0"/>
        <c:axPos val="b"/>
        <c:numFmt formatCode="0" sourceLinked="0"/>
        <c:majorTickMark val="out"/>
        <c:minorTickMark val="none"/>
        <c:tickLblPos val="low"/>
        <c:txPr>
          <a:bodyPr rot="0" vert="horz"/>
          <a:lstStyle/>
          <a:p>
            <a:pPr>
              <a:defRPr/>
            </a:pPr>
            <a:endParaRPr lang="en-US"/>
          </a:p>
        </c:txPr>
        <c:crossAx val="2046092152"/>
        <c:crosses val="autoZero"/>
        <c:auto val="1"/>
        <c:lblAlgn val="ctr"/>
        <c:lblOffset val="100"/>
        <c:tickLblSkip val="1"/>
        <c:noMultiLvlLbl val="0"/>
      </c:catAx>
      <c:valAx>
        <c:axId val="2046092152"/>
        <c:scaling>
          <c:orientation val="minMax"/>
        </c:scaling>
        <c:delete val="1"/>
        <c:axPos val="l"/>
        <c:numFmt formatCode="0" sourceLinked="0"/>
        <c:majorTickMark val="out"/>
        <c:minorTickMark val="none"/>
        <c:tickLblPos val="nextTo"/>
        <c:crossAx val="2139388840"/>
        <c:crosses val="autoZero"/>
        <c:crossBetween val="between"/>
      </c:valAx>
      <c:spPr>
        <a:solidFill>
          <a:schemeClr val="bg1">
            <a:lumMod val="95000"/>
          </a:schemeClr>
        </a:solidFill>
      </c:spPr>
    </c:plotArea>
    <c:plotVisOnly val="1"/>
    <c:dispBlanksAs val="gap"/>
    <c:showDLblsOverMax val="0"/>
  </c:chart>
  <c:spPr>
    <a:solidFill>
      <a:schemeClr val="bg1">
        <a:lumMod val="95000"/>
      </a:schemeClr>
    </a:solidFill>
    <a:ln w="12700">
      <a:noFill/>
    </a:ln>
  </c:spPr>
  <c:txPr>
    <a:bodyPr/>
    <a:lstStyle/>
    <a:p>
      <a:pPr>
        <a:defRPr sz="800" b="0">
          <a:solidFill>
            <a:srgbClr val="000000"/>
          </a:solidFill>
          <a:latin typeface="Calibri Light" panose="020F030202020403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62202627300904E-2"/>
          <c:y val="3.2239949725269064E-2"/>
          <c:w val="0.96057613465509262"/>
          <c:h val="0.87986890575058285"/>
        </c:manualLayout>
      </c:layout>
      <c:lineChart>
        <c:grouping val="standard"/>
        <c:varyColors val="0"/>
        <c:ser>
          <c:idx val="2"/>
          <c:order val="1"/>
          <c:tx>
            <c:strRef>
              <c:f>Sheet1!$A$3</c:f>
              <c:strCache>
                <c:ptCount val="1"/>
                <c:pt idx="0">
                  <c:v>Trenda scenārijs</c:v>
                </c:pt>
              </c:strCache>
            </c:strRef>
          </c:tx>
          <c:spPr>
            <a:ln w="22225">
              <a:solidFill>
                <a:schemeClr val="accent1"/>
              </a:solidFill>
              <a:prstDash val="dash"/>
            </a:ln>
          </c:spPr>
          <c:marker>
            <c:symbol val="none"/>
          </c:marker>
          <c:dLbls>
            <c:dLbl>
              <c:idx val="31"/>
              <c:layout>
                <c:manualLayout>
                  <c:x val="0"/>
                  <c:y val="-5.4675168772480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6895-4CF2-B39B-1144EF7009AE}"/>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Sheet1!$B$1:$AK$1</c:f>
              <c:numCache>
                <c:formatCode>General</c:formatCode>
                <c:ptCount val="3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pt idx="27">
                  <c:v>2031</c:v>
                </c:pt>
                <c:pt idx="28">
                  <c:v>2032</c:v>
                </c:pt>
                <c:pt idx="29">
                  <c:v>2033</c:v>
                </c:pt>
                <c:pt idx="30">
                  <c:v>2034</c:v>
                </c:pt>
                <c:pt idx="31">
                  <c:v>2035</c:v>
                </c:pt>
              </c:numCache>
            </c:numRef>
          </c:cat>
          <c:val>
            <c:numRef>
              <c:f>Sheet1!$B$3:$AK$3</c:f>
              <c:numCache>
                <c:formatCode>General</c:formatCode>
                <c:ptCount val="32"/>
                <c:pt idx="13" formatCode="0">
                  <c:v>1.9501160000000002</c:v>
                </c:pt>
                <c:pt idx="14" formatCode="0.00">
                  <c:v>1.9288897373846157</c:v>
                </c:pt>
                <c:pt idx="15" formatCode="0.00">
                  <c:v>1.9068014234912825</c:v>
                </c:pt>
                <c:pt idx="16" formatCode="0.00">
                  <c:v>1.8840930727158978</c:v>
                </c:pt>
                <c:pt idx="17" formatCode="0.00">
                  <c:v>1.8604556666769234</c:v>
                </c:pt>
                <c:pt idx="18" formatCode="0.00">
                  <c:v>1.8358462028164106</c:v>
                </c:pt>
                <c:pt idx="19" formatCode="0.00">
                  <c:v>1.810579699872821</c:v>
                </c:pt>
                <c:pt idx="20" formatCode="0.00">
                  <c:v>1.7848641702194876</c:v>
                </c:pt>
                <c:pt idx="21" formatCode="0.00">
                  <c:v>1.7591446403282054</c:v>
                </c:pt>
                <c:pt idx="22" formatCode="0.00">
                  <c:v>1.7337451294728208</c:v>
                </c:pt>
                <c:pt idx="23" formatCode="0.00">
                  <c:v>1.7087706438994876</c:v>
                </c:pt>
                <c:pt idx="24" formatCode="0.00">
                  <c:v>1.6842911877723081</c:v>
                </c:pt>
                <c:pt idx="25" formatCode="0.00">
                  <c:v>1.6606087790564106</c:v>
                </c:pt>
                <c:pt idx="26" formatCode="0.00">
                  <c:v>1.6380944398215389</c:v>
                </c:pt>
                <c:pt idx="27" formatCode="0.00">
                  <c:v>1.6158853473597639</c:v>
                </c:pt>
                <c:pt idx="28" formatCode="0.00">
                  <c:v>1.5939773631711047</c:v>
                </c:pt>
                <c:pt idx="29" formatCode="0.00">
                  <c:v>1.5723664048648789</c:v>
                </c:pt>
                <c:pt idx="30" formatCode="0.00">
                  <c:v>1.5510484453989781</c:v>
                </c:pt>
                <c:pt idx="31" formatCode="0.00">
                  <c:v>1.5300195123294591</c:v>
                </c:pt>
              </c:numCache>
            </c:numRef>
          </c:val>
          <c:smooth val="0"/>
          <c:extLst>
            <c:ext xmlns:c16="http://schemas.microsoft.com/office/drawing/2014/chart" uri="{C3380CC4-5D6E-409C-BE32-E72D297353CC}">
              <c16:uniqueId val="{00000000-6895-4CF2-B39B-1144EF7009AE}"/>
            </c:ext>
          </c:extLst>
        </c:ser>
        <c:ser>
          <c:idx val="0"/>
          <c:order val="0"/>
          <c:tx>
            <c:strRef>
              <c:f>Sheet1!$A$2</c:f>
              <c:strCache>
                <c:ptCount val="1"/>
                <c:pt idx="0">
                  <c:v>Mērķa scenārijs</c:v>
                </c:pt>
              </c:strCache>
            </c:strRef>
          </c:tx>
          <c:spPr>
            <a:ln w="38100">
              <a:solidFill>
                <a:srgbClr val="FF0000"/>
              </a:solidFill>
            </a:ln>
          </c:spPr>
          <c:marker>
            <c:symbol val="none"/>
          </c:marker>
          <c:dPt>
            <c:idx val="1"/>
            <c:bubble3D val="0"/>
            <c:spPr>
              <a:ln w="38100">
                <a:solidFill>
                  <a:schemeClr val="tx1"/>
                </a:solidFill>
              </a:ln>
            </c:spPr>
            <c:extLst>
              <c:ext xmlns:c16="http://schemas.microsoft.com/office/drawing/2014/chart" uri="{C3380CC4-5D6E-409C-BE32-E72D297353CC}">
                <c16:uniqueId val="{00000002-6895-4CF2-B39B-1144EF7009AE}"/>
              </c:ext>
            </c:extLst>
          </c:dPt>
          <c:dPt>
            <c:idx val="2"/>
            <c:bubble3D val="0"/>
            <c:spPr>
              <a:ln w="38100">
                <a:solidFill>
                  <a:schemeClr val="tx1"/>
                </a:solidFill>
              </a:ln>
            </c:spPr>
            <c:extLst>
              <c:ext xmlns:c16="http://schemas.microsoft.com/office/drawing/2014/chart" uri="{C3380CC4-5D6E-409C-BE32-E72D297353CC}">
                <c16:uniqueId val="{00000004-6895-4CF2-B39B-1144EF7009AE}"/>
              </c:ext>
            </c:extLst>
          </c:dPt>
          <c:dPt>
            <c:idx val="3"/>
            <c:bubble3D val="0"/>
            <c:spPr>
              <a:ln w="38100">
                <a:solidFill>
                  <a:schemeClr val="tx1"/>
                </a:solidFill>
              </a:ln>
            </c:spPr>
            <c:extLst>
              <c:ext xmlns:c16="http://schemas.microsoft.com/office/drawing/2014/chart" uri="{C3380CC4-5D6E-409C-BE32-E72D297353CC}">
                <c16:uniqueId val="{00000006-6895-4CF2-B39B-1144EF7009AE}"/>
              </c:ext>
            </c:extLst>
          </c:dPt>
          <c:dPt>
            <c:idx val="4"/>
            <c:bubble3D val="0"/>
            <c:spPr>
              <a:ln w="38100">
                <a:solidFill>
                  <a:schemeClr val="tx1"/>
                </a:solidFill>
              </a:ln>
            </c:spPr>
            <c:extLst>
              <c:ext xmlns:c16="http://schemas.microsoft.com/office/drawing/2014/chart" uri="{C3380CC4-5D6E-409C-BE32-E72D297353CC}">
                <c16:uniqueId val="{00000008-6895-4CF2-B39B-1144EF7009AE}"/>
              </c:ext>
            </c:extLst>
          </c:dPt>
          <c:dPt>
            <c:idx val="5"/>
            <c:bubble3D val="0"/>
            <c:spPr>
              <a:ln w="38100">
                <a:solidFill>
                  <a:schemeClr val="tx1"/>
                </a:solidFill>
              </a:ln>
            </c:spPr>
            <c:extLst>
              <c:ext xmlns:c16="http://schemas.microsoft.com/office/drawing/2014/chart" uri="{C3380CC4-5D6E-409C-BE32-E72D297353CC}">
                <c16:uniqueId val="{0000000A-6895-4CF2-B39B-1144EF7009AE}"/>
              </c:ext>
            </c:extLst>
          </c:dPt>
          <c:dPt>
            <c:idx val="6"/>
            <c:bubble3D val="0"/>
            <c:spPr>
              <a:ln w="38100">
                <a:solidFill>
                  <a:schemeClr val="tx1"/>
                </a:solidFill>
              </a:ln>
            </c:spPr>
            <c:extLst>
              <c:ext xmlns:c16="http://schemas.microsoft.com/office/drawing/2014/chart" uri="{C3380CC4-5D6E-409C-BE32-E72D297353CC}">
                <c16:uniqueId val="{0000000C-6895-4CF2-B39B-1144EF7009AE}"/>
              </c:ext>
            </c:extLst>
          </c:dPt>
          <c:dPt>
            <c:idx val="7"/>
            <c:bubble3D val="0"/>
            <c:spPr>
              <a:ln w="38100">
                <a:solidFill>
                  <a:schemeClr val="tx1"/>
                </a:solidFill>
              </a:ln>
            </c:spPr>
            <c:extLst>
              <c:ext xmlns:c16="http://schemas.microsoft.com/office/drawing/2014/chart" uri="{C3380CC4-5D6E-409C-BE32-E72D297353CC}">
                <c16:uniqueId val="{0000000E-6895-4CF2-B39B-1144EF7009AE}"/>
              </c:ext>
            </c:extLst>
          </c:dPt>
          <c:dPt>
            <c:idx val="8"/>
            <c:bubble3D val="0"/>
            <c:spPr>
              <a:ln w="38100">
                <a:solidFill>
                  <a:schemeClr val="tx1"/>
                </a:solidFill>
              </a:ln>
            </c:spPr>
            <c:extLst>
              <c:ext xmlns:c16="http://schemas.microsoft.com/office/drawing/2014/chart" uri="{C3380CC4-5D6E-409C-BE32-E72D297353CC}">
                <c16:uniqueId val="{00000010-6895-4CF2-B39B-1144EF7009AE}"/>
              </c:ext>
            </c:extLst>
          </c:dPt>
          <c:dPt>
            <c:idx val="9"/>
            <c:bubble3D val="0"/>
            <c:spPr>
              <a:ln w="38100">
                <a:solidFill>
                  <a:schemeClr val="tx1"/>
                </a:solidFill>
              </a:ln>
            </c:spPr>
            <c:extLst>
              <c:ext xmlns:c16="http://schemas.microsoft.com/office/drawing/2014/chart" uri="{C3380CC4-5D6E-409C-BE32-E72D297353CC}">
                <c16:uniqueId val="{00000012-6895-4CF2-B39B-1144EF7009AE}"/>
              </c:ext>
            </c:extLst>
          </c:dPt>
          <c:dPt>
            <c:idx val="10"/>
            <c:bubble3D val="0"/>
            <c:spPr>
              <a:ln w="38100">
                <a:solidFill>
                  <a:schemeClr val="tx1"/>
                </a:solidFill>
              </a:ln>
            </c:spPr>
            <c:extLst>
              <c:ext xmlns:c16="http://schemas.microsoft.com/office/drawing/2014/chart" uri="{C3380CC4-5D6E-409C-BE32-E72D297353CC}">
                <c16:uniqueId val="{00000014-6895-4CF2-B39B-1144EF7009AE}"/>
              </c:ext>
            </c:extLst>
          </c:dPt>
          <c:dPt>
            <c:idx val="11"/>
            <c:bubble3D val="0"/>
            <c:spPr>
              <a:ln w="38100">
                <a:solidFill>
                  <a:schemeClr val="tx1"/>
                </a:solidFill>
              </a:ln>
            </c:spPr>
            <c:extLst>
              <c:ext xmlns:c16="http://schemas.microsoft.com/office/drawing/2014/chart" uri="{C3380CC4-5D6E-409C-BE32-E72D297353CC}">
                <c16:uniqueId val="{00000016-6895-4CF2-B39B-1144EF7009AE}"/>
              </c:ext>
            </c:extLst>
          </c:dPt>
          <c:dPt>
            <c:idx val="12"/>
            <c:bubble3D val="0"/>
            <c:spPr>
              <a:ln w="38100">
                <a:solidFill>
                  <a:schemeClr val="tx1"/>
                </a:solidFill>
              </a:ln>
            </c:spPr>
            <c:extLst>
              <c:ext xmlns:c16="http://schemas.microsoft.com/office/drawing/2014/chart" uri="{C3380CC4-5D6E-409C-BE32-E72D297353CC}">
                <c16:uniqueId val="{00000018-6895-4CF2-B39B-1144EF7009AE}"/>
              </c:ext>
            </c:extLst>
          </c:dPt>
          <c:dPt>
            <c:idx val="13"/>
            <c:bubble3D val="0"/>
            <c:spPr>
              <a:ln w="38100">
                <a:solidFill>
                  <a:schemeClr val="tx1"/>
                </a:solidFill>
              </a:ln>
            </c:spPr>
            <c:extLst>
              <c:ext xmlns:c16="http://schemas.microsoft.com/office/drawing/2014/chart" uri="{C3380CC4-5D6E-409C-BE32-E72D297353CC}">
                <c16:uniqueId val="{0000001A-6895-4CF2-B39B-1144EF7009AE}"/>
              </c:ext>
            </c:extLst>
          </c:dPt>
          <c:dPt>
            <c:idx val="14"/>
            <c:bubble3D val="0"/>
            <c:spPr>
              <a:ln w="38100">
                <a:solidFill>
                  <a:srgbClr val="C00000"/>
                </a:solidFill>
              </a:ln>
            </c:spPr>
            <c:extLst>
              <c:ext xmlns:c16="http://schemas.microsoft.com/office/drawing/2014/chart" uri="{C3380CC4-5D6E-409C-BE32-E72D297353CC}">
                <c16:uniqueId val="{0000001C-6895-4CF2-B39B-1144EF7009AE}"/>
              </c:ext>
            </c:extLst>
          </c:dPt>
          <c:dPt>
            <c:idx val="15"/>
            <c:bubble3D val="0"/>
            <c:spPr>
              <a:ln w="38100">
                <a:solidFill>
                  <a:srgbClr val="C00000"/>
                </a:solidFill>
              </a:ln>
            </c:spPr>
            <c:extLst>
              <c:ext xmlns:c16="http://schemas.microsoft.com/office/drawing/2014/chart" uri="{C3380CC4-5D6E-409C-BE32-E72D297353CC}">
                <c16:uniqueId val="{0000001E-6895-4CF2-B39B-1144EF7009AE}"/>
              </c:ext>
            </c:extLst>
          </c:dPt>
          <c:dPt>
            <c:idx val="16"/>
            <c:bubble3D val="0"/>
            <c:spPr>
              <a:ln w="38100">
                <a:solidFill>
                  <a:srgbClr val="C00000"/>
                </a:solidFill>
              </a:ln>
            </c:spPr>
            <c:extLst>
              <c:ext xmlns:c16="http://schemas.microsoft.com/office/drawing/2014/chart" uri="{C3380CC4-5D6E-409C-BE32-E72D297353CC}">
                <c16:uniqueId val="{00000020-6895-4CF2-B39B-1144EF7009AE}"/>
              </c:ext>
            </c:extLst>
          </c:dPt>
          <c:dPt>
            <c:idx val="17"/>
            <c:bubble3D val="0"/>
            <c:spPr>
              <a:ln w="38100">
                <a:solidFill>
                  <a:srgbClr val="C00000"/>
                </a:solidFill>
              </a:ln>
            </c:spPr>
            <c:extLst>
              <c:ext xmlns:c16="http://schemas.microsoft.com/office/drawing/2014/chart" uri="{C3380CC4-5D6E-409C-BE32-E72D297353CC}">
                <c16:uniqueId val="{00000022-6895-4CF2-B39B-1144EF7009AE}"/>
              </c:ext>
            </c:extLst>
          </c:dPt>
          <c:dPt>
            <c:idx val="18"/>
            <c:bubble3D val="0"/>
            <c:spPr>
              <a:ln w="38100">
                <a:solidFill>
                  <a:srgbClr val="C00000"/>
                </a:solidFill>
              </a:ln>
            </c:spPr>
            <c:extLst>
              <c:ext xmlns:c16="http://schemas.microsoft.com/office/drawing/2014/chart" uri="{C3380CC4-5D6E-409C-BE32-E72D297353CC}">
                <c16:uniqueId val="{00000024-6895-4CF2-B39B-1144EF7009AE}"/>
              </c:ext>
            </c:extLst>
          </c:dPt>
          <c:dPt>
            <c:idx val="19"/>
            <c:bubble3D val="0"/>
            <c:spPr>
              <a:ln w="38100">
                <a:solidFill>
                  <a:srgbClr val="C00000"/>
                </a:solidFill>
              </a:ln>
            </c:spPr>
            <c:extLst>
              <c:ext xmlns:c16="http://schemas.microsoft.com/office/drawing/2014/chart" uri="{C3380CC4-5D6E-409C-BE32-E72D297353CC}">
                <c16:uniqueId val="{00000026-6895-4CF2-B39B-1144EF7009AE}"/>
              </c:ext>
            </c:extLst>
          </c:dPt>
          <c:dPt>
            <c:idx val="20"/>
            <c:bubble3D val="0"/>
            <c:spPr>
              <a:ln w="38100">
                <a:solidFill>
                  <a:srgbClr val="C00000"/>
                </a:solidFill>
              </a:ln>
            </c:spPr>
            <c:extLst>
              <c:ext xmlns:c16="http://schemas.microsoft.com/office/drawing/2014/chart" uri="{C3380CC4-5D6E-409C-BE32-E72D297353CC}">
                <c16:uniqueId val="{00000028-6895-4CF2-B39B-1144EF7009AE}"/>
              </c:ext>
            </c:extLst>
          </c:dPt>
          <c:dPt>
            <c:idx val="21"/>
            <c:bubble3D val="0"/>
            <c:spPr>
              <a:ln w="38100">
                <a:solidFill>
                  <a:srgbClr val="C00000"/>
                </a:solidFill>
              </a:ln>
            </c:spPr>
            <c:extLst>
              <c:ext xmlns:c16="http://schemas.microsoft.com/office/drawing/2014/chart" uri="{C3380CC4-5D6E-409C-BE32-E72D297353CC}">
                <c16:uniqueId val="{0000002A-6895-4CF2-B39B-1144EF7009AE}"/>
              </c:ext>
            </c:extLst>
          </c:dPt>
          <c:dPt>
            <c:idx val="22"/>
            <c:bubble3D val="0"/>
            <c:spPr>
              <a:ln w="38100">
                <a:solidFill>
                  <a:srgbClr val="C00000"/>
                </a:solidFill>
              </a:ln>
            </c:spPr>
            <c:extLst>
              <c:ext xmlns:c16="http://schemas.microsoft.com/office/drawing/2014/chart" uri="{C3380CC4-5D6E-409C-BE32-E72D297353CC}">
                <c16:uniqueId val="{0000002C-6895-4CF2-B39B-1144EF7009AE}"/>
              </c:ext>
            </c:extLst>
          </c:dPt>
          <c:dPt>
            <c:idx val="23"/>
            <c:bubble3D val="0"/>
            <c:spPr>
              <a:ln w="38100">
                <a:solidFill>
                  <a:srgbClr val="C00000"/>
                </a:solidFill>
              </a:ln>
            </c:spPr>
            <c:extLst>
              <c:ext xmlns:c16="http://schemas.microsoft.com/office/drawing/2014/chart" uri="{C3380CC4-5D6E-409C-BE32-E72D297353CC}">
                <c16:uniqueId val="{0000002E-6895-4CF2-B39B-1144EF7009AE}"/>
              </c:ext>
            </c:extLst>
          </c:dPt>
          <c:dPt>
            <c:idx val="24"/>
            <c:bubble3D val="0"/>
            <c:spPr>
              <a:ln w="38100">
                <a:solidFill>
                  <a:srgbClr val="C00000"/>
                </a:solidFill>
              </a:ln>
            </c:spPr>
            <c:extLst>
              <c:ext xmlns:c16="http://schemas.microsoft.com/office/drawing/2014/chart" uri="{C3380CC4-5D6E-409C-BE32-E72D297353CC}">
                <c16:uniqueId val="{00000030-6895-4CF2-B39B-1144EF7009AE}"/>
              </c:ext>
            </c:extLst>
          </c:dPt>
          <c:dPt>
            <c:idx val="25"/>
            <c:bubble3D val="0"/>
            <c:spPr>
              <a:ln w="38100">
                <a:solidFill>
                  <a:srgbClr val="C00000"/>
                </a:solidFill>
              </a:ln>
            </c:spPr>
            <c:extLst>
              <c:ext xmlns:c16="http://schemas.microsoft.com/office/drawing/2014/chart" uri="{C3380CC4-5D6E-409C-BE32-E72D297353CC}">
                <c16:uniqueId val="{00000032-6895-4CF2-B39B-1144EF7009AE}"/>
              </c:ext>
            </c:extLst>
          </c:dPt>
          <c:dPt>
            <c:idx val="26"/>
            <c:bubble3D val="0"/>
            <c:spPr>
              <a:ln w="38100">
                <a:solidFill>
                  <a:srgbClr val="C00000"/>
                </a:solidFill>
              </a:ln>
            </c:spPr>
            <c:extLst>
              <c:ext xmlns:c16="http://schemas.microsoft.com/office/drawing/2014/chart" uri="{C3380CC4-5D6E-409C-BE32-E72D297353CC}">
                <c16:uniqueId val="{00000034-6895-4CF2-B39B-1144EF7009AE}"/>
              </c:ext>
            </c:extLst>
          </c:dPt>
          <c:dPt>
            <c:idx val="27"/>
            <c:bubble3D val="0"/>
            <c:spPr>
              <a:ln w="38100">
                <a:solidFill>
                  <a:srgbClr val="C00000"/>
                </a:solidFill>
              </a:ln>
            </c:spPr>
            <c:extLst>
              <c:ext xmlns:c16="http://schemas.microsoft.com/office/drawing/2014/chart" uri="{C3380CC4-5D6E-409C-BE32-E72D297353CC}">
                <c16:uniqueId val="{00000036-6895-4CF2-B39B-1144EF7009AE}"/>
              </c:ext>
            </c:extLst>
          </c:dPt>
          <c:dPt>
            <c:idx val="28"/>
            <c:bubble3D val="0"/>
            <c:spPr>
              <a:ln w="38100">
                <a:solidFill>
                  <a:srgbClr val="C00000"/>
                </a:solidFill>
              </a:ln>
            </c:spPr>
            <c:extLst>
              <c:ext xmlns:c16="http://schemas.microsoft.com/office/drawing/2014/chart" uri="{C3380CC4-5D6E-409C-BE32-E72D297353CC}">
                <c16:uniqueId val="{00000038-6895-4CF2-B39B-1144EF7009AE}"/>
              </c:ext>
            </c:extLst>
          </c:dPt>
          <c:dPt>
            <c:idx val="29"/>
            <c:bubble3D val="0"/>
            <c:spPr>
              <a:ln w="38100">
                <a:solidFill>
                  <a:srgbClr val="C00000"/>
                </a:solidFill>
              </a:ln>
            </c:spPr>
            <c:extLst>
              <c:ext xmlns:c16="http://schemas.microsoft.com/office/drawing/2014/chart" uri="{C3380CC4-5D6E-409C-BE32-E72D297353CC}">
                <c16:uniqueId val="{0000003A-6895-4CF2-B39B-1144EF7009AE}"/>
              </c:ext>
            </c:extLst>
          </c:dPt>
          <c:dPt>
            <c:idx val="30"/>
            <c:bubble3D val="0"/>
            <c:spPr>
              <a:ln w="38100">
                <a:solidFill>
                  <a:srgbClr val="C00000"/>
                </a:solidFill>
              </a:ln>
            </c:spPr>
            <c:extLst>
              <c:ext xmlns:c16="http://schemas.microsoft.com/office/drawing/2014/chart" uri="{C3380CC4-5D6E-409C-BE32-E72D297353CC}">
                <c16:uniqueId val="{0000003C-6895-4CF2-B39B-1144EF7009AE}"/>
              </c:ext>
            </c:extLst>
          </c:dPt>
          <c:dPt>
            <c:idx val="31"/>
            <c:bubble3D val="0"/>
            <c:spPr>
              <a:ln w="38100">
                <a:solidFill>
                  <a:srgbClr val="C00000"/>
                </a:solidFill>
              </a:ln>
            </c:spPr>
            <c:extLst>
              <c:ext xmlns:c16="http://schemas.microsoft.com/office/drawing/2014/chart" uri="{C3380CC4-5D6E-409C-BE32-E72D297353CC}">
                <c16:uniqueId val="{0000003E-6895-4CF2-B39B-1144EF7009AE}"/>
              </c:ext>
            </c:extLst>
          </c:dPt>
          <c:dLbls>
            <c:dLbl>
              <c:idx val="31"/>
              <c:layout>
                <c:manualLayout>
                  <c:x val="-6.3177845635463831E-3"/>
                  <c:y val="-4.3164606925642328E-2"/>
                </c:manualLayout>
              </c:layout>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6895-4CF2-B39B-1144EF7009A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Sheet1!$B$1:$AK$1</c:f>
              <c:numCache>
                <c:formatCode>General</c:formatCode>
                <c:ptCount val="3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pt idx="27">
                  <c:v>2031</c:v>
                </c:pt>
                <c:pt idx="28">
                  <c:v>2032</c:v>
                </c:pt>
                <c:pt idx="29">
                  <c:v>2033</c:v>
                </c:pt>
                <c:pt idx="30">
                  <c:v>2034</c:v>
                </c:pt>
                <c:pt idx="31">
                  <c:v>2035</c:v>
                </c:pt>
              </c:numCache>
            </c:numRef>
          </c:cat>
          <c:val>
            <c:numRef>
              <c:f>Sheet1!$B$2:$AK$2</c:f>
              <c:numCache>
                <c:formatCode>0.00</c:formatCode>
                <c:ptCount val="32"/>
                <c:pt idx="0">
                  <c:v>2.2765200000000005</c:v>
                </c:pt>
                <c:pt idx="1">
                  <c:v>2.2497240000000001</c:v>
                </c:pt>
                <c:pt idx="2">
                  <c:v>2.2278740000000004</c:v>
                </c:pt>
                <c:pt idx="3">
                  <c:v>2.2088400000000004</c:v>
                </c:pt>
                <c:pt idx="4">
                  <c:v>2.1918100000000003</c:v>
                </c:pt>
                <c:pt idx="5">
                  <c:v>2.1628340000000001</c:v>
                </c:pt>
                <c:pt idx="6">
                  <c:v>2.1205039999999999</c:v>
                </c:pt>
                <c:pt idx="7">
                  <c:v>2.074605</c:v>
                </c:pt>
                <c:pt idx="8">
                  <c:v>2.044813</c:v>
                </c:pt>
                <c:pt idx="9">
                  <c:v>2.023825</c:v>
                </c:pt>
                <c:pt idx="10">
                  <c:v>2.001468</c:v>
                </c:pt>
                <c:pt idx="11">
                  <c:v>1.9860960000000001</c:v>
                </c:pt>
                <c:pt idx="12">
                  <c:v>1.9689569999999998</c:v>
                </c:pt>
                <c:pt idx="13">
                  <c:v>1.9501160000000002</c:v>
                </c:pt>
                <c:pt idx="14">
                  <c:v>1.9344299999999999</c:v>
                </c:pt>
                <c:pt idx="15">
                  <c:v>1.9209290000000001</c:v>
                </c:pt>
                <c:pt idx="16">
                  <c:v>1.908927</c:v>
                </c:pt>
                <c:pt idx="17">
                  <c:v>1.898023</c:v>
                </c:pt>
                <c:pt idx="18">
                  <c:v>1.8881829999999999</c:v>
                </c:pt>
                <c:pt idx="19">
                  <c:v>1.8791359999999999</c:v>
                </c:pt>
                <c:pt idx="20">
                  <c:v>1.8710439999999999</c:v>
                </c:pt>
                <c:pt idx="21">
                  <c:v>1.8639570000000001</c:v>
                </c:pt>
                <c:pt idx="22">
                  <c:v>1.8577650000000001</c:v>
                </c:pt>
                <c:pt idx="23">
                  <c:v>1.8522320000000001</c:v>
                </c:pt>
                <c:pt idx="24">
                  <c:v>1.847113</c:v>
                </c:pt>
                <c:pt idx="25">
                  <c:v>1.842239</c:v>
                </c:pt>
                <c:pt idx="26">
                  <c:v>1.8376060000000001</c:v>
                </c:pt>
                <c:pt idx="27">
                  <c:v>1.833137</c:v>
                </c:pt>
                <c:pt idx="28">
                  <c:v>1.8289660000000001</c:v>
                </c:pt>
                <c:pt idx="29">
                  <c:v>1.8249960000000001</c:v>
                </c:pt>
                <c:pt idx="30">
                  <c:v>1.8213080000000001</c:v>
                </c:pt>
                <c:pt idx="31">
                  <c:v>1.8180160000000001</c:v>
                </c:pt>
              </c:numCache>
            </c:numRef>
          </c:val>
          <c:smooth val="0"/>
          <c:extLst>
            <c:ext xmlns:c16="http://schemas.microsoft.com/office/drawing/2014/chart" uri="{C3380CC4-5D6E-409C-BE32-E72D297353CC}">
              <c16:uniqueId val="{0000003F-6895-4CF2-B39B-1144EF7009AE}"/>
            </c:ext>
          </c:extLst>
        </c:ser>
        <c:dLbls>
          <c:showLegendKey val="0"/>
          <c:showVal val="0"/>
          <c:showCatName val="0"/>
          <c:showSerName val="0"/>
          <c:showPercent val="0"/>
          <c:showBubbleSize val="0"/>
        </c:dLbls>
        <c:smooth val="0"/>
        <c:axId val="304293008"/>
        <c:axId val="304294576"/>
      </c:lineChart>
      <c:catAx>
        <c:axId val="304293008"/>
        <c:scaling>
          <c:orientation val="minMax"/>
        </c:scaling>
        <c:delete val="0"/>
        <c:axPos val="b"/>
        <c:numFmt formatCode="General" sourceLinked="1"/>
        <c:majorTickMark val="out"/>
        <c:minorTickMark val="none"/>
        <c:tickLblPos val="low"/>
        <c:spPr>
          <a:ln w="3175">
            <a:noFill/>
          </a:ln>
        </c:spPr>
        <c:txPr>
          <a:bodyPr rot="-5400000" vert="horz"/>
          <a:lstStyle/>
          <a:p>
            <a:pPr>
              <a:defRPr sz="900"/>
            </a:pPr>
            <a:endParaRPr lang="en-US"/>
          </a:p>
        </c:txPr>
        <c:crossAx val="304294576"/>
        <c:crosses val="autoZero"/>
        <c:auto val="1"/>
        <c:lblAlgn val="ctr"/>
        <c:lblOffset val="100"/>
        <c:noMultiLvlLbl val="0"/>
      </c:catAx>
      <c:valAx>
        <c:axId val="304294576"/>
        <c:scaling>
          <c:orientation val="minMax"/>
          <c:min val="1.5"/>
        </c:scaling>
        <c:delete val="0"/>
        <c:axPos val="l"/>
        <c:numFmt formatCode="0.0" sourceLinked="0"/>
        <c:majorTickMark val="out"/>
        <c:minorTickMark val="none"/>
        <c:tickLblPos val="nextTo"/>
        <c:spPr>
          <a:ln w="3175">
            <a:noFill/>
          </a:ln>
        </c:spPr>
        <c:txPr>
          <a:bodyPr rot="0" vert="horz"/>
          <a:lstStyle/>
          <a:p>
            <a:pPr>
              <a:defRPr sz="900"/>
            </a:pPr>
            <a:endParaRPr lang="en-US"/>
          </a:p>
        </c:txPr>
        <c:crossAx val="304293008"/>
        <c:crosses val="autoZero"/>
        <c:crossBetween val="between"/>
      </c:valAx>
      <c:spPr>
        <a:noFill/>
        <a:ln w="25398">
          <a:noFill/>
        </a:ln>
      </c:spPr>
    </c:plotArea>
    <c:plotVisOnly val="1"/>
    <c:dispBlanksAs val="gap"/>
    <c:showDLblsOverMax val="0"/>
  </c:chart>
  <c:spPr>
    <a:noFill/>
    <a:ln w="6350">
      <a:noFill/>
    </a:ln>
  </c:spPr>
  <c:txPr>
    <a:bodyPr/>
    <a:lstStyle/>
    <a:p>
      <a:pPr>
        <a:defRPr sz="900" b="0" i="0" u="none" strike="noStrike" baseline="0">
          <a:solidFill>
            <a:srgbClr val="000000"/>
          </a:solidFill>
          <a:latin typeface="Arial Narrow" pitchFamily="34" charset="0"/>
          <a:ea typeface="Arial"/>
          <a:cs typeface="Segoe UI Semilight" panose="020B0402040204020203" pitchFamily="34" charset="0"/>
        </a:defRPr>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80909734084038E-2"/>
          <c:y val="2.6958420008203036E-2"/>
          <c:w val="0.74308808422100492"/>
          <c:h val="0.86223071978961141"/>
        </c:manualLayout>
      </c:layout>
      <c:barChart>
        <c:barDir val="col"/>
        <c:grouping val="clustered"/>
        <c:varyColors val="0"/>
        <c:ser>
          <c:idx val="7"/>
          <c:order val="7"/>
          <c:tx>
            <c:strRef>
              <c:f>Sheet1!$D$18</c:f>
              <c:strCache>
                <c:ptCount val="1"/>
              </c:strCache>
            </c:strRef>
          </c:tx>
          <c:spPr>
            <a:solidFill>
              <a:schemeClr val="bg1">
                <a:lumMod val="95000"/>
              </a:schemeClr>
            </a:solidFill>
            <a:ln>
              <a:noFill/>
            </a:ln>
            <a:effectLst/>
          </c:spPr>
          <c:invertIfNegative val="0"/>
          <c:cat>
            <c:strRef>
              <c:f>Sheet1!$E$10:$AI$10</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Sheet1!$E$18:$AI$18</c:f>
              <c:numCache>
                <c:formatCode>General</c:formatCode>
                <c:ptCount val="31"/>
                <c:pt idx="19" formatCode="0">
                  <c:v>1000</c:v>
                </c:pt>
                <c:pt idx="20" formatCode="0">
                  <c:v>1000</c:v>
                </c:pt>
                <c:pt idx="23" formatCode="0">
                  <c:v>1379</c:v>
                </c:pt>
                <c:pt idx="26" formatCode="0">
                  <c:v>1399</c:v>
                </c:pt>
              </c:numCache>
            </c:numRef>
          </c:val>
          <c:extLst>
            <c:ext xmlns:c16="http://schemas.microsoft.com/office/drawing/2014/chart" uri="{C3380CC4-5D6E-409C-BE32-E72D297353CC}">
              <c16:uniqueId val="{00000022-6063-485A-BFDC-160D2BFAF82A}"/>
            </c:ext>
          </c:extLst>
        </c:ser>
        <c:dLbls>
          <c:showLegendKey val="0"/>
          <c:showVal val="0"/>
          <c:showCatName val="0"/>
          <c:showSerName val="0"/>
          <c:showPercent val="0"/>
          <c:showBubbleSize val="0"/>
        </c:dLbls>
        <c:gapWidth val="30"/>
        <c:axId val="192810368"/>
        <c:axId val="192820352"/>
      </c:barChart>
      <c:lineChart>
        <c:grouping val="standard"/>
        <c:varyColors val="0"/>
        <c:ser>
          <c:idx val="0"/>
          <c:order val="0"/>
          <c:tx>
            <c:strRef>
              <c:f>Sheet1!$D$11</c:f>
              <c:strCache>
                <c:ptCount val="1"/>
                <c:pt idx="0">
                  <c:v>Strādājošo mēneša vidējā darba samaksa</c:v>
                </c:pt>
              </c:strCache>
            </c:strRef>
          </c:tx>
          <c:spPr>
            <a:ln w="41275" cap="rnd">
              <a:solidFill>
                <a:schemeClr val="tx1"/>
              </a:solidFill>
              <a:round/>
            </a:ln>
            <a:effectLst/>
          </c:spPr>
          <c:marker>
            <c:symbol val="none"/>
          </c:marker>
          <c:dPt>
            <c:idx val="0"/>
            <c:marker>
              <c:symbol val="none"/>
            </c:marker>
            <c:bubble3D val="0"/>
            <c:extLst>
              <c:ext xmlns:c16="http://schemas.microsoft.com/office/drawing/2014/chart" uri="{C3380CC4-5D6E-409C-BE32-E72D297353CC}">
                <c16:uniqueId val="{00000009-033B-4660-ACCA-E9C97FAD37BB}"/>
              </c:ext>
            </c:extLst>
          </c:dPt>
          <c:dPt>
            <c:idx val="2"/>
            <c:marker>
              <c:symbol val="none"/>
            </c:marker>
            <c:bubble3D val="0"/>
            <c:extLst>
              <c:ext xmlns:c16="http://schemas.microsoft.com/office/drawing/2014/chart" uri="{C3380CC4-5D6E-409C-BE32-E72D297353CC}">
                <c16:uniqueId val="{00000007-033B-4660-ACCA-E9C97FAD37BB}"/>
              </c:ext>
            </c:extLst>
          </c:dPt>
          <c:dPt>
            <c:idx val="4"/>
            <c:marker>
              <c:symbol val="none"/>
            </c:marker>
            <c:bubble3D val="0"/>
            <c:extLst>
              <c:ext xmlns:c16="http://schemas.microsoft.com/office/drawing/2014/chart" uri="{C3380CC4-5D6E-409C-BE32-E72D297353CC}">
                <c16:uniqueId val="{00000005-033B-4660-ACCA-E9C97FAD37BB}"/>
              </c:ext>
            </c:extLst>
          </c:dPt>
          <c:dPt>
            <c:idx val="5"/>
            <c:marker>
              <c:symbol val="none"/>
            </c:marker>
            <c:bubble3D val="0"/>
            <c:extLst>
              <c:ext xmlns:c16="http://schemas.microsoft.com/office/drawing/2014/chart" uri="{C3380CC4-5D6E-409C-BE32-E72D297353CC}">
                <c16:uniqueId val="{00000016-E24E-4DE9-BC24-77993A7EB38A}"/>
              </c:ext>
            </c:extLst>
          </c:dPt>
          <c:dPt>
            <c:idx val="9"/>
            <c:marker>
              <c:symbol val="none"/>
            </c:marker>
            <c:bubble3D val="0"/>
            <c:extLst>
              <c:ext xmlns:c16="http://schemas.microsoft.com/office/drawing/2014/chart" uri="{C3380CC4-5D6E-409C-BE32-E72D297353CC}">
                <c16:uniqueId val="{00000004-033B-4660-ACCA-E9C97FAD37BB}"/>
              </c:ext>
            </c:extLst>
          </c:dPt>
          <c:dPt>
            <c:idx val="14"/>
            <c:marker>
              <c:symbol val="none"/>
            </c:marker>
            <c:bubble3D val="0"/>
            <c:extLst>
              <c:ext xmlns:c16="http://schemas.microsoft.com/office/drawing/2014/chart" uri="{C3380CC4-5D6E-409C-BE32-E72D297353CC}">
                <c16:uniqueId val="{0000001A-216A-4FA1-BA31-6B251C58950A}"/>
              </c:ext>
            </c:extLst>
          </c:dPt>
          <c:dPt>
            <c:idx val="20"/>
            <c:marker>
              <c:symbol val="none"/>
            </c:marker>
            <c:bubble3D val="0"/>
            <c:extLst>
              <c:ext xmlns:c16="http://schemas.microsoft.com/office/drawing/2014/chart" uri="{C3380CC4-5D6E-409C-BE32-E72D297353CC}">
                <c16:uniqueId val="{00000000-F3E5-43A2-B4C5-14569B477D36}"/>
              </c:ext>
            </c:extLst>
          </c:dPt>
          <c:dLbls>
            <c:dLbl>
              <c:idx val="1"/>
              <c:delete val="1"/>
              <c:extLst>
                <c:ext xmlns:c15="http://schemas.microsoft.com/office/drawing/2012/chart" uri="{CE6537A1-D6FC-4f65-9D91-7224C49458BB}"/>
                <c:ext xmlns:c16="http://schemas.microsoft.com/office/drawing/2014/chart" uri="{C3380CC4-5D6E-409C-BE32-E72D297353CC}">
                  <c16:uniqueId val="{0000000E-3FB2-428A-8A67-58919013817B}"/>
                </c:ext>
              </c:extLst>
            </c:dLbl>
            <c:dLbl>
              <c:idx val="3"/>
              <c:delete val="1"/>
              <c:extLst>
                <c:ext xmlns:c15="http://schemas.microsoft.com/office/drawing/2012/chart" uri="{CE6537A1-D6FC-4f65-9D91-7224C49458BB}"/>
                <c:ext xmlns:c16="http://schemas.microsoft.com/office/drawing/2014/chart" uri="{C3380CC4-5D6E-409C-BE32-E72D297353CC}">
                  <c16:uniqueId val="{0000000F-3FB2-428A-8A67-58919013817B}"/>
                </c:ext>
              </c:extLst>
            </c:dLbl>
            <c:dLbl>
              <c:idx val="5"/>
              <c:delete val="1"/>
              <c:extLst>
                <c:ext xmlns:c15="http://schemas.microsoft.com/office/drawing/2012/chart" uri="{CE6537A1-D6FC-4f65-9D91-7224C49458BB}"/>
                <c:ext xmlns:c16="http://schemas.microsoft.com/office/drawing/2014/chart" uri="{C3380CC4-5D6E-409C-BE32-E72D297353CC}">
                  <c16:uniqueId val="{00000016-E24E-4DE9-BC24-77993A7EB38A}"/>
                </c:ext>
              </c:extLst>
            </c:dLbl>
            <c:dLbl>
              <c:idx val="7"/>
              <c:delete val="1"/>
              <c:extLst>
                <c:ext xmlns:c15="http://schemas.microsoft.com/office/drawing/2012/chart" uri="{CE6537A1-D6FC-4f65-9D91-7224C49458BB}"/>
                <c:ext xmlns:c16="http://schemas.microsoft.com/office/drawing/2014/chart" uri="{C3380CC4-5D6E-409C-BE32-E72D297353CC}">
                  <c16:uniqueId val="{00000010-3FB2-428A-8A67-58919013817B}"/>
                </c:ext>
              </c:extLst>
            </c:dLbl>
            <c:dLbl>
              <c:idx val="9"/>
              <c:delete val="1"/>
              <c:extLst>
                <c:ext xmlns:c15="http://schemas.microsoft.com/office/drawing/2012/chart" uri="{CE6537A1-D6FC-4f65-9D91-7224C49458BB}"/>
                <c:ext xmlns:c16="http://schemas.microsoft.com/office/drawing/2014/chart" uri="{C3380CC4-5D6E-409C-BE32-E72D297353CC}">
                  <c16:uniqueId val="{00000004-033B-4660-ACCA-E9C97FAD37BB}"/>
                </c:ext>
              </c:extLst>
            </c:dLbl>
            <c:dLbl>
              <c:idx val="11"/>
              <c:delete val="1"/>
              <c:extLst>
                <c:ext xmlns:c15="http://schemas.microsoft.com/office/drawing/2012/chart" uri="{CE6537A1-D6FC-4f65-9D91-7224C49458BB}"/>
                <c:ext xmlns:c16="http://schemas.microsoft.com/office/drawing/2014/chart" uri="{C3380CC4-5D6E-409C-BE32-E72D297353CC}">
                  <c16:uniqueId val="{00000011-3FB2-428A-8A67-58919013817B}"/>
                </c:ext>
              </c:extLst>
            </c:dLbl>
            <c:dLbl>
              <c:idx val="13"/>
              <c:delete val="1"/>
              <c:extLst>
                <c:ext xmlns:c15="http://schemas.microsoft.com/office/drawing/2012/chart" uri="{CE6537A1-D6FC-4f65-9D91-7224C49458BB}"/>
                <c:ext xmlns:c16="http://schemas.microsoft.com/office/drawing/2014/chart" uri="{C3380CC4-5D6E-409C-BE32-E72D297353CC}">
                  <c16:uniqueId val="{00000012-3FB2-428A-8A67-58919013817B}"/>
                </c:ext>
              </c:extLst>
            </c:dLbl>
            <c:dLbl>
              <c:idx val="15"/>
              <c:delete val="1"/>
              <c:extLst>
                <c:ext xmlns:c15="http://schemas.microsoft.com/office/drawing/2012/chart" uri="{CE6537A1-D6FC-4f65-9D91-7224C49458BB}"/>
                <c:ext xmlns:c16="http://schemas.microsoft.com/office/drawing/2014/chart" uri="{C3380CC4-5D6E-409C-BE32-E72D297353CC}">
                  <c16:uniqueId val="{00000013-3FB2-428A-8A67-58919013817B}"/>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Sheet1!$E$10:$AI$10</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Sheet1!$E$11:$AI$11</c:f>
              <c:numCache>
                <c:formatCode>General</c:formatCode>
                <c:ptCount val="31"/>
                <c:pt idx="0">
                  <c:v>213</c:v>
                </c:pt>
                <c:pt idx="1">
                  <c:v>227</c:v>
                </c:pt>
                <c:pt idx="2">
                  <c:v>246</c:v>
                </c:pt>
                <c:pt idx="3">
                  <c:v>274</c:v>
                </c:pt>
                <c:pt idx="4">
                  <c:v>300</c:v>
                </c:pt>
                <c:pt idx="5">
                  <c:v>350</c:v>
                </c:pt>
                <c:pt idx="6">
                  <c:v>430</c:v>
                </c:pt>
                <c:pt idx="7">
                  <c:v>566</c:v>
                </c:pt>
                <c:pt idx="8">
                  <c:v>682</c:v>
                </c:pt>
                <c:pt idx="9">
                  <c:v>655</c:v>
                </c:pt>
                <c:pt idx="10">
                  <c:v>633</c:v>
                </c:pt>
                <c:pt idx="11">
                  <c:v>660</c:v>
                </c:pt>
                <c:pt idx="12">
                  <c:v>685</c:v>
                </c:pt>
                <c:pt idx="13">
                  <c:v>716</c:v>
                </c:pt>
                <c:pt idx="14">
                  <c:v>765</c:v>
                </c:pt>
                <c:pt idx="15">
                  <c:v>818</c:v>
                </c:pt>
                <c:pt idx="16">
                  <c:v>859</c:v>
                </c:pt>
              </c:numCache>
            </c:numRef>
          </c:val>
          <c:smooth val="0"/>
          <c:extLst>
            <c:ext xmlns:c16="http://schemas.microsoft.com/office/drawing/2014/chart" uri="{C3380CC4-5D6E-409C-BE32-E72D297353CC}">
              <c16:uniqueId val="{00000000-216A-4FA1-BA31-6B251C58950A}"/>
            </c:ext>
          </c:extLst>
        </c:ser>
        <c:ser>
          <c:idx val="1"/>
          <c:order val="1"/>
          <c:tx>
            <c:strRef>
              <c:f>Sheet1!$D$12</c:f>
              <c:strCache>
                <c:ptCount val="1"/>
                <c:pt idx="0">
                  <c:v>Pieaugums par 5% ik gadu</c:v>
                </c:pt>
              </c:strCache>
            </c:strRef>
          </c:tx>
          <c:spPr>
            <a:ln w="28575" cap="rnd">
              <a:solidFill>
                <a:schemeClr val="accent2"/>
              </a:solidFill>
              <a:round/>
            </a:ln>
            <a:effectLst/>
          </c:spPr>
          <c:marker>
            <c:symbol val="none"/>
          </c:marker>
          <c:cat>
            <c:strRef>
              <c:f>Sheet1!$E$10:$AI$10</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Sheet1!$E$12:$AI$12</c:f>
              <c:numCache>
                <c:formatCode>General</c:formatCode>
                <c:ptCount val="31"/>
                <c:pt idx="16">
                  <c:v>859</c:v>
                </c:pt>
                <c:pt idx="17" formatCode="0">
                  <c:v>901.95</c:v>
                </c:pt>
                <c:pt idx="18" formatCode="0">
                  <c:v>947.04750000000013</c:v>
                </c:pt>
                <c:pt idx="19" formatCode="0">
                  <c:v>994.39987500000018</c:v>
                </c:pt>
                <c:pt idx="20" formatCode="0">
                  <c:v>1044.1198687500003</c:v>
                </c:pt>
                <c:pt idx="21" formatCode="0">
                  <c:v>1096.3258621875002</c:v>
                </c:pt>
                <c:pt idx="22" formatCode="0">
                  <c:v>1151.1421552968752</c:v>
                </c:pt>
                <c:pt idx="23" formatCode="0">
                  <c:v>1208.699263061719</c:v>
                </c:pt>
                <c:pt idx="24" formatCode="0">
                  <c:v>1269.134226214805</c:v>
                </c:pt>
                <c:pt idx="25" formatCode="0">
                  <c:v>1332.5909375255453</c:v>
                </c:pt>
                <c:pt idx="26" formatCode="0">
                  <c:v>1399.2204844018227</c:v>
                </c:pt>
                <c:pt idx="27" formatCode="0">
                  <c:v>1469.181508621914</c:v>
                </c:pt>
                <c:pt idx="28" formatCode="0">
                  <c:v>1542.6405840530097</c:v>
                </c:pt>
                <c:pt idx="29" formatCode="0">
                  <c:v>1619.7726132556602</c:v>
                </c:pt>
                <c:pt idx="30" formatCode="0">
                  <c:v>1700.7612439184434</c:v>
                </c:pt>
              </c:numCache>
            </c:numRef>
          </c:val>
          <c:smooth val="0"/>
          <c:extLst>
            <c:ext xmlns:c16="http://schemas.microsoft.com/office/drawing/2014/chart" uri="{C3380CC4-5D6E-409C-BE32-E72D297353CC}">
              <c16:uniqueId val="{00000000-6063-485A-BFDC-160D2BFAF82A}"/>
            </c:ext>
          </c:extLst>
        </c:ser>
        <c:ser>
          <c:idx val="2"/>
          <c:order val="2"/>
          <c:tx>
            <c:strRef>
              <c:f>Sheet1!$D$13</c:f>
              <c:strCache>
                <c:ptCount val="1"/>
                <c:pt idx="0">
                  <c:v>Pieaugums par 7% ik gadu</c:v>
                </c:pt>
              </c:strCache>
            </c:strRef>
          </c:tx>
          <c:spPr>
            <a:ln w="28575" cap="rnd">
              <a:solidFill>
                <a:schemeClr val="accent3"/>
              </a:solidFill>
              <a:round/>
            </a:ln>
            <a:effectLst/>
          </c:spPr>
          <c:marker>
            <c:symbol val="none"/>
          </c:marker>
          <c:cat>
            <c:strRef>
              <c:f>Sheet1!$E$10:$AI$10</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Sheet1!$E$13:$AI$13</c:f>
              <c:numCache>
                <c:formatCode>General</c:formatCode>
                <c:ptCount val="31"/>
                <c:pt idx="16">
                  <c:v>859</c:v>
                </c:pt>
                <c:pt idx="17" formatCode="0">
                  <c:v>919.13000000000011</c:v>
                </c:pt>
                <c:pt idx="18" formatCode="0">
                  <c:v>983.46910000000014</c:v>
                </c:pt>
                <c:pt idx="19" formatCode="0">
                  <c:v>1052.3119370000002</c:v>
                </c:pt>
                <c:pt idx="20" formatCode="0">
                  <c:v>1125.9737725900002</c:v>
                </c:pt>
                <c:pt idx="21" formatCode="0">
                  <c:v>1204.7919366713002</c:v>
                </c:pt>
                <c:pt idx="22" formatCode="0">
                  <c:v>1289.1273722382912</c:v>
                </c:pt>
                <c:pt idx="23" formatCode="0">
                  <c:v>1379.3662882949716</c:v>
                </c:pt>
                <c:pt idx="24" formatCode="0">
                  <c:v>1475.9219284756198</c:v>
                </c:pt>
                <c:pt idx="25" formatCode="0">
                  <c:v>1579.2364634689131</c:v>
                </c:pt>
                <c:pt idx="26" formatCode="0">
                  <c:v>1689.7830159117373</c:v>
                </c:pt>
                <c:pt idx="27" formatCode="0">
                  <c:v>1808.0678270255589</c:v>
                </c:pt>
                <c:pt idx="28" formatCode="0">
                  <c:v>1934.6325749173482</c:v>
                </c:pt>
                <c:pt idx="29" formatCode="0">
                  <c:v>2070.0568551615625</c:v>
                </c:pt>
                <c:pt idx="30" formatCode="0">
                  <c:v>2214.9608350228718</c:v>
                </c:pt>
              </c:numCache>
            </c:numRef>
          </c:val>
          <c:smooth val="0"/>
          <c:extLst>
            <c:ext xmlns:c16="http://schemas.microsoft.com/office/drawing/2014/chart" uri="{C3380CC4-5D6E-409C-BE32-E72D297353CC}">
              <c16:uniqueId val="{00000001-6063-485A-BFDC-160D2BFAF82A}"/>
            </c:ext>
          </c:extLst>
        </c:ser>
        <c:ser>
          <c:idx val="3"/>
          <c:order val="3"/>
          <c:tx>
            <c:strRef>
              <c:f>Sheet1!$D$14</c:f>
              <c:strCache>
                <c:ptCount val="1"/>
                <c:pt idx="0">
                  <c:v>Minimālā darba alga Lielbritānijā</c:v>
                </c:pt>
              </c:strCache>
            </c:strRef>
          </c:tx>
          <c:spPr>
            <a:ln w="28575" cap="rnd">
              <a:solidFill>
                <a:schemeClr val="accent4"/>
              </a:solidFill>
              <a:round/>
            </a:ln>
            <a:effectLst/>
          </c:spPr>
          <c:marker>
            <c:symbol val="none"/>
          </c:marker>
          <c:dLbls>
            <c:dLbl>
              <c:idx val="30"/>
              <c:layout>
                <c:manualLayout>
                  <c:x val="-5.5465112098846081E-2"/>
                  <c:y val="0.21428576785046058"/>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1354543921434005"/>
                      <c:h val="0.15453222210529236"/>
                    </c:manualLayout>
                  </c15:layout>
                </c:ext>
                <c:ext xmlns:c16="http://schemas.microsoft.com/office/drawing/2014/chart" uri="{C3380CC4-5D6E-409C-BE32-E72D297353CC}">
                  <c16:uniqueId val="{00000014-3FB2-428A-8A67-58919013817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Sheet1!$E$10:$AI$10</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Sheet1!$E$14:$AI$14</c:f>
              <c:numCache>
                <c:formatCode>General</c:formatCode>
                <c:ptCount val="31"/>
                <c:pt idx="15" formatCode="0">
                  <c:v>1378.87</c:v>
                </c:pt>
                <c:pt idx="16" formatCode="0">
                  <c:v>1378.87</c:v>
                </c:pt>
                <c:pt idx="17" formatCode="0">
                  <c:v>1378.87</c:v>
                </c:pt>
                <c:pt idx="18" formatCode="0">
                  <c:v>1378.87</c:v>
                </c:pt>
                <c:pt idx="19" formatCode="0">
                  <c:v>1378.87</c:v>
                </c:pt>
                <c:pt idx="20" formatCode="0">
                  <c:v>1378.87</c:v>
                </c:pt>
                <c:pt idx="21" formatCode="0">
                  <c:v>1378.87</c:v>
                </c:pt>
                <c:pt idx="22" formatCode="0">
                  <c:v>1378.87</c:v>
                </c:pt>
                <c:pt idx="23" formatCode="0">
                  <c:v>1378.87</c:v>
                </c:pt>
                <c:pt idx="24" formatCode="0">
                  <c:v>1378.87</c:v>
                </c:pt>
                <c:pt idx="25" formatCode="0">
                  <c:v>1378.87</c:v>
                </c:pt>
                <c:pt idx="26" formatCode="0">
                  <c:v>1378.87</c:v>
                </c:pt>
                <c:pt idx="27" formatCode="0">
                  <c:v>1378.87</c:v>
                </c:pt>
                <c:pt idx="28" formatCode="0">
                  <c:v>1378.87</c:v>
                </c:pt>
                <c:pt idx="29" formatCode="0">
                  <c:v>1378.87</c:v>
                </c:pt>
                <c:pt idx="30" formatCode="0">
                  <c:v>1378.87</c:v>
                </c:pt>
              </c:numCache>
            </c:numRef>
          </c:val>
          <c:smooth val="0"/>
          <c:extLst>
            <c:ext xmlns:c16="http://schemas.microsoft.com/office/drawing/2014/chart" uri="{C3380CC4-5D6E-409C-BE32-E72D297353CC}">
              <c16:uniqueId val="{00000002-6063-485A-BFDC-160D2BFAF82A}"/>
            </c:ext>
          </c:extLst>
        </c:ser>
        <c:ser>
          <c:idx val="4"/>
          <c:order val="4"/>
          <c:tx>
            <c:strRef>
              <c:f>Sheet1!$D$15</c:f>
              <c:strCache>
                <c:ptCount val="1"/>
                <c:pt idx="0">
                  <c:v>Minimālā darba alga Vācijā</c:v>
                </c:pt>
              </c:strCache>
            </c:strRef>
          </c:tx>
          <c:spPr>
            <a:ln w="28575" cap="rnd">
              <a:solidFill>
                <a:schemeClr val="accent5"/>
              </a:solidFill>
              <a:round/>
            </a:ln>
            <a:effectLst/>
          </c:spPr>
          <c:marker>
            <c:symbol val="none"/>
          </c:marker>
          <c:dLbls>
            <c:dLbl>
              <c:idx val="30"/>
              <c:layout>
                <c:manualLayout>
                  <c:x val="3.1111569629097009E-2"/>
                  <c:y val="6.507938134717689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5024398914261386"/>
                      <c:h val="0.20447149218135041"/>
                    </c:manualLayout>
                  </c15:layout>
                </c:ext>
                <c:ext xmlns:c16="http://schemas.microsoft.com/office/drawing/2014/chart" uri="{C3380CC4-5D6E-409C-BE32-E72D297353CC}">
                  <c16:uniqueId val="{00000016-3FB2-428A-8A67-58919013817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Sheet1!$E$10:$AI$10</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Sheet1!$E$15:$AI$15</c:f>
              <c:numCache>
                <c:formatCode>General</c:formatCode>
                <c:ptCount val="31"/>
                <c:pt idx="15" formatCode="0">
                  <c:v>1440</c:v>
                </c:pt>
                <c:pt idx="16" formatCode="0">
                  <c:v>1440</c:v>
                </c:pt>
                <c:pt idx="17" formatCode="0">
                  <c:v>1440</c:v>
                </c:pt>
                <c:pt idx="18" formatCode="0">
                  <c:v>1440</c:v>
                </c:pt>
                <c:pt idx="19" formatCode="0">
                  <c:v>1440</c:v>
                </c:pt>
                <c:pt idx="20" formatCode="0">
                  <c:v>1440</c:v>
                </c:pt>
                <c:pt idx="21" formatCode="0">
                  <c:v>1440</c:v>
                </c:pt>
                <c:pt idx="22" formatCode="0">
                  <c:v>1440</c:v>
                </c:pt>
                <c:pt idx="23" formatCode="0">
                  <c:v>1440</c:v>
                </c:pt>
                <c:pt idx="24" formatCode="0">
                  <c:v>1440</c:v>
                </c:pt>
                <c:pt idx="25" formatCode="0">
                  <c:v>1440</c:v>
                </c:pt>
                <c:pt idx="26" formatCode="0">
                  <c:v>1440</c:v>
                </c:pt>
                <c:pt idx="27" formatCode="0">
                  <c:v>1440</c:v>
                </c:pt>
                <c:pt idx="28" formatCode="0">
                  <c:v>1440</c:v>
                </c:pt>
                <c:pt idx="29" formatCode="0">
                  <c:v>1440</c:v>
                </c:pt>
                <c:pt idx="30" formatCode="0">
                  <c:v>1440</c:v>
                </c:pt>
              </c:numCache>
            </c:numRef>
          </c:val>
          <c:smooth val="0"/>
          <c:extLst>
            <c:ext xmlns:c16="http://schemas.microsoft.com/office/drawing/2014/chart" uri="{C3380CC4-5D6E-409C-BE32-E72D297353CC}">
              <c16:uniqueId val="{00000003-6063-485A-BFDC-160D2BFAF82A}"/>
            </c:ext>
          </c:extLst>
        </c:ser>
        <c:ser>
          <c:idx val="5"/>
          <c:order val="5"/>
          <c:tx>
            <c:strRef>
              <c:f>Sheet1!$D$16</c:f>
              <c:strCache>
                <c:ptCount val="1"/>
                <c:pt idx="0">
                  <c:v>Minimālā darba alga Īrijā</c:v>
                </c:pt>
              </c:strCache>
            </c:strRef>
          </c:tx>
          <c:spPr>
            <a:ln w="28575" cap="rnd">
              <a:solidFill>
                <a:schemeClr val="accent6"/>
              </a:solidFill>
              <a:round/>
            </a:ln>
            <a:effectLst/>
          </c:spPr>
          <c:marker>
            <c:symbol val="none"/>
          </c:marker>
          <c:dLbls>
            <c:dLbl>
              <c:idx val="30"/>
              <c:layout>
                <c:manualLayout>
                  <c:x val="0"/>
                  <c:y val="-0.13015876269435389"/>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5-3FB2-428A-8A67-58919013817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Sheet1!$E$10:$AI$10</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Sheet1!$E$16:$AI$16</c:f>
              <c:numCache>
                <c:formatCode>General</c:formatCode>
                <c:ptCount val="31"/>
                <c:pt idx="15" formatCode="0">
                  <c:v>1461.85</c:v>
                </c:pt>
                <c:pt idx="16" formatCode="0">
                  <c:v>1461.85</c:v>
                </c:pt>
                <c:pt idx="17" formatCode="0">
                  <c:v>1461.85</c:v>
                </c:pt>
                <c:pt idx="18" formatCode="0">
                  <c:v>1461.85</c:v>
                </c:pt>
                <c:pt idx="19" formatCode="0">
                  <c:v>1461.85</c:v>
                </c:pt>
                <c:pt idx="20" formatCode="0">
                  <c:v>1461.85</c:v>
                </c:pt>
                <c:pt idx="21" formatCode="0">
                  <c:v>1461.85</c:v>
                </c:pt>
                <c:pt idx="22" formatCode="0">
                  <c:v>1461.85</c:v>
                </c:pt>
                <c:pt idx="23" formatCode="0">
                  <c:v>1461.85</c:v>
                </c:pt>
                <c:pt idx="24" formatCode="0">
                  <c:v>1461.85</c:v>
                </c:pt>
                <c:pt idx="25" formatCode="0">
                  <c:v>1461.85</c:v>
                </c:pt>
                <c:pt idx="26" formatCode="0">
                  <c:v>1461.85</c:v>
                </c:pt>
                <c:pt idx="27" formatCode="0">
                  <c:v>1461.85</c:v>
                </c:pt>
                <c:pt idx="28" formatCode="0">
                  <c:v>1461.85</c:v>
                </c:pt>
                <c:pt idx="29" formatCode="0">
                  <c:v>1461.85</c:v>
                </c:pt>
                <c:pt idx="30" formatCode="0">
                  <c:v>1461.85</c:v>
                </c:pt>
              </c:numCache>
            </c:numRef>
          </c:val>
          <c:smooth val="0"/>
          <c:extLst>
            <c:ext xmlns:c16="http://schemas.microsoft.com/office/drawing/2014/chart" uri="{C3380CC4-5D6E-409C-BE32-E72D297353CC}">
              <c16:uniqueId val="{00000004-6063-485A-BFDC-160D2BFAF82A}"/>
            </c:ext>
          </c:extLst>
        </c:ser>
        <c:ser>
          <c:idx val="6"/>
          <c:order val="6"/>
          <c:tx>
            <c:strRef>
              <c:f>Sheet1!$D$17</c:f>
              <c:strCache>
                <c:ptCount val="1"/>
              </c:strCache>
            </c:strRef>
          </c:tx>
          <c:spPr>
            <a:ln w="9525" cap="rnd">
              <a:solidFill>
                <a:schemeClr val="tx1"/>
              </a:solidFill>
              <a:round/>
            </a:ln>
            <a:effectLst/>
          </c:spPr>
          <c:marker>
            <c:symbol val="none"/>
          </c:marker>
          <c:cat>
            <c:strRef>
              <c:f>Sheet1!$E$10:$AI$10</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Sheet1!$E$17:$AI$17</c:f>
              <c:numCache>
                <c:formatCode>General</c:formatCode>
                <c:ptCount val="31"/>
                <c:pt idx="0">
                  <c:v>1006</c:v>
                </c:pt>
                <c:pt idx="1">
                  <c:v>1006</c:v>
                </c:pt>
                <c:pt idx="2">
                  <c:v>1006</c:v>
                </c:pt>
                <c:pt idx="3">
                  <c:v>1006</c:v>
                </c:pt>
                <c:pt idx="4">
                  <c:v>1006</c:v>
                </c:pt>
                <c:pt idx="5">
                  <c:v>1006</c:v>
                </c:pt>
                <c:pt idx="6">
                  <c:v>1006</c:v>
                </c:pt>
                <c:pt idx="7">
                  <c:v>1006</c:v>
                </c:pt>
                <c:pt idx="8">
                  <c:v>1006</c:v>
                </c:pt>
                <c:pt idx="9">
                  <c:v>1006</c:v>
                </c:pt>
                <c:pt idx="10">
                  <c:v>1006</c:v>
                </c:pt>
                <c:pt idx="11">
                  <c:v>1006</c:v>
                </c:pt>
                <c:pt idx="12">
                  <c:v>1006</c:v>
                </c:pt>
                <c:pt idx="13">
                  <c:v>1006</c:v>
                </c:pt>
                <c:pt idx="14">
                  <c:v>1006</c:v>
                </c:pt>
                <c:pt idx="15">
                  <c:v>1006</c:v>
                </c:pt>
                <c:pt idx="16">
                  <c:v>1006</c:v>
                </c:pt>
                <c:pt idx="17">
                  <c:v>1006</c:v>
                </c:pt>
                <c:pt idx="18">
                  <c:v>1006</c:v>
                </c:pt>
                <c:pt idx="19">
                  <c:v>1006</c:v>
                </c:pt>
                <c:pt idx="20">
                  <c:v>1006</c:v>
                </c:pt>
                <c:pt idx="21">
                  <c:v>1006</c:v>
                </c:pt>
                <c:pt idx="22">
                  <c:v>1006</c:v>
                </c:pt>
                <c:pt idx="23">
                  <c:v>1006</c:v>
                </c:pt>
                <c:pt idx="24">
                  <c:v>1006</c:v>
                </c:pt>
                <c:pt idx="25">
                  <c:v>1006</c:v>
                </c:pt>
                <c:pt idx="26">
                  <c:v>1006</c:v>
                </c:pt>
                <c:pt idx="27">
                  <c:v>1006</c:v>
                </c:pt>
                <c:pt idx="28">
                  <c:v>1006</c:v>
                </c:pt>
                <c:pt idx="29">
                  <c:v>1006</c:v>
                </c:pt>
                <c:pt idx="30">
                  <c:v>1006</c:v>
                </c:pt>
              </c:numCache>
            </c:numRef>
          </c:val>
          <c:smooth val="0"/>
          <c:extLst>
            <c:ext xmlns:c16="http://schemas.microsoft.com/office/drawing/2014/chart" uri="{C3380CC4-5D6E-409C-BE32-E72D297353CC}">
              <c16:uniqueId val="{0000001E-6063-485A-BFDC-160D2BFAF82A}"/>
            </c:ext>
          </c:extLst>
        </c:ser>
        <c:dLbls>
          <c:showLegendKey val="0"/>
          <c:showVal val="0"/>
          <c:showCatName val="0"/>
          <c:showSerName val="0"/>
          <c:showPercent val="0"/>
          <c:showBubbleSize val="0"/>
        </c:dLbls>
        <c:marker val="1"/>
        <c:smooth val="0"/>
        <c:axId val="192810368"/>
        <c:axId val="192820352"/>
      </c:lineChart>
      <c:catAx>
        <c:axId val="192810368"/>
        <c:scaling>
          <c:orientation val="minMax"/>
        </c:scaling>
        <c:delete val="0"/>
        <c:axPos val="b"/>
        <c:numFmt formatCode="General" sourceLinked="1"/>
        <c:majorTickMark val="none"/>
        <c:minorTickMark val="none"/>
        <c:tickLblPos val="nextTo"/>
        <c:spPr>
          <a:noFill/>
          <a:ln w="9525" cap="flat" cmpd="sng" algn="ctr">
            <a:noFill/>
            <a:round/>
          </a:ln>
          <a:effectLst/>
        </c:spPr>
        <c:txPr>
          <a:bodyPr rot="-5400000" spcFirstLastPara="1" vertOverflow="ellipsis"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crossAx val="192820352"/>
        <c:crosses val="autoZero"/>
        <c:auto val="0"/>
        <c:lblAlgn val="ctr"/>
        <c:lblOffset val="100"/>
        <c:noMultiLvlLbl val="0"/>
      </c:catAx>
      <c:valAx>
        <c:axId val="192820352"/>
        <c:scaling>
          <c:orientation val="minMax"/>
          <c:max val="2250"/>
          <c:min val="0"/>
        </c:scaling>
        <c:delete val="0"/>
        <c:axPos val="l"/>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mn-cs"/>
              </a:defRPr>
            </a:pPr>
            <a:endParaRPr lang="en-US"/>
          </a:p>
        </c:txPr>
        <c:crossAx val="192810368"/>
        <c:crosses val="autoZero"/>
        <c:crossBetween val="between"/>
      </c:valAx>
      <c:spPr>
        <a:noFill/>
        <a:ln>
          <a:noFill/>
        </a:ln>
        <a:effectLst/>
      </c:spPr>
    </c:plotArea>
    <c:legend>
      <c:legendPos val="t"/>
      <c:legendEntry>
        <c:idx val="0"/>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9.9951449404742015E-2"/>
          <c:y val="9.2258990690911299E-2"/>
          <c:w val="0.50178042468032025"/>
          <c:h val="0.185084160750946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Calibri Light" panose="020F030202020403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23948777783234E-2"/>
          <c:y val="8.2701616743176373E-2"/>
          <c:w val="0.96057613465509262"/>
          <c:h val="0.87974324801220749"/>
        </c:manualLayout>
      </c:layout>
      <c:lineChart>
        <c:grouping val="standard"/>
        <c:varyColors val="0"/>
        <c:ser>
          <c:idx val="0"/>
          <c:order val="0"/>
          <c:tx>
            <c:strRef>
              <c:f>Sheet1!$A$2</c:f>
              <c:strCache>
                <c:ptCount val="1"/>
                <c:pt idx="0">
                  <c:v>Mērķa scenārijs</c:v>
                </c:pt>
              </c:strCache>
            </c:strRef>
          </c:tx>
          <c:spPr>
            <a:ln w="44450">
              <a:solidFill>
                <a:srgbClr val="C00000"/>
              </a:solidFill>
              <a:prstDash val="solid"/>
            </a:ln>
          </c:spPr>
          <c:marker>
            <c:symbol val="none"/>
          </c:marker>
          <c:dPt>
            <c:idx val="1"/>
            <c:bubble3D val="0"/>
            <c:extLst>
              <c:ext xmlns:c16="http://schemas.microsoft.com/office/drawing/2014/chart" uri="{C3380CC4-5D6E-409C-BE32-E72D297353CC}">
                <c16:uniqueId val="{00000000-ACE3-48FE-B94D-2716D9CFA0A2}"/>
              </c:ext>
            </c:extLst>
          </c:dPt>
          <c:dPt>
            <c:idx val="2"/>
            <c:bubble3D val="0"/>
            <c:extLst>
              <c:ext xmlns:c16="http://schemas.microsoft.com/office/drawing/2014/chart" uri="{C3380CC4-5D6E-409C-BE32-E72D297353CC}">
                <c16:uniqueId val="{00000001-ACE3-48FE-B94D-2716D9CFA0A2}"/>
              </c:ext>
            </c:extLst>
          </c:dPt>
          <c:dPt>
            <c:idx val="3"/>
            <c:bubble3D val="0"/>
            <c:extLst>
              <c:ext xmlns:c16="http://schemas.microsoft.com/office/drawing/2014/chart" uri="{C3380CC4-5D6E-409C-BE32-E72D297353CC}">
                <c16:uniqueId val="{00000002-ACE3-48FE-B94D-2716D9CFA0A2}"/>
              </c:ext>
            </c:extLst>
          </c:dPt>
          <c:dPt>
            <c:idx val="4"/>
            <c:bubble3D val="0"/>
            <c:extLst>
              <c:ext xmlns:c16="http://schemas.microsoft.com/office/drawing/2014/chart" uri="{C3380CC4-5D6E-409C-BE32-E72D297353CC}">
                <c16:uniqueId val="{00000003-ACE3-48FE-B94D-2716D9CFA0A2}"/>
              </c:ext>
            </c:extLst>
          </c:dPt>
          <c:dPt>
            <c:idx val="5"/>
            <c:bubble3D val="0"/>
            <c:extLst>
              <c:ext xmlns:c16="http://schemas.microsoft.com/office/drawing/2014/chart" uri="{C3380CC4-5D6E-409C-BE32-E72D297353CC}">
                <c16:uniqueId val="{00000004-ACE3-48FE-B94D-2716D9CFA0A2}"/>
              </c:ext>
            </c:extLst>
          </c:dPt>
          <c:dPt>
            <c:idx val="6"/>
            <c:bubble3D val="0"/>
            <c:extLst>
              <c:ext xmlns:c16="http://schemas.microsoft.com/office/drawing/2014/chart" uri="{C3380CC4-5D6E-409C-BE32-E72D297353CC}">
                <c16:uniqueId val="{00000005-ACE3-48FE-B94D-2716D9CFA0A2}"/>
              </c:ext>
            </c:extLst>
          </c:dPt>
          <c:dPt>
            <c:idx val="7"/>
            <c:bubble3D val="0"/>
            <c:extLst>
              <c:ext xmlns:c16="http://schemas.microsoft.com/office/drawing/2014/chart" uri="{C3380CC4-5D6E-409C-BE32-E72D297353CC}">
                <c16:uniqueId val="{00000006-ACE3-48FE-B94D-2716D9CFA0A2}"/>
              </c:ext>
            </c:extLst>
          </c:dPt>
          <c:dPt>
            <c:idx val="8"/>
            <c:bubble3D val="0"/>
            <c:extLst>
              <c:ext xmlns:c16="http://schemas.microsoft.com/office/drawing/2014/chart" uri="{C3380CC4-5D6E-409C-BE32-E72D297353CC}">
                <c16:uniqueId val="{00000007-ACE3-48FE-B94D-2716D9CFA0A2}"/>
              </c:ext>
            </c:extLst>
          </c:dPt>
          <c:dPt>
            <c:idx val="9"/>
            <c:bubble3D val="0"/>
            <c:extLst>
              <c:ext xmlns:c16="http://schemas.microsoft.com/office/drawing/2014/chart" uri="{C3380CC4-5D6E-409C-BE32-E72D297353CC}">
                <c16:uniqueId val="{00000008-ACE3-48FE-B94D-2716D9CFA0A2}"/>
              </c:ext>
            </c:extLst>
          </c:dPt>
          <c:dPt>
            <c:idx val="10"/>
            <c:bubble3D val="0"/>
            <c:extLst>
              <c:ext xmlns:c16="http://schemas.microsoft.com/office/drawing/2014/chart" uri="{C3380CC4-5D6E-409C-BE32-E72D297353CC}">
                <c16:uniqueId val="{00000009-ACE3-48FE-B94D-2716D9CFA0A2}"/>
              </c:ext>
            </c:extLst>
          </c:dPt>
          <c:dPt>
            <c:idx val="11"/>
            <c:bubble3D val="0"/>
            <c:extLst>
              <c:ext xmlns:c16="http://schemas.microsoft.com/office/drawing/2014/chart" uri="{C3380CC4-5D6E-409C-BE32-E72D297353CC}">
                <c16:uniqueId val="{0000000A-ACE3-48FE-B94D-2716D9CFA0A2}"/>
              </c:ext>
            </c:extLst>
          </c:dPt>
          <c:dPt>
            <c:idx val="12"/>
            <c:bubble3D val="0"/>
            <c:extLst>
              <c:ext xmlns:c16="http://schemas.microsoft.com/office/drawing/2014/chart" uri="{C3380CC4-5D6E-409C-BE32-E72D297353CC}">
                <c16:uniqueId val="{0000000B-ACE3-48FE-B94D-2716D9CFA0A2}"/>
              </c:ext>
            </c:extLst>
          </c:dPt>
          <c:dPt>
            <c:idx val="13"/>
            <c:bubble3D val="0"/>
            <c:extLst>
              <c:ext xmlns:c16="http://schemas.microsoft.com/office/drawing/2014/chart" uri="{C3380CC4-5D6E-409C-BE32-E72D297353CC}">
                <c16:uniqueId val="{0000000C-ACE3-48FE-B94D-2716D9CFA0A2}"/>
              </c:ext>
            </c:extLst>
          </c:dPt>
          <c:dPt>
            <c:idx val="14"/>
            <c:bubble3D val="0"/>
            <c:extLst>
              <c:ext xmlns:c16="http://schemas.microsoft.com/office/drawing/2014/chart" uri="{C3380CC4-5D6E-409C-BE32-E72D297353CC}">
                <c16:uniqueId val="{0000000D-ACE3-48FE-B94D-2716D9CFA0A2}"/>
              </c:ext>
            </c:extLst>
          </c:dPt>
          <c:dPt>
            <c:idx val="15"/>
            <c:bubble3D val="0"/>
            <c:extLst>
              <c:ext xmlns:c16="http://schemas.microsoft.com/office/drawing/2014/chart" uri="{C3380CC4-5D6E-409C-BE32-E72D297353CC}">
                <c16:uniqueId val="{0000000E-ACE3-48FE-B94D-2716D9CFA0A2}"/>
              </c:ext>
            </c:extLst>
          </c:dPt>
          <c:dPt>
            <c:idx val="16"/>
            <c:bubble3D val="0"/>
            <c:extLst>
              <c:ext xmlns:c16="http://schemas.microsoft.com/office/drawing/2014/chart" uri="{C3380CC4-5D6E-409C-BE32-E72D297353CC}">
                <c16:uniqueId val="{0000000F-ACE3-48FE-B94D-2716D9CFA0A2}"/>
              </c:ext>
            </c:extLst>
          </c:dPt>
          <c:dPt>
            <c:idx val="17"/>
            <c:bubble3D val="0"/>
            <c:extLst>
              <c:ext xmlns:c16="http://schemas.microsoft.com/office/drawing/2014/chart" uri="{C3380CC4-5D6E-409C-BE32-E72D297353CC}">
                <c16:uniqueId val="{00000010-ACE3-48FE-B94D-2716D9CFA0A2}"/>
              </c:ext>
            </c:extLst>
          </c:dPt>
          <c:dPt>
            <c:idx val="18"/>
            <c:bubble3D val="0"/>
            <c:spPr>
              <a:ln w="44450">
                <a:solidFill>
                  <a:srgbClr val="C00000"/>
                </a:solidFill>
                <a:prstDash val="sysDash"/>
              </a:ln>
            </c:spPr>
            <c:extLst>
              <c:ext xmlns:c16="http://schemas.microsoft.com/office/drawing/2014/chart" uri="{C3380CC4-5D6E-409C-BE32-E72D297353CC}">
                <c16:uniqueId val="{00000012-ACE3-48FE-B94D-2716D9CFA0A2}"/>
              </c:ext>
            </c:extLst>
          </c:dPt>
          <c:dPt>
            <c:idx val="19"/>
            <c:bubble3D val="0"/>
            <c:spPr>
              <a:ln w="44450">
                <a:solidFill>
                  <a:srgbClr val="C00000"/>
                </a:solidFill>
                <a:prstDash val="sysDash"/>
              </a:ln>
            </c:spPr>
            <c:extLst>
              <c:ext xmlns:c16="http://schemas.microsoft.com/office/drawing/2014/chart" uri="{C3380CC4-5D6E-409C-BE32-E72D297353CC}">
                <c16:uniqueId val="{00000014-ACE3-48FE-B94D-2716D9CFA0A2}"/>
              </c:ext>
            </c:extLst>
          </c:dPt>
          <c:dPt>
            <c:idx val="20"/>
            <c:bubble3D val="0"/>
            <c:spPr>
              <a:ln w="44450">
                <a:solidFill>
                  <a:srgbClr val="C00000"/>
                </a:solidFill>
                <a:prstDash val="sysDash"/>
              </a:ln>
            </c:spPr>
            <c:extLst>
              <c:ext xmlns:c16="http://schemas.microsoft.com/office/drawing/2014/chart" uri="{C3380CC4-5D6E-409C-BE32-E72D297353CC}">
                <c16:uniqueId val="{00000016-ACE3-48FE-B94D-2716D9CFA0A2}"/>
              </c:ext>
            </c:extLst>
          </c:dPt>
          <c:dPt>
            <c:idx val="21"/>
            <c:bubble3D val="0"/>
            <c:spPr>
              <a:ln w="44450">
                <a:solidFill>
                  <a:srgbClr val="C00000"/>
                </a:solidFill>
                <a:prstDash val="sysDash"/>
              </a:ln>
            </c:spPr>
            <c:extLst>
              <c:ext xmlns:c16="http://schemas.microsoft.com/office/drawing/2014/chart" uri="{C3380CC4-5D6E-409C-BE32-E72D297353CC}">
                <c16:uniqueId val="{00000018-ACE3-48FE-B94D-2716D9CFA0A2}"/>
              </c:ext>
            </c:extLst>
          </c:dPt>
          <c:dPt>
            <c:idx val="22"/>
            <c:bubble3D val="0"/>
            <c:spPr>
              <a:ln w="44450">
                <a:solidFill>
                  <a:srgbClr val="C00000"/>
                </a:solidFill>
                <a:prstDash val="sysDash"/>
              </a:ln>
            </c:spPr>
            <c:extLst>
              <c:ext xmlns:c16="http://schemas.microsoft.com/office/drawing/2014/chart" uri="{C3380CC4-5D6E-409C-BE32-E72D297353CC}">
                <c16:uniqueId val="{0000001A-ACE3-48FE-B94D-2716D9CFA0A2}"/>
              </c:ext>
            </c:extLst>
          </c:dPt>
          <c:dPt>
            <c:idx val="23"/>
            <c:bubble3D val="0"/>
            <c:spPr>
              <a:ln w="44450">
                <a:solidFill>
                  <a:srgbClr val="C00000"/>
                </a:solidFill>
                <a:prstDash val="sysDash"/>
              </a:ln>
            </c:spPr>
            <c:extLst>
              <c:ext xmlns:c16="http://schemas.microsoft.com/office/drawing/2014/chart" uri="{C3380CC4-5D6E-409C-BE32-E72D297353CC}">
                <c16:uniqueId val="{0000001C-ACE3-48FE-B94D-2716D9CFA0A2}"/>
              </c:ext>
            </c:extLst>
          </c:dPt>
          <c:dPt>
            <c:idx val="24"/>
            <c:bubble3D val="0"/>
            <c:spPr>
              <a:ln w="44450">
                <a:solidFill>
                  <a:srgbClr val="C00000"/>
                </a:solidFill>
                <a:prstDash val="sysDash"/>
              </a:ln>
            </c:spPr>
            <c:extLst>
              <c:ext xmlns:c16="http://schemas.microsoft.com/office/drawing/2014/chart" uri="{C3380CC4-5D6E-409C-BE32-E72D297353CC}">
                <c16:uniqueId val="{0000001E-ACE3-48FE-B94D-2716D9CFA0A2}"/>
              </c:ext>
            </c:extLst>
          </c:dPt>
          <c:dPt>
            <c:idx val="25"/>
            <c:bubble3D val="0"/>
            <c:spPr>
              <a:ln w="44450">
                <a:solidFill>
                  <a:srgbClr val="C00000"/>
                </a:solidFill>
                <a:prstDash val="sysDash"/>
              </a:ln>
            </c:spPr>
            <c:extLst>
              <c:ext xmlns:c16="http://schemas.microsoft.com/office/drawing/2014/chart" uri="{C3380CC4-5D6E-409C-BE32-E72D297353CC}">
                <c16:uniqueId val="{00000020-ACE3-48FE-B94D-2716D9CFA0A2}"/>
              </c:ext>
            </c:extLst>
          </c:dPt>
          <c:dPt>
            <c:idx val="26"/>
            <c:bubble3D val="0"/>
            <c:spPr>
              <a:ln w="44450">
                <a:solidFill>
                  <a:srgbClr val="C00000"/>
                </a:solidFill>
                <a:prstDash val="sysDash"/>
              </a:ln>
            </c:spPr>
            <c:extLst>
              <c:ext xmlns:c16="http://schemas.microsoft.com/office/drawing/2014/chart" uri="{C3380CC4-5D6E-409C-BE32-E72D297353CC}">
                <c16:uniqueId val="{00000022-ACE3-48FE-B94D-2716D9CFA0A2}"/>
              </c:ext>
            </c:extLst>
          </c:dPt>
          <c:dPt>
            <c:idx val="27"/>
            <c:bubble3D val="0"/>
            <c:spPr>
              <a:ln w="44450">
                <a:solidFill>
                  <a:srgbClr val="C00000"/>
                </a:solidFill>
                <a:prstDash val="sysDash"/>
              </a:ln>
            </c:spPr>
            <c:extLst>
              <c:ext xmlns:c16="http://schemas.microsoft.com/office/drawing/2014/chart" uri="{C3380CC4-5D6E-409C-BE32-E72D297353CC}">
                <c16:uniqueId val="{00000024-ACE3-48FE-B94D-2716D9CFA0A2}"/>
              </c:ext>
            </c:extLst>
          </c:dPt>
          <c:dPt>
            <c:idx val="28"/>
            <c:bubble3D val="0"/>
            <c:spPr>
              <a:ln w="44450">
                <a:solidFill>
                  <a:srgbClr val="C00000"/>
                </a:solidFill>
                <a:prstDash val="sysDash"/>
              </a:ln>
            </c:spPr>
            <c:extLst>
              <c:ext xmlns:c16="http://schemas.microsoft.com/office/drawing/2014/chart" uri="{C3380CC4-5D6E-409C-BE32-E72D297353CC}">
                <c16:uniqueId val="{00000026-ACE3-48FE-B94D-2716D9CFA0A2}"/>
              </c:ext>
            </c:extLst>
          </c:dPt>
          <c:dPt>
            <c:idx val="29"/>
            <c:bubble3D val="0"/>
            <c:spPr>
              <a:ln w="44450">
                <a:solidFill>
                  <a:srgbClr val="C00000"/>
                </a:solidFill>
                <a:prstDash val="sysDash"/>
              </a:ln>
            </c:spPr>
            <c:extLst>
              <c:ext xmlns:c16="http://schemas.microsoft.com/office/drawing/2014/chart" uri="{C3380CC4-5D6E-409C-BE32-E72D297353CC}">
                <c16:uniqueId val="{00000028-ACE3-48FE-B94D-2716D9CFA0A2}"/>
              </c:ext>
            </c:extLst>
          </c:dPt>
          <c:dPt>
            <c:idx val="30"/>
            <c:bubble3D val="0"/>
            <c:spPr>
              <a:ln w="44450">
                <a:solidFill>
                  <a:srgbClr val="C00000"/>
                </a:solidFill>
                <a:prstDash val="sysDash"/>
              </a:ln>
            </c:spPr>
            <c:extLst>
              <c:ext xmlns:c16="http://schemas.microsoft.com/office/drawing/2014/chart" uri="{C3380CC4-5D6E-409C-BE32-E72D297353CC}">
                <c16:uniqueId val="{0000002A-ACE3-48FE-B94D-2716D9CFA0A2}"/>
              </c:ext>
            </c:extLst>
          </c:dPt>
          <c:cat>
            <c:numRef>
              <c:f>Sheet1!$B$1:$AF$1</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Sheet1!$B$2:$AF$2</c:f>
              <c:numCache>
                <c:formatCode>0.0</c:formatCode>
                <c:ptCount val="31"/>
                <c:pt idx="0">
                  <c:v>100</c:v>
                </c:pt>
                <c:pt idx="1">
                  <c:v>106.46128546327134</c:v>
                </c:pt>
                <c:pt idx="2">
                  <c:v>114.023247420776</c:v>
                </c:pt>
                <c:pt idx="3">
                  <c:v>123.63619804787747</c:v>
                </c:pt>
                <c:pt idx="4">
                  <c:v>133.94196195427796</c:v>
                </c:pt>
                <c:pt idx="5">
                  <c:v>148.26979392182895</c:v>
                </c:pt>
                <c:pt idx="6">
                  <c:v>165.8981549555933</c:v>
                </c:pt>
                <c:pt idx="7">
                  <c:v>182.45360526688134</c:v>
                </c:pt>
                <c:pt idx="8">
                  <c:v>175.98079241028032</c:v>
                </c:pt>
                <c:pt idx="9">
                  <c:v>150.63658799482889</c:v>
                </c:pt>
                <c:pt idx="10">
                  <c:v>144.70050476914639</c:v>
                </c:pt>
                <c:pt idx="11">
                  <c:v>153.93386615865469</c:v>
                </c:pt>
                <c:pt idx="12">
                  <c:v>160.14450946787002</c:v>
                </c:pt>
                <c:pt idx="13">
                  <c:v>164.03578315851868</c:v>
                </c:pt>
                <c:pt idx="14">
                  <c:v>167.08396798530688</c:v>
                </c:pt>
                <c:pt idx="15">
                  <c:v>172.04921721013204</c:v>
                </c:pt>
                <c:pt idx="16">
                  <c:v>175.85693544934009</c:v>
                </c:pt>
                <c:pt idx="17">
                  <c:v>183.85736589140308</c:v>
                </c:pt>
                <c:pt idx="18">
                  <c:v>191.58403329465978</c:v>
                </c:pt>
                <c:pt idx="19">
                  <c:v>199.68347211141719</c:v>
                </c:pt>
                <c:pt idx="20">
                  <c:v>209.17425148426221</c:v>
                </c:pt>
                <c:pt idx="21">
                  <c:v>219.54756651957879</c:v>
                </c:pt>
                <c:pt idx="22">
                  <c:v>230.47500316443603</c:v>
                </c:pt>
                <c:pt idx="23">
                  <c:v>241.98635941762168</c:v>
                </c:pt>
                <c:pt idx="24">
                  <c:v>251.66581379432662</c:v>
                </c:pt>
                <c:pt idx="25">
                  <c:v>261.73244634609972</c:v>
                </c:pt>
                <c:pt idx="26">
                  <c:v>272.20174419994379</c:v>
                </c:pt>
                <c:pt idx="27">
                  <c:v>281.7288052469417</c:v>
                </c:pt>
                <c:pt idx="28">
                  <c:v>291.58931343058481</c:v>
                </c:pt>
                <c:pt idx="29">
                  <c:v>301.79493940065527</c:v>
                </c:pt>
                <c:pt idx="30">
                  <c:v>310.84878758267484</c:v>
                </c:pt>
              </c:numCache>
            </c:numRef>
          </c:val>
          <c:smooth val="0"/>
          <c:extLst>
            <c:ext xmlns:c16="http://schemas.microsoft.com/office/drawing/2014/chart" uri="{C3380CC4-5D6E-409C-BE32-E72D297353CC}">
              <c16:uniqueId val="{0000002B-ACE3-48FE-B94D-2716D9CFA0A2}"/>
            </c:ext>
          </c:extLst>
        </c:ser>
        <c:dLbls>
          <c:showLegendKey val="0"/>
          <c:showVal val="0"/>
          <c:showCatName val="0"/>
          <c:showSerName val="0"/>
          <c:showPercent val="0"/>
          <c:showBubbleSize val="0"/>
        </c:dLbls>
        <c:smooth val="0"/>
        <c:axId val="193149952"/>
        <c:axId val="193151744"/>
      </c:lineChart>
      <c:catAx>
        <c:axId val="193149952"/>
        <c:scaling>
          <c:orientation val="minMax"/>
        </c:scaling>
        <c:delete val="1"/>
        <c:axPos val="b"/>
        <c:numFmt formatCode="General" sourceLinked="1"/>
        <c:majorTickMark val="out"/>
        <c:minorTickMark val="none"/>
        <c:tickLblPos val="low"/>
        <c:crossAx val="193151744"/>
        <c:crossesAt val="100"/>
        <c:auto val="0"/>
        <c:lblAlgn val="ctr"/>
        <c:lblOffset val="100"/>
        <c:tickLblSkip val="2"/>
        <c:tickMarkSkip val="1"/>
        <c:noMultiLvlLbl val="0"/>
      </c:catAx>
      <c:valAx>
        <c:axId val="193151744"/>
        <c:scaling>
          <c:orientation val="minMax"/>
          <c:min val="100"/>
        </c:scaling>
        <c:delete val="1"/>
        <c:axPos val="l"/>
        <c:numFmt formatCode="0" sourceLinked="0"/>
        <c:majorTickMark val="out"/>
        <c:minorTickMark val="none"/>
        <c:tickLblPos val="nextTo"/>
        <c:crossAx val="193149952"/>
        <c:crosses val="autoZero"/>
        <c:crossBetween val="between"/>
      </c:valAx>
      <c:spPr>
        <a:noFill/>
        <a:ln w="25398">
          <a:noFill/>
        </a:ln>
      </c:spPr>
    </c:plotArea>
    <c:plotVisOnly val="1"/>
    <c:dispBlanksAs val="gap"/>
    <c:showDLblsOverMax val="0"/>
  </c:chart>
  <c:spPr>
    <a:noFill/>
    <a:ln>
      <a:noFill/>
    </a:ln>
  </c:spPr>
  <c:txPr>
    <a:bodyPr/>
    <a:lstStyle/>
    <a:p>
      <a:pPr>
        <a:defRPr sz="1000" b="0" i="0" u="none" strike="noStrike" baseline="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297985349506649E-2"/>
          <c:y val="4.1938021050064681E-2"/>
          <c:w val="0.95051069303049396"/>
          <c:h val="0.72884828855978667"/>
        </c:manualLayout>
      </c:layout>
      <c:barChart>
        <c:barDir val="col"/>
        <c:grouping val="clustered"/>
        <c:varyColors val="0"/>
        <c:ser>
          <c:idx val="0"/>
          <c:order val="0"/>
          <c:tx>
            <c:strRef>
              <c:f>Sheet1!$A$2</c:f>
              <c:strCache>
                <c:ptCount val="1"/>
                <c:pt idx="0">
                  <c:v>Mērķa scenārijs</c:v>
                </c:pt>
              </c:strCache>
            </c:strRef>
          </c:tx>
          <c:spPr>
            <a:solidFill>
              <a:srgbClr val="E7E6E6">
                <a:lumMod val="50000"/>
              </a:srgbClr>
            </a:solidFill>
            <a:ln w="9525">
              <a:solidFill>
                <a:srgbClr val="228B9D"/>
              </a:solidFill>
              <a:prstDash val="solid"/>
            </a:ln>
          </c:spPr>
          <c:invertIfNegative val="0"/>
          <c:dPt>
            <c:idx val="11"/>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01-9E2A-4FB6-90BF-722D8F6359E3}"/>
              </c:ext>
            </c:extLst>
          </c:dPt>
          <c:dPt>
            <c:idx val="12"/>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03-9E2A-4FB6-90BF-722D8F6359E3}"/>
              </c:ext>
            </c:extLst>
          </c:dPt>
          <c:dPt>
            <c:idx val="13"/>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05-9E2A-4FB6-90BF-722D8F6359E3}"/>
              </c:ext>
            </c:extLst>
          </c:dPt>
          <c:dPt>
            <c:idx val="14"/>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07-9E2A-4FB6-90BF-722D8F6359E3}"/>
              </c:ext>
            </c:extLst>
          </c:dPt>
          <c:dPt>
            <c:idx val="15"/>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09-9E2A-4FB6-90BF-722D8F6359E3}"/>
              </c:ext>
            </c:extLst>
          </c:dPt>
          <c:dPt>
            <c:idx val="16"/>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0B-9E2A-4FB6-90BF-722D8F6359E3}"/>
              </c:ext>
            </c:extLst>
          </c:dPt>
          <c:dPt>
            <c:idx val="17"/>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0D-9E2A-4FB6-90BF-722D8F6359E3}"/>
              </c:ext>
            </c:extLst>
          </c:dPt>
          <c:dPt>
            <c:idx val="18"/>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0F-9E2A-4FB6-90BF-722D8F6359E3}"/>
              </c:ext>
            </c:extLst>
          </c:dPt>
          <c:dPt>
            <c:idx val="19"/>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11-9E2A-4FB6-90BF-722D8F6359E3}"/>
              </c:ext>
            </c:extLst>
          </c:dPt>
          <c:dPt>
            <c:idx val="20"/>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13-9E2A-4FB6-90BF-722D8F6359E3}"/>
              </c:ext>
            </c:extLst>
          </c:dPt>
          <c:dPt>
            <c:idx val="21"/>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15-9E2A-4FB6-90BF-722D8F6359E3}"/>
              </c:ext>
            </c:extLst>
          </c:dPt>
          <c:dPt>
            <c:idx val="22"/>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17-9E2A-4FB6-90BF-722D8F6359E3}"/>
              </c:ext>
            </c:extLst>
          </c:dPt>
          <c:dPt>
            <c:idx val="23"/>
            <c:invertIfNegative val="0"/>
            <c:bubble3D val="0"/>
            <c:spPr>
              <a:solidFill>
                <a:srgbClr val="E7E6E6">
                  <a:lumMod val="50000"/>
                </a:srgbClr>
              </a:solidFill>
              <a:ln w="9525">
                <a:solidFill>
                  <a:sysClr val="windowText" lastClr="000000">
                    <a:lumMod val="50000"/>
                    <a:lumOff val="50000"/>
                  </a:sysClr>
                </a:solidFill>
                <a:prstDash val="solid"/>
              </a:ln>
            </c:spPr>
            <c:extLst>
              <c:ext xmlns:c16="http://schemas.microsoft.com/office/drawing/2014/chart" uri="{C3380CC4-5D6E-409C-BE32-E72D297353CC}">
                <c16:uniqueId val="{00000019-9E2A-4FB6-90BF-722D8F6359E3}"/>
              </c:ext>
            </c:extLst>
          </c:dPt>
          <c:dPt>
            <c:idx val="24"/>
            <c:invertIfNegative val="0"/>
            <c:bubble3D val="0"/>
            <c:spPr>
              <a:solidFill>
                <a:srgbClr val="228B9D"/>
              </a:solidFill>
              <a:ln w="9525">
                <a:solidFill>
                  <a:sysClr val="windowText" lastClr="000000">
                    <a:lumMod val="50000"/>
                    <a:lumOff val="50000"/>
                  </a:sysClr>
                </a:solidFill>
                <a:prstDash val="solid"/>
              </a:ln>
            </c:spPr>
            <c:extLst>
              <c:ext xmlns:c16="http://schemas.microsoft.com/office/drawing/2014/chart" uri="{C3380CC4-5D6E-409C-BE32-E72D297353CC}">
                <c16:uniqueId val="{0000001B-9E2A-4FB6-90BF-722D8F6359E3}"/>
              </c:ext>
            </c:extLst>
          </c:dPt>
          <c:dPt>
            <c:idx val="25"/>
            <c:invertIfNegative val="0"/>
            <c:bubble3D val="0"/>
            <c:spPr>
              <a:solidFill>
                <a:srgbClr val="228B9D"/>
              </a:solidFill>
              <a:ln w="9525">
                <a:solidFill>
                  <a:sysClr val="windowText" lastClr="000000">
                    <a:lumMod val="50000"/>
                    <a:lumOff val="50000"/>
                  </a:sysClr>
                </a:solidFill>
                <a:prstDash val="solid"/>
              </a:ln>
            </c:spPr>
            <c:extLst>
              <c:ext xmlns:c16="http://schemas.microsoft.com/office/drawing/2014/chart" uri="{C3380CC4-5D6E-409C-BE32-E72D297353CC}">
                <c16:uniqueId val="{0000001D-9E2A-4FB6-90BF-722D8F6359E3}"/>
              </c:ext>
            </c:extLst>
          </c:dPt>
          <c:dPt>
            <c:idx val="26"/>
            <c:invertIfNegative val="0"/>
            <c:bubble3D val="0"/>
            <c:spPr>
              <a:solidFill>
                <a:srgbClr val="228B9D"/>
              </a:solidFill>
              <a:ln w="9525">
                <a:solidFill>
                  <a:sysClr val="windowText" lastClr="000000">
                    <a:lumMod val="50000"/>
                    <a:lumOff val="50000"/>
                  </a:sysClr>
                </a:solidFill>
                <a:prstDash val="solid"/>
              </a:ln>
            </c:spPr>
            <c:extLst>
              <c:ext xmlns:c16="http://schemas.microsoft.com/office/drawing/2014/chart" uri="{C3380CC4-5D6E-409C-BE32-E72D297353CC}">
                <c16:uniqueId val="{0000001F-9E2A-4FB6-90BF-722D8F6359E3}"/>
              </c:ext>
            </c:extLst>
          </c:dPt>
          <c:dPt>
            <c:idx val="27"/>
            <c:invertIfNegative val="0"/>
            <c:bubble3D val="0"/>
            <c:spPr>
              <a:solidFill>
                <a:srgbClr val="228B9D"/>
              </a:solidFill>
              <a:ln w="9525">
                <a:solidFill>
                  <a:srgbClr val="228B9D"/>
                </a:solidFill>
                <a:prstDash val="solid"/>
              </a:ln>
            </c:spPr>
            <c:extLst>
              <c:ext xmlns:c16="http://schemas.microsoft.com/office/drawing/2014/chart" uri="{C3380CC4-5D6E-409C-BE32-E72D297353CC}">
                <c16:uniqueId val="{00000021-9E2A-4FB6-90BF-722D8F6359E3}"/>
              </c:ext>
            </c:extLst>
          </c:dPt>
          <c:dPt>
            <c:idx val="28"/>
            <c:invertIfNegative val="0"/>
            <c:bubble3D val="0"/>
            <c:spPr>
              <a:solidFill>
                <a:srgbClr val="228B9D"/>
              </a:solidFill>
              <a:ln w="9525">
                <a:solidFill>
                  <a:srgbClr val="228B9D"/>
                </a:solidFill>
                <a:prstDash val="solid"/>
              </a:ln>
            </c:spPr>
            <c:extLst>
              <c:ext xmlns:c16="http://schemas.microsoft.com/office/drawing/2014/chart" uri="{C3380CC4-5D6E-409C-BE32-E72D297353CC}">
                <c16:uniqueId val="{00000023-9E2A-4FB6-90BF-722D8F6359E3}"/>
              </c:ext>
            </c:extLst>
          </c:dPt>
          <c:dPt>
            <c:idx val="29"/>
            <c:invertIfNegative val="0"/>
            <c:bubble3D val="0"/>
            <c:spPr>
              <a:solidFill>
                <a:srgbClr val="228B9D"/>
              </a:solidFill>
              <a:ln w="9525">
                <a:solidFill>
                  <a:srgbClr val="228B9D"/>
                </a:solidFill>
                <a:prstDash val="solid"/>
              </a:ln>
            </c:spPr>
            <c:extLst>
              <c:ext xmlns:c16="http://schemas.microsoft.com/office/drawing/2014/chart" uri="{C3380CC4-5D6E-409C-BE32-E72D297353CC}">
                <c16:uniqueId val="{00000025-9E2A-4FB6-90BF-722D8F6359E3}"/>
              </c:ext>
            </c:extLst>
          </c:dPt>
          <c:dPt>
            <c:idx val="30"/>
            <c:invertIfNegative val="0"/>
            <c:bubble3D val="0"/>
            <c:spPr>
              <a:solidFill>
                <a:srgbClr val="228B9D"/>
              </a:solidFill>
              <a:ln w="9525">
                <a:solidFill>
                  <a:srgbClr val="228B9D"/>
                </a:solidFill>
                <a:prstDash val="solid"/>
              </a:ln>
            </c:spPr>
            <c:extLst>
              <c:ext xmlns:c16="http://schemas.microsoft.com/office/drawing/2014/chart" uri="{C3380CC4-5D6E-409C-BE32-E72D297353CC}">
                <c16:uniqueId val="{00000027-9E2A-4FB6-90BF-722D8F6359E3}"/>
              </c:ext>
            </c:extLst>
          </c:dPt>
          <c:dLbls>
            <c:dLbl>
              <c:idx val="1"/>
              <c:delete val="1"/>
              <c:extLst>
                <c:ext xmlns:c15="http://schemas.microsoft.com/office/drawing/2012/chart" uri="{CE6537A1-D6FC-4f65-9D91-7224C49458BB}"/>
                <c:ext xmlns:c16="http://schemas.microsoft.com/office/drawing/2014/chart" uri="{C3380CC4-5D6E-409C-BE32-E72D297353CC}">
                  <c16:uniqueId val="{00000028-9E2A-4FB6-90BF-722D8F6359E3}"/>
                </c:ext>
              </c:extLst>
            </c:dLbl>
            <c:dLbl>
              <c:idx val="2"/>
              <c:delete val="1"/>
              <c:extLst>
                <c:ext xmlns:c15="http://schemas.microsoft.com/office/drawing/2012/chart" uri="{CE6537A1-D6FC-4f65-9D91-7224C49458BB}"/>
                <c:ext xmlns:c16="http://schemas.microsoft.com/office/drawing/2014/chart" uri="{C3380CC4-5D6E-409C-BE32-E72D297353CC}">
                  <c16:uniqueId val="{00000029-9E2A-4FB6-90BF-722D8F6359E3}"/>
                </c:ext>
              </c:extLst>
            </c:dLbl>
            <c:dLbl>
              <c:idx val="4"/>
              <c:delete val="1"/>
              <c:extLst>
                <c:ext xmlns:c15="http://schemas.microsoft.com/office/drawing/2012/chart" uri="{CE6537A1-D6FC-4f65-9D91-7224C49458BB}"/>
                <c:ext xmlns:c16="http://schemas.microsoft.com/office/drawing/2014/chart" uri="{C3380CC4-5D6E-409C-BE32-E72D297353CC}">
                  <c16:uniqueId val="{0000002A-9E2A-4FB6-90BF-722D8F6359E3}"/>
                </c:ext>
              </c:extLst>
            </c:dLbl>
            <c:dLbl>
              <c:idx val="5"/>
              <c:delete val="1"/>
              <c:extLst>
                <c:ext xmlns:c15="http://schemas.microsoft.com/office/drawing/2012/chart" uri="{CE6537A1-D6FC-4f65-9D91-7224C49458BB}"/>
                <c:ext xmlns:c16="http://schemas.microsoft.com/office/drawing/2014/chart" uri="{C3380CC4-5D6E-409C-BE32-E72D297353CC}">
                  <c16:uniqueId val="{0000002B-9E2A-4FB6-90BF-722D8F6359E3}"/>
                </c:ext>
              </c:extLst>
            </c:dLbl>
            <c:dLbl>
              <c:idx val="7"/>
              <c:delete val="1"/>
              <c:extLst>
                <c:ext xmlns:c15="http://schemas.microsoft.com/office/drawing/2012/chart" uri="{CE6537A1-D6FC-4f65-9D91-7224C49458BB}"/>
                <c:ext xmlns:c16="http://schemas.microsoft.com/office/drawing/2014/chart" uri="{C3380CC4-5D6E-409C-BE32-E72D297353CC}">
                  <c16:uniqueId val="{0000002C-9E2A-4FB6-90BF-722D8F6359E3}"/>
                </c:ext>
              </c:extLst>
            </c:dLbl>
            <c:dLbl>
              <c:idx val="8"/>
              <c:delete val="1"/>
              <c:extLst>
                <c:ext xmlns:c15="http://schemas.microsoft.com/office/drawing/2012/chart" uri="{CE6537A1-D6FC-4f65-9D91-7224C49458BB}"/>
                <c:ext xmlns:c16="http://schemas.microsoft.com/office/drawing/2014/chart" uri="{C3380CC4-5D6E-409C-BE32-E72D297353CC}">
                  <c16:uniqueId val="{0000002D-9E2A-4FB6-90BF-722D8F6359E3}"/>
                </c:ext>
              </c:extLst>
            </c:dLbl>
            <c:dLbl>
              <c:idx val="9"/>
              <c:delete val="1"/>
              <c:extLst>
                <c:ext xmlns:c15="http://schemas.microsoft.com/office/drawing/2012/chart" uri="{CE6537A1-D6FC-4f65-9D91-7224C49458BB}"/>
                <c:ext xmlns:c16="http://schemas.microsoft.com/office/drawing/2014/chart" uri="{C3380CC4-5D6E-409C-BE32-E72D297353CC}">
                  <c16:uniqueId val="{0000002E-9E2A-4FB6-90BF-722D8F6359E3}"/>
                </c:ext>
              </c:extLst>
            </c:dLbl>
            <c:dLbl>
              <c:idx val="10"/>
              <c:delete val="1"/>
              <c:extLst>
                <c:ext xmlns:c15="http://schemas.microsoft.com/office/drawing/2012/chart" uri="{CE6537A1-D6FC-4f65-9D91-7224C49458BB}"/>
                <c:ext xmlns:c16="http://schemas.microsoft.com/office/drawing/2014/chart" uri="{C3380CC4-5D6E-409C-BE32-E72D297353CC}">
                  <c16:uniqueId val="{0000002F-9E2A-4FB6-90BF-722D8F6359E3}"/>
                </c:ext>
              </c:extLst>
            </c:dLbl>
            <c:dLbl>
              <c:idx val="11"/>
              <c:delete val="1"/>
              <c:extLst>
                <c:ext xmlns:c15="http://schemas.microsoft.com/office/drawing/2012/chart" uri="{CE6537A1-D6FC-4f65-9D91-7224C49458BB}"/>
                <c:ext xmlns:c16="http://schemas.microsoft.com/office/drawing/2014/chart" uri="{C3380CC4-5D6E-409C-BE32-E72D297353CC}">
                  <c16:uniqueId val="{00000001-9E2A-4FB6-90BF-722D8F6359E3}"/>
                </c:ext>
              </c:extLst>
            </c:dLbl>
            <c:dLbl>
              <c:idx val="13"/>
              <c:delete val="1"/>
              <c:extLst>
                <c:ext xmlns:c15="http://schemas.microsoft.com/office/drawing/2012/chart" uri="{CE6537A1-D6FC-4f65-9D91-7224C49458BB}"/>
                <c:ext xmlns:c16="http://schemas.microsoft.com/office/drawing/2014/chart" uri="{C3380CC4-5D6E-409C-BE32-E72D297353CC}">
                  <c16:uniqueId val="{00000005-9E2A-4FB6-90BF-722D8F6359E3}"/>
                </c:ext>
              </c:extLst>
            </c:dLbl>
            <c:dLbl>
              <c:idx val="14"/>
              <c:delete val="1"/>
              <c:extLst>
                <c:ext xmlns:c15="http://schemas.microsoft.com/office/drawing/2012/chart" uri="{CE6537A1-D6FC-4f65-9D91-7224C49458BB}"/>
                <c:ext xmlns:c16="http://schemas.microsoft.com/office/drawing/2014/chart" uri="{C3380CC4-5D6E-409C-BE32-E72D297353CC}">
                  <c16:uniqueId val="{00000007-9E2A-4FB6-90BF-722D8F6359E3}"/>
                </c:ext>
              </c:extLst>
            </c:dLbl>
            <c:dLbl>
              <c:idx val="15"/>
              <c:delete val="1"/>
              <c:extLst>
                <c:ext xmlns:c15="http://schemas.microsoft.com/office/drawing/2012/chart" uri="{CE6537A1-D6FC-4f65-9D91-7224C49458BB}"/>
                <c:ext xmlns:c16="http://schemas.microsoft.com/office/drawing/2014/chart" uri="{C3380CC4-5D6E-409C-BE32-E72D297353CC}">
                  <c16:uniqueId val="{00000009-9E2A-4FB6-90BF-722D8F6359E3}"/>
                </c:ext>
              </c:extLst>
            </c:dLbl>
            <c:dLbl>
              <c:idx val="16"/>
              <c:delete val="1"/>
              <c:extLst>
                <c:ext xmlns:c15="http://schemas.microsoft.com/office/drawing/2012/chart" uri="{CE6537A1-D6FC-4f65-9D91-7224C49458BB}"/>
                <c:ext xmlns:c16="http://schemas.microsoft.com/office/drawing/2014/chart" uri="{C3380CC4-5D6E-409C-BE32-E72D297353CC}">
                  <c16:uniqueId val="{0000000B-9E2A-4FB6-90BF-722D8F6359E3}"/>
                </c:ext>
              </c:extLst>
            </c:dLbl>
            <c:dLbl>
              <c:idx val="18"/>
              <c:delete val="1"/>
              <c:extLst>
                <c:ext xmlns:c15="http://schemas.microsoft.com/office/drawing/2012/chart" uri="{CE6537A1-D6FC-4f65-9D91-7224C49458BB}"/>
                <c:ext xmlns:c16="http://schemas.microsoft.com/office/drawing/2014/chart" uri="{C3380CC4-5D6E-409C-BE32-E72D297353CC}">
                  <c16:uniqueId val="{0000000F-9E2A-4FB6-90BF-722D8F6359E3}"/>
                </c:ext>
              </c:extLst>
            </c:dLbl>
            <c:dLbl>
              <c:idx val="19"/>
              <c:delete val="1"/>
              <c:extLst>
                <c:ext xmlns:c15="http://schemas.microsoft.com/office/drawing/2012/chart" uri="{CE6537A1-D6FC-4f65-9D91-7224C49458BB}"/>
                <c:ext xmlns:c16="http://schemas.microsoft.com/office/drawing/2014/chart" uri="{C3380CC4-5D6E-409C-BE32-E72D297353CC}">
                  <c16:uniqueId val="{00000011-9E2A-4FB6-90BF-722D8F6359E3}"/>
                </c:ext>
              </c:extLst>
            </c:dLbl>
            <c:dLbl>
              <c:idx val="20"/>
              <c:delete val="1"/>
              <c:extLst>
                <c:ext xmlns:c15="http://schemas.microsoft.com/office/drawing/2012/chart" uri="{CE6537A1-D6FC-4f65-9D91-7224C49458BB}"/>
                <c:ext xmlns:c16="http://schemas.microsoft.com/office/drawing/2014/chart" uri="{C3380CC4-5D6E-409C-BE32-E72D297353CC}">
                  <c16:uniqueId val="{00000013-9E2A-4FB6-90BF-722D8F6359E3}"/>
                </c:ext>
              </c:extLst>
            </c:dLbl>
            <c:dLbl>
              <c:idx val="21"/>
              <c:delete val="1"/>
              <c:extLst>
                <c:ext xmlns:c15="http://schemas.microsoft.com/office/drawing/2012/chart" uri="{CE6537A1-D6FC-4f65-9D91-7224C49458BB}"/>
                <c:ext xmlns:c16="http://schemas.microsoft.com/office/drawing/2014/chart" uri="{C3380CC4-5D6E-409C-BE32-E72D297353CC}">
                  <c16:uniqueId val="{00000015-9E2A-4FB6-90BF-722D8F6359E3}"/>
                </c:ext>
              </c:extLst>
            </c:dLbl>
            <c:dLbl>
              <c:idx val="22"/>
              <c:delete val="1"/>
              <c:extLst>
                <c:ext xmlns:c15="http://schemas.microsoft.com/office/drawing/2012/chart" uri="{CE6537A1-D6FC-4f65-9D91-7224C49458BB}"/>
                <c:ext xmlns:c16="http://schemas.microsoft.com/office/drawing/2014/chart" uri="{C3380CC4-5D6E-409C-BE32-E72D297353CC}">
                  <c16:uniqueId val="{00000017-9E2A-4FB6-90BF-722D8F6359E3}"/>
                </c:ext>
              </c:extLst>
            </c:dLbl>
            <c:dLbl>
              <c:idx val="23"/>
              <c:delete val="1"/>
              <c:extLst>
                <c:ext xmlns:c15="http://schemas.microsoft.com/office/drawing/2012/chart" uri="{CE6537A1-D6FC-4f65-9D91-7224C49458BB}"/>
                <c:ext xmlns:c16="http://schemas.microsoft.com/office/drawing/2014/chart" uri="{C3380CC4-5D6E-409C-BE32-E72D297353CC}">
                  <c16:uniqueId val="{00000019-9E2A-4FB6-90BF-722D8F6359E3}"/>
                </c:ext>
              </c:extLst>
            </c:dLbl>
            <c:dLbl>
              <c:idx val="25"/>
              <c:delete val="1"/>
              <c:extLst>
                <c:ext xmlns:c15="http://schemas.microsoft.com/office/drawing/2012/chart" uri="{CE6537A1-D6FC-4f65-9D91-7224C49458BB}"/>
                <c:ext xmlns:c16="http://schemas.microsoft.com/office/drawing/2014/chart" uri="{C3380CC4-5D6E-409C-BE32-E72D297353CC}">
                  <c16:uniqueId val="{0000001D-9E2A-4FB6-90BF-722D8F6359E3}"/>
                </c:ext>
              </c:extLst>
            </c:dLbl>
            <c:dLbl>
              <c:idx val="26"/>
              <c:delete val="1"/>
              <c:extLst>
                <c:ext xmlns:c15="http://schemas.microsoft.com/office/drawing/2012/chart" uri="{CE6537A1-D6FC-4f65-9D91-7224C49458BB}"/>
                <c:ext xmlns:c16="http://schemas.microsoft.com/office/drawing/2014/chart" uri="{C3380CC4-5D6E-409C-BE32-E72D297353CC}">
                  <c16:uniqueId val="{0000001F-9E2A-4FB6-90BF-722D8F6359E3}"/>
                </c:ext>
              </c:extLst>
            </c:dLbl>
            <c:dLbl>
              <c:idx val="27"/>
              <c:delete val="1"/>
              <c:extLst>
                <c:ext xmlns:c15="http://schemas.microsoft.com/office/drawing/2012/chart" uri="{CE6537A1-D6FC-4f65-9D91-7224C49458BB}"/>
                <c:ext xmlns:c16="http://schemas.microsoft.com/office/drawing/2014/chart" uri="{C3380CC4-5D6E-409C-BE32-E72D297353CC}">
                  <c16:uniqueId val="{00000021-9E2A-4FB6-90BF-722D8F6359E3}"/>
                </c:ext>
              </c:extLst>
            </c:dLbl>
            <c:dLbl>
              <c:idx val="28"/>
              <c:delete val="1"/>
              <c:extLst>
                <c:ext xmlns:c15="http://schemas.microsoft.com/office/drawing/2012/chart" uri="{CE6537A1-D6FC-4f65-9D91-7224C49458BB}"/>
                <c:ext xmlns:c16="http://schemas.microsoft.com/office/drawing/2014/chart" uri="{C3380CC4-5D6E-409C-BE32-E72D297353CC}">
                  <c16:uniqueId val="{00000023-9E2A-4FB6-90BF-722D8F6359E3}"/>
                </c:ext>
              </c:extLst>
            </c:dLbl>
            <c:dLbl>
              <c:idx val="29"/>
              <c:delete val="1"/>
              <c:extLst>
                <c:ext xmlns:c15="http://schemas.microsoft.com/office/drawing/2012/chart" uri="{CE6537A1-D6FC-4f65-9D91-7224C49458BB}"/>
                <c:ext xmlns:c16="http://schemas.microsoft.com/office/drawing/2014/chart" uri="{C3380CC4-5D6E-409C-BE32-E72D297353CC}">
                  <c16:uniqueId val="{00000025-9E2A-4FB6-90BF-722D8F6359E3}"/>
                </c:ext>
              </c:extLst>
            </c:dLbl>
            <c:numFmt formatCode="#,##0.0"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Sheet1!$B$1:$AF$1</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Sheet1!$B$2:$AF$2</c:f>
              <c:numCache>
                <c:formatCode>General</c:formatCode>
                <c:ptCount val="31"/>
                <c:pt idx="0">
                  <c:v>-16.428000000000001</c:v>
                </c:pt>
                <c:pt idx="1">
                  <c:v>-19.163</c:v>
                </c:pt>
                <c:pt idx="2">
                  <c:v>-9.1950000000000003</c:v>
                </c:pt>
                <c:pt idx="3">
                  <c:v>-11.584</c:v>
                </c:pt>
                <c:pt idx="4" formatCode="0.0">
                  <c:v>-15.323</c:v>
                </c:pt>
                <c:pt idx="5" formatCode="0.0">
                  <c:v>-10.952000000000002</c:v>
                </c:pt>
                <c:pt idx="6" formatCode="0.0">
                  <c:v>-8.8069999999999986</c:v>
                </c:pt>
                <c:pt idx="7" formatCode="0.0">
                  <c:v>-7.9459999999999988</c:v>
                </c:pt>
                <c:pt idx="8" formatCode="0.0">
                  <c:v>-22.367000000000001</c:v>
                </c:pt>
                <c:pt idx="9" formatCode="0.0">
                  <c:v>-34.476999999999997</c:v>
                </c:pt>
                <c:pt idx="10" formatCode="0.0">
                  <c:v>-35.64</c:v>
                </c:pt>
                <c:pt idx="11" formatCode="0.0">
                  <c:v>-20.076999999999998</c:v>
                </c:pt>
                <c:pt idx="12" formatCode="0.0">
                  <c:v>-11.86</c:v>
                </c:pt>
                <c:pt idx="13" formatCode="0.0">
                  <c:v>-8.7020000000000017</c:v>
                </c:pt>
                <c:pt idx="14" formatCode="0.0">
                  <c:v>-8.6519999999999992</c:v>
                </c:pt>
                <c:pt idx="15" formatCode="0.0">
                  <c:v>-10.64</c:v>
                </c:pt>
                <c:pt idx="16" formatCode="0.0">
                  <c:v>-12.228999999999999</c:v>
                </c:pt>
                <c:pt idx="17" formatCode="0.0">
                  <c:v>-7.8079999999999998</c:v>
                </c:pt>
                <c:pt idx="18" formatCode="0.0">
                  <c:v>-5.82</c:v>
                </c:pt>
                <c:pt idx="19" formatCode="0.0">
                  <c:v>-4.3659999999999997</c:v>
                </c:pt>
                <c:pt idx="20" formatCode="0.0">
                  <c:v>-3.2360000000000002</c:v>
                </c:pt>
                <c:pt idx="21" formatCode="0.0">
                  <c:v>-2.0649999999999999</c:v>
                </c:pt>
                <c:pt idx="22" formatCode="0.0">
                  <c:v>-1.069</c:v>
                </c:pt>
                <c:pt idx="23" formatCode="0.0">
                  <c:v>9.2999999999999999E-2</c:v>
                </c:pt>
                <c:pt idx="24" formatCode="0.0">
                  <c:v>1.3029999999999999</c:v>
                </c:pt>
                <c:pt idx="25" formatCode="0.0">
                  <c:v>2.3759999999999999</c:v>
                </c:pt>
                <c:pt idx="26" formatCode="0.0">
                  <c:v>3.2050000000000001</c:v>
                </c:pt>
                <c:pt idx="27" formatCode="0.0">
                  <c:v>3.738</c:v>
                </c:pt>
                <c:pt idx="28" formatCode="0.0">
                  <c:v>4.0789999999999997</c:v>
                </c:pt>
                <c:pt idx="29" formatCode="0.0">
                  <c:v>4.343</c:v>
                </c:pt>
                <c:pt idx="30" formatCode="0.0">
                  <c:v>4.5510000000000002</c:v>
                </c:pt>
              </c:numCache>
            </c:numRef>
          </c:val>
          <c:extLst>
            <c:ext xmlns:c16="http://schemas.microsoft.com/office/drawing/2014/chart" uri="{C3380CC4-5D6E-409C-BE32-E72D297353CC}">
              <c16:uniqueId val="{00000030-9E2A-4FB6-90BF-722D8F6359E3}"/>
            </c:ext>
          </c:extLst>
        </c:ser>
        <c:dLbls>
          <c:showLegendKey val="0"/>
          <c:showVal val="0"/>
          <c:showCatName val="0"/>
          <c:showSerName val="0"/>
          <c:showPercent val="0"/>
          <c:showBubbleSize val="0"/>
        </c:dLbls>
        <c:gapWidth val="40"/>
        <c:axId val="193280640"/>
        <c:axId val="193294720"/>
      </c:barChart>
      <c:dateAx>
        <c:axId val="193280640"/>
        <c:scaling>
          <c:orientation val="minMax"/>
        </c:scaling>
        <c:delete val="0"/>
        <c:axPos val="b"/>
        <c:numFmt formatCode="dd/mm/yyyy" sourceLinked="0"/>
        <c:majorTickMark val="out"/>
        <c:minorTickMark val="none"/>
        <c:tickLblPos val="low"/>
        <c:txPr>
          <a:bodyPr/>
          <a:lstStyle/>
          <a:p>
            <a:pPr>
              <a:defRPr sz="1100"/>
            </a:pPr>
            <a:endParaRPr lang="en-US"/>
          </a:p>
        </c:txPr>
        <c:crossAx val="193294720"/>
        <c:crosses val="autoZero"/>
        <c:auto val="0"/>
        <c:lblOffset val="100"/>
        <c:baseTimeUnit val="days"/>
        <c:majorUnit val="2"/>
      </c:dateAx>
      <c:valAx>
        <c:axId val="193294720"/>
        <c:scaling>
          <c:orientation val="minMax"/>
          <c:max val="20"/>
          <c:min val="-50"/>
        </c:scaling>
        <c:delete val="1"/>
        <c:axPos val="l"/>
        <c:numFmt formatCode="General" sourceLinked="1"/>
        <c:majorTickMark val="out"/>
        <c:minorTickMark val="none"/>
        <c:tickLblPos val="nextTo"/>
        <c:crossAx val="193280640"/>
        <c:crosses val="autoZero"/>
        <c:crossBetween val="between"/>
        <c:majorUnit val="10"/>
      </c:valAx>
    </c:plotArea>
    <c:plotVisOnly val="1"/>
    <c:dispBlanksAs val="gap"/>
    <c:showDLblsOverMax val="0"/>
  </c:chart>
  <c:spPr>
    <a:ln>
      <a:noFill/>
    </a:ln>
  </c:spPr>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77197410461951"/>
          <c:y val="2.339392421105372E-2"/>
          <c:w val="0.60126008582071921"/>
          <c:h val="0.959060632630656"/>
        </c:manualLayout>
      </c:layout>
      <c:doughnutChart>
        <c:varyColors val="1"/>
        <c:ser>
          <c:idx val="0"/>
          <c:order val="0"/>
          <c:tx>
            <c:strRef>
              <c:f>Sheet1!$B$1</c:f>
              <c:strCache>
                <c:ptCount val="1"/>
                <c:pt idx="0">
                  <c:v>Sales</c:v>
                </c:pt>
              </c:strCache>
            </c:strRef>
          </c:tx>
          <c:dPt>
            <c:idx val="0"/>
            <c:bubble3D val="0"/>
            <c:spPr>
              <a:noFill/>
              <a:ln w="19050">
                <a:solidFill>
                  <a:schemeClr val="lt1"/>
                </a:solidFill>
              </a:ln>
              <a:effectLst/>
            </c:spPr>
            <c:extLst>
              <c:ext xmlns:c16="http://schemas.microsoft.com/office/drawing/2014/chart" uri="{C3380CC4-5D6E-409C-BE32-E72D297353CC}">
                <c16:uniqueId val="{00000004-FB95-4CB3-9D69-CADB82BD80A9}"/>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FB95-4CB3-9D69-CADB82BD80A9}"/>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781E-4D0A-9686-1025962F9E98}"/>
              </c:ext>
            </c:extLst>
          </c:dPt>
          <c:dPt>
            <c:idx val="3"/>
            <c:bubble3D val="0"/>
            <c:spPr>
              <a:noFill/>
              <a:ln w="19050">
                <a:solidFill>
                  <a:schemeClr val="lt1"/>
                </a:solidFill>
              </a:ln>
              <a:effectLst/>
            </c:spPr>
            <c:extLst>
              <c:ext xmlns:c16="http://schemas.microsoft.com/office/drawing/2014/chart" uri="{C3380CC4-5D6E-409C-BE32-E72D297353CC}">
                <c16:uniqueId val="{00000002-FB95-4CB3-9D69-CADB82BD80A9}"/>
              </c:ext>
            </c:extLst>
          </c:dPt>
          <c:dPt>
            <c:idx val="4"/>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7-FB95-4CB3-9D69-CADB82BD80A9}"/>
              </c:ext>
            </c:extLst>
          </c:dPt>
          <c:dPt>
            <c:idx val="5"/>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5-FB95-4CB3-9D69-CADB82BD80A9}"/>
              </c:ext>
            </c:extLst>
          </c:dPt>
          <c:dPt>
            <c:idx val="6"/>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6-FB95-4CB3-9D69-CADB82BD80A9}"/>
              </c:ext>
            </c:extLst>
          </c:dPt>
          <c:dPt>
            <c:idx val="7"/>
            <c:bubble3D val="0"/>
            <c:spPr>
              <a:noFill/>
              <a:ln w="19050">
                <a:solidFill>
                  <a:schemeClr val="lt1"/>
                </a:solidFill>
              </a:ln>
              <a:effectLst/>
            </c:spPr>
            <c:extLst>
              <c:ext xmlns:c16="http://schemas.microsoft.com/office/drawing/2014/chart" uri="{C3380CC4-5D6E-409C-BE32-E72D297353CC}">
                <c16:uniqueId val="{00000003-FB95-4CB3-9D69-CADB82BD80A9}"/>
              </c:ext>
            </c:extLst>
          </c:dPt>
          <c:dPt>
            <c:idx val="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B-FB95-4CB3-9D69-CADB82BD80A9}"/>
              </c:ext>
            </c:extLst>
          </c:dPt>
          <c:dPt>
            <c:idx val="9"/>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A-FB95-4CB3-9D69-CADB82BD80A9}"/>
              </c:ext>
            </c:extLst>
          </c:dPt>
          <c:dPt>
            <c:idx val="10"/>
            <c:bubble3D val="0"/>
            <c:explosion val="11"/>
            <c:spPr>
              <a:solidFill>
                <a:srgbClr val="01859C"/>
              </a:solidFill>
              <a:ln w="19050">
                <a:solidFill>
                  <a:schemeClr val="lt1"/>
                </a:solidFill>
              </a:ln>
              <a:effectLst/>
            </c:spPr>
            <c:extLst>
              <c:ext xmlns:c16="http://schemas.microsoft.com/office/drawing/2014/chart" uri="{C3380CC4-5D6E-409C-BE32-E72D297353CC}">
                <c16:uniqueId val="{00000009-FB95-4CB3-9D69-CADB82BD80A9}"/>
              </c:ext>
            </c:extLst>
          </c:dPt>
          <c:dPt>
            <c:idx val="1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8-FB95-4CB3-9D69-CADB82BD80A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81E-4D0A-9686-1025962F9E98}"/>
              </c:ext>
            </c:extLst>
          </c:dPt>
          <c:cat>
            <c:strRef>
              <c:f>Sheet1!$A$2:$A$14</c:f>
              <c:strCache>
                <c:ptCount val="4"/>
                <c:pt idx="0">
                  <c:v>1st Qtr</c:v>
                </c:pt>
                <c:pt idx="1">
                  <c:v>2nd Qtr</c:v>
                </c:pt>
                <c:pt idx="2">
                  <c:v>3rd Qtr</c:v>
                </c:pt>
                <c:pt idx="3">
                  <c:v>4th Qtr</c:v>
                </c:pt>
              </c:strCache>
            </c:strRef>
          </c:cat>
          <c:val>
            <c:numRef>
              <c:f>Sheet1!$B$2:$B$14</c:f>
              <c:numCache>
                <c:formatCode>General</c:formatCode>
                <c:ptCount val="13"/>
                <c:pt idx="0">
                  <c:v>3</c:v>
                </c:pt>
                <c:pt idx="1">
                  <c:v>15</c:v>
                </c:pt>
                <c:pt idx="2">
                  <c:v>15</c:v>
                </c:pt>
                <c:pt idx="3">
                  <c:v>3</c:v>
                </c:pt>
                <c:pt idx="4">
                  <c:v>10</c:v>
                </c:pt>
                <c:pt idx="5">
                  <c:v>8</c:v>
                </c:pt>
                <c:pt idx="6">
                  <c:v>8</c:v>
                </c:pt>
                <c:pt idx="7">
                  <c:v>3</c:v>
                </c:pt>
                <c:pt idx="8">
                  <c:v>8</c:v>
                </c:pt>
                <c:pt idx="9">
                  <c:v>8</c:v>
                </c:pt>
                <c:pt idx="10">
                  <c:v>8</c:v>
                </c:pt>
                <c:pt idx="11">
                  <c:v>8</c:v>
                </c:pt>
              </c:numCache>
            </c:numRef>
          </c:val>
          <c:extLst>
            <c:ext xmlns:c16="http://schemas.microsoft.com/office/drawing/2014/chart" uri="{C3380CC4-5D6E-409C-BE32-E72D297353CC}">
              <c16:uniqueId val="{00000000-FB95-4CB3-9D69-CADB82BD80A9}"/>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lv-LV" sz="1000" dirty="0"/>
              <a:t>Privātā patēriņa izmaiņas, %</a:t>
            </a:r>
          </a:p>
        </c:rich>
      </c:tx>
      <c:layout>
        <c:manualLayout>
          <c:xMode val="edge"/>
          <c:yMode val="edge"/>
          <c:x val="0.16220231481481481"/>
          <c:y val="2.6458333333333334E-2"/>
        </c:manualLayout>
      </c:layout>
      <c:overlay val="0"/>
    </c:title>
    <c:autoTitleDeleted val="0"/>
    <c:plotArea>
      <c:layout>
        <c:manualLayout>
          <c:layoutTarget val="inner"/>
          <c:xMode val="edge"/>
          <c:yMode val="edge"/>
          <c:x val="7.4892981071702683E-2"/>
          <c:y val="0.15350392951857336"/>
          <c:w val="0.87674761549576419"/>
          <c:h val="0.74896073838395527"/>
        </c:manualLayout>
      </c:layout>
      <c:barChart>
        <c:barDir val="col"/>
        <c:grouping val="clustered"/>
        <c:varyColors val="0"/>
        <c:ser>
          <c:idx val="0"/>
          <c:order val="0"/>
          <c:tx>
            <c:strRef>
              <c:f>Sheet1!$A$3</c:f>
              <c:strCache>
                <c:ptCount val="1"/>
                <c:pt idx="0">
                  <c:v>Privātais patēriņš</c:v>
                </c:pt>
              </c:strCache>
            </c:strRef>
          </c:tx>
          <c:spPr>
            <a:solidFill>
              <a:srgbClr val="228B9D"/>
            </a:solidFill>
          </c:spPr>
          <c:invertIfNegative val="0"/>
          <c:dPt>
            <c:idx val="6"/>
            <c:invertIfNegative val="0"/>
            <c:bubble3D val="0"/>
            <c:extLst>
              <c:ext xmlns:c16="http://schemas.microsoft.com/office/drawing/2014/chart" uri="{C3380CC4-5D6E-409C-BE32-E72D297353CC}">
                <c16:uniqueId val="{00000000-9C86-4DCA-BEF4-855C67291138}"/>
              </c:ext>
            </c:extLst>
          </c:dPt>
          <c:dLbls>
            <c:dLbl>
              <c:idx val="3"/>
              <c:tx>
                <c:rich>
                  <a:bodyPr/>
                  <a:lstStyle/>
                  <a:p>
                    <a:pPr>
                      <a:defRPr sz="900"/>
                    </a:pPr>
                    <a:fld id="{DB7831F9-B562-4AC3-A61E-F84C4FF7AB35}" type="VALUE">
                      <a:rPr lang="en-US" sz="900"/>
                      <a:pPr>
                        <a:defRPr sz="900"/>
                      </a:pPr>
                      <a:t>[VALUE]</a:t>
                    </a:fld>
                    <a:endParaRPr lang="en-US"/>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86-4DCA-BEF4-855C67291138}"/>
                </c:ext>
              </c:extLst>
            </c:dLbl>
            <c:numFmt formatCode="#,##0.0" sourceLinked="0"/>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Sheet1!$B$2:$I$2</c:f>
              <c:numCache>
                <c:formatCode>0</c:formatCode>
                <c:ptCount val="7"/>
                <c:pt idx="0">
                  <c:v>2012</c:v>
                </c:pt>
                <c:pt idx="1">
                  <c:v>2013</c:v>
                </c:pt>
                <c:pt idx="2">
                  <c:v>2014</c:v>
                </c:pt>
                <c:pt idx="3">
                  <c:v>2015</c:v>
                </c:pt>
                <c:pt idx="4">
                  <c:v>2016</c:v>
                </c:pt>
                <c:pt idx="5" formatCode="General">
                  <c:v>2017</c:v>
                </c:pt>
                <c:pt idx="6" formatCode="General">
                  <c:v>2018</c:v>
                </c:pt>
              </c:numCache>
            </c:numRef>
          </c:cat>
          <c:val>
            <c:numRef>
              <c:f>Sheet1!$B$3:$I$3</c:f>
              <c:numCache>
                <c:formatCode>0.0</c:formatCode>
                <c:ptCount val="7"/>
                <c:pt idx="0">
                  <c:v>3.1470725291626707</c:v>
                </c:pt>
                <c:pt idx="1">
                  <c:v>5.0524530869034265</c:v>
                </c:pt>
                <c:pt idx="2">
                  <c:v>1.3788418618219112</c:v>
                </c:pt>
                <c:pt idx="3">
                  <c:v>2.5031254587740932</c:v>
                </c:pt>
                <c:pt idx="4">
                  <c:v>1.4152811193258117</c:v>
                </c:pt>
                <c:pt idx="5">
                  <c:v>4.134152640341469</c:v>
                </c:pt>
                <c:pt idx="6">
                  <c:v>4.4843365565049567</c:v>
                </c:pt>
              </c:numCache>
            </c:numRef>
          </c:val>
          <c:extLst>
            <c:ext xmlns:c16="http://schemas.microsoft.com/office/drawing/2014/chart" uri="{C3380CC4-5D6E-409C-BE32-E72D297353CC}">
              <c16:uniqueId val="{00000002-AC38-45C2-BE8D-3BB350DBDB42}"/>
            </c:ext>
          </c:extLst>
        </c:ser>
        <c:dLbls>
          <c:dLblPos val="outEnd"/>
          <c:showLegendKey val="0"/>
          <c:showVal val="1"/>
          <c:showCatName val="0"/>
          <c:showSerName val="0"/>
          <c:showPercent val="0"/>
          <c:showBubbleSize val="0"/>
        </c:dLbls>
        <c:gapWidth val="30"/>
        <c:axId val="2139388840"/>
        <c:axId val="2046092152"/>
      </c:barChart>
      <c:catAx>
        <c:axId val="2139388840"/>
        <c:scaling>
          <c:orientation val="minMax"/>
        </c:scaling>
        <c:delete val="0"/>
        <c:axPos val="b"/>
        <c:numFmt formatCode="0" sourceLinked="0"/>
        <c:majorTickMark val="out"/>
        <c:minorTickMark val="none"/>
        <c:tickLblPos val="low"/>
        <c:txPr>
          <a:bodyPr rot="0" vert="horz"/>
          <a:lstStyle/>
          <a:p>
            <a:pPr>
              <a:defRPr/>
            </a:pPr>
            <a:endParaRPr lang="en-US"/>
          </a:p>
        </c:txPr>
        <c:crossAx val="2046092152"/>
        <c:crosses val="autoZero"/>
        <c:auto val="1"/>
        <c:lblAlgn val="ctr"/>
        <c:lblOffset val="100"/>
        <c:tickLblSkip val="1"/>
        <c:noMultiLvlLbl val="0"/>
      </c:catAx>
      <c:valAx>
        <c:axId val="2046092152"/>
        <c:scaling>
          <c:orientation val="minMax"/>
        </c:scaling>
        <c:delete val="1"/>
        <c:axPos val="l"/>
        <c:numFmt formatCode="0" sourceLinked="0"/>
        <c:majorTickMark val="out"/>
        <c:minorTickMark val="none"/>
        <c:tickLblPos val="nextTo"/>
        <c:crossAx val="2139388840"/>
        <c:crosses val="autoZero"/>
        <c:crossBetween val="between"/>
      </c:valAx>
      <c:spPr>
        <a:solidFill>
          <a:schemeClr val="bg1">
            <a:lumMod val="95000"/>
          </a:schemeClr>
        </a:solidFill>
      </c:spPr>
    </c:plotArea>
    <c:plotVisOnly val="1"/>
    <c:dispBlanksAs val="gap"/>
    <c:showDLblsOverMax val="0"/>
  </c:chart>
  <c:spPr>
    <a:solidFill>
      <a:schemeClr val="bg1">
        <a:lumMod val="95000"/>
      </a:schemeClr>
    </a:solidFill>
    <a:ln w="12700">
      <a:noFill/>
    </a:ln>
  </c:spPr>
  <c:txPr>
    <a:bodyPr/>
    <a:lstStyle/>
    <a:p>
      <a:pPr>
        <a:defRPr sz="800" b="0">
          <a:solidFill>
            <a:srgbClr val="000000"/>
          </a:solidFill>
          <a:latin typeface="Calibri Light" panose="020F030202020403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54822834645707E-2"/>
          <c:y val="5.4187037037039996E-2"/>
          <c:w val="0.8789631193571017"/>
          <c:h val="0.84682690397827365"/>
        </c:manualLayout>
      </c:layout>
      <c:barChart>
        <c:barDir val="col"/>
        <c:grouping val="clustered"/>
        <c:varyColors val="0"/>
        <c:ser>
          <c:idx val="9"/>
          <c:order val="0"/>
          <c:tx>
            <c:strRef>
              <c:f>Sheet1!$A$2</c:f>
              <c:strCache>
                <c:ptCount val="1"/>
                <c:pt idx="0">
                  <c:v>Apstrādes rūpniecība</c:v>
                </c:pt>
              </c:strCache>
            </c:strRef>
          </c:tx>
          <c:spPr>
            <a:solidFill>
              <a:schemeClr val="accent2">
                <a:lumMod val="80000"/>
              </a:schemeClr>
            </a:solidFill>
            <a:ln>
              <a:noFill/>
            </a:ln>
            <a:effectLst/>
          </c:spPr>
          <c:invertIfNegative val="0"/>
          <c:dLbls>
            <c:dLbl>
              <c:idx val="1"/>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Light" panose="020F0302020204030204" pitchFamily="34" charset="0"/>
                      <a:ea typeface="Arial"/>
                      <a:cs typeface="Arial"/>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ECEF-4E92-B757-5156FBF1BB76}"/>
                </c:ext>
              </c:extLst>
            </c:dLbl>
            <c:dLbl>
              <c:idx val="4"/>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Arial"/>
                      <a:cs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60F-4B8B-A7D8-DAD247472720}"/>
                </c:ext>
              </c:extLst>
            </c:dLbl>
            <c:dLbl>
              <c:idx val="5"/>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Arial"/>
                      <a:cs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60F-4B8B-A7D8-DAD24747272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Light" panose="020F0302020204030204" pitchFamily="34" charset="0"/>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0</c:formatCode>
                <c:ptCount val="9"/>
                <c:pt idx="0">
                  <c:v>2010</c:v>
                </c:pt>
                <c:pt idx="1">
                  <c:v>2011</c:v>
                </c:pt>
                <c:pt idx="2">
                  <c:v>2012</c:v>
                </c:pt>
                <c:pt idx="3">
                  <c:v>2013</c:v>
                </c:pt>
                <c:pt idx="4">
                  <c:v>2014</c:v>
                </c:pt>
                <c:pt idx="5">
                  <c:v>2015</c:v>
                </c:pt>
                <c:pt idx="6">
                  <c:v>2016</c:v>
                </c:pt>
                <c:pt idx="7">
                  <c:v>2017</c:v>
                </c:pt>
                <c:pt idx="8">
                  <c:v>2018</c:v>
                </c:pt>
              </c:numCache>
            </c:numRef>
          </c:cat>
          <c:val>
            <c:numRef>
              <c:f>Sheet1!$B$2:$J$2</c:f>
              <c:numCache>
                <c:formatCode>0.0</c:formatCode>
                <c:ptCount val="9"/>
                <c:pt idx="0">
                  <c:v>14.167113596860645</c:v>
                </c:pt>
                <c:pt idx="1">
                  <c:v>5.1197342238294254</c:v>
                </c:pt>
                <c:pt idx="2">
                  <c:v>4.3254751295106075</c:v>
                </c:pt>
                <c:pt idx="3">
                  <c:v>-1.951030360026607</c:v>
                </c:pt>
                <c:pt idx="4">
                  <c:v>0.40194694127863784</c:v>
                </c:pt>
                <c:pt idx="5">
                  <c:v>0.39630005403701318</c:v>
                </c:pt>
                <c:pt idx="6">
                  <c:v>2.7988328213378111</c:v>
                </c:pt>
                <c:pt idx="7">
                  <c:v>8.0478183492073185</c:v>
                </c:pt>
                <c:pt idx="8">
                  <c:v>2.7335875924822375</c:v>
                </c:pt>
              </c:numCache>
            </c:numRef>
          </c:val>
          <c:extLst>
            <c:ext xmlns:c16="http://schemas.microsoft.com/office/drawing/2014/chart" uri="{C3380CC4-5D6E-409C-BE32-E72D297353CC}">
              <c16:uniqueId val="{00000001-ECEF-4E92-B757-5156FBF1BB76}"/>
            </c:ext>
          </c:extLst>
        </c:ser>
        <c:dLbls>
          <c:showLegendKey val="0"/>
          <c:showVal val="0"/>
          <c:showCatName val="0"/>
          <c:showSerName val="0"/>
          <c:showPercent val="0"/>
          <c:showBubbleSize val="0"/>
        </c:dLbls>
        <c:gapWidth val="40"/>
        <c:axId val="274520384"/>
        <c:axId val="278072192"/>
      </c:barChart>
      <c:lineChart>
        <c:grouping val="standard"/>
        <c:varyColors val="0"/>
        <c:ser>
          <c:idx val="0"/>
          <c:order val="1"/>
          <c:tx>
            <c:strRef>
              <c:f>Sheet1!$A$3</c:f>
              <c:strCache>
                <c:ptCount val="1"/>
                <c:pt idx="0">
                  <c:v>IKP</c:v>
                </c:pt>
              </c:strCache>
            </c:strRef>
          </c:tx>
          <c:spPr>
            <a:ln w="28575" cap="rnd" cmpd="sng" algn="ctr">
              <a:noFill/>
              <a:prstDash val="solid"/>
              <a:round/>
            </a:ln>
            <a:effectLst/>
          </c:spPr>
          <c:marker>
            <c:symbol val="diamond"/>
            <c:size val="12"/>
            <c:spPr>
              <a:solidFill>
                <a:sysClr val="window" lastClr="FFFFFF"/>
              </a:solidFill>
              <a:ln w="12700" cap="flat" cmpd="sng" algn="ctr">
                <a:solidFill>
                  <a:sysClr val="windowText" lastClr="000000"/>
                </a:solidFill>
                <a:prstDash val="solid"/>
                <a:round/>
              </a:ln>
              <a:effectLst/>
            </c:spPr>
          </c:marker>
          <c:cat>
            <c:numRef>
              <c:f>Sheet1!$B$1:$J$1</c:f>
              <c:numCache>
                <c:formatCode>0</c:formatCode>
                <c:ptCount val="9"/>
                <c:pt idx="0">
                  <c:v>2010</c:v>
                </c:pt>
                <c:pt idx="1">
                  <c:v>2011</c:v>
                </c:pt>
                <c:pt idx="2">
                  <c:v>2012</c:v>
                </c:pt>
                <c:pt idx="3">
                  <c:v>2013</c:v>
                </c:pt>
                <c:pt idx="4">
                  <c:v>2014</c:v>
                </c:pt>
                <c:pt idx="5">
                  <c:v>2015</c:v>
                </c:pt>
                <c:pt idx="6">
                  <c:v>2016</c:v>
                </c:pt>
                <c:pt idx="7">
                  <c:v>2017</c:v>
                </c:pt>
                <c:pt idx="8">
                  <c:v>2018</c:v>
                </c:pt>
              </c:numCache>
            </c:numRef>
          </c:cat>
          <c:val>
            <c:numRef>
              <c:f>Sheet1!$B$3:$J$3</c:f>
              <c:numCache>
                <c:formatCode>0.0</c:formatCode>
                <c:ptCount val="9"/>
                <c:pt idx="0">
                  <c:v>-3.9406649504609561</c:v>
                </c:pt>
                <c:pt idx="1">
                  <c:v>6.3810153283425706</c:v>
                </c:pt>
                <c:pt idx="2">
                  <c:v>4.0346178941638584</c:v>
                </c:pt>
                <c:pt idx="3">
                  <c:v>2.4</c:v>
                </c:pt>
                <c:pt idx="4">
                  <c:v>1.9125403188621277</c:v>
                </c:pt>
                <c:pt idx="5">
                  <c:v>3</c:v>
                </c:pt>
                <c:pt idx="6">
                  <c:v>2.07565146844982</c:v>
                </c:pt>
                <c:pt idx="7">
                  <c:v>4.5999999999999996</c:v>
                </c:pt>
                <c:pt idx="8">
                  <c:v>4.8</c:v>
                </c:pt>
              </c:numCache>
            </c:numRef>
          </c:val>
          <c:smooth val="0"/>
          <c:extLst>
            <c:ext xmlns:c16="http://schemas.microsoft.com/office/drawing/2014/chart" uri="{C3380CC4-5D6E-409C-BE32-E72D297353CC}">
              <c16:uniqueId val="{00000000-3B4C-4036-AC4E-3B99BF496BBF}"/>
            </c:ext>
          </c:extLst>
        </c:ser>
        <c:dLbls>
          <c:showLegendKey val="0"/>
          <c:showVal val="0"/>
          <c:showCatName val="0"/>
          <c:showSerName val="0"/>
          <c:showPercent val="0"/>
          <c:showBubbleSize val="0"/>
        </c:dLbls>
        <c:marker val="1"/>
        <c:smooth val="0"/>
        <c:axId val="274520384"/>
        <c:axId val="278072192"/>
      </c:lineChart>
      <c:catAx>
        <c:axId val="274520384"/>
        <c:scaling>
          <c:orientation val="minMax"/>
        </c:scaling>
        <c:delete val="0"/>
        <c:axPos val="b"/>
        <c:numFmt formatCode="0" sourceLinked="1"/>
        <c:majorTickMark val="none"/>
        <c:minorTickMark val="none"/>
        <c:tickLblPos val="low"/>
        <c:spPr>
          <a:noFill/>
          <a:ln w="9525" cap="flat" cmpd="sng" algn="ctr">
            <a:no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Light" panose="020F0302020204030204" pitchFamily="34" charset="0"/>
                <a:ea typeface="Arial"/>
                <a:cs typeface="Arial"/>
              </a:defRPr>
            </a:pPr>
            <a:endParaRPr lang="en-US"/>
          </a:p>
        </c:txPr>
        <c:crossAx val="278072192"/>
        <c:crosses val="autoZero"/>
        <c:auto val="0"/>
        <c:lblAlgn val="ctr"/>
        <c:lblOffset val="100"/>
        <c:noMultiLvlLbl val="0"/>
      </c:catAx>
      <c:valAx>
        <c:axId val="278072192"/>
        <c:scaling>
          <c:orientation val="minMax"/>
          <c:max val="15"/>
          <c:min val="-5"/>
        </c:scaling>
        <c:delete val="0"/>
        <c:axPos val="l"/>
        <c:numFmt formatCode="0" sourceLinked="0"/>
        <c:majorTickMark val="out"/>
        <c:minorTickMark val="none"/>
        <c:tickLblPos val="nextTo"/>
        <c:spPr>
          <a:noFill/>
          <a:ln w="3175" cap="flat" cmpd="sng" algn="ctr">
            <a:no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Light" panose="020F0302020204030204" pitchFamily="34" charset="0"/>
                <a:ea typeface="Arial"/>
                <a:cs typeface="Arial"/>
              </a:defRPr>
            </a:pPr>
            <a:endParaRPr lang="en-US"/>
          </a:p>
        </c:txPr>
        <c:crossAx val="274520384"/>
        <c:crosses val="autoZero"/>
        <c:crossBetween val="between"/>
        <c:majorUnit val="5"/>
      </c:valAx>
      <c:spPr>
        <a:noFill/>
        <a:ln w="24631">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Arial"/>
              <a:cs typeface="Arial"/>
            </a:defRPr>
          </a:pPr>
          <a:endParaRPr lang="en-US"/>
        </a:p>
      </c:txPr>
    </c:legend>
    <c:plotVisOnly val="1"/>
    <c:dispBlanksAs val="gap"/>
    <c:showDLblsOverMax val="0"/>
  </c:chart>
  <c:spPr>
    <a:noFill/>
    <a:ln w="9525" cap="flat" cmpd="sng" algn="ctr">
      <a:noFill/>
      <a:prstDash val="solid"/>
      <a:round/>
    </a:ln>
    <a:effectLst/>
  </c:spPr>
  <c:txPr>
    <a:bodyPr/>
    <a:lstStyle/>
    <a:p>
      <a:pPr>
        <a:defRPr sz="1000" b="0" i="0" u="none" strike="noStrike" baseline="0">
          <a:solidFill>
            <a:srgbClr val="000000"/>
          </a:solidFill>
          <a:latin typeface="Calibri Light" panose="020F0302020204030204" pitchFamily="34" charset="0"/>
          <a:ea typeface="Arial"/>
          <a:cs typeface="Aria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1749936708885"/>
          <c:y val="9.4440617463430021E-2"/>
          <c:w val="0.78671803695514231"/>
          <c:h val="0.80657322728604575"/>
        </c:manualLayout>
      </c:layout>
      <c:doughnutChart>
        <c:varyColors val="1"/>
        <c:ser>
          <c:idx val="9"/>
          <c:order val="0"/>
          <c:dPt>
            <c:idx val="0"/>
            <c:bubble3D val="0"/>
            <c:spPr>
              <a:solidFill>
                <a:schemeClr val="accent2"/>
              </a:solidFill>
              <a:ln>
                <a:noFill/>
              </a:ln>
              <a:effectLst/>
            </c:spPr>
            <c:extLst>
              <c:ext xmlns:c16="http://schemas.microsoft.com/office/drawing/2014/chart" uri="{C3380CC4-5D6E-409C-BE32-E72D297353CC}">
                <c16:uniqueId val="{00000001-6F2D-4347-AAB2-AB2B17DCF38E}"/>
              </c:ext>
            </c:extLst>
          </c:dPt>
          <c:dPt>
            <c:idx val="1"/>
            <c:bubble3D val="0"/>
            <c:spPr>
              <a:solidFill>
                <a:sysClr val="window" lastClr="FFFFFF">
                  <a:lumMod val="95000"/>
                </a:sysClr>
              </a:solidFill>
              <a:ln>
                <a:noFill/>
              </a:ln>
              <a:effectLst/>
            </c:spPr>
            <c:extLst>
              <c:ext xmlns:c16="http://schemas.microsoft.com/office/drawing/2014/chart" uri="{C3380CC4-5D6E-409C-BE32-E72D297353CC}">
                <c16:uniqueId val="{00000003-6F2D-4347-AAB2-AB2B17DCF38E}"/>
              </c:ext>
            </c:extLst>
          </c:dPt>
          <c:dLbls>
            <c:dLbl>
              <c:idx val="0"/>
              <c:layout>
                <c:manualLayout>
                  <c:x val="-5.0076413075103281E-3"/>
                  <c:y val="7.70948847116099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2D-4347-AAB2-AB2B17DCF38E}"/>
                </c:ext>
              </c:extLst>
            </c:dLbl>
            <c:dLbl>
              <c:idx val="1"/>
              <c:delete val="1"/>
              <c:extLst>
                <c:ext xmlns:c15="http://schemas.microsoft.com/office/drawing/2012/chart" uri="{CE6537A1-D6FC-4f65-9D91-7224C49458BB}"/>
                <c:ext xmlns:c16="http://schemas.microsoft.com/office/drawing/2014/chart" uri="{C3380CC4-5D6E-409C-BE32-E72D297353CC}">
                  <c16:uniqueId val="{00000003-6F2D-4347-AAB2-AB2B17DCF38E}"/>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Light" panose="020F0302020204030204" pitchFamily="34" charset="0"/>
                    <a:ea typeface="Arial"/>
                    <a:cs typeface="Aria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Sheet1!$A$6:$A$7</c:f>
              <c:strCache>
                <c:ptCount val="2"/>
                <c:pt idx="0">
                  <c:v>Privātais patēriņš</c:v>
                </c:pt>
                <c:pt idx="1">
                  <c:v>Pārējais</c:v>
                </c:pt>
              </c:strCache>
            </c:strRef>
          </c:cat>
          <c:val>
            <c:numRef>
              <c:f>Sheet1!$B$6:$B$7</c:f>
              <c:numCache>
                <c:formatCode>0.0</c:formatCode>
                <c:ptCount val="2"/>
                <c:pt idx="0">
                  <c:v>12</c:v>
                </c:pt>
                <c:pt idx="1">
                  <c:v>88</c:v>
                </c:pt>
              </c:numCache>
            </c:numRef>
          </c:val>
          <c:extLst>
            <c:ext xmlns:c16="http://schemas.microsoft.com/office/drawing/2014/chart" uri="{C3380CC4-5D6E-409C-BE32-E72D297353CC}">
              <c16:uniqueId val="{00000004-6F2D-4347-AAB2-AB2B17DCF38E}"/>
            </c:ext>
          </c:extLst>
        </c:ser>
        <c:dLbls>
          <c:showLegendKey val="0"/>
          <c:showVal val="0"/>
          <c:showCatName val="0"/>
          <c:showSerName val="0"/>
          <c:showPercent val="0"/>
          <c:showBubbleSize val="0"/>
          <c:showLeaderLines val="0"/>
        </c:dLbls>
        <c:firstSliceAng val="0"/>
        <c:holeSize val="50"/>
      </c:doughnutChart>
      <c:spPr>
        <a:noFill/>
        <a:ln w="24631">
          <a:noFill/>
        </a:ln>
        <a:effectLst/>
      </c:spPr>
    </c:plotArea>
    <c:plotVisOnly val="1"/>
    <c:dispBlanksAs val="gap"/>
    <c:showDLblsOverMax val="0"/>
  </c:chart>
  <c:spPr>
    <a:noFill/>
    <a:ln w="9525" cap="flat" cmpd="sng" algn="ctr">
      <a:noFill/>
      <a:prstDash val="solid"/>
      <a:round/>
    </a:ln>
    <a:effectLst/>
  </c:spPr>
  <c:txPr>
    <a:bodyPr/>
    <a:lstStyle/>
    <a:p>
      <a:pPr>
        <a:defRPr sz="1000" b="0" i="0" u="none" strike="noStrike" baseline="0">
          <a:solidFill>
            <a:srgbClr val="000000"/>
          </a:solidFill>
          <a:latin typeface="Calibri Light" panose="020F0302020204030204" pitchFamily="34" charset="0"/>
          <a:ea typeface="Arial"/>
          <a:cs typeface="Aria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9614487493523"/>
          <c:y val="5.7381686549873752E-2"/>
          <c:w val="0.82831519987960334"/>
          <c:h val="0.86029494347132573"/>
        </c:manualLayout>
      </c:layout>
      <c:lineChart>
        <c:grouping val="standard"/>
        <c:varyColors val="0"/>
        <c:ser>
          <c:idx val="3"/>
          <c:order val="0"/>
          <c:tx>
            <c:strRef>
              <c:f>Sheet1!$A$2</c:f>
              <c:strCache>
                <c:ptCount val="1"/>
                <c:pt idx="0">
                  <c:v>Augstās teholoģijas</c:v>
                </c:pt>
              </c:strCache>
            </c:strRef>
          </c:tx>
          <c:spPr>
            <a:ln w="28575" cap="rnd" cmpd="sng" algn="ctr">
              <a:solidFill>
                <a:schemeClr val="accent6">
                  <a:lumMod val="60000"/>
                  <a:shade val="95000"/>
                  <a:satMod val="105000"/>
                </a:schemeClr>
              </a:solidFill>
              <a:prstDash val="solid"/>
              <a:round/>
            </a:ln>
            <a:effectLst/>
          </c:spPr>
          <c:marker>
            <c:symbol val="none"/>
          </c:marker>
          <c:cat>
            <c:numRef>
              <c:f>Sheet1!$B$1:$N$1</c:f>
              <c:numCache>
                <c:formatCode>0</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0</c:formatCode>
                <c:ptCount val="13"/>
                <c:pt idx="0">
                  <c:v>133.46670544883642</c:v>
                </c:pt>
                <c:pt idx="1">
                  <c:v>145.855681266635</c:v>
                </c:pt>
                <c:pt idx="2">
                  <c:v>167.6910649735679</c:v>
                </c:pt>
                <c:pt idx="3">
                  <c:v>152.79511975455088</c:v>
                </c:pt>
                <c:pt idx="4">
                  <c:v>188.60040756322397</c:v>
                </c:pt>
                <c:pt idx="5">
                  <c:v>209.98967950391531</c:v>
                </c:pt>
                <c:pt idx="6">
                  <c:v>242.84328791030106</c:v>
                </c:pt>
                <c:pt idx="7">
                  <c:v>267.06701664070476</c:v>
                </c:pt>
                <c:pt idx="8">
                  <c:v>280.60097177370602</c:v>
                </c:pt>
                <c:pt idx="9">
                  <c:v>335.33096551832898</c:v>
                </c:pt>
                <c:pt idx="10">
                  <c:v>373.4075509585445</c:v>
                </c:pt>
                <c:pt idx="11">
                  <c:v>418.7632401101086</c:v>
                </c:pt>
                <c:pt idx="12">
                  <c:v>442.77933237429215</c:v>
                </c:pt>
              </c:numCache>
            </c:numRef>
          </c:val>
          <c:smooth val="0"/>
          <c:extLst>
            <c:ext xmlns:c16="http://schemas.microsoft.com/office/drawing/2014/chart" uri="{C3380CC4-5D6E-409C-BE32-E72D297353CC}">
              <c16:uniqueId val="{00000000-F7F9-48CC-8DC6-F49B797CF19A}"/>
            </c:ext>
          </c:extLst>
        </c:ser>
        <c:ser>
          <c:idx val="1"/>
          <c:order val="1"/>
          <c:tx>
            <c:strRef>
              <c:f>Sheet1!$A$3</c:f>
              <c:strCache>
                <c:ptCount val="1"/>
                <c:pt idx="0">
                  <c:v>Vidēji augstās teholoģijas</c:v>
                </c:pt>
              </c:strCache>
            </c:strRef>
          </c:tx>
          <c:spPr>
            <a:ln w="28575" cap="rnd" cmpd="sng" algn="ctr">
              <a:solidFill>
                <a:schemeClr val="accent5">
                  <a:shade val="95000"/>
                  <a:satMod val="105000"/>
                </a:schemeClr>
              </a:solidFill>
              <a:prstDash val="solid"/>
              <a:round/>
            </a:ln>
            <a:effectLst/>
          </c:spPr>
          <c:marker>
            <c:symbol val="none"/>
          </c:marker>
          <c:cat>
            <c:numRef>
              <c:f>Sheet1!$B$1:$N$1</c:f>
              <c:numCache>
                <c:formatCode>0</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0</c:formatCode>
                <c:ptCount val="13"/>
                <c:pt idx="0">
                  <c:v>131.51608878920769</c:v>
                </c:pt>
                <c:pt idx="1">
                  <c:v>159.21249570732624</c:v>
                </c:pt>
                <c:pt idx="2">
                  <c:v>170.4918188476488</c:v>
                </c:pt>
                <c:pt idx="3">
                  <c:v>115.57264267631869</c:v>
                </c:pt>
                <c:pt idx="4">
                  <c:v>142.04605545070794</c:v>
                </c:pt>
                <c:pt idx="5">
                  <c:v>195.65311701296767</c:v>
                </c:pt>
                <c:pt idx="6">
                  <c:v>247.43404477752551</c:v>
                </c:pt>
                <c:pt idx="7">
                  <c:v>244.33188522074215</c:v>
                </c:pt>
                <c:pt idx="8">
                  <c:v>230.40755328233791</c:v>
                </c:pt>
                <c:pt idx="9">
                  <c:v>235.27122860121131</c:v>
                </c:pt>
                <c:pt idx="10">
                  <c:v>238.0813343909266</c:v>
                </c:pt>
                <c:pt idx="11">
                  <c:v>305.0000151953052</c:v>
                </c:pt>
                <c:pt idx="12">
                  <c:v>362.19787934319805</c:v>
                </c:pt>
              </c:numCache>
            </c:numRef>
          </c:val>
          <c:smooth val="0"/>
          <c:extLst>
            <c:ext xmlns:c16="http://schemas.microsoft.com/office/drawing/2014/chart" uri="{C3380CC4-5D6E-409C-BE32-E72D297353CC}">
              <c16:uniqueId val="{00000001-F7F9-48CC-8DC6-F49B797CF19A}"/>
            </c:ext>
          </c:extLst>
        </c:ser>
        <c:ser>
          <c:idx val="0"/>
          <c:order val="2"/>
          <c:tx>
            <c:strRef>
              <c:f>Sheet1!$A$4</c:f>
              <c:strCache>
                <c:ptCount val="1"/>
                <c:pt idx="0">
                  <c:v>Vidēji zemās teholoģijas</c:v>
                </c:pt>
              </c:strCache>
            </c:strRef>
          </c:tx>
          <c:spPr>
            <a:ln w="28575" cap="rnd" cmpd="sng" algn="ctr">
              <a:solidFill>
                <a:schemeClr val="accent3">
                  <a:lumMod val="50000"/>
                </a:schemeClr>
              </a:solidFill>
              <a:prstDash val="solid"/>
              <a:round/>
            </a:ln>
            <a:effectLst/>
          </c:spPr>
          <c:marker>
            <c:symbol val="none"/>
          </c:marker>
          <c:cat>
            <c:numRef>
              <c:f>Sheet1!$B$1:$N$1</c:f>
              <c:numCache>
                <c:formatCode>0</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0</c:formatCode>
                <c:ptCount val="13"/>
                <c:pt idx="0">
                  <c:v>124.63750251554346</c:v>
                </c:pt>
                <c:pt idx="1">
                  <c:v>156.70056134445031</c:v>
                </c:pt>
                <c:pt idx="2">
                  <c:v>174.91349810469271</c:v>
                </c:pt>
                <c:pt idx="3">
                  <c:v>104.25121026472931</c:v>
                </c:pt>
                <c:pt idx="4">
                  <c:v>128.60185088979873</c:v>
                </c:pt>
                <c:pt idx="5">
                  <c:v>155.54185599812419</c:v>
                </c:pt>
                <c:pt idx="6">
                  <c:v>187.16183001634275</c:v>
                </c:pt>
                <c:pt idx="7">
                  <c:v>150.76475695564955</c:v>
                </c:pt>
                <c:pt idx="8">
                  <c:v>132.89062237137603</c:v>
                </c:pt>
                <c:pt idx="9">
                  <c:v>128.57298694626033</c:v>
                </c:pt>
                <c:pt idx="10">
                  <c:v>125.07014424988553</c:v>
                </c:pt>
                <c:pt idx="11">
                  <c:v>143.51866919444831</c:v>
                </c:pt>
                <c:pt idx="12">
                  <c:v>150.99570024583014</c:v>
                </c:pt>
              </c:numCache>
            </c:numRef>
          </c:val>
          <c:smooth val="0"/>
          <c:extLst>
            <c:ext xmlns:c16="http://schemas.microsoft.com/office/drawing/2014/chart" uri="{C3380CC4-5D6E-409C-BE32-E72D297353CC}">
              <c16:uniqueId val="{00000002-F7F9-48CC-8DC6-F49B797CF19A}"/>
            </c:ext>
          </c:extLst>
        </c:ser>
        <c:ser>
          <c:idx val="2"/>
          <c:order val="3"/>
          <c:tx>
            <c:strRef>
              <c:f>Sheet1!$A$5</c:f>
              <c:strCache>
                <c:ptCount val="1"/>
                <c:pt idx="0">
                  <c:v>Zemās teholoģijas</c:v>
                </c:pt>
              </c:strCache>
            </c:strRef>
          </c:tx>
          <c:spPr>
            <a:ln w="28575" cap="rnd" cmpd="sng" algn="ctr">
              <a:solidFill>
                <a:schemeClr val="accent4">
                  <a:shade val="95000"/>
                  <a:satMod val="105000"/>
                </a:schemeClr>
              </a:solidFill>
              <a:prstDash val="solid"/>
              <a:round/>
            </a:ln>
            <a:effectLst/>
          </c:spPr>
          <c:marker>
            <c:symbol val="none"/>
          </c:marker>
          <c:cat>
            <c:numRef>
              <c:f>Sheet1!$B$1:$N$1</c:f>
              <c:numCache>
                <c:formatCode>0</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0</c:formatCode>
                <c:ptCount val="13"/>
                <c:pt idx="0">
                  <c:v>112.437384617991</c:v>
                </c:pt>
                <c:pt idx="1">
                  <c:v>128.50787387150859</c:v>
                </c:pt>
                <c:pt idx="2">
                  <c:v>126.4665976047194</c:v>
                </c:pt>
                <c:pt idx="3">
                  <c:v>101.59955631885524</c:v>
                </c:pt>
                <c:pt idx="4">
                  <c:v>117.6161752505471</c:v>
                </c:pt>
                <c:pt idx="5">
                  <c:v>131.88156223766387</c:v>
                </c:pt>
                <c:pt idx="6">
                  <c:v>138.93924621107206</c:v>
                </c:pt>
                <c:pt idx="7">
                  <c:v>149.61956119430715</c:v>
                </c:pt>
                <c:pt idx="8">
                  <c:v>156.30029478874954</c:v>
                </c:pt>
                <c:pt idx="9">
                  <c:v>155.00243730867382</c:v>
                </c:pt>
                <c:pt idx="10">
                  <c:v>159.94801242714473</c:v>
                </c:pt>
                <c:pt idx="11">
                  <c:v>173.05938946356599</c:v>
                </c:pt>
                <c:pt idx="12">
                  <c:v>185.13423224025684</c:v>
                </c:pt>
              </c:numCache>
            </c:numRef>
          </c:val>
          <c:smooth val="0"/>
          <c:extLst>
            <c:ext xmlns:c16="http://schemas.microsoft.com/office/drawing/2014/chart" uri="{C3380CC4-5D6E-409C-BE32-E72D297353CC}">
              <c16:uniqueId val="{00000003-F7F9-48CC-8DC6-F49B797CF19A}"/>
            </c:ext>
          </c:extLst>
        </c:ser>
        <c:dLbls>
          <c:showLegendKey val="0"/>
          <c:showVal val="0"/>
          <c:showCatName val="0"/>
          <c:showSerName val="0"/>
          <c:showPercent val="0"/>
          <c:showBubbleSize val="0"/>
        </c:dLbls>
        <c:smooth val="0"/>
        <c:axId val="225450416"/>
        <c:axId val="225450808"/>
      </c:lineChart>
      <c:catAx>
        <c:axId val="225450416"/>
        <c:scaling>
          <c:orientation val="minMax"/>
        </c:scaling>
        <c:delete val="0"/>
        <c:axPos val="b"/>
        <c:numFmt formatCode="0" sourceLinked="1"/>
        <c:majorTickMark val="out"/>
        <c:minorTickMark val="none"/>
        <c:tickLblPos val="low"/>
        <c:spPr>
          <a:noFill/>
          <a:ln w="9525" cap="flat" cmpd="sng" algn="ctr">
            <a:noFill/>
            <a:prstDash val="solid"/>
            <a:round/>
          </a:ln>
          <a:effectLst/>
        </c:spPr>
        <c:txPr>
          <a:bodyPr rot="0" spcFirstLastPara="1" vertOverflow="ellipsis" wrap="square" anchor="ctr" anchorCtr="1"/>
          <a:lstStyle/>
          <a:p>
            <a:pPr>
              <a:defRPr sz="1000" b="0" i="0" u="none" strike="noStrike" kern="1200" baseline="0">
                <a:solidFill>
                  <a:schemeClr val="tx1"/>
                </a:solidFill>
                <a:latin typeface="Calibri Light" panose="020F0302020204030204" pitchFamily="34" charset="0"/>
                <a:ea typeface="+mn-ea"/>
                <a:cs typeface="Segoe UI" pitchFamily="34" charset="0"/>
              </a:defRPr>
            </a:pPr>
            <a:endParaRPr lang="en-US"/>
          </a:p>
        </c:txPr>
        <c:crossAx val="225450808"/>
        <c:crosses val="autoZero"/>
        <c:auto val="0"/>
        <c:lblAlgn val="ctr"/>
        <c:lblOffset val="0"/>
        <c:tickMarkSkip val="3"/>
        <c:noMultiLvlLbl val="1"/>
      </c:catAx>
      <c:valAx>
        <c:axId val="225450808"/>
        <c:scaling>
          <c:orientation val="minMax"/>
          <c:max val="500"/>
          <c:min val="100"/>
        </c:scaling>
        <c:delete val="0"/>
        <c:axPos val="l"/>
        <c:numFmt formatCode="0"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000" b="0" i="0" u="none" strike="noStrike" kern="1200" baseline="0">
                <a:solidFill>
                  <a:schemeClr val="tx1"/>
                </a:solidFill>
                <a:latin typeface="Calibri Light" panose="020F0302020204030204" pitchFamily="34" charset="0"/>
                <a:ea typeface="+mn-ea"/>
                <a:cs typeface="Segoe UI" pitchFamily="34" charset="0"/>
              </a:defRPr>
            </a:pPr>
            <a:endParaRPr lang="en-US"/>
          </a:p>
        </c:txPr>
        <c:crossAx val="225450416"/>
        <c:crosses val="autoZero"/>
        <c:crossBetween val="between"/>
        <c:majorUnit val="100"/>
      </c:valAx>
      <c:spPr>
        <a:noFill/>
        <a:ln>
          <a:noFill/>
        </a:ln>
        <a:effectLst/>
      </c:spPr>
    </c:plotArea>
    <c:legend>
      <c:legendPos val="l"/>
      <c:layout>
        <c:manualLayout>
          <c:xMode val="edge"/>
          <c:yMode val="edge"/>
          <c:x val="0.11055048659160163"/>
          <c:y val="8.7310237160470205E-2"/>
          <c:w val="0.6302546250075961"/>
          <c:h val="0.31780720595834938"/>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Segoe UI" pitchFamily="34" charset="0"/>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000">
          <a:latin typeface="Calibri Light" panose="020F0302020204030204" pitchFamily="34" charset="0"/>
          <a:cs typeface="Segoe UI"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59015183741492E-2"/>
          <c:y val="0"/>
          <c:w val="0.94771861896535259"/>
          <c:h val="0.99936856329205837"/>
        </c:manualLayout>
      </c:layout>
      <c:barChart>
        <c:barDir val="bar"/>
        <c:grouping val="stacked"/>
        <c:varyColors val="0"/>
        <c:ser>
          <c:idx val="10"/>
          <c:order val="0"/>
          <c:tx>
            <c:strRef>
              <c:f>Sheet1!$A$2</c:f>
              <c:strCache>
                <c:ptCount val="1"/>
                <c:pt idx="0">
                  <c:v>Augstās teholoģijas</c:v>
                </c:pt>
              </c:strCache>
            </c:strRef>
          </c:tx>
          <c:spPr>
            <a:solidFill>
              <a:schemeClr val="accent6">
                <a:lumMod val="50000"/>
              </a:schemeClr>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2BCF-40E3-BCCD-0E8D468CDF16}"/>
              </c:ext>
            </c:extLst>
          </c:dPt>
          <c:dLbls>
            <c:dLbl>
              <c:idx val="0"/>
              <c:tx>
                <c:rich>
                  <a:bodyPr/>
                  <a:lstStyle/>
                  <a:p>
                    <a:fld id="{2859870F-A989-4F3B-A336-0D88C34B149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BCF-40E3-BCCD-0E8D468CDF1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Light" panose="020F0302020204030204" pitchFamily="34" charset="0"/>
                    <a:ea typeface="Arial"/>
                    <a:cs typeface="Aria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Sheet1!$B$1</c:f>
              <c:numCache>
                <c:formatCode>0</c:formatCode>
                <c:ptCount val="1"/>
                <c:pt idx="0">
                  <c:v>2016</c:v>
                </c:pt>
              </c:numCache>
            </c:numRef>
          </c:cat>
          <c:val>
            <c:numRef>
              <c:f>Sheet1!$B$2</c:f>
              <c:numCache>
                <c:formatCode>0</c:formatCode>
                <c:ptCount val="1"/>
                <c:pt idx="0">
                  <c:v>7</c:v>
                </c:pt>
              </c:numCache>
            </c:numRef>
          </c:val>
          <c:extLst>
            <c:ext xmlns:c15="http://schemas.microsoft.com/office/drawing/2012/chart" uri="{02D57815-91ED-43cb-92C2-25804820EDAC}">
              <c15:datalabelsRange>
                <c15:f>Sheet1!$C$2</c15:f>
                <c15:dlblRangeCache>
                  <c:ptCount val="1"/>
                  <c:pt idx="0">
                    <c:v>7%</c:v>
                  </c:pt>
                </c15:dlblRangeCache>
              </c15:datalabelsRange>
            </c:ext>
            <c:ext xmlns:c16="http://schemas.microsoft.com/office/drawing/2014/chart" uri="{C3380CC4-5D6E-409C-BE32-E72D297353CC}">
              <c16:uniqueId val="{00000002-2BCF-40E3-BCCD-0E8D468CDF16}"/>
            </c:ext>
          </c:extLst>
        </c:ser>
        <c:ser>
          <c:idx val="0"/>
          <c:order val="1"/>
          <c:tx>
            <c:strRef>
              <c:f>Sheet1!$A$3</c:f>
              <c:strCache>
                <c:ptCount val="1"/>
                <c:pt idx="0">
                  <c:v>Vidēji augstās teholoģijas</c:v>
                </c:pt>
              </c:strCache>
            </c:strRef>
          </c:tx>
          <c:spPr>
            <a:solidFill>
              <a:schemeClr val="accent5"/>
            </a:solidFill>
            <a:ln>
              <a:noFill/>
            </a:ln>
            <a:effectLst/>
          </c:spPr>
          <c:invertIfNegative val="0"/>
          <c:dLbls>
            <c:dLbl>
              <c:idx val="0"/>
              <c:tx>
                <c:rich>
                  <a:bodyPr/>
                  <a:lstStyle/>
                  <a:p>
                    <a:fld id="{394245AC-5395-41F2-B7C3-098E24CDAE8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BCF-40E3-BCCD-0E8D468CDF16}"/>
                </c:ext>
              </c:extLst>
            </c:dLbl>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Calibri Light" panose="020F0302020204030204" pitchFamily="34" charset="0"/>
                    <a:ea typeface="Arial"/>
                    <a:cs typeface="Aria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Sheet1!$B$1</c:f>
              <c:numCache>
                <c:formatCode>0</c:formatCode>
                <c:ptCount val="1"/>
                <c:pt idx="0">
                  <c:v>2016</c:v>
                </c:pt>
              </c:numCache>
            </c:numRef>
          </c:cat>
          <c:val>
            <c:numRef>
              <c:f>Sheet1!$B$3</c:f>
              <c:numCache>
                <c:formatCode>0</c:formatCode>
                <c:ptCount val="1"/>
                <c:pt idx="0">
                  <c:v>13</c:v>
                </c:pt>
              </c:numCache>
            </c:numRef>
          </c:val>
          <c:extLst>
            <c:ext xmlns:c15="http://schemas.microsoft.com/office/drawing/2012/chart" uri="{02D57815-91ED-43cb-92C2-25804820EDAC}">
              <c15:datalabelsRange>
                <c15:f>Sheet1!$C$3</c15:f>
                <c15:dlblRangeCache>
                  <c:ptCount val="1"/>
                  <c:pt idx="0">
                    <c:v>13%</c:v>
                  </c:pt>
                </c15:dlblRangeCache>
              </c15:datalabelsRange>
            </c:ext>
            <c:ext xmlns:c16="http://schemas.microsoft.com/office/drawing/2014/chart" uri="{C3380CC4-5D6E-409C-BE32-E72D297353CC}">
              <c16:uniqueId val="{00000004-2BCF-40E3-BCCD-0E8D468CDF16}"/>
            </c:ext>
          </c:extLst>
        </c:ser>
        <c:ser>
          <c:idx val="1"/>
          <c:order val="2"/>
          <c:tx>
            <c:strRef>
              <c:f>Sheet1!$A$4</c:f>
              <c:strCache>
                <c:ptCount val="1"/>
                <c:pt idx="0">
                  <c:v>Vidēji zemās teholoģijas</c:v>
                </c:pt>
              </c:strCache>
            </c:strRef>
          </c:tx>
          <c:spPr>
            <a:solidFill>
              <a:schemeClr val="accent3">
                <a:lumMod val="50000"/>
              </a:schemeClr>
            </a:solidFill>
            <a:ln>
              <a:noFill/>
            </a:ln>
            <a:effectLst/>
          </c:spPr>
          <c:invertIfNegative val="0"/>
          <c:dLbls>
            <c:dLbl>
              <c:idx val="0"/>
              <c:tx>
                <c:rich>
                  <a:bodyPr/>
                  <a:lstStyle/>
                  <a:p>
                    <a:fld id="{40B02D16-0CEE-4E95-B5BE-85A616C49E2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BCF-40E3-BCCD-0E8D468CDF1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Light" panose="020F0302020204030204" pitchFamily="34" charset="0"/>
                    <a:ea typeface="Arial"/>
                    <a:cs typeface="Aria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Sheet1!$B$1</c:f>
              <c:numCache>
                <c:formatCode>0</c:formatCode>
                <c:ptCount val="1"/>
                <c:pt idx="0">
                  <c:v>2016</c:v>
                </c:pt>
              </c:numCache>
            </c:numRef>
          </c:cat>
          <c:val>
            <c:numRef>
              <c:f>Sheet1!$B$4</c:f>
              <c:numCache>
                <c:formatCode>0</c:formatCode>
                <c:ptCount val="1"/>
                <c:pt idx="0">
                  <c:v>19</c:v>
                </c:pt>
              </c:numCache>
            </c:numRef>
          </c:val>
          <c:extLst>
            <c:ext xmlns:c15="http://schemas.microsoft.com/office/drawing/2012/chart" uri="{02D57815-91ED-43cb-92C2-25804820EDAC}">
              <c15:datalabelsRange>
                <c15:f>Sheet1!$C$4</c15:f>
                <c15:dlblRangeCache>
                  <c:ptCount val="1"/>
                  <c:pt idx="0">
                    <c:v>19%</c:v>
                  </c:pt>
                </c15:dlblRangeCache>
              </c15:datalabelsRange>
            </c:ext>
            <c:ext xmlns:c16="http://schemas.microsoft.com/office/drawing/2014/chart" uri="{C3380CC4-5D6E-409C-BE32-E72D297353CC}">
              <c16:uniqueId val="{00000006-2BCF-40E3-BCCD-0E8D468CDF16}"/>
            </c:ext>
          </c:extLst>
        </c:ser>
        <c:ser>
          <c:idx val="2"/>
          <c:order val="3"/>
          <c:tx>
            <c:strRef>
              <c:f>Sheet1!$A$5</c:f>
              <c:strCache>
                <c:ptCount val="1"/>
                <c:pt idx="0">
                  <c:v>Zemās teholoģijas</c:v>
                </c:pt>
              </c:strCache>
            </c:strRef>
          </c:tx>
          <c:spPr>
            <a:solidFill>
              <a:schemeClr val="accent4"/>
            </a:solidFill>
            <a:ln>
              <a:noFill/>
            </a:ln>
            <a:effectLst/>
          </c:spPr>
          <c:invertIfNegative val="0"/>
          <c:dLbls>
            <c:dLbl>
              <c:idx val="0"/>
              <c:tx>
                <c:rich>
                  <a:bodyPr/>
                  <a:lstStyle/>
                  <a:p>
                    <a:fld id="{AC4D0554-CE07-43D3-82F6-EB690D3195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BCF-40E3-BCCD-0E8D468CDF16}"/>
                </c:ext>
              </c:extLst>
            </c:dLbl>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Calibri Light" panose="020F0302020204030204" pitchFamily="34" charset="0"/>
                    <a:ea typeface="Arial"/>
                    <a:cs typeface="Aria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Sheet1!$B$1</c:f>
              <c:numCache>
                <c:formatCode>0</c:formatCode>
                <c:ptCount val="1"/>
                <c:pt idx="0">
                  <c:v>2016</c:v>
                </c:pt>
              </c:numCache>
            </c:numRef>
          </c:cat>
          <c:val>
            <c:numRef>
              <c:f>Sheet1!$B$5</c:f>
              <c:numCache>
                <c:formatCode>0</c:formatCode>
                <c:ptCount val="1"/>
                <c:pt idx="0">
                  <c:v>61</c:v>
                </c:pt>
              </c:numCache>
            </c:numRef>
          </c:val>
          <c:extLst>
            <c:ext xmlns:c15="http://schemas.microsoft.com/office/drawing/2012/chart" uri="{02D57815-91ED-43cb-92C2-25804820EDAC}">
              <c15:datalabelsRange>
                <c15:f>Sheet1!$C$5</c15:f>
                <c15:dlblRangeCache>
                  <c:ptCount val="1"/>
                  <c:pt idx="0">
                    <c:v>61%</c:v>
                  </c:pt>
                </c15:dlblRangeCache>
              </c15:datalabelsRange>
            </c:ext>
            <c:ext xmlns:c16="http://schemas.microsoft.com/office/drawing/2014/chart" uri="{C3380CC4-5D6E-409C-BE32-E72D297353CC}">
              <c16:uniqueId val="{00000008-2BCF-40E3-BCCD-0E8D468CDF16}"/>
            </c:ext>
          </c:extLst>
        </c:ser>
        <c:dLbls>
          <c:showLegendKey val="0"/>
          <c:showVal val="0"/>
          <c:showCatName val="0"/>
          <c:showSerName val="0"/>
          <c:showPercent val="0"/>
          <c:showBubbleSize val="0"/>
        </c:dLbls>
        <c:gapWidth val="0"/>
        <c:overlap val="100"/>
        <c:axId val="781363280"/>
        <c:axId val="781391816"/>
      </c:barChart>
      <c:valAx>
        <c:axId val="781391816"/>
        <c:scaling>
          <c:orientation val="minMax"/>
          <c:max val="100"/>
        </c:scaling>
        <c:delete val="1"/>
        <c:axPos val="b"/>
        <c:numFmt formatCode="0" sourceLinked="1"/>
        <c:majorTickMark val="out"/>
        <c:minorTickMark val="none"/>
        <c:tickLblPos val="nextTo"/>
        <c:crossAx val="781363280"/>
        <c:crosses val="autoZero"/>
        <c:crossBetween val="between"/>
      </c:valAx>
      <c:catAx>
        <c:axId val="781363280"/>
        <c:scaling>
          <c:orientation val="minMax"/>
        </c:scaling>
        <c:delete val="1"/>
        <c:axPos val="l"/>
        <c:numFmt formatCode="0" sourceLinked="1"/>
        <c:majorTickMark val="out"/>
        <c:minorTickMark val="none"/>
        <c:tickLblPos val="nextTo"/>
        <c:crossAx val="781391816"/>
        <c:crosses val="autoZero"/>
        <c:auto val="1"/>
        <c:lblAlgn val="ctr"/>
        <c:lblOffset val="100"/>
        <c:noMultiLvlLbl val="0"/>
      </c:catAx>
      <c:spPr>
        <a:noFill/>
        <a:ln w="24631">
          <a:noFill/>
        </a:ln>
        <a:effectLst/>
      </c:spPr>
    </c:plotArea>
    <c:plotVisOnly val="1"/>
    <c:dispBlanksAs val="zero"/>
    <c:showDLblsOverMax val="0"/>
  </c:chart>
  <c:spPr>
    <a:noFill/>
    <a:ln w="9525" cap="flat" cmpd="sng" algn="ctr">
      <a:noFill/>
      <a:prstDash val="solid"/>
      <a:round/>
    </a:ln>
    <a:effectLst/>
  </c:spPr>
  <c:txPr>
    <a:bodyPr/>
    <a:lstStyle/>
    <a:p>
      <a:pPr>
        <a:defRPr sz="1000" b="0" i="0" u="none" strike="noStrike" baseline="0">
          <a:solidFill>
            <a:srgbClr val="000000"/>
          </a:solidFill>
          <a:latin typeface="Calibri Light" panose="020F0302020204030204" pitchFamily="34" charset="0"/>
          <a:ea typeface="Arial"/>
          <a:cs typeface="Aria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0.32748</cdr:x>
      <cdr:y>0.53545</cdr:y>
    </cdr:from>
    <cdr:to>
      <cdr:x>0.37435</cdr:x>
      <cdr:y>0.96947</cdr:y>
    </cdr:to>
    <cdr:sp macro="" textlink="">
      <cdr:nvSpPr>
        <cdr:cNvPr id="2" name="Oval 1">
          <a:extLst xmlns:a="http://schemas.openxmlformats.org/drawingml/2006/main">
            <a:ext uri="{FF2B5EF4-FFF2-40B4-BE49-F238E27FC236}">
              <a16:creationId xmlns:a16="http://schemas.microsoft.com/office/drawing/2014/main" id="{B087A09D-52C0-4E93-8CB6-53EC59E58C4A}"/>
            </a:ext>
          </a:extLst>
        </cdr:cNvPr>
        <cdr:cNvSpPr/>
      </cdr:nvSpPr>
      <cdr:spPr>
        <a:xfrm xmlns:a="http://schemas.openxmlformats.org/drawingml/2006/main">
          <a:off x="3106764" y="2390521"/>
          <a:ext cx="444618" cy="1937675"/>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lv-LV"/>
        </a:p>
      </cdr:txBody>
    </cdr:sp>
  </cdr:relSizeAnchor>
</c:userShapes>
</file>

<file path=ppt/drawings/drawing2.xml><?xml version="1.0" encoding="utf-8"?>
<c:userShapes xmlns:c="http://schemas.openxmlformats.org/drawingml/2006/chart">
  <cdr:relSizeAnchor xmlns:cdr="http://schemas.openxmlformats.org/drawingml/2006/chartDrawing">
    <cdr:from>
      <cdr:x>0.60364</cdr:x>
      <cdr:y>0.52402</cdr:y>
    </cdr:from>
    <cdr:to>
      <cdr:x>0.60364</cdr:x>
      <cdr:y>0.7405</cdr:y>
    </cdr:to>
    <cdr:cxnSp macro="">
      <cdr:nvCxnSpPr>
        <cdr:cNvPr id="3" name="Straight Arrow Connector 2">
          <a:extLst xmlns:a="http://schemas.openxmlformats.org/drawingml/2006/main">
            <a:ext uri="{FF2B5EF4-FFF2-40B4-BE49-F238E27FC236}">
              <a16:creationId xmlns:a16="http://schemas.microsoft.com/office/drawing/2014/main" id="{F1BEA4DF-9C13-453C-8B3F-C1A91AFD2BD4}"/>
            </a:ext>
          </a:extLst>
        </cdr:cNvPr>
        <cdr:cNvCxnSpPr/>
      </cdr:nvCxnSpPr>
      <cdr:spPr>
        <a:xfrm xmlns:a="http://schemas.openxmlformats.org/drawingml/2006/main">
          <a:off x="3892547" y="1662112"/>
          <a:ext cx="0" cy="686636"/>
        </a:xfrm>
        <a:prstGeom xmlns:a="http://schemas.openxmlformats.org/drawingml/2006/main" prst="straightConnector1">
          <a:avLst/>
        </a:prstGeom>
        <a:ln xmlns:a="http://schemas.openxmlformats.org/drawingml/2006/main" w="38100">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0.93022</cdr:x>
      <cdr:y>0.15527</cdr:y>
    </cdr:from>
    <cdr:to>
      <cdr:x>0.93022</cdr:x>
      <cdr:y>0.57381</cdr:y>
    </cdr:to>
    <cdr:cxnSp macro="">
      <cdr:nvCxnSpPr>
        <cdr:cNvPr id="5" name="Straight Arrow Connector 4">
          <a:extLst xmlns:a="http://schemas.openxmlformats.org/drawingml/2006/main">
            <a:ext uri="{FF2B5EF4-FFF2-40B4-BE49-F238E27FC236}">
              <a16:creationId xmlns:a16="http://schemas.microsoft.com/office/drawing/2014/main" id="{07514726-611A-4583-8045-2506BE0F70CD}"/>
            </a:ext>
          </a:extLst>
        </cdr:cNvPr>
        <cdr:cNvCxnSpPr/>
      </cdr:nvCxnSpPr>
      <cdr:spPr>
        <a:xfrm xmlns:a="http://schemas.openxmlformats.org/drawingml/2006/main">
          <a:off x="5998439" y="492502"/>
          <a:ext cx="0" cy="1327536"/>
        </a:xfrm>
        <a:prstGeom xmlns:a="http://schemas.openxmlformats.org/drawingml/2006/main" prst="straightConnector1">
          <a:avLst/>
        </a:prstGeom>
        <a:ln xmlns:a="http://schemas.openxmlformats.org/drawingml/2006/main" w="38100">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0.46724</cdr:x>
      <cdr:y>0.38284</cdr:y>
    </cdr:from>
    <cdr:to>
      <cdr:x>0.65904</cdr:x>
      <cdr:y>0.52285</cdr:y>
    </cdr:to>
    <cdr:sp macro="" textlink="">
      <cdr:nvSpPr>
        <cdr:cNvPr id="2" name="TextBox 27"/>
        <cdr:cNvSpPr txBox="1"/>
      </cdr:nvSpPr>
      <cdr:spPr>
        <a:xfrm xmlns:a="http://schemas.openxmlformats.org/drawingml/2006/main">
          <a:off x="2817748" y="1580194"/>
          <a:ext cx="1156668" cy="5779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gn="ctr" fontAlgn="base">
            <a:lnSpc>
              <a:spcPct val="107000"/>
            </a:lnSpc>
            <a:spcAft>
              <a:spcPts val="0"/>
            </a:spcAft>
          </a:pPr>
          <a:r>
            <a:rPr lang="lv-LV" sz="1050" kern="1200" dirty="0">
              <a:solidFill>
                <a:srgbClr val="C00000"/>
              </a:solidFill>
              <a:effectLst/>
              <a:latin typeface="Arial Narrow" panose="020B0606020202030204" pitchFamily="34" charset="0"/>
              <a:ea typeface="Verdana" panose="020B0604030504040204" pitchFamily="34" charset="0"/>
              <a:cs typeface="Verdana" panose="020B0604030504040204" pitchFamily="34" charset="0"/>
            </a:rPr>
            <a:t>2017.-2025.gadā IKP </a:t>
          </a:r>
          <a:r>
            <a:rPr lang="lv-LV" sz="1050" kern="1200" dirty="0">
              <a:solidFill>
                <a:srgbClr val="C00000"/>
              </a:solidFill>
              <a:effectLst/>
              <a:latin typeface="Arial Narrow" panose="020B0606020202030204" pitchFamily="34" charset="0"/>
              <a:ea typeface="Verdana" panose="020B0604030504040204" pitchFamily="34" charset="0"/>
              <a:cs typeface="Arial" panose="020B0604020202020204" pitchFamily="34" charset="0"/>
            </a:rPr>
            <a:t>↑</a:t>
          </a:r>
          <a:r>
            <a:rPr lang="lv-LV" sz="1050" kern="1200" dirty="0">
              <a:solidFill>
                <a:srgbClr val="C00000"/>
              </a:solidFill>
              <a:effectLst/>
              <a:latin typeface="Arial Narrow" panose="020B0606020202030204" pitchFamily="34" charset="0"/>
              <a:ea typeface="Verdana" panose="020B0604030504040204" pitchFamily="34" charset="0"/>
              <a:cs typeface="Verdana" panose="020B0604030504040204" pitchFamily="34" charset="0"/>
            </a:rPr>
            <a:t> vidēji 4,5% gadā</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0.33986</cdr:x>
      <cdr:y>0.14766</cdr:y>
    </cdr:from>
    <cdr:to>
      <cdr:x>0.75369</cdr:x>
      <cdr:y>0.27991</cdr:y>
    </cdr:to>
    <cdr:sp macro="" textlink="">
      <cdr:nvSpPr>
        <cdr:cNvPr id="3" name="Text Box 57"/>
        <cdr:cNvSpPr txBox="1"/>
      </cdr:nvSpPr>
      <cdr:spPr bwMode="auto">
        <a:xfrm xmlns:a="http://schemas.openxmlformats.org/drawingml/2006/main">
          <a:off x="2049579" y="644628"/>
          <a:ext cx="2495620" cy="5773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lstStyle xmlns:a="http://schemas.openxmlformats.org/drawingml/2006/main"/>
        <a:p xmlns:a="http://schemas.openxmlformats.org/drawingml/2006/main">
          <a:pPr algn="ctr" fontAlgn="base">
            <a:lnSpc>
              <a:spcPct val="107000"/>
            </a:lnSpc>
            <a:spcAft>
              <a:spcPts val="0"/>
            </a:spcAft>
          </a:pPr>
          <a:r>
            <a:rPr lang="lv-LV" sz="1100" b="1" kern="1200" dirty="0">
              <a:solidFill>
                <a:srgbClr val="C00000"/>
              </a:solidFill>
              <a:effectLst/>
              <a:latin typeface="Arial Narrow" panose="020B0606020202030204" pitchFamily="34" charset="0"/>
              <a:ea typeface="Calibri" panose="020F0502020204030204" pitchFamily="34" charset="0"/>
              <a:cs typeface="Arial" panose="020B0604020202020204" pitchFamily="34" charset="0"/>
            </a:rPr>
            <a:t>MĒRĶA SCENĀRIJS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xmlns:a="http://schemas.openxmlformats.org/drawingml/2006/main">
          <a:pPr algn="ctr" fontAlgn="base">
            <a:lnSpc>
              <a:spcPct val="107000"/>
            </a:lnSpc>
            <a:spcAft>
              <a:spcPts val="0"/>
            </a:spcAft>
          </a:pPr>
          <a:r>
            <a:rPr lang="lv-LV" sz="1100"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Latvijas ekonomikas konkurētspējas priekšrocības pamatā tiek balstītas uz tehnoloģiskiem faktoriem, ražošanas efektivitāti, inovācijām</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0.57124</cdr:x>
      <cdr:y>0.81733</cdr:y>
    </cdr:from>
    <cdr:to>
      <cdr:x>0.74649</cdr:x>
      <cdr:y>0.91565</cdr:y>
    </cdr:to>
    <cdr:sp macro="" textlink="">
      <cdr:nvSpPr>
        <cdr:cNvPr id="4" name="TextBox 27"/>
        <cdr:cNvSpPr txBox="1"/>
      </cdr:nvSpPr>
      <cdr:spPr>
        <a:xfrm xmlns:a="http://schemas.openxmlformats.org/drawingml/2006/main">
          <a:off x="3444917" y="3568229"/>
          <a:ext cx="1056862" cy="429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gn="ctr" fontAlgn="base">
            <a:lnSpc>
              <a:spcPct val="107000"/>
            </a:lnSpc>
            <a:spcAft>
              <a:spcPts val="0"/>
            </a:spcAft>
          </a:pPr>
          <a:r>
            <a:rPr lang="lv-LV" sz="1050" kern="1200">
              <a:solidFill>
                <a:srgbClr val="4472C4"/>
              </a:solidFill>
              <a:effectLst/>
              <a:latin typeface="Arial Narrow" panose="020B0606020202030204" pitchFamily="34" charset="0"/>
              <a:ea typeface="Verdana" panose="020B0604030504040204" pitchFamily="34" charset="0"/>
              <a:cs typeface="Verdana" panose="020B0604030504040204" pitchFamily="34" charset="0"/>
            </a:rPr>
            <a:t>2017.-2025.gadā IKP </a:t>
          </a:r>
          <a:r>
            <a:rPr lang="lv-LV" sz="1050" kern="1200">
              <a:solidFill>
                <a:srgbClr val="4472C4"/>
              </a:solidFill>
              <a:effectLst/>
              <a:latin typeface="Arial Narrow" panose="020B0606020202030204" pitchFamily="34" charset="0"/>
              <a:ea typeface="Verdana" panose="020B0604030504040204" pitchFamily="34" charset="0"/>
              <a:cs typeface="Arial" panose="020B0604020202020204" pitchFamily="34" charset="0"/>
            </a:rPr>
            <a:t>↑</a:t>
          </a:r>
          <a:r>
            <a:rPr lang="lv-LV" sz="1050" kern="1200">
              <a:solidFill>
                <a:srgbClr val="4472C4"/>
              </a:solidFill>
              <a:effectLst/>
              <a:latin typeface="Arial Narrow" panose="020B0606020202030204" pitchFamily="34" charset="0"/>
              <a:ea typeface="Verdana" panose="020B0604030504040204" pitchFamily="34" charset="0"/>
              <a:cs typeface="Verdana" panose="020B0604030504040204" pitchFamily="34" charset="0"/>
            </a:rPr>
            <a:t> vidēji 2,5%</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0.48844</cdr:x>
      <cdr:y>0.65444</cdr:y>
    </cdr:from>
    <cdr:to>
      <cdr:x>0.83604</cdr:x>
      <cdr:y>0.79902</cdr:y>
    </cdr:to>
    <cdr:sp macro="" textlink="">
      <cdr:nvSpPr>
        <cdr:cNvPr id="5" name="Text Box 59"/>
        <cdr:cNvSpPr txBox="1"/>
      </cdr:nvSpPr>
      <cdr:spPr bwMode="auto">
        <a:xfrm xmlns:a="http://schemas.openxmlformats.org/drawingml/2006/main">
          <a:off x="2945603" y="2888286"/>
          <a:ext cx="2096234" cy="6380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lstStyle xmlns:a="http://schemas.openxmlformats.org/drawingml/2006/main"/>
        <a:p xmlns:a="http://schemas.openxmlformats.org/drawingml/2006/main">
          <a:pPr algn="ctr" fontAlgn="base">
            <a:lnSpc>
              <a:spcPct val="107000"/>
            </a:lnSpc>
            <a:spcAft>
              <a:spcPts val="0"/>
            </a:spcAft>
          </a:pPr>
          <a:r>
            <a:rPr lang="lv-LV" sz="1000" b="1" kern="1200" dirty="0">
              <a:solidFill>
                <a:srgbClr val="4472C4"/>
              </a:solidFill>
              <a:effectLst/>
              <a:latin typeface="Arial Narrow" panose="020B0606020202030204" pitchFamily="34" charset="0"/>
              <a:ea typeface="Calibri" panose="020F0502020204030204" pitchFamily="34" charset="0"/>
              <a:cs typeface="Arial" panose="020B0604020202020204" pitchFamily="34" charset="0"/>
            </a:rPr>
            <a:t>TRENDS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xmlns:a="http://schemas.openxmlformats.org/drawingml/2006/main">
          <a:pPr algn="ctr" fontAlgn="base">
            <a:lnSpc>
              <a:spcPct val="107000"/>
            </a:lnSpc>
            <a:spcAft>
              <a:spcPts val="0"/>
            </a:spcAft>
          </a:pPr>
          <a:r>
            <a:rPr lang="lv-LV" sz="1000"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Jaunu konkurētspējas priekšrocību trūkums kavē eksporta izaugsmi. Izaugsmi balsta lēni augošs iekšzemes pieprasījums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0.7463</cdr:x>
      <cdr:y>0.08847</cdr:y>
    </cdr:from>
    <cdr:to>
      <cdr:x>0.9381</cdr:x>
      <cdr:y>0.22638</cdr:y>
    </cdr:to>
    <cdr:sp macro="" textlink="">
      <cdr:nvSpPr>
        <cdr:cNvPr id="6" name="TextBox 27"/>
        <cdr:cNvSpPr txBox="1"/>
      </cdr:nvSpPr>
      <cdr:spPr>
        <a:xfrm xmlns:a="http://schemas.openxmlformats.org/drawingml/2006/main">
          <a:off x="4500646" y="386221"/>
          <a:ext cx="1156668" cy="6020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7000"/>
            </a:lnSpc>
            <a:spcAft>
              <a:spcPts val="0"/>
            </a:spcAft>
          </a:pPr>
          <a:r>
            <a:rPr lang="lv-LV" sz="1050" kern="1200" dirty="0">
              <a:solidFill>
                <a:srgbClr val="C00000"/>
              </a:solidFill>
              <a:effectLst/>
              <a:latin typeface="Arial Narrow" panose="020B0606020202030204" pitchFamily="34" charset="0"/>
              <a:ea typeface="Verdana" panose="020B0604030504040204" pitchFamily="34" charset="0"/>
              <a:cs typeface="Verdana" panose="020B0604030504040204" pitchFamily="34" charset="0"/>
            </a:rPr>
            <a:t>2015.-2035.gadā IKP </a:t>
          </a:r>
          <a:r>
            <a:rPr lang="lv-LV" sz="1050" kern="1200" dirty="0">
              <a:solidFill>
                <a:srgbClr val="C00000"/>
              </a:solidFill>
              <a:effectLst/>
              <a:latin typeface="Arial Narrow" panose="020B0606020202030204" pitchFamily="34" charset="0"/>
              <a:ea typeface="Verdana" panose="020B0604030504040204" pitchFamily="34" charset="0"/>
              <a:cs typeface="Arial" panose="020B0604020202020204" pitchFamily="34" charset="0"/>
            </a:rPr>
            <a:t>↑</a:t>
          </a:r>
          <a:r>
            <a:rPr lang="lv-LV" sz="1050" kern="1200" dirty="0">
              <a:solidFill>
                <a:srgbClr val="C00000"/>
              </a:solidFill>
              <a:effectLst/>
              <a:latin typeface="Arial Narrow" panose="020B0606020202030204" pitchFamily="34" charset="0"/>
              <a:ea typeface="Verdana" panose="020B0604030504040204" pitchFamily="34" charset="0"/>
              <a:cs typeface="Verdana" panose="020B0604030504040204" pitchFamily="34" charset="0"/>
            </a:rPr>
            <a:t> vidēji 3% gadā</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0.80756</cdr:x>
      <cdr:y>0.5553</cdr:y>
    </cdr:from>
    <cdr:to>
      <cdr:x>0.98281</cdr:x>
      <cdr:y>0.65362</cdr:y>
    </cdr:to>
    <cdr:sp macro="" textlink="">
      <cdr:nvSpPr>
        <cdr:cNvPr id="7" name="TextBox 27"/>
        <cdr:cNvSpPr txBox="1"/>
      </cdr:nvSpPr>
      <cdr:spPr>
        <a:xfrm xmlns:a="http://schemas.openxmlformats.org/drawingml/2006/main">
          <a:off x="4870067" y="2424281"/>
          <a:ext cx="1056862" cy="429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7000"/>
            </a:lnSpc>
            <a:spcAft>
              <a:spcPts val="0"/>
            </a:spcAft>
          </a:pPr>
          <a:r>
            <a:rPr lang="lv-LV" sz="1050" kern="1200">
              <a:solidFill>
                <a:srgbClr val="4472C4"/>
              </a:solidFill>
              <a:effectLst/>
              <a:latin typeface="Arial Narrow" panose="020B0606020202030204" pitchFamily="34" charset="0"/>
              <a:ea typeface="Verdana" panose="020B0604030504040204" pitchFamily="34" charset="0"/>
              <a:cs typeface="Verdana" panose="020B0604030504040204" pitchFamily="34" charset="0"/>
            </a:rPr>
            <a:t>2025.-2035.gadā IKP </a:t>
          </a:r>
          <a:r>
            <a:rPr lang="lv-LV" sz="1050" kern="1200">
              <a:solidFill>
                <a:srgbClr val="4472C4"/>
              </a:solidFill>
              <a:effectLst/>
              <a:latin typeface="Arial Narrow" panose="020B0606020202030204" pitchFamily="34" charset="0"/>
              <a:ea typeface="Verdana" panose="020B0604030504040204" pitchFamily="34" charset="0"/>
              <a:cs typeface="Arial" panose="020B0604020202020204" pitchFamily="34" charset="0"/>
            </a:rPr>
            <a:t>↑</a:t>
          </a:r>
          <a:r>
            <a:rPr lang="lv-LV" sz="1050" kern="1200">
              <a:solidFill>
                <a:srgbClr val="4472C4"/>
              </a:solidFill>
              <a:effectLst/>
              <a:latin typeface="Arial Narrow" panose="020B0606020202030204" pitchFamily="34" charset="0"/>
              <a:ea typeface="Verdana" panose="020B0604030504040204" pitchFamily="34" charset="0"/>
              <a:cs typeface="Verdana" panose="020B0604030504040204" pitchFamily="34" charset="0"/>
            </a:rPr>
            <a:t> vidēji 1,8%</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0.41245</cdr:x>
      <cdr:y>0.1923</cdr:y>
    </cdr:from>
    <cdr:to>
      <cdr:x>0.82628</cdr:x>
      <cdr:y>0.32455</cdr:y>
    </cdr:to>
    <cdr:sp macro="" textlink="">
      <cdr:nvSpPr>
        <cdr:cNvPr id="3" name="Text Box 57"/>
        <cdr:cNvSpPr txBox="1"/>
      </cdr:nvSpPr>
      <cdr:spPr bwMode="auto">
        <a:xfrm xmlns:a="http://schemas.openxmlformats.org/drawingml/2006/main">
          <a:off x="2487296" y="848678"/>
          <a:ext cx="2495641" cy="5836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lstStyle xmlns:a="http://schemas.openxmlformats.org/drawingml/2006/main"/>
        <a:p xmlns:a="http://schemas.openxmlformats.org/drawingml/2006/main">
          <a:pPr algn="ctr" fontAlgn="base">
            <a:lnSpc>
              <a:spcPct val="107000"/>
            </a:lnSpc>
            <a:spcAft>
              <a:spcPts val="0"/>
            </a:spcAft>
          </a:pPr>
          <a:r>
            <a:rPr lang="lv-LV" sz="1100" b="1" kern="1200" dirty="0">
              <a:solidFill>
                <a:srgbClr val="C00000"/>
              </a:solidFill>
              <a:effectLst/>
              <a:latin typeface="Arial Narrow" panose="020B0606020202030204" pitchFamily="34" charset="0"/>
              <a:ea typeface="Calibri" panose="020F0502020204030204" pitchFamily="34" charset="0"/>
              <a:cs typeface="Arial" panose="020B0604020202020204" pitchFamily="34" charset="0"/>
            </a:rPr>
            <a:t>MĒRĶA SCENĀRIJS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xmlns:a="http://schemas.openxmlformats.org/drawingml/2006/main">
          <a:pPr algn="ctr" fontAlgn="base">
            <a:lnSpc>
              <a:spcPct val="107000"/>
            </a:lnSpc>
            <a:spcAft>
              <a:spcPts val="0"/>
            </a:spcAft>
          </a:pPr>
          <a:r>
            <a:rPr lang="lv-LV" kern="1200" dirty="0">
              <a:solidFill>
                <a:srgbClr val="000000"/>
              </a:solidFill>
              <a:latin typeface="Arial Narrow" panose="020B0606020202030204" pitchFamily="34" charset="0"/>
              <a:ea typeface="Calibri" panose="020F0502020204030204" pitchFamily="34" charset="0"/>
              <a:cs typeface="Arial" panose="020B0604020202020204" pitchFamily="34" charset="0"/>
            </a:rPr>
            <a:t>Ekonomikas izaugsme mazina iedzīvotāju ekonomisko emigrāciju, sekmē reemigrāciju, pakāpeniski uzlabojas iedzīvotāju dabiskās kustības rādītāji</a:t>
          </a:r>
        </a:p>
      </cdr:txBody>
    </cdr:sp>
  </cdr:relSizeAnchor>
  <cdr:relSizeAnchor xmlns:cdr="http://schemas.openxmlformats.org/drawingml/2006/chartDrawing">
    <cdr:from>
      <cdr:x>0.37314</cdr:x>
      <cdr:y>0.71703</cdr:y>
    </cdr:from>
    <cdr:to>
      <cdr:x>0.72074</cdr:x>
      <cdr:y>0.84239</cdr:y>
    </cdr:to>
    <cdr:sp macro="" textlink="">
      <cdr:nvSpPr>
        <cdr:cNvPr id="5" name="Text Box 59"/>
        <cdr:cNvSpPr txBox="1"/>
      </cdr:nvSpPr>
      <cdr:spPr bwMode="auto">
        <a:xfrm xmlns:a="http://schemas.openxmlformats.org/drawingml/2006/main">
          <a:off x="2250259" y="3164490"/>
          <a:ext cx="2096235" cy="5532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lstStyle xmlns:a="http://schemas.openxmlformats.org/drawingml/2006/main"/>
        <a:p xmlns:a="http://schemas.openxmlformats.org/drawingml/2006/main">
          <a:pPr algn="ctr" fontAlgn="base">
            <a:lnSpc>
              <a:spcPct val="107000"/>
            </a:lnSpc>
            <a:spcAft>
              <a:spcPts val="0"/>
            </a:spcAft>
          </a:pPr>
          <a:r>
            <a:rPr lang="lv-LV" sz="1000" b="1" kern="1200" dirty="0">
              <a:solidFill>
                <a:srgbClr val="4472C4"/>
              </a:solidFill>
              <a:effectLst/>
              <a:latin typeface="Arial Narrow" panose="020B0606020202030204" pitchFamily="34" charset="0"/>
              <a:ea typeface="Calibri" panose="020F0502020204030204" pitchFamily="34" charset="0"/>
              <a:cs typeface="Arial" panose="020B0604020202020204" pitchFamily="34" charset="0"/>
            </a:rPr>
            <a:t>TRENDS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p xmlns:a="http://schemas.openxmlformats.org/drawingml/2006/main">
          <a:pPr algn="ctr" fontAlgn="base">
            <a:spcAft>
              <a:spcPts val="0"/>
            </a:spcAft>
          </a:pPr>
          <a:r>
            <a:rPr lang="lv-LV" sz="1000" kern="1200" dirty="0">
              <a:solidFill>
                <a:schemeClr val="tx1"/>
              </a:solidFill>
              <a:effectLst/>
              <a:latin typeface="Calibri Light" panose="020F0302020204030204" pitchFamily="34" charset="0"/>
              <a:ea typeface="Segoe UI" panose="020B0502040204020203" pitchFamily="34" charset="0"/>
              <a:cs typeface="Arial"/>
            </a:rPr>
            <a:t>Turpinās emigrācija, </a:t>
          </a:r>
        </a:p>
        <a:p xmlns:a="http://schemas.openxmlformats.org/drawingml/2006/main">
          <a:pPr algn="ctr" fontAlgn="base">
            <a:spcAft>
              <a:spcPts val="0"/>
            </a:spcAft>
          </a:pPr>
          <a:r>
            <a:rPr lang="lv-LV" sz="1000" kern="1200" dirty="0">
              <a:solidFill>
                <a:schemeClr val="tx1"/>
              </a:solidFill>
              <a:effectLst/>
              <a:latin typeface="Calibri Light" panose="020F0302020204030204" pitchFamily="34" charset="0"/>
              <a:ea typeface="Segoe UI" panose="020B0502040204020203" pitchFamily="34" charset="0"/>
              <a:cs typeface="Arial"/>
            </a:rPr>
            <a:t>sabiedrība noveco</a:t>
          </a:r>
        </a:p>
      </cdr:txBody>
    </cdr:sp>
  </cdr:relSizeAnchor>
</c:userShapes>
</file>

<file path=ppt/drawings/drawing5.xml><?xml version="1.0" encoding="utf-8"?>
<c:userShapes xmlns:c="http://schemas.openxmlformats.org/drawingml/2006/chart">
  <cdr:relSizeAnchor xmlns:cdr="http://schemas.openxmlformats.org/drawingml/2006/chartDrawing">
    <cdr:from>
      <cdr:x>0.53801</cdr:x>
      <cdr:y>0</cdr:y>
    </cdr:from>
    <cdr:to>
      <cdr:x>0.60479</cdr:x>
      <cdr:y>0.34081</cdr:y>
    </cdr:to>
    <cdr:sp macro="" textlink="">
      <cdr:nvSpPr>
        <cdr:cNvPr id="2" name="Isosceles Triangle 1">
          <a:extLst xmlns:a="http://schemas.openxmlformats.org/drawingml/2006/main">
            <a:ext uri="{FF2B5EF4-FFF2-40B4-BE49-F238E27FC236}">
              <a16:creationId xmlns:a16="http://schemas.microsoft.com/office/drawing/2014/main" id="{7A53ED76-732D-436F-9058-C6AFDD0BB4C0}"/>
            </a:ext>
          </a:extLst>
        </cdr:cNvPr>
        <cdr:cNvSpPr/>
      </cdr:nvSpPr>
      <cdr:spPr>
        <a:xfrm xmlns:a="http://schemas.openxmlformats.org/drawingml/2006/main" rot="5400000">
          <a:off x="4827446" y="763150"/>
          <a:ext cx="2220217" cy="693917"/>
        </a:xfrm>
        <a:prstGeom xmlns:a="http://schemas.openxmlformats.org/drawingml/2006/main" prst="triangle">
          <a:avLst/>
        </a:prstGeom>
        <a:solidFill xmlns:a="http://schemas.openxmlformats.org/drawingml/2006/main">
          <a:schemeClr val="accent5">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0.59385</cdr:x>
      <cdr:y>0.67238</cdr:y>
    </cdr:from>
    <cdr:to>
      <cdr:x>0.82641</cdr:x>
      <cdr:y>0.77252</cdr:y>
    </cdr:to>
    <cdr:sp macro="" textlink="">
      <cdr:nvSpPr>
        <cdr:cNvPr id="3" name="Isosceles Triangle 2">
          <a:extLst xmlns:a="http://schemas.openxmlformats.org/drawingml/2006/main">
            <a:ext uri="{FF2B5EF4-FFF2-40B4-BE49-F238E27FC236}">
              <a16:creationId xmlns:a16="http://schemas.microsoft.com/office/drawing/2014/main" id="{6CD69B16-387C-4442-A4E9-410E6F196298}"/>
            </a:ext>
          </a:extLst>
        </cdr:cNvPr>
        <cdr:cNvSpPr/>
      </cdr:nvSpPr>
      <cdr:spPr>
        <a:xfrm xmlns:a="http://schemas.openxmlformats.org/drawingml/2006/main" rot="12803352">
          <a:off x="6170820" y="4380220"/>
          <a:ext cx="2416556" cy="652367"/>
        </a:xfrm>
        <a:prstGeom xmlns:a="http://schemas.openxmlformats.org/drawingml/2006/main" prst="triangle">
          <a:avLst/>
        </a:prstGeom>
        <a:solidFill xmlns:a="http://schemas.openxmlformats.org/drawingml/2006/main">
          <a:schemeClr val="bg1">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0.25543</cdr:x>
      <cdr:y>0.6423</cdr:y>
    </cdr:from>
    <cdr:to>
      <cdr:x>0.47502</cdr:x>
      <cdr:y>0.74629</cdr:y>
    </cdr:to>
    <cdr:sp macro="" textlink="">
      <cdr:nvSpPr>
        <cdr:cNvPr id="4" name="Isosceles Triangle 3">
          <a:extLst xmlns:a="http://schemas.openxmlformats.org/drawingml/2006/main">
            <a:ext uri="{FF2B5EF4-FFF2-40B4-BE49-F238E27FC236}">
              <a16:creationId xmlns:a16="http://schemas.microsoft.com/office/drawing/2014/main" id="{EF45B82A-02A0-45E7-ABD9-BDD2A2BD54D6}"/>
            </a:ext>
          </a:extLst>
        </cdr:cNvPr>
        <cdr:cNvSpPr/>
      </cdr:nvSpPr>
      <cdr:spPr>
        <a:xfrm xmlns:a="http://schemas.openxmlformats.org/drawingml/2006/main" rot="19239982">
          <a:off x="2654230" y="4184244"/>
          <a:ext cx="2281807" cy="677461"/>
        </a:xfrm>
        <a:prstGeom xmlns:a="http://schemas.openxmlformats.org/drawingml/2006/main" prst="triangle">
          <a:avLst/>
        </a:prstGeom>
        <a:solidFill xmlns:a="http://schemas.openxmlformats.org/drawingml/2006/main">
          <a:schemeClr val="accent5">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0.43174</cdr:x>
      <cdr:y>0.07063</cdr:y>
    </cdr:from>
    <cdr:to>
      <cdr:x>0.56912</cdr:x>
      <cdr:y>0.29672</cdr:y>
    </cdr:to>
    <cdr:sp macro="" textlink="">
      <cdr:nvSpPr>
        <cdr:cNvPr id="5" name="TextBox 4">
          <a:extLst xmlns:a="http://schemas.openxmlformats.org/drawingml/2006/main">
            <a:ext uri="{FF2B5EF4-FFF2-40B4-BE49-F238E27FC236}">
              <a16:creationId xmlns:a16="http://schemas.microsoft.com/office/drawing/2014/main" id="{9F6C03C1-8B9A-4CD2-A5AF-D97BFB6DB1B1}"/>
            </a:ext>
          </a:extLst>
        </cdr:cNvPr>
        <cdr:cNvSpPr txBox="1"/>
      </cdr:nvSpPr>
      <cdr:spPr>
        <a:xfrm xmlns:a="http://schemas.openxmlformats.org/drawingml/2006/main">
          <a:off x="4486275" y="460140"/>
          <a:ext cx="1427543" cy="1472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200" b="1" dirty="0">
              <a:latin typeface="+mj-lt"/>
            </a:rPr>
            <a:t>… PALIELINOT RAŽOŠANAS APJOMUS UN INVESTĒJOT TALANTOS</a:t>
          </a:r>
          <a:endParaRPr lang="en-US" sz="1200" b="1" dirty="0">
            <a:latin typeface="+mj-lt"/>
          </a:endParaRPr>
        </a:p>
      </cdr:txBody>
    </cdr:sp>
  </cdr:relSizeAnchor>
  <cdr:relSizeAnchor xmlns:cdr="http://schemas.openxmlformats.org/drawingml/2006/chartDrawing">
    <cdr:from>
      <cdr:x>0.28696</cdr:x>
      <cdr:y>0.14846</cdr:y>
    </cdr:from>
    <cdr:to>
      <cdr:x>0.43535</cdr:x>
      <cdr:y>0.29368</cdr:y>
    </cdr:to>
    <cdr:sp macro="" textlink="">
      <cdr:nvSpPr>
        <cdr:cNvPr id="7" name="TextBox 6">
          <a:extLst xmlns:a="http://schemas.openxmlformats.org/drawingml/2006/main">
            <a:ext uri="{FF2B5EF4-FFF2-40B4-BE49-F238E27FC236}">
              <a16:creationId xmlns:a16="http://schemas.microsoft.com/office/drawing/2014/main" id="{4EC49893-1BA6-4ECE-BCE1-D7922A491B0E}"/>
            </a:ext>
          </a:extLst>
        </cdr:cNvPr>
        <cdr:cNvSpPr txBox="1"/>
      </cdr:nvSpPr>
      <cdr:spPr>
        <a:xfrm xmlns:a="http://schemas.openxmlformats.org/drawingml/2006/main">
          <a:off x="2981874" y="967115"/>
          <a:ext cx="1541949" cy="9460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200" b="1" dirty="0">
              <a:latin typeface="+mj-lt"/>
            </a:rPr>
            <a:t>… INVESTĒJOT INFRASTRUKTŪRĀ UN DIGITALIZĀCIJĀ/</a:t>
          </a:r>
        </a:p>
        <a:p xmlns:a="http://schemas.openxmlformats.org/drawingml/2006/main">
          <a:pPr algn="ctr"/>
          <a:r>
            <a:rPr lang="lv-LV" sz="1200" b="1" dirty="0">
              <a:latin typeface="+mj-lt"/>
            </a:rPr>
            <a:t>AUTOMATIZĀCIJĀ</a:t>
          </a:r>
          <a:endParaRPr lang="en-US" sz="1200" b="1" dirty="0">
            <a:latin typeface="+mj-lt"/>
          </a:endParaRPr>
        </a:p>
      </cdr:txBody>
    </cdr:sp>
  </cdr:relSizeAnchor>
  <cdr:relSizeAnchor xmlns:cdr="http://schemas.openxmlformats.org/drawingml/2006/chartDrawing">
    <cdr:from>
      <cdr:x>0.23735</cdr:x>
      <cdr:y>0.34227</cdr:y>
    </cdr:from>
    <cdr:to>
      <cdr:x>0.43517</cdr:x>
      <cdr:y>0.53803</cdr:y>
    </cdr:to>
    <cdr:sp macro="" textlink="">
      <cdr:nvSpPr>
        <cdr:cNvPr id="8" name="TextBox 7">
          <a:extLst xmlns:a="http://schemas.openxmlformats.org/drawingml/2006/main">
            <a:ext uri="{FF2B5EF4-FFF2-40B4-BE49-F238E27FC236}">
              <a16:creationId xmlns:a16="http://schemas.microsoft.com/office/drawing/2014/main" id="{451240E1-4013-4698-A778-D8C7F3D2BBB0}"/>
            </a:ext>
          </a:extLst>
        </cdr:cNvPr>
        <cdr:cNvSpPr txBox="1"/>
      </cdr:nvSpPr>
      <cdr:spPr>
        <a:xfrm xmlns:a="http://schemas.openxmlformats.org/drawingml/2006/main">
          <a:off x="2466396" y="2229740"/>
          <a:ext cx="2055527" cy="1275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200" b="1" dirty="0">
              <a:latin typeface="+mj-lt"/>
            </a:rPr>
            <a:t>… PAAUGSTINOT </a:t>
          </a:r>
        </a:p>
        <a:p xmlns:a="http://schemas.openxmlformats.org/drawingml/2006/main">
          <a:pPr algn="ctr"/>
          <a:r>
            <a:rPr lang="lv-LV" sz="1200" b="1" dirty="0">
              <a:latin typeface="+mj-lt"/>
            </a:rPr>
            <a:t>KOPĒJO FAKTORU PRODUKTIVITĀTI, UZLABOJOT TEHNOLOĢIJAS, INOVĀCIJAS UN PROCESUS</a:t>
          </a:r>
          <a:endParaRPr lang="en-US" sz="1200" b="1" dirty="0">
            <a:latin typeface="+mj-lt"/>
          </a:endParaRPr>
        </a:p>
      </cdr:txBody>
    </cdr:sp>
  </cdr:relSizeAnchor>
  <cdr:relSizeAnchor xmlns:cdr="http://schemas.openxmlformats.org/drawingml/2006/chartDrawing">
    <cdr:from>
      <cdr:x>0.25509</cdr:x>
      <cdr:y>0.52001</cdr:y>
    </cdr:from>
    <cdr:to>
      <cdr:x>0.42862</cdr:x>
      <cdr:y>0.64836</cdr:y>
    </cdr:to>
    <cdr:sp macro="" textlink="">
      <cdr:nvSpPr>
        <cdr:cNvPr id="9" name="TextBox 8">
          <a:extLst xmlns:a="http://schemas.openxmlformats.org/drawingml/2006/main">
            <a:ext uri="{FF2B5EF4-FFF2-40B4-BE49-F238E27FC236}">
              <a16:creationId xmlns:a16="http://schemas.microsoft.com/office/drawing/2014/main" id="{AE19151A-8957-465F-9A20-4F36B5E92677}"/>
            </a:ext>
          </a:extLst>
        </cdr:cNvPr>
        <cdr:cNvSpPr txBox="1"/>
      </cdr:nvSpPr>
      <cdr:spPr>
        <a:xfrm xmlns:a="http://schemas.openxmlformats.org/drawingml/2006/main">
          <a:off x="2650712" y="3387579"/>
          <a:ext cx="1803183" cy="836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200" b="1" dirty="0">
              <a:latin typeface="+mj-lt"/>
            </a:rPr>
            <a:t>… VEICINOT KONKURENCI UN TIRGUS EFEKTIVITĀTI</a:t>
          </a:r>
          <a:endParaRPr lang="en-US" sz="1200" b="1" dirty="0">
            <a:latin typeface="+mj-lt"/>
          </a:endParaRPr>
        </a:p>
      </cdr:txBody>
    </cdr:sp>
  </cdr:relSizeAnchor>
  <cdr:relSizeAnchor xmlns:cdr="http://schemas.openxmlformats.org/drawingml/2006/chartDrawing">
    <cdr:from>
      <cdr:x>0.34531</cdr:x>
      <cdr:y>0.6822</cdr:y>
    </cdr:from>
    <cdr:to>
      <cdr:x>0.47476</cdr:x>
      <cdr:y>0.90662</cdr:y>
    </cdr:to>
    <cdr:sp macro="" textlink="">
      <cdr:nvSpPr>
        <cdr:cNvPr id="10" name="TextBox 9">
          <a:extLst xmlns:a="http://schemas.openxmlformats.org/drawingml/2006/main">
            <a:ext uri="{FF2B5EF4-FFF2-40B4-BE49-F238E27FC236}">
              <a16:creationId xmlns:a16="http://schemas.microsoft.com/office/drawing/2014/main" id="{CF1624C3-E92A-42A6-82C9-E899A07E0A04}"/>
            </a:ext>
          </a:extLst>
        </cdr:cNvPr>
        <cdr:cNvSpPr txBox="1"/>
      </cdr:nvSpPr>
      <cdr:spPr>
        <a:xfrm xmlns:a="http://schemas.openxmlformats.org/drawingml/2006/main">
          <a:off x="3588236" y="4444232"/>
          <a:ext cx="1345136" cy="1461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200" b="1" dirty="0">
              <a:solidFill>
                <a:schemeClr val="bg1"/>
              </a:solidFill>
              <a:latin typeface="+mj-lt"/>
            </a:rPr>
            <a:t>… ATBALSTOT INVESTĪCIJAS, PIESAISTOT IEKŠZEMES UZKRĀJUMUS UN AKUMULĒJOT KAPITĀLU</a:t>
          </a:r>
          <a:endParaRPr lang="en-US" sz="1200" b="1" dirty="0">
            <a:solidFill>
              <a:schemeClr val="bg1"/>
            </a:solidFill>
            <a:latin typeface="+mj-lt"/>
          </a:endParaRPr>
        </a:p>
      </cdr:txBody>
    </cdr:sp>
  </cdr:relSizeAnchor>
  <cdr:relSizeAnchor xmlns:cdr="http://schemas.openxmlformats.org/drawingml/2006/chartDrawing">
    <cdr:from>
      <cdr:x>0.46397</cdr:x>
      <cdr:y>0.7361</cdr:y>
    </cdr:from>
    <cdr:to>
      <cdr:x>0.59413</cdr:x>
      <cdr:y>0.98228</cdr:y>
    </cdr:to>
    <cdr:sp macro="" textlink="">
      <cdr:nvSpPr>
        <cdr:cNvPr id="11" name="TextBox 10">
          <a:extLst xmlns:a="http://schemas.openxmlformats.org/drawingml/2006/main">
            <a:ext uri="{FF2B5EF4-FFF2-40B4-BE49-F238E27FC236}">
              <a16:creationId xmlns:a16="http://schemas.microsoft.com/office/drawing/2014/main" id="{5A9E0D9C-2F55-4132-A744-5FD97B0DA8CA}"/>
            </a:ext>
          </a:extLst>
        </cdr:cNvPr>
        <cdr:cNvSpPr txBox="1"/>
      </cdr:nvSpPr>
      <cdr:spPr>
        <a:xfrm xmlns:a="http://schemas.openxmlformats.org/drawingml/2006/main">
          <a:off x="4821162" y="4795354"/>
          <a:ext cx="1352571" cy="16037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200" b="1" dirty="0">
              <a:solidFill>
                <a:schemeClr val="bg1"/>
              </a:solidFill>
              <a:latin typeface="+mj-lt"/>
            </a:rPr>
            <a:t>… </a:t>
          </a:r>
        </a:p>
        <a:p xmlns:a="http://schemas.openxmlformats.org/drawingml/2006/main">
          <a:pPr algn="ctr"/>
          <a:r>
            <a:rPr lang="lv-LV" sz="1200" b="1" dirty="0">
              <a:solidFill>
                <a:schemeClr val="bg1"/>
              </a:solidFill>
              <a:latin typeface="+mj-lt"/>
            </a:rPr>
            <a:t>INTEGRĒJOTIES REĢIONĀLAJOS </a:t>
          </a:r>
        </a:p>
        <a:p xmlns:a="http://schemas.openxmlformats.org/drawingml/2006/main">
          <a:pPr algn="ctr"/>
          <a:r>
            <a:rPr lang="lv-LV" sz="1200" b="1" dirty="0">
              <a:solidFill>
                <a:schemeClr val="bg1"/>
              </a:solidFill>
              <a:latin typeface="+mj-lt"/>
            </a:rPr>
            <a:t>UN GLOBĀLAJOS TIRGOS, UZLABOJOT GLOBĀLO SADARBĪBU</a:t>
          </a:r>
          <a:endParaRPr lang="en-US" sz="1200" b="1" dirty="0">
            <a:solidFill>
              <a:schemeClr val="bg1"/>
            </a:solidFill>
            <a:latin typeface="+mj-lt"/>
          </a:endParaRPr>
        </a:p>
      </cdr:txBody>
    </cdr:sp>
  </cdr:relSizeAnchor>
  <cdr:relSizeAnchor xmlns:cdr="http://schemas.openxmlformats.org/drawingml/2006/chartDrawing">
    <cdr:from>
      <cdr:x>0.56819</cdr:x>
      <cdr:y>0.69684</cdr:y>
    </cdr:from>
    <cdr:to>
      <cdr:x>0.69999</cdr:x>
      <cdr:y>0.98228</cdr:y>
    </cdr:to>
    <cdr:sp macro="" textlink="">
      <cdr:nvSpPr>
        <cdr:cNvPr id="12" name="TextBox 11">
          <a:extLst xmlns:a="http://schemas.openxmlformats.org/drawingml/2006/main">
            <a:ext uri="{FF2B5EF4-FFF2-40B4-BE49-F238E27FC236}">
              <a16:creationId xmlns:a16="http://schemas.microsoft.com/office/drawing/2014/main" id="{3B4FE436-AA8A-46E5-AB23-B6CDD0FD24F5}"/>
            </a:ext>
          </a:extLst>
        </cdr:cNvPr>
        <cdr:cNvSpPr txBox="1"/>
      </cdr:nvSpPr>
      <cdr:spPr>
        <a:xfrm xmlns:a="http://schemas.openxmlformats.org/drawingml/2006/main">
          <a:off x="5904190" y="4539593"/>
          <a:ext cx="1369539" cy="18595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200" b="1" dirty="0">
              <a:solidFill>
                <a:schemeClr val="bg1"/>
              </a:solidFill>
              <a:latin typeface="+mj-lt"/>
            </a:rPr>
            <a:t>… STIMULĒJOT IEKŠZEMES PATĒRIŅU UN INVESTĪCIJAS BALSTĪTUS UZ IENĀKUMU UN KREDĪTU PIEAUGUMU</a:t>
          </a:r>
          <a:endParaRPr lang="en-US" sz="1200" b="1" dirty="0">
            <a:solidFill>
              <a:schemeClr val="bg1"/>
            </a:solidFill>
            <a:latin typeface="+mj-lt"/>
          </a:endParaRPr>
        </a:p>
      </cdr:txBody>
    </cdr:sp>
  </cdr:relSizeAnchor>
  <cdr:relSizeAnchor xmlns:cdr="http://schemas.openxmlformats.org/drawingml/2006/chartDrawing">
    <cdr:from>
      <cdr:x>0.66732</cdr:x>
      <cdr:y>0.48307</cdr:y>
    </cdr:from>
    <cdr:to>
      <cdr:x>0.83523</cdr:x>
      <cdr:y>0.69743</cdr:y>
    </cdr:to>
    <cdr:sp macro="" textlink="">
      <cdr:nvSpPr>
        <cdr:cNvPr id="13" name="TextBox 12">
          <a:extLst xmlns:a="http://schemas.openxmlformats.org/drawingml/2006/main">
            <a:ext uri="{FF2B5EF4-FFF2-40B4-BE49-F238E27FC236}">
              <a16:creationId xmlns:a16="http://schemas.microsoft.com/office/drawing/2014/main" id="{A8DEFD90-ACA3-488D-A56C-82DAC59447A2}"/>
            </a:ext>
          </a:extLst>
        </cdr:cNvPr>
        <cdr:cNvSpPr txBox="1"/>
      </cdr:nvSpPr>
      <cdr:spPr>
        <a:xfrm xmlns:a="http://schemas.openxmlformats.org/drawingml/2006/main">
          <a:off x="6934287" y="3146989"/>
          <a:ext cx="1744786" cy="13964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200" b="1" dirty="0">
              <a:solidFill>
                <a:schemeClr val="tx1"/>
              </a:solidFill>
              <a:latin typeface="+mj-lt"/>
            </a:rPr>
            <a:t>… NODROŠINOT UZŅĒMUMU PEĻŅAS PIEAUGUMU PLAŠĀKAM UZŅĒMUMU LOKAM</a:t>
          </a:r>
          <a:endParaRPr lang="en-US" sz="1200" b="1" dirty="0">
            <a:solidFill>
              <a:schemeClr val="tx1"/>
            </a:solidFill>
            <a:latin typeface="+mj-lt"/>
          </a:endParaRPr>
        </a:p>
      </cdr:txBody>
    </cdr:sp>
  </cdr:relSizeAnchor>
  <cdr:relSizeAnchor xmlns:cdr="http://schemas.openxmlformats.org/drawingml/2006/chartDrawing">
    <cdr:from>
      <cdr:x>0.60439</cdr:x>
      <cdr:y>0.16939</cdr:y>
    </cdr:from>
    <cdr:to>
      <cdr:x>0.7723</cdr:x>
      <cdr:y>0.38767</cdr:y>
    </cdr:to>
    <cdr:sp macro="" textlink="">
      <cdr:nvSpPr>
        <cdr:cNvPr id="14" name="TextBox 13">
          <a:extLst xmlns:a="http://schemas.openxmlformats.org/drawingml/2006/main">
            <a:ext uri="{FF2B5EF4-FFF2-40B4-BE49-F238E27FC236}">
              <a16:creationId xmlns:a16="http://schemas.microsoft.com/office/drawing/2014/main" id="{D3AC433B-3DF2-4FD8-BA3F-4D4309F49533}"/>
            </a:ext>
          </a:extLst>
        </cdr:cNvPr>
        <cdr:cNvSpPr txBox="1"/>
      </cdr:nvSpPr>
      <cdr:spPr>
        <a:xfrm xmlns:a="http://schemas.openxmlformats.org/drawingml/2006/main">
          <a:off x="6280330" y="1103495"/>
          <a:ext cx="1744786" cy="14219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200" b="1" dirty="0">
              <a:solidFill>
                <a:schemeClr val="tx1"/>
              </a:solidFill>
              <a:latin typeface="+mj-lt"/>
            </a:rPr>
            <a:t>… PALIELINOT MĀJSAIMNIECĪBU IENĀKUMUS UN VIDĒJĀ SLĀŅA VEIDOŠANU CAUR ALGU PIEAUGUMU</a:t>
          </a:r>
          <a:endParaRPr lang="en-US" sz="1200" b="1" dirty="0">
            <a:solidFill>
              <a:schemeClr val="tx1"/>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483C37-B89A-435D-898E-856B6F067CD0}"/>
              </a:ext>
            </a:extLst>
          </p:cNvPr>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US" dirty="0">
              <a:latin typeface="Calibri Light" panose="020F0302020204030204" pitchFamily="34" charset="0"/>
            </a:endParaRPr>
          </a:p>
        </p:txBody>
      </p:sp>
      <p:sp>
        <p:nvSpPr>
          <p:cNvPr id="3" name="Date Placeholder 2">
            <a:extLst>
              <a:ext uri="{FF2B5EF4-FFF2-40B4-BE49-F238E27FC236}">
                <a16:creationId xmlns:a16="http://schemas.microsoft.com/office/drawing/2014/main" id="{E75A4405-9B69-4726-AECF-54F75DDF02E9}"/>
              </a:ext>
            </a:extLst>
          </p:cNvPr>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00255D98-5455-4CC1-8C78-3B85385688B1}" type="datetimeFigureOut">
              <a:rPr lang="en-US" smtClean="0">
                <a:latin typeface="Calibri Light" panose="020F0302020204030204" pitchFamily="34" charset="0"/>
              </a:rPr>
              <a:t>4/26/2019</a:t>
            </a:fld>
            <a:endParaRPr lang="en-US" dirty="0">
              <a:latin typeface="Calibri Light" panose="020F0302020204030204" pitchFamily="34" charset="0"/>
            </a:endParaRPr>
          </a:p>
        </p:txBody>
      </p:sp>
      <p:sp>
        <p:nvSpPr>
          <p:cNvPr id="4" name="Footer Placeholder 3">
            <a:extLst>
              <a:ext uri="{FF2B5EF4-FFF2-40B4-BE49-F238E27FC236}">
                <a16:creationId xmlns:a16="http://schemas.microsoft.com/office/drawing/2014/main" id="{0B1D4433-9E19-466B-8B44-656685E084AD}"/>
              </a:ext>
            </a:extLst>
          </p:cNvPr>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id="{4F77917D-F526-463B-B602-2B966ED2DAF0}"/>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9494AB1B-51FC-454F-9CD5-15AE92F9D231}" type="slidenum">
              <a:rPr lang="en-US" smtClean="0">
                <a:latin typeface="Calibri Light" panose="020F0302020204030204" pitchFamily="34" charset="0"/>
              </a:rPr>
              <a:t>‹#›</a:t>
            </a:fld>
            <a:endParaRPr lang="en-US" dirty="0">
              <a:latin typeface="Calibri Light" panose="020F0302020204030204" pitchFamily="34" charset="0"/>
            </a:endParaRPr>
          </a:p>
        </p:txBody>
      </p:sp>
    </p:spTree>
    <p:extLst>
      <p:ext uri="{BB962C8B-B14F-4D97-AF65-F5344CB8AC3E}">
        <p14:creationId xmlns:p14="http://schemas.microsoft.com/office/powerpoint/2010/main" val="250548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lv-LV" dirty="0"/>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atin typeface="Calibri Light" panose="020F0302020204030204" pitchFamily="34" charset="0"/>
              </a:defRPr>
            </a:lvl1pPr>
          </a:lstStyle>
          <a:p>
            <a:fld id="{1340C005-51BF-4D1F-BDAE-F1B5B0CA96F0}" type="datetimeFigureOut">
              <a:rPr lang="lv-LV" smtClean="0"/>
              <a:pPr/>
              <a:t>26.04.2019</a:t>
            </a:fld>
            <a:endParaRPr lang="lv-LV" dirty="0"/>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lv-LV"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FECBFA2B-209C-4C68-A927-15C9EE5BB4F6}" type="slidenum">
              <a:rPr lang="lv-LV" smtClean="0"/>
              <a:pPr/>
              <a:t>‹#›</a:t>
            </a:fld>
            <a:endParaRPr lang="lv-LV" dirty="0"/>
          </a:p>
        </p:txBody>
      </p:sp>
    </p:spTree>
    <p:extLst>
      <p:ext uri="{BB962C8B-B14F-4D97-AF65-F5344CB8AC3E}">
        <p14:creationId xmlns:p14="http://schemas.microsoft.com/office/powerpoint/2010/main" val="219799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FECBFA2B-209C-4C68-A927-15C9EE5BB4F6}" type="slidenum">
              <a:rPr lang="lv-LV" smtClean="0"/>
              <a:pPr/>
              <a:t>1</a:t>
            </a:fld>
            <a:endParaRPr lang="lv-LV" dirty="0"/>
          </a:p>
        </p:txBody>
      </p:sp>
    </p:spTree>
    <p:extLst>
      <p:ext uri="{BB962C8B-B14F-4D97-AF65-F5344CB8AC3E}">
        <p14:creationId xmlns:p14="http://schemas.microsoft.com/office/powerpoint/2010/main" val="224350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Viens no risinājumiem sāpīgā </a:t>
            </a:r>
            <a:r>
              <a:rPr lang="lv-LV" b="1" dirty="0"/>
              <a:t>darbaspēka trūkuma jautājuma risināšanā ir ražošanas robotizācija</a:t>
            </a:r>
            <a:r>
              <a:rPr lang="lv-LV" dirty="0"/>
              <a:t>. Viens no prioritārajiem darbiem nozarei ir </a:t>
            </a:r>
            <a:r>
              <a:rPr lang="lv-LV" b="1" dirty="0"/>
              <a:t>darbaspēka trūkuma problēmas risināšana, un digitālo risinājumu apzināšana, kā piemēram, robotizētās ražošanas līniju integrācija un energoefektivitātes uzlabošana rūpnīcā.</a:t>
            </a:r>
          </a:p>
          <a:p>
            <a:endParaRPr lang="lv-LV" dirty="0"/>
          </a:p>
          <a:p>
            <a:r>
              <a:rPr lang="lv-LV" dirty="0"/>
              <a:t>Īpaši sāpīgs darbinieku piesaistes jautājums ir reģionos, kur brīvo vakanču apmērs ievērojami pārsniedz strādāt gribošo un varošo speciālistu skaitu. Nozares uzņēmumi, reaģējot uz darba roku trūkumu, šajā gadā iecerējuši pievērst pastiprinātu uzmanību darba ražīguma veicināšanai.</a:t>
            </a:r>
          </a:p>
          <a:p>
            <a:endParaRPr lang="lv-LV" dirty="0"/>
          </a:p>
          <a:p>
            <a:r>
              <a:rPr lang="lv-LV" dirty="0"/>
              <a:t>Vienlaikus fokusā joprojām paliek ķīmiķu, reaktoru operatoru un rūpniecisko farmaceitu trūkums, jo visi nozares uzņēmumi "cīnās" par jaunajiem speciālistiem un veido dažādas atbalsta programmas, stipendiju fondus profila studentu motivācijai, vienlaikus izvērtējot iespējas pieaicināt kvalificētus speciālistus no kaimiņvalstīm.</a:t>
            </a:r>
          </a:p>
          <a:p>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13</a:t>
            </a:fld>
            <a:endParaRPr lang="lv-LV" dirty="0"/>
          </a:p>
        </p:txBody>
      </p:sp>
    </p:spTree>
    <p:extLst>
      <p:ext uri="{BB962C8B-B14F-4D97-AF65-F5344CB8AC3E}">
        <p14:creationId xmlns:p14="http://schemas.microsoft.com/office/powerpoint/2010/main" val="65909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sz="1200" kern="1200" dirty="0">
                <a:solidFill>
                  <a:schemeClr val="tx1"/>
                </a:solidFill>
                <a:effectLst/>
                <a:latin typeface="Calibri Light" panose="020F0302020204030204" pitchFamily="34" charset="0"/>
                <a:ea typeface="+mn-ea"/>
                <a:cs typeface="+mn-cs"/>
              </a:rPr>
              <a:t>Šobrīd mēs speram platu soli industriālajā renesansē. Nākamā desmitgade būs progresīvo tehnoloģiju zīmē, kur tādi koncepti kā </a:t>
            </a:r>
            <a:r>
              <a:rPr lang="lv-LV" sz="1200" b="1" kern="1200" dirty="0">
                <a:solidFill>
                  <a:schemeClr val="tx1"/>
                </a:solidFill>
                <a:effectLst/>
                <a:latin typeface="Calibri Light" panose="020F0302020204030204" pitchFamily="34" charset="0"/>
                <a:ea typeface="+mn-ea"/>
                <a:cs typeface="+mn-cs"/>
              </a:rPr>
              <a:t>automatizācija, lielu datu apjoma analīze un </a:t>
            </a:r>
            <a:r>
              <a:rPr lang="lv-LV" sz="1200" b="1" kern="1200" dirty="0" err="1">
                <a:solidFill>
                  <a:schemeClr val="tx1"/>
                </a:solidFill>
                <a:effectLst/>
                <a:latin typeface="Calibri Light" panose="020F0302020204030204" pitchFamily="34" charset="0"/>
                <a:ea typeface="+mn-ea"/>
                <a:cs typeface="+mn-cs"/>
              </a:rPr>
              <a:t>energotīklu</a:t>
            </a:r>
            <a:r>
              <a:rPr lang="lv-LV" sz="1200" b="1" kern="1200" dirty="0">
                <a:solidFill>
                  <a:schemeClr val="tx1"/>
                </a:solidFill>
                <a:effectLst/>
                <a:latin typeface="Calibri Light" panose="020F0302020204030204" pitchFamily="34" charset="0"/>
                <a:ea typeface="+mn-ea"/>
                <a:cs typeface="+mn-cs"/>
              </a:rPr>
              <a:t> paritāte, iegūs reālu nozīmi un mērogu ražošanas procesā</a:t>
            </a:r>
            <a:r>
              <a:rPr lang="lv-LV" sz="1200" kern="1200" dirty="0">
                <a:solidFill>
                  <a:schemeClr val="tx1"/>
                </a:solidFill>
                <a:effectLst/>
                <a:latin typeface="Calibri Light" panose="020F0302020204030204" pitchFamily="34" charset="0"/>
                <a:ea typeface="+mn-ea"/>
                <a:cs typeface="+mn-cs"/>
              </a:rPr>
              <a:t>.</a:t>
            </a:r>
            <a:endParaRPr lang="lv-LV" dirty="0">
              <a:effectLst/>
            </a:endParaRPr>
          </a:p>
          <a:p>
            <a:r>
              <a:rPr lang="lv-LV" sz="1200" kern="1200" dirty="0">
                <a:solidFill>
                  <a:schemeClr val="tx1"/>
                </a:solidFill>
                <a:effectLst/>
                <a:latin typeface="Calibri Light" panose="020F0302020204030204" pitchFamily="34" charset="0"/>
                <a:ea typeface="+mn-ea"/>
                <a:cs typeface="+mn-cs"/>
              </a:rPr>
              <a:t> </a:t>
            </a:r>
          </a:p>
          <a:p>
            <a:r>
              <a:rPr lang="lv-LV" sz="1200" kern="1200" dirty="0">
                <a:solidFill>
                  <a:schemeClr val="tx1"/>
                </a:solidFill>
                <a:effectLst/>
                <a:latin typeface="Calibri Light" panose="020F0302020204030204" pitchFamily="34" charset="0"/>
                <a:ea typeface="+mn-ea"/>
                <a:cs typeface="+mn-cs"/>
              </a:rPr>
              <a:t> </a:t>
            </a:r>
            <a:endParaRPr lang="lv-LV" dirty="0">
              <a:effectLst/>
            </a:endParaRPr>
          </a:p>
          <a:p>
            <a:pPr lvl="0"/>
            <a:r>
              <a:rPr lang="lv-LV" sz="1200" kern="1200" dirty="0">
                <a:solidFill>
                  <a:schemeClr val="tx1"/>
                </a:solidFill>
                <a:effectLst/>
                <a:latin typeface="Calibri Light" panose="020F0302020204030204" pitchFamily="34" charset="0"/>
                <a:ea typeface="+mn-ea"/>
                <a:cs typeface="+mn-cs"/>
              </a:rPr>
              <a:t>Nākamais lielais solis ir kopīgas </a:t>
            </a:r>
            <a:r>
              <a:rPr lang="lv-LV" sz="1200" b="1" kern="1200" dirty="0" err="1">
                <a:solidFill>
                  <a:schemeClr val="tx1"/>
                </a:solidFill>
                <a:effectLst/>
                <a:latin typeface="Calibri Light" panose="020F0302020204030204" pitchFamily="34" charset="0"/>
                <a:ea typeface="+mn-ea"/>
                <a:cs typeface="+mn-cs"/>
              </a:rPr>
              <a:t>digitalizācijas</a:t>
            </a:r>
            <a:r>
              <a:rPr lang="lv-LV" sz="1200" b="1" kern="1200" dirty="0">
                <a:solidFill>
                  <a:schemeClr val="tx1"/>
                </a:solidFill>
                <a:effectLst/>
                <a:latin typeface="Calibri Light" panose="020F0302020204030204" pitchFamily="34" charset="0"/>
                <a:ea typeface="+mn-ea"/>
                <a:cs typeface="+mn-cs"/>
              </a:rPr>
              <a:t> platformas izveide</a:t>
            </a:r>
            <a:r>
              <a:rPr lang="lv-LV" sz="1200" kern="1200" dirty="0">
                <a:solidFill>
                  <a:schemeClr val="tx1"/>
                </a:solidFill>
                <a:effectLst/>
                <a:latin typeface="Calibri Light" panose="020F0302020204030204" pitchFamily="34" charset="0"/>
                <a:ea typeface="+mn-ea"/>
                <a:cs typeface="+mn-cs"/>
              </a:rPr>
              <a:t> un </a:t>
            </a:r>
            <a:r>
              <a:rPr lang="lv-LV" sz="1200" b="1" kern="1200" dirty="0">
                <a:solidFill>
                  <a:schemeClr val="tx1"/>
                </a:solidFill>
                <a:effectLst/>
                <a:latin typeface="Calibri Light" panose="020F0302020204030204" pitchFamily="34" charset="0"/>
                <a:ea typeface="+mn-ea"/>
                <a:cs typeface="+mn-cs"/>
              </a:rPr>
              <a:t>sadarbības tīkla izstrāde</a:t>
            </a:r>
            <a:r>
              <a:rPr lang="lv-LV" sz="1200" kern="1200" dirty="0">
                <a:solidFill>
                  <a:schemeClr val="tx1"/>
                </a:solidFill>
                <a:effectLst/>
                <a:latin typeface="Calibri Light" panose="020F0302020204030204" pitchFamily="34" charset="0"/>
                <a:ea typeface="+mn-ea"/>
                <a:cs typeface="+mn-cs"/>
              </a:rPr>
              <a:t>, kur š.g. 15.februārī parakstījām Sadarbības Memorandu starp visām nozīmīgākajām Latvijas ražojošajām tautsaimniecības nozarēm, VARAM, EM un Vācijas industrijas platformu. </a:t>
            </a:r>
          </a:p>
          <a:p>
            <a:r>
              <a:rPr lang="lv-LV" sz="1200" kern="1200" dirty="0">
                <a:solidFill>
                  <a:schemeClr val="tx1"/>
                </a:solidFill>
                <a:effectLst/>
                <a:latin typeface="Calibri Light" panose="020F0302020204030204" pitchFamily="34" charset="0"/>
                <a:ea typeface="+mn-ea"/>
                <a:cs typeface="+mn-cs"/>
              </a:rPr>
              <a:t> </a:t>
            </a:r>
          </a:p>
          <a:p>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18</a:t>
            </a:fld>
            <a:endParaRPr lang="lv-LV" dirty="0"/>
          </a:p>
        </p:txBody>
      </p:sp>
    </p:spTree>
    <p:extLst>
      <p:ext uri="{BB962C8B-B14F-4D97-AF65-F5344CB8AC3E}">
        <p14:creationId xmlns:p14="http://schemas.microsoft.com/office/powerpoint/2010/main" val="173722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Svarīgs faktors ir investīcijas šajā nozarē. Bez investīcijām pētniecībā un ražošanas modernizēšanā šajā biznesā attīstīties un būt konkurētspējīgiem ir grūti. Būtiski ir investīcijas ražošanas paplašināšanā, procesu modernizācijā, </a:t>
            </a:r>
            <a:r>
              <a:rPr lang="lv-LV" b="0" dirty="0"/>
              <a:t>tai skaitā iekārtās, darba mašīnās u.tm</a:t>
            </a:r>
          </a:p>
          <a:p>
            <a:r>
              <a:rPr lang="lv-LV" dirty="0"/>
              <a:t>Apstrādes rūpniecības </a:t>
            </a:r>
            <a:r>
              <a:rPr lang="lv-LV" dirty="0" err="1"/>
              <a:t>apakšnozarēs</a:t>
            </a:r>
            <a:r>
              <a:rPr lang="lv-LV" dirty="0"/>
              <a:t>, kuru ražošanas procesu raksturo augsto </a:t>
            </a:r>
            <a:r>
              <a:rPr lang="lv-LV" b="1" dirty="0"/>
              <a:t>tehnoloģiju izmantošana, darbaspēks ir ražīgāks un resursi tiek izmantoti efektīvāk, kā rezultātā tiek saražots vairāk un vērtīgāki produkti. </a:t>
            </a:r>
          </a:p>
          <a:p>
            <a:r>
              <a:rPr lang="lv-LV" b="0" dirty="0"/>
              <a:t>Farmācija ir salīdzinoši komplicēta tautsaimniecības nozare ar augstu pievienotās vērtības līmeni. Latvijas valsts farmācijas rūpniecību ir identificējusi kā vienu no viedās specializācijas jomām un </a:t>
            </a:r>
            <a:r>
              <a:rPr lang="lv-LV" b="1" dirty="0"/>
              <a:t>saskata tās potenciālu tautsaimniecības transformācijai uz augstas pievienotās vērtības preču un pakalpojumu ražošanu</a:t>
            </a:r>
            <a:r>
              <a:rPr lang="lv-LV" b="0" dirty="0"/>
              <a:t>. Latvijas farmācijas nozare var lepoties ar pasaules līmeņa sasniegumiem pētniecībā un starptautiski sertificētu ražošanas infrastruktūru, taču nozares potenciāls pilnībā netiek izmantots.</a:t>
            </a:r>
          </a:p>
          <a:p>
            <a:r>
              <a:rPr lang="lv-LV" b="0" dirty="0"/>
              <a:t>Latvijas farmācijas nozare ir orientēta uz eksportu. Zāļu valsts aģentūras (ZVA) dati rāda, ka 2015. gadā ārvalstu tirgos tika realizēti 86% no vietējo ražotāju kopējā apgrozījuma. Savukārt saskaņā ar CSP datiem Latvijas farmaceitiskie uzņēmumi 2015. gadā eksportēja preces 133,3 milj. EUR vērtībā jeb </a:t>
            </a:r>
            <a:r>
              <a:rPr lang="lv-LV" b="1" dirty="0"/>
              <a:t>1,3% no kopējās eksporta vērtības</a:t>
            </a:r>
            <a:r>
              <a:rPr lang="lv-LV" b="0" dirty="0"/>
              <a:t>. Līdz ar to farmācijas nozares īpatsvars Latvijas attīstītajās valstīs, tie ir salīdzinoši labi rādītāji valstij ar vidēji augstiem ienākumiem. Protams, tādās nekā farmācijas lielvalstīs kā Šveice (4% no IKP), Vācija (1,5% - 2% no IKP) un ASV (1,5% - 3,1% no IKP) farmācijas nozares  īpatsvars IKP ir lielāks, bet ilgtermiņa periodā Latvijai sasniedzams. Eksportā ir lielāks nozares pievienotās vērtības īpatsvars IKP.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Calibri Light" panose="020F0302020204030204" pitchFamily="34" charset="0"/>
                <a:ea typeface="+mn-ea"/>
                <a:cs typeface="+mn-cs"/>
              </a:rPr>
              <a:t>Pārskatā atzīmēts, ka Latvijas ekonomikas izaugsme 2017. un </a:t>
            </a:r>
            <a:r>
              <a:rPr lang="lv-LV" sz="1200" b="1" kern="1200" dirty="0">
                <a:solidFill>
                  <a:schemeClr val="tx1"/>
                </a:solidFill>
                <a:effectLst/>
                <a:latin typeface="Calibri Light" panose="020F0302020204030204" pitchFamily="34" charset="0"/>
                <a:ea typeface="+mn-ea"/>
                <a:cs typeface="+mn-cs"/>
              </a:rPr>
              <a:t>2018. gadā ir kļuvusi ievērojami straujāka nekā iepriekšējos gados</a:t>
            </a:r>
            <a:r>
              <a:rPr lang="lv-LV" sz="1200" kern="1200" dirty="0">
                <a:solidFill>
                  <a:schemeClr val="tx1"/>
                </a:solidFill>
                <a:effectLst/>
                <a:latin typeface="Calibri Light" panose="020F0302020204030204" pitchFamily="34" charset="0"/>
                <a:ea typeface="+mn-ea"/>
                <a:cs typeface="+mn-cs"/>
              </a:rPr>
              <a:t>. Stabili aug eksports, investīcijas, privātais un valsts patēriņš. Eksporta apjomi ir sasnieguši līdz šim augstāko līmeni. Vērojams pieaugums gandrīz visās tautsaimniecības </a:t>
            </a:r>
            <a:r>
              <a:rPr lang="lv-LV" sz="1200" kern="1200" dirty="0" err="1">
                <a:solidFill>
                  <a:schemeClr val="tx1"/>
                </a:solidFill>
                <a:effectLst/>
                <a:latin typeface="Calibri Light" panose="020F0302020204030204" pitchFamily="34" charset="0"/>
                <a:ea typeface="+mn-ea"/>
                <a:cs typeface="+mn-cs"/>
              </a:rPr>
              <a:t>pamatnozarēs</a:t>
            </a:r>
            <a:r>
              <a:rPr lang="lv-LV" sz="1200" kern="1200" dirty="0">
                <a:solidFill>
                  <a:schemeClr val="tx1"/>
                </a:solidFill>
                <a:effectLst/>
                <a:latin typeface="Calibri Light" panose="020F0302020204030204" pitchFamily="34" charset="0"/>
                <a:ea typeface="+mn-ea"/>
                <a:cs typeface="+mn-cs"/>
              </a:rPr>
              <a:t>. Kopumā 2018. gadā iekšzemes kopprodukts (IKP) pieaudzis par 4,8%, kas ir pat straujāks kāpums nekā 2017. gadā.</a:t>
            </a:r>
          </a:p>
          <a:p>
            <a:endParaRPr lang="lv-LV" b="0" dirty="0"/>
          </a:p>
          <a:p>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2</a:t>
            </a:fld>
            <a:endParaRPr lang="lv-LV" dirty="0"/>
          </a:p>
        </p:txBody>
      </p:sp>
    </p:spTree>
    <p:extLst>
      <p:ext uri="{BB962C8B-B14F-4D97-AF65-F5344CB8AC3E}">
        <p14:creationId xmlns:p14="http://schemas.microsoft.com/office/powerpoint/2010/main" val="354555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Viena no straujāk augošajām nozarē Latvijā - apstrādes rūpniecība</a:t>
            </a:r>
            <a:r>
              <a:rPr lang="lv-LV" dirty="0"/>
              <a:t>. Pēdējā pusotra gada laikā rūpniecība Latvijā ir bijusi viena no straujāk augošajām nozarēm Latvijā un pašreizējās tendences liek domāt, ka Latvijas apstrādes rūpniecībā arī šogad gaidāms ļoti labas izaugsmes gads. Visstraujākais pieaugums joprojām vērojams kokapstrādē, metālapstrādes un mašīnbūves nozarēs, kur ražošanas apjomi 2018. g. februārī auguši par 15-35%. Papildus tam 2018. gada pirmajā ceturksnī ļoti labus rezultātus uzrādījusi arī ķīmisko vielu ražošana (+40,3% pret 2017. gada pirmo ceturksni).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Calibri Light" panose="020F0302020204030204" pitchFamily="34" charset="0"/>
                <a:ea typeface="+mn-ea"/>
                <a:cs typeface="+mn-cs"/>
              </a:rPr>
              <a:t>2018. gadā bija vērojama mērenāka </a:t>
            </a:r>
            <a:r>
              <a:rPr lang="lv-LV" sz="1200" b="1" kern="1200" dirty="0">
                <a:solidFill>
                  <a:schemeClr val="tx1"/>
                </a:solidFill>
                <a:effectLst/>
                <a:latin typeface="Calibri Light" panose="020F0302020204030204" pitchFamily="34" charset="0"/>
                <a:ea typeface="+mn-ea"/>
                <a:cs typeface="+mn-cs"/>
              </a:rPr>
              <a:t>apstrādes rūpniecības izaugsme</a:t>
            </a:r>
            <a:r>
              <a:rPr lang="lv-LV" sz="1200" kern="1200" dirty="0">
                <a:solidFill>
                  <a:schemeClr val="tx1"/>
                </a:solidFill>
                <a:effectLst/>
                <a:latin typeface="Calibri Light" panose="020F0302020204030204" pitchFamily="34" charset="0"/>
                <a:ea typeface="+mn-ea"/>
                <a:cs typeface="+mn-cs"/>
              </a:rPr>
              <a:t>, kā 2017 (8%) – </a:t>
            </a:r>
            <a:r>
              <a:rPr lang="lv-LV" sz="1200" b="1" kern="1200" dirty="0">
                <a:solidFill>
                  <a:schemeClr val="tx1"/>
                </a:solidFill>
                <a:effectLst/>
                <a:latin typeface="Calibri Light" panose="020F0302020204030204" pitchFamily="34" charset="0"/>
                <a:ea typeface="+mn-ea"/>
                <a:cs typeface="+mn-cs"/>
              </a:rPr>
              <a:t>par 2,7%.</a:t>
            </a:r>
            <a:r>
              <a:rPr lang="lv-LV" sz="1200" kern="1200" dirty="0">
                <a:solidFill>
                  <a:schemeClr val="tx1"/>
                </a:solidFill>
                <a:effectLst/>
                <a:latin typeface="Calibri Light" panose="020F0302020204030204" pitchFamily="34" charset="0"/>
                <a:ea typeface="+mn-ea"/>
                <a:cs typeface="+mn-cs"/>
              </a:rPr>
              <a:t> Šajā laikā pieauga ražošanas apjomi transportlīdzekļiem, nemetāliskajiem minerāliem, metālapstrādei un mašīnu un iekārtu ražošanai.</a:t>
            </a:r>
          </a:p>
          <a:p>
            <a:endParaRPr lang="lv-LV" dirty="0"/>
          </a:p>
          <a:p>
            <a:endParaRPr lang="lv-LV" dirty="0"/>
          </a:p>
          <a:p>
            <a:r>
              <a:rPr lang="lv-LV" dirty="0"/>
              <a:t>Apstrādes rūpniecībai ir nozīmīga loma Latvijas ekonomiskās izaugsmes veicināšanā un tā ir viena no lielākajām Latvijas tautsaimniecības nozarēm, 2016. gadā kopējās pievienotās vērtības struktūrā veidojot 13,5% (otra lielākā nozare pēc tirdzniecības ar 15,6% īpatsvaru). Turklāt apstrādes rūpniecība nodrošina darba vietas 123,5 tūkst. iedzīvotāju, kas ir 13,8% no visa nodarbināto skaita valstī. Tāpat nozarei ir būtiska nozīme Latvijas ārējās tirdzniecības veicināšanā, jo 2/3 no nozares apgrozījuma veido eksports.</a:t>
            </a:r>
          </a:p>
          <a:p>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3</a:t>
            </a:fld>
            <a:endParaRPr lang="lv-LV" dirty="0"/>
          </a:p>
        </p:txBody>
      </p:sp>
    </p:spTree>
    <p:extLst>
      <p:ext uri="{BB962C8B-B14F-4D97-AF65-F5344CB8AC3E}">
        <p14:creationId xmlns:p14="http://schemas.microsoft.com/office/powerpoint/2010/main" val="305218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2016. g. apstrādes rūpniecība uzrādījusi ļoti atzinīgus pieauguma tempus, sasniedzot vēsturiski augstāko izlaides līmeni 2017. gadā,  salīdzinājumā ar 2015. gadu nozares izaugsmei veidojot 5% (salīdzināmās cenās). Tas ļāvis kāpināt apstrādes rūpniecības daļu kopējās pievienotās vērtības struktūrā par 0,5 procentpunktiem, taču šis īpatsvars joprojām krietni atpaliek no “Latvijas Nacionālajā attīstības plānā 2014.-2020. gadam” (NAP 2020) noteiktā mērķa līdz 2020. gadam apstrādes rūpniecības ieguldījuma daļai Latvijas iekšzemes kopproduktā (IKP) sasniegt 20%. </a:t>
            </a:r>
          </a:p>
          <a:p>
            <a:endParaRPr lang="lv-LV" dirty="0"/>
          </a:p>
          <a:p>
            <a:r>
              <a:rPr lang="lv-LV" dirty="0"/>
              <a:t>Jāatzīmē, ka Latvijā labi attīstās arī citas nozares, piemēram, tirdzniecība, informācijas un komunikācijas pakalpojumi u.c. pakalpojumu nozares, un, vienlaicīgi pieaugot vairākām nozarēm, ir grūti kāpināt atsevišķa sektora īpatsvaru kopējā struktūrā. Kā arī svarīgs faktors starpnozaru sadarbība, kā piemēram IT </a:t>
            </a:r>
          </a:p>
        </p:txBody>
      </p:sp>
      <p:sp>
        <p:nvSpPr>
          <p:cNvPr id="4" name="Slide Number Placeholder 3"/>
          <p:cNvSpPr>
            <a:spLocks noGrp="1"/>
          </p:cNvSpPr>
          <p:nvPr>
            <p:ph type="sldNum" sz="quarter" idx="5"/>
          </p:nvPr>
        </p:nvSpPr>
        <p:spPr/>
        <p:txBody>
          <a:bodyPr/>
          <a:lstStyle/>
          <a:p>
            <a:fld id="{FECBFA2B-209C-4C68-A927-15C9EE5BB4F6}" type="slidenum">
              <a:rPr lang="lv-LV" smtClean="0"/>
              <a:pPr/>
              <a:t>5</a:t>
            </a:fld>
            <a:endParaRPr lang="lv-LV" dirty="0"/>
          </a:p>
        </p:txBody>
      </p:sp>
    </p:spTree>
    <p:extLst>
      <p:ext uri="{BB962C8B-B14F-4D97-AF65-F5344CB8AC3E}">
        <p14:creationId xmlns:p14="http://schemas.microsoft.com/office/powerpoint/2010/main" val="211020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2016. g. apstrādes rūpniecība uzrādījusi ļoti atzinīgus pieauguma tempus, sasniedzot vēsturiski augstāko izlaides līmeni 2017. gadā,  salīdzinājumā ar 2015. gadu nozares izaugsmei veidojot 5% (salīdzināmās cenās). Tas ļāvis kāpināt apstrādes rūpniecības daļu kopējās pievienotās vērtības struktūrā par 0,5 procentpunktiem, taču šis īpatsvars joprojām krietni atpaliek no “Latvijas Nacionālajā attīstības plānā 2014.-2020. gadam” (NAP 2020) noteiktā mērķa līdz 2020. gadam apstrādes rūpniecības ieguldījuma daļai Latvijas iekšzemes kopproduktā (IKP) sasniegt 20%. </a:t>
            </a:r>
          </a:p>
          <a:p>
            <a:endParaRPr lang="lv-LV" dirty="0"/>
          </a:p>
          <a:p>
            <a:r>
              <a:rPr lang="lv-LV" dirty="0"/>
              <a:t>Jāatzīmē, ka Latvijā labi attīstās arī citas nozares, piemēram, tirdzniecība, informācijas un komunikācijas pakalpojumi u.c. pakalpojumu nozares, un, vienlaicīgi pieaugot vairākām nozarēm, ir grūti kāpināt atsevišķa sektora īpatsvaru kopējā struktūrā. Kā arī svarīgs faktors starpnozaru sadarbība, kā piemēram IT </a:t>
            </a:r>
          </a:p>
        </p:txBody>
      </p:sp>
      <p:sp>
        <p:nvSpPr>
          <p:cNvPr id="4" name="Slide Number Placeholder 3"/>
          <p:cNvSpPr>
            <a:spLocks noGrp="1"/>
          </p:cNvSpPr>
          <p:nvPr>
            <p:ph type="sldNum" sz="quarter" idx="5"/>
          </p:nvPr>
        </p:nvSpPr>
        <p:spPr/>
        <p:txBody>
          <a:bodyPr/>
          <a:lstStyle/>
          <a:p>
            <a:fld id="{FECBFA2B-209C-4C68-A927-15C9EE5BB4F6}" type="slidenum">
              <a:rPr lang="lv-LV" smtClean="0"/>
              <a:pPr/>
              <a:t>6</a:t>
            </a:fld>
            <a:endParaRPr lang="lv-LV" dirty="0"/>
          </a:p>
        </p:txBody>
      </p:sp>
    </p:spTree>
    <p:extLst>
      <p:ext uri="{BB962C8B-B14F-4D97-AF65-F5344CB8AC3E}">
        <p14:creationId xmlns:p14="http://schemas.microsoft.com/office/powerpoint/2010/main" val="227923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2016. g. apstrādes rūpniecība uzrādījusi ļoti atzinīgus pieauguma tempus, sasniedzot vēsturiski augstāko izlaides līmeni 2017. gadā,  salīdzinājumā ar 2015. gadu nozares izaugsmei veidojot 5% (salīdzināmās cenās). Tas ļāvis kāpināt apstrādes rūpniecības daļu kopējās pievienotās vērtības struktūrā par 0,5 procentpunktiem, taču šis īpatsvars joprojām krietni atpaliek no “Latvijas Nacionālajā attīstības plānā 2014.-2020. gadam” (NAP 2020) noteiktā mērķa līdz 2020. gadam apstrādes rūpniecības ieguldījuma daļai Latvijas iekšzemes kopproduktā (IKP) sasniegt 20%. </a:t>
            </a:r>
          </a:p>
          <a:p>
            <a:endParaRPr lang="lv-LV" dirty="0"/>
          </a:p>
          <a:p>
            <a:r>
              <a:rPr lang="lv-LV" dirty="0"/>
              <a:t>Jāatzīmē, ka Latvijā labi attīstās arī citas nozares, piemēram, tirdzniecība, informācijas un komunikācijas pakalpojumi u.c. pakalpojumu nozares, un, vienlaicīgi pieaugot vairākām nozarēm, ir grūti kāpināt atsevišķa sektora īpatsvaru kopējā struktūrā. Kā arī svarīgs faktors starpnozaru sadarbība, kā piemēram IT </a:t>
            </a:r>
          </a:p>
        </p:txBody>
      </p:sp>
      <p:sp>
        <p:nvSpPr>
          <p:cNvPr id="4" name="Slide Number Placeholder 3"/>
          <p:cNvSpPr>
            <a:spLocks noGrp="1"/>
          </p:cNvSpPr>
          <p:nvPr>
            <p:ph type="sldNum" sz="quarter" idx="5"/>
          </p:nvPr>
        </p:nvSpPr>
        <p:spPr/>
        <p:txBody>
          <a:bodyPr/>
          <a:lstStyle/>
          <a:p>
            <a:fld id="{FECBFA2B-209C-4C68-A927-15C9EE5BB4F6}" type="slidenum">
              <a:rPr lang="lv-LV" smtClean="0"/>
              <a:pPr/>
              <a:t>7</a:t>
            </a:fld>
            <a:endParaRPr lang="lv-LV" dirty="0"/>
          </a:p>
        </p:txBody>
      </p:sp>
    </p:spTree>
    <p:extLst>
      <p:ext uri="{BB962C8B-B14F-4D97-AF65-F5344CB8AC3E}">
        <p14:creationId xmlns:p14="http://schemas.microsoft.com/office/powerpoint/2010/main" val="51124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2016. g. apstrādes rūpniecība uzrādījusi ļoti atzinīgus pieauguma tempus, sasniedzot vēsturiski augstāko izlaides līmeni 2017. gadā,  salīdzinājumā ar 2015. gadu nozares izaugsmei veidojot 5% (salīdzināmās cenās). Tas ļāvis kāpināt apstrādes rūpniecības daļu kopējās pievienotās vērtības struktūrā par 0,5 procentpunktiem, taču šis īpatsvars joprojām krietni atpaliek no “Latvijas Nacionālajā attīstības plānā 2014.-2020. gadam” (NAP 2020) noteiktā mērķa līdz 2020. gadam apstrādes rūpniecības ieguldījuma daļai Latvijas iekšzemes kopproduktā (IKP) sasniegt 20%. </a:t>
            </a:r>
          </a:p>
          <a:p>
            <a:endParaRPr lang="lv-LV" dirty="0"/>
          </a:p>
          <a:p>
            <a:r>
              <a:rPr lang="lv-LV" dirty="0"/>
              <a:t>Jāatzīmē, ka Latvijā labi attīstās arī citas nozares, piemēram, tirdzniecība, informācijas un komunikācijas pakalpojumi u.c. pakalpojumu nozares, un, vienlaicīgi pieaugot vairākām nozarēm, ir grūti kāpināt atsevišķa sektora īpatsvaru kopējā struktūrā. Kā arī svarīgs faktors starpnozaru sadarbība, kā piemēram IT </a:t>
            </a:r>
          </a:p>
        </p:txBody>
      </p:sp>
      <p:sp>
        <p:nvSpPr>
          <p:cNvPr id="4" name="Slide Number Placeholder 3"/>
          <p:cNvSpPr>
            <a:spLocks noGrp="1"/>
          </p:cNvSpPr>
          <p:nvPr>
            <p:ph type="sldNum" sz="quarter" idx="5"/>
          </p:nvPr>
        </p:nvSpPr>
        <p:spPr/>
        <p:txBody>
          <a:bodyPr/>
          <a:lstStyle/>
          <a:p>
            <a:fld id="{FECBFA2B-209C-4C68-A927-15C9EE5BB4F6}" type="slidenum">
              <a:rPr lang="lv-LV" smtClean="0"/>
              <a:pPr/>
              <a:t>8</a:t>
            </a:fld>
            <a:endParaRPr lang="lv-LV" dirty="0"/>
          </a:p>
        </p:txBody>
      </p:sp>
    </p:spTree>
    <p:extLst>
      <p:ext uri="{BB962C8B-B14F-4D97-AF65-F5344CB8AC3E}">
        <p14:creationId xmlns:p14="http://schemas.microsoft.com/office/powerpoint/2010/main" val="373207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Lai veicinātu konkurētspējīgākas un produktīvākas Latvijas apstrādes rūpniecības attīstību nākotnē, ir jāveicina augstas un vidēji augstas tehnoloģiskās intensitātes apstrādes rūpniecības </a:t>
            </a:r>
            <a:r>
              <a:rPr lang="lv-LV" b="1" dirty="0" err="1"/>
              <a:t>apakšnozaru</a:t>
            </a:r>
            <a:r>
              <a:rPr lang="lv-LV" b="1" dirty="0"/>
              <a:t> izaugsme. Tāpat, svarīga ir arī modernāku un efektīvāku ražošanas risinājumu ieviešana nozarē kopumā, radot produktus ar augstāku pievienoto vērtību. </a:t>
            </a:r>
            <a:r>
              <a:rPr lang="lv-LV" dirty="0"/>
              <a:t>To no vienas puses </a:t>
            </a:r>
            <a:r>
              <a:rPr lang="lv-LV" b="1" dirty="0"/>
              <a:t>var nodrošināt aktīvāk investējot nozarē </a:t>
            </a:r>
            <a:r>
              <a:rPr lang="lv-LV" dirty="0"/>
              <a:t>– gan </a:t>
            </a:r>
            <a:r>
              <a:rPr lang="lv-LV" b="1" u="sng" dirty="0"/>
              <a:t>atklājot jaunas ražotnes, gan ieguldot tehnoloģisko iekārtu un mašīnu iegādē jau esošajās rūpnīcās</a:t>
            </a:r>
            <a:r>
              <a:rPr lang="lv-LV" dirty="0"/>
              <a:t>. </a:t>
            </a:r>
          </a:p>
          <a:p>
            <a:r>
              <a:rPr lang="lv-LV" dirty="0"/>
              <a:t>Kā nozīmīgs atbalsts investīcijām jau šobrīd ir ES fondu 2014.-2020. gada plānošanas periodā pieejamais finansējums ieguldījumiem ražošanas telpu izveidē, ražošanas paplašināšanā, modernizēšanā, jaunu produktu ieviešanā u.c. </a:t>
            </a:r>
          </a:p>
          <a:p>
            <a:r>
              <a:rPr lang="lv-LV" b="1" dirty="0"/>
              <a:t>Investīcijas un ieguldījumi ražošanas attīstībā sekmēs uzņēmumu augšanu, jo, kā tika norādīts iepriekš, lielie apstrādes rūpniecības uzņēmumi parasti ir produktīvāki un tādējādi to konkurētspēja ir augstāka.</a:t>
            </a:r>
          </a:p>
          <a:p>
            <a:endParaRPr lang="lv-LV" dirty="0"/>
          </a:p>
          <a:p>
            <a:r>
              <a:rPr lang="lv-LV" dirty="0"/>
              <a:t>Tāpat, tehnoloģiski augsti attīstītas apstrādes rūpniecības īpatsvara pieaugums tautsaimniecībā pieprasa zinošu, </a:t>
            </a:r>
            <a:r>
              <a:rPr lang="lv-LV" b="1" dirty="0"/>
              <a:t>konkurētspējīgu un augsti kvalificētu darbaspēku</a:t>
            </a:r>
            <a:r>
              <a:rPr lang="lv-LV" dirty="0"/>
              <a:t>. Attiecīgi, tas paredz izmaiņas izglītības sistēmā, nodrošinot, ka darbaspēka piedāvājums atbilst pieprasījumam.</a:t>
            </a:r>
          </a:p>
          <a:p>
            <a:r>
              <a:rPr lang="lv-LV" dirty="0"/>
              <a:t>Kopumā veicamo uzdevumu ir daudz un tie nav viegli. Lai arī Latvijas apstrādes rūpniecībai ir potenciāls kļūt tehnoloģiski modernākai un efektīvākai, pēdējos gados šis process ir iekustināts , taču ir nepieciešami papildus stimuli nozares transformēšanai un ātrākai rezultātu sasniegšanai. Apstrādes rūpniecība ir viena no vadošajām Latvijas tautsaimniecības nozarēm, tāpēc tai ir jābūt ne tikai svarīgai valsts kopējās ekonomiskās izaugsmes veicinātājai, bet arī labklājības un dzīves līmeņa pieauguma nodrošinātājai. </a:t>
            </a:r>
          </a:p>
          <a:p>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9</a:t>
            </a:fld>
            <a:endParaRPr lang="lv-LV" dirty="0"/>
          </a:p>
        </p:txBody>
      </p:sp>
    </p:spTree>
    <p:extLst>
      <p:ext uri="{BB962C8B-B14F-4D97-AF65-F5344CB8AC3E}">
        <p14:creationId xmlns:p14="http://schemas.microsoft.com/office/powerpoint/2010/main" val="368777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sz="1200" b="1" kern="1200" dirty="0">
                <a:solidFill>
                  <a:schemeClr val="tx1"/>
                </a:solidFill>
                <a:effectLst/>
                <a:latin typeface="Calibri Light" panose="020F0302020204030204" pitchFamily="34" charset="0"/>
                <a:ea typeface="+mn-ea"/>
                <a:cs typeface="+mn-cs"/>
              </a:rPr>
              <a:t>Produktivitātes</a:t>
            </a:r>
            <a:r>
              <a:rPr lang="lv-LV" sz="1200" kern="1200" dirty="0">
                <a:solidFill>
                  <a:schemeClr val="tx1"/>
                </a:solidFill>
                <a:effectLst/>
                <a:latin typeface="Calibri Light" panose="020F0302020204030204" pitchFamily="34" charset="0"/>
                <a:ea typeface="+mn-ea"/>
                <a:cs typeface="+mn-cs"/>
              </a:rPr>
              <a:t> pieaugums ir uzņēmuma un valsts </a:t>
            </a:r>
            <a:r>
              <a:rPr lang="lv-LV" sz="1200" b="1" kern="1200" dirty="0">
                <a:solidFill>
                  <a:schemeClr val="tx1"/>
                </a:solidFill>
                <a:effectLst/>
                <a:latin typeface="Calibri Light" panose="020F0302020204030204" pitchFamily="34" charset="0"/>
                <a:ea typeface="+mn-ea"/>
                <a:cs typeface="+mn-cs"/>
              </a:rPr>
              <a:t>stabilas ilgtermiņa attīstības nosacījums</a:t>
            </a:r>
            <a:r>
              <a:rPr lang="lv-LV" sz="1200" kern="1200" dirty="0">
                <a:solidFill>
                  <a:schemeClr val="tx1"/>
                </a:solidFill>
                <a:effectLst/>
                <a:latin typeface="Calibri Light" panose="020F0302020204030204" pitchFamily="34" charset="0"/>
                <a:ea typeface="+mn-ea"/>
                <a:cs typeface="+mn-cs"/>
              </a:rPr>
              <a:t>. </a:t>
            </a:r>
            <a:r>
              <a:rPr lang="lv-LV" sz="1200" b="1" kern="1200" dirty="0">
                <a:solidFill>
                  <a:schemeClr val="tx1"/>
                </a:solidFill>
                <a:effectLst/>
                <a:latin typeface="Calibri Light" panose="020F0302020204030204" pitchFamily="34" charset="0"/>
                <a:ea typeface="+mn-ea"/>
                <a:cs typeface="+mn-cs"/>
              </a:rPr>
              <a:t>Darba samaksa</a:t>
            </a:r>
            <a:r>
              <a:rPr lang="lv-LV" sz="1200" kern="1200" dirty="0">
                <a:solidFill>
                  <a:schemeClr val="tx1"/>
                </a:solidFill>
                <a:effectLst/>
                <a:latin typeface="Calibri Light" panose="020F0302020204030204" pitchFamily="34" charset="0"/>
                <a:ea typeface="+mn-ea"/>
                <a:cs typeface="+mn-cs"/>
              </a:rPr>
              <a:t> ir nozīmīgs izmaksu konkurētspējas faktors, tāpēc tās pieaugumam </a:t>
            </a:r>
            <a:r>
              <a:rPr lang="lv-LV" sz="1200" b="1" kern="1200" dirty="0">
                <a:solidFill>
                  <a:schemeClr val="tx1"/>
                </a:solidFill>
                <a:effectLst/>
                <a:latin typeface="Calibri Light" panose="020F0302020204030204" pitchFamily="34" charset="0"/>
                <a:ea typeface="+mn-ea"/>
                <a:cs typeface="+mn-cs"/>
              </a:rPr>
              <a:t>jābūt līdzsvarotam ar produktivitātes kāpumu.</a:t>
            </a:r>
            <a:r>
              <a:rPr lang="lv-LV" sz="1200" kern="1200" dirty="0">
                <a:solidFill>
                  <a:schemeClr val="tx1"/>
                </a:solidFill>
                <a:effectLst/>
                <a:latin typeface="Calibri Light" panose="020F0302020204030204" pitchFamily="34" charset="0"/>
                <a:ea typeface="+mn-ea"/>
                <a:cs typeface="+mn-cs"/>
              </a:rPr>
              <a:t> Pretējā gadījumā tiek zaudēta konkurētspēja.</a:t>
            </a:r>
          </a:p>
          <a:p>
            <a:pPr lvl="0"/>
            <a:r>
              <a:rPr lang="lv-LV" sz="1200" kern="1200" dirty="0">
                <a:solidFill>
                  <a:schemeClr val="tx1"/>
                </a:solidFill>
                <a:effectLst/>
                <a:latin typeface="Calibri Light" panose="020F0302020204030204" pitchFamily="34" charset="0"/>
                <a:ea typeface="+mn-ea"/>
                <a:cs typeface="+mn-cs"/>
              </a:rPr>
              <a:t>Pašlaik </a:t>
            </a:r>
            <a:r>
              <a:rPr lang="lv-LV" sz="1200" b="1" kern="1200" dirty="0">
                <a:solidFill>
                  <a:schemeClr val="tx1"/>
                </a:solidFill>
                <a:effectLst/>
                <a:latin typeface="Calibri Light" panose="020F0302020204030204" pitchFamily="34" charset="0"/>
                <a:ea typeface="+mn-ea"/>
                <a:cs typeface="+mn-cs"/>
              </a:rPr>
              <a:t>galvenie ekonomikas izaicinājumi</a:t>
            </a:r>
            <a:r>
              <a:rPr lang="lv-LV" sz="1200" kern="1200" dirty="0">
                <a:solidFill>
                  <a:schemeClr val="tx1"/>
                </a:solidFill>
                <a:effectLst/>
                <a:latin typeface="Calibri Light" panose="020F0302020204030204" pitchFamily="34" charset="0"/>
                <a:ea typeface="+mn-ea"/>
                <a:cs typeface="+mn-cs"/>
              </a:rPr>
              <a:t> </a:t>
            </a:r>
            <a:r>
              <a:rPr lang="lv-LV" sz="1200" b="1" kern="1200" dirty="0">
                <a:solidFill>
                  <a:schemeClr val="tx1"/>
                </a:solidFill>
                <a:effectLst/>
                <a:latin typeface="Calibri Light" panose="020F0302020204030204" pitchFamily="34" charset="0"/>
                <a:ea typeface="+mn-ea"/>
                <a:cs typeface="+mn-cs"/>
              </a:rPr>
              <a:t>izriet no norisēm darba</a:t>
            </a:r>
            <a:r>
              <a:rPr lang="lv-LV" sz="1200" kern="1200" dirty="0">
                <a:solidFill>
                  <a:schemeClr val="tx1"/>
                </a:solidFill>
                <a:effectLst/>
                <a:latin typeface="Calibri Light" panose="020F0302020204030204" pitchFamily="34" charset="0"/>
                <a:ea typeface="+mn-ea"/>
                <a:cs typeface="+mn-cs"/>
              </a:rPr>
              <a:t> </a:t>
            </a:r>
            <a:r>
              <a:rPr lang="lv-LV" sz="1200" b="1" kern="1200" dirty="0">
                <a:solidFill>
                  <a:schemeClr val="tx1"/>
                </a:solidFill>
                <a:effectLst/>
                <a:latin typeface="Calibri Light" panose="020F0302020204030204" pitchFamily="34" charset="0"/>
                <a:ea typeface="+mn-ea"/>
                <a:cs typeface="+mn-cs"/>
              </a:rPr>
              <a:t>tirgū</a:t>
            </a:r>
            <a:r>
              <a:rPr lang="lv-LV" sz="1200" kern="1200" dirty="0">
                <a:solidFill>
                  <a:schemeClr val="tx1"/>
                </a:solidFill>
                <a:effectLst/>
                <a:latin typeface="Calibri Light" panose="020F0302020204030204" pitchFamily="34" charset="0"/>
                <a:ea typeface="+mn-ea"/>
                <a:cs typeface="+mn-cs"/>
              </a:rPr>
              <a:t> – brīvo darba roku skaits samazinās, kas rada spiedienu uz algām un ietekmē ražotāju konkurētspēju ārējos tirgos.</a:t>
            </a:r>
          </a:p>
          <a:p>
            <a:r>
              <a:rPr lang="lv-LV" sz="1200" kern="1200" dirty="0">
                <a:solidFill>
                  <a:schemeClr val="tx1"/>
                </a:solidFill>
                <a:effectLst/>
                <a:latin typeface="Calibri Light" panose="020F0302020204030204" pitchFamily="34" charset="0"/>
                <a:ea typeface="+mn-ea"/>
                <a:cs typeface="+mn-cs"/>
              </a:rPr>
              <a:t>Vienīgais ceļš, kā nodrošināt ilgtspējīgu izaugsmi situācijā, kad darbaspēks sarūk, ir palielināt ekonomikas </a:t>
            </a:r>
            <a:r>
              <a:rPr lang="lv-LV" sz="1200" b="1" kern="1200" dirty="0">
                <a:solidFill>
                  <a:schemeClr val="tx1"/>
                </a:solidFill>
                <a:effectLst/>
                <a:latin typeface="Calibri Light" panose="020F0302020204030204" pitchFamily="34" charset="0"/>
                <a:ea typeface="+mn-ea"/>
                <a:cs typeface="+mn-cs"/>
              </a:rPr>
              <a:t>produktivitāti</a:t>
            </a:r>
            <a:r>
              <a:rPr lang="lv-LV" sz="1200" kern="1200" dirty="0">
                <a:solidFill>
                  <a:schemeClr val="tx1"/>
                </a:solidFill>
                <a:effectLst/>
                <a:latin typeface="Calibri Light" panose="020F0302020204030204" pitchFamily="34" charset="0"/>
                <a:ea typeface="+mn-ea"/>
                <a:cs typeface="+mn-cs"/>
              </a:rPr>
              <a:t> jeb citiem vārdot sakot, veicināt resursu izmantošanas efektivitāti</a:t>
            </a:r>
          </a:p>
          <a:p>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11</a:t>
            </a:fld>
            <a:endParaRPr lang="lv-LV" dirty="0"/>
          </a:p>
        </p:txBody>
      </p:sp>
    </p:spTree>
    <p:extLst>
      <p:ext uri="{BB962C8B-B14F-4D97-AF65-F5344CB8AC3E}">
        <p14:creationId xmlns:p14="http://schemas.microsoft.com/office/powerpoint/2010/main" val="21265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995808-A995-4D10-8E3A-0AAC6AF1F108}" type="slidenum">
              <a:rPr lang="lv-LV" smtClean="0"/>
              <a:t>‹#›</a:t>
            </a:fld>
            <a:endParaRPr lang="lv-LV"/>
          </a:p>
        </p:txBody>
      </p:sp>
      <p:pic>
        <p:nvPicPr>
          <p:cNvPr id="7" name="Picture 6">
            <a:extLst>
              <a:ext uri="{FF2B5EF4-FFF2-40B4-BE49-F238E27FC236}">
                <a16:creationId xmlns:a16="http://schemas.microsoft.com/office/drawing/2014/main" id="{12F231A3-E2A9-4AAD-99A3-A422981FF6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03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Calibri Light" panose="020F030202020403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Tree>
    <p:extLst>
      <p:ext uri="{BB962C8B-B14F-4D97-AF65-F5344CB8AC3E}">
        <p14:creationId xmlns:p14="http://schemas.microsoft.com/office/powerpoint/2010/main" val="205834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6000" y="6"/>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Calibri Light" panose="020F030202020403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Calibri Light" panose="020F030202020403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Calibri Light" panose="020F030202020403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93469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C91FD631-107C-42F6-B586-A3F17B9BB4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11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6932" y="0"/>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Calibri Light" panose="020F030202020403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Calibri Light" panose="020F030202020403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952266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Light" panose="020F0302020204030204" pitchFamily="34" charset="0"/>
              </a:defRPr>
            </a:lvl1pPr>
          </a:lstStyle>
          <a:p>
            <a:endParaRPr lang="lv-LV"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Light" panose="020F0302020204030204" pitchFamily="34" charset="0"/>
              </a:defRPr>
            </a:lvl1pPr>
          </a:lstStyle>
          <a:p>
            <a:endParaRPr lang="lv-LV"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defRPr>
            </a:lvl1p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2525013212"/>
      </p:ext>
    </p:extLst>
  </p:cSld>
  <p:clrMap bg1="lt1" tx1="dk1" bg2="lt2" tx2="dk2" accent1="accent1" accent2="accent2" accent3="accent3" accent4="accent4" accent5="accent5" accent6="accent6" hlink="hlink" folHlink="folHlink"/>
  <p:sldLayoutIdLst>
    <p:sldLayoutId id="2147483650" r:id="rId1"/>
    <p:sldLayoutId id="2147483674" r:id="rId2"/>
    <p:sldLayoutId id="2147483675" r:id="rId3"/>
    <p:sldLayoutId id="2147483676" r:id="rId4"/>
    <p:sldLayoutId id="214748367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3.xml"/><Relationship Id="rId4" Type="http://schemas.openxmlformats.org/officeDocument/2006/relationships/chart" Target="../charts/chart4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m.gov.lv/" TargetMode="External"/><Relationship Id="rId2" Type="http://schemas.openxmlformats.org/officeDocument/2006/relationships/hyperlink" Target="mailto:pasts@em.gov.lv" TargetMode="External"/><Relationship Id="rId1" Type="http://schemas.openxmlformats.org/officeDocument/2006/relationships/slideLayout" Target="../slideLayouts/slideLayout5.xml"/><Relationship Id="rId5" Type="http://schemas.openxmlformats.org/officeDocument/2006/relationships/hyperlink" Target="http://www.facebook.com/atbalstsuznemejiem" TargetMode="External"/><Relationship Id="rId4" Type="http://schemas.openxmlformats.org/officeDocument/2006/relationships/hyperlink" Target="http://www.youtube.com/ekonomikasministrija"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6.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7.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8.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p:cNvSpPr>
            <a:spLocks noGrp="1"/>
          </p:cNvSpPr>
          <p:nvPr>
            <p:ph type="body" sz="quarter" idx="11"/>
          </p:nvPr>
        </p:nvSpPr>
        <p:spPr/>
        <p:txBody>
          <a:bodyPr anchor="ctr"/>
          <a:lstStyle/>
          <a:p>
            <a:r>
              <a:rPr lang="lv-LV" altLang="lv-LV" dirty="0">
                <a:latin typeface="+mj-lt"/>
                <a:ea typeface="Segoe UI" panose="020B0502040204020203" pitchFamily="34" charset="0"/>
                <a:cs typeface="Segoe UI" panose="020B0502040204020203" pitchFamily="34" charset="0"/>
              </a:rPr>
              <a:t>Rīga, 2019.gada aprīlis</a:t>
            </a:r>
          </a:p>
        </p:txBody>
      </p:sp>
      <p:sp>
        <p:nvSpPr>
          <p:cNvPr id="7" name="Title 1">
            <a:extLst>
              <a:ext uri="{FF2B5EF4-FFF2-40B4-BE49-F238E27FC236}">
                <a16:creationId xmlns:a16="http://schemas.microsoft.com/office/drawing/2014/main" id="{9B961587-E8C9-40F8-AFFB-0CCE07D0A157}"/>
              </a:ext>
            </a:extLst>
          </p:cNvPr>
          <p:cNvSpPr>
            <a:spLocks noGrp="1"/>
          </p:cNvSpPr>
          <p:nvPr>
            <p:ph type="title"/>
          </p:nvPr>
        </p:nvSpPr>
        <p:spPr>
          <a:xfrm>
            <a:off x="1954213" y="3148014"/>
            <a:ext cx="8343900" cy="1779587"/>
          </a:xfrm>
        </p:spPr>
        <p:txBody>
          <a:bodyPr>
            <a:normAutofit fontScale="90000"/>
          </a:bodyPr>
          <a:lstStyle/>
          <a:p>
            <a:r>
              <a:rPr lang="lv-LV" altLang="lv-LV" sz="6700" b="0" cap="all" dirty="0">
                <a:solidFill>
                  <a:srgbClr val="228B9D"/>
                </a:solidFill>
                <a:latin typeface="+mj-lt"/>
                <a:ea typeface="Segoe UI" panose="020B0502040204020203" pitchFamily="34" charset="0"/>
                <a:cs typeface="Segoe UI" panose="020B0502040204020203" pitchFamily="34" charset="0"/>
              </a:rPr>
              <a:t>LATVIJAS TAUTSAIMNIECĪBA</a:t>
            </a:r>
            <a:br>
              <a:rPr lang="lv-LV" altLang="lv-LV" sz="4000" b="0" cap="all" dirty="0">
                <a:solidFill>
                  <a:srgbClr val="228B9D"/>
                </a:solidFill>
                <a:latin typeface="+mj-lt"/>
                <a:ea typeface="Segoe UI" panose="020B0502040204020203" pitchFamily="34" charset="0"/>
                <a:cs typeface="Segoe UI" panose="020B0502040204020203" pitchFamily="34" charset="0"/>
              </a:rPr>
            </a:br>
            <a:r>
              <a:rPr lang="lv-LV" altLang="lv-LV" sz="4000" b="0" cap="all" dirty="0">
                <a:solidFill>
                  <a:srgbClr val="228B9D"/>
                </a:solidFill>
                <a:latin typeface="+mj-lt"/>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99171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05074" y="381000"/>
            <a:ext cx="9402609" cy="889610"/>
          </a:xfrm>
        </p:spPr>
        <p:txBody>
          <a:bodyPr anchor="b">
            <a:noAutofit/>
          </a:bodyPr>
          <a:lstStyle/>
          <a:p>
            <a:r>
              <a:rPr lang="lv-LV" sz="3200" b="0" cap="all" dirty="0">
                <a:solidFill>
                  <a:srgbClr val="228B9D"/>
                </a:solidFill>
                <a:latin typeface="+mj-lt"/>
              </a:rPr>
              <a:t>MAINĪT SATURU NOZARĒS, KURU PRODUKTIVITĀTE IEVĒROJAMI ZEMĀKA PAR ES VIDĒJO</a:t>
            </a:r>
          </a:p>
        </p:txBody>
      </p:sp>
      <p:sp>
        <p:nvSpPr>
          <p:cNvPr id="12" name="Rectangle 11">
            <a:extLst>
              <a:ext uri="{FF2B5EF4-FFF2-40B4-BE49-F238E27FC236}">
                <a16:creationId xmlns:a16="http://schemas.microsoft.com/office/drawing/2014/main" id="{94DF890F-78BD-4B21-A61A-B89E88698CE7}"/>
              </a:ext>
            </a:extLst>
          </p:cNvPr>
          <p:cNvSpPr/>
          <p:nvPr/>
        </p:nvSpPr>
        <p:spPr>
          <a:xfrm>
            <a:off x="1919972" y="1498000"/>
            <a:ext cx="2867611" cy="507831"/>
          </a:xfrm>
          <a:prstGeom prst="rect">
            <a:avLst/>
          </a:prstGeom>
        </p:spPr>
        <p:txBody>
          <a:bodyPr wrap="square">
            <a:spAutoFit/>
          </a:bodyPr>
          <a:lstStyle/>
          <a:p>
            <a:pPr algn="ctr"/>
            <a:r>
              <a:rPr lang="lv-LV" sz="1600" dirty="0">
                <a:latin typeface="+mj-lt"/>
                <a:ea typeface="Calibri" panose="020F0502020204030204" pitchFamily="34" charset="0"/>
                <a:cs typeface="Times New Roman" panose="02020603050405020304" pitchFamily="18" charset="0"/>
              </a:rPr>
              <a:t>Produktivitāte</a:t>
            </a:r>
          </a:p>
          <a:p>
            <a:pPr algn="ctr"/>
            <a:r>
              <a:rPr lang="lv-LV" sz="1100" i="1" dirty="0">
                <a:latin typeface="+mj-lt"/>
                <a:ea typeface="Calibri" panose="020F0502020204030204" pitchFamily="34" charset="0"/>
                <a:cs typeface="Times New Roman" panose="02020603050405020304" pitchFamily="18" charset="0"/>
              </a:rPr>
              <a:t>2017.g./2012.g., %</a:t>
            </a:r>
            <a:endParaRPr lang="en-US" sz="1100" i="1" dirty="0">
              <a:latin typeface="+mj-lt"/>
            </a:endParaRPr>
          </a:p>
        </p:txBody>
      </p:sp>
      <p:sp>
        <p:nvSpPr>
          <p:cNvPr id="16" name="Rectangle 15">
            <a:extLst>
              <a:ext uri="{FF2B5EF4-FFF2-40B4-BE49-F238E27FC236}">
                <a16:creationId xmlns:a16="http://schemas.microsoft.com/office/drawing/2014/main" id="{A455C4A6-2CB7-458A-B874-B29C85ED4075}"/>
              </a:ext>
            </a:extLst>
          </p:cNvPr>
          <p:cNvSpPr/>
          <p:nvPr/>
        </p:nvSpPr>
        <p:spPr>
          <a:xfrm>
            <a:off x="6233987" y="1497999"/>
            <a:ext cx="4444679" cy="507831"/>
          </a:xfrm>
          <a:prstGeom prst="rect">
            <a:avLst/>
          </a:prstGeom>
        </p:spPr>
        <p:txBody>
          <a:bodyPr wrap="square">
            <a:spAutoFit/>
          </a:bodyPr>
          <a:lstStyle/>
          <a:p>
            <a:pPr algn="ctr"/>
            <a:r>
              <a:rPr lang="lv-LV" sz="1600" dirty="0">
                <a:latin typeface="+mj-lt"/>
                <a:ea typeface="Calibri" panose="020F0502020204030204" pitchFamily="34" charset="0"/>
                <a:cs typeface="Times New Roman" panose="02020603050405020304" pitchFamily="18" charset="0"/>
              </a:rPr>
              <a:t>Produktivitāte</a:t>
            </a:r>
          </a:p>
          <a:p>
            <a:pPr algn="ctr"/>
            <a:r>
              <a:rPr lang="lv-LV" sz="1100" i="1" dirty="0">
                <a:latin typeface="+mj-lt"/>
                <a:ea typeface="Calibri" panose="020F0502020204030204" pitchFamily="34" charset="0"/>
                <a:cs typeface="Times New Roman" panose="02020603050405020304" pitchFamily="18" charset="0"/>
              </a:rPr>
              <a:t>2017.gadā, ES28=100, faktiskajās cenās</a:t>
            </a:r>
            <a:endParaRPr lang="en-US" sz="1100" i="1" dirty="0">
              <a:latin typeface="+mj-lt"/>
            </a:endParaRPr>
          </a:p>
        </p:txBody>
      </p:sp>
      <p:graphicFrame>
        <p:nvGraphicFramePr>
          <p:cNvPr id="21" name="Chart 20">
            <a:extLst>
              <a:ext uri="{FF2B5EF4-FFF2-40B4-BE49-F238E27FC236}">
                <a16:creationId xmlns:a16="http://schemas.microsoft.com/office/drawing/2014/main" id="{7DB31D19-47F5-4146-A4ED-80D83872A325}"/>
              </a:ext>
            </a:extLst>
          </p:cNvPr>
          <p:cNvGraphicFramePr/>
          <p:nvPr>
            <p:extLst/>
          </p:nvPr>
        </p:nvGraphicFramePr>
        <p:xfrm>
          <a:off x="1508533" y="2120499"/>
          <a:ext cx="3597119"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ECD9DE30-4E58-4352-B691-A40D16848CEB}"/>
              </a:ext>
            </a:extLst>
          </p:cNvPr>
          <p:cNvGraphicFramePr/>
          <p:nvPr>
            <p:extLst/>
          </p:nvPr>
        </p:nvGraphicFramePr>
        <p:xfrm>
          <a:off x="6496331" y="2078073"/>
          <a:ext cx="3597119"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
            <a:extLst>
              <a:ext uri="{FF2B5EF4-FFF2-40B4-BE49-F238E27FC236}">
                <a16:creationId xmlns:a16="http://schemas.microsoft.com/office/drawing/2014/main" id="{BC04E4F3-0F91-4231-BE25-606AA5346951}"/>
              </a:ext>
            </a:extLst>
          </p:cNvPr>
          <p:cNvSpPr txBox="1">
            <a:spLocks/>
          </p:cNvSpPr>
          <p:nvPr/>
        </p:nvSpPr>
        <p:spPr>
          <a:xfrm>
            <a:off x="11738903" y="6474694"/>
            <a:ext cx="365125" cy="268903"/>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10</a:t>
            </a:fld>
            <a:endParaRPr lang="en-US" altLang="lv-LV" sz="1000" dirty="0">
              <a:solidFill>
                <a:schemeClr val="tx1">
                  <a:tint val="75000"/>
                </a:schemeClr>
              </a:solidFill>
              <a:latin typeface="Calibri Light" panose="020F0302020204030204" pitchFamily="34" charset="0"/>
            </a:endParaRPr>
          </a:p>
        </p:txBody>
      </p:sp>
      <p:sp>
        <p:nvSpPr>
          <p:cNvPr id="14" name="TextBox 13">
            <a:extLst/>
          </p:cNvPr>
          <p:cNvSpPr txBox="1"/>
          <p:nvPr/>
        </p:nvSpPr>
        <p:spPr>
          <a:xfrm>
            <a:off x="270534" y="6627875"/>
            <a:ext cx="2165175" cy="215444"/>
          </a:xfrm>
          <a:prstGeom prst="rect">
            <a:avLst/>
          </a:prstGeom>
          <a:noFill/>
        </p:spPr>
        <p:txBody>
          <a:bodyPr wrap="square" rtlCol="0">
            <a:spAutoFit/>
          </a:bodyPr>
          <a:lstStyle/>
          <a:p>
            <a:r>
              <a:rPr lang="lv-LV" sz="800" dirty="0">
                <a:solidFill>
                  <a:srgbClr val="000000"/>
                </a:solidFill>
                <a:latin typeface="+mj-lt"/>
                <a:ea typeface="Verdana" panose="020B0604030504040204" pitchFamily="34" charset="0"/>
                <a:cs typeface="Verdana" panose="020B0604030504040204" pitchFamily="34" charset="0"/>
              </a:rPr>
              <a:t>Avots: CSP, </a:t>
            </a:r>
            <a:r>
              <a:rPr lang="lv-LV" sz="800" dirty="0" err="1">
                <a:solidFill>
                  <a:srgbClr val="000000"/>
                </a:solidFill>
                <a:latin typeface="+mj-lt"/>
                <a:ea typeface="Verdana" panose="020B0604030504040204" pitchFamily="34" charset="0"/>
                <a:cs typeface="Verdana" panose="020B0604030504040204" pitchFamily="34" charset="0"/>
              </a:rPr>
              <a:t>Eurostat</a:t>
            </a:r>
            <a:r>
              <a:rPr lang="lv-LV" sz="800" dirty="0">
                <a:solidFill>
                  <a:srgbClr val="000000"/>
                </a:solidFill>
                <a:latin typeface="+mj-lt"/>
                <a:ea typeface="Verdana" panose="020B0604030504040204" pitchFamily="34" charset="0"/>
                <a:cs typeface="Verdana" panose="020B0604030504040204" pitchFamily="34" charset="0"/>
              </a:rPr>
              <a:t>  un EM aprēķini</a:t>
            </a:r>
          </a:p>
        </p:txBody>
      </p:sp>
      <p:sp>
        <p:nvSpPr>
          <p:cNvPr id="11" name="Oval 10">
            <a:extLst>
              <a:ext uri="{FF2B5EF4-FFF2-40B4-BE49-F238E27FC236}">
                <a16:creationId xmlns:a16="http://schemas.microsoft.com/office/drawing/2014/main" id="{72C6971E-2C97-4874-941E-0A523BF3C5B9}"/>
              </a:ext>
            </a:extLst>
          </p:cNvPr>
          <p:cNvSpPr/>
          <p:nvPr/>
        </p:nvSpPr>
        <p:spPr>
          <a:xfrm>
            <a:off x="8522208" y="4307931"/>
            <a:ext cx="1452370" cy="21898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8213" fontAlgn="base">
              <a:spcBef>
                <a:spcPct val="0"/>
              </a:spcBef>
              <a:spcAft>
                <a:spcPct val="0"/>
              </a:spcAft>
              <a:defRPr/>
            </a:pPr>
            <a:endParaRPr lang="lv-LV" sz="1700">
              <a:solidFill>
                <a:prstClr val="white"/>
              </a:solidFill>
              <a:latin typeface="Times New Roman"/>
            </a:endParaRPr>
          </a:p>
        </p:txBody>
      </p:sp>
    </p:spTree>
    <p:extLst>
      <p:ext uri="{BB962C8B-B14F-4D97-AF65-F5344CB8AC3E}">
        <p14:creationId xmlns:p14="http://schemas.microsoft.com/office/powerpoint/2010/main" val="416862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505075" y="146260"/>
            <a:ext cx="8648699" cy="1123062"/>
          </a:xfrm>
        </p:spPr>
        <p:txBody>
          <a:bodyPr anchor="b">
            <a:noAutofit/>
          </a:bodyPr>
          <a:lstStyle/>
          <a:p>
            <a:r>
              <a:rPr lang="lv-LV" sz="3200" b="0" cap="all" dirty="0">
                <a:solidFill>
                  <a:srgbClr val="228B9D"/>
                </a:solidFill>
                <a:latin typeface="+mj-lt"/>
              </a:rPr>
              <a:t>PIEAUG PLAISA STARP PRODUKTIVITĀTI UN DARBASPĒKA IZMAKSĀM</a:t>
            </a:r>
          </a:p>
        </p:txBody>
      </p:sp>
      <p:sp>
        <p:nvSpPr>
          <p:cNvPr id="8" name="Content Placeholder 2"/>
          <p:cNvSpPr txBox="1">
            <a:spLocks/>
          </p:cNvSpPr>
          <p:nvPr/>
        </p:nvSpPr>
        <p:spPr bwMode="auto">
          <a:xfrm>
            <a:off x="1800224" y="5610224"/>
            <a:ext cx="6283325" cy="866776"/>
          </a:xfrm>
          <a:prstGeom prst="rect">
            <a:avLst/>
          </a:prstGeom>
          <a:noFill/>
          <a:ln w="9525">
            <a:noFill/>
            <a:miter lim="800000"/>
            <a:headEnd/>
            <a:tailEnd/>
          </a:ln>
        </p:spPr>
        <p:txBody>
          <a:bodyPr/>
          <a:lstStyle>
            <a:lvl1pPr marL="536575" indent="-358775">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342900" indent="-342900">
              <a:spcAft>
                <a:spcPts val="600"/>
              </a:spcAft>
              <a:buClr>
                <a:srgbClr val="00859B"/>
              </a:buClr>
              <a:buFont typeface="Wingdings" panose="05000000000000000000" pitchFamily="2" charset="2"/>
              <a:buChar char="ü"/>
            </a:pPr>
            <a:r>
              <a:rPr lang="lv-LV" altLang="lv-LV" sz="1400" dirty="0">
                <a:latin typeface="Calibri Light" panose="020F0302020204030204" pitchFamily="34" charset="0"/>
                <a:ea typeface="Verdana" panose="020B0604030504040204" pitchFamily="34" charset="0"/>
                <a:cs typeface="Verdana" panose="020B0604030504040204" pitchFamily="34" charset="0"/>
              </a:rPr>
              <a:t>Darbaspēka izmaksu pieaugums ir neizbēgams atvērta darba tirgus apstākļos</a:t>
            </a:r>
          </a:p>
          <a:p>
            <a:pPr marL="342900" indent="-342900">
              <a:spcAft>
                <a:spcPts val="600"/>
              </a:spcAft>
              <a:buClr>
                <a:srgbClr val="00859B"/>
              </a:buClr>
              <a:buFont typeface="Wingdings" panose="05000000000000000000" pitchFamily="2" charset="2"/>
              <a:buChar char="ü"/>
            </a:pPr>
            <a:r>
              <a:rPr lang="lv-LV" altLang="lv-LV" sz="1400" dirty="0">
                <a:latin typeface="Calibri Light" panose="020F0302020204030204" pitchFamily="34" charset="0"/>
                <a:ea typeface="Verdana" panose="020B0604030504040204" pitchFamily="34" charset="0"/>
                <a:cs typeface="Verdana" panose="020B0604030504040204" pitchFamily="34" charset="0"/>
              </a:rPr>
              <a:t>Latvija var zaudēt konkurētspēju zemo izmaksu segmentos ātrāk nekā iegūt priekšrocības produktu ražošanā ar augstu pievienoto vērtību</a:t>
            </a:r>
          </a:p>
        </p:txBody>
      </p:sp>
      <p:graphicFrame>
        <p:nvGraphicFramePr>
          <p:cNvPr id="9" name="Chart 8"/>
          <p:cNvGraphicFramePr/>
          <p:nvPr>
            <p:extLst/>
          </p:nvPr>
        </p:nvGraphicFramePr>
        <p:xfrm>
          <a:off x="1023939" y="2219325"/>
          <a:ext cx="6448425" cy="3171825"/>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5"/>
          <p:cNvSpPr txBox="1"/>
          <p:nvPr/>
        </p:nvSpPr>
        <p:spPr>
          <a:xfrm>
            <a:off x="1828798" y="1634550"/>
            <a:ext cx="5000626" cy="523220"/>
          </a:xfrm>
          <a:prstGeom prst="rect">
            <a:avLst/>
          </a:prstGeom>
          <a:noFill/>
        </p:spPr>
        <p:txBody>
          <a:bodyPr wrap="square" rtlCol="0">
            <a:spAutoFit/>
          </a:bodyPr>
          <a:lstStyle/>
          <a:p>
            <a:pPr algn="ctr"/>
            <a:r>
              <a:rPr lang="lv-LV" sz="1600" dirty="0">
                <a:latin typeface="Calibri Light" panose="020F0302020204030204" pitchFamily="34" charset="0"/>
              </a:rPr>
              <a:t>Darbaspēka izmaksas un produktivitāte</a:t>
            </a:r>
          </a:p>
          <a:p>
            <a:pPr algn="ctr"/>
            <a:r>
              <a:rPr lang="lv-LV" sz="1200" i="1" dirty="0">
                <a:latin typeface="Calibri Light" panose="020F0302020204030204" pitchFamily="34" charset="0"/>
              </a:rPr>
              <a:t>2010.gads = 100</a:t>
            </a:r>
            <a:endParaRPr lang="fr-FR" sz="1200" i="1" dirty="0">
              <a:latin typeface="Calibri Light" panose="020F0302020204030204" pitchFamily="34" charset="0"/>
            </a:endParaRPr>
          </a:p>
        </p:txBody>
      </p:sp>
      <p:sp>
        <p:nvSpPr>
          <p:cNvPr id="7" name="Content Placeholder 2">
            <a:extLst>
              <a:ext uri="{FF2B5EF4-FFF2-40B4-BE49-F238E27FC236}">
                <a16:creationId xmlns:a16="http://schemas.microsoft.com/office/drawing/2014/main" id="{5C852C44-7A37-47D7-911E-974F72BE2A8D}"/>
              </a:ext>
            </a:extLst>
          </p:cNvPr>
          <p:cNvSpPr txBox="1">
            <a:spLocks/>
          </p:cNvSpPr>
          <p:nvPr/>
        </p:nvSpPr>
        <p:spPr bwMode="auto">
          <a:xfrm>
            <a:off x="7540251" y="2000250"/>
            <a:ext cx="3844925" cy="4324350"/>
          </a:xfrm>
          <a:prstGeom prst="rect">
            <a:avLst/>
          </a:prstGeom>
          <a:noFill/>
          <a:ln w="9525">
            <a:noFill/>
            <a:miter lim="800000"/>
            <a:headEnd/>
            <a:tailEnd/>
          </a:ln>
        </p:spPr>
        <p:txBody>
          <a:bodyPr/>
          <a:lstStyle>
            <a:lvl1pPr marL="536575" indent="-358775">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indent="0" algn="ctr">
              <a:spcBef>
                <a:spcPts val="300"/>
              </a:spcBef>
              <a:spcAft>
                <a:spcPts val="300"/>
              </a:spcAft>
              <a:buClr>
                <a:srgbClr val="00859B"/>
              </a:buClr>
            </a:pPr>
            <a:r>
              <a:rPr lang="lv-LV" altLang="lv-LV" sz="1600" dirty="0">
                <a:solidFill>
                  <a:srgbClr val="FF0000"/>
                </a:solidFill>
                <a:latin typeface="+mj-lt"/>
                <a:ea typeface="Tahoma" panose="020B0604030504040204" pitchFamily="34" charset="0"/>
                <a:cs typeface="Tahoma" panose="020B0604030504040204" pitchFamily="34" charset="0"/>
              </a:rPr>
              <a:t>Darba roku un zināšanu trūkums</a:t>
            </a:r>
          </a:p>
          <a:p>
            <a:pPr marL="0" indent="0" algn="ctr">
              <a:spcBef>
                <a:spcPts val="300"/>
              </a:spcBef>
              <a:spcAft>
                <a:spcPts val="300"/>
              </a:spcAft>
              <a:buClr>
                <a:srgbClr val="00859B"/>
              </a:buClr>
            </a:pPr>
            <a:r>
              <a:rPr lang="lv-LV" altLang="lv-LV" sz="1600" dirty="0">
                <a:solidFill>
                  <a:srgbClr val="FF0000"/>
                </a:solidFill>
                <a:latin typeface="+mj-lt"/>
                <a:ea typeface="Tahoma" panose="020B0604030504040204" pitchFamily="34" charset="0"/>
                <a:cs typeface="Tahoma" panose="020B0604030504040204" pitchFamily="34" charset="0"/>
                <a:sym typeface="Wingdings 3" panose="05040102010807070707" pitchFamily="18" charset="2"/>
              </a:rPr>
              <a:t></a:t>
            </a:r>
          </a:p>
          <a:p>
            <a:pPr marL="0" indent="0" algn="ctr">
              <a:spcBef>
                <a:spcPts val="300"/>
              </a:spcBef>
              <a:spcAft>
                <a:spcPts val="300"/>
              </a:spcAft>
              <a:buClr>
                <a:srgbClr val="00859B"/>
              </a:buClr>
            </a:pPr>
            <a:r>
              <a:rPr lang="lv-LV" altLang="lv-LV" sz="1600" dirty="0">
                <a:solidFill>
                  <a:srgbClr val="FF0000"/>
                </a:solidFill>
                <a:latin typeface="+mj-lt"/>
                <a:ea typeface="Tahoma" panose="020B0604030504040204" pitchFamily="34" charset="0"/>
                <a:cs typeface="Tahoma" panose="020B0604030504040204" pitchFamily="34" charset="0"/>
                <a:sym typeface="Wingdings 3" panose="05040102010807070707" pitchFamily="18" charset="2"/>
              </a:rPr>
              <a:t>Pieaug </a:t>
            </a:r>
            <a:r>
              <a:rPr lang="lv-LV" altLang="lv-LV" sz="1600" dirty="0">
                <a:solidFill>
                  <a:srgbClr val="FF0000"/>
                </a:solidFill>
                <a:latin typeface="+mj-lt"/>
                <a:ea typeface="Tahoma" panose="020B0604030504040204" pitchFamily="34" charset="0"/>
                <a:cs typeface="Tahoma" panose="020B0604030504040204" pitchFamily="34" charset="0"/>
              </a:rPr>
              <a:t>darba algas</a:t>
            </a:r>
          </a:p>
          <a:p>
            <a:pPr marL="0" indent="0" algn="ctr">
              <a:spcBef>
                <a:spcPts val="300"/>
              </a:spcBef>
              <a:spcAft>
                <a:spcPts val="300"/>
              </a:spcAft>
              <a:buClr>
                <a:srgbClr val="00859B"/>
              </a:buClr>
            </a:pPr>
            <a:r>
              <a:rPr lang="lv-LV" altLang="lv-LV" sz="1600" dirty="0">
                <a:solidFill>
                  <a:srgbClr val="FF0000"/>
                </a:solidFill>
                <a:ea typeface="Tahoma" panose="020B0604030504040204" pitchFamily="34" charset="0"/>
                <a:cs typeface="Tahoma" panose="020B0604030504040204" pitchFamily="34" charset="0"/>
                <a:sym typeface="Wingdings 3" panose="05040102010807070707" pitchFamily="18" charset="2"/>
              </a:rPr>
              <a:t></a:t>
            </a:r>
          </a:p>
          <a:p>
            <a:pPr marL="0" indent="0" algn="ctr">
              <a:spcBef>
                <a:spcPts val="300"/>
              </a:spcBef>
              <a:spcAft>
                <a:spcPts val="300"/>
              </a:spcAft>
              <a:buClr>
                <a:srgbClr val="00859B"/>
              </a:buClr>
            </a:pPr>
            <a:r>
              <a:rPr lang="lv-LV" altLang="lv-LV" sz="1600" dirty="0">
                <a:solidFill>
                  <a:srgbClr val="FF0000"/>
                </a:solidFill>
                <a:latin typeface="+mj-lt"/>
                <a:ea typeface="Tahoma" panose="020B0604030504040204" pitchFamily="34" charset="0"/>
                <a:cs typeface="Tahoma" panose="020B0604030504040204" pitchFamily="34" charset="0"/>
                <a:sym typeface="Wingdings 3" panose="05040102010807070707" pitchFamily="18" charset="2"/>
              </a:rPr>
              <a:t>Uzņēmumu izmaksas aug straujāk par produktivitāti</a:t>
            </a:r>
          </a:p>
          <a:p>
            <a:pPr marL="0" indent="0" algn="ctr">
              <a:spcBef>
                <a:spcPts val="300"/>
              </a:spcBef>
              <a:spcAft>
                <a:spcPts val="300"/>
              </a:spcAft>
              <a:buClr>
                <a:srgbClr val="00859B"/>
              </a:buClr>
            </a:pPr>
            <a:r>
              <a:rPr lang="lv-LV" altLang="lv-LV" sz="1600" dirty="0">
                <a:solidFill>
                  <a:srgbClr val="FF0000"/>
                </a:solidFill>
                <a:ea typeface="Tahoma" panose="020B0604030504040204" pitchFamily="34" charset="0"/>
                <a:cs typeface="Tahoma" panose="020B0604030504040204" pitchFamily="34" charset="0"/>
                <a:sym typeface="Wingdings 3" panose="05040102010807070707" pitchFamily="18" charset="2"/>
              </a:rPr>
              <a:t></a:t>
            </a:r>
          </a:p>
          <a:p>
            <a:pPr marL="0" indent="0" algn="ctr">
              <a:spcBef>
                <a:spcPts val="300"/>
              </a:spcBef>
              <a:spcAft>
                <a:spcPts val="300"/>
              </a:spcAft>
              <a:buClr>
                <a:srgbClr val="00859B"/>
              </a:buClr>
            </a:pPr>
            <a:r>
              <a:rPr lang="lv-LV" altLang="lv-LV" sz="1600" dirty="0">
                <a:solidFill>
                  <a:srgbClr val="FF0000"/>
                </a:solidFill>
                <a:latin typeface="+mj-lt"/>
                <a:ea typeface="Tahoma" panose="020B0604030504040204" pitchFamily="34" charset="0"/>
                <a:cs typeface="Tahoma" panose="020B0604030504040204" pitchFamily="34" charset="0"/>
                <a:sym typeface="Wingdings 3" panose="05040102010807070707" pitchFamily="18" charset="2"/>
              </a:rPr>
              <a:t>Pasliktinās ko</a:t>
            </a:r>
            <a:r>
              <a:rPr lang="lv-LV" altLang="lv-LV" sz="1600" dirty="0">
                <a:solidFill>
                  <a:srgbClr val="FF0000"/>
                </a:solidFill>
                <a:latin typeface="+mj-lt"/>
                <a:ea typeface="Tahoma" panose="020B0604030504040204" pitchFamily="34" charset="0"/>
                <a:cs typeface="Tahoma" panose="020B0604030504040204" pitchFamily="34" charset="0"/>
              </a:rPr>
              <a:t>nkurētspēja</a:t>
            </a:r>
          </a:p>
          <a:p>
            <a:pPr marL="0" indent="0" algn="ctr">
              <a:spcBef>
                <a:spcPts val="300"/>
              </a:spcBef>
              <a:spcAft>
                <a:spcPts val="300"/>
              </a:spcAft>
              <a:buClr>
                <a:srgbClr val="00859B"/>
              </a:buClr>
            </a:pPr>
            <a:r>
              <a:rPr lang="lv-LV" altLang="lv-LV" sz="1600" dirty="0">
                <a:solidFill>
                  <a:srgbClr val="FF0000"/>
                </a:solidFill>
                <a:ea typeface="Tahoma" panose="020B0604030504040204" pitchFamily="34" charset="0"/>
                <a:cs typeface="Tahoma" panose="020B0604030504040204" pitchFamily="34" charset="0"/>
                <a:sym typeface="Wingdings 3" panose="05040102010807070707" pitchFamily="18" charset="2"/>
              </a:rPr>
              <a:t></a:t>
            </a:r>
          </a:p>
          <a:p>
            <a:pPr marL="0" indent="0" algn="ctr">
              <a:spcBef>
                <a:spcPts val="300"/>
              </a:spcBef>
              <a:spcAft>
                <a:spcPts val="300"/>
              </a:spcAft>
              <a:buClr>
                <a:srgbClr val="00859B"/>
              </a:buClr>
            </a:pPr>
            <a:r>
              <a:rPr lang="lv-LV" altLang="lv-LV" sz="1600" dirty="0">
                <a:solidFill>
                  <a:srgbClr val="FF0000"/>
                </a:solidFill>
                <a:latin typeface="+mj-lt"/>
                <a:ea typeface="Tahoma" panose="020B0604030504040204" pitchFamily="34" charset="0"/>
                <a:cs typeface="Tahoma" panose="020B0604030504040204" pitchFamily="34" charset="0"/>
              </a:rPr>
              <a:t>Risks ilgtspējīgai ekonomikas izaugsmei</a:t>
            </a:r>
          </a:p>
          <a:p>
            <a:pPr marL="0" indent="0" algn="ctr">
              <a:spcBef>
                <a:spcPts val="300"/>
              </a:spcBef>
              <a:spcAft>
                <a:spcPts val="300"/>
              </a:spcAft>
              <a:buClr>
                <a:srgbClr val="00859B"/>
              </a:buClr>
            </a:pPr>
            <a:endParaRPr lang="lv-LV" altLang="lv-LV" sz="1600" dirty="0">
              <a:solidFill>
                <a:srgbClr val="FF0000"/>
              </a:solidFill>
              <a:latin typeface="+mj-lt"/>
              <a:ea typeface="Tahoma" panose="020B0604030504040204" pitchFamily="34" charset="0"/>
              <a:cs typeface="Tahoma" panose="020B0604030504040204" pitchFamily="34" charset="0"/>
            </a:endParaRPr>
          </a:p>
          <a:p>
            <a:pPr marL="0" indent="0" algn="ctr">
              <a:spcAft>
                <a:spcPts val="600"/>
              </a:spcAft>
              <a:buClr>
                <a:srgbClr val="00859B"/>
              </a:buClr>
            </a:pPr>
            <a:r>
              <a:rPr lang="lv-LV" altLang="lv-LV" sz="1800" b="1" cap="all" dirty="0">
                <a:solidFill>
                  <a:srgbClr val="FF0000"/>
                </a:solidFill>
                <a:latin typeface="+mj-lt"/>
              </a:rPr>
              <a:t>VIDĒJU IENĀKUMU «SLAZDS»!</a:t>
            </a:r>
            <a:endParaRPr lang="lv-LV" altLang="lv-LV" sz="1800" b="1" dirty="0">
              <a:solidFill>
                <a:srgbClr val="FF0000"/>
              </a:solidFill>
              <a:latin typeface="+mj-lt"/>
              <a:ea typeface="Verdana" panose="020B0604030504040204" pitchFamily="34" charset="0"/>
              <a:cs typeface="Verdana" panose="020B0604030504040204" pitchFamily="34" charset="0"/>
            </a:endParaRPr>
          </a:p>
          <a:p>
            <a:pPr algn="ctr">
              <a:buClr>
                <a:srgbClr val="00859B"/>
              </a:buClr>
              <a:buFont typeface="Wingdings" panose="05000000000000000000" pitchFamily="2" charset="2"/>
              <a:buChar char="ü"/>
            </a:pPr>
            <a:endParaRPr lang="lv-LV" altLang="lv-LV" sz="700" dirty="0">
              <a:latin typeface="+mj-lt"/>
              <a:ea typeface="Verdana" panose="020B0604030504040204" pitchFamily="34" charset="0"/>
              <a:cs typeface="Verdana" panose="020B0604030504040204" pitchFamily="34" charset="0"/>
            </a:endParaRPr>
          </a:p>
        </p:txBody>
      </p:sp>
      <p:sp>
        <p:nvSpPr>
          <p:cNvPr id="11" name="TextBox 10">
            <a:extLst/>
          </p:cNvPr>
          <p:cNvSpPr txBox="1"/>
          <p:nvPr/>
        </p:nvSpPr>
        <p:spPr>
          <a:xfrm>
            <a:off x="342467" y="6315075"/>
            <a:ext cx="1218420" cy="215444"/>
          </a:xfrm>
          <a:prstGeom prst="rect">
            <a:avLst/>
          </a:prstGeom>
          <a:noFill/>
        </p:spPr>
        <p:txBody>
          <a:bodyPr wrap="square" rtlCol="0">
            <a:spAutoFit/>
          </a:bodyPr>
          <a:lstStyle/>
          <a:p>
            <a:r>
              <a:rPr lang="lv-LV" sz="800" dirty="0">
                <a:solidFill>
                  <a:srgbClr val="000000"/>
                </a:solidFill>
                <a:latin typeface="Calibri Light" panose="020F0302020204030204" pitchFamily="34" charset="0"/>
                <a:ea typeface="Verdana" panose="020B0604030504040204" pitchFamily="34" charset="0"/>
                <a:cs typeface="Verdana" panose="020B0604030504040204" pitchFamily="34" charset="0"/>
              </a:rPr>
              <a:t>Avots: </a:t>
            </a:r>
            <a:r>
              <a:rPr lang="lv-LV" sz="800" i="1" dirty="0" err="1">
                <a:solidFill>
                  <a:srgbClr val="000000"/>
                </a:solidFill>
                <a:latin typeface="Calibri Light" panose="020F0302020204030204" pitchFamily="34" charset="0"/>
                <a:ea typeface="Verdana" panose="020B0604030504040204" pitchFamily="34" charset="0"/>
                <a:cs typeface="Verdana" panose="020B0604030504040204" pitchFamily="34" charset="0"/>
              </a:rPr>
              <a:t>Eurostat</a:t>
            </a:r>
            <a:endParaRPr lang="lv-LV" sz="800" i="1" dirty="0">
              <a:solidFill>
                <a:srgbClr val="000000"/>
              </a:solidFill>
              <a:latin typeface="Calibri Light" panose="020F0302020204030204" pitchFamily="34" charset="0"/>
              <a:ea typeface="Verdana" panose="020B0604030504040204" pitchFamily="34" charset="0"/>
              <a:cs typeface="Verdana" panose="020B0604030504040204" pitchFamily="34" charset="0"/>
            </a:endParaRPr>
          </a:p>
        </p:txBody>
      </p:sp>
      <p:sp>
        <p:nvSpPr>
          <p:cNvPr id="12" name="Slide Number Placeholder 1">
            <a:extLst>
              <a:ext uri="{FF2B5EF4-FFF2-40B4-BE49-F238E27FC236}">
                <a16:creationId xmlns:a16="http://schemas.microsoft.com/office/drawing/2014/main" id="{F9059086-3DCA-407C-BE51-05B4DD588263}"/>
              </a:ext>
            </a:extLst>
          </p:cNvPr>
          <p:cNvSpPr txBox="1">
            <a:spLocks/>
          </p:cNvSpPr>
          <p:nvPr/>
        </p:nvSpPr>
        <p:spPr>
          <a:xfrm>
            <a:off x="11379200" y="6324600"/>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11</a:t>
            </a:fld>
            <a:endParaRPr lang="en-US" altLang="lv-LV" sz="1000" dirty="0">
              <a:solidFill>
                <a:schemeClr val="tx1">
                  <a:tint val="75000"/>
                </a:schemeClr>
              </a:solidFill>
              <a:latin typeface="Calibri Light" panose="020F0302020204030204" pitchFamily="34" charset="0"/>
            </a:endParaRPr>
          </a:p>
        </p:txBody>
      </p:sp>
    </p:spTree>
    <p:extLst>
      <p:ext uri="{BB962C8B-B14F-4D97-AF65-F5344CB8AC3E}">
        <p14:creationId xmlns:p14="http://schemas.microsoft.com/office/powerpoint/2010/main" val="298221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2686050" y="381000"/>
            <a:ext cx="8224606" cy="513272"/>
          </a:xfrm>
        </p:spPr>
        <p:txBody>
          <a:bodyPr>
            <a:noAutofit/>
          </a:bodyPr>
          <a:lstStyle/>
          <a:p>
            <a:r>
              <a:rPr lang="lv-LV" altLang="lv-LV" sz="3200" b="0" cap="all" dirty="0">
                <a:solidFill>
                  <a:srgbClr val="228B9D"/>
                </a:solidFill>
                <a:latin typeface="+mj-lt"/>
              </a:rPr>
              <a:t>MĒRĶIS</a:t>
            </a:r>
          </a:p>
        </p:txBody>
      </p:sp>
      <p:sp>
        <p:nvSpPr>
          <p:cNvPr id="26" name="Rectangle 4"/>
          <p:cNvSpPr>
            <a:spLocks noChangeArrowheads="1"/>
          </p:cNvSpPr>
          <p:nvPr/>
        </p:nvSpPr>
        <p:spPr bwMode="auto">
          <a:xfrm>
            <a:off x="488563" y="1695758"/>
            <a:ext cx="29547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12750" hangingPunct="0"/>
            <a:r>
              <a:rPr lang="lv-LV" altLang="lv-LV" sz="2000" b="1" kern="0" dirty="0">
                <a:solidFill>
                  <a:srgbClr val="000000"/>
                </a:solidFill>
                <a:latin typeface="Calibri Light" panose="020F0302020204030204" pitchFamily="34" charset="0"/>
                <a:cs typeface="Segoe UI" panose="020B0502040204020203" pitchFamily="34" charset="0"/>
                <a:sym typeface="Helvetica Neue"/>
              </a:rPr>
              <a:t>IKP</a:t>
            </a:r>
            <a:r>
              <a:rPr lang="en-US" altLang="lv-LV" sz="2000" b="1" kern="0" dirty="0">
                <a:solidFill>
                  <a:srgbClr val="000000"/>
                </a:solidFill>
                <a:latin typeface="Calibri Light" panose="020F0302020204030204" pitchFamily="34" charset="0"/>
                <a:cs typeface="Segoe UI" panose="020B0502040204020203" pitchFamily="34" charset="0"/>
                <a:sym typeface="Helvetica Neue"/>
              </a:rPr>
              <a:t> </a:t>
            </a:r>
            <a:endParaRPr lang="lv-LV" altLang="lv-LV" sz="2000" b="1" kern="0" dirty="0">
              <a:solidFill>
                <a:srgbClr val="000000"/>
              </a:solidFill>
              <a:latin typeface="Calibri Light" panose="020F0302020204030204" pitchFamily="34" charset="0"/>
              <a:cs typeface="Segoe UI" panose="020B0502040204020203" pitchFamily="34" charset="0"/>
              <a:sym typeface="Helvetica Neue"/>
            </a:endParaRPr>
          </a:p>
          <a:p>
            <a:pPr algn="ctr" defTabSz="412750" hangingPunct="0"/>
            <a:r>
              <a:rPr lang="lv-LV" altLang="lv-LV" sz="1400" kern="0" dirty="0">
                <a:solidFill>
                  <a:srgbClr val="000000"/>
                </a:solidFill>
                <a:latin typeface="Calibri Light" panose="020F0302020204030204" pitchFamily="34" charset="0"/>
                <a:cs typeface="Segoe UI" panose="020B0502040204020203" pitchFamily="34" charset="0"/>
                <a:sym typeface="Helvetica Neue"/>
              </a:rPr>
              <a:t>Salīdzināmās cenās</a:t>
            </a:r>
            <a:r>
              <a:rPr lang="en-US" altLang="lv-LV" sz="1400" kern="0" dirty="0">
                <a:solidFill>
                  <a:srgbClr val="000000"/>
                </a:solidFill>
                <a:latin typeface="Calibri Light" panose="020F0302020204030204" pitchFamily="34" charset="0"/>
                <a:cs typeface="Segoe UI" panose="020B0502040204020203" pitchFamily="34" charset="0"/>
                <a:sym typeface="Helvetica Neue"/>
              </a:rPr>
              <a:t>, 2004</a:t>
            </a:r>
            <a:r>
              <a:rPr lang="lv-LV" altLang="lv-LV" sz="1400" kern="0" dirty="0">
                <a:solidFill>
                  <a:srgbClr val="000000"/>
                </a:solidFill>
                <a:latin typeface="Calibri Light" panose="020F0302020204030204" pitchFamily="34" charset="0"/>
                <a:cs typeface="Segoe UI" panose="020B0502040204020203" pitchFamily="34" charset="0"/>
                <a:sym typeface="Helvetica Neue"/>
              </a:rPr>
              <a:t>.gads</a:t>
            </a:r>
            <a:r>
              <a:rPr lang="en-US" altLang="lv-LV" sz="1400" kern="0" dirty="0">
                <a:solidFill>
                  <a:srgbClr val="000000"/>
                </a:solidFill>
                <a:latin typeface="Calibri Light" panose="020F0302020204030204" pitchFamily="34" charset="0"/>
                <a:cs typeface="Segoe UI" panose="020B0502040204020203" pitchFamily="34" charset="0"/>
                <a:sym typeface="Helvetica Neue"/>
              </a:rPr>
              <a:t> = 100</a:t>
            </a:r>
            <a:endParaRPr lang="lv-LV" altLang="lv-LV" sz="1000" kern="0" dirty="0">
              <a:solidFill>
                <a:prstClr val="black"/>
              </a:solidFill>
              <a:latin typeface="Calibri Light" panose="020F0302020204030204" pitchFamily="34" charset="0"/>
              <a:cs typeface="Segoe UI" panose="020B0502040204020203" pitchFamily="34" charset="0"/>
              <a:sym typeface="Helvetica Neue"/>
            </a:endParaRPr>
          </a:p>
        </p:txBody>
      </p:sp>
      <p:sp>
        <p:nvSpPr>
          <p:cNvPr id="27" name="Rectangle 1"/>
          <p:cNvSpPr>
            <a:spLocks noChangeArrowheads="1"/>
          </p:cNvSpPr>
          <p:nvPr/>
        </p:nvSpPr>
        <p:spPr bwMode="auto">
          <a:xfrm>
            <a:off x="4147605" y="1683884"/>
            <a:ext cx="37263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12750" hangingPunct="0"/>
            <a:r>
              <a:rPr lang="lv-LV" altLang="lv-LV" sz="1600" kern="0" dirty="0">
                <a:solidFill>
                  <a:prstClr val="black"/>
                </a:solidFill>
                <a:latin typeface="Calibri Light" panose="020F0302020204030204" pitchFamily="34" charset="0"/>
                <a:ea typeface="Segoe UI" panose="020B0502040204020203" pitchFamily="34" charset="0"/>
                <a:cs typeface="Segoe UI" panose="020B0502040204020203" pitchFamily="34" charset="0"/>
                <a:sym typeface="Helvetica Neue"/>
              </a:rPr>
              <a:t>EKONOMIKAS IZAUGSME KĀ GALVENAIS FAKTORS DEMOGRĀFISKĀS SITUĀCIJAS UZLABOŠANAI</a:t>
            </a:r>
          </a:p>
        </p:txBody>
      </p:sp>
      <p:sp>
        <p:nvSpPr>
          <p:cNvPr id="28" name="Rectangle 1"/>
          <p:cNvSpPr>
            <a:spLocks noChangeArrowheads="1"/>
          </p:cNvSpPr>
          <p:nvPr/>
        </p:nvSpPr>
        <p:spPr bwMode="auto">
          <a:xfrm>
            <a:off x="8892121" y="1696065"/>
            <a:ext cx="2872530" cy="557845"/>
          </a:xfrm>
          <a:prstGeom prst="rect">
            <a:avLst/>
          </a:prstGeom>
          <a:noFill/>
          <a:ln w="9525">
            <a:noFill/>
            <a:miter lim="800000"/>
            <a:headEnd/>
            <a:tailEnd/>
          </a:ln>
          <a:effectLst/>
        </p:spPr>
        <p:txBody>
          <a:bodyPr vert="horz" wrap="square" lIns="34290" tIns="17145" rIns="34290" bIns="17145" numCol="1" anchor="ctr" anchorCtr="0" compatLnSpc="1">
            <a:prstTxWarp prst="textNoShape">
              <a:avLst/>
            </a:prstTxWarp>
            <a:spAutoFit/>
          </a:bodyPr>
          <a:lstStyle/>
          <a:p>
            <a:pPr algn="ctr" defTabSz="412750" hangingPunct="0"/>
            <a:r>
              <a:rPr lang="lv-LV" sz="2000" b="1" kern="0" dirty="0">
                <a:solidFill>
                  <a:srgbClr val="000000"/>
                </a:solidFill>
                <a:latin typeface="Calibri Light" panose="020F0302020204030204" pitchFamily="34" charset="0"/>
                <a:cs typeface="Segoe UI" panose="020B0502040204020203" pitchFamily="34" charset="0"/>
                <a:sym typeface="Helvetica Neue"/>
              </a:rPr>
              <a:t>Iedzīvotāju skaits</a:t>
            </a:r>
          </a:p>
          <a:p>
            <a:pPr algn="ctr" defTabSz="412750" hangingPunct="0"/>
            <a:r>
              <a:rPr lang="lv-LV" sz="1400" kern="0" dirty="0">
                <a:solidFill>
                  <a:srgbClr val="000000"/>
                </a:solidFill>
                <a:latin typeface="Calibri Light" panose="020F0302020204030204" pitchFamily="34" charset="0"/>
                <a:ea typeface="Segoe UI" panose="020B0502040204020203" pitchFamily="34" charset="0"/>
                <a:cs typeface="Segoe UI" panose="020B0502040204020203" pitchFamily="34" charset="0"/>
                <a:sym typeface="Helvetica Neue"/>
              </a:rPr>
              <a:t>miljonos.</a:t>
            </a:r>
            <a:endParaRPr lang="en-US" sz="1000" kern="0" dirty="0">
              <a:solidFill>
                <a:srgbClr val="000000"/>
              </a:solidFill>
              <a:latin typeface="Calibri Light" panose="020F0302020204030204" pitchFamily="34" charset="0"/>
              <a:ea typeface="Segoe UI" panose="020B0502040204020203" pitchFamily="34" charset="0"/>
              <a:cs typeface="Segoe UI" panose="020B0502040204020203" pitchFamily="34" charset="0"/>
              <a:sym typeface="Helvetica Neue"/>
            </a:endParaRPr>
          </a:p>
        </p:txBody>
      </p:sp>
      <p:sp>
        <p:nvSpPr>
          <p:cNvPr id="30" name="Slide Number Placeholder 5"/>
          <p:cNvSpPr txBox="1">
            <a:spLocks/>
          </p:cNvSpPr>
          <p:nvPr/>
        </p:nvSpPr>
        <p:spPr>
          <a:xfrm>
            <a:off x="6626052" y="4857750"/>
            <a:ext cx="83357" cy="128240"/>
          </a:xfrm>
          <a:prstGeom prst="rect">
            <a:avLst/>
          </a:prstGeom>
          <a:ln w="12700">
            <a:miter lim="400000"/>
          </a:ln>
        </p:spPr>
        <p:txBody>
          <a:bodyPr wrap="non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412750">
              <a:defRPr/>
            </a:pPr>
            <a:fld id="{895567A7-0F9D-442F-83E6-775795910048}" type="slidenum">
              <a:rPr lang="en-US" altLang="lv-LV" sz="500" kern="0">
                <a:latin typeface="Calibri Light" panose="020F0302020204030204" pitchFamily="34" charset="0"/>
              </a:rPr>
              <a:pPr defTabSz="412750">
                <a:defRPr/>
              </a:pPr>
              <a:t>12</a:t>
            </a:fld>
            <a:endParaRPr lang="en-US" altLang="lv-LV" sz="500" kern="0" dirty="0">
              <a:latin typeface="Calibri Light" panose="020F0302020204030204" pitchFamily="34" charset="0"/>
            </a:endParaRPr>
          </a:p>
        </p:txBody>
      </p:sp>
      <p:sp>
        <p:nvSpPr>
          <p:cNvPr id="31" name="Arrow: Right 30"/>
          <p:cNvSpPr/>
          <p:nvPr/>
        </p:nvSpPr>
        <p:spPr>
          <a:xfrm>
            <a:off x="7974532" y="1695758"/>
            <a:ext cx="674169" cy="445808"/>
          </a:xfrm>
          <a:prstGeom prst="rightArrow">
            <a:avLst/>
          </a:prstGeom>
          <a:solidFill>
            <a:schemeClr val="bg1">
              <a:lumMod val="85000"/>
            </a:schemeClr>
          </a:solid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lv-LV" sz="1500" b="1" kern="0">
              <a:solidFill>
                <a:prstClr val="white"/>
              </a:solidFill>
              <a:latin typeface="Times New Roman"/>
              <a:sym typeface="Helvetica Neue"/>
            </a:endParaRPr>
          </a:p>
        </p:txBody>
      </p:sp>
      <p:sp>
        <p:nvSpPr>
          <p:cNvPr id="32" name="Rectangle 1"/>
          <p:cNvSpPr>
            <a:spLocks noChangeArrowheads="1"/>
          </p:cNvSpPr>
          <p:nvPr/>
        </p:nvSpPr>
        <p:spPr bwMode="auto">
          <a:xfrm>
            <a:off x="2287272" y="892778"/>
            <a:ext cx="97491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12750" hangingPunct="0"/>
            <a:r>
              <a:rPr lang="lv-LV" altLang="lv-LV" sz="2000" b="1" kern="0" dirty="0">
                <a:solidFill>
                  <a:prstClr val="black"/>
                </a:solidFill>
                <a:latin typeface="Calibri Light" panose="020F0302020204030204" pitchFamily="34" charset="0"/>
                <a:ea typeface="Segoe UI" panose="020B0502040204020203" pitchFamily="34" charset="0"/>
                <a:cs typeface="Segoe UI" panose="020B0502040204020203" pitchFamily="34" charset="0"/>
                <a:sym typeface="Helvetica Neue"/>
              </a:rPr>
              <a:t>PANĀKT STRAUJĀKU EKONOMIKAS IZAUGSMI UN IEDZĪVOTĀJU DZĪVES LĪMEŅA UZLABOŠANOS</a:t>
            </a:r>
          </a:p>
        </p:txBody>
      </p:sp>
      <p:sp>
        <p:nvSpPr>
          <p:cNvPr id="11" name="Slide Number Placeholder 1">
            <a:extLst/>
          </p:cNvPr>
          <p:cNvSpPr txBox="1">
            <a:spLocks/>
          </p:cNvSpPr>
          <p:nvPr/>
        </p:nvSpPr>
        <p:spPr>
          <a:xfrm>
            <a:off x="11748712" y="6530519"/>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12</a:t>
            </a:fld>
            <a:endParaRPr lang="en-US" altLang="lv-LV" sz="1000" dirty="0">
              <a:solidFill>
                <a:schemeClr val="tx1">
                  <a:tint val="75000"/>
                </a:schemeClr>
              </a:solidFill>
              <a:latin typeface="Calibri Light" panose="020F0302020204030204" pitchFamily="34" charset="0"/>
            </a:endParaRPr>
          </a:p>
        </p:txBody>
      </p:sp>
      <p:graphicFrame>
        <p:nvGraphicFramePr>
          <p:cNvPr id="12" name="Chart 11"/>
          <p:cNvGraphicFramePr/>
          <p:nvPr>
            <p:extLst/>
          </p:nvPr>
        </p:nvGraphicFramePr>
        <p:xfrm>
          <a:off x="47193" y="2225587"/>
          <a:ext cx="6030595" cy="4413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nvPr>
        </p:nvGraphicFramePr>
        <p:xfrm>
          <a:off x="6161405" y="2458711"/>
          <a:ext cx="6030595" cy="41900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28301" y="6591865"/>
            <a:ext cx="5991096" cy="230832"/>
          </a:xfrm>
          <a:prstGeom prst="rect">
            <a:avLst/>
          </a:prstGeom>
          <a:noFill/>
        </p:spPr>
        <p:txBody>
          <a:bodyPr wrap="square" rtlCol="0">
            <a:spAutoFit/>
          </a:bodyPr>
          <a:lstStyle/>
          <a:p>
            <a:pPr defTabSz="685800">
              <a:defRPr/>
            </a:pPr>
            <a:r>
              <a:rPr lang="lv-LV" sz="900" dirty="0">
                <a:solidFill>
                  <a:srgbClr val="000000"/>
                </a:solidFill>
                <a:latin typeface="Calibri Light" panose="020F0302020204030204" pitchFamily="34" charset="0"/>
                <a:ea typeface="Verdana" panose="020B0604030504040204" pitchFamily="34" charset="0"/>
                <a:cs typeface="Verdana" panose="020B0604030504040204" pitchFamily="34" charset="0"/>
              </a:rPr>
              <a:t>Avots</a:t>
            </a:r>
            <a:r>
              <a:rPr lang="en-US" sz="900" dirty="0">
                <a:solidFill>
                  <a:srgbClr val="000000"/>
                </a:solidFill>
                <a:latin typeface="Calibri Light" panose="020F0302020204030204" pitchFamily="34" charset="0"/>
                <a:ea typeface="Verdana" panose="020B0604030504040204" pitchFamily="34" charset="0"/>
                <a:cs typeface="Verdana" panose="020B0604030504040204" pitchFamily="34" charset="0"/>
              </a:rPr>
              <a:t>: </a:t>
            </a:r>
            <a:r>
              <a:rPr lang="lv-LV" sz="900" dirty="0">
                <a:solidFill>
                  <a:srgbClr val="000000"/>
                </a:solidFill>
                <a:latin typeface="Calibri Light" panose="020F0302020204030204" pitchFamily="34" charset="0"/>
                <a:ea typeface="Verdana" panose="020B0604030504040204" pitchFamily="34" charset="0"/>
                <a:cs typeface="Verdana" panose="020B0604030504040204" pitchFamily="34" charset="0"/>
              </a:rPr>
              <a:t>CSP, EM prognozes (2018)</a:t>
            </a:r>
            <a:endParaRPr lang="en-US" sz="900" dirty="0">
              <a:solidFill>
                <a:srgbClr val="000000"/>
              </a:solidFill>
              <a:latin typeface="Calibri Light" panose="020F03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801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601652" y="2206960"/>
          <a:ext cx="5164779" cy="400049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42901" y="6315075"/>
            <a:ext cx="1457324" cy="215444"/>
          </a:xfrm>
          <a:prstGeom prst="rect">
            <a:avLst/>
          </a:prstGeom>
          <a:noFill/>
        </p:spPr>
        <p:txBody>
          <a:bodyPr wrap="square" rtlCol="0">
            <a:spAutoFit/>
          </a:bodyPr>
          <a:lstStyle/>
          <a:p>
            <a:pPr defTabSz="938213" fontAlgn="base">
              <a:spcBef>
                <a:spcPct val="0"/>
              </a:spcBef>
              <a:spcAft>
                <a:spcPct val="0"/>
              </a:spcAft>
            </a:pPr>
            <a:r>
              <a:rPr lang="lv-LV" sz="800" dirty="0">
                <a:solidFill>
                  <a:prstClr val="black"/>
                </a:solidFill>
                <a:latin typeface="Calibri Light" panose="020F0302020204030204" pitchFamily="34" charset="0"/>
                <a:ea typeface="Verdana" panose="020B0604030504040204" pitchFamily="34" charset="0"/>
                <a:cs typeface="Verdana" panose="020B0604030504040204" pitchFamily="34" charset="0"/>
              </a:rPr>
              <a:t>Avots</a:t>
            </a:r>
            <a:r>
              <a:rPr lang="en-US" sz="800" dirty="0">
                <a:solidFill>
                  <a:prstClr val="black"/>
                </a:solidFill>
                <a:latin typeface="Calibri Light" panose="020F0302020204030204" pitchFamily="34" charset="0"/>
                <a:ea typeface="Verdana" panose="020B0604030504040204" pitchFamily="34" charset="0"/>
                <a:cs typeface="Verdana" panose="020B0604030504040204" pitchFamily="34" charset="0"/>
              </a:rPr>
              <a:t>: </a:t>
            </a:r>
            <a:r>
              <a:rPr lang="lv-LV" sz="800" dirty="0">
                <a:solidFill>
                  <a:prstClr val="black"/>
                </a:solidFill>
                <a:latin typeface="Calibri Light" panose="020F0302020204030204" pitchFamily="34" charset="0"/>
                <a:ea typeface="Verdana" panose="020B0604030504040204" pitchFamily="34" charset="0"/>
                <a:cs typeface="Verdana" panose="020B0604030504040204" pitchFamily="34" charset="0"/>
              </a:rPr>
              <a:t>CSP,OECD</a:t>
            </a:r>
          </a:p>
        </p:txBody>
      </p:sp>
      <p:sp>
        <p:nvSpPr>
          <p:cNvPr id="13" name="Title 1"/>
          <p:cNvSpPr>
            <a:spLocks noGrp="1"/>
          </p:cNvSpPr>
          <p:nvPr>
            <p:ph type="title"/>
          </p:nvPr>
        </p:nvSpPr>
        <p:spPr>
          <a:xfrm>
            <a:off x="2511188" y="283870"/>
            <a:ext cx="9604612" cy="978230"/>
          </a:xfrm>
        </p:spPr>
        <p:txBody>
          <a:bodyPr anchor="b">
            <a:noAutofit/>
          </a:bodyPr>
          <a:lstStyle/>
          <a:p>
            <a:pPr algn="ctr"/>
            <a:r>
              <a:rPr lang="lv-LV" sz="2800" cap="all" dirty="0">
                <a:solidFill>
                  <a:srgbClr val="228B9D"/>
                </a:solidFill>
                <a:latin typeface="+mj-lt"/>
              </a:rPr>
              <a:t>IENĀKUMU PIEAUGUMS – GALVENAIS RISINĀJUMS DEMOGRĀFIJAS PROBLĒMU RISINĀŠANĀ</a:t>
            </a:r>
            <a:endParaRPr lang="en-US" sz="2800" cap="all" dirty="0">
              <a:solidFill>
                <a:srgbClr val="228B9D"/>
              </a:solidFill>
              <a:latin typeface="+mj-lt"/>
            </a:endParaRPr>
          </a:p>
        </p:txBody>
      </p:sp>
      <p:sp>
        <p:nvSpPr>
          <p:cNvPr id="7" name="Title 1">
            <a:extLst>
              <a:ext uri="{FF2B5EF4-FFF2-40B4-BE49-F238E27FC236}">
                <a16:creationId xmlns:a16="http://schemas.microsoft.com/office/drawing/2014/main" id="{F3AE5FDC-1B49-4D8B-B8EC-1F8706982CCB}"/>
              </a:ext>
            </a:extLst>
          </p:cNvPr>
          <p:cNvSpPr txBox="1">
            <a:spLocks/>
          </p:cNvSpPr>
          <p:nvPr/>
        </p:nvSpPr>
        <p:spPr>
          <a:xfrm>
            <a:off x="544493" y="1743276"/>
            <a:ext cx="5361060" cy="4864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sz="1600" b="0" dirty="0">
                <a:latin typeface="Calibri Light" panose="020F0302020204030204" pitchFamily="34" charset="0"/>
              </a:rPr>
              <a:t>Vidējā bruto darba samaksa Latvijā un minimālā alga galvenajās emigrācijas mērķa valstīs</a:t>
            </a:r>
          </a:p>
          <a:p>
            <a:pPr algn="ctr"/>
            <a:r>
              <a:rPr lang="lv-LV" sz="1200" b="0" i="1" dirty="0">
                <a:latin typeface="Calibri Light" panose="020F0302020204030204" pitchFamily="34" charset="0"/>
              </a:rPr>
              <a:t>eiro mēnesī</a:t>
            </a:r>
            <a:endParaRPr lang="en-US" sz="1200" b="0" i="1" dirty="0">
              <a:latin typeface="Calibri Light" panose="020F0302020204030204" pitchFamily="34" charset="0"/>
            </a:endParaRPr>
          </a:p>
        </p:txBody>
      </p:sp>
      <p:sp>
        <p:nvSpPr>
          <p:cNvPr id="8" name="Slide Number Placeholder 1">
            <a:extLst>
              <a:ext uri="{FF2B5EF4-FFF2-40B4-BE49-F238E27FC236}">
                <a16:creationId xmlns:a16="http://schemas.microsoft.com/office/drawing/2014/main" id="{F2A813C3-ED1B-4FB0-AFE4-51434FC7A0DE}"/>
              </a:ext>
            </a:extLst>
          </p:cNvPr>
          <p:cNvSpPr txBox="1">
            <a:spLocks/>
          </p:cNvSpPr>
          <p:nvPr/>
        </p:nvSpPr>
        <p:spPr>
          <a:xfrm>
            <a:off x="11379200" y="6324600"/>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13</a:t>
            </a:fld>
            <a:endParaRPr lang="en-US" altLang="lv-LV" sz="1000" dirty="0">
              <a:solidFill>
                <a:schemeClr val="tx1">
                  <a:tint val="75000"/>
                </a:schemeClr>
              </a:solidFill>
              <a:latin typeface="Calibri Light" panose="020F0302020204030204" pitchFamily="34" charset="0"/>
            </a:endParaRPr>
          </a:p>
        </p:txBody>
      </p:sp>
      <p:sp>
        <p:nvSpPr>
          <p:cNvPr id="10" name="Rectangle 9">
            <a:extLst>
              <a:ext uri="{FF2B5EF4-FFF2-40B4-BE49-F238E27FC236}">
                <a16:creationId xmlns:a16="http://schemas.microsoft.com/office/drawing/2014/main" id="{79614C3E-ACC3-4309-80DB-CA80867E20B6}"/>
              </a:ext>
            </a:extLst>
          </p:cNvPr>
          <p:cNvSpPr/>
          <p:nvPr/>
        </p:nvSpPr>
        <p:spPr>
          <a:xfrm>
            <a:off x="7682992" y="2425485"/>
            <a:ext cx="1052445" cy="2902553"/>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p>
        </p:txBody>
      </p:sp>
      <p:graphicFrame>
        <p:nvGraphicFramePr>
          <p:cNvPr id="12" name="Object 268">
            <a:extLst>
              <a:ext uri="{FF2B5EF4-FFF2-40B4-BE49-F238E27FC236}">
                <a16:creationId xmlns:a16="http://schemas.microsoft.com/office/drawing/2014/main" id="{8FC191C4-9247-4E3B-9C48-6659D8F59C2E}"/>
              </a:ext>
            </a:extLst>
          </p:cNvPr>
          <p:cNvGraphicFramePr/>
          <p:nvPr>
            <p:extLst/>
          </p:nvPr>
        </p:nvGraphicFramePr>
        <p:xfrm>
          <a:off x="6094856" y="1519352"/>
          <a:ext cx="5837467" cy="261470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27">
            <a:extLst>
              <a:ext uri="{FF2B5EF4-FFF2-40B4-BE49-F238E27FC236}">
                <a16:creationId xmlns:a16="http://schemas.microsoft.com/office/drawing/2014/main" id="{AA59CD33-0462-424F-B4D2-17DE5A39C919}"/>
              </a:ext>
            </a:extLst>
          </p:cNvPr>
          <p:cNvSpPr txBox="1"/>
          <p:nvPr/>
        </p:nvSpPr>
        <p:spPr>
          <a:xfrm>
            <a:off x="8924740" y="2324101"/>
            <a:ext cx="150113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dirty="0">
                <a:solidFill>
                  <a:srgbClr val="C00000"/>
                </a:solidFill>
                <a:latin typeface="Tahoma" panose="020B0604030504040204" pitchFamily="34" charset="0"/>
                <a:ea typeface="Tahoma" panose="020B0604030504040204" pitchFamily="34" charset="0"/>
                <a:cs typeface="Tahoma" panose="020B0604030504040204" pitchFamily="34" charset="0"/>
              </a:rPr>
              <a:t>2017.-2025. </a:t>
            </a:r>
          </a:p>
          <a:p>
            <a:pPr algn="ctr"/>
            <a:r>
              <a:rPr lang="lv-LV" sz="1400" dirty="0">
                <a:solidFill>
                  <a:srgbClr val="C00000"/>
                </a:solidFill>
                <a:latin typeface="Tahoma" panose="020B0604030504040204" pitchFamily="34" charset="0"/>
                <a:ea typeface="Tahoma" panose="020B0604030504040204" pitchFamily="34" charset="0"/>
                <a:cs typeface="Tahoma" panose="020B0604030504040204" pitchFamily="34" charset="0"/>
              </a:rPr>
              <a:t>IKP</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lv-LV" sz="1400" dirty="0">
                <a:solidFill>
                  <a:srgbClr val="C00000"/>
                </a:solidFill>
                <a:latin typeface="Tahoma" panose="020B0604030504040204" pitchFamily="34" charset="0"/>
                <a:ea typeface="Tahoma" panose="020B0604030504040204" pitchFamily="34" charset="0"/>
                <a:cs typeface="Tahoma" panose="020B0604030504040204" pitchFamily="34" charset="0"/>
              </a:rPr>
              <a:t>vidēji 4,5% gadā</a:t>
            </a: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27">
            <a:extLst>
              <a:ext uri="{FF2B5EF4-FFF2-40B4-BE49-F238E27FC236}">
                <a16:creationId xmlns:a16="http://schemas.microsoft.com/office/drawing/2014/main" id="{8AFFB3B6-6D5E-4BFC-94C2-9D090C102661}"/>
              </a:ext>
            </a:extLst>
          </p:cNvPr>
          <p:cNvSpPr txBox="1"/>
          <p:nvPr/>
        </p:nvSpPr>
        <p:spPr>
          <a:xfrm>
            <a:off x="10749064" y="1530951"/>
            <a:ext cx="1416725"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dirty="0">
                <a:solidFill>
                  <a:srgbClr val="C00000"/>
                </a:solidFill>
                <a:latin typeface="Tahoma" panose="020B0604030504040204" pitchFamily="34" charset="0"/>
                <a:ea typeface="Tahoma" panose="020B0604030504040204" pitchFamily="34" charset="0"/>
                <a:cs typeface="Tahoma" panose="020B0604030504040204" pitchFamily="34" charset="0"/>
              </a:rPr>
              <a:t>2025.-2030. </a:t>
            </a:r>
          </a:p>
          <a:p>
            <a:pPr algn="ctr"/>
            <a:r>
              <a:rPr lang="lv-LV" sz="1400" dirty="0">
                <a:solidFill>
                  <a:srgbClr val="C00000"/>
                </a:solidFill>
                <a:latin typeface="Tahoma" panose="020B0604030504040204" pitchFamily="34" charset="0"/>
                <a:ea typeface="Tahoma" panose="020B0604030504040204" pitchFamily="34" charset="0"/>
                <a:cs typeface="Tahoma" panose="020B0604030504040204" pitchFamily="34" charset="0"/>
              </a:rPr>
              <a:t>IKP</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 </a:t>
            </a:r>
            <a:r>
              <a:rPr lang="lv-LV" sz="1400" dirty="0">
                <a:solidFill>
                  <a:srgbClr val="C00000"/>
                </a:solidFill>
                <a:latin typeface="Tahoma" panose="020B0604030504040204" pitchFamily="34" charset="0"/>
                <a:ea typeface="Tahoma" panose="020B0604030504040204" pitchFamily="34" charset="0"/>
                <a:cs typeface="Tahoma" panose="020B0604030504040204" pitchFamily="34" charset="0"/>
              </a:rPr>
              <a:t>vidēji 3</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lv-LV" sz="1400" dirty="0">
                <a:solidFill>
                  <a:srgbClr val="C00000"/>
                </a:solidFill>
                <a:latin typeface="Tahoma" panose="020B0604030504040204" pitchFamily="34" charset="0"/>
                <a:ea typeface="Tahoma" panose="020B0604030504040204" pitchFamily="34" charset="0"/>
                <a:cs typeface="Tahoma" panose="020B0604030504040204" pitchFamily="34" charset="0"/>
              </a:rPr>
              <a:t>gadā</a:t>
            </a: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AAAC191B-2F07-474F-A22A-B3A9A66994E4}"/>
              </a:ext>
            </a:extLst>
          </p:cNvPr>
          <p:cNvSpPr txBox="1"/>
          <p:nvPr/>
        </p:nvSpPr>
        <p:spPr>
          <a:xfrm>
            <a:off x="8631859" y="1773592"/>
            <a:ext cx="2036460" cy="461665"/>
          </a:xfrm>
          <a:prstGeom prst="rect">
            <a:avLst/>
          </a:prstGeom>
          <a:noFill/>
        </p:spPr>
        <p:txBody>
          <a:bodyPr wrap="square" rtlCol="0">
            <a:spAutoFit/>
          </a:bodyPr>
          <a:lstStyle/>
          <a:p>
            <a:pPr algn="ctr"/>
            <a:r>
              <a:rPr lang="lv-LV" sz="1200" dirty="0">
                <a:latin typeface="Tahoma" panose="020B0604030504040204" pitchFamily="34" charset="0"/>
                <a:ea typeface="Tahoma" panose="020B0604030504040204" pitchFamily="34" charset="0"/>
                <a:cs typeface="Tahoma" panose="020B0604030504040204" pitchFamily="34" charset="0"/>
              </a:rPr>
              <a:t>IKP salīdzināmajās cenās, </a:t>
            </a:r>
          </a:p>
          <a:p>
            <a:pPr algn="ctr"/>
            <a:r>
              <a:rPr lang="lv-LV" sz="1200" dirty="0">
                <a:latin typeface="Tahoma" panose="020B0604030504040204" pitchFamily="34" charset="0"/>
                <a:ea typeface="Tahoma" panose="020B0604030504040204" pitchFamily="34" charset="0"/>
                <a:cs typeface="Tahoma" panose="020B0604030504040204" pitchFamily="34" charset="0"/>
              </a:rPr>
              <a:t>2000.gads = 100</a:t>
            </a:r>
          </a:p>
        </p:txBody>
      </p:sp>
      <p:sp>
        <p:nvSpPr>
          <p:cNvPr id="17" name="TextBox 16">
            <a:extLst>
              <a:ext uri="{FF2B5EF4-FFF2-40B4-BE49-F238E27FC236}">
                <a16:creationId xmlns:a16="http://schemas.microsoft.com/office/drawing/2014/main" id="{0F8B2E81-AEB4-4726-BF2F-D3588B98CCE4}"/>
              </a:ext>
            </a:extLst>
          </p:cNvPr>
          <p:cNvSpPr txBox="1"/>
          <p:nvPr/>
        </p:nvSpPr>
        <p:spPr>
          <a:xfrm>
            <a:off x="8123123" y="1530950"/>
            <a:ext cx="3252507" cy="215444"/>
          </a:xfrm>
          <a:prstGeom prst="rect">
            <a:avLst/>
          </a:prstGeom>
          <a:noFill/>
        </p:spPr>
        <p:txBody>
          <a:bodyPr wrap="square" lIns="27000" tIns="0" rIns="27000" bIns="0" rtlCol="0">
            <a:spAutoFit/>
          </a:bodyPr>
          <a:lstStyle/>
          <a:p>
            <a:pPr algn="ctr"/>
            <a:r>
              <a:rPr lang="lv-LV" sz="1400" dirty="0">
                <a:solidFill>
                  <a:srgbClr val="C00000"/>
                </a:solidFill>
                <a:latin typeface="Tahoma" panose="020B0604030504040204" pitchFamily="34" charset="0"/>
                <a:ea typeface="Tahoma" panose="020B0604030504040204" pitchFamily="34" charset="0"/>
                <a:cs typeface="Tahoma" panose="020B0604030504040204" pitchFamily="34" charset="0"/>
              </a:rPr>
              <a:t>MĒRĶA SCENĀRIJS</a:t>
            </a:r>
          </a:p>
        </p:txBody>
      </p:sp>
      <p:graphicFrame>
        <p:nvGraphicFramePr>
          <p:cNvPr id="18" name="Chart 17">
            <a:extLst>
              <a:ext uri="{FF2B5EF4-FFF2-40B4-BE49-F238E27FC236}">
                <a16:creationId xmlns:a16="http://schemas.microsoft.com/office/drawing/2014/main" id="{C931F3BF-1328-4038-A5D1-D10DD24CC185}"/>
              </a:ext>
            </a:extLst>
          </p:cNvPr>
          <p:cNvGraphicFramePr>
            <a:graphicFrameLocks/>
          </p:cNvGraphicFramePr>
          <p:nvPr>
            <p:extLst/>
          </p:nvPr>
        </p:nvGraphicFramePr>
        <p:xfrm>
          <a:off x="6107146" y="3524935"/>
          <a:ext cx="5837468" cy="2628254"/>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D222120D-D0D1-4DE1-AF3D-59B08D394F89}"/>
              </a:ext>
            </a:extLst>
          </p:cNvPr>
          <p:cNvSpPr txBox="1"/>
          <p:nvPr/>
        </p:nvSpPr>
        <p:spPr>
          <a:xfrm>
            <a:off x="7533787" y="3825552"/>
            <a:ext cx="3134532" cy="276999"/>
          </a:xfrm>
          <a:prstGeom prst="rect">
            <a:avLst/>
          </a:prstGeom>
          <a:noFill/>
        </p:spPr>
        <p:txBody>
          <a:bodyPr wrap="square" rtlCol="0">
            <a:spAutoFit/>
          </a:bodyPr>
          <a:lstStyle/>
          <a:p>
            <a:pPr algn="ctr"/>
            <a:r>
              <a:rPr lang="lv-LV" sz="1200" dirty="0">
                <a:solidFill>
                  <a:srgbClr val="228B9D"/>
                </a:solidFill>
                <a:latin typeface="Tahoma" panose="020B0604030504040204" pitchFamily="34" charset="0"/>
                <a:ea typeface="Tahoma" panose="020B0604030504040204" pitchFamily="34" charset="0"/>
                <a:cs typeface="Tahoma" panose="020B0604030504040204" pitchFamily="34" charset="0"/>
              </a:rPr>
              <a:t>Migrācijas saldo, tūkst.</a:t>
            </a:r>
            <a:endParaRPr lang="en-US" sz="1200" dirty="0">
              <a:solidFill>
                <a:srgbClr val="228B9D"/>
              </a:solidFill>
              <a:latin typeface="Tahoma" panose="020B0604030504040204" pitchFamily="34" charset="0"/>
              <a:ea typeface="Tahoma" panose="020B0604030504040204" pitchFamily="34" charset="0"/>
              <a:cs typeface="Tahoma" panose="020B0604030504040204" pitchFamily="34" charset="0"/>
            </a:endParaRPr>
          </a:p>
        </p:txBody>
      </p:sp>
      <p:sp>
        <p:nvSpPr>
          <p:cNvPr id="21" name="Speech Bubble: Rectangle with Corners Rounded 20">
            <a:extLst>
              <a:ext uri="{FF2B5EF4-FFF2-40B4-BE49-F238E27FC236}">
                <a16:creationId xmlns:a16="http://schemas.microsoft.com/office/drawing/2014/main" id="{E6AD58D4-83E0-42A3-9A6F-7384EFF23165}"/>
              </a:ext>
            </a:extLst>
          </p:cNvPr>
          <p:cNvSpPr/>
          <p:nvPr/>
        </p:nvSpPr>
        <p:spPr>
          <a:xfrm>
            <a:off x="6328322" y="1659149"/>
            <a:ext cx="1794801" cy="1059280"/>
          </a:xfrm>
          <a:prstGeom prst="wedgeRoundRectCallout">
            <a:avLst>
              <a:gd name="adj1" fmla="val -50209"/>
              <a:gd name="adj2" fmla="val -1965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rgbClr val="FF0000"/>
                </a:solidFill>
                <a:latin typeface="Tahoma" panose="020B0604030504040204" pitchFamily="34" charset="0"/>
                <a:ea typeface="Tahoma" panose="020B0604030504040204" pitchFamily="34" charset="0"/>
                <a:cs typeface="Tahoma" panose="020B0604030504040204" pitchFamily="34" charset="0"/>
              </a:rPr>
              <a:t>Laika periodā no 2008.-2013.g. dēļ migrācijas Latvija zaudēja 6,5% iedzīvotāju</a:t>
            </a:r>
            <a:endPar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706C89E4-38F8-4808-99BC-C12511856C8A}"/>
              </a:ext>
            </a:extLst>
          </p:cNvPr>
          <p:cNvSpPr txBox="1"/>
          <p:nvPr/>
        </p:nvSpPr>
        <p:spPr>
          <a:xfrm>
            <a:off x="1909476" y="7058793"/>
            <a:ext cx="5991096" cy="230832"/>
          </a:xfrm>
          <a:prstGeom prst="rect">
            <a:avLst/>
          </a:prstGeom>
          <a:noFill/>
        </p:spPr>
        <p:txBody>
          <a:bodyPr wrap="square" rtlCol="0">
            <a:spAutoFit/>
          </a:bodyPr>
          <a:lstStyle/>
          <a:p>
            <a:pPr defTabSz="685800">
              <a:defRPr/>
            </a:pPr>
            <a:r>
              <a:rPr lang="lv-LV" sz="900" dirty="0">
                <a:solidFill>
                  <a:srgbClr val="000000"/>
                </a:solidFill>
                <a:latin typeface="Calibri Light" panose="020F0302020204030204" pitchFamily="34" charset="0"/>
                <a:ea typeface="Verdana" panose="020B0604030504040204" pitchFamily="34" charset="0"/>
                <a:cs typeface="Verdana" panose="020B0604030504040204" pitchFamily="34" charset="0"/>
              </a:rPr>
              <a:t>Avots</a:t>
            </a:r>
            <a:r>
              <a:rPr lang="en-US" sz="900" dirty="0">
                <a:solidFill>
                  <a:srgbClr val="000000"/>
                </a:solidFill>
                <a:latin typeface="Calibri Light" panose="020F0302020204030204" pitchFamily="34" charset="0"/>
                <a:ea typeface="Verdana" panose="020B0604030504040204" pitchFamily="34" charset="0"/>
                <a:cs typeface="Verdana" panose="020B0604030504040204" pitchFamily="34" charset="0"/>
              </a:rPr>
              <a:t>: </a:t>
            </a:r>
            <a:r>
              <a:rPr lang="lv-LV" sz="900" dirty="0">
                <a:solidFill>
                  <a:srgbClr val="000000"/>
                </a:solidFill>
                <a:latin typeface="Calibri Light" panose="020F0302020204030204" pitchFamily="34" charset="0"/>
                <a:ea typeface="Verdana" panose="020B0604030504040204" pitchFamily="34" charset="0"/>
                <a:cs typeface="Verdana" panose="020B0604030504040204" pitchFamily="34" charset="0"/>
              </a:rPr>
              <a:t>CSP, EM prognozes (2018)</a:t>
            </a:r>
            <a:endParaRPr lang="en-US" sz="900" dirty="0">
              <a:solidFill>
                <a:srgbClr val="000000"/>
              </a:solidFill>
              <a:latin typeface="Calibri Light" panose="020F0302020204030204" pitchFamily="34" charset="0"/>
              <a:ea typeface="Verdana" panose="020B0604030504040204" pitchFamily="34" charset="0"/>
              <a:cs typeface="Verdana" panose="020B0604030504040204" pitchFamily="34" charset="0"/>
            </a:endParaRPr>
          </a:p>
        </p:txBody>
      </p:sp>
      <p:sp>
        <p:nvSpPr>
          <p:cNvPr id="2" name="Arrow: U-Turn 1">
            <a:extLst>
              <a:ext uri="{FF2B5EF4-FFF2-40B4-BE49-F238E27FC236}">
                <a16:creationId xmlns:a16="http://schemas.microsoft.com/office/drawing/2014/main" id="{B9DE4130-3B24-4BE4-828E-9231D6545240}"/>
              </a:ext>
            </a:extLst>
          </p:cNvPr>
          <p:cNvSpPr/>
          <p:nvPr/>
        </p:nvSpPr>
        <p:spPr>
          <a:xfrm rot="10800000" flipH="1">
            <a:off x="3938063" y="3847062"/>
            <a:ext cx="6811001" cy="1517515"/>
          </a:xfrm>
          <a:prstGeom prst="uturnArrow">
            <a:avLst>
              <a:gd name="adj1" fmla="val 3846"/>
              <a:gd name="adj2" fmla="val 7372"/>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Tree>
    <p:extLst>
      <p:ext uri="{BB962C8B-B14F-4D97-AF65-F5344CB8AC3E}">
        <p14:creationId xmlns:p14="http://schemas.microsoft.com/office/powerpoint/2010/main" val="3549874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B765-83BC-4051-AA64-11B00DCE4D3F}"/>
              </a:ext>
            </a:extLst>
          </p:cNvPr>
          <p:cNvSpPr>
            <a:spLocks noGrp="1"/>
          </p:cNvSpPr>
          <p:nvPr>
            <p:ph type="title"/>
          </p:nvPr>
        </p:nvSpPr>
        <p:spPr>
          <a:xfrm>
            <a:off x="3454400" y="381000"/>
            <a:ext cx="8128000" cy="545757"/>
          </a:xfrm>
        </p:spPr>
        <p:txBody>
          <a:bodyPr/>
          <a:lstStyle/>
          <a:p>
            <a:r>
              <a:rPr lang="lv-LV" b="0" dirty="0">
                <a:solidFill>
                  <a:srgbClr val="01859C"/>
                </a:solidFill>
              </a:rPr>
              <a:t>MĒRĶA SCENĀRIJS </a:t>
            </a:r>
          </a:p>
        </p:txBody>
      </p:sp>
      <p:pic>
        <p:nvPicPr>
          <p:cNvPr id="4" name="Picture 3">
            <a:extLst>
              <a:ext uri="{FF2B5EF4-FFF2-40B4-BE49-F238E27FC236}">
                <a16:creationId xmlns:a16="http://schemas.microsoft.com/office/drawing/2014/main" id="{3B1C4EAD-28DC-4443-B29B-327858B0F7EF}"/>
              </a:ext>
            </a:extLst>
          </p:cNvPr>
          <p:cNvPicPr>
            <a:picLocks noChangeAspect="1"/>
          </p:cNvPicPr>
          <p:nvPr/>
        </p:nvPicPr>
        <p:blipFill>
          <a:blip r:embed="rId2"/>
          <a:stretch>
            <a:fillRect/>
          </a:stretch>
        </p:blipFill>
        <p:spPr>
          <a:xfrm>
            <a:off x="1147762" y="1404937"/>
            <a:ext cx="11065487" cy="4526306"/>
          </a:xfrm>
          <a:prstGeom prst="rect">
            <a:avLst/>
          </a:prstGeom>
        </p:spPr>
      </p:pic>
    </p:spTree>
    <p:extLst>
      <p:ext uri="{BB962C8B-B14F-4D97-AF65-F5344CB8AC3E}">
        <p14:creationId xmlns:p14="http://schemas.microsoft.com/office/powerpoint/2010/main" val="310637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AE912DD-7A2E-400F-9829-8702BB15CDBF}"/>
              </a:ext>
            </a:extLst>
          </p:cNvPr>
          <p:cNvSpPr>
            <a:spLocks noGrp="1" noChangeArrowheads="1"/>
          </p:cNvSpPr>
          <p:nvPr>
            <p:ph type="title"/>
          </p:nvPr>
        </p:nvSpPr>
        <p:spPr bwMode="auto">
          <a:xfrm>
            <a:off x="3104706" y="306370"/>
            <a:ext cx="8477693"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b="0" i="0" u="none" strike="noStrike" cap="none" normalizeH="0" baseline="0" dirty="0">
                <a:ln>
                  <a:noFill/>
                </a:ln>
                <a:solidFill>
                  <a:srgbClr val="01859C"/>
                </a:solidFill>
                <a:effectLst/>
                <a:latin typeface="+mj-lt"/>
              </a:rPr>
              <a:t>ILGTSPĒJĪGA EKONOMISKĀ IZAUGSME → PALIELINOT PRODUKTIVITĀTE UN EFEKTĪVA ESOŠO RESURSU IZMANTOŠANA </a:t>
            </a:r>
          </a:p>
        </p:txBody>
      </p:sp>
      <p:pic>
        <p:nvPicPr>
          <p:cNvPr id="8" name="Content Placeholder 7">
            <a:extLst>
              <a:ext uri="{FF2B5EF4-FFF2-40B4-BE49-F238E27FC236}">
                <a16:creationId xmlns:a16="http://schemas.microsoft.com/office/drawing/2014/main" id="{DD768157-976E-4481-8BA9-5F03A98551E4}"/>
              </a:ext>
            </a:extLst>
          </p:cNvPr>
          <p:cNvPicPr>
            <a:picLocks noGrp="1" noChangeAspect="1"/>
          </p:cNvPicPr>
          <p:nvPr>
            <p:ph idx="1"/>
          </p:nvPr>
        </p:nvPicPr>
        <p:blipFill>
          <a:blip r:embed="rId2"/>
          <a:stretch>
            <a:fillRect/>
          </a:stretch>
        </p:blipFill>
        <p:spPr>
          <a:xfrm>
            <a:off x="2945403" y="1204882"/>
            <a:ext cx="6301194" cy="4920720"/>
          </a:xfrm>
          <a:prstGeom prst="rect">
            <a:avLst/>
          </a:prstGeom>
        </p:spPr>
      </p:pic>
    </p:spTree>
    <p:extLst>
      <p:ext uri="{BB962C8B-B14F-4D97-AF65-F5344CB8AC3E}">
        <p14:creationId xmlns:p14="http://schemas.microsoft.com/office/powerpoint/2010/main" val="385465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B41EB5-4AEC-4FD6-94A9-7AC816B4022D}"/>
              </a:ext>
            </a:extLst>
          </p:cNvPr>
          <p:cNvPicPr>
            <a:picLocks noGrp="1" noChangeAspect="1"/>
          </p:cNvPicPr>
          <p:nvPr>
            <p:ph idx="1"/>
          </p:nvPr>
        </p:nvPicPr>
        <p:blipFill>
          <a:blip r:embed="rId2"/>
          <a:stretch>
            <a:fillRect/>
          </a:stretch>
        </p:blipFill>
        <p:spPr>
          <a:xfrm>
            <a:off x="3205819" y="160638"/>
            <a:ext cx="7359207" cy="6531555"/>
          </a:xfrm>
          <a:prstGeom prst="rect">
            <a:avLst/>
          </a:prstGeom>
        </p:spPr>
      </p:pic>
    </p:spTree>
    <p:extLst>
      <p:ext uri="{BB962C8B-B14F-4D97-AF65-F5344CB8AC3E}">
        <p14:creationId xmlns:p14="http://schemas.microsoft.com/office/powerpoint/2010/main" val="130670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2209800" y="3479801"/>
            <a:ext cx="7772400" cy="639273"/>
          </a:xfrm>
        </p:spPr>
        <p:txBody>
          <a:bodyPr>
            <a:normAutofit lnSpcReduction="10000"/>
          </a:bodyPr>
          <a:lstStyle/>
          <a:p>
            <a:pPr>
              <a:spcBef>
                <a:spcPct val="0"/>
              </a:spcBef>
              <a:spcAft>
                <a:spcPts val="600"/>
              </a:spcAft>
            </a:pPr>
            <a:r>
              <a:rPr lang="lv-LV" altLang="lv-LV" sz="3600" dirty="0">
                <a:solidFill>
                  <a:srgbClr val="228B9D"/>
                </a:solidFill>
                <a:latin typeface="Calibri Light" panose="020F0302020204030204" pitchFamily="34" charset="0"/>
                <a:ea typeface="Segoe UI" panose="020B0502040204020203" pitchFamily="34" charset="0"/>
                <a:cs typeface="Segoe UI" panose="020B0502040204020203" pitchFamily="34" charset="0"/>
              </a:rPr>
              <a:t>PALDIES!</a:t>
            </a:r>
          </a:p>
          <a:p>
            <a:pPr>
              <a:spcBef>
                <a:spcPct val="0"/>
              </a:spcBef>
              <a:spcAft>
                <a:spcPts val="600"/>
              </a:spcAft>
            </a:pPr>
            <a:endParaRPr lang="lv-LV" altLang="lv-LV" sz="3600" dirty="0">
              <a:latin typeface="Calibri Light" panose="020F0302020204030204" pitchFamily="34" charset="0"/>
              <a:ea typeface="Segoe UI" panose="020B0502040204020203" pitchFamily="34" charset="0"/>
              <a:cs typeface="Segoe UI" panose="020B0502040204020203" pitchFamily="34" charset="0"/>
            </a:endParaRPr>
          </a:p>
        </p:txBody>
      </p:sp>
      <p:sp>
        <p:nvSpPr>
          <p:cNvPr id="19459" name="Text Placeholder 2"/>
          <p:cNvSpPr>
            <a:spLocks noGrp="1"/>
          </p:cNvSpPr>
          <p:nvPr>
            <p:ph type="body" sz="quarter" idx="11"/>
          </p:nvPr>
        </p:nvSpPr>
        <p:spPr>
          <a:xfrm>
            <a:off x="2209800" y="4902201"/>
            <a:ext cx="7772400" cy="1643063"/>
          </a:xfrm>
        </p:spPr>
        <p:txBody>
          <a:bodyPr>
            <a:normAutofit fontScale="85000" lnSpcReduction="20000"/>
          </a:bodyPr>
          <a:lstStyle/>
          <a:p>
            <a:pPr>
              <a:lnSpc>
                <a:spcPct val="110000"/>
              </a:lnSpc>
              <a:spcBef>
                <a:spcPct val="0"/>
              </a:spcBef>
              <a:buClr>
                <a:srgbClr val="DAEDA9"/>
              </a:buClr>
              <a:tabLst>
                <a:tab pos="984250" algn="l"/>
              </a:tabLst>
              <a:defRPr/>
            </a:pPr>
            <a:r>
              <a:rPr lang="lv-LV" altLang="lv-LV" b="1" dirty="0">
                <a:cs typeface="Arial" pitchFamily="34" charset="0"/>
              </a:rPr>
              <a:t>Ekonomikas ministrija</a:t>
            </a:r>
          </a:p>
          <a:p>
            <a:pPr>
              <a:lnSpc>
                <a:spcPct val="110000"/>
              </a:lnSpc>
              <a:spcBef>
                <a:spcPct val="0"/>
              </a:spcBef>
              <a:buClr>
                <a:srgbClr val="DAEDA9"/>
              </a:buClr>
              <a:tabLst>
                <a:tab pos="984250" algn="l"/>
              </a:tabLst>
              <a:defRPr/>
            </a:pPr>
            <a:r>
              <a:rPr lang="lv-LV" altLang="lv-LV" dirty="0">
                <a:cs typeface="Arial" pitchFamily="34" charset="0"/>
              </a:rPr>
              <a:t>Adrese: Brīvības iela 55, Rīga, LV-1519</a:t>
            </a:r>
            <a:br>
              <a:rPr lang="lv-LV" altLang="lv-LV" dirty="0">
                <a:cs typeface="Arial" pitchFamily="34" charset="0"/>
              </a:rPr>
            </a:br>
            <a:r>
              <a:rPr lang="lv-LV" altLang="lv-LV" dirty="0">
                <a:cs typeface="Arial" pitchFamily="34" charset="0"/>
              </a:rPr>
              <a:t>Tālrunis: +371 6 7013 100</a:t>
            </a:r>
            <a:br>
              <a:rPr lang="lv-LV" altLang="lv-LV" dirty="0">
                <a:cs typeface="Arial" pitchFamily="34" charset="0"/>
              </a:rPr>
            </a:br>
            <a:r>
              <a:rPr lang="lv-LV" altLang="lv-LV" dirty="0">
                <a:cs typeface="Arial" pitchFamily="34" charset="0"/>
              </a:rPr>
              <a:t>Fakss: +371 6 7280 882</a:t>
            </a:r>
            <a:br>
              <a:rPr lang="lv-LV" altLang="lv-LV" dirty="0">
                <a:solidFill>
                  <a:srgbClr val="005374"/>
                </a:solidFill>
                <a:cs typeface="Arial" pitchFamily="34" charset="0"/>
              </a:rPr>
            </a:br>
            <a:r>
              <a:rPr lang="lv-LV" altLang="lv-LV" dirty="0">
                <a:cs typeface="Arial" pitchFamily="34" charset="0"/>
              </a:rPr>
              <a:t>E-pasts:</a:t>
            </a:r>
            <a:r>
              <a:rPr lang="lv-LV" altLang="lv-LV" dirty="0">
                <a:solidFill>
                  <a:srgbClr val="83D7EA"/>
                </a:solidFill>
                <a:cs typeface="Arial" pitchFamily="34" charset="0"/>
              </a:rPr>
              <a:t> </a:t>
            </a:r>
            <a:r>
              <a:rPr lang="lv-LV" altLang="lv-LV" dirty="0" err="1">
                <a:solidFill>
                  <a:srgbClr val="83D7EA"/>
                </a:solidFill>
                <a:cs typeface="Arial" pitchFamily="34" charset="0"/>
                <a:hlinkClick r:id="rId2"/>
              </a:rPr>
              <a:t>pasts@em.gov.lv</a:t>
            </a:r>
            <a:endParaRPr lang="lv-LV" altLang="lv-LV" dirty="0">
              <a:solidFill>
                <a:srgbClr val="83D7EA"/>
              </a:solidFill>
              <a:cs typeface="Arial" pitchFamily="34" charset="0"/>
            </a:endParaRPr>
          </a:p>
          <a:p>
            <a:pPr>
              <a:lnSpc>
                <a:spcPct val="110000"/>
              </a:lnSpc>
              <a:spcBef>
                <a:spcPct val="0"/>
              </a:spcBef>
              <a:buClr>
                <a:srgbClr val="DAEDA9"/>
              </a:buClr>
              <a:tabLst>
                <a:tab pos="984250" algn="l"/>
              </a:tabLst>
              <a:defRPr/>
            </a:pPr>
            <a:r>
              <a:rPr lang="lv-LV" altLang="lv-LV" dirty="0" err="1">
                <a:cs typeface="Arial" pitchFamily="34" charset="0"/>
              </a:rPr>
              <a:t>Mājaslapa</a:t>
            </a:r>
            <a:r>
              <a:rPr lang="lv-LV" altLang="lv-LV" dirty="0">
                <a:cs typeface="Arial" pitchFamily="34" charset="0"/>
              </a:rPr>
              <a:t>:</a:t>
            </a:r>
            <a:r>
              <a:rPr lang="lv-LV" altLang="lv-LV" dirty="0">
                <a:solidFill>
                  <a:srgbClr val="005374"/>
                </a:solidFill>
                <a:cs typeface="Arial" pitchFamily="34" charset="0"/>
              </a:rPr>
              <a:t> </a:t>
            </a:r>
            <a:r>
              <a:rPr lang="lv-LV" altLang="lv-LV" dirty="0" err="1">
                <a:solidFill>
                  <a:srgbClr val="005374"/>
                </a:solidFill>
                <a:cs typeface="Arial" pitchFamily="34" charset="0"/>
                <a:hlinkClick r:id="rId3"/>
              </a:rPr>
              <a:t>www.em.gov.lv</a:t>
            </a:r>
            <a:endParaRPr lang="lv-LV" altLang="lv-LV" dirty="0">
              <a:solidFill>
                <a:srgbClr val="005374"/>
              </a:solidFill>
              <a:cs typeface="Arial" pitchFamily="34" charset="0"/>
            </a:endParaRPr>
          </a:p>
          <a:p>
            <a:pPr>
              <a:lnSpc>
                <a:spcPct val="110000"/>
              </a:lnSpc>
              <a:spcBef>
                <a:spcPct val="0"/>
              </a:spcBef>
              <a:buClr>
                <a:srgbClr val="DAEDA9"/>
              </a:buClr>
              <a:tabLst>
                <a:tab pos="984250" algn="l"/>
              </a:tabLst>
              <a:defRPr/>
            </a:pPr>
            <a:r>
              <a:rPr lang="lv-LV" altLang="lv-LV" dirty="0" err="1">
                <a:cs typeface="Arial" pitchFamily="34" charset="0"/>
              </a:rPr>
              <a:t>Twitter</a:t>
            </a:r>
            <a:r>
              <a:rPr lang="lv-LV" altLang="lv-LV" dirty="0">
                <a:cs typeface="Arial" pitchFamily="34" charset="0"/>
              </a:rPr>
              <a:t>: @</a:t>
            </a:r>
            <a:r>
              <a:rPr lang="lv-LV" altLang="lv-LV" dirty="0" err="1">
                <a:cs typeface="Arial" pitchFamily="34" charset="0"/>
              </a:rPr>
              <a:t>EM_gov_lv</a:t>
            </a:r>
            <a:r>
              <a:rPr lang="lv-LV" altLang="lv-LV" dirty="0">
                <a:cs typeface="Arial" pitchFamily="34" charset="0"/>
              </a:rPr>
              <a:t>, @</a:t>
            </a:r>
            <a:r>
              <a:rPr lang="lv-LV" altLang="lv-LV" dirty="0" err="1">
                <a:cs typeface="Arial" pitchFamily="34" charset="0"/>
              </a:rPr>
              <a:t>siltinam</a:t>
            </a:r>
            <a:endParaRPr lang="lv-LV" altLang="lv-LV" dirty="0">
              <a:cs typeface="Arial" pitchFamily="34" charset="0"/>
            </a:endParaRPr>
          </a:p>
          <a:p>
            <a:pPr>
              <a:lnSpc>
                <a:spcPct val="110000"/>
              </a:lnSpc>
              <a:spcBef>
                <a:spcPct val="0"/>
              </a:spcBef>
              <a:buClr>
                <a:srgbClr val="DAEDA9"/>
              </a:buClr>
              <a:tabLst>
                <a:tab pos="984250" algn="l"/>
              </a:tabLst>
              <a:defRPr/>
            </a:pPr>
            <a:r>
              <a:rPr lang="lv-LV" altLang="lv-LV" dirty="0" err="1">
                <a:cs typeface="Arial" pitchFamily="34" charset="0"/>
              </a:rPr>
              <a:t>Youtube</a:t>
            </a:r>
            <a:r>
              <a:rPr lang="lv-LV" altLang="lv-LV" dirty="0">
                <a:cs typeface="Arial" pitchFamily="34" charset="0"/>
              </a:rPr>
              <a:t>: </a:t>
            </a:r>
            <a:r>
              <a:rPr lang="lv-LV" altLang="lv-LV" u="sng" dirty="0">
                <a:solidFill>
                  <a:srgbClr val="005374"/>
                </a:solidFill>
                <a:cs typeface="Arial" pitchFamily="34" charset="0"/>
                <a:hlinkClick r:id="rId4"/>
              </a:rPr>
              <a:t>http://www.youtube.com/ekonomikasministrija</a:t>
            </a:r>
            <a:endParaRPr lang="lv-LV" altLang="lv-LV" u="sng" dirty="0">
              <a:solidFill>
                <a:srgbClr val="005374"/>
              </a:solidFill>
              <a:cs typeface="Arial" pitchFamily="34" charset="0"/>
            </a:endParaRPr>
          </a:p>
          <a:p>
            <a:pPr>
              <a:lnSpc>
                <a:spcPct val="110000"/>
              </a:lnSpc>
              <a:spcBef>
                <a:spcPct val="0"/>
              </a:spcBef>
              <a:buClr>
                <a:srgbClr val="DAEDA9"/>
              </a:buClr>
              <a:tabLst>
                <a:tab pos="984250" algn="l"/>
              </a:tabLst>
              <a:defRPr/>
            </a:pPr>
            <a:r>
              <a:rPr lang="lv-LV" altLang="lv-LV" dirty="0" err="1">
                <a:cs typeface="Arial" pitchFamily="34" charset="0"/>
              </a:rPr>
              <a:t>Facebook</a:t>
            </a:r>
            <a:r>
              <a:rPr lang="lv-LV" altLang="lv-LV" dirty="0">
                <a:cs typeface="Arial" pitchFamily="34" charset="0"/>
              </a:rPr>
              <a:t>:</a:t>
            </a:r>
            <a:r>
              <a:rPr lang="en-AU" dirty="0"/>
              <a:t> </a:t>
            </a:r>
            <a:r>
              <a:rPr lang="en-AU" dirty="0">
                <a:hlinkClick r:id="rId5"/>
              </a:rPr>
              <a:t>http:/</a:t>
            </a:r>
            <a:r>
              <a:rPr lang="lv-LV" dirty="0">
                <a:hlinkClick r:id="rId5"/>
              </a:rPr>
              <a:t>/</a:t>
            </a:r>
            <a:r>
              <a:rPr lang="en-AU" u="sng" dirty="0">
                <a:hlinkClick r:id="rId5"/>
              </a:rPr>
              <a:t>www.facebook.com/atbalstsuznemejiem</a:t>
            </a:r>
            <a:r>
              <a:rPr lang="lv-LV" u="sng" dirty="0"/>
              <a:t> </a:t>
            </a:r>
            <a:endParaRPr lang="lv-LV" dirty="0"/>
          </a:p>
          <a:p>
            <a:pPr>
              <a:spcBef>
                <a:spcPct val="0"/>
              </a:spcBef>
              <a:buClr>
                <a:srgbClr val="DAEDA9"/>
              </a:buClr>
              <a:tabLst>
                <a:tab pos="984250" algn="l"/>
              </a:tabLst>
              <a:defRPr/>
            </a:pPr>
            <a:endParaRPr lang="lv-LV" altLang="lv-LV" dirty="0">
              <a:solidFill>
                <a:srgbClr val="005374"/>
              </a:solidFill>
              <a:cs typeface="Arial" pitchFamily="34" charset="0"/>
            </a:endParaRPr>
          </a:p>
          <a:p>
            <a:pPr>
              <a:buFont typeface="Arial" charset="0"/>
              <a:buNone/>
              <a:defRPr/>
            </a:pPr>
            <a:endParaRPr lang="lv-LV" altLang="lv-LV" dirty="0"/>
          </a:p>
        </p:txBody>
      </p:sp>
    </p:spTree>
    <p:extLst>
      <p:ext uri="{BB962C8B-B14F-4D97-AF65-F5344CB8AC3E}">
        <p14:creationId xmlns:p14="http://schemas.microsoft.com/office/powerpoint/2010/main" val="87707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A8C4D8B6-22D9-4CF1-BAD0-6E8381984F98}"/>
              </a:ext>
            </a:extLst>
          </p:cNvPr>
          <p:cNvGraphicFramePr/>
          <p:nvPr>
            <p:extLst>
              <p:ext uri="{D42A27DB-BD31-4B8C-83A1-F6EECF244321}">
                <p14:modId xmlns:p14="http://schemas.microsoft.com/office/powerpoint/2010/main" val="3879170185"/>
              </p:ext>
            </p:extLst>
          </p:nvPr>
        </p:nvGraphicFramePr>
        <p:xfrm>
          <a:off x="1162628" y="282011"/>
          <a:ext cx="10391197" cy="651451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a16="http://schemas.microsoft.com/office/drawing/2014/main" id="{717808A8-B2A8-4FB4-BE43-19E3D1E8B690}"/>
              </a:ext>
            </a:extLst>
          </p:cNvPr>
          <p:cNvSpPr/>
          <p:nvPr/>
        </p:nvSpPr>
        <p:spPr>
          <a:xfrm>
            <a:off x="1152525" y="6105524"/>
            <a:ext cx="3762952" cy="575239"/>
          </a:xfrm>
          <a:prstGeom prst="roundRect">
            <a:avLst>
              <a:gd name="adj" fmla="val 318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v-LV" sz="2400" b="1" dirty="0">
                <a:solidFill>
                  <a:schemeClr val="tx1"/>
                </a:solidFill>
                <a:latin typeface="+mj-lt"/>
              </a:rPr>
              <a:t>VEICINĀT</a:t>
            </a:r>
            <a:r>
              <a:rPr lang="lv-LV" sz="2400" dirty="0">
                <a:solidFill>
                  <a:schemeClr val="tx1"/>
                </a:solidFill>
                <a:latin typeface="+mj-lt"/>
              </a:rPr>
              <a:t> PIEPRASĪJUMU </a:t>
            </a:r>
            <a:r>
              <a:rPr lang="lv-LV" sz="2400" b="1" dirty="0">
                <a:solidFill>
                  <a:schemeClr val="tx1"/>
                </a:solidFill>
                <a:latin typeface="+mj-lt"/>
              </a:rPr>
              <a:t>…</a:t>
            </a:r>
            <a:endParaRPr lang="en-US" sz="2400" b="1" dirty="0">
              <a:solidFill>
                <a:schemeClr val="tx1"/>
              </a:solidFill>
              <a:latin typeface="+mj-lt"/>
            </a:endParaRPr>
          </a:p>
        </p:txBody>
      </p:sp>
      <p:sp>
        <p:nvSpPr>
          <p:cNvPr id="12" name="Rectangle: Rounded Corners 11">
            <a:extLst>
              <a:ext uri="{FF2B5EF4-FFF2-40B4-BE49-F238E27FC236}">
                <a16:creationId xmlns:a16="http://schemas.microsoft.com/office/drawing/2014/main" id="{535E6CA6-A60C-4710-8594-16B843A17981}"/>
              </a:ext>
            </a:extLst>
          </p:cNvPr>
          <p:cNvSpPr/>
          <p:nvPr/>
        </p:nvSpPr>
        <p:spPr>
          <a:xfrm>
            <a:off x="578397" y="2247652"/>
            <a:ext cx="3133724" cy="823627"/>
          </a:xfrm>
          <a:prstGeom prst="roundRect">
            <a:avLst>
              <a:gd name="adj" fmla="val 318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v-LV" sz="2400" b="1" dirty="0">
                <a:solidFill>
                  <a:schemeClr val="tx1"/>
                </a:solidFill>
                <a:latin typeface="+mj-lt"/>
              </a:rPr>
              <a:t>PALIELINĀT </a:t>
            </a:r>
            <a:r>
              <a:rPr lang="lv-LV" sz="2400" dirty="0">
                <a:solidFill>
                  <a:schemeClr val="tx1"/>
                </a:solidFill>
                <a:latin typeface="+mj-lt"/>
              </a:rPr>
              <a:t>PRODUKTIVITĀTI …</a:t>
            </a:r>
          </a:p>
        </p:txBody>
      </p:sp>
      <p:sp>
        <p:nvSpPr>
          <p:cNvPr id="14" name="Rectangle: Rounded Corners 13">
            <a:extLst>
              <a:ext uri="{FF2B5EF4-FFF2-40B4-BE49-F238E27FC236}">
                <a16:creationId xmlns:a16="http://schemas.microsoft.com/office/drawing/2014/main" id="{92E6978D-16DE-4FD5-ABC3-0A5673E2D0C6}"/>
              </a:ext>
            </a:extLst>
          </p:cNvPr>
          <p:cNvSpPr/>
          <p:nvPr/>
        </p:nvSpPr>
        <p:spPr>
          <a:xfrm>
            <a:off x="0" y="-3689"/>
            <a:ext cx="4429125" cy="1553593"/>
          </a:xfrm>
          <a:prstGeom prst="roundRect">
            <a:avLst>
              <a:gd name="adj" fmla="val 185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800" cap="all" dirty="0">
                <a:solidFill>
                  <a:schemeClr val="tx1"/>
                </a:solidFill>
                <a:ea typeface="Verdana" panose="020B0604030504040204" pitchFamily="34" charset="0"/>
                <a:cs typeface="Verdana" panose="020B0604030504040204" pitchFamily="34" charset="0"/>
              </a:rPr>
              <a:t>KĀ PANĀKT STRAUJĀKU IENĀKUMU PIEAUGUMU?</a:t>
            </a:r>
            <a:endParaRPr lang="lv-LV" sz="2800" dirty="0">
              <a:solidFill>
                <a:schemeClr val="tx1"/>
              </a:solidFill>
              <a:latin typeface="+mj-lt"/>
            </a:endParaRPr>
          </a:p>
        </p:txBody>
      </p:sp>
      <p:sp>
        <p:nvSpPr>
          <p:cNvPr id="16" name="Rectangle: Rounded Corners 15">
            <a:extLst>
              <a:ext uri="{FF2B5EF4-FFF2-40B4-BE49-F238E27FC236}">
                <a16:creationId xmlns:a16="http://schemas.microsoft.com/office/drawing/2014/main" id="{95848764-8B30-4188-AD9D-5305EF99760C}"/>
              </a:ext>
            </a:extLst>
          </p:cNvPr>
          <p:cNvSpPr/>
          <p:nvPr/>
        </p:nvSpPr>
        <p:spPr>
          <a:xfrm>
            <a:off x="9625012" y="628403"/>
            <a:ext cx="2247901" cy="1619249"/>
          </a:xfrm>
          <a:prstGeom prst="roundRect">
            <a:avLst>
              <a:gd name="adj" fmla="val 318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lv-LV" sz="2400" dirty="0">
                <a:solidFill>
                  <a:schemeClr val="tx1"/>
                </a:solidFill>
                <a:latin typeface="+mj-lt"/>
              </a:rPr>
              <a:t>NOTURĪGS </a:t>
            </a:r>
            <a:r>
              <a:rPr lang="lv-LV" sz="2400" b="1" dirty="0">
                <a:solidFill>
                  <a:schemeClr val="tx1"/>
                </a:solidFill>
                <a:latin typeface="+mj-lt"/>
              </a:rPr>
              <a:t>IENĀKUMU PIEAUGUMS …</a:t>
            </a:r>
            <a:endParaRPr lang="lv-LV" sz="2400" dirty="0">
              <a:solidFill>
                <a:schemeClr val="tx1"/>
              </a:solidFill>
              <a:latin typeface="+mj-lt"/>
            </a:endParaRPr>
          </a:p>
        </p:txBody>
      </p:sp>
      <p:sp>
        <p:nvSpPr>
          <p:cNvPr id="2" name="Rectangle 1">
            <a:extLst>
              <a:ext uri="{FF2B5EF4-FFF2-40B4-BE49-F238E27FC236}">
                <a16:creationId xmlns:a16="http://schemas.microsoft.com/office/drawing/2014/main" id="{925F0797-BADE-46C5-8BCB-F3E9A4319925}"/>
              </a:ext>
            </a:extLst>
          </p:cNvPr>
          <p:cNvSpPr/>
          <p:nvPr/>
        </p:nvSpPr>
        <p:spPr>
          <a:xfrm>
            <a:off x="5977217" y="3244334"/>
            <a:ext cx="237566" cy="369332"/>
          </a:xfrm>
          <a:prstGeom prst="rect">
            <a:avLst/>
          </a:prstGeom>
        </p:spPr>
        <p:txBody>
          <a:bodyPr wrap="none">
            <a:spAutoFit/>
          </a:bodyPr>
          <a:lstStyle/>
          <a:p>
            <a:r>
              <a:rPr lang="lv-LV" dirty="0"/>
              <a:t> </a:t>
            </a:r>
          </a:p>
        </p:txBody>
      </p:sp>
    </p:spTree>
    <p:extLst>
      <p:ext uri="{BB962C8B-B14F-4D97-AF65-F5344CB8AC3E}">
        <p14:creationId xmlns:p14="http://schemas.microsoft.com/office/powerpoint/2010/main" val="35679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04092" y="332914"/>
            <a:ext cx="8621108" cy="937027"/>
          </a:xfrm>
        </p:spPr>
        <p:txBody>
          <a:bodyPr anchor="b">
            <a:noAutofit/>
          </a:bodyPr>
          <a:lstStyle/>
          <a:p>
            <a:r>
              <a:rPr lang="lv-LV" sz="3200" b="0" cap="all" dirty="0">
                <a:solidFill>
                  <a:srgbClr val="228B9D"/>
                </a:solidFill>
                <a:latin typeface="+mj-lt"/>
                <a:ea typeface="Segoe UI" panose="020B0502040204020203" pitchFamily="34" charset="0"/>
                <a:cs typeface="Segoe UI" panose="020B0502040204020203" pitchFamily="34" charset="0"/>
              </a:rPr>
              <a:t>PĒDĒJOS DIVOS GADOS Ekonomikas ATTĪSTĪBA PAĀTRINĀJĀS</a:t>
            </a:r>
            <a:endParaRPr lang="lv-LV" altLang="lv-LV" sz="3200" b="0" cap="all" dirty="0">
              <a:solidFill>
                <a:srgbClr val="228B9D"/>
              </a:solidFill>
              <a:latin typeface="+mj-lt"/>
              <a:ea typeface="Segoe UI" panose="020B0502040204020203" pitchFamily="34" charset="0"/>
              <a:cs typeface="Segoe UI" panose="020B0502040204020203" pitchFamily="34" charset="0"/>
            </a:endParaRPr>
          </a:p>
        </p:txBody>
      </p:sp>
      <p:sp>
        <p:nvSpPr>
          <p:cNvPr id="14" name="Slide Number Placeholder 1">
            <a:extLst>
              <a:ext uri="{FF2B5EF4-FFF2-40B4-BE49-F238E27FC236}">
                <a16:creationId xmlns:a16="http://schemas.microsoft.com/office/drawing/2014/main" id="{39B06EEE-BC0F-4950-91EA-67815E1C6D6D}"/>
              </a:ext>
            </a:extLst>
          </p:cNvPr>
          <p:cNvSpPr txBox="1">
            <a:spLocks/>
          </p:cNvSpPr>
          <p:nvPr/>
        </p:nvSpPr>
        <p:spPr>
          <a:xfrm>
            <a:off x="11379200" y="6324600"/>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2</a:t>
            </a:fld>
            <a:endParaRPr lang="en-US" altLang="lv-LV" sz="1000" dirty="0">
              <a:solidFill>
                <a:schemeClr val="tx1">
                  <a:tint val="75000"/>
                </a:schemeClr>
              </a:solidFill>
              <a:latin typeface="Calibri Light" panose="020F0302020204030204" pitchFamily="34" charset="0"/>
            </a:endParaRPr>
          </a:p>
        </p:txBody>
      </p:sp>
      <p:sp>
        <p:nvSpPr>
          <p:cNvPr id="15" name="TextBox 14">
            <a:extLst>
              <a:ext uri="{FF2B5EF4-FFF2-40B4-BE49-F238E27FC236}">
                <a16:creationId xmlns:a16="http://schemas.microsoft.com/office/drawing/2014/main" id="{1B563DDF-87FC-453B-9547-52EA203A44F9}"/>
              </a:ext>
            </a:extLst>
          </p:cNvPr>
          <p:cNvSpPr txBox="1"/>
          <p:nvPr/>
        </p:nvSpPr>
        <p:spPr>
          <a:xfrm>
            <a:off x="385620" y="2011877"/>
            <a:ext cx="2160000" cy="1138773"/>
          </a:xfrm>
          <a:prstGeom prst="rect">
            <a:avLst/>
          </a:prstGeom>
          <a:noFill/>
        </p:spPr>
        <p:txBody>
          <a:bodyPr wrap="square" rtlCol="0">
            <a:spAutoFit/>
          </a:bodyPr>
          <a:lstStyle/>
          <a:p>
            <a:pPr algn="ctr"/>
            <a:r>
              <a:rPr lang="lv-LV" sz="1600" dirty="0">
                <a:solidFill>
                  <a:srgbClr val="228B9D"/>
                </a:solidFill>
                <a:latin typeface="+mj-lt"/>
                <a:ea typeface="Tahoma" panose="020B0604030504040204" pitchFamily="34" charset="0"/>
                <a:cs typeface="Tahoma" panose="020B0604030504040204" pitchFamily="34" charset="0"/>
              </a:rPr>
              <a:t>Ekonomikas izaugsme paātrinās</a:t>
            </a:r>
          </a:p>
          <a:p>
            <a:pPr algn="ctr"/>
            <a:r>
              <a:rPr lang="lv-LV" sz="3600" dirty="0">
                <a:latin typeface="+mj-lt"/>
                <a:ea typeface="Tahoma" panose="020B0604030504040204" pitchFamily="34" charset="0"/>
                <a:cs typeface="Tahoma" panose="020B0604030504040204" pitchFamily="34" charset="0"/>
              </a:rPr>
              <a:t>+4,8%</a:t>
            </a:r>
          </a:p>
        </p:txBody>
      </p:sp>
      <p:sp>
        <p:nvSpPr>
          <p:cNvPr id="16" name="TextBox 15">
            <a:extLst>
              <a:ext uri="{FF2B5EF4-FFF2-40B4-BE49-F238E27FC236}">
                <a16:creationId xmlns:a16="http://schemas.microsoft.com/office/drawing/2014/main" id="{A69DEB9C-BAD9-4F6C-A619-E033A974855B}"/>
              </a:ext>
            </a:extLst>
          </p:cNvPr>
          <p:cNvSpPr txBox="1"/>
          <p:nvPr/>
        </p:nvSpPr>
        <p:spPr>
          <a:xfrm>
            <a:off x="2694740" y="2011877"/>
            <a:ext cx="2160000" cy="1138773"/>
          </a:xfrm>
          <a:prstGeom prst="rect">
            <a:avLst/>
          </a:prstGeom>
          <a:noFill/>
        </p:spPr>
        <p:txBody>
          <a:bodyPr wrap="square" rtlCol="0">
            <a:spAutoFit/>
          </a:bodyPr>
          <a:lstStyle/>
          <a:p>
            <a:pPr algn="ctr"/>
            <a:r>
              <a:rPr lang="lv-LV" sz="1600" dirty="0">
                <a:solidFill>
                  <a:srgbClr val="228B9D"/>
                </a:solidFill>
                <a:latin typeface="+mj-lt"/>
                <a:ea typeface="Tahoma" panose="020B0604030504040204" pitchFamily="34" charset="0"/>
                <a:cs typeface="Tahoma" panose="020B0604030504040204" pitchFamily="34" charset="0"/>
              </a:rPr>
              <a:t>Attīstās apstrādes rūpniecība</a:t>
            </a:r>
          </a:p>
          <a:p>
            <a:pPr algn="ctr"/>
            <a:r>
              <a:rPr lang="lv-LV" sz="3600" dirty="0">
                <a:latin typeface="+mj-lt"/>
                <a:ea typeface="Tahoma" panose="020B0604030504040204" pitchFamily="34" charset="0"/>
                <a:cs typeface="Tahoma" panose="020B0604030504040204" pitchFamily="34" charset="0"/>
              </a:rPr>
              <a:t>+2,7%</a:t>
            </a:r>
          </a:p>
        </p:txBody>
      </p:sp>
      <p:sp>
        <p:nvSpPr>
          <p:cNvPr id="17" name="TextBox 16">
            <a:extLst>
              <a:ext uri="{FF2B5EF4-FFF2-40B4-BE49-F238E27FC236}">
                <a16:creationId xmlns:a16="http://schemas.microsoft.com/office/drawing/2014/main" id="{C4B9681C-992F-4D69-A10D-68625BD96D2C}"/>
              </a:ext>
            </a:extLst>
          </p:cNvPr>
          <p:cNvSpPr txBox="1"/>
          <p:nvPr/>
        </p:nvSpPr>
        <p:spPr>
          <a:xfrm>
            <a:off x="5013405" y="2010387"/>
            <a:ext cx="2160000" cy="1138773"/>
          </a:xfrm>
          <a:prstGeom prst="rect">
            <a:avLst/>
          </a:prstGeom>
          <a:noFill/>
        </p:spPr>
        <p:txBody>
          <a:bodyPr wrap="square" rtlCol="0" anchor="t" anchorCtr="0">
            <a:spAutoFit/>
          </a:bodyPr>
          <a:lstStyle/>
          <a:p>
            <a:pPr algn="ctr"/>
            <a:r>
              <a:rPr lang="lv-LV" sz="1600" dirty="0">
                <a:solidFill>
                  <a:srgbClr val="228B9D"/>
                </a:solidFill>
                <a:latin typeface="+mj-lt"/>
                <a:ea typeface="Tahoma" panose="020B0604030504040204" pitchFamily="34" charset="0"/>
                <a:cs typeface="Tahoma" panose="020B0604030504040204" pitchFamily="34" charset="0"/>
              </a:rPr>
              <a:t>Stabili aug </a:t>
            </a:r>
            <a:br>
              <a:rPr lang="lv-LV" sz="1600" dirty="0">
                <a:solidFill>
                  <a:srgbClr val="228B9D"/>
                </a:solidFill>
                <a:latin typeface="+mj-lt"/>
                <a:ea typeface="Tahoma" panose="020B0604030504040204" pitchFamily="34" charset="0"/>
                <a:cs typeface="Tahoma" panose="020B0604030504040204" pitchFamily="34" charset="0"/>
              </a:rPr>
            </a:br>
            <a:r>
              <a:rPr lang="lv-LV" sz="1600" dirty="0">
                <a:solidFill>
                  <a:srgbClr val="228B9D"/>
                </a:solidFill>
                <a:latin typeface="+mj-lt"/>
                <a:ea typeface="Tahoma" panose="020B0604030504040204" pitchFamily="34" charset="0"/>
                <a:cs typeface="Tahoma" panose="020B0604030504040204" pitchFamily="34" charset="0"/>
              </a:rPr>
              <a:t>eksports</a:t>
            </a:r>
          </a:p>
          <a:p>
            <a:pPr algn="ctr"/>
            <a:r>
              <a:rPr lang="lv-LV" sz="3600" dirty="0">
                <a:latin typeface="+mj-lt"/>
                <a:ea typeface="Tahoma" panose="020B0604030504040204" pitchFamily="34" charset="0"/>
                <a:cs typeface="Tahoma" panose="020B0604030504040204" pitchFamily="34" charset="0"/>
              </a:rPr>
              <a:t>+1,4%</a:t>
            </a:r>
            <a:endParaRPr lang="lv-LV" sz="1275" dirty="0">
              <a:solidFill>
                <a:srgbClr val="228B9D"/>
              </a:solidFill>
              <a:latin typeface="+mj-lt"/>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CFC9B4F-6295-4F65-9A7B-6743F15148C8}"/>
              </a:ext>
            </a:extLst>
          </p:cNvPr>
          <p:cNvSpPr txBox="1"/>
          <p:nvPr/>
        </p:nvSpPr>
        <p:spPr>
          <a:xfrm>
            <a:off x="7423395" y="2010387"/>
            <a:ext cx="2160000" cy="1384995"/>
          </a:xfrm>
          <a:prstGeom prst="rect">
            <a:avLst/>
          </a:prstGeom>
          <a:noFill/>
        </p:spPr>
        <p:txBody>
          <a:bodyPr wrap="square" rtlCol="0">
            <a:spAutoFit/>
          </a:bodyPr>
          <a:lstStyle/>
          <a:p>
            <a:pPr algn="ctr"/>
            <a:r>
              <a:rPr lang="lv-LV" sz="1600" dirty="0">
                <a:solidFill>
                  <a:srgbClr val="228B9D"/>
                </a:solidFill>
                <a:latin typeface="+mj-lt"/>
                <a:ea typeface="Tahoma" panose="020B0604030504040204" pitchFamily="34" charset="0"/>
                <a:cs typeface="Tahoma" panose="020B0604030504040204" pitchFamily="34" charset="0"/>
              </a:rPr>
              <a:t>Investīcijām </a:t>
            </a:r>
            <a:r>
              <a:rPr lang="en-US" sz="1600" dirty="0">
                <a:solidFill>
                  <a:srgbClr val="228B9D"/>
                </a:solidFill>
                <a:latin typeface="+mj-lt"/>
                <a:ea typeface="Tahoma" panose="020B0604030504040204" pitchFamily="34" charset="0"/>
                <a:cs typeface="Tahoma" panose="020B0604030504040204" pitchFamily="34" charset="0"/>
              </a:rPr>
              <a:t>(</a:t>
            </a:r>
            <a:r>
              <a:rPr lang="en-US" sz="1600" dirty="0" err="1">
                <a:solidFill>
                  <a:srgbClr val="228B9D"/>
                </a:solidFill>
                <a:latin typeface="+mj-lt"/>
                <a:ea typeface="Tahoma" panose="020B0604030504040204" pitchFamily="34" charset="0"/>
                <a:cs typeface="Tahoma" panose="020B0604030504040204" pitchFamily="34" charset="0"/>
              </a:rPr>
              <a:t>bruto</a:t>
            </a:r>
            <a:r>
              <a:rPr lang="en-US" sz="1600" dirty="0">
                <a:solidFill>
                  <a:srgbClr val="228B9D"/>
                </a:solidFill>
                <a:latin typeface="+mj-lt"/>
                <a:ea typeface="Tahoma" panose="020B0604030504040204" pitchFamily="34" charset="0"/>
                <a:cs typeface="Tahoma" panose="020B0604030504040204" pitchFamily="34" charset="0"/>
              </a:rPr>
              <a:t> </a:t>
            </a:r>
            <a:r>
              <a:rPr lang="en-US" sz="1600" dirty="0" err="1">
                <a:solidFill>
                  <a:srgbClr val="228B9D"/>
                </a:solidFill>
                <a:latin typeface="+mj-lt"/>
                <a:ea typeface="Tahoma" panose="020B0604030504040204" pitchFamily="34" charset="0"/>
                <a:cs typeface="Tahoma" panose="020B0604030504040204" pitchFamily="34" charset="0"/>
              </a:rPr>
              <a:t>kapit</a:t>
            </a:r>
            <a:r>
              <a:rPr lang="lv-LV" sz="1600" dirty="0" err="1">
                <a:solidFill>
                  <a:srgbClr val="228B9D"/>
                </a:solidFill>
                <a:latin typeface="+mj-lt"/>
                <a:ea typeface="Tahoma" panose="020B0604030504040204" pitchFamily="34" charset="0"/>
                <a:cs typeface="Tahoma" panose="020B0604030504040204" pitchFamily="34" charset="0"/>
              </a:rPr>
              <a:t>āla</a:t>
            </a:r>
            <a:r>
              <a:rPr lang="lv-LV" sz="1600" dirty="0">
                <a:solidFill>
                  <a:srgbClr val="228B9D"/>
                </a:solidFill>
                <a:latin typeface="+mj-lt"/>
                <a:ea typeface="Tahoma" panose="020B0604030504040204" pitchFamily="34" charset="0"/>
                <a:cs typeface="Tahoma" panose="020B0604030504040204" pitchFamily="34" charset="0"/>
              </a:rPr>
              <a:t> veidošana) straujš pieaugums</a:t>
            </a:r>
          </a:p>
          <a:p>
            <a:pPr algn="ctr"/>
            <a:r>
              <a:rPr lang="lv-LV" sz="3600" dirty="0">
                <a:latin typeface="+mj-lt"/>
                <a:ea typeface="Tahoma" panose="020B0604030504040204" pitchFamily="34" charset="0"/>
                <a:cs typeface="Tahoma" panose="020B0604030504040204" pitchFamily="34" charset="0"/>
              </a:rPr>
              <a:t>+16,4%</a:t>
            </a:r>
          </a:p>
        </p:txBody>
      </p:sp>
      <p:sp>
        <p:nvSpPr>
          <p:cNvPr id="19" name="TextBox 18">
            <a:extLst>
              <a:ext uri="{FF2B5EF4-FFF2-40B4-BE49-F238E27FC236}">
                <a16:creationId xmlns:a16="http://schemas.microsoft.com/office/drawing/2014/main" id="{94DB4E99-04EA-4254-9037-DD72DFB9560D}"/>
              </a:ext>
            </a:extLst>
          </p:cNvPr>
          <p:cNvSpPr txBox="1"/>
          <p:nvPr/>
        </p:nvSpPr>
        <p:spPr>
          <a:xfrm>
            <a:off x="9632441" y="2010387"/>
            <a:ext cx="2160000" cy="1138773"/>
          </a:xfrm>
          <a:prstGeom prst="rect">
            <a:avLst/>
          </a:prstGeom>
          <a:noFill/>
        </p:spPr>
        <p:txBody>
          <a:bodyPr wrap="square" rtlCol="0">
            <a:spAutoFit/>
          </a:bodyPr>
          <a:lstStyle/>
          <a:p>
            <a:pPr algn="ctr"/>
            <a:r>
              <a:rPr lang="lv-LV" sz="1600" dirty="0">
                <a:solidFill>
                  <a:srgbClr val="228B9D"/>
                </a:solidFill>
                <a:latin typeface="+mj-lt"/>
                <a:ea typeface="Tahoma" panose="020B0604030504040204" pitchFamily="34" charset="0"/>
                <a:cs typeface="Tahoma" panose="020B0604030504040204" pitchFamily="34" charset="0"/>
              </a:rPr>
              <a:t>Privātais patēriņš </a:t>
            </a:r>
            <a:br>
              <a:rPr lang="lv-LV" sz="1600" dirty="0">
                <a:solidFill>
                  <a:srgbClr val="228B9D"/>
                </a:solidFill>
                <a:latin typeface="+mj-lt"/>
                <a:ea typeface="Tahoma" panose="020B0604030504040204" pitchFamily="34" charset="0"/>
                <a:cs typeface="Tahoma" panose="020B0604030504040204" pitchFamily="34" charset="0"/>
              </a:rPr>
            </a:br>
            <a:r>
              <a:rPr lang="lv-LV" sz="1600" dirty="0">
                <a:solidFill>
                  <a:srgbClr val="228B9D"/>
                </a:solidFill>
                <a:latin typeface="+mj-lt"/>
                <a:ea typeface="Tahoma" panose="020B0604030504040204" pitchFamily="34" charset="0"/>
                <a:cs typeface="Tahoma" panose="020B0604030504040204" pitchFamily="34" charset="0"/>
              </a:rPr>
              <a:t>aug</a:t>
            </a:r>
          </a:p>
          <a:p>
            <a:pPr algn="ctr"/>
            <a:r>
              <a:rPr lang="lv-LV" sz="3600" dirty="0">
                <a:latin typeface="+mj-lt"/>
                <a:ea typeface="Tahoma" panose="020B0604030504040204" pitchFamily="34" charset="0"/>
                <a:cs typeface="Tahoma" panose="020B0604030504040204" pitchFamily="34" charset="0"/>
              </a:rPr>
              <a:t>+4,5%</a:t>
            </a:r>
            <a:endParaRPr lang="lv-LV" sz="1280" dirty="0">
              <a:latin typeface="+mj-lt"/>
              <a:ea typeface="Tahoma" panose="020B0604030504040204" pitchFamily="34" charset="0"/>
              <a:cs typeface="Tahoma" panose="020B0604030504040204" pitchFamily="34" charset="0"/>
            </a:endParaRPr>
          </a:p>
        </p:txBody>
      </p:sp>
      <p:graphicFrame>
        <p:nvGraphicFramePr>
          <p:cNvPr id="20" name="Chart 19">
            <a:extLst>
              <a:ext uri="{FF2B5EF4-FFF2-40B4-BE49-F238E27FC236}">
                <a16:creationId xmlns:a16="http://schemas.microsoft.com/office/drawing/2014/main" id="{CAFD0346-243A-4CC1-A414-1A2C730BD4C7}"/>
              </a:ext>
            </a:extLst>
          </p:cNvPr>
          <p:cNvGraphicFramePr/>
          <p:nvPr>
            <p:extLst/>
          </p:nvPr>
        </p:nvGraphicFramePr>
        <p:xfrm>
          <a:off x="426991" y="3429000"/>
          <a:ext cx="216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11EC5F2A-DFDD-49FB-8861-8B96599E5BAA}"/>
              </a:ext>
            </a:extLst>
          </p:cNvPr>
          <p:cNvGraphicFramePr/>
          <p:nvPr>
            <p:extLst/>
          </p:nvPr>
        </p:nvGraphicFramePr>
        <p:xfrm>
          <a:off x="2719266" y="3430987"/>
          <a:ext cx="21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AF9D07DB-5AF2-49D4-8879-7CB00E24C0DE}"/>
              </a:ext>
            </a:extLst>
          </p:cNvPr>
          <p:cNvGraphicFramePr/>
          <p:nvPr>
            <p:extLst/>
          </p:nvPr>
        </p:nvGraphicFramePr>
        <p:xfrm>
          <a:off x="5013405" y="3430987"/>
          <a:ext cx="2160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9F8AE01B-BFBC-4E78-8DF8-331850DE9792}"/>
              </a:ext>
            </a:extLst>
          </p:cNvPr>
          <p:cNvGraphicFramePr/>
          <p:nvPr>
            <p:extLst/>
          </p:nvPr>
        </p:nvGraphicFramePr>
        <p:xfrm>
          <a:off x="7304288" y="3421462"/>
          <a:ext cx="2160000" cy="28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9BD130D2-2569-40F7-B058-0A736E81F236}"/>
              </a:ext>
            </a:extLst>
          </p:cNvPr>
          <p:cNvGraphicFramePr/>
          <p:nvPr>
            <p:extLst/>
          </p:nvPr>
        </p:nvGraphicFramePr>
        <p:xfrm>
          <a:off x="9583395" y="3429000"/>
          <a:ext cx="2160000" cy="2880000"/>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a:extLst>
              <a:ext uri="{FF2B5EF4-FFF2-40B4-BE49-F238E27FC236}">
                <a16:creationId xmlns:a16="http://schemas.microsoft.com/office/drawing/2014/main" id="{5D88655D-7A4B-422A-ACC2-B60DAB0A5BF4}"/>
              </a:ext>
            </a:extLst>
          </p:cNvPr>
          <p:cNvSpPr txBox="1"/>
          <p:nvPr/>
        </p:nvSpPr>
        <p:spPr>
          <a:xfrm>
            <a:off x="339900" y="6369278"/>
            <a:ext cx="2250900" cy="215444"/>
          </a:xfrm>
          <a:prstGeom prst="rect">
            <a:avLst/>
          </a:prstGeom>
          <a:noFill/>
        </p:spPr>
        <p:txBody>
          <a:bodyPr wrap="square" rtlCol="0">
            <a:spAutoFit/>
          </a:bodyPr>
          <a:lstStyle/>
          <a:p>
            <a:r>
              <a:rPr lang="lv-LV" sz="800" dirty="0">
                <a:solidFill>
                  <a:srgbClr val="000000"/>
                </a:solidFill>
                <a:latin typeface="+mj-lt"/>
                <a:ea typeface="Verdana" panose="020B0604030504040204" pitchFamily="34" charset="0"/>
                <a:cs typeface="Verdana" panose="020B0604030504040204" pitchFamily="34" charset="0"/>
              </a:rPr>
              <a:t>Avots: CSP</a:t>
            </a:r>
          </a:p>
        </p:txBody>
      </p:sp>
    </p:spTree>
    <p:extLst>
      <p:ext uri="{BB962C8B-B14F-4D97-AF65-F5344CB8AC3E}">
        <p14:creationId xmlns:p14="http://schemas.microsoft.com/office/powerpoint/2010/main" val="311988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550" y="371475"/>
            <a:ext cx="8172450" cy="893028"/>
          </a:xfrm>
        </p:spPr>
        <p:txBody>
          <a:bodyPr anchor="b">
            <a:normAutofit fontScale="90000"/>
          </a:bodyPr>
          <a:lstStyle/>
          <a:p>
            <a:r>
              <a:rPr lang="lv-LV" sz="3200" b="0" cap="all" dirty="0">
                <a:solidFill>
                  <a:srgbClr val="228B9D"/>
                </a:solidFill>
                <a:latin typeface="+mj-lt"/>
              </a:rPr>
              <a:t>Apstrādes rūpniecībā STRAUJĀK AUG AUGSTO un VIDĒJI AUGSTO TEHNOLOĢIJU NOZARES</a:t>
            </a:r>
          </a:p>
        </p:txBody>
      </p:sp>
      <p:graphicFrame>
        <p:nvGraphicFramePr>
          <p:cNvPr id="13" name="Object 12">
            <a:extLst>
              <a:ext uri="{FF2B5EF4-FFF2-40B4-BE49-F238E27FC236}">
                <a16:creationId xmlns:a16="http://schemas.microsoft.com/office/drawing/2014/main" id="{942A9F1F-9603-4077-9553-67C1E23E7754}"/>
              </a:ext>
            </a:extLst>
          </p:cNvPr>
          <p:cNvGraphicFramePr>
            <a:graphicFrameLocks/>
          </p:cNvGraphicFramePr>
          <p:nvPr>
            <p:extLst>
              <p:ext uri="{D42A27DB-BD31-4B8C-83A1-F6EECF244321}">
                <p14:modId xmlns:p14="http://schemas.microsoft.com/office/powerpoint/2010/main" val="617919560"/>
              </p:ext>
            </p:extLst>
          </p:nvPr>
        </p:nvGraphicFramePr>
        <p:xfrm>
          <a:off x="276225" y="2701677"/>
          <a:ext cx="3590925" cy="2887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Object 12">
            <a:extLst>
              <a:ext uri="{FF2B5EF4-FFF2-40B4-BE49-F238E27FC236}">
                <a16:creationId xmlns:a16="http://schemas.microsoft.com/office/drawing/2014/main" id="{A5F697BF-65A2-4885-8ED5-0A22BF6A948F}"/>
              </a:ext>
            </a:extLst>
          </p:cNvPr>
          <p:cNvGraphicFramePr>
            <a:graphicFrameLocks/>
          </p:cNvGraphicFramePr>
          <p:nvPr>
            <p:extLst>
              <p:ext uri="{D42A27DB-BD31-4B8C-83A1-F6EECF244321}">
                <p14:modId xmlns:p14="http://schemas.microsoft.com/office/powerpoint/2010/main" val="2112267946"/>
              </p:ext>
            </p:extLst>
          </p:nvPr>
        </p:nvGraphicFramePr>
        <p:xfrm>
          <a:off x="4208689" y="2689478"/>
          <a:ext cx="2687411" cy="283948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5510581C-B879-41A1-8CA4-D6CEA2770CD5}"/>
              </a:ext>
            </a:extLst>
          </p:cNvPr>
          <p:cNvSpPr/>
          <p:nvPr/>
        </p:nvSpPr>
        <p:spPr>
          <a:xfrm>
            <a:off x="776257" y="1931752"/>
            <a:ext cx="2535496"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Apjomu izmaiņas</a:t>
            </a:r>
            <a:br>
              <a:rPr lang="lv-LV" sz="1600" dirty="0">
                <a:latin typeface="Calibri Light" panose="020F0302020204030204" pitchFamily="34" charset="0"/>
                <a:ea typeface="Calibri" panose="020F0502020204030204" pitchFamily="34" charset="0"/>
                <a:cs typeface="Segoe UI" panose="020B0502040204020203" pitchFamily="34" charset="0"/>
              </a:rPr>
            </a:br>
            <a:r>
              <a:rPr lang="lv-LV" sz="1200" i="1" dirty="0">
                <a:effectLst/>
                <a:latin typeface="Calibri Light" panose="020F0302020204030204" pitchFamily="34" charset="0"/>
                <a:ea typeface="Calibri" panose="020F0502020204030204" pitchFamily="34" charset="0"/>
                <a:cs typeface="Segoe UI" panose="020B0502040204020203" pitchFamily="34" charset="0"/>
              </a:rPr>
              <a:t>procentos</a:t>
            </a:r>
            <a:endParaRPr lang="lv-LV" sz="1600" dirty="0">
              <a:latin typeface="Calibri Light" panose="020F0302020204030204" pitchFamily="34" charset="0"/>
            </a:endParaRPr>
          </a:p>
        </p:txBody>
      </p:sp>
      <p:sp>
        <p:nvSpPr>
          <p:cNvPr id="14" name="Rectangle 13">
            <a:extLst>
              <a:ext uri="{FF2B5EF4-FFF2-40B4-BE49-F238E27FC236}">
                <a16:creationId xmlns:a16="http://schemas.microsoft.com/office/drawing/2014/main" id="{66A23349-9632-4412-8EDE-592ED446EC94}"/>
              </a:ext>
            </a:extLst>
          </p:cNvPr>
          <p:cNvSpPr/>
          <p:nvPr/>
        </p:nvSpPr>
        <p:spPr>
          <a:xfrm>
            <a:off x="4400587" y="1931752"/>
            <a:ext cx="2583337" cy="769441"/>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Apstrādes rūpniecības loma tautsaimniecībā</a:t>
            </a:r>
          </a:p>
          <a:p>
            <a:pPr algn="ctr"/>
            <a:r>
              <a:rPr lang="lv-LV" sz="1200" i="1" dirty="0">
                <a:latin typeface="Calibri Light" panose="020F0302020204030204" pitchFamily="34" charset="0"/>
                <a:cs typeface="Segoe UI" panose="020B0502040204020203" pitchFamily="34" charset="0"/>
              </a:rPr>
              <a:t>Struktūra IKP, procentos</a:t>
            </a:r>
            <a:endParaRPr lang="lv-LV" sz="1600" i="1" dirty="0">
              <a:latin typeface="Calibri Light" panose="020F0302020204030204" pitchFamily="34" charset="0"/>
            </a:endParaRPr>
          </a:p>
        </p:txBody>
      </p:sp>
      <p:sp>
        <p:nvSpPr>
          <p:cNvPr id="15" name="TextBox 14">
            <a:extLst>
              <a:ext uri="{FF2B5EF4-FFF2-40B4-BE49-F238E27FC236}">
                <a16:creationId xmlns:a16="http://schemas.microsoft.com/office/drawing/2014/main" id="{F6581055-5377-46EF-8C17-A035C724DA72}"/>
              </a:ext>
            </a:extLst>
          </p:cNvPr>
          <p:cNvSpPr txBox="1"/>
          <p:nvPr/>
        </p:nvSpPr>
        <p:spPr>
          <a:xfrm>
            <a:off x="339900" y="6369278"/>
            <a:ext cx="1218420" cy="215444"/>
          </a:xfrm>
          <a:prstGeom prst="rect">
            <a:avLst/>
          </a:prstGeom>
          <a:noFill/>
        </p:spPr>
        <p:txBody>
          <a:bodyPr wrap="square" rtlCol="0">
            <a:spAutoFit/>
          </a:bodyPr>
          <a:lstStyle/>
          <a:p>
            <a:r>
              <a:rPr lang="lv-LV" sz="800" dirty="0">
                <a:solidFill>
                  <a:srgbClr val="000000"/>
                </a:solidFill>
                <a:latin typeface="+mj-lt"/>
                <a:ea typeface="Verdana" panose="020B0604030504040204" pitchFamily="34" charset="0"/>
                <a:cs typeface="Verdana" panose="020B0604030504040204" pitchFamily="34" charset="0"/>
              </a:rPr>
              <a:t>Avots: CSP</a:t>
            </a:r>
          </a:p>
        </p:txBody>
      </p:sp>
      <p:sp>
        <p:nvSpPr>
          <p:cNvPr id="16" name="Slide Number Placeholder 1">
            <a:extLst>
              <a:ext uri="{FF2B5EF4-FFF2-40B4-BE49-F238E27FC236}">
                <a16:creationId xmlns:a16="http://schemas.microsoft.com/office/drawing/2014/main" id="{2E5B4CCE-A1B5-4762-A839-54D8221DAA3C}"/>
              </a:ext>
            </a:extLst>
          </p:cNvPr>
          <p:cNvSpPr txBox="1">
            <a:spLocks/>
          </p:cNvSpPr>
          <p:nvPr/>
        </p:nvSpPr>
        <p:spPr>
          <a:xfrm>
            <a:off x="11379200" y="6324600"/>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3</a:t>
            </a:fld>
            <a:endParaRPr lang="en-US" altLang="lv-LV" sz="1000" dirty="0">
              <a:solidFill>
                <a:schemeClr val="tx1">
                  <a:tint val="75000"/>
                </a:schemeClr>
              </a:solidFill>
              <a:latin typeface="Calibri Light" panose="020F0302020204030204" pitchFamily="34" charset="0"/>
            </a:endParaRPr>
          </a:p>
        </p:txBody>
      </p:sp>
      <p:sp>
        <p:nvSpPr>
          <p:cNvPr id="22" name="Rectangle 21">
            <a:extLst>
              <a:ext uri="{FF2B5EF4-FFF2-40B4-BE49-F238E27FC236}">
                <a16:creationId xmlns:a16="http://schemas.microsoft.com/office/drawing/2014/main" id="{ABC3F925-5981-43AE-A456-DF4EE466C256}"/>
              </a:ext>
            </a:extLst>
          </p:cNvPr>
          <p:cNvSpPr/>
          <p:nvPr/>
        </p:nvSpPr>
        <p:spPr>
          <a:xfrm>
            <a:off x="7791427" y="1728168"/>
            <a:ext cx="3598164" cy="769441"/>
          </a:xfrm>
          <a:prstGeom prst="rect">
            <a:avLst/>
          </a:prstGeom>
        </p:spPr>
        <p:txBody>
          <a:bodyPr wrap="square">
            <a:spAutoFit/>
          </a:bodyPr>
          <a:lstStyle/>
          <a:p>
            <a:pPr algn="ctr">
              <a:spcBef>
                <a:spcPts val="1200"/>
              </a:spcBef>
              <a:spcAft>
                <a:spcPts val="600"/>
              </a:spcAft>
            </a:pPr>
            <a:r>
              <a:rPr lang="lv-LV" sz="1600" dirty="0">
                <a:latin typeface="Calibri Light" panose="020F0302020204030204" pitchFamily="34" charset="0"/>
                <a:ea typeface="Calibri" panose="020F0502020204030204" pitchFamily="34" charset="0"/>
                <a:cs typeface="Segoe UI" panose="020B0502040204020203" pitchFamily="34" charset="0"/>
              </a:rPr>
              <a:t>Apstrādes rūpniecības apjomu indekss un struktūra pa tehnoloģiju līmeņiem</a:t>
            </a:r>
            <a:br>
              <a:rPr lang="lv-LV" dirty="0">
                <a:latin typeface="Calibri Light" panose="020F0302020204030204" pitchFamily="34" charset="0"/>
                <a:ea typeface="Calibri" panose="020F0502020204030204" pitchFamily="34" charset="0"/>
                <a:cs typeface="Segoe UI" panose="020B0502040204020203" pitchFamily="34" charset="0"/>
              </a:rPr>
            </a:br>
            <a:r>
              <a:rPr lang="da-DK" sz="1200" i="1" dirty="0">
                <a:latin typeface="Calibri Light" panose="020F0302020204030204" pitchFamily="34" charset="0"/>
                <a:ea typeface="Calibri" panose="020F0502020204030204" pitchFamily="34" charset="0"/>
                <a:cs typeface="Segoe UI" panose="020B0502040204020203" pitchFamily="34" charset="0"/>
              </a:rPr>
              <a:t>200</a:t>
            </a:r>
            <a:r>
              <a:rPr lang="lv-LV" sz="1200" i="1" dirty="0">
                <a:latin typeface="Calibri Light" panose="020F0302020204030204" pitchFamily="34" charset="0"/>
                <a:ea typeface="Calibri" panose="020F0502020204030204" pitchFamily="34" charset="0"/>
                <a:cs typeface="Segoe UI" panose="020B0502040204020203" pitchFamily="34" charset="0"/>
              </a:rPr>
              <a:t>5</a:t>
            </a:r>
            <a:r>
              <a:rPr lang="da-DK" sz="1200" i="1" dirty="0">
                <a:latin typeface="Calibri Light" panose="020F0302020204030204" pitchFamily="34" charset="0"/>
                <a:ea typeface="Calibri" panose="020F0502020204030204" pitchFamily="34" charset="0"/>
                <a:cs typeface="Segoe UI" panose="020B0502040204020203" pitchFamily="34" charset="0"/>
              </a:rPr>
              <a:t>.gads = 100, struktūra 201</a:t>
            </a:r>
            <a:r>
              <a:rPr lang="lv-LV" sz="1200" i="1" dirty="0">
                <a:latin typeface="Calibri Light" panose="020F0302020204030204" pitchFamily="34" charset="0"/>
                <a:ea typeface="Calibri" panose="020F0502020204030204" pitchFamily="34" charset="0"/>
                <a:cs typeface="Segoe UI" panose="020B0502040204020203" pitchFamily="34" charset="0"/>
              </a:rPr>
              <a:t>8</a:t>
            </a:r>
            <a:r>
              <a:rPr lang="da-DK" sz="1200" i="1" dirty="0">
                <a:latin typeface="Calibri Light" panose="020F0302020204030204" pitchFamily="34" charset="0"/>
                <a:ea typeface="Calibri" panose="020F0502020204030204" pitchFamily="34" charset="0"/>
                <a:cs typeface="Segoe UI" panose="020B0502040204020203" pitchFamily="34" charset="0"/>
              </a:rPr>
              <a:t>.gadā, procentos</a:t>
            </a:r>
            <a:endParaRPr lang="lv-LV" sz="1600" dirty="0">
              <a:effectLst/>
              <a:latin typeface="Segoe UI Light" panose="020B0502040204020203" pitchFamily="34" charset="0"/>
              <a:ea typeface="Calibri" panose="020F0502020204030204" pitchFamily="34" charset="0"/>
              <a:cs typeface="Times New Roman" panose="02020603050405020304" pitchFamily="18" charset="0"/>
            </a:endParaRPr>
          </a:p>
        </p:txBody>
      </p:sp>
      <p:graphicFrame>
        <p:nvGraphicFramePr>
          <p:cNvPr id="23" name="Object 12">
            <a:extLst>
              <a:ext uri="{FF2B5EF4-FFF2-40B4-BE49-F238E27FC236}">
                <a16:creationId xmlns:a16="http://schemas.microsoft.com/office/drawing/2014/main" id="{AF5AFB14-34E4-47AD-AE18-52939D4E6A37}"/>
              </a:ext>
            </a:extLst>
          </p:cNvPr>
          <p:cNvGraphicFramePr>
            <a:graphicFrameLocks/>
          </p:cNvGraphicFramePr>
          <p:nvPr>
            <p:extLst>
              <p:ext uri="{D42A27DB-BD31-4B8C-83A1-F6EECF244321}">
                <p14:modId xmlns:p14="http://schemas.microsoft.com/office/powerpoint/2010/main" val="1141674231"/>
              </p:ext>
            </p:extLst>
          </p:nvPr>
        </p:nvGraphicFramePr>
        <p:xfrm>
          <a:off x="7791427" y="2543175"/>
          <a:ext cx="3607691" cy="28581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Object 12">
            <a:extLst>
              <a:ext uri="{FF2B5EF4-FFF2-40B4-BE49-F238E27FC236}">
                <a16:creationId xmlns:a16="http://schemas.microsoft.com/office/drawing/2014/main" id="{A65C3BA9-031F-4EA8-9CE7-06D649ED49B4}"/>
              </a:ext>
            </a:extLst>
          </p:cNvPr>
          <p:cNvGraphicFramePr>
            <a:graphicFrameLocks/>
          </p:cNvGraphicFramePr>
          <p:nvPr>
            <p:extLst>
              <p:ext uri="{D42A27DB-BD31-4B8C-83A1-F6EECF244321}">
                <p14:modId xmlns:p14="http://schemas.microsoft.com/office/powerpoint/2010/main" val="1812859461"/>
              </p:ext>
            </p:extLst>
          </p:nvPr>
        </p:nvGraphicFramePr>
        <p:xfrm>
          <a:off x="7791427" y="5592844"/>
          <a:ext cx="3695701" cy="4743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1236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FD61C04-876B-4254-B735-43073A48AD47}"/>
              </a:ext>
            </a:extLst>
          </p:cNvPr>
          <p:cNvGraphicFramePr/>
          <p:nvPr>
            <p:extLst>
              <p:ext uri="{D42A27DB-BD31-4B8C-83A1-F6EECF244321}">
                <p14:modId xmlns:p14="http://schemas.microsoft.com/office/powerpoint/2010/main" val="3646689136"/>
              </p:ext>
            </p:extLst>
          </p:nvPr>
        </p:nvGraphicFramePr>
        <p:xfrm>
          <a:off x="1122218" y="2012507"/>
          <a:ext cx="9486899" cy="446449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34F77A6D-B080-4FCF-B68E-CB21BDEE8D20}"/>
              </a:ext>
            </a:extLst>
          </p:cNvPr>
          <p:cNvSpPr/>
          <p:nvPr/>
        </p:nvSpPr>
        <p:spPr>
          <a:xfrm>
            <a:off x="1775926" y="1489286"/>
            <a:ext cx="4320074" cy="523220"/>
          </a:xfrm>
          <a:prstGeom prst="rect">
            <a:avLst/>
          </a:prstGeom>
        </p:spPr>
        <p:txBody>
          <a:bodyPr wrap="square">
            <a:spAutoFit/>
          </a:bodyPr>
          <a:lstStyle/>
          <a:p>
            <a:pPr algn="ctr">
              <a:spcBef>
                <a:spcPts val="1200"/>
              </a:spcBef>
              <a:spcAft>
                <a:spcPts val="600"/>
              </a:spcAft>
            </a:pPr>
            <a:r>
              <a:rPr lang="lv-LV" sz="1600" dirty="0">
                <a:latin typeface="Calibri Light" panose="020F0302020204030204" pitchFamily="34" charset="0"/>
                <a:ea typeface="Calibri" panose="020F0502020204030204" pitchFamily="34" charset="0"/>
                <a:cs typeface="Segoe UI" panose="020B0502040204020203" pitchFamily="34" charset="0"/>
              </a:rPr>
              <a:t>Apstrādes rūpniecības nozaru dinamika</a:t>
            </a:r>
            <a:br>
              <a:rPr lang="lv-LV" dirty="0">
                <a:latin typeface="Calibri Light" panose="020F0302020204030204" pitchFamily="34" charset="0"/>
                <a:ea typeface="Calibri" panose="020F0502020204030204" pitchFamily="34" charset="0"/>
                <a:cs typeface="Segoe UI" panose="020B0502040204020203" pitchFamily="34" charset="0"/>
              </a:rPr>
            </a:br>
            <a:r>
              <a:rPr lang="lv-LV" sz="1200" i="1" dirty="0">
                <a:latin typeface="Calibri Light" panose="020F0302020204030204" pitchFamily="34" charset="0"/>
                <a:ea typeface="Calibri" panose="020F0502020204030204" pitchFamily="34" charset="0"/>
                <a:cs typeface="Segoe UI" panose="020B0502040204020203" pitchFamily="34" charset="0"/>
              </a:rPr>
              <a:t>2018. pret 2017., %</a:t>
            </a:r>
            <a:endParaRPr lang="lv-LV" sz="1600" dirty="0">
              <a:effectLst/>
              <a:latin typeface="Segoe UI Light" panose="020B0502040204020203"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F339F64-6350-487D-898F-51A03EA496BD}"/>
              </a:ext>
            </a:extLst>
          </p:cNvPr>
          <p:cNvSpPr txBox="1"/>
          <p:nvPr/>
        </p:nvSpPr>
        <p:spPr>
          <a:xfrm>
            <a:off x="6255404" y="4322374"/>
            <a:ext cx="304800" cy="369332"/>
          </a:xfrm>
          <a:prstGeom prst="rect">
            <a:avLst/>
          </a:prstGeom>
          <a:solidFill>
            <a:schemeClr val="bg1"/>
          </a:solidFill>
        </p:spPr>
        <p:txBody>
          <a:bodyPr wrap="square" rtlCol="0">
            <a:spAutoFit/>
          </a:bodyPr>
          <a:lstStyle/>
          <a:p>
            <a:endParaRPr lang="en-US" dirty="0"/>
          </a:p>
        </p:txBody>
      </p:sp>
      <p:sp>
        <p:nvSpPr>
          <p:cNvPr id="7" name="Oval 6">
            <a:extLst>
              <a:ext uri="{FF2B5EF4-FFF2-40B4-BE49-F238E27FC236}">
                <a16:creationId xmlns:a16="http://schemas.microsoft.com/office/drawing/2014/main" id="{25C4DBE4-21E2-4F97-88B4-8697C7B155F6}"/>
              </a:ext>
            </a:extLst>
          </p:cNvPr>
          <p:cNvSpPr/>
          <p:nvPr/>
        </p:nvSpPr>
        <p:spPr>
          <a:xfrm>
            <a:off x="3491345" y="4403028"/>
            <a:ext cx="444618" cy="19376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a:extLst>
              <a:ext uri="{FF2B5EF4-FFF2-40B4-BE49-F238E27FC236}">
                <a16:creationId xmlns:a16="http://schemas.microsoft.com/office/drawing/2014/main" id="{C8A6099B-9ACD-4299-9DE5-DAA92D0290BF}"/>
              </a:ext>
            </a:extLst>
          </p:cNvPr>
          <p:cNvSpPr/>
          <p:nvPr/>
        </p:nvSpPr>
        <p:spPr>
          <a:xfrm>
            <a:off x="6997719" y="4403028"/>
            <a:ext cx="659226" cy="19376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a:extLst>
              <a:ext uri="{FF2B5EF4-FFF2-40B4-BE49-F238E27FC236}">
                <a16:creationId xmlns:a16="http://schemas.microsoft.com/office/drawing/2014/main" id="{A128678F-6D53-4463-A18D-290EF6986787}"/>
              </a:ext>
            </a:extLst>
          </p:cNvPr>
          <p:cNvSpPr/>
          <p:nvPr/>
        </p:nvSpPr>
        <p:spPr>
          <a:xfrm>
            <a:off x="9157874" y="4403028"/>
            <a:ext cx="659226" cy="19376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itle 1">
            <a:extLst>
              <a:ext uri="{FF2B5EF4-FFF2-40B4-BE49-F238E27FC236}">
                <a16:creationId xmlns:a16="http://schemas.microsoft.com/office/drawing/2014/main" id="{18F13F33-C22C-4A5F-878E-9164A825517C}"/>
              </a:ext>
            </a:extLst>
          </p:cNvPr>
          <p:cNvSpPr>
            <a:spLocks noGrp="1"/>
          </p:cNvSpPr>
          <p:nvPr>
            <p:ph type="title"/>
          </p:nvPr>
        </p:nvSpPr>
        <p:spPr>
          <a:xfrm>
            <a:off x="2495550" y="371475"/>
            <a:ext cx="8172450" cy="893028"/>
          </a:xfrm>
        </p:spPr>
        <p:txBody>
          <a:bodyPr anchor="b">
            <a:normAutofit fontScale="90000"/>
          </a:bodyPr>
          <a:lstStyle/>
          <a:p>
            <a:r>
              <a:rPr lang="lv-LV" sz="3200" b="0" cap="all" dirty="0">
                <a:solidFill>
                  <a:srgbClr val="228B9D"/>
                </a:solidFill>
                <a:latin typeface="+mj-lt"/>
              </a:rPr>
              <a:t>Apstrādes rūpniecībā liels DEVUMS Mašīnbūves un ķīmijas NOZARĒM</a:t>
            </a:r>
          </a:p>
        </p:txBody>
      </p:sp>
    </p:spTree>
    <p:extLst>
      <p:ext uri="{BB962C8B-B14F-4D97-AF65-F5344CB8AC3E}">
        <p14:creationId xmlns:p14="http://schemas.microsoft.com/office/powerpoint/2010/main" val="350290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93F1E154-F5AE-4A77-A4F7-EB9F639030B6}"/>
              </a:ext>
            </a:extLst>
          </p:cNvPr>
          <p:cNvGraphicFramePr>
            <a:graphicFrameLocks/>
          </p:cNvGraphicFramePr>
          <p:nvPr>
            <p:extLst>
              <p:ext uri="{D42A27DB-BD31-4B8C-83A1-F6EECF244321}">
                <p14:modId xmlns:p14="http://schemas.microsoft.com/office/powerpoint/2010/main" val="80827874"/>
              </p:ext>
            </p:extLst>
          </p:nvPr>
        </p:nvGraphicFramePr>
        <p:xfrm>
          <a:off x="8266967" y="5039680"/>
          <a:ext cx="2867759" cy="15440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05074" y="227861"/>
            <a:ext cx="9016303" cy="1036642"/>
          </a:xfrm>
        </p:spPr>
        <p:txBody>
          <a:bodyPr anchor="b">
            <a:noAutofit/>
          </a:bodyPr>
          <a:lstStyle/>
          <a:p>
            <a:r>
              <a:rPr lang="lv-LV" sz="2800" cap="all" dirty="0">
                <a:solidFill>
                  <a:srgbClr val="228B9D"/>
                </a:solidFill>
                <a:latin typeface="+mj-lt"/>
              </a:rPr>
              <a:t>ĶĪMISKĀS rūpniecības un Farmācijas ATTĪSTĪBA</a:t>
            </a:r>
          </a:p>
        </p:txBody>
      </p:sp>
      <p:sp>
        <p:nvSpPr>
          <p:cNvPr id="15" name="Rectangle 14">
            <a:extLst>
              <a:ext uri="{FF2B5EF4-FFF2-40B4-BE49-F238E27FC236}">
                <a16:creationId xmlns:a16="http://schemas.microsoft.com/office/drawing/2014/main" id="{3E802587-93D3-45CB-93E2-FAE4D0E795FE}"/>
              </a:ext>
            </a:extLst>
          </p:cNvPr>
          <p:cNvSpPr/>
          <p:nvPr/>
        </p:nvSpPr>
        <p:spPr>
          <a:xfrm>
            <a:off x="1057273" y="1605716"/>
            <a:ext cx="2895601" cy="769441"/>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Nozares īpatsvars apstrādes </a:t>
            </a:r>
          </a:p>
          <a:p>
            <a:pPr algn="ctr"/>
            <a:r>
              <a:rPr lang="lv-LV" sz="1600" dirty="0">
                <a:latin typeface="Calibri Light" panose="020F0302020204030204" pitchFamily="34" charset="0"/>
                <a:ea typeface="Calibri" panose="020F0502020204030204" pitchFamily="34" charset="0"/>
                <a:cs typeface="Segoe UI" panose="020B0502040204020203" pitchFamily="34" charset="0"/>
              </a:rPr>
              <a:t>rūpniecības izlaidē</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2018.gadā, procentos</a:t>
            </a:r>
            <a:endParaRPr lang="lv-LV" sz="1600" dirty="0">
              <a:latin typeface="Calibri Light" panose="020F0302020204030204" pitchFamily="34" charset="0"/>
            </a:endParaRPr>
          </a:p>
        </p:txBody>
      </p:sp>
      <p:sp>
        <p:nvSpPr>
          <p:cNvPr id="17" name="Rectangle 16">
            <a:extLst>
              <a:ext uri="{FF2B5EF4-FFF2-40B4-BE49-F238E27FC236}">
                <a16:creationId xmlns:a16="http://schemas.microsoft.com/office/drawing/2014/main" id="{0CFC454A-3FB2-424C-8A1B-A79F1A84FA83}"/>
              </a:ext>
            </a:extLst>
          </p:cNvPr>
          <p:cNvSpPr/>
          <p:nvPr/>
        </p:nvSpPr>
        <p:spPr>
          <a:xfrm>
            <a:off x="8266968" y="4147127"/>
            <a:ext cx="2881680" cy="892552"/>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Ražošanas jaudu noslodze</a:t>
            </a:r>
            <a:br>
              <a:rPr lang="lv-LV" dirty="0">
                <a:latin typeface="Calibri Light" panose="020F0302020204030204" pitchFamily="34" charset="0"/>
                <a:ea typeface="Calibri" panose="020F0502020204030204" pitchFamily="34" charset="0"/>
                <a:cs typeface="Segoe UI" panose="020B0502040204020203" pitchFamily="34" charset="0"/>
              </a:rPr>
            </a:br>
            <a:r>
              <a:rPr lang="lv-LV" sz="1200" i="1" dirty="0">
                <a:latin typeface="Calibri Light" panose="020F0302020204030204" pitchFamily="34" charset="0"/>
                <a:ea typeface="Calibri" panose="020F0502020204030204" pitchFamily="34" charset="0"/>
                <a:cs typeface="Segoe UI" panose="020B0502040204020203" pitchFamily="34" charset="0"/>
              </a:rPr>
              <a:t>2018. un 2019.g.1.cet. salīdzinājumā ar v</a:t>
            </a:r>
            <a:r>
              <a:rPr lang="lv-LV" sz="1200" i="1" dirty="0">
                <a:latin typeface="Calibri Light" panose="020F0302020204030204" pitchFamily="34" charset="0"/>
                <a:cs typeface="Segoe UI" panose="020B0502040204020203" pitchFamily="34" charset="0"/>
              </a:rPr>
              <a:t>ēsturiski augstāko un zemāko līmeni, procentos </a:t>
            </a:r>
          </a:p>
        </p:txBody>
      </p:sp>
      <p:sp>
        <p:nvSpPr>
          <p:cNvPr id="14" name="Rectangle 13">
            <a:extLst>
              <a:ext uri="{FF2B5EF4-FFF2-40B4-BE49-F238E27FC236}">
                <a16:creationId xmlns:a16="http://schemas.microsoft.com/office/drawing/2014/main" id="{33B4461F-0B66-4DD3-8E59-B993FDC773A1}"/>
              </a:ext>
            </a:extLst>
          </p:cNvPr>
          <p:cNvSpPr/>
          <p:nvPr/>
        </p:nvSpPr>
        <p:spPr>
          <a:xfrm>
            <a:off x="9878614" y="5411600"/>
            <a:ext cx="529978" cy="400110"/>
          </a:xfrm>
          <a:prstGeom prst="rect">
            <a:avLst/>
          </a:prstGeom>
        </p:spPr>
        <p:txBody>
          <a:bodyPr wrap="square">
            <a:spAutoFit/>
          </a:bodyPr>
          <a:lstStyle/>
          <a:p>
            <a:r>
              <a:rPr lang="lv-LV" sz="1000" dirty="0">
                <a:latin typeface="Calibri Light" panose="020F0302020204030204" pitchFamily="34" charset="0"/>
                <a:ea typeface="Calibri" panose="020F0502020204030204" pitchFamily="34" charset="0"/>
                <a:cs typeface="Segoe UI" panose="020B0502040204020203" pitchFamily="34" charset="0"/>
              </a:rPr>
              <a:t>2019 I</a:t>
            </a:r>
          </a:p>
          <a:p>
            <a:r>
              <a:rPr lang="lv-LV" sz="1000" dirty="0">
                <a:latin typeface="Calibri Light" panose="020F0302020204030204" pitchFamily="34" charset="0"/>
                <a:cs typeface="Segoe UI" panose="020B0502040204020203" pitchFamily="34" charset="0"/>
              </a:rPr>
              <a:t>2018 I</a:t>
            </a:r>
          </a:p>
        </p:txBody>
      </p:sp>
      <p:sp>
        <p:nvSpPr>
          <p:cNvPr id="12" name="TextBox 11">
            <a:extLst>
              <a:ext uri="{FF2B5EF4-FFF2-40B4-BE49-F238E27FC236}">
                <a16:creationId xmlns:a16="http://schemas.microsoft.com/office/drawing/2014/main" id="{1D222635-6216-4673-9BEE-C57F51722719}"/>
              </a:ext>
            </a:extLst>
          </p:cNvPr>
          <p:cNvSpPr txBox="1"/>
          <p:nvPr/>
        </p:nvSpPr>
        <p:spPr>
          <a:xfrm>
            <a:off x="339900" y="6369278"/>
            <a:ext cx="1218420" cy="215444"/>
          </a:xfrm>
          <a:prstGeom prst="rect">
            <a:avLst/>
          </a:prstGeom>
          <a:noFill/>
        </p:spPr>
        <p:txBody>
          <a:bodyPr wrap="square" rtlCol="0">
            <a:spAutoFit/>
          </a:bodyPr>
          <a:lstStyle/>
          <a:p>
            <a:r>
              <a:rPr lang="lv-LV" sz="800" dirty="0">
                <a:solidFill>
                  <a:srgbClr val="000000"/>
                </a:solidFill>
                <a:latin typeface="+mj-lt"/>
                <a:ea typeface="Verdana" panose="020B0604030504040204" pitchFamily="34" charset="0"/>
                <a:cs typeface="Verdana" panose="020B0604030504040204" pitchFamily="34" charset="0"/>
              </a:rPr>
              <a:t>Avots: CSP</a:t>
            </a:r>
          </a:p>
        </p:txBody>
      </p:sp>
      <p:sp>
        <p:nvSpPr>
          <p:cNvPr id="20" name="Slide Number Placeholder 1">
            <a:extLst>
              <a:ext uri="{FF2B5EF4-FFF2-40B4-BE49-F238E27FC236}">
                <a16:creationId xmlns:a16="http://schemas.microsoft.com/office/drawing/2014/main" id="{74A1331A-C088-42E0-B858-527CFEE089C3}"/>
              </a:ext>
            </a:extLst>
          </p:cNvPr>
          <p:cNvSpPr txBox="1">
            <a:spLocks/>
          </p:cNvSpPr>
          <p:nvPr/>
        </p:nvSpPr>
        <p:spPr>
          <a:xfrm>
            <a:off x="11531600" y="6477000"/>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5</a:t>
            </a:fld>
            <a:endParaRPr lang="en-US" altLang="lv-LV" sz="1000" dirty="0">
              <a:solidFill>
                <a:schemeClr val="tx1">
                  <a:tint val="75000"/>
                </a:schemeClr>
              </a:solidFill>
              <a:latin typeface="Calibri Light" panose="020F0302020204030204" pitchFamily="34" charset="0"/>
            </a:endParaRPr>
          </a:p>
        </p:txBody>
      </p:sp>
      <p:sp>
        <p:nvSpPr>
          <p:cNvPr id="13" name="Rectangle 12">
            <a:extLst>
              <a:ext uri="{FF2B5EF4-FFF2-40B4-BE49-F238E27FC236}">
                <a16:creationId xmlns:a16="http://schemas.microsoft.com/office/drawing/2014/main" id="{A6EDC889-959B-45AB-9221-FA482323BADF}"/>
              </a:ext>
            </a:extLst>
          </p:cNvPr>
          <p:cNvSpPr/>
          <p:nvPr/>
        </p:nvSpPr>
        <p:spPr>
          <a:xfrm>
            <a:off x="1057272" y="4147127"/>
            <a:ext cx="288168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Produkcijas realizācija</a:t>
            </a:r>
            <a:br>
              <a:rPr lang="lv-LV" sz="1600" dirty="0">
                <a:latin typeface="Calibri Light" panose="020F0302020204030204" pitchFamily="34" charset="0"/>
                <a:ea typeface="Calibri" panose="020F0502020204030204" pitchFamily="34" charset="0"/>
                <a:cs typeface="Segoe UI" panose="020B0502040204020203" pitchFamily="34" charset="0"/>
              </a:rPr>
            </a:br>
            <a:r>
              <a:rPr lang="lv-LV" sz="1200" i="1" dirty="0">
                <a:effectLst/>
                <a:latin typeface="Calibri Light" panose="020F0302020204030204" pitchFamily="34" charset="0"/>
                <a:ea typeface="Calibri" panose="020F0502020204030204" pitchFamily="34" charset="0"/>
                <a:cs typeface="Segoe UI" panose="020B0502040204020203" pitchFamily="34" charset="0"/>
              </a:rPr>
              <a:t>milj. eiro</a:t>
            </a:r>
            <a:endParaRPr lang="lv-LV" sz="1600" dirty="0">
              <a:latin typeface="Calibri Light" panose="020F0302020204030204" pitchFamily="34" charset="0"/>
            </a:endParaRPr>
          </a:p>
        </p:txBody>
      </p:sp>
      <p:sp>
        <p:nvSpPr>
          <p:cNvPr id="16" name="Rectangle 15">
            <a:extLst>
              <a:ext uri="{FF2B5EF4-FFF2-40B4-BE49-F238E27FC236}">
                <a16:creationId xmlns:a16="http://schemas.microsoft.com/office/drawing/2014/main" id="{552459C8-AE1B-4733-9252-F467B56C87C3}"/>
              </a:ext>
            </a:extLst>
          </p:cNvPr>
          <p:cNvSpPr/>
          <p:nvPr/>
        </p:nvSpPr>
        <p:spPr>
          <a:xfrm>
            <a:off x="4648199" y="1605716"/>
            <a:ext cx="289560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Ražošanas apjoma izmaiņas</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procentos</a:t>
            </a:r>
            <a:endParaRPr lang="lv-LV" sz="1600" dirty="0">
              <a:latin typeface="Calibri Light" panose="020F0302020204030204" pitchFamily="34" charset="0"/>
            </a:endParaRPr>
          </a:p>
        </p:txBody>
      </p:sp>
      <p:sp>
        <p:nvSpPr>
          <p:cNvPr id="18" name="Rectangle 17">
            <a:extLst>
              <a:ext uri="{FF2B5EF4-FFF2-40B4-BE49-F238E27FC236}">
                <a16:creationId xmlns:a16="http://schemas.microsoft.com/office/drawing/2014/main" id="{407FFF87-8416-41B5-80BA-76E9757D6503}"/>
              </a:ext>
            </a:extLst>
          </p:cNvPr>
          <p:cNvSpPr/>
          <p:nvPr/>
        </p:nvSpPr>
        <p:spPr>
          <a:xfrm>
            <a:off x="8253047" y="1605716"/>
            <a:ext cx="2895601" cy="769441"/>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Produkcijas apjomi un aizņemtās darbavietas</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2011 = 100</a:t>
            </a:r>
            <a:endParaRPr lang="lv-LV" sz="1600" dirty="0">
              <a:latin typeface="Calibri Light" panose="020F0302020204030204" pitchFamily="34" charset="0"/>
            </a:endParaRPr>
          </a:p>
        </p:txBody>
      </p:sp>
      <p:graphicFrame>
        <p:nvGraphicFramePr>
          <p:cNvPr id="19" name="Object 16">
            <a:extLst>
              <a:ext uri="{FF2B5EF4-FFF2-40B4-BE49-F238E27FC236}">
                <a16:creationId xmlns:a16="http://schemas.microsoft.com/office/drawing/2014/main" id="{D27276EA-9358-458A-BF4D-F19197EB55E9}"/>
              </a:ext>
            </a:extLst>
          </p:cNvPr>
          <p:cNvGraphicFramePr>
            <a:graphicFrameLocks/>
          </p:cNvGraphicFramePr>
          <p:nvPr>
            <p:extLst>
              <p:ext uri="{D42A27DB-BD31-4B8C-83A1-F6EECF244321}">
                <p14:modId xmlns:p14="http://schemas.microsoft.com/office/powerpoint/2010/main" val="2345686592"/>
              </p:ext>
            </p:extLst>
          </p:nvPr>
        </p:nvGraphicFramePr>
        <p:xfrm>
          <a:off x="1057273" y="2375157"/>
          <a:ext cx="2881681" cy="1771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9363CBBE-F2A1-4407-91C4-41B027B8F122}"/>
              </a:ext>
            </a:extLst>
          </p:cNvPr>
          <p:cNvGraphicFramePr/>
          <p:nvPr>
            <p:extLst>
              <p:ext uri="{D42A27DB-BD31-4B8C-83A1-F6EECF244321}">
                <p14:modId xmlns:p14="http://schemas.microsoft.com/office/powerpoint/2010/main" val="4035574935"/>
              </p:ext>
            </p:extLst>
          </p:nvPr>
        </p:nvGraphicFramePr>
        <p:xfrm>
          <a:off x="4648198" y="2128937"/>
          <a:ext cx="2881681" cy="20198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Object 16">
            <a:extLst>
              <a:ext uri="{FF2B5EF4-FFF2-40B4-BE49-F238E27FC236}">
                <a16:creationId xmlns:a16="http://schemas.microsoft.com/office/drawing/2014/main" id="{4B23E1D1-8D7C-4B8F-8CCB-F9C98BE288C8}"/>
              </a:ext>
            </a:extLst>
          </p:cNvPr>
          <p:cNvGraphicFramePr>
            <a:graphicFrameLocks/>
          </p:cNvGraphicFramePr>
          <p:nvPr>
            <p:extLst>
              <p:ext uri="{D42A27DB-BD31-4B8C-83A1-F6EECF244321}">
                <p14:modId xmlns:p14="http://schemas.microsoft.com/office/powerpoint/2010/main" val="850946107"/>
              </p:ext>
            </p:extLst>
          </p:nvPr>
        </p:nvGraphicFramePr>
        <p:xfrm>
          <a:off x="8253047" y="2375158"/>
          <a:ext cx="2881680" cy="17719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Object 16">
            <a:extLst>
              <a:ext uri="{FF2B5EF4-FFF2-40B4-BE49-F238E27FC236}">
                <a16:creationId xmlns:a16="http://schemas.microsoft.com/office/drawing/2014/main" id="{B6FCF752-EE54-46D4-8695-9C26D3F7D38F}"/>
              </a:ext>
            </a:extLst>
          </p:cNvPr>
          <p:cNvGraphicFramePr>
            <a:graphicFrameLocks/>
          </p:cNvGraphicFramePr>
          <p:nvPr>
            <p:extLst>
              <p:ext uri="{D42A27DB-BD31-4B8C-83A1-F6EECF244321}">
                <p14:modId xmlns:p14="http://schemas.microsoft.com/office/powerpoint/2010/main" val="1665074127"/>
              </p:ext>
            </p:extLst>
          </p:nvPr>
        </p:nvGraphicFramePr>
        <p:xfrm>
          <a:off x="1057271" y="4670348"/>
          <a:ext cx="2881681" cy="1914374"/>
        </p:xfrm>
        <a:graphic>
          <a:graphicData uri="http://schemas.openxmlformats.org/drawingml/2006/chart">
            <c:chart xmlns:c="http://schemas.openxmlformats.org/drawingml/2006/chart" xmlns:r="http://schemas.openxmlformats.org/officeDocument/2006/relationships" r:id="rId7"/>
          </a:graphicData>
        </a:graphic>
      </p:graphicFrame>
      <p:sp>
        <p:nvSpPr>
          <p:cNvPr id="24" name="Rectangle 23">
            <a:extLst>
              <a:ext uri="{FF2B5EF4-FFF2-40B4-BE49-F238E27FC236}">
                <a16:creationId xmlns:a16="http://schemas.microsoft.com/office/drawing/2014/main" id="{828BB575-B3AD-474E-A265-540D4CFAA929}"/>
              </a:ext>
            </a:extLst>
          </p:cNvPr>
          <p:cNvSpPr/>
          <p:nvPr/>
        </p:nvSpPr>
        <p:spPr>
          <a:xfrm>
            <a:off x="4648199" y="4147127"/>
            <a:ext cx="289560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Nozares konfidences rādītājs</a:t>
            </a:r>
          </a:p>
          <a:p>
            <a:pPr algn="ctr"/>
            <a:r>
              <a:rPr lang="lv-LV" sz="1200" i="1" dirty="0">
                <a:latin typeface="Calibri Light" panose="020F0302020204030204" pitchFamily="34" charset="0"/>
                <a:ea typeface="Calibri" panose="020F0502020204030204" pitchFamily="34" charset="0"/>
                <a:cs typeface="Segoe UI" panose="020B0502040204020203" pitchFamily="34" charset="0"/>
              </a:rPr>
              <a:t>atbilžu saldo, sezonāli izlīdzināti dati</a:t>
            </a:r>
            <a:endParaRPr lang="lv-LV" sz="1600" dirty="0">
              <a:latin typeface="Calibri Light" panose="020F0302020204030204" pitchFamily="34" charset="0"/>
            </a:endParaRPr>
          </a:p>
        </p:txBody>
      </p:sp>
      <p:graphicFrame>
        <p:nvGraphicFramePr>
          <p:cNvPr id="25" name="Object 16">
            <a:extLst>
              <a:ext uri="{FF2B5EF4-FFF2-40B4-BE49-F238E27FC236}">
                <a16:creationId xmlns:a16="http://schemas.microsoft.com/office/drawing/2014/main" id="{58777E12-E45C-4FBA-AFD1-C7C078FB92ED}"/>
              </a:ext>
            </a:extLst>
          </p:cNvPr>
          <p:cNvGraphicFramePr>
            <a:graphicFrameLocks/>
          </p:cNvGraphicFramePr>
          <p:nvPr>
            <p:extLst>
              <p:ext uri="{D42A27DB-BD31-4B8C-83A1-F6EECF244321}">
                <p14:modId xmlns:p14="http://schemas.microsoft.com/office/powerpoint/2010/main" val="1379134384"/>
              </p:ext>
            </p:extLst>
          </p:nvPr>
        </p:nvGraphicFramePr>
        <p:xfrm>
          <a:off x="4656323" y="4669365"/>
          <a:ext cx="2881681" cy="191437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7294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93F1E154-F5AE-4A77-A4F7-EB9F639030B6}"/>
              </a:ext>
            </a:extLst>
          </p:cNvPr>
          <p:cNvGraphicFramePr>
            <a:graphicFrameLocks/>
          </p:cNvGraphicFramePr>
          <p:nvPr>
            <p:extLst>
              <p:ext uri="{D42A27DB-BD31-4B8C-83A1-F6EECF244321}">
                <p14:modId xmlns:p14="http://schemas.microsoft.com/office/powerpoint/2010/main" val="619751383"/>
              </p:ext>
            </p:extLst>
          </p:nvPr>
        </p:nvGraphicFramePr>
        <p:xfrm>
          <a:off x="8266967" y="5039680"/>
          <a:ext cx="2867759" cy="15440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05074" y="227861"/>
            <a:ext cx="9016303" cy="1036642"/>
          </a:xfrm>
        </p:spPr>
        <p:txBody>
          <a:bodyPr anchor="b">
            <a:noAutofit/>
          </a:bodyPr>
          <a:lstStyle/>
          <a:p>
            <a:r>
              <a:rPr lang="lv-LV" sz="2800" cap="all" dirty="0">
                <a:solidFill>
                  <a:srgbClr val="228B9D"/>
                </a:solidFill>
              </a:rPr>
              <a:t>Metālu un metāla izstrādājumu ražošanas ATTĪSTĪBA</a:t>
            </a:r>
          </a:p>
        </p:txBody>
      </p:sp>
      <p:sp>
        <p:nvSpPr>
          <p:cNvPr id="15" name="Rectangle 14">
            <a:extLst>
              <a:ext uri="{FF2B5EF4-FFF2-40B4-BE49-F238E27FC236}">
                <a16:creationId xmlns:a16="http://schemas.microsoft.com/office/drawing/2014/main" id="{3E802587-93D3-45CB-93E2-FAE4D0E795FE}"/>
              </a:ext>
            </a:extLst>
          </p:cNvPr>
          <p:cNvSpPr/>
          <p:nvPr/>
        </p:nvSpPr>
        <p:spPr>
          <a:xfrm>
            <a:off x="1057273" y="1605716"/>
            <a:ext cx="2895601" cy="769441"/>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Nozares īpatsvars apstrādes </a:t>
            </a:r>
          </a:p>
          <a:p>
            <a:pPr algn="ctr"/>
            <a:r>
              <a:rPr lang="lv-LV" sz="1600" dirty="0">
                <a:latin typeface="Calibri Light" panose="020F0302020204030204" pitchFamily="34" charset="0"/>
                <a:ea typeface="Calibri" panose="020F0502020204030204" pitchFamily="34" charset="0"/>
                <a:cs typeface="Segoe UI" panose="020B0502040204020203" pitchFamily="34" charset="0"/>
              </a:rPr>
              <a:t>rūpniecības izlaidē</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2018.gadā, procentos</a:t>
            </a:r>
            <a:endParaRPr lang="lv-LV" sz="1600" dirty="0">
              <a:latin typeface="Calibri Light" panose="020F0302020204030204" pitchFamily="34" charset="0"/>
            </a:endParaRPr>
          </a:p>
        </p:txBody>
      </p:sp>
      <p:sp>
        <p:nvSpPr>
          <p:cNvPr id="17" name="Rectangle 16">
            <a:extLst>
              <a:ext uri="{FF2B5EF4-FFF2-40B4-BE49-F238E27FC236}">
                <a16:creationId xmlns:a16="http://schemas.microsoft.com/office/drawing/2014/main" id="{0CFC454A-3FB2-424C-8A1B-A79F1A84FA83}"/>
              </a:ext>
            </a:extLst>
          </p:cNvPr>
          <p:cNvSpPr/>
          <p:nvPr/>
        </p:nvSpPr>
        <p:spPr>
          <a:xfrm>
            <a:off x="8266968" y="4147127"/>
            <a:ext cx="2881680" cy="892552"/>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Ražošanas jaudu noslodze</a:t>
            </a:r>
            <a:br>
              <a:rPr lang="lv-LV" dirty="0">
                <a:latin typeface="Calibri Light" panose="020F0302020204030204" pitchFamily="34" charset="0"/>
                <a:ea typeface="Calibri" panose="020F0502020204030204" pitchFamily="34" charset="0"/>
                <a:cs typeface="Segoe UI" panose="020B0502040204020203" pitchFamily="34" charset="0"/>
              </a:rPr>
            </a:br>
            <a:r>
              <a:rPr lang="lv-LV" sz="1200" i="1" dirty="0">
                <a:latin typeface="Calibri Light" panose="020F0302020204030204" pitchFamily="34" charset="0"/>
                <a:ea typeface="Calibri" panose="020F0502020204030204" pitchFamily="34" charset="0"/>
                <a:cs typeface="Segoe UI" panose="020B0502040204020203" pitchFamily="34" charset="0"/>
              </a:rPr>
              <a:t>2018. un 2019.g.1.cet. salīdzinājumā ar v</a:t>
            </a:r>
            <a:r>
              <a:rPr lang="lv-LV" sz="1200" i="1" dirty="0">
                <a:latin typeface="Calibri Light" panose="020F0302020204030204" pitchFamily="34" charset="0"/>
                <a:cs typeface="Segoe UI" panose="020B0502040204020203" pitchFamily="34" charset="0"/>
              </a:rPr>
              <a:t>ēsturiski augstāko un zemāko līmeni, procentos </a:t>
            </a:r>
          </a:p>
        </p:txBody>
      </p:sp>
      <p:sp>
        <p:nvSpPr>
          <p:cNvPr id="14" name="Rectangle 13">
            <a:extLst>
              <a:ext uri="{FF2B5EF4-FFF2-40B4-BE49-F238E27FC236}">
                <a16:creationId xmlns:a16="http://schemas.microsoft.com/office/drawing/2014/main" id="{33B4461F-0B66-4DD3-8E59-B993FDC773A1}"/>
              </a:ext>
            </a:extLst>
          </p:cNvPr>
          <p:cNvSpPr/>
          <p:nvPr/>
        </p:nvSpPr>
        <p:spPr>
          <a:xfrm>
            <a:off x="9828918" y="5143244"/>
            <a:ext cx="529978" cy="400110"/>
          </a:xfrm>
          <a:prstGeom prst="rect">
            <a:avLst/>
          </a:prstGeom>
        </p:spPr>
        <p:txBody>
          <a:bodyPr wrap="square">
            <a:spAutoFit/>
          </a:bodyPr>
          <a:lstStyle/>
          <a:p>
            <a:r>
              <a:rPr lang="lv-LV" sz="1000" dirty="0">
                <a:latin typeface="Calibri Light" panose="020F0302020204030204" pitchFamily="34" charset="0"/>
                <a:ea typeface="Calibri" panose="020F0502020204030204" pitchFamily="34" charset="0"/>
                <a:cs typeface="Segoe UI" panose="020B0502040204020203" pitchFamily="34" charset="0"/>
              </a:rPr>
              <a:t>2019 I</a:t>
            </a:r>
          </a:p>
          <a:p>
            <a:r>
              <a:rPr lang="lv-LV" sz="1000" dirty="0">
                <a:latin typeface="Calibri Light" panose="020F0302020204030204" pitchFamily="34" charset="0"/>
                <a:cs typeface="Segoe UI" panose="020B0502040204020203" pitchFamily="34" charset="0"/>
              </a:rPr>
              <a:t>2018 I</a:t>
            </a:r>
          </a:p>
        </p:txBody>
      </p:sp>
      <p:sp>
        <p:nvSpPr>
          <p:cNvPr id="12" name="TextBox 11">
            <a:extLst>
              <a:ext uri="{FF2B5EF4-FFF2-40B4-BE49-F238E27FC236}">
                <a16:creationId xmlns:a16="http://schemas.microsoft.com/office/drawing/2014/main" id="{1D222635-6216-4673-9BEE-C57F51722719}"/>
              </a:ext>
            </a:extLst>
          </p:cNvPr>
          <p:cNvSpPr txBox="1"/>
          <p:nvPr/>
        </p:nvSpPr>
        <p:spPr>
          <a:xfrm>
            <a:off x="339900" y="6369278"/>
            <a:ext cx="1218420" cy="215444"/>
          </a:xfrm>
          <a:prstGeom prst="rect">
            <a:avLst/>
          </a:prstGeom>
          <a:noFill/>
        </p:spPr>
        <p:txBody>
          <a:bodyPr wrap="square" rtlCol="0">
            <a:spAutoFit/>
          </a:bodyPr>
          <a:lstStyle/>
          <a:p>
            <a:r>
              <a:rPr lang="lv-LV" sz="800" dirty="0">
                <a:solidFill>
                  <a:srgbClr val="000000"/>
                </a:solidFill>
                <a:latin typeface="+mj-lt"/>
                <a:ea typeface="Verdana" panose="020B0604030504040204" pitchFamily="34" charset="0"/>
                <a:cs typeface="Verdana" panose="020B0604030504040204" pitchFamily="34" charset="0"/>
              </a:rPr>
              <a:t>Avots: CSP</a:t>
            </a:r>
          </a:p>
        </p:txBody>
      </p:sp>
      <p:sp>
        <p:nvSpPr>
          <p:cNvPr id="20" name="Slide Number Placeholder 1">
            <a:extLst>
              <a:ext uri="{FF2B5EF4-FFF2-40B4-BE49-F238E27FC236}">
                <a16:creationId xmlns:a16="http://schemas.microsoft.com/office/drawing/2014/main" id="{74A1331A-C088-42E0-B858-527CFEE089C3}"/>
              </a:ext>
            </a:extLst>
          </p:cNvPr>
          <p:cNvSpPr txBox="1">
            <a:spLocks/>
          </p:cNvSpPr>
          <p:nvPr/>
        </p:nvSpPr>
        <p:spPr>
          <a:xfrm>
            <a:off x="11531600" y="6477000"/>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6</a:t>
            </a:fld>
            <a:endParaRPr lang="en-US" altLang="lv-LV" sz="1000" dirty="0">
              <a:solidFill>
                <a:schemeClr val="tx1">
                  <a:tint val="75000"/>
                </a:schemeClr>
              </a:solidFill>
              <a:latin typeface="Calibri Light" panose="020F0302020204030204" pitchFamily="34" charset="0"/>
            </a:endParaRPr>
          </a:p>
        </p:txBody>
      </p:sp>
      <p:sp>
        <p:nvSpPr>
          <p:cNvPr id="13" name="Rectangle 12">
            <a:extLst>
              <a:ext uri="{FF2B5EF4-FFF2-40B4-BE49-F238E27FC236}">
                <a16:creationId xmlns:a16="http://schemas.microsoft.com/office/drawing/2014/main" id="{A6EDC889-959B-45AB-9221-FA482323BADF}"/>
              </a:ext>
            </a:extLst>
          </p:cNvPr>
          <p:cNvSpPr/>
          <p:nvPr/>
        </p:nvSpPr>
        <p:spPr>
          <a:xfrm>
            <a:off x="1057272" y="4147127"/>
            <a:ext cx="288168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Produkcijas realizācija</a:t>
            </a:r>
            <a:br>
              <a:rPr lang="lv-LV" sz="1600" dirty="0">
                <a:latin typeface="Calibri Light" panose="020F0302020204030204" pitchFamily="34" charset="0"/>
                <a:ea typeface="Calibri" panose="020F0502020204030204" pitchFamily="34" charset="0"/>
                <a:cs typeface="Segoe UI" panose="020B0502040204020203" pitchFamily="34" charset="0"/>
              </a:rPr>
            </a:br>
            <a:r>
              <a:rPr lang="lv-LV" sz="1200" i="1" dirty="0">
                <a:effectLst/>
                <a:latin typeface="Calibri Light" panose="020F0302020204030204" pitchFamily="34" charset="0"/>
                <a:ea typeface="Calibri" panose="020F0502020204030204" pitchFamily="34" charset="0"/>
                <a:cs typeface="Segoe UI" panose="020B0502040204020203" pitchFamily="34" charset="0"/>
              </a:rPr>
              <a:t>milj. eiro</a:t>
            </a:r>
            <a:endParaRPr lang="lv-LV" sz="1600" dirty="0">
              <a:latin typeface="Calibri Light" panose="020F0302020204030204" pitchFamily="34" charset="0"/>
            </a:endParaRPr>
          </a:p>
        </p:txBody>
      </p:sp>
      <p:sp>
        <p:nvSpPr>
          <p:cNvPr id="16" name="Rectangle 15">
            <a:extLst>
              <a:ext uri="{FF2B5EF4-FFF2-40B4-BE49-F238E27FC236}">
                <a16:creationId xmlns:a16="http://schemas.microsoft.com/office/drawing/2014/main" id="{552459C8-AE1B-4733-9252-F467B56C87C3}"/>
              </a:ext>
            </a:extLst>
          </p:cNvPr>
          <p:cNvSpPr/>
          <p:nvPr/>
        </p:nvSpPr>
        <p:spPr>
          <a:xfrm>
            <a:off x="4648199" y="1605716"/>
            <a:ext cx="289560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Ražošanas apjoma izmaiņas</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procentos</a:t>
            </a:r>
            <a:endParaRPr lang="lv-LV" sz="1600" dirty="0">
              <a:latin typeface="Calibri Light" panose="020F0302020204030204" pitchFamily="34" charset="0"/>
            </a:endParaRPr>
          </a:p>
        </p:txBody>
      </p:sp>
      <p:sp>
        <p:nvSpPr>
          <p:cNvPr id="18" name="Rectangle 17">
            <a:extLst>
              <a:ext uri="{FF2B5EF4-FFF2-40B4-BE49-F238E27FC236}">
                <a16:creationId xmlns:a16="http://schemas.microsoft.com/office/drawing/2014/main" id="{407FFF87-8416-41B5-80BA-76E9757D6503}"/>
              </a:ext>
            </a:extLst>
          </p:cNvPr>
          <p:cNvSpPr/>
          <p:nvPr/>
        </p:nvSpPr>
        <p:spPr>
          <a:xfrm>
            <a:off x="8253047" y="1605716"/>
            <a:ext cx="2895601" cy="769441"/>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Produkcijas apjomi un aizņemtās darbavietas</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2011 = 100</a:t>
            </a:r>
            <a:endParaRPr lang="lv-LV" sz="1600" dirty="0">
              <a:latin typeface="Calibri Light" panose="020F0302020204030204" pitchFamily="34" charset="0"/>
            </a:endParaRPr>
          </a:p>
        </p:txBody>
      </p:sp>
      <p:graphicFrame>
        <p:nvGraphicFramePr>
          <p:cNvPr id="19" name="Object 16">
            <a:extLst>
              <a:ext uri="{FF2B5EF4-FFF2-40B4-BE49-F238E27FC236}">
                <a16:creationId xmlns:a16="http://schemas.microsoft.com/office/drawing/2014/main" id="{D27276EA-9358-458A-BF4D-F19197EB55E9}"/>
              </a:ext>
            </a:extLst>
          </p:cNvPr>
          <p:cNvGraphicFramePr>
            <a:graphicFrameLocks/>
          </p:cNvGraphicFramePr>
          <p:nvPr>
            <p:extLst>
              <p:ext uri="{D42A27DB-BD31-4B8C-83A1-F6EECF244321}">
                <p14:modId xmlns:p14="http://schemas.microsoft.com/office/powerpoint/2010/main" val="3203526836"/>
              </p:ext>
            </p:extLst>
          </p:nvPr>
        </p:nvGraphicFramePr>
        <p:xfrm>
          <a:off x="1057273" y="2375157"/>
          <a:ext cx="2881681" cy="1771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9363CBBE-F2A1-4407-91C4-41B027B8F122}"/>
              </a:ext>
            </a:extLst>
          </p:cNvPr>
          <p:cNvGraphicFramePr/>
          <p:nvPr>
            <p:extLst>
              <p:ext uri="{D42A27DB-BD31-4B8C-83A1-F6EECF244321}">
                <p14:modId xmlns:p14="http://schemas.microsoft.com/office/powerpoint/2010/main" val="225344126"/>
              </p:ext>
            </p:extLst>
          </p:nvPr>
        </p:nvGraphicFramePr>
        <p:xfrm>
          <a:off x="4648198" y="2128937"/>
          <a:ext cx="2881681" cy="2019836"/>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a:extLst>
              <a:ext uri="{FF2B5EF4-FFF2-40B4-BE49-F238E27FC236}">
                <a16:creationId xmlns:a16="http://schemas.microsoft.com/office/drawing/2014/main" id="{828BB575-B3AD-474E-A265-540D4CFAA929}"/>
              </a:ext>
            </a:extLst>
          </p:cNvPr>
          <p:cNvSpPr/>
          <p:nvPr/>
        </p:nvSpPr>
        <p:spPr>
          <a:xfrm>
            <a:off x="4648199" y="4147127"/>
            <a:ext cx="289560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Nozares konfidences rādītājs</a:t>
            </a:r>
          </a:p>
          <a:p>
            <a:pPr algn="ctr"/>
            <a:r>
              <a:rPr lang="lv-LV" sz="1200" i="1" dirty="0">
                <a:latin typeface="Calibri Light" panose="020F0302020204030204" pitchFamily="34" charset="0"/>
                <a:ea typeface="Calibri" panose="020F0502020204030204" pitchFamily="34" charset="0"/>
                <a:cs typeface="Segoe UI" panose="020B0502040204020203" pitchFamily="34" charset="0"/>
              </a:rPr>
              <a:t>atbilžu saldo, sezonāli izlīdzināti dati</a:t>
            </a:r>
            <a:endParaRPr lang="lv-LV" sz="1600" dirty="0">
              <a:latin typeface="Calibri Light" panose="020F0302020204030204" pitchFamily="34" charset="0"/>
            </a:endParaRPr>
          </a:p>
        </p:txBody>
      </p:sp>
      <p:graphicFrame>
        <p:nvGraphicFramePr>
          <p:cNvPr id="27" name="Object 16">
            <a:extLst>
              <a:ext uri="{FF2B5EF4-FFF2-40B4-BE49-F238E27FC236}">
                <a16:creationId xmlns:a16="http://schemas.microsoft.com/office/drawing/2014/main" id="{EAB2BC5B-D66B-4D28-A756-F22D48309A54}"/>
              </a:ext>
            </a:extLst>
          </p:cNvPr>
          <p:cNvGraphicFramePr>
            <a:graphicFrameLocks/>
          </p:cNvGraphicFramePr>
          <p:nvPr>
            <p:extLst>
              <p:ext uri="{D42A27DB-BD31-4B8C-83A1-F6EECF244321}">
                <p14:modId xmlns:p14="http://schemas.microsoft.com/office/powerpoint/2010/main" val="1225436264"/>
              </p:ext>
            </p:extLst>
          </p:nvPr>
        </p:nvGraphicFramePr>
        <p:xfrm>
          <a:off x="8253047" y="2375158"/>
          <a:ext cx="2895600" cy="17719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Object 16">
            <a:extLst>
              <a:ext uri="{FF2B5EF4-FFF2-40B4-BE49-F238E27FC236}">
                <a16:creationId xmlns:a16="http://schemas.microsoft.com/office/drawing/2014/main" id="{3D5BE450-4E63-49ED-9DD2-025FEA759960}"/>
              </a:ext>
            </a:extLst>
          </p:cNvPr>
          <p:cNvGraphicFramePr>
            <a:graphicFrameLocks/>
          </p:cNvGraphicFramePr>
          <p:nvPr>
            <p:extLst>
              <p:ext uri="{D42A27DB-BD31-4B8C-83A1-F6EECF244321}">
                <p14:modId xmlns:p14="http://schemas.microsoft.com/office/powerpoint/2010/main" val="2621831834"/>
              </p:ext>
            </p:extLst>
          </p:nvPr>
        </p:nvGraphicFramePr>
        <p:xfrm>
          <a:off x="1043351" y="4669365"/>
          <a:ext cx="2895601" cy="19143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Object 16">
            <a:extLst>
              <a:ext uri="{FF2B5EF4-FFF2-40B4-BE49-F238E27FC236}">
                <a16:creationId xmlns:a16="http://schemas.microsoft.com/office/drawing/2014/main" id="{33F6C016-8CAF-47EB-9849-0F3FED99EA1D}"/>
              </a:ext>
            </a:extLst>
          </p:cNvPr>
          <p:cNvGraphicFramePr>
            <a:graphicFrameLocks/>
          </p:cNvGraphicFramePr>
          <p:nvPr>
            <p:extLst>
              <p:ext uri="{D42A27DB-BD31-4B8C-83A1-F6EECF244321}">
                <p14:modId xmlns:p14="http://schemas.microsoft.com/office/powerpoint/2010/main" val="2036657966"/>
              </p:ext>
            </p:extLst>
          </p:nvPr>
        </p:nvGraphicFramePr>
        <p:xfrm>
          <a:off x="4642402" y="4669365"/>
          <a:ext cx="2895601" cy="19143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67656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93F1E154-F5AE-4A77-A4F7-EB9F639030B6}"/>
              </a:ext>
            </a:extLst>
          </p:cNvPr>
          <p:cNvGraphicFramePr>
            <a:graphicFrameLocks/>
          </p:cNvGraphicFramePr>
          <p:nvPr>
            <p:extLst>
              <p:ext uri="{D42A27DB-BD31-4B8C-83A1-F6EECF244321}">
                <p14:modId xmlns:p14="http://schemas.microsoft.com/office/powerpoint/2010/main" val="3138020740"/>
              </p:ext>
            </p:extLst>
          </p:nvPr>
        </p:nvGraphicFramePr>
        <p:xfrm>
          <a:off x="8266967" y="5039680"/>
          <a:ext cx="2867759" cy="15440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05074" y="227861"/>
            <a:ext cx="9016303" cy="1036642"/>
          </a:xfrm>
        </p:spPr>
        <p:txBody>
          <a:bodyPr anchor="b">
            <a:noAutofit/>
          </a:bodyPr>
          <a:lstStyle/>
          <a:p>
            <a:r>
              <a:rPr lang="lv-LV" sz="2800" cap="all" dirty="0">
                <a:solidFill>
                  <a:srgbClr val="228B9D"/>
                </a:solidFill>
              </a:rPr>
              <a:t>MAŠĪNU UN IEKĀRTU ražošanas ATTĪSTĪBA</a:t>
            </a:r>
          </a:p>
        </p:txBody>
      </p:sp>
      <p:sp>
        <p:nvSpPr>
          <p:cNvPr id="15" name="Rectangle 14">
            <a:extLst>
              <a:ext uri="{FF2B5EF4-FFF2-40B4-BE49-F238E27FC236}">
                <a16:creationId xmlns:a16="http://schemas.microsoft.com/office/drawing/2014/main" id="{3E802587-93D3-45CB-93E2-FAE4D0E795FE}"/>
              </a:ext>
            </a:extLst>
          </p:cNvPr>
          <p:cNvSpPr/>
          <p:nvPr/>
        </p:nvSpPr>
        <p:spPr>
          <a:xfrm>
            <a:off x="1057273" y="1605716"/>
            <a:ext cx="2895601" cy="769441"/>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Nozares īpatsvars apstrādes </a:t>
            </a:r>
          </a:p>
          <a:p>
            <a:pPr algn="ctr"/>
            <a:r>
              <a:rPr lang="lv-LV" sz="1600" dirty="0">
                <a:latin typeface="Calibri Light" panose="020F0302020204030204" pitchFamily="34" charset="0"/>
                <a:ea typeface="Calibri" panose="020F0502020204030204" pitchFamily="34" charset="0"/>
                <a:cs typeface="Segoe UI" panose="020B0502040204020203" pitchFamily="34" charset="0"/>
              </a:rPr>
              <a:t>rūpniecības izlaidē</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2018.gadā, procentos</a:t>
            </a:r>
            <a:endParaRPr lang="lv-LV" sz="1600" dirty="0">
              <a:latin typeface="Calibri Light" panose="020F0302020204030204" pitchFamily="34" charset="0"/>
            </a:endParaRPr>
          </a:p>
        </p:txBody>
      </p:sp>
      <p:sp>
        <p:nvSpPr>
          <p:cNvPr id="17" name="Rectangle 16">
            <a:extLst>
              <a:ext uri="{FF2B5EF4-FFF2-40B4-BE49-F238E27FC236}">
                <a16:creationId xmlns:a16="http://schemas.microsoft.com/office/drawing/2014/main" id="{0CFC454A-3FB2-424C-8A1B-A79F1A84FA83}"/>
              </a:ext>
            </a:extLst>
          </p:cNvPr>
          <p:cNvSpPr/>
          <p:nvPr/>
        </p:nvSpPr>
        <p:spPr>
          <a:xfrm>
            <a:off x="8266968" y="4147127"/>
            <a:ext cx="2881680" cy="892552"/>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Ražošanas jaudu noslodze</a:t>
            </a:r>
            <a:br>
              <a:rPr lang="lv-LV" dirty="0">
                <a:latin typeface="Calibri Light" panose="020F0302020204030204" pitchFamily="34" charset="0"/>
                <a:ea typeface="Calibri" panose="020F0502020204030204" pitchFamily="34" charset="0"/>
                <a:cs typeface="Segoe UI" panose="020B0502040204020203" pitchFamily="34" charset="0"/>
              </a:rPr>
            </a:br>
            <a:r>
              <a:rPr lang="lv-LV" sz="1200" i="1" dirty="0">
                <a:latin typeface="Calibri Light" panose="020F0302020204030204" pitchFamily="34" charset="0"/>
                <a:ea typeface="Calibri" panose="020F0502020204030204" pitchFamily="34" charset="0"/>
                <a:cs typeface="Segoe UI" panose="020B0502040204020203" pitchFamily="34" charset="0"/>
              </a:rPr>
              <a:t>2018. un 2019.g.1.cet. salīdzinājumā ar v</a:t>
            </a:r>
            <a:r>
              <a:rPr lang="lv-LV" sz="1200" i="1" dirty="0">
                <a:latin typeface="Calibri Light" panose="020F0302020204030204" pitchFamily="34" charset="0"/>
                <a:cs typeface="Segoe UI" panose="020B0502040204020203" pitchFamily="34" charset="0"/>
              </a:rPr>
              <a:t>ēsturiski augstāko un zemāko līmeni, procentos </a:t>
            </a:r>
          </a:p>
        </p:txBody>
      </p:sp>
      <p:sp>
        <p:nvSpPr>
          <p:cNvPr id="14" name="Rectangle 13">
            <a:extLst>
              <a:ext uri="{FF2B5EF4-FFF2-40B4-BE49-F238E27FC236}">
                <a16:creationId xmlns:a16="http://schemas.microsoft.com/office/drawing/2014/main" id="{33B4461F-0B66-4DD3-8E59-B993FDC773A1}"/>
              </a:ext>
            </a:extLst>
          </p:cNvPr>
          <p:cNvSpPr/>
          <p:nvPr/>
        </p:nvSpPr>
        <p:spPr>
          <a:xfrm>
            <a:off x="9868675" y="5039679"/>
            <a:ext cx="529978" cy="553998"/>
          </a:xfrm>
          <a:prstGeom prst="rect">
            <a:avLst/>
          </a:prstGeom>
        </p:spPr>
        <p:txBody>
          <a:bodyPr wrap="square">
            <a:spAutoFit/>
          </a:bodyPr>
          <a:lstStyle/>
          <a:p>
            <a:r>
              <a:rPr lang="lv-LV" sz="1000" dirty="0">
                <a:latin typeface="Calibri Light" panose="020F0302020204030204" pitchFamily="34" charset="0"/>
                <a:ea typeface="Calibri" panose="020F0502020204030204" pitchFamily="34" charset="0"/>
                <a:cs typeface="Segoe UI" panose="020B0502040204020203" pitchFamily="34" charset="0"/>
              </a:rPr>
              <a:t>2019 I</a:t>
            </a:r>
          </a:p>
          <a:p>
            <a:endParaRPr lang="lv-LV" sz="1000" dirty="0">
              <a:latin typeface="Calibri Light" panose="020F0302020204030204" pitchFamily="34" charset="0"/>
              <a:cs typeface="Segoe UI" panose="020B0502040204020203" pitchFamily="34" charset="0"/>
            </a:endParaRPr>
          </a:p>
          <a:p>
            <a:r>
              <a:rPr lang="lv-LV" sz="1000" dirty="0">
                <a:latin typeface="Calibri Light" panose="020F0302020204030204" pitchFamily="34" charset="0"/>
                <a:cs typeface="Segoe UI" panose="020B0502040204020203" pitchFamily="34" charset="0"/>
              </a:rPr>
              <a:t>2018 I</a:t>
            </a:r>
          </a:p>
        </p:txBody>
      </p:sp>
      <p:sp>
        <p:nvSpPr>
          <p:cNvPr id="12" name="TextBox 11">
            <a:extLst>
              <a:ext uri="{FF2B5EF4-FFF2-40B4-BE49-F238E27FC236}">
                <a16:creationId xmlns:a16="http://schemas.microsoft.com/office/drawing/2014/main" id="{1D222635-6216-4673-9BEE-C57F51722719}"/>
              </a:ext>
            </a:extLst>
          </p:cNvPr>
          <p:cNvSpPr txBox="1"/>
          <p:nvPr/>
        </p:nvSpPr>
        <p:spPr>
          <a:xfrm>
            <a:off x="339900" y="6369278"/>
            <a:ext cx="1218420" cy="215444"/>
          </a:xfrm>
          <a:prstGeom prst="rect">
            <a:avLst/>
          </a:prstGeom>
          <a:noFill/>
        </p:spPr>
        <p:txBody>
          <a:bodyPr wrap="square" rtlCol="0">
            <a:spAutoFit/>
          </a:bodyPr>
          <a:lstStyle/>
          <a:p>
            <a:r>
              <a:rPr lang="lv-LV" sz="800" dirty="0">
                <a:solidFill>
                  <a:srgbClr val="000000"/>
                </a:solidFill>
                <a:latin typeface="+mj-lt"/>
                <a:ea typeface="Verdana" panose="020B0604030504040204" pitchFamily="34" charset="0"/>
                <a:cs typeface="Verdana" panose="020B0604030504040204" pitchFamily="34" charset="0"/>
              </a:rPr>
              <a:t>Avots: CSP</a:t>
            </a:r>
          </a:p>
        </p:txBody>
      </p:sp>
      <p:sp>
        <p:nvSpPr>
          <p:cNvPr id="20" name="Slide Number Placeholder 1">
            <a:extLst>
              <a:ext uri="{FF2B5EF4-FFF2-40B4-BE49-F238E27FC236}">
                <a16:creationId xmlns:a16="http://schemas.microsoft.com/office/drawing/2014/main" id="{74A1331A-C088-42E0-B858-527CFEE089C3}"/>
              </a:ext>
            </a:extLst>
          </p:cNvPr>
          <p:cNvSpPr txBox="1">
            <a:spLocks/>
          </p:cNvSpPr>
          <p:nvPr/>
        </p:nvSpPr>
        <p:spPr>
          <a:xfrm>
            <a:off x="11531600" y="6477000"/>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7</a:t>
            </a:fld>
            <a:endParaRPr lang="en-US" altLang="lv-LV" sz="1000" dirty="0">
              <a:solidFill>
                <a:schemeClr val="tx1">
                  <a:tint val="75000"/>
                </a:schemeClr>
              </a:solidFill>
              <a:latin typeface="Calibri Light" panose="020F0302020204030204" pitchFamily="34" charset="0"/>
            </a:endParaRPr>
          </a:p>
        </p:txBody>
      </p:sp>
      <p:sp>
        <p:nvSpPr>
          <p:cNvPr id="13" name="Rectangle 12">
            <a:extLst>
              <a:ext uri="{FF2B5EF4-FFF2-40B4-BE49-F238E27FC236}">
                <a16:creationId xmlns:a16="http://schemas.microsoft.com/office/drawing/2014/main" id="{A6EDC889-959B-45AB-9221-FA482323BADF}"/>
              </a:ext>
            </a:extLst>
          </p:cNvPr>
          <p:cNvSpPr/>
          <p:nvPr/>
        </p:nvSpPr>
        <p:spPr>
          <a:xfrm>
            <a:off x="1057272" y="4147127"/>
            <a:ext cx="288168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Produkcijas realizācija</a:t>
            </a:r>
            <a:br>
              <a:rPr lang="lv-LV" sz="1600" dirty="0">
                <a:latin typeface="Calibri Light" panose="020F0302020204030204" pitchFamily="34" charset="0"/>
                <a:ea typeface="Calibri" panose="020F0502020204030204" pitchFamily="34" charset="0"/>
                <a:cs typeface="Segoe UI" panose="020B0502040204020203" pitchFamily="34" charset="0"/>
              </a:rPr>
            </a:br>
            <a:r>
              <a:rPr lang="lv-LV" sz="1200" i="1" dirty="0">
                <a:effectLst/>
                <a:latin typeface="Calibri Light" panose="020F0302020204030204" pitchFamily="34" charset="0"/>
                <a:ea typeface="Calibri" panose="020F0502020204030204" pitchFamily="34" charset="0"/>
                <a:cs typeface="Segoe UI" panose="020B0502040204020203" pitchFamily="34" charset="0"/>
              </a:rPr>
              <a:t>milj. eiro</a:t>
            </a:r>
            <a:endParaRPr lang="lv-LV" sz="1600" dirty="0">
              <a:latin typeface="Calibri Light" panose="020F0302020204030204" pitchFamily="34" charset="0"/>
            </a:endParaRPr>
          </a:p>
        </p:txBody>
      </p:sp>
      <p:sp>
        <p:nvSpPr>
          <p:cNvPr id="16" name="Rectangle 15">
            <a:extLst>
              <a:ext uri="{FF2B5EF4-FFF2-40B4-BE49-F238E27FC236}">
                <a16:creationId xmlns:a16="http://schemas.microsoft.com/office/drawing/2014/main" id="{552459C8-AE1B-4733-9252-F467B56C87C3}"/>
              </a:ext>
            </a:extLst>
          </p:cNvPr>
          <p:cNvSpPr/>
          <p:nvPr/>
        </p:nvSpPr>
        <p:spPr>
          <a:xfrm>
            <a:off x="4648199" y="1605716"/>
            <a:ext cx="289560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Ražošanas apjoma izmaiņas</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procentos</a:t>
            </a:r>
            <a:endParaRPr lang="lv-LV" sz="1600" dirty="0">
              <a:latin typeface="Calibri Light" panose="020F0302020204030204" pitchFamily="34" charset="0"/>
            </a:endParaRPr>
          </a:p>
        </p:txBody>
      </p:sp>
      <p:sp>
        <p:nvSpPr>
          <p:cNvPr id="18" name="Rectangle 17">
            <a:extLst>
              <a:ext uri="{FF2B5EF4-FFF2-40B4-BE49-F238E27FC236}">
                <a16:creationId xmlns:a16="http://schemas.microsoft.com/office/drawing/2014/main" id="{407FFF87-8416-41B5-80BA-76E9757D6503}"/>
              </a:ext>
            </a:extLst>
          </p:cNvPr>
          <p:cNvSpPr/>
          <p:nvPr/>
        </p:nvSpPr>
        <p:spPr>
          <a:xfrm>
            <a:off x="8253047" y="1605716"/>
            <a:ext cx="2895601" cy="769441"/>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Produkcijas apjomi un aizņemtās darbavietas</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2011 = 100</a:t>
            </a:r>
            <a:endParaRPr lang="lv-LV" sz="1600" dirty="0">
              <a:latin typeface="Calibri Light" panose="020F0302020204030204" pitchFamily="34" charset="0"/>
            </a:endParaRPr>
          </a:p>
        </p:txBody>
      </p:sp>
      <p:graphicFrame>
        <p:nvGraphicFramePr>
          <p:cNvPr id="19" name="Object 16">
            <a:extLst>
              <a:ext uri="{FF2B5EF4-FFF2-40B4-BE49-F238E27FC236}">
                <a16:creationId xmlns:a16="http://schemas.microsoft.com/office/drawing/2014/main" id="{D27276EA-9358-458A-BF4D-F19197EB55E9}"/>
              </a:ext>
            </a:extLst>
          </p:cNvPr>
          <p:cNvGraphicFramePr>
            <a:graphicFrameLocks/>
          </p:cNvGraphicFramePr>
          <p:nvPr>
            <p:extLst>
              <p:ext uri="{D42A27DB-BD31-4B8C-83A1-F6EECF244321}">
                <p14:modId xmlns:p14="http://schemas.microsoft.com/office/powerpoint/2010/main" val="1401658776"/>
              </p:ext>
            </p:extLst>
          </p:nvPr>
        </p:nvGraphicFramePr>
        <p:xfrm>
          <a:off x="1057273" y="2375157"/>
          <a:ext cx="2881681" cy="1771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9363CBBE-F2A1-4407-91C4-41B027B8F122}"/>
              </a:ext>
            </a:extLst>
          </p:cNvPr>
          <p:cNvGraphicFramePr/>
          <p:nvPr>
            <p:extLst>
              <p:ext uri="{D42A27DB-BD31-4B8C-83A1-F6EECF244321}">
                <p14:modId xmlns:p14="http://schemas.microsoft.com/office/powerpoint/2010/main" val="3899362381"/>
              </p:ext>
            </p:extLst>
          </p:nvPr>
        </p:nvGraphicFramePr>
        <p:xfrm>
          <a:off x="4648198" y="2128937"/>
          <a:ext cx="2881681" cy="2019836"/>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a:extLst>
              <a:ext uri="{FF2B5EF4-FFF2-40B4-BE49-F238E27FC236}">
                <a16:creationId xmlns:a16="http://schemas.microsoft.com/office/drawing/2014/main" id="{828BB575-B3AD-474E-A265-540D4CFAA929}"/>
              </a:ext>
            </a:extLst>
          </p:cNvPr>
          <p:cNvSpPr/>
          <p:nvPr/>
        </p:nvSpPr>
        <p:spPr>
          <a:xfrm>
            <a:off x="4648199" y="4147127"/>
            <a:ext cx="289560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Nozares konfidences rādītājs</a:t>
            </a:r>
          </a:p>
          <a:p>
            <a:pPr algn="ctr"/>
            <a:r>
              <a:rPr lang="lv-LV" sz="1200" i="1" dirty="0">
                <a:latin typeface="Calibri Light" panose="020F0302020204030204" pitchFamily="34" charset="0"/>
                <a:ea typeface="Calibri" panose="020F0502020204030204" pitchFamily="34" charset="0"/>
                <a:cs typeface="Segoe UI" panose="020B0502040204020203" pitchFamily="34" charset="0"/>
              </a:rPr>
              <a:t>atbilžu saldo, sezonāli izlīdzināti dati</a:t>
            </a:r>
            <a:endParaRPr lang="lv-LV" sz="1600" dirty="0">
              <a:latin typeface="Calibri Light" panose="020F0302020204030204" pitchFamily="34" charset="0"/>
            </a:endParaRPr>
          </a:p>
        </p:txBody>
      </p:sp>
      <p:graphicFrame>
        <p:nvGraphicFramePr>
          <p:cNvPr id="27" name="Object 16">
            <a:extLst>
              <a:ext uri="{FF2B5EF4-FFF2-40B4-BE49-F238E27FC236}">
                <a16:creationId xmlns:a16="http://schemas.microsoft.com/office/drawing/2014/main" id="{9DF961CF-98E9-44D9-AEB2-0378E0D8BAF2}"/>
              </a:ext>
            </a:extLst>
          </p:cNvPr>
          <p:cNvGraphicFramePr>
            <a:graphicFrameLocks/>
          </p:cNvGraphicFramePr>
          <p:nvPr>
            <p:extLst>
              <p:ext uri="{D42A27DB-BD31-4B8C-83A1-F6EECF244321}">
                <p14:modId xmlns:p14="http://schemas.microsoft.com/office/powerpoint/2010/main" val="4266946447"/>
              </p:ext>
            </p:extLst>
          </p:nvPr>
        </p:nvGraphicFramePr>
        <p:xfrm>
          <a:off x="8225202" y="2375158"/>
          <a:ext cx="2895601" cy="17719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Object 16">
            <a:extLst>
              <a:ext uri="{FF2B5EF4-FFF2-40B4-BE49-F238E27FC236}">
                <a16:creationId xmlns:a16="http://schemas.microsoft.com/office/drawing/2014/main" id="{6B120F0E-6282-4EAA-9C75-E38D65F1B338}"/>
              </a:ext>
            </a:extLst>
          </p:cNvPr>
          <p:cNvGraphicFramePr>
            <a:graphicFrameLocks/>
          </p:cNvGraphicFramePr>
          <p:nvPr>
            <p:extLst>
              <p:ext uri="{D42A27DB-BD31-4B8C-83A1-F6EECF244321}">
                <p14:modId xmlns:p14="http://schemas.microsoft.com/office/powerpoint/2010/main" val="2072691033"/>
              </p:ext>
            </p:extLst>
          </p:nvPr>
        </p:nvGraphicFramePr>
        <p:xfrm>
          <a:off x="1057271" y="4669365"/>
          <a:ext cx="2881681" cy="19143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Object 16">
            <a:extLst>
              <a:ext uri="{FF2B5EF4-FFF2-40B4-BE49-F238E27FC236}">
                <a16:creationId xmlns:a16="http://schemas.microsoft.com/office/drawing/2014/main" id="{D4BB5986-E172-464F-B772-9561225708D7}"/>
              </a:ext>
            </a:extLst>
          </p:cNvPr>
          <p:cNvGraphicFramePr>
            <a:graphicFrameLocks/>
          </p:cNvGraphicFramePr>
          <p:nvPr>
            <p:extLst>
              <p:ext uri="{D42A27DB-BD31-4B8C-83A1-F6EECF244321}">
                <p14:modId xmlns:p14="http://schemas.microsoft.com/office/powerpoint/2010/main" val="4053146463"/>
              </p:ext>
            </p:extLst>
          </p:nvPr>
        </p:nvGraphicFramePr>
        <p:xfrm>
          <a:off x="4656323" y="4669365"/>
          <a:ext cx="2881681" cy="191437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1192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93F1E154-F5AE-4A77-A4F7-EB9F639030B6}"/>
              </a:ext>
            </a:extLst>
          </p:cNvPr>
          <p:cNvGraphicFramePr>
            <a:graphicFrameLocks/>
          </p:cNvGraphicFramePr>
          <p:nvPr>
            <p:extLst>
              <p:ext uri="{D42A27DB-BD31-4B8C-83A1-F6EECF244321}">
                <p14:modId xmlns:p14="http://schemas.microsoft.com/office/powerpoint/2010/main" val="3841786938"/>
              </p:ext>
            </p:extLst>
          </p:nvPr>
        </p:nvGraphicFramePr>
        <p:xfrm>
          <a:off x="8266967" y="5039680"/>
          <a:ext cx="2867759" cy="15440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05074" y="227861"/>
            <a:ext cx="9016303" cy="1036642"/>
          </a:xfrm>
        </p:spPr>
        <p:txBody>
          <a:bodyPr anchor="b">
            <a:noAutofit/>
          </a:bodyPr>
          <a:lstStyle/>
          <a:p>
            <a:r>
              <a:rPr lang="lv-LV" sz="2800" cap="all" dirty="0">
                <a:solidFill>
                  <a:srgbClr val="228B9D"/>
                </a:solidFill>
              </a:rPr>
              <a:t>TRANSPORTLĪDZEKĻU ražošanas ATTĪSTĪBA</a:t>
            </a:r>
          </a:p>
        </p:txBody>
      </p:sp>
      <p:sp>
        <p:nvSpPr>
          <p:cNvPr id="15" name="Rectangle 14">
            <a:extLst>
              <a:ext uri="{FF2B5EF4-FFF2-40B4-BE49-F238E27FC236}">
                <a16:creationId xmlns:a16="http://schemas.microsoft.com/office/drawing/2014/main" id="{3E802587-93D3-45CB-93E2-FAE4D0E795FE}"/>
              </a:ext>
            </a:extLst>
          </p:cNvPr>
          <p:cNvSpPr/>
          <p:nvPr/>
        </p:nvSpPr>
        <p:spPr>
          <a:xfrm>
            <a:off x="1057273" y="1605716"/>
            <a:ext cx="2895601" cy="769441"/>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Nozares īpatsvars apstrādes </a:t>
            </a:r>
          </a:p>
          <a:p>
            <a:pPr algn="ctr"/>
            <a:r>
              <a:rPr lang="lv-LV" sz="1600" dirty="0">
                <a:latin typeface="Calibri Light" panose="020F0302020204030204" pitchFamily="34" charset="0"/>
                <a:ea typeface="Calibri" panose="020F0502020204030204" pitchFamily="34" charset="0"/>
                <a:cs typeface="Segoe UI" panose="020B0502040204020203" pitchFamily="34" charset="0"/>
              </a:rPr>
              <a:t>rūpniecības izlaidē</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2018.gadā, procentos</a:t>
            </a:r>
            <a:endParaRPr lang="lv-LV" sz="1600" dirty="0">
              <a:latin typeface="Calibri Light" panose="020F0302020204030204" pitchFamily="34" charset="0"/>
            </a:endParaRPr>
          </a:p>
        </p:txBody>
      </p:sp>
      <p:sp>
        <p:nvSpPr>
          <p:cNvPr id="17" name="Rectangle 16">
            <a:extLst>
              <a:ext uri="{FF2B5EF4-FFF2-40B4-BE49-F238E27FC236}">
                <a16:creationId xmlns:a16="http://schemas.microsoft.com/office/drawing/2014/main" id="{0CFC454A-3FB2-424C-8A1B-A79F1A84FA83}"/>
              </a:ext>
            </a:extLst>
          </p:cNvPr>
          <p:cNvSpPr/>
          <p:nvPr/>
        </p:nvSpPr>
        <p:spPr>
          <a:xfrm>
            <a:off x="8266968" y="4147127"/>
            <a:ext cx="2881680" cy="892552"/>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Ražošanas jaudu noslodze</a:t>
            </a:r>
            <a:br>
              <a:rPr lang="lv-LV" dirty="0">
                <a:latin typeface="Calibri Light" panose="020F0302020204030204" pitchFamily="34" charset="0"/>
                <a:ea typeface="Calibri" panose="020F0502020204030204" pitchFamily="34" charset="0"/>
                <a:cs typeface="Segoe UI" panose="020B0502040204020203" pitchFamily="34" charset="0"/>
              </a:rPr>
            </a:br>
            <a:r>
              <a:rPr lang="lv-LV" sz="1200" i="1" dirty="0">
                <a:latin typeface="Calibri Light" panose="020F0302020204030204" pitchFamily="34" charset="0"/>
                <a:ea typeface="Calibri" panose="020F0502020204030204" pitchFamily="34" charset="0"/>
                <a:cs typeface="Segoe UI" panose="020B0502040204020203" pitchFamily="34" charset="0"/>
              </a:rPr>
              <a:t>2018. un 2019.g.1.cet. salīdzinājumā ar v</a:t>
            </a:r>
            <a:r>
              <a:rPr lang="lv-LV" sz="1200" i="1" dirty="0">
                <a:latin typeface="Calibri Light" panose="020F0302020204030204" pitchFamily="34" charset="0"/>
                <a:cs typeface="Segoe UI" panose="020B0502040204020203" pitchFamily="34" charset="0"/>
              </a:rPr>
              <a:t>ēsturiski augstāko un zemāko līmeni, procentos </a:t>
            </a:r>
          </a:p>
        </p:txBody>
      </p:sp>
      <p:sp>
        <p:nvSpPr>
          <p:cNvPr id="14" name="Rectangle 13">
            <a:extLst>
              <a:ext uri="{FF2B5EF4-FFF2-40B4-BE49-F238E27FC236}">
                <a16:creationId xmlns:a16="http://schemas.microsoft.com/office/drawing/2014/main" id="{33B4461F-0B66-4DD3-8E59-B993FDC773A1}"/>
              </a:ext>
            </a:extLst>
          </p:cNvPr>
          <p:cNvSpPr/>
          <p:nvPr/>
        </p:nvSpPr>
        <p:spPr>
          <a:xfrm>
            <a:off x="9838857" y="5075096"/>
            <a:ext cx="529978" cy="400110"/>
          </a:xfrm>
          <a:prstGeom prst="rect">
            <a:avLst/>
          </a:prstGeom>
        </p:spPr>
        <p:txBody>
          <a:bodyPr wrap="square">
            <a:spAutoFit/>
          </a:bodyPr>
          <a:lstStyle/>
          <a:p>
            <a:r>
              <a:rPr lang="lv-LV" sz="1000" dirty="0">
                <a:latin typeface="Calibri Light" panose="020F0302020204030204" pitchFamily="34" charset="0"/>
                <a:ea typeface="Calibri" panose="020F0502020204030204" pitchFamily="34" charset="0"/>
                <a:cs typeface="Segoe UI" panose="020B0502040204020203" pitchFamily="34" charset="0"/>
              </a:rPr>
              <a:t>2019 I</a:t>
            </a:r>
          </a:p>
          <a:p>
            <a:r>
              <a:rPr lang="lv-LV" sz="1000" dirty="0">
                <a:latin typeface="Calibri Light" panose="020F0302020204030204" pitchFamily="34" charset="0"/>
                <a:cs typeface="Segoe UI" panose="020B0502040204020203" pitchFamily="34" charset="0"/>
              </a:rPr>
              <a:t>2018 I</a:t>
            </a:r>
          </a:p>
        </p:txBody>
      </p:sp>
      <p:sp>
        <p:nvSpPr>
          <p:cNvPr id="12" name="TextBox 11">
            <a:extLst>
              <a:ext uri="{FF2B5EF4-FFF2-40B4-BE49-F238E27FC236}">
                <a16:creationId xmlns:a16="http://schemas.microsoft.com/office/drawing/2014/main" id="{1D222635-6216-4673-9BEE-C57F51722719}"/>
              </a:ext>
            </a:extLst>
          </p:cNvPr>
          <p:cNvSpPr txBox="1"/>
          <p:nvPr/>
        </p:nvSpPr>
        <p:spPr>
          <a:xfrm>
            <a:off x="339900" y="6369278"/>
            <a:ext cx="1218420" cy="215444"/>
          </a:xfrm>
          <a:prstGeom prst="rect">
            <a:avLst/>
          </a:prstGeom>
          <a:noFill/>
        </p:spPr>
        <p:txBody>
          <a:bodyPr wrap="square" rtlCol="0">
            <a:spAutoFit/>
          </a:bodyPr>
          <a:lstStyle/>
          <a:p>
            <a:r>
              <a:rPr lang="lv-LV" sz="800" dirty="0">
                <a:solidFill>
                  <a:srgbClr val="000000"/>
                </a:solidFill>
                <a:latin typeface="+mj-lt"/>
                <a:ea typeface="Verdana" panose="020B0604030504040204" pitchFamily="34" charset="0"/>
                <a:cs typeface="Verdana" panose="020B0604030504040204" pitchFamily="34" charset="0"/>
              </a:rPr>
              <a:t>Avots: CSP</a:t>
            </a:r>
          </a:p>
        </p:txBody>
      </p:sp>
      <p:sp>
        <p:nvSpPr>
          <p:cNvPr id="20" name="Slide Number Placeholder 1">
            <a:extLst>
              <a:ext uri="{FF2B5EF4-FFF2-40B4-BE49-F238E27FC236}">
                <a16:creationId xmlns:a16="http://schemas.microsoft.com/office/drawing/2014/main" id="{74A1331A-C088-42E0-B858-527CFEE089C3}"/>
              </a:ext>
            </a:extLst>
          </p:cNvPr>
          <p:cNvSpPr txBox="1">
            <a:spLocks/>
          </p:cNvSpPr>
          <p:nvPr/>
        </p:nvSpPr>
        <p:spPr>
          <a:xfrm>
            <a:off x="11531600" y="6477000"/>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8</a:t>
            </a:fld>
            <a:endParaRPr lang="en-US" altLang="lv-LV" sz="1000" dirty="0">
              <a:solidFill>
                <a:schemeClr val="tx1">
                  <a:tint val="75000"/>
                </a:schemeClr>
              </a:solidFill>
              <a:latin typeface="Calibri Light" panose="020F0302020204030204" pitchFamily="34" charset="0"/>
            </a:endParaRPr>
          </a:p>
        </p:txBody>
      </p:sp>
      <p:sp>
        <p:nvSpPr>
          <p:cNvPr id="13" name="Rectangle 12">
            <a:extLst>
              <a:ext uri="{FF2B5EF4-FFF2-40B4-BE49-F238E27FC236}">
                <a16:creationId xmlns:a16="http://schemas.microsoft.com/office/drawing/2014/main" id="{A6EDC889-959B-45AB-9221-FA482323BADF}"/>
              </a:ext>
            </a:extLst>
          </p:cNvPr>
          <p:cNvSpPr/>
          <p:nvPr/>
        </p:nvSpPr>
        <p:spPr>
          <a:xfrm>
            <a:off x="1057272" y="4147127"/>
            <a:ext cx="288168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Produkcijas realizācija</a:t>
            </a:r>
            <a:br>
              <a:rPr lang="lv-LV" sz="1600" dirty="0">
                <a:latin typeface="Calibri Light" panose="020F0302020204030204" pitchFamily="34" charset="0"/>
                <a:ea typeface="Calibri" panose="020F0502020204030204" pitchFamily="34" charset="0"/>
                <a:cs typeface="Segoe UI" panose="020B0502040204020203" pitchFamily="34" charset="0"/>
              </a:rPr>
            </a:br>
            <a:r>
              <a:rPr lang="lv-LV" sz="1200" i="1" dirty="0">
                <a:effectLst/>
                <a:latin typeface="Calibri Light" panose="020F0302020204030204" pitchFamily="34" charset="0"/>
                <a:ea typeface="Calibri" panose="020F0502020204030204" pitchFamily="34" charset="0"/>
                <a:cs typeface="Segoe UI" panose="020B0502040204020203" pitchFamily="34" charset="0"/>
              </a:rPr>
              <a:t>milj. eiro</a:t>
            </a:r>
            <a:endParaRPr lang="lv-LV" sz="1600" dirty="0">
              <a:latin typeface="Calibri Light" panose="020F0302020204030204" pitchFamily="34" charset="0"/>
            </a:endParaRPr>
          </a:p>
        </p:txBody>
      </p:sp>
      <p:sp>
        <p:nvSpPr>
          <p:cNvPr id="16" name="Rectangle 15">
            <a:extLst>
              <a:ext uri="{FF2B5EF4-FFF2-40B4-BE49-F238E27FC236}">
                <a16:creationId xmlns:a16="http://schemas.microsoft.com/office/drawing/2014/main" id="{552459C8-AE1B-4733-9252-F467B56C87C3}"/>
              </a:ext>
            </a:extLst>
          </p:cNvPr>
          <p:cNvSpPr/>
          <p:nvPr/>
        </p:nvSpPr>
        <p:spPr>
          <a:xfrm>
            <a:off x="4648199" y="1605716"/>
            <a:ext cx="289560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Ražošanas apjoma izmaiņas</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procentos</a:t>
            </a:r>
            <a:endParaRPr lang="lv-LV" sz="1600" dirty="0">
              <a:latin typeface="Calibri Light" panose="020F0302020204030204" pitchFamily="34" charset="0"/>
            </a:endParaRPr>
          </a:p>
        </p:txBody>
      </p:sp>
      <p:sp>
        <p:nvSpPr>
          <p:cNvPr id="18" name="Rectangle 17">
            <a:extLst>
              <a:ext uri="{FF2B5EF4-FFF2-40B4-BE49-F238E27FC236}">
                <a16:creationId xmlns:a16="http://schemas.microsoft.com/office/drawing/2014/main" id="{407FFF87-8416-41B5-80BA-76E9757D6503}"/>
              </a:ext>
            </a:extLst>
          </p:cNvPr>
          <p:cNvSpPr/>
          <p:nvPr/>
        </p:nvSpPr>
        <p:spPr>
          <a:xfrm>
            <a:off x="8253047" y="1605716"/>
            <a:ext cx="2895601" cy="769441"/>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Produkcijas apjomi un aizņemtās darbavietas</a:t>
            </a:r>
          </a:p>
          <a:p>
            <a:pPr algn="ctr"/>
            <a:r>
              <a:rPr lang="lv-LV" sz="1200" i="1" dirty="0">
                <a:effectLst/>
                <a:latin typeface="Calibri Light" panose="020F0302020204030204" pitchFamily="34" charset="0"/>
                <a:ea typeface="Calibri" panose="020F0502020204030204" pitchFamily="34" charset="0"/>
                <a:cs typeface="Segoe UI" panose="020B0502040204020203" pitchFamily="34" charset="0"/>
              </a:rPr>
              <a:t>2011 = 100</a:t>
            </a:r>
            <a:endParaRPr lang="lv-LV" sz="1600" dirty="0">
              <a:latin typeface="Calibri Light" panose="020F0302020204030204" pitchFamily="34" charset="0"/>
            </a:endParaRPr>
          </a:p>
        </p:txBody>
      </p:sp>
      <p:graphicFrame>
        <p:nvGraphicFramePr>
          <p:cNvPr id="19" name="Object 16">
            <a:extLst>
              <a:ext uri="{FF2B5EF4-FFF2-40B4-BE49-F238E27FC236}">
                <a16:creationId xmlns:a16="http://schemas.microsoft.com/office/drawing/2014/main" id="{D27276EA-9358-458A-BF4D-F19197EB55E9}"/>
              </a:ext>
            </a:extLst>
          </p:cNvPr>
          <p:cNvGraphicFramePr>
            <a:graphicFrameLocks/>
          </p:cNvGraphicFramePr>
          <p:nvPr>
            <p:extLst>
              <p:ext uri="{D42A27DB-BD31-4B8C-83A1-F6EECF244321}">
                <p14:modId xmlns:p14="http://schemas.microsoft.com/office/powerpoint/2010/main" val="10795902"/>
              </p:ext>
            </p:extLst>
          </p:nvPr>
        </p:nvGraphicFramePr>
        <p:xfrm>
          <a:off x="1057273" y="2375157"/>
          <a:ext cx="2881681" cy="1771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9363CBBE-F2A1-4407-91C4-41B027B8F122}"/>
              </a:ext>
            </a:extLst>
          </p:cNvPr>
          <p:cNvGraphicFramePr/>
          <p:nvPr>
            <p:extLst>
              <p:ext uri="{D42A27DB-BD31-4B8C-83A1-F6EECF244321}">
                <p14:modId xmlns:p14="http://schemas.microsoft.com/office/powerpoint/2010/main" val="1346600048"/>
              </p:ext>
            </p:extLst>
          </p:nvPr>
        </p:nvGraphicFramePr>
        <p:xfrm>
          <a:off x="4648198" y="2128937"/>
          <a:ext cx="2881681" cy="2019836"/>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a:extLst>
              <a:ext uri="{FF2B5EF4-FFF2-40B4-BE49-F238E27FC236}">
                <a16:creationId xmlns:a16="http://schemas.microsoft.com/office/drawing/2014/main" id="{828BB575-B3AD-474E-A265-540D4CFAA929}"/>
              </a:ext>
            </a:extLst>
          </p:cNvPr>
          <p:cNvSpPr/>
          <p:nvPr/>
        </p:nvSpPr>
        <p:spPr>
          <a:xfrm>
            <a:off x="4648199" y="4147127"/>
            <a:ext cx="2895601" cy="523220"/>
          </a:xfrm>
          <a:prstGeom prst="rect">
            <a:avLst/>
          </a:prstGeom>
        </p:spPr>
        <p:txBody>
          <a:bodyPr wrap="square">
            <a:spAutoFit/>
          </a:bodyPr>
          <a:lstStyle/>
          <a:p>
            <a:pPr algn="ctr"/>
            <a:r>
              <a:rPr lang="lv-LV" sz="1600" dirty="0">
                <a:latin typeface="Calibri Light" panose="020F0302020204030204" pitchFamily="34" charset="0"/>
                <a:ea typeface="Calibri" panose="020F0502020204030204" pitchFamily="34" charset="0"/>
                <a:cs typeface="Segoe UI" panose="020B0502040204020203" pitchFamily="34" charset="0"/>
              </a:rPr>
              <a:t>Nozares konfidences rādītājs</a:t>
            </a:r>
          </a:p>
          <a:p>
            <a:pPr algn="ctr"/>
            <a:r>
              <a:rPr lang="lv-LV" sz="1200" i="1" dirty="0">
                <a:latin typeface="Calibri Light" panose="020F0302020204030204" pitchFamily="34" charset="0"/>
                <a:ea typeface="Calibri" panose="020F0502020204030204" pitchFamily="34" charset="0"/>
                <a:cs typeface="Segoe UI" panose="020B0502040204020203" pitchFamily="34" charset="0"/>
              </a:rPr>
              <a:t>atbilžu saldo, sezonāli izlīdzināti dati</a:t>
            </a:r>
            <a:endParaRPr lang="lv-LV" sz="1600" dirty="0">
              <a:latin typeface="Calibri Light" panose="020F0302020204030204" pitchFamily="34" charset="0"/>
            </a:endParaRPr>
          </a:p>
        </p:txBody>
      </p:sp>
      <p:graphicFrame>
        <p:nvGraphicFramePr>
          <p:cNvPr id="27" name="Object 16">
            <a:extLst>
              <a:ext uri="{FF2B5EF4-FFF2-40B4-BE49-F238E27FC236}">
                <a16:creationId xmlns:a16="http://schemas.microsoft.com/office/drawing/2014/main" id="{4D6042EB-347D-4E77-B4B4-FDEFED670ED0}"/>
              </a:ext>
            </a:extLst>
          </p:cNvPr>
          <p:cNvGraphicFramePr>
            <a:graphicFrameLocks/>
          </p:cNvGraphicFramePr>
          <p:nvPr>
            <p:extLst>
              <p:ext uri="{D42A27DB-BD31-4B8C-83A1-F6EECF244321}">
                <p14:modId xmlns:p14="http://schemas.microsoft.com/office/powerpoint/2010/main" val="939837985"/>
              </p:ext>
            </p:extLst>
          </p:nvPr>
        </p:nvGraphicFramePr>
        <p:xfrm>
          <a:off x="8253045" y="2375158"/>
          <a:ext cx="2867758" cy="17893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Object 16">
            <a:extLst>
              <a:ext uri="{FF2B5EF4-FFF2-40B4-BE49-F238E27FC236}">
                <a16:creationId xmlns:a16="http://schemas.microsoft.com/office/drawing/2014/main" id="{D3FB2364-1C78-436E-918D-41AA312E3DF9}"/>
              </a:ext>
            </a:extLst>
          </p:cNvPr>
          <p:cNvGraphicFramePr>
            <a:graphicFrameLocks/>
          </p:cNvGraphicFramePr>
          <p:nvPr>
            <p:extLst>
              <p:ext uri="{D42A27DB-BD31-4B8C-83A1-F6EECF244321}">
                <p14:modId xmlns:p14="http://schemas.microsoft.com/office/powerpoint/2010/main" val="194042547"/>
              </p:ext>
            </p:extLst>
          </p:nvPr>
        </p:nvGraphicFramePr>
        <p:xfrm>
          <a:off x="1057272" y="4669365"/>
          <a:ext cx="2881680" cy="19143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Object 16">
            <a:extLst>
              <a:ext uri="{FF2B5EF4-FFF2-40B4-BE49-F238E27FC236}">
                <a16:creationId xmlns:a16="http://schemas.microsoft.com/office/drawing/2014/main" id="{F4F8CF80-E855-460D-B31B-303DE3E3805A}"/>
              </a:ext>
            </a:extLst>
          </p:cNvPr>
          <p:cNvGraphicFramePr>
            <a:graphicFrameLocks/>
          </p:cNvGraphicFramePr>
          <p:nvPr>
            <p:extLst>
              <p:ext uri="{D42A27DB-BD31-4B8C-83A1-F6EECF244321}">
                <p14:modId xmlns:p14="http://schemas.microsoft.com/office/powerpoint/2010/main" val="2942533996"/>
              </p:ext>
            </p:extLst>
          </p:nvPr>
        </p:nvGraphicFramePr>
        <p:xfrm>
          <a:off x="4656323" y="4669365"/>
          <a:ext cx="2867759" cy="191437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2335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268"/>
          <p:cNvGraphicFramePr/>
          <p:nvPr>
            <p:extLst/>
          </p:nvPr>
        </p:nvGraphicFramePr>
        <p:xfrm>
          <a:off x="1703512" y="2415582"/>
          <a:ext cx="9488363" cy="391301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
          <p:cNvSpPr txBox="1">
            <a:spLocks noChangeArrowheads="1"/>
          </p:cNvSpPr>
          <p:nvPr/>
        </p:nvSpPr>
        <p:spPr bwMode="auto">
          <a:xfrm>
            <a:off x="3419618" y="2783461"/>
            <a:ext cx="1872208" cy="48605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r>
              <a:rPr lang="lv-LV" sz="1400" kern="0" dirty="0">
                <a:latin typeface="Century Gothic" panose="020B0502020202020204" pitchFamily="34" charset="0"/>
                <a:sym typeface="Symbol"/>
              </a:rPr>
              <a:t>Bezdarba līmenis 2007 </a:t>
            </a:r>
            <a:r>
              <a:rPr lang="lv-LV" sz="1400" kern="0" dirty="0">
                <a:latin typeface="Century Gothic" panose="020B0502020202020204" pitchFamily="34" charset="0"/>
              </a:rPr>
              <a:t>–</a:t>
            </a:r>
            <a:r>
              <a:rPr lang="lv-LV" sz="1400" kern="0" dirty="0">
                <a:latin typeface="Century Gothic" panose="020B0502020202020204" pitchFamily="34" charset="0"/>
                <a:sym typeface="Symbol"/>
              </a:rPr>
              <a:t> </a:t>
            </a:r>
            <a:r>
              <a:rPr lang="lv-LV" sz="1400" b="1" kern="0" dirty="0">
                <a:latin typeface="Century Gothic" panose="020B0502020202020204" pitchFamily="34" charset="0"/>
                <a:sym typeface="Symbol"/>
              </a:rPr>
              <a:t>6,1%</a:t>
            </a:r>
            <a:endParaRPr lang="en-US" sz="1400" b="1" kern="0" dirty="0">
              <a:latin typeface="Century Gothic" panose="020B0502020202020204" pitchFamily="34" charset="0"/>
              <a:ea typeface="ＭＳ Ｐゴシック" charset="0"/>
              <a:cs typeface="ＭＳ Ｐゴシック" charset="-128"/>
            </a:endParaRPr>
          </a:p>
        </p:txBody>
      </p:sp>
      <p:sp>
        <p:nvSpPr>
          <p:cNvPr id="20" name="TextBox 1"/>
          <p:cNvSpPr txBox="1">
            <a:spLocks noChangeArrowheads="1"/>
          </p:cNvSpPr>
          <p:nvPr/>
        </p:nvSpPr>
        <p:spPr bwMode="auto">
          <a:xfrm>
            <a:off x="4935574" y="5234506"/>
            <a:ext cx="2052228" cy="52635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r>
              <a:rPr lang="lv-LV" sz="1600" kern="0" dirty="0">
                <a:latin typeface="Century Gothic" panose="020B0502020202020204" pitchFamily="34" charset="0"/>
                <a:sym typeface="Symbol"/>
              </a:rPr>
              <a:t>Bezdarba līmenis 2010  </a:t>
            </a:r>
            <a:r>
              <a:rPr lang="lv-LV" sz="1600" kern="0" dirty="0">
                <a:latin typeface="Century Gothic" panose="020B0502020202020204" pitchFamily="34" charset="0"/>
              </a:rPr>
              <a:t>–</a:t>
            </a:r>
            <a:r>
              <a:rPr lang="lv-LV" sz="1600" kern="0" dirty="0">
                <a:latin typeface="Century Gothic" panose="020B0502020202020204" pitchFamily="34" charset="0"/>
                <a:sym typeface="Symbol"/>
              </a:rPr>
              <a:t> </a:t>
            </a:r>
            <a:r>
              <a:rPr lang="lv-LV" sz="1600" b="1" kern="0" dirty="0">
                <a:latin typeface="Century Gothic" panose="020B0502020202020204" pitchFamily="34" charset="0"/>
                <a:sym typeface="Symbol"/>
              </a:rPr>
              <a:t>19,5%</a:t>
            </a:r>
            <a:endParaRPr lang="en-US" sz="1600" b="1" kern="0" dirty="0">
              <a:latin typeface="Century Gothic" panose="020B0502020202020204" pitchFamily="34" charset="0"/>
              <a:ea typeface="ＭＳ Ｐゴシック" charset="0"/>
              <a:cs typeface="ＭＳ Ｐゴシック" charset="-128"/>
            </a:endParaRPr>
          </a:p>
        </p:txBody>
      </p:sp>
      <p:sp>
        <p:nvSpPr>
          <p:cNvPr id="21" name="TextBox 1"/>
          <p:cNvSpPr txBox="1">
            <a:spLocks noChangeArrowheads="1"/>
          </p:cNvSpPr>
          <p:nvPr/>
        </p:nvSpPr>
        <p:spPr bwMode="auto">
          <a:xfrm>
            <a:off x="9138214" y="5234506"/>
            <a:ext cx="1656184" cy="51264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eaLnBrk="0" hangingPunct="0">
              <a:defRPr/>
            </a:pPr>
            <a:r>
              <a:rPr lang="lv-LV" sz="1600" kern="0" dirty="0">
                <a:latin typeface="Century Gothic" panose="020B0502020202020204" pitchFamily="34" charset="0"/>
                <a:sym typeface="Symbol"/>
              </a:rPr>
              <a:t>Bezdarba līmenis 2025 – </a:t>
            </a:r>
            <a:r>
              <a:rPr lang="lv-LV" sz="1600" b="1" kern="0" dirty="0">
                <a:latin typeface="Century Gothic" panose="020B0502020202020204" pitchFamily="34" charset="0"/>
                <a:sym typeface="Symbol"/>
              </a:rPr>
              <a:t>5,8%</a:t>
            </a:r>
            <a:endParaRPr lang="en-US" sz="1600" b="1" kern="0" dirty="0">
              <a:latin typeface="Century Gothic" panose="020B0502020202020204" pitchFamily="34" charset="0"/>
              <a:ea typeface="ＭＳ Ｐゴシック" charset="0"/>
              <a:cs typeface="ＭＳ Ｐゴシック" charset="-128"/>
            </a:endParaRPr>
          </a:p>
        </p:txBody>
      </p:sp>
      <p:cxnSp>
        <p:nvCxnSpPr>
          <p:cNvPr id="22" name="Straight Arrow Connector 21"/>
          <p:cNvCxnSpPr/>
          <p:nvPr/>
        </p:nvCxnSpPr>
        <p:spPr>
          <a:xfrm>
            <a:off x="4609722" y="3553512"/>
            <a:ext cx="0" cy="360000"/>
          </a:xfrm>
          <a:prstGeom prst="straightConnector1">
            <a:avLst/>
          </a:prstGeom>
          <a:ln w="349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18381" y="3957213"/>
            <a:ext cx="0" cy="1224000"/>
          </a:xfrm>
          <a:prstGeom prst="straightConnector1">
            <a:avLst/>
          </a:prstGeom>
          <a:ln w="34925">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794398" y="4519074"/>
            <a:ext cx="0" cy="324000"/>
          </a:xfrm>
          <a:prstGeom prst="straightConnector1">
            <a:avLst/>
          </a:prstGeom>
          <a:ln w="349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Content Placeholder 2"/>
          <p:cNvSpPr txBox="1">
            <a:spLocks/>
          </p:cNvSpPr>
          <p:nvPr/>
        </p:nvSpPr>
        <p:spPr>
          <a:xfrm>
            <a:off x="1703512" y="1664110"/>
            <a:ext cx="9601668" cy="720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spcBef>
                <a:spcPts val="0"/>
              </a:spcBef>
              <a:buClr>
                <a:srgbClr val="008080"/>
              </a:buClr>
              <a:buSzPct val="100000"/>
              <a:buNone/>
            </a:pPr>
            <a:r>
              <a:rPr lang="lv-LV" sz="1600" dirty="0"/>
              <a:t>Ņemot vērā negatīvās demogrāfijas tendences, vidējā termiņā darbaspēka iztrūkums ir neizbēgams</a:t>
            </a:r>
          </a:p>
        </p:txBody>
      </p:sp>
      <p:sp>
        <p:nvSpPr>
          <p:cNvPr id="37" name="TextBox 36"/>
          <p:cNvSpPr txBox="1"/>
          <p:nvPr/>
        </p:nvSpPr>
        <p:spPr>
          <a:xfrm>
            <a:off x="84261" y="6551253"/>
            <a:ext cx="5991096" cy="230832"/>
          </a:xfrm>
          <a:prstGeom prst="rect">
            <a:avLst/>
          </a:prstGeom>
          <a:noFill/>
        </p:spPr>
        <p:txBody>
          <a:bodyPr wrap="square" rtlCol="0">
            <a:spAutoFit/>
          </a:bodyPr>
          <a:lstStyle/>
          <a:p>
            <a:pPr defTabSz="685800">
              <a:defRPr/>
            </a:pPr>
            <a:r>
              <a:rPr lang="lv-LV" sz="900" dirty="0">
                <a:solidFill>
                  <a:srgbClr val="000000"/>
                </a:solidFill>
                <a:latin typeface="Calibri Light" panose="020F0302020204030204" pitchFamily="34" charset="0"/>
                <a:ea typeface="Verdana" panose="020B0604030504040204" pitchFamily="34" charset="0"/>
                <a:cs typeface="Verdana" panose="020B0604030504040204" pitchFamily="34" charset="0"/>
              </a:rPr>
              <a:t>Avots</a:t>
            </a:r>
            <a:r>
              <a:rPr lang="en-US" sz="900" dirty="0">
                <a:solidFill>
                  <a:srgbClr val="000000"/>
                </a:solidFill>
                <a:latin typeface="Calibri Light" panose="020F0302020204030204" pitchFamily="34" charset="0"/>
                <a:ea typeface="Verdana" panose="020B0604030504040204" pitchFamily="34" charset="0"/>
                <a:cs typeface="Verdana" panose="020B0604030504040204" pitchFamily="34" charset="0"/>
              </a:rPr>
              <a:t>: </a:t>
            </a:r>
            <a:r>
              <a:rPr lang="lv-LV" sz="900" dirty="0">
                <a:solidFill>
                  <a:srgbClr val="000000"/>
                </a:solidFill>
                <a:latin typeface="Calibri Light" panose="020F0302020204030204" pitchFamily="34" charset="0"/>
                <a:ea typeface="Verdana" panose="020B0604030504040204" pitchFamily="34" charset="0"/>
                <a:cs typeface="Verdana" panose="020B0604030504040204" pitchFamily="34" charset="0"/>
              </a:rPr>
              <a:t>CSP, EM prognozes (2018)</a:t>
            </a:r>
            <a:endParaRPr lang="en-US" sz="900" dirty="0">
              <a:solidFill>
                <a:srgbClr val="000000"/>
              </a:solidFill>
              <a:latin typeface="Calibri Light" panose="020F0302020204030204" pitchFamily="34" charset="0"/>
              <a:ea typeface="Verdana" panose="020B0604030504040204" pitchFamily="34" charset="0"/>
              <a:cs typeface="Verdana" panose="020B0604030504040204" pitchFamily="34" charset="0"/>
            </a:endParaRPr>
          </a:p>
        </p:txBody>
      </p:sp>
      <p:sp>
        <p:nvSpPr>
          <p:cNvPr id="38" name="Title 1"/>
          <p:cNvSpPr>
            <a:spLocks noGrp="1"/>
          </p:cNvSpPr>
          <p:nvPr>
            <p:ph type="title"/>
          </p:nvPr>
        </p:nvSpPr>
        <p:spPr>
          <a:xfrm>
            <a:off x="2505075" y="228234"/>
            <a:ext cx="9353550" cy="1036642"/>
          </a:xfrm>
        </p:spPr>
        <p:txBody>
          <a:bodyPr anchor="b">
            <a:noAutofit/>
          </a:bodyPr>
          <a:lstStyle/>
          <a:p>
            <a:pPr algn="ctr"/>
            <a:r>
              <a:rPr lang="lv-LV" altLang="lv-LV" sz="2800" cap="all" dirty="0">
                <a:solidFill>
                  <a:srgbClr val="228B9D"/>
                </a:solidFill>
                <a:latin typeface="+mj-lt"/>
                <a:ea typeface="Verdana" panose="020B0604030504040204" pitchFamily="34" charset="0"/>
                <a:cs typeface="Verdana" panose="020B0604030504040204" pitchFamily="34" charset="0"/>
              </a:rPr>
              <a:t>darba roku trūkums kļūs vēl izteiktāks</a:t>
            </a:r>
          </a:p>
        </p:txBody>
      </p:sp>
      <p:sp>
        <p:nvSpPr>
          <p:cNvPr id="12" name="Slide Number Placeholder 1">
            <a:extLst/>
          </p:cNvPr>
          <p:cNvSpPr txBox="1">
            <a:spLocks/>
          </p:cNvSpPr>
          <p:nvPr/>
        </p:nvSpPr>
        <p:spPr>
          <a:xfrm>
            <a:off x="11748712" y="6530519"/>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9</a:t>
            </a:fld>
            <a:endParaRPr lang="en-US" altLang="lv-LV" sz="1000" dirty="0">
              <a:solidFill>
                <a:schemeClr val="tx1">
                  <a:tint val="75000"/>
                </a:schemeClr>
              </a:solidFill>
              <a:latin typeface="Calibri Light" panose="020F0302020204030204" pitchFamily="34" charset="0"/>
            </a:endParaRPr>
          </a:p>
        </p:txBody>
      </p:sp>
    </p:spTree>
    <p:extLst>
      <p:ext uri="{BB962C8B-B14F-4D97-AF65-F5344CB8AC3E}">
        <p14:creationId xmlns:p14="http://schemas.microsoft.com/office/powerpoint/2010/main" val="594625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TotalTime>
  <Words>2451</Words>
  <Application>Microsoft Office PowerPoint</Application>
  <PresentationFormat>Widescreen</PresentationFormat>
  <Paragraphs>253</Paragraphs>
  <Slides>18</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Narrow</vt:lpstr>
      <vt:lpstr>Calibri</vt:lpstr>
      <vt:lpstr>Calibri Light</vt:lpstr>
      <vt:lpstr>Candara</vt:lpstr>
      <vt:lpstr>Century Gothic</vt:lpstr>
      <vt:lpstr>Segoe UI Light</vt:lpstr>
      <vt:lpstr>Tahoma</vt:lpstr>
      <vt:lpstr>Times New Roman</vt:lpstr>
      <vt:lpstr>Wingdings</vt:lpstr>
      <vt:lpstr>Office Theme</vt:lpstr>
      <vt:lpstr>LATVIJAS TAUTSAIMNIECĪBA  </vt:lpstr>
      <vt:lpstr>PĒDĒJOS DIVOS GADOS Ekonomikas ATTĪSTĪBA PAĀTRINĀJĀS</vt:lpstr>
      <vt:lpstr>Apstrādes rūpniecībā STRAUJĀK AUG AUGSTO un VIDĒJI AUGSTO TEHNOLOĢIJU NOZARES</vt:lpstr>
      <vt:lpstr>Apstrādes rūpniecībā liels DEVUMS Mašīnbūves un ķīmijas NOZARĒM</vt:lpstr>
      <vt:lpstr>ĶĪMISKĀS rūpniecības un Farmācijas ATTĪSTĪBA</vt:lpstr>
      <vt:lpstr>Metālu un metāla izstrādājumu ražošanas ATTĪSTĪBA</vt:lpstr>
      <vt:lpstr>MAŠĪNU UN IEKĀRTU ražošanas ATTĪSTĪBA</vt:lpstr>
      <vt:lpstr>TRANSPORTLĪDZEKĻU ražošanas ATTĪSTĪBA</vt:lpstr>
      <vt:lpstr>darba roku trūkums kļūs vēl izteiktāks</vt:lpstr>
      <vt:lpstr>MAINĪT SATURU NOZARĒS, KURU PRODUKTIVITĀTE IEVĒROJAMI ZEMĀKA PAR ES VIDĒJO</vt:lpstr>
      <vt:lpstr>PIEAUG PLAISA STARP PRODUKTIVITĀTI UN DARBASPĒKA IZMAKSĀM</vt:lpstr>
      <vt:lpstr>MĒRĶIS</vt:lpstr>
      <vt:lpstr>IENĀKUMU PIEAUGUMS – GALVENAIS RISINĀJUMS DEMOGRĀFIJAS PROBLĒMU RISINĀŠANĀ</vt:lpstr>
      <vt:lpstr>MĒRĶA SCENĀRIJS </vt:lpstr>
      <vt:lpstr>ILGTSPĒJĪGA EKONOMISKĀ IZAUGSME → PALIELINOT PRODUKTIVITĀTE UN EFEKTĪVA ESOŠO RESURSU IZMANTOŠANA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PRODUKTIVITĀTE LATVIJĀ: TENDENCES, IZAICINĀJUMI UN POLITIKA</dc:title>
  <dc:creator>Irīna Skribāne</dc:creator>
  <cp:lastModifiedBy>Edmunds Gergelevičs</cp:lastModifiedBy>
  <cp:revision>304</cp:revision>
  <cp:lastPrinted>2019-03-21T08:14:52Z</cp:lastPrinted>
  <dcterms:created xsi:type="dcterms:W3CDTF">2018-01-02T14:04:41Z</dcterms:created>
  <dcterms:modified xsi:type="dcterms:W3CDTF">2019-04-26T11:43:42Z</dcterms:modified>
</cp:coreProperties>
</file>