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85" r:id="rId2"/>
    <p:sldId id="280" r:id="rId3"/>
    <p:sldId id="281" r:id="rId4"/>
    <p:sldId id="283" r:id="rId5"/>
    <p:sldId id="282" r:id="rId6"/>
    <p:sldId id="284" r:id="rId7"/>
    <p:sldId id="286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DCA2945-352C-4C0C-9CB6-6DA12A4567FD}">
          <p14:sldIdLst>
            <p14:sldId id="285"/>
            <p14:sldId id="280"/>
            <p14:sldId id="281"/>
            <p14:sldId id="283"/>
            <p14:sldId id="282"/>
            <p14:sldId id="284"/>
            <p14:sldId id="286"/>
          </p14:sldIdLst>
        </p14:section>
      </p14:sectionLst>
    </p:ex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93" autoAdjust="0"/>
    <p:restoredTop sz="94620" autoAdjust="0"/>
  </p:normalViewPr>
  <p:slideViewPr>
    <p:cSldViewPr snapToGrid="0">
      <p:cViewPr varScale="1">
        <p:scale>
          <a:sx n="111" d="100"/>
          <a:sy n="111" d="100"/>
        </p:scale>
        <p:origin x="-189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/>
              <a:t>Gaisa satiksmes p</a:t>
            </a:r>
            <a:r>
              <a:rPr lang="en-US"/>
              <a:t>asažier</a:t>
            </a:r>
            <a:r>
              <a:rPr lang="lv-LV"/>
              <a:t>i lidostā "Rīga"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'C:\Users\PKCSS\Documents\Planosana\Indikatori\[Indikatori_LV2030 final.xlsx]S-50'!$A$6</c:f>
              <c:strCache>
                <c:ptCount val="1"/>
                <c:pt idx="0">
                  <c:v>Pasažieru skaits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'@150'!$B$4:$AB$4</c:f>
              <c:strCache>
                <c:ptCount val="2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6">
                  <c:v>2020</c:v>
                </c:pt>
                <c:pt idx="26">
                  <c:v>2030</c:v>
                </c:pt>
              </c:strCache>
            </c:strRef>
          </c:cat>
          <c:val>
            <c:numRef>
              <c:f>'@150'!$B$6:$AB$6</c:f>
              <c:numCache>
                <c:formatCode>0.00</c:formatCode>
                <c:ptCount val="27"/>
                <c:pt idx="0">
                  <c:v>1.06</c:v>
                </c:pt>
                <c:pt idx="1">
                  <c:v>1.877</c:v>
                </c:pt>
                <c:pt idx="2">
                  <c:v>2.4950000000000001</c:v>
                </c:pt>
                <c:pt idx="3">
                  <c:v>3.161</c:v>
                </c:pt>
                <c:pt idx="4">
                  <c:v>3.6909999999999998</c:v>
                </c:pt>
                <c:pt idx="5">
                  <c:v>4.0650000000000004</c:v>
                </c:pt>
                <c:pt idx="6">
                  <c:v>4.6639999999999997</c:v>
                </c:pt>
                <c:pt idx="7">
                  <c:v>5.1059999999999999</c:v>
                </c:pt>
                <c:pt idx="8">
                  <c:v>4.7619999999999996</c:v>
                </c:pt>
                <c:pt idx="9">
                  <c:v>4.79</c:v>
                </c:pt>
                <c:pt idx="10">
                  <c:v>4.8120000000000003</c:v>
                </c:pt>
                <c:pt idx="11">
                  <c:v>5.1609999999999996</c:v>
                </c:pt>
                <c:pt idx="12">
                  <c:v>5.4009999999999998</c:v>
                </c:pt>
                <c:pt idx="13" formatCode="General">
                  <c:v>6.09</c:v>
                </c:pt>
                <c:pt idx="14" formatCode="General">
                  <c:v>7.06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'C:\Users\PKCSS\Documents\Planosana\Indikatori\[Indikatori_LV2030 final.xlsx]S-50'!$A$7</c:f>
              <c:strCache>
                <c:ptCount val="1"/>
                <c:pt idx="0">
                  <c:v>Mērķa vērtības, NAP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'@150'!$B$4:$AB$4</c:f>
              <c:strCache>
                <c:ptCount val="2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6">
                  <c:v>2020</c:v>
                </c:pt>
                <c:pt idx="26">
                  <c:v>2030</c:v>
                </c:pt>
              </c:strCache>
            </c:strRef>
          </c:cat>
          <c:val>
            <c:numRef>
              <c:f>'C:\Users\PKCSS\Documents\Planosana\Indikatori\[Indikatori_LV2030 final.xlsx]S-50'!$B$7:$AB$7</c:f>
              <c:numCache>
                <c:formatCode>General</c:formatCode>
                <c:ptCount val="27"/>
                <c:pt idx="10">
                  <c:v>5.9</c:v>
                </c:pt>
                <c:pt idx="13">
                  <c:v>7.3</c:v>
                </c:pt>
                <c:pt idx="16">
                  <c:v>8.5</c:v>
                </c:pt>
                <c:pt idx="26">
                  <c:v>12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'C:\Users\PKCSS\Documents\Planosana\Indikatori\[Indikatori_LV2030 final.xlsx]S-50'!$A$8</c:f>
              <c:strCache>
                <c:ptCount val="1"/>
                <c:pt idx="0">
                  <c:v>Mērķa vērtība, LV-2030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7"/>
            <c:spPr>
              <a:solidFill>
                <a:schemeClr val="tx2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'@150'!$B$4:$AB$4</c:f>
              <c:strCache>
                <c:ptCount val="2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6">
                  <c:v>2020</c:v>
                </c:pt>
                <c:pt idx="26">
                  <c:v>2030</c:v>
                </c:pt>
              </c:strCache>
            </c:strRef>
          </c:cat>
          <c:val>
            <c:numRef>
              <c:f>'C:\Users\PKCSS\Documents\Planosana\Indikatori\[Indikatori_LV2030 final.xlsx]S-50'!$B$8:$AB$8</c:f>
              <c:numCache>
                <c:formatCode>General</c:formatCode>
                <c:ptCount val="27"/>
                <c:pt idx="26">
                  <c:v>10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3755776"/>
        <c:axId val="83758080"/>
      </c:lineChart>
      <c:catAx>
        <c:axId val="837557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83758080"/>
        <c:crosses val="autoZero"/>
        <c:auto val="1"/>
        <c:lblAlgn val="ctr"/>
        <c:lblOffset val="100"/>
        <c:noMultiLvlLbl val="0"/>
      </c:catAx>
      <c:valAx>
        <c:axId val="83758080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Apkalpoto pasažieru skaits, milj.</a:t>
                </a:r>
              </a:p>
            </c:rich>
          </c:tx>
          <c:layout>
            <c:manualLayout>
              <c:xMode val="edge"/>
              <c:yMode val="edge"/>
              <c:x val="1.4249363867684479E-2"/>
              <c:y val="0.1989852550525352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8375577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lv-LV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Ārvalstu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tūristu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kopējie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izdevumi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milj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euro</a:t>
            </a:r>
          </a:p>
        </c:rich>
      </c:tx>
      <c:layout>
        <c:manualLayout>
          <c:xMode val="edge"/>
          <c:yMode val="edge"/>
          <c:x val="7.5760827345976695E-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4648724464997432E-2"/>
          <c:y val="0.19576782424241015"/>
          <c:w val="0.89323390131789082"/>
          <c:h val="0.645443250753349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'TUG120'!$B$4</c:f>
              <c:strCache>
                <c:ptCount val="1"/>
                <c:pt idx="0">
                  <c:v>Ārvalstu tūristu kopējie izdevumi, milj. euro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1"/>
              <c:layout>
                <c:manualLayout>
                  <c:x val="-5.0054754778012089E-3"/>
                  <c:y val="7.3766702059194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5027377389006044E-3"/>
                  <c:y val="1.84416755147986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5027377389006044E-3"/>
                  <c:y val="-1.84416755147986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7.3766702059194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1.84416755147986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0010950955602418E-2"/>
                  <c:y val="-4.42600212355167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 baseline="0"/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'TUG120'!$A$19:$A$27</c:f>
              <c:strCach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strCache>
            </c:strRef>
          </c:cat>
          <c:val>
            <c:numRef>
              <c:f>'TUG120'!$B$19:$B$27</c:f>
              <c:numCache>
                <c:formatCode>0</c:formatCode>
                <c:ptCount val="9"/>
                <c:pt idx="0">
                  <c:v>475</c:v>
                </c:pt>
                <c:pt idx="1">
                  <c:v>540</c:v>
                </c:pt>
                <c:pt idx="2">
                  <c:v>546</c:v>
                </c:pt>
                <c:pt idx="3">
                  <c:v>608</c:v>
                </c:pt>
                <c:pt idx="4">
                  <c:v>669</c:v>
                </c:pt>
                <c:pt idx="5">
                  <c:v>742</c:v>
                </c:pt>
                <c:pt idx="6">
                  <c:v>726</c:v>
                </c:pt>
                <c:pt idx="7">
                  <c:v>748</c:v>
                </c:pt>
                <c:pt idx="8">
                  <c:v>752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262080"/>
        <c:axId val="37264000"/>
      </c:barChart>
      <c:catAx>
        <c:axId val="37262080"/>
        <c:scaling>
          <c:orientation val="minMax"/>
        </c:scaling>
        <c:delete val="0"/>
        <c:axPos val="b"/>
        <c:majorTickMark val="out"/>
        <c:minorTickMark val="none"/>
        <c:tickLblPos val="nextTo"/>
        <c:crossAx val="37264000"/>
        <c:crosses val="autoZero"/>
        <c:auto val="1"/>
        <c:lblAlgn val="ctr"/>
        <c:lblOffset val="100"/>
        <c:noMultiLvlLbl val="0"/>
      </c:catAx>
      <c:valAx>
        <c:axId val="37264000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800" baseline="0"/>
            </a:pPr>
            <a:endParaRPr lang="lv-LV"/>
          </a:p>
        </c:txPr>
        <c:crossAx val="372620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9126886916913161"/>
          <c:y val="0.88507902911403291"/>
          <c:w val="0.80873113083086834"/>
          <c:h val="0.11126167779169213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4533483570090366E-2"/>
          <c:y val="0.15321448374683"/>
          <c:w val="0.90774318457211589"/>
          <c:h val="0.649582473265797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'TUG300'!$B$3</c:f>
              <c:strCache>
                <c:ptCount val="1"/>
                <c:pt idx="0">
                  <c:v>Tūrisma īpatsvars kopējā pievienotajā vērtībā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'TUG300'!$A$4:$A$10</c:f>
              <c:strCach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strCache>
            </c:strRef>
          </c:cat>
          <c:val>
            <c:numRef>
              <c:f>'TUG300'!$B$4:$B$10</c:f>
              <c:numCache>
                <c:formatCode>0.0</c:formatCode>
                <c:ptCount val="7"/>
                <c:pt idx="0">
                  <c:v>3.1</c:v>
                </c:pt>
                <c:pt idx="1">
                  <c:v>3.4</c:v>
                </c:pt>
                <c:pt idx="2">
                  <c:v>4.4000000000000004</c:v>
                </c:pt>
                <c:pt idx="3">
                  <c:v>4.2</c:v>
                </c:pt>
                <c:pt idx="4">
                  <c:v>4.3</c:v>
                </c:pt>
                <c:pt idx="5">
                  <c:v>4.2</c:v>
                </c:pt>
                <c:pt idx="6">
                  <c:v>4.5</c:v>
                </c:pt>
              </c:numCache>
            </c:numRef>
          </c:val>
        </c:ser>
        <c:ser>
          <c:idx val="1"/>
          <c:order val="1"/>
          <c:tx>
            <c:strRef>
              <c:f>'TUG300'!$C$3</c:f>
              <c:strCache>
                <c:ptCount val="1"/>
                <c:pt idx="0">
                  <c:v>Tūrisma raksturīgo nozaru īpatsvars kopējā pievienotajā vērtībā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'TUG300'!$A$4:$A$10</c:f>
              <c:strCach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strCache>
            </c:strRef>
          </c:cat>
          <c:val>
            <c:numRef>
              <c:f>'TUG300'!$C$4:$C$10</c:f>
              <c:numCache>
                <c:formatCode>0.0</c:formatCode>
                <c:ptCount val="7"/>
                <c:pt idx="0">
                  <c:v>5.3</c:v>
                </c:pt>
                <c:pt idx="1">
                  <c:v>5.8</c:v>
                </c:pt>
                <c:pt idx="2">
                  <c:v>6.3</c:v>
                </c:pt>
                <c:pt idx="3">
                  <c:v>6.3</c:v>
                </c:pt>
                <c:pt idx="4">
                  <c:v>6.4</c:v>
                </c:pt>
                <c:pt idx="5">
                  <c:v>6.2</c:v>
                </c:pt>
                <c:pt idx="6">
                  <c:v>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781312"/>
        <c:axId val="97005568"/>
      </c:barChart>
      <c:catAx>
        <c:axId val="82781312"/>
        <c:scaling>
          <c:orientation val="minMax"/>
        </c:scaling>
        <c:delete val="0"/>
        <c:axPos val="b"/>
        <c:majorTickMark val="out"/>
        <c:minorTickMark val="none"/>
        <c:tickLblPos val="nextTo"/>
        <c:crossAx val="97005568"/>
        <c:crosses val="autoZero"/>
        <c:auto val="1"/>
        <c:lblAlgn val="ctr"/>
        <c:lblOffset val="100"/>
        <c:noMultiLvlLbl val="0"/>
      </c:catAx>
      <c:valAx>
        <c:axId val="97005568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827813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3.871619114050269E-2"/>
          <c:y val="0.87962192960236329"/>
          <c:w val="0.95446949880839005"/>
          <c:h val="0.11718887711668893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0.20102</cdr:x>
      <cdr:y>0.0344</cdr:y>
    </cdr:from>
    <cdr:to>
      <cdr:x>0.92334</cdr:x>
      <cdr:y>0.12357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23951" y="128589"/>
          <a:ext cx="4038600" cy="3333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lv-LV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Tūrisma</a:t>
          </a:r>
          <a:r>
            <a:rPr lang="lv-LV" sz="1600" b="1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ietekme  uz tautsaimniecību</a:t>
          </a:r>
          <a:endParaRPr lang="lv-LV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9322F3-E208-4511-91C5-8A3803834D61}" type="datetimeFigureOut">
              <a:rPr lang="lv-LV" smtClean="0"/>
              <a:t>15.05.2019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79018-B73B-49FF-868E-606C379D003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81201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xmlns="" id="{98CCA107-C11A-4D82-BB2D-216BC30899C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xmlns="" id="{3A871249-6DBB-4D52-A75B-6E6B5AA8845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xmlns="" id="{00B15F03-B73F-4884-A443-30EE500715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7DE60C3-64A2-4192-A743-3F4EEBF32FB6}" type="slidenum">
              <a:rPr lang="lv-LV" altLang="lv-LV"/>
              <a:pPr/>
              <a:t>2</a:t>
            </a:fld>
            <a:endParaRPr lang="lv-LV" altLang="lv-LV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xmlns="" id="{98CCA107-C11A-4D82-BB2D-216BC30899C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xmlns="" id="{3A871249-6DBB-4D52-A75B-6E6B5AA8845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xmlns="" id="{00B15F03-B73F-4884-A443-30EE500715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7DE60C3-64A2-4192-A743-3F4EEBF32FB6}" type="slidenum">
              <a:rPr lang="lv-LV" altLang="lv-LV"/>
              <a:pPr/>
              <a:t>3</a:t>
            </a:fld>
            <a:endParaRPr lang="lv-LV" altLang="lv-LV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xmlns="" id="{98CCA107-C11A-4D82-BB2D-216BC30899C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xmlns="" id="{3A871249-6DBB-4D52-A75B-6E6B5AA8845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xmlns="" id="{00B15F03-B73F-4884-A443-30EE500715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7DE60C3-64A2-4192-A743-3F4EEBF32FB6}" type="slidenum">
              <a:rPr lang="lv-LV" altLang="lv-LV"/>
              <a:pPr/>
              <a:t>5</a:t>
            </a:fld>
            <a:endParaRPr lang="lv-LV" altLang="lv-LV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xmlns="" id="{98CCA107-C11A-4D82-BB2D-216BC30899C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xmlns="" id="{3A871249-6DBB-4D52-A75B-6E6B5AA8845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xmlns="" id="{00B15F03-B73F-4884-A443-30EE500715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7DE60C3-64A2-4192-A743-3F4EEBF32FB6}" type="slidenum">
              <a:rPr lang="lv-LV" altLang="lv-LV"/>
              <a:pPr/>
              <a:t>6</a:t>
            </a:fld>
            <a:endParaRPr lang="lv-LV" altLang="lv-LV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99448-957E-435A-AC76-C197D92BBC09}" type="datetimeFigureOut">
              <a:rPr lang="lv-LV" smtClean="0"/>
              <a:t>15.05.2019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4BD7-3C43-4A60-B027-58BE5C20F62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99798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99448-957E-435A-AC76-C197D92BBC09}" type="datetimeFigureOut">
              <a:rPr lang="lv-LV" smtClean="0"/>
              <a:t>15.05.2019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4BD7-3C43-4A60-B027-58BE5C20F62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23006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99448-957E-435A-AC76-C197D92BBC09}" type="datetimeFigureOut">
              <a:rPr lang="lv-LV" smtClean="0"/>
              <a:t>15.05.2019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4BD7-3C43-4A60-B027-58BE5C20F62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46281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80606157-BFA4-430C-B6BA-96AF299C05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52600"/>
            <a:ext cx="6096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xmlns="" id="{9FFA263D-F8AD-4641-99EF-0523EBD3110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A5562D4A-7D0F-49FA-BFF1-194089733CC9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925547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52600"/>
            <a:ext cx="6096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fld id="{1843D98F-C5F9-4E03-AD38-0195DFCC86FC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9740689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52600"/>
            <a:ext cx="6096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D9841EC3-1F3D-4BDA-A135-A76EF907E34D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4355807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0"/>
            <a:ext cx="37782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/>
            </a:extLst>
          </p:cNvPr>
          <p:cNvSpPr txBox="1">
            <a:spLocks/>
          </p:cNvSpPr>
          <p:nvPr userDrawn="1"/>
        </p:nvSpPr>
        <p:spPr>
          <a:xfrm>
            <a:off x="685800" y="4724400"/>
            <a:ext cx="7772400" cy="1036638"/>
          </a:xfrm>
          <a:prstGeom prst="rect">
            <a:avLst/>
          </a:prstGeom>
        </p:spPr>
        <p:txBody>
          <a:bodyPr lIns="93957" tIns="46979" rIns="93957" bIns="46979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772400" cy="960442"/>
          </a:xfrm>
        </p:spPr>
        <p:txBody>
          <a:bodyPr anchor="t">
            <a:normAutofit/>
          </a:bodyPr>
          <a:lstStyle>
            <a:lvl1pPr algn="ctr"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310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99448-957E-435A-AC76-C197D92BBC09}" type="datetimeFigureOut">
              <a:rPr lang="lv-LV" smtClean="0"/>
              <a:t>15.05.2019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4BD7-3C43-4A60-B027-58BE5C20F62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80981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99448-957E-435A-AC76-C197D92BBC09}" type="datetimeFigureOut">
              <a:rPr lang="lv-LV" smtClean="0"/>
              <a:t>15.05.2019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4BD7-3C43-4A60-B027-58BE5C20F62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96627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99448-957E-435A-AC76-C197D92BBC09}" type="datetimeFigureOut">
              <a:rPr lang="lv-LV" smtClean="0"/>
              <a:t>15.05.2019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4BD7-3C43-4A60-B027-58BE5C20F62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32385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99448-957E-435A-AC76-C197D92BBC09}" type="datetimeFigureOut">
              <a:rPr lang="lv-LV" smtClean="0"/>
              <a:t>15.05.2019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4BD7-3C43-4A60-B027-58BE5C20F62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76850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99448-957E-435A-AC76-C197D92BBC09}" type="datetimeFigureOut">
              <a:rPr lang="lv-LV" smtClean="0"/>
              <a:t>15.05.2019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4BD7-3C43-4A60-B027-58BE5C20F62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47330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99448-957E-435A-AC76-C197D92BBC09}" type="datetimeFigureOut">
              <a:rPr lang="lv-LV" smtClean="0"/>
              <a:t>15.05.2019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4BD7-3C43-4A60-B027-58BE5C20F62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76539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99448-957E-435A-AC76-C197D92BBC09}" type="datetimeFigureOut">
              <a:rPr lang="lv-LV" smtClean="0"/>
              <a:t>15.05.2019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4BD7-3C43-4A60-B027-58BE5C20F62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2827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99448-957E-435A-AC76-C197D92BBC09}" type="datetimeFigureOut">
              <a:rPr lang="lv-LV" smtClean="0"/>
              <a:t>15.05.2019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4BD7-3C43-4A60-B027-58BE5C20F62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78588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99448-957E-435A-AC76-C197D92BBC09}" type="datetimeFigureOut">
              <a:rPr lang="lv-LV" smtClean="0"/>
              <a:t>15.05.2019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F4BD7-3C43-4A60-B027-58BE5C20F62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95743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 noGrp="1"/>
          </p:cNvSpPr>
          <p:nvPr>
            <p:ph idx="1"/>
          </p:nvPr>
        </p:nvSpPr>
        <p:spPr>
          <a:xfrm>
            <a:off x="546100" y="2863850"/>
            <a:ext cx="8140700" cy="1554163"/>
          </a:xfrm>
        </p:spPr>
        <p:txBody>
          <a:bodyPr/>
          <a:lstStyle/>
          <a:p>
            <a:pPr algn="ctr"/>
            <a:r>
              <a:rPr lang="lv-LV" altLang="lv-LV" sz="3200" b="1" dirty="0" smtClean="0"/>
              <a:t>Gaisa transporta nozare </a:t>
            </a:r>
            <a:r>
              <a:rPr lang="lv-LV" altLang="lv-LV" sz="3200" b="1" dirty="0" smtClean="0"/>
              <a:t>NAP2027 kontekstā</a:t>
            </a:r>
            <a:endParaRPr lang="lv-LV" altLang="lv-LV" dirty="0" smtClean="0"/>
          </a:p>
        </p:txBody>
      </p:sp>
      <p:sp>
        <p:nvSpPr>
          <p:cNvPr id="1126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68696" y="6230819"/>
            <a:ext cx="4443812" cy="537450"/>
          </a:xfrm>
        </p:spPr>
        <p:txBody>
          <a:bodyPr>
            <a:noAutofit/>
          </a:bodyPr>
          <a:lstStyle/>
          <a:p>
            <a:r>
              <a:rPr lang="lv-LV" altLang="lv-LV" dirty="0" smtClean="0"/>
              <a:t>Vladislavs Vesperis, </a:t>
            </a:r>
            <a:r>
              <a:rPr lang="lv-LV" altLang="lv-LV" dirty="0" err="1" smtClean="0"/>
              <a:t>Dr.oec</a:t>
            </a:r>
            <a:endParaRPr lang="lv-LV" altLang="lv-LV" dirty="0" smtClean="0"/>
          </a:p>
          <a:p>
            <a:r>
              <a:rPr lang="lv-LV" altLang="lv-LV" dirty="0" smtClean="0"/>
              <a:t>PKC vadītāja vietnieks, </a:t>
            </a:r>
            <a:r>
              <a:rPr lang="lv-LV" altLang="lv-LV" dirty="0" err="1"/>
              <a:t>vladislavs.vesperis@pkc.mk.gov.lv</a:t>
            </a:r>
            <a:endParaRPr lang="lv-LV" altLang="lv-LV" dirty="0"/>
          </a:p>
          <a:p>
            <a:endParaRPr lang="lv-LV" altLang="lv-LV" dirty="0" smtClean="0"/>
          </a:p>
        </p:txBody>
      </p:sp>
      <p:sp>
        <p:nvSpPr>
          <p:cNvPr id="11269" name="Slide Number Placeholder 5"/>
          <p:cNvSpPr>
            <a:spLocks noGrp="1" noChangeArrowheads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7645D2F-60DB-434B-AD83-ADBCC7427904}" type="slidenum">
              <a:rPr lang="en-US" altLang="lv-LV" smtClean="0"/>
              <a:pPr/>
              <a:t>1</a:t>
            </a:fld>
            <a:endParaRPr lang="en-US" altLang="lv-LV" smtClean="0"/>
          </a:p>
        </p:txBody>
      </p:sp>
      <p:sp>
        <p:nvSpPr>
          <p:cNvPr id="11270" name="Text Placeholder 3"/>
          <p:cNvSpPr txBox="1">
            <a:spLocks/>
          </p:cNvSpPr>
          <p:nvPr/>
        </p:nvSpPr>
        <p:spPr bwMode="auto">
          <a:xfrm>
            <a:off x="2980376" y="4563470"/>
            <a:ext cx="3187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57" tIns="46979" rIns="93957" bIns="46979"/>
          <a:lstStyle>
            <a:lvl1pPr>
              <a:spcBef>
                <a:spcPct val="20000"/>
              </a:spcBef>
              <a:buFont typeface="Arial" charset="0"/>
              <a:buChar char="•"/>
              <a:defRPr sz="3300">
                <a:solidFill>
                  <a:schemeClr val="tx1"/>
                </a:solidFill>
                <a:latin typeface="Times New Roman" pitchFamily="18" charset="0"/>
              </a:defRPr>
            </a:lvl1pPr>
            <a:lvl2pPr marL="762000" indent="-292100">
              <a:spcBef>
                <a:spcPct val="20000"/>
              </a:spcBef>
              <a:buFont typeface="Arial" charset="0"/>
              <a:buChar char="–"/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3163" indent="-233363">
              <a:spcBef>
                <a:spcPct val="20000"/>
              </a:spcBef>
              <a:buFont typeface="Arial" charset="0"/>
              <a:buChar char="•"/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3063" indent="-233363">
              <a:spcBef>
                <a:spcPct val="20000"/>
              </a:spcBef>
              <a:buFont typeface="Arial" charset="0"/>
              <a:buChar char="–"/>
              <a:defRPr sz="1900">
                <a:solidFill>
                  <a:schemeClr val="tx1"/>
                </a:solidFill>
                <a:latin typeface="Times New Roman" pitchFamily="18" charset="0"/>
              </a:defRPr>
            </a:lvl4pPr>
            <a:lvl5pPr marL="2112963" indent="-233363">
              <a:spcBef>
                <a:spcPct val="20000"/>
              </a:spcBef>
              <a:buFont typeface="Arial" charset="0"/>
              <a:buChar char="»"/>
              <a:defRPr sz="1900">
                <a:solidFill>
                  <a:schemeClr val="tx1"/>
                </a:solidFill>
                <a:latin typeface="Times New Roman" pitchFamily="18" charset="0"/>
              </a:defRPr>
            </a:lvl5pPr>
            <a:lvl6pPr marL="25701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900">
                <a:solidFill>
                  <a:schemeClr val="tx1"/>
                </a:solidFill>
                <a:latin typeface="Times New Roman" pitchFamily="18" charset="0"/>
              </a:defRPr>
            </a:lvl6pPr>
            <a:lvl7pPr marL="30273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900">
                <a:solidFill>
                  <a:schemeClr val="tx1"/>
                </a:solidFill>
                <a:latin typeface="Times New Roman" pitchFamily="18" charset="0"/>
              </a:defRPr>
            </a:lvl7pPr>
            <a:lvl8pPr marL="34845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900">
                <a:solidFill>
                  <a:schemeClr val="tx1"/>
                </a:solidFill>
                <a:latin typeface="Times New Roman" pitchFamily="18" charset="0"/>
              </a:defRPr>
            </a:lvl8pPr>
            <a:lvl9pPr marL="39417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38213" eaLnBrk="0" fontAlgn="base" hangingPunct="0">
              <a:spcAft>
                <a:spcPct val="0"/>
              </a:spcAft>
              <a:buFont typeface="Arial" charset="0"/>
              <a:buNone/>
            </a:pPr>
            <a:r>
              <a:rPr lang="lv-LV" altLang="lv-LV" sz="1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Saeimas Ilgtspējīgas attīstības komisijas sēde, </a:t>
            </a:r>
            <a:r>
              <a:rPr lang="lv-LV" altLang="lv-LV" sz="1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15.05.2019</a:t>
            </a:r>
            <a:endParaRPr lang="lv-LV" altLang="lv-LV" sz="14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87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xmlns="" id="{BE27ADBC-ECB3-4DF9-A600-E6E4568F5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38"/>
          </a:xfrm>
        </p:spPr>
        <p:txBody>
          <a:bodyPr/>
          <a:lstStyle/>
          <a:p>
            <a:r>
              <a:rPr lang="lv-LV" altLang="lv-LV" dirty="0" smtClean="0"/>
              <a:t>2007-2013 </a:t>
            </a:r>
            <a:r>
              <a:rPr lang="lv-LV" altLang="lv-LV" dirty="0"/>
              <a:t>plānošanas perioda ES fondu projekti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E3A2026-FEB0-4100-B1C4-AA7E1A59D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608" y="1544637"/>
            <a:ext cx="8546592" cy="4497240"/>
          </a:xfrm>
        </p:spPr>
        <p:txBody>
          <a:bodyPr>
            <a:normAutofit lnSpcReduction="10000"/>
          </a:bodyPr>
          <a:lstStyle/>
          <a:p>
            <a:r>
              <a:rPr lang="lv-LV" sz="1600" b="1" dirty="0" smtClean="0"/>
              <a:t>Starptautiskās </a:t>
            </a:r>
            <a:r>
              <a:rPr lang="lv-LV" sz="1600" b="1" dirty="0"/>
              <a:t>lidostas "Rīga" infrastruktūras </a:t>
            </a:r>
            <a:r>
              <a:rPr lang="lv-LV" sz="1600" b="1" dirty="0" smtClean="0"/>
              <a:t>attīstība - </a:t>
            </a:r>
            <a:r>
              <a:rPr lang="lv-LV" sz="1600" dirty="0"/>
              <a:t>3DP/3.3.1.4.0/10/IPIA/SM/001</a:t>
            </a:r>
            <a:endParaRPr lang="lv-LV" sz="1600" b="1" dirty="0"/>
          </a:p>
          <a:p>
            <a:r>
              <a:rPr lang="lv-LV" sz="1600" b="1" dirty="0" smtClean="0"/>
              <a:t>Projektam izmaksātais finansējums</a:t>
            </a:r>
            <a:r>
              <a:rPr lang="lv-LV" sz="1600" dirty="0" smtClean="0"/>
              <a:t> - € </a:t>
            </a:r>
            <a:r>
              <a:rPr lang="lv-LV" sz="1600" dirty="0"/>
              <a:t>83 414 </a:t>
            </a:r>
            <a:r>
              <a:rPr lang="lv-LV" sz="1600" dirty="0" smtClean="0"/>
              <a:t>071</a:t>
            </a:r>
            <a:endParaRPr lang="lv-LV" altLang="lv-LV" sz="1600" b="1" dirty="0" smtClean="0"/>
          </a:p>
          <a:p>
            <a:r>
              <a:rPr lang="lv-LV" sz="1600" dirty="0" smtClean="0"/>
              <a:t>Projekta aktivitātes - skrejceļa </a:t>
            </a:r>
            <a:r>
              <a:rPr lang="lv-LV" sz="1600" dirty="0"/>
              <a:t>18-36 seguma atjaunošana (2470m garumā un 45m platumā), skrejceļa lidjoslas nostiprināšana, papildus manevrēšanas ceļu izbūve, lidlauka apgaismojuma modernizācija, peronu rekonstrukcija, pret-apledošanas apstrādes platformu izbūve, lietus ūdens un apakšzemes meliorācijas sistēmu rekonstrukcija, apkalpojošā transporta mazgāšanas angāra izbūve, atkritumu savākšanas teritorijas izbūve</a:t>
            </a:r>
            <a:endParaRPr lang="lv-LV" altLang="lv-LV" sz="1600" b="1" dirty="0" smtClean="0"/>
          </a:p>
          <a:p>
            <a:pPr fontAlgn="base"/>
            <a:r>
              <a:rPr lang="lv-LV" sz="1600" b="1" dirty="0"/>
              <a:t>Liepājas starptautiskās lidostas </a:t>
            </a:r>
            <a:r>
              <a:rPr lang="lv-LV" sz="1600" b="1" dirty="0" smtClean="0"/>
              <a:t>attīstība</a:t>
            </a:r>
          </a:p>
          <a:p>
            <a:pPr fontAlgn="base"/>
            <a:r>
              <a:rPr lang="lv-LV" sz="1600" dirty="0" smtClean="0"/>
              <a:t>3DP/3.3.1.4.0/11/IPIA/SM/004</a:t>
            </a:r>
          </a:p>
          <a:p>
            <a:pPr fontAlgn="base"/>
            <a:r>
              <a:rPr lang="lv-LV" sz="1600" b="1" dirty="0"/>
              <a:t>Projektam izmaksātais finansējums</a:t>
            </a:r>
            <a:r>
              <a:rPr lang="lv-LV" sz="1600" dirty="0"/>
              <a:t> - </a:t>
            </a:r>
            <a:r>
              <a:rPr lang="lv-LV" sz="1600" dirty="0" smtClean="0"/>
              <a:t>€ </a:t>
            </a:r>
            <a:r>
              <a:rPr lang="lv-LV" sz="1600" dirty="0"/>
              <a:t>8 807 706</a:t>
            </a:r>
            <a:endParaRPr lang="lv-LV" sz="1600" b="1" dirty="0"/>
          </a:p>
          <a:p>
            <a:r>
              <a:rPr lang="lv-LV" sz="1600" dirty="0" smtClean="0"/>
              <a:t>2014</a:t>
            </a:r>
            <a:r>
              <a:rPr lang="lv-LV" sz="1600" dirty="0"/>
              <a:t>. </a:t>
            </a:r>
            <a:r>
              <a:rPr lang="lv-LV" sz="1600" dirty="0" smtClean="0"/>
              <a:t>- 2015</a:t>
            </a:r>
            <a:r>
              <a:rPr lang="lv-LV" sz="1600" dirty="0"/>
              <a:t>. gadā Liepājas lidostā </a:t>
            </a:r>
            <a:r>
              <a:rPr lang="lv-LV" sz="1600" dirty="0" smtClean="0"/>
              <a:t>īstenots rekonstrukcijas </a:t>
            </a:r>
            <a:r>
              <a:rPr lang="lv-LV" sz="1600" dirty="0"/>
              <a:t>projekts, kura laikā tika atjaunots skrejceļa segums, nostiprināta lidjosla, atjaunots un paplašināts manevrēšanas ceļš, atjaunota lidlauka drenāžas sistēma un iegādāta un uzstādīta jauna lidlauka apgaismojuma sistēma. </a:t>
            </a:r>
            <a:endParaRPr lang="lv-LV" sz="1600" dirty="0" smtClean="0"/>
          </a:p>
          <a:p>
            <a:r>
              <a:rPr lang="lv-LV" sz="1600" dirty="0" smtClean="0"/>
              <a:t>Pasažieru aviosatiksme atjaunota no 2017.gada maija.</a:t>
            </a:r>
          </a:p>
          <a:p>
            <a:endParaRPr lang="lv-LV" sz="1600" dirty="0"/>
          </a:p>
        </p:txBody>
      </p:sp>
      <p:sp>
        <p:nvSpPr>
          <p:cNvPr id="15364" name="Text Placeholder 3">
            <a:extLst>
              <a:ext uri="{FF2B5EF4-FFF2-40B4-BE49-F238E27FC236}">
                <a16:creationId xmlns:a16="http://schemas.microsoft.com/office/drawing/2014/main" xmlns="" id="{43450C08-E19E-4A75-AF63-A6DDA19197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 altLang="lv-LV"/>
          </a:p>
        </p:txBody>
      </p:sp>
      <p:sp>
        <p:nvSpPr>
          <p:cNvPr id="15365" name="Text Placeholder 4">
            <a:extLst>
              <a:ext uri="{FF2B5EF4-FFF2-40B4-BE49-F238E27FC236}">
                <a16:creationId xmlns:a16="http://schemas.microsoft.com/office/drawing/2014/main" xmlns="" id="{B336F176-7BAB-46C3-8293-497FD021BA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 altLang="lv-LV"/>
          </a:p>
        </p:txBody>
      </p:sp>
      <p:sp>
        <p:nvSpPr>
          <p:cNvPr id="15366" name="Slide Number Placeholder 5">
            <a:extLst>
              <a:ext uri="{FF2B5EF4-FFF2-40B4-BE49-F238E27FC236}">
                <a16:creationId xmlns:a16="http://schemas.microsoft.com/office/drawing/2014/main" xmlns="" id="{DD99341F-DE80-4038-84F4-842D522D7DC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DCD633A-DF03-48FB-896E-5C9973F63E82}" type="slidenum">
              <a:rPr lang="en-US" altLang="lv-LV"/>
              <a:pPr/>
              <a:t>2</a:t>
            </a:fld>
            <a:endParaRPr lang="en-US" altLang="lv-LV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xmlns="" id="{BE27ADBC-ECB3-4DF9-A600-E6E4568F5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38"/>
          </a:xfrm>
        </p:spPr>
        <p:txBody>
          <a:bodyPr/>
          <a:lstStyle/>
          <a:p>
            <a:r>
              <a:rPr lang="lv-LV" altLang="lv-LV" dirty="0"/>
              <a:t>2014-2020 plānošanas perioda ES fondu projekti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E3A2026-FEB0-4100-B1C4-AA7E1A59D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070" y="1553183"/>
            <a:ext cx="8546592" cy="462542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lv-LV" altLang="lv-LV" sz="1900" b="1" dirty="0"/>
              <a:t>Kritērijs - projekti, kuros projektu iesniedzējs darbojas vai projekta mērķis ir saistīts ar </a:t>
            </a:r>
            <a:r>
              <a:rPr lang="lv-LV" altLang="lv-LV" sz="1900" b="1" dirty="0">
                <a:solidFill>
                  <a:srgbClr val="C00000"/>
                </a:solidFill>
              </a:rPr>
              <a:t>aviācijas </a:t>
            </a:r>
            <a:r>
              <a:rPr lang="lv-LV" altLang="lv-LV" sz="1900" b="1" dirty="0" smtClean="0"/>
              <a:t>nozari - </a:t>
            </a:r>
            <a:r>
              <a:rPr lang="lv-LV" altLang="lv-LV" sz="1900" dirty="0">
                <a:solidFill>
                  <a:srgbClr val="C00000"/>
                </a:solidFill>
              </a:rPr>
              <a:t>1</a:t>
            </a:r>
            <a:r>
              <a:rPr lang="lv-LV" altLang="lv-LV" sz="1900" dirty="0"/>
              <a:t> projekts ar kopējām attiecināmām izmaksām </a:t>
            </a:r>
            <a:r>
              <a:rPr lang="lv-LV" altLang="lv-LV" sz="1900" dirty="0">
                <a:solidFill>
                  <a:srgbClr val="C00000"/>
                </a:solidFill>
              </a:rPr>
              <a:t>23 049 010 </a:t>
            </a:r>
            <a:r>
              <a:rPr lang="lv-LV" altLang="lv-LV" sz="1900" dirty="0"/>
              <a:t>eiro, kurā veikts maksājums par kopējo summu </a:t>
            </a:r>
            <a:r>
              <a:rPr lang="lv-LV" altLang="lv-LV" sz="1900" dirty="0">
                <a:solidFill>
                  <a:srgbClr val="C00000"/>
                </a:solidFill>
              </a:rPr>
              <a:t>1 812 127</a:t>
            </a:r>
            <a:r>
              <a:rPr lang="lv-LV" altLang="lv-LV" sz="1900" dirty="0"/>
              <a:t> eiro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</a:pPr>
            <a:endParaRPr lang="lv-LV" altLang="lv-LV" sz="19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lv-LV" sz="1900" b="1" dirty="0" smtClean="0"/>
              <a:t>Drošas un videi draudzīgas infrastruktūras attīstība Starptautiskā lidostā “Rīga”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</a:pPr>
            <a:r>
              <a:rPr lang="lv-LV" sz="1800" dirty="0" smtClean="0"/>
              <a:t>6.1.2.0/16/I/001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</a:pPr>
            <a:r>
              <a:rPr lang="lv-LV" sz="1800" dirty="0"/>
              <a:t>Galvenie investīciju projekti</a:t>
            </a:r>
            <a:r>
              <a:rPr lang="lv-LV" sz="1800" dirty="0" smtClean="0"/>
              <a:t>: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</a:pPr>
            <a:r>
              <a:rPr lang="lv-LV" sz="1800" dirty="0" smtClean="0"/>
              <a:t>1</a:t>
            </a:r>
            <a:r>
              <a:rPr lang="lv-LV" sz="1800" dirty="0"/>
              <a:t>. Otrā ātrā nobrauktuve; </a:t>
            </a:r>
            <a:endParaRPr lang="lv-LV" sz="1800" dirty="0" smtClean="0"/>
          </a:p>
          <a:p>
            <a:pPr marL="342900" indent="-342900">
              <a:lnSpc>
                <a:spcPct val="120000"/>
              </a:lnSpc>
              <a:spcBef>
                <a:spcPts val="0"/>
              </a:spcBef>
            </a:pPr>
            <a:r>
              <a:rPr lang="lv-LV" sz="1800" dirty="0" smtClean="0"/>
              <a:t>2. Tehnisko dienestu ēkas rekonstrukcija; 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</a:pPr>
            <a:r>
              <a:rPr lang="lv-LV" sz="1800" dirty="0" smtClean="0"/>
              <a:t>3</a:t>
            </a:r>
            <a:r>
              <a:rPr lang="lv-LV" sz="1800" dirty="0"/>
              <a:t>. Publiskās daļas lietus </a:t>
            </a:r>
            <a:r>
              <a:rPr lang="lv-LV" sz="1800" dirty="0" smtClean="0"/>
              <a:t>ūdens kanalizācijas </a:t>
            </a:r>
            <a:r>
              <a:rPr lang="lv-LV" sz="1800" dirty="0"/>
              <a:t>sistēmas un Muzeja ielas rekonstrukcija</a:t>
            </a:r>
            <a:r>
              <a:rPr lang="lv-LV" sz="1800" dirty="0" smtClean="0"/>
              <a:t>;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</a:pPr>
            <a:r>
              <a:rPr lang="lv-LV" sz="1800" dirty="0" smtClean="0"/>
              <a:t>4</a:t>
            </a:r>
            <a:r>
              <a:rPr lang="lv-LV" sz="1800" dirty="0"/>
              <a:t>. Peronu manevrēšanas ceļu aprīkošana ar ass gaismām</a:t>
            </a:r>
            <a:r>
              <a:rPr lang="lv-LV" sz="1800" dirty="0" smtClean="0"/>
              <a:t>;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</a:pPr>
            <a:r>
              <a:rPr lang="lv-LV" sz="1800" dirty="0" smtClean="0"/>
              <a:t>5</a:t>
            </a:r>
            <a:r>
              <a:rPr lang="lv-LV" sz="1800" dirty="0"/>
              <a:t>. Helikopteru nosēšanās laukuma izbūve; </a:t>
            </a:r>
            <a:endParaRPr lang="lv-LV" sz="1800" dirty="0" smtClean="0"/>
          </a:p>
          <a:p>
            <a:pPr marL="342900" indent="-342900">
              <a:lnSpc>
                <a:spcPct val="120000"/>
              </a:lnSpc>
              <a:spcBef>
                <a:spcPts val="0"/>
              </a:spcBef>
            </a:pPr>
            <a:r>
              <a:rPr lang="lv-LV" sz="1800" dirty="0" smtClean="0"/>
              <a:t>6</a:t>
            </a:r>
            <a:r>
              <a:rPr lang="lv-LV" sz="1800" dirty="0"/>
              <a:t>. Oglekļa dioksīda emisiju samazināšana lidostas teritorijas apgaismojuma infrastruktūrā; </a:t>
            </a:r>
            <a:endParaRPr lang="lv-LV" altLang="lv-LV" sz="1800" dirty="0"/>
          </a:p>
        </p:txBody>
      </p:sp>
      <p:sp>
        <p:nvSpPr>
          <p:cNvPr id="15366" name="Slide Number Placeholder 5">
            <a:extLst>
              <a:ext uri="{FF2B5EF4-FFF2-40B4-BE49-F238E27FC236}">
                <a16:creationId xmlns:a16="http://schemas.microsoft.com/office/drawing/2014/main" xmlns="" id="{DD99341F-DE80-4038-84F4-842D522D7DC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DCD633A-DF03-48FB-896E-5C9973F63E82}" type="slidenum">
              <a:rPr lang="en-US" altLang="lv-LV"/>
              <a:pPr/>
              <a:t>3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732944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38"/>
          </a:xfrm>
        </p:spPr>
        <p:txBody>
          <a:bodyPr/>
          <a:lstStyle/>
          <a:p>
            <a:r>
              <a:rPr lang="lv-LV" altLang="lv-LV" sz="2200" smtClean="0"/>
              <a:t>Lidostas Rīga un airBaltic peļņa, pašu kapitāls un ROE 2014.-2018.gadā</a:t>
            </a:r>
          </a:p>
        </p:txBody>
      </p:sp>
      <p:sp>
        <p:nvSpPr>
          <p:cNvPr id="14339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 altLang="lv-LV" smtClean="0"/>
          </a:p>
        </p:txBody>
      </p:sp>
      <p:sp>
        <p:nvSpPr>
          <p:cNvPr id="14340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 altLang="lv-LV" smtClean="0"/>
          </a:p>
        </p:txBody>
      </p:sp>
      <p:sp>
        <p:nvSpPr>
          <p:cNvPr id="14341" name="Slide Number Placeholder 5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D216BB2-C509-4E2A-AE74-686CBF8EFDF0}" type="slidenum">
              <a:rPr lang="en-US" altLang="lv-LV"/>
              <a:pPr/>
              <a:t>4</a:t>
            </a:fld>
            <a:endParaRPr lang="en-US" altLang="lv-LV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7774703"/>
              </p:ext>
            </p:extLst>
          </p:nvPr>
        </p:nvGraphicFramePr>
        <p:xfrm>
          <a:off x="1221173" y="1931346"/>
          <a:ext cx="6752054" cy="3358498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354763"/>
                <a:gridCol w="1044637"/>
                <a:gridCol w="1044637"/>
                <a:gridCol w="1044637"/>
                <a:gridCol w="1131690"/>
                <a:gridCol w="1131690"/>
              </a:tblGrid>
              <a:tr h="1027714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dirty="0" smtClean="0">
                          <a:effectLst/>
                        </a:rPr>
                        <a:t>Lidosta Rīga</a:t>
                      </a:r>
                    </a:p>
                  </a:txBody>
                  <a:tcPr marL="9524" marR="9524" marT="95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 dirty="0">
                          <a:effectLst/>
                        </a:rPr>
                        <a:t>2014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 dirty="0">
                          <a:effectLst/>
                        </a:rPr>
                        <a:t>2015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>
                          <a:effectLst/>
                        </a:rPr>
                        <a:t>2016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>
                          <a:effectLst/>
                        </a:rPr>
                        <a:t>2017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dirty="0">
                          <a:effectLst/>
                        </a:rPr>
                        <a:t>2018 (nerevidēts)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7" marB="0" anchor="b"/>
                </a:tc>
              </a:tr>
              <a:tr h="291348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>
                          <a:effectLst/>
                        </a:rPr>
                        <a:t>Peļņa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>
                          <a:effectLst/>
                        </a:rPr>
                        <a:t>134678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>
                          <a:effectLst/>
                        </a:rPr>
                        <a:t>1150876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>
                          <a:effectLst/>
                        </a:rPr>
                        <a:t>358450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>
                          <a:effectLst/>
                        </a:rPr>
                        <a:t>3 486 688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>
                          <a:effectLst/>
                        </a:rPr>
                        <a:t>10 022 216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7" marB="0" anchor="b"/>
                </a:tc>
              </a:tr>
              <a:tr h="291348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dirty="0">
                          <a:effectLst/>
                        </a:rPr>
                        <a:t>PK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>
                          <a:effectLst/>
                        </a:rPr>
                        <a:t>40868364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>
                          <a:effectLst/>
                        </a:rPr>
                        <a:t>42019240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>
                          <a:effectLst/>
                        </a:rPr>
                        <a:t>41341902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>
                          <a:effectLst/>
                        </a:rPr>
                        <a:t>44 394 249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>
                          <a:effectLst/>
                        </a:rPr>
                        <a:t>54 416 465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7" marB="0" anchor="b"/>
                </a:tc>
              </a:tr>
              <a:tr h="291348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>
                          <a:effectLst/>
                        </a:rPr>
                        <a:t>ROE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>
                          <a:effectLst/>
                        </a:rPr>
                        <a:t>0,33%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>
                          <a:effectLst/>
                        </a:rPr>
                        <a:t>2,74%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>
                          <a:effectLst/>
                        </a:rPr>
                        <a:t>0,87%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>
                          <a:effectLst/>
                        </a:rPr>
                        <a:t>7,85%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>
                          <a:effectLst/>
                        </a:rPr>
                        <a:t>18,42%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7" marB="0" anchor="b"/>
                </a:tc>
              </a:tr>
              <a:tr h="291348">
                <a:tc>
                  <a:txBody>
                    <a:bodyPr/>
                    <a:lstStyle/>
                    <a:p>
                      <a:pPr algn="l" fontAlgn="b"/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7" marB="0" anchor="b"/>
                </a:tc>
              </a:tr>
              <a:tr h="291348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>
                          <a:effectLst/>
                        </a:rPr>
                        <a:t>AirBaltic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>
                          <a:effectLst/>
                        </a:rPr>
                        <a:t>2014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>
                          <a:effectLst/>
                        </a:rPr>
                        <a:t>2015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>
                          <a:effectLst/>
                        </a:rPr>
                        <a:t>2016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>
                          <a:effectLst/>
                        </a:rPr>
                        <a:t>2017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>
                          <a:effectLst/>
                        </a:rPr>
                        <a:t>2018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7" marB="0" anchor="b"/>
                </a:tc>
              </a:tr>
              <a:tr h="291348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>
                          <a:effectLst/>
                        </a:rPr>
                        <a:t>Peļņa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>
                          <a:effectLst/>
                        </a:rPr>
                        <a:t>10668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>
                          <a:effectLst/>
                        </a:rPr>
                        <a:t>19548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>
                          <a:effectLst/>
                        </a:rPr>
                        <a:t>236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>
                          <a:effectLst/>
                        </a:rPr>
                        <a:t>3743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>
                          <a:effectLst/>
                        </a:rPr>
                        <a:t>5378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7" marB="0" anchor="b"/>
                </a:tc>
              </a:tr>
              <a:tr h="291348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>
                          <a:effectLst/>
                        </a:rPr>
                        <a:t>PK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>
                          <a:effectLst/>
                        </a:rPr>
                        <a:t>-170200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>
                          <a:effectLst/>
                        </a:rPr>
                        <a:t>-63945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>
                          <a:effectLst/>
                        </a:rPr>
                        <a:t>63571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>
                          <a:effectLst/>
                        </a:rPr>
                        <a:t>46957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>
                          <a:effectLst/>
                        </a:rPr>
                        <a:t>52178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7" marB="0" anchor="b"/>
                </a:tc>
              </a:tr>
              <a:tr h="291348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>
                          <a:effectLst/>
                        </a:rPr>
                        <a:t>ROE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>
                          <a:effectLst/>
                        </a:rPr>
                        <a:t>n/a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>
                          <a:effectLst/>
                        </a:rPr>
                        <a:t>n/a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>
                          <a:effectLst/>
                        </a:rPr>
                        <a:t>0,37%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>
                          <a:effectLst/>
                        </a:rPr>
                        <a:t>7,97%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 dirty="0">
                          <a:effectLst/>
                        </a:rPr>
                        <a:t>10,31%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7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565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xmlns="" id="{BE27ADBC-ECB3-4DF9-A600-E6E4568F5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1914" y="714286"/>
            <a:ext cx="3818546" cy="704316"/>
          </a:xfrm>
        </p:spPr>
        <p:txBody>
          <a:bodyPr/>
          <a:lstStyle/>
          <a:p>
            <a:r>
              <a:rPr lang="lv-LV" altLang="lv-LV" dirty="0" smtClean="0"/>
              <a:t>NAP2020 mērķis</a:t>
            </a:r>
            <a:endParaRPr lang="lv-LV" altLang="lv-LV" dirty="0"/>
          </a:p>
        </p:txBody>
      </p:sp>
      <p:sp>
        <p:nvSpPr>
          <p:cNvPr id="15366" name="Slide Number Placeholder 5">
            <a:extLst>
              <a:ext uri="{FF2B5EF4-FFF2-40B4-BE49-F238E27FC236}">
                <a16:creationId xmlns:a16="http://schemas.microsoft.com/office/drawing/2014/main" xmlns="" id="{DD99341F-DE80-4038-84F4-842D522D7DC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DCD633A-DF03-48FB-896E-5C9973F63E82}" type="slidenum">
              <a:rPr lang="en-US" altLang="lv-LV"/>
              <a:pPr/>
              <a:t>5</a:t>
            </a:fld>
            <a:endParaRPr lang="en-US" altLang="lv-LV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2900233"/>
              </p:ext>
            </p:extLst>
          </p:nvPr>
        </p:nvGraphicFramePr>
        <p:xfrm>
          <a:off x="1768982" y="1628463"/>
          <a:ext cx="5725680" cy="4122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58095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xmlns="" id="{BE27ADBC-ECB3-4DF9-A600-E6E4568F5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38"/>
          </a:xfrm>
        </p:spPr>
        <p:txBody>
          <a:bodyPr/>
          <a:lstStyle/>
          <a:p>
            <a:r>
              <a:rPr lang="lv-LV" altLang="lv-LV" dirty="0" smtClean="0"/>
              <a:t>Gaisa transporta ietekme uz tautsaimniecību</a:t>
            </a:r>
            <a:endParaRPr lang="lv-LV" altLang="lv-LV" dirty="0"/>
          </a:p>
        </p:txBody>
      </p:sp>
      <p:sp>
        <p:nvSpPr>
          <p:cNvPr id="15366" name="Slide Number Placeholder 5">
            <a:extLst>
              <a:ext uri="{FF2B5EF4-FFF2-40B4-BE49-F238E27FC236}">
                <a16:creationId xmlns:a16="http://schemas.microsoft.com/office/drawing/2014/main" xmlns="" id="{DD99341F-DE80-4038-84F4-842D522D7DC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DCD633A-DF03-48FB-896E-5C9973F63E82}" type="slidenum">
              <a:rPr lang="en-US" altLang="lv-LV"/>
              <a:pPr/>
              <a:t>6</a:t>
            </a:fld>
            <a:endParaRPr lang="en-US" altLang="lv-LV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9001075"/>
              </p:ext>
            </p:extLst>
          </p:nvPr>
        </p:nvGraphicFramePr>
        <p:xfrm>
          <a:off x="103429" y="1844089"/>
          <a:ext cx="4229289" cy="3443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8862693"/>
              </p:ext>
            </p:extLst>
          </p:nvPr>
        </p:nvGraphicFramePr>
        <p:xfrm>
          <a:off x="4323060" y="1739179"/>
          <a:ext cx="4624388" cy="3738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91254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772400" cy="960438"/>
          </a:xfrm>
        </p:spPr>
        <p:txBody>
          <a:bodyPr/>
          <a:lstStyle/>
          <a:p>
            <a:r>
              <a:rPr lang="lv-LV" altLang="lv-LV" smtClean="0"/>
              <a:t>Paldies par uzmanību!</a:t>
            </a:r>
          </a:p>
        </p:txBody>
      </p:sp>
      <p:sp>
        <p:nvSpPr>
          <p:cNvPr id="17411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lv-LV" altLang="lv-LV" sz="1600" smtClean="0"/>
              <a:t>www.pkc.gov.lv</a:t>
            </a:r>
          </a:p>
        </p:txBody>
      </p:sp>
      <p:sp>
        <p:nvSpPr>
          <p:cNvPr id="17412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85800" y="5156200"/>
            <a:ext cx="7772400" cy="639763"/>
          </a:xfrm>
        </p:spPr>
        <p:txBody>
          <a:bodyPr/>
          <a:lstStyle/>
          <a:p>
            <a:r>
              <a:rPr lang="lv-LV" altLang="lv-LV" sz="1600" smtClean="0"/>
              <a:t>@LVnakotne</a:t>
            </a:r>
          </a:p>
        </p:txBody>
      </p:sp>
    </p:spTree>
    <p:extLst>
      <p:ext uri="{BB962C8B-B14F-4D97-AF65-F5344CB8AC3E}">
        <p14:creationId xmlns:p14="http://schemas.microsoft.com/office/powerpoint/2010/main" val="14501081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</TotalTime>
  <Words>412</Words>
  <Application>Microsoft Office PowerPoint</Application>
  <PresentationFormat>On-screen Show (4:3)</PresentationFormat>
  <Paragraphs>99</Paragraphs>
  <Slides>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2007-2013 plānošanas perioda ES fondu projekti</vt:lpstr>
      <vt:lpstr>2014-2020 plānošanas perioda ES fondu projekti</vt:lpstr>
      <vt:lpstr>Lidostas Rīga un airBaltic peļņa, pašu kapitāls un ROE 2014.-2018.gadā</vt:lpstr>
      <vt:lpstr>NAP2020 mērķis</vt:lpstr>
      <vt:lpstr>Gaisa transporta ietekme uz tautsaimniecību</vt:lpstr>
      <vt:lpstr>Paldies par uzmanību!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Vladislavs Vesperis</dc:creator>
  <cp:lastModifiedBy>Vladislavs Vesperis</cp:lastModifiedBy>
  <cp:revision>18</cp:revision>
  <dcterms:created xsi:type="dcterms:W3CDTF">2019-03-21T10:58:49Z</dcterms:created>
  <dcterms:modified xsi:type="dcterms:W3CDTF">2019-05-15T06:53:42Z</dcterms:modified>
</cp:coreProperties>
</file>