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583" r:id="rId3"/>
    <p:sldId id="580" r:id="rId4"/>
    <p:sldId id="575" r:id="rId5"/>
    <p:sldId id="584" r:id="rId6"/>
    <p:sldId id="576" r:id="rId7"/>
    <p:sldId id="577" r:id="rId8"/>
    <p:sldId id="578" r:id="rId9"/>
    <p:sldId id="589" r:id="rId10"/>
    <p:sldId id="587" r:id="rId11"/>
    <p:sldId id="588" r:id="rId12"/>
    <p:sldId id="586" r:id="rId13"/>
    <p:sldId id="261" r:id="rId14"/>
    <p:sldId id="264" r:id="rId15"/>
    <p:sldId id="265" r:id="rId16"/>
    <p:sldId id="439" r:id="rId17"/>
  </p:sldIdLst>
  <p:sldSz cx="12192000" cy="6858000"/>
  <p:notesSz cx="6797675" cy="9926638"/>
  <p:custDataLst>
    <p:tags r:id="rId20"/>
  </p:custData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59C"/>
    <a:srgbClr val="008080"/>
    <a:srgbClr val="FF6D6D"/>
    <a:srgbClr val="EAEFF7"/>
    <a:srgbClr val="D2DEEF"/>
    <a:srgbClr val="C00000"/>
    <a:srgbClr val="FF2D2D"/>
    <a:srgbClr val="BE4B48"/>
    <a:srgbClr val="E9EBF5"/>
    <a:srgbClr val="E9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00"/>
    </p:cViewPr>
  </p:sorterViewPr>
  <p:notesViewPr>
    <p:cSldViewPr snapToGrid="0" showGuides="1">
      <p:cViewPr varScale="1">
        <p:scale>
          <a:sx n="78" d="100"/>
          <a:sy n="78" d="100"/>
        </p:scale>
        <p:origin x="398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ls5\Nozaru%20politikas%20departaments\T&#363;risma%20veicin&#257;&#353;ana\OECD\OECD_tourism_GDP_employmen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s5\Nozaru%20politikas%20departaments\T&#363;risma%20veicin&#257;&#353;ana\1.%20T&#363;risma%20pamatnost&#257;dnes\Starpnovertejums\pamatnostadnu_raditaji_2014_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s5\Nozaru%20politikas%20departaments\T&#363;risma%20veicin&#257;&#353;ana\1.%20T&#363;risma%20pamatnost&#257;dnes\Starpnovertejums\pamatnostadnu_raditaji_2014_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s5\Nozaru%20politikas%20departaments\T&#363;risma%20veicin&#257;&#353;ana\1.%20T&#363;risma%20pamatnost&#257;dnes\Starpnovertejums\pamatnostadnu_raditaji_2014_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s5\Nozaru%20politikas%20departaments\T&#363;risma%20veicin&#257;&#353;ana\1.%20T&#363;risma%20pamatnost&#257;dnes\Starpnovertejums\pamatnostadnu_raditaji_2014_201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7445796086387494E-3"/>
          <c:y val="0.12329162248943648"/>
          <c:w val="0.98906927548920154"/>
          <c:h val="0.86940518909376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'2018_Figure 1.1_CORRECTED'!$B$32</c:f>
              <c:strCache>
                <c:ptCount val="1"/>
                <c:pt idx="0">
                  <c:v>Tourism as % of GDP 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9"/>
              <c:layout>
                <c:manualLayout>
                  <c:x val="-8.2363148711749618E-3"/>
                  <c:y val="1.22532452039923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868712591386025E-2"/>
                      <c:h val="4.79251485146052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E87-446E-9E09-1FFBBA4209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'2018_Figure 1.1_CORRECTED'!$A$33:$A$67</c:f>
              <c:strCache>
                <c:ptCount val="35"/>
                <c:pt idx="0">
                  <c:v>Australia</c:v>
                </c:pt>
                <c:pt idx="1">
                  <c:v>Austria</c:v>
                </c:pt>
                <c:pt idx="2">
                  <c:v>Belgium</c:v>
                </c:pt>
                <c:pt idx="3">
                  <c:v>Canada</c:v>
                </c:pt>
                <c:pt idx="4">
                  <c:v>Chile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Israel</c:v>
                </c:pt>
                <c:pt idx="16">
                  <c:v>Italy</c:v>
                </c:pt>
                <c:pt idx="17">
                  <c:v>Japan</c:v>
                </c:pt>
                <c:pt idx="18">
                  <c:v>Korea</c:v>
                </c:pt>
                <c:pt idx="19">
                  <c:v>Latvia</c:v>
                </c:pt>
                <c:pt idx="20">
                  <c:v>Luxembourg</c:v>
                </c:pt>
                <c:pt idx="21">
                  <c:v>Mexico</c:v>
                </c:pt>
                <c:pt idx="22">
                  <c:v>Netherlands</c:v>
                </c:pt>
                <c:pt idx="23">
                  <c:v>New Zealand</c:v>
                </c:pt>
                <c:pt idx="24">
                  <c:v>Norway</c:v>
                </c:pt>
                <c:pt idx="25">
                  <c:v>Poland</c:v>
                </c:pt>
                <c:pt idx="26">
                  <c:v>Portugal</c:v>
                </c:pt>
                <c:pt idx="27">
                  <c:v>Slovak Republic</c:v>
                </c:pt>
                <c:pt idx="28">
                  <c:v>Slovenia</c:v>
                </c:pt>
                <c:pt idx="29">
                  <c:v>Spain</c:v>
                </c:pt>
                <c:pt idx="30">
                  <c:v>Sweden</c:v>
                </c:pt>
                <c:pt idx="31">
                  <c:v>Switzerland</c:v>
                </c:pt>
                <c:pt idx="32">
                  <c:v>Turkey</c:v>
                </c:pt>
                <c:pt idx="33">
                  <c:v>United Kingdom</c:v>
                </c:pt>
                <c:pt idx="34">
                  <c:v>United States</c:v>
                </c:pt>
              </c:strCache>
            </c:strRef>
          </c:cat>
          <c:val>
            <c:numRef>
              <c:f>'2018_Figure 1.1_CORRECTED'!$B$33:$B$67</c:f>
              <c:numCache>
                <c:formatCode>0.00</c:formatCode>
                <c:ptCount val="35"/>
                <c:pt idx="0">
                  <c:v>3.2</c:v>
                </c:pt>
                <c:pt idx="1">
                  <c:v>5.9372498439559598</c:v>
                </c:pt>
                <c:pt idx="2">
                  <c:v>0</c:v>
                </c:pt>
                <c:pt idx="3">
                  <c:v>2.04</c:v>
                </c:pt>
                <c:pt idx="4">
                  <c:v>3.2</c:v>
                </c:pt>
                <c:pt idx="5">
                  <c:v>2.8</c:v>
                </c:pt>
                <c:pt idx="6">
                  <c:v>1.7</c:v>
                </c:pt>
                <c:pt idx="7">
                  <c:v>4.3</c:v>
                </c:pt>
                <c:pt idx="8">
                  <c:v>2.5</c:v>
                </c:pt>
                <c:pt idx="9">
                  <c:v>7.13</c:v>
                </c:pt>
                <c:pt idx="10">
                  <c:v>3.9</c:v>
                </c:pt>
                <c:pt idx="11">
                  <c:v>6.3551632014577999</c:v>
                </c:pt>
                <c:pt idx="12">
                  <c:v>5.63</c:v>
                </c:pt>
                <c:pt idx="13">
                  <c:v>8.4</c:v>
                </c:pt>
                <c:pt idx="14">
                  <c:v>3.4</c:v>
                </c:pt>
                <c:pt idx="15">
                  <c:v>2.4</c:v>
                </c:pt>
                <c:pt idx="16">
                  <c:v>6</c:v>
                </c:pt>
                <c:pt idx="17">
                  <c:v>1.86856501576115</c:v>
                </c:pt>
                <c:pt idx="18">
                  <c:v>1.8</c:v>
                </c:pt>
                <c:pt idx="19">
                  <c:v>4.3</c:v>
                </c:pt>
                <c:pt idx="20">
                  <c:v>1.7</c:v>
                </c:pt>
                <c:pt idx="21">
                  <c:v>8.593</c:v>
                </c:pt>
                <c:pt idx="22">
                  <c:v>3.9</c:v>
                </c:pt>
                <c:pt idx="23">
                  <c:v>5.6</c:v>
                </c:pt>
                <c:pt idx="24">
                  <c:v>3.6</c:v>
                </c:pt>
                <c:pt idx="25">
                  <c:v>1.2</c:v>
                </c:pt>
                <c:pt idx="26">
                  <c:v>9.1999999999999993</c:v>
                </c:pt>
                <c:pt idx="27">
                  <c:v>2.35</c:v>
                </c:pt>
                <c:pt idx="28">
                  <c:v>4.8898403398536798</c:v>
                </c:pt>
                <c:pt idx="29">
                  <c:v>11.1</c:v>
                </c:pt>
                <c:pt idx="30">
                  <c:v>2.7</c:v>
                </c:pt>
                <c:pt idx="31">
                  <c:v>2.6391967429193901</c:v>
                </c:pt>
                <c:pt idx="32">
                  <c:v>4.28</c:v>
                </c:pt>
                <c:pt idx="33">
                  <c:v>3.7208999999999999</c:v>
                </c:pt>
                <c:pt idx="34">
                  <c:v>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7-446E-9E09-1FFBBA4209DA}"/>
            </c:ext>
          </c:extLst>
        </c:ser>
        <c:ser>
          <c:idx val="1"/>
          <c:order val="1"/>
          <c:tx>
            <c:strRef>
              <c:f>'2018_Figure 1.1_CORRECTED'!$C$32</c:f>
              <c:strCache>
                <c:ptCount val="1"/>
                <c:pt idx="0">
                  <c:v>Tourism as % of total employment </c:v>
                </c:pt>
              </c:strCache>
            </c:strRef>
          </c:tx>
          <c:spPr>
            <a:solidFill>
              <a:srgbClr val="CCCCCC">
                <a:alpha val="79000"/>
              </a:srgbClr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dLbls>
            <c:dLbl>
              <c:idx val="19"/>
              <c:layout>
                <c:manualLayout>
                  <c:x val="0"/>
                  <c:y val="-2.6325210036828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87-446E-9E09-1FFBBA420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'2018_Figure 1.1_CORRECTED'!$A$33:$A$67</c:f>
              <c:strCache>
                <c:ptCount val="35"/>
                <c:pt idx="0">
                  <c:v>Australia</c:v>
                </c:pt>
                <c:pt idx="1">
                  <c:v>Austria</c:v>
                </c:pt>
                <c:pt idx="2">
                  <c:v>Belgium</c:v>
                </c:pt>
                <c:pt idx="3">
                  <c:v>Canada</c:v>
                </c:pt>
                <c:pt idx="4">
                  <c:v>Chile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Israel</c:v>
                </c:pt>
                <c:pt idx="16">
                  <c:v>Italy</c:v>
                </c:pt>
                <c:pt idx="17">
                  <c:v>Japan</c:v>
                </c:pt>
                <c:pt idx="18">
                  <c:v>Korea</c:v>
                </c:pt>
                <c:pt idx="19">
                  <c:v>Latvia</c:v>
                </c:pt>
                <c:pt idx="20">
                  <c:v>Luxembourg</c:v>
                </c:pt>
                <c:pt idx="21">
                  <c:v>Mexico</c:v>
                </c:pt>
                <c:pt idx="22">
                  <c:v>Netherlands</c:v>
                </c:pt>
                <c:pt idx="23">
                  <c:v>New Zealand</c:v>
                </c:pt>
                <c:pt idx="24">
                  <c:v>Norway</c:v>
                </c:pt>
                <c:pt idx="25">
                  <c:v>Poland</c:v>
                </c:pt>
                <c:pt idx="26">
                  <c:v>Portugal</c:v>
                </c:pt>
                <c:pt idx="27">
                  <c:v>Slovak Republic</c:v>
                </c:pt>
                <c:pt idx="28">
                  <c:v>Slovenia</c:v>
                </c:pt>
                <c:pt idx="29">
                  <c:v>Spain</c:v>
                </c:pt>
                <c:pt idx="30">
                  <c:v>Sweden</c:v>
                </c:pt>
                <c:pt idx="31">
                  <c:v>Switzerland</c:v>
                </c:pt>
                <c:pt idx="32">
                  <c:v>Turkey</c:v>
                </c:pt>
                <c:pt idx="33">
                  <c:v>United Kingdom</c:v>
                </c:pt>
                <c:pt idx="34">
                  <c:v>United States</c:v>
                </c:pt>
              </c:strCache>
            </c:strRef>
          </c:cat>
          <c:val>
            <c:numRef>
              <c:f>'2018_Figure 1.1_CORRECTED'!$C$33:$C$67</c:f>
              <c:numCache>
                <c:formatCode>0.00</c:formatCode>
                <c:ptCount val="35"/>
                <c:pt idx="0">
                  <c:v>4.9000000000000004</c:v>
                </c:pt>
                <c:pt idx="1">
                  <c:v>7.9</c:v>
                </c:pt>
                <c:pt idx="2">
                  <c:v>0</c:v>
                </c:pt>
                <c:pt idx="3">
                  <c:v>3.9067522766604301</c:v>
                </c:pt>
                <c:pt idx="4">
                  <c:v>5.1053505069296001</c:v>
                </c:pt>
                <c:pt idx="5">
                  <c:v>4.3955785648842998</c:v>
                </c:pt>
                <c:pt idx="6">
                  <c:v>4.3</c:v>
                </c:pt>
                <c:pt idx="7">
                  <c:v>4.0999999999999996</c:v>
                </c:pt>
                <c:pt idx="8">
                  <c:v>5.5</c:v>
                </c:pt>
                <c:pt idx="9">
                  <c:v>7.2856854719175104</c:v>
                </c:pt>
                <c:pt idx="10">
                  <c:v>6.8</c:v>
                </c:pt>
                <c:pt idx="11">
                  <c:v>9.9601412105983602</c:v>
                </c:pt>
                <c:pt idx="12">
                  <c:v>9.1</c:v>
                </c:pt>
                <c:pt idx="13">
                  <c:v>14.4</c:v>
                </c:pt>
                <c:pt idx="14">
                  <c:v>10.4</c:v>
                </c:pt>
                <c:pt idx="15">
                  <c:v>3.5</c:v>
                </c:pt>
                <c:pt idx="16">
                  <c:v>8.4269952647133302</c:v>
                </c:pt>
                <c:pt idx="17">
                  <c:v>9.59</c:v>
                </c:pt>
                <c:pt idx="18">
                  <c:v>2.2000000000000002</c:v>
                </c:pt>
                <c:pt idx="19">
                  <c:v>8.9146983178311601</c:v>
                </c:pt>
                <c:pt idx="20">
                  <c:v>0</c:v>
                </c:pt>
                <c:pt idx="21">
                  <c:v>5.9480000000000004</c:v>
                </c:pt>
                <c:pt idx="22">
                  <c:v>6.1</c:v>
                </c:pt>
                <c:pt idx="23">
                  <c:v>7.5</c:v>
                </c:pt>
                <c:pt idx="24">
                  <c:v>6.5</c:v>
                </c:pt>
                <c:pt idx="25">
                  <c:v>0</c:v>
                </c:pt>
                <c:pt idx="26">
                  <c:v>9</c:v>
                </c:pt>
                <c:pt idx="27">
                  <c:v>6.2103100566097398</c:v>
                </c:pt>
                <c:pt idx="28">
                  <c:v>6.1</c:v>
                </c:pt>
                <c:pt idx="29">
                  <c:v>13.345462475806199</c:v>
                </c:pt>
                <c:pt idx="30">
                  <c:v>0</c:v>
                </c:pt>
                <c:pt idx="31">
                  <c:v>4.0973641879773597</c:v>
                </c:pt>
                <c:pt idx="32">
                  <c:v>9.5292515298359497</c:v>
                </c:pt>
                <c:pt idx="33">
                  <c:v>4.33</c:v>
                </c:pt>
                <c:pt idx="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7-446E-9E09-1FFBBA420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544960"/>
        <c:axId val="195546496"/>
      </c:barChart>
      <c:lineChart>
        <c:grouping val="standard"/>
        <c:varyColors val="0"/>
        <c:ser>
          <c:idx val="2"/>
          <c:order val="2"/>
          <c:tx>
            <c:strRef>
              <c:f>'2018_Figure 1.1_CORRECTED'!$D$32</c:f>
              <c:strCache>
                <c:ptCount val="1"/>
                <c:pt idx="0">
                  <c:v>Tourism as % of GDP, OECD average</c:v>
                </c:pt>
              </c:strCache>
            </c:strRef>
          </c:tx>
          <c:spPr>
            <a:ln w="19050" cap="rnd" cmpd="sng" algn="ctr">
              <a:solidFill>
                <a:srgbClr val="4F81BD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'2018_Figure 1.1_CORRECTED'!$A$33:$A$67</c:f>
              <c:strCache>
                <c:ptCount val="35"/>
                <c:pt idx="0">
                  <c:v>Australia</c:v>
                </c:pt>
                <c:pt idx="1">
                  <c:v>Austria</c:v>
                </c:pt>
                <c:pt idx="2">
                  <c:v>Belgium</c:v>
                </c:pt>
                <c:pt idx="3">
                  <c:v>Canada</c:v>
                </c:pt>
                <c:pt idx="4">
                  <c:v>Chile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Israel</c:v>
                </c:pt>
                <c:pt idx="16">
                  <c:v>Italy</c:v>
                </c:pt>
                <c:pt idx="17">
                  <c:v>Japan</c:v>
                </c:pt>
                <c:pt idx="18">
                  <c:v>Korea</c:v>
                </c:pt>
                <c:pt idx="19">
                  <c:v>Latvia</c:v>
                </c:pt>
                <c:pt idx="20">
                  <c:v>Luxembourg</c:v>
                </c:pt>
                <c:pt idx="21">
                  <c:v>Mexico</c:v>
                </c:pt>
                <c:pt idx="22">
                  <c:v>Netherlands</c:v>
                </c:pt>
                <c:pt idx="23">
                  <c:v>New Zealand</c:v>
                </c:pt>
                <c:pt idx="24">
                  <c:v>Norway</c:v>
                </c:pt>
                <c:pt idx="25">
                  <c:v>Poland</c:v>
                </c:pt>
                <c:pt idx="26">
                  <c:v>Portugal</c:v>
                </c:pt>
                <c:pt idx="27">
                  <c:v>Slovak Republic</c:v>
                </c:pt>
                <c:pt idx="28">
                  <c:v>Slovenia</c:v>
                </c:pt>
                <c:pt idx="29">
                  <c:v>Spain</c:v>
                </c:pt>
                <c:pt idx="30">
                  <c:v>Sweden</c:v>
                </c:pt>
                <c:pt idx="31">
                  <c:v>Switzerland</c:v>
                </c:pt>
                <c:pt idx="32">
                  <c:v>Turkey</c:v>
                </c:pt>
                <c:pt idx="33">
                  <c:v>United Kingdom</c:v>
                </c:pt>
                <c:pt idx="34">
                  <c:v>United States</c:v>
                </c:pt>
              </c:strCache>
            </c:strRef>
          </c:cat>
          <c:val>
            <c:numRef>
              <c:f>'2018_Figure 1.1_CORRECTED'!$D$33:$D$67</c:f>
              <c:numCache>
                <c:formatCode>0.0</c:formatCode>
                <c:ptCount val="35"/>
                <c:pt idx="0">
                  <c:v>4.2</c:v>
                </c:pt>
                <c:pt idx="1">
                  <c:v>4.2</c:v>
                </c:pt>
                <c:pt idx="2">
                  <c:v>4.2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  <c:pt idx="6">
                  <c:v>4.2</c:v>
                </c:pt>
                <c:pt idx="7">
                  <c:v>4.2</c:v>
                </c:pt>
                <c:pt idx="8">
                  <c:v>4.2</c:v>
                </c:pt>
                <c:pt idx="9">
                  <c:v>4.2</c:v>
                </c:pt>
                <c:pt idx="10">
                  <c:v>4.2</c:v>
                </c:pt>
                <c:pt idx="11">
                  <c:v>4.2</c:v>
                </c:pt>
                <c:pt idx="12">
                  <c:v>4.2</c:v>
                </c:pt>
                <c:pt idx="13">
                  <c:v>4.2</c:v>
                </c:pt>
                <c:pt idx="14">
                  <c:v>4.2</c:v>
                </c:pt>
                <c:pt idx="15">
                  <c:v>4.2</c:v>
                </c:pt>
                <c:pt idx="16">
                  <c:v>4.2</c:v>
                </c:pt>
                <c:pt idx="17">
                  <c:v>4.2</c:v>
                </c:pt>
                <c:pt idx="18">
                  <c:v>4.2</c:v>
                </c:pt>
                <c:pt idx="19">
                  <c:v>4.2</c:v>
                </c:pt>
                <c:pt idx="20">
                  <c:v>4.2</c:v>
                </c:pt>
                <c:pt idx="21">
                  <c:v>4.2</c:v>
                </c:pt>
                <c:pt idx="22">
                  <c:v>4.2</c:v>
                </c:pt>
                <c:pt idx="23">
                  <c:v>4.2</c:v>
                </c:pt>
                <c:pt idx="24">
                  <c:v>4.2</c:v>
                </c:pt>
                <c:pt idx="25">
                  <c:v>4.2</c:v>
                </c:pt>
                <c:pt idx="26">
                  <c:v>4.2</c:v>
                </c:pt>
                <c:pt idx="27">
                  <c:v>4.2</c:v>
                </c:pt>
                <c:pt idx="28">
                  <c:v>4.2</c:v>
                </c:pt>
                <c:pt idx="29">
                  <c:v>4.2</c:v>
                </c:pt>
                <c:pt idx="30">
                  <c:v>4.2</c:v>
                </c:pt>
                <c:pt idx="31">
                  <c:v>4.2</c:v>
                </c:pt>
                <c:pt idx="32">
                  <c:v>4.2</c:v>
                </c:pt>
                <c:pt idx="33">
                  <c:v>4.2</c:v>
                </c:pt>
                <c:pt idx="34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87-446E-9E09-1FFBBA4209DA}"/>
            </c:ext>
          </c:extLst>
        </c:ser>
        <c:ser>
          <c:idx val="3"/>
          <c:order val="3"/>
          <c:tx>
            <c:strRef>
              <c:f>'2018_Figure 1.1_CORRECTED'!$E$32</c:f>
              <c:strCache>
                <c:ptCount val="1"/>
                <c:pt idx="0">
                  <c:v>Tourism as % of total employment, OECD average</c:v>
                </c:pt>
              </c:strCache>
            </c:strRef>
          </c:tx>
          <c:spPr>
            <a:ln w="19050" cap="rnd" cmpd="sng" algn="ctr">
              <a:solidFill>
                <a:srgbClr val="4F81BD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'2018_Figure 1.1_CORRECTED'!$A$33:$A$67</c:f>
              <c:strCache>
                <c:ptCount val="35"/>
                <c:pt idx="0">
                  <c:v>Australia</c:v>
                </c:pt>
                <c:pt idx="1">
                  <c:v>Austria</c:v>
                </c:pt>
                <c:pt idx="2">
                  <c:v>Belgium</c:v>
                </c:pt>
                <c:pt idx="3">
                  <c:v>Canada</c:v>
                </c:pt>
                <c:pt idx="4">
                  <c:v>Chile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Israel</c:v>
                </c:pt>
                <c:pt idx="16">
                  <c:v>Italy</c:v>
                </c:pt>
                <c:pt idx="17">
                  <c:v>Japan</c:v>
                </c:pt>
                <c:pt idx="18">
                  <c:v>Korea</c:v>
                </c:pt>
                <c:pt idx="19">
                  <c:v>Latvia</c:v>
                </c:pt>
                <c:pt idx="20">
                  <c:v>Luxembourg</c:v>
                </c:pt>
                <c:pt idx="21">
                  <c:v>Mexico</c:v>
                </c:pt>
                <c:pt idx="22">
                  <c:v>Netherlands</c:v>
                </c:pt>
                <c:pt idx="23">
                  <c:v>New Zealand</c:v>
                </c:pt>
                <c:pt idx="24">
                  <c:v>Norway</c:v>
                </c:pt>
                <c:pt idx="25">
                  <c:v>Poland</c:v>
                </c:pt>
                <c:pt idx="26">
                  <c:v>Portugal</c:v>
                </c:pt>
                <c:pt idx="27">
                  <c:v>Slovak Republic</c:v>
                </c:pt>
                <c:pt idx="28">
                  <c:v>Slovenia</c:v>
                </c:pt>
                <c:pt idx="29">
                  <c:v>Spain</c:v>
                </c:pt>
                <c:pt idx="30">
                  <c:v>Sweden</c:v>
                </c:pt>
                <c:pt idx="31">
                  <c:v>Switzerland</c:v>
                </c:pt>
                <c:pt idx="32">
                  <c:v>Turkey</c:v>
                </c:pt>
                <c:pt idx="33">
                  <c:v>United Kingdom</c:v>
                </c:pt>
                <c:pt idx="34">
                  <c:v>United States</c:v>
                </c:pt>
              </c:strCache>
            </c:strRef>
          </c:cat>
          <c:val>
            <c:numRef>
              <c:f>'2018_Figure 1.1_CORRECTED'!$E$33:$E$67</c:f>
              <c:numCache>
                <c:formatCode>0.0</c:formatCode>
                <c:ptCount val="35"/>
                <c:pt idx="0">
                  <c:v>6.9</c:v>
                </c:pt>
                <c:pt idx="1">
                  <c:v>6.9</c:v>
                </c:pt>
                <c:pt idx="2">
                  <c:v>6.9</c:v>
                </c:pt>
                <c:pt idx="3">
                  <c:v>6.9</c:v>
                </c:pt>
                <c:pt idx="4">
                  <c:v>6.9</c:v>
                </c:pt>
                <c:pt idx="5">
                  <c:v>6.9</c:v>
                </c:pt>
                <c:pt idx="6">
                  <c:v>6.9</c:v>
                </c:pt>
                <c:pt idx="7">
                  <c:v>6.9</c:v>
                </c:pt>
                <c:pt idx="8">
                  <c:v>6.9</c:v>
                </c:pt>
                <c:pt idx="9">
                  <c:v>6.9</c:v>
                </c:pt>
                <c:pt idx="10">
                  <c:v>6.9</c:v>
                </c:pt>
                <c:pt idx="11">
                  <c:v>6.9</c:v>
                </c:pt>
                <c:pt idx="12">
                  <c:v>6.9</c:v>
                </c:pt>
                <c:pt idx="13">
                  <c:v>6.9</c:v>
                </c:pt>
                <c:pt idx="14">
                  <c:v>6.9</c:v>
                </c:pt>
                <c:pt idx="15">
                  <c:v>6.9</c:v>
                </c:pt>
                <c:pt idx="16">
                  <c:v>6.9</c:v>
                </c:pt>
                <c:pt idx="17">
                  <c:v>6.9</c:v>
                </c:pt>
                <c:pt idx="18">
                  <c:v>6.9</c:v>
                </c:pt>
                <c:pt idx="19">
                  <c:v>6.9</c:v>
                </c:pt>
                <c:pt idx="20">
                  <c:v>6.9</c:v>
                </c:pt>
                <c:pt idx="21">
                  <c:v>6.9</c:v>
                </c:pt>
                <c:pt idx="22">
                  <c:v>6.9</c:v>
                </c:pt>
                <c:pt idx="23">
                  <c:v>6.9</c:v>
                </c:pt>
                <c:pt idx="24">
                  <c:v>6.9</c:v>
                </c:pt>
                <c:pt idx="25">
                  <c:v>6.9</c:v>
                </c:pt>
                <c:pt idx="26">
                  <c:v>6.9</c:v>
                </c:pt>
                <c:pt idx="27">
                  <c:v>6.9</c:v>
                </c:pt>
                <c:pt idx="28">
                  <c:v>6.9</c:v>
                </c:pt>
                <c:pt idx="29">
                  <c:v>6.9</c:v>
                </c:pt>
                <c:pt idx="30">
                  <c:v>6.9</c:v>
                </c:pt>
                <c:pt idx="31">
                  <c:v>6.9</c:v>
                </c:pt>
                <c:pt idx="32">
                  <c:v>6.9</c:v>
                </c:pt>
                <c:pt idx="33">
                  <c:v>6.9</c:v>
                </c:pt>
                <c:pt idx="34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87-446E-9E09-1FFBBA420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44960"/>
        <c:axId val="195546496"/>
      </c:lineChart>
      <c:catAx>
        <c:axId val="19554496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/>
            </a:pPr>
            <a:endParaRPr lang="lv-LV"/>
          </a:p>
        </c:txPr>
        <c:crossAx val="195546496"/>
        <c:crosses val="autoZero"/>
        <c:auto val="1"/>
        <c:lblAlgn val="ctr"/>
        <c:lblOffset val="0"/>
        <c:tickLblSkip val="1"/>
        <c:noMultiLvlLbl val="0"/>
      </c:catAx>
      <c:valAx>
        <c:axId val="195546496"/>
        <c:scaling>
          <c:orientation val="minMax"/>
          <c:max val="15"/>
          <c:min val="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GB"/>
                  <a:t>%</a:t>
                </a:r>
              </a:p>
            </c:rich>
          </c:tx>
          <c:layout>
            <c:manualLayout>
              <c:xMode val="edge"/>
              <c:yMode val="edge"/>
              <c:x val="1.4702798902273969E-2"/>
              <c:y val="8.0335173620538811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195544960"/>
        <c:crosses val="autoZero"/>
        <c:crossBetween val="between"/>
        <c:majorUnit val="2.5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7.6404620135764351E-2"/>
          <c:y val="3.0303073416149674E-2"/>
          <c:w val="0.87078795007672616"/>
          <c:h val="7.9254192011468369E-2"/>
        </c:manualLayout>
      </c:layout>
      <c:overlay val="1"/>
      <c:spPr>
        <a:solidFill>
          <a:srgbClr val="EAEAEA"/>
        </a:solidFill>
        <a:ln w="25400">
          <a:noFill/>
        </a:ln>
      </c:spPr>
    </c:legend>
    <c:plotVisOnly val="1"/>
    <c:dispBlanksAs val="gap"/>
    <c:showDLblsOverMax val="1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Ārvalstu vairākdienu ceļotāju skaits, tūkst.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nesezona!$B$33</c:f>
              <c:strCache>
                <c:ptCount val="1"/>
                <c:pt idx="0">
                  <c:v>izpildītais</c:v>
                </c:pt>
              </c:strCache>
            </c:strRef>
          </c:tx>
          <c:spPr>
            <a:solidFill>
              <a:srgbClr val="01859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6"/>
              <c:layout>
                <c:manualLayout>
                  <c:x val="-1.238272165725115E-16"/>
                  <c:y val="-1.74001642739918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91-4C97-B7B6-87FD0C036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808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tendence/prognoze</c:name>
            <c:spPr>
              <a:ln w="19050" cap="rnd">
                <a:solidFill>
                  <a:srgbClr val="FF0000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nesezona!$C$31:$K$31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nesezona!$C$33:$K$33</c:f>
              <c:numCache>
                <c:formatCode>#,##0</c:formatCode>
                <c:ptCount val="9"/>
                <c:pt idx="0" formatCode="General">
                  <c:v>1435</c:v>
                </c:pt>
                <c:pt idx="1">
                  <c:v>1536</c:v>
                </c:pt>
                <c:pt idx="2" formatCode="General">
                  <c:v>1843</c:v>
                </c:pt>
                <c:pt idx="3" formatCode="General">
                  <c:v>2024</c:v>
                </c:pt>
                <c:pt idx="4" formatCode="General">
                  <c:v>1793</c:v>
                </c:pt>
                <c:pt idx="5" formatCode="General">
                  <c:v>1949</c:v>
                </c:pt>
                <c:pt idx="6" formatCode="General">
                  <c:v>1946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91-4C97-B7B6-87FD0C036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464059648"/>
        <c:axId val="464059976"/>
      </c:barChart>
      <c:lineChart>
        <c:grouping val="standard"/>
        <c:varyColors val="0"/>
        <c:ser>
          <c:idx val="0"/>
          <c:order val="0"/>
          <c:tx>
            <c:strRef>
              <c:f>nesezona!$B$32</c:f>
              <c:strCache>
                <c:ptCount val="1"/>
                <c:pt idx="0">
                  <c:v>plānotais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2.5816445075513101E-3"/>
                  <c:y val="2.698448392174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91-4C97-B7B6-87FD0C036090}"/>
                </c:ext>
              </c:extLst>
            </c:dLbl>
            <c:dLbl>
              <c:idx val="1"/>
              <c:layout>
                <c:manualLayout>
                  <c:x val="2.5816445075513101E-3"/>
                  <c:y val="2.248706993478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91-4C97-B7B6-87FD0C036090}"/>
                </c:ext>
              </c:extLst>
            </c:dLbl>
            <c:dLbl>
              <c:idx val="2"/>
              <c:layout>
                <c:manualLayout>
                  <c:x val="2.5816445075513101E-3"/>
                  <c:y val="2.698448392174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91-4C97-B7B6-87FD0C036090}"/>
                </c:ext>
              </c:extLst>
            </c:dLbl>
            <c:dLbl>
              <c:idx val="3"/>
              <c:layout>
                <c:manualLayout>
                  <c:x val="-2.5816445075513101E-3"/>
                  <c:y val="2.248706993478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91-4C97-B7B6-87FD0C036090}"/>
                </c:ext>
              </c:extLst>
            </c:dLbl>
            <c:dLbl>
              <c:idx val="4"/>
              <c:layout>
                <c:manualLayout>
                  <c:x val="0"/>
                  <c:y val="2.698448392174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91-4C97-B7B6-87FD0C036090}"/>
                </c:ext>
              </c:extLst>
            </c:dLbl>
            <c:dLbl>
              <c:idx val="5"/>
              <c:layout>
                <c:manualLayout>
                  <c:x val="0"/>
                  <c:y val="2.248706993478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91-4C97-B7B6-87FD0C036090}"/>
                </c:ext>
              </c:extLst>
            </c:dLbl>
            <c:dLbl>
              <c:idx val="6"/>
              <c:layout>
                <c:manualLayout>
                  <c:x val="-9.4659205098999814E-17"/>
                  <c:y val="3.14818979087024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91-4C97-B7B6-87FD0C036090}"/>
                </c:ext>
              </c:extLst>
            </c:dLbl>
            <c:dLbl>
              <c:idx val="7"/>
              <c:layout>
                <c:manualLayout>
                  <c:x val="-2.5816445075514047E-3"/>
                  <c:y val="2.2487069934787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91-4C97-B7B6-87FD0C036090}"/>
                </c:ext>
              </c:extLst>
            </c:dLbl>
            <c:dLbl>
              <c:idx val="8"/>
              <c:layout>
                <c:manualLayout>
                  <c:x val="-5.1632890151026203E-3"/>
                  <c:y val="4.4974139869575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91-4C97-B7B6-87FD0C036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nesezona!$C$31:$K$31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nesezona!$C$32:$K$32</c:f>
              <c:numCache>
                <c:formatCode>General</c:formatCode>
                <c:ptCount val="9"/>
                <c:pt idx="0">
                  <c:v>1435</c:v>
                </c:pt>
                <c:pt idx="1">
                  <c:v>1478</c:v>
                </c:pt>
                <c:pt idx="2">
                  <c:v>1521</c:v>
                </c:pt>
                <c:pt idx="3">
                  <c:v>1564</c:v>
                </c:pt>
                <c:pt idx="4">
                  <c:v>1607</c:v>
                </c:pt>
                <c:pt idx="5">
                  <c:v>1650</c:v>
                </c:pt>
                <c:pt idx="6">
                  <c:v>1674</c:v>
                </c:pt>
                <c:pt idx="7">
                  <c:v>1698</c:v>
                </c:pt>
                <c:pt idx="8">
                  <c:v>1722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091-4C97-B7B6-87FD0C036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059648"/>
        <c:axId val="464059976"/>
      </c:lineChart>
      <c:catAx>
        <c:axId val="4640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64059976"/>
        <c:crosses val="autoZero"/>
        <c:auto val="1"/>
        <c:lblAlgn val="ctr"/>
        <c:lblOffset val="100"/>
        <c:noMultiLvlLbl val="0"/>
      </c:catAx>
      <c:valAx>
        <c:axId val="46405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6405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38100">
      <a:solidFill>
        <a:srgbClr val="228B9D"/>
      </a:solidFill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Vidējā izmitināšanas mītņu noslodze (gultas vietu noslogojums) ārpus noslogotākās vasaras sezonas (izņemot jūn.-aug.), %</a:t>
            </a:r>
          </a:p>
        </c:rich>
      </c:tx>
      <c:layout>
        <c:manualLayout>
          <c:xMode val="edge"/>
          <c:yMode val="edge"/>
          <c:x val="0.11784015392660056"/>
          <c:y val="2.7538721357651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nesezona!$I$6</c:f>
              <c:strCache>
                <c:ptCount val="1"/>
                <c:pt idx="0">
                  <c:v>izpildītais</c:v>
                </c:pt>
              </c:strCache>
            </c:strRef>
          </c:tx>
          <c:spPr>
            <a:solidFill>
              <a:srgbClr val="01859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825-4691-BEFA-366915393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808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tendence/prognoze</c:name>
            <c:spPr>
              <a:ln w="19050" cap="rnd">
                <a:solidFill>
                  <a:srgbClr val="FF0000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nesezona!$J$4:$R$4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nesezona!$J$6:$R$6</c:f>
              <c:numCache>
                <c:formatCode>#,##0</c:formatCode>
                <c:ptCount val="9"/>
                <c:pt idx="0" formatCode="General">
                  <c:v>30</c:v>
                </c:pt>
                <c:pt idx="1">
                  <c:v>33</c:v>
                </c:pt>
                <c:pt idx="2" formatCode="General">
                  <c:v>35</c:v>
                </c:pt>
                <c:pt idx="3" formatCode="General">
                  <c:v>33</c:v>
                </c:pt>
                <c:pt idx="4" formatCode="General">
                  <c:v>33</c:v>
                </c:pt>
                <c:pt idx="5" formatCode="General">
                  <c:v>35</c:v>
                </c:pt>
                <c:pt idx="6" formatCode="General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7-49E5-B390-2A123B2DE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952648"/>
        <c:axId val="469952320"/>
      </c:barChart>
      <c:lineChart>
        <c:grouping val="standard"/>
        <c:varyColors val="0"/>
        <c:ser>
          <c:idx val="0"/>
          <c:order val="0"/>
          <c:tx>
            <c:strRef>
              <c:f>nesezona!$I$5</c:f>
              <c:strCache>
                <c:ptCount val="1"/>
                <c:pt idx="0">
                  <c:v>plānotais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1.4495038483074428E-2"/>
                  <c:y val="5.354844428768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77-49E5-B390-2A123B2DE217}"/>
                </c:ext>
              </c:extLst>
            </c:dLbl>
            <c:dLbl>
              <c:idx val="1"/>
              <c:layout>
                <c:manualLayout>
                  <c:x val="1.2533475543870775E-2"/>
                  <c:y val="3.074820187971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77-49E5-B390-2A123B2DE217}"/>
                </c:ext>
              </c:extLst>
            </c:dLbl>
            <c:dLbl>
              <c:idx val="2"/>
              <c:layout>
                <c:manualLayout>
                  <c:x val="1.194751088999889E-2"/>
                  <c:y val="4.297806282726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77-49E5-B390-2A123B2DE21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77-49E5-B390-2A123B2DE21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77-49E5-B390-2A123B2DE217}"/>
                </c:ext>
              </c:extLst>
            </c:dLbl>
            <c:dLbl>
              <c:idx val="5"/>
              <c:layout>
                <c:manualLayout>
                  <c:x val="1.8800213315806204E-2"/>
                  <c:y val="4.228222752434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77-49E5-B390-2A123B2DE217}"/>
                </c:ext>
              </c:extLst>
            </c:dLbl>
            <c:dLbl>
              <c:idx val="6"/>
              <c:layout>
                <c:manualLayout>
                  <c:x val="1.4100159986854655E-2"/>
                  <c:y val="2.7777745292469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77-49E5-B390-2A123B2DE217}"/>
                </c:ext>
              </c:extLst>
            </c:dLbl>
            <c:dLbl>
              <c:idx val="7"/>
              <c:layout>
                <c:manualLayout>
                  <c:x val="-9.3405281098197879E-17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77-49E5-B390-2A123B2DE217}"/>
                </c:ext>
              </c:extLst>
            </c:dLbl>
            <c:dLbl>
              <c:idx val="8"/>
              <c:layout>
                <c:manualLayout>
                  <c:x val="-5.09489237039886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77-49E5-B390-2A123B2DE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nesezona!$J$4:$R$4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nesezona!$J$5:$R$5</c:f>
              <c:numCache>
                <c:formatCode>General</c:formatCode>
                <c:ptCount val="9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F77-49E5-B390-2A123B2DE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952648"/>
        <c:axId val="469952320"/>
      </c:lineChart>
      <c:catAx>
        <c:axId val="46995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69952320"/>
        <c:crosses val="autoZero"/>
        <c:auto val="1"/>
        <c:lblAlgn val="ctr"/>
        <c:lblOffset val="100"/>
        <c:noMultiLvlLbl val="0"/>
      </c:catAx>
      <c:valAx>
        <c:axId val="46995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6995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38100">
      <a:solidFill>
        <a:srgbClr val="228B9D"/>
      </a:solidFill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Viena ārvalstu vairākdienu ceļotāja vidējie izdevumi diennaktī, 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nesezona!$M$28</c:f>
              <c:strCache>
                <c:ptCount val="1"/>
                <c:pt idx="0">
                  <c:v>izpildītais</c:v>
                </c:pt>
              </c:strCache>
            </c:strRef>
          </c:tx>
          <c:spPr>
            <a:solidFill>
              <a:srgbClr val="01859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774644539209242E-17"/>
                  <c:y val="4.6457607433217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E-4188-92A0-F660D1B87151}"/>
                </c:ext>
              </c:extLst>
            </c:dLbl>
            <c:dLbl>
              <c:idx val="1"/>
              <c:layout>
                <c:manualLayout>
                  <c:x val="2.8881411559659636E-3"/>
                  <c:y val="1.1289968985753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EE-4188-92A0-F660D1B87151}"/>
                </c:ext>
              </c:extLst>
            </c:dLbl>
            <c:dLbl>
              <c:idx val="2"/>
              <c:layout>
                <c:manualLayout>
                  <c:x val="0"/>
                  <c:y val="1.858304297328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EE-4188-92A0-F660D1B87151}"/>
                </c:ext>
              </c:extLst>
            </c:dLbl>
            <c:dLbl>
              <c:idx val="3"/>
              <c:layout>
                <c:manualLayout>
                  <c:x val="2.5690430314707301E-3"/>
                  <c:y val="1.393728222996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E-4188-92A0-F660D1B87151}"/>
                </c:ext>
              </c:extLst>
            </c:dLbl>
            <c:dLbl>
              <c:idx val="4"/>
              <c:layout>
                <c:manualLayout>
                  <c:x val="0"/>
                  <c:y val="1.393728222996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EE-4188-92A0-F660D1B8715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2EE-4188-92A0-F660D1B87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808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tendence/ prognoze</c:name>
            <c:spPr>
              <a:ln w="28575" cap="rnd">
                <a:solidFill>
                  <a:srgbClr val="FF0000"/>
                </a:solidFill>
                <a:prstDash val="dash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nesezona!$N$26:$V$26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nesezona!$N$28:$V$28</c:f>
              <c:numCache>
                <c:formatCode>#,##0</c:formatCode>
                <c:ptCount val="9"/>
                <c:pt idx="0" formatCode="General">
                  <c:v>75.400000000000006</c:v>
                </c:pt>
                <c:pt idx="1">
                  <c:v>69</c:v>
                </c:pt>
                <c:pt idx="2" formatCode="General">
                  <c:v>66</c:v>
                </c:pt>
                <c:pt idx="3" formatCode="General">
                  <c:v>66</c:v>
                </c:pt>
                <c:pt idx="4" formatCode="General">
                  <c:v>54</c:v>
                </c:pt>
                <c:pt idx="5" formatCode="General">
                  <c:v>60</c:v>
                </c:pt>
                <c:pt idx="6" formatCode="General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EE-4188-92A0-F660D1B87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281912"/>
        <c:axId val="469263104"/>
      </c:barChart>
      <c:lineChart>
        <c:grouping val="standard"/>
        <c:varyColors val="0"/>
        <c:ser>
          <c:idx val="0"/>
          <c:order val="0"/>
          <c:tx>
            <c:strRef>
              <c:f>nesezona!$M$27</c:f>
              <c:strCache>
                <c:ptCount val="1"/>
                <c:pt idx="0">
                  <c:v>plānotais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EE-4188-92A0-F660D1B87151}"/>
                </c:ext>
              </c:extLst>
            </c:dLbl>
            <c:dLbl>
              <c:idx val="1"/>
              <c:layout>
                <c:manualLayout>
                  <c:x val="-1.2845215157353885E-2"/>
                  <c:y val="-4.645760743321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EE-4188-92A0-F660D1B87151}"/>
                </c:ext>
              </c:extLst>
            </c:dLbl>
            <c:dLbl>
              <c:idx val="2"/>
              <c:layout>
                <c:manualLayout>
                  <c:x val="-2.0552344251766264E-2"/>
                  <c:y val="-4.1811846689895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EE-4188-92A0-F660D1B87151}"/>
                </c:ext>
              </c:extLst>
            </c:dLbl>
            <c:dLbl>
              <c:idx val="3"/>
              <c:layout>
                <c:manualLayout>
                  <c:x val="-2.5690430314707819E-2"/>
                  <c:y val="-3.716608594657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EE-4188-92A0-F660D1B87151}"/>
                </c:ext>
              </c:extLst>
            </c:dLbl>
            <c:dLbl>
              <c:idx val="4"/>
              <c:layout>
                <c:manualLayout>
                  <c:x val="-2.0552344251766216E-2"/>
                  <c:y val="-2.787456445993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EE-4188-92A0-F660D1B87151}"/>
                </c:ext>
              </c:extLst>
            </c:dLbl>
            <c:dLbl>
              <c:idx val="5"/>
              <c:layout>
                <c:manualLayout>
                  <c:x val="-7.7071290944123313E-3"/>
                  <c:y val="-3.252032520325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EE-4188-92A0-F660D1B87151}"/>
                </c:ext>
              </c:extLst>
            </c:dLbl>
            <c:dLbl>
              <c:idx val="6"/>
              <c:layout>
                <c:manualLayout>
                  <c:x val="-2.5690430314708715E-3"/>
                  <c:y val="-2.78745644599303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EE-4188-92A0-F660D1B87151}"/>
                </c:ext>
              </c:extLst>
            </c:dLbl>
            <c:dLbl>
              <c:idx val="7"/>
              <c:layout>
                <c:manualLayout>
                  <c:x val="2.5690430314706829E-3"/>
                  <c:y val="-4.1811846689895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EE-4188-92A0-F660D1B87151}"/>
                </c:ext>
              </c:extLst>
            </c:dLbl>
            <c:dLbl>
              <c:idx val="8"/>
              <c:layout>
                <c:manualLayout>
                  <c:x val="0"/>
                  <c:y val="-2.3228803716608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EE-4188-92A0-F660D1B87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nesezona!$N$26:$V$26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nesezona!$N$27:$V$27</c:f>
              <c:numCache>
                <c:formatCode>General</c:formatCode>
                <c:ptCount val="9"/>
                <c:pt idx="0">
                  <c:v>75.400000000000006</c:v>
                </c:pt>
                <c:pt idx="1">
                  <c:v>77.599999999999994</c:v>
                </c:pt>
                <c:pt idx="2">
                  <c:v>79.900000000000006</c:v>
                </c:pt>
                <c:pt idx="3">
                  <c:v>82.3</c:v>
                </c:pt>
                <c:pt idx="4">
                  <c:v>84.7</c:v>
                </c:pt>
                <c:pt idx="5">
                  <c:v>87.5</c:v>
                </c:pt>
                <c:pt idx="6">
                  <c:v>90.1</c:v>
                </c:pt>
                <c:pt idx="7">
                  <c:v>92.5</c:v>
                </c:pt>
                <c:pt idx="8">
                  <c:v>95.5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2EE-4188-92A0-F660D1B87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281912"/>
        <c:axId val="469263104"/>
      </c:lineChart>
      <c:catAx>
        <c:axId val="53028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69263104"/>
        <c:crosses val="autoZero"/>
        <c:auto val="1"/>
        <c:lblAlgn val="ctr"/>
        <c:lblOffset val="100"/>
        <c:noMultiLvlLbl val="0"/>
      </c:catAx>
      <c:valAx>
        <c:axId val="46926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3028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38100">
      <a:solidFill>
        <a:srgbClr val="228B9D"/>
      </a:solidFill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Ārvalstu vairākdienu ceļotāju kopējie izdevumi gadā, milj. 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nesezona!$L$55</c:f>
              <c:strCache>
                <c:ptCount val="1"/>
                <c:pt idx="0">
                  <c:v>izpildītais</c:v>
                </c:pt>
              </c:strCache>
            </c:strRef>
          </c:tx>
          <c:spPr>
            <a:solidFill>
              <a:srgbClr val="01859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4"/>
              <c:layout>
                <c:manualLayout>
                  <c:x val="9.2952549846695258E-3"/>
                  <c:y val="2.5879083083503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69279146114313E-2"/>
                      <c:h val="7.243073782443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A06-4E8D-943E-EDE36983239D}"/>
                </c:ext>
              </c:extLst>
            </c:dLbl>
            <c:dLbl>
              <c:idx val="5"/>
              <c:layout>
                <c:manualLayout>
                  <c:x val="0"/>
                  <c:y val="1.5119555204115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06-4E8D-943E-EDE3698323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A06-4E8D-943E-EDE3698323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808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tendence/ prognoze</c:name>
            <c:spPr>
              <a:ln w="25400" cap="flat" cmpd="sng" algn="ctr">
                <a:solidFill>
                  <a:srgbClr val="FF0000"/>
                </a:solidFill>
                <a:prstDash val="lgDash"/>
              </a:ln>
              <a:effectLst/>
            </c:spPr>
            <c:trendlineType val="linear"/>
            <c:dispRSqr val="0"/>
            <c:dispEq val="0"/>
          </c:trendline>
          <c:cat>
            <c:numRef>
              <c:f>nesezona!$M$53:$U$53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nesezona!$M$55:$U$55</c:f>
              <c:numCache>
                <c:formatCode>#,##0</c:formatCode>
                <c:ptCount val="9"/>
                <c:pt idx="0" formatCode="General">
                  <c:v>438</c:v>
                </c:pt>
                <c:pt idx="1">
                  <c:v>482</c:v>
                </c:pt>
                <c:pt idx="2" formatCode="General">
                  <c:v>517</c:v>
                </c:pt>
                <c:pt idx="3" formatCode="General">
                  <c:v>541</c:v>
                </c:pt>
                <c:pt idx="4" formatCode="General">
                  <c:v>474</c:v>
                </c:pt>
                <c:pt idx="5" formatCode="General">
                  <c:v>534</c:v>
                </c:pt>
                <c:pt idx="6" formatCode="General">
                  <c:v>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6-4E8D-943E-EDE369832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747272"/>
        <c:axId val="533037968"/>
      </c:barChart>
      <c:lineChart>
        <c:grouping val="standard"/>
        <c:varyColors val="0"/>
        <c:ser>
          <c:idx val="0"/>
          <c:order val="0"/>
          <c:tx>
            <c:strRef>
              <c:f>nesezona!$L$54</c:f>
              <c:strCache>
                <c:ptCount val="1"/>
                <c:pt idx="0">
                  <c:v>plānotais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06-4E8D-943E-EDE36983239D}"/>
                </c:ext>
              </c:extLst>
            </c:dLbl>
            <c:dLbl>
              <c:idx val="1"/>
              <c:layout>
                <c:manualLayout>
                  <c:x val="2.5806451612903226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06-4E8D-943E-EDE36983239D}"/>
                </c:ext>
              </c:extLst>
            </c:dLbl>
            <c:dLbl>
              <c:idx val="2"/>
              <c:layout>
                <c:manualLayout>
                  <c:x val="5.1612903225805975E-3"/>
                  <c:y val="3.70370370370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06-4E8D-943E-EDE36983239D}"/>
                </c:ext>
              </c:extLst>
            </c:dLbl>
            <c:dLbl>
              <c:idx val="3"/>
              <c:layout>
                <c:manualLayout>
                  <c:x val="3.9937292264491352E-3"/>
                  <c:y val="4.9928651966040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06-4E8D-943E-EDE36983239D}"/>
                </c:ext>
              </c:extLst>
            </c:dLbl>
            <c:dLbl>
              <c:idx val="4"/>
              <c:layout>
                <c:manualLayout>
                  <c:x val="-3.331117381434271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06-4E8D-943E-EDE36983239D}"/>
                </c:ext>
              </c:extLst>
            </c:dLbl>
            <c:dLbl>
              <c:idx val="5"/>
              <c:layout>
                <c:manualLayout>
                  <c:x val="-2.80706937899179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06-4E8D-943E-EDE36983239D}"/>
                </c:ext>
              </c:extLst>
            </c:dLbl>
            <c:dLbl>
              <c:idx val="6"/>
              <c:layout>
                <c:manualLayout>
                  <c:x val="-2.8149877137778039E-2"/>
                  <c:y val="-4.6296296296296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06-4E8D-943E-EDE36983239D}"/>
                </c:ext>
              </c:extLst>
            </c:dLbl>
            <c:dLbl>
              <c:idx val="7"/>
              <c:layout>
                <c:manualLayout>
                  <c:x val="-3.0809610337169484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06-4E8D-943E-EDE36983239D}"/>
                </c:ext>
              </c:extLst>
            </c:dLbl>
            <c:dLbl>
              <c:idx val="8"/>
              <c:layout>
                <c:manualLayout>
                  <c:x val="-1.548387096774193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06-4E8D-943E-EDE3698323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nesezona!$M$53:$U$53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nesezona!$M$54:$U$54</c:f>
              <c:numCache>
                <c:formatCode>General</c:formatCode>
                <c:ptCount val="9"/>
                <c:pt idx="0">
                  <c:v>438</c:v>
                </c:pt>
                <c:pt idx="1">
                  <c:v>465.9</c:v>
                </c:pt>
                <c:pt idx="2">
                  <c:v>493.8</c:v>
                </c:pt>
                <c:pt idx="3">
                  <c:v>521.70000000000005</c:v>
                </c:pt>
                <c:pt idx="4">
                  <c:v>549.6</c:v>
                </c:pt>
                <c:pt idx="5">
                  <c:v>577.5</c:v>
                </c:pt>
                <c:pt idx="6">
                  <c:v>604.29999999999995</c:v>
                </c:pt>
                <c:pt idx="7">
                  <c:v>631.1</c:v>
                </c:pt>
                <c:pt idx="8">
                  <c:v>657.8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A06-4E8D-943E-EDE369832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747272"/>
        <c:axId val="533037968"/>
      </c:lineChart>
      <c:catAx>
        <c:axId val="51974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33037968"/>
        <c:crosses val="autoZero"/>
        <c:auto val="1"/>
        <c:lblAlgn val="ctr"/>
        <c:lblOffset val="100"/>
        <c:noMultiLvlLbl val="0"/>
      </c:catAx>
      <c:valAx>
        <c:axId val="533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19747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38100">
      <a:solidFill>
        <a:srgbClr val="228B9D"/>
      </a:solidFill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Sheet1!$B$1:$J$1</cx:f>
        <cx:lvl ptCount="9">
          <cx:pt idx="0">Ceļojumi</cx:pt>
          <cx:pt idx="1">IKT pakalpojumi</cx:pt>
          <cx:pt idx="2">Autotransports</cx:pt>
          <cx:pt idx="3">Finanšu un apdrošināšanas pakalpojumi</cx:pt>
          <cx:pt idx="4">Jūras transports</cx:pt>
          <cx:pt idx="5">Dzelzceļa transports</cx:pt>
          <cx:pt idx="6">Gaisa transports</cx:pt>
          <cx:pt idx="7">Būvniecība</cx:pt>
          <cx:pt idx="8">Citi pakalpojumi</cx:pt>
        </cx:lvl>
      </cx:strDim>
      <cx:numDim type="size">
        <cx:f dir="row">Sheet1!$B$2:$J$2</cx:f>
        <cx:lvl ptCount="9" formatCode="0.0">
          <cx:pt idx="0">17.399999999999999</cx:pt>
          <cx:pt idx="1">14.1</cx:pt>
          <cx:pt idx="2">14.9</cx:pt>
          <cx:pt idx="3">6.5</cx:pt>
          <cx:pt idx="4">7.5999999999999996</cx:pt>
          <cx:pt idx="5">6.5</cx:pt>
          <cx:pt idx="6">10.800000000000001</cx:pt>
          <cx:pt idx="7">4.7999999999999998</cx:pt>
          <cx:pt idx="8">17.400000000000006</cx:pt>
        </cx:lvl>
      </cx:numDim>
    </cx:data>
  </cx:chartData>
  <cx:chart>
    <cx:plotArea>
      <cx:plotAreaRegion>
        <cx:series layoutId="treemap" uniqueId="{9CE541C8-CCE4-489F-B420-D7E574909782}">
          <cx:tx>
            <cx:txData>
              <cx:f>Sheet1!$A$2</cx:f>
              <cx:v>2016</cx:v>
            </cx:txData>
          </cx:tx>
          <cx:dataLabels>
            <cx:spPr>
              <a:noFill/>
              <a:ln>
                <a:noFill/>
              </a:ln>
            </cx:spPr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0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 sz="1000" b="0" i="0" u="none" strike="noStrike" kern="1200" baseline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000" b="0" i="0" u="none" strike="noStrike" kern="1200" baseline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Ceļojumi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000" b="0" i="0" u="none" strike="noStrike" kern="1200" baseline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Jūras transports</a:t>
                  </a:r>
                </a:p>
              </cx:txPr>
            </cx:dataLabel>
          </cx:dataLabels>
          <cx:dataId val="0"/>
          <cx:layoutPr/>
        </cx:series>
      </cx:plotAreaRegion>
    </cx:plotArea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DC484-21E0-4FD9-B959-57425E78FA4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5B7383A-6620-4767-A228-DAC204CF9142}">
      <dgm:prSet/>
      <dgm:spPr>
        <a:noFill/>
        <a:ln w="38100">
          <a:solidFill>
            <a:srgbClr val="01859C"/>
          </a:solidFill>
        </a:ln>
      </dgm:spPr>
      <dgm:t>
        <a:bodyPr/>
        <a:lstStyle/>
        <a:p>
          <a:r>
            <a:rPr lang="lv-LV" b="1" dirty="0">
              <a:solidFill>
                <a:srgbClr val="01859C"/>
              </a:solidFill>
            </a:rPr>
            <a:t>Latvija ir </a:t>
          </a:r>
          <a:r>
            <a:rPr lang="lv-LV" b="1" i="1" dirty="0">
              <a:solidFill>
                <a:srgbClr val="01859C"/>
              </a:solidFill>
            </a:rPr>
            <a:t>budžeta tūristu </a:t>
          </a:r>
          <a:r>
            <a:rPr lang="lv-LV" b="1" i="0" dirty="0">
              <a:solidFill>
                <a:srgbClr val="01859C"/>
              </a:solidFill>
            </a:rPr>
            <a:t>galamērķis</a:t>
          </a:r>
        </a:p>
      </dgm:t>
    </dgm:pt>
    <dgm:pt modelId="{FF4EBE84-F885-4BCC-84F3-A093D133C60C}" type="parTrans" cxnId="{4688B72C-5AA8-48E1-B52E-BCB42995CB30}">
      <dgm:prSet/>
      <dgm:spPr/>
      <dgm:t>
        <a:bodyPr/>
        <a:lstStyle/>
        <a:p>
          <a:endParaRPr lang="lv-LV" b="1">
            <a:solidFill>
              <a:srgbClr val="01859C"/>
            </a:solidFill>
          </a:endParaRPr>
        </a:p>
      </dgm:t>
    </dgm:pt>
    <dgm:pt modelId="{A8C6FE72-6C13-416F-AF20-6EF1750BC594}" type="sibTrans" cxnId="{4688B72C-5AA8-48E1-B52E-BCB42995CB30}">
      <dgm:prSet/>
      <dgm:spPr/>
      <dgm:t>
        <a:bodyPr/>
        <a:lstStyle/>
        <a:p>
          <a:endParaRPr lang="lv-LV" b="1">
            <a:solidFill>
              <a:srgbClr val="01859C"/>
            </a:solidFill>
          </a:endParaRPr>
        </a:p>
      </dgm:t>
    </dgm:pt>
    <dgm:pt modelId="{5A478F4B-57A1-4543-8A3D-F01DEA8CCC01}">
      <dgm:prSet/>
      <dgm:spPr>
        <a:noFill/>
        <a:ln w="38100">
          <a:solidFill>
            <a:srgbClr val="01859C"/>
          </a:solidFill>
        </a:ln>
      </dgm:spPr>
      <dgm:t>
        <a:bodyPr/>
        <a:lstStyle/>
        <a:p>
          <a:r>
            <a:rPr lang="lv-LV" b="1">
              <a:solidFill>
                <a:srgbClr val="01859C"/>
              </a:solidFill>
            </a:rPr>
            <a:t>Joprojām ir resursi, nav produktu</a:t>
          </a:r>
        </a:p>
      </dgm:t>
    </dgm:pt>
    <dgm:pt modelId="{191B89B3-8EB4-4CA3-AAF1-6018D2AC813D}" type="parTrans" cxnId="{45DFACF9-8333-47EB-9E7D-25A607B1832D}">
      <dgm:prSet/>
      <dgm:spPr/>
      <dgm:t>
        <a:bodyPr/>
        <a:lstStyle/>
        <a:p>
          <a:endParaRPr lang="lv-LV" b="1">
            <a:solidFill>
              <a:srgbClr val="01859C"/>
            </a:solidFill>
          </a:endParaRPr>
        </a:p>
      </dgm:t>
    </dgm:pt>
    <dgm:pt modelId="{00195EDE-235D-4CB0-8D01-BFD785FD63F5}" type="sibTrans" cxnId="{45DFACF9-8333-47EB-9E7D-25A607B1832D}">
      <dgm:prSet/>
      <dgm:spPr/>
      <dgm:t>
        <a:bodyPr/>
        <a:lstStyle/>
        <a:p>
          <a:endParaRPr lang="lv-LV" b="1">
            <a:solidFill>
              <a:srgbClr val="01859C"/>
            </a:solidFill>
          </a:endParaRPr>
        </a:p>
      </dgm:t>
    </dgm:pt>
    <dgm:pt modelId="{EE9C0FE0-C970-4015-B472-C81DE407FD59}">
      <dgm:prSet/>
      <dgm:spPr>
        <a:noFill/>
        <a:ln w="38100">
          <a:solidFill>
            <a:srgbClr val="01859C"/>
          </a:solidFill>
        </a:ln>
      </dgm:spPr>
      <dgm:t>
        <a:bodyPr/>
        <a:lstStyle/>
        <a:p>
          <a:r>
            <a:rPr lang="lv-LV" b="1" dirty="0">
              <a:solidFill>
                <a:srgbClr val="01859C"/>
              </a:solidFill>
            </a:rPr>
            <a:t>Trūkst prasmes un kompetences reģionos</a:t>
          </a:r>
        </a:p>
      </dgm:t>
    </dgm:pt>
    <dgm:pt modelId="{C692D861-E6C9-40E4-B80D-C8490B434A1F}" type="parTrans" cxnId="{D2901B99-1F44-4F76-A27B-971FDF1E02A5}">
      <dgm:prSet/>
      <dgm:spPr/>
      <dgm:t>
        <a:bodyPr/>
        <a:lstStyle/>
        <a:p>
          <a:endParaRPr lang="lv-LV" b="1">
            <a:solidFill>
              <a:srgbClr val="01859C"/>
            </a:solidFill>
          </a:endParaRPr>
        </a:p>
      </dgm:t>
    </dgm:pt>
    <dgm:pt modelId="{45B8BFAE-4787-4BF3-A428-4A040A98299F}" type="sibTrans" cxnId="{D2901B99-1F44-4F76-A27B-971FDF1E02A5}">
      <dgm:prSet/>
      <dgm:spPr/>
      <dgm:t>
        <a:bodyPr/>
        <a:lstStyle/>
        <a:p>
          <a:endParaRPr lang="lv-LV" b="1">
            <a:solidFill>
              <a:srgbClr val="01859C"/>
            </a:solidFill>
          </a:endParaRPr>
        </a:p>
      </dgm:t>
    </dgm:pt>
    <dgm:pt modelId="{337BF3FC-531C-493B-9776-A12171F5D322}">
      <dgm:prSet/>
      <dgm:spPr>
        <a:noFill/>
        <a:ln w="38100">
          <a:solidFill>
            <a:srgbClr val="01859C"/>
          </a:solidFill>
        </a:ln>
      </dgm:spPr>
      <dgm:t>
        <a:bodyPr/>
        <a:lstStyle/>
        <a:p>
          <a:r>
            <a:rPr lang="lv-LV" b="1" dirty="0">
              <a:solidFill>
                <a:srgbClr val="01859C"/>
              </a:solidFill>
            </a:rPr>
            <a:t>Vāja sadarbība starpsektoriālā līmenī</a:t>
          </a:r>
        </a:p>
      </dgm:t>
    </dgm:pt>
    <dgm:pt modelId="{D223D2EA-13E7-4962-A93D-E52362F6D92B}" type="parTrans" cxnId="{89806E94-E069-4170-94C5-14CA1541EB3F}">
      <dgm:prSet/>
      <dgm:spPr/>
      <dgm:t>
        <a:bodyPr/>
        <a:lstStyle/>
        <a:p>
          <a:endParaRPr lang="lv-LV" b="1">
            <a:solidFill>
              <a:srgbClr val="01859C"/>
            </a:solidFill>
          </a:endParaRPr>
        </a:p>
      </dgm:t>
    </dgm:pt>
    <dgm:pt modelId="{D97228F5-26A5-45C3-8C72-01AEBCA99FA5}" type="sibTrans" cxnId="{89806E94-E069-4170-94C5-14CA1541EB3F}">
      <dgm:prSet/>
      <dgm:spPr/>
      <dgm:t>
        <a:bodyPr/>
        <a:lstStyle/>
        <a:p>
          <a:endParaRPr lang="lv-LV" b="1">
            <a:solidFill>
              <a:srgbClr val="01859C"/>
            </a:solidFill>
          </a:endParaRPr>
        </a:p>
      </dgm:t>
    </dgm:pt>
    <dgm:pt modelId="{535FF2FF-A782-4672-B470-106A8B059AFC}" type="pres">
      <dgm:prSet presAssocID="{DB1DC484-21E0-4FD9-B959-57425E78FA4D}" presName="Name0" presStyleCnt="0">
        <dgm:presLayoutVars>
          <dgm:chMax val="7"/>
          <dgm:dir/>
          <dgm:resizeHandles val="exact"/>
        </dgm:presLayoutVars>
      </dgm:prSet>
      <dgm:spPr/>
    </dgm:pt>
    <dgm:pt modelId="{4C0B092F-7F8F-4F18-BC36-D7C8CCF386E1}" type="pres">
      <dgm:prSet presAssocID="{DB1DC484-21E0-4FD9-B959-57425E78FA4D}" presName="ellipse1" presStyleLbl="vennNode1" presStyleIdx="0" presStyleCnt="4" custLinFactNeighborX="-56662" custLinFactNeighborY="38726">
        <dgm:presLayoutVars>
          <dgm:bulletEnabled val="1"/>
        </dgm:presLayoutVars>
      </dgm:prSet>
      <dgm:spPr/>
    </dgm:pt>
    <dgm:pt modelId="{08E3E4A6-3360-4704-988A-B7447156FBFB}" type="pres">
      <dgm:prSet presAssocID="{DB1DC484-21E0-4FD9-B959-57425E78FA4D}" presName="ellipse2" presStyleLbl="vennNode1" presStyleIdx="1" presStyleCnt="4" custLinFactNeighborX="-16496" custLinFactNeighborY="-25100">
        <dgm:presLayoutVars>
          <dgm:bulletEnabled val="1"/>
        </dgm:presLayoutVars>
      </dgm:prSet>
      <dgm:spPr/>
    </dgm:pt>
    <dgm:pt modelId="{FE27B941-B376-47C5-B7CF-F5A925A81195}" type="pres">
      <dgm:prSet presAssocID="{DB1DC484-21E0-4FD9-B959-57425E78FA4D}" presName="ellipse3" presStyleLbl="vennNode1" presStyleIdx="2" presStyleCnt="4" custLinFactNeighborX="21778" custLinFactNeighborY="45180">
        <dgm:presLayoutVars>
          <dgm:bulletEnabled val="1"/>
        </dgm:presLayoutVars>
      </dgm:prSet>
      <dgm:spPr/>
    </dgm:pt>
    <dgm:pt modelId="{A3F27EFA-2AD5-498C-8AEE-42A2E065D1EE}" type="pres">
      <dgm:prSet presAssocID="{DB1DC484-21E0-4FD9-B959-57425E78FA4D}" presName="ellipse4" presStyleLbl="vennNode1" presStyleIdx="3" presStyleCnt="4" custLinFactNeighborX="60607" custLinFactNeighborY="-21514">
        <dgm:presLayoutVars>
          <dgm:bulletEnabled val="1"/>
        </dgm:presLayoutVars>
      </dgm:prSet>
      <dgm:spPr/>
    </dgm:pt>
  </dgm:ptLst>
  <dgm:cxnLst>
    <dgm:cxn modelId="{64AB8817-C5BA-432A-823D-8CE468505F01}" type="presOf" srcId="{337BF3FC-531C-493B-9776-A12171F5D322}" destId="{A3F27EFA-2AD5-498C-8AEE-42A2E065D1EE}" srcOrd="0" destOrd="0" presId="urn:microsoft.com/office/officeart/2005/8/layout/rings+Icon"/>
    <dgm:cxn modelId="{4688B72C-5AA8-48E1-B52E-BCB42995CB30}" srcId="{DB1DC484-21E0-4FD9-B959-57425E78FA4D}" destId="{05B7383A-6620-4767-A228-DAC204CF9142}" srcOrd="0" destOrd="0" parTransId="{FF4EBE84-F885-4BCC-84F3-A093D133C60C}" sibTransId="{A8C6FE72-6C13-416F-AF20-6EF1750BC594}"/>
    <dgm:cxn modelId="{FB589943-4B27-4B1F-A116-59FF0CF36CB7}" type="presOf" srcId="{5A478F4B-57A1-4543-8A3D-F01DEA8CCC01}" destId="{08E3E4A6-3360-4704-988A-B7447156FBFB}" srcOrd="0" destOrd="0" presId="urn:microsoft.com/office/officeart/2005/8/layout/rings+Icon"/>
    <dgm:cxn modelId="{A4767E59-F9E0-41D8-B02C-2827A987595A}" type="presOf" srcId="{DB1DC484-21E0-4FD9-B959-57425E78FA4D}" destId="{535FF2FF-A782-4672-B470-106A8B059AFC}" srcOrd="0" destOrd="0" presId="urn:microsoft.com/office/officeart/2005/8/layout/rings+Icon"/>
    <dgm:cxn modelId="{89806E94-E069-4170-94C5-14CA1541EB3F}" srcId="{DB1DC484-21E0-4FD9-B959-57425E78FA4D}" destId="{337BF3FC-531C-493B-9776-A12171F5D322}" srcOrd="3" destOrd="0" parTransId="{D223D2EA-13E7-4962-A93D-E52362F6D92B}" sibTransId="{D97228F5-26A5-45C3-8C72-01AEBCA99FA5}"/>
    <dgm:cxn modelId="{D2901B99-1F44-4F76-A27B-971FDF1E02A5}" srcId="{DB1DC484-21E0-4FD9-B959-57425E78FA4D}" destId="{EE9C0FE0-C970-4015-B472-C81DE407FD59}" srcOrd="2" destOrd="0" parTransId="{C692D861-E6C9-40E4-B80D-C8490B434A1F}" sibTransId="{45B8BFAE-4787-4BF3-A428-4A040A98299F}"/>
    <dgm:cxn modelId="{280F8BAE-47D7-4FAE-BEB6-6E1F3E4C471C}" type="presOf" srcId="{EE9C0FE0-C970-4015-B472-C81DE407FD59}" destId="{FE27B941-B376-47C5-B7CF-F5A925A81195}" srcOrd="0" destOrd="0" presId="urn:microsoft.com/office/officeart/2005/8/layout/rings+Icon"/>
    <dgm:cxn modelId="{AAD885F6-FE55-462B-89E8-232BE26662D8}" type="presOf" srcId="{05B7383A-6620-4767-A228-DAC204CF9142}" destId="{4C0B092F-7F8F-4F18-BC36-D7C8CCF386E1}" srcOrd="0" destOrd="0" presId="urn:microsoft.com/office/officeart/2005/8/layout/rings+Icon"/>
    <dgm:cxn modelId="{45DFACF9-8333-47EB-9E7D-25A607B1832D}" srcId="{DB1DC484-21E0-4FD9-B959-57425E78FA4D}" destId="{5A478F4B-57A1-4543-8A3D-F01DEA8CCC01}" srcOrd="1" destOrd="0" parTransId="{191B89B3-8EB4-4CA3-AAF1-6018D2AC813D}" sibTransId="{00195EDE-235D-4CB0-8D01-BFD785FD63F5}"/>
    <dgm:cxn modelId="{545A7B4C-18D0-414B-82A6-D242BC408FB3}" type="presParOf" srcId="{535FF2FF-A782-4672-B470-106A8B059AFC}" destId="{4C0B092F-7F8F-4F18-BC36-D7C8CCF386E1}" srcOrd="0" destOrd="0" presId="urn:microsoft.com/office/officeart/2005/8/layout/rings+Icon"/>
    <dgm:cxn modelId="{10C9835D-D213-4ED6-A629-A0FFA73B0608}" type="presParOf" srcId="{535FF2FF-A782-4672-B470-106A8B059AFC}" destId="{08E3E4A6-3360-4704-988A-B7447156FBFB}" srcOrd="1" destOrd="0" presId="urn:microsoft.com/office/officeart/2005/8/layout/rings+Icon"/>
    <dgm:cxn modelId="{59A94BC5-E239-4649-92E6-FED37C492F8F}" type="presParOf" srcId="{535FF2FF-A782-4672-B470-106A8B059AFC}" destId="{FE27B941-B376-47C5-B7CF-F5A925A81195}" srcOrd="2" destOrd="0" presId="urn:microsoft.com/office/officeart/2005/8/layout/rings+Icon"/>
    <dgm:cxn modelId="{9229F81D-C15F-4173-9F18-40A1FB9208C0}" type="presParOf" srcId="{535FF2FF-A782-4672-B470-106A8B059AFC}" destId="{A3F27EFA-2AD5-498C-8AEE-42A2E065D1EE}" srcOrd="3" destOrd="0" presId="urn:microsoft.com/office/officeart/2005/8/layout/rings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217C5-7EE0-4F21-B437-D32183CD12B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832A965-FBA4-41A2-B381-28B4B53056E9}">
      <dgm:prSet custT="1"/>
      <dgm:spPr>
        <a:solidFill>
          <a:srgbClr val="01859C"/>
        </a:solidFill>
      </dgm:spPr>
      <dgm:t>
        <a:bodyPr/>
        <a:lstStyle/>
        <a:p>
          <a:r>
            <a:rPr lang="lv-LV" sz="1600" b="1" dirty="0"/>
            <a:t>Latvijas tūrisma piedāvājuma pilnveidošana</a:t>
          </a:r>
        </a:p>
      </dgm:t>
    </dgm:pt>
    <dgm:pt modelId="{51516D0D-4216-403F-A89B-60DF9DD4B82E}" type="parTrans" cxnId="{114B5370-50C5-46B8-A6B3-5F9FDB9ABBFD}">
      <dgm:prSet/>
      <dgm:spPr/>
      <dgm:t>
        <a:bodyPr/>
        <a:lstStyle/>
        <a:p>
          <a:endParaRPr lang="lv-LV" sz="2000"/>
        </a:p>
      </dgm:t>
    </dgm:pt>
    <dgm:pt modelId="{B0929421-9F4F-420A-8DDD-7864F099B8DF}" type="sibTrans" cxnId="{114B5370-50C5-46B8-A6B3-5F9FDB9ABBFD}">
      <dgm:prSet/>
      <dgm:spPr/>
      <dgm:t>
        <a:bodyPr/>
        <a:lstStyle/>
        <a:p>
          <a:endParaRPr lang="lv-LV" sz="2000"/>
        </a:p>
      </dgm:t>
    </dgm:pt>
    <dgm:pt modelId="{8C1CBA61-E4C5-4E2E-A6BB-50DABCD49B5A}">
      <dgm:prSet custT="1"/>
      <dgm:spPr>
        <a:ln w="28575">
          <a:solidFill>
            <a:srgbClr val="008080"/>
          </a:solidFill>
        </a:ln>
      </dgm:spPr>
      <dgm:t>
        <a:bodyPr/>
        <a:lstStyle/>
        <a:p>
          <a:r>
            <a:rPr lang="lv-LV" sz="1600"/>
            <a:t>Kultūras, Veselības, Darījumu, Dabas tūrisms</a:t>
          </a:r>
        </a:p>
      </dgm:t>
    </dgm:pt>
    <dgm:pt modelId="{72F0B0C9-978E-4FFE-A597-B6F50D6B1A19}" type="parTrans" cxnId="{D126F0C5-68A4-4AAA-BB57-61DC05DD6A8B}">
      <dgm:prSet/>
      <dgm:spPr>
        <a:ln w="28575">
          <a:solidFill>
            <a:srgbClr val="008080"/>
          </a:solidFill>
        </a:ln>
      </dgm:spPr>
      <dgm:t>
        <a:bodyPr/>
        <a:lstStyle/>
        <a:p>
          <a:endParaRPr lang="lv-LV" sz="2000"/>
        </a:p>
      </dgm:t>
    </dgm:pt>
    <dgm:pt modelId="{CC4B0868-83FA-44E5-88D7-C07C49650ECB}" type="sibTrans" cxnId="{D126F0C5-68A4-4AAA-BB57-61DC05DD6A8B}">
      <dgm:prSet/>
      <dgm:spPr/>
      <dgm:t>
        <a:bodyPr/>
        <a:lstStyle/>
        <a:p>
          <a:endParaRPr lang="lv-LV" sz="2000"/>
        </a:p>
      </dgm:t>
    </dgm:pt>
    <dgm:pt modelId="{6331D5BB-63BD-41C6-A79D-14EA69EC9F27}">
      <dgm:prSet custT="1"/>
      <dgm:spPr>
        <a:ln w="28575">
          <a:solidFill>
            <a:srgbClr val="008080"/>
          </a:solidFill>
        </a:ln>
      </dgm:spPr>
      <dgm:t>
        <a:bodyPr/>
        <a:lstStyle/>
        <a:p>
          <a:r>
            <a:rPr lang="lv-LV" sz="1600"/>
            <a:t>Produkti ar augstu pievienoto vērtību</a:t>
          </a:r>
        </a:p>
      </dgm:t>
    </dgm:pt>
    <dgm:pt modelId="{73144300-B49C-458D-9D2C-25644FC9B4BD}" type="parTrans" cxnId="{9919E6D0-2EF4-464C-8378-C7AAC6AB15F3}">
      <dgm:prSet/>
      <dgm:spPr>
        <a:ln w="28575">
          <a:solidFill>
            <a:srgbClr val="008080"/>
          </a:solidFill>
        </a:ln>
      </dgm:spPr>
      <dgm:t>
        <a:bodyPr/>
        <a:lstStyle/>
        <a:p>
          <a:endParaRPr lang="lv-LV" sz="2000"/>
        </a:p>
      </dgm:t>
    </dgm:pt>
    <dgm:pt modelId="{29748266-A487-4C56-9199-30E9A69882FF}" type="sibTrans" cxnId="{9919E6D0-2EF4-464C-8378-C7AAC6AB15F3}">
      <dgm:prSet/>
      <dgm:spPr/>
      <dgm:t>
        <a:bodyPr/>
        <a:lstStyle/>
        <a:p>
          <a:endParaRPr lang="lv-LV" sz="2000"/>
        </a:p>
      </dgm:t>
    </dgm:pt>
    <dgm:pt modelId="{990A375C-4AA8-4BC1-B013-8D27131B08F0}">
      <dgm:prSet custT="1"/>
      <dgm:spPr>
        <a:ln w="28575">
          <a:solidFill>
            <a:srgbClr val="008080"/>
          </a:solidFill>
        </a:ln>
      </dgm:spPr>
      <dgm:t>
        <a:bodyPr/>
        <a:lstStyle/>
        <a:p>
          <a:r>
            <a:rPr lang="lv-LV" sz="1600"/>
            <a:t>Starptautiskā konkurētspēja</a:t>
          </a:r>
        </a:p>
      </dgm:t>
    </dgm:pt>
    <dgm:pt modelId="{91586B2F-C30C-4D6D-89AA-BC6D4901AAE4}" type="parTrans" cxnId="{71B6DB64-8256-487E-AFBB-FAA6AD2251A7}">
      <dgm:prSet/>
      <dgm:spPr>
        <a:ln w="28575">
          <a:solidFill>
            <a:srgbClr val="008080"/>
          </a:solidFill>
        </a:ln>
      </dgm:spPr>
      <dgm:t>
        <a:bodyPr/>
        <a:lstStyle/>
        <a:p>
          <a:endParaRPr lang="lv-LV" sz="2000"/>
        </a:p>
      </dgm:t>
    </dgm:pt>
    <dgm:pt modelId="{C3037BD3-5DF6-4789-B06D-9CD329846A9C}" type="sibTrans" cxnId="{71B6DB64-8256-487E-AFBB-FAA6AD2251A7}">
      <dgm:prSet/>
      <dgm:spPr/>
      <dgm:t>
        <a:bodyPr/>
        <a:lstStyle/>
        <a:p>
          <a:endParaRPr lang="lv-LV" sz="2000"/>
        </a:p>
      </dgm:t>
    </dgm:pt>
    <dgm:pt modelId="{D05544EC-8B76-42DA-8F6A-061BE9DB5546}">
      <dgm:prSet custT="1"/>
      <dgm:spPr>
        <a:solidFill>
          <a:srgbClr val="01859C"/>
        </a:solidFill>
      </dgm:spPr>
      <dgm:t>
        <a:bodyPr/>
        <a:lstStyle/>
        <a:p>
          <a:r>
            <a:rPr lang="lv-LV" sz="1600" b="1" dirty="0"/>
            <a:t>Vietējā tūrisma veicināšana un tūrista galamērķu attīstība</a:t>
          </a:r>
        </a:p>
      </dgm:t>
    </dgm:pt>
    <dgm:pt modelId="{14EC6F23-DEDD-4E52-AEE2-DB6A699403B0}" type="parTrans" cxnId="{64BCED1D-608E-496A-8F99-5CA65AA33200}">
      <dgm:prSet/>
      <dgm:spPr/>
      <dgm:t>
        <a:bodyPr/>
        <a:lstStyle/>
        <a:p>
          <a:endParaRPr lang="lv-LV" sz="2000"/>
        </a:p>
      </dgm:t>
    </dgm:pt>
    <dgm:pt modelId="{EEF3A455-3B09-4F9C-BAA3-EA02922C81FE}" type="sibTrans" cxnId="{64BCED1D-608E-496A-8F99-5CA65AA33200}">
      <dgm:prSet/>
      <dgm:spPr/>
      <dgm:t>
        <a:bodyPr/>
        <a:lstStyle/>
        <a:p>
          <a:endParaRPr lang="lv-LV" sz="2000"/>
        </a:p>
      </dgm:t>
    </dgm:pt>
    <dgm:pt modelId="{3E2823B7-D849-4D76-B65A-C8805B830CBF}">
      <dgm:prSet custT="1"/>
      <dgm:spPr>
        <a:ln w="28575">
          <a:solidFill>
            <a:srgbClr val="008080"/>
          </a:solidFill>
        </a:ln>
      </dgm:spPr>
      <dgm:t>
        <a:bodyPr/>
        <a:lstStyle/>
        <a:p>
          <a:r>
            <a:rPr lang="lv-LV" sz="1600"/>
            <a:t>Vietējā tūrisma veicināšanas aktivitātes reģionos </a:t>
          </a:r>
        </a:p>
      </dgm:t>
    </dgm:pt>
    <dgm:pt modelId="{D600583C-13CA-433C-A59D-2E3B767030FD}" type="parTrans" cxnId="{7171CAD9-D849-4998-853A-DA044F00D1AC}">
      <dgm:prSet/>
      <dgm:spPr>
        <a:ln w="28575">
          <a:solidFill>
            <a:srgbClr val="008080"/>
          </a:solidFill>
        </a:ln>
      </dgm:spPr>
      <dgm:t>
        <a:bodyPr/>
        <a:lstStyle/>
        <a:p>
          <a:endParaRPr lang="lv-LV" sz="2000"/>
        </a:p>
      </dgm:t>
    </dgm:pt>
    <dgm:pt modelId="{A3B908C2-8473-417E-8697-FF3F0DF29DAB}" type="sibTrans" cxnId="{7171CAD9-D849-4998-853A-DA044F00D1AC}">
      <dgm:prSet/>
      <dgm:spPr/>
      <dgm:t>
        <a:bodyPr/>
        <a:lstStyle/>
        <a:p>
          <a:endParaRPr lang="lv-LV" sz="2000"/>
        </a:p>
      </dgm:t>
    </dgm:pt>
    <dgm:pt modelId="{C3C808FC-08DB-45C1-A0E5-ED14306C103F}">
      <dgm:prSet custT="1"/>
      <dgm:spPr>
        <a:ln w="28575">
          <a:solidFill>
            <a:srgbClr val="008080"/>
          </a:solidFill>
        </a:ln>
      </dgm:spPr>
      <dgm:t>
        <a:bodyPr/>
        <a:lstStyle/>
        <a:p>
          <a:r>
            <a:rPr lang="lv-LV" sz="1600"/>
            <a:t>Tūrisma pārvaldība reģionos</a:t>
          </a:r>
        </a:p>
      </dgm:t>
    </dgm:pt>
    <dgm:pt modelId="{E4FC36D5-7851-46FF-8DE5-400E63221DC3}" type="parTrans" cxnId="{677AC364-FE2D-44E2-828E-FBA8BE00F915}">
      <dgm:prSet/>
      <dgm:spPr>
        <a:ln w="28575">
          <a:solidFill>
            <a:srgbClr val="008080"/>
          </a:solidFill>
        </a:ln>
      </dgm:spPr>
      <dgm:t>
        <a:bodyPr/>
        <a:lstStyle/>
        <a:p>
          <a:endParaRPr lang="lv-LV" sz="2000"/>
        </a:p>
      </dgm:t>
    </dgm:pt>
    <dgm:pt modelId="{F6430F90-A422-4891-A2C5-A2A580605713}" type="sibTrans" cxnId="{677AC364-FE2D-44E2-828E-FBA8BE00F915}">
      <dgm:prSet/>
      <dgm:spPr/>
      <dgm:t>
        <a:bodyPr/>
        <a:lstStyle/>
        <a:p>
          <a:endParaRPr lang="lv-LV" sz="2000"/>
        </a:p>
      </dgm:t>
    </dgm:pt>
    <dgm:pt modelId="{611063BF-012C-489D-9AE7-558B53F7EA01}">
      <dgm:prSet custT="1"/>
      <dgm:spPr>
        <a:ln w="28575">
          <a:solidFill>
            <a:srgbClr val="008080"/>
          </a:solidFill>
        </a:ln>
      </dgm:spPr>
      <dgm:t>
        <a:bodyPr/>
        <a:lstStyle/>
        <a:p>
          <a:r>
            <a:rPr lang="lv-LV" sz="1600"/>
            <a:t>Galamērķu attīstība</a:t>
          </a:r>
        </a:p>
      </dgm:t>
    </dgm:pt>
    <dgm:pt modelId="{7054C13B-E435-47F9-9A1F-645CC877AEA4}" type="parTrans" cxnId="{CCB48D31-BDB9-4C8D-97DB-77469DAED190}">
      <dgm:prSet/>
      <dgm:spPr>
        <a:ln w="28575">
          <a:solidFill>
            <a:srgbClr val="008080"/>
          </a:solidFill>
        </a:ln>
      </dgm:spPr>
      <dgm:t>
        <a:bodyPr/>
        <a:lstStyle/>
        <a:p>
          <a:endParaRPr lang="lv-LV" sz="2000"/>
        </a:p>
      </dgm:t>
    </dgm:pt>
    <dgm:pt modelId="{EAE48366-76C1-44BF-A445-01A1438011B5}" type="sibTrans" cxnId="{CCB48D31-BDB9-4C8D-97DB-77469DAED190}">
      <dgm:prSet/>
      <dgm:spPr/>
      <dgm:t>
        <a:bodyPr/>
        <a:lstStyle/>
        <a:p>
          <a:endParaRPr lang="lv-LV" sz="2000"/>
        </a:p>
      </dgm:t>
    </dgm:pt>
    <dgm:pt modelId="{34609961-C3FC-4581-AEB3-D4441E597595}">
      <dgm:prSet custT="1"/>
      <dgm:spPr>
        <a:solidFill>
          <a:srgbClr val="01859C"/>
        </a:solidFill>
      </dgm:spPr>
      <dgm:t>
        <a:bodyPr/>
        <a:lstStyle/>
        <a:p>
          <a:r>
            <a:rPr lang="lv-LV" sz="1600" b="1" dirty="0"/>
            <a:t>Tūrisma nozares </a:t>
          </a:r>
          <a:r>
            <a:rPr lang="lv-LV" sz="1600" b="1" dirty="0" err="1"/>
            <a:t>digitalizācija</a:t>
          </a:r>
          <a:endParaRPr lang="lv-LV" sz="1600" b="1" dirty="0"/>
        </a:p>
      </dgm:t>
    </dgm:pt>
    <dgm:pt modelId="{F223B250-4D79-46D4-886E-5066C88D1E61}" type="parTrans" cxnId="{CC90D8DE-76CD-4F5D-8170-44E1B240CC76}">
      <dgm:prSet/>
      <dgm:spPr/>
      <dgm:t>
        <a:bodyPr/>
        <a:lstStyle/>
        <a:p>
          <a:endParaRPr lang="lv-LV" sz="2000"/>
        </a:p>
      </dgm:t>
    </dgm:pt>
    <dgm:pt modelId="{A1765C54-E916-4CCB-B434-ED72243EE0A3}" type="sibTrans" cxnId="{CC90D8DE-76CD-4F5D-8170-44E1B240CC76}">
      <dgm:prSet/>
      <dgm:spPr/>
      <dgm:t>
        <a:bodyPr/>
        <a:lstStyle/>
        <a:p>
          <a:endParaRPr lang="lv-LV" sz="2000"/>
        </a:p>
      </dgm:t>
    </dgm:pt>
    <dgm:pt modelId="{C8658002-18AC-4F37-8CAB-886D90BA79A1}">
      <dgm:prSet custT="1"/>
      <dgm:spPr>
        <a:ln w="28575">
          <a:solidFill>
            <a:srgbClr val="008080"/>
          </a:solidFill>
        </a:ln>
      </dgm:spPr>
      <dgm:t>
        <a:bodyPr/>
        <a:lstStyle/>
        <a:p>
          <a:r>
            <a:rPr lang="lv-LV" sz="1600"/>
            <a:t>Viedais tūrisms</a:t>
          </a:r>
        </a:p>
      </dgm:t>
    </dgm:pt>
    <dgm:pt modelId="{14C84CCA-24A9-432F-92E9-74EB6AA9C143}" type="parTrans" cxnId="{5E25D3A4-43BF-474D-A6A0-116A03A47C7D}">
      <dgm:prSet/>
      <dgm:spPr>
        <a:ln w="28575">
          <a:solidFill>
            <a:srgbClr val="008080"/>
          </a:solidFill>
        </a:ln>
      </dgm:spPr>
      <dgm:t>
        <a:bodyPr/>
        <a:lstStyle/>
        <a:p>
          <a:endParaRPr lang="lv-LV" sz="2000"/>
        </a:p>
      </dgm:t>
    </dgm:pt>
    <dgm:pt modelId="{00A00142-9AE4-4EC2-B5CC-5B2E3D74FB1E}" type="sibTrans" cxnId="{5E25D3A4-43BF-474D-A6A0-116A03A47C7D}">
      <dgm:prSet/>
      <dgm:spPr/>
      <dgm:t>
        <a:bodyPr/>
        <a:lstStyle/>
        <a:p>
          <a:endParaRPr lang="lv-LV" sz="2000"/>
        </a:p>
      </dgm:t>
    </dgm:pt>
    <dgm:pt modelId="{851E947B-57DF-4355-97EF-385FBBAE04CE}">
      <dgm:prSet custT="1"/>
      <dgm:spPr>
        <a:ln w="28575">
          <a:solidFill>
            <a:srgbClr val="008080"/>
          </a:solidFill>
        </a:ln>
      </dgm:spPr>
      <dgm:t>
        <a:bodyPr/>
        <a:lstStyle/>
        <a:p>
          <a:r>
            <a:rPr lang="lv-LV" sz="1600"/>
            <a:t>Tehnoloģiskie izaicinājumi</a:t>
          </a:r>
        </a:p>
      </dgm:t>
    </dgm:pt>
    <dgm:pt modelId="{E5D180E4-1177-4558-B3C8-A57CDABBFD0C}" type="parTrans" cxnId="{DA347170-EE46-4160-A574-84724BB325A9}">
      <dgm:prSet/>
      <dgm:spPr>
        <a:ln w="28575">
          <a:solidFill>
            <a:srgbClr val="008080"/>
          </a:solidFill>
        </a:ln>
      </dgm:spPr>
      <dgm:t>
        <a:bodyPr/>
        <a:lstStyle/>
        <a:p>
          <a:endParaRPr lang="lv-LV" sz="2000"/>
        </a:p>
      </dgm:t>
    </dgm:pt>
    <dgm:pt modelId="{94440772-7316-45ED-9519-B308949590E8}" type="sibTrans" cxnId="{DA347170-EE46-4160-A574-84724BB325A9}">
      <dgm:prSet/>
      <dgm:spPr/>
      <dgm:t>
        <a:bodyPr/>
        <a:lstStyle/>
        <a:p>
          <a:endParaRPr lang="lv-LV" sz="2000"/>
        </a:p>
      </dgm:t>
    </dgm:pt>
    <dgm:pt modelId="{CF3F5690-2AEC-4FE2-B78D-E6AEDB335DFF}">
      <dgm:prSet custT="1"/>
      <dgm:spPr>
        <a:ln w="28575">
          <a:solidFill>
            <a:srgbClr val="008080"/>
          </a:solidFill>
        </a:ln>
      </dgm:spPr>
      <dgm:t>
        <a:bodyPr/>
        <a:lstStyle/>
        <a:p>
          <a:r>
            <a:rPr lang="lv-LV" sz="1600"/>
            <a:t>Digitalizācijas attīstība tūrisma nozarē</a:t>
          </a:r>
        </a:p>
      </dgm:t>
    </dgm:pt>
    <dgm:pt modelId="{A5B36184-67BF-4A5F-8316-50D1E531F3CC}" type="parTrans" cxnId="{8C96554B-D65E-418C-B1C4-8B2B6AD6E27A}">
      <dgm:prSet/>
      <dgm:spPr>
        <a:ln w="28575">
          <a:solidFill>
            <a:srgbClr val="008080"/>
          </a:solidFill>
        </a:ln>
      </dgm:spPr>
      <dgm:t>
        <a:bodyPr/>
        <a:lstStyle/>
        <a:p>
          <a:endParaRPr lang="lv-LV" sz="2000"/>
        </a:p>
      </dgm:t>
    </dgm:pt>
    <dgm:pt modelId="{F578F4D5-BBB1-4123-A671-1C6AD03EDC42}" type="sibTrans" cxnId="{8C96554B-D65E-418C-B1C4-8B2B6AD6E27A}">
      <dgm:prSet/>
      <dgm:spPr/>
      <dgm:t>
        <a:bodyPr/>
        <a:lstStyle/>
        <a:p>
          <a:endParaRPr lang="lv-LV" sz="2000"/>
        </a:p>
      </dgm:t>
    </dgm:pt>
    <dgm:pt modelId="{C7B15D00-1FA0-4BAE-A5F1-AE9FCFE060A2}" type="pres">
      <dgm:prSet presAssocID="{7F3217C5-7EE0-4F21-B437-D32183CD12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202953-B725-401B-8D17-8D07B25E8BDA}" type="pres">
      <dgm:prSet presAssocID="{F832A965-FBA4-41A2-B381-28B4B53056E9}" presName="root" presStyleCnt="0"/>
      <dgm:spPr/>
    </dgm:pt>
    <dgm:pt modelId="{ADE4F766-5F1C-43E4-A868-57CC48B72170}" type="pres">
      <dgm:prSet presAssocID="{F832A965-FBA4-41A2-B381-28B4B53056E9}" presName="rootComposite" presStyleCnt="0"/>
      <dgm:spPr/>
    </dgm:pt>
    <dgm:pt modelId="{F1697C15-CBF5-4CF2-9910-4AA8BDB58E72}" type="pres">
      <dgm:prSet presAssocID="{F832A965-FBA4-41A2-B381-28B4B53056E9}" presName="rootText" presStyleLbl="node1" presStyleIdx="0" presStyleCnt="3"/>
      <dgm:spPr/>
    </dgm:pt>
    <dgm:pt modelId="{87E835F5-A857-43C3-82BE-FBC710B846C2}" type="pres">
      <dgm:prSet presAssocID="{F832A965-FBA4-41A2-B381-28B4B53056E9}" presName="rootConnector" presStyleLbl="node1" presStyleIdx="0" presStyleCnt="3"/>
      <dgm:spPr/>
    </dgm:pt>
    <dgm:pt modelId="{055BA742-78BA-4268-81E4-5FB221005358}" type="pres">
      <dgm:prSet presAssocID="{F832A965-FBA4-41A2-B381-28B4B53056E9}" presName="childShape" presStyleCnt="0"/>
      <dgm:spPr/>
    </dgm:pt>
    <dgm:pt modelId="{DC7C9457-49AB-44D2-9644-ACD13154C15F}" type="pres">
      <dgm:prSet presAssocID="{72F0B0C9-978E-4FFE-A597-B6F50D6B1A19}" presName="Name13" presStyleLbl="parChTrans1D2" presStyleIdx="0" presStyleCnt="9"/>
      <dgm:spPr/>
    </dgm:pt>
    <dgm:pt modelId="{1CAE0C76-2FCC-4AD9-8AD9-4F925E0740FD}" type="pres">
      <dgm:prSet presAssocID="{8C1CBA61-E4C5-4E2E-A6BB-50DABCD49B5A}" presName="childText" presStyleLbl="bgAcc1" presStyleIdx="0" presStyleCnt="9">
        <dgm:presLayoutVars>
          <dgm:bulletEnabled val="1"/>
        </dgm:presLayoutVars>
      </dgm:prSet>
      <dgm:spPr/>
    </dgm:pt>
    <dgm:pt modelId="{553EBCCD-954D-4F55-B69A-90E390C71D90}" type="pres">
      <dgm:prSet presAssocID="{73144300-B49C-458D-9D2C-25644FC9B4BD}" presName="Name13" presStyleLbl="parChTrans1D2" presStyleIdx="1" presStyleCnt="9"/>
      <dgm:spPr/>
    </dgm:pt>
    <dgm:pt modelId="{84B78BFE-F17D-429C-96ED-D59A856FEE1B}" type="pres">
      <dgm:prSet presAssocID="{6331D5BB-63BD-41C6-A79D-14EA69EC9F27}" presName="childText" presStyleLbl="bgAcc1" presStyleIdx="1" presStyleCnt="9">
        <dgm:presLayoutVars>
          <dgm:bulletEnabled val="1"/>
        </dgm:presLayoutVars>
      </dgm:prSet>
      <dgm:spPr/>
    </dgm:pt>
    <dgm:pt modelId="{01EBFD14-80FD-4B2F-A2DB-2B77D6F53AE0}" type="pres">
      <dgm:prSet presAssocID="{91586B2F-C30C-4D6D-89AA-BC6D4901AAE4}" presName="Name13" presStyleLbl="parChTrans1D2" presStyleIdx="2" presStyleCnt="9"/>
      <dgm:spPr/>
    </dgm:pt>
    <dgm:pt modelId="{67BE4BA8-CDAA-4F21-BA2E-F271B6FABE4C}" type="pres">
      <dgm:prSet presAssocID="{990A375C-4AA8-4BC1-B013-8D27131B08F0}" presName="childText" presStyleLbl="bgAcc1" presStyleIdx="2" presStyleCnt="9">
        <dgm:presLayoutVars>
          <dgm:bulletEnabled val="1"/>
        </dgm:presLayoutVars>
      </dgm:prSet>
      <dgm:spPr/>
    </dgm:pt>
    <dgm:pt modelId="{16B1D45F-CF2D-4B86-99FF-A40EBDC9650E}" type="pres">
      <dgm:prSet presAssocID="{D05544EC-8B76-42DA-8F6A-061BE9DB5546}" presName="root" presStyleCnt="0"/>
      <dgm:spPr/>
    </dgm:pt>
    <dgm:pt modelId="{9B685A94-3AF4-41B2-9FAE-39D9DA9D2352}" type="pres">
      <dgm:prSet presAssocID="{D05544EC-8B76-42DA-8F6A-061BE9DB5546}" presName="rootComposite" presStyleCnt="0"/>
      <dgm:spPr/>
    </dgm:pt>
    <dgm:pt modelId="{DACCF7F2-FB2D-42B6-B7A7-B9EE8BBE291F}" type="pres">
      <dgm:prSet presAssocID="{D05544EC-8B76-42DA-8F6A-061BE9DB5546}" presName="rootText" presStyleLbl="node1" presStyleIdx="1" presStyleCnt="3"/>
      <dgm:spPr/>
    </dgm:pt>
    <dgm:pt modelId="{1BB3D29C-6647-4678-8B23-C0B364DAA63B}" type="pres">
      <dgm:prSet presAssocID="{D05544EC-8B76-42DA-8F6A-061BE9DB5546}" presName="rootConnector" presStyleLbl="node1" presStyleIdx="1" presStyleCnt="3"/>
      <dgm:spPr/>
    </dgm:pt>
    <dgm:pt modelId="{5DB59CF7-E5F7-4DFF-A17D-63DC747BC760}" type="pres">
      <dgm:prSet presAssocID="{D05544EC-8B76-42DA-8F6A-061BE9DB5546}" presName="childShape" presStyleCnt="0"/>
      <dgm:spPr/>
    </dgm:pt>
    <dgm:pt modelId="{BDEF584F-0AA7-4650-967A-77EF541899D1}" type="pres">
      <dgm:prSet presAssocID="{D600583C-13CA-433C-A59D-2E3B767030FD}" presName="Name13" presStyleLbl="parChTrans1D2" presStyleIdx="3" presStyleCnt="9"/>
      <dgm:spPr/>
    </dgm:pt>
    <dgm:pt modelId="{4971CC9E-1761-4A2C-B8F7-FD2630D93200}" type="pres">
      <dgm:prSet presAssocID="{3E2823B7-D849-4D76-B65A-C8805B830CBF}" presName="childText" presStyleLbl="bgAcc1" presStyleIdx="3" presStyleCnt="9">
        <dgm:presLayoutVars>
          <dgm:bulletEnabled val="1"/>
        </dgm:presLayoutVars>
      </dgm:prSet>
      <dgm:spPr/>
    </dgm:pt>
    <dgm:pt modelId="{67444E0D-F5F5-46B6-8B66-C7DAB90F483A}" type="pres">
      <dgm:prSet presAssocID="{E4FC36D5-7851-46FF-8DE5-400E63221DC3}" presName="Name13" presStyleLbl="parChTrans1D2" presStyleIdx="4" presStyleCnt="9"/>
      <dgm:spPr/>
    </dgm:pt>
    <dgm:pt modelId="{E7240105-37C5-4BBC-AD15-CF8C5E8D4801}" type="pres">
      <dgm:prSet presAssocID="{C3C808FC-08DB-45C1-A0E5-ED14306C103F}" presName="childText" presStyleLbl="bgAcc1" presStyleIdx="4" presStyleCnt="9">
        <dgm:presLayoutVars>
          <dgm:bulletEnabled val="1"/>
        </dgm:presLayoutVars>
      </dgm:prSet>
      <dgm:spPr/>
    </dgm:pt>
    <dgm:pt modelId="{93DD2843-3506-4F1D-93A8-38C9E0D11E32}" type="pres">
      <dgm:prSet presAssocID="{7054C13B-E435-47F9-9A1F-645CC877AEA4}" presName="Name13" presStyleLbl="parChTrans1D2" presStyleIdx="5" presStyleCnt="9"/>
      <dgm:spPr/>
    </dgm:pt>
    <dgm:pt modelId="{6D1A7615-8B4B-4C30-BA86-4743A1091395}" type="pres">
      <dgm:prSet presAssocID="{611063BF-012C-489D-9AE7-558B53F7EA01}" presName="childText" presStyleLbl="bgAcc1" presStyleIdx="5" presStyleCnt="9">
        <dgm:presLayoutVars>
          <dgm:bulletEnabled val="1"/>
        </dgm:presLayoutVars>
      </dgm:prSet>
      <dgm:spPr/>
    </dgm:pt>
    <dgm:pt modelId="{BAF3C3F7-5CAA-4679-8E15-AFD481D7DCC4}" type="pres">
      <dgm:prSet presAssocID="{34609961-C3FC-4581-AEB3-D4441E597595}" presName="root" presStyleCnt="0"/>
      <dgm:spPr/>
    </dgm:pt>
    <dgm:pt modelId="{D0684C12-0E57-4019-A36B-00D9F836B1D6}" type="pres">
      <dgm:prSet presAssocID="{34609961-C3FC-4581-AEB3-D4441E597595}" presName="rootComposite" presStyleCnt="0"/>
      <dgm:spPr/>
    </dgm:pt>
    <dgm:pt modelId="{7B159F7C-452F-4C1D-90BA-FB515081F4FB}" type="pres">
      <dgm:prSet presAssocID="{34609961-C3FC-4581-AEB3-D4441E597595}" presName="rootText" presStyleLbl="node1" presStyleIdx="2" presStyleCnt="3"/>
      <dgm:spPr/>
    </dgm:pt>
    <dgm:pt modelId="{92CDA745-B23E-4322-9206-DD597284D4A1}" type="pres">
      <dgm:prSet presAssocID="{34609961-C3FC-4581-AEB3-D4441E597595}" presName="rootConnector" presStyleLbl="node1" presStyleIdx="2" presStyleCnt="3"/>
      <dgm:spPr/>
    </dgm:pt>
    <dgm:pt modelId="{C85DF349-9E35-43E6-8883-CA1A707824CF}" type="pres">
      <dgm:prSet presAssocID="{34609961-C3FC-4581-AEB3-D4441E597595}" presName="childShape" presStyleCnt="0"/>
      <dgm:spPr/>
    </dgm:pt>
    <dgm:pt modelId="{F735DF6E-51DC-4575-96DE-4659456490CC}" type="pres">
      <dgm:prSet presAssocID="{14C84CCA-24A9-432F-92E9-74EB6AA9C143}" presName="Name13" presStyleLbl="parChTrans1D2" presStyleIdx="6" presStyleCnt="9"/>
      <dgm:spPr/>
    </dgm:pt>
    <dgm:pt modelId="{1BD8CE8D-8AAF-4790-9AFE-B49AA0999F11}" type="pres">
      <dgm:prSet presAssocID="{C8658002-18AC-4F37-8CAB-886D90BA79A1}" presName="childText" presStyleLbl="bgAcc1" presStyleIdx="6" presStyleCnt="9">
        <dgm:presLayoutVars>
          <dgm:bulletEnabled val="1"/>
        </dgm:presLayoutVars>
      </dgm:prSet>
      <dgm:spPr/>
    </dgm:pt>
    <dgm:pt modelId="{3F60F4BC-8E91-41E2-BEC9-4550CFA9C4D4}" type="pres">
      <dgm:prSet presAssocID="{E5D180E4-1177-4558-B3C8-A57CDABBFD0C}" presName="Name13" presStyleLbl="parChTrans1D2" presStyleIdx="7" presStyleCnt="9"/>
      <dgm:spPr/>
    </dgm:pt>
    <dgm:pt modelId="{4552F61C-E251-4170-AFAB-94601BBE81E3}" type="pres">
      <dgm:prSet presAssocID="{851E947B-57DF-4355-97EF-385FBBAE04CE}" presName="childText" presStyleLbl="bgAcc1" presStyleIdx="7" presStyleCnt="9">
        <dgm:presLayoutVars>
          <dgm:bulletEnabled val="1"/>
        </dgm:presLayoutVars>
      </dgm:prSet>
      <dgm:spPr/>
    </dgm:pt>
    <dgm:pt modelId="{E10E1CDC-C305-49B5-8149-4B838EE8255E}" type="pres">
      <dgm:prSet presAssocID="{A5B36184-67BF-4A5F-8316-50D1E531F3CC}" presName="Name13" presStyleLbl="parChTrans1D2" presStyleIdx="8" presStyleCnt="9"/>
      <dgm:spPr/>
    </dgm:pt>
    <dgm:pt modelId="{397FA9F2-1A21-4895-AB6F-9E5E0439B862}" type="pres">
      <dgm:prSet presAssocID="{CF3F5690-2AEC-4FE2-B78D-E6AEDB335DFF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E80B1308-3ED2-49A6-BA71-51D2C169C65A}" type="presOf" srcId="{72F0B0C9-978E-4FFE-A597-B6F50D6B1A19}" destId="{DC7C9457-49AB-44D2-9644-ACD13154C15F}" srcOrd="0" destOrd="0" presId="urn:microsoft.com/office/officeart/2005/8/layout/hierarchy3"/>
    <dgm:cxn modelId="{E3470F09-AB51-485A-92C1-A2E700B27705}" type="presOf" srcId="{3E2823B7-D849-4D76-B65A-C8805B830CBF}" destId="{4971CC9E-1761-4A2C-B8F7-FD2630D93200}" srcOrd="0" destOrd="0" presId="urn:microsoft.com/office/officeart/2005/8/layout/hierarchy3"/>
    <dgm:cxn modelId="{BA2F420D-B343-4073-9B44-BC7C29A52C7D}" type="presOf" srcId="{D05544EC-8B76-42DA-8F6A-061BE9DB5546}" destId="{1BB3D29C-6647-4678-8B23-C0B364DAA63B}" srcOrd="1" destOrd="0" presId="urn:microsoft.com/office/officeart/2005/8/layout/hierarchy3"/>
    <dgm:cxn modelId="{64BCED1D-608E-496A-8F99-5CA65AA33200}" srcId="{7F3217C5-7EE0-4F21-B437-D32183CD12BD}" destId="{D05544EC-8B76-42DA-8F6A-061BE9DB5546}" srcOrd="1" destOrd="0" parTransId="{14EC6F23-DEDD-4E52-AEE2-DB6A699403B0}" sibTransId="{EEF3A455-3B09-4F9C-BAA3-EA02922C81FE}"/>
    <dgm:cxn modelId="{2ADF0220-9226-48FD-8C91-3C35A2AF7534}" type="presOf" srcId="{73144300-B49C-458D-9D2C-25644FC9B4BD}" destId="{553EBCCD-954D-4F55-B69A-90E390C71D90}" srcOrd="0" destOrd="0" presId="urn:microsoft.com/office/officeart/2005/8/layout/hierarchy3"/>
    <dgm:cxn modelId="{07E2A221-ED58-4884-A09F-E5DDC9577AE2}" type="presOf" srcId="{7F3217C5-7EE0-4F21-B437-D32183CD12BD}" destId="{C7B15D00-1FA0-4BAE-A5F1-AE9FCFE060A2}" srcOrd="0" destOrd="0" presId="urn:microsoft.com/office/officeart/2005/8/layout/hierarchy3"/>
    <dgm:cxn modelId="{F35B872B-16AE-4F65-935C-63D486262D3D}" type="presOf" srcId="{8C1CBA61-E4C5-4E2E-A6BB-50DABCD49B5A}" destId="{1CAE0C76-2FCC-4AD9-8AD9-4F925E0740FD}" srcOrd="0" destOrd="0" presId="urn:microsoft.com/office/officeart/2005/8/layout/hierarchy3"/>
    <dgm:cxn modelId="{CCB48D31-BDB9-4C8D-97DB-77469DAED190}" srcId="{D05544EC-8B76-42DA-8F6A-061BE9DB5546}" destId="{611063BF-012C-489D-9AE7-558B53F7EA01}" srcOrd="2" destOrd="0" parTransId="{7054C13B-E435-47F9-9A1F-645CC877AEA4}" sibTransId="{EAE48366-76C1-44BF-A445-01A1438011B5}"/>
    <dgm:cxn modelId="{1AAAF533-4FEA-4C7D-A693-5073E1ADCE52}" type="presOf" srcId="{34609961-C3FC-4581-AEB3-D4441E597595}" destId="{7B159F7C-452F-4C1D-90BA-FB515081F4FB}" srcOrd="0" destOrd="0" presId="urn:microsoft.com/office/officeart/2005/8/layout/hierarchy3"/>
    <dgm:cxn modelId="{A2950535-B178-486E-8F2A-BD8C635622A3}" type="presOf" srcId="{851E947B-57DF-4355-97EF-385FBBAE04CE}" destId="{4552F61C-E251-4170-AFAB-94601BBE81E3}" srcOrd="0" destOrd="0" presId="urn:microsoft.com/office/officeart/2005/8/layout/hierarchy3"/>
    <dgm:cxn modelId="{69C52B3B-DE8E-4FC0-8AD8-D1B68A16D1F9}" type="presOf" srcId="{611063BF-012C-489D-9AE7-558B53F7EA01}" destId="{6D1A7615-8B4B-4C30-BA86-4743A1091395}" srcOrd="0" destOrd="0" presId="urn:microsoft.com/office/officeart/2005/8/layout/hierarchy3"/>
    <dgm:cxn modelId="{613D823B-07B9-45B0-87F7-2EA5106DB9F3}" type="presOf" srcId="{CF3F5690-2AEC-4FE2-B78D-E6AEDB335DFF}" destId="{397FA9F2-1A21-4895-AB6F-9E5E0439B862}" srcOrd="0" destOrd="0" presId="urn:microsoft.com/office/officeart/2005/8/layout/hierarchy3"/>
    <dgm:cxn modelId="{677AC364-FE2D-44E2-828E-FBA8BE00F915}" srcId="{D05544EC-8B76-42DA-8F6A-061BE9DB5546}" destId="{C3C808FC-08DB-45C1-A0E5-ED14306C103F}" srcOrd="1" destOrd="0" parTransId="{E4FC36D5-7851-46FF-8DE5-400E63221DC3}" sibTransId="{F6430F90-A422-4891-A2C5-A2A580605713}"/>
    <dgm:cxn modelId="{71B6DB64-8256-487E-AFBB-FAA6AD2251A7}" srcId="{F832A965-FBA4-41A2-B381-28B4B53056E9}" destId="{990A375C-4AA8-4BC1-B013-8D27131B08F0}" srcOrd="2" destOrd="0" parTransId="{91586B2F-C30C-4D6D-89AA-BC6D4901AAE4}" sibTransId="{C3037BD3-5DF6-4789-B06D-9CD329846A9C}"/>
    <dgm:cxn modelId="{D6E0EF46-0131-4102-8BA3-7436D6316E93}" type="presOf" srcId="{E5D180E4-1177-4558-B3C8-A57CDABBFD0C}" destId="{3F60F4BC-8E91-41E2-BEC9-4550CFA9C4D4}" srcOrd="0" destOrd="0" presId="urn:microsoft.com/office/officeart/2005/8/layout/hierarchy3"/>
    <dgm:cxn modelId="{CAB20C48-F92E-4D20-B7CF-F2DEBCCF9631}" type="presOf" srcId="{F832A965-FBA4-41A2-B381-28B4B53056E9}" destId="{F1697C15-CBF5-4CF2-9910-4AA8BDB58E72}" srcOrd="0" destOrd="0" presId="urn:microsoft.com/office/officeart/2005/8/layout/hierarchy3"/>
    <dgm:cxn modelId="{58114969-E85D-4237-A028-E48D75C0EACE}" type="presOf" srcId="{7054C13B-E435-47F9-9A1F-645CC877AEA4}" destId="{93DD2843-3506-4F1D-93A8-38C9E0D11E32}" srcOrd="0" destOrd="0" presId="urn:microsoft.com/office/officeart/2005/8/layout/hierarchy3"/>
    <dgm:cxn modelId="{8C96554B-D65E-418C-B1C4-8B2B6AD6E27A}" srcId="{34609961-C3FC-4581-AEB3-D4441E597595}" destId="{CF3F5690-2AEC-4FE2-B78D-E6AEDB335DFF}" srcOrd="2" destOrd="0" parTransId="{A5B36184-67BF-4A5F-8316-50D1E531F3CC}" sibTransId="{F578F4D5-BBB1-4123-A671-1C6AD03EDC42}"/>
    <dgm:cxn modelId="{D67A626C-ACF6-4907-A6CB-248DA56D9B3C}" type="presOf" srcId="{91586B2F-C30C-4D6D-89AA-BC6D4901AAE4}" destId="{01EBFD14-80FD-4B2F-A2DB-2B77D6F53AE0}" srcOrd="0" destOrd="0" presId="urn:microsoft.com/office/officeart/2005/8/layout/hierarchy3"/>
    <dgm:cxn modelId="{ED23754D-C856-4E27-B1F5-93CC7C336192}" type="presOf" srcId="{A5B36184-67BF-4A5F-8316-50D1E531F3CC}" destId="{E10E1CDC-C305-49B5-8149-4B838EE8255E}" srcOrd="0" destOrd="0" presId="urn:microsoft.com/office/officeart/2005/8/layout/hierarchy3"/>
    <dgm:cxn modelId="{308FC66E-1C92-4FD7-98A7-35BA573C476E}" type="presOf" srcId="{E4FC36D5-7851-46FF-8DE5-400E63221DC3}" destId="{67444E0D-F5F5-46B6-8B66-C7DAB90F483A}" srcOrd="0" destOrd="0" presId="urn:microsoft.com/office/officeart/2005/8/layout/hierarchy3"/>
    <dgm:cxn modelId="{DA347170-EE46-4160-A574-84724BB325A9}" srcId="{34609961-C3FC-4581-AEB3-D4441E597595}" destId="{851E947B-57DF-4355-97EF-385FBBAE04CE}" srcOrd="1" destOrd="0" parTransId="{E5D180E4-1177-4558-B3C8-A57CDABBFD0C}" sibTransId="{94440772-7316-45ED-9519-B308949590E8}"/>
    <dgm:cxn modelId="{114B5370-50C5-46B8-A6B3-5F9FDB9ABBFD}" srcId="{7F3217C5-7EE0-4F21-B437-D32183CD12BD}" destId="{F832A965-FBA4-41A2-B381-28B4B53056E9}" srcOrd="0" destOrd="0" parTransId="{51516D0D-4216-403F-A89B-60DF9DD4B82E}" sibTransId="{B0929421-9F4F-420A-8DDD-7864F099B8DF}"/>
    <dgm:cxn modelId="{837FB373-6366-4E92-8F4C-62EF1C461890}" type="presOf" srcId="{F832A965-FBA4-41A2-B381-28B4B53056E9}" destId="{87E835F5-A857-43C3-82BE-FBC710B846C2}" srcOrd="1" destOrd="0" presId="urn:microsoft.com/office/officeart/2005/8/layout/hierarchy3"/>
    <dgm:cxn modelId="{A77BAB57-3F43-4302-B138-F829FF5032AD}" type="presOf" srcId="{14C84CCA-24A9-432F-92E9-74EB6AA9C143}" destId="{F735DF6E-51DC-4575-96DE-4659456490CC}" srcOrd="0" destOrd="0" presId="urn:microsoft.com/office/officeart/2005/8/layout/hierarchy3"/>
    <dgm:cxn modelId="{E2562A7B-093C-43CB-8066-F3AFE414371B}" type="presOf" srcId="{C8658002-18AC-4F37-8CAB-886D90BA79A1}" destId="{1BD8CE8D-8AAF-4790-9AFE-B49AA0999F11}" srcOrd="0" destOrd="0" presId="urn:microsoft.com/office/officeart/2005/8/layout/hierarchy3"/>
    <dgm:cxn modelId="{547A657B-5AB2-4DFF-9BA1-3D05E1B5152A}" type="presOf" srcId="{D05544EC-8B76-42DA-8F6A-061BE9DB5546}" destId="{DACCF7F2-FB2D-42B6-B7A7-B9EE8BBE291F}" srcOrd="0" destOrd="0" presId="urn:microsoft.com/office/officeart/2005/8/layout/hierarchy3"/>
    <dgm:cxn modelId="{5E25D3A4-43BF-474D-A6A0-116A03A47C7D}" srcId="{34609961-C3FC-4581-AEB3-D4441E597595}" destId="{C8658002-18AC-4F37-8CAB-886D90BA79A1}" srcOrd="0" destOrd="0" parTransId="{14C84CCA-24A9-432F-92E9-74EB6AA9C143}" sibTransId="{00A00142-9AE4-4EC2-B5CC-5B2E3D74FB1E}"/>
    <dgm:cxn modelId="{EEF9D3B6-5FAE-4850-AD92-1F4FC59A9DAD}" type="presOf" srcId="{C3C808FC-08DB-45C1-A0E5-ED14306C103F}" destId="{E7240105-37C5-4BBC-AD15-CF8C5E8D4801}" srcOrd="0" destOrd="0" presId="urn:microsoft.com/office/officeart/2005/8/layout/hierarchy3"/>
    <dgm:cxn modelId="{FA3663C3-67D5-46DB-8FE2-43E34432971F}" type="presOf" srcId="{990A375C-4AA8-4BC1-B013-8D27131B08F0}" destId="{67BE4BA8-CDAA-4F21-BA2E-F271B6FABE4C}" srcOrd="0" destOrd="0" presId="urn:microsoft.com/office/officeart/2005/8/layout/hierarchy3"/>
    <dgm:cxn modelId="{D126F0C5-68A4-4AAA-BB57-61DC05DD6A8B}" srcId="{F832A965-FBA4-41A2-B381-28B4B53056E9}" destId="{8C1CBA61-E4C5-4E2E-A6BB-50DABCD49B5A}" srcOrd="0" destOrd="0" parTransId="{72F0B0C9-978E-4FFE-A597-B6F50D6B1A19}" sibTransId="{CC4B0868-83FA-44E5-88D7-C07C49650ECB}"/>
    <dgm:cxn modelId="{FBE25ECA-37CA-4631-8678-EFEC60776607}" type="presOf" srcId="{34609961-C3FC-4581-AEB3-D4441E597595}" destId="{92CDA745-B23E-4322-9206-DD597284D4A1}" srcOrd="1" destOrd="0" presId="urn:microsoft.com/office/officeart/2005/8/layout/hierarchy3"/>
    <dgm:cxn modelId="{9919E6D0-2EF4-464C-8378-C7AAC6AB15F3}" srcId="{F832A965-FBA4-41A2-B381-28B4B53056E9}" destId="{6331D5BB-63BD-41C6-A79D-14EA69EC9F27}" srcOrd="1" destOrd="0" parTransId="{73144300-B49C-458D-9D2C-25644FC9B4BD}" sibTransId="{29748266-A487-4C56-9199-30E9A69882FF}"/>
    <dgm:cxn modelId="{7171CAD9-D849-4998-853A-DA044F00D1AC}" srcId="{D05544EC-8B76-42DA-8F6A-061BE9DB5546}" destId="{3E2823B7-D849-4D76-B65A-C8805B830CBF}" srcOrd="0" destOrd="0" parTransId="{D600583C-13CA-433C-A59D-2E3B767030FD}" sibTransId="{A3B908C2-8473-417E-8697-FF3F0DF29DAB}"/>
    <dgm:cxn modelId="{CC90D8DE-76CD-4F5D-8170-44E1B240CC76}" srcId="{7F3217C5-7EE0-4F21-B437-D32183CD12BD}" destId="{34609961-C3FC-4581-AEB3-D4441E597595}" srcOrd="2" destOrd="0" parTransId="{F223B250-4D79-46D4-886E-5066C88D1E61}" sibTransId="{A1765C54-E916-4CCB-B434-ED72243EE0A3}"/>
    <dgm:cxn modelId="{07497CE7-C004-4B55-9777-AA378CFED7BB}" type="presOf" srcId="{D600583C-13CA-433C-A59D-2E3B767030FD}" destId="{BDEF584F-0AA7-4650-967A-77EF541899D1}" srcOrd="0" destOrd="0" presId="urn:microsoft.com/office/officeart/2005/8/layout/hierarchy3"/>
    <dgm:cxn modelId="{7D5244EA-7859-46BE-A4EF-3EEAED43B8CE}" type="presOf" srcId="{6331D5BB-63BD-41C6-A79D-14EA69EC9F27}" destId="{84B78BFE-F17D-429C-96ED-D59A856FEE1B}" srcOrd="0" destOrd="0" presId="urn:microsoft.com/office/officeart/2005/8/layout/hierarchy3"/>
    <dgm:cxn modelId="{13CE2C33-B408-41CB-BA3D-5DCC7FFDC420}" type="presParOf" srcId="{C7B15D00-1FA0-4BAE-A5F1-AE9FCFE060A2}" destId="{32202953-B725-401B-8D17-8D07B25E8BDA}" srcOrd="0" destOrd="0" presId="urn:microsoft.com/office/officeart/2005/8/layout/hierarchy3"/>
    <dgm:cxn modelId="{961BE174-3E5B-4973-9150-B6FE80D4EDA8}" type="presParOf" srcId="{32202953-B725-401B-8D17-8D07B25E8BDA}" destId="{ADE4F766-5F1C-43E4-A868-57CC48B72170}" srcOrd="0" destOrd="0" presId="urn:microsoft.com/office/officeart/2005/8/layout/hierarchy3"/>
    <dgm:cxn modelId="{B9DFDE06-3A47-4D4F-B72B-869AE26AAF41}" type="presParOf" srcId="{ADE4F766-5F1C-43E4-A868-57CC48B72170}" destId="{F1697C15-CBF5-4CF2-9910-4AA8BDB58E72}" srcOrd="0" destOrd="0" presId="urn:microsoft.com/office/officeart/2005/8/layout/hierarchy3"/>
    <dgm:cxn modelId="{403B7CAA-8B7D-4356-A41D-A1AB3DCA8B1F}" type="presParOf" srcId="{ADE4F766-5F1C-43E4-A868-57CC48B72170}" destId="{87E835F5-A857-43C3-82BE-FBC710B846C2}" srcOrd="1" destOrd="0" presId="urn:microsoft.com/office/officeart/2005/8/layout/hierarchy3"/>
    <dgm:cxn modelId="{C107176F-EC71-425C-95E9-AEE74DD891F7}" type="presParOf" srcId="{32202953-B725-401B-8D17-8D07B25E8BDA}" destId="{055BA742-78BA-4268-81E4-5FB221005358}" srcOrd="1" destOrd="0" presId="urn:microsoft.com/office/officeart/2005/8/layout/hierarchy3"/>
    <dgm:cxn modelId="{A7925C83-6938-4944-BF81-4F3FEFC8D51C}" type="presParOf" srcId="{055BA742-78BA-4268-81E4-5FB221005358}" destId="{DC7C9457-49AB-44D2-9644-ACD13154C15F}" srcOrd="0" destOrd="0" presId="urn:microsoft.com/office/officeart/2005/8/layout/hierarchy3"/>
    <dgm:cxn modelId="{77EF8917-581D-4B63-AA0B-D977D67F4214}" type="presParOf" srcId="{055BA742-78BA-4268-81E4-5FB221005358}" destId="{1CAE0C76-2FCC-4AD9-8AD9-4F925E0740FD}" srcOrd="1" destOrd="0" presId="urn:microsoft.com/office/officeart/2005/8/layout/hierarchy3"/>
    <dgm:cxn modelId="{85446DCB-B7A9-4582-A064-E43DDC23AEA4}" type="presParOf" srcId="{055BA742-78BA-4268-81E4-5FB221005358}" destId="{553EBCCD-954D-4F55-B69A-90E390C71D90}" srcOrd="2" destOrd="0" presId="urn:microsoft.com/office/officeart/2005/8/layout/hierarchy3"/>
    <dgm:cxn modelId="{508DCCA5-029D-4686-929D-1271ED1C5BC8}" type="presParOf" srcId="{055BA742-78BA-4268-81E4-5FB221005358}" destId="{84B78BFE-F17D-429C-96ED-D59A856FEE1B}" srcOrd="3" destOrd="0" presId="urn:microsoft.com/office/officeart/2005/8/layout/hierarchy3"/>
    <dgm:cxn modelId="{C112F077-7078-4AC2-BCE7-D4D6C0FE0A86}" type="presParOf" srcId="{055BA742-78BA-4268-81E4-5FB221005358}" destId="{01EBFD14-80FD-4B2F-A2DB-2B77D6F53AE0}" srcOrd="4" destOrd="0" presId="urn:microsoft.com/office/officeart/2005/8/layout/hierarchy3"/>
    <dgm:cxn modelId="{FCBD0342-50F4-49B9-B2B7-E98C6B1D7FDA}" type="presParOf" srcId="{055BA742-78BA-4268-81E4-5FB221005358}" destId="{67BE4BA8-CDAA-4F21-BA2E-F271B6FABE4C}" srcOrd="5" destOrd="0" presId="urn:microsoft.com/office/officeart/2005/8/layout/hierarchy3"/>
    <dgm:cxn modelId="{A685D377-29FC-4208-B033-AC627F0BE055}" type="presParOf" srcId="{C7B15D00-1FA0-4BAE-A5F1-AE9FCFE060A2}" destId="{16B1D45F-CF2D-4B86-99FF-A40EBDC9650E}" srcOrd="1" destOrd="0" presId="urn:microsoft.com/office/officeart/2005/8/layout/hierarchy3"/>
    <dgm:cxn modelId="{60DAE904-7B5E-480E-946D-0F5B8EFE5E95}" type="presParOf" srcId="{16B1D45F-CF2D-4B86-99FF-A40EBDC9650E}" destId="{9B685A94-3AF4-41B2-9FAE-39D9DA9D2352}" srcOrd="0" destOrd="0" presId="urn:microsoft.com/office/officeart/2005/8/layout/hierarchy3"/>
    <dgm:cxn modelId="{4322F19A-1BD8-49ED-8B6B-7CE5F9A5508D}" type="presParOf" srcId="{9B685A94-3AF4-41B2-9FAE-39D9DA9D2352}" destId="{DACCF7F2-FB2D-42B6-B7A7-B9EE8BBE291F}" srcOrd="0" destOrd="0" presId="urn:microsoft.com/office/officeart/2005/8/layout/hierarchy3"/>
    <dgm:cxn modelId="{4B04996B-19AF-4252-B791-D75131337526}" type="presParOf" srcId="{9B685A94-3AF4-41B2-9FAE-39D9DA9D2352}" destId="{1BB3D29C-6647-4678-8B23-C0B364DAA63B}" srcOrd="1" destOrd="0" presId="urn:microsoft.com/office/officeart/2005/8/layout/hierarchy3"/>
    <dgm:cxn modelId="{45B4AE24-D773-4180-AFD8-6BAD2F1D915F}" type="presParOf" srcId="{16B1D45F-CF2D-4B86-99FF-A40EBDC9650E}" destId="{5DB59CF7-E5F7-4DFF-A17D-63DC747BC760}" srcOrd="1" destOrd="0" presId="urn:microsoft.com/office/officeart/2005/8/layout/hierarchy3"/>
    <dgm:cxn modelId="{4C635631-DD18-489B-A481-01869D26E662}" type="presParOf" srcId="{5DB59CF7-E5F7-4DFF-A17D-63DC747BC760}" destId="{BDEF584F-0AA7-4650-967A-77EF541899D1}" srcOrd="0" destOrd="0" presId="urn:microsoft.com/office/officeart/2005/8/layout/hierarchy3"/>
    <dgm:cxn modelId="{25A43FF0-64EE-438C-AAE9-94B21D6AD6B2}" type="presParOf" srcId="{5DB59CF7-E5F7-4DFF-A17D-63DC747BC760}" destId="{4971CC9E-1761-4A2C-B8F7-FD2630D93200}" srcOrd="1" destOrd="0" presId="urn:microsoft.com/office/officeart/2005/8/layout/hierarchy3"/>
    <dgm:cxn modelId="{23CAB5B7-A812-4E2E-B458-6EB9A0F5485A}" type="presParOf" srcId="{5DB59CF7-E5F7-4DFF-A17D-63DC747BC760}" destId="{67444E0D-F5F5-46B6-8B66-C7DAB90F483A}" srcOrd="2" destOrd="0" presId="urn:microsoft.com/office/officeart/2005/8/layout/hierarchy3"/>
    <dgm:cxn modelId="{1250C86D-4D0A-4445-BDA4-43333FDB466A}" type="presParOf" srcId="{5DB59CF7-E5F7-4DFF-A17D-63DC747BC760}" destId="{E7240105-37C5-4BBC-AD15-CF8C5E8D4801}" srcOrd="3" destOrd="0" presId="urn:microsoft.com/office/officeart/2005/8/layout/hierarchy3"/>
    <dgm:cxn modelId="{3062B5CD-0ECB-49A4-B91C-DD35F71BC6C9}" type="presParOf" srcId="{5DB59CF7-E5F7-4DFF-A17D-63DC747BC760}" destId="{93DD2843-3506-4F1D-93A8-38C9E0D11E32}" srcOrd="4" destOrd="0" presId="urn:microsoft.com/office/officeart/2005/8/layout/hierarchy3"/>
    <dgm:cxn modelId="{063FDC8B-25F2-4C82-B381-F18BD9C92F05}" type="presParOf" srcId="{5DB59CF7-E5F7-4DFF-A17D-63DC747BC760}" destId="{6D1A7615-8B4B-4C30-BA86-4743A1091395}" srcOrd="5" destOrd="0" presId="urn:microsoft.com/office/officeart/2005/8/layout/hierarchy3"/>
    <dgm:cxn modelId="{79F3D6F0-9DC8-4D7B-9953-03311A19D1FF}" type="presParOf" srcId="{C7B15D00-1FA0-4BAE-A5F1-AE9FCFE060A2}" destId="{BAF3C3F7-5CAA-4679-8E15-AFD481D7DCC4}" srcOrd="2" destOrd="0" presId="urn:microsoft.com/office/officeart/2005/8/layout/hierarchy3"/>
    <dgm:cxn modelId="{8A3CAEB3-8AF2-4164-887F-4F7817D9FE46}" type="presParOf" srcId="{BAF3C3F7-5CAA-4679-8E15-AFD481D7DCC4}" destId="{D0684C12-0E57-4019-A36B-00D9F836B1D6}" srcOrd="0" destOrd="0" presId="urn:microsoft.com/office/officeart/2005/8/layout/hierarchy3"/>
    <dgm:cxn modelId="{4B307B50-9A28-4F79-B156-38618164933F}" type="presParOf" srcId="{D0684C12-0E57-4019-A36B-00D9F836B1D6}" destId="{7B159F7C-452F-4C1D-90BA-FB515081F4FB}" srcOrd="0" destOrd="0" presId="urn:microsoft.com/office/officeart/2005/8/layout/hierarchy3"/>
    <dgm:cxn modelId="{8ACEDD82-EB55-4BDA-93FF-F2D2B1B18691}" type="presParOf" srcId="{D0684C12-0E57-4019-A36B-00D9F836B1D6}" destId="{92CDA745-B23E-4322-9206-DD597284D4A1}" srcOrd="1" destOrd="0" presId="urn:microsoft.com/office/officeart/2005/8/layout/hierarchy3"/>
    <dgm:cxn modelId="{C0297C80-52CA-4E4D-890A-BC0557D9D6B0}" type="presParOf" srcId="{BAF3C3F7-5CAA-4679-8E15-AFD481D7DCC4}" destId="{C85DF349-9E35-43E6-8883-CA1A707824CF}" srcOrd="1" destOrd="0" presId="urn:microsoft.com/office/officeart/2005/8/layout/hierarchy3"/>
    <dgm:cxn modelId="{24175606-B1BA-4A50-B9CF-5B87542D7D59}" type="presParOf" srcId="{C85DF349-9E35-43E6-8883-CA1A707824CF}" destId="{F735DF6E-51DC-4575-96DE-4659456490CC}" srcOrd="0" destOrd="0" presId="urn:microsoft.com/office/officeart/2005/8/layout/hierarchy3"/>
    <dgm:cxn modelId="{11ECA531-054B-4A9B-A00C-45DBA8DD0613}" type="presParOf" srcId="{C85DF349-9E35-43E6-8883-CA1A707824CF}" destId="{1BD8CE8D-8AAF-4790-9AFE-B49AA0999F11}" srcOrd="1" destOrd="0" presId="urn:microsoft.com/office/officeart/2005/8/layout/hierarchy3"/>
    <dgm:cxn modelId="{EAB75D40-16DE-49F9-AA4B-FE237326A702}" type="presParOf" srcId="{C85DF349-9E35-43E6-8883-CA1A707824CF}" destId="{3F60F4BC-8E91-41E2-BEC9-4550CFA9C4D4}" srcOrd="2" destOrd="0" presId="urn:microsoft.com/office/officeart/2005/8/layout/hierarchy3"/>
    <dgm:cxn modelId="{7B417116-C11D-4466-9DB6-568FBA8D3A68}" type="presParOf" srcId="{C85DF349-9E35-43E6-8883-CA1A707824CF}" destId="{4552F61C-E251-4170-AFAB-94601BBE81E3}" srcOrd="3" destOrd="0" presId="urn:microsoft.com/office/officeart/2005/8/layout/hierarchy3"/>
    <dgm:cxn modelId="{C67E858A-4A9C-456B-B4C9-932B30A4F505}" type="presParOf" srcId="{C85DF349-9E35-43E6-8883-CA1A707824CF}" destId="{E10E1CDC-C305-49B5-8149-4B838EE8255E}" srcOrd="4" destOrd="0" presId="urn:microsoft.com/office/officeart/2005/8/layout/hierarchy3"/>
    <dgm:cxn modelId="{9597E55A-EA62-4E5A-B5B8-9D56D4DF44F8}" type="presParOf" srcId="{C85DF349-9E35-43E6-8883-CA1A707824CF}" destId="{397FA9F2-1A21-4895-AB6F-9E5E0439B86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092F-7F8F-4F18-BC36-D7C8CCF386E1}">
      <dsp:nvSpPr>
        <dsp:cNvPr id="0" name=""/>
        <dsp:cNvSpPr/>
      </dsp:nvSpPr>
      <dsp:spPr>
        <a:xfrm>
          <a:off x="529848" y="1135114"/>
          <a:ext cx="2930783" cy="2931141"/>
        </a:xfrm>
        <a:prstGeom prst="ellipse">
          <a:avLst/>
        </a:prstGeom>
        <a:noFill/>
        <a:ln w="38100" cap="flat" cmpd="sng" algn="ctr">
          <a:solidFill>
            <a:srgbClr val="0185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rgbClr val="01859C"/>
              </a:solidFill>
            </a:rPr>
            <a:t>Latvija ir </a:t>
          </a:r>
          <a:r>
            <a:rPr lang="lv-LV" sz="2400" b="1" i="1" kern="1200" dirty="0">
              <a:solidFill>
                <a:srgbClr val="01859C"/>
              </a:solidFill>
            </a:rPr>
            <a:t>budžeta tūristu </a:t>
          </a:r>
          <a:r>
            <a:rPr lang="lv-LV" sz="2400" b="1" i="0" kern="1200" dirty="0">
              <a:solidFill>
                <a:srgbClr val="01859C"/>
              </a:solidFill>
            </a:rPr>
            <a:t>galamērķis</a:t>
          </a:r>
        </a:p>
      </dsp:txBody>
      <dsp:txXfrm>
        <a:off x="959051" y="1564370"/>
        <a:ext cx="2072377" cy="2072629"/>
      </dsp:txXfrm>
    </dsp:sp>
    <dsp:sp modelId="{08E3E4A6-3360-4704-988A-B7447156FBFB}">
      <dsp:nvSpPr>
        <dsp:cNvPr id="0" name=""/>
        <dsp:cNvSpPr/>
      </dsp:nvSpPr>
      <dsp:spPr>
        <a:xfrm>
          <a:off x="3214904" y="1219192"/>
          <a:ext cx="2930783" cy="2931141"/>
        </a:xfrm>
        <a:prstGeom prst="ellipse">
          <a:avLst/>
        </a:prstGeom>
        <a:noFill/>
        <a:ln w="38100" cap="flat" cmpd="sng" algn="ctr">
          <a:solidFill>
            <a:srgbClr val="0185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solidFill>
                <a:srgbClr val="01859C"/>
              </a:solidFill>
            </a:rPr>
            <a:t>Joprojām ir resursi, nav produktu</a:t>
          </a:r>
        </a:p>
      </dsp:txBody>
      <dsp:txXfrm>
        <a:off x="3644107" y="1648448"/>
        <a:ext cx="2072377" cy="2072629"/>
      </dsp:txXfrm>
    </dsp:sp>
    <dsp:sp modelId="{FE27B941-B376-47C5-B7CF-F5A925A81195}">
      <dsp:nvSpPr>
        <dsp:cNvPr id="0" name=""/>
        <dsp:cNvSpPr/>
      </dsp:nvSpPr>
      <dsp:spPr>
        <a:xfrm>
          <a:off x="5843764" y="1324289"/>
          <a:ext cx="2930783" cy="2931141"/>
        </a:xfrm>
        <a:prstGeom prst="ellipse">
          <a:avLst/>
        </a:prstGeom>
        <a:noFill/>
        <a:ln w="38100" cap="flat" cmpd="sng" algn="ctr">
          <a:solidFill>
            <a:srgbClr val="0185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rgbClr val="01859C"/>
              </a:solidFill>
            </a:rPr>
            <a:t>Trūkst prasmes un kompetences reģionos</a:t>
          </a:r>
        </a:p>
      </dsp:txBody>
      <dsp:txXfrm>
        <a:off x="6272967" y="1753545"/>
        <a:ext cx="2072377" cy="2072629"/>
      </dsp:txXfrm>
    </dsp:sp>
    <dsp:sp modelId="{A3F27EFA-2AD5-498C-8AEE-42A2E065D1EE}">
      <dsp:nvSpPr>
        <dsp:cNvPr id="0" name=""/>
        <dsp:cNvSpPr/>
      </dsp:nvSpPr>
      <dsp:spPr>
        <a:xfrm>
          <a:off x="8489636" y="1324303"/>
          <a:ext cx="2930783" cy="2931141"/>
        </a:xfrm>
        <a:prstGeom prst="ellipse">
          <a:avLst/>
        </a:prstGeom>
        <a:noFill/>
        <a:ln w="38100" cap="flat" cmpd="sng" algn="ctr">
          <a:solidFill>
            <a:srgbClr val="0185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rgbClr val="01859C"/>
              </a:solidFill>
            </a:rPr>
            <a:t>Vāja sadarbība starpsektoriālā līmenī</a:t>
          </a:r>
        </a:p>
      </dsp:txBody>
      <dsp:txXfrm>
        <a:off x="8918839" y="1753559"/>
        <a:ext cx="2072377" cy="2072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97C15-CBF5-4CF2-9910-4AA8BDB58E72}">
      <dsp:nvSpPr>
        <dsp:cNvPr id="0" name=""/>
        <dsp:cNvSpPr/>
      </dsp:nvSpPr>
      <dsp:spPr>
        <a:xfrm>
          <a:off x="983513" y="482"/>
          <a:ext cx="2044995" cy="1022497"/>
        </a:xfrm>
        <a:prstGeom prst="roundRect">
          <a:avLst>
            <a:gd name="adj" fmla="val 10000"/>
          </a:avLst>
        </a:prstGeom>
        <a:solidFill>
          <a:srgbClr val="0185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Latvijas tūrisma piedāvājuma pilnveidošana</a:t>
          </a:r>
        </a:p>
      </dsp:txBody>
      <dsp:txXfrm>
        <a:off x="1013461" y="30430"/>
        <a:ext cx="1985099" cy="962601"/>
      </dsp:txXfrm>
    </dsp:sp>
    <dsp:sp modelId="{DC7C9457-49AB-44D2-9644-ACD13154C15F}">
      <dsp:nvSpPr>
        <dsp:cNvPr id="0" name=""/>
        <dsp:cNvSpPr/>
      </dsp:nvSpPr>
      <dsp:spPr>
        <a:xfrm>
          <a:off x="1188012" y="1022980"/>
          <a:ext cx="204499" cy="76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873"/>
              </a:lnTo>
              <a:lnTo>
                <a:pt x="204499" y="766873"/>
              </a:lnTo>
            </a:path>
          </a:pathLst>
        </a:custGeom>
        <a:noFill/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E0C76-2FCC-4AD9-8AD9-4F925E0740FD}">
      <dsp:nvSpPr>
        <dsp:cNvPr id="0" name=""/>
        <dsp:cNvSpPr/>
      </dsp:nvSpPr>
      <dsp:spPr>
        <a:xfrm>
          <a:off x="1392512" y="1278604"/>
          <a:ext cx="1635996" cy="1022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Kultūras, Veselības, Darījumu, Dabas tūrisms</a:t>
          </a:r>
        </a:p>
      </dsp:txBody>
      <dsp:txXfrm>
        <a:off x="1422460" y="1308552"/>
        <a:ext cx="1576100" cy="962601"/>
      </dsp:txXfrm>
    </dsp:sp>
    <dsp:sp modelId="{553EBCCD-954D-4F55-B69A-90E390C71D90}">
      <dsp:nvSpPr>
        <dsp:cNvPr id="0" name=""/>
        <dsp:cNvSpPr/>
      </dsp:nvSpPr>
      <dsp:spPr>
        <a:xfrm>
          <a:off x="1188012" y="1022980"/>
          <a:ext cx="204499" cy="2044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995"/>
              </a:lnTo>
              <a:lnTo>
                <a:pt x="204499" y="2044995"/>
              </a:lnTo>
            </a:path>
          </a:pathLst>
        </a:custGeom>
        <a:noFill/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78BFE-F17D-429C-96ED-D59A856FEE1B}">
      <dsp:nvSpPr>
        <dsp:cNvPr id="0" name=""/>
        <dsp:cNvSpPr/>
      </dsp:nvSpPr>
      <dsp:spPr>
        <a:xfrm>
          <a:off x="1392512" y="2556726"/>
          <a:ext cx="1635996" cy="1022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Produkti ar augstu pievienoto vērtību</a:t>
          </a:r>
        </a:p>
      </dsp:txBody>
      <dsp:txXfrm>
        <a:off x="1422460" y="2586674"/>
        <a:ext cx="1576100" cy="962601"/>
      </dsp:txXfrm>
    </dsp:sp>
    <dsp:sp modelId="{01EBFD14-80FD-4B2F-A2DB-2B77D6F53AE0}">
      <dsp:nvSpPr>
        <dsp:cNvPr id="0" name=""/>
        <dsp:cNvSpPr/>
      </dsp:nvSpPr>
      <dsp:spPr>
        <a:xfrm>
          <a:off x="1188012" y="1022980"/>
          <a:ext cx="204499" cy="3323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117"/>
              </a:lnTo>
              <a:lnTo>
                <a:pt x="204499" y="3323117"/>
              </a:lnTo>
            </a:path>
          </a:pathLst>
        </a:custGeom>
        <a:noFill/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E4BA8-CDAA-4F21-BA2E-F271B6FABE4C}">
      <dsp:nvSpPr>
        <dsp:cNvPr id="0" name=""/>
        <dsp:cNvSpPr/>
      </dsp:nvSpPr>
      <dsp:spPr>
        <a:xfrm>
          <a:off x="1392512" y="3834848"/>
          <a:ext cx="1635996" cy="1022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Starptautiskā konkurētspēja</a:t>
          </a:r>
        </a:p>
      </dsp:txBody>
      <dsp:txXfrm>
        <a:off x="1422460" y="3864796"/>
        <a:ext cx="1576100" cy="962601"/>
      </dsp:txXfrm>
    </dsp:sp>
    <dsp:sp modelId="{DACCF7F2-FB2D-42B6-B7A7-B9EE8BBE291F}">
      <dsp:nvSpPr>
        <dsp:cNvPr id="0" name=""/>
        <dsp:cNvSpPr/>
      </dsp:nvSpPr>
      <dsp:spPr>
        <a:xfrm>
          <a:off x="3539757" y="482"/>
          <a:ext cx="2044995" cy="1022497"/>
        </a:xfrm>
        <a:prstGeom prst="roundRect">
          <a:avLst>
            <a:gd name="adj" fmla="val 10000"/>
          </a:avLst>
        </a:prstGeom>
        <a:solidFill>
          <a:srgbClr val="0185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Vietējā tūrisma veicināšana un tūrista galamērķu attīstība</a:t>
          </a:r>
        </a:p>
      </dsp:txBody>
      <dsp:txXfrm>
        <a:off x="3569705" y="30430"/>
        <a:ext cx="1985099" cy="962601"/>
      </dsp:txXfrm>
    </dsp:sp>
    <dsp:sp modelId="{BDEF584F-0AA7-4650-967A-77EF541899D1}">
      <dsp:nvSpPr>
        <dsp:cNvPr id="0" name=""/>
        <dsp:cNvSpPr/>
      </dsp:nvSpPr>
      <dsp:spPr>
        <a:xfrm>
          <a:off x="3744256" y="1022980"/>
          <a:ext cx="204499" cy="76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873"/>
              </a:lnTo>
              <a:lnTo>
                <a:pt x="204499" y="766873"/>
              </a:lnTo>
            </a:path>
          </a:pathLst>
        </a:custGeom>
        <a:noFill/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1CC9E-1761-4A2C-B8F7-FD2630D93200}">
      <dsp:nvSpPr>
        <dsp:cNvPr id="0" name=""/>
        <dsp:cNvSpPr/>
      </dsp:nvSpPr>
      <dsp:spPr>
        <a:xfrm>
          <a:off x="3948756" y="1278604"/>
          <a:ext cx="1635996" cy="1022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Vietējā tūrisma veicināšanas aktivitātes reģionos </a:t>
          </a:r>
        </a:p>
      </dsp:txBody>
      <dsp:txXfrm>
        <a:off x="3978704" y="1308552"/>
        <a:ext cx="1576100" cy="962601"/>
      </dsp:txXfrm>
    </dsp:sp>
    <dsp:sp modelId="{67444E0D-F5F5-46B6-8B66-C7DAB90F483A}">
      <dsp:nvSpPr>
        <dsp:cNvPr id="0" name=""/>
        <dsp:cNvSpPr/>
      </dsp:nvSpPr>
      <dsp:spPr>
        <a:xfrm>
          <a:off x="3744256" y="1022980"/>
          <a:ext cx="204499" cy="2044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995"/>
              </a:lnTo>
              <a:lnTo>
                <a:pt x="204499" y="2044995"/>
              </a:lnTo>
            </a:path>
          </a:pathLst>
        </a:custGeom>
        <a:noFill/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40105-37C5-4BBC-AD15-CF8C5E8D4801}">
      <dsp:nvSpPr>
        <dsp:cNvPr id="0" name=""/>
        <dsp:cNvSpPr/>
      </dsp:nvSpPr>
      <dsp:spPr>
        <a:xfrm>
          <a:off x="3948756" y="2556726"/>
          <a:ext cx="1635996" cy="1022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Tūrisma pārvaldība reģionos</a:t>
          </a:r>
        </a:p>
      </dsp:txBody>
      <dsp:txXfrm>
        <a:off x="3978704" y="2586674"/>
        <a:ext cx="1576100" cy="962601"/>
      </dsp:txXfrm>
    </dsp:sp>
    <dsp:sp modelId="{93DD2843-3506-4F1D-93A8-38C9E0D11E32}">
      <dsp:nvSpPr>
        <dsp:cNvPr id="0" name=""/>
        <dsp:cNvSpPr/>
      </dsp:nvSpPr>
      <dsp:spPr>
        <a:xfrm>
          <a:off x="3744256" y="1022980"/>
          <a:ext cx="204499" cy="3323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117"/>
              </a:lnTo>
              <a:lnTo>
                <a:pt x="204499" y="3323117"/>
              </a:lnTo>
            </a:path>
          </a:pathLst>
        </a:custGeom>
        <a:noFill/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7615-8B4B-4C30-BA86-4743A1091395}">
      <dsp:nvSpPr>
        <dsp:cNvPr id="0" name=""/>
        <dsp:cNvSpPr/>
      </dsp:nvSpPr>
      <dsp:spPr>
        <a:xfrm>
          <a:off x="3948756" y="3834848"/>
          <a:ext cx="1635996" cy="1022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Galamērķu attīstība</a:t>
          </a:r>
        </a:p>
      </dsp:txBody>
      <dsp:txXfrm>
        <a:off x="3978704" y="3864796"/>
        <a:ext cx="1576100" cy="962601"/>
      </dsp:txXfrm>
    </dsp:sp>
    <dsp:sp modelId="{7B159F7C-452F-4C1D-90BA-FB515081F4FB}">
      <dsp:nvSpPr>
        <dsp:cNvPr id="0" name=""/>
        <dsp:cNvSpPr/>
      </dsp:nvSpPr>
      <dsp:spPr>
        <a:xfrm>
          <a:off x="6096001" y="482"/>
          <a:ext cx="2044995" cy="1022497"/>
        </a:xfrm>
        <a:prstGeom prst="roundRect">
          <a:avLst>
            <a:gd name="adj" fmla="val 10000"/>
          </a:avLst>
        </a:prstGeom>
        <a:solidFill>
          <a:srgbClr val="0185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Tūrisma nozares </a:t>
          </a:r>
          <a:r>
            <a:rPr lang="lv-LV" sz="1600" b="1" kern="1200" dirty="0" err="1"/>
            <a:t>digitalizācija</a:t>
          </a:r>
          <a:endParaRPr lang="lv-LV" sz="1600" b="1" kern="1200" dirty="0"/>
        </a:p>
      </dsp:txBody>
      <dsp:txXfrm>
        <a:off x="6125949" y="30430"/>
        <a:ext cx="1985099" cy="962601"/>
      </dsp:txXfrm>
    </dsp:sp>
    <dsp:sp modelId="{F735DF6E-51DC-4575-96DE-4659456490CC}">
      <dsp:nvSpPr>
        <dsp:cNvPr id="0" name=""/>
        <dsp:cNvSpPr/>
      </dsp:nvSpPr>
      <dsp:spPr>
        <a:xfrm>
          <a:off x="6300500" y="1022980"/>
          <a:ext cx="204499" cy="76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873"/>
              </a:lnTo>
              <a:lnTo>
                <a:pt x="204499" y="766873"/>
              </a:lnTo>
            </a:path>
          </a:pathLst>
        </a:custGeom>
        <a:noFill/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8CE8D-8AAF-4790-9AFE-B49AA0999F11}">
      <dsp:nvSpPr>
        <dsp:cNvPr id="0" name=""/>
        <dsp:cNvSpPr/>
      </dsp:nvSpPr>
      <dsp:spPr>
        <a:xfrm>
          <a:off x="6505000" y="1278604"/>
          <a:ext cx="1635996" cy="1022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Viedais tūrisms</a:t>
          </a:r>
        </a:p>
      </dsp:txBody>
      <dsp:txXfrm>
        <a:off x="6534948" y="1308552"/>
        <a:ext cx="1576100" cy="962601"/>
      </dsp:txXfrm>
    </dsp:sp>
    <dsp:sp modelId="{3F60F4BC-8E91-41E2-BEC9-4550CFA9C4D4}">
      <dsp:nvSpPr>
        <dsp:cNvPr id="0" name=""/>
        <dsp:cNvSpPr/>
      </dsp:nvSpPr>
      <dsp:spPr>
        <a:xfrm>
          <a:off x="6300500" y="1022980"/>
          <a:ext cx="204499" cy="2044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995"/>
              </a:lnTo>
              <a:lnTo>
                <a:pt x="204499" y="2044995"/>
              </a:lnTo>
            </a:path>
          </a:pathLst>
        </a:custGeom>
        <a:noFill/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2F61C-E251-4170-AFAB-94601BBE81E3}">
      <dsp:nvSpPr>
        <dsp:cNvPr id="0" name=""/>
        <dsp:cNvSpPr/>
      </dsp:nvSpPr>
      <dsp:spPr>
        <a:xfrm>
          <a:off x="6505000" y="2556726"/>
          <a:ext cx="1635996" cy="1022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Tehnoloģiskie izaicinājumi</a:t>
          </a:r>
        </a:p>
      </dsp:txBody>
      <dsp:txXfrm>
        <a:off x="6534948" y="2586674"/>
        <a:ext cx="1576100" cy="962601"/>
      </dsp:txXfrm>
    </dsp:sp>
    <dsp:sp modelId="{E10E1CDC-C305-49B5-8149-4B838EE8255E}">
      <dsp:nvSpPr>
        <dsp:cNvPr id="0" name=""/>
        <dsp:cNvSpPr/>
      </dsp:nvSpPr>
      <dsp:spPr>
        <a:xfrm>
          <a:off x="6300500" y="1022980"/>
          <a:ext cx="204499" cy="3323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117"/>
              </a:lnTo>
              <a:lnTo>
                <a:pt x="204499" y="3323117"/>
              </a:lnTo>
            </a:path>
          </a:pathLst>
        </a:custGeom>
        <a:noFill/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FA9F2-1A21-4895-AB6F-9E5E0439B862}">
      <dsp:nvSpPr>
        <dsp:cNvPr id="0" name=""/>
        <dsp:cNvSpPr/>
      </dsp:nvSpPr>
      <dsp:spPr>
        <a:xfrm>
          <a:off x="6505000" y="3834848"/>
          <a:ext cx="1635996" cy="1022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Digitalizācijas attīstība tūrisma nozarē</a:t>
          </a:r>
        </a:p>
      </dsp:txBody>
      <dsp:txXfrm>
        <a:off x="6534948" y="3864796"/>
        <a:ext cx="1576100" cy="962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0.62487</cdr:x>
      <cdr:y>0.35635</cdr:y>
    </cdr:from>
    <cdr:ext cx="949347" cy="158760"/>
    <cdr:sp macro="" textlink="">
      <cdr:nvSpPr>
        <cdr:cNvPr id="2" name="TextBox 2"/>
        <cdr:cNvSpPr txBox="1"/>
      </cdr:nvSpPr>
      <cdr:spPr>
        <a:xfrm xmlns:a="http://schemas.openxmlformats.org/drawingml/2006/main">
          <a:off x="5184698" y="1634871"/>
          <a:ext cx="949347" cy="158760"/>
        </a:xfrm>
        <a:prstGeom xmlns:a="http://schemas.openxmlformats.org/drawingml/2006/main" prst="rect">
          <a:avLst/>
        </a:prstGeom>
        <a:solidFill xmlns:a="http://schemas.openxmlformats.org/drawingml/2006/main">
          <a:srgbClr val="F4FFFF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750" dirty="0"/>
            <a:t>OECD average 6.9%</a:t>
          </a:r>
        </a:p>
      </cdr:txBody>
    </cdr:sp>
  </cdr:abs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83C37-B89A-435D-898E-856B6F067C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A4405-9B69-4726-AECF-54F75DDF0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5D98-5455-4CC1-8C78-3B85385688B1}" type="datetimeFigureOut">
              <a:rPr lang="en-US" smtClean="0">
                <a:latin typeface="Calibri Light" panose="020F0302020204030204" pitchFamily="34" charset="0"/>
              </a:rPr>
              <a:t>5/21/2019</a:t>
            </a:fld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D4433-9E19-466B-8B44-656685E08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7917D-F526-463B-B602-2B966ED2D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AB1B-51FC-454F-9CD5-15AE92F9D231}" type="slidenum">
              <a:rPr lang="en-US" smtClean="0">
                <a:latin typeface="Calibri Light" panose="020F0302020204030204" pitchFamily="34" charset="0"/>
              </a:rPr>
              <a:t>‹#›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86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340C005-51BF-4D1F-BDAE-F1B5B0CA96F0}" type="datetimeFigureOut">
              <a:rPr lang="lv-LV" smtClean="0"/>
              <a:pPr/>
              <a:t>21.05.2019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FECBFA2B-209C-4C68-A927-15C9EE5BB4F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9799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FA2B-209C-4C68-A927-15C9EE5BB4F6}" type="slidenum">
              <a:rPr lang="lv-LV" smtClean="0"/>
              <a:pPr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4591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FA2B-209C-4C68-A927-15C9EE5BB4F6}" type="slidenum">
              <a:rPr lang="lv-LV" smtClean="0"/>
              <a:pPr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4198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F2756-F3E0-4FBE-83D9-EE04E019909E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093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F2756-F3E0-4FBE-83D9-EE04E019909E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537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F2756-F3E0-4FBE-83D9-EE04E019909E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346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F2756-F3E0-4FBE-83D9-EE04E019909E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05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F2756-F3E0-4FBE-83D9-EE04E019909E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460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F2756-F3E0-4FBE-83D9-EE04E019909E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881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00" y="6"/>
            <a:ext cx="3778135" cy="41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63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231A3-E2A9-4AAD-99A3-A422981FF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3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32" y="0"/>
            <a:ext cx="3778135" cy="41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63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DE995808-A995-4D10-8E3A-0AAC6AF1F108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501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.gov.lv/" TargetMode="External"/><Relationship Id="rId2" Type="http://schemas.openxmlformats.org/officeDocument/2006/relationships/hyperlink" Target="mailto:pasts@em.gov.lv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acebook.com/atbalstsuznemejiem" TargetMode="External"/><Relationship Id="rId4" Type="http://schemas.openxmlformats.org/officeDocument/2006/relationships/hyperlink" Target="http://www.youtube.com/ekonomikasministrij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lv-LV" altLang="lv-LV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Rīga, 2019.gada 22.maijs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961587-E8C9-40F8-AFFB-0CCE07D0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483" y="3129745"/>
            <a:ext cx="10085033" cy="1779587"/>
          </a:xfrm>
        </p:spPr>
        <p:txBody>
          <a:bodyPr>
            <a:normAutofit/>
          </a:bodyPr>
          <a:lstStyle/>
          <a:p>
            <a:r>
              <a:rPr lang="lv-LV" altLang="lv-LV" sz="4000" b="0" cap="all" dirty="0">
                <a:solidFill>
                  <a:srgbClr val="228B9D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Tūrisma nozares aktualitātes un izaicinājumi NAP2021 - 2027 kontekstā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4510E-AABC-45AE-99C7-44D413ED1A2F}"/>
              </a:ext>
            </a:extLst>
          </p:cNvPr>
          <p:cNvSpPr txBox="1">
            <a:spLocks/>
          </p:cNvSpPr>
          <p:nvPr/>
        </p:nvSpPr>
        <p:spPr>
          <a:xfrm>
            <a:off x="914400" y="4589755"/>
            <a:ext cx="10363200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2000" b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Gatis Silovs</a:t>
            </a:r>
            <a:r>
              <a:rPr lang="lv-LV" altLang="lv-LV" sz="20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lv-LV" altLang="lv-LV" sz="20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altLang="lv-LV" sz="20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Nozaru politikas departamenta direktors</a:t>
            </a:r>
          </a:p>
        </p:txBody>
      </p:sp>
    </p:spTree>
    <p:extLst>
      <p:ext uri="{BB962C8B-B14F-4D97-AF65-F5344CB8AC3E}">
        <p14:creationId xmlns:p14="http://schemas.microsoft.com/office/powerpoint/2010/main" val="99171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CD7D-A072-4D7C-B4E2-37298435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755" y="0"/>
            <a:ext cx="10515600" cy="1325563"/>
          </a:xfrm>
        </p:spPr>
        <p:txBody>
          <a:bodyPr>
            <a:normAutofit/>
          </a:bodyPr>
          <a:lstStyle/>
          <a:p>
            <a:r>
              <a:rPr lang="lv-LV" sz="2953" cap="all" dirty="0">
                <a:solidFill>
                  <a:srgbClr val="00859B"/>
                </a:solidFill>
              </a:rPr>
              <a:t>Jaunais plānošanas periods:</a:t>
            </a:r>
            <a:br>
              <a:rPr lang="lv-LV" sz="2953" cap="all" dirty="0">
                <a:solidFill>
                  <a:srgbClr val="00859B"/>
                </a:solidFill>
              </a:rPr>
            </a:br>
            <a:r>
              <a:rPr lang="lv-LV" sz="2953" cap="all" dirty="0">
                <a:solidFill>
                  <a:srgbClr val="00859B"/>
                </a:solidFill>
              </a:rPr>
              <a:t>Tūrisma nozares izaicinājumi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4D9D09B-50D2-4554-85F3-EE082370A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872987"/>
              </p:ext>
            </p:extLst>
          </p:nvPr>
        </p:nvGraphicFramePr>
        <p:xfrm>
          <a:off x="252248" y="1325563"/>
          <a:ext cx="11834649" cy="488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079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CD7D-A072-4D7C-B4E2-37298435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755" y="0"/>
            <a:ext cx="10515600" cy="1325563"/>
          </a:xfrm>
        </p:spPr>
        <p:txBody>
          <a:bodyPr>
            <a:normAutofit/>
          </a:bodyPr>
          <a:lstStyle/>
          <a:p>
            <a:r>
              <a:rPr lang="lv-LV" sz="2953" cap="all" dirty="0">
                <a:solidFill>
                  <a:srgbClr val="00859B"/>
                </a:solidFill>
              </a:rPr>
              <a:t>Jaunais plānošanas periods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BE5C37-1B07-4521-BB8F-38C6B4F9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404" y="2165131"/>
            <a:ext cx="10297885" cy="41305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 b="1" dirty="0">
                <a:solidFill>
                  <a:srgbClr val="01859C"/>
                </a:solidFill>
              </a:rPr>
              <a:t>Nē administratīvi teritoriāliem ierobežojumiem </a:t>
            </a:r>
          </a:p>
          <a:p>
            <a:pPr marL="0" indent="0" algn="ctr">
              <a:buNone/>
            </a:pPr>
            <a:endParaRPr lang="lv-LV" sz="3600" b="1" dirty="0">
              <a:solidFill>
                <a:srgbClr val="01859C"/>
              </a:solidFill>
            </a:endParaRPr>
          </a:p>
          <a:p>
            <a:pPr marL="0" indent="0" algn="ctr">
              <a:buNone/>
            </a:pPr>
            <a:endParaRPr lang="lv-LV" sz="3600" b="1" dirty="0">
              <a:solidFill>
                <a:srgbClr val="01859C"/>
              </a:solidFill>
            </a:endParaRPr>
          </a:p>
          <a:p>
            <a:pPr marL="0" indent="0" algn="ctr">
              <a:buNone/>
            </a:pPr>
            <a:r>
              <a:rPr lang="lv-LV" sz="3600" b="1" dirty="0">
                <a:solidFill>
                  <a:srgbClr val="01859C"/>
                </a:solidFill>
              </a:rPr>
              <a:t>Jā ekonomiskajai sadarbībai vienotu galamērķu veidošanā un attīstībā</a:t>
            </a:r>
          </a:p>
          <a:p>
            <a:pPr marL="0" indent="0" algn="ctr">
              <a:buNone/>
            </a:pPr>
            <a:endParaRPr lang="lv-LV" sz="3600" b="1" dirty="0">
              <a:solidFill>
                <a:srgbClr val="01859C"/>
              </a:solidFill>
            </a:endParaRPr>
          </a:p>
          <a:p>
            <a:pPr algn="ctr"/>
            <a:endParaRPr lang="lv-LV" b="1" dirty="0">
              <a:solidFill>
                <a:srgbClr val="01859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9B67C-82EF-435E-ACA9-2AFF24771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28" y="3158790"/>
            <a:ext cx="1245620" cy="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CD7D-A072-4D7C-B4E2-37298435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755" y="0"/>
            <a:ext cx="10515600" cy="1325563"/>
          </a:xfrm>
        </p:spPr>
        <p:txBody>
          <a:bodyPr>
            <a:normAutofit/>
          </a:bodyPr>
          <a:lstStyle/>
          <a:p>
            <a:r>
              <a:rPr lang="lv-LV" sz="2953" cap="all" dirty="0">
                <a:solidFill>
                  <a:srgbClr val="00859B"/>
                </a:solidFill>
              </a:rPr>
              <a:t>Jaunais plānošanas periods:</a:t>
            </a:r>
            <a:br>
              <a:rPr lang="lv-LV" sz="2953" cap="all" dirty="0">
                <a:solidFill>
                  <a:srgbClr val="00859B"/>
                </a:solidFill>
              </a:rPr>
            </a:br>
            <a:r>
              <a:rPr lang="lv-LV" sz="2953" cap="all" dirty="0">
                <a:solidFill>
                  <a:srgbClr val="00859B"/>
                </a:solidFill>
              </a:rPr>
              <a:t>Tūrisma nozares analīze – prioritātes 2021-2027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511E83-CE68-417D-8EAD-4455FBE54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583451"/>
              </p:ext>
            </p:extLst>
          </p:nvPr>
        </p:nvGraphicFramePr>
        <p:xfrm>
          <a:off x="-625087" y="1708879"/>
          <a:ext cx="9124510" cy="4857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3A0CEB-D752-415B-AF9B-4CF8876655D0}"/>
              </a:ext>
            </a:extLst>
          </p:cNvPr>
          <p:cNvSpPr/>
          <p:nvPr/>
        </p:nvSpPr>
        <p:spPr>
          <a:xfrm>
            <a:off x="8339529" y="3450208"/>
            <a:ext cx="3477720" cy="2554545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2000" b="1" dirty="0">
                <a:solidFill>
                  <a:srgbClr val="0185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Ekonomikas ministrijas šobrīd īstenotie pētījumi:</a:t>
            </a:r>
          </a:p>
          <a:p>
            <a:pPr algn="just">
              <a:spcAft>
                <a:spcPts val="0"/>
              </a:spcAft>
            </a:pPr>
            <a:r>
              <a:rPr lang="lv-LV" sz="2000" dirty="0">
                <a:solidFill>
                  <a:srgbClr val="0185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Tūrisma nozares analīze, problēmas un risinājumi</a:t>
            </a:r>
          </a:p>
          <a:p>
            <a:pPr algn="just">
              <a:spcAft>
                <a:spcPts val="0"/>
              </a:spcAft>
            </a:pPr>
            <a:r>
              <a:rPr lang="lv-LV" sz="2000" dirty="0">
                <a:solidFill>
                  <a:srgbClr val="0185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Padziļinātas fokusgrupas ar nozari Rīgā un reģionos</a:t>
            </a:r>
          </a:p>
          <a:p>
            <a:pPr algn="just">
              <a:spcAft>
                <a:spcPts val="0"/>
              </a:spcAft>
            </a:pPr>
            <a:r>
              <a:rPr lang="lv-LV" sz="2000" dirty="0">
                <a:solidFill>
                  <a:srgbClr val="0185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Tūrisma nozares atbalsta instrumentu analīze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07EE5-C538-45F0-985D-A74036526E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69" y="1708879"/>
            <a:ext cx="904639" cy="1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CD7D-A072-4D7C-B4E2-37298435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765" y="18255"/>
            <a:ext cx="10515600" cy="1325563"/>
          </a:xfrm>
        </p:spPr>
        <p:txBody>
          <a:bodyPr>
            <a:normAutofit/>
          </a:bodyPr>
          <a:lstStyle/>
          <a:p>
            <a:r>
              <a:rPr lang="lv-LV" sz="2953" cap="all" dirty="0">
                <a:solidFill>
                  <a:srgbClr val="00859B"/>
                </a:solidFill>
              </a:rPr>
              <a:t>Nacionālās koncertzāles projekta īstenošana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9BEFB-FE0D-456F-9513-FFA56B1A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266"/>
            <a:ext cx="10515600" cy="4539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2601" dirty="0"/>
              <a:t>KM - konceptuālais ziņojums </a:t>
            </a:r>
            <a:r>
              <a:rPr lang="lv-LV" sz="2601" i="1" dirty="0">
                <a:solidFill>
                  <a:srgbClr val="00859B"/>
                </a:solidFill>
              </a:rPr>
              <a:t>Par nacionālās koncertzāles ar konferenču funkciju projekta īstenošanu Rīgā</a:t>
            </a:r>
          </a:p>
          <a:p>
            <a:pPr marL="457200" lvl="1" indent="0">
              <a:buNone/>
            </a:pPr>
            <a:r>
              <a:rPr lang="lv-LV" sz="2039" dirty="0"/>
              <a:t>Saturiski nepilnīgs ziņojums, TĀDĒĻ, EM izsaka konceptuālus iebildumus</a:t>
            </a:r>
          </a:p>
          <a:p>
            <a:pPr marL="457200" lvl="1" indent="0">
              <a:buNone/>
            </a:pPr>
            <a:endParaRPr lang="lv-LV" sz="2039" dirty="0"/>
          </a:p>
          <a:p>
            <a:pPr marL="457200" lvl="1" indent="0">
              <a:buNone/>
            </a:pPr>
            <a:r>
              <a:rPr lang="lv-LV" sz="2039" dirty="0"/>
              <a:t>EM aicina izvērtēt vai projekts nepārkāpj </a:t>
            </a:r>
            <a:r>
              <a:rPr lang="lv-LV" sz="2039" u="sng" dirty="0"/>
              <a:t>konkurences neitralitātes principu;</a:t>
            </a:r>
          </a:p>
          <a:p>
            <a:pPr marL="914400" lvl="2" indent="0">
              <a:buNone/>
            </a:pPr>
            <a:r>
              <a:rPr lang="lv-LV" sz="2039" dirty="0"/>
              <a:t> </a:t>
            </a:r>
            <a:r>
              <a:rPr lang="lv-LV" sz="2039" i="1" dirty="0"/>
              <a:t>Pārvaldība un infrastruktūras sadale starp valsts institūciju un privāto uzņēmēju </a:t>
            </a:r>
          </a:p>
          <a:p>
            <a:pPr marL="457200" lvl="1" indent="0">
              <a:buNone/>
            </a:pPr>
            <a:endParaRPr lang="lv-LV" sz="2039" dirty="0"/>
          </a:p>
          <a:p>
            <a:pPr marL="457200" lvl="1" indent="0">
              <a:buNone/>
            </a:pPr>
            <a:r>
              <a:rPr lang="lv-LV" sz="2039" dirty="0"/>
              <a:t>Ekonomiskais </a:t>
            </a:r>
            <a:r>
              <a:rPr lang="lv-LV" sz="2039" dirty="0" err="1"/>
              <a:t>izvērtējums</a:t>
            </a:r>
            <a:r>
              <a:rPr lang="lv-LV" sz="2039" dirty="0">
                <a:solidFill>
                  <a:srgbClr val="00859B"/>
                </a:solidFill>
              </a:rPr>
              <a:t>/</a:t>
            </a:r>
            <a:r>
              <a:rPr lang="lv-LV" sz="2039" dirty="0"/>
              <a:t>komerciālais pienesums</a:t>
            </a:r>
            <a:r>
              <a:rPr lang="lv-LV" sz="2039" dirty="0">
                <a:solidFill>
                  <a:srgbClr val="00859B"/>
                </a:solidFill>
              </a:rPr>
              <a:t>/</a:t>
            </a:r>
            <a:r>
              <a:rPr lang="lv-LV" sz="2039" dirty="0"/>
              <a:t>subsīdiju apjoms</a:t>
            </a:r>
          </a:p>
          <a:p>
            <a:pPr marL="914400" lvl="2" indent="0">
              <a:buNone/>
            </a:pPr>
            <a:r>
              <a:rPr lang="lv-LV" sz="2039" i="1" dirty="0"/>
              <a:t>pasākuma piesaistīto naudas līdzekļu attiecību pret nepieciešamo valsts finansējumu (netiešās ietekmes koeficients)</a:t>
            </a:r>
          </a:p>
          <a:p>
            <a:pPr marL="457200" lvl="1" indent="0">
              <a:buNone/>
            </a:pPr>
            <a:endParaRPr lang="lv-LV" sz="2039" dirty="0"/>
          </a:p>
          <a:p>
            <a:pPr marL="457200" lvl="1" indent="0">
              <a:buNone/>
            </a:pPr>
            <a:r>
              <a:rPr lang="lv-LV" sz="2039" dirty="0"/>
              <a:t>Kultūras tūrisms  </a:t>
            </a:r>
            <a:r>
              <a:rPr lang="lv-LV" sz="2039" i="1" dirty="0" err="1">
                <a:solidFill>
                  <a:srgbClr val="00859B"/>
                </a:solidFill>
              </a:rPr>
              <a:t>vs</a:t>
            </a:r>
            <a:r>
              <a:rPr lang="lv-LV" sz="2039" dirty="0"/>
              <a:t> Darījumu tūrisms </a:t>
            </a:r>
            <a:r>
              <a:rPr lang="lv-LV" sz="2039" i="1" dirty="0">
                <a:solidFill>
                  <a:srgbClr val="00859B"/>
                </a:solidFill>
              </a:rPr>
              <a:t>vai</a:t>
            </a:r>
            <a:r>
              <a:rPr lang="lv-LV" sz="2039" dirty="0"/>
              <a:t> abi kopā</a:t>
            </a:r>
          </a:p>
          <a:p>
            <a:pPr marL="457200" lvl="1" indent="0">
              <a:buNone/>
            </a:pPr>
            <a:endParaRPr lang="lv-LV" sz="2039" dirty="0"/>
          </a:p>
          <a:p>
            <a:pPr marL="457200" lvl="1" indent="0">
              <a:buNone/>
            </a:pPr>
            <a:r>
              <a:rPr lang="lv-LV" sz="2039" dirty="0"/>
              <a:t>Būvniecības izmaksas</a:t>
            </a:r>
            <a:r>
              <a:rPr lang="lv-LV" sz="2039" dirty="0">
                <a:solidFill>
                  <a:srgbClr val="00859B"/>
                </a:solidFill>
              </a:rPr>
              <a:t>/</a:t>
            </a:r>
            <a:r>
              <a:rPr lang="lv-LV" sz="2039" dirty="0"/>
              <a:t>drošības aspekti </a:t>
            </a:r>
          </a:p>
          <a:p>
            <a:pPr marL="457200" lvl="1" indent="0">
              <a:buNone/>
            </a:pPr>
            <a:endParaRPr lang="lv-LV" sz="2039" dirty="0"/>
          </a:p>
          <a:p>
            <a:pPr marL="457200" lvl="1" indent="0">
              <a:buNone/>
            </a:pPr>
            <a:r>
              <a:rPr lang="lv-LV" sz="2039" dirty="0"/>
              <a:t>Tūristu nodevas ieviešana Rīgā</a:t>
            </a:r>
          </a:p>
          <a:p>
            <a:pPr lvl="1"/>
            <a:endParaRPr lang="lv-LV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F4B5ED-0632-4296-96DF-CDDECD6C3EEF}"/>
              </a:ext>
            </a:extLst>
          </p:cNvPr>
          <p:cNvGrpSpPr/>
          <p:nvPr/>
        </p:nvGrpSpPr>
        <p:grpSpPr>
          <a:xfrm>
            <a:off x="912570" y="2339615"/>
            <a:ext cx="354414" cy="361112"/>
            <a:chOff x="1692102" y="1595428"/>
            <a:chExt cx="576064" cy="609436"/>
          </a:xfrm>
          <a:solidFill>
            <a:srgbClr val="00808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53BB64-95E4-445C-B207-266DFDAD811E}"/>
                </a:ext>
              </a:extLst>
            </p:cNvPr>
            <p:cNvSpPr/>
            <p:nvPr/>
          </p:nvSpPr>
          <p:spPr>
            <a:xfrm>
              <a:off x="1692102" y="1628800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969"/>
            </a:p>
          </p:txBody>
        </p:sp>
        <p:sp>
          <p:nvSpPr>
            <p:cNvPr id="6" name="Google Shape;192;p10">
              <a:extLst>
                <a:ext uri="{FF2B5EF4-FFF2-40B4-BE49-F238E27FC236}">
                  <a16:creationId xmlns:a16="http://schemas.microsoft.com/office/drawing/2014/main" id="{585AB888-BF2B-4C8D-807E-0DEEDA4FF7D4}"/>
                </a:ext>
              </a:extLst>
            </p:cNvPr>
            <p:cNvSpPr txBox="1"/>
            <p:nvPr/>
          </p:nvSpPr>
          <p:spPr>
            <a:xfrm>
              <a:off x="1834920" y="1595428"/>
              <a:ext cx="286723" cy="36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133" tIns="32133" rIns="32133" bIns="32133" anchor="t" anchorCtr="0">
              <a:noAutofit/>
            </a:bodyPr>
            <a:lstStyle/>
            <a:p>
              <a:pPr>
                <a:buClr>
                  <a:srgbClr val="F08B21"/>
                </a:buClr>
                <a:buSzPts val="3600"/>
              </a:pPr>
              <a:r>
                <a:rPr lang="en-US" sz="1969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969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DD3086-59A7-4579-AA95-6D602960A463}"/>
              </a:ext>
            </a:extLst>
          </p:cNvPr>
          <p:cNvGrpSpPr/>
          <p:nvPr/>
        </p:nvGrpSpPr>
        <p:grpSpPr>
          <a:xfrm>
            <a:off x="911430" y="2885436"/>
            <a:ext cx="354414" cy="354733"/>
            <a:chOff x="1702988" y="1584125"/>
            <a:chExt cx="576064" cy="598670"/>
          </a:xfrm>
          <a:solidFill>
            <a:srgbClr val="00808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5FCA0C-4B11-450F-81EC-6FB43A0D19BF}"/>
                </a:ext>
              </a:extLst>
            </p:cNvPr>
            <p:cNvSpPr/>
            <p:nvPr/>
          </p:nvSpPr>
          <p:spPr>
            <a:xfrm>
              <a:off x="1702988" y="1606731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969"/>
            </a:p>
          </p:txBody>
        </p:sp>
        <p:sp>
          <p:nvSpPr>
            <p:cNvPr id="9" name="Google Shape;192;p10">
              <a:extLst>
                <a:ext uri="{FF2B5EF4-FFF2-40B4-BE49-F238E27FC236}">
                  <a16:creationId xmlns:a16="http://schemas.microsoft.com/office/drawing/2014/main" id="{0B78B386-2D5E-425F-9EBF-DFA1A4984E98}"/>
                </a:ext>
              </a:extLst>
            </p:cNvPr>
            <p:cNvSpPr txBox="1"/>
            <p:nvPr/>
          </p:nvSpPr>
          <p:spPr>
            <a:xfrm>
              <a:off x="1834921" y="1584125"/>
              <a:ext cx="286723" cy="36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133" tIns="32133" rIns="32133" bIns="32133" anchor="t" anchorCtr="0">
              <a:noAutofit/>
            </a:bodyPr>
            <a:lstStyle/>
            <a:p>
              <a:pPr>
                <a:buClr>
                  <a:srgbClr val="F08B21"/>
                </a:buClr>
                <a:buSzPts val="3600"/>
              </a:pPr>
              <a:r>
                <a:rPr lang="lv-LV" sz="1969" b="1" dirty="0">
                  <a:solidFill>
                    <a:schemeClr val="bg1"/>
                  </a:solidFill>
                  <a:latin typeface="Calibri"/>
                  <a:sym typeface="Calibri"/>
                </a:rPr>
                <a:t>2</a:t>
              </a:r>
              <a:endParaRPr sz="1969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5AC69C-FBC4-4A46-BEF3-10D36CF30DB1}"/>
              </a:ext>
            </a:extLst>
          </p:cNvPr>
          <p:cNvGrpSpPr/>
          <p:nvPr/>
        </p:nvGrpSpPr>
        <p:grpSpPr>
          <a:xfrm>
            <a:off x="899357" y="3701986"/>
            <a:ext cx="354414" cy="361112"/>
            <a:chOff x="1692102" y="1595428"/>
            <a:chExt cx="576064" cy="609436"/>
          </a:xfrm>
          <a:solidFill>
            <a:srgbClr val="00808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56296F-0677-45F7-85BB-7797298F6A35}"/>
                </a:ext>
              </a:extLst>
            </p:cNvPr>
            <p:cNvSpPr/>
            <p:nvPr/>
          </p:nvSpPr>
          <p:spPr>
            <a:xfrm>
              <a:off x="1692102" y="1628800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969"/>
            </a:p>
          </p:txBody>
        </p:sp>
        <p:sp>
          <p:nvSpPr>
            <p:cNvPr id="12" name="Google Shape;192;p10">
              <a:extLst>
                <a:ext uri="{FF2B5EF4-FFF2-40B4-BE49-F238E27FC236}">
                  <a16:creationId xmlns:a16="http://schemas.microsoft.com/office/drawing/2014/main" id="{48B1E9EB-09B9-4DB8-9DEA-6B338332AB2E}"/>
                </a:ext>
              </a:extLst>
            </p:cNvPr>
            <p:cNvSpPr txBox="1"/>
            <p:nvPr/>
          </p:nvSpPr>
          <p:spPr>
            <a:xfrm>
              <a:off x="1824035" y="1595428"/>
              <a:ext cx="286723" cy="36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133" tIns="32133" rIns="32133" bIns="32133" anchor="t" anchorCtr="0">
              <a:noAutofit/>
            </a:bodyPr>
            <a:lstStyle/>
            <a:p>
              <a:pPr>
                <a:buClr>
                  <a:srgbClr val="F08B21"/>
                </a:buClr>
                <a:buSzPts val="3600"/>
              </a:pPr>
              <a:r>
                <a:rPr lang="lv-LV" sz="1969" b="1" dirty="0">
                  <a:solidFill>
                    <a:schemeClr val="bg1"/>
                  </a:solidFill>
                  <a:latin typeface="Calibri"/>
                  <a:sym typeface="Calibri"/>
                </a:rPr>
                <a:t>3</a:t>
              </a:r>
              <a:endParaRPr sz="1969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76D238-9929-4125-BD91-A7418030C347}"/>
              </a:ext>
            </a:extLst>
          </p:cNvPr>
          <p:cNvGrpSpPr/>
          <p:nvPr/>
        </p:nvGrpSpPr>
        <p:grpSpPr>
          <a:xfrm>
            <a:off x="924621" y="4661618"/>
            <a:ext cx="354414" cy="350644"/>
            <a:chOff x="1692102" y="1613096"/>
            <a:chExt cx="576064" cy="591768"/>
          </a:xfrm>
          <a:solidFill>
            <a:srgbClr val="00808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8D49323-A172-4F41-8C9F-AF4E98C64911}"/>
                </a:ext>
              </a:extLst>
            </p:cNvPr>
            <p:cNvSpPr/>
            <p:nvPr/>
          </p:nvSpPr>
          <p:spPr>
            <a:xfrm>
              <a:off x="1692102" y="1628800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969"/>
            </a:p>
          </p:txBody>
        </p:sp>
        <p:sp>
          <p:nvSpPr>
            <p:cNvPr id="15" name="Google Shape;192;p10">
              <a:extLst>
                <a:ext uri="{FF2B5EF4-FFF2-40B4-BE49-F238E27FC236}">
                  <a16:creationId xmlns:a16="http://schemas.microsoft.com/office/drawing/2014/main" id="{0D21B082-0458-4A2E-AD49-761844534CF7}"/>
                </a:ext>
              </a:extLst>
            </p:cNvPr>
            <p:cNvSpPr txBox="1"/>
            <p:nvPr/>
          </p:nvSpPr>
          <p:spPr>
            <a:xfrm>
              <a:off x="1824631" y="1613096"/>
              <a:ext cx="264355" cy="359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133" tIns="32133" rIns="32133" bIns="32133" anchor="t" anchorCtr="0">
              <a:noAutofit/>
            </a:bodyPr>
            <a:lstStyle/>
            <a:p>
              <a:pPr>
                <a:buClr>
                  <a:srgbClr val="F08B21"/>
                </a:buClr>
                <a:buSzPts val="3600"/>
              </a:pPr>
              <a:r>
                <a:rPr lang="lv-LV" sz="1969" b="1" dirty="0">
                  <a:solidFill>
                    <a:schemeClr val="bg1"/>
                  </a:solidFill>
                  <a:latin typeface="Calibri"/>
                  <a:sym typeface="Calibri"/>
                </a:rPr>
                <a:t>4</a:t>
              </a:r>
              <a:endParaRPr sz="1969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541A65-1774-4DCB-9A77-FC9705EB8E72}"/>
              </a:ext>
            </a:extLst>
          </p:cNvPr>
          <p:cNvGrpSpPr/>
          <p:nvPr/>
        </p:nvGrpSpPr>
        <p:grpSpPr>
          <a:xfrm>
            <a:off x="924621" y="5168663"/>
            <a:ext cx="354414" cy="354414"/>
            <a:chOff x="1692102" y="1606732"/>
            <a:chExt cx="576064" cy="598132"/>
          </a:xfrm>
          <a:solidFill>
            <a:srgbClr val="00808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7DDCE3-64D5-4B07-99EA-AAAF078C31CB}"/>
                </a:ext>
              </a:extLst>
            </p:cNvPr>
            <p:cNvSpPr/>
            <p:nvPr/>
          </p:nvSpPr>
          <p:spPr>
            <a:xfrm>
              <a:off x="1692102" y="1628800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969"/>
            </a:p>
          </p:txBody>
        </p:sp>
        <p:sp>
          <p:nvSpPr>
            <p:cNvPr id="18" name="Google Shape;192;p10">
              <a:extLst>
                <a:ext uri="{FF2B5EF4-FFF2-40B4-BE49-F238E27FC236}">
                  <a16:creationId xmlns:a16="http://schemas.microsoft.com/office/drawing/2014/main" id="{ABFAB797-E19B-48B7-8FEA-C78E1B8ADB76}"/>
                </a:ext>
              </a:extLst>
            </p:cNvPr>
            <p:cNvSpPr txBox="1"/>
            <p:nvPr/>
          </p:nvSpPr>
          <p:spPr>
            <a:xfrm>
              <a:off x="1835517" y="1606732"/>
              <a:ext cx="329670" cy="366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133" tIns="32133" rIns="32133" bIns="32133" anchor="t" anchorCtr="0">
              <a:noAutofit/>
            </a:bodyPr>
            <a:lstStyle/>
            <a:p>
              <a:pPr>
                <a:buClr>
                  <a:srgbClr val="F08B21"/>
                </a:buClr>
                <a:buSzPts val="3600"/>
              </a:pPr>
              <a:r>
                <a:rPr lang="lv-LV" sz="1969" b="1" dirty="0">
                  <a:solidFill>
                    <a:schemeClr val="bg1"/>
                  </a:solidFill>
                  <a:latin typeface="Calibri"/>
                  <a:sym typeface="Calibri"/>
                </a:rPr>
                <a:t>5</a:t>
              </a:r>
              <a:endParaRPr sz="1969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D8D296-C6F5-47E0-9D59-07CBC7594F05}"/>
              </a:ext>
            </a:extLst>
          </p:cNvPr>
          <p:cNvGrpSpPr/>
          <p:nvPr/>
        </p:nvGrpSpPr>
        <p:grpSpPr>
          <a:xfrm>
            <a:off x="910270" y="5721683"/>
            <a:ext cx="354414" cy="347718"/>
            <a:chOff x="1692102" y="1618034"/>
            <a:chExt cx="576064" cy="586830"/>
          </a:xfrm>
          <a:solidFill>
            <a:srgbClr val="008080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9BE885-DD7A-4797-831B-AE757752194C}"/>
                </a:ext>
              </a:extLst>
            </p:cNvPr>
            <p:cNvSpPr/>
            <p:nvPr/>
          </p:nvSpPr>
          <p:spPr>
            <a:xfrm>
              <a:off x="1692102" y="1628800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969"/>
            </a:p>
          </p:txBody>
        </p:sp>
        <p:sp>
          <p:nvSpPr>
            <p:cNvPr id="21" name="Google Shape;192;p10">
              <a:extLst>
                <a:ext uri="{FF2B5EF4-FFF2-40B4-BE49-F238E27FC236}">
                  <a16:creationId xmlns:a16="http://schemas.microsoft.com/office/drawing/2014/main" id="{AFFCFFED-73B7-40CD-9490-1812AA7F3908}"/>
                </a:ext>
              </a:extLst>
            </p:cNvPr>
            <p:cNvSpPr txBox="1"/>
            <p:nvPr/>
          </p:nvSpPr>
          <p:spPr>
            <a:xfrm>
              <a:off x="1834920" y="1618034"/>
              <a:ext cx="286723" cy="366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133" tIns="32133" rIns="32133" bIns="32133" anchor="t" anchorCtr="0">
              <a:noAutofit/>
            </a:bodyPr>
            <a:lstStyle/>
            <a:p>
              <a:pPr>
                <a:buClr>
                  <a:srgbClr val="F08B21"/>
                </a:buClr>
                <a:buSzPts val="3600"/>
              </a:pPr>
              <a:r>
                <a:rPr lang="lv-LV" sz="1969" b="1" dirty="0">
                  <a:solidFill>
                    <a:schemeClr val="bg1"/>
                  </a:solidFill>
                  <a:latin typeface="Calibri"/>
                  <a:sym typeface="Calibri"/>
                </a:rPr>
                <a:t>6</a:t>
              </a:r>
              <a:endParaRPr sz="1969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65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ksperti vÄrtÄ deviÅas NacionÄlÄs koncertzÄles iespÄjamÄs bÅ«vniecÄ«bas vietas">
            <a:extLst>
              <a:ext uri="{FF2B5EF4-FFF2-40B4-BE49-F238E27FC236}">
                <a16:creationId xmlns:a16="http://schemas.microsoft.com/office/drawing/2014/main" id="{67D54571-8760-4F81-84E2-23FC2929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91" y="1691060"/>
            <a:ext cx="7257205" cy="4133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E69A1-741F-4980-A758-59927719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031" y="20664"/>
            <a:ext cx="10116844" cy="1325563"/>
          </a:xfrm>
        </p:spPr>
        <p:txBody>
          <a:bodyPr>
            <a:normAutofit/>
          </a:bodyPr>
          <a:lstStyle/>
          <a:p>
            <a:r>
              <a:rPr lang="lv-LV" sz="2953" cap="all" dirty="0">
                <a:solidFill>
                  <a:srgbClr val="00859B"/>
                </a:solidFill>
              </a:rPr>
              <a:t>Nacionālās koncertzāles VIETAS IZVĒLE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6E8A7-AE09-4AE4-9397-0F89D81C098D}"/>
              </a:ext>
            </a:extLst>
          </p:cNvPr>
          <p:cNvSpPr/>
          <p:nvPr/>
        </p:nvSpPr>
        <p:spPr>
          <a:xfrm>
            <a:off x="2381250" y="1443789"/>
            <a:ext cx="7286625" cy="4478003"/>
          </a:xfrm>
          <a:prstGeom prst="rect">
            <a:avLst/>
          </a:prstGeom>
          <a:solidFill>
            <a:schemeClr val="accent6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66" dirty="0"/>
          </a:p>
        </p:txBody>
      </p:sp>
    </p:spTree>
    <p:extLst>
      <p:ext uri="{BB962C8B-B14F-4D97-AF65-F5344CB8AC3E}">
        <p14:creationId xmlns:p14="http://schemas.microsoft.com/office/powerpoint/2010/main" val="180670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4F80-0379-41CF-A18C-A480622E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08" y="-17973"/>
            <a:ext cx="7364604" cy="1325563"/>
          </a:xfrm>
        </p:spPr>
        <p:txBody>
          <a:bodyPr vert="horz" lIns="64294" tIns="32147" rIns="64294" bIns="32147" rtlCol="0" anchor="b">
            <a:normAutofit/>
          </a:bodyPr>
          <a:lstStyle/>
          <a:p>
            <a:pPr defTabSz="642915"/>
            <a:r>
              <a:rPr lang="en-US" sz="3094" dirty="0"/>
              <a:t>VIESMĪLĪBAS SEKTORA ATTĪSTĪBA 2019-2022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0A97D-14A1-4242-A2C9-7E9DA8EE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842" y="1825625"/>
            <a:ext cx="7645958" cy="4351338"/>
          </a:xfrm>
        </p:spPr>
        <p:txBody>
          <a:bodyPr vert="horz" lIns="64294" tIns="32147" rIns="64294" bIns="32147" rtlCol="0">
            <a:normAutofit lnSpcReduction="10000"/>
          </a:bodyPr>
          <a:lstStyle/>
          <a:p>
            <a:pPr indent="-160729" defTabSz="642915"/>
            <a:r>
              <a:rPr lang="lv-LV" sz="1969" cap="all" dirty="0">
                <a:solidFill>
                  <a:srgbClr val="00859B"/>
                </a:solidFill>
              </a:rPr>
              <a:t>Darījumu centru / kongresu un konferenču centru attīstība</a:t>
            </a:r>
          </a:p>
          <a:p>
            <a:pPr lvl="1" indent="-160729" defTabSz="642915"/>
            <a:r>
              <a:rPr lang="lv-LV" sz="1687" dirty="0"/>
              <a:t>ACCOR konferenču un kongresu centrs </a:t>
            </a:r>
          </a:p>
          <a:p>
            <a:pPr lvl="1" indent="-160729" defTabSz="642915"/>
            <a:r>
              <a:rPr lang="lv-LV" sz="1687" dirty="0"/>
              <a:t>Hanzas Perons</a:t>
            </a:r>
          </a:p>
          <a:p>
            <a:pPr indent="-160729" defTabSz="642915"/>
            <a:r>
              <a:rPr lang="lv-LV" sz="1969" cap="all" dirty="0">
                <a:solidFill>
                  <a:srgbClr val="00859B"/>
                </a:solidFill>
              </a:rPr>
              <a:t>Tūristu mītnes – viesnīcu sektora attīstība* - RĪGĀ</a:t>
            </a:r>
          </a:p>
          <a:p>
            <a:pPr lvl="1" indent="-160729" defTabSz="642915"/>
            <a:r>
              <a:rPr lang="lv-LV" sz="1687" dirty="0"/>
              <a:t>≈ 700 istabas  - 2019.gadā</a:t>
            </a:r>
          </a:p>
          <a:p>
            <a:pPr lvl="1" indent="-160729" defTabSz="642915"/>
            <a:r>
              <a:rPr lang="lv-LV" sz="1687" dirty="0"/>
              <a:t>≈ 200 istabas  - 2020.gadā</a:t>
            </a:r>
          </a:p>
          <a:p>
            <a:pPr lvl="1" indent="-160729" defTabSz="642915"/>
            <a:r>
              <a:rPr lang="lv-LV" sz="1687" dirty="0"/>
              <a:t>≈ 100+ istabas  - 2021.gadā</a:t>
            </a:r>
          </a:p>
          <a:p>
            <a:pPr lvl="1" indent="-160729" defTabSz="642915"/>
            <a:r>
              <a:rPr lang="lv-LV" sz="1687" dirty="0"/>
              <a:t>≈ 380 istabas  - 2022.gadā</a:t>
            </a:r>
          </a:p>
          <a:p>
            <a:pPr indent="-160729" defTabSz="642915"/>
            <a:r>
              <a:rPr lang="lv-LV" sz="1547" cap="all" dirty="0">
                <a:solidFill>
                  <a:schemeClr val="accent6"/>
                </a:solidFill>
              </a:rPr>
              <a:t>Restorānu nozares problēmas un attīstība</a:t>
            </a:r>
          </a:p>
          <a:p>
            <a:pPr lvl="1" indent="-160729" algn="just" defTabSz="642915"/>
            <a:r>
              <a:rPr lang="lv-LV" sz="1687" dirty="0"/>
              <a:t>Samazinātā PVN likme restorāniem - </a:t>
            </a:r>
            <a:r>
              <a:rPr lang="lv-LV" sz="1687" dirty="0" err="1"/>
              <a:t>ģenerālvienošanās</a:t>
            </a:r>
            <a:r>
              <a:rPr lang="lv-LV" sz="1687" dirty="0"/>
              <a:t> starp Latvijas Viesnīcu un restorānu asociāciju (LVRA) un Latvijas Restorānu biedrību (LRB) no vienas puses un Latvijas Sabiedrisko pakalpojumu un Transporta darbinieku arodbiedrību</a:t>
            </a:r>
          </a:p>
          <a:p>
            <a:pPr lvl="1" indent="-160729" defTabSz="642915"/>
            <a:r>
              <a:rPr lang="lv-LV" sz="1687" dirty="0"/>
              <a:t>viesmīlības nozare palielina vidējo bruto algu (diferencētās likmes Rīgā un reģioni).</a:t>
            </a:r>
          </a:p>
          <a:p>
            <a:pPr lvl="1" indent="-160729" defTabSz="642915"/>
            <a:endParaRPr lang="lv-LV" sz="1125" dirty="0"/>
          </a:p>
          <a:p>
            <a:pPr indent="-160729" defTabSz="642915"/>
            <a:endParaRPr lang="lv-LV" sz="1125" dirty="0"/>
          </a:p>
        </p:txBody>
      </p:sp>
      <p:pic>
        <p:nvPicPr>
          <p:cNvPr id="7" name="Google Shape;260;p15" descr="image.png">
            <a:extLst>
              <a:ext uri="{FF2B5EF4-FFF2-40B4-BE49-F238E27FC236}">
                <a16:creationId xmlns:a16="http://schemas.microsoft.com/office/drawing/2014/main" id="{3C2CFEBD-9ED4-417E-95CD-1A09B65CC949}"/>
              </a:ext>
            </a:extLst>
          </p:cNvPr>
          <p:cNvPicPr preferRelativeResize="0"/>
          <p:nvPr/>
        </p:nvPicPr>
        <p:blipFill rotWithShape="1">
          <a:blip r:embed="rId3">
            <a:extLst/>
          </a:blip>
          <a:srcRect l="24560" r="23710"/>
          <a:stretch/>
        </p:blipFill>
        <p:spPr>
          <a:xfrm>
            <a:off x="444781" y="1027906"/>
            <a:ext cx="2925885" cy="6107751"/>
          </a:xfrm>
          <a:prstGeom prst="rect">
            <a:avLst/>
          </a:prstGeom>
          <a:noFill/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F32D86-4B38-4324-99A9-C110C02045B2}"/>
              </a:ext>
            </a:extLst>
          </p:cNvPr>
          <p:cNvSpPr/>
          <p:nvPr/>
        </p:nvSpPr>
        <p:spPr>
          <a:xfrm>
            <a:off x="4018408" y="6358987"/>
            <a:ext cx="3112402" cy="403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2"/>
              </a:spcAft>
            </a:pPr>
            <a:endParaRPr lang="lv-LV" sz="844" i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422"/>
              </a:spcAft>
            </a:pPr>
            <a:r>
              <a:rPr lang="lv-LV" sz="844" i="1" dirty="0">
                <a:solidFill>
                  <a:schemeClr val="bg1">
                    <a:lumMod val="75000"/>
                  </a:schemeClr>
                </a:solidFill>
              </a:rPr>
              <a:t>*Latvijas Viesnīcu un restorānu asociācijas sniegtie dati.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F29B1F-7635-4F23-A17E-CA5700C3DB98}"/>
              </a:ext>
            </a:extLst>
          </p:cNvPr>
          <p:cNvCxnSpPr/>
          <p:nvPr/>
        </p:nvCxnSpPr>
        <p:spPr>
          <a:xfrm>
            <a:off x="5164811" y="1441878"/>
            <a:ext cx="4732020" cy="0"/>
          </a:xfrm>
          <a:prstGeom prst="line">
            <a:avLst/>
          </a:prstGeom>
          <a:ln w="31750">
            <a:solidFill>
              <a:srgbClr val="00859B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8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09800" y="3479801"/>
            <a:ext cx="7772400" cy="63927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lv-LV" altLang="lv-LV" sz="3600" dirty="0">
                <a:solidFill>
                  <a:srgbClr val="228B9D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PALDIES!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lv-LV" altLang="lv-LV" sz="3600" dirty="0">
              <a:latin typeface="Calibri Light" panose="020F03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09800" y="4902201"/>
            <a:ext cx="7772400" cy="16430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b="1" dirty="0">
                <a:cs typeface="Arial" pitchFamily="34" charset="0"/>
              </a:rPr>
              <a:t>Ekonomikas ministrija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>
                <a:cs typeface="Arial" pitchFamily="34" charset="0"/>
              </a:rPr>
              <a:t>Adrese: Brīvības iela 55, Rīga, LV-1519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Tālrunis: +371 6 7013 100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Fakss: +371 6 7280 882</a:t>
            </a:r>
            <a:br>
              <a:rPr lang="lv-LV" altLang="lv-LV" dirty="0">
                <a:solidFill>
                  <a:srgbClr val="005374"/>
                </a:solidFill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E-pasts:</a:t>
            </a:r>
            <a:r>
              <a:rPr lang="lv-LV" altLang="lv-LV" dirty="0">
                <a:solidFill>
                  <a:srgbClr val="83D7EA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83D7EA"/>
                </a:solidFill>
                <a:cs typeface="Arial" pitchFamily="34" charset="0"/>
                <a:hlinkClick r:id="rId2"/>
              </a:rPr>
              <a:t>pasts@em.gov.lv</a:t>
            </a:r>
            <a:endParaRPr lang="lv-LV" altLang="lv-LV" dirty="0">
              <a:solidFill>
                <a:srgbClr val="83D7EA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Mājaslapa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lv-LV" altLang="lv-LV" dirty="0">
                <a:solidFill>
                  <a:srgbClr val="005374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005374"/>
                </a:solidFill>
                <a:cs typeface="Arial" pitchFamily="34" charset="0"/>
                <a:hlinkClick r:id="rId3"/>
              </a:rPr>
              <a:t>www.em.gov.lv</a:t>
            </a: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Twitter</a:t>
            </a:r>
            <a:r>
              <a:rPr lang="lv-LV" altLang="lv-LV" dirty="0">
                <a:cs typeface="Arial" pitchFamily="34" charset="0"/>
              </a:rPr>
              <a:t>: @</a:t>
            </a:r>
            <a:r>
              <a:rPr lang="lv-LV" altLang="lv-LV" dirty="0" err="1">
                <a:cs typeface="Arial" pitchFamily="34" charset="0"/>
              </a:rPr>
              <a:t>EM_gov_lv</a:t>
            </a:r>
            <a:r>
              <a:rPr lang="lv-LV" altLang="lv-LV" dirty="0">
                <a:cs typeface="Arial" pitchFamily="34" charset="0"/>
              </a:rPr>
              <a:t>, @</a:t>
            </a:r>
            <a:r>
              <a:rPr lang="lv-LV" altLang="lv-LV" dirty="0" err="1">
                <a:cs typeface="Arial" pitchFamily="34" charset="0"/>
              </a:rPr>
              <a:t>siltinam</a:t>
            </a:r>
            <a:endParaRPr lang="lv-LV" altLang="lv-LV" dirty="0"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Youtube</a:t>
            </a:r>
            <a:r>
              <a:rPr lang="lv-LV" altLang="lv-LV" dirty="0">
                <a:cs typeface="Arial" pitchFamily="34" charset="0"/>
              </a:rPr>
              <a:t>: </a:t>
            </a:r>
            <a:r>
              <a:rPr lang="lv-LV" altLang="lv-LV" u="sng" dirty="0">
                <a:solidFill>
                  <a:srgbClr val="005374"/>
                </a:solidFill>
                <a:cs typeface="Arial" pitchFamily="34" charset="0"/>
                <a:hlinkClick r:id="rId4"/>
              </a:rPr>
              <a:t>http://www.youtube.com/ekonomikasministrija</a:t>
            </a:r>
            <a:endParaRPr lang="lv-LV" altLang="lv-LV" u="sng" dirty="0">
              <a:solidFill>
                <a:srgbClr val="005374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Facebook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en-AU" dirty="0"/>
              <a:t> </a:t>
            </a:r>
            <a:r>
              <a:rPr lang="en-AU" dirty="0">
                <a:hlinkClick r:id="rId5"/>
              </a:rPr>
              <a:t>http:/</a:t>
            </a:r>
            <a:r>
              <a:rPr lang="lv-LV" dirty="0">
                <a:hlinkClick r:id="rId5"/>
              </a:rPr>
              <a:t>/</a:t>
            </a:r>
            <a:r>
              <a:rPr lang="en-AU" u="sng" dirty="0">
                <a:hlinkClick r:id="rId5"/>
              </a:rPr>
              <a:t>www.facebook.com/atbalstsuznemejiem</a:t>
            </a:r>
            <a:r>
              <a:rPr lang="lv-LV" u="sng" dirty="0"/>
              <a:t> </a:t>
            </a:r>
            <a:endParaRPr lang="lv-LV" dirty="0"/>
          </a:p>
          <a:p>
            <a:pPr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87707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17623-A747-44C8-9918-E02C45995B09}"/>
              </a:ext>
            </a:extLst>
          </p:cNvPr>
          <p:cNvSpPr/>
          <p:nvPr/>
        </p:nvSpPr>
        <p:spPr>
          <a:xfrm>
            <a:off x="6807349" y="1762125"/>
            <a:ext cx="5044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dirty="0">
                <a:latin typeface="Calibri Light" panose="020F0302020204030204" pitchFamily="34" charset="0"/>
              </a:rPr>
              <a:t>Pakalpojumu eksporta struktūra pa posteņiem</a:t>
            </a:r>
            <a:br>
              <a:rPr lang="lv-LV" sz="1600" dirty="0">
                <a:latin typeface="Calibri Light" panose="020F0302020204030204" pitchFamily="34" charset="0"/>
              </a:rPr>
            </a:br>
            <a:r>
              <a:rPr lang="lv-LV" sz="1200" i="1" dirty="0">
                <a:latin typeface="Calibri Light" panose="020F0302020204030204" pitchFamily="34" charset="0"/>
              </a:rPr>
              <a:t>2018.gada janvārī-septembrī</a:t>
            </a:r>
            <a:endParaRPr lang="lv-LV" sz="1600" i="1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Object 12">
                <a:extLst>
                  <a:ext uri="{FF2B5EF4-FFF2-40B4-BE49-F238E27FC236}">
                    <a16:creationId xmlns:a16="http://schemas.microsoft.com/office/drawing/2014/main" id="{4F60A3DA-8C81-4800-BD0B-018CEA281333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6807349" y="2424433"/>
              <a:ext cx="5044751" cy="39448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Object 12">
                <a:extLst>
                  <a:ext uri="{FF2B5EF4-FFF2-40B4-BE49-F238E27FC236}">
                    <a16:creationId xmlns:a16="http://schemas.microsoft.com/office/drawing/2014/main" id="{4F60A3DA-8C81-4800-BD0B-018CEA2813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7349" y="2424433"/>
                <a:ext cx="5044751" cy="3944845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3C874909-7A6A-4D21-B115-8BCFE367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622" y="215591"/>
            <a:ext cx="9248775" cy="1028700"/>
          </a:xfrm>
        </p:spPr>
        <p:txBody>
          <a:bodyPr anchor="b">
            <a:noAutofit/>
          </a:bodyPr>
          <a:lstStyle/>
          <a:p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Tūrisma nozare </a:t>
            </a:r>
            <a:r>
              <a:rPr lang="lv-LV" sz="3200" cap="all" dirty="0" err="1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latvijas</a:t>
            </a:r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tautsaimniecībā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8E1DC-00F8-4649-AF41-73F7E98CA82E}"/>
              </a:ext>
            </a:extLst>
          </p:cNvPr>
          <p:cNvSpPr txBox="1"/>
          <p:nvPr/>
        </p:nvSpPr>
        <p:spPr>
          <a:xfrm>
            <a:off x="339900" y="6369278"/>
            <a:ext cx="12184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Avots: LB, CSP, 2019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6AE7EBC0-3CF9-478B-A3ED-21AEEA08D095}"/>
              </a:ext>
            </a:extLst>
          </p:cNvPr>
          <p:cNvSpPr txBox="1">
            <a:spLocks/>
          </p:cNvSpPr>
          <p:nvPr/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C253BEA-5C99-48DB-9FD2-EA6B203FEBF6}" type="slidenum">
              <a:rPr lang="en-US" altLang="lv-LV" sz="10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rPr>
              <a:pPr algn="r"/>
              <a:t>2</a:t>
            </a:fld>
            <a:endParaRPr lang="en-US" altLang="lv-LV" sz="1000" dirty="0">
              <a:solidFill>
                <a:schemeClr val="tx1">
                  <a:tint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8E4BDF-4061-46D4-976F-237AF0F34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26" y="1762125"/>
            <a:ext cx="6252731" cy="350734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8C920B-3FC0-44BE-8A86-AEDD2D261151}"/>
              </a:ext>
            </a:extLst>
          </p:cNvPr>
          <p:cNvSpPr/>
          <p:nvPr/>
        </p:nvSpPr>
        <p:spPr>
          <a:xfrm>
            <a:off x="396418" y="5370493"/>
            <a:ext cx="6400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2018.g.</a:t>
            </a:r>
            <a:r>
              <a:rPr lang="lv-LV" sz="1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Latvijas naktsmītnēs tika apkalpoti </a:t>
            </a:r>
            <a:r>
              <a:rPr lang="lv-LV" sz="1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2,8 milj., tūristu, no tiem 1.9 milj. ārvalstu viesi (+8%).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Tūristi (gan ārvalstu, gan vietējie) kopumā naktsmītnēs pavadīja </a:t>
            </a:r>
            <a:r>
              <a:rPr lang="lv-LV" sz="1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5,3 milj. naktis</a:t>
            </a:r>
            <a:r>
              <a:rPr lang="lv-LV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kas ir 8 % vairāk nekā 2017. gadā. </a:t>
            </a:r>
            <a:endParaRPr lang="lv-LV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1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C874909-7A6A-4D21-B115-8BCFE367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25" y="228600"/>
            <a:ext cx="9248775" cy="1028700"/>
          </a:xfrm>
        </p:spPr>
        <p:txBody>
          <a:bodyPr anchor="b">
            <a:noAutofit/>
          </a:bodyPr>
          <a:lstStyle/>
          <a:p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Tūrisma ietekme uz tautsaimniecību:</a:t>
            </a:r>
            <a:b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OECD valstis un </a:t>
            </a:r>
            <a:r>
              <a:rPr lang="lv-LV" sz="3200" cap="all" dirty="0" err="1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latvija</a:t>
            </a:r>
            <a:endParaRPr lang="lv-LV" sz="3200" cap="all" dirty="0">
              <a:solidFill>
                <a:srgbClr val="228B9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8E1DC-00F8-4649-AF41-73F7E98CA82E}"/>
              </a:ext>
            </a:extLst>
          </p:cNvPr>
          <p:cNvSpPr txBox="1"/>
          <p:nvPr/>
        </p:nvSpPr>
        <p:spPr>
          <a:xfrm>
            <a:off x="339899" y="6369278"/>
            <a:ext cx="1464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Avots: OECD, 2018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6AE7EBC0-3CF9-478B-A3ED-21AEEA08D095}"/>
              </a:ext>
            </a:extLst>
          </p:cNvPr>
          <p:cNvSpPr txBox="1">
            <a:spLocks/>
          </p:cNvSpPr>
          <p:nvPr/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C253BEA-5C99-48DB-9FD2-EA6B203FEBF6}" type="slidenum">
              <a:rPr lang="en-US" altLang="lv-LV" sz="10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rPr>
              <a:pPr algn="r"/>
              <a:t>3</a:t>
            </a:fld>
            <a:endParaRPr lang="en-US" altLang="lv-LV" sz="1000" dirty="0">
              <a:solidFill>
                <a:schemeClr val="tx1">
                  <a:tint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B881DA-4B1C-4AAC-9D74-BBB330CF7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297215"/>
              </p:ext>
            </p:extLst>
          </p:nvPr>
        </p:nvGraphicFramePr>
        <p:xfrm>
          <a:off x="2130424" y="1500326"/>
          <a:ext cx="9170849" cy="482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2">
            <a:extLst>
              <a:ext uri="{FF2B5EF4-FFF2-40B4-BE49-F238E27FC236}">
                <a16:creationId xmlns:a16="http://schemas.microsoft.com/office/drawing/2014/main" id="{77AA61DF-D2A3-4AD2-B8EF-A5000D7742B7}"/>
              </a:ext>
            </a:extLst>
          </p:cNvPr>
          <p:cNvSpPr txBox="1"/>
          <p:nvPr/>
        </p:nvSpPr>
        <p:spPr>
          <a:xfrm>
            <a:off x="3159637" y="3548201"/>
            <a:ext cx="1061028" cy="161925"/>
          </a:xfrm>
          <a:prstGeom prst="rect">
            <a:avLst/>
          </a:prstGeom>
          <a:solidFill>
            <a:srgbClr val="F4FFFF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" dirty="0"/>
              <a:t>OECD average 4.2%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D97CDF-3463-489B-8408-E9902D729328}"/>
              </a:ext>
            </a:extLst>
          </p:cNvPr>
          <p:cNvCxnSpPr/>
          <p:nvPr/>
        </p:nvCxnSpPr>
        <p:spPr>
          <a:xfrm flipH="1">
            <a:off x="3276697" y="3792615"/>
            <a:ext cx="413454" cy="733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04EC86-B174-4EF3-854B-B995A4D89831}"/>
              </a:ext>
            </a:extLst>
          </p:cNvPr>
          <p:cNvCxnSpPr/>
          <p:nvPr/>
        </p:nvCxnSpPr>
        <p:spPr>
          <a:xfrm>
            <a:off x="8589814" y="3456201"/>
            <a:ext cx="161925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3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2DAF3-DF9C-4445-96E7-24000C2C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4</a:t>
            </a:fld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BECD5D-F209-456F-987B-E3AF4172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4" y="18255"/>
            <a:ext cx="9953625" cy="1325563"/>
          </a:xfrm>
        </p:spPr>
        <p:txBody>
          <a:bodyPr anchor="b">
            <a:noAutofit/>
          </a:bodyPr>
          <a:lstStyle/>
          <a:p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Tūrisma attīstības pamatnostādnes 2014-2020:</a:t>
            </a:r>
            <a:b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rezultatīvo rādītāju izpilde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83586F-9311-43CD-BD09-5E403A6A12F5}"/>
              </a:ext>
            </a:extLst>
          </p:cNvPr>
          <p:cNvGrpSpPr/>
          <p:nvPr/>
        </p:nvGrpSpPr>
        <p:grpSpPr>
          <a:xfrm>
            <a:off x="2150075" y="1648425"/>
            <a:ext cx="7891849" cy="4707925"/>
            <a:chOff x="2150075" y="1648425"/>
            <a:chExt cx="7891849" cy="4707925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5CFCC077-D484-4E18-B19C-E668A4E149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6921683"/>
                </p:ext>
              </p:extLst>
            </p:nvPr>
          </p:nvGraphicFramePr>
          <p:xfrm>
            <a:off x="2150075" y="1648425"/>
            <a:ext cx="7891849" cy="4707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E42447-3499-4C3A-BAFE-58E66BE80362}"/>
                </a:ext>
              </a:extLst>
            </p:cNvPr>
            <p:cNvSpPr/>
            <p:nvPr/>
          </p:nvSpPr>
          <p:spPr>
            <a:xfrm>
              <a:off x="4184821" y="2383307"/>
              <a:ext cx="976184" cy="370703"/>
            </a:xfrm>
            <a:prstGeom prst="rect">
              <a:avLst/>
            </a:pr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400" dirty="0"/>
                <a:t>Rīga 2014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16384A-C824-4E4D-9676-EED0208978F5}"/>
                </a:ext>
              </a:extLst>
            </p:cNvPr>
            <p:cNvSpPr/>
            <p:nvPr/>
          </p:nvSpPr>
          <p:spPr>
            <a:xfrm>
              <a:off x="5119815" y="2103240"/>
              <a:ext cx="976184" cy="370703"/>
            </a:xfrm>
            <a:prstGeom prst="rect">
              <a:avLst/>
            </a:pr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400" dirty="0"/>
                <a:t>LV PRES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9EA309-0D65-4A0D-86FB-CD6C92840254}"/>
                </a:ext>
              </a:extLst>
            </p:cNvPr>
            <p:cNvSpPr/>
            <p:nvPr/>
          </p:nvSpPr>
          <p:spPr>
            <a:xfrm>
              <a:off x="7391399" y="2197955"/>
              <a:ext cx="976184" cy="370703"/>
            </a:xfrm>
            <a:prstGeom prst="rect">
              <a:avLst/>
            </a:pr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400" dirty="0"/>
                <a:t>100gade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37C7D6-2AB1-4672-B9EA-D48FB3608847}"/>
              </a:ext>
            </a:extLst>
          </p:cNvPr>
          <p:cNvSpPr txBox="1"/>
          <p:nvPr/>
        </p:nvSpPr>
        <p:spPr>
          <a:xfrm>
            <a:off x="349947" y="6369278"/>
            <a:ext cx="1464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Avots: CSP, 2019</a:t>
            </a:r>
          </a:p>
        </p:txBody>
      </p:sp>
    </p:spTree>
    <p:extLst>
      <p:ext uri="{BB962C8B-B14F-4D97-AF65-F5344CB8AC3E}">
        <p14:creationId xmlns:p14="http://schemas.microsoft.com/office/powerpoint/2010/main" val="54812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2DAF3-DF9C-4445-96E7-24000C2C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5</a:t>
            </a:fld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BECD5D-F209-456F-987B-E3AF4172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4" y="18255"/>
            <a:ext cx="9953625" cy="1325563"/>
          </a:xfrm>
        </p:spPr>
        <p:txBody>
          <a:bodyPr anchor="b">
            <a:noAutofit/>
          </a:bodyPr>
          <a:lstStyle/>
          <a:p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Tūristu skaits naktsmītnēs 2019 1.ceturksnī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4792E-9C01-4855-A349-938EB56CF783}"/>
              </a:ext>
            </a:extLst>
          </p:cNvPr>
          <p:cNvSpPr txBox="1"/>
          <p:nvPr/>
        </p:nvSpPr>
        <p:spPr>
          <a:xfrm>
            <a:off x="349947" y="6369278"/>
            <a:ext cx="1464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Avots: CSP,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33918-8C2A-4463-9E21-C2E09868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2" y="2303168"/>
            <a:ext cx="5280827" cy="35205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539B6F-482F-42F3-9012-97CF19A3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88897"/>
            <a:ext cx="5770878" cy="1132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/>
              <a:t>Tūristu mītnēs apkalpoto viesu skaits un pavadītās naktis 2019.g.1.cet. </a:t>
            </a:r>
            <a:r>
              <a:rPr lang="lv-LV" sz="2400" dirty="0" err="1"/>
              <a:t>vs</a:t>
            </a:r>
            <a:r>
              <a:rPr lang="lv-LV" sz="2400" dirty="0"/>
              <a:t> 2018.g.1.cet.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1F4807-2D73-4E53-96F1-9F799A806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97404"/>
              </p:ext>
            </p:extLst>
          </p:nvPr>
        </p:nvGraphicFramePr>
        <p:xfrm>
          <a:off x="6522720" y="3021080"/>
          <a:ext cx="4831080" cy="286482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50516">
                  <a:extLst>
                    <a:ext uri="{9D8B030D-6E8A-4147-A177-3AD203B41FA5}">
                      <a16:colId xmlns:a16="http://schemas.microsoft.com/office/drawing/2014/main" val="3125286910"/>
                    </a:ext>
                  </a:extLst>
                </a:gridCol>
                <a:gridCol w="1686308">
                  <a:extLst>
                    <a:ext uri="{9D8B030D-6E8A-4147-A177-3AD203B41FA5}">
                      <a16:colId xmlns:a16="http://schemas.microsoft.com/office/drawing/2014/main" val="1141796613"/>
                    </a:ext>
                  </a:extLst>
                </a:gridCol>
                <a:gridCol w="1594256">
                  <a:extLst>
                    <a:ext uri="{9D8B030D-6E8A-4147-A177-3AD203B41FA5}">
                      <a16:colId xmlns:a16="http://schemas.microsoft.com/office/drawing/2014/main" val="1047799645"/>
                    </a:ext>
                  </a:extLst>
                </a:gridCol>
              </a:tblGrid>
              <a:tr h="728252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0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Viesu skaits</a:t>
                      </a:r>
                    </a:p>
                  </a:txBody>
                  <a:tcPr>
                    <a:solidFill>
                      <a:srgbClr val="0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Pavadītās naktis</a:t>
                      </a:r>
                    </a:p>
                  </a:txBody>
                  <a:tcPr>
                    <a:solidFill>
                      <a:srgbClr val="0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5909"/>
                  </a:ext>
                </a:extLst>
              </a:tr>
              <a:tr h="680066">
                <a:tc>
                  <a:txBody>
                    <a:bodyPr/>
                    <a:lstStyle/>
                    <a:p>
                      <a:r>
                        <a:rPr lang="lv-LV" b="1" dirty="0"/>
                        <a:t>Kopā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+1.3%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+3.0%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95797"/>
                  </a:ext>
                </a:extLst>
              </a:tr>
              <a:tr h="728252">
                <a:tc>
                  <a:txBody>
                    <a:bodyPr/>
                    <a:lstStyle/>
                    <a:p>
                      <a:r>
                        <a:rPr lang="lv-LV" dirty="0"/>
                        <a:t>Latvijas iedzīvotāji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+5.7%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+5.4%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80900"/>
                  </a:ext>
                </a:extLst>
              </a:tr>
              <a:tr h="728252">
                <a:tc>
                  <a:txBody>
                    <a:bodyPr/>
                    <a:lstStyle/>
                    <a:p>
                      <a:r>
                        <a:rPr lang="lv-LV" dirty="0"/>
                        <a:t>Ārvalstu iedzīvotāji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-0.9%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+1.8%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73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5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2DAF3-DF9C-4445-96E7-24000C2C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6</a:t>
            </a:fld>
            <a:endParaRPr lang="lv-LV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65C10D9-6B2A-4F82-8967-4CA64E53E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2559"/>
              </p:ext>
            </p:extLst>
          </p:nvPr>
        </p:nvGraphicFramePr>
        <p:xfrm>
          <a:off x="2073876" y="1569308"/>
          <a:ext cx="8106291" cy="468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2BD9579-A6B3-43DD-9DAE-B8DB9578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76" y="0"/>
            <a:ext cx="10515600" cy="1325563"/>
          </a:xfrm>
        </p:spPr>
        <p:txBody>
          <a:bodyPr anchor="b">
            <a:noAutofit/>
          </a:bodyPr>
          <a:lstStyle/>
          <a:p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Tūrisma attīstības pamatnostādnes 2014-2020:</a:t>
            </a:r>
            <a:b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rezultatīvo rādītāju izpilde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E83A2-5B80-4EB3-9F7F-EC9488271FAC}"/>
              </a:ext>
            </a:extLst>
          </p:cNvPr>
          <p:cNvSpPr txBox="1"/>
          <p:nvPr/>
        </p:nvSpPr>
        <p:spPr>
          <a:xfrm>
            <a:off x="349947" y="6369278"/>
            <a:ext cx="1464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Avots: CSP, 2019</a:t>
            </a:r>
          </a:p>
        </p:txBody>
      </p:sp>
    </p:spTree>
    <p:extLst>
      <p:ext uri="{BB962C8B-B14F-4D97-AF65-F5344CB8AC3E}">
        <p14:creationId xmlns:p14="http://schemas.microsoft.com/office/powerpoint/2010/main" val="179970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2DAF3-DF9C-4445-96E7-24000C2C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7</a:t>
            </a:fld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BECD5D-F209-456F-987B-E3AF4172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4" y="18255"/>
            <a:ext cx="9953625" cy="1325563"/>
          </a:xfrm>
        </p:spPr>
        <p:txBody>
          <a:bodyPr anchor="b">
            <a:noAutofit/>
          </a:bodyPr>
          <a:lstStyle/>
          <a:p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Tūrisma attīstības pamatnostādnes 2014-2020:</a:t>
            </a:r>
            <a:b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rezultatīvo rādītāju izpilde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35ED8A7-5CAC-4CC5-A4C9-3286AA393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047269"/>
              </p:ext>
            </p:extLst>
          </p:nvPr>
        </p:nvGraphicFramePr>
        <p:xfrm>
          <a:off x="2162174" y="1607888"/>
          <a:ext cx="8237870" cy="425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527B45-3368-479F-AFE6-42DB93FCCFD6}"/>
              </a:ext>
            </a:extLst>
          </p:cNvPr>
          <p:cNvSpPr txBox="1"/>
          <p:nvPr/>
        </p:nvSpPr>
        <p:spPr>
          <a:xfrm>
            <a:off x="349947" y="6369278"/>
            <a:ext cx="1464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Avots: CSP, 2019</a:t>
            </a:r>
          </a:p>
        </p:txBody>
      </p:sp>
    </p:spTree>
    <p:extLst>
      <p:ext uri="{BB962C8B-B14F-4D97-AF65-F5344CB8AC3E}">
        <p14:creationId xmlns:p14="http://schemas.microsoft.com/office/powerpoint/2010/main" val="133075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2DAF3-DF9C-4445-96E7-24000C2C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8</a:t>
            </a:fld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BECD5D-F209-456F-987B-E3AF4172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4" y="18255"/>
            <a:ext cx="9953625" cy="1325563"/>
          </a:xfrm>
        </p:spPr>
        <p:txBody>
          <a:bodyPr anchor="b">
            <a:noAutofit/>
          </a:bodyPr>
          <a:lstStyle/>
          <a:p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Tūrisma attīstības pamatnostādnes 2014-2020:</a:t>
            </a:r>
            <a:b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rezultatīvo rādītāju izpilde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9DF786-888E-4B41-BC35-DE95025C9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90644"/>
              </p:ext>
            </p:extLst>
          </p:nvPr>
        </p:nvGraphicFramePr>
        <p:xfrm>
          <a:off x="2162175" y="1649864"/>
          <a:ext cx="8237870" cy="4107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E4792E-9C01-4855-A349-938EB56CF783}"/>
              </a:ext>
            </a:extLst>
          </p:cNvPr>
          <p:cNvSpPr txBox="1"/>
          <p:nvPr/>
        </p:nvSpPr>
        <p:spPr>
          <a:xfrm>
            <a:off x="349947" y="6369278"/>
            <a:ext cx="1464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Avots: CSP, 2019</a:t>
            </a:r>
          </a:p>
        </p:txBody>
      </p:sp>
    </p:spTree>
    <p:extLst>
      <p:ext uri="{BB962C8B-B14F-4D97-AF65-F5344CB8AC3E}">
        <p14:creationId xmlns:p14="http://schemas.microsoft.com/office/powerpoint/2010/main" val="162032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2DAF3-DF9C-4445-96E7-24000C2C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9</a:t>
            </a:fld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BECD5D-F209-456F-987B-E3AF4172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4" y="18255"/>
            <a:ext cx="9953625" cy="1325563"/>
          </a:xfrm>
        </p:spPr>
        <p:txBody>
          <a:bodyPr anchor="b">
            <a:noAutofit/>
          </a:bodyPr>
          <a:lstStyle/>
          <a:p>
            <a:r>
              <a:rPr lang="lv-LV" sz="3200" cap="all" dirty="0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Latvijā viens no augstākajiem tūristu nakšņojumu pieaugumiem </a:t>
            </a:r>
            <a:r>
              <a:rPr lang="lv-LV" sz="3200" cap="all" dirty="0" err="1">
                <a:solidFill>
                  <a:srgbClr val="228B9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eiropā</a:t>
            </a:r>
            <a:endParaRPr lang="lv-LV" sz="3200" cap="all" dirty="0">
              <a:solidFill>
                <a:srgbClr val="228B9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4792E-9C01-4855-A349-938EB56CF783}"/>
              </a:ext>
            </a:extLst>
          </p:cNvPr>
          <p:cNvSpPr txBox="1"/>
          <p:nvPr/>
        </p:nvSpPr>
        <p:spPr>
          <a:xfrm>
            <a:off x="349947" y="6369278"/>
            <a:ext cx="1812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Avots: CSP, 2019 (EUROSTAT 2018)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0D618-069A-4285-AFF7-A91D2676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07" y="1640773"/>
            <a:ext cx="10196786" cy="4431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A188FF0-0ADF-40A9-BB65-79FC7E715921}"/>
              </a:ext>
            </a:extLst>
          </p:cNvPr>
          <p:cNvSpPr/>
          <p:nvPr/>
        </p:nvSpPr>
        <p:spPr>
          <a:xfrm>
            <a:off x="9389348" y="3012497"/>
            <a:ext cx="498230" cy="20599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3960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LATVIJAS TAUTSAIMNIECĪBA&amp;#x0D;&amp;#x0A; TENDENCES, IZAICINĀJUMI, POLITIKA&amp;quot;&quot;/&gt;&lt;property id=&quot;20307&quot; value=&quot;257&quot;/&gt;&lt;/object&gt;&lt;object type=&quot;3&quot; unique_id=&quot;10173&quot;&gt;&lt;property id=&quot;20148&quot; value=&quot;5&quot;/&gt;&lt;property id=&quot;20300&quot; value=&quot;Slide 2 - &amp;quot;Ekonomikas ATTĪSTĪBA KĻŪST STRAUJĀKA&amp;quot;&quot;/&gt;&lt;property id=&quot;20307&quot; value=&quot;359&quot;/&gt;&lt;/object&gt;&lt;object type=&quot;3&quot; unique_id=&quot;10174&quot;&gt;&lt;property id=&quot;20148&quot; value=&quot;5&quot;/&gt;&lt;property id=&quot;20300&quot; value=&quot;Slide 3 - &amp;quot;IKP pieaugums no 2013.-2017.gadam&amp;quot;&quot;/&gt;&lt;property id=&quot;20307&quot; value=&quot;455&quot;/&gt;&lt;/object&gt;&lt;object type=&quot;3&quot; unique_id=&quot;10175&quot;&gt;&lt;property id=&quot;20148&quot; value=&quot;5&quot;/&gt;&lt;property id=&quot;20300&quot; value=&quot;Slide 4 - &amp;quot;NEATKARĪGI NO Nozaru SNIEGUMA, DARBASPĒKA IZMAKSAS AUG VISĀS NOZARĒS&amp;quot;&quot;/&gt;&lt;property id=&quot;20307&quot; value=&quot;389&quot;/&gt;&lt;/object&gt;&lt;object type=&quot;3&quot; unique_id=&quot;10176&quot;&gt;&lt;property id=&quot;20148&quot; value=&quot;5&quot;/&gt;&lt;property id=&quot;20300&quot; value=&quot;Slide 5 - &amp;quot;VAIRUMĀ Nozaru Produktivitāte IR MAZĀKA NEKĀ 50% NO NOZARES VIDĒJĀ RĀDĪTĀJA ES&amp;quot;&quot;/&gt;&lt;property id=&quot;20307&quot; value=&quot;567&quot;/&gt;&lt;/object&gt;&lt;object type=&quot;3&quot; unique_id=&quot;10177&quot;&gt;&lt;property id=&quot;20148&quot; value=&quot;5&quot;/&gt;&lt;property id=&quot;20300&quot; value=&quot;Slide 6 - &amp;quot;PIEAUG SPRIEDZE DARBA TIRGŪ&amp;quot;&quot;/&gt;&lt;property id=&quot;20307&quot; value=&quot;373&quot;/&gt;&lt;/object&gt;&lt;object type=&quot;3&quot; unique_id=&quot;10178&quot;&gt;&lt;property id=&quot;20148&quot; value=&quot;5&quot;/&gt;&lt;property id=&quot;20300&quot; value=&quot;Slide 7 - &amp;quot;Samazinās darbaspēka izmaksu konkurētspējas priekšrocības&amp;quot;&quot;/&gt;&lt;property id=&quot;20307&quot; value=&quot;416&quot;/&gt;&lt;/object&gt;&lt;object type=&quot;3&quot; unique_id=&quot;10180&quot;&gt;&lt;property id=&quot;20148&quot; value=&quot;5&quot;/&gt;&lt;property id=&quot;20300&quot; value=&quot;Slide 9 - &amp;quot;PRODUCTIVITY AND EMPLOYMENT IN MARKET ECONOMY BY SECTORS&amp;quot;&quot;/&gt;&lt;property id=&quot;20307&quot; value=&quot;272&quot;/&gt;&lt;/object&gt;&lt;object type=&quot;3&quot; unique_id=&quot;10181&quot;&gt;&lt;property id=&quot;20148&quot; value=&quot;5&quot;/&gt;&lt;property id=&quot;20300&quot; value=&quot;Slide 10 - &amp;quot;ULC, PRODUCTIVITY AND LABOUR COSTS BY SECTORS&amp;quot;&quot;/&gt;&lt;property id=&quot;20307&quot; value=&quot;264&quot;/&gt;&lt;/object&gt;&lt;object type=&quot;3&quot; unique_id=&quot;10182&quot;&gt;&lt;property id=&quot;20148&quot; value=&quot;5&quot;/&gt;&lt;property id=&quot;20300&quot; value=&quot;Slide 11 - &amp;quot;KONKURĒTSPĒJA VĒL TIEK SAGLABĀTA&amp;quot;&quot;/&gt;&lt;property id=&quot;20307&quot; value=&quot;452&quot;/&gt;&lt;/object&gt;&lt;object type=&quot;3&quot; unique_id=&quot;10183&quot;&gt;&lt;property id=&quot;20148&quot; value=&quot;5&quot;/&gt;&lt;property id=&quot;20300&quot; value=&quot;Slide 12&quot;/&gt;&lt;property id=&quot;20307&quot; value=&quot;320&quot;/&gt;&lt;/object&gt;&lt;object type=&quot;3&quot; unique_id=&quot;10184&quot;&gt;&lt;property id=&quot;20148&quot; value=&quot;5&quot;/&gt;&lt;property id=&quot;20300&quot; value=&quot;Slide 13 - &amp;quot;cenu un izmaksu konkurētspēja pasliktinās&amp;quot;&quot;/&gt;&lt;property id=&quot;20307&quot; value=&quot;417&quot;/&gt;&lt;/object&gt;&lt;object type=&quot;3&quot; unique_id=&quot;10185&quot;&gt;&lt;property id=&quot;20148&quot; value=&quot;5&quot;/&gt;&lt;property id=&quot;20300&quot; value=&quot;Slide 14 - &amp;quot;PROGNOZES  2018.gadam&amp;quot;&quot;/&gt;&lt;property id=&quot;20307&quot; value=&quot;432&quot;/&gt;&lt;/object&gt;&lt;object type=&quot;3&quot; unique_id=&quot;10186&quot;&gt;&lt;property id=&quot;20148&quot; value=&quot;5&quot;/&gt;&lt;property id=&quot;20300&quot; value=&quot;Slide 15 - &amp;quot;Pēc 5-6 gadiem vidējā darba alga Latvijā var sasniegt emigrācijas mērķa valstu minimālo algu&amp;quot;&quot;/&gt;&lt;property id=&quot;20307&quot; value=&quot;375&quot;/&gt;&lt;/object&gt;&lt;object type=&quot;3&quot; unique_id=&quot;10187&quot;&gt;&lt;property id=&quot;20148&quot; value=&quot;5&quot;/&gt;&lt;property id=&quot;20300&quot; value=&quot;Slide 16 - &amp;quot;Migrācijas saldo jau tuvākajā nākotnē var kļūt pozitīvs&amp;quot;&quot;/&gt;&lt;property id=&quot;20307&quot; value=&quot;551&quot;/&gt;&lt;/object&gt;&lt;object type=&quot;3&quot; unique_id=&quot;10188&quot;&gt;&lt;property id=&quot;20148&quot; value=&quot;5&quot;/&gt;&lt;property id=&quot;20300&quot; value=&quot;Slide 17 - &amp;quot;PRODUKTIVITĀTE IR ATTIECĪBA STARP IENĀKUMIEM UN IZMANTOTO RESURSU DAUDZUMU&amp;quot;&quot;/&gt;&lt;property id=&quot;20307&quot; value=&quot;445&quot;/&gt;&lt;/object&gt;&lt;object type=&quot;3&quot; unique_id=&quot;10189&quot;&gt;&lt;property id=&quot;20148&quot; value=&quot;5&quot;/&gt;&lt;property id=&quot;20300&quot; value=&quot;Slide 18 - &amp;quot;Latvijas rūpniecība specializējas zemo tehnoloģiju nozarēs&amp;quot;&quot;/&gt;&lt;property id=&quot;20307&quot; value=&quot;424&quot;/&gt;&lt;/object&gt;&lt;object type=&quot;3&quot; unique_id=&quot;10190&quot;&gt;&lt;property id=&quot;20148&quot; value=&quot;5&quot;/&gt;&lt;property id=&quot;20300&quot; value=&quot;Slide 19 - &amp;quot;SITUĀCIJU DARBA TIRGŪ BŪTISKI IETEKMĒ REĢIONĀLĀS DISPROPORCIJAS&amp;quot;&quot;/&gt;&lt;property id=&quot;20307&quot; value=&quot;565&quot;/&gt;&lt;/object&gt;&lt;object type=&quot;3&quot; unique_id=&quot;10191&quot;&gt;&lt;property id=&quot;20148&quot; value=&quot;5&quot;/&gt;&lt;property id=&quot;20300&quot; value=&quot;Slide 20 - &amp;quot;IZGLĪTĪBAS SISTĒMA UN DARBA TIRGUS DISPROPORCIJAS&amp;quot;&quot;/&gt;&lt;property id=&quot;20307&quot; value=&quot;313&quot;/&gt;&lt;/object&gt;&lt;object type=&quot;3&quot; unique_id=&quot;10192&quot;&gt;&lt;property id=&quot;20148&quot; value=&quot;5&quot;/&gt;&lt;property id=&quot;20300&quot; value=&quot;Slide 21&quot;/&gt;&lt;property id=&quot;20307&quot; value=&quot;448&quot;/&gt;&lt;/object&gt;&lt;object type=&quot;3&quot; unique_id=&quot;10193&quot;&gt;&lt;property id=&quot;20148&quot; value=&quot;5&quot;/&gt;&lt;property id=&quot;20300&quot; value=&quot;Slide 22 - &amp;quot; &amp;quot;&quot;/&gt;&lt;property id=&quot;20307&quot; value=&quot;470&quot;/&gt;&lt;/object&gt;&lt;object type=&quot;3&quot; unique_id=&quot;10194&quot;&gt;&lt;property id=&quot;20148&quot; value=&quot;5&quot;/&gt;&lt;property id=&quot;20300&quot; value=&quot;Slide 23 - &amp;quot;EM DARBĪBAS VIRZIENI 2018&amp;quot;&quot;/&gt;&lt;property id=&quot;20307&quot; value=&quot;436&quot;/&gt;&lt;/object&gt;&lt;object type=&quot;3&quot; unique_id=&quot;10195&quot;&gt;&lt;property id=&quot;20148&quot; value=&quot;5&quot;/&gt;&lt;property id=&quot;20300&quot; value=&quot;Slide 24 - &amp;quot;EM DARBĪBAS VIRZIENI 2018&amp;quot;&quot;/&gt;&lt;property id=&quot;20307&quot; value=&quot;437&quot;/&gt;&lt;/object&gt;&lt;object type=&quot;3&quot; unique_id=&quot;10196&quot;&gt;&lt;property id=&quot;20148&quot; value=&quot;5&quot;/&gt;&lt;property id=&quot;20300&quot; value=&quot;Slide 25 - &amp;quot;UZŅĒMĒJU IESPĒJAS PRODUKTIVITĀTES PALIELINĀŠANAI&amp;quot;&quot;/&gt;&lt;property id=&quot;20307&quot; value=&quot;438&quot;/&gt;&lt;/object&gt;&lt;object type=&quot;3&quot; unique_id=&quot;10197&quot;&gt;&lt;property id=&quot;20148&quot; value=&quot;5&quot;/&gt;&lt;property id=&quot;20300&quot; value=&quot;Slide 26&quot;/&gt;&lt;property id=&quot;20307&quot; value=&quot;439&quot;/&gt;&lt;/object&gt;&lt;object type=&quot;3&quot; unique_id=&quot;10786&quot;&gt;&lt;property id=&quot;20148&quot; value=&quot;5&quot;/&gt;&lt;property id=&quot;20300&quot; value=&quot;Slide 8 - &amp;quot;DARBASPĒKA IZMAKSAS AUG STRAUJĀK NEKĀ PRODUKTIVITĀTE&amp;quot;&quot;/&gt;&lt;property id=&quot;20307&quot; value=&quot;5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685</Words>
  <Application>Microsoft Office PowerPoint</Application>
  <PresentationFormat>Widescreen</PresentationFormat>
  <Paragraphs>175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Tūrisma nozares aktualitātes un izaicinājumi NAP2021 - 2027 kontekstā</vt:lpstr>
      <vt:lpstr>Tūrisma nozare latvijas tautsaimniecībā</vt:lpstr>
      <vt:lpstr>Tūrisma ietekme uz tautsaimniecību: OECD valstis un latvija</vt:lpstr>
      <vt:lpstr>Tūrisma attīstības pamatnostādnes 2014-2020: rezultatīvo rādītāju izpilde</vt:lpstr>
      <vt:lpstr>Tūristu skaits naktsmītnēs 2019 1.ceturksnī </vt:lpstr>
      <vt:lpstr>Tūrisma attīstības pamatnostādnes 2014-2020: rezultatīvo rādītāju izpilde</vt:lpstr>
      <vt:lpstr>Tūrisma attīstības pamatnostādnes 2014-2020: rezultatīvo rādītāju izpilde</vt:lpstr>
      <vt:lpstr>Tūrisma attīstības pamatnostādnes 2014-2020: rezultatīvo rādītāju izpilde</vt:lpstr>
      <vt:lpstr>Latvijā viens no augstākajiem tūristu nakšņojumu pieaugumiem eiropā</vt:lpstr>
      <vt:lpstr>Jaunais plānošanas periods: Tūrisma nozares izaicinājumi</vt:lpstr>
      <vt:lpstr>Jaunais plānošanas periods</vt:lpstr>
      <vt:lpstr>Jaunais plānošanas periods: Tūrisma nozares analīze – prioritātes 2021-2027</vt:lpstr>
      <vt:lpstr>Nacionālās koncertzāles projekta īstenošana</vt:lpstr>
      <vt:lpstr>Nacionālās koncertzāles VIETAS IZVĒLE</vt:lpstr>
      <vt:lpstr>VIESMĪLĪBAS SEKTORA ATTĪSTĪBA 2019-2022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PRODUKTIVITĀTE LATVIJĀ: TENDENCES, IZAICINĀJUMI UN POLITIKA</dc:title>
  <dc:creator>Irīna Skribāne</dc:creator>
  <cp:lastModifiedBy>Madara Lūka</cp:lastModifiedBy>
  <cp:revision>311</cp:revision>
  <cp:lastPrinted>2018-01-03T11:49:09Z</cp:lastPrinted>
  <dcterms:created xsi:type="dcterms:W3CDTF">2018-01-02T14:04:41Z</dcterms:created>
  <dcterms:modified xsi:type="dcterms:W3CDTF">2019-05-21T14:32:15Z</dcterms:modified>
</cp:coreProperties>
</file>