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94" r:id="rId3"/>
    <p:sldId id="295" r:id="rId4"/>
    <p:sldId id="263" r:id="rId5"/>
    <p:sldId id="264" r:id="rId6"/>
    <p:sldId id="288" r:id="rId7"/>
    <p:sldId id="266" r:id="rId8"/>
    <p:sldId id="276" r:id="rId9"/>
    <p:sldId id="279" r:id="rId10"/>
    <p:sldId id="280" r:id="rId11"/>
    <p:sldId id="292" r:id="rId12"/>
    <p:sldId id="289" r:id="rId13"/>
    <p:sldId id="290" r:id="rId14"/>
    <p:sldId id="291" r:id="rId15"/>
    <p:sldId id="287" r:id="rId16"/>
    <p:sldId id="278" r:id="rId17"/>
    <p:sldId id="286" r:id="rId18"/>
    <p:sldId id="293" r:id="rId19"/>
  </p:sldIdLst>
  <p:sldSz cx="9144000" cy="6858000" type="screen4x3"/>
  <p:notesSz cx="6858000" cy="994568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0000"/>
    <a:srgbClr val="80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FCF0E-FC6A-4B2B-99E9-6FF902C40F97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E56C0E-1EE5-4A16-AF45-41103011F2F7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55E0D1-2DB9-44B4-9C2F-7853C135E748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2385B-5AAB-4E7A-9E69-FEF13AC6D379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FD99E-3ACA-4D4B-A969-700780982DF9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9270B-95ED-4807-AC31-85021AC8D570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468D-1CB7-45FE-801B-BC83987A793E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E1E51-3BF7-48F2-AE85-082390E9EB74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7FABD-FF56-4986-9647-1EB8C6C94F38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5196F-0F04-4AC5-ACE1-CDC7B004AECC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22721-C647-4891-ADAF-3A62A2C5A10D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EF1A4-C32B-4657-AE96-240650D397C4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76D85-156D-49E5-8EFF-3E801A1662E5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6B61B-E56C-477D-AE1A-11A82F18366F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BEB1B-8B27-4830-B6F5-7C07D857AAC3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84F57-35BD-4BF3-B899-B38F0A478A30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B2F85-9F97-480E-B06F-6B557143EDC2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74B4E-4DB5-4BF5-B2F6-F9062EC4AED2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332AB-611F-463F-8EA5-2728423786EF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11D3C-5E6A-492D-BFD2-FD0EBBE3B9D1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D37AB9-7928-46EA-9AC1-CD78C34F2F04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6E624-4751-4E27-8A56-30DD24A2CA8B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D4E26A9-8B81-46F6-A106-A33CE005E3D0}" type="datetimeFigureOut">
              <a:rPr lang="lv-LV" smtClean="0"/>
              <a:pPr>
                <a:defRPr/>
              </a:pPr>
              <a:t>2015.03.17.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7AF50B2-BD52-49FD-BD79-FCA62AF978D5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Pharma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Chemistry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Competence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err="1" smtClean="0">
                <a:latin typeface="Arial" pitchFamily="34" charset="0"/>
                <a:cs typeface="Arial" pitchFamily="34" charset="0"/>
              </a:rPr>
              <a:t>Latvia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 (FKC)</a:t>
            </a:r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DARBA SANĀKSME Saeimā</a:t>
            </a:r>
          </a:p>
          <a:p>
            <a:pPr marL="0" indent="0" algn="ctr">
              <a:buNone/>
            </a:pPr>
            <a:r>
              <a:rPr lang="lv-LV" dirty="0" smtClean="0"/>
              <a:t>17.03.2015.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21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97" y="4077072"/>
            <a:ext cx="4392487" cy="215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5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sz="3600" dirty="0" smtClean="0">
                <a:latin typeface="Arial" pitchFamily="34" charset="0"/>
                <a:cs typeface="Arial" pitchFamily="34" charset="0"/>
              </a:rPr>
              <a:t>P26.1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err="1">
                <a:latin typeface="Arial" pitchFamily="34" charset="0"/>
                <a:cs typeface="Arial" pitchFamily="34" charset="0"/>
              </a:rPr>
              <a:t>know-how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komercializēšana</a:t>
            </a:r>
            <a:endParaRPr lang="lv-LV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Pētījuma pabeigts 2012. gada aprīlī</a:t>
            </a:r>
          </a:p>
          <a:p>
            <a:r>
              <a:rPr lang="lv-LV" dirty="0" smtClean="0"/>
              <a:t>Ieguldījums EUR 77’000 </a:t>
            </a:r>
            <a:endParaRPr lang="lv-LV" dirty="0"/>
          </a:p>
          <a:p>
            <a:r>
              <a:rPr lang="lv-LV" dirty="0" smtClean="0"/>
              <a:t>Madara </a:t>
            </a:r>
            <a:r>
              <a:rPr lang="lv-LV" dirty="0" err="1" smtClean="0"/>
              <a:t>Cosmetics</a:t>
            </a:r>
            <a:r>
              <a:rPr lang="lv-LV" dirty="0" smtClean="0"/>
              <a:t> </a:t>
            </a:r>
            <a:r>
              <a:rPr lang="lv-LV" dirty="0" err="1" smtClean="0"/>
              <a:t>agrozījums</a:t>
            </a:r>
            <a:r>
              <a:rPr lang="lv-LV" dirty="0" smtClean="0"/>
              <a:t> </a:t>
            </a:r>
            <a:r>
              <a:rPr lang="lv-LV" dirty="0"/>
              <a:t>2013. gadā no </a:t>
            </a:r>
            <a:r>
              <a:rPr lang="lv-LV" dirty="0" smtClean="0"/>
              <a:t>Anti-</a:t>
            </a:r>
            <a:r>
              <a:rPr lang="lv-LV" dirty="0" err="1" smtClean="0"/>
              <a:t>aging</a:t>
            </a:r>
            <a:r>
              <a:rPr lang="lv-LV" dirty="0" smtClean="0"/>
              <a:t>  produktu līnijas aptuveni EUR 366’999 (15,1% no kopējā </a:t>
            </a:r>
            <a:r>
              <a:rPr lang="lv-LV" dirty="0" smtClean="0"/>
              <a:t>apgrozījuma), 2014. </a:t>
            </a:r>
            <a:r>
              <a:rPr lang="lv-LV" dirty="0"/>
              <a:t>gadā EUR </a:t>
            </a:r>
            <a:r>
              <a:rPr lang="lv-LV" dirty="0" smtClean="0"/>
              <a:t>458’000 </a:t>
            </a:r>
            <a:endParaRPr lang="lv-LV" dirty="0" smtClean="0"/>
          </a:p>
          <a:p>
            <a:r>
              <a:rPr lang="lv-LV" dirty="0" smtClean="0"/>
              <a:t>Produktu līnijas dzīves ilgums 5-7 gadi</a:t>
            </a:r>
            <a:endParaRPr lang="lv-LV" dirty="0"/>
          </a:p>
          <a:p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C:\Users\user\Documents\Business\PCCCL\2013\Prezentacijas\time miracle_produc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6832"/>
            <a:ext cx="4644008" cy="348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7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sz="3600" dirty="0" smtClean="0">
                <a:latin typeface="Arial" pitchFamily="34" charset="0"/>
                <a:cs typeface="Arial" pitchFamily="34" charset="0"/>
              </a:rPr>
              <a:t>P02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rezultāti </a:t>
            </a:r>
            <a:br>
              <a:rPr lang="lv-LV" sz="3600" dirty="0" smtClean="0">
                <a:latin typeface="Arial" pitchFamily="34" charset="0"/>
                <a:cs typeface="Arial" pitchFamily="34" charset="0"/>
              </a:rPr>
            </a:br>
            <a:r>
              <a:rPr lang="lv-LV" sz="3600" dirty="0" smtClean="0">
                <a:latin typeface="Arial" pitchFamily="34" charset="0"/>
                <a:cs typeface="Arial" pitchFamily="34" charset="0"/>
              </a:rPr>
              <a:t>(negatīva iznākuma piemērs)</a:t>
            </a: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710296" cy="4526280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SIA «</a:t>
            </a:r>
            <a:r>
              <a:rPr lang="lv-LV" dirty="0" err="1" smtClean="0"/>
              <a:t>Silvanols</a:t>
            </a:r>
            <a:r>
              <a:rPr lang="lv-LV" dirty="0" smtClean="0"/>
              <a:t>» iniciētais pētījums  «</a:t>
            </a:r>
            <a:r>
              <a:rPr lang="lv-LV" dirty="0" smtClean="0">
                <a:cs typeface="Arial" pitchFamily="34" charset="0"/>
              </a:rPr>
              <a:t>Fermentētas </a:t>
            </a:r>
            <a:r>
              <a:rPr lang="lv-LV" dirty="0">
                <a:cs typeface="Arial" pitchFamily="34" charset="0"/>
              </a:rPr>
              <a:t>celmu eļļas pretvēža un pretvīrusu darbības </a:t>
            </a:r>
            <a:r>
              <a:rPr lang="lv-LV" dirty="0" smtClean="0">
                <a:cs typeface="Arial" pitchFamily="34" charset="0"/>
              </a:rPr>
              <a:t>izpēte» </a:t>
            </a:r>
            <a:r>
              <a:rPr lang="lv-LV" dirty="0" smtClean="0"/>
              <a:t>pabeigts 2014. gada jūnijā</a:t>
            </a:r>
          </a:p>
          <a:p>
            <a:r>
              <a:rPr lang="lv-LV" dirty="0" smtClean="0"/>
              <a:t>Ieguldījums EUR 93’657 </a:t>
            </a:r>
            <a:endParaRPr lang="lv-LV" dirty="0"/>
          </a:p>
          <a:p>
            <a:r>
              <a:rPr lang="lv-LV" dirty="0" smtClean="0"/>
              <a:t>Frakcionētajai celmu eļļai šūnu kultūrās </a:t>
            </a:r>
            <a:r>
              <a:rPr lang="lv-LV" i="1" dirty="0" err="1" smtClean="0"/>
              <a:t>in</a:t>
            </a:r>
            <a:r>
              <a:rPr lang="lv-LV" i="1" dirty="0" smtClean="0"/>
              <a:t> </a:t>
            </a:r>
            <a:r>
              <a:rPr lang="lv-LV" i="1" dirty="0" err="1" smtClean="0"/>
              <a:t>vitro</a:t>
            </a:r>
            <a:r>
              <a:rPr lang="lv-LV" i="1" dirty="0" smtClean="0"/>
              <a:t> </a:t>
            </a:r>
            <a:r>
              <a:rPr lang="lv-LV" dirty="0" smtClean="0"/>
              <a:t>tika konstatēta pretvēža aktivitāte, taču tā bija nespecifiska un normālām šūnām toksiska</a:t>
            </a:r>
          </a:p>
          <a:p>
            <a:r>
              <a:rPr lang="lv-LV" dirty="0" smtClean="0"/>
              <a:t>Pētījums pārtraukts</a:t>
            </a: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 descr="C:\Users\Vitalijs\Documents\PharmIdea\2015\Projects\Bortezomib\daffodils-tree-stum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870176" cy="37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FKC projekti  (I):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7975"/>
              </p:ext>
            </p:extLst>
          </p:nvPr>
        </p:nvGraphicFramePr>
        <p:xfrm>
          <a:off x="539552" y="1484784"/>
          <a:ext cx="8229601" cy="442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408"/>
                <a:gridCol w="648072"/>
                <a:gridCol w="792088"/>
                <a:gridCol w="864096"/>
                <a:gridCol w="5338937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>
                          <a:effectLst/>
                        </a:rPr>
                        <a:t>Atbalsta summa</a:t>
                      </a:r>
                      <a:endParaRPr lang="lv-LV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Nozares/ individuālais projekts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583 699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Dabas vielu sastāvā esošo Omega 3 </a:t>
                      </a:r>
                      <a:r>
                        <a:rPr lang="lv-LV" sz="1000" u="none" strike="noStrike" dirty="0" err="1">
                          <a:effectLst/>
                        </a:rPr>
                        <a:t>polinepiesātināto</a:t>
                      </a:r>
                      <a:r>
                        <a:rPr lang="lv-LV" sz="1000" u="none" strike="noStrike" dirty="0">
                          <a:effectLst/>
                        </a:rPr>
                        <a:t> taukskābju stabilizēšanas un potencēšanas iespēju izpēte, izmantojot bioloģiski aktīvas dabas vielas, un to </a:t>
                      </a:r>
                      <a:r>
                        <a:rPr lang="lv-LV" sz="1000" u="none" strike="noStrike" dirty="0" err="1">
                          <a:effectLst/>
                        </a:rPr>
                        <a:t>antiaterosklerotiskās</a:t>
                      </a:r>
                      <a:r>
                        <a:rPr lang="lv-LV" sz="1000" u="none" strike="noStrike" dirty="0">
                          <a:effectLst/>
                        </a:rPr>
                        <a:t> aktivitātes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93 657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Fermentētas celmu eļļas pretvēža un pretvīrusu darbības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95 515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Jauna tipa dabisku dzinumu sauso ekstraktu antioksidantu antiaterosklerotiskās un antioksidatīvā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747 072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Bioekvivalences pētījumi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460 233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Drošības un farmakokinētikas pētījumi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34499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6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80%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305 780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Aktīvo farmaceitisko vielu (AFV) oriģinālo sintēzes metožu </a:t>
                      </a:r>
                      <a:r>
                        <a:rPr lang="lv-LV" sz="1000" u="none" strike="noStrike" dirty="0" smtClean="0">
                          <a:effectLst/>
                        </a:rPr>
                        <a:t>izstrāde, 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7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79 269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Jauno ķīmisko vielu izpēte atbilstoši REACH regulas prasībām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316 603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Jaunu gatavo zāļu formu ražošanas tehnoloģiju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9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50%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469 237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Zāļu lietošanas efektivitātes un drošības pētījums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905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Hinuklidīna atvsinājumu iegūšanas un attīrīšanas tehnoloģijas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193 180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Genērisko aktīvo farmaceitisko vielu (AFV) ražošanas tehnoloģijas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194 956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Hirālu</a:t>
                      </a:r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err="1">
                          <a:effectLst/>
                        </a:rPr>
                        <a:t>aminosviestskābes</a:t>
                      </a:r>
                      <a:r>
                        <a:rPr lang="lv-LV" sz="1000" u="none" strike="noStrike" dirty="0">
                          <a:effectLst/>
                        </a:rPr>
                        <a:t> atvasinājumu iegūšanas tehnoloģijas izstrāde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50%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1 281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Nitrofurāna rindas preparātu iegūšanas tehnoloģijas pilnveidošanas pētījums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FKC projekti  (</a:t>
            </a:r>
            <a:r>
              <a:rPr lang="lv-LV" dirty="0" smtClean="0"/>
              <a:t>II):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44409"/>
              </p:ext>
            </p:extLst>
          </p:nvPr>
        </p:nvGraphicFramePr>
        <p:xfrm>
          <a:off x="488860" y="1628800"/>
          <a:ext cx="8229601" cy="4378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702126"/>
                <a:gridCol w="810042"/>
                <a:gridCol w="864096"/>
                <a:gridCol w="5338937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Atbalsta summa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>
                          <a:effectLst/>
                        </a:rPr>
                        <a:t>Nozares/ individuālais projekts</a:t>
                      </a:r>
                      <a:endParaRPr lang="lv-LV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454 455 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Biopolimēru un lielmolekulāro peptīdu sterilo zāļu formu kristisko parametru rūpniecisko pētījumu veikšana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694 468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smtClean="0">
                          <a:effectLst/>
                        </a:rPr>
                        <a:t>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 smtClean="0">
                          <a:effectLst/>
                        </a:rPr>
                        <a:t>Prukaloprīda</a:t>
                      </a:r>
                      <a:r>
                        <a:rPr lang="lv-LV" sz="1000" u="none" strike="noStrike" dirty="0" smtClean="0">
                          <a:effectLst/>
                        </a:rPr>
                        <a:t> un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maropitanta</a:t>
                      </a:r>
                      <a:r>
                        <a:rPr lang="lv-LV" sz="1000" u="none" strike="noStrike" dirty="0" smtClean="0">
                          <a:effectLst/>
                        </a:rPr>
                        <a:t> aktīvās farmaceitiskās vielas sintēzes tehnoloģijas pētījumi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16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57 804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Tehnoloģiskās platformas izpēte un izstrāde injekciju šķidrajai zāļu formai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17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89 584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smtClean="0">
                          <a:effectLst/>
                        </a:rPr>
                        <a:t>Nozares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Rūpnieciskais pētījums liofilās zāļu formas tehnoloģijas izstrādei vāji šķīstošam substancēm, izmantojot veselībai nekaitīgus organiskos šķīdinātājus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266 705 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Liofilās inekciju zāļu formas tehnoloģijas izstrādes pētījumi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19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357 138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Cirkonija izotopa (Zr89) pielietošana bioloģisko medikamentu specifiskuma pētījumos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 203 405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Dabasvielas</a:t>
                      </a:r>
                      <a:r>
                        <a:rPr lang="lv-LV" sz="1000" u="none" strike="noStrike" dirty="0">
                          <a:effectLst/>
                        </a:rPr>
                        <a:t> </a:t>
                      </a:r>
                      <a:r>
                        <a:rPr lang="lv-LV" sz="1000" u="none" strike="noStrike" dirty="0" err="1">
                          <a:effectLst/>
                        </a:rPr>
                        <a:t>milbemicīna</a:t>
                      </a:r>
                      <a:r>
                        <a:rPr lang="lv-LV" sz="1000" u="none" strike="noStrike" dirty="0">
                          <a:effectLst/>
                        </a:rPr>
                        <a:t> izdalīšanas un attīrīšanas tehnoloģijas metožu izstrāde un tā </a:t>
                      </a:r>
                      <a:r>
                        <a:rPr lang="lv-LV" sz="1000" u="none" strike="noStrike" dirty="0" err="1">
                          <a:effectLst/>
                        </a:rPr>
                        <a:t>pussintētisko</a:t>
                      </a:r>
                      <a:r>
                        <a:rPr lang="lv-LV" sz="1000" u="none" strike="noStrike" dirty="0">
                          <a:effectLst/>
                        </a:rPr>
                        <a:t> analogu ieguve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 84 350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Industriālās fermentācijas tehnoloģijas izstrādes pētījumi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makrolīdu</a:t>
                      </a:r>
                      <a:r>
                        <a:rPr lang="lv-LV" sz="1000" u="none" strike="noStrike" dirty="0" smtClean="0">
                          <a:effectLst/>
                        </a:rPr>
                        <a:t> grupas savienojumu ražošanai biosintēzes ceļā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22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223 860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Stikla pakešu malu blīvējumu sistēmas izpēte un izstrāde ar samazinātu siltuma caurlaidību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23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145 156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Jaunu hermetizējošo un pārklājumu sastāvu izpēte un izstrāde būvniecībai </a:t>
                      </a:r>
                      <a:r>
                        <a:rPr lang="lv-LV" sz="1000" u="none" strike="noStrike" dirty="0" err="1">
                          <a:effectLst/>
                        </a:rPr>
                        <a:t>energotaupošu</a:t>
                      </a:r>
                      <a:r>
                        <a:rPr lang="lv-LV" sz="1000" u="none" strike="noStrike" dirty="0">
                          <a:effectLst/>
                        </a:rPr>
                        <a:t> konstrukciju risinājumiem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24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           </a:t>
                      </a:r>
                      <a:r>
                        <a:rPr lang="lv-LV" sz="1000" u="none" strike="noStrike" dirty="0" smtClean="0">
                          <a:effectLst/>
                        </a:rPr>
                        <a:t>107 578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err="1">
                          <a:effectLst/>
                        </a:rPr>
                        <a:t>Putupolistirola</a:t>
                      </a:r>
                      <a:r>
                        <a:rPr lang="lv-LV" sz="1000" u="none" strike="noStrike" dirty="0">
                          <a:effectLst/>
                        </a:rPr>
                        <a:t> izstrādājumu pielietojuma iespēju izpēte mazstāvu apbūvei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7515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25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60%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u="none" strike="noStrike" dirty="0" smtClean="0">
                          <a:effectLst/>
                        </a:rPr>
                        <a:t>134 202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Daudzslāņu izolācijas paneļu ražošanā izmantojami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putupoliuretāni</a:t>
                      </a:r>
                      <a:r>
                        <a:rPr lang="lv-LV" sz="1000" u="none" strike="noStrike" dirty="0" smtClean="0">
                          <a:effectLst/>
                        </a:rPr>
                        <a:t> (PUR) un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putupoliizocianāturāti</a:t>
                      </a:r>
                      <a:r>
                        <a:rPr lang="lv-LV" sz="1000" u="none" strike="noStrike" dirty="0" smtClean="0">
                          <a:effectLst/>
                        </a:rPr>
                        <a:t> (PIR) uz augu valsts izcelsmes eļļu bāzes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FKC projekti  </a:t>
            </a:r>
            <a:r>
              <a:rPr lang="lv-LV" dirty="0" smtClean="0"/>
              <a:t>(III</a:t>
            </a:r>
            <a:r>
              <a:rPr lang="lv-LV" dirty="0"/>
              <a:t>):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097"/>
              </p:ext>
            </p:extLst>
          </p:nvPr>
        </p:nvGraphicFramePr>
        <p:xfrm>
          <a:off x="457199" y="1590345"/>
          <a:ext cx="8229601" cy="4303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400"/>
                <a:gridCol w="702126"/>
                <a:gridCol w="810042"/>
                <a:gridCol w="925439"/>
                <a:gridCol w="5277594"/>
              </a:tblGrid>
              <a:tr h="508789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Nr.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Atbalsta intensitāte %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Atbalsta summa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Nozares/ individuālais projekts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u="none" strike="noStrike" dirty="0">
                          <a:effectLst/>
                        </a:rPr>
                        <a:t>Projekta nosaukums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26.1.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  53 928</a:t>
                      </a:r>
                      <a:endParaRPr lang="lv-LV" sz="1000" u="none" strike="noStrike" dirty="0">
                        <a:effectLst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Bērzu sulu kā hidrolāta izmantošana kosmētiskos līdzekļos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26.2.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358 544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Nozares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Augu aktīvo vielu iedarbības izpēte aplikācijā uz ādas antioksidantu, pretgrumbu, hidratēšanas, pretcelulīta un aizsardzības funkciju izpildei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5104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27.1.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58 786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Veselu, hidrofobu proteīnu sorbcijas īpašību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18 473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Nelielu, </a:t>
                      </a:r>
                      <a:r>
                        <a:rPr lang="lv-LV" sz="1000" u="none" strike="noStrike" dirty="0" err="1">
                          <a:effectLst/>
                        </a:rPr>
                        <a:t>hidrofilu</a:t>
                      </a:r>
                      <a:r>
                        <a:rPr lang="lv-LV" sz="1000" u="none" strike="noStrike" dirty="0">
                          <a:effectLst/>
                        </a:rPr>
                        <a:t> proteīnu sorbcijas īpašību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27.3.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124 047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Sintētisko peptīdu sorbcijas īpašību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27.4.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>
                          <a:effectLst/>
                        </a:rPr>
                        <a:t>70%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64 184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 Individuālais 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Proteīnu sorbcijas parametru izpēte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27.5.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86 131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>
                          <a:effectLst/>
                        </a:rPr>
                        <a:t>Hromatogrāfiskās sistēmas matemātiskā modeļa izstrāde</a:t>
                      </a:r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28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     </a:t>
                      </a:r>
                      <a:r>
                        <a:rPr lang="lv-LV" sz="1000" u="none" strike="noStrike" dirty="0" smtClean="0">
                          <a:effectLst/>
                        </a:rPr>
                        <a:t>     169 007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Dzelzsbetona </a:t>
                      </a:r>
                      <a:r>
                        <a:rPr lang="lv-LV" sz="1000" u="none" strike="noStrike" dirty="0" err="1">
                          <a:effectLst/>
                        </a:rPr>
                        <a:t>remontsistēmas</a:t>
                      </a:r>
                      <a:r>
                        <a:rPr lang="lv-LV" sz="1000" u="none" strike="noStrike" dirty="0">
                          <a:effectLst/>
                        </a:rPr>
                        <a:t> izpēte uz inovatīvu materiālu bāzes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4604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 smtClean="0">
                          <a:effectLst/>
                        </a:rPr>
                        <a:t>29.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70%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410 368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Nozares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 smtClean="0">
                          <a:effectLst/>
                        </a:rPr>
                        <a:t>Egles skuju </a:t>
                      </a:r>
                      <a:r>
                        <a:rPr lang="lv-LV" sz="1000" u="none" strike="noStrike" dirty="0" err="1" smtClean="0">
                          <a:effectLst/>
                        </a:rPr>
                        <a:t>izoprēnspirtu</a:t>
                      </a:r>
                      <a:r>
                        <a:rPr lang="lv-LV" sz="1000" u="none" strike="noStrike" dirty="0" smtClean="0">
                          <a:effectLst/>
                        </a:rPr>
                        <a:t> bioloģiskās darbības pētījumi slimību patoloģiju modeļos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30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345 990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Augu sastāvā esošo dabīgo aizsargvielu – </a:t>
                      </a:r>
                      <a:r>
                        <a:rPr lang="lv-LV" sz="1000" u="none" strike="noStrike" dirty="0" err="1">
                          <a:effectLst/>
                        </a:rPr>
                        <a:t>flavonoīdu</a:t>
                      </a:r>
                      <a:r>
                        <a:rPr lang="lv-LV" sz="1000" u="none" strike="noStrike" dirty="0">
                          <a:effectLst/>
                        </a:rPr>
                        <a:t> – stabilizēšanas metodiku izpēte un izstrāde to izmantošanai efektivitātes novērojumiem </a:t>
                      </a:r>
                      <a:r>
                        <a:rPr lang="lv-LV" sz="1000" u="none" strike="noStrike" dirty="0" err="1">
                          <a:effectLst/>
                        </a:rPr>
                        <a:t>preklīniskajā</a:t>
                      </a:r>
                      <a:r>
                        <a:rPr lang="lv-LV" sz="1000" u="none" strike="noStrike" dirty="0">
                          <a:effectLst/>
                        </a:rPr>
                        <a:t> praksē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33363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u="none" strike="noStrike" dirty="0">
                          <a:effectLst/>
                        </a:rPr>
                        <a:t>31</a:t>
                      </a:r>
                      <a:r>
                        <a:rPr lang="lv-LV" sz="1000" b="1" u="none" strike="noStrike" dirty="0" smtClean="0">
                          <a:effectLst/>
                        </a:rPr>
                        <a:t>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u="none" strike="noStrike" dirty="0">
                          <a:effectLst/>
                        </a:rPr>
                        <a:t>80%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227 684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 Individuālais 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u="none" strike="noStrike" dirty="0">
                          <a:effectLst/>
                        </a:rPr>
                        <a:t>Ārstniecības augu ekstraktu, aminoskābju, vitamīnu un mikroelementu bioloģiskās aktivitātes izpēte</a:t>
                      </a:r>
                      <a:endParaRPr lang="lv-L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212943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50 000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Gatavo zāļu formu izstrāde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25 000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Aktīvo farmaceitisko vielu jaunu kristālisko formu izpēte</a:t>
                      </a:r>
                    </a:p>
                  </a:txBody>
                  <a:tcPr marL="0" marR="0" marT="0" marB="0" anchor="ctr"/>
                </a:tc>
              </a:tr>
              <a:tr h="301937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320 012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Nozares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Rūpnieciskais pētījums par </a:t>
                      </a:r>
                      <a:r>
                        <a:rPr lang="lv-LV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deksmeditomidīna</a:t>
                      </a:r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tehnoloģiskās platformas izstrādi injekciju šķidrajai zāļu formai</a:t>
                      </a:r>
                    </a:p>
                  </a:txBody>
                  <a:tcPr marL="0" marR="0" marT="0" marB="0" anchor="ctr"/>
                </a:tc>
              </a:tr>
              <a:tr h="19925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199 755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Zemas enerģijas patēriņa kosmētikas emulsijas ražošanas un kontroles tehnoloģijas izstrāde</a:t>
                      </a: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</a:t>
                      </a:r>
                      <a:endParaRPr lang="lv-L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20 828 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Individuālais </a:t>
                      </a: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Paraugu un preparātu </a:t>
                      </a:r>
                      <a:r>
                        <a:rPr lang="lv-LV" sz="10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termorežīma</a:t>
                      </a:r>
                      <a:r>
                        <a:rPr lang="lv-LV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uzturēšanai paredzētas tehnoloģijas izpēte</a:t>
                      </a:r>
                      <a:endParaRPr lang="lv-LV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67866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287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3200" dirty="0">
                <a:latin typeface="Arial" pitchFamily="34" charset="0"/>
                <a:cs typeface="Arial" pitchFamily="34" charset="0"/>
              </a:rPr>
              <a:t>Kritēriji pēc kuriem FKC izlemj kurus pētījumus </a:t>
            </a:r>
            <a:r>
              <a:rPr lang="lv-LV" sz="3200" dirty="0" smtClean="0">
                <a:latin typeface="Arial" pitchFamily="34" charset="0"/>
                <a:cs typeface="Arial" pitchFamily="34" charset="0"/>
              </a:rPr>
              <a:t>atbalstīt?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Vienkārša </a:t>
            </a:r>
            <a:r>
              <a:rPr lang="lv-LV" dirty="0">
                <a:latin typeface="Arial" pitchFamily="34" charset="0"/>
                <a:cs typeface="Arial" pitchFamily="34" charset="0"/>
              </a:rPr>
              <a:t>3 kritēriju atlases procedūra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Pētījuma tēmai ir jāatbilst vienam no 4 zinātniskajiem virzieniem.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Pētījuma izmaksas ir samērīgas (izvērtē FKC vadītājs kopā ar zinātniskā virziena vadītāju).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Projekta pieteicējs (dalībnieks vai sadarbības partneris) apņemas priekš-finansēt pētījumu vismaz 9 mēnešus.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latin typeface="Arial" pitchFamily="34" charset="0"/>
                <a:cs typeface="Arial" pitchFamily="34" charset="0"/>
              </a:rPr>
              <a:t>Projekta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pieteicējs spēj nopamatot projekta pozitīvu saimniecisko atdevi un </a:t>
            </a:r>
            <a:r>
              <a:rPr lang="lv-LV" dirty="0">
                <a:latin typeface="Arial" pitchFamily="34" charset="0"/>
                <a:cs typeface="Arial" pitchFamily="34" charset="0"/>
              </a:rPr>
              <a:t>eksportspēju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lv-LV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Jaunu pētījumu apstiprināšanā priekšroka tiek dota Dalībnieku pieteikumiem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6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b="1" dirty="0"/>
              <a:t>KC programmas </a:t>
            </a:r>
            <a:r>
              <a:rPr lang="lv-LV" b="1" dirty="0" smtClean="0"/>
              <a:t>problēmas</a:t>
            </a:r>
          </a:p>
          <a:p>
            <a:pPr marL="0" indent="0">
              <a:buNone/>
            </a:pPr>
            <a:r>
              <a:rPr lang="lv-LV" sz="2600" b="1" dirty="0" smtClean="0">
                <a:solidFill>
                  <a:srgbClr val="FF0000"/>
                </a:solidFill>
              </a:rPr>
              <a:t>!!! 4x spēles noteikumu maiņa spēles laikā !!!</a:t>
            </a:r>
          </a:p>
          <a:p>
            <a:pPr marL="0" indent="0" algn="ctr">
              <a:buNone/>
            </a:pPr>
            <a:endParaRPr lang="lv-LV" sz="900" b="1" dirty="0" smtClean="0">
              <a:solidFill>
                <a:srgbClr val="FF0000"/>
              </a:solidFill>
            </a:endParaRPr>
          </a:p>
          <a:p>
            <a:r>
              <a:rPr lang="lv-LV" dirty="0" smtClean="0"/>
              <a:t>08.2011.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LIAA neapmierina iepirkumu izsludināšana atbilstoši MK 65. noteikumiem,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t.i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. ar 5 darba dienu termiņu. KC piekrīt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labprārtīgi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pagarināt līdz 15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dd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12.2011.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LIAA/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FinMin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aptur KC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atsaucoties uz teorētiskiem potenciālajiem  riskiem ERAF līdzekļu apguvē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05.2012.</a:t>
            </a:r>
          </a:p>
          <a:p>
            <a:pPr lvl="1"/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EkMin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ar atpakaļejošu datumu MK 361. nosaka kārtību, ka KC dalībniekiem savi pētnieciskie servisi KC ir jāsniedz uz tiešo izmaksu bāzes. Noteikums attiecas arī uz KC dalībniekiem – valsts pētniecības institūcijām.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10.2012.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MK 361. tiek akceptēta «individuālo» rūpniecisko pētījumu iespējamība KC  darbības ietvaros. Pētījumi jāsadala 4 kategorijās «nozares, vecie»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, «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nozares, jaunie»,  «individuālie, vecie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», «individuālie, 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jaunie».</a:t>
            </a:r>
          </a:p>
          <a:p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03.2015.</a:t>
            </a:r>
          </a:p>
          <a:p>
            <a:pPr lvl="1"/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10.03.15. </a:t>
            </a:r>
            <a:r>
              <a:rPr lang="lv-LV" dirty="0" err="1" smtClean="0">
                <a:solidFill>
                  <a:schemeClr val="bg1">
                    <a:lumMod val="50000"/>
                  </a:schemeClr>
                </a:solidFill>
              </a:rPr>
              <a:t>FinMin</a:t>
            </a:r>
            <a:r>
              <a:rPr lang="lv-LV" dirty="0" smtClean="0">
                <a:solidFill>
                  <a:schemeClr val="bg1">
                    <a:lumMod val="50000"/>
                  </a:schemeClr>
                </a:solidFill>
              </a:rPr>
              <a:t> noorganizē MK rīkojumu, ka izmaiņas KC programmas projektos tiks akceptētas tikai līdz 31.03.2015. lai arī visa KC programma darbojas līdz 2015. gada beigām.</a:t>
            </a:r>
            <a:endParaRPr lang="lv-LV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0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b="1" dirty="0" smtClean="0"/>
              <a:t>Priekšlikumi KC </a:t>
            </a:r>
            <a:r>
              <a:rPr lang="lv-LV" b="1" dirty="0"/>
              <a:t>programmas </a:t>
            </a:r>
            <a:r>
              <a:rPr lang="lv-LV" b="1" dirty="0" smtClean="0"/>
              <a:t>finansēšanas tempa </a:t>
            </a:r>
            <a:r>
              <a:rPr lang="lv-LV" b="1" dirty="0" err="1" smtClean="0"/>
              <a:t>efektivizēšanai</a:t>
            </a:r>
            <a:r>
              <a:rPr lang="lv-LV" b="1" dirty="0" smtClean="0"/>
              <a:t>:</a:t>
            </a:r>
          </a:p>
          <a:p>
            <a:pPr marL="0" indent="0">
              <a:buNone/>
            </a:pPr>
            <a:endParaRPr lang="lv-LV" sz="1100" dirty="0"/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Atvērt LIAA «otru» lodziņu KC nodevumu vērtēšanai </a:t>
            </a:r>
            <a:r>
              <a:rPr lang="lv-LV" dirty="0" err="1" smtClean="0"/>
              <a:t>starpatskaitēm</a:t>
            </a:r>
            <a:r>
              <a:rPr lang="lv-LV" dirty="0" smtClean="0"/>
              <a:t> par periodu sākot no 01.2014. (individuālo pētījumu ēra). Nelikt tos rindā aiz jau iesniegtajām atskaitēm.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Sakarā ar «individuālo» projektu uzsākšanu un līdz ar to atskaites dokumentu skaita pieaugumu 5-10 reizes, LIAA uzsākt KC iesniegto dokumentu vērtēšanu izlases kārtībā pamatojoties uz riska analīzi ( par to kam «piekasīsies» EK auditori). 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 smtClean="0"/>
              <a:t>LIAA/</a:t>
            </a:r>
            <a:r>
              <a:rPr lang="lv-LV" dirty="0" err="1" smtClean="0"/>
              <a:t>EkMin</a:t>
            </a:r>
            <a:r>
              <a:rPr lang="lv-LV" dirty="0" smtClean="0"/>
              <a:t> akceptē kārtību, ka KC tiek piešķirti avansi līdz 0,5 </a:t>
            </a:r>
            <a:r>
              <a:rPr lang="lv-LV" dirty="0" err="1" smtClean="0"/>
              <a:t>mLVL</a:t>
            </a:r>
            <a:r>
              <a:rPr lang="lv-LV" dirty="0" smtClean="0"/>
              <a:t> apmērā BEZ bankas garantijas, kas tiek izlietoti KC projektu finansēšanai par jau iesniegtajām </a:t>
            </a:r>
            <a:r>
              <a:rPr lang="lv-LV" dirty="0" err="1" smtClean="0"/>
              <a:t>starpatskaitēm</a:t>
            </a:r>
            <a:r>
              <a:rPr lang="lv-LV" dirty="0" smtClean="0"/>
              <a:t> un bez izmaksas uz komersantu kontiem.</a:t>
            </a: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1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sz="4000" dirty="0" smtClean="0"/>
              <a:t>Paldies par Jūsu uzmanību</a:t>
            </a:r>
          </a:p>
          <a:p>
            <a:pPr marL="0" indent="0" algn="ctr">
              <a:buNone/>
            </a:pPr>
            <a:endParaRPr lang="lv-LV" sz="2800" dirty="0" smtClean="0"/>
          </a:p>
          <a:p>
            <a:pPr marL="0" indent="0">
              <a:buNone/>
            </a:pPr>
            <a:r>
              <a:rPr lang="lv-LV" sz="2800" dirty="0" smtClean="0"/>
              <a:t>SIA «</a:t>
            </a:r>
            <a:r>
              <a:rPr lang="lv-LV" sz="2800" dirty="0" err="1" smtClean="0"/>
              <a:t>Pharma</a:t>
            </a:r>
            <a:r>
              <a:rPr lang="lv-LV" sz="2800" dirty="0" smtClean="0"/>
              <a:t> </a:t>
            </a:r>
            <a:r>
              <a:rPr lang="lv-LV" sz="2800" dirty="0" err="1" smtClean="0"/>
              <a:t>and</a:t>
            </a:r>
            <a:r>
              <a:rPr lang="lv-LV" sz="2800" dirty="0" smtClean="0"/>
              <a:t> </a:t>
            </a:r>
            <a:r>
              <a:rPr lang="lv-LV" sz="2800" dirty="0" err="1" smtClean="0"/>
              <a:t>Chemistry</a:t>
            </a:r>
            <a:r>
              <a:rPr lang="lv-LV" sz="2800" dirty="0" smtClean="0"/>
              <a:t> </a:t>
            </a:r>
            <a:r>
              <a:rPr lang="lv-LV" sz="2800" dirty="0" err="1" smtClean="0"/>
              <a:t>Competence</a:t>
            </a:r>
            <a:r>
              <a:rPr lang="lv-LV" sz="2800" dirty="0" smtClean="0"/>
              <a:t> </a:t>
            </a:r>
            <a:r>
              <a:rPr lang="lv-LV" sz="2800" dirty="0" err="1" smtClean="0"/>
              <a:t>Centre</a:t>
            </a:r>
            <a:r>
              <a:rPr lang="lv-LV" sz="2800" dirty="0" smtClean="0"/>
              <a:t> </a:t>
            </a:r>
            <a:r>
              <a:rPr lang="lv-LV" sz="2800" dirty="0" err="1" smtClean="0"/>
              <a:t>of</a:t>
            </a:r>
            <a:r>
              <a:rPr lang="lv-LV" sz="2800" dirty="0" smtClean="0"/>
              <a:t> </a:t>
            </a:r>
            <a:r>
              <a:rPr lang="lv-LV" sz="2800" dirty="0" err="1" smtClean="0"/>
              <a:t>Latvia</a:t>
            </a:r>
            <a:r>
              <a:rPr lang="lv-LV" sz="2800" dirty="0" smtClean="0"/>
              <a:t>»</a:t>
            </a:r>
          </a:p>
          <a:p>
            <a:pPr marL="0" indent="0">
              <a:buNone/>
            </a:pPr>
            <a:r>
              <a:rPr lang="lv-LV" sz="2800" dirty="0" smtClean="0"/>
              <a:t>Kontakti:</a:t>
            </a:r>
          </a:p>
          <a:p>
            <a:pPr marL="0" indent="0">
              <a:buNone/>
            </a:pPr>
            <a:r>
              <a:rPr lang="lv-LV" sz="2800" dirty="0" smtClean="0"/>
              <a:t>Vitālijs </a:t>
            </a:r>
            <a:r>
              <a:rPr lang="lv-LV" sz="2800" dirty="0" err="1" smtClean="0"/>
              <a:t>Skrīvelis</a:t>
            </a:r>
            <a:r>
              <a:rPr lang="lv-LV" sz="2800" dirty="0" smtClean="0"/>
              <a:t>, valdes loceklis</a:t>
            </a:r>
          </a:p>
          <a:p>
            <a:pPr marL="0" indent="0">
              <a:buNone/>
            </a:pPr>
            <a:r>
              <a:rPr lang="lv-LV" sz="2000" dirty="0" err="1" smtClean="0"/>
              <a:t>Mob</a:t>
            </a:r>
            <a:r>
              <a:rPr lang="lv-LV" sz="2000" dirty="0" smtClean="0"/>
              <a:t>: +371 29223644</a:t>
            </a:r>
          </a:p>
          <a:p>
            <a:pPr marL="0" indent="0">
              <a:buNone/>
            </a:pPr>
            <a:r>
              <a:rPr lang="lv-LV" sz="2000" dirty="0" smtClean="0"/>
              <a:t>E-pasts: </a:t>
            </a:r>
            <a:r>
              <a:rPr lang="lv-LV" sz="2000" dirty="0" err="1" smtClean="0"/>
              <a:t>office@pcccl</a:t>
            </a:r>
            <a:endParaRPr lang="lv-LV" sz="2000" dirty="0"/>
          </a:p>
          <a:p>
            <a:pPr marL="0" indent="0">
              <a:buNone/>
            </a:pPr>
            <a:r>
              <a:rPr lang="lv-LV" sz="2000" dirty="0" smtClean="0"/>
              <a:t>Adrese: Aizkraukles iela 21, 3. stāvs, 313. kabinets, Rīga</a:t>
            </a:r>
            <a:endParaRPr lang="lv-LV" sz="2000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4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 smtClean="0">
                <a:latin typeface="Arial" pitchFamily="34" charset="0"/>
                <a:cs typeface="Arial" pitchFamily="34" charset="0"/>
              </a:rPr>
              <a:t>Prezentācijas saturs</a:t>
            </a:r>
            <a:r>
              <a:rPr lang="lv-LV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Inovāciju atbalsts LV – kā to saprot un grib ražotāji</a:t>
            </a:r>
          </a:p>
          <a:p>
            <a:r>
              <a:rPr lang="lv-LV" dirty="0">
                <a:latin typeface="Arial" pitchFamily="34" charset="0"/>
                <a:cs typeface="Arial" pitchFamily="34" charset="0"/>
              </a:rPr>
              <a:t>FKC izveides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mērķis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dalībnieki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pārvaldības modelis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Kritēriji pēc kuriem FKC izlemj kurus pētījumus atbalstīt?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Pētījumu plānotais pielietojums un ietekme uz uzņēmumu/nozari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Nozares pētījumu uzskaitījums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KC programmas ieviešanas problēmas</a:t>
            </a:r>
            <a:endParaRPr lang="lv-LV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3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01112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dirty="0" smtClean="0">
                <a:latin typeface="Arial" pitchFamily="34" charset="0"/>
                <a:cs typeface="Arial" pitchFamily="34" charset="0"/>
              </a:rPr>
              <a:t>Optimālais inovāciju atbalsta modelis</a:t>
            </a:r>
          </a:p>
          <a:p>
            <a:pPr marL="0" indent="0" algn="ctr">
              <a:buNone/>
            </a:pPr>
            <a:r>
              <a:rPr lang="lv-LV" sz="2000" dirty="0" smtClean="0">
                <a:latin typeface="Arial" pitchFamily="34" charset="0"/>
                <a:cs typeface="Arial" pitchFamily="34" charset="0"/>
              </a:rPr>
              <a:t>RAŽOTĀJU VIEDOKLIS</a:t>
            </a:r>
          </a:p>
          <a:p>
            <a:pPr marL="0" indent="0">
              <a:buNone/>
            </a:pPr>
            <a:r>
              <a:rPr lang="lv-LV" u="sng" dirty="0" smtClean="0">
                <a:latin typeface="Arial" pitchFamily="34" charset="0"/>
                <a:cs typeface="Arial" pitchFamily="34" charset="0"/>
              </a:rPr>
              <a:t>Komplekss ERAF/valsts atbalsts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2015.-2020 gados: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1. Jauno produktu izstrādei – Kompetences centri (80 m€).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2. Ražošanas iekārtas – APVI (Augstas pievienotās vērtības investīciju programma (100+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lv-LV" sz="2000" dirty="0" smtClean="0">
                <a:latin typeface="Arial" pitchFamily="34" charset="0"/>
                <a:cs typeface="Arial" pitchFamily="34" charset="0"/>
              </a:rPr>
              <a:t>€)).</a:t>
            </a:r>
          </a:p>
          <a:p>
            <a:pPr marL="0" indent="0">
              <a:buNone/>
            </a:pPr>
            <a:r>
              <a:rPr lang="lv-LV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Personāla apmācība – Atbalsts partnerībā organizētām apmācībām (25 </a:t>
            </a:r>
            <a:r>
              <a:rPr lang="lv-LV" dirty="0">
                <a:latin typeface="Arial" pitchFamily="34" charset="0"/>
                <a:cs typeface="Arial" pitchFamily="34" charset="0"/>
              </a:rPr>
              <a:t>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€).</a:t>
            </a:r>
          </a:p>
          <a:p>
            <a:pPr marL="0" indent="0">
              <a:buNone/>
            </a:pPr>
            <a:endParaRPr lang="lv-LV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99040"/>
              </p:ext>
            </p:extLst>
          </p:nvPr>
        </p:nvGraphicFramePr>
        <p:xfrm>
          <a:off x="611560" y="4509120"/>
          <a:ext cx="8085906" cy="169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906"/>
              </a:tblGrid>
              <a:tr h="169316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lv-LV" sz="28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Būtisks ir nepārtrauktības princips</a:t>
                      </a:r>
                      <a:endParaRPr lang="lv-LV" sz="2800" b="1" dirty="0" smtClean="0">
                        <a:solidFill>
                          <a:srgbClr val="A5002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!!! </a:t>
                      </a:r>
                      <a:r>
                        <a:rPr lang="lv-LV" sz="2400" b="1" dirty="0" err="1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Patreiz</a:t>
                      </a: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tas ir apdraudēts, jo ieplānota programmu pārnese no LIAA (EM) uz CFLA (</a:t>
                      </a:r>
                      <a:r>
                        <a:rPr lang="lv-LV" sz="2400" b="1" dirty="0" err="1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FinMin</a:t>
                      </a: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) !!!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Pāreju darīs</a:t>
                      </a:r>
                      <a:r>
                        <a:rPr lang="lv-LV" sz="2400" b="1" baseline="0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dārgi un ilgi – pārrāvums viss 2016. gads</a:t>
                      </a:r>
                      <a:endParaRPr lang="lv-LV" sz="2400" b="1" dirty="0">
                        <a:solidFill>
                          <a:srgbClr val="A5002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501112" y="-459432"/>
            <a:ext cx="8229600" cy="160020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4000" dirty="0">
                <a:latin typeface="Arial" pitchFamily="34" charset="0"/>
                <a:cs typeface="Arial" pitchFamily="34" charset="0"/>
              </a:rPr>
              <a:t>FKC izveides </a:t>
            </a:r>
            <a:r>
              <a:rPr lang="lv-LV" sz="4000" dirty="0" smtClean="0">
                <a:latin typeface="Arial" pitchFamily="34" charset="0"/>
                <a:cs typeface="Arial" pitchFamily="34" charset="0"/>
              </a:rPr>
              <a:t>mērķis (I):</a:t>
            </a:r>
          </a:p>
          <a:p>
            <a:pPr marL="0" indent="0">
              <a:buNone/>
            </a:pPr>
            <a:r>
              <a:rPr lang="lv-LV" b="1" dirty="0" smtClean="0"/>
              <a:t>	Ministru </a:t>
            </a:r>
            <a:r>
              <a:rPr lang="lv-LV" b="1" dirty="0"/>
              <a:t>kabineta noteikumi Nr.361,  </a:t>
            </a:r>
            <a:endParaRPr lang="lv-LV" b="1" dirty="0" smtClean="0"/>
          </a:p>
          <a:p>
            <a:pPr marL="0" indent="0">
              <a:buNone/>
            </a:pPr>
            <a:r>
              <a:rPr lang="lv-LV" dirty="0" smtClean="0"/>
              <a:t>	Rīgā </a:t>
            </a:r>
            <a:r>
              <a:rPr lang="lv-LV" b="1" dirty="0">
                <a:solidFill>
                  <a:schemeClr val="tx1"/>
                </a:solidFill>
              </a:rPr>
              <a:t>2010.gada 13.aprīlī </a:t>
            </a:r>
            <a:r>
              <a:rPr lang="lv-LV" dirty="0"/>
              <a:t>(</a:t>
            </a:r>
            <a:r>
              <a:rPr lang="lv-LV" dirty="0" err="1"/>
              <a:t>prot</a:t>
            </a:r>
            <a:r>
              <a:rPr lang="lv-LV" dirty="0"/>
              <a:t>. Nr.19 32.§)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p.4</a:t>
            </a:r>
            <a:r>
              <a:rPr lang="lv-LV" dirty="0">
                <a:latin typeface="Arial" pitchFamily="34" charset="0"/>
                <a:cs typeface="Arial" pitchFamily="34" charset="0"/>
              </a:rPr>
              <a:t>. </a:t>
            </a:r>
            <a:r>
              <a:rPr lang="lv-LV" sz="2000" dirty="0">
                <a:latin typeface="Arial" pitchFamily="34" charset="0"/>
                <a:cs typeface="Arial" pitchFamily="34" charset="0"/>
              </a:rPr>
              <a:t>Aktivitātes mērķis ir komersantu konkurētspējas paaugstināšana, veicinot pētniecības un rūpniecības sektoru sadarbību rūpniecisko pētījumu, jaunu produktu un tehnoloģiju attīstības projektu īstenošanā</a:t>
            </a:r>
            <a:r>
              <a:rPr lang="lv-LV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lv-LV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04683"/>
              </p:ext>
            </p:extLst>
          </p:nvPr>
        </p:nvGraphicFramePr>
        <p:xfrm>
          <a:off x="611560" y="3717032"/>
          <a:ext cx="808590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906"/>
              </a:tblGrid>
              <a:tr h="23762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lv-LV" sz="28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FKC Misija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Būt par nozares rūpniecisko inovāciju kultūras veicināšanas centru, īpaši riskantiem pētījumiem;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Būt par eksporta atbalsta programmu ar jaunu produktu un tehnoloģiju izstrādes kompetenci.</a:t>
                      </a:r>
                      <a:endParaRPr lang="lv-LV" sz="2400" b="1" dirty="0">
                        <a:solidFill>
                          <a:srgbClr val="A5002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>
                <a:latin typeface="Arial" pitchFamily="34" charset="0"/>
                <a:cs typeface="Arial" pitchFamily="34" charset="0"/>
              </a:rPr>
              <a:t>FKC izveides mērķis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(II):</a:t>
            </a:r>
          </a:p>
          <a:p>
            <a:pPr marL="0" indent="0"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Farmācijas &amp; ķīmijas nozares uzņēmumu nepieciešamība veidot 5 gadu, pēctecīgu jauno produktu un tehnoloģiju izstrādes atbalsta programmu, kurā lēmumus par to kādus rūpnieciskos pētījumus veikt pieņem </a:t>
            </a:r>
            <a:r>
              <a:rPr lang="lv-LV" u="sng" dirty="0" smtClean="0">
                <a:latin typeface="Arial" pitchFamily="34" charset="0"/>
                <a:cs typeface="Arial" pitchFamily="34" charset="0"/>
              </a:rPr>
              <a:t>industrijas dalībnieki</a:t>
            </a:r>
            <a:endParaRPr lang="lv-LV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lv-LV" dirty="0" smtClean="0"/>
              <a:t>FKC izmērāmais mērķis:</a:t>
            </a:r>
          </a:p>
          <a:p>
            <a:r>
              <a:rPr lang="lv-LV" dirty="0" smtClean="0"/>
              <a:t>2011.-2015.  realizēt 27 (39 uz 01.03.2015.) rūpnieciskos pētījumus 4 pētniecības (zinātniskajos) virzienos</a:t>
            </a:r>
          </a:p>
          <a:p>
            <a:r>
              <a:rPr lang="lv-LV" dirty="0" smtClean="0"/>
              <a:t>Izstrādāt 27 jaunos eksportspējīgus produktus 10 tehnoloģijas.</a:t>
            </a:r>
          </a:p>
          <a:p>
            <a:endParaRPr lang="lv-LV" dirty="0" smtClean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597"/>
              </p:ext>
            </p:extLst>
          </p:nvPr>
        </p:nvGraphicFramePr>
        <p:xfrm>
          <a:off x="611560" y="5013176"/>
          <a:ext cx="7848872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lv-LV" sz="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lv-LV" sz="2400" b="1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FKC nav</a:t>
                      </a:r>
                      <a:r>
                        <a:rPr lang="lv-LV" sz="2400" b="1" baseline="0" dirty="0" smtClean="0">
                          <a:solidFill>
                            <a:srgbClr val="A50021"/>
                          </a:solidFill>
                          <a:latin typeface="Arial" pitchFamily="34" charset="0"/>
                          <a:cs typeface="Arial" pitchFamily="34" charset="0"/>
                        </a:rPr>
                        <a:t> zinātnisks institūts, tā ir rūpniecisko pētījumu projektu menedžmenta kompānija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9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dirty="0" smtClean="0">
                <a:latin typeface="Arial" pitchFamily="34" charset="0"/>
                <a:cs typeface="Arial" pitchFamily="34" charset="0"/>
              </a:rPr>
              <a:t>FKC dalībnieki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057730"/>
              </p:ext>
            </p:extLst>
          </p:nvPr>
        </p:nvGraphicFramePr>
        <p:xfrm>
          <a:off x="755576" y="908720"/>
          <a:ext cx="7560840" cy="5840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362"/>
                <a:gridCol w="4913278"/>
                <a:gridCol w="1800200"/>
              </a:tblGrid>
              <a:tr h="231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err="1">
                          <a:effectLst/>
                        </a:rPr>
                        <a:t>Nr.p.k</a:t>
                      </a:r>
                      <a:r>
                        <a:rPr lang="lv-LV" sz="12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Nosaukums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FKC daļu īpašnieks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“Grindeks”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“Olainfarm”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3.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Pharmidea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4.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Silvanols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5.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LabochemLV</a:t>
                      </a: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6.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 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Tenax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7.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Sakret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Holding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8.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“Madara </a:t>
                      </a:r>
                      <a:r>
                        <a:rPr lang="lv-LV" sz="1600" b="1" dirty="0" err="1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Cosmetics</a:t>
                      </a:r>
                      <a:r>
                        <a:rPr lang="lv-LV" sz="1600" b="1" dirty="0" smtClean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9.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Chromsword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Baltic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HPLC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Specialists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 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10.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APP Latvijas Organiskās sintēzes institūts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˅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11.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„Stenders”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“AD 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Smart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13.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Solepharm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14.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Tenachem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15.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Tenapors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16.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Silvexpo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17.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Sikamor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18.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A/S “</a:t>
                      </a:r>
                      <a:r>
                        <a:rPr lang="lv-LV" sz="1600" b="1" dirty="0" err="1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Biolat</a:t>
                      </a: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>
                          <a:effectLst/>
                        </a:rPr>
                        <a:t>19.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„Noieta veicināšanas centrs”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20.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b="1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SIA „Iecavnieks &amp; Co”</a:t>
                      </a:r>
                      <a:endParaRPr lang="en-US" sz="16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sz="3200" dirty="0">
                <a:latin typeface="Arial" pitchFamily="34" charset="0"/>
                <a:cs typeface="Arial" pitchFamily="34" charset="0"/>
              </a:rPr>
              <a:t>FKC pārvaldības </a:t>
            </a:r>
            <a:r>
              <a:rPr lang="lv-LV" sz="3200" dirty="0" smtClean="0">
                <a:latin typeface="Arial" pitchFamily="34" charset="0"/>
                <a:cs typeface="Arial" pitchFamily="34" charset="0"/>
              </a:rPr>
              <a:t>hierarhija</a:t>
            </a:r>
          </a:p>
          <a:p>
            <a:pPr marL="0" indent="0">
              <a:buNone/>
            </a:pPr>
            <a:endParaRPr lang="lv-LV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Dalībnieku sapulce (10)</a:t>
            </a: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padome (5):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Uldis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Iltners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Madara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Cosmetics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valdes loceklis (mazais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Nikolajs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Kurma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Tenax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valdes priekšsēdētājs (vidējais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Daina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Zicāne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LabochemLV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locekle (mazais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Inga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Liščika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Olainfarm,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locekle 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(lielais uzņēmums)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Juris Bundulis, Grindeks, </a:t>
            </a:r>
            <a:r>
              <a:rPr lang="lv-LV" dirty="0">
                <a:latin typeface="Arial" pitchFamily="34" charset="0"/>
                <a:cs typeface="Arial" pitchFamily="34" charset="0"/>
              </a:rPr>
              <a:t>valdes priekšsēdētājs (lielais uzņēmums)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valde=FKC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vadītājs (1):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Vitālijs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Skrīvelis</a:t>
            </a: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r>
              <a:rPr lang="lv-LV" dirty="0" smtClean="0">
                <a:latin typeface="Arial" pitchFamily="34" charset="0"/>
                <a:cs typeface="Arial" pitchFamily="34" charset="0"/>
              </a:rPr>
              <a:t>FKC zinātnisko virzienu vadītāji (4)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Jānis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Jaunbergs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Chem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Grindeks – Sintētisko zāļu izstrādes zinātniskais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Ieva Leimane,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Dr.Biol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Silavnols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– Dabas vielu un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biotech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zintāniskais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Ilmārs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Stonāns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Dr.Med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Grindeks – Zāļu drošības zinātniskais virziens</a:t>
            </a:r>
          </a:p>
          <a:p>
            <a:pPr lvl="1"/>
            <a:r>
              <a:rPr lang="lv-LV" dirty="0" smtClean="0">
                <a:latin typeface="Arial" pitchFamily="34" charset="0"/>
                <a:cs typeface="Arial" pitchFamily="34" charset="0"/>
              </a:rPr>
              <a:t>Jānis Strods,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Dr.Chem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Tenax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energotaupošo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 ķīmijas tehnoloģiju 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zinātn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. virziens</a:t>
            </a:r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lv-LV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6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endParaRPr lang="lv-LV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FKC pētījumu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plānotais pielietojums un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ietekme</a:t>
            </a:r>
          </a:p>
          <a:p>
            <a:pPr marL="0" indent="0">
              <a:buNone/>
            </a:pPr>
            <a:endParaRPr lang="lv-LV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9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Precīzi (</a:t>
            </a:r>
            <a:r>
              <a:rPr lang="lv-LV" dirty="0" err="1" smtClean="0">
                <a:latin typeface="Arial" pitchFamily="34" charset="0"/>
                <a:cs typeface="Arial" pitchFamily="34" charset="0"/>
              </a:rPr>
              <a:t>grāmatvedisku</a:t>
            </a:r>
            <a:r>
              <a:rPr lang="lv-LV" dirty="0" smtClean="0">
                <a:latin typeface="Arial" pitchFamily="34" charset="0"/>
                <a:cs typeface="Arial" pitchFamily="34" charset="0"/>
              </a:rPr>
              <a:t>) komerciālo atdevi no veiktā pētījuma var sarēķināt jauno produktu ievadot tirgū, t.i. 2-5 gadus pēc rūpnieciskā pētījuma pabeigšanas.</a:t>
            </a:r>
          </a:p>
          <a:p>
            <a:pPr marL="0" indent="0">
              <a:spcBef>
                <a:spcPts val="0"/>
              </a:spcBef>
              <a:buNone/>
            </a:pPr>
            <a:endParaRPr lang="lv-LV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>
                <a:latin typeface="Arial" pitchFamily="34" charset="0"/>
                <a:cs typeface="Arial" pitchFamily="34" charset="0"/>
              </a:rPr>
              <a:t>Uz 03.2018. ir pabeigti 18 projekti, piemēram:</a:t>
            </a:r>
          </a:p>
          <a:p>
            <a:pPr marL="685800" lvl="1">
              <a:spcBef>
                <a:spcPts val="0"/>
              </a:spcBef>
            </a:pPr>
            <a:r>
              <a:rPr lang="lv-LV" sz="1800" b="1" dirty="0" smtClean="0">
                <a:latin typeface="Arial" pitchFamily="34" charset="0"/>
                <a:cs typeface="Arial" pitchFamily="34" charset="0"/>
              </a:rPr>
              <a:t>P18.</a:t>
            </a:r>
            <a:r>
              <a:rPr lang="lv-LV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lv-LV" sz="1800" b="1" dirty="0"/>
              <a:t>Pētījums</a:t>
            </a:r>
            <a:r>
              <a:rPr lang="lv-LV" sz="1800" dirty="0"/>
              <a:t>. </a:t>
            </a:r>
            <a:r>
              <a:rPr lang="lv-LV" sz="1800" dirty="0" smtClean="0"/>
              <a:t>Injekciju </a:t>
            </a:r>
            <a:r>
              <a:rPr lang="lv-LV" sz="1800" dirty="0" err="1"/>
              <a:t>liofilās</a:t>
            </a:r>
            <a:r>
              <a:rPr lang="lv-LV" sz="1800" dirty="0"/>
              <a:t> zāļu formas tehnoloģijas izpēte un </a:t>
            </a:r>
            <a:r>
              <a:rPr lang="lv-LV" sz="1800" dirty="0" smtClean="0"/>
              <a:t>izstrāde. </a:t>
            </a:r>
            <a:r>
              <a:rPr lang="lv-LV" sz="1800" dirty="0" smtClean="0"/>
              <a:t>(nozares </a:t>
            </a:r>
            <a:r>
              <a:rPr lang="lv-LV" sz="1800" dirty="0" smtClean="0"/>
              <a:t>pētījums)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pielieto SIA </a:t>
            </a:r>
            <a:r>
              <a:rPr lang="lv-LV" sz="1800" dirty="0" err="1" smtClean="0"/>
              <a:t>PharmIdea</a:t>
            </a:r>
            <a:r>
              <a:rPr lang="lv-LV" sz="1800" dirty="0" smtClean="0"/>
              <a:t>.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/>
              <a:t>Nākotnē </a:t>
            </a:r>
            <a:r>
              <a:rPr lang="lv-LV" sz="1800" dirty="0" smtClean="0"/>
              <a:t>pielietos SIA «</a:t>
            </a:r>
            <a:r>
              <a:rPr lang="lv-LV" sz="1800" dirty="0" err="1" smtClean="0"/>
              <a:t>Chromsword</a:t>
            </a:r>
            <a:r>
              <a:rPr lang="lv-LV" sz="1800" dirty="0" smtClean="0"/>
              <a:t>»</a:t>
            </a:r>
            <a:endParaRPr lang="lv-LV" sz="1800" dirty="0" smtClean="0"/>
          </a:p>
          <a:p>
            <a:pPr marL="685800" lvl="1">
              <a:spcBef>
                <a:spcPts val="0"/>
              </a:spcBef>
            </a:pPr>
            <a:r>
              <a:rPr lang="lv-LV" sz="1800" b="1" dirty="0" smtClean="0"/>
              <a:t>P26.1</a:t>
            </a:r>
            <a:r>
              <a:rPr lang="lv-LV" sz="1800" b="1" dirty="0"/>
              <a:t>. Pētījums</a:t>
            </a:r>
            <a:r>
              <a:rPr lang="lv-LV" sz="1800" dirty="0"/>
              <a:t>. Bērzu sulu kā </a:t>
            </a:r>
            <a:r>
              <a:rPr lang="lv-LV" sz="1800" dirty="0" err="1"/>
              <a:t>hidrolāta</a:t>
            </a:r>
            <a:r>
              <a:rPr lang="lv-LV" sz="1800" dirty="0"/>
              <a:t> izmantošana kosmētiskos </a:t>
            </a:r>
            <a:r>
              <a:rPr lang="lv-LV" sz="1800" dirty="0" smtClean="0"/>
              <a:t>līdzekļos (nozares pētījums).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</a:t>
            </a:r>
            <a:r>
              <a:rPr lang="lv-LV" sz="1800" dirty="0"/>
              <a:t>pielieto SIA </a:t>
            </a:r>
            <a:r>
              <a:rPr lang="lv-LV" sz="1800" dirty="0" smtClean="0"/>
              <a:t> Madara </a:t>
            </a:r>
            <a:r>
              <a:rPr lang="lv-LV" sz="1800" dirty="0" err="1" smtClean="0"/>
              <a:t>cosmetics</a:t>
            </a:r>
            <a:endParaRPr lang="lv-LV" sz="1800" dirty="0" smtClean="0"/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Nākotnē pielietos SIA </a:t>
            </a:r>
            <a:r>
              <a:rPr lang="lv-LV" sz="1800" dirty="0" err="1" smtClean="0"/>
              <a:t>Silvanols</a:t>
            </a:r>
            <a:r>
              <a:rPr lang="lv-LV" sz="1800" dirty="0" smtClean="0"/>
              <a:t> un SIA </a:t>
            </a:r>
            <a:r>
              <a:rPr lang="lv-LV" sz="1800" dirty="0" err="1" smtClean="0"/>
              <a:t>Solepharm</a:t>
            </a:r>
            <a:endParaRPr lang="lv-LV" sz="1800" dirty="0" smtClean="0"/>
          </a:p>
          <a:p>
            <a:pPr marL="685800" lvl="1">
              <a:spcBef>
                <a:spcPts val="0"/>
              </a:spcBef>
            </a:pPr>
            <a:r>
              <a:rPr lang="lv-LV" sz="1800" b="1" dirty="0" smtClean="0">
                <a:cs typeface="Arial" pitchFamily="34" charset="0"/>
              </a:rPr>
              <a:t>P02. Pētījums</a:t>
            </a:r>
            <a:r>
              <a:rPr lang="lv-LV" sz="1800" dirty="0" smtClean="0">
                <a:cs typeface="Arial" pitchFamily="34" charset="0"/>
              </a:rPr>
              <a:t>. Fermentētas celmu eļļas pretvēža un pretvīrusu darbības izpēte (individuālais pētījums)</a:t>
            </a:r>
          </a:p>
          <a:p>
            <a:pPr marL="1085850" lvl="2">
              <a:spcBef>
                <a:spcPts val="0"/>
              </a:spcBef>
            </a:pPr>
            <a:r>
              <a:rPr lang="lv-LV" sz="1800" dirty="0" smtClean="0"/>
              <a:t>Rezultātu </a:t>
            </a:r>
            <a:r>
              <a:rPr lang="lv-LV" sz="1800" dirty="0"/>
              <a:t>pielietos SIA </a:t>
            </a:r>
            <a:r>
              <a:rPr lang="lv-LV" sz="1800" dirty="0" err="1"/>
              <a:t>Silvanols</a:t>
            </a:r>
            <a:endParaRPr lang="lv-LV" sz="1800" dirty="0" smtClean="0">
              <a:cs typeface="Arial" pitchFamily="34" charset="0"/>
            </a:endParaRPr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6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856984" cy="648072"/>
          </a:xfrm>
        </p:spPr>
        <p:txBody>
          <a:bodyPr/>
          <a:lstStyle/>
          <a:p>
            <a:pPr algn="l"/>
            <a:r>
              <a:rPr lang="lv-LV" dirty="0"/>
              <a:t/>
            </a:r>
            <a:br>
              <a:rPr lang="lv-LV" dirty="0"/>
            </a:br>
            <a:r>
              <a:rPr lang="lv-LV" sz="3600" dirty="0" smtClean="0">
                <a:latin typeface="Arial" pitchFamily="34" charset="0"/>
                <a:cs typeface="Arial" pitchFamily="34" charset="0"/>
              </a:rPr>
              <a:t>P18 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Pētījuma </a:t>
            </a:r>
            <a:r>
              <a:rPr lang="lv-LV" sz="3600" dirty="0" err="1">
                <a:latin typeface="Arial" pitchFamily="34" charset="0"/>
                <a:cs typeface="Arial" pitchFamily="34" charset="0"/>
              </a:rPr>
              <a:t>know-how</a:t>
            </a:r>
            <a:r>
              <a:rPr lang="lv-LV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3600" dirty="0" smtClean="0">
                <a:latin typeface="Arial" pitchFamily="34" charset="0"/>
                <a:cs typeface="Arial" pitchFamily="34" charset="0"/>
              </a:rPr>
              <a:t>komercializēšana</a:t>
            </a:r>
            <a:endParaRPr lang="lv-LV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484784"/>
            <a:ext cx="4854312" cy="4641696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Pētījuma pabeigts </a:t>
            </a:r>
            <a:r>
              <a:rPr lang="lv-LV" dirty="0" smtClean="0"/>
              <a:t>2013. </a:t>
            </a:r>
            <a:r>
              <a:rPr lang="lv-LV" dirty="0"/>
              <a:t>gada </a:t>
            </a:r>
            <a:r>
              <a:rPr lang="lv-LV" dirty="0" smtClean="0"/>
              <a:t>aprīlī.</a:t>
            </a:r>
            <a:r>
              <a:rPr lang="lv-LV" dirty="0"/>
              <a:t> </a:t>
            </a:r>
            <a:r>
              <a:rPr lang="lv-LV" dirty="0" smtClean="0"/>
              <a:t>Ieguldījums uz pretvēža preparātu </a:t>
            </a:r>
            <a:r>
              <a:rPr lang="lv-LV" dirty="0" err="1" smtClean="0"/>
              <a:t>Bortezomib</a:t>
            </a:r>
            <a:r>
              <a:rPr lang="lv-LV" dirty="0" smtClean="0"/>
              <a:t> izstrādi, EUR 96’710. </a:t>
            </a:r>
          </a:p>
          <a:p>
            <a:r>
              <a:rPr lang="lv-LV" dirty="0" smtClean="0"/>
              <a:t>2014. gada aprīlī  </a:t>
            </a:r>
            <a:r>
              <a:rPr lang="lv-LV" dirty="0" err="1" smtClean="0"/>
              <a:t>PharmIdea</a:t>
            </a:r>
            <a:r>
              <a:rPr lang="lv-LV" dirty="0" smtClean="0"/>
              <a:t> uzsāka preparāta reģistrāciju 10 ES valstīs.</a:t>
            </a:r>
          </a:p>
          <a:p>
            <a:r>
              <a:rPr lang="lv-LV" dirty="0"/>
              <a:t>ES tirgus steriliem asins vēža ārstēšanas produktiem </a:t>
            </a:r>
            <a:r>
              <a:rPr lang="lv-LV" dirty="0" smtClean="0"/>
              <a:t>2013. </a:t>
            </a:r>
            <a:r>
              <a:rPr lang="lv-LV" dirty="0"/>
              <a:t>gadā sastādīja 663 miljoni EUR gadā</a:t>
            </a:r>
            <a:r>
              <a:rPr lang="lv-LV" dirty="0" smtClean="0"/>
              <a:t>. </a:t>
            </a:r>
            <a:r>
              <a:rPr lang="lv-LV" dirty="0" err="1" smtClean="0"/>
              <a:t>PharmIdea</a:t>
            </a:r>
            <a:r>
              <a:rPr lang="lv-LV" dirty="0" smtClean="0"/>
              <a:t> plāno iegūt 0,5% pasaules tirgus. Ir noslēgti 14 licences līgumi uz 58 pasaules valstīm</a:t>
            </a:r>
          </a:p>
          <a:p>
            <a:r>
              <a:rPr lang="lv-LV" dirty="0" smtClean="0"/>
              <a:t>Produkta dzīves ilgums 10-12 gadi</a:t>
            </a:r>
            <a:endParaRPr lang="lv-LV" dirty="0"/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  <p:pic>
        <p:nvPicPr>
          <p:cNvPr id="5" name="Picture 4" descr="Latvijas farm&amp;amacr;cijas un &amp;kcedil;&amp;imacr;mijas kompetences cent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54129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cccl.lv/f/uploads/ERAF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093296"/>
            <a:ext cx="283057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Vitalijs\Documents\PharmIdea\2015\Projects\Bortezomib\Velcade_Sh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74441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1149</TotalTime>
  <Words>2033</Words>
  <Application>Microsoft Office PowerPoint</Application>
  <PresentationFormat>On-screen Show (4:3)</PresentationFormat>
  <Paragraphs>423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 </vt:lpstr>
      <vt:lpstr> </vt:lpstr>
      <vt:lpstr> </vt:lpstr>
      <vt:lpstr> </vt:lpstr>
      <vt:lpstr> </vt:lpstr>
      <vt:lpstr> </vt:lpstr>
      <vt:lpstr> </vt:lpstr>
      <vt:lpstr> </vt:lpstr>
      <vt:lpstr> P18 Pētījuma know-how komercializēšana</vt:lpstr>
      <vt:lpstr>P26.1 Pētījuma know-how komercializēšana</vt:lpstr>
      <vt:lpstr>P02 Pētījuma rezultāti  (negatīva iznākuma piemērs)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Aija</dc:creator>
  <cp:lastModifiedBy>Vitalijs</cp:lastModifiedBy>
  <cp:revision>50</cp:revision>
  <dcterms:created xsi:type="dcterms:W3CDTF">2011-12-21T12:45:18Z</dcterms:created>
  <dcterms:modified xsi:type="dcterms:W3CDTF">2015-03-17T08:08:14Z</dcterms:modified>
</cp:coreProperties>
</file>