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drawings/drawing1.xml" ContentType="application/vnd.openxmlformats-officedocument.drawingml.chartshapes+xml"/>
  <Override PartName="/ppt/charts/chart15.xml" ContentType="application/vnd.openxmlformats-officedocument.drawingml.chart+xml"/>
  <Override PartName="/ppt/drawings/drawing2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2" r:id="rId2"/>
    <p:sldId id="266" r:id="rId3"/>
    <p:sldId id="267" r:id="rId4"/>
    <p:sldId id="264" r:id="rId5"/>
    <p:sldId id="265" r:id="rId6"/>
    <p:sldId id="263" r:id="rId7"/>
    <p:sldId id="284" r:id="rId8"/>
    <p:sldId id="289" r:id="rId9"/>
    <p:sldId id="288" r:id="rId10"/>
    <p:sldId id="286" r:id="rId11"/>
    <p:sldId id="281" r:id="rId12"/>
    <p:sldId id="279" r:id="rId13"/>
    <p:sldId id="270" r:id="rId14"/>
    <p:sldId id="271" r:id="rId15"/>
    <p:sldId id="274" r:id="rId16"/>
    <p:sldId id="275" r:id="rId17"/>
    <p:sldId id="278" r:id="rId18"/>
    <p:sldId id="287" r:id="rId19"/>
    <p:sldId id="280" r:id="rId20"/>
    <p:sldId id="273" r:id="rId21"/>
    <p:sldId id="282" r:id="rId22"/>
    <p:sldId id="290" r:id="rId23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4" autoAdjust="0"/>
    <p:restoredTop sz="92998" autoAdjust="0"/>
  </p:normalViewPr>
  <p:slideViewPr>
    <p:cSldViewPr snapToGrid="0">
      <p:cViewPr varScale="1">
        <p:scale>
          <a:sx n="69" d="100"/>
          <a:sy n="69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inbergs_A\Desktop\Komisija\EM_analitika\Janis_makrodati\PV%20regioni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inbergs_A\Desktop\Komisija\EM_analitika\Janis_makrodati\PV%20regioni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inbergs_A\Desktop\Komisija\EM_analitika\Janis_makrodati\PV%20regioni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inbergs_A\Desktop\Komisija\EM_analitika\Janis_makrodati\PV%20regioni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anita.kaulina\My%20Documents\Prezentacijas\PARTIKA\Bruto_PV_38_ES.xls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anita.kaulina\My%20Documents\Prezentacijas\PARTIKA\Bruto_PV_38_ES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inbergs_A\Downloads\darbavietas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426695644928333E-2"/>
          <c:y val="2.8707407407407407E-2"/>
          <c:w val="0.89293637512498614"/>
          <c:h val="0.87666944444444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Latvija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2005</c:v>
                </c:pt>
                <c:pt idx="1">
                  <c:v>2008</c:v>
                </c:pt>
                <c:pt idx="2">
                  <c:v>2013</c:v>
                </c:pt>
              </c:numCache>
            </c:numRef>
          </c:cat>
          <c:val>
            <c:numRef>
              <c:f>Sheet1!$B$2:$B$4</c:f>
              <c:numCache>
                <c:formatCode>0.0</c:formatCode>
                <c:ptCount val="3"/>
                <c:pt idx="0">
                  <c:v>11.8</c:v>
                </c:pt>
                <c:pt idx="1">
                  <c:v>20.6</c:v>
                </c:pt>
                <c:pt idx="2">
                  <c:v>22.8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ES-15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2005</c:v>
                </c:pt>
                <c:pt idx="1">
                  <c:v>2008</c:v>
                </c:pt>
                <c:pt idx="2">
                  <c:v>2013</c:v>
                </c:pt>
              </c:numCache>
            </c:numRef>
          </c:cat>
          <c:val>
            <c:numRef>
              <c:f>Sheet1!$C$2:$C$4</c:f>
              <c:numCache>
                <c:formatCode>0.0</c:formatCode>
                <c:ptCount val="3"/>
                <c:pt idx="0">
                  <c:v>54.7</c:v>
                </c:pt>
                <c:pt idx="1">
                  <c:v>58.3</c:v>
                </c:pt>
                <c:pt idx="2">
                  <c:v>62.1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73242408"/>
        <c:axId val="373238488"/>
      </c:barChart>
      <c:catAx>
        <c:axId val="373242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73238488"/>
        <c:crosses val="autoZero"/>
        <c:auto val="1"/>
        <c:lblAlgn val="ctr"/>
        <c:lblOffset val="100"/>
        <c:noMultiLvlLbl val="0"/>
      </c:catAx>
      <c:valAx>
        <c:axId val="37323848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crossAx val="373242408"/>
        <c:crosses val="autoZero"/>
        <c:crossBetween val="between"/>
      </c:valAx>
      <c:spPr>
        <a:noFill/>
      </c:spPr>
    </c:plotArea>
    <c:legend>
      <c:legendPos val="l"/>
      <c:layout>
        <c:manualLayout>
          <c:xMode val="edge"/>
          <c:yMode val="edge"/>
          <c:x val="0.3505339387741343"/>
          <c:y val="1.8715114029475649E-2"/>
          <c:w val="0.36327022691923122"/>
          <c:h val="8.4282407407407389E-2"/>
        </c:manualLayout>
      </c:layout>
      <c:overlay val="1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>
          <a:latin typeface="Century Gothic" panose="020B0502020202020204" pitchFamily="34" charset="0"/>
          <a:cs typeface="Calibri" pitchFamily="34" charset="0"/>
        </a:defRPr>
      </a:pPr>
      <a:endParaRPr lang="lv-LV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93285214348207"/>
          <c:y val="5.1400554097404488E-2"/>
          <c:w val="0.36433997220935621"/>
          <c:h val="0.832619568387284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'Nozaru strukt. reģioni'!$B$75</c:f>
              <c:strCache>
                <c:ptCount val="1"/>
                <c:pt idx="0">
                  <c:v>Lauksaimniecība, mežsaimniecība</c:v>
                </c:pt>
              </c:strCache>
            </c:strRef>
          </c:tx>
          <c:invertIfNegative val="0"/>
          <c:cat>
            <c:numRef>
              <c:f>'Nozaru strukt. reģioni'!$F$2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'Nozaru strukt. reģioni'!$F$75</c:f>
              <c:numCache>
                <c:formatCode>General</c:formatCode>
                <c:ptCount val="1"/>
                <c:pt idx="0">
                  <c:v>59472</c:v>
                </c:pt>
              </c:numCache>
            </c:numRef>
          </c:val>
        </c:ser>
        <c:ser>
          <c:idx val="1"/>
          <c:order val="1"/>
          <c:tx>
            <c:strRef>
              <c:f>'Nozaru strukt. reģioni'!$B$76</c:f>
              <c:strCache>
                <c:ptCount val="1"/>
                <c:pt idx="0">
                  <c:v>Apstrādes rūpniecība</c:v>
                </c:pt>
              </c:strCache>
            </c:strRef>
          </c:tx>
          <c:invertIfNegative val="0"/>
          <c:cat>
            <c:numRef>
              <c:f>'Nozaru strukt. reģioni'!$F$2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'Nozaru strukt. reģioni'!$F$76</c:f>
              <c:numCache>
                <c:formatCode>General</c:formatCode>
                <c:ptCount val="1"/>
                <c:pt idx="0">
                  <c:v>234525</c:v>
                </c:pt>
              </c:numCache>
            </c:numRef>
          </c:val>
        </c:ser>
        <c:ser>
          <c:idx val="2"/>
          <c:order val="2"/>
          <c:tx>
            <c:strRef>
              <c:f>'Nozaru strukt. reģioni'!$B$77</c:f>
              <c:strCache>
                <c:ptCount val="1"/>
                <c:pt idx="0">
                  <c:v>Pārējā rūpniecība</c:v>
                </c:pt>
              </c:strCache>
            </c:strRef>
          </c:tx>
          <c:invertIfNegative val="0"/>
          <c:cat>
            <c:numRef>
              <c:f>'Nozaru strukt. reģioni'!$F$2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'Nozaru strukt. reģioni'!$F$77</c:f>
              <c:numCache>
                <c:formatCode>General</c:formatCode>
                <c:ptCount val="1"/>
                <c:pt idx="0">
                  <c:v>48891</c:v>
                </c:pt>
              </c:numCache>
            </c:numRef>
          </c:val>
        </c:ser>
        <c:ser>
          <c:idx val="3"/>
          <c:order val="3"/>
          <c:tx>
            <c:strRef>
              <c:f>'Nozaru strukt. reģioni'!$B$78</c:f>
              <c:strCache>
                <c:ptCount val="1"/>
                <c:pt idx="0">
                  <c:v>Būvniecība</c:v>
                </c:pt>
              </c:strCache>
            </c:strRef>
          </c:tx>
          <c:invertIfNegative val="0"/>
          <c:cat>
            <c:numRef>
              <c:f>'Nozaru strukt. reģioni'!$F$2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'Nozaru strukt. reģioni'!$F$78</c:f>
              <c:numCache>
                <c:formatCode>General</c:formatCode>
                <c:ptCount val="1"/>
                <c:pt idx="0">
                  <c:v>74213</c:v>
                </c:pt>
              </c:numCache>
            </c:numRef>
          </c:val>
        </c:ser>
        <c:ser>
          <c:idx val="4"/>
          <c:order val="4"/>
          <c:tx>
            <c:strRef>
              <c:f>'Nozaru strukt. reģioni'!$B$79</c:f>
              <c:strCache>
                <c:ptCount val="1"/>
                <c:pt idx="0">
                  <c:v>Tirdzniecība, izmitināšana ...</c:v>
                </c:pt>
              </c:strCache>
            </c:strRef>
          </c:tx>
          <c:invertIfNegative val="0"/>
          <c:cat>
            <c:numRef>
              <c:f>'Nozaru strukt. reģioni'!$F$2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'Nozaru strukt. reģioni'!$F$79</c:f>
              <c:numCache>
                <c:formatCode>General</c:formatCode>
                <c:ptCount val="1"/>
                <c:pt idx="0">
                  <c:v>193454</c:v>
                </c:pt>
              </c:numCache>
            </c:numRef>
          </c:val>
        </c:ser>
        <c:ser>
          <c:idx val="5"/>
          <c:order val="5"/>
          <c:tx>
            <c:strRef>
              <c:f>'Nozaru strukt. reģioni'!$B$80</c:f>
              <c:strCache>
                <c:ptCount val="1"/>
                <c:pt idx="0">
                  <c:v>Transports un uzglabāšana</c:v>
                </c:pt>
              </c:strCache>
            </c:strRef>
          </c:tx>
          <c:invertIfNegative val="0"/>
          <c:cat>
            <c:numRef>
              <c:f>'Nozaru strukt. reģioni'!$F$2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'Nozaru strukt. reģioni'!$F$80</c:f>
              <c:numCache>
                <c:formatCode>General</c:formatCode>
                <c:ptCount val="1"/>
                <c:pt idx="0">
                  <c:v>216594</c:v>
                </c:pt>
              </c:numCache>
            </c:numRef>
          </c:val>
        </c:ser>
        <c:ser>
          <c:idx val="6"/>
          <c:order val="6"/>
          <c:tx>
            <c:strRef>
              <c:f>'Nozaru strukt. reģioni'!$B$81</c:f>
              <c:strCache>
                <c:ptCount val="1"/>
                <c:pt idx="0">
                  <c:v>Citi komercpakalpojumi</c:v>
                </c:pt>
              </c:strCache>
            </c:strRef>
          </c:tx>
          <c:invertIfNegative val="0"/>
          <c:cat>
            <c:numRef>
              <c:f>'Nozaru strukt. reģioni'!$F$2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'Nozaru strukt. reģioni'!$F$81</c:f>
              <c:numCache>
                <c:formatCode>General</c:formatCode>
                <c:ptCount val="1"/>
                <c:pt idx="0">
                  <c:v>335981</c:v>
                </c:pt>
              </c:numCache>
            </c:numRef>
          </c:val>
        </c:ser>
        <c:ser>
          <c:idx val="7"/>
          <c:order val="7"/>
          <c:tx>
            <c:strRef>
              <c:f>'Nozaru strukt. reģioni'!$B$82</c:f>
              <c:strCache>
                <c:ptCount val="1"/>
                <c:pt idx="0">
                  <c:v>Sabiedriskie pakalpojumi</c:v>
                </c:pt>
              </c:strCache>
            </c:strRef>
          </c:tx>
          <c:invertIfNegative val="0"/>
          <c:cat>
            <c:numRef>
              <c:f>'Nozaru strukt. reģioni'!$F$2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'Nozaru strukt. reģioni'!$F$82</c:f>
              <c:numCache>
                <c:formatCode>General</c:formatCode>
                <c:ptCount val="1"/>
                <c:pt idx="0">
                  <c:v>428524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80854328"/>
        <c:axId val="680853936"/>
      </c:barChart>
      <c:catAx>
        <c:axId val="680854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80853936"/>
        <c:crosses val="autoZero"/>
        <c:auto val="1"/>
        <c:lblAlgn val="ctr"/>
        <c:lblOffset val="100"/>
        <c:noMultiLvlLbl val="0"/>
      </c:catAx>
      <c:valAx>
        <c:axId val="68085393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680854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7937563686892082"/>
          <c:y val="3.9363517060367455E-2"/>
          <c:w val="0.49758530183727034"/>
          <c:h val="0.83793963254593173"/>
        </c:manualLayout>
      </c:layout>
      <c:overlay val="0"/>
      <c:txPr>
        <a:bodyPr/>
        <a:lstStyle/>
        <a:p>
          <a:pPr>
            <a:defRPr sz="900"/>
          </a:pPr>
          <a:endParaRPr lang="lv-LV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93285214348207"/>
          <c:y val="5.1400554097404488E-2"/>
          <c:w val="0.36433997220935621"/>
          <c:h val="0.832619568387284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'Nozaru strukt. reģioni'!$B$63</c:f>
              <c:strCache>
                <c:ptCount val="1"/>
                <c:pt idx="0">
                  <c:v>Lauksaimniecība, mežsaimniecība</c:v>
                </c:pt>
              </c:strCache>
            </c:strRef>
          </c:tx>
          <c:invertIfNegative val="0"/>
          <c:cat>
            <c:numRef>
              <c:f>'Nozaru strukt. reģioni'!$F$2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'Nozaru strukt. reģioni'!$F$63</c:f>
              <c:numCache>
                <c:formatCode>General</c:formatCode>
                <c:ptCount val="1"/>
                <c:pt idx="0">
                  <c:v>219337</c:v>
                </c:pt>
              </c:numCache>
            </c:numRef>
          </c:val>
        </c:ser>
        <c:ser>
          <c:idx val="1"/>
          <c:order val="1"/>
          <c:tx>
            <c:strRef>
              <c:f>'Nozaru strukt. reģioni'!$B$64</c:f>
              <c:strCache>
                <c:ptCount val="1"/>
                <c:pt idx="0">
                  <c:v>Apstrādes rūpniecība</c:v>
                </c:pt>
              </c:strCache>
            </c:strRef>
          </c:tx>
          <c:invertIfNegative val="0"/>
          <c:cat>
            <c:numRef>
              <c:f>'Nozaru strukt. reģioni'!$F$2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'Nozaru strukt. reģioni'!$F$64</c:f>
              <c:numCache>
                <c:formatCode>General</c:formatCode>
                <c:ptCount val="1"/>
                <c:pt idx="0">
                  <c:v>289953</c:v>
                </c:pt>
              </c:numCache>
            </c:numRef>
          </c:val>
        </c:ser>
        <c:ser>
          <c:idx val="2"/>
          <c:order val="2"/>
          <c:tx>
            <c:strRef>
              <c:f>'Nozaru strukt. reģioni'!$B$65</c:f>
              <c:strCache>
                <c:ptCount val="1"/>
                <c:pt idx="0">
                  <c:v>Pārējā rūpniecība</c:v>
                </c:pt>
              </c:strCache>
            </c:strRef>
          </c:tx>
          <c:invertIfNegative val="0"/>
          <c:cat>
            <c:numRef>
              <c:f>'Nozaru strukt. reģioni'!$F$2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'Nozaru strukt. reģioni'!$F$65</c:f>
              <c:numCache>
                <c:formatCode>General</c:formatCode>
                <c:ptCount val="1"/>
                <c:pt idx="0">
                  <c:v>91866</c:v>
                </c:pt>
              </c:numCache>
            </c:numRef>
          </c:val>
        </c:ser>
        <c:ser>
          <c:idx val="3"/>
          <c:order val="3"/>
          <c:tx>
            <c:strRef>
              <c:f>'Nozaru strukt. reģioni'!$B$66</c:f>
              <c:strCache>
                <c:ptCount val="1"/>
                <c:pt idx="0">
                  <c:v>Būvniecība</c:v>
                </c:pt>
              </c:strCache>
            </c:strRef>
          </c:tx>
          <c:invertIfNegative val="0"/>
          <c:cat>
            <c:numRef>
              <c:f>'Nozaru strukt. reģioni'!$F$2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'Nozaru strukt. reģioni'!$F$66</c:f>
              <c:numCache>
                <c:formatCode>General</c:formatCode>
                <c:ptCount val="1"/>
                <c:pt idx="0">
                  <c:v>99170</c:v>
                </c:pt>
              </c:numCache>
            </c:numRef>
          </c:val>
        </c:ser>
        <c:ser>
          <c:idx val="4"/>
          <c:order val="4"/>
          <c:tx>
            <c:strRef>
              <c:f>'Nozaru strukt. reģioni'!$B$67</c:f>
              <c:strCache>
                <c:ptCount val="1"/>
                <c:pt idx="0">
                  <c:v>Tirdzniecība, izmitināšana ...</c:v>
                </c:pt>
              </c:strCache>
            </c:strRef>
          </c:tx>
          <c:invertIfNegative val="0"/>
          <c:cat>
            <c:numRef>
              <c:f>'Nozaru strukt. reģioni'!$F$2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'Nozaru strukt. reģioni'!$F$67</c:f>
              <c:numCache>
                <c:formatCode>General</c:formatCode>
                <c:ptCount val="1"/>
                <c:pt idx="0">
                  <c:v>203318</c:v>
                </c:pt>
              </c:numCache>
            </c:numRef>
          </c:val>
        </c:ser>
        <c:ser>
          <c:idx val="5"/>
          <c:order val="5"/>
          <c:tx>
            <c:strRef>
              <c:f>'Nozaru strukt. reģioni'!$B$68</c:f>
              <c:strCache>
                <c:ptCount val="1"/>
                <c:pt idx="0">
                  <c:v>Transports un uzglabāšana</c:v>
                </c:pt>
              </c:strCache>
            </c:strRef>
          </c:tx>
          <c:invertIfNegative val="0"/>
          <c:cat>
            <c:numRef>
              <c:f>'Nozaru strukt. reģioni'!$F$2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'Nozaru strukt. reģioni'!$F$68</c:f>
              <c:numCache>
                <c:formatCode>General</c:formatCode>
                <c:ptCount val="1"/>
                <c:pt idx="0">
                  <c:v>96815</c:v>
                </c:pt>
              </c:numCache>
            </c:numRef>
          </c:val>
        </c:ser>
        <c:ser>
          <c:idx val="6"/>
          <c:order val="6"/>
          <c:tx>
            <c:strRef>
              <c:f>'Nozaru strukt. reģioni'!$B$69</c:f>
              <c:strCache>
                <c:ptCount val="1"/>
                <c:pt idx="0">
                  <c:v>Citi komercpakalpojumi</c:v>
                </c:pt>
              </c:strCache>
            </c:strRef>
          </c:tx>
          <c:invertIfNegative val="0"/>
          <c:cat>
            <c:numRef>
              <c:f>'Nozaru strukt. reģioni'!$F$2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'Nozaru strukt. reģioni'!$F$69</c:f>
              <c:numCache>
                <c:formatCode>General</c:formatCode>
                <c:ptCount val="1"/>
                <c:pt idx="0">
                  <c:v>296026</c:v>
                </c:pt>
              </c:numCache>
            </c:numRef>
          </c:val>
        </c:ser>
        <c:ser>
          <c:idx val="7"/>
          <c:order val="7"/>
          <c:tx>
            <c:strRef>
              <c:f>'Nozaru strukt. reģioni'!$B$70</c:f>
              <c:strCache>
                <c:ptCount val="1"/>
                <c:pt idx="0">
                  <c:v>Sabiedriskie pakalpojumi</c:v>
                </c:pt>
              </c:strCache>
            </c:strRef>
          </c:tx>
          <c:invertIfNegative val="0"/>
          <c:cat>
            <c:numRef>
              <c:f>'Nozaru strukt. reģioni'!$F$2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'Nozaru strukt. reģioni'!$F$70</c:f>
              <c:numCache>
                <c:formatCode>General</c:formatCode>
                <c:ptCount val="1"/>
                <c:pt idx="0">
                  <c:v>305050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11165672"/>
        <c:axId val="611165280"/>
      </c:barChart>
      <c:catAx>
        <c:axId val="611165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11165280"/>
        <c:crosses val="autoZero"/>
        <c:auto val="1"/>
        <c:lblAlgn val="ctr"/>
        <c:lblOffset val="100"/>
        <c:noMultiLvlLbl val="0"/>
      </c:catAx>
      <c:valAx>
        <c:axId val="61116528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611165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7937563686892082"/>
          <c:y val="3.9363517060367455E-2"/>
          <c:w val="0.49758530183727034"/>
          <c:h val="0.83793963254593173"/>
        </c:manualLayout>
      </c:layout>
      <c:overlay val="0"/>
      <c:txPr>
        <a:bodyPr/>
        <a:lstStyle/>
        <a:p>
          <a:pPr>
            <a:defRPr sz="900"/>
          </a:pPr>
          <a:endParaRPr lang="lv-LV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93285214348207"/>
          <c:y val="5.1400554097404488E-2"/>
          <c:w val="0.36433997220935621"/>
          <c:h val="0.832619568387284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'Nozaru strukt. reģioni'!$B$51</c:f>
              <c:strCache>
                <c:ptCount val="1"/>
                <c:pt idx="0">
                  <c:v>Lauksaimniecība, mežsaimniecība</c:v>
                </c:pt>
              </c:strCache>
            </c:strRef>
          </c:tx>
          <c:invertIfNegative val="0"/>
          <c:cat>
            <c:numRef>
              <c:f>'Nozaru strukt. reģioni'!$F$2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'Nozaru strukt. reģioni'!$F$51</c:f>
              <c:numCache>
                <c:formatCode>General</c:formatCode>
                <c:ptCount val="1"/>
                <c:pt idx="0">
                  <c:v>140230</c:v>
                </c:pt>
              </c:numCache>
            </c:numRef>
          </c:val>
        </c:ser>
        <c:ser>
          <c:idx val="1"/>
          <c:order val="1"/>
          <c:tx>
            <c:strRef>
              <c:f>'Nozaru strukt. reģioni'!$B$52</c:f>
              <c:strCache>
                <c:ptCount val="1"/>
                <c:pt idx="0">
                  <c:v>Apstrādes rūpniecība</c:v>
                </c:pt>
              </c:strCache>
            </c:strRef>
          </c:tx>
          <c:invertIfNegative val="0"/>
          <c:cat>
            <c:numRef>
              <c:f>'Nozaru strukt. reģioni'!$F$2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'Nozaru strukt. reģioni'!$F$52</c:f>
              <c:numCache>
                <c:formatCode>General</c:formatCode>
                <c:ptCount val="1"/>
                <c:pt idx="0">
                  <c:v>348972</c:v>
                </c:pt>
              </c:numCache>
            </c:numRef>
          </c:val>
        </c:ser>
        <c:ser>
          <c:idx val="2"/>
          <c:order val="2"/>
          <c:tx>
            <c:strRef>
              <c:f>'Nozaru strukt. reģioni'!$B$53</c:f>
              <c:strCache>
                <c:ptCount val="1"/>
                <c:pt idx="0">
                  <c:v>Pārējā rūpniecība</c:v>
                </c:pt>
              </c:strCache>
            </c:strRef>
          </c:tx>
          <c:invertIfNegative val="0"/>
          <c:cat>
            <c:numRef>
              <c:f>'Nozaru strukt. reģioni'!$F$2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'Nozaru strukt. reģioni'!$F$53</c:f>
              <c:numCache>
                <c:formatCode>General</c:formatCode>
                <c:ptCount val="1"/>
                <c:pt idx="0">
                  <c:v>75550</c:v>
                </c:pt>
              </c:numCache>
            </c:numRef>
          </c:val>
        </c:ser>
        <c:ser>
          <c:idx val="3"/>
          <c:order val="3"/>
          <c:tx>
            <c:strRef>
              <c:f>'Nozaru strukt. reģioni'!$B$54</c:f>
              <c:strCache>
                <c:ptCount val="1"/>
                <c:pt idx="0">
                  <c:v>Būvniecība</c:v>
                </c:pt>
              </c:strCache>
            </c:strRef>
          </c:tx>
          <c:invertIfNegative val="0"/>
          <c:cat>
            <c:numRef>
              <c:f>'Nozaru strukt. reģioni'!$F$2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'Nozaru strukt. reģioni'!$F$54</c:f>
              <c:numCache>
                <c:formatCode>General</c:formatCode>
                <c:ptCount val="1"/>
                <c:pt idx="0">
                  <c:v>141677</c:v>
                </c:pt>
              </c:numCache>
            </c:numRef>
          </c:val>
        </c:ser>
        <c:ser>
          <c:idx val="4"/>
          <c:order val="4"/>
          <c:tx>
            <c:strRef>
              <c:f>'Nozaru strukt. reģioni'!$B$55</c:f>
              <c:strCache>
                <c:ptCount val="1"/>
                <c:pt idx="0">
                  <c:v>Tirdzniecība, izmitināšana ...</c:v>
                </c:pt>
              </c:strCache>
            </c:strRef>
          </c:tx>
          <c:invertIfNegative val="0"/>
          <c:cat>
            <c:numRef>
              <c:f>'Nozaru strukt. reģioni'!$F$2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'Nozaru strukt. reģioni'!$F$55</c:f>
              <c:numCache>
                <c:formatCode>General</c:formatCode>
                <c:ptCount val="1"/>
                <c:pt idx="0">
                  <c:v>217861</c:v>
                </c:pt>
              </c:numCache>
            </c:numRef>
          </c:val>
        </c:ser>
        <c:ser>
          <c:idx val="5"/>
          <c:order val="5"/>
          <c:tx>
            <c:strRef>
              <c:f>'Nozaru strukt. reģioni'!$B$56</c:f>
              <c:strCache>
                <c:ptCount val="1"/>
                <c:pt idx="0">
                  <c:v>Transports un uzglabāšana</c:v>
                </c:pt>
              </c:strCache>
            </c:strRef>
          </c:tx>
          <c:invertIfNegative val="0"/>
          <c:cat>
            <c:numRef>
              <c:f>'Nozaru strukt. reģioni'!$F$2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'Nozaru strukt. reģioni'!$F$56</c:f>
              <c:numCache>
                <c:formatCode>General</c:formatCode>
                <c:ptCount val="1"/>
                <c:pt idx="0">
                  <c:v>329843</c:v>
                </c:pt>
              </c:numCache>
            </c:numRef>
          </c:val>
        </c:ser>
        <c:ser>
          <c:idx val="6"/>
          <c:order val="6"/>
          <c:tx>
            <c:strRef>
              <c:f>'Nozaru strukt. reģioni'!$B$57</c:f>
              <c:strCache>
                <c:ptCount val="1"/>
                <c:pt idx="0">
                  <c:v>Citi komercpakalpojumi</c:v>
                </c:pt>
              </c:strCache>
            </c:strRef>
          </c:tx>
          <c:invertIfNegative val="0"/>
          <c:cat>
            <c:numRef>
              <c:f>'Nozaru strukt. reģioni'!$F$2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'Nozaru strukt. reģioni'!$F$57</c:f>
              <c:numCache>
                <c:formatCode>General</c:formatCode>
                <c:ptCount val="1"/>
                <c:pt idx="0">
                  <c:v>412288</c:v>
                </c:pt>
              </c:numCache>
            </c:numRef>
          </c:val>
        </c:ser>
        <c:ser>
          <c:idx val="7"/>
          <c:order val="7"/>
          <c:tx>
            <c:strRef>
              <c:f>'Nozaru strukt. reģioni'!$B$58</c:f>
              <c:strCache>
                <c:ptCount val="1"/>
                <c:pt idx="0">
                  <c:v>Sabiedriskie pakalpojumi</c:v>
                </c:pt>
              </c:strCache>
            </c:strRef>
          </c:tx>
          <c:invertIfNegative val="0"/>
          <c:cat>
            <c:numRef>
              <c:f>'Nozaru strukt. reģioni'!$F$2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'Nozaru strukt. reģioni'!$F$58</c:f>
              <c:numCache>
                <c:formatCode>General</c:formatCode>
                <c:ptCount val="1"/>
                <c:pt idx="0">
                  <c:v>315376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11161752"/>
        <c:axId val="611162144"/>
      </c:barChart>
      <c:catAx>
        <c:axId val="611161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11162144"/>
        <c:crosses val="autoZero"/>
        <c:auto val="1"/>
        <c:lblAlgn val="ctr"/>
        <c:lblOffset val="100"/>
        <c:noMultiLvlLbl val="0"/>
      </c:catAx>
      <c:valAx>
        <c:axId val="61116214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611161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7937563686892082"/>
          <c:y val="3.9363517060367455E-2"/>
          <c:w val="0.49758530183727034"/>
          <c:h val="0.83793963254593173"/>
        </c:manualLayout>
      </c:layout>
      <c:overlay val="0"/>
      <c:txPr>
        <a:bodyPr/>
        <a:lstStyle/>
        <a:p>
          <a:pPr>
            <a:defRPr sz="900"/>
          </a:pPr>
          <a:endParaRPr lang="lv-LV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93285214348207"/>
          <c:y val="5.1400554097404488E-2"/>
          <c:w val="0.36433997220935621"/>
          <c:h val="0.832619568387284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'Nozaru strukt. reģioni'!$B$39</c:f>
              <c:strCache>
                <c:ptCount val="1"/>
                <c:pt idx="0">
                  <c:v>Lauksaimniecība, mežsaimniecība</c:v>
                </c:pt>
              </c:strCache>
            </c:strRef>
          </c:tx>
          <c:invertIfNegative val="0"/>
          <c:cat>
            <c:numRef>
              <c:f>'Nozaru strukt. reģioni'!$F$2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'Nozaru strukt. reģioni'!$F$39</c:f>
              <c:numCache>
                <c:formatCode>General</c:formatCode>
                <c:ptCount val="1"/>
                <c:pt idx="0">
                  <c:v>117811</c:v>
                </c:pt>
              </c:numCache>
            </c:numRef>
          </c:val>
        </c:ser>
        <c:ser>
          <c:idx val="1"/>
          <c:order val="1"/>
          <c:tx>
            <c:strRef>
              <c:f>'Nozaru strukt. reģioni'!$B$40</c:f>
              <c:strCache>
                <c:ptCount val="1"/>
                <c:pt idx="0">
                  <c:v>Apstrādes rūpniecība</c:v>
                </c:pt>
              </c:strCache>
            </c:strRef>
          </c:tx>
          <c:invertIfNegative val="0"/>
          <c:cat>
            <c:numRef>
              <c:f>'Nozaru strukt. reģioni'!$F$2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'Nozaru strukt. reģioni'!$F$40</c:f>
              <c:numCache>
                <c:formatCode>General</c:formatCode>
                <c:ptCount val="1"/>
                <c:pt idx="0">
                  <c:v>239955</c:v>
                </c:pt>
              </c:numCache>
            </c:numRef>
          </c:val>
        </c:ser>
        <c:ser>
          <c:idx val="2"/>
          <c:order val="2"/>
          <c:tx>
            <c:strRef>
              <c:f>'Nozaru strukt. reģioni'!$B$41</c:f>
              <c:strCache>
                <c:ptCount val="1"/>
                <c:pt idx="0">
                  <c:v>Pārējā rūpniecība</c:v>
                </c:pt>
              </c:strCache>
            </c:strRef>
          </c:tx>
          <c:invertIfNegative val="0"/>
          <c:cat>
            <c:numRef>
              <c:f>'Nozaru strukt. reģioni'!$F$2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'Nozaru strukt. reģioni'!$F$41</c:f>
              <c:numCache>
                <c:formatCode>General</c:formatCode>
                <c:ptCount val="1"/>
                <c:pt idx="0">
                  <c:v>44898</c:v>
                </c:pt>
              </c:numCache>
            </c:numRef>
          </c:val>
        </c:ser>
        <c:ser>
          <c:idx val="3"/>
          <c:order val="3"/>
          <c:tx>
            <c:strRef>
              <c:f>'Nozaru strukt. reģioni'!$B$42</c:f>
              <c:strCache>
                <c:ptCount val="1"/>
                <c:pt idx="0">
                  <c:v>Būvniecība</c:v>
                </c:pt>
              </c:strCache>
            </c:strRef>
          </c:tx>
          <c:invertIfNegative val="0"/>
          <c:cat>
            <c:numRef>
              <c:f>'Nozaru strukt. reģioni'!$F$2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'Nozaru strukt. reģioni'!$F$42</c:f>
              <c:numCache>
                <c:formatCode>General</c:formatCode>
                <c:ptCount val="1"/>
                <c:pt idx="0">
                  <c:v>80065</c:v>
                </c:pt>
              </c:numCache>
            </c:numRef>
          </c:val>
        </c:ser>
        <c:ser>
          <c:idx val="4"/>
          <c:order val="4"/>
          <c:tx>
            <c:strRef>
              <c:f>'Nozaru strukt. reģioni'!$B$43</c:f>
              <c:strCache>
                <c:ptCount val="1"/>
                <c:pt idx="0">
                  <c:v>Tirdzniecība, izmitināšana ...</c:v>
                </c:pt>
              </c:strCache>
            </c:strRef>
          </c:tx>
          <c:invertIfNegative val="0"/>
          <c:cat>
            <c:numRef>
              <c:f>'Nozaru strukt. reģioni'!$F$2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'Nozaru strukt. reģioni'!$F$43</c:f>
              <c:numCache>
                <c:formatCode>General</c:formatCode>
                <c:ptCount val="1"/>
                <c:pt idx="0">
                  <c:v>115717</c:v>
                </c:pt>
              </c:numCache>
            </c:numRef>
          </c:val>
        </c:ser>
        <c:ser>
          <c:idx val="5"/>
          <c:order val="5"/>
          <c:tx>
            <c:strRef>
              <c:f>'Nozaru strukt. reģioni'!$B$44</c:f>
              <c:strCache>
                <c:ptCount val="1"/>
                <c:pt idx="0">
                  <c:v>Transports un uzglabāšana</c:v>
                </c:pt>
              </c:strCache>
            </c:strRef>
          </c:tx>
          <c:invertIfNegative val="0"/>
          <c:cat>
            <c:numRef>
              <c:f>'Nozaru strukt. reģioni'!$F$2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'Nozaru strukt. reģioni'!$F$44</c:f>
              <c:numCache>
                <c:formatCode>General</c:formatCode>
                <c:ptCount val="1"/>
                <c:pt idx="0">
                  <c:v>50248</c:v>
                </c:pt>
              </c:numCache>
            </c:numRef>
          </c:val>
        </c:ser>
        <c:ser>
          <c:idx val="6"/>
          <c:order val="6"/>
          <c:tx>
            <c:strRef>
              <c:f>'Nozaru strukt. reģioni'!$B$45</c:f>
              <c:strCache>
                <c:ptCount val="1"/>
                <c:pt idx="0">
                  <c:v>Citi komercpakalpojumi</c:v>
                </c:pt>
              </c:strCache>
            </c:strRef>
          </c:tx>
          <c:invertIfNegative val="0"/>
          <c:cat>
            <c:numRef>
              <c:f>'Nozaru strukt. reģioni'!$F$2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'Nozaru strukt. reģioni'!$F$45</c:f>
              <c:numCache>
                <c:formatCode>General</c:formatCode>
                <c:ptCount val="1"/>
                <c:pt idx="0">
                  <c:v>281553</c:v>
                </c:pt>
              </c:numCache>
            </c:numRef>
          </c:val>
        </c:ser>
        <c:ser>
          <c:idx val="7"/>
          <c:order val="7"/>
          <c:tx>
            <c:strRef>
              <c:f>'Nozaru strukt. reģioni'!$B$46</c:f>
              <c:strCache>
                <c:ptCount val="1"/>
                <c:pt idx="0">
                  <c:v>Sabiedriskie pakalpojumi</c:v>
                </c:pt>
              </c:strCache>
            </c:strRef>
          </c:tx>
          <c:invertIfNegative val="0"/>
          <c:cat>
            <c:numRef>
              <c:f>'Nozaru strukt. reģioni'!$F$2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'Nozaru strukt. reģioni'!$F$46</c:f>
              <c:numCache>
                <c:formatCode>General</c:formatCode>
                <c:ptCount val="1"/>
                <c:pt idx="0">
                  <c:v>252783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11162928"/>
        <c:axId val="611163320"/>
      </c:barChart>
      <c:catAx>
        <c:axId val="611162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11163320"/>
        <c:crosses val="autoZero"/>
        <c:auto val="1"/>
        <c:lblAlgn val="ctr"/>
        <c:lblOffset val="100"/>
        <c:noMultiLvlLbl val="0"/>
      </c:catAx>
      <c:valAx>
        <c:axId val="61116332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611162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7937563686892082"/>
          <c:y val="3.9363517060367455E-2"/>
          <c:w val="0.49758530183727034"/>
          <c:h val="0.83793963254593173"/>
        </c:manualLayout>
      </c:layout>
      <c:overlay val="0"/>
      <c:txPr>
        <a:bodyPr/>
        <a:lstStyle/>
        <a:p>
          <a:pPr>
            <a:defRPr sz="900"/>
          </a:pPr>
          <a:endParaRPr lang="lv-LV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33822476735858E-2"/>
          <c:y val="3.4488188976377981E-2"/>
          <c:w val="0.90299415413982365"/>
          <c:h val="0.648866516685415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attēli!$F$190</c:f>
              <c:strCache>
                <c:ptCount val="1"/>
                <c:pt idx="0">
                  <c:v>Pārtikas produktu ražošana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attēli!$E$191:$E$212</c:f>
              <c:strCache>
                <c:ptCount val="22"/>
                <c:pt idx="0">
                  <c:v>Bulgārija</c:v>
                </c:pt>
                <c:pt idx="1">
                  <c:v>Latvija</c:v>
                </c:pt>
                <c:pt idx="2">
                  <c:v>Lietuva</c:v>
                </c:pt>
                <c:pt idx="3">
                  <c:v>Slovākija</c:v>
                </c:pt>
                <c:pt idx="4">
                  <c:v>Polija</c:v>
                </c:pt>
                <c:pt idx="5">
                  <c:v>Igaunija</c:v>
                </c:pt>
                <c:pt idx="6">
                  <c:v>Ungārija</c:v>
                </c:pt>
                <c:pt idx="7">
                  <c:v>Čehija</c:v>
                </c:pt>
                <c:pt idx="8">
                  <c:v>Portugāle</c:v>
                </c:pt>
                <c:pt idx="9">
                  <c:v>Slovēnija</c:v>
                </c:pt>
                <c:pt idx="10">
                  <c:v>Kipra</c:v>
                </c:pt>
                <c:pt idx="11">
                  <c:v>ES-27</c:v>
                </c:pt>
                <c:pt idx="12">
                  <c:v>Vācija</c:v>
                </c:pt>
                <c:pt idx="13">
                  <c:v>Grieķija</c:v>
                </c:pt>
                <c:pt idx="14">
                  <c:v>Itālija</c:v>
                </c:pt>
                <c:pt idx="15">
                  <c:v>Spānija</c:v>
                </c:pt>
                <c:pt idx="16">
                  <c:v>Zviedrija</c:v>
                </c:pt>
                <c:pt idx="17">
                  <c:v>Austrija</c:v>
                </c:pt>
                <c:pt idx="18">
                  <c:v>UK</c:v>
                </c:pt>
                <c:pt idx="19">
                  <c:v>Somija</c:v>
                </c:pt>
                <c:pt idx="20">
                  <c:v>Beļģija</c:v>
                </c:pt>
                <c:pt idx="21">
                  <c:v>Nīderlande</c:v>
                </c:pt>
              </c:strCache>
            </c:strRef>
          </c:cat>
          <c:val>
            <c:numRef>
              <c:f>attēli!$F$191:$F$212</c:f>
              <c:numCache>
                <c:formatCode>#,##0.0</c:formatCode>
                <c:ptCount val="22"/>
                <c:pt idx="0">
                  <c:v>6.2</c:v>
                </c:pt>
                <c:pt idx="1">
                  <c:v>11.2</c:v>
                </c:pt>
                <c:pt idx="2">
                  <c:v>12.6</c:v>
                </c:pt>
                <c:pt idx="3">
                  <c:v>16.100000000000001</c:v>
                </c:pt>
                <c:pt idx="4">
                  <c:v>16.899999999999999</c:v>
                </c:pt>
                <c:pt idx="5">
                  <c:v>17.100000000000001</c:v>
                </c:pt>
                <c:pt idx="6">
                  <c:v>17.100000000000001</c:v>
                </c:pt>
                <c:pt idx="7">
                  <c:v>19.2</c:v>
                </c:pt>
                <c:pt idx="8">
                  <c:v>22.9</c:v>
                </c:pt>
                <c:pt idx="9">
                  <c:v>23.4</c:v>
                </c:pt>
                <c:pt idx="10">
                  <c:v>29.5</c:v>
                </c:pt>
                <c:pt idx="11" formatCode="#,##0">
                  <c:v>35</c:v>
                </c:pt>
                <c:pt idx="12">
                  <c:v>39.6</c:v>
                </c:pt>
                <c:pt idx="13">
                  <c:v>41.1</c:v>
                </c:pt>
                <c:pt idx="14">
                  <c:v>45.3</c:v>
                </c:pt>
                <c:pt idx="15">
                  <c:v>45.8</c:v>
                </c:pt>
                <c:pt idx="16">
                  <c:v>47.3</c:v>
                </c:pt>
                <c:pt idx="17">
                  <c:v>48.3</c:v>
                </c:pt>
                <c:pt idx="18">
                  <c:v>56.2</c:v>
                </c:pt>
                <c:pt idx="19">
                  <c:v>56.3</c:v>
                </c:pt>
                <c:pt idx="20">
                  <c:v>65</c:v>
                </c:pt>
                <c:pt idx="21">
                  <c:v>67</c:v>
                </c:pt>
              </c:numCache>
            </c:numRef>
          </c:val>
        </c:ser>
        <c:ser>
          <c:idx val="1"/>
          <c:order val="1"/>
          <c:tx>
            <c:strRef>
              <c:f>attēli!$G$190</c:f>
              <c:strCache>
                <c:ptCount val="1"/>
                <c:pt idx="0">
                  <c:v>Lauksaimniecība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attēli!$E$191:$E$212</c:f>
              <c:strCache>
                <c:ptCount val="22"/>
                <c:pt idx="0">
                  <c:v>Bulgārija</c:v>
                </c:pt>
                <c:pt idx="1">
                  <c:v>Latvija</c:v>
                </c:pt>
                <c:pt idx="2">
                  <c:v>Lietuva</c:v>
                </c:pt>
                <c:pt idx="3">
                  <c:v>Slovākija</c:v>
                </c:pt>
                <c:pt idx="4">
                  <c:v>Polija</c:v>
                </c:pt>
                <c:pt idx="5">
                  <c:v>Igaunija</c:v>
                </c:pt>
                <c:pt idx="6">
                  <c:v>Ungārija</c:v>
                </c:pt>
                <c:pt idx="7">
                  <c:v>Čehija</c:v>
                </c:pt>
                <c:pt idx="8">
                  <c:v>Portugāle</c:v>
                </c:pt>
                <c:pt idx="9">
                  <c:v>Slovēnija</c:v>
                </c:pt>
                <c:pt idx="10">
                  <c:v>Kipra</c:v>
                </c:pt>
                <c:pt idx="11">
                  <c:v>ES-27</c:v>
                </c:pt>
                <c:pt idx="12">
                  <c:v>Vācija</c:v>
                </c:pt>
                <c:pt idx="13">
                  <c:v>Grieķija</c:v>
                </c:pt>
                <c:pt idx="14">
                  <c:v>Itālija</c:v>
                </c:pt>
                <c:pt idx="15">
                  <c:v>Spānija</c:v>
                </c:pt>
                <c:pt idx="16">
                  <c:v>Zviedrija</c:v>
                </c:pt>
                <c:pt idx="17">
                  <c:v>Austrija</c:v>
                </c:pt>
                <c:pt idx="18">
                  <c:v>UK</c:v>
                </c:pt>
                <c:pt idx="19">
                  <c:v>Somija</c:v>
                </c:pt>
                <c:pt idx="20">
                  <c:v>Beļģija</c:v>
                </c:pt>
                <c:pt idx="21">
                  <c:v>Nīderlande</c:v>
                </c:pt>
              </c:strCache>
            </c:strRef>
          </c:cat>
          <c:val>
            <c:numRef>
              <c:f>attēli!$G$191:$G$212</c:f>
              <c:numCache>
                <c:formatCode>0.0</c:formatCode>
                <c:ptCount val="22"/>
                <c:pt idx="0">
                  <c:v>3.287840880660498</c:v>
                </c:pt>
                <c:pt idx="1">
                  <c:v>2.3292787944025828</c:v>
                </c:pt>
                <c:pt idx="2">
                  <c:v>4.0267165193745758</c:v>
                </c:pt>
                <c:pt idx="3">
                  <c:v>3.3732558139534849</c:v>
                </c:pt>
                <c:pt idx="4">
                  <c:v>3.0087451440961237</c:v>
                </c:pt>
                <c:pt idx="5">
                  <c:v>6.0832764505119474</c:v>
                </c:pt>
                <c:pt idx="6">
                  <c:v>3.8278996156454888</c:v>
                </c:pt>
                <c:pt idx="7">
                  <c:v>5.5544128933231001</c:v>
                </c:pt>
                <c:pt idx="8">
                  <c:v>5.9046465645081554</c:v>
                </c:pt>
                <c:pt idx="9">
                  <c:v>4.9184538653366578</c:v>
                </c:pt>
                <c:pt idx="10">
                  <c:v>11.780694980694982</c:v>
                </c:pt>
                <c:pt idx="11">
                  <c:v>11.547499756914673</c:v>
                </c:pt>
                <c:pt idx="12">
                  <c:v>22.341950273320403</c:v>
                </c:pt>
                <c:pt idx="13">
                  <c:v>9.6088678583946709</c:v>
                </c:pt>
                <c:pt idx="14">
                  <c:v>20.212839826839829</c:v>
                </c:pt>
                <c:pt idx="15">
                  <c:v>22.72618221258131</c:v>
                </c:pt>
                <c:pt idx="16">
                  <c:v>15.827531645569628</c:v>
                </c:pt>
                <c:pt idx="17">
                  <c:v>16.508426183844012</c:v>
                </c:pt>
                <c:pt idx="18">
                  <c:v>26.097603946441136</c:v>
                </c:pt>
                <c:pt idx="19">
                  <c:v>15.27698504027617</c:v>
                </c:pt>
                <c:pt idx="20">
                  <c:v>35.000634920634923</c:v>
                </c:pt>
                <c:pt idx="21">
                  <c:v>40.966332776850344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1164104"/>
        <c:axId val="611164496"/>
      </c:barChart>
      <c:catAx>
        <c:axId val="611164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11164496"/>
        <c:crosses val="autoZero"/>
        <c:auto val="1"/>
        <c:lblAlgn val="ctr"/>
        <c:lblOffset val="100"/>
        <c:noMultiLvlLbl val="0"/>
      </c:catAx>
      <c:valAx>
        <c:axId val="6111644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err="1"/>
                  <a:t>tūkst.EUR</a:t>
                </a:r>
                <a:r>
                  <a:rPr lang="en-US" dirty="0"/>
                  <a:t>/ 1 </a:t>
                </a:r>
                <a:r>
                  <a:rPr lang="en-US" dirty="0" err="1"/>
                  <a:t>nodarbin</a:t>
                </a:r>
                <a:r>
                  <a:rPr lang="en-US" dirty="0"/>
                  <a:t>.</a:t>
                </a:r>
              </a:p>
            </c:rich>
          </c:tx>
          <c:layout>
            <c:manualLayout>
              <c:xMode val="edge"/>
              <c:yMode val="edge"/>
              <c:x val="2.7777777777777874E-3"/>
              <c:y val="0.1018704432779235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6111641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6433953710331665"/>
          <c:y val="0.9031421072365956"/>
          <c:w val="0.46526020042949184"/>
          <c:h val="9.6857892763404743E-2"/>
        </c:manualLayout>
      </c:layout>
      <c:overlay val="0"/>
      <c:txPr>
        <a:bodyPr/>
        <a:lstStyle/>
        <a:p>
          <a:pPr>
            <a:defRPr b="1"/>
          </a:pPr>
          <a:endParaRPr lang="lv-LV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Tahoma" pitchFamily="34" charset="0"/>
          <a:cs typeface="Tahoma" pitchFamily="34" charset="0"/>
        </a:defRPr>
      </a:pPr>
      <a:endParaRPr lang="lv-LV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675733715103782E-2"/>
          <c:y val="3.3764660536314078E-2"/>
          <c:w val="0.90324457170126371"/>
          <c:h val="0.64540755832094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attēli!$H$7</c:f>
              <c:strCache>
                <c:ptCount val="1"/>
                <c:pt idx="0">
                  <c:v>Pārtikas produktu ražošana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5454545454545496E-3"/>
                  <c:y val="3.3573141486810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151515151515167E-3"/>
                  <c:y val="1.9184652278177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515151515151488E-3"/>
                  <c:y val="2.3980815347721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0303030303030312E-3"/>
                  <c:y val="1.4388489208633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5.5554913780451104E-17"/>
                  <c:y val="3.8369304556354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0303030303029791E-3"/>
                  <c:y val="1.9184652278177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3.3573141486810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3.3573141486810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9.59232613908874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0"/>
                  <c:y val="2.877697841726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attēli!$G$8:$G$29</c:f>
              <c:strCache>
                <c:ptCount val="22"/>
                <c:pt idx="0">
                  <c:v>Bulgārija</c:v>
                </c:pt>
                <c:pt idx="1">
                  <c:v>Latvija</c:v>
                </c:pt>
                <c:pt idx="2">
                  <c:v>Lietuva</c:v>
                </c:pt>
                <c:pt idx="3">
                  <c:v>Slovākija</c:v>
                </c:pt>
                <c:pt idx="4">
                  <c:v>Polija</c:v>
                </c:pt>
                <c:pt idx="5">
                  <c:v>Igaunija</c:v>
                </c:pt>
                <c:pt idx="6">
                  <c:v>Ungārija</c:v>
                </c:pt>
                <c:pt idx="7">
                  <c:v>Horvātija</c:v>
                </c:pt>
                <c:pt idx="8">
                  <c:v>Čehija</c:v>
                </c:pt>
                <c:pt idx="9">
                  <c:v>Portugāle</c:v>
                </c:pt>
                <c:pt idx="10">
                  <c:v>Slovenija</c:v>
                </c:pt>
                <c:pt idx="11">
                  <c:v>Kipra</c:v>
                </c:pt>
                <c:pt idx="12">
                  <c:v>Vācija</c:v>
                </c:pt>
                <c:pt idx="13">
                  <c:v>Grieķija</c:v>
                </c:pt>
                <c:pt idx="14">
                  <c:v>Itālija</c:v>
                </c:pt>
                <c:pt idx="15">
                  <c:v>Spānija</c:v>
                </c:pt>
                <c:pt idx="16">
                  <c:v>Zviedrija</c:v>
                </c:pt>
                <c:pt idx="17">
                  <c:v>Austrija</c:v>
                </c:pt>
                <c:pt idx="18">
                  <c:v>UK</c:v>
                </c:pt>
                <c:pt idx="19">
                  <c:v>Somija</c:v>
                </c:pt>
                <c:pt idx="20">
                  <c:v>Beļģija</c:v>
                </c:pt>
                <c:pt idx="21">
                  <c:v>Nīderlande</c:v>
                </c:pt>
              </c:strCache>
            </c:strRef>
          </c:cat>
          <c:val>
            <c:numRef>
              <c:f>attēli!$H$8:$H$29</c:f>
              <c:numCache>
                <c:formatCode>#,##0.0</c:formatCode>
                <c:ptCount val="22"/>
                <c:pt idx="0">
                  <c:v>6.2</c:v>
                </c:pt>
                <c:pt idx="1">
                  <c:v>11.2</c:v>
                </c:pt>
                <c:pt idx="2">
                  <c:v>12.6</c:v>
                </c:pt>
                <c:pt idx="3">
                  <c:v>16.100000000000001</c:v>
                </c:pt>
                <c:pt idx="4">
                  <c:v>16.899999999999999</c:v>
                </c:pt>
                <c:pt idx="5">
                  <c:v>17.100000000000001</c:v>
                </c:pt>
                <c:pt idx="6">
                  <c:v>17.100000000000001</c:v>
                </c:pt>
                <c:pt idx="7">
                  <c:v>17.5</c:v>
                </c:pt>
                <c:pt idx="8">
                  <c:v>19.2</c:v>
                </c:pt>
                <c:pt idx="9">
                  <c:v>22.9</c:v>
                </c:pt>
                <c:pt idx="10">
                  <c:v>23.4</c:v>
                </c:pt>
                <c:pt idx="11">
                  <c:v>29.5</c:v>
                </c:pt>
                <c:pt idx="12">
                  <c:v>39.6</c:v>
                </c:pt>
                <c:pt idx="13">
                  <c:v>41.1</c:v>
                </c:pt>
                <c:pt idx="14">
                  <c:v>45.3</c:v>
                </c:pt>
                <c:pt idx="15">
                  <c:v>45.8</c:v>
                </c:pt>
                <c:pt idx="16">
                  <c:v>47.3</c:v>
                </c:pt>
                <c:pt idx="17">
                  <c:v>48.3</c:v>
                </c:pt>
                <c:pt idx="18">
                  <c:v>56.2</c:v>
                </c:pt>
                <c:pt idx="19">
                  <c:v>56.3</c:v>
                </c:pt>
                <c:pt idx="20">
                  <c:v>65</c:v>
                </c:pt>
                <c:pt idx="21">
                  <c:v>67</c:v>
                </c:pt>
              </c:numCache>
            </c:numRef>
          </c:val>
        </c:ser>
        <c:ser>
          <c:idx val="1"/>
          <c:order val="1"/>
          <c:tx>
            <c:strRef>
              <c:f>attēli!$I$7</c:f>
              <c:strCache>
                <c:ptCount val="1"/>
                <c:pt idx="0">
                  <c:v>Rūpniecība kopā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"/>
                  <c:y val="3.8369304556354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303030303030312E-3"/>
                  <c:y val="1.4388489208633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1.9184652278177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2.877697841726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1.5151515151515167E-3"/>
                  <c:y val="1.9184652278177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1.1110982756090218E-16"/>
                  <c:y val="2.3980815347721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attēli!$G$8:$G$29</c:f>
              <c:strCache>
                <c:ptCount val="22"/>
                <c:pt idx="0">
                  <c:v>Bulgārija</c:v>
                </c:pt>
                <c:pt idx="1">
                  <c:v>Latvija</c:v>
                </c:pt>
                <c:pt idx="2">
                  <c:v>Lietuva</c:v>
                </c:pt>
                <c:pt idx="3">
                  <c:v>Slovākija</c:v>
                </c:pt>
                <c:pt idx="4">
                  <c:v>Polija</c:v>
                </c:pt>
                <c:pt idx="5">
                  <c:v>Igaunija</c:v>
                </c:pt>
                <c:pt idx="6">
                  <c:v>Ungārija</c:v>
                </c:pt>
                <c:pt idx="7">
                  <c:v>Horvātija</c:v>
                </c:pt>
                <c:pt idx="8">
                  <c:v>Čehija</c:v>
                </c:pt>
                <c:pt idx="9">
                  <c:v>Portugāle</c:v>
                </c:pt>
                <c:pt idx="10">
                  <c:v>Slovenija</c:v>
                </c:pt>
                <c:pt idx="11">
                  <c:v>Kipra</c:v>
                </c:pt>
                <c:pt idx="12">
                  <c:v>Vācija</c:v>
                </c:pt>
                <c:pt idx="13">
                  <c:v>Grieķija</c:v>
                </c:pt>
                <c:pt idx="14">
                  <c:v>Itālija</c:v>
                </c:pt>
                <c:pt idx="15">
                  <c:v>Spānija</c:v>
                </c:pt>
                <c:pt idx="16">
                  <c:v>Zviedrija</c:v>
                </c:pt>
                <c:pt idx="17">
                  <c:v>Austrija</c:v>
                </c:pt>
                <c:pt idx="18">
                  <c:v>UK</c:v>
                </c:pt>
                <c:pt idx="19">
                  <c:v>Somija</c:v>
                </c:pt>
                <c:pt idx="20">
                  <c:v>Beļģija</c:v>
                </c:pt>
                <c:pt idx="21">
                  <c:v>Nīderlande</c:v>
                </c:pt>
              </c:strCache>
            </c:strRef>
          </c:cat>
          <c:val>
            <c:numRef>
              <c:f>attēli!$I$8:$I$29</c:f>
              <c:numCache>
                <c:formatCode>#,##0.0</c:formatCode>
                <c:ptCount val="22"/>
                <c:pt idx="0">
                  <c:v>6.7</c:v>
                </c:pt>
                <c:pt idx="1">
                  <c:v>11.3</c:v>
                </c:pt>
                <c:pt idx="2">
                  <c:v>11.5</c:v>
                </c:pt>
                <c:pt idx="3">
                  <c:v>16.600000000000001</c:v>
                </c:pt>
                <c:pt idx="4">
                  <c:v>18.8</c:v>
                </c:pt>
                <c:pt idx="5">
                  <c:v>16</c:v>
                </c:pt>
                <c:pt idx="6">
                  <c:v>23.3</c:v>
                </c:pt>
                <c:pt idx="7">
                  <c:v>17.399999999999999</c:v>
                </c:pt>
                <c:pt idx="8">
                  <c:v>21.6</c:v>
                </c:pt>
                <c:pt idx="9">
                  <c:v>23.2</c:v>
                </c:pt>
                <c:pt idx="10">
                  <c:v>25.6</c:v>
                </c:pt>
                <c:pt idx="11">
                  <c:v>33.300000000000004</c:v>
                </c:pt>
                <c:pt idx="12">
                  <c:v>57</c:v>
                </c:pt>
                <c:pt idx="13">
                  <c:v>42.2</c:v>
                </c:pt>
                <c:pt idx="14">
                  <c:v>43.2</c:v>
                </c:pt>
                <c:pt idx="15">
                  <c:v>48.1</c:v>
                </c:pt>
                <c:pt idx="16">
                  <c:v>57.9</c:v>
                </c:pt>
                <c:pt idx="17">
                  <c:v>68</c:v>
                </c:pt>
                <c:pt idx="18">
                  <c:v>55.6</c:v>
                </c:pt>
                <c:pt idx="19">
                  <c:v>58</c:v>
                </c:pt>
                <c:pt idx="20">
                  <c:v>80.400000000000006</c:v>
                </c:pt>
                <c:pt idx="21">
                  <c:v>75.3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1168808"/>
        <c:axId val="611166456"/>
      </c:barChart>
      <c:catAx>
        <c:axId val="611168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11166456"/>
        <c:crosses val="autoZero"/>
        <c:auto val="1"/>
        <c:lblAlgn val="ctr"/>
        <c:lblOffset val="100"/>
        <c:noMultiLvlLbl val="0"/>
      </c:catAx>
      <c:valAx>
        <c:axId val="6111664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lv-LV" dirty="0"/>
                  <a:t>tūkst</a:t>
                </a:r>
                <a:r>
                  <a:rPr lang="en-US" dirty="0" smtClean="0"/>
                  <a:t>.EUR/</a:t>
                </a:r>
                <a:r>
                  <a:rPr lang="lv-LV" dirty="0" smtClean="0"/>
                  <a:t>1 </a:t>
                </a:r>
                <a:r>
                  <a:rPr lang="en-US" dirty="0" err="1" smtClean="0"/>
                  <a:t>nodarbin</a:t>
                </a:r>
                <a:r>
                  <a:rPr lang="en-US" dirty="0"/>
                  <a:t>.</a:t>
                </a:r>
              </a:p>
            </c:rich>
          </c:tx>
          <c:layout>
            <c:manualLayout>
              <c:xMode val="edge"/>
              <c:yMode val="edge"/>
              <c:x val="3.0303030303030312E-3"/>
              <c:y val="0.1340927887611172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6111688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6304640897160581"/>
          <c:y val="0.91327139862912865"/>
          <c:w val="0.48148282032927769"/>
          <c:h val="8.6728601370871863E-2"/>
        </c:manualLayout>
      </c:layout>
      <c:overlay val="0"/>
      <c:txPr>
        <a:bodyPr/>
        <a:lstStyle/>
        <a:p>
          <a:pPr>
            <a:defRPr b="1"/>
          </a:pPr>
          <a:endParaRPr lang="lv-LV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Tahoma" pitchFamily="34" charset="0"/>
          <a:cs typeface="Tahoma" pitchFamily="34" charset="0"/>
        </a:defRPr>
      </a:pPr>
      <a:endParaRPr lang="lv-LV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508301337516167"/>
          <c:y val="3.9877395920227321E-2"/>
          <c:w val="0.79023022865632631"/>
          <c:h val="0.8168349256077345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Amatniecības izstrādājumi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2005</c:v>
                </c:pt>
                <c:pt idx="1">
                  <c:v>2008</c:v>
                </c:pt>
                <c:pt idx="2">
                  <c:v>2013</c:v>
                </c:pt>
              </c:strCache>
            </c:strRef>
          </c:cat>
          <c:val>
            <c:numRef>
              <c:f>Sheet1!$B$2:$D$2</c:f>
              <c:numCache>
                <c:formatCode>0.00</c:formatCode>
                <c:ptCount val="3"/>
                <c:pt idx="0">
                  <c:v>0.11835973258798216</c:v>
                </c:pt>
                <c:pt idx="1">
                  <c:v>0.13093173415078815</c:v>
                </c:pt>
                <c:pt idx="2">
                  <c:v>0.12108628574782589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Kokmateriāli, skaidu plāksnes, loksnes finierim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2005</c:v>
                </c:pt>
                <c:pt idx="1">
                  <c:v>2008</c:v>
                </c:pt>
                <c:pt idx="2">
                  <c:v>2013</c:v>
                </c:pt>
              </c:strCache>
            </c:strRef>
          </c:cat>
          <c:val>
            <c:numRef>
              <c:f>Sheet1!$B$3:$D$3</c:f>
              <c:numCache>
                <c:formatCode>0.00</c:formatCode>
                <c:ptCount val="3"/>
                <c:pt idx="0">
                  <c:v>4.9216815057402871E-2</c:v>
                </c:pt>
                <c:pt idx="1">
                  <c:v>0.10394031217074129</c:v>
                </c:pt>
                <c:pt idx="2">
                  <c:v>0.11013729197923325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Saplāksnies, finierētas plāksnes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2005</c:v>
                </c:pt>
                <c:pt idx="1">
                  <c:v>2008</c:v>
                </c:pt>
                <c:pt idx="2">
                  <c:v>2013</c:v>
                </c:pt>
              </c:strCache>
            </c:strRef>
          </c:cat>
          <c:val>
            <c:numRef>
              <c:f>Sheet1!$B$4:$D$4</c:f>
              <c:numCache>
                <c:formatCode>0.00</c:formatCode>
                <c:ptCount val="3"/>
                <c:pt idx="0">
                  <c:v>9.2608094208053118E-2</c:v>
                </c:pt>
                <c:pt idx="1">
                  <c:v>0.11611843696693462</c:v>
                </c:pt>
                <c:pt idx="2">
                  <c:v>9.7677371911492408E-2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Sazāģēti kokmateriāli</c:v>
                </c:pt>
              </c:strCache>
            </c:strRef>
          </c:tx>
          <c:spPr>
            <a:solidFill>
              <a:srgbClr val="FCD8BA"/>
            </a:solidFill>
          </c:spPr>
          <c:invertIfNegative val="0"/>
          <c:cat>
            <c:strRef>
              <c:f>Sheet1!$B$1:$D$1</c:f>
              <c:strCache>
                <c:ptCount val="3"/>
                <c:pt idx="0">
                  <c:v>2005</c:v>
                </c:pt>
                <c:pt idx="1">
                  <c:v>2008</c:v>
                </c:pt>
                <c:pt idx="2">
                  <c:v>2013</c:v>
                </c:pt>
              </c:strCache>
            </c:strRef>
          </c:cat>
          <c:val>
            <c:numRef>
              <c:f>Sheet1!$B$5:$D$5</c:f>
              <c:numCache>
                <c:formatCode>0.00</c:formatCode>
                <c:ptCount val="3"/>
                <c:pt idx="0">
                  <c:v>0.43585451075841508</c:v>
                </c:pt>
                <c:pt idx="1">
                  <c:v>0.27207373477885072</c:v>
                </c:pt>
                <c:pt idx="2">
                  <c:v>0.30152588824469578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Malka, kokogles</c:v>
                </c:pt>
              </c:strCache>
            </c:strRef>
          </c:tx>
          <c:spPr>
            <a:solidFill>
              <a:srgbClr val="D8BEEC"/>
            </a:solidFill>
          </c:spPr>
          <c:invertIfNegative val="0"/>
          <c:cat>
            <c:strRef>
              <c:f>Sheet1!$B$1:$D$1</c:f>
              <c:strCache>
                <c:ptCount val="3"/>
                <c:pt idx="0">
                  <c:v>2005</c:v>
                </c:pt>
                <c:pt idx="1">
                  <c:v>2008</c:v>
                </c:pt>
                <c:pt idx="2">
                  <c:v>2013</c:v>
                </c:pt>
              </c:strCache>
            </c:strRef>
          </c:cat>
          <c:val>
            <c:numRef>
              <c:f>Sheet1!$B$6:$D$6</c:f>
              <c:numCache>
                <c:formatCode>0.00</c:formatCode>
                <c:ptCount val="3"/>
                <c:pt idx="0">
                  <c:v>9.5293154511060754E-2</c:v>
                </c:pt>
                <c:pt idx="1">
                  <c:v>0.13149795397523742</c:v>
                </c:pt>
                <c:pt idx="2">
                  <c:v>0.15244212537354038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Neapstrādāti kokmateriāli</c:v>
                </c:pt>
              </c:strCache>
            </c:strRef>
          </c:tx>
          <c:spPr>
            <a:solidFill>
              <a:srgbClr val="F0D5D4"/>
            </a:solidFill>
          </c:spPr>
          <c:invertIfNegative val="0"/>
          <c:cat>
            <c:strRef>
              <c:f>Sheet1!$B$1:$D$1</c:f>
              <c:strCache>
                <c:ptCount val="3"/>
                <c:pt idx="0">
                  <c:v>2005</c:v>
                </c:pt>
                <c:pt idx="1">
                  <c:v>2008</c:v>
                </c:pt>
                <c:pt idx="2">
                  <c:v>2013</c:v>
                </c:pt>
              </c:strCache>
            </c:strRef>
          </c:cat>
          <c:val>
            <c:numRef>
              <c:f>Sheet1!$B$7:$D$7</c:f>
              <c:numCache>
                <c:formatCode>0.00</c:formatCode>
                <c:ptCount val="3"/>
                <c:pt idx="0">
                  <c:v>0.14373797035248628</c:v>
                </c:pt>
                <c:pt idx="1">
                  <c:v>0.1715618758011761</c:v>
                </c:pt>
                <c:pt idx="2">
                  <c:v>0.11695462311546441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Pārējie koka izstrādājumi</c:v>
                </c:pt>
              </c:strCache>
            </c:strRef>
          </c:tx>
          <c:spPr>
            <a:solidFill>
              <a:srgbClr val="D5D5D5"/>
            </a:solidFill>
          </c:spPr>
          <c:invertIfNegative val="0"/>
          <c:cat>
            <c:strRef>
              <c:f>Sheet1!$B$1:$D$1</c:f>
              <c:strCache>
                <c:ptCount val="3"/>
                <c:pt idx="0">
                  <c:v>2005</c:v>
                </c:pt>
                <c:pt idx="1">
                  <c:v>2008</c:v>
                </c:pt>
                <c:pt idx="2">
                  <c:v>2013</c:v>
                </c:pt>
              </c:strCache>
            </c:strRef>
          </c:cat>
          <c:val>
            <c:numRef>
              <c:f>Sheet1!$B$8:$D$8</c:f>
              <c:numCache>
                <c:formatCode>0.00</c:formatCode>
                <c:ptCount val="3"/>
                <c:pt idx="0">
                  <c:v>6.4929722524599887E-2</c:v>
                </c:pt>
                <c:pt idx="1">
                  <c:v>7.3875952156271726E-2</c:v>
                </c:pt>
                <c:pt idx="2">
                  <c:v>0.1001764136277478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373265024"/>
        <c:axId val="373262672"/>
      </c:barChart>
      <c:catAx>
        <c:axId val="373265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3262672"/>
        <c:crosses val="autoZero"/>
        <c:auto val="1"/>
        <c:lblAlgn val="ctr"/>
        <c:lblOffset val="100"/>
        <c:noMultiLvlLbl val="0"/>
      </c:catAx>
      <c:valAx>
        <c:axId val="37326267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37326502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400">
          <a:latin typeface="Century Gothic" panose="020B0502020202020204" pitchFamily="34" charset="0"/>
        </a:defRPr>
      </a:pPr>
      <a:endParaRPr lang="lv-LV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508301337516167"/>
          <c:y val="3.9877395920227321E-2"/>
          <c:w val="0.79023022865632631"/>
          <c:h val="0.8168349256077345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Amatniecības izstrādājumi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2005</c:v>
                </c:pt>
                <c:pt idx="1">
                  <c:v>2008</c:v>
                </c:pt>
                <c:pt idx="2">
                  <c:v>2013</c:v>
                </c:pt>
              </c:strCache>
            </c:strRef>
          </c:cat>
          <c:val>
            <c:numRef>
              <c:f>Sheet1!$B$2:$D$2</c:f>
              <c:numCache>
                <c:formatCode>0.00</c:formatCode>
                <c:ptCount val="3"/>
                <c:pt idx="0">
                  <c:v>0.20769083655873249</c:v>
                </c:pt>
                <c:pt idx="1">
                  <c:v>0.22527250216064446</c:v>
                </c:pt>
                <c:pt idx="2">
                  <c:v>0.2237678207150374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Kokmateriāli, skaidu plāksnes, loksnes finierim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2005</c:v>
                </c:pt>
                <c:pt idx="1">
                  <c:v>2008</c:v>
                </c:pt>
                <c:pt idx="2">
                  <c:v>2013</c:v>
                </c:pt>
              </c:strCache>
            </c:strRef>
          </c:cat>
          <c:val>
            <c:numRef>
              <c:f>Sheet1!$B$3:$D$3</c:f>
              <c:numCache>
                <c:formatCode>0.00</c:formatCode>
                <c:ptCount val="3"/>
                <c:pt idx="0">
                  <c:v>0.16337035721847781</c:v>
                </c:pt>
                <c:pt idx="1">
                  <c:v>0.16091651697356285</c:v>
                </c:pt>
                <c:pt idx="2">
                  <c:v>0.14113452816762109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Saplāksnies, finierētas plāksnes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2005</c:v>
                </c:pt>
                <c:pt idx="1">
                  <c:v>2008</c:v>
                </c:pt>
                <c:pt idx="2">
                  <c:v>2013</c:v>
                </c:pt>
              </c:strCache>
            </c:strRef>
          </c:cat>
          <c:val>
            <c:numRef>
              <c:f>Sheet1!$B$4:$D$4</c:f>
              <c:numCache>
                <c:formatCode>0.00</c:formatCode>
                <c:ptCount val="3"/>
                <c:pt idx="0">
                  <c:v>6.3724690793691918E-2</c:v>
                </c:pt>
                <c:pt idx="1">
                  <c:v>6.2020627368275107E-2</c:v>
                </c:pt>
                <c:pt idx="2">
                  <c:v>5.465925237658175E-2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Sazāģēti kokmateriāli</c:v>
                </c:pt>
              </c:strCache>
            </c:strRef>
          </c:tx>
          <c:spPr>
            <a:solidFill>
              <a:srgbClr val="FCD8BA"/>
            </a:solidFill>
          </c:spPr>
          <c:invertIfNegative val="0"/>
          <c:cat>
            <c:strRef>
              <c:f>Sheet1!$B$1:$D$1</c:f>
              <c:strCache>
                <c:ptCount val="3"/>
                <c:pt idx="0">
                  <c:v>2005</c:v>
                </c:pt>
                <c:pt idx="1">
                  <c:v>2008</c:v>
                </c:pt>
                <c:pt idx="2">
                  <c:v>2013</c:v>
                </c:pt>
              </c:strCache>
            </c:strRef>
          </c:cat>
          <c:val>
            <c:numRef>
              <c:f>Sheet1!$B$5:$D$5</c:f>
              <c:numCache>
                <c:formatCode>0.00</c:formatCode>
                <c:ptCount val="3"/>
                <c:pt idx="0">
                  <c:v>0.29056495640458391</c:v>
                </c:pt>
                <c:pt idx="1">
                  <c:v>0.26309815896733002</c:v>
                </c:pt>
                <c:pt idx="2">
                  <c:v>0.26928206955081208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Malka, kokogles</c:v>
                </c:pt>
              </c:strCache>
            </c:strRef>
          </c:tx>
          <c:spPr>
            <a:solidFill>
              <a:srgbClr val="D8BEEC"/>
            </a:solidFill>
          </c:spPr>
          <c:invertIfNegative val="0"/>
          <c:cat>
            <c:strRef>
              <c:f>Sheet1!$B$1:$D$1</c:f>
              <c:strCache>
                <c:ptCount val="3"/>
                <c:pt idx="0">
                  <c:v>2005</c:v>
                </c:pt>
                <c:pt idx="1">
                  <c:v>2008</c:v>
                </c:pt>
                <c:pt idx="2">
                  <c:v>2013</c:v>
                </c:pt>
              </c:strCache>
            </c:strRef>
          </c:cat>
          <c:val>
            <c:numRef>
              <c:f>Sheet1!$B$6:$D$6</c:f>
              <c:numCache>
                <c:formatCode>0.00</c:formatCode>
                <c:ptCount val="3"/>
                <c:pt idx="0">
                  <c:v>2.5426720854408544E-2</c:v>
                </c:pt>
                <c:pt idx="1">
                  <c:v>3.4645745875441676E-2</c:v>
                </c:pt>
                <c:pt idx="2">
                  <c:v>5.8130776977162395E-2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Neapstrādāti kokmateriāli</c:v>
                </c:pt>
              </c:strCache>
            </c:strRef>
          </c:tx>
          <c:spPr>
            <a:solidFill>
              <a:srgbClr val="F0D5D4"/>
            </a:solidFill>
          </c:spPr>
          <c:invertIfNegative val="0"/>
          <c:cat>
            <c:strRef>
              <c:f>Sheet1!$B$1:$D$1</c:f>
              <c:strCache>
                <c:ptCount val="3"/>
                <c:pt idx="0">
                  <c:v>2005</c:v>
                </c:pt>
                <c:pt idx="1">
                  <c:v>2008</c:v>
                </c:pt>
                <c:pt idx="2">
                  <c:v>2013</c:v>
                </c:pt>
              </c:strCache>
            </c:strRef>
          </c:cat>
          <c:val>
            <c:numRef>
              <c:f>Sheet1!$B$7:$D$7</c:f>
              <c:numCache>
                <c:formatCode>0.00</c:formatCode>
                <c:ptCount val="3"/>
                <c:pt idx="0">
                  <c:v>5.8958839444136033E-2</c:v>
                </c:pt>
                <c:pt idx="1">
                  <c:v>6.326045096705199E-2</c:v>
                </c:pt>
                <c:pt idx="2">
                  <c:v>7.3284691967063317E-2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Pārējie koka izstrādājumi</c:v>
                </c:pt>
              </c:strCache>
            </c:strRef>
          </c:tx>
          <c:spPr>
            <a:solidFill>
              <a:srgbClr val="D5D5D5"/>
            </a:solidFill>
          </c:spPr>
          <c:invertIfNegative val="0"/>
          <c:cat>
            <c:strRef>
              <c:f>Sheet1!$B$1:$D$1</c:f>
              <c:strCache>
                <c:ptCount val="3"/>
                <c:pt idx="0">
                  <c:v>2005</c:v>
                </c:pt>
                <c:pt idx="1">
                  <c:v>2008</c:v>
                </c:pt>
                <c:pt idx="2">
                  <c:v>2013</c:v>
                </c:pt>
              </c:strCache>
            </c:strRef>
          </c:cat>
          <c:val>
            <c:numRef>
              <c:f>Sheet1!$B$8:$D$8</c:f>
              <c:numCache>
                <c:formatCode>0.00</c:formatCode>
                <c:ptCount val="3"/>
                <c:pt idx="0">
                  <c:v>0.19026359872596926</c:v>
                </c:pt>
                <c:pt idx="1">
                  <c:v>0.19078599768769391</c:v>
                </c:pt>
                <c:pt idx="2">
                  <c:v>0.17974086024572195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373263848"/>
        <c:axId val="373267768"/>
      </c:barChart>
      <c:catAx>
        <c:axId val="373263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3267768"/>
        <c:crosses val="autoZero"/>
        <c:auto val="1"/>
        <c:lblAlgn val="ctr"/>
        <c:lblOffset val="100"/>
        <c:noMultiLvlLbl val="0"/>
      </c:catAx>
      <c:valAx>
        <c:axId val="37326776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37326384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400">
          <a:latin typeface="Century Gothic" panose="020B0502020202020204" pitchFamily="34" charset="0"/>
        </a:defRPr>
      </a:pPr>
      <a:endParaRPr lang="lv-LV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360148753161735"/>
          <c:y val="0.22421416833100555"/>
          <c:w val="0.14325588927545227"/>
          <c:h val="0.267519165334572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Amatniecības izstrādājumi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2005</c:v>
                </c:pt>
                <c:pt idx="1">
                  <c:v>2008</c:v>
                </c:pt>
                <c:pt idx="2">
                  <c:v>2013</c:v>
                </c:pt>
              </c:strCache>
            </c:strRef>
          </c:cat>
          <c:val>
            <c:numRef>
              <c:f>Sheet1!$B$2:$D$2</c:f>
              <c:numCache>
                <c:formatCode>0.00</c:formatCode>
                <c:ptCount val="3"/>
                <c:pt idx="0">
                  <c:v>0.11835973258798216</c:v>
                </c:pt>
                <c:pt idx="1">
                  <c:v>0.13093173415078815</c:v>
                </c:pt>
                <c:pt idx="2">
                  <c:v>0.12108628574782589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Kokmateriāli, skaidu plāksnes, loksnes finierim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2005</c:v>
                </c:pt>
                <c:pt idx="1">
                  <c:v>2008</c:v>
                </c:pt>
                <c:pt idx="2">
                  <c:v>2013</c:v>
                </c:pt>
              </c:strCache>
            </c:strRef>
          </c:cat>
          <c:val>
            <c:numRef>
              <c:f>Sheet1!$B$3:$D$3</c:f>
              <c:numCache>
                <c:formatCode>0.00</c:formatCode>
                <c:ptCount val="3"/>
                <c:pt idx="0">
                  <c:v>4.9216815057402871E-2</c:v>
                </c:pt>
                <c:pt idx="1">
                  <c:v>0.10394031217074129</c:v>
                </c:pt>
                <c:pt idx="2">
                  <c:v>0.11013729197923325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Saplāksnies, finierētas plāksnes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2005</c:v>
                </c:pt>
                <c:pt idx="1">
                  <c:v>2008</c:v>
                </c:pt>
                <c:pt idx="2">
                  <c:v>2013</c:v>
                </c:pt>
              </c:strCache>
            </c:strRef>
          </c:cat>
          <c:val>
            <c:numRef>
              <c:f>Sheet1!$B$4:$D$4</c:f>
              <c:numCache>
                <c:formatCode>0.00</c:formatCode>
                <c:ptCount val="3"/>
                <c:pt idx="0">
                  <c:v>9.2608094208053118E-2</c:v>
                </c:pt>
                <c:pt idx="1">
                  <c:v>0.11611843696693462</c:v>
                </c:pt>
                <c:pt idx="2">
                  <c:v>9.7677371911492408E-2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Sazāģēti kokmateriāli</c:v>
                </c:pt>
              </c:strCache>
            </c:strRef>
          </c:tx>
          <c:spPr>
            <a:solidFill>
              <a:srgbClr val="FCD8BA"/>
            </a:solidFill>
          </c:spPr>
          <c:invertIfNegative val="0"/>
          <c:cat>
            <c:strRef>
              <c:f>Sheet1!$B$1:$D$1</c:f>
              <c:strCache>
                <c:ptCount val="3"/>
                <c:pt idx="0">
                  <c:v>2005</c:v>
                </c:pt>
                <c:pt idx="1">
                  <c:v>2008</c:v>
                </c:pt>
                <c:pt idx="2">
                  <c:v>2013</c:v>
                </c:pt>
              </c:strCache>
            </c:strRef>
          </c:cat>
          <c:val>
            <c:numRef>
              <c:f>Sheet1!$B$5:$D$5</c:f>
              <c:numCache>
                <c:formatCode>0.00</c:formatCode>
                <c:ptCount val="3"/>
                <c:pt idx="0">
                  <c:v>0.43585451075841508</c:v>
                </c:pt>
                <c:pt idx="1">
                  <c:v>0.27207373477885072</c:v>
                </c:pt>
                <c:pt idx="2">
                  <c:v>0.30152588824469578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Malka, kokogles</c:v>
                </c:pt>
              </c:strCache>
            </c:strRef>
          </c:tx>
          <c:spPr>
            <a:solidFill>
              <a:srgbClr val="D8BEEC"/>
            </a:solidFill>
          </c:spPr>
          <c:invertIfNegative val="0"/>
          <c:cat>
            <c:strRef>
              <c:f>Sheet1!$B$1:$D$1</c:f>
              <c:strCache>
                <c:ptCount val="3"/>
                <c:pt idx="0">
                  <c:v>2005</c:v>
                </c:pt>
                <c:pt idx="1">
                  <c:v>2008</c:v>
                </c:pt>
                <c:pt idx="2">
                  <c:v>2013</c:v>
                </c:pt>
              </c:strCache>
            </c:strRef>
          </c:cat>
          <c:val>
            <c:numRef>
              <c:f>Sheet1!$B$6:$D$6</c:f>
              <c:numCache>
                <c:formatCode>0.00</c:formatCode>
                <c:ptCount val="3"/>
                <c:pt idx="0">
                  <c:v>9.5293154511060754E-2</c:v>
                </c:pt>
                <c:pt idx="1">
                  <c:v>0.13149795397523742</c:v>
                </c:pt>
                <c:pt idx="2">
                  <c:v>0.15244212537354038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Neapstrādāti kokmateriāli</c:v>
                </c:pt>
              </c:strCache>
            </c:strRef>
          </c:tx>
          <c:spPr>
            <a:solidFill>
              <a:srgbClr val="F0D5D4"/>
            </a:solidFill>
          </c:spPr>
          <c:invertIfNegative val="0"/>
          <c:cat>
            <c:strRef>
              <c:f>Sheet1!$B$1:$D$1</c:f>
              <c:strCache>
                <c:ptCount val="3"/>
                <c:pt idx="0">
                  <c:v>2005</c:v>
                </c:pt>
                <c:pt idx="1">
                  <c:v>2008</c:v>
                </c:pt>
                <c:pt idx="2">
                  <c:v>2013</c:v>
                </c:pt>
              </c:strCache>
            </c:strRef>
          </c:cat>
          <c:val>
            <c:numRef>
              <c:f>Sheet1!$B$7:$D$7</c:f>
              <c:numCache>
                <c:formatCode>0.00</c:formatCode>
                <c:ptCount val="3"/>
                <c:pt idx="0">
                  <c:v>0.14373797035248628</c:v>
                </c:pt>
                <c:pt idx="1">
                  <c:v>0.1715618758011761</c:v>
                </c:pt>
                <c:pt idx="2">
                  <c:v>0.11695462311546441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Pārējie koka izstrādājumi</c:v>
                </c:pt>
              </c:strCache>
            </c:strRef>
          </c:tx>
          <c:spPr>
            <a:solidFill>
              <a:srgbClr val="D5D5D5"/>
            </a:solidFill>
          </c:spPr>
          <c:invertIfNegative val="0"/>
          <c:cat>
            <c:strRef>
              <c:f>Sheet1!$B$1:$D$1</c:f>
              <c:strCache>
                <c:ptCount val="3"/>
                <c:pt idx="0">
                  <c:v>2005</c:v>
                </c:pt>
                <c:pt idx="1">
                  <c:v>2008</c:v>
                </c:pt>
                <c:pt idx="2">
                  <c:v>2013</c:v>
                </c:pt>
              </c:strCache>
            </c:strRef>
          </c:cat>
          <c:val>
            <c:numRef>
              <c:f>Sheet1!$B$8:$D$8</c:f>
              <c:numCache>
                <c:formatCode>0.00</c:formatCode>
                <c:ptCount val="3"/>
                <c:pt idx="0">
                  <c:v>6.4929722524599887E-2</c:v>
                </c:pt>
                <c:pt idx="1">
                  <c:v>7.3875952156271726E-2</c:v>
                </c:pt>
                <c:pt idx="2">
                  <c:v>0.1001764136277478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373266200"/>
        <c:axId val="373263064"/>
      </c:barChart>
      <c:catAx>
        <c:axId val="373266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3263064"/>
        <c:crosses val="autoZero"/>
        <c:auto val="1"/>
        <c:lblAlgn val="ctr"/>
        <c:lblOffset val="100"/>
        <c:noMultiLvlLbl val="0"/>
      </c:catAx>
      <c:valAx>
        <c:axId val="37326306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373266200"/>
        <c:crosses val="autoZero"/>
        <c:crossBetween val="between"/>
        <c:majorUnit val="0.2"/>
      </c:valAx>
    </c:plotArea>
    <c:legend>
      <c:legendPos val="l"/>
      <c:layout>
        <c:manualLayout>
          <c:xMode val="edge"/>
          <c:yMode val="edge"/>
          <c:x val="0"/>
          <c:y val="0"/>
          <c:w val="0.99953520479031166"/>
          <c:h val="0.99852864747608083"/>
        </c:manualLayout>
      </c:layout>
      <c:overlay val="1"/>
      <c:spPr>
        <a:solidFill>
          <a:schemeClr val="bg1"/>
        </a:solidFill>
      </c:spPr>
    </c:legend>
    <c:plotVisOnly val="1"/>
    <c:dispBlanksAs val="gap"/>
    <c:showDLblsOverMax val="0"/>
  </c:chart>
  <c:txPr>
    <a:bodyPr/>
    <a:lstStyle/>
    <a:p>
      <a:pPr>
        <a:defRPr sz="1400">
          <a:latin typeface="Century Gothic" panose="020B0502020202020204" pitchFamily="34" charset="0"/>
        </a:defRPr>
      </a:pPr>
      <a:endParaRPr lang="lv-LV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216546622623567E-2"/>
          <c:y val="0"/>
          <c:w val="0.96356690675475287"/>
          <c:h val="0.9639547435189296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Augsto tehnoloģiju nozares</c:v>
                </c:pt>
              </c:strCache>
            </c:strRef>
          </c:tx>
          <c:spPr>
            <a:solidFill>
              <a:srgbClr val="DA1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0.0</c:formatCode>
                <c:ptCount val="1"/>
                <c:pt idx="0">
                  <c:v>4.5989794152368102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Vidēji augsto tehnoloģiju nozares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0.0</c:formatCode>
                <c:ptCount val="1"/>
                <c:pt idx="0">
                  <c:v>10.806888266062629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Vidēji zemo tehnoloģiju nozares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0.0</c:formatCode>
                <c:ptCount val="1"/>
                <c:pt idx="0">
                  <c:v>29.34922427955685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Zemo tehnoloģiju nozares</c:v>
                </c:pt>
              </c:strCache>
            </c:strRef>
          </c:tx>
          <c:spPr>
            <a:solidFill>
              <a:srgbClr val="6BB9F9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0.0</c:formatCode>
                <c:ptCount val="1"/>
                <c:pt idx="0">
                  <c:v>55.244908039143716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373240840"/>
        <c:axId val="373242800"/>
      </c:barChart>
      <c:catAx>
        <c:axId val="3732408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73242800"/>
        <c:crosses val="autoZero"/>
        <c:auto val="1"/>
        <c:lblAlgn val="ctr"/>
        <c:lblOffset val="100"/>
        <c:noMultiLvlLbl val="0"/>
      </c:catAx>
      <c:valAx>
        <c:axId val="373242800"/>
        <c:scaling>
          <c:orientation val="minMax"/>
        </c:scaling>
        <c:delete val="1"/>
        <c:axPos val="b"/>
        <c:numFmt formatCode="#,##0" sourceLinked="0"/>
        <c:majorTickMark val="out"/>
        <c:minorTickMark val="none"/>
        <c:tickLblPos val="nextTo"/>
        <c:crossAx val="3732408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Century Gothic" panose="020B0502020202020204" pitchFamily="34" charset="0"/>
          <a:cs typeface="Calibri" pitchFamily="34" charset="0"/>
        </a:defRPr>
      </a:pPr>
      <a:endParaRPr lang="lv-LV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216546622623567E-2"/>
          <c:y val="0"/>
          <c:w val="0.96356690675475287"/>
          <c:h val="0.5240562584085034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Augstās tehnoloģijas</c:v>
                </c:pt>
              </c:strCache>
            </c:strRef>
          </c:tx>
          <c:spPr>
            <a:solidFill>
              <a:srgbClr val="DA1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0.0</c:formatCode>
                <c:ptCount val="1"/>
                <c:pt idx="0">
                  <c:v>13.852795629977338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Vidēji augstās tehnoloģijas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0.0</c:formatCode>
                <c:ptCount val="1"/>
                <c:pt idx="0">
                  <c:v>34.919946549453996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Vidēji zemās tehnoloģijas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0.0</c:formatCode>
                <c:ptCount val="1"/>
                <c:pt idx="0">
                  <c:v>25.596350482865965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Zemās tehnoloģijas</c:v>
                </c:pt>
              </c:strCache>
            </c:strRef>
          </c:tx>
          <c:spPr>
            <a:solidFill>
              <a:srgbClr val="6BB9F9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0.0</c:formatCode>
                <c:ptCount val="1"/>
                <c:pt idx="0">
                  <c:v>25.630907337702702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373240448"/>
        <c:axId val="373238096"/>
      </c:barChart>
      <c:catAx>
        <c:axId val="373240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73238096"/>
        <c:crosses val="autoZero"/>
        <c:auto val="1"/>
        <c:lblAlgn val="ctr"/>
        <c:lblOffset val="100"/>
        <c:noMultiLvlLbl val="0"/>
      </c:catAx>
      <c:valAx>
        <c:axId val="373238096"/>
        <c:scaling>
          <c:orientation val="minMax"/>
        </c:scaling>
        <c:delete val="1"/>
        <c:axPos val="b"/>
        <c:numFmt formatCode="#,##0" sourceLinked="0"/>
        <c:majorTickMark val="out"/>
        <c:minorTickMark val="none"/>
        <c:tickLblPos val="nextTo"/>
        <c:crossAx val="3732404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3802059346489979E-2"/>
          <c:y val="0.56619954530511629"/>
          <c:w val="0.93516186012387148"/>
          <c:h val="0.38569938093299738"/>
        </c:manualLayout>
      </c:layout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lv-LV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solidFill>
            <a:schemeClr val="tx1"/>
          </a:solidFill>
          <a:latin typeface="Century Gothic" panose="020B0502020202020204" pitchFamily="34" charset="0"/>
          <a:cs typeface="Calibri" pitchFamily="34" charset="0"/>
        </a:defRPr>
      </a:pPr>
      <a:endParaRPr lang="lv-LV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590121930896568"/>
          <c:y val="3.9877395920227321E-2"/>
          <c:w val="0.73941194033996227"/>
          <c:h val="0.8212864465676653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Amortizācija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Vācija</c:v>
                </c:pt>
                <c:pt idx="1">
                  <c:v>Latvija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19.899999999999999</c:v>
                </c:pt>
                <c:pt idx="1">
                  <c:v>27.1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Bruto peļņa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Vācija</c:v>
                </c:pt>
                <c:pt idx="1">
                  <c:v>Latvija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24.2</c:v>
                </c:pt>
                <c:pt idx="1">
                  <c:v>27.2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Darbaspēka izmaksas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Vācija</c:v>
                </c:pt>
                <c:pt idx="1">
                  <c:v>Latvija</c:v>
                </c:pt>
              </c:strCache>
            </c:strRef>
          </c:cat>
          <c:val>
            <c:numRef>
              <c:f>Sheet1!$D$2:$D$3</c:f>
              <c:numCache>
                <c:formatCode>0</c:formatCode>
                <c:ptCount val="2"/>
                <c:pt idx="0">
                  <c:v>55.9</c:v>
                </c:pt>
                <c:pt idx="1">
                  <c:v>45.7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362752568"/>
        <c:axId val="362751784"/>
      </c:barChart>
      <c:catAx>
        <c:axId val="362752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lv-LV"/>
          </a:p>
        </c:txPr>
        <c:crossAx val="362751784"/>
        <c:crosses val="autoZero"/>
        <c:auto val="1"/>
        <c:lblAlgn val="ctr"/>
        <c:lblOffset val="100"/>
        <c:noMultiLvlLbl val="0"/>
      </c:catAx>
      <c:valAx>
        <c:axId val="36275178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lv-LV"/>
          </a:p>
        </c:txPr>
        <c:crossAx val="36275256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400">
          <a:latin typeface="Century Gothic" panose="020B0502020202020204" pitchFamily="34" charset="0"/>
        </a:defRPr>
      </a:pPr>
      <a:endParaRPr lang="lv-LV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590121930896568"/>
          <c:y val="3.9877395920227321E-2"/>
          <c:w val="0.73941194033996227"/>
          <c:h val="0.8163872995593082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Amortizācija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Vācija</c:v>
                </c:pt>
                <c:pt idx="1">
                  <c:v>Latvija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19.2</c:v>
                </c:pt>
                <c:pt idx="1">
                  <c:v>23.1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Neto peļņa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Vācija</c:v>
                </c:pt>
                <c:pt idx="1">
                  <c:v>Latvija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16.8</c:v>
                </c:pt>
                <c:pt idx="1">
                  <c:v>28.3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Darbaspēka izmaksas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Vācija</c:v>
                </c:pt>
                <c:pt idx="1">
                  <c:v>Latvija</c:v>
                </c:pt>
              </c:strCache>
            </c:strRef>
          </c:cat>
          <c:val>
            <c:numRef>
              <c:f>Sheet1!$D$2:$D$3</c:f>
              <c:numCache>
                <c:formatCode>0</c:formatCode>
                <c:ptCount val="2"/>
                <c:pt idx="0">
                  <c:v>64</c:v>
                </c:pt>
                <c:pt idx="1">
                  <c:v>48.7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362751000"/>
        <c:axId val="362750608"/>
      </c:barChart>
      <c:catAx>
        <c:axId val="362751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lv-LV"/>
          </a:p>
        </c:txPr>
        <c:crossAx val="362750608"/>
        <c:crosses val="autoZero"/>
        <c:auto val="1"/>
        <c:lblAlgn val="ctr"/>
        <c:lblOffset val="100"/>
        <c:noMultiLvlLbl val="0"/>
      </c:catAx>
      <c:valAx>
        <c:axId val="36275060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lv-LV"/>
          </a:p>
        </c:txPr>
        <c:crossAx val="36275100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400">
          <a:latin typeface="Century Gothic" panose="020B0502020202020204" pitchFamily="34" charset="0"/>
        </a:defRPr>
      </a:pPr>
      <a:endParaRPr lang="lv-LV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18261859793356"/>
          <c:y val="2.2660063914467021E-2"/>
          <c:w val="0.4880856988112432"/>
          <c:h val="0.8546204893223245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Amortizācija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Vācija</c:v>
                </c:pt>
                <c:pt idx="1">
                  <c:v>Latvija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7.6</c:v>
                </c:pt>
                <c:pt idx="1">
                  <c:v>13.8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Bruto peļņa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Vācija</c:v>
                </c:pt>
                <c:pt idx="1">
                  <c:v>Latvija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28.8</c:v>
                </c:pt>
                <c:pt idx="1">
                  <c:v>36.799999999999997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Darbaspēka izmaksas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Vācija</c:v>
                </c:pt>
                <c:pt idx="1">
                  <c:v>Latvija</c:v>
                </c:pt>
              </c:strCache>
            </c:strRef>
          </c:cat>
          <c:val>
            <c:numRef>
              <c:f>Sheet1!$D$2:$D$3</c:f>
              <c:numCache>
                <c:formatCode>0</c:formatCode>
                <c:ptCount val="2"/>
                <c:pt idx="0">
                  <c:v>64.599999999999994</c:v>
                </c:pt>
                <c:pt idx="1">
                  <c:v>49.4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362752176"/>
        <c:axId val="362748648"/>
      </c:barChart>
      <c:catAx>
        <c:axId val="362752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lv-LV"/>
          </a:p>
        </c:txPr>
        <c:crossAx val="362748648"/>
        <c:crosses val="autoZero"/>
        <c:auto val="1"/>
        <c:lblAlgn val="ctr"/>
        <c:lblOffset val="100"/>
        <c:noMultiLvlLbl val="0"/>
      </c:catAx>
      <c:valAx>
        <c:axId val="36274864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lv-LV"/>
          </a:p>
        </c:txPr>
        <c:crossAx val="362752176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64146817020331071"/>
          <c:y val="9.1820228396628817E-2"/>
          <c:w val="0.33736751472058663"/>
          <c:h val="0.81766286844849334"/>
        </c:manualLayout>
      </c:layout>
      <c:overlay val="0"/>
      <c:txPr>
        <a:bodyPr/>
        <a:lstStyle/>
        <a:p>
          <a:pPr>
            <a:defRPr sz="1200"/>
          </a:pPr>
          <a:endParaRPr lang="lv-LV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Century Gothic" panose="020B0502020202020204" pitchFamily="34" charset="0"/>
        </a:defRPr>
      </a:pPr>
      <a:endParaRPr lang="lv-LV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32682305051294"/>
          <c:y val="4.6211672962844966E-2"/>
          <c:w val="0.87117299300082718"/>
          <c:h val="0.80959506483406607"/>
        </c:manualLayout>
      </c:layout>
      <c:bubbleChart>
        <c:varyColors val="0"/>
        <c:ser>
          <c:idx val="5"/>
          <c:order val="0"/>
          <c:spPr>
            <a:noFill/>
            <a:ln w="12700">
              <a:solidFill>
                <a:srgbClr val="000000"/>
              </a:solidFill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C00000"/>
              </a:solidFill>
              <a:ln w="12700">
                <a:solidFill>
                  <a:srgbClr val="000000"/>
                </a:solidFill>
              </a:ln>
            </c:spPr>
          </c:dPt>
          <c:dLbls>
            <c:dLbl>
              <c:idx val="0"/>
              <c:layout>
                <c:manualLayout>
                  <c:x val="-4.3512823387011353E-2"/>
                  <c:y val="-2.8854776239190468E-2"/>
                </c:manualLayout>
              </c:layout>
              <c:tx>
                <c:rich>
                  <a:bodyPr/>
                  <a:lstStyle/>
                  <a:p>
                    <a:r>
                      <a:rPr lang="en-US" sz="1100"/>
                      <a:t>BG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6998377558824166E-2"/>
                  <c:y val="-3.8508468810767429E-2"/>
                </c:manualLayout>
              </c:layout>
              <c:tx>
                <c:rich>
                  <a:bodyPr/>
                  <a:lstStyle/>
                  <a:p>
                    <a:r>
                      <a:rPr lang="en-US" sz="1100"/>
                      <a:t>CZ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3936570316116935E-2"/>
                  <c:y val="-5.2920014258477713E-2"/>
                </c:manualLayout>
              </c:layout>
              <c:tx>
                <c:rich>
                  <a:bodyPr/>
                  <a:lstStyle/>
                  <a:p>
                    <a:r>
                      <a:rPr lang="en-US" sz="1100"/>
                      <a:t>DK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1316420683956104"/>
                  <c:y val="2.1473166917965043E-2"/>
                </c:manualLayout>
              </c:layout>
              <c:tx>
                <c:rich>
                  <a:bodyPr/>
                  <a:lstStyle/>
                  <a:p>
                    <a:r>
                      <a:rPr lang="en-US" sz="1100"/>
                      <a:t>DE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5682796456016972E-2"/>
                  <c:y val="-4.591819772528434E-2"/>
                </c:manualLayout>
              </c:layout>
              <c:tx>
                <c:rich>
                  <a:bodyPr/>
                  <a:lstStyle/>
                  <a:p>
                    <a:r>
                      <a:rPr lang="en-US" sz="1100"/>
                      <a:t>EE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5235109997261081E-2"/>
                  <c:y val="2.4171436945381541E-2"/>
                </c:manualLayout>
              </c:layout>
              <c:tx>
                <c:rich>
                  <a:bodyPr/>
                  <a:lstStyle/>
                  <a:p>
                    <a:r>
                      <a:rPr lang="en-US" sz="1100"/>
                      <a:t>LV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6109887909985193E-2"/>
                  <c:y val="-2.4101961338153347E-2"/>
                </c:manualLayout>
              </c:layout>
              <c:tx>
                <c:rich>
                  <a:bodyPr/>
                  <a:lstStyle/>
                  <a:p>
                    <a:r>
                      <a:rPr lang="en-US" sz="1100"/>
                      <a:t>LT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9580354398314809E-2"/>
                  <c:y val="2.9263188784511278E-2"/>
                </c:manualLayout>
              </c:layout>
              <c:tx>
                <c:rich>
                  <a:bodyPr/>
                  <a:lstStyle/>
                  <a:p>
                    <a:r>
                      <a:rPr lang="en-US" sz="1100"/>
                      <a:t>HU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1746813478225248E-2"/>
                  <c:y val="2.4136888965830997E-2"/>
                </c:manualLayout>
              </c:layout>
              <c:tx>
                <c:rich>
                  <a:bodyPr/>
                  <a:lstStyle/>
                  <a:p>
                    <a:r>
                      <a:rPr lang="en-US" sz="1100"/>
                      <a:t>PL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5.6573407138615188E-2"/>
                  <c:y val="-4.3255475166551961E-2"/>
                </c:manualLayout>
              </c:layout>
              <c:tx>
                <c:rich>
                  <a:bodyPr/>
                  <a:lstStyle/>
                  <a:p>
                    <a:r>
                      <a:rPr lang="en-US" sz="1100"/>
                      <a:t>RO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0887804062033265E-2"/>
                  <c:y val="-2.9011191267485643E-2"/>
                </c:manualLayout>
              </c:layout>
              <c:tx>
                <c:rich>
                  <a:bodyPr/>
                  <a:lstStyle/>
                  <a:p>
                    <a:r>
                      <a:rPr lang="en-US" sz="1100"/>
                      <a:t>SI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5222082368531344E-2"/>
                  <c:y val="5.0472144686232517E-3"/>
                </c:manualLayout>
              </c:layout>
              <c:tx>
                <c:rich>
                  <a:bodyPr/>
                  <a:lstStyle/>
                  <a:p>
                    <a:r>
                      <a:rPr lang="en-US" sz="1100"/>
                      <a:t>SK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9584466622277495E-2"/>
                  <c:y val="-4.810910387134338E-2"/>
                </c:manualLayout>
              </c:layout>
              <c:tx>
                <c:rich>
                  <a:bodyPr/>
                  <a:lstStyle/>
                  <a:p>
                    <a:r>
                      <a:rPr lang="en-US" sz="1100"/>
                      <a:t>FI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0880259234598608E-2"/>
                  <c:y val="1.924364154853735E-2"/>
                </c:manualLayout>
              </c:layout>
              <c:tx>
                <c:rich>
                  <a:bodyPr/>
                  <a:lstStyle/>
                  <a:p>
                    <a:r>
                      <a:rPr lang="en-US" sz="1100"/>
                      <a:t>SE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Arial Narrow" pitchFamily="34" charset="0"/>
                  </a:defRPr>
                </a:pPr>
                <a:endParaRPr lang="lv-LV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Sheet1!$B$3:$B$16</c:f>
              <c:numCache>
                <c:formatCode>0.0</c:formatCode>
                <c:ptCount val="14"/>
                <c:pt idx="0">
                  <c:v>7.3092499595010532</c:v>
                </c:pt>
                <c:pt idx="1">
                  <c:v>25.563564551962479</c:v>
                </c:pt>
                <c:pt idx="2">
                  <c:v>72.951257861635227</c:v>
                </c:pt>
                <c:pt idx="3">
                  <c:v>68.409542743538765</c:v>
                </c:pt>
                <c:pt idx="4">
                  <c:v>18.828922495274103</c:v>
                </c:pt>
                <c:pt idx="5">
                  <c:v>16.482785003825555</c:v>
                </c:pt>
                <c:pt idx="6">
                  <c:v>22.578846153846158</c:v>
                </c:pt>
                <c:pt idx="7">
                  <c:v>21.910555216595483</c:v>
                </c:pt>
                <c:pt idx="8">
                  <c:v>17.826785289823082</c:v>
                </c:pt>
                <c:pt idx="9">
                  <c:v>16.770335226918036</c:v>
                </c:pt>
                <c:pt idx="10">
                  <c:v>30.460358056265989</c:v>
                </c:pt>
                <c:pt idx="11">
                  <c:v>26.527627302275185</c:v>
                </c:pt>
                <c:pt idx="12">
                  <c:v>71.039267015706798</c:v>
                </c:pt>
                <c:pt idx="13">
                  <c:v>85.390573500329609</c:v>
                </c:pt>
              </c:numCache>
            </c:numRef>
          </c:xVal>
          <c:yVal>
            <c:numRef>
              <c:f>Sheet1!$C$3:$C$16</c:f>
              <c:numCache>
                <c:formatCode>0.0</c:formatCode>
                <c:ptCount val="14"/>
                <c:pt idx="0">
                  <c:v>4.040128410914928</c:v>
                </c:pt>
                <c:pt idx="1">
                  <c:v>12.247049567269865</c:v>
                </c:pt>
                <c:pt idx="2">
                  <c:v>47.673333333333332</c:v>
                </c:pt>
                <c:pt idx="3">
                  <c:v>30.61433447098976</c:v>
                </c:pt>
                <c:pt idx="4">
                  <c:v>13.520325203252032</c:v>
                </c:pt>
                <c:pt idx="5">
                  <c:v>4.9878395061728398</c:v>
                </c:pt>
                <c:pt idx="6">
                  <c:v>10.128603104212861</c:v>
                </c:pt>
                <c:pt idx="7">
                  <c:v>8.880503144654087</c:v>
                </c:pt>
                <c:pt idx="8">
                  <c:v>8.5774530371146902</c:v>
                </c:pt>
                <c:pt idx="9">
                  <c:v>5.8580674988441972</c:v>
                </c:pt>
                <c:pt idx="10">
                  <c:v>19.563291139240508</c:v>
                </c:pt>
                <c:pt idx="11">
                  <c:v>10.573304157549233</c:v>
                </c:pt>
                <c:pt idx="12">
                  <c:v>38.657894736842103</c:v>
                </c:pt>
                <c:pt idx="13">
                  <c:v>42.642857142857146</c:v>
                </c:pt>
              </c:numCache>
            </c:numRef>
          </c:yVal>
          <c:bubbleSize>
            <c:numRef>
              <c:f>Sheet1!$D$3:$D$16</c:f>
              <c:numCache>
                <c:formatCode>0</c:formatCode>
                <c:ptCount val="14"/>
                <c:pt idx="0">
                  <c:v>4512</c:v>
                </c:pt>
                <c:pt idx="1">
                  <c:v>31067.399999999998</c:v>
                </c:pt>
                <c:pt idx="2">
                  <c:v>23198.5</c:v>
                </c:pt>
                <c:pt idx="3">
                  <c:v>481740</c:v>
                </c:pt>
                <c:pt idx="4">
                  <c:v>1992.1</c:v>
                </c:pt>
                <c:pt idx="5">
                  <c:v>2154.2999999999997</c:v>
                </c:pt>
                <c:pt idx="6">
                  <c:v>4696.4000000000015</c:v>
                </c:pt>
                <c:pt idx="7">
                  <c:v>17955.699999999997</c:v>
                </c:pt>
                <c:pt idx="8">
                  <c:v>52498.1</c:v>
                </c:pt>
                <c:pt idx="9">
                  <c:v>26864.400000000001</c:v>
                </c:pt>
                <c:pt idx="10">
                  <c:v>5955.0000000000009</c:v>
                </c:pt>
                <c:pt idx="11">
                  <c:v>12242.499999999998</c:v>
                </c:pt>
                <c:pt idx="12">
                  <c:v>27137</c:v>
                </c:pt>
                <c:pt idx="13">
                  <c:v>51815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362750216"/>
        <c:axId val="362746296"/>
      </c:bubbleChart>
      <c:valAx>
        <c:axId val="362750216"/>
        <c:scaling>
          <c:orientation val="minMax"/>
          <c:max val="1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100">
                    <a:latin typeface="Arial Narrow" pitchFamily="34" charset="0"/>
                  </a:defRPr>
                </a:pPr>
                <a:r>
                  <a:rPr lang="lv-LV" sz="1100" b="1" i="0" baseline="0" dirty="0">
                    <a:effectLst/>
                    <a:latin typeface="Arial Narrow" pitchFamily="34" charset="0"/>
                  </a:rPr>
                  <a:t>Produktivitāte</a:t>
                </a:r>
                <a:r>
                  <a:rPr lang="lv-LV" sz="1100" b="0" i="0" baseline="0" dirty="0">
                    <a:effectLst/>
                    <a:latin typeface="Arial Narrow" pitchFamily="34" charset="0"/>
                  </a:rPr>
                  <a:t> (pievienotā vērtība uz 1 strādājošo, tūkst EUR)</a:t>
                </a:r>
              </a:p>
            </c:rich>
          </c:tx>
          <c:layout>
            <c:manualLayout>
              <c:xMode val="edge"/>
              <c:yMode val="edge"/>
              <c:x val="0.56331378386277065"/>
              <c:y val="0.7126440316155348"/>
            </c:manualLayout>
          </c:layout>
          <c:overlay val="0"/>
        </c:title>
        <c:numFmt formatCode="0" sourceLinked="0"/>
        <c:majorTickMark val="cross"/>
        <c:minorTickMark val="none"/>
        <c:tickLblPos val="nextTo"/>
        <c:spPr>
          <a:solidFill>
            <a:sysClr val="window" lastClr="FFFFFF"/>
          </a:solidFill>
          <a:ln w="63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lv-LV"/>
          </a:p>
        </c:txPr>
        <c:crossAx val="362746296"/>
        <c:crosses val="autoZero"/>
        <c:crossBetween val="midCat"/>
      </c:valAx>
      <c:valAx>
        <c:axId val="362746296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100">
                    <a:latin typeface="Arial Narrow" pitchFamily="34" charset="0"/>
                  </a:defRPr>
                </a:pPr>
                <a:r>
                  <a:rPr lang="lv-LV" sz="1100" b="1" dirty="0">
                    <a:latin typeface="Arial Narrow" pitchFamily="34" charset="0"/>
                  </a:rPr>
                  <a:t>Darbaspēka izmaksas </a:t>
                </a:r>
                <a:r>
                  <a:rPr lang="lv-LV" sz="1100" dirty="0">
                    <a:latin typeface="Arial Narrow" pitchFamily="34" charset="0"/>
                  </a:rPr>
                  <a:t>(Atlīdzība</a:t>
                </a:r>
                <a:r>
                  <a:rPr lang="lv-LV" sz="1100" baseline="0" dirty="0">
                    <a:latin typeface="Arial Narrow" pitchFamily="34" charset="0"/>
                  </a:rPr>
                  <a:t> nodarbinātajiem uz 1 strādājošo, tūkst EUR)</a:t>
                </a:r>
                <a:endParaRPr lang="lv-LV" sz="1100" dirty="0">
                  <a:latin typeface="Arial Narrow" pitchFamily="34" charset="0"/>
                </a:endParaRPr>
              </a:p>
            </c:rich>
          </c:tx>
          <c:layout>
            <c:manualLayout>
              <c:xMode val="edge"/>
              <c:yMode val="edge"/>
              <c:x val="4.8310957224409314E-3"/>
              <c:y val="0.1370873786407766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 sz="1050">
                <a:latin typeface="Arial Narrow" pitchFamily="34" charset="0"/>
              </a:defRPr>
            </a:pPr>
            <a:endParaRPr lang="lv-LV"/>
          </a:p>
        </c:txPr>
        <c:crossAx val="362750216"/>
        <c:crosses val="autoZero"/>
        <c:crossBetween val="midCat"/>
      </c:valAx>
      <c:spPr>
        <a:solidFill>
          <a:srgbClr val="FFFFFF"/>
        </a:solidFill>
        <a:ln w="6350">
          <a:solidFill>
            <a:sysClr val="window" lastClr="FFFFFF">
              <a:lumMod val="85000"/>
            </a:sysClr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effectLst/>
          <a:latin typeface="Garamond" pitchFamily="18" charset="0"/>
          <a:ea typeface="Arial"/>
          <a:cs typeface="Arial"/>
        </a:defRPr>
      </a:pPr>
      <a:endParaRPr lang="lv-LV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508301337516167"/>
          <c:y val="3.9877395920227321E-2"/>
          <c:w val="0.79023022865632631"/>
          <c:h val="0.8168349256077345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Amatniecības izstrādājumi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2005</c:v>
                </c:pt>
                <c:pt idx="1">
                  <c:v>2008</c:v>
                </c:pt>
                <c:pt idx="2">
                  <c:v>2013</c:v>
                </c:pt>
              </c:strCache>
            </c:strRef>
          </c:cat>
          <c:val>
            <c:numRef>
              <c:f>Sheet1!$B$2:$D$2</c:f>
              <c:numCache>
                <c:formatCode>0.00</c:formatCode>
                <c:ptCount val="3"/>
                <c:pt idx="0">
                  <c:v>0.11835973258798216</c:v>
                </c:pt>
                <c:pt idx="1">
                  <c:v>0.13093173415078815</c:v>
                </c:pt>
                <c:pt idx="2">
                  <c:v>0.12108628574782589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Kokmateriāli, skaidu plāksnes, loksnes finierim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2005</c:v>
                </c:pt>
                <c:pt idx="1">
                  <c:v>2008</c:v>
                </c:pt>
                <c:pt idx="2">
                  <c:v>2013</c:v>
                </c:pt>
              </c:strCache>
            </c:strRef>
          </c:cat>
          <c:val>
            <c:numRef>
              <c:f>Sheet1!$B$3:$D$3</c:f>
              <c:numCache>
                <c:formatCode>0.00</c:formatCode>
                <c:ptCount val="3"/>
                <c:pt idx="0">
                  <c:v>4.9216815057402871E-2</c:v>
                </c:pt>
                <c:pt idx="1">
                  <c:v>0.10394031217074129</c:v>
                </c:pt>
                <c:pt idx="2">
                  <c:v>0.11013729197923325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Saplāksnies, finierētas plāksnes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2005</c:v>
                </c:pt>
                <c:pt idx="1">
                  <c:v>2008</c:v>
                </c:pt>
                <c:pt idx="2">
                  <c:v>2013</c:v>
                </c:pt>
              </c:strCache>
            </c:strRef>
          </c:cat>
          <c:val>
            <c:numRef>
              <c:f>Sheet1!$B$4:$D$4</c:f>
              <c:numCache>
                <c:formatCode>0.00</c:formatCode>
                <c:ptCount val="3"/>
                <c:pt idx="0">
                  <c:v>9.2608094208053118E-2</c:v>
                </c:pt>
                <c:pt idx="1">
                  <c:v>0.11611843696693462</c:v>
                </c:pt>
                <c:pt idx="2">
                  <c:v>9.7677371911492408E-2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Sazāģēti kokmateriāli</c:v>
                </c:pt>
              </c:strCache>
            </c:strRef>
          </c:tx>
          <c:spPr>
            <a:solidFill>
              <a:srgbClr val="FCD8BA"/>
            </a:solidFill>
          </c:spPr>
          <c:invertIfNegative val="0"/>
          <c:cat>
            <c:strRef>
              <c:f>Sheet1!$B$1:$D$1</c:f>
              <c:strCache>
                <c:ptCount val="3"/>
                <c:pt idx="0">
                  <c:v>2005</c:v>
                </c:pt>
                <c:pt idx="1">
                  <c:v>2008</c:v>
                </c:pt>
                <c:pt idx="2">
                  <c:v>2013</c:v>
                </c:pt>
              </c:strCache>
            </c:strRef>
          </c:cat>
          <c:val>
            <c:numRef>
              <c:f>Sheet1!$B$5:$D$5</c:f>
              <c:numCache>
                <c:formatCode>0.00</c:formatCode>
                <c:ptCount val="3"/>
                <c:pt idx="0">
                  <c:v>0.43585451075841508</c:v>
                </c:pt>
                <c:pt idx="1">
                  <c:v>0.27207373477885072</c:v>
                </c:pt>
                <c:pt idx="2">
                  <c:v>0.30152588824469578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Malka, kokogles</c:v>
                </c:pt>
              </c:strCache>
            </c:strRef>
          </c:tx>
          <c:spPr>
            <a:solidFill>
              <a:srgbClr val="D8BEEC"/>
            </a:solidFill>
          </c:spPr>
          <c:invertIfNegative val="0"/>
          <c:cat>
            <c:strRef>
              <c:f>Sheet1!$B$1:$D$1</c:f>
              <c:strCache>
                <c:ptCount val="3"/>
                <c:pt idx="0">
                  <c:v>2005</c:v>
                </c:pt>
                <c:pt idx="1">
                  <c:v>2008</c:v>
                </c:pt>
                <c:pt idx="2">
                  <c:v>2013</c:v>
                </c:pt>
              </c:strCache>
            </c:strRef>
          </c:cat>
          <c:val>
            <c:numRef>
              <c:f>Sheet1!$B$6:$D$6</c:f>
              <c:numCache>
                <c:formatCode>0.00</c:formatCode>
                <c:ptCount val="3"/>
                <c:pt idx="0">
                  <c:v>9.5293154511060754E-2</c:v>
                </c:pt>
                <c:pt idx="1">
                  <c:v>0.13149795397523742</c:v>
                </c:pt>
                <c:pt idx="2">
                  <c:v>0.15244212537354038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Neapstrādāti kokmateriāli</c:v>
                </c:pt>
              </c:strCache>
            </c:strRef>
          </c:tx>
          <c:spPr>
            <a:solidFill>
              <a:srgbClr val="F0D5D4"/>
            </a:solidFill>
          </c:spPr>
          <c:invertIfNegative val="0"/>
          <c:cat>
            <c:strRef>
              <c:f>Sheet1!$B$1:$D$1</c:f>
              <c:strCache>
                <c:ptCount val="3"/>
                <c:pt idx="0">
                  <c:v>2005</c:v>
                </c:pt>
                <c:pt idx="1">
                  <c:v>2008</c:v>
                </c:pt>
                <c:pt idx="2">
                  <c:v>2013</c:v>
                </c:pt>
              </c:strCache>
            </c:strRef>
          </c:cat>
          <c:val>
            <c:numRef>
              <c:f>Sheet1!$B$7:$D$7</c:f>
              <c:numCache>
                <c:formatCode>0.00</c:formatCode>
                <c:ptCount val="3"/>
                <c:pt idx="0">
                  <c:v>0.14373797035248628</c:v>
                </c:pt>
                <c:pt idx="1">
                  <c:v>0.1715618758011761</c:v>
                </c:pt>
                <c:pt idx="2">
                  <c:v>0.11695462311546441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Pārējie koka izstrādājumi</c:v>
                </c:pt>
              </c:strCache>
            </c:strRef>
          </c:tx>
          <c:spPr>
            <a:solidFill>
              <a:srgbClr val="D5D5D5"/>
            </a:solidFill>
          </c:spPr>
          <c:invertIfNegative val="0"/>
          <c:cat>
            <c:strRef>
              <c:f>Sheet1!$B$1:$D$1</c:f>
              <c:strCache>
                <c:ptCount val="3"/>
                <c:pt idx="0">
                  <c:v>2005</c:v>
                </c:pt>
                <c:pt idx="1">
                  <c:v>2008</c:v>
                </c:pt>
                <c:pt idx="2">
                  <c:v>2013</c:v>
                </c:pt>
              </c:strCache>
            </c:strRef>
          </c:cat>
          <c:val>
            <c:numRef>
              <c:f>Sheet1!$B$8:$D$8</c:f>
              <c:numCache>
                <c:formatCode>0.00</c:formatCode>
                <c:ptCount val="3"/>
                <c:pt idx="0">
                  <c:v>6.4929722524599887E-2</c:v>
                </c:pt>
                <c:pt idx="1">
                  <c:v>7.3875952156271726E-2</c:v>
                </c:pt>
                <c:pt idx="2">
                  <c:v>0.1001764136277478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99307976"/>
        <c:axId val="199306016"/>
      </c:barChart>
      <c:catAx>
        <c:axId val="199307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9306016"/>
        <c:crosses val="autoZero"/>
        <c:auto val="1"/>
        <c:lblAlgn val="ctr"/>
        <c:lblOffset val="100"/>
        <c:noMultiLvlLbl val="0"/>
      </c:catAx>
      <c:valAx>
        <c:axId val="19930601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19930797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400">
          <a:latin typeface="Century Gothic" panose="020B0502020202020204" pitchFamily="34" charset="0"/>
        </a:defRPr>
      </a:pPr>
      <a:endParaRPr lang="lv-LV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4.9305555555555554E-2"/>
          <c:y val="4.629629629629629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6403215223097113"/>
          <c:y val="0.11360673665791773"/>
          <c:w val="0.50249146981627302"/>
          <c:h val="0.83748578302712162"/>
        </c:manualLayout>
      </c:layout>
      <c:pieChart>
        <c:varyColors val="1"/>
        <c:ser>
          <c:idx val="0"/>
          <c:order val="0"/>
          <c:tx>
            <c:strRef>
              <c:f>'[darbavietas (1).xlsx]jvs0120g'!$N$6</c:f>
              <c:strCache>
                <c:ptCount val="1"/>
                <c:pt idx="0">
                  <c:v>2013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lv-LV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'[darbavietas (1).xlsx]jvs0120g'!$I$13:$I$15</c:f>
              <c:strCache>
                <c:ptCount val="3"/>
                <c:pt idx="0">
                  <c:v>Rīga (ar pieguļošajiem novadiem)</c:v>
                </c:pt>
                <c:pt idx="1">
                  <c:v>Lielās pilsētas (ar pieguļošajiem novadiem)</c:v>
                </c:pt>
                <c:pt idx="2">
                  <c:v>Pārējā Latvija</c:v>
                </c:pt>
              </c:strCache>
            </c:strRef>
          </c:cat>
          <c:val>
            <c:numRef>
              <c:f>'[darbavietas (1).xlsx]jvs0120g'!$N$13:$N$15</c:f>
              <c:numCache>
                <c:formatCode>0.0</c:formatCode>
                <c:ptCount val="3"/>
                <c:pt idx="0">
                  <c:v>326.53800000000001</c:v>
                </c:pt>
                <c:pt idx="1">
                  <c:v>87.915000000000006</c:v>
                </c:pt>
                <c:pt idx="2">
                  <c:v>117.68900000000004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0.11818</cdr:x>
      <cdr:y>0.45714</cdr:y>
    </cdr:from>
    <cdr:to>
      <cdr:x>0.15455</cdr:x>
      <cdr:y>0.71152</cdr:y>
    </cdr:to>
    <cdr:sp macro="" textlink="">
      <cdr:nvSpPr>
        <cdr:cNvPr id="2" name="Ovāls 1"/>
        <cdr:cNvSpPr/>
      </cdr:nvSpPr>
      <cdr:spPr>
        <a:xfrm xmlns:a="http://schemas.openxmlformats.org/drawingml/2006/main">
          <a:off x="990600" y="1219200"/>
          <a:ext cx="304800" cy="67842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>
          <a:solidFill>
            <a:schemeClr val="accent2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lv-LV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0.12727</cdr:x>
      <cdr:y>0.47552</cdr:y>
    </cdr:from>
    <cdr:to>
      <cdr:x>0.16364</cdr:x>
      <cdr:y>0.72457</cdr:y>
    </cdr:to>
    <cdr:sp macro="" textlink="">
      <cdr:nvSpPr>
        <cdr:cNvPr id="2" name="Ovāls 1"/>
        <cdr:cNvSpPr/>
      </cdr:nvSpPr>
      <cdr:spPr>
        <a:xfrm xmlns:a="http://schemas.openxmlformats.org/drawingml/2006/main">
          <a:off x="1066800" y="1295400"/>
          <a:ext cx="304800" cy="67842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DD8047">
              <a:lumMod val="7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w Cen MT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w Cen MT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w Cen MT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w Cen MT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w Cen MT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w Cen MT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w Cen MT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w Cen MT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w Cen MT"/>
            </a:defRPr>
          </a:lvl9pPr>
        </a:lstStyle>
        <a:p xmlns:a="http://schemas.openxmlformats.org/drawingml/2006/main">
          <a:endParaRPr lang="lv-LV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946F5-362B-4FCF-A527-06A9F3FA7C20}" type="datetimeFigureOut">
              <a:rPr lang="lv-LV" smtClean="0"/>
              <a:t>13.01.2015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F15D8-4971-4818-BD61-29F5A376815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18795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5873">
              <a:spcAft>
                <a:spcPts val="588"/>
              </a:spcAft>
              <a:defRPr/>
            </a:pPr>
            <a:endParaRPr lang="lv-LV" dirty="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8EA4C-B070-4638-8F65-8DF036F1616C}" type="slidenum">
              <a:rPr lang="lv-LV" smtClean="0"/>
              <a:pPr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82045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BE862-F1BF-4603-8212-06B167B6F25A}" type="slidenum">
              <a:rPr lang="lv-LV" smtClean="0"/>
              <a:pPr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84375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2A8426-1D62-47F9-B8AB-B69D05D8A643}" type="slidenum">
              <a:rPr lang="lv-LV" smtClean="0"/>
              <a:pPr>
                <a:defRPr/>
              </a:pPr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82688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536BF-1452-45B9-A049-B86B7E12C849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40079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aida attēla vietturi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Piezīmju vietturi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v-LV" altLang="lv-LV" smtClean="0">
              <a:latin typeface="Arial" panose="020B0604020202020204" pitchFamily="34" charset="0"/>
            </a:endParaRPr>
          </a:p>
        </p:txBody>
      </p:sp>
      <p:sp>
        <p:nvSpPr>
          <p:cNvPr id="21508" name="Slaida numura vietturis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9E2E2DB-CCD0-4B7C-A944-BEB2DF2A0B22}" type="slidenum">
              <a:rPr lang="lv-LV" altLang="lv-LV"/>
              <a:pPr eaLnBrk="1" hangingPunct="1"/>
              <a:t>13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736652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F4FF-B5F1-4BFA-9D66-8B211D1A0627}" type="datetimeFigureOut">
              <a:rPr lang="lv-LV" smtClean="0"/>
              <a:t>13.01.2015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0441-2612-43F7-8559-189123371BAC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1609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F4FF-B5F1-4BFA-9D66-8B211D1A0627}" type="datetimeFigureOut">
              <a:rPr lang="lv-LV" smtClean="0"/>
              <a:t>13.01.2015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0441-2612-43F7-8559-189123371BAC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9926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F4FF-B5F1-4BFA-9D66-8B211D1A0627}" type="datetimeFigureOut">
              <a:rPr lang="lv-LV" smtClean="0"/>
              <a:t>13.01.2015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0441-2612-43F7-8559-189123371BAC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08157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00000"/>
              </a:buClr>
              <a:defRPr>
                <a:latin typeface="Calibri" pitchFamily="34" charset="0"/>
              </a:defRPr>
            </a:lvl1pPr>
            <a:lvl2pPr>
              <a:buClr>
                <a:srgbClr val="C00000"/>
              </a:buClr>
              <a:buFont typeface="Wingdings" pitchFamily="2" charset="2"/>
              <a:buChar char="Ø"/>
              <a:defRPr>
                <a:latin typeface="Calibri" pitchFamily="34" charset="0"/>
              </a:defRPr>
            </a:lvl2pPr>
            <a:lvl3pPr>
              <a:buClr>
                <a:srgbClr val="C00000"/>
              </a:buClr>
              <a:defRPr>
                <a:latin typeface="Calibri" pitchFamily="34" charset="0"/>
              </a:defRPr>
            </a:lvl3pPr>
            <a:lvl4pPr>
              <a:buClr>
                <a:srgbClr val="C00000"/>
              </a:buClr>
              <a:defRPr>
                <a:latin typeface="Calibri" pitchFamily="34" charset="0"/>
              </a:defRPr>
            </a:lvl4pPr>
            <a:lvl5pPr>
              <a:buClr>
                <a:srgbClr val="C00000"/>
              </a:buCl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v-LV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2"/>
          </p:nvPr>
        </p:nvSpPr>
        <p:spPr>
          <a:xfrm>
            <a:off x="719403" y="260648"/>
            <a:ext cx="10753195" cy="576436"/>
          </a:xfrm>
          <a:solidFill>
            <a:srgbClr val="002060"/>
          </a:solidFill>
        </p:spPr>
        <p:txBody>
          <a:bodyPr/>
          <a:lstStyle>
            <a:lvl1pPr marL="0" indent="0" algn="ctr">
              <a:buFont typeface="Wingdings" pitchFamily="2" charset="2"/>
              <a:buNone/>
              <a:defRPr sz="4000" b="1">
                <a:solidFill>
                  <a:schemeClr val="accent3"/>
                </a:solidFill>
                <a:latin typeface="Calibri" pitchFamily="34" charset="0"/>
              </a:defRPr>
            </a:lvl1pPr>
          </a:lstStyle>
          <a:p>
            <a:r>
              <a:rPr lang="lv-LV" dirty="0" err="1"/>
              <a:t>Click</a:t>
            </a:r>
            <a:r>
              <a:rPr lang="lv-LV" dirty="0"/>
              <a:t> to </a:t>
            </a:r>
            <a:r>
              <a:rPr lang="lv-LV" dirty="0" err="1"/>
              <a:t>edit</a:t>
            </a:r>
            <a:r>
              <a:rPr lang="lv-LV" dirty="0"/>
              <a:t> </a:t>
            </a:r>
            <a:r>
              <a:rPr lang="lv-LV" dirty="0" err="1"/>
              <a:t>Master</a:t>
            </a:r>
            <a:r>
              <a:rPr lang="lv-LV" dirty="0"/>
              <a:t> </a:t>
            </a:r>
            <a:r>
              <a:rPr lang="lv-LV" dirty="0" err="1"/>
              <a:t>subtitle</a:t>
            </a:r>
            <a:r>
              <a:rPr lang="lv-LV" dirty="0"/>
              <a:t> </a:t>
            </a:r>
            <a:r>
              <a:rPr lang="lv-LV" dirty="0" err="1"/>
              <a:t>style</a:t>
            </a:r>
            <a:endParaRPr lang="lv-LV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9D066-FC81-48DC-85C2-421487CC2222}" type="slidenum">
              <a:rPr lang="lv-LV"/>
              <a:pPr>
                <a:defRPr/>
              </a:pPr>
              <a:t>‹#›</a:t>
            </a:fld>
            <a:endParaRPr lang="lv-LV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4283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F4FF-B5F1-4BFA-9D66-8B211D1A0627}" type="datetimeFigureOut">
              <a:rPr lang="lv-LV" smtClean="0"/>
              <a:t>13.01.2015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0441-2612-43F7-8559-189123371BAC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4142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F4FF-B5F1-4BFA-9D66-8B211D1A0627}" type="datetimeFigureOut">
              <a:rPr lang="lv-LV" smtClean="0"/>
              <a:t>13.01.2015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0441-2612-43F7-8559-189123371BAC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07055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F4FF-B5F1-4BFA-9D66-8B211D1A0627}" type="datetimeFigureOut">
              <a:rPr lang="lv-LV" smtClean="0"/>
              <a:t>13.01.2015</a:t>
            </a:fld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0441-2612-43F7-8559-189123371BAC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57652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F4FF-B5F1-4BFA-9D66-8B211D1A0627}" type="datetimeFigureOut">
              <a:rPr lang="lv-LV" smtClean="0"/>
              <a:t>13.01.2015</a:t>
            </a:fld>
            <a:endParaRPr lang="lv-LV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0441-2612-43F7-8559-189123371BAC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9195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F4FF-B5F1-4BFA-9D66-8B211D1A0627}" type="datetimeFigureOut">
              <a:rPr lang="lv-LV" smtClean="0"/>
              <a:t>13.01.2015</a:t>
            </a:fld>
            <a:endParaRPr lang="lv-L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0441-2612-43F7-8559-189123371BAC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41721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F4FF-B5F1-4BFA-9D66-8B211D1A0627}" type="datetimeFigureOut">
              <a:rPr lang="lv-LV" smtClean="0"/>
              <a:t>13.01.2015</a:t>
            </a:fld>
            <a:endParaRPr lang="lv-LV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0441-2612-43F7-8559-189123371BAC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22330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F4FF-B5F1-4BFA-9D66-8B211D1A0627}" type="datetimeFigureOut">
              <a:rPr lang="lv-LV" smtClean="0"/>
              <a:t>13.01.2015</a:t>
            </a:fld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0441-2612-43F7-8559-189123371BAC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9833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F4FF-B5F1-4BFA-9D66-8B211D1A0627}" type="datetimeFigureOut">
              <a:rPr lang="lv-LV" smtClean="0"/>
              <a:t>13.01.2015</a:t>
            </a:fld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0441-2612-43F7-8559-189123371BAC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86798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8F4FF-B5F1-4BFA-9D66-8B211D1A0627}" type="datetimeFigureOut">
              <a:rPr lang="lv-LV" smtClean="0"/>
              <a:t>13.01.2015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90441-2612-43F7-8559-189123371BAC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4041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chart" Target="../charts/char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hart" Target="../charts/chart8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7127"/>
            <a:ext cx="12192000" cy="1751527"/>
          </a:xfrm>
        </p:spPr>
        <p:txBody>
          <a:bodyPr>
            <a:normAutofit/>
          </a:bodyPr>
          <a:lstStyle/>
          <a:p>
            <a:r>
              <a:rPr lang="lv-LV" sz="4400" b="1" i="1" dirty="0" smtClean="0">
                <a:latin typeface="+mn-lt"/>
              </a:rPr>
              <a:t>Uzstādījums Ilgtspējīgas attīstības komisijas darbam</a:t>
            </a:r>
            <a:endParaRPr lang="lv-LV" sz="4400" b="1" i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2237" y="4095482"/>
            <a:ext cx="8156620" cy="1557174"/>
          </a:xfrm>
        </p:spPr>
        <p:txBody>
          <a:bodyPr>
            <a:noAutofit/>
          </a:bodyPr>
          <a:lstStyle/>
          <a:p>
            <a:pPr algn="just"/>
            <a:r>
              <a:rPr lang="lv-LV" sz="2800" i="1" dirty="0"/>
              <a:t>Līdz Saeimas pavasara sesijas beigām </a:t>
            </a:r>
            <a:r>
              <a:rPr lang="lv-LV" sz="2800" i="1" dirty="0" smtClean="0"/>
              <a:t>izstrādāt pirmos priekšlikumus </a:t>
            </a:r>
            <a:r>
              <a:rPr lang="lv-LV" sz="2800" i="1" dirty="0"/>
              <a:t>politiku (likumdošanas?) izmaiņām produktīvas nodarbinātības </a:t>
            </a:r>
            <a:r>
              <a:rPr lang="lv-LV" sz="2800" i="1" dirty="0" smtClean="0"/>
              <a:t>stimulēšanai.</a:t>
            </a:r>
            <a:endParaRPr lang="lv-LV" sz="2800" i="1" dirty="0"/>
          </a:p>
          <a:p>
            <a:pPr algn="just"/>
            <a:endParaRPr lang="lv-LV" sz="2800" i="1" dirty="0"/>
          </a:p>
        </p:txBody>
      </p:sp>
    </p:spTree>
    <p:extLst>
      <p:ext uri="{BB962C8B-B14F-4D97-AF65-F5344CB8AC3E}">
        <p14:creationId xmlns:p14="http://schemas.microsoft.com/office/powerpoint/2010/main" val="370219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000" b="1" i="1" dirty="0" smtClean="0">
                <a:latin typeface="+mn-lt"/>
              </a:rPr>
              <a:t>Lauku telpas profils</a:t>
            </a:r>
            <a:endParaRPr lang="lv-LV" sz="4000" b="1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lv-LV" sz="3200" i="1" dirty="0" smtClean="0"/>
              <a:t>Esošās situācijas apraksts </a:t>
            </a:r>
          </a:p>
          <a:p>
            <a:endParaRPr lang="lv-LV" sz="3200" i="1" dirty="0" smtClean="0"/>
          </a:p>
          <a:p>
            <a:pPr lvl="1"/>
            <a:r>
              <a:rPr lang="lv-LV" sz="3200" i="1" dirty="0" smtClean="0"/>
              <a:t>Galvenie izaicinājumi</a:t>
            </a:r>
          </a:p>
          <a:p>
            <a:endParaRPr lang="lv-LV" sz="3200" i="1" dirty="0" smtClean="0"/>
          </a:p>
          <a:p>
            <a:pPr lvl="1"/>
            <a:r>
              <a:rPr lang="lv-LV" sz="3200" i="1" dirty="0" smtClean="0"/>
              <a:t>Turpmākie soļi</a:t>
            </a:r>
            <a:endParaRPr lang="lv-LV" sz="3200" i="1" dirty="0"/>
          </a:p>
        </p:txBody>
      </p:sp>
    </p:spTree>
    <p:extLst>
      <p:ext uri="{BB962C8B-B14F-4D97-AF65-F5344CB8AC3E}">
        <p14:creationId xmlns:p14="http://schemas.microsoft.com/office/powerpoint/2010/main" val="76873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1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14" y="1532552"/>
            <a:ext cx="7410184" cy="4394137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0" y="506896"/>
            <a:ext cx="9008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i="1" dirty="0"/>
              <a:t>Iedzīvotāju skaita izmaiņas (2008-2013), %</a:t>
            </a:r>
          </a:p>
        </p:txBody>
      </p:sp>
      <p:graphicFrame>
        <p:nvGraphicFramePr>
          <p:cNvPr id="132" name="Table 131"/>
          <p:cNvGraphicFramePr>
            <a:graphicFrameLocks noGrp="1"/>
          </p:cNvGraphicFramePr>
          <p:nvPr>
            <p:extLst/>
          </p:nvPr>
        </p:nvGraphicFramePr>
        <p:xfrm>
          <a:off x="8488570" y="419905"/>
          <a:ext cx="1811682" cy="1150620"/>
        </p:xfrm>
        <a:graphic>
          <a:graphicData uri="http://schemas.openxmlformats.org/drawingml/2006/table">
            <a:tbl>
              <a:tblPr/>
              <a:tblGrid>
                <a:gridCol w="794163"/>
                <a:gridCol w="1017519"/>
              </a:tblGrid>
              <a:tr h="19812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Leģenda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0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Līdz - -7,44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C8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-7,44 - -6,094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8D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-6,094 - -4,852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4A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-4,852 - -2,948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-2,948 +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1621493"/>
              </p:ext>
            </p:extLst>
          </p:nvPr>
        </p:nvGraphicFramePr>
        <p:xfrm>
          <a:off x="7620000" y="3183488"/>
          <a:ext cx="4572000" cy="3281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8620259" y="2680832"/>
            <a:ext cx="3571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600" i="1" dirty="0" smtClean="0"/>
              <a:t>AIZŅEMTĀS </a:t>
            </a:r>
            <a:r>
              <a:rPr lang="lv-LV" sz="1600" i="1" dirty="0"/>
              <a:t>DARBVIETAS REPUBLIKAS PILSĒTĀS UN NOVADOS VIDĒJI GADĀ</a:t>
            </a:r>
          </a:p>
        </p:txBody>
      </p:sp>
      <p:sp>
        <p:nvSpPr>
          <p:cNvPr id="3" name="Rectangle 2"/>
          <p:cNvSpPr/>
          <p:nvPr/>
        </p:nvSpPr>
        <p:spPr>
          <a:xfrm>
            <a:off x="445014" y="5905905"/>
            <a:ext cx="74101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Lauksaimniecība, mežsaimniecība un zivsaimniecība rada 35% no visām </a:t>
            </a:r>
            <a:r>
              <a:rPr lang="lv-LV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darbvietām (~75 tūkst. pastāvīgi nodarbinātie), </a:t>
            </a:r>
            <a:r>
              <a:rPr lang="lv-LV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 ievērojamu daļu arī </a:t>
            </a:r>
            <a:r>
              <a:rPr lang="lv-LV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no </a:t>
            </a:r>
            <a:r>
              <a:rPr lang="lv-LV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apstrādes </a:t>
            </a:r>
            <a:r>
              <a:rPr lang="lv-LV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rūpniecībā (130 tūkst.) </a:t>
            </a:r>
            <a:r>
              <a:rPr lang="lv-LV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strādājošajiem nodrošina šo nozaru produktu </a:t>
            </a:r>
            <a:r>
              <a:rPr lang="lv-LV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pārstrādi</a:t>
            </a:r>
            <a:endParaRPr lang="lv-LV" sz="1400" i="1" dirty="0"/>
          </a:p>
        </p:txBody>
      </p:sp>
    </p:spTree>
    <p:extLst>
      <p:ext uri="{BB962C8B-B14F-4D97-AF65-F5344CB8AC3E}">
        <p14:creationId xmlns:p14="http://schemas.microsoft.com/office/powerpoint/2010/main" val="39948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i="1" dirty="0" smtClean="0">
                <a:latin typeface="+mn-lt"/>
              </a:rPr>
              <a:t>Pievienotā vērtība reģionos pa nozarēm</a:t>
            </a:r>
            <a:endParaRPr lang="lv-LV" b="1" i="1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202153"/>
              </p:ext>
            </p:extLst>
          </p:nvPr>
        </p:nvGraphicFramePr>
        <p:xfrm>
          <a:off x="374560" y="1843088"/>
          <a:ext cx="2551091" cy="4385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745901" y="1378040"/>
            <a:ext cx="1417750" cy="274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 smtClean="0"/>
              <a:t>Latgale</a:t>
            </a:r>
            <a:endParaRPr lang="lv-LV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77991" y="1389106"/>
            <a:ext cx="1417750" cy="274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 smtClean="0"/>
              <a:t>Zemgale</a:t>
            </a:r>
            <a:endParaRPr lang="lv-LV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16898" y="1393400"/>
            <a:ext cx="1417750" cy="274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 smtClean="0"/>
              <a:t>Kurzeme</a:t>
            </a:r>
            <a:endParaRPr lang="lv-LV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582955" y="1412016"/>
            <a:ext cx="1417750" cy="274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 smtClean="0"/>
              <a:t>Vidzeme</a:t>
            </a:r>
            <a:endParaRPr lang="lv-LV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9398117"/>
              </p:ext>
            </p:extLst>
          </p:nvPr>
        </p:nvGraphicFramePr>
        <p:xfrm>
          <a:off x="3394925" y="1880314"/>
          <a:ext cx="2400568" cy="4365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1394199"/>
              </p:ext>
            </p:extLst>
          </p:nvPr>
        </p:nvGraphicFramePr>
        <p:xfrm>
          <a:off x="5803274" y="1893194"/>
          <a:ext cx="2889965" cy="4301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3946477"/>
              </p:ext>
            </p:extLst>
          </p:nvPr>
        </p:nvGraphicFramePr>
        <p:xfrm>
          <a:off x="8791174" y="1880315"/>
          <a:ext cx="2786934" cy="4391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1507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7" y="1133340"/>
            <a:ext cx="46482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6215421" y="1332954"/>
            <a:ext cx="3167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lv-LV" altLang="lv-LV" dirty="0">
                <a:latin typeface="Arial Narrow" panose="020B0606020202030204" pitchFamily="34" charset="0"/>
              </a:rPr>
              <a:t>Atbilstoši FAO prognozēm 2050 gadā iedzīvotāju skaits pieaugs līdz 9,1</a:t>
            </a:r>
          </a:p>
        </p:txBody>
      </p:sp>
      <p:graphicFrame>
        <p:nvGraphicFramePr>
          <p:cNvPr id="7173" name="Object 4"/>
          <p:cNvGraphicFramePr>
            <a:graphicFrameLocks noChangeAspect="1"/>
          </p:cNvGraphicFramePr>
          <p:nvPr>
            <p:extLst/>
          </p:nvPr>
        </p:nvGraphicFramePr>
        <p:xfrm>
          <a:off x="3076575" y="4192588"/>
          <a:ext cx="5534025" cy="252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Bitmap Image" r:id="rId5" imgW="8040222" imgH="3677163" progId="Paint.Picture">
                  <p:embed/>
                </p:oleObj>
              </mc:Choice>
              <mc:Fallback>
                <p:oleObj name="Bitmap Image" r:id="rId5" imgW="8040222" imgH="367716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575" y="4192588"/>
                        <a:ext cx="5534025" cy="2528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īniju remarka 1 (apmale un uzsvara josla) 7"/>
          <p:cNvSpPr/>
          <p:nvPr/>
        </p:nvSpPr>
        <p:spPr>
          <a:xfrm>
            <a:off x="7967664" y="2924175"/>
            <a:ext cx="2160587" cy="865188"/>
          </a:xfrm>
          <a:prstGeom prst="accentBorderCallout1">
            <a:avLst>
              <a:gd name="adj1" fmla="val 18750"/>
              <a:gd name="adj2" fmla="val -8333"/>
              <a:gd name="adj3" fmla="val 206951"/>
              <a:gd name="adj4" fmla="val -87461"/>
            </a:avLst>
          </a:prstGeom>
          <a:noFill/>
          <a:ln>
            <a:solidFill>
              <a:srgbClr val="00B050">
                <a:alpha val="66000"/>
              </a:srgbClr>
            </a:solidFill>
            <a:headEnd type="none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sz="1600" dirty="0">
                <a:solidFill>
                  <a:srgbClr val="00B050"/>
                </a:solidFill>
              </a:rPr>
              <a:t>Augsnes, īpaši piemērotas pārtikas ražošanai</a:t>
            </a:r>
          </a:p>
        </p:txBody>
      </p:sp>
      <p:sp>
        <p:nvSpPr>
          <p:cNvPr id="7176" name="Virsraksts 1"/>
          <p:cNvSpPr>
            <a:spLocks noGrp="1"/>
          </p:cNvSpPr>
          <p:nvPr>
            <p:ph type="title"/>
          </p:nvPr>
        </p:nvSpPr>
        <p:spPr>
          <a:xfrm>
            <a:off x="553792" y="188913"/>
            <a:ext cx="9810996" cy="944427"/>
          </a:xfrm>
        </p:spPr>
        <p:txBody>
          <a:bodyPr>
            <a:normAutofit/>
          </a:bodyPr>
          <a:lstStyle/>
          <a:p>
            <a:r>
              <a:rPr lang="lv-LV" altLang="lv-LV" sz="4000" b="1" i="1" dirty="0" smtClean="0">
                <a:latin typeface="+mn-lt"/>
              </a:rPr>
              <a:t>Situācija pasaulē…</a:t>
            </a:r>
          </a:p>
        </p:txBody>
      </p:sp>
      <p:sp>
        <p:nvSpPr>
          <p:cNvPr id="9" name="Taisnstūris 1"/>
          <p:cNvSpPr>
            <a:spLocks noChangeArrowheads="1"/>
          </p:cNvSpPr>
          <p:nvPr/>
        </p:nvSpPr>
        <p:spPr bwMode="auto">
          <a:xfrm>
            <a:off x="6211062" y="2289968"/>
            <a:ext cx="3095625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lv-LV" sz="1200" i="1" kern="0" dirty="0">
                <a:solidFill>
                  <a:sysClr val="windowText" lastClr="000000"/>
                </a:solidFill>
                <a:latin typeface="Arial" charset="0"/>
              </a:rPr>
              <a:t>Pieprasījums pēc pārtikas pasaulē līdz 2050.g. par 70% saskaņā ar FAO</a:t>
            </a:r>
          </a:p>
        </p:txBody>
      </p:sp>
    </p:spTree>
    <p:extLst>
      <p:ext uri="{BB962C8B-B14F-4D97-AF65-F5344CB8AC3E}">
        <p14:creationId xmlns:p14="http://schemas.microsoft.com/office/powerpoint/2010/main" val="44082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Artis.Grinbergs\AppData\Local\Microsoft\Windows\Temporary Internet Files\Content.Outlook\ZTLYVDY2\Screen Shot 2012-12-04 at 14 56 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79" y="1202213"/>
            <a:ext cx="12192000" cy="56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0515600" cy="11075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7600" b="1" i="1" dirty="0" smtClean="0">
                <a:latin typeface="+mn-lt"/>
              </a:rPr>
              <a:t>Latvijas zemes bilance:</a:t>
            </a:r>
          </a:p>
          <a:p>
            <a:endParaRPr lang="lv-LV" sz="3600" b="1" i="1" dirty="0"/>
          </a:p>
          <a:p>
            <a:r>
              <a:rPr lang="lv-LV" sz="3600" b="1" i="1" dirty="0" smtClean="0"/>
              <a:t>Mērķis – katra Lauksaimniecības un meža hektāra efektīva izmantošana saimnieciskajā darbībā</a:t>
            </a:r>
            <a:endParaRPr lang="lv-LV" sz="3600" b="1" i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81839" y="1708967"/>
            <a:ext cx="2215166" cy="918323"/>
          </a:xfrm>
        </p:spPr>
        <p:txBody>
          <a:bodyPr>
            <a:normAutofit/>
          </a:bodyPr>
          <a:lstStyle/>
          <a:p>
            <a:r>
              <a:rPr lang="lv-LV" sz="1600" b="1" i="1" dirty="0" smtClean="0"/>
              <a:t>Neizmantotais potenciāls teju 1 milj./ha</a:t>
            </a:r>
            <a:endParaRPr lang="lv-LV" sz="1600" b="1" i="1" dirty="0"/>
          </a:p>
        </p:txBody>
      </p:sp>
      <p:sp>
        <p:nvSpPr>
          <p:cNvPr id="2" name="Oval 1"/>
          <p:cNvSpPr/>
          <p:nvPr/>
        </p:nvSpPr>
        <p:spPr>
          <a:xfrm>
            <a:off x="2438401" y="1764388"/>
            <a:ext cx="2701637" cy="743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2723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000" b="1" i="1" dirty="0" smtClean="0">
                <a:latin typeface="+mn-lt"/>
              </a:rPr>
              <a:t>Latvijas teritorijā izpētītās </a:t>
            </a:r>
            <a:r>
              <a:rPr lang="lv-LV" sz="4000" b="1" i="1" dirty="0" err="1" smtClean="0">
                <a:latin typeface="+mn-lt"/>
              </a:rPr>
              <a:t>minerālresursu</a:t>
            </a:r>
            <a:r>
              <a:rPr lang="lv-LV" sz="4000" b="1" i="1" dirty="0" smtClean="0">
                <a:latin typeface="+mn-lt"/>
              </a:rPr>
              <a:t> </a:t>
            </a:r>
            <a:r>
              <a:rPr lang="lv-LV" sz="4000" b="1" i="1" dirty="0" smtClean="0">
                <a:latin typeface="+mn-lt"/>
              </a:rPr>
              <a:t>atradnes</a:t>
            </a:r>
            <a:endParaRPr lang="lv-LV" sz="4000" b="1" i="1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40379"/>
            <a:ext cx="10515600" cy="398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2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000" b="1" i="1" dirty="0">
                <a:latin typeface="+mn-lt"/>
              </a:rPr>
              <a:t>Latvijas teritorijā izpētītās kūdras un sapropeļa atradnes</a:t>
            </a:r>
            <a:endParaRPr lang="lv-LV" sz="40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237" y="1819477"/>
            <a:ext cx="10895526" cy="469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6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1"/>
          <p:cNvSpPr>
            <a:spLocks noGrp="1"/>
          </p:cNvSpPr>
          <p:nvPr>
            <p:ph type="title"/>
          </p:nvPr>
        </p:nvSpPr>
        <p:spPr>
          <a:xfrm>
            <a:off x="0" y="0"/>
            <a:ext cx="12316691" cy="1801092"/>
          </a:xfrm>
        </p:spPr>
        <p:txBody>
          <a:bodyPr>
            <a:noAutofit/>
          </a:bodyPr>
          <a:lstStyle/>
          <a:p>
            <a:pPr algn="ctr"/>
            <a:r>
              <a:rPr lang="lv-LV" sz="4000" b="1" i="1" dirty="0">
                <a:latin typeface="+mn-lt"/>
                <a:cs typeface="Tahoma" pitchFamily="34" charset="0"/>
              </a:rPr>
              <a:t>Darbaspēka </a:t>
            </a:r>
            <a:r>
              <a:rPr lang="lv-LV" sz="4000" b="1" i="1" dirty="0" smtClean="0">
                <a:latin typeface="+mn-lt"/>
                <a:cs typeface="Tahoma" pitchFamily="34" charset="0"/>
              </a:rPr>
              <a:t>produktivitāte pārtikas </a:t>
            </a:r>
            <a:r>
              <a:rPr lang="lv-LV" sz="4000" b="1" i="1" dirty="0">
                <a:latin typeface="+mn-lt"/>
                <a:cs typeface="Tahoma" pitchFamily="34" charset="0"/>
              </a:rPr>
              <a:t>produktu ražošanā, lauksaimniecībā un </a:t>
            </a:r>
            <a:r>
              <a:rPr lang="lv-LV" sz="4000" b="1" i="1" dirty="0" smtClean="0">
                <a:latin typeface="+mn-lt"/>
                <a:cs typeface="Tahoma" pitchFamily="34" charset="0"/>
              </a:rPr>
              <a:t>rūpniecībā</a:t>
            </a:r>
            <a:endParaRPr lang="lv-LV" sz="4000" b="1" i="1" dirty="0">
              <a:latin typeface="+mn-lt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6581002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i="1" dirty="0">
                <a:latin typeface="Tahoma" pitchFamily="34" charset="0"/>
                <a:cs typeface="Tahoma" pitchFamily="34" charset="0"/>
              </a:rPr>
              <a:t>Avots: ZM pēc Eurostat datiem</a:t>
            </a:r>
          </a:p>
        </p:txBody>
      </p:sp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3458281991"/>
              </p:ext>
            </p:extLst>
          </p:nvPr>
        </p:nvGraphicFramePr>
        <p:xfrm>
          <a:off x="695459" y="1524000"/>
          <a:ext cx="1085689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Diagramma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6741257"/>
              </p:ext>
            </p:extLst>
          </p:nvPr>
        </p:nvGraphicFramePr>
        <p:xfrm>
          <a:off x="708338" y="3962400"/>
          <a:ext cx="11037194" cy="272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122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1353801" cy="1690688"/>
          </a:xfrm>
        </p:spPr>
        <p:txBody>
          <a:bodyPr>
            <a:normAutofit/>
          </a:bodyPr>
          <a:lstStyle/>
          <a:p>
            <a:r>
              <a:rPr lang="lv-LV" altLang="lv-LV" sz="4000" b="1" i="1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Zināšanas- ilgtspējīgas saimniekošanas neatņemama sastāvdaļa</a:t>
            </a:r>
            <a:endParaRPr lang="lv-LV" sz="4000" i="1" dirty="0">
              <a:latin typeface="+mn-lt"/>
            </a:endParaRPr>
          </a:p>
        </p:txBody>
      </p:sp>
      <p:pic>
        <p:nvPicPr>
          <p:cNvPr id="4" name="Picture 28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852" y="4339184"/>
            <a:ext cx="197485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00001" y="1991409"/>
            <a:ext cx="8064499" cy="3887787"/>
            <a:chOff x="2208214" y="1773239"/>
            <a:chExt cx="8064499" cy="3887787"/>
          </a:xfrm>
        </p:grpSpPr>
        <p:pic>
          <p:nvPicPr>
            <p:cNvPr id="6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0463" y="1773239"/>
              <a:ext cx="4032250" cy="388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214" y="1773239"/>
              <a:ext cx="4103687" cy="388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40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00" y="1719149"/>
            <a:ext cx="4027500" cy="268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8164500" y="1377208"/>
            <a:ext cx="2654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dirty="0" smtClean="0">
                <a:solidFill>
                  <a:srgbClr val="663300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Kā ir pie mums?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60223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1981200" y="6356351"/>
            <a:ext cx="2133600" cy="31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lv-LV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fld id="{241C0010-F1C3-443E-A66D-19A8348D7E37}" type="slidenum">
              <a:rPr lang="lv-LV">
                <a:solidFill>
                  <a:schemeClr val="bg1"/>
                </a:solidFill>
              </a:rPr>
              <a:pPr algn="l">
                <a:defRPr/>
              </a:pPr>
              <a:t>19</a:t>
            </a:fld>
            <a:endParaRPr lang="lv-LV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2"/>
          </p:nvPr>
        </p:nvSpPr>
        <p:spPr>
          <a:xfrm>
            <a:off x="-61664" y="427945"/>
            <a:ext cx="8352928" cy="576436"/>
          </a:xfrm>
          <a:noFill/>
        </p:spPr>
        <p:txBody>
          <a:bodyPr>
            <a:normAutofit/>
          </a:bodyPr>
          <a:lstStyle/>
          <a:p>
            <a:pPr marL="92075" algn="l">
              <a:spcBef>
                <a:spcPct val="0"/>
              </a:spcBef>
              <a:buClr>
                <a:srgbClr val="005374"/>
              </a:buClr>
              <a:defRPr/>
            </a:pPr>
            <a:r>
              <a:rPr lang="lv-LV" altLang="lv-LV" sz="3200" i="1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Kokapstrāde skaitļos…</a:t>
            </a:r>
            <a:endParaRPr lang="lv-LV" altLang="lv-LV" sz="3200" i="1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  <a:p>
            <a:pPr marL="92075" algn="l">
              <a:spcBef>
                <a:spcPct val="0"/>
              </a:spcBef>
              <a:buClr>
                <a:srgbClr val="005374"/>
              </a:buClr>
              <a:defRPr/>
            </a:pPr>
            <a:endParaRPr lang="lv-LV" sz="3200" i="1" cap="all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1594123" y="2935073"/>
            <a:ext cx="14401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lv-LV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92075" algn="ctr">
              <a:buClr>
                <a:srgbClr val="005374"/>
              </a:buClr>
              <a:defRPr/>
            </a:pPr>
            <a:r>
              <a:rPr lang="lv-LV" altLang="lv-LV" sz="1600" b="1" cap="all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Latvija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22850471"/>
              </p:ext>
            </p:extLst>
          </p:nvPr>
        </p:nvGraphicFramePr>
        <p:xfrm>
          <a:off x="677064" y="3149968"/>
          <a:ext cx="287292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827054169"/>
              </p:ext>
            </p:extLst>
          </p:nvPr>
        </p:nvGraphicFramePr>
        <p:xfrm>
          <a:off x="6175256" y="3144157"/>
          <a:ext cx="279796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Subtitle 2"/>
          <p:cNvSpPr txBox="1">
            <a:spLocks/>
          </p:cNvSpPr>
          <p:nvPr/>
        </p:nvSpPr>
        <p:spPr bwMode="auto">
          <a:xfrm>
            <a:off x="7049019" y="2919328"/>
            <a:ext cx="14401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lv-LV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92075" algn="ctr">
              <a:buClr>
                <a:srgbClr val="005374"/>
              </a:buClr>
              <a:defRPr/>
            </a:pPr>
            <a:r>
              <a:rPr lang="lv-LV" altLang="lv-LV" sz="1600" b="1" cap="all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ES-28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754014187"/>
              </p:ext>
            </p:extLst>
          </p:nvPr>
        </p:nvGraphicFramePr>
        <p:xfrm>
          <a:off x="3770412" y="3412464"/>
          <a:ext cx="259228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Subtitle 2"/>
          <p:cNvSpPr txBox="1">
            <a:spLocks/>
          </p:cNvSpPr>
          <p:nvPr/>
        </p:nvSpPr>
        <p:spPr bwMode="auto">
          <a:xfrm>
            <a:off x="-122668" y="2298245"/>
            <a:ext cx="301819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lv-LV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92075" algn="ctr">
              <a:buClr>
                <a:srgbClr val="005374"/>
              </a:buClr>
              <a:defRPr/>
            </a:pPr>
            <a:r>
              <a:rPr lang="lv-LV" altLang="lv-LV" sz="1600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Kokapstrādes piemērs</a:t>
            </a:r>
          </a:p>
        </p:txBody>
      </p:sp>
      <p:sp>
        <p:nvSpPr>
          <p:cNvPr id="2" name="Oval 1"/>
          <p:cNvSpPr/>
          <p:nvPr/>
        </p:nvSpPr>
        <p:spPr>
          <a:xfrm>
            <a:off x="2768120" y="5264849"/>
            <a:ext cx="785944" cy="129614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Oval 15"/>
          <p:cNvSpPr/>
          <p:nvPr/>
        </p:nvSpPr>
        <p:spPr>
          <a:xfrm>
            <a:off x="8172684" y="4892707"/>
            <a:ext cx="864096" cy="165618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5330" y="-1"/>
            <a:ext cx="8186670" cy="2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908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552" y="1196752"/>
            <a:ext cx="4824536" cy="4608512"/>
          </a:xfrm>
        </p:spPr>
        <p:txBody>
          <a:bodyPr/>
          <a:lstStyle/>
          <a:p>
            <a:pPr marL="0" indent="0">
              <a:buNone/>
            </a:pPr>
            <a:r>
              <a:rPr lang="lv-LV" sz="2400" b="1" dirty="0"/>
              <a:t>Ekstensīva izaugsme</a:t>
            </a:r>
          </a:p>
          <a:p>
            <a:pPr indent="-293688"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</a:pPr>
            <a:r>
              <a:rPr lang="lv-LV" sz="2000" b="1" dirty="0"/>
              <a:t>Nodarbinātības pieaugums</a:t>
            </a:r>
          </a:p>
          <a:p>
            <a:pPr marL="536575" indent="0">
              <a:buNone/>
            </a:pPr>
            <a:r>
              <a:rPr lang="lv-LV" sz="1600" dirty="0"/>
              <a:t>Vidējā termiņā nodarbinātības pieaugums būs mērens</a:t>
            </a:r>
          </a:p>
          <a:p>
            <a:pPr marL="536575" indent="0">
              <a:buNone/>
            </a:pPr>
            <a:r>
              <a:rPr lang="lv-LV" sz="1600" dirty="0"/>
              <a:t>Izaugsme ir jābalsta uz produktivitātes pieaugumu</a:t>
            </a:r>
          </a:p>
          <a:p>
            <a:pPr marL="0" indent="0">
              <a:buNone/>
            </a:pPr>
            <a:endParaRPr lang="lv-LV" sz="2000" b="1" dirty="0"/>
          </a:p>
          <a:p>
            <a:pPr marL="0" indent="0">
              <a:buNone/>
            </a:pPr>
            <a:endParaRPr lang="lv-LV" sz="1100" b="1" dirty="0"/>
          </a:p>
          <a:p>
            <a:pPr marL="0" indent="0">
              <a:buNone/>
            </a:pPr>
            <a:r>
              <a:rPr lang="lv-LV" sz="2400" b="1" dirty="0"/>
              <a:t>Intensīva izaugsme</a:t>
            </a:r>
          </a:p>
          <a:p>
            <a:pPr indent="-293688">
              <a:spcBef>
                <a:spcPts val="60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</a:pPr>
            <a:r>
              <a:rPr lang="lv-LV" sz="2000" b="1" dirty="0"/>
              <a:t>ražošanas modernizēšana</a:t>
            </a:r>
          </a:p>
          <a:p>
            <a:pPr indent="-293688">
              <a:spcBef>
                <a:spcPts val="60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</a:pPr>
            <a:r>
              <a:rPr lang="lv-LV" sz="2000" b="1" dirty="0"/>
              <a:t>ieguldījumi </a:t>
            </a:r>
            <a:r>
              <a:rPr lang="lv-LV" sz="2000" b="1" dirty="0" err="1"/>
              <a:t>cilvēkkapitālā</a:t>
            </a:r>
            <a:endParaRPr lang="lv-LV" sz="2000" b="1" dirty="0"/>
          </a:p>
          <a:p>
            <a:pPr indent="-293688">
              <a:spcBef>
                <a:spcPts val="60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</a:pPr>
            <a:r>
              <a:rPr lang="lv-LV" sz="2000" b="1" dirty="0"/>
              <a:t>zinātnes un pētniecības attīstība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31504" y="116632"/>
            <a:ext cx="8784976" cy="64807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lv-LV" sz="2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TAUTSAIMNIECĪBAS IZAUGSMES NODROŠINĀŠANAS VEIDI</a:t>
            </a:r>
          </a:p>
        </p:txBody>
      </p:sp>
      <p:sp>
        <p:nvSpPr>
          <p:cNvPr id="6" name="Right Brace 5"/>
          <p:cNvSpPr/>
          <p:nvPr/>
        </p:nvSpPr>
        <p:spPr>
          <a:xfrm>
            <a:off x="6816080" y="4005064"/>
            <a:ext cx="108012" cy="576064"/>
          </a:xfrm>
          <a:prstGeom prst="rightBrace">
            <a:avLst>
              <a:gd name="adj1" fmla="val 40371"/>
              <a:gd name="adj2" fmla="val 45631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4113" y="3789041"/>
            <a:ext cx="3449358" cy="800219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1600" dirty="0">
                <a:latin typeface="Calibri" pitchFamily="34" charset="0"/>
              </a:rPr>
              <a:t>ietekmē </a:t>
            </a:r>
            <a:r>
              <a:rPr lang="lv-LV" sz="1600" b="1" dirty="0">
                <a:latin typeface="Calibri" pitchFamily="34" charset="0"/>
              </a:rPr>
              <a:t>kapitāla </a:t>
            </a:r>
            <a:r>
              <a:rPr lang="lv-LV" sz="1600" dirty="0">
                <a:latin typeface="Calibri" pitchFamily="34" charset="0"/>
              </a:rPr>
              <a:t>daļu kopējā tautsaimniecības  izaugsmē</a:t>
            </a:r>
          </a:p>
          <a:p>
            <a:pPr algn="ctr"/>
            <a:r>
              <a:rPr lang="lv-LV" sz="1400" i="1" dirty="0">
                <a:latin typeface="Calibri" pitchFamily="34" charset="0"/>
              </a:rPr>
              <a:t>(vidējā termiņā devums ~1/3)</a:t>
            </a:r>
          </a:p>
        </p:txBody>
      </p:sp>
      <p:sp>
        <p:nvSpPr>
          <p:cNvPr id="8" name="Right Brace 7"/>
          <p:cNvSpPr/>
          <p:nvPr/>
        </p:nvSpPr>
        <p:spPr>
          <a:xfrm>
            <a:off x="6816080" y="4698286"/>
            <a:ext cx="126014" cy="1001290"/>
          </a:xfrm>
          <a:prstGeom prst="rightBrace">
            <a:avLst>
              <a:gd name="adj1" fmla="val 40371"/>
              <a:gd name="adj2" fmla="val 45631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04113" y="4653136"/>
            <a:ext cx="3449358" cy="1046440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1600" dirty="0">
                <a:latin typeface="Calibri" pitchFamily="34" charset="0"/>
              </a:rPr>
              <a:t>ietekmē </a:t>
            </a:r>
            <a:r>
              <a:rPr lang="lv-LV" sz="1600" b="1" dirty="0">
                <a:latin typeface="Calibri" pitchFamily="34" charset="0"/>
              </a:rPr>
              <a:t>kopējo ražošanas faktoru produktivitātes </a:t>
            </a:r>
            <a:r>
              <a:rPr lang="lv-LV" sz="1600" dirty="0">
                <a:latin typeface="Calibri" pitchFamily="34" charset="0"/>
              </a:rPr>
              <a:t>daļu tautsaimniecības izaugsmē</a:t>
            </a:r>
          </a:p>
          <a:p>
            <a:pPr algn="ctr"/>
            <a:r>
              <a:rPr lang="lv-LV" sz="1400" i="1" dirty="0">
                <a:latin typeface="Calibri" pitchFamily="34" charset="0"/>
              </a:rPr>
              <a:t>(vidējā termiņā devums &gt;1/2)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6744072" y="1772816"/>
            <a:ext cx="180020" cy="864096"/>
          </a:xfrm>
          <a:prstGeom prst="rightBrace">
            <a:avLst>
              <a:gd name="adj1" fmla="val 40371"/>
              <a:gd name="adj2" fmla="val 45631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24904" y="1772817"/>
            <a:ext cx="3535592" cy="800219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1600" dirty="0">
                <a:latin typeface="Calibri" pitchFamily="34" charset="0"/>
              </a:rPr>
              <a:t>ietekmē </a:t>
            </a:r>
            <a:r>
              <a:rPr lang="lv-LV" sz="1600" b="1" dirty="0">
                <a:latin typeface="Calibri" pitchFamily="34" charset="0"/>
              </a:rPr>
              <a:t>nodarbinātības </a:t>
            </a:r>
            <a:r>
              <a:rPr lang="lv-LV" sz="1600" dirty="0">
                <a:latin typeface="Calibri" pitchFamily="34" charset="0"/>
              </a:rPr>
              <a:t>daļu kopējā tautsaimniecības  izaugsmē</a:t>
            </a:r>
          </a:p>
          <a:p>
            <a:pPr algn="ctr"/>
            <a:r>
              <a:rPr lang="lv-LV" sz="1400" i="1" dirty="0">
                <a:latin typeface="Calibri" pitchFamily="34" charset="0"/>
              </a:rPr>
              <a:t>(vidējā termiņā devums ~1/10)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3575720" y="3140968"/>
            <a:ext cx="432048" cy="43204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latin typeface="Calibri" pitchFamily="34" charset="0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981200" y="6356351"/>
            <a:ext cx="2133600" cy="31535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fld id="{241C0010-F1C3-443E-A66D-19A8348D7E37}" type="slidenum">
              <a:rPr lang="lv-LV" smtClean="0">
                <a:solidFill>
                  <a:schemeClr val="bg1"/>
                </a:solidFill>
              </a:rPr>
              <a:pPr algn="l">
                <a:defRPr/>
              </a:pPr>
              <a:t>2</a:t>
            </a:fld>
            <a:endParaRPr lang="lv-LV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71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Virsraksts 1"/>
          <p:cNvSpPr>
            <a:spLocks noGrp="1"/>
          </p:cNvSpPr>
          <p:nvPr>
            <p:ph type="title"/>
          </p:nvPr>
        </p:nvSpPr>
        <p:spPr>
          <a:xfrm>
            <a:off x="2018072" y="1048543"/>
            <a:ext cx="9186548" cy="79216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lv-LV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Bioekonomikas</a:t>
            </a:r>
            <a:r>
              <a:rPr lang="lv-LV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petenciāls</a:t>
            </a:r>
            <a:r>
              <a:rPr lang="en-GB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b="1" i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lv-LV" sz="2000" b="1" i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neierobežotas iespējas vērtības ķēdes pagarin</a:t>
            </a:r>
            <a:r>
              <a:rPr lang="lv-LV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āšanai</a:t>
            </a:r>
            <a:r>
              <a:rPr lang="en-GB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437" y="1744386"/>
            <a:ext cx="9240591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Taisns bultveida savienotājs 2"/>
          <p:cNvCxnSpPr/>
          <p:nvPr/>
        </p:nvCxnSpPr>
        <p:spPr>
          <a:xfrm>
            <a:off x="3151188" y="6237288"/>
            <a:ext cx="6184900" cy="0"/>
          </a:xfrm>
          <a:prstGeom prst="straightConnector1">
            <a:avLst/>
          </a:prstGeom>
          <a:ln>
            <a:solidFill>
              <a:srgbClr val="00CCFF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257577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4000" b="1" i="1" dirty="0" smtClean="0">
                <a:latin typeface="+mn-lt"/>
              </a:rPr>
              <a:t>Jārod cita - efektīvāka pieeja Latvijas resursu izmantošanā</a:t>
            </a:r>
            <a:endParaRPr lang="lv-LV" sz="40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636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73" y="129598"/>
            <a:ext cx="11145982" cy="1325563"/>
          </a:xfrm>
        </p:spPr>
        <p:txBody>
          <a:bodyPr>
            <a:normAutofit/>
          </a:bodyPr>
          <a:lstStyle/>
          <a:p>
            <a:r>
              <a:rPr lang="lv-LV" sz="4000" b="1" i="1" dirty="0" smtClean="0">
                <a:latin typeface="+mn-lt"/>
              </a:rPr>
              <a:t>Turpmākie soļi – darbs pie tematiskajiem virzieniem</a:t>
            </a:r>
            <a:endParaRPr lang="lv-LV" sz="4000" b="1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Esošie ierobežojumi </a:t>
            </a:r>
            <a:r>
              <a:rPr lang="lv-LV" i="1" dirty="0" smtClean="0"/>
              <a:t>(nacionālā/vietējā līmeņa) </a:t>
            </a:r>
            <a:r>
              <a:rPr lang="lv-LV" dirty="0" smtClean="0"/>
              <a:t>resursu </a:t>
            </a:r>
            <a:r>
              <a:rPr lang="lv-LV" i="1" dirty="0" smtClean="0"/>
              <a:t>(publisko/privāto) </a:t>
            </a:r>
            <a:r>
              <a:rPr lang="lv-LV" dirty="0"/>
              <a:t>efektīvai </a:t>
            </a:r>
            <a:r>
              <a:rPr lang="lv-LV" dirty="0" smtClean="0"/>
              <a:t>izmantošanai un pārvaldībai;</a:t>
            </a:r>
          </a:p>
          <a:p>
            <a:r>
              <a:rPr lang="lv-LV" dirty="0" smtClean="0"/>
              <a:t>Pašvaldību loma uzņēmējdarbības stimulēšanā;</a:t>
            </a:r>
          </a:p>
          <a:p>
            <a:r>
              <a:rPr lang="lv-LV" dirty="0" smtClean="0"/>
              <a:t>Nelauksaimnieciskās nodarbinātības iespējas (attālinātais darbs; radošās industrijas, lauku - veselības tūrisms u.c.)</a:t>
            </a:r>
            <a:r>
              <a:rPr lang="lv-LV" dirty="0"/>
              <a:t> </a:t>
            </a:r>
            <a:endParaRPr lang="lv-LV" dirty="0" smtClean="0"/>
          </a:p>
          <a:p>
            <a:r>
              <a:rPr lang="lv-LV" dirty="0" smtClean="0"/>
              <a:t>Esošas </a:t>
            </a:r>
            <a:r>
              <a:rPr lang="lv-LV" dirty="0"/>
              <a:t>stiprās/vājās puses inovācijas stimuliem </a:t>
            </a:r>
            <a:r>
              <a:rPr lang="lv-LV" dirty="0" smtClean="0"/>
              <a:t>lauku </a:t>
            </a:r>
            <a:r>
              <a:rPr lang="lv-LV" dirty="0" smtClean="0"/>
              <a:t>ekonomikai</a:t>
            </a:r>
          </a:p>
          <a:p>
            <a:r>
              <a:rPr lang="lv-LV" dirty="0" smtClean="0"/>
              <a:t>…..</a:t>
            </a:r>
          </a:p>
          <a:p>
            <a:r>
              <a:rPr lang="lv-LV" dirty="0" smtClean="0"/>
              <a:t>…..</a:t>
            </a:r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5038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Darba grupas izveidošana…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Priekšlikums darba grupas organizēt piektdienās</a:t>
            </a:r>
          </a:p>
          <a:p>
            <a:pPr lvl="1"/>
            <a:r>
              <a:rPr lang="lv-LV" dirty="0" smtClean="0"/>
              <a:t>Darba grupas vadītāja nozīmēšana</a:t>
            </a:r>
          </a:p>
          <a:p>
            <a:pPr marL="457200" lvl="1" indent="0">
              <a:buNone/>
            </a:pPr>
            <a:r>
              <a:rPr lang="lv-LV" dirty="0" smtClean="0"/>
              <a:t>Sastāvs:</a:t>
            </a:r>
          </a:p>
          <a:p>
            <a:pPr lvl="1"/>
            <a:r>
              <a:rPr lang="lv-LV" dirty="0" smtClean="0"/>
              <a:t>Eksperti</a:t>
            </a:r>
            <a:endParaRPr lang="lv-LV" dirty="0"/>
          </a:p>
          <a:p>
            <a:pPr lvl="1"/>
            <a:r>
              <a:rPr lang="lv-LV" dirty="0" smtClean="0"/>
              <a:t>Praktiķi</a:t>
            </a:r>
          </a:p>
          <a:p>
            <a:pPr lvl="1"/>
            <a:r>
              <a:rPr lang="lv-LV" dirty="0" smtClean="0"/>
              <a:t>Zinātnieki</a:t>
            </a:r>
            <a:endParaRPr lang="lv-LV" dirty="0"/>
          </a:p>
          <a:p>
            <a:pPr lvl="1"/>
            <a:r>
              <a:rPr lang="lv-LV" dirty="0" smtClean="0"/>
              <a:t>Uzņēmēji</a:t>
            </a:r>
            <a:endParaRPr lang="lv-LV" dirty="0"/>
          </a:p>
          <a:p>
            <a:pPr lvl="1"/>
            <a:r>
              <a:rPr lang="lv-LV" dirty="0" smtClean="0"/>
              <a:t>Deputāti</a:t>
            </a:r>
            <a:endParaRPr lang="lv-LV" dirty="0"/>
          </a:p>
          <a:p>
            <a:pPr lvl="1"/>
            <a:r>
              <a:rPr lang="lv-LV" dirty="0" smtClean="0"/>
              <a:t>Pašvaldību vadītāji/eksperti</a:t>
            </a:r>
          </a:p>
          <a:p>
            <a:pPr lvl="1"/>
            <a:r>
              <a:rPr lang="lv-LV" dirty="0" smtClean="0"/>
              <a:t>…..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40108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5520" y="116632"/>
            <a:ext cx="8280920" cy="576065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800"/>
              </a:spcAft>
              <a:defRPr/>
            </a:pPr>
            <a:r>
              <a:rPr lang="en-US" sz="2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PRODUKTIVITĀTES LĪMENIS KĀPJ, </a:t>
            </a:r>
            <a:r>
              <a:rPr lang="lv-LV" sz="2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TOMĒR TAS </a:t>
            </a:r>
            <a:r>
              <a:rPr lang="en-US" sz="2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JOPROJĀM IR SALĪDZINOŠI </a:t>
            </a:r>
            <a:r>
              <a:rPr lang="lv-LV" sz="2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ZEMĀ LĪMENĪ</a:t>
            </a:r>
            <a:endParaRPr lang="en-US" sz="28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7528" y="1116034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solidFill>
                  <a:schemeClr val="tx2"/>
                </a:solidFill>
                <a:latin typeface="Century Gothic" panose="020B0502020202020204" pitchFamily="34" charset="0"/>
              </a:rPr>
              <a:t>Pievienotā vērtība uz vienu strādājošo</a:t>
            </a:r>
            <a:endParaRPr lang="en-US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r>
              <a:rPr lang="lv-LV" sz="14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tūkst</a:t>
            </a:r>
            <a:r>
              <a:rPr lang="lv-LV" sz="1400" dirty="0">
                <a:solidFill>
                  <a:schemeClr val="tx2"/>
                </a:solidFill>
                <a:latin typeface="Century Gothic" panose="020B0502020202020204" pitchFamily="34" charset="0"/>
              </a:rPr>
              <a:t>. eiro</a:t>
            </a:r>
            <a:endParaRPr lang="en-US" sz="14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0" name="Chart 9"/>
          <p:cNvGraphicFramePr/>
          <p:nvPr>
            <p:extLst/>
          </p:nvPr>
        </p:nvGraphicFramePr>
        <p:xfrm>
          <a:off x="2496000" y="1700808"/>
          <a:ext cx="7200000" cy="3888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981200" y="6356351"/>
            <a:ext cx="2133600" cy="31535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fld id="{241C0010-F1C3-443E-A66D-19A8348D7E37}" type="slidenum">
              <a:rPr lang="lv-LV" smtClean="0">
                <a:solidFill>
                  <a:schemeClr val="bg1"/>
                </a:solidFill>
              </a:rPr>
              <a:pPr algn="l">
                <a:defRPr/>
              </a:pPr>
              <a:t>3</a:t>
            </a:fld>
            <a:endParaRPr lang="lv-LV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90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2"/>
          </p:nvPr>
        </p:nvSpPr>
        <p:spPr>
          <a:xfrm>
            <a:off x="1775520" y="116632"/>
            <a:ext cx="8876164" cy="720081"/>
          </a:xfrm>
          <a:noFill/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  <a:spcAft>
                <a:spcPts val="1800"/>
              </a:spcAft>
              <a:defRPr/>
            </a:pPr>
            <a:r>
              <a:rPr lang="lv-LV" sz="2800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VIDĒJU IENĀKUMU «SLAZDS»</a:t>
            </a:r>
            <a:endParaRPr lang="en-US" sz="2800" dirty="0">
              <a:solidFill>
                <a:schemeClr val="tx2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703512" y="3284984"/>
            <a:ext cx="88569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6575" indent="-358775" eaLnBrk="0" hangingPunct="0">
              <a:spcBef>
                <a:spcPts val="300"/>
              </a:spcBef>
              <a:spcAft>
                <a:spcPts val="200"/>
              </a:spcAft>
              <a:buClr>
                <a:srgbClr val="005374"/>
              </a:buClr>
              <a:buFont typeface="Wingdings" pitchFamily="2" charset="2"/>
              <a:buChar char="q"/>
              <a:defRPr/>
            </a:pPr>
            <a:r>
              <a:rPr lang="lv-LV" sz="1600" dirty="0">
                <a:solidFill>
                  <a:schemeClr val="tx2"/>
                </a:solidFill>
                <a:latin typeface="Century Gothic" panose="020B0502020202020204" pitchFamily="34" charset="0"/>
                <a:cs typeface="Calibri" pitchFamily="34" charset="0"/>
              </a:rPr>
              <a:t>Ekonomiskās priekšrocības Latvijā ir galvenokārt lēta darbaspēka un zemo tehnoloģiju nozarēs</a:t>
            </a:r>
          </a:p>
          <a:p>
            <a:pPr marL="536575" indent="-358775" eaLnBrk="0" hangingPunct="0">
              <a:spcBef>
                <a:spcPts val="300"/>
              </a:spcBef>
              <a:spcAft>
                <a:spcPts val="200"/>
              </a:spcAft>
              <a:buClr>
                <a:srgbClr val="005374"/>
              </a:buClr>
              <a:buFont typeface="Wingdings" pitchFamily="2" charset="2"/>
              <a:buChar char="q"/>
              <a:defRPr/>
            </a:pPr>
            <a:r>
              <a:rPr lang="lv-LV" sz="1600" dirty="0">
                <a:solidFill>
                  <a:schemeClr val="tx2"/>
                </a:solidFill>
                <a:latin typeface="Century Gothic" panose="020B0502020202020204" pitchFamily="34" charset="0"/>
                <a:cs typeface="Calibri" pitchFamily="34" charset="0"/>
              </a:rPr>
              <a:t>Darbaspēka izmaksu pieaugums ir neizbēgams atvērta darba tirgus apstākļos</a:t>
            </a:r>
          </a:p>
          <a:p>
            <a:pPr marL="536575" indent="-358775" eaLnBrk="0" hangingPunct="0">
              <a:spcBef>
                <a:spcPts val="300"/>
              </a:spcBef>
              <a:spcAft>
                <a:spcPts val="200"/>
              </a:spcAft>
              <a:buClr>
                <a:srgbClr val="005374"/>
              </a:buClr>
              <a:buFont typeface="Wingdings" pitchFamily="2" charset="2"/>
              <a:buChar char="q"/>
              <a:defRPr/>
            </a:pPr>
            <a:r>
              <a:rPr lang="lv-LV" sz="1600" dirty="0">
                <a:solidFill>
                  <a:schemeClr val="tx2"/>
                </a:solidFill>
                <a:latin typeface="Century Gothic" panose="020B0502020202020204" pitchFamily="34" charset="0"/>
                <a:cs typeface="Calibri" pitchFamily="34" charset="0"/>
              </a:rPr>
              <a:t>Latvija var zaudēt konkurētspēju zemo izmaksu segmentos ātrāk nekā iegūt priekšrocības produktu ražošanā ar augstu pievienoto vērtību</a:t>
            </a:r>
          </a:p>
          <a:p>
            <a:pPr marL="177800" algn="ctr" eaLnBrk="0" hangingPunct="0">
              <a:spcBef>
                <a:spcPts val="300"/>
              </a:spcBef>
              <a:spcAft>
                <a:spcPts val="200"/>
              </a:spcAft>
              <a:buClr>
                <a:schemeClr val="accent2"/>
              </a:buClr>
              <a:defRPr/>
            </a:pPr>
            <a:endParaRPr lang="lv-LV" sz="800" dirty="0">
              <a:solidFill>
                <a:schemeClr val="tx2"/>
              </a:solidFill>
              <a:latin typeface="Century Gothic" panose="020B0502020202020204" pitchFamily="34" charset="0"/>
              <a:cs typeface="Calibri" pitchFamily="34" charset="0"/>
            </a:endParaRPr>
          </a:p>
          <a:p>
            <a:pPr marL="177800" eaLnBrk="0" hangingPunct="0">
              <a:spcBef>
                <a:spcPts val="300"/>
              </a:spcBef>
              <a:spcAft>
                <a:spcPts val="200"/>
              </a:spcAft>
              <a:buClr>
                <a:schemeClr val="accent2"/>
              </a:buClr>
              <a:defRPr/>
            </a:pPr>
            <a:r>
              <a:rPr lang="lv-LV" sz="1600" dirty="0">
                <a:latin typeface="Century Gothic" panose="020B0502020202020204" pitchFamily="34" charset="0"/>
              </a:rPr>
              <a:t>Lai izvairītos no vidēju ienākumu slazda ir nepieciešams veikt strukturālās reformas, kas atvieglos pāreju uz produktu ar augstāku pievienoto vērtību ražošanu</a:t>
            </a:r>
            <a:endParaRPr lang="lv-LV" sz="1600" b="1" dirty="0">
              <a:solidFill>
                <a:srgbClr val="FF0000"/>
              </a:solidFill>
              <a:latin typeface="Century Gothic" panose="020B0502020202020204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0011" y="104344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lv-LV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lv-LV" b="1" dirty="0">
                <a:solidFill>
                  <a:schemeClr val="tx2"/>
                </a:solidFill>
                <a:latin typeface="Century Gothic" panose="020B0502020202020204" pitchFamily="34" charset="0"/>
                <a:cs typeface="Calibri" pitchFamily="34" charset="0"/>
              </a:rPr>
              <a:t>Apstrādes rūpniecības struktūra pēc tehnoloģijas līmeņiem</a:t>
            </a:r>
            <a:r>
              <a:rPr lang="en-US" b="1" dirty="0">
                <a:solidFill>
                  <a:schemeClr val="tx2"/>
                </a:solidFill>
                <a:latin typeface="Century Gothic" panose="020B0502020202020204" pitchFamily="34" charset="0"/>
                <a:cs typeface="Calibri" pitchFamily="34" charset="0"/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Century Gothic" panose="020B0502020202020204" pitchFamily="34" charset="0"/>
                <a:cs typeface="Calibri" pitchFamily="34" charset="0"/>
              </a:rPr>
              <a:t>(2013</a:t>
            </a:r>
            <a:r>
              <a:rPr lang="lv-LV" sz="1400" dirty="0">
                <a:solidFill>
                  <a:schemeClr val="tx2"/>
                </a:solidFill>
                <a:latin typeface="Century Gothic" panose="020B0502020202020204" pitchFamily="34" charset="0"/>
                <a:cs typeface="Calibri" pitchFamily="34" charset="0"/>
              </a:rPr>
              <a:t>.gadā</a:t>
            </a:r>
            <a:r>
              <a:rPr lang="en-US" sz="1400" dirty="0">
                <a:solidFill>
                  <a:schemeClr val="tx2"/>
                </a:solidFill>
                <a:latin typeface="Century Gothic" panose="020B0502020202020204" pitchFamily="34" charset="0"/>
                <a:cs typeface="Calibri" pitchFamily="34" charset="0"/>
              </a:rPr>
              <a:t>, %)</a:t>
            </a: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2787699" y="1515713"/>
          <a:ext cx="7864714" cy="6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1791835" y="1681064"/>
            <a:ext cx="995864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lv-LV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err="1">
                <a:solidFill>
                  <a:schemeClr val="tx2"/>
                </a:solidFill>
                <a:latin typeface="Century Gothic" panose="020B0502020202020204" pitchFamily="34" charset="0"/>
                <a:cs typeface="Calibri" pitchFamily="34" charset="0"/>
              </a:rPr>
              <a:t>Latvi</a:t>
            </a:r>
            <a:r>
              <a:rPr lang="lv-LV" sz="1400" b="1" dirty="0">
                <a:solidFill>
                  <a:schemeClr val="tx2"/>
                </a:solidFill>
                <a:latin typeface="Century Gothic" panose="020B0502020202020204" pitchFamily="34" charset="0"/>
                <a:cs typeface="Calibri" pitchFamily="34" charset="0"/>
              </a:rPr>
              <a:t>j</a:t>
            </a:r>
            <a:r>
              <a:rPr lang="en-US" sz="1400" b="1" dirty="0">
                <a:solidFill>
                  <a:schemeClr val="tx2"/>
                </a:solidFill>
                <a:latin typeface="Century Gothic" panose="020B0502020202020204" pitchFamily="34" charset="0"/>
                <a:cs typeface="Calibri" pitchFamily="34" charset="0"/>
              </a:rPr>
              <a:t>a</a:t>
            </a:r>
            <a:endParaRPr lang="en-US" sz="1200" dirty="0">
              <a:solidFill>
                <a:schemeClr val="tx2"/>
              </a:solidFill>
              <a:latin typeface="Century Gothic" panose="020B0502020202020204" pitchFamily="34" charset="0"/>
              <a:cs typeface="Calibri" pitchFamily="34" charset="0"/>
            </a:endParaRPr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2772571" y="2030197"/>
          <a:ext cx="7875411" cy="1225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9"/>
          <p:cNvSpPr/>
          <p:nvPr/>
        </p:nvSpPr>
        <p:spPr>
          <a:xfrm>
            <a:off x="1615011" y="1988840"/>
            <a:ext cx="1352023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lv-LV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lv-LV" sz="1400" b="1" dirty="0">
                <a:solidFill>
                  <a:schemeClr val="tx2"/>
                </a:solidFill>
                <a:latin typeface="Century Gothic" panose="020B0502020202020204" pitchFamily="34" charset="0"/>
                <a:cs typeface="Calibri" pitchFamily="34" charset="0"/>
              </a:rPr>
              <a:t>Zviedrija</a:t>
            </a:r>
            <a:r>
              <a:rPr lang="en-US" sz="1400" b="1" dirty="0">
                <a:solidFill>
                  <a:schemeClr val="tx2"/>
                </a:solidFill>
                <a:latin typeface="Century Gothic" panose="020B0502020202020204" pitchFamily="34" charset="0"/>
                <a:cs typeface="Calibri" pitchFamily="34" charset="0"/>
              </a:rPr>
              <a:t>, D</a:t>
            </a:r>
            <a:r>
              <a:rPr lang="lv-LV" sz="1400" b="1" dirty="0" err="1">
                <a:solidFill>
                  <a:schemeClr val="tx2"/>
                </a:solidFill>
                <a:latin typeface="Century Gothic" panose="020B0502020202020204" pitchFamily="34" charset="0"/>
                <a:cs typeface="Calibri" pitchFamily="34" charset="0"/>
              </a:rPr>
              <a:t>ānija</a:t>
            </a:r>
            <a:r>
              <a:rPr lang="en-US" sz="1400" b="1" dirty="0">
                <a:solidFill>
                  <a:schemeClr val="tx2"/>
                </a:solidFill>
                <a:latin typeface="Century Gothic" panose="020B0502020202020204" pitchFamily="34" charset="0"/>
                <a:cs typeface="Calibri" pitchFamily="34" charset="0"/>
              </a:rPr>
              <a:t>, </a:t>
            </a:r>
            <a:r>
              <a:rPr lang="lv-LV" sz="1400" b="1" dirty="0">
                <a:solidFill>
                  <a:schemeClr val="tx2"/>
                </a:solidFill>
                <a:latin typeface="Century Gothic" panose="020B0502020202020204" pitchFamily="34" charset="0"/>
                <a:cs typeface="Calibri" pitchFamily="34" charset="0"/>
              </a:rPr>
              <a:t>Somija</a:t>
            </a:r>
            <a:endParaRPr lang="en-US" sz="1400" dirty="0">
              <a:solidFill>
                <a:schemeClr val="tx2"/>
              </a:solidFill>
              <a:latin typeface="Century Gothic" panose="020B0502020202020204" pitchFamily="34" charset="0"/>
              <a:cs typeface="Calibri" pitchFamily="34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981200" y="6356351"/>
            <a:ext cx="2133600" cy="31535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fld id="{241C0010-F1C3-443E-A66D-19A8348D7E37}" type="slidenum">
              <a:rPr lang="lv-LV" smtClean="0">
                <a:solidFill>
                  <a:schemeClr val="bg1"/>
                </a:solidFill>
              </a:rPr>
              <a:pPr algn="l">
                <a:defRPr/>
              </a:pPr>
              <a:t>4</a:t>
            </a:fld>
            <a:endParaRPr lang="lv-LV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3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1981200" y="6356351"/>
            <a:ext cx="2133600" cy="31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lv-LV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fld id="{241C0010-F1C3-443E-A66D-19A8348D7E37}" type="slidenum">
              <a:rPr lang="lv-LV">
                <a:solidFill>
                  <a:schemeClr val="bg1"/>
                </a:solidFill>
              </a:rPr>
              <a:pPr algn="l">
                <a:defRPr/>
              </a:pPr>
              <a:t>5</a:t>
            </a:fld>
            <a:endParaRPr lang="lv-LV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1631504" y="44624"/>
            <a:ext cx="8640960" cy="57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lv-LV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92075" algn="l">
              <a:buClr>
                <a:srgbClr val="005374"/>
              </a:buClr>
              <a:defRPr/>
            </a:pPr>
            <a:r>
              <a:rPr lang="lv-LV" altLang="lv-LV" sz="2800" b="1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PIEVIENOTĀS VĒRTĪBA, DARBASPĒKA IZMAKSAS, PRODUKTIVITĀTE</a:t>
            </a:r>
          </a:p>
          <a:p>
            <a:pPr marL="92075" algn="l">
              <a:buClr>
                <a:srgbClr val="005374"/>
              </a:buClr>
              <a:defRPr/>
            </a:pPr>
            <a:endParaRPr lang="lv-LV" sz="2800" cap="all" dirty="0">
              <a:solidFill>
                <a:schemeClr val="tx2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1650554" y="3323084"/>
            <a:ext cx="288032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lv-LV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92075" algn="ctr">
              <a:buClr>
                <a:srgbClr val="005374"/>
              </a:buClr>
              <a:defRPr/>
            </a:pPr>
            <a:r>
              <a:rPr lang="lv-LV" altLang="lv-LV" b="1" cap="all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tautsaimniecība kopā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4242842" y="3323084"/>
            <a:ext cx="288032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lv-LV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92075" algn="ctr">
              <a:buClr>
                <a:srgbClr val="005374"/>
              </a:buClr>
              <a:defRPr/>
            </a:pPr>
            <a:r>
              <a:rPr lang="lv-LV" altLang="lv-LV" b="1" cap="all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Apstrādes rūpniecība</a:t>
            </a:r>
          </a:p>
          <a:p>
            <a:pPr marL="92075" algn="l">
              <a:buClr>
                <a:srgbClr val="005374"/>
              </a:buClr>
              <a:defRPr/>
            </a:pPr>
            <a:endParaRPr lang="lv-LV" b="1" cap="all" dirty="0">
              <a:solidFill>
                <a:schemeClr val="tx2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6691114" y="3323084"/>
            <a:ext cx="288032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lv-LV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92075" algn="ctr">
              <a:buClr>
                <a:srgbClr val="005374"/>
              </a:buClr>
              <a:defRPr/>
            </a:pPr>
            <a:r>
              <a:rPr lang="lv-LV" altLang="lv-LV" b="1" cap="all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Tirdzniecība</a:t>
            </a:r>
          </a:p>
          <a:p>
            <a:pPr marL="92075" algn="l">
              <a:buClr>
                <a:srgbClr val="005374"/>
              </a:buClr>
              <a:defRPr/>
            </a:pPr>
            <a:endParaRPr lang="lv-LV" b="1" cap="all" dirty="0">
              <a:solidFill>
                <a:schemeClr val="tx2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aphicFrame>
        <p:nvGraphicFramePr>
          <p:cNvPr id="10" name="Chart 9"/>
          <p:cNvGraphicFramePr/>
          <p:nvPr>
            <p:extLst/>
          </p:nvPr>
        </p:nvGraphicFramePr>
        <p:xfrm>
          <a:off x="1775520" y="3645025"/>
          <a:ext cx="2232248" cy="2088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>
            <p:extLst/>
          </p:nvPr>
        </p:nvGraphicFramePr>
        <p:xfrm>
          <a:off x="4295800" y="3651896"/>
          <a:ext cx="2232248" cy="2088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/>
          <p:nvPr>
            <p:extLst/>
          </p:nvPr>
        </p:nvGraphicFramePr>
        <p:xfrm>
          <a:off x="6600056" y="3645025"/>
          <a:ext cx="3600400" cy="2088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Subtitle 2"/>
          <p:cNvSpPr txBox="1">
            <a:spLocks/>
          </p:cNvSpPr>
          <p:nvPr/>
        </p:nvSpPr>
        <p:spPr bwMode="auto">
          <a:xfrm>
            <a:off x="1631504" y="2996952"/>
            <a:ext cx="648072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lv-LV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92075" algn="ctr">
              <a:buClr>
                <a:srgbClr val="005374"/>
              </a:buClr>
              <a:defRPr/>
            </a:pPr>
            <a:r>
              <a:rPr lang="lv-LV" altLang="lv-LV" sz="1600" b="1" u="sng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Pievienotās vērtības struktūra</a:t>
            </a:r>
            <a:r>
              <a:rPr lang="lv-LV" altLang="lv-LV" sz="1600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, vidēji no 2009. – 2013. gadam, %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/>
          </p:nvPr>
        </p:nvGraphicFramePr>
        <p:xfrm>
          <a:off x="1981200" y="980728"/>
          <a:ext cx="8075240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484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481193" y="57903"/>
            <a:ext cx="903572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lv-LV" sz="40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Darba loģiskā struktūra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99504" y="1651379"/>
            <a:ext cx="10156191" cy="3334177"/>
            <a:chOff x="976838" y="1934168"/>
            <a:chExt cx="10635161" cy="3334177"/>
          </a:xfrm>
        </p:grpSpPr>
        <p:sp>
          <p:nvSpPr>
            <p:cNvPr id="8" name="Freeform 7"/>
            <p:cNvSpPr/>
            <p:nvPr/>
          </p:nvSpPr>
          <p:spPr>
            <a:xfrm>
              <a:off x="976838" y="1934168"/>
              <a:ext cx="3390327" cy="1555316"/>
            </a:xfrm>
            <a:custGeom>
              <a:avLst/>
              <a:gdLst>
                <a:gd name="connsiteX0" fmla="*/ 0 w 3231603"/>
                <a:gd name="connsiteY0" fmla="*/ 0 h 1938962"/>
                <a:gd name="connsiteX1" fmla="*/ 3231603 w 3231603"/>
                <a:gd name="connsiteY1" fmla="*/ 0 h 1938962"/>
                <a:gd name="connsiteX2" fmla="*/ 3231603 w 3231603"/>
                <a:gd name="connsiteY2" fmla="*/ 1938962 h 1938962"/>
                <a:gd name="connsiteX3" fmla="*/ 0 w 3231603"/>
                <a:gd name="connsiteY3" fmla="*/ 1938962 h 1938962"/>
                <a:gd name="connsiteX4" fmla="*/ 0 w 3231603"/>
                <a:gd name="connsiteY4" fmla="*/ 0 h 1938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1603" h="1938962">
                  <a:moveTo>
                    <a:pt x="0" y="0"/>
                  </a:moveTo>
                  <a:lnTo>
                    <a:pt x="3231603" y="0"/>
                  </a:lnTo>
                  <a:lnTo>
                    <a:pt x="3231603" y="1938962"/>
                  </a:lnTo>
                  <a:lnTo>
                    <a:pt x="0" y="19389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1500" kern="1200" dirty="0" smtClean="0"/>
                <a:t>Rīga un tās aglomerācija</a:t>
              </a:r>
              <a:endParaRPr lang="lv-LV" sz="15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4367165" y="1934168"/>
              <a:ext cx="3765359" cy="1555316"/>
            </a:xfrm>
            <a:custGeom>
              <a:avLst/>
              <a:gdLst>
                <a:gd name="connsiteX0" fmla="*/ 0 w 3231603"/>
                <a:gd name="connsiteY0" fmla="*/ 0 h 1938962"/>
                <a:gd name="connsiteX1" fmla="*/ 3231603 w 3231603"/>
                <a:gd name="connsiteY1" fmla="*/ 0 h 1938962"/>
                <a:gd name="connsiteX2" fmla="*/ 3231603 w 3231603"/>
                <a:gd name="connsiteY2" fmla="*/ 1938962 h 1938962"/>
                <a:gd name="connsiteX3" fmla="*/ 0 w 3231603"/>
                <a:gd name="connsiteY3" fmla="*/ 1938962 h 1938962"/>
                <a:gd name="connsiteX4" fmla="*/ 0 w 3231603"/>
                <a:gd name="connsiteY4" fmla="*/ 0 h 1938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1603" h="1938962">
                  <a:moveTo>
                    <a:pt x="0" y="0"/>
                  </a:moveTo>
                  <a:lnTo>
                    <a:pt x="3231603" y="0"/>
                  </a:lnTo>
                  <a:lnTo>
                    <a:pt x="3231603" y="1938962"/>
                  </a:lnTo>
                  <a:lnTo>
                    <a:pt x="0" y="19389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207909"/>
                <a:satOff val="-11990"/>
                <a:lumOff val="1233"/>
                <a:alphaOff val="0"/>
              </a:schemeClr>
            </a:fillRef>
            <a:effectRef idx="0">
              <a:schemeClr val="accent2">
                <a:hueOff val="-207909"/>
                <a:satOff val="-11990"/>
                <a:lumOff val="123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1500" kern="1200" dirty="0" smtClean="0"/>
                <a:t>Pilsētas – attīstības centri</a:t>
              </a:r>
              <a:endParaRPr lang="lv-LV" sz="15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8132525" y="1934168"/>
              <a:ext cx="3479474" cy="1555316"/>
            </a:xfrm>
            <a:custGeom>
              <a:avLst/>
              <a:gdLst>
                <a:gd name="connsiteX0" fmla="*/ 0 w 3231603"/>
                <a:gd name="connsiteY0" fmla="*/ 0 h 1938962"/>
                <a:gd name="connsiteX1" fmla="*/ 3231603 w 3231603"/>
                <a:gd name="connsiteY1" fmla="*/ 0 h 1938962"/>
                <a:gd name="connsiteX2" fmla="*/ 3231603 w 3231603"/>
                <a:gd name="connsiteY2" fmla="*/ 1938962 h 1938962"/>
                <a:gd name="connsiteX3" fmla="*/ 0 w 3231603"/>
                <a:gd name="connsiteY3" fmla="*/ 1938962 h 1938962"/>
                <a:gd name="connsiteX4" fmla="*/ 0 w 3231603"/>
                <a:gd name="connsiteY4" fmla="*/ 0 h 1938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1603" h="1938962">
                  <a:moveTo>
                    <a:pt x="0" y="0"/>
                  </a:moveTo>
                  <a:lnTo>
                    <a:pt x="3231603" y="0"/>
                  </a:lnTo>
                  <a:lnTo>
                    <a:pt x="3231603" y="1938962"/>
                  </a:lnTo>
                  <a:lnTo>
                    <a:pt x="0" y="19389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415818"/>
                <a:satOff val="-23979"/>
                <a:lumOff val="2465"/>
                <a:alphaOff val="0"/>
              </a:schemeClr>
            </a:fillRef>
            <a:effectRef idx="0">
              <a:schemeClr val="accent2">
                <a:hueOff val="-415818"/>
                <a:satOff val="-23979"/>
                <a:lumOff val="24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1500" kern="1200" dirty="0" smtClean="0"/>
                <a:t>Lauku teritorijas</a:t>
              </a:r>
              <a:endParaRPr lang="lv-LV" sz="15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9483924" y="3732691"/>
              <a:ext cx="2128075" cy="1535653"/>
            </a:xfrm>
            <a:custGeom>
              <a:avLst/>
              <a:gdLst>
                <a:gd name="connsiteX0" fmla="*/ 0 w 2128075"/>
                <a:gd name="connsiteY0" fmla="*/ 0 h 1319076"/>
                <a:gd name="connsiteX1" fmla="*/ 2128075 w 2128075"/>
                <a:gd name="connsiteY1" fmla="*/ 0 h 1319076"/>
                <a:gd name="connsiteX2" fmla="*/ 2128075 w 2128075"/>
                <a:gd name="connsiteY2" fmla="*/ 1319076 h 1319076"/>
                <a:gd name="connsiteX3" fmla="*/ 0 w 2128075"/>
                <a:gd name="connsiteY3" fmla="*/ 1319076 h 1319076"/>
                <a:gd name="connsiteX4" fmla="*/ 0 w 2128075"/>
                <a:gd name="connsiteY4" fmla="*/ 0 h 131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8075" h="1319076">
                  <a:moveTo>
                    <a:pt x="0" y="0"/>
                  </a:moveTo>
                  <a:lnTo>
                    <a:pt x="2128075" y="0"/>
                  </a:lnTo>
                  <a:lnTo>
                    <a:pt x="2128075" y="1319076"/>
                  </a:lnTo>
                  <a:lnTo>
                    <a:pt x="0" y="131907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623727"/>
                <a:satOff val="-35969"/>
                <a:lumOff val="3698"/>
                <a:alphaOff val="0"/>
              </a:schemeClr>
            </a:fillRef>
            <a:effectRef idx="0">
              <a:schemeClr val="accent2">
                <a:hueOff val="-623727"/>
                <a:satOff val="-35969"/>
                <a:lumOff val="369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1500" kern="1200" dirty="0" smtClean="0"/>
                <a:t>Demogrāfija</a:t>
              </a:r>
              <a:endParaRPr lang="lv-LV" sz="15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227809" y="3732691"/>
              <a:ext cx="2129917" cy="1530054"/>
            </a:xfrm>
            <a:custGeom>
              <a:avLst/>
              <a:gdLst>
                <a:gd name="connsiteX0" fmla="*/ 0 w 2129917"/>
                <a:gd name="connsiteY0" fmla="*/ 0 h 1530054"/>
                <a:gd name="connsiteX1" fmla="*/ 2129917 w 2129917"/>
                <a:gd name="connsiteY1" fmla="*/ 0 h 1530054"/>
                <a:gd name="connsiteX2" fmla="*/ 2129917 w 2129917"/>
                <a:gd name="connsiteY2" fmla="*/ 1530054 h 1530054"/>
                <a:gd name="connsiteX3" fmla="*/ 0 w 2129917"/>
                <a:gd name="connsiteY3" fmla="*/ 1530054 h 1530054"/>
                <a:gd name="connsiteX4" fmla="*/ 0 w 2129917"/>
                <a:gd name="connsiteY4" fmla="*/ 0 h 153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9917" h="1530054">
                  <a:moveTo>
                    <a:pt x="0" y="0"/>
                  </a:moveTo>
                  <a:lnTo>
                    <a:pt x="2129917" y="0"/>
                  </a:lnTo>
                  <a:lnTo>
                    <a:pt x="2129917" y="1530054"/>
                  </a:lnTo>
                  <a:lnTo>
                    <a:pt x="0" y="153005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831636"/>
                <a:satOff val="-47959"/>
                <a:lumOff val="4930"/>
                <a:alphaOff val="0"/>
              </a:schemeClr>
            </a:fillRef>
            <a:effectRef idx="0">
              <a:schemeClr val="accent2">
                <a:hueOff val="-831636"/>
                <a:satOff val="-47959"/>
                <a:lumOff val="493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1500" kern="1200" dirty="0" smtClean="0"/>
                <a:t>Uzņēmējdarbības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1500" kern="1200" dirty="0" smtClean="0"/>
                <a:t>vide</a:t>
              </a:r>
              <a:endParaRPr lang="lv-LV" sz="15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496499" y="3737535"/>
              <a:ext cx="2073686" cy="1530810"/>
            </a:xfrm>
            <a:custGeom>
              <a:avLst/>
              <a:gdLst>
                <a:gd name="connsiteX0" fmla="*/ 0 w 2073687"/>
                <a:gd name="connsiteY0" fmla="*/ 0 h 1530810"/>
                <a:gd name="connsiteX1" fmla="*/ 2073687 w 2073687"/>
                <a:gd name="connsiteY1" fmla="*/ 0 h 1530810"/>
                <a:gd name="connsiteX2" fmla="*/ 2073687 w 2073687"/>
                <a:gd name="connsiteY2" fmla="*/ 1530810 h 1530810"/>
                <a:gd name="connsiteX3" fmla="*/ 0 w 2073687"/>
                <a:gd name="connsiteY3" fmla="*/ 1530810 h 1530810"/>
                <a:gd name="connsiteX4" fmla="*/ 0 w 2073687"/>
                <a:gd name="connsiteY4" fmla="*/ 0 h 1530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687" h="1530810">
                  <a:moveTo>
                    <a:pt x="0" y="0"/>
                  </a:moveTo>
                  <a:lnTo>
                    <a:pt x="2073687" y="0"/>
                  </a:lnTo>
                  <a:lnTo>
                    <a:pt x="2073687" y="1530810"/>
                  </a:lnTo>
                  <a:lnTo>
                    <a:pt x="0" y="153081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039545"/>
                <a:satOff val="-59949"/>
                <a:lumOff val="6163"/>
                <a:alphaOff val="0"/>
              </a:schemeClr>
            </a:fillRef>
            <a:effectRef idx="0">
              <a:schemeClr val="accent2">
                <a:hueOff val="-1039545"/>
                <a:satOff val="-59949"/>
                <a:lumOff val="616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1500" kern="1200" dirty="0" smtClean="0"/>
                <a:t>Inovācija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989704" y="3732691"/>
              <a:ext cx="2160643" cy="1530055"/>
            </a:xfrm>
            <a:custGeom>
              <a:avLst/>
              <a:gdLst>
                <a:gd name="connsiteX0" fmla="*/ 0 w 2239210"/>
                <a:gd name="connsiteY0" fmla="*/ 0 h 1556055"/>
                <a:gd name="connsiteX1" fmla="*/ 2239210 w 2239210"/>
                <a:gd name="connsiteY1" fmla="*/ 0 h 1556055"/>
                <a:gd name="connsiteX2" fmla="*/ 2239210 w 2239210"/>
                <a:gd name="connsiteY2" fmla="*/ 1556055 h 1556055"/>
                <a:gd name="connsiteX3" fmla="*/ 0 w 2239210"/>
                <a:gd name="connsiteY3" fmla="*/ 1556055 h 1556055"/>
                <a:gd name="connsiteX4" fmla="*/ 0 w 2239210"/>
                <a:gd name="connsiteY4" fmla="*/ 0 h 155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9210" h="1556055">
                  <a:moveTo>
                    <a:pt x="0" y="0"/>
                  </a:moveTo>
                  <a:lnTo>
                    <a:pt x="2239210" y="0"/>
                  </a:lnTo>
                  <a:lnTo>
                    <a:pt x="2239210" y="1556055"/>
                  </a:lnTo>
                  <a:lnTo>
                    <a:pt x="0" y="155605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247454"/>
                <a:satOff val="-71938"/>
                <a:lumOff val="7395"/>
                <a:alphaOff val="0"/>
              </a:schemeClr>
            </a:fillRef>
            <a:effectRef idx="0">
              <a:schemeClr val="accent2">
                <a:hueOff val="-1247454"/>
                <a:satOff val="-71938"/>
                <a:lumOff val="739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1500" kern="1200" dirty="0" smtClean="0"/>
                <a:t>Izglītība/mūžizglītība /darba tirgus</a:t>
              </a:r>
              <a:endParaRPr lang="lv-LV" sz="1500" kern="12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7703877" y="3732691"/>
              <a:ext cx="1697776" cy="1535652"/>
            </a:xfrm>
            <a:custGeom>
              <a:avLst/>
              <a:gdLst>
                <a:gd name="connsiteX0" fmla="*/ 0 w 1558731"/>
                <a:gd name="connsiteY0" fmla="*/ 0 h 1444875"/>
                <a:gd name="connsiteX1" fmla="*/ 1558731 w 1558731"/>
                <a:gd name="connsiteY1" fmla="*/ 0 h 1444875"/>
                <a:gd name="connsiteX2" fmla="*/ 1558731 w 1558731"/>
                <a:gd name="connsiteY2" fmla="*/ 1444875 h 1444875"/>
                <a:gd name="connsiteX3" fmla="*/ 0 w 1558731"/>
                <a:gd name="connsiteY3" fmla="*/ 1444875 h 1444875"/>
                <a:gd name="connsiteX4" fmla="*/ 0 w 1558731"/>
                <a:gd name="connsiteY4" fmla="*/ 0 h 144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8731" h="1444875">
                  <a:moveTo>
                    <a:pt x="0" y="0"/>
                  </a:moveTo>
                  <a:lnTo>
                    <a:pt x="1558731" y="0"/>
                  </a:lnTo>
                  <a:lnTo>
                    <a:pt x="1558731" y="1444875"/>
                  </a:lnTo>
                  <a:lnTo>
                    <a:pt x="0" y="14448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1500" kern="1200" dirty="0" smtClean="0"/>
                <a:t>Resursu izmantošanas efektivitāte</a:t>
              </a:r>
              <a:endParaRPr lang="lv-LV" sz="1500" kern="1200" dirty="0"/>
            </a:p>
          </p:txBody>
        </p:sp>
      </p:grpSp>
      <p:sp>
        <p:nvSpPr>
          <p:cNvPr id="3" name="Flowchart: Process 2"/>
          <p:cNvSpPr/>
          <p:nvPr/>
        </p:nvSpPr>
        <p:spPr>
          <a:xfrm>
            <a:off x="1632901" y="5236027"/>
            <a:ext cx="10122794" cy="1107583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800" dirty="0" smtClean="0"/>
              <a:t>Latvijas Makroekonomiskā situācija, tendences un izaicinājumi </a:t>
            </a:r>
            <a:endParaRPr lang="lv-LV" sz="2800" dirty="0"/>
          </a:p>
        </p:txBody>
      </p:sp>
      <p:sp>
        <p:nvSpPr>
          <p:cNvPr id="6" name="Left Brace 5"/>
          <p:cNvSpPr/>
          <p:nvPr/>
        </p:nvSpPr>
        <p:spPr>
          <a:xfrm>
            <a:off x="1092899" y="3418623"/>
            <a:ext cx="682581" cy="298826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6" name="Up-Down Arrow 15"/>
          <p:cNvSpPr/>
          <p:nvPr/>
        </p:nvSpPr>
        <p:spPr>
          <a:xfrm>
            <a:off x="2377499" y="4995831"/>
            <a:ext cx="45719" cy="2060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627" y="4998030"/>
            <a:ext cx="79255" cy="2316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430" y="5015548"/>
            <a:ext cx="79255" cy="2316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1793" y="5004359"/>
            <a:ext cx="79255" cy="2316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4263" y="5014809"/>
            <a:ext cx="79255" cy="231668"/>
          </a:xfrm>
          <a:prstGeom prst="rect">
            <a:avLst/>
          </a:prstGeom>
        </p:spPr>
      </p:pic>
      <p:sp>
        <p:nvSpPr>
          <p:cNvPr id="24" name="Left Brace 23"/>
          <p:cNvSpPr/>
          <p:nvPr/>
        </p:nvSpPr>
        <p:spPr>
          <a:xfrm>
            <a:off x="1092901" y="797069"/>
            <a:ext cx="682580" cy="25627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5" name="Rounded Rectangular Callout 24"/>
          <p:cNvSpPr/>
          <p:nvPr/>
        </p:nvSpPr>
        <p:spPr>
          <a:xfrm>
            <a:off x="124046" y="3765230"/>
            <a:ext cx="1228299" cy="899397"/>
          </a:xfrm>
          <a:prstGeom prst="wedgeRoundRectCallout">
            <a:avLst>
              <a:gd name="adj1" fmla="val 20589"/>
              <a:gd name="adj2" fmla="val 6898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dirty="0"/>
              <a:t>Š</a:t>
            </a:r>
            <a:r>
              <a:rPr lang="lv-LV" dirty="0" smtClean="0"/>
              <a:t>aurās vietas</a:t>
            </a:r>
            <a:endParaRPr lang="lv-LV" dirty="0"/>
          </a:p>
        </p:txBody>
      </p:sp>
      <p:sp>
        <p:nvSpPr>
          <p:cNvPr id="27" name="Rounded Rectangular Callout 26"/>
          <p:cNvSpPr/>
          <p:nvPr/>
        </p:nvSpPr>
        <p:spPr>
          <a:xfrm>
            <a:off x="-12430" y="883229"/>
            <a:ext cx="1364776" cy="944812"/>
          </a:xfrm>
          <a:prstGeom prst="wedgeRoundRectCallout">
            <a:avLst>
              <a:gd name="adj1" fmla="val 22827"/>
              <a:gd name="adj2" fmla="val 7753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dirty="0"/>
              <a:t>T</a:t>
            </a:r>
            <a:r>
              <a:rPr lang="lv-LV" dirty="0" smtClean="0"/>
              <a:t>eritoriālā dimensija</a:t>
            </a:r>
            <a:endParaRPr lang="lv-LV" dirty="0"/>
          </a:p>
        </p:txBody>
      </p:sp>
      <p:sp>
        <p:nvSpPr>
          <p:cNvPr id="31" name="Rectangle 30"/>
          <p:cNvSpPr/>
          <p:nvPr/>
        </p:nvSpPr>
        <p:spPr>
          <a:xfrm>
            <a:off x="1611791" y="824635"/>
            <a:ext cx="10143904" cy="6839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800" i="1" dirty="0"/>
              <a:t>S</a:t>
            </a:r>
            <a:r>
              <a:rPr lang="lv-LV" sz="2800" i="1" dirty="0" smtClean="0"/>
              <a:t>ecinājumi un priekšlikumi rīcībpolitikām</a:t>
            </a:r>
            <a:endParaRPr lang="lv-LV" sz="2800" i="1" dirty="0"/>
          </a:p>
        </p:txBody>
      </p:sp>
    </p:spTree>
    <p:extLst>
      <p:ext uri="{BB962C8B-B14F-4D97-AF65-F5344CB8AC3E}">
        <p14:creationId xmlns:p14="http://schemas.microsoft.com/office/powerpoint/2010/main" val="46652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034" y="1078695"/>
            <a:ext cx="10515600" cy="1325563"/>
          </a:xfrm>
        </p:spPr>
        <p:txBody>
          <a:bodyPr/>
          <a:lstStyle/>
          <a:p>
            <a:r>
              <a:rPr lang="lv-LV" b="1" i="1" dirty="0" smtClean="0"/>
              <a:t>Saeimas Ilgtspējīgas </a:t>
            </a:r>
            <a:r>
              <a:rPr lang="lv-LV" b="1" i="1" dirty="0" smtClean="0"/>
              <a:t>attīstības komisijas </a:t>
            </a:r>
            <a:r>
              <a:rPr lang="lv-LV" b="1" i="1" dirty="0" smtClean="0"/>
              <a:t>sēdes </a:t>
            </a:r>
            <a:r>
              <a:rPr lang="lv-LV" sz="2400" i="1" dirty="0" smtClean="0"/>
              <a:t>(diskusija par sagatavotajiem priekšikumiem)</a:t>
            </a:r>
            <a:endParaRPr lang="lv-LV" sz="24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2802" y="2690155"/>
            <a:ext cx="10350062" cy="1550768"/>
          </a:xfrm>
        </p:spPr>
        <p:txBody>
          <a:bodyPr>
            <a:normAutofit fontScale="92500"/>
          </a:bodyPr>
          <a:lstStyle/>
          <a:p>
            <a:r>
              <a:rPr lang="lv-LV" sz="4000" i="1" dirty="0" smtClean="0"/>
              <a:t>Darba grupas (3)  </a:t>
            </a:r>
            <a:r>
              <a:rPr lang="lv-LV" sz="2200" i="1" dirty="0" smtClean="0"/>
              <a:t>(nozaru eksperti + Saeimas komisijas deputāti)</a:t>
            </a:r>
            <a:r>
              <a:rPr lang="lv-LV" sz="4000" i="1" dirty="0" smtClean="0"/>
              <a:t> – esošās situācijas izvērtējums – priekšlikumu sagatavošana</a:t>
            </a:r>
            <a:endParaRPr lang="lv-LV" sz="4000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1793" y="5249933"/>
            <a:ext cx="10803593" cy="16649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4000" b="1" i="1" dirty="0" smtClean="0"/>
              <a:t>  Ekspertu panelis (tematiski – Rīga;pilsētas;lauki;) – esošās situācijas sagatavošana</a:t>
            </a:r>
            <a:endParaRPr lang="lv-LV" sz="4000" b="1" i="1" dirty="0"/>
          </a:p>
        </p:txBody>
      </p:sp>
      <p:sp>
        <p:nvSpPr>
          <p:cNvPr id="7" name="Up Arrow 6"/>
          <p:cNvSpPr/>
          <p:nvPr/>
        </p:nvSpPr>
        <p:spPr>
          <a:xfrm>
            <a:off x="4603544" y="4556234"/>
            <a:ext cx="252248" cy="70944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Up Arrow 7"/>
          <p:cNvSpPr/>
          <p:nvPr/>
        </p:nvSpPr>
        <p:spPr>
          <a:xfrm>
            <a:off x="4524708" y="2404258"/>
            <a:ext cx="252248" cy="44931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Rounded Rectangle 11"/>
          <p:cNvSpPr/>
          <p:nvPr/>
        </p:nvSpPr>
        <p:spPr>
          <a:xfrm>
            <a:off x="551792" y="2900855"/>
            <a:ext cx="10752083" cy="16553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Rounded Rectangle 12"/>
          <p:cNvSpPr/>
          <p:nvPr/>
        </p:nvSpPr>
        <p:spPr>
          <a:xfrm>
            <a:off x="551791" y="1095721"/>
            <a:ext cx="10752083" cy="13085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Rounded Rectangle 13"/>
          <p:cNvSpPr/>
          <p:nvPr/>
        </p:nvSpPr>
        <p:spPr>
          <a:xfrm>
            <a:off x="551793" y="5265683"/>
            <a:ext cx="10752083" cy="14819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4581" y="0"/>
            <a:ext cx="10350062" cy="867103"/>
          </a:xfrm>
        </p:spPr>
        <p:txBody>
          <a:bodyPr>
            <a:normAutofit/>
          </a:bodyPr>
          <a:lstStyle/>
          <a:p>
            <a:r>
              <a:rPr lang="lv-LV" sz="4000" i="1" dirty="0" smtClean="0"/>
              <a:t>Kā virzāmies uz risinājumu izstrādi....</a:t>
            </a:r>
            <a:endParaRPr lang="lv-LV" sz="4000" i="1" dirty="0"/>
          </a:p>
        </p:txBody>
      </p:sp>
    </p:spTree>
    <p:extLst>
      <p:ext uri="{BB962C8B-B14F-4D97-AF65-F5344CB8AC3E}">
        <p14:creationId xmlns:p14="http://schemas.microsoft.com/office/powerpoint/2010/main" val="56377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507807"/>
              </p:ext>
            </p:extLst>
          </p:nvPr>
        </p:nvGraphicFramePr>
        <p:xfrm>
          <a:off x="0" y="-3"/>
          <a:ext cx="12191998" cy="6924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6944"/>
                <a:gridCol w="1995055"/>
                <a:gridCol w="1524000"/>
                <a:gridCol w="1524000"/>
                <a:gridCol w="1524000"/>
                <a:gridCol w="3047999"/>
              </a:tblGrid>
              <a:tr h="663632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4000" dirty="0" smtClean="0"/>
                        <a:t>Lauku telpa </a:t>
                      </a:r>
                      <a:r>
                        <a:rPr lang="lv-LV" sz="2000" dirty="0" smtClean="0"/>
                        <a:t>(izņemot</a:t>
                      </a:r>
                      <a:r>
                        <a:rPr lang="lv-LV" sz="2000" baseline="0" dirty="0" smtClean="0"/>
                        <a:t> 9 republikas pilsētas un Pierīgas aglomerāciju</a:t>
                      </a:r>
                      <a:r>
                        <a:rPr lang="lv-LV" sz="2000" dirty="0" smtClean="0"/>
                        <a:t>)</a:t>
                      </a: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2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lv-LV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</a:tr>
              <a:tr h="681827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 smtClean="0"/>
                        <a:t>   </a:t>
                      </a:r>
                      <a:r>
                        <a:rPr lang="lv-LV" sz="2000" dirty="0" smtClean="0">
                          <a:solidFill>
                            <a:schemeClr val="tx1"/>
                          </a:solidFill>
                        </a:rPr>
                        <a:t>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 smtClean="0">
                          <a:solidFill>
                            <a:schemeClr val="tx1"/>
                          </a:solidFill>
                        </a:rPr>
                        <a:t>Teritorijas ekonomiskais profils</a:t>
                      </a:r>
                    </a:p>
                    <a:p>
                      <a:endParaRPr lang="lv-LV" dirty="0"/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 smtClean="0"/>
                        <a:t> </a:t>
                      </a:r>
                    </a:p>
                    <a:p>
                      <a:pPr algn="ctr"/>
                      <a:endParaRPr lang="lv-LV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lv-LV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lv-LV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lv-LV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lv-LV" sz="3200" b="1" u="sng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Risinājumi</a:t>
                      </a:r>
                      <a:r>
                        <a:rPr lang="lv-LV" sz="2800" u="sng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lv-LV" sz="2800" u="sng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</a:tr>
              <a:tr h="974038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1" dirty="0" smtClean="0"/>
                        <a:t>Izglītība</a:t>
                      </a:r>
                      <a:r>
                        <a:rPr lang="lv-LV" b="1" baseline="0" dirty="0" smtClean="0"/>
                        <a:t> - </a:t>
                      </a:r>
                      <a:r>
                        <a:rPr lang="lv-LV" b="1" dirty="0" smtClean="0"/>
                        <a:t>darba tirgus</a:t>
                      </a:r>
                    </a:p>
                    <a:p>
                      <a:pPr algn="ctr"/>
                      <a:endParaRPr lang="lv-LV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1" dirty="0" smtClean="0"/>
                        <a:t>Dabas</a:t>
                      </a:r>
                      <a:r>
                        <a:rPr lang="lv-LV" b="1" baseline="0" dirty="0" smtClean="0"/>
                        <a:t> r</a:t>
                      </a:r>
                      <a:r>
                        <a:rPr lang="lv-LV" b="1" dirty="0" smtClean="0"/>
                        <a:t>esursi</a:t>
                      </a:r>
                    </a:p>
                    <a:p>
                      <a:pPr algn="ctr"/>
                      <a:endParaRPr lang="lv-LV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>
                          <a:solidFill>
                            <a:schemeClr val="tx1"/>
                          </a:solidFill>
                        </a:rPr>
                        <a:t>Uzņēmēj-darbības vide</a:t>
                      </a:r>
                      <a:endParaRPr lang="lv-LV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/>
                        <a:t>Inovācija</a:t>
                      </a:r>
                      <a:endParaRPr lang="lv-LV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</a:tr>
              <a:tr h="1526752">
                <a:tc rowSpan="3">
                  <a:txBody>
                    <a:bodyPr/>
                    <a:lstStyle/>
                    <a:p>
                      <a:r>
                        <a:rPr lang="lv-LV" sz="1600" dirty="0" smtClean="0"/>
                        <a:t>Situācijas aprakstā tiek ietverta:</a:t>
                      </a:r>
                    </a:p>
                    <a:p>
                      <a:endParaRPr lang="lv-LV" sz="1600" dirty="0" smtClean="0"/>
                    </a:p>
                    <a:p>
                      <a:r>
                        <a:rPr lang="lv-LV" sz="1600" i="1" dirty="0" smtClean="0"/>
                        <a:t>koncentrēta informācija par «teritoriālajā</a:t>
                      </a:r>
                      <a:r>
                        <a:rPr lang="lv-LV" sz="1600" i="1" baseline="0" dirty="0" smtClean="0"/>
                        <a:t> telpā» vadošo/kritisko masu veidojošo tautsaimniecības nozaru, (ražojošo nozaru, izņemot sabiedriskos pakalpojumus),  darbspējīgo iedzīvotāju dabas resursu, uzņēmējdarbības vides galvenajiem izaicinājumiem</a:t>
                      </a:r>
                      <a:endParaRPr lang="lv-LV" sz="1600" i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68580" marR="68580"/>
                </a:tc>
              </a:tr>
              <a:tr h="1526752"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68580" marR="68580"/>
                </a:tc>
              </a:tr>
              <a:tr h="1513957"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lv-LV" dirty="0" smtClean="0"/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680491" y="1349847"/>
            <a:ext cx="1829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600" b="1" dirty="0">
                <a:solidFill>
                  <a:schemeClr val="bg1"/>
                </a:solidFill>
              </a:rPr>
              <a:t>Eksports↑</a:t>
            </a:r>
          </a:p>
          <a:p>
            <a:pPr algn="r"/>
            <a:r>
              <a:rPr lang="lv-LV" sz="1600" b="1" dirty="0">
                <a:solidFill>
                  <a:schemeClr val="bg1"/>
                </a:solidFill>
              </a:rPr>
              <a:t>Darba ražīgums↑</a:t>
            </a:r>
          </a:p>
          <a:p>
            <a:pPr algn="r"/>
            <a:r>
              <a:rPr lang="lv-LV" sz="1600" b="1" dirty="0">
                <a:solidFill>
                  <a:schemeClr val="bg1"/>
                </a:solidFill>
              </a:rPr>
              <a:t>Nevienlīdzība↓</a:t>
            </a:r>
            <a:endParaRPr lang="lv-LV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63752" y="879104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b="1" dirty="0">
                <a:solidFill>
                  <a:schemeClr val="bg1"/>
                </a:solidFill>
              </a:rPr>
              <a:t>Produktivitāte</a:t>
            </a:r>
            <a:r>
              <a:rPr lang="lv-LV" sz="2000" dirty="0">
                <a:solidFill>
                  <a:schemeClr val="bg1"/>
                </a:solidFill>
              </a:rPr>
              <a:t> šaurās vietas</a:t>
            </a:r>
            <a:endParaRPr lang="lv-LV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80491" y="2865710"/>
            <a:ext cx="1829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5400" b="1" dirty="0"/>
              <a:t>?</a:t>
            </a:r>
            <a:endParaRPr lang="lv-LV" sz="5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680491" y="4227937"/>
            <a:ext cx="1829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5400" b="1" dirty="0"/>
              <a:t>?</a:t>
            </a:r>
            <a:endParaRPr lang="lv-LV" sz="5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680491" y="5740263"/>
            <a:ext cx="1829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5400" b="1" dirty="0"/>
              <a:t>?</a:t>
            </a:r>
            <a:endParaRPr lang="lv-LV" sz="5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994" y="3964577"/>
            <a:ext cx="2052860" cy="149949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7" t="45849" r="54632" b="19871"/>
          <a:stretch/>
        </p:blipFill>
        <p:spPr bwMode="auto">
          <a:xfrm>
            <a:off x="2563091" y="2349514"/>
            <a:ext cx="2022763" cy="16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381" y="5447581"/>
            <a:ext cx="1524465" cy="150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846" y="2385874"/>
            <a:ext cx="1519718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6" t="30345" r="47889" b="39100"/>
          <a:stretch/>
        </p:blipFill>
        <p:spPr bwMode="auto">
          <a:xfrm>
            <a:off x="6162313" y="3922574"/>
            <a:ext cx="1499251" cy="155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C:\Users\Artis.Grinbergs\AppData\Local\Microsoft\Windows\Temporary Internet Files\Content.Outlook\ZTLYVDY2\Screen Shot 2012-12-04 at 14 56 31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" t="2661" r="58677" b="14557"/>
          <a:stretch/>
        </p:blipFill>
        <p:spPr bwMode="auto">
          <a:xfrm>
            <a:off x="2555510" y="5477884"/>
            <a:ext cx="2030344" cy="147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g4.delphi.lv/images/pix/520x360/uV-_fj65FMg/file35157731_c542543a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7" t="4498" r="12802" b="10230"/>
          <a:stretch/>
        </p:blipFill>
        <p:spPr bwMode="auto">
          <a:xfrm>
            <a:off x="4585854" y="2355273"/>
            <a:ext cx="1526065" cy="159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ntz.lv/wp-content/uploads/2013/09/kombains_liels_2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3" t="5600" r="9853" b="14848"/>
          <a:stretch/>
        </p:blipFill>
        <p:spPr bwMode="auto">
          <a:xfrm>
            <a:off x="7691491" y="2349514"/>
            <a:ext cx="1466364" cy="154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lvportals.lv/wwwraksti/TEMAS/2011/FEBRUARIS/BILDES_LIELAS/PHPWHSSRE_LAA-0004100002700%5b1%5d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883" y="3947320"/>
            <a:ext cx="1446971" cy="150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9680491" y="1340769"/>
            <a:ext cx="2195736" cy="997942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036" name="Picture 12" descr="http://celteka.lv/upload/122381%21%7EDSCF4138_Konu%20kalna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9" r="5779"/>
          <a:stretch/>
        </p:blipFill>
        <p:spPr bwMode="auto">
          <a:xfrm>
            <a:off x="4606321" y="3948086"/>
            <a:ext cx="1535525" cy="14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2321094294"/>
              </p:ext>
            </p:extLst>
          </p:nvPr>
        </p:nvGraphicFramePr>
        <p:xfrm>
          <a:off x="6162312" y="5447581"/>
          <a:ext cx="2995542" cy="1508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428063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lv-LV" sz="4000" b="1" i="1" dirty="0" smtClean="0">
                <a:latin typeface="+mn-lt"/>
              </a:rPr>
              <a:t>Risinājumu tvērums…</a:t>
            </a:r>
            <a:endParaRPr lang="lv-LV" sz="4000" b="1" i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90688"/>
            <a:ext cx="12192000" cy="516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9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736</Words>
  <Application>Microsoft Office PowerPoint</Application>
  <PresentationFormat>Widescreen</PresentationFormat>
  <Paragraphs>183</Paragraphs>
  <Slides>22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 Unicode MS</vt:lpstr>
      <vt:lpstr>Arial</vt:lpstr>
      <vt:lpstr>Arial Narrow</vt:lpstr>
      <vt:lpstr>Calibri</vt:lpstr>
      <vt:lpstr>Calibri Light</vt:lpstr>
      <vt:lpstr>Candara</vt:lpstr>
      <vt:lpstr>Century Gothic</vt:lpstr>
      <vt:lpstr>Tahoma</vt:lpstr>
      <vt:lpstr>Times New Roman</vt:lpstr>
      <vt:lpstr>Tw Cen MT</vt:lpstr>
      <vt:lpstr>Wingdings</vt:lpstr>
      <vt:lpstr>Office Theme</vt:lpstr>
      <vt:lpstr>Bitmap Image</vt:lpstr>
      <vt:lpstr>Uzstādījums Ilgtspējīgas attīstības komisijas darbam</vt:lpstr>
      <vt:lpstr>TAUTSAIMNIECĪBAS IZAUGSMES NODROŠINĀŠANAS VEIDI</vt:lpstr>
      <vt:lpstr>PRODUKTIVITĀTES LĪMENIS KĀPJ, TOMĒR TAS JOPROJĀM IR SALĪDZINOŠI ZEMĀ LĪMENĪ</vt:lpstr>
      <vt:lpstr>PowerPoint Presentation</vt:lpstr>
      <vt:lpstr>PowerPoint Presentation</vt:lpstr>
      <vt:lpstr>PowerPoint Presentation</vt:lpstr>
      <vt:lpstr>Saeimas Ilgtspējīgas attīstības komisijas sēdes (diskusija par sagatavotajiem priekšikumiem)</vt:lpstr>
      <vt:lpstr>PowerPoint Presentation</vt:lpstr>
      <vt:lpstr>Risinājumu tvērums…</vt:lpstr>
      <vt:lpstr>Lauku telpas profils</vt:lpstr>
      <vt:lpstr>PowerPoint Presentation</vt:lpstr>
      <vt:lpstr>Pievienotā vērtība reģionos pa nozarēm</vt:lpstr>
      <vt:lpstr>Situācija pasaulē…</vt:lpstr>
      <vt:lpstr>Neizmantotais potenciāls teju 1 milj./ha</vt:lpstr>
      <vt:lpstr>Latvijas teritorijā izpētītās minerālresursu atradnes</vt:lpstr>
      <vt:lpstr>Latvijas teritorijā izpētītās kūdras un sapropeļa atradnes</vt:lpstr>
      <vt:lpstr>Darbaspēka produktivitāte pārtikas produktu ražošanā, lauksaimniecībā un rūpniecībā</vt:lpstr>
      <vt:lpstr>Zināšanas- ilgtspējīgas saimniekošanas neatņemama sastāvdaļa</vt:lpstr>
      <vt:lpstr>PowerPoint Presentation</vt:lpstr>
      <vt:lpstr>Bioekonomikas petenciāls (neierobežotas iespējas vērtības ķēdes pagarināšanai)</vt:lpstr>
      <vt:lpstr>Turpmākie soļi – darbs pie tematiskajiem virzieniem</vt:lpstr>
      <vt:lpstr>Darba grupas izveidošana…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B-826</dc:creator>
  <cp:lastModifiedBy>B-773</cp:lastModifiedBy>
  <cp:revision>55</cp:revision>
  <dcterms:created xsi:type="dcterms:W3CDTF">2014-12-19T09:25:28Z</dcterms:created>
  <dcterms:modified xsi:type="dcterms:W3CDTF">2015-01-13T20:23:27Z</dcterms:modified>
</cp:coreProperties>
</file>