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24"/>
  </p:notesMasterIdLst>
  <p:sldIdLst>
    <p:sldId id="280" r:id="rId4"/>
    <p:sldId id="257" r:id="rId5"/>
    <p:sldId id="261" r:id="rId6"/>
    <p:sldId id="286" r:id="rId7"/>
    <p:sldId id="291" r:id="rId8"/>
    <p:sldId id="285" r:id="rId9"/>
    <p:sldId id="283" r:id="rId10"/>
    <p:sldId id="263" r:id="rId11"/>
    <p:sldId id="276" r:id="rId12"/>
    <p:sldId id="265" r:id="rId13"/>
    <p:sldId id="267" r:id="rId14"/>
    <p:sldId id="266" r:id="rId15"/>
    <p:sldId id="268" r:id="rId16"/>
    <p:sldId id="269" r:id="rId17"/>
    <p:sldId id="287" r:id="rId18"/>
    <p:sldId id="270" r:id="rId19"/>
    <p:sldId id="279" r:id="rId20"/>
    <p:sldId id="288" r:id="rId21"/>
    <p:sldId id="277" r:id="rId22"/>
    <p:sldId id="281" r:id="rId23"/>
  </p:sldIdLst>
  <p:sldSz cx="9144000" cy="6858000" type="screen4x3"/>
  <p:notesSz cx="6858000" cy="9144000"/>
  <p:defaultTextStyle>
    <a:defPPr>
      <a:defRPr lang="lv-LV"/>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24" autoAdjust="0"/>
  </p:normalViewPr>
  <p:slideViewPr>
    <p:cSldViewPr>
      <p:cViewPr>
        <p:scale>
          <a:sx n="80" d="100"/>
          <a:sy n="80" d="100"/>
        </p:scale>
        <p:origin x="-8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83E6"/>
            </a:solidFill>
          </c:spPr>
          <c:invertIfNegative val="0"/>
          <c:dLbls>
            <c:dLbl>
              <c:idx val="0"/>
              <c:numFmt formatCode="#,##0" sourceLinked="0"/>
              <c:spPr/>
              <c:txPr>
                <a:bodyPr/>
                <a:lstStyle/>
                <a:p>
                  <a:pPr>
                    <a:defRPr/>
                  </a:pPr>
                  <a:endParaRPr lang="lv-LV"/>
                </a:p>
              </c:txPr>
              <c:dLblPos val="outEnd"/>
              <c:showLegendKey val="0"/>
              <c:showVal val="1"/>
              <c:showCatName val="0"/>
              <c:showSerName val="0"/>
              <c:showPercent val="0"/>
              <c:showBubbleSize val="0"/>
            </c:dLbl>
            <c:dLbl>
              <c:idx val="1"/>
              <c:numFmt formatCode="#,##0" sourceLinked="0"/>
              <c:spPr/>
              <c:txPr>
                <a:bodyPr/>
                <a:lstStyle/>
                <a:p>
                  <a:pPr>
                    <a:defRPr/>
                  </a:pPr>
                  <a:endParaRPr lang="lv-LV"/>
                </a:p>
              </c:txPr>
              <c:dLblPos val="outEnd"/>
              <c:showLegendKey val="0"/>
              <c:showVal val="1"/>
              <c:showCatName val="0"/>
              <c:showSerName val="0"/>
              <c:showPercent val="0"/>
              <c:showBubbleSize val="0"/>
            </c:dLbl>
            <c:dLbl>
              <c:idx val="2"/>
              <c:layout/>
              <c:tx>
                <c:rich>
                  <a:bodyPr/>
                  <a:lstStyle/>
                  <a:p>
                    <a:pPr>
                      <a:defRPr/>
                    </a:pPr>
                    <a:r>
                      <a:rPr lang="en-US"/>
                      <a:t>15 900</a:t>
                    </a:r>
                  </a:p>
                </c:rich>
              </c:tx>
              <c:numFmt formatCode="#,##0.00" sourceLinked="0"/>
              <c:spPr/>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Lapa1!$C$3:$E$3</c:f>
              <c:strCache>
                <c:ptCount val="3"/>
                <c:pt idx="0">
                  <c:v>Rīga </c:v>
                </c:pt>
                <c:pt idx="1">
                  <c:v>Tallina</c:v>
                </c:pt>
                <c:pt idx="2">
                  <c:v>Viļņa</c:v>
                </c:pt>
              </c:strCache>
            </c:strRef>
          </c:cat>
          <c:val>
            <c:numRef>
              <c:f>Lapa1!$C$4:$E$4</c:f>
              <c:numCache>
                <c:formatCode>#,##0</c:formatCode>
                <c:ptCount val="3"/>
                <c:pt idx="0">
                  <c:v>17790</c:v>
                </c:pt>
                <c:pt idx="1">
                  <c:v>21571</c:v>
                </c:pt>
                <c:pt idx="2">
                  <c:v>15900</c:v>
                </c:pt>
              </c:numCache>
            </c:numRef>
          </c:val>
        </c:ser>
        <c:dLbls>
          <c:dLblPos val="outEnd"/>
          <c:showLegendKey val="0"/>
          <c:showVal val="1"/>
          <c:showCatName val="0"/>
          <c:showSerName val="0"/>
          <c:showPercent val="0"/>
          <c:showBubbleSize val="0"/>
        </c:dLbls>
        <c:gapWidth val="150"/>
        <c:axId val="72476928"/>
        <c:axId val="21183104"/>
      </c:barChart>
      <c:catAx>
        <c:axId val="72476928"/>
        <c:scaling>
          <c:orientation val="minMax"/>
        </c:scaling>
        <c:delete val="0"/>
        <c:axPos val="b"/>
        <c:majorTickMark val="out"/>
        <c:minorTickMark val="none"/>
        <c:tickLblPos val="nextTo"/>
        <c:crossAx val="21183104"/>
        <c:crosses val="autoZero"/>
        <c:auto val="1"/>
        <c:lblAlgn val="ctr"/>
        <c:lblOffset val="100"/>
        <c:noMultiLvlLbl val="0"/>
      </c:catAx>
      <c:valAx>
        <c:axId val="21183104"/>
        <c:scaling>
          <c:orientation val="minMax"/>
        </c:scaling>
        <c:delete val="0"/>
        <c:axPos val="l"/>
        <c:majorGridlines/>
        <c:numFmt formatCode="#,##0" sourceLinked="1"/>
        <c:majorTickMark val="out"/>
        <c:minorTickMark val="none"/>
        <c:tickLblPos val="nextTo"/>
        <c:crossAx val="72476928"/>
        <c:crosses val="autoZero"/>
        <c:crossBetween val="between"/>
      </c:valAx>
    </c:plotArea>
    <c:plotVisOnly val="1"/>
    <c:dispBlanksAs val="gap"/>
    <c:showDLblsOverMax val="0"/>
  </c:chart>
  <c:spPr>
    <a:ln>
      <a:noFill/>
    </a:ln>
  </c:spPr>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lv-LV"/>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A69203-1C18-4596-BA4B-53D60366BC84}" type="datetimeFigureOut">
              <a:rPr lang="lv-LV" smtClean="0"/>
              <a:t>10.02.2015</a:t>
            </a:fld>
            <a:endParaRPr lang="lv-LV"/>
          </a:p>
        </p:txBody>
      </p:sp>
      <p:sp>
        <p:nvSpPr>
          <p:cNvPr id="4" name="Slaida attēla vietturi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6" name="Kājenes vietturi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508E51-E9F8-4E16-A57B-627A01B50776}" type="slidenum">
              <a:rPr lang="lv-LV" smtClean="0"/>
              <a:t>‹#›</a:t>
            </a:fld>
            <a:endParaRPr lang="lv-LV"/>
          </a:p>
        </p:txBody>
      </p:sp>
    </p:spTree>
    <p:extLst>
      <p:ext uri="{BB962C8B-B14F-4D97-AF65-F5344CB8AC3E}">
        <p14:creationId xmlns:p14="http://schemas.microsoft.com/office/powerpoint/2010/main" val="654396939"/>
      </p:ext>
    </p:extLst>
  </p:cSld>
  <p:clrMap bg1="lt1" tx1="dk1" bg2="lt2" tx2="dk2" accent1="accent1" accent2="accent2" accent3="accent3" accent4="accent4" accent5="accent5" accent6="accent6" hlink="hlink" folHlink="folHlink"/>
  <p:notesStyle>
    <a:lvl1pPr marL="0" algn="l" defTabSz="914306" rtl="0" eaLnBrk="1" latinLnBrk="0" hangingPunct="1">
      <a:defRPr sz="1200" kern="1200">
        <a:solidFill>
          <a:schemeClr val="tx1"/>
        </a:solidFill>
        <a:latin typeface="+mn-lt"/>
        <a:ea typeface="+mn-ea"/>
        <a:cs typeface="+mn-cs"/>
      </a:defRPr>
    </a:lvl1pPr>
    <a:lvl2pPr marL="457154" algn="l" defTabSz="914306" rtl="0" eaLnBrk="1" latinLnBrk="0" hangingPunct="1">
      <a:defRPr sz="1200" kern="1200">
        <a:solidFill>
          <a:schemeClr val="tx1"/>
        </a:solidFill>
        <a:latin typeface="+mn-lt"/>
        <a:ea typeface="+mn-ea"/>
        <a:cs typeface="+mn-cs"/>
      </a:defRPr>
    </a:lvl2pPr>
    <a:lvl3pPr marL="914306" algn="l" defTabSz="914306" rtl="0" eaLnBrk="1" latinLnBrk="0" hangingPunct="1">
      <a:defRPr sz="1200" kern="1200">
        <a:solidFill>
          <a:schemeClr val="tx1"/>
        </a:solidFill>
        <a:latin typeface="+mn-lt"/>
        <a:ea typeface="+mn-ea"/>
        <a:cs typeface="+mn-cs"/>
      </a:defRPr>
    </a:lvl3pPr>
    <a:lvl4pPr marL="1371460" algn="l" defTabSz="914306" rtl="0" eaLnBrk="1" latinLnBrk="0" hangingPunct="1">
      <a:defRPr sz="1200" kern="1200">
        <a:solidFill>
          <a:schemeClr val="tx1"/>
        </a:solidFill>
        <a:latin typeface="+mn-lt"/>
        <a:ea typeface="+mn-ea"/>
        <a:cs typeface="+mn-cs"/>
      </a:defRPr>
    </a:lvl4pPr>
    <a:lvl5pPr marL="1828613" algn="l" defTabSz="914306" rtl="0" eaLnBrk="1" latinLnBrk="0" hangingPunct="1">
      <a:defRPr sz="1200" kern="1200">
        <a:solidFill>
          <a:schemeClr val="tx1"/>
        </a:solidFill>
        <a:latin typeface="+mn-lt"/>
        <a:ea typeface="+mn-ea"/>
        <a:cs typeface="+mn-cs"/>
      </a:defRPr>
    </a:lvl5pPr>
    <a:lvl6pPr marL="2285766" algn="l" defTabSz="914306" rtl="0" eaLnBrk="1" latinLnBrk="0" hangingPunct="1">
      <a:defRPr sz="1200" kern="1200">
        <a:solidFill>
          <a:schemeClr val="tx1"/>
        </a:solidFill>
        <a:latin typeface="+mn-lt"/>
        <a:ea typeface="+mn-ea"/>
        <a:cs typeface="+mn-cs"/>
      </a:defRPr>
    </a:lvl6pPr>
    <a:lvl7pPr marL="2742920" algn="l" defTabSz="914306" rtl="0" eaLnBrk="1" latinLnBrk="0" hangingPunct="1">
      <a:defRPr sz="1200" kern="1200">
        <a:solidFill>
          <a:schemeClr val="tx1"/>
        </a:solidFill>
        <a:latin typeface="+mn-lt"/>
        <a:ea typeface="+mn-ea"/>
        <a:cs typeface="+mn-cs"/>
      </a:defRPr>
    </a:lvl7pPr>
    <a:lvl8pPr marL="3200072" algn="l" defTabSz="914306" rtl="0" eaLnBrk="1" latinLnBrk="0" hangingPunct="1">
      <a:defRPr sz="1200" kern="1200">
        <a:solidFill>
          <a:schemeClr val="tx1"/>
        </a:solidFill>
        <a:latin typeface="+mn-lt"/>
        <a:ea typeface="+mn-ea"/>
        <a:cs typeface="+mn-cs"/>
      </a:defRPr>
    </a:lvl8pPr>
    <a:lvl9pPr marL="3657226" algn="l" defTabSz="91430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26508E51-E9F8-4E16-A57B-627A01B50776}" type="slidenum">
              <a:rPr lang="lv-LV" smtClean="0"/>
              <a:t>2</a:t>
            </a:fld>
            <a:endParaRPr lang="lv-LV"/>
          </a:p>
        </p:txBody>
      </p:sp>
    </p:spTree>
    <p:extLst>
      <p:ext uri="{BB962C8B-B14F-4D97-AF65-F5344CB8AC3E}">
        <p14:creationId xmlns:p14="http://schemas.microsoft.com/office/powerpoint/2010/main" val="943689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Rīga 2030.gadā</a:t>
            </a:r>
            <a:r>
              <a:rPr lang="lv-LV" baseline="0" dirty="0" smtClean="0"/>
              <a:t> būs</a:t>
            </a:r>
            <a:r>
              <a:rPr lang="lv-LV" dirty="0" smtClean="0"/>
              <a:t> starptautiski atpazīstama Ziemeļeiropas metropole. Rīgas pilntiesīgu piederību Ziemeļeiropas metropoļu saimei pamato dzīves kvalitāte pilsētā, inovatīva ekonomika, vieda un resursus taupoša saimniekošana un moderna pārvalde ar aktīvu iedzīvotāju līdzdalību.</a:t>
            </a:r>
          </a:p>
          <a:p>
            <a:endParaRPr lang="lv-LV" dirty="0" smtClean="0"/>
          </a:p>
          <a:p>
            <a:r>
              <a:rPr lang="lv-LV" dirty="0" smtClean="0"/>
              <a:t>Visi ilgtermiņa attīstības mērķi ir savstarpēji viens otru ietekmējoši un saistīti ar vienu no lielākajiem pašvaldības izaicinājumiem – panākt pilsētas iedzīvotāju skaita krituma apstādināšanu un iedzīvotāju skaita palielināšanās sākumu, paaugstinot dzīves kvalitāti pilsētā ar plašām nodarbošanās iespējām, ar dažādām grupām atbilstošu mājokļu piedāvājumu, ar kvalitatīviem un daudzveidīgiem pakalpojumiem, ar interesantu sociālo dzīvi un ērtu pilsētvidi.</a:t>
            </a:r>
            <a:endParaRPr lang="lv-LV" dirty="0"/>
          </a:p>
        </p:txBody>
      </p:sp>
      <p:sp>
        <p:nvSpPr>
          <p:cNvPr id="4" name="Slaida numura vietturis 3"/>
          <p:cNvSpPr>
            <a:spLocks noGrp="1"/>
          </p:cNvSpPr>
          <p:nvPr>
            <p:ph type="sldNum" sz="quarter" idx="10"/>
          </p:nvPr>
        </p:nvSpPr>
        <p:spPr/>
        <p:txBody>
          <a:bodyPr/>
          <a:lstStyle/>
          <a:p>
            <a:fld id="{26508E51-E9F8-4E16-A57B-627A01B50776}" type="slidenum">
              <a:rPr lang="lv-LV" smtClean="0"/>
              <a:t>4</a:t>
            </a:fld>
            <a:endParaRPr lang="lv-LV"/>
          </a:p>
        </p:txBody>
      </p:sp>
    </p:spTree>
    <p:extLst>
      <p:ext uri="{BB962C8B-B14F-4D97-AF65-F5344CB8AC3E}">
        <p14:creationId xmlns:p14="http://schemas.microsoft.com/office/powerpoint/2010/main" val="19996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baseline="0" dirty="0" smtClean="0">
              <a:solidFill>
                <a:srgbClr val="FF0000"/>
              </a:solidFill>
            </a:endParaRPr>
          </a:p>
          <a:p>
            <a:r>
              <a:rPr lang="lv-LV" baseline="0" dirty="0" smtClean="0">
                <a:solidFill>
                  <a:srgbClr val="FF0000"/>
                </a:solidFill>
              </a:rPr>
              <a:t>Iedzīvotāju skaits Rīgas aglomerācijā pārsniedz 1 </a:t>
            </a:r>
            <a:r>
              <a:rPr lang="lv-LV" baseline="0" dirty="0" err="1" smtClean="0">
                <a:solidFill>
                  <a:srgbClr val="FF0000"/>
                </a:solidFill>
              </a:rPr>
              <a:t>milj</a:t>
            </a:r>
            <a:r>
              <a:rPr lang="lv-LV" baseline="0" dirty="0" smtClean="0">
                <a:solidFill>
                  <a:srgbClr val="FF0000"/>
                </a:solidFill>
              </a:rPr>
              <a:t>., kas Ziemeļeiropas mērogā izceļ mūs kā tirgus potenciālu. </a:t>
            </a:r>
          </a:p>
          <a:p>
            <a:endParaRPr lang="lv-LV" baseline="0" dirty="0" smtClean="0">
              <a:solidFill>
                <a:srgbClr val="FF0000"/>
              </a:solidFill>
            </a:endParaRPr>
          </a:p>
          <a:p>
            <a:r>
              <a:rPr lang="lv-LV" dirty="0" smtClean="0">
                <a:solidFill>
                  <a:srgbClr val="FF0000"/>
                </a:solidFill>
              </a:rPr>
              <a:t>Rīgas pilsētai ir svarīgi cieši iekļauties Ziemeļeiropas un Baltijas jūras reģiona metropoļu sadarbības telpā, palielinot tuvākajā starptautiskajā telpā savu lomu un ietekmi un izmantojot iespēju kopīgi iziet tālāk pasaulē. Rīgai svarīgi stiprināt sadarbību ar tuvākajiem kaimiņiem gan Ziemeļu telpā – ar Stokholmu, Helsinkiem, Viļņu, Tallinu un Sanktpēterburgu, gan Austrumu virzienā – ar Maskavu, Minsku un Kijevu. Kopā ar pārējām Ziemeļeiropas metropolēm Rīgai jāpozicionē sevi atvērtas sadarbības un tranzīta plūsmu nodrošināšanai ar Āziju – Vidusāzijas, Austrumāzijas un Dienvidaustrumāzijas reģioniem</a:t>
            </a:r>
          </a:p>
          <a:p>
            <a:endParaRPr lang="lv-LV" dirty="0" smtClean="0">
              <a:solidFill>
                <a:srgbClr val="FF0000"/>
              </a:solidFill>
            </a:endParaRPr>
          </a:p>
          <a:p>
            <a:r>
              <a:rPr lang="lv-LV" dirty="0" smtClean="0">
                <a:solidFill>
                  <a:srgbClr val="FF0000"/>
                </a:solidFill>
              </a:rPr>
              <a:t>Rīgas starptautiskā konkurētspēja ir Latvijas ekonomiskās izaugsmes pamatā un, nostiprinoties Rīgas starptautiskajām pozīcijām, ieguvējas būs visas pašvaldības un Latvijas iedzīvotāji kopumā.</a:t>
            </a:r>
          </a:p>
          <a:p>
            <a:endParaRPr lang="lv-LV" dirty="0" smtClean="0">
              <a:solidFill>
                <a:srgbClr val="FF0000"/>
              </a:solidFill>
            </a:endParaRPr>
          </a:p>
          <a:p>
            <a:endParaRPr lang="lv-LV" dirty="0">
              <a:solidFill>
                <a:srgbClr val="FF0000"/>
              </a:solidFill>
            </a:endParaRPr>
          </a:p>
        </p:txBody>
      </p:sp>
      <p:sp>
        <p:nvSpPr>
          <p:cNvPr id="4" name="Slaida numura vietturis 3"/>
          <p:cNvSpPr>
            <a:spLocks noGrp="1"/>
          </p:cNvSpPr>
          <p:nvPr>
            <p:ph type="sldNum" sz="quarter" idx="10"/>
          </p:nvPr>
        </p:nvSpPr>
        <p:spPr/>
        <p:txBody>
          <a:bodyPr/>
          <a:lstStyle/>
          <a:p>
            <a:fld id="{26508E51-E9F8-4E16-A57B-627A01B50776}" type="slidenum">
              <a:rPr lang="lv-LV" smtClean="0"/>
              <a:t>6</a:t>
            </a:fld>
            <a:endParaRPr lang="lv-LV"/>
          </a:p>
        </p:txBody>
      </p:sp>
    </p:spTree>
    <p:extLst>
      <p:ext uri="{BB962C8B-B14F-4D97-AF65-F5344CB8AC3E}">
        <p14:creationId xmlns:p14="http://schemas.microsoft.com/office/powerpoint/2010/main" val="527572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Rīga ir lielākā pilsēta Baltijas valstīs, kā arī viena no lielākajām starp Ziemeļeiropas metropolēm. 2014.gadā Rīga ierindojās otrajā vietā starp Ziemeļeiropas galvaspilsētām.</a:t>
            </a:r>
            <a:r>
              <a:rPr lang="lv-LV" sz="1200" kern="1200" baseline="0" dirty="0" smtClean="0">
                <a:solidFill>
                  <a:schemeClr val="tx1"/>
                </a:solidFill>
                <a:effectLst/>
                <a:latin typeface="+mn-lt"/>
                <a:ea typeface="+mn-ea"/>
                <a:cs typeface="+mn-cs"/>
              </a:rPr>
              <a:t> Tomēr s</a:t>
            </a:r>
            <a:r>
              <a:rPr lang="lv-LV" sz="1200" kern="1200" dirty="0" smtClean="0">
                <a:solidFill>
                  <a:schemeClr val="tx1"/>
                </a:solidFill>
                <a:effectLst/>
                <a:latin typeface="+mn-lt"/>
                <a:ea typeface="+mn-ea"/>
                <a:cs typeface="+mn-cs"/>
              </a:rPr>
              <a:t>tarp Baltijas valstu galvaspilsētām Rīga ir vienīgā, kur dabiskais pieaugums ir negatīvs.</a:t>
            </a:r>
            <a:endParaRPr lang="lv-LV" dirty="0"/>
          </a:p>
        </p:txBody>
      </p:sp>
      <p:sp>
        <p:nvSpPr>
          <p:cNvPr id="4" name="Slaida numura vietturis 3"/>
          <p:cNvSpPr>
            <a:spLocks noGrp="1"/>
          </p:cNvSpPr>
          <p:nvPr>
            <p:ph type="sldNum" sz="quarter" idx="10"/>
          </p:nvPr>
        </p:nvSpPr>
        <p:spPr/>
        <p:txBody>
          <a:bodyPr/>
          <a:lstStyle/>
          <a:p>
            <a:fld id="{26508E51-E9F8-4E16-A57B-627A01B50776}" type="slidenum">
              <a:rPr lang="lv-LV" smtClean="0"/>
              <a:t>8</a:t>
            </a:fld>
            <a:endParaRPr lang="lv-LV"/>
          </a:p>
        </p:txBody>
      </p:sp>
    </p:spTree>
    <p:extLst>
      <p:ext uri="{BB962C8B-B14F-4D97-AF65-F5344CB8AC3E}">
        <p14:creationId xmlns:p14="http://schemas.microsoft.com/office/powerpoint/2010/main" val="172494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smtClean="0">
                <a:solidFill>
                  <a:schemeClr val="tx1"/>
                </a:solidFill>
                <a:effectLst/>
                <a:latin typeface="+mn-lt"/>
                <a:ea typeface="+mn-ea"/>
                <a:cs typeface="+mn-cs"/>
              </a:rPr>
              <a:t>Uzņēmējdarbības jomā Rīga ir līderis valsts mērogā gan daudzveidības, gan apjomu ziņā – galvaspilsētā atrodas lielākā daļa valstī reģistrēto uzņēmumu, 53% no Latvijas nacionālā kopprodukta tiek radīti Rīgā, pilsētā koncentrētas ~77% no Latvijā ieguldītajām ārvalstu tiešajām investīcijām, pilsētā ir 47% no valstī pamatdarbā strādājošajiem.</a:t>
            </a:r>
          </a:p>
          <a:p>
            <a:endParaRPr lang="lv-LV" dirty="0" smtClean="0"/>
          </a:p>
          <a:p>
            <a:r>
              <a:rPr lang="lv-LV" dirty="0" smtClean="0"/>
              <a:t>Lielākās valstis pēc investētā</a:t>
            </a:r>
            <a:r>
              <a:rPr lang="lv-LV" baseline="0" dirty="0" smtClean="0"/>
              <a:t> kapitāla ir Zviedrija, Norvēģija, Nīderlande, Kipra, Lietuva, ASV, Lielbritānija, Krievija.</a:t>
            </a:r>
          </a:p>
          <a:p>
            <a:endParaRPr lang="lv-LV" baseline="0" dirty="0" smtClean="0"/>
          </a:p>
          <a:p>
            <a:r>
              <a:rPr lang="lv-LV" baseline="0" dirty="0" smtClean="0"/>
              <a:t>Savukārt lielākais investoru skaits 2015.gada sākumā ir no </a:t>
            </a:r>
            <a:r>
              <a:rPr lang="lv-LV" sz="1200" kern="1200" dirty="0" smtClean="0">
                <a:solidFill>
                  <a:schemeClr val="tx1"/>
                </a:solidFill>
                <a:effectLst/>
                <a:latin typeface="+mn-lt"/>
                <a:ea typeface="+mn-ea"/>
                <a:cs typeface="+mn-cs"/>
              </a:rPr>
              <a:t>Krievijas,</a:t>
            </a:r>
            <a:r>
              <a:rPr lang="lv-LV" sz="1200" kern="1200" baseline="0" dirty="0" smtClean="0">
                <a:solidFill>
                  <a:schemeClr val="tx1"/>
                </a:solidFill>
                <a:effectLst/>
                <a:latin typeface="+mn-lt"/>
                <a:ea typeface="+mn-ea"/>
                <a:cs typeface="+mn-cs"/>
              </a:rPr>
              <a:t> </a:t>
            </a:r>
            <a:r>
              <a:rPr lang="lv-LV" sz="1200" kern="1200" dirty="0" smtClean="0">
                <a:solidFill>
                  <a:schemeClr val="tx1"/>
                </a:solidFill>
                <a:effectLst/>
                <a:latin typeface="+mn-lt"/>
                <a:ea typeface="+mn-ea"/>
                <a:cs typeface="+mn-cs"/>
              </a:rPr>
              <a:t>Lietuvas,</a:t>
            </a:r>
            <a:r>
              <a:rPr lang="lv-LV" sz="1200" kern="1200" baseline="0" dirty="0" smtClean="0">
                <a:solidFill>
                  <a:schemeClr val="tx1"/>
                </a:solidFill>
                <a:effectLst/>
                <a:latin typeface="+mn-lt"/>
                <a:ea typeface="+mn-ea"/>
                <a:cs typeface="+mn-cs"/>
              </a:rPr>
              <a:t> </a:t>
            </a:r>
            <a:r>
              <a:rPr lang="lv-LV" sz="1200" kern="1200" dirty="0" smtClean="0">
                <a:solidFill>
                  <a:schemeClr val="tx1"/>
                </a:solidFill>
                <a:effectLst/>
                <a:latin typeface="+mn-lt"/>
                <a:ea typeface="+mn-ea"/>
                <a:cs typeface="+mn-cs"/>
              </a:rPr>
              <a:t>Igaunijas,</a:t>
            </a:r>
            <a:r>
              <a:rPr lang="lv-LV" sz="1200" kern="1200" baseline="0" dirty="0" smtClean="0">
                <a:solidFill>
                  <a:schemeClr val="tx1"/>
                </a:solidFill>
                <a:effectLst/>
                <a:latin typeface="+mn-lt"/>
                <a:ea typeface="+mn-ea"/>
                <a:cs typeface="+mn-cs"/>
              </a:rPr>
              <a:t> </a:t>
            </a:r>
            <a:r>
              <a:rPr lang="lv-LV" sz="1200" kern="1200" dirty="0" smtClean="0">
                <a:solidFill>
                  <a:schemeClr val="tx1"/>
                </a:solidFill>
                <a:effectLst/>
                <a:latin typeface="+mn-lt"/>
                <a:ea typeface="+mn-ea"/>
                <a:cs typeface="+mn-cs"/>
              </a:rPr>
              <a:t>Baltkrievijas,</a:t>
            </a:r>
            <a:r>
              <a:rPr lang="lv-LV" sz="1200" kern="1200" baseline="0" dirty="0" smtClean="0">
                <a:solidFill>
                  <a:schemeClr val="tx1"/>
                </a:solidFill>
                <a:effectLst/>
                <a:latin typeface="+mn-lt"/>
                <a:ea typeface="+mn-ea"/>
                <a:cs typeface="+mn-cs"/>
              </a:rPr>
              <a:t> </a:t>
            </a:r>
            <a:r>
              <a:rPr lang="lv-LV" sz="1200" kern="1200" dirty="0" smtClean="0">
                <a:solidFill>
                  <a:schemeClr val="tx1"/>
                </a:solidFill>
                <a:effectLst/>
                <a:latin typeface="+mn-lt"/>
                <a:ea typeface="+mn-ea"/>
                <a:cs typeface="+mn-cs"/>
              </a:rPr>
              <a:t>Lielbritānijas,</a:t>
            </a:r>
            <a:r>
              <a:rPr lang="lv-LV" sz="1200" kern="1200" baseline="0" dirty="0" smtClean="0">
                <a:solidFill>
                  <a:schemeClr val="tx1"/>
                </a:solidFill>
                <a:effectLst/>
                <a:latin typeface="+mn-lt"/>
                <a:ea typeface="+mn-ea"/>
                <a:cs typeface="+mn-cs"/>
              </a:rPr>
              <a:t> Vācijas, Ukrainas, Itālijas, Kipras un ASV</a:t>
            </a:r>
            <a:endParaRPr lang="lv-LV" sz="1200" kern="1200" dirty="0" smtClean="0">
              <a:solidFill>
                <a:schemeClr val="tx1"/>
              </a:solidFill>
              <a:effectLst/>
              <a:latin typeface="+mn-lt"/>
              <a:ea typeface="+mn-ea"/>
              <a:cs typeface="+mn-cs"/>
            </a:endParaRPr>
          </a:p>
          <a:p>
            <a:endParaRPr lang="lv-LV" baseline="0" dirty="0" smtClean="0"/>
          </a:p>
          <a:p>
            <a:endParaRPr lang="lv-LV" dirty="0"/>
          </a:p>
        </p:txBody>
      </p:sp>
      <p:sp>
        <p:nvSpPr>
          <p:cNvPr id="4" name="Slaida numura vietturis 3"/>
          <p:cNvSpPr>
            <a:spLocks noGrp="1"/>
          </p:cNvSpPr>
          <p:nvPr>
            <p:ph type="sldNum" sz="quarter" idx="10"/>
          </p:nvPr>
        </p:nvSpPr>
        <p:spPr/>
        <p:txBody>
          <a:bodyPr/>
          <a:lstStyle/>
          <a:p>
            <a:fld id="{26508E51-E9F8-4E16-A57B-627A01B50776}" type="slidenum">
              <a:rPr lang="lv-LV" smtClean="0"/>
              <a:t>10</a:t>
            </a:fld>
            <a:endParaRPr lang="lv-LV"/>
          </a:p>
        </p:txBody>
      </p:sp>
    </p:spTree>
    <p:extLst>
      <p:ext uri="{BB962C8B-B14F-4D97-AF65-F5344CB8AC3E}">
        <p14:creationId xmlns:p14="http://schemas.microsoft.com/office/powerpoint/2010/main" val="2536465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Rīgā vislielākais nodarbināto skaits ir tirdzniecības, izmitināšanas un ēdināšanas nozarē, kurā 2013.gadā strādāja 20% no visiem nodarbinātajiem.</a:t>
            </a:r>
            <a:r>
              <a:rPr lang="lv-LV" sz="1200" kern="1200" baseline="0" dirty="0" smtClean="0">
                <a:solidFill>
                  <a:schemeClr val="tx1"/>
                </a:solidFill>
                <a:effectLst/>
                <a:latin typeface="+mn-lt"/>
                <a:ea typeface="+mn-ea"/>
                <a:cs typeface="+mn-cs"/>
              </a:rPr>
              <a:t> </a:t>
            </a:r>
            <a:r>
              <a:rPr lang="lv-LV" sz="1200" kern="1200" dirty="0" smtClean="0">
                <a:solidFill>
                  <a:schemeClr val="tx1"/>
                </a:solidFill>
                <a:effectLst/>
                <a:latin typeface="+mn-lt"/>
                <a:ea typeface="+mn-ea"/>
                <a:cs typeface="+mn-cs"/>
              </a:rPr>
              <a:t>Nākamā nozare pēc nodarbināto skaita pilsētā ir finanšu, apdrošināšanas, zinātniskie un administratīvie pakalpojumi (17%), bet trešā lielākā pēc nodarbināto skaita ir transporta, uzglabāšanas, informācijas un komunikācijas pakalpojumu nozare (15%). Rūpniecībā un enerģētikā nodarbināti 13% pilsētas nodarbināto iedzīvotāju.</a:t>
            </a:r>
          </a:p>
          <a:p>
            <a:endParaRPr lang="lv-LV" dirty="0"/>
          </a:p>
        </p:txBody>
      </p:sp>
      <p:sp>
        <p:nvSpPr>
          <p:cNvPr id="4" name="Slaida numura vietturis 3"/>
          <p:cNvSpPr>
            <a:spLocks noGrp="1"/>
          </p:cNvSpPr>
          <p:nvPr>
            <p:ph type="sldNum" sz="quarter" idx="10"/>
          </p:nvPr>
        </p:nvSpPr>
        <p:spPr/>
        <p:txBody>
          <a:bodyPr/>
          <a:lstStyle/>
          <a:p>
            <a:fld id="{26508E51-E9F8-4E16-A57B-627A01B50776}" type="slidenum">
              <a:rPr lang="lv-LV" smtClean="0"/>
              <a:t>12</a:t>
            </a:fld>
            <a:endParaRPr lang="lv-LV"/>
          </a:p>
        </p:txBody>
      </p:sp>
    </p:spTree>
    <p:extLst>
      <p:ext uri="{BB962C8B-B14F-4D97-AF65-F5344CB8AC3E}">
        <p14:creationId xmlns:p14="http://schemas.microsoft.com/office/powerpoint/2010/main" val="768353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lvl="0"/>
            <a:r>
              <a:rPr lang="lv-LV" sz="1200" u="none" strike="noStrike" kern="1200" dirty="0" smtClean="0">
                <a:solidFill>
                  <a:schemeClr val="tx1"/>
                </a:solidFill>
                <a:effectLst/>
                <a:latin typeface="+mn-lt"/>
                <a:ea typeface="+mn-ea"/>
                <a:cs typeface="+mn-cs"/>
              </a:rPr>
              <a:t>Jaunajā pilsētas stratēģijā prioritārās attīstības teritorijas ir koncentrētas ap pilsētas kodolu, turpinot to. Par prioritārām noteiktas arī atsevišķas specifiskas teritorijas perifērijā – rekreācijai un ražošanas attīstībai. </a:t>
            </a:r>
          </a:p>
          <a:p>
            <a:r>
              <a:rPr lang="lv-LV" sz="1200" kern="1200" dirty="0" smtClean="0">
                <a:solidFill>
                  <a:schemeClr val="tx1"/>
                </a:solidFill>
                <a:effectLst/>
                <a:latin typeface="+mn-lt"/>
                <a:ea typeface="+mn-ea"/>
                <a:cs typeface="+mn-cs"/>
              </a:rPr>
              <a:t> </a:t>
            </a:r>
          </a:p>
          <a:p>
            <a:pPr lvl="0"/>
            <a:r>
              <a:rPr lang="lv-LV" sz="1200" u="none" strike="noStrike" kern="1200" dirty="0" smtClean="0">
                <a:solidFill>
                  <a:schemeClr val="tx1"/>
                </a:solidFill>
                <a:effectLst/>
                <a:latin typeface="+mn-lt"/>
                <a:ea typeface="+mn-ea"/>
                <a:cs typeface="+mn-cs"/>
              </a:rPr>
              <a:t>Prioritārās attīstības teritoriju attīstība ir stratēģiski nozīmīga visas pilsētas</a:t>
            </a:r>
            <a:r>
              <a:rPr lang="lv-LV" sz="1200" u="none" strike="noStrike" kern="1200" baseline="0" dirty="0" smtClean="0">
                <a:solidFill>
                  <a:schemeClr val="tx1"/>
                </a:solidFill>
                <a:effectLst/>
                <a:latin typeface="+mn-lt"/>
                <a:ea typeface="+mn-ea"/>
                <a:cs typeface="+mn-cs"/>
              </a:rPr>
              <a:t> </a:t>
            </a:r>
            <a:r>
              <a:rPr lang="lv-LV" sz="1200" u="none" strike="noStrike" kern="1200" dirty="0" smtClean="0">
                <a:solidFill>
                  <a:schemeClr val="tx1"/>
                </a:solidFill>
                <a:effectLst/>
                <a:latin typeface="+mn-lt"/>
                <a:ea typeface="+mn-ea"/>
                <a:cs typeface="+mn-cs"/>
              </a:rPr>
              <a:t>mērogā – tā būtiski ietekmē Rīgas izaugsmi kopumā:</a:t>
            </a:r>
          </a:p>
          <a:p>
            <a:pPr lvl="0"/>
            <a:r>
              <a:rPr lang="lv-LV" sz="1200" kern="1200" dirty="0" smtClean="0">
                <a:solidFill>
                  <a:schemeClr val="tx1"/>
                </a:solidFill>
                <a:effectLst/>
                <a:latin typeface="+mn-lt"/>
                <a:ea typeface="+mn-ea"/>
                <a:cs typeface="+mn-cs"/>
              </a:rPr>
              <a:t>veicina iedzīvotāju piesaisti;</a:t>
            </a:r>
          </a:p>
          <a:p>
            <a:pPr lvl="0"/>
            <a:r>
              <a:rPr lang="lv-LV" sz="1200" kern="1200" dirty="0" smtClean="0">
                <a:solidFill>
                  <a:schemeClr val="tx1"/>
                </a:solidFill>
                <a:effectLst/>
                <a:latin typeface="+mn-lt"/>
                <a:ea typeface="+mn-ea"/>
                <a:cs typeface="+mn-cs"/>
              </a:rPr>
              <a:t>ģenerē ienākumus;</a:t>
            </a:r>
          </a:p>
          <a:p>
            <a:pPr lvl="0"/>
            <a:r>
              <a:rPr lang="lv-LV" sz="1200" kern="1200" dirty="0" smtClean="0">
                <a:solidFill>
                  <a:schemeClr val="tx1"/>
                </a:solidFill>
                <a:effectLst/>
                <a:latin typeface="+mn-lt"/>
                <a:ea typeface="+mn-ea"/>
                <a:cs typeface="+mn-cs"/>
              </a:rPr>
              <a:t>nostiprina galvaspilsētas funkcijas un Rīgas konkurētspēju starptautiskā mērogā.</a:t>
            </a:r>
          </a:p>
          <a:p>
            <a:pPr lvl="0"/>
            <a:endParaRPr lang="lv-LV" sz="1200" kern="1200" dirty="0" smtClean="0">
              <a:solidFill>
                <a:schemeClr val="tx1"/>
              </a:solidFill>
              <a:effectLst/>
              <a:latin typeface="+mn-lt"/>
              <a:ea typeface="+mn-ea"/>
              <a:cs typeface="+mn-cs"/>
            </a:endParaRPr>
          </a:p>
          <a:p>
            <a:pPr lvl="0"/>
            <a:r>
              <a:rPr lang="lv-LV" sz="1200" kern="1200" dirty="0" smtClean="0">
                <a:solidFill>
                  <a:schemeClr val="tx1"/>
                </a:solidFill>
                <a:effectLst/>
                <a:latin typeface="+mn-lt"/>
                <a:ea typeface="+mn-ea"/>
                <a:cs typeface="+mn-cs"/>
              </a:rPr>
              <a:t>Augsta prioritāte ir piešķirta esošā RVC sociālekonomiskā potenciāla stiprināšanai un teritorijas revitalizācijai. Kā prioritārās attīstības teritorijas tiek definētas Maskavas forštate, Ezerparks, pilsētas centrālais biznesa rajons Skanstes apkaimē; blakus esošajā </a:t>
            </a:r>
            <a:r>
              <a:rPr lang="lv-LV" sz="1200" kern="1200" dirty="0" err="1" smtClean="0">
                <a:solidFill>
                  <a:schemeClr val="tx1"/>
                </a:solidFill>
                <a:effectLst/>
                <a:latin typeface="+mn-lt"/>
                <a:ea typeface="+mn-ea"/>
                <a:cs typeface="+mn-cs"/>
              </a:rPr>
              <a:t>Pētersalas</a:t>
            </a:r>
            <a:r>
              <a:rPr lang="lv-LV" sz="1200" kern="1200" dirty="0" smtClean="0">
                <a:solidFill>
                  <a:schemeClr val="tx1"/>
                </a:solidFill>
                <a:effectLst/>
                <a:latin typeface="+mn-lt"/>
                <a:ea typeface="+mn-ea"/>
                <a:cs typeface="+mn-cs"/>
              </a:rPr>
              <a:t>–Andrejsalas apkaimē ekskluzīva dzīvojamā un darījumu teritorija  attīstīsies tālākā perspektīvā. Savukārt Daugavas kreisajā krastā iepretim Vecrīgai tiek plānots ZIC; te bez darījumu iestāžu un mājokļu attīstības nozīmīgu lomu varētu ieņemt arī tādi nacionālas nozīmes sabiedriski objekti kā Latvijas Nacionālā bibliotēka, Zinātnes un pašvaldības centrs Torņakalnā, Zinātnes centrs Ķīpsalā </a:t>
            </a:r>
            <a:r>
              <a:rPr lang="lv-LV" sz="1200" kern="1200" dirty="0" err="1" smtClean="0">
                <a:solidFill>
                  <a:schemeClr val="tx1"/>
                </a:solidFill>
                <a:effectLst/>
                <a:latin typeface="+mn-lt"/>
                <a:ea typeface="+mn-ea"/>
                <a:cs typeface="+mn-cs"/>
              </a:rPr>
              <a:t>u.c</a:t>
            </a:r>
            <a:r>
              <a:rPr lang="lv-LV" sz="1200" kern="1200" dirty="0" smtClean="0">
                <a:solidFill>
                  <a:schemeClr val="tx1"/>
                </a:solidFill>
                <a:effectLst/>
                <a:latin typeface="+mn-lt"/>
                <a:ea typeface="+mn-ea"/>
                <a:cs typeface="+mn-cs"/>
              </a:rPr>
              <a:t>. teritorijas enkurobjekti. </a:t>
            </a:r>
          </a:p>
          <a:p>
            <a:pPr lvl="0"/>
            <a:endParaRPr lang="lv-LV" sz="1200" kern="1200" dirty="0" smtClean="0">
              <a:solidFill>
                <a:schemeClr val="tx1"/>
              </a:solidFill>
              <a:effectLst/>
              <a:latin typeface="+mn-lt"/>
              <a:ea typeface="+mn-ea"/>
              <a:cs typeface="+mn-cs"/>
            </a:endParaRPr>
          </a:p>
          <a:p>
            <a:pPr lvl="0"/>
            <a:endParaRPr lang="lv-LV" sz="1200" kern="1200" dirty="0" smtClean="0">
              <a:solidFill>
                <a:schemeClr val="tx1"/>
              </a:solidFill>
              <a:effectLst/>
              <a:latin typeface="+mn-lt"/>
              <a:ea typeface="+mn-ea"/>
              <a:cs typeface="+mn-cs"/>
            </a:endParaRPr>
          </a:p>
          <a:p>
            <a:pPr lvl="0"/>
            <a:r>
              <a:rPr lang="lv-LV" sz="1200" b="1" u="none" strike="noStrike" kern="1200" dirty="0" smtClean="0">
                <a:solidFill>
                  <a:schemeClr val="tx1"/>
                </a:solidFill>
                <a:effectLst/>
                <a:latin typeface="+mn-lt"/>
                <a:ea typeface="+mn-ea"/>
                <a:cs typeface="+mn-cs"/>
              </a:rPr>
              <a:t>ZIC</a:t>
            </a:r>
            <a:r>
              <a:rPr lang="lv-LV" sz="1200" u="none" strike="noStrike" kern="1200" dirty="0" smtClean="0">
                <a:solidFill>
                  <a:schemeClr val="tx1"/>
                </a:solidFill>
                <a:effectLst/>
                <a:latin typeface="+mn-lt"/>
                <a:ea typeface="+mn-ea"/>
                <a:cs typeface="+mn-cs"/>
              </a:rPr>
              <a:t> misija ir Rīgas un visas Latvijas intelektuālā potenciāla stiprināšana. Teritorijas attīstības balsti ir esošie pilsētas un nacionālās nozīmes objekti un institūcijas: Rīgas Tehniskā universitāte, Latvijas Universitāte un Rīgas Starptautiskā ekonomikas un biznesa administrācijas augstskola, Latvijas Nacionālā bibliotēka, kā arī finanšu institūcijas. </a:t>
            </a:r>
          </a:p>
          <a:p>
            <a:pPr lvl="0"/>
            <a:r>
              <a:rPr lang="lv-LV" sz="1200" u="none" strike="noStrike" kern="1200" dirty="0" smtClean="0">
                <a:solidFill>
                  <a:schemeClr val="tx1"/>
                </a:solidFill>
                <a:effectLst/>
                <a:latin typeface="+mn-lt"/>
                <a:ea typeface="+mn-ea"/>
                <a:cs typeface="+mn-cs"/>
              </a:rPr>
              <a:t>ZIC teritorijas nozīmīgumu Rīgas metropoles statusam vairos tādi projekti kā pašvaldības administratīvā centra komplekss, Torņakalna multimodālais transporta mezgls, kā arī kompaktas un mūsdienīgas pilsētvides attīstība </a:t>
            </a:r>
            <a:r>
              <a:rPr lang="lv-LV" sz="1200" u="none" strike="noStrike" kern="1200" dirty="0" err="1" smtClean="0">
                <a:solidFill>
                  <a:schemeClr val="tx1"/>
                </a:solidFill>
                <a:effectLst/>
                <a:latin typeface="+mn-lt"/>
                <a:ea typeface="+mn-ea"/>
                <a:cs typeface="+mn-cs"/>
              </a:rPr>
              <a:t>Klīversalā</a:t>
            </a:r>
            <a:r>
              <a:rPr lang="lv-LV" sz="1200" u="none" strike="noStrike" kern="1200" dirty="0" smtClean="0">
                <a:solidFill>
                  <a:schemeClr val="tx1"/>
                </a:solidFill>
                <a:effectLst/>
                <a:latin typeface="+mn-lt"/>
                <a:ea typeface="+mn-ea"/>
                <a:cs typeface="+mn-cs"/>
              </a:rPr>
              <a:t> un Ķīpsalas dienvidu daļā. </a:t>
            </a:r>
          </a:p>
          <a:p>
            <a:r>
              <a:rPr lang="lv-LV" sz="1200" kern="1200" dirty="0" smtClean="0">
                <a:solidFill>
                  <a:schemeClr val="tx1"/>
                </a:solidFill>
                <a:effectLst/>
                <a:latin typeface="+mn-lt"/>
                <a:ea typeface="+mn-ea"/>
                <a:cs typeface="+mn-cs"/>
              </a:rPr>
              <a:t> </a:t>
            </a:r>
          </a:p>
          <a:p>
            <a:r>
              <a:rPr lang="lv-LV" sz="1200" kern="1200" dirty="0" smtClean="0">
                <a:solidFill>
                  <a:schemeClr val="tx1"/>
                </a:solidFill>
                <a:effectLst/>
                <a:latin typeface="+mn-lt"/>
                <a:ea typeface="+mn-ea"/>
                <a:cs typeface="+mn-cs"/>
              </a:rPr>
              <a:t>Pašvaldība tiešā veidā piedalās teritorijas attīstībā, veicot plānošanas darbu, veidojot integrētu publisko telpu, attīstot inženiertehnisko, satiksmes un sociālo infrastruktūru. Šajā teritorijā būtisks attīstības faktors ir arī pieejams mājoklis. Sadarbībā ar augstskolām un partneriem dome veido arī centra zīmolu un veic vietas mārketinga pasākumus. </a:t>
            </a:r>
          </a:p>
          <a:p>
            <a:endParaRPr lang="lv-LV" sz="1200" kern="1200" dirty="0" smtClean="0">
              <a:solidFill>
                <a:schemeClr val="tx1"/>
              </a:solidFill>
              <a:effectLst/>
              <a:latin typeface="+mn-lt"/>
              <a:ea typeface="+mn-ea"/>
              <a:cs typeface="+mn-cs"/>
            </a:endParaRPr>
          </a:p>
          <a:p>
            <a:r>
              <a:rPr lang="lv-LV" sz="1200" b="1" kern="1200" dirty="0" smtClean="0">
                <a:solidFill>
                  <a:schemeClr val="tx1"/>
                </a:solidFill>
                <a:effectLst/>
                <a:latin typeface="+mn-lt"/>
                <a:ea typeface="+mn-ea"/>
                <a:cs typeface="+mn-cs"/>
              </a:rPr>
              <a:t>Granīta iela</a:t>
            </a:r>
            <a:endParaRPr lang="lv-LV" sz="1200" kern="1200" dirty="0" smtClean="0">
              <a:solidFill>
                <a:schemeClr val="tx1"/>
              </a:solidFill>
              <a:effectLst/>
              <a:latin typeface="+mn-lt"/>
              <a:ea typeface="+mn-ea"/>
              <a:cs typeface="+mn-cs"/>
            </a:endParaRPr>
          </a:p>
          <a:p>
            <a:r>
              <a:rPr lang="lv-LV" sz="1200" b="1" kern="1200" dirty="0" smtClean="0">
                <a:solidFill>
                  <a:schemeClr val="tx1"/>
                </a:solidFill>
                <a:effectLst/>
                <a:latin typeface="+mn-lt"/>
                <a:ea typeface="+mn-ea"/>
                <a:cs typeface="+mn-cs"/>
              </a:rPr>
              <a:t> </a:t>
            </a:r>
            <a:endParaRPr lang="lv-LV" sz="1200" kern="1200" dirty="0" smtClean="0">
              <a:solidFill>
                <a:schemeClr val="tx1"/>
              </a:solidFill>
              <a:effectLst/>
              <a:latin typeface="+mn-lt"/>
              <a:ea typeface="+mn-ea"/>
              <a:cs typeface="+mn-cs"/>
            </a:endParaRPr>
          </a:p>
          <a:p>
            <a:pPr lvl="0"/>
            <a:r>
              <a:rPr lang="lv-LV" sz="1200" u="none" strike="noStrike" kern="1200" dirty="0" smtClean="0">
                <a:solidFill>
                  <a:schemeClr val="tx1"/>
                </a:solidFill>
                <a:effectLst/>
                <a:latin typeface="+mn-lt"/>
                <a:ea typeface="+mn-ea"/>
                <a:cs typeface="+mn-cs"/>
              </a:rPr>
              <a:t>Granīta iela ir paredzēta kā prioritāra ražošanas attīstības teritorija </a:t>
            </a:r>
            <a:r>
              <a:rPr lang="lv-LV" sz="1200" u="none" strike="noStrike" kern="1200" dirty="0" err="1" smtClean="0">
                <a:solidFill>
                  <a:schemeClr val="tx1"/>
                </a:solidFill>
                <a:effectLst/>
                <a:latin typeface="+mn-lt"/>
                <a:ea typeface="+mn-ea"/>
                <a:cs typeface="+mn-cs"/>
              </a:rPr>
              <a:t>resursietilpīgām</a:t>
            </a:r>
            <a:r>
              <a:rPr lang="lv-LV" sz="1200" u="none" strike="noStrike" kern="1200" dirty="0" smtClean="0">
                <a:solidFill>
                  <a:schemeClr val="tx1"/>
                </a:solidFill>
                <a:effectLst/>
                <a:latin typeface="+mn-lt"/>
                <a:ea typeface="+mn-ea"/>
                <a:cs typeface="+mn-cs"/>
              </a:rPr>
              <a:t> nozarēm (uzņēmumiem, kuriem pirmkārt nepieciešamas lielākas elektroenerģijas jaudas, arī lielāki ūdens teritorijas resursi un lielākas zemes platības; arī nozarēm, kas saistītas ar piegādēm lielos apjomos un kurām ir svarīga ērta piekļūšana, nešķērsojot pilsētas centru). Granīta iela attīstāma kā jauna tipa ražošanas telpa, kas piemērota plašam nozaru spektram, un  šeit ir iespējams veidot kvalitatīvu ražošanas puduri. </a:t>
            </a:r>
          </a:p>
          <a:p>
            <a:r>
              <a:rPr lang="lv-LV" sz="1200" kern="1200" dirty="0" smtClean="0">
                <a:solidFill>
                  <a:schemeClr val="tx1"/>
                </a:solidFill>
                <a:effectLst/>
                <a:latin typeface="+mn-lt"/>
                <a:ea typeface="+mn-ea"/>
                <a:cs typeface="+mn-cs"/>
              </a:rPr>
              <a:t> </a:t>
            </a:r>
          </a:p>
          <a:p>
            <a:pPr lvl="0"/>
            <a:r>
              <a:rPr lang="lv-LV" sz="1200" u="none" strike="noStrike" kern="1200" dirty="0" smtClean="0">
                <a:solidFill>
                  <a:schemeClr val="tx1"/>
                </a:solidFill>
                <a:effectLst/>
                <a:latin typeface="+mn-lt"/>
                <a:ea typeface="+mn-ea"/>
                <a:cs typeface="+mn-cs"/>
              </a:rPr>
              <a:t>Teritorijas attīstībai ir izvēlēti instrumenti, kas veicina attīstītāju interesi, uzlabojot uzņēmumu darbības apstākļus. Pašvaldības nozīmīgākais ieguldījums teritorijas attīstībā ir investīcijas inženiertehniskās infrastruktūras un ielu būvniecībā, kā arī sabiedriskā transporta satiksmes uzlabošanā. Sabiedriskā transporta uzlabošana ir nozīmīga, ņemot vērā potenciālo darba vietu skaitu – 38 000 darbinieku, </a:t>
            </a:r>
            <a:r>
              <a:rPr lang="lv-LV" sz="1200" u="none" strike="noStrike" kern="1200" dirty="0" err="1" smtClean="0">
                <a:solidFill>
                  <a:schemeClr val="tx1"/>
                </a:solidFill>
                <a:effectLst/>
                <a:latin typeface="+mn-lt"/>
                <a:ea typeface="+mn-ea"/>
                <a:cs typeface="+mn-cs"/>
              </a:rPr>
              <a:t>t.i</a:t>
            </a:r>
            <a:r>
              <a:rPr lang="lv-LV" sz="1200" u="none" strike="noStrike" kern="1200" dirty="0" smtClean="0">
                <a:solidFill>
                  <a:schemeClr val="tx1"/>
                </a:solidFill>
                <a:effectLst/>
                <a:latin typeface="+mn-lt"/>
                <a:ea typeface="+mn-ea"/>
                <a:cs typeface="+mn-cs"/>
              </a:rPr>
              <a:t>., 5000 – 24 000 pilnīgi jaunu darbavietu. Attīstāmas saiknes ar centra un Pārdaugavas teritorijām (pilsētas dzelzceļš), nepieciešami arī jauni teritorijas iekšējie savienojumi.</a:t>
            </a:r>
          </a:p>
          <a:p>
            <a:endParaRPr lang="lv-LV" dirty="0"/>
          </a:p>
        </p:txBody>
      </p:sp>
      <p:sp>
        <p:nvSpPr>
          <p:cNvPr id="4" name="Slaida numura vietturis 3"/>
          <p:cNvSpPr>
            <a:spLocks noGrp="1"/>
          </p:cNvSpPr>
          <p:nvPr>
            <p:ph type="sldNum" sz="quarter" idx="10"/>
          </p:nvPr>
        </p:nvSpPr>
        <p:spPr/>
        <p:txBody>
          <a:bodyPr/>
          <a:lstStyle/>
          <a:p>
            <a:fld id="{26508E51-E9F8-4E16-A57B-627A01B50776}" type="slidenum">
              <a:rPr lang="lv-LV" smtClean="0"/>
              <a:t>14</a:t>
            </a:fld>
            <a:endParaRPr lang="lv-LV"/>
          </a:p>
        </p:txBody>
      </p:sp>
    </p:spTree>
    <p:extLst>
      <p:ext uri="{BB962C8B-B14F-4D97-AF65-F5344CB8AC3E}">
        <p14:creationId xmlns:p14="http://schemas.microsoft.com/office/powerpoint/2010/main" val="3091079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Primāri attīstība tiek plānota pēc kompaktas pilsētas attīstības modeļa, pēc iespējas efektīvāk izmantojot esošos jau apbūvēto un/vai pilsētas centram piegulošo teritoriju resursus. Tādējādi jaunās attīstības teritorijas, kas varētu turpināt attīstīties tuvāko gadu laikā, tiek plānotas tuvāk esošajam RVC, pakāpeniski attīstot pilsētas inženiertīklu kapacitāti, </a:t>
            </a:r>
            <a:r>
              <a:rPr lang="lv-LV" dirty="0" err="1" smtClean="0"/>
              <a:t>efektivizējot</a:t>
            </a:r>
            <a:r>
              <a:rPr lang="lv-LV" dirty="0" smtClean="0"/>
              <a:t> resursu izmantošanu un revitalizējot centram piegulošās degradētās teritorijas. </a:t>
            </a:r>
          </a:p>
          <a:p>
            <a:endParaRPr lang="lv-LV" dirty="0" smtClean="0"/>
          </a:p>
          <a:p>
            <a:endParaRPr lang="lv-LV" dirty="0" smtClean="0"/>
          </a:p>
          <a:p>
            <a:r>
              <a:rPr lang="lv-LV" dirty="0" smtClean="0"/>
              <a:t>Struktūrplānā attēlots arī galveno loģistikas un ražošanas attīstības teritoriju izvietojums, tādējādi iezīmējot šo teritoriju specifisko raksturu un vēlamo attīstības virzienu. Kā prioritārā ražošanas teritorija tiek definēta Granīta ielas ražošanas puduris, kuras pamatā ir stratēģiskais izvietojums pilsētas dienvidaustrumu daļā blakus dzelzceļa un maģistrālo ielu infrastruktūrai. Papildus industriālo parku attīstībai pilsēta piedāvās teritorijas Vienības gatvē un Spilves apkaimē. Pašvaldība izstrādās pilsētvides ekonomikas atbalsta instrumentus bijušo ražošanas, tagad degradēto teritoriju revitalizācijai un uzņēmējdarbības </a:t>
            </a:r>
            <a:r>
              <a:rPr lang="lv-LV" dirty="0" err="1" smtClean="0"/>
              <a:t>reaktivācijai</a:t>
            </a:r>
            <a:r>
              <a:rPr lang="lv-LV" dirty="0" smtClean="0"/>
              <a:t> tajās. </a:t>
            </a:r>
          </a:p>
          <a:p>
            <a:endParaRPr lang="lv-LV" dirty="0" smtClean="0"/>
          </a:p>
          <a:p>
            <a:r>
              <a:rPr lang="lv-LV" dirty="0" smtClean="0"/>
              <a:t>(Rīgas brīvosta saglabās savu nozīmi kā būtiska funkcionālā telpa pilsētā, kur Stratēģijas īstenošanas laikā tiks veiktas lielas investīcijas infrastruktūras kapacitātes paaugstināšanai, uzlabojot ostas un attiecīgi arī Rīgas pilsētas konkurētspēju starptautiskā </a:t>
            </a:r>
            <a:r>
              <a:rPr lang="lv-LV" dirty="0" err="1" smtClean="0"/>
              <a:t>mērogā.Rīgas</a:t>
            </a:r>
            <a:r>
              <a:rPr lang="lv-LV" dirty="0" smtClean="0"/>
              <a:t> brīvosta pēc dažādu ekspertu aplēsēm dod nozīmīgu pienesumu Rīgas un visas Latvijas ekonomikai. Vidēji viena pārkrautā tonna Latvijas ekonomiku papildina ar 14,23 </a:t>
            </a:r>
            <a:r>
              <a:rPr lang="lv-LV" dirty="0" err="1" smtClean="0"/>
              <a:t>euro</a:t>
            </a:r>
            <a:r>
              <a:rPr lang="lv-LV" dirty="0" smtClean="0"/>
              <a:t>, turklāt Rīgas brīvosta dod darbu aptuveni 20 tūkstošiem strādājošo . </a:t>
            </a:r>
          </a:p>
          <a:p>
            <a:endParaRPr lang="lv-LV" dirty="0" smtClean="0"/>
          </a:p>
          <a:p>
            <a:r>
              <a:rPr lang="lv-LV" dirty="0" smtClean="0"/>
              <a:t>Transporta infrastruktūrā uzsvars tiek likts uz pilsētas centrālās daļas atbrīvošanu no tranzīta satiksmes, tai pašā laikā mazinot maģistrālo ielu fragmentāro raksturu Rīgā. Stratēģijas īstenošanas laikā nepieciešams pēc iespējas ātrāk pabeigt Dienvidu tilta pieslēgumus un Austrumu maģistrāles neizbūvētos posmus. Tiks uzsākts Ziemeļu koridora infrastruktūras projekts, kā arī tiks sakārtota tranzītkravu kustība Daugavas kreisajā krastā. Kā nacionālas nozīmes transporta infrastruktūras objekti, kas ir prioritāri pilsētas attīstībai, minami starptautiskā lidosta „Rīga”, Rīgas Pasažieru osta un „</a:t>
            </a:r>
            <a:r>
              <a:rPr lang="lv-LV" dirty="0" err="1" smtClean="0"/>
              <a:t>Rail</a:t>
            </a:r>
            <a:r>
              <a:rPr lang="lv-LV" dirty="0" smtClean="0"/>
              <a:t> </a:t>
            </a:r>
            <a:r>
              <a:rPr lang="lv-LV" dirty="0" err="1" smtClean="0"/>
              <a:t>Baltica</a:t>
            </a:r>
            <a:r>
              <a:rPr lang="lv-LV" dirty="0" smtClean="0"/>
              <a:t>” ievads līdz Rīgas Centrālajai dzelzceļa stacijai.  No Rīgas Centrālās dzelzceļa stacijas ir jāizbūvē loģisks sabiedriskā sliežu transporta savienojums ar starptautisko lidostu. </a:t>
            </a:r>
          </a:p>
          <a:p>
            <a:endParaRPr lang="lv-LV" dirty="0" smtClean="0"/>
          </a:p>
          <a:p>
            <a:r>
              <a:rPr lang="lv-LV" dirty="0" smtClean="0"/>
              <a:t>Papildus iepriekšminētajiem galvenajiem starptautiskas nozīmes transporta mezgliem paredzēts attīstīt arī multimodālo transporta mezglu Torņakalnā, uzlabojot Rīgas sasniedzamību nacionālā un reģionālā mērogā.</a:t>
            </a:r>
          </a:p>
          <a:p>
            <a:endParaRPr lang="lv-LV" dirty="0" smtClean="0"/>
          </a:p>
          <a:p>
            <a:endParaRPr lang="lv-LV" dirty="0"/>
          </a:p>
        </p:txBody>
      </p:sp>
      <p:sp>
        <p:nvSpPr>
          <p:cNvPr id="4" name="Slaida numura vietturis 3"/>
          <p:cNvSpPr>
            <a:spLocks noGrp="1"/>
          </p:cNvSpPr>
          <p:nvPr>
            <p:ph type="sldNum" sz="quarter" idx="10"/>
          </p:nvPr>
        </p:nvSpPr>
        <p:spPr/>
        <p:txBody>
          <a:bodyPr/>
          <a:lstStyle/>
          <a:p>
            <a:fld id="{26508E51-E9F8-4E16-A57B-627A01B50776}" type="slidenum">
              <a:rPr lang="lv-LV" smtClean="0"/>
              <a:t>15</a:t>
            </a:fld>
            <a:endParaRPr lang="lv-LV"/>
          </a:p>
        </p:txBody>
      </p:sp>
    </p:spTree>
    <p:extLst>
      <p:ext uri="{BB962C8B-B14F-4D97-AF65-F5344CB8AC3E}">
        <p14:creationId xmlns:p14="http://schemas.microsoft.com/office/powerpoint/2010/main" val="2451389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Rīgas uzņēmumu un organizāciju darbībai Pierīga ir svarīga ar savu darbaspēka resursu un arī kā produkcijas noieta tirgus. Turklāt rīdzinieki aktīvi izmanto tūrisma un rekreācijas iespējas, kas pieejamas apmēram 50 km rādiusā ap Rīgu.</a:t>
            </a:r>
          </a:p>
          <a:p>
            <a:endParaRPr lang="lv-LV" dirty="0" smtClean="0"/>
          </a:p>
          <a:p>
            <a:r>
              <a:rPr lang="lv-LV" sz="1200" kern="1200" dirty="0" smtClean="0">
                <a:solidFill>
                  <a:schemeClr val="tx1"/>
                </a:solidFill>
                <a:effectLst/>
                <a:latin typeface="+mn-lt"/>
                <a:ea typeface="+mn-ea"/>
                <a:cs typeface="+mn-cs"/>
              </a:rPr>
              <a:t>Ārpus Rīgas pilsētas atrodas tādi nozīmīgi infrastruktūras objekti kā </a:t>
            </a:r>
            <a:r>
              <a:rPr lang="lv-LV" sz="1200" kern="1200" dirty="0" err="1" smtClean="0">
                <a:solidFill>
                  <a:schemeClr val="tx1"/>
                </a:solidFill>
                <a:effectLst/>
                <a:latin typeface="+mn-lt"/>
                <a:ea typeface="+mn-ea"/>
                <a:cs typeface="+mn-cs"/>
              </a:rPr>
              <a:t>Getliņu</a:t>
            </a:r>
            <a:r>
              <a:rPr lang="lv-LV" sz="1200" kern="1200" dirty="0" smtClean="0">
                <a:solidFill>
                  <a:schemeClr val="tx1"/>
                </a:solidFill>
                <a:effectLst/>
                <a:latin typeface="+mn-lt"/>
                <a:ea typeface="+mn-ea"/>
                <a:cs typeface="+mn-cs"/>
              </a:rPr>
              <a:t> izgāztuve – Stopiņu novadā, Inčukalna gāzes krātuve – Inčukalna novadā, Rīgas HES – Salaspils novadā. Sadarbībā ar Mārupes novadu tiek risināti starptautiskās lidostas „Rīga” attīstības jautājumi, </a:t>
            </a:r>
            <a:r>
              <a:rPr lang="lv-LV" sz="1200" kern="1200" dirty="0" err="1" smtClean="0">
                <a:solidFill>
                  <a:schemeClr val="tx1"/>
                </a:solidFill>
                <a:effectLst/>
                <a:latin typeface="+mn-lt"/>
                <a:ea typeface="+mn-ea"/>
                <a:cs typeface="+mn-cs"/>
              </a:rPr>
              <a:t>t.sk</a:t>
            </a:r>
            <a:r>
              <a:rPr lang="lv-LV" sz="1200" kern="1200" dirty="0" smtClean="0">
                <a:solidFill>
                  <a:schemeClr val="tx1"/>
                </a:solidFill>
                <a:effectLst/>
                <a:latin typeface="+mn-lt"/>
                <a:ea typeface="+mn-ea"/>
                <a:cs typeface="+mn-cs"/>
              </a:rPr>
              <a:t>. perspektīvais sabiedriskā transporta savienojums. Sabiedriskā transporta ātrgaitas savienojumu nākotnē būtu jāattīsta arī ar Garkalnes un Ķekavas novadu, paredzot </a:t>
            </a:r>
            <a:r>
              <a:rPr lang="lv-LV" sz="1200" kern="1200" dirty="0" err="1" smtClean="0">
                <a:solidFill>
                  <a:schemeClr val="tx1"/>
                </a:solidFill>
                <a:effectLst/>
                <a:latin typeface="+mn-lt"/>
                <a:ea typeface="+mn-ea"/>
                <a:cs typeface="+mn-cs"/>
              </a:rPr>
              <a:t>stāvparku</a:t>
            </a:r>
            <a:r>
              <a:rPr lang="lv-LV" sz="1200" kern="1200" dirty="0" smtClean="0">
                <a:solidFill>
                  <a:schemeClr val="tx1"/>
                </a:solidFill>
                <a:effectLst/>
                <a:latin typeface="+mn-lt"/>
                <a:ea typeface="+mn-ea"/>
                <a:cs typeface="+mn-cs"/>
              </a:rPr>
              <a:t> izveidi pie galapunktiem. </a:t>
            </a:r>
            <a:r>
              <a:rPr lang="lv-LV" sz="1200" kern="1200" dirty="0" err="1" smtClean="0">
                <a:solidFill>
                  <a:schemeClr val="tx1"/>
                </a:solidFill>
                <a:effectLst/>
                <a:latin typeface="+mn-lt"/>
                <a:ea typeface="+mn-ea"/>
                <a:cs typeface="+mn-cs"/>
              </a:rPr>
              <a:t>Stāvparku</a:t>
            </a:r>
            <a:r>
              <a:rPr lang="lv-LV" sz="1200" kern="1200" dirty="0" smtClean="0">
                <a:solidFill>
                  <a:schemeClr val="tx1"/>
                </a:solidFill>
                <a:effectLst/>
                <a:latin typeface="+mn-lt"/>
                <a:ea typeface="+mn-ea"/>
                <a:cs typeface="+mn-cs"/>
              </a:rPr>
              <a:t> attīstība būtu vēlama arī pie Jelgavas, Tukuma, Jaunolaines, Ogres un Tīraines dzelzceļa stacijas. Ar Babītes novadu kopīgi attīstāma Spilves poldera darbība, kā arī Ziemeļu transporta koridora ievads pilsētas rietumu pusē. </a:t>
            </a:r>
          </a:p>
          <a:p>
            <a:endParaRPr lang="lv-LV" dirty="0" smtClean="0"/>
          </a:p>
          <a:p>
            <a:r>
              <a:rPr lang="lv-LV" sz="1200" kern="1200" dirty="0" smtClean="0">
                <a:solidFill>
                  <a:schemeClr val="tx1"/>
                </a:solidFill>
                <a:effectLst/>
                <a:latin typeface="+mn-lt"/>
                <a:ea typeface="+mn-ea"/>
                <a:cs typeface="+mn-cs"/>
              </a:rPr>
              <a:t>Industriālie un uzņēmējdarbības centri Rīgas aglomerācijā izvietojušies galvenokārt Jelgavā un Ogres, Olaines, Tukuma, Salaspils un Stopiņu novada teritorijā. Sadarbība ar zinātnes iestādēm galvenokārt notiek ar Jelgavas pilsētu (Latvijas Lauksaimniecības universitāti) un Salaspils novadu.</a:t>
            </a:r>
            <a:endParaRPr lang="lv-LV" dirty="0"/>
          </a:p>
        </p:txBody>
      </p:sp>
      <p:sp>
        <p:nvSpPr>
          <p:cNvPr id="4" name="Slaida numura vietturis 3"/>
          <p:cNvSpPr>
            <a:spLocks noGrp="1"/>
          </p:cNvSpPr>
          <p:nvPr>
            <p:ph type="sldNum" sz="quarter" idx="10"/>
          </p:nvPr>
        </p:nvSpPr>
        <p:spPr/>
        <p:txBody>
          <a:bodyPr/>
          <a:lstStyle/>
          <a:p>
            <a:fld id="{26508E51-E9F8-4E16-A57B-627A01B50776}" type="slidenum">
              <a:rPr lang="lv-LV" smtClean="0"/>
              <a:t>16</a:t>
            </a:fld>
            <a:endParaRPr lang="lv-LV"/>
          </a:p>
        </p:txBody>
      </p:sp>
    </p:spTree>
    <p:extLst>
      <p:ext uri="{BB962C8B-B14F-4D97-AF65-F5344CB8AC3E}">
        <p14:creationId xmlns:p14="http://schemas.microsoft.com/office/powerpoint/2010/main" val="3506871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685800" y="2130426"/>
            <a:ext cx="7772400" cy="1470025"/>
          </a:xfrm>
        </p:spPr>
        <p:txBody>
          <a:bodyPr/>
          <a:lstStyle/>
          <a:p>
            <a:r>
              <a:rPr lang="lv-LV" smtClean="0"/>
              <a:t>Rediģēt šablona virsraksta stilu</a:t>
            </a:r>
            <a:endParaRPr lang="lv-LV"/>
          </a:p>
        </p:txBody>
      </p:sp>
      <p:sp>
        <p:nvSpPr>
          <p:cNvPr id="3" name="Apakšvirsrakst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lv-LV" smtClean="0"/>
              <a:t>Rediģēt šablona apakšvirsraksta stilu</a:t>
            </a:r>
            <a:endParaRPr lang="lv-LV"/>
          </a:p>
        </p:txBody>
      </p:sp>
      <p:sp>
        <p:nvSpPr>
          <p:cNvPr id="4" name="Datuma vietturis 3"/>
          <p:cNvSpPr>
            <a:spLocks noGrp="1"/>
          </p:cNvSpPr>
          <p:nvPr>
            <p:ph type="dt" sz="half" idx="10"/>
          </p:nvPr>
        </p:nvSpPr>
        <p:spPr/>
        <p:txBody>
          <a:bodyPr/>
          <a:lstStyle/>
          <a:p>
            <a:fld id="{995470C0-ED8C-4E9B-AE13-092EC4843052}" type="datetimeFigureOut">
              <a:rPr lang="lv-LV" smtClean="0"/>
              <a:t>10.02.2015</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19C819D0-30EE-4754-BB01-3FE776CCFD0E}" type="slidenum">
              <a:rPr lang="lv-LV" smtClean="0"/>
              <a:t>‹#›</a:t>
            </a:fld>
            <a:endParaRPr lang="lv-LV"/>
          </a:p>
        </p:txBody>
      </p:sp>
    </p:spTree>
    <p:extLst>
      <p:ext uri="{BB962C8B-B14F-4D97-AF65-F5344CB8AC3E}">
        <p14:creationId xmlns:p14="http://schemas.microsoft.com/office/powerpoint/2010/main" val="134523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Vertikāls teksta vietturis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995470C0-ED8C-4E9B-AE13-092EC4843052}" type="datetimeFigureOut">
              <a:rPr lang="lv-LV" smtClean="0"/>
              <a:t>10.02.2015</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19C819D0-30EE-4754-BB01-3FE776CCFD0E}" type="slidenum">
              <a:rPr lang="lv-LV" smtClean="0"/>
              <a:t>‹#›</a:t>
            </a:fld>
            <a:endParaRPr lang="lv-LV"/>
          </a:p>
        </p:txBody>
      </p:sp>
    </p:spTree>
    <p:extLst>
      <p:ext uri="{BB962C8B-B14F-4D97-AF65-F5344CB8AC3E}">
        <p14:creationId xmlns:p14="http://schemas.microsoft.com/office/powerpoint/2010/main" val="21763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629400" y="274640"/>
            <a:ext cx="2057400" cy="5851525"/>
          </a:xfrm>
        </p:spPr>
        <p:txBody>
          <a:bodyPr vert="eaVert"/>
          <a:lstStyle/>
          <a:p>
            <a:r>
              <a:rPr lang="lv-LV" smtClean="0"/>
              <a:t>Rediģēt šablona virsraksta stilu</a:t>
            </a:r>
            <a:endParaRPr lang="lv-LV"/>
          </a:p>
        </p:txBody>
      </p:sp>
      <p:sp>
        <p:nvSpPr>
          <p:cNvPr id="3" name="Vertikāls teksta vietturis 2"/>
          <p:cNvSpPr>
            <a:spLocks noGrp="1"/>
          </p:cNvSpPr>
          <p:nvPr>
            <p:ph type="body" orient="vert" idx="1"/>
          </p:nvPr>
        </p:nvSpPr>
        <p:spPr>
          <a:xfrm>
            <a:off x="457200" y="274640"/>
            <a:ext cx="6019800" cy="5851525"/>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995470C0-ED8C-4E9B-AE13-092EC4843052}" type="datetimeFigureOut">
              <a:rPr lang="lv-LV" smtClean="0"/>
              <a:t>10.02.2015</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19C819D0-30EE-4754-BB01-3FE776CCFD0E}" type="slidenum">
              <a:rPr lang="lv-LV" smtClean="0"/>
              <a:t>‹#›</a:t>
            </a:fld>
            <a:endParaRPr lang="lv-LV"/>
          </a:p>
        </p:txBody>
      </p:sp>
    </p:spTree>
    <p:extLst>
      <p:ext uri="{BB962C8B-B14F-4D97-AF65-F5344CB8AC3E}">
        <p14:creationId xmlns:p14="http://schemas.microsoft.com/office/powerpoint/2010/main" val="2075637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685354" y="2130848"/>
            <a:ext cx="7773293" cy="1470049"/>
          </a:xfrm>
        </p:spPr>
        <p:txBody>
          <a:bodyPr/>
          <a:lstStyle/>
          <a:p>
            <a:r>
              <a:rPr lang="lv-LV" smtClean="0"/>
              <a:t>Rediģēt šablona virsraksta stilu</a:t>
            </a:r>
            <a:endParaRPr lang="lv-LV"/>
          </a:p>
        </p:txBody>
      </p:sp>
      <p:sp>
        <p:nvSpPr>
          <p:cNvPr id="3" name="Apakšvirsraksts 2"/>
          <p:cNvSpPr>
            <a:spLocks noGrp="1"/>
          </p:cNvSpPr>
          <p:nvPr>
            <p:ph type="subTitle" idx="1"/>
          </p:nvPr>
        </p:nvSpPr>
        <p:spPr>
          <a:xfrm>
            <a:off x="1371824" y="3886648"/>
            <a:ext cx="6400354" cy="1752451"/>
          </a:xfrm>
        </p:spPr>
        <p:txBody>
          <a:bodyPr/>
          <a:lstStyle>
            <a:lvl1pPr marL="0" indent="0" algn="ctr">
              <a:buNone/>
              <a:defRPr/>
            </a:lvl1pPr>
            <a:lvl2pPr marL="321440" indent="0" algn="ctr">
              <a:buNone/>
              <a:defRPr/>
            </a:lvl2pPr>
            <a:lvl3pPr marL="642882" indent="0" algn="ctr">
              <a:buNone/>
              <a:defRPr/>
            </a:lvl3pPr>
            <a:lvl4pPr marL="964323" indent="0" algn="ctr">
              <a:buNone/>
              <a:defRPr/>
            </a:lvl4pPr>
            <a:lvl5pPr marL="1285763" indent="0" algn="ctr">
              <a:buNone/>
              <a:defRPr/>
            </a:lvl5pPr>
            <a:lvl6pPr marL="1607205" indent="0" algn="ctr">
              <a:buNone/>
              <a:defRPr/>
            </a:lvl6pPr>
            <a:lvl7pPr marL="1928645" indent="0" algn="ctr">
              <a:buNone/>
              <a:defRPr/>
            </a:lvl7pPr>
            <a:lvl8pPr marL="2250086" indent="0" algn="ctr">
              <a:buNone/>
              <a:defRPr/>
            </a:lvl8pPr>
            <a:lvl9pPr marL="2571527" indent="0" algn="ctr">
              <a:buNone/>
              <a:defRPr/>
            </a:lvl9pPr>
          </a:lstStyle>
          <a:p>
            <a:r>
              <a:rPr lang="lv-LV" smtClean="0"/>
              <a:t>Rediģēt šablona apakšvirsraksta stilu</a:t>
            </a:r>
            <a:endParaRPr lang="lv-LV"/>
          </a:p>
        </p:txBody>
      </p:sp>
      <p:sp>
        <p:nvSpPr>
          <p:cNvPr id="4" name="Text Box 5"/>
          <p:cNvSpPr txBox="1">
            <a:spLocks noGrp="1" noChangeArrowheads="1"/>
          </p:cNvSpPr>
          <p:nvPr>
            <p:ph type="sldNum" sz="quarter" idx="10"/>
          </p:nvPr>
        </p:nvSpPr>
        <p:spPr>
          <a:ln/>
        </p:spPr>
        <p:txBody>
          <a:bodyPr/>
          <a:lstStyle>
            <a:lvl1pPr>
              <a:defRPr/>
            </a:lvl1pPr>
          </a:lstStyle>
          <a:p>
            <a:pPr>
              <a:defRPr/>
            </a:pPr>
            <a:fld id="{6738EABF-B13D-49B6-A1B0-8FC795FD8AB3}" type="slidenum">
              <a:rPr lang="en-US"/>
              <a:pPr>
                <a:defRPr/>
              </a:pPr>
              <a:t>‹#›</a:t>
            </a:fld>
            <a:endParaRPr lang="en-US"/>
          </a:p>
        </p:txBody>
      </p:sp>
    </p:spTree>
    <p:extLst>
      <p:ext uri="{BB962C8B-B14F-4D97-AF65-F5344CB8AC3E}">
        <p14:creationId xmlns:p14="http://schemas.microsoft.com/office/powerpoint/2010/main" val="12586702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xt Box 5"/>
          <p:cNvSpPr txBox="1">
            <a:spLocks noGrp="1" noChangeArrowheads="1"/>
          </p:cNvSpPr>
          <p:nvPr>
            <p:ph type="sldNum" sz="quarter" idx="10"/>
          </p:nvPr>
        </p:nvSpPr>
        <p:spPr>
          <a:ln/>
        </p:spPr>
        <p:txBody>
          <a:bodyPr/>
          <a:lstStyle>
            <a:lvl1pPr>
              <a:defRPr/>
            </a:lvl1pPr>
          </a:lstStyle>
          <a:p>
            <a:pPr>
              <a:defRPr/>
            </a:pPr>
            <a:fld id="{A1BBE0BA-3457-4566-A5DC-EB7F778540BD}" type="slidenum">
              <a:rPr lang="en-US"/>
              <a:pPr>
                <a:defRPr/>
              </a:pPr>
              <a:t>‹#›</a:t>
            </a:fld>
            <a:endParaRPr lang="en-US"/>
          </a:p>
        </p:txBody>
      </p:sp>
    </p:spTree>
    <p:extLst>
      <p:ext uri="{BB962C8B-B14F-4D97-AF65-F5344CB8AC3E}">
        <p14:creationId xmlns:p14="http://schemas.microsoft.com/office/powerpoint/2010/main" val="56498979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722189" y="4406802"/>
            <a:ext cx="7772176" cy="1361777"/>
          </a:xfrm>
        </p:spPr>
        <p:txBody>
          <a:bodyPr anchor="t"/>
          <a:lstStyle>
            <a:lvl1pPr algn="l">
              <a:defRPr sz="2800" b="1" cap="all"/>
            </a:lvl1pPr>
          </a:lstStyle>
          <a:p>
            <a:r>
              <a:rPr lang="lv-LV" smtClean="0"/>
              <a:t>Rediģēt šablona virsraksta stilu</a:t>
            </a:r>
            <a:endParaRPr lang="lv-LV"/>
          </a:p>
        </p:txBody>
      </p:sp>
      <p:sp>
        <p:nvSpPr>
          <p:cNvPr id="3" name="Teksta vietturis 2"/>
          <p:cNvSpPr>
            <a:spLocks noGrp="1"/>
          </p:cNvSpPr>
          <p:nvPr>
            <p:ph type="body" idx="1"/>
          </p:nvPr>
        </p:nvSpPr>
        <p:spPr>
          <a:xfrm>
            <a:off x="722189" y="2906613"/>
            <a:ext cx="7772176" cy="1500188"/>
          </a:xfrm>
        </p:spPr>
        <p:txBody>
          <a:bodyPr anchor="b"/>
          <a:lstStyle>
            <a:lvl1pPr marL="0" indent="0">
              <a:buNone/>
              <a:defRPr sz="1400"/>
            </a:lvl1pPr>
            <a:lvl2pPr marL="321440" indent="0">
              <a:buNone/>
              <a:defRPr sz="1300"/>
            </a:lvl2pPr>
            <a:lvl3pPr marL="642882" indent="0">
              <a:buNone/>
              <a:defRPr sz="1100"/>
            </a:lvl3pPr>
            <a:lvl4pPr marL="964323" indent="0">
              <a:buNone/>
              <a:defRPr sz="1000"/>
            </a:lvl4pPr>
            <a:lvl5pPr marL="1285763" indent="0">
              <a:buNone/>
              <a:defRPr sz="1000"/>
            </a:lvl5pPr>
            <a:lvl6pPr marL="1607205" indent="0">
              <a:buNone/>
              <a:defRPr sz="1000"/>
            </a:lvl6pPr>
            <a:lvl7pPr marL="1928645" indent="0">
              <a:buNone/>
              <a:defRPr sz="1000"/>
            </a:lvl7pPr>
            <a:lvl8pPr marL="2250086" indent="0">
              <a:buNone/>
              <a:defRPr sz="1000"/>
            </a:lvl8pPr>
            <a:lvl9pPr marL="2571527" indent="0">
              <a:buNone/>
              <a:defRPr sz="1000"/>
            </a:lvl9pPr>
          </a:lstStyle>
          <a:p>
            <a:pPr lvl="0"/>
            <a:r>
              <a:rPr lang="lv-LV" smtClean="0"/>
              <a:t>Rediģēt šablona teksta stilus</a:t>
            </a:r>
          </a:p>
        </p:txBody>
      </p:sp>
      <p:sp>
        <p:nvSpPr>
          <p:cNvPr id="4" name="Text Box 5"/>
          <p:cNvSpPr txBox="1">
            <a:spLocks noGrp="1" noChangeArrowheads="1"/>
          </p:cNvSpPr>
          <p:nvPr>
            <p:ph type="sldNum" sz="quarter" idx="10"/>
          </p:nvPr>
        </p:nvSpPr>
        <p:spPr>
          <a:ln/>
        </p:spPr>
        <p:txBody>
          <a:bodyPr/>
          <a:lstStyle>
            <a:lvl1pPr>
              <a:defRPr/>
            </a:lvl1pPr>
          </a:lstStyle>
          <a:p>
            <a:pPr>
              <a:defRPr/>
            </a:pPr>
            <a:fld id="{A3D7783B-42C3-45D5-AC24-D1443B194427}" type="slidenum">
              <a:rPr lang="en-US"/>
              <a:pPr>
                <a:defRPr/>
              </a:pPr>
              <a:t>‹#›</a:t>
            </a:fld>
            <a:endParaRPr lang="en-US"/>
          </a:p>
        </p:txBody>
      </p:sp>
    </p:spTree>
    <p:extLst>
      <p:ext uri="{BB962C8B-B14F-4D97-AF65-F5344CB8AC3E}">
        <p14:creationId xmlns:p14="http://schemas.microsoft.com/office/powerpoint/2010/main" val="317763216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sz="half" idx="1"/>
          </p:nvPr>
        </p:nvSpPr>
        <p:spPr>
          <a:xfrm>
            <a:off x="892970" y="5652493"/>
            <a:ext cx="3625453" cy="124122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Satura vietturis 3"/>
          <p:cNvSpPr>
            <a:spLocks noGrp="1"/>
          </p:cNvSpPr>
          <p:nvPr>
            <p:ph sz="half" idx="2"/>
          </p:nvPr>
        </p:nvSpPr>
        <p:spPr>
          <a:xfrm>
            <a:off x="4625578" y="5652493"/>
            <a:ext cx="3625453" cy="124122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Text Box 5"/>
          <p:cNvSpPr txBox="1">
            <a:spLocks noGrp="1" noChangeArrowheads="1"/>
          </p:cNvSpPr>
          <p:nvPr>
            <p:ph type="sldNum" sz="quarter" idx="10"/>
          </p:nvPr>
        </p:nvSpPr>
        <p:spPr>
          <a:ln/>
        </p:spPr>
        <p:txBody>
          <a:bodyPr/>
          <a:lstStyle>
            <a:lvl1pPr>
              <a:defRPr/>
            </a:lvl1pPr>
          </a:lstStyle>
          <a:p>
            <a:pPr>
              <a:defRPr/>
            </a:pPr>
            <a:fld id="{C94AA315-A6C7-4FAB-8BC8-0BFEFDF13909}" type="slidenum">
              <a:rPr lang="en-US"/>
              <a:pPr>
                <a:defRPr/>
              </a:pPr>
              <a:t>‹#›</a:t>
            </a:fld>
            <a:endParaRPr lang="en-US"/>
          </a:p>
        </p:txBody>
      </p:sp>
    </p:spTree>
    <p:extLst>
      <p:ext uri="{BB962C8B-B14F-4D97-AF65-F5344CB8AC3E}">
        <p14:creationId xmlns:p14="http://schemas.microsoft.com/office/powerpoint/2010/main" val="346846880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457647" y="274588"/>
            <a:ext cx="8228707" cy="1143000"/>
          </a:xfrm>
        </p:spPr>
        <p:txBody>
          <a:bodyPr/>
          <a:lstStyle>
            <a:lvl1pPr>
              <a:defRPr/>
            </a:lvl1pPr>
          </a:lstStyle>
          <a:p>
            <a:r>
              <a:rPr lang="lv-LV" smtClean="0"/>
              <a:t>Rediģēt šablona virsraksta stilu</a:t>
            </a:r>
            <a:endParaRPr lang="lv-LV"/>
          </a:p>
        </p:txBody>
      </p:sp>
      <p:sp>
        <p:nvSpPr>
          <p:cNvPr id="3" name="Teksta vietturis 2"/>
          <p:cNvSpPr>
            <a:spLocks noGrp="1"/>
          </p:cNvSpPr>
          <p:nvPr>
            <p:ph type="body" idx="1"/>
          </p:nvPr>
        </p:nvSpPr>
        <p:spPr>
          <a:xfrm>
            <a:off x="457647" y="1534791"/>
            <a:ext cx="4039568" cy="639589"/>
          </a:xfrm>
        </p:spPr>
        <p:txBody>
          <a:bodyPr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lv-LV" smtClean="0"/>
              <a:t>Rediģēt šablona teksta stilus</a:t>
            </a:r>
          </a:p>
        </p:txBody>
      </p:sp>
      <p:sp>
        <p:nvSpPr>
          <p:cNvPr id="4" name="Satura vietturis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Teksta vietturis 4"/>
          <p:cNvSpPr>
            <a:spLocks noGrp="1"/>
          </p:cNvSpPr>
          <p:nvPr>
            <p:ph type="body" sz="quarter" idx="3"/>
          </p:nvPr>
        </p:nvSpPr>
        <p:spPr>
          <a:xfrm>
            <a:off x="4644555" y="1534791"/>
            <a:ext cx="4041799" cy="639589"/>
          </a:xfrm>
        </p:spPr>
        <p:txBody>
          <a:bodyPr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lv-LV" smtClean="0"/>
              <a:t>Rediģēt šablona teksta stilus</a:t>
            </a:r>
          </a:p>
        </p:txBody>
      </p:sp>
      <p:sp>
        <p:nvSpPr>
          <p:cNvPr id="6" name="Satura vietturis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7" name="Text Box 5"/>
          <p:cNvSpPr txBox="1">
            <a:spLocks noGrp="1" noChangeArrowheads="1"/>
          </p:cNvSpPr>
          <p:nvPr>
            <p:ph type="sldNum" sz="quarter" idx="10"/>
          </p:nvPr>
        </p:nvSpPr>
        <p:spPr>
          <a:ln/>
        </p:spPr>
        <p:txBody>
          <a:bodyPr/>
          <a:lstStyle>
            <a:lvl1pPr>
              <a:defRPr/>
            </a:lvl1pPr>
          </a:lstStyle>
          <a:p>
            <a:pPr>
              <a:defRPr/>
            </a:pPr>
            <a:fld id="{93C6C265-572D-48A7-A35D-DFF7CB53E677}" type="slidenum">
              <a:rPr lang="en-US"/>
              <a:pPr>
                <a:defRPr/>
              </a:pPr>
              <a:t>‹#›</a:t>
            </a:fld>
            <a:endParaRPr lang="en-US"/>
          </a:p>
        </p:txBody>
      </p:sp>
    </p:spTree>
    <p:extLst>
      <p:ext uri="{BB962C8B-B14F-4D97-AF65-F5344CB8AC3E}">
        <p14:creationId xmlns:p14="http://schemas.microsoft.com/office/powerpoint/2010/main" val="369648168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Text Box 5"/>
          <p:cNvSpPr txBox="1">
            <a:spLocks noGrp="1" noChangeArrowheads="1"/>
          </p:cNvSpPr>
          <p:nvPr>
            <p:ph type="sldNum" sz="quarter" idx="10"/>
          </p:nvPr>
        </p:nvSpPr>
        <p:spPr>
          <a:ln/>
        </p:spPr>
        <p:txBody>
          <a:bodyPr/>
          <a:lstStyle>
            <a:lvl1pPr>
              <a:defRPr/>
            </a:lvl1pPr>
          </a:lstStyle>
          <a:p>
            <a:pPr>
              <a:defRPr/>
            </a:pPr>
            <a:fld id="{05001D25-CD7C-4F4D-978A-095F169B57AA}" type="slidenum">
              <a:rPr lang="en-US"/>
              <a:pPr>
                <a:defRPr/>
              </a:pPr>
              <a:t>‹#›</a:t>
            </a:fld>
            <a:endParaRPr lang="en-US"/>
          </a:p>
        </p:txBody>
      </p:sp>
    </p:spTree>
    <p:extLst>
      <p:ext uri="{BB962C8B-B14F-4D97-AF65-F5344CB8AC3E}">
        <p14:creationId xmlns:p14="http://schemas.microsoft.com/office/powerpoint/2010/main" val="298744948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Text Box 5"/>
          <p:cNvSpPr txBox="1">
            <a:spLocks noGrp="1" noChangeArrowheads="1"/>
          </p:cNvSpPr>
          <p:nvPr>
            <p:ph type="sldNum" sz="quarter" idx="10"/>
          </p:nvPr>
        </p:nvSpPr>
        <p:spPr>
          <a:ln/>
        </p:spPr>
        <p:txBody>
          <a:bodyPr/>
          <a:lstStyle>
            <a:lvl1pPr>
              <a:defRPr/>
            </a:lvl1pPr>
          </a:lstStyle>
          <a:p>
            <a:pPr>
              <a:defRPr/>
            </a:pPr>
            <a:fld id="{5112DD31-BBD8-4343-8F1D-166592E44AD2}" type="slidenum">
              <a:rPr lang="en-US"/>
              <a:pPr>
                <a:defRPr/>
              </a:pPr>
              <a:t>‹#›</a:t>
            </a:fld>
            <a:endParaRPr lang="en-US"/>
          </a:p>
        </p:txBody>
      </p:sp>
    </p:spTree>
    <p:extLst>
      <p:ext uri="{BB962C8B-B14F-4D97-AF65-F5344CB8AC3E}">
        <p14:creationId xmlns:p14="http://schemas.microsoft.com/office/powerpoint/2010/main" val="27365956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457648" y="273474"/>
            <a:ext cx="3008189" cy="1161975"/>
          </a:xfrm>
        </p:spPr>
        <p:txBody>
          <a:bodyPr anchor="b"/>
          <a:lstStyle>
            <a:lvl1pPr algn="l">
              <a:defRPr sz="1400" b="1"/>
            </a:lvl1pPr>
          </a:lstStyle>
          <a:p>
            <a:r>
              <a:rPr lang="lv-LV" smtClean="0"/>
              <a:t>Rediģēt šablona virsraksta stilu</a:t>
            </a:r>
            <a:endParaRPr lang="lv-LV"/>
          </a:p>
        </p:txBody>
      </p:sp>
      <p:sp>
        <p:nvSpPr>
          <p:cNvPr id="3" name="Satura vietturis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ksta vietturis 3"/>
          <p:cNvSpPr>
            <a:spLocks noGrp="1"/>
          </p:cNvSpPr>
          <p:nvPr>
            <p:ph type="body" sz="half" idx="2"/>
          </p:nvPr>
        </p:nvSpPr>
        <p:spPr>
          <a:xfrm>
            <a:off x="457648" y="1435448"/>
            <a:ext cx="3008189" cy="4690318"/>
          </a:xfrm>
        </p:spPr>
        <p:txBody>
          <a:bodyPr/>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lv-LV" smtClean="0"/>
              <a:t>Rediģēt šablona teksta stilus</a:t>
            </a:r>
          </a:p>
        </p:txBody>
      </p:sp>
      <p:sp>
        <p:nvSpPr>
          <p:cNvPr id="5" name="Text Box 5"/>
          <p:cNvSpPr txBox="1">
            <a:spLocks noGrp="1" noChangeArrowheads="1"/>
          </p:cNvSpPr>
          <p:nvPr>
            <p:ph type="sldNum" sz="quarter" idx="10"/>
          </p:nvPr>
        </p:nvSpPr>
        <p:spPr>
          <a:ln/>
        </p:spPr>
        <p:txBody>
          <a:bodyPr/>
          <a:lstStyle>
            <a:lvl1pPr>
              <a:defRPr/>
            </a:lvl1pPr>
          </a:lstStyle>
          <a:p>
            <a:pPr>
              <a:defRPr/>
            </a:pPr>
            <a:fld id="{9982829D-F4E0-480D-81B4-5ED2F2245757}" type="slidenum">
              <a:rPr lang="en-US"/>
              <a:pPr>
                <a:defRPr/>
              </a:pPr>
              <a:t>‹#›</a:t>
            </a:fld>
            <a:endParaRPr lang="en-US"/>
          </a:p>
        </p:txBody>
      </p:sp>
    </p:spTree>
    <p:extLst>
      <p:ext uri="{BB962C8B-B14F-4D97-AF65-F5344CB8AC3E}">
        <p14:creationId xmlns:p14="http://schemas.microsoft.com/office/powerpoint/2010/main" val="12184433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995470C0-ED8C-4E9B-AE13-092EC4843052}" type="datetimeFigureOut">
              <a:rPr lang="lv-LV" smtClean="0"/>
              <a:t>10.02.2015</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19C819D0-30EE-4754-BB01-3FE776CCFD0E}" type="slidenum">
              <a:rPr lang="lv-LV" smtClean="0"/>
              <a:t>‹#›</a:t>
            </a:fld>
            <a:endParaRPr lang="lv-LV"/>
          </a:p>
        </p:txBody>
      </p:sp>
    </p:spTree>
    <p:extLst>
      <p:ext uri="{BB962C8B-B14F-4D97-AF65-F5344CB8AC3E}">
        <p14:creationId xmlns:p14="http://schemas.microsoft.com/office/powerpoint/2010/main" val="2758208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1792636" y="4800824"/>
            <a:ext cx="5486177" cy="567035"/>
          </a:xfrm>
        </p:spPr>
        <p:txBody>
          <a:bodyPr anchor="b"/>
          <a:lstStyle>
            <a:lvl1pPr algn="l">
              <a:defRPr sz="1400" b="1"/>
            </a:lvl1pPr>
          </a:lstStyle>
          <a:p>
            <a:r>
              <a:rPr lang="lv-LV" smtClean="0"/>
              <a:t>Rediģēt šablona virsraksta stilu</a:t>
            </a:r>
            <a:endParaRPr lang="lv-LV"/>
          </a:p>
        </p:txBody>
      </p:sp>
      <p:sp>
        <p:nvSpPr>
          <p:cNvPr id="3" name="Attēla vietturis 2"/>
          <p:cNvSpPr>
            <a:spLocks noGrp="1"/>
          </p:cNvSpPr>
          <p:nvPr>
            <p:ph type="pic" idx="1"/>
          </p:nvPr>
        </p:nvSpPr>
        <p:spPr>
          <a:xfrm>
            <a:off x="1792636" y="612800"/>
            <a:ext cx="5486177" cy="4114354"/>
          </a:xfrm>
        </p:spPr>
        <p:txBody>
          <a:bodyPr/>
          <a:lstStyle>
            <a:lvl1pPr marL="0" indent="0">
              <a:buNone/>
              <a:defRPr sz="22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endParaRPr lang="lv-LV" noProof="0" smtClean="0">
              <a:sym typeface="Times" charset="0"/>
            </a:endParaRPr>
          </a:p>
        </p:txBody>
      </p:sp>
      <p:sp>
        <p:nvSpPr>
          <p:cNvPr id="4" name="Teksta vietturis 3"/>
          <p:cNvSpPr>
            <a:spLocks noGrp="1"/>
          </p:cNvSpPr>
          <p:nvPr>
            <p:ph type="body" sz="half" idx="2"/>
          </p:nvPr>
        </p:nvSpPr>
        <p:spPr>
          <a:xfrm>
            <a:off x="1792636" y="5367860"/>
            <a:ext cx="5486177" cy="804788"/>
          </a:xfrm>
        </p:spPr>
        <p:txBody>
          <a:bodyPr/>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lv-LV" smtClean="0"/>
              <a:t>Rediģēt šablona teksta stilus</a:t>
            </a:r>
          </a:p>
        </p:txBody>
      </p:sp>
      <p:sp>
        <p:nvSpPr>
          <p:cNvPr id="5" name="Text Box 5"/>
          <p:cNvSpPr txBox="1">
            <a:spLocks noGrp="1" noChangeArrowheads="1"/>
          </p:cNvSpPr>
          <p:nvPr>
            <p:ph type="sldNum" sz="quarter" idx="10"/>
          </p:nvPr>
        </p:nvSpPr>
        <p:spPr>
          <a:ln/>
        </p:spPr>
        <p:txBody>
          <a:bodyPr/>
          <a:lstStyle>
            <a:lvl1pPr>
              <a:defRPr/>
            </a:lvl1pPr>
          </a:lstStyle>
          <a:p>
            <a:pPr>
              <a:defRPr/>
            </a:pPr>
            <a:fld id="{186E03CF-A386-4442-A9CB-EFBD43C3081C}" type="slidenum">
              <a:rPr lang="en-US"/>
              <a:pPr>
                <a:defRPr/>
              </a:pPr>
              <a:t>‹#›</a:t>
            </a:fld>
            <a:endParaRPr lang="en-US"/>
          </a:p>
        </p:txBody>
      </p:sp>
    </p:spTree>
    <p:extLst>
      <p:ext uri="{BB962C8B-B14F-4D97-AF65-F5344CB8AC3E}">
        <p14:creationId xmlns:p14="http://schemas.microsoft.com/office/powerpoint/2010/main" val="43281051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Vertikāls teksta vietturis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xt Box 5"/>
          <p:cNvSpPr txBox="1">
            <a:spLocks noGrp="1" noChangeArrowheads="1"/>
          </p:cNvSpPr>
          <p:nvPr>
            <p:ph type="sldNum" sz="quarter" idx="10"/>
          </p:nvPr>
        </p:nvSpPr>
        <p:spPr>
          <a:ln/>
        </p:spPr>
        <p:txBody>
          <a:bodyPr/>
          <a:lstStyle>
            <a:lvl1pPr>
              <a:defRPr/>
            </a:lvl1pPr>
          </a:lstStyle>
          <a:p>
            <a:pPr>
              <a:defRPr/>
            </a:pPr>
            <a:fld id="{A70C4C0C-BF9A-42ED-ADA3-4102B5896139}" type="slidenum">
              <a:rPr lang="en-US"/>
              <a:pPr>
                <a:defRPr/>
              </a:pPr>
              <a:t>‹#›</a:t>
            </a:fld>
            <a:endParaRPr lang="en-US"/>
          </a:p>
        </p:txBody>
      </p:sp>
    </p:spTree>
    <p:extLst>
      <p:ext uri="{BB962C8B-B14F-4D97-AF65-F5344CB8AC3E}">
        <p14:creationId xmlns:p14="http://schemas.microsoft.com/office/powerpoint/2010/main" val="60050955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411515" y="1151930"/>
            <a:ext cx="1839516" cy="5741789"/>
          </a:xfrm>
        </p:spPr>
        <p:txBody>
          <a:bodyPr vert="eaVert"/>
          <a:lstStyle/>
          <a:p>
            <a:r>
              <a:rPr lang="lv-LV" smtClean="0"/>
              <a:t>Rediģēt šablona virsraksta stilu</a:t>
            </a:r>
            <a:endParaRPr lang="lv-LV"/>
          </a:p>
        </p:txBody>
      </p:sp>
      <p:sp>
        <p:nvSpPr>
          <p:cNvPr id="3" name="Vertikāls teksta vietturis 2"/>
          <p:cNvSpPr>
            <a:spLocks noGrp="1"/>
          </p:cNvSpPr>
          <p:nvPr>
            <p:ph type="body" orient="vert" idx="1"/>
          </p:nvPr>
        </p:nvSpPr>
        <p:spPr>
          <a:xfrm>
            <a:off x="892970" y="1151930"/>
            <a:ext cx="5411391" cy="5741789"/>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xt Box 5"/>
          <p:cNvSpPr txBox="1">
            <a:spLocks noGrp="1" noChangeArrowheads="1"/>
          </p:cNvSpPr>
          <p:nvPr>
            <p:ph type="sldNum" sz="quarter" idx="10"/>
          </p:nvPr>
        </p:nvSpPr>
        <p:spPr>
          <a:ln/>
        </p:spPr>
        <p:txBody>
          <a:bodyPr/>
          <a:lstStyle>
            <a:lvl1pPr>
              <a:defRPr/>
            </a:lvl1pPr>
          </a:lstStyle>
          <a:p>
            <a:pPr>
              <a:defRPr/>
            </a:pPr>
            <a:fld id="{F5E3B231-ED4F-4BF2-B0FC-488512777488}" type="slidenum">
              <a:rPr lang="en-US"/>
              <a:pPr>
                <a:defRPr/>
              </a:pPr>
              <a:t>‹#›</a:t>
            </a:fld>
            <a:endParaRPr lang="en-US"/>
          </a:p>
        </p:txBody>
      </p:sp>
    </p:spTree>
    <p:extLst>
      <p:ext uri="{BB962C8B-B14F-4D97-AF65-F5344CB8AC3E}">
        <p14:creationId xmlns:p14="http://schemas.microsoft.com/office/powerpoint/2010/main" val="28949576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685354" y="2130848"/>
            <a:ext cx="7773293" cy="1470049"/>
          </a:xfrm>
        </p:spPr>
        <p:txBody>
          <a:bodyPr/>
          <a:lstStyle/>
          <a:p>
            <a:r>
              <a:rPr lang="lv-LV" smtClean="0"/>
              <a:t>Rediģēt šablona virsraksta stilu</a:t>
            </a:r>
            <a:endParaRPr lang="lv-LV"/>
          </a:p>
        </p:txBody>
      </p:sp>
      <p:sp>
        <p:nvSpPr>
          <p:cNvPr id="3" name="Apakšvirsraksts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lv-LV" smtClean="0"/>
              <a:t>Rediģēt šablona apakšvirsraksta stilu</a:t>
            </a:r>
            <a:endParaRPr lang="lv-LV"/>
          </a:p>
        </p:txBody>
      </p:sp>
      <p:sp>
        <p:nvSpPr>
          <p:cNvPr id="4" name="Text Box 5"/>
          <p:cNvSpPr txBox="1">
            <a:spLocks noGrp="1" noChangeArrowheads="1"/>
          </p:cNvSpPr>
          <p:nvPr>
            <p:ph type="sldNum" sz="quarter" idx="10"/>
          </p:nvPr>
        </p:nvSpPr>
        <p:spPr>
          <a:ln/>
        </p:spPr>
        <p:txBody>
          <a:bodyPr/>
          <a:lstStyle>
            <a:lvl1pPr>
              <a:defRPr/>
            </a:lvl1pPr>
          </a:lstStyle>
          <a:p>
            <a:pPr>
              <a:defRPr/>
            </a:pPr>
            <a:fld id="{6738EABF-B13D-49B6-A1B0-8FC795FD8AB3}" type="slidenum">
              <a:rPr lang="en-US"/>
              <a:pPr>
                <a:defRPr/>
              </a:pPr>
              <a:t>‹#›</a:t>
            </a:fld>
            <a:endParaRPr lang="en-US"/>
          </a:p>
        </p:txBody>
      </p:sp>
    </p:spTree>
    <p:extLst>
      <p:ext uri="{BB962C8B-B14F-4D97-AF65-F5344CB8AC3E}">
        <p14:creationId xmlns:p14="http://schemas.microsoft.com/office/powerpoint/2010/main" val="378246971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xt Box 5"/>
          <p:cNvSpPr txBox="1">
            <a:spLocks noGrp="1" noChangeArrowheads="1"/>
          </p:cNvSpPr>
          <p:nvPr>
            <p:ph type="sldNum" sz="quarter" idx="10"/>
          </p:nvPr>
        </p:nvSpPr>
        <p:spPr>
          <a:ln/>
        </p:spPr>
        <p:txBody>
          <a:bodyPr/>
          <a:lstStyle>
            <a:lvl1pPr>
              <a:defRPr/>
            </a:lvl1pPr>
          </a:lstStyle>
          <a:p>
            <a:pPr>
              <a:defRPr/>
            </a:pPr>
            <a:fld id="{A1BBE0BA-3457-4566-A5DC-EB7F778540BD}" type="slidenum">
              <a:rPr lang="en-US"/>
              <a:pPr>
                <a:defRPr/>
              </a:pPr>
              <a:t>‹#›</a:t>
            </a:fld>
            <a:endParaRPr lang="en-US"/>
          </a:p>
        </p:txBody>
      </p:sp>
    </p:spTree>
    <p:extLst>
      <p:ext uri="{BB962C8B-B14F-4D97-AF65-F5344CB8AC3E}">
        <p14:creationId xmlns:p14="http://schemas.microsoft.com/office/powerpoint/2010/main" val="167779439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722189" y="4406801"/>
            <a:ext cx="7772176" cy="1361777"/>
          </a:xfrm>
        </p:spPr>
        <p:txBody>
          <a:bodyPr anchor="t"/>
          <a:lstStyle>
            <a:lvl1pPr algn="l">
              <a:defRPr sz="2800" b="1" cap="all"/>
            </a:lvl1pPr>
          </a:lstStyle>
          <a:p>
            <a:r>
              <a:rPr lang="lv-LV" smtClean="0"/>
              <a:t>Rediģēt šablona virsraksta stilu</a:t>
            </a:r>
            <a:endParaRPr lang="lv-LV"/>
          </a:p>
        </p:txBody>
      </p:sp>
      <p:sp>
        <p:nvSpPr>
          <p:cNvPr id="3" name="Teksta vietturis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lv-LV" smtClean="0"/>
              <a:t>Rediģēt šablona teksta stilus</a:t>
            </a:r>
          </a:p>
        </p:txBody>
      </p:sp>
      <p:sp>
        <p:nvSpPr>
          <p:cNvPr id="4" name="Text Box 5"/>
          <p:cNvSpPr txBox="1">
            <a:spLocks noGrp="1" noChangeArrowheads="1"/>
          </p:cNvSpPr>
          <p:nvPr>
            <p:ph type="sldNum" sz="quarter" idx="10"/>
          </p:nvPr>
        </p:nvSpPr>
        <p:spPr>
          <a:ln/>
        </p:spPr>
        <p:txBody>
          <a:bodyPr/>
          <a:lstStyle>
            <a:lvl1pPr>
              <a:defRPr/>
            </a:lvl1pPr>
          </a:lstStyle>
          <a:p>
            <a:pPr>
              <a:defRPr/>
            </a:pPr>
            <a:fld id="{A3D7783B-42C3-45D5-AC24-D1443B194427}" type="slidenum">
              <a:rPr lang="en-US"/>
              <a:pPr>
                <a:defRPr/>
              </a:pPr>
              <a:t>‹#›</a:t>
            </a:fld>
            <a:endParaRPr lang="en-US"/>
          </a:p>
        </p:txBody>
      </p:sp>
    </p:spTree>
    <p:extLst>
      <p:ext uri="{BB962C8B-B14F-4D97-AF65-F5344CB8AC3E}">
        <p14:creationId xmlns:p14="http://schemas.microsoft.com/office/powerpoint/2010/main" val="397667853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sz="half" idx="1"/>
          </p:nvPr>
        </p:nvSpPr>
        <p:spPr>
          <a:xfrm>
            <a:off x="892969" y="5652492"/>
            <a:ext cx="3625453" cy="124122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Satura vietturis 3"/>
          <p:cNvSpPr>
            <a:spLocks noGrp="1"/>
          </p:cNvSpPr>
          <p:nvPr>
            <p:ph sz="half" idx="2"/>
          </p:nvPr>
        </p:nvSpPr>
        <p:spPr>
          <a:xfrm>
            <a:off x="4625578" y="5652492"/>
            <a:ext cx="3625453" cy="124122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Text Box 5"/>
          <p:cNvSpPr txBox="1">
            <a:spLocks noGrp="1" noChangeArrowheads="1"/>
          </p:cNvSpPr>
          <p:nvPr>
            <p:ph type="sldNum" sz="quarter" idx="10"/>
          </p:nvPr>
        </p:nvSpPr>
        <p:spPr>
          <a:ln/>
        </p:spPr>
        <p:txBody>
          <a:bodyPr/>
          <a:lstStyle>
            <a:lvl1pPr>
              <a:defRPr/>
            </a:lvl1pPr>
          </a:lstStyle>
          <a:p>
            <a:pPr>
              <a:defRPr/>
            </a:pPr>
            <a:fld id="{C94AA315-A6C7-4FAB-8BC8-0BFEFDF13909}" type="slidenum">
              <a:rPr lang="en-US"/>
              <a:pPr>
                <a:defRPr/>
              </a:pPr>
              <a:t>‹#›</a:t>
            </a:fld>
            <a:endParaRPr lang="en-US"/>
          </a:p>
        </p:txBody>
      </p:sp>
    </p:spTree>
    <p:extLst>
      <p:ext uri="{BB962C8B-B14F-4D97-AF65-F5344CB8AC3E}">
        <p14:creationId xmlns:p14="http://schemas.microsoft.com/office/powerpoint/2010/main" val="89011549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457647" y="274588"/>
            <a:ext cx="8228707" cy="1143000"/>
          </a:xfrm>
        </p:spPr>
        <p:txBody>
          <a:bodyPr/>
          <a:lstStyle>
            <a:lvl1pPr>
              <a:defRPr/>
            </a:lvl1pPr>
          </a:lstStyle>
          <a:p>
            <a:r>
              <a:rPr lang="lv-LV" smtClean="0"/>
              <a:t>Rediģēt šablona virsraksta stilu</a:t>
            </a:r>
            <a:endParaRPr lang="lv-LV"/>
          </a:p>
        </p:txBody>
      </p:sp>
      <p:sp>
        <p:nvSpPr>
          <p:cNvPr id="3" name="Teksta vietturis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lv-LV" smtClean="0"/>
              <a:t>Rediģēt šablona teksta stilus</a:t>
            </a:r>
          </a:p>
        </p:txBody>
      </p:sp>
      <p:sp>
        <p:nvSpPr>
          <p:cNvPr id="4" name="Satura vietturis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Teksta vietturis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lv-LV" smtClean="0"/>
              <a:t>Rediģēt šablona teksta stilus</a:t>
            </a:r>
          </a:p>
        </p:txBody>
      </p:sp>
      <p:sp>
        <p:nvSpPr>
          <p:cNvPr id="6" name="Satura vietturis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7" name="Text Box 5"/>
          <p:cNvSpPr txBox="1">
            <a:spLocks noGrp="1" noChangeArrowheads="1"/>
          </p:cNvSpPr>
          <p:nvPr>
            <p:ph type="sldNum" sz="quarter" idx="10"/>
          </p:nvPr>
        </p:nvSpPr>
        <p:spPr>
          <a:ln/>
        </p:spPr>
        <p:txBody>
          <a:bodyPr/>
          <a:lstStyle>
            <a:lvl1pPr>
              <a:defRPr/>
            </a:lvl1pPr>
          </a:lstStyle>
          <a:p>
            <a:pPr>
              <a:defRPr/>
            </a:pPr>
            <a:fld id="{93C6C265-572D-48A7-A35D-DFF7CB53E677}" type="slidenum">
              <a:rPr lang="en-US"/>
              <a:pPr>
                <a:defRPr/>
              </a:pPr>
              <a:t>‹#›</a:t>
            </a:fld>
            <a:endParaRPr lang="en-US"/>
          </a:p>
        </p:txBody>
      </p:sp>
    </p:spTree>
    <p:extLst>
      <p:ext uri="{BB962C8B-B14F-4D97-AF65-F5344CB8AC3E}">
        <p14:creationId xmlns:p14="http://schemas.microsoft.com/office/powerpoint/2010/main" val="356119779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Text Box 5"/>
          <p:cNvSpPr txBox="1">
            <a:spLocks noGrp="1" noChangeArrowheads="1"/>
          </p:cNvSpPr>
          <p:nvPr>
            <p:ph type="sldNum" sz="quarter" idx="10"/>
          </p:nvPr>
        </p:nvSpPr>
        <p:spPr>
          <a:ln/>
        </p:spPr>
        <p:txBody>
          <a:bodyPr/>
          <a:lstStyle>
            <a:lvl1pPr>
              <a:defRPr/>
            </a:lvl1pPr>
          </a:lstStyle>
          <a:p>
            <a:pPr>
              <a:defRPr/>
            </a:pPr>
            <a:fld id="{05001D25-CD7C-4F4D-978A-095F169B57AA}" type="slidenum">
              <a:rPr lang="en-US"/>
              <a:pPr>
                <a:defRPr/>
              </a:pPr>
              <a:t>‹#›</a:t>
            </a:fld>
            <a:endParaRPr lang="en-US"/>
          </a:p>
        </p:txBody>
      </p:sp>
    </p:spTree>
    <p:extLst>
      <p:ext uri="{BB962C8B-B14F-4D97-AF65-F5344CB8AC3E}">
        <p14:creationId xmlns:p14="http://schemas.microsoft.com/office/powerpoint/2010/main" val="238604023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Text Box 5"/>
          <p:cNvSpPr txBox="1">
            <a:spLocks noGrp="1" noChangeArrowheads="1"/>
          </p:cNvSpPr>
          <p:nvPr>
            <p:ph type="sldNum" sz="quarter" idx="10"/>
          </p:nvPr>
        </p:nvSpPr>
        <p:spPr>
          <a:ln/>
        </p:spPr>
        <p:txBody>
          <a:bodyPr/>
          <a:lstStyle>
            <a:lvl1pPr>
              <a:defRPr/>
            </a:lvl1pPr>
          </a:lstStyle>
          <a:p>
            <a:pPr>
              <a:defRPr/>
            </a:pPr>
            <a:fld id="{5112DD31-BBD8-4343-8F1D-166592E44AD2}" type="slidenum">
              <a:rPr lang="en-US"/>
              <a:pPr>
                <a:defRPr/>
              </a:pPr>
              <a:t>‹#›</a:t>
            </a:fld>
            <a:endParaRPr lang="en-US"/>
          </a:p>
        </p:txBody>
      </p:sp>
    </p:spTree>
    <p:extLst>
      <p:ext uri="{BB962C8B-B14F-4D97-AF65-F5344CB8AC3E}">
        <p14:creationId xmlns:p14="http://schemas.microsoft.com/office/powerpoint/2010/main" val="31360484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722313" y="4406902"/>
            <a:ext cx="7772400" cy="1362075"/>
          </a:xfrm>
        </p:spPr>
        <p:txBody>
          <a:bodyPr anchor="t"/>
          <a:lstStyle>
            <a:lvl1pPr algn="l">
              <a:defRPr sz="4000" b="1" cap="all"/>
            </a:lvl1pPr>
          </a:lstStyle>
          <a:p>
            <a:r>
              <a:rPr lang="lv-LV" smtClean="0"/>
              <a:t>Rediģēt šablona virsraksta stilu</a:t>
            </a:r>
            <a:endParaRPr lang="lv-LV"/>
          </a:p>
        </p:txBody>
      </p:sp>
      <p:sp>
        <p:nvSpPr>
          <p:cNvPr id="3" name="Teksta vietturis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3" indent="0">
              <a:buNone/>
              <a:defRPr sz="1400">
                <a:solidFill>
                  <a:schemeClr val="tx1">
                    <a:tint val="75000"/>
                  </a:schemeClr>
                </a:solidFill>
              </a:defRPr>
            </a:lvl5pPr>
            <a:lvl6pPr marL="2285766" indent="0">
              <a:buNone/>
              <a:defRPr sz="1400">
                <a:solidFill>
                  <a:schemeClr val="tx1">
                    <a:tint val="75000"/>
                  </a:schemeClr>
                </a:solidFill>
              </a:defRPr>
            </a:lvl6pPr>
            <a:lvl7pPr marL="2742920" indent="0">
              <a:buNone/>
              <a:defRPr sz="1400">
                <a:solidFill>
                  <a:schemeClr val="tx1">
                    <a:tint val="75000"/>
                  </a:schemeClr>
                </a:solidFill>
              </a:defRPr>
            </a:lvl7pPr>
            <a:lvl8pPr marL="3200072" indent="0">
              <a:buNone/>
              <a:defRPr sz="1400">
                <a:solidFill>
                  <a:schemeClr val="tx1">
                    <a:tint val="75000"/>
                  </a:schemeClr>
                </a:solidFill>
              </a:defRPr>
            </a:lvl8pPr>
            <a:lvl9pPr marL="3657226" indent="0">
              <a:buNone/>
              <a:defRPr sz="1400">
                <a:solidFill>
                  <a:schemeClr val="tx1">
                    <a:tint val="75000"/>
                  </a:schemeClr>
                </a:solidFill>
              </a:defRPr>
            </a:lvl9pPr>
          </a:lstStyle>
          <a:p>
            <a:pPr lvl="0"/>
            <a:r>
              <a:rPr lang="lv-LV" smtClean="0"/>
              <a:t>Rediģēt šablona teksta stilus</a:t>
            </a:r>
          </a:p>
        </p:txBody>
      </p:sp>
      <p:sp>
        <p:nvSpPr>
          <p:cNvPr id="4" name="Datuma vietturis 3"/>
          <p:cNvSpPr>
            <a:spLocks noGrp="1"/>
          </p:cNvSpPr>
          <p:nvPr>
            <p:ph type="dt" sz="half" idx="10"/>
          </p:nvPr>
        </p:nvSpPr>
        <p:spPr/>
        <p:txBody>
          <a:bodyPr/>
          <a:lstStyle/>
          <a:p>
            <a:fld id="{995470C0-ED8C-4E9B-AE13-092EC4843052}" type="datetimeFigureOut">
              <a:rPr lang="lv-LV" smtClean="0"/>
              <a:t>10.02.2015</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19C819D0-30EE-4754-BB01-3FE776CCFD0E}" type="slidenum">
              <a:rPr lang="lv-LV" smtClean="0"/>
              <a:t>‹#›</a:t>
            </a:fld>
            <a:endParaRPr lang="lv-LV"/>
          </a:p>
        </p:txBody>
      </p:sp>
    </p:spTree>
    <p:extLst>
      <p:ext uri="{BB962C8B-B14F-4D97-AF65-F5344CB8AC3E}">
        <p14:creationId xmlns:p14="http://schemas.microsoft.com/office/powerpoint/2010/main" val="2240183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457647" y="273473"/>
            <a:ext cx="3008189" cy="1161975"/>
          </a:xfrm>
        </p:spPr>
        <p:txBody>
          <a:bodyPr anchor="b"/>
          <a:lstStyle>
            <a:lvl1pPr algn="l">
              <a:defRPr sz="1400" b="1"/>
            </a:lvl1pPr>
          </a:lstStyle>
          <a:p>
            <a:r>
              <a:rPr lang="lv-LV" smtClean="0"/>
              <a:t>Rediģēt šablona virsraksta stilu</a:t>
            </a:r>
            <a:endParaRPr lang="lv-LV"/>
          </a:p>
        </p:txBody>
      </p:sp>
      <p:sp>
        <p:nvSpPr>
          <p:cNvPr id="3" name="Satura vietturis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ksta vietturis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lv-LV" smtClean="0"/>
              <a:t>Rediģēt šablona teksta stilus</a:t>
            </a:r>
          </a:p>
        </p:txBody>
      </p:sp>
      <p:sp>
        <p:nvSpPr>
          <p:cNvPr id="5" name="Text Box 5"/>
          <p:cNvSpPr txBox="1">
            <a:spLocks noGrp="1" noChangeArrowheads="1"/>
          </p:cNvSpPr>
          <p:nvPr>
            <p:ph type="sldNum" sz="quarter" idx="10"/>
          </p:nvPr>
        </p:nvSpPr>
        <p:spPr>
          <a:ln/>
        </p:spPr>
        <p:txBody>
          <a:bodyPr/>
          <a:lstStyle>
            <a:lvl1pPr>
              <a:defRPr/>
            </a:lvl1pPr>
          </a:lstStyle>
          <a:p>
            <a:pPr>
              <a:defRPr/>
            </a:pPr>
            <a:fld id="{9982829D-F4E0-480D-81B4-5ED2F2245757}" type="slidenum">
              <a:rPr lang="en-US"/>
              <a:pPr>
                <a:defRPr/>
              </a:pPr>
              <a:t>‹#›</a:t>
            </a:fld>
            <a:endParaRPr lang="en-US"/>
          </a:p>
        </p:txBody>
      </p:sp>
    </p:spTree>
    <p:extLst>
      <p:ext uri="{BB962C8B-B14F-4D97-AF65-F5344CB8AC3E}">
        <p14:creationId xmlns:p14="http://schemas.microsoft.com/office/powerpoint/2010/main" val="134733369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1792635" y="4800824"/>
            <a:ext cx="5486177" cy="567035"/>
          </a:xfrm>
        </p:spPr>
        <p:txBody>
          <a:bodyPr anchor="b"/>
          <a:lstStyle>
            <a:lvl1pPr algn="l">
              <a:defRPr sz="1400" b="1"/>
            </a:lvl1pPr>
          </a:lstStyle>
          <a:p>
            <a:r>
              <a:rPr lang="lv-LV" smtClean="0"/>
              <a:t>Rediģēt šablona virsraksta stilu</a:t>
            </a:r>
            <a:endParaRPr lang="lv-LV"/>
          </a:p>
        </p:txBody>
      </p:sp>
      <p:sp>
        <p:nvSpPr>
          <p:cNvPr id="3" name="Attēla vietturis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lv-LV" noProof="0" smtClean="0">
              <a:sym typeface="Times" charset="0"/>
            </a:endParaRPr>
          </a:p>
        </p:txBody>
      </p:sp>
      <p:sp>
        <p:nvSpPr>
          <p:cNvPr id="4" name="Teksta vietturis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lv-LV" smtClean="0"/>
              <a:t>Rediģēt šablona teksta stilus</a:t>
            </a:r>
          </a:p>
        </p:txBody>
      </p:sp>
      <p:sp>
        <p:nvSpPr>
          <p:cNvPr id="5" name="Text Box 5"/>
          <p:cNvSpPr txBox="1">
            <a:spLocks noGrp="1" noChangeArrowheads="1"/>
          </p:cNvSpPr>
          <p:nvPr>
            <p:ph type="sldNum" sz="quarter" idx="10"/>
          </p:nvPr>
        </p:nvSpPr>
        <p:spPr>
          <a:ln/>
        </p:spPr>
        <p:txBody>
          <a:bodyPr/>
          <a:lstStyle>
            <a:lvl1pPr>
              <a:defRPr/>
            </a:lvl1pPr>
          </a:lstStyle>
          <a:p>
            <a:pPr>
              <a:defRPr/>
            </a:pPr>
            <a:fld id="{186E03CF-A386-4442-A9CB-EFBD43C3081C}" type="slidenum">
              <a:rPr lang="en-US"/>
              <a:pPr>
                <a:defRPr/>
              </a:pPr>
              <a:t>‹#›</a:t>
            </a:fld>
            <a:endParaRPr lang="en-US"/>
          </a:p>
        </p:txBody>
      </p:sp>
    </p:spTree>
    <p:extLst>
      <p:ext uri="{BB962C8B-B14F-4D97-AF65-F5344CB8AC3E}">
        <p14:creationId xmlns:p14="http://schemas.microsoft.com/office/powerpoint/2010/main" val="223792668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Vertikāls teksta vietturis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xt Box 5"/>
          <p:cNvSpPr txBox="1">
            <a:spLocks noGrp="1" noChangeArrowheads="1"/>
          </p:cNvSpPr>
          <p:nvPr>
            <p:ph type="sldNum" sz="quarter" idx="10"/>
          </p:nvPr>
        </p:nvSpPr>
        <p:spPr>
          <a:ln/>
        </p:spPr>
        <p:txBody>
          <a:bodyPr/>
          <a:lstStyle>
            <a:lvl1pPr>
              <a:defRPr/>
            </a:lvl1pPr>
          </a:lstStyle>
          <a:p>
            <a:pPr>
              <a:defRPr/>
            </a:pPr>
            <a:fld id="{A70C4C0C-BF9A-42ED-ADA3-4102B5896139}" type="slidenum">
              <a:rPr lang="en-US"/>
              <a:pPr>
                <a:defRPr/>
              </a:pPr>
              <a:t>‹#›</a:t>
            </a:fld>
            <a:endParaRPr lang="en-US"/>
          </a:p>
        </p:txBody>
      </p:sp>
    </p:spTree>
    <p:extLst>
      <p:ext uri="{BB962C8B-B14F-4D97-AF65-F5344CB8AC3E}">
        <p14:creationId xmlns:p14="http://schemas.microsoft.com/office/powerpoint/2010/main" val="198089492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411515" y="1151930"/>
            <a:ext cx="1839516" cy="5741789"/>
          </a:xfrm>
        </p:spPr>
        <p:txBody>
          <a:bodyPr vert="eaVert"/>
          <a:lstStyle/>
          <a:p>
            <a:r>
              <a:rPr lang="lv-LV" smtClean="0"/>
              <a:t>Rediģēt šablona virsraksta stilu</a:t>
            </a:r>
            <a:endParaRPr lang="lv-LV"/>
          </a:p>
        </p:txBody>
      </p:sp>
      <p:sp>
        <p:nvSpPr>
          <p:cNvPr id="3" name="Vertikāls teksta vietturis 2"/>
          <p:cNvSpPr>
            <a:spLocks noGrp="1"/>
          </p:cNvSpPr>
          <p:nvPr>
            <p:ph type="body" orient="vert" idx="1"/>
          </p:nvPr>
        </p:nvSpPr>
        <p:spPr>
          <a:xfrm>
            <a:off x="892969" y="1151930"/>
            <a:ext cx="5411391" cy="5741789"/>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xt Box 5"/>
          <p:cNvSpPr txBox="1">
            <a:spLocks noGrp="1" noChangeArrowheads="1"/>
          </p:cNvSpPr>
          <p:nvPr>
            <p:ph type="sldNum" sz="quarter" idx="10"/>
          </p:nvPr>
        </p:nvSpPr>
        <p:spPr>
          <a:ln/>
        </p:spPr>
        <p:txBody>
          <a:bodyPr/>
          <a:lstStyle>
            <a:lvl1pPr>
              <a:defRPr/>
            </a:lvl1pPr>
          </a:lstStyle>
          <a:p>
            <a:pPr>
              <a:defRPr/>
            </a:pPr>
            <a:fld id="{F5E3B231-ED4F-4BF2-B0FC-488512777488}" type="slidenum">
              <a:rPr lang="en-US"/>
              <a:pPr>
                <a:defRPr/>
              </a:pPr>
              <a:t>‹#›</a:t>
            </a:fld>
            <a:endParaRPr lang="en-US"/>
          </a:p>
        </p:txBody>
      </p:sp>
    </p:spTree>
    <p:extLst>
      <p:ext uri="{BB962C8B-B14F-4D97-AF65-F5344CB8AC3E}">
        <p14:creationId xmlns:p14="http://schemas.microsoft.com/office/powerpoint/2010/main" val="233992422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Satura vietturis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Datuma vietturis 4"/>
          <p:cNvSpPr>
            <a:spLocks noGrp="1"/>
          </p:cNvSpPr>
          <p:nvPr>
            <p:ph type="dt" sz="half" idx="10"/>
          </p:nvPr>
        </p:nvSpPr>
        <p:spPr/>
        <p:txBody>
          <a:bodyPr/>
          <a:lstStyle/>
          <a:p>
            <a:fld id="{995470C0-ED8C-4E9B-AE13-092EC4843052}" type="datetimeFigureOut">
              <a:rPr lang="lv-LV" smtClean="0"/>
              <a:t>10.02.2015</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19C819D0-30EE-4754-BB01-3FE776CCFD0E}" type="slidenum">
              <a:rPr lang="lv-LV" smtClean="0"/>
              <a:t>‹#›</a:t>
            </a:fld>
            <a:endParaRPr lang="lv-LV"/>
          </a:p>
        </p:txBody>
      </p:sp>
    </p:spTree>
    <p:extLst>
      <p:ext uri="{BB962C8B-B14F-4D97-AF65-F5344CB8AC3E}">
        <p14:creationId xmlns:p14="http://schemas.microsoft.com/office/powerpoint/2010/main" val="1616139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lvl1pPr>
          </a:lstStyle>
          <a:p>
            <a:r>
              <a:rPr lang="lv-LV" smtClean="0"/>
              <a:t>Rediģēt šablona virsraksta stilu</a:t>
            </a:r>
            <a:endParaRPr lang="lv-LV"/>
          </a:p>
        </p:txBody>
      </p:sp>
      <p:sp>
        <p:nvSpPr>
          <p:cNvPr id="3" name="Teksta vietturis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lv-LV" smtClean="0"/>
              <a:t>Rediģēt šablona teksta stilus</a:t>
            </a:r>
          </a:p>
        </p:txBody>
      </p:sp>
      <p:sp>
        <p:nvSpPr>
          <p:cNvPr id="4" name="Satura vietturi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Teksta vietturis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lv-LV" smtClean="0"/>
              <a:t>Rediģēt šablona teksta stilus</a:t>
            </a:r>
          </a:p>
        </p:txBody>
      </p:sp>
      <p:sp>
        <p:nvSpPr>
          <p:cNvPr id="6" name="Satura vietturis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7" name="Datuma vietturis 6"/>
          <p:cNvSpPr>
            <a:spLocks noGrp="1"/>
          </p:cNvSpPr>
          <p:nvPr>
            <p:ph type="dt" sz="half" idx="10"/>
          </p:nvPr>
        </p:nvSpPr>
        <p:spPr/>
        <p:txBody>
          <a:bodyPr/>
          <a:lstStyle/>
          <a:p>
            <a:fld id="{995470C0-ED8C-4E9B-AE13-092EC4843052}" type="datetimeFigureOut">
              <a:rPr lang="lv-LV" smtClean="0"/>
              <a:t>10.02.2015</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19C819D0-30EE-4754-BB01-3FE776CCFD0E}" type="slidenum">
              <a:rPr lang="lv-LV" smtClean="0"/>
              <a:t>‹#›</a:t>
            </a:fld>
            <a:endParaRPr lang="lv-LV"/>
          </a:p>
        </p:txBody>
      </p:sp>
    </p:spTree>
    <p:extLst>
      <p:ext uri="{BB962C8B-B14F-4D97-AF65-F5344CB8AC3E}">
        <p14:creationId xmlns:p14="http://schemas.microsoft.com/office/powerpoint/2010/main" val="2756258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Datuma vietturis 2"/>
          <p:cNvSpPr>
            <a:spLocks noGrp="1"/>
          </p:cNvSpPr>
          <p:nvPr>
            <p:ph type="dt" sz="half" idx="10"/>
          </p:nvPr>
        </p:nvSpPr>
        <p:spPr/>
        <p:txBody>
          <a:bodyPr/>
          <a:lstStyle/>
          <a:p>
            <a:fld id="{995470C0-ED8C-4E9B-AE13-092EC4843052}" type="datetimeFigureOut">
              <a:rPr lang="lv-LV" smtClean="0"/>
              <a:t>10.02.2015</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19C819D0-30EE-4754-BB01-3FE776CCFD0E}" type="slidenum">
              <a:rPr lang="lv-LV" smtClean="0"/>
              <a:t>‹#›</a:t>
            </a:fld>
            <a:endParaRPr lang="lv-LV"/>
          </a:p>
        </p:txBody>
      </p:sp>
    </p:spTree>
    <p:extLst>
      <p:ext uri="{BB962C8B-B14F-4D97-AF65-F5344CB8AC3E}">
        <p14:creationId xmlns:p14="http://schemas.microsoft.com/office/powerpoint/2010/main" val="314066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995470C0-ED8C-4E9B-AE13-092EC4843052}" type="datetimeFigureOut">
              <a:rPr lang="lv-LV" smtClean="0"/>
              <a:t>10.02.2015</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19C819D0-30EE-4754-BB01-3FE776CCFD0E}" type="slidenum">
              <a:rPr lang="lv-LV" smtClean="0"/>
              <a:t>‹#›</a:t>
            </a:fld>
            <a:endParaRPr lang="lv-LV"/>
          </a:p>
        </p:txBody>
      </p:sp>
    </p:spTree>
    <p:extLst>
      <p:ext uri="{BB962C8B-B14F-4D97-AF65-F5344CB8AC3E}">
        <p14:creationId xmlns:p14="http://schemas.microsoft.com/office/powerpoint/2010/main" val="992697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457202" y="273050"/>
            <a:ext cx="3008313" cy="1162050"/>
          </a:xfrm>
        </p:spPr>
        <p:txBody>
          <a:bodyPr anchor="b"/>
          <a:lstStyle>
            <a:lvl1pPr algn="l">
              <a:defRPr sz="2000" b="1"/>
            </a:lvl1pPr>
          </a:lstStyle>
          <a:p>
            <a:r>
              <a:rPr lang="lv-LV" smtClean="0"/>
              <a:t>Rediģēt šablona virsraksta stilu</a:t>
            </a:r>
            <a:endParaRPr lang="lv-LV"/>
          </a:p>
        </p:txBody>
      </p:sp>
      <p:sp>
        <p:nvSpPr>
          <p:cNvPr id="3" name="Satura vietturis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ksta vietturis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995470C0-ED8C-4E9B-AE13-092EC4843052}" type="datetimeFigureOut">
              <a:rPr lang="lv-LV" smtClean="0"/>
              <a:t>10.02.2015</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19C819D0-30EE-4754-BB01-3FE776CCFD0E}" type="slidenum">
              <a:rPr lang="lv-LV" smtClean="0"/>
              <a:t>‹#›</a:t>
            </a:fld>
            <a:endParaRPr lang="lv-LV"/>
          </a:p>
        </p:txBody>
      </p:sp>
    </p:spTree>
    <p:extLst>
      <p:ext uri="{BB962C8B-B14F-4D97-AF65-F5344CB8AC3E}">
        <p14:creationId xmlns:p14="http://schemas.microsoft.com/office/powerpoint/2010/main" val="271591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1792288" y="4800600"/>
            <a:ext cx="5486400" cy="566738"/>
          </a:xfrm>
        </p:spPr>
        <p:txBody>
          <a:bodyPr anchor="b"/>
          <a:lstStyle>
            <a:lvl1pPr algn="l">
              <a:defRPr sz="2000" b="1"/>
            </a:lvl1pPr>
          </a:lstStyle>
          <a:p>
            <a:r>
              <a:rPr lang="lv-LV" smtClean="0"/>
              <a:t>Rediģēt šablona virsraksta stilu</a:t>
            </a:r>
            <a:endParaRPr lang="lv-LV"/>
          </a:p>
        </p:txBody>
      </p:sp>
      <p:sp>
        <p:nvSpPr>
          <p:cNvPr id="3" name="Attēla vietturis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endParaRPr lang="lv-LV"/>
          </a:p>
        </p:txBody>
      </p:sp>
      <p:sp>
        <p:nvSpPr>
          <p:cNvPr id="4" name="Teksta vietturis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995470C0-ED8C-4E9B-AE13-092EC4843052}" type="datetimeFigureOut">
              <a:rPr lang="lv-LV" smtClean="0"/>
              <a:t>10.02.2015</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19C819D0-30EE-4754-BB01-3FE776CCFD0E}" type="slidenum">
              <a:rPr lang="lv-LV" smtClean="0"/>
              <a:t>‹#›</a:t>
            </a:fld>
            <a:endParaRPr lang="lv-LV"/>
          </a:p>
        </p:txBody>
      </p:sp>
    </p:spTree>
    <p:extLst>
      <p:ext uri="{BB962C8B-B14F-4D97-AF65-F5344CB8AC3E}">
        <p14:creationId xmlns:p14="http://schemas.microsoft.com/office/powerpoint/2010/main" val="194507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457200" y="274638"/>
            <a:ext cx="8229600" cy="1143000"/>
          </a:xfrm>
          <a:prstGeom prst="rect">
            <a:avLst/>
          </a:prstGeom>
        </p:spPr>
        <p:txBody>
          <a:bodyPr vert="horz" lIns="91430" tIns="45716" rIns="91430" bIns="45716" rtlCol="0" anchor="ctr">
            <a:normAutofit/>
          </a:bodyPr>
          <a:lstStyle/>
          <a:p>
            <a:r>
              <a:rPr lang="lv-LV" smtClean="0"/>
              <a:t>Rediģēt šablona virsraksta stilu</a:t>
            </a:r>
            <a:endParaRPr lang="lv-LV"/>
          </a:p>
        </p:txBody>
      </p:sp>
      <p:sp>
        <p:nvSpPr>
          <p:cNvPr id="3" name="Teksta vietturis 2"/>
          <p:cNvSpPr>
            <a:spLocks noGrp="1"/>
          </p:cNvSpPr>
          <p:nvPr>
            <p:ph type="body" idx="1"/>
          </p:nvPr>
        </p:nvSpPr>
        <p:spPr>
          <a:xfrm>
            <a:off x="457200" y="1600202"/>
            <a:ext cx="8229600" cy="4525963"/>
          </a:xfrm>
          <a:prstGeom prst="rect">
            <a:avLst/>
          </a:prstGeom>
        </p:spPr>
        <p:txBody>
          <a:bodyPr vert="horz" lIns="91430" tIns="45716" rIns="91430" bIns="45716"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2"/>
          </p:nvPr>
        </p:nvSpPr>
        <p:spPr>
          <a:xfrm>
            <a:off x="457200" y="6356352"/>
            <a:ext cx="2133600" cy="365125"/>
          </a:xfrm>
          <a:prstGeom prst="rect">
            <a:avLst/>
          </a:prstGeom>
        </p:spPr>
        <p:txBody>
          <a:bodyPr vert="horz" lIns="91430" tIns="45716" rIns="91430" bIns="45716" rtlCol="0" anchor="ctr"/>
          <a:lstStyle>
            <a:lvl1pPr algn="l">
              <a:defRPr sz="1200">
                <a:solidFill>
                  <a:schemeClr val="tx1">
                    <a:tint val="75000"/>
                  </a:schemeClr>
                </a:solidFill>
              </a:defRPr>
            </a:lvl1pPr>
          </a:lstStyle>
          <a:p>
            <a:fld id="{995470C0-ED8C-4E9B-AE13-092EC4843052}" type="datetimeFigureOut">
              <a:rPr lang="lv-LV" smtClean="0"/>
              <a:t>10.02.2015</a:t>
            </a:fld>
            <a:endParaRPr lang="lv-LV"/>
          </a:p>
        </p:txBody>
      </p:sp>
      <p:sp>
        <p:nvSpPr>
          <p:cNvPr id="5" name="Kājenes vietturis 4"/>
          <p:cNvSpPr>
            <a:spLocks noGrp="1"/>
          </p:cNvSpPr>
          <p:nvPr>
            <p:ph type="ftr" sz="quarter" idx="3"/>
          </p:nvPr>
        </p:nvSpPr>
        <p:spPr>
          <a:xfrm>
            <a:off x="3124201" y="6356352"/>
            <a:ext cx="2895600" cy="365125"/>
          </a:xfrm>
          <a:prstGeom prst="rect">
            <a:avLst/>
          </a:prstGeom>
        </p:spPr>
        <p:txBody>
          <a:bodyPr vert="horz" lIns="91430" tIns="45716" rIns="91430" bIns="45716" rtlCol="0" anchor="ctr"/>
          <a:lstStyle>
            <a:lvl1pPr algn="ctr">
              <a:defRPr sz="1200">
                <a:solidFill>
                  <a:schemeClr val="tx1">
                    <a:tint val="75000"/>
                  </a:schemeClr>
                </a:solidFill>
              </a:defRPr>
            </a:lvl1pPr>
          </a:lstStyle>
          <a:p>
            <a:endParaRPr lang="lv-LV"/>
          </a:p>
        </p:txBody>
      </p:sp>
      <p:sp>
        <p:nvSpPr>
          <p:cNvPr id="6" name="Slaida numura vietturis 5"/>
          <p:cNvSpPr>
            <a:spLocks noGrp="1"/>
          </p:cNvSpPr>
          <p:nvPr>
            <p:ph type="sldNum" sz="quarter" idx="4"/>
          </p:nvPr>
        </p:nvSpPr>
        <p:spPr>
          <a:xfrm>
            <a:off x="6553200" y="6356352"/>
            <a:ext cx="2133600" cy="365125"/>
          </a:xfrm>
          <a:prstGeom prst="rect">
            <a:avLst/>
          </a:prstGeom>
        </p:spPr>
        <p:txBody>
          <a:bodyPr vert="horz" lIns="91430" tIns="45716" rIns="91430" bIns="45716" rtlCol="0" anchor="ctr"/>
          <a:lstStyle>
            <a:lvl1pPr algn="r">
              <a:defRPr sz="1200">
                <a:solidFill>
                  <a:schemeClr val="tx1">
                    <a:tint val="75000"/>
                  </a:schemeClr>
                </a:solidFill>
              </a:defRPr>
            </a:lvl1pPr>
          </a:lstStyle>
          <a:p>
            <a:fld id="{19C819D0-30EE-4754-BB01-3FE776CCFD0E}" type="slidenum">
              <a:rPr lang="lv-LV" smtClean="0"/>
              <a:t>‹#›</a:t>
            </a:fld>
            <a:endParaRPr lang="lv-LV"/>
          </a:p>
        </p:txBody>
      </p:sp>
    </p:spTree>
    <p:extLst>
      <p:ext uri="{BB962C8B-B14F-4D97-AF65-F5344CB8AC3E}">
        <p14:creationId xmlns:p14="http://schemas.microsoft.com/office/powerpoint/2010/main" val="755225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06"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4" indent="-285722" algn="l" defTabSz="91430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3" indent="-228576" algn="l" defTabSz="91430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36"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90"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3"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6"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50"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02"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892970" y="5652493"/>
            <a:ext cx="7358063" cy="124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5" tIns="35715" rIns="35715" bIns="35715" numCol="1" anchor="t" anchorCtr="0" compatLnSpc="1">
            <a:prstTxWarp prst="textNoShape">
              <a:avLst/>
            </a:prstTxWarp>
          </a:bodyPr>
          <a:lstStyle/>
          <a:p>
            <a:pPr lvl="0"/>
            <a:r>
              <a:rPr lang="en-US" altLang="lv-LV" smtClean="0">
                <a:sym typeface="Times" charset="0"/>
              </a:rPr>
              <a:t>Click to edit Master text styles</a:t>
            </a:r>
          </a:p>
          <a:p>
            <a:pPr lvl="1"/>
            <a:r>
              <a:rPr lang="en-US" altLang="lv-LV" smtClean="0">
                <a:sym typeface="Times" charset="0"/>
              </a:rPr>
              <a:t>Second level</a:t>
            </a:r>
          </a:p>
          <a:p>
            <a:pPr lvl="2"/>
            <a:r>
              <a:rPr lang="en-US" altLang="lv-LV" smtClean="0">
                <a:sym typeface="Times" charset="0"/>
              </a:rPr>
              <a:t>Third level</a:t>
            </a:r>
          </a:p>
          <a:p>
            <a:pPr lvl="3"/>
            <a:r>
              <a:rPr lang="en-US" altLang="lv-LV" smtClean="0">
                <a:sym typeface="Times" charset="0"/>
              </a:rPr>
              <a:t>Fourth level</a:t>
            </a:r>
          </a:p>
          <a:p>
            <a:pPr lvl="4"/>
            <a:r>
              <a:rPr lang="en-US" altLang="lv-LV" smtClean="0">
                <a:sym typeface="Times" charset="0"/>
              </a:rPr>
              <a:t>Fifth level</a:t>
            </a:r>
          </a:p>
        </p:txBody>
      </p:sp>
      <p:sp>
        <p:nvSpPr>
          <p:cNvPr id="1027" name="Rectangle 2"/>
          <p:cNvSpPr>
            <a:spLocks/>
          </p:cNvSpPr>
          <p:nvPr/>
        </p:nvSpPr>
        <p:spPr bwMode="auto">
          <a:xfrm>
            <a:off x="139528" y="150689"/>
            <a:ext cx="8840391" cy="4295180"/>
          </a:xfrm>
          <a:prstGeom prst="rect">
            <a:avLst/>
          </a:prstGeom>
          <a:solidFill>
            <a:schemeClr val="accent1"/>
          </a:solidFill>
          <a:ln>
            <a:noFill/>
          </a:ln>
          <a:extLst/>
        </p:spPr>
        <p:txBody>
          <a:bodyPr lIns="0" tIns="0" rIns="0" bIns="0"/>
          <a:lstStyle>
            <a:lvl1pPr eaLnBrk="0" hangingPunct="0">
              <a:defRPr sz="4200">
                <a:solidFill>
                  <a:srgbClr val="000000"/>
                </a:solidFill>
                <a:latin typeface="Gill Sans" charset="0"/>
                <a:cs typeface="ヒラギノ角ゴ ProN W3" charset="0"/>
                <a:sym typeface="Gill Sans" charset="0"/>
              </a:defRPr>
            </a:lvl1pPr>
            <a:lvl2pPr marL="742950" indent="-285750" eaLnBrk="0" hangingPunct="0">
              <a:defRPr sz="4200">
                <a:solidFill>
                  <a:srgbClr val="000000"/>
                </a:solidFill>
                <a:latin typeface="Gill Sans" charset="0"/>
                <a:cs typeface="ヒラギノ角ゴ ProN W3" charset="0"/>
                <a:sym typeface="Gill Sans" charset="0"/>
              </a:defRPr>
            </a:lvl2pPr>
            <a:lvl3pPr marL="1143000" indent="-228600" eaLnBrk="0" hangingPunct="0">
              <a:defRPr sz="4200">
                <a:solidFill>
                  <a:srgbClr val="000000"/>
                </a:solidFill>
                <a:latin typeface="Gill Sans" charset="0"/>
                <a:cs typeface="ヒラギノ角ゴ ProN W3" charset="0"/>
                <a:sym typeface="Gill Sans" charset="0"/>
              </a:defRPr>
            </a:lvl3pPr>
            <a:lvl4pPr marL="1600200" indent="-228600" eaLnBrk="0" hangingPunct="0">
              <a:defRPr sz="4200">
                <a:solidFill>
                  <a:srgbClr val="000000"/>
                </a:solidFill>
                <a:latin typeface="Gill Sans" charset="0"/>
                <a:cs typeface="ヒラギノ角ゴ ProN W3" charset="0"/>
                <a:sym typeface="Gill Sans" charset="0"/>
              </a:defRPr>
            </a:lvl4pPr>
            <a:lvl5pPr marL="2057400" indent="-228600" eaLnBrk="0" hangingPunct="0">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ctr" defTabSz="914353" eaLnBrk="1" fontAlgn="base" hangingPunct="1">
              <a:spcBef>
                <a:spcPct val="0"/>
              </a:spcBef>
              <a:spcAft>
                <a:spcPct val="0"/>
              </a:spcAft>
              <a:defRPr/>
            </a:pPr>
            <a:endParaRPr lang="lv-LV" altLang="lv-LV" smtClean="0"/>
          </a:p>
        </p:txBody>
      </p:sp>
      <p:pic>
        <p:nvPicPr>
          <p:cNvPr id="1028"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0070" y="3705820"/>
            <a:ext cx="2277070" cy="166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1029" name="Rectangle 4"/>
          <p:cNvSpPr>
            <a:spLocks noGrp="1" noChangeArrowheads="1"/>
          </p:cNvSpPr>
          <p:nvPr>
            <p:ph type="title"/>
          </p:nvPr>
        </p:nvSpPr>
        <p:spPr bwMode="auto">
          <a:xfrm>
            <a:off x="892970" y="1151930"/>
            <a:ext cx="7358063"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5" tIns="35715" rIns="35715" bIns="35715" numCol="1" anchor="ctr" anchorCtr="0" compatLnSpc="1">
            <a:prstTxWarp prst="textNoShape">
              <a:avLst/>
            </a:prstTxWarp>
          </a:bodyPr>
          <a:lstStyle/>
          <a:p>
            <a:pPr lvl="0"/>
            <a:r>
              <a:rPr lang="en-US" altLang="lv-LV" smtClean="0">
                <a:sym typeface="Times" charset="0"/>
              </a:rPr>
              <a:t>Click to edit Master title style</a:t>
            </a:r>
          </a:p>
        </p:txBody>
      </p:sp>
      <p:sp>
        <p:nvSpPr>
          <p:cNvPr id="2" name="Text Box 5"/>
          <p:cNvSpPr txBox="1">
            <a:spLocks noGrp="1" noChangeArrowheads="1"/>
          </p:cNvSpPr>
          <p:nvPr>
            <p:ph type="sldNum" sz="quarter" idx="4"/>
          </p:nvPr>
        </p:nvSpPr>
        <p:spPr bwMode="auto">
          <a:xfrm>
            <a:off x="303609" y="6384727"/>
            <a:ext cx="294680" cy="330398"/>
          </a:xfrm>
          <a:prstGeom prst="rect">
            <a:avLst/>
          </a:prstGeom>
          <a:noFill/>
          <a:ln>
            <a:noFill/>
          </a:ln>
          <a:effectLst/>
          <a:extLst/>
        </p:spPr>
        <p:txBody>
          <a:bodyPr vert="horz" wrap="none" lIns="64288" tIns="32144" rIns="64288" bIns="32144" numCol="1" anchor="t" anchorCtr="0" compatLnSpc="1">
            <a:prstTxWarp prst="textNoShape">
              <a:avLst/>
            </a:prstTxWarp>
          </a:bodyPr>
          <a:lstStyle>
            <a:lvl1pPr algn="ctr">
              <a:defRPr sz="1700" b="1">
                <a:solidFill>
                  <a:srgbClr val="FFFFFF"/>
                </a:solidFill>
                <a:latin typeface="+mn-lt"/>
                <a:ea typeface="Times" charset="0"/>
                <a:cs typeface="Times" charset="0"/>
                <a:sym typeface="Times" charset="0"/>
              </a:defRPr>
            </a:lvl1pPr>
            <a:lvl2pPr algn="l">
              <a:defRPr sz="800">
                <a:solidFill>
                  <a:schemeClr val="tx1"/>
                </a:solidFill>
                <a:latin typeface="Gill Sans" charset="0"/>
              </a:defRPr>
            </a:lvl2pPr>
            <a:lvl3pPr algn="l">
              <a:defRPr sz="800">
                <a:solidFill>
                  <a:schemeClr val="tx1"/>
                </a:solidFill>
                <a:latin typeface="Gill Sans" charset="0"/>
              </a:defRPr>
            </a:lvl3pPr>
            <a:lvl4pPr algn="l">
              <a:defRPr sz="800">
                <a:solidFill>
                  <a:schemeClr val="tx1"/>
                </a:solidFill>
                <a:latin typeface="Gill Sans" charset="0"/>
              </a:defRPr>
            </a:lvl4pPr>
            <a:lvl5pPr algn="l">
              <a:defRPr sz="800">
                <a:solidFill>
                  <a:schemeClr val="tx1"/>
                </a:solidFill>
                <a:latin typeface="Gill Sans" charset="0"/>
              </a:defRPr>
            </a:lvl5pPr>
            <a:lvl6pPr fontAlgn="base">
              <a:spcBef>
                <a:spcPct val="0"/>
              </a:spcBef>
              <a:spcAft>
                <a:spcPct val="0"/>
              </a:spcAft>
              <a:defRPr sz="800">
                <a:solidFill>
                  <a:schemeClr val="tx1"/>
                </a:solidFill>
                <a:latin typeface="Gill Sans" charset="0"/>
              </a:defRPr>
            </a:lvl6pPr>
            <a:lvl7pPr fontAlgn="base">
              <a:spcBef>
                <a:spcPct val="0"/>
              </a:spcBef>
              <a:spcAft>
                <a:spcPct val="0"/>
              </a:spcAft>
              <a:defRPr sz="800">
                <a:solidFill>
                  <a:schemeClr val="tx1"/>
                </a:solidFill>
                <a:latin typeface="Gill Sans" charset="0"/>
              </a:defRPr>
            </a:lvl7pPr>
            <a:lvl8pPr fontAlgn="base">
              <a:spcBef>
                <a:spcPct val="0"/>
              </a:spcBef>
              <a:spcAft>
                <a:spcPct val="0"/>
              </a:spcAft>
              <a:defRPr sz="800">
                <a:solidFill>
                  <a:schemeClr val="tx1"/>
                </a:solidFill>
                <a:latin typeface="Gill Sans" charset="0"/>
              </a:defRPr>
            </a:lvl8pPr>
            <a:lvl9pPr fontAlgn="base">
              <a:spcBef>
                <a:spcPct val="0"/>
              </a:spcBef>
              <a:spcAft>
                <a:spcPct val="0"/>
              </a:spcAft>
              <a:defRPr sz="800">
                <a:solidFill>
                  <a:schemeClr val="tx1"/>
                </a:solidFill>
                <a:latin typeface="Gill Sans" charset="0"/>
              </a:defRPr>
            </a:lvl9pPr>
          </a:lstStyle>
          <a:p>
            <a:pPr defTabSz="914353" fontAlgn="base">
              <a:spcBef>
                <a:spcPct val="0"/>
              </a:spcBef>
              <a:spcAft>
                <a:spcPct val="0"/>
              </a:spcAft>
              <a:defRPr/>
            </a:pPr>
            <a:fld id="{E80D10BB-7D51-4BC4-851E-6D632A2DCE98}" type="slidenum">
              <a:rPr lang="en-US" smtClean="0"/>
              <a:pPr defTabSz="914353" fontAlgn="base">
                <a:spcBef>
                  <a:spcPct val="0"/>
                </a:spcBef>
                <a:spcAft>
                  <a:spcPct val="0"/>
                </a:spcAft>
                <a:defRPr/>
              </a:pPr>
              <a:t>‹#›</a:t>
            </a:fld>
            <a:endParaRPr lang="en-US"/>
          </a:p>
        </p:txBody>
      </p:sp>
    </p:spTree>
    <p:extLst>
      <p:ext uri="{BB962C8B-B14F-4D97-AF65-F5344CB8AC3E}">
        <p14:creationId xmlns:p14="http://schemas.microsoft.com/office/powerpoint/2010/main" val="11502705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ftr="0" dt="0"/>
  <p:txStyles>
    <p:titleStyle>
      <a:lvl1pPr algn="ctr" rtl="0" eaLnBrk="0" fontAlgn="base" hangingPunct="0">
        <a:spcBef>
          <a:spcPct val="0"/>
        </a:spcBef>
        <a:spcAft>
          <a:spcPct val="0"/>
        </a:spcAft>
        <a:defRPr sz="4100" b="1">
          <a:solidFill>
            <a:srgbClr val="FFFFFF"/>
          </a:solidFill>
          <a:latin typeface="+mj-lt"/>
          <a:ea typeface="+mj-ea"/>
          <a:cs typeface="+mj-cs"/>
          <a:sym typeface="Times" charset="0"/>
        </a:defRPr>
      </a:lvl1pPr>
      <a:lvl2pPr algn="ctr" rtl="0" eaLnBrk="0" fontAlgn="base" hangingPunct="0">
        <a:spcBef>
          <a:spcPct val="0"/>
        </a:spcBef>
        <a:spcAft>
          <a:spcPct val="0"/>
        </a:spcAft>
        <a:defRPr sz="4100" b="1">
          <a:solidFill>
            <a:srgbClr val="FFFFFF"/>
          </a:solidFill>
          <a:latin typeface="Times" charset="0"/>
          <a:ea typeface="ヒラギノ明朝 ProN W6" charset="0"/>
          <a:cs typeface="ヒラギノ明朝 ProN W6" charset="0"/>
          <a:sym typeface="Times" charset="0"/>
        </a:defRPr>
      </a:lvl2pPr>
      <a:lvl3pPr algn="ctr" rtl="0" eaLnBrk="0" fontAlgn="base" hangingPunct="0">
        <a:spcBef>
          <a:spcPct val="0"/>
        </a:spcBef>
        <a:spcAft>
          <a:spcPct val="0"/>
        </a:spcAft>
        <a:defRPr sz="4100" b="1">
          <a:solidFill>
            <a:srgbClr val="FFFFFF"/>
          </a:solidFill>
          <a:latin typeface="Times" charset="0"/>
          <a:ea typeface="ヒラギノ明朝 ProN W6" charset="0"/>
          <a:cs typeface="ヒラギノ明朝 ProN W6" charset="0"/>
          <a:sym typeface="Times" charset="0"/>
        </a:defRPr>
      </a:lvl3pPr>
      <a:lvl4pPr algn="ctr" rtl="0" eaLnBrk="0" fontAlgn="base" hangingPunct="0">
        <a:spcBef>
          <a:spcPct val="0"/>
        </a:spcBef>
        <a:spcAft>
          <a:spcPct val="0"/>
        </a:spcAft>
        <a:defRPr sz="4100" b="1">
          <a:solidFill>
            <a:srgbClr val="FFFFFF"/>
          </a:solidFill>
          <a:latin typeface="Times" charset="0"/>
          <a:ea typeface="ヒラギノ明朝 ProN W6" charset="0"/>
          <a:cs typeface="ヒラギノ明朝 ProN W6" charset="0"/>
          <a:sym typeface="Times" charset="0"/>
        </a:defRPr>
      </a:lvl4pPr>
      <a:lvl5pPr algn="ctr" rtl="0" eaLnBrk="0" fontAlgn="base" hangingPunct="0">
        <a:spcBef>
          <a:spcPct val="0"/>
        </a:spcBef>
        <a:spcAft>
          <a:spcPct val="0"/>
        </a:spcAft>
        <a:defRPr sz="4100" b="1">
          <a:solidFill>
            <a:srgbClr val="FFFFFF"/>
          </a:solidFill>
          <a:latin typeface="Times" charset="0"/>
          <a:ea typeface="ヒラギノ明朝 ProN W6" charset="0"/>
          <a:cs typeface="ヒラギノ明朝 ProN W6" charset="0"/>
          <a:sym typeface="Times" charset="0"/>
        </a:defRPr>
      </a:lvl5pPr>
      <a:lvl6pPr marL="321440" algn="ctr" rtl="0" fontAlgn="base">
        <a:spcBef>
          <a:spcPct val="0"/>
        </a:spcBef>
        <a:spcAft>
          <a:spcPct val="0"/>
        </a:spcAft>
        <a:defRPr sz="4100" b="1">
          <a:solidFill>
            <a:srgbClr val="FFFFFF"/>
          </a:solidFill>
          <a:latin typeface="Times" charset="0"/>
          <a:ea typeface="ヒラギノ明朝 ProN W6" charset="0"/>
          <a:cs typeface="ヒラギノ明朝 ProN W6" charset="0"/>
          <a:sym typeface="Times" charset="0"/>
        </a:defRPr>
      </a:lvl6pPr>
      <a:lvl7pPr marL="642882" algn="ctr" rtl="0" fontAlgn="base">
        <a:spcBef>
          <a:spcPct val="0"/>
        </a:spcBef>
        <a:spcAft>
          <a:spcPct val="0"/>
        </a:spcAft>
        <a:defRPr sz="4100" b="1">
          <a:solidFill>
            <a:srgbClr val="FFFFFF"/>
          </a:solidFill>
          <a:latin typeface="Times" charset="0"/>
          <a:ea typeface="ヒラギノ明朝 ProN W6" charset="0"/>
          <a:cs typeface="ヒラギノ明朝 ProN W6" charset="0"/>
          <a:sym typeface="Times" charset="0"/>
        </a:defRPr>
      </a:lvl7pPr>
      <a:lvl8pPr marL="964323" algn="ctr" rtl="0" fontAlgn="base">
        <a:spcBef>
          <a:spcPct val="0"/>
        </a:spcBef>
        <a:spcAft>
          <a:spcPct val="0"/>
        </a:spcAft>
        <a:defRPr sz="4100" b="1">
          <a:solidFill>
            <a:srgbClr val="FFFFFF"/>
          </a:solidFill>
          <a:latin typeface="Times" charset="0"/>
          <a:ea typeface="ヒラギノ明朝 ProN W6" charset="0"/>
          <a:cs typeface="ヒラギノ明朝 ProN W6" charset="0"/>
          <a:sym typeface="Times" charset="0"/>
        </a:defRPr>
      </a:lvl8pPr>
      <a:lvl9pPr marL="1285763" algn="ctr" rtl="0" fontAlgn="base">
        <a:spcBef>
          <a:spcPct val="0"/>
        </a:spcBef>
        <a:spcAft>
          <a:spcPct val="0"/>
        </a:spcAft>
        <a:defRPr sz="4100" b="1">
          <a:solidFill>
            <a:srgbClr val="FFFFFF"/>
          </a:solidFill>
          <a:latin typeface="Times" charset="0"/>
          <a:ea typeface="ヒラギノ明朝 ProN W6" charset="0"/>
          <a:cs typeface="ヒラギノ明朝 ProN W6" charset="0"/>
          <a:sym typeface="Times" charset="0"/>
        </a:defRPr>
      </a:lvl9pPr>
    </p:titleStyle>
    <p:bodyStyle>
      <a:lvl1pPr marL="241080" indent="-241080" algn="ctr" rtl="0" eaLnBrk="0" fontAlgn="base" hangingPunct="0">
        <a:spcBef>
          <a:spcPct val="0"/>
        </a:spcBef>
        <a:spcAft>
          <a:spcPct val="0"/>
        </a:spcAft>
        <a:defRPr sz="1500">
          <a:solidFill>
            <a:schemeClr val="tx1"/>
          </a:solidFill>
          <a:latin typeface="+mn-lt"/>
          <a:ea typeface="+mn-ea"/>
          <a:cs typeface="+mn-cs"/>
          <a:sym typeface="Times" charset="0"/>
        </a:defRPr>
      </a:lvl1pPr>
      <a:lvl2pPr marL="522341" indent="-200901" algn="ctr" rtl="0" eaLnBrk="0" fontAlgn="base" hangingPunct="0">
        <a:spcBef>
          <a:spcPct val="0"/>
        </a:spcBef>
        <a:spcAft>
          <a:spcPct val="0"/>
        </a:spcAft>
        <a:defRPr sz="1500">
          <a:solidFill>
            <a:schemeClr val="tx1"/>
          </a:solidFill>
          <a:latin typeface="+mn-lt"/>
          <a:ea typeface="+mn-ea"/>
          <a:cs typeface="+mn-cs"/>
          <a:sym typeface="Times" charset="0"/>
        </a:defRPr>
      </a:lvl2pPr>
      <a:lvl3pPr marL="803602" indent="-160721" algn="ctr" rtl="0" eaLnBrk="0" fontAlgn="base" hangingPunct="0">
        <a:spcBef>
          <a:spcPct val="0"/>
        </a:spcBef>
        <a:spcAft>
          <a:spcPct val="0"/>
        </a:spcAft>
        <a:defRPr sz="1500">
          <a:solidFill>
            <a:schemeClr val="tx1"/>
          </a:solidFill>
          <a:latin typeface="+mn-lt"/>
          <a:ea typeface="+mn-ea"/>
          <a:cs typeface="+mn-cs"/>
          <a:sym typeface="Times" charset="0"/>
        </a:defRPr>
      </a:lvl3pPr>
      <a:lvl4pPr marL="1125044" indent="-160721" algn="ctr" rtl="0" eaLnBrk="0" fontAlgn="base" hangingPunct="0">
        <a:spcBef>
          <a:spcPct val="0"/>
        </a:spcBef>
        <a:spcAft>
          <a:spcPct val="0"/>
        </a:spcAft>
        <a:defRPr sz="1500">
          <a:solidFill>
            <a:schemeClr val="tx1"/>
          </a:solidFill>
          <a:latin typeface="+mn-lt"/>
          <a:ea typeface="+mn-ea"/>
          <a:cs typeface="+mn-cs"/>
          <a:sym typeface="Times" charset="0"/>
        </a:defRPr>
      </a:lvl4pPr>
      <a:lvl5pPr marL="1446484" indent="-160721" algn="ctr" rtl="0" eaLnBrk="0" fontAlgn="base" hangingPunct="0">
        <a:spcBef>
          <a:spcPct val="0"/>
        </a:spcBef>
        <a:spcAft>
          <a:spcPct val="0"/>
        </a:spcAft>
        <a:defRPr sz="1500">
          <a:solidFill>
            <a:schemeClr val="tx1"/>
          </a:solidFill>
          <a:latin typeface="+mn-lt"/>
          <a:ea typeface="+mn-ea"/>
          <a:cs typeface="+mn-cs"/>
          <a:sym typeface="Times" charset="0"/>
        </a:defRPr>
      </a:lvl5pPr>
      <a:lvl6pPr marL="321440" algn="ctr" rtl="0" fontAlgn="base">
        <a:spcBef>
          <a:spcPct val="0"/>
        </a:spcBef>
        <a:spcAft>
          <a:spcPct val="0"/>
        </a:spcAft>
        <a:defRPr sz="1500">
          <a:solidFill>
            <a:schemeClr val="tx1"/>
          </a:solidFill>
          <a:latin typeface="+mn-lt"/>
          <a:ea typeface="+mn-ea"/>
          <a:cs typeface="+mn-cs"/>
          <a:sym typeface="Times" charset="0"/>
        </a:defRPr>
      </a:lvl6pPr>
      <a:lvl7pPr marL="642882" algn="ctr" rtl="0" fontAlgn="base">
        <a:spcBef>
          <a:spcPct val="0"/>
        </a:spcBef>
        <a:spcAft>
          <a:spcPct val="0"/>
        </a:spcAft>
        <a:defRPr sz="1500">
          <a:solidFill>
            <a:schemeClr val="tx1"/>
          </a:solidFill>
          <a:latin typeface="+mn-lt"/>
          <a:ea typeface="+mn-ea"/>
          <a:cs typeface="+mn-cs"/>
          <a:sym typeface="Times" charset="0"/>
        </a:defRPr>
      </a:lvl7pPr>
      <a:lvl8pPr marL="964323" algn="ctr" rtl="0" fontAlgn="base">
        <a:spcBef>
          <a:spcPct val="0"/>
        </a:spcBef>
        <a:spcAft>
          <a:spcPct val="0"/>
        </a:spcAft>
        <a:defRPr sz="1500">
          <a:solidFill>
            <a:schemeClr val="tx1"/>
          </a:solidFill>
          <a:latin typeface="+mn-lt"/>
          <a:ea typeface="+mn-ea"/>
          <a:cs typeface="+mn-cs"/>
          <a:sym typeface="Times" charset="0"/>
        </a:defRPr>
      </a:lvl8pPr>
      <a:lvl9pPr marL="1285763" algn="ctr" rtl="0" fontAlgn="base">
        <a:spcBef>
          <a:spcPct val="0"/>
        </a:spcBef>
        <a:spcAft>
          <a:spcPct val="0"/>
        </a:spcAft>
        <a:defRPr sz="1500">
          <a:solidFill>
            <a:schemeClr val="tx1"/>
          </a:solidFill>
          <a:latin typeface="+mn-lt"/>
          <a:ea typeface="+mn-ea"/>
          <a:cs typeface="+mn-cs"/>
          <a:sym typeface="Times" charset="0"/>
        </a:defRPr>
      </a:lvl9pPr>
    </p:bodyStyle>
    <p:otherStyle>
      <a:defPPr>
        <a:defRPr lang="lv-LV"/>
      </a:defPPr>
      <a:lvl1pPr marL="0" algn="l" defTabSz="642882" rtl="0" eaLnBrk="1" latinLnBrk="0" hangingPunct="1">
        <a:defRPr sz="1300" kern="1200">
          <a:solidFill>
            <a:schemeClr val="tx1"/>
          </a:solidFill>
          <a:latin typeface="+mn-lt"/>
          <a:ea typeface="+mn-ea"/>
          <a:cs typeface="+mn-cs"/>
        </a:defRPr>
      </a:lvl1pPr>
      <a:lvl2pPr marL="321440" algn="l" defTabSz="642882" rtl="0" eaLnBrk="1" latinLnBrk="0" hangingPunct="1">
        <a:defRPr sz="1300" kern="1200">
          <a:solidFill>
            <a:schemeClr val="tx1"/>
          </a:solidFill>
          <a:latin typeface="+mn-lt"/>
          <a:ea typeface="+mn-ea"/>
          <a:cs typeface="+mn-cs"/>
        </a:defRPr>
      </a:lvl2pPr>
      <a:lvl3pPr marL="642882" algn="l" defTabSz="642882" rtl="0" eaLnBrk="1" latinLnBrk="0" hangingPunct="1">
        <a:defRPr sz="1300" kern="1200">
          <a:solidFill>
            <a:schemeClr val="tx1"/>
          </a:solidFill>
          <a:latin typeface="+mn-lt"/>
          <a:ea typeface="+mn-ea"/>
          <a:cs typeface="+mn-cs"/>
        </a:defRPr>
      </a:lvl3pPr>
      <a:lvl4pPr marL="964323" algn="l" defTabSz="642882" rtl="0" eaLnBrk="1" latinLnBrk="0" hangingPunct="1">
        <a:defRPr sz="1300" kern="1200">
          <a:solidFill>
            <a:schemeClr val="tx1"/>
          </a:solidFill>
          <a:latin typeface="+mn-lt"/>
          <a:ea typeface="+mn-ea"/>
          <a:cs typeface="+mn-cs"/>
        </a:defRPr>
      </a:lvl4pPr>
      <a:lvl5pPr marL="1285763" algn="l" defTabSz="642882" rtl="0" eaLnBrk="1" latinLnBrk="0" hangingPunct="1">
        <a:defRPr sz="1300" kern="1200">
          <a:solidFill>
            <a:schemeClr val="tx1"/>
          </a:solidFill>
          <a:latin typeface="+mn-lt"/>
          <a:ea typeface="+mn-ea"/>
          <a:cs typeface="+mn-cs"/>
        </a:defRPr>
      </a:lvl5pPr>
      <a:lvl6pPr marL="1607205" algn="l" defTabSz="642882" rtl="0" eaLnBrk="1" latinLnBrk="0" hangingPunct="1">
        <a:defRPr sz="1300" kern="1200">
          <a:solidFill>
            <a:schemeClr val="tx1"/>
          </a:solidFill>
          <a:latin typeface="+mn-lt"/>
          <a:ea typeface="+mn-ea"/>
          <a:cs typeface="+mn-cs"/>
        </a:defRPr>
      </a:lvl6pPr>
      <a:lvl7pPr marL="1928645" algn="l" defTabSz="642882" rtl="0" eaLnBrk="1" latinLnBrk="0" hangingPunct="1">
        <a:defRPr sz="1300" kern="1200">
          <a:solidFill>
            <a:schemeClr val="tx1"/>
          </a:solidFill>
          <a:latin typeface="+mn-lt"/>
          <a:ea typeface="+mn-ea"/>
          <a:cs typeface="+mn-cs"/>
        </a:defRPr>
      </a:lvl7pPr>
      <a:lvl8pPr marL="2250086" algn="l" defTabSz="642882" rtl="0" eaLnBrk="1" latinLnBrk="0" hangingPunct="1">
        <a:defRPr sz="1300" kern="1200">
          <a:solidFill>
            <a:schemeClr val="tx1"/>
          </a:solidFill>
          <a:latin typeface="+mn-lt"/>
          <a:ea typeface="+mn-ea"/>
          <a:cs typeface="+mn-cs"/>
        </a:defRPr>
      </a:lvl8pPr>
      <a:lvl9pPr marL="2571527" algn="l" defTabSz="642882"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892969" y="5652492"/>
            <a:ext cx="7358063" cy="124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t" anchorCtr="0" compatLnSpc="1">
            <a:prstTxWarp prst="textNoShape">
              <a:avLst/>
            </a:prstTxWarp>
          </a:bodyPr>
          <a:lstStyle/>
          <a:p>
            <a:pPr lvl="0"/>
            <a:r>
              <a:rPr lang="en-US" altLang="lv-LV" smtClean="0">
                <a:sym typeface="Times" charset="0"/>
              </a:rPr>
              <a:t>Click to edit Master text styles</a:t>
            </a:r>
          </a:p>
          <a:p>
            <a:pPr lvl="1"/>
            <a:r>
              <a:rPr lang="en-US" altLang="lv-LV" smtClean="0">
                <a:sym typeface="Times" charset="0"/>
              </a:rPr>
              <a:t>Second level</a:t>
            </a:r>
          </a:p>
          <a:p>
            <a:pPr lvl="2"/>
            <a:r>
              <a:rPr lang="en-US" altLang="lv-LV" smtClean="0">
                <a:sym typeface="Times" charset="0"/>
              </a:rPr>
              <a:t>Third level</a:t>
            </a:r>
          </a:p>
          <a:p>
            <a:pPr lvl="3"/>
            <a:r>
              <a:rPr lang="en-US" altLang="lv-LV" smtClean="0">
                <a:sym typeface="Times" charset="0"/>
              </a:rPr>
              <a:t>Fourth level</a:t>
            </a:r>
          </a:p>
          <a:p>
            <a:pPr lvl="4"/>
            <a:r>
              <a:rPr lang="en-US" altLang="lv-LV" smtClean="0">
                <a:sym typeface="Times" charset="0"/>
              </a:rPr>
              <a:t>Fifth level</a:t>
            </a:r>
          </a:p>
        </p:txBody>
      </p:sp>
      <p:sp>
        <p:nvSpPr>
          <p:cNvPr id="1027" name="Rectangle 2"/>
          <p:cNvSpPr>
            <a:spLocks/>
          </p:cNvSpPr>
          <p:nvPr/>
        </p:nvSpPr>
        <p:spPr bwMode="auto">
          <a:xfrm>
            <a:off x="139527" y="150689"/>
            <a:ext cx="8840391" cy="4295180"/>
          </a:xfrm>
          <a:prstGeom prst="rect">
            <a:avLst/>
          </a:prstGeom>
          <a:solidFill>
            <a:schemeClr val="accent1"/>
          </a:solidFill>
          <a:ln>
            <a:noFill/>
          </a:ln>
          <a:extLst/>
        </p:spPr>
        <p:txBody>
          <a:bodyPr lIns="0" tIns="0" rIns="0" bIns="0"/>
          <a:lstStyle>
            <a:lvl1pPr eaLnBrk="0" hangingPunct="0">
              <a:defRPr sz="4200">
                <a:solidFill>
                  <a:srgbClr val="000000"/>
                </a:solidFill>
                <a:latin typeface="Gill Sans" charset="0"/>
                <a:cs typeface="ヒラギノ角ゴ ProN W3" charset="0"/>
                <a:sym typeface="Gill Sans" charset="0"/>
              </a:defRPr>
            </a:lvl1pPr>
            <a:lvl2pPr marL="742950" indent="-285750" eaLnBrk="0" hangingPunct="0">
              <a:defRPr sz="4200">
                <a:solidFill>
                  <a:srgbClr val="000000"/>
                </a:solidFill>
                <a:latin typeface="Gill Sans" charset="0"/>
                <a:cs typeface="ヒラギノ角ゴ ProN W3" charset="0"/>
                <a:sym typeface="Gill Sans" charset="0"/>
              </a:defRPr>
            </a:lvl2pPr>
            <a:lvl3pPr marL="1143000" indent="-228600" eaLnBrk="0" hangingPunct="0">
              <a:defRPr sz="4200">
                <a:solidFill>
                  <a:srgbClr val="000000"/>
                </a:solidFill>
                <a:latin typeface="Gill Sans" charset="0"/>
                <a:cs typeface="ヒラギノ角ゴ ProN W3" charset="0"/>
                <a:sym typeface="Gill Sans" charset="0"/>
              </a:defRPr>
            </a:lvl3pPr>
            <a:lvl4pPr marL="1600200" indent="-228600" eaLnBrk="0" hangingPunct="0">
              <a:defRPr sz="4200">
                <a:solidFill>
                  <a:srgbClr val="000000"/>
                </a:solidFill>
                <a:latin typeface="Gill Sans" charset="0"/>
                <a:cs typeface="ヒラギノ角ゴ ProN W3" charset="0"/>
                <a:sym typeface="Gill Sans" charset="0"/>
              </a:defRPr>
            </a:lvl4pPr>
            <a:lvl5pPr marL="2057400" indent="-228600" eaLnBrk="0" hangingPunct="0">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ctr" defTabSz="914400" eaLnBrk="1" fontAlgn="base" hangingPunct="1">
              <a:spcBef>
                <a:spcPct val="0"/>
              </a:spcBef>
              <a:spcAft>
                <a:spcPct val="0"/>
              </a:spcAft>
              <a:defRPr/>
            </a:pPr>
            <a:endParaRPr lang="lv-LV" altLang="lv-LV" smtClean="0"/>
          </a:p>
        </p:txBody>
      </p:sp>
      <p:pic>
        <p:nvPicPr>
          <p:cNvPr id="1028"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0070" y="3705820"/>
            <a:ext cx="2277070" cy="166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1029" name="Rectangle 4"/>
          <p:cNvSpPr>
            <a:spLocks noGrp="1" noChangeArrowheads="1"/>
          </p:cNvSpPr>
          <p:nvPr>
            <p:ph type="title"/>
          </p:nvPr>
        </p:nvSpPr>
        <p:spPr bwMode="auto">
          <a:xfrm>
            <a:off x="892969" y="1151929"/>
            <a:ext cx="7358063"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lvl="0"/>
            <a:r>
              <a:rPr lang="en-US" altLang="lv-LV" smtClean="0">
                <a:sym typeface="Times" charset="0"/>
              </a:rPr>
              <a:t>Click to edit Master title style</a:t>
            </a:r>
          </a:p>
        </p:txBody>
      </p:sp>
      <p:sp>
        <p:nvSpPr>
          <p:cNvPr id="2" name="Text Box 5"/>
          <p:cNvSpPr txBox="1">
            <a:spLocks noGrp="1" noChangeArrowheads="1"/>
          </p:cNvSpPr>
          <p:nvPr>
            <p:ph type="sldNum" sz="quarter" idx="4"/>
          </p:nvPr>
        </p:nvSpPr>
        <p:spPr bwMode="auto">
          <a:xfrm>
            <a:off x="303609" y="6384727"/>
            <a:ext cx="294680" cy="330398"/>
          </a:xfrm>
          <a:prstGeom prst="rect">
            <a:avLst/>
          </a:prstGeom>
          <a:noFill/>
          <a:ln>
            <a:noFill/>
          </a:ln>
          <a:effectLst/>
          <a:extLst/>
        </p:spPr>
        <p:txBody>
          <a:bodyPr vert="horz" wrap="none" lIns="64291" tIns="32146" rIns="64291" bIns="32146" numCol="1" anchor="t" anchorCtr="0" compatLnSpc="1">
            <a:prstTxWarp prst="textNoShape">
              <a:avLst/>
            </a:prstTxWarp>
          </a:bodyPr>
          <a:lstStyle>
            <a:lvl1pPr algn="ctr">
              <a:defRPr sz="1700" b="1">
                <a:solidFill>
                  <a:srgbClr val="FFFFFF"/>
                </a:solidFill>
                <a:latin typeface="+mn-lt"/>
                <a:ea typeface="Times" charset="0"/>
                <a:cs typeface="Times" charset="0"/>
                <a:sym typeface="Times" charset="0"/>
              </a:defRPr>
            </a:lvl1pPr>
            <a:lvl2pPr algn="l">
              <a:defRPr sz="800">
                <a:solidFill>
                  <a:schemeClr val="tx1"/>
                </a:solidFill>
                <a:latin typeface="Gill Sans" charset="0"/>
              </a:defRPr>
            </a:lvl2pPr>
            <a:lvl3pPr algn="l">
              <a:defRPr sz="800">
                <a:solidFill>
                  <a:schemeClr val="tx1"/>
                </a:solidFill>
                <a:latin typeface="Gill Sans" charset="0"/>
              </a:defRPr>
            </a:lvl3pPr>
            <a:lvl4pPr algn="l">
              <a:defRPr sz="800">
                <a:solidFill>
                  <a:schemeClr val="tx1"/>
                </a:solidFill>
                <a:latin typeface="Gill Sans" charset="0"/>
              </a:defRPr>
            </a:lvl4pPr>
            <a:lvl5pPr algn="l">
              <a:defRPr sz="800">
                <a:solidFill>
                  <a:schemeClr val="tx1"/>
                </a:solidFill>
                <a:latin typeface="Gill Sans" charset="0"/>
              </a:defRPr>
            </a:lvl5pPr>
            <a:lvl6pPr fontAlgn="base">
              <a:spcBef>
                <a:spcPct val="0"/>
              </a:spcBef>
              <a:spcAft>
                <a:spcPct val="0"/>
              </a:spcAft>
              <a:defRPr sz="800">
                <a:solidFill>
                  <a:schemeClr val="tx1"/>
                </a:solidFill>
                <a:latin typeface="Gill Sans" charset="0"/>
              </a:defRPr>
            </a:lvl6pPr>
            <a:lvl7pPr fontAlgn="base">
              <a:spcBef>
                <a:spcPct val="0"/>
              </a:spcBef>
              <a:spcAft>
                <a:spcPct val="0"/>
              </a:spcAft>
              <a:defRPr sz="800">
                <a:solidFill>
                  <a:schemeClr val="tx1"/>
                </a:solidFill>
                <a:latin typeface="Gill Sans" charset="0"/>
              </a:defRPr>
            </a:lvl7pPr>
            <a:lvl8pPr fontAlgn="base">
              <a:spcBef>
                <a:spcPct val="0"/>
              </a:spcBef>
              <a:spcAft>
                <a:spcPct val="0"/>
              </a:spcAft>
              <a:defRPr sz="800">
                <a:solidFill>
                  <a:schemeClr val="tx1"/>
                </a:solidFill>
                <a:latin typeface="Gill Sans" charset="0"/>
              </a:defRPr>
            </a:lvl8pPr>
            <a:lvl9pPr fontAlgn="base">
              <a:spcBef>
                <a:spcPct val="0"/>
              </a:spcBef>
              <a:spcAft>
                <a:spcPct val="0"/>
              </a:spcAft>
              <a:defRPr sz="800">
                <a:solidFill>
                  <a:schemeClr val="tx1"/>
                </a:solidFill>
                <a:latin typeface="Gill Sans" charset="0"/>
              </a:defRPr>
            </a:lvl9pPr>
          </a:lstStyle>
          <a:p>
            <a:pPr defTabSz="914400" fontAlgn="base">
              <a:spcBef>
                <a:spcPct val="0"/>
              </a:spcBef>
              <a:spcAft>
                <a:spcPct val="0"/>
              </a:spcAft>
              <a:defRPr/>
            </a:pPr>
            <a:fld id="{E80D10BB-7D51-4BC4-851E-6D632A2DCE98}"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38334655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hdr="0" ftr="0" dt="0"/>
  <p:txStyles>
    <p:titleStyle>
      <a:lvl1pPr algn="ctr" rtl="0" eaLnBrk="0" fontAlgn="base" hangingPunct="0">
        <a:spcBef>
          <a:spcPct val="0"/>
        </a:spcBef>
        <a:spcAft>
          <a:spcPct val="0"/>
        </a:spcAft>
        <a:defRPr sz="4100" b="1">
          <a:solidFill>
            <a:srgbClr val="FFFFFF"/>
          </a:solidFill>
          <a:latin typeface="+mj-lt"/>
          <a:ea typeface="+mj-ea"/>
          <a:cs typeface="+mj-cs"/>
          <a:sym typeface="Times" charset="0"/>
        </a:defRPr>
      </a:lvl1pPr>
      <a:lvl2pPr algn="ctr" rtl="0" eaLnBrk="0" fontAlgn="base" hangingPunct="0">
        <a:spcBef>
          <a:spcPct val="0"/>
        </a:spcBef>
        <a:spcAft>
          <a:spcPct val="0"/>
        </a:spcAft>
        <a:defRPr sz="4100" b="1">
          <a:solidFill>
            <a:srgbClr val="FFFFFF"/>
          </a:solidFill>
          <a:latin typeface="Times" charset="0"/>
          <a:ea typeface="ヒラギノ明朝 ProN W6" charset="0"/>
          <a:cs typeface="ヒラギノ明朝 ProN W6" charset="0"/>
          <a:sym typeface="Times" charset="0"/>
        </a:defRPr>
      </a:lvl2pPr>
      <a:lvl3pPr algn="ctr" rtl="0" eaLnBrk="0" fontAlgn="base" hangingPunct="0">
        <a:spcBef>
          <a:spcPct val="0"/>
        </a:spcBef>
        <a:spcAft>
          <a:spcPct val="0"/>
        </a:spcAft>
        <a:defRPr sz="4100" b="1">
          <a:solidFill>
            <a:srgbClr val="FFFFFF"/>
          </a:solidFill>
          <a:latin typeface="Times" charset="0"/>
          <a:ea typeface="ヒラギノ明朝 ProN W6" charset="0"/>
          <a:cs typeface="ヒラギノ明朝 ProN W6" charset="0"/>
          <a:sym typeface="Times" charset="0"/>
        </a:defRPr>
      </a:lvl3pPr>
      <a:lvl4pPr algn="ctr" rtl="0" eaLnBrk="0" fontAlgn="base" hangingPunct="0">
        <a:spcBef>
          <a:spcPct val="0"/>
        </a:spcBef>
        <a:spcAft>
          <a:spcPct val="0"/>
        </a:spcAft>
        <a:defRPr sz="4100" b="1">
          <a:solidFill>
            <a:srgbClr val="FFFFFF"/>
          </a:solidFill>
          <a:latin typeface="Times" charset="0"/>
          <a:ea typeface="ヒラギノ明朝 ProN W6" charset="0"/>
          <a:cs typeface="ヒラギノ明朝 ProN W6" charset="0"/>
          <a:sym typeface="Times" charset="0"/>
        </a:defRPr>
      </a:lvl4pPr>
      <a:lvl5pPr algn="ctr" rtl="0" eaLnBrk="0" fontAlgn="base" hangingPunct="0">
        <a:spcBef>
          <a:spcPct val="0"/>
        </a:spcBef>
        <a:spcAft>
          <a:spcPct val="0"/>
        </a:spcAft>
        <a:defRPr sz="4100" b="1">
          <a:solidFill>
            <a:srgbClr val="FFFFFF"/>
          </a:solidFill>
          <a:latin typeface="Times" charset="0"/>
          <a:ea typeface="ヒラギノ明朝 ProN W6" charset="0"/>
          <a:cs typeface="ヒラギノ明朝 ProN W6" charset="0"/>
          <a:sym typeface="Times" charset="0"/>
        </a:defRPr>
      </a:lvl5pPr>
      <a:lvl6pPr marL="321457" algn="ctr" rtl="0" fontAlgn="base">
        <a:spcBef>
          <a:spcPct val="0"/>
        </a:spcBef>
        <a:spcAft>
          <a:spcPct val="0"/>
        </a:spcAft>
        <a:defRPr sz="4100" b="1">
          <a:solidFill>
            <a:srgbClr val="FFFFFF"/>
          </a:solidFill>
          <a:latin typeface="Times" charset="0"/>
          <a:ea typeface="ヒラギノ明朝 ProN W6" charset="0"/>
          <a:cs typeface="ヒラギノ明朝 ProN W6" charset="0"/>
          <a:sym typeface="Times" charset="0"/>
        </a:defRPr>
      </a:lvl6pPr>
      <a:lvl7pPr marL="642915" algn="ctr" rtl="0" fontAlgn="base">
        <a:spcBef>
          <a:spcPct val="0"/>
        </a:spcBef>
        <a:spcAft>
          <a:spcPct val="0"/>
        </a:spcAft>
        <a:defRPr sz="4100" b="1">
          <a:solidFill>
            <a:srgbClr val="FFFFFF"/>
          </a:solidFill>
          <a:latin typeface="Times" charset="0"/>
          <a:ea typeface="ヒラギノ明朝 ProN W6" charset="0"/>
          <a:cs typeface="ヒラギノ明朝 ProN W6" charset="0"/>
          <a:sym typeface="Times" charset="0"/>
        </a:defRPr>
      </a:lvl7pPr>
      <a:lvl8pPr marL="964372" algn="ctr" rtl="0" fontAlgn="base">
        <a:spcBef>
          <a:spcPct val="0"/>
        </a:spcBef>
        <a:spcAft>
          <a:spcPct val="0"/>
        </a:spcAft>
        <a:defRPr sz="4100" b="1">
          <a:solidFill>
            <a:srgbClr val="FFFFFF"/>
          </a:solidFill>
          <a:latin typeface="Times" charset="0"/>
          <a:ea typeface="ヒラギノ明朝 ProN W6" charset="0"/>
          <a:cs typeface="ヒラギノ明朝 ProN W6" charset="0"/>
          <a:sym typeface="Times" charset="0"/>
        </a:defRPr>
      </a:lvl8pPr>
      <a:lvl9pPr marL="1285829" algn="ctr" rtl="0" fontAlgn="base">
        <a:spcBef>
          <a:spcPct val="0"/>
        </a:spcBef>
        <a:spcAft>
          <a:spcPct val="0"/>
        </a:spcAft>
        <a:defRPr sz="4100" b="1">
          <a:solidFill>
            <a:srgbClr val="FFFFFF"/>
          </a:solidFill>
          <a:latin typeface="Times" charset="0"/>
          <a:ea typeface="ヒラギノ明朝 ProN W6" charset="0"/>
          <a:cs typeface="ヒラギノ明朝 ProN W6" charset="0"/>
          <a:sym typeface="Times" charset="0"/>
        </a:defRPr>
      </a:lvl9pPr>
    </p:titleStyle>
    <p:bodyStyle>
      <a:lvl1pPr marL="241093" indent="-241093" algn="ctr" rtl="0" eaLnBrk="0" fontAlgn="base" hangingPunct="0">
        <a:spcBef>
          <a:spcPct val="0"/>
        </a:spcBef>
        <a:spcAft>
          <a:spcPct val="0"/>
        </a:spcAft>
        <a:defRPr sz="1500">
          <a:solidFill>
            <a:schemeClr val="tx1"/>
          </a:solidFill>
          <a:latin typeface="+mn-lt"/>
          <a:ea typeface="+mn-ea"/>
          <a:cs typeface="+mn-cs"/>
          <a:sym typeface="Times" charset="0"/>
        </a:defRPr>
      </a:lvl1pPr>
      <a:lvl2pPr marL="522368" indent="-200911" algn="ctr" rtl="0" eaLnBrk="0" fontAlgn="base" hangingPunct="0">
        <a:spcBef>
          <a:spcPct val="0"/>
        </a:spcBef>
        <a:spcAft>
          <a:spcPct val="0"/>
        </a:spcAft>
        <a:defRPr sz="1500">
          <a:solidFill>
            <a:schemeClr val="tx1"/>
          </a:solidFill>
          <a:latin typeface="+mn-lt"/>
          <a:ea typeface="+mn-ea"/>
          <a:cs typeface="+mn-cs"/>
          <a:sym typeface="Times" charset="0"/>
        </a:defRPr>
      </a:lvl2pPr>
      <a:lvl3pPr marL="803643" indent="-160729" algn="ctr" rtl="0" eaLnBrk="0" fontAlgn="base" hangingPunct="0">
        <a:spcBef>
          <a:spcPct val="0"/>
        </a:spcBef>
        <a:spcAft>
          <a:spcPct val="0"/>
        </a:spcAft>
        <a:defRPr sz="1500">
          <a:solidFill>
            <a:schemeClr val="tx1"/>
          </a:solidFill>
          <a:latin typeface="+mn-lt"/>
          <a:ea typeface="+mn-ea"/>
          <a:cs typeface="+mn-cs"/>
          <a:sym typeface="Times" charset="0"/>
        </a:defRPr>
      </a:lvl3pPr>
      <a:lvl4pPr marL="1125101" indent="-160729" algn="ctr" rtl="0" eaLnBrk="0" fontAlgn="base" hangingPunct="0">
        <a:spcBef>
          <a:spcPct val="0"/>
        </a:spcBef>
        <a:spcAft>
          <a:spcPct val="0"/>
        </a:spcAft>
        <a:defRPr sz="1500">
          <a:solidFill>
            <a:schemeClr val="tx1"/>
          </a:solidFill>
          <a:latin typeface="+mn-lt"/>
          <a:ea typeface="+mn-ea"/>
          <a:cs typeface="+mn-cs"/>
          <a:sym typeface="Times" charset="0"/>
        </a:defRPr>
      </a:lvl4pPr>
      <a:lvl5pPr marL="1446558" indent="-160729" algn="ctr" rtl="0" eaLnBrk="0" fontAlgn="base" hangingPunct="0">
        <a:spcBef>
          <a:spcPct val="0"/>
        </a:spcBef>
        <a:spcAft>
          <a:spcPct val="0"/>
        </a:spcAft>
        <a:defRPr sz="1500">
          <a:solidFill>
            <a:schemeClr val="tx1"/>
          </a:solidFill>
          <a:latin typeface="+mn-lt"/>
          <a:ea typeface="+mn-ea"/>
          <a:cs typeface="+mn-cs"/>
          <a:sym typeface="Times" charset="0"/>
        </a:defRPr>
      </a:lvl5pPr>
      <a:lvl6pPr marL="321457" algn="ctr" rtl="0" fontAlgn="base">
        <a:spcBef>
          <a:spcPct val="0"/>
        </a:spcBef>
        <a:spcAft>
          <a:spcPct val="0"/>
        </a:spcAft>
        <a:defRPr sz="1500">
          <a:solidFill>
            <a:schemeClr val="tx1"/>
          </a:solidFill>
          <a:latin typeface="+mn-lt"/>
          <a:ea typeface="+mn-ea"/>
          <a:cs typeface="+mn-cs"/>
          <a:sym typeface="Times" charset="0"/>
        </a:defRPr>
      </a:lvl6pPr>
      <a:lvl7pPr marL="642915" algn="ctr" rtl="0" fontAlgn="base">
        <a:spcBef>
          <a:spcPct val="0"/>
        </a:spcBef>
        <a:spcAft>
          <a:spcPct val="0"/>
        </a:spcAft>
        <a:defRPr sz="1500">
          <a:solidFill>
            <a:schemeClr val="tx1"/>
          </a:solidFill>
          <a:latin typeface="+mn-lt"/>
          <a:ea typeface="+mn-ea"/>
          <a:cs typeface="+mn-cs"/>
          <a:sym typeface="Times" charset="0"/>
        </a:defRPr>
      </a:lvl7pPr>
      <a:lvl8pPr marL="964372" algn="ctr" rtl="0" fontAlgn="base">
        <a:spcBef>
          <a:spcPct val="0"/>
        </a:spcBef>
        <a:spcAft>
          <a:spcPct val="0"/>
        </a:spcAft>
        <a:defRPr sz="1500">
          <a:solidFill>
            <a:schemeClr val="tx1"/>
          </a:solidFill>
          <a:latin typeface="+mn-lt"/>
          <a:ea typeface="+mn-ea"/>
          <a:cs typeface="+mn-cs"/>
          <a:sym typeface="Times" charset="0"/>
        </a:defRPr>
      </a:lvl8pPr>
      <a:lvl9pPr marL="1285829" algn="ctr" rtl="0" fontAlgn="base">
        <a:spcBef>
          <a:spcPct val="0"/>
        </a:spcBef>
        <a:spcAft>
          <a:spcPct val="0"/>
        </a:spcAft>
        <a:defRPr sz="1500">
          <a:solidFill>
            <a:schemeClr val="tx1"/>
          </a:solidFill>
          <a:latin typeface="+mn-lt"/>
          <a:ea typeface="+mn-ea"/>
          <a:cs typeface="+mn-cs"/>
          <a:sym typeface="Times" charset="0"/>
        </a:defRPr>
      </a:lvl9pPr>
    </p:bodyStyle>
    <p:otherStyle>
      <a:defPPr>
        <a:defRPr lang="lv-LV"/>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lv-LV" altLang="lv-LV" dirty="0" smtClean="0">
                <a:latin typeface="Tahoma" panose="020B0604030504040204" pitchFamily="34" charset="0"/>
                <a:ea typeface="Tahoma" panose="020B0604030504040204" pitchFamily="34" charset="0"/>
                <a:cs typeface="Tahoma" panose="020B0604030504040204" pitchFamily="34" charset="0"/>
              </a:rPr>
              <a:t>RĪGA – Ziemeļeiropas metropole</a:t>
            </a:r>
            <a:r>
              <a:rPr lang="lv-LV" altLang="lv-LV" dirty="0" smtClean="0"/>
              <a:t/>
            </a:r>
            <a:br>
              <a:rPr lang="lv-LV" altLang="lv-LV" dirty="0" smtClean="0"/>
            </a:br>
            <a:endParaRPr lang="lv-LV" altLang="lv-LV" dirty="0" smtClean="0">
              <a:solidFill>
                <a:srgbClr val="FFC000"/>
              </a:solidFill>
              <a:latin typeface="Times New Roman" pitchFamily="18" charset="0"/>
              <a:cs typeface="Times New Roman" pitchFamily="18" charset="0"/>
            </a:endParaRPr>
          </a:p>
        </p:txBody>
      </p:sp>
      <p:sp>
        <p:nvSpPr>
          <p:cNvPr id="3075" name="Rectangle 1"/>
          <p:cNvSpPr>
            <a:spLocks noGrp="1" noChangeArrowheads="1"/>
          </p:cNvSpPr>
          <p:nvPr>
            <p:ph idx="1"/>
          </p:nvPr>
        </p:nvSpPr>
        <p:spPr>
          <a:xfrm>
            <a:off x="876228" y="6213947"/>
            <a:ext cx="7358063" cy="405184"/>
          </a:xfrm>
        </p:spPr>
        <p:txBody>
          <a:bodyPr/>
          <a:lstStyle/>
          <a:p>
            <a:pPr marL="0" indent="0" eaLnBrk="1" hangingPunct="1"/>
            <a:r>
              <a:rPr lang="lv-LV" altLang="lv-LV" dirty="0" smtClean="0">
                <a:latin typeface="Tahoma" panose="020B0604030504040204" pitchFamily="34" charset="0"/>
                <a:ea typeface="Tahoma" panose="020B0604030504040204" pitchFamily="34" charset="0"/>
                <a:cs typeface="Tahoma" panose="020B0604030504040204" pitchFamily="34" charset="0"/>
              </a:rPr>
              <a:t>Pilsētas attīstības departaments</a:t>
            </a:r>
          </a:p>
        </p:txBody>
      </p:sp>
      <p:sp>
        <p:nvSpPr>
          <p:cNvPr id="4" name="Slaida numura vietturis 3"/>
          <p:cNvSpPr>
            <a:spLocks noGrp="1"/>
          </p:cNvSpPr>
          <p:nvPr>
            <p:ph type="sldNum" sz="quarter" idx="10"/>
          </p:nvPr>
        </p:nvSpPr>
        <p:spPr/>
        <p:txBody>
          <a:bodyPr/>
          <a:lstStyle/>
          <a:p>
            <a:pPr>
              <a:defRPr/>
            </a:pPr>
            <a:fld id="{9A96A96B-A7AC-4FBC-AB6D-25CE6759659A}" type="slidenum">
              <a:rPr lang="en-US"/>
              <a:pPr>
                <a:defRPr/>
              </a:pPr>
              <a:t>1</a:t>
            </a:fld>
            <a:endParaRPr lang="en-US"/>
          </a:p>
        </p:txBody>
      </p:sp>
    </p:spTree>
    <p:extLst>
      <p:ext uri="{BB962C8B-B14F-4D97-AF65-F5344CB8AC3E}">
        <p14:creationId xmlns:p14="http://schemas.microsoft.com/office/powerpoint/2010/main" val="60504147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Strat.Pl.Nod\Kartes\investicijas_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485" y="692696"/>
            <a:ext cx="8845515" cy="6260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1843" y="332631"/>
            <a:ext cx="5976912" cy="384721"/>
          </a:xfrm>
          <a:prstGeom prst="rect">
            <a:avLst/>
          </a:prstGeom>
          <a:solidFill>
            <a:schemeClr val="bg1"/>
          </a:solidFill>
          <a:ln w="12700">
            <a:solidFill>
              <a:srgbClr val="53B0C9"/>
            </a:solidFill>
            <a:prstDash val="lgDash"/>
          </a:ln>
        </p:spPr>
        <p:txBody>
          <a:bodyPr vert="horz" lIns="91430" tIns="45716" rIns="91430" bIns="45716" rtlCol="0" anchor="ctr">
            <a:noAutofit/>
          </a:bodyPr>
          <a:lstStyle>
            <a:defPPr>
              <a:defRPr lang="lv-LV"/>
            </a:defPPr>
            <a:lvl1pPr defTabSz="914400" eaLnBrk="1" latinLnBrk="0" hangingPunct="1">
              <a:buNone/>
              <a:defRPr sz="1900" b="1">
                <a:solidFill>
                  <a:srgbClr val="53B0C9"/>
                </a:solidFill>
                <a:latin typeface="Tahoma" pitchFamily="34" charset="0"/>
                <a:cs typeface="Tahoma" pitchFamily="34" charset="0"/>
              </a:defRPr>
            </a:lvl1pPr>
          </a:lstStyle>
          <a:p>
            <a:r>
              <a:rPr lang="lv-LV" sz="2400" dirty="0"/>
              <a:t>Uzņēmējdarbība Rīgā</a:t>
            </a:r>
          </a:p>
        </p:txBody>
      </p:sp>
    </p:spTree>
    <p:extLst>
      <p:ext uri="{BB962C8B-B14F-4D97-AF65-F5344CB8AC3E}">
        <p14:creationId xmlns:p14="http://schemas.microsoft.com/office/powerpoint/2010/main" val="565037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260648"/>
            <a:ext cx="8425184" cy="504056"/>
          </a:xfrm>
          <a:prstGeom prst="rect">
            <a:avLst/>
          </a:prstGeom>
          <a:noFill/>
          <a:ln w="12700">
            <a:solidFill>
              <a:srgbClr val="53B0C9"/>
            </a:solidFill>
            <a:prstDash val="lgDash"/>
          </a:ln>
        </p:spPr>
        <p:txBody>
          <a:bodyPr vert="horz" lIns="91430" tIns="45716" rIns="91430" bIns="45716" rtlCol="0" anchor="ctr">
            <a:noAutofit/>
          </a:bodyPr>
          <a:lstStyle>
            <a:defPPr>
              <a:defRPr lang="lv-LV"/>
            </a:defPPr>
            <a:lvl1pPr defTabSz="914400" eaLnBrk="1" latinLnBrk="0" hangingPunct="1">
              <a:buNone/>
              <a:defRPr sz="1900" b="1">
                <a:solidFill>
                  <a:srgbClr val="53B0C9"/>
                </a:solidFill>
                <a:latin typeface="Tahoma" pitchFamily="34" charset="0"/>
                <a:cs typeface="Tahoma" pitchFamily="34" charset="0"/>
              </a:defRPr>
            </a:lvl1pPr>
          </a:lstStyle>
          <a:p>
            <a:r>
              <a:rPr lang="lv-LV" sz="2400" dirty="0"/>
              <a:t>Uzņēmējdarbības nozares. </a:t>
            </a:r>
            <a:r>
              <a:rPr lang="lv-LV" sz="2400" dirty="0" smtClean="0"/>
              <a:t>Priekšrocības </a:t>
            </a:r>
            <a:r>
              <a:rPr lang="lv-LV" sz="2400" dirty="0"/>
              <a:t>un trūkumi </a:t>
            </a:r>
          </a:p>
        </p:txBody>
      </p:sp>
      <p:graphicFrame>
        <p:nvGraphicFramePr>
          <p:cNvPr id="6" name="Tabula 5"/>
          <p:cNvGraphicFramePr>
            <a:graphicFrameLocks noGrp="1"/>
          </p:cNvGraphicFramePr>
          <p:nvPr>
            <p:extLst>
              <p:ext uri="{D42A27DB-BD31-4B8C-83A1-F6EECF244321}">
                <p14:modId xmlns:p14="http://schemas.microsoft.com/office/powerpoint/2010/main" val="2945916276"/>
              </p:ext>
            </p:extLst>
          </p:nvPr>
        </p:nvGraphicFramePr>
        <p:xfrm>
          <a:off x="107504" y="849310"/>
          <a:ext cx="8977471" cy="6008690"/>
        </p:xfrm>
        <a:graphic>
          <a:graphicData uri="http://schemas.openxmlformats.org/drawingml/2006/table">
            <a:tbl>
              <a:tblPr firstRow="1" bandRow="1">
                <a:tableStyleId>{5C22544A-7EE6-4342-B048-85BDC9FD1C3A}</a:tableStyleId>
              </a:tblPr>
              <a:tblGrid>
                <a:gridCol w="4330116"/>
                <a:gridCol w="4647355"/>
              </a:tblGrid>
              <a:tr h="370840">
                <a:tc>
                  <a:txBody>
                    <a:bodyPr/>
                    <a:lstStyle/>
                    <a:p>
                      <a:pPr algn="ctr"/>
                      <a:r>
                        <a:rPr lang="lv-LV" sz="1800" dirty="0" smtClean="0">
                          <a:latin typeface="Tahoma" panose="020B0604030504040204" pitchFamily="34" charset="0"/>
                          <a:ea typeface="Tahoma" panose="020B0604030504040204" pitchFamily="34" charset="0"/>
                          <a:cs typeface="Tahoma" panose="020B0604030504040204" pitchFamily="34" charset="0"/>
                        </a:rPr>
                        <a:t>Priekšrocības</a:t>
                      </a:r>
                      <a:endParaRPr lang="lv-LV"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lv-LV" sz="1800" dirty="0" smtClean="0">
                          <a:latin typeface="Tahoma" panose="020B0604030504040204" pitchFamily="34" charset="0"/>
                          <a:ea typeface="Tahoma" panose="020B0604030504040204" pitchFamily="34" charset="0"/>
                          <a:cs typeface="Tahoma" panose="020B0604030504040204" pitchFamily="34" charset="0"/>
                        </a:rPr>
                        <a:t>Trūkumi</a:t>
                      </a:r>
                      <a:endParaRPr lang="lv-LV" sz="1800" dirty="0">
                        <a:latin typeface="Tahoma" panose="020B0604030504040204" pitchFamily="34" charset="0"/>
                        <a:ea typeface="Tahoma" panose="020B0604030504040204" pitchFamily="34" charset="0"/>
                        <a:cs typeface="Tahoma" panose="020B0604030504040204" pitchFamily="34" charset="0"/>
                      </a:endParaRPr>
                    </a:p>
                  </a:txBody>
                  <a:tcPr/>
                </a:tc>
              </a:tr>
              <a:tr h="648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dirty="0" smtClean="0">
                          <a:latin typeface="Tahoma" panose="020B0604030504040204" pitchFamily="34" charset="0"/>
                          <a:ea typeface="Tahoma" panose="020B0604030504040204" pitchFamily="34" charset="0"/>
                          <a:cs typeface="Tahoma" panose="020B0604030504040204" pitchFamily="34" charset="0"/>
                        </a:rPr>
                        <a:t>Rūpniecības īpatsvara pieaugums kopējā pievienotajā vērtībā</a:t>
                      </a:r>
                    </a:p>
                  </a:txBody>
                  <a:tcPr/>
                </a:tc>
                <a:tc>
                  <a:txBody>
                    <a:bodyPr/>
                    <a:lstStyle/>
                    <a:p>
                      <a:r>
                        <a:rPr lang="lv-LV" sz="18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Salīdzinoši neliels rūpniecības uzņēmumu skaits</a:t>
                      </a:r>
                      <a:endParaRPr lang="lv-LV" sz="1800" dirty="0">
                        <a:latin typeface="Tahoma" panose="020B0604030504040204" pitchFamily="34" charset="0"/>
                        <a:ea typeface="Tahoma" panose="020B0604030504040204" pitchFamily="34" charset="0"/>
                        <a:cs typeface="Tahoma" panose="020B0604030504040204" pitchFamily="34" charset="0"/>
                      </a:endParaRPr>
                    </a:p>
                  </a:txBody>
                  <a:tcPr/>
                </a:tc>
              </a:tr>
              <a:tr h="648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dirty="0" smtClean="0">
                          <a:latin typeface="Tahoma" panose="020B0604030504040204" pitchFamily="34" charset="0"/>
                          <a:ea typeface="Tahoma" panose="020B0604030504040204" pitchFamily="34" charset="0"/>
                          <a:cs typeface="Tahoma" panose="020B0604030504040204" pitchFamily="34" charset="0"/>
                        </a:rPr>
                        <a:t>Būvniecības nozares pakāpeniska attīstība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Nepietiekami attīstīta ražošana</a:t>
                      </a:r>
                      <a:r>
                        <a:rPr lang="lv-LV" sz="1800" kern="1200" baseline="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augsto tehnoloģiju jomā</a:t>
                      </a:r>
                      <a:endParaRPr lang="lv-LV" sz="1800" dirty="0" smtClean="0">
                        <a:latin typeface="Tahoma" panose="020B0604030504040204" pitchFamily="34" charset="0"/>
                        <a:ea typeface="Tahoma" panose="020B0604030504040204" pitchFamily="34" charset="0"/>
                        <a:cs typeface="Tahoma" panose="020B0604030504040204" pitchFamily="34" charset="0"/>
                      </a:endParaRPr>
                    </a:p>
                  </a:txBody>
                  <a:tcPr/>
                </a:tc>
              </a:tr>
              <a:tr h="648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dirty="0" smtClean="0">
                          <a:latin typeface="Tahoma" panose="020B0604030504040204" pitchFamily="34" charset="0"/>
                          <a:ea typeface="Tahoma" panose="020B0604030504040204" pitchFamily="34" charset="0"/>
                          <a:cs typeface="Tahoma" panose="020B0604030504040204" pitchFamily="34" charset="0"/>
                        </a:rPr>
                        <a:t>Rīga kā tirdzniecības, sadzīves pakalpojumu un izklaides centrs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Rīgas ekonomika pārsvarā balstās uz pakalpojumu sektora attīstību</a:t>
                      </a:r>
                      <a:endParaRPr lang="lv-LV" sz="1800" dirty="0" smtClean="0">
                        <a:latin typeface="Tahoma" panose="020B0604030504040204" pitchFamily="34" charset="0"/>
                        <a:ea typeface="Tahoma" panose="020B0604030504040204" pitchFamily="34" charset="0"/>
                        <a:cs typeface="Tahoma" panose="020B0604030504040204" pitchFamily="34" charset="0"/>
                      </a:endParaRPr>
                    </a:p>
                  </a:txBody>
                  <a:tcPr/>
                </a:tc>
              </a:tr>
              <a:tr h="648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dirty="0" smtClean="0">
                          <a:latin typeface="Tahoma" panose="020B0604030504040204" pitchFamily="34" charset="0"/>
                          <a:ea typeface="Tahoma" panose="020B0604030504040204" pitchFamily="34" charset="0"/>
                          <a:cs typeface="Tahoma" panose="020B0604030504040204" pitchFamily="34" charset="0"/>
                        </a:rPr>
                        <a:t>Radošo industriju un kvartālu attīstība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Nepietiekams atbalsts radošo industriju attīstībai</a:t>
                      </a:r>
                      <a:endParaRPr lang="lv-LV" sz="1800" dirty="0" smtClean="0">
                        <a:latin typeface="Tahoma" panose="020B0604030504040204" pitchFamily="34" charset="0"/>
                        <a:ea typeface="Tahoma" panose="020B0604030504040204" pitchFamily="34" charset="0"/>
                        <a:cs typeface="Tahoma" panose="020B0604030504040204" pitchFamily="34" charset="0"/>
                      </a:endParaRPr>
                    </a:p>
                  </a:txBody>
                  <a:tcPr/>
                </a:tc>
              </a:tr>
              <a:tr h="12058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Attīstīta tūrisma infrastruktūra (viesnīcas, transports, ēdināšana </a:t>
                      </a:r>
                      <a:r>
                        <a:rPr lang="lv-LV" sz="1800" kern="1200" dirty="0" err="1" smtClean="0">
                          <a:solidFill>
                            <a:schemeClr val="dk1"/>
                          </a:solidFill>
                          <a:effectLst/>
                          <a:latin typeface="Tahoma" panose="020B0604030504040204" pitchFamily="34" charset="0"/>
                          <a:ea typeface="Tahoma" panose="020B0604030504040204" pitchFamily="34" charset="0"/>
                          <a:cs typeface="Tahoma" panose="020B0604030504040204" pitchFamily="34" charset="0"/>
                        </a:rPr>
                        <a:t>u.c</a:t>
                      </a:r>
                      <a:r>
                        <a:rPr lang="lv-LV" sz="18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Tūristu skaita palielināšanās</a:t>
                      </a:r>
                      <a:endParaRPr lang="lv-LV" sz="1800" dirty="0" smtClean="0">
                        <a:latin typeface="Tahoma" panose="020B0604030504040204" pitchFamily="34" charset="0"/>
                        <a:ea typeface="Tahoma" panose="020B0604030504040204" pitchFamily="34" charset="0"/>
                        <a:cs typeface="Tahoma" panose="020B0604030504040204" pitchFamily="34" charset="0"/>
                      </a:endParaRPr>
                    </a:p>
                    <a:p>
                      <a:endParaRPr lang="lv-LV"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Valsts atbalsts ekonomikas izaugsmes sekmēšanai lielākoties tiek novirzīts uzņēmējdarbībai ārpus Rīgas pilsētas administratīvajām robežām</a:t>
                      </a:r>
                      <a:endParaRPr lang="lv-LV" sz="1800" dirty="0" smtClean="0">
                        <a:latin typeface="Tahoma" panose="020B0604030504040204" pitchFamily="34" charset="0"/>
                        <a:ea typeface="Tahoma" panose="020B0604030504040204" pitchFamily="34" charset="0"/>
                        <a:cs typeface="Tahoma" panose="020B0604030504040204" pitchFamily="34" charset="0"/>
                      </a:endParaRPr>
                    </a:p>
                  </a:txBody>
                  <a:tcPr/>
                </a:tc>
              </a:tr>
              <a:tr h="648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dirty="0" smtClean="0">
                          <a:latin typeface="Tahoma" panose="020B0604030504040204" pitchFamily="34" charset="0"/>
                          <a:ea typeface="Tahoma" panose="020B0604030504040204" pitchFamily="34" charset="0"/>
                          <a:cs typeface="Tahoma" panose="020B0604030504040204" pitchFamily="34" charset="0"/>
                        </a:rPr>
                        <a:t>Rīgas ostas un starptautiskās lidostas „Rīga” rādītāju uzlabošanās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Ietekme uz vides kvalitāti blakus ostai esošajās dzīvojamās teritorijās </a:t>
                      </a:r>
                      <a:endParaRPr lang="lv-LV" sz="1800" dirty="0" smtClean="0">
                        <a:latin typeface="Tahoma" panose="020B0604030504040204" pitchFamily="34" charset="0"/>
                        <a:ea typeface="Tahoma" panose="020B0604030504040204" pitchFamily="34" charset="0"/>
                        <a:cs typeface="Tahoma" panose="020B0604030504040204" pitchFamily="34" charset="0"/>
                      </a:endParaRPr>
                    </a:p>
                  </a:txBody>
                  <a:tcPr/>
                </a:tc>
              </a:tr>
              <a:tr h="648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dirty="0" err="1" smtClean="0">
                          <a:latin typeface="Tahoma" panose="020B0604030504040204" pitchFamily="34" charset="0"/>
                          <a:ea typeface="Tahoma" panose="020B0604030504040204" pitchFamily="34" charset="0"/>
                          <a:cs typeface="Tahoma" panose="020B0604030504040204" pitchFamily="34" charset="0"/>
                        </a:rPr>
                        <a:t>Multifunkcionāla</a:t>
                      </a:r>
                      <a:r>
                        <a:rPr lang="lv-LV" sz="1800" dirty="0" smtClean="0">
                          <a:latin typeface="Tahoma" panose="020B0604030504040204" pitchFamily="34" charset="0"/>
                          <a:ea typeface="Tahoma" panose="020B0604030504040204" pitchFamily="34" charset="0"/>
                          <a:cs typeface="Tahoma" panose="020B0604030504040204" pitchFamily="34" charset="0"/>
                        </a:rPr>
                        <a:t> osta. Osta kā ES vārti uz Austrumu tirgiem </a:t>
                      </a:r>
                    </a:p>
                  </a:txBody>
                  <a:tcPr/>
                </a:tc>
                <a:tc>
                  <a:txBody>
                    <a:bodyPr/>
                    <a:lstStyle/>
                    <a:p>
                      <a:r>
                        <a:rPr lang="lv-LV" sz="18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Neliels konteinerkravu īpatsvaru ostas apgrozījumā (dominē kravas ar zemu pievienoto vērtību vai ekoloģiskajiem riskiem)</a:t>
                      </a:r>
                      <a:endParaRPr lang="lv-LV" sz="18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Tree>
    <p:extLst>
      <p:ext uri="{BB962C8B-B14F-4D97-AF65-F5344CB8AC3E}">
        <p14:creationId xmlns:p14="http://schemas.microsoft.com/office/powerpoint/2010/main" val="1339105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288" y="404666"/>
            <a:ext cx="5976912" cy="384721"/>
          </a:xfrm>
          <a:prstGeom prst="rect">
            <a:avLst/>
          </a:prstGeom>
          <a:noFill/>
          <a:ln w="12700">
            <a:solidFill>
              <a:srgbClr val="53B0C9"/>
            </a:solidFill>
            <a:prstDash val="lgDash"/>
          </a:ln>
        </p:spPr>
        <p:txBody>
          <a:bodyPr vert="horz" lIns="91430" tIns="45716" rIns="91430" bIns="45716" rtlCol="0" anchor="ctr">
            <a:noAutofit/>
          </a:bodyPr>
          <a:lstStyle>
            <a:defPPr>
              <a:defRPr lang="lv-LV"/>
            </a:defPPr>
            <a:lvl1pPr defTabSz="914400" eaLnBrk="1" latinLnBrk="0" hangingPunct="1">
              <a:buNone/>
              <a:defRPr sz="1900" b="1">
                <a:solidFill>
                  <a:srgbClr val="53B0C9"/>
                </a:solidFill>
                <a:latin typeface="Tahoma" pitchFamily="34" charset="0"/>
                <a:cs typeface="Tahoma" pitchFamily="34" charset="0"/>
              </a:defRPr>
            </a:lvl1pPr>
          </a:lstStyle>
          <a:p>
            <a:r>
              <a:rPr lang="lv-LV" sz="2400" dirty="0"/>
              <a:t>Nodarbinātība pa nozarēm</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446" y="1844826"/>
            <a:ext cx="7703981" cy="511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5289" y="1052738"/>
            <a:ext cx="8082136" cy="936313"/>
          </a:xfrm>
          <a:prstGeom prst="rect">
            <a:avLst/>
          </a:prstGeom>
          <a:noFill/>
        </p:spPr>
        <p:txBody>
          <a:bodyPr wrap="square" lIns="91430" tIns="45716" rIns="91430" bIns="45716" rtlCol="0">
            <a:spAutoFit/>
          </a:bodyPr>
          <a:lstStyle/>
          <a:p>
            <a:pPr algn="ctr"/>
            <a:r>
              <a:rPr lang="x-none">
                <a:latin typeface="Tahoma" panose="020B0604030504040204" pitchFamily="34" charset="0"/>
                <a:ea typeface="Tahoma" panose="020B0604030504040204" pitchFamily="34" charset="0"/>
                <a:cs typeface="Tahoma" panose="020B0604030504040204" pitchFamily="34" charset="0"/>
              </a:rPr>
              <a:t>Nodarbinātie iedzīvotāji sadalījumā pa saimniecisko darbību veidiem Rīgā </a:t>
            </a:r>
            <a:r>
              <a:rPr lang="x-none" smtClean="0">
                <a:latin typeface="Tahoma" panose="020B0604030504040204" pitchFamily="34" charset="0"/>
                <a:ea typeface="Tahoma" panose="020B0604030504040204" pitchFamily="34" charset="0"/>
                <a:cs typeface="Tahoma" panose="020B0604030504040204" pitchFamily="34" charset="0"/>
              </a:rPr>
              <a:t>(</a:t>
            </a:r>
            <a:r>
              <a:rPr lang="lv-LV" dirty="0" smtClean="0">
                <a:latin typeface="Tahoma" panose="020B0604030504040204" pitchFamily="34" charset="0"/>
                <a:ea typeface="Tahoma" panose="020B0604030504040204" pitchFamily="34" charset="0"/>
                <a:cs typeface="Tahoma" panose="020B0604030504040204" pitchFamily="34" charset="0"/>
              </a:rPr>
              <a:t>%</a:t>
            </a:r>
            <a:r>
              <a:rPr lang="x-none" smtClean="0">
                <a:latin typeface="Tahoma" panose="020B0604030504040204" pitchFamily="34" charset="0"/>
                <a:ea typeface="Tahoma" panose="020B0604030504040204" pitchFamily="34" charset="0"/>
                <a:cs typeface="Tahoma" panose="020B0604030504040204" pitchFamily="34" charset="0"/>
              </a:rPr>
              <a:t>) 201</a:t>
            </a:r>
            <a:r>
              <a:rPr lang="lv-LV" dirty="0">
                <a:latin typeface="Tahoma" panose="020B0604030504040204" pitchFamily="34" charset="0"/>
                <a:ea typeface="Tahoma" panose="020B0604030504040204" pitchFamily="34" charset="0"/>
                <a:cs typeface="Tahoma" panose="020B0604030504040204" pitchFamily="34" charset="0"/>
              </a:rPr>
              <a:t>3</a:t>
            </a:r>
            <a:r>
              <a:rPr lang="x-none" smtClean="0">
                <a:latin typeface="Tahoma" panose="020B0604030504040204" pitchFamily="34" charset="0"/>
                <a:ea typeface="Tahoma" panose="020B0604030504040204" pitchFamily="34" charset="0"/>
                <a:cs typeface="Tahoma" panose="020B0604030504040204" pitchFamily="34" charset="0"/>
              </a:rPr>
              <a:t>.g</a:t>
            </a:r>
            <a:r>
              <a:rPr lang="x-none">
                <a:latin typeface="Tahoma" panose="020B0604030504040204" pitchFamily="34" charset="0"/>
                <a:ea typeface="Tahoma" panose="020B0604030504040204" pitchFamily="34" charset="0"/>
                <a:cs typeface="Tahoma" panose="020B0604030504040204" pitchFamily="34" charset="0"/>
              </a:rPr>
              <a:t>.</a:t>
            </a:r>
            <a:endParaRPr lang="lv-LV" dirty="0">
              <a:latin typeface="Tahoma" panose="020B0604030504040204" pitchFamily="34" charset="0"/>
              <a:ea typeface="Tahoma" panose="020B0604030504040204" pitchFamily="34" charset="0"/>
              <a:cs typeface="Tahoma" panose="020B0604030504040204" pitchFamily="34" charset="0"/>
            </a:endParaRPr>
          </a:p>
          <a:p>
            <a:endParaRPr lang="lv-LV"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79512" y="6525346"/>
            <a:ext cx="3672408" cy="307777"/>
          </a:xfrm>
          <a:prstGeom prst="rect">
            <a:avLst/>
          </a:prstGeom>
          <a:noFill/>
        </p:spPr>
        <p:txBody>
          <a:bodyPr wrap="square" lIns="91430" tIns="45716" rIns="91430" bIns="45716" rtlCol="0">
            <a:spAutoFit/>
          </a:bodyPr>
          <a:lstStyle/>
          <a:p>
            <a:r>
              <a:rPr lang="lv-LV" sz="1400" i="1" dirty="0">
                <a:latin typeface="Tahoma" panose="020B0604030504040204" pitchFamily="34" charset="0"/>
                <a:ea typeface="Tahoma" panose="020B0604030504040204" pitchFamily="34" charset="0"/>
                <a:cs typeface="Tahoma" panose="020B0604030504040204" pitchFamily="34" charset="0"/>
              </a:rPr>
              <a:t>Avots: CSP</a:t>
            </a:r>
          </a:p>
        </p:txBody>
      </p:sp>
    </p:spTree>
    <p:extLst>
      <p:ext uri="{BB962C8B-B14F-4D97-AF65-F5344CB8AC3E}">
        <p14:creationId xmlns:p14="http://schemas.microsoft.com/office/powerpoint/2010/main" val="2545257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288" y="404666"/>
            <a:ext cx="8281168" cy="384721"/>
          </a:xfrm>
          <a:prstGeom prst="rect">
            <a:avLst/>
          </a:prstGeom>
          <a:noFill/>
          <a:ln w="12700">
            <a:solidFill>
              <a:srgbClr val="53B0C9"/>
            </a:solidFill>
            <a:prstDash val="lgDash"/>
          </a:ln>
        </p:spPr>
        <p:txBody>
          <a:bodyPr vert="horz" lIns="91430" tIns="45716" rIns="91430" bIns="45716" rtlCol="0" anchor="ctr">
            <a:noAutofit/>
          </a:bodyPr>
          <a:lstStyle>
            <a:defPPr>
              <a:defRPr lang="lv-LV"/>
            </a:defPPr>
            <a:lvl1pPr defTabSz="914400" eaLnBrk="1" latinLnBrk="0" hangingPunct="1">
              <a:buNone/>
              <a:defRPr sz="1900" b="1">
                <a:solidFill>
                  <a:srgbClr val="53B0C9"/>
                </a:solidFill>
                <a:latin typeface="Tahoma" pitchFamily="34" charset="0"/>
                <a:cs typeface="Tahoma" pitchFamily="34" charset="0"/>
              </a:defRPr>
            </a:lvl1pPr>
          </a:lstStyle>
          <a:p>
            <a:r>
              <a:rPr lang="lv-LV" sz="2400" dirty="0"/>
              <a:t>Pievienotā vērtība pa uzņēmējdarbības nozarēm</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57" y="1052736"/>
            <a:ext cx="4765150" cy="4749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932040" y="1556794"/>
            <a:ext cx="3960440" cy="4155343"/>
          </a:xfrm>
          <a:prstGeom prst="rect">
            <a:avLst/>
          </a:prstGeom>
          <a:noFill/>
        </p:spPr>
        <p:txBody>
          <a:bodyPr wrap="square" lIns="91430" tIns="45716" rIns="91430" bIns="45716" rtlCol="0">
            <a:spAutoFit/>
          </a:bodyPr>
          <a:lstStyle/>
          <a:p>
            <a:pPr>
              <a:spcAft>
                <a:spcPts val="600"/>
              </a:spcAft>
            </a:pPr>
            <a:r>
              <a:rPr lang="lv-LV" dirty="0">
                <a:latin typeface="Tahoma" panose="020B0604030504040204" pitchFamily="34" charset="0"/>
                <a:ea typeface="Tahoma" panose="020B0604030504040204" pitchFamily="34" charset="0"/>
                <a:cs typeface="Tahoma" panose="020B0604030504040204" pitchFamily="34" charset="0"/>
              </a:rPr>
              <a:t>Rīgas pilsētas </a:t>
            </a:r>
            <a:r>
              <a:rPr lang="lv-LV" dirty="0" smtClean="0">
                <a:latin typeface="Tahoma" panose="020B0604030504040204" pitchFamily="34" charset="0"/>
                <a:ea typeface="Tahoma" panose="020B0604030504040204" pitchFamily="34" charset="0"/>
                <a:cs typeface="Tahoma" panose="020B0604030504040204" pitchFamily="34" charset="0"/>
              </a:rPr>
              <a:t>prioritārās </a:t>
            </a:r>
            <a:r>
              <a:rPr lang="lv-LV" dirty="0">
                <a:latin typeface="Tahoma" panose="020B0604030504040204" pitchFamily="34" charset="0"/>
                <a:ea typeface="Tahoma" panose="020B0604030504040204" pitchFamily="34" charset="0"/>
                <a:cs typeface="Tahoma" panose="020B0604030504040204" pitchFamily="34" charset="0"/>
              </a:rPr>
              <a:t>nozares: </a:t>
            </a:r>
            <a:endParaRPr lang="lv-LV" dirty="0" smtClean="0">
              <a:latin typeface="Tahoma" panose="020B0604030504040204" pitchFamily="34" charset="0"/>
              <a:ea typeface="Tahoma" panose="020B0604030504040204" pitchFamily="34" charset="0"/>
              <a:cs typeface="Tahoma" panose="020B0604030504040204" pitchFamily="34" charset="0"/>
            </a:endParaRPr>
          </a:p>
          <a:p>
            <a:pPr marL="742874" lvl="1" indent="-285722">
              <a:spcAft>
                <a:spcPts val="600"/>
              </a:spcAft>
              <a:buSzPct val="80000"/>
              <a:buFont typeface="Courier New" panose="02070309020205020404" pitchFamily="49" charset="0"/>
              <a:buChar char="o"/>
            </a:pPr>
            <a:r>
              <a:rPr lang="lv-LV" dirty="0">
                <a:latin typeface="Tahoma" panose="020B0604030504040204" pitchFamily="34" charset="0"/>
                <a:ea typeface="Tahoma" panose="020B0604030504040204" pitchFamily="34" charset="0"/>
                <a:cs typeface="Tahoma" panose="020B0604030504040204" pitchFamily="34" charset="0"/>
              </a:rPr>
              <a:t>transports un uzglabāšana,</a:t>
            </a:r>
          </a:p>
          <a:p>
            <a:pPr marL="742874" lvl="1" indent="-285722">
              <a:spcAft>
                <a:spcPts val="600"/>
              </a:spcAft>
              <a:buSzPct val="80000"/>
              <a:buFont typeface="Courier New" panose="02070309020205020404" pitchFamily="49" charset="0"/>
              <a:buChar char="o"/>
            </a:pPr>
            <a:r>
              <a:rPr lang="lv-LV" dirty="0">
                <a:latin typeface="Tahoma" panose="020B0604030504040204" pitchFamily="34" charset="0"/>
                <a:ea typeface="Tahoma" panose="020B0604030504040204" pitchFamily="34" charset="0"/>
                <a:cs typeface="Tahoma" panose="020B0604030504040204" pitchFamily="34" charset="0"/>
              </a:rPr>
              <a:t>tūrisms un ar to saistītās nozares, </a:t>
            </a:r>
          </a:p>
          <a:p>
            <a:pPr marL="742874" lvl="1" indent="-285722">
              <a:spcAft>
                <a:spcPts val="600"/>
              </a:spcAft>
              <a:buSzPct val="80000"/>
              <a:buFont typeface="Courier New" panose="02070309020205020404" pitchFamily="49" charset="0"/>
              <a:buChar char="o"/>
            </a:pPr>
            <a:r>
              <a:rPr lang="lv-LV" dirty="0">
                <a:latin typeface="Tahoma" panose="020B0604030504040204" pitchFamily="34" charset="0"/>
                <a:ea typeface="Tahoma" panose="020B0604030504040204" pitchFamily="34" charset="0"/>
                <a:cs typeface="Tahoma" panose="020B0604030504040204" pitchFamily="34" charset="0"/>
              </a:rPr>
              <a:t>ražošana (jo īpaši: datoru, elektronisko un optisko iekārtu, metālizstrādājumu, koksnes, koka un korķa izstrādājumu, pārtikas un dzērienu ražošana),</a:t>
            </a:r>
          </a:p>
          <a:p>
            <a:pPr marL="742874" lvl="1" indent="-285722">
              <a:spcAft>
                <a:spcPts val="600"/>
              </a:spcAft>
              <a:buSzPct val="80000"/>
              <a:buFont typeface="Courier New" panose="02070309020205020404" pitchFamily="49" charset="0"/>
              <a:buChar char="o"/>
            </a:pPr>
            <a:r>
              <a:rPr lang="lv-LV" dirty="0">
                <a:latin typeface="Tahoma" panose="020B0604030504040204" pitchFamily="34" charset="0"/>
                <a:ea typeface="Tahoma" panose="020B0604030504040204" pitchFamily="34" charset="0"/>
                <a:cs typeface="Tahoma" panose="020B0604030504040204" pitchFamily="34" charset="0"/>
              </a:rPr>
              <a:t>informācijas un komunikāciju tehnoloģijas, </a:t>
            </a:r>
          </a:p>
          <a:p>
            <a:pPr marL="742874" lvl="1" indent="-285722">
              <a:spcAft>
                <a:spcPts val="600"/>
              </a:spcAft>
              <a:buSzPct val="80000"/>
              <a:buFont typeface="Courier New" panose="02070309020205020404" pitchFamily="49" charset="0"/>
              <a:buChar char="o"/>
            </a:pPr>
            <a:r>
              <a:rPr lang="lv-LV" dirty="0">
                <a:latin typeface="Tahoma" panose="020B0604030504040204" pitchFamily="34" charset="0"/>
                <a:ea typeface="Tahoma" panose="020B0604030504040204" pitchFamily="34" charset="0"/>
                <a:cs typeface="Tahoma" panose="020B0604030504040204" pitchFamily="34" charset="0"/>
              </a:rPr>
              <a:t>būvniecība </a:t>
            </a:r>
          </a:p>
        </p:txBody>
      </p:sp>
    </p:spTree>
    <p:extLst>
      <p:ext uri="{BB962C8B-B14F-4D97-AF65-F5344CB8AC3E}">
        <p14:creationId xmlns:p14="http://schemas.microsoft.com/office/powerpoint/2010/main" val="1588413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288" y="212305"/>
            <a:ext cx="8281168" cy="384721"/>
          </a:xfrm>
          <a:prstGeom prst="rect">
            <a:avLst/>
          </a:prstGeom>
          <a:noFill/>
          <a:ln w="12700">
            <a:solidFill>
              <a:srgbClr val="53B0C9"/>
            </a:solidFill>
            <a:prstDash val="lgDash"/>
          </a:ln>
        </p:spPr>
        <p:txBody>
          <a:bodyPr vert="horz" lIns="91430" tIns="45716" rIns="91430" bIns="45716" rtlCol="0" anchor="ctr">
            <a:noAutofit/>
          </a:bodyPr>
          <a:lstStyle>
            <a:defPPr>
              <a:defRPr lang="lv-LV"/>
            </a:defPPr>
            <a:lvl1pPr defTabSz="914400" eaLnBrk="1" latinLnBrk="0" hangingPunct="1">
              <a:buNone/>
              <a:defRPr sz="1900" b="1">
                <a:solidFill>
                  <a:srgbClr val="53B0C9"/>
                </a:solidFill>
                <a:latin typeface="Tahoma" pitchFamily="34" charset="0"/>
                <a:cs typeface="Tahoma" pitchFamily="34" charset="0"/>
              </a:defRPr>
            </a:lvl1pPr>
          </a:lstStyle>
          <a:p>
            <a:r>
              <a:rPr lang="lv-LV" sz="2400" dirty="0"/>
              <a:t>Prioritārās attīstības teritorijas Rīgas pilsētā</a:t>
            </a:r>
          </a:p>
        </p:txBody>
      </p:sp>
      <p:pic>
        <p:nvPicPr>
          <p:cNvPr id="8194" name="Picture 2" descr="prioritaras_teritorij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2555" y="599017"/>
            <a:ext cx="4824536" cy="6279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7880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untars.ruskuls\Documents\STRATĒĢISKĀ VADĪBAS PĀRVALDE\ATTĪSTĪBAS PROGRAMMA UN STRATĒĢIJA\Kartes &amp; shēmas\Gala kartes\struktuura_V003_a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68" y="260648"/>
            <a:ext cx="9125532" cy="645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06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288" y="404666"/>
            <a:ext cx="7633096" cy="384721"/>
          </a:xfrm>
          <a:prstGeom prst="rect">
            <a:avLst/>
          </a:prstGeom>
          <a:noFill/>
          <a:ln w="12700">
            <a:solidFill>
              <a:srgbClr val="53B0C9"/>
            </a:solidFill>
            <a:prstDash val="lgDash"/>
          </a:ln>
        </p:spPr>
        <p:txBody>
          <a:bodyPr vert="horz" lIns="91430" tIns="45716" rIns="91430" bIns="45716" rtlCol="0" anchor="ctr">
            <a:noAutofit/>
          </a:bodyPr>
          <a:lstStyle>
            <a:defPPr>
              <a:defRPr lang="lv-LV"/>
            </a:defPPr>
            <a:lvl1pPr defTabSz="914400" eaLnBrk="1" latinLnBrk="0" hangingPunct="1">
              <a:buNone/>
              <a:defRPr sz="1900" b="1">
                <a:solidFill>
                  <a:srgbClr val="53B0C9"/>
                </a:solidFill>
                <a:latin typeface="Tahoma" pitchFamily="34" charset="0"/>
                <a:cs typeface="Tahoma" pitchFamily="34" charset="0"/>
              </a:defRPr>
            </a:lvl1pPr>
          </a:lstStyle>
          <a:p>
            <a:r>
              <a:rPr lang="lv-LV" dirty="0" smtClean="0"/>
              <a:t>Rīgas galvenie </a:t>
            </a:r>
            <a:r>
              <a:rPr lang="lv-LV" dirty="0"/>
              <a:t>sadarbības virzieni ar citām pašvaldībām</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42864"/>
            <a:ext cx="8064896" cy="561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9447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424936" cy="576064"/>
          </a:xfrm>
          <a:prstGeom prst="rect">
            <a:avLst/>
          </a:prstGeom>
          <a:noFill/>
          <a:ln w="12700">
            <a:solidFill>
              <a:srgbClr val="53B0C9"/>
            </a:solidFill>
            <a:prstDash val="lgDash"/>
          </a:ln>
        </p:spPr>
        <p:txBody>
          <a:bodyPr vert="horz" lIns="91430" tIns="45716" rIns="91430" bIns="45716" rtlCol="0" anchor="ctr">
            <a:noAutofit/>
          </a:bodyPr>
          <a:lstStyle>
            <a:defPPr>
              <a:defRPr lang="lv-LV"/>
            </a:defPPr>
            <a:lvl1pPr defTabSz="914400" eaLnBrk="1" latinLnBrk="0" hangingPunct="1">
              <a:buNone/>
              <a:defRPr sz="1900" b="1">
                <a:solidFill>
                  <a:srgbClr val="53B0C9"/>
                </a:solidFill>
                <a:latin typeface="Tahoma" pitchFamily="34" charset="0"/>
                <a:cs typeface="Tahoma" pitchFamily="34" charset="0"/>
              </a:defRPr>
            </a:lvl1pPr>
          </a:lstStyle>
          <a:p>
            <a:r>
              <a:rPr lang="lv-LV" dirty="0" smtClean="0"/>
              <a:t>Pierīgas lielākie uzņēmumi pēc apgrozījuma 2013.gadā, </a:t>
            </a:r>
            <a:r>
              <a:rPr lang="lv-LV" dirty="0" err="1" smtClean="0"/>
              <a:t>milj</a:t>
            </a:r>
            <a:r>
              <a:rPr lang="lv-LV" dirty="0" smtClean="0"/>
              <a:t>. EUR</a:t>
            </a:r>
            <a:endParaRPr lang="lv-LV" dirty="0"/>
          </a:p>
        </p:txBody>
      </p:sp>
      <p:graphicFrame>
        <p:nvGraphicFramePr>
          <p:cNvPr id="3" name="Tabula 2"/>
          <p:cNvGraphicFramePr>
            <a:graphicFrameLocks noGrp="1"/>
          </p:cNvGraphicFramePr>
          <p:nvPr>
            <p:extLst>
              <p:ext uri="{D42A27DB-BD31-4B8C-83A1-F6EECF244321}">
                <p14:modId xmlns:p14="http://schemas.microsoft.com/office/powerpoint/2010/main" val="1893651935"/>
              </p:ext>
            </p:extLst>
          </p:nvPr>
        </p:nvGraphicFramePr>
        <p:xfrm>
          <a:off x="1043608" y="980728"/>
          <a:ext cx="7128793" cy="5577843"/>
        </p:xfrm>
        <a:graphic>
          <a:graphicData uri="http://schemas.openxmlformats.org/drawingml/2006/table">
            <a:tbl>
              <a:tblPr/>
              <a:tblGrid>
                <a:gridCol w="2373503"/>
                <a:gridCol w="3214377"/>
                <a:gridCol w="1540913"/>
              </a:tblGrid>
              <a:tr h="479657">
                <a:tc>
                  <a:txBody>
                    <a:bodyPr/>
                    <a:lstStyle/>
                    <a:p>
                      <a:pPr algn="ctr" fontAlgn="ctr"/>
                      <a:r>
                        <a:rPr lang="lv-LV" sz="1400" b="1" i="0" u="none" strike="noStrike">
                          <a:solidFill>
                            <a:srgbClr val="FFFFFF"/>
                          </a:solidFill>
                          <a:effectLst/>
                          <a:latin typeface="Tahoma"/>
                        </a:rPr>
                        <a:t>Nosaukums</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ctr"/>
                      <a:r>
                        <a:rPr lang="lv-LV" sz="1400" b="1" i="0" u="none" strike="noStrike">
                          <a:solidFill>
                            <a:srgbClr val="FFFFFF"/>
                          </a:solidFill>
                          <a:effectLst/>
                          <a:latin typeface="Tahoma"/>
                        </a:rPr>
                        <a:t>Darbības veids</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ctr"/>
                      <a:r>
                        <a:rPr lang="lv-LV" sz="1400" b="1" i="0" u="none" strike="noStrike">
                          <a:solidFill>
                            <a:srgbClr val="FFFFFF"/>
                          </a:solidFill>
                          <a:effectLst/>
                          <a:latin typeface="Tahoma"/>
                        </a:rPr>
                        <a:t>Apgrozījums, milj.EUR</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r>
              <a:tr h="397968">
                <a:tc>
                  <a:txBody>
                    <a:bodyPr/>
                    <a:lstStyle/>
                    <a:p>
                      <a:pPr algn="ctr" fontAlgn="ctr"/>
                      <a:r>
                        <a:rPr lang="lv-LV" sz="1400" b="0" i="0" u="none" strike="noStrike">
                          <a:solidFill>
                            <a:srgbClr val="000000"/>
                          </a:solidFill>
                          <a:effectLst/>
                          <a:latin typeface="Tahoma"/>
                        </a:rPr>
                        <a:t>MAXIMA Latvija, SIA</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lv-LV" sz="1400" b="0" i="0" u="none" strike="noStrike">
                          <a:solidFill>
                            <a:srgbClr val="000000"/>
                          </a:solidFill>
                          <a:effectLst/>
                          <a:latin typeface="Tahoma"/>
                        </a:rPr>
                        <a:t>Mazumtirdzniecība</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lv-LV" sz="1400" b="0" i="0" u="none" strike="noStrike">
                          <a:solidFill>
                            <a:srgbClr val="000000"/>
                          </a:solidFill>
                          <a:effectLst/>
                          <a:latin typeface="Tahoma"/>
                        </a:rPr>
                        <a:t>673,5</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479657">
                <a:tc>
                  <a:txBody>
                    <a:bodyPr/>
                    <a:lstStyle/>
                    <a:p>
                      <a:pPr algn="ctr" fontAlgn="ctr"/>
                      <a:r>
                        <a:rPr lang="lv-LV" sz="1400" b="0" i="0" u="none" strike="noStrike">
                          <a:solidFill>
                            <a:srgbClr val="000000"/>
                          </a:solidFill>
                          <a:effectLst/>
                          <a:latin typeface="Tahoma"/>
                        </a:rPr>
                        <a:t>Air Baltic Corporation, AS</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lv-LV" sz="1400" b="0" i="0" u="none" strike="noStrike">
                          <a:solidFill>
                            <a:srgbClr val="000000"/>
                          </a:solidFill>
                          <a:effectLst/>
                          <a:latin typeface="Tahoma"/>
                        </a:rPr>
                        <a:t>Pasažieru aviopārvadājumi</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lv-LV" sz="1400" b="0" i="0" u="none" strike="noStrike">
                          <a:solidFill>
                            <a:srgbClr val="000000"/>
                          </a:solidFill>
                          <a:effectLst/>
                          <a:latin typeface="Tahoma"/>
                        </a:rPr>
                        <a:t>278,8</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479657">
                <a:tc>
                  <a:txBody>
                    <a:bodyPr/>
                    <a:lstStyle/>
                    <a:p>
                      <a:pPr algn="ctr" fontAlgn="ctr"/>
                      <a:r>
                        <a:rPr lang="lv-LV" sz="1400" b="0" i="0" u="none" strike="noStrike">
                          <a:solidFill>
                            <a:srgbClr val="000000"/>
                          </a:solidFill>
                          <a:effectLst/>
                          <a:latin typeface="Tahoma"/>
                        </a:rPr>
                        <a:t>DEPO DIY, SIA</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lv-LV" sz="1400" b="0" i="0" u="none" strike="noStrike">
                          <a:solidFill>
                            <a:srgbClr val="000000"/>
                          </a:solidFill>
                          <a:effectLst/>
                          <a:latin typeface="Tahoma"/>
                        </a:rPr>
                        <a:t>Metālizstrādājumu, krāsu un stikla mazumtirdzniecība </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lv-LV" sz="1400" b="0" i="0" u="none" strike="noStrike">
                          <a:solidFill>
                            <a:srgbClr val="000000"/>
                          </a:solidFill>
                          <a:effectLst/>
                          <a:latin typeface="Tahoma"/>
                        </a:rPr>
                        <a:t>151,9</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714248">
                <a:tc>
                  <a:txBody>
                    <a:bodyPr/>
                    <a:lstStyle/>
                    <a:p>
                      <a:pPr algn="ctr" fontAlgn="ctr"/>
                      <a:r>
                        <a:rPr lang="lv-LV" sz="1400" b="0" i="0" u="none" strike="noStrike">
                          <a:solidFill>
                            <a:srgbClr val="000000"/>
                          </a:solidFill>
                          <a:effectLst/>
                          <a:latin typeface="Tahoma"/>
                        </a:rPr>
                        <a:t>Ourea, SIA</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lv-LV" sz="1400" b="0" i="0" u="none" strike="noStrike">
                          <a:solidFill>
                            <a:srgbClr val="000000"/>
                          </a:solidFill>
                          <a:effectLst/>
                          <a:latin typeface="Tahoma"/>
                        </a:rPr>
                        <a:t>Datoru, to perifēro iekārtu un programmatūras vairumtirdzniecība </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lv-LV" sz="1400" b="0" i="0" u="none" strike="noStrike">
                          <a:solidFill>
                            <a:srgbClr val="000000"/>
                          </a:solidFill>
                          <a:effectLst/>
                          <a:latin typeface="Tahoma"/>
                        </a:rPr>
                        <a:t>109,5</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479657">
                <a:tc>
                  <a:txBody>
                    <a:bodyPr/>
                    <a:lstStyle/>
                    <a:p>
                      <a:pPr algn="ctr" fontAlgn="ctr"/>
                      <a:r>
                        <a:rPr lang="lv-LV" sz="1400" b="0" i="0" u="none" strike="noStrike">
                          <a:solidFill>
                            <a:srgbClr val="000000"/>
                          </a:solidFill>
                          <a:effectLst/>
                          <a:latin typeface="Tahoma"/>
                        </a:rPr>
                        <a:t>Kreiss, SIA</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lv-LV" sz="1400" b="0" i="0" u="none" strike="noStrike">
                          <a:solidFill>
                            <a:srgbClr val="000000"/>
                          </a:solidFill>
                          <a:effectLst/>
                          <a:latin typeface="Tahoma"/>
                        </a:rPr>
                        <a:t>Kravu pārvadājumi pa autoceļiem </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lv-LV" sz="1400" b="0" i="0" u="none" strike="noStrike">
                          <a:solidFill>
                            <a:srgbClr val="000000"/>
                          </a:solidFill>
                          <a:effectLst/>
                          <a:latin typeface="Tahoma"/>
                        </a:rPr>
                        <a:t>102,3</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479657">
                <a:tc>
                  <a:txBody>
                    <a:bodyPr/>
                    <a:lstStyle/>
                    <a:p>
                      <a:pPr algn="ctr" fontAlgn="ctr"/>
                      <a:r>
                        <a:rPr lang="lv-LV" sz="1400" b="0" i="0" u="none" strike="noStrike">
                          <a:solidFill>
                            <a:srgbClr val="000000"/>
                          </a:solidFill>
                          <a:effectLst/>
                          <a:latin typeface="Tahoma"/>
                        </a:rPr>
                        <a:t>RE &amp; RE, SIA</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lv-LV" sz="1400" b="0" i="0" u="none" strike="noStrike">
                          <a:solidFill>
                            <a:srgbClr val="000000"/>
                          </a:solidFill>
                          <a:effectLst/>
                          <a:latin typeface="Tahoma"/>
                        </a:rPr>
                        <a:t>Dzīvojamo un nedzīvojamo ēku būvniecība </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lv-LV" sz="1400" b="0" i="0" u="none" strike="noStrike">
                          <a:solidFill>
                            <a:srgbClr val="000000"/>
                          </a:solidFill>
                          <a:effectLst/>
                          <a:latin typeface="Tahoma"/>
                        </a:rPr>
                        <a:t>97,7</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628371">
                <a:tc>
                  <a:txBody>
                    <a:bodyPr/>
                    <a:lstStyle/>
                    <a:p>
                      <a:pPr algn="ctr" fontAlgn="ctr"/>
                      <a:r>
                        <a:rPr lang="lv-LV" sz="1400" b="0" i="0" u="none" strike="noStrike">
                          <a:solidFill>
                            <a:srgbClr val="000000"/>
                          </a:solidFill>
                          <a:effectLst/>
                          <a:latin typeface="Tahoma"/>
                        </a:rPr>
                        <a:t>SPI Distribution (Latvia), SIA</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lv-LV" sz="1400" b="0" i="0" u="none" strike="noStrike">
                          <a:solidFill>
                            <a:srgbClr val="000000"/>
                          </a:solidFill>
                          <a:effectLst/>
                          <a:latin typeface="Tahoma"/>
                        </a:rPr>
                        <a:t>Dzērienu vairumtirdzniecība </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lv-LV" sz="1400" b="0" i="0" u="none" strike="noStrike">
                          <a:solidFill>
                            <a:srgbClr val="000000"/>
                          </a:solidFill>
                          <a:effectLst/>
                          <a:latin typeface="Tahoma"/>
                        </a:rPr>
                        <a:t>89,9</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479657">
                <a:tc>
                  <a:txBody>
                    <a:bodyPr/>
                    <a:lstStyle/>
                    <a:p>
                      <a:pPr algn="ctr" fontAlgn="ctr"/>
                      <a:r>
                        <a:rPr lang="lv-LV" sz="1400" b="0" i="0" u="none" strike="noStrike">
                          <a:solidFill>
                            <a:srgbClr val="000000"/>
                          </a:solidFill>
                          <a:effectLst/>
                          <a:latin typeface="Tahoma"/>
                        </a:rPr>
                        <a:t>BALTĀ BURA, SIA</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lv-LV" sz="1400" b="0" i="0" u="none" strike="noStrike">
                          <a:solidFill>
                            <a:srgbClr val="000000"/>
                          </a:solidFill>
                          <a:effectLst/>
                          <a:latin typeface="Tahoma"/>
                        </a:rPr>
                        <a:t>Nespecializētā vairumtirdzniecība </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lv-LV" sz="1400" b="0" i="0" u="none" strike="noStrike">
                          <a:solidFill>
                            <a:srgbClr val="000000"/>
                          </a:solidFill>
                          <a:effectLst/>
                          <a:latin typeface="Tahoma"/>
                        </a:rPr>
                        <a:t>75,3</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479657">
                <a:tc>
                  <a:txBody>
                    <a:bodyPr/>
                    <a:lstStyle/>
                    <a:p>
                      <a:pPr algn="ctr" fontAlgn="ctr"/>
                      <a:r>
                        <a:rPr lang="lv-LV" sz="1400" b="0" i="0" u="none" strike="noStrike">
                          <a:solidFill>
                            <a:srgbClr val="000000"/>
                          </a:solidFill>
                          <a:effectLst/>
                          <a:latin typeface="Tahoma"/>
                        </a:rPr>
                        <a:t>SMARTLYNX AIRLINES, SIA</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lv-LV" sz="1400" b="0" i="0" u="none" strike="noStrike">
                          <a:solidFill>
                            <a:srgbClr val="000000"/>
                          </a:solidFill>
                          <a:effectLst/>
                          <a:latin typeface="Tahoma"/>
                        </a:rPr>
                        <a:t>Pasažieru aviopārvadājumi </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lv-LV" sz="1400" b="0" i="0" u="none" strike="noStrike">
                          <a:solidFill>
                            <a:srgbClr val="000000"/>
                          </a:solidFill>
                          <a:effectLst/>
                          <a:latin typeface="Tahoma"/>
                        </a:rPr>
                        <a:t>72,5</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479657">
                <a:tc>
                  <a:txBody>
                    <a:bodyPr/>
                    <a:lstStyle/>
                    <a:p>
                      <a:pPr algn="ctr" fontAlgn="ctr"/>
                      <a:r>
                        <a:rPr lang="lv-LV" sz="1400" b="0" i="0" u="none" strike="noStrike">
                          <a:solidFill>
                            <a:srgbClr val="000000"/>
                          </a:solidFill>
                          <a:effectLst/>
                          <a:latin typeface="Tahoma"/>
                        </a:rPr>
                        <a:t>Olainfarm, AS</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lv-LV" sz="1400" b="0" i="0" u="none" strike="noStrike">
                          <a:solidFill>
                            <a:srgbClr val="000000"/>
                          </a:solidFill>
                          <a:effectLst/>
                          <a:latin typeface="Tahoma"/>
                        </a:rPr>
                        <a:t>Farmaceitisko preparātu ražošana </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lv-LV" sz="1400" b="0" i="0" u="none" strike="noStrike" dirty="0">
                          <a:solidFill>
                            <a:srgbClr val="000000"/>
                          </a:solidFill>
                          <a:effectLst/>
                          <a:latin typeface="Tahoma"/>
                        </a:rPr>
                        <a:t>66,9</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bl>
          </a:graphicData>
        </a:graphic>
      </p:graphicFrame>
      <p:sp>
        <p:nvSpPr>
          <p:cNvPr id="4" name="TextBox 3"/>
          <p:cNvSpPr txBox="1"/>
          <p:nvPr/>
        </p:nvSpPr>
        <p:spPr>
          <a:xfrm>
            <a:off x="179512" y="6597352"/>
            <a:ext cx="3312368" cy="276999"/>
          </a:xfrm>
          <a:prstGeom prst="rect">
            <a:avLst/>
          </a:prstGeom>
          <a:noFill/>
        </p:spPr>
        <p:txBody>
          <a:bodyPr wrap="square" rtlCol="0">
            <a:spAutoFit/>
          </a:bodyPr>
          <a:lstStyle/>
          <a:p>
            <a:r>
              <a:rPr lang="lv-LV" sz="1200" i="1" dirty="0" smtClean="0"/>
              <a:t>Avots: Lursoft</a:t>
            </a:r>
            <a:endParaRPr lang="lv-LV" sz="1200" i="1" dirty="0"/>
          </a:p>
        </p:txBody>
      </p:sp>
    </p:spTree>
    <p:extLst>
      <p:ext uri="{BB962C8B-B14F-4D97-AF65-F5344CB8AC3E}">
        <p14:creationId xmlns:p14="http://schemas.microsoft.com/office/powerpoint/2010/main" val="2990363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260648"/>
            <a:ext cx="8424936" cy="576064"/>
          </a:xfrm>
          <a:prstGeom prst="rect">
            <a:avLst/>
          </a:prstGeom>
          <a:noFill/>
          <a:ln w="12700">
            <a:solidFill>
              <a:srgbClr val="53B0C9"/>
            </a:solidFill>
            <a:prstDash val="lgDash"/>
          </a:ln>
        </p:spPr>
        <p:txBody>
          <a:bodyPr vert="horz" lIns="91430" tIns="45716" rIns="91430" bIns="45716" rtlCol="0" anchor="ctr">
            <a:noAutofit/>
          </a:bodyPr>
          <a:lstStyle>
            <a:defPPr>
              <a:defRPr lang="lv-LV"/>
            </a:defPPr>
            <a:lvl1pPr defTabSz="914400" eaLnBrk="1" latinLnBrk="0" hangingPunct="1">
              <a:buNone/>
              <a:defRPr sz="1900" b="1">
                <a:solidFill>
                  <a:srgbClr val="53B0C9"/>
                </a:solidFill>
                <a:latin typeface="Tahoma" pitchFamily="34" charset="0"/>
                <a:cs typeface="Tahoma" pitchFamily="34" charset="0"/>
              </a:defRPr>
            </a:lvl1pPr>
          </a:lstStyle>
          <a:p>
            <a:r>
              <a:rPr lang="lv-LV" dirty="0" smtClean="0"/>
              <a:t>Lielākie uzņēmumi pēc apgrozījuma Rīgā 2015.g.sākumā, </a:t>
            </a:r>
            <a:r>
              <a:rPr lang="lv-LV" dirty="0" err="1" smtClean="0"/>
              <a:t>milj</a:t>
            </a:r>
            <a:r>
              <a:rPr lang="lv-LV" dirty="0" smtClean="0"/>
              <a:t>. EUR</a:t>
            </a:r>
            <a:endParaRPr lang="lv-LV" dirty="0"/>
          </a:p>
        </p:txBody>
      </p:sp>
      <p:graphicFrame>
        <p:nvGraphicFramePr>
          <p:cNvPr id="3" name="Tabula 2"/>
          <p:cNvGraphicFramePr>
            <a:graphicFrameLocks noGrp="1"/>
          </p:cNvGraphicFramePr>
          <p:nvPr>
            <p:extLst>
              <p:ext uri="{D42A27DB-BD31-4B8C-83A1-F6EECF244321}">
                <p14:modId xmlns:p14="http://schemas.microsoft.com/office/powerpoint/2010/main" val="2501519481"/>
              </p:ext>
            </p:extLst>
          </p:nvPr>
        </p:nvGraphicFramePr>
        <p:xfrm>
          <a:off x="467544" y="1052735"/>
          <a:ext cx="8280920" cy="5544614"/>
        </p:xfrm>
        <a:graphic>
          <a:graphicData uri="http://schemas.openxmlformats.org/drawingml/2006/table">
            <a:tbl>
              <a:tblPr/>
              <a:tblGrid>
                <a:gridCol w="2862740"/>
                <a:gridCol w="3930202"/>
                <a:gridCol w="1487978"/>
              </a:tblGrid>
              <a:tr h="492871">
                <a:tc>
                  <a:txBody>
                    <a:bodyPr/>
                    <a:lstStyle/>
                    <a:p>
                      <a:pPr algn="ctr" fontAlgn="ctr"/>
                      <a:r>
                        <a:rPr lang="lv-LV" sz="1400" b="1" i="0" u="none" strike="noStrike">
                          <a:solidFill>
                            <a:srgbClr val="FFFFFF"/>
                          </a:solidFill>
                          <a:effectLst/>
                          <a:latin typeface="Tahoma"/>
                        </a:rPr>
                        <a:t>Uzņēmums</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ctr"/>
                      <a:r>
                        <a:rPr lang="lv-LV" sz="1400" b="1" i="0" u="none" strike="noStrike">
                          <a:solidFill>
                            <a:srgbClr val="FFFFFF"/>
                          </a:solidFill>
                          <a:effectLst/>
                          <a:latin typeface="Tahoma"/>
                        </a:rPr>
                        <a:t>Darbības veids</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lv-LV" sz="1400" b="1" i="0" u="none" strike="noStrike">
                          <a:solidFill>
                            <a:srgbClr val="FFFFFF"/>
                          </a:solidFill>
                          <a:effectLst/>
                          <a:latin typeface="Tahoma"/>
                        </a:rPr>
                        <a:t>Apgrozījums </a:t>
                      </a:r>
                      <a:br>
                        <a:rPr lang="lv-LV" sz="1400" b="1" i="0" u="none" strike="noStrike">
                          <a:solidFill>
                            <a:srgbClr val="FFFFFF"/>
                          </a:solidFill>
                          <a:effectLst/>
                          <a:latin typeface="Tahoma"/>
                        </a:rPr>
                      </a:br>
                      <a:r>
                        <a:rPr lang="lv-LV" sz="1400" b="1" i="0" u="none" strike="noStrike">
                          <a:solidFill>
                            <a:srgbClr val="FFFFFF"/>
                          </a:solidFill>
                          <a:effectLst/>
                          <a:latin typeface="Tahoma"/>
                        </a:rPr>
                        <a:t>milj. EUR</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r>
              <a:tr h="251816">
                <a:tc>
                  <a:txBody>
                    <a:bodyPr/>
                    <a:lstStyle/>
                    <a:p>
                      <a:pPr algn="ctr" fontAlgn="ctr"/>
                      <a:r>
                        <a:rPr lang="lv-LV" sz="1400" b="0" i="0" u="none" strike="noStrike">
                          <a:solidFill>
                            <a:srgbClr val="000000"/>
                          </a:solidFill>
                          <a:effectLst/>
                          <a:latin typeface="Tahoma"/>
                        </a:rPr>
                        <a:t>URALCHEM Trading, SIA</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lv-LV" sz="1400" b="0" i="0" u="none" strike="noStrike">
                          <a:solidFill>
                            <a:srgbClr val="000000"/>
                          </a:solidFill>
                          <a:effectLst/>
                          <a:latin typeface="Tahoma"/>
                        </a:rPr>
                        <a:t>Ķīmisko vielu vairumtirdzniecība</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lv-LV" sz="1400" b="0" i="0" u="none" strike="noStrike">
                          <a:solidFill>
                            <a:srgbClr val="000000"/>
                          </a:solidFill>
                          <a:effectLst/>
                          <a:latin typeface="Tahoma"/>
                        </a:rPr>
                        <a:t>1 123,40</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457614">
                <a:tc>
                  <a:txBody>
                    <a:bodyPr/>
                    <a:lstStyle/>
                    <a:p>
                      <a:pPr algn="ctr" fontAlgn="ctr"/>
                      <a:r>
                        <a:rPr lang="lv-LV" sz="1400" b="0" i="0" u="none" strike="noStrike">
                          <a:solidFill>
                            <a:srgbClr val="000000"/>
                          </a:solidFill>
                          <a:effectLst/>
                          <a:latin typeface="Tahoma"/>
                        </a:rPr>
                        <a:t>Latvenergo, AS</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lv-LV" sz="1400" b="0" i="0" u="none" strike="noStrike">
                          <a:solidFill>
                            <a:srgbClr val="000000"/>
                          </a:solidFill>
                          <a:effectLst/>
                          <a:latin typeface="Tahoma"/>
                        </a:rPr>
                        <a:t>Elektroenerģijas ražošana, tirzniecība</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lv-LV" sz="1400" b="0" i="0" u="none" strike="noStrike">
                          <a:solidFill>
                            <a:srgbClr val="000000"/>
                          </a:solidFill>
                          <a:effectLst/>
                          <a:latin typeface="Tahoma"/>
                        </a:rPr>
                        <a:t>944,5</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686420">
                <a:tc>
                  <a:txBody>
                    <a:bodyPr/>
                    <a:lstStyle/>
                    <a:p>
                      <a:pPr algn="ctr" fontAlgn="ctr"/>
                      <a:r>
                        <a:rPr lang="lv-LV" sz="1400" b="0" i="0" u="none" strike="noStrike">
                          <a:solidFill>
                            <a:srgbClr val="000000"/>
                          </a:solidFill>
                          <a:effectLst/>
                          <a:latin typeface="Tahoma"/>
                        </a:rPr>
                        <a:t>ORLEN Latvija, SIA</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lv-LV" sz="1400" b="0" i="0" u="none" strike="noStrike">
                          <a:solidFill>
                            <a:srgbClr val="000000"/>
                          </a:solidFill>
                          <a:effectLst/>
                          <a:latin typeface="Tahoma"/>
                        </a:rPr>
                        <a:t>Degvielas, cietā, šķidrā un gāzveida kurināmā vairumtirdzniecība</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lv-LV" sz="1400" b="0" i="0" u="none" strike="noStrike">
                          <a:solidFill>
                            <a:srgbClr val="000000"/>
                          </a:solidFill>
                          <a:effectLst/>
                          <a:latin typeface="Tahoma"/>
                        </a:rPr>
                        <a:t>769,9</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1816">
                <a:tc>
                  <a:txBody>
                    <a:bodyPr/>
                    <a:lstStyle/>
                    <a:p>
                      <a:pPr algn="ctr" fontAlgn="ctr"/>
                      <a:r>
                        <a:rPr lang="lv-LV" sz="1400" b="0" i="0" u="none" strike="noStrike">
                          <a:solidFill>
                            <a:srgbClr val="000000"/>
                          </a:solidFill>
                          <a:effectLst/>
                          <a:latin typeface="Tahoma"/>
                        </a:rPr>
                        <a:t>RIMI LATVIA, SIA</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lv-LV" sz="1400" b="0" i="0" u="none" strike="noStrike">
                          <a:solidFill>
                            <a:srgbClr val="000000"/>
                          </a:solidFill>
                          <a:effectLst/>
                          <a:latin typeface="Tahoma"/>
                        </a:rPr>
                        <a:t>Mazumtirdzniecība</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lv-LV" sz="1400" b="0" i="0" u="none" strike="noStrike">
                          <a:solidFill>
                            <a:srgbClr val="000000"/>
                          </a:solidFill>
                          <a:effectLst/>
                          <a:latin typeface="Tahoma"/>
                        </a:rPr>
                        <a:t>672,3</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733925">
                <a:tc>
                  <a:txBody>
                    <a:bodyPr/>
                    <a:lstStyle/>
                    <a:p>
                      <a:pPr algn="ctr" fontAlgn="ctr"/>
                      <a:r>
                        <a:rPr lang="lv-LV" sz="1400" b="0" i="0" u="none" strike="noStrike">
                          <a:solidFill>
                            <a:srgbClr val="000000"/>
                          </a:solidFill>
                          <a:effectLst/>
                          <a:latin typeface="Tahoma"/>
                        </a:rPr>
                        <a:t>ELKO GRUPA, AS</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lv-LV" sz="1400" b="0" i="0" u="none" strike="noStrike">
                          <a:solidFill>
                            <a:srgbClr val="000000"/>
                          </a:solidFill>
                          <a:effectLst/>
                          <a:latin typeface="Tahoma"/>
                        </a:rPr>
                        <a:t>Datoru, to perifēro iekārtu un programmatūras u.c. veida vairumtirdzniecība</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lv-LV" sz="1400" b="0" i="0" u="none" strike="noStrike">
                          <a:solidFill>
                            <a:srgbClr val="000000"/>
                          </a:solidFill>
                          <a:effectLst/>
                          <a:latin typeface="Tahoma"/>
                        </a:rPr>
                        <a:t>640,5</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492871">
                <a:tc>
                  <a:txBody>
                    <a:bodyPr/>
                    <a:lstStyle/>
                    <a:p>
                      <a:pPr algn="ctr" fontAlgn="ctr"/>
                      <a:r>
                        <a:rPr lang="lv-LV" sz="1400" b="0" i="0" u="none" strike="noStrike">
                          <a:solidFill>
                            <a:srgbClr val="000000"/>
                          </a:solidFill>
                          <a:effectLst/>
                          <a:latin typeface="Tahoma"/>
                        </a:rPr>
                        <a:t>Latvijas Gāze, AS</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lv-LV" sz="1400" b="0" i="0" u="none" strike="noStrike">
                          <a:solidFill>
                            <a:srgbClr val="000000"/>
                          </a:solidFill>
                          <a:effectLst/>
                          <a:latin typeface="Tahoma"/>
                        </a:rPr>
                        <a:t>Gāzveida kurināmā sadale pa cauruļvadiem</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lv-LV" sz="1400" b="0" i="0" u="none" strike="noStrike">
                          <a:solidFill>
                            <a:srgbClr val="000000"/>
                          </a:solidFill>
                          <a:effectLst/>
                          <a:latin typeface="Tahoma"/>
                        </a:rPr>
                        <a:t>573,9</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492871">
                <a:tc>
                  <a:txBody>
                    <a:bodyPr/>
                    <a:lstStyle/>
                    <a:p>
                      <a:pPr algn="ctr" fontAlgn="ctr"/>
                      <a:r>
                        <a:rPr lang="it-IT" sz="1400" b="0" i="0" u="none" strike="noStrike">
                          <a:solidFill>
                            <a:srgbClr val="000000"/>
                          </a:solidFill>
                          <a:effectLst/>
                          <a:latin typeface="Tahoma"/>
                        </a:rPr>
                        <a:t>Statoil Fuel &amp; Retail Latvia, SIA</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lv-LV" sz="1400" b="0" i="0" u="none" strike="noStrike">
                          <a:solidFill>
                            <a:srgbClr val="000000"/>
                          </a:solidFill>
                          <a:effectLst/>
                          <a:latin typeface="Tahoma"/>
                        </a:rPr>
                        <a:t>Degvielas mazumtirdzniecība degvielas uzpildes stacijās</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lv-LV" sz="1400" b="0" i="0" u="none" strike="noStrike">
                          <a:solidFill>
                            <a:srgbClr val="000000"/>
                          </a:solidFill>
                          <a:effectLst/>
                          <a:latin typeface="Tahoma"/>
                        </a:rPr>
                        <a:t>435,1</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457614">
                <a:tc>
                  <a:txBody>
                    <a:bodyPr/>
                    <a:lstStyle/>
                    <a:p>
                      <a:pPr algn="ctr" fontAlgn="ctr"/>
                      <a:r>
                        <a:rPr lang="lv-LV" sz="1400" b="0" i="0" u="none" strike="noStrike">
                          <a:solidFill>
                            <a:srgbClr val="000000"/>
                          </a:solidFill>
                          <a:effectLst/>
                          <a:latin typeface="Tahoma"/>
                        </a:rPr>
                        <a:t>LDZ CARGO, SIA</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lv-LV" sz="1400" b="0" i="0" u="none" strike="noStrike">
                          <a:solidFill>
                            <a:srgbClr val="000000"/>
                          </a:solidFill>
                          <a:effectLst/>
                          <a:latin typeface="Tahoma"/>
                        </a:rPr>
                        <a:t>Kravu un pasažieru dzelzceļa transports</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lv-LV" sz="1400" b="0" i="0" u="none" strike="noStrike">
                          <a:solidFill>
                            <a:srgbClr val="000000"/>
                          </a:solidFill>
                          <a:effectLst/>
                          <a:latin typeface="Tahoma"/>
                        </a:rPr>
                        <a:t>361,6</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492871">
                <a:tc>
                  <a:txBody>
                    <a:bodyPr/>
                    <a:lstStyle/>
                    <a:p>
                      <a:pPr algn="ctr" fontAlgn="ctr"/>
                      <a:r>
                        <a:rPr lang="lv-LV" sz="1400" b="0" i="0" u="none" strike="noStrike">
                          <a:solidFill>
                            <a:srgbClr val="000000"/>
                          </a:solidFill>
                          <a:effectLst/>
                          <a:latin typeface="Tahoma"/>
                        </a:rPr>
                        <a:t>NESTE LATVIJA, SIA</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lv-LV" sz="1400" b="0" i="0" u="none" strike="noStrike">
                          <a:solidFill>
                            <a:srgbClr val="000000"/>
                          </a:solidFill>
                          <a:effectLst/>
                          <a:latin typeface="Tahoma"/>
                        </a:rPr>
                        <a:t>Degvielas mazumtirdzniecība degvielas uzpildes stacijās </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lv-LV" sz="1400" b="0" i="0" u="none" strike="noStrike">
                          <a:solidFill>
                            <a:srgbClr val="000000"/>
                          </a:solidFill>
                          <a:effectLst/>
                          <a:latin typeface="Tahoma"/>
                        </a:rPr>
                        <a:t>327,1</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733925">
                <a:tc>
                  <a:txBody>
                    <a:bodyPr/>
                    <a:lstStyle/>
                    <a:p>
                      <a:pPr algn="ctr" fontAlgn="ctr"/>
                      <a:r>
                        <a:rPr lang="lv-LV" sz="1400" b="0" i="0" u="none" strike="noStrike">
                          <a:solidFill>
                            <a:srgbClr val="000000"/>
                          </a:solidFill>
                          <a:effectLst/>
                          <a:latin typeface="Tahoma"/>
                        </a:rPr>
                        <a:t>LUKoil Baltija R, SIA</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lv-LV" sz="1400" b="0" i="0" u="none" strike="noStrike">
                          <a:solidFill>
                            <a:srgbClr val="000000"/>
                          </a:solidFill>
                          <a:effectLst/>
                          <a:latin typeface="Tahoma"/>
                        </a:rPr>
                        <a:t>Degvielas, cietā, šķidrā un gāzveida kurināmā un līdzīgu produktu vairumtirdzniecība</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lv-LV" sz="1400" b="0" i="0" u="none" strike="noStrike" dirty="0">
                          <a:solidFill>
                            <a:srgbClr val="000000"/>
                          </a:solidFill>
                          <a:effectLst/>
                          <a:latin typeface="Tahoma"/>
                        </a:rPr>
                        <a:t>325,5</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bl>
          </a:graphicData>
        </a:graphic>
      </p:graphicFrame>
      <p:sp>
        <p:nvSpPr>
          <p:cNvPr id="9" name="TextBox 8"/>
          <p:cNvSpPr txBox="1"/>
          <p:nvPr/>
        </p:nvSpPr>
        <p:spPr>
          <a:xfrm>
            <a:off x="179512" y="6597352"/>
            <a:ext cx="3312368" cy="276999"/>
          </a:xfrm>
          <a:prstGeom prst="rect">
            <a:avLst/>
          </a:prstGeom>
          <a:noFill/>
        </p:spPr>
        <p:txBody>
          <a:bodyPr wrap="square" rtlCol="0">
            <a:spAutoFit/>
          </a:bodyPr>
          <a:lstStyle/>
          <a:p>
            <a:r>
              <a:rPr lang="lv-LV" sz="1200" i="1" dirty="0" smtClean="0"/>
              <a:t>Avots: Lursoft</a:t>
            </a:r>
            <a:endParaRPr lang="lv-LV" sz="1200" i="1" dirty="0"/>
          </a:p>
        </p:txBody>
      </p:sp>
    </p:spTree>
    <p:extLst>
      <p:ext uri="{BB962C8B-B14F-4D97-AF65-F5344CB8AC3E}">
        <p14:creationId xmlns:p14="http://schemas.microsoft.com/office/powerpoint/2010/main" val="200797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25123"/>
            <a:ext cx="6985024" cy="483597"/>
          </a:xfrm>
          <a:prstGeom prst="rect">
            <a:avLst/>
          </a:prstGeom>
          <a:solidFill>
            <a:schemeClr val="bg1"/>
          </a:solidFill>
          <a:ln w="12700">
            <a:solidFill>
              <a:srgbClr val="53B0C9"/>
            </a:solidFill>
            <a:prstDash val="lgDash"/>
          </a:ln>
        </p:spPr>
        <p:txBody>
          <a:bodyPr vert="horz" lIns="91430" tIns="45716" rIns="91430" bIns="45716" rtlCol="0" anchor="ctr">
            <a:noAutofit/>
          </a:bodyPr>
          <a:lstStyle>
            <a:defPPr>
              <a:defRPr lang="lv-LV"/>
            </a:defPPr>
            <a:lvl1pPr defTabSz="914400" eaLnBrk="1" latinLnBrk="0" hangingPunct="1">
              <a:buNone/>
              <a:defRPr sz="1900" b="1">
                <a:solidFill>
                  <a:srgbClr val="53B0C9"/>
                </a:solidFill>
                <a:latin typeface="Tahoma" pitchFamily="34" charset="0"/>
                <a:cs typeface="Tahoma" pitchFamily="34" charset="0"/>
              </a:defRPr>
            </a:lvl1pPr>
          </a:lstStyle>
          <a:p>
            <a:r>
              <a:rPr lang="lv-LV" sz="2400" dirty="0" smtClean="0"/>
              <a:t>Nepieciešamais atbalsts no valsts</a:t>
            </a:r>
            <a:endParaRPr lang="lv-LV" sz="2400" dirty="0"/>
          </a:p>
        </p:txBody>
      </p:sp>
      <p:sp>
        <p:nvSpPr>
          <p:cNvPr id="4" name="Satura vietturis 3"/>
          <p:cNvSpPr>
            <a:spLocks noGrp="1"/>
          </p:cNvSpPr>
          <p:nvPr>
            <p:ph idx="1"/>
          </p:nvPr>
        </p:nvSpPr>
        <p:spPr/>
        <p:txBody>
          <a:bodyPr>
            <a:normAutofit/>
          </a:bodyPr>
          <a:lstStyle/>
          <a:p>
            <a:r>
              <a:rPr lang="lv-LV" sz="2800" dirty="0">
                <a:latin typeface="Tahoma" panose="020B0604030504040204" pitchFamily="34" charset="0"/>
                <a:ea typeface="Tahoma" panose="020B0604030504040204" pitchFamily="34" charset="0"/>
                <a:cs typeface="Tahoma" panose="020B0604030504040204" pitchFamily="34" charset="0"/>
              </a:rPr>
              <a:t>Atbalsts inkubatoru izveidei</a:t>
            </a:r>
          </a:p>
          <a:p>
            <a:r>
              <a:rPr lang="lv-LV" sz="2800" dirty="0">
                <a:latin typeface="Tahoma" panose="020B0604030504040204" pitchFamily="34" charset="0"/>
                <a:ea typeface="Tahoma" panose="020B0604030504040204" pitchFamily="34" charset="0"/>
                <a:cs typeface="Tahoma" panose="020B0604030504040204" pitchFamily="34" charset="0"/>
              </a:rPr>
              <a:t>Atbalsts ES fondu sadalē</a:t>
            </a:r>
          </a:p>
          <a:p>
            <a:r>
              <a:rPr lang="lv-LV" sz="2800" dirty="0">
                <a:latin typeface="Tahoma" panose="020B0604030504040204" pitchFamily="34" charset="0"/>
                <a:ea typeface="Tahoma" panose="020B0604030504040204" pitchFamily="34" charset="0"/>
                <a:cs typeface="Tahoma" panose="020B0604030504040204" pitchFamily="34" charset="0"/>
              </a:rPr>
              <a:t>Sociālās uzņēmējdarbības atbalstīšana un veicināšana</a:t>
            </a:r>
          </a:p>
          <a:p>
            <a:r>
              <a:rPr lang="lv-LV" sz="2800" dirty="0">
                <a:latin typeface="Tahoma" panose="020B0604030504040204" pitchFamily="34" charset="0"/>
                <a:ea typeface="Tahoma" panose="020B0604030504040204" pitchFamily="34" charset="0"/>
                <a:cs typeface="Tahoma" panose="020B0604030504040204" pitchFamily="34" charset="0"/>
              </a:rPr>
              <a:t>Starptautiskās atpazīstamības veicināšana</a:t>
            </a:r>
          </a:p>
          <a:p>
            <a:r>
              <a:rPr lang="lv-LV" sz="2800" dirty="0">
                <a:latin typeface="Tahoma" panose="020B0604030504040204" pitchFamily="34" charset="0"/>
                <a:ea typeface="Tahoma" panose="020B0604030504040204" pitchFamily="34" charset="0"/>
                <a:cs typeface="Tahoma" panose="020B0604030504040204" pitchFamily="34" charset="0"/>
              </a:rPr>
              <a:t>Gaisa </a:t>
            </a:r>
            <a:r>
              <a:rPr lang="lv-LV" sz="2800" dirty="0" smtClean="0">
                <a:latin typeface="Tahoma" panose="020B0604030504040204" pitchFamily="34" charset="0"/>
                <a:ea typeface="Tahoma" panose="020B0604030504040204" pitchFamily="34" charset="0"/>
                <a:cs typeface="Tahoma" panose="020B0604030504040204" pitchFamily="34" charset="0"/>
              </a:rPr>
              <a:t>kvalitātes uzlabošana</a:t>
            </a:r>
            <a:endParaRPr lang="lv-LV" sz="2800" dirty="0">
              <a:latin typeface="Tahoma" panose="020B0604030504040204" pitchFamily="34" charset="0"/>
              <a:ea typeface="Tahoma" panose="020B0604030504040204" pitchFamily="34" charset="0"/>
              <a:cs typeface="Tahoma" panose="020B0604030504040204" pitchFamily="34" charset="0"/>
            </a:endParaRPr>
          </a:p>
          <a:p>
            <a:r>
              <a:rPr lang="lv-LV" sz="2800" dirty="0">
                <a:latin typeface="Tahoma" panose="020B0604030504040204" pitchFamily="34" charset="0"/>
                <a:ea typeface="Tahoma" panose="020B0604030504040204" pitchFamily="34" charset="0"/>
                <a:cs typeface="Tahoma" panose="020B0604030504040204" pitchFamily="34" charset="0"/>
              </a:rPr>
              <a:t>Atbalsts galvaspilsētas </a:t>
            </a:r>
            <a:r>
              <a:rPr lang="lv-LV" sz="2800" dirty="0" smtClean="0">
                <a:latin typeface="Tahoma" panose="020B0604030504040204" pitchFamily="34" charset="0"/>
                <a:ea typeface="Tahoma" panose="020B0604030504040204" pitchFamily="34" charset="0"/>
                <a:cs typeface="Tahoma" panose="020B0604030504040204" pitchFamily="34" charset="0"/>
              </a:rPr>
              <a:t>statusam un funkcijām</a:t>
            </a:r>
          </a:p>
          <a:p>
            <a:r>
              <a:rPr lang="lv-LV" sz="2800" dirty="0" smtClean="0">
                <a:latin typeface="Tahoma" panose="020B0604030504040204" pitchFamily="34" charset="0"/>
                <a:ea typeface="Tahoma" panose="020B0604030504040204" pitchFamily="34" charset="0"/>
                <a:cs typeface="Tahoma" panose="020B0604030504040204" pitchFamily="34" charset="0"/>
              </a:rPr>
              <a:t>Starptautisku koncernu pārstāvniecību bāzēšanai Rīgā</a:t>
            </a:r>
            <a:endParaRPr lang="lv-LV"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7928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288" y="404666"/>
            <a:ext cx="5976912" cy="384721"/>
          </a:xfrm>
          <a:prstGeom prst="rect">
            <a:avLst/>
          </a:prstGeom>
          <a:noFill/>
          <a:ln w="12700">
            <a:solidFill>
              <a:srgbClr val="53B0C9"/>
            </a:solidFill>
            <a:prstDash val="lgDash"/>
          </a:ln>
        </p:spPr>
        <p:txBody>
          <a:bodyPr vert="horz" lIns="91430" tIns="45716" rIns="91430" bIns="45716" rtlCol="0" anchor="ctr">
            <a:noAutofit/>
          </a:bodyPr>
          <a:lstStyle>
            <a:defPPr>
              <a:defRPr lang="lv-LV"/>
            </a:defPPr>
            <a:lvl1pPr defTabSz="914400" eaLnBrk="1" latinLnBrk="0" hangingPunct="1">
              <a:buNone/>
              <a:defRPr sz="1900" b="1">
                <a:solidFill>
                  <a:srgbClr val="53B0C9"/>
                </a:solidFill>
                <a:latin typeface="Tahoma" pitchFamily="34" charset="0"/>
                <a:cs typeface="Tahoma" pitchFamily="34" charset="0"/>
              </a:defRPr>
            </a:lvl1pPr>
          </a:lstStyle>
          <a:p>
            <a:r>
              <a:rPr lang="lv-LV" sz="2400" dirty="0"/>
              <a:t>Rīgas vizītkarte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268760"/>
            <a:ext cx="2768431"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824491"/>
            <a:ext cx="3254673" cy="2665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4989" y="4941472"/>
            <a:ext cx="2897510" cy="177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960" y="1052737"/>
            <a:ext cx="2086030"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3768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lv-LV" altLang="lv-LV" dirty="0" smtClean="0">
                <a:latin typeface="Tahoma" panose="020B0604030504040204" pitchFamily="34" charset="0"/>
                <a:ea typeface="Tahoma" panose="020B0604030504040204" pitchFamily="34" charset="0"/>
                <a:cs typeface="Tahoma" panose="020B0604030504040204" pitchFamily="34" charset="0"/>
              </a:rPr>
              <a:t>Paldies!</a:t>
            </a:r>
          </a:p>
        </p:txBody>
      </p:sp>
      <p:sp>
        <p:nvSpPr>
          <p:cNvPr id="21507" name="Rectangle 1"/>
          <p:cNvSpPr>
            <a:spLocks noGrp="1" noChangeArrowheads="1"/>
          </p:cNvSpPr>
          <p:nvPr>
            <p:ph idx="1"/>
          </p:nvPr>
        </p:nvSpPr>
        <p:spPr>
          <a:xfrm>
            <a:off x="876227" y="6112372"/>
            <a:ext cx="7358063" cy="405185"/>
          </a:xfrm>
        </p:spPr>
        <p:txBody>
          <a:bodyPr/>
          <a:lstStyle/>
          <a:p>
            <a:pPr marL="0" indent="0" eaLnBrk="1" hangingPunct="1"/>
            <a:r>
              <a:rPr lang="lv-LV" altLang="lv-LV" dirty="0" smtClean="0">
                <a:latin typeface="Tahoma" panose="020B0604030504040204" pitchFamily="34" charset="0"/>
                <a:ea typeface="Tahoma" panose="020B0604030504040204" pitchFamily="34" charset="0"/>
                <a:cs typeface="Tahoma" panose="020B0604030504040204" pitchFamily="34" charset="0"/>
              </a:rPr>
              <a:t>Pilsētas attīstības departaments</a:t>
            </a:r>
          </a:p>
        </p:txBody>
      </p:sp>
      <p:sp>
        <p:nvSpPr>
          <p:cNvPr id="4" name="Slaida numura vietturis 3"/>
          <p:cNvSpPr>
            <a:spLocks noGrp="1"/>
          </p:cNvSpPr>
          <p:nvPr>
            <p:ph type="sldNum" sz="quarter" idx="10"/>
          </p:nvPr>
        </p:nvSpPr>
        <p:spPr/>
        <p:txBody>
          <a:bodyPr/>
          <a:lstStyle/>
          <a:p>
            <a:pPr>
              <a:defRPr/>
            </a:pPr>
            <a:fld id="{26C9D2FA-8546-4987-9EE2-6711306AE34C}" type="slidenum">
              <a:rPr lang="en-US"/>
              <a:pPr>
                <a:defRPr/>
              </a:pPr>
              <a:t>20</a:t>
            </a:fld>
            <a:endParaRPr lang="en-US"/>
          </a:p>
        </p:txBody>
      </p:sp>
    </p:spTree>
    <p:extLst>
      <p:ext uri="{BB962C8B-B14F-4D97-AF65-F5344CB8AC3E}">
        <p14:creationId xmlns:p14="http://schemas.microsoft.com/office/powerpoint/2010/main" val="427362000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288" y="404666"/>
            <a:ext cx="5976912" cy="384721"/>
          </a:xfrm>
          <a:prstGeom prst="rect">
            <a:avLst/>
          </a:prstGeom>
          <a:noFill/>
          <a:ln w="12700">
            <a:solidFill>
              <a:srgbClr val="53B0C9"/>
            </a:solidFill>
            <a:prstDash val="lgDash"/>
          </a:ln>
        </p:spPr>
        <p:txBody>
          <a:bodyPr vert="horz" lIns="91430" tIns="45716" rIns="91430" bIns="45716" rtlCol="0" anchor="ctr">
            <a:noAutofit/>
          </a:bodyPr>
          <a:lstStyle>
            <a:defPPr>
              <a:defRPr lang="lv-LV"/>
            </a:defPPr>
            <a:lvl1pPr defTabSz="914400" eaLnBrk="1" latinLnBrk="0" hangingPunct="1">
              <a:buNone/>
              <a:defRPr sz="1900" b="1">
                <a:solidFill>
                  <a:srgbClr val="53B0C9"/>
                </a:solidFill>
                <a:latin typeface="Tahoma" pitchFamily="34" charset="0"/>
                <a:cs typeface="Tahoma" pitchFamily="34" charset="0"/>
              </a:defRPr>
            </a:lvl1pPr>
          </a:lstStyle>
          <a:p>
            <a:r>
              <a:rPr lang="lv-LV" sz="2400" dirty="0"/>
              <a:t>Rīgas vizītkarte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1" y="1036304"/>
            <a:ext cx="4727228" cy="5235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6113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attistibas_merki_new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04664"/>
            <a:ext cx="8568952" cy="60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286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67544" y="548680"/>
            <a:ext cx="8229600" cy="1143000"/>
          </a:xfrm>
        </p:spPr>
        <p:txBody>
          <a:bodyPr>
            <a:normAutofit fontScale="90000"/>
          </a:bodyPr>
          <a:lstStyle/>
          <a:p>
            <a:r>
              <a:rPr lang="lv-LV" dirty="0"/>
              <a:t/>
            </a:r>
            <a:br>
              <a:rPr lang="lv-LV" dirty="0"/>
            </a:br>
            <a:r>
              <a:rPr lang="lv-LV" dirty="0"/>
              <a:t/>
            </a:r>
            <a:br>
              <a:rPr lang="lv-LV" dirty="0"/>
            </a:br>
            <a:endParaRPr lang="lv-LV" dirty="0"/>
          </a:p>
        </p:txBody>
      </p:sp>
      <p:sp>
        <p:nvSpPr>
          <p:cNvPr id="3" name="Satura vietturis 2"/>
          <p:cNvSpPr>
            <a:spLocks noGrp="1"/>
          </p:cNvSpPr>
          <p:nvPr>
            <p:ph idx="1"/>
          </p:nvPr>
        </p:nvSpPr>
        <p:spPr>
          <a:xfrm>
            <a:off x="457200" y="1412776"/>
            <a:ext cx="8229600" cy="5112568"/>
          </a:xfrm>
        </p:spPr>
        <p:txBody>
          <a:bodyPr>
            <a:normAutofit/>
          </a:bodyPr>
          <a:lstStyle/>
          <a:p>
            <a:pPr marL="0" indent="0">
              <a:buNone/>
            </a:pPr>
            <a:r>
              <a:rPr lang="lv-LV" sz="2600" dirty="0" smtClean="0">
                <a:latin typeface="Tahoma" panose="020B0604030504040204" pitchFamily="34" charset="0"/>
                <a:ea typeface="Tahoma" panose="020B0604030504040204" pitchFamily="34" charset="0"/>
                <a:cs typeface="Tahoma" panose="020B0604030504040204" pitchFamily="34" charset="0"/>
              </a:rPr>
              <a:t>Lai </a:t>
            </a:r>
            <a:r>
              <a:rPr lang="lv-LV" sz="2600" dirty="0">
                <a:latin typeface="Tahoma" panose="020B0604030504040204" pitchFamily="34" charset="0"/>
                <a:ea typeface="Tahoma" panose="020B0604030504040204" pitchFamily="34" charset="0"/>
                <a:cs typeface="Tahoma" panose="020B0604030504040204" pitchFamily="34" charset="0"/>
              </a:rPr>
              <a:t>Rīga varētu veiksmīgi tuvināties citām Eiropas metropolēm, pilsētai, sadarbojoties ar valsti un privātajām iniciatīvām, līdz 2030.gadam ir nepieciešams uzbūvēt tādus sabiedriski nozīmīgus objektus </a:t>
            </a:r>
            <a:r>
              <a:rPr lang="lv-LV" sz="2600" dirty="0" smtClean="0">
                <a:latin typeface="Tahoma" panose="020B0604030504040204" pitchFamily="34" charset="0"/>
                <a:ea typeface="Tahoma" panose="020B0604030504040204" pitchFamily="34" charset="0"/>
                <a:cs typeface="Tahoma" panose="020B0604030504040204" pitchFamily="34" charset="0"/>
              </a:rPr>
              <a:t>kā: </a:t>
            </a:r>
            <a:endParaRPr lang="lv-LV" sz="2600" dirty="0" smtClean="0">
              <a:latin typeface="Tahoma" panose="020B0604030504040204" pitchFamily="34" charset="0"/>
              <a:ea typeface="Tahoma" panose="020B0604030504040204" pitchFamily="34" charset="0"/>
              <a:cs typeface="Tahoma" panose="020B0604030504040204" pitchFamily="34" charset="0"/>
            </a:endParaRPr>
          </a:p>
          <a:p>
            <a:pPr lvl="1"/>
            <a:r>
              <a:rPr lang="lv-LV" sz="2200" dirty="0" smtClean="0">
                <a:latin typeface="Tahoma" panose="020B0604030504040204" pitchFamily="34" charset="0"/>
                <a:ea typeface="Tahoma" panose="020B0604030504040204" pitchFamily="34" charset="0"/>
                <a:cs typeface="Tahoma" panose="020B0604030504040204" pitchFamily="34" charset="0"/>
              </a:rPr>
              <a:t>Zinātniski </a:t>
            </a:r>
            <a:r>
              <a:rPr lang="lv-LV" sz="2200" dirty="0">
                <a:latin typeface="Tahoma" panose="020B0604030504040204" pitchFamily="34" charset="0"/>
                <a:ea typeface="Tahoma" panose="020B0604030504040204" pitchFamily="34" charset="0"/>
                <a:cs typeface="Tahoma" panose="020B0604030504040204" pitchFamily="34" charset="0"/>
              </a:rPr>
              <a:t>tehnoloģiskais parks, </a:t>
            </a:r>
            <a:endParaRPr lang="lv-LV" sz="2200" dirty="0" smtClean="0">
              <a:latin typeface="Tahoma" panose="020B0604030504040204" pitchFamily="34" charset="0"/>
              <a:ea typeface="Tahoma" panose="020B0604030504040204" pitchFamily="34" charset="0"/>
              <a:cs typeface="Tahoma" panose="020B0604030504040204" pitchFamily="34" charset="0"/>
            </a:endParaRPr>
          </a:p>
          <a:p>
            <a:pPr lvl="1"/>
            <a:r>
              <a:rPr lang="lv-LV" sz="2200" dirty="0">
                <a:latin typeface="Tahoma" panose="020B0604030504040204" pitchFamily="34" charset="0"/>
                <a:ea typeface="Tahoma" panose="020B0604030504040204" pitchFamily="34" charset="0"/>
                <a:cs typeface="Tahoma" panose="020B0604030504040204" pitchFamily="34" charset="0"/>
              </a:rPr>
              <a:t>K</a:t>
            </a:r>
            <a:r>
              <a:rPr lang="lv-LV" sz="2200" dirty="0" smtClean="0">
                <a:latin typeface="Tahoma" panose="020B0604030504040204" pitchFamily="34" charset="0"/>
                <a:ea typeface="Tahoma" panose="020B0604030504040204" pitchFamily="34" charset="0"/>
                <a:cs typeface="Tahoma" panose="020B0604030504040204" pitchFamily="34" charset="0"/>
              </a:rPr>
              <a:t>oncertzāle</a:t>
            </a:r>
            <a:r>
              <a:rPr lang="lv-LV" sz="2200" dirty="0">
                <a:latin typeface="Tahoma" panose="020B0604030504040204" pitchFamily="34" charset="0"/>
                <a:ea typeface="Tahoma" panose="020B0604030504040204" pitchFamily="34" charset="0"/>
                <a:cs typeface="Tahoma" panose="020B0604030504040204" pitchFamily="34" charset="0"/>
              </a:rPr>
              <a:t>, </a:t>
            </a:r>
            <a:endParaRPr lang="lv-LV" sz="2200" dirty="0" smtClean="0">
              <a:latin typeface="Tahoma" panose="020B0604030504040204" pitchFamily="34" charset="0"/>
              <a:ea typeface="Tahoma" panose="020B0604030504040204" pitchFamily="34" charset="0"/>
              <a:cs typeface="Tahoma" panose="020B0604030504040204" pitchFamily="34" charset="0"/>
            </a:endParaRPr>
          </a:p>
          <a:p>
            <a:pPr lvl="1"/>
            <a:r>
              <a:rPr lang="lv-LV" sz="2200" dirty="0" smtClean="0">
                <a:latin typeface="Tahoma" panose="020B0604030504040204" pitchFamily="34" charset="0"/>
                <a:ea typeface="Tahoma" panose="020B0604030504040204" pitchFamily="34" charset="0"/>
                <a:cs typeface="Tahoma" panose="020B0604030504040204" pitchFamily="34" charset="0"/>
              </a:rPr>
              <a:t>Laikmetīgās </a:t>
            </a:r>
            <a:r>
              <a:rPr lang="lv-LV" sz="2200" dirty="0">
                <a:latin typeface="Tahoma" panose="020B0604030504040204" pitchFamily="34" charset="0"/>
                <a:ea typeface="Tahoma" panose="020B0604030504040204" pitchFamily="34" charset="0"/>
                <a:cs typeface="Tahoma" panose="020B0604030504040204" pitchFamily="34" charset="0"/>
              </a:rPr>
              <a:t>mākslas muzejs, </a:t>
            </a:r>
            <a:endParaRPr lang="lv-LV" sz="2200" dirty="0" smtClean="0">
              <a:latin typeface="Tahoma" panose="020B0604030504040204" pitchFamily="34" charset="0"/>
              <a:ea typeface="Tahoma" panose="020B0604030504040204" pitchFamily="34" charset="0"/>
              <a:cs typeface="Tahoma" panose="020B0604030504040204" pitchFamily="34" charset="0"/>
            </a:endParaRPr>
          </a:p>
          <a:p>
            <a:pPr lvl="1"/>
            <a:r>
              <a:rPr lang="lv-LV" sz="2200" dirty="0" smtClean="0">
                <a:latin typeface="Tahoma" panose="020B0604030504040204" pitchFamily="34" charset="0"/>
                <a:ea typeface="Tahoma" panose="020B0604030504040204" pitchFamily="34" charset="0"/>
                <a:cs typeface="Tahoma" panose="020B0604030504040204" pitchFamily="34" charset="0"/>
              </a:rPr>
              <a:t>Starptautiskais </a:t>
            </a:r>
            <a:r>
              <a:rPr lang="lv-LV" sz="2200" dirty="0">
                <a:latin typeface="Tahoma" panose="020B0604030504040204" pitchFamily="34" charset="0"/>
                <a:ea typeface="Tahoma" panose="020B0604030504040204" pitchFamily="34" charset="0"/>
                <a:cs typeface="Tahoma" panose="020B0604030504040204" pitchFamily="34" charset="0"/>
              </a:rPr>
              <a:t>kongresu </a:t>
            </a:r>
            <a:r>
              <a:rPr lang="lv-LV" sz="2200" dirty="0" smtClean="0">
                <a:latin typeface="Tahoma" panose="020B0604030504040204" pitchFamily="34" charset="0"/>
                <a:ea typeface="Tahoma" panose="020B0604030504040204" pitchFamily="34" charset="0"/>
                <a:cs typeface="Tahoma" panose="020B0604030504040204" pitchFamily="34" charset="0"/>
              </a:rPr>
              <a:t>centrs, </a:t>
            </a:r>
          </a:p>
          <a:p>
            <a:pPr lvl="1"/>
            <a:r>
              <a:rPr lang="lv-LV" sz="2200" dirty="0" err="1">
                <a:latin typeface="Tahoma" panose="020B0604030504040204" pitchFamily="34" charset="0"/>
                <a:ea typeface="Tahoma" panose="020B0604030504040204" pitchFamily="34" charset="0"/>
                <a:cs typeface="Tahoma" panose="020B0604030504040204" pitchFamily="34" charset="0"/>
              </a:rPr>
              <a:t>M</a:t>
            </a:r>
            <a:r>
              <a:rPr lang="lv-LV" sz="2200" dirty="0" err="1" smtClean="0">
                <a:latin typeface="Tahoma" panose="020B0604030504040204" pitchFamily="34" charset="0"/>
                <a:ea typeface="Tahoma" panose="020B0604030504040204" pitchFamily="34" charset="0"/>
                <a:cs typeface="Tahoma" panose="020B0604030504040204" pitchFamily="34" charset="0"/>
              </a:rPr>
              <a:t>ultifunkcionāls</a:t>
            </a:r>
            <a:r>
              <a:rPr lang="lv-LV" sz="2200" dirty="0" smtClean="0">
                <a:latin typeface="Tahoma" panose="020B0604030504040204" pitchFamily="34" charset="0"/>
                <a:ea typeface="Tahoma" panose="020B0604030504040204" pitchFamily="34" charset="0"/>
                <a:cs typeface="Tahoma" panose="020B0604030504040204" pitchFamily="34" charset="0"/>
              </a:rPr>
              <a:t> </a:t>
            </a:r>
            <a:r>
              <a:rPr lang="lv-LV" sz="2200" dirty="0">
                <a:latin typeface="Tahoma" panose="020B0604030504040204" pitchFamily="34" charset="0"/>
                <a:ea typeface="Tahoma" panose="020B0604030504040204" pitchFamily="34" charset="0"/>
                <a:cs typeface="Tahoma" panose="020B0604030504040204" pitchFamily="34" charset="0"/>
              </a:rPr>
              <a:t>pilsētas </a:t>
            </a:r>
            <a:r>
              <a:rPr lang="lv-LV" sz="2200" dirty="0" smtClean="0">
                <a:latin typeface="Tahoma" panose="020B0604030504040204" pitchFamily="34" charset="0"/>
                <a:ea typeface="Tahoma" panose="020B0604030504040204" pitchFamily="34" charset="0"/>
                <a:cs typeface="Tahoma" panose="020B0604030504040204" pitchFamily="34" charset="0"/>
              </a:rPr>
              <a:t>stadions,</a:t>
            </a:r>
          </a:p>
          <a:p>
            <a:pPr lvl="1"/>
            <a:r>
              <a:rPr lang="lv-LV" sz="2200" dirty="0" smtClean="0">
                <a:latin typeface="Tahoma" panose="020B0604030504040204" pitchFamily="34" charset="0"/>
                <a:ea typeface="Tahoma" panose="020B0604030504040204" pitchFamily="34" charset="0"/>
                <a:cs typeface="Tahoma" panose="020B0604030504040204" pitchFamily="34" charset="0"/>
              </a:rPr>
              <a:t>Industriālās attīstības teritorijas.</a:t>
            </a:r>
            <a:endParaRPr lang="lv-LV" sz="22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395288" y="332656"/>
            <a:ext cx="7921128" cy="720080"/>
          </a:xfrm>
          <a:prstGeom prst="rect">
            <a:avLst/>
          </a:prstGeom>
          <a:noFill/>
          <a:ln w="12700">
            <a:solidFill>
              <a:srgbClr val="53B0C9"/>
            </a:solidFill>
            <a:prstDash val="lgDash"/>
          </a:ln>
        </p:spPr>
        <p:txBody>
          <a:bodyPr vert="horz" lIns="91430" tIns="45716" rIns="91430" bIns="45716" rtlCol="0" anchor="ctr">
            <a:noAutofit/>
          </a:bodyPr>
          <a:lstStyle>
            <a:defPPr>
              <a:defRPr lang="lv-LV"/>
            </a:defPPr>
            <a:lvl1pPr defTabSz="914400" eaLnBrk="1" latinLnBrk="0" hangingPunct="1">
              <a:buNone/>
              <a:defRPr sz="1900" b="1">
                <a:solidFill>
                  <a:srgbClr val="53B0C9"/>
                </a:solidFill>
                <a:latin typeface="Tahoma" pitchFamily="34" charset="0"/>
                <a:cs typeface="Tahoma" pitchFamily="34" charset="0"/>
              </a:defRPr>
            </a:lvl1pPr>
          </a:lstStyle>
          <a:p>
            <a:r>
              <a:rPr lang="lv-LV" sz="2400" dirty="0" smtClean="0"/>
              <a:t>IM4</a:t>
            </a:r>
            <a:r>
              <a:rPr lang="lv-LV" sz="2400" dirty="0"/>
              <a:t>. Rīga – starptautiski atpazīstama, nozīmīga un konkurētspējīga Ziemeļeiropas metropole</a:t>
            </a:r>
          </a:p>
        </p:txBody>
      </p:sp>
    </p:spTree>
    <p:extLst>
      <p:ext uri="{BB962C8B-B14F-4D97-AF65-F5344CB8AC3E}">
        <p14:creationId xmlns:p14="http://schemas.microsoft.com/office/powerpoint/2010/main" val="1696147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asau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61148"/>
            <a:ext cx="8568952" cy="6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9512" y="261148"/>
            <a:ext cx="5976912" cy="384721"/>
          </a:xfrm>
          <a:prstGeom prst="rect">
            <a:avLst/>
          </a:prstGeom>
          <a:solidFill>
            <a:schemeClr val="bg1"/>
          </a:solidFill>
          <a:ln w="12700">
            <a:solidFill>
              <a:srgbClr val="53B0C9"/>
            </a:solidFill>
            <a:prstDash val="lgDash"/>
          </a:ln>
        </p:spPr>
        <p:txBody>
          <a:bodyPr vert="horz" lIns="91430" tIns="45716" rIns="91430" bIns="45716" rtlCol="0" anchor="ctr">
            <a:noAutofit/>
          </a:bodyPr>
          <a:lstStyle>
            <a:defPPr>
              <a:defRPr lang="lv-LV"/>
            </a:defPPr>
            <a:lvl1pPr defTabSz="914400" eaLnBrk="1" latinLnBrk="0" hangingPunct="1">
              <a:buNone/>
              <a:defRPr sz="1900" b="1">
                <a:solidFill>
                  <a:srgbClr val="53B0C9"/>
                </a:solidFill>
                <a:latin typeface="Tahoma" pitchFamily="34" charset="0"/>
                <a:cs typeface="Tahoma" pitchFamily="34" charset="0"/>
              </a:defRPr>
            </a:lvl1pPr>
          </a:lstStyle>
          <a:p>
            <a:r>
              <a:rPr lang="lv-LV" sz="2400" dirty="0" smtClean="0"/>
              <a:t>Rīga starptautiskā mērogā</a:t>
            </a:r>
            <a:endParaRPr lang="lv-LV" sz="2400" dirty="0"/>
          </a:p>
        </p:txBody>
      </p:sp>
    </p:spTree>
    <p:extLst>
      <p:ext uri="{BB962C8B-B14F-4D97-AF65-F5344CB8AC3E}">
        <p14:creationId xmlns:p14="http://schemas.microsoft.com/office/powerpoint/2010/main" val="3755166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sp>
        <p:nvSpPr>
          <p:cNvPr id="3" name="Satura vietturis 2"/>
          <p:cNvSpPr>
            <a:spLocks noGrp="1"/>
          </p:cNvSpPr>
          <p:nvPr>
            <p:ph idx="1"/>
          </p:nvPr>
        </p:nvSpPr>
        <p:spPr/>
        <p:txBody>
          <a:bodyPr/>
          <a:lstStyle/>
          <a:p>
            <a:endParaRPr lang="lv-LV"/>
          </a:p>
        </p:txBody>
      </p:sp>
      <p:pic>
        <p:nvPicPr>
          <p:cNvPr id="3074" name="Picture 2" descr="\\Atdep-storage\Groups\ekon\Strat.Pl.Nod\Kartes\Karte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0"/>
            <a:ext cx="8399092" cy="65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399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9" y="116634"/>
            <a:ext cx="5976912" cy="384721"/>
          </a:xfrm>
          <a:prstGeom prst="rect">
            <a:avLst/>
          </a:prstGeom>
          <a:noFill/>
          <a:ln w="12700">
            <a:solidFill>
              <a:srgbClr val="53B0C9"/>
            </a:solidFill>
            <a:prstDash val="lgDash"/>
          </a:ln>
        </p:spPr>
        <p:txBody>
          <a:bodyPr vert="horz" lIns="91430" tIns="45716" rIns="91430" bIns="45716" rtlCol="0" anchor="ctr">
            <a:noAutofit/>
          </a:bodyPr>
          <a:lstStyle>
            <a:defPPr>
              <a:defRPr lang="lv-LV"/>
            </a:defPPr>
            <a:lvl1pPr defTabSz="914400" eaLnBrk="1" latinLnBrk="0" hangingPunct="1">
              <a:buNone/>
              <a:defRPr sz="1900" b="1">
                <a:solidFill>
                  <a:srgbClr val="53B0C9"/>
                </a:solidFill>
                <a:latin typeface="Tahoma" pitchFamily="34" charset="0"/>
                <a:cs typeface="Tahoma" pitchFamily="34" charset="0"/>
              </a:defRPr>
            </a:lvl1pPr>
          </a:lstStyle>
          <a:p>
            <a:r>
              <a:rPr lang="lv-LV" sz="2400" dirty="0"/>
              <a:t>Rīgas vieta Baltijā</a:t>
            </a:r>
          </a:p>
        </p:txBody>
      </p:sp>
      <p:sp>
        <p:nvSpPr>
          <p:cNvPr id="6" name="TextBox 5"/>
          <p:cNvSpPr txBox="1"/>
          <p:nvPr/>
        </p:nvSpPr>
        <p:spPr>
          <a:xfrm>
            <a:off x="323529" y="6381328"/>
            <a:ext cx="5472608" cy="584775"/>
          </a:xfrm>
          <a:prstGeom prst="rect">
            <a:avLst/>
          </a:prstGeom>
          <a:noFill/>
        </p:spPr>
        <p:txBody>
          <a:bodyPr wrap="square" lIns="91430" tIns="45716" rIns="91430" bIns="45716" rtlCol="0">
            <a:spAutoFit/>
          </a:bodyPr>
          <a:lstStyle/>
          <a:p>
            <a:r>
              <a:rPr lang="x-none" sz="1400" i="1">
                <a:latin typeface="Tahoma" panose="020B0604030504040204" pitchFamily="34" charset="0"/>
                <a:ea typeface="Tahoma" panose="020B0604030504040204" pitchFamily="34" charset="0"/>
                <a:cs typeface="Tahoma" panose="020B0604030504040204" pitchFamily="34" charset="0"/>
              </a:rPr>
              <a:t>Avots:</a:t>
            </a:r>
            <a:r>
              <a:rPr lang="lv-LV" sz="1400" i="1" dirty="0">
                <a:latin typeface="Tahoma" panose="020B0604030504040204" pitchFamily="34" charset="0"/>
                <a:ea typeface="Tahoma" panose="020B0604030504040204" pitchFamily="34" charset="0"/>
                <a:cs typeface="Tahoma" panose="020B0604030504040204" pitchFamily="34" charset="0"/>
              </a:rPr>
              <a:t> Nacionālie statistikas dienesti  </a:t>
            </a:r>
          </a:p>
          <a:p>
            <a:endParaRPr lang="lv-LV" i="1" dirty="0">
              <a:latin typeface="Arial" panose="020B0604020202020204" pitchFamily="34" charset="0"/>
              <a:cs typeface="Arial" panose="020B0604020202020204" pitchFamily="34" charset="0"/>
            </a:endParaRPr>
          </a:p>
        </p:txBody>
      </p:sp>
      <p:sp>
        <p:nvSpPr>
          <p:cNvPr id="8" name="TextBox 11"/>
          <p:cNvSpPr txBox="1">
            <a:spLocks noChangeArrowheads="1"/>
          </p:cNvSpPr>
          <p:nvPr/>
        </p:nvSpPr>
        <p:spPr bwMode="auto">
          <a:xfrm>
            <a:off x="602842" y="1178714"/>
            <a:ext cx="568801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lv-LV" altLang="lv-LV" sz="1800" b="1" i="1" dirty="0">
                <a:solidFill>
                  <a:srgbClr val="FF0000"/>
                </a:solidFill>
                <a:latin typeface="Times New Roman" pitchFamily="18" charset="0"/>
                <a:cs typeface="Times New Roman" pitchFamily="18" charset="0"/>
              </a:rPr>
              <a:t>       Rīga                Viļņa            Tallina</a:t>
            </a:r>
          </a:p>
        </p:txBody>
      </p:sp>
      <p:pic>
        <p:nvPicPr>
          <p:cNvPr id="9" name="Picture 11"/>
          <p:cNvPicPr>
            <a:picLocks noChangeAspect="1" noChangeArrowheads="1"/>
          </p:cNvPicPr>
          <p:nvPr/>
        </p:nvPicPr>
        <p:blipFill>
          <a:blip r:embed="rId3"/>
          <a:srcRect/>
          <a:stretch>
            <a:fillRect/>
          </a:stretch>
        </p:blipFill>
        <p:spPr bwMode="auto">
          <a:xfrm>
            <a:off x="142629" y="1547013"/>
            <a:ext cx="4762500" cy="1809750"/>
          </a:xfrm>
          <a:prstGeom prst="rect">
            <a:avLst/>
          </a:prstGeom>
          <a:ln>
            <a:noFill/>
            <a:headEnd/>
            <a:tailEnd/>
          </a:ln>
        </p:spPr>
        <p:style>
          <a:lnRef idx="1">
            <a:schemeClr val="accent3"/>
          </a:lnRef>
          <a:fillRef idx="2">
            <a:schemeClr val="accent3"/>
          </a:fillRef>
          <a:effectRef idx="1">
            <a:schemeClr val="accent3"/>
          </a:effectRef>
          <a:fontRef idx="minor">
            <a:schemeClr val="dk1"/>
          </a:fontRef>
        </p:style>
      </p:pic>
      <p:sp>
        <p:nvSpPr>
          <p:cNvPr id="10" name="TextBox 15"/>
          <p:cNvSpPr txBox="1">
            <a:spLocks noChangeArrowheads="1"/>
          </p:cNvSpPr>
          <p:nvPr/>
        </p:nvSpPr>
        <p:spPr bwMode="auto">
          <a:xfrm>
            <a:off x="494430" y="2251863"/>
            <a:ext cx="111118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lv-LV" altLang="lv-LV" sz="2000" b="1" dirty="0">
                <a:solidFill>
                  <a:srgbClr val="FFFFFF"/>
                </a:solidFill>
              </a:rPr>
              <a:t>643 </a:t>
            </a:r>
            <a:r>
              <a:rPr lang="lv-LV" altLang="lv-LV" sz="2000" b="1" dirty="0" smtClean="0">
                <a:solidFill>
                  <a:srgbClr val="FFFFFF"/>
                </a:solidFill>
              </a:rPr>
              <a:t>368</a:t>
            </a:r>
            <a:endParaRPr lang="lv-LV" altLang="lv-LV" sz="2000" b="1" dirty="0">
              <a:solidFill>
                <a:srgbClr val="FFFFFF"/>
              </a:solidFill>
              <a:latin typeface="Lucida Sans" pitchFamily="34" charset="0"/>
            </a:endParaRPr>
          </a:p>
        </p:txBody>
      </p:sp>
      <p:sp>
        <p:nvSpPr>
          <p:cNvPr id="11" name="TextBox 16"/>
          <p:cNvSpPr txBox="1">
            <a:spLocks noChangeArrowheads="1"/>
          </p:cNvSpPr>
          <p:nvPr/>
        </p:nvSpPr>
        <p:spPr bwMode="auto">
          <a:xfrm>
            <a:off x="2221630" y="2250943"/>
            <a:ext cx="113202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lv-LV" altLang="lv-LV" sz="2000" b="1" dirty="0" smtClean="0">
                <a:solidFill>
                  <a:srgbClr val="FFFFFF"/>
                </a:solidFill>
                <a:latin typeface="Lucida Sans" pitchFamily="34" charset="0"/>
              </a:rPr>
              <a:t>5</a:t>
            </a:r>
            <a:r>
              <a:rPr lang="lv-LV" altLang="lv-LV" sz="2000" b="1" dirty="0" smtClean="0">
                <a:solidFill>
                  <a:srgbClr val="FFFFFF"/>
                </a:solidFill>
              </a:rPr>
              <a:t>39 707</a:t>
            </a:r>
            <a:endParaRPr lang="lv-LV" altLang="lv-LV" sz="2000" b="1" dirty="0">
              <a:solidFill>
                <a:srgbClr val="FFFFFF"/>
              </a:solidFill>
              <a:latin typeface="Lucida Sans" pitchFamily="34" charset="0"/>
            </a:endParaRPr>
          </a:p>
        </p:txBody>
      </p:sp>
      <p:sp>
        <p:nvSpPr>
          <p:cNvPr id="12" name="TextBox 17"/>
          <p:cNvSpPr txBox="1">
            <a:spLocks noChangeArrowheads="1"/>
          </p:cNvSpPr>
          <p:nvPr/>
        </p:nvSpPr>
        <p:spPr bwMode="auto">
          <a:xfrm>
            <a:off x="3590055" y="2250945"/>
            <a:ext cx="1097011" cy="7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lv-LV" altLang="lv-LV" sz="2000" b="1" dirty="0" smtClean="0">
                <a:solidFill>
                  <a:srgbClr val="FFFFFF"/>
                </a:solidFill>
              </a:rPr>
              <a:t>411 063</a:t>
            </a:r>
            <a:endParaRPr lang="lv-LV" altLang="lv-LV" sz="2000" b="1" dirty="0">
              <a:solidFill>
                <a:srgbClr val="FFFFFF"/>
              </a:solidFill>
            </a:endParaRPr>
          </a:p>
          <a:p>
            <a:pPr eaLnBrk="1" hangingPunct="1">
              <a:spcBef>
                <a:spcPct val="0"/>
              </a:spcBef>
              <a:buFontTx/>
              <a:buNone/>
            </a:pPr>
            <a:endParaRPr lang="lv-LV" altLang="lv-LV" sz="2000" b="1" dirty="0">
              <a:solidFill>
                <a:srgbClr val="FFFFFF"/>
              </a:solidFill>
            </a:endParaRPr>
          </a:p>
        </p:txBody>
      </p:sp>
      <p:sp>
        <p:nvSpPr>
          <p:cNvPr id="13" name="TextBox 12"/>
          <p:cNvSpPr txBox="1"/>
          <p:nvPr/>
        </p:nvSpPr>
        <p:spPr>
          <a:xfrm>
            <a:off x="4915386" y="3110357"/>
            <a:ext cx="3923928" cy="646323"/>
          </a:xfrm>
          <a:prstGeom prst="rect">
            <a:avLst/>
          </a:prstGeom>
          <a:noFill/>
        </p:spPr>
        <p:txBody>
          <a:bodyPr wrap="square" lIns="91430" tIns="45716" rIns="91430" bIns="45716" rtlCol="0">
            <a:spAutoFit/>
          </a:bodyPr>
          <a:lstStyle/>
          <a:p>
            <a:pPr algn="ctr"/>
            <a:r>
              <a:rPr lang="lv-LV" dirty="0" smtClean="0">
                <a:latin typeface="Tahoma" panose="020B0604030504040204" pitchFamily="34" charset="0"/>
                <a:ea typeface="Tahoma" panose="020B0604030504040204" pitchFamily="34" charset="0"/>
                <a:cs typeface="Tahoma" panose="020B0604030504040204" pitchFamily="34" charset="0"/>
              </a:rPr>
              <a:t>IKP uz 1 </a:t>
            </a:r>
            <a:r>
              <a:rPr lang="lv-LV" dirty="0" err="1" smtClean="0">
                <a:latin typeface="Tahoma" panose="020B0604030504040204" pitchFamily="34" charset="0"/>
                <a:ea typeface="Tahoma" panose="020B0604030504040204" pitchFamily="34" charset="0"/>
                <a:cs typeface="Tahoma" panose="020B0604030504040204" pitchFamily="34" charset="0"/>
              </a:rPr>
              <a:t>iedz</a:t>
            </a:r>
            <a:r>
              <a:rPr lang="lv-LV" dirty="0" smtClean="0">
                <a:latin typeface="Tahoma" panose="020B0604030504040204" pitchFamily="34" charset="0"/>
                <a:ea typeface="Tahoma" panose="020B0604030504040204" pitchFamily="34" charset="0"/>
                <a:cs typeface="Tahoma" panose="020B0604030504040204" pitchFamily="34" charset="0"/>
              </a:rPr>
              <a:t>. 2012.gadā (faktiskajās </a:t>
            </a:r>
            <a:r>
              <a:rPr lang="lv-LV" dirty="0">
                <a:latin typeface="Tahoma" panose="020B0604030504040204" pitchFamily="34" charset="0"/>
                <a:ea typeface="Tahoma" panose="020B0604030504040204" pitchFamily="34" charset="0"/>
                <a:cs typeface="Tahoma" panose="020B0604030504040204" pitchFamily="34" charset="0"/>
              </a:rPr>
              <a:t>cenās</a:t>
            </a:r>
            <a:r>
              <a:rPr lang="lv-LV" dirty="0" smtClean="0">
                <a:latin typeface="Tahoma" panose="020B0604030504040204" pitchFamily="34" charset="0"/>
                <a:ea typeface="Tahoma" panose="020B0604030504040204" pitchFamily="34" charset="0"/>
                <a:cs typeface="Tahoma" panose="020B0604030504040204" pitchFamily="34" charset="0"/>
              </a:rPr>
              <a:t>), EUR/</a:t>
            </a:r>
            <a:r>
              <a:rPr lang="lv-LV" dirty="0" err="1" smtClean="0">
                <a:latin typeface="Tahoma" panose="020B0604030504040204" pitchFamily="34" charset="0"/>
                <a:ea typeface="Tahoma" panose="020B0604030504040204" pitchFamily="34" charset="0"/>
                <a:cs typeface="Tahoma" panose="020B0604030504040204" pitchFamily="34" charset="0"/>
              </a:rPr>
              <a:t>iedz</a:t>
            </a:r>
            <a:r>
              <a:rPr lang="lv-LV" dirty="0" smtClean="0">
                <a:latin typeface="Tahoma" panose="020B0604030504040204" pitchFamily="34" charset="0"/>
                <a:ea typeface="Tahoma" panose="020B0604030504040204" pitchFamily="34" charset="0"/>
                <a:cs typeface="Tahoma" panose="020B0604030504040204" pitchFamily="34" charset="0"/>
              </a:rPr>
              <a:t>.</a:t>
            </a:r>
            <a:endParaRPr lang="lv-LV"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9584" y="809381"/>
            <a:ext cx="6300439" cy="369324"/>
          </a:xfrm>
          <a:prstGeom prst="rect">
            <a:avLst/>
          </a:prstGeom>
          <a:noFill/>
        </p:spPr>
        <p:txBody>
          <a:bodyPr wrap="square" lIns="91430" tIns="45716" rIns="91430" bIns="45716" rtlCol="0">
            <a:spAutoFit/>
          </a:bodyPr>
          <a:lstStyle/>
          <a:p>
            <a:pPr algn="ctr"/>
            <a:r>
              <a:rPr lang="lv-LV" dirty="0" smtClean="0">
                <a:latin typeface="Tahoma" panose="020B0604030504040204" pitchFamily="34" charset="0"/>
                <a:ea typeface="Tahoma" panose="020B0604030504040204" pitchFamily="34" charset="0"/>
                <a:cs typeface="Tahoma" panose="020B0604030504040204" pitchFamily="34" charset="0"/>
              </a:rPr>
              <a:t>Iedzīvotāju skaits Baltijas valstu galvaspilsētās, 2014.g</a:t>
            </a:r>
            <a:r>
              <a:rPr lang="lv-LV" dirty="0" smtClean="0">
                <a:latin typeface="Arial" panose="020B0604020202020204" pitchFamily="34" charset="0"/>
                <a:cs typeface="Arial" panose="020B0604020202020204" pitchFamily="34" charset="0"/>
              </a:rPr>
              <a:t>.</a:t>
            </a:r>
            <a:endParaRPr lang="lv-LV" dirty="0">
              <a:latin typeface="Arial" panose="020B0604020202020204" pitchFamily="34" charset="0"/>
              <a:cs typeface="Arial" panose="020B0604020202020204" pitchFamily="34" charset="0"/>
            </a:endParaRPr>
          </a:p>
        </p:txBody>
      </p:sp>
      <p:graphicFrame>
        <p:nvGraphicFramePr>
          <p:cNvPr id="16" name="Diagramma 15"/>
          <p:cNvGraphicFramePr>
            <a:graphicFrameLocks/>
          </p:cNvGraphicFramePr>
          <p:nvPr>
            <p:extLst>
              <p:ext uri="{D42A27DB-BD31-4B8C-83A1-F6EECF244321}">
                <p14:modId xmlns:p14="http://schemas.microsoft.com/office/powerpoint/2010/main" val="191162581"/>
              </p:ext>
            </p:extLst>
          </p:nvPr>
        </p:nvGraphicFramePr>
        <p:xfrm>
          <a:off x="4010025" y="3713494"/>
          <a:ext cx="5133975" cy="31099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25980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133801" y="1044616"/>
            <a:ext cx="6408712" cy="338554"/>
          </a:xfrm>
          <a:prstGeom prst="rect">
            <a:avLst/>
          </a:prstGeom>
        </p:spPr>
        <p:txBody>
          <a:bodyPr wrap="square" lIns="91430" tIns="45716" rIns="91430" bIns="45716">
            <a:spAutoFit/>
          </a:bodyPr>
          <a:lstStyle/>
          <a:p>
            <a:pPr algn="ctr">
              <a:defRPr/>
            </a:pPr>
            <a:r>
              <a:rPr lang="lv-LV" sz="1600" dirty="0">
                <a:latin typeface="Tahoma" panose="020B0604030504040204" pitchFamily="34" charset="0"/>
                <a:ea typeface="Tahoma" panose="020B0604030504040204" pitchFamily="34" charset="0"/>
                <a:cs typeface="Tahoma" panose="020B0604030504040204" pitchFamily="34" charset="0"/>
              </a:rPr>
              <a:t>Beramkravu tirgus Baltijas jūras austrumu krasta ostās 2012.g.</a:t>
            </a:r>
          </a:p>
        </p:txBody>
      </p:sp>
      <p:sp>
        <p:nvSpPr>
          <p:cNvPr id="6" name="TextBox 5"/>
          <p:cNvSpPr txBox="1"/>
          <p:nvPr/>
        </p:nvSpPr>
        <p:spPr>
          <a:xfrm>
            <a:off x="395288" y="332658"/>
            <a:ext cx="5976912" cy="384721"/>
          </a:xfrm>
          <a:prstGeom prst="rect">
            <a:avLst/>
          </a:prstGeom>
          <a:noFill/>
          <a:ln w="12700">
            <a:solidFill>
              <a:srgbClr val="53B0C9"/>
            </a:solidFill>
            <a:prstDash val="lgDash"/>
          </a:ln>
        </p:spPr>
        <p:txBody>
          <a:bodyPr vert="horz" lIns="91430" tIns="45716" rIns="91430" bIns="45716" rtlCol="0" anchor="ctr">
            <a:noAutofit/>
          </a:bodyPr>
          <a:lstStyle>
            <a:defPPr>
              <a:defRPr lang="lv-LV"/>
            </a:defPPr>
            <a:lvl1pPr defTabSz="914400" eaLnBrk="1" latinLnBrk="0" hangingPunct="1">
              <a:buNone/>
              <a:defRPr sz="1900" b="1">
                <a:solidFill>
                  <a:srgbClr val="53B0C9"/>
                </a:solidFill>
                <a:latin typeface="Tahoma" pitchFamily="34" charset="0"/>
                <a:cs typeface="Tahoma" pitchFamily="34" charset="0"/>
              </a:defRPr>
            </a:lvl1pPr>
          </a:lstStyle>
          <a:p>
            <a:r>
              <a:rPr lang="lv-LV" sz="2400" dirty="0"/>
              <a:t>Rīgas vieta Baltijā</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84" y="1392953"/>
            <a:ext cx="5782334" cy="4639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aisnstūris 6"/>
          <p:cNvSpPr/>
          <p:nvPr/>
        </p:nvSpPr>
        <p:spPr>
          <a:xfrm>
            <a:off x="4436186" y="2754423"/>
            <a:ext cx="4572000" cy="584775"/>
          </a:xfrm>
          <a:prstGeom prst="rect">
            <a:avLst/>
          </a:prstGeom>
        </p:spPr>
        <p:txBody>
          <a:bodyPr lIns="91430" tIns="45716" rIns="91430" bIns="45716">
            <a:spAutoFit/>
          </a:bodyPr>
          <a:lstStyle/>
          <a:p>
            <a:pPr algn="ctr">
              <a:defRPr/>
            </a:pPr>
            <a:r>
              <a:rPr lang="lv-LV" sz="1600" dirty="0">
                <a:latin typeface="Tahoma" panose="020B0604030504040204" pitchFamily="34" charset="0"/>
                <a:ea typeface="Tahoma" panose="020B0604030504040204" pitchFamily="34" charset="0"/>
                <a:cs typeface="Tahoma" panose="020B0604030504040204" pitchFamily="34" charset="0"/>
              </a:rPr>
              <a:t>Starptautiskās lidostas “Rīga” tirgus daļa Baltijas valstīs 2012.g.</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3260" y="3356992"/>
            <a:ext cx="4281451" cy="3275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aisnstūris 7"/>
          <p:cNvSpPr/>
          <p:nvPr/>
        </p:nvSpPr>
        <p:spPr>
          <a:xfrm>
            <a:off x="2" y="6453338"/>
            <a:ext cx="6203621" cy="584775"/>
          </a:xfrm>
          <a:prstGeom prst="rect">
            <a:avLst/>
          </a:prstGeom>
        </p:spPr>
        <p:txBody>
          <a:bodyPr wrap="none" lIns="91430" tIns="45716" rIns="91430" bIns="45716">
            <a:spAutoFit/>
          </a:bodyPr>
          <a:lstStyle/>
          <a:p>
            <a:pPr>
              <a:defRPr/>
            </a:pPr>
            <a:r>
              <a:rPr lang="lv-LV" sz="1400" i="1" dirty="0">
                <a:latin typeface="Tahoma" panose="020B0604030504040204" pitchFamily="34" charset="0"/>
                <a:ea typeface="Tahoma" panose="020B0604030504040204" pitchFamily="34" charset="0"/>
                <a:cs typeface="Tahoma" panose="020B0604030504040204" pitchFamily="34" charset="0"/>
              </a:rPr>
              <a:t>Avots: Rīgas Brīvosta, VAS “Starptautiskā lidosta ”Rīga”” gadagrāmata 2012</a:t>
            </a:r>
          </a:p>
          <a:p>
            <a:pPr>
              <a:defRPr/>
            </a:pPr>
            <a:endParaRPr lang="lv-LV" i="1" dirty="0">
              <a:solidFill>
                <a:schemeClr val="tx2">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810748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ituls">
  <a:themeElements>
    <a:clrScheme name="">
      <a:dk1>
        <a:srgbClr val="000000"/>
      </a:dk1>
      <a:lt1>
        <a:srgbClr val="FFFFFF"/>
      </a:lt1>
      <a:dk2>
        <a:srgbClr val="000000"/>
      </a:dk2>
      <a:lt2>
        <a:srgbClr val="808080"/>
      </a:lt2>
      <a:accent1>
        <a:srgbClr val="0073C8"/>
      </a:accent1>
      <a:accent2>
        <a:srgbClr val="333399"/>
      </a:accent2>
      <a:accent3>
        <a:srgbClr val="FFFFFF"/>
      </a:accent3>
      <a:accent4>
        <a:srgbClr val="000000"/>
      </a:accent4>
      <a:accent5>
        <a:srgbClr val="AABCE0"/>
      </a:accent5>
      <a:accent6>
        <a:srgbClr val="2D2D8A"/>
      </a:accent6>
      <a:hlink>
        <a:srgbClr val="009999"/>
      </a:hlink>
      <a:folHlink>
        <a:srgbClr val="99CC00"/>
      </a:folHlink>
    </a:clrScheme>
    <a:fontScheme name="Tituls">
      <a:majorFont>
        <a:latin typeface="Times"/>
        <a:ea typeface="ヒラギノ明朝 ProN W6"/>
        <a:cs typeface="ヒラギノ明朝 ProN W6"/>
      </a:majorFont>
      <a:minorFont>
        <a:latin typeface="Times"/>
        <a:ea typeface="ヒラギノ明朝 ProN W3"/>
        <a:cs typeface="ヒラギノ明朝 ProN W3"/>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ul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uls">
  <a:themeElements>
    <a:clrScheme name="">
      <a:dk1>
        <a:srgbClr val="000000"/>
      </a:dk1>
      <a:lt1>
        <a:srgbClr val="FFFFFF"/>
      </a:lt1>
      <a:dk2>
        <a:srgbClr val="000000"/>
      </a:dk2>
      <a:lt2>
        <a:srgbClr val="808080"/>
      </a:lt2>
      <a:accent1>
        <a:srgbClr val="0073C8"/>
      </a:accent1>
      <a:accent2>
        <a:srgbClr val="333399"/>
      </a:accent2>
      <a:accent3>
        <a:srgbClr val="FFFFFF"/>
      </a:accent3>
      <a:accent4>
        <a:srgbClr val="000000"/>
      </a:accent4>
      <a:accent5>
        <a:srgbClr val="AABCE0"/>
      </a:accent5>
      <a:accent6>
        <a:srgbClr val="2D2D8A"/>
      </a:accent6>
      <a:hlink>
        <a:srgbClr val="009999"/>
      </a:hlink>
      <a:folHlink>
        <a:srgbClr val="99CC00"/>
      </a:folHlink>
    </a:clrScheme>
    <a:fontScheme name="Tituls">
      <a:majorFont>
        <a:latin typeface="Times"/>
        <a:ea typeface="ヒラギノ明朝 ProN W6"/>
        <a:cs typeface="ヒラギノ明朝 ProN W6"/>
      </a:majorFont>
      <a:minorFont>
        <a:latin typeface="Times"/>
        <a:ea typeface="ヒラギノ明朝 ProN W3"/>
        <a:cs typeface="ヒラギノ明朝 ProN W3"/>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ul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1426</TotalTime>
  <Words>1642</Words>
  <Application>Microsoft Office PowerPoint</Application>
  <PresentationFormat>Slaidrāde ekrānā (4:3)</PresentationFormat>
  <Paragraphs>201</Paragraphs>
  <Slides>20</Slides>
  <Notes>9</Notes>
  <HiddenSlides>0</HiddenSlides>
  <MMClips>0</MMClips>
  <ScaleCrop>false</ScaleCrop>
  <HeadingPairs>
    <vt:vector size="4" baseType="variant">
      <vt:variant>
        <vt:lpstr>Dizains</vt:lpstr>
      </vt:variant>
      <vt:variant>
        <vt:i4>3</vt:i4>
      </vt:variant>
      <vt:variant>
        <vt:lpstr>Slaidu virsraksti</vt:lpstr>
      </vt:variant>
      <vt:variant>
        <vt:i4>20</vt:i4>
      </vt:variant>
    </vt:vector>
  </HeadingPairs>
  <TitlesOfParts>
    <vt:vector size="23" baseType="lpstr">
      <vt:lpstr>Office tēma</vt:lpstr>
      <vt:lpstr>1_Tituls</vt:lpstr>
      <vt:lpstr>Tituls</vt:lpstr>
      <vt:lpstr>RĪGA – Ziemeļeiropas metropole </vt:lpstr>
      <vt:lpstr>PowerPoint prezentācija</vt:lpstr>
      <vt:lpstr>PowerPoint prezentācija</vt:lpstr>
      <vt:lpstr>PowerPoint prezentācija</vt:lpstr>
      <vt:lpstr>  </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Paldies!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Lāsma Locāne</dc:creator>
  <cp:lastModifiedBy>Lāsma Locāne</cp:lastModifiedBy>
  <cp:revision>98</cp:revision>
  <dcterms:created xsi:type="dcterms:W3CDTF">2015-02-03T12:17:03Z</dcterms:created>
  <dcterms:modified xsi:type="dcterms:W3CDTF">2015-02-10T12:18:29Z</dcterms:modified>
</cp:coreProperties>
</file>