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handoutMasterIdLst>
    <p:handoutMasterId r:id="rId27"/>
  </p:handoutMasterIdLst>
  <p:sldIdLst>
    <p:sldId id="278" r:id="rId2"/>
    <p:sldId id="433" r:id="rId3"/>
    <p:sldId id="434" r:id="rId4"/>
    <p:sldId id="416" r:id="rId5"/>
    <p:sldId id="435" r:id="rId6"/>
    <p:sldId id="431" r:id="rId7"/>
    <p:sldId id="419" r:id="rId8"/>
    <p:sldId id="420" r:id="rId9"/>
    <p:sldId id="424" r:id="rId10"/>
    <p:sldId id="430" r:id="rId11"/>
    <p:sldId id="429" r:id="rId12"/>
    <p:sldId id="421" r:id="rId13"/>
    <p:sldId id="423" r:id="rId14"/>
    <p:sldId id="425" r:id="rId15"/>
    <p:sldId id="437" r:id="rId16"/>
    <p:sldId id="436" r:id="rId17"/>
    <p:sldId id="438" r:id="rId18"/>
    <p:sldId id="432" r:id="rId19"/>
    <p:sldId id="439" r:id="rId20"/>
    <p:sldId id="440" r:id="rId21"/>
    <p:sldId id="442" r:id="rId22"/>
    <p:sldId id="443" r:id="rId23"/>
    <p:sldId id="340" r:id="rId24"/>
    <p:sldId id="273"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Kasparenko" initials="SK" lastIdx="1" clrIdx="0">
    <p:extLst>
      <p:ext uri="{19B8F6BF-5375-455C-9EA6-DF929625EA0E}">
        <p15:presenceInfo xmlns:p15="http://schemas.microsoft.com/office/powerpoint/2012/main" userId="S::sandra.kasparenko@vm.gov.lv::5cbcab80-ff1d-4d49-bc06-43cd0548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B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949" autoAdjust="0"/>
  </p:normalViewPr>
  <p:slideViewPr>
    <p:cSldViewPr snapToGrid="0">
      <p:cViewPr varScale="1">
        <p:scale>
          <a:sx n="106" d="100"/>
          <a:sy n="106" d="100"/>
        </p:scale>
        <p:origin x="1746" y="102"/>
      </p:cViewPr>
      <p:guideLst/>
    </p:cSldViewPr>
  </p:slideViewPr>
  <p:notesTextViewPr>
    <p:cViewPr>
      <p:scale>
        <a:sx n="1" d="1"/>
        <a:sy n="1" d="1"/>
      </p:scale>
      <p:origin x="0" y="-144"/>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96B710-988E-484B-A9C9-D0056C895E48}" type="doc">
      <dgm:prSet loTypeId="urn:microsoft.com/office/officeart/2005/8/layout/arrow5" loCatId="relationship" qsTypeId="urn:microsoft.com/office/officeart/2005/8/quickstyle/simple1" qsCatId="simple" csTypeId="urn:microsoft.com/office/officeart/2005/8/colors/colorful3" csCatId="colorful" phldr="1"/>
      <dgm:spPr/>
      <dgm:t>
        <a:bodyPr/>
        <a:lstStyle/>
        <a:p>
          <a:endParaRPr lang="lv-LV"/>
        </a:p>
      </dgm:t>
    </dgm:pt>
    <dgm:pt modelId="{CB7D7BA2-E108-4674-9785-4D0B3CADA52A}">
      <dgm:prSet phldrT="[Text]" custT="1"/>
      <dgm:spPr>
        <a:solidFill>
          <a:srgbClr val="FF0000"/>
        </a:solidFill>
      </dgm:spPr>
      <dgm:t>
        <a:bodyPr/>
        <a:lstStyle/>
        <a:p>
          <a:r>
            <a:rPr lang="lv-LV" sz="4400" b="1" dirty="0">
              <a:solidFill>
                <a:schemeClr val="tx1"/>
              </a:solidFill>
              <a:effectLst>
                <a:outerShdw blurRad="38100" dist="38100" dir="2700000" algn="tl">
                  <a:srgbClr val="000000">
                    <a:alpha val="43137"/>
                  </a:srgbClr>
                </a:outerShdw>
              </a:effectLst>
              <a:latin typeface="Garamond" panose="02020404030301010803" pitchFamily="18" charset="0"/>
            </a:rPr>
            <a:t>12,4%</a:t>
          </a:r>
        </a:p>
        <a:p>
          <a:r>
            <a:rPr lang="lv-LV" sz="3600" dirty="0">
              <a:solidFill>
                <a:schemeClr val="tx1"/>
              </a:solidFill>
              <a:latin typeface="Garamond" panose="02020404030301010803" pitchFamily="18" charset="0"/>
            </a:rPr>
            <a:t>(3. augstākais rādītājs ES)</a:t>
          </a:r>
        </a:p>
      </dgm:t>
    </dgm:pt>
    <dgm:pt modelId="{639D7C2B-0D19-4828-9AFF-F4BFCFA1DD9A}" type="parTrans" cxnId="{D4B84174-0FC6-48DB-846D-6EE447FBC29D}">
      <dgm:prSet/>
      <dgm:spPr/>
      <dgm:t>
        <a:bodyPr/>
        <a:lstStyle/>
        <a:p>
          <a:endParaRPr lang="lv-LV"/>
        </a:p>
      </dgm:t>
    </dgm:pt>
    <dgm:pt modelId="{816BA42B-CD27-46F3-85F0-32786AB42FF5}" type="sibTrans" cxnId="{D4B84174-0FC6-48DB-846D-6EE447FBC29D}">
      <dgm:prSet/>
      <dgm:spPr/>
      <dgm:t>
        <a:bodyPr/>
        <a:lstStyle/>
        <a:p>
          <a:endParaRPr lang="lv-LV"/>
        </a:p>
      </dgm:t>
    </dgm:pt>
    <dgm:pt modelId="{C93689DA-E355-4199-9B6F-F9AD911A807F}">
      <dgm:prSet phldrT="[Text]" custT="1"/>
      <dgm:spPr>
        <a:solidFill>
          <a:srgbClr val="92D050"/>
        </a:solidFill>
      </dgm:spPr>
      <dgm:t>
        <a:bodyPr/>
        <a:lstStyle/>
        <a:p>
          <a:r>
            <a:rPr lang="lv-LV" sz="4400" b="1" dirty="0">
              <a:solidFill>
                <a:schemeClr val="tx1"/>
              </a:solidFill>
              <a:effectLst>
                <a:outerShdw blurRad="38100" dist="38100" dir="2700000" algn="tl">
                  <a:srgbClr val="000000">
                    <a:alpha val="43137"/>
                  </a:srgbClr>
                </a:outerShdw>
              </a:effectLst>
              <a:latin typeface="Garamond" panose="02020404030301010803" pitchFamily="18" charset="0"/>
            </a:rPr>
            <a:t>5,4% </a:t>
          </a:r>
        </a:p>
        <a:p>
          <a:r>
            <a:rPr lang="lv-LV" sz="3600" dirty="0">
              <a:solidFill>
                <a:schemeClr val="tx1"/>
              </a:solidFill>
              <a:latin typeface="Garamond" panose="02020404030301010803" pitchFamily="18" charset="0"/>
            </a:rPr>
            <a:t>(zemākais rādītājs ES)</a:t>
          </a:r>
        </a:p>
      </dgm:t>
    </dgm:pt>
    <dgm:pt modelId="{7A2A9ACE-4D88-47F2-B36A-87420408547E}" type="parTrans" cxnId="{50C45B4F-2F89-4CF6-BAA0-627D44B9571F}">
      <dgm:prSet/>
      <dgm:spPr/>
      <dgm:t>
        <a:bodyPr/>
        <a:lstStyle/>
        <a:p>
          <a:endParaRPr lang="lv-LV"/>
        </a:p>
      </dgm:t>
    </dgm:pt>
    <dgm:pt modelId="{51E49B90-99C8-48FD-9929-55BEF9BE59C9}" type="sibTrans" cxnId="{50C45B4F-2F89-4CF6-BAA0-627D44B9571F}">
      <dgm:prSet/>
      <dgm:spPr/>
      <dgm:t>
        <a:bodyPr/>
        <a:lstStyle/>
        <a:p>
          <a:endParaRPr lang="lv-LV"/>
        </a:p>
      </dgm:t>
    </dgm:pt>
    <dgm:pt modelId="{D1C69DA2-4B52-4791-9F55-559EA73B0538}" type="pres">
      <dgm:prSet presAssocID="{D696B710-988E-484B-A9C9-D0056C895E48}" presName="diagram" presStyleCnt="0">
        <dgm:presLayoutVars>
          <dgm:dir/>
          <dgm:resizeHandles val="exact"/>
        </dgm:presLayoutVars>
      </dgm:prSet>
      <dgm:spPr/>
    </dgm:pt>
    <dgm:pt modelId="{C05362AC-3AC2-4EB7-AF97-83716B765AB5}" type="pres">
      <dgm:prSet presAssocID="{CB7D7BA2-E108-4674-9785-4D0B3CADA52A}" presName="arrow" presStyleLbl="node1" presStyleIdx="0" presStyleCnt="2" custScaleY="100214">
        <dgm:presLayoutVars>
          <dgm:bulletEnabled val="1"/>
        </dgm:presLayoutVars>
      </dgm:prSet>
      <dgm:spPr/>
    </dgm:pt>
    <dgm:pt modelId="{B6413E59-9FEB-4B40-8D47-9FB907C3DAB0}" type="pres">
      <dgm:prSet presAssocID="{C93689DA-E355-4199-9B6F-F9AD911A807F}" presName="arrow" presStyleLbl="node1" presStyleIdx="1" presStyleCnt="2">
        <dgm:presLayoutVars>
          <dgm:bulletEnabled val="1"/>
        </dgm:presLayoutVars>
      </dgm:prSet>
      <dgm:spPr/>
    </dgm:pt>
  </dgm:ptLst>
  <dgm:cxnLst>
    <dgm:cxn modelId="{DF036A35-21A1-41C6-9BE2-6CAAC8C740DA}" type="presOf" srcId="{D696B710-988E-484B-A9C9-D0056C895E48}" destId="{D1C69DA2-4B52-4791-9F55-559EA73B0538}" srcOrd="0" destOrd="0" presId="urn:microsoft.com/office/officeart/2005/8/layout/arrow5"/>
    <dgm:cxn modelId="{50C45B4F-2F89-4CF6-BAA0-627D44B9571F}" srcId="{D696B710-988E-484B-A9C9-D0056C895E48}" destId="{C93689DA-E355-4199-9B6F-F9AD911A807F}" srcOrd="1" destOrd="0" parTransId="{7A2A9ACE-4D88-47F2-B36A-87420408547E}" sibTransId="{51E49B90-99C8-48FD-9929-55BEF9BE59C9}"/>
    <dgm:cxn modelId="{D4B84174-0FC6-48DB-846D-6EE447FBC29D}" srcId="{D696B710-988E-484B-A9C9-D0056C895E48}" destId="{CB7D7BA2-E108-4674-9785-4D0B3CADA52A}" srcOrd="0" destOrd="0" parTransId="{639D7C2B-0D19-4828-9AFF-F4BFCFA1DD9A}" sibTransId="{816BA42B-CD27-46F3-85F0-32786AB42FF5}"/>
    <dgm:cxn modelId="{3FDA7379-7E5F-4DE6-8D8C-ACCDCDE0D74C}" type="presOf" srcId="{CB7D7BA2-E108-4674-9785-4D0B3CADA52A}" destId="{C05362AC-3AC2-4EB7-AF97-83716B765AB5}" srcOrd="0" destOrd="0" presId="urn:microsoft.com/office/officeart/2005/8/layout/arrow5"/>
    <dgm:cxn modelId="{CDB20CC4-86A7-41BF-A727-FA19DD73A4B3}" type="presOf" srcId="{C93689DA-E355-4199-9B6F-F9AD911A807F}" destId="{B6413E59-9FEB-4B40-8D47-9FB907C3DAB0}" srcOrd="0" destOrd="0" presId="urn:microsoft.com/office/officeart/2005/8/layout/arrow5"/>
    <dgm:cxn modelId="{65DACCBE-F95D-480D-9A37-7A2A92CE1C37}" type="presParOf" srcId="{D1C69DA2-4B52-4791-9F55-559EA73B0538}" destId="{C05362AC-3AC2-4EB7-AF97-83716B765AB5}" srcOrd="0" destOrd="0" presId="urn:microsoft.com/office/officeart/2005/8/layout/arrow5"/>
    <dgm:cxn modelId="{C4C7A3FA-334A-4F1C-82D6-03B825F7C214}" type="presParOf" srcId="{D1C69DA2-4B52-4791-9F55-559EA73B0538}" destId="{B6413E59-9FEB-4B40-8D47-9FB907C3DAB0}"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362AC-3AC2-4EB7-AF97-83716B765AB5}">
      <dsp:nvSpPr>
        <dsp:cNvPr id="0" name=""/>
        <dsp:cNvSpPr/>
      </dsp:nvSpPr>
      <dsp:spPr>
        <a:xfrm rot="16200000">
          <a:off x="774" y="2"/>
          <a:ext cx="4116585" cy="4125395"/>
        </a:xfrm>
        <a:prstGeom prst="downArrow">
          <a:avLst>
            <a:gd name="adj1" fmla="val 50000"/>
            <a:gd name="adj2" fmla="val 35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lv-LV" sz="4400" b="1" kern="1200" dirty="0">
              <a:solidFill>
                <a:schemeClr val="tx1"/>
              </a:solidFill>
              <a:effectLst>
                <a:outerShdw blurRad="38100" dist="38100" dir="2700000" algn="tl">
                  <a:srgbClr val="000000">
                    <a:alpha val="43137"/>
                  </a:srgbClr>
                </a:outerShdw>
              </a:effectLst>
              <a:latin typeface="Garamond" panose="02020404030301010803" pitchFamily="18" charset="0"/>
            </a:rPr>
            <a:t>12,4%</a:t>
          </a:r>
        </a:p>
        <a:p>
          <a:pPr marL="0" lvl="0" indent="0" algn="ctr" defTabSz="1955800">
            <a:lnSpc>
              <a:spcPct val="90000"/>
            </a:lnSpc>
            <a:spcBef>
              <a:spcPct val="0"/>
            </a:spcBef>
            <a:spcAft>
              <a:spcPct val="35000"/>
            </a:spcAft>
            <a:buNone/>
          </a:pPr>
          <a:r>
            <a:rPr lang="lv-LV" sz="3600" kern="1200" dirty="0">
              <a:solidFill>
                <a:schemeClr val="tx1"/>
              </a:solidFill>
              <a:latin typeface="Garamond" panose="02020404030301010803" pitchFamily="18" charset="0"/>
            </a:rPr>
            <a:t>(3. augstākais rādītājs ES)</a:t>
          </a:r>
        </a:p>
      </dsp:txBody>
      <dsp:txXfrm rot="5400000">
        <a:off x="-3631" y="1033553"/>
        <a:ext cx="3404993" cy="2058293"/>
      </dsp:txXfrm>
    </dsp:sp>
    <dsp:sp modelId="{B6413E59-9FEB-4B40-8D47-9FB907C3DAB0}">
      <dsp:nvSpPr>
        <dsp:cNvPr id="0" name=""/>
        <dsp:cNvSpPr/>
      </dsp:nvSpPr>
      <dsp:spPr>
        <a:xfrm rot="5400000">
          <a:off x="4664689" y="4407"/>
          <a:ext cx="4116585" cy="4116585"/>
        </a:xfrm>
        <a:prstGeom prst="downArrow">
          <a:avLst>
            <a:gd name="adj1" fmla="val 50000"/>
            <a:gd name="adj2" fmla="val 35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marL="0" lvl="0" indent="0" algn="ctr" defTabSz="1955800">
            <a:lnSpc>
              <a:spcPct val="90000"/>
            </a:lnSpc>
            <a:spcBef>
              <a:spcPct val="0"/>
            </a:spcBef>
            <a:spcAft>
              <a:spcPct val="35000"/>
            </a:spcAft>
            <a:buNone/>
          </a:pPr>
          <a:r>
            <a:rPr lang="lv-LV" sz="4400" b="1" kern="1200" dirty="0">
              <a:solidFill>
                <a:schemeClr val="tx1"/>
              </a:solidFill>
              <a:effectLst>
                <a:outerShdw blurRad="38100" dist="38100" dir="2700000" algn="tl">
                  <a:srgbClr val="000000">
                    <a:alpha val="43137"/>
                  </a:srgbClr>
                </a:outerShdw>
              </a:effectLst>
              <a:latin typeface="Garamond" panose="02020404030301010803" pitchFamily="18" charset="0"/>
            </a:rPr>
            <a:t>5,4% </a:t>
          </a:r>
        </a:p>
        <a:p>
          <a:pPr marL="0" lvl="0" indent="0" algn="ctr" defTabSz="1955800">
            <a:lnSpc>
              <a:spcPct val="90000"/>
            </a:lnSpc>
            <a:spcBef>
              <a:spcPct val="0"/>
            </a:spcBef>
            <a:spcAft>
              <a:spcPct val="35000"/>
            </a:spcAft>
            <a:buNone/>
          </a:pPr>
          <a:r>
            <a:rPr lang="lv-LV" sz="3600" kern="1200" dirty="0">
              <a:solidFill>
                <a:schemeClr val="tx1"/>
              </a:solidFill>
              <a:latin typeface="Garamond" panose="02020404030301010803" pitchFamily="18" charset="0"/>
            </a:rPr>
            <a:t>(zemākais rādītājs ES)</a:t>
          </a:r>
        </a:p>
      </dsp:txBody>
      <dsp:txXfrm rot="-5400000">
        <a:off x="5385091" y="1033553"/>
        <a:ext cx="3396183" cy="2058293"/>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728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9688" y="0"/>
            <a:ext cx="2946400" cy="497280"/>
          </a:xfrm>
          <a:prstGeom prst="rect">
            <a:avLst/>
          </a:prstGeom>
        </p:spPr>
        <p:txBody>
          <a:bodyPr vert="horz" lIns="91440" tIns="45720" rIns="91440" bIns="45720" rtlCol="0"/>
          <a:lstStyle>
            <a:lvl1pPr algn="r">
              <a:defRPr sz="1200"/>
            </a:lvl1pPr>
          </a:lstStyle>
          <a:p>
            <a:fld id="{FFF0A72F-E047-43AF-8C0F-5BB1BD084F28}" type="datetimeFigureOut">
              <a:rPr lang="lv-LV" smtClean="0"/>
              <a:t>29.01.2020</a:t>
            </a:fld>
            <a:endParaRPr lang="lv-LV"/>
          </a:p>
        </p:txBody>
      </p:sp>
      <p:sp>
        <p:nvSpPr>
          <p:cNvPr id="4" name="Footer Placeholder 3"/>
          <p:cNvSpPr>
            <a:spLocks noGrp="1"/>
          </p:cNvSpPr>
          <p:nvPr>
            <p:ph type="ftr" sz="quarter" idx="2"/>
          </p:nvPr>
        </p:nvSpPr>
        <p:spPr>
          <a:xfrm>
            <a:off x="0" y="9429360"/>
            <a:ext cx="2946400" cy="497279"/>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9688" y="9429360"/>
            <a:ext cx="2946400" cy="497279"/>
          </a:xfrm>
          <a:prstGeom prst="rect">
            <a:avLst/>
          </a:prstGeom>
        </p:spPr>
        <p:txBody>
          <a:bodyPr vert="horz" lIns="91440" tIns="45720" rIns="91440" bIns="45720" rtlCol="0" anchor="b"/>
          <a:lstStyle>
            <a:lvl1pPr algn="r">
              <a:defRPr sz="1200"/>
            </a:lvl1pPr>
          </a:lstStyle>
          <a:p>
            <a:fld id="{DFFD2784-7AF8-4EE9-92BA-9B10F8A5FB8A}" type="slidenum">
              <a:rPr lang="lv-LV" smtClean="0"/>
              <a:t>‹#›</a:t>
            </a:fld>
            <a:endParaRPr lang="lv-LV"/>
          </a:p>
        </p:txBody>
      </p:sp>
    </p:spTree>
    <p:extLst>
      <p:ext uri="{BB962C8B-B14F-4D97-AF65-F5344CB8AC3E}">
        <p14:creationId xmlns:p14="http://schemas.microsoft.com/office/powerpoint/2010/main" val="1912372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45659" cy="49805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50448" y="0"/>
            <a:ext cx="2945659" cy="498056"/>
          </a:xfrm>
          <a:prstGeom prst="rect">
            <a:avLst/>
          </a:prstGeom>
        </p:spPr>
        <p:txBody>
          <a:bodyPr vert="horz" lIns="91440" tIns="45720" rIns="91440" bIns="45720" rtlCol="0"/>
          <a:lstStyle>
            <a:lvl1pPr algn="r">
              <a:defRPr sz="1200"/>
            </a:lvl1pPr>
          </a:lstStyle>
          <a:p>
            <a:fld id="{E162B5F3-4E77-4078-8134-6A80897B2303}" type="datetimeFigureOut">
              <a:rPr lang="lv-LV" smtClean="0"/>
              <a:t>29.01.2020</a:t>
            </a:fld>
            <a:endParaRPr lang="lv-LV"/>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768" y="4777197"/>
            <a:ext cx="5438140" cy="39086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5" y="9428584"/>
            <a:ext cx="2945659" cy="498054"/>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50448" y="9428584"/>
            <a:ext cx="2945659" cy="498054"/>
          </a:xfrm>
          <a:prstGeom prst="rect">
            <a:avLst/>
          </a:prstGeom>
        </p:spPr>
        <p:txBody>
          <a:bodyPr vert="horz" lIns="91440" tIns="45720" rIns="91440" bIns="45720" rtlCol="0" anchor="b"/>
          <a:lstStyle>
            <a:lvl1pPr algn="r">
              <a:defRPr sz="1200"/>
            </a:lvl1pPr>
          </a:lstStyle>
          <a:p>
            <a:fld id="{6AF55927-342A-4F37-A2D6-117556481F08}" type="slidenum">
              <a:rPr lang="lv-LV" smtClean="0"/>
              <a:t>‹#›</a:t>
            </a:fld>
            <a:endParaRPr lang="lv-LV"/>
          </a:p>
        </p:txBody>
      </p:sp>
    </p:spTree>
    <p:extLst>
      <p:ext uri="{BB962C8B-B14F-4D97-AF65-F5344CB8AC3E}">
        <p14:creationId xmlns:p14="http://schemas.microsoft.com/office/powerpoint/2010/main" val="409503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Esošā situācija</a:t>
            </a:r>
          </a:p>
        </p:txBody>
      </p:sp>
      <p:sp>
        <p:nvSpPr>
          <p:cNvPr id="4" name="Slide Number Placeholder 3"/>
          <p:cNvSpPr>
            <a:spLocks noGrp="1"/>
          </p:cNvSpPr>
          <p:nvPr>
            <p:ph type="sldNum" sz="quarter" idx="5"/>
          </p:nvPr>
        </p:nvSpPr>
        <p:spPr/>
        <p:txBody>
          <a:bodyPr/>
          <a:lstStyle/>
          <a:p>
            <a:fld id="{6AF55927-342A-4F37-A2D6-117556481F08}" type="slidenum">
              <a:rPr lang="lv-LV" smtClean="0"/>
              <a:t>3</a:t>
            </a:fld>
            <a:endParaRPr lang="lv-LV"/>
          </a:p>
        </p:txBody>
      </p:sp>
    </p:spTree>
    <p:extLst>
      <p:ext uri="{BB962C8B-B14F-4D97-AF65-F5344CB8AC3E}">
        <p14:creationId xmlns:p14="http://schemas.microsoft.com/office/powerpoint/2010/main" val="2191100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NAP </a:t>
            </a:r>
            <a:r>
              <a:rPr lang="lv-LV" dirty="0">
                <a:sym typeface="Wingdings" panose="05000000000000000000" pitchFamily="2" charset="2"/>
              </a:rPr>
              <a:t> Dzīves kvalitāte  «</a:t>
            </a:r>
            <a:r>
              <a:rPr lang="lv-LV" sz="1200" kern="1200" dirty="0">
                <a:solidFill>
                  <a:schemeClr val="tx1"/>
                </a:solidFill>
                <a:effectLst/>
                <a:latin typeface="+mn-lt"/>
                <a:ea typeface="+mn-ea"/>
                <a:cs typeface="+mn-cs"/>
              </a:rPr>
              <a:t>2027. gadā Latvija ir valsts, kur ikviens cilvēks jūtas labi.»</a:t>
            </a:r>
            <a:endParaRPr lang="lv-LV" dirty="0"/>
          </a:p>
        </p:txBody>
      </p:sp>
      <p:sp>
        <p:nvSpPr>
          <p:cNvPr id="4" name="Slide Number Placeholder 3"/>
          <p:cNvSpPr>
            <a:spLocks noGrp="1"/>
          </p:cNvSpPr>
          <p:nvPr>
            <p:ph type="sldNum" sz="quarter" idx="5"/>
          </p:nvPr>
        </p:nvSpPr>
        <p:spPr/>
        <p:txBody>
          <a:bodyPr/>
          <a:lstStyle/>
          <a:p>
            <a:fld id="{6AF55927-342A-4F37-A2D6-117556481F08}" type="slidenum">
              <a:rPr lang="lv-LV" smtClean="0"/>
              <a:t>4</a:t>
            </a:fld>
            <a:endParaRPr lang="lv-LV"/>
          </a:p>
        </p:txBody>
      </p:sp>
    </p:spTree>
    <p:extLst>
      <p:ext uri="{BB962C8B-B14F-4D97-AF65-F5344CB8AC3E}">
        <p14:creationId xmlns:p14="http://schemas.microsoft.com/office/powerpoint/2010/main" val="100457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a:t>Latvijā ik gadu nomirst vairāk kā 28 tūkstoši cilvēku (2017. – 28 450), no kuriem gandrīz katrs ceturtais miris priekšlaicīgi, t.i., nesasniedzot 65 gadu vecumu.</a:t>
            </a:r>
          </a:p>
          <a:p>
            <a:r>
              <a:rPr lang="lv-LV" dirty="0"/>
              <a:t>2017. gadā, mirstot Latvijas iedzīvotājiem vecumā līdz 64 gadiem, zaudēti gandrīz 84 tūkstoši potenciālo mūža gadu.</a:t>
            </a:r>
          </a:p>
          <a:p>
            <a:endParaRPr lang="lv-LV" dirty="0"/>
          </a:p>
          <a:p>
            <a:r>
              <a:rPr lang="lv-LV" dirty="0"/>
              <a:t>Katru dienu Latvijā nomirsti vidēji 18 cilvēki dienā darbspējas vecumā.</a:t>
            </a:r>
          </a:p>
        </p:txBody>
      </p:sp>
      <p:sp>
        <p:nvSpPr>
          <p:cNvPr id="4" name="Slide Number Placeholder 3"/>
          <p:cNvSpPr>
            <a:spLocks noGrp="1"/>
          </p:cNvSpPr>
          <p:nvPr>
            <p:ph type="sldNum" sz="quarter" idx="5"/>
          </p:nvPr>
        </p:nvSpPr>
        <p:spPr/>
        <p:txBody>
          <a:bodyPr/>
          <a:lstStyle/>
          <a:p>
            <a:fld id="{6AF55927-342A-4F37-A2D6-117556481F08}" type="slidenum">
              <a:rPr lang="lv-LV" smtClean="0"/>
              <a:t>12</a:t>
            </a:fld>
            <a:endParaRPr lang="lv-LV"/>
          </a:p>
        </p:txBody>
      </p:sp>
    </p:spTree>
    <p:extLst>
      <p:ext uri="{BB962C8B-B14F-4D97-AF65-F5344CB8AC3E}">
        <p14:creationId xmlns:p14="http://schemas.microsoft.com/office/powerpoint/2010/main" val="2774153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799" y="2852938"/>
            <a:ext cx="7772400" cy="1190712"/>
          </a:xfrm>
        </p:spPr>
        <p:txBody>
          <a:bodyPr anchor="ctr" anchorCtr="0">
            <a:normAutofit/>
          </a:bodyPr>
          <a:lstStyle>
            <a:lvl1pPr algn="ctr">
              <a:defRPr sz="3200"/>
            </a:lvl1pPr>
          </a:lstStyle>
          <a:p>
            <a:r>
              <a:rPr lang="lv-LV" dirty="0"/>
              <a:t>Prezentācijas nosaukums</a:t>
            </a:r>
            <a:endParaRPr lang="en-US" dirty="0"/>
          </a:p>
        </p:txBody>
      </p:sp>
      <p:sp>
        <p:nvSpPr>
          <p:cNvPr id="3" name="Subtitle 2"/>
          <p:cNvSpPr>
            <a:spLocks noGrp="1"/>
          </p:cNvSpPr>
          <p:nvPr>
            <p:ph type="subTitle" idx="1" hasCustomPrompt="1"/>
          </p:nvPr>
        </p:nvSpPr>
        <p:spPr>
          <a:xfrm>
            <a:off x="1142999" y="4521597"/>
            <a:ext cx="6858000" cy="544484"/>
          </a:xfrm>
        </p:spPr>
        <p:txBody>
          <a:bodyPr anchor="ctr" anchorCtr="0">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 ieņemamais amats, kontaktinformācija</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35752"/>
          <a:stretch/>
        </p:blipFill>
        <p:spPr>
          <a:xfrm>
            <a:off x="2667000" y="1"/>
            <a:ext cx="3777632" cy="2676697"/>
          </a:xfrm>
          <a:prstGeom prst="rect">
            <a:avLst/>
          </a:prstGeom>
        </p:spPr>
      </p:pic>
      <p:sp>
        <p:nvSpPr>
          <p:cNvPr id="15" name="Date Placeholder 14"/>
          <p:cNvSpPr>
            <a:spLocks noGrp="1"/>
          </p:cNvSpPr>
          <p:nvPr>
            <p:ph type="dt" sz="half" idx="10"/>
          </p:nvPr>
        </p:nvSpPr>
        <p:spPr>
          <a:xfrm>
            <a:off x="1142999" y="5661577"/>
            <a:ext cx="6858000" cy="365125"/>
          </a:xfrm>
        </p:spPr>
        <p:txBody>
          <a:bodyPr/>
          <a:lstStyle>
            <a:lvl1pPr algn="ctr">
              <a:defRPr sz="1400"/>
            </a:lvl1pPr>
          </a:lstStyle>
          <a:p>
            <a:fld id="{7A523BAE-8EBB-411E-A5FC-B9BF41316135}" type="datetime1">
              <a:rPr lang="lv-LV" smtClean="0"/>
              <a:t>29.01.2020</a:t>
            </a:fld>
            <a:endParaRPr lang="lv-LV" dirty="0"/>
          </a:p>
        </p:txBody>
      </p:sp>
    </p:spTree>
    <p:extLst>
      <p:ext uri="{BB962C8B-B14F-4D97-AF65-F5344CB8AC3E}">
        <p14:creationId xmlns:p14="http://schemas.microsoft.com/office/powerpoint/2010/main" val="3587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obeiguma slaid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2999" y="4521597"/>
            <a:ext cx="6858000" cy="544484"/>
          </a:xfrm>
        </p:spPr>
        <p:txBody>
          <a:bodyPr anchor="ctr" anchorCtr="0">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Vārds uzvārds, ieņemamais amats, kontaktinformācija</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b="35752"/>
          <a:stretch/>
        </p:blipFill>
        <p:spPr>
          <a:xfrm>
            <a:off x="2667000" y="1"/>
            <a:ext cx="3777632" cy="2676697"/>
          </a:xfrm>
          <a:prstGeom prst="rect">
            <a:avLst/>
          </a:prstGeom>
        </p:spPr>
      </p:pic>
      <p:sp>
        <p:nvSpPr>
          <p:cNvPr id="15" name="Date Placeholder 14"/>
          <p:cNvSpPr>
            <a:spLocks noGrp="1"/>
          </p:cNvSpPr>
          <p:nvPr>
            <p:ph type="dt" sz="half" idx="10"/>
          </p:nvPr>
        </p:nvSpPr>
        <p:spPr>
          <a:xfrm>
            <a:off x="1142999" y="5661577"/>
            <a:ext cx="6858000" cy="365125"/>
          </a:xfrm>
        </p:spPr>
        <p:txBody>
          <a:bodyPr/>
          <a:lstStyle>
            <a:lvl1pPr algn="ctr">
              <a:defRPr sz="1400"/>
            </a:lvl1pPr>
          </a:lstStyle>
          <a:p>
            <a:fld id="{8AC0E8ED-963F-4129-AE01-2DC02A46940F}" type="datetime1">
              <a:rPr lang="lv-LV" smtClean="0"/>
              <a:t>29.01.2020</a:t>
            </a:fld>
            <a:endParaRPr lang="lv-LV" dirty="0"/>
          </a:p>
        </p:txBody>
      </p:sp>
    </p:spTree>
    <p:extLst>
      <p:ext uri="{BB962C8B-B14F-4D97-AF65-F5344CB8AC3E}">
        <p14:creationId xmlns:p14="http://schemas.microsoft.com/office/powerpoint/2010/main" val="99633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vl2pPr>
              <a:defRPr sz="1800"/>
            </a:lvl2pPr>
            <a:lvl3pPr>
              <a:defRPr sz="1600"/>
            </a:lvl3pPr>
            <a:lvl4pPr>
              <a:defRPr sz="1400" baseline="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7" name="Date Placeholder 6"/>
          <p:cNvSpPr>
            <a:spLocks noGrp="1"/>
          </p:cNvSpPr>
          <p:nvPr>
            <p:ph type="dt" sz="half" idx="10"/>
          </p:nvPr>
        </p:nvSpPr>
        <p:spPr/>
        <p:txBody>
          <a:bodyPr/>
          <a:lstStyle/>
          <a:p>
            <a:fld id="{0935D7C7-E63C-4834-9789-35620AC5CE1E}" type="datetime1">
              <a:rPr lang="lv-LV" smtClean="0"/>
              <a:t>29.01.2020</a:t>
            </a:fld>
            <a:endParaRPr lang="lv-LV" dirty="0"/>
          </a:p>
        </p:txBody>
      </p:sp>
      <p:sp>
        <p:nvSpPr>
          <p:cNvPr id="8" name="Footer Placeholder 7"/>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9" name="Slide Number Placeholder 8"/>
          <p:cNvSpPr>
            <a:spLocks noGrp="1"/>
          </p:cNvSpPr>
          <p:nvPr>
            <p:ph type="sldNum" sz="quarter" idx="12"/>
          </p:nvPr>
        </p:nvSpPr>
        <p:spPr/>
        <p:txBody>
          <a:bodyPr/>
          <a:lstStyle/>
          <a:p>
            <a:fld id="{200423E1-44C6-4E03-9576-413CBCCCE18A}" type="slidenum">
              <a:rPr lang="lv-LV" smtClean="0"/>
              <a:pPr/>
              <a:t>‹#›</a:t>
            </a:fld>
            <a:endParaRPr lang="lv-LV" dirty="0"/>
          </a:p>
        </p:txBody>
      </p:sp>
      <p:sp>
        <p:nvSpPr>
          <p:cNvPr id="10" name="Title 9"/>
          <p:cNvSpPr>
            <a:spLocks noGrp="1"/>
          </p:cNvSpPr>
          <p:nvPr>
            <p:ph type="title" hasCustomPrompt="1"/>
          </p:nvPr>
        </p:nvSpPr>
        <p:spPr/>
        <p:txBody>
          <a:bodyPr/>
          <a:lstStyle>
            <a:lvl1pPr>
              <a:defRPr/>
            </a:lvl1pPr>
          </a:lstStyle>
          <a:p>
            <a:r>
              <a:rPr lang="lv-LV" dirty="0"/>
              <a:t>Nosaukums</a:t>
            </a:r>
          </a:p>
        </p:txBody>
      </p:sp>
    </p:spTree>
    <p:extLst>
      <p:ext uri="{BB962C8B-B14F-4D97-AF65-F5344CB8AC3E}">
        <p14:creationId xmlns:p14="http://schemas.microsoft.com/office/powerpoint/2010/main" val="51910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3436258"/>
            <a:ext cx="6325200" cy="2852737"/>
          </a:xfrm>
        </p:spPr>
        <p:txBody>
          <a:bodyPr anchor="t" anchorCtr="0">
            <a:normAutofit/>
          </a:bodyPr>
          <a:lstStyle>
            <a:lvl1pPr>
              <a:defRPr sz="2400"/>
            </a:lvl1pPr>
          </a:lstStyle>
          <a:p>
            <a:r>
              <a:rPr lang="lv-LV" dirty="0"/>
              <a:t>Nosaukums</a:t>
            </a:r>
            <a:endParaRPr lang="en-US" dirty="0"/>
          </a:p>
        </p:txBody>
      </p:sp>
      <p:sp>
        <p:nvSpPr>
          <p:cNvPr id="3" name="Text Placeholder 2"/>
          <p:cNvSpPr>
            <a:spLocks noGrp="1"/>
          </p:cNvSpPr>
          <p:nvPr>
            <p:ph type="body" idx="1" hasCustomPrompt="1"/>
          </p:nvPr>
        </p:nvSpPr>
        <p:spPr>
          <a:xfrm>
            <a:off x="2286000" y="381600"/>
            <a:ext cx="6322728" cy="2987302"/>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dirty="0"/>
              <a:t>Teksts</a:t>
            </a:r>
            <a:endParaRPr lang="en-US" dirty="0"/>
          </a:p>
        </p:txBody>
      </p:sp>
      <p:sp>
        <p:nvSpPr>
          <p:cNvPr id="7" name="Date Placeholder 6"/>
          <p:cNvSpPr>
            <a:spLocks noGrp="1"/>
          </p:cNvSpPr>
          <p:nvPr>
            <p:ph type="dt" sz="half" idx="10"/>
          </p:nvPr>
        </p:nvSpPr>
        <p:spPr/>
        <p:txBody>
          <a:bodyPr/>
          <a:lstStyle/>
          <a:p>
            <a:fld id="{00A22DDF-AA2E-465C-8CFF-7778565F4CA1}" type="datetime1">
              <a:rPr lang="lv-LV" smtClean="0"/>
              <a:t>29.01.2020</a:t>
            </a:fld>
            <a:endParaRPr lang="lv-LV" dirty="0"/>
          </a:p>
        </p:txBody>
      </p:sp>
      <p:sp>
        <p:nvSpPr>
          <p:cNvPr id="8" name="Footer Placeholder 7"/>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9" name="Slide Number Placeholder 8"/>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191872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2286000" y="1296785"/>
            <a:ext cx="6322728" cy="4871837"/>
          </a:xfrm>
        </p:spPr>
        <p:txBody>
          <a:bodyPr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dirty="0"/>
              <a:t>Spiediet uz ikonas, lai pievienotu bildi</a:t>
            </a:r>
            <a:endParaRPr lang="en-US" dirty="0"/>
          </a:p>
        </p:txBody>
      </p:sp>
      <p:sp>
        <p:nvSpPr>
          <p:cNvPr id="8" name="Date Placeholder 7"/>
          <p:cNvSpPr>
            <a:spLocks noGrp="1"/>
          </p:cNvSpPr>
          <p:nvPr>
            <p:ph type="dt" sz="half" idx="10"/>
          </p:nvPr>
        </p:nvSpPr>
        <p:spPr/>
        <p:txBody>
          <a:bodyPr/>
          <a:lstStyle/>
          <a:p>
            <a:fld id="{5059B160-652F-4D06-8209-786EA8944EA4}" type="datetime1">
              <a:rPr lang="lv-LV" smtClean="0"/>
              <a:t>29.01.2020</a:t>
            </a:fld>
            <a:endParaRPr lang="lv-LV" dirty="0"/>
          </a:p>
        </p:txBody>
      </p:sp>
      <p:sp>
        <p:nvSpPr>
          <p:cNvPr id="9" name="Footer Placeholder 8"/>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10" name="Slide Number Placeholder 9"/>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394577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a:lvl1pPr>
          </a:lstStyle>
          <a:p>
            <a:r>
              <a:rPr lang="lv-LV" dirty="0"/>
              <a:t>Nosaukums</a:t>
            </a:r>
            <a:endParaRPr lang="en-US" dirty="0"/>
          </a:p>
        </p:txBody>
      </p:sp>
      <p:sp>
        <p:nvSpPr>
          <p:cNvPr id="3" name="Content Placeholder 2"/>
          <p:cNvSpPr>
            <a:spLocks noGrp="1"/>
          </p:cNvSpPr>
          <p:nvPr>
            <p:ph sz="half" idx="1" hasCustomPrompt="1"/>
          </p:nvPr>
        </p:nvSpPr>
        <p:spPr>
          <a:xfrm>
            <a:off x="2285999" y="1825625"/>
            <a:ext cx="3096000" cy="4351338"/>
          </a:xfrm>
        </p:spPr>
        <p:txBody>
          <a:bodyPr/>
          <a:lstStyle>
            <a:lvl1pPr>
              <a:defRPr/>
            </a:lvl1pPr>
            <a:lvl2pPr>
              <a:defRPr sz="1800"/>
            </a:lvl2pPr>
            <a:lvl3pPr>
              <a:defRPr sz="1600"/>
            </a:lvl3pPr>
            <a:lvl4pPr>
              <a:defRPr sz="1400"/>
            </a:lvl4pPr>
            <a:lvl5pPr>
              <a:defRPr sz="1400" baseline="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4" name="Content Placeholder 3"/>
          <p:cNvSpPr>
            <a:spLocks noGrp="1"/>
          </p:cNvSpPr>
          <p:nvPr>
            <p:ph sz="half" idx="2" hasCustomPrompt="1"/>
          </p:nvPr>
        </p:nvSpPr>
        <p:spPr>
          <a:xfrm>
            <a:off x="5512728" y="1825625"/>
            <a:ext cx="3096000" cy="4351338"/>
          </a:xfrm>
        </p:spPr>
        <p:txBody>
          <a:bodyPr/>
          <a:lstStyle>
            <a:lvl1pPr>
              <a:defRPr/>
            </a:lvl1pPr>
            <a:lvl2pPr>
              <a:defRPr sz="1800"/>
            </a:lvl2pPr>
            <a:lvl3pPr>
              <a:defRPr sz="1600"/>
            </a:lvl3pPr>
            <a:lvl4pPr>
              <a:defRPr sz="140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8" name="Date Placeholder 7"/>
          <p:cNvSpPr>
            <a:spLocks noGrp="1"/>
          </p:cNvSpPr>
          <p:nvPr>
            <p:ph type="dt" sz="half" idx="10"/>
          </p:nvPr>
        </p:nvSpPr>
        <p:spPr/>
        <p:txBody>
          <a:bodyPr/>
          <a:lstStyle/>
          <a:p>
            <a:fld id="{5DE9E9AA-52EB-47BE-80C1-66A136027A43}" type="datetime1">
              <a:rPr lang="lv-LV" smtClean="0"/>
              <a:t>29.01.2020</a:t>
            </a:fld>
            <a:endParaRPr lang="lv-LV" dirty="0"/>
          </a:p>
        </p:txBody>
      </p:sp>
      <p:sp>
        <p:nvSpPr>
          <p:cNvPr id="9" name="Footer Placeholder 8"/>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10" name="Slide Number Placeholder 9"/>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2356509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360913"/>
            <a:ext cx="6314414" cy="1325563"/>
          </a:xfrm>
        </p:spPr>
        <p:txBody>
          <a:bodyPr/>
          <a:lstStyle>
            <a:lvl1pPr>
              <a:defRPr/>
            </a:lvl1pPr>
          </a:lstStyle>
          <a:p>
            <a:r>
              <a:rPr lang="lv-LV" dirty="0"/>
              <a:t>Nosaukums</a:t>
            </a:r>
            <a:endParaRPr lang="en-US" dirty="0"/>
          </a:p>
        </p:txBody>
      </p:sp>
      <p:sp>
        <p:nvSpPr>
          <p:cNvPr id="3" name="Text Placeholder 2"/>
          <p:cNvSpPr>
            <a:spLocks noGrp="1"/>
          </p:cNvSpPr>
          <p:nvPr>
            <p:ph type="body" idx="1" hasCustomPrompt="1"/>
          </p:nvPr>
        </p:nvSpPr>
        <p:spPr>
          <a:xfrm>
            <a:off x="2286000" y="1825200"/>
            <a:ext cx="3096000" cy="82391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Nosaukums</a:t>
            </a:r>
            <a:endParaRPr lang="en-US" dirty="0"/>
          </a:p>
        </p:txBody>
      </p:sp>
      <p:sp>
        <p:nvSpPr>
          <p:cNvPr id="4" name="Content Placeholder 3"/>
          <p:cNvSpPr>
            <a:spLocks noGrp="1"/>
          </p:cNvSpPr>
          <p:nvPr>
            <p:ph sz="half" idx="2" hasCustomPrompt="1"/>
          </p:nvPr>
        </p:nvSpPr>
        <p:spPr>
          <a:xfrm>
            <a:off x="2286000" y="2728388"/>
            <a:ext cx="3096000" cy="3540552"/>
          </a:xfrm>
        </p:spPr>
        <p:txBody>
          <a:bodyPr/>
          <a:lstStyle>
            <a:lvl1pPr>
              <a:defRPr/>
            </a:lvl1pPr>
            <a:lvl2pPr>
              <a:defRPr sz="1800"/>
            </a:lvl2pPr>
            <a:lvl3pPr>
              <a:defRPr sz="1600"/>
            </a:lvl3pPr>
            <a:lvl4pPr>
              <a:defRPr sz="140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5" name="Text Placeholder 4"/>
          <p:cNvSpPr>
            <a:spLocks noGrp="1"/>
          </p:cNvSpPr>
          <p:nvPr>
            <p:ph type="body" sz="quarter" idx="3" hasCustomPrompt="1"/>
          </p:nvPr>
        </p:nvSpPr>
        <p:spPr>
          <a:xfrm>
            <a:off x="5504414" y="1825200"/>
            <a:ext cx="30960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dirty="0"/>
              <a:t>Nosaukums</a:t>
            </a:r>
            <a:endParaRPr lang="en-US" dirty="0"/>
          </a:p>
        </p:txBody>
      </p:sp>
      <p:sp>
        <p:nvSpPr>
          <p:cNvPr id="6" name="Content Placeholder 5"/>
          <p:cNvSpPr>
            <a:spLocks noGrp="1"/>
          </p:cNvSpPr>
          <p:nvPr>
            <p:ph sz="quarter" idx="4" hasCustomPrompt="1"/>
          </p:nvPr>
        </p:nvSpPr>
        <p:spPr>
          <a:xfrm>
            <a:off x="5504414" y="2728388"/>
            <a:ext cx="3096000" cy="3540551"/>
          </a:xfrm>
        </p:spPr>
        <p:txBody>
          <a:bodyPr/>
          <a:lstStyle>
            <a:lvl1pPr>
              <a:defRPr/>
            </a:lvl1pPr>
            <a:lvl2pPr>
              <a:defRPr sz="1800"/>
            </a:lvl2pPr>
            <a:lvl3pPr>
              <a:defRPr sz="1600"/>
            </a:lvl3pPr>
            <a:lvl4pPr>
              <a:defRPr sz="1400"/>
            </a:lvl4pPr>
            <a:lvl5pPr>
              <a:defRPr sz="1400"/>
            </a:lvl5p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10" name="Date Placeholder 9"/>
          <p:cNvSpPr>
            <a:spLocks noGrp="1"/>
          </p:cNvSpPr>
          <p:nvPr>
            <p:ph type="dt" sz="half" idx="10"/>
          </p:nvPr>
        </p:nvSpPr>
        <p:spPr/>
        <p:txBody>
          <a:bodyPr/>
          <a:lstStyle/>
          <a:p>
            <a:fld id="{54AE4116-E28A-460C-94B1-370EF3A4CA46}" type="datetime1">
              <a:rPr lang="lv-LV" smtClean="0"/>
              <a:t>29.01.2020</a:t>
            </a:fld>
            <a:endParaRPr lang="lv-LV" dirty="0"/>
          </a:p>
        </p:txBody>
      </p:sp>
      <p:sp>
        <p:nvSpPr>
          <p:cNvPr id="11" name="Footer Placeholder 10"/>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12" name="Slide Number Placeholder 11"/>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418610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lv-LV" dirty="0"/>
              <a:t>Nosaukums</a:t>
            </a:r>
            <a:endParaRPr lang="en-US" dirty="0"/>
          </a:p>
        </p:txBody>
      </p:sp>
      <p:sp>
        <p:nvSpPr>
          <p:cNvPr id="6" name="Date Placeholder 5"/>
          <p:cNvSpPr>
            <a:spLocks noGrp="1"/>
          </p:cNvSpPr>
          <p:nvPr>
            <p:ph type="dt" sz="half" idx="10"/>
          </p:nvPr>
        </p:nvSpPr>
        <p:spPr/>
        <p:txBody>
          <a:bodyPr/>
          <a:lstStyle/>
          <a:p>
            <a:fld id="{625CE4C4-CBF3-46FC-BF0D-806F24D1AA10}" type="datetime1">
              <a:rPr lang="lv-LV" smtClean="0"/>
              <a:t>29.01.2020</a:t>
            </a:fld>
            <a:endParaRPr lang="lv-LV" dirty="0"/>
          </a:p>
        </p:txBody>
      </p:sp>
      <p:sp>
        <p:nvSpPr>
          <p:cNvPr id="7" name="Footer Placeholder 6"/>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8" name="Slide Number Placeholder 7"/>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236364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6CDAF54-2700-412F-A2A8-6F2977A13201}" type="datetime1">
              <a:rPr lang="lv-LV" smtClean="0"/>
              <a:t>29.01.2020</a:t>
            </a:fld>
            <a:endParaRPr lang="lv-LV" dirty="0"/>
          </a:p>
        </p:txBody>
      </p:sp>
      <p:sp>
        <p:nvSpPr>
          <p:cNvPr id="6" name="Footer Placeholder 5"/>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7" name="Slide Number Placeholder 6"/>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132827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381599"/>
            <a:ext cx="3096000" cy="1272983"/>
          </a:xfrm>
        </p:spPr>
        <p:txBody>
          <a:bodyPr anchor="b"/>
          <a:lstStyle>
            <a:lvl1pPr>
              <a:defRPr sz="2400"/>
            </a:lvl1pPr>
          </a:lstStyle>
          <a:p>
            <a:r>
              <a:rPr lang="lv-LV" dirty="0"/>
              <a:t>Nosaukums</a:t>
            </a:r>
            <a:endParaRPr lang="en-US" dirty="0"/>
          </a:p>
        </p:txBody>
      </p:sp>
      <p:sp>
        <p:nvSpPr>
          <p:cNvPr id="3" name="Content Placeholder 2"/>
          <p:cNvSpPr>
            <a:spLocks noGrp="1"/>
          </p:cNvSpPr>
          <p:nvPr>
            <p:ph idx="1" hasCustomPrompt="1"/>
          </p:nvPr>
        </p:nvSpPr>
        <p:spPr>
          <a:xfrm>
            <a:off x="5512728" y="381599"/>
            <a:ext cx="3096000" cy="5796001"/>
          </a:xfrm>
        </p:spPr>
        <p:txBody>
          <a:bodyPr/>
          <a:lstStyle>
            <a:lvl1pPr>
              <a:defRPr sz="2000"/>
            </a:lvl1pPr>
            <a:lvl2pPr>
              <a:defRPr sz="1800"/>
            </a:lvl2pPr>
            <a:lvl3pPr>
              <a:defRPr sz="1600"/>
            </a:lvl3pPr>
            <a:lvl4pPr>
              <a:defRPr sz="1400" baseline="0"/>
            </a:lvl4pPr>
            <a:lvl5pPr>
              <a:defRPr sz="1400" baseline="0"/>
            </a:lvl5pPr>
            <a:lvl6pPr>
              <a:defRPr sz="2000"/>
            </a:lvl6pPr>
            <a:lvl7pPr>
              <a:defRPr sz="2000"/>
            </a:lvl7pPr>
            <a:lvl8pPr>
              <a:defRPr sz="2000"/>
            </a:lvl8pPr>
            <a:lvl9pPr>
              <a:defRPr sz="2000"/>
            </a:lvl9pPr>
          </a:lstStyle>
          <a:p>
            <a:pPr lvl="0"/>
            <a:r>
              <a:rPr lang="lv-LV" dirty="0"/>
              <a:t>Teksts</a:t>
            </a:r>
            <a:endParaRPr lang="en-US" dirty="0"/>
          </a:p>
          <a:p>
            <a:pPr lvl="1"/>
            <a:r>
              <a:rPr lang="lv-LV" dirty="0"/>
              <a:t>Otrais līmenis</a:t>
            </a:r>
          </a:p>
          <a:p>
            <a:pPr lvl="2"/>
            <a:r>
              <a:rPr lang="lv-LV" dirty="0"/>
              <a:t>Trešais līmenis</a:t>
            </a:r>
          </a:p>
          <a:p>
            <a:pPr lvl="3"/>
            <a:r>
              <a:rPr lang="lv-LV" dirty="0"/>
              <a:t>Ceturtais līmenis</a:t>
            </a:r>
          </a:p>
          <a:p>
            <a:pPr lvl="4"/>
            <a:r>
              <a:rPr lang="lv-LV" dirty="0"/>
              <a:t>Piektais līmenis</a:t>
            </a:r>
            <a:endParaRPr lang="en-US" dirty="0"/>
          </a:p>
        </p:txBody>
      </p:sp>
      <p:sp>
        <p:nvSpPr>
          <p:cNvPr id="4" name="Text Placeholder 3"/>
          <p:cNvSpPr>
            <a:spLocks noGrp="1"/>
          </p:cNvSpPr>
          <p:nvPr>
            <p:ph type="body" sz="half" idx="2" hasCustomPrompt="1"/>
          </p:nvPr>
        </p:nvSpPr>
        <p:spPr>
          <a:xfrm>
            <a:off x="2286000" y="1825200"/>
            <a:ext cx="3096000" cy="4352400"/>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dirty="0"/>
              <a:t>Teksts</a:t>
            </a:r>
            <a:endParaRPr lang="en-US" dirty="0"/>
          </a:p>
        </p:txBody>
      </p:sp>
      <p:sp>
        <p:nvSpPr>
          <p:cNvPr id="8" name="Date Placeholder 7"/>
          <p:cNvSpPr>
            <a:spLocks noGrp="1"/>
          </p:cNvSpPr>
          <p:nvPr>
            <p:ph type="dt" sz="half" idx="10"/>
          </p:nvPr>
        </p:nvSpPr>
        <p:spPr/>
        <p:txBody>
          <a:bodyPr/>
          <a:lstStyle/>
          <a:p>
            <a:fld id="{76E28E8E-09B1-4C1D-9FB8-FB2AD44218F0}" type="datetime1">
              <a:rPr lang="lv-LV" smtClean="0"/>
              <a:t>29.01.2020</a:t>
            </a:fld>
            <a:endParaRPr lang="lv-LV" dirty="0"/>
          </a:p>
        </p:txBody>
      </p:sp>
      <p:sp>
        <p:nvSpPr>
          <p:cNvPr id="9" name="Footer Placeholder 8"/>
          <p:cNvSpPr>
            <a:spLocks noGrp="1"/>
          </p:cNvSpPr>
          <p:nvPr>
            <p:ph type="ftr" sz="quarter" idx="11"/>
          </p:nvPr>
        </p:nvSpPr>
        <p:spPr/>
        <p:txBody>
          <a:bodyPr/>
          <a:lstStyle/>
          <a:p>
            <a:pPr algn="r"/>
            <a:r>
              <a:rPr lang="lv-LV"/>
              <a:t>Apmaksāto slodžu skaits neatliekamās medicīniskās palīdzības diennakts režīmā strādājošajām ārstniecības personām</a:t>
            </a:r>
            <a:endParaRPr lang="lv-LV" dirty="0"/>
          </a:p>
        </p:txBody>
      </p:sp>
      <p:sp>
        <p:nvSpPr>
          <p:cNvPr id="10" name="Slide Number Placeholder 9"/>
          <p:cNvSpPr>
            <a:spLocks noGrp="1"/>
          </p:cNvSpPr>
          <p:nvPr>
            <p:ph type="sldNum" sz="quarter" idx="12"/>
          </p:nvPr>
        </p:nvSpPr>
        <p:spPr/>
        <p:txBody>
          <a:bodyPr/>
          <a:lstStyle/>
          <a:p>
            <a:fld id="{200423E1-44C6-4E03-9576-413CBCCCE18A}" type="slidenum">
              <a:rPr lang="lv-LV" smtClean="0"/>
              <a:pPr/>
              <a:t>‹#›</a:t>
            </a:fld>
            <a:endParaRPr lang="lv-LV" dirty="0"/>
          </a:p>
        </p:txBody>
      </p:sp>
    </p:spTree>
    <p:extLst>
      <p:ext uri="{BB962C8B-B14F-4D97-AF65-F5344CB8AC3E}">
        <p14:creationId xmlns:p14="http://schemas.microsoft.com/office/powerpoint/2010/main" val="3269447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0" y="381600"/>
            <a:ext cx="6325200" cy="954000"/>
          </a:xfrm>
          <a:prstGeom prst="rect">
            <a:avLst/>
          </a:prstGeom>
        </p:spPr>
        <p:txBody>
          <a:bodyPr vert="horz" lIns="91440" tIns="45720" rIns="91440" bIns="45720" rtlCol="0" anchor="t">
            <a:normAutofit/>
          </a:bodyPr>
          <a:lstStyle/>
          <a:p>
            <a:r>
              <a:rPr lang="lv-LV" dirty="0"/>
              <a:t>Nosaukums</a:t>
            </a:r>
            <a:endParaRPr lang="en-US" dirty="0"/>
          </a:p>
        </p:txBody>
      </p:sp>
      <p:sp>
        <p:nvSpPr>
          <p:cNvPr id="3" name="Text Placeholder 2"/>
          <p:cNvSpPr>
            <a:spLocks noGrp="1"/>
          </p:cNvSpPr>
          <p:nvPr>
            <p:ph type="body" idx="1"/>
          </p:nvPr>
        </p:nvSpPr>
        <p:spPr>
          <a:xfrm>
            <a:off x="2286000" y="1842250"/>
            <a:ext cx="6325200" cy="4351338"/>
          </a:xfrm>
          <a:prstGeom prst="rect">
            <a:avLst/>
          </a:prstGeom>
        </p:spPr>
        <p:txBody>
          <a:bodyPr vert="horz" lIns="91440" tIns="45720" rIns="91440" bIns="45720" rtlCol="0">
            <a:normAutofit/>
          </a:bodyPr>
          <a:lstStyle/>
          <a:p>
            <a:pPr lvl="0"/>
            <a:r>
              <a:rPr lang="lv-LV" dirty="0"/>
              <a:t>Teksts</a:t>
            </a:r>
            <a:endParaRPr lang="en-US" dirty="0"/>
          </a:p>
          <a:p>
            <a:pPr lvl="1"/>
            <a:r>
              <a:rPr lang="lv-LV" dirty="0"/>
              <a:t>Otrais līmenis</a:t>
            </a:r>
            <a:endParaRPr lang="en-US" dirty="0"/>
          </a:p>
          <a:p>
            <a:pPr lvl="2"/>
            <a:r>
              <a:rPr lang="lv-LV" dirty="0"/>
              <a:t>Trešais līmenis</a:t>
            </a:r>
            <a:endParaRPr lang="en-US" dirty="0"/>
          </a:p>
          <a:p>
            <a:pPr lvl="3"/>
            <a:r>
              <a:rPr lang="lv-LV" dirty="0"/>
              <a:t>Ceturtais līmenis</a:t>
            </a:r>
            <a:endParaRPr lang="en-US" dirty="0"/>
          </a:p>
          <a:p>
            <a:pPr lvl="4"/>
            <a:r>
              <a:rPr lang="lv-LV" dirty="0"/>
              <a:t>Piektais līmenis</a:t>
            </a:r>
            <a:endParaRPr lang="en-US" dirty="0"/>
          </a:p>
        </p:txBody>
      </p:sp>
      <p:sp>
        <p:nvSpPr>
          <p:cNvPr id="5" name="Footer Placeholder 4"/>
          <p:cNvSpPr>
            <a:spLocks noGrp="1"/>
          </p:cNvSpPr>
          <p:nvPr>
            <p:ph type="ftr" sz="quarter" idx="3"/>
          </p:nvPr>
        </p:nvSpPr>
        <p:spPr>
          <a:xfrm>
            <a:off x="4006734" y="6348217"/>
            <a:ext cx="3682537" cy="365125"/>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r"/>
            <a:r>
              <a:rPr lang="lv-LV"/>
              <a:t>Apmaksāto slodžu skaits neatliekamās medicīniskās palīdzības diennakts režīmā strādājošajām ārstniecības personām</a:t>
            </a:r>
            <a:endParaRPr lang="lv-LV" dirty="0"/>
          </a:p>
        </p:txBody>
      </p:sp>
      <p:sp>
        <p:nvSpPr>
          <p:cNvPr id="6" name="Slide Number Placeholder 5"/>
          <p:cNvSpPr>
            <a:spLocks noGrp="1"/>
          </p:cNvSpPr>
          <p:nvPr>
            <p:ph type="sldNum" sz="quarter" idx="4"/>
          </p:nvPr>
        </p:nvSpPr>
        <p:spPr>
          <a:xfrm>
            <a:off x="7828117" y="6348217"/>
            <a:ext cx="780611" cy="365125"/>
          </a:xfrm>
          <a:prstGeom prst="rect">
            <a:avLst/>
          </a:prstGeom>
        </p:spPr>
        <p:txBody>
          <a:bodyPr vert="horz" lIns="91440" tIns="45720" rIns="91440" bIns="45720" rtlCol="0" anchor="ctr"/>
          <a:lstStyle>
            <a:lvl1pPr algn="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200423E1-44C6-4E03-9576-413CBCCCE18A}" type="slidenum">
              <a:rPr lang="lv-LV" smtClean="0"/>
              <a:pPr/>
              <a:t>‹#›</a:t>
            </a:fld>
            <a:endParaRPr lang="lv-LV" dirty="0"/>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
        <p:nvSpPr>
          <p:cNvPr id="9" name="Date Placeholder 8"/>
          <p:cNvSpPr>
            <a:spLocks noGrp="1"/>
          </p:cNvSpPr>
          <p:nvPr>
            <p:ph type="dt" sz="half" idx="2"/>
          </p:nvPr>
        </p:nvSpPr>
        <p:spPr>
          <a:xfrm>
            <a:off x="2286000" y="6348217"/>
            <a:ext cx="1581887" cy="365125"/>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26170A3-F0B1-48E4-AB81-9DFAE4C3EA3B}" type="datetime1">
              <a:rPr lang="lv-LV" smtClean="0"/>
              <a:t>29.01.2020</a:t>
            </a:fld>
            <a:endParaRPr lang="lv-LV" dirty="0"/>
          </a:p>
        </p:txBody>
      </p:sp>
    </p:spTree>
    <p:extLst>
      <p:ext uri="{BB962C8B-B14F-4D97-AF65-F5344CB8AC3E}">
        <p14:creationId xmlns:p14="http://schemas.microsoft.com/office/powerpoint/2010/main" val="3068160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0" r:id="rId4"/>
    <p:sldLayoutId id="2147483665" r:id="rId5"/>
    <p:sldLayoutId id="2147483666" r:id="rId6"/>
    <p:sldLayoutId id="2147483667" r:id="rId7"/>
    <p:sldLayoutId id="2147483668" r:id="rId8"/>
    <p:sldLayoutId id="2147483669" r:id="rId9"/>
    <p:sldLayoutId id="2147483671" r:id="rId10"/>
  </p:sldLayoutIdLst>
  <p:hf sldNum="0" hdr="0"/>
  <p:txStyles>
    <p:titleStyle>
      <a:lvl1pPr algn="l" defTabSz="914400" rtl="0" eaLnBrk="1" latinLnBrk="0" hangingPunct="1">
        <a:lnSpc>
          <a:spcPct val="90000"/>
        </a:lnSpc>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D3BD-30EA-481F-805A-6B75AA375682}"/>
              </a:ext>
            </a:extLst>
          </p:cNvPr>
          <p:cNvSpPr>
            <a:spLocks noGrp="1"/>
          </p:cNvSpPr>
          <p:nvPr>
            <p:ph type="ctrTitle"/>
          </p:nvPr>
        </p:nvSpPr>
        <p:spPr>
          <a:xfrm>
            <a:off x="685799" y="2852938"/>
            <a:ext cx="7772400" cy="2054622"/>
          </a:xfrm>
        </p:spPr>
        <p:txBody>
          <a:bodyPr>
            <a:normAutofit/>
          </a:bodyPr>
          <a:lstStyle/>
          <a:p>
            <a:r>
              <a:rPr lang="lv-LV" dirty="0">
                <a:latin typeface="Garamond" panose="02020404030301010803" pitchFamily="18" charset="0"/>
              </a:rPr>
              <a:t>Veselība NAP2027</a:t>
            </a:r>
          </a:p>
        </p:txBody>
      </p:sp>
      <p:sp>
        <p:nvSpPr>
          <p:cNvPr id="4" name="Date Placeholder 3">
            <a:extLst>
              <a:ext uri="{FF2B5EF4-FFF2-40B4-BE49-F238E27FC236}">
                <a16:creationId xmlns:a16="http://schemas.microsoft.com/office/drawing/2014/main" id="{541F4DBE-4ABA-4711-866B-670376CDFE95}"/>
              </a:ext>
            </a:extLst>
          </p:cNvPr>
          <p:cNvSpPr>
            <a:spLocks noGrp="1"/>
          </p:cNvSpPr>
          <p:nvPr>
            <p:ph type="dt" sz="half" idx="10"/>
          </p:nvPr>
        </p:nvSpPr>
        <p:spPr/>
        <p:txBody>
          <a:bodyPr/>
          <a:lstStyle/>
          <a:p>
            <a:r>
              <a:rPr lang="lv-LV" i="1" dirty="0">
                <a:latin typeface="Times New Roman" panose="02020603050405020304" pitchFamily="18" charset="0"/>
                <a:cs typeface="Times New Roman" panose="02020603050405020304" pitchFamily="18" charset="0"/>
              </a:rPr>
              <a:t>29.01.2020.</a:t>
            </a:r>
          </a:p>
        </p:txBody>
      </p:sp>
    </p:spTree>
    <p:extLst>
      <p:ext uri="{BB962C8B-B14F-4D97-AF65-F5344CB8AC3E}">
        <p14:creationId xmlns:p14="http://schemas.microsoft.com/office/powerpoint/2010/main" val="317691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F670-7929-4AB1-A3B6-EFE4C0F0E8D7}"/>
              </a:ext>
            </a:extLst>
          </p:cNvPr>
          <p:cNvSpPr>
            <a:spLocks noGrp="1"/>
          </p:cNvSpPr>
          <p:nvPr>
            <p:ph type="title"/>
          </p:nvPr>
        </p:nvSpPr>
        <p:spPr/>
        <p:txBody>
          <a:bodyPr>
            <a:noAutofit/>
          </a:bodyPr>
          <a:lstStyle/>
          <a:p>
            <a:r>
              <a:rPr lang="lv-LV" sz="3200" dirty="0">
                <a:latin typeface="Garamond" panose="02020404030301010803" pitchFamily="18" charset="0"/>
              </a:rPr>
              <a:t>Nāves gadījumi Latvijā, kas saistīti ar dzīvesveida riska faktoriem</a:t>
            </a:r>
          </a:p>
        </p:txBody>
      </p:sp>
      <p:pic>
        <p:nvPicPr>
          <p:cNvPr id="5" name="Picture 4">
            <a:extLst>
              <a:ext uri="{FF2B5EF4-FFF2-40B4-BE49-F238E27FC236}">
                <a16:creationId xmlns:a16="http://schemas.microsoft.com/office/drawing/2014/main" id="{04BA93DF-9EDC-49B2-975B-175C656873D0}"/>
              </a:ext>
            </a:extLst>
          </p:cNvPr>
          <p:cNvPicPr>
            <a:picLocks noChangeAspect="1"/>
          </p:cNvPicPr>
          <p:nvPr/>
        </p:nvPicPr>
        <p:blipFill>
          <a:blip r:embed="rId2"/>
          <a:stretch>
            <a:fillRect/>
          </a:stretch>
        </p:blipFill>
        <p:spPr>
          <a:xfrm>
            <a:off x="76200" y="2023049"/>
            <a:ext cx="8991600" cy="3015409"/>
          </a:xfrm>
          <a:prstGeom prst="rect">
            <a:avLst/>
          </a:prstGeom>
        </p:spPr>
      </p:pic>
      <p:sp>
        <p:nvSpPr>
          <p:cNvPr id="6" name="TextBox 5">
            <a:extLst>
              <a:ext uri="{FF2B5EF4-FFF2-40B4-BE49-F238E27FC236}">
                <a16:creationId xmlns:a16="http://schemas.microsoft.com/office/drawing/2014/main" id="{75107628-A65A-4DE9-B318-97B692E8EA5C}"/>
              </a:ext>
            </a:extLst>
          </p:cNvPr>
          <p:cNvSpPr txBox="1"/>
          <p:nvPr/>
        </p:nvSpPr>
        <p:spPr>
          <a:xfrm>
            <a:off x="7566868" y="6344010"/>
            <a:ext cx="1337802" cy="369332"/>
          </a:xfrm>
          <a:prstGeom prst="rect">
            <a:avLst/>
          </a:prstGeom>
          <a:noFill/>
        </p:spPr>
        <p:txBody>
          <a:bodyPr wrap="none" rtlCol="0">
            <a:spAutoFit/>
          </a:bodyPr>
          <a:lstStyle/>
          <a:p>
            <a:r>
              <a:rPr lang="lv-LV" i="1" dirty="0">
                <a:latin typeface="Garamond" panose="02020404030301010803" pitchFamily="18" charset="0"/>
              </a:rPr>
              <a:t>OECD, 2019</a:t>
            </a:r>
          </a:p>
        </p:txBody>
      </p:sp>
    </p:spTree>
    <p:extLst>
      <p:ext uri="{BB962C8B-B14F-4D97-AF65-F5344CB8AC3E}">
        <p14:creationId xmlns:p14="http://schemas.microsoft.com/office/powerpoint/2010/main" val="3351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C9CBF-62C5-4822-81BB-5C3D71A62AF2}"/>
              </a:ext>
            </a:extLst>
          </p:cNvPr>
          <p:cNvSpPr>
            <a:spLocks noGrp="1"/>
          </p:cNvSpPr>
          <p:nvPr>
            <p:ph type="title"/>
          </p:nvPr>
        </p:nvSpPr>
        <p:spPr>
          <a:xfrm>
            <a:off x="2076450" y="210150"/>
            <a:ext cx="6877050" cy="954000"/>
          </a:xfrm>
        </p:spPr>
        <p:txBody>
          <a:bodyPr>
            <a:noAutofit/>
          </a:bodyPr>
          <a:lstStyle/>
          <a:p>
            <a:r>
              <a:rPr lang="lv-LV" sz="3200" dirty="0">
                <a:latin typeface="Garamond" panose="02020404030301010803" pitchFamily="18" charset="0"/>
              </a:rPr>
              <a:t>Ar profilaksi novēršamā mirstība un ar ārstēšanu novēršamā mirstība ES</a:t>
            </a:r>
            <a:endParaRPr lang="lv-LV" sz="3200" b="0" dirty="0">
              <a:latin typeface="Garamond" panose="02020404030301010803" pitchFamily="18" charset="0"/>
            </a:endParaRPr>
          </a:p>
        </p:txBody>
      </p:sp>
      <p:pic>
        <p:nvPicPr>
          <p:cNvPr id="5" name="Picture 4">
            <a:extLst>
              <a:ext uri="{FF2B5EF4-FFF2-40B4-BE49-F238E27FC236}">
                <a16:creationId xmlns:a16="http://schemas.microsoft.com/office/drawing/2014/main" id="{B4399D6F-30F7-456D-BC3E-251B443C9AE8}"/>
              </a:ext>
            </a:extLst>
          </p:cNvPr>
          <p:cNvPicPr>
            <a:picLocks noChangeAspect="1"/>
          </p:cNvPicPr>
          <p:nvPr/>
        </p:nvPicPr>
        <p:blipFill>
          <a:blip r:embed="rId2"/>
          <a:stretch>
            <a:fillRect/>
          </a:stretch>
        </p:blipFill>
        <p:spPr>
          <a:xfrm>
            <a:off x="1568977" y="1419225"/>
            <a:ext cx="6006045" cy="5438775"/>
          </a:xfrm>
          <a:prstGeom prst="rect">
            <a:avLst/>
          </a:prstGeom>
        </p:spPr>
      </p:pic>
      <p:sp>
        <p:nvSpPr>
          <p:cNvPr id="6" name="TextBox 5">
            <a:extLst>
              <a:ext uri="{FF2B5EF4-FFF2-40B4-BE49-F238E27FC236}">
                <a16:creationId xmlns:a16="http://schemas.microsoft.com/office/drawing/2014/main" id="{2E71D94E-C54E-4EF8-987C-6E9D37B2E08A}"/>
              </a:ext>
            </a:extLst>
          </p:cNvPr>
          <p:cNvSpPr txBox="1"/>
          <p:nvPr/>
        </p:nvSpPr>
        <p:spPr>
          <a:xfrm>
            <a:off x="7566868" y="6344010"/>
            <a:ext cx="1337802" cy="369332"/>
          </a:xfrm>
          <a:prstGeom prst="rect">
            <a:avLst/>
          </a:prstGeom>
          <a:noFill/>
        </p:spPr>
        <p:txBody>
          <a:bodyPr wrap="none" rtlCol="0">
            <a:spAutoFit/>
          </a:bodyPr>
          <a:lstStyle/>
          <a:p>
            <a:r>
              <a:rPr lang="lv-LV" i="1" dirty="0">
                <a:latin typeface="Garamond" panose="02020404030301010803" pitchFamily="18" charset="0"/>
              </a:rPr>
              <a:t>OECD, 2019</a:t>
            </a:r>
          </a:p>
        </p:txBody>
      </p:sp>
    </p:spTree>
    <p:extLst>
      <p:ext uri="{BB962C8B-B14F-4D97-AF65-F5344CB8AC3E}">
        <p14:creationId xmlns:p14="http://schemas.microsoft.com/office/powerpoint/2010/main" val="234012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9" y="381600"/>
            <a:ext cx="6486525" cy="954000"/>
          </a:xfrm>
        </p:spPr>
        <p:txBody>
          <a:bodyPr>
            <a:noAutofit/>
          </a:bodyPr>
          <a:lstStyle/>
          <a:p>
            <a:r>
              <a:rPr lang="lv-LV" sz="2800" dirty="0">
                <a:latin typeface="Garamond" panose="02020404030301010803" pitchFamily="18" charset="0"/>
              </a:rPr>
              <a:t>Potenciāli zaudētie mūža gadi</a:t>
            </a:r>
            <a:br>
              <a:rPr lang="lv-LV" sz="2800" dirty="0">
                <a:latin typeface="Garamond" panose="02020404030301010803" pitchFamily="18" charset="0"/>
              </a:rPr>
            </a:br>
            <a:r>
              <a:rPr lang="lv-LV" sz="2800" dirty="0">
                <a:latin typeface="Garamond" panose="02020404030301010803" pitchFamily="18" charset="0"/>
              </a:rPr>
              <a:t>uz 100 000 iedzīvotāju </a:t>
            </a:r>
            <a:r>
              <a:rPr lang="lv-LV" sz="2800" i="1" dirty="0">
                <a:latin typeface="Garamond" panose="02020404030301010803" pitchFamily="18" charset="0"/>
              </a:rPr>
              <a:t>(līdz 64 gadiem)</a:t>
            </a:r>
          </a:p>
        </p:txBody>
      </p:sp>
      <p:graphicFrame>
        <p:nvGraphicFramePr>
          <p:cNvPr id="7" name="Table 6"/>
          <p:cNvGraphicFramePr>
            <a:graphicFrameLocks noGrp="1"/>
          </p:cNvGraphicFramePr>
          <p:nvPr>
            <p:extLst>
              <p:ext uri="{D42A27DB-BD31-4B8C-83A1-F6EECF244321}">
                <p14:modId xmlns:p14="http://schemas.microsoft.com/office/powerpoint/2010/main" val="186477901"/>
              </p:ext>
            </p:extLst>
          </p:nvPr>
        </p:nvGraphicFramePr>
        <p:xfrm>
          <a:off x="52571" y="1666153"/>
          <a:ext cx="4466856" cy="4831080"/>
        </p:xfrm>
        <a:graphic>
          <a:graphicData uri="http://schemas.openxmlformats.org/drawingml/2006/table">
            <a:tbl>
              <a:tblPr firstRow="1" bandRow="1">
                <a:tableStyleId>{21E4AEA4-8DFA-4A89-87EB-49C32662AFE0}</a:tableStyleId>
              </a:tblPr>
              <a:tblGrid>
                <a:gridCol w="2236234">
                  <a:extLst>
                    <a:ext uri="{9D8B030D-6E8A-4147-A177-3AD203B41FA5}">
                      <a16:colId xmlns:a16="http://schemas.microsoft.com/office/drawing/2014/main" val="20000"/>
                    </a:ext>
                  </a:extLst>
                </a:gridCol>
                <a:gridCol w="2230622">
                  <a:extLst>
                    <a:ext uri="{9D8B030D-6E8A-4147-A177-3AD203B41FA5}">
                      <a16:colId xmlns:a16="http://schemas.microsoft.com/office/drawing/2014/main" val="20003"/>
                    </a:ext>
                  </a:extLst>
                </a:gridCol>
              </a:tblGrid>
              <a:tr h="370840">
                <a:tc>
                  <a:txBody>
                    <a:bodyPr/>
                    <a:lstStyle/>
                    <a:p>
                      <a:pPr algn="ctr" fontAlgn="ctr"/>
                      <a:r>
                        <a:rPr lang="lv-LV" sz="2400" u="none" strike="noStrike" dirty="0">
                          <a:effectLst/>
                          <a:latin typeface="Garamond" panose="02020404030301010803" pitchFamily="18" charset="0"/>
                          <a:ea typeface="Verdana" panose="020B0604030504040204" pitchFamily="34" charset="0"/>
                        </a:rPr>
                        <a:t>Nāves cēlonis</a:t>
                      </a:r>
                      <a:endParaRPr lang="lv-LV" sz="2400" b="1" i="0" u="none" strike="noStrike" dirty="0">
                        <a:solidFill>
                          <a:schemeClr val="bg1"/>
                        </a:solidFill>
                        <a:effectLst/>
                        <a:latin typeface="Garamond" panose="02020404030301010803" pitchFamily="18" charset="0"/>
                        <a:ea typeface="Verdana" panose="020B0604030504040204" pitchFamily="34" charset="0"/>
                      </a:endParaRPr>
                    </a:p>
                  </a:txBody>
                  <a:tcPr marL="9525" marR="9525" marT="9525" marB="0" anchor="ctr"/>
                </a:tc>
                <a:tc>
                  <a:txBody>
                    <a:bodyPr/>
                    <a:lstStyle/>
                    <a:p>
                      <a:pPr algn="ctr" fontAlgn="ctr"/>
                      <a:r>
                        <a:rPr lang="lv-LV" sz="2400" u="none" strike="noStrike" dirty="0">
                          <a:effectLst/>
                          <a:latin typeface="Garamond" panose="02020404030301010803" pitchFamily="18" charset="0"/>
                          <a:ea typeface="Verdana" panose="020B0604030504040204" pitchFamily="34" charset="0"/>
                        </a:rPr>
                        <a:t>2018</a:t>
                      </a:r>
                      <a:endParaRPr lang="lv-LV" sz="2400" b="1" i="0" u="none" strike="noStrike" dirty="0">
                        <a:solidFill>
                          <a:schemeClr val="bg1"/>
                        </a:solidFill>
                        <a:effectLst/>
                        <a:latin typeface="Garamond" panose="02020404030301010803" pitchFamily="18" charset="0"/>
                        <a:ea typeface="Verdana" panose="020B0604030504040204" pitchFamily="34" charset="0"/>
                      </a:endParaRPr>
                    </a:p>
                  </a:txBody>
                  <a:tcPr marL="9525" marR="9525" marT="9525" marB="0" anchor="ctr"/>
                </a:tc>
                <a:extLst>
                  <a:ext uri="{0D108BD9-81ED-4DB2-BD59-A6C34878D82A}">
                    <a16:rowId xmlns:a16="http://schemas.microsoft.com/office/drawing/2014/main" val="10000"/>
                  </a:ext>
                </a:extLst>
              </a:tr>
              <a:tr h="370840">
                <a:tc>
                  <a:txBody>
                    <a:bodyPr/>
                    <a:lstStyle/>
                    <a:p>
                      <a:pPr algn="just" fontAlgn="ctr"/>
                      <a:r>
                        <a:rPr lang="lv-LV" sz="2400" b="1" u="none" strike="noStrike" dirty="0">
                          <a:effectLst/>
                          <a:latin typeface="Garamond" panose="02020404030301010803" pitchFamily="18" charset="0"/>
                          <a:ea typeface="Verdana" panose="020B0604030504040204" pitchFamily="34" charset="0"/>
                        </a:rPr>
                        <a:t>Visi cēloņi</a:t>
                      </a:r>
                      <a:endParaRPr lang="lv-LV" sz="2400" b="1" i="0" u="none" strike="noStrike" dirty="0">
                        <a:solidFill>
                          <a:srgbClr val="000000"/>
                        </a:solidFill>
                        <a:effectLst/>
                        <a:latin typeface="Garamond" panose="02020404030301010803" pitchFamily="18" charset="0"/>
                        <a:ea typeface="Verdana" panose="020B0604030504040204" pitchFamily="34" charset="0"/>
                      </a:endParaRPr>
                    </a:p>
                  </a:txBody>
                  <a:tcPr marL="9525" marR="9525" marT="9525" marB="0" anchor="ctr"/>
                </a:tc>
                <a:tc>
                  <a:txBody>
                    <a:bodyPr/>
                    <a:lstStyle/>
                    <a:p>
                      <a:pPr algn="r" fontAlgn="ctr"/>
                      <a:r>
                        <a:rPr lang="lv-LV" sz="2400" b="1" u="none" strike="noStrike" dirty="0">
                          <a:effectLst/>
                          <a:latin typeface="Garamond" panose="02020404030301010803" pitchFamily="18" charset="0"/>
                          <a:ea typeface="Verdana" panose="020B0604030504040204" pitchFamily="34" charset="0"/>
                        </a:rPr>
                        <a:t>5235</a:t>
                      </a:r>
                      <a:endParaRPr lang="lv-LV" sz="2400" b="1" i="0" u="none" strike="noStrike" dirty="0">
                        <a:solidFill>
                          <a:srgbClr val="000000"/>
                        </a:solidFill>
                        <a:effectLst/>
                        <a:latin typeface="Garamond" panose="02020404030301010803" pitchFamily="18" charset="0"/>
                        <a:ea typeface="Verdana" panose="020B0604030504040204" pitchFamily="34" charset="0"/>
                      </a:endParaRPr>
                    </a:p>
                  </a:txBody>
                  <a:tcPr marL="9525" marR="9525" marT="9525" marB="0" anchor="ctr"/>
                </a:tc>
                <a:extLst>
                  <a:ext uri="{0D108BD9-81ED-4DB2-BD59-A6C34878D82A}">
                    <a16:rowId xmlns:a16="http://schemas.microsoft.com/office/drawing/2014/main" val="10001"/>
                  </a:ext>
                </a:extLst>
              </a:tr>
              <a:tr h="370840">
                <a:tc>
                  <a:txBody>
                    <a:bodyPr/>
                    <a:lstStyle/>
                    <a:p>
                      <a:pPr algn="l" fontAlgn="ctr"/>
                      <a:r>
                        <a:rPr lang="lv-LV" sz="2400" u="none" strike="noStrike" dirty="0">
                          <a:effectLst/>
                          <a:latin typeface="Garamond" panose="02020404030301010803" pitchFamily="18" charset="0"/>
                          <a:ea typeface="Verdana" panose="020B0604030504040204" pitchFamily="34" charset="0"/>
                        </a:rPr>
                        <a:t>Asinsrites sistēmas slimības</a:t>
                      </a:r>
                      <a:endParaRPr lang="lv-LV" sz="2400" b="0" i="0" u="none" strike="noStrike" dirty="0">
                        <a:solidFill>
                          <a:srgbClr val="000000"/>
                        </a:solidFill>
                        <a:effectLst/>
                        <a:latin typeface="Garamond" panose="02020404030301010803" pitchFamily="18" charset="0"/>
                        <a:ea typeface="Verdana" panose="020B0604030504040204" pitchFamily="34" charset="0"/>
                      </a:endParaRPr>
                    </a:p>
                  </a:txBody>
                  <a:tcPr marL="9525" marR="9525" marT="9525" marB="0" anchor="ctr"/>
                </a:tc>
                <a:tc>
                  <a:txBody>
                    <a:bodyPr/>
                    <a:lstStyle/>
                    <a:p>
                      <a:pPr algn="r" fontAlgn="ctr"/>
                      <a:r>
                        <a:rPr lang="lv-LV" sz="2400" u="none" strike="noStrike" dirty="0">
                          <a:effectLst/>
                          <a:latin typeface="Garamond" panose="02020404030301010803" pitchFamily="18" charset="0"/>
                          <a:ea typeface="Verdana" panose="020B0604030504040204" pitchFamily="34" charset="0"/>
                        </a:rPr>
                        <a:t>1374,4</a:t>
                      </a:r>
                      <a:endParaRPr lang="lv-LV" sz="2400" b="0" i="0" u="none" strike="noStrike" dirty="0">
                        <a:solidFill>
                          <a:srgbClr val="000000"/>
                        </a:solidFill>
                        <a:effectLst/>
                        <a:latin typeface="Garamond" panose="02020404030301010803" pitchFamily="18" charset="0"/>
                        <a:ea typeface="Verdana" panose="020B0604030504040204" pitchFamily="34" charset="0"/>
                      </a:endParaRPr>
                    </a:p>
                  </a:txBody>
                  <a:tcPr marL="9525" marR="9525" marT="9525" marB="0" anchor="ctr"/>
                </a:tc>
                <a:extLst>
                  <a:ext uri="{0D108BD9-81ED-4DB2-BD59-A6C34878D82A}">
                    <a16:rowId xmlns:a16="http://schemas.microsoft.com/office/drawing/2014/main" val="1808662423"/>
                  </a:ext>
                </a:extLst>
              </a:tr>
              <a:tr h="370840">
                <a:tc>
                  <a:txBody>
                    <a:bodyPr/>
                    <a:lstStyle/>
                    <a:p>
                      <a:pPr algn="l" fontAlgn="ctr"/>
                      <a:r>
                        <a:rPr lang="lv-LV" sz="2400" u="none" strike="noStrike" dirty="0">
                          <a:effectLst/>
                          <a:latin typeface="Garamond" panose="02020404030301010803" pitchFamily="18" charset="0"/>
                          <a:ea typeface="Verdana" panose="020B0604030504040204" pitchFamily="34" charset="0"/>
                        </a:rPr>
                        <a:t>Ārēji nāves cēloņi</a:t>
                      </a:r>
                      <a:endParaRPr lang="lv-LV" sz="2400" b="0" i="0" u="none" strike="noStrike" dirty="0">
                        <a:solidFill>
                          <a:srgbClr val="000000"/>
                        </a:solidFill>
                        <a:effectLst/>
                        <a:latin typeface="Garamond" panose="02020404030301010803" pitchFamily="18" charset="0"/>
                        <a:ea typeface="Verdana" panose="020B0604030504040204" pitchFamily="34" charset="0"/>
                      </a:endParaRPr>
                    </a:p>
                  </a:txBody>
                  <a:tcPr marL="9525" marR="9525" marT="9525" marB="0" anchor="ctr"/>
                </a:tc>
                <a:tc>
                  <a:txBody>
                    <a:bodyPr/>
                    <a:lstStyle/>
                    <a:p>
                      <a:pPr algn="r" fontAlgn="ctr"/>
                      <a:r>
                        <a:rPr lang="lv-LV" sz="2400" u="none" strike="noStrike" dirty="0">
                          <a:effectLst/>
                          <a:latin typeface="Garamond" panose="02020404030301010803" pitchFamily="18" charset="0"/>
                          <a:ea typeface="Verdana" panose="020B0604030504040204" pitchFamily="34" charset="0"/>
                        </a:rPr>
                        <a:t>1270,7</a:t>
                      </a:r>
                      <a:endParaRPr lang="lv-LV" sz="2400" b="0" i="0" u="none" strike="noStrike" dirty="0">
                        <a:solidFill>
                          <a:srgbClr val="000000"/>
                        </a:solidFill>
                        <a:effectLst/>
                        <a:latin typeface="Garamond" panose="02020404030301010803" pitchFamily="18" charset="0"/>
                        <a:ea typeface="Verdana" panose="020B0604030504040204" pitchFamily="34" charset="0"/>
                      </a:endParaRPr>
                    </a:p>
                  </a:txBody>
                  <a:tcPr marL="9525" marR="9525" marT="9525" marB="0" anchor="ctr"/>
                </a:tc>
                <a:extLst>
                  <a:ext uri="{0D108BD9-81ED-4DB2-BD59-A6C34878D82A}">
                    <a16:rowId xmlns:a16="http://schemas.microsoft.com/office/drawing/2014/main" val="572239424"/>
                  </a:ext>
                </a:extLst>
              </a:tr>
              <a:tr h="370840">
                <a:tc>
                  <a:txBody>
                    <a:bodyPr/>
                    <a:lstStyle/>
                    <a:p>
                      <a:pPr algn="l" fontAlgn="ctr"/>
                      <a:r>
                        <a:rPr lang="lv-LV" sz="2400" b="0" i="0" u="none" strike="noStrike" dirty="0">
                          <a:solidFill>
                            <a:srgbClr val="000000"/>
                          </a:solidFill>
                          <a:effectLst/>
                          <a:latin typeface="Garamond" panose="02020404030301010803" pitchFamily="18" charset="0"/>
                          <a:ea typeface="Verdana" panose="020B0604030504040204" pitchFamily="34" charset="0"/>
                        </a:rPr>
                        <a:t>Ļaundabīgi audzēji</a:t>
                      </a:r>
                    </a:p>
                  </a:txBody>
                  <a:tcPr marL="9525" marR="9525" marT="9525" marB="0" anchor="ctr"/>
                </a:tc>
                <a:tc>
                  <a:txBody>
                    <a:bodyPr/>
                    <a:lstStyle/>
                    <a:p>
                      <a:pPr algn="r" fontAlgn="ctr"/>
                      <a:r>
                        <a:rPr lang="lv-LV" sz="2400" b="0" i="0" u="none" strike="noStrike" dirty="0">
                          <a:solidFill>
                            <a:srgbClr val="000000"/>
                          </a:solidFill>
                          <a:effectLst/>
                          <a:latin typeface="Garamond" panose="02020404030301010803" pitchFamily="18" charset="0"/>
                          <a:ea typeface="Verdana" panose="020B0604030504040204" pitchFamily="34" charset="0"/>
                        </a:rPr>
                        <a:t>964,3</a:t>
                      </a:r>
                    </a:p>
                  </a:txBody>
                  <a:tcPr marL="9525" marR="9525" marT="9525" marB="0" anchor="ctr"/>
                </a:tc>
                <a:extLst>
                  <a:ext uri="{0D108BD9-81ED-4DB2-BD59-A6C34878D82A}">
                    <a16:rowId xmlns:a16="http://schemas.microsoft.com/office/drawing/2014/main" val="3943007196"/>
                  </a:ext>
                </a:extLst>
              </a:tr>
              <a:tr h="370840">
                <a:tc>
                  <a:txBody>
                    <a:bodyPr/>
                    <a:lstStyle/>
                    <a:p>
                      <a:pPr algn="l" fontAlgn="ctr"/>
                      <a:r>
                        <a:rPr lang="lv-LV" sz="2400" u="none" strike="noStrike" dirty="0">
                          <a:effectLst/>
                          <a:latin typeface="Garamond" panose="02020404030301010803" pitchFamily="18" charset="0"/>
                          <a:ea typeface="Verdana" panose="020B0604030504040204" pitchFamily="34" charset="0"/>
                        </a:rPr>
                        <a:t>Gremošanas sistēmas slimības</a:t>
                      </a:r>
                      <a:endParaRPr lang="lv-LV" sz="2400" b="0" i="0" u="none" strike="noStrike" dirty="0">
                        <a:solidFill>
                          <a:srgbClr val="000000"/>
                        </a:solidFill>
                        <a:effectLst/>
                        <a:latin typeface="Garamond" panose="02020404030301010803" pitchFamily="18" charset="0"/>
                        <a:ea typeface="Verdana" panose="020B0604030504040204" pitchFamily="34" charset="0"/>
                      </a:endParaRPr>
                    </a:p>
                  </a:txBody>
                  <a:tcPr marL="9525" marR="9525" marT="9525" marB="0" anchor="ctr"/>
                </a:tc>
                <a:tc>
                  <a:txBody>
                    <a:bodyPr/>
                    <a:lstStyle/>
                    <a:p>
                      <a:pPr algn="r" fontAlgn="ctr"/>
                      <a:r>
                        <a:rPr lang="lv-LV" sz="2400" u="none" strike="noStrike" dirty="0">
                          <a:effectLst/>
                          <a:latin typeface="Garamond" panose="02020404030301010803" pitchFamily="18" charset="0"/>
                          <a:ea typeface="Verdana" panose="020B0604030504040204" pitchFamily="34" charset="0"/>
                        </a:rPr>
                        <a:t>426,5</a:t>
                      </a:r>
                      <a:endParaRPr lang="lv-LV" sz="2400" b="0" i="0" u="none" strike="noStrike" dirty="0">
                        <a:solidFill>
                          <a:srgbClr val="000000"/>
                        </a:solidFill>
                        <a:effectLst/>
                        <a:latin typeface="Garamond" panose="02020404030301010803" pitchFamily="18" charset="0"/>
                        <a:ea typeface="Verdana" panose="020B0604030504040204" pitchFamily="34" charset="0"/>
                      </a:endParaRPr>
                    </a:p>
                  </a:txBody>
                  <a:tcPr marL="9525" marR="9525" marT="9525" marB="0" anchor="ctr"/>
                </a:tc>
                <a:extLst>
                  <a:ext uri="{0D108BD9-81ED-4DB2-BD59-A6C34878D82A}">
                    <a16:rowId xmlns:a16="http://schemas.microsoft.com/office/drawing/2014/main" val="10002"/>
                  </a:ext>
                </a:extLst>
              </a:tr>
              <a:tr h="370840">
                <a:tc>
                  <a:txBody>
                    <a:bodyPr/>
                    <a:lstStyle/>
                    <a:p>
                      <a:pPr algn="l" fontAlgn="ctr"/>
                      <a:r>
                        <a:rPr lang="lv-LV" sz="2400" u="none" strike="noStrike" dirty="0">
                          <a:effectLst/>
                          <a:latin typeface="Garamond" panose="02020404030301010803" pitchFamily="18" charset="0"/>
                          <a:ea typeface="Verdana" panose="020B0604030504040204" pitchFamily="34" charset="0"/>
                        </a:rPr>
                        <a:t>Infekcijas un parazitārās slimības</a:t>
                      </a:r>
                      <a:endParaRPr lang="lv-LV" sz="2400" b="0" i="0" u="none" strike="noStrike" dirty="0">
                        <a:solidFill>
                          <a:srgbClr val="000000"/>
                        </a:solidFill>
                        <a:effectLst/>
                        <a:latin typeface="Garamond" panose="02020404030301010803" pitchFamily="18" charset="0"/>
                        <a:ea typeface="Verdana" panose="020B0604030504040204" pitchFamily="34" charset="0"/>
                      </a:endParaRPr>
                    </a:p>
                  </a:txBody>
                  <a:tcPr marL="9525" marR="9525" marT="9525" marB="0" anchor="ctr"/>
                </a:tc>
                <a:tc>
                  <a:txBody>
                    <a:bodyPr/>
                    <a:lstStyle/>
                    <a:p>
                      <a:pPr algn="r" fontAlgn="ctr"/>
                      <a:r>
                        <a:rPr lang="lv-LV" sz="2400" u="none" strike="noStrike" dirty="0">
                          <a:effectLst/>
                          <a:latin typeface="Garamond" panose="02020404030301010803" pitchFamily="18" charset="0"/>
                          <a:ea typeface="Verdana" panose="020B0604030504040204" pitchFamily="34" charset="0"/>
                        </a:rPr>
                        <a:t>218,5</a:t>
                      </a:r>
                      <a:endParaRPr lang="lv-LV" sz="2400" b="0" i="0" u="none" strike="noStrike" dirty="0">
                        <a:solidFill>
                          <a:srgbClr val="000000"/>
                        </a:solidFill>
                        <a:effectLst/>
                        <a:latin typeface="Garamond" panose="02020404030301010803" pitchFamily="18" charset="0"/>
                        <a:ea typeface="Verdana" panose="020B0604030504040204" pitchFamily="34" charset="0"/>
                      </a:endParaRPr>
                    </a:p>
                  </a:txBody>
                  <a:tcPr marL="9525" marR="9525" marT="9525" marB="0" anchor="ctr"/>
                </a:tc>
                <a:extLst>
                  <a:ext uri="{0D108BD9-81ED-4DB2-BD59-A6C34878D82A}">
                    <a16:rowId xmlns:a16="http://schemas.microsoft.com/office/drawing/2014/main" val="10003"/>
                  </a:ext>
                </a:extLst>
              </a:tr>
              <a:tr h="370840">
                <a:tc>
                  <a:txBody>
                    <a:bodyPr/>
                    <a:lstStyle/>
                    <a:p>
                      <a:pPr algn="l" fontAlgn="ctr"/>
                      <a:r>
                        <a:rPr lang="lv-LV" sz="2400" u="none" strike="noStrike" dirty="0">
                          <a:effectLst/>
                          <a:latin typeface="Garamond" panose="02020404030301010803" pitchFamily="18" charset="0"/>
                          <a:ea typeface="Verdana" panose="020B0604030504040204" pitchFamily="34" charset="0"/>
                        </a:rPr>
                        <a:t>Elpošanas sistēmas slimības</a:t>
                      </a:r>
                      <a:endParaRPr lang="lv-LV" sz="2400" b="0" i="0" u="none" strike="noStrike" dirty="0">
                        <a:solidFill>
                          <a:srgbClr val="000000"/>
                        </a:solidFill>
                        <a:effectLst/>
                        <a:latin typeface="Garamond" panose="02020404030301010803" pitchFamily="18" charset="0"/>
                        <a:ea typeface="Verdana" panose="020B0604030504040204" pitchFamily="34" charset="0"/>
                      </a:endParaRPr>
                    </a:p>
                  </a:txBody>
                  <a:tcPr marL="9525" marR="9525" marT="9525" marB="0" anchor="ctr"/>
                </a:tc>
                <a:tc>
                  <a:txBody>
                    <a:bodyPr/>
                    <a:lstStyle/>
                    <a:p>
                      <a:pPr algn="r" fontAlgn="ctr"/>
                      <a:r>
                        <a:rPr lang="lv-LV" sz="2400" u="none" strike="noStrike" dirty="0">
                          <a:effectLst/>
                          <a:latin typeface="Garamond" panose="02020404030301010803" pitchFamily="18" charset="0"/>
                          <a:ea typeface="Verdana" panose="020B0604030504040204" pitchFamily="34" charset="0"/>
                        </a:rPr>
                        <a:t>202,0</a:t>
                      </a:r>
                      <a:endParaRPr lang="lv-LV" sz="2400" b="0" i="0" u="none" strike="noStrike" dirty="0">
                        <a:solidFill>
                          <a:srgbClr val="000000"/>
                        </a:solidFill>
                        <a:effectLst/>
                        <a:latin typeface="Garamond" panose="02020404030301010803" pitchFamily="18" charset="0"/>
                        <a:ea typeface="Verdana" panose="020B060403050404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EC6CB24A-6E95-4559-BD7A-D1354BDFD01E}"/>
              </a:ext>
            </a:extLst>
          </p:cNvPr>
          <p:cNvSpPr txBox="1"/>
          <p:nvPr/>
        </p:nvSpPr>
        <p:spPr>
          <a:xfrm>
            <a:off x="7060021" y="6382110"/>
            <a:ext cx="1996509" cy="369332"/>
          </a:xfrm>
          <a:prstGeom prst="rect">
            <a:avLst/>
          </a:prstGeom>
          <a:noFill/>
        </p:spPr>
        <p:txBody>
          <a:bodyPr wrap="none" rtlCol="0">
            <a:spAutoFit/>
          </a:bodyPr>
          <a:lstStyle/>
          <a:p>
            <a:r>
              <a:rPr lang="lv-LV" i="1" dirty="0">
                <a:latin typeface="Garamond" panose="02020404030301010803" pitchFamily="18" charset="0"/>
              </a:rPr>
              <a:t>SPKC &amp; CSP,  2019</a:t>
            </a:r>
          </a:p>
        </p:txBody>
      </p:sp>
      <p:sp>
        <p:nvSpPr>
          <p:cNvPr id="3" name="TextBox 2">
            <a:extLst>
              <a:ext uri="{FF2B5EF4-FFF2-40B4-BE49-F238E27FC236}">
                <a16:creationId xmlns:a16="http://schemas.microsoft.com/office/drawing/2014/main" id="{D035412A-FD9B-4564-9507-742D22FDBACF}"/>
              </a:ext>
            </a:extLst>
          </p:cNvPr>
          <p:cNvSpPr txBox="1"/>
          <p:nvPr/>
        </p:nvSpPr>
        <p:spPr>
          <a:xfrm>
            <a:off x="5209456" y="1723679"/>
            <a:ext cx="2516395" cy="830997"/>
          </a:xfrm>
          <a:prstGeom prst="rect">
            <a:avLst/>
          </a:prstGeom>
          <a:noFill/>
        </p:spPr>
        <p:txBody>
          <a:bodyPr wrap="none" rtlCol="0">
            <a:spAutoFit/>
          </a:bodyPr>
          <a:lstStyle/>
          <a:p>
            <a:r>
              <a:rPr lang="lv-LV" sz="2400" b="1" dirty="0">
                <a:latin typeface="Garamond" panose="02020404030301010803" pitchFamily="18" charset="0"/>
              </a:rPr>
              <a:t>123 bērni vecumā </a:t>
            </a:r>
          </a:p>
          <a:p>
            <a:r>
              <a:rPr lang="lv-LV" sz="2400" b="1" dirty="0">
                <a:latin typeface="Garamond" panose="02020404030301010803" pitchFamily="18" charset="0"/>
              </a:rPr>
              <a:t>līdz 18 gadiem</a:t>
            </a:r>
          </a:p>
        </p:txBody>
      </p:sp>
      <p:sp>
        <p:nvSpPr>
          <p:cNvPr id="6" name="TextBox 5">
            <a:extLst>
              <a:ext uri="{FF2B5EF4-FFF2-40B4-BE49-F238E27FC236}">
                <a16:creationId xmlns:a16="http://schemas.microsoft.com/office/drawing/2014/main" id="{45FF2416-ABD2-4370-89F2-9BA09DF2DBAB}"/>
              </a:ext>
            </a:extLst>
          </p:cNvPr>
          <p:cNvSpPr txBox="1"/>
          <p:nvPr/>
        </p:nvSpPr>
        <p:spPr>
          <a:xfrm>
            <a:off x="5119407" y="2673144"/>
            <a:ext cx="3377848" cy="2677656"/>
          </a:xfrm>
          <a:prstGeom prst="rect">
            <a:avLst/>
          </a:prstGeom>
          <a:noFill/>
        </p:spPr>
        <p:txBody>
          <a:bodyPr wrap="none" rtlCol="0">
            <a:spAutoFit/>
          </a:bodyPr>
          <a:lstStyle/>
          <a:p>
            <a:r>
              <a:rPr lang="lv-LV" sz="2400" b="1" dirty="0">
                <a:effectLst>
                  <a:outerShdw blurRad="38100" dist="38100" dir="2700000" algn="tl">
                    <a:srgbClr val="000000">
                      <a:alpha val="43137"/>
                    </a:srgbClr>
                  </a:outerShdw>
                </a:effectLst>
                <a:latin typeface="Garamond" panose="02020404030301010803" pitchFamily="18" charset="0"/>
              </a:rPr>
              <a:t>6595</a:t>
            </a:r>
            <a:r>
              <a:rPr lang="lv-LV" sz="2400" b="1" dirty="0">
                <a:latin typeface="Garamond" panose="02020404030301010803" pitchFamily="18" charset="0"/>
              </a:rPr>
              <a:t> cilvēki darbaspējas </a:t>
            </a:r>
          </a:p>
          <a:p>
            <a:r>
              <a:rPr lang="lv-LV" sz="2400" b="1" dirty="0">
                <a:latin typeface="Garamond" panose="02020404030301010803" pitchFamily="18" charset="0"/>
              </a:rPr>
              <a:t>vecumā</a:t>
            </a:r>
          </a:p>
          <a:p>
            <a:pPr lvl="1"/>
            <a:r>
              <a:rPr lang="lv-LV" sz="2400" dirty="0">
                <a:latin typeface="Garamond" panose="02020404030301010803" pitchFamily="18" charset="0"/>
              </a:rPr>
              <a:t>18-29  </a:t>
            </a:r>
            <a:r>
              <a:rPr lang="lv-LV" sz="2400" b="1" dirty="0">
                <a:latin typeface="Garamond" panose="02020404030301010803" pitchFamily="18" charset="0"/>
              </a:rPr>
              <a:t>216</a:t>
            </a:r>
          </a:p>
          <a:p>
            <a:pPr lvl="1"/>
            <a:r>
              <a:rPr lang="lv-LV" sz="2400" dirty="0">
                <a:latin typeface="Garamond" panose="02020404030301010803" pitchFamily="18" charset="0"/>
              </a:rPr>
              <a:t>30-39  </a:t>
            </a:r>
            <a:r>
              <a:rPr lang="lv-LV" sz="2400" b="1" dirty="0">
                <a:latin typeface="Garamond" panose="02020404030301010803" pitchFamily="18" charset="0"/>
              </a:rPr>
              <a:t>530</a:t>
            </a:r>
          </a:p>
          <a:p>
            <a:pPr lvl="1"/>
            <a:r>
              <a:rPr lang="lv-LV" sz="2400" dirty="0">
                <a:latin typeface="Garamond" panose="02020404030301010803" pitchFamily="18" charset="0"/>
              </a:rPr>
              <a:t>40-49  </a:t>
            </a:r>
            <a:r>
              <a:rPr lang="lv-LV" sz="2400" b="1" dirty="0">
                <a:latin typeface="Garamond" panose="02020404030301010803" pitchFamily="18" charset="0"/>
              </a:rPr>
              <a:t>1154</a:t>
            </a:r>
          </a:p>
          <a:p>
            <a:pPr lvl="1"/>
            <a:r>
              <a:rPr lang="lv-LV" sz="2400" dirty="0">
                <a:latin typeface="Garamond" panose="02020404030301010803" pitchFamily="18" charset="0"/>
              </a:rPr>
              <a:t>50-59  </a:t>
            </a:r>
            <a:r>
              <a:rPr lang="lv-LV" sz="2400" b="1" dirty="0">
                <a:latin typeface="Garamond" panose="02020404030301010803" pitchFamily="18" charset="0"/>
              </a:rPr>
              <a:t>2645</a:t>
            </a:r>
          </a:p>
          <a:p>
            <a:pPr lvl="1"/>
            <a:r>
              <a:rPr lang="lv-LV" sz="2400" dirty="0">
                <a:latin typeface="Garamond" panose="02020404030301010803" pitchFamily="18" charset="0"/>
              </a:rPr>
              <a:t>60-64  </a:t>
            </a:r>
            <a:r>
              <a:rPr lang="lv-LV" sz="2400" b="1" dirty="0">
                <a:latin typeface="Garamond" panose="02020404030301010803" pitchFamily="18" charset="0"/>
              </a:rPr>
              <a:t>2050</a:t>
            </a:r>
          </a:p>
        </p:txBody>
      </p:sp>
      <p:sp>
        <p:nvSpPr>
          <p:cNvPr id="4" name="Arrow: Right 3">
            <a:extLst>
              <a:ext uri="{FF2B5EF4-FFF2-40B4-BE49-F238E27FC236}">
                <a16:creationId xmlns:a16="http://schemas.microsoft.com/office/drawing/2014/main" id="{98817F66-D4D4-4F39-ABA9-FF0ABA9B225C}"/>
              </a:ext>
            </a:extLst>
          </p:cNvPr>
          <p:cNvSpPr/>
          <p:nvPr/>
        </p:nvSpPr>
        <p:spPr>
          <a:xfrm rot="20530604">
            <a:off x="4518130" y="2034215"/>
            <a:ext cx="812589" cy="11893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Arrow: Right 7">
            <a:extLst>
              <a:ext uri="{FF2B5EF4-FFF2-40B4-BE49-F238E27FC236}">
                <a16:creationId xmlns:a16="http://schemas.microsoft.com/office/drawing/2014/main" id="{3592386C-D947-49F1-9E58-E404134FD775}"/>
              </a:ext>
            </a:extLst>
          </p:cNvPr>
          <p:cNvSpPr/>
          <p:nvPr/>
        </p:nvSpPr>
        <p:spPr>
          <a:xfrm rot="2469812">
            <a:off x="4458147" y="2537794"/>
            <a:ext cx="812589" cy="118935"/>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BBB5D8BC-139E-4F8E-B250-27472AE06086}"/>
              </a:ext>
            </a:extLst>
          </p:cNvPr>
          <p:cNvSpPr txBox="1"/>
          <p:nvPr/>
        </p:nvSpPr>
        <p:spPr>
          <a:xfrm>
            <a:off x="4864441" y="5577450"/>
            <a:ext cx="4192089" cy="461665"/>
          </a:xfrm>
          <a:prstGeom prst="rect">
            <a:avLst/>
          </a:prstGeom>
          <a:noFill/>
        </p:spPr>
        <p:txBody>
          <a:bodyPr wrap="square" rtlCol="0">
            <a:spAutoFit/>
          </a:bodyPr>
          <a:lstStyle/>
          <a:p>
            <a:pPr algn="ctr"/>
            <a:r>
              <a:rPr lang="lv-LV" sz="2400" b="1" dirty="0">
                <a:solidFill>
                  <a:srgbClr val="FF0000"/>
                </a:solidFill>
                <a:latin typeface="Garamond" panose="02020404030301010803" pitchFamily="18" charset="0"/>
              </a:rPr>
              <a:t>! Vidēji 18 cilvēki katru dienu</a:t>
            </a:r>
          </a:p>
        </p:txBody>
      </p:sp>
      <p:sp>
        <p:nvSpPr>
          <p:cNvPr id="10" name="TextBox 9">
            <a:extLst>
              <a:ext uri="{FF2B5EF4-FFF2-40B4-BE49-F238E27FC236}">
                <a16:creationId xmlns:a16="http://schemas.microsoft.com/office/drawing/2014/main" id="{232182E7-C1B1-4A83-9D54-1C72A8ECAE95}"/>
              </a:ext>
            </a:extLst>
          </p:cNvPr>
          <p:cNvSpPr txBox="1"/>
          <p:nvPr/>
        </p:nvSpPr>
        <p:spPr>
          <a:xfrm>
            <a:off x="6040315" y="1335600"/>
            <a:ext cx="1688123" cy="400110"/>
          </a:xfrm>
          <a:prstGeom prst="rect">
            <a:avLst/>
          </a:prstGeom>
          <a:noFill/>
        </p:spPr>
        <p:txBody>
          <a:bodyPr wrap="square" rtlCol="0">
            <a:spAutoFit/>
          </a:bodyPr>
          <a:lstStyle/>
          <a:p>
            <a:r>
              <a:rPr lang="lv-LV" sz="2000" b="1" u="sng" dirty="0">
                <a:latin typeface="Garamond" panose="02020404030301010803" pitchFamily="18" charset="0"/>
              </a:rPr>
              <a:t>Miruši</a:t>
            </a:r>
          </a:p>
        </p:txBody>
      </p:sp>
    </p:spTree>
    <p:extLst>
      <p:ext uri="{BB962C8B-B14F-4D97-AF65-F5344CB8AC3E}">
        <p14:creationId xmlns:p14="http://schemas.microsoft.com/office/powerpoint/2010/main" val="362999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84323"/>
            <a:ext cx="6325200" cy="954000"/>
          </a:xfrm>
        </p:spPr>
        <p:txBody>
          <a:bodyPr>
            <a:noAutofit/>
          </a:bodyPr>
          <a:lstStyle/>
          <a:p>
            <a:r>
              <a:rPr lang="lv-LV" sz="3200" dirty="0">
                <a:latin typeface="Garamond" panose="02020404030301010803" pitchFamily="18" charset="0"/>
              </a:rPr>
              <a:t>Latvijā veselības aprūpes izdevumi 2017.gadā</a:t>
            </a:r>
          </a:p>
        </p:txBody>
      </p:sp>
      <p:pic>
        <p:nvPicPr>
          <p:cNvPr id="5" name="Picture 4"/>
          <p:cNvPicPr>
            <a:picLocks noChangeAspect="1"/>
          </p:cNvPicPr>
          <p:nvPr/>
        </p:nvPicPr>
        <p:blipFill>
          <a:blip r:embed="rId2"/>
          <a:stretch>
            <a:fillRect/>
          </a:stretch>
        </p:blipFill>
        <p:spPr>
          <a:xfrm>
            <a:off x="0" y="1335600"/>
            <a:ext cx="9144000" cy="4796393"/>
          </a:xfrm>
          <a:prstGeom prst="rect">
            <a:avLst/>
          </a:prstGeom>
        </p:spPr>
      </p:pic>
      <p:sp>
        <p:nvSpPr>
          <p:cNvPr id="6" name="TextBox 5"/>
          <p:cNvSpPr txBox="1"/>
          <p:nvPr/>
        </p:nvSpPr>
        <p:spPr>
          <a:xfrm>
            <a:off x="7467600" y="6326547"/>
            <a:ext cx="1337802" cy="369332"/>
          </a:xfrm>
          <a:prstGeom prst="rect">
            <a:avLst/>
          </a:prstGeom>
          <a:noFill/>
        </p:spPr>
        <p:txBody>
          <a:bodyPr wrap="none" rtlCol="0">
            <a:spAutoFit/>
          </a:bodyPr>
          <a:lstStyle/>
          <a:p>
            <a:r>
              <a:rPr lang="lv-LV" i="1" dirty="0">
                <a:latin typeface="Garamond" panose="02020404030301010803" pitchFamily="18" charset="0"/>
              </a:rPr>
              <a:t>OECD, 2019</a:t>
            </a:r>
          </a:p>
        </p:txBody>
      </p:sp>
    </p:spTree>
    <p:extLst>
      <p:ext uri="{BB962C8B-B14F-4D97-AF65-F5344CB8AC3E}">
        <p14:creationId xmlns:p14="http://schemas.microsoft.com/office/powerpoint/2010/main" val="140774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dirty="0">
                <a:latin typeface="Garamond" panose="02020404030301010803" pitchFamily="18" charset="0"/>
              </a:rPr>
              <a:t>Latvijā privāto izdevumu īpatsvars veselības jomā ir gandrīz trīs reizes lielāks nekā vidēji ES (2017)</a:t>
            </a:r>
          </a:p>
        </p:txBody>
      </p:sp>
      <p:pic>
        <p:nvPicPr>
          <p:cNvPr id="5" name="Picture 4"/>
          <p:cNvPicPr>
            <a:picLocks noChangeAspect="1"/>
          </p:cNvPicPr>
          <p:nvPr/>
        </p:nvPicPr>
        <p:blipFill>
          <a:blip r:embed="rId2"/>
          <a:stretch>
            <a:fillRect/>
          </a:stretch>
        </p:blipFill>
        <p:spPr>
          <a:xfrm>
            <a:off x="66675" y="2522040"/>
            <a:ext cx="9010650" cy="2444693"/>
          </a:xfrm>
          <a:prstGeom prst="rect">
            <a:avLst/>
          </a:prstGeom>
        </p:spPr>
      </p:pic>
      <p:sp>
        <p:nvSpPr>
          <p:cNvPr id="6" name="TextBox 5"/>
          <p:cNvSpPr txBox="1"/>
          <p:nvPr/>
        </p:nvSpPr>
        <p:spPr>
          <a:xfrm>
            <a:off x="7531100" y="6136047"/>
            <a:ext cx="1337802" cy="369332"/>
          </a:xfrm>
          <a:prstGeom prst="rect">
            <a:avLst/>
          </a:prstGeom>
          <a:noFill/>
        </p:spPr>
        <p:txBody>
          <a:bodyPr wrap="none" rtlCol="0">
            <a:spAutoFit/>
          </a:bodyPr>
          <a:lstStyle/>
          <a:p>
            <a:r>
              <a:rPr lang="lv-LV" i="1" dirty="0">
                <a:latin typeface="Garamond" panose="02020404030301010803" pitchFamily="18" charset="0"/>
              </a:rPr>
              <a:t>OECD, 2019</a:t>
            </a:r>
          </a:p>
        </p:txBody>
      </p:sp>
    </p:spTree>
    <p:extLst>
      <p:ext uri="{BB962C8B-B14F-4D97-AF65-F5344CB8AC3E}">
        <p14:creationId xmlns:p14="http://schemas.microsoft.com/office/powerpoint/2010/main" val="256315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0B37-498E-4F5A-B925-3F09C6B29800}"/>
              </a:ext>
            </a:extLst>
          </p:cNvPr>
          <p:cNvSpPr>
            <a:spLocks noGrp="1"/>
          </p:cNvSpPr>
          <p:nvPr>
            <p:ph type="title"/>
          </p:nvPr>
        </p:nvSpPr>
        <p:spPr/>
        <p:txBody>
          <a:bodyPr/>
          <a:lstStyle/>
          <a:p>
            <a:endParaRPr lang="lv-LV" dirty="0"/>
          </a:p>
        </p:txBody>
      </p:sp>
      <p:sp>
        <p:nvSpPr>
          <p:cNvPr id="5" name="Rectangle 4">
            <a:extLst>
              <a:ext uri="{FF2B5EF4-FFF2-40B4-BE49-F238E27FC236}">
                <a16:creationId xmlns:a16="http://schemas.microsoft.com/office/drawing/2014/main" id="{2EFDDF67-9E91-43FF-A761-AF433210486E}"/>
              </a:ext>
            </a:extLst>
          </p:cNvPr>
          <p:cNvSpPr/>
          <p:nvPr/>
        </p:nvSpPr>
        <p:spPr>
          <a:xfrm>
            <a:off x="781051" y="1443841"/>
            <a:ext cx="7953374" cy="5324535"/>
          </a:xfrm>
          <a:prstGeom prst="rect">
            <a:avLst/>
          </a:prstGeom>
        </p:spPr>
        <p:txBody>
          <a:bodyPr wrap="square">
            <a:spAutoFit/>
          </a:bodyPr>
          <a:lstStyle/>
          <a:p>
            <a:pPr algn="just"/>
            <a:r>
              <a:rPr lang="lv-LV" sz="2600" dirty="0">
                <a:latin typeface="Garamond" panose="02020404030301010803" pitchFamily="18" charset="0"/>
              </a:rPr>
              <a:t>Ņemot vērā pašreizējo līdzekļu apmēru sistēmā, </a:t>
            </a:r>
            <a:r>
              <a:rPr lang="lv-LV" sz="2600" b="1" dirty="0">
                <a:latin typeface="Garamond" panose="02020404030301010803" pitchFamily="18" charset="0"/>
              </a:rPr>
              <a:t>aizvien grūtāk būs panākt būtisku </a:t>
            </a:r>
            <a:r>
              <a:rPr lang="lv-LV" sz="2600" dirty="0">
                <a:latin typeface="Garamond" panose="02020404030301010803" pitchFamily="18" charset="0"/>
              </a:rPr>
              <a:t>veselības sistēmas </a:t>
            </a:r>
            <a:r>
              <a:rPr lang="lv-LV" sz="2600" b="1" dirty="0">
                <a:latin typeface="Garamond" panose="02020404030301010803" pitchFamily="18" charset="0"/>
              </a:rPr>
              <a:t>efektivitātes, kvalitātes, pieejamības un ilgtspējas progresu</a:t>
            </a:r>
            <a:r>
              <a:rPr lang="lv-LV" sz="2600" dirty="0">
                <a:latin typeface="Garamond" panose="02020404030301010803" pitchFamily="18" charset="0"/>
              </a:rPr>
              <a:t>. Daži uzlabojumi varētu palielināt efektivitāti, tomēr lielākajā daļā būs </a:t>
            </a:r>
            <a:r>
              <a:rPr lang="lv-LV" sz="2600" b="1" dirty="0">
                <a:latin typeface="Garamond" panose="02020404030301010803" pitchFamily="18" charset="0"/>
              </a:rPr>
              <a:t>vajadzīgs noteikts sākotnējo ieguldījumu līmenis</a:t>
            </a:r>
            <a:r>
              <a:rPr lang="lv-LV" sz="2600" dirty="0">
                <a:latin typeface="Garamond" panose="02020404030301010803" pitchFamily="18" charset="0"/>
              </a:rPr>
              <a:t>. Lai sasniegtu ES vidējiem rādītājiem tuvākus veselības rezultātus un rastu reālus risinājumus pieejamības un kvalitātes problēmām, </a:t>
            </a:r>
            <a:r>
              <a:rPr lang="lv-LV" sz="2600" b="1" dirty="0">
                <a:latin typeface="Garamond" panose="02020404030301010803" pitchFamily="18" charset="0"/>
              </a:rPr>
              <a:t>Latvijai būtu jāpalielina veselības nozares izdevumi </a:t>
            </a:r>
            <a:r>
              <a:rPr lang="lv-LV" sz="2600" dirty="0">
                <a:latin typeface="Garamond" panose="02020404030301010803" pitchFamily="18" charset="0"/>
              </a:rPr>
              <a:t>uz vienu iedzīvotāju līdz līmenim, kas tuvotos ES vidējam rādītājam, un jāpalielina veselības nozarei paredzētā IKP daļa.</a:t>
            </a:r>
          </a:p>
          <a:p>
            <a:pPr algn="r"/>
            <a:endParaRPr lang="lv-LV" dirty="0">
              <a:latin typeface="Garamond" panose="02020404030301010803" pitchFamily="18" charset="0"/>
            </a:endParaRPr>
          </a:p>
          <a:p>
            <a:pPr algn="r"/>
            <a:r>
              <a:rPr lang="en-US" i="1" dirty="0">
                <a:latin typeface="Garamond" panose="02020404030301010803" pitchFamily="18" charset="0"/>
              </a:rPr>
              <a:t>State of Health in the EU</a:t>
            </a:r>
            <a:r>
              <a:rPr lang="lv-LV" i="1" dirty="0">
                <a:latin typeface="Garamond" panose="02020404030301010803" pitchFamily="18" charset="0"/>
              </a:rPr>
              <a:t>:</a:t>
            </a:r>
            <a:r>
              <a:rPr lang="en-US" i="1" dirty="0">
                <a:latin typeface="Garamond" panose="02020404030301010803" pitchFamily="18" charset="0"/>
              </a:rPr>
              <a:t> </a:t>
            </a:r>
            <a:r>
              <a:rPr lang="en-US" i="1" dirty="0" err="1">
                <a:latin typeface="Garamond" panose="02020404030301010803" pitchFamily="18" charset="0"/>
              </a:rPr>
              <a:t>Latvija</a:t>
            </a:r>
            <a:r>
              <a:rPr lang="en-US" i="1" dirty="0">
                <a:latin typeface="Garamond" panose="02020404030301010803" pitchFamily="18" charset="0"/>
              </a:rPr>
              <a:t>.</a:t>
            </a:r>
            <a:r>
              <a:rPr lang="lv-LV" i="1" dirty="0">
                <a:latin typeface="Garamond" panose="02020404030301010803" pitchFamily="18" charset="0"/>
              </a:rPr>
              <a:t> </a:t>
            </a:r>
            <a:r>
              <a:rPr lang="en-US" i="1" dirty="0" err="1">
                <a:latin typeface="Garamond" panose="02020404030301010803" pitchFamily="18" charset="0"/>
              </a:rPr>
              <a:t>Valsts</a:t>
            </a:r>
            <a:r>
              <a:rPr lang="en-US" i="1" dirty="0">
                <a:latin typeface="Garamond" panose="02020404030301010803" pitchFamily="18" charset="0"/>
              </a:rPr>
              <a:t> </a:t>
            </a:r>
            <a:r>
              <a:rPr lang="en-US" i="1" dirty="0" err="1">
                <a:latin typeface="Garamond" panose="02020404030301010803" pitchFamily="18" charset="0"/>
              </a:rPr>
              <a:t>veselības</a:t>
            </a:r>
            <a:r>
              <a:rPr lang="en-US" i="1" dirty="0">
                <a:latin typeface="Garamond" panose="02020404030301010803" pitchFamily="18" charset="0"/>
              </a:rPr>
              <a:t> </a:t>
            </a:r>
            <a:r>
              <a:rPr lang="en-US" i="1" dirty="0" err="1">
                <a:latin typeface="Garamond" panose="02020404030301010803" pitchFamily="18" charset="0"/>
              </a:rPr>
              <a:t>profils</a:t>
            </a:r>
            <a:r>
              <a:rPr lang="en-US" i="1" dirty="0">
                <a:latin typeface="Garamond" panose="02020404030301010803" pitchFamily="18" charset="0"/>
              </a:rPr>
              <a:t> 2019. https://ec.europa.eu/health/sites/health/files/state/docs/2019_chp_lv_latvian.pdf</a:t>
            </a:r>
            <a:endParaRPr lang="lv-LV" i="1" dirty="0">
              <a:latin typeface="Garamond" panose="02020404030301010803" pitchFamily="18" charset="0"/>
            </a:endParaRPr>
          </a:p>
        </p:txBody>
      </p:sp>
    </p:spTree>
    <p:extLst>
      <p:ext uri="{BB962C8B-B14F-4D97-AF65-F5344CB8AC3E}">
        <p14:creationId xmlns:p14="http://schemas.microsoft.com/office/powerpoint/2010/main" val="1952361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CB071E-1C0A-434A-A5AE-190054872AD4}"/>
              </a:ext>
            </a:extLst>
          </p:cNvPr>
          <p:cNvSpPr>
            <a:spLocks noGrp="1"/>
          </p:cNvSpPr>
          <p:nvPr>
            <p:ph idx="1"/>
          </p:nvPr>
        </p:nvSpPr>
        <p:spPr>
          <a:xfrm>
            <a:off x="378069" y="1842250"/>
            <a:ext cx="8233131" cy="4351338"/>
          </a:xfrm>
        </p:spPr>
        <p:txBody>
          <a:bodyPr>
            <a:normAutofit fontScale="55000" lnSpcReduction="20000"/>
          </a:bodyPr>
          <a:lstStyle/>
          <a:p>
            <a:pPr marL="0" indent="0" algn="just">
              <a:buNone/>
            </a:pPr>
            <a:r>
              <a:rPr lang="lv-LV" sz="4200" dirty="0">
                <a:latin typeface="Garamond" panose="02020404030301010803" pitchFamily="18" charset="0"/>
              </a:rPr>
              <a:t>1) </a:t>
            </a:r>
            <a:r>
              <a:rPr lang="lv-LV" sz="4200" b="1" dirty="0">
                <a:latin typeface="Garamond" panose="02020404030301010803" pitchFamily="18" charset="0"/>
              </a:rPr>
              <a:t>veselības </a:t>
            </a:r>
            <a:r>
              <a:rPr lang="lv-LV" sz="4200" dirty="0">
                <a:latin typeface="Garamond" panose="02020404030301010803" pitchFamily="18" charset="0"/>
              </a:rPr>
              <a:t>ieguvumiem</a:t>
            </a:r>
            <a:r>
              <a:rPr lang="lv-LV" sz="4200" b="1" dirty="0">
                <a:latin typeface="Garamond" panose="02020404030301010803" pitchFamily="18" charset="0"/>
              </a:rPr>
              <a:t> </a:t>
            </a:r>
            <a:r>
              <a:rPr lang="lv-LV" sz="4200" b="1" dirty="0">
                <a:latin typeface="Garamond" panose="02020404030301010803" pitchFamily="18" charset="0"/>
                <a:sym typeface="Wingdings" panose="05000000000000000000" pitchFamily="2" charset="2"/>
              </a:rPr>
              <a:t></a:t>
            </a:r>
            <a:r>
              <a:rPr lang="lv-LV" sz="4200" dirty="0">
                <a:latin typeface="Garamond" panose="02020404030301010803" pitchFamily="18" charset="0"/>
              </a:rPr>
              <a:t> labai veselībai ir </a:t>
            </a:r>
            <a:r>
              <a:rPr lang="lv-LV" sz="4200" b="1" dirty="0">
                <a:latin typeface="Garamond" panose="02020404030301010803" pitchFamily="18" charset="0"/>
              </a:rPr>
              <a:t>sekundāri ekonomiskie ieguvumi</a:t>
            </a:r>
            <a:r>
              <a:rPr lang="lv-LV" sz="4200" dirty="0">
                <a:latin typeface="Garamond" panose="02020404030301010803" pitchFamily="18" charset="0"/>
              </a:rPr>
              <a:t>, jo palielinās paredzamais mūža ilgums, uzlabojas dzīves kvalitāte, palielinās aktivitāte darba tirgū, palielinās ekonomikas ražīgums;</a:t>
            </a:r>
          </a:p>
          <a:p>
            <a:pPr marL="0" indent="0" algn="just">
              <a:buNone/>
            </a:pPr>
            <a:r>
              <a:rPr lang="lv-LV" sz="4200" dirty="0">
                <a:latin typeface="Garamond" panose="02020404030301010803" pitchFamily="18" charset="0"/>
              </a:rPr>
              <a:t>2) </a:t>
            </a:r>
            <a:r>
              <a:rPr lang="lv-LV" sz="4200" b="1" dirty="0">
                <a:latin typeface="Garamond" panose="02020404030301010803" pitchFamily="18" charset="0"/>
              </a:rPr>
              <a:t>ekonomiskajiem</a:t>
            </a:r>
            <a:r>
              <a:rPr lang="lv-LV" sz="4200" dirty="0">
                <a:latin typeface="Garamond" panose="02020404030301010803" pitchFamily="18" charset="0"/>
              </a:rPr>
              <a:t> ieguvumiem </a:t>
            </a:r>
            <a:r>
              <a:rPr lang="lv-LV" sz="4200" dirty="0">
                <a:latin typeface="Garamond" panose="02020404030301010803" pitchFamily="18" charset="0"/>
                <a:sym typeface="Wingdings" panose="05000000000000000000" pitchFamily="2" charset="2"/>
              </a:rPr>
              <a:t> </a:t>
            </a:r>
            <a:r>
              <a:rPr lang="lv-LV" sz="4200" dirty="0">
                <a:latin typeface="Garamond" panose="02020404030301010803" pitchFamily="18" charset="0"/>
              </a:rPr>
              <a:t>ko rada veselības ekonomika tās plašākajā izpratnē, nodrošinot nodarbinātību un kvalitatīvas darbavietas, attīstot prasmes, izveidojot infrastruktūru, iepērkot tehnoloģijas, nodrošinot sakarus un loģistiku, tērējot gūtos ienākumus un maksājot nodokļus un sociālās apdrošināšanas iemaksas;</a:t>
            </a:r>
          </a:p>
          <a:p>
            <a:pPr marL="0" indent="0" algn="just">
              <a:buNone/>
            </a:pPr>
            <a:r>
              <a:rPr lang="lv-LV" sz="4200" dirty="0">
                <a:latin typeface="Garamond" panose="02020404030301010803" pitchFamily="18" charset="0"/>
              </a:rPr>
              <a:t>3) </a:t>
            </a:r>
            <a:r>
              <a:rPr lang="lv-LV" sz="4200" b="1" dirty="0">
                <a:latin typeface="Garamond" panose="02020404030301010803" pitchFamily="18" charset="0"/>
              </a:rPr>
              <a:t>sociālo aizsardzību</a:t>
            </a:r>
            <a:r>
              <a:rPr lang="lv-LV" sz="4200" dirty="0">
                <a:latin typeface="Garamond" panose="02020404030301010803" pitchFamily="18" charset="0"/>
              </a:rPr>
              <a:t> </a:t>
            </a:r>
            <a:r>
              <a:rPr lang="lv-LV" sz="4200" dirty="0">
                <a:latin typeface="Garamond" panose="02020404030301010803" pitchFamily="18" charset="0"/>
                <a:sym typeface="Wingdings" panose="05000000000000000000" pitchFamily="2" charset="2"/>
              </a:rPr>
              <a:t> </a:t>
            </a:r>
            <a:r>
              <a:rPr lang="lv-LV" sz="4200" dirty="0">
                <a:latin typeface="Garamond" panose="02020404030301010803" pitchFamily="18" charset="0"/>
              </a:rPr>
              <a:t>ko rada ieguldījumi kvalitatīvā darba vidē, sociālajā aizsardzībā un tādējādi uzlabo sociālās aizsardzības sistēmas (piemēram, sociālie pabalsti slimības, invaliditātes, bezdarba un pensionēšanās gadījumā, kā arī finansiālā aizsardzība no katastrofāliem veselības izdevumiem);</a:t>
            </a:r>
            <a:endParaRPr lang="lv-LV" sz="3000" i="1" dirty="0">
              <a:latin typeface="Garamond" panose="02020404030301010803" pitchFamily="18" charset="0"/>
            </a:endParaRPr>
          </a:p>
        </p:txBody>
      </p:sp>
      <p:sp>
        <p:nvSpPr>
          <p:cNvPr id="5" name="Title 4">
            <a:extLst>
              <a:ext uri="{FF2B5EF4-FFF2-40B4-BE49-F238E27FC236}">
                <a16:creationId xmlns:a16="http://schemas.microsoft.com/office/drawing/2014/main" id="{7EABEED3-6DAD-449D-BB4E-C50536756F6B}"/>
              </a:ext>
            </a:extLst>
          </p:cNvPr>
          <p:cNvSpPr>
            <a:spLocks noGrp="1"/>
          </p:cNvSpPr>
          <p:nvPr>
            <p:ph type="title"/>
          </p:nvPr>
        </p:nvSpPr>
        <p:spPr>
          <a:xfrm>
            <a:off x="1814879" y="187412"/>
            <a:ext cx="7095392" cy="954000"/>
          </a:xfrm>
        </p:spPr>
        <p:txBody>
          <a:bodyPr>
            <a:noAutofit/>
          </a:bodyPr>
          <a:lstStyle/>
          <a:p>
            <a:r>
              <a:rPr lang="lv-LV" sz="3200" dirty="0">
                <a:latin typeface="Garamond" panose="02020404030301010803" pitchFamily="18" charset="0"/>
              </a:rPr>
              <a:t>Ieguldījumi veselības aprūpē veicina iekļaujošu ekonomikas izaugsmi un ilgtspējīgu attīstību caur (1):</a:t>
            </a:r>
          </a:p>
        </p:txBody>
      </p:sp>
      <p:sp>
        <p:nvSpPr>
          <p:cNvPr id="7" name="Footer Placeholder 6">
            <a:extLst>
              <a:ext uri="{FF2B5EF4-FFF2-40B4-BE49-F238E27FC236}">
                <a16:creationId xmlns:a16="http://schemas.microsoft.com/office/drawing/2014/main" id="{7FAF159A-DFBE-43B9-AC2B-BDAE70AC96D7}"/>
              </a:ext>
            </a:extLst>
          </p:cNvPr>
          <p:cNvSpPr>
            <a:spLocks noGrp="1"/>
          </p:cNvSpPr>
          <p:nvPr>
            <p:ph type="ftr" sz="quarter" idx="11"/>
          </p:nvPr>
        </p:nvSpPr>
        <p:spPr>
          <a:xfrm>
            <a:off x="2895600" y="6247019"/>
            <a:ext cx="6062296" cy="453219"/>
          </a:xfrm>
        </p:spPr>
        <p:txBody>
          <a:bodyPr/>
          <a:lstStyle/>
          <a:p>
            <a:pPr algn="r"/>
            <a:r>
              <a:rPr lang="lv-LV" sz="1200" i="1" dirty="0">
                <a:latin typeface="Garamond" panose="02020404030301010803" pitchFamily="18" charset="0"/>
              </a:rPr>
              <a:t>HEALTH EVIDENCE NETWORK SYNTHESIS REPORT 51. Investment for health and well-being: a review of the social return on investment from public health policies to support implementing the Sustainable Development Goals by building on Health 2020. Mariana Dyakova | Christoph Hamelmann | Mark A. Bellis | Elodie Besnier Charlotte N.B. Grey | Kathryn Ashton | Anna Schwappach | Christine Clar</a:t>
            </a:r>
          </a:p>
          <a:p>
            <a:pPr algn="r"/>
            <a:endParaRPr lang="lv-LV" sz="1200" dirty="0">
              <a:latin typeface="Garamond" panose="02020404030301010803" pitchFamily="18" charset="0"/>
            </a:endParaRPr>
          </a:p>
        </p:txBody>
      </p:sp>
    </p:spTree>
    <p:extLst>
      <p:ext uri="{BB962C8B-B14F-4D97-AF65-F5344CB8AC3E}">
        <p14:creationId xmlns:p14="http://schemas.microsoft.com/office/powerpoint/2010/main" val="1879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CB071E-1C0A-434A-A5AE-190054872AD4}"/>
              </a:ext>
            </a:extLst>
          </p:cNvPr>
          <p:cNvSpPr>
            <a:spLocks noGrp="1"/>
          </p:cNvSpPr>
          <p:nvPr>
            <p:ph idx="1"/>
          </p:nvPr>
        </p:nvSpPr>
        <p:spPr>
          <a:xfrm>
            <a:off x="378069" y="1842250"/>
            <a:ext cx="8233131" cy="4351338"/>
          </a:xfrm>
        </p:spPr>
        <p:txBody>
          <a:bodyPr>
            <a:normAutofit fontScale="70000" lnSpcReduction="20000"/>
          </a:bodyPr>
          <a:lstStyle/>
          <a:p>
            <a:pPr marL="0" indent="0" algn="just">
              <a:buNone/>
            </a:pPr>
            <a:r>
              <a:rPr lang="lv-LV" sz="3200" dirty="0">
                <a:latin typeface="Garamond" panose="02020404030301010803" pitchFamily="18" charset="0"/>
              </a:rPr>
              <a:t>4) </a:t>
            </a:r>
            <a:r>
              <a:rPr lang="lv-LV" sz="3200" b="1" dirty="0">
                <a:latin typeface="Garamond" panose="02020404030301010803" pitchFamily="18" charset="0"/>
              </a:rPr>
              <a:t>sociālo kohēziju </a:t>
            </a:r>
            <a:r>
              <a:rPr lang="lv-LV" sz="3200" b="1" dirty="0">
                <a:latin typeface="Garamond" panose="02020404030301010803" pitchFamily="18" charset="0"/>
                <a:sym typeface="Wingdings" panose="05000000000000000000" pitchFamily="2" charset="2"/>
              </a:rPr>
              <a:t> </a:t>
            </a:r>
            <a:r>
              <a:rPr lang="lv-LV" sz="3200" dirty="0">
                <a:latin typeface="Garamond" panose="02020404030301010803" pitchFamily="18" charset="0"/>
              </a:rPr>
              <a:t>rada politiskā stabilitāte vienlīdzīgākā sabiedrībā. Politiskā stabilitāte ir svarīgs priekšnoteikums ekonomiskajai izaugsmei. Lai sabiedrībā nodrošinātu lielāku vienlīdzību, pieejama veselības aprūpe un kvalitatīva darba vide ir būtiski priekšnoteikumi;</a:t>
            </a:r>
          </a:p>
          <a:p>
            <a:pPr marL="0" indent="0" algn="just">
              <a:buNone/>
            </a:pPr>
            <a:r>
              <a:rPr lang="lv-LV" sz="3200" dirty="0">
                <a:latin typeface="Garamond" panose="02020404030301010803" pitchFamily="18" charset="0"/>
              </a:rPr>
              <a:t>5) </a:t>
            </a:r>
            <a:r>
              <a:rPr lang="lv-LV" sz="3200" b="1" dirty="0">
                <a:latin typeface="Garamond" panose="02020404030301010803" pitchFamily="18" charset="0"/>
              </a:rPr>
              <a:t>inovācijām un diversifikāciju </a:t>
            </a:r>
            <a:r>
              <a:rPr lang="lv-LV" sz="3200" b="1" dirty="0">
                <a:latin typeface="Garamond" panose="02020404030301010803" pitchFamily="18" charset="0"/>
                <a:sym typeface="Wingdings" panose="05000000000000000000" pitchFamily="2" charset="2"/>
              </a:rPr>
              <a:t> </a:t>
            </a:r>
            <a:r>
              <a:rPr lang="lv-LV" sz="3200" dirty="0">
                <a:latin typeface="Garamond" panose="02020404030301010803" pitchFamily="18" charset="0"/>
              </a:rPr>
              <a:t>ja ieguldījumi veselības aprūpē tiek izmantoti kā apzināts līdzeklis valsts ekonomiskās izaugsmes palielināšanai, piemēram, radot starptautiski konkurētspējīgus medicīniskos pakalpojumus, kas piesaista ārvalstu pacientus, vai attīstot inovācijas (piemēram, ģenētika, bioķīmija, inženierija un informācijas tehnoloģijas);</a:t>
            </a:r>
          </a:p>
          <a:p>
            <a:pPr marL="0" indent="0" algn="just">
              <a:buNone/>
            </a:pPr>
            <a:r>
              <a:rPr lang="lv-LV" sz="3200" dirty="0">
                <a:latin typeface="Garamond" panose="02020404030301010803" pitchFamily="18" charset="0"/>
              </a:rPr>
              <a:t>6) </a:t>
            </a:r>
            <a:r>
              <a:rPr lang="lv-LV" sz="3200" b="1" dirty="0">
                <a:latin typeface="Garamond" panose="02020404030301010803" pitchFamily="18" charset="0"/>
              </a:rPr>
              <a:t>cilvēku drošības </a:t>
            </a:r>
            <a:r>
              <a:rPr lang="lv-LV" sz="3200" dirty="0">
                <a:latin typeface="Garamond" panose="02020404030301010803" pitchFamily="18" charset="0"/>
              </a:rPr>
              <a:t>veicināšanu </a:t>
            </a:r>
            <a:r>
              <a:rPr lang="lv-LV" sz="3200" dirty="0">
                <a:latin typeface="Garamond" panose="02020404030301010803" pitchFamily="18" charset="0"/>
                <a:sym typeface="Wingdings" panose="05000000000000000000" pitchFamily="2" charset="2"/>
              </a:rPr>
              <a:t> </a:t>
            </a:r>
            <a:r>
              <a:rPr lang="lv-LV" sz="3200" dirty="0">
                <a:latin typeface="Garamond" panose="02020404030301010803" pitchFamily="18" charset="0"/>
              </a:rPr>
              <a:t>veicot ieguldījumus, lai nodrošinātu veselības sistēmas noturību krīzes un ārkārtas situācijās, piemēram, efektīvu uzraudzību, novēršanu, reaģēšanu un kontroli uzliesmojumu, epidēmiju un pandēmiju gadījumos. Tas stiprina valsts spēju aizsargāt savu tautu (un līdz ar to arī tās ekonomiku) no neinfekciju un un infekcijas slimību ietekmes.</a:t>
            </a:r>
          </a:p>
          <a:p>
            <a:pPr marL="0" indent="0" algn="r">
              <a:buNone/>
            </a:pPr>
            <a:endParaRPr lang="lv-LV" sz="3000" i="1" dirty="0">
              <a:latin typeface="Garamond" panose="02020404030301010803" pitchFamily="18" charset="0"/>
            </a:endParaRPr>
          </a:p>
          <a:p>
            <a:pPr marL="0" indent="0" algn="r">
              <a:buNone/>
            </a:pPr>
            <a:endParaRPr lang="lv-LV" sz="3000" i="1" dirty="0">
              <a:latin typeface="Garamond" panose="02020404030301010803" pitchFamily="18" charset="0"/>
            </a:endParaRPr>
          </a:p>
        </p:txBody>
      </p:sp>
      <p:sp>
        <p:nvSpPr>
          <p:cNvPr id="5" name="Title 4">
            <a:extLst>
              <a:ext uri="{FF2B5EF4-FFF2-40B4-BE49-F238E27FC236}">
                <a16:creationId xmlns:a16="http://schemas.microsoft.com/office/drawing/2014/main" id="{7EABEED3-6DAD-449D-BB4E-C50536756F6B}"/>
              </a:ext>
            </a:extLst>
          </p:cNvPr>
          <p:cNvSpPr>
            <a:spLocks noGrp="1"/>
          </p:cNvSpPr>
          <p:nvPr>
            <p:ph type="title"/>
          </p:nvPr>
        </p:nvSpPr>
        <p:spPr>
          <a:xfrm>
            <a:off x="1786304" y="187412"/>
            <a:ext cx="7095392" cy="954000"/>
          </a:xfrm>
        </p:spPr>
        <p:txBody>
          <a:bodyPr>
            <a:noAutofit/>
          </a:bodyPr>
          <a:lstStyle/>
          <a:p>
            <a:r>
              <a:rPr lang="lv-LV" sz="3200" dirty="0">
                <a:latin typeface="Garamond" panose="02020404030301010803" pitchFamily="18" charset="0"/>
              </a:rPr>
              <a:t>Ieguldījumi veselības aprūpē veicina iekļaujošu ekonomikas izaugsmi un ilgtspējīgu attīstību caur (2):</a:t>
            </a:r>
            <a:endParaRPr lang="lv-LV" sz="2800" dirty="0">
              <a:latin typeface="Garamond" panose="02020404030301010803" pitchFamily="18" charset="0"/>
            </a:endParaRPr>
          </a:p>
        </p:txBody>
      </p:sp>
      <p:sp>
        <p:nvSpPr>
          <p:cNvPr id="7" name="Footer Placeholder 6">
            <a:extLst>
              <a:ext uri="{FF2B5EF4-FFF2-40B4-BE49-F238E27FC236}">
                <a16:creationId xmlns:a16="http://schemas.microsoft.com/office/drawing/2014/main" id="{2F2684C6-A5E1-434D-85A2-5A16DF186DE9}"/>
              </a:ext>
            </a:extLst>
          </p:cNvPr>
          <p:cNvSpPr>
            <a:spLocks noGrp="1"/>
          </p:cNvSpPr>
          <p:nvPr>
            <p:ph type="ftr" sz="quarter" idx="11"/>
          </p:nvPr>
        </p:nvSpPr>
        <p:spPr>
          <a:xfrm>
            <a:off x="2895600" y="6247019"/>
            <a:ext cx="6062296" cy="453219"/>
          </a:xfrm>
        </p:spPr>
        <p:txBody>
          <a:bodyPr/>
          <a:lstStyle/>
          <a:p>
            <a:pPr algn="r"/>
            <a:r>
              <a:rPr lang="lv-LV" sz="1200" i="1" dirty="0">
                <a:latin typeface="Garamond" panose="02020404030301010803" pitchFamily="18" charset="0"/>
              </a:rPr>
              <a:t>HEALTH EVIDENCE NETWORK SYNTHESIS REPORT 51. Investment for health and well-being: a review of the social return on investment from public health policies to support implementing the Sustainable Development Goals by building on Health 2020. Mariana Dyakova | Christoph Hamelmann | Mark A. Bellis | Elodie Besnier Charlotte N.B. Grey | Kathryn Ashton | Anna Schwappach | Christine Clar</a:t>
            </a:r>
          </a:p>
          <a:p>
            <a:pPr algn="r"/>
            <a:endParaRPr lang="lv-LV" sz="1200" dirty="0">
              <a:latin typeface="Garamond" panose="02020404030301010803" pitchFamily="18" charset="0"/>
            </a:endParaRPr>
          </a:p>
        </p:txBody>
      </p:sp>
    </p:spTree>
    <p:extLst>
      <p:ext uri="{BB962C8B-B14F-4D97-AF65-F5344CB8AC3E}">
        <p14:creationId xmlns:p14="http://schemas.microsoft.com/office/powerpoint/2010/main" val="304748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87BF07E-B6CC-4A23-8BBD-DD74984F2DDA}"/>
              </a:ext>
            </a:extLst>
          </p:cNvPr>
          <p:cNvSpPr>
            <a:spLocks noGrp="1"/>
          </p:cNvSpPr>
          <p:nvPr>
            <p:ph idx="1"/>
          </p:nvPr>
        </p:nvSpPr>
        <p:spPr>
          <a:xfrm>
            <a:off x="638175" y="1809751"/>
            <a:ext cx="8058750" cy="4467224"/>
          </a:xfrm>
        </p:spPr>
        <p:txBody>
          <a:bodyPr>
            <a:normAutofit lnSpcReduction="10000"/>
          </a:bodyPr>
          <a:lstStyle/>
          <a:p>
            <a:pPr marL="0" indent="0" algn="ctr">
              <a:buNone/>
            </a:pPr>
            <a:r>
              <a:rPr lang="lv-LV" sz="3600" dirty="0">
                <a:latin typeface="Garamond" panose="02020404030301010803" pitchFamily="18" charset="0"/>
              </a:rPr>
              <a:t>«Lielāki valdības izdevumi veselības aprūpei ES 25 dalībvalstīs bija saistīti ar ekonomikas izaugsmi īstermiņā, ieskaitot krīzes laikā, ar divkāršu līdz četrkāršu investīciju atdevi (1,92 līdz 4,32) uz vienu iztērēto naudas vienību»</a:t>
            </a:r>
          </a:p>
          <a:p>
            <a:pPr marL="0" indent="0" algn="r">
              <a:buNone/>
            </a:pPr>
            <a:endParaRPr lang="lv-LV" sz="1900" dirty="0">
              <a:latin typeface="Garamond" panose="02020404030301010803" pitchFamily="18" charset="0"/>
            </a:endParaRPr>
          </a:p>
          <a:p>
            <a:pPr marL="0" indent="0" algn="r">
              <a:buNone/>
            </a:pPr>
            <a:endParaRPr lang="lv-LV" sz="1900" i="1" dirty="0">
              <a:latin typeface="Garamond" panose="02020404030301010803" pitchFamily="18" charset="0"/>
            </a:endParaRPr>
          </a:p>
          <a:p>
            <a:pPr marL="0" indent="0" algn="r">
              <a:buNone/>
            </a:pPr>
            <a:endParaRPr lang="lv-LV" sz="1900" i="1" dirty="0">
              <a:latin typeface="Garamond" panose="02020404030301010803" pitchFamily="18" charset="0"/>
            </a:endParaRPr>
          </a:p>
          <a:p>
            <a:pPr marL="0" indent="0" algn="r">
              <a:buNone/>
            </a:pPr>
            <a:r>
              <a:rPr lang="en-US" sz="1900" i="1" dirty="0">
                <a:latin typeface="Garamond" panose="02020404030301010803" pitchFamily="18" charset="0"/>
              </a:rPr>
              <a:t>Moreno-Serra R, Smith PC. Does progress towards universal health coverage improve</a:t>
            </a:r>
            <a:r>
              <a:rPr lang="lv-LV" sz="1900" i="1" dirty="0">
                <a:latin typeface="Garamond" panose="02020404030301010803" pitchFamily="18" charset="0"/>
              </a:rPr>
              <a:t> </a:t>
            </a:r>
            <a:r>
              <a:rPr lang="en-US" sz="1900" i="1" dirty="0">
                <a:latin typeface="Garamond" panose="02020404030301010803" pitchFamily="18" charset="0"/>
              </a:rPr>
              <a:t>population health? Lancet. 2012;380(9845):917–23.</a:t>
            </a:r>
            <a:endParaRPr lang="lv-LV" sz="1900" i="1" dirty="0">
              <a:latin typeface="Garamond" panose="02020404030301010803" pitchFamily="18" charset="0"/>
            </a:endParaRPr>
          </a:p>
        </p:txBody>
      </p:sp>
    </p:spTree>
    <p:extLst>
      <p:ext uri="{BB962C8B-B14F-4D97-AF65-F5344CB8AC3E}">
        <p14:creationId xmlns:p14="http://schemas.microsoft.com/office/powerpoint/2010/main" val="2831416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1ECDCD-512E-4E78-BEB0-20DA63CF024F}"/>
              </a:ext>
            </a:extLst>
          </p:cNvPr>
          <p:cNvSpPr>
            <a:spLocks noGrp="1"/>
          </p:cNvSpPr>
          <p:nvPr>
            <p:ph type="title"/>
          </p:nvPr>
        </p:nvSpPr>
        <p:spPr>
          <a:xfrm>
            <a:off x="1723937" y="381600"/>
            <a:ext cx="6325200" cy="567969"/>
          </a:xfrm>
        </p:spPr>
        <p:txBody>
          <a:bodyPr>
            <a:normAutofit/>
          </a:bodyPr>
          <a:lstStyle/>
          <a:p>
            <a:pPr algn="ctr"/>
            <a:r>
              <a:rPr lang="lv-LV" sz="3200" dirty="0">
                <a:latin typeface="Garamond" panose="02020404030301010803" pitchFamily="18" charset="0"/>
              </a:rPr>
              <a:t>NAP2027 mērķi</a:t>
            </a:r>
          </a:p>
        </p:txBody>
      </p:sp>
      <p:sp>
        <p:nvSpPr>
          <p:cNvPr id="6" name="Content Placeholder 5">
            <a:extLst>
              <a:ext uri="{FF2B5EF4-FFF2-40B4-BE49-F238E27FC236}">
                <a16:creationId xmlns:a16="http://schemas.microsoft.com/office/drawing/2014/main" id="{BC7F5D81-17A3-45E4-8BDA-A1EC610F0838}"/>
              </a:ext>
            </a:extLst>
          </p:cNvPr>
          <p:cNvSpPr>
            <a:spLocks noGrp="1"/>
          </p:cNvSpPr>
          <p:nvPr>
            <p:ph sz="half" idx="1"/>
          </p:nvPr>
        </p:nvSpPr>
        <p:spPr>
          <a:xfrm>
            <a:off x="633046" y="949570"/>
            <a:ext cx="7816362" cy="5526830"/>
          </a:xfrm>
        </p:spPr>
        <p:txBody>
          <a:bodyPr>
            <a:normAutofit/>
          </a:bodyPr>
          <a:lstStyle/>
          <a:p>
            <a:pPr marL="0" indent="0" algn="ctr">
              <a:buNone/>
            </a:pPr>
            <a:endParaRPr lang="lv-LV" sz="2400" b="1" dirty="0">
              <a:latin typeface="Garamond" panose="02020404030301010803" pitchFamily="18" charset="0"/>
            </a:endParaRPr>
          </a:p>
          <a:p>
            <a:pPr marL="0" indent="0" algn="ctr">
              <a:buNone/>
            </a:pPr>
            <a:r>
              <a:rPr lang="lv-LV" sz="2400" b="1" dirty="0">
                <a:latin typeface="Garamond" panose="02020404030301010803" pitchFamily="18" charset="0"/>
              </a:rPr>
              <a:t>Ekonomiskā izaugsme un labklājība</a:t>
            </a:r>
          </a:p>
          <a:p>
            <a:pPr marL="0" indent="0" algn="ctr">
              <a:buNone/>
            </a:pPr>
            <a:endParaRPr lang="lv-LV" sz="1800" b="1" dirty="0">
              <a:latin typeface="Garamond" panose="02020404030301010803" pitchFamily="18" charset="0"/>
            </a:endParaRPr>
          </a:p>
          <a:p>
            <a:pPr marL="0" indent="0" algn="ctr">
              <a:buNone/>
            </a:pPr>
            <a:r>
              <a:rPr lang="lv-LV" b="1" dirty="0">
                <a:latin typeface="Garamond" panose="02020404030301010803" pitchFamily="18" charset="0"/>
              </a:rPr>
              <a:t>Veselāki iedzīvotāji</a:t>
            </a:r>
          </a:p>
          <a:p>
            <a:pPr marL="0" indent="0" algn="ctr">
              <a:buNone/>
            </a:pPr>
            <a:endParaRPr lang="lv-LV" sz="1800" b="1" dirty="0">
              <a:latin typeface="Garamond" panose="02020404030301010803" pitchFamily="18" charset="0"/>
            </a:endParaRPr>
          </a:p>
          <a:p>
            <a:pPr marL="0" indent="0" algn="ctr">
              <a:buNone/>
            </a:pPr>
            <a:r>
              <a:rPr lang="lv-LV" sz="1800" b="1" dirty="0">
                <a:latin typeface="Garamond" panose="02020404030301010803" pitchFamily="18" charset="0"/>
              </a:rPr>
              <a:t>Veicināt </a:t>
            </a:r>
            <a:r>
              <a:rPr lang="lv-LV" sz="1800" dirty="0">
                <a:latin typeface="Garamond" panose="02020404030301010803" pitchFamily="18" charset="0"/>
              </a:rPr>
              <a:t>veselīgu dzīvesveidu sabiedrībā</a:t>
            </a:r>
          </a:p>
          <a:p>
            <a:pPr marL="0" indent="0" algn="ctr">
              <a:buNone/>
            </a:pPr>
            <a:r>
              <a:rPr lang="lv-LV" sz="1800" b="1" dirty="0">
                <a:latin typeface="Garamond" panose="02020404030301010803" pitchFamily="18" charset="0"/>
              </a:rPr>
              <a:t>Uzlabot </a:t>
            </a:r>
            <a:r>
              <a:rPr lang="lv-LV" sz="1800" dirty="0">
                <a:latin typeface="Garamond" panose="02020404030301010803" pitchFamily="18" charset="0"/>
              </a:rPr>
              <a:t>veselības aprūpes pakalpojumu pieejamību</a:t>
            </a:r>
          </a:p>
          <a:p>
            <a:pPr marL="0" indent="0" algn="ctr">
              <a:buNone/>
            </a:pPr>
            <a:r>
              <a:rPr lang="lv-LV" sz="1800" b="1" dirty="0">
                <a:latin typeface="Garamond" panose="02020404030301010803" pitchFamily="18" charset="0"/>
              </a:rPr>
              <a:t>Novērts</a:t>
            </a:r>
            <a:r>
              <a:rPr lang="lv-LV" sz="1800" dirty="0">
                <a:latin typeface="Garamond" panose="02020404030301010803" pitchFamily="18" charset="0"/>
              </a:rPr>
              <a:t> nevienlīdzību veselības aprūpē</a:t>
            </a:r>
          </a:p>
          <a:p>
            <a:pPr marL="0" indent="0" algn="ctr">
              <a:buNone/>
            </a:pPr>
            <a:r>
              <a:rPr lang="lv-LV" sz="1800" b="1" dirty="0">
                <a:latin typeface="Garamond" panose="02020404030301010803" pitchFamily="18" charset="0"/>
              </a:rPr>
              <a:t>Uzlabot </a:t>
            </a:r>
            <a:r>
              <a:rPr lang="lv-LV" sz="1800" dirty="0">
                <a:latin typeface="Garamond" panose="02020404030301010803" pitchFamily="18" charset="0"/>
              </a:rPr>
              <a:t>zāļu pieejamību </a:t>
            </a:r>
          </a:p>
          <a:p>
            <a:pPr marL="0" indent="0" algn="ctr">
              <a:buNone/>
            </a:pPr>
            <a:r>
              <a:rPr lang="lv-LV" sz="1800" b="1" dirty="0">
                <a:latin typeface="Garamond" panose="02020404030301010803" pitchFamily="18" charset="0"/>
              </a:rPr>
              <a:t>Palielināt</a:t>
            </a:r>
            <a:r>
              <a:rPr lang="lv-LV" sz="1800" dirty="0">
                <a:latin typeface="Garamond" panose="02020404030301010803" pitchFamily="18" charset="0"/>
              </a:rPr>
              <a:t> ārstu un māsu skaitu valsts apmaksāto pakalpojumu sektorā</a:t>
            </a:r>
          </a:p>
          <a:p>
            <a:pPr marL="0" indent="0" algn="ctr">
              <a:buNone/>
            </a:pPr>
            <a:r>
              <a:rPr lang="lv-LV" sz="1800" b="1" dirty="0">
                <a:latin typeface="Garamond" panose="02020404030301010803" pitchFamily="18" charset="0"/>
              </a:rPr>
              <a:t>Nodrošināt</a:t>
            </a:r>
            <a:r>
              <a:rPr lang="lv-LV" sz="1800" dirty="0">
                <a:latin typeface="Garamond" panose="02020404030301010803" pitchFamily="18" charset="0"/>
              </a:rPr>
              <a:t> konkurētspējīgu atalgojumu valsts apmaksāto veselības aprūpes pakalpojumu sektorā nodarbinātajiem</a:t>
            </a:r>
          </a:p>
          <a:p>
            <a:pPr marL="0" indent="0" algn="ctr">
              <a:buNone/>
            </a:pPr>
            <a:r>
              <a:rPr lang="lv-LV" sz="1800" b="1" dirty="0">
                <a:latin typeface="Garamond" panose="02020404030301010803" pitchFamily="18" charset="0"/>
              </a:rPr>
              <a:t>Samazināt</a:t>
            </a:r>
            <a:r>
              <a:rPr lang="lv-LV" sz="1800" dirty="0">
                <a:latin typeface="Garamond" panose="02020404030301010803" pitchFamily="18" charset="0"/>
              </a:rPr>
              <a:t> pacientu tiešos maksājumus veselības aprūpē</a:t>
            </a:r>
          </a:p>
          <a:p>
            <a:pPr marL="0" indent="0" algn="ctr">
              <a:buNone/>
            </a:pPr>
            <a:r>
              <a:rPr lang="lv-LV" sz="1800" b="1" dirty="0">
                <a:latin typeface="Garamond" panose="02020404030301010803" pitchFamily="18" charset="0"/>
              </a:rPr>
              <a:t>Uzlabot</a:t>
            </a:r>
            <a:r>
              <a:rPr lang="lv-LV" sz="1800" dirty="0">
                <a:latin typeface="Garamond" panose="02020404030301010803" pitchFamily="18" charset="0"/>
              </a:rPr>
              <a:t> veselības aprūpes pakalpojumu kvalitāti un efektivitāti</a:t>
            </a:r>
          </a:p>
          <a:p>
            <a:pPr marL="0" indent="0">
              <a:buNone/>
            </a:pPr>
            <a:endParaRPr lang="lv-LV" dirty="0">
              <a:latin typeface="Garamond" panose="02020404030301010803" pitchFamily="18" charset="0"/>
            </a:endParaRPr>
          </a:p>
          <a:p>
            <a:pPr marL="0" indent="0">
              <a:buNone/>
            </a:pPr>
            <a:endParaRPr lang="lv-LV" dirty="0">
              <a:latin typeface="Garamond" panose="02020404030301010803" pitchFamily="18" charset="0"/>
            </a:endParaRPr>
          </a:p>
          <a:p>
            <a:pPr marL="0" indent="0">
              <a:buNone/>
            </a:pPr>
            <a:endParaRPr lang="lv-LV" dirty="0">
              <a:latin typeface="Garamond" panose="02020404030301010803" pitchFamily="18" charset="0"/>
            </a:endParaRPr>
          </a:p>
          <a:p>
            <a:pPr marL="0" indent="0">
              <a:buNone/>
            </a:pPr>
            <a:endParaRPr lang="lv-LV" dirty="0">
              <a:latin typeface="Garamond" panose="02020404030301010803" pitchFamily="18" charset="0"/>
            </a:endParaRPr>
          </a:p>
          <a:p>
            <a:pPr marL="0" indent="0">
              <a:buNone/>
            </a:pPr>
            <a:endParaRPr lang="lv-LV" dirty="0">
              <a:latin typeface="Garamond" panose="02020404030301010803" pitchFamily="18" charset="0"/>
            </a:endParaRPr>
          </a:p>
        </p:txBody>
      </p:sp>
      <p:sp>
        <p:nvSpPr>
          <p:cNvPr id="11" name="Arrow: Up 10">
            <a:extLst>
              <a:ext uri="{FF2B5EF4-FFF2-40B4-BE49-F238E27FC236}">
                <a16:creationId xmlns:a16="http://schemas.microsoft.com/office/drawing/2014/main" id="{2152FC76-9318-42CB-8806-140B649E9904}"/>
              </a:ext>
            </a:extLst>
          </p:cNvPr>
          <p:cNvSpPr/>
          <p:nvPr/>
        </p:nvSpPr>
        <p:spPr>
          <a:xfrm>
            <a:off x="4422531" y="2516359"/>
            <a:ext cx="149469" cy="3326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2" name="Picture 11">
            <a:extLst>
              <a:ext uri="{FF2B5EF4-FFF2-40B4-BE49-F238E27FC236}">
                <a16:creationId xmlns:a16="http://schemas.microsoft.com/office/drawing/2014/main" id="{783D9799-C63A-4A95-95AA-5A5FCC2FC242}"/>
              </a:ext>
            </a:extLst>
          </p:cNvPr>
          <p:cNvPicPr>
            <a:picLocks noChangeAspect="1"/>
          </p:cNvPicPr>
          <p:nvPr/>
        </p:nvPicPr>
        <p:blipFill>
          <a:blip r:embed="rId2"/>
          <a:stretch>
            <a:fillRect/>
          </a:stretch>
        </p:blipFill>
        <p:spPr>
          <a:xfrm>
            <a:off x="4422530" y="1824513"/>
            <a:ext cx="149470" cy="332692"/>
          </a:xfrm>
          <a:prstGeom prst="rect">
            <a:avLst/>
          </a:prstGeom>
        </p:spPr>
      </p:pic>
      <p:pic>
        <p:nvPicPr>
          <p:cNvPr id="13" name="Picture 12">
            <a:extLst>
              <a:ext uri="{FF2B5EF4-FFF2-40B4-BE49-F238E27FC236}">
                <a16:creationId xmlns:a16="http://schemas.microsoft.com/office/drawing/2014/main" id="{FF6D22C3-117E-4E9B-B079-368D1C43FCB1}"/>
              </a:ext>
            </a:extLst>
          </p:cNvPr>
          <p:cNvPicPr/>
          <p:nvPr/>
        </p:nvPicPr>
        <p:blipFill>
          <a:blip r:embed="rId3"/>
          <a:stretch>
            <a:fillRect/>
          </a:stretch>
        </p:blipFill>
        <p:spPr>
          <a:xfrm>
            <a:off x="7152499" y="1290283"/>
            <a:ext cx="1657394" cy="1733844"/>
          </a:xfrm>
          <a:prstGeom prst="rect">
            <a:avLst/>
          </a:prstGeom>
        </p:spPr>
      </p:pic>
    </p:spTree>
    <p:extLst>
      <p:ext uri="{BB962C8B-B14F-4D97-AF65-F5344CB8AC3E}">
        <p14:creationId xmlns:p14="http://schemas.microsoft.com/office/powerpoint/2010/main" val="2181263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ABBF00-DD67-4EEC-8AA7-629C081424A1}"/>
              </a:ext>
            </a:extLst>
          </p:cNvPr>
          <p:cNvSpPr>
            <a:spLocks noGrp="1"/>
          </p:cNvSpPr>
          <p:nvPr>
            <p:ph idx="1"/>
          </p:nvPr>
        </p:nvSpPr>
        <p:spPr>
          <a:xfrm>
            <a:off x="553915" y="1842250"/>
            <a:ext cx="8057285" cy="4520450"/>
          </a:xfrm>
        </p:spPr>
        <p:txBody>
          <a:bodyPr>
            <a:normAutofit fontScale="92500" lnSpcReduction="20000"/>
          </a:bodyPr>
          <a:lstStyle/>
          <a:p>
            <a:pPr marL="0" indent="0" algn="just">
              <a:spcBef>
                <a:spcPts val="1200"/>
              </a:spcBef>
              <a:buNone/>
            </a:pPr>
            <a:r>
              <a:rPr lang="lv-LV" sz="2800" dirty="0">
                <a:latin typeface="Garamond" panose="02020404030301010803" pitchFamily="18" charset="0"/>
              </a:rPr>
              <a:t>Panāksim </a:t>
            </a:r>
            <a:r>
              <a:rPr lang="lv-LV" sz="2800" b="1" dirty="0">
                <a:latin typeface="Garamond" panose="02020404030301010803" pitchFamily="18" charset="0"/>
              </a:rPr>
              <a:t>ikvienam līdzvērtīgas </a:t>
            </a:r>
            <a:r>
              <a:rPr lang="lv-LV" sz="2800" dirty="0">
                <a:latin typeface="Garamond" panose="02020404030301010803" pitchFamily="18" charset="0"/>
              </a:rPr>
              <a:t>iespējas saņemt labu izglītību un </a:t>
            </a:r>
            <a:r>
              <a:rPr lang="lv-LV" sz="2800" b="1" dirty="0">
                <a:latin typeface="Garamond" panose="02020404030301010803" pitchFamily="18" charset="0"/>
              </a:rPr>
              <a:t>kvalitatīvu veselības aprūpi</a:t>
            </a:r>
          </a:p>
          <a:p>
            <a:pPr marL="0" indent="0" algn="just">
              <a:spcBef>
                <a:spcPts val="1200"/>
              </a:spcBef>
              <a:buNone/>
            </a:pPr>
            <a:r>
              <a:rPr lang="lv-LV" sz="2800" dirty="0">
                <a:latin typeface="Garamond" panose="02020404030301010803" pitchFamily="18" charset="0"/>
              </a:rPr>
              <a:t>[20] </a:t>
            </a:r>
            <a:r>
              <a:rPr lang="lv-LV" sz="2800" b="1" dirty="0">
                <a:latin typeface="Garamond" panose="02020404030301010803" pitchFamily="18" charset="0"/>
              </a:rPr>
              <a:t>Latvijā ir kļuvis vieglāk būt veselam. </a:t>
            </a:r>
          </a:p>
          <a:p>
            <a:pPr marL="0" indent="0" algn="just">
              <a:spcBef>
                <a:spcPts val="1200"/>
              </a:spcBef>
              <a:buNone/>
            </a:pPr>
            <a:r>
              <a:rPr lang="lv-LV" sz="2800" dirty="0">
                <a:latin typeface="Garamond" panose="02020404030301010803" pitchFamily="18" charset="0"/>
              </a:rPr>
              <a:t>Iedzīvotāji iegulda savas veselības veicināšanā un slimību profilaksē ar veselīgu uzturu un aktīvu dzīvesveidu, atbildīgi sabalansējot darba un brīvo laiku, apzinīgi parūpējoties gan par sevi, gan saviem tuvākajiem. Sabiedrība kopumā ir noraidoša pret kaitīgiem ieradumiem. </a:t>
            </a:r>
          </a:p>
          <a:p>
            <a:pPr marL="0" indent="0" algn="just">
              <a:spcBef>
                <a:spcPts val="1200"/>
              </a:spcBef>
              <a:buNone/>
            </a:pPr>
            <a:r>
              <a:rPr lang="lv-LV" sz="2800" dirty="0">
                <a:latin typeface="Garamond" panose="02020404030301010803" pitchFamily="18" charset="0"/>
              </a:rPr>
              <a:t>Savukārt </a:t>
            </a:r>
            <a:r>
              <a:rPr lang="lv-LV" sz="2800" b="1" dirty="0">
                <a:latin typeface="Garamond" panose="02020404030301010803" pitchFamily="18" charset="0"/>
              </a:rPr>
              <a:t>kvalificēti, motivēti un atbilstoši atalgoti speciālisti </a:t>
            </a:r>
            <a:r>
              <a:rPr lang="lv-LV" sz="2800" dirty="0">
                <a:latin typeface="Garamond" panose="02020404030301010803" pitchFamily="18" charset="0"/>
              </a:rPr>
              <a:t>spēj </a:t>
            </a:r>
            <a:r>
              <a:rPr lang="lv-LV" sz="2800" b="1" dirty="0">
                <a:latin typeface="Garamond" panose="02020404030301010803" pitchFamily="18" charset="0"/>
              </a:rPr>
              <a:t>laikus sniegt </a:t>
            </a:r>
            <a:r>
              <a:rPr lang="lv-LV" sz="2800" dirty="0">
                <a:latin typeface="Garamond" panose="02020404030301010803" pitchFamily="18" charset="0"/>
              </a:rPr>
              <a:t>rekomendācijas veselīga dzīvesveida ievērošanai ikdienā, </a:t>
            </a:r>
            <a:r>
              <a:rPr lang="lv-LV" sz="2800" b="1" dirty="0">
                <a:latin typeface="Garamond" panose="02020404030301010803" pitchFamily="18" charset="0"/>
              </a:rPr>
              <a:t>nodrošināt mūsdienīgu </a:t>
            </a:r>
            <a:r>
              <a:rPr lang="lv-LV" sz="2800" dirty="0">
                <a:latin typeface="Garamond" panose="02020404030301010803" pitchFamily="18" charset="0"/>
              </a:rPr>
              <a:t>slimību profilaksi, diagnostiku, ārstēšanu, rehabilitāciju un pacienta aprūpi.</a:t>
            </a:r>
          </a:p>
        </p:txBody>
      </p:sp>
      <p:sp>
        <p:nvSpPr>
          <p:cNvPr id="2" name="Title 1">
            <a:extLst>
              <a:ext uri="{FF2B5EF4-FFF2-40B4-BE49-F238E27FC236}">
                <a16:creationId xmlns:a16="http://schemas.microsoft.com/office/drawing/2014/main" id="{1EECDA83-95E4-4A03-AD35-0FEA02C69325}"/>
              </a:ext>
            </a:extLst>
          </p:cNvPr>
          <p:cNvSpPr>
            <a:spLocks noGrp="1"/>
          </p:cNvSpPr>
          <p:nvPr>
            <p:ph type="title"/>
          </p:nvPr>
        </p:nvSpPr>
        <p:spPr>
          <a:xfrm>
            <a:off x="2286000" y="495300"/>
            <a:ext cx="6325200" cy="840300"/>
          </a:xfrm>
        </p:spPr>
        <p:txBody>
          <a:bodyPr/>
          <a:lstStyle/>
          <a:p>
            <a:pPr algn="ctr"/>
            <a:r>
              <a:rPr lang="lv-LV" sz="3200" dirty="0">
                <a:latin typeface="Garamond" panose="02020404030301010803" pitchFamily="18" charset="0"/>
              </a:rPr>
              <a:t>NAP2027 vīzija</a:t>
            </a:r>
          </a:p>
        </p:txBody>
      </p:sp>
    </p:spTree>
    <p:extLst>
      <p:ext uri="{BB962C8B-B14F-4D97-AF65-F5344CB8AC3E}">
        <p14:creationId xmlns:p14="http://schemas.microsoft.com/office/powerpoint/2010/main" val="1082432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AE9B-9971-46B8-85E1-606B94CD98F0}"/>
              </a:ext>
            </a:extLst>
          </p:cNvPr>
          <p:cNvSpPr>
            <a:spLocks noGrp="1"/>
          </p:cNvSpPr>
          <p:nvPr>
            <p:ph type="title"/>
          </p:nvPr>
        </p:nvSpPr>
        <p:spPr>
          <a:xfrm>
            <a:off x="2294389" y="0"/>
            <a:ext cx="6325200" cy="1247775"/>
          </a:xfrm>
        </p:spPr>
        <p:txBody>
          <a:bodyPr>
            <a:noAutofit/>
          </a:bodyPr>
          <a:lstStyle/>
          <a:p>
            <a:r>
              <a:rPr lang="lv-LV" sz="3200" dirty="0">
                <a:latin typeface="Garamond" panose="02020404030301010803" pitchFamily="18" charset="0"/>
              </a:rPr>
              <a:t>Veselībai plānotais un piešķirtais finansējums NAP2027: </a:t>
            </a:r>
            <a:br>
              <a:rPr lang="lv-LV" sz="3200" dirty="0">
                <a:latin typeface="Garamond" panose="02020404030301010803" pitchFamily="18" charset="0"/>
              </a:rPr>
            </a:br>
            <a:r>
              <a:rPr lang="lv-LV" sz="3200" u="sng" dirty="0">
                <a:latin typeface="Garamond" panose="02020404030301010803" pitchFamily="18" charset="0"/>
              </a:rPr>
              <a:t>Valsts budžets (1)</a:t>
            </a:r>
            <a:endParaRPr lang="lv-LV" sz="3200" u="sng" dirty="0">
              <a:solidFill>
                <a:srgbClr val="FF0000"/>
              </a:solidFill>
              <a:latin typeface="Garamond" panose="02020404030301010803" pitchFamily="18" charset="0"/>
            </a:endParaRPr>
          </a:p>
        </p:txBody>
      </p:sp>
      <p:graphicFrame>
        <p:nvGraphicFramePr>
          <p:cNvPr id="12" name="Table 12">
            <a:extLst>
              <a:ext uri="{FF2B5EF4-FFF2-40B4-BE49-F238E27FC236}">
                <a16:creationId xmlns:a16="http://schemas.microsoft.com/office/drawing/2014/main" id="{427C1923-13A8-42AF-8176-3E174F097DBE}"/>
              </a:ext>
            </a:extLst>
          </p:cNvPr>
          <p:cNvGraphicFramePr>
            <a:graphicFrameLocks noGrp="1"/>
          </p:cNvGraphicFramePr>
          <p:nvPr>
            <p:extLst>
              <p:ext uri="{D42A27DB-BD31-4B8C-83A1-F6EECF244321}">
                <p14:modId xmlns:p14="http://schemas.microsoft.com/office/powerpoint/2010/main" val="59612998"/>
              </p:ext>
            </p:extLst>
          </p:nvPr>
        </p:nvGraphicFramePr>
        <p:xfrm>
          <a:off x="713064" y="1433492"/>
          <a:ext cx="7457813" cy="5054600"/>
        </p:xfrm>
        <a:graphic>
          <a:graphicData uri="http://schemas.openxmlformats.org/drawingml/2006/table">
            <a:tbl>
              <a:tblPr firstRow="1" bandRow="1">
                <a:tableStyleId>{21E4AEA4-8DFA-4A89-87EB-49C32662AFE0}</a:tableStyleId>
              </a:tblPr>
              <a:tblGrid>
                <a:gridCol w="4194495">
                  <a:extLst>
                    <a:ext uri="{9D8B030D-6E8A-4147-A177-3AD203B41FA5}">
                      <a16:colId xmlns:a16="http://schemas.microsoft.com/office/drawing/2014/main" val="2005803852"/>
                    </a:ext>
                  </a:extLst>
                </a:gridCol>
                <a:gridCol w="1686188">
                  <a:extLst>
                    <a:ext uri="{9D8B030D-6E8A-4147-A177-3AD203B41FA5}">
                      <a16:colId xmlns:a16="http://schemas.microsoft.com/office/drawing/2014/main" val="2318358411"/>
                    </a:ext>
                  </a:extLst>
                </a:gridCol>
                <a:gridCol w="1577130">
                  <a:extLst>
                    <a:ext uri="{9D8B030D-6E8A-4147-A177-3AD203B41FA5}">
                      <a16:colId xmlns:a16="http://schemas.microsoft.com/office/drawing/2014/main" val="1362036553"/>
                    </a:ext>
                  </a:extLst>
                </a:gridCol>
              </a:tblGrid>
              <a:tr h="370840">
                <a:tc>
                  <a:txBody>
                    <a:bodyPr/>
                    <a:lstStyle/>
                    <a:p>
                      <a:pPr>
                        <a:lnSpc>
                          <a:spcPct val="100000"/>
                        </a:lnSpc>
                        <a:spcBef>
                          <a:spcPts val="0"/>
                        </a:spcBef>
                        <a:spcAft>
                          <a:spcPts val="0"/>
                        </a:spcAft>
                      </a:pPr>
                      <a:endParaRPr lang="lv-LV" dirty="0">
                        <a:latin typeface="Garamond" panose="02020404030301010803" pitchFamily="18" charset="0"/>
                      </a:endParaRPr>
                    </a:p>
                  </a:txBody>
                  <a:tcPr/>
                </a:tc>
                <a:tc>
                  <a:txBody>
                    <a:bodyPr/>
                    <a:lstStyle/>
                    <a:p>
                      <a:pPr>
                        <a:lnSpc>
                          <a:spcPct val="100000"/>
                        </a:lnSpc>
                        <a:spcBef>
                          <a:spcPts val="0"/>
                        </a:spcBef>
                        <a:spcAft>
                          <a:spcPts val="0"/>
                        </a:spcAft>
                      </a:pPr>
                      <a:r>
                        <a:rPr lang="lv-LV" dirty="0">
                          <a:latin typeface="Garamond" panose="02020404030301010803" pitchFamily="18" charset="0"/>
                        </a:rPr>
                        <a:t>Pieprasītais VB finansējums</a:t>
                      </a:r>
                    </a:p>
                  </a:txBody>
                  <a:tcPr/>
                </a:tc>
                <a:tc>
                  <a:txBody>
                    <a:bodyPr/>
                    <a:lstStyle/>
                    <a:p>
                      <a:pPr>
                        <a:lnSpc>
                          <a:spcPct val="100000"/>
                        </a:lnSpc>
                        <a:spcBef>
                          <a:spcPts val="0"/>
                        </a:spcBef>
                        <a:spcAft>
                          <a:spcPts val="0"/>
                        </a:spcAft>
                      </a:pPr>
                      <a:r>
                        <a:rPr lang="lv-LV" dirty="0">
                          <a:latin typeface="Garamond" panose="02020404030301010803" pitchFamily="18" charset="0"/>
                        </a:rPr>
                        <a:t>Piešķirtais VB finansējums</a:t>
                      </a:r>
                    </a:p>
                  </a:txBody>
                  <a:tcPr/>
                </a:tc>
                <a:extLst>
                  <a:ext uri="{0D108BD9-81ED-4DB2-BD59-A6C34878D82A}">
                    <a16:rowId xmlns:a16="http://schemas.microsoft.com/office/drawing/2014/main" val="3631061495"/>
                  </a:ext>
                </a:extLst>
              </a:tr>
              <a:tr h="370840">
                <a:tc>
                  <a:txBody>
                    <a:bodyPr/>
                    <a:lstStyle/>
                    <a:p>
                      <a:pPr algn="just">
                        <a:lnSpc>
                          <a:spcPct val="100000"/>
                        </a:lnSpc>
                        <a:spcBef>
                          <a:spcPts val="0"/>
                        </a:spcBef>
                        <a:spcAft>
                          <a:spcPts val="0"/>
                        </a:spcAft>
                      </a:pPr>
                      <a:r>
                        <a:rPr lang="lv-LV" dirty="0">
                          <a:latin typeface="Garamond" panose="02020404030301010803" pitchFamily="18" charset="0"/>
                        </a:rPr>
                        <a:t>Veselības aprūpes pakalpojumu pieejamības uzlabošana</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901 937 161 €</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68,49 milj. €</a:t>
                      </a:r>
                    </a:p>
                  </a:txBody>
                  <a:tcPr anchor="ctr"/>
                </a:tc>
                <a:extLst>
                  <a:ext uri="{0D108BD9-81ED-4DB2-BD59-A6C34878D82A}">
                    <a16:rowId xmlns:a16="http://schemas.microsoft.com/office/drawing/2014/main" val="1661821791"/>
                  </a:ext>
                </a:extLst>
              </a:tr>
              <a:tr h="370840">
                <a:tc>
                  <a:txBody>
                    <a:bodyPr/>
                    <a:lstStyle/>
                    <a:p>
                      <a:pPr algn="just">
                        <a:lnSpc>
                          <a:spcPct val="100000"/>
                        </a:lnSpc>
                        <a:spcBef>
                          <a:spcPts val="0"/>
                        </a:spcBef>
                        <a:spcAft>
                          <a:spcPts val="0"/>
                        </a:spcAft>
                      </a:pPr>
                      <a:r>
                        <a:rPr lang="lv-LV" dirty="0">
                          <a:latin typeface="Garamond" panose="02020404030301010803" pitchFamily="18" charset="0"/>
                        </a:rPr>
                        <a:t>Pacientu tiešo maksājumu mazināšana</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92 765 827 €</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0</a:t>
                      </a:r>
                    </a:p>
                  </a:txBody>
                  <a:tcPr anchor="ctr"/>
                </a:tc>
                <a:extLst>
                  <a:ext uri="{0D108BD9-81ED-4DB2-BD59-A6C34878D82A}">
                    <a16:rowId xmlns:a16="http://schemas.microsoft.com/office/drawing/2014/main" val="3910694533"/>
                  </a:ext>
                </a:extLst>
              </a:tr>
              <a:tr h="370840">
                <a:tc>
                  <a:txBody>
                    <a:bodyPr/>
                    <a:lstStyle/>
                    <a:p>
                      <a:pPr algn="just">
                        <a:lnSpc>
                          <a:spcPct val="100000"/>
                        </a:lnSpc>
                        <a:spcBef>
                          <a:spcPts val="0"/>
                        </a:spcBef>
                        <a:spcAft>
                          <a:spcPts val="0"/>
                        </a:spcAft>
                      </a:pPr>
                      <a:r>
                        <a:rPr lang="lv-LV" dirty="0">
                          <a:latin typeface="Garamond" panose="02020404030301010803" pitchFamily="18" charset="0"/>
                        </a:rPr>
                        <a:t>Darba samaksas paaugstināšana ĀP un ĀAP</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2 457 046 262 €</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936 milj. €</a:t>
                      </a:r>
                    </a:p>
                    <a:p>
                      <a:pPr algn="r">
                        <a:lnSpc>
                          <a:spcPct val="100000"/>
                        </a:lnSpc>
                        <a:spcBef>
                          <a:spcPts val="0"/>
                        </a:spcBef>
                        <a:spcAft>
                          <a:spcPts val="0"/>
                        </a:spcAft>
                      </a:pPr>
                      <a:r>
                        <a:rPr lang="lv-LV" dirty="0">
                          <a:latin typeface="Garamond" panose="02020404030301010803" pitchFamily="18" charset="0"/>
                        </a:rPr>
                        <a:t>(kopējais grozs)</a:t>
                      </a:r>
                    </a:p>
                  </a:txBody>
                  <a:tcPr anchor="ctr"/>
                </a:tc>
                <a:extLst>
                  <a:ext uri="{0D108BD9-81ED-4DB2-BD59-A6C34878D82A}">
                    <a16:rowId xmlns:a16="http://schemas.microsoft.com/office/drawing/2014/main" val="2646233830"/>
                  </a:ext>
                </a:extLst>
              </a:tr>
              <a:tr h="370840">
                <a:tc>
                  <a:txBody>
                    <a:bodyPr/>
                    <a:lstStyle/>
                    <a:p>
                      <a:pPr algn="just">
                        <a:lnSpc>
                          <a:spcPct val="100000"/>
                        </a:lnSpc>
                        <a:spcBef>
                          <a:spcPts val="0"/>
                        </a:spcBef>
                        <a:spcAft>
                          <a:spcPts val="0"/>
                        </a:spcAft>
                      </a:pPr>
                      <a:r>
                        <a:rPr lang="lv-LV" dirty="0">
                          <a:latin typeface="Garamond" panose="02020404030301010803" pitchFamily="18" charset="0"/>
                        </a:rPr>
                        <a:t>Zāļu pieejamības uzlabošana</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700 250 519 € </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16 milj. €</a:t>
                      </a:r>
                    </a:p>
                  </a:txBody>
                  <a:tcPr anchor="ctr"/>
                </a:tc>
                <a:extLst>
                  <a:ext uri="{0D108BD9-81ED-4DB2-BD59-A6C34878D82A}">
                    <a16:rowId xmlns:a16="http://schemas.microsoft.com/office/drawing/2014/main" val="4248653045"/>
                  </a:ext>
                </a:extLst>
              </a:tr>
              <a:tr h="370840">
                <a:tc>
                  <a:txBody>
                    <a:bodyPr/>
                    <a:lstStyle/>
                    <a:p>
                      <a:pPr algn="just">
                        <a:lnSpc>
                          <a:spcPct val="100000"/>
                        </a:lnSpc>
                        <a:spcBef>
                          <a:spcPts val="0"/>
                        </a:spcBef>
                        <a:spcAft>
                          <a:spcPts val="0"/>
                        </a:spcAft>
                      </a:pPr>
                      <a:r>
                        <a:rPr lang="lv-LV" dirty="0">
                          <a:latin typeface="Garamond" panose="02020404030301010803" pitchFamily="18" charset="0"/>
                        </a:rPr>
                        <a:t>Tarifu pārrēķināšana</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291 133 703 €</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0</a:t>
                      </a:r>
                    </a:p>
                  </a:txBody>
                  <a:tcPr anchor="ctr"/>
                </a:tc>
                <a:extLst>
                  <a:ext uri="{0D108BD9-81ED-4DB2-BD59-A6C34878D82A}">
                    <a16:rowId xmlns:a16="http://schemas.microsoft.com/office/drawing/2014/main" val="622640027"/>
                  </a:ext>
                </a:extLst>
              </a:tr>
              <a:tr h="370840">
                <a:tc>
                  <a:txBody>
                    <a:bodyPr/>
                    <a:lstStyle/>
                    <a:p>
                      <a:pPr algn="just">
                        <a:lnSpc>
                          <a:spcPct val="100000"/>
                        </a:lnSpc>
                        <a:spcBef>
                          <a:spcPts val="0"/>
                        </a:spcBef>
                        <a:spcAft>
                          <a:spcPts val="0"/>
                        </a:spcAft>
                      </a:pPr>
                      <a:r>
                        <a:rPr lang="lv-LV" dirty="0">
                          <a:latin typeface="Garamond" panose="02020404030301010803" pitchFamily="18" charset="0"/>
                        </a:rPr>
                        <a:t>Primārās veselības aprūpes attīstīšana</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110 000 000 €</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55 milj. €</a:t>
                      </a:r>
                    </a:p>
                  </a:txBody>
                  <a:tcPr anchor="ctr"/>
                </a:tc>
                <a:extLst>
                  <a:ext uri="{0D108BD9-81ED-4DB2-BD59-A6C34878D82A}">
                    <a16:rowId xmlns:a16="http://schemas.microsoft.com/office/drawing/2014/main" val="4082672505"/>
                  </a:ext>
                </a:extLst>
              </a:tr>
              <a:tr h="370840">
                <a:tc>
                  <a:txBody>
                    <a:bodyPr/>
                    <a:lstStyle/>
                    <a:p>
                      <a:pPr algn="just">
                        <a:lnSpc>
                          <a:spcPct val="100000"/>
                        </a:lnSpc>
                        <a:spcBef>
                          <a:spcPts val="0"/>
                        </a:spcBef>
                        <a:spcAft>
                          <a:spcPts val="0"/>
                        </a:spcAft>
                      </a:pPr>
                      <a:r>
                        <a:rPr lang="lv-LV" dirty="0">
                          <a:latin typeface="Garamond" panose="02020404030301010803" pitchFamily="18" charset="0"/>
                        </a:rPr>
                        <a:t>Veselības aprūpes pārvaldības sistēmas stiprināšana un </a:t>
                      </a:r>
                      <a:r>
                        <a:rPr lang="lv-LV" dirty="0" err="1">
                          <a:latin typeface="Garamond" panose="02020404030301010803" pitchFamily="18" charset="0"/>
                        </a:rPr>
                        <a:t>digitalizācija</a:t>
                      </a:r>
                      <a:endParaRPr lang="lv-LV" dirty="0">
                        <a:latin typeface="Garamond" panose="02020404030301010803" pitchFamily="18" charset="0"/>
                      </a:endParaRPr>
                    </a:p>
                  </a:txBody>
                  <a:tcPr anchor="ctr"/>
                </a:tc>
                <a:tc>
                  <a:txBody>
                    <a:bodyPr/>
                    <a:lstStyle/>
                    <a:p>
                      <a:pPr algn="r">
                        <a:lnSpc>
                          <a:spcPct val="100000"/>
                        </a:lnSpc>
                        <a:spcBef>
                          <a:spcPts val="0"/>
                        </a:spcBef>
                        <a:spcAft>
                          <a:spcPts val="0"/>
                        </a:spcAft>
                      </a:pPr>
                      <a:r>
                        <a:rPr lang="lv-LV" dirty="0">
                          <a:latin typeface="Garamond" panose="02020404030301010803" pitchFamily="18" charset="0"/>
                        </a:rPr>
                        <a:t>38 923 120 €</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0</a:t>
                      </a:r>
                    </a:p>
                  </a:txBody>
                  <a:tcPr anchor="ctr"/>
                </a:tc>
                <a:extLst>
                  <a:ext uri="{0D108BD9-81ED-4DB2-BD59-A6C34878D82A}">
                    <a16:rowId xmlns:a16="http://schemas.microsoft.com/office/drawing/2014/main" val="2822325663"/>
                  </a:ext>
                </a:extLst>
              </a:tr>
              <a:tr h="370840">
                <a:tc>
                  <a:txBody>
                    <a:bodyPr/>
                    <a:lstStyle/>
                    <a:p>
                      <a:pPr algn="just">
                        <a:lnSpc>
                          <a:spcPct val="100000"/>
                        </a:lnSpc>
                        <a:spcBef>
                          <a:spcPts val="0"/>
                        </a:spcBef>
                        <a:spcAft>
                          <a:spcPts val="0"/>
                        </a:spcAft>
                      </a:pPr>
                      <a:r>
                        <a:rPr lang="lv-LV" dirty="0">
                          <a:latin typeface="Garamond" panose="02020404030301010803" pitchFamily="18" charset="0"/>
                        </a:rPr>
                        <a:t>Uzlabot izglītības iespējas ārstniecības personām – uzlabot rezidentūras pieejamību</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5 500 000</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0</a:t>
                      </a:r>
                    </a:p>
                  </a:txBody>
                  <a:tcPr anchor="ctr"/>
                </a:tc>
                <a:extLst>
                  <a:ext uri="{0D108BD9-81ED-4DB2-BD59-A6C34878D82A}">
                    <a16:rowId xmlns:a16="http://schemas.microsoft.com/office/drawing/2014/main" val="2960004292"/>
                  </a:ext>
                </a:extLst>
              </a:tr>
              <a:tr h="370840">
                <a:tc>
                  <a:txBody>
                    <a:bodyPr/>
                    <a:lstStyle/>
                    <a:p>
                      <a:pPr algn="just">
                        <a:lnSpc>
                          <a:spcPct val="100000"/>
                        </a:lnSpc>
                        <a:spcBef>
                          <a:spcPts val="0"/>
                        </a:spcBef>
                        <a:spcAft>
                          <a:spcPts val="0"/>
                        </a:spcAft>
                      </a:pPr>
                      <a:r>
                        <a:rPr lang="lv-LV" dirty="0">
                          <a:latin typeface="Garamond" panose="02020404030301010803" pitchFamily="18" charset="0"/>
                        </a:rPr>
                        <a:t>Ieviest VPP «Sabiedrības veselība»</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17 500 000 €</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0</a:t>
                      </a:r>
                    </a:p>
                  </a:txBody>
                  <a:tcPr anchor="ctr"/>
                </a:tc>
                <a:extLst>
                  <a:ext uri="{0D108BD9-81ED-4DB2-BD59-A6C34878D82A}">
                    <a16:rowId xmlns:a16="http://schemas.microsoft.com/office/drawing/2014/main" val="4289208799"/>
                  </a:ext>
                </a:extLst>
              </a:tr>
            </a:tbl>
          </a:graphicData>
        </a:graphic>
      </p:graphicFrame>
    </p:spTree>
    <p:extLst>
      <p:ext uri="{BB962C8B-B14F-4D97-AF65-F5344CB8AC3E}">
        <p14:creationId xmlns:p14="http://schemas.microsoft.com/office/powerpoint/2010/main" val="2538580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AE9B-9971-46B8-85E1-606B94CD98F0}"/>
              </a:ext>
            </a:extLst>
          </p:cNvPr>
          <p:cNvSpPr>
            <a:spLocks noGrp="1"/>
          </p:cNvSpPr>
          <p:nvPr>
            <p:ph type="title"/>
          </p:nvPr>
        </p:nvSpPr>
        <p:spPr>
          <a:xfrm>
            <a:off x="2260833" y="0"/>
            <a:ext cx="6325200" cy="1247775"/>
          </a:xfrm>
        </p:spPr>
        <p:txBody>
          <a:bodyPr>
            <a:noAutofit/>
          </a:bodyPr>
          <a:lstStyle/>
          <a:p>
            <a:r>
              <a:rPr lang="lv-LV" sz="3200" dirty="0">
                <a:latin typeface="Garamond" panose="02020404030301010803" pitchFamily="18" charset="0"/>
              </a:rPr>
              <a:t>Veselībai plānotais un piešķirtais finansējums NAP2027: </a:t>
            </a:r>
            <a:br>
              <a:rPr lang="lv-LV" sz="3200" dirty="0">
                <a:latin typeface="Garamond" panose="02020404030301010803" pitchFamily="18" charset="0"/>
              </a:rPr>
            </a:br>
            <a:r>
              <a:rPr lang="lv-LV" sz="3200" u="sng" dirty="0">
                <a:latin typeface="Garamond" panose="02020404030301010803" pitchFamily="18" charset="0"/>
              </a:rPr>
              <a:t>Valsts budžets (2)</a:t>
            </a:r>
            <a:endParaRPr lang="lv-LV" sz="3200" u="sng" dirty="0">
              <a:solidFill>
                <a:srgbClr val="FF0000"/>
              </a:solidFill>
              <a:latin typeface="Garamond" panose="02020404030301010803" pitchFamily="18" charset="0"/>
            </a:endParaRPr>
          </a:p>
        </p:txBody>
      </p:sp>
      <p:graphicFrame>
        <p:nvGraphicFramePr>
          <p:cNvPr id="12" name="Table 12">
            <a:extLst>
              <a:ext uri="{FF2B5EF4-FFF2-40B4-BE49-F238E27FC236}">
                <a16:creationId xmlns:a16="http://schemas.microsoft.com/office/drawing/2014/main" id="{427C1923-13A8-42AF-8176-3E174F097DBE}"/>
              </a:ext>
            </a:extLst>
          </p:cNvPr>
          <p:cNvGraphicFramePr>
            <a:graphicFrameLocks noGrp="1"/>
          </p:cNvGraphicFramePr>
          <p:nvPr>
            <p:extLst>
              <p:ext uri="{D42A27DB-BD31-4B8C-83A1-F6EECF244321}">
                <p14:modId xmlns:p14="http://schemas.microsoft.com/office/powerpoint/2010/main" val="3799769480"/>
              </p:ext>
            </p:extLst>
          </p:nvPr>
        </p:nvGraphicFramePr>
        <p:xfrm>
          <a:off x="620785" y="1756678"/>
          <a:ext cx="7350066" cy="4216400"/>
        </p:xfrm>
        <a:graphic>
          <a:graphicData uri="http://schemas.openxmlformats.org/drawingml/2006/table">
            <a:tbl>
              <a:tblPr firstRow="1" bandRow="1">
                <a:tableStyleId>{21E4AEA4-8DFA-4A89-87EB-49C32662AFE0}</a:tableStyleId>
              </a:tblPr>
              <a:tblGrid>
                <a:gridCol w="3887354">
                  <a:extLst>
                    <a:ext uri="{9D8B030D-6E8A-4147-A177-3AD203B41FA5}">
                      <a16:colId xmlns:a16="http://schemas.microsoft.com/office/drawing/2014/main" val="2005803852"/>
                    </a:ext>
                  </a:extLst>
                </a:gridCol>
                <a:gridCol w="1801310">
                  <a:extLst>
                    <a:ext uri="{9D8B030D-6E8A-4147-A177-3AD203B41FA5}">
                      <a16:colId xmlns:a16="http://schemas.microsoft.com/office/drawing/2014/main" val="2318358411"/>
                    </a:ext>
                  </a:extLst>
                </a:gridCol>
                <a:gridCol w="1661402">
                  <a:extLst>
                    <a:ext uri="{9D8B030D-6E8A-4147-A177-3AD203B41FA5}">
                      <a16:colId xmlns:a16="http://schemas.microsoft.com/office/drawing/2014/main" val="1362036553"/>
                    </a:ext>
                  </a:extLst>
                </a:gridCol>
              </a:tblGrid>
              <a:tr h="370840">
                <a:tc>
                  <a:txBody>
                    <a:bodyPr/>
                    <a:lstStyle/>
                    <a:p>
                      <a:endParaRPr lang="lv-LV" dirty="0">
                        <a:latin typeface="Garamond" panose="02020404030301010803" pitchFamily="18" charset="0"/>
                      </a:endParaRPr>
                    </a:p>
                  </a:txBody>
                  <a:tcPr/>
                </a:tc>
                <a:tc>
                  <a:txBody>
                    <a:bodyPr/>
                    <a:lstStyle/>
                    <a:p>
                      <a:r>
                        <a:rPr lang="lv-LV" dirty="0">
                          <a:latin typeface="Garamond" panose="02020404030301010803" pitchFamily="18" charset="0"/>
                        </a:rPr>
                        <a:t>Pieprasītais VB finansējums</a:t>
                      </a:r>
                    </a:p>
                  </a:txBody>
                  <a:tcPr/>
                </a:tc>
                <a:tc>
                  <a:txBody>
                    <a:bodyPr/>
                    <a:lstStyle/>
                    <a:p>
                      <a:r>
                        <a:rPr lang="lv-LV" dirty="0">
                          <a:latin typeface="Garamond" panose="02020404030301010803" pitchFamily="18" charset="0"/>
                        </a:rPr>
                        <a:t>Piešķirtais VB finansējums</a:t>
                      </a:r>
                    </a:p>
                  </a:txBody>
                  <a:tcPr/>
                </a:tc>
                <a:extLst>
                  <a:ext uri="{0D108BD9-81ED-4DB2-BD59-A6C34878D82A}">
                    <a16:rowId xmlns:a16="http://schemas.microsoft.com/office/drawing/2014/main" val="3631061495"/>
                  </a:ext>
                </a:extLst>
              </a:tr>
              <a:tr h="370840">
                <a:tc>
                  <a:txBody>
                    <a:bodyPr/>
                    <a:lstStyle/>
                    <a:p>
                      <a:pPr>
                        <a:lnSpc>
                          <a:spcPct val="100000"/>
                        </a:lnSpc>
                        <a:spcBef>
                          <a:spcPts val="0"/>
                        </a:spcBef>
                        <a:spcAft>
                          <a:spcPts val="0"/>
                        </a:spcAft>
                      </a:pPr>
                      <a:r>
                        <a:rPr lang="lv-LV" dirty="0">
                          <a:latin typeface="Garamond" panose="02020404030301010803" pitchFamily="18" charset="0"/>
                        </a:rPr>
                        <a:t>Nozares stiprināšana ārkārtas situācijās</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10 056 160 €</a:t>
                      </a:r>
                    </a:p>
                  </a:txBody>
                  <a:tcPr anchor="ctr"/>
                </a:tc>
                <a:tc>
                  <a:txBody>
                    <a:bodyPr/>
                    <a:lstStyle/>
                    <a:p>
                      <a:pPr algn="r">
                        <a:lnSpc>
                          <a:spcPct val="100000"/>
                        </a:lnSpc>
                        <a:spcBef>
                          <a:spcPts val="0"/>
                        </a:spcBef>
                        <a:spcAft>
                          <a:spcPts val="0"/>
                        </a:spcAft>
                      </a:pPr>
                      <a:r>
                        <a:rPr lang="lv-LV" dirty="0">
                          <a:latin typeface="Garamond" panose="02020404030301010803" pitchFamily="18" charset="0"/>
                        </a:rPr>
                        <a:t>0</a:t>
                      </a:r>
                    </a:p>
                  </a:txBody>
                  <a:tcPr anchor="ctr"/>
                </a:tc>
                <a:extLst>
                  <a:ext uri="{0D108BD9-81ED-4DB2-BD59-A6C34878D82A}">
                    <a16:rowId xmlns:a16="http://schemas.microsoft.com/office/drawing/2014/main" val="2383776555"/>
                  </a:ext>
                </a:extLst>
              </a:tr>
              <a:tr h="370840">
                <a:tc>
                  <a:txBody>
                    <a:bodyPr/>
                    <a:lstStyle/>
                    <a:p>
                      <a:pPr algn="just"/>
                      <a:r>
                        <a:rPr lang="lv-LV" dirty="0">
                          <a:latin typeface="Garamond" panose="02020404030301010803" pitchFamily="18" charset="0"/>
                        </a:rPr>
                        <a:t>Paplašināt vakcinācijas kalendāru un aptveri</a:t>
                      </a:r>
                    </a:p>
                  </a:txBody>
                  <a:tcPr/>
                </a:tc>
                <a:tc>
                  <a:txBody>
                    <a:bodyPr/>
                    <a:lstStyle/>
                    <a:p>
                      <a:pPr algn="r"/>
                      <a:r>
                        <a:rPr lang="lv-LV" dirty="0">
                          <a:latin typeface="Garamond" panose="02020404030301010803" pitchFamily="18" charset="0"/>
                        </a:rPr>
                        <a:t>34 668 752 €</a:t>
                      </a:r>
                    </a:p>
                  </a:txBody>
                  <a:tcPr anchor="ctr"/>
                </a:tc>
                <a:tc>
                  <a:txBody>
                    <a:bodyPr/>
                    <a:lstStyle/>
                    <a:p>
                      <a:pPr algn="r"/>
                      <a:r>
                        <a:rPr lang="lv-LV" dirty="0">
                          <a:latin typeface="Garamond" panose="02020404030301010803" pitchFamily="18" charset="0"/>
                        </a:rPr>
                        <a:t>0</a:t>
                      </a:r>
                    </a:p>
                  </a:txBody>
                  <a:tcPr anchor="ctr"/>
                </a:tc>
                <a:extLst>
                  <a:ext uri="{0D108BD9-81ED-4DB2-BD59-A6C34878D82A}">
                    <a16:rowId xmlns:a16="http://schemas.microsoft.com/office/drawing/2014/main" val="1392106490"/>
                  </a:ext>
                </a:extLst>
              </a:tr>
              <a:tr h="370840">
                <a:tc>
                  <a:txBody>
                    <a:bodyPr/>
                    <a:lstStyle/>
                    <a:p>
                      <a:pPr algn="just"/>
                      <a:r>
                        <a:rPr lang="lv-LV" dirty="0">
                          <a:latin typeface="Garamond" panose="02020404030301010803" pitchFamily="18" charset="0"/>
                        </a:rPr>
                        <a:t>Uzlabot </a:t>
                      </a:r>
                      <a:r>
                        <a:rPr lang="lv-LV" dirty="0" err="1">
                          <a:latin typeface="Garamond" panose="02020404030301010803" pitchFamily="18" charset="0"/>
                        </a:rPr>
                        <a:t>skrīninga</a:t>
                      </a:r>
                      <a:r>
                        <a:rPr lang="lv-LV" dirty="0">
                          <a:latin typeface="Garamond" panose="02020404030301010803" pitchFamily="18" charset="0"/>
                        </a:rPr>
                        <a:t> un agrīnas slimību diagnostikas programmu pieejamību</a:t>
                      </a:r>
                    </a:p>
                  </a:txBody>
                  <a:tcPr/>
                </a:tc>
                <a:tc>
                  <a:txBody>
                    <a:bodyPr/>
                    <a:lstStyle/>
                    <a:p>
                      <a:pPr algn="r"/>
                      <a:r>
                        <a:rPr lang="lv-LV" dirty="0">
                          <a:latin typeface="Garamond" panose="02020404030301010803" pitchFamily="18" charset="0"/>
                        </a:rPr>
                        <a:t>42 278 173 €</a:t>
                      </a:r>
                    </a:p>
                  </a:txBody>
                  <a:tcPr anchor="ctr"/>
                </a:tc>
                <a:tc>
                  <a:txBody>
                    <a:bodyPr/>
                    <a:lstStyle/>
                    <a:p>
                      <a:pPr algn="r"/>
                      <a:r>
                        <a:rPr lang="lv-LV" dirty="0">
                          <a:latin typeface="Garamond" panose="02020404030301010803" pitchFamily="18" charset="0"/>
                        </a:rPr>
                        <a:t>21,3 milj. €</a:t>
                      </a:r>
                    </a:p>
                  </a:txBody>
                  <a:tcPr anchor="ctr"/>
                </a:tc>
                <a:extLst>
                  <a:ext uri="{0D108BD9-81ED-4DB2-BD59-A6C34878D82A}">
                    <a16:rowId xmlns:a16="http://schemas.microsoft.com/office/drawing/2014/main" val="1661821791"/>
                  </a:ext>
                </a:extLst>
              </a:tr>
              <a:tr h="370840">
                <a:tc>
                  <a:txBody>
                    <a:bodyPr/>
                    <a:lstStyle/>
                    <a:p>
                      <a:pPr algn="just"/>
                      <a:r>
                        <a:rPr lang="lv-LV" dirty="0">
                          <a:latin typeface="Garamond" panose="02020404030301010803" pitchFamily="18" charset="0"/>
                        </a:rPr>
                        <a:t>Ierobežot </a:t>
                      </a:r>
                      <a:r>
                        <a:rPr lang="lv-LV" dirty="0" err="1">
                          <a:latin typeface="Garamond" panose="02020404030301010803" pitchFamily="18" charset="0"/>
                        </a:rPr>
                        <a:t>antimikrobiālo</a:t>
                      </a:r>
                      <a:r>
                        <a:rPr lang="lv-LV" dirty="0">
                          <a:latin typeface="Garamond" panose="02020404030301010803" pitchFamily="18" charset="0"/>
                        </a:rPr>
                        <a:t> rezistenci</a:t>
                      </a:r>
                    </a:p>
                  </a:txBody>
                  <a:tcPr/>
                </a:tc>
                <a:tc>
                  <a:txBody>
                    <a:bodyPr/>
                    <a:lstStyle/>
                    <a:p>
                      <a:pPr algn="r"/>
                      <a:r>
                        <a:rPr lang="lv-LV" dirty="0">
                          <a:latin typeface="Garamond" panose="02020404030301010803" pitchFamily="18" charset="0"/>
                        </a:rPr>
                        <a:t>5 933 109 €</a:t>
                      </a:r>
                    </a:p>
                  </a:txBody>
                  <a:tcPr anchor="ctr"/>
                </a:tc>
                <a:tc>
                  <a:txBody>
                    <a:bodyPr/>
                    <a:lstStyle/>
                    <a:p>
                      <a:pPr algn="r"/>
                      <a:r>
                        <a:rPr lang="lv-LV" dirty="0">
                          <a:latin typeface="Garamond" panose="02020404030301010803" pitchFamily="18" charset="0"/>
                        </a:rPr>
                        <a:t>0</a:t>
                      </a:r>
                    </a:p>
                  </a:txBody>
                  <a:tcPr anchor="ctr"/>
                </a:tc>
                <a:extLst>
                  <a:ext uri="{0D108BD9-81ED-4DB2-BD59-A6C34878D82A}">
                    <a16:rowId xmlns:a16="http://schemas.microsoft.com/office/drawing/2014/main" val="622640027"/>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v-LV" dirty="0">
                          <a:latin typeface="Garamond" panose="02020404030301010803" pitchFamily="18" charset="0"/>
                        </a:rPr>
                        <a:t>Nodrošināt valsts apmaksātu kontracepcijas pakalpojumu iespējas sociālam riskam pakļautām sievietēm </a:t>
                      </a:r>
                    </a:p>
                  </a:txBody>
                  <a:tcPr/>
                </a:tc>
                <a:tc>
                  <a:txBody>
                    <a:bodyPr/>
                    <a:lstStyle/>
                    <a:p>
                      <a:pPr algn="r"/>
                      <a:r>
                        <a:rPr lang="lv-LV" dirty="0">
                          <a:latin typeface="Garamond" panose="02020404030301010803" pitchFamily="18" charset="0"/>
                        </a:rPr>
                        <a:t>5 040 280 €</a:t>
                      </a:r>
                    </a:p>
                  </a:txBody>
                  <a:tcPr anchor="ctr"/>
                </a:tc>
                <a:tc>
                  <a:txBody>
                    <a:bodyPr/>
                    <a:lstStyle/>
                    <a:p>
                      <a:pPr algn="r"/>
                      <a:r>
                        <a:rPr lang="lv-LV" dirty="0">
                          <a:latin typeface="Garamond" panose="02020404030301010803" pitchFamily="18" charset="0"/>
                        </a:rPr>
                        <a:t>2,52 milj. €</a:t>
                      </a:r>
                    </a:p>
                  </a:txBody>
                  <a:tcPr anchor="ctr"/>
                </a:tc>
                <a:extLst>
                  <a:ext uri="{0D108BD9-81ED-4DB2-BD59-A6C34878D82A}">
                    <a16:rowId xmlns:a16="http://schemas.microsoft.com/office/drawing/2014/main" val="2299066164"/>
                  </a:ext>
                </a:extLst>
              </a:tr>
              <a:tr h="370840">
                <a:tc>
                  <a:txBody>
                    <a:bodyPr/>
                    <a:lstStyle/>
                    <a:p>
                      <a:r>
                        <a:rPr lang="lv-LV" dirty="0">
                          <a:latin typeface="Garamond" panose="02020404030301010803" pitchFamily="18" charset="0"/>
                        </a:rPr>
                        <a:t>Paplašināt peldvietu ūdens, iekšzemes un jūras ūdeņu kvalitātes uzraudzību</a:t>
                      </a:r>
                    </a:p>
                  </a:txBody>
                  <a:tcPr/>
                </a:tc>
                <a:tc>
                  <a:txBody>
                    <a:bodyPr/>
                    <a:lstStyle/>
                    <a:p>
                      <a:pPr algn="r"/>
                      <a:r>
                        <a:rPr lang="lv-LV" dirty="0">
                          <a:latin typeface="Garamond" panose="02020404030301010803" pitchFamily="18" charset="0"/>
                        </a:rPr>
                        <a:t>157 633 €</a:t>
                      </a:r>
                    </a:p>
                  </a:txBody>
                  <a:tcPr anchor="ctr"/>
                </a:tc>
                <a:tc>
                  <a:txBody>
                    <a:bodyPr/>
                    <a:lstStyle/>
                    <a:p>
                      <a:pPr algn="r"/>
                      <a:r>
                        <a:rPr lang="lv-LV" dirty="0">
                          <a:latin typeface="Garamond" panose="02020404030301010803" pitchFamily="18" charset="0"/>
                        </a:rPr>
                        <a:t>0</a:t>
                      </a:r>
                    </a:p>
                  </a:txBody>
                  <a:tcPr anchor="ctr"/>
                </a:tc>
                <a:extLst>
                  <a:ext uri="{0D108BD9-81ED-4DB2-BD59-A6C34878D82A}">
                    <a16:rowId xmlns:a16="http://schemas.microsoft.com/office/drawing/2014/main" val="2594477741"/>
                  </a:ext>
                </a:extLst>
              </a:tr>
            </a:tbl>
          </a:graphicData>
        </a:graphic>
      </p:graphicFrame>
    </p:spTree>
    <p:extLst>
      <p:ext uri="{BB962C8B-B14F-4D97-AF65-F5344CB8AC3E}">
        <p14:creationId xmlns:p14="http://schemas.microsoft.com/office/powerpoint/2010/main" val="2646246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032E91A-000C-41C4-A683-0D4D7AEEAF76}"/>
              </a:ext>
            </a:extLst>
          </p:cNvPr>
          <p:cNvSpPr>
            <a:spLocks noGrp="1"/>
          </p:cNvSpPr>
          <p:nvPr>
            <p:ph idx="1"/>
          </p:nvPr>
        </p:nvSpPr>
        <p:spPr>
          <a:xfrm>
            <a:off x="2286000" y="2239860"/>
            <a:ext cx="6325200" cy="3953727"/>
          </a:xfrm>
        </p:spPr>
        <p:txBody>
          <a:bodyPr/>
          <a:lstStyle/>
          <a:p>
            <a:pPr>
              <a:lnSpc>
                <a:spcPct val="100000"/>
              </a:lnSpc>
            </a:pPr>
            <a:r>
              <a:rPr lang="lv-LV" sz="2400" dirty="0">
                <a:latin typeface="Garamond" panose="02020404030301010803" pitchFamily="18" charset="0"/>
              </a:rPr>
              <a:t>Veselības veicināšana</a:t>
            </a:r>
          </a:p>
          <a:p>
            <a:pPr>
              <a:lnSpc>
                <a:spcPct val="100000"/>
              </a:lnSpc>
            </a:pPr>
            <a:r>
              <a:rPr lang="lv-LV" sz="2400" dirty="0">
                <a:latin typeface="Garamond" panose="02020404030301010803" pitchFamily="18" charset="0"/>
              </a:rPr>
              <a:t>Ārstniecības iestāžu infrastruktūras attīstīšana</a:t>
            </a:r>
          </a:p>
          <a:p>
            <a:pPr>
              <a:lnSpc>
                <a:spcPct val="100000"/>
              </a:lnSpc>
            </a:pPr>
            <a:r>
              <a:rPr lang="lv-LV" sz="2400" dirty="0">
                <a:latin typeface="Garamond" panose="02020404030301010803" pitchFamily="18" charset="0"/>
              </a:rPr>
              <a:t>Ārstniecības personu tālākizglītība, piesaiste</a:t>
            </a:r>
          </a:p>
          <a:p>
            <a:pPr>
              <a:lnSpc>
                <a:spcPct val="100000"/>
              </a:lnSpc>
            </a:pPr>
            <a:r>
              <a:rPr lang="lv-LV" sz="2400" dirty="0">
                <a:latin typeface="Garamond" panose="02020404030301010803" pitchFamily="18" charset="0"/>
              </a:rPr>
              <a:t>Veselības aprūpes kvalitātes sistēmas attīstīšana</a:t>
            </a:r>
          </a:p>
          <a:p>
            <a:pPr>
              <a:lnSpc>
                <a:spcPct val="100000"/>
              </a:lnSpc>
            </a:pPr>
            <a:r>
              <a:rPr lang="lv-LV" sz="2400" dirty="0">
                <a:latin typeface="Garamond" panose="02020404030301010803" pitchFamily="18" charset="0"/>
              </a:rPr>
              <a:t>Nozares </a:t>
            </a:r>
            <a:r>
              <a:rPr lang="lv-LV" sz="2400" dirty="0" err="1">
                <a:latin typeface="Garamond" panose="02020404030301010803" pitchFamily="18" charset="0"/>
              </a:rPr>
              <a:t>digitalizācija</a:t>
            </a:r>
            <a:endParaRPr lang="lv-LV" sz="2400" dirty="0">
              <a:latin typeface="Garamond" panose="02020404030301010803" pitchFamily="18" charset="0"/>
            </a:endParaRPr>
          </a:p>
          <a:p>
            <a:pPr>
              <a:lnSpc>
                <a:spcPct val="100000"/>
              </a:lnSpc>
            </a:pPr>
            <a:r>
              <a:rPr lang="lv-LV" sz="2400" dirty="0">
                <a:latin typeface="Garamond" panose="02020404030301010803" pitchFamily="18" charset="0"/>
              </a:rPr>
              <a:t>Dzeramā ūdens kvalitātes uzraudzība</a:t>
            </a:r>
          </a:p>
          <a:p>
            <a:pPr>
              <a:lnSpc>
                <a:spcPct val="100000"/>
              </a:lnSpc>
            </a:pPr>
            <a:endParaRPr lang="lv-LV" sz="2400" dirty="0">
              <a:latin typeface="Garamond" panose="02020404030301010803" pitchFamily="18" charset="0"/>
            </a:endParaRPr>
          </a:p>
          <a:p>
            <a:endParaRPr lang="lv-LV" dirty="0"/>
          </a:p>
        </p:txBody>
      </p:sp>
      <p:sp>
        <p:nvSpPr>
          <p:cNvPr id="2" name="Title 1">
            <a:extLst>
              <a:ext uri="{FF2B5EF4-FFF2-40B4-BE49-F238E27FC236}">
                <a16:creationId xmlns:a16="http://schemas.microsoft.com/office/drawing/2014/main" id="{81DEEBF7-353F-46C1-A9F7-6731FDEA4434}"/>
              </a:ext>
            </a:extLst>
          </p:cNvPr>
          <p:cNvSpPr>
            <a:spLocks noGrp="1"/>
          </p:cNvSpPr>
          <p:nvPr>
            <p:ph type="title"/>
          </p:nvPr>
        </p:nvSpPr>
        <p:spPr/>
        <p:txBody>
          <a:bodyPr>
            <a:normAutofit fontScale="90000"/>
          </a:bodyPr>
          <a:lstStyle/>
          <a:p>
            <a:r>
              <a:rPr lang="lv-LV" dirty="0">
                <a:latin typeface="Garamond" panose="02020404030301010803" pitchFamily="18" charset="0"/>
              </a:rPr>
              <a:t>Veselībai plānotais un piešķirtais finansējums NAP2027: </a:t>
            </a:r>
            <a:br>
              <a:rPr lang="lv-LV" dirty="0">
                <a:latin typeface="Garamond" panose="02020404030301010803" pitchFamily="18" charset="0"/>
              </a:rPr>
            </a:br>
            <a:r>
              <a:rPr lang="lv-LV" u="sng" dirty="0">
                <a:latin typeface="Garamond" panose="02020404030301010803" pitchFamily="18" charset="0"/>
              </a:rPr>
              <a:t>ES fondi</a:t>
            </a:r>
          </a:p>
        </p:txBody>
      </p:sp>
    </p:spTree>
    <p:extLst>
      <p:ext uri="{BB962C8B-B14F-4D97-AF65-F5344CB8AC3E}">
        <p14:creationId xmlns:p14="http://schemas.microsoft.com/office/powerpoint/2010/main" val="3487704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42CC5B-A1A6-4019-AF95-89C7EA19C8B0}"/>
              </a:ext>
            </a:extLst>
          </p:cNvPr>
          <p:cNvSpPr>
            <a:spLocks noGrp="1"/>
          </p:cNvSpPr>
          <p:nvPr>
            <p:ph type="title"/>
          </p:nvPr>
        </p:nvSpPr>
        <p:spPr/>
        <p:txBody>
          <a:bodyPr>
            <a:normAutofit/>
          </a:bodyPr>
          <a:lstStyle/>
          <a:p>
            <a:pPr algn="ctr"/>
            <a:r>
              <a:rPr lang="lv-LV" sz="2000" dirty="0"/>
              <a:t>Vispārējās valdības izdevumi funkcijai - </a:t>
            </a:r>
            <a:r>
              <a:rPr lang="lv-LV" sz="2000" i="1" dirty="0"/>
              <a:t>Veselība</a:t>
            </a:r>
          </a:p>
        </p:txBody>
      </p:sp>
      <p:sp>
        <p:nvSpPr>
          <p:cNvPr id="4" name="Slide Number Placeholder 3">
            <a:extLst>
              <a:ext uri="{FF2B5EF4-FFF2-40B4-BE49-F238E27FC236}">
                <a16:creationId xmlns:a16="http://schemas.microsoft.com/office/drawing/2014/main" id="{871149AA-C00A-4F85-9249-517A15E2A89C}"/>
              </a:ext>
            </a:extLst>
          </p:cNvPr>
          <p:cNvSpPr>
            <a:spLocks noGrp="1"/>
          </p:cNvSpPr>
          <p:nvPr>
            <p:ph type="sldNum" sz="quarter" idx="12"/>
          </p:nvPr>
        </p:nvSpPr>
        <p:spPr/>
        <p:txBody>
          <a:bodyPr/>
          <a:lstStyle/>
          <a:p>
            <a:fld id="{200423E1-44C6-4E03-9576-413CBCCCE18A}" type="slidenum">
              <a:rPr lang="lv-LV" smtClean="0"/>
              <a:pPr/>
              <a:t>23</a:t>
            </a:fld>
            <a:endParaRPr lang="lv-LV" dirty="0"/>
          </a:p>
        </p:txBody>
      </p:sp>
      <p:pic>
        <p:nvPicPr>
          <p:cNvPr id="13" name="Picture 12">
            <a:extLst>
              <a:ext uri="{FF2B5EF4-FFF2-40B4-BE49-F238E27FC236}">
                <a16:creationId xmlns:a16="http://schemas.microsoft.com/office/drawing/2014/main" id="{B4293AE1-587F-4521-B346-21014302DEC5}"/>
              </a:ext>
            </a:extLst>
          </p:cNvPr>
          <p:cNvPicPr>
            <a:picLocks noChangeAspect="1"/>
          </p:cNvPicPr>
          <p:nvPr/>
        </p:nvPicPr>
        <p:blipFill>
          <a:blip r:embed="rId2"/>
          <a:stretch>
            <a:fillRect/>
          </a:stretch>
        </p:blipFill>
        <p:spPr>
          <a:xfrm>
            <a:off x="0" y="1425342"/>
            <a:ext cx="9143999" cy="5163292"/>
          </a:xfrm>
          <a:prstGeom prst="rect">
            <a:avLst/>
          </a:prstGeom>
        </p:spPr>
      </p:pic>
      <p:sp>
        <p:nvSpPr>
          <p:cNvPr id="17" name="TextBox 16">
            <a:extLst>
              <a:ext uri="{FF2B5EF4-FFF2-40B4-BE49-F238E27FC236}">
                <a16:creationId xmlns:a16="http://schemas.microsoft.com/office/drawing/2014/main" id="{91B7D599-72F0-4457-9D45-0D88FA1B5DC8}"/>
              </a:ext>
            </a:extLst>
          </p:cNvPr>
          <p:cNvSpPr txBox="1"/>
          <p:nvPr/>
        </p:nvSpPr>
        <p:spPr>
          <a:xfrm>
            <a:off x="5835183" y="3429000"/>
            <a:ext cx="600892" cy="215444"/>
          </a:xfrm>
          <a:prstGeom prst="rect">
            <a:avLst/>
          </a:prstGeom>
          <a:noFill/>
        </p:spPr>
        <p:txBody>
          <a:bodyPr wrap="square" rtlCol="0">
            <a:spAutoFit/>
          </a:bodyPr>
          <a:lstStyle/>
          <a:p>
            <a:pPr algn="ctr"/>
            <a:r>
              <a:rPr lang="lv-LV" sz="800" b="1" dirty="0"/>
              <a:t>17.09</a:t>
            </a:r>
          </a:p>
        </p:txBody>
      </p:sp>
      <p:sp>
        <p:nvSpPr>
          <p:cNvPr id="18" name="TextBox 17">
            <a:extLst>
              <a:ext uri="{FF2B5EF4-FFF2-40B4-BE49-F238E27FC236}">
                <a16:creationId xmlns:a16="http://schemas.microsoft.com/office/drawing/2014/main" id="{0C7FC77C-237F-4A07-8504-17554DE4FF1A}"/>
              </a:ext>
            </a:extLst>
          </p:cNvPr>
          <p:cNvSpPr txBox="1"/>
          <p:nvPr/>
        </p:nvSpPr>
        <p:spPr>
          <a:xfrm>
            <a:off x="6018349" y="3554458"/>
            <a:ext cx="600892" cy="215444"/>
          </a:xfrm>
          <a:prstGeom prst="rect">
            <a:avLst/>
          </a:prstGeom>
          <a:noFill/>
        </p:spPr>
        <p:txBody>
          <a:bodyPr wrap="square" rtlCol="0">
            <a:spAutoFit/>
          </a:bodyPr>
          <a:lstStyle/>
          <a:p>
            <a:pPr algn="ctr"/>
            <a:r>
              <a:rPr lang="lv-LV" sz="800" b="1" dirty="0"/>
              <a:t>15.34</a:t>
            </a:r>
          </a:p>
        </p:txBody>
      </p:sp>
      <p:sp>
        <p:nvSpPr>
          <p:cNvPr id="19" name="TextBox 18">
            <a:extLst>
              <a:ext uri="{FF2B5EF4-FFF2-40B4-BE49-F238E27FC236}">
                <a16:creationId xmlns:a16="http://schemas.microsoft.com/office/drawing/2014/main" id="{3E3CD2C9-1B67-45E3-8B0A-18E9B036B7DD}"/>
              </a:ext>
            </a:extLst>
          </p:cNvPr>
          <p:cNvSpPr txBox="1"/>
          <p:nvPr/>
        </p:nvSpPr>
        <p:spPr>
          <a:xfrm>
            <a:off x="5534737" y="3734186"/>
            <a:ext cx="600892" cy="215444"/>
          </a:xfrm>
          <a:prstGeom prst="rect">
            <a:avLst/>
          </a:prstGeom>
          <a:noFill/>
        </p:spPr>
        <p:txBody>
          <a:bodyPr wrap="square" rtlCol="0">
            <a:spAutoFit/>
          </a:bodyPr>
          <a:lstStyle/>
          <a:p>
            <a:pPr algn="ctr"/>
            <a:r>
              <a:rPr lang="lv-LV" sz="800" b="1" dirty="0"/>
              <a:t>12.84</a:t>
            </a:r>
          </a:p>
        </p:txBody>
      </p:sp>
      <p:sp>
        <p:nvSpPr>
          <p:cNvPr id="20" name="TextBox 19">
            <a:extLst>
              <a:ext uri="{FF2B5EF4-FFF2-40B4-BE49-F238E27FC236}">
                <a16:creationId xmlns:a16="http://schemas.microsoft.com/office/drawing/2014/main" id="{14E3435C-F4F4-46D1-8994-0F4C119BCD56}"/>
              </a:ext>
            </a:extLst>
          </p:cNvPr>
          <p:cNvSpPr txBox="1"/>
          <p:nvPr/>
        </p:nvSpPr>
        <p:spPr>
          <a:xfrm>
            <a:off x="5717903" y="3985102"/>
            <a:ext cx="600892" cy="215444"/>
          </a:xfrm>
          <a:prstGeom prst="rect">
            <a:avLst/>
          </a:prstGeom>
          <a:noFill/>
        </p:spPr>
        <p:txBody>
          <a:bodyPr wrap="square" rtlCol="0">
            <a:spAutoFit/>
          </a:bodyPr>
          <a:lstStyle/>
          <a:p>
            <a:pPr algn="ctr"/>
            <a:r>
              <a:rPr lang="lv-LV" sz="800" b="1" dirty="0"/>
              <a:t>9.27</a:t>
            </a:r>
          </a:p>
        </p:txBody>
      </p:sp>
      <p:sp>
        <p:nvSpPr>
          <p:cNvPr id="21" name="Oval 20">
            <a:extLst>
              <a:ext uri="{FF2B5EF4-FFF2-40B4-BE49-F238E27FC236}">
                <a16:creationId xmlns:a16="http://schemas.microsoft.com/office/drawing/2014/main" id="{201A577B-A767-445B-B949-F88C9901E598}"/>
              </a:ext>
            </a:extLst>
          </p:cNvPr>
          <p:cNvSpPr/>
          <p:nvPr/>
        </p:nvSpPr>
        <p:spPr>
          <a:xfrm flipV="1">
            <a:off x="5808164" y="3974602"/>
            <a:ext cx="420370" cy="2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2" name="Picture 21">
            <a:extLst>
              <a:ext uri="{FF2B5EF4-FFF2-40B4-BE49-F238E27FC236}">
                <a16:creationId xmlns:a16="http://schemas.microsoft.com/office/drawing/2014/main" id="{FE5D2641-13B0-4D7C-AB4B-B4327D2EB413}"/>
              </a:ext>
            </a:extLst>
          </p:cNvPr>
          <p:cNvPicPr>
            <a:picLocks noChangeAspect="1"/>
          </p:cNvPicPr>
          <p:nvPr/>
        </p:nvPicPr>
        <p:blipFill>
          <a:blip r:embed="rId3"/>
          <a:stretch>
            <a:fillRect/>
          </a:stretch>
        </p:blipFill>
        <p:spPr>
          <a:xfrm>
            <a:off x="4183903" y="1425342"/>
            <a:ext cx="3707594" cy="1117136"/>
          </a:xfrm>
          <a:prstGeom prst="rect">
            <a:avLst/>
          </a:prstGeom>
        </p:spPr>
      </p:pic>
      <p:sp>
        <p:nvSpPr>
          <p:cNvPr id="14" name="TextBox 13">
            <a:extLst>
              <a:ext uri="{FF2B5EF4-FFF2-40B4-BE49-F238E27FC236}">
                <a16:creationId xmlns:a16="http://schemas.microsoft.com/office/drawing/2014/main" id="{B6FCA296-F5F8-4D11-83AB-345DB8371BBA}"/>
              </a:ext>
            </a:extLst>
          </p:cNvPr>
          <p:cNvSpPr txBox="1"/>
          <p:nvPr/>
        </p:nvSpPr>
        <p:spPr>
          <a:xfrm>
            <a:off x="5835183" y="6509807"/>
            <a:ext cx="3224472" cy="338554"/>
          </a:xfrm>
          <a:prstGeom prst="rect">
            <a:avLst/>
          </a:prstGeom>
          <a:noFill/>
        </p:spPr>
        <p:txBody>
          <a:bodyPr wrap="none" rtlCol="0">
            <a:spAutoFit/>
          </a:bodyPr>
          <a:lstStyle/>
          <a:p>
            <a:r>
              <a:rPr lang="lv-LV" sz="1600" i="1" dirty="0" err="1">
                <a:latin typeface="Garamond" panose="02020404030301010803" pitchFamily="18" charset="0"/>
              </a:rPr>
              <a:t>Euro</a:t>
            </a:r>
            <a:r>
              <a:rPr lang="lv-LV" sz="1600" i="1" dirty="0">
                <a:latin typeface="Garamond" panose="02020404030301010803" pitchFamily="18" charset="0"/>
              </a:rPr>
              <a:t> Health </a:t>
            </a:r>
            <a:r>
              <a:rPr lang="lv-LV" sz="1600" i="1" dirty="0" err="1">
                <a:latin typeface="Garamond" panose="02020404030301010803" pitchFamily="18" charset="0"/>
              </a:rPr>
              <a:t>Consumer</a:t>
            </a:r>
            <a:r>
              <a:rPr lang="lv-LV" sz="1600" i="1" dirty="0">
                <a:latin typeface="Garamond" panose="02020404030301010803" pitchFamily="18" charset="0"/>
              </a:rPr>
              <a:t> </a:t>
            </a:r>
            <a:r>
              <a:rPr lang="lv-LV" sz="1600" i="1" dirty="0" err="1">
                <a:latin typeface="Garamond" panose="02020404030301010803" pitchFamily="18" charset="0"/>
              </a:rPr>
              <a:t>Index</a:t>
            </a:r>
            <a:r>
              <a:rPr lang="lv-LV" sz="1600" i="1" dirty="0">
                <a:latin typeface="Garamond" panose="02020404030301010803" pitchFamily="18" charset="0"/>
              </a:rPr>
              <a:t> 2017 </a:t>
            </a:r>
            <a:r>
              <a:rPr lang="lv-LV" sz="1600" i="1" dirty="0" err="1">
                <a:latin typeface="Garamond" panose="02020404030301010803" pitchFamily="18" charset="0"/>
              </a:rPr>
              <a:t>Report</a:t>
            </a:r>
            <a:endParaRPr lang="lv-LV" sz="1600" i="1" dirty="0">
              <a:latin typeface="Garamond" panose="02020404030301010803" pitchFamily="18" charset="0"/>
            </a:endParaRPr>
          </a:p>
        </p:txBody>
      </p:sp>
    </p:spTree>
    <p:extLst>
      <p:ext uri="{BB962C8B-B14F-4D97-AF65-F5344CB8AC3E}">
        <p14:creationId xmlns:p14="http://schemas.microsoft.com/office/powerpoint/2010/main" val="1598014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58899" y="3492896"/>
            <a:ext cx="6858000" cy="545703"/>
          </a:xfrm>
        </p:spPr>
        <p:txBody>
          <a:bodyPr>
            <a:normAutofit/>
          </a:bodyPr>
          <a:lstStyle/>
          <a:p>
            <a:r>
              <a:rPr lang="lv-LV" sz="2800" dirty="0">
                <a:latin typeface="Garamond" panose="02020404030301010803" pitchFamily="18" charset="0"/>
              </a:rPr>
              <a:t>Paldies par uzmanību!</a:t>
            </a:r>
          </a:p>
        </p:txBody>
      </p:sp>
      <p:sp>
        <p:nvSpPr>
          <p:cNvPr id="3" name="Date Placeholder 2"/>
          <p:cNvSpPr>
            <a:spLocks noGrp="1"/>
          </p:cNvSpPr>
          <p:nvPr>
            <p:ph type="dt" sz="half" idx="10"/>
          </p:nvPr>
        </p:nvSpPr>
        <p:spPr/>
        <p:txBody>
          <a:bodyPr/>
          <a:lstStyle/>
          <a:p>
            <a:r>
              <a:rPr lang="lv-LV" i="1" dirty="0">
                <a:latin typeface="Times New Roman" panose="02020603050405020304" pitchFamily="18" charset="0"/>
                <a:cs typeface="Times New Roman" panose="02020603050405020304" pitchFamily="18" charset="0"/>
              </a:rPr>
              <a:t>29.01.2020.</a:t>
            </a:r>
          </a:p>
        </p:txBody>
      </p:sp>
    </p:spTree>
    <p:extLst>
      <p:ext uri="{BB962C8B-B14F-4D97-AF65-F5344CB8AC3E}">
        <p14:creationId xmlns:p14="http://schemas.microsoft.com/office/powerpoint/2010/main" val="2279739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168BB2-18E4-42F1-82B2-224FD7CA718A}"/>
              </a:ext>
            </a:extLst>
          </p:cNvPr>
          <p:cNvSpPr>
            <a:spLocks noGrp="1"/>
          </p:cNvSpPr>
          <p:nvPr>
            <p:ph type="title"/>
          </p:nvPr>
        </p:nvSpPr>
        <p:spPr/>
        <p:txBody>
          <a:bodyPr>
            <a:noAutofit/>
          </a:bodyPr>
          <a:lstStyle/>
          <a:p>
            <a:pPr algn="ctr"/>
            <a:r>
              <a:rPr lang="lv-LV" sz="3200" dirty="0">
                <a:latin typeface="Garamond" panose="02020404030301010803" pitchFamily="18" charset="0"/>
              </a:rPr>
              <a:t>Jaundzimušo paredzamais mūža ilgums</a:t>
            </a:r>
          </a:p>
        </p:txBody>
      </p:sp>
      <p:pic>
        <p:nvPicPr>
          <p:cNvPr id="2" name="Picture 1">
            <a:extLst>
              <a:ext uri="{FF2B5EF4-FFF2-40B4-BE49-F238E27FC236}">
                <a16:creationId xmlns:a16="http://schemas.microsoft.com/office/drawing/2014/main" id="{9E70FBD6-87A7-445A-B4BE-7943214BB698}"/>
              </a:ext>
            </a:extLst>
          </p:cNvPr>
          <p:cNvPicPr>
            <a:picLocks noChangeAspect="1"/>
          </p:cNvPicPr>
          <p:nvPr/>
        </p:nvPicPr>
        <p:blipFill>
          <a:blip r:embed="rId3"/>
          <a:stretch>
            <a:fillRect/>
          </a:stretch>
        </p:blipFill>
        <p:spPr>
          <a:xfrm>
            <a:off x="167780" y="2044355"/>
            <a:ext cx="8808440" cy="4187150"/>
          </a:xfrm>
          <a:prstGeom prst="rect">
            <a:avLst/>
          </a:prstGeom>
        </p:spPr>
      </p:pic>
    </p:spTree>
    <p:extLst>
      <p:ext uri="{BB962C8B-B14F-4D97-AF65-F5344CB8AC3E}">
        <p14:creationId xmlns:p14="http://schemas.microsoft.com/office/powerpoint/2010/main" val="268720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8DD0-E358-47F3-9B38-41B4310738A6}"/>
              </a:ext>
            </a:extLst>
          </p:cNvPr>
          <p:cNvSpPr>
            <a:spLocks noGrp="1"/>
          </p:cNvSpPr>
          <p:nvPr>
            <p:ph type="title"/>
          </p:nvPr>
        </p:nvSpPr>
        <p:spPr/>
        <p:txBody>
          <a:bodyPr>
            <a:normAutofit/>
          </a:bodyPr>
          <a:lstStyle/>
          <a:p>
            <a:pPr algn="ctr"/>
            <a:r>
              <a:rPr lang="lv-LV" sz="2800" dirty="0">
                <a:latin typeface="Garamond" panose="02020404030301010803" pitchFamily="18" charset="0"/>
              </a:rPr>
              <a:t>Iedzīvotāju veselības pašnovērtējums 2018.gadā</a:t>
            </a:r>
            <a:endParaRPr lang="lv-LV" sz="2800" i="1" dirty="0">
              <a:latin typeface="Garamond" panose="02020404030301010803" pitchFamily="18" charset="0"/>
            </a:endParaRPr>
          </a:p>
        </p:txBody>
      </p:sp>
      <p:graphicFrame>
        <p:nvGraphicFramePr>
          <p:cNvPr id="5" name="Diagram 4">
            <a:extLst>
              <a:ext uri="{FF2B5EF4-FFF2-40B4-BE49-F238E27FC236}">
                <a16:creationId xmlns:a16="http://schemas.microsoft.com/office/drawing/2014/main" id="{15B4B368-5BF3-4652-909A-D330C9995B25}"/>
              </a:ext>
            </a:extLst>
          </p:cNvPr>
          <p:cNvGraphicFramePr/>
          <p:nvPr>
            <p:extLst>
              <p:ext uri="{D42A27DB-BD31-4B8C-83A1-F6EECF244321}">
                <p14:modId xmlns:p14="http://schemas.microsoft.com/office/powerpoint/2010/main" val="4290113486"/>
              </p:ext>
            </p:extLst>
          </p:nvPr>
        </p:nvGraphicFramePr>
        <p:xfrm>
          <a:off x="180975" y="1335600"/>
          <a:ext cx="8782050" cy="412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67B9BD22-4B52-425F-BBA2-699CDC71C872}"/>
              </a:ext>
            </a:extLst>
          </p:cNvPr>
          <p:cNvSpPr txBox="1"/>
          <p:nvPr/>
        </p:nvSpPr>
        <p:spPr>
          <a:xfrm>
            <a:off x="6597143" y="1829484"/>
            <a:ext cx="1887889" cy="646331"/>
          </a:xfrm>
          <a:prstGeom prst="rect">
            <a:avLst/>
          </a:prstGeom>
          <a:noFill/>
        </p:spPr>
        <p:txBody>
          <a:bodyPr wrap="none" rtlCol="0">
            <a:spAutoFit/>
          </a:bodyPr>
          <a:lstStyle/>
          <a:p>
            <a:r>
              <a:rPr lang="lv-LV" sz="3600" b="1" dirty="0">
                <a:solidFill>
                  <a:srgbClr val="92D050"/>
                </a:solidFill>
                <a:latin typeface="Garamond" panose="02020404030301010803" pitchFamily="18" charset="0"/>
              </a:rPr>
              <a:t>Ļoti labs</a:t>
            </a:r>
          </a:p>
        </p:txBody>
      </p:sp>
      <p:sp>
        <p:nvSpPr>
          <p:cNvPr id="7" name="TextBox 6">
            <a:extLst>
              <a:ext uri="{FF2B5EF4-FFF2-40B4-BE49-F238E27FC236}">
                <a16:creationId xmlns:a16="http://schemas.microsoft.com/office/drawing/2014/main" id="{3A06E3C1-216A-459B-A7C6-37351C4E3E61}"/>
              </a:ext>
            </a:extLst>
          </p:cNvPr>
          <p:cNvSpPr txBox="1"/>
          <p:nvPr/>
        </p:nvSpPr>
        <p:spPr>
          <a:xfrm>
            <a:off x="1352941" y="1829483"/>
            <a:ext cx="1252266" cy="646331"/>
          </a:xfrm>
          <a:prstGeom prst="rect">
            <a:avLst/>
          </a:prstGeom>
          <a:noFill/>
        </p:spPr>
        <p:txBody>
          <a:bodyPr wrap="none" rtlCol="0">
            <a:spAutoFit/>
          </a:bodyPr>
          <a:lstStyle/>
          <a:p>
            <a:r>
              <a:rPr lang="lv-LV" sz="3600" b="1" dirty="0">
                <a:solidFill>
                  <a:srgbClr val="FF0000"/>
                </a:solidFill>
                <a:latin typeface="Garamond" panose="02020404030301010803" pitchFamily="18" charset="0"/>
              </a:rPr>
              <a:t>Slikts</a:t>
            </a:r>
          </a:p>
        </p:txBody>
      </p:sp>
      <p:sp>
        <p:nvSpPr>
          <p:cNvPr id="8" name="TextBox 7">
            <a:extLst>
              <a:ext uri="{FF2B5EF4-FFF2-40B4-BE49-F238E27FC236}">
                <a16:creationId xmlns:a16="http://schemas.microsoft.com/office/drawing/2014/main" id="{AADF0CDF-B7B9-4CF2-BD15-D1FBD58FB8CD}"/>
              </a:ext>
            </a:extLst>
          </p:cNvPr>
          <p:cNvSpPr txBox="1"/>
          <p:nvPr/>
        </p:nvSpPr>
        <p:spPr>
          <a:xfrm>
            <a:off x="367531" y="4999335"/>
            <a:ext cx="2611612" cy="461665"/>
          </a:xfrm>
          <a:prstGeom prst="rect">
            <a:avLst/>
          </a:prstGeom>
          <a:noFill/>
        </p:spPr>
        <p:txBody>
          <a:bodyPr wrap="none" rtlCol="0">
            <a:spAutoFit/>
          </a:bodyPr>
          <a:lstStyle/>
          <a:p>
            <a:r>
              <a:rPr lang="lv-LV" sz="2400" dirty="0">
                <a:latin typeface="Garamond" panose="02020404030301010803" pitchFamily="18" charset="0"/>
              </a:rPr>
              <a:t>Vidēji ES 28 – </a:t>
            </a:r>
            <a:r>
              <a:rPr lang="lv-LV" sz="2400" b="1" dirty="0">
                <a:latin typeface="Garamond" panose="02020404030301010803" pitchFamily="18" charset="0"/>
              </a:rPr>
              <a:t>6,7%</a:t>
            </a:r>
          </a:p>
        </p:txBody>
      </p:sp>
      <p:sp>
        <p:nvSpPr>
          <p:cNvPr id="9" name="TextBox 8">
            <a:extLst>
              <a:ext uri="{FF2B5EF4-FFF2-40B4-BE49-F238E27FC236}">
                <a16:creationId xmlns:a16="http://schemas.microsoft.com/office/drawing/2014/main" id="{3633B823-108B-4D8E-A963-0B97CAF9E0BC}"/>
              </a:ext>
            </a:extLst>
          </p:cNvPr>
          <p:cNvSpPr txBox="1"/>
          <p:nvPr/>
        </p:nvSpPr>
        <p:spPr>
          <a:xfrm>
            <a:off x="6388117" y="4999335"/>
            <a:ext cx="2755883" cy="461665"/>
          </a:xfrm>
          <a:prstGeom prst="rect">
            <a:avLst/>
          </a:prstGeom>
          <a:noFill/>
        </p:spPr>
        <p:txBody>
          <a:bodyPr wrap="none" rtlCol="0">
            <a:spAutoFit/>
          </a:bodyPr>
          <a:lstStyle/>
          <a:p>
            <a:r>
              <a:rPr lang="lv-LV" sz="2400" dirty="0">
                <a:latin typeface="Garamond" panose="02020404030301010803" pitchFamily="18" charset="0"/>
              </a:rPr>
              <a:t>Vidēji ES 28 – </a:t>
            </a:r>
            <a:r>
              <a:rPr lang="lv-LV" sz="2400" b="1" dirty="0">
                <a:latin typeface="Garamond" panose="02020404030301010803" pitchFamily="18" charset="0"/>
              </a:rPr>
              <a:t>22,7%</a:t>
            </a:r>
          </a:p>
        </p:txBody>
      </p:sp>
      <p:sp>
        <p:nvSpPr>
          <p:cNvPr id="10" name="TextBox 9">
            <a:extLst>
              <a:ext uri="{FF2B5EF4-FFF2-40B4-BE49-F238E27FC236}">
                <a16:creationId xmlns:a16="http://schemas.microsoft.com/office/drawing/2014/main" id="{4A44A0BB-7C58-4E42-8667-53145E50660D}"/>
              </a:ext>
            </a:extLst>
          </p:cNvPr>
          <p:cNvSpPr txBox="1"/>
          <p:nvPr/>
        </p:nvSpPr>
        <p:spPr>
          <a:xfrm>
            <a:off x="7486649" y="6353428"/>
            <a:ext cx="1423147" cy="369332"/>
          </a:xfrm>
          <a:prstGeom prst="rect">
            <a:avLst/>
          </a:prstGeom>
          <a:noFill/>
        </p:spPr>
        <p:txBody>
          <a:bodyPr wrap="none" rtlCol="0">
            <a:spAutoFit/>
          </a:bodyPr>
          <a:lstStyle/>
          <a:p>
            <a:r>
              <a:rPr lang="lv-LV" i="1" dirty="0" err="1">
                <a:latin typeface="Garamond" panose="02020404030301010803" pitchFamily="18" charset="0"/>
              </a:rPr>
              <a:t>Eurostat</a:t>
            </a:r>
            <a:r>
              <a:rPr lang="lv-LV" i="1" dirty="0">
                <a:latin typeface="Garamond" panose="02020404030301010803" pitchFamily="18" charset="0"/>
              </a:rPr>
              <a:t>, 2019</a:t>
            </a:r>
          </a:p>
        </p:txBody>
      </p:sp>
    </p:spTree>
    <p:extLst>
      <p:ext uri="{BB962C8B-B14F-4D97-AF65-F5344CB8AC3E}">
        <p14:creationId xmlns:p14="http://schemas.microsoft.com/office/powerpoint/2010/main" val="3957452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9C9C5C4-7846-41DE-B41F-B50559B3DE3A}"/>
              </a:ext>
            </a:extLst>
          </p:cNvPr>
          <p:cNvSpPr>
            <a:spLocks noGrp="1"/>
          </p:cNvSpPr>
          <p:nvPr>
            <p:ph idx="1"/>
          </p:nvPr>
        </p:nvSpPr>
        <p:spPr>
          <a:xfrm>
            <a:off x="351693" y="2543174"/>
            <a:ext cx="8335107" cy="3679873"/>
          </a:xfrm>
        </p:spPr>
        <p:txBody>
          <a:bodyPr>
            <a:normAutofit/>
          </a:bodyPr>
          <a:lstStyle/>
          <a:p>
            <a:pPr marL="0" indent="0">
              <a:lnSpc>
                <a:spcPct val="100000"/>
              </a:lnSpc>
              <a:spcBef>
                <a:spcPts val="1800"/>
              </a:spcBef>
              <a:buNone/>
            </a:pPr>
            <a:r>
              <a:rPr lang="lv-LV" sz="3200" dirty="0">
                <a:latin typeface="Garamond" panose="02020404030301010803" pitchFamily="18" charset="0"/>
              </a:rPr>
              <a:t>Speciālistu konsultācijas – 71,63 dienas</a:t>
            </a:r>
          </a:p>
          <a:p>
            <a:pPr marL="0" indent="0">
              <a:lnSpc>
                <a:spcPct val="100000"/>
              </a:lnSpc>
              <a:spcBef>
                <a:spcPts val="1800"/>
              </a:spcBef>
              <a:buNone/>
            </a:pPr>
            <a:r>
              <a:rPr lang="lv-LV" sz="3200" dirty="0">
                <a:latin typeface="Garamond" panose="02020404030301010803" pitchFamily="18" charset="0"/>
              </a:rPr>
              <a:t>Ambulatorie izmeklējumi un terapija – 36,30 dienas</a:t>
            </a:r>
          </a:p>
          <a:p>
            <a:pPr marL="0" indent="0">
              <a:lnSpc>
                <a:spcPct val="100000"/>
              </a:lnSpc>
              <a:spcBef>
                <a:spcPts val="1800"/>
              </a:spcBef>
              <a:buNone/>
            </a:pPr>
            <a:r>
              <a:rPr lang="lv-LV" sz="3200" dirty="0">
                <a:latin typeface="Garamond" panose="02020404030301010803" pitchFamily="18" charset="0"/>
              </a:rPr>
              <a:t>Dienas stacionāru pakalpojumi – 147,50 dienas</a:t>
            </a:r>
          </a:p>
          <a:p>
            <a:pPr marL="0" indent="0">
              <a:lnSpc>
                <a:spcPct val="100000"/>
              </a:lnSpc>
              <a:spcBef>
                <a:spcPts val="1800"/>
              </a:spcBef>
              <a:buNone/>
            </a:pPr>
            <a:r>
              <a:rPr lang="lv-LV" sz="3200" dirty="0">
                <a:latin typeface="Garamond" panose="02020404030301010803" pitchFamily="18" charset="0"/>
              </a:rPr>
              <a:t>Ambulatorā rehabilitācija – 345,20 dienas</a:t>
            </a:r>
          </a:p>
        </p:txBody>
      </p:sp>
      <p:sp>
        <p:nvSpPr>
          <p:cNvPr id="2" name="Title 1">
            <a:extLst>
              <a:ext uri="{FF2B5EF4-FFF2-40B4-BE49-F238E27FC236}">
                <a16:creationId xmlns:a16="http://schemas.microsoft.com/office/drawing/2014/main" id="{0195928E-67A2-4BD5-9D61-C3249DD200F2}"/>
              </a:ext>
            </a:extLst>
          </p:cNvPr>
          <p:cNvSpPr>
            <a:spLocks noGrp="1"/>
          </p:cNvSpPr>
          <p:nvPr>
            <p:ph type="title"/>
          </p:nvPr>
        </p:nvSpPr>
        <p:spPr>
          <a:xfrm>
            <a:off x="2286000" y="381600"/>
            <a:ext cx="6325200" cy="1095508"/>
          </a:xfrm>
        </p:spPr>
        <p:txBody>
          <a:bodyPr>
            <a:normAutofit/>
          </a:bodyPr>
          <a:lstStyle/>
          <a:p>
            <a:pPr algn="ctr"/>
            <a:r>
              <a:rPr lang="lv-LV" sz="3200" dirty="0">
                <a:latin typeface="Garamond" panose="02020404030301010803" pitchFamily="18" charset="0"/>
              </a:rPr>
              <a:t>Veselības aprūpes pakalpojumu vidējie gaidīšanas laiki 31.12.2018.</a:t>
            </a:r>
          </a:p>
        </p:txBody>
      </p:sp>
    </p:spTree>
    <p:extLst>
      <p:ext uri="{BB962C8B-B14F-4D97-AF65-F5344CB8AC3E}">
        <p14:creationId xmlns:p14="http://schemas.microsoft.com/office/powerpoint/2010/main" val="334862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F8653-86B9-4937-A26B-6C084EE7365D}"/>
              </a:ext>
            </a:extLst>
          </p:cNvPr>
          <p:cNvSpPr>
            <a:spLocks noGrp="1"/>
          </p:cNvSpPr>
          <p:nvPr>
            <p:ph type="title"/>
          </p:nvPr>
        </p:nvSpPr>
        <p:spPr/>
        <p:txBody>
          <a:bodyPr>
            <a:noAutofit/>
          </a:bodyPr>
          <a:lstStyle/>
          <a:p>
            <a:r>
              <a:rPr lang="lv-LV" sz="3200" dirty="0">
                <a:latin typeface="Garamond" panose="02020404030301010803" pitchFamily="18" charset="0"/>
              </a:rPr>
              <a:t>Iedzīvotāju ziņoto neapmierināto medicīnisko vajadzību līmenis </a:t>
            </a:r>
          </a:p>
        </p:txBody>
      </p:sp>
      <p:sp>
        <p:nvSpPr>
          <p:cNvPr id="5" name="TextBox 4">
            <a:extLst>
              <a:ext uri="{FF2B5EF4-FFF2-40B4-BE49-F238E27FC236}">
                <a16:creationId xmlns:a16="http://schemas.microsoft.com/office/drawing/2014/main" id="{76080A24-4119-42C5-908B-1DAEDDD080AF}"/>
              </a:ext>
            </a:extLst>
          </p:cNvPr>
          <p:cNvSpPr txBox="1"/>
          <p:nvPr/>
        </p:nvSpPr>
        <p:spPr>
          <a:xfrm>
            <a:off x="7566868" y="6344010"/>
            <a:ext cx="1337802" cy="369332"/>
          </a:xfrm>
          <a:prstGeom prst="rect">
            <a:avLst/>
          </a:prstGeom>
          <a:noFill/>
        </p:spPr>
        <p:txBody>
          <a:bodyPr wrap="none" rtlCol="0">
            <a:spAutoFit/>
          </a:bodyPr>
          <a:lstStyle/>
          <a:p>
            <a:r>
              <a:rPr lang="lv-LV" i="1" dirty="0">
                <a:latin typeface="Garamond" panose="02020404030301010803" pitchFamily="18" charset="0"/>
              </a:rPr>
              <a:t>OECD, 2019</a:t>
            </a:r>
          </a:p>
        </p:txBody>
      </p:sp>
      <p:pic>
        <p:nvPicPr>
          <p:cNvPr id="6" name="Picture 5">
            <a:extLst>
              <a:ext uri="{FF2B5EF4-FFF2-40B4-BE49-F238E27FC236}">
                <a16:creationId xmlns:a16="http://schemas.microsoft.com/office/drawing/2014/main" id="{E8ED3D9F-E28A-45F3-96BE-250664FAAC5F}"/>
              </a:ext>
            </a:extLst>
          </p:cNvPr>
          <p:cNvPicPr>
            <a:picLocks noChangeAspect="1"/>
          </p:cNvPicPr>
          <p:nvPr/>
        </p:nvPicPr>
        <p:blipFill>
          <a:blip r:embed="rId2"/>
          <a:stretch>
            <a:fillRect/>
          </a:stretch>
        </p:blipFill>
        <p:spPr>
          <a:xfrm>
            <a:off x="128587" y="1771339"/>
            <a:ext cx="8886825" cy="4279835"/>
          </a:xfrm>
          <a:prstGeom prst="rect">
            <a:avLst/>
          </a:prstGeom>
        </p:spPr>
      </p:pic>
    </p:spTree>
    <p:extLst>
      <p:ext uri="{BB962C8B-B14F-4D97-AF65-F5344CB8AC3E}">
        <p14:creationId xmlns:p14="http://schemas.microsoft.com/office/powerpoint/2010/main" val="414476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dirty="0">
                <a:latin typeface="Garamond" panose="02020404030301010803" pitchFamily="18" charset="0"/>
              </a:rPr>
              <a:t>Ārstu skaits uz 1000 cilvēkiem 2018.gadā</a:t>
            </a:r>
            <a:endParaRPr lang="lv-LV" sz="3200" i="1" dirty="0">
              <a:latin typeface="Garamond" panose="02020404030301010803" pitchFamily="18" charset="0"/>
            </a:endParaRPr>
          </a:p>
        </p:txBody>
      </p:sp>
      <p:pic>
        <p:nvPicPr>
          <p:cNvPr id="5" name="Picture 4"/>
          <p:cNvPicPr>
            <a:picLocks noChangeAspect="1"/>
          </p:cNvPicPr>
          <p:nvPr/>
        </p:nvPicPr>
        <p:blipFill>
          <a:blip r:embed="rId2"/>
          <a:stretch>
            <a:fillRect/>
          </a:stretch>
        </p:blipFill>
        <p:spPr>
          <a:xfrm>
            <a:off x="0" y="1728560"/>
            <a:ext cx="9167180" cy="4860925"/>
          </a:xfrm>
          <a:prstGeom prst="rect">
            <a:avLst/>
          </a:prstGeom>
        </p:spPr>
      </p:pic>
      <p:sp>
        <p:nvSpPr>
          <p:cNvPr id="6" name="TextBox 5"/>
          <p:cNvSpPr txBox="1"/>
          <p:nvPr/>
        </p:nvSpPr>
        <p:spPr>
          <a:xfrm>
            <a:off x="7531100" y="6404819"/>
            <a:ext cx="1337802" cy="369332"/>
          </a:xfrm>
          <a:prstGeom prst="rect">
            <a:avLst/>
          </a:prstGeom>
          <a:noFill/>
        </p:spPr>
        <p:txBody>
          <a:bodyPr wrap="none" rtlCol="0">
            <a:spAutoFit/>
          </a:bodyPr>
          <a:lstStyle/>
          <a:p>
            <a:r>
              <a:rPr lang="lv-LV" i="1" dirty="0">
                <a:latin typeface="Garamond" panose="02020404030301010803" pitchFamily="18" charset="0"/>
              </a:rPr>
              <a:t>OECD, 2019</a:t>
            </a:r>
          </a:p>
        </p:txBody>
      </p:sp>
    </p:spTree>
    <p:extLst>
      <p:ext uri="{BB962C8B-B14F-4D97-AF65-F5344CB8AC3E}">
        <p14:creationId xmlns:p14="http://schemas.microsoft.com/office/powerpoint/2010/main" val="567241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v-LV" sz="3200" dirty="0">
                <a:latin typeface="Garamond" panose="02020404030301010803" pitchFamily="18" charset="0"/>
              </a:rPr>
              <a:t>Māsu skaits uz 1000 cilvēkiem 2018.gadā</a:t>
            </a:r>
          </a:p>
        </p:txBody>
      </p:sp>
      <p:pic>
        <p:nvPicPr>
          <p:cNvPr id="5" name="Picture 4"/>
          <p:cNvPicPr>
            <a:picLocks noChangeAspect="1"/>
          </p:cNvPicPr>
          <p:nvPr/>
        </p:nvPicPr>
        <p:blipFill>
          <a:blip r:embed="rId2"/>
          <a:stretch>
            <a:fillRect/>
          </a:stretch>
        </p:blipFill>
        <p:spPr>
          <a:xfrm>
            <a:off x="0" y="1652782"/>
            <a:ext cx="9145431" cy="4827588"/>
          </a:xfrm>
          <a:prstGeom prst="rect">
            <a:avLst/>
          </a:prstGeom>
        </p:spPr>
      </p:pic>
      <p:sp>
        <p:nvSpPr>
          <p:cNvPr id="6" name="TextBox 5"/>
          <p:cNvSpPr txBox="1"/>
          <p:nvPr/>
        </p:nvSpPr>
        <p:spPr>
          <a:xfrm>
            <a:off x="7545614" y="6295704"/>
            <a:ext cx="1337802" cy="369332"/>
          </a:xfrm>
          <a:prstGeom prst="rect">
            <a:avLst/>
          </a:prstGeom>
          <a:noFill/>
        </p:spPr>
        <p:txBody>
          <a:bodyPr wrap="none" rtlCol="0">
            <a:spAutoFit/>
          </a:bodyPr>
          <a:lstStyle/>
          <a:p>
            <a:r>
              <a:rPr lang="lv-LV" i="1" dirty="0">
                <a:latin typeface="Garamond" panose="02020404030301010803" pitchFamily="18" charset="0"/>
              </a:rPr>
              <a:t>OECD, 2019</a:t>
            </a:r>
          </a:p>
        </p:txBody>
      </p:sp>
    </p:spTree>
    <p:extLst>
      <p:ext uri="{BB962C8B-B14F-4D97-AF65-F5344CB8AC3E}">
        <p14:creationId xmlns:p14="http://schemas.microsoft.com/office/powerpoint/2010/main" val="2141820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0829"/>
            <a:ext cx="6565900" cy="954000"/>
          </a:xfrm>
        </p:spPr>
        <p:txBody>
          <a:bodyPr>
            <a:noAutofit/>
          </a:bodyPr>
          <a:lstStyle/>
          <a:p>
            <a:r>
              <a:rPr lang="lv-LV" sz="3200" dirty="0">
                <a:latin typeface="Garamond" panose="02020404030301010803" pitchFamily="18" charset="0"/>
              </a:rPr>
              <a:t>Ārstniecības personu skaits 2017.gadā</a:t>
            </a:r>
          </a:p>
        </p:txBody>
      </p:sp>
      <p:pic>
        <p:nvPicPr>
          <p:cNvPr id="5" name="Picture 4"/>
          <p:cNvPicPr>
            <a:picLocks noChangeAspect="1"/>
          </p:cNvPicPr>
          <p:nvPr/>
        </p:nvPicPr>
        <p:blipFill>
          <a:blip r:embed="rId2"/>
          <a:stretch>
            <a:fillRect/>
          </a:stretch>
        </p:blipFill>
        <p:spPr>
          <a:xfrm>
            <a:off x="611187" y="1335600"/>
            <a:ext cx="7896225" cy="4791075"/>
          </a:xfrm>
          <a:prstGeom prst="rect">
            <a:avLst/>
          </a:prstGeom>
        </p:spPr>
      </p:pic>
      <p:sp>
        <p:nvSpPr>
          <p:cNvPr id="6" name="TextBox 5"/>
          <p:cNvSpPr txBox="1"/>
          <p:nvPr/>
        </p:nvSpPr>
        <p:spPr>
          <a:xfrm>
            <a:off x="7566868" y="6344010"/>
            <a:ext cx="1337802" cy="369332"/>
          </a:xfrm>
          <a:prstGeom prst="rect">
            <a:avLst/>
          </a:prstGeom>
          <a:noFill/>
        </p:spPr>
        <p:txBody>
          <a:bodyPr wrap="none" rtlCol="0">
            <a:spAutoFit/>
          </a:bodyPr>
          <a:lstStyle/>
          <a:p>
            <a:r>
              <a:rPr lang="lv-LV" i="1" dirty="0">
                <a:latin typeface="Garamond" panose="02020404030301010803" pitchFamily="18" charset="0"/>
              </a:rPr>
              <a:t>OECD, 2019</a:t>
            </a:r>
          </a:p>
        </p:txBody>
      </p:sp>
    </p:spTree>
    <p:extLst>
      <p:ext uri="{BB962C8B-B14F-4D97-AF65-F5344CB8AC3E}">
        <p14:creationId xmlns:p14="http://schemas.microsoft.com/office/powerpoint/2010/main" val="3358387470"/>
      </p:ext>
    </p:extLst>
  </p:cSld>
  <p:clrMapOvr>
    <a:masterClrMapping/>
  </p:clrMapOvr>
</p:sld>
</file>

<file path=ppt/theme/theme1.xml><?xml version="1.0" encoding="utf-8"?>
<a:theme xmlns:a="http://schemas.openxmlformats.org/drawingml/2006/main" name="VM identit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B57C698-3AAC-498C-A528-18E56CC2B9F5}" vid="{ED0566A1-2429-4C8D-A927-FBF77DE16F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VM prezentacijas sagatave LV</Template>
  <TotalTime>5225</TotalTime>
  <Words>1345</Words>
  <Application>Microsoft Office PowerPoint</Application>
  <PresentationFormat>On-screen Show (4:3)</PresentationFormat>
  <Paragraphs>180</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Garamond</vt:lpstr>
      <vt:lpstr>Times New Roman</vt:lpstr>
      <vt:lpstr>Verdana</vt:lpstr>
      <vt:lpstr>VM identitate</vt:lpstr>
      <vt:lpstr>Veselība NAP2027</vt:lpstr>
      <vt:lpstr>NAP2027 vīzija</vt:lpstr>
      <vt:lpstr>Jaundzimušo paredzamais mūža ilgums</vt:lpstr>
      <vt:lpstr>Iedzīvotāju veselības pašnovērtējums 2018.gadā</vt:lpstr>
      <vt:lpstr>Veselības aprūpes pakalpojumu vidējie gaidīšanas laiki 31.12.2018.</vt:lpstr>
      <vt:lpstr>Iedzīvotāju ziņoto neapmierināto medicīnisko vajadzību līmenis </vt:lpstr>
      <vt:lpstr>Ārstu skaits uz 1000 cilvēkiem 2018.gadā</vt:lpstr>
      <vt:lpstr>Māsu skaits uz 1000 cilvēkiem 2018.gadā</vt:lpstr>
      <vt:lpstr>Ārstniecības personu skaits 2017.gadā</vt:lpstr>
      <vt:lpstr>Nāves gadījumi Latvijā, kas saistīti ar dzīvesveida riska faktoriem</vt:lpstr>
      <vt:lpstr>Ar profilaksi novēršamā mirstība un ar ārstēšanu novēršamā mirstība ES</vt:lpstr>
      <vt:lpstr>Potenciāli zaudētie mūža gadi uz 100 000 iedzīvotāju (līdz 64 gadiem)</vt:lpstr>
      <vt:lpstr>Latvijā veselības aprūpes izdevumi 2017.gadā</vt:lpstr>
      <vt:lpstr>Latvijā privāto izdevumu īpatsvars veselības jomā ir gandrīz trīs reizes lielāks nekā vidēji ES (2017)</vt:lpstr>
      <vt:lpstr>PowerPoint Presentation</vt:lpstr>
      <vt:lpstr>Ieguldījumi veselības aprūpē veicina iekļaujošu ekonomikas izaugsmi un ilgtspējīgu attīstību caur (1):</vt:lpstr>
      <vt:lpstr>Ieguldījumi veselības aprūpē veicina iekļaujošu ekonomikas izaugsmi un ilgtspējīgu attīstību caur (2):</vt:lpstr>
      <vt:lpstr>PowerPoint Presentation</vt:lpstr>
      <vt:lpstr>NAP2027 mērķi</vt:lpstr>
      <vt:lpstr>Veselībai plānotais un piešķirtais finansējums NAP2027:  Valsts budžets (1)</vt:lpstr>
      <vt:lpstr>Veselībai plānotais un piešķirtais finansējums NAP2027:  Valsts budžets (2)</vt:lpstr>
      <vt:lpstr>Veselībai plānotais un piešķirtais finansējums NAP2027:  ES fondi</vt:lpstr>
      <vt:lpstr>Vispārējās valdības izdevumi funkcijai - Veselība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Finansējums atlīdzības pārrēķinu nodrošināšanai neatliekamās medicīniskās palīdzības un pacientu uzņemšanas nodaļās</dc:title>
  <dc:creator>Lāsma Zandberga</dc:creator>
  <cp:lastModifiedBy>Evija Zača</cp:lastModifiedBy>
  <cp:revision>489</cp:revision>
  <cp:lastPrinted>2019-11-08T10:59:11Z</cp:lastPrinted>
  <dcterms:created xsi:type="dcterms:W3CDTF">2017-03-21T08:44:43Z</dcterms:created>
  <dcterms:modified xsi:type="dcterms:W3CDTF">2020-01-29T07:12:53Z</dcterms:modified>
</cp:coreProperties>
</file>