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2"/>
  </p:notesMasterIdLst>
  <p:sldIdLst>
    <p:sldId id="284" r:id="rId2"/>
    <p:sldId id="346" r:id="rId3"/>
    <p:sldId id="355" r:id="rId4"/>
    <p:sldId id="361" r:id="rId5"/>
    <p:sldId id="367" r:id="rId6"/>
    <p:sldId id="366" r:id="rId7"/>
    <p:sldId id="356" r:id="rId8"/>
    <p:sldId id="363" r:id="rId9"/>
    <p:sldId id="353" r:id="rId10"/>
    <p:sldId id="368" r:id="rId11"/>
    <p:sldId id="376" r:id="rId12"/>
    <p:sldId id="377" r:id="rId13"/>
    <p:sldId id="364" r:id="rId14"/>
    <p:sldId id="357" r:id="rId15"/>
    <p:sldId id="358" r:id="rId16"/>
    <p:sldId id="372" r:id="rId17"/>
    <p:sldId id="365" r:id="rId18"/>
    <p:sldId id="359" r:id="rId19"/>
    <p:sldId id="374" r:id="rId20"/>
    <p:sldId id="352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Vidējs stils 2 - izcēlum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242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423BF8-605E-4A38-8A4D-A0C5E6613828}" type="datetimeFigureOut">
              <a:rPr lang="lv-LV"/>
              <a:pPr>
                <a:defRPr/>
              </a:pPr>
              <a:t>23.11.2021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2DE29C-8918-42A2-9CD2-18D1DC29896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B46A51F8-15D2-4F4D-AFE5-50825257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5288BE81-D3E6-4A79-8CBC-08CBCB28D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E6F8A32E-033E-44B5-B129-A0AB62E0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6F9F3EC4-B04B-4A50-A311-7FE04854F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1878F7CD-C8AE-4628-94CA-C396BC826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553E6B6A-C996-4EB6-B524-0FE9AFBC0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4D89E934-C1C9-4832-9C30-2BBE5BC93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14045D-4C07-4B0B-B749-7B0ADF31A2D4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1B07D1-2B74-4217-B7D2-9CBFEA350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Virsraksts 1"/>
          <p:cNvSpPr>
            <a:spLocks noGrp="1"/>
          </p:cNvSpPr>
          <p:nvPr>
            <p:ph type="title"/>
          </p:nvPr>
        </p:nvSpPr>
        <p:spPr>
          <a:xfrm>
            <a:off x="609600" y="3810000"/>
            <a:ext cx="8001000" cy="990600"/>
          </a:xfrm>
        </p:spPr>
        <p:txBody>
          <a:bodyPr>
            <a:normAutofit/>
          </a:bodyPr>
          <a:lstStyle/>
          <a:p>
            <a:r>
              <a:rPr lang="lv-LV" sz="2800" dirty="0"/>
              <a:t>Kultūrpolitikas pamatnostādnes</a:t>
            </a:r>
            <a:br>
              <a:rPr lang="lv-LV" sz="2800" dirty="0"/>
            </a:br>
            <a:r>
              <a:rPr lang="lv-LV" sz="2800" dirty="0"/>
              <a:t>«</a:t>
            </a:r>
            <a:r>
              <a:rPr lang="lv-LV" sz="2800" dirty="0" err="1"/>
              <a:t>Kultūrvalsts</a:t>
            </a:r>
            <a:r>
              <a:rPr lang="lv-LV" sz="2800" dirty="0"/>
              <a:t>» 2021-2027</a:t>
            </a:r>
          </a:p>
        </p:txBody>
      </p:sp>
      <p:sp>
        <p:nvSpPr>
          <p:cNvPr id="3" name="Virsraksts 1">
            <a:extLst>
              <a:ext uri="{FF2B5EF4-FFF2-40B4-BE49-F238E27FC236}">
                <a16:creationId xmlns:a16="http://schemas.microsoft.com/office/drawing/2014/main" id="{BCC4161A-601E-4499-9E64-B9F1B96E1B88}"/>
              </a:ext>
            </a:extLst>
          </p:cNvPr>
          <p:cNvSpPr txBox="1">
            <a:spLocks/>
          </p:cNvSpPr>
          <p:nvPr/>
        </p:nvSpPr>
        <p:spPr bwMode="auto">
          <a:xfrm>
            <a:off x="457200" y="4800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lv-LV" sz="1600" b="0" dirty="0"/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4D4D542D-CFC2-4F45-9C70-EE0209E99A38}"/>
              </a:ext>
            </a:extLst>
          </p:cNvPr>
          <p:cNvSpPr txBox="1">
            <a:spLocks/>
          </p:cNvSpPr>
          <p:nvPr/>
        </p:nvSpPr>
        <p:spPr bwMode="auto">
          <a:xfrm>
            <a:off x="571500" y="5486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1600" b="0" dirty="0"/>
              <a:t>23.11.2021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52DE832-16EE-406C-A3D1-1BF9C440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6096000" cy="1036642"/>
          </a:xfrm>
        </p:spPr>
        <p:txBody>
          <a:bodyPr>
            <a:normAutofit/>
          </a:bodyPr>
          <a:lstStyle/>
          <a:p>
            <a:r>
              <a:rPr lang="lv-LV" dirty="0"/>
              <a:t>Aktīva sabiedrības līdzdalība kultūras procesos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371725F-1606-4398-B063-C17B89C0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373573"/>
          </a:xfrm>
        </p:spPr>
        <p:txBody>
          <a:bodyPr>
            <a:normAutofit/>
          </a:bodyPr>
          <a:lstStyle/>
          <a:p>
            <a:r>
              <a:rPr lang="lv-LV" b="1" dirty="0"/>
              <a:t>Sabiedrības iesaiste kultūras mantojuma saglabāšanā</a:t>
            </a:r>
          </a:p>
          <a:p>
            <a:pPr marL="342900" indent="-342900">
              <a:buFontTx/>
              <a:buChar char="-"/>
            </a:pPr>
            <a:r>
              <a:rPr lang="lv-LV" dirty="0"/>
              <a:t>Latviešu vēsturisko zemju likuma un rīcības plāna iedzīvināšana</a:t>
            </a:r>
          </a:p>
          <a:p>
            <a:pPr marL="342900" indent="-342900">
              <a:buFontTx/>
              <a:buChar char="-"/>
            </a:pPr>
            <a:r>
              <a:rPr lang="lv-LV" dirty="0"/>
              <a:t>Atbalsts tradicionālo amata prasmju saglabāšanai un latvisko tradīciju popularizācijai</a:t>
            </a:r>
          </a:p>
          <a:p>
            <a:pPr marL="342900" indent="-342900">
              <a:buFontTx/>
              <a:buChar char="-"/>
            </a:pPr>
            <a:r>
              <a:rPr lang="lv-LV" dirty="0"/>
              <a:t>Nemateriālā kultūras mantojuma vērtību izkopšanas veicināšana</a:t>
            </a:r>
          </a:p>
          <a:p>
            <a:pPr marL="342900" indent="-342900">
              <a:buFontTx/>
              <a:buChar char="-"/>
            </a:pPr>
            <a:r>
              <a:rPr lang="lv-LV" dirty="0"/>
              <a:t>Kultūras pieminekļu ilgtspējīgas izmantošanas veicināšana sadarbībā ar vietējām kopienām </a:t>
            </a:r>
          </a:p>
        </p:txBody>
      </p:sp>
    </p:spTree>
    <p:extLst>
      <p:ext uri="{BB962C8B-B14F-4D97-AF65-F5344CB8AC3E}">
        <p14:creationId xmlns:p14="http://schemas.microsoft.com/office/powerpoint/2010/main" val="167340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52DE832-16EE-406C-A3D1-1BF9C440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6096000" cy="1036642"/>
          </a:xfrm>
        </p:spPr>
        <p:txBody>
          <a:bodyPr>
            <a:normAutofit/>
          </a:bodyPr>
          <a:lstStyle/>
          <a:p>
            <a:r>
              <a:rPr lang="lv-LV" dirty="0"/>
              <a:t>Kultūras mantojuma ilgtspējīga saglabāšana un izmantošana</a:t>
            </a:r>
          </a:p>
        </p:txBody>
      </p:sp>
      <p:pic>
        <p:nvPicPr>
          <p:cNvPr id="7" name="Satura vietturis 6" descr="Attēls, kurā ir zāle, debesis, daba, ārtelpa&#10;&#10;Apraksts ģenerēts automātiski">
            <a:extLst>
              <a:ext uri="{FF2B5EF4-FFF2-40B4-BE49-F238E27FC236}">
                <a16:creationId xmlns:a16="http://schemas.microsoft.com/office/drawing/2014/main" id="{E6E8D73E-CC1E-4D69-A136-EC83F8C1F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5831417" cy="4373563"/>
          </a:xfrm>
        </p:spPr>
      </p:pic>
    </p:spTree>
    <p:extLst>
      <p:ext uri="{BB962C8B-B14F-4D97-AF65-F5344CB8AC3E}">
        <p14:creationId xmlns:p14="http://schemas.microsoft.com/office/powerpoint/2010/main" val="290934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52DE832-16EE-406C-A3D1-1BF9C440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6096000" cy="1036642"/>
          </a:xfrm>
        </p:spPr>
        <p:txBody>
          <a:bodyPr>
            <a:normAutofit/>
          </a:bodyPr>
          <a:lstStyle/>
          <a:p>
            <a:r>
              <a:rPr lang="lv-LV" dirty="0"/>
              <a:t>Kultūras mantojuma ilgtspējīga saglabāšana un izmantošana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371725F-1606-4398-B063-C17B89C0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800600"/>
          </a:xfrm>
        </p:spPr>
        <p:txBody>
          <a:bodyPr>
            <a:normAutofit fontScale="92500" lnSpcReduction="10000"/>
          </a:bodyPr>
          <a:lstStyle/>
          <a:p>
            <a:r>
              <a:rPr lang="lv-LV" b="1" dirty="0"/>
              <a:t>Kultūras pieminekļu saglabāšana un izmantošana</a:t>
            </a:r>
          </a:p>
          <a:p>
            <a:pPr marL="342900" indent="-342900">
              <a:buFontTx/>
              <a:buChar char="-"/>
            </a:pPr>
            <a:r>
              <a:rPr lang="lv-LV" dirty="0"/>
              <a:t>Kultūras mantojuma infrastruktūras atjaunošana, it īpaši reģionos, t.sk. koka arhitektūras atjaunošanai un sakrālā mantojuma saglabāšanai</a:t>
            </a:r>
          </a:p>
          <a:p>
            <a:r>
              <a:rPr lang="lv-LV" b="1" dirty="0"/>
              <a:t>Atbalsts atmiņas institūciju darbībai</a:t>
            </a:r>
          </a:p>
          <a:p>
            <a:pPr marL="342900" indent="-342900">
              <a:buFontTx/>
              <a:buChar char="-"/>
            </a:pPr>
            <a:r>
              <a:rPr lang="lv-LV" dirty="0"/>
              <a:t>Bibliotēku, muzeju un arhīvu krājumu un pakalpojumu attīstība</a:t>
            </a:r>
          </a:p>
          <a:p>
            <a:r>
              <a:rPr lang="lv-LV" b="1" dirty="0"/>
              <a:t>Nemateriālā kultūras mantojuma, t.sk. Dziesmu un deju svētku tradīcijas, saglabāšana un attīstība</a:t>
            </a:r>
          </a:p>
          <a:p>
            <a:pPr marL="342900" indent="-342900">
              <a:buFontTx/>
              <a:buChar char="-"/>
            </a:pPr>
            <a:r>
              <a:rPr lang="lv-LV" dirty="0"/>
              <a:t>Atbalsts nemateriālā kultūras mantojuma kopienām, t.sk. lībiešu, suitu u.c. kultūrtelpām, t.sk. izpildot Latviešu vēsturisko zemju likumā un plānā iekļautos pasākumus</a:t>
            </a:r>
          </a:p>
          <a:p>
            <a:pPr marL="342900" indent="-342900">
              <a:buFontTx/>
              <a:buChar char="-"/>
            </a:pPr>
            <a:r>
              <a:rPr lang="lv-LV" dirty="0"/>
              <a:t>XXVII Vispārējie Dziesmu un XVII Deju svētki 2023. gadā </a:t>
            </a:r>
          </a:p>
          <a:p>
            <a:pPr marL="342900" indent="-342900">
              <a:buFontTx/>
              <a:buChar char="-"/>
            </a:pPr>
            <a:r>
              <a:rPr lang="lv-LV" dirty="0"/>
              <a:t>Starpsvētku pasākumi un procesa nepārtrauktība, t.sk. kolektīvu kapacitātes stiprināšana</a:t>
            </a:r>
          </a:p>
        </p:txBody>
      </p:sp>
    </p:spTree>
    <p:extLst>
      <p:ext uri="{BB962C8B-B14F-4D97-AF65-F5344CB8AC3E}">
        <p14:creationId xmlns:p14="http://schemas.microsoft.com/office/powerpoint/2010/main" val="279892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324600" cy="1036642"/>
          </a:xfrm>
        </p:spPr>
        <p:txBody>
          <a:bodyPr>
            <a:normAutofit/>
          </a:bodyPr>
          <a:lstStyle/>
          <a:p>
            <a:r>
              <a:rPr lang="lv-LV" dirty="0"/>
              <a:t>Kultūras un radošo nozaru ilgtspējīga attīstība</a:t>
            </a:r>
          </a:p>
        </p:txBody>
      </p:sp>
      <p:pic>
        <p:nvPicPr>
          <p:cNvPr id="6" name="Satura vietturis 5" descr="Attēls, kurā ir ārtelpa, daba, krasts, vairāki&#10;&#10;Apraksts ģenerēts automātiski">
            <a:extLst>
              <a:ext uri="{FF2B5EF4-FFF2-40B4-BE49-F238E27FC236}">
                <a16:creationId xmlns:a16="http://schemas.microsoft.com/office/drawing/2014/main" id="{5AFEE481-BF06-46E8-80E5-3FCD74DBC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1752600"/>
            <a:ext cx="6324601" cy="3838988"/>
          </a:xfrm>
        </p:spPr>
      </p:pic>
    </p:spTree>
    <p:extLst>
      <p:ext uri="{BB962C8B-B14F-4D97-AF65-F5344CB8AC3E}">
        <p14:creationId xmlns:p14="http://schemas.microsoft.com/office/powerpoint/2010/main" val="410117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1552E18-BF94-4D37-8425-9FF95053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6096000" cy="1036642"/>
          </a:xfrm>
        </p:spPr>
        <p:txBody>
          <a:bodyPr/>
          <a:lstStyle/>
          <a:p>
            <a:r>
              <a:rPr lang="lv-LV" dirty="0"/>
              <a:t>Kultūras un radošo nozaru ilgtspējīga attīstība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CD69B95-B2AC-4A8C-87A0-0C616DE7D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4724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lv-LV" b="1" dirty="0"/>
              <a:t>Profesionālās mākslas attīstības stimulēšana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lv-LV" dirty="0"/>
              <a:t>Atbalsts visām profesionālās mākslas nozarēm jauna piedāvājuma radīšanai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lv-LV" dirty="0"/>
              <a:t>VKKF jaunā finansējuma modeļa ieviešana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lv-LV" dirty="0"/>
              <a:t>Radošā darba rezidenču pieejamība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lv-LV" dirty="0"/>
              <a:t>Atbalstu nozaru darbības kvalitātes novērtēšanai</a:t>
            </a:r>
          </a:p>
          <a:p>
            <a:r>
              <a:rPr lang="lv-LV" b="1" dirty="0"/>
              <a:t>Investīcijas kultūras infrastruktūrā</a:t>
            </a:r>
          </a:p>
          <a:p>
            <a:pPr marL="342900" indent="-342900">
              <a:buFontTx/>
              <a:buChar char="-"/>
            </a:pPr>
            <a:r>
              <a:rPr lang="lv-LV" dirty="0"/>
              <a:t>Akustiskā koncertzāle, Laikmetīgās mākslas muzejs, Latvijas Nacionālā arhīva infrastruktūra u.c.</a:t>
            </a:r>
          </a:p>
          <a:p>
            <a:r>
              <a:rPr lang="lv-LV" b="1" dirty="0"/>
              <a:t>Investīcijas kultūras organizāciju materiāltehniskajā nodrošinājumā</a:t>
            </a:r>
          </a:p>
          <a:p>
            <a:pPr marL="342900" indent="-342900">
              <a:buFontTx/>
              <a:buChar char="-"/>
            </a:pPr>
            <a:endParaRPr lang="lv-LV" dirty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3886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1552E18-BF94-4D37-8425-9FF95053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6096000" cy="1036642"/>
          </a:xfrm>
        </p:spPr>
        <p:txBody>
          <a:bodyPr/>
          <a:lstStyle/>
          <a:p>
            <a:r>
              <a:rPr lang="lv-LV" dirty="0"/>
              <a:t>Kultūras un radošo nozaru ilgtspējīga attīstība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CD69B95-B2AC-4A8C-87A0-0C616DE7D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4876800"/>
          </a:xfrm>
        </p:spPr>
        <p:txBody>
          <a:bodyPr>
            <a:normAutofit/>
          </a:bodyPr>
          <a:lstStyle/>
          <a:p>
            <a:r>
              <a:rPr lang="lv-LV" b="1" dirty="0"/>
              <a:t>Kultūrā nodarbināto atalgojuma paaugstināšana</a:t>
            </a:r>
          </a:p>
          <a:p>
            <a:pPr marL="342900" indent="-342900">
              <a:buFontTx/>
              <a:buChar char="-"/>
            </a:pPr>
            <a:r>
              <a:rPr lang="lv-LV" dirty="0"/>
              <a:t>Valsts sektorā nodarbināto atalgojums – vismaz publiskā sektora vidējā atalgojuma līmenī</a:t>
            </a:r>
          </a:p>
          <a:p>
            <a:pPr marL="342900" indent="-342900">
              <a:buFontTx/>
              <a:buChar char="-"/>
            </a:pPr>
            <a:r>
              <a:rPr lang="lv-LV" dirty="0"/>
              <a:t>Valsts loma pašvaldību kultūras dzīves nodrošināšanā</a:t>
            </a:r>
          </a:p>
          <a:p>
            <a:pPr marL="342900" indent="-342900">
              <a:buFontTx/>
              <a:buChar char="-"/>
            </a:pPr>
            <a:r>
              <a:rPr lang="lv-LV" dirty="0"/>
              <a:t>Privātajā sektorā nodarbināto ieņēmumi – saimnieciskās darbības konts, sociālo iemaksu kompensēšana, jaunrades stipendijas</a:t>
            </a:r>
          </a:p>
          <a:p>
            <a:pPr marL="342900" indent="-342900">
              <a:buFontTx/>
              <a:buChar char="-"/>
            </a:pPr>
            <a:r>
              <a:rPr lang="lv-LV" dirty="0"/>
              <a:t>Radošo personu ienākumi no intelektuālā īpašuma</a:t>
            </a:r>
          </a:p>
          <a:p>
            <a:r>
              <a:rPr lang="lv-LV" b="1" dirty="0"/>
              <a:t>Atbalsts NVO un privātajam kultūras sektoram</a:t>
            </a:r>
          </a:p>
          <a:p>
            <a:pPr marL="342900" indent="-342900">
              <a:buFontTx/>
              <a:buChar char="-"/>
            </a:pPr>
            <a:endParaRPr lang="lv-LV" dirty="0"/>
          </a:p>
          <a:p>
            <a:pPr marL="342900" indent="-342900">
              <a:buFontTx/>
              <a:buChar char="-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596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1552E18-BF94-4D37-8425-9FF95053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6096000" cy="1036642"/>
          </a:xfrm>
        </p:spPr>
        <p:txBody>
          <a:bodyPr/>
          <a:lstStyle/>
          <a:p>
            <a:r>
              <a:rPr lang="lv-LV" dirty="0"/>
              <a:t>Kultūras un radošo nozaru ilgtspējīga attīstība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CD69B95-B2AC-4A8C-87A0-0C616DE7D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4876800"/>
          </a:xfrm>
        </p:spPr>
        <p:txBody>
          <a:bodyPr>
            <a:normAutofit/>
          </a:bodyPr>
          <a:lstStyle/>
          <a:p>
            <a:r>
              <a:rPr lang="lv-LV" b="1" dirty="0"/>
              <a:t>Radošo industriju attīstība </a:t>
            </a:r>
          </a:p>
          <a:p>
            <a:pPr marL="342900" indent="-342900">
              <a:buFontTx/>
              <a:buChar char="-"/>
            </a:pPr>
            <a:r>
              <a:rPr lang="lv-LV" dirty="0"/>
              <a:t>Dizaina un arhitektūras nozaru attīstība</a:t>
            </a:r>
          </a:p>
          <a:p>
            <a:pPr marL="342900" indent="-342900">
              <a:buFontTx/>
              <a:buChar char="-"/>
            </a:pPr>
            <a:r>
              <a:rPr lang="lv-LV" dirty="0"/>
              <a:t>Paplašināta sadarbība ar kultūras pasākumu un populārās mūzikas nozarēm</a:t>
            </a:r>
          </a:p>
          <a:p>
            <a:r>
              <a:rPr lang="lv-LV" b="1" dirty="0"/>
              <a:t>Kultūras informācijas telpas stiprināšana</a:t>
            </a:r>
          </a:p>
          <a:p>
            <a:pPr marL="342900" indent="-342900">
              <a:buFontTx/>
              <a:buChar char="-"/>
            </a:pPr>
            <a:r>
              <a:rPr lang="lv-LV" dirty="0"/>
              <a:t>Atbalsts profesionālajiem kultūras medijiem</a:t>
            </a:r>
          </a:p>
          <a:p>
            <a:pPr marL="342900" indent="-342900">
              <a:buFontTx/>
              <a:buChar char="-"/>
            </a:pPr>
            <a:r>
              <a:rPr lang="lv-LV" dirty="0"/>
              <a:t>Kultūras nozares informācijas resursu attīstība</a:t>
            </a:r>
          </a:p>
          <a:p>
            <a:r>
              <a:rPr lang="lv-LV" b="1" dirty="0"/>
              <a:t>Kultūras starptautiskās eksportspējas stiprināšana un izmantošana Latvijas tēla veidošanā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63791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324600" cy="1036642"/>
          </a:xfrm>
        </p:spPr>
        <p:txBody>
          <a:bodyPr>
            <a:normAutofit/>
          </a:bodyPr>
          <a:lstStyle/>
          <a:p>
            <a:pPr lvl="1" algn="l">
              <a:defRPr/>
            </a:pPr>
            <a:r>
              <a:rPr lang="lv-LV" sz="2400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Talantu ataudze un kultūras darbinieku profesionālā izaugsme</a:t>
            </a:r>
          </a:p>
        </p:txBody>
      </p:sp>
      <p:pic>
        <p:nvPicPr>
          <p:cNvPr id="7" name="Satura vietturis 6" descr="Attēls, kurā ir ceļš&#10;&#10;Apraksts ģenerēts automātiski">
            <a:extLst>
              <a:ext uri="{FF2B5EF4-FFF2-40B4-BE49-F238E27FC236}">
                <a16:creationId xmlns:a16="http://schemas.microsoft.com/office/drawing/2014/main" id="{B1BFBACC-3E37-42AA-B5FF-AB75B9F08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05000"/>
            <a:ext cx="6324600" cy="35548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712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1552E18-BF94-4D37-8425-9FF95053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6096000" cy="1036642"/>
          </a:xfrm>
        </p:spPr>
        <p:txBody>
          <a:bodyPr/>
          <a:lstStyle/>
          <a:p>
            <a:r>
              <a:rPr lang="lv-LV" dirty="0"/>
              <a:t>Talantu ataudze un kultūras darbinieku profesionālā izaugsme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CD69B95-B2AC-4A8C-87A0-0C616DE7D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924800" cy="4373573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/>
              <a:t>Profesionālās ievirzes izglītības sistēmas stiprināšana </a:t>
            </a:r>
          </a:p>
          <a:p>
            <a:pPr marL="342900" indent="-342900">
              <a:buFontTx/>
              <a:buChar char="-"/>
            </a:pPr>
            <a:r>
              <a:rPr lang="lv-LV" dirty="0"/>
              <a:t>Pārstrādāts profesionālās ievirzes izglītības finansēšanas modelis un aktualizētas izglītības programmas un saturs</a:t>
            </a:r>
          </a:p>
          <a:p>
            <a:pPr marL="342900" indent="-342900">
              <a:buFontTx/>
              <a:buChar char="-"/>
            </a:pPr>
            <a:r>
              <a:rPr lang="lv-LV" dirty="0"/>
              <a:t>Stiprināta izglītības pēctecība un sasaiste ar darba tirgus prasībām</a:t>
            </a:r>
          </a:p>
          <a:p>
            <a:r>
              <a:rPr lang="lv-LV" b="1" dirty="0"/>
              <a:t>Profesionālā vidējās izglītības sistēmas stiprināšana</a:t>
            </a:r>
          </a:p>
          <a:p>
            <a:pPr marL="342900" indent="-342900">
              <a:buFontTx/>
              <a:buChar char="-"/>
            </a:pPr>
            <a:r>
              <a:rPr lang="lv-LV" dirty="0"/>
              <a:t>Izglītības ciešāka sasaiste ar darba tirgus prasībām, t.sk. uzticot Kultūrizglītības padomei nozares ekspertu padomes funkcijas</a:t>
            </a:r>
          </a:p>
          <a:p>
            <a:r>
              <a:rPr lang="lv-LV" b="1" dirty="0"/>
              <a:t>Kultūras un mākslas augstskolu attīstība</a:t>
            </a:r>
          </a:p>
          <a:p>
            <a:pPr marL="342900" indent="-342900">
              <a:buFontTx/>
              <a:buChar char="-"/>
            </a:pPr>
            <a:r>
              <a:rPr lang="lv-LV" dirty="0"/>
              <a:t>Augstskolu pārvaldības reforma īstenošana un izglītības kvalitātes un starptautiskās konkurētspējas stiprināšana</a:t>
            </a:r>
          </a:p>
          <a:p>
            <a:pPr marL="342900" indent="-342900">
              <a:buFontTx/>
              <a:buChar char="-"/>
            </a:pPr>
            <a:r>
              <a:rPr lang="lv-LV" dirty="0"/>
              <a:t>Mākslas un kultūras jomas pedagogu sagatavošana</a:t>
            </a:r>
          </a:p>
          <a:p>
            <a:pPr marL="342900" indent="-342900">
              <a:buFontTx/>
              <a:buChar char="-"/>
            </a:pPr>
            <a:r>
              <a:rPr lang="lv-LV" dirty="0"/>
              <a:t>Atbalsts kultūras pētniecībai, t.sk. valsts pētījumu programmas turpināšana</a:t>
            </a:r>
          </a:p>
        </p:txBody>
      </p:sp>
    </p:spTree>
    <p:extLst>
      <p:ext uri="{BB962C8B-B14F-4D97-AF65-F5344CB8AC3E}">
        <p14:creationId xmlns:p14="http://schemas.microsoft.com/office/powerpoint/2010/main" val="287438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1552E18-BF94-4D37-8425-9FF95053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6096000" cy="1036642"/>
          </a:xfrm>
        </p:spPr>
        <p:txBody>
          <a:bodyPr/>
          <a:lstStyle/>
          <a:p>
            <a:r>
              <a:rPr lang="lv-LV" dirty="0"/>
              <a:t>Talantu ataudze un kultūras darbinieku profesionālā izaugsme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CD69B95-B2AC-4A8C-87A0-0C616DE7D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4373573"/>
          </a:xfrm>
        </p:spPr>
        <p:txBody>
          <a:bodyPr>
            <a:normAutofit fontScale="92500" lnSpcReduction="10000"/>
          </a:bodyPr>
          <a:lstStyle/>
          <a:p>
            <a:r>
              <a:rPr lang="lv-LV" b="1" dirty="0"/>
              <a:t>Attīstīt kultūras darbinieku profesionālās pilnveides un tālākizglītības iespējas</a:t>
            </a:r>
          </a:p>
          <a:p>
            <a:pPr marL="342900" indent="-342900">
              <a:buFontTx/>
              <a:buChar char="-"/>
            </a:pPr>
            <a:r>
              <a:rPr lang="lv-LV" dirty="0"/>
              <a:t>Pilnveidots kultūras un mākslas jomu profesionālās kvalifikācijas ietvars</a:t>
            </a:r>
          </a:p>
          <a:p>
            <a:pPr marL="342900" indent="-342900">
              <a:buFontTx/>
              <a:buChar char="-"/>
            </a:pPr>
            <a:r>
              <a:rPr lang="lv-LV" dirty="0"/>
              <a:t>Uzlabotas nozarē nodarbināto – atmiņas institūciju speciālistu, kultūras pasākumu organizatoru, radošo personu) kompetences un prasmes, tostarp digitālās prasmes un uzņēmējdarbības prasmes</a:t>
            </a:r>
          </a:p>
          <a:p>
            <a:pPr marL="342900" indent="-342900">
              <a:buFontTx/>
              <a:buChar char="-"/>
            </a:pPr>
            <a:r>
              <a:rPr lang="lv-LV" dirty="0"/>
              <a:t>Paplašinātas iespējas iegūt profesionālo kvalifikāciju (t.sk. pārkvalificēties) specifiskās </a:t>
            </a:r>
            <a:r>
              <a:rPr lang="lv-LV" dirty="0" err="1"/>
              <a:t>specializācijās</a:t>
            </a:r>
            <a:endParaRPr lang="lv-LV" dirty="0"/>
          </a:p>
          <a:p>
            <a:r>
              <a:rPr lang="lv-LV" b="1" dirty="0"/>
              <a:t>Sniegt ieguldījumu sabiedrības kultūras kompetenču paaugstināšanā</a:t>
            </a:r>
          </a:p>
          <a:p>
            <a:pPr marL="342900" indent="-342900">
              <a:buFontTx/>
              <a:buChar char="-"/>
            </a:pPr>
            <a:r>
              <a:rPr lang="lv-LV" dirty="0"/>
              <a:t>Nodrošināta programmas «Latvijas skolas soma» norise</a:t>
            </a:r>
          </a:p>
          <a:p>
            <a:pPr marL="342900" indent="-342900">
              <a:buFontTx/>
              <a:buChar char="-"/>
            </a:pPr>
            <a:r>
              <a:rPr lang="lv-LV" dirty="0"/>
              <a:t>Atbalstītas lasīšanas veicināšanas programmas</a:t>
            </a:r>
          </a:p>
        </p:txBody>
      </p:sp>
    </p:spTree>
    <p:extLst>
      <p:ext uri="{BB962C8B-B14F-4D97-AF65-F5344CB8AC3E}">
        <p14:creationId xmlns:p14="http://schemas.microsoft.com/office/powerpoint/2010/main" val="231520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019800" cy="1036642"/>
          </a:xfrm>
        </p:spPr>
        <p:txBody>
          <a:bodyPr>
            <a:normAutofit/>
          </a:bodyPr>
          <a:lstStyle/>
          <a:p>
            <a:pPr lvl="1" algn="l">
              <a:defRPr/>
            </a:pPr>
            <a:r>
              <a:rPr lang="lv-LV" sz="24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Politikas mērķis un prioritātes</a:t>
            </a:r>
          </a:p>
        </p:txBody>
      </p:sp>
      <p:sp>
        <p:nvSpPr>
          <p:cNvPr id="5" name="Satura vietturis 4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373573"/>
          </a:xfrm>
        </p:spPr>
        <p:txBody>
          <a:bodyPr>
            <a:normAutofit fontScale="92500"/>
          </a:bodyPr>
          <a:lstStyle/>
          <a:p>
            <a:r>
              <a:rPr lang="lv-LV" sz="2400" b="1" dirty="0"/>
              <a:t>Mērķis: </a:t>
            </a:r>
            <a:r>
              <a:rPr lang="lv-LV" sz="2400" dirty="0"/>
              <a:t>ilgtspējīga un sabiedrībai pieejama kultūra nacionālas valsts attīstībai un indivīda izaugsmei</a:t>
            </a:r>
          </a:p>
          <a:p>
            <a:endParaRPr lang="lv-LV" sz="2400" dirty="0"/>
          </a:p>
          <a:p>
            <a:r>
              <a:rPr lang="lv-LV" sz="2400" b="1" dirty="0"/>
              <a:t>Prioritātes:</a:t>
            </a:r>
          </a:p>
          <a:p>
            <a:pPr marL="514350" indent="-514350">
              <a:buAutoNum type="arabicParenR"/>
            </a:pPr>
            <a:r>
              <a:rPr lang="lv-LV" sz="2400" dirty="0"/>
              <a:t>Sabiedrībai pieejams kultūras piedāvājums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lv-LV" sz="2400" dirty="0"/>
              <a:t>Aktīva sabiedrības līdzdalība kultūras procesos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lv-LV" sz="2400" dirty="0"/>
              <a:t>Kultūras mantojuma ilgtspējīga saglabāšana un izmantošana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lv-LV" sz="2400" dirty="0"/>
              <a:t>Kultūras un radošo nozaru ilgtspējīga attīstība</a:t>
            </a:r>
          </a:p>
          <a:p>
            <a:pPr marL="514350" indent="-514350">
              <a:buAutoNum type="arabicParenR"/>
            </a:pPr>
            <a:r>
              <a:rPr lang="lv-LV" sz="2400" dirty="0"/>
              <a:t>Talantu ataudze un kultūras darbinieku profesionālā izaugsme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BCC4161A-601E-4499-9E64-B9F1B96E1B88}"/>
              </a:ext>
            </a:extLst>
          </p:cNvPr>
          <p:cNvSpPr txBox="1">
            <a:spLocks/>
          </p:cNvSpPr>
          <p:nvPr/>
        </p:nvSpPr>
        <p:spPr bwMode="auto">
          <a:xfrm>
            <a:off x="457200" y="4800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lv-LV" sz="1600" b="0" dirty="0"/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63F8ED8F-2CF1-4D7E-B13B-93781DCA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25800"/>
            <a:ext cx="7772400" cy="914400"/>
          </a:xfrm>
        </p:spPr>
        <p:txBody>
          <a:bodyPr/>
          <a:lstStyle/>
          <a:p>
            <a:r>
              <a:rPr lang="lv-LV" dirty="0"/>
              <a:t>Paldies!</a:t>
            </a:r>
          </a:p>
        </p:txBody>
      </p:sp>
      <p:sp>
        <p:nvSpPr>
          <p:cNvPr id="8" name="Teksta vietturis 3">
            <a:extLst>
              <a:ext uri="{FF2B5EF4-FFF2-40B4-BE49-F238E27FC236}">
                <a16:creationId xmlns:a16="http://schemas.microsoft.com/office/drawing/2014/main" id="{D9D11150-7D3C-4F92-9AA1-F1B27C1FE590}"/>
              </a:ext>
            </a:extLst>
          </p:cNvPr>
          <p:cNvSpPr txBox="1">
            <a:spLocks/>
          </p:cNvSpPr>
          <p:nvPr/>
        </p:nvSpPr>
        <p:spPr bwMode="auto">
          <a:xfrm>
            <a:off x="685800" y="56388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9076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0E5E5BB-37B6-4AAD-8589-3D40B1B8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6096000" cy="1036642"/>
          </a:xfrm>
        </p:spPr>
        <p:txBody>
          <a:bodyPr/>
          <a:lstStyle/>
          <a:p>
            <a:r>
              <a:rPr lang="lv-LV" dirty="0"/>
              <a:t>Politikas veidošanas konteksts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5110B93-5656-4846-8CBF-51A8DCD2E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437357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lv-LV" b="1" dirty="0"/>
              <a:t>Globalizācija</a:t>
            </a:r>
            <a:r>
              <a:rPr lang="lv-LV" dirty="0"/>
              <a:t> un nacionālas kultūras izaicinājumi</a:t>
            </a:r>
          </a:p>
          <a:p>
            <a:pPr marL="342900" indent="-342900">
              <a:buFontTx/>
              <a:buChar char="-"/>
            </a:pPr>
            <a:r>
              <a:rPr lang="lv-LV" b="1" dirty="0"/>
              <a:t>Digitālā transformācija</a:t>
            </a:r>
          </a:p>
          <a:p>
            <a:pPr marL="342900" indent="-342900">
              <a:buFontTx/>
              <a:buChar char="-"/>
            </a:pPr>
            <a:r>
              <a:rPr lang="lv-LV" b="1" dirty="0"/>
              <a:t>Klimata pārmaiņas </a:t>
            </a:r>
          </a:p>
          <a:p>
            <a:pPr marL="342900" indent="-342900">
              <a:buFontTx/>
              <a:buChar char="-"/>
            </a:pPr>
            <a:r>
              <a:rPr lang="lv-LV" b="1" dirty="0"/>
              <a:t>Reģionālā attīstība</a:t>
            </a:r>
            <a:r>
              <a:rPr lang="lv-LV" dirty="0"/>
              <a:t>,</a:t>
            </a:r>
            <a:r>
              <a:rPr lang="lv-LV" b="1" dirty="0"/>
              <a:t> </a:t>
            </a:r>
            <a:r>
              <a:rPr lang="lv-LV" dirty="0"/>
              <a:t>t.sk. administratīvi teritoriālās reformas ietekme</a:t>
            </a:r>
          </a:p>
          <a:p>
            <a:pPr marL="342900" indent="-342900">
              <a:buFontTx/>
              <a:buChar char="-"/>
            </a:pPr>
            <a:r>
              <a:rPr lang="lv-LV" b="1" dirty="0"/>
              <a:t>Demogrāfiskās izmaiņas</a:t>
            </a:r>
            <a:r>
              <a:rPr lang="lv-LV" dirty="0"/>
              <a:t>, t.sk. iedzīvotāju skaita samazināšanās, sabiedrības novecošana un emigrācija</a:t>
            </a:r>
          </a:p>
          <a:p>
            <a:pPr marL="342900" indent="-342900">
              <a:buFontTx/>
              <a:buChar char="-"/>
            </a:pPr>
            <a:r>
              <a:rPr lang="lv-LV" b="1" dirty="0"/>
              <a:t>Covid-19</a:t>
            </a:r>
            <a:r>
              <a:rPr lang="lv-LV" dirty="0"/>
              <a:t> </a:t>
            </a:r>
            <a:r>
              <a:rPr lang="lv-LV" b="1" dirty="0"/>
              <a:t>krīzes</a:t>
            </a:r>
            <a:r>
              <a:rPr lang="lv-LV" dirty="0"/>
              <a:t> ietekme uz kultūras procesiem, patēriņu un līdzdalības iespējām</a:t>
            </a:r>
          </a:p>
        </p:txBody>
      </p:sp>
    </p:spTree>
    <p:extLst>
      <p:ext uri="{BB962C8B-B14F-4D97-AF65-F5344CB8AC3E}">
        <p14:creationId xmlns:p14="http://schemas.microsoft.com/office/powerpoint/2010/main" val="278895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324600" cy="1036642"/>
          </a:xfrm>
        </p:spPr>
        <p:txBody>
          <a:bodyPr>
            <a:normAutofit/>
          </a:bodyPr>
          <a:lstStyle/>
          <a:p>
            <a:pPr lvl="1" algn="l">
              <a:defRPr/>
            </a:pPr>
            <a:r>
              <a:rPr lang="lv-LV" sz="2400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Sabiedrībai pieejams kultūras piedāvājums</a:t>
            </a:r>
          </a:p>
        </p:txBody>
      </p:sp>
      <p:pic>
        <p:nvPicPr>
          <p:cNvPr id="7" name="Satura vietturis 6" descr="Attēls, kurā ir grīda, persona, dejotājs&#10;&#10;Apraksts ģenerēts automātiski">
            <a:extLst>
              <a:ext uri="{FF2B5EF4-FFF2-40B4-BE49-F238E27FC236}">
                <a16:creationId xmlns:a16="http://schemas.microsoft.com/office/drawing/2014/main" id="{6809CF5A-4152-4907-BBEB-304105C32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907380"/>
            <a:ext cx="6324599" cy="4216399"/>
          </a:xfrm>
        </p:spPr>
      </p:pic>
    </p:spTree>
    <p:extLst>
      <p:ext uri="{BB962C8B-B14F-4D97-AF65-F5344CB8AC3E}">
        <p14:creationId xmlns:p14="http://schemas.microsoft.com/office/powerpoint/2010/main" val="49607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324600" cy="1036642"/>
          </a:xfrm>
        </p:spPr>
        <p:txBody>
          <a:bodyPr>
            <a:normAutofit/>
          </a:bodyPr>
          <a:lstStyle/>
          <a:p>
            <a:pPr lvl="1" algn="l">
              <a:defRPr/>
            </a:pPr>
            <a:r>
              <a:rPr lang="lv-LV" sz="2400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Sabiedrībai pieejams kultūras piedāvājums</a:t>
            </a:r>
          </a:p>
        </p:txBody>
      </p:sp>
      <p:sp>
        <p:nvSpPr>
          <p:cNvPr id="5" name="Satura vietturis 4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3735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lv-LV" sz="2800" b="1" dirty="0"/>
              <a:t>Kultūras pieejamība reģionos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sz="2800" dirty="0"/>
              <a:t>Kultūras pakalpojumu grozs pēc ATR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sz="2800" dirty="0"/>
              <a:t>Profesionālās mākslas pieejamība reģionos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sz="2800" dirty="0"/>
              <a:t>Sabalansēta valsts un pašvaldību atbildība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sz="2800" dirty="0"/>
              <a:t>Kultūras centru likums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sz="2800" dirty="0"/>
              <a:t>Eiropas Kultūras galvaspilsēta 2027.gadā</a:t>
            </a:r>
          </a:p>
          <a:p>
            <a:pPr>
              <a:lnSpc>
                <a:spcPct val="120000"/>
              </a:lnSpc>
            </a:pPr>
            <a:r>
              <a:rPr lang="lv-LV" sz="2800" b="1" dirty="0"/>
              <a:t>Kultūras pieejamība diasporai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sz="2800" dirty="0"/>
              <a:t>Plānu darbam ar diasporu papildinoši pasākumi </a:t>
            </a:r>
          </a:p>
          <a:p>
            <a:pPr>
              <a:lnSpc>
                <a:spcPct val="120000"/>
              </a:lnSpc>
            </a:pPr>
            <a:r>
              <a:rPr lang="lv-LV" sz="2800" b="1" dirty="0"/>
              <a:t>Kultūras piedāvājums bērniem un jauniešiem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sz="2800" dirty="0"/>
              <a:t>Ekonomiskā pieejamība (t.sk. ģimenēm)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sz="2800" dirty="0"/>
              <a:t>Satura attīstība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45452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324600" cy="1036642"/>
          </a:xfrm>
        </p:spPr>
        <p:txBody>
          <a:bodyPr>
            <a:normAutofit/>
          </a:bodyPr>
          <a:lstStyle/>
          <a:p>
            <a:pPr lvl="1" algn="l">
              <a:defRPr/>
            </a:pPr>
            <a:r>
              <a:rPr lang="lv-LV" sz="2400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Sabiedrībai pieejams kultūras piedāvājums</a:t>
            </a:r>
          </a:p>
        </p:txBody>
      </p:sp>
      <p:sp>
        <p:nvSpPr>
          <p:cNvPr id="5" name="Satura vietturis 4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3735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lv-LV" sz="2800" b="1" dirty="0"/>
              <a:t>Kultūras pieejamība mazākumtautībām un ārvalstniekiem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sz="2800" dirty="0"/>
              <a:t>Mazākumtautību kultūras aktivitāšu atbalsts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sz="2800" dirty="0"/>
              <a:t>Satura pielāgošana</a:t>
            </a:r>
          </a:p>
          <a:p>
            <a:pPr>
              <a:lnSpc>
                <a:spcPct val="120000"/>
              </a:lnSpc>
            </a:pPr>
            <a:r>
              <a:rPr lang="lv-LV" sz="2800" b="1" dirty="0"/>
              <a:t>Kultūras pieejamība cilvēkiem ar īpašām vajadzībām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sz="2800" dirty="0"/>
              <a:t>Infrastruktūras pieejamība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sz="2800" dirty="0"/>
              <a:t>Satura pielāgošana</a:t>
            </a:r>
          </a:p>
          <a:p>
            <a:pPr marL="1219200" lvl="1" indent="-457200">
              <a:lnSpc>
                <a:spcPct val="120000"/>
              </a:lnSpc>
              <a:buFontTx/>
              <a:buChar char="-"/>
            </a:pPr>
            <a:r>
              <a:rPr lang="lv-LV" sz="2800" dirty="0">
                <a:latin typeface="Verdana" panose="020B0604030504040204" pitchFamily="34" charset="0"/>
                <a:ea typeface="Verdana" panose="020B0604030504040204" pitchFamily="34" charset="0"/>
              </a:rPr>
              <a:t>Audiogrāmatas</a:t>
            </a:r>
          </a:p>
          <a:p>
            <a:pPr marL="1219200" lvl="1" indent="-457200">
              <a:lnSpc>
                <a:spcPct val="120000"/>
              </a:lnSpc>
              <a:buFontTx/>
              <a:buChar char="-"/>
            </a:pPr>
            <a:r>
              <a:rPr lang="lv-LV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Taktilā</a:t>
            </a:r>
            <a:r>
              <a:rPr lang="lv-LV" sz="2800" dirty="0">
                <a:latin typeface="Verdana" panose="020B0604030504040204" pitchFamily="34" charset="0"/>
                <a:ea typeface="Verdana" panose="020B0604030504040204" pitchFamily="34" charset="0"/>
              </a:rPr>
              <a:t> informācija</a:t>
            </a:r>
          </a:p>
          <a:p>
            <a:pPr marL="1219200" lvl="1" indent="-457200">
              <a:lnSpc>
                <a:spcPct val="120000"/>
              </a:lnSpc>
              <a:buFontTx/>
              <a:buChar char="-"/>
            </a:pPr>
            <a:r>
              <a:rPr lang="lv-LV" sz="2800" dirty="0">
                <a:latin typeface="Verdana" panose="020B0604030504040204" pitchFamily="34" charset="0"/>
                <a:ea typeface="Verdana" panose="020B0604030504040204" pitchFamily="34" charset="0"/>
              </a:rPr>
              <a:t>Akustiskās cilpas</a:t>
            </a:r>
          </a:p>
          <a:p>
            <a:pPr marL="1219200" lvl="1" indent="-457200">
              <a:lnSpc>
                <a:spcPct val="120000"/>
              </a:lnSpc>
              <a:buFontTx/>
              <a:buChar char="-"/>
            </a:pPr>
            <a:r>
              <a:rPr lang="lv-LV" sz="2800" dirty="0">
                <a:latin typeface="Verdana" panose="020B0604030504040204" pitchFamily="34" charset="0"/>
                <a:ea typeface="Verdana" panose="020B0604030504040204" pitchFamily="34" charset="0"/>
              </a:rPr>
              <a:t>Pasākumu titrēšana</a:t>
            </a:r>
          </a:p>
        </p:txBody>
      </p:sp>
    </p:spTree>
    <p:extLst>
      <p:ext uri="{BB962C8B-B14F-4D97-AF65-F5344CB8AC3E}">
        <p14:creationId xmlns:p14="http://schemas.microsoft.com/office/powerpoint/2010/main" val="352693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0CC51B-0B8C-4CA0-84C6-22CEF840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6096000" cy="1036642"/>
          </a:xfrm>
        </p:spPr>
        <p:txBody>
          <a:bodyPr/>
          <a:lstStyle/>
          <a:p>
            <a:r>
              <a:rPr lang="lv-LV" dirty="0"/>
              <a:t>Sabiedrībai pieejams kultūras piedāvājums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E37744D-F95C-44C9-AB91-CD9FCD12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73"/>
          </a:xfrm>
        </p:spPr>
        <p:txBody>
          <a:bodyPr>
            <a:normAutofit fontScale="92500"/>
          </a:bodyPr>
          <a:lstStyle/>
          <a:p>
            <a:r>
              <a:rPr lang="lv-LV" b="1" dirty="0"/>
              <a:t>Kultūras pieejamība digitālajā vidē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dirty="0"/>
              <a:t>Digitālā kultūras satura, it īpaši audiovizuālā satura, pieejamība sabiedrībai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dirty="0"/>
              <a:t>Kultūras mantojuma digitalizācija (t.sk. pieminekļu ģeotelpiskās informācijas veidošana un 3D digitalizācija)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dirty="0"/>
              <a:t>Digitālās informācijas pielietojuma iespēju paplašināšana zinātnē un tautsaimniecībā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dirty="0"/>
              <a:t>Latvijas Nacionālās enciklopēdija satura attīstība</a:t>
            </a:r>
          </a:p>
          <a:p>
            <a:pPr>
              <a:lnSpc>
                <a:spcPct val="120000"/>
              </a:lnSpc>
            </a:pPr>
            <a:r>
              <a:rPr lang="lv-LV" b="1" dirty="0"/>
              <a:t>Kultūras popularizācija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dirty="0"/>
              <a:t>Kultūras atspoguļojums medijos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lv-LV" dirty="0" err="1"/>
              <a:t>Mērķpasākumi</a:t>
            </a:r>
            <a:r>
              <a:rPr lang="lv-LV" dirty="0"/>
              <a:t> (t.sk. Latvijas grāmatu 500gade 2025.gadā)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1073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324600" cy="1036642"/>
          </a:xfrm>
        </p:spPr>
        <p:txBody>
          <a:bodyPr>
            <a:normAutofit/>
          </a:bodyPr>
          <a:lstStyle/>
          <a:p>
            <a:pPr lvl="1" algn="l">
              <a:defRPr/>
            </a:pPr>
            <a:r>
              <a:rPr lang="lv-LV" sz="2400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Aktīva sabiedrības līdzdalība kultūras procesos</a:t>
            </a:r>
          </a:p>
        </p:txBody>
      </p:sp>
      <p:pic>
        <p:nvPicPr>
          <p:cNvPr id="15" name="Satura vietturis 14" descr="Attēls, kurā ir persona, pūlis, cilvēki, vērošana&#10;&#10;Apraksts ģenerēts automātiski">
            <a:extLst>
              <a:ext uri="{FF2B5EF4-FFF2-40B4-BE49-F238E27FC236}">
                <a16:creationId xmlns:a16="http://schemas.microsoft.com/office/drawing/2014/main" id="{992D0492-2921-4A54-95C3-A1DEFDA99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600"/>
            <a:ext cx="6324600" cy="4218508"/>
          </a:xfrm>
        </p:spPr>
      </p:pic>
    </p:spTree>
    <p:extLst>
      <p:ext uri="{BB962C8B-B14F-4D97-AF65-F5344CB8AC3E}">
        <p14:creationId xmlns:p14="http://schemas.microsoft.com/office/powerpoint/2010/main" val="39064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52DE832-16EE-406C-A3D1-1BF9C440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6096000" cy="1036642"/>
          </a:xfrm>
        </p:spPr>
        <p:txBody>
          <a:bodyPr>
            <a:normAutofit/>
          </a:bodyPr>
          <a:lstStyle/>
          <a:p>
            <a:r>
              <a:rPr lang="lv-LV" dirty="0"/>
              <a:t>Aktīva sabiedrības līdzdalība kultūras procesos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371725F-1606-4398-B063-C17B89C0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373573"/>
          </a:xfrm>
        </p:spPr>
        <p:txBody>
          <a:bodyPr>
            <a:normAutofit/>
          </a:bodyPr>
          <a:lstStyle/>
          <a:p>
            <a:r>
              <a:rPr lang="lv-LV" b="1" dirty="0"/>
              <a:t>Atbalsts iedzīvotāju iesaistei amatiermākslā</a:t>
            </a:r>
          </a:p>
          <a:p>
            <a:pPr marL="342900" indent="-342900">
              <a:buFontTx/>
              <a:buChar char="-"/>
            </a:pPr>
            <a:r>
              <a:rPr lang="lv-LV" dirty="0"/>
              <a:t>Valsts un pašvaldību atbalsts amatiermākslas kolektīvu darbībai</a:t>
            </a:r>
          </a:p>
          <a:p>
            <a:r>
              <a:rPr lang="lv-LV" b="1" dirty="0"/>
              <a:t>Atbalsts iedzīvotāju radošajai pašizpausmei</a:t>
            </a:r>
          </a:p>
          <a:p>
            <a:pPr marL="342900" indent="-342900">
              <a:buFontTx/>
              <a:buChar char="-"/>
            </a:pPr>
            <a:r>
              <a:rPr lang="lv-LV" dirty="0"/>
              <a:t>Atbalsts mūsdienu kultūras praksēm, t.sk. sadarbībā ar NVO sektoru</a:t>
            </a:r>
          </a:p>
          <a:p>
            <a:pPr marL="342900" indent="-342900">
              <a:buFontTx/>
              <a:buChar char="-"/>
            </a:pPr>
            <a:r>
              <a:rPr lang="lv-LV" dirty="0"/>
              <a:t>Atbalsts radošo prasmju izkopšanai, t.sk. sadarbībā ar kultūras centriem</a:t>
            </a:r>
          </a:p>
          <a:p>
            <a:pPr marL="342900" indent="-342900">
              <a:buFontTx/>
              <a:buChar char="-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14972446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16016</TotalTime>
  <Words>816</Words>
  <Application>Microsoft Office PowerPoint</Application>
  <PresentationFormat>Slaidrāde ekrānā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89_Prezentacija_templateLV</vt:lpstr>
      <vt:lpstr>Kultūrpolitikas pamatnostādnes «Kultūrvalsts» 2021-2027</vt:lpstr>
      <vt:lpstr>Politikas mērķis un prioritātes</vt:lpstr>
      <vt:lpstr>Politikas veidošanas konteksts</vt:lpstr>
      <vt:lpstr>Sabiedrībai pieejams kultūras piedāvājums</vt:lpstr>
      <vt:lpstr>Sabiedrībai pieejams kultūras piedāvājums</vt:lpstr>
      <vt:lpstr>Sabiedrībai pieejams kultūras piedāvājums</vt:lpstr>
      <vt:lpstr>Sabiedrībai pieejams kultūras piedāvājums</vt:lpstr>
      <vt:lpstr>Aktīva sabiedrības līdzdalība kultūras procesos</vt:lpstr>
      <vt:lpstr>Aktīva sabiedrības līdzdalība kultūras procesos</vt:lpstr>
      <vt:lpstr>Aktīva sabiedrības līdzdalība kultūras procesos</vt:lpstr>
      <vt:lpstr>Kultūras mantojuma ilgtspējīga saglabāšana un izmantošana</vt:lpstr>
      <vt:lpstr>Kultūras mantojuma ilgtspējīga saglabāšana un izmantošana</vt:lpstr>
      <vt:lpstr>Kultūras un radošo nozaru ilgtspējīga attīstība</vt:lpstr>
      <vt:lpstr>Kultūras un radošo nozaru ilgtspējīga attīstība</vt:lpstr>
      <vt:lpstr>Kultūras un radošo nozaru ilgtspējīga attīstība</vt:lpstr>
      <vt:lpstr>Kultūras un radošo nozaru ilgtspējīga attīstība</vt:lpstr>
      <vt:lpstr>Talantu ataudze un kultūras darbinieku profesionālā izaugsme</vt:lpstr>
      <vt:lpstr>Talantu ataudze un kultūras darbinieku profesionālā izaugsme</vt:lpstr>
      <vt:lpstr>Talantu ataudze un kultūras darbinieku profesionālā izaugsme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Kultūras ministrijas darba plāns 2015.gadam</dc:title>
  <dc:creator>Dace Ziemele</dc:creator>
  <cp:lastModifiedBy>Uldis Zariņš</cp:lastModifiedBy>
  <cp:revision>798</cp:revision>
  <dcterms:created xsi:type="dcterms:W3CDTF">2006-08-16T00:00:00Z</dcterms:created>
  <dcterms:modified xsi:type="dcterms:W3CDTF">2021-11-23T15:35:03Z</dcterms:modified>
</cp:coreProperties>
</file>