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1127" r:id="rId3"/>
    <p:sldId id="1216" r:id="rId4"/>
    <p:sldId id="1217" r:id="rId5"/>
    <p:sldId id="261" r:id="rId6"/>
    <p:sldId id="1218" r:id="rId7"/>
    <p:sldId id="1128" r:id="rId8"/>
    <p:sldId id="1210" r:id="rId9"/>
    <p:sldId id="1135" r:id="rId10"/>
    <p:sldId id="1136" r:id="rId11"/>
    <p:sldId id="1219" r:id="rId12"/>
    <p:sldId id="1220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Lapsiņa" initials="EL" lastIdx="3" clrIdx="0">
    <p:extLst>
      <p:ext uri="{19B8F6BF-5375-455C-9EA6-DF929625EA0E}">
        <p15:presenceInfo xmlns:p15="http://schemas.microsoft.com/office/powerpoint/2012/main" userId="S-1-5-21-738795142-1242532775-405837587-2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na.jurjane\Desktop\El&#299;na\Prezent&#257;cijas\datu%20aktualiz&#257;cija\01_09_2021\grafik_kart_31.12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elina.jurjane\Desktop\Uzaicin&#257;jums%20uz%20IAK%20s&#275;di%2016.02.2022\dinamik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elina.jurjane\Desktop\Uzaicin&#257;jums%20uz%20IAK%20s&#275;di%2016.02.2022\vakances__2021_1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.lapsina\AppData\Local\Microsoft\Windows\INetCache\Content.Outlook\VJYQ831F\dal&#299;b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.lapsina\AppData\Local\Microsoft\Windows\INetCache\Content.Outlook\VJYQ831F\operativa_info_14_02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16031224810842E-2"/>
          <c:y val="0.1649483940982244"/>
          <c:w val="0.62369211767081156"/>
          <c:h val="0.73424980950841623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D2-457C-8E48-D599FCB2A3A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D2-457C-8E48-D599FCB2A3AB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D2-457C-8E48-D599FCB2A3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D2-457C-8E48-D599FCB2A3A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D2-457C-8E48-D599FCB2A3AB}"/>
              </c:ext>
            </c:extLst>
          </c:dPt>
          <c:dLbls>
            <c:dLbl>
              <c:idx val="0"/>
              <c:layout>
                <c:manualLayout>
                  <c:x val="-0.156862745098039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D2-457C-8E48-D599FCB2A3AB}"/>
                </c:ext>
              </c:extLst>
            </c:dLbl>
            <c:dLbl>
              <c:idx val="1"/>
              <c:layout>
                <c:manualLayout>
                  <c:x val="-0.15384615384615385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D2-457C-8E48-D599FCB2A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'31_01_2022'!$D$7:$H$7</c:f>
              <c:numCache>
                <c:formatCode>#,##0</c:formatCode>
                <c:ptCount val="5"/>
                <c:pt idx="0">
                  <c:v>144310</c:v>
                </c:pt>
                <c:pt idx="1">
                  <c:v>108500</c:v>
                </c:pt>
                <c:pt idx="2">
                  <c:v>7656</c:v>
                </c:pt>
                <c:pt idx="3">
                  <c:v>8120</c:v>
                </c:pt>
                <c:pt idx="4">
                  <c:v>1374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D2-457C-8E48-D599FCB2A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48"/>
        <c:axId val="196523008"/>
        <c:axId val="196523392"/>
      </c:barChart>
      <c:catAx>
        <c:axId val="196523008"/>
        <c:scaling>
          <c:orientation val="minMax"/>
        </c:scaling>
        <c:delete val="1"/>
        <c:axPos val="l"/>
        <c:majorTickMark val="out"/>
        <c:minorTickMark val="none"/>
        <c:tickLblPos val="nextTo"/>
        <c:crossAx val="196523392"/>
        <c:crosses val="autoZero"/>
        <c:auto val="1"/>
        <c:lblAlgn val="ctr"/>
        <c:lblOffset val="100"/>
        <c:noMultiLvlLbl val="0"/>
      </c:catAx>
      <c:valAx>
        <c:axId val="19652339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65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8485891367753"/>
          <c:y val="3.5184588102531035E-2"/>
          <c:w val="0.60754681197417193"/>
          <c:h val="0.89735449735449735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6E-4186-A590-DB675CF0F98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6E-4186-A590-DB675CF0F98D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6E-4186-A590-DB675CF0F9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6E-4186-A590-DB675CF0F98D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6E-4186-A590-DB675CF0F98D}"/>
              </c:ext>
            </c:extLst>
          </c:dPt>
          <c:dLbls>
            <c:dLbl>
              <c:idx val="0"/>
              <c:layout>
                <c:manualLayout>
                  <c:x val="-0.1847869142968526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6E-4186-A590-DB675CF0F98D}"/>
                </c:ext>
              </c:extLst>
            </c:dLbl>
            <c:dLbl>
              <c:idx val="1"/>
              <c:layout>
                <c:manualLayout>
                  <c:x val="-0.1784149517348922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6E-4186-A590-DB675CF0F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'31_01_2022'!$D$6:$H$6</c:f>
              <c:numCache>
                <c:formatCode>#,##0</c:formatCode>
                <c:ptCount val="5"/>
                <c:pt idx="0">
                  <c:v>615632</c:v>
                </c:pt>
                <c:pt idx="1">
                  <c:v>489600</c:v>
                </c:pt>
                <c:pt idx="2">
                  <c:v>56410</c:v>
                </c:pt>
                <c:pt idx="3">
                  <c:v>23650</c:v>
                </c:pt>
                <c:pt idx="4">
                  <c:v>14991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6E-4186-A590-DB675CF0F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75"/>
        <c:axId val="118938592"/>
        <c:axId val="196294640"/>
      </c:barChart>
      <c:catAx>
        <c:axId val="118938592"/>
        <c:scaling>
          <c:orientation val="minMax"/>
        </c:scaling>
        <c:delete val="1"/>
        <c:axPos val="l"/>
        <c:majorTickMark val="out"/>
        <c:minorTickMark val="none"/>
        <c:tickLblPos val="nextTo"/>
        <c:crossAx val="196294640"/>
        <c:crosses val="autoZero"/>
        <c:auto val="1"/>
        <c:lblAlgn val="ctr"/>
        <c:lblOffset val="100"/>
        <c:noMultiLvlLbl val="0"/>
      </c:catAx>
      <c:valAx>
        <c:axId val="19629464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893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3022392532922"/>
          <c:y val="0.1433045940060364"/>
          <c:w val="0.71303587051618544"/>
          <c:h val="0.84523809523809523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41-48C8-98D4-5F5A6706B9D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41-48C8-98D4-5F5A6706B9D0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41-48C8-98D4-5F5A6706B9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41-48C8-98D4-5F5A6706B9D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41-48C8-98D4-5F5A6706B9D0}"/>
              </c:ext>
            </c:extLst>
          </c:dPt>
          <c:dLbls>
            <c:dLbl>
              <c:idx val="0"/>
              <c:layout>
                <c:manualLayout>
                  <c:x val="-0.1924759405074365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1-48C8-98D4-5F5A6706B9D0}"/>
                </c:ext>
              </c:extLst>
            </c:dLbl>
            <c:dLbl>
              <c:idx val="1"/>
              <c:layout>
                <c:manualLayout>
                  <c:x val="-0.1644794400699913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41-48C8-98D4-5F5A6706B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'31_01_2022'!$D$9:$H$9</c:f>
              <c:numCache>
                <c:formatCode>#,##0</c:formatCode>
                <c:ptCount val="5"/>
                <c:pt idx="0">
                  <c:v>112913</c:v>
                </c:pt>
                <c:pt idx="1">
                  <c:v>82300</c:v>
                </c:pt>
                <c:pt idx="2">
                  <c:v>5900</c:v>
                </c:pt>
                <c:pt idx="3">
                  <c:v>6266</c:v>
                </c:pt>
                <c:pt idx="4">
                  <c:v>1821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41-48C8-98D4-5F5A6706B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48"/>
        <c:axId val="139342424"/>
        <c:axId val="139342816"/>
      </c:barChart>
      <c:catAx>
        <c:axId val="139342424"/>
        <c:scaling>
          <c:orientation val="minMax"/>
        </c:scaling>
        <c:delete val="1"/>
        <c:axPos val="l"/>
        <c:majorTickMark val="out"/>
        <c:minorTickMark val="none"/>
        <c:tickLblPos val="nextTo"/>
        <c:crossAx val="139342816"/>
        <c:crosses val="autoZero"/>
        <c:auto val="1"/>
        <c:lblAlgn val="ctr"/>
        <c:lblOffset val="100"/>
        <c:noMultiLvlLbl val="0"/>
      </c:catAx>
      <c:valAx>
        <c:axId val="1393428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934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52206951933588"/>
          <c:y val="0.13855328857640303"/>
          <c:w val="0.53229930286955263"/>
          <c:h val="0.8352953859692448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B-45D0-A47D-CEF9D309537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B-45D0-A47D-CEF9D309537B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B-45D0-A47D-CEF9D30953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1B-45D0-A47D-CEF9D309537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1B-45D0-A47D-CEF9D309537B}"/>
              </c:ext>
            </c:extLst>
          </c:dPt>
          <c:dLbls>
            <c:dLbl>
              <c:idx val="0"/>
              <c:layout>
                <c:manualLayout>
                  <c:x val="-0.15141954164346505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1B-45D0-A47D-CEF9D309537B}"/>
                </c:ext>
              </c:extLst>
            </c:dLbl>
            <c:dLbl>
              <c:idx val="1"/>
              <c:layout>
                <c:manualLayout>
                  <c:x val="-0.1458114104714848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B-45D0-A47D-CEF9D3095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'31_01_2022'!$D$8:$H$8</c:f>
              <c:numCache>
                <c:formatCode>#,##0</c:formatCode>
                <c:ptCount val="5"/>
                <c:pt idx="0">
                  <c:v>157284</c:v>
                </c:pt>
                <c:pt idx="1">
                  <c:v>107200</c:v>
                </c:pt>
                <c:pt idx="2">
                  <c:v>6921</c:v>
                </c:pt>
                <c:pt idx="3">
                  <c:v>16931</c:v>
                </c:pt>
                <c:pt idx="4">
                  <c:v>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1B-45D0-A47D-CEF9D3095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48"/>
        <c:axId val="196356800"/>
        <c:axId val="139343600"/>
      </c:barChart>
      <c:catAx>
        <c:axId val="196356800"/>
        <c:scaling>
          <c:orientation val="minMax"/>
        </c:scaling>
        <c:delete val="1"/>
        <c:axPos val="l"/>
        <c:majorTickMark val="out"/>
        <c:minorTickMark val="none"/>
        <c:tickLblPos val="nextTo"/>
        <c:crossAx val="139343600"/>
        <c:crosses val="autoZero"/>
        <c:auto val="1"/>
        <c:lblAlgn val="ctr"/>
        <c:lblOffset val="100"/>
        <c:noMultiLvlLbl val="0"/>
      </c:catAx>
      <c:valAx>
        <c:axId val="13934360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63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95903228578313E-2"/>
          <c:y val="0.10573575908180655"/>
          <c:w val="0.46689510377765436"/>
          <c:h val="0.74032449215036011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5-4A84-8765-5766FD03702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95-4A84-8765-5766FD037025}"/>
              </c:ext>
            </c:extLst>
          </c:dPt>
          <c:dPt>
            <c:idx val="2"/>
            <c:invertIfNegative val="0"/>
            <c:bubble3D val="0"/>
            <c:spPr>
              <a:solidFill>
                <a:srgbClr val="00DAD5"/>
              </a:solidFill>
              <a:ln w="25400" cap="flat" cmpd="sng" algn="ctr">
                <a:solidFill>
                  <a:srgbClr val="00DAD5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95-4A84-8765-5766FD0370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95-4A84-8765-5766FD037025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95-4A84-8765-5766FD037025}"/>
              </c:ext>
            </c:extLst>
          </c:dPt>
          <c:dLbls>
            <c:dLbl>
              <c:idx val="0"/>
              <c:layout>
                <c:manualLayout>
                  <c:x val="-0.1476923235956469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5-4A84-8765-5766FD037025}"/>
                </c:ext>
              </c:extLst>
            </c:dLbl>
            <c:dLbl>
              <c:idx val="1"/>
              <c:layout>
                <c:manualLayout>
                  <c:x val="-0.14222223753654889"/>
                  <c:y val="-1.010090217877760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5-4A84-8765-5766FD037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'31_01_2022'!$D$10:$H$10</c:f>
              <c:numCache>
                <c:formatCode>#,##0</c:formatCode>
                <c:ptCount val="5"/>
                <c:pt idx="0">
                  <c:v>141741</c:v>
                </c:pt>
                <c:pt idx="1">
                  <c:v>105300</c:v>
                </c:pt>
                <c:pt idx="2">
                  <c:v>6916</c:v>
                </c:pt>
                <c:pt idx="3">
                  <c:v>7256</c:v>
                </c:pt>
                <c:pt idx="4">
                  <c:v>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95-4A84-8765-5766FD037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48"/>
        <c:axId val="139340464"/>
        <c:axId val="139341248"/>
      </c:barChart>
      <c:catAx>
        <c:axId val="139340464"/>
        <c:scaling>
          <c:orientation val="minMax"/>
        </c:scaling>
        <c:delete val="1"/>
        <c:axPos val="l"/>
        <c:majorTickMark val="out"/>
        <c:minorTickMark val="none"/>
        <c:tickLblPos val="nextTo"/>
        <c:crossAx val="139341248"/>
        <c:crosses val="autoZero"/>
        <c:auto val="1"/>
        <c:lblAlgn val="ctr"/>
        <c:lblOffset val="100"/>
        <c:noMultiLvlLbl val="0"/>
      </c:catAx>
      <c:valAx>
        <c:axId val="1393412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93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Sheet1!$B$50</c:f>
              <c:strCache>
                <c:ptCount val="1"/>
                <c:pt idx="0">
                  <c:v>Reģistrēto bezdarbnieku skaits perioda beigās, 2022.g.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Sheet1!$B$51:$B$62</c:f>
              <c:numCache>
                <c:formatCode>General</c:formatCode>
                <c:ptCount val="12"/>
                <c:pt idx="0">
                  <c:v>62270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4-4A2F-9931-5CE82FDC034B}"/>
            </c:ext>
          </c:extLst>
        </c:ser>
        <c:ser>
          <c:idx val="2"/>
          <c:order val="2"/>
          <c:tx>
            <c:strRef>
              <c:f>Sheet1!$D$50</c:f>
              <c:strCache>
                <c:ptCount val="1"/>
                <c:pt idx="0">
                  <c:v>Reģistrēto bezdarbnieku skaits perioda beigās, 2021.g.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Sheet1!$D$51:$D$62</c:f>
              <c:numCache>
                <c:formatCode>#,##0</c:formatCode>
                <c:ptCount val="12"/>
                <c:pt idx="0">
                  <c:v>72612</c:v>
                </c:pt>
                <c:pt idx="1">
                  <c:v>74494</c:v>
                </c:pt>
                <c:pt idx="2">
                  <c:v>74232</c:v>
                </c:pt>
                <c:pt idx="3" formatCode="General">
                  <c:v>71376</c:v>
                </c:pt>
                <c:pt idx="4" formatCode="General">
                  <c:v>68765</c:v>
                </c:pt>
                <c:pt idx="5" formatCode="General">
                  <c:v>67307</c:v>
                </c:pt>
                <c:pt idx="6" formatCode="General">
                  <c:v>64392</c:v>
                </c:pt>
                <c:pt idx="7" formatCode="General">
                  <c:v>59040</c:v>
                </c:pt>
                <c:pt idx="8" formatCode="General">
                  <c:v>54524</c:v>
                </c:pt>
                <c:pt idx="9" formatCode="General">
                  <c:v>54042</c:v>
                </c:pt>
                <c:pt idx="10" formatCode="General">
                  <c:v>57536</c:v>
                </c:pt>
                <c:pt idx="11" formatCode="General">
                  <c:v>60774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4-4A2F-9931-5CE82FDC034B}"/>
            </c:ext>
          </c:extLst>
        </c:ser>
        <c:ser>
          <c:idx val="4"/>
          <c:order val="4"/>
          <c:tx>
            <c:strRef>
              <c:f>Sheet1!$F$50</c:f>
              <c:strCache>
                <c:ptCount val="1"/>
                <c:pt idx="0">
                  <c:v>Reģistrēto bezdarbnieku skaits perioda beigās, 2020.g.</c:v>
                </c:pt>
              </c:strCache>
            </c:strRef>
          </c:tx>
          <c:spPr>
            <a:solidFill>
              <a:srgbClr val="6BA4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Sheet1!$F$51:$F$62</c:f>
              <c:numCache>
                <c:formatCode>#,##0</c:formatCode>
                <c:ptCount val="12"/>
                <c:pt idx="0">
                  <c:v>58832</c:v>
                </c:pt>
                <c:pt idx="1">
                  <c:v>58247</c:v>
                </c:pt>
                <c:pt idx="2">
                  <c:v>61926</c:v>
                </c:pt>
                <c:pt idx="3">
                  <c:v>72917</c:v>
                </c:pt>
                <c:pt idx="4">
                  <c:v>76440</c:v>
                </c:pt>
                <c:pt idx="5">
                  <c:v>78266</c:v>
                </c:pt>
                <c:pt idx="6">
                  <c:v>77998</c:v>
                </c:pt>
                <c:pt idx="7">
                  <c:v>75013</c:v>
                </c:pt>
                <c:pt idx="8">
                  <c:v>70306</c:v>
                </c:pt>
                <c:pt idx="9">
                  <c:v>67124</c:v>
                </c:pt>
                <c:pt idx="10">
                  <c:v>67518</c:v>
                </c:pt>
                <c:pt idx="11">
                  <c:v>69605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64-4A2F-9931-5CE82FDC03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512911000"/>
        <c:axId val="512904768"/>
      </c:barChart>
      <c:lineChart>
        <c:grouping val="standard"/>
        <c:varyColors val="0"/>
        <c:ser>
          <c:idx val="1"/>
          <c:order val="1"/>
          <c:tx>
            <c:strRef>
              <c:f>Sheet1!$C$50</c:f>
              <c:strCache>
                <c:ptCount val="1"/>
                <c:pt idx="0">
                  <c:v>Bezdarba līmenis (%) 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348520406959933E-2"/>
                  <c:y val="6.07632389102902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64-4A2F-9931-5CE82FDC034B}"/>
                </c:ext>
              </c:extLst>
            </c:dLbl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rgbClr val="EEECE1">
                    <a:lumMod val="50000"/>
                  </a:srgb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Sheet1!$C$51:$C$62</c:f>
              <c:numCache>
                <c:formatCode>General</c:formatCode>
                <c:ptCount val="12"/>
                <c:pt idx="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64-4A2F-9931-5CE82FDC034B}"/>
            </c:ext>
          </c:extLst>
        </c:ser>
        <c:ser>
          <c:idx val="3"/>
          <c:order val="3"/>
          <c:tx>
            <c:strRef>
              <c:f>Sheet1!$E$50</c:f>
              <c:strCache>
                <c:ptCount val="1"/>
                <c:pt idx="0">
                  <c:v>Bezdarba līmenis (%) 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64-4A2F-9931-5CE82FDC034B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64-4A2F-9931-5CE82FDC034B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64-4A2F-9931-5CE82FDC034B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64-4A2F-9931-5CE82FDC034B}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Sheet1!$E$51:$E$62</c:f>
              <c:numCache>
                <c:formatCode>0.0</c:formatCode>
                <c:ptCount val="12"/>
                <c:pt idx="0">
                  <c:v>8</c:v>
                </c:pt>
                <c:pt idx="1">
                  <c:v>8.1999999999999993</c:v>
                </c:pt>
                <c:pt idx="2">
                  <c:v>8.1999999999999993</c:v>
                </c:pt>
                <c:pt idx="3" formatCode="General">
                  <c:v>7.9</c:v>
                </c:pt>
                <c:pt idx="4" formatCode="General">
                  <c:v>7.6</c:v>
                </c:pt>
                <c:pt idx="5" formatCode="General">
                  <c:v>7.4</c:v>
                </c:pt>
                <c:pt idx="6" formatCode="General">
                  <c:v>7.1</c:v>
                </c:pt>
                <c:pt idx="7" formatCode="General">
                  <c:v>6.6</c:v>
                </c:pt>
                <c:pt idx="8">
                  <c:v>6</c:v>
                </c:pt>
                <c:pt idx="9">
                  <c:v>6</c:v>
                </c:pt>
                <c:pt idx="10" formatCode="General">
                  <c:v>6.4</c:v>
                </c:pt>
                <c:pt idx="11" formatCode="General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264-4A2F-9931-5CE82FDC034B}"/>
            </c:ext>
          </c:extLst>
        </c:ser>
        <c:ser>
          <c:idx val="5"/>
          <c:order val="5"/>
          <c:tx>
            <c:strRef>
              <c:f>Sheet1!$G$50</c:f>
              <c:strCache>
                <c:ptCount val="1"/>
                <c:pt idx="0">
                  <c:v>Bezdarba līmenis (%) 2020</c:v>
                </c:pt>
              </c:strCache>
            </c:strRef>
          </c:tx>
          <c:spPr>
            <a:ln w="28575" cap="rnd">
              <a:solidFill>
                <a:srgbClr val="4F81BD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264-4A2F-9931-5CE82FDC034B}"/>
                </c:ext>
              </c:extLst>
            </c:dLbl>
            <c:dLbl>
              <c:idx val="1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64-4A2F-9931-5CE82FDC034B}"/>
                </c:ext>
              </c:extLst>
            </c:dLbl>
            <c:dLbl>
              <c:idx val="2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264-4A2F-9931-5CE82FDC034B}"/>
                </c:ext>
              </c:extLst>
            </c:dLbl>
            <c:dLbl>
              <c:idx val="3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64-4A2F-9931-5CE82FDC034B}"/>
                </c:ext>
              </c:extLst>
            </c:dLbl>
            <c:dLbl>
              <c:idx val="4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264-4A2F-9931-5CE82FDC034B}"/>
                </c:ext>
              </c:extLst>
            </c:dLbl>
            <c:dLbl>
              <c:idx val="5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264-4A2F-9931-5CE82FDC034B}"/>
                </c:ext>
              </c:extLst>
            </c:dLbl>
            <c:dLbl>
              <c:idx val="6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264-4A2F-9931-5CE82FDC034B}"/>
                </c:ext>
              </c:extLst>
            </c:dLbl>
            <c:dLbl>
              <c:idx val="7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264-4A2F-9931-5CE82FDC034B}"/>
                </c:ext>
              </c:extLst>
            </c:dLbl>
            <c:dLbl>
              <c:idx val="8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264-4A2F-9931-5CE82FDC034B}"/>
                </c:ext>
              </c:extLst>
            </c:dLbl>
            <c:dLbl>
              <c:idx val="9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264-4A2F-9931-5CE82FDC034B}"/>
                </c:ext>
              </c:extLst>
            </c:dLbl>
            <c:dLbl>
              <c:idx val="10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264-4A2F-9931-5CE82FDC034B}"/>
                </c:ext>
              </c:extLst>
            </c:dLbl>
            <c:dLbl>
              <c:idx val="11"/>
              <c:spPr>
                <a:solidFill>
                  <a:srgbClr val="4F81BD">
                    <a:lumMod val="7500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264-4A2F-9931-5CE82FDC034B}"/>
                </c:ext>
              </c:extLst>
            </c:dLbl>
            <c:spPr>
              <a:solidFill>
                <a:srgbClr val="4F81BD">
                  <a:lumMod val="7500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Sheet1!$A$51:$A$62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Sheet1!$G$51:$G$62</c:f>
              <c:numCache>
                <c:formatCode>General</c:formatCode>
                <c:ptCount val="12"/>
                <c:pt idx="0">
                  <c:v>7.7</c:v>
                </c:pt>
                <c:pt idx="1">
                  <c:v>7.4</c:v>
                </c:pt>
                <c:pt idx="2">
                  <c:v>7.4</c:v>
                </c:pt>
                <c:pt idx="3">
                  <c:v>7.7</c:v>
                </c:pt>
                <c:pt idx="4">
                  <c:v>8.1999999999999993</c:v>
                </c:pt>
                <c:pt idx="5">
                  <c:v>8.6</c:v>
                </c:pt>
                <c:pt idx="6">
                  <c:v>8.6</c:v>
                </c:pt>
                <c:pt idx="7" formatCode="0.0">
                  <c:v>8.4</c:v>
                </c:pt>
                <c:pt idx="8" formatCode="0.0">
                  <c:v>8</c:v>
                </c:pt>
                <c:pt idx="9">
                  <c:v>6.8</c:v>
                </c:pt>
                <c:pt idx="10">
                  <c:v>6.3</c:v>
                </c:pt>
                <c:pt idx="11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7264-4A2F-9931-5CE82FDC03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2865408"/>
        <c:axId val="512869016"/>
      </c:lineChart>
      <c:catAx>
        <c:axId val="51291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12904768"/>
        <c:crosses val="autoZero"/>
        <c:auto val="1"/>
        <c:lblAlgn val="ctr"/>
        <c:lblOffset val="100"/>
        <c:noMultiLvlLbl val="0"/>
      </c:catAx>
      <c:valAx>
        <c:axId val="51290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12911000"/>
        <c:crosses val="autoZero"/>
        <c:crossBetween val="between"/>
      </c:valAx>
      <c:valAx>
        <c:axId val="5128690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12865408"/>
        <c:crosses val="max"/>
        <c:crossBetween val="between"/>
      </c:valAx>
      <c:catAx>
        <c:axId val="512865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869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316249426220839E-2"/>
          <c:y val="0.83685042876163784"/>
          <c:w val="0.88212086437625803"/>
          <c:h val="0.14735358080799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vak_2021!$A$50</c:f>
              <c:strCache>
                <c:ptCount val="1"/>
                <c:pt idx="0">
                  <c:v>Brīvās darba vietas pārskata perioda beigās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vak_2021!$B$48:$Z$49</c:f>
              <c:multiLvlStrCache>
                <c:ptCount val="25"/>
                <c:lvl>
                  <c:pt idx="0">
                    <c:v>janvāris</c:v>
                  </c:pt>
                  <c:pt idx="1">
                    <c:v>februāris</c:v>
                  </c:pt>
                  <c:pt idx="2">
                    <c:v>marts</c:v>
                  </c:pt>
                  <c:pt idx="3">
                    <c:v>aprīlis</c:v>
                  </c:pt>
                  <c:pt idx="4">
                    <c:v>maijs</c:v>
                  </c:pt>
                  <c:pt idx="5">
                    <c:v>jūnijs</c:v>
                  </c:pt>
                  <c:pt idx="6">
                    <c:v>jūlijs</c:v>
                  </c:pt>
                  <c:pt idx="7">
                    <c:v>augusts</c:v>
                  </c:pt>
                  <c:pt idx="8">
                    <c:v>septembris</c:v>
                  </c:pt>
                  <c:pt idx="9">
                    <c:v>oktobris</c:v>
                  </c:pt>
                  <c:pt idx="10">
                    <c:v>novembris</c:v>
                  </c:pt>
                  <c:pt idx="11">
                    <c:v>decembris</c:v>
                  </c:pt>
                  <c:pt idx="12">
                    <c:v>janvāris</c:v>
                  </c:pt>
                  <c:pt idx="13">
                    <c:v>februāris</c:v>
                  </c:pt>
                  <c:pt idx="14">
                    <c:v>marts</c:v>
                  </c:pt>
                  <c:pt idx="15">
                    <c:v>aprīlis</c:v>
                  </c:pt>
                  <c:pt idx="16">
                    <c:v>maijs</c:v>
                  </c:pt>
                  <c:pt idx="17">
                    <c:v>jūnijs</c:v>
                  </c:pt>
                  <c:pt idx="18">
                    <c:v>jūlijs</c:v>
                  </c:pt>
                  <c:pt idx="19">
                    <c:v>augusts</c:v>
                  </c:pt>
                  <c:pt idx="20">
                    <c:v>septembris</c:v>
                  </c:pt>
                  <c:pt idx="21">
                    <c:v>oktobris</c:v>
                  </c:pt>
                  <c:pt idx="22">
                    <c:v>novembris</c:v>
                  </c:pt>
                  <c:pt idx="23">
                    <c:v>decembris</c:v>
                  </c:pt>
                  <c:pt idx="24">
                    <c:v>janvāris</c:v>
                  </c:pt>
                </c:lvl>
                <c:lvl>
                  <c:pt idx="0">
                    <c:v>2020.g.</c:v>
                  </c:pt>
                  <c:pt idx="12">
                    <c:v>2021.g.</c:v>
                  </c:pt>
                  <c:pt idx="24">
                    <c:v>2022.g.</c:v>
                  </c:pt>
                </c:lvl>
              </c:multiLvlStrCache>
            </c:multiLvlStrRef>
          </c:cat>
          <c:val>
            <c:numRef>
              <c:f>vak_2021!$B$50:$Z$50</c:f>
              <c:numCache>
                <c:formatCode>#,##0</c:formatCode>
                <c:ptCount val="25"/>
                <c:pt idx="0">
                  <c:v>29416</c:v>
                </c:pt>
                <c:pt idx="1">
                  <c:v>30750</c:v>
                </c:pt>
                <c:pt idx="2">
                  <c:v>26973</c:v>
                </c:pt>
                <c:pt idx="3">
                  <c:v>17638</c:v>
                </c:pt>
                <c:pt idx="4">
                  <c:v>17175</c:v>
                </c:pt>
                <c:pt idx="5">
                  <c:v>18040</c:v>
                </c:pt>
                <c:pt idx="6">
                  <c:v>18125</c:v>
                </c:pt>
                <c:pt idx="7">
                  <c:v>18002</c:v>
                </c:pt>
                <c:pt idx="8">
                  <c:v>17597</c:v>
                </c:pt>
                <c:pt idx="9">
                  <c:v>16989</c:v>
                </c:pt>
                <c:pt idx="10">
                  <c:v>16610</c:v>
                </c:pt>
                <c:pt idx="11">
                  <c:v>14470</c:v>
                </c:pt>
                <c:pt idx="12">
                  <c:v>13469</c:v>
                </c:pt>
                <c:pt idx="13">
                  <c:v>14551</c:v>
                </c:pt>
                <c:pt idx="14">
                  <c:v>18201</c:v>
                </c:pt>
                <c:pt idx="15">
                  <c:v>17774</c:v>
                </c:pt>
                <c:pt idx="16">
                  <c:v>18881</c:v>
                </c:pt>
                <c:pt idx="17">
                  <c:v>20169</c:v>
                </c:pt>
                <c:pt idx="18">
                  <c:v>20649</c:v>
                </c:pt>
                <c:pt idx="19">
                  <c:v>22754</c:v>
                </c:pt>
                <c:pt idx="20">
                  <c:v>23617</c:v>
                </c:pt>
                <c:pt idx="21">
                  <c:v>22360</c:v>
                </c:pt>
                <c:pt idx="22">
                  <c:v>22256</c:v>
                </c:pt>
                <c:pt idx="23">
                  <c:v>21105</c:v>
                </c:pt>
                <c:pt idx="24">
                  <c:v>20838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A-4979-A112-2B37A78FF810}"/>
            </c:ext>
          </c:extLst>
        </c:ser>
        <c:ser>
          <c:idx val="1"/>
          <c:order val="1"/>
          <c:tx>
            <c:strRef>
              <c:f>vak_2021!$A$51</c:f>
              <c:strCache>
                <c:ptCount val="1"/>
                <c:pt idx="0">
                  <c:v>Pārskata periodā reģistrētas jaunas darba vietas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EC49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vak_2021!$B$48:$Z$49</c:f>
              <c:multiLvlStrCache>
                <c:ptCount val="25"/>
                <c:lvl>
                  <c:pt idx="0">
                    <c:v>janvāris</c:v>
                  </c:pt>
                  <c:pt idx="1">
                    <c:v>februāris</c:v>
                  </c:pt>
                  <c:pt idx="2">
                    <c:v>marts</c:v>
                  </c:pt>
                  <c:pt idx="3">
                    <c:v>aprīlis</c:v>
                  </c:pt>
                  <c:pt idx="4">
                    <c:v>maijs</c:v>
                  </c:pt>
                  <c:pt idx="5">
                    <c:v>jūnijs</c:v>
                  </c:pt>
                  <c:pt idx="6">
                    <c:v>jūlijs</c:v>
                  </c:pt>
                  <c:pt idx="7">
                    <c:v>augusts</c:v>
                  </c:pt>
                  <c:pt idx="8">
                    <c:v>septembris</c:v>
                  </c:pt>
                  <c:pt idx="9">
                    <c:v>oktobris</c:v>
                  </c:pt>
                  <c:pt idx="10">
                    <c:v>novembris</c:v>
                  </c:pt>
                  <c:pt idx="11">
                    <c:v>decembris</c:v>
                  </c:pt>
                  <c:pt idx="12">
                    <c:v>janvāris</c:v>
                  </c:pt>
                  <c:pt idx="13">
                    <c:v>februāris</c:v>
                  </c:pt>
                  <c:pt idx="14">
                    <c:v>marts</c:v>
                  </c:pt>
                  <c:pt idx="15">
                    <c:v>aprīlis</c:v>
                  </c:pt>
                  <c:pt idx="16">
                    <c:v>maijs</c:v>
                  </c:pt>
                  <c:pt idx="17">
                    <c:v>jūnijs</c:v>
                  </c:pt>
                  <c:pt idx="18">
                    <c:v>jūlijs</c:v>
                  </c:pt>
                  <c:pt idx="19">
                    <c:v>augusts</c:v>
                  </c:pt>
                  <c:pt idx="20">
                    <c:v>septembris</c:v>
                  </c:pt>
                  <c:pt idx="21">
                    <c:v>oktobris</c:v>
                  </c:pt>
                  <c:pt idx="22">
                    <c:v>novembris</c:v>
                  </c:pt>
                  <c:pt idx="23">
                    <c:v>decembris</c:v>
                  </c:pt>
                  <c:pt idx="24">
                    <c:v>janvāris</c:v>
                  </c:pt>
                </c:lvl>
                <c:lvl>
                  <c:pt idx="0">
                    <c:v>2020.g.</c:v>
                  </c:pt>
                  <c:pt idx="12">
                    <c:v>2021.g.</c:v>
                  </c:pt>
                  <c:pt idx="24">
                    <c:v>2022.g.</c:v>
                  </c:pt>
                </c:lvl>
              </c:multiLvlStrCache>
            </c:multiLvlStrRef>
          </c:cat>
          <c:val>
            <c:numRef>
              <c:f>vak_2021!$B$51:$Z$51</c:f>
              <c:numCache>
                <c:formatCode>#,##0</c:formatCode>
                <c:ptCount val="25"/>
                <c:pt idx="0">
                  <c:v>9299</c:v>
                </c:pt>
                <c:pt idx="1">
                  <c:v>6657</c:v>
                </c:pt>
                <c:pt idx="2">
                  <c:v>9481</c:v>
                </c:pt>
                <c:pt idx="3">
                  <c:v>4863</c:v>
                </c:pt>
                <c:pt idx="4">
                  <c:v>6025</c:v>
                </c:pt>
                <c:pt idx="5">
                  <c:v>5433</c:v>
                </c:pt>
                <c:pt idx="6">
                  <c:v>8084</c:v>
                </c:pt>
                <c:pt idx="7">
                  <c:v>6536</c:v>
                </c:pt>
                <c:pt idx="8">
                  <c:v>6175</c:v>
                </c:pt>
                <c:pt idx="9">
                  <c:v>6025</c:v>
                </c:pt>
                <c:pt idx="10">
                  <c:v>4219</c:v>
                </c:pt>
                <c:pt idx="11">
                  <c:v>3429</c:v>
                </c:pt>
                <c:pt idx="12">
                  <c:v>5159</c:v>
                </c:pt>
                <c:pt idx="13">
                  <c:v>4714</c:v>
                </c:pt>
                <c:pt idx="14">
                  <c:v>8953</c:v>
                </c:pt>
                <c:pt idx="15">
                  <c:v>10579</c:v>
                </c:pt>
                <c:pt idx="16">
                  <c:v>7521</c:v>
                </c:pt>
                <c:pt idx="17">
                  <c:v>7925</c:v>
                </c:pt>
                <c:pt idx="18">
                  <c:v>8443</c:v>
                </c:pt>
                <c:pt idx="19">
                  <c:v>9726</c:v>
                </c:pt>
                <c:pt idx="20">
                  <c:v>9325</c:v>
                </c:pt>
                <c:pt idx="21">
                  <c:v>7552</c:v>
                </c:pt>
                <c:pt idx="22">
                  <c:v>7507</c:v>
                </c:pt>
                <c:pt idx="23">
                  <c:v>6830</c:v>
                </c:pt>
                <c:pt idx="24">
                  <c:v>9245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A-4979-A112-2B37A78FF8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404809096"/>
        <c:axId val="404811392"/>
      </c:barChart>
      <c:catAx>
        <c:axId val="404809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04811392"/>
        <c:crosses val="autoZero"/>
        <c:auto val="1"/>
        <c:lblAlgn val="ctr"/>
        <c:lblOffset val="100"/>
        <c:noMultiLvlLbl val="0"/>
      </c:catAx>
      <c:valAx>
        <c:axId val="404811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0480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BF1DE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4"/>
                <c:pt idx="0">
                  <c:v>Apmācības tiešsaistes kursu platformās</c:v>
                </c:pt>
                <c:pt idx="1">
                  <c:v>Profesionālā apmācība</c:v>
                </c:pt>
                <c:pt idx="2">
                  <c:v>E-apmācība</c:v>
                </c:pt>
                <c:pt idx="3">
                  <c:v>Neformālās izglītības ieguve</c:v>
                </c:pt>
              </c:strCache>
            </c:strRef>
          </c:cat>
          <c:val>
            <c:numRef>
              <c:f>Sheet6!$B$2:$B$5</c:f>
              <c:numCache>
                <c:formatCode>#,##0</c:formatCode>
                <c:ptCount val="4"/>
                <c:pt idx="0">
                  <c:v>964</c:v>
                </c:pt>
                <c:pt idx="1">
                  <c:v>1045</c:v>
                </c:pt>
                <c:pt idx="2">
                  <c:v>1730</c:v>
                </c:pt>
                <c:pt idx="3">
                  <c:v>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9-4B45-90F0-D5A242F38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6284256"/>
        <c:axId val="726283928"/>
      </c:barChart>
      <c:catAx>
        <c:axId val="72628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726283928"/>
        <c:crosses val="autoZero"/>
        <c:auto val="1"/>
        <c:lblAlgn val="ctr"/>
        <c:lblOffset val="100"/>
        <c:noMultiLvlLbl val="0"/>
      </c:catAx>
      <c:valAx>
        <c:axId val="72628392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262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'Vakances - alga (2)'!$A$9:$A$18</c:f>
              <c:strCache>
                <c:ptCount val="10"/>
                <c:pt idx="0">
                  <c:v>Būvniecība / Nekustamais īpašums</c:v>
                </c:pt>
                <c:pt idx="1">
                  <c:v>Transports / Loģistika</c:v>
                </c:pt>
                <c:pt idx="2">
                  <c:v>Cita</c:v>
                </c:pt>
                <c:pt idx="3">
                  <c:v>Ražošana</c:v>
                </c:pt>
                <c:pt idx="4">
                  <c:v>Ēdināšana / Pārtikas rūpniecība</c:v>
                </c:pt>
                <c:pt idx="5">
                  <c:v>Pakalpojumi</c:v>
                </c:pt>
                <c:pt idx="6">
                  <c:v>Informācijas tehnoloģijas / Telekomunikācijas</c:v>
                </c:pt>
                <c:pt idx="7">
                  <c:v>Elektronika / Enerģētika / Elektroenerģija</c:v>
                </c:pt>
                <c:pt idx="8">
                  <c:v>Lauksaimniecība / Vide</c:v>
                </c:pt>
                <c:pt idx="9">
                  <c:v>Vadība / Administrēšana</c:v>
                </c:pt>
              </c:strCache>
            </c:strRef>
          </c:cat>
          <c:val>
            <c:numRef>
              <c:f>'Vakances - alga (2)'!$B$9:$B$18</c:f>
              <c:numCache>
                <c:formatCode>0%</c:formatCode>
                <c:ptCount val="10"/>
                <c:pt idx="0">
                  <c:v>0.7297231070815976</c:v>
                </c:pt>
                <c:pt idx="1">
                  <c:v>0.70881383855024716</c:v>
                </c:pt>
                <c:pt idx="2">
                  <c:v>0.63913470993117005</c:v>
                </c:pt>
                <c:pt idx="3">
                  <c:v>0.44483504597079504</c:v>
                </c:pt>
                <c:pt idx="4">
                  <c:v>0.42003231017770598</c:v>
                </c:pt>
                <c:pt idx="5">
                  <c:v>0.41666666666666669</c:v>
                </c:pt>
                <c:pt idx="6">
                  <c:v>0.39483394833948338</c:v>
                </c:pt>
                <c:pt idx="7">
                  <c:v>0.28368794326241137</c:v>
                </c:pt>
                <c:pt idx="8">
                  <c:v>0.13598326359832635</c:v>
                </c:pt>
                <c:pt idx="9">
                  <c:v>0.12328767123287671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F-4B6A-B0CC-4BBCF467F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4990976"/>
        <c:axId val="574989992"/>
      </c:barChart>
      <c:catAx>
        <c:axId val="57499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74989992"/>
        <c:crosses val="autoZero"/>
        <c:auto val="1"/>
        <c:lblAlgn val="ctr"/>
        <c:lblOffset val="100"/>
        <c:noMultiLvlLbl val="0"/>
      </c:catAx>
      <c:valAx>
        <c:axId val="574989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7499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A842-8409-4116-89FB-68789F608295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5EB7-1F3D-4EAC-BFC2-87F003A510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578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9F0B29E-1032-44F8-BD19-E0EE23C64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32B09F1-494D-48AC-9020-3105E2E30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3E175B9-60A8-48AF-BC91-AC12617C3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9A7D3-8684-4E49-B6C2-1968DFA2010B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7C42-2802-47F9-98CA-4A3454F5BD5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154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F7C42-2802-47F9-98CA-4A3454F5BD5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59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Reģistrēto vakanču skaits 2021. gadā palielinājies par 18 008 vietām, jeb 23,6%.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40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1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2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5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1FF3-A709-40DF-A661-4C9AD4360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0C17D-C46A-4CF3-9BFD-20ED244F9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B15A8-F6FC-41D8-A014-77A154DE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70A0-2D85-4619-82ED-405FF3F8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7D0D-2C7C-4277-8B5E-24E7AE1E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917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E2DC-13D3-46C4-8BD2-6FC2FBC7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DC749-76A1-40C3-BE7E-FC0C00420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A73FB-E521-4255-ACD8-2945AB44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50074-D116-470F-B4BE-B27E315A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3BD6-A3D3-4013-81F6-11A72E67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697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1AF7D-5CEF-4CED-9C25-3AA9EB0EC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74212-62C9-4659-B312-FDB2413AB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EFF06-F00D-40A6-91B9-974CFC71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25B94-2B93-4796-B33D-C50DD23E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C48D-C7FB-4467-B309-35EC83F1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766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14B2-22ED-4CE6-A335-AC2B1498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6230-EA85-4661-B6F3-C5A123C7C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A47D-2564-42DA-9D44-53A24D56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1F54F-7325-4AF5-B54B-B193F9A2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2936-32BF-4E3D-9D7F-35FE9008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40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8C25-323B-448B-A437-D54D2C25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7E71B-7D10-48F2-93D6-791B739E9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49C0-D2EB-4D47-9670-F3FFA157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1688-28F9-4773-A4EC-6A8BFAD6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7421-64B2-418C-B746-988A959E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908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072E-C53E-4BAF-AC27-91EB1555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2BC9-EA93-40FE-A854-63B0EACAF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4029D-758C-4896-B02B-D2A4E52F1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57FB-C6FD-455D-80C2-871CCFA4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A1A04-DCCC-4FB7-8083-C80A67DB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0C617-5C9E-482B-B2AE-D8F27034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38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F9CC-EC74-4B2D-9A6D-2A4E1FEB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A93B3-4C4B-471E-816D-091E3EB7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50577-5285-4492-9303-0615FA8C9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67F54-2709-423A-BCCE-D006B663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7FAE0-E4FE-4225-A7B7-13EB0CBFE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B7206-4DFF-434D-9A42-A630DDDF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A35E7-9D64-4BC1-AF91-98477FBC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233-D162-4AF3-A5F5-27434D98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144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5A80-0FA1-40CF-90F9-C7C3549E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F910E-CE07-4629-9F8D-63F17DDC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4470D-82DA-4404-958B-A5BFD562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D756-A611-4718-8397-A3563A58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781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462C6-DD48-4BB8-9690-1D74A33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E5104-6DCB-469D-8E85-668D051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D8E0-32AB-47FE-82E3-5B7DB211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78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318F-7BE2-446A-A9F6-B5522B1A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34C1-07CC-4C58-A981-4C9E10281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39DD5-6065-4D93-973D-088B19CC3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5D0E5-4EE1-4EF0-B0B3-4AA35AC7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2B802-2644-42E1-8E82-BC3257E4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E27F3-E06A-41ED-9BE4-E44330A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0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C2CD-EA26-499D-A4A8-D5C1A11F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B0E8C-5CA1-4FD3-B6BF-0AED4BD39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12447-D2ED-4C6F-9C60-26F00488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D649E-51AF-4D06-944B-8635A164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C5DE-FCB7-43F1-8C97-5579BC925024}" type="datetimeFigureOut">
              <a:rPr lang="lv-LV" smtClean="0"/>
              <a:t>15.02.2022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97DD7-43FC-45FA-BE04-F3108DF4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7201-B63A-4256-ACF0-FA9D2BD4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2E4E-E471-4950-A2F7-B7339AF41F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787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62AD0-D596-468E-8AA3-281062C7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CCCD4-CD0D-4F1E-86E9-7F25A123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576EA-896B-435C-819F-9A102027B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EF2C5DE-FCB7-43F1-8C97-5579BC925024}" type="datetimeFigureOut">
              <a:rPr lang="lv-LV" smtClean="0"/>
              <a:pPr/>
              <a:t>15.02.2022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96601-686A-46B7-A6BD-C4AF18BE1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CA7F0-1734-4FAC-9A14-CA963C7B2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1D82E4E-E471-4950-A2F7-B7339AF41F1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5753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chart" Target="../charts/chart3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data.stat.gov.lv/pxweb/lv/OSP_PUB/START__EMP__DV__DVA/DVA030c/table/tableViewLayout1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66" y="64641"/>
            <a:ext cx="3777632" cy="41661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829706"/>
            <a:ext cx="6400800" cy="838200"/>
          </a:xfrm>
        </p:spPr>
        <p:txBody>
          <a:bodyPr>
            <a:noAutofit/>
          </a:bodyPr>
          <a:lstStyle/>
          <a:p>
            <a:r>
              <a:rPr lang="lv-LV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 Simsone</a:t>
            </a:r>
          </a:p>
          <a:p>
            <a:r>
              <a:rPr lang="lv-LV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Nodarbinātības valsts aģentūras direktore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95600" y="6096000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16.02.2022., Rīga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791"/>
            <a:ext cx="12192000" cy="326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57600"/>
            <a:ext cx="7772400" cy="838200"/>
          </a:xfrm>
        </p:spPr>
        <p:txBody>
          <a:bodyPr>
            <a:noAutofit/>
          </a:bodyPr>
          <a:lstStyle/>
          <a:p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NVA aktualitātes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5FF03A-8099-4A81-AE84-FFC99CD3C65B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1848450" y="133085"/>
            <a:ext cx="10343550" cy="921705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izaicinājumi – </a:t>
            </a:r>
          </a:p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altLang="ja-JP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Digitālās un valodas prasmes NVA klientiem</a:t>
            </a:r>
            <a:endParaRPr lang="ja-JP" altLang="en-US" sz="2400" b="1" cap="all" dirty="0">
              <a:solidFill>
                <a:sysClr val="window" lastClr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02F5EE-4DC8-4747-92DA-C8BFD13FA657}"/>
              </a:ext>
            </a:extLst>
          </p:cNvPr>
          <p:cNvGrpSpPr/>
          <p:nvPr/>
        </p:nvGrpSpPr>
        <p:grpSpPr>
          <a:xfrm>
            <a:off x="1293617" y="2048761"/>
            <a:ext cx="2125058" cy="1928675"/>
            <a:chOff x="2496943" y="845946"/>
            <a:chExt cx="1783482" cy="1554566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C50DA573-B4A6-466F-92E8-4A340842CEDA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F69614-2DC0-46DD-87B6-92EB043ECE5D}"/>
                </a:ext>
              </a:extLst>
            </p:cNvPr>
            <p:cNvGrpSpPr/>
            <p:nvPr/>
          </p:nvGrpSpPr>
          <p:grpSpPr>
            <a:xfrm>
              <a:off x="2496943" y="995079"/>
              <a:ext cx="1783482" cy="1184969"/>
              <a:chOff x="2496943" y="995079"/>
              <a:chExt cx="1783482" cy="11849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417204-51A9-4E3C-A960-CF47B7AD1565}"/>
                  </a:ext>
                </a:extLst>
              </p:cNvPr>
              <p:cNvSpPr/>
              <p:nvPr/>
            </p:nvSpPr>
            <p:spPr>
              <a:xfrm>
                <a:off x="2962594" y="995079"/>
                <a:ext cx="1060484" cy="474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37 578</a:t>
                </a:r>
                <a:endParaRPr lang="lv-LV" sz="3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7609BC-A959-4ECF-A8DE-DB85FDDC6BBE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719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Bezdarbnieku skaits vecumā </a:t>
                </a:r>
                <a:r>
                  <a:rPr lang="lv-LV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40+</a:t>
                </a:r>
                <a:endParaRPr lang="lv-LV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lv-LV" sz="16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2021.gadā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96BA853-93D5-43FC-8525-1574F5910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1594" y="1489168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38CEF32-3BB5-42E2-BF89-68396B8489FF}"/>
              </a:ext>
            </a:extLst>
          </p:cNvPr>
          <p:cNvSpPr txBox="1">
            <a:spLocks/>
          </p:cNvSpPr>
          <p:nvPr/>
        </p:nvSpPr>
        <p:spPr>
          <a:xfrm>
            <a:off x="3907165" y="2501013"/>
            <a:ext cx="2912864" cy="809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4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norādījuši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svešvalodas prasmju zināšanas</a:t>
            </a:r>
            <a:r>
              <a:rPr kumimoji="1" lang="lv-LV" altLang="ja-JP" sz="16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7A4569-5090-4C5B-95A7-8365753776E5}"/>
              </a:ext>
            </a:extLst>
          </p:cNvPr>
          <p:cNvSpPr txBox="1"/>
          <p:nvPr/>
        </p:nvSpPr>
        <p:spPr>
          <a:xfrm>
            <a:off x="4425673" y="2000399"/>
            <a:ext cx="29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36 270 jeb </a:t>
            </a:r>
            <a:r>
              <a:rPr lang="lv-LV" sz="28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96%</a:t>
            </a:r>
          </a:p>
        </p:txBody>
      </p:sp>
      <p:sp>
        <p:nvSpPr>
          <p:cNvPr id="39" name="object 27" descr="Beige rectangle">
            <a:extLst>
              <a:ext uri="{FF2B5EF4-FFF2-40B4-BE49-F238E27FC236}">
                <a16:creationId xmlns:a16="http://schemas.microsoft.com/office/drawing/2014/main" id="{81E16D1E-0407-418E-ADED-A5D9B1839427}"/>
              </a:ext>
            </a:extLst>
          </p:cNvPr>
          <p:cNvSpPr/>
          <p:nvPr/>
        </p:nvSpPr>
        <p:spPr>
          <a:xfrm flipV="1">
            <a:off x="4434514" y="2423985"/>
            <a:ext cx="2205620" cy="136535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>
            <a:solidFill>
              <a:srgbClr val="414F5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56D6F02F-6653-4E05-B830-5B7CFFD6552E}"/>
              </a:ext>
            </a:extLst>
          </p:cNvPr>
          <p:cNvSpPr txBox="1">
            <a:spLocks/>
          </p:cNvSpPr>
          <p:nvPr/>
        </p:nvSpPr>
        <p:spPr>
          <a:xfrm>
            <a:off x="7439267" y="2423985"/>
            <a:ext cx="2669724" cy="809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4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norādījuši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kumimoji="1" lang="lv-LV" altLang="ja-JP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datorprasmju</a:t>
            </a:r>
            <a:r>
              <a:rPr kumimoji="1" lang="lv-LV" altLang="ja-JP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zināšanas</a:t>
            </a:r>
            <a:r>
              <a:rPr kumimoji="1" lang="lv-LV" altLang="ja-JP" sz="1600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3D6578-BD88-4D94-B284-B85ECE91722E}"/>
              </a:ext>
            </a:extLst>
          </p:cNvPr>
          <p:cNvSpPr txBox="1"/>
          <p:nvPr/>
        </p:nvSpPr>
        <p:spPr>
          <a:xfrm>
            <a:off x="7793873" y="1963441"/>
            <a:ext cx="266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7 430 jeb </a:t>
            </a:r>
            <a:r>
              <a:rPr lang="lv-LV" sz="2800" b="1" dirty="0">
                <a:solidFill>
                  <a:srgbClr val="414F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42" name="object 27" descr="Beige rectangle">
            <a:extLst>
              <a:ext uri="{FF2B5EF4-FFF2-40B4-BE49-F238E27FC236}">
                <a16:creationId xmlns:a16="http://schemas.microsoft.com/office/drawing/2014/main" id="{D4545A8E-C58C-41A1-9A20-CF11BDE1640C}"/>
              </a:ext>
            </a:extLst>
          </p:cNvPr>
          <p:cNvSpPr/>
          <p:nvPr/>
        </p:nvSpPr>
        <p:spPr>
          <a:xfrm flipV="1">
            <a:off x="7722902" y="2339067"/>
            <a:ext cx="2205620" cy="136535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>
            <a:solidFill>
              <a:srgbClr val="414F5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032FF8-F89D-4C7B-B941-68657659A65C}"/>
              </a:ext>
            </a:extLst>
          </p:cNvPr>
          <p:cNvSpPr txBox="1"/>
          <p:nvPr/>
        </p:nvSpPr>
        <p:spPr>
          <a:xfrm>
            <a:off x="4708872" y="3547716"/>
            <a:ext cx="546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Uzsākuši apmācības NVA piedāvātajos pasākumos: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52852-8ACA-462C-B504-4BDA3276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B1BC410-39D8-4FF4-9059-761AA1CDB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71780"/>
              </p:ext>
            </p:extLst>
          </p:nvPr>
        </p:nvGraphicFramePr>
        <p:xfrm>
          <a:off x="3720312" y="4154478"/>
          <a:ext cx="6208210" cy="214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314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5FF03A-8099-4A81-AE84-FFC99CD3C65B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1848450" y="133085"/>
            <a:ext cx="10343550" cy="921705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izaicinājumi – Vakances trešo valstu pilsoņu piesaistei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52852-8ACA-462C-B504-4BDA3276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28FD1-0838-4B35-8331-7EF6571B541B}"/>
              </a:ext>
            </a:extLst>
          </p:cNvPr>
          <p:cNvSpPr txBox="1"/>
          <p:nvPr/>
        </p:nvSpPr>
        <p:spPr>
          <a:xfrm>
            <a:off x="213360" y="1520433"/>
            <a:ext cx="1161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lv-LV" dirty="0"/>
              <a:t>Aktuālās vakances 14.02.2022., no tām ar atalgojumu 1 143 EUR </a:t>
            </a:r>
          </a:p>
          <a:p>
            <a:pPr algn="ctr"/>
            <a:r>
              <a:rPr lang="lv-LV" dirty="0"/>
              <a:t>(kopā 21 646, no tām 51%)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2FDF34D-84BA-403B-BB1A-56FF334FE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28654"/>
              </p:ext>
            </p:extLst>
          </p:nvPr>
        </p:nvGraphicFramePr>
        <p:xfrm>
          <a:off x="320675" y="2455444"/>
          <a:ext cx="11790045" cy="417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61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5FF03A-8099-4A81-AE84-FFC99CD3C65B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1848450" y="133085"/>
            <a:ext cx="10343550" cy="921705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izaicinājumi – partnerību veidošana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52852-8ACA-462C-B504-4BDA3276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FE996D-7033-4906-8240-227A2FFA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07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Sociāli atbildīgu, iesaistošu partnerību veidošana:</a:t>
            </a:r>
          </a:p>
          <a:p>
            <a:pPr lvl="1"/>
            <a:r>
              <a:rPr lang="lv-LV" b="1" dirty="0"/>
              <a:t>Ar pašvaldībām:</a:t>
            </a:r>
          </a:p>
          <a:p>
            <a:pPr lvl="2"/>
            <a:r>
              <a:rPr lang="lv-LV" b="1" dirty="0"/>
              <a:t> ilgstošā bezdarba problēmas risināšanai</a:t>
            </a:r>
            <a:r>
              <a:rPr lang="lv-LV" dirty="0"/>
              <a:t> (darba iespējām labvēlīgas vides veidošana, darbs ar ekonomiski neaktīvajām zonām, pašvaldības loma neaktīvu ilgstošo bezdarbnieku integrācijā);</a:t>
            </a:r>
          </a:p>
          <a:p>
            <a:pPr lvl="2"/>
            <a:r>
              <a:rPr lang="lv-LV" b="1" dirty="0"/>
              <a:t>Personu ar invaliditāti integrēšanai darba tirgū </a:t>
            </a:r>
            <a:r>
              <a:rPr lang="lv-LV" dirty="0"/>
              <a:t>– sadarbība ar pašvaldībām, NVO, sociālajiem uzņēmumiem;</a:t>
            </a:r>
          </a:p>
          <a:p>
            <a:pPr lvl="2"/>
            <a:r>
              <a:rPr lang="lv-LV" dirty="0"/>
              <a:t>Savlaicīgai darba devēju uzrunāšanai.</a:t>
            </a:r>
          </a:p>
          <a:p>
            <a:pPr lvl="1"/>
            <a:endParaRPr lang="lv-LV" dirty="0"/>
          </a:p>
          <a:p>
            <a:pPr lvl="1"/>
            <a:r>
              <a:rPr lang="lv-LV" b="1" dirty="0"/>
              <a:t>Ar partneriem</a:t>
            </a:r>
            <a:r>
              <a:rPr lang="lv-LV" dirty="0"/>
              <a:t>:</a:t>
            </a:r>
          </a:p>
          <a:p>
            <a:pPr lvl="2"/>
            <a:r>
              <a:rPr lang="lv-LV" dirty="0"/>
              <a:t>Asociācijām un darba devējiem: darba tirgum atbilstošu un kvalitatīvu prasmju apguves iespēju nodrošināšanai; </a:t>
            </a:r>
          </a:p>
          <a:p>
            <a:pPr lvl="2"/>
            <a:endParaRPr lang="lv-LV" dirty="0"/>
          </a:p>
          <a:p>
            <a:pPr lvl="1">
              <a:lnSpc>
                <a:spcPct val="100000"/>
              </a:lnSpc>
            </a:pPr>
            <a:r>
              <a:rPr lang="lv-LV" dirty="0"/>
              <a:t>Kopējs darbs un atbildība katram partnerim.</a:t>
            </a:r>
          </a:p>
        </p:txBody>
      </p:sp>
    </p:spTree>
    <p:extLst>
      <p:ext uri="{BB962C8B-B14F-4D97-AF65-F5344CB8AC3E}">
        <p14:creationId xmlns:p14="http://schemas.microsoft.com/office/powerpoint/2010/main" val="246490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9D5229B4-853A-4DAC-B95F-3B94019FDC35}"/>
              </a:ext>
            </a:extLst>
          </p:cNvPr>
          <p:cNvSpPr/>
          <p:nvPr/>
        </p:nvSpPr>
        <p:spPr>
          <a:xfrm>
            <a:off x="0" y="30275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Group 7">
            <a:extLst>
              <a:ext uri="{FF2B5EF4-FFF2-40B4-BE49-F238E27FC236}">
                <a16:creationId xmlns:a16="http://schemas.microsoft.com/office/drawing/2014/main" id="{20AF4B17-BCF2-4ED3-99EF-4B74B7951436}"/>
              </a:ext>
            </a:extLst>
          </p:cNvPr>
          <p:cNvGrpSpPr>
            <a:grpSpLocks/>
          </p:cNvGrpSpPr>
          <p:nvPr/>
        </p:nvGrpSpPr>
        <p:grpSpPr bwMode="auto">
          <a:xfrm>
            <a:off x="3616714" y="1778052"/>
            <a:ext cx="8135123" cy="4225132"/>
            <a:chOff x="2790004" y="1215782"/>
            <a:chExt cx="9133065" cy="4790996"/>
          </a:xfrm>
        </p:grpSpPr>
        <p:pic>
          <p:nvPicPr>
            <p:cNvPr id="3114" name="Picture 165">
              <a:extLst>
                <a:ext uri="{FF2B5EF4-FFF2-40B4-BE49-F238E27FC236}">
                  <a16:creationId xmlns:a16="http://schemas.microsoft.com/office/drawing/2014/main" id="{25E91549-16F7-494A-A623-24A7D41E3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058" y="1215782"/>
              <a:ext cx="8266195" cy="479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167">
              <a:extLst>
                <a:ext uri="{FF2B5EF4-FFF2-40B4-BE49-F238E27FC236}">
                  <a16:creationId xmlns:a16="http://schemas.microsoft.com/office/drawing/2014/main" id="{D89FC4A2-A50A-40C5-B670-4EF093E34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106" y="1878339"/>
              <a:ext cx="2290103" cy="327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171">
              <a:extLst>
                <a:ext uri="{FF2B5EF4-FFF2-40B4-BE49-F238E27FC236}">
                  <a16:creationId xmlns:a16="http://schemas.microsoft.com/office/drawing/2014/main" id="{16B3406D-E12E-4B68-92D7-E0390018E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257" y="3590004"/>
              <a:ext cx="4528156" cy="1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7" name="Picture 173">
              <a:extLst>
                <a:ext uri="{FF2B5EF4-FFF2-40B4-BE49-F238E27FC236}">
                  <a16:creationId xmlns:a16="http://schemas.microsoft.com/office/drawing/2014/main" id="{F362A193-E47E-4AC6-BEA8-6B60D8368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613" y="1233080"/>
              <a:ext cx="3243250" cy="304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8" name="Picture 175">
              <a:extLst>
                <a:ext uri="{FF2B5EF4-FFF2-40B4-BE49-F238E27FC236}">
                  <a16:creationId xmlns:a16="http://schemas.microsoft.com/office/drawing/2014/main" id="{2DD125D8-4431-4082-9C3A-CCE93B087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4905" y="2671161"/>
              <a:ext cx="2583128" cy="327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: Diagonal Corners Rounded 102">
              <a:extLst>
                <a:ext uri="{FF2B5EF4-FFF2-40B4-BE49-F238E27FC236}">
                  <a16:creationId xmlns:a16="http://schemas.microsoft.com/office/drawing/2014/main" id="{88F1D8A3-4125-4BA2-916F-318AD1EFA936}"/>
                </a:ext>
              </a:extLst>
            </p:cNvPr>
            <p:cNvSpPr/>
            <p:nvPr/>
          </p:nvSpPr>
          <p:spPr>
            <a:xfrm>
              <a:off x="9505259" y="4392318"/>
              <a:ext cx="2417810" cy="1069957"/>
            </a:xfrm>
            <a:prstGeom prst="round2DiagRect">
              <a:avLst/>
            </a:prstGeom>
            <a:solidFill>
              <a:srgbClr val="BEE395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Rectangle: Diagonal Corners Rounded 85">
              <a:extLst>
                <a:ext uri="{FF2B5EF4-FFF2-40B4-BE49-F238E27FC236}">
                  <a16:creationId xmlns:a16="http://schemas.microsoft.com/office/drawing/2014/main" id="{CBA6087C-B93C-4989-989E-F3B0A88DF88A}"/>
                </a:ext>
              </a:extLst>
            </p:cNvPr>
            <p:cNvSpPr/>
            <p:nvPr/>
          </p:nvSpPr>
          <p:spPr>
            <a:xfrm>
              <a:off x="2790004" y="3103289"/>
              <a:ext cx="2422572" cy="1119169"/>
            </a:xfrm>
            <a:prstGeom prst="round2DiagRect">
              <a:avLst/>
            </a:prstGeom>
            <a:solidFill>
              <a:srgbClr val="BEE395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D52A307-7D55-4355-8CD0-886F5F948556}"/>
                </a:ext>
              </a:extLst>
            </p:cNvPr>
            <p:cNvSpPr txBox="1"/>
            <p:nvPr/>
          </p:nvSpPr>
          <p:spPr>
            <a:xfrm>
              <a:off x="7922786" y="2572077"/>
              <a:ext cx="1177948" cy="6674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VIDZEMES</a:t>
              </a:r>
              <a:endPara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</a:p>
            <a:p>
              <a:pPr defTabSz="685800">
                <a:defRPr/>
              </a:pPr>
              <a:endParaRPr lang="lv-LV" sz="825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183B68E-6F6B-4854-94AE-3DE8AA7576B8}"/>
                </a:ext>
              </a:extLst>
            </p:cNvPr>
            <p:cNvSpPr txBox="1"/>
            <p:nvPr/>
          </p:nvSpPr>
          <p:spPr>
            <a:xfrm>
              <a:off x="9909650" y="3755597"/>
              <a:ext cx="1199364" cy="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LATGALES</a:t>
              </a:r>
              <a:endPara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  <a:endParaRPr lang="lv-LV" sz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86F00B7-87B5-4C5A-A912-20F343BE4D50}"/>
                </a:ext>
              </a:extLst>
            </p:cNvPr>
            <p:cNvSpPr txBox="1"/>
            <p:nvPr/>
          </p:nvSpPr>
          <p:spPr>
            <a:xfrm>
              <a:off x="5177650" y="4176421"/>
              <a:ext cx="2046328" cy="3140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ZEMGALES REĢIONS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C6519CE-ABE7-41F8-ACCB-BEBF270DDA9F}"/>
                </a:ext>
              </a:extLst>
            </p:cNvPr>
            <p:cNvSpPr txBox="1"/>
            <p:nvPr/>
          </p:nvSpPr>
          <p:spPr>
            <a:xfrm>
              <a:off x="3940964" y="2554024"/>
              <a:ext cx="1318437" cy="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KURZEMES</a:t>
              </a: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</a:p>
          </p:txBody>
        </p:sp>
        <p:sp>
          <p:nvSpPr>
            <p:cNvPr id="130" name="Rectangle: Diagonal Corners Rounded 129">
              <a:extLst>
                <a:ext uri="{FF2B5EF4-FFF2-40B4-BE49-F238E27FC236}">
                  <a16:creationId xmlns:a16="http://schemas.microsoft.com/office/drawing/2014/main" id="{1C2C2BD8-0E39-445A-9C3B-EEDEDB4CDF45}"/>
                </a:ext>
              </a:extLst>
            </p:cNvPr>
            <p:cNvSpPr/>
            <p:nvPr/>
          </p:nvSpPr>
          <p:spPr>
            <a:xfrm>
              <a:off x="4657498" y="4561483"/>
              <a:ext cx="2925819" cy="1008046"/>
            </a:xfrm>
            <a:prstGeom prst="round2DiagRect">
              <a:avLst/>
            </a:prstGeom>
            <a:solidFill>
              <a:srgbClr val="BEE395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9" name="Rectangle: Diagonal Corners Rounded 128">
              <a:extLst>
                <a:ext uri="{FF2B5EF4-FFF2-40B4-BE49-F238E27FC236}">
                  <a16:creationId xmlns:a16="http://schemas.microsoft.com/office/drawing/2014/main" id="{6A350B49-4910-48DC-AF3A-A3D11BB38925}"/>
                </a:ext>
              </a:extLst>
            </p:cNvPr>
            <p:cNvSpPr/>
            <p:nvPr/>
          </p:nvSpPr>
          <p:spPr>
            <a:xfrm>
              <a:off x="8985062" y="1660509"/>
              <a:ext cx="2266995" cy="903274"/>
            </a:xfrm>
            <a:prstGeom prst="round2DiagRect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127" name="Picture 169">
              <a:extLst>
                <a:ext uri="{FF2B5EF4-FFF2-40B4-BE49-F238E27FC236}">
                  <a16:creationId xmlns:a16="http://schemas.microsoft.com/office/drawing/2014/main" id="{FB20517E-61BD-4188-9E5E-062C6E149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41" y="1404153"/>
              <a:ext cx="3521353" cy="285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8" name="TextBox 89">
              <a:extLst>
                <a:ext uri="{FF2B5EF4-FFF2-40B4-BE49-F238E27FC236}">
                  <a16:creationId xmlns:a16="http://schemas.microsoft.com/office/drawing/2014/main" id="{9E134C8D-DB77-4FF1-8621-B93389533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4698" y="2857775"/>
              <a:ext cx="746306" cy="31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lv-LV" altLang="lv-LV" sz="1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Rīga</a:t>
              </a:r>
              <a:r>
                <a:rPr lang="lv-LV" altLang="lv-LV" sz="9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4166761-1D07-4942-92A4-5FD92B750F58}"/>
                </a:ext>
              </a:extLst>
            </p:cNvPr>
            <p:cNvSpPr txBox="1"/>
            <p:nvPr/>
          </p:nvSpPr>
          <p:spPr>
            <a:xfrm>
              <a:off x="7168779" y="3416619"/>
              <a:ext cx="1022370" cy="6674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RĪGAS </a:t>
              </a:r>
              <a:endParaRPr lang="en-US" sz="1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defRPr/>
              </a:pPr>
              <a:r>
                <a:rPr lang="lv-LV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REĢIONS</a:t>
              </a:r>
            </a:p>
            <a:p>
              <a:pPr defTabSz="685800">
                <a:defRPr/>
              </a:pPr>
              <a:endParaRPr lang="lv-LV" sz="825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: Diagonal Corners Rounded 91">
              <a:extLst>
                <a:ext uri="{FF2B5EF4-FFF2-40B4-BE49-F238E27FC236}">
                  <a16:creationId xmlns:a16="http://schemas.microsoft.com/office/drawing/2014/main" id="{A3AB93F2-8B5B-4D57-9BBC-EFE2BC874ADE}"/>
                </a:ext>
              </a:extLst>
            </p:cNvPr>
            <p:cNvSpPr/>
            <p:nvPr/>
          </p:nvSpPr>
          <p:spPr>
            <a:xfrm>
              <a:off x="5398318" y="1461841"/>
              <a:ext cx="1981238" cy="1041383"/>
            </a:xfrm>
            <a:prstGeom prst="round2DiagRect">
              <a:avLst/>
            </a:prstGeom>
            <a:solidFill>
              <a:srgbClr val="BEE395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77" name="Group 2">
            <a:extLst>
              <a:ext uri="{FF2B5EF4-FFF2-40B4-BE49-F238E27FC236}">
                <a16:creationId xmlns:a16="http://schemas.microsoft.com/office/drawing/2014/main" id="{B1EB27F0-9778-4454-92FE-0778123212E1}"/>
              </a:ext>
            </a:extLst>
          </p:cNvPr>
          <p:cNvGrpSpPr>
            <a:grpSpLocks/>
          </p:cNvGrpSpPr>
          <p:nvPr/>
        </p:nvGrpSpPr>
        <p:grpSpPr bwMode="auto">
          <a:xfrm>
            <a:off x="852024" y="1617990"/>
            <a:ext cx="2341694" cy="4376410"/>
            <a:chOff x="134974" y="1694726"/>
            <a:chExt cx="2628756" cy="45457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F664A5-4456-451E-BD8E-7027D87372C7}"/>
                </a:ext>
              </a:extLst>
            </p:cNvPr>
            <p:cNvSpPr/>
            <p:nvPr/>
          </p:nvSpPr>
          <p:spPr>
            <a:xfrm>
              <a:off x="139736" y="1697902"/>
              <a:ext cx="2616057" cy="45425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9137FC5-B5F5-400C-B5E8-BE42CAF6F630}"/>
                </a:ext>
              </a:extLst>
            </p:cNvPr>
            <p:cNvSpPr/>
            <p:nvPr/>
          </p:nvSpPr>
          <p:spPr>
            <a:xfrm>
              <a:off x="134974" y="1694726"/>
              <a:ext cx="2628756" cy="369947"/>
            </a:xfrm>
            <a:prstGeom prst="rect">
              <a:avLst/>
            </a:prstGeom>
            <a:solidFill>
              <a:srgbClr val="6BA4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lv-LV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9E6C0A-1D86-4178-BC03-EB41CBE4EB39}"/>
                </a:ext>
              </a:extLst>
            </p:cNvPr>
            <p:cNvSpPr txBox="1"/>
            <p:nvPr/>
          </p:nvSpPr>
          <p:spPr>
            <a:xfrm>
              <a:off x="411816" y="5766006"/>
              <a:ext cx="2150945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Iedzīvotāju skaits darbspējas vecumā***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D6C04F-06A6-4FBB-B509-62535166B502}"/>
                </a:ext>
              </a:extLst>
            </p:cNvPr>
            <p:cNvSpPr txBox="1"/>
            <p:nvPr/>
          </p:nvSpPr>
          <p:spPr>
            <a:xfrm>
              <a:off x="388517" y="4270947"/>
              <a:ext cx="2150946" cy="28482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Darba devēju skaits**</a:t>
              </a:r>
            </a:p>
          </p:txBody>
        </p:sp>
        <p:sp>
          <p:nvSpPr>
            <p:cNvPr id="3109" name="TextBox 47">
              <a:extLst>
                <a:ext uri="{FF2B5EF4-FFF2-40B4-BE49-F238E27FC236}">
                  <a16:creationId xmlns:a16="http://schemas.microsoft.com/office/drawing/2014/main" id="{F346F9C8-B884-4032-BB07-A8DD60696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129" y="1724040"/>
              <a:ext cx="1362963" cy="36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>
                <a:defRPr/>
              </a:pPr>
              <a:r>
                <a:rPr lang="lv-LV" altLang="lv-LV" sz="1200" b="1">
                  <a:solidFill>
                    <a:prstClr val="white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Valstī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E79CC7-E675-48EF-AD64-A90AEFF04D67}"/>
                </a:ext>
              </a:extLst>
            </p:cNvPr>
            <p:cNvSpPr txBox="1"/>
            <p:nvPr/>
          </p:nvSpPr>
          <p:spPr>
            <a:xfrm>
              <a:off x="411499" y="4909922"/>
              <a:ext cx="2174756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Nodarbinātie iedzīvotāji </a:t>
              </a:r>
              <a:r>
                <a:rPr lang="lv-LV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(15-74.g.)***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743793-69ED-4A7E-BC06-F1C2B6F347C0}"/>
                </a:ext>
              </a:extLst>
            </p:cNvPr>
            <p:cNvSpPr txBox="1"/>
            <p:nvPr/>
          </p:nvSpPr>
          <p:spPr>
            <a:xfrm>
              <a:off x="379436" y="2558465"/>
              <a:ext cx="2147770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Brīvās darba vietas </a:t>
              </a:r>
            </a:p>
            <a:p>
              <a:pPr defTabSz="685800">
                <a:defRPr/>
              </a:pPr>
              <a:r>
                <a:rPr lang="lv-LV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(dati uz 31.01.2022.)</a:t>
              </a:r>
              <a:endParaRPr lang="lv-LV" sz="1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D25C52-EEB9-44E5-AC0C-D3D52997288C}"/>
                </a:ext>
              </a:extLst>
            </p:cNvPr>
            <p:cNvSpPr txBox="1"/>
            <p:nvPr/>
          </p:nvSpPr>
          <p:spPr>
            <a:xfrm>
              <a:off x="411816" y="3400827"/>
              <a:ext cx="2174756" cy="453776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lv-LV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NVA reģistrēto klientu skaits </a:t>
              </a:r>
            </a:p>
            <a:p>
              <a:pPr defTabSz="685800">
                <a:defRPr/>
              </a:pPr>
              <a:r>
                <a:rPr lang="lv-LV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(dati uz 31.01.2022.)</a:t>
              </a:r>
              <a:endParaRPr lang="lv-LV" sz="10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113" name="Picture 51">
              <a:extLst>
                <a:ext uri="{FF2B5EF4-FFF2-40B4-BE49-F238E27FC236}">
                  <a16:creationId xmlns:a16="http://schemas.microsoft.com/office/drawing/2014/main" id="{0444FC8D-70B2-4F22-BC7F-813B79E01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187" b="-11848"/>
            <a:stretch>
              <a:fillRect/>
            </a:stretch>
          </p:blipFill>
          <p:spPr bwMode="auto">
            <a:xfrm>
              <a:off x="323471" y="2176384"/>
              <a:ext cx="176691" cy="3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BD62FC56-CFFF-42E5-A368-BC7DCCAFE1DF}"/>
              </a:ext>
            </a:extLst>
          </p:cNvPr>
          <p:cNvSpPr/>
          <p:nvPr/>
        </p:nvSpPr>
        <p:spPr>
          <a:xfrm>
            <a:off x="9403880" y="1419426"/>
            <a:ext cx="24293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altLang="lv-LV" sz="1200" i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Reģistrētā bezdarba līmenis valstī 2022.gada 31.janvārī - </a:t>
            </a:r>
            <a:r>
              <a:rPr lang="lv-LV" altLang="lv-LV" sz="1200" b="1" i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6,9%*</a:t>
            </a:r>
            <a:endParaRPr lang="lv-LV" sz="1200" b="1" i="1" dirty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B97A7-3952-47F3-893E-D18A0227A691}"/>
              </a:ext>
            </a:extLst>
          </p:cNvPr>
          <p:cNvSpPr txBox="1"/>
          <p:nvPr/>
        </p:nvSpPr>
        <p:spPr>
          <a:xfrm>
            <a:off x="812596" y="5994748"/>
            <a:ext cx="3494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*NVA operatīvie dati uz 31.01.2022.</a:t>
            </a:r>
          </a:p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**VID dati (2021. gadā)</a:t>
            </a:r>
          </a:p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***CSP dati (2021. gadā)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1B80FA-7A00-4D3B-99D5-66BD2E74818F}"/>
              </a:ext>
            </a:extLst>
          </p:cNvPr>
          <p:cNvSpPr/>
          <p:nvPr/>
        </p:nvSpPr>
        <p:spPr>
          <a:xfrm>
            <a:off x="7024581" y="3034504"/>
            <a:ext cx="380385" cy="3765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29">
            <a:extLst>
              <a:ext uri="{FF2B5EF4-FFF2-40B4-BE49-F238E27FC236}">
                <a16:creationId xmlns:a16="http://schemas.microsoft.com/office/drawing/2014/main" id="{7301C9C1-95E7-46D9-BE1E-582A33EA830C}"/>
              </a:ext>
            </a:extLst>
          </p:cNvPr>
          <p:cNvSpPr txBox="1"/>
          <p:nvPr/>
        </p:nvSpPr>
        <p:spPr bwMode="auto">
          <a:xfrm>
            <a:off x="6949228" y="3095460"/>
            <a:ext cx="711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D3F563E-6D93-47E9-A7E5-6825BF07E6A0}"/>
              </a:ext>
            </a:extLst>
          </p:cNvPr>
          <p:cNvSpPr/>
          <p:nvPr/>
        </p:nvSpPr>
        <p:spPr>
          <a:xfrm>
            <a:off x="9277739" y="3153016"/>
            <a:ext cx="380384" cy="3765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6237D0-E40A-4F6E-8033-65265C69E38A}"/>
              </a:ext>
            </a:extLst>
          </p:cNvPr>
          <p:cNvSpPr txBox="1"/>
          <p:nvPr/>
        </p:nvSpPr>
        <p:spPr bwMode="auto">
          <a:xfrm>
            <a:off x="9235488" y="3195982"/>
            <a:ext cx="6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7,4%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E98B8B3-5886-4544-89FE-0317E0DFCA48}"/>
              </a:ext>
            </a:extLst>
          </p:cNvPr>
          <p:cNvSpPr/>
          <p:nvPr/>
        </p:nvSpPr>
        <p:spPr>
          <a:xfrm>
            <a:off x="10709393" y="4651646"/>
            <a:ext cx="380384" cy="3765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143047-46F4-49A9-B4D1-BD1EE437475B}"/>
              </a:ext>
            </a:extLst>
          </p:cNvPr>
          <p:cNvSpPr txBox="1"/>
          <p:nvPr/>
        </p:nvSpPr>
        <p:spPr bwMode="auto">
          <a:xfrm>
            <a:off x="10630863" y="4713417"/>
            <a:ext cx="7395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14,6%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BAE9B1A-6041-48C4-8BE2-A4EBEA5F023B}"/>
              </a:ext>
            </a:extLst>
          </p:cNvPr>
          <p:cNvSpPr/>
          <p:nvPr/>
        </p:nvSpPr>
        <p:spPr>
          <a:xfrm>
            <a:off x="4817008" y="3490528"/>
            <a:ext cx="380384" cy="3765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TextBox 29">
            <a:extLst>
              <a:ext uri="{FF2B5EF4-FFF2-40B4-BE49-F238E27FC236}">
                <a16:creationId xmlns:a16="http://schemas.microsoft.com/office/drawing/2014/main" id="{4442DAA2-646B-4AA8-B172-36BF7B5A3606}"/>
              </a:ext>
            </a:extLst>
          </p:cNvPr>
          <p:cNvSpPr txBox="1"/>
          <p:nvPr/>
        </p:nvSpPr>
        <p:spPr bwMode="auto">
          <a:xfrm>
            <a:off x="4783946" y="3549165"/>
            <a:ext cx="711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7,4%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4949644-75E3-446C-866B-6872B3BBC95C}"/>
              </a:ext>
            </a:extLst>
          </p:cNvPr>
          <p:cNvSpPr/>
          <p:nvPr/>
        </p:nvSpPr>
        <p:spPr>
          <a:xfrm>
            <a:off x="7234379" y="3657242"/>
            <a:ext cx="378971" cy="3765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AB87662-6177-41D2-A4AD-6B7C59312742}"/>
              </a:ext>
            </a:extLst>
          </p:cNvPr>
          <p:cNvSpPr txBox="1"/>
          <p:nvPr/>
        </p:nvSpPr>
        <p:spPr bwMode="auto">
          <a:xfrm>
            <a:off x="7197149" y="3714202"/>
            <a:ext cx="6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4,8%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F12DD90-23BF-4BF4-97FB-CBC8921F8B9A}"/>
              </a:ext>
            </a:extLst>
          </p:cNvPr>
          <p:cNvSpPr/>
          <p:nvPr/>
        </p:nvSpPr>
        <p:spPr>
          <a:xfrm>
            <a:off x="7000330" y="4755129"/>
            <a:ext cx="380385" cy="3765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DD56B9-CF84-471C-A273-82A96E8E6779}"/>
              </a:ext>
            </a:extLst>
          </p:cNvPr>
          <p:cNvSpPr txBox="1"/>
          <p:nvPr/>
        </p:nvSpPr>
        <p:spPr bwMode="auto">
          <a:xfrm>
            <a:off x="6954720" y="4815496"/>
            <a:ext cx="6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b="1" i="1" dirty="0">
                <a:solidFill>
                  <a:srgbClr val="70AD47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6,8%</a:t>
            </a:r>
          </a:p>
        </p:txBody>
      </p:sp>
      <p:sp>
        <p:nvSpPr>
          <p:cNvPr id="3097" name="TextBox 6">
            <a:extLst>
              <a:ext uri="{FF2B5EF4-FFF2-40B4-BE49-F238E27FC236}">
                <a16:creationId xmlns:a16="http://schemas.microsoft.com/office/drawing/2014/main" id="{FCDBAB51-691F-4C41-AC8F-8462E078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352" y="5187372"/>
            <a:ext cx="1528605" cy="30777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1 171 880</a:t>
            </a:r>
          </a:p>
        </p:txBody>
      </p:sp>
      <p:sp>
        <p:nvSpPr>
          <p:cNvPr id="3098" name="TextBox 82">
            <a:extLst>
              <a:ext uri="{FF2B5EF4-FFF2-40B4-BE49-F238E27FC236}">
                <a16:creationId xmlns:a16="http://schemas.microsoft.com/office/drawing/2014/main" id="{DB4CC523-F349-4BF5-9F8F-19FBCF74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60" y="4386592"/>
            <a:ext cx="1242964" cy="30008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892 900</a:t>
            </a:r>
          </a:p>
        </p:txBody>
      </p:sp>
      <p:sp>
        <p:nvSpPr>
          <p:cNvPr id="3099" name="TextBox 83">
            <a:extLst>
              <a:ext uri="{FF2B5EF4-FFF2-40B4-BE49-F238E27FC236}">
                <a16:creationId xmlns:a16="http://schemas.microsoft.com/office/drawing/2014/main" id="{2B888348-845E-4196-8C2B-D20497A6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66" y="3752480"/>
            <a:ext cx="1242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83 803</a:t>
            </a:r>
          </a:p>
        </p:txBody>
      </p:sp>
      <p:pic>
        <p:nvPicPr>
          <p:cNvPr id="3100" name="Picture 7">
            <a:extLst>
              <a:ext uri="{FF2B5EF4-FFF2-40B4-BE49-F238E27FC236}">
                <a16:creationId xmlns:a16="http://schemas.microsoft.com/office/drawing/2014/main" id="{865E5CF9-6717-47E8-9568-8127CF36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7482" b="8974"/>
          <a:stretch>
            <a:fillRect/>
          </a:stretch>
        </p:blipFill>
        <p:spPr bwMode="auto">
          <a:xfrm>
            <a:off x="1110259" y="3678398"/>
            <a:ext cx="194387" cy="4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8">
            <a:extLst>
              <a:ext uri="{FF2B5EF4-FFF2-40B4-BE49-F238E27FC236}">
                <a16:creationId xmlns:a16="http://schemas.microsoft.com/office/drawing/2014/main" id="{DADEAE80-A72D-4EB8-8CDE-753BF9DD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r="26270" b="21873"/>
          <a:stretch>
            <a:fillRect/>
          </a:stretch>
        </p:blipFill>
        <p:spPr bwMode="auto">
          <a:xfrm>
            <a:off x="1085160" y="2881532"/>
            <a:ext cx="162231" cy="3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TextBox 86">
            <a:extLst>
              <a:ext uri="{FF2B5EF4-FFF2-40B4-BE49-F238E27FC236}">
                <a16:creationId xmlns:a16="http://schemas.microsoft.com/office/drawing/2014/main" id="{6A9DA88C-D3C8-4AF5-BAEB-0B9183B7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64" y="2884246"/>
            <a:ext cx="1242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3103" name="TextBox 87">
            <a:extLst>
              <a:ext uri="{FF2B5EF4-FFF2-40B4-BE49-F238E27FC236}">
                <a16:creationId xmlns:a16="http://schemas.microsoft.com/office/drawing/2014/main" id="{E2A6F4B8-BF47-4706-BADE-4ECF5EBF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71" y="2079150"/>
            <a:ext cx="1242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685800"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838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1299C69-634D-4041-86A8-401C83863F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85" name="Title 3">
            <a:extLst>
              <a:ext uri="{FF2B5EF4-FFF2-40B4-BE49-F238E27FC236}">
                <a16:creationId xmlns:a16="http://schemas.microsoft.com/office/drawing/2014/main" id="{5722D16F-F0EE-49D5-91AB-87E4D548AF75}"/>
              </a:ext>
            </a:extLst>
          </p:cNvPr>
          <p:cNvSpPr txBox="1">
            <a:spLocks/>
          </p:cNvSpPr>
          <p:nvPr/>
        </p:nvSpPr>
        <p:spPr>
          <a:xfrm>
            <a:off x="2972864" y="278035"/>
            <a:ext cx="8012857" cy="615266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4681">
              <a:defRPr/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 tirgus situācija valstī un reģionos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D7AAEB2A-5762-4617-9A1A-0D2B0D28C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935790"/>
              </p:ext>
            </p:extLst>
          </p:nvPr>
        </p:nvGraphicFramePr>
        <p:xfrm>
          <a:off x="3609898" y="3429812"/>
          <a:ext cx="3554598" cy="102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4B2010AA-06BC-48F4-A2B1-4B1E710C7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215565"/>
              </p:ext>
            </p:extLst>
          </p:nvPr>
        </p:nvGraphicFramePr>
        <p:xfrm>
          <a:off x="5500645" y="1944781"/>
          <a:ext cx="3495555" cy="96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F3D79B48-0182-4014-9667-45FA85066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516029"/>
              </p:ext>
            </p:extLst>
          </p:nvPr>
        </p:nvGraphicFramePr>
        <p:xfrm>
          <a:off x="8510158" y="2048851"/>
          <a:ext cx="3770364" cy="95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AF4675E4-AD89-4ED6-8EF6-5231BD7B0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019017"/>
              </p:ext>
            </p:extLst>
          </p:nvPr>
        </p:nvGraphicFramePr>
        <p:xfrm>
          <a:off x="8690178" y="4584504"/>
          <a:ext cx="3143068" cy="86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77E3C31C-BCCE-49F9-8DE6-2EA68FF52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4888"/>
              </p:ext>
            </p:extLst>
          </p:nvPr>
        </p:nvGraphicFramePr>
        <p:xfrm>
          <a:off x="5332300" y="4630624"/>
          <a:ext cx="3804158" cy="115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C93D3B-1B4D-4007-8467-A1C395A06664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0953E-F759-43D4-97B1-D5F04669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83" y="198008"/>
            <a:ext cx="10515600" cy="667185"/>
          </a:xfrm>
        </p:spPr>
        <p:txBody>
          <a:bodyPr/>
          <a:lstStyle/>
          <a:p>
            <a:pPr algn="ctr" defTabSz="704681">
              <a:defRPr/>
            </a:pPr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 tirgus, 2021.gada 3.ceturksnis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6947D74-253F-4948-B71A-C0F1D86EAC5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69013791"/>
                  </p:ext>
                </p:extLst>
              </p:nvPr>
            </p:nvGraphicFramePr>
            <p:xfrm>
              <a:off x="81280" y="2488672"/>
              <a:ext cx="7091680" cy="3886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6947D74-253F-4948-B71A-C0F1D86EAC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80" y="2488672"/>
                <a:ext cx="7091680" cy="38862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4269CF-3652-464E-BBB7-56106262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0" y="2039185"/>
            <a:ext cx="6720319" cy="3961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1BDCE-9708-4C28-AAF4-45CEDC880F5A}"/>
              </a:ext>
            </a:extLst>
          </p:cNvPr>
          <p:cNvSpPr txBox="1"/>
          <p:nvPr/>
        </p:nvSpPr>
        <p:spPr>
          <a:xfrm>
            <a:off x="7543279" y="2213350"/>
            <a:ext cx="49682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Profesiju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pamatgrupas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Augsta līmeņa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Vadītāji;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Vecākie speciālisti;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Speciālisti;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Vidēja līmeņa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Kalpotāji;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Pakalpojumu un tirdzniecības darbinieki;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Kvalificēti lauksaimniecības, mežsaimniecības un zivsaimniecības darbinieki;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Kvalificēti strādnieki un amatnieki;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Zema līmeņa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Vienkāršās profesijas;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Nacionālie bruņotie spēki un bez profesijas.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7CCAF-61D7-4963-A50A-7B7FAD0E91F4}"/>
              </a:ext>
            </a:extLst>
          </p:cNvPr>
          <p:cNvSpPr txBox="1"/>
          <p:nvPr/>
        </p:nvSpPr>
        <p:spPr>
          <a:xfrm>
            <a:off x="152401" y="6206499"/>
            <a:ext cx="4882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 avots: CSP </a:t>
            </a:r>
            <a:r>
              <a:rPr lang="lv-LV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https://data.stat.gov.lv/pxweb/lv/OSP_PUB/START__EMP__DV__DVA/DVA030c/table/tableViewLayout1/</a:t>
            </a:r>
            <a:r>
              <a:rPr lang="lv-LV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E12BD-50DC-4C8F-946B-64D7BC7C71FC}"/>
              </a:ext>
            </a:extLst>
          </p:cNvPr>
          <p:cNvSpPr txBox="1"/>
          <p:nvPr/>
        </p:nvSpPr>
        <p:spPr>
          <a:xfrm>
            <a:off x="1137920" y="3301302"/>
            <a:ext cx="2174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404 260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</a:p>
          <a:p>
            <a:pPr algn="ct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kvalifikācijas profesijas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996C9-1461-4CD9-95DA-61B720AC13F1}"/>
              </a:ext>
            </a:extLst>
          </p:cNvPr>
          <p:cNvSpPr txBox="1"/>
          <p:nvPr/>
        </p:nvSpPr>
        <p:spPr>
          <a:xfrm>
            <a:off x="4450080" y="2651062"/>
            <a:ext cx="2174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336 703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</a:p>
          <a:p>
            <a:pPr algn="ct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kvalifikācijas profesijas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D6B-1A53-46F4-8AE8-12302F9A4082}"/>
              </a:ext>
            </a:extLst>
          </p:cNvPr>
          <p:cNvSpPr txBox="1"/>
          <p:nvPr/>
        </p:nvSpPr>
        <p:spPr>
          <a:xfrm>
            <a:off x="3566679" y="4654970"/>
            <a:ext cx="279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110 980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</a:p>
          <a:p>
            <a:pPr algn="ctr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Zemas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kvalifikācijas profesijas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9B266-11BC-4BCD-BBA2-84DFD107CC3E}"/>
              </a:ext>
            </a:extLst>
          </p:cNvPr>
          <p:cNvSpPr txBox="1"/>
          <p:nvPr/>
        </p:nvSpPr>
        <p:spPr>
          <a:xfrm>
            <a:off x="6197599" y="4676792"/>
            <a:ext cx="119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52 718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NBS, bez prof.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DCE13-1D42-4EE9-A4D0-1C6018EC4167}"/>
              </a:ext>
            </a:extLst>
          </p:cNvPr>
          <p:cNvSpPr txBox="1"/>
          <p:nvPr/>
        </p:nvSpPr>
        <p:spPr>
          <a:xfrm>
            <a:off x="1371601" y="1466438"/>
            <a:ext cx="580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Aizņemtās darba vietas profesiju </a:t>
            </a:r>
            <a:r>
              <a:rPr lang="lv-LV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pamatgrupās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7821AD-196C-4038-93C0-3C5215E80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0B8A15-E04B-429A-9AF8-3424EC702F30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36C9B-B77F-46A4-A9DB-37C8C9200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4C81DF-1693-4846-B309-FC29B3A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360" y="200617"/>
            <a:ext cx="8590280" cy="805944"/>
          </a:xfr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/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Reģistrēto bezdarbnieku skaits un līmenis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0A7B3-178B-4BAB-960E-9A421813BA07}"/>
              </a:ext>
            </a:extLst>
          </p:cNvPr>
          <p:cNvSpPr txBox="1"/>
          <p:nvPr/>
        </p:nvSpPr>
        <p:spPr>
          <a:xfrm>
            <a:off x="751636" y="6380384"/>
            <a:ext cx="34941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lv-LV" sz="1200" i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*NVA dati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C8E14C-9FF1-468B-9FF0-D2EB68E18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247030"/>
              </p:ext>
            </p:extLst>
          </p:nvPr>
        </p:nvGraphicFramePr>
        <p:xfrm>
          <a:off x="431800" y="1413680"/>
          <a:ext cx="11328400" cy="482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17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768F8B6-E3CF-4F2C-96CC-342AFCF97132}"/>
              </a:ext>
            </a:extLst>
          </p:cNvPr>
          <p:cNvSpPr/>
          <p:nvPr/>
        </p:nvSpPr>
        <p:spPr>
          <a:xfrm>
            <a:off x="4391887" y="1661026"/>
            <a:ext cx="3499273" cy="38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4C0FB-BDC7-4F41-879C-31BEA3408390}"/>
              </a:ext>
            </a:extLst>
          </p:cNvPr>
          <p:cNvSpPr/>
          <p:nvPr/>
        </p:nvSpPr>
        <p:spPr>
          <a:xfrm>
            <a:off x="600822" y="1651508"/>
            <a:ext cx="3499273" cy="38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98BC0B8-6962-490F-8619-95DDFE81D3F0}"/>
              </a:ext>
            </a:extLst>
          </p:cNvPr>
          <p:cNvSpPr txBox="1"/>
          <p:nvPr/>
        </p:nvSpPr>
        <p:spPr>
          <a:xfrm>
            <a:off x="2404052" y="5772632"/>
            <a:ext cx="3403630" cy="513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eģistrēto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bezdarbnieku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2021.gada </a:t>
            </a:r>
            <a:r>
              <a:rPr 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decembra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beigās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3F13B50-DA1F-44CD-97CD-3999F8FF5EEE}"/>
              </a:ext>
            </a:extLst>
          </p:cNvPr>
          <p:cNvSpPr txBox="1"/>
          <p:nvPr/>
        </p:nvSpPr>
        <p:spPr>
          <a:xfrm>
            <a:off x="203200" y="5880933"/>
            <a:ext cx="2522321" cy="474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  <a:spcBef>
                <a:spcPct val="0"/>
              </a:spcBef>
            </a:pPr>
            <a:r>
              <a:rPr lang="lv-LV" sz="4400" b="1" dirty="0">
                <a:solidFill>
                  <a:srgbClr val="094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400" b="1" dirty="0">
                <a:solidFill>
                  <a:srgbClr val="094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>
                <a:solidFill>
                  <a:srgbClr val="094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</a:t>
            </a:r>
            <a:endParaRPr lang="en-US" sz="4400" b="1" dirty="0">
              <a:solidFill>
                <a:srgbClr val="094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8A64427-2779-410E-AA71-3D80AC30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6943" y="4336865"/>
            <a:ext cx="2042571" cy="12181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046B31-01B4-4033-A28E-62C4E15936B8}"/>
              </a:ext>
            </a:extLst>
          </p:cNvPr>
          <p:cNvSpPr txBox="1"/>
          <p:nvPr/>
        </p:nvSpPr>
        <p:spPr>
          <a:xfrm>
            <a:off x="981795" y="1636269"/>
            <a:ext cx="2632865" cy="24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  <a:spcBef>
                <a:spcPct val="0"/>
              </a:spcBef>
            </a:pPr>
            <a:r>
              <a:rPr lang="en-US" sz="1600" b="1" spc="200" dirty="0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BEZDARBA ILGUMS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6D81EF-FCEB-4A2A-8228-2B256B33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655" y="1972226"/>
            <a:ext cx="3460626" cy="22193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EBDECE-9FCF-439D-AC81-C21D56B0A555}"/>
              </a:ext>
            </a:extLst>
          </p:cNvPr>
          <p:cNvSpPr txBox="1"/>
          <p:nvPr/>
        </p:nvSpPr>
        <p:spPr>
          <a:xfrm>
            <a:off x="4825090" y="1636269"/>
            <a:ext cx="2632865" cy="24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1600" b="1" spc="200" dirty="0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VECUMA GRUPAS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A66CE32F-8C50-4434-A858-30217CD1F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65977" y="4260670"/>
            <a:ext cx="1899009" cy="12809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CFBB7D4-C903-428F-AE78-DBD58B02F211}"/>
              </a:ext>
            </a:extLst>
          </p:cNvPr>
          <p:cNvSpPr/>
          <p:nvPr/>
        </p:nvSpPr>
        <p:spPr>
          <a:xfrm>
            <a:off x="8119117" y="1645786"/>
            <a:ext cx="3499273" cy="38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1FBCC-D6C9-410F-947D-57FDA34DA384}"/>
              </a:ext>
            </a:extLst>
          </p:cNvPr>
          <p:cNvSpPr txBox="1"/>
          <p:nvPr/>
        </p:nvSpPr>
        <p:spPr>
          <a:xfrm>
            <a:off x="8269184" y="1600019"/>
            <a:ext cx="3257017" cy="24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1600" b="1" spc="200" dirty="0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LĪMENIS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E43904C-C65E-4F03-BE6F-9CCD25D83A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32702" y="4465358"/>
            <a:ext cx="1821397" cy="1076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65A03B-DBBB-401D-ACDC-FE87D29691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8790" y="1915160"/>
            <a:ext cx="3257017" cy="23453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68E79D-0810-43C7-BE66-C8D89C7BF7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212" y="2128748"/>
            <a:ext cx="2848295" cy="210310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578756-AAE8-43C6-9309-E961E7E168DC}"/>
              </a:ext>
            </a:extLst>
          </p:cNvPr>
          <p:cNvCxnSpPr>
            <a:cxnSpLocks/>
          </p:cNvCxnSpPr>
          <p:nvPr/>
        </p:nvCxnSpPr>
        <p:spPr>
          <a:xfrm>
            <a:off x="8119117" y="5541638"/>
            <a:ext cx="349927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D102DB-E8CB-47A5-8E3A-278E88644852}"/>
              </a:ext>
            </a:extLst>
          </p:cNvPr>
          <p:cNvCxnSpPr>
            <a:cxnSpLocks/>
          </p:cNvCxnSpPr>
          <p:nvPr/>
        </p:nvCxnSpPr>
        <p:spPr>
          <a:xfrm>
            <a:off x="4391887" y="5556878"/>
            <a:ext cx="349927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EB4A00-1F1B-4E45-923A-C33C78212A7A}"/>
              </a:ext>
            </a:extLst>
          </p:cNvPr>
          <p:cNvCxnSpPr>
            <a:cxnSpLocks/>
          </p:cNvCxnSpPr>
          <p:nvPr/>
        </p:nvCxnSpPr>
        <p:spPr>
          <a:xfrm>
            <a:off x="600822" y="5562600"/>
            <a:ext cx="349927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392422-7286-45A4-9567-855EF68428ED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9D79C24-2978-486A-BABE-7F514BF1AC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0A727C0-0233-47B1-B184-112FEC67E778}"/>
              </a:ext>
            </a:extLst>
          </p:cNvPr>
          <p:cNvSpPr txBox="1">
            <a:spLocks/>
          </p:cNvSpPr>
          <p:nvPr/>
        </p:nvSpPr>
        <p:spPr>
          <a:xfrm>
            <a:off x="2118360" y="200617"/>
            <a:ext cx="8590280" cy="805944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04681"/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Bezdarbnieka portrets</a:t>
            </a:r>
          </a:p>
        </p:txBody>
      </p:sp>
    </p:spTree>
    <p:extLst>
      <p:ext uri="{BB962C8B-B14F-4D97-AF65-F5344CB8AC3E}">
        <p14:creationId xmlns:p14="http://schemas.microsoft.com/office/powerpoint/2010/main" val="30109173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DC36158-23B1-4D96-B27D-2FE53E5C946D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D7176E08-2575-44FC-BF1B-E4FE1A0B8BA2}"/>
              </a:ext>
            </a:extLst>
          </p:cNvPr>
          <p:cNvSpPr/>
          <p:nvPr/>
        </p:nvSpPr>
        <p:spPr>
          <a:xfrm>
            <a:off x="0" y="1516504"/>
            <a:ext cx="12192000" cy="5339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2729254" y="398714"/>
            <a:ext cx="8500077" cy="332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BEZDARBNIEKU ĪPATSVARS (%)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F6E04910-18B8-4D63-A484-23EF85B7EEC8}"/>
              </a:ext>
            </a:extLst>
          </p:cNvPr>
          <p:cNvSpPr txBox="1"/>
          <p:nvPr/>
        </p:nvSpPr>
        <p:spPr>
          <a:xfrm>
            <a:off x="457200" y="2767236"/>
            <a:ext cx="2173552" cy="9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33" b="1" spc="200" dirty="0">
                <a:solidFill>
                  <a:srgbClr val="0948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2021.GADA </a:t>
            </a:r>
            <a:r>
              <a:rPr lang="lv-LV" sz="2133" b="1" spc="200" dirty="0">
                <a:solidFill>
                  <a:srgbClr val="0948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DECEMBRA</a:t>
            </a:r>
            <a:r>
              <a:rPr lang="en-US" sz="2133" b="1" spc="200" dirty="0">
                <a:solidFill>
                  <a:srgbClr val="0948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BEIGĀS</a:t>
            </a: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D92A58DF-4E6B-4B33-AD49-4C13BEE0EF5A}"/>
              </a:ext>
            </a:extLst>
          </p:cNvPr>
          <p:cNvGrpSpPr/>
          <p:nvPr/>
        </p:nvGrpSpPr>
        <p:grpSpPr>
          <a:xfrm>
            <a:off x="2904237" y="2123964"/>
            <a:ext cx="4593369" cy="4593369"/>
            <a:chOff x="0" y="0"/>
            <a:chExt cx="6350000" cy="6350000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A7E202F9-B7C4-447A-AD17-765C75FB1D91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8D645"/>
            </a:solidFill>
          </p:spPr>
        </p:sp>
      </p:grpSp>
      <p:grpSp>
        <p:nvGrpSpPr>
          <p:cNvPr id="41" name="Group 5">
            <a:extLst>
              <a:ext uri="{FF2B5EF4-FFF2-40B4-BE49-F238E27FC236}">
                <a16:creationId xmlns:a16="http://schemas.microsoft.com/office/drawing/2014/main" id="{3F428AF4-65C5-4442-B845-70EB7C99332E}"/>
              </a:ext>
            </a:extLst>
          </p:cNvPr>
          <p:cNvGrpSpPr/>
          <p:nvPr/>
        </p:nvGrpSpPr>
        <p:grpSpPr>
          <a:xfrm>
            <a:off x="3256761" y="2453594"/>
            <a:ext cx="3956839" cy="3956839"/>
            <a:chOff x="0" y="0"/>
            <a:chExt cx="6350000" cy="6350000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39782DE-3A41-490E-9ADD-64C6B97E407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BC23D"/>
            </a:solidFill>
          </p:spPr>
        </p:sp>
      </p:grpSp>
      <p:grpSp>
        <p:nvGrpSpPr>
          <p:cNvPr id="43" name="Group 7">
            <a:extLst>
              <a:ext uri="{FF2B5EF4-FFF2-40B4-BE49-F238E27FC236}">
                <a16:creationId xmlns:a16="http://schemas.microsoft.com/office/drawing/2014/main" id="{31BD649F-3C0C-4B19-A4DA-2B5FDF59B763}"/>
              </a:ext>
            </a:extLst>
          </p:cNvPr>
          <p:cNvGrpSpPr/>
          <p:nvPr/>
        </p:nvGrpSpPr>
        <p:grpSpPr>
          <a:xfrm>
            <a:off x="3606801" y="2817518"/>
            <a:ext cx="3135715" cy="3135715"/>
            <a:chOff x="0" y="0"/>
            <a:chExt cx="6350000" cy="6350000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ADEF349-F640-4A51-B145-F7881A1F95C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BA539"/>
            </a:solidFill>
          </p:spPr>
        </p: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A9E38D5F-CA4B-4D16-9FDF-1EE455DD0D0A}"/>
              </a:ext>
            </a:extLst>
          </p:cNvPr>
          <p:cNvGrpSpPr/>
          <p:nvPr/>
        </p:nvGrpSpPr>
        <p:grpSpPr>
          <a:xfrm>
            <a:off x="4022752" y="3209766"/>
            <a:ext cx="2309389" cy="2309389"/>
            <a:chOff x="0" y="0"/>
            <a:chExt cx="6350000" cy="6350000"/>
          </a:xfrm>
        </p:grpSpPr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CDCFC7D-653B-4312-8234-5D9B082E691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E8F2D"/>
            </a:solidFill>
          </p:spPr>
        </p:sp>
      </p:grpSp>
      <p:sp>
        <p:nvSpPr>
          <p:cNvPr id="47" name="AutoShape 16">
            <a:extLst>
              <a:ext uri="{FF2B5EF4-FFF2-40B4-BE49-F238E27FC236}">
                <a16:creationId xmlns:a16="http://schemas.microsoft.com/office/drawing/2014/main" id="{9CD286A7-E438-4BBE-809C-9116A84EFEC6}"/>
              </a:ext>
            </a:extLst>
          </p:cNvPr>
          <p:cNvSpPr/>
          <p:nvPr/>
        </p:nvSpPr>
        <p:spPr>
          <a:xfrm flipV="1">
            <a:off x="5232400" y="3311633"/>
            <a:ext cx="5713185" cy="7845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17">
            <a:extLst>
              <a:ext uri="{FF2B5EF4-FFF2-40B4-BE49-F238E27FC236}">
                <a16:creationId xmlns:a16="http://schemas.microsoft.com/office/drawing/2014/main" id="{38172FA8-2753-437D-8204-C204199A045B}"/>
              </a:ext>
            </a:extLst>
          </p:cNvPr>
          <p:cNvGrpSpPr/>
          <p:nvPr/>
        </p:nvGrpSpPr>
        <p:grpSpPr>
          <a:xfrm>
            <a:off x="7673392" y="2382196"/>
            <a:ext cx="3272193" cy="754257"/>
            <a:chOff x="-734820" y="12565"/>
            <a:chExt cx="6979572" cy="1608825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1A5CD406-1E31-499C-91B5-D4F9D3D7B98F}"/>
                </a:ext>
              </a:extLst>
            </p:cNvPr>
            <p:cNvSpPr txBox="1"/>
            <p:nvPr/>
          </p:nvSpPr>
          <p:spPr>
            <a:xfrm>
              <a:off x="-734820" y="12565"/>
              <a:ext cx="6979572" cy="1230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3"/>
                </a:lnSpc>
              </a:pPr>
              <a:r>
                <a:rPr lang="en-US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lv-LV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lv-LV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b="1" dirty="0">
                  <a:solidFill>
                    <a:srgbClr val="5E8F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B76F99CC-96CB-4CCC-A3E3-B7015CE0CBA8}"/>
                </a:ext>
              </a:extLst>
            </p:cNvPr>
            <p:cNvSpPr txBox="1"/>
            <p:nvPr/>
          </p:nvSpPr>
          <p:spPr>
            <a:xfrm>
              <a:off x="-734820" y="1204522"/>
              <a:ext cx="6976381" cy="4168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spc="174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BEZDARBNIEKI VECUMĀ 50+</a:t>
              </a:r>
            </a:p>
          </p:txBody>
        </p:sp>
      </p:grpSp>
      <p:sp>
        <p:nvSpPr>
          <p:cNvPr id="51" name="AutoShape 20">
            <a:extLst>
              <a:ext uri="{FF2B5EF4-FFF2-40B4-BE49-F238E27FC236}">
                <a16:creationId xmlns:a16="http://schemas.microsoft.com/office/drawing/2014/main" id="{28A04C9E-8DF8-4099-90F8-E15ED1541EDA}"/>
              </a:ext>
            </a:extLst>
          </p:cNvPr>
          <p:cNvSpPr/>
          <p:nvPr/>
        </p:nvSpPr>
        <p:spPr>
          <a:xfrm>
            <a:off x="6494617" y="4226034"/>
            <a:ext cx="4450968" cy="13487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2" name="Group 21">
            <a:extLst>
              <a:ext uri="{FF2B5EF4-FFF2-40B4-BE49-F238E27FC236}">
                <a16:creationId xmlns:a16="http://schemas.microsoft.com/office/drawing/2014/main" id="{C48D9A85-5F59-42FE-8E9C-8C0A3C12EDC1}"/>
              </a:ext>
            </a:extLst>
          </p:cNvPr>
          <p:cNvGrpSpPr/>
          <p:nvPr/>
        </p:nvGrpSpPr>
        <p:grpSpPr>
          <a:xfrm>
            <a:off x="7681350" y="3465224"/>
            <a:ext cx="3719597" cy="709989"/>
            <a:chOff x="310067" y="211786"/>
            <a:chExt cx="7036726" cy="1514403"/>
          </a:xfrm>
        </p:grpSpPr>
        <p:sp>
          <p:nvSpPr>
            <p:cNvPr id="53" name="TextBox 22">
              <a:extLst>
                <a:ext uri="{FF2B5EF4-FFF2-40B4-BE49-F238E27FC236}">
                  <a16:creationId xmlns:a16="http://schemas.microsoft.com/office/drawing/2014/main" id="{737E5310-6BA5-475A-833D-34B8F325954F}"/>
                </a:ext>
              </a:extLst>
            </p:cNvPr>
            <p:cNvSpPr txBox="1"/>
            <p:nvPr/>
          </p:nvSpPr>
          <p:spPr>
            <a:xfrm>
              <a:off x="367220" y="211786"/>
              <a:ext cx="6979573" cy="120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4"/>
                </a:lnSpc>
              </a:pPr>
              <a:r>
                <a:rPr lang="en-US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lv-LV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lv-LV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400" b="1" dirty="0">
                  <a:solidFill>
                    <a:srgbClr val="6BA5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54" name="TextBox 23">
              <a:extLst>
                <a:ext uri="{FF2B5EF4-FFF2-40B4-BE49-F238E27FC236}">
                  <a16:creationId xmlns:a16="http://schemas.microsoft.com/office/drawing/2014/main" id="{78AF713B-C522-4349-B5C5-B101C7A276C2}"/>
                </a:ext>
              </a:extLst>
            </p:cNvPr>
            <p:cNvSpPr txBox="1"/>
            <p:nvPr/>
          </p:nvSpPr>
          <p:spPr>
            <a:xfrm>
              <a:off x="310067" y="1309321"/>
              <a:ext cx="6322862" cy="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spc="174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ILGSTOŠIE BEZDARBNIEKI</a:t>
              </a:r>
            </a:p>
          </p:txBody>
        </p:sp>
      </p:grpSp>
      <p:sp>
        <p:nvSpPr>
          <p:cNvPr id="55" name="AutoShape 24">
            <a:extLst>
              <a:ext uri="{FF2B5EF4-FFF2-40B4-BE49-F238E27FC236}">
                <a16:creationId xmlns:a16="http://schemas.microsoft.com/office/drawing/2014/main" id="{210969F6-0ED3-4017-AECA-8B475C699EC4}"/>
              </a:ext>
            </a:extLst>
          </p:cNvPr>
          <p:cNvSpPr/>
          <p:nvPr/>
        </p:nvSpPr>
        <p:spPr>
          <a:xfrm>
            <a:off x="6741096" y="5279155"/>
            <a:ext cx="4204489" cy="13488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6" name="Group 25">
            <a:extLst>
              <a:ext uri="{FF2B5EF4-FFF2-40B4-BE49-F238E27FC236}">
                <a16:creationId xmlns:a16="http://schemas.microsoft.com/office/drawing/2014/main" id="{FEB5A4A8-3FDF-42CE-8306-946407AD1104}"/>
              </a:ext>
            </a:extLst>
          </p:cNvPr>
          <p:cNvGrpSpPr/>
          <p:nvPr/>
        </p:nvGrpSpPr>
        <p:grpSpPr>
          <a:xfrm>
            <a:off x="7651143" y="4460741"/>
            <a:ext cx="3929875" cy="723207"/>
            <a:chOff x="-2580215" y="20119"/>
            <a:chExt cx="6979572" cy="1542599"/>
          </a:xfrm>
        </p:grpSpPr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5A5D1576-65DE-4B8F-B154-06E1C3ABEB56}"/>
                </a:ext>
              </a:extLst>
            </p:cNvPr>
            <p:cNvSpPr txBox="1"/>
            <p:nvPr/>
          </p:nvSpPr>
          <p:spPr>
            <a:xfrm>
              <a:off x="-2580215" y="20119"/>
              <a:ext cx="6979572" cy="1148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5"/>
                </a:lnSpc>
              </a:pPr>
              <a:r>
                <a:rPr lang="en-US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lv-LV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lv-LV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4400" b="1" dirty="0">
                  <a:solidFill>
                    <a:srgbClr val="7BC2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97332746-FDC0-43F2-ACF9-2D4D9A1E4711}"/>
                </a:ext>
              </a:extLst>
            </p:cNvPr>
            <p:cNvSpPr txBox="1"/>
            <p:nvPr/>
          </p:nvSpPr>
          <p:spPr>
            <a:xfrm>
              <a:off x="-2367186" y="1145849"/>
              <a:ext cx="6322860" cy="41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 b="1" spc="174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PERSONAS AR INVALIDITĀTI</a:t>
              </a:r>
            </a:p>
          </p:txBody>
        </p:sp>
      </p:grpSp>
      <p:sp>
        <p:nvSpPr>
          <p:cNvPr id="59" name="AutoShape 28">
            <a:extLst>
              <a:ext uri="{FF2B5EF4-FFF2-40B4-BE49-F238E27FC236}">
                <a16:creationId xmlns:a16="http://schemas.microsoft.com/office/drawing/2014/main" id="{791FAEA7-197D-4931-8A2F-512A38674733}"/>
              </a:ext>
            </a:extLst>
          </p:cNvPr>
          <p:cNvSpPr/>
          <p:nvPr/>
        </p:nvSpPr>
        <p:spPr>
          <a:xfrm flipV="1">
            <a:off x="5384800" y="6512033"/>
            <a:ext cx="5559289" cy="189"/>
          </a:xfrm>
          <a:prstGeom prst="line">
            <a:avLst/>
          </a:prstGeom>
          <a:ln w="47625" cap="rnd">
            <a:solidFill>
              <a:srgbClr val="0948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 sz="1200" dirty="0"/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C34B938D-CDD6-4C30-B9EE-3E9BAE6CE8F0}"/>
              </a:ext>
            </a:extLst>
          </p:cNvPr>
          <p:cNvGrpSpPr/>
          <p:nvPr/>
        </p:nvGrpSpPr>
        <p:grpSpPr>
          <a:xfrm>
            <a:off x="7678092" y="5479188"/>
            <a:ext cx="3424745" cy="910984"/>
            <a:chOff x="-810026" y="-4935"/>
            <a:chExt cx="7304961" cy="1943121"/>
          </a:xfrm>
        </p:grpSpPr>
        <p:sp>
          <p:nvSpPr>
            <p:cNvPr id="61" name="TextBox 30">
              <a:extLst>
                <a:ext uri="{FF2B5EF4-FFF2-40B4-BE49-F238E27FC236}">
                  <a16:creationId xmlns:a16="http://schemas.microsoft.com/office/drawing/2014/main" id="{EE1C962F-7E31-4E55-8338-0EB78471057C}"/>
                </a:ext>
              </a:extLst>
            </p:cNvPr>
            <p:cNvSpPr txBox="1"/>
            <p:nvPr/>
          </p:nvSpPr>
          <p:spPr>
            <a:xfrm>
              <a:off x="-738639" y="-4935"/>
              <a:ext cx="7233574" cy="109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2"/>
                </a:lnSpc>
              </a:pPr>
              <a:r>
                <a:rPr lang="en-US" sz="4400" b="1" dirty="0">
                  <a:solidFill>
                    <a:srgbClr val="88D6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</a:t>
              </a:r>
              <a:r>
                <a:rPr lang="lv-LV" sz="4400" b="1" dirty="0">
                  <a:solidFill>
                    <a:srgbClr val="88D6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400" b="1" dirty="0">
                  <a:solidFill>
                    <a:srgbClr val="88D6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62" name="TextBox 31">
              <a:extLst>
                <a:ext uri="{FF2B5EF4-FFF2-40B4-BE49-F238E27FC236}">
                  <a16:creationId xmlns:a16="http://schemas.microsoft.com/office/drawing/2014/main" id="{61389BEE-2A1C-4628-8A6E-924B19CCAE63}"/>
                </a:ext>
              </a:extLst>
            </p:cNvPr>
            <p:cNvSpPr txBox="1"/>
            <p:nvPr/>
          </p:nvSpPr>
          <p:spPr>
            <a:xfrm>
              <a:off x="-810026" y="1150404"/>
              <a:ext cx="7233572" cy="7877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b="1" spc="122" dirty="0">
                  <a:solidFill>
                    <a:srgbClr val="0948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JAUNIEŠI BEZDARBNIEKI VECUMĀ 15-24 GADI</a:t>
              </a:r>
            </a:p>
          </p:txBody>
        </p:sp>
      </p:grpSp>
      <p:pic>
        <p:nvPicPr>
          <p:cNvPr id="32" name="Picture 12">
            <a:extLst>
              <a:ext uri="{FF2B5EF4-FFF2-40B4-BE49-F238E27FC236}">
                <a16:creationId xmlns:a16="http://schemas.microsoft.com/office/drawing/2014/main" id="{AFB98701-9B5C-4380-A148-9E40E0D61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7908" y="4648200"/>
            <a:ext cx="1628677" cy="16661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FA3682-A16A-4C33-9B72-053C59643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660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2D93884-81E8-46EA-8A15-A1798EA01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351424"/>
              </p:ext>
            </p:extLst>
          </p:nvPr>
        </p:nvGraphicFramePr>
        <p:xfrm>
          <a:off x="254000" y="1364363"/>
          <a:ext cx="11774485" cy="513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2CD99BB-073B-4994-83CD-A56439910B33}"/>
              </a:ext>
            </a:extLst>
          </p:cNvPr>
          <p:cNvSpPr/>
          <p:nvPr/>
        </p:nvSpPr>
        <p:spPr>
          <a:xfrm>
            <a:off x="0" y="-2362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2217767" y="0"/>
            <a:ext cx="9523051" cy="955040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altLang="en-US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NVA reģistrēto vakanču un brīvo darba vietu dinamika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9043F3B-26FB-4453-978F-879A350DC653}"/>
              </a:ext>
            </a:extLst>
          </p:cNvPr>
          <p:cNvSpPr/>
          <p:nvPr/>
        </p:nvSpPr>
        <p:spPr bwMode="auto">
          <a:xfrm>
            <a:off x="2103120" y="978664"/>
            <a:ext cx="2200275" cy="1663700"/>
          </a:xfrm>
          <a:prstGeom prst="round2DiagRect">
            <a:avLst>
              <a:gd name="adj1" fmla="val 16667"/>
              <a:gd name="adj2" fmla="val 8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4B4BABB-A9A2-4DA0-91C3-73206421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884" y="1144486"/>
            <a:ext cx="231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Reģistrētas jaunas darba vietas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3CB9BF3F-7FB0-47C7-9A73-D1F41624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684" y="1828526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76 226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EC99A-A63F-4A62-8A45-A87E345DCF7E}"/>
              </a:ext>
            </a:extLst>
          </p:cNvPr>
          <p:cNvSpPr/>
          <p:nvPr/>
        </p:nvSpPr>
        <p:spPr bwMode="auto">
          <a:xfrm>
            <a:off x="2156004" y="2143919"/>
            <a:ext cx="92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2020.gadā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CA79C6D4-6A12-44B1-B13E-9B206098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612" y="1837322"/>
            <a:ext cx="81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94 234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71B844-EC1E-42BC-BA44-743CF3701B4C}"/>
              </a:ext>
            </a:extLst>
          </p:cNvPr>
          <p:cNvSpPr/>
          <p:nvPr/>
        </p:nvSpPr>
        <p:spPr bwMode="auto">
          <a:xfrm>
            <a:off x="3331548" y="2143919"/>
            <a:ext cx="92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2021.gadā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1594A-72DF-4569-95EE-26D670C6C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C51F1A-DCAA-41ED-B30C-44B266FC7BB5}"/>
              </a:ext>
            </a:extLst>
          </p:cNvPr>
          <p:cNvSpPr/>
          <p:nvPr/>
        </p:nvSpPr>
        <p:spPr>
          <a:xfrm>
            <a:off x="0" y="-9843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80C1C-0784-42B5-AEAA-4DAF16C6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31"/>
            <a:ext cx="10515600" cy="678052"/>
          </a:xfr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/>
            <a:r>
              <a:rPr lang="lv-LV" sz="2400" b="1" cap="all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 prioritātes NVA darbā 2022.gadā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4C82-E4A5-4ACC-9DD6-72E796C0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Ilgstošo bezdarbnieku integrēšana darba tirgū </a:t>
            </a:r>
            <a:r>
              <a:rPr lang="lv-LV" dirty="0"/>
              <a:t>(sadarbības modeļa ar pašvaldībām izstrāde un aprobēšana);</a:t>
            </a:r>
          </a:p>
          <a:p>
            <a:r>
              <a:rPr lang="lv-LV" b="1" dirty="0"/>
              <a:t>Personu ar invaliditāti integrēšana darba tirgū </a:t>
            </a:r>
            <a:r>
              <a:rPr lang="lv-LV" dirty="0"/>
              <a:t>(personu ar invaliditāti konsultatīvā atbalsta centra izveide);</a:t>
            </a:r>
          </a:p>
          <a:p>
            <a:r>
              <a:rPr lang="lv-LV" dirty="0"/>
              <a:t>Preventīvs </a:t>
            </a:r>
            <a:r>
              <a:rPr lang="lv-LV" b="1" dirty="0"/>
              <a:t>darbs ar bezdarba riskam pakļautām personām;</a:t>
            </a:r>
            <a:endParaRPr lang="lv-LV" dirty="0"/>
          </a:p>
          <a:p>
            <a:r>
              <a:rPr lang="lv-LV" b="1" dirty="0"/>
              <a:t>Pilnveidojumi NVA pakalpojumos </a:t>
            </a:r>
            <a:r>
              <a:rPr lang="lv-LV" dirty="0"/>
              <a:t>(mācību efektivitāte, tiešsaistes apmācības, apmācību modeļa ar asociācijām ieviešana, mobilitātes atbalsts darba devējiem).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2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直線コネクタ 28">
            <a:extLst>
              <a:ext uri="{FF2B5EF4-FFF2-40B4-BE49-F238E27FC236}">
                <a16:creationId xmlns:a16="http://schemas.microsoft.com/office/drawing/2014/main" id="{4AFD5100-E534-44F4-BECA-B4474F6F27A4}"/>
              </a:ext>
            </a:extLst>
          </p:cNvPr>
          <p:cNvCxnSpPr>
            <a:cxnSpLocks/>
          </p:cNvCxnSpPr>
          <p:nvPr/>
        </p:nvCxnSpPr>
        <p:spPr>
          <a:xfrm>
            <a:off x="3313815" y="2377721"/>
            <a:ext cx="0" cy="855844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cxnSp>
        <p:nvCxnSpPr>
          <p:cNvPr id="58" name="直線コネクタ 28">
            <a:extLst>
              <a:ext uri="{FF2B5EF4-FFF2-40B4-BE49-F238E27FC236}">
                <a16:creationId xmlns:a16="http://schemas.microsoft.com/office/drawing/2014/main" id="{0DF69F75-B0B9-4C75-8663-22764420DA2F}"/>
              </a:ext>
            </a:extLst>
          </p:cNvPr>
          <p:cNvCxnSpPr>
            <a:cxnSpLocks/>
          </p:cNvCxnSpPr>
          <p:nvPr/>
        </p:nvCxnSpPr>
        <p:spPr>
          <a:xfrm>
            <a:off x="10608123" y="2083241"/>
            <a:ext cx="0" cy="2937744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cxnSp>
        <p:nvCxnSpPr>
          <p:cNvPr id="60" name="直線コネクタ 28">
            <a:extLst>
              <a:ext uri="{FF2B5EF4-FFF2-40B4-BE49-F238E27FC236}">
                <a16:creationId xmlns:a16="http://schemas.microsoft.com/office/drawing/2014/main" id="{3A850BB2-C010-4C3A-9A1F-8834418D6E26}"/>
              </a:ext>
            </a:extLst>
          </p:cNvPr>
          <p:cNvCxnSpPr>
            <a:cxnSpLocks/>
          </p:cNvCxnSpPr>
          <p:nvPr/>
        </p:nvCxnSpPr>
        <p:spPr>
          <a:xfrm flipH="1">
            <a:off x="8302659" y="2523605"/>
            <a:ext cx="3204" cy="2057016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cxnSp>
        <p:nvCxnSpPr>
          <p:cNvPr id="65" name="直線コネクタ 28">
            <a:extLst>
              <a:ext uri="{FF2B5EF4-FFF2-40B4-BE49-F238E27FC236}">
                <a16:creationId xmlns:a16="http://schemas.microsoft.com/office/drawing/2014/main" id="{B28C875A-0600-4FB6-B275-419BF19B2EBC}"/>
              </a:ext>
            </a:extLst>
          </p:cNvPr>
          <p:cNvCxnSpPr>
            <a:cxnSpLocks/>
          </p:cNvCxnSpPr>
          <p:nvPr/>
        </p:nvCxnSpPr>
        <p:spPr>
          <a:xfrm>
            <a:off x="5334243" y="3233565"/>
            <a:ext cx="8945" cy="1486587"/>
          </a:xfrm>
          <a:prstGeom prst="line">
            <a:avLst/>
          </a:prstGeom>
          <a:noFill/>
          <a:ln w="28575" cap="flat" cmpd="sng" algn="ctr">
            <a:solidFill>
              <a:srgbClr val="6BA439"/>
            </a:solidFill>
            <a:prstDash val="sysDot"/>
            <a:headEnd type="oval" w="lg" len="lg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E07141F-6CD0-404E-B2F8-76D4A286A7CE}"/>
              </a:ext>
            </a:extLst>
          </p:cNvPr>
          <p:cNvSpPr/>
          <p:nvPr/>
        </p:nvSpPr>
        <p:spPr>
          <a:xfrm>
            <a:off x="0" y="17164"/>
            <a:ext cx="12192000" cy="1066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235-86E9-4B9A-94A4-F3EE7F399C62}"/>
              </a:ext>
            </a:extLst>
          </p:cNvPr>
          <p:cNvSpPr/>
          <p:nvPr/>
        </p:nvSpPr>
        <p:spPr>
          <a:xfrm>
            <a:off x="3155401" y="1234334"/>
            <a:ext cx="7382103" cy="964268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/>
          <a:p>
            <a:pPr algn="ctr" defTabSz="704681">
              <a:lnSpc>
                <a:spcPct val="90000"/>
              </a:lnSpc>
              <a:spcBef>
                <a:spcPct val="0"/>
              </a:spcBef>
            </a:pPr>
            <a:r>
              <a:rPr lang="lv-LV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2021. gadā nodarbinātās personas uzsāka šādus pasākumus </a:t>
            </a:r>
            <a:r>
              <a:rPr lang="lv-LV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(kopā 614 nodarbinātās personas):</a:t>
            </a:r>
            <a:endParaRPr lang="lv-LV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E33FDF-8AE4-4F88-956E-AA3AF3BBABAB}"/>
              </a:ext>
            </a:extLst>
          </p:cNvPr>
          <p:cNvGrpSpPr/>
          <p:nvPr/>
        </p:nvGrpSpPr>
        <p:grpSpPr>
          <a:xfrm>
            <a:off x="1687075" y="3061541"/>
            <a:ext cx="1897824" cy="1563187"/>
            <a:chOff x="2664564" y="836845"/>
            <a:chExt cx="1831039" cy="1554566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926B4AB4-916F-4843-9F3B-6B1F5B3A2B18}"/>
                </a:ext>
              </a:extLst>
            </p:cNvPr>
            <p:cNvSpPr/>
            <p:nvPr/>
          </p:nvSpPr>
          <p:spPr>
            <a:xfrm>
              <a:off x="2664564" y="836845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E469061-A6E5-4055-B91C-8E5C5F31BB3A}"/>
                </a:ext>
              </a:extLst>
            </p:cNvPr>
            <p:cNvGrpSpPr/>
            <p:nvPr/>
          </p:nvGrpSpPr>
          <p:grpSpPr>
            <a:xfrm>
              <a:off x="2712121" y="934981"/>
              <a:ext cx="1783482" cy="1155024"/>
              <a:chOff x="2712121" y="934981"/>
              <a:chExt cx="1783482" cy="115502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B44B7A-0720-4CBF-BE4C-DB10646359A1}"/>
                  </a:ext>
                </a:extLst>
              </p:cNvPr>
              <p:cNvSpPr/>
              <p:nvPr/>
            </p:nvSpPr>
            <p:spPr>
              <a:xfrm>
                <a:off x="3180093" y="934981"/>
                <a:ext cx="697823" cy="520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BAC87B6-3A1C-4250-A95F-9BBFBA4288C8}"/>
                  </a:ext>
                </a:extLst>
              </p:cNvPr>
              <p:cNvSpPr/>
              <p:nvPr/>
            </p:nvSpPr>
            <p:spPr>
              <a:xfrm>
                <a:off x="2712121" y="1508455"/>
                <a:ext cx="1783482" cy="581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Karjeras konsultācijas</a:t>
                </a:r>
                <a:endParaRPr lang="lv-LV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8675144-2944-4A2A-9084-E94A361B00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0E6EA4-DB6B-4559-BB8E-8559CFA9FC2D}"/>
              </a:ext>
            </a:extLst>
          </p:cNvPr>
          <p:cNvGrpSpPr/>
          <p:nvPr/>
        </p:nvGrpSpPr>
        <p:grpSpPr>
          <a:xfrm>
            <a:off x="3697474" y="4564543"/>
            <a:ext cx="1906096" cy="1707074"/>
            <a:chOff x="2496943" y="845946"/>
            <a:chExt cx="1783482" cy="1554566"/>
          </a:xfrm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5528B96F-27BF-4C1E-B232-E6F63E104E0A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1C60FBD-7BB2-40A7-A2AC-67E595AED907}"/>
                </a:ext>
              </a:extLst>
            </p:cNvPr>
            <p:cNvGrpSpPr/>
            <p:nvPr/>
          </p:nvGrpSpPr>
          <p:grpSpPr>
            <a:xfrm>
              <a:off x="2496943" y="938253"/>
              <a:ext cx="1783482" cy="1377093"/>
              <a:chOff x="2496943" y="938253"/>
              <a:chExt cx="1783482" cy="137709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D58D806-C94D-4027-A557-63170FFD6A8A}"/>
                  </a:ext>
                </a:extLst>
              </p:cNvPr>
              <p:cNvSpPr/>
              <p:nvPr/>
            </p:nvSpPr>
            <p:spPr>
              <a:xfrm>
                <a:off x="3054085" y="938253"/>
                <a:ext cx="743922" cy="538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3B92A32-AC91-4746-9C5B-AD90BEA60A89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85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Apmācības tiešsaistes kursu platformās</a:t>
                </a:r>
                <a:endParaRPr lang="lv-LV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3EDFC8-F8A5-46ED-AA0A-B855C0E679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CF36D5-DF2F-4707-A201-40D7BF8311DB}"/>
              </a:ext>
            </a:extLst>
          </p:cNvPr>
          <p:cNvGrpSpPr/>
          <p:nvPr/>
        </p:nvGrpSpPr>
        <p:grpSpPr>
          <a:xfrm>
            <a:off x="6579780" y="4004434"/>
            <a:ext cx="1863247" cy="1707074"/>
            <a:chOff x="2496943" y="845946"/>
            <a:chExt cx="1783482" cy="1554566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616C0E8C-AC77-484E-AC8E-7661C2ECBD3E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43D75B-D281-4211-8516-1FCDC48E82E2}"/>
                </a:ext>
              </a:extLst>
            </p:cNvPr>
            <p:cNvGrpSpPr/>
            <p:nvPr/>
          </p:nvGrpSpPr>
          <p:grpSpPr>
            <a:xfrm>
              <a:off x="2496943" y="975800"/>
              <a:ext cx="1783482" cy="1241582"/>
              <a:chOff x="2496943" y="975800"/>
              <a:chExt cx="1783482" cy="124158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60C76B-46D6-44A0-AD1C-F0522D912AF9}"/>
                  </a:ext>
                </a:extLst>
              </p:cNvPr>
              <p:cNvSpPr/>
              <p:nvPr/>
            </p:nvSpPr>
            <p:spPr>
              <a:xfrm>
                <a:off x="3065573" y="975800"/>
                <a:ext cx="692312" cy="476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213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2930671-94EC-4665-AF0E-CA39FB397582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756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Nodarbināto personu reģionālā mobilitāte</a:t>
                </a:r>
                <a:endParaRPr lang="lv-LV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65B4706-8081-4FD5-BBA7-605F5BCE48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8B33CE-EDDA-4220-A0A7-788A48B21756}"/>
              </a:ext>
            </a:extLst>
          </p:cNvPr>
          <p:cNvGrpSpPr/>
          <p:nvPr/>
        </p:nvGrpSpPr>
        <p:grpSpPr>
          <a:xfrm>
            <a:off x="8934018" y="4797846"/>
            <a:ext cx="1733982" cy="1511419"/>
            <a:chOff x="2496943" y="845946"/>
            <a:chExt cx="1783482" cy="1554566"/>
          </a:xfrm>
        </p:grpSpPr>
        <p:sp>
          <p:nvSpPr>
            <p:cNvPr id="46" name="Teardrop 45">
              <a:extLst>
                <a:ext uri="{FF2B5EF4-FFF2-40B4-BE49-F238E27FC236}">
                  <a16:creationId xmlns:a16="http://schemas.microsoft.com/office/drawing/2014/main" id="{C6341CF8-E4FB-42DE-BFFF-9BB6F38EF079}"/>
                </a:ext>
              </a:extLst>
            </p:cNvPr>
            <p:cNvSpPr/>
            <p:nvPr/>
          </p:nvSpPr>
          <p:spPr>
            <a:xfrm>
              <a:off x="2515151" y="845946"/>
              <a:ext cx="1728880" cy="1554566"/>
            </a:xfrm>
            <a:prstGeom prst="teardrop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lv-LV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8B3618D-7927-4A22-B0F5-3FDF766162C1}"/>
                </a:ext>
              </a:extLst>
            </p:cNvPr>
            <p:cNvGrpSpPr/>
            <p:nvPr/>
          </p:nvGrpSpPr>
          <p:grpSpPr>
            <a:xfrm>
              <a:off x="2496943" y="962828"/>
              <a:ext cx="1783482" cy="1352518"/>
              <a:chOff x="2496943" y="962828"/>
              <a:chExt cx="1783482" cy="135251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6A8A20-75C3-47C6-AB7F-03E016A65EB8}"/>
                  </a:ext>
                </a:extLst>
              </p:cNvPr>
              <p:cNvSpPr/>
              <p:nvPr/>
            </p:nvSpPr>
            <p:spPr>
              <a:xfrm>
                <a:off x="3057797" y="962828"/>
                <a:ext cx="743922" cy="538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lv-LV" sz="28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6E61E6-7EA0-4C5F-A798-A371F0DA1F33}"/>
                  </a:ext>
                </a:extLst>
              </p:cNvPr>
              <p:cNvSpPr/>
              <p:nvPr/>
            </p:nvSpPr>
            <p:spPr>
              <a:xfrm>
                <a:off x="2496943" y="1460626"/>
                <a:ext cx="1783482" cy="85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Attālinātā apmācība Google programmās</a:t>
                </a:r>
                <a:endParaRPr lang="lv-LV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FBF149E-21E6-4381-A954-E1B9A03810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200" y="1468696"/>
                <a:ext cx="1423344" cy="58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0E378795-5D47-4094-A79B-B38579362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" y="4650"/>
            <a:ext cx="1315403" cy="1461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B7E3D6-65F4-4FDE-8B07-9FDFF8386389}"/>
              </a:ext>
            </a:extLst>
          </p:cNvPr>
          <p:cNvSpPr txBox="1"/>
          <p:nvPr/>
        </p:nvSpPr>
        <p:spPr>
          <a:xfrm>
            <a:off x="2942508" y="394124"/>
            <a:ext cx="8944692" cy="424732"/>
          </a:xfrm>
          <a:prstGeom prst="rect">
            <a:avLst/>
          </a:prstGeom>
        </p:spPr>
        <p:txBody>
          <a:bodyPr vert="horz" lIns="70468" tIns="35234" rIns="70468" bIns="35234" rtlCol="0" anchor="ctr">
            <a:noAutofit/>
          </a:bodyPr>
          <a:lstStyle>
            <a:lvl1pPr algn="ctr" defTabSz="704681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ysClr val="window" lastClr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lv-LV" cap="all" dirty="0"/>
              <a:t>NVA izaicinājumi – pakalpojumi nodarbinātajiem</a:t>
            </a:r>
          </a:p>
        </p:txBody>
      </p:sp>
    </p:spTree>
    <p:extLst>
      <p:ext uri="{BB962C8B-B14F-4D97-AF65-F5344CB8AC3E}">
        <p14:creationId xmlns:p14="http://schemas.microsoft.com/office/powerpoint/2010/main" val="258456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Zils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646</Words>
  <Application>Microsoft Office PowerPoint</Application>
  <PresentationFormat>Widescreen</PresentationFormat>
  <Paragraphs>167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游ゴシック Light</vt:lpstr>
      <vt:lpstr>Arial</vt:lpstr>
      <vt:lpstr>Arial </vt:lpstr>
      <vt:lpstr>Calibri</vt:lpstr>
      <vt:lpstr>Calibri Light</vt:lpstr>
      <vt:lpstr>Times New Roman</vt:lpstr>
      <vt:lpstr>Verdana</vt:lpstr>
      <vt:lpstr>Wingdings</vt:lpstr>
      <vt:lpstr>Office Theme</vt:lpstr>
      <vt:lpstr>NVA aktualitātes</vt:lpstr>
      <vt:lpstr>PowerPoint Presentation</vt:lpstr>
      <vt:lpstr>Darba tirgus, 2021.gada 3.ceturksnis</vt:lpstr>
      <vt:lpstr>Reģistrēto bezdarbnieku skaits un līmenis</vt:lpstr>
      <vt:lpstr>PowerPoint Presentation</vt:lpstr>
      <vt:lpstr>PowerPoint Presentation</vt:lpstr>
      <vt:lpstr>PowerPoint Presentation</vt:lpstr>
      <vt:lpstr>LM prioritātes NVA darbā 2022.gadā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Lapsiņa</dc:creator>
  <cp:lastModifiedBy>Eva Lapsiņa</cp:lastModifiedBy>
  <cp:revision>54</cp:revision>
  <dcterms:created xsi:type="dcterms:W3CDTF">2022-02-11T08:28:20Z</dcterms:created>
  <dcterms:modified xsi:type="dcterms:W3CDTF">2022-02-15T13:09:51Z</dcterms:modified>
</cp:coreProperties>
</file>