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theme/themeOverride4.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notesSlides/notesSlide9.xml" ContentType="application/vnd.openxmlformats-officedocument.presentationml.notesSl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notesSlides/notesSlide10.xml" ContentType="application/vnd.openxmlformats-officedocument.presentationml.notesSl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485" r:id="rId3"/>
    <p:sldId id="600" r:id="rId4"/>
    <p:sldId id="483" r:id="rId5"/>
    <p:sldId id="482" r:id="rId6"/>
    <p:sldId id="484" r:id="rId7"/>
    <p:sldId id="599" r:id="rId8"/>
    <p:sldId id="490" r:id="rId9"/>
    <p:sldId id="489" r:id="rId10"/>
    <p:sldId id="594" r:id="rId11"/>
    <p:sldId id="492" r:id="rId12"/>
    <p:sldId id="601" r:id="rId13"/>
    <p:sldId id="595" r:id="rId14"/>
    <p:sldId id="496" r:id="rId15"/>
    <p:sldId id="497" r:id="rId16"/>
    <p:sldId id="498" r:id="rId17"/>
    <p:sldId id="597" r:id="rId18"/>
    <p:sldId id="593" r:id="rId1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10" autoAdjust="0"/>
    <p:restoredTop sz="91813" autoAdjust="0"/>
  </p:normalViewPr>
  <p:slideViewPr>
    <p:cSldViewPr snapToGrid="0">
      <p:cViewPr varScale="1">
        <p:scale>
          <a:sx n="118" d="100"/>
          <a:sy n="118" d="100"/>
        </p:scale>
        <p:origin x="132" y="156"/>
      </p:cViewPr>
      <p:guideLst/>
    </p:cSldViewPr>
  </p:slideViewPr>
  <p:outlineViewPr>
    <p:cViewPr>
      <p:scale>
        <a:sx n="33" d="100"/>
        <a:sy n="33" d="100"/>
      </p:scale>
      <p:origin x="0" y="-4984"/>
    </p:cViewPr>
  </p:outlin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rl\Desktop\New%20Microsoft%20Excel%20Worksheet%20(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rl\Desktop\New%20Microsoft%20Excel%20Worksheet%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rl\Desktop\New%20Microsoft%20Excel%20Worksheet%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rl\Desktop\New%20Microsoft%20Excel%20Worksheet%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a:t>NAP2020 finansējums sadalījumā pa prioritātēm, mljrd. eiro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Sheet3!$B$1</c:f>
              <c:strCache>
                <c:ptCount val="1"/>
                <c:pt idx="0">
                  <c:v>Fakts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Sheet3!$A$2:$A$4</c:f>
              <c:strCache>
                <c:ptCount val="3"/>
                <c:pt idx="0">
                  <c:v>TAUTAS SAIMNIECĪBAS IZAUGSME</c:v>
                </c:pt>
                <c:pt idx="1">
                  <c:v>IZAUGSMI ATBALSTOŠAS TERITORIJAS</c:v>
                </c:pt>
                <c:pt idx="2">
                  <c:v>CILVĒKA DROŠUMSPĒJA</c:v>
                </c:pt>
              </c:strCache>
            </c:strRef>
          </c:cat>
          <c:val>
            <c:numRef>
              <c:f>Sheet3!$B$2:$B$4</c:f>
              <c:numCache>
                <c:formatCode>#\ ##0.00\ \ \ </c:formatCode>
                <c:ptCount val="3"/>
                <c:pt idx="0">
                  <c:v>3456676043.52141</c:v>
                </c:pt>
                <c:pt idx="1">
                  <c:v>2856356636.1199999</c:v>
                </c:pt>
                <c:pt idx="2">
                  <c:v>2945282887.033196</c:v>
                </c:pt>
              </c:numCache>
            </c:numRef>
          </c:val>
          <c:extLst>
            <c:ext xmlns:c16="http://schemas.microsoft.com/office/drawing/2014/chart" uri="{C3380CC4-5D6E-409C-BE32-E72D297353CC}">
              <c16:uniqueId val="{00000000-65A6-41D4-BB97-95FACBA72623}"/>
            </c:ext>
          </c:extLst>
        </c:ser>
        <c:ser>
          <c:idx val="1"/>
          <c:order val="1"/>
          <c:tx>
            <c:strRef>
              <c:f>Sheet3!$C$1</c:f>
              <c:strCache>
                <c:ptCount val="1"/>
                <c:pt idx="0">
                  <c:v>Plāns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Sheet3!$A$2:$A$4</c:f>
              <c:strCache>
                <c:ptCount val="3"/>
                <c:pt idx="0">
                  <c:v>TAUTAS SAIMNIECĪBAS IZAUGSME</c:v>
                </c:pt>
                <c:pt idx="1">
                  <c:v>IZAUGSMI ATBALSTOŠAS TERITORIJAS</c:v>
                </c:pt>
                <c:pt idx="2">
                  <c:v>CILVĒKA DROŠUMSPĒJA</c:v>
                </c:pt>
              </c:strCache>
            </c:strRef>
          </c:cat>
          <c:val>
            <c:numRef>
              <c:f>Sheet3!$C$2:$C$4</c:f>
              <c:numCache>
                <c:formatCode>#\ ##0.00\ \ \ </c:formatCode>
                <c:ptCount val="3"/>
                <c:pt idx="0">
                  <c:v>5543025368</c:v>
                </c:pt>
                <c:pt idx="1">
                  <c:v>4492067699</c:v>
                </c:pt>
                <c:pt idx="2">
                  <c:v>1670696883</c:v>
                </c:pt>
              </c:numCache>
            </c:numRef>
          </c:val>
          <c:extLst>
            <c:ext xmlns:c16="http://schemas.microsoft.com/office/drawing/2014/chart" uri="{C3380CC4-5D6E-409C-BE32-E72D297353CC}">
              <c16:uniqueId val="{00000001-65A6-41D4-BB97-95FACBA72623}"/>
            </c:ext>
          </c:extLst>
        </c:ser>
        <c:dLbls>
          <c:dLblPos val="outEnd"/>
          <c:showLegendKey val="0"/>
          <c:showVal val="1"/>
          <c:showCatName val="0"/>
          <c:showSerName val="0"/>
          <c:showPercent val="0"/>
          <c:showBubbleSize val="0"/>
        </c:dLbls>
        <c:gapWidth val="150"/>
        <c:axId val="552727056"/>
        <c:axId val="552720496"/>
      </c:barChart>
      <c:catAx>
        <c:axId val="55272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52720496"/>
        <c:crosses val="autoZero"/>
        <c:auto val="1"/>
        <c:lblAlgn val="ctr"/>
        <c:lblOffset val="100"/>
        <c:noMultiLvlLbl val="0"/>
      </c:catAx>
      <c:valAx>
        <c:axId val="552720496"/>
        <c:scaling>
          <c:orientation val="minMax"/>
        </c:scaling>
        <c:delete val="0"/>
        <c:axPos val="l"/>
        <c:majorGridlines>
          <c:spPr>
            <a:ln w="9525" cap="flat" cmpd="sng" algn="ctr">
              <a:solidFill>
                <a:schemeClr val="tx1">
                  <a:lumMod val="15000"/>
                  <a:lumOff val="85000"/>
                </a:schemeClr>
              </a:solidFill>
              <a:round/>
            </a:ln>
            <a:effectLst/>
          </c:spPr>
        </c:majorGridlines>
        <c:numFmt formatCode="#\ ##0.00\ \ \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52727056"/>
        <c:crosses val="autoZero"/>
        <c:crossBetween val="between"/>
        <c:dispUnits>
          <c:builtInUnit val="billion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314967574263228E-2"/>
          <c:y val="3.9483404891386208E-2"/>
          <c:w val="0.92169612080377283"/>
          <c:h val="0.77885276637742196"/>
        </c:manualLayout>
      </c:layout>
      <c:lineChart>
        <c:grouping val="standard"/>
        <c:varyColors val="0"/>
        <c:ser>
          <c:idx val="0"/>
          <c:order val="0"/>
          <c:tx>
            <c:strRef>
              <c:f>'@93'!$A$7</c:f>
              <c:strCache>
                <c:ptCount val="1"/>
                <c:pt idx="0">
                  <c:v>% no IKP</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5419-4639-8E02-9CD9E0192258}"/>
                </c:ext>
              </c:extLst>
            </c:dLbl>
            <c:dLbl>
              <c:idx val="1"/>
              <c:delete val="1"/>
              <c:extLst>
                <c:ext xmlns:c15="http://schemas.microsoft.com/office/drawing/2012/chart" uri="{CE6537A1-D6FC-4f65-9D91-7224C49458BB}"/>
                <c:ext xmlns:c16="http://schemas.microsoft.com/office/drawing/2014/chart" uri="{C3380CC4-5D6E-409C-BE32-E72D297353CC}">
                  <c16:uniqueId val="{00000001-5419-4639-8E02-9CD9E0192258}"/>
                </c:ext>
              </c:extLst>
            </c:dLbl>
            <c:dLbl>
              <c:idx val="2"/>
              <c:delete val="1"/>
              <c:extLst>
                <c:ext xmlns:c15="http://schemas.microsoft.com/office/drawing/2012/chart" uri="{CE6537A1-D6FC-4f65-9D91-7224C49458BB}"/>
                <c:ext xmlns:c16="http://schemas.microsoft.com/office/drawing/2014/chart" uri="{C3380CC4-5D6E-409C-BE32-E72D297353CC}">
                  <c16:uniqueId val="{00000002-5419-4639-8E02-9CD9E0192258}"/>
                </c:ext>
              </c:extLst>
            </c:dLbl>
            <c:dLbl>
              <c:idx val="3"/>
              <c:delete val="1"/>
              <c:extLst>
                <c:ext xmlns:c15="http://schemas.microsoft.com/office/drawing/2012/chart" uri="{CE6537A1-D6FC-4f65-9D91-7224C49458BB}"/>
                <c:ext xmlns:c16="http://schemas.microsoft.com/office/drawing/2014/chart" uri="{C3380CC4-5D6E-409C-BE32-E72D297353CC}">
                  <c16:uniqueId val="{00000003-5419-4639-8E02-9CD9E0192258}"/>
                </c:ext>
              </c:extLst>
            </c:dLbl>
            <c:dLbl>
              <c:idx val="4"/>
              <c:delete val="1"/>
              <c:extLst>
                <c:ext xmlns:c15="http://schemas.microsoft.com/office/drawing/2012/chart" uri="{CE6537A1-D6FC-4f65-9D91-7224C49458BB}"/>
                <c:ext xmlns:c16="http://schemas.microsoft.com/office/drawing/2014/chart" uri="{C3380CC4-5D6E-409C-BE32-E72D297353CC}">
                  <c16:uniqueId val="{00000004-5419-4639-8E02-9CD9E0192258}"/>
                </c:ext>
              </c:extLst>
            </c:dLbl>
            <c:dLbl>
              <c:idx val="5"/>
              <c:delete val="1"/>
              <c:extLst>
                <c:ext xmlns:c15="http://schemas.microsoft.com/office/drawing/2012/chart" uri="{CE6537A1-D6FC-4f65-9D91-7224C49458BB}"/>
                <c:ext xmlns:c16="http://schemas.microsoft.com/office/drawing/2014/chart" uri="{C3380CC4-5D6E-409C-BE32-E72D297353CC}">
                  <c16:uniqueId val="{00000005-5419-4639-8E02-9CD9E0192258}"/>
                </c:ext>
              </c:extLst>
            </c:dLbl>
            <c:dLbl>
              <c:idx val="6"/>
              <c:delete val="1"/>
              <c:extLst>
                <c:ext xmlns:c15="http://schemas.microsoft.com/office/drawing/2012/chart" uri="{CE6537A1-D6FC-4f65-9D91-7224C49458BB}"/>
                <c:ext xmlns:c16="http://schemas.microsoft.com/office/drawing/2014/chart" uri="{C3380CC4-5D6E-409C-BE32-E72D297353CC}">
                  <c16:uniqueId val="{00000006-5419-4639-8E02-9CD9E0192258}"/>
                </c:ext>
              </c:extLst>
            </c:dLbl>
            <c:dLbl>
              <c:idx val="7"/>
              <c:delete val="1"/>
              <c:extLst>
                <c:ext xmlns:c15="http://schemas.microsoft.com/office/drawing/2012/chart" uri="{CE6537A1-D6FC-4f65-9D91-7224C49458BB}"/>
                <c:ext xmlns:c16="http://schemas.microsoft.com/office/drawing/2014/chart" uri="{C3380CC4-5D6E-409C-BE32-E72D297353CC}">
                  <c16:uniqueId val="{00000007-5419-4639-8E02-9CD9E0192258}"/>
                </c:ext>
              </c:extLst>
            </c:dLbl>
            <c:dLbl>
              <c:idx val="8"/>
              <c:delete val="1"/>
              <c:extLst>
                <c:ext xmlns:c15="http://schemas.microsoft.com/office/drawing/2012/chart" uri="{CE6537A1-D6FC-4f65-9D91-7224C49458BB}"/>
                <c:ext xmlns:c16="http://schemas.microsoft.com/office/drawing/2014/chart" uri="{C3380CC4-5D6E-409C-BE32-E72D297353CC}">
                  <c16:uniqueId val="{00000008-5419-4639-8E02-9CD9E0192258}"/>
                </c:ext>
              </c:extLst>
            </c:dLbl>
            <c:dLbl>
              <c:idx val="9"/>
              <c:delete val="1"/>
              <c:extLst>
                <c:ext xmlns:c15="http://schemas.microsoft.com/office/drawing/2012/chart" uri="{CE6537A1-D6FC-4f65-9D91-7224C49458BB}"/>
                <c:ext xmlns:c16="http://schemas.microsoft.com/office/drawing/2014/chart" uri="{C3380CC4-5D6E-409C-BE32-E72D297353CC}">
                  <c16:uniqueId val="{00000009-5419-4639-8E02-9CD9E0192258}"/>
                </c:ext>
              </c:extLst>
            </c:dLbl>
            <c:dLbl>
              <c:idx val="10"/>
              <c:delete val="1"/>
              <c:extLst>
                <c:ext xmlns:c15="http://schemas.microsoft.com/office/drawing/2012/chart" uri="{CE6537A1-D6FC-4f65-9D91-7224C49458BB}"/>
                <c:ext xmlns:c16="http://schemas.microsoft.com/office/drawing/2014/chart" uri="{C3380CC4-5D6E-409C-BE32-E72D297353CC}">
                  <c16:uniqueId val="{0000000A-5419-4639-8E02-9CD9E0192258}"/>
                </c:ext>
              </c:extLst>
            </c:dLbl>
            <c:spPr>
              <a:noFill/>
              <a:ln>
                <a:noFill/>
              </a:ln>
              <a:effectLst/>
            </c:spPr>
            <c:txPr>
              <a:bodyPr wrap="square" lIns="38100" tIns="19050" rIns="38100" bIns="19050" anchor="ctr">
                <a:spAutoFit/>
              </a:bodyPr>
              <a:lstStyle/>
              <a:p>
                <a:pPr>
                  <a:defRPr sz="8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'@93'!$G$4:$AB$4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strCache>
            </c:strRef>
          </c:cat>
          <c:val>
            <c:numRef>
              <c:f>'@93'!$G$7:$AB$7</c:f>
              <c:numCache>
                <c:formatCode>0.00</c:formatCode>
                <c:ptCount val="22"/>
                <c:pt idx="0" formatCode="General">
                  <c:v>0.45</c:v>
                </c:pt>
                <c:pt idx="1">
                  <c:v>0.61</c:v>
                </c:pt>
                <c:pt idx="2">
                  <c:v>0.69</c:v>
                </c:pt>
                <c:pt idx="3">
                  <c:v>0.66</c:v>
                </c:pt>
                <c:pt idx="4">
                  <c:v>0.61</c:v>
                </c:pt>
                <c:pt idx="5">
                  <c:v>0.69</c:v>
                </c:pt>
                <c:pt idx="6">
                  <c:v>0.62</c:v>
                </c:pt>
                <c:pt idx="7">
                  <c:v>0.44</c:v>
                </c:pt>
                <c:pt idx="8">
                  <c:v>0.51</c:v>
                </c:pt>
                <c:pt idx="9">
                  <c:v>0.64</c:v>
                </c:pt>
                <c:pt idx="10">
                  <c:v>0.64</c:v>
                </c:pt>
                <c:pt idx="11">
                  <c:v>0.71</c:v>
                </c:pt>
              </c:numCache>
            </c:numRef>
          </c:val>
          <c:smooth val="0"/>
          <c:extLst>
            <c:ext xmlns:c16="http://schemas.microsoft.com/office/drawing/2014/chart" uri="{C3380CC4-5D6E-409C-BE32-E72D297353CC}">
              <c16:uniqueId val="{0000000B-5419-4639-8E02-9CD9E0192258}"/>
            </c:ext>
          </c:extLst>
        </c:ser>
        <c:ser>
          <c:idx val="2"/>
          <c:order val="1"/>
          <c:tx>
            <c:strRef>
              <c:f>'@93'!$A$6</c:f>
              <c:strCache>
                <c:ptCount val="1"/>
                <c:pt idx="0">
                  <c:v>Mērķa vērtība, LV-2030</c:v>
                </c:pt>
              </c:strCache>
            </c:strRef>
          </c:tx>
          <c:spPr>
            <a:ln>
              <a:noFill/>
            </a:ln>
          </c:spPr>
          <c:marker>
            <c:symbol val="square"/>
            <c:size val="5"/>
            <c:spPr>
              <a:solidFill>
                <a:srgbClr val="C00000"/>
              </a:solidFill>
              <a:ln>
                <a:noFill/>
              </a:ln>
            </c:spPr>
          </c:marker>
          <c:dPt>
            <c:idx val="21"/>
            <c:marker>
              <c:spPr>
                <a:solidFill>
                  <a:srgbClr val="FFFF00"/>
                </a:solidFill>
                <a:ln w="25400">
                  <a:solidFill>
                    <a:srgbClr val="C00000"/>
                  </a:solidFill>
                </a:ln>
              </c:spPr>
            </c:marker>
            <c:bubble3D val="0"/>
            <c:extLst>
              <c:ext xmlns:c16="http://schemas.microsoft.com/office/drawing/2014/chart" uri="{C3380CC4-5D6E-409C-BE32-E72D297353CC}">
                <c16:uniqueId val="{0000000C-5419-4639-8E02-9CD9E0192258}"/>
              </c:ext>
            </c:extLst>
          </c:dPt>
          <c:dLbls>
            <c:dLbl>
              <c:idx val="21"/>
              <c:layout>
                <c:manualLayout>
                  <c:x val="-2.4901960784313726E-2"/>
                  <c:y val="3.633428358315708E-2"/>
                </c:manualLayout>
              </c:layout>
              <c:tx>
                <c:rich>
                  <a:bodyPr wrap="square" lIns="38100" tIns="19050" rIns="38100" bIns="19050" anchor="ctr">
                    <a:spAutoFit/>
                  </a:bodyPr>
                  <a:lstStyle/>
                  <a:p>
                    <a:pPr>
                      <a:defRPr sz="800">
                        <a:latin typeface="Verdana" panose="020B0604030504040204" pitchFamily="34" charset="0"/>
                        <a:ea typeface="Verdana" panose="020B0604030504040204" pitchFamily="34" charset="0"/>
                      </a:defRPr>
                    </a:pPr>
                    <a:fld id="{D2B21018-8B07-4C39-A78A-827C01E3491F}" type="VALUE">
                      <a:rPr lang="en-US" sz="800" b="1"/>
                      <a:pPr>
                        <a:defRPr sz="800">
                          <a:latin typeface="Verdana" panose="020B0604030504040204" pitchFamily="34" charset="0"/>
                          <a:ea typeface="Verdana" panose="020B0604030504040204" pitchFamily="34" charset="0"/>
                        </a:defRPr>
                      </a:pPr>
                      <a:t>[VALUE]</a:t>
                    </a:fld>
                    <a:endParaRPr lang="lv-LV"/>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5419-4639-8E02-9CD9E0192258}"/>
                </c:ext>
              </c:extLst>
            </c:dLbl>
            <c:spPr>
              <a:noFill/>
              <a:ln>
                <a:noFill/>
              </a:ln>
              <a:effectLst/>
            </c:spPr>
            <c:txPr>
              <a:bodyPr wrap="square" lIns="38100" tIns="19050" rIns="38100" bIns="19050" anchor="ctr">
                <a:spAutoFit/>
              </a:bodyPr>
              <a:lstStyle/>
              <a:p>
                <a:pPr>
                  <a:defRPr>
                    <a:latin typeface="Verdana" panose="020B0604030504040204" pitchFamily="34" charset="0"/>
                    <a:ea typeface="Verdana" panose="020B0604030504040204" pitchFamily="34" charset="0"/>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'@93'!$G$4:$AB$4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strCache>
            </c:strRef>
          </c:cat>
          <c:val>
            <c:numRef>
              <c:f>'@93'!$G$6:$AB$6</c:f>
              <c:numCache>
                <c:formatCode>General</c:formatCode>
                <c:ptCount val="22"/>
                <c:pt idx="21">
                  <c:v>3</c:v>
                </c:pt>
              </c:numCache>
            </c:numRef>
          </c:val>
          <c:smooth val="0"/>
          <c:extLst>
            <c:ext xmlns:c16="http://schemas.microsoft.com/office/drawing/2014/chart" uri="{C3380CC4-5D6E-409C-BE32-E72D297353CC}">
              <c16:uniqueId val="{0000000D-5419-4639-8E02-9CD9E0192258}"/>
            </c:ext>
          </c:extLst>
        </c:ser>
        <c:ser>
          <c:idx val="3"/>
          <c:order val="2"/>
          <c:tx>
            <c:strRef>
              <c:f>'@93'!$A$8</c:f>
              <c:strCache>
                <c:ptCount val="1"/>
                <c:pt idx="0">
                  <c:v>Mērķa vērtības, NAP</c:v>
                </c:pt>
              </c:strCache>
            </c:strRef>
          </c:tx>
          <c:spPr>
            <a:ln>
              <a:noFill/>
            </a:ln>
          </c:spPr>
          <c:marker>
            <c:symbol val="square"/>
            <c:size val="5"/>
            <c:spPr>
              <a:solidFill>
                <a:srgbClr val="FFFF00"/>
              </a:solidFill>
              <a:ln w="25400">
                <a:solidFill>
                  <a:srgbClr val="C00000"/>
                </a:solidFill>
              </a:ln>
            </c:spPr>
          </c:marker>
          <c:dLbls>
            <c:dLbl>
              <c:idx val="5"/>
              <c:layout>
                <c:manualLayout>
                  <c:x val="-3.7482085767831588E-2"/>
                  <c:y val="-2.91492075059209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5419-4639-8E02-9CD9E0192258}"/>
                </c:ext>
              </c:extLst>
            </c:dLbl>
            <c:dLbl>
              <c:idx val="11"/>
              <c:layout>
                <c:manualLayout>
                  <c:x val="-2.2048285745783266E-2"/>
                  <c:y val="-2.91492075059209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419-4639-8E02-9CD9E0192258}"/>
                </c:ext>
              </c:extLst>
            </c:dLbl>
            <c:dLbl>
              <c:idx val="26"/>
              <c:layout>
                <c:manualLayout>
                  <c:x val="-2.5987006496751622E-2"/>
                  <c:y val="4.9902527985445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419-4639-8E02-9CD9E0192258}"/>
                </c:ext>
              </c:extLst>
            </c:dLbl>
            <c:spPr>
              <a:noFill/>
              <a:ln>
                <a:noFill/>
              </a:ln>
              <a:effectLst/>
            </c:spPr>
            <c:txPr>
              <a:bodyPr/>
              <a:lstStyle/>
              <a:p>
                <a:pPr>
                  <a:defRPr sz="8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'@93'!$G$4:$AB$4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strCache>
            </c:strRef>
          </c:cat>
          <c:val>
            <c:numRef>
              <c:f>'@93'!$G$8:$AB$8</c:f>
              <c:numCache>
                <c:formatCode>General</c:formatCode>
                <c:ptCount val="22"/>
                <c:pt idx="5">
                  <c:v>0.8</c:v>
                </c:pt>
                <c:pt idx="8">
                  <c:v>1.2</c:v>
                </c:pt>
                <c:pt idx="11">
                  <c:v>1.5</c:v>
                </c:pt>
              </c:numCache>
            </c:numRef>
          </c:val>
          <c:smooth val="0"/>
          <c:extLst>
            <c:ext xmlns:c16="http://schemas.microsoft.com/office/drawing/2014/chart" uri="{C3380CC4-5D6E-409C-BE32-E72D297353CC}">
              <c16:uniqueId val="{00000011-5419-4639-8E02-9CD9E0192258}"/>
            </c:ext>
          </c:extLst>
        </c:ser>
        <c:dLbls>
          <c:showLegendKey val="0"/>
          <c:showVal val="0"/>
          <c:showCatName val="0"/>
          <c:showSerName val="0"/>
          <c:showPercent val="0"/>
          <c:showBubbleSize val="0"/>
        </c:dLbls>
        <c:smooth val="0"/>
        <c:axId val="349881208"/>
        <c:axId val="349883952"/>
      </c:lineChart>
      <c:catAx>
        <c:axId val="349881208"/>
        <c:scaling>
          <c:orientation val="minMax"/>
        </c:scaling>
        <c:delete val="0"/>
        <c:axPos val="b"/>
        <c:majorGridlines>
          <c:spPr>
            <a:ln>
              <a:noFill/>
            </a:ln>
          </c:spPr>
        </c:majorGridlines>
        <c:numFmt formatCode="General" sourceLinked="0"/>
        <c:majorTickMark val="none"/>
        <c:minorTickMark val="none"/>
        <c:tickLblPos val="nextTo"/>
        <c:txPr>
          <a:bodyPr rot="-5400000" vert="horz"/>
          <a:lstStyle/>
          <a:p>
            <a:pPr>
              <a:defRPr sz="800"/>
            </a:pPr>
            <a:endParaRPr lang="lv-LV"/>
          </a:p>
        </c:txPr>
        <c:crossAx val="349883952"/>
        <c:crosses val="autoZero"/>
        <c:auto val="1"/>
        <c:lblAlgn val="ctr"/>
        <c:lblOffset val="100"/>
        <c:noMultiLvlLbl val="0"/>
      </c:catAx>
      <c:valAx>
        <c:axId val="349883952"/>
        <c:scaling>
          <c:orientation val="minMax"/>
          <c:max val="3"/>
        </c:scaling>
        <c:delete val="0"/>
        <c:axPos val="l"/>
        <c:majorGridlines/>
        <c:numFmt formatCode="General" sourceLinked="1"/>
        <c:majorTickMark val="none"/>
        <c:minorTickMark val="none"/>
        <c:tickLblPos val="nextTo"/>
        <c:txPr>
          <a:bodyPr/>
          <a:lstStyle/>
          <a:p>
            <a:pPr>
              <a:defRPr sz="800"/>
            </a:pPr>
            <a:endParaRPr lang="lv-LV"/>
          </a:p>
        </c:txPr>
        <c:crossAx val="349881208"/>
        <c:crosses val="autoZero"/>
        <c:crossBetween val="midCat"/>
      </c:valAx>
    </c:plotArea>
    <c:legend>
      <c:legendPos val="b"/>
      <c:layout>
        <c:manualLayout>
          <c:xMode val="edge"/>
          <c:yMode val="edge"/>
          <c:x val="0.11982099604257625"/>
          <c:y val="0.90572365357566331"/>
          <c:w val="0.83203390430768864"/>
          <c:h val="6.9466327437697331E-2"/>
        </c:manualLayout>
      </c:layout>
      <c:overlay val="0"/>
      <c:txPr>
        <a:bodyPr/>
        <a:lstStyle/>
        <a:p>
          <a:pPr>
            <a:defRPr sz="800"/>
          </a:pPr>
          <a:endParaRPr lang="lv-LV"/>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79508375310434"/>
          <c:y val="3.9264794990910921E-2"/>
          <c:w val="0.85897673385028173"/>
          <c:h val="0.73668279851203211"/>
        </c:manualLayout>
      </c:layout>
      <c:lineChart>
        <c:grouping val="standard"/>
        <c:varyColors val="0"/>
        <c:ser>
          <c:idx val="0"/>
          <c:order val="0"/>
          <c:tx>
            <c:strRef>
              <c:f>'@91'!$A$4</c:f>
              <c:strCache>
                <c:ptCount val="1"/>
                <c:pt idx="0">
                  <c:v>Produktivitāte apstrādes rūpniecībā</c:v>
                </c:pt>
              </c:strCache>
            </c:strRef>
          </c:tx>
          <c:spPr>
            <a:ln w="25400">
              <a:solidFill>
                <a:srgbClr val="C00000"/>
              </a:solidFill>
            </a:ln>
          </c:spPr>
          <c:marker>
            <c:symbol val="none"/>
          </c:marker>
          <c:dPt>
            <c:idx val="2"/>
            <c:bubble3D val="0"/>
            <c:extLst>
              <c:ext xmlns:c16="http://schemas.microsoft.com/office/drawing/2014/chart" uri="{C3380CC4-5D6E-409C-BE32-E72D297353CC}">
                <c16:uniqueId val="{00000000-59C9-461A-BBF3-9F674798520B}"/>
              </c:ext>
            </c:extLst>
          </c:dPt>
          <c:dLbls>
            <c:dLbl>
              <c:idx val="0"/>
              <c:delete val="1"/>
              <c:extLst>
                <c:ext xmlns:c15="http://schemas.microsoft.com/office/drawing/2012/chart" uri="{CE6537A1-D6FC-4f65-9D91-7224C49458BB}"/>
                <c:ext xmlns:c16="http://schemas.microsoft.com/office/drawing/2014/chart" uri="{C3380CC4-5D6E-409C-BE32-E72D297353CC}">
                  <c16:uniqueId val="{00000001-59C9-461A-BBF3-9F674798520B}"/>
                </c:ext>
              </c:extLst>
            </c:dLbl>
            <c:dLbl>
              <c:idx val="1"/>
              <c:delete val="1"/>
              <c:extLst>
                <c:ext xmlns:c15="http://schemas.microsoft.com/office/drawing/2012/chart" uri="{CE6537A1-D6FC-4f65-9D91-7224C49458BB}"/>
                <c:ext xmlns:c16="http://schemas.microsoft.com/office/drawing/2014/chart" uri="{C3380CC4-5D6E-409C-BE32-E72D297353CC}">
                  <c16:uniqueId val="{00000002-59C9-461A-BBF3-9F674798520B}"/>
                </c:ext>
              </c:extLst>
            </c:dLbl>
            <c:dLbl>
              <c:idx val="2"/>
              <c:delete val="1"/>
              <c:extLst>
                <c:ext xmlns:c15="http://schemas.microsoft.com/office/drawing/2012/chart" uri="{CE6537A1-D6FC-4f65-9D91-7224C49458BB}"/>
                <c:ext xmlns:c16="http://schemas.microsoft.com/office/drawing/2014/chart" uri="{C3380CC4-5D6E-409C-BE32-E72D297353CC}">
                  <c16:uniqueId val="{00000000-59C9-461A-BBF3-9F674798520B}"/>
                </c:ext>
              </c:extLst>
            </c:dLbl>
            <c:dLbl>
              <c:idx val="3"/>
              <c:delete val="1"/>
              <c:extLst>
                <c:ext xmlns:c15="http://schemas.microsoft.com/office/drawing/2012/chart" uri="{CE6537A1-D6FC-4f65-9D91-7224C49458BB}"/>
                <c:ext xmlns:c16="http://schemas.microsoft.com/office/drawing/2014/chart" uri="{C3380CC4-5D6E-409C-BE32-E72D297353CC}">
                  <c16:uniqueId val="{00000003-59C9-461A-BBF3-9F674798520B}"/>
                </c:ext>
              </c:extLst>
            </c:dLbl>
            <c:dLbl>
              <c:idx val="4"/>
              <c:delete val="1"/>
              <c:extLst>
                <c:ext xmlns:c15="http://schemas.microsoft.com/office/drawing/2012/chart" uri="{CE6537A1-D6FC-4f65-9D91-7224C49458BB}"/>
                <c:ext xmlns:c16="http://schemas.microsoft.com/office/drawing/2014/chart" uri="{C3380CC4-5D6E-409C-BE32-E72D297353CC}">
                  <c16:uniqueId val="{00000004-59C9-461A-BBF3-9F674798520B}"/>
                </c:ext>
              </c:extLst>
            </c:dLbl>
            <c:dLbl>
              <c:idx val="5"/>
              <c:delete val="1"/>
              <c:extLst>
                <c:ext xmlns:c15="http://schemas.microsoft.com/office/drawing/2012/chart" uri="{CE6537A1-D6FC-4f65-9D91-7224C49458BB}"/>
                <c:ext xmlns:c16="http://schemas.microsoft.com/office/drawing/2014/chart" uri="{C3380CC4-5D6E-409C-BE32-E72D297353CC}">
                  <c16:uniqueId val="{00000005-59C9-461A-BBF3-9F674798520B}"/>
                </c:ext>
              </c:extLst>
            </c:dLbl>
            <c:dLbl>
              <c:idx val="6"/>
              <c:delete val="1"/>
              <c:extLst>
                <c:ext xmlns:c15="http://schemas.microsoft.com/office/drawing/2012/chart" uri="{CE6537A1-D6FC-4f65-9D91-7224C49458BB}"/>
                <c:ext xmlns:c16="http://schemas.microsoft.com/office/drawing/2014/chart" uri="{C3380CC4-5D6E-409C-BE32-E72D297353CC}">
                  <c16:uniqueId val="{00000006-59C9-461A-BBF3-9F674798520B}"/>
                </c:ext>
              </c:extLst>
            </c:dLbl>
            <c:dLbl>
              <c:idx val="7"/>
              <c:delete val="1"/>
              <c:extLst>
                <c:ext xmlns:c15="http://schemas.microsoft.com/office/drawing/2012/chart" uri="{CE6537A1-D6FC-4f65-9D91-7224C49458BB}"/>
                <c:ext xmlns:c16="http://schemas.microsoft.com/office/drawing/2014/chart" uri="{C3380CC4-5D6E-409C-BE32-E72D297353CC}">
                  <c16:uniqueId val="{00000007-59C9-461A-BBF3-9F674798520B}"/>
                </c:ext>
              </c:extLst>
            </c:dLbl>
            <c:dLbl>
              <c:idx val="8"/>
              <c:delete val="1"/>
              <c:extLst>
                <c:ext xmlns:c15="http://schemas.microsoft.com/office/drawing/2012/chart" uri="{CE6537A1-D6FC-4f65-9D91-7224C49458BB}"/>
                <c:ext xmlns:c16="http://schemas.microsoft.com/office/drawing/2014/chart" uri="{C3380CC4-5D6E-409C-BE32-E72D297353CC}">
                  <c16:uniqueId val="{00000008-59C9-461A-BBF3-9F674798520B}"/>
                </c:ext>
              </c:extLst>
            </c:dLbl>
            <c:dLbl>
              <c:idx val="9"/>
              <c:delete val="1"/>
              <c:extLst>
                <c:ext xmlns:c15="http://schemas.microsoft.com/office/drawing/2012/chart" uri="{CE6537A1-D6FC-4f65-9D91-7224C49458BB}"/>
                <c:ext xmlns:c16="http://schemas.microsoft.com/office/drawing/2014/chart" uri="{C3380CC4-5D6E-409C-BE32-E72D297353CC}">
                  <c16:uniqueId val="{00000009-59C9-461A-BBF3-9F674798520B}"/>
                </c:ext>
              </c:extLst>
            </c:dLbl>
            <c:dLbl>
              <c:idx val="10"/>
              <c:delete val="1"/>
              <c:extLst>
                <c:ext xmlns:c15="http://schemas.microsoft.com/office/drawing/2012/chart" uri="{CE6537A1-D6FC-4f65-9D91-7224C49458BB}"/>
                <c:ext xmlns:c16="http://schemas.microsoft.com/office/drawing/2014/chart" uri="{C3380CC4-5D6E-409C-BE32-E72D297353CC}">
                  <c16:uniqueId val="{0000000A-59C9-461A-BBF3-9F674798520B}"/>
                </c:ext>
              </c:extLst>
            </c:dLbl>
            <c:spPr>
              <a:noFill/>
              <a:ln>
                <a:noFill/>
              </a:ln>
              <a:effectLst/>
            </c:spPr>
            <c:txPr>
              <a:bodyPr wrap="square" lIns="38100" tIns="19050" rIns="38100" bIns="19050" anchor="ctr">
                <a:spAutoFit/>
              </a:bodyPr>
              <a:lstStyle/>
              <a:p>
                <a:pPr>
                  <a:defRPr>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'@91'!$G$3:$AB$3</c:f>
              <c:numCache>
                <c:formatCode>0</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numCache>
            </c:numRef>
          </c:cat>
          <c:val>
            <c:numRef>
              <c:f>'@91'!$G$4:$AB$4</c:f>
              <c:numCache>
                <c:formatCode>0</c:formatCode>
                <c:ptCount val="22"/>
                <c:pt idx="0">
                  <c:v>8447.2151468840202</c:v>
                </c:pt>
                <c:pt idx="1">
                  <c:v>9711.1806031528449</c:v>
                </c:pt>
                <c:pt idx="2">
                  <c:v>9602.9031187790315</c:v>
                </c:pt>
                <c:pt idx="3">
                  <c:v>9624.5386138613867</c:v>
                </c:pt>
                <c:pt idx="4">
                  <c:v>9541.850708461965</c:v>
                </c:pt>
                <c:pt idx="5">
                  <c:v>9882.9111814697553</c:v>
                </c:pt>
                <c:pt idx="6">
                  <c:v>10457.450401013086</c:v>
                </c:pt>
                <c:pt idx="7">
                  <c:v>10597.132526067944</c:v>
                </c:pt>
                <c:pt idx="8">
                  <c:v>11315.301832856903</c:v>
                </c:pt>
                <c:pt idx="9">
                  <c:v>12040.419336051253</c:v>
                </c:pt>
                <c:pt idx="10">
                  <c:v>12414.393250062039</c:v>
                </c:pt>
                <c:pt idx="11">
                  <c:v>12733.901061280383</c:v>
                </c:pt>
              </c:numCache>
            </c:numRef>
          </c:val>
          <c:smooth val="0"/>
          <c:extLst>
            <c:ext xmlns:c16="http://schemas.microsoft.com/office/drawing/2014/chart" uri="{C3380CC4-5D6E-409C-BE32-E72D297353CC}">
              <c16:uniqueId val="{0000000B-59C9-461A-BBF3-9F674798520B}"/>
            </c:ext>
          </c:extLst>
        </c:ser>
        <c:ser>
          <c:idx val="1"/>
          <c:order val="1"/>
          <c:tx>
            <c:strRef>
              <c:f>'@91'!$A$5</c:f>
              <c:strCache>
                <c:ptCount val="1"/>
                <c:pt idx="0">
                  <c:v>Mērķa vērtības</c:v>
                </c:pt>
              </c:strCache>
            </c:strRef>
          </c:tx>
          <c:spPr>
            <a:ln>
              <a:noFill/>
            </a:ln>
          </c:spPr>
          <c:marker>
            <c:spPr>
              <a:solidFill>
                <a:srgbClr val="FFFF00"/>
              </a:solidFill>
              <a:ln w="25400">
                <a:solidFill>
                  <a:srgbClr val="C00000"/>
                </a:solidFill>
              </a:ln>
            </c:spPr>
          </c:marker>
          <c:dLbls>
            <c:dLbl>
              <c:idx val="5"/>
              <c:layout>
                <c:manualLayout>
                  <c:x val="-2.6457942894939957E-2"/>
                  <c:y val="-4.039587962027873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9C9-461A-BBF3-9F674798520B}"/>
                </c:ext>
              </c:extLst>
            </c:dLbl>
            <c:dLbl>
              <c:idx val="8"/>
              <c:layout>
                <c:manualLayout>
                  <c:x val="-3.7482085767831554E-2"/>
                  <c:y val="-6.46334073924459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9C9-461A-BBF3-9F674798520B}"/>
                </c:ext>
              </c:extLst>
            </c:dLbl>
            <c:dLbl>
              <c:idx val="21"/>
              <c:layout>
                <c:manualLayout>
                  <c:x val="-4.4096571491566532E-2"/>
                  <c:y val="-4.039587962027873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59C9-461A-BBF3-9F674798520B}"/>
                </c:ext>
              </c:extLst>
            </c:dLbl>
            <c:dLbl>
              <c:idx val="26"/>
              <c:layout>
                <c:manualLayout>
                  <c:x val="-4.1237113402061855E-2"/>
                  <c:y val="-2.4086018242517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9C9-461A-BBF3-9F674798520B}"/>
                </c:ext>
              </c:extLst>
            </c:dLbl>
            <c:spPr>
              <a:noFill/>
              <a:ln>
                <a:noFill/>
              </a:ln>
              <a:effectLst/>
            </c:spPr>
            <c:txPr>
              <a:bodyPr wrap="square" lIns="38100" tIns="19050" rIns="38100" bIns="19050" anchor="ctr">
                <a:spAutoFit/>
              </a:bodyPr>
              <a:lstStyle/>
              <a:p>
                <a:pPr>
                  <a:defRPr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'@91'!$G$3:$AB$3</c:f>
              <c:numCache>
                <c:formatCode>0</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numCache>
            </c:numRef>
          </c:cat>
          <c:val>
            <c:numRef>
              <c:f>'@91'!$G$5:$AB$5</c:f>
              <c:numCache>
                <c:formatCode>General</c:formatCode>
                <c:ptCount val="22"/>
                <c:pt idx="5" formatCode="0">
                  <c:v>12293.612443867707</c:v>
                </c:pt>
                <c:pt idx="8" formatCode="0">
                  <c:v>13915.686307989141</c:v>
                </c:pt>
                <c:pt idx="11" formatCode="0">
                  <c:v>15793.877098024484</c:v>
                </c:pt>
                <c:pt idx="21" formatCode="0">
                  <c:v>23050.523332251949</c:v>
                </c:pt>
              </c:numCache>
            </c:numRef>
          </c:val>
          <c:smooth val="0"/>
          <c:extLst>
            <c:ext xmlns:c16="http://schemas.microsoft.com/office/drawing/2014/chart" uri="{C3380CC4-5D6E-409C-BE32-E72D297353CC}">
              <c16:uniqueId val="{00000010-59C9-461A-BBF3-9F674798520B}"/>
            </c:ext>
          </c:extLst>
        </c:ser>
        <c:dLbls>
          <c:showLegendKey val="0"/>
          <c:showVal val="0"/>
          <c:showCatName val="0"/>
          <c:showSerName val="0"/>
          <c:showPercent val="0"/>
          <c:showBubbleSize val="0"/>
        </c:dLbls>
        <c:smooth val="0"/>
        <c:axId val="349878464"/>
        <c:axId val="349880816"/>
      </c:lineChart>
      <c:catAx>
        <c:axId val="349878464"/>
        <c:scaling>
          <c:orientation val="minMax"/>
        </c:scaling>
        <c:delete val="0"/>
        <c:axPos val="b"/>
        <c:majorGridlines>
          <c:spPr>
            <a:ln>
              <a:noFill/>
            </a:ln>
          </c:spPr>
        </c:majorGridlines>
        <c:numFmt formatCode="0" sourceLinked="1"/>
        <c:majorTickMark val="none"/>
        <c:minorTickMark val="none"/>
        <c:tickLblPos val="nextTo"/>
        <c:txPr>
          <a:bodyPr rot="-5400000" vert="horz"/>
          <a:lstStyle/>
          <a:p>
            <a:pPr>
              <a:defRPr>
                <a:latin typeface="Verdana" panose="020B0604030504040204" pitchFamily="34" charset="0"/>
                <a:ea typeface="Verdana" panose="020B0604030504040204" pitchFamily="34" charset="0"/>
              </a:defRPr>
            </a:pPr>
            <a:endParaRPr lang="lv-LV"/>
          </a:p>
        </c:txPr>
        <c:crossAx val="349880816"/>
        <c:crosses val="autoZero"/>
        <c:auto val="1"/>
        <c:lblAlgn val="ctr"/>
        <c:lblOffset val="100"/>
        <c:noMultiLvlLbl val="0"/>
      </c:catAx>
      <c:valAx>
        <c:axId val="349880816"/>
        <c:scaling>
          <c:orientation val="minMax"/>
        </c:scaling>
        <c:delete val="0"/>
        <c:axPos val="l"/>
        <c:majorGridlines/>
        <c:numFmt formatCode="0" sourceLinked="1"/>
        <c:majorTickMark val="none"/>
        <c:minorTickMark val="none"/>
        <c:tickLblPos val="nextTo"/>
        <c:txPr>
          <a:bodyPr/>
          <a:lstStyle/>
          <a:p>
            <a:pPr>
              <a:defRPr>
                <a:latin typeface="Verdana" panose="020B0604030504040204" pitchFamily="34" charset="0"/>
                <a:ea typeface="Verdana" panose="020B0604030504040204" pitchFamily="34" charset="0"/>
              </a:defRPr>
            </a:pPr>
            <a:endParaRPr lang="lv-LV"/>
          </a:p>
        </c:txPr>
        <c:crossAx val="349878464"/>
        <c:crosses val="autoZero"/>
        <c:crossBetween val="midCat"/>
      </c:valAx>
    </c:plotArea>
    <c:legend>
      <c:legendPos val="b"/>
      <c:layout>
        <c:manualLayout>
          <c:xMode val="edge"/>
          <c:yMode val="edge"/>
          <c:x val="0"/>
          <c:y val="0.9174871821058963"/>
          <c:w val="0.89999994371647962"/>
          <c:h val="7.7562243724952337E-2"/>
        </c:manualLayout>
      </c:layout>
      <c:overlay val="0"/>
    </c:legend>
    <c:plotVisOnly val="1"/>
    <c:dispBlanksAs val="gap"/>
    <c:showDLblsOverMax val="0"/>
  </c:chart>
  <c:spPr>
    <a:ln>
      <a:noFill/>
    </a:ln>
  </c:spPr>
  <c:txPr>
    <a:bodyPr/>
    <a:lstStyle/>
    <a:p>
      <a:pPr>
        <a:defRPr sz="800"/>
      </a:pPr>
      <a:endParaRPr lang="lv-LV"/>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'@218'!$A$9</c:f>
              <c:strCache>
                <c:ptCount val="1"/>
                <c:pt idx="0">
                  <c:v>Pastāvīgie iedzīvotāji</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9131-4201-902D-E030AAC6208A}"/>
                </c:ext>
              </c:extLst>
            </c:dLbl>
            <c:dLbl>
              <c:idx val="1"/>
              <c:delete val="1"/>
              <c:extLst>
                <c:ext xmlns:c15="http://schemas.microsoft.com/office/drawing/2012/chart" uri="{CE6537A1-D6FC-4f65-9D91-7224C49458BB}"/>
                <c:ext xmlns:c16="http://schemas.microsoft.com/office/drawing/2014/chart" uri="{C3380CC4-5D6E-409C-BE32-E72D297353CC}">
                  <c16:uniqueId val="{00000001-9131-4201-902D-E030AAC6208A}"/>
                </c:ext>
              </c:extLst>
            </c:dLbl>
            <c:dLbl>
              <c:idx val="2"/>
              <c:delete val="1"/>
              <c:extLst>
                <c:ext xmlns:c15="http://schemas.microsoft.com/office/drawing/2012/chart" uri="{CE6537A1-D6FC-4f65-9D91-7224C49458BB}"/>
                <c:ext xmlns:c16="http://schemas.microsoft.com/office/drawing/2014/chart" uri="{C3380CC4-5D6E-409C-BE32-E72D297353CC}">
                  <c16:uniqueId val="{00000002-9131-4201-902D-E030AAC6208A}"/>
                </c:ext>
              </c:extLst>
            </c:dLbl>
            <c:dLbl>
              <c:idx val="3"/>
              <c:delete val="1"/>
              <c:extLst>
                <c:ext xmlns:c15="http://schemas.microsoft.com/office/drawing/2012/chart" uri="{CE6537A1-D6FC-4f65-9D91-7224C49458BB}"/>
                <c:ext xmlns:c16="http://schemas.microsoft.com/office/drawing/2014/chart" uri="{C3380CC4-5D6E-409C-BE32-E72D297353CC}">
                  <c16:uniqueId val="{00000003-9131-4201-902D-E030AAC6208A}"/>
                </c:ext>
              </c:extLst>
            </c:dLbl>
            <c:dLbl>
              <c:idx val="4"/>
              <c:delete val="1"/>
              <c:extLst>
                <c:ext xmlns:c15="http://schemas.microsoft.com/office/drawing/2012/chart" uri="{CE6537A1-D6FC-4f65-9D91-7224C49458BB}"/>
                <c:ext xmlns:c16="http://schemas.microsoft.com/office/drawing/2014/chart" uri="{C3380CC4-5D6E-409C-BE32-E72D297353CC}">
                  <c16:uniqueId val="{00000004-9131-4201-902D-E030AAC6208A}"/>
                </c:ext>
              </c:extLst>
            </c:dLbl>
            <c:dLbl>
              <c:idx val="5"/>
              <c:delete val="1"/>
              <c:extLst>
                <c:ext xmlns:c15="http://schemas.microsoft.com/office/drawing/2012/chart" uri="{CE6537A1-D6FC-4f65-9D91-7224C49458BB}"/>
                <c:ext xmlns:c16="http://schemas.microsoft.com/office/drawing/2014/chart" uri="{C3380CC4-5D6E-409C-BE32-E72D297353CC}">
                  <c16:uniqueId val="{00000005-9131-4201-902D-E030AAC6208A}"/>
                </c:ext>
              </c:extLst>
            </c:dLbl>
            <c:dLbl>
              <c:idx val="6"/>
              <c:delete val="1"/>
              <c:extLst>
                <c:ext xmlns:c15="http://schemas.microsoft.com/office/drawing/2012/chart" uri="{CE6537A1-D6FC-4f65-9D91-7224C49458BB}"/>
                <c:ext xmlns:c16="http://schemas.microsoft.com/office/drawing/2014/chart" uri="{C3380CC4-5D6E-409C-BE32-E72D297353CC}">
                  <c16:uniqueId val="{00000006-9131-4201-902D-E030AAC6208A}"/>
                </c:ext>
              </c:extLst>
            </c:dLbl>
            <c:dLbl>
              <c:idx val="7"/>
              <c:delete val="1"/>
              <c:extLst>
                <c:ext xmlns:c15="http://schemas.microsoft.com/office/drawing/2012/chart" uri="{CE6537A1-D6FC-4f65-9D91-7224C49458BB}"/>
                <c:ext xmlns:c16="http://schemas.microsoft.com/office/drawing/2014/chart" uri="{C3380CC4-5D6E-409C-BE32-E72D297353CC}">
                  <c16:uniqueId val="{00000007-9131-4201-902D-E030AAC6208A}"/>
                </c:ext>
              </c:extLst>
            </c:dLbl>
            <c:dLbl>
              <c:idx val="8"/>
              <c:delete val="1"/>
              <c:extLst>
                <c:ext xmlns:c15="http://schemas.microsoft.com/office/drawing/2012/chart" uri="{CE6537A1-D6FC-4f65-9D91-7224C49458BB}"/>
                <c:ext xmlns:c16="http://schemas.microsoft.com/office/drawing/2014/chart" uri="{C3380CC4-5D6E-409C-BE32-E72D297353CC}">
                  <c16:uniqueId val="{00000008-9131-4201-902D-E030AAC6208A}"/>
                </c:ext>
              </c:extLst>
            </c:dLbl>
            <c:dLbl>
              <c:idx val="9"/>
              <c:delete val="1"/>
              <c:extLst>
                <c:ext xmlns:c15="http://schemas.microsoft.com/office/drawing/2012/chart" uri="{CE6537A1-D6FC-4f65-9D91-7224C49458BB}"/>
                <c:ext xmlns:c16="http://schemas.microsoft.com/office/drawing/2014/chart" uri="{C3380CC4-5D6E-409C-BE32-E72D297353CC}">
                  <c16:uniqueId val="{00000009-9131-4201-902D-E030AAC6208A}"/>
                </c:ext>
              </c:extLst>
            </c:dLbl>
            <c:dLbl>
              <c:idx val="10"/>
              <c:delete val="1"/>
              <c:extLst>
                <c:ext xmlns:c15="http://schemas.microsoft.com/office/drawing/2012/chart" uri="{CE6537A1-D6FC-4f65-9D91-7224C49458BB}"/>
                <c:ext xmlns:c16="http://schemas.microsoft.com/office/drawing/2014/chart" uri="{C3380CC4-5D6E-409C-BE32-E72D297353CC}">
                  <c16:uniqueId val="{0000000A-9131-4201-902D-E030AAC6208A}"/>
                </c:ext>
              </c:extLst>
            </c:dLbl>
            <c:dLbl>
              <c:idx val="11"/>
              <c:delete val="1"/>
              <c:extLst>
                <c:ext xmlns:c15="http://schemas.microsoft.com/office/drawing/2012/chart" uri="{CE6537A1-D6FC-4f65-9D91-7224C49458BB}"/>
                <c:ext xmlns:c16="http://schemas.microsoft.com/office/drawing/2014/chart" uri="{C3380CC4-5D6E-409C-BE32-E72D297353CC}">
                  <c16:uniqueId val="{0000000B-9131-4201-902D-E030AAC6208A}"/>
                </c:ext>
              </c:extLst>
            </c:dLbl>
            <c:dLbl>
              <c:idx val="12"/>
              <c:layout>
                <c:manualLayout>
                  <c:x val="8.0842780498506403E-17"/>
                  <c:y val="2.94612794612794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9131-4201-902D-E030AAC6208A}"/>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'@218'!$U$7:$AP$7</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21">
                  <c:v>2030</c:v>
                </c:pt>
              </c:strCache>
            </c:strRef>
          </c:cat>
          <c:val>
            <c:numRef>
              <c:f>'@218'!$U$9:$AP$9</c:f>
              <c:numCache>
                <c:formatCode>0.00</c:formatCode>
                <c:ptCount val="22"/>
                <c:pt idx="0">
                  <c:v>2.1628340000000001</c:v>
                </c:pt>
                <c:pt idx="1">
                  <c:v>2.1205039999999999</c:v>
                </c:pt>
                <c:pt idx="2">
                  <c:v>2.074605</c:v>
                </c:pt>
                <c:pt idx="3">
                  <c:v>2.044813</c:v>
                </c:pt>
                <c:pt idx="4">
                  <c:v>2.023825</c:v>
                </c:pt>
                <c:pt idx="5">
                  <c:v>2.001468</c:v>
                </c:pt>
                <c:pt idx="6">
                  <c:v>1.9860960000000001</c:v>
                </c:pt>
                <c:pt idx="7">
                  <c:v>1.9689570000000001</c:v>
                </c:pt>
                <c:pt idx="8">
                  <c:v>1.950116</c:v>
                </c:pt>
                <c:pt idx="9">
                  <c:v>1.9343790000000001</c:v>
                </c:pt>
                <c:pt idx="10">
                  <c:v>1.9199679999999999</c:v>
                </c:pt>
                <c:pt idx="11">
                  <c:v>1.907675</c:v>
                </c:pt>
                <c:pt idx="12">
                  <c:v>1.8932230000000001</c:v>
                </c:pt>
              </c:numCache>
            </c:numRef>
          </c:val>
          <c:smooth val="0"/>
          <c:extLst>
            <c:ext xmlns:c16="http://schemas.microsoft.com/office/drawing/2014/chart" uri="{C3380CC4-5D6E-409C-BE32-E72D297353CC}">
              <c16:uniqueId val="{0000000D-9131-4201-902D-E030AAC6208A}"/>
            </c:ext>
          </c:extLst>
        </c:ser>
        <c:ser>
          <c:idx val="2"/>
          <c:order val="1"/>
          <c:tx>
            <c:strRef>
              <c:f>'@218'!$A$10</c:f>
              <c:strCache>
                <c:ptCount val="1"/>
                <c:pt idx="0">
                  <c:v>Mērķa vērtības, NAP, LV2030</c:v>
                </c:pt>
              </c:strCache>
            </c:strRef>
          </c:tx>
          <c:spPr>
            <a:ln>
              <a:noFill/>
            </a:ln>
          </c:spPr>
          <c:marker>
            <c:symbol val="square"/>
            <c:size val="5"/>
            <c:spPr>
              <a:solidFill>
                <a:srgbClr val="C00000"/>
              </a:solidFill>
              <a:ln>
                <a:noFill/>
              </a:ln>
            </c:spPr>
          </c:marker>
          <c:dPt>
            <c:idx val="21"/>
            <c:marker>
              <c:spPr>
                <a:solidFill>
                  <a:srgbClr val="FFFF00"/>
                </a:solidFill>
                <a:ln w="25400">
                  <a:solidFill>
                    <a:srgbClr val="C00000"/>
                  </a:solidFill>
                </a:ln>
              </c:spPr>
            </c:marker>
            <c:bubble3D val="0"/>
            <c:extLst>
              <c:ext xmlns:c16="http://schemas.microsoft.com/office/drawing/2014/chart" uri="{C3380CC4-5D6E-409C-BE32-E72D297353CC}">
                <c16:uniqueId val="{0000000E-9131-4201-902D-E030AAC6208A}"/>
              </c:ext>
            </c:extLst>
          </c:dPt>
          <c:dLbls>
            <c:dLbl>
              <c:idx val="5"/>
              <c:layout>
                <c:manualLayout>
                  <c:x val="-5.3651465212752977E-2"/>
                  <c:y val="3.086706964659720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9131-4201-902D-E030AAC6208A}"/>
                </c:ext>
              </c:extLst>
            </c:dLbl>
            <c:dLbl>
              <c:idx val="8"/>
              <c:layout>
                <c:manualLayout>
                  <c:x val="-4.0317460317460259E-2"/>
                  <c:y val="3.527777777777777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9131-4201-902D-E030AAC6208A}"/>
                </c:ext>
              </c:extLst>
            </c:dLbl>
            <c:dLbl>
              <c:idx val="11"/>
              <c:layout>
                <c:manualLayout>
                  <c:x val="-3.35978835978836E-3"/>
                  <c:y val="-5.77272727272727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9131-4201-902D-E030AAC6208A}"/>
                </c:ext>
              </c:extLst>
            </c:dLbl>
            <c:dLbl>
              <c:idx val="21"/>
              <c:layout>
                <c:manualLayout>
                  <c:x val="-3.3072428618674897E-2"/>
                  <c:y val="4.62962962962962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9131-4201-902D-E030AAC6208A}"/>
                </c:ext>
              </c:extLst>
            </c:dLbl>
            <c:dLbl>
              <c:idx val="24"/>
              <c:layout>
                <c:manualLayout>
                  <c:x val="-3.1313359788359786E-2"/>
                  <c:y val="-4.4114646464646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131-4201-902D-E030AAC6208A}"/>
                </c:ext>
              </c:extLst>
            </c:dLbl>
            <c:dLbl>
              <c:idx val="27"/>
              <c:layout>
                <c:manualLayout>
                  <c:x val="-2.6034788359788483E-2"/>
                  <c:y val="-5.270303030303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131-4201-902D-E030AAC6208A}"/>
                </c:ext>
              </c:extLst>
            </c:dLbl>
            <c:dLbl>
              <c:idx val="30"/>
              <c:layout>
                <c:manualLayout>
                  <c:x val="-3.1917989417989415E-2"/>
                  <c:y val="-5.4520202020202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131-4201-902D-E030AAC6208A}"/>
                </c:ext>
              </c:extLst>
            </c:dLbl>
            <c:spPr>
              <a:noFill/>
              <a:ln>
                <a:noFill/>
              </a:ln>
              <a:effectLst/>
            </c:spPr>
            <c:txPr>
              <a:bodyPr/>
              <a:lstStyle/>
              <a:p>
                <a:pPr>
                  <a:defRPr sz="700" b="1">
                    <a:solidFill>
                      <a:schemeClr val="tx1"/>
                    </a:solidFill>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'@218'!$U$7:$AP$7</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21">
                  <c:v>2030</c:v>
                </c:pt>
              </c:strCache>
            </c:strRef>
          </c:cat>
          <c:val>
            <c:numRef>
              <c:f>'@218'!$U$10:$AP$10</c:f>
              <c:numCache>
                <c:formatCode>General</c:formatCode>
                <c:ptCount val="22"/>
                <c:pt idx="5" formatCode="0.00">
                  <c:v>1.98</c:v>
                </c:pt>
                <c:pt idx="8">
                  <c:v>1.94</c:v>
                </c:pt>
                <c:pt idx="11">
                  <c:v>1.93</c:v>
                </c:pt>
                <c:pt idx="21">
                  <c:v>2.02</c:v>
                </c:pt>
              </c:numCache>
            </c:numRef>
          </c:val>
          <c:smooth val="0"/>
          <c:extLst>
            <c:ext xmlns:c16="http://schemas.microsoft.com/office/drawing/2014/chart" uri="{C3380CC4-5D6E-409C-BE32-E72D297353CC}">
              <c16:uniqueId val="{00000015-9131-4201-902D-E030AAC6208A}"/>
            </c:ext>
          </c:extLst>
        </c:ser>
        <c:dLbls>
          <c:showLegendKey val="0"/>
          <c:showVal val="0"/>
          <c:showCatName val="0"/>
          <c:showSerName val="0"/>
          <c:showPercent val="0"/>
          <c:showBubbleSize val="0"/>
        </c:dLbls>
        <c:smooth val="0"/>
        <c:axId val="434216392"/>
        <c:axId val="434214824"/>
      </c:lineChart>
      <c:catAx>
        <c:axId val="434216392"/>
        <c:scaling>
          <c:orientation val="minMax"/>
        </c:scaling>
        <c:delete val="0"/>
        <c:axPos val="b"/>
        <c:numFmt formatCode="General" sourceLinked="0"/>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34214824"/>
        <c:crosses val="autoZero"/>
        <c:auto val="1"/>
        <c:lblAlgn val="ctr"/>
        <c:lblOffset val="100"/>
        <c:noMultiLvlLbl val="0"/>
      </c:catAx>
      <c:valAx>
        <c:axId val="434214824"/>
        <c:scaling>
          <c:orientation val="minMax"/>
          <c:min val="0"/>
        </c:scaling>
        <c:delete val="0"/>
        <c:axPos val="l"/>
        <c:majorGridlines/>
        <c:numFmt formatCode="0.0" sourceLinked="0"/>
        <c:majorTickMark val="none"/>
        <c:minorTickMark val="none"/>
        <c:tickLblPos val="nextTo"/>
        <c:txPr>
          <a:bodyPr/>
          <a:lstStyle/>
          <a:p>
            <a:pPr>
              <a:defRPr sz="700"/>
            </a:pPr>
            <a:endParaRPr lang="lv-LV"/>
          </a:p>
        </c:txPr>
        <c:crossAx val="434216392"/>
        <c:crosses val="autoZero"/>
        <c:crossBetween val="between"/>
      </c:valAx>
    </c:plotArea>
    <c:legend>
      <c:legendPos val="b"/>
      <c:layout/>
      <c:overlay val="0"/>
      <c:txPr>
        <a:bodyPr/>
        <a:lstStyle/>
        <a:p>
          <a:pPr>
            <a:defRPr sz="700"/>
          </a:pPr>
          <a:endParaRPr lang="lv-LV"/>
        </a:p>
      </c:txPr>
    </c:legend>
    <c:plotVisOnly val="1"/>
    <c:dispBlanksAs val="gap"/>
    <c:showDLblsOverMax val="0"/>
  </c:chart>
  <c:spPr>
    <a:ln>
      <a:noFill/>
    </a:ln>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79228336102958E-2"/>
          <c:y val="7.857142857142857E-2"/>
          <c:w val="0.892047295863165"/>
          <c:h val="0.66712317210348704"/>
        </c:manualLayout>
      </c:layout>
      <c:lineChart>
        <c:grouping val="standard"/>
        <c:varyColors val="0"/>
        <c:ser>
          <c:idx val="0"/>
          <c:order val="0"/>
          <c:tx>
            <c:strRef>
              <c:f>'220'!$A$6</c:f>
              <c:strCache>
                <c:ptCount val="1"/>
                <c:pt idx="0">
                  <c:v>P90/P50 ienākumu attiecību indekss</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961F-4BD7-8C3E-D76FE510A6C7}"/>
                </c:ext>
              </c:extLst>
            </c:dLbl>
            <c:dLbl>
              <c:idx val="1"/>
              <c:delete val="1"/>
              <c:extLst>
                <c:ext xmlns:c15="http://schemas.microsoft.com/office/drawing/2012/chart" uri="{CE6537A1-D6FC-4f65-9D91-7224C49458BB}"/>
                <c:ext xmlns:c16="http://schemas.microsoft.com/office/drawing/2014/chart" uri="{C3380CC4-5D6E-409C-BE32-E72D297353CC}">
                  <c16:uniqueId val="{00000001-961F-4BD7-8C3E-D76FE510A6C7}"/>
                </c:ext>
              </c:extLst>
            </c:dLbl>
            <c:dLbl>
              <c:idx val="2"/>
              <c:delete val="1"/>
              <c:extLst>
                <c:ext xmlns:c15="http://schemas.microsoft.com/office/drawing/2012/chart" uri="{CE6537A1-D6FC-4f65-9D91-7224C49458BB}"/>
                <c:ext xmlns:c16="http://schemas.microsoft.com/office/drawing/2014/chart" uri="{C3380CC4-5D6E-409C-BE32-E72D297353CC}">
                  <c16:uniqueId val="{00000002-961F-4BD7-8C3E-D76FE510A6C7}"/>
                </c:ext>
              </c:extLst>
            </c:dLbl>
            <c:dLbl>
              <c:idx val="3"/>
              <c:delete val="1"/>
              <c:extLst>
                <c:ext xmlns:c15="http://schemas.microsoft.com/office/drawing/2012/chart" uri="{CE6537A1-D6FC-4f65-9D91-7224C49458BB}"/>
                <c:ext xmlns:c16="http://schemas.microsoft.com/office/drawing/2014/chart" uri="{C3380CC4-5D6E-409C-BE32-E72D297353CC}">
                  <c16:uniqueId val="{00000003-961F-4BD7-8C3E-D76FE510A6C7}"/>
                </c:ext>
              </c:extLst>
            </c:dLbl>
            <c:dLbl>
              <c:idx val="4"/>
              <c:delete val="1"/>
              <c:extLst>
                <c:ext xmlns:c15="http://schemas.microsoft.com/office/drawing/2012/chart" uri="{CE6537A1-D6FC-4f65-9D91-7224C49458BB}"/>
                <c:ext xmlns:c16="http://schemas.microsoft.com/office/drawing/2014/chart" uri="{C3380CC4-5D6E-409C-BE32-E72D297353CC}">
                  <c16:uniqueId val="{00000004-961F-4BD7-8C3E-D76FE510A6C7}"/>
                </c:ext>
              </c:extLst>
            </c:dLbl>
            <c:dLbl>
              <c:idx val="5"/>
              <c:delete val="1"/>
              <c:extLst>
                <c:ext xmlns:c15="http://schemas.microsoft.com/office/drawing/2012/chart" uri="{CE6537A1-D6FC-4f65-9D91-7224C49458BB}"/>
                <c:ext xmlns:c16="http://schemas.microsoft.com/office/drawing/2014/chart" uri="{C3380CC4-5D6E-409C-BE32-E72D297353CC}">
                  <c16:uniqueId val="{00000005-961F-4BD7-8C3E-D76FE510A6C7}"/>
                </c:ext>
              </c:extLst>
            </c:dLbl>
            <c:dLbl>
              <c:idx val="6"/>
              <c:delete val="1"/>
              <c:extLst>
                <c:ext xmlns:c15="http://schemas.microsoft.com/office/drawing/2012/chart" uri="{CE6537A1-D6FC-4f65-9D91-7224C49458BB}"/>
                <c:ext xmlns:c16="http://schemas.microsoft.com/office/drawing/2014/chart" uri="{C3380CC4-5D6E-409C-BE32-E72D297353CC}">
                  <c16:uniqueId val="{00000006-961F-4BD7-8C3E-D76FE510A6C7}"/>
                </c:ext>
              </c:extLst>
            </c:dLbl>
            <c:dLbl>
              <c:idx val="7"/>
              <c:delete val="1"/>
              <c:extLst>
                <c:ext xmlns:c15="http://schemas.microsoft.com/office/drawing/2012/chart" uri="{CE6537A1-D6FC-4f65-9D91-7224C49458BB}"/>
                <c:ext xmlns:c16="http://schemas.microsoft.com/office/drawing/2014/chart" uri="{C3380CC4-5D6E-409C-BE32-E72D297353CC}">
                  <c16:uniqueId val="{00000007-961F-4BD7-8C3E-D76FE510A6C7}"/>
                </c:ext>
              </c:extLst>
            </c:dLbl>
            <c:dLbl>
              <c:idx val="8"/>
              <c:delete val="1"/>
              <c:extLst>
                <c:ext xmlns:c15="http://schemas.microsoft.com/office/drawing/2012/chart" uri="{CE6537A1-D6FC-4f65-9D91-7224C49458BB}"/>
                <c:ext xmlns:c16="http://schemas.microsoft.com/office/drawing/2014/chart" uri="{C3380CC4-5D6E-409C-BE32-E72D297353CC}">
                  <c16:uniqueId val="{00000008-961F-4BD7-8C3E-D76FE510A6C7}"/>
                </c:ext>
              </c:extLst>
            </c:dLbl>
            <c:dLbl>
              <c:idx val="9"/>
              <c:delete val="1"/>
              <c:extLst>
                <c:ext xmlns:c15="http://schemas.microsoft.com/office/drawing/2012/chart" uri="{CE6537A1-D6FC-4f65-9D91-7224C49458BB}"/>
                <c:ext xmlns:c16="http://schemas.microsoft.com/office/drawing/2014/chart" uri="{C3380CC4-5D6E-409C-BE32-E72D297353CC}">
                  <c16:uniqueId val="{00000009-961F-4BD7-8C3E-D76FE510A6C7}"/>
                </c:ext>
              </c:extLst>
            </c:dLbl>
            <c:dLbl>
              <c:idx val="10"/>
              <c:delete val="1"/>
              <c:extLst>
                <c:ext xmlns:c15="http://schemas.microsoft.com/office/drawing/2012/chart" uri="{CE6537A1-D6FC-4f65-9D91-7224C49458BB}"/>
                <c:ext xmlns:c16="http://schemas.microsoft.com/office/drawing/2014/chart" uri="{C3380CC4-5D6E-409C-BE32-E72D297353CC}">
                  <c16:uniqueId val="{0000000A-961F-4BD7-8C3E-D76FE510A6C7}"/>
                </c:ext>
              </c:extLst>
            </c:dLbl>
            <c:dLbl>
              <c:idx val="11"/>
              <c:layout>
                <c:manualLayout>
                  <c:x val="-2.0002899045903286E-2"/>
                  <c:y val="-5.8785714285714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61F-4BD7-8C3E-D76FE510A6C7}"/>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'220'!$G$3:$R$3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'220'!$G$6:$R$6</c:f>
              <c:numCache>
                <c:formatCode>0.00</c:formatCode>
                <c:ptCount val="12"/>
                <c:pt idx="0">
                  <c:v>2.2100840336134455</c:v>
                </c:pt>
                <c:pt idx="1">
                  <c:v>2.2395276292335118</c:v>
                </c:pt>
                <c:pt idx="2">
                  <c:v>2.2166865315852204</c:v>
                </c:pt>
                <c:pt idx="3">
                  <c:v>2.2253932584269664</c:v>
                </c:pt>
                <c:pt idx="4">
                  <c:v>2.2687526789541361</c:v>
                </c:pt>
                <c:pt idx="5">
                  <c:v>2.2139150490101862</c:v>
                </c:pt>
                <c:pt idx="6">
                  <c:v>2.1571722717913522</c:v>
                </c:pt>
                <c:pt idx="7">
                  <c:v>2.0865671641791046</c:v>
                </c:pt>
                <c:pt idx="8">
                  <c:v>2.1533222339942486</c:v>
                </c:pt>
                <c:pt idx="9">
                  <c:v>2.1590072276012546</c:v>
                </c:pt>
                <c:pt idx="10">
                  <c:v>2.0990594845486745</c:v>
                </c:pt>
                <c:pt idx="11">
                  <c:v>2.0713151927437643</c:v>
                </c:pt>
              </c:numCache>
            </c:numRef>
          </c:val>
          <c:smooth val="0"/>
          <c:extLst>
            <c:ext xmlns:c16="http://schemas.microsoft.com/office/drawing/2014/chart" uri="{C3380CC4-5D6E-409C-BE32-E72D297353CC}">
              <c16:uniqueId val="{0000000C-961F-4BD7-8C3E-D76FE510A6C7}"/>
            </c:ext>
          </c:extLst>
        </c:ser>
        <c:ser>
          <c:idx val="1"/>
          <c:order val="1"/>
          <c:tx>
            <c:strRef>
              <c:f>'220'!$A$7</c:f>
              <c:strCache>
                <c:ptCount val="1"/>
                <c:pt idx="0">
                  <c:v>NAPmērķa vērtības</c:v>
                </c:pt>
              </c:strCache>
            </c:strRef>
          </c:tx>
          <c:spPr>
            <a:ln>
              <a:noFill/>
            </a:ln>
          </c:spPr>
          <c:marker>
            <c:symbol val="square"/>
            <c:size val="5"/>
            <c:spPr>
              <a:solidFill>
                <a:srgbClr val="FFFF00"/>
              </a:solidFill>
              <a:ln w="25400">
                <a:solidFill>
                  <a:srgbClr val="C00000"/>
                </a:solidFill>
              </a:ln>
            </c:spPr>
          </c:marker>
          <c:dLbls>
            <c:dLbl>
              <c:idx val="5"/>
              <c:layout>
                <c:manualLayout>
                  <c:x val="-4.2735042735042798E-2"/>
                  <c:y val="6.4285714285714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61F-4BD7-8C3E-D76FE510A6C7}"/>
                </c:ext>
              </c:extLst>
            </c:dLbl>
            <c:dLbl>
              <c:idx val="8"/>
              <c:layout>
                <c:manualLayout>
                  <c:x val="-4.6022353714661408E-2"/>
                  <c:y val="4.99999999999999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61F-4BD7-8C3E-D76FE510A6C7}"/>
                </c:ext>
              </c:extLst>
            </c:dLbl>
            <c:dLbl>
              <c:idx val="11"/>
              <c:layout>
                <c:manualLayout>
                  <c:x val="-2.5421267607821211E-2"/>
                  <c:y val="5.029246344206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61F-4BD7-8C3E-D76FE510A6C7}"/>
                </c:ext>
              </c:extLst>
            </c:dLbl>
            <c:dLbl>
              <c:idx val="16"/>
              <c:layout>
                <c:manualLayout>
                  <c:x val="-5.112474437627812E-2"/>
                  <c:y val="-3.02343159486016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61F-4BD7-8C3E-D76FE510A6C7}"/>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'220'!$G$3:$R$3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'220'!$G$7:$R$7</c:f>
              <c:numCache>
                <c:formatCode>General</c:formatCode>
                <c:ptCount val="12"/>
                <c:pt idx="5">
                  <c:v>2.12</c:v>
                </c:pt>
                <c:pt idx="8">
                  <c:v>2.0299999999999998</c:v>
                </c:pt>
                <c:pt idx="11">
                  <c:v>1.95</c:v>
                </c:pt>
              </c:numCache>
            </c:numRef>
          </c:val>
          <c:smooth val="0"/>
          <c:extLst>
            <c:ext xmlns:c16="http://schemas.microsoft.com/office/drawing/2014/chart" uri="{C3380CC4-5D6E-409C-BE32-E72D297353CC}">
              <c16:uniqueId val="{00000011-961F-4BD7-8C3E-D76FE510A6C7}"/>
            </c:ext>
          </c:extLst>
        </c:ser>
        <c:dLbls>
          <c:showLegendKey val="0"/>
          <c:showVal val="0"/>
          <c:showCatName val="0"/>
          <c:showSerName val="0"/>
          <c:showPercent val="0"/>
          <c:showBubbleSize val="0"/>
        </c:dLbls>
        <c:smooth val="0"/>
        <c:axId val="434219920"/>
        <c:axId val="434218352"/>
      </c:lineChart>
      <c:catAx>
        <c:axId val="434219920"/>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34218352"/>
        <c:crosses val="autoZero"/>
        <c:auto val="1"/>
        <c:lblAlgn val="ctr"/>
        <c:lblOffset val="100"/>
        <c:noMultiLvlLbl val="0"/>
      </c:catAx>
      <c:valAx>
        <c:axId val="434218352"/>
        <c:scaling>
          <c:orientation val="minMax"/>
          <c:min val="0"/>
        </c:scaling>
        <c:delete val="0"/>
        <c:axPos val="l"/>
        <c:majorGridlines/>
        <c:numFmt formatCode="0.0" sourceLinked="0"/>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34219920"/>
        <c:crosses val="autoZero"/>
        <c:crossBetween val="midCat"/>
      </c:valAx>
    </c:plotArea>
    <c:legend>
      <c:legendPos val="b"/>
      <c:layout>
        <c:manualLayout>
          <c:xMode val="edge"/>
          <c:yMode val="edge"/>
          <c:x val="7.7358451495338237E-2"/>
          <c:y val="0.89671822272215962"/>
          <c:w val="0.81240998721313684"/>
          <c:h val="0.10328177727784027"/>
        </c:manualLayout>
      </c:layout>
      <c:overlay val="0"/>
      <c:txPr>
        <a:bodyPr/>
        <a:lstStyle/>
        <a:p>
          <a:pPr>
            <a:defRPr sz="700"/>
          </a:pPr>
          <a:endParaRPr lang="lv-LV"/>
        </a:p>
      </c:txPr>
    </c:legend>
    <c:plotVisOnly val="1"/>
    <c:dispBlanksAs val="gap"/>
    <c:showDLblsOverMax val="0"/>
  </c:chart>
  <c:spPr>
    <a:ln>
      <a:no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588851959832298E-2"/>
          <c:y val="7.3382254836557706E-2"/>
          <c:w val="0.91273824416807714"/>
          <c:h val="0.72246326947623873"/>
        </c:manualLayout>
      </c:layout>
      <c:lineChart>
        <c:grouping val="standard"/>
        <c:varyColors val="0"/>
        <c:ser>
          <c:idx val="0"/>
          <c:order val="0"/>
          <c:tx>
            <c:strRef>
              <c:f>'@222'!$A$4</c:f>
              <c:strCache>
                <c:ptCount val="1"/>
                <c:pt idx="0">
                  <c:v>Patēriņa īpatsvars</c:v>
                </c:pt>
              </c:strCache>
            </c:strRef>
          </c:tx>
          <c:spPr>
            <a:ln w="25400">
              <a:solidFill>
                <a:srgbClr val="C00000"/>
              </a:solidFill>
            </a:ln>
          </c:spPr>
          <c:marker>
            <c:symbol val="none"/>
          </c:marker>
          <c:dPt>
            <c:idx val="10"/>
            <c:bubble3D val="0"/>
            <c:extLst>
              <c:ext xmlns:c16="http://schemas.microsoft.com/office/drawing/2014/chart" uri="{C3380CC4-5D6E-409C-BE32-E72D297353CC}">
                <c16:uniqueId val="{00000000-8223-484B-8D3F-3D88D01DC947}"/>
              </c:ext>
            </c:extLst>
          </c:dPt>
          <c:dLbls>
            <c:dLbl>
              <c:idx val="0"/>
              <c:delete val="1"/>
              <c:extLst>
                <c:ext xmlns:c15="http://schemas.microsoft.com/office/drawing/2012/chart" uri="{CE6537A1-D6FC-4f65-9D91-7224C49458BB}"/>
                <c:ext xmlns:c16="http://schemas.microsoft.com/office/drawing/2014/chart" uri="{C3380CC4-5D6E-409C-BE32-E72D297353CC}">
                  <c16:uniqueId val="{00000001-8223-484B-8D3F-3D88D01DC947}"/>
                </c:ext>
              </c:extLst>
            </c:dLbl>
            <c:dLbl>
              <c:idx val="1"/>
              <c:delete val="1"/>
              <c:extLst>
                <c:ext xmlns:c15="http://schemas.microsoft.com/office/drawing/2012/chart" uri="{CE6537A1-D6FC-4f65-9D91-7224C49458BB}"/>
                <c:ext xmlns:c16="http://schemas.microsoft.com/office/drawing/2014/chart" uri="{C3380CC4-5D6E-409C-BE32-E72D297353CC}">
                  <c16:uniqueId val="{00000002-8223-484B-8D3F-3D88D01DC947}"/>
                </c:ext>
              </c:extLst>
            </c:dLbl>
            <c:dLbl>
              <c:idx val="2"/>
              <c:delete val="1"/>
              <c:extLst>
                <c:ext xmlns:c15="http://schemas.microsoft.com/office/drawing/2012/chart" uri="{CE6537A1-D6FC-4f65-9D91-7224C49458BB}"/>
                <c:ext xmlns:c16="http://schemas.microsoft.com/office/drawing/2014/chart" uri="{C3380CC4-5D6E-409C-BE32-E72D297353CC}">
                  <c16:uniqueId val="{00000003-8223-484B-8D3F-3D88D01DC947}"/>
                </c:ext>
              </c:extLst>
            </c:dLbl>
            <c:dLbl>
              <c:idx val="3"/>
              <c:delete val="1"/>
              <c:extLst>
                <c:ext xmlns:c15="http://schemas.microsoft.com/office/drawing/2012/chart" uri="{CE6537A1-D6FC-4f65-9D91-7224C49458BB}"/>
                <c:ext xmlns:c16="http://schemas.microsoft.com/office/drawing/2014/chart" uri="{C3380CC4-5D6E-409C-BE32-E72D297353CC}">
                  <c16:uniqueId val="{00000004-8223-484B-8D3F-3D88D01DC947}"/>
                </c:ext>
              </c:extLst>
            </c:dLbl>
            <c:dLbl>
              <c:idx val="4"/>
              <c:delete val="1"/>
              <c:extLst>
                <c:ext xmlns:c15="http://schemas.microsoft.com/office/drawing/2012/chart" uri="{CE6537A1-D6FC-4f65-9D91-7224C49458BB}"/>
                <c:ext xmlns:c16="http://schemas.microsoft.com/office/drawing/2014/chart" uri="{C3380CC4-5D6E-409C-BE32-E72D297353CC}">
                  <c16:uniqueId val="{00000005-8223-484B-8D3F-3D88D01DC947}"/>
                </c:ext>
              </c:extLst>
            </c:dLbl>
            <c:dLbl>
              <c:idx val="5"/>
              <c:delete val="1"/>
              <c:extLst>
                <c:ext xmlns:c15="http://schemas.microsoft.com/office/drawing/2012/chart" uri="{CE6537A1-D6FC-4f65-9D91-7224C49458BB}"/>
                <c:ext xmlns:c16="http://schemas.microsoft.com/office/drawing/2014/chart" uri="{C3380CC4-5D6E-409C-BE32-E72D297353CC}">
                  <c16:uniqueId val="{00000006-8223-484B-8D3F-3D88D01DC947}"/>
                </c:ext>
              </c:extLst>
            </c:dLbl>
            <c:dLbl>
              <c:idx val="6"/>
              <c:delete val="1"/>
              <c:extLst>
                <c:ext xmlns:c15="http://schemas.microsoft.com/office/drawing/2012/chart" uri="{CE6537A1-D6FC-4f65-9D91-7224C49458BB}"/>
                <c:ext xmlns:c16="http://schemas.microsoft.com/office/drawing/2014/chart" uri="{C3380CC4-5D6E-409C-BE32-E72D297353CC}">
                  <c16:uniqueId val="{00000007-8223-484B-8D3F-3D88D01DC947}"/>
                </c:ext>
              </c:extLst>
            </c:dLbl>
            <c:dLbl>
              <c:idx val="10"/>
              <c:layout>
                <c:manualLayout>
                  <c:x val="-6.6144857237349797E-3"/>
                  <c:y val="5.4514480408858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23-484B-8D3F-3D88D01DC947}"/>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'@222'!$I$3:$T$3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'@222'!$I$4:$T$4</c:f>
              <c:numCache>
                <c:formatCode>General</c:formatCode>
                <c:ptCount val="12"/>
                <c:pt idx="0">
                  <c:v>8</c:v>
                </c:pt>
                <c:pt idx="1">
                  <c:v>7.1</c:v>
                </c:pt>
                <c:pt idx="2">
                  <c:v>6.7</c:v>
                </c:pt>
                <c:pt idx="3">
                  <c:v>6.7</c:v>
                </c:pt>
                <c:pt idx="4">
                  <c:v>7.1</c:v>
                </c:pt>
                <c:pt idx="5">
                  <c:v>7.9</c:v>
                </c:pt>
                <c:pt idx="6">
                  <c:v>7.9</c:v>
                </c:pt>
                <c:pt idx="7">
                  <c:v>7.6</c:v>
                </c:pt>
                <c:pt idx="10">
                  <c:v>8.1</c:v>
                </c:pt>
              </c:numCache>
            </c:numRef>
          </c:val>
          <c:smooth val="0"/>
          <c:extLst>
            <c:ext xmlns:c16="http://schemas.microsoft.com/office/drawing/2014/chart" uri="{C3380CC4-5D6E-409C-BE32-E72D297353CC}">
              <c16:uniqueId val="{00000008-8223-484B-8D3F-3D88D01DC947}"/>
            </c:ext>
          </c:extLst>
        </c:ser>
        <c:ser>
          <c:idx val="1"/>
          <c:order val="1"/>
          <c:tx>
            <c:strRef>
              <c:f>'@222'!$A$5</c:f>
              <c:strCache>
                <c:ptCount val="1"/>
                <c:pt idx="0">
                  <c:v>NAP mērķa vērtības</c:v>
                </c:pt>
              </c:strCache>
            </c:strRef>
          </c:tx>
          <c:spPr>
            <a:ln>
              <a:noFill/>
            </a:ln>
          </c:spPr>
          <c:marker>
            <c:symbol val="square"/>
            <c:size val="5"/>
            <c:spPr>
              <a:solidFill>
                <a:srgbClr val="FFFF00"/>
              </a:solidFill>
              <a:ln w="25400">
                <a:solidFill>
                  <a:srgbClr val="C00000"/>
                </a:solidFill>
              </a:ln>
            </c:spPr>
          </c:marker>
          <c:dLbls>
            <c:dLbl>
              <c:idx val="11"/>
              <c:layout>
                <c:manualLayout>
                  <c:x val="0"/>
                  <c:y val="-3.4071550255536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23-484B-8D3F-3D88D01DC947}"/>
                </c:ext>
              </c:extLst>
            </c:dLbl>
            <c:dLbl>
              <c:idx val="16"/>
              <c:layout>
                <c:manualLayout>
                  <c:x val="-4.7457627118644069E-2"/>
                  <c:y val="4.1290328174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23-484B-8D3F-3D88D01DC947}"/>
                </c:ext>
              </c:extLst>
            </c:dLbl>
            <c:dLbl>
              <c:idx val="18"/>
              <c:layout>
                <c:manualLayout>
                  <c:x val="-4.1503267973856207E-2"/>
                  <c:y val="2.8863636363636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223-484B-8D3F-3D88D01DC947}"/>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'@222'!$I$3:$T$3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'@222'!$I$5:$T$5</c:f>
              <c:numCache>
                <c:formatCode>General</c:formatCode>
                <c:ptCount val="12"/>
                <c:pt idx="5">
                  <c:v>7.3</c:v>
                </c:pt>
                <c:pt idx="8">
                  <c:v>7.8</c:v>
                </c:pt>
                <c:pt idx="11">
                  <c:v>8.1</c:v>
                </c:pt>
              </c:numCache>
            </c:numRef>
          </c:val>
          <c:smooth val="0"/>
          <c:extLst>
            <c:ext xmlns:c16="http://schemas.microsoft.com/office/drawing/2014/chart" uri="{C3380CC4-5D6E-409C-BE32-E72D297353CC}">
              <c16:uniqueId val="{0000000C-8223-484B-8D3F-3D88D01DC947}"/>
            </c:ext>
          </c:extLst>
        </c:ser>
        <c:dLbls>
          <c:showLegendKey val="0"/>
          <c:showVal val="0"/>
          <c:showCatName val="0"/>
          <c:showSerName val="0"/>
          <c:showPercent val="0"/>
          <c:showBubbleSize val="0"/>
        </c:dLbls>
        <c:smooth val="0"/>
        <c:axId val="434213648"/>
        <c:axId val="434219136"/>
      </c:lineChart>
      <c:catAx>
        <c:axId val="434213648"/>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34219136"/>
        <c:crosses val="autoZero"/>
        <c:auto val="1"/>
        <c:lblAlgn val="ctr"/>
        <c:lblOffset val="100"/>
        <c:noMultiLvlLbl val="0"/>
      </c:catAx>
      <c:valAx>
        <c:axId val="434219136"/>
        <c:scaling>
          <c:orientation val="minMax"/>
        </c:scaling>
        <c:delete val="0"/>
        <c:axPos val="l"/>
        <c:majorGridlines/>
        <c:numFmt formatCode="General" sourceLinked="1"/>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34213648"/>
        <c:crosses val="autoZero"/>
        <c:crossBetween val="midCat"/>
      </c:valAx>
    </c:plotArea>
    <c:legend>
      <c:legendPos val="b"/>
      <c:layout>
        <c:manualLayout>
          <c:xMode val="edge"/>
          <c:yMode val="edge"/>
          <c:x val="0.16029365725767725"/>
          <c:y val="0.92883707248401814"/>
          <c:w val="0.64773177707293161"/>
          <c:h val="6.4491813439931087E-2"/>
        </c:manualLayout>
      </c:layout>
      <c:overlay val="0"/>
      <c:txPr>
        <a:bodyPr/>
        <a:lstStyle/>
        <a:p>
          <a:pPr>
            <a:defRPr sz="700"/>
          </a:pPr>
          <a:endParaRPr lang="lv-LV"/>
        </a:p>
      </c:txPr>
    </c:legend>
    <c:plotVisOnly val="1"/>
    <c:dispBlanksAs val="gap"/>
    <c:showDLblsOverMax val="0"/>
  </c:chart>
  <c:spPr>
    <a:ln>
      <a:no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541531998014472E-2"/>
          <c:y val="6.7985166872682329E-2"/>
          <c:w val="0.85214279436576479"/>
          <c:h val="0.71901005421293906"/>
        </c:manualLayout>
      </c:layout>
      <c:lineChart>
        <c:grouping val="standard"/>
        <c:varyColors val="0"/>
        <c:ser>
          <c:idx val="0"/>
          <c:order val="0"/>
          <c:tx>
            <c:strRef>
              <c:f>'#224'!$A$4</c:f>
              <c:strCache>
                <c:ptCount val="1"/>
                <c:pt idx="0">
                  <c:v>Apmierinātība ar dzīvi</c:v>
                </c:pt>
              </c:strCache>
            </c:strRef>
          </c:tx>
          <c:spPr>
            <a:ln>
              <a:noFill/>
            </a:ln>
          </c:spPr>
          <c:marker>
            <c:symbol val="square"/>
            <c:size val="5"/>
            <c:spPr>
              <a:noFill/>
              <a:ln w="25400">
                <a:solidFill>
                  <a:srgbClr val="C00000"/>
                </a:solidFill>
              </a:ln>
            </c:spPr>
          </c:marker>
          <c:dLbls>
            <c:dLbl>
              <c:idx val="4"/>
              <c:layout>
                <c:manualLayout>
                  <c:x val="-8.3006535947712807E-3"/>
                  <c:y val="1.282828282828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1F-43D4-8773-3A2621A9A655}"/>
                </c:ext>
              </c:extLst>
            </c:dLbl>
            <c:dLbl>
              <c:idx val="16"/>
              <c:layout>
                <c:manualLayout>
                  <c:x val="-8.1748152806162558E-2"/>
                  <c:y val="-6.1804697156983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1F-43D4-8773-3A2621A9A655}"/>
                </c:ext>
              </c:extLst>
            </c:dLbl>
            <c:spPr>
              <a:noFill/>
              <a:ln>
                <a:noFill/>
              </a:ln>
              <a:effectLst/>
            </c:spPr>
            <c:txPr>
              <a:bodyPr/>
              <a:lstStyle/>
              <a:p>
                <a:pPr>
                  <a:defRPr sz="700" b="0">
                    <a:solidFill>
                      <a:sysClr val="windowText" lastClr="000000"/>
                    </a:solidFill>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'#224'!$B$3:$R$3</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'#224'!$B$4:$R$4</c:f>
              <c:numCache>
                <c:formatCode>General</c:formatCode>
                <c:ptCount val="17"/>
                <c:pt idx="4">
                  <c:v>5.88</c:v>
                </c:pt>
                <c:pt idx="13">
                  <c:v>6.5</c:v>
                </c:pt>
                <c:pt idx="16">
                  <c:v>6.7</c:v>
                </c:pt>
              </c:numCache>
            </c:numRef>
          </c:val>
          <c:smooth val="0"/>
          <c:extLst>
            <c:ext xmlns:c16="http://schemas.microsoft.com/office/drawing/2014/chart" uri="{C3380CC4-5D6E-409C-BE32-E72D297353CC}">
              <c16:uniqueId val="{00000002-011F-43D4-8773-3A2621A9A655}"/>
            </c:ext>
          </c:extLst>
        </c:ser>
        <c:ser>
          <c:idx val="1"/>
          <c:order val="1"/>
          <c:tx>
            <c:strRef>
              <c:f>'#224'!$A$5</c:f>
              <c:strCache>
                <c:ptCount val="1"/>
                <c:pt idx="0">
                  <c:v>NAP mērķa vērtības</c:v>
                </c:pt>
              </c:strCache>
            </c:strRef>
          </c:tx>
          <c:spPr>
            <a:ln>
              <a:noFill/>
            </a:ln>
          </c:spPr>
          <c:marker>
            <c:symbol val="square"/>
            <c:size val="5"/>
            <c:spPr>
              <a:solidFill>
                <a:srgbClr val="FFFF00"/>
              </a:solidFill>
              <a:ln w="25400">
                <a:solidFill>
                  <a:srgbClr val="C00000"/>
                </a:solidFill>
              </a:ln>
            </c:spPr>
          </c:marker>
          <c:dLbls>
            <c:dLbl>
              <c:idx val="16"/>
              <c:layout>
                <c:manualLayout>
                  <c:x val="-5.6155187801650561E-2"/>
                  <c:y val="7.83075246002160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1F-43D4-8773-3A2621A9A655}"/>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'#224'!$B$3:$R$3</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'#224'!$B$5:$R$5</c:f>
              <c:numCache>
                <c:formatCode>General</c:formatCode>
                <c:ptCount val="17"/>
                <c:pt idx="10">
                  <c:v>6.06</c:v>
                </c:pt>
                <c:pt idx="16">
                  <c:v>6.5</c:v>
                </c:pt>
              </c:numCache>
            </c:numRef>
          </c:val>
          <c:smooth val="0"/>
          <c:extLst>
            <c:ext xmlns:c16="http://schemas.microsoft.com/office/drawing/2014/chart" uri="{C3380CC4-5D6E-409C-BE32-E72D297353CC}">
              <c16:uniqueId val="{00000004-011F-43D4-8773-3A2621A9A655}"/>
            </c:ext>
          </c:extLst>
        </c:ser>
        <c:dLbls>
          <c:showLegendKey val="0"/>
          <c:showVal val="0"/>
          <c:showCatName val="0"/>
          <c:showSerName val="0"/>
          <c:showPercent val="0"/>
          <c:showBubbleSize val="0"/>
        </c:dLbls>
        <c:marker val="1"/>
        <c:smooth val="0"/>
        <c:axId val="434214040"/>
        <c:axId val="434216784"/>
      </c:lineChart>
      <c:catAx>
        <c:axId val="434214040"/>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34216784"/>
        <c:crosses val="autoZero"/>
        <c:auto val="1"/>
        <c:lblAlgn val="ctr"/>
        <c:lblOffset val="100"/>
        <c:noMultiLvlLbl val="0"/>
      </c:catAx>
      <c:valAx>
        <c:axId val="434216784"/>
        <c:scaling>
          <c:orientation val="minMax"/>
        </c:scaling>
        <c:delete val="0"/>
        <c:axPos val="l"/>
        <c:majorGridlines/>
        <c:numFmt formatCode="#,##0.0" sourceLinked="0"/>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34214040"/>
        <c:crosses val="autoZero"/>
        <c:crossBetween val="midCat"/>
      </c:valAx>
    </c:plotArea>
    <c:legend>
      <c:legendPos val="b"/>
      <c:layout>
        <c:manualLayout>
          <c:xMode val="edge"/>
          <c:yMode val="edge"/>
          <c:x val="0.21290343344717505"/>
          <c:y val="0.92917522361620741"/>
          <c:w val="0.50502161919274313"/>
          <c:h val="7.0824776383792573E-2"/>
        </c:manualLayout>
      </c:layout>
      <c:overlay val="0"/>
      <c:txPr>
        <a:bodyPr/>
        <a:lstStyle/>
        <a:p>
          <a:pPr>
            <a:defRPr sz="700"/>
          </a:pPr>
          <a:endParaRPr lang="lv-LV"/>
        </a:p>
      </c:txPr>
    </c:legend>
    <c:plotVisOnly val="1"/>
    <c:dispBlanksAs val="gap"/>
    <c:showDLblsOverMax val="0"/>
  </c:chart>
  <c:spPr>
    <a:ln>
      <a:no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011873088678369E-2"/>
          <c:y val="2.5265650933959407E-2"/>
          <c:w val="0.91070774129201215"/>
          <c:h val="0.70544459574926799"/>
        </c:manualLayout>
      </c:layout>
      <c:lineChart>
        <c:grouping val="standard"/>
        <c:varyColors val="0"/>
        <c:ser>
          <c:idx val="0"/>
          <c:order val="0"/>
          <c:tx>
            <c:strRef>
              <c:f>'@356'!$A$4</c:f>
              <c:strCache>
                <c:ptCount val="1"/>
                <c:pt idx="0">
                  <c:v>Kurzemes reģions</c:v>
                </c:pt>
              </c:strCache>
            </c:strRef>
          </c:tx>
          <c:spPr>
            <a:ln w="25400">
              <a:solidFill>
                <a:srgbClr val="00B0F0"/>
              </a:solidFill>
            </a:ln>
          </c:spPr>
          <c:marker>
            <c:symbol val="none"/>
          </c:marker>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'@356'!$G$4:$R$4</c:f>
              <c:numCache>
                <c:formatCode>0.00</c:formatCode>
                <c:ptCount val="12"/>
                <c:pt idx="0">
                  <c:v>-0.70099999999999996</c:v>
                </c:pt>
                <c:pt idx="1">
                  <c:v>-0.57699999999999996</c:v>
                </c:pt>
                <c:pt idx="2">
                  <c:v>-0.432</c:v>
                </c:pt>
                <c:pt idx="3">
                  <c:v>-0.38400000000000001</c:v>
                </c:pt>
                <c:pt idx="4">
                  <c:v>-0.57099999999999995</c:v>
                </c:pt>
                <c:pt idx="5">
                  <c:v>-0.7856496683215195</c:v>
                </c:pt>
                <c:pt idx="6" formatCode="General">
                  <c:v>-0.85099999999999998</c:v>
                </c:pt>
                <c:pt idx="7" formatCode="General">
                  <c:v>-0.82699999999999996</c:v>
                </c:pt>
                <c:pt idx="8" formatCode="0.000">
                  <c:v>-0.85605875964055966</c:v>
                </c:pt>
                <c:pt idx="9" formatCode="0.000">
                  <c:v>-0.85107524714398464</c:v>
                </c:pt>
                <c:pt idx="10" formatCode="0.000">
                  <c:v>-0.84141548156030088</c:v>
                </c:pt>
              </c:numCache>
            </c:numRef>
          </c:val>
          <c:smooth val="0"/>
          <c:extLst>
            <c:ext xmlns:c16="http://schemas.microsoft.com/office/drawing/2014/chart" uri="{C3380CC4-5D6E-409C-BE32-E72D297353CC}">
              <c16:uniqueId val="{00000000-8081-4BE2-9CFE-28709D69E052}"/>
            </c:ext>
          </c:extLst>
        </c:ser>
        <c:ser>
          <c:idx val="1"/>
          <c:order val="1"/>
          <c:tx>
            <c:strRef>
              <c:f>'@356'!$A$5</c:f>
              <c:strCache>
                <c:ptCount val="1"/>
                <c:pt idx="0">
                  <c:v>Latgales reģions</c:v>
                </c:pt>
              </c:strCache>
            </c:strRef>
          </c:tx>
          <c:spPr>
            <a:ln w="25400">
              <a:solidFill>
                <a:srgbClr val="0033CC"/>
              </a:solidFill>
            </a:ln>
          </c:spPr>
          <c:marker>
            <c:symbol val="none"/>
          </c:marker>
          <c:dLbls>
            <c:dLbl>
              <c:idx val="5"/>
              <c:layout>
                <c:manualLayout>
                  <c:x val="-1.0588377518734619E-2"/>
                  <c:y val="1.2845137205282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81-4BE2-9CFE-28709D69E052}"/>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81-4BE2-9CFE-28709D69E052}"/>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'@356'!$G$5:$R$5</c:f>
              <c:numCache>
                <c:formatCode>0.00</c:formatCode>
                <c:ptCount val="12"/>
                <c:pt idx="0">
                  <c:v>-1.1639999999999999</c:v>
                </c:pt>
                <c:pt idx="1">
                  <c:v>-0.83799999999999997</c:v>
                </c:pt>
                <c:pt idx="2">
                  <c:v>-1.2030000000000001</c:v>
                </c:pt>
                <c:pt idx="3">
                  <c:v>-1.1990000000000001</c:v>
                </c:pt>
                <c:pt idx="4">
                  <c:v>-1.395</c:v>
                </c:pt>
                <c:pt idx="5">
                  <c:v>-1.296585791211559</c:v>
                </c:pt>
                <c:pt idx="6" formatCode="General">
                  <c:v>-1.2529999999999999</c:v>
                </c:pt>
                <c:pt idx="7" formatCode="General">
                  <c:v>-1.238</c:v>
                </c:pt>
                <c:pt idx="8" formatCode="0.000">
                  <c:v>-1.2509299316298073</c:v>
                </c:pt>
                <c:pt idx="9" formatCode="0.000">
                  <c:v>-1.285123714648204</c:v>
                </c:pt>
                <c:pt idx="10" formatCode="0.000">
                  <c:v>-1.3061509699051728</c:v>
                </c:pt>
              </c:numCache>
            </c:numRef>
          </c:val>
          <c:smooth val="0"/>
          <c:extLst>
            <c:ext xmlns:c16="http://schemas.microsoft.com/office/drawing/2014/chart" uri="{C3380CC4-5D6E-409C-BE32-E72D297353CC}">
              <c16:uniqueId val="{00000003-8081-4BE2-9CFE-28709D69E052}"/>
            </c:ext>
          </c:extLst>
        </c:ser>
        <c:ser>
          <c:idx val="2"/>
          <c:order val="2"/>
          <c:tx>
            <c:strRef>
              <c:f>'@356'!$A$6</c:f>
              <c:strCache>
                <c:ptCount val="1"/>
                <c:pt idx="0">
                  <c:v>Rīgas reģions</c:v>
                </c:pt>
              </c:strCache>
            </c:strRef>
          </c:tx>
          <c:spPr>
            <a:ln w="25400">
              <a:solidFill>
                <a:srgbClr val="7030A0"/>
              </a:solidFill>
            </a:ln>
          </c:spPr>
          <c:marker>
            <c:symbol val="none"/>
          </c:marker>
          <c:dLbls>
            <c:dLbl>
              <c:idx val="5"/>
              <c:layout>
                <c:manualLayout>
                  <c:x val="-2.6470943796836548E-2"/>
                  <c:y val="-3.5324127314526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81-4BE2-9CFE-28709D69E052}"/>
                </c:ext>
              </c:extLst>
            </c:dLbl>
            <c:dLbl>
              <c:idx val="10"/>
              <c:layout>
                <c:manualLayout>
                  <c:x val="-2.9320736276266492E-2"/>
                  <c:y val="-5.9427336574824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81-4BE2-9CFE-28709D69E052}"/>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'@356'!$G$6:$R$6</c:f>
              <c:numCache>
                <c:formatCode>0.00</c:formatCode>
                <c:ptCount val="12"/>
                <c:pt idx="0">
                  <c:v>0.95599999999999996</c:v>
                </c:pt>
                <c:pt idx="1">
                  <c:v>0.78600000000000003</c:v>
                </c:pt>
                <c:pt idx="2">
                  <c:v>0.83899999999999997</c:v>
                </c:pt>
                <c:pt idx="3">
                  <c:v>0.83599999999999997</c:v>
                </c:pt>
                <c:pt idx="4">
                  <c:v>0.92600000000000005</c:v>
                </c:pt>
                <c:pt idx="5">
                  <c:v>0.93221772564548444</c:v>
                </c:pt>
                <c:pt idx="6" formatCode="General">
                  <c:v>0.92600000000000005</c:v>
                </c:pt>
                <c:pt idx="7" formatCode="General">
                  <c:v>0.91900000000000004</c:v>
                </c:pt>
                <c:pt idx="8" formatCode="0.000">
                  <c:v>0.91660464184020563</c:v>
                </c:pt>
                <c:pt idx="9" formatCode="0.000">
                  <c:v>0.91374379224593938</c:v>
                </c:pt>
                <c:pt idx="10" formatCode="0.000">
                  <c:v>0.9242966024708148</c:v>
                </c:pt>
              </c:numCache>
            </c:numRef>
          </c:val>
          <c:smooth val="0"/>
          <c:extLst>
            <c:ext xmlns:c16="http://schemas.microsoft.com/office/drawing/2014/chart" uri="{C3380CC4-5D6E-409C-BE32-E72D297353CC}">
              <c16:uniqueId val="{00000006-8081-4BE2-9CFE-28709D69E052}"/>
            </c:ext>
          </c:extLst>
        </c:ser>
        <c:ser>
          <c:idx val="3"/>
          <c:order val="3"/>
          <c:tx>
            <c:strRef>
              <c:f>'@356'!$A$7</c:f>
              <c:strCache>
                <c:ptCount val="1"/>
                <c:pt idx="0">
                  <c:v>Vidzemes reģions</c:v>
                </c:pt>
              </c:strCache>
            </c:strRef>
          </c:tx>
          <c:spPr>
            <a:ln w="25400">
              <a:solidFill>
                <a:srgbClr val="FF0000"/>
              </a:solidFill>
            </a:ln>
          </c:spPr>
          <c:marker>
            <c:symbol val="none"/>
          </c:marker>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'@356'!$G$7:$R$7</c:f>
              <c:numCache>
                <c:formatCode>0.00</c:formatCode>
                <c:ptCount val="12"/>
                <c:pt idx="0">
                  <c:v>-0.80300000000000005</c:v>
                </c:pt>
                <c:pt idx="1">
                  <c:v>-0.72399999999999998</c:v>
                </c:pt>
                <c:pt idx="2">
                  <c:v>-0.60499999999999998</c:v>
                </c:pt>
                <c:pt idx="3">
                  <c:v>-0.55100000000000005</c:v>
                </c:pt>
                <c:pt idx="4">
                  <c:v>-0.79300000000000004</c:v>
                </c:pt>
                <c:pt idx="5">
                  <c:v>-0.84328623636620381</c:v>
                </c:pt>
                <c:pt idx="6" formatCode="General">
                  <c:v>-0.77800000000000002</c:v>
                </c:pt>
                <c:pt idx="7" formatCode="General">
                  <c:v>-0.77600000000000002</c:v>
                </c:pt>
                <c:pt idx="8" formatCode="0.000">
                  <c:v>-0.75583374442118645</c:v>
                </c:pt>
                <c:pt idx="9" formatCode="0.000">
                  <c:v>-0.76181803098558132</c:v>
                </c:pt>
                <c:pt idx="10" formatCode="0.000">
                  <c:v>-0.76683258510027663</c:v>
                </c:pt>
              </c:numCache>
            </c:numRef>
          </c:val>
          <c:smooth val="0"/>
          <c:extLst>
            <c:ext xmlns:c16="http://schemas.microsoft.com/office/drawing/2014/chart" uri="{C3380CC4-5D6E-409C-BE32-E72D297353CC}">
              <c16:uniqueId val="{00000007-8081-4BE2-9CFE-28709D69E052}"/>
            </c:ext>
          </c:extLst>
        </c:ser>
        <c:ser>
          <c:idx val="4"/>
          <c:order val="4"/>
          <c:tx>
            <c:strRef>
              <c:f>'@356'!$A$8</c:f>
              <c:strCache>
                <c:ptCount val="1"/>
                <c:pt idx="0">
                  <c:v>Zemgales reģions</c:v>
                </c:pt>
              </c:strCache>
            </c:strRef>
          </c:tx>
          <c:spPr>
            <a:ln w="25400">
              <a:solidFill>
                <a:srgbClr val="008000"/>
              </a:solidFill>
            </a:ln>
          </c:spPr>
          <c:marker>
            <c:symbol val="none"/>
          </c:marker>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'@356'!$G$8:$R$8</c:f>
              <c:numCache>
                <c:formatCode>0.00</c:formatCode>
                <c:ptCount val="12"/>
                <c:pt idx="0">
                  <c:v>-0.50800000000000001</c:v>
                </c:pt>
                <c:pt idx="1">
                  <c:v>-0.45400000000000001</c:v>
                </c:pt>
                <c:pt idx="2">
                  <c:v>-0.5</c:v>
                </c:pt>
                <c:pt idx="3">
                  <c:v>-0.44900000000000001</c:v>
                </c:pt>
                <c:pt idx="4">
                  <c:v>-0.49</c:v>
                </c:pt>
                <c:pt idx="5">
                  <c:v>-0.39465282182029826</c:v>
                </c:pt>
                <c:pt idx="6" formatCode="General">
                  <c:v>-0.45100000000000001</c:v>
                </c:pt>
                <c:pt idx="7" formatCode="General">
                  <c:v>-0.51500000000000001</c:v>
                </c:pt>
                <c:pt idx="8" formatCode="0.000">
                  <c:v>-0.5226956611460718</c:v>
                </c:pt>
                <c:pt idx="9" formatCode="0.000">
                  <c:v>-0.52702929824789357</c:v>
                </c:pt>
                <c:pt idx="10" formatCode="0.000">
                  <c:v>-0.54679312927299339</c:v>
                </c:pt>
              </c:numCache>
            </c:numRef>
          </c:val>
          <c:smooth val="0"/>
          <c:extLst>
            <c:ext xmlns:c16="http://schemas.microsoft.com/office/drawing/2014/chart" uri="{C3380CC4-5D6E-409C-BE32-E72D297353CC}">
              <c16:uniqueId val="{00000008-8081-4BE2-9CFE-28709D69E052}"/>
            </c:ext>
          </c:extLst>
        </c:ser>
        <c:ser>
          <c:idx val="5"/>
          <c:order val="5"/>
          <c:tx>
            <c:strRef>
              <c:f>'@356'!$A$9</c:f>
              <c:strCache>
                <c:ptCount val="1"/>
                <c:pt idx="0">
                  <c:v>Mērķa vērt., Kurzemes reģions</c:v>
                </c:pt>
              </c:strCache>
            </c:strRef>
          </c:tx>
          <c:spPr>
            <a:ln>
              <a:noFill/>
            </a:ln>
          </c:spPr>
          <c:marker>
            <c:symbol val="diamond"/>
            <c:size val="7"/>
            <c:spPr>
              <a:solidFill>
                <a:srgbClr val="00B0F0"/>
              </a:solidFill>
              <a:ln>
                <a:solidFill>
                  <a:srgbClr val="0070C0"/>
                </a:solidFill>
              </a:ln>
            </c:spPr>
          </c:marker>
          <c:dLbls>
            <c:dLbl>
              <c:idx val="5"/>
              <c:layout>
                <c:manualLayout>
                  <c:x val="-3.5294618048171164E-3"/>
                  <c:y val="-4.1080897704376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81-4BE2-9CFE-28709D69E052}"/>
                </c:ext>
              </c:extLst>
            </c:dLbl>
            <c:dLbl>
              <c:idx val="8"/>
              <c:layout>
                <c:manualLayout>
                  <c:x val="-5.2941887593673095E-3"/>
                  <c:y val="-2.5690274410564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081-4BE2-9CFE-28709D69E052}"/>
                </c:ext>
              </c:extLst>
            </c:dLbl>
            <c:dLbl>
              <c:idx val="10"/>
              <c:layout>
                <c:manualLayout>
                  <c:x val="4.232804232804155E-3"/>
                  <c:y val="-2.1934981162810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81-4BE2-9CFE-28709D69E052}"/>
                </c:ext>
              </c:extLst>
            </c:dLbl>
            <c:dLbl>
              <c:idx val="11"/>
              <c:layout>
                <c:manualLayout>
                  <c:x val="-4.5860098468042274E-2"/>
                  <c:y val="-3.211934087562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081-4BE2-9CFE-28709D69E052}"/>
                </c:ext>
              </c:extLst>
            </c:dLbl>
            <c:dLbl>
              <c:idx val="13"/>
              <c:layout>
                <c:manualLayout>
                  <c:x val="4.2328042328042331E-3"/>
                  <c:y val="-2.5068549900354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081-4BE2-9CFE-28709D69E052}"/>
                </c:ext>
              </c:extLst>
            </c:dLbl>
            <c:dLbl>
              <c:idx val="16"/>
              <c:layout>
                <c:manualLayout>
                  <c:x val="-5.9259259259259262E-2"/>
                  <c:y val="-9.40070621263311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081-4BE2-9CFE-28709D69E052}"/>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'@356'!$G$9:$R$9</c:f>
              <c:numCache>
                <c:formatCode>General</c:formatCode>
                <c:ptCount val="12"/>
                <c:pt idx="5">
                  <c:v>-0.53</c:v>
                </c:pt>
                <c:pt idx="8">
                  <c:v>-0.48</c:v>
                </c:pt>
                <c:pt idx="11">
                  <c:v>-0.4</c:v>
                </c:pt>
              </c:numCache>
            </c:numRef>
          </c:val>
          <c:smooth val="0"/>
          <c:extLst>
            <c:ext xmlns:c16="http://schemas.microsoft.com/office/drawing/2014/chart" uri="{C3380CC4-5D6E-409C-BE32-E72D297353CC}">
              <c16:uniqueId val="{0000000F-8081-4BE2-9CFE-28709D69E052}"/>
            </c:ext>
          </c:extLst>
        </c:ser>
        <c:ser>
          <c:idx val="6"/>
          <c:order val="6"/>
          <c:tx>
            <c:strRef>
              <c:f>'@356'!$A$10</c:f>
              <c:strCache>
                <c:ptCount val="1"/>
                <c:pt idx="0">
                  <c:v>Mērķa vērt., Latgales reģions</c:v>
                </c:pt>
              </c:strCache>
            </c:strRef>
          </c:tx>
          <c:spPr>
            <a:ln>
              <a:noFill/>
            </a:ln>
          </c:spPr>
          <c:marker>
            <c:symbol val="diamond"/>
            <c:size val="7"/>
            <c:spPr>
              <a:solidFill>
                <a:srgbClr val="0033CC"/>
              </a:solidFill>
              <a:ln>
                <a:solidFill>
                  <a:srgbClr val="0033CC"/>
                </a:solidFill>
              </a:ln>
            </c:spPr>
          </c:marker>
          <c:dLbls>
            <c:dLbl>
              <c:idx val="5"/>
              <c:layout>
                <c:manualLayout>
                  <c:x val="-8.82364793227885E-3"/>
                  <c:y val="3.2112843013206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081-4BE2-9CFE-28709D69E052}"/>
                </c:ext>
              </c:extLst>
            </c:dLbl>
            <c:dLbl>
              <c:idx val="10"/>
              <c:layout>
                <c:manualLayout>
                  <c:x val="5.5655228758170697E-3"/>
                  <c:y val="3.7676262626262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081-4BE2-9CFE-28709D69E052}"/>
                </c:ext>
              </c:extLst>
            </c:dLbl>
            <c:dLbl>
              <c:idx val="11"/>
              <c:layout>
                <c:manualLayout>
                  <c:x val="-1.7647890389689447E-3"/>
                  <c:y val="5.1399965339114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081-4BE2-9CFE-28709D69E052}"/>
                </c:ext>
              </c:extLst>
            </c:dLbl>
            <c:dLbl>
              <c:idx val="13"/>
              <c:layout>
                <c:manualLayout>
                  <c:x val="-4.656084656084656E-2"/>
                  <c:y val="3.44692561129881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081-4BE2-9CFE-28709D69E052}"/>
                </c:ext>
              </c:extLst>
            </c:dLbl>
            <c:dLbl>
              <c:idx val="16"/>
              <c:layout>
                <c:manualLayout>
                  <c:x val="-2.328042328042328E-2"/>
                  <c:y val="4.7003531063165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081-4BE2-9CFE-28709D69E052}"/>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'@356'!$G$10:$R$10</c:f>
              <c:numCache>
                <c:formatCode>General</c:formatCode>
                <c:ptCount val="12"/>
                <c:pt idx="5">
                  <c:v>-0.73</c:v>
                </c:pt>
                <c:pt idx="8">
                  <c:v>-0.62</c:v>
                </c:pt>
                <c:pt idx="11">
                  <c:v>-0.55000000000000004</c:v>
                </c:pt>
              </c:numCache>
            </c:numRef>
          </c:val>
          <c:smooth val="0"/>
          <c:extLst>
            <c:ext xmlns:c16="http://schemas.microsoft.com/office/drawing/2014/chart" uri="{C3380CC4-5D6E-409C-BE32-E72D297353CC}">
              <c16:uniqueId val="{00000015-8081-4BE2-9CFE-28709D69E052}"/>
            </c:ext>
          </c:extLst>
        </c:ser>
        <c:ser>
          <c:idx val="7"/>
          <c:order val="7"/>
          <c:tx>
            <c:strRef>
              <c:f>'@356'!$A$11</c:f>
              <c:strCache>
                <c:ptCount val="1"/>
                <c:pt idx="0">
                  <c:v>Mērķa vērt., Rīgas reģions</c:v>
                </c:pt>
              </c:strCache>
            </c:strRef>
          </c:tx>
          <c:spPr>
            <a:ln>
              <a:noFill/>
            </a:ln>
          </c:spPr>
          <c:marker>
            <c:symbol val="diamond"/>
            <c:size val="7"/>
            <c:spPr>
              <a:solidFill>
                <a:srgbClr val="7030A0"/>
              </a:solidFill>
              <a:ln>
                <a:noFill/>
              </a:ln>
            </c:spPr>
          </c:marker>
          <c:dLbls>
            <c:dLbl>
              <c:idx val="11"/>
              <c:layout>
                <c:manualLayout>
                  <c:x val="-2.1108179419525194E-2"/>
                  <c:y val="-3.2070707070707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081-4BE2-9CFE-28709D69E052}"/>
                </c:ext>
              </c:extLst>
            </c:dLbl>
            <c:dLbl>
              <c:idx val="16"/>
              <c:layout>
                <c:manualLayout>
                  <c:x val="-5.0793650793650794E-2"/>
                  <c:y val="-3.7602824850532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081-4BE2-9CFE-28709D69E052}"/>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'@356'!$G$11:$R$11</c:f>
              <c:numCache>
                <c:formatCode>General</c:formatCode>
                <c:ptCount val="12"/>
                <c:pt idx="5">
                  <c:v>0.72</c:v>
                </c:pt>
                <c:pt idx="8">
                  <c:v>0.65</c:v>
                </c:pt>
                <c:pt idx="11">
                  <c:v>0.55000000000000004</c:v>
                </c:pt>
              </c:numCache>
            </c:numRef>
          </c:val>
          <c:smooth val="0"/>
          <c:extLst>
            <c:ext xmlns:c16="http://schemas.microsoft.com/office/drawing/2014/chart" uri="{C3380CC4-5D6E-409C-BE32-E72D297353CC}">
              <c16:uniqueId val="{00000018-8081-4BE2-9CFE-28709D69E052}"/>
            </c:ext>
          </c:extLst>
        </c:ser>
        <c:ser>
          <c:idx val="8"/>
          <c:order val="8"/>
          <c:tx>
            <c:strRef>
              <c:f>'@356'!$A$12</c:f>
              <c:strCache>
                <c:ptCount val="1"/>
                <c:pt idx="0">
                  <c:v>Mērķa vērt., Vidzemes reģions</c:v>
                </c:pt>
              </c:strCache>
            </c:strRef>
          </c:tx>
          <c:spPr>
            <a:ln>
              <a:noFill/>
            </a:ln>
          </c:spPr>
          <c:marker>
            <c:symbol val="diamond"/>
            <c:size val="7"/>
            <c:spPr>
              <a:solidFill>
                <a:srgbClr val="FF0000"/>
              </a:solidFill>
              <a:ln>
                <a:solidFill>
                  <a:srgbClr val="FF0000"/>
                </a:solidFill>
              </a:ln>
            </c:spPr>
          </c:marker>
          <c:dLbls>
            <c:dLbl>
              <c:idx val="5"/>
              <c:layout>
                <c:manualLayout>
                  <c:x val="-8.0842780498506403E-17"/>
                  <c:y val="-1.2079726192872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081-4BE2-9CFE-28709D69E052}"/>
                </c:ext>
              </c:extLst>
            </c:dLbl>
            <c:dLbl>
              <c:idx val="8"/>
              <c:layout>
                <c:manualLayout>
                  <c:x val="-8.3953245867071757E-2"/>
                  <c:y val="1.6056441081007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081-4BE2-9CFE-28709D69E052}"/>
                </c:ext>
              </c:extLst>
            </c:dLbl>
            <c:dLbl>
              <c:idx val="10"/>
              <c:layout>
                <c:manualLayout>
                  <c:x val="6.3490397033704122E-3"/>
                  <c:y val="9.40070621263311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081-4BE2-9CFE-28709D69E052}"/>
                </c:ext>
              </c:extLst>
            </c:dLbl>
            <c:dLbl>
              <c:idx val="11"/>
              <c:layout>
                <c:manualLayout>
                  <c:x val="-2.9120229996605951E-2"/>
                  <c:y val="2.2563406673018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081-4BE2-9CFE-28709D69E052}"/>
                </c:ext>
              </c:extLst>
            </c:dLbl>
            <c:dLbl>
              <c:idx val="13"/>
              <c:layout>
                <c:manualLayout>
                  <c:x val="6.349206349206349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081-4BE2-9CFE-28709D69E052}"/>
                </c:ext>
              </c:extLst>
            </c:dLbl>
            <c:dLbl>
              <c:idx val="16"/>
              <c:layout>
                <c:manualLayout>
                  <c:x val="-6.7724867724867729E-2"/>
                  <c:y val="3.1335687375443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081-4BE2-9CFE-28709D69E052}"/>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'@356'!$G$12:$R$12</c:f>
              <c:numCache>
                <c:formatCode>General</c:formatCode>
                <c:ptCount val="12"/>
                <c:pt idx="5">
                  <c:v>-0.7</c:v>
                </c:pt>
                <c:pt idx="8">
                  <c:v>-0.6</c:v>
                </c:pt>
                <c:pt idx="11">
                  <c:v>-0.5</c:v>
                </c:pt>
              </c:numCache>
            </c:numRef>
          </c:val>
          <c:smooth val="0"/>
          <c:extLst>
            <c:ext xmlns:c16="http://schemas.microsoft.com/office/drawing/2014/chart" uri="{C3380CC4-5D6E-409C-BE32-E72D297353CC}">
              <c16:uniqueId val="{0000001F-8081-4BE2-9CFE-28709D69E052}"/>
            </c:ext>
          </c:extLst>
        </c:ser>
        <c:ser>
          <c:idx val="9"/>
          <c:order val="9"/>
          <c:tx>
            <c:strRef>
              <c:f>'@356'!$A$13</c:f>
              <c:strCache>
                <c:ptCount val="1"/>
                <c:pt idx="0">
                  <c:v>Mērķa vērt., Zemgales reģions</c:v>
                </c:pt>
              </c:strCache>
            </c:strRef>
          </c:tx>
          <c:spPr>
            <a:ln>
              <a:noFill/>
            </a:ln>
          </c:spPr>
          <c:marker>
            <c:symbol val="diamond"/>
            <c:size val="7"/>
            <c:spPr>
              <a:solidFill>
                <a:srgbClr val="008000"/>
              </a:solidFill>
              <a:ln>
                <a:solidFill>
                  <a:srgbClr val="008000"/>
                </a:solidFill>
              </a:ln>
            </c:spPr>
          </c:marker>
          <c:dLbls>
            <c:dLbl>
              <c:idx val="5"/>
              <c:layout>
                <c:manualLayout>
                  <c:x val="-5.3360323675779087E-2"/>
                  <c:y val="-4.8984399398233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081-4BE2-9CFE-28709D69E052}"/>
                </c:ext>
              </c:extLst>
            </c:dLbl>
            <c:dLbl>
              <c:idx val="8"/>
              <c:layout>
                <c:manualLayout>
                  <c:x val="-3.52945917291154E-2"/>
                  <c:y val="-3.5324127314526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081-4BE2-9CFE-28709D69E052}"/>
                </c:ext>
              </c:extLst>
            </c:dLbl>
            <c:dLbl>
              <c:idx val="10"/>
              <c:layout>
                <c:manualLayout>
                  <c:x val="2.1164021164020389E-3"/>
                  <c:y val="-4.7003531063165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081-4BE2-9CFE-28709D69E052}"/>
                </c:ext>
              </c:extLst>
            </c:dLbl>
            <c:dLbl>
              <c:idx val="11"/>
              <c:layout>
                <c:manualLayout>
                  <c:x val="-2.2890511078521805E-5"/>
                  <c:y val="-4.17466046013846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081-4BE2-9CFE-28709D69E052}"/>
                </c:ext>
              </c:extLst>
            </c:dLbl>
            <c:dLbl>
              <c:idx val="13"/>
              <c:layout>
                <c:manualLayout>
                  <c:x val="0"/>
                  <c:y val="-3.76028248505324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8081-4BE2-9CFE-28709D69E052}"/>
                </c:ext>
              </c:extLst>
            </c:dLbl>
            <c:dLbl>
              <c:idx val="16"/>
              <c:layout>
                <c:manualLayout>
                  <c:x val="-4.2328042328042326E-2"/>
                  <c:y val="-2.820211863789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8081-4BE2-9CFE-28709D69E052}"/>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'@356'!$G$3:$R$3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'@356'!$G$13:$R$13</c:f>
              <c:numCache>
                <c:formatCode>General</c:formatCode>
                <c:ptCount val="12"/>
                <c:pt idx="5">
                  <c:v>-0.42</c:v>
                </c:pt>
                <c:pt idx="8">
                  <c:v>-0.38</c:v>
                </c:pt>
                <c:pt idx="11">
                  <c:v>-0.28000000000000003</c:v>
                </c:pt>
              </c:numCache>
            </c:numRef>
          </c:val>
          <c:smooth val="0"/>
          <c:extLst>
            <c:ext xmlns:c16="http://schemas.microsoft.com/office/drawing/2014/chart" uri="{C3380CC4-5D6E-409C-BE32-E72D297353CC}">
              <c16:uniqueId val="{00000026-8081-4BE2-9CFE-28709D69E052}"/>
            </c:ext>
          </c:extLst>
        </c:ser>
        <c:dLbls>
          <c:showLegendKey val="0"/>
          <c:showVal val="0"/>
          <c:showCatName val="0"/>
          <c:showSerName val="0"/>
          <c:showPercent val="0"/>
          <c:showBubbleSize val="0"/>
        </c:dLbls>
        <c:smooth val="0"/>
        <c:axId val="439372992"/>
        <c:axId val="439372600"/>
      </c:lineChart>
      <c:catAx>
        <c:axId val="439372992"/>
        <c:scaling>
          <c:orientation val="minMax"/>
        </c:scaling>
        <c:delete val="0"/>
        <c:axPos val="b"/>
        <c:majorGridlines>
          <c:spPr>
            <a:ln>
              <a:noFill/>
            </a:ln>
          </c:spPr>
        </c:majorGridlines>
        <c:numFmt formatCode="General" sourceLinked="1"/>
        <c:majorTickMark val="none"/>
        <c:minorTickMark val="none"/>
        <c:tickLblPos val="low"/>
        <c:txPr>
          <a:bodyPr rot="-5400000" vert="horz"/>
          <a:lstStyle/>
          <a:p>
            <a:pPr>
              <a:defRPr sz="700">
                <a:latin typeface="Verdana" panose="020B0604030504040204" pitchFamily="34" charset="0"/>
                <a:ea typeface="Verdana" panose="020B0604030504040204" pitchFamily="34" charset="0"/>
              </a:defRPr>
            </a:pPr>
            <a:endParaRPr lang="lv-LV"/>
          </a:p>
        </c:txPr>
        <c:crossAx val="439372600"/>
        <c:crosses val="autoZero"/>
        <c:auto val="1"/>
        <c:lblAlgn val="ctr"/>
        <c:lblOffset val="100"/>
        <c:noMultiLvlLbl val="0"/>
      </c:catAx>
      <c:valAx>
        <c:axId val="439372600"/>
        <c:scaling>
          <c:orientation val="minMax"/>
        </c:scaling>
        <c:delete val="0"/>
        <c:axPos val="l"/>
        <c:majorGridlines/>
        <c:numFmt formatCode="#,##0.0" sourceLinked="0"/>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39372992"/>
        <c:crosses val="autoZero"/>
        <c:crossBetween val="midCat"/>
      </c:valAx>
    </c:plotArea>
    <c:legend>
      <c:legendPos val="b"/>
      <c:layout>
        <c:manualLayout>
          <c:xMode val="edge"/>
          <c:yMode val="edge"/>
          <c:x val="0"/>
          <c:y val="0.8516321527349161"/>
          <c:w val="0.99916727075782197"/>
          <c:h val="0.14565527823468663"/>
        </c:manualLayout>
      </c:layout>
      <c:overlay val="0"/>
      <c:txPr>
        <a:bodyPr/>
        <a:lstStyle/>
        <a:p>
          <a:pPr>
            <a:defRPr sz="700">
              <a:latin typeface="Verdana" panose="020B0604030504040204" pitchFamily="34" charset="0"/>
              <a:ea typeface="Verdana" panose="020B0604030504040204" pitchFamily="34" charset="0"/>
            </a:defRPr>
          </a:pPr>
          <a:endParaRPr lang="lv-LV"/>
        </a:p>
      </c:txPr>
    </c:legend>
    <c:plotVisOnly val="1"/>
    <c:dispBlanksAs val="gap"/>
    <c:showDLblsOverMax val="0"/>
  </c:chart>
  <c:spPr>
    <a:ln>
      <a:no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552840800092359E-2"/>
          <c:y val="3.5246533502416105E-2"/>
          <c:w val="0.92602105698092996"/>
          <c:h val="0.730251352712466"/>
        </c:manualLayout>
      </c:layout>
      <c:lineChart>
        <c:grouping val="standard"/>
        <c:varyColors val="0"/>
        <c:ser>
          <c:idx val="2"/>
          <c:order val="0"/>
          <c:tx>
            <c:strRef>
              <c:f>'#358'!$A$5</c:f>
              <c:strCache>
                <c:ptCount val="1"/>
                <c:pt idx="0">
                  <c:v>Latvija</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A08B-44F8-A623-18C3EBD39796}"/>
                </c:ext>
              </c:extLst>
            </c:dLbl>
            <c:dLbl>
              <c:idx val="1"/>
              <c:delete val="1"/>
              <c:extLst>
                <c:ext xmlns:c15="http://schemas.microsoft.com/office/drawing/2012/chart" uri="{CE6537A1-D6FC-4f65-9D91-7224C49458BB}"/>
                <c:ext xmlns:c16="http://schemas.microsoft.com/office/drawing/2014/chart" uri="{C3380CC4-5D6E-409C-BE32-E72D297353CC}">
                  <c16:uniqueId val="{00000001-A08B-44F8-A623-18C3EBD39796}"/>
                </c:ext>
              </c:extLst>
            </c:dLbl>
            <c:dLbl>
              <c:idx val="2"/>
              <c:delete val="1"/>
              <c:extLst>
                <c:ext xmlns:c15="http://schemas.microsoft.com/office/drawing/2012/chart" uri="{CE6537A1-D6FC-4f65-9D91-7224C49458BB}"/>
                <c:ext xmlns:c16="http://schemas.microsoft.com/office/drawing/2014/chart" uri="{C3380CC4-5D6E-409C-BE32-E72D297353CC}">
                  <c16:uniqueId val="{00000002-A08B-44F8-A623-18C3EBD39796}"/>
                </c:ext>
              </c:extLst>
            </c:dLbl>
            <c:dLbl>
              <c:idx val="3"/>
              <c:delete val="1"/>
              <c:extLst>
                <c:ext xmlns:c15="http://schemas.microsoft.com/office/drawing/2012/chart" uri="{CE6537A1-D6FC-4f65-9D91-7224C49458BB}"/>
                <c:ext xmlns:c16="http://schemas.microsoft.com/office/drawing/2014/chart" uri="{C3380CC4-5D6E-409C-BE32-E72D297353CC}">
                  <c16:uniqueId val="{00000003-A08B-44F8-A623-18C3EBD39796}"/>
                </c:ext>
              </c:extLst>
            </c:dLbl>
            <c:dLbl>
              <c:idx val="4"/>
              <c:delete val="1"/>
              <c:extLst>
                <c:ext xmlns:c15="http://schemas.microsoft.com/office/drawing/2012/chart" uri="{CE6537A1-D6FC-4f65-9D91-7224C49458BB}"/>
                <c:ext xmlns:c16="http://schemas.microsoft.com/office/drawing/2014/chart" uri="{C3380CC4-5D6E-409C-BE32-E72D297353CC}">
                  <c16:uniqueId val="{00000004-A08B-44F8-A623-18C3EBD39796}"/>
                </c:ext>
              </c:extLst>
            </c:dLbl>
            <c:dLbl>
              <c:idx val="5"/>
              <c:delete val="1"/>
              <c:extLst>
                <c:ext xmlns:c15="http://schemas.microsoft.com/office/drawing/2012/chart" uri="{CE6537A1-D6FC-4f65-9D91-7224C49458BB}"/>
                <c:ext xmlns:c16="http://schemas.microsoft.com/office/drawing/2014/chart" uri="{C3380CC4-5D6E-409C-BE32-E72D297353CC}">
                  <c16:uniqueId val="{00000005-A08B-44F8-A623-18C3EBD39796}"/>
                </c:ext>
              </c:extLst>
            </c:dLbl>
            <c:dLbl>
              <c:idx val="6"/>
              <c:delete val="1"/>
              <c:extLst>
                <c:ext xmlns:c15="http://schemas.microsoft.com/office/drawing/2012/chart" uri="{CE6537A1-D6FC-4f65-9D91-7224C49458BB}"/>
                <c:ext xmlns:c16="http://schemas.microsoft.com/office/drawing/2014/chart" uri="{C3380CC4-5D6E-409C-BE32-E72D297353CC}">
                  <c16:uniqueId val="{00000006-A08B-44F8-A623-18C3EBD39796}"/>
                </c:ext>
              </c:extLst>
            </c:dLbl>
            <c:dLbl>
              <c:idx val="7"/>
              <c:delete val="1"/>
              <c:extLst>
                <c:ext xmlns:c15="http://schemas.microsoft.com/office/drawing/2012/chart" uri="{CE6537A1-D6FC-4f65-9D91-7224C49458BB}"/>
                <c:ext xmlns:c16="http://schemas.microsoft.com/office/drawing/2014/chart" uri="{C3380CC4-5D6E-409C-BE32-E72D297353CC}">
                  <c16:uniqueId val="{00000007-A08B-44F8-A623-18C3EBD39796}"/>
                </c:ext>
              </c:extLst>
            </c:dLbl>
            <c:dLbl>
              <c:idx val="8"/>
              <c:delete val="1"/>
              <c:extLst>
                <c:ext xmlns:c15="http://schemas.microsoft.com/office/drawing/2012/chart" uri="{CE6537A1-D6FC-4f65-9D91-7224C49458BB}"/>
                <c:ext xmlns:c16="http://schemas.microsoft.com/office/drawing/2014/chart" uri="{C3380CC4-5D6E-409C-BE32-E72D297353CC}">
                  <c16:uniqueId val="{00000008-A08B-44F8-A623-18C3EBD39796}"/>
                </c:ext>
              </c:extLst>
            </c:dLbl>
            <c:dLbl>
              <c:idx val="9"/>
              <c:delete val="1"/>
              <c:extLst>
                <c:ext xmlns:c15="http://schemas.microsoft.com/office/drawing/2012/chart" uri="{CE6537A1-D6FC-4f65-9D91-7224C49458BB}"/>
                <c:ext xmlns:c16="http://schemas.microsoft.com/office/drawing/2014/chart" uri="{C3380CC4-5D6E-409C-BE32-E72D297353CC}">
                  <c16:uniqueId val="{00000009-A08B-44F8-A623-18C3EBD39796}"/>
                </c:ext>
              </c:extLst>
            </c:dLbl>
            <c:dLbl>
              <c:idx val="10"/>
              <c:delete val="1"/>
              <c:extLst>
                <c:ext xmlns:c15="http://schemas.microsoft.com/office/drawing/2012/chart" uri="{CE6537A1-D6FC-4f65-9D91-7224C49458BB}"/>
                <c:ext xmlns:c16="http://schemas.microsoft.com/office/drawing/2014/chart" uri="{C3380CC4-5D6E-409C-BE32-E72D297353CC}">
                  <c16:uniqueId val="{0000000A-A08B-44F8-A623-18C3EBD39796}"/>
                </c:ext>
              </c:extLst>
            </c:dLbl>
            <c:dLbl>
              <c:idx val="11"/>
              <c:layout>
                <c:manualLayout>
                  <c:x val="-1.6592920064270319E-2"/>
                  <c:y val="2.4695624777730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08B-44F8-A623-18C3EBD39796}"/>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'#358'!$G$4:$R$4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'#358'!$G$5:$R$5</c:f>
              <c:numCache>
                <c:formatCode>#,##0.0</c:formatCode>
                <c:ptCount val="12"/>
                <c:pt idx="0">
                  <c:v>42.7</c:v>
                </c:pt>
                <c:pt idx="1">
                  <c:v>43</c:v>
                </c:pt>
                <c:pt idx="2">
                  <c:v>36.9</c:v>
                </c:pt>
                <c:pt idx="3">
                  <c:v>37.6</c:v>
                </c:pt>
                <c:pt idx="4">
                  <c:v>43.4</c:v>
                </c:pt>
                <c:pt idx="5">
                  <c:v>43.6</c:v>
                </c:pt>
                <c:pt idx="6">
                  <c:v>44.2</c:v>
                </c:pt>
                <c:pt idx="7">
                  <c:v>43.3</c:v>
                </c:pt>
                <c:pt idx="8" formatCode="General">
                  <c:v>41.7</c:v>
                </c:pt>
                <c:pt idx="9">
                  <c:v>43.6</c:v>
                </c:pt>
                <c:pt idx="10">
                  <c:v>43.6</c:v>
                </c:pt>
                <c:pt idx="11" formatCode="General">
                  <c:v>43.6</c:v>
                </c:pt>
              </c:numCache>
            </c:numRef>
          </c:val>
          <c:smooth val="0"/>
          <c:extLst>
            <c:ext xmlns:c16="http://schemas.microsoft.com/office/drawing/2014/chart" uri="{C3380CC4-5D6E-409C-BE32-E72D297353CC}">
              <c16:uniqueId val="{0000000C-A08B-44F8-A623-18C3EBD39796}"/>
            </c:ext>
          </c:extLst>
        </c:ser>
        <c:ser>
          <c:idx val="5"/>
          <c:order val="1"/>
          <c:tx>
            <c:strRef>
              <c:f>'#358'!$A$6</c:f>
              <c:strCache>
                <c:ptCount val="1"/>
                <c:pt idx="0">
                  <c:v>Mērķa vērtības, NAP</c:v>
                </c:pt>
              </c:strCache>
            </c:strRef>
          </c:tx>
          <c:spPr>
            <a:ln>
              <a:noFill/>
            </a:ln>
          </c:spPr>
          <c:marker>
            <c:symbol val="square"/>
            <c:size val="5"/>
            <c:spPr>
              <a:solidFill>
                <a:srgbClr val="FFFF00"/>
              </a:solidFill>
              <a:ln w="25400">
                <a:solidFill>
                  <a:srgbClr val="C00000"/>
                </a:solidFill>
              </a:ln>
            </c:spPr>
          </c:marker>
          <c:dPt>
            <c:idx val="26"/>
            <c:bubble3D val="0"/>
            <c:extLst>
              <c:ext xmlns:c16="http://schemas.microsoft.com/office/drawing/2014/chart" uri="{C3380CC4-5D6E-409C-BE32-E72D297353CC}">
                <c16:uniqueId val="{0000000D-A08B-44F8-A623-18C3EBD39796}"/>
              </c:ext>
            </c:extLst>
          </c:dPt>
          <c:dLbls>
            <c:dLbl>
              <c:idx val="5"/>
              <c:layout>
                <c:manualLayout>
                  <c:x val="-1.0583333333333398E-2"/>
                  <c:y val="2.539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08B-44F8-A623-18C3EBD39796}"/>
                </c:ext>
              </c:extLst>
            </c:dLbl>
            <c:dLbl>
              <c:idx val="11"/>
              <c:layout>
                <c:manualLayout>
                  <c:x val="-2.6458333333333334E-2"/>
                  <c:y val="2.54000000000000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08B-44F8-A623-18C3EBD39796}"/>
                </c:ext>
              </c:extLst>
            </c:dLbl>
            <c:dLbl>
              <c:idx val="26"/>
              <c:layout>
                <c:manualLayout>
                  <c:x val="-1.9426051266420018E-2"/>
                  <c:y val="-4.1585445094217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08B-44F8-A623-18C3EBD39796}"/>
                </c:ext>
              </c:extLst>
            </c:dLbl>
            <c:spPr>
              <a:noFill/>
              <a:ln>
                <a:noFill/>
              </a:ln>
              <a:effectLst/>
            </c:spPr>
            <c:txPr>
              <a:bodyPr/>
              <a:lstStyle/>
              <a:p>
                <a:pPr>
                  <a:defRPr sz="700" b="1">
                    <a:solidFill>
                      <a:schemeClr val="tx1"/>
                    </a:solidFill>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'#358'!$G$4:$R$4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'#358'!$G$6:$R$6</c:f>
              <c:numCache>
                <c:formatCode>General</c:formatCode>
                <c:ptCount val="12"/>
                <c:pt idx="5">
                  <c:v>39.299999999999997</c:v>
                </c:pt>
                <c:pt idx="8">
                  <c:v>36.9</c:v>
                </c:pt>
                <c:pt idx="11">
                  <c:v>34.5</c:v>
                </c:pt>
              </c:numCache>
            </c:numRef>
          </c:val>
          <c:smooth val="0"/>
          <c:extLst>
            <c:ext xmlns:c16="http://schemas.microsoft.com/office/drawing/2014/chart" uri="{C3380CC4-5D6E-409C-BE32-E72D297353CC}">
              <c16:uniqueId val="{00000010-A08B-44F8-A623-18C3EBD39796}"/>
            </c:ext>
          </c:extLst>
        </c:ser>
        <c:dLbls>
          <c:showLegendKey val="0"/>
          <c:showVal val="0"/>
          <c:showCatName val="0"/>
          <c:showSerName val="0"/>
          <c:showPercent val="0"/>
          <c:showBubbleSize val="0"/>
        </c:dLbls>
        <c:smooth val="0"/>
        <c:axId val="441278072"/>
        <c:axId val="441270232"/>
      </c:lineChart>
      <c:catAx>
        <c:axId val="441278072"/>
        <c:scaling>
          <c:orientation val="minMax"/>
        </c:scaling>
        <c:delete val="0"/>
        <c:axPos val="b"/>
        <c:majorGridlines>
          <c:spPr>
            <a:ln>
              <a:noFill/>
            </a:ln>
          </c:spPr>
        </c:majorGridlines>
        <c:numFmt formatCode="General" sourceLinked="0"/>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41270232"/>
        <c:crosses val="autoZero"/>
        <c:auto val="1"/>
        <c:lblAlgn val="ctr"/>
        <c:lblOffset val="100"/>
        <c:noMultiLvlLbl val="0"/>
      </c:catAx>
      <c:valAx>
        <c:axId val="441270232"/>
        <c:scaling>
          <c:orientation val="minMax"/>
        </c:scaling>
        <c:delete val="0"/>
        <c:axPos val="l"/>
        <c:majorGridlines/>
        <c:numFmt formatCode="#,##0" sourceLinked="0"/>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41278072"/>
        <c:crosses val="autoZero"/>
        <c:crossBetween val="midCat"/>
        <c:majorUnit val="5"/>
      </c:valAx>
      <c:spPr>
        <a:noFill/>
        <a:ln w="25400">
          <a:noFill/>
        </a:ln>
      </c:spPr>
    </c:plotArea>
    <c:legend>
      <c:legendPos val="b"/>
      <c:layout>
        <c:manualLayout>
          <c:xMode val="edge"/>
          <c:yMode val="edge"/>
          <c:x val="5.2333948978317633E-2"/>
          <c:y val="0.93671777777777754"/>
          <c:w val="0.89533210204336477"/>
          <c:h val="4.7687777777777773E-2"/>
        </c:manualLayout>
      </c:layout>
      <c:overlay val="0"/>
      <c:txPr>
        <a:bodyPr/>
        <a:lstStyle/>
        <a:p>
          <a:pPr>
            <a:defRPr sz="700"/>
          </a:pPr>
          <a:endParaRPr lang="lv-LV"/>
        </a:p>
      </c:txPr>
    </c:legend>
    <c:plotVisOnly val="1"/>
    <c:dispBlanksAs val="gap"/>
    <c:showDLblsOverMax val="0"/>
  </c:chart>
  <c:spPr>
    <a:ln>
      <a:no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434662789494343E-2"/>
          <c:y val="6.9708491761723695E-2"/>
          <c:w val="0.87162326354508302"/>
          <c:h val="0.69833488019320766"/>
        </c:manualLayout>
      </c:layout>
      <c:lineChart>
        <c:grouping val="standard"/>
        <c:varyColors val="0"/>
        <c:ser>
          <c:idx val="1"/>
          <c:order val="0"/>
          <c:tx>
            <c:strRef>
              <c:f>'@360'!$A$8</c:f>
              <c:strCache>
                <c:ptCount val="1"/>
                <c:pt idx="0">
                  <c:v>RPR iedzīvotāju īpatsvars</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F860-47AF-9F09-1260EDEC539C}"/>
                </c:ext>
              </c:extLst>
            </c:dLbl>
            <c:dLbl>
              <c:idx val="1"/>
              <c:delete val="1"/>
              <c:extLst>
                <c:ext xmlns:c15="http://schemas.microsoft.com/office/drawing/2012/chart" uri="{CE6537A1-D6FC-4f65-9D91-7224C49458BB}"/>
                <c:ext xmlns:c16="http://schemas.microsoft.com/office/drawing/2014/chart" uri="{C3380CC4-5D6E-409C-BE32-E72D297353CC}">
                  <c16:uniqueId val="{00000001-F860-47AF-9F09-1260EDEC539C}"/>
                </c:ext>
              </c:extLst>
            </c:dLbl>
            <c:dLbl>
              <c:idx val="2"/>
              <c:delete val="1"/>
              <c:extLst>
                <c:ext xmlns:c15="http://schemas.microsoft.com/office/drawing/2012/chart" uri="{CE6537A1-D6FC-4f65-9D91-7224C49458BB}"/>
                <c:ext xmlns:c16="http://schemas.microsoft.com/office/drawing/2014/chart" uri="{C3380CC4-5D6E-409C-BE32-E72D297353CC}">
                  <c16:uniqueId val="{00000002-F860-47AF-9F09-1260EDEC539C}"/>
                </c:ext>
              </c:extLst>
            </c:dLbl>
            <c:dLbl>
              <c:idx val="3"/>
              <c:delete val="1"/>
              <c:extLst>
                <c:ext xmlns:c15="http://schemas.microsoft.com/office/drawing/2012/chart" uri="{CE6537A1-D6FC-4f65-9D91-7224C49458BB}"/>
                <c:ext xmlns:c16="http://schemas.microsoft.com/office/drawing/2014/chart" uri="{C3380CC4-5D6E-409C-BE32-E72D297353CC}">
                  <c16:uniqueId val="{00000003-F860-47AF-9F09-1260EDEC539C}"/>
                </c:ext>
              </c:extLst>
            </c:dLbl>
            <c:dLbl>
              <c:idx val="4"/>
              <c:delete val="1"/>
              <c:extLst>
                <c:ext xmlns:c15="http://schemas.microsoft.com/office/drawing/2012/chart" uri="{CE6537A1-D6FC-4f65-9D91-7224C49458BB}"/>
                <c:ext xmlns:c16="http://schemas.microsoft.com/office/drawing/2014/chart" uri="{C3380CC4-5D6E-409C-BE32-E72D297353CC}">
                  <c16:uniqueId val="{00000004-F860-47AF-9F09-1260EDEC539C}"/>
                </c:ext>
              </c:extLst>
            </c:dLbl>
            <c:dLbl>
              <c:idx val="5"/>
              <c:delete val="1"/>
              <c:extLst>
                <c:ext xmlns:c15="http://schemas.microsoft.com/office/drawing/2012/chart" uri="{CE6537A1-D6FC-4f65-9D91-7224C49458BB}"/>
                <c:ext xmlns:c16="http://schemas.microsoft.com/office/drawing/2014/chart" uri="{C3380CC4-5D6E-409C-BE32-E72D297353CC}">
                  <c16:uniqueId val="{00000005-F860-47AF-9F09-1260EDEC539C}"/>
                </c:ext>
              </c:extLst>
            </c:dLbl>
            <c:dLbl>
              <c:idx val="6"/>
              <c:delete val="1"/>
              <c:extLst>
                <c:ext xmlns:c15="http://schemas.microsoft.com/office/drawing/2012/chart" uri="{CE6537A1-D6FC-4f65-9D91-7224C49458BB}"/>
                <c:ext xmlns:c16="http://schemas.microsoft.com/office/drawing/2014/chart" uri="{C3380CC4-5D6E-409C-BE32-E72D297353CC}">
                  <c16:uniqueId val="{00000006-F860-47AF-9F09-1260EDEC539C}"/>
                </c:ext>
              </c:extLst>
            </c:dLbl>
            <c:dLbl>
              <c:idx val="7"/>
              <c:delete val="1"/>
              <c:extLst>
                <c:ext xmlns:c15="http://schemas.microsoft.com/office/drawing/2012/chart" uri="{CE6537A1-D6FC-4f65-9D91-7224C49458BB}"/>
                <c:ext xmlns:c16="http://schemas.microsoft.com/office/drawing/2014/chart" uri="{C3380CC4-5D6E-409C-BE32-E72D297353CC}">
                  <c16:uniqueId val="{00000007-F860-47AF-9F09-1260EDEC539C}"/>
                </c:ext>
              </c:extLst>
            </c:dLbl>
            <c:dLbl>
              <c:idx val="8"/>
              <c:delete val="1"/>
              <c:extLst>
                <c:ext xmlns:c15="http://schemas.microsoft.com/office/drawing/2012/chart" uri="{CE6537A1-D6FC-4f65-9D91-7224C49458BB}"/>
                <c:ext xmlns:c16="http://schemas.microsoft.com/office/drawing/2014/chart" uri="{C3380CC4-5D6E-409C-BE32-E72D297353CC}">
                  <c16:uniqueId val="{00000008-F860-47AF-9F09-1260EDEC539C}"/>
                </c:ext>
              </c:extLst>
            </c:dLbl>
            <c:dLbl>
              <c:idx val="9"/>
              <c:delete val="1"/>
              <c:extLst>
                <c:ext xmlns:c15="http://schemas.microsoft.com/office/drawing/2012/chart" uri="{CE6537A1-D6FC-4f65-9D91-7224C49458BB}"/>
                <c:ext xmlns:c16="http://schemas.microsoft.com/office/drawing/2014/chart" uri="{C3380CC4-5D6E-409C-BE32-E72D297353CC}">
                  <c16:uniqueId val="{00000009-F860-47AF-9F09-1260EDEC539C}"/>
                </c:ext>
              </c:extLst>
            </c:dLbl>
            <c:dLbl>
              <c:idx val="10"/>
              <c:delete val="1"/>
              <c:extLst>
                <c:ext xmlns:c15="http://schemas.microsoft.com/office/drawing/2012/chart" uri="{CE6537A1-D6FC-4f65-9D91-7224C49458BB}"/>
                <c:ext xmlns:c16="http://schemas.microsoft.com/office/drawing/2014/chart" uri="{C3380CC4-5D6E-409C-BE32-E72D297353CC}">
                  <c16:uniqueId val="{0000000A-F860-47AF-9F09-1260EDEC539C}"/>
                </c:ext>
              </c:extLst>
            </c:dLbl>
            <c:dLbl>
              <c:idx val="11"/>
              <c:delete val="1"/>
              <c:extLst>
                <c:ext xmlns:c15="http://schemas.microsoft.com/office/drawing/2012/chart" uri="{CE6537A1-D6FC-4f65-9D91-7224C49458BB}"/>
                <c:ext xmlns:c16="http://schemas.microsoft.com/office/drawing/2014/chart" uri="{C3380CC4-5D6E-409C-BE32-E72D297353CC}">
                  <c16:uniqueId val="{0000000B-F860-47AF-9F09-1260EDEC539C}"/>
                </c:ext>
              </c:extLst>
            </c:dLbl>
            <c:dLbl>
              <c:idx val="12"/>
              <c:layout>
                <c:manualLayout>
                  <c:x val="-2.2048285745783266E-3"/>
                  <c:y val="-3.0664395229982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60-47AF-9F09-1260EDEC539C}"/>
                </c:ext>
              </c:extLst>
            </c:dLbl>
            <c:spPr>
              <a:noFill/>
              <a:ln>
                <a:noFill/>
              </a:ln>
              <a:effectLst/>
            </c:spPr>
            <c:txPr>
              <a:bodyPr wrap="square" lIns="38100" tIns="19050" rIns="38100" bIns="19050" anchor="ctr">
                <a:spAutoFit/>
              </a:bodyPr>
              <a:lstStyle/>
              <a:p>
                <a:pPr>
                  <a:defRPr sz="7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'@360'!$K$4:$AF$4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21">
                  <c:v>2030</c:v>
                </c:pt>
              </c:strCache>
            </c:strRef>
          </c:cat>
          <c:val>
            <c:numRef>
              <c:f>'@360'!$K$8:$AF$8</c:f>
              <c:numCache>
                <c:formatCode>0.00</c:formatCode>
                <c:ptCount val="22"/>
                <c:pt idx="0">
                  <c:v>49.101225521699767</c:v>
                </c:pt>
                <c:pt idx="1">
                  <c:v>49.391606901000891</c:v>
                </c:pt>
                <c:pt idx="2">
                  <c:v>49.714041950154368</c:v>
                </c:pt>
                <c:pt idx="3">
                  <c:v>49.881382796373067</c:v>
                </c:pt>
                <c:pt idx="4">
                  <c:v>50.083480538090001</c:v>
                </c:pt>
                <c:pt idx="5">
                  <c:v>50.483245297951306</c:v>
                </c:pt>
                <c:pt idx="6">
                  <c:v>50.783849320475952</c:v>
                </c:pt>
                <c:pt idx="7">
                  <c:v>51.091872498993119</c:v>
                </c:pt>
                <c:pt idx="8">
                  <c:v>51.606007027274273</c:v>
                </c:pt>
                <c:pt idx="9">
                  <c:v>51.96691031075089</c:v>
                </c:pt>
                <c:pt idx="10">
                  <c:v>52.251027100451672</c:v>
                </c:pt>
                <c:pt idx="11">
                  <c:v>52.248522416029985</c:v>
                </c:pt>
                <c:pt idx="12">
                  <c:v>52.481931605521375</c:v>
                </c:pt>
              </c:numCache>
            </c:numRef>
          </c:val>
          <c:smooth val="0"/>
          <c:extLst>
            <c:ext xmlns:c16="http://schemas.microsoft.com/office/drawing/2014/chart" uri="{C3380CC4-5D6E-409C-BE32-E72D297353CC}">
              <c16:uniqueId val="{0000000D-F860-47AF-9F09-1260EDEC539C}"/>
            </c:ext>
          </c:extLst>
        </c:ser>
        <c:ser>
          <c:idx val="2"/>
          <c:order val="1"/>
          <c:tx>
            <c:strRef>
              <c:f>'@360'!$A$9</c:f>
              <c:strCache>
                <c:ptCount val="1"/>
                <c:pt idx="0">
                  <c:v>Mērķa vērtības, NAP</c:v>
                </c:pt>
              </c:strCache>
            </c:strRef>
          </c:tx>
          <c:spPr>
            <a:ln>
              <a:noFill/>
            </a:ln>
          </c:spPr>
          <c:marker>
            <c:symbol val="square"/>
            <c:size val="5"/>
            <c:spPr>
              <a:solidFill>
                <a:srgbClr val="FFFF00"/>
              </a:solidFill>
              <a:ln w="25400">
                <a:solidFill>
                  <a:srgbClr val="996633"/>
                </a:solidFill>
              </a:ln>
            </c:spPr>
          </c:marker>
          <c:dLbls>
            <c:dLbl>
              <c:idx val="5"/>
              <c:layout>
                <c:manualLayout>
                  <c:x val="-3.3072428618674897E-2"/>
                  <c:y val="3.7478705281090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60-47AF-9F09-1260EDEC539C}"/>
                </c:ext>
              </c:extLst>
            </c:dLbl>
            <c:dLbl>
              <c:idx val="8"/>
              <c:layout>
                <c:manualLayout>
                  <c:x val="-3.7233886247749842E-2"/>
                  <c:y val="6.5757013263075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60-47AF-9F09-1260EDEC539C}"/>
                </c:ext>
              </c:extLst>
            </c:dLbl>
            <c:dLbl>
              <c:idx val="11"/>
              <c:layout>
                <c:manualLayout>
                  <c:x val="-2.2048285745784072E-3"/>
                  <c:y val="2.0442930153321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860-47AF-9F09-1260EDEC539C}"/>
                </c:ext>
              </c:extLst>
            </c:dLbl>
            <c:dLbl>
              <c:idx val="21"/>
              <c:layout>
                <c:manualLayout>
                  <c:x val="-2.8662771469518244E-2"/>
                  <c:y val="2.3850085178875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60-47AF-9F09-1260EDEC539C}"/>
                </c:ext>
              </c:extLst>
            </c:dLbl>
            <c:dLbl>
              <c:idx val="30"/>
              <c:layout>
                <c:manualLayout>
                  <c:x val="-3.2258064516129031E-2"/>
                  <c:y val="2.9232639379971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860-47AF-9F09-1260EDEC539C}"/>
                </c:ext>
              </c:extLst>
            </c:dLbl>
            <c:spPr>
              <a:noFill/>
              <a:ln>
                <a:noFill/>
              </a:ln>
              <a:effectLst/>
            </c:spPr>
            <c:txPr>
              <a:bodyPr/>
              <a:lstStyle/>
              <a:p>
                <a:pPr>
                  <a:defRPr sz="7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'@360'!$K$4:$AF$4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21">
                  <c:v>2030</c:v>
                </c:pt>
              </c:strCache>
            </c:strRef>
          </c:cat>
          <c:val>
            <c:numRef>
              <c:f>'@360'!$K$9:$AF$9</c:f>
              <c:numCache>
                <c:formatCode>General</c:formatCode>
                <c:ptCount val="22"/>
                <c:pt idx="5">
                  <c:v>49.9</c:v>
                </c:pt>
                <c:pt idx="8">
                  <c:v>49.65</c:v>
                </c:pt>
                <c:pt idx="11">
                  <c:v>49.28</c:v>
                </c:pt>
                <c:pt idx="21" formatCode="_-* #,##0.0_-;\-* #,##0.0_-;_-* &quot;-&quot;??_-;_-@_-">
                  <c:v>48</c:v>
                </c:pt>
              </c:numCache>
            </c:numRef>
          </c:val>
          <c:smooth val="0"/>
          <c:extLst>
            <c:ext xmlns:c16="http://schemas.microsoft.com/office/drawing/2014/chart" uri="{C3380CC4-5D6E-409C-BE32-E72D297353CC}">
              <c16:uniqueId val="{00000013-F860-47AF-9F09-1260EDEC539C}"/>
            </c:ext>
          </c:extLst>
        </c:ser>
        <c:ser>
          <c:idx val="3"/>
          <c:order val="2"/>
          <c:tx>
            <c:strRef>
              <c:f>'@360'!$A$10</c:f>
              <c:strCache>
                <c:ptCount val="1"/>
                <c:pt idx="0">
                  <c:v>Mērķa vērtība, LV-2030</c:v>
                </c:pt>
              </c:strCache>
            </c:strRef>
          </c:tx>
          <c:spPr>
            <a:ln>
              <a:noFill/>
            </a:ln>
          </c:spPr>
          <c:marker>
            <c:symbol val="diamond"/>
            <c:size val="8"/>
            <c:spPr>
              <a:solidFill>
                <a:schemeClr val="bg1"/>
              </a:solidFill>
              <a:ln>
                <a:solidFill>
                  <a:srgbClr val="C00000"/>
                </a:solidFill>
              </a:ln>
            </c:spPr>
          </c:marker>
          <c:dPt>
            <c:idx val="21"/>
            <c:marker>
              <c:symbol val="diamond"/>
              <c:size val="10"/>
              <c:spPr>
                <a:solidFill>
                  <a:sysClr val="window" lastClr="FFFFFF">
                    <a:alpha val="0"/>
                  </a:sysClr>
                </a:solidFill>
                <a:ln w="25400">
                  <a:solidFill>
                    <a:srgbClr val="C00000"/>
                  </a:solidFill>
                </a:ln>
              </c:spPr>
            </c:marker>
            <c:bubble3D val="0"/>
            <c:extLst>
              <c:ext xmlns:c16="http://schemas.microsoft.com/office/drawing/2014/chart" uri="{C3380CC4-5D6E-409C-BE32-E72D297353CC}">
                <c16:uniqueId val="{00000014-F860-47AF-9F09-1260EDEC539C}"/>
              </c:ext>
            </c:extLst>
          </c:dPt>
          <c:cat>
            <c:strRef>
              <c:f>'@360'!$K$4:$AF$4</c:f>
              <c:strCach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21">
                  <c:v>2030</c:v>
                </c:pt>
              </c:strCache>
            </c:strRef>
          </c:cat>
          <c:val>
            <c:numRef>
              <c:f>'@360'!$K$10:$AF$10</c:f>
              <c:numCache>
                <c:formatCode>General</c:formatCode>
                <c:ptCount val="22"/>
                <c:pt idx="21" formatCode="_-* #,##0.0_-;\-* #,##0.0_-;_-* &quot;-&quot;??_-;_-@_-">
                  <c:v>48</c:v>
                </c:pt>
              </c:numCache>
            </c:numRef>
          </c:val>
          <c:smooth val="0"/>
          <c:extLst>
            <c:ext xmlns:c16="http://schemas.microsoft.com/office/drawing/2014/chart" uri="{C3380CC4-5D6E-409C-BE32-E72D297353CC}">
              <c16:uniqueId val="{00000015-F860-47AF-9F09-1260EDEC539C}"/>
            </c:ext>
          </c:extLst>
        </c:ser>
        <c:dLbls>
          <c:showLegendKey val="0"/>
          <c:showVal val="0"/>
          <c:showCatName val="0"/>
          <c:showSerName val="0"/>
          <c:showPercent val="0"/>
          <c:showBubbleSize val="0"/>
        </c:dLbls>
        <c:smooth val="0"/>
        <c:axId val="441271016"/>
        <c:axId val="441272584"/>
      </c:lineChart>
      <c:catAx>
        <c:axId val="441271016"/>
        <c:scaling>
          <c:orientation val="minMax"/>
        </c:scaling>
        <c:delete val="0"/>
        <c:axPos val="b"/>
        <c:majorGridlines>
          <c:spPr>
            <a:ln>
              <a:noFill/>
            </a:ln>
          </c:spPr>
        </c:majorGridlines>
        <c:numFmt formatCode="General" sourceLinked="0"/>
        <c:majorTickMark val="none"/>
        <c:minorTickMark val="none"/>
        <c:tickLblPos val="nextTo"/>
        <c:txPr>
          <a:bodyPr rot="-5400000" vert="horz"/>
          <a:lstStyle/>
          <a:p>
            <a:pPr>
              <a:defRPr sz="700">
                <a:latin typeface="Verdana" panose="020B0604030504040204" pitchFamily="34" charset="0"/>
                <a:ea typeface="Verdana" panose="020B0604030504040204" pitchFamily="34" charset="0"/>
              </a:defRPr>
            </a:pPr>
            <a:endParaRPr lang="lv-LV"/>
          </a:p>
        </c:txPr>
        <c:crossAx val="441272584"/>
        <c:crosses val="autoZero"/>
        <c:auto val="1"/>
        <c:lblAlgn val="ctr"/>
        <c:lblOffset val="100"/>
        <c:noMultiLvlLbl val="0"/>
      </c:catAx>
      <c:valAx>
        <c:axId val="441272584"/>
        <c:scaling>
          <c:orientation val="minMax"/>
          <c:min val="0"/>
        </c:scaling>
        <c:delete val="0"/>
        <c:axPos val="l"/>
        <c:majorGridlines/>
        <c:numFmt formatCode="_-* #,##0.0_-;\-* #,##0.0_-;_-* &quot;-&quot;?_-;_-@_-" sourceLinked="0"/>
        <c:majorTickMark val="none"/>
        <c:minorTickMark val="none"/>
        <c:tickLblPos val="nextTo"/>
        <c:txPr>
          <a:bodyPr/>
          <a:lstStyle/>
          <a:p>
            <a:pPr>
              <a:defRPr sz="700">
                <a:latin typeface="Verdana" panose="020B0604030504040204" pitchFamily="34" charset="0"/>
                <a:ea typeface="Verdana" panose="020B0604030504040204" pitchFamily="34" charset="0"/>
              </a:defRPr>
            </a:pPr>
            <a:endParaRPr lang="lv-LV"/>
          </a:p>
        </c:txPr>
        <c:crossAx val="441271016"/>
        <c:crosses val="autoZero"/>
        <c:crossBetween val="midCat"/>
        <c:majorUnit val="10"/>
      </c:valAx>
    </c:plotArea>
    <c:legend>
      <c:legendPos val="b"/>
      <c:layout>
        <c:manualLayout>
          <c:xMode val="edge"/>
          <c:yMode val="edge"/>
          <c:x val="4.675476331319367E-2"/>
          <c:y val="0.89569424069139658"/>
          <c:w val="0.89999987223729117"/>
          <c:h val="9.1631488079199228E-2"/>
        </c:manualLayout>
      </c:layout>
      <c:overlay val="0"/>
      <c:txPr>
        <a:bodyPr/>
        <a:lstStyle/>
        <a:p>
          <a:pPr>
            <a:defRPr sz="700">
              <a:latin typeface="Verdana" panose="020B0604030504040204" pitchFamily="34" charset="0"/>
              <a:ea typeface="Verdana" panose="020B0604030504040204" pitchFamily="34" charset="0"/>
            </a:defRPr>
          </a:pPr>
          <a:endParaRPr lang="lv-LV"/>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a:t>NAP2020 finansējums sadalījumā pa avotiem,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536-4913-B92F-0668DE70C3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536-4913-B92F-0668DE70C3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536-4913-B92F-0668DE70C3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536-4913-B92F-0668DE70C34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536-4913-B92F-0668DE70C34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Sheet3!$A$13:$A$17</c:f>
              <c:strCache>
                <c:ptCount val="5"/>
                <c:pt idx="0">
                  <c:v>ES finansējums</c:v>
                </c:pt>
                <c:pt idx="1">
                  <c:v>Valsts budžeta finansējums</c:v>
                </c:pt>
                <c:pt idx="2">
                  <c:v>Pašvaldību finansējums</c:v>
                </c:pt>
                <c:pt idx="3">
                  <c:v>Privātais finansējums</c:v>
                </c:pt>
                <c:pt idx="4">
                  <c:v>Cits ārvalstu finansējums</c:v>
                </c:pt>
              </c:strCache>
            </c:strRef>
          </c:cat>
          <c:val>
            <c:numRef>
              <c:f>Sheet3!$E$13:$E$17</c:f>
              <c:numCache>
                <c:formatCode>0</c:formatCode>
                <c:ptCount val="5"/>
                <c:pt idx="0">
                  <c:v>3216867987.4200001</c:v>
                </c:pt>
                <c:pt idx="1">
                  <c:v>4237091281.8734465</c:v>
                </c:pt>
                <c:pt idx="2">
                  <c:v>124844542.49115898</c:v>
                </c:pt>
                <c:pt idx="3">
                  <c:v>816060209.12000012</c:v>
                </c:pt>
                <c:pt idx="4">
                  <c:v>844084220.03999996</c:v>
                </c:pt>
              </c:numCache>
            </c:numRef>
          </c:val>
          <c:extLst>
            <c:ext xmlns:c16="http://schemas.microsoft.com/office/drawing/2014/chart" uri="{C3380CC4-5D6E-409C-BE32-E72D297353CC}">
              <c16:uniqueId val="{0000000A-7536-4913-B92F-0668DE70C34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dirty="0"/>
              <a:t>ES fondu finansējums sadalījumā pa</a:t>
            </a:r>
            <a:r>
              <a:rPr lang="lv-LV" baseline="0" dirty="0"/>
              <a:t> NAP2020 prioritātēm, milj. eiro</a:t>
            </a:r>
            <a:endParaRPr lang="lv-LV"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Sheet3!$B$26</c:f>
              <c:strCache>
                <c:ptCount val="1"/>
                <c:pt idx="0">
                  <c:v>Fakts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Sheet3!$A$27:$A$29</c:f>
              <c:strCache>
                <c:ptCount val="3"/>
                <c:pt idx="0">
                  <c:v>TAUTAS SAIMNIECĪBAS IZAUGSME</c:v>
                </c:pt>
                <c:pt idx="1">
                  <c:v>IZAUGSMI ATBALSTOŠAS TERITORIJAS</c:v>
                </c:pt>
                <c:pt idx="2">
                  <c:v>CILVĒKA DROŠUMSPĒJA</c:v>
                </c:pt>
              </c:strCache>
            </c:strRef>
          </c:cat>
          <c:val>
            <c:numRef>
              <c:f>Sheet3!$B$27:$B$29</c:f>
              <c:numCache>
                <c:formatCode>#\ ##0.00\ \ </c:formatCode>
                <c:ptCount val="3"/>
                <c:pt idx="0">
                  <c:v>1171480716.3900001</c:v>
                </c:pt>
                <c:pt idx="1">
                  <c:v>1478949295.01</c:v>
                </c:pt>
                <c:pt idx="2">
                  <c:v>566437976.0200001</c:v>
                </c:pt>
              </c:numCache>
            </c:numRef>
          </c:val>
          <c:extLst>
            <c:ext xmlns:c16="http://schemas.microsoft.com/office/drawing/2014/chart" uri="{C3380CC4-5D6E-409C-BE32-E72D297353CC}">
              <c16:uniqueId val="{00000000-D53B-45B2-9304-EF36A4BE03E7}"/>
            </c:ext>
          </c:extLst>
        </c:ser>
        <c:ser>
          <c:idx val="1"/>
          <c:order val="1"/>
          <c:tx>
            <c:strRef>
              <c:f>Sheet3!$C$26</c:f>
              <c:strCache>
                <c:ptCount val="1"/>
                <c:pt idx="0">
                  <c:v>Plāns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Sheet3!$A$27:$A$29</c:f>
              <c:strCache>
                <c:ptCount val="3"/>
                <c:pt idx="0">
                  <c:v>TAUTAS SAIMNIECĪBAS IZAUGSME</c:v>
                </c:pt>
                <c:pt idx="1">
                  <c:v>IZAUGSMI ATBALSTOŠAS TERITORIJAS</c:v>
                </c:pt>
                <c:pt idx="2">
                  <c:v>CILVĒKA DROŠUMSPĒJA</c:v>
                </c:pt>
              </c:strCache>
            </c:strRef>
          </c:cat>
          <c:val>
            <c:numRef>
              <c:f>Sheet3!$C$27:$C$29</c:f>
              <c:numCache>
                <c:formatCode>#\ ##0.00\ \ </c:formatCode>
                <c:ptCount val="3"/>
                <c:pt idx="0">
                  <c:v>2229502220</c:v>
                </c:pt>
                <c:pt idx="1">
                  <c:v>2419821403</c:v>
                </c:pt>
                <c:pt idx="2">
                  <c:v>894765683</c:v>
                </c:pt>
              </c:numCache>
            </c:numRef>
          </c:val>
          <c:extLst>
            <c:ext xmlns:c16="http://schemas.microsoft.com/office/drawing/2014/chart" uri="{C3380CC4-5D6E-409C-BE32-E72D297353CC}">
              <c16:uniqueId val="{00000001-D53B-45B2-9304-EF36A4BE03E7}"/>
            </c:ext>
          </c:extLst>
        </c:ser>
        <c:dLbls>
          <c:dLblPos val="outEnd"/>
          <c:showLegendKey val="0"/>
          <c:showVal val="1"/>
          <c:showCatName val="0"/>
          <c:showSerName val="0"/>
          <c:showPercent val="0"/>
          <c:showBubbleSize val="0"/>
        </c:dLbls>
        <c:gapWidth val="219"/>
        <c:overlap val="-27"/>
        <c:axId val="542697152"/>
        <c:axId val="542704368"/>
      </c:barChart>
      <c:catAx>
        <c:axId val="54269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42704368"/>
        <c:crosses val="autoZero"/>
        <c:auto val="1"/>
        <c:lblAlgn val="ctr"/>
        <c:lblOffset val="100"/>
        <c:noMultiLvlLbl val="0"/>
      </c:catAx>
      <c:valAx>
        <c:axId val="542704368"/>
        <c:scaling>
          <c:orientation val="minMax"/>
        </c:scaling>
        <c:delete val="0"/>
        <c:axPos val="l"/>
        <c:majorGridlines>
          <c:spPr>
            <a:ln w="9525" cap="flat" cmpd="sng" algn="ctr">
              <a:solidFill>
                <a:schemeClr val="tx1">
                  <a:lumMod val="15000"/>
                  <a:lumOff val="85000"/>
                </a:schemeClr>
              </a:solidFill>
              <a:round/>
            </a:ln>
            <a:effectLst/>
          </c:spPr>
        </c:majorGridlines>
        <c:numFmt formatCode="#\ ##0.00\ \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42697152"/>
        <c:crosses val="autoZero"/>
        <c:crossBetween val="between"/>
        <c:dispUnits>
          <c:builtInUnit val="million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dirty="0"/>
              <a:t>Valsts budžeta (JPI (PP)) finansējums sadalījumā pa NAP2020 prioritātēm,</a:t>
            </a:r>
            <a:r>
              <a:rPr lang="lv-LV" baseline="0" dirty="0"/>
              <a:t> milj. eiro</a:t>
            </a:r>
            <a:endParaRPr lang="lv-LV"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Sheet3!$B$20</c:f>
              <c:strCache>
                <c:ptCount val="1"/>
                <c:pt idx="0">
                  <c:v>Fakts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Sheet3!$A$21:$A$23</c:f>
              <c:strCache>
                <c:ptCount val="3"/>
                <c:pt idx="0">
                  <c:v>TAUTAS SAIMNIECĪBAS IZAUGSME</c:v>
                </c:pt>
                <c:pt idx="1">
                  <c:v>IZAUGSMI ATBALSTOŠAS TERITORIJAS</c:v>
                </c:pt>
                <c:pt idx="2">
                  <c:v>CILVĒKA DROŠUMSPĒJA</c:v>
                </c:pt>
              </c:strCache>
            </c:strRef>
          </c:cat>
          <c:val>
            <c:numRef>
              <c:f>Sheet3!$B$21:$B$23</c:f>
              <c:numCache>
                <c:formatCode>#\ ##0.00\ \ </c:formatCode>
                <c:ptCount val="3"/>
                <c:pt idx="0">
                  <c:v>352798167</c:v>
                </c:pt>
                <c:pt idx="1">
                  <c:v>481126572</c:v>
                </c:pt>
                <c:pt idx="2">
                  <c:v>1674924856.3831959</c:v>
                </c:pt>
              </c:numCache>
            </c:numRef>
          </c:val>
          <c:extLst>
            <c:ext xmlns:c16="http://schemas.microsoft.com/office/drawing/2014/chart" uri="{C3380CC4-5D6E-409C-BE32-E72D297353CC}">
              <c16:uniqueId val="{00000000-7B65-4837-AAB6-4DAE026AF4F3}"/>
            </c:ext>
          </c:extLst>
        </c:ser>
        <c:ser>
          <c:idx val="1"/>
          <c:order val="1"/>
          <c:tx>
            <c:strRef>
              <c:f>Sheet3!$C$20</c:f>
              <c:strCache>
                <c:ptCount val="1"/>
                <c:pt idx="0">
                  <c:v>Plāns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Sheet3!$A$21:$A$23</c:f>
              <c:strCache>
                <c:ptCount val="3"/>
                <c:pt idx="0">
                  <c:v>TAUTAS SAIMNIECĪBAS IZAUGSME</c:v>
                </c:pt>
                <c:pt idx="1">
                  <c:v>IZAUGSMI ATBALSTOŠAS TERITORIJAS</c:v>
                </c:pt>
                <c:pt idx="2">
                  <c:v>CILVĒKA DROŠUMSPĒJA</c:v>
                </c:pt>
              </c:strCache>
            </c:strRef>
          </c:cat>
          <c:val>
            <c:numRef>
              <c:f>Sheet3!$C$21:$C$23</c:f>
              <c:numCache>
                <c:formatCode>#\ ##0.00\ \ </c:formatCode>
                <c:ptCount val="3"/>
                <c:pt idx="0">
                  <c:v>394956713</c:v>
                </c:pt>
                <c:pt idx="1">
                  <c:v>908345700</c:v>
                </c:pt>
                <c:pt idx="2">
                  <c:v>710214700</c:v>
                </c:pt>
              </c:numCache>
            </c:numRef>
          </c:val>
          <c:extLst>
            <c:ext xmlns:c16="http://schemas.microsoft.com/office/drawing/2014/chart" uri="{C3380CC4-5D6E-409C-BE32-E72D297353CC}">
              <c16:uniqueId val="{00000001-7B65-4837-AAB6-4DAE026AF4F3}"/>
            </c:ext>
          </c:extLst>
        </c:ser>
        <c:dLbls>
          <c:dLblPos val="outEnd"/>
          <c:showLegendKey val="0"/>
          <c:showVal val="1"/>
          <c:showCatName val="0"/>
          <c:showSerName val="0"/>
          <c:showPercent val="0"/>
          <c:showBubbleSize val="0"/>
        </c:dLbls>
        <c:gapWidth val="219"/>
        <c:overlap val="-27"/>
        <c:axId val="665575368"/>
        <c:axId val="665581600"/>
      </c:barChart>
      <c:catAx>
        <c:axId val="665575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65581600"/>
        <c:crosses val="autoZero"/>
        <c:auto val="1"/>
        <c:lblAlgn val="ctr"/>
        <c:lblOffset val="100"/>
        <c:noMultiLvlLbl val="0"/>
      </c:catAx>
      <c:valAx>
        <c:axId val="665581600"/>
        <c:scaling>
          <c:orientation val="minMax"/>
        </c:scaling>
        <c:delete val="0"/>
        <c:axPos val="l"/>
        <c:majorGridlines>
          <c:spPr>
            <a:ln w="9525" cap="flat" cmpd="sng" algn="ctr">
              <a:solidFill>
                <a:schemeClr val="tx1">
                  <a:lumMod val="15000"/>
                  <a:lumOff val="85000"/>
                </a:schemeClr>
              </a:solidFill>
              <a:round/>
            </a:ln>
            <a:effectLst/>
          </c:spPr>
        </c:majorGridlines>
        <c:numFmt formatCode="#\ ##0.00\ \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65575368"/>
        <c:crosses val="autoZero"/>
        <c:crossBetween val="between"/>
        <c:dispUnits>
          <c:builtInUnit val="millions"/>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715176810490226E-2"/>
          <c:y val="3.4959068926906429E-2"/>
          <c:w val="0.87337813878404602"/>
          <c:h val="0.79372270136076684"/>
        </c:manualLayout>
      </c:layout>
      <c:lineChart>
        <c:grouping val="standard"/>
        <c:varyColors val="0"/>
        <c:ser>
          <c:idx val="4"/>
          <c:order val="0"/>
          <c:tx>
            <c:strRef>
              <c:f>'@77S'!$A$7</c:f>
              <c:strCache>
                <c:ptCount val="1"/>
                <c:pt idx="0">
                  <c:v>Igaunija</c:v>
                </c:pt>
              </c:strCache>
            </c:strRef>
          </c:tx>
          <c:spPr>
            <a:ln w="12700">
              <a:solidFill>
                <a:srgbClr val="4472C4"/>
              </a:solidFill>
            </a:ln>
          </c:spPr>
          <c:marker>
            <c:symbol val="none"/>
          </c:marker>
          <c:dPt>
            <c:idx val="2"/>
            <c:bubble3D val="0"/>
            <c:extLst>
              <c:ext xmlns:c16="http://schemas.microsoft.com/office/drawing/2014/chart" uri="{C3380CC4-5D6E-409C-BE32-E72D297353CC}">
                <c16:uniqueId val="{00000000-420F-4545-915C-E0E881002731}"/>
              </c:ext>
            </c:extLst>
          </c:dPt>
          <c:cat>
            <c:strRef>
              <c:f>'@77S'!$K$4:$V$4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'@77S'!$K$7:$V$7</c:f>
              <c:numCache>
                <c:formatCode>General</c:formatCode>
                <c:ptCount val="12"/>
                <c:pt idx="0">
                  <c:v>65</c:v>
                </c:pt>
                <c:pt idx="1">
                  <c:v>66</c:v>
                </c:pt>
                <c:pt idx="2">
                  <c:v>72</c:v>
                </c:pt>
                <c:pt idx="3">
                  <c:v>75</c:v>
                </c:pt>
                <c:pt idx="4">
                  <c:v>77</c:v>
                </c:pt>
                <c:pt idx="5">
                  <c:v>79</c:v>
                </c:pt>
                <c:pt idx="6">
                  <c:v>77</c:v>
                </c:pt>
                <c:pt idx="7">
                  <c:v>78</c:v>
                </c:pt>
                <c:pt idx="8">
                  <c:v>80</c:v>
                </c:pt>
                <c:pt idx="9">
                  <c:v>82</c:v>
                </c:pt>
                <c:pt idx="10">
                  <c:v>84</c:v>
                </c:pt>
                <c:pt idx="11">
                  <c:v>86</c:v>
                </c:pt>
              </c:numCache>
            </c:numRef>
          </c:val>
          <c:smooth val="0"/>
          <c:extLst>
            <c:ext xmlns:c16="http://schemas.microsoft.com/office/drawing/2014/chart" uri="{C3380CC4-5D6E-409C-BE32-E72D297353CC}">
              <c16:uniqueId val="{00000001-420F-4545-915C-E0E881002731}"/>
            </c:ext>
          </c:extLst>
        </c:ser>
        <c:ser>
          <c:idx val="5"/>
          <c:order val="1"/>
          <c:tx>
            <c:strRef>
              <c:f>'@77S'!$A$8</c:f>
              <c:strCache>
                <c:ptCount val="1"/>
                <c:pt idx="0">
                  <c:v>Lietuva</c:v>
                </c:pt>
              </c:strCache>
            </c:strRef>
          </c:tx>
          <c:spPr>
            <a:ln w="12700">
              <a:solidFill>
                <a:srgbClr val="00B050"/>
              </a:solidFill>
            </a:ln>
          </c:spPr>
          <c:marker>
            <c:symbol val="none"/>
          </c:marker>
          <c:cat>
            <c:strRef>
              <c:f>'@77S'!$K$4:$V$4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'@77S'!$K$8:$V$8</c:f>
              <c:numCache>
                <c:formatCode>General</c:formatCode>
                <c:ptCount val="12"/>
                <c:pt idx="0">
                  <c:v>57</c:v>
                </c:pt>
                <c:pt idx="1">
                  <c:v>61</c:v>
                </c:pt>
                <c:pt idx="2">
                  <c:v>67</c:v>
                </c:pt>
                <c:pt idx="3">
                  <c:v>71</c:v>
                </c:pt>
                <c:pt idx="4">
                  <c:v>74</c:v>
                </c:pt>
                <c:pt idx="5">
                  <c:v>76</c:v>
                </c:pt>
                <c:pt idx="6">
                  <c:v>75</c:v>
                </c:pt>
                <c:pt idx="7">
                  <c:v>76</c:v>
                </c:pt>
                <c:pt idx="8">
                  <c:v>79</c:v>
                </c:pt>
                <c:pt idx="9">
                  <c:v>81</c:v>
                </c:pt>
                <c:pt idx="10">
                  <c:v>83</c:v>
                </c:pt>
                <c:pt idx="11">
                  <c:v>87</c:v>
                </c:pt>
              </c:numCache>
            </c:numRef>
          </c:val>
          <c:smooth val="0"/>
          <c:extLst>
            <c:ext xmlns:c16="http://schemas.microsoft.com/office/drawing/2014/chart" uri="{C3380CC4-5D6E-409C-BE32-E72D297353CC}">
              <c16:uniqueId val="{00000002-420F-4545-915C-E0E881002731}"/>
            </c:ext>
          </c:extLst>
        </c:ser>
        <c:ser>
          <c:idx val="0"/>
          <c:order val="2"/>
          <c:tx>
            <c:strRef>
              <c:f>'@77S'!$A$9</c:f>
              <c:strCache>
                <c:ptCount val="1"/>
                <c:pt idx="0">
                  <c:v>Latvija</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420F-4545-915C-E0E881002731}"/>
                </c:ext>
              </c:extLst>
            </c:dLbl>
            <c:dLbl>
              <c:idx val="1"/>
              <c:delete val="1"/>
              <c:extLst>
                <c:ext xmlns:c15="http://schemas.microsoft.com/office/drawing/2012/chart" uri="{CE6537A1-D6FC-4f65-9D91-7224C49458BB}"/>
                <c:ext xmlns:c16="http://schemas.microsoft.com/office/drawing/2014/chart" uri="{C3380CC4-5D6E-409C-BE32-E72D297353CC}">
                  <c16:uniqueId val="{00000004-420F-4545-915C-E0E881002731}"/>
                </c:ext>
              </c:extLst>
            </c:dLbl>
            <c:dLbl>
              <c:idx val="2"/>
              <c:delete val="1"/>
              <c:extLst>
                <c:ext xmlns:c15="http://schemas.microsoft.com/office/drawing/2012/chart" uri="{CE6537A1-D6FC-4f65-9D91-7224C49458BB}"/>
                <c:ext xmlns:c16="http://schemas.microsoft.com/office/drawing/2014/chart" uri="{C3380CC4-5D6E-409C-BE32-E72D297353CC}">
                  <c16:uniqueId val="{00000005-420F-4545-915C-E0E881002731}"/>
                </c:ext>
              </c:extLst>
            </c:dLbl>
            <c:dLbl>
              <c:idx val="3"/>
              <c:delete val="1"/>
              <c:extLst>
                <c:ext xmlns:c15="http://schemas.microsoft.com/office/drawing/2012/chart" uri="{CE6537A1-D6FC-4f65-9D91-7224C49458BB}"/>
                <c:ext xmlns:c16="http://schemas.microsoft.com/office/drawing/2014/chart" uri="{C3380CC4-5D6E-409C-BE32-E72D297353CC}">
                  <c16:uniqueId val="{00000006-420F-4545-915C-E0E881002731}"/>
                </c:ext>
              </c:extLst>
            </c:dLbl>
            <c:dLbl>
              <c:idx val="4"/>
              <c:delete val="1"/>
              <c:extLst>
                <c:ext xmlns:c15="http://schemas.microsoft.com/office/drawing/2012/chart" uri="{CE6537A1-D6FC-4f65-9D91-7224C49458BB}"/>
                <c:ext xmlns:c16="http://schemas.microsoft.com/office/drawing/2014/chart" uri="{C3380CC4-5D6E-409C-BE32-E72D297353CC}">
                  <c16:uniqueId val="{00000007-420F-4545-915C-E0E881002731}"/>
                </c:ext>
              </c:extLst>
            </c:dLbl>
            <c:dLbl>
              <c:idx val="5"/>
              <c:layout>
                <c:manualLayout>
                  <c:x val="-2.4633299742470048E-2"/>
                  <c:y val="4.2501736915238536E-2"/>
                </c:manualLayout>
              </c:layout>
              <c:tx>
                <c:rich>
                  <a:bodyPr wrap="square" lIns="38100" tIns="19050" rIns="38100" bIns="19050" anchor="ctr">
                    <a:spAutoFit/>
                  </a:bodyPr>
                  <a:lstStyle/>
                  <a:p>
                    <a:pPr>
                      <a:defRPr sz="1000">
                        <a:latin typeface="Verdana" panose="020B0604030504040204" pitchFamily="34" charset="0"/>
                        <a:ea typeface="Verdana" panose="020B0604030504040204" pitchFamily="34" charset="0"/>
                      </a:defRPr>
                    </a:pPr>
                    <a:fld id="{234A5023-9E25-46B6-9B6B-E6E1DEC320E3}" type="VALUE">
                      <a:rPr lang="en-US" sz="800">
                        <a:latin typeface="Verdana" panose="020B0604030504040204" pitchFamily="34" charset="0"/>
                        <a:ea typeface="Verdana" panose="020B0604030504040204" pitchFamily="34" charset="0"/>
                      </a:rPr>
                      <a:pPr>
                        <a:defRPr sz="1000">
                          <a:latin typeface="Verdana" panose="020B0604030504040204" pitchFamily="34" charset="0"/>
                          <a:ea typeface="Verdana" panose="020B0604030504040204" pitchFamily="34" charset="0"/>
                        </a:defRPr>
                      </a:pPr>
                      <a:t>[VALUE]</a:t>
                    </a:fld>
                    <a:endParaRPr lang="lv-LV"/>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420F-4545-915C-E0E881002731}"/>
                </c:ext>
              </c:extLst>
            </c:dLbl>
            <c:dLbl>
              <c:idx val="6"/>
              <c:delete val="1"/>
              <c:extLst>
                <c:ext xmlns:c15="http://schemas.microsoft.com/office/drawing/2012/chart" uri="{CE6537A1-D6FC-4f65-9D91-7224C49458BB}"/>
                <c:ext xmlns:c16="http://schemas.microsoft.com/office/drawing/2014/chart" uri="{C3380CC4-5D6E-409C-BE32-E72D297353CC}">
                  <c16:uniqueId val="{00000009-420F-4545-915C-E0E881002731}"/>
                </c:ext>
              </c:extLst>
            </c:dLbl>
            <c:dLbl>
              <c:idx val="7"/>
              <c:delete val="1"/>
              <c:extLst>
                <c:ext xmlns:c15="http://schemas.microsoft.com/office/drawing/2012/chart" uri="{CE6537A1-D6FC-4f65-9D91-7224C49458BB}"/>
                <c:ext xmlns:c16="http://schemas.microsoft.com/office/drawing/2014/chart" uri="{C3380CC4-5D6E-409C-BE32-E72D297353CC}">
                  <c16:uniqueId val="{0000000A-420F-4545-915C-E0E881002731}"/>
                </c:ext>
              </c:extLst>
            </c:dLbl>
            <c:dLbl>
              <c:idx val="8"/>
              <c:layout>
                <c:manualLayout>
                  <c:x val="-2.9514466553286565E-2"/>
                  <c:y val="4.823876794812413E-2"/>
                </c:manualLayout>
              </c:layout>
              <c:tx>
                <c:rich>
                  <a:bodyPr wrap="square" lIns="38100" tIns="19050" rIns="38100" bIns="19050" anchor="ctr">
                    <a:spAutoFit/>
                  </a:bodyPr>
                  <a:lstStyle/>
                  <a:p>
                    <a:pPr>
                      <a:defRPr sz="1000">
                        <a:latin typeface="Verdana" panose="020B0604030504040204" pitchFamily="34" charset="0"/>
                        <a:ea typeface="Verdana" panose="020B0604030504040204" pitchFamily="34" charset="0"/>
                      </a:defRPr>
                    </a:pPr>
                    <a:fld id="{6D351C58-830E-42B7-AE9C-F26CB9F65A21}" type="VALUE">
                      <a:rPr lang="en-US" sz="800">
                        <a:latin typeface="Verdana" panose="020B0604030504040204" pitchFamily="34" charset="0"/>
                        <a:ea typeface="Verdana" panose="020B0604030504040204" pitchFamily="34" charset="0"/>
                      </a:rPr>
                      <a:pPr>
                        <a:defRPr sz="1000">
                          <a:latin typeface="Verdana" panose="020B0604030504040204" pitchFamily="34" charset="0"/>
                          <a:ea typeface="Verdana" panose="020B0604030504040204" pitchFamily="34" charset="0"/>
                        </a:defRPr>
                      </a:pPr>
                      <a:t>[VALUE]</a:t>
                    </a:fld>
                    <a:endParaRPr lang="lv-LV"/>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420F-4545-915C-E0E881002731}"/>
                </c:ext>
              </c:extLst>
            </c:dLbl>
            <c:dLbl>
              <c:idx val="9"/>
              <c:delete val="1"/>
              <c:extLst>
                <c:ext xmlns:c15="http://schemas.microsoft.com/office/drawing/2012/chart" uri="{CE6537A1-D6FC-4f65-9D91-7224C49458BB}"/>
                <c:ext xmlns:c16="http://schemas.microsoft.com/office/drawing/2014/chart" uri="{C3380CC4-5D6E-409C-BE32-E72D297353CC}">
                  <c16:uniqueId val="{0000000C-420F-4545-915C-E0E881002731}"/>
                </c:ext>
              </c:extLst>
            </c:dLbl>
            <c:dLbl>
              <c:idx val="10"/>
              <c:delete val="1"/>
              <c:extLst>
                <c:ext xmlns:c15="http://schemas.microsoft.com/office/drawing/2012/chart" uri="{CE6537A1-D6FC-4f65-9D91-7224C49458BB}"/>
                <c:ext xmlns:c16="http://schemas.microsoft.com/office/drawing/2014/chart" uri="{C3380CC4-5D6E-409C-BE32-E72D297353CC}">
                  <c16:uniqueId val="{0000000D-420F-4545-915C-E0E881002731}"/>
                </c:ext>
              </c:extLst>
            </c:dLbl>
            <c:dLbl>
              <c:idx val="11"/>
              <c:layout>
                <c:manualLayout>
                  <c:x val="-2.9028480530774736E-2"/>
                  <c:y val="4.990533811949973E-2"/>
                </c:manualLayout>
              </c:layout>
              <c:tx>
                <c:rich>
                  <a:bodyPr wrap="square" lIns="38100" tIns="19050" rIns="38100" bIns="19050" anchor="ctr">
                    <a:noAutofit/>
                  </a:bodyPr>
                  <a:lstStyle/>
                  <a:p>
                    <a:pPr>
                      <a:defRPr sz="1000">
                        <a:latin typeface="Verdana" panose="020B0604030504040204" pitchFamily="34" charset="0"/>
                        <a:ea typeface="Verdana" panose="020B0604030504040204" pitchFamily="34" charset="0"/>
                      </a:defRPr>
                    </a:pPr>
                    <a:fld id="{7793C162-F1C6-4EEA-A1BB-BE36FF6E1CE7}" type="VALUE">
                      <a:rPr lang="en-US" sz="800">
                        <a:latin typeface="Verdana" panose="020B0604030504040204" pitchFamily="34" charset="0"/>
                        <a:ea typeface="Verdana" panose="020B0604030504040204" pitchFamily="34" charset="0"/>
                      </a:rPr>
                      <a:pPr>
                        <a:defRPr sz="1000">
                          <a:latin typeface="Verdana" panose="020B0604030504040204" pitchFamily="34" charset="0"/>
                          <a:ea typeface="Verdana" panose="020B0604030504040204" pitchFamily="34" charset="0"/>
                        </a:defRPr>
                      </a:pPr>
                      <a:t>[VALUE]</a:t>
                    </a:fld>
                    <a:endParaRPr lang="lv-LV"/>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6.0030704920075506E-2"/>
                      <c:h val="6.6930291801760064E-2"/>
                    </c:manualLayout>
                  </c15:layout>
                  <c15:dlblFieldTable/>
                  <c15:showDataLabelsRange val="0"/>
                </c:ext>
                <c:ext xmlns:c16="http://schemas.microsoft.com/office/drawing/2014/chart" uri="{C3380CC4-5D6E-409C-BE32-E72D297353CC}">
                  <c16:uniqueId val="{0000000E-420F-4545-915C-E0E881002731}"/>
                </c:ext>
              </c:extLst>
            </c:dLbl>
            <c:dLbl>
              <c:idx val="12"/>
              <c:layout>
                <c:manualLayout>
                  <c:x val="2.2968705139248618E-3"/>
                  <c:y val="-2.7257235329383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20F-4545-915C-E0E881002731}"/>
                </c:ext>
              </c:extLst>
            </c:dLbl>
            <c:dLbl>
              <c:idx val="13"/>
              <c:layout>
                <c:manualLayout>
                  <c:x val="-1.1484352569623888E-3"/>
                  <c:y val="-2.0442926497037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20F-4545-915C-E0E881002731}"/>
                </c:ext>
              </c:extLst>
            </c:dLbl>
            <c:dLbl>
              <c:idx val="14"/>
              <c:layout>
                <c:manualLayout>
                  <c:x val="0"/>
                  <c:y val="-2.725723532938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20F-4545-915C-E0E881002731}"/>
                </c:ext>
              </c:extLst>
            </c:dLbl>
            <c:dLbl>
              <c:idx val="15"/>
              <c:layout>
                <c:manualLayout>
                  <c:x val="-2.2968705139248618E-3"/>
                  <c:y val="-2.0442926497037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20F-4545-915C-E0E881002731}"/>
                </c:ext>
              </c:extLst>
            </c:dLbl>
            <c:dLbl>
              <c:idx val="16"/>
              <c:layout>
                <c:manualLayout>
                  <c:x val="0"/>
                  <c:y val="1.362861766469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20F-4545-915C-E0E881002731}"/>
                </c:ext>
              </c:extLst>
            </c:dLbl>
            <c:dLbl>
              <c:idx val="17"/>
              <c:layout>
                <c:manualLayout>
                  <c:x val="0"/>
                  <c:y val="1.362861766469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20F-4545-915C-E0E881002731}"/>
                </c:ext>
              </c:extLst>
            </c:dLbl>
            <c:dLbl>
              <c:idx val="18"/>
              <c:layout>
                <c:manualLayout>
                  <c:x val="-1.1484352569623888E-3"/>
                  <c:y val="1.81714902195887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20F-4545-915C-E0E881002731}"/>
                </c:ext>
              </c:extLst>
            </c:dLbl>
            <c:dLbl>
              <c:idx val="19"/>
              <c:layout>
                <c:manualLayout>
                  <c:x val="-3.4453057708871662E-3"/>
                  <c:y val="1.3628617664691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20F-4545-915C-E0E881002731}"/>
                </c:ext>
              </c:extLst>
            </c:dLbl>
            <c:spPr>
              <a:noFill/>
              <a:ln>
                <a:noFill/>
              </a:ln>
              <a:effectLst/>
            </c:spPr>
            <c:txPr>
              <a:bodyPr wrap="square" lIns="38100" tIns="19050" rIns="38100" bIns="19050" anchor="ctr">
                <a:spAutoFit/>
              </a:bodyPr>
              <a:lstStyle/>
              <a:p>
                <a:pPr>
                  <a:defRPr sz="8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'@77S'!$K$4:$V$4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'@77S'!$K$9:$V$9</c:f>
              <c:numCache>
                <c:formatCode>General</c:formatCode>
                <c:ptCount val="12"/>
                <c:pt idx="0">
                  <c:v>53</c:v>
                </c:pt>
                <c:pt idx="1">
                  <c:v>54</c:v>
                </c:pt>
                <c:pt idx="2">
                  <c:v>56</c:v>
                </c:pt>
                <c:pt idx="3">
                  <c:v>61</c:v>
                </c:pt>
                <c:pt idx="4">
                  <c:v>63</c:v>
                </c:pt>
                <c:pt idx="5">
                  <c:v>64</c:v>
                </c:pt>
                <c:pt idx="6">
                  <c:v>65</c:v>
                </c:pt>
                <c:pt idx="7">
                  <c:v>66</c:v>
                </c:pt>
                <c:pt idx="8">
                  <c:v>67</c:v>
                </c:pt>
                <c:pt idx="9">
                  <c:v>69</c:v>
                </c:pt>
                <c:pt idx="10">
                  <c:v>69</c:v>
                </c:pt>
                <c:pt idx="11">
                  <c:v>70</c:v>
                </c:pt>
              </c:numCache>
            </c:numRef>
          </c:val>
          <c:smooth val="0"/>
          <c:extLst>
            <c:ext xmlns:c16="http://schemas.microsoft.com/office/drawing/2014/chart" uri="{C3380CC4-5D6E-409C-BE32-E72D297353CC}">
              <c16:uniqueId val="{00000017-420F-4545-915C-E0E881002731}"/>
            </c:ext>
          </c:extLst>
        </c:ser>
        <c:ser>
          <c:idx val="7"/>
          <c:order val="3"/>
          <c:tx>
            <c:strRef>
              <c:f>'@77S'!$A$12</c:f>
              <c:strCache>
                <c:ptCount val="1"/>
                <c:pt idx="0">
                  <c:v>Mērķa vērtība</c:v>
                </c:pt>
              </c:strCache>
            </c:strRef>
          </c:tx>
          <c:spPr>
            <a:ln w="25400">
              <a:noFill/>
            </a:ln>
          </c:spPr>
          <c:marker>
            <c:symbol val="square"/>
            <c:size val="5"/>
            <c:spPr>
              <a:solidFill>
                <a:srgbClr val="FFFF00"/>
              </a:solidFill>
              <a:ln w="25400">
                <a:solidFill>
                  <a:srgbClr val="C00000"/>
                </a:solidFill>
              </a:ln>
            </c:spPr>
          </c:marker>
          <c:dPt>
            <c:idx val="20"/>
            <c:bubble3D val="0"/>
            <c:spPr>
              <a:ln>
                <a:noFill/>
              </a:ln>
            </c:spPr>
            <c:extLst>
              <c:ext xmlns:c16="http://schemas.microsoft.com/office/drawing/2014/chart" uri="{C3380CC4-5D6E-409C-BE32-E72D297353CC}">
                <c16:uniqueId val="{00000019-420F-4545-915C-E0E881002731}"/>
              </c:ext>
            </c:extLst>
          </c:dPt>
          <c:dLbls>
            <c:dLbl>
              <c:idx val="11"/>
              <c:layout>
                <c:manualLayout>
                  <c:x val="0"/>
                  <c:y val="-3.370059108005292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420F-4545-915C-E0E881002731}"/>
                </c:ext>
              </c:extLst>
            </c:dLbl>
            <c:dLbl>
              <c:idx val="20"/>
              <c:layout>
                <c:manualLayout>
                  <c:x val="-1.5719899964273164E-2"/>
                  <c:y val="1.7031630170316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20F-4545-915C-E0E881002731}"/>
                </c:ext>
              </c:extLst>
            </c:dLbl>
            <c:spPr>
              <a:noFill/>
              <a:ln>
                <a:noFill/>
              </a:ln>
              <a:effectLst/>
            </c:spPr>
            <c:txPr>
              <a:bodyPr wrap="square" lIns="38100" tIns="19050" rIns="38100" bIns="19050" anchor="ctr">
                <a:spAutoFit/>
              </a:bodyPr>
              <a:lstStyle/>
              <a:p>
                <a:pPr>
                  <a:defRPr sz="800" b="1">
                    <a:solidFill>
                      <a:sysClr val="windowText" lastClr="000000"/>
                    </a:solidFill>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'@77S'!$K$4:$V$4</c:f>
              <c:strCach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strCache>
            </c:strRef>
          </c:cat>
          <c:val>
            <c:numRef>
              <c:f>'@77S'!$K$12:$V$12</c:f>
              <c:numCache>
                <c:formatCode>General</c:formatCode>
                <c:ptCount val="12"/>
                <c:pt idx="11">
                  <c:v>70</c:v>
                </c:pt>
              </c:numCache>
            </c:numRef>
          </c:val>
          <c:smooth val="0"/>
          <c:extLst>
            <c:ext xmlns:c16="http://schemas.microsoft.com/office/drawing/2014/chart" uri="{C3380CC4-5D6E-409C-BE32-E72D297353CC}">
              <c16:uniqueId val="{0000001B-420F-4545-915C-E0E881002731}"/>
            </c:ext>
          </c:extLst>
        </c:ser>
        <c:dLbls>
          <c:showLegendKey val="0"/>
          <c:showVal val="0"/>
          <c:showCatName val="0"/>
          <c:showSerName val="0"/>
          <c:showPercent val="0"/>
          <c:showBubbleSize val="0"/>
        </c:dLbls>
        <c:smooth val="0"/>
        <c:axId val="350972432"/>
        <c:axId val="350968904"/>
      </c:lineChart>
      <c:catAx>
        <c:axId val="350972432"/>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800" b="0">
                <a:latin typeface="Verdana" panose="020B0604030504040204" pitchFamily="34" charset="0"/>
                <a:ea typeface="Verdana" panose="020B0604030504040204" pitchFamily="34" charset="0"/>
              </a:defRPr>
            </a:pPr>
            <a:endParaRPr lang="lv-LV"/>
          </a:p>
        </c:txPr>
        <c:crossAx val="350968904"/>
        <c:crosses val="autoZero"/>
        <c:auto val="1"/>
        <c:lblAlgn val="ctr"/>
        <c:lblOffset val="100"/>
        <c:noMultiLvlLbl val="0"/>
      </c:catAx>
      <c:valAx>
        <c:axId val="350968904"/>
        <c:scaling>
          <c:orientation val="minMax"/>
        </c:scaling>
        <c:delete val="0"/>
        <c:axPos val="l"/>
        <c:majorGridlines/>
        <c:numFmt formatCode="General" sourceLinked="1"/>
        <c:majorTickMark val="none"/>
        <c:minorTickMark val="none"/>
        <c:tickLblPos val="nextTo"/>
        <c:txPr>
          <a:bodyPr/>
          <a:lstStyle/>
          <a:p>
            <a:pPr>
              <a:defRPr sz="800">
                <a:latin typeface="Verdana" panose="020B0604030504040204" pitchFamily="34" charset="0"/>
                <a:ea typeface="Verdana" panose="020B0604030504040204" pitchFamily="34" charset="0"/>
              </a:defRPr>
            </a:pPr>
            <a:endParaRPr lang="lv-LV"/>
          </a:p>
        </c:txPr>
        <c:crossAx val="350972432"/>
        <c:crosses val="autoZero"/>
        <c:crossBetween val="midCat"/>
      </c:valAx>
    </c:plotArea>
    <c:legend>
      <c:legendPos val="b"/>
      <c:layout>
        <c:manualLayout>
          <c:xMode val="edge"/>
          <c:yMode val="edge"/>
          <c:x val="0.12239787012269397"/>
          <c:y val="0.92476609571939783"/>
          <c:w val="0.71155874776053607"/>
          <c:h val="5.6974239408668227E-2"/>
        </c:manualLayout>
      </c:layout>
      <c:overlay val="0"/>
      <c:txPr>
        <a:bodyPr/>
        <a:lstStyle/>
        <a:p>
          <a:pPr>
            <a:defRPr sz="800"/>
          </a:pPr>
          <a:endParaRPr lang="lv-LV"/>
        </a:p>
      </c:txPr>
    </c:legend>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5166928533667E-2"/>
          <c:y val="6.9776841548687116E-2"/>
          <c:w val="0.88492585711413085"/>
          <c:h val="0.80933611716496578"/>
        </c:manualLayout>
      </c:layout>
      <c:lineChart>
        <c:grouping val="standard"/>
        <c:varyColors val="0"/>
        <c:ser>
          <c:idx val="2"/>
          <c:order val="0"/>
          <c:tx>
            <c:strRef>
              <c:f>'@78S'!$A$7</c:f>
              <c:strCache>
                <c:ptCount val="1"/>
                <c:pt idx="0">
                  <c:v>Latvija</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89E7-46E9-9986-1C488527D9AB}"/>
                </c:ext>
              </c:extLst>
            </c:dLbl>
            <c:dLbl>
              <c:idx val="1"/>
              <c:delete val="1"/>
              <c:extLst>
                <c:ext xmlns:c15="http://schemas.microsoft.com/office/drawing/2012/chart" uri="{CE6537A1-D6FC-4f65-9D91-7224C49458BB}"/>
                <c:ext xmlns:c16="http://schemas.microsoft.com/office/drawing/2014/chart" uri="{C3380CC4-5D6E-409C-BE32-E72D297353CC}">
                  <c16:uniqueId val="{00000001-89E7-46E9-9986-1C488527D9AB}"/>
                </c:ext>
              </c:extLst>
            </c:dLbl>
            <c:dLbl>
              <c:idx val="2"/>
              <c:delete val="1"/>
              <c:extLst>
                <c:ext xmlns:c15="http://schemas.microsoft.com/office/drawing/2012/chart" uri="{CE6537A1-D6FC-4f65-9D91-7224C49458BB}"/>
                <c:ext xmlns:c16="http://schemas.microsoft.com/office/drawing/2014/chart" uri="{C3380CC4-5D6E-409C-BE32-E72D297353CC}">
                  <c16:uniqueId val="{00000002-89E7-46E9-9986-1C488527D9AB}"/>
                </c:ext>
              </c:extLst>
            </c:dLbl>
            <c:dLbl>
              <c:idx val="3"/>
              <c:delete val="1"/>
              <c:extLst>
                <c:ext xmlns:c15="http://schemas.microsoft.com/office/drawing/2012/chart" uri="{CE6537A1-D6FC-4f65-9D91-7224C49458BB}"/>
                <c:ext xmlns:c16="http://schemas.microsoft.com/office/drawing/2014/chart" uri="{C3380CC4-5D6E-409C-BE32-E72D297353CC}">
                  <c16:uniqueId val="{00000003-89E7-46E9-9986-1C488527D9AB}"/>
                </c:ext>
              </c:extLst>
            </c:dLbl>
            <c:dLbl>
              <c:idx val="4"/>
              <c:delete val="1"/>
              <c:extLst>
                <c:ext xmlns:c15="http://schemas.microsoft.com/office/drawing/2012/chart" uri="{CE6537A1-D6FC-4f65-9D91-7224C49458BB}"/>
                <c:ext xmlns:c16="http://schemas.microsoft.com/office/drawing/2014/chart" uri="{C3380CC4-5D6E-409C-BE32-E72D297353CC}">
                  <c16:uniqueId val="{00000004-89E7-46E9-9986-1C488527D9AB}"/>
                </c:ext>
              </c:extLst>
            </c:dLbl>
            <c:dLbl>
              <c:idx val="5"/>
              <c:delete val="1"/>
              <c:extLst>
                <c:ext xmlns:c15="http://schemas.microsoft.com/office/drawing/2012/chart" uri="{CE6537A1-D6FC-4f65-9D91-7224C49458BB}"/>
                <c:ext xmlns:c16="http://schemas.microsoft.com/office/drawing/2014/chart" uri="{C3380CC4-5D6E-409C-BE32-E72D297353CC}">
                  <c16:uniqueId val="{00000005-89E7-46E9-9986-1C488527D9AB}"/>
                </c:ext>
              </c:extLst>
            </c:dLbl>
            <c:dLbl>
              <c:idx val="6"/>
              <c:delete val="1"/>
              <c:extLst>
                <c:ext xmlns:c15="http://schemas.microsoft.com/office/drawing/2012/chart" uri="{CE6537A1-D6FC-4f65-9D91-7224C49458BB}"/>
                <c:ext xmlns:c16="http://schemas.microsoft.com/office/drawing/2014/chart" uri="{C3380CC4-5D6E-409C-BE32-E72D297353CC}">
                  <c16:uniqueId val="{00000006-89E7-46E9-9986-1C488527D9AB}"/>
                </c:ext>
              </c:extLst>
            </c:dLbl>
            <c:dLbl>
              <c:idx val="7"/>
              <c:delete val="1"/>
              <c:extLst>
                <c:ext xmlns:c15="http://schemas.microsoft.com/office/drawing/2012/chart" uri="{CE6537A1-D6FC-4f65-9D91-7224C49458BB}"/>
                <c:ext xmlns:c16="http://schemas.microsoft.com/office/drawing/2014/chart" uri="{C3380CC4-5D6E-409C-BE32-E72D297353CC}">
                  <c16:uniqueId val="{00000007-89E7-46E9-9986-1C488527D9AB}"/>
                </c:ext>
              </c:extLst>
            </c:dLbl>
            <c:dLbl>
              <c:idx val="8"/>
              <c:delete val="1"/>
              <c:extLst>
                <c:ext xmlns:c15="http://schemas.microsoft.com/office/drawing/2012/chart" uri="{CE6537A1-D6FC-4f65-9D91-7224C49458BB}"/>
                <c:ext xmlns:c16="http://schemas.microsoft.com/office/drawing/2014/chart" uri="{C3380CC4-5D6E-409C-BE32-E72D297353CC}">
                  <c16:uniqueId val="{00000008-89E7-46E9-9986-1C488527D9AB}"/>
                </c:ext>
              </c:extLst>
            </c:dLbl>
            <c:dLbl>
              <c:idx val="9"/>
              <c:delete val="1"/>
              <c:extLst>
                <c:ext xmlns:c15="http://schemas.microsoft.com/office/drawing/2012/chart" uri="{CE6537A1-D6FC-4f65-9D91-7224C49458BB}"/>
                <c:ext xmlns:c16="http://schemas.microsoft.com/office/drawing/2014/chart" uri="{C3380CC4-5D6E-409C-BE32-E72D297353CC}">
                  <c16:uniqueId val="{00000009-89E7-46E9-9986-1C488527D9AB}"/>
                </c:ext>
              </c:extLst>
            </c:dLbl>
            <c:dLbl>
              <c:idx val="10"/>
              <c:delete val="1"/>
              <c:extLst>
                <c:ext xmlns:c15="http://schemas.microsoft.com/office/drawing/2012/chart" uri="{CE6537A1-D6FC-4f65-9D91-7224C49458BB}"/>
                <c:ext xmlns:c16="http://schemas.microsoft.com/office/drawing/2014/chart" uri="{C3380CC4-5D6E-409C-BE32-E72D297353CC}">
                  <c16:uniqueId val="{0000000A-89E7-46E9-9986-1C488527D9AB}"/>
                </c:ext>
              </c:extLst>
            </c:dLbl>
            <c:dLbl>
              <c:idx val="11"/>
              <c:layout>
                <c:manualLayout>
                  <c:x val="-3.1351472399507335E-2"/>
                  <c:y val="2.02360876897132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9E7-46E9-9986-1C488527D9AB}"/>
                </c:ext>
              </c:extLst>
            </c:dLbl>
            <c:spPr>
              <a:noFill/>
              <a:ln>
                <a:noFill/>
              </a:ln>
              <a:effectLst/>
            </c:spPr>
            <c:txPr>
              <a:bodyPr wrap="square" lIns="38100" tIns="19050" rIns="38100" bIns="19050" anchor="ctr">
                <a:spAutoFit/>
              </a:bodyPr>
              <a:lstStyle/>
              <a:p>
                <a:pPr>
                  <a:defRPr sz="8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'@78S'!$F$3:$Q$3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'@78S'!$F$7:$Q$7</c:f>
              <c:numCache>
                <c:formatCode>General</c:formatCode>
                <c:ptCount val="12"/>
                <c:pt idx="0">
                  <c:v>7.4</c:v>
                </c:pt>
                <c:pt idx="1">
                  <c:v>6.84</c:v>
                </c:pt>
                <c:pt idx="2">
                  <c:v>6.5</c:v>
                </c:pt>
                <c:pt idx="3">
                  <c:v>6.47</c:v>
                </c:pt>
                <c:pt idx="4">
                  <c:v>6.32</c:v>
                </c:pt>
                <c:pt idx="5">
                  <c:v>6.48</c:v>
                </c:pt>
                <c:pt idx="6">
                  <c:v>6.51</c:v>
                </c:pt>
                <c:pt idx="7">
                  <c:v>6.2</c:v>
                </c:pt>
                <c:pt idx="8">
                  <c:v>6.3</c:v>
                </c:pt>
                <c:pt idx="9">
                  <c:v>6.78</c:v>
                </c:pt>
                <c:pt idx="10">
                  <c:v>6.54</c:v>
                </c:pt>
                <c:pt idx="11">
                  <c:v>6.27</c:v>
                </c:pt>
              </c:numCache>
            </c:numRef>
          </c:val>
          <c:smooth val="0"/>
          <c:extLst>
            <c:ext xmlns:c16="http://schemas.microsoft.com/office/drawing/2014/chart" uri="{C3380CC4-5D6E-409C-BE32-E72D297353CC}">
              <c16:uniqueId val="{0000000C-89E7-46E9-9986-1C488527D9AB}"/>
            </c:ext>
          </c:extLst>
        </c:ser>
        <c:ser>
          <c:idx val="3"/>
          <c:order val="1"/>
          <c:tx>
            <c:strRef>
              <c:f>'@78S'!$A$8</c:f>
              <c:strCache>
                <c:ptCount val="1"/>
                <c:pt idx="0">
                  <c:v>Lietuva</c:v>
                </c:pt>
              </c:strCache>
            </c:strRef>
          </c:tx>
          <c:spPr>
            <a:ln w="12700">
              <a:solidFill>
                <a:srgbClr val="008000"/>
              </a:solidFill>
            </a:ln>
          </c:spPr>
          <c:marker>
            <c:symbol val="none"/>
          </c:marker>
          <c:cat>
            <c:numRef>
              <c:f>'@78S'!$F$3:$Q$3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'@78S'!$F$8:$Q$8</c:f>
              <c:numCache>
                <c:formatCode>General</c:formatCode>
                <c:ptCount val="12"/>
                <c:pt idx="0">
                  <c:v>6.39</c:v>
                </c:pt>
                <c:pt idx="1">
                  <c:v>7.35</c:v>
                </c:pt>
                <c:pt idx="2">
                  <c:v>5.84</c:v>
                </c:pt>
                <c:pt idx="3">
                  <c:v>5.32</c:v>
                </c:pt>
                <c:pt idx="4">
                  <c:v>6.05</c:v>
                </c:pt>
                <c:pt idx="5">
                  <c:v>6.1</c:v>
                </c:pt>
                <c:pt idx="6">
                  <c:v>7.46</c:v>
                </c:pt>
                <c:pt idx="7">
                  <c:v>7.06</c:v>
                </c:pt>
                <c:pt idx="8">
                  <c:v>7.28</c:v>
                </c:pt>
                <c:pt idx="9">
                  <c:v>7.09</c:v>
                </c:pt>
                <c:pt idx="10">
                  <c:v>6.44</c:v>
                </c:pt>
              </c:numCache>
            </c:numRef>
          </c:val>
          <c:smooth val="0"/>
          <c:extLst>
            <c:ext xmlns:c16="http://schemas.microsoft.com/office/drawing/2014/chart" uri="{C3380CC4-5D6E-409C-BE32-E72D297353CC}">
              <c16:uniqueId val="{0000000D-89E7-46E9-9986-1C488527D9AB}"/>
            </c:ext>
          </c:extLst>
        </c:ser>
        <c:ser>
          <c:idx val="4"/>
          <c:order val="2"/>
          <c:tx>
            <c:strRef>
              <c:f>'@78S'!$A$9</c:f>
              <c:strCache>
                <c:ptCount val="1"/>
                <c:pt idx="0">
                  <c:v>Igaunija</c:v>
                </c:pt>
              </c:strCache>
            </c:strRef>
          </c:tx>
          <c:spPr>
            <a:ln w="12700">
              <a:solidFill>
                <a:schemeClr val="accent1"/>
              </a:solidFill>
            </a:ln>
          </c:spPr>
          <c:marker>
            <c:symbol val="none"/>
          </c:marker>
          <c:cat>
            <c:numRef>
              <c:f>'@78S'!$F$3:$Q$3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'@78S'!$F$9:$Q$9</c:f>
              <c:numCache>
                <c:formatCode>General</c:formatCode>
                <c:ptCount val="12"/>
                <c:pt idx="0">
                  <c:v>5.01</c:v>
                </c:pt>
                <c:pt idx="1">
                  <c:v>5.01</c:v>
                </c:pt>
                <c:pt idx="2">
                  <c:v>5.35</c:v>
                </c:pt>
                <c:pt idx="3">
                  <c:v>5.41</c:v>
                </c:pt>
                <c:pt idx="4">
                  <c:v>5.54</c:v>
                </c:pt>
                <c:pt idx="5">
                  <c:v>6.48</c:v>
                </c:pt>
                <c:pt idx="6">
                  <c:v>6.21</c:v>
                </c:pt>
                <c:pt idx="7">
                  <c:v>5.56</c:v>
                </c:pt>
                <c:pt idx="8">
                  <c:v>5.42</c:v>
                </c:pt>
                <c:pt idx="9">
                  <c:v>5.07</c:v>
                </c:pt>
                <c:pt idx="10">
                  <c:v>5.08</c:v>
                </c:pt>
                <c:pt idx="11">
                  <c:v>5.03</c:v>
                </c:pt>
              </c:numCache>
            </c:numRef>
          </c:val>
          <c:smooth val="0"/>
          <c:extLst>
            <c:ext xmlns:c16="http://schemas.microsoft.com/office/drawing/2014/chart" uri="{C3380CC4-5D6E-409C-BE32-E72D297353CC}">
              <c16:uniqueId val="{0000000E-89E7-46E9-9986-1C488527D9AB}"/>
            </c:ext>
          </c:extLst>
        </c:ser>
        <c:ser>
          <c:idx val="5"/>
          <c:order val="3"/>
          <c:tx>
            <c:strRef>
              <c:f>'@78S'!$A$10</c:f>
              <c:strCache>
                <c:ptCount val="1"/>
                <c:pt idx="0">
                  <c:v>ES vidējais</c:v>
                </c:pt>
              </c:strCache>
            </c:strRef>
          </c:tx>
          <c:spPr>
            <a:ln w="12700">
              <a:solidFill>
                <a:schemeClr val="tx1"/>
              </a:solidFill>
            </a:ln>
          </c:spPr>
          <c:marker>
            <c:symbol val="none"/>
          </c:marker>
          <c:cat>
            <c:numRef>
              <c:f>'@78S'!$F$3:$Q$3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'@78S'!$F$10:$Q$10</c:f>
              <c:numCache>
                <c:formatCode>General</c:formatCode>
                <c:ptCount val="12"/>
                <c:pt idx="0">
                  <c:v>4.92</c:v>
                </c:pt>
                <c:pt idx="1">
                  <c:v>4.9400000000000004</c:v>
                </c:pt>
                <c:pt idx="2">
                  <c:v>5.03</c:v>
                </c:pt>
                <c:pt idx="3">
                  <c:v>4.9800000000000004</c:v>
                </c:pt>
                <c:pt idx="4">
                  <c:v>5</c:v>
                </c:pt>
                <c:pt idx="5">
                  <c:v>5.2</c:v>
                </c:pt>
                <c:pt idx="6">
                  <c:v>5.22</c:v>
                </c:pt>
                <c:pt idx="7">
                  <c:v>5.16</c:v>
                </c:pt>
                <c:pt idx="8">
                  <c:v>5.08</c:v>
                </c:pt>
                <c:pt idx="9">
                  <c:v>5.12</c:v>
                </c:pt>
                <c:pt idx="10">
                  <c:v>4.99</c:v>
                </c:pt>
              </c:numCache>
            </c:numRef>
          </c:val>
          <c:smooth val="0"/>
          <c:extLst>
            <c:ext xmlns:c16="http://schemas.microsoft.com/office/drawing/2014/chart" uri="{C3380CC4-5D6E-409C-BE32-E72D297353CC}">
              <c16:uniqueId val="{0000000F-89E7-46E9-9986-1C488527D9AB}"/>
            </c:ext>
          </c:extLst>
        </c:ser>
        <c:ser>
          <c:idx val="0"/>
          <c:order val="4"/>
          <c:tx>
            <c:strRef>
              <c:f>'@78S'!$A$12</c:f>
              <c:strCache>
                <c:ptCount val="1"/>
                <c:pt idx="0">
                  <c:v>NAP mērķa vērtības</c:v>
                </c:pt>
              </c:strCache>
            </c:strRef>
          </c:tx>
          <c:spPr>
            <a:ln>
              <a:noFill/>
            </a:ln>
          </c:spPr>
          <c:marker>
            <c:symbol val="square"/>
            <c:size val="5"/>
            <c:spPr>
              <a:solidFill>
                <a:srgbClr val="FFFF00"/>
              </a:solidFill>
              <a:ln w="25400">
                <a:solidFill>
                  <a:srgbClr val="C00000"/>
                </a:solidFill>
              </a:ln>
            </c:spPr>
          </c:marker>
          <c:dLbls>
            <c:dLbl>
              <c:idx val="6"/>
              <c:delete val="1"/>
              <c:extLst>
                <c:ext xmlns:c15="http://schemas.microsoft.com/office/drawing/2012/chart" uri="{CE6537A1-D6FC-4f65-9D91-7224C49458BB}"/>
                <c:ext xmlns:c16="http://schemas.microsoft.com/office/drawing/2014/chart" uri="{C3380CC4-5D6E-409C-BE32-E72D297353CC}">
                  <c16:uniqueId val="{00000010-89E7-46E9-9986-1C488527D9AB}"/>
                </c:ext>
              </c:extLst>
            </c:dLbl>
            <c:dLbl>
              <c:idx val="7"/>
              <c:delete val="1"/>
              <c:extLst>
                <c:ext xmlns:c15="http://schemas.microsoft.com/office/drawing/2012/chart" uri="{CE6537A1-D6FC-4f65-9D91-7224C49458BB}"/>
                <c:ext xmlns:c16="http://schemas.microsoft.com/office/drawing/2014/chart" uri="{C3380CC4-5D6E-409C-BE32-E72D297353CC}">
                  <c16:uniqueId val="{00000011-89E7-46E9-9986-1C488527D9AB}"/>
                </c:ext>
              </c:extLst>
            </c:dLbl>
            <c:dLbl>
              <c:idx val="9"/>
              <c:delete val="1"/>
              <c:extLst>
                <c:ext xmlns:c15="http://schemas.microsoft.com/office/drawing/2012/chart" uri="{CE6537A1-D6FC-4f65-9D91-7224C49458BB}"/>
                <c:ext xmlns:c16="http://schemas.microsoft.com/office/drawing/2014/chart" uri="{C3380CC4-5D6E-409C-BE32-E72D297353CC}">
                  <c16:uniqueId val="{00000012-89E7-46E9-9986-1C488527D9AB}"/>
                </c:ext>
              </c:extLst>
            </c:dLbl>
            <c:dLbl>
              <c:idx val="10"/>
              <c:delete val="1"/>
              <c:extLst>
                <c:ext xmlns:c15="http://schemas.microsoft.com/office/drawing/2012/chart" uri="{CE6537A1-D6FC-4f65-9D91-7224C49458BB}"/>
                <c:ext xmlns:c16="http://schemas.microsoft.com/office/drawing/2014/chart" uri="{C3380CC4-5D6E-409C-BE32-E72D297353CC}">
                  <c16:uniqueId val="{00000013-89E7-46E9-9986-1C488527D9AB}"/>
                </c:ext>
              </c:extLst>
            </c:dLbl>
            <c:dLbl>
              <c:idx val="11"/>
              <c:layout>
                <c:manualLayout>
                  <c:x val="-2.0203949058533489E-2"/>
                  <c:y val="2.886366794673210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89E7-46E9-9986-1C488527D9AB}"/>
                </c:ext>
              </c:extLst>
            </c:dLbl>
            <c:dLbl>
              <c:idx val="12"/>
              <c:layout>
                <c:manualLayout>
                  <c:x val="-1.245102140946285E-2"/>
                  <c:y val="-2.9787409411517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9E7-46E9-9986-1C488527D9AB}"/>
                </c:ext>
              </c:extLst>
            </c:dLbl>
            <c:dLbl>
              <c:idx val="13"/>
              <c:layout>
                <c:manualLayout>
                  <c:x val="-1.6425885189393245E-2"/>
                  <c:y val="-2.709541515132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9E7-46E9-9986-1C488527D9AB}"/>
                </c:ext>
              </c:extLst>
            </c:dLbl>
            <c:dLbl>
              <c:idx val="14"/>
              <c:layout>
                <c:manualLayout>
                  <c:x val="-2.0379377251295759E-2"/>
                  <c:y val="2.4016479289038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9E7-46E9-9986-1C488527D9AB}"/>
                </c:ext>
              </c:extLst>
            </c:dLbl>
            <c:dLbl>
              <c:idx val="15"/>
              <c:layout>
                <c:manualLayout>
                  <c:x val="-3.3947099454057113E-2"/>
                  <c:y val="1.4809837410223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9E7-46E9-9986-1C488527D9AB}"/>
                </c:ext>
              </c:extLst>
            </c:dLbl>
            <c:dLbl>
              <c:idx val="16"/>
              <c:layout>
                <c:manualLayout>
                  <c:x val="-6.2254901960784315E-3"/>
                  <c:y val="-3.8484848484848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9E7-46E9-9986-1C488527D9AB}"/>
                </c:ext>
              </c:extLst>
            </c:dLbl>
            <c:dLbl>
              <c:idx val="17"/>
              <c:layout>
                <c:manualLayout>
                  <c:x val="-4.7728758169934639E-2"/>
                  <c:y val="2.8863636363636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9E7-46E9-9986-1C488527D9AB}"/>
                </c:ext>
              </c:extLst>
            </c:dLbl>
            <c:spPr>
              <a:noFill/>
              <a:ln>
                <a:noFill/>
              </a:ln>
              <a:effectLst/>
            </c:spPr>
            <c:txPr>
              <a:bodyPr/>
              <a:lstStyle/>
              <a:p>
                <a:pPr>
                  <a:defRPr sz="8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'@78S'!$F$3:$Q$3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'@78S'!$F$12:$Q$12</c:f>
              <c:numCache>
                <c:formatCode>General</c:formatCode>
                <c:ptCount val="12"/>
                <c:pt idx="5">
                  <c:v>6</c:v>
                </c:pt>
                <c:pt idx="6">
                  <c:v>5.8</c:v>
                </c:pt>
                <c:pt idx="7">
                  <c:v>5.6</c:v>
                </c:pt>
                <c:pt idx="8">
                  <c:v>5.4</c:v>
                </c:pt>
                <c:pt idx="9">
                  <c:v>5.2</c:v>
                </c:pt>
                <c:pt idx="10">
                  <c:v>5.0000000000000098</c:v>
                </c:pt>
                <c:pt idx="11">
                  <c:v>4.8000000000000096</c:v>
                </c:pt>
              </c:numCache>
            </c:numRef>
          </c:val>
          <c:smooth val="0"/>
          <c:extLst>
            <c:ext xmlns:c16="http://schemas.microsoft.com/office/drawing/2014/chart" uri="{C3380CC4-5D6E-409C-BE32-E72D297353CC}">
              <c16:uniqueId val="{0000001B-89E7-46E9-9986-1C488527D9AB}"/>
            </c:ext>
          </c:extLst>
        </c:ser>
        <c:dLbls>
          <c:showLegendKey val="0"/>
          <c:showVal val="0"/>
          <c:showCatName val="0"/>
          <c:showSerName val="0"/>
          <c:showPercent val="0"/>
          <c:showBubbleSize val="0"/>
        </c:dLbls>
        <c:smooth val="0"/>
        <c:axId val="350965376"/>
        <c:axId val="350968120"/>
      </c:lineChart>
      <c:catAx>
        <c:axId val="350965376"/>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800">
                <a:latin typeface="Verdana" panose="020B0604030504040204" pitchFamily="34" charset="0"/>
                <a:ea typeface="Verdana" panose="020B0604030504040204" pitchFamily="34" charset="0"/>
              </a:defRPr>
            </a:pPr>
            <a:endParaRPr lang="lv-LV"/>
          </a:p>
        </c:txPr>
        <c:crossAx val="350968120"/>
        <c:crosses val="autoZero"/>
        <c:auto val="1"/>
        <c:lblAlgn val="ctr"/>
        <c:lblOffset val="100"/>
        <c:noMultiLvlLbl val="0"/>
      </c:catAx>
      <c:valAx>
        <c:axId val="350968120"/>
        <c:scaling>
          <c:orientation val="minMax"/>
          <c:min val="3"/>
        </c:scaling>
        <c:delete val="0"/>
        <c:axPos val="l"/>
        <c:majorGridlines/>
        <c:numFmt formatCode="#,##0.0" sourceLinked="0"/>
        <c:majorTickMark val="none"/>
        <c:minorTickMark val="none"/>
        <c:tickLblPos val="nextTo"/>
        <c:txPr>
          <a:bodyPr/>
          <a:lstStyle/>
          <a:p>
            <a:pPr>
              <a:defRPr sz="800">
                <a:latin typeface="Verdana" panose="020B0604030504040204" pitchFamily="34" charset="0"/>
                <a:ea typeface="Verdana" panose="020B0604030504040204" pitchFamily="34" charset="0"/>
              </a:defRPr>
            </a:pPr>
            <a:endParaRPr lang="lv-LV"/>
          </a:p>
        </c:txPr>
        <c:crossAx val="350965376"/>
        <c:crosses val="autoZero"/>
        <c:crossBetween val="midCat"/>
        <c:majorUnit val="0.5"/>
      </c:valAx>
    </c:plotArea>
    <c:legend>
      <c:legendPos val="b"/>
      <c:layout>
        <c:manualLayout>
          <c:xMode val="edge"/>
          <c:yMode val="edge"/>
          <c:x val="1.8793997002529698E-2"/>
          <c:y val="0.94025562895501247"/>
          <c:w val="0.8999998952749636"/>
          <c:h val="4.732196027603601E-2"/>
        </c:manualLayout>
      </c:layout>
      <c:overlay val="0"/>
      <c:txPr>
        <a:bodyPr/>
        <a:lstStyle/>
        <a:p>
          <a:pPr>
            <a:defRPr sz="800"/>
          </a:pPr>
          <a:endParaRPr lang="lv-LV"/>
        </a:p>
      </c:txPr>
    </c:legend>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3153018284538411E-2"/>
          <c:y val="5.2346103795849051E-2"/>
          <c:w val="0.87764887289406968"/>
          <c:h val="0.80804426473717816"/>
        </c:manualLayout>
      </c:layout>
      <c:lineChart>
        <c:grouping val="standard"/>
        <c:varyColors val="0"/>
        <c:ser>
          <c:idx val="0"/>
          <c:order val="0"/>
          <c:tx>
            <c:strRef>
              <c:f>'79S_Final'!$A$4</c:f>
              <c:strCache>
                <c:ptCount val="1"/>
                <c:pt idx="0">
                  <c:v>Iedzīvotāju skaita dabiskais pieaugums</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3CA3-46B1-809F-D58C651AC1EE}"/>
                </c:ext>
              </c:extLst>
            </c:dLbl>
            <c:dLbl>
              <c:idx val="1"/>
              <c:delete val="1"/>
              <c:extLst>
                <c:ext xmlns:c15="http://schemas.microsoft.com/office/drawing/2012/chart" uri="{CE6537A1-D6FC-4f65-9D91-7224C49458BB}"/>
                <c:ext xmlns:c16="http://schemas.microsoft.com/office/drawing/2014/chart" uri="{C3380CC4-5D6E-409C-BE32-E72D297353CC}">
                  <c16:uniqueId val="{00000001-3CA3-46B1-809F-D58C651AC1EE}"/>
                </c:ext>
              </c:extLst>
            </c:dLbl>
            <c:dLbl>
              <c:idx val="2"/>
              <c:delete val="1"/>
              <c:extLst>
                <c:ext xmlns:c15="http://schemas.microsoft.com/office/drawing/2012/chart" uri="{CE6537A1-D6FC-4f65-9D91-7224C49458BB}"/>
                <c:ext xmlns:c16="http://schemas.microsoft.com/office/drawing/2014/chart" uri="{C3380CC4-5D6E-409C-BE32-E72D297353CC}">
                  <c16:uniqueId val="{00000002-3CA3-46B1-809F-D58C651AC1EE}"/>
                </c:ext>
              </c:extLst>
            </c:dLbl>
            <c:dLbl>
              <c:idx val="3"/>
              <c:delete val="1"/>
              <c:extLst>
                <c:ext xmlns:c15="http://schemas.microsoft.com/office/drawing/2012/chart" uri="{CE6537A1-D6FC-4f65-9D91-7224C49458BB}"/>
                <c:ext xmlns:c16="http://schemas.microsoft.com/office/drawing/2014/chart" uri="{C3380CC4-5D6E-409C-BE32-E72D297353CC}">
                  <c16:uniqueId val="{00000003-3CA3-46B1-809F-D58C651AC1EE}"/>
                </c:ext>
              </c:extLst>
            </c:dLbl>
            <c:dLbl>
              <c:idx val="4"/>
              <c:delete val="1"/>
              <c:extLst>
                <c:ext xmlns:c15="http://schemas.microsoft.com/office/drawing/2012/chart" uri="{CE6537A1-D6FC-4f65-9D91-7224C49458BB}"/>
                <c:ext xmlns:c16="http://schemas.microsoft.com/office/drawing/2014/chart" uri="{C3380CC4-5D6E-409C-BE32-E72D297353CC}">
                  <c16:uniqueId val="{00000004-3CA3-46B1-809F-D58C651AC1EE}"/>
                </c:ext>
              </c:extLst>
            </c:dLbl>
            <c:dLbl>
              <c:idx val="5"/>
              <c:delete val="1"/>
              <c:extLst>
                <c:ext xmlns:c15="http://schemas.microsoft.com/office/drawing/2012/chart" uri="{CE6537A1-D6FC-4f65-9D91-7224C49458BB}"/>
                <c:ext xmlns:c16="http://schemas.microsoft.com/office/drawing/2014/chart" uri="{C3380CC4-5D6E-409C-BE32-E72D297353CC}">
                  <c16:uniqueId val="{00000005-3CA3-46B1-809F-D58C651AC1EE}"/>
                </c:ext>
              </c:extLst>
            </c:dLbl>
            <c:dLbl>
              <c:idx val="6"/>
              <c:delete val="1"/>
              <c:extLst>
                <c:ext xmlns:c15="http://schemas.microsoft.com/office/drawing/2012/chart" uri="{CE6537A1-D6FC-4f65-9D91-7224C49458BB}"/>
                <c:ext xmlns:c16="http://schemas.microsoft.com/office/drawing/2014/chart" uri="{C3380CC4-5D6E-409C-BE32-E72D297353CC}">
                  <c16:uniqueId val="{00000006-3CA3-46B1-809F-D58C651AC1EE}"/>
                </c:ext>
              </c:extLst>
            </c:dLbl>
            <c:dLbl>
              <c:idx val="7"/>
              <c:delete val="1"/>
              <c:extLst>
                <c:ext xmlns:c15="http://schemas.microsoft.com/office/drawing/2012/chart" uri="{CE6537A1-D6FC-4f65-9D91-7224C49458BB}"/>
                <c:ext xmlns:c16="http://schemas.microsoft.com/office/drawing/2014/chart" uri="{C3380CC4-5D6E-409C-BE32-E72D297353CC}">
                  <c16:uniqueId val="{00000007-3CA3-46B1-809F-D58C651AC1EE}"/>
                </c:ext>
              </c:extLst>
            </c:dLbl>
            <c:dLbl>
              <c:idx val="8"/>
              <c:delete val="1"/>
              <c:extLst>
                <c:ext xmlns:c15="http://schemas.microsoft.com/office/drawing/2012/chart" uri="{CE6537A1-D6FC-4f65-9D91-7224C49458BB}"/>
                <c:ext xmlns:c16="http://schemas.microsoft.com/office/drawing/2014/chart" uri="{C3380CC4-5D6E-409C-BE32-E72D297353CC}">
                  <c16:uniqueId val="{00000008-3CA3-46B1-809F-D58C651AC1EE}"/>
                </c:ext>
              </c:extLst>
            </c:dLbl>
            <c:dLbl>
              <c:idx val="9"/>
              <c:delete val="1"/>
              <c:extLst>
                <c:ext xmlns:c15="http://schemas.microsoft.com/office/drawing/2012/chart" uri="{CE6537A1-D6FC-4f65-9D91-7224C49458BB}"/>
                <c:ext xmlns:c16="http://schemas.microsoft.com/office/drawing/2014/chart" uri="{C3380CC4-5D6E-409C-BE32-E72D297353CC}">
                  <c16:uniqueId val="{00000009-3CA3-46B1-809F-D58C651AC1EE}"/>
                </c:ext>
              </c:extLst>
            </c:dLbl>
            <c:dLbl>
              <c:idx val="10"/>
              <c:delete val="1"/>
              <c:extLst>
                <c:ext xmlns:c15="http://schemas.microsoft.com/office/drawing/2012/chart" uri="{CE6537A1-D6FC-4f65-9D91-7224C49458BB}"/>
                <c:ext xmlns:c16="http://schemas.microsoft.com/office/drawing/2014/chart" uri="{C3380CC4-5D6E-409C-BE32-E72D297353CC}">
                  <c16:uniqueId val="{0000000A-3CA3-46B1-809F-D58C651AC1EE}"/>
                </c:ext>
              </c:extLst>
            </c:dLbl>
            <c:dLbl>
              <c:idx val="11"/>
              <c:delete val="1"/>
              <c:extLst>
                <c:ext xmlns:c15="http://schemas.microsoft.com/office/drawing/2012/chart" uri="{CE6537A1-D6FC-4f65-9D91-7224C49458BB}"/>
                <c:ext xmlns:c16="http://schemas.microsoft.com/office/drawing/2014/chart" uri="{C3380CC4-5D6E-409C-BE32-E72D297353CC}">
                  <c16:uniqueId val="{0000000B-3CA3-46B1-809F-D58C651AC1EE}"/>
                </c:ext>
              </c:extLst>
            </c:dLbl>
            <c:dLbl>
              <c:idx val="12"/>
              <c:delete val="1"/>
              <c:extLst>
                <c:ext xmlns:c15="http://schemas.microsoft.com/office/drawing/2012/chart" uri="{CE6537A1-D6FC-4f65-9D91-7224C49458BB}"/>
                <c:ext xmlns:c16="http://schemas.microsoft.com/office/drawing/2014/chart" uri="{C3380CC4-5D6E-409C-BE32-E72D297353CC}">
                  <c16:uniqueId val="{0000000C-3CA3-46B1-809F-D58C651AC1EE}"/>
                </c:ext>
              </c:extLst>
            </c:dLbl>
            <c:dLbl>
              <c:idx val="13"/>
              <c:delete val="1"/>
              <c:extLst>
                <c:ext xmlns:c15="http://schemas.microsoft.com/office/drawing/2012/chart" uri="{CE6537A1-D6FC-4f65-9D91-7224C49458BB}"/>
                <c:ext xmlns:c16="http://schemas.microsoft.com/office/drawing/2014/chart" uri="{C3380CC4-5D6E-409C-BE32-E72D297353CC}">
                  <c16:uniqueId val="{0000000D-3CA3-46B1-809F-D58C651AC1EE}"/>
                </c:ext>
              </c:extLst>
            </c:dLbl>
            <c:dLbl>
              <c:idx val="14"/>
              <c:layout>
                <c:manualLayout>
                  <c:x val="-6.0727923285854288E-2"/>
                  <c:y val="-6.23157626532204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3CA3-46B1-809F-D58C651AC1EE}"/>
                </c:ext>
              </c:extLst>
            </c:dLbl>
            <c:dLbl>
              <c:idx val="15"/>
              <c:delete val="1"/>
              <c:extLst>
                <c:ext xmlns:c15="http://schemas.microsoft.com/office/drawing/2012/chart" uri="{CE6537A1-D6FC-4f65-9D91-7224C49458BB}"/>
                <c:ext xmlns:c16="http://schemas.microsoft.com/office/drawing/2014/chart" uri="{C3380CC4-5D6E-409C-BE32-E72D297353CC}">
                  <c16:uniqueId val="{0000000F-3CA3-46B1-809F-D58C651AC1EE}"/>
                </c:ext>
              </c:extLst>
            </c:dLbl>
            <c:dLbl>
              <c:idx val="16"/>
              <c:delete val="1"/>
              <c:extLst>
                <c:ext xmlns:c15="http://schemas.microsoft.com/office/drawing/2012/chart" uri="{CE6537A1-D6FC-4f65-9D91-7224C49458BB}"/>
                <c:ext xmlns:c16="http://schemas.microsoft.com/office/drawing/2014/chart" uri="{C3380CC4-5D6E-409C-BE32-E72D297353CC}">
                  <c16:uniqueId val="{00000010-3CA3-46B1-809F-D58C651AC1EE}"/>
                </c:ext>
              </c:extLst>
            </c:dLbl>
            <c:dLbl>
              <c:idx val="17"/>
              <c:layout>
                <c:manualLayout>
                  <c:x val="-1.4139271827500884E-3"/>
                  <c:y val="-3.06513381509092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CA3-46B1-809F-D58C651AC1EE}"/>
                </c:ext>
              </c:extLst>
            </c:dLbl>
            <c:dLbl>
              <c:idx val="18"/>
              <c:delete val="1"/>
              <c:extLst>
                <c:ext xmlns:c15="http://schemas.microsoft.com/office/drawing/2012/chart" uri="{CE6537A1-D6FC-4f65-9D91-7224C49458BB}"/>
                <c:ext xmlns:c16="http://schemas.microsoft.com/office/drawing/2014/chart" uri="{C3380CC4-5D6E-409C-BE32-E72D297353CC}">
                  <c16:uniqueId val="{00000012-3CA3-46B1-809F-D58C651AC1EE}"/>
                </c:ext>
              </c:extLst>
            </c:dLbl>
            <c:dLbl>
              <c:idx val="19"/>
              <c:delete val="1"/>
              <c:extLst>
                <c:ext xmlns:c15="http://schemas.microsoft.com/office/drawing/2012/chart" uri="{CE6537A1-D6FC-4f65-9D91-7224C49458BB}"/>
                <c:ext xmlns:c16="http://schemas.microsoft.com/office/drawing/2014/chart" uri="{C3380CC4-5D6E-409C-BE32-E72D297353CC}">
                  <c16:uniqueId val="{00000013-3CA3-46B1-809F-D58C651AC1EE}"/>
                </c:ext>
              </c:extLst>
            </c:dLbl>
            <c:dLbl>
              <c:idx val="20"/>
              <c:layout>
                <c:manualLayout>
                  <c:x val="-3.2520325203252133E-2"/>
                  <c:y val="5.42292905746856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3CA3-46B1-809F-D58C651AC1EE}"/>
                </c:ext>
              </c:extLst>
            </c:dLbl>
            <c:spPr>
              <a:noFill/>
              <a:ln>
                <a:noFill/>
              </a:ln>
              <a:effectLst/>
            </c:spPr>
            <c:txPr>
              <a:bodyPr wrap="square" lIns="38100" tIns="19050" rIns="38100" bIns="19050" anchor="ctr">
                <a:spAutoFit/>
              </a:bodyPr>
              <a:lstStyle/>
              <a:p>
                <a:pPr>
                  <a:defRPr sz="8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'79S_Final'!$B$3:$V$3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'79S_Final'!$B$4:$V$4</c:f>
              <c:numCache>
                <c:formatCode>0</c:formatCode>
                <c:ptCount val="21"/>
                <c:pt idx="0">
                  <c:v>-11903</c:v>
                </c:pt>
                <c:pt idx="1">
                  <c:v>-13265</c:v>
                </c:pt>
                <c:pt idx="2">
                  <c:v>-12371</c:v>
                </c:pt>
                <c:pt idx="3">
                  <c:v>-11286</c:v>
                </c:pt>
                <c:pt idx="4">
                  <c:v>-11473</c:v>
                </c:pt>
                <c:pt idx="5">
                  <c:v>-10898</c:v>
                </c:pt>
                <c:pt idx="6">
                  <c:v>-10227</c:v>
                </c:pt>
                <c:pt idx="7">
                  <c:v>-9084</c:v>
                </c:pt>
                <c:pt idx="8">
                  <c:v>-6609</c:v>
                </c:pt>
                <c:pt idx="9">
                  <c:v>-7853</c:v>
                </c:pt>
                <c:pt idx="10">
                  <c:v>-10259</c:v>
                </c:pt>
                <c:pt idx="11">
                  <c:v>-9715</c:v>
                </c:pt>
                <c:pt idx="12">
                  <c:v>-9128</c:v>
                </c:pt>
                <c:pt idx="13">
                  <c:v>-8095</c:v>
                </c:pt>
                <c:pt idx="14">
                  <c:v>-6720</c:v>
                </c:pt>
                <c:pt idx="15">
                  <c:v>-6499</c:v>
                </c:pt>
                <c:pt idx="16">
                  <c:v>-6612</c:v>
                </c:pt>
                <c:pt idx="17">
                  <c:v>-7929</c:v>
                </c:pt>
                <c:pt idx="18">
                  <c:v>-9506</c:v>
                </c:pt>
                <c:pt idx="19">
                  <c:v>-8933</c:v>
                </c:pt>
                <c:pt idx="20">
                  <c:v>-11302</c:v>
                </c:pt>
              </c:numCache>
            </c:numRef>
          </c:val>
          <c:smooth val="0"/>
          <c:extLst>
            <c:ext xmlns:c16="http://schemas.microsoft.com/office/drawing/2014/chart" uri="{C3380CC4-5D6E-409C-BE32-E72D297353CC}">
              <c16:uniqueId val="{00000015-3CA3-46B1-809F-D58C651AC1EE}"/>
            </c:ext>
          </c:extLst>
        </c:ser>
        <c:ser>
          <c:idx val="1"/>
          <c:order val="1"/>
          <c:tx>
            <c:strRef>
              <c:f>'79S_Final'!$A$5</c:f>
              <c:strCache>
                <c:ptCount val="1"/>
                <c:pt idx="0">
                  <c:v>Vēlamā prognoze</c:v>
                </c:pt>
              </c:strCache>
            </c:strRef>
          </c:tx>
          <c:spPr>
            <a:ln w="25400">
              <a:solidFill>
                <a:srgbClr val="00B050"/>
              </a:solidFill>
              <a:prstDash val="sysDash"/>
            </a:ln>
          </c:spPr>
          <c:marker>
            <c:symbol val="none"/>
          </c:marker>
          <c:cat>
            <c:numRef>
              <c:f>'79S_Final'!$B$3:$V$3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'79S_Final'!$B$5:$V$5</c:f>
              <c:numCache>
                <c:formatCode>General</c:formatCode>
                <c:ptCount val="21"/>
                <c:pt idx="11">
                  <c:v>-9715</c:v>
                </c:pt>
                <c:pt idx="12">
                  <c:v>-8900</c:v>
                </c:pt>
                <c:pt idx="13">
                  <c:v>-7800</c:v>
                </c:pt>
                <c:pt idx="14">
                  <c:v>-6500</c:v>
                </c:pt>
                <c:pt idx="15">
                  <c:v>-5000</c:v>
                </c:pt>
                <c:pt idx="16">
                  <c:v>-3600</c:v>
                </c:pt>
                <c:pt idx="17">
                  <c:v>-2200</c:v>
                </c:pt>
                <c:pt idx="18">
                  <c:v>-1300</c:v>
                </c:pt>
                <c:pt idx="19">
                  <c:v>-500</c:v>
                </c:pt>
                <c:pt idx="20">
                  <c:v>0</c:v>
                </c:pt>
              </c:numCache>
            </c:numRef>
          </c:val>
          <c:smooth val="0"/>
          <c:extLst>
            <c:ext xmlns:c16="http://schemas.microsoft.com/office/drawing/2014/chart" uri="{C3380CC4-5D6E-409C-BE32-E72D297353CC}">
              <c16:uniqueId val="{00000016-3CA3-46B1-809F-D58C651AC1EE}"/>
            </c:ext>
          </c:extLst>
        </c:ser>
        <c:ser>
          <c:idx val="2"/>
          <c:order val="2"/>
          <c:tx>
            <c:strRef>
              <c:f>'79S_Final'!$A$6</c:f>
              <c:strCache>
                <c:ptCount val="1"/>
                <c:pt idx="0">
                  <c:v>Ekonomikas ministrijas ilgtermiņa darbaspēka prognoze</c:v>
                </c:pt>
              </c:strCache>
            </c:strRef>
          </c:tx>
          <c:spPr>
            <a:ln w="25400">
              <a:solidFill>
                <a:srgbClr val="44546A"/>
              </a:solidFill>
              <a:prstDash val="sysDash"/>
            </a:ln>
          </c:spPr>
          <c:marker>
            <c:symbol val="none"/>
          </c:marker>
          <c:cat>
            <c:numRef>
              <c:f>'79S_Final'!$B$3:$V$3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'79S_Final'!$B$6:$V$6</c:f>
              <c:numCache>
                <c:formatCode>General</c:formatCode>
                <c:ptCount val="21"/>
                <c:pt idx="11">
                  <c:v>-9715</c:v>
                </c:pt>
                <c:pt idx="12">
                  <c:v>-9100</c:v>
                </c:pt>
                <c:pt idx="13">
                  <c:v>-10005</c:v>
                </c:pt>
                <c:pt idx="14">
                  <c:v>-10165</c:v>
                </c:pt>
                <c:pt idx="15">
                  <c:v>-10351</c:v>
                </c:pt>
                <c:pt idx="16">
                  <c:v>-10524</c:v>
                </c:pt>
                <c:pt idx="17">
                  <c:v>-10707</c:v>
                </c:pt>
                <c:pt idx="18">
                  <c:v>-10932</c:v>
                </c:pt>
                <c:pt idx="19">
                  <c:v>-11199</c:v>
                </c:pt>
                <c:pt idx="20">
                  <c:v>-11499</c:v>
                </c:pt>
              </c:numCache>
            </c:numRef>
          </c:val>
          <c:smooth val="0"/>
          <c:extLst>
            <c:ext xmlns:c16="http://schemas.microsoft.com/office/drawing/2014/chart" uri="{C3380CC4-5D6E-409C-BE32-E72D297353CC}">
              <c16:uniqueId val="{00000017-3CA3-46B1-809F-D58C651AC1EE}"/>
            </c:ext>
          </c:extLst>
        </c:ser>
        <c:ser>
          <c:idx val="3"/>
          <c:order val="3"/>
          <c:tx>
            <c:strRef>
              <c:f>'79S_Final'!$A$7</c:f>
              <c:strCache>
                <c:ptCount val="1"/>
                <c:pt idx="0">
                  <c:v>Reālistiskā prognoze</c:v>
                </c:pt>
              </c:strCache>
            </c:strRef>
          </c:tx>
          <c:spPr>
            <a:ln w="25400">
              <a:solidFill>
                <a:srgbClr val="C00000"/>
              </a:solidFill>
              <a:prstDash val="sysDash"/>
            </a:ln>
          </c:spPr>
          <c:marker>
            <c:symbol val="none"/>
          </c:marker>
          <c:cat>
            <c:numRef>
              <c:f>'79S_Final'!$B$3:$V$3</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'79S_Final'!$B$7:$V$7</c:f>
              <c:numCache>
                <c:formatCode>General</c:formatCode>
                <c:ptCount val="21"/>
                <c:pt idx="11">
                  <c:v>-9715</c:v>
                </c:pt>
                <c:pt idx="12">
                  <c:v>-9100</c:v>
                </c:pt>
                <c:pt idx="13">
                  <c:v>-8900</c:v>
                </c:pt>
                <c:pt idx="14">
                  <c:v>-8713.240530319541</c:v>
                </c:pt>
                <c:pt idx="15">
                  <c:v>-6596.0128278191587</c:v>
                </c:pt>
                <c:pt idx="16">
                  <c:v>-4329.2297084513921</c:v>
                </c:pt>
                <c:pt idx="17">
                  <c:v>-4421.1892845107723</c:v>
                </c:pt>
                <c:pt idx="18">
                  <c:v>-4517.4551198564986</c:v>
                </c:pt>
                <c:pt idx="19">
                  <c:v>-4782.5356489892001</c:v>
                </c:pt>
                <c:pt idx="20">
                  <c:v>-4939.9129347273993</c:v>
                </c:pt>
              </c:numCache>
            </c:numRef>
          </c:val>
          <c:smooth val="0"/>
          <c:extLst>
            <c:ext xmlns:c16="http://schemas.microsoft.com/office/drawing/2014/chart" uri="{C3380CC4-5D6E-409C-BE32-E72D297353CC}">
              <c16:uniqueId val="{00000018-3CA3-46B1-809F-D58C651AC1EE}"/>
            </c:ext>
          </c:extLst>
        </c:ser>
        <c:dLbls>
          <c:showLegendKey val="0"/>
          <c:showVal val="0"/>
          <c:showCatName val="0"/>
          <c:showSerName val="0"/>
          <c:showPercent val="0"/>
          <c:showBubbleSize val="0"/>
        </c:dLbls>
        <c:smooth val="0"/>
        <c:axId val="349882384"/>
        <c:axId val="349876896"/>
      </c:lineChart>
      <c:catAx>
        <c:axId val="349882384"/>
        <c:scaling>
          <c:orientation val="minMax"/>
        </c:scaling>
        <c:delete val="0"/>
        <c:axPos val="b"/>
        <c:numFmt formatCode="General" sourceLinked="1"/>
        <c:majorTickMark val="none"/>
        <c:minorTickMark val="none"/>
        <c:tickLblPos val="nextTo"/>
        <c:txPr>
          <a:bodyPr rot="-5400000" vert="horz"/>
          <a:lstStyle/>
          <a:p>
            <a:pPr>
              <a:defRPr sz="800">
                <a:latin typeface="Verdana" panose="020B0604030504040204" pitchFamily="34" charset="0"/>
                <a:ea typeface="Verdana" panose="020B0604030504040204" pitchFamily="34" charset="0"/>
              </a:defRPr>
            </a:pPr>
            <a:endParaRPr lang="lv-LV"/>
          </a:p>
        </c:txPr>
        <c:crossAx val="349876896"/>
        <c:crosses val="autoZero"/>
        <c:auto val="1"/>
        <c:lblAlgn val="ctr"/>
        <c:lblOffset val="100"/>
        <c:noMultiLvlLbl val="0"/>
      </c:catAx>
      <c:valAx>
        <c:axId val="349876896"/>
        <c:scaling>
          <c:orientation val="minMax"/>
          <c:max val="2000"/>
        </c:scaling>
        <c:delete val="0"/>
        <c:axPos val="l"/>
        <c:majorGridlines/>
        <c:numFmt formatCode="0" sourceLinked="1"/>
        <c:majorTickMark val="none"/>
        <c:minorTickMark val="none"/>
        <c:tickLblPos val="nextTo"/>
        <c:txPr>
          <a:bodyPr/>
          <a:lstStyle/>
          <a:p>
            <a:pPr>
              <a:defRPr sz="800">
                <a:latin typeface="Verdana" panose="020B0604030504040204" pitchFamily="34" charset="0"/>
                <a:ea typeface="Verdana" panose="020B0604030504040204" pitchFamily="34" charset="0"/>
              </a:defRPr>
            </a:pPr>
            <a:endParaRPr lang="lv-LV"/>
          </a:p>
        </c:txPr>
        <c:crossAx val="349882384"/>
        <c:crosses val="autoZero"/>
        <c:crossBetween val="between"/>
      </c:valAx>
    </c:plotArea>
    <c:legend>
      <c:legendPos val="r"/>
      <c:layout>
        <c:manualLayout>
          <c:xMode val="edge"/>
          <c:yMode val="edge"/>
          <c:x val="2.0468100731152405E-2"/>
          <c:y val="0.86922340589779201"/>
          <c:w val="0.966609608581536"/>
          <c:h val="0.13077659410220782"/>
        </c:manualLayout>
      </c:layout>
      <c:overlay val="1"/>
      <c:txPr>
        <a:bodyPr/>
        <a:lstStyle/>
        <a:p>
          <a:pPr>
            <a:defRPr sz="800">
              <a:latin typeface="Verdana" panose="020B0604030504040204" pitchFamily="34" charset="0"/>
              <a:ea typeface="Verdana" panose="020B0604030504040204" pitchFamily="34" charset="0"/>
            </a:defRPr>
          </a:pPr>
          <a:endParaRPr lang="lv-LV"/>
        </a:p>
      </c:txPr>
    </c:legend>
    <c:plotVisOnly val="1"/>
    <c:dispBlanksAs val="gap"/>
    <c:showDLblsOverMax val="0"/>
  </c:chart>
  <c:spPr>
    <a:ln>
      <a:noFill/>
    </a:ln>
  </c:spPr>
  <c:txPr>
    <a:bodyPr/>
    <a:lstStyle/>
    <a:p>
      <a:pPr>
        <a:defRPr>
          <a:latin typeface="+mn-lt"/>
        </a:defRPr>
      </a:pPr>
      <a:endParaRPr lang="lv-LV"/>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2034480100507E-2"/>
          <c:y val="5.5038695023155046E-2"/>
          <c:w val="0.92325061175312517"/>
          <c:h val="0.75009077422634418"/>
        </c:manualLayout>
      </c:layout>
      <c:lineChart>
        <c:grouping val="standard"/>
        <c:varyColors val="0"/>
        <c:ser>
          <c:idx val="0"/>
          <c:order val="0"/>
          <c:tx>
            <c:strRef>
              <c:f>'@87'!$A$4</c:f>
              <c:strCache>
                <c:ptCount val="1"/>
                <c:pt idx="0">
                  <c:v>Apstrādes rūpniecības ieguldījums</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5B62-4AC3-8D31-F69E0197327A}"/>
                </c:ext>
              </c:extLst>
            </c:dLbl>
            <c:dLbl>
              <c:idx val="1"/>
              <c:delete val="1"/>
              <c:extLst>
                <c:ext xmlns:c15="http://schemas.microsoft.com/office/drawing/2012/chart" uri="{CE6537A1-D6FC-4f65-9D91-7224C49458BB}"/>
                <c:ext xmlns:c16="http://schemas.microsoft.com/office/drawing/2014/chart" uri="{C3380CC4-5D6E-409C-BE32-E72D297353CC}">
                  <c16:uniqueId val="{00000001-5B62-4AC3-8D31-F69E0197327A}"/>
                </c:ext>
              </c:extLst>
            </c:dLbl>
            <c:dLbl>
              <c:idx val="2"/>
              <c:delete val="1"/>
              <c:extLst>
                <c:ext xmlns:c15="http://schemas.microsoft.com/office/drawing/2012/chart" uri="{CE6537A1-D6FC-4f65-9D91-7224C49458BB}"/>
                <c:ext xmlns:c16="http://schemas.microsoft.com/office/drawing/2014/chart" uri="{C3380CC4-5D6E-409C-BE32-E72D297353CC}">
                  <c16:uniqueId val="{00000002-5B62-4AC3-8D31-F69E0197327A}"/>
                </c:ext>
              </c:extLst>
            </c:dLbl>
            <c:dLbl>
              <c:idx val="3"/>
              <c:delete val="1"/>
              <c:extLst>
                <c:ext xmlns:c15="http://schemas.microsoft.com/office/drawing/2012/chart" uri="{CE6537A1-D6FC-4f65-9D91-7224C49458BB}"/>
                <c:ext xmlns:c16="http://schemas.microsoft.com/office/drawing/2014/chart" uri="{C3380CC4-5D6E-409C-BE32-E72D297353CC}">
                  <c16:uniqueId val="{00000003-5B62-4AC3-8D31-F69E0197327A}"/>
                </c:ext>
              </c:extLst>
            </c:dLbl>
            <c:dLbl>
              <c:idx val="4"/>
              <c:delete val="1"/>
              <c:extLst>
                <c:ext xmlns:c15="http://schemas.microsoft.com/office/drawing/2012/chart" uri="{CE6537A1-D6FC-4f65-9D91-7224C49458BB}"/>
                <c:ext xmlns:c16="http://schemas.microsoft.com/office/drawing/2014/chart" uri="{C3380CC4-5D6E-409C-BE32-E72D297353CC}">
                  <c16:uniqueId val="{00000004-5B62-4AC3-8D31-F69E0197327A}"/>
                </c:ext>
              </c:extLst>
            </c:dLbl>
            <c:dLbl>
              <c:idx val="5"/>
              <c:delete val="1"/>
              <c:extLst>
                <c:ext xmlns:c15="http://schemas.microsoft.com/office/drawing/2012/chart" uri="{CE6537A1-D6FC-4f65-9D91-7224C49458BB}"/>
                <c:ext xmlns:c16="http://schemas.microsoft.com/office/drawing/2014/chart" uri="{C3380CC4-5D6E-409C-BE32-E72D297353CC}">
                  <c16:uniqueId val="{00000005-5B62-4AC3-8D31-F69E0197327A}"/>
                </c:ext>
              </c:extLst>
            </c:dLbl>
            <c:dLbl>
              <c:idx val="6"/>
              <c:delete val="1"/>
              <c:extLst>
                <c:ext xmlns:c15="http://schemas.microsoft.com/office/drawing/2012/chart" uri="{CE6537A1-D6FC-4f65-9D91-7224C49458BB}"/>
                <c:ext xmlns:c16="http://schemas.microsoft.com/office/drawing/2014/chart" uri="{C3380CC4-5D6E-409C-BE32-E72D297353CC}">
                  <c16:uniqueId val="{00000006-5B62-4AC3-8D31-F69E0197327A}"/>
                </c:ext>
              </c:extLst>
            </c:dLbl>
            <c:dLbl>
              <c:idx val="7"/>
              <c:delete val="1"/>
              <c:extLst>
                <c:ext xmlns:c15="http://schemas.microsoft.com/office/drawing/2012/chart" uri="{CE6537A1-D6FC-4f65-9D91-7224C49458BB}"/>
                <c:ext xmlns:c16="http://schemas.microsoft.com/office/drawing/2014/chart" uri="{C3380CC4-5D6E-409C-BE32-E72D297353CC}">
                  <c16:uniqueId val="{00000007-5B62-4AC3-8D31-F69E0197327A}"/>
                </c:ext>
              </c:extLst>
            </c:dLbl>
            <c:dLbl>
              <c:idx val="8"/>
              <c:delete val="1"/>
              <c:extLst>
                <c:ext xmlns:c15="http://schemas.microsoft.com/office/drawing/2012/chart" uri="{CE6537A1-D6FC-4f65-9D91-7224C49458BB}"/>
                <c:ext xmlns:c16="http://schemas.microsoft.com/office/drawing/2014/chart" uri="{C3380CC4-5D6E-409C-BE32-E72D297353CC}">
                  <c16:uniqueId val="{00000008-5B62-4AC3-8D31-F69E0197327A}"/>
                </c:ext>
              </c:extLst>
            </c:dLbl>
            <c:dLbl>
              <c:idx val="9"/>
              <c:delete val="1"/>
              <c:extLst>
                <c:ext xmlns:c15="http://schemas.microsoft.com/office/drawing/2012/chart" uri="{CE6537A1-D6FC-4f65-9D91-7224C49458BB}"/>
                <c:ext xmlns:c16="http://schemas.microsoft.com/office/drawing/2014/chart" uri="{C3380CC4-5D6E-409C-BE32-E72D297353CC}">
                  <c16:uniqueId val="{00000009-5B62-4AC3-8D31-F69E0197327A}"/>
                </c:ext>
              </c:extLst>
            </c:dLbl>
            <c:dLbl>
              <c:idx val="10"/>
              <c:delete val="1"/>
              <c:extLst>
                <c:ext xmlns:c15="http://schemas.microsoft.com/office/drawing/2012/chart" uri="{CE6537A1-D6FC-4f65-9D91-7224C49458BB}"/>
                <c:ext xmlns:c16="http://schemas.microsoft.com/office/drawing/2014/chart" uri="{C3380CC4-5D6E-409C-BE32-E72D297353CC}">
                  <c16:uniqueId val="{0000000A-5B62-4AC3-8D31-F69E0197327A}"/>
                </c:ext>
              </c:extLst>
            </c:dLbl>
            <c:spPr>
              <a:noFill/>
              <a:ln>
                <a:noFill/>
              </a:ln>
              <a:effectLst/>
            </c:spPr>
            <c:txPr>
              <a:bodyPr/>
              <a:lstStyle/>
              <a:p>
                <a:pPr>
                  <a:defRPr sz="800" b="0">
                    <a:solidFill>
                      <a:sysClr val="windowText" lastClr="000000"/>
                    </a:solidFill>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'@87'!$G$3:$AB$3</c:f>
              <c:numCache>
                <c:formatCode>General</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numCache>
            </c:numRef>
          </c:cat>
          <c:val>
            <c:numRef>
              <c:f>'@87'!$G$4:$AB$4</c:f>
              <c:numCache>
                <c:formatCode>0.0</c:formatCode>
                <c:ptCount val="22"/>
                <c:pt idx="0">
                  <c:v>10.8</c:v>
                </c:pt>
                <c:pt idx="1">
                  <c:v>13.3</c:v>
                </c:pt>
                <c:pt idx="2">
                  <c:v>13.3</c:v>
                </c:pt>
                <c:pt idx="3">
                  <c:v>12.8</c:v>
                </c:pt>
                <c:pt idx="4">
                  <c:v>12.6</c:v>
                </c:pt>
                <c:pt idx="5">
                  <c:v>11.9</c:v>
                </c:pt>
                <c:pt idx="6">
                  <c:v>11.9</c:v>
                </c:pt>
                <c:pt idx="7">
                  <c:v>11.6</c:v>
                </c:pt>
                <c:pt idx="8">
                  <c:v>12</c:v>
                </c:pt>
                <c:pt idx="9">
                  <c:v>12.2</c:v>
                </c:pt>
                <c:pt idx="10">
                  <c:v>12.2</c:v>
                </c:pt>
                <c:pt idx="11">
                  <c:v>12.5</c:v>
                </c:pt>
              </c:numCache>
            </c:numRef>
          </c:val>
          <c:smooth val="0"/>
          <c:extLst>
            <c:ext xmlns:c16="http://schemas.microsoft.com/office/drawing/2014/chart" uri="{C3380CC4-5D6E-409C-BE32-E72D297353CC}">
              <c16:uniqueId val="{0000000B-5B62-4AC3-8D31-F69E0197327A}"/>
            </c:ext>
          </c:extLst>
        </c:ser>
        <c:ser>
          <c:idx val="1"/>
          <c:order val="1"/>
          <c:tx>
            <c:strRef>
              <c:f>'@87'!$A$5</c:f>
              <c:strCache>
                <c:ptCount val="1"/>
                <c:pt idx="0">
                  <c:v>NAP mērķa vērtības</c:v>
                </c:pt>
              </c:strCache>
            </c:strRef>
          </c:tx>
          <c:spPr>
            <a:ln>
              <a:noFill/>
            </a:ln>
          </c:spPr>
          <c:marker>
            <c:symbol val="square"/>
            <c:size val="5"/>
            <c:spPr>
              <a:solidFill>
                <a:srgbClr val="FFFF00"/>
              </a:solidFill>
              <a:ln w="25400">
                <a:solidFill>
                  <a:srgbClr val="C00000"/>
                </a:solidFill>
              </a:ln>
            </c:spPr>
          </c:marker>
          <c:dLbls>
            <c:dLbl>
              <c:idx val="5"/>
              <c:layout>
                <c:manualLayout>
                  <c:x val="-8.8193142983133063E-3"/>
                  <c:y val="-3.07422046552481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B62-4AC3-8D31-F69E0197327A}"/>
                </c:ext>
              </c:extLst>
            </c:dLbl>
            <c:dLbl>
              <c:idx val="11"/>
              <c:layout>
                <c:manualLayout>
                  <c:x val="-1.3228971447469959E-2"/>
                  <c:y val="-4.830917874396139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B62-4AC3-8D31-F69E0197327A}"/>
                </c:ext>
              </c:extLst>
            </c:dLbl>
            <c:dLbl>
              <c:idx val="20"/>
              <c:layout>
                <c:manualLayout>
                  <c:x val="-3.1127450980392157E-2"/>
                  <c:y val="-1.2828282828282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B62-4AC3-8D31-F69E0197327A}"/>
                </c:ext>
              </c:extLst>
            </c:dLbl>
            <c:dLbl>
              <c:idx val="21"/>
              <c:layout>
                <c:manualLayout>
                  <c:x val="-2.4253114320361591E-2"/>
                  <c:y val="-3.074220465524814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B62-4AC3-8D31-F69E0197327A}"/>
                </c:ext>
              </c:extLst>
            </c:dLbl>
            <c:spPr>
              <a:noFill/>
              <a:ln>
                <a:noFill/>
              </a:ln>
              <a:effectLst/>
            </c:spPr>
            <c:txPr>
              <a:bodyPr/>
              <a:lstStyle/>
              <a:p>
                <a:pPr>
                  <a:defRPr sz="8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'@87'!$G$3:$AB$3</c:f>
              <c:numCache>
                <c:formatCode>General</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21">
                  <c:v>2030</c:v>
                </c:pt>
              </c:numCache>
            </c:numRef>
          </c:cat>
          <c:val>
            <c:numRef>
              <c:f>'@87'!$G$5:$AB$5</c:f>
              <c:numCache>
                <c:formatCode>General</c:formatCode>
                <c:ptCount val="22"/>
                <c:pt idx="5">
                  <c:v>16</c:v>
                </c:pt>
                <c:pt idx="8">
                  <c:v>18</c:v>
                </c:pt>
                <c:pt idx="11">
                  <c:v>20</c:v>
                </c:pt>
                <c:pt idx="21">
                  <c:v>26</c:v>
                </c:pt>
              </c:numCache>
            </c:numRef>
          </c:val>
          <c:smooth val="0"/>
          <c:extLst>
            <c:ext xmlns:c16="http://schemas.microsoft.com/office/drawing/2014/chart" uri="{C3380CC4-5D6E-409C-BE32-E72D297353CC}">
              <c16:uniqueId val="{00000010-5B62-4AC3-8D31-F69E0197327A}"/>
            </c:ext>
          </c:extLst>
        </c:ser>
        <c:dLbls>
          <c:showLegendKey val="0"/>
          <c:showVal val="0"/>
          <c:showCatName val="0"/>
          <c:showSerName val="0"/>
          <c:showPercent val="0"/>
          <c:showBubbleSize val="0"/>
        </c:dLbls>
        <c:smooth val="0"/>
        <c:axId val="349877288"/>
        <c:axId val="349878072"/>
      </c:lineChart>
      <c:catAx>
        <c:axId val="349877288"/>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800">
                <a:latin typeface="Verdana" panose="020B0604030504040204" pitchFamily="34" charset="0"/>
                <a:ea typeface="Verdana" panose="020B0604030504040204" pitchFamily="34" charset="0"/>
              </a:defRPr>
            </a:pPr>
            <a:endParaRPr lang="lv-LV"/>
          </a:p>
        </c:txPr>
        <c:crossAx val="349878072"/>
        <c:crosses val="autoZero"/>
        <c:auto val="1"/>
        <c:lblAlgn val="ctr"/>
        <c:lblOffset val="100"/>
        <c:noMultiLvlLbl val="0"/>
      </c:catAx>
      <c:valAx>
        <c:axId val="349878072"/>
        <c:scaling>
          <c:orientation val="minMax"/>
        </c:scaling>
        <c:delete val="0"/>
        <c:axPos val="l"/>
        <c:majorGridlines/>
        <c:numFmt formatCode="0.0" sourceLinked="1"/>
        <c:majorTickMark val="none"/>
        <c:minorTickMark val="none"/>
        <c:tickLblPos val="nextTo"/>
        <c:txPr>
          <a:bodyPr/>
          <a:lstStyle/>
          <a:p>
            <a:pPr>
              <a:defRPr sz="800">
                <a:latin typeface="Verdana" panose="020B0604030504040204" pitchFamily="34" charset="0"/>
                <a:ea typeface="Verdana" panose="020B0604030504040204" pitchFamily="34" charset="0"/>
              </a:defRPr>
            </a:pPr>
            <a:endParaRPr lang="lv-LV"/>
          </a:p>
        </c:txPr>
        <c:crossAx val="349877288"/>
        <c:crosses val="autoZero"/>
        <c:crossBetween val="midCat"/>
      </c:valAx>
      <c:spPr>
        <a:noFill/>
        <a:ln w="12700">
          <a:noFill/>
        </a:ln>
      </c:spPr>
    </c:plotArea>
    <c:legend>
      <c:legendPos val="b"/>
      <c:layout>
        <c:manualLayout>
          <c:xMode val="edge"/>
          <c:yMode val="edge"/>
          <c:x val="0.19999550761179027"/>
          <c:y val="0.93119317003644264"/>
          <c:w val="0.59092721721988473"/>
          <c:h val="6.8806863568931356E-2"/>
        </c:manualLayout>
      </c:layout>
      <c:overlay val="0"/>
      <c:txPr>
        <a:bodyPr/>
        <a:lstStyle/>
        <a:p>
          <a:pPr>
            <a:defRPr sz="800"/>
          </a:pPr>
          <a:endParaRPr lang="lv-LV"/>
        </a:p>
      </c:txPr>
    </c:legend>
    <c:plotVisOnly val="1"/>
    <c:dispBlanksAs val="gap"/>
    <c:showDLblsOverMax val="0"/>
  </c:chart>
  <c:spPr>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'@89'!$A$7</c:f>
              <c:strCache>
                <c:ptCount val="1"/>
                <c:pt idx="0">
                  <c:v>Eksports, % no IKP</c:v>
                </c:pt>
              </c:strCache>
            </c:strRef>
          </c:tx>
          <c:spPr>
            <a:ln w="25400">
              <a:solidFill>
                <a:srgbClr val="C0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4E8D-4E7A-BC68-621A7CEEAD63}"/>
                </c:ext>
              </c:extLst>
            </c:dLbl>
            <c:dLbl>
              <c:idx val="1"/>
              <c:delete val="1"/>
              <c:extLst>
                <c:ext xmlns:c15="http://schemas.microsoft.com/office/drawing/2012/chart" uri="{CE6537A1-D6FC-4f65-9D91-7224C49458BB}"/>
                <c:ext xmlns:c16="http://schemas.microsoft.com/office/drawing/2014/chart" uri="{C3380CC4-5D6E-409C-BE32-E72D297353CC}">
                  <c16:uniqueId val="{00000001-4E8D-4E7A-BC68-621A7CEEAD63}"/>
                </c:ext>
              </c:extLst>
            </c:dLbl>
            <c:dLbl>
              <c:idx val="2"/>
              <c:delete val="1"/>
              <c:extLst>
                <c:ext xmlns:c15="http://schemas.microsoft.com/office/drawing/2012/chart" uri="{CE6537A1-D6FC-4f65-9D91-7224C49458BB}"/>
                <c:ext xmlns:c16="http://schemas.microsoft.com/office/drawing/2014/chart" uri="{C3380CC4-5D6E-409C-BE32-E72D297353CC}">
                  <c16:uniqueId val="{00000002-4E8D-4E7A-BC68-621A7CEEAD63}"/>
                </c:ext>
              </c:extLst>
            </c:dLbl>
            <c:dLbl>
              <c:idx val="3"/>
              <c:delete val="1"/>
              <c:extLst>
                <c:ext xmlns:c15="http://schemas.microsoft.com/office/drawing/2012/chart" uri="{CE6537A1-D6FC-4f65-9D91-7224C49458BB}"/>
                <c:ext xmlns:c16="http://schemas.microsoft.com/office/drawing/2014/chart" uri="{C3380CC4-5D6E-409C-BE32-E72D297353CC}">
                  <c16:uniqueId val="{00000003-4E8D-4E7A-BC68-621A7CEEAD63}"/>
                </c:ext>
              </c:extLst>
            </c:dLbl>
            <c:dLbl>
              <c:idx val="4"/>
              <c:delete val="1"/>
              <c:extLst>
                <c:ext xmlns:c15="http://schemas.microsoft.com/office/drawing/2012/chart" uri="{CE6537A1-D6FC-4f65-9D91-7224C49458BB}"/>
                <c:ext xmlns:c16="http://schemas.microsoft.com/office/drawing/2014/chart" uri="{C3380CC4-5D6E-409C-BE32-E72D297353CC}">
                  <c16:uniqueId val="{00000004-4E8D-4E7A-BC68-621A7CEEAD63}"/>
                </c:ext>
              </c:extLst>
            </c:dLbl>
            <c:dLbl>
              <c:idx val="5"/>
              <c:delete val="1"/>
              <c:extLst>
                <c:ext xmlns:c15="http://schemas.microsoft.com/office/drawing/2012/chart" uri="{CE6537A1-D6FC-4f65-9D91-7224C49458BB}"/>
                <c:ext xmlns:c16="http://schemas.microsoft.com/office/drawing/2014/chart" uri="{C3380CC4-5D6E-409C-BE32-E72D297353CC}">
                  <c16:uniqueId val="{00000005-4E8D-4E7A-BC68-621A7CEEAD63}"/>
                </c:ext>
              </c:extLst>
            </c:dLbl>
            <c:dLbl>
              <c:idx val="6"/>
              <c:delete val="1"/>
              <c:extLst>
                <c:ext xmlns:c15="http://schemas.microsoft.com/office/drawing/2012/chart" uri="{CE6537A1-D6FC-4f65-9D91-7224C49458BB}"/>
                <c:ext xmlns:c16="http://schemas.microsoft.com/office/drawing/2014/chart" uri="{C3380CC4-5D6E-409C-BE32-E72D297353CC}">
                  <c16:uniqueId val="{00000006-4E8D-4E7A-BC68-621A7CEEAD63}"/>
                </c:ext>
              </c:extLst>
            </c:dLbl>
            <c:dLbl>
              <c:idx val="7"/>
              <c:delete val="1"/>
              <c:extLst>
                <c:ext xmlns:c15="http://schemas.microsoft.com/office/drawing/2012/chart" uri="{CE6537A1-D6FC-4f65-9D91-7224C49458BB}"/>
                <c:ext xmlns:c16="http://schemas.microsoft.com/office/drawing/2014/chart" uri="{C3380CC4-5D6E-409C-BE32-E72D297353CC}">
                  <c16:uniqueId val="{00000007-4E8D-4E7A-BC68-621A7CEEAD63}"/>
                </c:ext>
              </c:extLst>
            </c:dLbl>
            <c:dLbl>
              <c:idx val="8"/>
              <c:delete val="1"/>
              <c:extLst>
                <c:ext xmlns:c15="http://schemas.microsoft.com/office/drawing/2012/chart" uri="{CE6537A1-D6FC-4f65-9D91-7224C49458BB}"/>
                <c:ext xmlns:c16="http://schemas.microsoft.com/office/drawing/2014/chart" uri="{C3380CC4-5D6E-409C-BE32-E72D297353CC}">
                  <c16:uniqueId val="{00000008-4E8D-4E7A-BC68-621A7CEEAD63}"/>
                </c:ext>
              </c:extLst>
            </c:dLbl>
            <c:dLbl>
              <c:idx val="9"/>
              <c:delete val="1"/>
              <c:extLst>
                <c:ext xmlns:c15="http://schemas.microsoft.com/office/drawing/2012/chart" uri="{CE6537A1-D6FC-4f65-9D91-7224C49458BB}"/>
                <c:ext xmlns:c16="http://schemas.microsoft.com/office/drawing/2014/chart" uri="{C3380CC4-5D6E-409C-BE32-E72D297353CC}">
                  <c16:uniqueId val="{00000009-4E8D-4E7A-BC68-621A7CEEAD63}"/>
                </c:ext>
              </c:extLst>
            </c:dLbl>
            <c:dLbl>
              <c:idx val="10"/>
              <c:delete val="1"/>
              <c:extLst>
                <c:ext xmlns:c15="http://schemas.microsoft.com/office/drawing/2012/chart" uri="{CE6537A1-D6FC-4f65-9D91-7224C49458BB}"/>
                <c:ext xmlns:c16="http://schemas.microsoft.com/office/drawing/2014/chart" uri="{C3380CC4-5D6E-409C-BE32-E72D297353CC}">
                  <c16:uniqueId val="{0000000A-4E8D-4E7A-BC68-621A7CEEAD63}"/>
                </c:ext>
              </c:extLst>
            </c:dLbl>
            <c:dLbl>
              <c:idx val="11"/>
              <c:layout>
                <c:manualLayout>
                  <c:x val="-2.6457942894939919E-2"/>
                  <c:y val="2.04429301533219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E8D-4E7A-BC68-621A7CEEAD63}"/>
                </c:ext>
              </c:extLst>
            </c:dLbl>
            <c:spPr>
              <a:noFill/>
              <a:ln>
                <a:noFill/>
              </a:ln>
              <a:effectLst/>
            </c:spPr>
            <c:txPr>
              <a:bodyPr wrap="square" lIns="38100" tIns="19050" rIns="38100" bIns="19050" anchor="ctr">
                <a:spAutoFit/>
              </a:bodyPr>
              <a:lstStyle/>
              <a:p>
                <a:pPr>
                  <a:defRPr sz="800">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'@89'!$G$3:$R$3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'@89'!$G$7:$R$7</c:f>
              <c:numCache>
                <c:formatCode>#,##0</c:formatCode>
                <c:ptCount val="12"/>
                <c:pt idx="0">
                  <c:v>42</c:v>
                </c:pt>
                <c:pt idx="1">
                  <c:v>53</c:v>
                </c:pt>
                <c:pt idx="2">
                  <c:v>60</c:v>
                </c:pt>
                <c:pt idx="3">
                  <c:v>61</c:v>
                </c:pt>
                <c:pt idx="4">
                  <c:v>60</c:v>
                </c:pt>
                <c:pt idx="5">
                  <c:v>61</c:v>
                </c:pt>
                <c:pt idx="6">
                  <c:v>60</c:v>
                </c:pt>
                <c:pt idx="7">
                  <c:v>60</c:v>
                </c:pt>
                <c:pt idx="8">
                  <c:v>62</c:v>
                </c:pt>
                <c:pt idx="9">
                  <c:v>62</c:v>
                </c:pt>
                <c:pt idx="10">
                  <c:v>60</c:v>
                </c:pt>
                <c:pt idx="11">
                  <c:v>60</c:v>
                </c:pt>
              </c:numCache>
            </c:numRef>
          </c:val>
          <c:smooth val="0"/>
          <c:extLst>
            <c:ext xmlns:c16="http://schemas.microsoft.com/office/drawing/2014/chart" uri="{C3380CC4-5D6E-409C-BE32-E72D297353CC}">
              <c16:uniqueId val="{0000000C-4E8D-4E7A-BC68-621A7CEEAD63}"/>
            </c:ext>
          </c:extLst>
        </c:ser>
        <c:ser>
          <c:idx val="1"/>
          <c:order val="1"/>
          <c:tx>
            <c:strRef>
              <c:f>'@89'!$A$8</c:f>
              <c:strCache>
                <c:ptCount val="1"/>
                <c:pt idx="0">
                  <c:v>Mērķa vērtības</c:v>
                </c:pt>
              </c:strCache>
            </c:strRef>
          </c:tx>
          <c:spPr>
            <a:ln>
              <a:noFill/>
            </a:ln>
          </c:spPr>
          <c:marker>
            <c:spPr>
              <a:solidFill>
                <a:srgbClr val="FFFF00"/>
              </a:solidFill>
              <a:ln w="25400">
                <a:solidFill>
                  <a:srgbClr val="C00000"/>
                </a:solidFill>
              </a:ln>
            </c:spPr>
          </c:marker>
          <c:dLbls>
            <c:dLbl>
              <c:idx val="5"/>
              <c:layout>
                <c:manualLayout>
                  <c:x val="-2.2048285745783669E-3"/>
                  <c:y val="-3.06643952299829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4E8D-4E7A-BC68-621A7CEEAD63}"/>
                </c:ext>
              </c:extLst>
            </c:dLbl>
            <c:dLbl>
              <c:idx val="8"/>
              <c:layout>
                <c:manualLayout>
                  <c:x val="-2.2048285745784072E-3"/>
                  <c:y val="-1.36286201022146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E8D-4E7A-BC68-621A7CEEAD63}"/>
                </c:ext>
              </c:extLst>
            </c:dLbl>
            <c:dLbl>
              <c:idx val="11"/>
              <c:layout>
                <c:manualLayout>
                  <c:x val="-1.9843457171205021E-2"/>
                  <c:y val="-4.08858603066439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4E8D-4E7A-BC68-621A7CEEAD63}"/>
                </c:ext>
              </c:extLst>
            </c:dLbl>
            <c:dLbl>
              <c:idx val="21"/>
              <c:layout>
                <c:manualLayout>
                  <c:x val="-1.1024142872891633E-2"/>
                  <c:y val="3.06643952299829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E8D-4E7A-BC68-621A7CEEAD63}"/>
                </c:ext>
              </c:extLst>
            </c:dLbl>
            <c:dLbl>
              <c:idx val="26"/>
              <c:layout>
                <c:manualLayout>
                  <c:x val="-4.1237113402061855E-2"/>
                  <c:y val="-2.4086018242517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E8D-4E7A-BC68-621A7CEEAD63}"/>
                </c:ext>
              </c:extLst>
            </c:dLbl>
            <c:spPr>
              <a:noFill/>
              <a:ln>
                <a:noFill/>
              </a:ln>
              <a:effectLst/>
            </c:spPr>
            <c:txPr>
              <a:bodyPr/>
              <a:lstStyle/>
              <a:p>
                <a:pPr>
                  <a:defRPr sz="800" b="1">
                    <a:latin typeface="Verdana" panose="020B0604030504040204" pitchFamily="34" charset="0"/>
                    <a:ea typeface="Verdana" panose="020B060403050404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'@89'!$G$3:$R$3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'@89'!$G$8:$AB$8</c:f>
              <c:numCache>
                <c:formatCode>General</c:formatCode>
                <c:ptCount val="22"/>
                <c:pt idx="5" formatCode="0">
                  <c:v>63</c:v>
                </c:pt>
                <c:pt idx="8" formatCode="0">
                  <c:v>66</c:v>
                </c:pt>
                <c:pt idx="11" formatCode="0">
                  <c:v>70</c:v>
                </c:pt>
                <c:pt idx="21" formatCode="0">
                  <c:v>78</c:v>
                </c:pt>
              </c:numCache>
            </c:numRef>
          </c:val>
          <c:smooth val="0"/>
          <c:extLst>
            <c:ext xmlns:c16="http://schemas.microsoft.com/office/drawing/2014/chart" uri="{C3380CC4-5D6E-409C-BE32-E72D297353CC}">
              <c16:uniqueId val="{00000012-4E8D-4E7A-BC68-621A7CEEAD63}"/>
            </c:ext>
          </c:extLst>
        </c:ser>
        <c:dLbls>
          <c:showLegendKey val="0"/>
          <c:showVal val="0"/>
          <c:showCatName val="0"/>
          <c:showSerName val="0"/>
          <c:showPercent val="0"/>
          <c:showBubbleSize val="0"/>
        </c:dLbls>
        <c:smooth val="0"/>
        <c:axId val="349878464"/>
        <c:axId val="349880816"/>
      </c:lineChart>
      <c:catAx>
        <c:axId val="349878464"/>
        <c:scaling>
          <c:orientation val="minMax"/>
        </c:scaling>
        <c:delete val="0"/>
        <c:axPos val="b"/>
        <c:majorGridlines>
          <c:spPr>
            <a:ln>
              <a:noFill/>
            </a:ln>
          </c:spPr>
        </c:majorGridlines>
        <c:numFmt formatCode="General" sourceLinked="1"/>
        <c:majorTickMark val="none"/>
        <c:minorTickMark val="none"/>
        <c:tickLblPos val="nextTo"/>
        <c:txPr>
          <a:bodyPr rot="-5400000" vert="horz"/>
          <a:lstStyle/>
          <a:p>
            <a:pPr>
              <a:defRPr sz="800">
                <a:latin typeface="Verdana" panose="020B0604030504040204" pitchFamily="34" charset="0"/>
                <a:ea typeface="Verdana" panose="020B0604030504040204" pitchFamily="34" charset="0"/>
              </a:defRPr>
            </a:pPr>
            <a:endParaRPr lang="lv-LV"/>
          </a:p>
        </c:txPr>
        <c:crossAx val="349880816"/>
        <c:crosses val="autoZero"/>
        <c:auto val="1"/>
        <c:lblAlgn val="ctr"/>
        <c:lblOffset val="100"/>
        <c:noMultiLvlLbl val="0"/>
      </c:catAx>
      <c:valAx>
        <c:axId val="349880816"/>
        <c:scaling>
          <c:orientation val="minMax"/>
        </c:scaling>
        <c:delete val="0"/>
        <c:axPos val="l"/>
        <c:majorGridlines/>
        <c:numFmt formatCode="#,##0" sourceLinked="1"/>
        <c:majorTickMark val="none"/>
        <c:minorTickMark val="none"/>
        <c:tickLblPos val="nextTo"/>
        <c:txPr>
          <a:bodyPr/>
          <a:lstStyle/>
          <a:p>
            <a:pPr>
              <a:defRPr sz="800">
                <a:latin typeface="Verdana" panose="020B0604030504040204" pitchFamily="34" charset="0"/>
                <a:ea typeface="Verdana" panose="020B0604030504040204" pitchFamily="34" charset="0"/>
              </a:defRPr>
            </a:pPr>
            <a:endParaRPr lang="lv-LV"/>
          </a:p>
        </c:txPr>
        <c:crossAx val="349878464"/>
        <c:crosses val="autoZero"/>
        <c:crossBetween val="midCat"/>
      </c:valAx>
    </c:plotArea>
    <c:legend>
      <c:legendPos val="b"/>
      <c:layout/>
      <c:overlay val="0"/>
      <c:txPr>
        <a:bodyPr/>
        <a:lstStyle/>
        <a:p>
          <a:pPr>
            <a:defRPr sz="800" baseline="-25000"/>
          </a:pPr>
          <a:endParaRPr lang="lv-LV"/>
        </a:p>
      </c:txPr>
    </c:legend>
    <c:plotVisOnly val="1"/>
    <c:dispBlanksAs val="gap"/>
    <c:showDLblsOverMax val="0"/>
  </c:chart>
  <c:spPr>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3430F-E5D4-4BAA-8C1F-2EBBF081BEA4}" type="datetimeFigureOut">
              <a:rPr lang="lv-LV" smtClean="0"/>
              <a:t>31.03.2022</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7240C-8160-42C5-85B0-BA97D8C93D9C}" type="slidenum">
              <a:rPr lang="lv-LV" smtClean="0"/>
              <a:t>‹#›</a:t>
            </a:fld>
            <a:endParaRPr lang="lv-LV"/>
          </a:p>
        </p:txBody>
      </p:sp>
    </p:spTree>
    <p:extLst>
      <p:ext uri="{BB962C8B-B14F-4D97-AF65-F5344CB8AC3E}">
        <p14:creationId xmlns:p14="http://schemas.microsoft.com/office/powerpoint/2010/main" val="295962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Date Placeholder 3"/>
          <p:cNvSpPr>
            <a:spLocks noGrp="1"/>
          </p:cNvSpPr>
          <p:nvPr>
            <p:ph type="dt" idx="1"/>
          </p:nvPr>
        </p:nvSpPr>
        <p:spPr/>
        <p:txBody>
          <a:bodyPr/>
          <a:lstStyle/>
          <a:p>
            <a:fld id="{64F4994A-202C-C247-800C-F114F8E859C6}" type="datetime5">
              <a:rPr lang="en-US" smtClean="0"/>
              <a:t>31-Mar-22</a:t>
            </a:fld>
            <a:endParaRPr lang="lv-LV"/>
          </a:p>
        </p:txBody>
      </p:sp>
      <p:sp>
        <p:nvSpPr>
          <p:cNvPr id="5" name="Slide Number Placeholder 4"/>
          <p:cNvSpPr>
            <a:spLocks noGrp="1"/>
          </p:cNvSpPr>
          <p:nvPr>
            <p:ph type="sldNum" sz="quarter" idx="5"/>
          </p:nvPr>
        </p:nvSpPr>
        <p:spPr/>
        <p:txBody>
          <a:bodyPr/>
          <a:lstStyle/>
          <a:p>
            <a:fld id="{E5827C91-6FD1-473E-B129-540F3073BA58}" type="slidenum">
              <a:rPr lang="lv-LV" smtClean="0"/>
              <a:t>1</a:t>
            </a:fld>
            <a:endParaRPr lang="lv-LV"/>
          </a:p>
        </p:txBody>
      </p:sp>
    </p:spTree>
    <p:extLst>
      <p:ext uri="{BB962C8B-B14F-4D97-AF65-F5344CB8AC3E}">
        <p14:creationId xmlns:p14="http://schemas.microsoft.com/office/powerpoint/2010/main" val="865078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907240C-8160-42C5-85B0-BA97D8C93D9C}" type="slidenum">
              <a:rPr lang="lv-LV" smtClean="0"/>
              <a:t>15</a:t>
            </a:fld>
            <a:endParaRPr lang="lv-LV"/>
          </a:p>
        </p:txBody>
      </p:sp>
    </p:spTree>
    <p:extLst>
      <p:ext uri="{BB962C8B-B14F-4D97-AF65-F5344CB8AC3E}">
        <p14:creationId xmlns:p14="http://schemas.microsoft.com/office/powerpoint/2010/main" val="910633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5907240C-8160-42C5-85B0-BA97D8C93D9C}" type="slidenum">
              <a:rPr lang="lv-LV" smtClean="0"/>
              <a:t>3</a:t>
            </a:fld>
            <a:endParaRPr lang="lv-LV"/>
          </a:p>
        </p:txBody>
      </p:sp>
    </p:spTree>
    <p:extLst>
      <p:ext uri="{BB962C8B-B14F-4D97-AF65-F5344CB8AC3E}">
        <p14:creationId xmlns:p14="http://schemas.microsoft.com/office/powerpoint/2010/main" val="402453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907240C-8160-42C5-85B0-BA97D8C93D9C}" type="slidenum">
              <a:rPr lang="lv-LV" smtClean="0"/>
              <a:t>4</a:t>
            </a:fld>
            <a:endParaRPr lang="lv-LV"/>
          </a:p>
        </p:txBody>
      </p:sp>
    </p:spTree>
    <p:extLst>
      <p:ext uri="{BB962C8B-B14F-4D97-AF65-F5344CB8AC3E}">
        <p14:creationId xmlns:p14="http://schemas.microsoft.com/office/powerpoint/2010/main" val="53290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5907240C-8160-42C5-85B0-BA97D8C93D9C}" type="slidenum">
              <a:rPr lang="lv-LV" smtClean="0"/>
              <a:t>5</a:t>
            </a:fld>
            <a:endParaRPr lang="lv-LV"/>
          </a:p>
        </p:txBody>
      </p:sp>
    </p:spTree>
    <p:extLst>
      <p:ext uri="{BB962C8B-B14F-4D97-AF65-F5344CB8AC3E}">
        <p14:creationId xmlns:p14="http://schemas.microsoft.com/office/powerpoint/2010/main" val="38134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10"/>
          </p:nvPr>
        </p:nvSpPr>
        <p:spPr/>
        <p:txBody>
          <a:bodyPr/>
          <a:lstStyle/>
          <a:p>
            <a:fld id="{5907240C-8160-42C5-85B0-BA97D8C93D9C}" type="slidenum">
              <a:rPr lang="lv-LV" smtClean="0"/>
              <a:t>6</a:t>
            </a:fld>
            <a:endParaRPr lang="lv-LV"/>
          </a:p>
        </p:txBody>
      </p:sp>
    </p:spTree>
    <p:extLst>
      <p:ext uri="{BB962C8B-B14F-4D97-AF65-F5344CB8AC3E}">
        <p14:creationId xmlns:p14="http://schemas.microsoft.com/office/powerpoint/2010/main" val="74761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sz="900" dirty="0"/>
          </a:p>
        </p:txBody>
      </p:sp>
      <p:sp>
        <p:nvSpPr>
          <p:cNvPr id="4" name="Slaida numura vietturis 3"/>
          <p:cNvSpPr>
            <a:spLocks noGrp="1"/>
          </p:cNvSpPr>
          <p:nvPr>
            <p:ph type="sldNum" sz="quarter" idx="5"/>
          </p:nvPr>
        </p:nvSpPr>
        <p:spPr/>
        <p:txBody>
          <a:bodyPr/>
          <a:lstStyle/>
          <a:p>
            <a:fld id="{5907240C-8160-42C5-85B0-BA97D8C93D9C}" type="slidenum">
              <a:rPr lang="lv-LV" smtClean="0"/>
              <a:t>7</a:t>
            </a:fld>
            <a:endParaRPr lang="lv-LV"/>
          </a:p>
        </p:txBody>
      </p:sp>
    </p:spTree>
    <p:extLst>
      <p:ext uri="{BB962C8B-B14F-4D97-AF65-F5344CB8AC3E}">
        <p14:creationId xmlns:p14="http://schemas.microsoft.com/office/powerpoint/2010/main" val="96344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907240C-8160-42C5-85B0-BA97D8C93D9C}" type="slidenum">
              <a:rPr lang="lv-LV" smtClean="0"/>
              <a:t>8</a:t>
            </a:fld>
            <a:endParaRPr lang="lv-LV"/>
          </a:p>
        </p:txBody>
      </p:sp>
    </p:spTree>
    <p:extLst>
      <p:ext uri="{BB962C8B-B14F-4D97-AF65-F5344CB8AC3E}">
        <p14:creationId xmlns:p14="http://schemas.microsoft.com/office/powerpoint/2010/main" val="68382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indent="0">
              <a:buFont typeface="Wingdings" panose="05000000000000000000" pitchFamily="2" charset="2"/>
              <a:buNone/>
            </a:pPr>
            <a:endParaRPr lang="lv-LV" sz="600" b="0" baseline="0" dirty="0">
              <a:latin typeface="Calibri" panose="020F0502020204030204" pitchFamily="34" charset="0"/>
            </a:endParaRPr>
          </a:p>
        </p:txBody>
      </p:sp>
      <p:sp>
        <p:nvSpPr>
          <p:cNvPr id="4" name="Slaida numura vietturis 3"/>
          <p:cNvSpPr>
            <a:spLocks noGrp="1"/>
          </p:cNvSpPr>
          <p:nvPr>
            <p:ph type="sldNum" sz="quarter" idx="5"/>
          </p:nvPr>
        </p:nvSpPr>
        <p:spPr/>
        <p:txBody>
          <a:bodyPr/>
          <a:lstStyle/>
          <a:p>
            <a:fld id="{5907240C-8160-42C5-85B0-BA97D8C93D9C}" type="slidenum">
              <a:rPr lang="lv-LV" smtClean="0"/>
              <a:t>9</a:t>
            </a:fld>
            <a:endParaRPr lang="lv-LV"/>
          </a:p>
        </p:txBody>
      </p:sp>
    </p:spTree>
    <p:extLst>
      <p:ext uri="{BB962C8B-B14F-4D97-AF65-F5344CB8AC3E}">
        <p14:creationId xmlns:p14="http://schemas.microsoft.com/office/powerpoint/2010/main" val="282464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5907240C-8160-42C5-85B0-BA97D8C93D9C}" type="slidenum">
              <a:rPr lang="lv-LV" smtClean="0"/>
              <a:t>11</a:t>
            </a:fld>
            <a:endParaRPr lang="lv-LV"/>
          </a:p>
        </p:txBody>
      </p:sp>
    </p:spTree>
    <p:extLst>
      <p:ext uri="{BB962C8B-B14F-4D97-AF65-F5344CB8AC3E}">
        <p14:creationId xmlns:p14="http://schemas.microsoft.com/office/powerpoint/2010/main" val="1134729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EF1E20-EBD9-45CC-8575-ED994AF7E64C}"/>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5CA41A57-D125-40F6-8213-7C35EAD49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B364A8A3-2CE0-46FD-86C8-5146239246C6}"/>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F00315D0-D830-43EF-93A4-5D1AFE4CBA1C}"/>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5AA1EA86-08B5-45A9-A535-80EB9EC40994}"/>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54488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2B26C3A-9605-42C2-9F1A-33F846A76F3E}"/>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85BA5F02-1C30-453A-8A74-C52C4B32E086}"/>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680511E-CF30-482C-B801-BF70BC8F842C}"/>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E97DA3A3-BCBF-48BF-BFC0-46F84A3309B8}"/>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20B8D4D3-4BFA-49A7-9097-B613F94AEB58}"/>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807349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03D5F12C-ECD7-4EE0-86F5-7E85894BC071}"/>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9EA2266E-B473-4F1A-886C-66226CAF560E}"/>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E7B0A6D1-AADC-4DE9-B942-05F2EE7B25A5}"/>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A5155DC6-142A-46C8-9A4B-781C7EB84A60}"/>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5BB79B8-0246-4CEE-8CB4-59BCD70B025C}"/>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270845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2A80FB7-E78B-47B9-B9A7-B25D81F075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06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54D1FC8D-7472-4079-BE81-E875197FBB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17A28B94-CC17-44F2-BF91-5E2AF9CD7900}"/>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79906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033348C-3C99-4071-A6A2-8B781C3B9D5C}"/>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01205D27-EF77-4CDA-994A-F0A02A1FC6A3}"/>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1A0A5B0A-B21C-4E99-9F75-E9FF0104AB01}"/>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9FBF52D2-2C5C-4CDD-8C9B-EC02AE88066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0E4AA4CA-5011-40D8-8700-7632E434A41F}"/>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990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4C025F3-2EF5-4909-A103-91E63A60E968}"/>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E9533383-4129-46C1-B7DA-F0B19E8628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7A843547-6A4B-4097-9244-C46C6A7821CE}"/>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0AECC2F2-3A86-4A84-8D60-94187A748D13}"/>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927E8DEF-EA3E-4CE3-91D3-330DD5470D70}"/>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119016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11D3530-8F15-4191-9646-0546A7E781C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A402D0D3-43D0-4787-8AEF-25EF17C218AB}"/>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245371EF-584A-4C9C-8552-9553B262FF18}"/>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8D103B35-1E9C-4753-A7B2-963447B70B97}"/>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6" name="Kājenes vietturis 5">
            <a:extLst>
              <a:ext uri="{FF2B5EF4-FFF2-40B4-BE49-F238E27FC236}">
                <a16:creationId xmlns:a16="http://schemas.microsoft.com/office/drawing/2014/main" id="{51C3B4E5-36C3-470D-888B-9CE7EDD843AC}"/>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2EDB12FE-57AB-4227-B726-270295595047}"/>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049799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536CF98-9565-4FC1-9601-B2E07537052D}"/>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4CEFB04B-7A5B-47CA-B6A5-6C9B48E2C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CAA9F7E2-429D-4553-9072-3A9D1D7F04D5}"/>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43E252E8-2621-43BD-82D0-1EB652101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3B07A547-5C58-4B28-B0F0-9492C800B2D9}"/>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7A3FE055-8E02-4D08-8DA2-77AE673A530A}"/>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8" name="Kājenes vietturis 7">
            <a:extLst>
              <a:ext uri="{FF2B5EF4-FFF2-40B4-BE49-F238E27FC236}">
                <a16:creationId xmlns:a16="http://schemas.microsoft.com/office/drawing/2014/main" id="{23348D16-5A2E-4130-B7B0-E7778C69425F}"/>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91B8EDEB-5F84-4E06-AB69-FF2B432E183A}"/>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5576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E2ADA32-0DEB-412E-838F-F2DC183D42A3}"/>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773BB34C-22E0-4039-B29C-8E629CAA6FC0}"/>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4" name="Kājenes vietturis 3">
            <a:extLst>
              <a:ext uri="{FF2B5EF4-FFF2-40B4-BE49-F238E27FC236}">
                <a16:creationId xmlns:a16="http://schemas.microsoft.com/office/drawing/2014/main" id="{131EDD8F-1AF9-47CB-BA2A-21D0F912FE40}"/>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FA9C9F2F-A227-47EA-9230-21A52E190B10}"/>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56337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7AA4EF12-980B-475A-854A-3C6AFD44106E}"/>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3" name="Kājenes vietturis 2">
            <a:extLst>
              <a:ext uri="{FF2B5EF4-FFF2-40B4-BE49-F238E27FC236}">
                <a16:creationId xmlns:a16="http://schemas.microsoft.com/office/drawing/2014/main" id="{FABA133E-16C1-4647-8778-C2572FACFECD}"/>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D6E2294E-BBB0-473D-9F36-271F8E2CA0AA}"/>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412400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409637D-767A-4446-8818-48C9E064E7FE}"/>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D12C678E-3BDA-4DA7-903B-1A502B088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DB86F01B-78D5-442A-825B-51BCAC0DB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18C07CCB-AD86-44CD-96BC-87D4BC31C63D}"/>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6" name="Kājenes vietturis 5">
            <a:extLst>
              <a:ext uri="{FF2B5EF4-FFF2-40B4-BE49-F238E27FC236}">
                <a16:creationId xmlns:a16="http://schemas.microsoft.com/office/drawing/2014/main" id="{5741F9DB-3B23-4981-918F-644220FD7C3B}"/>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BEE1A412-C353-4883-AD2A-3EB71B13A18A}"/>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218307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FE1B3BD-EDF1-43E1-A5B7-62679097B980}"/>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E9E0DB63-691B-49B4-B35D-46BE96164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8B6D62B6-9766-4353-8944-F06A68847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3A391ECF-91F4-4820-AA0F-392B30183D51}"/>
              </a:ext>
            </a:extLst>
          </p:cNvPr>
          <p:cNvSpPr>
            <a:spLocks noGrp="1"/>
          </p:cNvSpPr>
          <p:nvPr>
            <p:ph type="dt" sz="half" idx="10"/>
          </p:nvPr>
        </p:nvSpPr>
        <p:spPr/>
        <p:txBody>
          <a:bodyPr/>
          <a:lstStyle/>
          <a:p>
            <a:fld id="{0D9EB730-8738-44C6-801E-9656723E891E}" type="datetimeFigureOut">
              <a:rPr lang="lv-LV" smtClean="0"/>
              <a:t>31.03.2022</a:t>
            </a:fld>
            <a:endParaRPr lang="lv-LV"/>
          </a:p>
        </p:txBody>
      </p:sp>
      <p:sp>
        <p:nvSpPr>
          <p:cNvPr id="6" name="Kājenes vietturis 5">
            <a:extLst>
              <a:ext uri="{FF2B5EF4-FFF2-40B4-BE49-F238E27FC236}">
                <a16:creationId xmlns:a16="http://schemas.microsoft.com/office/drawing/2014/main" id="{3228011C-5FF2-4361-9339-A0C37A2EC02A}"/>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A65899DB-0204-412F-8B05-B424636C81A3}"/>
              </a:ext>
            </a:extLst>
          </p:cNvPr>
          <p:cNvSpPr>
            <a:spLocks noGrp="1"/>
          </p:cNvSpPr>
          <p:nvPr>
            <p:ph type="sldNum" sz="quarter" idx="12"/>
          </p:nvPr>
        </p:nvSpPr>
        <p:spPr/>
        <p:txBody>
          <a:bodyPr/>
          <a:lstStyle/>
          <a:p>
            <a:fld id="{D4684534-F3B1-4883-AD41-12224F8335F1}" type="slidenum">
              <a:rPr lang="lv-LV" smtClean="0"/>
              <a:t>‹#›</a:t>
            </a:fld>
            <a:endParaRPr lang="lv-LV"/>
          </a:p>
        </p:txBody>
      </p:sp>
    </p:spTree>
    <p:extLst>
      <p:ext uri="{BB962C8B-B14F-4D97-AF65-F5344CB8AC3E}">
        <p14:creationId xmlns:p14="http://schemas.microsoft.com/office/powerpoint/2010/main" val="306469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96DAC541-7B7A-43D3-8B79-37D633B846F1}">
                <asvg:svgBlip xmlns:asvg="http://schemas.microsoft.com/office/drawing/2016/SVG/main" xmlns="" r:embed="rId15"/>
              </a:ext>
            </a:extLst>
          </a:blip>
          <a:srcRect/>
          <a:stretch>
            <a:fillRect/>
          </a:stretch>
        </a:blip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763D53FE-D9F7-4AD0-93A0-045223C38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E1D0D115-885F-4ED5-B0AB-DC6AFE600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0C88E9FC-62C2-43DC-9C5B-5CFF8377F3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EB730-8738-44C6-801E-9656723E891E}" type="datetimeFigureOut">
              <a:rPr lang="lv-LV" smtClean="0"/>
              <a:t>31.03.2022</a:t>
            </a:fld>
            <a:endParaRPr lang="lv-LV"/>
          </a:p>
        </p:txBody>
      </p:sp>
      <p:sp>
        <p:nvSpPr>
          <p:cNvPr id="5" name="Kājenes vietturis 4">
            <a:extLst>
              <a:ext uri="{FF2B5EF4-FFF2-40B4-BE49-F238E27FC236}">
                <a16:creationId xmlns:a16="http://schemas.microsoft.com/office/drawing/2014/main" id="{1B214B73-E7A6-4EB4-A545-6F0DCCCB1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6351D06C-7607-47F4-A04F-76603CF39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84534-F3B1-4883-AD41-12224F8335F1}" type="slidenum">
              <a:rPr lang="lv-LV" smtClean="0"/>
              <a:t>‹#›</a:t>
            </a:fld>
            <a:endParaRPr lang="lv-LV"/>
          </a:p>
        </p:txBody>
      </p:sp>
    </p:spTree>
    <p:extLst>
      <p:ext uri="{BB962C8B-B14F-4D97-AF65-F5344CB8AC3E}">
        <p14:creationId xmlns:p14="http://schemas.microsoft.com/office/powerpoint/2010/main" val="719770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hart" Target="../charts/chart18.xml"/><Relationship Id="rId4" Type="http://schemas.openxmlformats.org/officeDocument/2006/relationships/chart" Target="../charts/chart1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pkc.gov.lv/sites/default/files/inline-files/NAP_2014-2020_gala_novertejums.pdf"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chart" Target="../charts/chart7.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EEC1BCE6-B093-4122-9213-E959AB590F67}"/>
              </a:ext>
            </a:extLst>
          </p:cNvPr>
          <p:cNvSpPr>
            <a:spLocks noGrp="1"/>
          </p:cNvSpPr>
          <p:nvPr>
            <p:ph type="title"/>
          </p:nvPr>
        </p:nvSpPr>
        <p:spPr/>
        <p:txBody>
          <a:bodyPr>
            <a:normAutofit fontScale="90000"/>
          </a:bodyPr>
          <a:lstStyle/>
          <a:p>
            <a:r>
              <a:rPr lang="lv-LV" sz="3600" b="1" dirty="0">
                <a:solidFill>
                  <a:srgbClr val="993333"/>
                </a:solidFill>
                <a:latin typeface="Verdana" panose="020B0604030504040204" pitchFamily="34" charset="0"/>
                <a:ea typeface="Verdana" panose="020B0604030504040204" pitchFamily="34" charset="0"/>
              </a:rPr>
              <a:t>Nacionālā attīstības plāna 2014-2020 īstenošanas rezultāti</a:t>
            </a:r>
            <a:endParaRPr lang="lv-LV" altLang="lv-LV" sz="3600" dirty="0"/>
          </a:p>
        </p:txBody>
      </p:sp>
      <p:sp>
        <p:nvSpPr>
          <p:cNvPr id="2" name="Teksta vietturis 1">
            <a:extLst>
              <a:ext uri="{FF2B5EF4-FFF2-40B4-BE49-F238E27FC236}">
                <a16:creationId xmlns:a16="http://schemas.microsoft.com/office/drawing/2014/main" id="{9E7866D1-1D8A-466D-99BA-2D8158E674C3}"/>
              </a:ext>
            </a:extLst>
          </p:cNvPr>
          <p:cNvSpPr>
            <a:spLocks noGrp="1"/>
          </p:cNvSpPr>
          <p:nvPr>
            <p:ph type="body" sz="quarter" idx="10"/>
          </p:nvPr>
        </p:nvSpPr>
        <p:spPr>
          <a:xfrm>
            <a:off x="914400" y="4363452"/>
            <a:ext cx="10363200" cy="914400"/>
          </a:xfrm>
        </p:spPr>
        <p:txBody>
          <a:bodyPr>
            <a:normAutofit fontScale="92500" lnSpcReduction="20000"/>
          </a:bodyPr>
          <a:lstStyle/>
          <a:p>
            <a:endParaRPr lang="lv-LV" sz="1800" dirty="0"/>
          </a:p>
          <a:p>
            <a:endParaRPr lang="lv-LV" sz="1800" dirty="0"/>
          </a:p>
          <a:p>
            <a:r>
              <a:rPr lang="lv-LV" sz="1800" dirty="0"/>
              <a:t>Saeimas Ilgtspējīgas attīstības komisijas sēde, 30.03.2022.</a:t>
            </a:r>
          </a:p>
        </p:txBody>
      </p:sp>
      <p:sp>
        <p:nvSpPr>
          <p:cNvPr id="12292" name="Text Placeholder 3">
            <a:extLst>
              <a:ext uri="{FF2B5EF4-FFF2-40B4-BE49-F238E27FC236}">
                <a16:creationId xmlns:a16="http://schemas.microsoft.com/office/drawing/2014/main" id="{A64DF993-8758-4810-A05A-DBCC7566AA32}"/>
              </a:ext>
            </a:extLst>
          </p:cNvPr>
          <p:cNvSpPr>
            <a:spLocks noGrp="1"/>
          </p:cNvSpPr>
          <p:nvPr>
            <p:ph type="body" sz="quarter" idx="11"/>
          </p:nvPr>
        </p:nvSpPr>
        <p:spPr/>
        <p:txBody>
          <a:bodyPr>
            <a:noAutofit/>
          </a:bodyPr>
          <a:lstStyle/>
          <a:p>
            <a:pPr algn="r">
              <a:lnSpc>
                <a:spcPct val="110000"/>
              </a:lnSpc>
              <a:spcBef>
                <a:spcPts val="0"/>
              </a:spcBef>
            </a:pPr>
            <a:r>
              <a:rPr lang="lv-LV" altLang="lv-LV" dirty="0">
                <a:solidFill>
                  <a:srgbClr val="404040"/>
                </a:solidFill>
                <a:ea typeface="MS PGothic" panose="020B0600070205080204" pitchFamily="34" charset="-128"/>
              </a:rPr>
              <a:t>Pēteris Vilks, </a:t>
            </a:r>
            <a:r>
              <a:rPr lang="lv-LV" altLang="lv-LV" dirty="0" err="1">
                <a:solidFill>
                  <a:srgbClr val="404040"/>
                </a:solidFill>
                <a:ea typeface="MS PGothic" panose="020B0600070205080204" pitchFamily="34" charset="-128"/>
              </a:rPr>
              <a:t>Pārresoru</a:t>
            </a:r>
            <a:r>
              <a:rPr lang="lv-LV" altLang="lv-LV" dirty="0">
                <a:solidFill>
                  <a:srgbClr val="404040"/>
                </a:solidFill>
                <a:ea typeface="MS PGothic" panose="020B0600070205080204" pitchFamily="34" charset="-128"/>
              </a:rPr>
              <a:t> koordinācijas centra vadītājs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F1CD239-90FE-4A94-A0D7-03FE20BEECF4}"/>
              </a:ext>
            </a:extLst>
          </p:cNvPr>
          <p:cNvSpPr>
            <a:spLocks noGrp="1"/>
          </p:cNvSpPr>
          <p:nvPr>
            <p:ph type="title"/>
          </p:nvPr>
        </p:nvSpPr>
        <p:spPr/>
        <p:txBody>
          <a:bodyPr>
            <a:normAutofit fontScale="90000"/>
          </a:bodyPr>
          <a:lstStyle/>
          <a:p>
            <a:pPr algn="ctr"/>
            <a:r>
              <a:rPr lang="lv-LV" sz="3100" b="1" dirty="0" smtClean="0">
                <a:solidFill>
                  <a:srgbClr val="993333"/>
                </a:solidFill>
                <a:latin typeface="Verdana" panose="020B0604030504040204" pitchFamily="34" charset="0"/>
                <a:ea typeface="Verdana" panose="020B0604030504040204" pitchFamily="34" charset="0"/>
              </a:rPr>
              <a:t>NAP2020 prioritātes «Cilvēka drošumspēja» mērķu sasniegšana 1</a:t>
            </a:r>
            <a:r>
              <a:rPr lang="lv-LV" sz="6000" b="1" dirty="0">
                <a:solidFill>
                  <a:srgbClr val="993333"/>
                </a:solidFill>
                <a:latin typeface="Verdana" panose="020B0604030504040204" pitchFamily="34" charset="0"/>
                <a:ea typeface="Verdana" panose="020B0604030504040204" pitchFamily="34" charset="0"/>
              </a:rPr>
              <a:t/>
            </a:r>
            <a:br>
              <a:rPr lang="lv-LV" sz="6000" b="1" dirty="0">
                <a:solidFill>
                  <a:srgbClr val="993333"/>
                </a:solidFill>
                <a:latin typeface="Verdana" panose="020B0604030504040204" pitchFamily="34" charset="0"/>
                <a:ea typeface="Verdana" panose="020B0604030504040204" pitchFamily="34" charset="0"/>
              </a:rPr>
            </a:br>
            <a:r>
              <a:rPr lang="lv-LV" sz="1800" i="1" dirty="0">
                <a:latin typeface="Verdana" panose="020B0604030504040204" pitchFamily="34" charset="0"/>
                <a:ea typeface="Verdana" panose="020B0604030504040204" pitchFamily="34" charset="0"/>
              </a:rPr>
              <a:t>Pamatmērķis - radīt spēcīgu vidusšķiru un nodrošināt tautas ataudzi Latvijā – valstī, kur ikkatram cilvēkam ir iespējas gādāt par savu, savu tuvinieku un Latvijas attīstību.</a:t>
            </a:r>
            <a:endParaRPr lang="lv-LV" sz="1800" dirty="0"/>
          </a:p>
        </p:txBody>
      </p:sp>
      <p:sp>
        <p:nvSpPr>
          <p:cNvPr id="3" name="Teksta vietturis 2">
            <a:extLst>
              <a:ext uri="{FF2B5EF4-FFF2-40B4-BE49-F238E27FC236}">
                <a16:creationId xmlns:a16="http://schemas.microsoft.com/office/drawing/2014/main" id="{42CF15D9-6A4F-419A-846E-26E0BB34B990}"/>
              </a:ext>
            </a:extLst>
          </p:cNvPr>
          <p:cNvSpPr>
            <a:spLocks noGrp="1"/>
          </p:cNvSpPr>
          <p:nvPr>
            <p:ph type="body" idx="1"/>
          </p:nvPr>
        </p:nvSpPr>
        <p:spPr>
          <a:xfrm>
            <a:off x="862014" y="1411080"/>
            <a:ext cx="5157787" cy="823912"/>
          </a:xfrm>
        </p:spPr>
        <p:txBody>
          <a:bodyPr>
            <a:normAutofit/>
          </a:bodyPr>
          <a:lstStyle/>
          <a:p>
            <a:r>
              <a:rPr lang="lv-LV" sz="2000" dirty="0">
                <a:latin typeface="Verdana" panose="020B0604030504040204" pitchFamily="34" charset="0"/>
                <a:ea typeface="Verdana" panose="020B0604030504040204" pitchFamily="34" charset="0"/>
              </a:rPr>
              <a:t>Tendences</a:t>
            </a:r>
          </a:p>
        </p:txBody>
      </p:sp>
      <p:sp>
        <p:nvSpPr>
          <p:cNvPr id="5" name="Teksta vietturis 4">
            <a:extLst>
              <a:ext uri="{FF2B5EF4-FFF2-40B4-BE49-F238E27FC236}">
                <a16:creationId xmlns:a16="http://schemas.microsoft.com/office/drawing/2014/main" id="{F806425F-5D98-4D87-9AE1-CEB33B1A2784}"/>
              </a:ext>
            </a:extLst>
          </p:cNvPr>
          <p:cNvSpPr>
            <a:spLocks noGrp="1"/>
          </p:cNvSpPr>
          <p:nvPr>
            <p:ph type="body" sz="quarter" idx="3"/>
          </p:nvPr>
        </p:nvSpPr>
        <p:spPr>
          <a:xfrm>
            <a:off x="6227547" y="1416020"/>
            <a:ext cx="5183188" cy="823912"/>
          </a:xfrm>
        </p:spPr>
        <p:txBody>
          <a:bodyPr>
            <a:normAutofit/>
          </a:bodyPr>
          <a:lstStyle/>
          <a:p>
            <a:r>
              <a:rPr lang="lv-LV" sz="2000" dirty="0">
                <a:latin typeface="Verdana" panose="020B0604030504040204" pitchFamily="34" charset="0"/>
                <a:ea typeface="Verdana" panose="020B0604030504040204" pitchFamily="34" charset="0"/>
              </a:rPr>
              <a:t>Mērķu sasniegšana</a:t>
            </a:r>
          </a:p>
        </p:txBody>
      </p:sp>
      <p:sp>
        <p:nvSpPr>
          <p:cNvPr id="7" name="Satura vietturis 6">
            <a:extLst>
              <a:ext uri="{FF2B5EF4-FFF2-40B4-BE49-F238E27FC236}">
                <a16:creationId xmlns:a16="http://schemas.microsoft.com/office/drawing/2014/main" id="{B78620AF-9374-4476-9854-7596A1A63CA3}"/>
              </a:ext>
            </a:extLst>
          </p:cNvPr>
          <p:cNvSpPr>
            <a:spLocks noGrp="1"/>
          </p:cNvSpPr>
          <p:nvPr>
            <p:ph sz="quarter" idx="4"/>
          </p:nvPr>
        </p:nvSpPr>
        <p:spPr>
          <a:xfrm>
            <a:off x="6445976" y="2520950"/>
            <a:ext cx="1818168" cy="1716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indent="0" algn="ctr">
              <a:buNone/>
            </a:pPr>
            <a:r>
              <a:rPr lang="lv-LV" sz="4000" b="1" dirty="0">
                <a:latin typeface="Verdana" panose="020B0604030504040204" pitchFamily="34" charset="0"/>
                <a:ea typeface="Verdana" panose="020B0604030504040204" pitchFamily="34" charset="0"/>
              </a:rPr>
              <a:t>21</a:t>
            </a:r>
          </a:p>
          <a:p>
            <a:pPr marL="0" indent="0" algn="ctr">
              <a:buNone/>
            </a:pPr>
            <a:r>
              <a:rPr lang="lv-LV" sz="1800" dirty="0">
                <a:latin typeface="Verdana" panose="020B0604030504040204" pitchFamily="34" charset="0"/>
                <a:ea typeface="Verdana" panose="020B0604030504040204" pitchFamily="34" charset="0"/>
              </a:rPr>
              <a:t>mērķa rādītājs sasniegts vai gandrīz sasniegts</a:t>
            </a:r>
          </a:p>
        </p:txBody>
      </p:sp>
      <p:sp>
        <p:nvSpPr>
          <p:cNvPr id="10" name="Ovāls 9">
            <a:extLst>
              <a:ext uri="{FF2B5EF4-FFF2-40B4-BE49-F238E27FC236}">
                <a16:creationId xmlns:a16="http://schemas.microsoft.com/office/drawing/2014/main" id="{4B916843-9D9D-4414-B1F7-26C131455D2E}"/>
              </a:ext>
            </a:extLst>
          </p:cNvPr>
          <p:cNvSpPr/>
          <p:nvPr/>
        </p:nvSpPr>
        <p:spPr>
          <a:xfrm>
            <a:off x="6789910" y="4473460"/>
            <a:ext cx="1331406" cy="124916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latin typeface="Verdana" panose="020B0604030504040204" pitchFamily="34" charset="0"/>
                <a:ea typeface="Verdana" panose="020B0604030504040204" pitchFamily="34" charset="0"/>
              </a:rPr>
              <a:t>12</a:t>
            </a:r>
          </a:p>
          <a:p>
            <a:pPr algn="ctr"/>
            <a:r>
              <a:rPr lang="lv-LV" sz="1200" dirty="0">
                <a:latin typeface="Verdana" panose="020B0604030504040204" pitchFamily="34" charset="0"/>
                <a:ea typeface="Verdana" panose="020B0604030504040204" pitchFamily="34" charset="0"/>
              </a:rPr>
              <a:t>mērķu rādītāji</a:t>
            </a:r>
          </a:p>
          <a:p>
            <a:pPr algn="ctr"/>
            <a:r>
              <a:rPr lang="lv-LV" sz="1200" dirty="0">
                <a:latin typeface="Verdana" panose="020B0604030504040204" pitchFamily="34" charset="0"/>
                <a:ea typeface="Verdana" panose="020B0604030504040204" pitchFamily="34" charset="0"/>
              </a:rPr>
              <a:t>nav sasniegti</a:t>
            </a:r>
          </a:p>
        </p:txBody>
      </p:sp>
      <p:sp>
        <p:nvSpPr>
          <p:cNvPr id="13" name="TextBox 12">
            <a:extLst>
              <a:ext uri="{FF2B5EF4-FFF2-40B4-BE49-F238E27FC236}">
                <a16:creationId xmlns:a16="http://schemas.microsoft.com/office/drawing/2014/main" id="{0D96004C-2563-448E-BBBC-58DE0A0ADC94}"/>
              </a:ext>
            </a:extLst>
          </p:cNvPr>
          <p:cNvSpPr txBox="1"/>
          <p:nvPr/>
        </p:nvSpPr>
        <p:spPr>
          <a:xfrm>
            <a:off x="6227547" y="5845446"/>
            <a:ext cx="5578474" cy="830997"/>
          </a:xfrm>
          <a:prstGeom prst="rect">
            <a:avLst/>
          </a:prstGeom>
          <a:noFill/>
        </p:spPr>
        <p:txBody>
          <a:bodyPr wrap="square">
            <a:spAutoFit/>
          </a:bodyPr>
          <a:lstStyle/>
          <a:p>
            <a:r>
              <a:rPr lang="lv-LV" sz="1600" dirty="0">
                <a:latin typeface="Verdana" panose="020B0604030504040204" pitchFamily="34" charset="0"/>
                <a:ea typeface="Verdana" panose="020B0604030504040204" pitchFamily="34" charset="0"/>
              </a:rPr>
              <a:t>No «Cilvēka drošumspēja» prioritātes 33 mērķu rādītājiem 21  ir sasniegts pilnībā vai ar nebūtisku novirzi.</a:t>
            </a:r>
          </a:p>
        </p:txBody>
      </p:sp>
      <p:sp>
        <p:nvSpPr>
          <p:cNvPr id="14" name="Satura vietturis 18">
            <a:extLst>
              <a:ext uri="{FF2B5EF4-FFF2-40B4-BE49-F238E27FC236}">
                <a16:creationId xmlns:a16="http://schemas.microsoft.com/office/drawing/2014/main" id="{95D9CE8D-41A5-4A85-9B93-478B84DA598E}"/>
              </a:ext>
            </a:extLst>
          </p:cNvPr>
          <p:cNvSpPr>
            <a:spLocks noGrp="1"/>
          </p:cNvSpPr>
          <p:nvPr>
            <p:ph sz="half" idx="2"/>
          </p:nvPr>
        </p:nvSpPr>
        <p:spPr>
          <a:xfrm>
            <a:off x="1051560" y="2505076"/>
            <a:ext cx="2393474" cy="217854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indent="0" algn="ctr">
              <a:buNone/>
            </a:pPr>
            <a:r>
              <a:rPr lang="lv-LV" sz="4000" b="1" dirty="0">
                <a:latin typeface="Verdana" panose="020B0604030504040204" pitchFamily="34" charset="0"/>
                <a:ea typeface="Verdana" panose="020B0604030504040204" pitchFamily="34" charset="0"/>
              </a:rPr>
              <a:t>30</a:t>
            </a:r>
          </a:p>
          <a:p>
            <a:pPr marL="0" indent="0" algn="ctr">
              <a:buNone/>
            </a:pPr>
            <a:r>
              <a:rPr lang="lv-LV" sz="2000" dirty="0">
                <a:latin typeface="Verdana" panose="020B0604030504040204" pitchFamily="34" charset="0"/>
                <a:ea typeface="Verdana" panose="020B0604030504040204" pitchFamily="34" charset="0"/>
              </a:rPr>
              <a:t>mērķu rādītāji ar pozitīvu vai nebūtisku izmaiņu tendenci</a:t>
            </a:r>
            <a:endParaRPr lang="lv-LV" sz="2000" b="1" dirty="0">
              <a:latin typeface="Verdana" panose="020B0604030504040204" pitchFamily="34" charset="0"/>
              <a:ea typeface="Verdana" panose="020B0604030504040204" pitchFamily="34" charset="0"/>
            </a:endParaRPr>
          </a:p>
        </p:txBody>
      </p:sp>
      <p:sp>
        <p:nvSpPr>
          <p:cNvPr id="15" name="Ovāls 14">
            <a:extLst>
              <a:ext uri="{FF2B5EF4-FFF2-40B4-BE49-F238E27FC236}">
                <a16:creationId xmlns:a16="http://schemas.microsoft.com/office/drawing/2014/main" id="{CC454412-4C08-4B93-A540-491A783FF31F}"/>
              </a:ext>
            </a:extLst>
          </p:cNvPr>
          <p:cNvSpPr/>
          <p:nvPr/>
        </p:nvSpPr>
        <p:spPr>
          <a:xfrm>
            <a:off x="1373386" y="5126364"/>
            <a:ext cx="1501943" cy="1249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t>3</a:t>
            </a:r>
          </a:p>
          <a:p>
            <a:pPr algn="ctr"/>
            <a:r>
              <a:rPr lang="lv-LV" sz="1100" dirty="0"/>
              <a:t>mērķu rādītāji ar negatīvu attīstības tendenci</a:t>
            </a:r>
          </a:p>
        </p:txBody>
      </p:sp>
      <p:pic>
        <p:nvPicPr>
          <p:cNvPr id="19" name="Image" descr="Image"/>
          <p:cNvPicPr>
            <a:picLocks noChangeAspect="1"/>
          </p:cNvPicPr>
          <p:nvPr/>
        </p:nvPicPr>
        <p:blipFill>
          <a:blip r:embed="rId2"/>
          <a:stretch>
            <a:fillRect/>
          </a:stretch>
        </p:blipFill>
        <p:spPr>
          <a:xfrm>
            <a:off x="3691498" y="3614274"/>
            <a:ext cx="1032901" cy="898874"/>
          </a:xfrm>
          <a:prstGeom prst="rect">
            <a:avLst/>
          </a:prstGeom>
          <a:ln w="12700">
            <a:miter lim="400000"/>
          </a:ln>
        </p:spPr>
      </p:pic>
      <p:pic>
        <p:nvPicPr>
          <p:cNvPr id="21" name="Image" descr="Image"/>
          <p:cNvPicPr>
            <a:picLocks noChangeAspect="1"/>
          </p:cNvPicPr>
          <p:nvPr/>
        </p:nvPicPr>
        <p:blipFill>
          <a:blip r:embed="rId2"/>
          <a:stretch>
            <a:fillRect/>
          </a:stretch>
        </p:blipFill>
        <p:spPr>
          <a:xfrm>
            <a:off x="8399704" y="3278021"/>
            <a:ext cx="772780" cy="672506"/>
          </a:xfrm>
          <a:prstGeom prst="rect">
            <a:avLst/>
          </a:prstGeom>
          <a:ln w="12700">
            <a:miter lim="400000"/>
          </a:ln>
        </p:spPr>
      </p:pic>
      <p:pic>
        <p:nvPicPr>
          <p:cNvPr id="22" name="Image" descr="Image"/>
          <p:cNvPicPr>
            <a:picLocks noChangeAspect="1"/>
          </p:cNvPicPr>
          <p:nvPr/>
        </p:nvPicPr>
        <p:blipFill>
          <a:blip r:embed="rId3"/>
          <a:stretch>
            <a:fillRect/>
          </a:stretch>
        </p:blipFill>
        <p:spPr>
          <a:xfrm>
            <a:off x="3656973" y="2682086"/>
            <a:ext cx="942718" cy="777682"/>
          </a:xfrm>
          <a:prstGeom prst="rect">
            <a:avLst/>
          </a:prstGeom>
          <a:ln w="12700">
            <a:miter lim="400000"/>
          </a:ln>
        </p:spPr>
      </p:pic>
      <p:pic>
        <p:nvPicPr>
          <p:cNvPr id="23" name="Image" descr="Image"/>
          <p:cNvPicPr>
            <a:picLocks noChangeAspect="1"/>
          </p:cNvPicPr>
          <p:nvPr/>
        </p:nvPicPr>
        <p:blipFill>
          <a:blip r:embed="rId3"/>
          <a:stretch>
            <a:fillRect/>
          </a:stretch>
        </p:blipFill>
        <p:spPr>
          <a:xfrm>
            <a:off x="8399704" y="2495489"/>
            <a:ext cx="772780" cy="637495"/>
          </a:xfrm>
          <a:prstGeom prst="rect">
            <a:avLst/>
          </a:prstGeom>
          <a:ln w="12700">
            <a:miter lim="400000"/>
          </a:ln>
        </p:spPr>
      </p:pic>
      <p:pic>
        <p:nvPicPr>
          <p:cNvPr id="24" name="Image" descr="Image"/>
          <p:cNvPicPr>
            <a:picLocks noChangeAspect="1"/>
          </p:cNvPicPr>
          <p:nvPr/>
        </p:nvPicPr>
        <p:blipFill>
          <a:blip r:embed="rId4"/>
          <a:stretch>
            <a:fillRect/>
          </a:stretch>
        </p:blipFill>
        <p:spPr>
          <a:xfrm>
            <a:off x="8264144" y="4988616"/>
            <a:ext cx="635422" cy="524250"/>
          </a:xfrm>
          <a:prstGeom prst="rect">
            <a:avLst/>
          </a:prstGeom>
          <a:ln w="12700">
            <a:miter lim="400000"/>
          </a:ln>
        </p:spPr>
      </p:pic>
      <p:pic>
        <p:nvPicPr>
          <p:cNvPr id="25" name="Image" descr="Image"/>
          <p:cNvPicPr>
            <a:picLocks noChangeAspect="1"/>
          </p:cNvPicPr>
          <p:nvPr/>
        </p:nvPicPr>
        <p:blipFill>
          <a:blip r:embed="rId4"/>
          <a:stretch>
            <a:fillRect/>
          </a:stretch>
        </p:blipFill>
        <p:spPr>
          <a:xfrm>
            <a:off x="2875330" y="5462763"/>
            <a:ext cx="569704" cy="470030"/>
          </a:xfrm>
          <a:prstGeom prst="rect">
            <a:avLst/>
          </a:prstGeom>
          <a:ln w="12700">
            <a:miter lim="400000"/>
          </a:ln>
        </p:spPr>
      </p:pic>
    </p:spTree>
    <p:extLst>
      <p:ext uri="{BB962C8B-B14F-4D97-AF65-F5344CB8AC3E}">
        <p14:creationId xmlns:p14="http://schemas.microsoft.com/office/powerpoint/2010/main" val="2920932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2DB909A-6E87-46CD-BCFB-E41905020EE1}"/>
              </a:ext>
            </a:extLst>
          </p:cNvPr>
          <p:cNvSpPr>
            <a:spLocks noGrp="1"/>
          </p:cNvSpPr>
          <p:nvPr>
            <p:ph type="title"/>
          </p:nvPr>
        </p:nvSpPr>
        <p:spPr>
          <a:xfrm>
            <a:off x="838200" y="352425"/>
            <a:ext cx="10515600" cy="1325563"/>
          </a:xfrm>
        </p:spPr>
        <p:txBody>
          <a:bodyPr>
            <a:normAutofit fontScale="90000"/>
          </a:bodyPr>
          <a:lstStyle/>
          <a:p>
            <a:pPr algn="ctr"/>
            <a:r>
              <a:rPr lang="lv-LV" sz="3100" b="1" dirty="0">
                <a:solidFill>
                  <a:srgbClr val="993333"/>
                </a:solidFill>
                <a:latin typeface="Verdana" panose="020B0604030504040204" pitchFamily="34" charset="0"/>
                <a:ea typeface="Verdana" panose="020B0604030504040204" pitchFamily="34" charset="0"/>
              </a:rPr>
              <a:t>NAP2020 prioritātes «Cilvēka </a:t>
            </a:r>
            <a:r>
              <a:rPr lang="lv-LV" sz="3100" b="1" dirty="0" err="1">
                <a:solidFill>
                  <a:srgbClr val="993333"/>
                </a:solidFill>
                <a:latin typeface="Verdana" panose="020B0604030504040204" pitchFamily="34" charset="0"/>
                <a:ea typeface="Verdana" panose="020B0604030504040204" pitchFamily="34" charset="0"/>
              </a:rPr>
              <a:t>drošumspēja</a:t>
            </a:r>
            <a:r>
              <a:rPr lang="lv-LV" sz="3100" b="1" dirty="0">
                <a:solidFill>
                  <a:srgbClr val="993333"/>
                </a:solidFill>
                <a:latin typeface="Verdana" panose="020B0604030504040204" pitchFamily="34" charset="0"/>
                <a:ea typeface="Verdana" panose="020B0604030504040204" pitchFamily="34" charset="0"/>
              </a:rPr>
              <a:t>» mērķu sasniegšana 2</a:t>
            </a:r>
            <a:r>
              <a:rPr lang="lv-LV" sz="4000" b="1" dirty="0">
                <a:solidFill>
                  <a:srgbClr val="993333"/>
                </a:solidFill>
                <a:latin typeface="Verdana" panose="020B0604030504040204" pitchFamily="34" charset="0"/>
                <a:ea typeface="Verdana" panose="020B0604030504040204" pitchFamily="34" charset="0"/>
              </a:rPr>
              <a:t/>
            </a:r>
            <a:br>
              <a:rPr lang="lv-LV" sz="4000" b="1" dirty="0">
                <a:solidFill>
                  <a:srgbClr val="993333"/>
                </a:solidFill>
                <a:latin typeface="Verdana" panose="020B0604030504040204" pitchFamily="34" charset="0"/>
                <a:ea typeface="Verdana" panose="020B0604030504040204" pitchFamily="34" charset="0"/>
              </a:rPr>
            </a:br>
            <a:endParaRPr lang="lv-LV" dirty="0"/>
          </a:p>
        </p:txBody>
      </p:sp>
      <p:sp>
        <p:nvSpPr>
          <p:cNvPr id="5" name="Satura vietturis 4">
            <a:extLst>
              <a:ext uri="{FF2B5EF4-FFF2-40B4-BE49-F238E27FC236}">
                <a16:creationId xmlns:a16="http://schemas.microsoft.com/office/drawing/2014/main" id="{287D1425-9710-434D-BB38-0A3B9DA60312}"/>
              </a:ext>
            </a:extLst>
          </p:cNvPr>
          <p:cNvSpPr>
            <a:spLocks noGrp="1"/>
          </p:cNvSpPr>
          <p:nvPr>
            <p:ph idx="1"/>
          </p:nvPr>
        </p:nvSpPr>
        <p:spPr>
          <a:xfrm>
            <a:off x="838200" y="1364632"/>
            <a:ext cx="10747248" cy="5334000"/>
          </a:xfrm>
        </p:spPr>
        <p:txBody>
          <a:bodyPr>
            <a:normAutofit/>
          </a:bodyPr>
          <a:lstStyle/>
          <a:p>
            <a:pPr marL="0" indent="0">
              <a:buNone/>
            </a:pPr>
            <a:r>
              <a:rPr lang="lv-LV" sz="1800" b="1" dirty="0">
                <a:solidFill>
                  <a:srgbClr val="00B050"/>
                </a:solidFill>
                <a:latin typeface="Verdana" panose="020B0604030504040204" pitchFamily="34" charset="0"/>
                <a:ea typeface="Verdana" panose="020B0604030504040204" pitchFamily="34" charset="0"/>
              </a:rPr>
              <a:t>Sasniegtais:</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Apmierinātība ar dzīvi jau 2017.g. pārsniedza 2020.g. mērķi;</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Ienākumu nevienlīdzība samazinājās līdz 2016.g., bet turpmāk stagnējusi;</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Mazināts nabadzības risks strādājošajiem, bērniem un ģimenēm ar bērniem (palielināta min. alga, ar IIN neapliekamais minimums, soc. pabalsti) – uzlabojusies bērnu dzīves kvalitāte;</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Paaugstinājusies nodarbība, jau 2020.g. pārsniedzot Latvija2030 mērķi – 77% (ES vidēji – 72,3%);</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Ievērojami samazinājies spriedzes indekss mājsaimniecībās – 2020.g – 32,2 (mērķis – 42);</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Samazinājies regulāri tabakas izstrādājumus smēķējošo pusaudžu skaits.</a:t>
            </a:r>
          </a:p>
          <a:p>
            <a:pPr marL="0" indent="0">
              <a:buNone/>
            </a:pPr>
            <a:r>
              <a:rPr lang="lv-LV" sz="1800" b="1" dirty="0">
                <a:solidFill>
                  <a:srgbClr val="C00000"/>
                </a:solidFill>
                <a:latin typeface="Verdana" panose="020B0604030504040204" pitchFamily="34" charset="0"/>
                <a:ea typeface="Verdana" panose="020B0604030504040204" pitchFamily="34" charset="0"/>
              </a:rPr>
              <a:t>Nesasniegtais:</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Pastāvīgi samazinājies iedzīvotāju skaits pamatā zemāka jaundzimušo skaita un emigrācijas rezultātā;</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Nav sasniegts mērķis palielināt sabiedrības līdzdalību nevalstiskajās organizācijās, bet tendence </a:t>
            </a:r>
            <a:r>
              <a:rPr lang="lv-LV" sz="1600" b="1" dirty="0">
                <a:latin typeface="Verdana" panose="020B0604030504040204" pitchFamily="34" charset="0"/>
                <a:ea typeface="Verdana" panose="020B0604030504040204" pitchFamily="34" charset="0"/>
              </a:rPr>
              <a:t>+;</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Lai arī pakāpeniski un stabili pieaugusi iedzīvotāju savstarpējā uzticēšanās un uzticēšanās valsts institūcijām, abi mērķi nav sasniegti.</a:t>
            </a:r>
          </a:p>
          <a:p>
            <a:pPr marL="0" indent="0">
              <a:buNone/>
            </a:pPr>
            <a:r>
              <a:rPr lang="lv-LV" sz="1600" b="1" dirty="0">
                <a:latin typeface="Verdana" panose="020B0604030504040204" pitchFamily="34" charset="0"/>
                <a:ea typeface="Verdana" panose="020B0604030504040204" pitchFamily="34" charset="0"/>
              </a:rPr>
              <a:t>NB! </a:t>
            </a:r>
            <a:r>
              <a:rPr lang="lv-LV" sz="1600" dirty="0">
                <a:latin typeface="Verdana" panose="020B0604030504040204" pitchFamily="34" charset="0"/>
                <a:ea typeface="Verdana" panose="020B0604030504040204" pitchFamily="34" charset="0"/>
              </a:rPr>
              <a:t>Jāturpina stiprināt sabiedrības saliedētību un līdzdalību valsts attīstības procesos</a:t>
            </a:r>
          </a:p>
          <a:p>
            <a:pPr>
              <a:buFont typeface="Wingdings" panose="05000000000000000000" pitchFamily="2" charset="2"/>
              <a:buChar char="§"/>
            </a:pPr>
            <a:endParaRPr lang="lv-LV" sz="1600" dirty="0">
              <a:latin typeface="Verdana" panose="020B0604030504040204" pitchFamily="34" charset="0"/>
              <a:ea typeface="Verdana" panose="020B0604030504040204" pitchFamily="34" charset="0"/>
            </a:endParaRPr>
          </a:p>
          <a:p>
            <a:pPr>
              <a:buFont typeface="Wingdings" panose="05000000000000000000" pitchFamily="2" charset="2"/>
              <a:buChar char="§"/>
            </a:pPr>
            <a:endParaRPr lang="lv-LV" sz="1600" dirty="0">
              <a:latin typeface="Verdana" panose="020B0604030504040204" pitchFamily="34" charset="0"/>
              <a:ea typeface="Verdana" panose="020B0604030504040204" pitchFamily="34" charset="0"/>
            </a:endParaRPr>
          </a:p>
          <a:p>
            <a:pPr marL="0" indent="0">
              <a:buNone/>
            </a:pPr>
            <a:endParaRPr lang="lv-LV" sz="1600" b="1" dirty="0">
              <a:latin typeface="Verdana" panose="020B0604030504040204" pitchFamily="34" charset="0"/>
              <a:ea typeface="Verdana" panose="020B0604030504040204" pitchFamily="34" charset="0"/>
            </a:endParaRPr>
          </a:p>
          <a:p>
            <a:pPr>
              <a:buFont typeface="Wingdings" panose="05000000000000000000" pitchFamily="2" charset="2"/>
              <a:buChar char="§"/>
            </a:pPr>
            <a:endParaRPr lang="lv-LV"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92062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4F2FE59-C13E-49B3-9041-233B9BB2F9BD}"/>
              </a:ext>
            </a:extLst>
          </p:cNvPr>
          <p:cNvSpPr>
            <a:spLocks noGrp="1"/>
          </p:cNvSpPr>
          <p:nvPr>
            <p:ph type="title"/>
          </p:nvPr>
        </p:nvSpPr>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prioritātes «Cilvēka </a:t>
            </a:r>
            <a:r>
              <a:rPr lang="lv-LV" sz="2800" b="1" dirty="0" err="1">
                <a:solidFill>
                  <a:srgbClr val="993333"/>
                </a:solidFill>
                <a:latin typeface="Verdana" panose="020B0604030504040204" pitchFamily="34" charset="0"/>
                <a:ea typeface="Verdana" panose="020B0604030504040204" pitchFamily="34" charset="0"/>
              </a:rPr>
              <a:t>drošumspēja</a:t>
            </a:r>
            <a:r>
              <a:rPr lang="lv-LV" sz="2800" b="1" dirty="0">
                <a:solidFill>
                  <a:srgbClr val="993333"/>
                </a:solidFill>
                <a:latin typeface="Verdana" panose="020B0604030504040204" pitchFamily="34" charset="0"/>
                <a:ea typeface="Verdana" panose="020B0604030504040204" pitchFamily="34" charset="0"/>
              </a:rPr>
              <a:t>» mērķu sasniegšanas rādītāji</a:t>
            </a:r>
            <a:endParaRPr lang="lv-LV" sz="2800" dirty="0"/>
          </a:p>
        </p:txBody>
      </p:sp>
      <p:sp>
        <p:nvSpPr>
          <p:cNvPr id="3" name="Satura vietturis 2">
            <a:extLst>
              <a:ext uri="{FF2B5EF4-FFF2-40B4-BE49-F238E27FC236}">
                <a16:creationId xmlns:a16="http://schemas.microsoft.com/office/drawing/2014/main" id="{E0FC9F66-EF7C-489C-AF20-F8BFC42D8221}"/>
              </a:ext>
            </a:extLst>
          </p:cNvPr>
          <p:cNvSpPr>
            <a:spLocks noGrp="1"/>
          </p:cNvSpPr>
          <p:nvPr>
            <p:ph idx="1"/>
          </p:nvPr>
        </p:nvSpPr>
        <p:spPr>
          <a:xfrm>
            <a:off x="838200" y="1409700"/>
            <a:ext cx="10515600" cy="4767263"/>
          </a:xfrm>
        </p:spPr>
        <p:txBody>
          <a:bodyPr/>
          <a:lstStyle/>
          <a:p>
            <a:pPr marL="0" indent="0">
              <a:buNone/>
            </a:pPr>
            <a:endParaRPr lang="lv-LV" dirty="0"/>
          </a:p>
          <a:p>
            <a:pPr marL="0" indent="0">
              <a:buNone/>
            </a:pPr>
            <a:endParaRPr lang="lv-LV" dirty="0"/>
          </a:p>
        </p:txBody>
      </p:sp>
      <p:graphicFrame>
        <p:nvGraphicFramePr>
          <p:cNvPr id="4" name="Chart 8">
            <a:extLst>
              <a:ext uri="{FF2B5EF4-FFF2-40B4-BE49-F238E27FC236}">
                <a16:creationId xmlns:a16="http://schemas.microsoft.com/office/drawing/2014/main" id="{9644BD35-C556-4C21-A404-2ABD1894F2CB}"/>
              </a:ext>
            </a:extLst>
          </p:cNvPr>
          <p:cNvGraphicFramePr/>
          <p:nvPr>
            <p:extLst>
              <p:ext uri="{D42A27DB-BD31-4B8C-83A1-F6EECF244321}">
                <p14:modId xmlns:p14="http://schemas.microsoft.com/office/powerpoint/2010/main" val="3540425540"/>
              </p:ext>
            </p:extLst>
          </p:nvPr>
        </p:nvGraphicFramePr>
        <p:xfrm>
          <a:off x="838200" y="1882894"/>
          <a:ext cx="3989070" cy="213614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2">
            <a:extLst>
              <a:ext uri="{FF2B5EF4-FFF2-40B4-BE49-F238E27FC236}">
                <a16:creationId xmlns:a16="http://schemas.microsoft.com/office/drawing/2014/main" id="{D78DC411-993C-4D7B-A4E1-376D7A2B12FF}"/>
              </a:ext>
            </a:extLst>
          </p:cNvPr>
          <p:cNvSpPr/>
          <p:nvPr/>
        </p:nvSpPr>
        <p:spPr>
          <a:xfrm>
            <a:off x="838200" y="1640455"/>
            <a:ext cx="2621230" cy="242439"/>
          </a:xfrm>
          <a:prstGeom prst="rect">
            <a:avLst/>
          </a:prstGeom>
        </p:spPr>
        <p:txBody>
          <a:bodyPr wrap="none">
            <a:spAutoFit/>
          </a:bodyPr>
          <a:lstStyle/>
          <a:p>
            <a:pPr>
              <a:lnSpc>
                <a:spcPct val="107000"/>
              </a:lnSpc>
              <a:spcAft>
                <a:spcPts val="800"/>
              </a:spcAft>
            </a:pPr>
            <a:r>
              <a:rPr lang="lv-LV" sz="1000" b="1" dirty="0">
                <a:latin typeface="Verdana" panose="020B0604030504040204" pitchFamily="34" charset="0"/>
                <a:ea typeface="Verdana" panose="020B0604030504040204" pitchFamily="34" charset="0"/>
                <a:cs typeface="Times New Roman" panose="02020603050405020304" pitchFamily="18" charset="0"/>
              </a:rPr>
              <a:t>8. </a:t>
            </a:r>
            <a:r>
              <a:rPr lang="lv-LV" sz="1000" dirty="0">
                <a:latin typeface="Verdana" panose="020B0604030504040204" pitchFamily="34" charset="0"/>
                <a:ea typeface="Verdana" panose="020B0604030504040204" pitchFamily="34" charset="0"/>
                <a:cs typeface="Times New Roman" panose="02020603050405020304" pitchFamily="18" charset="0"/>
              </a:rPr>
              <a:t>Pastāvīgo iedzīvotāju skaits Latvijā</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graphicFrame>
        <p:nvGraphicFramePr>
          <p:cNvPr id="7" name="Chart 10">
            <a:extLst>
              <a:ext uri="{FF2B5EF4-FFF2-40B4-BE49-F238E27FC236}">
                <a16:creationId xmlns:a16="http://schemas.microsoft.com/office/drawing/2014/main" id="{5353A1AB-18A8-4DB1-B74C-44A214F33AAF}"/>
              </a:ext>
            </a:extLst>
          </p:cNvPr>
          <p:cNvGraphicFramePr/>
          <p:nvPr>
            <p:extLst>
              <p:ext uri="{D42A27DB-BD31-4B8C-83A1-F6EECF244321}">
                <p14:modId xmlns:p14="http://schemas.microsoft.com/office/powerpoint/2010/main" val="3069640879"/>
              </p:ext>
            </p:extLst>
          </p:nvPr>
        </p:nvGraphicFramePr>
        <p:xfrm>
          <a:off x="5905581" y="1882894"/>
          <a:ext cx="3863340" cy="211426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4">
            <a:extLst>
              <a:ext uri="{FF2B5EF4-FFF2-40B4-BE49-F238E27FC236}">
                <a16:creationId xmlns:a16="http://schemas.microsoft.com/office/drawing/2014/main" id="{77C5222B-2268-4F5E-ACAB-9C90394690E5}"/>
              </a:ext>
            </a:extLst>
          </p:cNvPr>
          <p:cNvSpPr/>
          <p:nvPr/>
        </p:nvSpPr>
        <p:spPr>
          <a:xfrm>
            <a:off x="5905581" y="1636673"/>
            <a:ext cx="3369833" cy="246221"/>
          </a:xfrm>
          <a:prstGeom prst="rect">
            <a:avLst/>
          </a:prstGeom>
        </p:spPr>
        <p:txBody>
          <a:bodyPr wrap="none">
            <a:spAutoFit/>
          </a:bodyPr>
          <a:lstStyle/>
          <a:p>
            <a:r>
              <a:rPr lang="lv-LV" sz="1000" b="1" dirty="0">
                <a:latin typeface="Verdana" panose="020B0604030504040204" pitchFamily="34" charset="0"/>
                <a:ea typeface="Verdana" panose="020B0604030504040204" pitchFamily="34" charset="0"/>
              </a:rPr>
              <a:t>9. </a:t>
            </a:r>
            <a:r>
              <a:rPr lang="lv-LV" sz="1000" dirty="0">
                <a:latin typeface="Verdana" panose="020B0604030504040204" pitchFamily="34" charset="0"/>
                <a:ea typeface="Verdana" panose="020B0604030504040204" pitchFamily="34" charset="0"/>
              </a:rPr>
              <a:t>Pastāvīgo P90/P50 ienākumu attiecību indekss</a:t>
            </a:r>
          </a:p>
        </p:txBody>
      </p:sp>
      <p:graphicFrame>
        <p:nvGraphicFramePr>
          <p:cNvPr id="10" name="Chart 13">
            <a:extLst>
              <a:ext uri="{FF2B5EF4-FFF2-40B4-BE49-F238E27FC236}">
                <a16:creationId xmlns:a16="http://schemas.microsoft.com/office/drawing/2014/main" id="{73C73916-031D-4FE4-BA7A-092DA8432DF2}"/>
              </a:ext>
            </a:extLst>
          </p:cNvPr>
          <p:cNvGraphicFramePr/>
          <p:nvPr>
            <p:extLst>
              <p:ext uri="{D42A27DB-BD31-4B8C-83A1-F6EECF244321}">
                <p14:modId xmlns:p14="http://schemas.microsoft.com/office/powerpoint/2010/main" val="1074389141"/>
              </p:ext>
            </p:extLst>
          </p:nvPr>
        </p:nvGraphicFramePr>
        <p:xfrm>
          <a:off x="838200" y="4589145"/>
          <a:ext cx="4361215" cy="1903730"/>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2">
            <a:extLst>
              <a:ext uri="{FF2B5EF4-FFF2-40B4-BE49-F238E27FC236}">
                <a16:creationId xmlns:a16="http://schemas.microsoft.com/office/drawing/2014/main" id="{58AD5237-5176-4E52-B25E-B395F2CC1BFA}"/>
              </a:ext>
            </a:extLst>
          </p:cNvPr>
          <p:cNvSpPr/>
          <p:nvPr/>
        </p:nvSpPr>
        <p:spPr>
          <a:xfrm>
            <a:off x="774294" y="4211240"/>
            <a:ext cx="4425121" cy="256993"/>
          </a:xfrm>
          <a:prstGeom prst="rect">
            <a:avLst/>
          </a:prstGeom>
        </p:spPr>
        <p:txBody>
          <a:bodyPr wrap="square">
            <a:spAutoFit/>
          </a:bodyPr>
          <a:lstStyle/>
          <a:p>
            <a:pPr>
              <a:lnSpc>
                <a:spcPct val="107000"/>
              </a:lnSpc>
              <a:spcAft>
                <a:spcPts val="800"/>
              </a:spcAft>
            </a:pPr>
            <a:r>
              <a:rPr lang="lv-LV" sz="1000" b="1" dirty="0">
                <a:latin typeface="Verdana" panose="020B0604030504040204" pitchFamily="34" charset="0"/>
                <a:ea typeface="Verdana" panose="020B0604030504040204" pitchFamily="34" charset="0"/>
                <a:cs typeface="Times New Roman" panose="02020603050405020304" pitchFamily="18" charset="0"/>
              </a:rPr>
              <a:t>10. </a:t>
            </a:r>
            <a:r>
              <a:rPr lang="lv-LV" sz="1000" dirty="0">
                <a:latin typeface="Verdana" panose="020B0604030504040204" pitchFamily="34" charset="0"/>
                <a:ea typeface="Verdana" panose="020B0604030504040204" pitchFamily="34" charset="0"/>
                <a:cs typeface="Times New Roman" panose="02020603050405020304" pitchFamily="18" charset="0"/>
              </a:rPr>
              <a:t>Mājsaimniecību patēriņa atpūtai un kultūrai īpatsvars no IKP</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graphicFrame>
        <p:nvGraphicFramePr>
          <p:cNvPr id="12" name="Chart 15">
            <a:extLst>
              <a:ext uri="{FF2B5EF4-FFF2-40B4-BE49-F238E27FC236}">
                <a16:creationId xmlns:a16="http://schemas.microsoft.com/office/drawing/2014/main" id="{F56DF8F1-29B1-4112-9144-976311EC49E3}"/>
              </a:ext>
            </a:extLst>
          </p:cNvPr>
          <p:cNvGraphicFramePr/>
          <p:nvPr>
            <p:extLst>
              <p:ext uri="{D42A27DB-BD31-4B8C-83A1-F6EECF244321}">
                <p14:modId xmlns:p14="http://schemas.microsoft.com/office/powerpoint/2010/main" val="2191614191"/>
              </p:ext>
            </p:extLst>
          </p:nvPr>
        </p:nvGraphicFramePr>
        <p:xfrm>
          <a:off x="6006077" y="4513580"/>
          <a:ext cx="4361215" cy="2054860"/>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14">
            <a:extLst>
              <a:ext uri="{FF2B5EF4-FFF2-40B4-BE49-F238E27FC236}">
                <a16:creationId xmlns:a16="http://schemas.microsoft.com/office/drawing/2014/main" id="{843C7F58-70F0-455B-AA1A-C6B96C44BA24}"/>
              </a:ext>
            </a:extLst>
          </p:cNvPr>
          <p:cNvSpPr/>
          <p:nvPr/>
        </p:nvSpPr>
        <p:spPr>
          <a:xfrm>
            <a:off x="6044250" y="4216625"/>
            <a:ext cx="1896673" cy="246221"/>
          </a:xfrm>
          <a:prstGeom prst="rect">
            <a:avLst/>
          </a:prstGeom>
        </p:spPr>
        <p:txBody>
          <a:bodyPr wrap="none">
            <a:spAutoFit/>
          </a:bodyPr>
          <a:lstStyle/>
          <a:p>
            <a:r>
              <a:rPr lang="lv-LV" sz="1000" b="1" dirty="0">
                <a:latin typeface="Verdana" panose="020B0604030504040204" pitchFamily="34" charset="0"/>
                <a:ea typeface="Verdana" panose="020B0604030504040204" pitchFamily="34" charset="0"/>
              </a:rPr>
              <a:t>11. </a:t>
            </a:r>
            <a:r>
              <a:rPr lang="lv-LV" sz="1000" dirty="0">
                <a:latin typeface="Verdana" panose="020B0604030504040204" pitchFamily="34" charset="0"/>
                <a:ea typeface="Verdana" panose="020B0604030504040204" pitchFamily="34" charset="0"/>
              </a:rPr>
              <a:t>Apmierinātība ar dzīvi </a:t>
            </a:r>
          </a:p>
        </p:txBody>
      </p:sp>
    </p:spTree>
    <p:extLst>
      <p:ext uri="{BB962C8B-B14F-4D97-AF65-F5344CB8AC3E}">
        <p14:creationId xmlns:p14="http://schemas.microsoft.com/office/powerpoint/2010/main" val="540212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D175276-ECBA-4CC1-808E-FA7631613457}"/>
              </a:ext>
            </a:extLst>
          </p:cNvPr>
          <p:cNvSpPr>
            <a:spLocks noGrp="1"/>
          </p:cNvSpPr>
          <p:nvPr>
            <p:ph type="title"/>
          </p:nvPr>
        </p:nvSpPr>
        <p:spPr>
          <a:xfrm>
            <a:off x="821530" y="687651"/>
            <a:ext cx="11141870" cy="2350510"/>
          </a:xfrm>
        </p:spPr>
        <p:txBody>
          <a:bodyPr>
            <a:normAutofit fontScale="90000"/>
          </a:bodyPr>
          <a:lstStyle/>
          <a:p>
            <a:pPr marL="0" indent="0" algn="ctr">
              <a:lnSpc>
                <a:spcPct val="100000"/>
              </a:lnSpc>
              <a:buNone/>
            </a:pPr>
            <a:r>
              <a:rPr lang="lv-LV" sz="3100" b="1" dirty="0">
                <a:solidFill>
                  <a:srgbClr val="993333"/>
                </a:solidFill>
                <a:latin typeface="Verdana" panose="020B0604030504040204" pitchFamily="34" charset="0"/>
                <a:ea typeface="Verdana" panose="020B0604030504040204" pitchFamily="34" charset="0"/>
              </a:rPr>
              <a:t>NAP2020 prioritātes «Izaugsmi atbalstošas teritorijas» mērķu sasniegšana 1</a:t>
            </a:r>
            <a:r>
              <a:rPr lang="lv-LV" sz="800" b="1" dirty="0">
                <a:solidFill>
                  <a:srgbClr val="993333"/>
                </a:solidFill>
                <a:latin typeface="Verdana" panose="020B0604030504040204" pitchFamily="34" charset="0"/>
                <a:ea typeface="Verdana" panose="020B0604030504040204" pitchFamily="34" charset="0"/>
              </a:rPr>
              <a:t/>
            </a:r>
            <a:br>
              <a:rPr lang="lv-LV" sz="800" b="1" dirty="0">
                <a:solidFill>
                  <a:srgbClr val="993333"/>
                </a:solidFill>
                <a:latin typeface="Verdana" panose="020B0604030504040204" pitchFamily="34" charset="0"/>
                <a:ea typeface="Verdana" panose="020B0604030504040204" pitchFamily="34" charset="0"/>
              </a:rPr>
            </a:br>
            <a:r>
              <a:rPr lang="lv-LV" sz="2000" b="1" i="1" dirty="0">
                <a:latin typeface="Verdana" panose="020B0604030504040204" pitchFamily="34" charset="0"/>
                <a:ea typeface="Verdana" panose="020B0604030504040204" pitchFamily="34" charset="0"/>
              </a:rPr>
              <a:t>Mērķi: </a:t>
            </a:r>
            <a:r>
              <a:rPr lang="lv-LV" sz="2000" i="1" dirty="0">
                <a:latin typeface="Verdana" panose="020B0604030504040204" pitchFamily="34" charset="0"/>
                <a:ea typeface="Verdana" panose="020B0604030504040204" pitchFamily="34" charset="0"/>
              </a:rPr>
              <a:t>Radīt līdzvērtīgākas darba iespējas un dzīves apstākļus visiem iedzīvotājiem, izmantojot teritoriju attīstības potenciālu un unikālos resursus.</a:t>
            </a:r>
            <a:br>
              <a:rPr lang="lv-LV" sz="2000" i="1" dirty="0">
                <a:latin typeface="Verdana" panose="020B0604030504040204" pitchFamily="34" charset="0"/>
                <a:ea typeface="Verdana" panose="020B0604030504040204" pitchFamily="34" charset="0"/>
              </a:rPr>
            </a:br>
            <a:r>
              <a:rPr lang="lv-LV" sz="2000" i="1" dirty="0">
                <a:latin typeface="Verdana" panose="020B0604030504040204" pitchFamily="34" charset="0"/>
                <a:ea typeface="Verdana" panose="020B0604030504040204" pitchFamily="34" charset="0"/>
              </a:rPr>
              <a:t>Stiprināt Latvijas reģionu starptautisko konkurētspēju, palielinot Rīgas kā Ziemeļeiropas metropoles un citu nacionālās nozīmes attīstības centru starptautisko lomu.</a:t>
            </a:r>
            <a:br>
              <a:rPr lang="lv-LV" sz="2000" i="1" dirty="0">
                <a:latin typeface="Verdana" panose="020B0604030504040204" pitchFamily="34" charset="0"/>
                <a:ea typeface="Verdana" panose="020B0604030504040204" pitchFamily="34" charset="0"/>
              </a:rPr>
            </a:br>
            <a:r>
              <a:rPr lang="lv-LV" sz="4400" b="1" dirty="0">
                <a:solidFill>
                  <a:srgbClr val="993333"/>
                </a:solidFill>
                <a:latin typeface="Verdana" panose="020B0604030504040204" pitchFamily="34" charset="0"/>
                <a:ea typeface="Verdana" panose="020B0604030504040204" pitchFamily="34" charset="0"/>
              </a:rPr>
              <a:t/>
            </a:r>
            <a:br>
              <a:rPr lang="lv-LV" sz="4400" b="1" dirty="0">
                <a:solidFill>
                  <a:srgbClr val="993333"/>
                </a:solidFill>
                <a:latin typeface="Verdana" panose="020B0604030504040204" pitchFamily="34" charset="0"/>
                <a:ea typeface="Verdana" panose="020B0604030504040204" pitchFamily="34" charset="0"/>
              </a:rPr>
            </a:br>
            <a:endParaRPr lang="lv-LV" dirty="0"/>
          </a:p>
        </p:txBody>
      </p:sp>
      <p:sp>
        <p:nvSpPr>
          <p:cNvPr id="3" name="Teksta vietturis 2">
            <a:extLst>
              <a:ext uri="{FF2B5EF4-FFF2-40B4-BE49-F238E27FC236}">
                <a16:creationId xmlns:a16="http://schemas.microsoft.com/office/drawing/2014/main" id="{D946EAAF-A788-4476-B615-D3E98B18C853}"/>
              </a:ext>
            </a:extLst>
          </p:cNvPr>
          <p:cNvSpPr>
            <a:spLocks noGrp="1"/>
          </p:cNvSpPr>
          <p:nvPr>
            <p:ph type="body" idx="1"/>
          </p:nvPr>
        </p:nvSpPr>
        <p:spPr>
          <a:xfrm>
            <a:off x="854870" y="1957270"/>
            <a:ext cx="5157787" cy="823912"/>
          </a:xfrm>
        </p:spPr>
        <p:txBody>
          <a:bodyPr>
            <a:normAutofit/>
          </a:bodyPr>
          <a:lstStyle/>
          <a:p>
            <a:r>
              <a:rPr lang="lv-LV" sz="2000" dirty="0">
                <a:latin typeface="Verdana" panose="020B0604030504040204" pitchFamily="34" charset="0"/>
                <a:ea typeface="Verdana" panose="020B0604030504040204" pitchFamily="34" charset="0"/>
              </a:rPr>
              <a:t>Tendences</a:t>
            </a:r>
          </a:p>
        </p:txBody>
      </p:sp>
      <p:sp>
        <p:nvSpPr>
          <p:cNvPr id="5" name="Teksta vietturis 4">
            <a:extLst>
              <a:ext uri="{FF2B5EF4-FFF2-40B4-BE49-F238E27FC236}">
                <a16:creationId xmlns:a16="http://schemas.microsoft.com/office/drawing/2014/main" id="{9C36715B-C33A-4230-9CFE-0226F2088D0C}"/>
              </a:ext>
            </a:extLst>
          </p:cNvPr>
          <p:cNvSpPr>
            <a:spLocks noGrp="1"/>
          </p:cNvSpPr>
          <p:nvPr>
            <p:ph type="body" sz="quarter" idx="3"/>
          </p:nvPr>
        </p:nvSpPr>
        <p:spPr>
          <a:xfrm>
            <a:off x="6012657" y="1978585"/>
            <a:ext cx="5183188" cy="823912"/>
          </a:xfrm>
        </p:spPr>
        <p:txBody>
          <a:bodyPr>
            <a:normAutofit/>
          </a:bodyPr>
          <a:lstStyle/>
          <a:p>
            <a:r>
              <a:rPr lang="lv-LV" sz="2000" dirty="0">
                <a:latin typeface="Verdana" panose="020B0604030504040204" pitchFamily="34" charset="0"/>
                <a:ea typeface="Verdana" panose="020B0604030504040204" pitchFamily="34" charset="0"/>
              </a:rPr>
              <a:t>Mērķu sasniegšana</a:t>
            </a:r>
          </a:p>
        </p:txBody>
      </p:sp>
      <p:sp>
        <p:nvSpPr>
          <p:cNvPr id="8" name="Satura vietturis 7">
            <a:extLst>
              <a:ext uri="{FF2B5EF4-FFF2-40B4-BE49-F238E27FC236}">
                <a16:creationId xmlns:a16="http://schemas.microsoft.com/office/drawing/2014/main" id="{A60D792E-9F0B-42CD-9C51-DD1ED8B5A657}"/>
              </a:ext>
            </a:extLst>
          </p:cNvPr>
          <p:cNvSpPr>
            <a:spLocks noGrp="1"/>
          </p:cNvSpPr>
          <p:nvPr>
            <p:ph sz="quarter" idx="4"/>
          </p:nvPr>
        </p:nvSpPr>
        <p:spPr>
          <a:xfrm>
            <a:off x="6216927" y="2891480"/>
            <a:ext cx="2263773" cy="220209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marL="0" indent="0" algn="ctr">
              <a:buNone/>
            </a:pPr>
            <a:r>
              <a:rPr lang="lv-LV" sz="3200" b="1" dirty="0">
                <a:latin typeface="Verdana" panose="020B0604030504040204" pitchFamily="34" charset="0"/>
                <a:ea typeface="Verdana" panose="020B0604030504040204" pitchFamily="34" charset="0"/>
              </a:rPr>
              <a:t>13</a:t>
            </a:r>
          </a:p>
          <a:p>
            <a:pPr marL="0" indent="0" algn="ctr">
              <a:buNone/>
            </a:pPr>
            <a:r>
              <a:rPr lang="lv-LV" sz="1600" dirty="0">
                <a:latin typeface="Verdana" panose="020B0604030504040204" pitchFamily="34" charset="0"/>
                <a:ea typeface="Verdana" panose="020B0604030504040204" pitchFamily="34" charset="0"/>
              </a:rPr>
              <a:t>mērķu rādītāji sasniegti vai gandrīz sasniegti</a:t>
            </a:r>
          </a:p>
        </p:txBody>
      </p:sp>
      <p:sp>
        <p:nvSpPr>
          <p:cNvPr id="9" name="Ovāls 8">
            <a:extLst>
              <a:ext uri="{FF2B5EF4-FFF2-40B4-BE49-F238E27FC236}">
                <a16:creationId xmlns:a16="http://schemas.microsoft.com/office/drawing/2014/main" id="{A36EA9F5-D72B-4914-8863-B5F1494623DC}"/>
              </a:ext>
            </a:extLst>
          </p:cNvPr>
          <p:cNvSpPr/>
          <p:nvPr/>
        </p:nvSpPr>
        <p:spPr>
          <a:xfrm>
            <a:off x="6602413" y="5238803"/>
            <a:ext cx="1447800" cy="14411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latin typeface="Verdana" panose="020B0604030504040204" pitchFamily="34" charset="0"/>
                <a:ea typeface="Verdana" panose="020B0604030504040204" pitchFamily="34" charset="0"/>
              </a:rPr>
              <a:t>8</a:t>
            </a:r>
          </a:p>
          <a:p>
            <a:pPr algn="ctr"/>
            <a:r>
              <a:rPr lang="lv-LV" sz="1400" dirty="0">
                <a:latin typeface="Verdana" panose="020B0604030504040204" pitchFamily="34" charset="0"/>
                <a:ea typeface="Verdana" panose="020B0604030504040204" pitchFamily="34" charset="0"/>
              </a:rPr>
              <a:t>mērķu rādītāji</a:t>
            </a:r>
          </a:p>
          <a:p>
            <a:pPr algn="ctr"/>
            <a:r>
              <a:rPr lang="lv-LV" sz="1400" dirty="0">
                <a:latin typeface="Verdana" panose="020B0604030504040204" pitchFamily="34" charset="0"/>
                <a:ea typeface="Verdana" panose="020B0604030504040204" pitchFamily="34" charset="0"/>
              </a:rPr>
              <a:t>nav sasniegti</a:t>
            </a:r>
          </a:p>
        </p:txBody>
      </p:sp>
      <p:sp>
        <p:nvSpPr>
          <p:cNvPr id="13" name="Satura vietturis 18">
            <a:extLst>
              <a:ext uri="{FF2B5EF4-FFF2-40B4-BE49-F238E27FC236}">
                <a16:creationId xmlns:a16="http://schemas.microsoft.com/office/drawing/2014/main" id="{D895F198-C904-4BE3-8985-5E76DF942786}"/>
              </a:ext>
            </a:extLst>
          </p:cNvPr>
          <p:cNvSpPr>
            <a:spLocks noGrp="1"/>
          </p:cNvSpPr>
          <p:nvPr>
            <p:ph sz="half" idx="2"/>
          </p:nvPr>
        </p:nvSpPr>
        <p:spPr>
          <a:xfrm>
            <a:off x="1154908" y="2891480"/>
            <a:ext cx="2263773" cy="220209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indent="0" algn="ctr">
              <a:buNone/>
            </a:pPr>
            <a:r>
              <a:rPr lang="lv-LV" sz="4000" b="1" dirty="0">
                <a:latin typeface="Verdana" panose="020B0604030504040204" pitchFamily="34" charset="0"/>
                <a:ea typeface="Verdana" panose="020B0604030504040204" pitchFamily="34" charset="0"/>
              </a:rPr>
              <a:t>17</a:t>
            </a:r>
          </a:p>
          <a:p>
            <a:pPr marL="0" indent="0" algn="ctr">
              <a:buNone/>
            </a:pPr>
            <a:r>
              <a:rPr lang="lv-LV" sz="1600" dirty="0">
                <a:latin typeface="Verdana" panose="020B0604030504040204" pitchFamily="34" charset="0"/>
                <a:ea typeface="Verdana" panose="020B0604030504040204" pitchFamily="34" charset="0"/>
              </a:rPr>
              <a:t>mērķu rādītāji ar pozitīvu vai nebūtisku izmaiņu tendenci</a:t>
            </a:r>
            <a:endParaRPr lang="lv-LV" sz="1600" b="1" dirty="0">
              <a:latin typeface="Verdana" panose="020B0604030504040204" pitchFamily="34" charset="0"/>
              <a:ea typeface="Verdana" panose="020B0604030504040204" pitchFamily="34" charset="0"/>
            </a:endParaRPr>
          </a:p>
        </p:txBody>
      </p:sp>
      <p:sp>
        <p:nvSpPr>
          <p:cNvPr id="14" name="Ovāls 13">
            <a:extLst>
              <a:ext uri="{FF2B5EF4-FFF2-40B4-BE49-F238E27FC236}">
                <a16:creationId xmlns:a16="http://schemas.microsoft.com/office/drawing/2014/main" id="{68AB07A7-2E91-4371-B203-4F715DCFE5CE}"/>
              </a:ext>
            </a:extLst>
          </p:cNvPr>
          <p:cNvSpPr/>
          <p:nvPr/>
        </p:nvSpPr>
        <p:spPr>
          <a:xfrm>
            <a:off x="1667832" y="5486788"/>
            <a:ext cx="1237923" cy="113249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t>4</a:t>
            </a:r>
          </a:p>
          <a:p>
            <a:pPr algn="ctr"/>
            <a:r>
              <a:rPr lang="lv-LV" sz="1100" dirty="0"/>
              <a:t>mērķu rādītāji ar negatīvu attīstības tendenci</a:t>
            </a:r>
          </a:p>
        </p:txBody>
      </p:sp>
      <p:pic>
        <p:nvPicPr>
          <p:cNvPr id="18" name="Image" descr="Image"/>
          <p:cNvPicPr>
            <a:picLocks noChangeAspect="1"/>
          </p:cNvPicPr>
          <p:nvPr/>
        </p:nvPicPr>
        <p:blipFill>
          <a:blip r:embed="rId2"/>
          <a:stretch>
            <a:fillRect/>
          </a:stretch>
        </p:blipFill>
        <p:spPr>
          <a:xfrm>
            <a:off x="8202508" y="5817854"/>
            <a:ext cx="838411" cy="691725"/>
          </a:xfrm>
          <a:prstGeom prst="rect">
            <a:avLst/>
          </a:prstGeom>
          <a:ln w="12700">
            <a:miter lim="400000"/>
          </a:ln>
        </p:spPr>
      </p:pic>
      <p:pic>
        <p:nvPicPr>
          <p:cNvPr id="19" name="Image" descr="Image"/>
          <p:cNvPicPr>
            <a:picLocks noChangeAspect="1"/>
          </p:cNvPicPr>
          <p:nvPr/>
        </p:nvPicPr>
        <p:blipFill>
          <a:blip r:embed="rId2"/>
          <a:stretch>
            <a:fillRect/>
          </a:stretch>
        </p:blipFill>
        <p:spPr>
          <a:xfrm>
            <a:off x="2992545" y="6053036"/>
            <a:ext cx="527671" cy="435351"/>
          </a:xfrm>
          <a:prstGeom prst="rect">
            <a:avLst/>
          </a:prstGeom>
          <a:ln w="12700">
            <a:miter lim="400000"/>
          </a:ln>
        </p:spPr>
      </p:pic>
      <p:pic>
        <p:nvPicPr>
          <p:cNvPr id="20" name="Image" descr="Image"/>
          <p:cNvPicPr>
            <a:picLocks noChangeAspect="1"/>
          </p:cNvPicPr>
          <p:nvPr/>
        </p:nvPicPr>
        <p:blipFill>
          <a:blip r:embed="rId3"/>
          <a:stretch>
            <a:fillRect/>
          </a:stretch>
        </p:blipFill>
        <p:spPr>
          <a:xfrm>
            <a:off x="8621712" y="4090370"/>
            <a:ext cx="902915" cy="785755"/>
          </a:xfrm>
          <a:prstGeom prst="rect">
            <a:avLst/>
          </a:prstGeom>
          <a:ln w="12700">
            <a:miter lim="400000"/>
          </a:ln>
        </p:spPr>
      </p:pic>
      <p:pic>
        <p:nvPicPr>
          <p:cNvPr id="21" name="Image" descr="Image"/>
          <p:cNvPicPr>
            <a:picLocks noChangeAspect="1"/>
          </p:cNvPicPr>
          <p:nvPr/>
        </p:nvPicPr>
        <p:blipFill>
          <a:blip r:embed="rId4"/>
          <a:stretch>
            <a:fillRect/>
          </a:stretch>
        </p:blipFill>
        <p:spPr>
          <a:xfrm>
            <a:off x="8621713" y="3130497"/>
            <a:ext cx="902915" cy="744848"/>
          </a:xfrm>
          <a:prstGeom prst="rect">
            <a:avLst/>
          </a:prstGeom>
          <a:ln w="12700">
            <a:miter lim="400000"/>
          </a:ln>
        </p:spPr>
      </p:pic>
      <p:pic>
        <p:nvPicPr>
          <p:cNvPr id="22" name="Image" descr="Image"/>
          <p:cNvPicPr>
            <a:picLocks noChangeAspect="1"/>
          </p:cNvPicPr>
          <p:nvPr/>
        </p:nvPicPr>
        <p:blipFill>
          <a:blip r:embed="rId3"/>
          <a:stretch>
            <a:fillRect/>
          </a:stretch>
        </p:blipFill>
        <p:spPr>
          <a:xfrm>
            <a:off x="3520216" y="4152721"/>
            <a:ext cx="902915" cy="785755"/>
          </a:xfrm>
          <a:prstGeom prst="rect">
            <a:avLst/>
          </a:prstGeom>
          <a:ln w="12700">
            <a:miter lim="400000"/>
          </a:ln>
        </p:spPr>
      </p:pic>
      <p:pic>
        <p:nvPicPr>
          <p:cNvPr id="23" name="Image" descr="Image"/>
          <p:cNvPicPr>
            <a:picLocks noChangeAspect="1"/>
          </p:cNvPicPr>
          <p:nvPr/>
        </p:nvPicPr>
        <p:blipFill>
          <a:blip r:embed="rId4"/>
          <a:stretch>
            <a:fillRect/>
          </a:stretch>
        </p:blipFill>
        <p:spPr>
          <a:xfrm>
            <a:off x="3520217" y="3192848"/>
            <a:ext cx="902915" cy="744848"/>
          </a:xfrm>
          <a:prstGeom prst="rect">
            <a:avLst/>
          </a:prstGeom>
          <a:ln w="12700">
            <a:miter lim="400000"/>
          </a:ln>
        </p:spPr>
      </p:pic>
    </p:spTree>
    <p:extLst>
      <p:ext uri="{BB962C8B-B14F-4D97-AF65-F5344CB8AC3E}">
        <p14:creationId xmlns:p14="http://schemas.microsoft.com/office/powerpoint/2010/main" val="210494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332CF3C-A96E-4604-A71B-688544E195AF}"/>
              </a:ext>
            </a:extLst>
          </p:cNvPr>
          <p:cNvSpPr>
            <a:spLocks noGrp="1"/>
          </p:cNvSpPr>
          <p:nvPr>
            <p:ph type="title"/>
          </p:nvPr>
        </p:nvSpPr>
        <p:spPr>
          <a:xfrm>
            <a:off x="533400" y="429639"/>
            <a:ext cx="11530263" cy="1325563"/>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prioritātes «Izaugsmi atbalstošas teritorijas» mērķu sasniegšana 2</a:t>
            </a:r>
            <a:endParaRPr lang="lv-LV" sz="2800" dirty="0"/>
          </a:p>
        </p:txBody>
      </p:sp>
      <p:sp>
        <p:nvSpPr>
          <p:cNvPr id="3" name="Satura vietturis 2">
            <a:extLst>
              <a:ext uri="{FF2B5EF4-FFF2-40B4-BE49-F238E27FC236}">
                <a16:creationId xmlns:a16="http://schemas.microsoft.com/office/drawing/2014/main" id="{A4F1CBEA-CB89-4D23-A0E8-8D7BE28937A6}"/>
              </a:ext>
            </a:extLst>
          </p:cNvPr>
          <p:cNvSpPr>
            <a:spLocks noGrp="1"/>
          </p:cNvSpPr>
          <p:nvPr>
            <p:ph idx="1"/>
          </p:nvPr>
        </p:nvSpPr>
        <p:spPr>
          <a:xfrm>
            <a:off x="838200" y="1507958"/>
            <a:ext cx="10515600" cy="5392238"/>
          </a:xfrm>
        </p:spPr>
        <p:txBody>
          <a:bodyPr>
            <a:normAutofit fontScale="92500" lnSpcReduction="10000"/>
          </a:bodyPr>
          <a:lstStyle/>
          <a:p>
            <a:pPr marL="0" indent="0">
              <a:buNone/>
            </a:pPr>
            <a:r>
              <a:rPr lang="lv-LV" sz="1900" b="1" dirty="0">
                <a:solidFill>
                  <a:srgbClr val="C00000"/>
                </a:solidFill>
                <a:latin typeface="Verdana" panose="020B0604030504040204" pitchFamily="34" charset="0"/>
                <a:ea typeface="Verdana" panose="020B0604030504040204" pitchFamily="34" charset="0"/>
              </a:rPr>
              <a:t>Nav sasniegts:</a:t>
            </a:r>
          </a:p>
          <a:p>
            <a:pPr>
              <a:buFont typeface="Wingdings" panose="05000000000000000000" pitchFamily="2" charset="2"/>
              <a:buChar char="§"/>
            </a:pPr>
            <a:r>
              <a:rPr lang="lv-LV" sz="1800" dirty="0">
                <a:latin typeface="Verdana" panose="020B0604030504040204" pitchFamily="34" charset="0"/>
                <a:ea typeface="Verdana" panose="020B0604030504040204" pitchFamily="34" charset="0"/>
              </a:rPr>
              <a:t>Plānošanas reģionu sociālekonomiskās atšķirības saglabājušās gandrīz nemainīgas;</a:t>
            </a:r>
          </a:p>
          <a:p>
            <a:pPr>
              <a:buFont typeface="Wingdings" panose="05000000000000000000" pitchFamily="2" charset="2"/>
              <a:buChar char="§"/>
            </a:pPr>
            <a:r>
              <a:rPr lang="lv-LV" sz="1800" dirty="0">
                <a:latin typeface="Verdana" panose="020B0604030504040204" pitchFamily="34" charset="0"/>
                <a:ea typeface="Verdana" panose="020B0604030504040204" pitchFamily="34" charset="0"/>
              </a:rPr>
              <a:t>Nemainīgas saglabājušās reģionos radītā IKP atšķirības;</a:t>
            </a:r>
          </a:p>
          <a:p>
            <a:pPr>
              <a:buFont typeface="Wingdings" panose="05000000000000000000" pitchFamily="2" charset="2"/>
              <a:buChar char="§"/>
            </a:pPr>
            <a:r>
              <a:rPr lang="lv-LV" sz="1800" dirty="0">
                <a:latin typeface="Verdana" panose="020B0604030504040204" pitchFamily="34" charset="0"/>
                <a:ea typeface="Verdana" panose="020B0604030504040204" pitchFamily="34" charset="0"/>
              </a:rPr>
              <a:t>Turpinājusies un arvien straujāka iedzīvotāju koncentrēšanās Rīgas plānošanas reģionā – nav spēts nodrošināt policentriskas valsts apdzīvotības struktūras attīstību;</a:t>
            </a:r>
          </a:p>
          <a:p>
            <a:pPr>
              <a:buFont typeface="Wingdings" panose="05000000000000000000" pitchFamily="2" charset="2"/>
              <a:buChar char="§"/>
            </a:pPr>
            <a:r>
              <a:rPr lang="lv-LV" sz="1800" dirty="0">
                <a:latin typeface="Verdana" panose="020B0604030504040204" pitchFamily="34" charset="0"/>
                <a:ea typeface="Verdana" panose="020B0604030504040204" pitchFamily="34" charset="0"/>
              </a:rPr>
              <a:t>Samazinās lauku putnu indekss – vai nelabvēlīga ekonomiskās darbības ietekme?;</a:t>
            </a:r>
          </a:p>
          <a:p>
            <a:pPr marL="0" indent="0">
              <a:buNone/>
            </a:pPr>
            <a:endParaRPr lang="lv-LV" sz="200" dirty="0">
              <a:latin typeface="Verdana" panose="020B0604030504040204" pitchFamily="34" charset="0"/>
              <a:ea typeface="Verdana" panose="020B0604030504040204" pitchFamily="34" charset="0"/>
            </a:endParaRPr>
          </a:p>
          <a:p>
            <a:pPr marL="0" indent="0">
              <a:spcBef>
                <a:spcPts val="0"/>
              </a:spcBef>
              <a:spcAft>
                <a:spcPts val="600"/>
              </a:spcAft>
              <a:buNone/>
            </a:pPr>
            <a:r>
              <a:rPr lang="lv-LV" sz="1800" b="1" dirty="0">
                <a:latin typeface="Verdana" panose="020B0604030504040204" pitchFamily="34" charset="0"/>
                <a:ea typeface="Verdana" panose="020B0604030504040204" pitchFamily="34" charset="0"/>
              </a:rPr>
              <a:t>NB! </a:t>
            </a:r>
            <a:r>
              <a:rPr lang="lv-LV" sz="1800" dirty="0">
                <a:latin typeface="Verdana" panose="020B0604030504040204" pitchFamily="34" charset="0"/>
                <a:ea typeface="Verdana" panose="020B0604030504040204" pitchFamily="34" charset="0"/>
              </a:rPr>
              <a:t>Nepieciešams pārskatīt reģionālās attīstības politiku Austrumu pierobežā nacionālās interešu telpas noturībai un ES ārējās robežas drošības kontekstā.</a:t>
            </a:r>
          </a:p>
          <a:p>
            <a:pPr marL="0" indent="0">
              <a:spcBef>
                <a:spcPts val="1200"/>
              </a:spcBef>
              <a:buNone/>
            </a:pPr>
            <a:r>
              <a:rPr lang="lv-LV" sz="1900" b="1" dirty="0">
                <a:solidFill>
                  <a:srgbClr val="00B050"/>
                </a:solidFill>
                <a:latin typeface="Verdana" panose="020B0604030504040204" pitchFamily="34" charset="0"/>
                <a:ea typeface="Verdana" panose="020B0604030504040204" pitchFamily="34" charset="0"/>
              </a:rPr>
              <a:t>Sasniegtais:</a:t>
            </a:r>
          </a:p>
          <a:p>
            <a:pPr>
              <a:spcBef>
                <a:spcPts val="1200"/>
              </a:spcBef>
            </a:pPr>
            <a:r>
              <a:rPr lang="lv-LV" sz="1800" dirty="0">
                <a:latin typeface="Verdana" panose="020B0604030504040204" pitchFamily="34" charset="0"/>
                <a:ea typeface="Verdana" panose="020B0604030504040204" pitchFamily="34" charset="0"/>
              </a:rPr>
              <a:t>IIN ieņēmumi pašvaldībās uz 1 iedz. 2020.g. – 763,63 </a:t>
            </a:r>
            <a:r>
              <a:rPr lang="lv-LV" sz="1800" i="1" dirty="0">
                <a:latin typeface="Verdana" panose="020B0604030504040204" pitchFamily="34" charset="0"/>
                <a:ea typeface="Verdana" panose="020B0604030504040204" pitchFamily="34" charset="0"/>
              </a:rPr>
              <a:t>euro – </a:t>
            </a:r>
            <a:r>
              <a:rPr lang="lv-LV" sz="1800" dirty="0">
                <a:latin typeface="Verdana" panose="020B0604030504040204" pitchFamily="34" charset="0"/>
                <a:ea typeface="Verdana" panose="020B0604030504040204" pitchFamily="34" charset="0"/>
              </a:rPr>
              <a:t>par 71% pārsniedz mērķi (447 </a:t>
            </a:r>
            <a:r>
              <a:rPr lang="lv-LV" sz="1800" i="1" dirty="0">
                <a:latin typeface="Verdana" panose="020B0604030504040204" pitchFamily="34" charset="0"/>
                <a:ea typeface="Verdana" panose="020B0604030504040204" pitchFamily="34" charset="0"/>
              </a:rPr>
              <a:t>euro</a:t>
            </a:r>
            <a:r>
              <a:rPr lang="lv-LV" sz="1800" dirty="0">
                <a:latin typeface="Verdana" panose="020B0604030504040204" pitchFamily="34" charset="0"/>
                <a:ea typeface="Verdana" panose="020B0604030504040204" pitchFamily="34" charset="0"/>
              </a:rPr>
              <a:t>);</a:t>
            </a:r>
          </a:p>
          <a:p>
            <a:r>
              <a:rPr lang="lv-LV" sz="1800" dirty="0">
                <a:latin typeface="Verdana" panose="020B0604030504040204" pitchFamily="34" charset="0"/>
                <a:ea typeface="Verdana" panose="020B0604030504040204" pitchFamily="34" charset="0"/>
              </a:rPr>
              <a:t>Izpildīts mērķis par 50% 2020.g. samazināt sliktā un ļoti slitā stāvoklī esošo valsts galveno autoceļu garumu, samazināts par 67%; sasniegts plānotais valsts reģionālo autoceļu ar melno segumu apmērs – 85,2% (mērķis 82%);</a:t>
            </a:r>
          </a:p>
          <a:p>
            <a:r>
              <a:rPr lang="lv-LV" sz="1800" dirty="0">
                <a:latin typeface="Verdana" panose="020B0604030504040204" pitchFamily="34" charset="0"/>
                <a:ea typeface="Verdana" panose="020B0604030504040204" pitchFamily="34" charset="0"/>
              </a:rPr>
              <a:t>Vairāk, nekā plānots, pieaudzis bioloģiskajā lauksaimniecībā izmantoto platību apjoms – 14,8% 2019.g. (mērķis 10% 2020.g.);</a:t>
            </a:r>
          </a:p>
          <a:p>
            <a:r>
              <a:rPr lang="lv-LV" sz="1800" dirty="0">
                <a:latin typeface="Verdana" panose="020B0604030504040204" pitchFamily="34" charset="0"/>
                <a:ea typeface="Verdana" panose="020B0604030504040204" pitchFamily="34" charset="0"/>
              </a:rPr>
              <a:t>Līdz 2019.g. pieauga kultūras pasākumu apmeklējumu skaits gadā, sasniedzot 2020.g. mērķi – 325 uz 100 iedz.</a:t>
            </a:r>
          </a:p>
          <a:p>
            <a:pPr marL="0" indent="0">
              <a:buNone/>
            </a:pPr>
            <a:endParaRPr lang="lv-LV" sz="1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95105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C083BB0-C234-4417-BDF0-781A07C0AF94}"/>
              </a:ext>
            </a:extLst>
          </p:cNvPr>
          <p:cNvSpPr>
            <a:spLocks noGrp="1"/>
          </p:cNvSpPr>
          <p:nvPr>
            <p:ph type="title"/>
          </p:nvPr>
        </p:nvSpPr>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prioritātes «Izaugsmi atbalstošas teritorijas» mērķu sasniegšanas rādītāji</a:t>
            </a:r>
            <a:endParaRPr lang="lv-LV" sz="2800" dirty="0">
              <a:latin typeface="Verdana" panose="020B0604030504040204" pitchFamily="34" charset="0"/>
              <a:ea typeface="Verdana" panose="020B0604030504040204" pitchFamily="34" charset="0"/>
            </a:endParaRPr>
          </a:p>
        </p:txBody>
      </p:sp>
      <p:sp>
        <p:nvSpPr>
          <p:cNvPr id="5" name="Teksta vietturis 4">
            <a:extLst>
              <a:ext uri="{FF2B5EF4-FFF2-40B4-BE49-F238E27FC236}">
                <a16:creationId xmlns:a16="http://schemas.microsoft.com/office/drawing/2014/main" id="{A467DC59-010F-4FDC-A2A8-08FFE01F8ACD}"/>
              </a:ext>
            </a:extLst>
          </p:cNvPr>
          <p:cNvSpPr>
            <a:spLocks noGrp="1"/>
          </p:cNvSpPr>
          <p:nvPr>
            <p:ph type="body" idx="1"/>
          </p:nvPr>
        </p:nvSpPr>
        <p:spPr>
          <a:xfrm>
            <a:off x="839788" y="1379075"/>
            <a:ext cx="10512424" cy="421094"/>
          </a:xfrm>
        </p:spPr>
        <p:txBody>
          <a:bodyPr>
            <a:normAutofit/>
          </a:bodyPr>
          <a:lstStyle/>
          <a:p>
            <a:r>
              <a:rPr lang="lv-LV" sz="1800" b="0" dirty="0">
                <a:latin typeface="Verdana" panose="020B0604030504040204" pitchFamily="34" charset="0"/>
                <a:ea typeface="Verdana" panose="020B0604030504040204" pitchFamily="34" charset="0"/>
              </a:rPr>
              <a:t>Jāīsteno mērķtiecīgāki pasākumi reģionu sociālekonomisko atšķirību mazināšanai!</a:t>
            </a:r>
          </a:p>
        </p:txBody>
      </p:sp>
      <p:sp>
        <p:nvSpPr>
          <p:cNvPr id="3" name="Rectangle 2"/>
          <p:cNvSpPr/>
          <p:nvPr/>
        </p:nvSpPr>
        <p:spPr>
          <a:xfrm>
            <a:off x="622300" y="2161344"/>
            <a:ext cx="3594254" cy="246221"/>
          </a:xfrm>
          <a:prstGeom prst="rect">
            <a:avLst/>
          </a:prstGeom>
        </p:spPr>
        <p:txBody>
          <a:bodyPr wrap="none">
            <a:spAutoFit/>
          </a:bodyPr>
          <a:lstStyle/>
          <a:p>
            <a:r>
              <a:rPr lang="lv-LV" sz="1000" b="1" dirty="0">
                <a:latin typeface="Verdana" panose="020B0604030504040204" pitchFamily="34" charset="0"/>
                <a:ea typeface="Verdana" panose="020B0604030504040204" pitchFamily="34" charset="0"/>
              </a:rPr>
              <a:t>12. </a:t>
            </a:r>
            <a:r>
              <a:rPr lang="lv-LV" sz="1000" dirty="0">
                <a:latin typeface="Verdana" panose="020B0604030504040204" pitchFamily="34" charset="0"/>
                <a:ea typeface="Verdana" panose="020B0604030504040204" pitchFamily="34" charset="0"/>
              </a:rPr>
              <a:t>Teritorijas attīstības indeksi plānošanas reģionos</a:t>
            </a:r>
          </a:p>
        </p:txBody>
      </p:sp>
      <p:graphicFrame>
        <p:nvGraphicFramePr>
          <p:cNvPr id="8" name="Chart 7">
            <a:extLst>
              <a:ext uri="{FF2B5EF4-FFF2-40B4-BE49-F238E27FC236}">
                <a16:creationId xmlns:a16="http://schemas.microsoft.com/office/drawing/2014/main" id="{00000000-0008-0000-4300-000002000000}"/>
              </a:ext>
            </a:extLst>
          </p:cNvPr>
          <p:cNvGraphicFramePr/>
          <p:nvPr>
            <p:extLst>
              <p:ext uri="{D42A27DB-BD31-4B8C-83A1-F6EECF244321}">
                <p14:modId xmlns:p14="http://schemas.microsoft.com/office/powerpoint/2010/main" val="3302440590"/>
              </p:ext>
            </p:extLst>
          </p:nvPr>
        </p:nvGraphicFramePr>
        <p:xfrm>
          <a:off x="775514" y="2555931"/>
          <a:ext cx="4687032" cy="424243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6328834" y="2161344"/>
            <a:ext cx="3567002" cy="246221"/>
          </a:xfrm>
          <a:prstGeom prst="rect">
            <a:avLst/>
          </a:prstGeom>
        </p:spPr>
        <p:txBody>
          <a:bodyPr wrap="none">
            <a:spAutoFit/>
          </a:bodyPr>
          <a:lstStyle/>
          <a:p>
            <a:r>
              <a:rPr lang="lv-LV" sz="1000" b="1" dirty="0">
                <a:latin typeface="Verdana" panose="020B0604030504040204" pitchFamily="34" charset="0"/>
                <a:ea typeface="Verdana" panose="020B0604030504040204" pitchFamily="34" charset="0"/>
              </a:rPr>
              <a:t>13. </a:t>
            </a:r>
            <a:r>
              <a:rPr lang="lv-LV" sz="1000" dirty="0">
                <a:latin typeface="Verdana" panose="020B0604030504040204" pitchFamily="34" charset="0"/>
                <a:ea typeface="Verdana" panose="020B0604030504040204" pitchFamily="34" charset="0"/>
              </a:rPr>
              <a:t>Reģionālā IKP uz vienu iedzīvotāju dispersija, %</a:t>
            </a:r>
          </a:p>
        </p:txBody>
      </p:sp>
      <p:graphicFrame>
        <p:nvGraphicFramePr>
          <p:cNvPr id="11" name="Chart 10">
            <a:extLst>
              <a:ext uri="{FF2B5EF4-FFF2-40B4-BE49-F238E27FC236}">
                <a16:creationId xmlns:a16="http://schemas.microsoft.com/office/drawing/2014/main" id="{00000000-0008-0000-4400-000002000000}"/>
              </a:ext>
            </a:extLst>
          </p:cNvPr>
          <p:cNvGraphicFramePr/>
          <p:nvPr>
            <p:extLst>
              <p:ext uri="{D42A27DB-BD31-4B8C-83A1-F6EECF244321}">
                <p14:modId xmlns:p14="http://schemas.microsoft.com/office/powerpoint/2010/main" val="20614623"/>
              </p:ext>
            </p:extLst>
          </p:nvPr>
        </p:nvGraphicFramePr>
        <p:xfrm>
          <a:off x="6424295" y="2555932"/>
          <a:ext cx="3818255" cy="169006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6096000" y="4387640"/>
            <a:ext cx="4415624" cy="400110"/>
          </a:xfrm>
          <a:prstGeom prst="rect">
            <a:avLst/>
          </a:prstGeom>
        </p:spPr>
        <p:txBody>
          <a:bodyPr wrap="square">
            <a:spAutoFit/>
          </a:bodyPr>
          <a:lstStyle/>
          <a:p>
            <a:r>
              <a:rPr lang="lv-LV" sz="1000" b="1" dirty="0">
                <a:latin typeface="Verdana" panose="020B0604030504040204" pitchFamily="34" charset="0"/>
                <a:ea typeface="Verdana" panose="020B0604030504040204" pitchFamily="34" charset="0"/>
              </a:rPr>
              <a:t>14. </a:t>
            </a:r>
            <a:r>
              <a:rPr lang="lv-LV" sz="1000" dirty="0">
                <a:latin typeface="Verdana" panose="020B0604030504040204" pitchFamily="34" charset="0"/>
                <a:ea typeface="Verdana" panose="020B0604030504040204" pitchFamily="34" charset="0"/>
              </a:rPr>
              <a:t>Rīgas plānošanas reģiona iedzīvotāju īpatsvars no visiem valsts iedzīvotājiem gada sākumā, %</a:t>
            </a:r>
          </a:p>
        </p:txBody>
      </p:sp>
      <p:graphicFrame>
        <p:nvGraphicFramePr>
          <p:cNvPr id="15" name="Chart 14">
            <a:extLst>
              <a:ext uri="{FF2B5EF4-FFF2-40B4-BE49-F238E27FC236}">
                <a16:creationId xmlns:a16="http://schemas.microsoft.com/office/drawing/2014/main" id="{00000000-0008-0000-4500-000002000000}"/>
              </a:ext>
            </a:extLst>
          </p:cNvPr>
          <p:cNvGraphicFramePr/>
          <p:nvPr>
            <p:extLst>
              <p:ext uri="{D42A27DB-BD31-4B8C-83A1-F6EECF244321}">
                <p14:modId xmlns:p14="http://schemas.microsoft.com/office/powerpoint/2010/main" val="2021428093"/>
              </p:ext>
            </p:extLst>
          </p:nvPr>
        </p:nvGraphicFramePr>
        <p:xfrm>
          <a:off x="6328834" y="4829409"/>
          <a:ext cx="3913505" cy="20040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555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593933B-3D63-4974-A546-6F533F2716C1}"/>
              </a:ext>
            </a:extLst>
          </p:cNvPr>
          <p:cNvSpPr>
            <a:spLocks noGrp="1"/>
          </p:cNvSpPr>
          <p:nvPr>
            <p:ph type="title"/>
          </p:nvPr>
        </p:nvSpPr>
        <p:spPr>
          <a:xfrm>
            <a:off x="1118681" y="77400"/>
            <a:ext cx="10449128" cy="970756"/>
          </a:xfrm>
        </p:spPr>
        <p:txBody>
          <a:bodyPr>
            <a:normAutofit/>
          </a:bodyPr>
          <a:lstStyle/>
          <a:p>
            <a:r>
              <a:rPr lang="lv-LV" sz="2800" b="1" dirty="0">
                <a:solidFill>
                  <a:srgbClr val="993333"/>
                </a:solidFill>
                <a:latin typeface="Verdana" panose="020B0604030504040204" pitchFamily="34" charset="0"/>
                <a:ea typeface="Verdana" panose="020B0604030504040204" pitchFamily="34" charset="0"/>
              </a:rPr>
              <a:t>                  Turpmākie izaicinājumi</a:t>
            </a:r>
          </a:p>
        </p:txBody>
      </p:sp>
      <p:sp>
        <p:nvSpPr>
          <p:cNvPr id="7" name="Satura vietturis 6">
            <a:extLst>
              <a:ext uri="{FF2B5EF4-FFF2-40B4-BE49-F238E27FC236}">
                <a16:creationId xmlns:a16="http://schemas.microsoft.com/office/drawing/2014/main" id="{9F388229-C798-4003-A59C-9753CE9E6609}"/>
              </a:ext>
            </a:extLst>
          </p:cNvPr>
          <p:cNvSpPr>
            <a:spLocks noGrp="1"/>
          </p:cNvSpPr>
          <p:nvPr>
            <p:ph idx="1"/>
          </p:nvPr>
        </p:nvSpPr>
        <p:spPr>
          <a:xfrm>
            <a:off x="838200" y="914400"/>
            <a:ext cx="10515600" cy="6362699"/>
          </a:xfrm>
        </p:spPr>
        <p:txBody>
          <a:bodyPr>
            <a:normAutofit fontScale="25000" lnSpcReduction="20000"/>
          </a:bodyPr>
          <a:lstStyle/>
          <a:p>
            <a:r>
              <a:rPr lang="lv-LV" sz="6400" dirty="0">
                <a:latin typeface="Verdana" panose="020B0604030504040204" pitchFamily="34" charset="0"/>
                <a:ea typeface="Verdana" panose="020B0604030504040204" pitchFamily="34" charset="0"/>
              </a:rPr>
              <a:t>Iedzīvotāju skaita samazināšanās – tautas ataudzes risks;</a:t>
            </a:r>
          </a:p>
          <a:p>
            <a:r>
              <a:rPr lang="lv-LV" sz="6400" dirty="0">
                <a:latin typeface="Verdana" panose="020B0604030504040204" pitchFamily="34" charset="0"/>
                <a:ea typeface="Verdana" panose="020B0604030504040204" pitchFamily="34" charset="0"/>
              </a:rPr>
              <a:t>Saglabājas augsta ienākumu nevienlīdzība – mērķtiecīgāka, pierādījumos balstītas rīcība;</a:t>
            </a:r>
          </a:p>
          <a:p>
            <a:r>
              <a:rPr lang="lv-LV" sz="6400" dirty="0">
                <a:latin typeface="Verdana" panose="020B0604030504040204" pitchFamily="34" charset="0"/>
                <a:ea typeface="Verdana" panose="020B0604030504040204" pitchFamily="34" charset="0"/>
              </a:rPr>
              <a:t>Latvijā ir viens no augstākajiem nabadzības riska indeksiem Eiropas Savienībā;</a:t>
            </a:r>
          </a:p>
          <a:p>
            <a:r>
              <a:rPr lang="lv-LV" sz="6400" dirty="0">
                <a:latin typeface="Verdana" panose="020B0604030504040204" pitchFamily="34" charset="0"/>
                <a:ea typeface="Verdana" panose="020B0604030504040204" pitchFamily="34" charset="0"/>
              </a:rPr>
              <a:t>Pārāk lēns tautsaimniecības produktivitātes pieaugums;</a:t>
            </a:r>
          </a:p>
          <a:p>
            <a:r>
              <a:rPr lang="lv-LV" sz="6400" dirty="0">
                <a:latin typeface="Verdana" panose="020B0604030504040204" pitchFamily="34" charset="0"/>
                <a:ea typeface="Verdana" panose="020B0604030504040204" pitchFamily="34" charset="0"/>
              </a:rPr>
              <a:t>Iekšzemes kopprodukta radītājos atpaliekam no kaimiņvalstīm;</a:t>
            </a:r>
          </a:p>
          <a:p>
            <a:r>
              <a:rPr lang="lv-LV" sz="6400" dirty="0">
                <a:latin typeface="Verdana" panose="020B0604030504040204" pitchFamily="34" charset="0"/>
                <a:ea typeface="Verdana" panose="020B0604030504040204" pitchFamily="34" charset="0"/>
              </a:rPr>
              <a:t>Nemazinās sociālekonomisko atšķirību plaisa starp valsts reģioniem, nepietiekami mērķorientēta politika sociāli ekonomisko atšķirību mazināšanai;</a:t>
            </a:r>
          </a:p>
          <a:p>
            <a:r>
              <a:rPr lang="lv-LV" sz="6400" dirty="0">
                <a:latin typeface="Verdana" panose="020B0604030504040204" pitchFamily="34" charset="0"/>
                <a:ea typeface="Verdana" panose="020B0604030504040204" pitchFamily="34" charset="0"/>
              </a:rPr>
              <a:t>Modernai tautsaimniecībai neatbilstoša izglītības sistēma;</a:t>
            </a:r>
          </a:p>
          <a:p>
            <a:r>
              <a:rPr lang="lv-LV" sz="6400" dirty="0">
                <a:latin typeface="Verdana" panose="020B0604030504040204" pitchFamily="34" charset="0"/>
                <a:ea typeface="Verdana" panose="020B0604030504040204" pitchFamily="34" charset="0"/>
              </a:rPr>
              <a:t>Nepietiekamas investīcijas pētniecībā un attīstībā;</a:t>
            </a:r>
          </a:p>
          <a:p>
            <a:r>
              <a:rPr lang="lv-LV" sz="6400" dirty="0">
                <a:latin typeface="Verdana" panose="020B0604030504040204" pitchFamily="34" charset="0"/>
                <a:ea typeface="Verdana" panose="020B0604030504040204" pitchFamily="34" charset="0"/>
              </a:rPr>
              <a:t>Lai arī nodokļu atvieglojumi, nepietiekama uzņēmējdarbības aktivitāte un investīciju piesaiste reģionos;</a:t>
            </a:r>
          </a:p>
          <a:p>
            <a:r>
              <a:rPr lang="lv-LV" sz="6400" dirty="0">
                <a:latin typeface="Verdana" panose="020B0604030504040204" pitchFamily="34" charset="0"/>
                <a:ea typeface="Verdana" panose="020B0604030504040204" pitchFamily="34" charset="0"/>
              </a:rPr>
              <a:t>Nepietiekams sociālās aizsardzības finansējums (kopā ar zemu publisko pakalpojumu finansēšanu no IKP);</a:t>
            </a:r>
          </a:p>
          <a:p>
            <a:r>
              <a:rPr lang="lv-LV" sz="6400" dirty="0">
                <a:latin typeface="Verdana" panose="020B0604030504040204" pitchFamily="34" charset="0"/>
                <a:ea typeface="Verdana" panose="020B0604030504040204" pitchFamily="34" charset="0"/>
              </a:rPr>
              <a:t>Savstarpējā uzticēšanās sabiedrībā;</a:t>
            </a:r>
          </a:p>
          <a:p>
            <a:r>
              <a:rPr lang="lv-LV" sz="6400" dirty="0">
                <a:latin typeface="Verdana" panose="020B0604030504040204" pitchFamily="34" charset="0"/>
                <a:ea typeface="Verdana" panose="020B0604030504040204" pitchFamily="34" charset="0"/>
              </a:rPr>
              <a:t>ES fondu līdzekļu apguves ātrums – uz 31.12.2020. veikti maksājumi aptuveni 58% apmērā no periodā pieejamiem ES fondu līdzekļiem;</a:t>
            </a:r>
          </a:p>
          <a:p>
            <a:r>
              <a:rPr lang="lv-LV" sz="6400" dirty="0">
                <a:latin typeface="Verdana" panose="020B0604030504040204" pitchFamily="34" charset="0"/>
                <a:ea typeface="Verdana" panose="020B0604030504040204" pitchFamily="34" charset="0"/>
              </a:rPr>
              <a:t>Prioritāro pasākumu līdzekļu mērķtiecīgaka sadale atbilstoši nacionālās attīstības mērķiem;</a:t>
            </a:r>
          </a:p>
          <a:p>
            <a:r>
              <a:rPr lang="lv-LV" sz="6400" dirty="0">
                <a:latin typeface="Verdana" panose="020B0604030504040204" pitchFamily="34" charset="0"/>
                <a:ea typeface="Verdana" panose="020B0604030504040204" pitchFamily="34" charset="0"/>
              </a:rPr>
              <a:t>Jaunās dienaskārtības izaicinājumi (karš Ukrainā, Covid krīzes sekas, Zaļais kurss) – valsts drošība un veselības aizsardzība!</a:t>
            </a:r>
            <a:r>
              <a:rPr lang="lv-LV" sz="6400" b="1" dirty="0">
                <a:latin typeface="Verdana" panose="020B0604030504040204" pitchFamily="34" charset="0"/>
                <a:ea typeface="Verdana" panose="020B0604030504040204" pitchFamily="34" charset="0"/>
              </a:rPr>
              <a:t> 	</a:t>
            </a:r>
          </a:p>
          <a:p>
            <a:pPr marL="0" indent="0">
              <a:spcBef>
                <a:spcPts val="1200"/>
              </a:spcBef>
              <a:buNone/>
            </a:pPr>
            <a:endParaRPr lang="lv-LV" sz="800" b="1" dirty="0">
              <a:solidFill>
                <a:srgbClr val="00B050"/>
              </a:solidFill>
              <a:latin typeface="Verdana" panose="020B0604030504040204" pitchFamily="34" charset="0"/>
              <a:ea typeface="Verdana" panose="020B0604030504040204" pitchFamily="34" charset="0"/>
            </a:endParaRPr>
          </a:p>
          <a:p>
            <a:pPr marL="0" indent="0">
              <a:spcBef>
                <a:spcPts val="1200"/>
              </a:spcBef>
              <a:buNone/>
            </a:pPr>
            <a:r>
              <a:rPr lang="lv-LV" sz="6400" b="1" dirty="0">
                <a:solidFill>
                  <a:srgbClr val="00B050"/>
                </a:solidFill>
                <a:latin typeface="Verdana" panose="020B0604030504040204" pitchFamily="34" charset="0"/>
                <a:ea typeface="Verdana" panose="020B0604030504040204" pitchFamily="34" charset="0"/>
              </a:rPr>
              <a:t>NB! Šie jautājumi iekļauti NAP2027: investīciju koncentrēšanai un reformu veikšanai – ilgtspējīgai izaugsmei un Latvijas iedzīvotāju dzīves kvalitātei</a:t>
            </a:r>
          </a:p>
          <a:p>
            <a:pPr marL="0" indent="0">
              <a:spcBef>
                <a:spcPts val="1200"/>
              </a:spcBef>
              <a:buNone/>
            </a:pPr>
            <a:r>
              <a:rPr lang="lv-LV" sz="6400" b="1" dirty="0">
                <a:solidFill>
                  <a:srgbClr val="00B050"/>
                </a:solidFill>
                <a:latin typeface="Verdana" panose="020B0604030504040204" pitchFamily="34" charset="0"/>
                <a:ea typeface="Verdana" panose="020B0604030504040204" pitchFamily="34" charset="0"/>
              </a:rPr>
              <a:t>     </a:t>
            </a:r>
          </a:p>
          <a:p>
            <a:pPr marL="0" indent="0">
              <a:buNone/>
            </a:pPr>
            <a:r>
              <a:rPr lang="lv-LV" sz="4900" dirty="0">
                <a:latin typeface="Verdana" panose="020B0604030504040204" pitchFamily="34" charset="0"/>
                <a:ea typeface="Verdana" panose="020B0604030504040204" pitchFamily="34" charset="0"/>
              </a:rPr>
              <a:t>        </a:t>
            </a:r>
          </a:p>
          <a:p>
            <a:pPr marL="0" indent="0">
              <a:buNone/>
            </a:pPr>
            <a:endParaRPr lang="lv-LV" dirty="0"/>
          </a:p>
        </p:txBody>
      </p:sp>
      <p:pic>
        <p:nvPicPr>
          <p:cNvPr id="8" name="Image" descr="Image"/>
          <p:cNvPicPr>
            <a:picLocks noChangeAspect="1"/>
          </p:cNvPicPr>
          <p:nvPr/>
        </p:nvPicPr>
        <p:blipFill>
          <a:blip r:embed="rId2"/>
          <a:stretch>
            <a:fillRect/>
          </a:stretch>
        </p:blipFill>
        <p:spPr>
          <a:xfrm>
            <a:off x="84323" y="6023131"/>
            <a:ext cx="753877" cy="621901"/>
          </a:xfrm>
          <a:prstGeom prst="rect">
            <a:avLst/>
          </a:prstGeom>
          <a:ln w="12700">
            <a:miter lim="400000"/>
          </a:ln>
        </p:spPr>
      </p:pic>
    </p:spTree>
    <p:extLst>
      <p:ext uri="{BB962C8B-B14F-4D97-AF65-F5344CB8AC3E}">
        <p14:creationId xmlns:p14="http://schemas.microsoft.com/office/powerpoint/2010/main" val="178040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9D26EC1-34BF-4E8C-9967-3E4ED14A7E7D}"/>
              </a:ext>
            </a:extLst>
          </p:cNvPr>
          <p:cNvSpPr>
            <a:spLocks noGrp="1"/>
          </p:cNvSpPr>
          <p:nvPr>
            <p:ph type="title"/>
          </p:nvPr>
        </p:nvSpPr>
        <p:spPr>
          <a:xfrm>
            <a:off x="838200" y="111125"/>
            <a:ext cx="11353800" cy="1325563"/>
          </a:xfrm>
        </p:spPr>
        <p:txBody>
          <a:bodyPr>
            <a:normAutofit/>
          </a:bodyPr>
          <a:lstStyle/>
          <a:p>
            <a:r>
              <a:rPr lang="lv-LV" sz="2800" b="1" dirty="0">
                <a:solidFill>
                  <a:srgbClr val="993333"/>
                </a:solidFill>
                <a:latin typeface="Verdana" panose="020B0604030504040204" pitchFamily="34" charset="0"/>
                <a:ea typeface="Verdana" panose="020B0604030504040204" pitchFamily="34" charset="0"/>
              </a:rPr>
              <a:t>NAP2020 ĪSTENOŠANAS NOVĒRTĒJUMS</a:t>
            </a:r>
          </a:p>
        </p:txBody>
      </p:sp>
      <p:sp>
        <p:nvSpPr>
          <p:cNvPr id="7" name="Satura vietturis 6">
            <a:extLst>
              <a:ext uri="{FF2B5EF4-FFF2-40B4-BE49-F238E27FC236}">
                <a16:creationId xmlns:a16="http://schemas.microsoft.com/office/drawing/2014/main" id="{F8EA2A9A-EA21-4F29-BEB0-17B3CC32D4C9}"/>
              </a:ext>
            </a:extLst>
          </p:cNvPr>
          <p:cNvSpPr>
            <a:spLocks noGrp="1"/>
          </p:cNvSpPr>
          <p:nvPr>
            <p:ph idx="1"/>
          </p:nvPr>
        </p:nvSpPr>
        <p:spPr>
          <a:xfrm>
            <a:off x="114300" y="1600200"/>
            <a:ext cx="11176000" cy="5359400"/>
          </a:xfrm>
        </p:spPr>
        <p:txBody>
          <a:bodyPr>
            <a:normAutofit/>
          </a:bodyPr>
          <a:lstStyle/>
          <a:p>
            <a:pPr marL="0" indent="0">
              <a:buNone/>
            </a:pPr>
            <a:endParaRPr lang="lv-LV" dirty="0"/>
          </a:p>
          <a:p>
            <a:pPr marL="0" indent="0">
              <a:buNone/>
            </a:pPr>
            <a:endParaRPr lang="lv-LV" dirty="0"/>
          </a:p>
          <a:p>
            <a:pPr marL="0" indent="0">
              <a:buNone/>
            </a:pPr>
            <a:endParaRPr lang="lv-LV" dirty="0"/>
          </a:p>
          <a:p>
            <a:pPr marL="0" indent="0">
              <a:buNone/>
            </a:pPr>
            <a:endParaRPr lang="lv-LV" sz="2400" dirty="0"/>
          </a:p>
          <a:p>
            <a:pPr marL="0" indent="0">
              <a:buNone/>
            </a:pPr>
            <a:endParaRPr lang="lv-LV" dirty="0"/>
          </a:p>
          <a:p>
            <a:pPr marL="0" indent="0">
              <a:buNone/>
            </a:pPr>
            <a:endParaRPr lang="lv-LV" dirty="0"/>
          </a:p>
          <a:p>
            <a:pPr marL="0" indent="0">
              <a:buNone/>
            </a:pPr>
            <a:endParaRPr lang="lv-LV" sz="800" dirty="0">
              <a:latin typeface="Verdana" panose="020B0604030504040204" pitchFamily="34" charset="0"/>
              <a:ea typeface="Verdana" panose="020B0604030504040204" pitchFamily="34" charset="0"/>
            </a:endParaRPr>
          </a:p>
          <a:p>
            <a:pPr marL="0" indent="0">
              <a:buNone/>
            </a:pPr>
            <a:endParaRPr lang="lv-LV" sz="2000" dirty="0">
              <a:effectLst/>
              <a:latin typeface="Verdana" panose="020B0604030504040204" pitchFamily="34" charset="0"/>
              <a:ea typeface="Verdana" panose="020B0604030504040204" pitchFamily="34" charset="0"/>
              <a:cs typeface="Times New Roman" panose="02020603050405020304" pitchFamily="18" charset="0"/>
            </a:endParaRPr>
          </a:p>
          <a:p>
            <a:pPr marL="0" indent="0">
              <a:buNone/>
            </a:pPr>
            <a:r>
              <a:rPr lang="lv-LV" sz="2000" dirty="0">
                <a:effectLst/>
                <a:latin typeface="Verdana" panose="020B0604030504040204" pitchFamily="34" charset="0"/>
                <a:ea typeface="Verdana" panose="020B0604030504040204" pitchFamily="34" charset="0"/>
                <a:cs typeface="Times New Roman" panose="02020603050405020304" pitchFamily="18" charset="0"/>
              </a:rPr>
              <a:t>Nacionālā attīstības plāna 2014.–2020. gadam</a:t>
            </a:r>
          </a:p>
          <a:p>
            <a:pPr marL="0" indent="0">
              <a:buNone/>
            </a:pPr>
            <a:r>
              <a:rPr lang="lv-LV" sz="2000" dirty="0">
                <a:effectLst/>
                <a:latin typeface="Verdana" panose="020B0604030504040204" pitchFamily="34" charset="0"/>
                <a:ea typeface="Verdana" panose="020B0604030504040204" pitchFamily="34" charset="0"/>
                <a:cs typeface="Times New Roman" panose="02020603050405020304" pitchFamily="18" charset="0"/>
              </a:rPr>
              <a:t>īstenošanas gala (</a:t>
            </a:r>
            <a:r>
              <a:rPr lang="lv-LV" sz="2000" dirty="0" err="1">
                <a:effectLst/>
                <a:latin typeface="Verdana" panose="020B0604030504040204" pitchFamily="34" charset="0"/>
                <a:ea typeface="Verdana" panose="020B0604030504040204" pitchFamily="34" charset="0"/>
                <a:cs typeface="Times New Roman" panose="02020603050405020304" pitchFamily="18" charset="0"/>
              </a:rPr>
              <a:t>ex</a:t>
            </a:r>
            <a:r>
              <a:rPr lang="lv-LV" sz="2000" dirty="0">
                <a:effectLst/>
                <a:latin typeface="Verdana" panose="020B0604030504040204" pitchFamily="34" charset="0"/>
                <a:ea typeface="Verdana" panose="020B0604030504040204" pitchFamily="34" charset="0"/>
                <a:cs typeface="Times New Roman" panose="02020603050405020304" pitchFamily="18" charset="0"/>
              </a:rPr>
              <a:t>–post) novērtējums p</a:t>
            </a:r>
            <a:r>
              <a:rPr lang="lv-LV" sz="2000" dirty="0">
                <a:latin typeface="Verdana" panose="020B0604030504040204" pitchFamily="34" charset="0"/>
                <a:ea typeface="Verdana" panose="020B0604030504040204" pitchFamily="34" charset="0"/>
              </a:rPr>
              <a:t>ieejams PKC tīmekļvietnē:</a:t>
            </a:r>
          </a:p>
          <a:p>
            <a:pPr marL="0" indent="0">
              <a:buNone/>
            </a:pPr>
            <a:r>
              <a:rPr lang="lv-LV" sz="2000" b="0" i="0" dirty="0">
                <a:effectLst/>
                <a:latin typeface="Verdana" panose="020B0604030504040204" pitchFamily="34" charset="0"/>
                <a:ea typeface="Verdana" panose="020B0604030504040204" pitchFamily="34" charset="0"/>
                <a:hlinkClick r:id="rId3" tooltip="https://pkc.gov.lv/sites/default/files/inline-files/NAP_2014-2020_gala_novertejums.pdf&#10;Ctrl+Noklikšķiniet vai pieskarieties, lai atvērtu saiti"/>
              </a:rPr>
              <a:t>https://pkc.gov.lv/sites/default/files/inline-files/NAP_2014-2020_gala_novertejums.pdf</a:t>
            </a:r>
            <a:endParaRPr lang="lv-LV"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6468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79E6-55D2-BD44-BF7E-8783D7017678}"/>
              </a:ext>
            </a:extLst>
          </p:cNvPr>
          <p:cNvSpPr>
            <a:spLocks noGrp="1"/>
          </p:cNvSpPr>
          <p:nvPr>
            <p:ph type="title"/>
          </p:nvPr>
        </p:nvSpPr>
        <p:spPr>
          <a:xfrm>
            <a:off x="914400" y="3633099"/>
            <a:ext cx="10363200" cy="960442"/>
          </a:xfrm>
        </p:spPr>
        <p:txBody>
          <a:bodyPr>
            <a:normAutofit/>
          </a:bodyPr>
          <a:lstStyle/>
          <a:p>
            <a:r>
              <a:rPr lang="lv-LV" altLang="lv-LV" sz="2800" dirty="0">
                <a:solidFill>
                  <a:schemeClr val="tx1">
                    <a:lumMod val="85000"/>
                    <a:lumOff val="15000"/>
                  </a:schemeClr>
                </a:solidFill>
              </a:rPr>
              <a:t>Ar atbildību par Latvijas nākotni!</a:t>
            </a:r>
            <a:br>
              <a:rPr lang="lv-LV" altLang="lv-LV" sz="2800" dirty="0">
                <a:solidFill>
                  <a:schemeClr val="tx1">
                    <a:lumMod val="85000"/>
                    <a:lumOff val="15000"/>
                  </a:schemeClr>
                </a:solidFill>
              </a:rPr>
            </a:br>
            <a:endParaRPr lang="en-US" sz="2800" dirty="0"/>
          </a:p>
        </p:txBody>
      </p:sp>
      <p:sp>
        <p:nvSpPr>
          <p:cNvPr id="4" name="Text Placeholder 3">
            <a:extLst>
              <a:ext uri="{FF2B5EF4-FFF2-40B4-BE49-F238E27FC236}">
                <a16:creationId xmlns:a16="http://schemas.microsoft.com/office/drawing/2014/main" id="{ACEE5CB8-2F07-E94D-9C3B-CDEACAB5D52C}"/>
              </a:ext>
            </a:extLst>
          </p:cNvPr>
          <p:cNvSpPr>
            <a:spLocks noGrp="1"/>
          </p:cNvSpPr>
          <p:nvPr>
            <p:ph type="body" sz="quarter" idx="11"/>
          </p:nvPr>
        </p:nvSpPr>
        <p:spPr>
          <a:xfrm>
            <a:off x="779489" y="5181599"/>
            <a:ext cx="10363200" cy="1102659"/>
          </a:xfrm>
        </p:spPr>
        <p:txBody>
          <a:bodyPr/>
          <a:lstStyle/>
          <a:p>
            <a:pPr>
              <a:defRPr/>
            </a:pPr>
            <a:r>
              <a:rPr lang="lv-LV" dirty="0">
                <a:solidFill>
                  <a:schemeClr val="bg2">
                    <a:lumMod val="25000"/>
                  </a:schemeClr>
                </a:solidFill>
              </a:rPr>
              <a:t>           </a:t>
            </a:r>
          </a:p>
          <a:p>
            <a:pPr>
              <a:defRPr/>
            </a:pPr>
            <a:r>
              <a:rPr lang="lv-LV" dirty="0">
                <a:solidFill>
                  <a:schemeClr val="bg2">
                    <a:lumMod val="25000"/>
                  </a:schemeClr>
                </a:solidFill>
              </a:rPr>
              <a:t>@</a:t>
            </a:r>
            <a:r>
              <a:rPr lang="lv-LV" dirty="0" err="1">
                <a:solidFill>
                  <a:schemeClr val="bg2">
                    <a:lumMod val="25000"/>
                  </a:schemeClr>
                </a:solidFill>
              </a:rPr>
              <a:t>LVnakotne</a:t>
            </a:r>
            <a:r>
              <a:rPr lang="lv-LV" dirty="0">
                <a:solidFill>
                  <a:schemeClr val="bg2">
                    <a:lumMod val="25000"/>
                  </a:schemeClr>
                </a:solidFill>
              </a:rPr>
              <a:t> </a:t>
            </a:r>
          </a:p>
          <a:p>
            <a:endParaRPr lang="en-US" dirty="0"/>
          </a:p>
        </p:txBody>
      </p:sp>
      <p:pic>
        <p:nvPicPr>
          <p:cNvPr id="5" name="Attēls 4">
            <a:extLst>
              <a:ext uri="{FF2B5EF4-FFF2-40B4-BE49-F238E27FC236}">
                <a16:creationId xmlns:a16="http://schemas.microsoft.com/office/drawing/2014/main" id="{A6245EEA-DA1B-41F2-9FE4-99184306E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0100" y="488940"/>
            <a:ext cx="3378199" cy="2255741"/>
          </a:xfrm>
          <a:prstGeom prst="rect">
            <a:avLst/>
          </a:prstGeom>
        </p:spPr>
      </p:pic>
    </p:spTree>
    <p:extLst>
      <p:ext uri="{BB962C8B-B14F-4D97-AF65-F5344CB8AC3E}">
        <p14:creationId xmlns:p14="http://schemas.microsoft.com/office/powerpoint/2010/main" val="26061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517B70C-7AE6-4FE1-B781-9F710529AD6B}"/>
              </a:ext>
            </a:extLst>
          </p:cNvPr>
          <p:cNvSpPr>
            <a:spLocks noGrp="1"/>
          </p:cNvSpPr>
          <p:nvPr>
            <p:ph type="title"/>
          </p:nvPr>
        </p:nvSpPr>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struktūra</a:t>
            </a:r>
            <a:br>
              <a:rPr lang="lv-LV" sz="2800" b="1" dirty="0">
                <a:solidFill>
                  <a:srgbClr val="993333"/>
                </a:solidFill>
                <a:latin typeface="Verdana" panose="020B0604030504040204" pitchFamily="34" charset="0"/>
                <a:ea typeface="Verdana" panose="020B0604030504040204" pitchFamily="34" charset="0"/>
              </a:rPr>
            </a:br>
            <a:r>
              <a:rPr lang="lv-LV" sz="2400" dirty="0">
                <a:latin typeface="Verdana" panose="020B0604030504040204" pitchFamily="34" charset="0"/>
                <a:ea typeface="Verdana" panose="020B0604030504040204" pitchFamily="34" charset="0"/>
              </a:rPr>
              <a:t>Vadmotīvs:</a:t>
            </a:r>
            <a:r>
              <a:rPr lang="lv-LV" sz="2800" dirty="0">
                <a:latin typeface="Verdana" panose="020B0604030504040204" pitchFamily="34" charset="0"/>
                <a:ea typeface="Verdana" panose="020B0604030504040204" pitchFamily="34" charset="0"/>
              </a:rPr>
              <a:t> </a:t>
            </a:r>
            <a:r>
              <a:rPr lang="lv-LV" sz="2000" dirty="0">
                <a:latin typeface="Verdana" panose="020B0604030504040204" pitchFamily="34" charset="0"/>
                <a:ea typeface="Verdana" panose="020B0604030504040204" pitchFamily="34" charset="0"/>
              </a:rPr>
              <a:t>Ekonomikas izrāviens – katra Latvijas iedzīvotāja un valsts labklājības pieaugumam!</a:t>
            </a:r>
          </a:p>
        </p:txBody>
      </p:sp>
      <p:pic>
        <p:nvPicPr>
          <p:cNvPr id="9" name="Satura vietturis 8">
            <a:extLst>
              <a:ext uri="{FF2B5EF4-FFF2-40B4-BE49-F238E27FC236}">
                <a16:creationId xmlns:a16="http://schemas.microsoft.com/office/drawing/2014/main" id="{574E178A-B429-48CC-98E4-351D1F7904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32043" y="1587514"/>
            <a:ext cx="6527964" cy="4933157"/>
          </a:xfrm>
        </p:spPr>
      </p:pic>
      <p:sp>
        <p:nvSpPr>
          <p:cNvPr id="3" name="Satura vietturis 2">
            <a:extLst>
              <a:ext uri="{FF2B5EF4-FFF2-40B4-BE49-F238E27FC236}">
                <a16:creationId xmlns:a16="http://schemas.microsoft.com/office/drawing/2014/main" id="{86C729B9-2888-499B-9A87-8D1502CA6294}"/>
              </a:ext>
            </a:extLst>
          </p:cNvPr>
          <p:cNvSpPr>
            <a:spLocks noGrp="1"/>
          </p:cNvSpPr>
          <p:nvPr>
            <p:ph sz="half" idx="2"/>
          </p:nvPr>
        </p:nvSpPr>
        <p:spPr>
          <a:xfrm>
            <a:off x="374042" y="2062384"/>
            <a:ext cx="2974797" cy="3927821"/>
          </a:xfrm>
        </p:spPr>
        <p:txBody>
          <a:bodyPr>
            <a:normAutofit fontScale="77500" lnSpcReduction="20000"/>
          </a:bodyPr>
          <a:lstStyle/>
          <a:p>
            <a:pPr marL="0" indent="0">
              <a:lnSpc>
                <a:spcPct val="120000"/>
              </a:lnSpc>
              <a:spcBef>
                <a:spcPts val="600"/>
              </a:spcBef>
              <a:buNone/>
            </a:pPr>
            <a:r>
              <a:rPr lang="lv-LV" sz="2100" b="1" dirty="0">
                <a:solidFill>
                  <a:schemeClr val="tx1">
                    <a:lumMod val="75000"/>
                    <a:lumOff val="25000"/>
                  </a:schemeClr>
                </a:solidFill>
                <a:latin typeface="Verdana" panose="020B0604030504040204" pitchFamily="34" charset="0"/>
                <a:ea typeface="Verdana" panose="020B0604030504040204" pitchFamily="34" charset="0"/>
              </a:rPr>
              <a:t>NAP2020 ietver</a:t>
            </a:r>
            <a:r>
              <a:rPr lang="en-GB" sz="2100" b="1" dirty="0">
                <a:solidFill>
                  <a:schemeClr val="tx1">
                    <a:lumMod val="75000"/>
                    <a:lumOff val="25000"/>
                  </a:schemeClr>
                </a:solidFill>
                <a:latin typeface="Verdana" panose="020B0604030504040204" pitchFamily="34" charset="0"/>
                <a:ea typeface="Verdana" panose="020B0604030504040204" pitchFamily="34" charset="0"/>
              </a:rPr>
              <a:t>:</a:t>
            </a:r>
            <a:endParaRPr lang="lv-LV" sz="2100" b="1" dirty="0">
              <a:solidFill>
                <a:schemeClr val="tx1">
                  <a:lumMod val="75000"/>
                  <a:lumOff val="25000"/>
                </a:schemeClr>
              </a:solidFill>
              <a:latin typeface="Verdana" panose="020B0604030504040204" pitchFamily="34" charset="0"/>
              <a:ea typeface="Verdana" panose="020B0604030504040204" pitchFamily="34" charset="0"/>
            </a:endParaRPr>
          </a:p>
          <a:p>
            <a:pPr marL="0" indent="0">
              <a:lnSpc>
                <a:spcPct val="120000"/>
              </a:lnSpc>
              <a:spcBef>
                <a:spcPts val="600"/>
              </a:spcBef>
              <a:buNone/>
            </a:pPr>
            <a:endParaRPr lang="lv-LV" sz="300" b="1" dirty="0">
              <a:solidFill>
                <a:schemeClr val="tx1">
                  <a:lumMod val="75000"/>
                  <a:lumOff val="25000"/>
                </a:schemeClr>
              </a:solidFill>
              <a:latin typeface="Verdana" panose="020B0604030504040204" pitchFamily="34" charset="0"/>
              <a:ea typeface="Verdana" panose="020B0604030504040204" pitchFamily="34" charset="0"/>
            </a:endParaRPr>
          </a:p>
          <a:p>
            <a:pPr marL="285750" lvl="0" indent="-285750">
              <a:lnSpc>
                <a:spcPct val="120000"/>
              </a:lnSpc>
              <a:spcBef>
                <a:spcPts val="600"/>
              </a:spcBef>
              <a:buFont typeface="Arial" pitchFamily="34" charset="0"/>
              <a:buChar char="•"/>
            </a:pPr>
            <a:r>
              <a:rPr lang="en-GB" sz="2100" dirty="0">
                <a:solidFill>
                  <a:schemeClr val="tx1">
                    <a:lumMod val="75000"/>
                    <a:lumOff val="25000"/>
                  </a:schemeClr>
                </a:solidFill>
                <a:latin typeface="Verdana" panose="020B0604030504040204" pitchFamily="34" charset="0"/>
                <a:ea typeface="Verdana" panose="020B0604030504040204" pitchFamily="34" charset="0"/>
              </a:rPr>
              <a:t>3 </a:t>
            </a:r>
            <a:r>
              <a:rPr lang="lv-LV" sz="2100" dirty="0">
                <a:solidFill>
                  <a:schemeClr val="tx1">
                    <a:lumMod val="75000"/>
                    <a:lumOff val="25000"/>
                  </a:schemeClr>
                </a:solidFill>
                <a:latin typeface="Verdana" panose="020B0604030504040204" pitchFamily="34" charset="0"/>
                <a:ea typeface="Verdana" panose="020B0604030504040204" pitchFamily="34" charset="0"/>
              </a:rPr>
              <a:t>prioritātes</a:t>
            </a:r>
          </a:p>
          <a:p>
            <a:pPr marL="285750" lvl="0" indent="-285750">
              <a:lnSpc>
                <a:spcPct val="120000"/>
              </a:lnSpc>
              <a:spcBef>
                <a:spcPts val="600"/>
              </a:spcBef>
              <a:buFont typeface="Arial" pitchFamily="34" charset="0"/>
              <a:buChar char="•"/>
            </a:pPr>
            <a:r>
              <a:rPr lang="lv-LV" sz="2100" dirty="0">
                <a:solidFill>
                  <a:schemeClr val="tx1">
                    <a:lumMod val="75000"/>
                    <a:lumOff val="25000"/>
                  </a:schemeClr>
                </a:solidFill>
                <a:latin typeface="Verdana" panose="020B0604030504040204" pitchFamily="34" charset="0"/>
                <a:ea typeface="Verdana" panose="020B0604030504040204" pitchFamily="34" charset="0"/>
              </a:rPr>
              <a:t>12 rīcības virzienus</a:t>
            </a:r>
          </a:p>
          <a:p>
            <a:pPr marL="285750" lvl="0" indent="-285750">
              <a:lnSpc>
                <a:spcPct val="120000"/>
              </a:lnSpc>
              <a:spcBef>
                <a:spcPts val="600"/>
              </a:spcBef>
              <a:buFont typeface="Arial" pitchFamily="34" charset="0"/>
              <a:buChar char="•"/>
            </a:pPr>
            <a:r>
              <a:rPr lang="en-GB" sz="2100" dirty="0">
                <a:solidFill>
                  <a:schemeClr val="tx1">
                    <a:lumMod val="75000"/>
                    <a:lumOff val="25000"/>
                  </a:schemeClr>
                </a:solidFill>
                <a:latin typeface="Verdana" panose="020B0604030504040204" pitchFamily="34" charset="0"/>
                <a:ea typeface="Verdana" panose="020B0604030504040204" pitchFamily="34" charset="0"/>
              </a:rPr>
              <a:t>98 </a:t>
            </a:r>
            <a:r>
              <a:rPr lang="lv-LV" sz="2100" dirty="0">
                <a:solidFill>
                  <a:schemeClr val="tx1">
                    <a:lumMod val="75000"/>
                    <a:lumOff val="25000"/>
                  </a:schemeClr>
                </a:solidFill>
                <a:latin typeface="Verdana" panose="020B0604030504040204" pitchFamily="34" charset="0"/>
                <a:ea typeface="Verdana" panose="020B0604030504040204" pitchFamily="34" charset="0"/>
              </a:rPr>
              <a:t>uzdevumus</a:t>
            </a:r>
          </a:p>
          <a:p>
            <a:pPr marL="285750" lvl="0" indent="-285750">
              <a:lnSpc>
                <a:spcPct val="120000"/>
              </a:lnSpc>
              <a:spcBef>
                <a:spcPts val="600"/>
              </a:spcBef>
              <a:buFont typeface="Arial" pitchFamily="34" charset="0"/>
              <a:buChar char="•"/>
            </a:pPr>
            <a:r>
              <a:rPr lang="lv-LV" sz="2100" dirty="0">
                <a:solidFill>
                  <a:schemeClr val="tx1">
                    <a:lumMod val="75000"/>
                    <a:lumOff val="25000"/>
                  </a:schemeClr>
                </a:solidFill>
                <a:latin typeface="Verdana" panose="020B0604030504040204" pitchFamily="34" charset="0"/>
                <a:ea typeface="Verdana" panose="020B0604030504040204" pitchFamily="34" charset="0"/>
              </a:rPr>
              <a:t>261 publisko investīciju pasākumus</a:t>
            </a:r>
          </a:p>
          <a:p>
            <a:pPr marL="0" lvl="0" indent="0">
              <a:lnSpc>
                <a:spcPct val="120000"/>
              </a:lnSpc>
              <a:spcBef>
                <a:spcPts val="0"/>
              </a:spcBef>
              <a:buNone/>
            </a:pPr>
            <a:endParaRPr lang="lv-LV" sz="2100" dirty="0">
              <a:solidFill>
                <a:schemeClr val="tx1">
                  <a:lumMod val="75000"/>
                  <a:lumOff val="25000"/>
                </a:schemeClr>
              </a:solidFill>
              <a:latin typeface="Verdana" panose="020B0604030504040204" pitchFamily="34" charset="0"/>
              <a:ea typeface="Verdana" panose="020B0604030504040204" pitchFamily="34" charset="0"/>
            </a:endParaRPr>
          </a:p>
          <a:p>
            <a:pPr marL="0" lvl="0" indent="0">
              <a:lnSpc>
                <a:spcPct val="120000"/>
              </a:lnSpc>
              <a:spcBef>
                <a:spcPts val="0"/>
              </a:spcBef>
              <a:buNone/>
            </a:pPr>
            <a:r>
              <a:rPr lang="lv-LV" sz="2100" dirty="0">
                <a:solidFill>
                  <a:schemeClr val="tx1">
                    <a:lumMod val="75000"/>
                    <a:lumOff val="25000"/>
                  </a:schemeClr>
                </a:solidFill>
                <a:latin typeface="Verdana" panose="020B0604030504040204" pitchFamily="34" charset="0"/>
                <a:ea typeface="Verdana" panose="020B0604030504040204" pitchFamily="34" charset="0"/>
              </a:rPr>
              <a:t>11,7 mljrd. eiro – indikatīvais finansējuma kopapjoms</a:t>
            </a:r>
          </a:p>
          <a:p>
            <a:pPr marL="0" lvl="0" indent="0">
              <a:lnSpc>
                <a:spcPct val="120000"/>
              </a:lnSpc>
              <a:spcBef>
                <a:spcPts val="0"/>
              </a:spcBef>
              <a:buNone/>
            </a:pPr>
            <a:endParaRPr lang="lv-LV" sz="2100" dirty="0">
              <a:solidFill>
                <a:schemeClr val="tx1">
                  <a:lumMod val="75000"/>
                  <a:lumOff val="25000"/>
                </a:schemeClr>
              </a:solidFill>
              <a:latin typeface="Verdana" panose="020B0604030504040204" pitchFamily="34" charset="0"/>
              <a:ea typeface="Verdana" panose="020B0604030504040204" pitchFamily="34" charset="0"/>
            </a:endParaRPr>
          </a:p>
          <a:p>
            <a:pPr marL="0" indent="0">
              <a:lnSpc>
                <a:spcPct val="120000"/>
              </a:lnSpc>
              <a:spcBef>
                <a:spcPts val="0"/>
              </a:spcBef>
              <a:buNone/>
            </a:pPr>
            <a:r>
              <a:rPr lang="lv-LV" sz="2100" dirty="0">
                <a:solidFill>
                  <a:schemeClr val="tx1">
                    <a:lumMod val="75000"/>
                    <a:lumOff val="25000"/>
                  </a:schemeClr>
                </a:solidFill>
                <a:latin typeface="Verdana" panose="020B0604030504040204" pitchFamily="34" charset="0"/>
                <a:ea typeface="Verdana" panose="020B0604030504040204" pitchFamily="34" charset="0"/>
              </a:rPr>
              <a:t> </a:t>
            </a:r>
            <a:endParaRPr lang="lv-LV" dirty="0"/>
          </a:p>
        </p:txBody>
      </p:sp>
      <p:grpSp>
        <p:nvGrpSpPr>
          <p:cNvPr id="7" name="Group 11">
            <a:extLst>
              <a:ext uri="{FF2B5EF4-FFF2-40B4-BE49-F238E27FC236}">
                <a16:creationId xmlns:a16="http://schemas.microsoft.com/office/drawing/2014/main" id="{60932FB7-D9F9-4DA6-8734-F64F9675839E}"/>
              </a:ext>
            </a:extLst>
          </p:cNvPr>
          <p:cNvGrpSpPr>
            <a:grpSpLocks/>
          </p:cNvGrpSpPr>
          <p:nvPr/>
        </p:nvGrpSpPr>
        <p:grpSpPr bwMode="auto">
          <a:xfrm rot="10800000" flipH="1">
            <a:off x="9093200" y="1559717"/>
            <a:ext cx="475823" cy="4933157"/>
            <a:chOff x="5210175" y="2057400"/>
            <a:chExt cx="333375" cy="2915240"/>
          </a:xfrm>
        </p:grpSpPr>
        <p:cxnSp>
          <p:nvCxnSpPr>
            <p:cNvPr id="8" name="Straight Connector 12">
              <a:extLst>
                <a:ext uri="{FF2B5EF4-FFF2-40B4-BE49-F238E27FC236}">
                  <a16:creationId xmlns:a16="http://schemas.microsoft.com/office/drawing/2014/main" id="{21335482-E404-4CF8-9939-FA4438B75D47}"/>
                </a:ext>
              </a:extLst>
            </p:cNvPr>
            <p:cNvCxnSpPr/>
            <p:nvPr/>
          </p:nvCxnSpPr>
          <p:spPr>
            <a:xfrm>
              <a:off x="5543550" y="2057400"/>
              <a:ext cx="0" cy="2915240"/>
            </a:xfrm>
            <a:prstGeom prst="line">
              <a:avLst/>
            </a:prstGeom>
            <a:ln w="12700">
              <a:solidFill>
                <a:srgbClr val="993333"/>
              </a:solidFill>
            </a:ln>
          </p:spPr>
          <p:style>
            <a:lnRef idx="2">
              <a:schemeClr val="accent2"/>
            </a:lnRef>
            <a:fillRef idx="0">
              <a:schemeClr val="accent2"/>
            </a:fillRef>
            <a:effectRef idx="1">
              <a:schemeClr val="accent2"/>
            </a:effectRef>
            <a:fontRef idx="minor">
              <a:schemeClr val="tx1"/>
            </a:fontRef>
          </p:style>
        </p:cxnSp>
        <p:cxnSp>
          <p:nvCxnSpPr>
            <p:cNvPr id="10" name="Straight Connector 13">
              <a:extLst>
                <a:ext uri="{FF2B5EF4-FFF2-40B4-BE49-F238E27FC236}">
                  <a16:creationId xmlns:a16="http://schemas.microsoft.com/office/drawing/2014/main" id="{970A1F7A-5EE0-4497-9B23-EE6BF97AFC7C}"/>
                </a:ext>
              </a:extLst>
            </p:cNvPr>
            <p:cNvCxnSpPr/>
            <p:nvPr/>
          </p:nvCxnSpPr>
          <p:spPr>
            <a:xfrm flipH="1">
              <a:off x="5210175" y="4972640"/>
              <a:ext cx="333375" cy="0"/>
            </a:xfrm>
            <a:prstGeom prst="line">
              <a:avLst/>
            </a:prstGeom>
            <a:ln w="12700">
              <a:solidFill>
                <a:srgbClr val="993333"/>
              </a:solidFill>
            </a:ln>
          </p:spPr>
          <p:style>
            <a:lnRef idx="2">
              <a:schemeClr val="accent2"/>
            </a:lnRef>
            <a:fillRef idx="0">
              <a:schemeClr val="accent2"/>
            </a:fillRef>
            <a:effectRef idx="1">
              <a:schemeClr val="accent2"/>
            </a:effectRef>
            <a:fontRef idx="minor">
              <a:schemeClr val="tx1"/>
            </a:fontRef>
          </p:style>
        </p:cxnSp>
        <p:cxnSp>
          <p:nvCxnSpPr>
            <p:cNvPr id="11" name="Straight Connector 14">
              <a:extLst>
                <a:ext uri="{FF2B5EF4-FFF2-40B4-BE49-F238E27FC236}">
                  <a16:creationId xmlns:a16="http://schemas.microsoft.com/office/drawing/2014/main" id="{202C82CA-DC57-40DB-BCAC-0D407CD41803}"/>
                </a:ext>
              </a:extLst>
            </p:cNvPr>
            <p:cNvCxnSpPr/>
            <p:nvPr/>
          </p:nvCxnSpPr>
          <p:spPr>
            <a:xfrm flipH="1">
              <a:off x="5210175" y="2057400"/>
              <a:ext cx="333375" cy="0"/>
            </a:xfrm>
            <a:prstGeom prst="line">
              <a:avLst/>
            </a:prstGeom>
            <a:ln w="12700">
              <a:solidFill>
                <a:srgbClr val="993333"/>
              </a:solidFill>
            </a:ln>
          </p:spPr>
          <p:style>
            <a:lnRef idx="2">
              <a:schemeClr val="accent2"/>
            </a:lnRef>
            <a:fillRef idx="0">
              <a:schemeClr val="accent2"/>
            </a:fillRef>
            <a:effectRef idx="1">
              <a:schemeClr val="accent2"/>
            </a:effectRef>
            <a:fontRef idx="minor">
              <a:schemeClr val="tx1"/>
            </a:fontRef>
          </p:style>
        </p:cxnSp>
      </p:grpSp>
      <p:sp>
        <p:nvSpPr>
          <p:cNvPr id="12" name="Isosceles Triangle 15">
            <a:extLst>
              <a:ext uri="{FF2B5EF4-FFF2-40B4-BE49-F238E27FC236}">
                <a16:creationId xmlns:a16="http://schemas.microsoft.com/office/drawing/2014/main" id="{E727BB10-4214-485C-8025-0EF01A503DF1}"/>
              </a:ext>
            </a:extLst>
          </p:cNvPr>
          <p:cNvSpPr/>
          <p:nvPr/>
        </p:nvSpPr>
        <p:spPr>
          <a:xfrm rot="5400000">
            <a:off x="9474270" y="3721495"/>
            <a:ext cx="490538" cy="119063"/>
          </a:xfrm>
          <a:prstGeom prst="triangle">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8213" eaLnBrk="0" fontAlgn="base" hangingPunct="0">
              <a:spcBef>
                <a:spcPct val="0"/>
              </a:spcBef>
              <a:spcAft>
                <a:spcPct val="0"/>
              </a:spcAft>
              <a:defRPr/>
            </a:pPr>
            <a:endParaRPr lang="lv-LV" sz="1700">
              <a:solidFill>
                <a:srgbClr val="993333"/>
              </a:solidFill>
            </a:endParaRPr>
          </a:p>
        </p:txBody>
      </p:sp>
      <p:sp>
        <p:nvSpPr>
          <p:cNvPr id="13" name="Satura vietturis 2">
            <a:extLst>
              <a:ext uri="{FF2B5EF4-FFF2-40B4-BE49-F238E27FC236}">
                <a16:creationId xmlns:a16="http://schemas.microsoft.com/office/drawing/2014/main" id="{CCFE5A39-3F66-4C81-A4D4-B28CBB44311A}"/>
              </a:ext>
            </a:extLst>
          </p:cNvPr>
          <p:cNvSpPr txBox="1">
            <a:spLocks/>
          </p:cNvSpPr>
          <p:nvPr/>
        </p:nvSpPr>
        <p:spPr>
          <a:xfrm>
            <a:off x="9870054" y="2168288"/>
            <a:ext cx="2157244" cy="49331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lv-LV" altLang="lv-LV" sz="1200" b="1" dirty="0">
                <a:solidFill>
                  <a:srgbClr val="404040"/>
                </a:solidFill>
                <a:latin typeface="Verdana" pitchFamily="34" charset="0"/>
                <a:cs typeface="Arial" charset="0"/>
              </a:rPr>
              <a:t>Latvijas ilgtspējīgas attīstības stratēģija līdz 2030. gadam</a:t>
            </a:r>
            <a:endParaRPr lang="lv-LV" sz="1200" dirty="0">
              <a:solidFill>
                <a:schemeClr val="tx1">
                  <a:lumMod val="75000"/>
                  <a:lumOff val="25000"/>
                </a:schemeClr>
              </a:solidFill>
              <a:latin typeface="Verdana" panose="020B0604030504040204" pitchFamily="34" charset="0"/>
              <a:ea typeface="Verdana" panose="020B0604030504040204" pitchFamily="34" charset="0"/>
            </a:endParaRPr>
          </a:p>
          <a:p>
            <a:pPr marL="0" indent="0">
              <a:lnSpc>
                <a:spcPct val="120000"/>
              </a:lnSpc>
              <a:spcBef>
                <a:spcPts val="0"/>
              </a:spcBef>
              <a:buFont typeface="Arial" panose="020B0604020202020204" pitchFamily="34" charset="0"/>
              <a:buNone/>
            </a:pPr>
            <a:r>
              <a:rPr lang="lv-LV" sz="2100" dirty="0">
                <a:solidFill>
                  <a:schemeClr val="tx1">
                    <a:lumMod val="75000"/>
                    <a:lumOff val="25000"/>
                  </a:schemeClr>
                </a:solidFill>
                <a:latin typeface="Verdana" panose="020B0604030504040204" pitchFamily="34" charset="0"/>
                <a:ea typeface="Verdana" panose="020B0604030504040204" pitchFamily="34" charset="0"/>
              </a:rPr>
              <a:t> </a:t>
            </a:r>
            <a:endParaRPr lang="lv-LV" sz="800" dirty="0">
              <a:solidFill>
                <a:schemeClr val="tx1">
                  <a:lumMod val="75000"/>
                  <a:lumOff val="25000"/>
                </a:schemeClr>
              </a:solidFill>
              <a:latin typeface="Verdana" panose="020B0604030504040204" pitchFamily="34" charset="0"/>
              <a:ea typeface="Verdana" panose="020B0604030504040204" pitchFamily="34" charset="0"/>
            </a:endParaRPr>
          </a:p>
          <a:p>
            <a:pPr marL="0" indent="0">
              <a:lnSpc>
                <a:spcPct val="120000"/>
              </a:lnSpc>
              <a:spcBef>
                <a:spcPts val="0"/>
              </a:spcBef>
              <a:buFont typeface="Arial" panose="020B0604020202020204" pitchFamily="34" charset="0"/>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r>
              <a:rPr lang="lv-LV" altLang="lv-LV" sz="1200" b="1" dirty="0">
                <a:solidFill>
                  <a:srgbClr val="993333"/>
                </a:solidFill>
                <a:latin typeface="Verdana" pitchFamily="34" charset="0"/>
                <a:cs typeface="Arial" charset="0"/>
              </a:rPr>
              <a:t>Nacionālais attīstības plāns 2014.–2020. gadam</a:t>
            </a: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r>
              <a:rPr lang="lv-LV" altLang="lv-LV" sz="1200" b="1" dirty="0">
                <a:solidFill>
                  <a:srgbClr val="404040"/>
                </a:solidFill>
                <a:latin typeface="Verdana" pitchFamily="34" charset="0"/>
                <a:cs typeface="Arial" charset="0"/>
              </a:rPr>
              <a:t>Nozaru politikas plānošanas dokumenti</a:t>
            </a:r>
            <a:endParaRPr lang="lv-LV" altLang="lv-LV" sz="1100" b="1" dirty="0">
              <a:solidFill>
                <a:srgbClr val="404040"/>
              </a:solidFill>
              <a:latin typeface="Verdana" pitchFamily="34" charset="0"/>
              <a:cs typeface="Arial" charset="0"/>
            </a:endParaRP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None/>
            </a:pPr>
            <a:r>
              <a:rPr lang="lv-LV" altLang="lv-LV" sz="1200" b="1" dirty="0">
                <a:solidFill>
                  <a:srgbClr val="404040"/>
                </a:solidFill>
                <a:latin typeface="Verdana" pitchFamily="34" charset="0"/>
                <a:cs typeface="Arial" charset="0"/>
              </a:rPr>
              <a:t>Valdības deklarācija</a:t>
            </a:r>
            <a:endParaRPr lang="lv-LV" altLang="lv-LV" sz="1100" b="1" dirty="0">
              <a:solidFill>
                <a:srgbClr val="404040"/>
              </a:solidFill>
              <a:latin typeface="Verdana" pitchFamily="34" charset="0"/>
              <a:cs typeface="Arial" charset="0"/>
            </a:endParaRPr>
          </a:p>
          <a:p>
            <a:pPr marL="0" indent="0">
              <a:lnSpc>
                <a:spcPct val="120000"/>
              </a:lnSpc>
              <a:spcBef>
                <a:spcPts val="0"/>
              </a:spcBef>
              <a:buNone/>
            </a:pPr>
            <a:endParaRPr lang="lv-LV" altLang="lv-LV" sz="1200" b="1" dirty="0">
              <a:solidFill>
                <a:srgbClr val="C00000"/>
              </a:solidFill>
              <a:latin typeface="Verdana" pitchFamily="34" charset="0"/>
              <a:cs typeface="Arial" charset="0"/>
            </a:endParaRPr>
          </a:p>
          <a:p>
            <a:pPr marL="0" indent="0">
              <a:lnSpc>
                <a:spcPct val="120000"/>
              </a:lnSpc>
              <a:spcBef>
                <a:spcPts val="0"/>
              </a:spcBef>
              <a:buFont typeface="Arial" panose="020B0604020202020204" pitchFamily="34" charset="0"/>
              <a:buNone/>
            </a:pPr>
            <a:endParaRPr lang="lv-LV" dirty="0"/>
          </a:p>
        </p:txBody>
      </p:sp>
    </p:spTree>
    <p:extLst>
      <p:ext uri="{BB962C8B-B14F-4D97-AF65-F5344CB8AC3E}">
        <p14:creationId xmlns:p14="http://schemas.microsoft.com/office/powerpoint/2010/main" val="121583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3">
            <a:extLst>
              <a:ext uri="{FF2B5EF4-FFF2-40B4-BE49-F238E27FC236}">
                <a16:creationId xmlns:a16="http://schemas.microsoft.com/office/drawing/2014/main" id="{20129DF3-A682-48BD-8F81-5AAFBA257D97}"/>
              </a:ext>
            </a:extLst>
          </p:cNvPr>
          <p:cNvSpPr>
            <a:spLocks noGrp="1"/>
          </p:cNvSpPr>
          <p:nvPr>
            <p:ph type="title"/>
          </p:nvPr>
        </p:nvSpPr>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finansējums*</a:t>
            </a:r>
          </a:p>
        </p:txBody>
      </p:sp>
      <p:graphicFrame>
        <p:nvGraphicFramePr>
          <p:cNvPr id="6" name="Chart 5">
            <a:extLst>
              <a:ext uri="{FF2B5EF4-FFF2-40B4-BE49-F238E27FC236}">
                <a16:creationId xmlns:a16="http://schemas.microsoft.com/office/drawing/2014/main" id="{FD9D9637-0BB8-4D49-9CBF-43F3979BF852}"/>
              </a:ext>
            </a:extLst>
          </p:cNvPr>
          <p:cNvGraphicFramePr>
            <a:graphicFrameLocks/>
          </p:cNvGraphicFramePr>
          <p:nvPr/>
        </p:nvGraphicFramePr>
        <p:xfrm>
          <a:off x="838200" y="1452966"/>
          <a:ext cx="4782520" cy="2421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BD35CBB5-A6F1-4AE2-9609-048FC7345C82}"/>
              </a:ext>
            </a:extLst>
          </p:cNvPr>
          <p:cNvGraphicFramePr>
            <a:graphicFrameLocks/>
          </p:cNvGraphicFramePr>
          <p:nvPr/>
        </p:nvGraphicFramePr>
        <p:xfrm>
          <a:off x="6571281" y="1292171"/>
          <a:ext cx="4782521" cy="2582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8161E85-72A4-46BF-A10D-DAAD40D70099}"/>
              </a:ext>
            </a:extLst>
          </p:cNvPr>
          <p:cNvGraphicFramePr>
            <a:graphicFrameLocks/>
          </p:cNvGraphicFramePr>
          <p:nvPr>
            <p:extLst>
              <p:ext uri="{D42A27DB-BD31-4B8C-83A1-F6EECF244321}">
                <p14:modId xmlns:p14="http://schemas.microsoft.com/office/powerpoint/2010/main" val="377468486"/>
              </p:ext>
            </p:extLst>
          </p:nvPr>
        </p:nvGraphicFramePr>
        <p:xfrm>
          <a:off x="838198" y="3874576"/>
          <a:ext cx="4782524"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C3E34CA6-2B14-44A1-AFD1-480AED211CE9}"/>
              </a:ext>
            </a:extLst>
          </p:cNvPr>
          <p:cNvGraphicFramePr>
            <a:graphicFrameLocks/>
          </p:cNvGraphicFramePr>
          <p:nvPr>
            <p:extLst>
              <p:ext uri="{D42A27DB-BD31-4B8C-83A1-F6EECF244321}">
                <p14:modId xmlns:p14="http://schemas.microsoft.com/office/powerpoint/2010/main" val="955795175"/>
              </p:ext>
            </p:extLst>
          </p:nvPr>
        </p:nvGraphicFramePr>
        <p:xfrm>
          <a:off x="6571278" y="3874576"/>
          <a:ext cx="4782521"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BE837143-54E9-41DF-B6EC-15CB19496CD3}"/>
              </a:ext>
            </a:extLst>
          </p:cNvPr>
          <p:cNvSpPr txBox="1"/>
          <p:nvPr/>
        </p:nvSpPr>
        <p:spPr>
          <a:xfrm>
            <a:off x="676656" y="6492875"/>
            <a:ext cx="6373368" cy="369332"/>
          </a:xfrm>
          <a:prstGeom prst="rect">
            <a:avLst/>
          </a:prstGeom>
          <a:noFill/>
        </p:spPr>
        <p:txBody>
          <a:bodyPr wrap="square" rtlCol="0">
            <a:spAutoFit/>
          </a:bodyPr>
          <a:lstStyle/>
          <a:p>
            <a:r>
              <a:rPr lang="lv-LV" i="1" dirty="0"/>
              <a:t>* Faktiskie ieguldījumi 2020. gada 31. decembrī</a:t>
            </a:r>
          </a:p>
        </p:txBody>
      </p:sp>
    </p:spTree>
    <p:extLst>
      <p:ext uri="{BB962C8B-B14F-4D97-AF65-F5344CB8AC3E}">
        <p14:creationId xmlns:p14="http://schemas.microsoft.com/office/powerpoint/2010/main" val="54707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36AFF59-A9E6-4C29-8ABD-8904C322AE57}"/>
              </a:ext>
            </a:extLst>
          </p:cNvPr>
          <p:cNvSpPr>
            <a:spLocks noGrp="1"/>
          </p:cNvSpPr>
          <p:nvPr>
            <p:ph type="title"/>
          </p:nvPr>
        </p:nvSpPr>
        <p:spPr>
          <a:xfrm>
            <a:off x="896303" y="421153"/>
            <a:ext cx="10515600" cy="1325563"/>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mērķu īstenošanas tendences</a:t>
            </a:r>
          </a:p>
        </p:txBody>
      </p:sp>
      <p:sp>
        <p:nvSpPr>
          <p:cNvPr id="3" name="Satura vietturis 2">
            <a:extLst>
              <a:ext uri="{FF2B5EF4-FFF2-40B4-BE49-F238E27FC236}">
                <a16:creationId xmlns:a16="http://schemas.microsoft.com/office/drawing/2014/main" id="{0CD92DA9-15DD-49FB-8937-18C0E026CCE3}"/>
              </a:ext>
            </a:extLst>
          </p:cNvPr>
          <p:cNvSpPr>
            <a:spLocks noGrp="1"/>
          </p:cNvSpPr>
          <p:nvPr>
            <p:ph idx="1"/>
          </p:nvPr>
        </p:nvSpPr>
        <p:spPr>
          <a:xfrm>
            <a:off x="954409" y="1746716"/>
            <a:ext cx="10399389" cy="4958884"/>
          </a:xfrm>
        </p:spPr>
        <p:txBody>
          <a:bodyPr>
            <a:normAutofit/>
          </a:bodyPr>
          <a:lstStyle/>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sz="1600" i="1" dirty="0"/>
          </a:p>
          <a:p>
            <a:pPr marL="0" indent="0">
              <a:buNone/>
            </a:pPr>
            <a:r>
              <a:rPr lang="lv-LV" sz="1600" i="1" dirty="0"/>
              <a:t>*</a:t>
            </a:r>
            <a:r>
              <a:rPr lang="lv-LV" sz="1600" i="1" dirty="0">
                <a:latin typeface="Verdana" panose="020B0604030504040204" pitchFamily="34" charset="0"/>
                <a:ea typeface="Verdana" panose="020B0604030504040204" pitchFamily="34" charset="0"/>
              </a:rPr>
              <a:t> </a:t>
            </a:r>
            <a:r>
              <a:rPr lang="lv-LV" sz="1600" i="1">
                <a:latin typeface="Verdana" panose="020B0604030504040204" pitchFamily="34" charset="0"/>
                <a:ea typeface="Verdana" panose="020B0604030504040204" pitchFamily="34" charset="0"/>
              </a:rPr>
              <a:t>3 mērķu </a:t>
            </a:r>
            <a:r>
              <a:rPr lang="lv-LV" sz="1600" i="1" dirty="0">
                <a:latin typeface="Verdana" panose="020B0604030504040204" pitchFamily="34" charset="0"/>
                <a:ea typeface="Verdana" panose="020B0604030504040204" pitchFamily="34" charset="0"/>
              </a:rPr>
              <a:t>rādītāju sasniegšanas rezultāti nav nosakāmi metodoloģijas izmaiņu dēļ</a:t>
            </a:r>
            <a:endParaRPr lang="lv-LV" sz="1600" i="1" dirty="0"/>
          </a:p>
        </p:txBody>
      </p:sp>
      <p:sp>
        <p:nvSpPr>
          <p:cNvPr id="4" name="Ovāls 3">
            <a:extLst>
              <a:ext uri="{FF2B5EF4-FFF2-40B4-BE49-F238E27FC236}">
                <a16:creationId xmlns:a16="http://schemas.microsoft.com/office/drawing/2014/main" id="{05DB62E6-664C-45DB-9A55-91676D25566D}"/>
              </a:ext>
            </a:extLst>
          </p:cNvPr>
          <p:cNvSpPr/>
          <p:nvPr/>
        </p:nvSpPr>
        <p:spPr>
          <a:xfrm>
            <a:off x="1239281" y="1887696"/>
            <a:ext cx="3095847" cy="28833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800" b="1" dirty="0"/>
              <a:t>Kopā:</a:t>
            </a:r>
          </a:p>
          <a:p>
            <a:pPr algn="ctr"/>
            <a:r>
              <a:rPr lang="lv-LV" sz="2800" b="1" dirty="0"/>
              <a:t>90 mērķu rādītāji*</a:t>
            </a:r>
          </a:p>
        </p:txBody>
      </p:sp>
      <p:sp>
        <p:nvSpPr>
          <p:cNvPr id="6" name="Ovāls 5">
            <a:extLst>
              <a:ext uri="{FF2B5EF4-FFF2-40B4-BE49-F238E27FC236}">
                <a16:creationId xmlns:a16="http://schemas.microsoft.com/office/drawing/2014/main" id="{9504B910-3B3E-4557-9685-ED2CB4BCEF99}"/>
              </a:ext>
            </a:extLst>
          </p:cNvPr>
          <p:cNvSpPr/>
          <p:nvPr/>
        </p:nvSpPr>
        <p:spPr>
          <a:xfrm>
            <a:off x="5299898" y="1910617"/>
            <a:ext cx="2360874" cy="230966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600" b="1" dirty="0"/>
              <a:t>76</a:t>
            </a:r>
          </a:p>
          <a:p>
            <a:pPr algn="ctr"/>
            <a:r>
              <a:rPr lang="lv-LV" sz="1600" dirty="0"/>
              <a:t>mērķu rādītāji ar pozitīvu vai nebūtisku izmaiņu tendenci</a:t>
            </a:r>
            <a:endParaRPr lang="lv-LV" sz="1600" b="1" dirty="0"/>
          </a:p>
        </p:txBody>
      </p:sp>
      <p:sp>
        <p:nvSpPr>
          <p:cNvPr id="7" name="Ovāls 6">
            <a:extLst>
              <a:ext uri="{FF2B5EF4-FFF2-40B4-BE49-F238E27FC236}">
                <a16:creationId xmlns:a16="http://schemas.microsoft.com/office/drawing/2014/main" id="{73A412C2-B6CE-47C2-BC45-FB94F8306B90}"/>
              </a:ext>
            </a:extLst>
          </p:cNvPr>
          <p:cNvSpPr/>
          <p:nvPr/>
        </p:nvSpPr>
        <p:spPr>
          <a:xfrm>
            <a:off x="5803641" y="4581841"/>
            <a:ext cx="1315615" cy="124979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t>11</a:t>
            </a:r>
            <a:r>
              <a:rPr lang="lv-LV" sz="1200" b="1" dirty="0"/>
              <a:t> </a:t>
            </a:r>
          </a:p>
          <a:p>
            <a:pPr algn="ctr"/>
            <a:r>
              <a:rPr lang="lv-LV" sz="1050" dirty="0"/>
              <a:t>mērķu rādītāji  ar negatīvu attīstības tendenci</a:t>
            </a:r>
          </a:p>
        </p:txBody>
      </p:sp>
      <p:pic>
        <p:nvPicPr>
          <p:cNvPr id="10" name="Image" descr="Image"/>
          <p:cNvPicPr>
            <a:picLocks noChangeAspect="1"/>
          </p:cNvPicPr>
          <p:nvPr/>
        </p:nvPicPr>
        <p:blipFill>
          <a:blip r:embed="rId3"/>
          <a:stretch>
            <a:fillRect/>
          </a:stretch>
        </p:blipFill>
        <p:spPr>
          <a:xfrm>
            <a:off x="8078739" y="1860388"/>
            <a:ext cx="1193821" cy="984826"/>
          </a:xfrm>
          <a:prstGeom prst="rect">
            <a:avLst/>
          </a:prstGeom>
          <a:ln w="12700">
            <a:miter lim="400000"/>
          </a:ln>
        </p:spPr>
      </p:pic>
      <p:pic>
        <p:nvPicPr>
          <p:cNvPr id="12" name="Image" descr="Image"/>
          <p:cNvPicPr>
            <a:picLocks noChangeAspect="1"/>
          </p:cNvPicPr>
          <p:nvPr/>
        </p:nvPicPr>
        <p:blipFill>
          <a:blip r:embed="rId4"/>
          <a:stretch>
            <a:fillRect/>
          </a:stretch>
        </p:blipFill>
        <p:spPr>
          <a:xfrm>
            <a:off x="8078739" y="3017641"/>
            <a:ext cx="1381965" cy="1202644"/>
          </a:xfrm>
          <a:prstGeom prst="rect">
            <a:avLst/>
          </a:prstGeom>
          <a:ln w="12700">
            <a:miter lim="400000"/>
          </a:ln>
        </p:spPr>
      </p:pic>
      <p:pic>
        <p:nvPicPr>
          <p:cNvPr id="14" name="Image" descr="Image"/>
          <p:cNvPicPr>
            <a:picLocks noChangeAspect="1"/>
          </p:cNvPicPr>
          <p:nvPr/>
        </p:nvPicPr>
        <p:blipFill>
          <a:blip r:embed="rId5"/>
          <a:stretch>
            <a:fillRect/>
          </a:stretch>
        </p:blipFill>
        <p:spPr>
          <a:xfrm>
            <a:off x="7212492" y="4842446"/>
            <a:ext cx="553308" cy="456502"/>
          </a:xfrm>
          <a:prstGeom prst="rect">
            <a:avLst/>
          </a:prstGeom>
          <a:ln w="12700">
            <a:miter lim="400000"/>
          </a:ln>
        </p:spPr>
      </p:pic>
    </p:spTree>
    <p:extLst>
      <p:ext uri="{BB962C8B-B14F-4D97-AF65-F5344CB8AC3E}">
        <p14:creationId xmlns:p14="http://schemas.microsoft.com/office/powerpoint/2010/main" val="170369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36AFF59-A9E6-4C29-8ABD-8904C322AE57}"/>
              </a:ext>
            </a:extLst>
          </p:cNvPr>
          <p:cNvSpPr>
            <a:spLocks noGrp="1"/>
          </p:cNvSpPr>
          <p:nvPr>
            <p:ph type="title"/>
          </p:nvPr>
        </p:nvSpPr>
        <p:spPr>
          <a:xfrm>
            <a:off x="866653" y="384769"/>
            <a:ext cx="10515600" cy="1325563"/>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mērķu sasniegšana</a:t>
            </a:r>
          </a:p>
        </p:txBody>
      </p:sp>
      <p:sp>
        <p:nvSpPr>
          <p:cNvPr id="3" name="Satura vietturis 2">
            <a:extLst>
              <a:ext uri="{FF2B5EF4-FFF2-40B4-BE49-F238E27FC236}">
                <a16:creationId xmlns:a16="http://schemas.microsoft.com/office/drawing/2014/main" id="{0CD92DA9-15DD-49FB-8937-18C0E026CCE3}"/>
              </a:ext>
            </a:extLst>
          </p:cNvPr>
          <p:cNvSpPr>
            <a:spLocks noGrp="1"/>
          </p:cNvSpPr>
          <p:nvPr>
            <p:ph idx="4294967295"/>
          </p:nvPr>
        </p:nvSpPr>
        <p:spPr>
          <a:xfrm>
            <a:off x="838200" y="1825625"/>
            <a:ext cx="9677399" cy="4844682"/>
          </a:xfrm>
        </p:spPr>
        <p:txBody>
          <a:bodyPr>
            <a:normAutofit fontScale="32500" lnSpcReduction="20000"/>
          </a:bodyPr>
          <a:lstStyle/>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2000" dirty="0">
              <a:latin typeface="Verdana" panose="020B0604030504040204" pitchFamily="34" charset="0"/>
              <a:ea typeface="Verdana" panose="020B0604030504040204" pitchFamily="34" charset="0"/>
            </a:endParaRPr>
          </a:p>
          <a:p>
            <a:pPr marL="0" indent="0">
              <a:buNone/>
            </a:pPr>
            <a:endParaRPr lang="lv-LV" sz="1700" i="1" dirty="0">
              <a:latin typeface="Verdana" panose="020B0604030504040204" pitchFamily="34" charset="0"/>
              <a:ea typeface="Verdana" panose="020B0604030504040204" pitchFamily="34" charset="0"/>
            </a:endParaRPr>
          </a:p>
          <a:p>
            <a:pPr marL="0" indent="0">
              <a:buNone/>
            </a:pPr>
            <a:endParaRPr lang="lv-LV" sz="1700" i="1" dirty="0">
              <a:solidFill>
                <a:srgbClr val="FF0000"/>
              </a:solidFill>
              <a:latin typeface="Verdana" panose="020B0604030504040204" pitchFamily="34" charset="0"/>
              <a:ea typeface="Verdana" panose="020B0604030504040204" pitchFamily="34" charset="0"/>
            </a:endParaRPr>
          </a:p>
          <a:p>
            <a:pPr marL="0" indent="0">
              <a:buNone/>
            </a:pPr>
            <a:endParaRPr lang="lv-LV" sz="1700" i="1" dirty="0">
              <a:solidFill>
                <a:srgbClr val="FF0000"/>
              </a:solidFill>
              <a:latin typeface="Verdana" panose="020B0604030504040204" pitchFamily="34" charset="0"/>
              <a:ea typeface="Verdana" panose="020B0604030504040204" pitchFamily="34" charset="0"/>
            </a:endParaRPr>
          </a:p>
          <a:p>
            <a:pPr marL="0" indent="0">
              <a:buNone/>
            </a:pPr>
            <a:endParaRPr lang="lv-LV" sz="1700" i="1" dirty="0">
              <a:solidFill>
                <a:srgbClr val="FF0000"/>
              </a:solidFill>
              <a:latin typeface="Verdana" panose="020B0604030504040204" pitchFamily="34" charset="0"/>
              <a:ea typeface="Verdana" panose="020B0604030504040204" pitchFamily="34" charset="0"/>
            </a:endParaRPr>
          </a:p>
          <a:p>
            <a:pPr lvl="0"/>
            <a:endParaRPr lang="lv-LV" sz="1700" i="1" dirty="0">
              <a:latin typeface="Verdana" panose="020B0604030504040204" pitchFamily="34" charset="0"/>
              <a:ea typeface="Verdana" panose="020B0604030504040204" pitchFamily="34" charset="0"/>
            </a:endParaRPr>
          </a:p>
          <a:p>
            <a:pPr lvl="0"/>
            <a:endParaRPr lang="lv-LV" sz="1700" i="1" dirty="0">
              <a:latin typeface="Verdana" panose="020B0604030504040204" pitchFamily="34" charset="0"/>
              <a:ea typeface="Verdana" panose="020B0604030504040204" pitchFamily="34" charset="0"/>
            </a:endParaRPr>
          </a:p>
          <a:p>
            <a:pPr lvl="0"/>
            <a:endParaRPr lang="lv-LV" sz="1700" i="1" dirty="0">
              <a:latin typeface="Verdana" panose="020B0604030504040204" pitchFamily="34" charset="0"/>
              <a:ea typeface="Verdana" panose="020B0604030504040204" pitchFamily="34" charset="0"/>
            </a:endParaRPr>
          </a:p>
          <a:p>
            <a:pPr marL="0" lvl="0" indent="0">
              <a:buNone/>
            </a:pPr>
            <a:r>
              <a:rPr lang="lv-LV" sz="3400" i="1" dirty="0">
                <a:latin typeface="Verdana" panose="020B0604030504040204" pitchFamily="34" charset="0"/>
                <a:ea typeface="Verdana" panose="020B0604030504040204" pitchFamily="34" charset="0"/>
              </a:rPr>
              <a:t>* Gandrīz sasniegts: </a:t>
            </a:r>
          </a:p>
          <a:p>
            <a:pPr lvl="0"/>
            <a:r>
              <a:rPr lang="lv-LV" sz="3400" dirty="0"/>
              <a:t>Novirze no mērķa vērtības ne vairāk kā 15% no starpības starp bāzes gada vērtību un mērķa vērtību vai;</a:t>
            </a:r>
          </a:p>
          <a:p>
            <a:pPr lvl="0"/>
            <a:r>
              <a:rPr lang="lv-LV" sz="3400" dirty="0"/>
              <a:t>Perioda ietvaros pārsniegta kāda no starpposma vērtībām un redzama pozitīva attīstības tendence</a:t>
            </a:r>
          </a:p>
          <a:p>
            <a:pPr marL="0" indent="0">
              <a:buNone/>
            </a:pPr>
            <a:endParaRPr lang="lv-LV" sz="1700" i="1" dirty="0">
              <a:latin typeface="Verdana" panose="020B0604030504040204" pitchFamily="34" charset="0"/>
              <a:ea typeface="Verdana" panose="020B0604030504040204" pitchFamily="34" charset="0"/>
            </a:endParaRPr>
          </a:p>
          <a:p>
            <a:pPr marL="0" indent="0">
              <a:buNone/>
            </a:pPr>
            <a:r>
              <a:rPr lang="lv-LV" sz="1700" i="1" dirty="0">
                <a:latin typeface="Verdana" panose="020B0604030504040204" pitchFamily="34" charset="0"/>
                <a:ea typeface="Verdana" panose="020B0604030504040204" pitchFamily="34" charset="0"/>
              </a:rPr>
              <a:t>                                </a:t>
            </a:r>
          </a:p>
          <a:p>
            <a:pPr marL="0" indent="0">
              <a:buNone/>
            </a:pPr>
            <a:r>
              <a:rPr lang="lv-LV" sz="1700" i="1" dirty="0">
                <a:latin typeface="Verdana" panose="020B0604030504040204" pitchFamily="34" charset="0"/>
                <a:ea typeface="Verdana" panose="020B0604030504040204" pitchFamily="34" charset="0"/>
              </a:rPr>
              <a:t>            </a:t>
            </a:r>
          </a:p>
        </p:txBody>
      </p:sp>
      <p:sp>
        <p:nvSpPr>
          <p:cNvPr id="4" name="Ovāls 3">
            <a:extLst>
              <a:ext uri="{FF2B5EF4-FFF2-40B4-BE49-F238E27FC236}">
                <a16:creationId xmlns:a16="http://schemas.microsoft.com/office/drawing/2014/main" id="{05DB62E6-664C-45DB-9A55-91676D25566D}"/>
              </a:ext>
            </a:extLst>
          </p:cNvPr>
          <p:cNvSpPr/>
          <p:nvPr/>
        </p:nvSpPr>
        <p:spPr>
          <a:xfrm>
            <a:off x="809747" y="1690688"/>
            <a:ext cx="3021691" cy="280812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3200" b="1" dirty="0"/>
              <a:t>87 m</a:t>
            </a:r>
            <a:r>
              <a:rPr lang="lv-LV" sz="3200" dirty="0"/>
              <a:t>ēr</a:t>
            </a:r>
            <a:r>
              <a:rPr lang="lv-LV" sz="3200" b="1" dirty="0"/>
              <a:t>ķu rādītāji</a:t>
            </a:r>
          </a:p>
        </p:txBody>
      </p:sp>
      <p:sp>
        <p:nvSpPr>
          <p:cNvPr id="6" name="Ovāls 5">
            <a:extLst>
              <a:ext uri="{FF2B5EF4-FFF2-40B4-BE49-F238E27FC236}">
                <a16:creationId xmlns:a16="http://schemas.microsoft.com/office/drawing/2014/main" id="{9504B910-3B3E-4557-9685-ED2CB4BCEF99}"/>
              </a:ext>
            </a:extLst>
          </p:cNvPr>
          <p:cNvSpPr/>
          <p:nvPr/>
        </p:nvSpPr>
        <p:spPr>
          <a:xfrm>
            <a:off x="4537977" y="2103718"/>
            <a:ext cx="1688491" cy="15614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ea typeface="Verdana" panose="020B0604030504040204" pitchFamily="34" charset="0"/>
              </a:rPr>
              <a:t>47</a:t>
            </a:r>
          </a:p>
          <a:p>
            <a:pPr algn="ctr"/>
            <a:r>
              <a:rPr lang="lv-LV" sz="1600" dirty="0">
                <a:ea typeface="Verdana" panose="020B0604030504040204" pitchFamily="34" charset="0"/>
              </a:rPr>
              <a:t>mērķu rādītāji sasniegti vai gandrīz sasniegti*</a:t>
            </a:r>
          </a:p>
        </p:txBody>
      </p:sp>
      <p:sp>
        <p:nvSpPr>
          <p:cNvPr id="7" name="Ovāls 6">
            <a:extLst>
              <a:ext uri="{FF2B5EF4-FFF2-40B4-BE49-F238E27FC236}">
                <a16:creationId xmlns:a16="http://schemas.microsoft.com/office/drawing/2014/main" id="{73A412C2-B6CE-47C2-BC45-FB94F8306B90}"/>
              </a:ext>
            </a:extLst>
          </p:cNvPr>
          <p:cNvSpPr/>
          <p:nvPr/>
        </p:nvSpPr>
        <p:spPr>
          <a:xfrm>
            <a:off x="4640405" y="3758794"/>
            <a:ext cx="1561161" cy="156371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t>40</a:t>
            </a:r>
          </a:p>
          <a:p>
            <a:pPr algn="ctr"/>
            <a:r>
              <a:rPr lang="lv-LV" sz="1600" dirty="0"/>
              <a:t>mērķu rādītāji nav sasniegti</a:t>
            </a:r>
          </a:p>
        </p:txBody>
      </p:sp>
      <p:sp>
        <p:nvSpPr>
          <p:cNvPr id="5" name="Ovāls 4">
            <a:extLst>
              <a:ext uri="{FF2B5EF4-FFF2-40B4-BE49-F238E27FC236}">
                <a16:creationId xmlns:a16="http://schemas.microsoft.com/office/drawing/2014/main" id="{93665CF2-8E44-4C1E-90BE-0DD61CD677B2}"/>
              </a:ext>
            </a:extLst>
          </p:cNvPr>
          <p:cNvSpPr/>
          <p:nvPr/>
        </p:nvSpPr>
        <p:spPr>
          <a:xfrm>
            <a:off x="7949430" y="1803947"/>
            <a:ext cx="1173366" cy="113740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a:t>33</a:t>
            </a:r>
          </a:p>
          <a:p>
            <a:pPr algn="ctr"/>
            <a:r>
              <a:rPr lang="lv-LV" sz="1200" dirty="0"/>
              <a:t>mērķu rādītāji sasniegti/ pārsniegti</a:t>
            </a:r>
          </a:p>
        </p:txBody>
      </p:sp>
      <p:sp>
        <p:nvSpPr>
          <p:cNvPr id="8" name="Ovāls 7">
            <a:extLst>
              <a:ext uri="{FF2B5EF4-FFF2-40B4-BE49-F238E27FC236}">
                <a16:creationId xmlns:a16="http://schemas.microsoft.com/office/drawing/2014/main" id="{F47921E0-22F1-4DB7-AFE3-29231AC2F89E}"/>
              </a:ext>
            </a:extLst>
          </p:cNvPr>
          <p:cNvSpPr/>
          <p:nvPr/>
        </p:nvSpPr>
        <p:spPr>
          <a:xfrm>
            <a:off x="8046720" y="3094750"/>
            <a:ext cx="1017419" cy="9560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400" b="1" dirty="0"/>
              <a:t>14</a:t>
            </a:r>
          </a:p>
          <a:p>
            <a:pPr algn="ctr"/>
            <a:r>
              <a:rPr lang="lv-LV" sz="1000" dirty="0"/>
              <a:t>mērķu rādītāji gandrīz sasniegti</a:t>
            </a:r>
          </a:p>
        </p:txBody>
      </p:sp>
      <p:pic>
        <p:nvPicPr>
          <p:cNvPr id="15" name="Image" descr="Image"/>
          <p:cNvPicPr>
            <a:picLocks noChangeAspect="1"/>
          </p:cNvPicPr>
          <p:nvPr/>
        </p:nvPicPr>
        <p:blipFill>
          <a:blip r:embed="rId3"/>
          <a:stretch>
            <a:fillRect/>
          </a:stretch>
        </p:blipFill>
        <p:spPr>
          <a:xfrm>
            <a:off x="6513447" y="2044477"/>
            <a:ext cx="812640" cy="670376"/>
          </a:xfrm>
          <a:prstGeom prst="rect">
            <a:avLst/>
          </a:prstGeom>
          <a:ln w="12700">
            <a:miter lim="400000"/>
          </a:ln>
        </p:spPr>
      </p:pic>
      <p:pic>
        <p:nvPicPr>
          <p:cNvPr id="16" name="Image" descr="Image"/>
          <p:cNvPicPr>
            <a:picLocks noChangeAspect="1"/>
          </p:cNvPicPr>
          <p:nvPr/>
        </p:nvPicPr>
        <p:blipFill>
          <a:blip r:embed="rId4"/>
          <a:stretch>
            <a:fillRect/>
          </a:stretch>
        </p:blipFill>
        <p:spPr>
          <a:xfrm>
            <a:off x="6497970" y="2920602"/>
            <a:ext cx="908192" cy="790347"/>
          </a:xfrm>
          <a:prstGeom prst="rect">
            <a:avLst/>
          </a:prstGeom>
          <a:ln w="12700">
            <a:miter lim="400000"/>
          </a:ln>
        </p:spPr>
      </p:pic>
      <p:pic>
        <p:nvPicPr>
          <p:cNvPr id="17" name="Image" descr="Image"/>
          <p:cNvPicPr>
            <a:picLocks noChangeAspect="1"/>
          </p:cNvPicPr>
          <p:nvPr/>
        </p:nvPicPr>
        <p:blipFill>
          <a:blip r:embed="rId5"/>
          <a:stretch>
            <a:fillRect/>
          </a:stretch>
        </p:blipFill>
        <p:spPr>
          <a:xfrm>
            <a:off x="6439292" y="4224167"/>
            <a:ext cx="767195" cy="632968"/>
          </a:xfrm>
          <a:prstGeom prst="rect">
            <a:avLst/>
          </a:prstGeom>
          <a:ln w="12700">
            <a:miter lim="400000"/>
          </a:ln>
        </p:spPr>
      </p:pic>
      <p:pic>
        <p:nvPicPr>
          <p:cNvPr id="18" name="Image" descr="Image"/>
          <p:cNvPicPr>
            <a:picLocks noChangeAspect="1"/>
          </p:cNvPicPr>
          <p:nvPr/>
        </p:nvPicPr>
        <p:blipFill>
          <a:blip r:embed="rId3"/>
          <a:stretch>
            <a:fillRect/>
          </a:stretch>
        </p:blipFill>
        <p:spPr>
          <a:xfrm>
            <a:off x="9408674" y="2044477"/>
            <a:ext cx="812640" cy="670376"/>
          </a:xfrm>
          <a:prstGeom prst="rect">
            <a:avLst/>
          </a:prstGeom>
          <a:ln w="12700">
            <a:miter lim="400000"/>
          </a:ln>
        </p:spPr>
      </p:pic>
      <p:pic>
        <p:nvPicPr>
          <p:cNvPr id="19" name="Image" descr="Image"/>
          <p:cNvPicPr>
            <a:picLocks noChangeAspect="1"/>
          </p:cNvPicPr>
          <p:nvPr/>
        </p:nvPicPr>
        <p:blipFill>
          <a:blip r:embed="rId4"/>
          <a:stretch>
            <a:fillRect/>
          </a:stretch>
        </p:blipFill>
        <p:spPr>
          <a:xfrm>
            <a:off x="9369681" y="3123849"/>
            <a:ext cx="908192" cy="790347"/>
          </a:xfrm>
          <a:prstGeom prst="rect">
            <a:avLst/>
          </a:prstGeom>
          <a:ln w="12700">
            <a:miter lim="400000"/>
          </a:ln>
        </p:spPr>
      </p:pic>
    </p:spTree>
    <p:extLst>
      <p:ext uri="{BB962C8B-B14F-4D97-AF65-F5344CB8AC3E}">
        <p14:creationId xmlns:p14="http://schemas.microsoft.com/office/powerpoint/2010/main" val="514485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1543A08-0B69-49DC-9043-DD0770333532}"/>
              </a:ext>
            </a:extLst>
          </p:cNvPr>
          <p:cNvSpPr>
            <a:spLocks noGrp="1"/>
          </p:cNvSpPr>
          <p:nvPr>
            <p:ph type="title"/>
          </p:nvPr>
        </p:nvSpPr>
        <p:spPr>
          <a:xfrm>
            <a:off x="914400" y="30164"/>
            <a:ext cx="10515600" cy="862972"/>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galvenie stratēģiskie rādītāji</a:t>
            </a:r>
          </a:p>
        </p:txBody>
      </p:sp>
      <p:sp>
        <p:nvSpPr>
          <p:cNvPr id="3" name="Satura vietturis 2">
            <a:extLst>
              <a:ext uri="{FF2B5EF4-FFF2-40B4-BE49-F238E27FC236}">
                <a16:creationId xmlns:a16="http://schemas.microsoft.com/office/drawing/2014/main" id="{AD65088F-1D70-4DF0-A176-3A332C12F27C}"/>
              </a:ext>
            </a:extLst>
          </p:cNvPr>
          <p:cNvSpPr>
            <a:spLocks noGrp="1"/>
          </p:cNvSpPr>
          <p:nvPr>
            <p:ph sz="half" idx="1"/>
          </p:nvPr>
        </p:nvSpPr>
        <p:spPr>
          <a:xfrm>
            <a:off x="866200" y="893137"/>
            <a:ext cx="4309127" cy="5720314"/>
          </a:xfrm>
        </p:spPr>
        <p:txBody>
          <a:bodyPr>
            <a:normAutofit/>
          </a:bodyPr>
          <a:lstStyle/>
          <a:p>
            <a:pPr marL="0" indent="0">
              <a:buNone/>
            </a:pPr>
            <a:r>
              <a:rPr lang="lv-LV" sz="1900" b="1" dirty="0">
                <a:latin typeface="Verdana" panose="020B0604030504040204" pitchFamily="34" charset="0"/>
                <a:ea typeface="Verdana" panose="020B0604030504040204" pitchFamily="34" charset="0"/>
              </a:rPr>
              <a:t>Sasniegts/</a:t>
            </a:r>
          </a:p>
          <a:p>
            <a:pPr marL="0" indent="0">
              <a:buNone/>
            </a:pPr>
            <a:r>
              <a:rPr lang="lv-LV" sz="1900" b="1" dirty="0">
                <a:latin typeface="Verdana" panose="020B0604030504040204" pitchFamily="34" charset="0"/>
                <a:ea typeface="Verdana" panose="020B0604030504040204" pitchFamily="34" charset="0"/>
              </a:rPr>
              <a:t>pārsniegts:  </a:t>
            </a:r>
          </a:p>
          <a:p>
            <a:pPr marL="0" indent="0">
              <a:buNone/>
            </a:pPr>
            <a:endParaRPr lang="lv-LV" sz="1800" dirty="0">
              <a:latin typeface="Verdana" panose="020B0604030504040204" pitchFamily="34" charset="0"/>
              <a:ea typeface="Verdana" panose="020B0604030504040204" pitchFamily="34" charset="0"/>
            </a:endParaRPr>
          </a:p>
          <a:p>
            <a:pPr marL="0" indent="0">
              <a:buNone/>
            </a:pPr>
            <a:r>
              <a:rPr lang="lv-LV" sz="1800" dirty="0">
                <a:latin typeface="Verdana" panose="020B0604030504040204" pitchFamily="34" charset="0"/>
                <a:ea typeface="Verdana" panose="020B0604030504040204" pitchFamily="34" charset="0"/>
              </a:rPr>
              <a:t>IKP uz vienu iedzīvotāju pēc pirktspējas paritātes līmeņa</a:t>
            </a:r>
          </a:p>
          <a:p>
            <a:pPr marL="0" indent="0">
              <a:buNone/>
            </a:pPr>
            <a:endParaRPr lang="lv-LV" sz="1800" dirty="0">
              <a:latin typeface="Verdana" panose="020B0604030504040204" pitchFamily="34" charset="0"/>
              <a:ea typeface="Verdana" panose="020B0604030504040204" pitchFamily="34" charset="0"/>
            </a:endParaRPr>
          </a:p>
          <a:p>
            <a:pPr marL="0" indent="0">
              <a:buNone/>
            </a:pPr>
            <a:endParaRPr lang="lv-LV" sz="1800" b="1" dirty="0">
              <a:latin typeface="Verdana" panose="020B0604030504040204" pitchFamily="34" charset="0"/>
              <a:ea typeface="Verdana" panose="020B0604030504040204" pitchFamily="34" charset="0"/>
            </a:endParaRPr>
          </a:p>
          <a:p>
            <a:pPr marL="0" indent="0">
              <a:buNone/>
            </a:pPr>
            <a:r>
              <a:rPr lang="lv-LV" sz="1800" b="1" dirty="0">
                <a:latin typeface="Verdana" panose="020B0604030504040204" pitchFamily="34" charset="0"/>
                <a:ea typeface="Verdana" panose="020B0604030504040204" pitchFamily="34" charset="0"/>
              </a:rPr>
              <a:t>Nesasniegti:</a:t>
            </a:r>
          </a:p>
          <a:p>
            <a:pPr marL="0" indent="0">
              <a:buNone/>
            </a:pPr>
            <a:endParaRPr lang="lv-LV" sz="1800" dirty="0">
              <a:latin typeface="Verdana" panose="020B0604030504040204" pitchFamily="34" charset="0"/>
              <a:ea typeface="Verdana" panose="020B0604030504040204" pitchFamily="34" charset="0"/>
            </a:endParaRPr>
          </a:p>
          <a:p>
            <a:pPr marL="0" indent="0">
              <a:buNone/>
            </a:pPr>
            <a:endParaRPr lang="lv-LV" sz="1800" dirty="0">
              <a:latin typeface="Verdana" panose="020B0604030504040204" pitchFamily="34" charset="0"/>
              <a:ea typeface="Verdana" panose="020B0604030504040204" pitchFamily="34" charset="0"/>
            </a:endParaRPr>
          </a:p>
          <a:p>
            <a:pPr marL="0" indent="0">
              <a:buNone/>
            </a:pPr>
            <a:r>
              <a:rPr lang="lv-LV" sz="1800" dirty="0">
                <a:latin typeface="Verdana" panose="020B0604030504040204" pitchFamily="34" charset="0"/>
                <a:ea typeface="Verdana" panose="020B0604030504040204" pitchFamily="34" charset="0"/>
              </a:rPr>
              <a:t>Ienākumu nevienlīdzības S80/S20 ienākumu </a:t>
            </a:r>
            <a:r>
              <a:rPr lang="lv-LV" sz="1800" dirty="0" err="1">
                <a:latin typeface="Verdana" panose="020B0604030504040204" pitchFamily="34" charset="0"/>
                <a:ea typeface="Verdana" panose="020B0604030504040204" pitchFamily="34" charset="0"/>
              </a:rPr>
              <a:t>kvintiļu</a:t>
            </a:r>
            <a:r>
              <a:rPr lang="lv-LV" sz="1800" dirty="0">
                <a:latin typeface="Verdana" panose="020B0604030504040204" pitchFamily="34" charset="0"/>
                <a:ea typeface="Verdana" panose="020B0604030504040204" pitchFamily="34" charset="0"/>
              </a:rPr>
              <a:t> attiecības indekss</a:t>
            </a:r>
          </a:p>
          <a:p>
            <a:pPr marL="0" indent="0">
              <a:buNone/>
            </a:pPr>
            <a:endParaRPr lang="lv-LV" sz="1800" dirty="0">
              <a:latin typeface="Verdana" panose="020B0604030504040204" pitchFamily="34" charset="0"/>
              <a:ea typeface="Verdana" panose="020B0604030504040204" pitchFamily="34" charset="0"/>
            </a:endParaRPr>
          </a:p>
          <a:p>
            <a:pPr marL="0" indent="0">
              <a:buNone/>
            </a:pPr>
            <a:r>
              <a:rPr lang="lv-LV" sz="1800" dirty="0">
                <a:latin typeface="Verdana" panose="020B0604030504040204" pitchFamily="34" charset="0"/>
                <a:ea typeface="Verdana" panose="020B0604030504040204" pitchFamily="34" charset="0"/>
              </a:rPr>
              <a:t>Iedzīvotāju skaita izmaiņas – dabiskais pieaugums</a:t>
            </a:r>
          </a:p>
        </p:txBody>
      </p:sp>
      <p:sp>
        <p:nvSpPr>
          <p:cNvPr id="8" name="Ovāls 7">
            <a:extLst>
              <a:ext uri="{FF2B5EF4-FFF2-40B4-BE49-F238E27FC236}">
                <a16:creationId xmlns:a16="http://schemas.microsoft.com/office/drawing/2014/main" id="{D1844D33-134C-463A-9B9F-56FC8C5186DE}"/>
              </a:ext>
            </a:extLst>
          </p:cNvPr>
          <p:cNvSpPr/>
          <p:nvPr/>
        </p:nvSpPr>
        <p:spPr>
          <a:xfrm>
            <a:off x="2982048" y="893136"/>
            <a:ext cx="770709" cy="7493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b="1" dirty="0"/>
              <a:t>1</a:t>
            </a:r>
          </a:p>
        </p:txBody>
      </p:sp>
      <p:sp>
        <p:nvSpPr>
          <p:cNvPr id="9" name="Ovāls 8">
            <a:extLst>
              <a:ext uri="{FF2B5EF4-FFF2-40B4-BE49-F238E27FC236}">
                <a16:creationId xmlns:a16="http://schemas.microsoft.com/office/drawing/2014/main" id="{6FC09804-8D2D-448F-BC1E-988BD5DA32A3}"/>
              </a:ext>
            </a:extLst>
          </p:cNvPr>
          <p:cNvSpPr/>
          <p:nvPr/>
        </p:nvSpPr>
        <p:spPr>
          <a:xfrm>
            <a:off x="2607097" y="3069318"/>
            <a:ext cx="1520612" cy="14527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dirty="0"/>
              <a:t>2</a:t>
            </a:r>
          </a:p>
        </p:txBody>
      </p:sp>
      <p:grpSp>
        <p:nvGrpSpPr>
          <p:cNvPr id="12" name="Group 11"/>
          <p:cNvGrpSpPr/>
          <p:nvPr/>
        </p:nvGrpSpPr>
        <p:grpSpPr>
          <a:xfrm>
            <a:off x="6870700" y="769860"/>
            <a:ext cx="4559300" cy="3001776"/>
            <a:chOff x="6870700" y="769860"/>
            <a:chExt cx="4559300" cy="3001776"/>
          </a:xfrm>
        </p:grpSpPr>
        <p:sp>
          <p:nvSpPr>
            <p:cNvPr id="6" name="Rectangle 5"/>
            <p:cNvSpPr/>
            <p:nvPr/>
          </p:nvSpPr>
          <p:spPr>
            <a:xfrm>
              <a:off x="6870700" y="769860"/>
              <a:ext cx="4559300" cy="400110"/>
            </a:xfrm>
            <a:prstGeom prst="rect">
              <a:avLst/>
            </a:prstGeom>
          </p:spPr>
          <p:txBody>
            <a:bodyPr wrap="square">
              <a:spAutoFit/>
            </a:bodyPr>
            <a:lstStyle/>
            <a:p>
              <a:r>
                <a:rPr lang="lv-LV" sz="1000" b="1" dirty="0">
                  <a:latin typeface="Verdana" panose="020B0604030504040204" pitchFamily="34" charset="0"/>
                  <a:ea typeface="Verdana" panose="020B0604030504040204" pitchFamily="34" charset="0"/>
                </a:rPr>
                <a:t>1. </a:t>
              </a:r>
              <a:r>
                <a:rPr lang="lv-LV" sz="1000" dirty="0">
                  <a:latin typeface="Verdana" panose="020B0604030504040204" pitchFamily="34" charset="0"/>
                  <a:ea typeface="Verdana" panose="020B0604030504040204" pitchFamily="34" charset="0"/>
                </a:rPr>
                <a:t>IKP uz vienu iedzīvotāju pēc pirktspējas paritātes līmeņa Latvijā un atsevišķās ES dalībvalstīs (ES–27=100), (77).</a:t>
              </a:r>
            </a:p>
          </p:txBody>
        </p:sp>
        <p:graphicFrame>
          <p:nvGraphicFramePr>
            <p:cNvPr id="17" name="Chart 16">
              <a:extLst>
                <a:ext uri="{FF2B5EF4-FFF2-40B4-BE49-F238E27FC236}">
                  <a16:creationId xmlns:a16="http://schemas.microsoft.com/office/drawing/2014/main" id="{00000000-0008-0000-0100-000003000000}"/>
                </a:ext>
              </a:extLst>
            </p:cNvPr>
            <p:cNvGraphicFramePr/>
            <p:nvPr>
              <p:extLst>
                <p:ext uri="{D42A27DB-BD31-4B8C-83A1-F6EECF244321}">
                  <p14:modId xmlns:p14="http://schemas.microsoft.com/office/powerpoint/2010/main" val="4127788908"/>
                </p:ext>
              </p:extLst>
            </p:nvPr>
          </p:nvGraphicFramePr>
          <p:xfrm>
            <a:off x="6938717" y="1180836"/>
            <a:ext cx="4253390" cy="25908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3" name="Rectangle 12"/>
          <p:cNvSpPr/>
          <p:nvPr/>
        </p:nvSpPr>
        <p:spPr>
          <a:xfrm>
            <a:off x="5406748" y="3899376"/>
            <a:ext cx="3083202" cy="421654"/>
          </a:xfrm>
          <a:prstGeom prst="rect">
            <a:avLst/>
          </a:prstGeom>
        </p:spPr>
        <p:txBody>
          <a:bodyPr wrap="square">
            <a:spAutoFit/>
          </a:bodyPr>
          <a:lstStyle/>
          <a:p>
            <a:pPr>
              <a:lnSpc>
                <a:spcPct val="107000"/>
              </a:lnSpc>
              <a:spcAft>
                <a:spcPts val="800"/>
              </a:spcAft>
              <a:tabLst>
                <a:tab pos="180340" algn="l"/>
              </a:tabLst>
            </a:pPr>
            <a:r>
              <a:rPr lang="lv-LV" sz="1000" b="1" dirty="0">
                <a:latin typeface="Verdana" panose="020B0604030504040204" pitchFamily="34" charset="0"/>
                <a:ea typeface="Verdana" panose="020B0604030504040204" pitchFamily="34" charset="0"/>
                <a:cs typeface="Times New Roman" panose="02020603050405020304" pitchFamily="18" charset="0"/>
              </a:rPr>
              <a:t>2. </a:t>
            </a:r>
            <a:r>
              <a:rPr lang="lv-LV" sz="1000" dirty="0">
                <a:latin typeface="Verdana" panose="020B0604030504040204" pitchFamily="34" charset="0"/>
                <a:ea typeface="Verdana" panose="020B0604030504040204" pitchFamily="34" charset="0"/>
                <a:cs typeface="Times New Roman" panose="02020603050405020304" pitchFamily="18" charset="0"/>
              </a:rPr>
              <a:t>Ienākumu nevienlīdzības S</a:t>
            </a:r>
            <a:r>
              <a:rPr lang="lv-LV"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80</a:t>
            </a:r>
            <a:r>
              <a:rPr lang="lv-LV" sz="1000" dirty="0">
                <a:solidFill>
                  <a:srgbClr val="222222"/>
                </a:solidFill>
                <a:latin typeface="Verdana" panose="020B0604030504040204" pitchFamily="34" charset="0"/>
                <a:ea typeface="Verdana" panose="020B0604030504040204" pitchFamily="34" charset="0"/>
                <a:cs typeface="Times New Roman" panose="02020603050405020304" pitchFamily="18" charset="0"/>
              </a:rPr>
              <a:t>/</a:t>
            </a:r>
            <a:r>
              <a:rPr lang="lv-LV" sz="1000" dirty="0">
                <a:solidFill>
                  <a:srgbClr val="000000"/>
                </a:solidFill>
                <a:latin typeface="Verdana" panose="020B0604030504040204" pitchFamily="34" charset="0"/>
                <a:ea typeface="Verdana" panose="020B0604030504040204" pitchFamily="34" charset="0"/>
                <a:cs typeface="Times New Roman" panose="02020603050405020304" pitchFamily="18" charset="0"/>
              </a:rPr>
              <a:t>S20</a:t>
            </a:r>
            <a:r>
              <a:rPr lang="lv-LV" sz="1000" dirty="0">
                <a:solidFill>
                  <a:srgbClr val="222222"/>
                </a:solidFill>
                <a:latin typeface="Verdana" panose="020B0604030504040204" pitchFamily="34" charset="0"/>
                <a:ea typeface="Verdana" panose="020B0604030504040204" pitchFamily="34" charset="0"/>
                <a:cs typeface="Times New Roman" panose="02020603050405020304" pitchFamily="18" charset="0"/>
              </a:rPr>
              <a:t> </a:t>
            </a:r>
            <a:r>
              <a:rPr lang="lv-LV" sz="1000" dirty="0" err="1">
                <a:solidFill>
                  <a:srgbClr val="222222"/>
                </a:solidFill>
                <a:latin typeface="Verdana" panose="020B0604030504040204" pitchFamily="34" charset="0"/>
                <a:ea typeface="Verdana" panose="020B0604030504040204" pitchFamily="34" charset="0"/>
                <a:cs typeface="Times New Roman" panose="02020603050405020304" pitchFamily="18" charset="0"/>
              </a:rPr>
              <a:t>kvintiļu</a:t>
            </a:r>
            <a:r>
              <a:rPr lang="lv-LV" sz="1000" dirty="0">
                <a:solidFill>
                  <a:srgbClr val="222222"/>
                </a:solidFill>
                <a:latin typeface="Verdana" panose="020B0604030504040204" pitchFamily="34" charset="0"/>
                <a:ea typeface="Verdana" panose="020B0604030504040204" pitchFamily="34" charset="0"/>
                <a:cs typeface="Times New Roman" panose="02020603050405020304" pitchFamily="18" charset="0"/>
              </a:rPr>
              <a:t> attiecības indekss, (78).</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9" name="Rectangle 18"/>
          <p:cNvSpPr/>
          <p:nvPr/>
        </p:nvSpPr>
        <p:spPr>
          <a:xfrm>
            <a:off x="8689698" y="3899376"/>
            <a:ext cx="3305452" cy="256993"/>
          </a:xfrm>
          <a:prstGeom prst="rect">
            <a:avLst/>
          </a:prstGeom>
        </p:spPr>
        <p:txBody>
          <a:bodyPr wrap="square">
            <a:spAutoFit/>
          </a:bodyPr>
          <a:lstStyle/>
          <a:p>
            <a:pPr>
              <a:lnSpc>
                <a:spcPct val="107000"/>
              </a:lnSpc>
              <a:spcAft>
                <a:spcPts val="800"/>
              </a:spcAft>
              <a:tabLst>
                <a:tab pos="180340" algn="l"/>
              </a:tabLst>
            </a:pPr>
            <a:r>
              <a:rPr lang="lv-LV" sz="1000" b="1" dirty="0">
                <a:latin typeface="Verdana" panose="020B0604030504040204" pitchFamily="34" charset="0"/>
                <a:ea typeface="Verdana" panose="020B0604030504040204" pitchFamily="34" charset="0"/>
                <a:cs typeface="Times New Roman" panose="02020603050405020304" pitchFamily="18" charset="0"/>
              </a:rPr>
              <a:t>3. </a:t>
            </a:r>
            <a:r>
              <a:rPr lang="lv-LV" sz="1000" dirty="0">
                <a:solidFill>
                  <a:srgbClr val="222222"/>
                </a:solidFill>
                <a:latin typeface="Verdana" panose="020B0604030504040204" pitchFamily="34" charset="0"/>
                <a:ea typeface="Verdana" panose="020B0604030504040204" pitchFamily="34" charset="0"/>
                <a:cs typeface="Times New Roman" panose="02020603050405020304" pitchFamily="18" charset="0"/>
              </a:rPr>
              <a:t>Iedzīvotāju skaita dabiskais pieaugums, (79).</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graphicFrame>
        <p:nvGraphicFramePr>
          <p:cNvPr id="21" name="Chart 20">
            <a:extLst>
              <a:ext uri="{FF2B5EF4-FFF2-40B4-BE49-F238E27FC236}">
                <a16:creationId xmlns:a16="http://schemas.microsoft.com/office/drawing/2014/main" id="{00000000-0008-0000-0200-000002000000}"/>
              </a:ext>
            </a:extLst>
          </p:cNvPr>
          <p:cNvGraphicFramePr/>
          <p:nvPr>
            <p:extLst>
              <p:ext uri="{D42A27DB-BD31-4B8C-83A1-F6EECF244321}">
                <p14:modId xmlns:p14="http://schemas.microsoft.com/office/powerpoint/2010/main" val="4291627914"/>
              </p:ext>
            </p:extLst>
          </p:nvPr>
        </p:nvGraphicFramePr>
        <p:xfrm>
          <a:off x="5445476" y="4214057"/>
          <a:ext cx="2947252" cy="23993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a:extLst>
              <a:ext uri="{FF2B5EF4-FFF2-40B4-BE49-F238E27FC236}">
                <a16:creationId xmlns:a16="http://schemas.microsoft.com/office/drawing/2014/main" id="{00000000-0008-0000-0400-000002000000}"/>
              </a:ext>
            </a:extLst>
          </p:cNvPr>
          <p:cNvGraphicFramePr/>
          <p:nvPr>
            <p:extLst>
              <p:ext uri="{D42A27DB-BD31-4B8C-83A1-F6EECF244321}">
                <p14:modId xmlns:p14="http://schemas.microsoft.com/office/powerpoint/2010/main" val="289736090"/>
              </p:ext>
            </p:extLst>
          </p:nvPr>
        </p:nvGraphicFramePr>
        <p:xfrm>
          <a:off x="8662877" y="4276991"/>
          <a:ext cx="3395773" cy="2336459"/>
        </p:xfrm>
        <a:graphic>
          <a:graphicData uri="http://schemas.openxmlformats.org/drawingml/2006/chart">
            <c:chart xmlns:c="http://schemas.openxmlformats.org/drawingml/2006/chart" xmlns:r="http://schemas.openxmlformats.org/officeDocument/2006/relationships" r:id="rId5"/>
          </a:graphicData>
        </a:graphic>
      </p:graphicFrame>
      <p:pic>
        <p:nvPicPr>
          <p:cNvPr id="15" name="Image" descr="Image"/>
          <p:cNvPicPr>
            <a:picLocks noChangeAspect="1"/>
          </p:cNvPicPr>
          <p:nvPr/>
        </p:nvPicPr>
        <p:blipFill>
          <a:blip r:embed="rId6"/>
          <a:stretch>
            <a:fillRect/>
          </a:stretch>
        </p:blipFill>
        <p:spPr>
          <a:xfrm>
            <a:off x="4314581" y="1062308"/>
            <a:ext cx="703241" cy="580129"/>
          </a:xfrm>
          <a:prstGeom prst="rect">
            <a:avLst/>
          </a:prstGeom>
          <a:ln w="12700">
            <a:miter lim="400000"/>
          </a:ln>
        </p:spPr>
      </p:pic>
      <p:pic>
        <p:nvPicPr>
          <p:cNvPr id="20" name="Image" descr="Image"/>
          <p:cNvPicPr>
            <a:picLocks noChangeAspect="1"/>
          </p:cNvPicPr>
          <p:nvPr/>
        </p:nvPicPr>
        <p:blipFill>
          <a:blip r:embed="rId7"/>
          <a:stretch>
            <a:fillRect/>
          </a:stretch>
        </p:blipFill>
        <p:spPr>
          <a:xfrm>
            <a:off x="4223657" y="3301464"/>
            <a:ext cx="1027445" cy="847685"/>
          </a:xfrm>
          <a:prstGeom prst="rect">
            <a:avLst/>
          </a:prstGeom>
          <a:ln w="12700">
            <a:miter lim="400000"/>
          </a:ln>
        </p:spPr>
      </p:pic>
    </p:spTree>
    <p:extLst>
      <p:ext uri="{BB962C8B-B14F-4D97-AF65-F5344CB8AC3E}">
        <p14:creationId xmlns:p14="http://schemas.microsoft.com/office/powerpoint/2010/main" val="170228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73A5106-AB31-46D0-B625-2F9937F4AC1F}"/>
              </a:ext>
            </a:extLst>
          </p:cNvPr>
          <p:cNvSpPr>
            <a:spLocks noGrp="1"/>
          </p:cNvSpPr>
          <p:nvPr>
            <p:ph type="title"/>
          </p:nvPr>
        </p:nvSpPr>
        <p:spPr>
          <a:xfrm>
            <a:off x="839788" y="73818"/>
            <a:ext cx="10515600" cy="1325563"/>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prioritātes «Tautas saimniecības izaugsme» mērķu sasniegšana 1</a:t>
            </a:r>
          </a:p>
        </p:txBody>
      </p:sp>
      <p:sp>
        <p:nvSpPr>
          <p:cNvPr id="13" name="Teksta vietturis 12">
            <a:extLst>
              <a:ext uri="{FF2B5EF4-FFF2-40B4-BE49-F238E27FC236}">
                <a16:creationId xmlns:a16="http://schemas.microsoft.com/office/drawing/2014/main" id="{6BD6E1CC-4269-4B35-ACA9-99E1F26841CD}"/>
              </a:ext>
            </a:extLst>
          </p:cNvPr>
          <p:cNvSpPr>
            <a:spLocks noGrp="1"/>
          </p:cNvSpPr>
          <p:nvPr>
            <p:ph type="body" idx="1"/>
          </p:nvPr>
        </p:nvSpPr>
        <p:spPr>
          <a:xfrm>
            <a:off x="938213" y="1483839"/>
            <a:ext cx="5157787" cy="823912"/>
          </a:xfrm>
        </p:spPr>
        <p:txBody>
          <a:bodyPr>
            <a:normAutofit/>
          </a:bodyPr>
          <a:lstStyle/>
          <a:p>
            <a:r>
              <a:rPr lang="lv-LV" sz="2000" dirty="0">
                <a:latin typeface="Verdana" panose="020B0604030504040204" pitchFamily="34" charset="0"/>
                <a:ea typeface="Verdana" panose="020B0604030504040204" pitchFamily="34" charset="0"/>
              </a:rPr>
              <a:t>Tendences</a:t>
            </a:r>
          </a:p>
        </p:txBody>
      </p:sp>
      <p:sp>
        <p:nvSpPr>
          <p:cNvPr id="14" name="Teksta vietturis 13">
            <a:extLst>
              <a:ext uri="{FF2B5EF4-FFF2-40B4-BE49-F238E27FC236}">
                <a16:creationId xmlns:a16="http://schemas.microsoft.com/office/drawing/2014/main" id="{B0FD029F-DDDE-4AA7-9617-D6A5047FA371}"/>
              </a:ext>
            </a:extLst>
          </p:cNvPr>
          <p:cNvSpPr>
            <a:spLocks noGrp="1"/>
          </p:cNvSpPr>
          <p:nvPr>
            <p:ph type="body" sz="quarter" idx="3"/>
          </p:nvPr>
        </p:nvSpPr>
        <p:spPr>
          <a:xfrm>
            <a:off x="6180515" y="1445605"/>
            <a:ext cx="5183188" cy="823912"/>
          </a:xfrm>
        </p:spPr>
        <p:txBody>
          <a:bodyPr>
            <a:normAutofit/>
          </a:bodyPr>
          <a:lstStyle/>
          <a:p>
            <a:r>
              <a:rPr lang="lv-LV" sz="2000" dirty="0">
                <a:latin typeface="Verdana" panose="020B0604030504040204" pitchFamily="34" charset="0"/>
                <a:ea typeface="Verdana" panose="020B0604030504040204" pitchFamily="34" charset="0"/>
              </a:rPr>
              <a:t>Mērķu sasniegšana</a:t>
            </a:r>
          </a:p>
        </p:txBody>
      </p:sp>
      <p:sp>
        <p:nvSpPr>
          <p:cNvPr id="4" name="Ovāls 3">
            <a:extLst>
              <a:ext uri="{FF2B5EF4-FFF2-40B4-BE49-F238E27FC236}">
                <a16:creationId xmlns:a16="http://schemas.microsoft.com/office/drawing/2014/main" id="{23443BCA-FF76-40C3-8AB2-0BF8762129A8}"/>
              </a:ext>
            </a:extLst>
          </p:cNvPr>
          <p:cNvSpPr/>
          <p:nvPr/>
        </p:nvSpPr>
        <p:spPr>
          <a:xfrm>
            <a:off x="7027725" y="2508495"/>
            <a:ext cx="1611137" cy="16086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000" b="1" dirty="0"/>
              <a:t>12</a:t>
            </a:r>
          </a:p>
          <a:p>
            <a:pPr algn="ctr"/>
            <a:r>
              <a:rPr lang="lv-LV" sz="1600" dirty="0"/>
              <a:t>mērķu rādītāji sasniegti vai gandrīz sasniegti</a:t>
            </a:r>
          </a:p>
        </p:txBody>
      </p:sp>
      <p:sp>
        <p:nvSpPr>
          <p:cNvPr id="5" name="Ovāls 4">
            <a:extLst>
              <a:ext uri="{FF2B5EF4-FFF2-40B4-BE49-F238E27FC236}">
                <a16:creationId xmlns:a16="http://schemas.microsoft.com/office/drawing/2014/main" id="{50E865F8-8366-437B-9874-C2C0A0F060A9}"/>
              </a:ext>
            </a:extLst>
          </p:cNvPr>
          <p:cNvSpPr/>
          <p:nvPr/>
        </p:nvSpPr>
        <p:spPr>
          <a:xfrm>
            <a:off x="6750942" y="4588484"/>
            <a:ext cx="2164702" cy="196160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5600" b="1" dirty="0"/>
              <a:t>18</a:t>
            </a:r>
          </a:p>
          <a:p>
            <a:pPr algn="ctr"/>
            <a:r>
              <a:rPr lang="lv-LV" dirty="0"/>
              <a:t>m</a:t>
            </a:r>
            <a:r>
              <a:rPr lang="lv-LV" sz="1800" dirty="0"/>
              <a:t>ērķu rādītāji</a:t>
            </a:r>
          </a:p>
          <a:p>
            <a:pPr algn="ctr"/>
            <a:r>
              <a:rPr lang="lv-LV" sz="1800" dirty="0"/>
              <a:t>nav sasniegti</a:t>
            </a:r>
          </a:p>
        </p:txBody>
      </p:sp>
      <p:sp>
        <p:nvSpPr>
          <p:cNvPr id="10" name="TextBox 9">
            <a:extLst>
              <a:ext uri="{FF2B5EF4-FFF2-40B4-BE49-F238E27FC236}">
                <a16:creationId xmlns:a16="http://schemas.microsoft.com/office/drawing/2014/main" id="{DCD34A91-68B8-4935-9F5D-7D267CE1CFBF}"/>
              </a:ext>
            </a:extLst>
          </p:cNvPr>
          <p:cNvSpPr txBox="1"/>
          <p:nvPr/>
        </p:nvSpPr>
        <p:spPr>
          <a:xfrm>
            <a:off x="836612" y="1160674"/>
            <a:ext cx="10845800" cy="646331"/>
          </a:xfrm>
          <a:prstGeom prst="rect">
            <a:avLst/>
          </a:prstGeom>
          <a:noFill/>
        </p:spPr>
        <p:txBody>
          <a:bodyPr wrap="square">
            <a:spAutoFit/>
          </a:bodyPr>
          <a:lstStyle/>
          <a:p>
            <a:r>
              <a:rPr lang="lv-LV" i="1" dirty="0">
                <a:latin typeface="Verdana" panose="020B0604030504040204" pitchFamily="34" charset="0"/>
                <a:ea typeface="Verdana" panose="020B0604030504040204" pitchFamily="34" charset="0"/>
              </a:rPr>
              <a:t>Mērķis - ilgtspējīga Latvijas ekonomikas izaugsme ar pieaugošu valsts konkurētspēju starptautiskajos tirgos</a:t>
            </a:r>
          </a:p>
        </p:txBody>
      </p:sp>
      <p:sp>
        <p:nvSpPr>
          <p:cNvPr id="19" name="Satura vietturis 18">
            <a:extLst>
              <a:ext uri="{FF2B5EF4-FFF2-40B4-BE49-F238E27FC236}">
                <a16:creationId xmlns:a16="http://schemas.microsoft.com/office/drawing/2014/main" id="{76FF9EB8-D098-4A0A-9D11-5D26AF8F354A}"/>
              </a:ext>
            </a:extLst>
          </p:cNvPr>
          <p:cNvSpPr>
            <a:spLocks noGrp="1"/>
          </p:cNvSpPr>
          <p:nvPr>
            <p:ph sz="quarter" idx="2"/>
          </p:nvPr>
        </p:nvSpPr>
        <p:spPr>
          <a:xfrm>
            <a:off x="902006" y="2566306"/>
            <a:ext cx="2854766" cy="264168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lv-LV" sz="5600" b="1" dirty="0"/>
              <a:t>27</a:t>
            </a:r>
          </a:p>
          <a:p>
            <a:pPr marL="0" indent="0" algn="ctr">
              <a:buNone/>
            </a:pPr>
            <a:r>
              <a:rPr lang="lv-LV" sz="1600" dirty="0"/>
              <a:t>mērķu rādītāji ar pozitīvu vai nebūtisku izmaiņu tendenci</a:t>
            </a:r>
            <a:endParaRPr lang="lv-LV" sz="1600" b="1" dirty="0"/>
          </a:p>
        </p:txBody>
      </p:sp>
      <p:sp>
        <p:nvSpPr>
          <p:cNvPr id="21" name="Ovāls 20">
            <a:extLst>
              <a:ext uri="{FF2B5EF4-FFF2-40B4-BE49-F238E27FC236}">
                <a16:creationId xmlns:a16="http://schemas.microsoft.com/office/drawing/2014/main" id="{574CEB0B-AAD9-4996-8766-474BFD350702}"/>
              </a:ext>
            </a:extLst>
          </p:cNvPr>
          <p:cNvSpPr/>
          <p:nvPr/>
        </p:nvSpPr>
        <p:spPr>
          <a:xfrm>
            <a:off x="1632857" y="5466542"/>
            <a:ext cx="1315616" cy="120204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b="1" dirty="0"/>
              <a:t>3</a:t>
            </a:r>
          </a:p>
          <a:p>
            <a:pPr algn="ctr"/>
            <a:r>
              <a:rPr lang="lv-LV" sz="1100" dirty="0"/>
              <a:t>mērķu rādītāji  ar negatīvu attīstības tendenci</a:t>
            </a:r>
          </a:p>
        </p:txBody>
      </p:sp>
      <p:pic>
        <p:nvPicPr>
          <p:cNvPr id="17" name="Image" descr="Image"/>
          <p:cNvPicPr>
            <a:picLocks noChangeAspect="1"/>
          </p:cNvPicPr>
          <p:nvPr/>
        </p:nvPicPr>
        <p:blipFill>
          <a:blip r:embed="rId3"/>
          <a:stretch>
            <a:fillRect/>
          </a:stretch>
        </p:blipFill>
        <p:spPr>
          <a:xfrm>
            <a:off x="9272035" y="5207987"/>
            <a:ext cx="998629" cy="823911"/>
          </a:xfrm>
          <a:prstGeom prst="rect">
            <a:avLst/>
          </a:prstGeom>
          <a:ln w="12700">
            <a:miter lim="400000"/>
          </a:ln>
        </p:spPr>
      </p:pic>
      <p:pic>
        <p:nvPicPr>
          <p:cNvPr id="18" name="Image" descr="Image"/>
          <p:cNvPicPr>
            <a:picLocks noChangeAspect="1"/>
          </p:cNvPicPr>
          <p:nvPr/>
        </p:nvPicPr>
        <p:blipFill>
          <a:blip r:embed="rId3"/>
          <a:stretch>
            <a:fillRect/>
          </a:stretch>
        </p:blipFill>
        <p:spPr>
          <a:xfrm>
            <a:off x="3087081" y="5858913"/>
            <a:ext cx="565782" cy="466794"/>
          </a:xfrm>
          <a:prstGeom prst="rect">
            <a:avLst/>
          </a:prstGeom>
          <a:ln w="12700">
            <a:miter lim="400000"/>
          </a:ln>
        </p:spPr>
      </p:pic>
      <p:pic>
        <p:nvPicPr>
          <p:cNvPr id="20" name="Image" descr="Image"/>
          <p:cNvPicPr>
            <a:picLocks noChangeAspect="1"/>
          </p:cNvPicPr>
          <p:nvPr/>
        </p:nvPicPr>
        <p:blipFill>
          <a:blip r:embed="rId4"/>
          <a:stretch>
            <a:fillRect/>
          </a:stretch>
        </p:blipFill>
        <p:spPr>
          <a:xfrm>
            <a:off x="3896795" y="2392209"/>
            <a:ext cx="1311352" cy="1081782"/>
          </a:xfrm>
          <a:prstGeom prst="rect">
            <a:avLst/>
          </a:prstGeom>
          <a:ln w="12700">
            <a:miter lim="400000"/>
          </a:ln>
        </p:spPr>
      </p:pic>
      <p:pic>
        <p:nvPicPr>
          <p:cNvPr id="25" name="Image" descr="Image"/>
          <p:cNvPicPr>
            <a:picLocks noChangeAspect="1"/>
          </p:cNvPicPr>
          <p:nvPr/>
        </p:nvPicPr>
        <p:blipFill>
          <a:blip r:embed="rId4"/>
          <a:stretch>
            <a:fillRect/>
          </a:stretch>
        </p:blipFill>
        <p:spPr>
          <a:xfrm>
            <a:off x="8747023" y="2603796"/>
            <a:ext cx="703241" cy="580129"/>
          </a:xfrm>
          <a:prstGeom prst="rect">
            <a:avLst/>
          </a:prstGeom>
          <a:ln w="12700">
            <a:miter lim="400000"/>
          </a:ln>
        </p:spPr>
      </p:pic>
      <p:pic>
        <p:nvPicPr>
          <p:cNvPr id="27" name="Image" descr="Image"/>
          <p:cNvPicPr>
            <a:picLocks noChangeAspect="1"/>
          </p:cNvPicPr>
          <p:nvPr/>
        </p:nvPicPr>
        <p:blipFill>
          <a:blip r:embed="rId5"/>
          <a:stretch>
            <a:fillRect/>
          </a:stretch>
        </p:blipFill>
        <p:spPr>
          <a:xfrm>
            <a:off x="8772109" y="3229132"/>
            <a:ext cx="908192" cy="790347"/>
          </a:xfrm>
          <a:prstGeom prst="rect">
            <a:avLst/>
          </a:prstGeom>
          <a:ln w="12700">
            <a:miter lim="400000"/>
          </a:ln>
        </p:spPr>
      </p:pic>
      <p:pic>
        <p:nvPicPr>
          <p:cNvPr id="28" name="Image" descr="Image"/>
          <p:cNvPicPr>
            <a:picLocks noChangeAspect="1"/>
          </p:cNvPicPr>
          <p:nvPr/>
        </p:nvPicPr>
        <p:blipFill>
          <a:blip r:embed="rId5"/>
          <a:stretch>
            <a:fillRect/>
          </a:stretch>
        </p:blipFill>
        <p:spPr>
          <a:xfrm>
            <a:off x="3896795" y="3708461"/>
            <a:ext cx="1480748" cy="1288609"/>
          </a:xfrm>
          <a:prstGeom prst="rect">
            <a:avLst/>
          </a:prstGeom>
          <a:ln w="12700">
            <a:miter lim="400000"/>
          </a:ln>
        </p:spPr>
      </p:pic>
    </p:spTree>
    <p:extLst>
      <p:ext uri="{BB962C8B-B14F-4D97-AF65-F5344CB8AC3E}">
        <p14:creationId xmlns:p14="http://schemas.microsoft.com/office/powerpoint/2010/main" val="261084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73A5106-AB31-46D0-B625-2F9937F4AC1F}"/>
              </a:ext>
            </a:extLst>
          </p:cNvPr>
          <p:cNvSpPr>
            <a:spLocks noGrp="1"/>
          </p:cNvSpPr>
          <p:nvPr>
            <p:ph type="title"/>
          </p:nvPr>
        </p:nvSpPr>
        <p:spPr>
          <a:xfrm>
            <a:off x="749300" y="109537"/>
            <a:ext cx="11112500" cy="1325563"/>
          </a:xfrm>
        </p:spPr>
        <p:txBody>
          <a:bodyPr>
            <a:normAutofit/>
          </a:bodyPr>
          <a:lstStyle/>
          <a:p>
            <a:pPr algn="ctr"/>
            <a:r>
              <a:rPr lang="lv-LV" sz="2800" b="1" dirty="0">
                <a:solidFill>
                  <a:srgbClr val="993333"/>
                </a:solidFill>
                <a:latin typeface="Verdana" panose="020B0604030504040204" pitchFamily="34" charset="0"/>
                <a:ea typeface="Verdana" panose="020B0604030504040204" pitchFamily="34" charset="0"/>
              </a:rPr>
              <a:t>NAP2020 prioritātes „Tautas saimniecības izaugsme” mērķu sasniegšana 2</a:t>
            </a:r>
          </a:p>
        </p:txBody>
      </p:sp>
      <p:sp>
        <p:nvSpPr>
          <p:cNvPr id="3" name="Satura vietturis 2">
            <a:extLst>
              <a:ext uri="{FF2B5EF4-FFF2-40B4-BE49-F238E27FC236}">
                <a16:creationId xmlns:a16="http://schemas.microsoft.com/office/drawing/2014/main" id="{2A32D6B2-FAFA-4193-AF99-533CBB38810C}"/>
              </a:ext>
            </a:extLst>
          </p:cNvPr>
          <p:cNvSpPr>
            <a:spLocks noGrp="1"/>
          </p:cNvSpPr>
          <p:nvPr>
            <p:ph idx="1"/>
          </p:nvPr>
        </p:nvSpPr>
        <p:spPr>
          <a:xfrm>
            <a:off x="838200" y="1282700"/>
            <a:ext cx="10515600" cy="5575300"/>
          </a:xfrm>
        </p:spPr>
        <p:txBody>
          <a:bodyPr>
            <a:normAutofit fontScale="92500" lnSpcReduction="10000"/>
          </a:bodyPr>
          <a:lstStyle/>
          <a:p>
            <a:pPr marL="0" indent="0">
              <a:buNone/>
            </a:pPr>
            <a:r>
              <a:rPr lang="lv-LV" sz="1700" b="1" dirty="0">
                <a:latin typeface="Verdana" panose="020B0604030504040204" pitchFamily="34" charset="0"/>
                <a:ea typeface="Verdana" panose="020B0604030504040204" pitchFamily="34" charset="0"/>
              </a:rPr>
              <a:t>Prioritātes galvenie mērķi - </a:t>
            </a:r>
            <a:r>
              <a:rPr lang="lv-LV" sz="1700" b="1" dirty="0">
                <a:solidFill>
                  <a:srgbClr val="FF0000"/>
                </a:solidFill>
                <a:latin typeface="Verdana" panose="020B0604030504040204" pitchFamily="34" charset="0"/>
                <a:ea typeface="Verdana" panose="020B0604030504040204" pitchFamily="34" charset="0"/>
              </a:rPr>
              <a:t>nav sasniegti:</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Apstrādes rūpniecības daļa no IKP;</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Preču un pakalpojumu eksports;</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Produktivitāte apstrādes rūpniecībā;</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Ieguldījumi pētniecībā un attīstībā no IKP.</a:t>
            </a:r>
            <a:endParaRPr lang="lv-LV" sz="1600" dirty="0">
              <a:solidFill>
                <a:srgbClr val="FF0000"/>
              </a:solidFill>
              <a:latin typeface="Verdana" panose="020B0604030504040204" pitchFamily="34" charset="0"/>
              <a:ea typeface="Verdana" panose="020B0604030504040204" pitchFamily="34" charset="0"/>
            </a:endParaRPr>
          </a:p>
          <a:p>
            <a:pPr marL="0" indent="0">
              <a:buNone/>
            </a:pPr>
            <a:r>
              <a:rPr lang="lv-LV" sz="1600" b="1" dirty="0">
                <a:latin typeface="Verdana" panose="020B0604030504040204" pitchFamily="34" charset="0"/>
                <a:ea typeface="Verdana" panose="020B0604030504040204" pitchFamily="34" charset="0"/>
              </a:rPr>
              <a:t>Iemesli:</a:t>
            </a:r>
          </a:p>
          <a:p>
            <a:r>
              <a:rPr lang="lv-LV" sz="1600" dirty="0">
                <a:latin typeface="Verdana" panose="020B0604030504040204" pitchFamily="34" charset="0"/>
                <a:ea typeface="Verdana" panose="020B0604030504040204" pitchFamily="34" charset="0"/>
              </a:rPr>
              <a:t>Ļoti ambiciozi noteikti mērķi;</a:t>
            </a:r>
          </a:p>
          <a:p>
            <a:r>
              <a:rPr lang="lv-LV" sz="1600" dirty="0">
                <a:latin typeface="Verdana" panose="020B0604030504040204" pitchFamily="34" charset="0"/>
                <a:ea typeface="Verdana" panose="020B0604030504040204" pitchFamily="34" charset="0"/>
              </a:rPr>
              <a:t>Mērķi balstīti pieņēmumos par noteiktu ekonomikas struktūras izmaiņu;</a:t>
            </a:r>
          </a:p>
          <a:p>
            <a:r>
              <a:rPr lang="lv-LV" sz="1600" dirty="0">
                <a:latin typeface="Verdana" panose="020B0604030504040204" pitchFamily="34" charset="0"/>
                <a:ea typeface="Verdana" panose="020B0604030504040204" pitchFamily="34" charset="0"/>
              </a:rPr>
              <a:t>Īstenošanai pietrūcis spēcīgas valsts intervences/atbalsta;</a:t>
            </a:r>
          </a:p>
          <a:p>
            <a:r>
              <a:rPr lang="lv-LV" sz="1600" dirty="0">
                <a:latin typeface="Verdana" panose="020B0604030504040204" pitchFamily="34" charset="0"/>
                <a:ea typeface="Verdana" panose="020B0604030504040204" pitchFamily="34" charset="0"/>
              </a:rPr>
              <a:t>Zemi ieguldījumi pētniecībā un attīstībā;</a:t>
            </a:r>
          </a:p>
          <a:p>
            <a:r>
              <a:rPr lang="lv-LV" sz="1600" dirty="0">
                <a:latin typeface="Verdana" panose="020B0604030504040204" pitchFamily="34" charset="0"/>
                <a:ea typeface="Verdana" panose="020B0604030504040204" pitchFamily="34" charset="0"/>
              </a:rPr>
              <a:t>Covid-19 pirmā gada (2020.) ietekme (īpaši atsevišķās jomās – piem., transports).</a:t>
            </a:r>
          </a:p>
          <a:p>
            <a:pPr marL="0" indent="0">
              <a:buNone/>
            </a:pPr>
            <a:r>
              <a:rPr lang="lv-LV" sz="1900" b="1" dirty="0">
                <a:solidFill>
                  <a:srgbClr val="00B050"/>
                </a:solidFill>
                <a:latin typeface="Verdana" panose="020B0604030504040204" pitchFamily="34" charset="0"/>
                <a:ea typeface="Verdana" panose="020B0604030504040204" pitchFamily="34" charset="0"/>
              </a:rPr>
              <a:t>Sasniegtais:</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27 no prioritātes 30 mērķu rādītājiem vērojama pozitīva attīstības tendence;</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Produktivitātes uzlabojumi, tostarp apstrādes rūpniecībā;</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Sasniegts mērķis par Latvijas rangu Globālās konkurētspējas indeksā;</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Augsto tehnoloģiju produktu īpatsvara pieaugums eksportā;</a:t>
            </a:r>
          </a:p>
          <a:p>
            <a:pPr>
              <a:buFont typeface="Wingdings" panose="05000000000000000000" pitchFamily="2" charset="2"/>
              <a:buChar char="§"/>
            </a:pPr>
            <a:r>
              <a:rPr lang="lv-LV" sz="1600" dirty="0">
                <a:latin typeface="Verdana" panose="020B0604030504040204" pitchFamily="34" charset="0"/>
                <a:ea typeface="Verdana" panose="020B0604030504040204" pitchFamily="34" charset="0"/>
              </a:rPr>
              <a:t>Sasniegts mērķis </a:t>
            </a:r>
            <a:r>
              <a:rPr lang="lv-LV" sz="1600" dirty="0" err="1">
                <a:latin typeface="Verdana" panose="020B0604030504040204" pitchFamily="34" charset="0"/>
                <a:ea typeface="Verdana" panose="020B0604030504040204" pitchFamily="34" charset="0"/>
              </a:rPr>
              <a:t>energoatkarības</a:t>
            </a:r>
            <a:r>
              <a:rPr lang="lv-LV" sz="1600" dirty="0">
                <a:latin typeface="Verdana" panose="020B0604030504040204" pitchFamily="34" charset="0"/>
                <a:ea typeface="Verdana" panose="020B0604030504040204" pitchFamily="34" charset="0"/>
              </a:rPr>
              <a:t> mazināšanā un atjaunojamo energoresursu īpatsvara bruto enerģijas patēriņā palielināšanā.</a:t>
            </a:r>
          </a:p>
          <a:p>
            <a:pPr>
              <a:buFont typeface="Wingdings" panose="05000000000000000000" pitchFamily="2" charset="2"/>
              <a:buChar char="ü"/>
            </a:pPr>
            <a:endParaRPr lang="lv-LV" sz="1600" dirty="0">
              <a:latin typeface="Verdana" panose="020B0604030504040204" pitchFamily="34" charset="0"/>
              <a:ea typeface="Verdana" panose="020B0604030504040204" pitchFamily="34" charset="0"/>
            </a:endParaRPr>
          </a:p>
          <a:p>
            <a:pPr marL="0" indent="0">
              <a:buNone/>
            </a:pPr>
            <a:endParaRPr lang="lv-LV" sz="2000"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32185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DC187C7-D47F-45D8-8ADD-2ACE46F12A94}"/>
              </a:ext>
            </a:extLst>
          </p:cNvPr>
          <p:cNvSpPr>
            <a:spLocks noGrp="1"/>
          </p:cNvSpPr>
          <p:nvPr>
            <p:ph type="title"/>
          </p:nvPr>
        </p:nvSpPr>
        <p:spPr>
          <a:xfrm>
            <a:off x="838199" y="365125"/>
            <a:ext cx="11111909" cy="732155"/>
          </a:xfrm>
        </p:spPr>
        <p:txBody>
          <a:bodyPr>
            <a:noAutofit/>
          </a:bodyPr>
          <a:lstStyle/>
          <a:p>
            <a:pPr algn="ctr">
              <a:spcAft>
                <a:spcPts val="600"/>
              </a:spcAft>
            </a:pPr>
            <a:r>
              <a:rPr lang="lv-LV" sz="2800" b="1" dirty="0">
                <a:solidFill>
                  <a:srgbClr val="993333"/>
                </a:solidFill>
                <a:latin typeface="Verdana" panose="020B0604030504040204" pitchFamily="34" charset="0"/>
                <a:ea typeface="Verdana" panose="020B0604030504040204" pitchFamily="34" charset="0"/>
              </a:rPr>
              <a:t>NAP2020 prioritātes «Tautas saimniecības izaugsme» mērķu sasniegšanas rādītāji</a:t>
            </a:r>
            <a:endParaRPr lang="lv-LV" sz="2800"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1080EB86-BE5F-4230-830D-72A7E17875F3}"/>
              </a:ext>
            </a:extLst>
          </p:cNvPr>
          <p:cNvSpPr txBox="1"/>
          <p:nvPr/>
        </p:nvSpPr>
        <p:spPr>
          <a:xfrm>
            <a:off x="1176231" y="1130463"/>
            <a:ext cx="10773878" cy="646331"/>
          </a:xfrm>
          <a:prstGeom prst="rect">
            <a:avLst/>
          </a:prstGeom>
          <a:noFill/>
        </p:spPr>
        <p:txBody>
          <a:bodyPr wrap="square">
            <a:spAutoFit/>
          </a:bodyPr>
          <a:lstStyle/>
          <a:p>
            <a:pPr marL="285750" indent="-285750">
              <a:buFont typeface="Wingdings" panose="05000000000000000000" pitchFamily="2" charset="2"/>
              <a:buChar char="§"/>
            </a:pPr>
            <a:r>
              <a:rPr lang="lv-LV" dirty="0">
                <a:latin typeface="Verdana" panose="020B0604030504040204" pitchFamily="34" charset="0"/>
                <a:ea typeface="Verdana" panose="020B0604030504040204" pitchFamily="34" charset="0"/>
              </a:rPr>
              <a:t>Mērena izaugsme</a:t>
            </a:r>
            <a:r>
              <a:rPr lang="lv-LV" sz="1800" dirty="0">
                <a:latin typeface="Verdana" panose="020B0604030504040204" pitchFamily="34" charset="0"/>
                <a:ea typeface="Verdana" panose="020B0604030504040204" pitchFamily="34" charset="0"/>
              </a:rPr>
              <a:t>, tomēr tautsaimniecības prioritātē kopumā vērojama skaidra nepieciešamība pēc ievērojamiem uzlabojumiem</a:t>
            </a:r>
            <a:endParaRPr lang="lv-LV" dirty="0"/>
          </a:p>
        </p:txBody>
      </p:sp>
      <p:sp>
        <p:nvSpPr>
          <p:cNvPr id="3" name="Rectangle 2"/>
          <p:cNvSpPr/>
          <p:nvPr/>
        </p:nvSpPr>
        <p:spPr>
          <a:xfrm>
            <a:off x="1533378" y="1776794"/>
            <a:ext cx="3560590" cy="256993"/>
          </a:xfrm>
          <a:prstGeom prst="rect">
            <a:avLst/>
          </a:prstGeom>
        </p:spPr>
        <p:txBody>
          <a:bodyPr wrap="none">
            <a:spAutoFit/>
          </a:bodyPr>
          <a:lstStyle/>
          <a:p>
            <a:pPr lvl="0">
              <a:lnSpc>
                <a:spcPct val="107000"/>
              </a:lnSpc>
              <a:spcAft>
                <a:spcPts val="800"/>
              </a:spcAft>
              <a:tabLst>
                <a:tab pos="180340" algn="l"/>
              </a:tabLst>
            </a:pPr>
            <a:r>
              <a:rPr lang="lv-LV" sz="1000" b="1" dirty="0">
                <a:latin typeface="Verdana" panose="020B0604030504040204" pitchFamily="34" charset="0"/>
                <a:ea typeface="Verdana" panose="020B0604030504040204" pitchFamily="34" charset="0"/>
                <a:cs typeface="Times New Roman" panose="02020603050405020304" pitchFamily="18" charset="0"/>
              </a:rPr>
              <a:t>4.</a:t>
            </a:r>
            <a:r>
              <a:rPr lang="lv-LV" sz="1000" dirty="0">
                <a:latin typeface="Verdana" panose="020B0604030504040204" pitchFamily="34" charset="0"/>
                <a:ea typeface="Verdana" panose="020B0604030504040204" pitchFamily="34" charset="0"/>
                <a:cs typeface="Times New Roman" panose="02020603050405020304" pitchFamily="18" charset="0"/>
              </a:rPr>
              <a:t> </a:t>
            </a:r>
            <a:r>
              <a:rPr lang="en-US" sz="1000" dirty="0" err="1">
                <a:latin typeface="Verdana" panose="020B0604030504040204" pitchFamily="34" charset="0"/>
                <a:ea typeface="Verdana" panose="020B0604030504040204" pitchFamily="34" charset="0"/>
                <a:cs typeface="Times New Roman" panose="02020603050405020304" pitchFamily="18" charset="0"/>
              </a:rPr>
              <a:t>Apstrādes</a:t>
            </a:r>
            <a:r>
              <a:rPr lang="en-US" sz="1000" dirty="0">
                <a:latin typeface="Verdana" panose="020B0604030504040204" pitchFamily="34" charset="0"/>
                <a:ea typeface="Verdana" panose="020B0604030504040204" pitchFamily="34" charset="0"/>
                <a:cs typeface="Times New Roman" panose="02020603050405020304" pitchFamily="18" charset="0"/>
              </a:rPr>
              <a:t> </a:t>
            </a:r>
            <a:r>
              <a:rPr lang="en-US" sz="1000" dirty="0" err="1">
                <a:latin typeface="Verdana" panose="020B0604030504040204" pitchFamily="34" charset="0"/>
                <a:ea typeface="Verdana" panose="020B0604030504040204" pitchFamily="34" charset="0"/>
                <a:cs typeface="Times New Roman" panose="02020603050405020304" pitchFamily="18" charset="0"/>
              </a:rPr>
              <a:t>rūpniecības</a:t>
            </a:r>
            <a:r>
              <a:rPr lang="en-US" sz="1000" dirty="0">
                <a:latin typeface="Verdana" panose="020B0604030504040204" pitchFamily="34" charset="0"/>
                <a:ea typeface="Verdana" panose="020B0604030504040204" pitchFamily="34" charset="0"/>
                <a:cs typeface="Times New Roman" panose="02020603050405020304" pitchFamily="18" charset="0"/>
              </a:rPr>
              <a:t> </a:t>
            </a:r>
            <a:r>
              <a:rPr lang="en-US" sz="1000" dirty="0" err="1">
                <a:latin typeface="Verdana" panose="020B0604030504040204" pitchFamily="34" charset="0"/>
                <a:ea typeface="Verdana" panose="020B0604030504040204" pitchFamily="34" charset="0"/>
                <a:cs typeface="Times New Roman" panose="02020603050405020304" pitchFamily="18" charset="0"/>
              </a:rPr>
              <a:t>ieguldījums</a:t>
            </a:r>
            <a:r>
              <a:rPr lang="en-US" sz="1000" dirty="0">
                <a:latin typeface="Verdana" panose="020B0604030504040204" pitchFamily="34" charset="0"/>
                <a:ea typeface="Verdana" panose="020B0604030504040204" pitchFamily="34" charset="0"/>
                <a:cs typeface="Times New Roman" panose="02020603050405020304" pitchFamily="18" charset="0"/>
              </a:rPr>
              <a:t> IKP (%), (98).</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graphicFrame>
        <p:nvGraphicFramePr>
          <p:cNvPr id="10" name="Chart 9">
            <a:extLst>
              <a:ext uri="{FF2B5EF4-FFF2-40B4-BE49-F238E27FC236}">
                <a16:creationId xmlns:a16="http://schemas.microsoft.com/office/drawing/2014/main" id="{00000000-0008-0000-0500-000002000000}"/>
              </a:ext>
            </a:extLst>
          </p:cNvPr>
          <p:cNvGraphicFramePr/>
          <p:nvPr>
            <p:extLst>
              <p:ext uri="{D42A27DB-BD31-4B8C-83A1-F6EECF244321}">
                <p14:modId xmlns:p14="http://schemas.microsoft.com/office/powerpoint/2010/main" val="3531273452"/>
              </p:ext>
            </p:extLst>
          </p:nvPr>
        </p:nvGraphicFramePr>
        <p:xfrm>
          <a:off x="1668057" y="2214094"/>
          <a:ext cx="3917738" cy="209781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6205279" y="1776794"/>
            <a:ext cx="4225837" cy="246221"/>
          </a:xfrm>
          <a:prstGeom prst="rect">
            <a:avLst/>
          </a:prstGeom>
        </p:spPr>
        <p:txBody>
          <a:bodyPr wrap="none">
            <a:spAutoFit/>
          </a:bodyPr>
          <a:lstStyle/>
          <a:p>
            <a:pPr lvl="0"/>
            <a:r>
              <a:rPr lang="lv-LV" sz="1000" b="1" dirty="0">
                <a:latin typeface="Verdana" panose="020B0604030504040204" pitchFamily="34" charset="0"/>
                <a:ea typeface="Verdana" panose="020B0604030504040204" pitchFamily="34" charset="0"/>
              </a:rPr>
              <a:t>5. </a:t>
            </a:r>
            <a:r>
              <a:rPr lang="en-US" sz="1000" dirty="0" err="1">
                <a:latin typeface="Verdana" panose="020B0604030504040204" pitchFamily="34" charset="0"/>
                <a:ea typeface="Verdana" panose="020B0604030504040204" pitchFamily="34" charset="0"/>
              </a:rPr>
              <a:t>Preču</a:t>
            </a:r>
            <a:r>
              <a:rPr lang="en-US" sz="1000" dirty="0">
                <a:latin typeface="Verdana" panose="020B0604030504040204" pitchFamily="34" charset="0"/>
                <a:ea typeface="Verdana" panose="020B0604030504040204" pitchFamily="34" charset="0"/>
              </a:rPr>
              <a:t> un </a:t>
            </a:r>
            <a:r>
              <a:rPr lang="en-US" sz="1000" dirty="0" err="1">
                <a:latin typeface="Verdana" panose="020B0604030504040204" pitchFamily="34" charset="0"/>
                <a:ea typeface="Verdana" panose="020B0604030504040204" pitchFamily="34" charset="0"/>
              </a:rPr>
              <a:t>pakalpojumu</a:t>
            </a:r>
            <a:r>
              <a:rPr lang="en-US" sz="1000" dirty="0">
                <a:latin typeface="Verdana" panose="020B0604030504040204" pitchFamily="34" charset="0"/>
                <a:ea typeface="Verdana" panose="020B0604030504040204" pitchFamily="34" charset="0"/>
              </a:rPr>
              <a:t> </a:t>
            </a:r>
            <a:r>
              <a:rPr lang="en-US" sz="1000" dirty="0" err="1">
                <a:latin typeface="Verdana" panose="020B0604030504040204" pitchFamily="34" charset="0"/>
                <a:ea typeface="Verdana" panose="020B0604030504040204" pitchFamily="34" charset="0"/>
              </a:rPr>
              <a:t>eksporta</a:t>
            </a:r>
            <a:r>
              <a:rPr lang="en-US" sz="1000" dirty="0">
                <a:latin typeface="Verdana" panose="020B0604030504040204" pitchFamily="34" charset="0"/>
                <a:ea typeface="Verdana" panose="020B0604030504040204" pitchFamily="34" charset="0"/>
              </a:rPr>
              <a:t> </a:t>
            </a:r>
            <a:r>
              <a:rPr lang="en-US" sz="1000" dirty="0" err="1">
                <a:latin typeface="Verdana" panose="020B0604030504040204" pitchFamily="34" charset="0"/>
                <a:ea typeface="Verdana" panose="020B0604030504040204" pitchFamily="34" charset="0"/>
              </a:rPr>
              <a:t>īpatsvars</a:t>
            </a:r>
            <a:r>
              <a:rPr lang="en-US" sz="1000" dirty="0">
                <a:latin typeface="Verdana" panose="020B0604030504040204" pitchFamily="34" charset="0"/>
                <a:ea typeface="Verdana" panose="020B0604030504040204" pitchFamily="34" charset="0"/>
              </a:rPr>
              <a:t> no IKP (%), (99).</a:t>
            </a:r>
            <a:endParaRPr lang="lv-LV" sz="1000" dirty="0">
              <a:latin typeface="Verdana" panose="020B0604030504040204" pitchFamily="34" charset="0"/>
              <a:ea typeface="Verdana" panose="020B0604030504040204" pitchFamily="34" charset="0"/>
            </a:endParaRPr>
          </a:p>
        </p:txBody>
      </p:sp>
      <p:graphicFrame>
        <p:nvGraphicFramePr>
          <p:cNvPr id="14" name="Chart 13">
            <a:extLst>
              <a:ext uri="{FF2B5EF4-FFF2-40B4-BE49-F238E27FC236}">
                <a16:creationId xmlns:a16="http://schemas.microsoft.com/office/drawing/2014/main" id="{00000000-0008-0000-0600-000002000000}"/>
              </a:ext>
            </a:extLst>
          </p:cNvPr>
          <p:cNvGraphicFramePr/>
          <p:nvPr>
            <p:extLst>
              <p:ext uri="{D42A27DB-BD31-4B8C-83A1-F6EECF244321}">
                <p14:modId xmlns:p14="http://schemas.microsoft.com/office/powerpoint/2010/main" val="718004284"/>
              </p:ext>
            </p:extLst>
          </p:nvPr>
        </p:nvGraphicFramePr>
        <p:xfrm>
          <a:off x="6394152" y="2088166"/>
          <a:ext cx="3940695" cy="217115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p:cNvSpPr/>
          <p:nvPr/>
        </p:nvSpPr>
        <p:spPr>
          <a:xfrm>
            <a:off x="1533378" y="4406580"/>
            <a:ext cx="4187096" cy="421654"/>
          </a:xfrm>
          <a:prstGeom prst="rect">
            <a:avLst/>
          </a:prstGeom>
        </p:spPr>
        <p:txBody>
          <a:bodyPr wrap="square">
            <a:spAutoFit/>
          </a:bodyPr>
          <a:lstStyle/>
          <a:p>
            <a:pPr lvl="0">
              <a:lnSpc>
                <a:spcPct val="107000"/>
              </a:lnSpc>
              <a:spcAft>
                <a:spcPts val="800"/>
              </a:spcAft>
              <a:tabLst>
                <a:tab pos="180340" algn="l"/>
              </a:tabLst>
            </a:pPr>
            <a:r>
              <a:rPr lang="lv-LV" sz="1000" b="1" dirty="0">
                <a:latin typeface="Verdana" panose="020B0604030504040204" pitchFamily="34" charset="0"/>
                <a:ea typeface="Verdana" panose="020B0604030504040204" pitchFamily="34" charset="0"/>
                <a:cs typeface="Times New Roman" panose="02020603050405020304" pitchFamily="18" charset="0"/>
              </a:rPr>
              <a:t>6.</a:t>
            </a:r>
            <a:r>
              <a:rPr lang="lv-LV" sz="1000" dirty="0">
                <a:latin typeface="Verdana" panose="020B0604030504040204" pitchFamily="34" charset="0"/>
                <a:ea typeface="Verdana" panose="020B0604030504040204" pitchFamily="34" charset="0"/>
                <a:cs typeface="Times New Roman" panose="02020603050405020304" pitchFamily="18" charset="0"/>
              </a:rPr>
              <a:t> </a:t>
            </a:r>
            <a:r>
              <a:rPr lang="lv-LV" sz="1000" dirty="0">
                <a:latin typeface="Verdana" panose="020B0604030504040204" pitchFamily="34" charset="0"/>
                <a:ea typeface="Verdana" panose="020B0604030504040204" pitchFamily="34" charset="0"/>
              </a:rPr>
              <a:t>Produktivitāte apstrādes rūpniecībā (pievienotā vērtība 2000.gada salīdzināmās cenās </a:t>
            </a:r>
            <a:r>
              <a:rPr lang="lv-LV" sz="1000" i="1" dirty="0">
                <a:latin typeface="Verdana" panose="020B0604030504040204" pitchFamily="34" charset="0"/>
                <a:ea typeface="Verdana" panose="020B0604030504040204" pitchFamily="34" charset="0"/>
              </a:rPr>
              <a:t>euro</a:t>
            </a:r>
            <a:r>
              <a:rPr lang="lv-LV" sz="1000" dirty="0">
                <a:latin typeface="Verdana" panose="020B0604030504040204" pitchFamily="34" charset="0"/>
                <a:ea typeface="Verdana" panose="020B0604030504040204" pitchFamily="34" charset="0"/>
              </a:rPr>
              <a:t> uz 1 nodarbināto), (100).</a:t>
            </a:r>
            <a:endParaRPr lang="lv-LV" sz="1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6" name="Rectangle 15"/>
          <p:cNvSpPr/>
          <p:nvPr/>
        </p:nvSpPr>
        <p:spPr>
          <a:xfrm>
            <a:off x="6205279" y="4425670"/>
            <a:ext cx="3850734" cy="246221"/>
          </a:xfrm>
          <a:prstGeom prst="rect">
            <a:avLst/>
          </a:prstGeom>
        </p:spPr>
        <p:txBody>
          <a:bodyPr wrap="none">
            <a:spAutoFit/>
          </a:bodyPr>
          <a:lstStyle/>
          <a:p>
            <a:pPr lvl="0"/>
            <a:r>
              <a:rPr lang="lv-LV" sz="1000" b="1" dirty="0">
                <a:latin typeface="Verdana" panose="020B0604030504040204" pitchFamily="34" charset="0"/>
                <a:ea typeface="Verdana" panose="020B0604030504040204" pitchFamily="34" charset="0"/>
                <a:cs typeface="Times New Roman" panose="02020603050405020304" pitchFamily="18" charset="0"/>
              </a:rPr>
              <a:t>7.</a:t>
            </a:r>
            <a:r>
              <a:rPr lang="lv-LV" sz="1000" dirty="0">
                <a:latin typeface="Verdana" panose="020B0604030504040204" pitchFamily="34" charset="0"/>
                <a:ea typeface="Verdana" panose="020B0604030504040204" pitchFamily="34" charset="0"/>
                <a:cs typeface="Times New Roman" panose="02020603050405020304" pitchFamily="18" charset="0"/>
              </a:rPr>
              <a:t> </a:t>
            </a:r>
            <a:r>
              <a:rPr lang="lv-LV" sz="1000" dirty="0">
                <a:latin typeface="Verdana" panose="020B0604030504040204" pitchFamily="34" charset="0"/>
                <a:ea typeface="Verdana" panose="020B0604030504040204" pitchFamily="34" charset="0"/>
              </a:rPr>
              <a:t>Ieguldījumi pētniecībā un attīstībā (% no IKP), (101).</a:t>
            </a:r>
          </a:p>
        </p:txBody>
      </p:sp>
      <p:graphicFrame>
        <p:nvGraphicFramePr>
          <p:cNvPr id="17" name="Chart 16">
            <a:extLst>
              <a:ext uri="{FF2B5EF4-FFF2-40B4-BE49-F238E27FC236}">
                <a16:creationId xmlns:a16="http://schemas.microsoft.com/office/drawing/2014/main" id="{00000000-0008-0000-0800-000002000000}"/>
              </a:ext>
            </a:extLst>
          </p:cNvPr>
          <p:cNvGraphicFramePr/>
          <p:nvPr>
            <p:extLst>
              <p:ext uri="{D42A27DB-BD31-4B8C-83A1-F6EECF244321}">
                <p14:modId xmlns:p14="http://schemas.microsoft.com/office/powerpoint/2010/main" val="3372261558"/>
              </p:ext>
            </p:extLst>
          </p:nvPr>
        </p:nvGraphicFramePr>
        <p:xfrm>
          <a:off x="6347849" y="4671891"/>
          <a:ext cx="3940695" cy="20831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id="{47431638-D3BD-49ED-9E49-879CAFFE1C42}"/>
              </a:ext>
            </a:extLst>
          </p:cNvPr>
          <p:cNvGraphicFramePr/>
          <p:nvPr>
            <p:extLst>
              <p:ext uri="{D42A27DB-BD31-4B8C-83A1-F6EECF244321}">
                <p14:modId xmlns:p14="http://schemas.microsoft.com/office/powerpoint/2010/main" val="3393850125"/>
              </p:ext>
            </p:extLst>
          </p:nvPr>
        </p:nvGraphicFramePr>
        <p:xfrm>
          <a:off x="1609060" y="4749209"/>
          <a:ext cx="4111414" cy="207547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29647360"/>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3940</TotalTime>
  <Words>1439</Words>
  <Application>Microsoft Office PowerPoint</Application>
  <PresentationFormat>Widescreen</PresentationFormat>
  <Paragraphs>274</Paragraphs>
  <Slides>18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MS PGothic</vt:lpstr>
      <vt:lpstr>Arial</vt:lpstr>
      <vt:lpstr>Calibri</vt:lpstr>
      <vt:lpstr>Calibri Light</vt:lpstr>
      <vt:lpstr>Times New Roman</vt:lpstr>
      <vt:lpstr>Verdana</vt:lpstr>
      <vt:lpstr>Wingdings</vt:lpstr>
      <vt:lpstr>Office dizains</vt:lpstr>
      <vt:lpstr>Nacionālā attīstības plāna 2014-2020 īstenošanas rezultāti</vt:lpstr>
      <vt:lpstr>NAP2020 struktūra Vadmotīvs: Ekonomikas izrāviens – katra Latvijas iedzīvotāja un valsts labklājības pieaugumam!</vt:lpstr>
      <vt:lpstr>NAP2020 finansējums*</vt:lpstr>
      <vt:lpstr>NAP2020 mērķu īstenošanas tendences</vt:lpstr>
      <vt:lpstr>NAP2020 mērķu sasniegšana</vt:lpstr>
      <vt:lpstr>NAP2020 galvenie stratēģiskie rādītāji</vt:lpstr>
      <vt:lpstr>NAP2020 prioritātes «Tautas saimniecības izaugsme» mērķu sasniegšana 1</vt:lpstr>
      <vt:lpstr>NAP2020 prioritātes „Tautas saimniecības izaugsme” mērķu sasniegšana 2</vt:lpstr>
      <vt:lpstr>NAP2020 prioritātes «Tautas saimniecības izaugsme» mērķu sasniegšanas rādītāji</vt:lpstr>
      <vt:lpstr>NAP2020 prioritātes «Cilvēka drošumspēja» mērķu sasniegšana 1 Pamatmērķis - radīt spēcīgu vidusšķiru un nodrošināt tautas ataudzi Latvijā – valstī, kur ikkatram cilvēkam ir iespējas gādāt par savu, savu tuvinieku un Latvijas attīstību.</vt:lpstr>
      <vt:lpstr>NAP2020 prioritātes «Cilvēka drošumspēja» mērķu sasniegšana 2 </vt:lpstr>
      <vt:lpstr>NAP2020 prioritātes «Cilvēka drošumspēja» mērķu sasniegšanas rādītāji</vt:lpstr>
      <vt:lpstr>NAP2020 prioritātes «Izaugsmi atbalstošas teritorijas» mērķu sasniegšana 1 Mērķi: Radīt līdzvērtīgākas darba iespējas un dzīves apstākļus visiem iedzīvotājiem, izmantojot teritoriju attīstības potenciālu un unikālos resursus. Stiprināt Latvijas reģionu starptautisko konkurētspēju, palielinot Rīgas kā Ziemeļeiropas metropoles un citu nacionālās nozīmes attīstības centru starptautisko lomu.  </vt:lpstr>
      <vt:lpstr>NAP2020 prioritātes «Izaugsmi atbalstošas teritorijas» mērķu sasniegšana 2</vt:lpstr>
      <vt:lpstr>NAP2020 prioritātes «Izaugsmi atbalstošas teritorijas» mērķu sasniegšanas rādītāji</vt:lpstr>
      <vt:lpstr>                  Turpmākie izaicinājumi</vt:lpstr>
      <vt:lpstr>NAP2020 ĪSTENOŠANAS NOVĒRTĒJUMS</vt:lpstr>
      <vt:lpstr>Ar atbildību par Latvijas nākotni!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Pārresoru koordinācijas centra galvenie darbi 2022. gadā</dc:title>
  <dc:creator>Guntis</dc:creator>
  <cp:lastModifiedBy>Ilze Bolšteina</cp:lastModifiedBy>
  <cp:revision>41</cp:revision>
  <dcterms:created xsi:type="dcterms:W3CDTF">2022-01-26T11:26:30Z</dcterms:created>
  <dcterms:modified xsi:type="dcterms:W3CDTF">2022-03-31T08:45:42Z</dcterms:modified>
</cp:coreProperties>
</file>