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361" r:id="rId2"/>
    <p:sldId id="604" r:id="rId3"/>
    <p:sldId id="260" r:id="rId4"/>
    <p:sldId id="258" r:id="rId5"/>
    <p:sldId id="606" r:id="rId6"/>
    <p:sldId id="506" r:id="rId7"/>
    <p:sldId id="265" r:id="rId8"/>
    <p:sldId id="610" r:id="rId9"/>
    <p:sldId id="1352" r:id="rId10"/>
    <p:sldId id="1357" r:id="rId11"/>
    <p:sldId id="1360" r:id="rId12"/>
    <p:sldId id="1362" r:id="rId13"/>
    <p:sldId id="1355" r:id="rId14"/>
    <p:sldId id="611" r:id="rId15"/>
    <p:sldId id="1354" r:id="rId16"/>
    <p:sldId id="1356" r:id="rId17"/>
    <p:sldId id="282" r:id="rId18"/>
    <p:sldId id="593" r:id="rId1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BCBD"/>
    <a:srgbClr val="24ACAC"/>
    <a:srgbClr val="168692"/>
    <a:srgbClr val="99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095" autoAdjust="0"/>
    <p:restoredTop sz="94382" autoAdjust="0"/>
  </p:normalViewPr>
  <p:slideViewPr>
    <p:cSldViewPr snapToGrid="0">
      <p:cViewPr varScale="1">
        <p:scale>
          <a:sx n="103" d="100"/>
          <a:sy n="103" d="100"/>
        </p:scale>
        <p:origin x="114" y="360"/>
      </p:cViewPr>
      <p:guideLst/>
    </p:cSldViewPr>
  </p:slideViewPr>
  <p:outlineViewPr>
    <p:cViewPr>
      <p:scale>
        <a:sx n="33" d="100"/>
        <a:sy n="33" d="100"/>
      </p:scale>
      <p:origin x="0" y="-4984"/>
    </p:cViewPr>
  </p:outlineViewPr>
  <p:notesTextViewPr>
    <p:cViewPr>
      <p:scale>
        <a:sx n="100" d="100"/>
        <a:sy n="100" d="100"/>
      </p:scale>
      <p:origin x="0" y="0"/>
    </p:cViewPr>
  </p:notesTextViewPr>
  <p:notesViewPr>
    <p:cSldViewPr snapToGrid="0">
      <p:cViewPr varScale="1">
        <p:scale>
          <a:sx n="44" d="100"/>
          <a:sy n="44" d="100"/>
        </p:scale>
        <p:origin x="284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lv-LV" sz="1200" b="1" dirty="0">
                <a:latin typeface="Verdana" panose="020B0604030504040204" pitchFamily="34" charset="0"/>
                <a:ea typeface="Verdana" panose="020B0604030504040204" pitchFamily="34" charset="0"/>
              </a:rPr>
              <a:t>Bioloģiskajā lauksaimniecībā izmantotās platības</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col"/>
        <c:grouping val="clustered"/>
        <c:varyColors val="0"/>
        <c:ser>
          <c:idx val="0"/>
          <c:order val="0"/>
          <c:tx>
            <c:strRef>
              <c:f>'2'!$A$5</c:f>
              <c:strCache>
                <c:ptCount val="1"/>
                <c:pt idx="0">
                  <c:v>Latvija</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'2'!$B$4:$I$4</c:f>
              <c:numCache>
                <c:formatCode>General</c:formatCode>
                <c:ptCount val="8"/>
                <c:pt idx="0">
                  <c:v>2012</c:v>
                </c:pt>
                <c:pt idx="1">
                  <c:v>2013</c:v>
                </c:pt>
                <c:pt idx="2">
                  <c:v>2014</c:v>
                </c:pt>
                <c:pt idx="3">
                  <c:v>2015</c:v>
                </c:pt>
                <c:pt idx="4">
                  <c:v>2016</c:v>
                </c:pt>
                <c:pt idx="5">
                  <c:v>2017</c:v>
                </c:pt>
                <c:pt idx="6">
                  <c:v>2018</c:v>
                </c:pt>
                <c:pt idx="7">
                  <c:v>2019</c:v>
                </c:pt>
              </c:numCache>
            </c:numRef>
          </c:cat>
          <c:val>
            <c:numRef>
              <c:f>'2'!$B$5:$I$5</c:f>
              <c:numCache>
                <c:formatCode>General</c:formatCode>
                <c:ptCount val="8"/>
                <c:pt idx="0">
                  <c:v>10.6</c:v>
                </c:pt>
                <c:pt idx="1">
                  <c:v>10</c:v>
                </c:pt>
                <c:pt idx="2">
                  <c:v>10.9</c:v>
                </c:pt>
                <c:pt idx="3">
                  <c:v>12.3</c:v>
                </c:pt>
                <c:pt idx="4">
                  <c:v>13.4</c:v>
                </c:pt>
                <c:pt idx="5">
                  <c:v>14</c:v>
                </c:pt>
                <c:pt idx="6">
                  <c:v>14.5</c:v>
                </c:pt>
                <c:pt idx="7">
                  <c:v>14.8</c:v>
                </c:pt>
              </c:numCache>
            </c:numRef>
          </c:val>
          <c:extLst>
            <c:ext xmlns:c16="http://schemas.microsoft.com/office/drawing/2014/chart" uri="{C3380CC4-5D6E-409C-BE32-E72D297353CC}">
              <c16:uniqueId val="{00000000-17F0-4EC4-8DC9-6B078D868AA8}"/>
            </c:ext>
          </c:extLst>
        </c:ser>
        <c:ser>
          <c:idx val="1"/>
          <c:order val="1"/>
          <c:tx>
            <c:strRef>
              <c:f>'2'!$A$6</c:f>
              <c:strCache>
                <c:ptCount val="1"/>
                <c:pt idx="0">
                  <c:v>ES-27</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'2'!$B$4:$I$4</c:f>
              <c:numCache>
                <c:formatCode>General</c:formatCode>
                <c:ptCount val="8"/>
                <c:pt idx="0">
                  <c:v>2012</c:v>
                </c:pt>
                <c:pt idx="1">
                  <c:v>2013</c:v>
                </c:pt>
                <c:pt idx="2">
                  <c:v>2014</c:v>
                </c:pt>
                <c:pt idx="3">
                  <c:v>2015</c:v>
                </c:pt>
                <c:pt idx="4">
                  <c:v>2016</c:v>
                </c:pt>
                <c:pt idx="5">
                  <c:v>2017</c:v>
                </c:pt>
                <c:pt idx="6">
                  <c:v>2018</c:v>
                </c:pt>
                <c:pt idx="7">
                  <c:v>2019</c:v>
                </c:pt>
              </c:numCache>
            </c:numRef>
          </c:cat>
          <c:val>
            <c:numRef>
              <c:f>'2'!$B$6:$I$6</c:f>
              <c:numCache>
                <c:formatCode>General</c:formatCode>
                <c:ptCount val="8"/>
                <c:pt idx="0">
                  <c:v>5.64</c:v>
                </c:pt>
                <c:pt idx="1">
                  <c:v>5.7</c:v>
                </c:pt>
                <c:pt idx="2">
                  <c:v>5.78</c:v>
                </c:pt>
                <c:pt idx="3">
                  <c:v>6.2</c:v>
                </c:pt>
                <c:pt idx="4">
                  <c:v>6.68</c:v>
                </c:pt>
                <c:pt idx="5">
                  <c:v>7.03</c:v>
                </c:pt>
                <c:pt idx="6">
                  <c:v>7.5</c:v>
                </c:pt>
                <c:pt idx="7">
                  <c:v>7.92</c:v>
                </c:pt>
              </c:numCache>
            </c:numRef>
          </c:val>
          <c:extLst>
            <c:ext xmlns:c16="http://schemas.microsoft.com/office/drawing/2014/chart" uri="{C3380CC4-5D6E-409C-BE32-E72D297353CC}">
              <c16:uniqueId val="{00000001-17F0-4EC4-8DC9-6B078D868AA8}"/>
            </c:ext>
          </c:extLst>
        </c:ser>
        <c:dLbls>
          <c:showLegendKey val="0"/>
          <c:showVal val="0"/>
          <c:showCatName val="0"/>
          <c:showSerName val="0"/>
          <c:showPercent val="0"/>
          <c:showBubbleSize val="0"/>
        </c:dLbls>
        <c:gapWidth val="219"/>
        <c:overlap val="-27"/>
        <c:axId val="550167736"/>
        <c:axId val="550168064"/>
      </c:barChart>
      <c:catAx>
        <c:axId val="55016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550168064"/>
        <c:crosses val="autoZero"/>
        <c:auto val="1"/>
        <c:lblAlgn val="ctr"/>
        <c:lblOffset val="100"/>
        <c:noMultiLvlLbl val="0"/>
      </c:catAx>
      <c:valAx>
        <c:axId val="55016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crossAx val="550167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lv-LV"/>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A3430F-E5D4-4BAA-8C1F-2EBBF081BEA4}" type="datetimeFigureOut">
              <a:rPr lang="lv-LV" smtClean="0"/>
              <a:t>19.04.2022</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7240C-8160-42C5-85B0-BA97D8C93D9C}" type="slidenum">
              <a:rPr lang="lv-LV" smtClean="0"/>
              <a:t>‹#›</a:t>
            </a:fld>
            <a:endParaRPr lang="lv-LV"/>
          </a:p>
        </p:txBody>
      </p:sp>
    </p:spTree>
    <p:extLst>
      <p:ext uri="{BB962C8B-B14F-4D97-AF65-F5344CB8AC3E}">
        <p14:creationId xmlns:p14="http://schemas.microsoft.com/office/powerpoint/2010/main" val="2959628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07240C-8160-42C5-85B0-BA97D8C93D9C}" type="slidenum">
              <a:rPr lang="lv-LV" smtClean="0"/>
              <a:t>2</a:t>
            </a:fld>
            <a:endParaRPr lang="lv-LV"/>
          </a:p>
        </p:txBody>
      </p:sp>
    </p:spTree>
    <p:extLst>
      <p:ext uri="{BB962C8B-B14F-4D97-AF65-F5344CB8AC3E}">
        <p14:creationId xmlns:p14="http://schemas.microsoft.com/office/powerpoint/2010/main" val="261850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907240C-8160-42C5-85B0-BA97D8C93D9C}" type="slidenum">
              <a:rPr lang="lv-LV" smtClean="0"/>
              <a:t>13</a:t>
            </a:fld>
            <a:endParaRPr lang="lv-LV"/>
          </a:p>
        </p:txBody>
      </p:sp>
    </p:spTree>
    <p:extLst>
      <p:ext uri="{BB962C8B-B14F-4D97-AF65-F5344CB8AC3E}">
        <p14:creationId xmlns:p14="http://schemas.microsoft.com/office/powerpoint/2010/main" val="2031863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Finanšu sektora attīstības plāna -  sadaļa par ilgtspējīgām finansēm. </a:t>
            </a: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Latvijas Finanšu ministrija sadarbībā ar citām ministrijām izveidojusi Latvijas ilgtspējīgo obligāciju ietvaru</a:t>
            </a: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Valsts kase pirmo reizi Latvijas vēsturē emitējusi ilgtspējīgās valsts obligācijas, finansējot "zaļus" un sociālus valsts izdevumus. </a:t>
            </a: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Latvijas finanšu sektora dalībnieki ir parakstījuši sadarbības memorandu</a:t>
            </a: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Latvijas finanšu sektoru pārstāvošā biedrība "Finanšu nozares asociācija" apraksta finanšu sektora ietekmi uz IAM. </a:t>
            </a:r>
          </a:p>
          <a:p>
            <a:pPr marL="342900" indent="-342900">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Latvijas Banka nākusi klajā ar savu ilgtspējības stratēģiju.</a:t>
            </a:r>
          </a:p>
          <a:p>
            <a:endParaRPr lang="lv-LV" dirty="0"/>
          </a:p>
        </p:txBody>
      </p:sp>
      <p:sp>
        <p:nvSpPr>
          <p:cNvPr id="4" name="Slide Number Placeholder 3"/>
          <p:cNvSpPr>
            <a:spLocks noGrp="1"/>
          </p:cNvSpPr>
          <p:nvPr>
            <p:ph type="sldNum" sz="quarter" idx="5"/>
          </p:nvPr>
        </p:nvSpPr>
        <p:spPr/>
        <p:txBody>
          <a:bodyPr/>
          <a:lstStyle/>
          <a:p>
            <a:fld id="{5907240C-8160-42C5-85B0-BA97D8C93D9C}" type="slidenum">
              <a:rPr lang="lv-LV" smtClean="0"/>
              <a:t>14</a:t>
            </a:fld>
            <a:endParaRPr lang="lv-LV"/>
          </a:p>
        </p:txBody>
      </p:sp>
    </p:spTree>
    <p:extLst>
      <p:ext uri="{BB962C8B-B14F-4D97-AF65-F5344CB8AC3E}">
        <p14:creationId xmlns:p14="http://schemas.microsoft.com/office/powerpoint/2010/main" val="7209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a:effectLst/>
                <a:latin typeface="Times New Roman" panose="02020603050405020304" pitchFamily="18" charset="0"/>
                <a:ea typeface="Calibri" panose="020F0502020204030204" pitchFamily="34" charset="0"/>
              </a:rPr>
              <a:t>Latvijas muzeju un bibliotēku loma kā iekļaujoša, droša telpa apmeklētājiem izziņai un izpratnes veidošanai par ilgtspējīgu attīstību</a:t>
            </a:r>
          </a:p>
          <a:p>
            <a:r>
              <a:rPr lang="lv-LV" sz="1200" dirty="0">
                <a:latin typeface="Times New Roman" panose="02020603050405020304" pitchFamily="18" charset="0"/>
                <a:cs typeface="Times New Roman" panose="02020603050405020304" pitchFamily="18" charset="0"/>
              </a:rPr>
              <a:t>1) </a:t>
            </a:r>
            <a:r>
              <a:rPr lang="lv-LV" sz="1200" dirty="0">
                <a:effectLst/>
                <a:latin typeface="Times New Roman" panose="02020603050405020304" pitchFamily="18" charset="0"/>
                <a:ea typeface="Calibri" panose="020F0502020204030204" pitchFamily="34" charset="0"/>
              </a:rPr>
              <a:t>muzeju un bibliotēku darbinieku profesionālajai apmācības; 2) sadarbībai reģionālajā līmenī 3) aktivitātes muzejos un bibliotēkās, 4) darbību dokumentēšana, 5) koplietojamu </a:t>
            </a:r>
            <a:r>
              <a:rPr lang="lv-LV" sz="1200" dirty="0" err="1">
                <a:effectLst/>
                <a:latin typeface="Times New Roman" panose="02020603050405020304" pitchFamily="18" charset="0"/>
                <a:ea typeface="Calibri" panose="020F0502020204030204" pitchFamily="34" charset="0"/>
              </a:rPr>
              <a:t>datubāzu</a:t>
            </a:r>
            <a:r>
              <a:rPr lang="lv-LV" sz="1200" dirty="0">
                <a:effectLst/>
                <a:latin typeface="Times New Roman" panose="02020603050405020304" pitchFamily="18" charset="0"/>
                <a:ea typeface="Calibri" panose="020F0502020204030204" pitchFamily="34" charset="0"/>
              </a:rPr>
              <a:t> izveidošana; 6) labākās prakses nodošanai starptautiskā līmeņa tīklos un ekspertu grupās, 7) līdzdalībai un atbildībai par starptautisko ziņojumu sagatavošanu.</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v-LV" sz="1200" dirty="0">
              <a:latin typeface="Times New Roman" panose="02020603050405020304" pitchFamily="18" charset="0"/>
              <a:cs typeface="Times New Roman" panose="02020603050405020304" pitchFamily="18" charset="0"/>
            </a:endParaRPr>
          </a:p>
          <a:p>
            <a:r>
              <a:rPr lang="lv-LV" sz="1200" dirty="0">
                <a:effectLst/>
                <a:latin typeface="Times New Roman" panose="02020603050405020304" pitchFamily="18" charset="0"/>
                <a:ea typeface="Calibri" panose="020F0502020204030204" pitchFamily="34" charset="0"/>
              </a:rPr>
              <a:t>Kultūras mantojums</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lv-LV" sz="1200" dirty="0">
                <a:effectLst/>
                <a:latin typeface="Times New Roman" panose="02020603050405020304" pitchFamily="18" charset="0"/>
                <a:ea typeface="Calibri" panose="020F0502020204030204" pitchFamily="34" charset="0"/>
              </a:rPr>
              <a:t>noturības, saliedētības, ilgtspējīga patēriņa un ražošanas veicināšanā un SEG emisiju samazināšanā. </a:t>
            </a:r>
            <a:endParaRPr lang="lv-LV" dirty="0">
              <a:latin typeface="Times New Roman" panose="02020603050405020304" pitchFamily="18" charset="0"/>
              <a:cs typeface="Times New Roman" panose="02020603050405020304" pitchFamily="18" charset="0"/>
            </a:endParaRPr>
          </a:p>
          <a:p>
            <a:endParaRPr lang="lv-LV" dirty="0"/>
          </a:p>
          <a:p>
            <a:r>
              <a:rPr lang="lv-LV" sz="1100" dirty="0">
                <a:solidFill>
                  <a:srgbClr val="000000"/>
                </a:solidFill>
                <a:effectLst/>
                <a:latin typeface="Times New Roman" panose="02020603050405020304" pitchFamily="18" charset="0"/>
                <a:ea typeface="Times New Roman" panose="02020603050405020304" pitchFamily="18" charset="0"/>
                <a:cs typeface="DokChampa" panose="020B0604020202020204" pitchFamily="34" charset="-34"/>
              </a:rPr>
              <a:t>jauniešus aplūkot ģimenes albumus un intervēt savus radiniekus par laikposmu no 1960. līdz 1980. gadam, pierakstot viņu dzīvesstāstus. Cilvēki, kas dalījās savos stāstos, lielākoties bija tajā laikā Latvijā ieceļojošie viesstrādnieki no Padomju Savienības. Šo interviju rezultātā uzlabojās jauniešu izpratne par dzīvi Latvijā 60.–80. gados, paaudžu savstarpējā komunikācija, vecākās paaudzes piederības izjūta, dialogs starp dažādām etniskajām kopienām un sabiedrības grupām. Savukārt bibliotēku kolekcijas tika papildinātas ar fotogrāfijām un stāstiem. </a:t>
            </a:r>
            <a:endParaRPr lang="lv-LV" sz="1100" dirty="0">
              <a:effectLst/>
              <a:latin typeface="Calibri" panose="020F0502020204030204" pitchFamily="34" charset="0"/>
              <a:ea typeface="Calibri" panose="020F0502020204030204" pitchFamily="34" charset="0"/>
              <a:cs typeface="DokChampa" panose="020B0604020202020204" pitchFamily="34" charset="-34"/>
            </a:endParaRPr>
          </a:p>
          <a:p>
            <a:endParaRPr lang="lv-LV" dirty="0"/>
          </a:p>
        </p:txBody>
      </p:sp>
      <p:sp>
        <p:nvSpPr>
          <p:cNvPr id="4" name="Slide Number Placeholder 3"/>
          <p:cNvSpPr>
            <a:spLocks noGrp="1"/>
          </p:cNvSpPr>
          <p:nvPr>
            <p:ph type="sldNum" sz="quarter" idx="5"/>
          </p:nvPr>
        </p:nvSpPr>
        <p:spPr/>
        <p:txBody>
          <a:bodyPr/>
          <a:lstStyle/>
          <a:p>
            <a:fld id="{5C53827F-6D4A-45C2-B702-E7980CB9D133}" type="slidenum">
              <a:rPr lang="lv-LV" smtClean="0"/>
              <a:t>15</a:t>
            </a:fld>
            <a:endParaRPr lang="lv-LV"/>
          </a:p>
        </p:txBody>
      </p:sp>
    </p:spTree>
    <p:extLst>
      <p:ext uri="{BB962C8B-B14F-4D97-AF65-F5344CB8AC3E}">
        <p14:creationId xmlns:p14="http://schemas.microsoft.com/office/powerpoint/2010/main" val="286763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lv-LV" sz="1400" dirty="0">
                <a:effectLst/>
                <a:latin typeface="Times New Roman" panose="02020603050405020304" pitchFamily="18" charset="0"/>
                <a:ea typeface="Calibri" panose="020F0502020204030204" pitchFamily="34" charset="0"/>
                <a:cs typeface="DokChampa" panose="020B0604020202020204" pitchFamily="34" charset="-34"/>
              </a:rPr>
              <a:t>Valstis ap Baltijas jūru jau sen sadarbojas, lai samazinātu Baltijas jūras eitrofikāciju, taču ar ierobežotiem rezultātiem. Tagad Latvija eksperimentē ar pieeju, kuru izmanto ES, lai ar inovācijām risinātu vissarežģītākās problēmas. </a:t>
            </a:r>
            <a:endParaRPr lang="lv-LV" sz="1400" dirty="0">
              <a:effectLst/>
              <a:latin typeface="Calibri" panose="020F0502020204030204" pitchFamily="34" charset="0"/>
              <a:ea typeface="Calibri" panose="020F0502020204030204" pitchFamily="34" charset="0"/>
              <a:cs typeface="DokChampa" panose="020B0604020202020204" pitchFamily="34" charset="-34"/>
            </a:endParaRPr>
          </a:p>
          <a:p>
            <a:pPr algn="just">
              <a:lnSpc>
                <a:spcPct val="115000"/>
              </a:lnSpc>
              <a:spcAft>
                <a:spcPts val="1000"/>
              </a:spcAft>
            </a:pPr>
            <a:r>
              <a:rPr lang="lv-LV" sz="1400" dirty="0">
                <a:effectLst/>
                <a:latin typeface="Times New Roman" panose="02020603050405020304" pitchFamily="18" charset="0"/>
                <a:ea typeface="Calibri" panose="020F0502020204030204" pitchFamily="34" charset="0"/>
                <a:cs typeface="DokChampa" panose="020B0604020202020204" pitchFamily="34" charset="-34"/>
              </a:rPr>
              <a:t>Latvijas misija novedīs pie "zilās ekonomikas". Baltijas jūras bioloģiskā daudzveidība tiks atjaunota, un jūra tiks ilgtspējīgi izmantota ekonomikas izaugsmei un sabiedrības labklājībai. Šajā procesā kopīgi tiks radītas jaunas nozares, jauni tirgi, jaunas darba vietas.</a:t>
            </a:r>
            <a:endParaRPr lang="lv-LV" sz="1400" dirty="0">
              <a:effectLst/>
              <a:latin typeface="Calibri" panose="020F0502020204030204" pitchFamily="34" charset="0"/>
              <a:ea typeface="Calibri" panose="020F0502020204030204" pitchFamily="34" charset="0"/>
              <a:cs typeface="DokChampa" panose="020B0604020202020204" pitchFamily="34" charset="-34"/>
            </a:endParaRPr>
          </a:p>
          <a:p>
            <a:pPr algn="just">
              <a:lnSpc>
                <a:spcPct val="115000"/>
              </a:lnSpc>
              <a:spcAft>
                <a:spcPts val="1000"/>
              </a:spcAft>
            </a:pPr>
            <a:r>
              <a:rPr lang="lv-LV" sz="1400" dirty="0">
                <a:effectLst/>
                <a:latin typeface="Times New Roman" panose="02020603050405020304" pitchFamily="18" charset="0"/>
                <a:ea typeface="Calibri" panose="020F0502020204030204" pitchFamily="34" charset="0"/>
                <a:cs typeface="DokChampa" panose="020B0604020202020204" pitchFamily="34" charset="-34"/>
              </a:rPr>
              <a:t>Latvija ir pietiekami maza valsts, lai spētu izveidot misijas prototipu, un pietiekami liela, lai tās rezultāti būtu noderīgi </a:t>
            </a:r>
            <a:r>
              <a:rPr lang="lv-LV" dirty="0">
                <a:effectLst/>
                <a:latin typeface="Times New Roman" panose="02020603050405020304" pitchFamily="18" charset="0"/>
                <a:ea typeface="Calibri" panose="020F0502020204030204" pitchFamily="34" charset="0"/>
                <a:cs typeface="DokChampa" panose="020B0604020202020204" pitchFamily="34" charset="-34"/>
              </a:rPr>
              <a:t>starptautiski</a:t>
            </a:r>
            <a:r>
              <a:rPr lang="lv-LV" sz="1400" dirty="0">
                <a:effectLst/>
                <a:latin typeface="Times New Roman" panose="02020603050405020304" pitchFamily="18" charset="0"/>
                <a:ea typeface="Calibri" panose="020F0502020204030204" pitchFamily="34" charset="0"/>
                <a:cs typeface="DokChampa" panose="020B0604020202020204" pitchFamily="34" charset="-34"/>
              </a:rPr>
              <a:t>.</a:t>
            </a:r>
            <a:endParaRPr lang="lv-LV" sz="1400" dirty="0">
              <a:effectLst/>
              <a:latin typeface="Calibri" panose="020F0502020204030204" pitchFamily="34" charset="0"/>
              <a:ea typeface="Calibri" panose="020F0502020204030204" pitchFamily="34" charset="0"/>
              <a:cs typeface="DokChampa" panose="020B0604020202020204" pitchFamily="34" charset="-34"/>
            </a:endParaRPr>
          </a:p>
          <a:p>
            <a:endParaRPr lang="lv-LV" dirty="0"/>
          </a:p>
        </p:txBody>
      </p:sp>
      <p:sp>
        <p:nvSpPr>
          <p:cNvPr id="4" name="Slide Number Placeholder 3"/>
          <p:cNvSpPr>
            <a:spLocks noGrp="1"/>
          </p:cNvSpPr>
          <p:nvPr>
            <p:ph type="sldNum" sz="quarter" idx="5"/>
          </p:nvPr>
        </p:nvSpPr>
        <p:spPr/>
        <p:txBody>
          <a:bodyPr/>
          <a:lstStyle/>
          <a:p>
            <a:fld id="{5907240C-8160-42C5-85B0-BA97D8C93D9C}" type="slidenum">
              <a:rPr lang="lv-LV" smtClean="0"/>
              <a:t>16</a:t>
            </a:fld>
            <a:endParaRPr lang="lv-LV"/>
          </a:p>
        </p:txBody>
      </p:sp>
    </p:spTree>
    <p:extLst>
      <p:ext uri="{BB962C8B-B14F-4D97-AF65-F5344CB8AC3E}">
        <p14:creationId xmlns:p14="http://schemas.microsoft.com/office/powerpoint/2010/main" val="148816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07240C-8160-42C5-85B0-BA97D8C93D9C}" type="slidenum">
              <a:rPr lang="lv-LV" smtClean="0"/>
              <a:t>4</a:t>
            </a:fld>
            <a:endParaRPr lang="lv-LV"/>
          </a:p>
        </p:txBody>
      </p:sp>
    </p:spTree>
    <p:extLst>
      <p:ext uri="{BB962C8B-B14F-4D97-AF65-F5344CB8AC3E}">
        <p14:creationId xmlns:p14="http://schemas.microsoft.com/office/powerpoint/2010/main" val="90625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lv-LV" sz="1400" b="0" i="0" u="none" strike="noStrike" kern="1200" dirty="0">
                <a:solidFill>
                  <a:srgbClr val="000000"/>
                </a:solidFill>
                <a:effectLst/>
                <a:latin typeface="Verdana" panose="020B0604030504040204" pitchFamily="34" charset="0"/>
                <a:cs typeface="Arial" panose="020B0604020202020204" pitchFamily="34" charset="0"/>
              </a:rPr>
              <a:t>Valsts prezidents R. Vējonis ANO ĢA atbalsta Dienaskārtība 2030</a:t>
            </a:r>
            <a:r>
              <a:rPr lang="lv-LV" sz="1400" b="0" i="0" u="none" strike="noStrike" kern="1200" dirty="0">
                <a:solidFill>
                  <a:schemeClr val="tx1"/>
                </a:solidFill>
                <a:effectLst/>
                <a:latin typeface="Arial" panose="020B0604020202020204" pitchFamily="34" charset="0"/>
                <a:cs typeface="+mn-cs"/>
              </a:rPr>
              <a:t> - </a:t>
            </a:r>
            <a:r>
              <a:rPr lang="lv-LV" sz="1400" b="0" i="0" u="none" strike="noStrike" kern="1200" dirty="0">
                <a:solidFill>
                  <a:srgbClr val="000000"/>
                </a:solidFill>
                <a:effectLst/>
                <a:latin typeface="Verdana" panose="020B0604030504040204" pitchFamily="34" charset="0"/>
                <a:cs typeface="Arial" panose="020B0604020202020204" pitchFamily="34" charset="0"/>
              </a:rPr>
              <a:t>25.09.2015.</a:t>
            </a:r>
            <a:endParaRPr lang="lv-LV" sz="1400" b="0" i="0" u="none" strike="noStrike" dirty="0">
              <a:effectLst/>
              <a:latin typeface="Arial" panose="020B0604020202020204" pitchFamily="34" charset="0"/>
            </a:endParaRPr>
          </a:p>
          <a:p>
            <a:pPr marL="0" algn="l" rtl="0" eaLnBrk="1" fontAlgn="t" latinLnBrk="0" hangingPunct="1">
              <a:spcBef>
                <a:spcPts val="0"/>
              </a:spcBef>
              <a:spcAft>
                <a:spcPts val="0"/>
              </a:spcAft>
            </a:pPr>
            <a:r>
              <a:rPr lang="lv-LV" sz="1400" b="0" i="0" u="none" strike="noStrike" kern="1200" dirty="0">
                <a:solidFill>
                  <a:srgbClr val="000000"/>
                </a:solidFill>
                <a:effectLst/>
                <a:latin typeface="Verdana" panose="020B0604030504040204" pitchFamily="34" charset="0"/>
                <a:cs typeface="Arial" panose="020B0604020202020204" pitchFamily="34" charset="0"/>
              </a:rPr>
              <a:t>Latvijas politikas plānotāji sāk plānot IAM ieviešanu 30.09.2015.</a:t>
            </a:r>
            <a:endParaRPr lang="lv-LV" sz="1400" b="0" i="0" u="none" strike="noStrike" dirty="0">
              <a:effectLst/>
              <a:latin typeface="Arial" panose="020B0604020202020204" pitchFamily="34" charset="0"/>
            </a:endParaRPr>
          </a:p>
          <a:p>
            <a:pPr marL="0" algn="l" rtl="0" eaLnBrk="1" fontAlgn="t" latinLnBrk="0" hangingPunct="1">
              <a:spcBef>
                <a:spcPts val="0"/>
              </a:spcBef>
              <a:spcAft>
                <a:spcPts val="0"/>
              </a:spcAft>
            </a:pPr>
            <a:r>
              <a:rPr lang="lv-LV" sz="1400" b="0" i="0" u="none" strike="noStrike" kern="1200" dirty="0">
                <a:solidFill>
                  <a:srgbClr val="000000"/>
                </a:solidFill>
                <a:effectLst/>
                <a:latin typeface="Verdana" panose="020B0604030504040204" pitchFamily="34" charset="0"/>
                <a:cs typeface="Arial" panose="020B0604020202020204" pitchFamily="34" charset="0"/>
              </a:rPr>
              <a:t>IAM mērķus kartē atbilstoši pret rādītājiem Latvija2030, NAP2020 un visu nozaru pamatnostādnēm. </a:t>
            </a:r>
            <a:r>
              <a:rPr lang="lv-LV" sz="1400" b="0" i="0" u="none" strike="noStrike" kern="1200" dirty="0">
                <a:solidFill>
                  <a:schemeClr val="tx1"/>
                </a:solidFill>
                <a:effectLst/>
                <a:latin typeface="Arial" panose="020B0604020202020204" pitchFamily="34" charset="0"/>
                <a:cs typeface="+mn-cs"/>
              </a:rPr>
              <a:t> </a:t>
            </a:r>
            <a:r>
              <a:rPr lang="lv-LV" sz="1400" b="0" i="0" u="none" strike="noStrike" kern="1200" dirty="0">
                <a:solidFill>
                  <a:srgbClr val="000000"/>
                </a:solidFill>
                <a:effectLst/>
                <a:latin typeface="Verdana" panose="020B0604030504040204" pitchFamily="34" charset="0"/>
                <a:cs typeface="Arial" panose="020B0604020202020204" pitchFamily="34" charset="0"/>
              </a:rPr>
              <a:t>Konference 06.2017.</a:t>
            </a:r>
            <a:endParaRPr lang="lv-LV" sz="14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lv-LV" sz="1400" b="0" i="0" u="none" strike="noStrike" kern="1200" dirty="0">
                <a:solidFill>
                  <a:srgbClr val="000000"/>
                </a:solidFill>
                <a:effectLst/>
                <a:latin typeface="Verdana" panose="020B0604030504040204" pitchFamily="34" charset="0"/>
                <a:cs typeface="Arial" panose="020B0604020202020204" pitchFamily="34" charset="0"/>
              </a:rPr>
              <a:t>Iesaistītās puses gatavo ziņojumu.  </a:t>
            </a:r>
            <a:endParaRPr lang="lv-LV" sz="14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lv-LV" sz="1400" b="0" i="0" u="none" strike="noStrike" kern="1200" dirty="0">
                <a:solidFill>
                  <a:srgbClr val="000000"/>
                </a:solidFill>
                <a:effectLst/>
                <a:latin typeface="Verdana" panose="020B0604030504040204" pitchFamily="34" charset="0"/>
                <a:cs typeface="Arial" panose="020B0604020202020204" pitchFamily="34" charset="0"/>
              </a:rPr>
              <a:t>ANO mērķu īstenošana Latvijā</a:t>
            </a:r>
            <a:endParaRPr lang="lv-LV" sz="14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lv-LV" sz="1400" b="0" i="0" u="none" strike="noStrike" kern="1200" dirty="0">
                <a:solidFill>
                  <a:srgbClr val="000000"/>
                </a:solidFill>
                <a:effectLst/>
                <a:latin typeface="Verdana" panose="020B0604030504040204" pitchFamily="34" charset="0"/>
                <a:cs typeface="Arial" panose="020B0604020202020204" pitchFamily="34" charset="0"/>
              </a:rPr>
              <a:t>Pasaule uzzina par Latviju un IAM.</a:t>
            </a:r>
            <a:endParaRPr lang="lv-LV" sz="1400" b="0" i="0" u="none" strike="noStrike" dirty="0">
              <a:effectLst/>
              <a:latin typeface="Arial" panose="020B0604020202020204" pitchFamily="34" charset="0"/>
            </a:endParaRPr>
          </a:p>
          <a:p>
            <a:pPr marL="0" algn="l" rtl="0" eaLnBrk="1" fontAlgn="t" latinLnBrk="0" hangingPunct="1">
              <a:spcBef>
                <a:spcPts val="0"/>
              </a:spcBef>
              <a:spcAft>
                <a:spcPts val="0"/>
              </a:spcAft>
            </a:pPr>
            <a:r>
              <a:rPr lang="lv-LV" sz="1400" b="0" i="0" u="none" strike="noStrike" kern="1200" dirty="0">
                <a:solidFill>
                  <a:srgbClr val="000000"/>
                </a:solidFill>
                <a:effectLst/>
                <a:latin typeface="Verdana" panose="020B0604030504040204" pitchFamily="34" charset="0"/>
                <a:cs typeface="Arial" panose="020B0604020202020204" pitchFamily="34" charset="0"/>
              </a:rPr>
              <a:t>Ekonomikas ministra un LAPAS prezentācija ANO Ņujorkā</a:t>
            </a:r>
            <a:endParaRPr lang="lv-LV" sz="1400" b="0" i="0" u="none" strike="noStrike" dirty="0">
              <a:effectLst/>
              <a:latin typeface="Arial" panose="020B0604020202020204" pitchFamily="34" charset="0"/>
            </a:endParaRPr>
          </a:p>
          <a:p>
            <a:pPr marL="0" marR="0" indent="0" algn="l" rtl="0" eaLnBrk="1" fontAlgn="auto" latinLnBrk="0" hangingPunct="1">
              <a:spcBef>
                <a:spcPts val="0"/>
              </a:spcBef>
              <a:spcAft>
                <a:spcPts val="0"/>
              </a:spcAft>
            </a:pPr>
            <a:r>
              <a:rPr lang="lv-LV" sz="1400" b="0" i="0" u="none" strike="noStrike" kern="1200" dirty="0">
                <a:solidFill>
                  <a:srgbClr val="000000"/>
                </a:solidFill>
                <a:effectLst/>
                <a:latin typeface="Verdana" panose="020B0604030504040204" pitchFamily="34" charset="0"/>
                <a:cs typeface="Arial" panose="020B0604020202020204" pitchFamily="34" charset="0"/>
              </a:rPr>
              <a:t>07.2018. VARAM papildus pasākums par Zaļo iepirkumu</a:t>
            </a:r>
            <a:endParaRPr lang="lv-LV" sz="1400" b="0" i="0" u="none" strike="noStrike" dirty="0">
              <a:effectLst/>
              <a:latin typeface="Arial" panose="020B0604020202020204" pitchFamily="34" charset="0"/>
            </a:endParaRPr>
          </a:p>
          <a:p>
            <a:endParaRPr lang="lv-LV" dirty="0"/>
          </a:p>
        </p:txBody>
      </p:sp>
      <p:sp>
        <p:nvSpPr>
          <p:cNvPr id="4" name="Slide Number Placeholder 3"/>
          <p:cNvSpPr>
            <a:spLocks noGrp="1"/>
          </p:cNvSpPr>
          <p:nvPr>
            <p:ph type="sldNum" sz="quarter" idx="5"/>
          </p:nvPr>
        </p:nvSpPr>
        <p:spPr/>
        <p:txBody>
          <a:bodyPr/>
          <a:lstStyle/>
          <a:p>
            <a:fld id="{5907240C-8160-42C5-85B0-BA97D8C93D9C}" type="slidenum">
              <a:rPr lang="lv-LV" smtClean="0"/>
              <a:t>5</a:t>
            </a:fld>
            <a:endParaRPr lang="lv-LV"/>
          </a:p>
        </p:txBody>
      </p:sp>
    </p:spTree>
    <p:extLst>
      <p:ext uri="{BB962C8B-B14F-4D97-AF65-F5344CB8AC3E}">
        <p14:creationId xmlns:p14="http://schemas.microsoft.com/office/powerpoint/2010/main" val="153922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a:solidFill>
                  <a:schemeClr val="tx1"/>
                </a:solidFill>
                <a:effectLst/>
                <a:latin typeface="+mn-lt"/>
                <a:ea typeface="+mn-ea"/>
                <a:cs typeface="+mn-cs"/>
              </a:rPr>
              <a:t> </a:t>
            </a:r>
          </a:p>
          <a:p>
            <a:pPr marL="0" indent="0">
              <a:buFont typeface="Arial" panose="020B0604020202020204" pitchFamily="34" charset="0"/>
              <a:buNone/>
            </a:pPr>
            <a:endParaRPr lang="lv-LV"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B5504B50-2B5A-4A16-BD6A-267FF48AAFE5}" type="datetime1">
              <a:rPr lang="lv-LV" smtClean="0"/>
              <a:t>19.04.2022</a:t>
            </a:fld>
            <a:endParaRPr lang="lv-LV"/>
          </a:p>
        </p:txBody>
      </p:sp>
      <p:sp>
        <p:nvSpPr>
          <p:cNvPr id="5" name="Footer Placeholder 4"/>
          <p:cNvSpPr>
            <a:spLocks noGrp="1"/>
          </p:cNvSpPr>
          <p:nvPr>
            <p:ph type="ftr" sz="quarter" idx="11"/>
          </p:nvPr>
        </p:nvSpPr>
        <p:spPr/>
        <p:txBody>
          <a:bodyPr/>
          <a:lstStyle/>
          <a:p>
            <a:r>
              <a:rPr lang="lv-LV"/>
              <a:t>Pārresoru koordinācijas centrs</a:t>
            </a:r>
          </a:p>
        </p:txBody>
      </p:sp>
      <p:sp>
        <p:nvSpPr>
          <p:cNvPr id="6" name="Slide Number Placeholder 5"/>
          <p:cNvSpPr>
            <a:spLocks noGrp="1"/>
          </p:cNvSpPr>
          <p:nvPr>
            <p:ph type="sldNum" sz="quarter" idx="12"/>
          </p:nvPr>
        </p:nvSpPr>
        <p:spPr/>
        <p:txBody>
          <a:bodyPr/>
          <a:lstStyle/>
          <a:p>
            <a:fld id="{D25FC690-CC19-4397-83D4-099D9C53A1F1}" type="slidenum">
              <a:rPr lang="lv-LV" smtClean="0"/>
              <a:t>6</a:t>
            </a:fld>
            <a:endParaRPr lang="lv-LV"/>
          </a:p>
        </p:txBody>
      </p:sp>
    </p:spTree>
    <p:extLst>
      <p:ext uri="{BB962C8B-B14F-4D97-AF65-F5344CB8AC3E}">
        <p14:creationId xmlns:p14="http://schemas.microsoft.com/office/powerpoint/2010/main" val="133210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907240C-8160-42C5-85B0-BA97D8C93D9C}" type="slidenum">
              <a:rPr lang="lv-LV" smtClean="0"/>
              <a:t>8</a:t>
            </a:fld>
            <a:endParaRPr lang="lv-LV"/>
          </a:p>
        </p:txBody>
      </p:sp>
    </p:spTree>
    <p:extLst>
      <p:ext uri="{BB962C8B-B14F-4D97-AF65-F5344CB8AC3E}">
        <p14:creationId xmlns:p14="http://schemas.microsoft.com/office/powerpoint/2010/main" val="995062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907240C-8160-42C5-85B0-BA97D8C93D9C}" type="slidenum">
              <a:rPr lang="lv-LV" smtClean="0"/>
              <a:t>9</a:t>
            </a:fld>
            <a:endParaRPr lang="lv-LV"/>
          </a:p>
        </p:txBody>
      </p:sp>
    </p:spTree>
    <p:extLst>
      <p:ext uri="{BB962C8B-B14F-4D97-AF65-F5344CB8AC3E}">
        <p14:creationId xmlns:p14="http://schemas.microsoft.com/office/powerpoint/2010/main" val="23305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07240C-8160-42C5-85B0-BA97D8C93D9C}" type="slidenum">
              <a:rPr lang="lv-LV" smtClean="0"/>
              <a:t>10</a:t>
            </a:fld>
            <a:endParaRPr lang="lv-LV"/>
          </a:p>
        </p:txBody>
      </p:sp>
    </p:spTree>
    <p:extLst>
      <p:ext uri="{BB962C8B-B14F-4D97-AF65-F5344CB8AC3E}">
        <p14:creationId xmlns:p14="http://schemas.microsoft.com/office/powerpoint/2010/main" val="280608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07240C-8160-42C5-85B0-BA97D8C93D9C}" type="slidenum">
              <a:rPr lang="lv-LV" smtClean="0"/>
              <a:t>11</a:t>
            </a:fld>
            <a:endParaRPr lang="lv-LV"/>
          </a:p>
        </p:txBody>
      </p:sp>
    </p:spTree>
    <p:extLst>
      <p:ext uri="{BB962C8B-B14F-4D97-AF65-F5344CB8AC3E}">
        <p14:creationId xmlns:p14="http://schemas.microsoft.com/office/powerpoint/2010/main" val="223934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907240C-8160-42C5-85B0-BA97D8C93D9C}" type="slidenum">
              <a:rPr lang="lv-LV" smtClean="0"/>
              <a:t>12</a:t>
            </a:fld>
            <a:endParaRPr lang="lv-LV"/>
          </a:p>
        </p:txBody>
      </p:sp>
    </p:spTree>
    <p:extLst>
      <p:ext uri="{BB962C8B-B14F-4D97-AF65-F5344CB8AC3E}">
        <p14:creationId xmlns:p14="http://schemas.microsoft.com/office/powerpoint/2010/main" val="314324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EF1E20-EBD9-45CC-8575-ED994AF7E64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5CA41A57-D125-40F6-8213-7C35EAD49B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B364A8A3-2CE0-46FD-86C8-5146239246C6}"/>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5" name="Kājenes vietturis 4">
            <a:extLst>
              <a:ext uri="{FF2B5EF4-FFF2-40B4-BE49-F238E27FC236}">
                <a16:creationId xmlns:a16="http://schemas.microsoft.com/office/drawing/2014/main" id="{F00315D0-D830-43EF-93A4-5D1AFE4CBA1C}"/>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AA1EA86-08B5-45A9-A535-80EB9EC40994}"/>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3544882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2B26C3A-9605-42C2-9F1A-33F846A76F3E}"/>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85BA5F02-1C30-453A-8A74-C52C4B32E086}"/>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5680511E-CF30-482C-B801-BF70BC8F842C}"/>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5" name="Kājenes vietturis 4">
            <a:extLst>
              <a:ext uri="{FF2B5EF4-FFF2-40B4-BE49-F238E27FC236}">
                <a16:creationId xmlns:a16="http://schemas.microsoft.com/office/drawing/2014/main" id="{E97DA3A3-BCBF-48BF-BFC0-46F84A3309B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20B8D4D3-4BFA-49A7-9097-B613F94AEB58}"/>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807349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03D5F12C-ECD7-4EE0-86F5-7E85894BC071}"/>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9EA2266E-B473-4F1A-886C-66226CAF560E}"/>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E7B0A6D1-AADC-4DE9-B942-05F2EE7B25A5}"/>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5" name="Kājenes vietturis 4">
            <a:extLst>
              <a:ext uri="{FF2B5EF4-FFF2-40B4-BE49-F238E27FC236}">
                <a16:creationId xmlns:a16="http://schemas.microsoft.com/office/drawing/2014/main" id="{A5155DC6-142A-46C8-9A4B-781C7EB84A6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A5BB79B8-0246-4CEE-8CB4-59BCD70B025C}"/>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327084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2A80FB7-E78B-47B9-B9A7-B25D81F075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4D1FC8D-7472-4079-BE81-E875197FBB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17A28B94-CC17-44F2-BF91-5E2AF9CD7900}"/>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799065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DBDBE66D-197B-48FD-B79F-D8AA63CA2BC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28FAB73-82D7-4CCC-AC85-E678E35E4A87}" type="slidenum">
              <a:rPr lang="en-US" altLang="lv-LV"/>
              <a:pPr>
                <a:defRPr/>
              </a:pPr>
              <a:t>‹#›</a:t>
            </a:fld>
            <a:endParaRPr lang="en-US" altLang="lv-LV"/>
          </a:p>
        </p:txBody>
      </p:sp>
    </p:spTree>
    <p:extLst>
      <p:ext uri="{BB962C8B-B14F-4D97-AF65-F5344CB8AC3E}">
        <p14:creationId xmlns:p14="http://schemas.microsoft.com/office/powerpoint/2010/main" val="378765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033348C-3C99-4071-A6A2-8B781C3B9D5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01205D27-EF77-4CDA-994A-F0A02A1FC6A3}"/>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A0A5B0A-B21C-4E99-9F75-E9FF0104AB01}"/>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5" name="Kājenes vietturis 4">
            <a:extLst>
              <a:ext uri="{FF2B5EF4-FFF2-40B4-BE49-F238E27FC236}">
                <a16:creationId xmlns:a16="http://schemas.microsoft.com/office/drawing/2014/main" id="{9FBF52D2-2C5C-4CDD-8C9B-EC02AE88066F}"/>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E4AA4CA-5011-40D8-8700-7632E434A41F}"/>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990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4C025F3-2EF5-4909-A103-91E63A60E968}"/>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id="{E9533383-4129-46C1-B7DA-F0B19E8628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7A843547-6A4B-4097-9244-C46C6A7821CE}"/>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5" name="Kājenes vietturis 4">
            <a:extLst>
              <a:ext uri="{FF2B5EF4-FFF2-40B4-BE49-F238E27FC236}">
                <a16:creationId xmlns:a16="http://schemas.microsoft.com/office/drawing/2014/main" id="{0AECC2F2-3A86-4A84-8D60-94187A748D13}"/>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927E8DEF-EA3E-4CE3-91D3-330DD5470D70}"/>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119016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11D3530-8F15-4191-9646-0546A7E781C9}"/>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A402D0D3-43D0-4787-8AEF-25EF17C218AB}"/>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245371EF-584A-4C9C-8552-9553B262FF18}"/>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8D103B35-1E9C-4753-A7B2-963447B70B97}"/>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6" name="Kājenes vietturis 5">
            <a:extLst>
              <a:ext uri="{FF2B5EF4-FFF2-40B4-BE49-F238E27FC236}">
                <a16:creationId xmlns:a16="http://schemas.microsoft.com/office/drawing/2014/main" id="{51C3B4E5-36C3-470D-888B-9CE7EDD843AC}"/>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EDB12FE-57AB-4227-B726-270295595047}"/>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3049799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36CF98-9565-4FC1-9601-B2E07537052D}"/>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id="{4CEFB04B-7A5B-47CA-B6A5-6C9B48E2CF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CAA9F7E2-429D-4553-9072-3A9D1D7F04D5}"/>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43E252E8-2621-43BD-82D0-1EB6521012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3B07A547-5C58-4B28-B0F0-9492C800B2D9}"/>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7A3FE055-8E02-4D08-8DA2-77AE673A530A}"/>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8" name="Kājenes vietturis 7">
            <a:extLst>
              <a:ext uri="{FF2B5EF4-FFF2-40B4-BE49-F238E27FC236}">
                <a16:creationId xmlns:a16="http://schemas.microsoft.com/office/drawing/2014/main" id="{23348D16-5A2E-4130-B7B0-E7778C69425F}"/>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1B8EDEB-5F84-4E06-AB69-FF2B432E183A}"/>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35576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E2ADA32-0DEB-412E-838F-F2DC183D42A3}"/>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773BB34C-22E0-4039-B29C-8E629CAA6FC0}"/>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4" name="Kājenes vietturis 3">
            <a:extLst>
              <a:ext uri="{FF2B5EF4-FFF2-40B4-BE49-F238E27FC236}">
                <a16:creationId xmlns:a16="http://schemas.microsoft.com/office/drawing/2014/main" id="{131EDD8F-1AF9-47CB-BA2A-21D0F912FE40}"/>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FA9C9F2F-A227-47EA-9230-21A52E190B10}"/>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356337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7AA4EF12-980B-475A-854A-3C6AFD44106E}"/>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3" name="Kājenes vietturis 2">
            <a:extLst>
              <a:ext uri="{FF2B5EF4-FFF2-40B4-BE49-F238E27FC236}">
                <a16:creationId xmlns:a16="http://schemas.microsoft.com/office/drawing/2014/main" id="{FABA133E-16C1-4647-8778-C2572FACFECD}"/>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D6E2294E-BBB0-473D-9F36-271F8E2CA0AA}"/>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412400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409637D-767A-4446-8818-48C9E064E7FE}"/>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D12C678E-3BDA-4DA7-903B-1A502B088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DB86F01B-78D5-442A-825B-51BCAC0DB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18C07CCB-AD86-44CD-96BC-87D4BC31C63D}"/>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6" name="Kājenes vietturis 5">
            <a:extLst>
              <a:ext uri="{FF2B5EF4-FFF2-40B4-BE49-F238E27FC236}">
                <a16:creationId xmlns:a16="http://schemas.microsoft.com/office/drawing/2014/main" id="{5741F9DB-3B23-4981-918F-644220FD7C3B}"/>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BEE1A412-C353-4883-AD2A-3EB71B13A18A}"/>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218307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FE1B3BD-EDF1-43E1-A5B7-62679097B98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E9E0DB63-691B-49B4-B35D-46BE96164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B6D62B6-9766-4353-8944-F06A68847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3A391ECF-91F4-4820-AA0F-392B30183D51}"/>
              </a:ext>
            </a:extLst>
          </p:cNvPr>
          <p:cNvSpPr>
            <a:spLocks noGrp="1"/>
          </p:cNvSpPr>
          <p:nvPr>
            <p:ph type="dt" sz="half" idx="10"/>
          </p:nvPr>
        </p:nvSpPr>
        <p:spPr/>
        <p:txBody>
          <a:bodyPr/>
          <a:lstStyle/>
          <a:p>
            <a:fld id="{0D9EB730-8738-44C6-801E-9656723E891E}" type="datetimeFigureOut">
              <a:rPr lang="lv-LV" smtClean="0"/>
              <a:t>19.04.2022</a:t>
            </a:fld>
            <a:endParaRPr lang="lv-LV"/>
          </a:p>
        </p:txBody>
      </p:sp>
      <p:sp>
        <p:nvSpPr>
          <p:cNvPr id="6" name="Kājenes vietturis 5">
            <a:extLst>
              <a:ext uri="{FF2B5EF4-FFF2-40B4-BE49-F238E27FC236}">
                <a16:creationId xmlns:a16="http://schemas.microsoft.com/office/drawing/2014/main" id="{3228011C-5FF2-4361-9339-A0C37A2EC02A}"/>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A65899DB-0204-412F-8B05-B424636C81A3}"/>
              </a:ext>
            </a:extLst>
          </p:cNvPr>
          <p:cNvSpPr>
            <a:spLocks noGrp="1"/>
          </p:cNvSpPr>
          <p:nvPr>
            <p:ph type="sldNum" sz="quarter" idx="12"/>
          </p:nvPr>
        </p:nvSpPr>
        <p:spPr/>
        <p:txBody>
          <a:bodyPr/>
          <a:lstStyle/>
          <a:p>
            <a:fld id="{D4684534-F3B1-4883-AD41-12224F8335F1}" type="slidenum">
              <a:rPr lang="lv-LV" smtClean="0"/>
              <a:t>‹#›</a:t>
            </a:fld>
            <a:endParaRPr lang="lv-LV"/>
          </a:p>
        </p:txBody>
      </p:sp>
    </p:spTree>
    <p:extLst>
      <p:ext uri="{BB962C8B-B14F-4D97-AF65-F5344CB8AC3E}">
        <p14:creationId xmlns:p14="http://schemas.microsoft.com/office/powerpoint/2010/main" val="3064697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96DAC541-7B7A-43D3-8B79-37D633B846F1}">
                <asvg:svgBlip xmlns:asvg="http://schemas.microsoft.com/office/drawing/2016/SVG/main" r:embed="rId16"/>
              </a:ext>
            </a:extLst>
          </a:blip>
          <a:srcRect/>
          <a:stretch>
            <a:fillRect/>
          </a:stretch>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763D53FE-D9F7-4AD0-93A0-045223C38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id="{E1D0D115-885F-4ED5-B0AB-DC6AFE600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0C88E9FC-62C2-43DC-9C5B-5CFF8377F3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EB730-8738-44C6-801E-9656723E891E}" type="datetimeFigureOut">
              <a:rPr lang="lv-LV" smtClean="0"/>
              <a:t>19.04.2022</a:t>
            </a:fld>
            <a:endParaRPr lang="lv-LV"/>
          </a:p>
        </p:txBody>
      </p:sp>
      <p:sp>
        <p:nvSpPr>
          <p:cNvPr id="5" name="Kājenes vietturis 4">
            <a:extLst>
              <a:ext uri="{FF2B5EF4-FFF2-40B4-BE49-F238E27FC236}">
                <a16:creationId xmlns:a16="http://schemas.microsoft.com/office/drawing/2014/main" id="{1B214B73-E7A6-4EB4-A545-6F0DCCCB1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a:extLst>
              <a:ext uri="{FF2B5EF4-FFF2-40B4-BE49-F238E27FC236}">
                <a16:creationId xmlns:a16="http://schemas.microsoft.com/office/drawing/2014/main" id="{6351D06C-7607-47F4-A04F-76603CF399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84534-F3B1-4883-AD41-12224F8335F1}" type="slidenum">
              <a:rPr lang="lv-LV" smtClean="0"/>
              <a:t>‹#›</a:t>
            </a:fld>
            <a:endParaRPr lang="lv-LV"/>
          </a:p>
        </p:txBody>
      </p:sp>
    </p:spTree>
    <p:extLst>
      <p:ext uri="{BB962C8B-B14F-4D97-AF65-F5344CB8AC3E}">
        <p14:creationId xmlns:p14="http://schemas.microsoft.com/office/powerpoint/2010/main" val="71977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1.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5.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7.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hyperlink" Target="file:///D:\0000%20VNR%202022\Korekt&#363;ra\RTU%20&#171;GreenMetric&#187;%20reiting&#257;%20atz&#299;ta%20par%2050.%20za&#316;&#257;ko%20universit&#257;ti%20pasaul&#275;%20|%20R&#299;gas%20Tehnisk&#257;%20universit&#257;t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5.xml"/><Relationship Id="rId16"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a:stretch>
        </a:blipFill>
        <a:effectLst/>
      </p:bgPr>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3675F9F-3D80-4BC7-9FEB-4A531248AB3C}"/>
              </a:ext>
            </a:extLst>
          </p:cNvPr>
          <p:cNvSpPr>
            <a:spLocks noGrp="1"/>
          </p:cNvSpPr>
          <p:nvPr>
            <p:ph type="ctrTitle"/>
          </p:nvPr>
        </p:nvSpPr>
        <p:spPr>
          <a:xfrm>
            <a:off x="1123742" y="3599168"/>
            <a:ext cx="10668000" cy="1452226"/>
          </a:xfrm>
        </p:spPr>
        <p:txBody>
          <a:bodyPr>
            <a:normAutofit/>
          </a:bodyPr>
          <a:lstStyle/>
          <a:p>
            <a:r>
              <a:rPr lang="lv-LV" sz="3200" b="1" dirty="0">
                <a:solidFill>
                  <a:srgbClr val="168692"/>
                </a:solidFill>
                <a:latin typeface="Verdana" panose="020B0604030504040204" pitchFamily="34" charset="0"/>
                <a:ea typeface="Verdana" panose="020B0604030504040204" pitchFamily="34" charset="0"/>
              </a:rPr>
              <a:t>Latvijas ziņojums ANO</a:t>
            </a:r>
            <a:br>
              <a:rPr lang="lv-LV" sz="3200" b="1" dirty="0">
                <a:solidFill>
                  <a:srgbClr val="168692"/>
                </a:solidFill>
                <a:latin typeface="Verdana" panose="020B0604030504040204" pitchFamily="34" charset="0"/>
                <a:ea typeface="Verdana" panose="020B0604030504040204" pitchFamily="34" charset="0"/>
              </a:rPr>
            </a:br>
            <a:r>
              <a:rPr lang="lv-LV" sz="3200" b="1" dirty="0">
                <a:solidFill>
                  <a:srgbClr val="168692"/>
                </a:solidFill>
                <a:latin typeface="Verdana" panose="020B0604030504040204" pitchFamily="34" charset="0"/>
                <a:ea typeface="Verdana" panose="020B0604030504040204" pitchFamily="34" charset="0"/>
              </a:rPr>
              <a:t> par ilgtspējīgas attīstības mērķu ieviešanu</a:t>
            </a:r>
            <a:br>
              <a:rPr lang="lv-LV" sz="3200" b="1" dirty="0">
                <a:solidFill>
                  <a:srgbClr val="168692"/>
                </a:solidFill>
                <a:latin typeface="Verdana" panose="020B0604030504040204" pitchFamily="34" charset="0"/>
                <a:ea typeface="Verdana" panose="020B0604030504040204" pitchFamily="34" charset="0"/>
              </a:rPr>
            </a:br>
            <a:r>
              <a:rPr lang="lv-LV" sz="3200" b="1" dirty="0">
                <a:solidFill>
                  <a:srgbClr val="168692"/>
                </a:solidFill>
                <a:latin typeface="Verdana" panose="020B0604030504040204" pitchFamily="34" charset="0"/>
                <a:ea typeface="Verdana" panose="020B0604030504040204" pitchFamily="34" charset="0"/>
              </a:rPr>
              <a:t>– 2022. gads</a:t>
            </a:r>
            <a:endParaRPr lang="lv-LV" sz="3200" dirty="0">
              <a:solidFill>
                <a:srgbClr val="168692"/>
              </a:solidFill>
            </a:endParaRPr>
          </a:p>
        </p:txBody>
      </p:sp>
      <p:sp>
        <p:nvSpPr>
          <p:cNvPr id="3" name="Apakšvirsraksts 2">
            <a:extLst>
              <a:ext uri="{FF2B5EF4-FFF2-40B4-BE49-F238E27FC236}">
                <a16:creationId xmlns:a16="http://schemas.microsoft.com/office/drawing/2014/main" id="{B262CD76-8DA2-4D08-A32A-EC6617A8FA78}"/>
              </a:ext>
            </a:extLst>
          </p:cNvPr>
          <p:cNvSpPr>
            <a:spLocks noGrp="1"/>
          </p:cNvSpPr>
          <p:nvPr>
            <p:ph type="subTitle" idx="1"/>
          </p:nvPr>
        </p:nvSpPr>
        <p:spPr>
          <a:xfrm>
            <a:off x="1524000" y="5202238"/>
            <a:ext cx="9144000" cy="1655762"/>
          </a:xfrm>
        </p:spPr>
        <p:txBody>
          <a:bodyPr/>
          <a:lstStyle/>
          <a:p>
            <a:r>
              <a:rPr lang="lv-LV" sz="2000" dirty="0">
                <a:latin typeface="Verdana" panose="020B0604030504040204" pitchFamily="34" charset="0"/>
                <a:ea typeface="Verdana" panose="020B0604030504040204" pitchFamily="34" charset="0"/>
              </a:rPr>
              <a:t>Saeimas Ilgtspējīgas attīstības komisijas sēde, 20.04.2022.</a:t>
            </a:r>
          </a:p>
          <a:p>
            <a:endParaRPr lang="lv-LV" dirty="0"/>
          </a:p>
        </p:txBody>
      </p:sp>
      <p:sp>
        <p:nvSpPr>
          <p:cNvPr id="6" name="TextBox 5">
            <a:extLst>
              <a:ext uri="{FF2B5EF4-FFF2-40B4-BE49-F238E27FC236}">
                <a16:creationId xmlns:a16="http://schemas.microsoft.com/office/drawing/2014/main" id="{AEEA3EB6-4A9F-4F40-B80C-5F9D91B42A46}"/>
              </a:ext>
            </a:extLst>
          </p:cNvPr>
          <p:cNvSpPr txBox="1"/>
          <p:nvPr/>
        </p:nvSpPr>
        <p:spPr>
          <a:xfrm>
            <a:off x="5583406" y="5879392"/>
            <a:ext cx="6096000" cy="381771"/>
          </a:xfrm>
          <a:prstGeom prst="rect">
            <a:avLst/>
          </a:prstGeom>
          <a:noFill/>
        </p:spPr>
        <p:txBody>
          <a:bodyPr wrap="square">
            <a:spAutoFit/>
          </a:bodyPr>
          <a:lstStyle/>
          <a:p>
            <a:pPr algn="r">
              <a:lnSpc>
                <a:spcPct val="110000"/>
              </a:lnSpc>
              <a:spcBef>
                <a:spcPts val="0"/>
              </a:spcBef>
            </a:pPr>
            <a:r>
              <a:rPr lang="lv-LV" altLang="lv-LV" dirty="0" err="1">
                <a:latin typeface="Verdana" panose="020B0604030504040204" pitchFamily="34" charset="0"/>
                <a:ea typeface="Verdana" panose="020B0604030504040204" pitchFamily="34" charset="0"/>
              </a:rPr>
              <a:t>Pārresoru</a:t>
            </a:r>
            <a:r>
              <a:rPr lang="lv-LV" altLang="lv-LV" dirty="0">
                <a:latin typeface="Verdana" panose="020B0604030504040204" pitchFamily="34" charset="0"/>
                <a:ea typeface="Verdana" panose="020B0604030504040204" pitchFamily="34" charset="0"/>
              </a:rPr>
              <a:t> koordinācijas centrs</a:t>
            </a:r>
          </a:p>
        </p:txBody>
      </p:sp>
    </p:spTree>
    <p:extLst>
      <p:ext uri="{BB962C8B-B14F-4D97-AF65-F5344CB8AC3E}">
        <p14:creationId xmlns:p14="http://schemas.microsoft.com/office/powerpoint/2010/main" val="20869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5BFB-D2D4-440B-85AF-A0B55B2D5BB4}"/>
              </a:ext>
            </a:extLst>
          </p:cNvPr>
          <p:cNvSpPr>
            <a:spLocks noGrp="1"/>
          </p:cNvSpPr>
          <p:nvPr>
            <p:ph type="title"/>
          </p:nvPr>
        </p:nvSpPr>
        <p:spPr>
          <a:xfrm>
            <a:off x="586970" y="346468"/>
            <a:ext cx="4648200" cy="1325563"/>
          </a:xfrm>
        </p:spPr>
        <p:txBody>
          <a:bodyPr>
            <a:normAutofit/>
          </a:bodyPr>
          <a:lstStyle/>
          <a:p>
            <a:r>
              <a:rPr lang="lv-LV" sz="2800" b="1" dirty="0">
                <a:solidFill>
                  <a:srgbClr val="1DBCBD"/>
                </a:solidFill>
                <a:latin typeface="Verdana" panose="020B0604030504040204" pitchFamily="34" charset="0"/>
                <a:ea typeface="Verdana" panose="020B0604030504040204" pitchFamily="34" charset="0"/>
              </a:rPr>
              <a:t>Lielākie panākumi</a:t>
            </a:r>
          </a:p>
        </p:txBody>
      </p:sp>
      <p:pic>
        <p:nvPicPr>
          <p:cNvPr id="4" name="Picture 3" descr="Graphical user interface, application&#10;&#10;Description automatically generated">
            <a:extLst>
              <a:ext uri="{FF2B5EF4-FFF2-40B4-BE49-F238E27FC236}">
                <a16:creationId xmlns:a16="http://schemas.microsoft.com/office/drawing/2014/main" id="{22F8AE5A-742A-4177-A65B-712C118BC3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3617" y="1672030"/>
            <a:ext cx="1407453" cy="1061367"/>
          </a:xfrm>
          <a:prstGeom prst="rect">
            <a:avLst/>
          </a:prstGeom>
          <a:noFill/>
        </p:spPr>
      </p:pic>
      <p:pic>
        <p:nvPicPr>
          <p:cNvPr id="5" name="Content Placeholder 4" descr="A picture containing icon&#10;&#10;Description automatically generated">
            <a:extLst>
              <a:ext uri="{FF2B5EF4-FFF2-40B4-BE49-F238E27FC236}">
                <a16:creationId xmlns:a16="http://schemas.microsoft.com/office/drawing/2014/main" id="{B6CD73F8-9F40-4A00-988A-03E734415A3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503129" y="4800280"/>
            <a:ext cx="1406476" cy="878030"/>
          </a:xfrm>
          <a:prstGeom prst="rect">
            <a:avLst/>
          </a:prstGeom>
          <a:noFill/>
        </p:spPr>
      </p:pic>
      <p:pic>
        <p:nvPicPr>
          <p:cNvPr id="7" name="Picture 6">
            <a:extLst>
              <a:ext uri="{FF2B5EF4-FFF2-40B4-BE49-F238E27FC236}">
                <a16:creationId xmlns:a16="http://schemas.microsoft.com/office/drawing/2014/main" id="{4B36D6F2-DD7C-4294-8307-0289BAE0BD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3129" y="2818488"/>
            <a:ext cx="1407452" cy="894409"/>
          </a:xfrm>
          <a:prstGeom prst="rect">
            <a:avLst/>
          </a:prstGeom>
          <a:noFill/>
        </p:spPr>
      </p:pic>
      <p:pic>
        <p:nvPicPr>
          <p:cNvPr id="10" name="Picture 9">
            <a:extLst>
              <a:ext uri="{FF2B5EF4-FFF2-40B4-BE49-F238E27FC236}">
                <a16:creationId xmlns:a16="http://schemas.microsoft.com/office/drawing/2014/main" id="{08693B51-4BA8-40AD-A340-E431B2C3EA6D}"/>
              </a:ext>
            </a:extLst>
          </p:cNvPr>
          <p:cNvPicPr>
            <a:picLocks noChangeAspect="1"/>
          </p:cNvPicPr>
          <p:nvPr/>
        </p:nvPicPr>
        <p:blipFill>
          <a:blip r:embed="rId6"/>
          <a:stretch>
            <a:fillRect/>
          </a:stretch>
        </p:blipFill>
        <p:spPr>
          <a:xfrm>
            <a:off x="1503129" y="3809384"/>
            <a:ext cx="1406476" cy="894409"/>
          </a:xfrm>
          <a:prstGeom prst="rect">
            <a:avLst/>
          </a:prstGeom>
        </p:spPr>
      </p:pic>
      <p:graphicFrame>
        <p:nvGraphicFramePr>
          <p:cNvPr id="11" name="Table 11">
            <a:extLst>
              <a:ext uri="{FF2B5EF4-FFF2-40B4-BE49-F238E27FC236}">
                <a16:creationId xmlns:a16="http://schemas.microsoft.com/office/drawing/2014/main" id="{D3DB8196-3427-4E3D-AB21-7F869FC3DE30}"/>
              </a:ext>
            </a:extLst>
          </p:cNvPr>
          <p:cNvGraphicFramePr>
            <a:graphicFrameLocks noGrp="1"/>
          </p:cNvGraphicFramePr>
          <p:nvPr>
            <p:extLst>
              <p:ext uri="{D42A27DB-BD31-4B8C-83A1-F6EECF244321}">
                <p14:modId xmlns:p14="http://schemas.microsoft.com/office/powerpoint/2010/main" val="587932372"/>
              </p:ext>
            </p:extLst>
          </p:nvPr>
        </p:nvGraphicFramePr>
        <p:xfrm>
          <a:off x="2910093" y="1672031"/>
          <a:ext cx="8583407" cy="4006280"/>
        </p:xfrm>
        <a:graphic>
          <a:graphicData uri="http://schemas.openxmlformats.org/drawingml/2006/table">
            <a:tbl>
              <a:tblPr firstRow="1" bandRow="1">
                <a:tableStyleId>{5C22544A-7EE6-4342-B048-85BDC9FD1C3A}</a:tableStyleId>
              </a:tblPr>
              <a:tblGrid>
                <a:gridCol w="8583407">
                  <a:extLst>
                    <a:ext uri="{9D8B030D-6E8A-4147-A177-3AD203B41FA5}">
                      <a16:colId xmlns:a16="http://schemas.microsoft.com/office/drawing/2014/main" val="614541906"/>
                    </a:ext>
                  </a:extLst>
                </a:gridCol>
              </a:tblGrid>
              <a:tr h="1018918">
                <a:tc>
                  <a:txBody>
                    <a:bodyPr/>
                    <a:lstStyle/>
                    <a:p>
                      <a:endParaRPr lang="lv-LV" sz="1600" dirty="0">
                        <a:solidFill>
                          <a:schemeClr val="tx1"/>
                        </a:solidFill>
                        <a:latin typeface="Verdana" panose="020B0604030504040204" pitchFamily="34" charset="0"/>
                        <a:ea typeface="Verdana" panose="020B0604030504040204" pitchFamily="34" charset="0"/>
                      </a:endParaRPr>
                    </a:p>
                    <a:p>
                      <a:r>
                        <a:rPr lang="lv-LV" sz="1600" dirty="0">
                          <a:solidFill>
                            <a:schemeClr val="tx1"/>
                          </a:solidFill>
                          <a:latin typeface="Verdana" panose="020B0604030504040204" pitchFamily="34" charset="0"/>
                          <a:ea typeface="Verdana" panose="020B0604030504040204" pitchFamily="34" charset="0"/>
                        </a:rPr>
                        <a:t>+ Uzlabojas tiesiskums, finanšu sektora uzraudzība, stabili pārvaldības pakalpojumi, sabiedrības līdzdalība, mediju neatkarība, u.c.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BCBD">
                        <a:alpha val="37000"/>
                      </a:srgbClr>
                    </a:solidFill>
                  </a:tcPr>
                </a:tc>
                <a:extLst>
                  <a:ext uri="{0D108BD9-81ED-4DB2-BD59-A6C34878D82A}">
                    <a16:rowId xmlns:a16="http://schemas.microsoft.com/office/drawing/2014/main" val="2252302581"/>
                  </a:ext>
                </a:extLst>
              </a:tr>
              <a:tr h="1000568">
                <a:tc>
                  <a:txBody>
                    <a:bodyPr/>
                    <a:lstStyle/>
                    <a:p>
                      <a:endParaRPr lang="lv-LV" sz="800" b="1" dirty="0">
                        <a:latin typeface="Verdana" panose="020B0604030504040204" pitchFamily="34" charset="0"/>
                        <a:ea typeface="Verdana" panose="020B0604030504040204" pitchFamily="34" charset="0"/>
                      </a:endParaRPr>
                    </a:p>
                    <a:p>
                      <a:r>
                        <a:rPr lang="lv-LV" sz="1600" b="1" dirty="0">
                          <a:latin typeface="Verdana" panose="020B0604030504040204" pitchFamily="34" charset="0"/>
                          <a:ea typeface="Verdana" panose="020B0604030504040204" pitchFamily="34" charset="0"/>
                        </a:rPr>
                        <a:t>+ Uzlabojas mājokļi, zaļās zonas, sabiedriskais transports, sabiedriskā drošība, u.c.  </a:t>
                      </a:r>
                    </a:p>
                    <a:p>
                      <a:r>
                        <a:rPr lang="lv-LV" sz="1600" b="0" dirty="0">
                          <a:latin typeface="Verdana" panose="020B0604030504040204" pitchFamily="34" charset="0"/>
                          <a:ea typeface="Verdana" panose="020B0604030504040204" pitchFamily="34" charset="0"/>
                        </a:rPr>
                        <a:t>- Rīgas dominance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BCBD">
                        <a:alpha val="37000"/>
                      </a:srgbClr>
                    </a:solidFill>
                  </a:tcPr>
                </a:tc>
                <a:extLst>
                  <a:ext uri="{0D108BD9-81ED-4DB2-BD59-A6C34878D82A}">
                    <a16:rowId xmlns:a16="http://schemas.microsoft.com/office/drawing/2014/main" val="2392071321"/>
                  </a:ext>
                </a:extLst>
              </a:tr>
              <a:tr h="967876">
                <a:tc>
                  <a:txBody>
                    <a:bodyPr/>
                    <a:lstStyle/>
                    <a:p>
                      <a:endParaRPr lang="lv-LV" sz="1600" b="1" dirty="0">
                        <a:latin typeface="Verdana" panose="020B0604030504040204" pitchFamily="34" charset="0"/>
                        <a:ea typeface="Verdana" panose="020B0604030504040204" pitchFamily="34" charset="0"/>
                      </a:endParaRPr>
                    </a:p>
                    <a:p>
                      <a:r>
                        <a:rPr lang="lv-LV" sz="1600" b="1" dirty="0">
                          <a:latin typeface="Verdana" panose="020B0604030504040204" pitchFamily="34" charset="0"/>
                          <a:ea typeface="Verdana" panose="020B0604030504040204" pitchFamily="34" charset="0"/>
                        </a:rPr>
                        <a:t>+ IKP uz iedzīvotāju, nodarbinātība, nabadzības risks strādājošiem</a:t>
                      </a:r>
                    </a:p>
                    <a:p>
                      <a:r>
                        <a:rPr lang="lv-LV" sz="1600" b="0" dirty="0">
                          <a:latin typeface="Verdana" panose="020B0604030504040204" pitchFamily="34" charset="0"/>
                          <a:ea typeface="Verdana" panose="020B0604030504040204" pitchFamily="34" charset="0"/>
                        </a:rPr>
                        <a:t>- Reģionālās atšķirības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BCBD">
                        <a:alpha val="37000"/>
                      </a:srgbClr>
                    </a:solidFill>
                  </a:tcPr>
                </a:tc>
                <a:extLst>
                  <a:ext uri="{0D108BD9-81ED-4DB2-BD59-A6C34878D82A}">
                    <a16:rowId xmlns:a16="http://schemas.microsoft.com/office/drawing/2014/main" val="3636409102"/>
                  </a:ext>
                </a:extLst>
              </a:tr>
              <a:tr h="1018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dirty="0">
                          <a:latin typeface="Verdana" panose="020B0604030504040204" pitchFamily="34" charset="0"/>
                          <a:ea typeface="Verdana" panose="020B0604030504040204" pitchFamily="34" charset="0"/>
                        </a:rPr>
                        <a:t>+ Bruto patēriņš, energointensitāte ekonomikā, AER transportā, </a:t>
                      </a:r>
                    </a:p>
                    <a:p>
                      <a:pPr marL="285750" indent="-285750">
                        <a:buFontTx/>
                        <a:buChar char="-"/>
                      </a:pPr>
                      <a:r>
                        <a:rPr lang="lv-LV" sz="1600" dirty="0" err="1">
                          <a:latin typeface="Verdana" panose="020B0604030504040204" pitchFamily="34" charset="0"/>
                          <a:ea typeface="Verdana" panose="020B0604030504040204" pitchFamily="34" charset="0"/>
                        </a:rPr>
                        <a:t>Energoatkarība</a:t>
                      </a:r>
                      <a:endParaRPr lang="lv-LV" sz="1600" dirty="0">
                        <a:latin typeface="Verdana" panose="020B0604030504040204" pitchFamily="34" charset="0"/>
                        <a:ea typeface="Verdana" panose="020B0604030504040204" pitchFamily="34" charset="0"/>
                      </a:endParaRPr>
                    </a:p>
                    <a:p>
                      <a:pPr marL="0" indent="0">
                        <a:buFontTx/>
                        <a:buNone/>
                      </a:pPr>
                      <a:r>
                        <a:rPr lang="lv-LV" sz="1600" dirty="0">
                          <a:latin typeface="Verdana" panose="020B0604030504040204" pitchFamily="34" charset="0"/>
                          <a:ea typeface="Verdana" panose="020B0604030504040204" pitchFamily="34" charset="0"/>
                        </a:rPr>
                        <a:t>(N) Nākotnē: enerģijas izmaksas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BCBD">
                        <a:alpha val="37000"/>
                      </a:srgbClr>
                    </a:solidFill>
                  </a:tcPr>
                </a:tc>
                <a:extLst>
                  <a:ext uri="{0D108BD9-81ED-4DB2-BD59-A6C34878D82A}">
                    <a16:rowId xmlns:a16="http://schemas.microsoft.com/office/drawing/2014/main" val="3119897120"/>
                  </a:ext>
                </a:extLst>
              </a:tr>
            </a:tbl>
          </a:graphicData>
        </a:graphic>
      </p:graphicFrame>
    </p:spTree>
    <p:extLst>
      <p:ext uri="{BB962C8B-B14F-4D97-AF65-F5344CB8AC3E}">
        <p14:creationId xmlns:p14="http://schemas.microsoft.com/office/powerpoint/2010/main" val="40743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5BFB-D2D4-440B-85AF-A0B55B2D5BB4}"/>
              </a:ext>
            </a:extLst>
          </p:cNvPr>
          <p:cNvSpPr>
            <a:spLocks noGrp="1"/>
          </p:cNvSpPr>
          <p:nvPr>
            <p:ph type="title"/>
          </p:nvPr>
        </p:nvSpPr>
        <p:spPr>
          <a:xfrm>
            <a:off x="546100" y="317312"/>
            <a:ext cx="10515600" cy="1325563"/>
          </a:xfrm>
        </p:spPr>
        <p:txBody>
          <a:bodyPr>
            <a:normAutofit/>
          </a:bodyPr>
          <a:lstStyle/>
          <a:p>
            <a:r>
              <a:rPr lang="lv-LV" sz="2800" b="1" dirty="0">
                <a:solidFill>
                  <a:srgbClr val="1DBCBD"/>
                </a:solidFill>
                <a:latin typeface="Verdana" panose="020B0604030504040204" pitchFamily="34" charset="0"/>
                <a:ea typeface="Verdana" panose="020B0604030504040204" pitchFamily="34" charset="0"/>
              </a:rPr>
              <a:t>Problemātiskās jomas un to dimensijas</a:t>
            </a:r>
          </a:p>
        </p:txBody>
      </p:sp>
      <p:graphicFrame>
        <p:nvGraphicFramePr>
          <p:cNvPr id="11" name="Table 11">
            <a:extLst>
              <a:ext uri="{FF2B5EF4-FFF2-40B4-BE49-F238E27FC236}">
                <a16:creationId xmlns:a16="http://schemas.microsoft.com/office/drawing/2014/main" id="{D3DB8196-3427-4E3D-AB21-7F869FC3DE30}"/>
              </a:ext>
            </a:extLst>
          </p:cNvPr>
          <p:cNvGraphicFramePr>
            <a:graphicFrameLocks noGrp="1"/>
          </p:cNvGraphicFramePr>
          <p:nvPr>
            <p:extLst>
              <p:ext uri="{D42A27DB-BD31-4B8C-83A1-F6EECF244321}">
                <p14:modId xmlns:p14="http://schemas.microsoft.com/office/powerpoint/2010/main" val="1730516159"/>
              </p:ext>
            </p:extLst>
          </p:nvPr>
        </p:nvGraphicFramePr>
        <p:xfrm>
          <a:off x="2867282" y="1509985"/>
          <a:ext cx="8626218" cy="4149500"/>
        </p:xfrm>
        <a:graphic>
          <a:graphicData uri="http://schemas.openxmlformats.org/drawingml/2006/table">
            <a:tbl>
              <a:tblPr firstRow="1" bandRow="1">
                <a:tableStyleId>{5C22544A-7EE6-4342-B048-85BDC9FD1C3A}</a:tableStyleId>
              </a:tblPr>
              <a:tblGrid>
                <a:gridCol w="8626218">
                  <a:extLst>
                    <a:ext uri="{9D8B030D-6E8A-4147-A177-3AD203B41FA5}">
                      <a16:colId xmlns:a16="http://schemas.microsoft.com/office/drawing/2014/main" val="614541906"/>
                    </a:ext>
                  </a:extLst>
                </a:gridCol>
              </a:tblGrid>
              <a:tr h="966515">
                <a:tc>
                  <a:txBody>
                    <a:bodyPr/>
                    <a:lstStyle/>
                    <a:p>
                      <a:pPr marL="0" indent="0">
                        <a:buFontTx/>
                        <a:buNone/>
                      </a:pPr>
                      <a:endParaRPr lang="lv-LV" sz="1600" b="0" dirty="0">
                        <a:solidFill>
                          <a:schemeClr val="tx1"/>
                        </a:solidFill>
                        <a:latin typeface="Verdana" panose="020B0604030504040204" pitchFamily="34" charset="0"/>
                        <a:ea typeface="Verdana" panose="020B0604030504040204" pitchFamily="34" charset="0"/>
                      </a:endParaRPr>
                    </a:p>
                    <a:p>
                      <a:pPr marL="0" indent="0">
                        <a:buFontTx/>
                        <a:buNone/>
                      </a:pPr>
                      <a:r>
                        <a:rPr lang="lv-LV" sz="1600" b="0" dirty="0">
                          <a:solidFill>
                            <a:schemeClr val="tx1"/>
                          </a:solidFill>
                          <a:latin typeface="Verdana" panose="020B0604030504040204" pitchFamily="34" charset="0"/>
                          <a:ea typeface="Verdana" panose="020B0604030504040204" pitchFamily="34" charset="0"/>
                        </a:rPr>
                        <a:t>- </a:t>
                      </a:r>
                      <a:r>
                        <a:rPr lang="lv-LV" sz="1600" b="1" dirty="0">
                          <a:solidFill>
                            <a:schemeClr val="tx1"/>
                          </a:solidFill>
                          <a:latin typeface="Verdana" panose="020B0604030504040204" pitchFamily="34" charset="0"/>
                          <a:ea typeface="Verdana" panose="020B0604030504040204" pitchFamily="34" charset="0"/>
                        </a:rPr>
                        <a:t>Nevienlīdzība nemazinās </a:t>
                      </a:r>
                    </a:p>
                    <a:p>
                      <a:pPr marL="0" indent="0">
                        <a:buFontTx/>
                        <a:buNone/>
                      </a:pPr>
                      <a:r>
                        <a:rPr lang="lv-LV" sz="1600" b="1" dirty="0">
                          <a:solidFill>
                            <a:schemeClr val="tx1"/>
                          </a:solidFill>
                          <a:latin typeface="Verdana" panose="020B0604030504040204" pitchFamily="34" charset="0"/>
                          <a:ea typeface="Verdana" panose="020B0604030504040204" pitchFamily="34" charset="0"/>
                        </a:rPr>
                        <a:t>- Uzkrājumu nav 50% mājsaimniecību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302581"/>
                  </a:ext>
                </a:extLst>
              </a:tr>
              <a:tr h="965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dirty="0">
                          <a:latin typeface="Verdana" panose="020B0604030504040204" pitchFamily="34" charset="0"/>
                          <a:ea typeface="Verdana" panose="020B0604030504040204" pitchFamily="34" charset="0"/>
                        </a:rPr>
                        <a:t>- Pieaug nabadzības risks </a:t>
                      </a:r>
                      <a:r>
                        <a:rPr lang="lv-LV" sz="1600" b="1" dirty="0" err="1">
                          <a:latin typeface="Verdana" panose="020B0604030504040204" pitchFamily="34" charset="0"/>
                          <a:ea typeface="Verdana" panose="020B0604030504040204" pitchFamily="34" charset="0"/>
                        </a:rPr>
                        <a:t>pirmspensijas</a:t>
                      </a:r>
                      <a:r>
                        <a:rPr lang="lv-LV" sz="1600" b="1" dirty="0">
                          <a:latin typeface="Verdana" panose="020B0604030504040204" pitchFamily="34" charset="0"/>
                          <a:ea typeface="Verdana" panose="020B0604030504040204" pitchFamily="34" charset="0"/>
                        </a:rPr>
                        <a:t> un 65+ vecuma grupās</a:t>
                      </a:r>
                    </a:p>
                    <a:p>
                      <a:pPr marL="0" indent="0">
                        <a:buFontTx/>
                        <a:buNone/>
                      </a:pPr>
                      <a:r>
                        <a:rPr lang="lv-LV" sz="1600" b="1" dirty="0">
                          <a:latin typeface="Verdana" panose="020B0604030504040204" pitchFamily="34" charset="0"/>
                          <a:ea typeface="Verdana" panose="020B0604030504040204" pitchFamily="34" charset="0"/>
                        </a:rPr>
                        <a:t>+ Uzsākta minimālā ienākumu līmeņa reforma, kas mazina nabadzības dziļumu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2071321"/>
                  </a:ext>
                </a:extLst>
              </a:tr>
              <a:tr h="1066800">
                <a:tc>
                  <a:txBody>
                    <a:bodyPr/>
                    <a:lstStyle/>
                    <a:p>
                      <a:pPr marL="285750" indent="-285750">
                        <a:buFontTx/>
                        <a:buChar char="-"/>
                      </a:pPr>
                      <a:r>
                        <a:rPr lang="lv-LV" sz="1600" b="1" kern="1200" dirty="0">
                          <a:solidFill>
                            <a:schemeClr val="dk1"/>
                          </a:solidFill>
                          <a:effectLst/>
                          <a:latin typeface="Verdana" panose="020B0604030504040204" pitchFamily="34" charset="0"/>
                          <a:ea typeface="Verdana" panose="020B0604030504040204" pitchFamily="34" charset="0"/>
                          <a:cs typeface="+mn-cs"/>
                        </a:rPr>
                        <a:t>Darba samaksas atšķirība starp vīriešiem un sievietēm (22,3 % 2020. g.) -  augstākā Eiropas Savienībā, augstāks nabadzības risks</a:t>
                      </a:r>
                    </a:p>
                    <a:p>
                      <a:pPr marL="0" indent="0">
                        <a:buFontTx/>
                        <a:buNone/>
                      </a:pPr>
                      <a:endParaRPr lang="lv-LV" sz="1600" b="1" dirty="0">
                        <a:latin typeface="Verdana" panose="020B0604030504040204" pitchFamily="34" charset="0"/>
                        <a:ea typeface="Verdana" panose="020B0604030504040204" pitchFamily="34" charset="0"/>
                      </a:endParaRPr>
                    </a:p>
                    <a:p>
                      <a:pPr marL="0" indent="0">
                        <a:buFontTx/>
                        <a:buNone/>
                      </a:pPr>
                      <a:r>
                        <a:rPr lang="lv-LV" sz="1600" b="1" kern="1200" dirty="0">
                          <a:solidFill>
                            <a:schemeClr val="dk1"/>
                          </a:solidFill>
                          <a:effectLst/>
                          <a:latin typeface="Verdana" panose="020B0604030504040204" pitchFamily="34" charset="0"/>
                          <a:ea typeface="Verdana" panose="020B0604030504040204" pitchFamily="34" charset="0"/>
                          <a:cs typeface="+mn-cs"/>
                        </a:rPr>
                        <a:t>+ Novērojams pakāpenisks progress pārējās dzimumu līdztiesības jomās</a:t>
                      </a:r>
                      <a:endParaRPr lang="lv-LV" sz="16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409102"/>
                  </a:ext>
                </a:extLst>
              </a:tr>
              <a:tr h="1150985">
                <a:tc>
                  <a:txBody>
                    <a:bodyPr/>
                    <a:lstStyle/>
                    <a:p>
                      <a:pPr marL="285750" indent="-285750">
                        <a:buFontTx/>
                        <a:buChar char="-"/>
                      </a:pPr>
                      <a:r>
                        <a:rPr lang="lv-LV" sz="1600" b="1" kern="1200" dirty="0">
                          <a:solidFill>
                            <a:schemeClr val="dk1"/>
                          </a:solidFill>
                          <a:effectLst/>
                          <a:latin typeface="Verdana" panose="020B0604030504040204" pitchFamily="34" charset="0"/>
                          <a:ea typeface="Verdana" panose="020B0604030504040204" pitchFamily="34" charset="0"/>
                          <a:cs typeface="+mn-cs"/>
                        </a:rPr>
                        <a:t>Lauku putnu indekss krīt, degradētās zemes platība – ap 13 % , atsevišķu </a:t>
                      </a:r>
                      <a:r>
                        <a:rPr lang="lv-LV" sz="1600" b="1" kern="1200" dirty="0" err="1">
                          <a:solidFill>
                            <a:schemeClr val="dk1"/>
                          </a:solidFill>
                          <a:effectLst/>
                          <a:latin typeface="Verdana" panose="020B0604030504040204" pitchFamily="34" charset="0"/>
                          <a:ea typeface="Verdana" panose="020B0604030504040204" pitchFamily="34" charset="0"/>
                          <a:cs typeface="+mn-cs"/>
                        </a:rPr>
                        <a:t>invazīvo</a:t>
                      </a:r>
                      <a:r>
                        <a:rPr lang="lv-LV" sz="1600" b="1" kern="1200" dirty="0">
                          <a:solidFill>
                            <a:schemeClr val="dk1"/>
                          </a:solidFill>
                          <a:effectLst/>
                          <a:latin typeface="Verdana" panose="020B0604030504040204" pitchFamily="34" charset="0"/>
                          <a:ea typeface="Verdana" panose="020B0604030504040204" pitchFamily="34" charset="0"/>
                          <a:cs typeface="+mn-cs"/>
                        </a:rPr>
                        <a:t> sugu izplatība Latvijā nesamazinās</a:t>
                      </a:r>
                    </a:p>
                    <a:p>
                      <a:pPr marL="0" indent="0">
                        <a:buFontTx/>
                        <a:buNone/>
                      </a:pPr>
                      <a:r>
                        <a:rPr lang="lv-LV" sz="1600" b="1" kern="1200" dirty="0">
                          <a:solidFill>
                            <a:schemeClr val="dk1"/>
                          </a:solidFill>
                          <a:effectLst/>
                          <a:latin typeface="Verdana" panose="020B0604030504040204" pitchFamily="34" charset="0"/>
                          <a:ea typeface="Verdana" panose="020B0604030504040204" pitchFamily="34" charset="0"/>
                          <a:cs typeface="+mn-cs"/>
                        </a:rPr>
                        <a:t>+  Daudz mazāk ir sliktā stāvoklī novērtētu ES aizsargājamo meža biotopu</a:t>
                      </a:r>
                      <a:endParaRPr lang="lv-LV" sz="1600" b="1" dirty="0">
                        <a:latin typeface="Verdana" panose="020B0604030504040204" pitchFamily="34" charset="0"/>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897120"/>
                  </a:ext>
                </a:extLst>
              </a:tr>
            </a:tbl>
          </a:graphicData>
        </a:graphic>
      </p:graphicFrame>
      <p:pic>
        <p:nvPicPr>
          <p:cNvPr id="12" name="Content Placeholder 3" descr="Graphical user interface, text, application&#10;&#10;Description automatically generated">
            <a:extLst>
              <a:ext uri="{FF2B5EF4-FFF2-40B4-BE49-F238E27FC236}">
                <a16:creationId xmlns:a16="http://schemas.microsoft.com/office/drawing/2014/main" id="{0984A71E-B5D1-4E4D-B1AC-3D4C502CE0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440" y="2489867"/>
            <a:ext cx="1479841" cy="975154"/>
          </a:xfrm>
          <a:prstGeom prst="rect">
            <a:avLst/>
          </a:prstGeom>
          <a:noFill/>
        </p:spPr>
      </p:pic>
      <p:pic>
        <p:nvPicPr>
          <p:cNvPr id="13" name="Picture 12" descr="Graphical user interface, application&#10;&#10;Description automatically generated">
            <a:extLst>
              <a:ext uri="{FF2B5EF4-FFF2-40B4-BE49-F238E27FC236}">
                <a16:creationId xmlns:a16="http://schemas.microsoft.com/office/drawing/2014/main" id="{3FE60318-5F1F-4D06-AD08-1F53CE7BAB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6444" y="1509985"/>
            <a:ext cx="1479841" cy="940410"/>
          </a:xfrm>
          <a:prstGeom prst="rect">
            <a:avLst/>
          </a:prstGeom>
          <a:noFill/>
        </p:spPr>
      </p:pic>
      <p:pic>
        <p:nvPicPr>
          <p:cNvPr id="14" name="Picture 13" descr="Graphical user interface, application&#10;&#10;Description automatically generated">
            <a:extLst>
              <a:ext uri="{FF2B5EF4-FFF2-40B4-BE49-F238E27FC236}">
                <a16:creationId xmlns:a16="http://schemas.microsoft.com/office/drawing/2014/main" id="{78FE14F5-D278-48A9-817A-9970E7E7C5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56" y="4579290"/>
            <a:ext cx="1495415" cy="1119667"/>
          </a:xfrm>
          <a:prstGeom prst="rect">
            <a:avLst/>
          </a:prstGeom>
          <a:noFill/>
        </p:spPr>
      </p:pic>
      <p:pic>
        <p:nvPicPr>
          <p:cNvPr id="15" name="Picture 14" descr="Graphical user interface&#10;&#10;Description automatically generated with medium confidence">
            <a:extLst>
              <a:ext uri="{FF2B5EF4-FFF2-40B4-BE49-F238E27FC236}">
                <a16:creationId xmlns:a16="http://schemas.microsoft.com/office/drawing/2014/main" id="{373A6171-BB5E-42AF-B0A8-FDAFF36DF6E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7440" y="3455912"/>
            <a:ext cx="1479841" cy="1044434"/>
          </a:xfrm>
          <a:prstGeom prst="rect">
            <a:avLst/>
          </a:prstGeom>
          <a:noFill/>
        </p:spPr>
      </p:pic>
    </p:spTree>
    <p:extLst>
      <p:ext uri="{BB962C8B-B14F-4D97-AF65-F5344CB8AC3E}">
        <p14:creationId xmlns:p14="http://schemas.microsoft.com/office/powerpoint/2010/main" val="361776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5BFB-D2D4-440B-85AF-A0B55B2D5BB4}"/>
              </a:ext>
            </a:extLst>
          </p:cNvPr>
          <p:cNvSpPr>
            <a:spLocks noGrp="1"/>
          </p:cNvSpPr>
          <p:nvPr>
            <p:ph type="title"/>
          </p:nvPr>
        </p:nvSpPr>
        <p:spPr>
          <a:xfrm>
            <a:off x="546100" y="317312"/>
            <a:ext cx="10515600" cy="1325563"/>
          </a:xfrm>
        </p:spPr>
        <p:txBody>
          <a:bodyPr>
            <a:normAutofit/>
          </a:bodyPr>
          <a:lstStyle/>
          <a:p>
            <a:r>
              <a:rPr lang="lv-LV" sz="2800" b="1" dirty="0">
                <a:solidFill>
                  <a:srgbClr val="1DBCBD"/>
                </a:solidFill>
                <a:latin typeface="Verdana" panose="020B0604030504040204" pitchFamily="34" charset="0"/>
                <a:ea typeface="Verdana" panose="020B0604030504040204" pitchFamily="34" charset="0"/>
              </a:rPr>
              <a:t>ANO Foruma tematiskās jomas</a:t>
            </a:r>
          </a:p>
        </p:txBody>
      </p:sp>
      <p:graphicFrame>
        <p:nvGraphicFramePr>
          <p:cNvPr id="11" name="Table 11">
            <a:extLst>
              <a:ext uri="{FF2B5EF4-FFF2-40B4-BE49-F238E27FC236}">
                <a16:creationId xmlns:a16="http://schemas.microsoft.com/office/drawing/2014/main" id="{D3DB8196-3427-4E3D-AB21-7F869FC3DE30}"/>
              </a:ext>
            </a:extLst>
          </p:cNvPr>
          <p:cNvGraphicFramePr>
            <a:graphicFrameLocks noGrp="1"/>
          </p:cNvGraphicFramePr>
          <p:nvPr>
            <p:extLst>
              <p:ext uri="{D42A27DB-BD31-4B8C-83A1-F6EECF244321}">
                <p14:modId xmlns:p14="http://schemas.microsoft.com/office/powerpoint/2010/main" val="3762010690"/>
              </p:ext>
            </p:extLst>
          </p:nvPr>
        </p:nvGraphicFramePr>
        <p:xfrm>
          <a:off x="2875402" y="1611237"/>
          <a:ext cx="8314116" cy="4492108"/>
        </p:xfrm>
        <a:graphic>
          <a:graphicData uri="http://schemas.openxmlformats.org/drawingml/2006/table">
            <a:tbl>
              <a:tblPr firstRow="1" bandRow="1">
                <a:tableStyleId>{5C22544A-7EE6-4342-B048-85BDC9FD1C3A}</a:tableStyleId>
              </a:tblPr>
              <a:tblGrid>
                <a:gridCol w="8314116">
                  <a:extLst>
                    <a:ext uri="{9D8B030D-6E8A-4147-A177-3AD203B41FA5}">
                      <a16:colId xmlns:a16="http://schemas.microsoft.com/office/drawing/2014/main" val="614541906"/>
                    </a:ext>
                  </a:extLst>
                </a:gridCol>
              </a:tblGrid>
              <a:tr h="971253">
                <a:tc>
                  <a:txBody>
                    <a:bodyPr/>
                    <a:lstStyle/>
                    <a:p>
                      <a:pPr marL="0" indent="0">
                        <a:buFontTx/>
                        <a:buNone/>
                      </a:pPr>
                      <a:r>
                        <a:rPr lang="lv-LV" sz="1600" b="1" dirty="0">
                          <a:solidFill>
                            <a:schemeClr val="tx1"/>
                          </a:solidFill>
                          <a:latin typeface="Verdana" panose="020B0604030504040204" pitchFamily="34" charset="0"/>
                          <a:ea typeface="Verdana" panose="020B0604030504040204" pitchFamily="34" charset="0"/>
                        </a:rPr>
                        <a:t>+ Jauns mācību saturs, samazinās pirms laika skolu pametušo īpatsvars, aug absolventu nodarbinātība</a:t>
                      </a:r>
                    </a:p>
                    <a:p>
                      <a:pPr marL="0" indent="0">
                        <a:buFontTx/>
                        <a:buNone/>
                      </a:pPr>
                      <a:endParaRPr lang="lv-LV" sz="800" b="1" dirty="0">
                        <a:solidFill>
                          <a:schemeClr val="tx1"/>
                        </a:solidFill>
                        <a:latin typeface="Verdana" panose="020B0604030504040204" pitchFamily="34" charset="0"/>
                        <a:ea typeface="Verdana" panose="020B0604030504040204" pitchFamily="34" charset="0"/>
                      </a:endParaRPr>
                    </a:p>
                    <a:p>
                      <a:pPr marL="285750" indent="-285750">
                        <a:buFontTx/>
                        <a:buChar char="-"/>
                      </a:pPr>
                      <a:r>
                        <a:rPr lang="lv-LV" sz="1600" b="1" dirty="0">
                          <a:solidFill>
                            <a:schemeClr val="tx1"/>
                          </a:solidFill>
                          <a:latin typeface="Verdana" panose="020B0604030504040204" pitchFamily="34" charset="0"/>
                          <a:ea typeface="Verdana" panose="020B0604030504040204" pitchFamily="34" charset="0"/>
                        </a:rPr>
                        <a:t>Neliels izglītojamo īpatsvars ar augstiem mācību rezultātiem</a:t>
                      </a:r>
                    </a:p>
                    <a:p>
                      <a:pPr marL="0" indent="0">
                        <a:buFontTx/>
                        <a:buNone/>
                      </a:pPr>
                      <a:endParaRPr lang="lv-LV" sz="3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BCBD">
                        <a:alpha val="37000"/>
                      </a:srgbClr>
                    </a:solidFill>
                  </a:tcPr>
                </a:tc>
                <a:extLst>
                  <a:ext uri="{0D108BD9-81ED-4DB2-BD59-A6C34878D82A}">
                    <a16:rowId xmlns:a16="http://schemas.microsoft.com/office/drawing/2014/main" val="2252302581"/>
                  </a:ext>
                </a:extLst>
              </a:tr>
              <a:tr h="1197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dirty="0">
                          <a:latin typeface="Verdana" panose="020B0604030504040204" pitchFamily="34" charset="0"/>
                          <a:ea typeface="Verdana" panose="020B0604030504040204" pitchFamily="34" charset="0"/>
                        </a:rPr>
                        <a:t>+ Samazinās piesārņojums no notekūdeņiem, nozveja atbilstoši ES nosacījumiem, palielinās «Zilā karoga» peldvietu skaits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600" b="1"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dirty="0">
                          <a:latin typeface="Verdana" panose="020B0604030504040204" pitchFamily="34" charset="0"/>
                          <a:ea typeface="Verdana" panose="020B0604030504040204" pitchFamily="34" charset="0"/>
                        </a:rPr>
                        <a:t>- Palielinās eitrofikācijai pakļautā jūras teritorijas platība</a:t>
                      </a:r>
                      <a:endParaRPr lang="lv-LV"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BCBD">
                        <a:alpha val="37000"/>
                      </a:srgbClr>
                    </a:solidFill>
                  </a:tcPr>
                </a:tc>
                <a:extLst>
                  <a:ext uri="{0D108BD9-81ED-4DB2-BD59-A6C34878D82A}">
                    <a16:rowId xmlns:a16="http://schemas.microsoft.com/office/drawing/2014/main" val="2392071321"/>
                  </a:ext>
                </a:extLst>
              </a:tr>
              <a:tr h="1285849">
                <a:tc>
                  <a:txBody>
                    <a:bodyPr/>
                    <a:lstStyle/>
                    <a:p>
                      <a:pPr marL="0" indent="0">
                        <a:buFontTx/>
                        <a:buNone/>
                      </a:pPr>
                      <a:endParaRPr lang="lv-LV" sz="300" b="1" dirty="0">
                        <a:latin typeface="Verdana" panose="020B0604030504040204" pitchFamily="34" charset="0"/>
                        <a:ea typeface="Verdana" panose="020B0604030504040204" pitchFamily="34" charset="0"/>
                      </a:endParaRPr>
                    </a:p>
                    <a:p>
                      <a:pPr marL="0" indent="0">
                        <a:buFontTx/>
                        <a:buNone/>
                      </a:pPr>
                      <a:endParaRPr lang="lv-LV" sz="300" b="1" dirty="0">
                        <a:latin typeface="Verdana" panose="020B0604030504040204" pitchFamily="34" charset="0"/>
                        <a:ea typeface="Verdana" panose="020B0604030504040204" pitchFamily="34" charset="0"/>
                      </a:endParaRPr>
                    </a:p>
                    <a:p>
                      <a:pPr marL="0" indent="0">
                        <a:buFontTx/>
                        <a:buNone/>
                      </a:pPr>
                      <a:r>
                        <a:rPr lang="lv-LV" sz="1600" b="1" dirty="0">
                          <a:latin typeface="Verdana" panose="020B0604030504040204" pitchFamily="34" charset="0"/>
                          <a:ea typeface="Verdana" panose="020B0604030504040204" pitchFamily="34" charset="0"/>
                        </a:rPr>
                        <a:t>+ Pieaug oficiālās attīstības palīdzības apjoms no NKI, </a:t>
                      </a:r>
                      <a:r>
                        <a:rPr lang="lv-LV" sz="1600" b="1" dirty="0">
                          <a:solidFill>
                            <a:schemeClr val="tx1"/>
                          </a:solidFill>
                          <a:latin typeface="Verdana" panose="020B0604030504040204" pitchFamily="34" charset="0"/>
                          <a:ea typeface="Verdana" panose="020B0604030504040204" pitchFamily="34" charset="0"/>
                        </a:rPr>
                        <a:t>divkāršota divpusēja attīstības sadarbība, pieaug imports no attīstības valstīm, </a:t>
                      </a:r>
                    </a:p>
                    <a:p>
                      <a:pPr marL="0" indent="0">
                        <a:buFontTx/>
                        <a:buNone/>
                      </a:pPr>
                      <a:r>
                        <a:rPr lang="lv-LV" sz="1600" b="1" dirty="0">
                          <a:solidFill>
                            <a:schemeClr val="tx1"/>
                          </a:solidFill>
                          <a:latin typeface="Verdana" panose="020B0604030504040204" pitchFamily="34" charset="0"/>
                          <a:ea typeface="Verdana" panose="020B0604030504040204" pitchFamily="34" charset="0"/>
                        </a:rPr>
                        <a:t>Latvija atbalsta dažādu pušu partnerības</a:t>
                      </a:r>
                      <a:endParaRPr lang="lv-LV"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BCBD">
                        <a:alpha val="37000"/>
                      </a:srgbClr>
                    </a:solidFill>
                  </a:tcPr>
                </a:tc>
                <a:extLst>
                  <a:ext uri="{0D108BD9-81ED-4DB2-BD59-A6C34878D82A}">
                    <a16:rowId xmlns:a16="http://schemas.microsoft.com/office/drawing/2014/main" val="3636409102"/>
                  </a:ext>
                </a:extLst>
              </a:tr>
              <a:tr h="1018025">
                <a:tc>
                  <a:txBody>
                    <a:bodyPr/>
                    <a:lstStyle/>
                    <a:p>
                      <a:pPr marL="0" indent="0">
                        <a:buFontTx/>
                        <a:buNone/>
                      </a:pPr>
                      <a:r>
                        <a:rPr lang="lv-LV" sz="1600" b="1" dirty="0">
                          <a:latin typeface="Verdana" panose="020B0604030504040204" pitchFamily="34" charset="0"/>
                          <a:ea typeface="Verdana" panose="020B0604030504040204" pitchFamily="34" charset="0"/>
                        </a:rPr>
                        <a:t>+ Sarūk potenciāli zaudētie mūža gada, pieaug apmierinātība ar pakalpojumiem, piesaistīts medicīnas personāls reģioniem</a:t>
                      </a:r>
                    </a:p>
                    <a:p>
                      <a:pPr marL="0" indent="0">
                        <a:buFontTx/>
                        <a:buNone/>
                      </a:pPr>
                      <a:endParaRPr lang="lv-LV" sz="800" b="1" kern="1200" dirty="0">
                        <a:solidFill>
                          <a:schemeClr val="dk1"/>
                        </a:solidFill>
                        <a:latin typeface="Verdana" panose="020B0604030504040204" pitchFamily="34" charset="0"/>
                        <a:ea typeface="Verdana" panose="020B0604030504040204" pitchFamily="34" charset="0"/>
                        <a:cs typeface="+mn-cs"/>
                      </a:endParaRPr>
                    </a:p>
                    <a:p>
                      <a:pPr marL="0" indent="0">
                        <a:buFontTx/>
                        <a:buNone/>
                      </a:pPr>
                      <a:r>
                        <a:rPr lang="lv-LV" sz="1600" b="1" kern="1200" dirty="0">
                          <a:solidFill>
                            <a:schemeClr val="dk1"/>
                          </a:solidFill>
                          <a:latin typeface="Verdana" panose="020B0604030504040204" pitchFamily="34" charset="0"/>
                          <a:ea typeface="Verdana" panose="020B0604030504040204" pitchFamily="34" charset="0"/>
                          <a:cs typeface="+mn-cs"/>
                        </a:rPr>
                        <a:t>- Samazinās veselīgi nodzīvoti mūža gadi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DBCBD">
                        <a:alpha val="37000"/>
                      </a:srgbClr>
                    </a:solidFill>
                  </a:tcPr>
                </a:tc>
                <a:extLst>
                  <a:ext uri="{0D108BD9-81ED-4DB2-BD59-A6C34878D82A}">
                    <a16:rowId xmlns:a16="http://schemas.microsoft.com/office/drawing/2014/main" val="3119897120"/>
                  </a:ext>
                </a:extLst>
              </a:tr>
            </a:tbl>
          </a:graphicData>
        </a:graphic>
      </p:graphicFrame>
      <p:pic>
        <p:nvPicPr>
          <p:cNvPr id="8" name="Picture 7" descr="A picture containing icon&#10;&#10;Description automatically generated">
            <a:extLst>
              <a:ext uri="{FF2B5EF4-FFF2-40B4-BE49-F238E27FC236}">
                <a16:creationId xmlns:a16="http://schemas.microsoft.com/office/drawing/2014/main" id="{DF4F133B-8491-47AD-AC92-906D74332D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1792" y="1560239"/>
            <a:ext cx="1586504" cy="991389"/>
          </a:xfrm>
          <a:prstGeom prst="rect">
            <a:avLst/>
          </a:prstGeom>
          <a:noFill/>
        </p:spPr>
      </p:pic>
      <p:pic>
        <p:nvPicPr>
          <p:cNvPr id="9" name="Picture 8" descr="Graphical user interface, application&#10;&#10;Description automatically generated">
            <a:extLst>
              <a:ext uri="{FF2B5EF4-FFF2-40B4-BE49-F238E27FC236}">
                <a16:creationId xmlns:a16="http://schemas.microsoft.com/office/drawing/2014/main" id="{7F1CA575-46E4-4000-BE2F-554DF9FEEF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792" y="2616663"/>
            <a:ext cx="1586504" cy="1216843"/>
          </a:xfrm>
          <a:prstGeom prst="rect">
            <a:avLst/>
          </a:prstGeom>
          <a:noFill/>
        </p:spPr>
      </p:pic>
      <p:pic>
        <p:nvPicPr>
          <p:cNvPr id="10" name="Picture 9" descr="Graphical user interface&#10;&#10;Description automatically generated">
            <a:extLst>
              <a:ext uri="{FF2B5EF4-FFF2-40B4-BE49-F238E27FC236}">
                <a16:creationId xmlns:a16="http://schemas.microsoft.com/office/drawing/2014/main" id="{CE5FD1EE-3B50-4D57-BFC4-CE273A27958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0575" y="3877937"/>
            <a:ext cx="1587721" cy="1207542"/>
          </a:xfrm>
          <a:prstGeom prst="rect">
            <a:avLst/>
          </a:prstGeom>
          <a:noFill/>
        </p:spPr>
      </p:pic>
      <p:pic>
        <p:nvPicPr>
          <p:cNvPr id="16" name="Picture 15" descr="Graphical user interface&#10;&#10;Description automatically generated with medium confidence">
            <a:extLst>
              <a:ext uri="{FF2B5EF4-FFF2-40B4-BE49-F238E27FC236}">
                <a16:creationId xmlns:a16="http://schemas.microsoft.com/office/drawing/2014/main" id="{53B8EEF8-A936-4C7F-A326-CCE3C63AF88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1792" y="5131481"/>
            <a:ext cx="1569008" cy="980457"/>
          </a:xfrm>
          <a:prstGeom prst="rect">
            <a:avLst/>
          </a:prstGeom>
          <a:noFill/>
        </p:spPr>
      </p:pic>
      <p:pic>
        <p:nvPicPr>
          <p:cNvPr id="17" name="Picture 16" descr="Graphical user interface, application&#10;&#10;Description automatically generated">
            <a:extLst>
              <a:ext uri="{FF2B5EF4-FFF2-40B4-BE49-F238E27FC236}">
                <a16:creationId xmlns:a16="http://schemas.microsoft.com/office/drawing/2014/main" id="{C3155E43-8755-4804-98DB-5A09C8E77A0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7224" y="537173"/>
            <a:ext cx="1233853" cy="923826"/>
          </a:xfrm>
          <a:prstGeom prst="rect">
            <a:avLst/>
          </a:prstGeom>
          <a:noFill/>
        </p:spPr>
      </p:pic>
      <p:pic>
        <p:nvPicPr>
          <p:cNvPr id="18" name="Picture 17" descr="Graphical user interface&#10;&#10;Description automatically generated with medium confidence">
            <a:extLst>
              <a:ext uri="{FF2B5EF4-FFF2-40B4-BE49-F238E27FC236}">
                <a16:creationId xmlns:a16="http://schemas.microsoft.com/office/drawing/2014/main" id="{9946864D-7FDD-462D-9AFD-F249C07D84E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71077" y="537173"/>
            <a:ext cx="1363160" cy="903151"/>
          </a:xfrm>
          <a:prstGeom prst="rect">
            <a:avLst/>
          </a:prstGeom>
          <a:noFill/>
        </p:spPr>
      </p:pic>
    </p:spTree>
    <p:extLst>
      <p:ext uri="{BB962C8B-B14F-4D97-AF65-F5344CB8AC3E}">
        <p14:creationId xmlns:p14="http://schemas.microsoft.com/office/powerpoint/2010/main" val="249399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DBCBD">
            <a:alpha val="6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65355-C908-4F03-BBEB-19F3A459E62F}"/>
              </a:ext>
            </a:extLst>
          </p:cNvPr>
          <p:cNvSpPr>
            <a:spLocks noGrp="1"/>
          </p:cNvSpPr>
          <p:nvPr>
            <p:ph type="title"/>
          </p:nvPr>
        </p:nvSpPr>
        <p:spPr/>
        <p:txBody>
          <a:bodyPr>
            <a:normAutofit/>
          </a:bodyPr>
          <a:lstStyle/>
          <a:p>
            <a:r>
              <a:rPr lang="lv-LV" sz="2800" b="1" dirty="0">
                <a:solidFill>
                  <a:schemeClr val="bg1"/>
                </a:solidFill>
                <a:latin typeface="Verdana" panose="020B0604030504040204" pitchFamily="34" charset="0"/>
                <a:ea typeface="Verdana" panose="020B0604030504040204" pitchFamily="34" charset="0"/>
              </a:rPr>
              <a:t>Iesaistīto pušu redzējumi un ieguldījumi </a:t>
            </a:r>
            <a:br>
              <a:rPr lang="lv-LV" sz="2800" b="1" dirty="0">
                <a:solidFill>
                  <a:schemeClr val="bg1"/>
                </a:solidFill>
                <a:latin typeface="Verdana" panose="020B0604030504040204" pitchFamily="34" charset="0"/>
                <a:ea typeface="Verdana" panose="020B0604030504040204" pitchFamily="34" charset="0"/>
              </a:rPr>
            </a:br>
            <a:r>
              <a:rPr lang="lv-LV" sz="2800" b="1" dirty="0">
                <a:solidFill>
                  <a:schemeClr val="bg1"/>
                </a:solidFill>
                <a:latin typeface="Verdana" panose="020B0604030504040204" pitchFamily="34" charset="0"/>
                <a:ea typeface="Verdana" panose="020B0604030504040204" pitchFamily="34" charset="0"/>
              </a:rPr>
              <a:t>ANO IAM īstenošanā</a:t>
            </a:r>
            <a:endParaRPr lang="lv-LV" sz="2800" dirty="0">
              <a:solidFill>
                <a:schemeClr val="bg1"/>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45969E6B-51BE-4E9C-88BB-B7C754C8F050}"/>
              </a:ext>
            </a:extLst>
          </p:cNvPr>
          <p:cNvSpPr>
            <a:spLocks noGrp="1"/>
          </p:cNvSpPr>
          <p:nvPr>
            <p:ph idx="1"/>
          </p:nvPr>
        </p:nvSpPr>
        <p:spPr/>
        <p:txBody>
          <a:bodyPr>
            <a:noAutofit/>
          </a:bodyPr>
          <a:lstStyle/>
          <a:p>
            <a:pPr marL="0" indent="0">
              <a:spcAft>
                <a:spcPts val="600"/>
              </a:spcAft>
              <a:buNone/>
            </a:pPr>
            <a:r>
              <a:rPr lang="lv-LV" sz="1800" b="1" dirty="0">
                <a:solidFill>
                  <a:schemeClr val="bg1"/>
                </a:solidFill>
                <a:latin typeface="Verdana" panose="020B0604030504040204" pitchFamily="34" charset="0"/>
                <a:ea typeface="Verdana" panose="020B0604030504040204" pitchFamily="34" charset="0"/>
                <a:cs typeface="Noto Sans Light" panose="020B0402040504020204" pitchFamily="34"/>
              </a:rPr>
              <a:t>Ieguldījumi, piemēri: </a:t>
            </a:r>
          </a:p>
          <a:p>
            <a:pPr>
              <a:spcAft>
                <a:spcPts val="600"/>
              </a:spcAft>
            </a:pPr>
            <a:r>
              <a:rPr lang="lv-LV" sz="1800" dirty="0">
                <a:solidFill>
                  <a:schemeClr val="bg1"/>
                </a:solidFill>
                <a:effectLst/>
                <a:latin typeface="Verdana" panose="020B0604030504040204" pitchFamily="34" charset="0"/>
                <a:ea typeface="Verdana" panose="020B0604030504040204" pitchFamily="34" charset="0"/>
                <a:cs typeface="Noto Sans Light" panose="020B0402040504020204" pitchFamily="34"/>
              </a:rPr>
              <a:t>RTU -  2021. gadā - 50. zaļākā universitāte pasaulē.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hlinkClick r:id="rId3">
                  <a:extLst>
                    <a:ext uri="{A12FA001-AC4F-418D-AE19-62706E023703}">
                      <ahyp:hlinkClr xmlns:ahyp="http://schemas.microsoft.com/office/drawing/2018/hyperlinkcolor" val="tx"/>
                    </a:ext>
                  </a:extLst>
                </a:hlinkClick>
              </a:rPr>
              <a:t>GreenMetric</a:t>
            </a:r>
            <a:r>
              <a:rPr lang="lv-LV" sz="1800" i="1" dirty="0">
                <a:solidFill>
                  <a:schemeClr val="bg1"/>
                </a:solidFill>
                <a:effectLst/>
                <a:latin typeface="Verdana" panose="020B0604030504040204" pitchFamily="34" charset="0"/>
                <a:ea typeface="Verdana" panose="020B0604030504040204" pitchFamily="34" charset="0"/>
                <a:cs typeface="Noto Sans Light" panose="020B0402040504020204" pitchFamily="34"/>
                <a:hlinkClick r:id="rId3">
                  <a:extLst>
                    <a:ext uri="{A12FA001-AC4F-418D-AE19-62706E023703}">
                      <ahyp:hlinkClr xmlns:ahyp="http://schemas.microsoft.com/office/drawing/2018/hyperlinkcolor" val="tx"/>
                    </a:ext>
                  </a:extLst>
                </a:hlinkClick>
              </a:rPr>
              <a:t>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hlinkClick r:id="rId3">
                  <a:extLst>
                    <a:ext uri="{A12FA001-AC4F-418D-AE19-62706E023703}">
                      <ahyp:hlinkClr xmlns:ahyp="http://schemas.microsoft.com/office/drawing/2018/hyperlinkcolor" val="tx"/>
                    </a:ext>
                  </a:extLst>
                </a:hlinkClick>
              </a:rPr>
              <a:t>World</a:t>
            </a:r>
            <a:r>
              <a:rPr lang="lv-LV" sz="1800" i="1" dirty="0">
                <a:solidFill>
                  <a:schemeClr val="bg1"/>
                </a:solidFill>
                <a:effectLst/>
                <a:latin typeface="Verdana" panose="020B0604030504040204" pitchFamily="34" charset="0"/>
                <a:ea typeface="Verdana" panose="020B0604030504040204" pitchFamily="34" charset="0"/>
                <a:cs typeface="Noto Sans Light" panose="020B0402040504020204" pitchFamily="34"/>
                <a:hlinkClick r:id="rId3">
                  <a:extLst>
                    <a:ext uri="{A12FA001-AC4F-418D-AE19-62706E023703}">
                      <ahyp:hlinkClr xmlns:ahyp="http://schemas.microsoft.com/office/drawing/2018/hyperlinkcolor" val="tx"/>
                    </a:ext>
                  </a:extLst>
                </a:hlinkClick>
              </a:rPr>
              <a:t>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hlinkClick r:id="rId3">
                  <a:extLst>
                    <a:ext uri="{A12FA001-AC4F-418D-AE19-62706E023703}">
                      <ahyp:hlinkClr xmlns:ahyp="http://schemas.microsoft.com/office/drawing/2018/hyperlinkcolor" val="tx"/>
                    </a:ext>
                  </a:extLst>
                </a:hlinkClick>
              </a:rPr>
              <a:t>University</a:t>
            </a:r>
            <a:r>
              <a:rPr lang="lv-LV" sz="1800" i="1" dirty="0">
                <a:solidFill>
                  <a:schemeClr val="bg1"/>
                </a:solidFill>
                <a:effectLst/>
                <a:latin typeface="Verdana" panose="020B0604030504040204" pitchFamily="34" charset="0"/>
                <a:ea typeface="Verdana" panose="020B0604030504040204" pitchFamily="34" charset="0"/>
                <a:cs typeface="Noto Sans Light" panose="020B0402040504020204" pitchFamily="34"/>
                <a:hlinkClick r:id="rId3">
                  <a:extLst>
                    <a:ext uri="{A12FA001-AC4F-418D-AE19-62706E023703}">
                      <ahyp:hlinkClr xmlns:ahyp="http://schemas.microsoft.com/office/drawing/2018/hyperlinkcolor" val="tx"/>
                    </a:ext>
                  </a:extLst>
                </a:hlinkClick>
              </a:rPr>
              <a:t>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hlinkClick r:id="rId3">
                  <a:extLst>
                    <a:ext uri="{A12FA001-AC4F-418D-AE19-62706E023703}">
                      <ahyp:hlinkClr xmlns:ahyp="http://schemas.microsoft.com/office/drawing/2018/hyperlinkcolor" val="tx"/>
                    </a:ext>
                  </a:extLst>
                </a:hlinkClick>
              </a:rPr>
              <a:t>Rankings</a:t>
            </a:r>
            <a:r>
              <a:rPr lang="lv-LV" sz="1800" i="1" u="sng" dirty="0">
                <a:solidFill>
                  <a:schemeClr val="bg1"/>
                </a:solidFill>
                <a:effectLst/>
                <a:latin typeface="Verdana" panose="020B0604030504040204" pitchFamily="34" charset="0"/>
                <a:ea typeface="Verdana" panose="020B0604030504040204" pitchFamily="34" charset="0"/>
                <a:cs typeface="Noto Sans Light" panose="020B0402040504020204" pitchFamily="34"/>
              </a:rPr>
              <a:t> </a:t>
            </a:r>
            <a:endParaRPr lang="lv-LV" sz="1800" i="1" dirty="0">
              <a:solidFill>
                <a:schemeClr val="bg1"/>
              </a:solidFill>
              <a:latin typeface="Verdana" panose="020B0604030504040204" pitchFamily="34" charset="0"/>
              <a:ea typeface="Verdana" panose="020B0604030504040204" pitchFamily="34" charset="0"/>
              <a:cs typeface="Noto Sans Light" panose="020B0402040504020204" pitchFamily="34"/>
            </a:endParaRPr>
          </a:p>
          <a:p>
            <a:pPr>
              <a:spcAft>
                <a:spcPts val="600"/>
              </a:spcAft>
            </a:pPr>
            <a:r>
              <a:rPr lang="lv-LV" sz="1800" dirty="0">
                <a:solidFill>
                  <a:schemeClr val="bg1"/>
                </a:solidFill>
                <a:effectLst/>
                <a:latin typeface="Verdana" panose="020B0604030504040204" pitchFamily="34" charset="0"/>
                <a:ea typeface="Verdana" panose="020B0604030504040204" pitchFamily="34" charset="0"/>
                <a:cs typeface="Noto Sans Light" panose="020B0402040504020204" pitchFamily="34"/>
              </a:rPr>
              <a:t>Rīgas Stradiņa universitāte – 2020. gadā ieņēma 56. vietu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rPr>
              <a:t>Times</a:t>
            </a:r>
            <a:r>
              <a:rPr lang="lv-LV" sz="1800" i="1" dirty="0">
                <a:solidFill>
                  <a:schemeClr val="bg1"/>
                </a:solidFill>
                <a:effectLst/>
                <a:latin typeface="Verdana" panose="020B0604030504040204" pitchFamily="34" charset="0"/>
                <a:ea typeface="Verdana" panose="020B0604030504040204" pitchFamily="34" charset="0"/>
                <a:cs typeface="Noto Sans Light" panose="020B0402040504020204" pitchFamily="34"/>
              </a:rPr>
              <a:t>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rPr>
              <a:t>Higher</a:t>
            </a:r>
            <a:r>
              <a:rPr lang="lv-LV" sz="1800" i="1" dirty="0">
                <a:solidFill>
                  <a:schemeClr val="bg1"/>
                </a:solidFill>
                <a:effectLst/>
                <a:latin typeface="Verdana" panose="020B0604030504040204" pitchFamily="34" charset="0"/>
                <a:ea typeface="Verdana" panose="020B0604030504040204" pitchFamily="34" charset="0"/>
                <a:cs typeface="Noto Sans Light" panose="020B0402040504020204" pitchFamily="34"/>
              </a:rPr>
              <a:t>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rPr>
              <a:t>Education</a:t>
            </a:r>
            <a:r>
              <a:rPr lang="lv-LV" sz="1800" i="1" dirty="0">
                <a:solidFill>
                  <a:schemeClr val="bg1"/>
                </a:solidFill>
                <a:effectLst/>
                <a:latin typeface="Verdana" panose="020B0604030504040204" pitchFamily="34" charset="0"/>
                <a:ea typeface="Verdana" panose="020B0604030504040204" pitchFamily="34" charset="0"/>
                <a:cs typeface="Noto Sans Light" panose="020B0402040504020204" pitchFamily="34"/>
              </a:rPr>
              <a:t> (THE)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rPr>
              <a:t>Impact</a:t>
            </a:r>
            <a:r>
              <a:rPr lang="lv-LV" sz="1800" i="1" dirty="0">
                <a:solidFill>
                  <a:schemeClr val="bg1"/>
                </a:solidFill>
                <a:effectLst/>
                <a:latin typeface="Verdana" panose="020B0604030504040204" pitchFamily="34" charset="0"/>
                <a:ea typeface="Verdana" panose="020B0604030504040204" pitchFamily="34" charset="0"/>
                <a:cs typeface="Noto Sans Light" panose="020B0402040504020204" pitchFamily="34"/>
              </a:rPr>
              <a:t> </a:t>
            </a:r>
            <a:r>
              <a:rPr lang="lv-LV" sz="1800" i="1" dirty="0" err="1">
                <a:solidFill>
                  <a:schemeClr val="bg1"/>
                </a:solidFill>
                <a:effectLst/>
                <a:latin typeface="Verdana" panose="020B0604030504040204" pitchFamily="34" charset="0"/>
                <a:ea typeface="Verdana" panose="020B0604030504040204" pitchFamily="34" charset="0"/>
                <a:cs typeface="Noto Sans Light" panose="020B0402040504020204" pitchFamily="34"/>
              </a:rPr>
              <a:t>Rankings</a:t>
            </a:r>
            <a:r>
              <a:rPr lang="lv-LV" sz="1800" i="1" dirty="0">
                <a:solidFill>
                  <a:schemeClr val="bg1"/>
                </a:solidFill>
                <a:effectLst/>
                <a:latin typeface="Verdana" panose="020B0604030504040204" pitchFamily="34" charset="0"/>
                <a:ea typeface="Verdana" panose="020B0604030504040204" pitchFamily="34" charset="0"/>
                <a:cs typeface="Noto Sans Light" panose="020B0402040504020204" pitchFamily="34"/>
              </a:rPr>
              <a:t> </a:t>
            </a:r>
            <a:r>
              <a:rPr lang="lv-LV" sz="1800" dirty="0">
                <a:solidFill>
                  <a:schemeClr val="bg1"/>
                </a:solidFill>
                <a:effectLst/>
                <a:latin typeface="Verdana" panose="020B0604030504040204" pitchFamily="34" charset="0"/>
                <a:ea typeface="Verdana" panose="020B0604030504040204" pitchFamily="34" charset="0"/>
                <a:cs typeface="Noto Sans Light" panose="020B0402040504020204" pitchFamily="34"/>
              </a:rPr>
              <a:t>3. IAM (veselības) mērķu sasniegšanai</a:t>
            </a:r>
          </a:p>
          <a:p>
            <a:pPr>
              <a:spcAft>
                <a:spcPts val="600"/>
              </a:spcAft>
            </a:pPr>
            <a:r>
              <a:rPr lang="lv-LV" sz="1800" dirty="0">
                <a:solidFill>
                  <a:schemeClr val="bg1"/>
                </a:solidFill>
                <a:latin typeface="Verdana" panose="020B0604030504040204" pitchFamily="34" charset="0"/>
                <a:ea typeface="Verdana" panose="020B0604030504040204" pitchFamily="34" charset="0"/>
                <a:cs typeface="Noto Sans Light" panose="020B0402040504020204" pitchFamily="34"/>
              </a:rPr>
              <a:t>Pašvaldības - Daugavpils, Liepāja, Ogre, Rīga, Valmiera, Ventspils</a:t>
            </a:r>
          </a:p>
          <a:p>
            <a:pPr marL="0" indent="0">
              <a:spcAft>
                <a:spcPts val="600"/>
              </a:spcAft>
              <a:buNone/>
            </a:pPr>
            <a:r>
              <a:rPr lang="lv-LV" sz="1800" b="1" dirty="0">
                <a:solidFill>
                  <a:schemeClr val="bg1"/>
                </a:solidFill>
                <a:latin typeface="Verdana" panose="020B0604030504040204" pitchFamily="34" charset="0"/>
                <a:ea typeface="Verdana" panose="020B0604030504040204" pitchFamily="34" charset="0"/>
                <a:cs typeface="Noto Sans Light" panose="020B0402040504020204" pitchFamily="34"/>
              </a:rPr>
              <a:t>Iesaistītās puses kopumā: </a:t>
            </a:r>
          </a:p>
          <a:p>
            <a:pPr>
              <a:spcAft>
                <a:spcPts val="600"/>
              </a:spcAft>
            </a:pPr>
            <a:r>
              <a:rPr lang="lv-LV" sz="1800" dirty="0">
                <a:solidFill>
                  <a:schemeClr val="bg1"/>
                </a:solidFill>
                <a:latin typeface="Verdana" panose="020B0604030504040204" pitchFamily="34" charset="0"/>
                <a:ea typeface="Verdana" panose="020B0604030504040204" pitchFamily="34" charset="0"/>
                <a:cs typeface="Noto Sans Light" panose="020B0402040504020204" pitchFamily="34"/>
              </a:rPr>
              <a:t>sniedza konkrētus priekšlikumus par savu jomu</a:t>
            </a:r>
          </a:p>
          <a:p>
            <a:pPr>
              <a:spcAft>
                <a:spcPts val="600"/>
              </a:spcAft>
            </a:pPr>
            <a:r>
              <a:rPr lang="lv-LV" sz="1800" dirty="0">
                <a:solidFill>
                  <a:schemeClr val="bg1"/>
                </a:solidFill>
                <a:latin typeface="Verdana" panose="020B0604030504040204" pitchFamily="34" charset="0"/>
                <a:ea typeface="Verdana" panose="020B0604030504040204" pitchFamily="34" charset="0"/>
                <a:cs typeface="Noto Sans Light" panose="020B0402040504020204" pitchFamily="34"/>
              </a:rPr>
              <a:t>uzsvēra vajadzību pēc lielākas starpnozaru sadarbības un izpratnes veidošanas par ilgtspējīgas attīstības nozīmību </a:t>
            </a:r>
          </a:p>
          <a:p>
            <a:pPr>
              <a:spcAft>
                <a:spcPts val="600"/>
              </a:spcAft>
            </a:pPr>
            <a:r>
              <a:rPr lang="lv-LV" sz="1800" dirty="0">
                <a:solidFill>
                  <a:schemeClr val="bg1"/>
                </a:solidFill>
                <a:latin typeface="Verdana" panose="020B0604030504040204" pitchFamily="34" charset="0"/>
                <a:ea typeface="Verdana" panose="020B0604030504040204" pitchFamily="34" charset="0"/>
                <a:cs typeface="Noto Sans Light" panose="020B0402040504020204" pitchFamily="34"/>
              </a:rPr>
              <a:t>aicināja radīt un ieviest uz pierādījumiem balstītus risinājumus, lai sasniegtu klimata mērķus</a:t>
            </a:r>
            <a:endParaRPr lang="lv-LV" sz="18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5" name="AutoShape 4">
            <a:extLst>
              <a:ext uri="{FF2B5EF4-FFF2-40B4-BE49-F238E27FC236}">
                <a16:creationId xmlns:a16="http://schemas.microsoft.com/office/drawing/2014/main" id="{16F507F4-31AF-432D-975F-BC4DD826F2FC}"/>
              </a:ext>
            </a:extLst>
          </p:cNvPr>
          <p:cNvSpPr/>
          <p:nvPr/>
        </p:nvSpPr>
        <p:spPr>
          <a:xfrm>
            <a:off x="838200" y="1669085"/>
            <a:ext cx="6144147" cy="21603"/>
          </a:xfrm>
          <a:prstGeom prst="rect">
            <a:avLst/>
          </a:prstGeom>
          <a:solidFill>
            <a:srgbClr val="FFFFFF"/>
          </a:solidFill>
        </p:spPr>
      </p:sp>
    </p:spTree>
    <p:extLst>
      <p:ext uri="{BB962C8B-B14F-4D97-AF65-F5344CB8AC3E}">
        <p14:creationId xmlns:p14="http://schemas.microsoft.com/office/powerpoint/2010/main" val="90963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3F5-386E-49D3-A8CF-626DF934601C}"/>
              </a:ext>
            </a:extLst>
          </p:cNvPr>
          <p:cNvSpPr>
            <a:spLocks noGrp="1"/>
          </p:cNvSpPr>
          <p:nvPr>
            <p:ph type="title"/>
          </p:nvPr>
        </p:nvSpPr>
        <p:spPr/>
        <p:txBody>
          <a:bodyPr>
            <a:normAutofit/>
          </a:bodyPr>
          <a:lstStyle/>
          <a:p>
            <a:pPr>
              <a:lnSpc>
                <a:spcPct val="100000"/>
              </a:lnSpc>
              <a:spcAft>
                <a:spcPts val="1200"/>
              </a:spcAft>
            </a:pPr>
            <a:r>
              <a:rPr lang="lv-LV" sz="2800" b="1" dirty="0">
                <a:solidFill>
                  <a:srgbClr val="1DBCBD"/>
                </a:solidFill>
                <a:latin typeface="Verdana" panose="020B0604030504040204" pitchFamily="34" charset="0"/>
                <a:ea typeface="Verdana" panose="020B0604030504040204" pitchFamily="34" charset="0"/>
              </a:rPr>
              <a:t>Faktori, kas var paātrināt IAM ieviešanu</a:t>
            </a:r>
            <a:br>
              <a:rPr lang="lv-LV" sz="800" b="1" dirty="0">
                <a:solidFill>
                  <a:srgbClr val="1DBCBD"/>
                </a:solidFill>
                <a:latin typeface="Verdana" panose="020B0604030504040204" pitchFamily="34" charset="0"/>
                <a:ea typeface="Verdana" panose="020B0604030504040204" pitchFamily="34" charset="0"/>
              </a:rPr>
            </a:br>
            <a:br>
              <a:rPr lang="lv-LV" sz="800" b="1" dirty="0">
                <a:solidFill>
                  <a:srgbClr val="1DBCBD"/>
                </a:solidFill>
                <a:latin typeface="Verdana" panose="020B0604030504040204" pitchFamily="34" charset="0"/>
                <a:ea typeface="Verdana" panose="020B0604030504040204" pitchFamily="34" charset="0"/>
              </a:rPr>
            </a:br>
            <a:r>
              <a:rPr lang="lv-LV" sz="2000" b="1" dirty="0">
                <a:latin typeface="Verdana" panose="020B0604030504040204" pitchFamily="34" charset="0"/>
                <a:ea typeface="Verdana" panose="020B0604030504040204" pitchFamily="34" charset="0"/>
              </a:rPr>
              <a:t>Ilgtspējīgas finanšu sistēmas attīstība </a:t>
            </a:r>
          </a:p>
        </p:txBody>
      </p:sp>
      <p:pic>
        <p:nvPicPr>
          <p:cNvPr id="3073" name="Picture 208" descr="Graphical user interface, website&#10;&#10;Description automatically generated">
            <a:extLst>
              <a:ext uri="{FF2B5EF4-FFF2-40B4-BE49-F238E27FC236}">
                <a16:creationId xmlns:a16="http://schemas.microsoft.com/office/drawing/2014/main" id="{4A51BD67-19B9-4EF2-A8E8-FD9E53110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 y="1660906"/>
            <a:ext cx="6247093" cy="52223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07" descr="Graphical user interface, text&#10;&#10;Description automatically generated">
            <a:extLst>
              <a:ext uri="{FF2B5EF4-FFF2-40B4-BE49-F238E27FC236}">
                <a16:creationId xmlns:a16="http://schemas.microsoft.com/office/drawing/2014/main" id="{4B7195DE-BD03-4407-8D59-68A0BB81D0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151" y="2016502"/>
            <a:ext cx="7298750" cy="308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1EB1-C294-433A-8D75-9D28BEF1B8F3}"/>
              </a:ext>
            </a:extLst>
          </p:cNvPr>
          <p:cNvSpPr>
            <a:spLocks noGrp="1"/>
          </p:cNvSpPr>
          <p:nvPr>
            <p:ph type="title"/>
          </p:nvPr>
        </p:nvSpPr>
        <p:spPr>
          <a:xfrm>
            <a:off x="943181" y="465858"/>
            <a:ext cx="10515600" cy="1089725"/>
          </a:xfrm>
        </p:spPr>
        <p:txBody>
          <a:bodyPr>
            <a:normAutofit/>
          </a:bodyPr>
          <a:lstStyle/>
          <a:p>
            <a:r>
              <a:rPr lang="lv-LV" sz="2800" b="1" dirty="0">
                <a:solidFill>
                  <a:srgbClr val="1DBCBD"/>
                </a:solidFill>
                <a:latin typeface="Verdana" panose="020B0604030504040204" pitchFamily="34" charset="0"/>
                <a:ea typeface="Verdana" panose="020B0604030504040204" pitchFamily="34" charset="0"/>
              </a:rPr>
              <a:t>Faktori, kas var paātrināt IAM ieviešanu</a:t>
            </a:r>
          </a:p>
        </p:txBody>
      </p:sp>
      <p:sp>
        <p:nvSpPr>
          <p:cNvPr id="3" name="Content Placeholder 2">
            <a:extLst>
              <a:ext uri="{FF2B5EF4-FFF2-40B4-BE49-F238E27FC236}">
                <a16:creationId xmlns:a16="http://schemas.microsoft.com/office/drawing/2014/main" id="{036D17F5-7874-4A0E-AFD3-8634C055A311}"/>
              </a:ext>
            </a:extLst>
          </p:cNvPr>
          <p:cNvSpPr>
            <a:spLocks noGrp="1"/>
          </p:cNvSpPr>
          <p:nvPr>
            <p:ph idx="1"/>
          </p:nvPr>
        </p:nvSpPr>
        <p:spPr>
          <a:xfrm>
            <a:off x="1152236" y="1555583"/>
            <a:ext cx="6975764" cy="3722521"/>
          </a:xfrm>
        </p:spPr>
        <p:txBody>
          <a:bodyPr>
            <a:normAutofit/>
          </a:bodyPr>
          <a:lstStyle/>
          <a:p>
            <a:pPr marL="0" indent="0">
              <a:buNone/>
            </a:pPr>
            <a:r>
              <a:rPr lang="lv-LV" sz="2000" b="1" dirty="0">
                <a:latin typeface="Verdana" panose="020B0604030504040204" pitchFamily="34" charset="0"/>
                <a:ea typeface="Verdana" panose="020B0604030504040204" pitchFamily="34" charset="0"/>
              </a:rPr>
              <a:t>Kultūra:</a:t>
            </a:r>
          </a:p>
          <a:p>
            <a:pPr marL="0" indent="0">
              <a:buNone/>
            </a:pPr>
            <a:r>
              <a:rPr lang="lv-LV" sz="2000" b="1" dirty="0">
                <a:latin typeface="Verdana" panose="020B0604030504040204" pitchFamily="34" charset="0"/>
                <a:ea typeface="Verdana" panose="020B0604030504040204" pitchFamily="34" charset="0"/>
              </a:rPr>
              <a:t>Telpa sarunai un izzināšanai</a:t>
            </a:r>
          </a:p>
        </p:txBody>
      </p:sp>
      <p:pic>
        <p:nvPicPr>
          <p:cNvPr id="5" name="Picture 4">
            <a:extLst>
              <a:ext uri="{FF2B5EF4-FFF2-40B4-BE49-F238E27FC236}">
                <a16:creationId xmlns:a16="http://schemas.microsoft.com/office/drawing/2014/main" id="{D4C0DF48-1971-451E-A8BE-A19996A9A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1662" y="1260076"/>
            <a:ext cx="4357167" cy="2512368"/>
          </a:xfrm>
          <a:prstGeom prst="rect">
            <a:avLst/>
          </a:prstGeom>
        </p:spPr>
      </p:pic>
      <p:pic>
        <p:nvPicPr>
          <p:cNvPr id="6" name="Picture 5">
            <a:extLst>
              <a:ext uri="{FF2B5EF4-FFF2-40B4-BE49-F238E27FC236}">
                <a16:creationId xmlns:a16="http://schemas.microsoft.com/office/drawing/2014/main" id="{32594118-29F6-4DFB-9F71-9DB770C16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7093" y="3895774"/>
            <a:ext cx="4444906" cy="2962225"/>
          </a:xfrm>
          <a:prstGeom prst="rect">
            <a:avLst/>
          </a:prstGeom>
        </p:spPr>
      </p:pic>
      <p:pic>
        <p:nvPicPr>
          <p:cNvPr id="7" name="Picture 6">
            <a:extLst>
              <a:ext uri="{FF2B5EF4-FFF2-40B4-BE49-F238E27FC236}">
                <a16:creationId xmlns:a16="http://schemas.microsoft.com/office/drawing/2014/main" id="{15EFA321-4744-4CD6-8832-004DE15776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6225" y="2865241"/>
            <a:ext cx="4995511" cy="2809974"/>
          </a:xfrm>
          <a:prstGeom prst="rect">
            <a:avLst/>
          </a:prstGeom>
        </p:spPr>
      </p:pic>
      <p:pic>
        <p:nvPicPr>
          <p:cNvPr id="8" name="image2.png">
            <a:extLst>
              <a:ext uri="{FF2B5EF4-FFF2-40B4-BE49-F238E27FC236}">
                <a16:creationId xmlns:a16="http://schemas.microsoft.com/office/drawing/2014/main" id="{A0C38045-606F-4EDB-B17A-2F5028D7BD73}"/>
              </a:ext>
            </a:extLst>
          </p:cNvPr>
          <p:cNvPicPr/>
          <p:nvPr/>
        </p:nvPicPr>
        <p:blipFill>
          <a:blip r:embed="rId6"/>
          <a:srcRect/>
          <a:stretch>
            <a:fillRect/>
          </a:stretch>
        </p:blipFill>
        <p:spPr>
          <a:xfrm>
            <a:off x="5261935" y="2467631"/>
            <a:ext cx="2304958" cy="3207584"/>
          </a:xfrm>
          <a:prstGeom prst="rect">
            <a:avLst/>
          </a:prstGeom>
          <a:ln/>
        </p:spPr>
      </p:pic>
    </p:spTree>
    <p:extLst>
      <p:ext uri="{BB962C8B-B14F-4D97-AF65-F5344CB8AC3E}">
        <p14:creationId xmlns:p14="http://schemas.microsoft.com/office/powerpoint/2010/main" val="1495289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3F5-386E-49D3-A8CF-626DF934601C}"/>
              </a:ext>
            </a:extLst>
          </p:cNvPr>
          <p:cNvSpPr>
            <a:spLocks noGrp="1"/>
          </p:cNvSpPr>
          <p:nvPr>
            <p:ph type="title"/>
          </p:nvPr>
        </p:nvSpPr>
        <p:spPr/>
        <p:txBody>
          <a:bodyPr/>
          <a:lstStyle/>
          <a:p>
            <a:r>
              <a:rPr lang="lv-LV" dirty="0"/>
              <a:t>Faktori, kas aktivizē rīcību</a:t>
            </a:r>
          </a:p>
        </p:txBody>
      </p:sp>
      <p:sp>
        <p:nvSpPr>
          <p:cNvPr id="3" name="Content Placeholder 2">
            <a:extLst>
              <a:ext uri="{FF2B5EF4-FFF2-40B4-BE49-F238E27FC236}">
                <a16:creationId xmlns:a16="http://schemas.microsoft.com/office/drawing/2014/main" id="{237DEEDC-4D71-4240-8897-D8D9D45D4BC7}"/>
              </a:ext>
            </a:extLst>
          </p:cNvPr>
          <p:cNvSpPr>
            <a:spLocks noGrp="1"/>
          </p:cNvSpPr>
          <p:nvPr>
            <p:ph idx="1"/>
          </p:nvPr>
        </p:nvSpPr>
        <p:spPr>
          <a:xfrm>
            <a:off x="898071" y="1752601"/>
            <a:ext cx="10684329" cy="4373573"/>
          </a:xfrm>
        </p:spPr>
        <p:txBody>
          <a:bodyPr/>
          <a:lstStyle/>
          <a:p>
            <a:endParaRPr lang="lv-LV" sz="1800" dirty="0">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628ED91-ADAD-4D06-8884-406978972864}"/>
              </a:ext>
            </a:extLst>
          </p:cNvPr>
          <p:cNvSpPr>
            <a:spLocks noGrp="1"/>
          </p:cNvSpPr>
          <p:nvPr>
            <p:ph type="body" sz="quarter" idx="10"/>
          </p:nvPr>
        </p:nvSpPr>
        <p:spPr/>
        <p:txBody>
          <a:bodyPr/>
          <a:lstStyle/>
          <a:p>
            <a:endParaRPr lang="lv-LV"/>
          </a:p>
        </p:txBody>
      </p:sp>
      <p:sp>
        <p:nvSpPr>
          <p:cNvPr id="5" name="Text Placeholder 4">
            <a:extLst>
              <a:ext uri="{FF2B5EF4-FFF2-40B4-BE49-F238E27FC236}">
                <a16:creationId xmlns:a16="http://schemas.microsoft.com/office/drawing/2014/main" id="{AA05C27A-EA94-4109-982E-11EA78803437}"/>
              </a:ext>
            </a:extLst>
          </p:cNvPr>
          <p:cNvSpPr>
            <a:spLocks noGrp="1"/>
          </p:cNvSpPr>
          <p:nvPr>
            <p:ph type="body" sz="quarter" idx="12"/>
          </p:nvPr>
        </p:nvSpPr>
        <p:spPr/>
        <p:txBody>
          <a:bodyPr/>
          <a:lstStyle/>
          <a:p>
            <a:endParaRPr lang="lv-LV"/>
          </a:p>
        </p:txBody>
      </p:sp>
      <p:pic>
        <p:nvPicPr>
          <p:cNvPr id="8" name="Picture 7">
            <a:extLst>
              <a:ext uri="{FF2B5EF4-FFF2-40B4-BE49-F238E27FC236}">
                <a16:creationId xmlns:a16="http://schemas.microsoft.com/office/drawing/2014/main" id="{2A676183-2A36-4A19-8CFB-6866E8879D28}"/>
              </a:ext>
            </a:extLst>
          </p:cNvPr>
          <p:cNvPicPr>
            <a:picLocks noChangeAspect="1"/>
          </p:cNvPicPr>
          <p:nvPr/>
        </p:nvPicPr>
        <p:blipFill>
          <a:blip r:embed="rId3"/>
          <a:stretch>
            <a:fillRect/>
          </a:stretch>
        </p:blipFill>
        <p:spPr>
          <a:xfrm>
            <a:off x="0" y="0"/>
            <a:ext cx="11978640" cy="6857846"/>
          </a:xfrm>
          <a:prstGeom prst="rect">
            <a:avLst/>
          </a:prstGeom>
        </p:spPr>
      </p:pic>
      <p:sp>
        <p:nvSpPr>
          <p:cNvPr id="9" name="TextBox 8">
            <a:extLst>
              <a:ext uri="{FF2B5EF4-FFF2-40B4-BE49-F238E27FC236}">
                <a16:creationId xmlns:a16="http://schemas.microsoft.com/office/drawing/2014/main" id="{F2A5F7A3-EB5E-4F8B-971C-018B12C88BE9}"/>
              </a:ext>
            </a:extLst>
          </p:cNvPr>
          <p:cNvSpPr txBox="1"/>
          <p:nvPr/>
        </p:nvSpPr>
        <p:spPr>
          <a:xfrm>
            <a:off x="609600" y="4687160"/>
            <a:ext cx="11113971" cy="1107996"/>
          </a:xfrm>
          <a:prstGeom prst="rect">
            <a:avLst/>
          </a:prstGeom>
          <a:noFill/>
        </p:spPr>
        <p:txBody>
          <a:bodyPr wrap="square" rtlCol="0">
            <a:spAutoFit/>
          </a:bodyPr>
          <a:lstStyle/>
          <a:p>
            <a:r>
              <a:rPr lang="lv-LV" sz="2400" dirty="0">
                <a:solidFill>
                  <a:schemeClr val="bg1"/>
                </a:solidFill>
                <a:effectLst/>
                <a:latin typeface="Verdana" panose="020B0604030504040204" pitchFamily="34" charset="0"/>
                <a:ea typeface="Verdana" panose="020B0604030504040204" pitchFamily="34" charset="0"/>
                <a:cs typeface="DokChampa" panose="020B0604020202020204" pitchFamily="34" charset="-34"/>
              </a:rPr>
              <a:t>Latvija ir pietiekami maza valsts, lai spētu izveidot misijas prototipu, un pietiekami liela, lai tās rezultāti būtu noderīgi starptautiski.</a:t>
            </a:r>
          </a:p>
          <a:p>
            <a:endParaRPr lang="lv-LV" dirty="0">
              <a:solidFill>
                <a:schemeClr val="bg1"/>
              </a:solidFill>
            </a:endParaRPr>
          </a:p>
        </p:txBody>
      </p:sp>
    </p:spTree>
    <p:extLst>
      <p:ext uri="{BB962C8B-B14F-4D97-AF65-F5344CB8AC3E}">
        <p14:creationId xmlns:p14="http://schemas.microsoft.com/office/powerpoint/2010/main" val="1935161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0" y="0"/>
            <a:ext cx="4138863" cy="6858000"/>
          </a:xfrm>
          <a:prstGeom prst="rect">
            <a:avLst/>
          </a:prstGeom>
          <a:solidFill>
            <a:srgbClr val="1DBCBD"/>
          </a:solidFill>
        </p:spPr>
      </p:sp>
      <p:grpSp>
        <p:nvGrpSpPr>
          <p:cNvPr id="3" name="Group 3"/>
          <p:cNvGrpSpPr/>
          <p:nvPr/>
        </p:nvGrpSpPr>
        <p:grpSpPr>
          <a:xfrm>
            <a:off x="685800" y="1583659"/>
            <a:ext cx="3168325" cy="2415607"/>
            <a:chOff x="0" y="0"/>
            <a:chExt cx="6336649" cy="4831214"/>
          </a:xfrm>
        </p:grpSpPr>
        <p:sp>
          <p:nvSpPr>
            <p:cNvPr id="4" name="AutoShape 4"/>
            <p:cNvSpPr/>
            <p:nvPr/>
          </p:nvSpPr>
          <p:spPr>
            <a:xfrm>
              <a:off x="0" y="0"/>
              <a:ext cx="6336649" cy="38100"/>
            </a:xfrm>
            <a:prstGeom prst="rect">
              <a:avLst/>
            </a:prstGeom>
            <a:solidFill>
              <a:srgbClr val="FFFFFF"/>
            </a:solidFill>
          </p:spPr>
        </p:sp>
        <p:sp>
          <p:nvSpPr>
            <p:cNvPr id="5" name="TextBox 5"/>
            <p:cNvSpPr txBox="1"/>
            <p:nvPr/>
          </p:nvSpPr>
          <p:spPr>
            <a:xfrm>
              <a:off x="0" y="382560"/>
              <a:ext cx="6336649" cy="4448654"/>
            </a:xfrm>
            <a:prstGeom prst="rect">
              <a:avLst/>
            </a:prstGeom>
          </p:spPr>
          <p:txBody>
            <a:bodyPr lIns="0" tIns="0" rIns="0" bIns="0" rtlCol="0" anchor="t">
              <a:spAutoFit/>
            </a:bodyPr>
            <a:lstStyle/>
            <a:p>
              <a:pPr>
                <a:lnSpc>
                  <a:spcPts val="6000"/>
                </a:lnSpc>
              </a:pPr>
              <a:r>
                <a:rPr lang="lv-LV" sz="3200" b="1" dirty="0">
                  <a:solidFill>
                    <a:schemeClr val="bg1"/>
                  </a:solidFill>
                  <a:latin typeface="Verdana" panose="020B0604030504040204" pitchFamily="34" charset="0"/>
                  <a:ea typeface="Verdana" panose="020B0604030504040204" pitchFamily="34" charset="0"/>
                </a:rPr>
                <a:t>Ziņojuma galvenās tēzes</a:t>
              </a:r>
              <a:endParaRPr lang="en-US" sz="3200" b="1" dirty="0">
                <a:solidFill>
                  <a:schemeClr val="bg1"/>
                </a:solidFill>
                <a:latin typeface="Poppins Medium"/>
              </a:endParaRPr>
            </a:p>
          </p:txBody>
        </p:sp>
      </p:grpSp>
      <p:sp>
        <p:nvSpPr>
          <p:cNvPr id="35" name="TextBox 34">
            <a:extLst>
              <a:ext uri="{FF2B5EF4-FFF2-40B4-BE49-F238E27FC236}">
                <a16:creationId xmlns:a16="http://schemas.microsoft.com/office/drawing/2014/main" id="{6C9A0367-89CB-44BB-A9A8-7CAB6FEDDDF2}"/>
              </a:ext>
            </a:extLst>
          </p:cNvPr>
          <p:cNvSpPr txBox="1"/>
          <p:nvPr/>
        </p:nvSpPr>
        <p:spPr>
          <a:xfrm>
            <a:off x="4539925" y="705634"/>
            <a:ext cx="7232975" cy="5878532"/>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lv-LV" dirty="0">
                <a:latin typeface="Verdana" panose="020B0604030504040204" pitchFamily="34" charset="0"/>
                <a:ea typeface="Verdana" panose="020B0604030504040204" pitchFamily="34" charset="0"/>
              </a:rPr>
              <a:t>Miers ir priekšnosacījums ilgtspējīgai attīstībai.</a:t>
            </a:r>
          </a:p>
          <a:p>
            <a:pPr marL="342900" indent="-342900">
              <a:spcBef>
                <a:spcPts val="600"/>
              </a:spcBef>
              <a:spcAft>
                <a:spcPts val="600"/>
              </a:spcAft>
              <a:buFont typeface="Arial" panose="020B0604020202020204" pitchFamily="34" charset="0"/>
              <a:buChar char="•"/>
            </a:pPr>
            <a:r>
              <a:rPr lang="lv-LV" dirty="0">
                <a:latin typeface="Verdana" panose="020B0604030504040204" pitchFamily="34" charset="0"/>
                <a:ea typeface="Verdana" panose="020B0604030504040204" pitchFamily="34" charset="0"/>
              </a:rPr>
              <a:t>Latvijas politika ir vērsta uz visu IAM īstenošanu - mērķi, uz kuriem ejam, ir noteikti, visās galvenajās jomās rīcības plāni ir izstrādāti, un to ieviešana ir sākusies. </a:t>
            </a:r>
          </a:p>
          <a:p>
            <a:pPr marL="342900" indent="-342900">
              <a:spcBef>
                <a:spcPts val="600"/>
              </a:spcBef>
              <a:spcAft>
                <a:spcPts val="600"/>
              </a:spcAft>
              <a:buFont typeface="Arial" panose="020B0604020202020204" pitchFamily="34" charset="0"/>
              <a:buChar char="•"/>
            </a:pPr>
            <a:r>
              <a:rPr lang="lv-LV" dirty="0">
                <a:latin typeface="Verdana" panose="020B0604030504040204" pitchFamily="34" charset="0"/>
                <a:ea typeface="Verdana" panose="020B0604030504040204" pitchFamily="34" charset="0"/>
              </a:rPr>
              <a:t>Saeima pieņēma īpašo pielikumu NAP2027: darbība Covid seku likvidēšanai paātrina rīcību atsevišķu NAP2027 mērķu sasniegšanai - palīdzam krīzes skartajiem, nenovirzoties no mērķiem, par kuriem vienojāmies iekļaujošā NAP2027 izveides procesā.</a:t>
            </a:r>
          </a:p>
          <a:p>
            <a:pPr marL="342900" indent="-342900">
              <a:spcBef>
                <a:spcPts val="600"/>
              </a:spcBef>
              <a:spcAft>
                <a:spcPts val="600"/>
              </a:spcAft>
              <a:buFont typeface="Arial" panose="020B0604020202020204" pitchFamily="34" charset="0"/>
              <a:buChar char="•"/>
            </a:pPr>
            <a:r>
              <a:rPr lang="lv-LV" dirty="0">
                <a:latin typeface="Verdana" panose="020B0604030504040204" pitchFamily="34" charset="0"/>
                <a:ea typeface="Verdana" panose="020B0604030504040204" pitchFamily="34" charset="0"/>
              </a:rPr>
              <a:t>Latvija, veicina savas valsts ilgtspēju un mērķtiecīgi sniedz ieguldījumu arī pasaules kopējā ilgtspējā.</a:t>
            </a:r>
          </a:p>
          <a:p>
            <a:pPr>
              <a:spcBef>
                <a:spcPts val="600"/>
              </a:spcBef>
              <a:spcAft>
                <a:spcPts val="600"/>
              </a:spcAft>
            </a:pPr>
            <a:r>
              <a:rPr lang="lv-LV" b="1" dirty="0">
                <a:latin typeface="Verdana" panose="020B0604030504040204" pitchFamily="34" charset="0"/>
                <a:ea typeface="Verdana" panose="020B0604030504040204" pitchFamily="34" charset="0"/>
              </a:rPr>
              <a:t>Turpināt ilgtspējīgu attīstību: </a:t>
            </a:r>
          </a:p>
          <a:p>
            <a:pPr lvl="1" indent="0">
              <a:spcBef>
                <a:spcPts val="600"/>
              </a:spcBef>
              <a:spcAft>
                <a:spcPts val="600"/>
              </a:spcAft>
              <a:buNone/>
            </a:pPr>
            <a:r>
              <a:rPr lang="lv-LV" dirty="0">
                <a:latin typeface="Verdana" panose="020B0604030504040204" pitchFamily="34" charset="0"/>
                <a:ea typeface="Verdana" panose="020B0604030504040204" pitchFamily="34" charset="0"/>
              </a:rPr>
              <a:t>●	turpināt un uzlabot labās pārvaldības prakses; </a:t>
            </a:r>
          </a:p>
          <a:p>
            <a:pPr lvl="1" indent="0">
              <a:spcBef>
                <a:spcPts val="600"/>
              </a:spcBef>
              <a:spcAft>
                <a:spcPts val="600"/>
              </a:spcAft>
              <a:buNone/>
            </a:pPr>
            <a:r>
              <a:rPr lang="lv-LV" dirty="0">
                <a:latin typeface="Verdana" panose="020B0604030504040204" pitchFamily="34" charset="0"/>
                <a:ea typeface="Verdana" panose="020B0604030504040204" pitchFamily="34" charset="0"/>
              </a:rPr>
              <a:t>●	vairāk izmantot faktorus, kas aktivizē rīcību un paradumu maiņu; </a:t>
            </a:r>
          </a:p>
          <a:p>
            <a:pPr lvl="1" indent="0">
              <a:spcBef>
                <a:spcPts val="600"/>
              </a:spcBef>
              <a:spcAft>
                <a:spcPts val="600"/>
              </a:spcAft>
              <a:buNone/>
            </a:pPr>
            <a:r>
              <a:rPr lang="lv-LV" dirty="0">
                <a:latin typeface="Verdana" panose="020B0604030504040204" pitchFamily="34" charset="0"/>
                <a:ea typeface="Verdana" panose="020B0604030504040204" pitchFamily="34" charset="0"/>
              </a:rPr>
              <a:t>●	veikt visaptverošas sarunas ar sabiedrību – kādā realitātē vēlamies dzīvot, nu jau - 2050. gadā.</a:t>
            </a:r>
            <a:endParaRPr lang="lv-LV" sz="1700" dirty="0">
              <a:latin typeface="Verdana" panose="020B0604030504040204" pitchFamily="34" charset="0"/>
              <a:ea typeface="Verdan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79E6-55D2-BD44-BF7E-8783D7017678}"/>
              </a:ext>
            </a:extLst>
          </p:cNvPr>
          <p:cNvSpPr>
            <a:spLocks noGrp="1"/>
          </p:cNvSpPr>
          <p:nvPr>
            <p:ph type="title"/>
          </p:nvPr>
        </p:nvSpPr>
        <p:spPr>
          <a:xfrm>
            <a:off x="914400" y="3633099"/>
            <a:ext cx="10363200" cy="960442"/>
          </a:xfrm>
        </p:spPr>
        <p:txBody>
          <a:bodyPr>
            <a:normAutofit/>
          </a:bodyPr>
          <a:lstStyle/>
          <a:p>
            <a:r>
              <a:rPr lang="lv-LV" altLang="lv-LV" sz="2800" dirty="0">
                <a:solidFill>
                  <a:schemeClr val="tx1">
                    <a:lumMod val="85000"/>
                    <a:lumOff val="15000"/>
                  </a:schemeClr>
                </a:solidFill>
              </a:rPr>
              <a:t>Ar atbildību par Latvijas nākotni!</a:t>
            </a:r>
            <a:br>
              <a:rPr lang="lv-LV" altLang="lv-LV" sz="2800" dirty="0">
                <a:solidFill>
                  <a:schemeClr val="tx1">
                    <a:lumMod val="85000"/>
                    <a:lumOff val="15000"/>
                  </a:schemeClr>
                </a:solidFill>
              </a:rPr>
            </a:br>
            <a:endParaRPr lang="en-US" sz="2800" dirty="0"/>
          </a:p>
        </p:txBody>
      </p:sp>
      <p:sp>
        <p:nvSpPr>
          <p:cNvPr id="4" name="Text Placeholder 3">
            <a:extLst>
              <a:ext uri="{FF2B5EF4-FFF2-40B4-BE49-F238E27FC236}">
                <a16:creationId xmlns:a16="http://schemas.microsoft.com/office/drawing/2014/main" id="{ACEE5CB8-2F07-E94D-9C3B-CDEACAB5D52C}"/>
              </a:ext>
            </a:extLst>
          </p:cNvPr>
          <p:cNvSpPr>
            <a:spLocks noGrp="1"/>
          </p:cNvSpPr>
          <p:nvPr>
            <p:ph type="body" sz="quarter" idx="11"/>
          </p:nvPr>
        </p:nvSpPr>
        <p:spPr>
          <a:xfrm>
            <a:off x="779489" y="5181599"/>
            <a:ext cx="10363200" cy="1102659"/>
          </a:xfrm>
        </p:spPr>
        <p:txBody>
          <a:bodyPr/>
          <a:lstStyle/>
          <a:p>
            <a:pPr>
              <a:defRPr/>
            </a:pPr>
            <a:r>
              <a:rPr lang="lv-LV" dirty="0">
                <a:solidFill>
                  <a:schemeClr val="bg2">
                    <a:lumMod val="25000"/>
                  </a:schemeClr>
                </a:solidFill>
              </a:rPr>
              <a:t>           </a:t>
            </a:r>
          </a:p>
          <a:p>
            <a:pPr>
              <a:defRPr/>
            </a:pPr>
            <a:r>
              <a:rPr lang="lv-LV" dirty="0">
                <a:solidFill>
                  <a:schemeClr val="bg2">
                    <a:lumMod val="25000"/>
                  </a:schemeClr>
                </a:solidFill>
              </a:rPr>
              <a:t>@</a:t>
            </a:r>
            <a:r>
              <a:rPr lang="lv-LV" dirty="0" err="1">
                <a:solidFill>
                  <a:schemeClr val="bg2">
                    <a:lumMod val="25000"/>
                  </a:schemeClr>
                </a:solidFill>
              </a:rPr>
              <a:t>LVnakotne</a:t>
            </a:r>
            <a:r>
              <a:rPr lang="lv-LV" dirty="0">
                <a:solidFill>
                  <a:schemeClr val="bg2">
                    <a:lumMod val="25000"/>
                  </a:schemeClr>
                </a:solidFill>
              </a:rPr>
              <a:t> </a:t>
            </a:r>
          </a:p>
          <a:p>
            <a:endParaRPr lang="en-US" dirty="0"/>
          </a:p>
        </p:txBody>
      </p:sp>
      <p:pic>
        <p:nvPicPr>
          <p:cNvPr id="5" name="Attēls 4">
            <a:extLst>
              <a:ext uri="{FF2B5EF4-FFF2-40B4-BE49-F238E27FC236}">
                <a16:creationId xmlns:a16="http://schemas.microsoft.com/office/drawing/2014/main" id="{A6245EEA-DA1B-41F2-9FE4-99184306E9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804" y="4593541"/>
            <a:ext cx="2268511" cy="1660849"/>
          </a:xfrm>
          <a:prstGeom prst="rect">
            <a:avLst/>
          </a:prstGeom>
        </p:spPr>
      </p:pic>
    </p:spTree>
    <p:extLst>
      <p:ext uri="{BB962C8B-B14F-4D97-AF65-F5344CB8AC3E}">
        <p14:creationId xmlns:p14="http://schemas.microsoft.com/office/powerpoint/2010/main" val="26061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DBCBD">
            <a:alpha val="67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0A02-6900-4354-9A76-A05A4CD1F2B2}"/>
              </a:ext>
            </a:extLst>
          </p:cNvPr>
          <p:cNvSpPr>
            <a:spLocks noGrp="1"/>
          </p:cNvSpPr>
          <p:nvPr>
            <p:ph type="title"/>
          </p:nvPr>
        </p:nvSpPr>
        <p:spPr/>
        <p:txBody>
          <a:bodyPr>
            <a:normAutofit/>
          </a:bodyPr>
          <a:lstStyle/>
          <a:p>
            <a:pPr algn="ctr"/>
            <a:r>
              <a:rPr lang="lv-LV" sz="2800" b="1" dirty="0">
                <a:solidFill>
                  <a:schemeClr val="bg1"/>
                </a:solidFill>
                <a:latin typeface="Verdana" panose="020B0604030504040204" pitchFamily="34" charset="0"/>
                <a:ea typeface="Verdana" panose="020B0604030504040204" pitchFamily="34" charset="0"/>
              </a:rPr>
              <a:t>ANO AUGSTA LĪMEŅA POLITIKAS FORUMS</a:t>
            </a:r>
            <a:br>
              <a:rPr lang="lv-LV" sz="2800" b="1" dirty="0">
                <a:solidFill>
                  <a:schemeClr val="bg1"/>
                </a:solidFill>
                <a:latin typeface="Verdana" panose="020B0604030504040204" pitchFamily="34" charset="0"/>
                <a:ea typeface="Verdana" panose="020B0604030504040204" pitchFamily="34" charset="0"/>
              </a:rPr>
            </a:br>
            <a:r>
              <a:rPr lang="lv-LV" sz="2800" b="1" dirty="0">
                <a:solidFill>
                  <a:schemeClr val="bg1"/>
                </a:solidFill>
                <a:latin typeface="Verdana" panose="020B0604030504040204" pitchFamily="34" charset="0"/>
                <a:ea typeface="Verdana" panose="020B0604030504040204" pitchFamily="34" charset="0"/>
              </a:rPr>
              <a:t> 05.07.-15.07.2022.</a:t>
            </a:r>
            <a:br>
              <a:rPr lang="lv-LV" sz="2800" b="1" dirty="0">
                <a:solidFill>
                  <a:srgbClr val="993333"/>
                </a:solidFill>
                <a:latin typeface="Verdana" panose="020B0604030504040204" pitchFamily="34" charset="0"/>
                <a:ea typeface="Verdana" panose="020B0604030504040204" pitchFamily="34" charset="0"/>
              </a:rPr>
            </a:br>
            <a:endParaRPr lang="en-US" sz="2800" dirty="0">
              <a:solidFill>
                <a:srgbClr val="993333"/>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74CCCDDE-8181-4D59-84C6-3E2158D88DA3}"/>
              </a:ext>
            </a:extLst>
          </p:cNvPr>
          <p:cNvSpPr>
            <a:spLocks noGrp="1"/>
          </p:cNvSpPr>
          <p:nvPr>
            <p:ph idx="1"/>
          </p:nvPr>
        </p:nvSpPr>
        <p:spPr>
          <a:xfrm>
            <a:off x="615142" y="1570359"/>
            <a:ext cx="7065818" cy="4782591"/>
          </a:xfrm>
          <a:noFill/>
        </p:spPr>
        <p:txBody>
          <a:bodyPr>
            <a:normAutofit/>
          </a:bodyPr>
          <a:lstStyle/>
          <a:p>
            <a:pPr marL="0" indent="0" algn="l">
              <a:buNone/>
            </a:pPr>
            <a:r>
              <a:rPr lang="lv-LV" sz="2000" dirty="0">
                <a:latin typeface="Verdana" panose="020B0604030504040204" pitchFamily="34" charset="0"/>
                <a:ea typeface="Verdana" panose="020B0604030504040204" pitchFamily="34" charset="0"/>
              </a:rPr>
              <a:t>Vieda atgūšanās pēc koronavīrusa pandēmijas (COVID-19), vienlaikus pilnībā īstenojot Dienaskārtību 2030 Ilgtspējīgai attīstībai.* </a:t>
            </a:r>
            <a:br>
              <a:rPr lang="lv-LV" sz="2000" b="0" i="0" dirty="0">
                <a:effectLst/>
                <a:latin typeface="Verdana" panose="020B0604030504040204" pitchFamily="34" charset="0"/>
                <a:ea typeface="Verdana" panose="020B0604030504040204" pitchFamily="34" charset="0"/>
              </a:rPr>
            </a:br>
            <a:endParaRPr lang="lv-LV" sz="2000" b="0" i="0" dirty="0">
              <a:effectLst/>
              <a:latin typeface="Verdana" panose="020B0604030504040204" pitchFamily="34" charset="0"/>
              <a:ea typeface="Verdana" panose="020B0604030504040204" pitchFamily="34" charset="0"/>
            </a:endParaRPr>
          </a:p>
          <a:p>
            <a:pPr marL="0" indent="0">
              <a:spcBef>
                <a:spcPts val="0"/>
              </a:spcBef>
              <a:buNone/>
            </a:pPr>
            <a:r>
              <a:rPr lang="lv-LV" sz="2000" b="1" i="0" dirty="0">
                <a:effectLst/>
                <a:latin typeface="Verdana" panose="020B0604030504040204" pitchFamily="34" charset="0"/>
                <a:ea typeface="Verdana" panose="020B0604030504040204" pitchFamily="34" charset="0"/>
              </a:rPr>
              <a:t>Īpaša uzmanība pievērsta šiem mērķiem:</a:t>
            </a:r>
          </a:p>
          <a:p>
            <a:pPr marL="0" indent="0">
              <a:spcBef>
                <a:spcPts val="0"/>
              </a:spcBef>
              <a:buNone/>
            </a:pPr>
            <a:r>
              <a:rPr lang="lv-LV" sz="2000" b="0" i="0" dirty="0">
                <a:effectLst/>
                <a:latin typeface="Verdana" panose="020B0604030504040204" pitchFamily="34" charset="0"/>
                <a:ea typeface="Verdana" panose="020B0604030504040204" pitchFamily="34" charset="0"/>
              </a:rPr>
              <a:t> </a:t>
            </a:r>
            <a:br>
              <a:rPr lang="lv-LV" sz="2000" b="0" i="0" dirty="0">
                <a:effectLst/>
                <a:latin typeface="Verdana" panose="020B0604030504040204" pitchFamily="34" charset="0"/>
                <a:ea typeface="Verdana" panose="020B0604030504040204" pitchFamily="34" charset="0"/>
              </a:rPr>
            </a:br>
            <a:r>
              <a:rPr lang="lv-LV" sz="2000" b="0" i="0" dirty="0">
                <a:effectLst/>
                <a:latin typeface="Verdana" panose="020B0604030504040204" pitchFamily="34" charset="0"/>
                <a:ea typeface="Verdana" panose="020B0604030504040204" pitchFamily="34" charset="0"/>
              </a:rPr>
              <a:t> 4. IAM –  Kvalitatīva izglītība </a:t>
            </a:r>
          </a:p>
          <a:p>
            <a:pPr marL="0" indent="0">
              <a:spcBef>
                <a:spcPts val="2400"/>
              </a:spcBef>
              <a:buNone/>
            </a:pPr>
            <a:r>
              <a:rPr lang="lv-LV" sz="2000" b="0" i="0" dirty="0">
                <a:effectLst/>
                <a:latin typeface="Verdana" panose="020B0604030504040204" pitchFamily="34" charset="0"/>
                <a:ea typeface="Verdana" panose="020B0604030504040204" pitchFamily="34" charset="0"/>
              </a:rPr>
              <a:t> 5. IAM –  Dzimumu līdztiesība </a:t>
            </a:r>
          </a:p>
          <a:p>
            <a:pPr marL="0" indent="0">
              <a:spcBef>
                <a:spcPts val="2400"/>
              </a:spcBef>
              <a:buNone/>
            </a:pPr>
            <a:r>
              <a:rPr lang="lv-LV" sz="2000" b="0" i="0" dirty="0">
                <a:effectLst/>
                <a:latin typeface="Verdana" panose="020B0604030504040204" pitchFamily="34" charset="0"/>
                <a:ea typeface="Verdana" panose="020B0604030504040204" pitchFamily="34" charset="0"/>
              </a:rPr>
              <a:t>14. IAM – Dzīvība ūdenī</a:t>
            </a:r>
            <a:r>
              <a:rPr lang="lv-LV" sz="2000" dirty="0">
                <a:latin typeface="Verdana" panose="020B0604030504040204" pitchFamily="34" charset="0"/>
                <a:ea typeface="Verdana" panose="020B0604030504040204" pitchFamily="34" charset="0"/>
              </a:rPr>
              <a:t> </a:t>
            </a:r>
            <a:endParaRPr lang="lv-LV" sz="2000" b="0" i="0" dirty="0">
              <a:effectLst/>
              <a:latin typeface="Verdana" panose="020B0604030504040204" pitchFamily="34" charset="0"/>
              <a:ea typeface="Verdana" panose="020B0604030504040204" pitchFamily="34" charset="0"/>
            </a:endParaRPr>
          </a:p>
          <a:p>
            <a:pPr marL="0" indent="0">
              <a:spcBef>
                <a:spcPts val="2400"/>
              </a:spcBef>
              <a:buNone/>
            </a:pPr>
            <a:r>
              <a:rPr lang="lv-LV" sz="2000" b="0" i="0" dirty="0">
                <a:effectLst/>
                <a:latin typeface="Verdana" panose="020B0604030504040204" pitchFamily="34" charset="0"/>
                <a:ea typeface="Verdana" panose="020B0604030504040204" pitchFamily="34" charset="0"/>
              </a:rPr>
              <a:t>15. IAM – Dzīvība uz zemes </a:t>
            </a:r>
          </a:p>
          <a:p>
            <a:pPr marL="0" indent="0">
              <a:spcBef>
                <a:spcPts val="2400"/>
              </a:spcBef>
              <a:buNone/>
            </a:pPr>
            <a:r>
              <a:rPr lang="lv-LV" sz="2000" b="0" i="0" dirty="0">
                <a:effectLst/>
                <a:latin typeface="Verdana" panose="020B0604030504040204" pitchFamily="34" charset="0"/>
                <a:ea typeface="Verdana" panose="020B0604030504040204" pitchFamily="34" charset="0"/>
              </a:rPr>
              <a:t>17. IAM – </a:t>
            </a:r>
            <a:r>
              <a:rPr lang="lv-LV" sz="2000" dirty="0">
                <a:latin typeface="Verdana" panose="020B0604030504040204" pitchFamily="34" charset="0"/>
                <a:ea typeface="Verdana" panose="020B0604030504040204" pitchFamily="34" charset="0"/>
              </a:rPr>
              <a:t>S</a:t>
            </a:r>
            <a:r>
              <a:rPr lang="lv-LV" sz="2000" b="0" i="0" dirty="0">
                <a:effectLst/>
                <a:latin typeface="Verdana" panose="020B0604030504040204" pitchFamily="34" charset="0"/>
                <a:ea typeface="Verdana" panose="020B0604030504040204" pitchFamily="34" charset="0"/>
              </a:rPr>
              <a:t>adarbība</a:t>
            </a:r>
            <a:endParaRPr lang="lv-LV" sz="2400" b="0" i="0" dirty="0">
              <a:effectLst/>
              <a:latin typeface="Verdana" panose="020B0604030504040204" pitchFamily="34" charset="0"/>
              <a:ea typeface="Verdana" panose="020B0604030504040204" pitchFamily="34" charset="0"/>
            </a:endParaRPr>
          </a:p>
          <a:p>
            <a:pPr marL="0" indent="0">
              <a:buNone/>
            </a:pPr>
            <a:endParaRPr lang="en-US" dirty="0"/>
          </a:p>
        </p:txBody>
      </p:sp>
      <p:sp>
        <p:nvSpPr>
          <p:cNvPr id="4" name="TextBox 3">
            <a:extLst>
              <a:ext uri="{FF2B5EF4-FFF2-40B4-BE49-F238E27FC236}">
                <a16:creationId xmlns:a16="http://schemas.microsoft.com/office/drawing/2014/main" id="{19EDD628-CC42-4CA0-9EDC-C43C855382E9}"/>
              </a:ext>
            </a:extLst>
          </p:cNvPr>
          <p:cNvSpPr txBox="1"/>
          <p:nvPr/>
        </p:nvSpPr>
        <p:spPr>
          <a:xfrm>
            <a:off x="838200" y="5983532"/>
            <a:ext cx="10515600" cy="646331"/>
          </a:xfrm>
          <a:prstGeom prst="rect">
            <a:avLst/>
          </a:prstGeom>
          <a:noFill/>
        </p:spPr>
        <p:txBody>
          <a:bodyPr wrap="square" rtlCol="0">
            <a:spAutoFit/>
          </a:bodyPr>
          <a:lstStyle/>
          <a:p>
            <a:r>
              <a:rPr lang="lv-LV" dirty="0"/>
              <a:t>* </a:t>
            </a:r>
            <a:r>
              <a:rPr lang="en-US" i="1" dirty="0"/>
              <a:t>Building back better from the coronavirus disease (COVID-19) while advancing the full implementation of the 2030 Agenda for Sustainable Development.</a:t>
            </a:r>
          </a:p>
        </p:txBody>
      </p:sp>
      <p:sp>
        <p:nvSpPr>
          <p:cNvPr id="5" name="TextBox 4">
            <a:extLst>
              <a:ext uri="{FF2B5EF4-FFF2-40B4-BE49-F238E27FC236}">
                <a16:creationId xmlns:a16="http://schemas.microsoft.com/office/drawing/2014/main" id="{EC03E237-97BD-464C-A08E-6EAE112A81C8}"/>
              </a:ext>
            </a:extLst>
          </p:cNvPr>
          <p:cNvSpPr txBox="1"/>
          <p:nvPr/>
        </p:nvSpPr>
        <p:spPr>
          <a:xfrm>
            <a:off x="7051039" y="1198879"/>
            <a:ext cx="4535517" cy="738664"/>
          </a:xfrm>
          <a:prstGeom prst="rect">
            <a:avLst/>
          </a:prstGeom>
          <a:noFill/>
        </p:spPr>
        <p:txBody>
          <a:bodyPr wrap="square" rtlCol="0">
            <a:spAutoFit/>
          </a:bodyPr>
          <a:lstStyle/>
          <a:p>
            <a:endParaRPr lang="lv-LV" dirty="0"/>
          </a:p>
          <a:p>
            <a:r>
              <a:rPr lang="lv-LV" sz="2400" dirty="0"/>
              <a:t> </a:t>
            </a:r>
            <a:endParaRPr lang="en-US" sz="2400" dirty="0"/>
          </a:p>
        </p:txBody>
      </p:sp>
      <p:sp>
        <p:nvSpPr>
          <p:cNvPr id="6" name="TextBox 5">
            <a:extLst>
              <a:ext uri="{FF2B5EF4-FFF2-40B4-BE49-F238E27FC236}">
                <a16:creationId xmlns:a16="http://schemas.microsoft.com/office/drawing/2014/main" id="{7CA00A40-8BA1-4B8E-BCAA-51626659922B}"/>
              </a:ext>
            </a:extLst>
          </p:cNvPr>
          <p:cNvSpPr txBox="1"/>
          <p:nvPr/>
        </p:nvSpPr>
        <p:spPr>
          <a:xfrm>
            <a:off x="8310880" y="1525628"/>
            <a:ext cx="3275676" cy="4519122"/>
          </a:xfrm>
          <a:prstGeom prst="rect">
            <a:avLst/>
          </a:prstGeom>
          <a:solidFill>
            <a:srgbClr val="1DBCBD">
              <a:alpha val="11000"/>
            </a:srgbClr>
          </a:solidFill>
        </p:spPr>
        <p:txBody>
          <a:bodyPr wrap="square" rtlCol="0">
            <a:spAutoFit/>
          </a:bodyPr>
          <a:lstStyle/>
          <a:p>
            <a:pPr algn="ctr"/>
            <a:r>
              <a:rPr lang="lv-LV" sz="1600" b="1" dirty="0">
                <a:latin typeface="Verdana" panose="020B0604030504040204" pitchFamily="34" charset="0"/>
                <a:ea typeface="Verdana" panose="020B0604030504040204" pitchFamily="34" charset="0"/>
              </a:rPr>
              <a:t>Latvijas pieeja</a:t>
            </a:r>
          </a:p>
          <a:p>
            <a:pPr algn="ctr"/>
            <a:r>
              <a:rPr lang="lv-LV" sz="1600" b="1" dirty="0">
                <a:latin typeface="Verdana" panose="020B0604030504040204" pitchFamily="34" charset="0"/>
                <a:ea typeface="Verdana" panose="020B0604030504040204" pitchFamily="34" charset="0"/>
              </a:rPr>
              <a:t>2. ziņojumam</a:t>
            </a:r>
          </a:p>
          <a:p>
            <a:endParaRPr lang="lv-LV" sz="1600" dirty="0">
              <a:latin typeface="Verdana" panose="020B0604030504040204" pitchFamily="34" charset="0"/>
              <a:ea typeface="Verdana" panose="020B060403050404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lv-LV" sz="1600" b="1" dirty="0">
                <a:effectLst/>
                <a:latin typeface="Verdana" panose="020B0604030504040204" pitchFamily="34" charset="0"/>
                <a:ea typeface="Verdana" panose="020B0604030504040204" pitchFamily="34" charset="0"/>
                <a:cs typeface="Times New Roman" panose="02020603050405020304" pitchFamily="18" charset="0"/>
              </a:rPr>
              <a:t>Latvijas Ziņojums </a:t>
            </a:r>
            <a:r>
              <a:rPr lang="lv-LV" sz="1600" b="1" dirty="0">
                <a:latin typeface="Verdana" panose="020B0604030504040204" pitchFamily="34" charset="0"/>
                <a:ea typeface="Verdana" panose="020B0604030504040204" pitchFamily="34" charset="0"/>
                <a:cs typeface="Times New Roman" panose="02020603050405020304" pitchFamily="18" charset="0"/>
              </a:rPr>
              <a:t>-</a:t>
            </a:r>
            <a:r>
              <a:rPr lang="lv-LV" sz="1600" b="1" dirty="0">
                <a:effectLst/>
                <a:latin typeface="Verdana" panose="020B0604030504040204" pitchFamily="34" charset="0"/>
                <a:ea typeface="Verdana" panose="020B0604030504040204" pitchFamily="34" charset="0"/>
                <a:cs typeface="Times New Roman" panose="02020603050405020304" pitchFamily="18" charset="0"/>
              </a:rPr>
              <a:t> par visiem mērķiem</a:t>
            </a: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lv-LV" sz="1600" b="1" dirty="0">
                <a:effectLst/>
                <a:latin typeface="Verdana" panose="020B0604030504040204" pitchFamily="34" charset="0"/>
                <a:ea typeface="Verdana" panose="020B0604030504040204" pitchFamily="34" charset="0"/>
                <a:cs typeface="Times New Roman" panose="02020603050405020304" pitchFamily="18" charset="0"/>
              </a:rPr>
              <a:t>Neatkārtojam informāciju, kas bija 1.ziņojumā</a:t>
            </a: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lv-LV" sz="1600" b="1" dirty="0">
                <a:latin typeface="Verdana" panose="020B0604030504040204" pitchFamily="34" charset="0"/>
                <a:ea typeface="Verdana" panose="020B0604030504040204" pitchFamily="34" charset="0"/>
                <a:cs typeface="Times New Roman" panose="02020603050405020304" pitchFamily="18" charset="0"/>
              </a:rPr>
              <a:t>L</a:t>
            </a:r>
            <a:r>
              <a:rPr lang="lv-LV" sz="1600" b="1" dirty="0">
                <a:effectLst/>
                <a:latin typeface="Verdana" panose="020B0604030504040204" pitchFamily="34" charset="0"/>
                <a:ea typeface="Verdana" panose="020B0604030504040204" pitchFamily="34" charset="0"/>
                <a:cs typeface="Times New Roman" panose="02020603050405020304" pitchFamily="18" charset="0"/>
              </a:rPr>
              <a:t>akoniska izteiksme, konkrētība</a:t>
            </a: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lv-LV" sz="1600" b="1" dirty="0">
                <a:effectLst/>
                <a:latin typeface="Verdana" panose="020B0604030504040204" pitchFamily="34" charset="0"/>
                <a:ea typeface="Verdana" panose="020B0604030504040204" pitchFamily="34" charset="0"/>
                <a:cs typeface="Times New Roman" panose="02020603050405020304" pitchFamily="18" charset="0"/>
              </a:rPr>
              <a:t>COVID-19 – nedaudz, jo situācija mainās</a:t>
            </a:r>
          </a:p>
          <a:p>
            <a:pPr marL="342900" lvl="0" indent="-342900">
              <a:lnSpc>
                <a:spcPct val="107000"/>
              </a:lnSpc>
              <a:spcAft>
                <a:spcPts val="800"/>
              </a:spcAft>
              <a:buFont typeface="Arial" panose="020B0604020202020204" pitchFamily="34" charset="0"/>
              <a:buChar char="•"/>
              <a:tabLst>
                <a:tab pos="457200" algn="l"/>
              </a:tabLst>
            </a:pPr>
            <a:r>
              <a:rPr lang="lv-LV" sz="1600" b="1" dirty="0">
                <a:effectLst/>
                <a:latin typeface="Verdana" panose="020B0604030504040204" pitchFamily="34" charset="0"/>
                <a:ea typeface="Verdana" panose="020B0604030504040204" pitchFamily="34" charset="0"/>
                <a:cs typeface="Times New Roman" panose="02020603050405020304" pitchFamily="18" charset="0"/>
              </a:rPr>
              <a:t>Uzsveram</a:t>
            </a:r>
            <a:r>
              <a:rPr lang="lv-LV" sz="1600" b="1" dirty="0">
                <a:latin typeface="Verdana" panose="020B0604030504040204" pitchFamily="34" charset="0"/>
                <a:ea typeface="Verdana" panose="020B0604030504040204" pitchFamily="34" charset="0"/>
                <a:cs typeface="Times New Roman" panose="02020603050405020304" pitchFamily="18" charset="0"/>
              </a:rPr>
              <a:t>, ka svarīgs ir miers</a:t>
            </a: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a:p>
            <a:endParaRPr lang="lv-LV" dirty="0"/>
          </a:p>
        </p:txBody>
      </p:sp>
      <p:pic>
        <p:nvPicPr>
          <p:cNvPr id="8" name="Picture 10">
            <a:extLst>
              <a:ext uri="{FF2B5EF4-FFF2-40B4-BE49-F238E27FC236}">
                <a16:creationId xmlns:a16="http://schemas.microsoft.com/office/drawing/2014/main" id="{508C58B4-4B09-4E14-9B83-5724575046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627094" y="3132720"/>
            <a:ext cx="560380" cy="454417"/>
          </a:xfrm>
          <a:prstGeom prst="rect">
            <a:avLst/>
          </a:prstGeom>
        </p:spPr>
      </p:pic>
      <p:pic>
        <p:nvPicPr>
          <p:cNvPr id="9" name="Picture 11">
            <a:extLst>
              <a:ext uri="{FF2B5EF4-FFF2-40B4-BE49-F238E27FC236}">
                <a16:creationId xmlns:a16="http://schemas.microsoft.com/office/drawing/2014/main" id="{D948104B-39A4-4100-8A64-0320FF9FCB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691468" y="3763571"/>
            <a:ext cx="359454" cy="483373"/>
          </a:xfrm>
          <a:prstGeom prst="rect">
            <a:avLst/>
          </a:prstGeom>
        </p:spPr>
      </p:pic>
      <p:pic>
        <p:nvPicPr>
          <p:cNvPr id="10" name="Picture 20">
            <a:extLst>
              <a:ext uri="{FF2B5EF4-FFF2-40B4-BE49-F238E27FC236}">
                <a16:creationId xmlns:a16="http://schemas.microsoft.com/office/drawing/2014/main" id="{C3E6E073-F5E7-4F92-A290-DF2B004840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665631" y="4318029"/>
            <a:ext cx="535182" cy="454417"/>
          </a:xfrm>
          <a:prstGeom prst="rect">
            <a:avLst/>
          </a:prstGeom>
        </p:spPr>
      </p:pic>
      <p:pic>
        <p:nvPicPr>
          <p:cNvPr id="11" name="Picture 21">
            <a:extLst>
              <a:ext uri="{FF2B5EF4-FFF2-40B4-BE49-F238E27FC236}">
                <a16:creationId xmlns:a16="http://schemas.microsoft.com/office/drawing/2014/main" id="{54608EBF-C460-4308-BA20-D6EA97D9AC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654048" y="4893913"/>
            <a:ext cx="506472" cy="500026"/>
          </a:xfrm>
          <a:prstGeom prst="rect">
            <a:avLst/>
          </a:prstGeom>
        </p:spPr>
      </p:pic>
      <p:pic>
        <p:nvPicPr>
          <p:cNvPr id="12" name="Picture 23">
            <a:extLst>
              <a:ext uri="{FF2B5EF4-FFF2-40B4-BE49-F238E27FC236}">
                <a16:creationId xmlns:a16="http://schemas.microsoft.com/office/drawing/2014/main" id="{80456FE3-39BB-41F7-ACA9-DB9018FCFE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665631" y="5460179"/>
            <a:ext cx="469052" cy="457113"/>
          </a:xfrm>
          <a:prstGeom prst="rect">
            <a:avLst/>
          </a:prstGeom>
        </p:spPr>
      </p:pic>
    </p:spTree>
    <p:extLst>
      <p:ext uri="{BB962C8B-B14F-4D97-AF65-F5344CB8AC3E}">
        <p14:creationId xmlns:p14="http://schemas.microsoft.com/office/powerpoint/2010/main" val="411191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8C8D729F-CA49-48FF-9EDF-03DFBA2B7C88}"/>
              </a:ext>
            </a:extLst>
          </p:cNvPr>
          <p:cNvSpPr/>
          <p:nvPr/>
        </p:nvSpPr>
        <p:spPr>
          <a:xfrm>
            <a:off x="7416800" y="0"/>
            <a:ext cx="4775200" cy="6838610"/>
          </a:xfrm>
          <a:prstGeom prst="rect">
            <a:avLst/>
          </a:prstGeom>
          <a:solidFill>
            <a:srgbClr val="1DBCBD">
              <a:alpha val="68000"/>
            </a:srgbClr>
          </a:solidFill>
        </p:spPr>
      </p:sp>
      <p:grpSp>
        <p:nvGrpSpPr>
          <p:cNvPr id="2" name="Group 2"/>
          <p:cNvGrpSpPr/>
          <p:nvPr/>
        </p:nvGrpSpPr>
        <p:grpSpPr>
          <a:xfrm>
            <a:off x="800344" y="996950"/>
            <a:ext cx="6279988" cy="903831"/>
            <a:chOff x="0" y="0"/>
            <a:chExt cx="12559975" cy="1807662"/>
          </a:xfrm>
        </p:grpSpPr>
        <p:sp>
          <p:nvSpPr>
            <p:cNvPr id="3" name="AutoShape 3"/>
            <p:cNvSpPr/>
            <p:nvPr/>
          </p:nvSpPr>
          <p:spPr>
            <a:xfrm>
              <a:off x="0" y="0"/>
              <a:ext cx="11086449" cy="38779"/>
            </a:xfrm>
            <a:prstGeom prst="rect">
              <a:avLst/>
            </a:prstGeom>
            <a:solidFill>
              <a:srgbClr val="1DBCBD"/>
            </a:solidFill>
          </p:spPr>
        </p:sp>
        <p:sp>
          <p:nvSpPr>
            <p:cNvPr id="4" name="TextBox 4"/>
            <p:cNvSpPr txBox="1"/>
            <p:nvPr/>
          </p:nvSpPr>
          <p:spPr>
            <a:xfrm>
              <a:off x="0" y="658500"/>
              <a:ext cx="12559975" cy="1149162"/>
            </a:xfrm>
            <a:prstGeom prst="rect">
              <a:avLst/>
            </a:prstGeom>
            <a:solidFill>
              <a:schemeClr val="bg1"/>
            </a:solidFill>
          </p:spPr>
          <p:txBody>
            <a:bodyPr wrap="square" lIns="0" tIns="0" rIns="0" bIns="0" rtlCol="0" anchor="t">
              <a:spAutoFit/>
            </a:bodyPr>
            <a:lstStyle/>
            <a:p>
              <a:pPr>
                <a:lnSpc>
                  <a:spcPts val="5200"/>
                </a:lnSpc>
              </a:pPr>
              <a:r>
                <a:rPr lang="lv-LV" sz="2800" b="1" dirty="0">
                  <a:solidFill>
                    <a:srgbClr val="1DBCBD"/>
                  </a:solidFill>
                  <a:latin typeface="Verdana" panose="020B0604030504040204" pitchFamily="34" charset="0"/>
                  <a:ea typeface="Verdana" panose="020B0604030504040204" pitchFamily="34" charset="0"/>
                </a:rPr>
                <a:t>Dienaskārtība 2030 / ANO IAM</a:t>
              </a:r>
              <a:endParaRPr lang="en-US" sz="2800" b="1" dirty="0">
                <a:solidFill>
                  <a:srgbClr val="1DBCBD"/>
                </a:solidFill>
                <a:latin typeface="Verdana" panose="020B0604030504040204" pitchFamily="34" charset="0"/>
                <a:ea typeface="Verdana" panose="020B0604030504040204" pitchFamily="34" charset="0"/>
              </a:endParaRPr>
            </a:p>
          </p:txBody>
        </p:sp>
      </p:grpSp>
      <p:sp>
        <p:nvSpPr>
          <p:cNvPr id="5" name="TextBox 5"/>
          <p:cNvSpPr txBox="1"/>
          <p:nvPr/>
        </p:nvSpPr>
        <p:spPr>
          <a:xfrm>
            <a:off x="7869561" y="1016340"/>
            <a:ext cx="3522095" cy="4616648"/>
          </a:xfrm>
          <a:prstGeom prst="rect">
            <a:avLst/>
          </a:prstGeom>
        </p:spPr>
        <p:txBody>
          <a:bodyPr wrap="square" lIns="0" tIns="0" rIns="0" bIns="0" rtlCol="0" anchor="t">
            <a:spAutoFit/>
          </a:bodyPr>
          <a:lstStyle/>
          <a:p>
            <a:r>
              <a:rPr lang="lv-LV" sz="2000" b="1" dirty="0">
                <a:solidFill>
                  <a:schemeClr val="bg1"/>
                </a:solidFill>
                <a:latin typeface="Verdana" panose="020B0604030504040204" pitchFamily="34" charset="0"/>
                <a:ea typeface="Verdana" panose="020B0604030504040204" pitchFamily="34" charset="0"/>
              </a:rPr>
              <a:t>Valstis ievieš savu īstenošanas ietvaru</a:t>
            </a:r>
          </a:p>
          <a:p>
            <a:endParaRPr lang="lv-LV" sz="2000" b="1" dirty="0">
              <a:solidFill>
                <a:schemeClr val="bg1"/>
              </a:solidFill>
              <a:latin typeface="Verdana" panose="020B0604030504040204" pitchFamily="34" charset="0"/>
              <a:ea typeface="Verdana" panose="020B0604030504040204" pitchFamily="34" charset="0"/>
            </a:endParaRPr>
          </a:p>
          <a:p>
            <a:r>
              <a:rPr lang="lv-LV" sz="2000" b="1" dirty="0">
                <a:solidFill>
                  <a:schemeClr val="bg1"/>
                </a:solidFill>
                <a:latin typeface="Verdana" panose="020B0604030504040204" pitchFamily="34" charset="0"/>
                <a:ea typeface="Verdana" panose="020B0604030504040204" pitchFamily="34" charset="0"/>
              </a:rPr>
              <a:t>Valstis ziņo 3 reizes laikposmā līdz 2030.</a:t>
            </a:r>
          </a:p>
          <a:p>
            <a:r>
              <a:rPr lang="lv-LV" sz="2000" b="1" dirty="0">
                <a:solidFill>
                  <a:schemeClr val="bg1"/>
                </a:solidFill>
                <a:latin typeface="Verdana" panose="020B0604030504040204" pitchFamily="34" charset="0"/>
                <a:ea typeface="Verdana" panose="020B0604030504040204" pitchFamily="34" charset="0"/>
              </a:rPr>
              <a:t>Latvija pirmoreiz - 2018;  otrreiz - 2022</a:t>
            </a:r>
          </a:p>
          <a:p>
            <a:pPr marL="514350" indent="-514350">
              <a:buAutoNum type="arabicPeriod"/>
            </a:pPr>
            <a:endParaRPr lang="lv-LV" sz="2000" b="1" dirty="0">
              <a:solidFill>
                <a:schemeClr val="bg1"/>
              </a:solidFill>
              <a:latin typeface="Verdana" panose="020B0604030504040204" pitchFamily="34" charset="0"/>
              <a:ea typeface="Verdana" panose="020B0604030504040204" pitchFamily="34" charset="0"/>
            </a:endParaRPr>
          </a:p>
          <a:p>
            <a:r>
              <a:rPr lang="lv-LV" sz="2000" b="1" dirty="0">
                <a:solidFill>
                  <a:schemeClr val="bg1"/>
                </a:solidFill>
                <a:latin typeface="Verdana" panose="020B0604030504040204" pitchFamily="34" charset="0"/>
                <a:ea typeface="Verdana" panose="020B0604030504040204" pitchFamily="34" charset="0"/>
              </a:rPr>
              <a:t>Eiropas Savienība – vadošais reģions ANO IAM ieviešanā</a:t>
            </a:r>
          </a:p>
          <a:p>
            <a:endParaRPr lang="lv-LV" sz="2000" b="1" dirty="0">
              <a:solidFill>
                <a:schemeClr val="bg1"/>
              </a:solidFill>
              <a:latin typeface="Verdana" panose="020B0604030504040204" pitchFamily="34" charset="0"/>
              <a:ea typeface="Verdana" panose="020B0604030504040204" pitchFamily="34" charset="0"/>
            </a:endParaRPr>
          </a:p>
          <a:p>
            <a:r>
              <a:rPr lang="lv-LV" sz="2000" b="1" dirty="0">
                <a:solidFill>
                  <a:schemeClr val="bg1"/>
                </a:solidFill>
                <a:latin typeface="Verdana" panose="020B0604030504040204" pitchFamily="34" charset="0"/>
                <a:ea typeface="Verdana" panose="020B0604030504040204" pitchFamily="34" charset="0"/>
              </a:rPr>
              <a:t>Latvijas pieeja – integrēt plānošanas sistēmā</a:t>
            </a:r>
          </a:p>
        </p:txBody>
      </p:sp>
      <p:pic>
        <p:nvPicPr>
          <p:cNvPr id="24" name="Picture 4" descr="Company name&#10;&#10;Description automatically generated">
            <a:extLst>
              <a:ext uri="{FF2B5EF4-FFF2-40B4-BE49-F238E27FC236}">
                <a16:creationId xmlns:a16="http://schemas.microsoft.com/office/drawing/2014/main" id="{4B964351-4186-4826-A406-657BBBA62F47}"/>
              </a:ext>
            </a:extLst>
          </p:cNvPr>
          <p:cNvPicPr>
            <a:picLocks noChangeAspect="1"/>
          </p:cNvPicPr>
          <p:nvPr/>
        </p:nvPicPr>
        <p:blipFill>
          <a:blip r:embed="rId2"/>
          <a:stretch>
            <a:fillRect/>
          </a:stretch>
        </p:blipFill>
        <p:spPr>
          <a:xfrm>
            <a:off x="746283" y="2930521"/>
            <a:ext cx="6210102" cy="31156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7C13C4-46AF-4880-8523-94C73CBE54FA}"/>
              </a:ext>
            </a:extLst>
          </p:cNvPr>
          <p:cNvSpPr txBox="1"/>
          <p:nvPr/>
        </p:nvSpPr>
        <p:spPr>
          <a:xfrm>
            <a:off x="88900" y="306153"/>
            <a:ext cx="7073900" cy="867930"/>
          </a:xfrm>
          <a:prstGeom prst="rect">
            <a:avLst/>
          </a:prstGeom>
          <a:solidFill>
            <a:schemeClr val="bg1"/>
          </a:solidFill>
        </p:spPr>
        <p:txBody>
          <a:bodyPr wrap="square" rtlCol="0">
            <a:spAutoFit/>
          </a:bodyPr>
          <a:lstStyle/>
          <a:p>
            <a:pPr algn="ctr">
              <a:lnSpc>
                <a:spcPct val="90000"/>
              </a:lnSpc>
              <a:spcBef>
                <a:spcPct val="0"/>
              </a:spcBef>
            </a:pPr>
            <a:r>
              <a:rPr lang="lv-LV" sz="2800" b="1" dirty="0">
                <a:solidFill>
                  <a:srgbClr val="1DBCBD"/>
                </a:solidFill>
                <a:latin typeface="Verdana" panose="020B0604030504040204" pitchFamily="34" charset="0"/>
                <a:ea typeface="Verdana" panose="020B0604030504040204" pitchFamily="34" charset="0"/>
              </a:rPr>
              <a:t>Latvijas otrais ziņojums ANO ALPF 2022. gada 12. jūlijā</a:t>
            </a:r>
          </a:p>
        </p:txBody>
      </p:sp>
      <p:pic>
        <p:nvPicPr>
          <p:cNvPr id="4" name="Attēls 3">
            <a:extLst>
              <a:ext uri="{FF2B5EF4-FFF2-40B4-BE49-F238E27FC236}">
                <a16:creationId xmlns:a16="http://schemas.microsoft.com/office/drawing/2014/main" id="{FE07B2D1-43C2-418F-A4FF-75E371C20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13" y="1689100"/>
            <a:ext cx="6231273" cy="4452711"/>
          </a:xfrm>
          <a:prstGeom prst="rect">
            <a:avLst/>
          </a:prstGeom>
        </p:spPr>
      </p:pic>
      <p:pic>
        <p:nvPicPr>
          <p:cNvPr id="11" name="Picture 11">
            <a:extLst>
              <a:ext uri="{FF2B5EF4-FFF2-40B4-BE49-F238E27FC236}">
                <a16:creationId xmlns:a16="http://schemas.microsoft.com/office/drawing/2014/main" id="{73F05A6E-FC11-4223-843F-FDDAD70B8670}"/>
              </a:ext>
            </a:extLst>
          </p:cNvPr>
          <p:cNvPicPr>
            <a:picLocks noChangeAspect="1"/>
          </p:cNvPicPr>
          <p:nvPr/>
        </p:nvPicPr>
        <p:blipFill>
          <a:blip r:embed="rId4"/>
          <a:stretch>
            <a:fillRect/>
          </a:stretch>
        </p:blipFill>
        <p:spPr>
          <a:xfrm>
            <a:off x="1304257" y="2427514"/>
            <a:ext cx="1903228" cy="2798619"/>
          </a:xfrm>
          <a:prstGeom prst="rect">
            <a:avLst/>
          </a:prstGeom>
        </p:spPr>
      </p:pic>
      <p:pic>
        <p:nvPicPr>
          <p:cNvPr id="13" name="Picture 9">
            <a:extLst>
              <a:ext uri="{FF2B5EF4-FFF2-40B4-BE49-F238E27FC236}">
                <a16:creationId xmlns:a16="http://schemas.microsoft.com/office/drawing/2014/main" id="{D2618F92-F255-4A39-A95F-9A03A3A18D80}"/>
              </a:ext>
            </a:extLst>
          </p:cNvPr>
          <p:cNvPicPr>
            <a:picLocks noChangeAspect="1"/>
          </p:cNvPicPr>
          <p:nvPr/>
        </p:nvPicPr>
        <p:blipFill>
          <a:blip r:embed="rId5"/>
          <a:stretch>
            <a:fillRect/>
          </a:stretch>
        </p:blipFill>
        <p:spPr>
          <a:xfrm>
            <a:off x="3625850" y="2427514"/>
            <a:ext cx="1892152" cy="2741386"/>
          </a:xfrm>
          <a:prstGeom prst="rect">
            <a:avLst/>
          </a:prstGeom>
        </p:spPr>
      </p:pic>
      <p:pic>
        <p:nvPicPr>
          <p:cNvPr id="7" name="Attēls 6">
            <a:extLst>
              <a:ext uri="{FF2B5EF4-FFF2-40B4-BE49-F238E27FC236}">
                <a16:creationId xmlns:a16="http://schemas.microsoft.com/office/drawing/2014/main" id="{BEB08A78-E78D-4988-B6DD-7E2A4ADA6332}"/>
              </a:ext>
            </a:extLst>
          </p:cNvPr>
          <p:cNvPicPr>
            <a:picLocks noChangeAspect="1"/>
          </p:cNvPicPr>
          <p:nvPr/>
        </p:nvPicPr>
        <p:blipFill>
          <a:blip r:embed="rId6"/>
          <a:stretch>
            <a:fillRect/>
          </a:stretch>
        </p:blipFill>
        <p:spPr>
          <a:xfrm>
            <a:off x="290713" y="6175115"/>
            <a:ext cx="609297" cy="122862"/>
          </a:xfrm>
          <a:prstGeom prst="rect">
            <a:avLst/>
          </a:prstGeom>
        </p:spPr>
      </p:pic>
      <p:sp>
        <p:nvSpPr>
          <p:cNvPr id="17" name="TextBox 16">
            <a:extLst>
              <a:ext uri="{FF2B5EF4-FFF2-40B4-BE49-F238E27FC236}">
                <a16:creationId xmlns:a16="http://schemas.microsoft.com/office/drawing/2014/main" id="{3B8382CE-28F1-45EB-B847-D7DDC2C3DDDB}"/>
              </a:ext>
            </a:extLst>
          </p:cNvPr>
          <p:cNvSpPr txBox="1"/>
          <p:nvPr/>
        </p:nvSpPr>
        <p:spPr>
          <a:xfrm>
            <a:off x="7366001" y="-18098"/>
            <a:ext cx="4825999" cy="6894195"/>
          </a:xfrm>
          <a:prstGeom prst="rect">
            <a:avLst/>
          </a:prstGeom>
          <a:solidFill>
            <a:srgbClr val="1DBCBD">
              <a:alpha val="68000"/>
            </a:srgbClr>
          </a:solidFill>
        </p:spPr>
        <p:txBody>
          <a:bodyPr wrap="square" rtlCol="0">
            <a:spAutoFit/>
          </a:bodyPr>
          <a:lstStyle/>
          <a:p>
            <a:endParaRPr lang="lv-LV" sz="1800" b="1" dirty="0">
              <a:solidFill>
                <a:schemeClr val="accent6">
                  <a:lumMod val="50000"/>
                </a:schemeClr>
              </a:solidFill>
              <a:ea typeface="Verdana" panose="020B0604030504040204" pitchFamily="34" charset="0"/>
            </a:endParaRPr>
          </a:p>
          <a:p>
            <a:endParaRPr lang="lv-LV" b="1" dirty="0">
              <a:solidFill>
                <a:schemeClr val="accent6">
                  <a:lumMod val="50000"/>
                </a:schemeClr>
              </a:solidFill>
              <a:ea typeface="Verdana" panose="020B0604030504040204" pitchFamily="34" charset="0"/>
            </a:endParaRPr>
          </a:p>
          <a:p>
            <a:endParaRPr lang="lv-LV" sz="1800" b="1" dirty="0">
              <a:solidFill>
                <a:schemeClr val="accent6">
                  <a:lumMod val="50000"/>
                </a:schemeClr>
              </a:solidFill>
              <a:ea typeface="Verdana" panose="020B0604030504040204" pitchFamily="34" charset="0"/>
            </a:endParaRPr>
          </a:p>
          <a:p>
            <a:endParaRPr lang="lv-LV" sz="1800" b="1" dirty="0">
              <a:solidFill>
                <a:schemeClr val="accent6">
                  <a:lumMod val="50000"/>
                </a:schemeClr>
              </a:solidFill>
              <a:ea typeface="Verdana" panose="020B0604030504040204" pitchFamily="34" charset="0"/>
            </a:endParaRPr>
          </a:p>
          <a:p>
            <a:r>
              <a:rPr lang="lv-LV" b="1" dirty="0">
                <a:solidFill>
                  <a:schemeClr val="bg1"/>
                </a:solidFill>
                <a:latin typeface="Verdana" panose="020B0604030504040204" pitchFamily="34" charset="0"/>
                <a:ea typeface="Verdana" panose="020B0604030504040204" pitchFamily="34" charset="0"/>
              </a:rPr>
              <a:t>KĀPĒC TAGAD?</a:t>
            </a:r>
          </a:p>
          <a:p>
            <a:endParaRPr lang="lv-LV" b="1" dirty="0">
              <a:solidFill>
                <a:schemeClr val="bg1"/>
              </a:solidFill>
              <a:latin typeface="Verdana" panose="020B0604030504040204" pitchFamily="34" charset="0"/>
              <a:ea typeface="Verdana" panose="020B0604030504040204" pitchFamily="34" charset="0"/>
            </a:endParaRPr>
          </a:p>
          <a:p>
            <a:pPr marL="285750" indent="-285750">
              <a:spcBef>
                <a:spcPts val="1200"/>
              </a:spcBef>
              <a:buFont typeface="Arial" panose="020B0604020202020204" pitchFamily="34" charset="0"/>
              <a:buChar char="•"/>
            </a:pPr>
            <a:r>
              <a:rPr lang="lv-LV" b="1" dirty="0">
                <a:solidFill>
                  <a:schemeClr val="bg1"/>
                </a:solidFill>
                <a:latin typeface="Verdana" panose="020B0604030504040204" pitchFamily="34" charset="0"/>
                <a:ea typeface="Verdana" panose="020B0604030504040204" pitchFamily="34" charset="0"/>
              </a:rPr>
              <a:t>Izvērtēta rīcība līdz 2020.g.</a:t>
            </a:r>
          </a:p>
          <a:p>
            <a:pPr marL="285750" indent="-285750">
              <a:spcBef>
                <a:spcPts val="1200"/>
              </a:spcBef>
              <a:buFont typeface="Arial" panose="020B0604020202020204" pitchFamily="34" charset="0"/>
              <a:buChar char="•"/>
            </a:pPr>
            <a:r>
              <a:rPr lang="lv-LV" b="1" dirty="0">
                <a:solidFill>
                  <a:schemeClr val="bg1"/>
                </a:solidFill>
                <a:latin typeface="Verdana" panose="020B0604030504040204" pitchFamily="34" charset="0"/>
                <a:ea typeface="Verdana" panose="020B0604030504040204" pitchFamily="34" charset="0"/>
              </a:rPr>
              <a:t>Jaunas apņemšanās līdz 2027.</a:t>
            </a:r>
          </a:p>
          <a:p>
            <a:pPr marL="285750" indent="-285750">
              <a:spcBef>
                <a:spcPts val="1200"/>
              </a:spcBef>
              <a:buFont typeface="Arial" panose="020B0604020202020204" pitchFamily="34" charset="0"/>
              <a:buChar char="•"/>
            </a:pPr>
            <a:r>
              <a:rPr lang="lv-LV" b="1" dirty="0">
                <a:solidFill>
                  <a:schemeClr val="bg1"/>
                </a:solidFill>
                <a:latin typeface="Verdana" panose="020B0604030504040204" pitchFamily="34" charset="0"/>
                <a:ea typeface="Verdana" panose="020B0604030504040204" pitchFamily="34" charset="0"/>
              </a:rPr>
              <a:t>Kartētas politikas</a:t>
            </a:r>
          </a:p>
          <a:p>
            <a:pPr marL="285750" indent="-285750">
              <a:spcBef>
                <a:spcPts val="1200"/>
              </a:spcBef>
              <a:buFont typeface="Arial" panose="020B0604020202020204" pitchFamily="34" charset="0"/>
              <a:buChar char="•"/>
            </a:pPr>
            <a:r>
              <a:rPr lang="lv-LV" b="1" dirty="0">
                <a:solidFill>
                  <a:schemeClr val="bg1"/>
                </a:solidFill>
                <a:latin typeface="Verdana" panose="020B0604030504040204" pitchFamily="34" charset="0"/>
                <a:ea typeface="Verdana" panose="020B0604030504040204" pitchFamily="34" charset="0"/>
              </a:rPr>
              <a:t>Informācija par sabiedrības aktivitātēm</a:t>
            </a:r>
          </a:p>
          <a:p>
            <a:pPr marL="285750" indent="-285750">
              <a:spcBef>
                <a:spcPts val="1200"/>
              </a:spcBef>
              <a:buFont typeface="Arial" panose="020B0604020202020204" pitchFamily="34" charset="0"/>
              <a:buChar char="•"/>
            </a:pPr>
            <a:r>
              <a:rPr lang="lv-LV" b="1" dirty="0">
                <a:solidFill>
                  <a:schemeClr val="bg1"/>
                </a:solidFill>
                <a:latin typeface="Verdana" panose="020B0604030504040204" pitchFamily="34" charset="0"/>
                <a:ea typeface="Verdana" panose="020B0604030504040204" pitchFamily="34" charset="0"/>
              </a:rPr>
              <a:t>Informācija par faktoriem, kas paātrina mērķu sasniegšanu</a:t>
            </a:r>
          </a:p>
          <a:p>
            <a:endParaRPr lang="lv-LV" b="1" i="1" dirty="0">
              <a:solidFill>
                <a:schemeClr val="bg1"/>
              </a:solidFill>
              <a:latin typeface="Verdana" panose="020B0604030504040204" pitchFamily="34" charset="0"/>
              <a:ea typeface="Verdana" panose="020B0604030504040204" pitchFamily="34" charset="0"/>
            </a:endParaRPr>
          </a:p>
          <a:p>
            <a:endParaRPr lang="lv-LV" b="1" i="1" dirty="0">
              <a:solidFill>
                <a:schemeClr val="bg1"/>
              </a:solidFill>
              <a:latin typeface="Verdana" panose="020B0604030504040204" pitchFamily="34" charset="0"/>
              <a:ea typeface="Verdana" panose="020B0604030504040204" pitchFamily="34" charset="0"/>
            </a:endParaRPr>
          </a:p>
          <a:p>
            <a:r>
              <a:rPr lang="lv-LV" b="1" i="1" dirty="0">
                <a:solidFill>
                  <a:schemeClr val="bg1"/>
                </a:solidFill>
                <a:latin typeface="Verdana" panose="020B0604030504040204" pitchFamily="34" charset="0"/>
                <a:ea typeface="Verdana" panose="020B0604030504040204" pitchFamily="34" charset="0"/>
              </a:rPr>
              <a:t>8 gadi, vēl varam paspēt</a:t>
            </a:r>
          </a:p>
          <a:p>
            <a:endParaRPr lang="lv-LV" b="1" i="1" dirty="0">
              <a:solidFill>
                <a:schemeClr val="accent6">
                  <a:lumMod val="50000"/>
                </a:schemeClr>
              </a:solidFill>
              <a:ea typeface="Verdana" panose="020B0604030504040204" pitchFamily="34" charset="0"/>
            </a:endParaRPr>
          </a:p>
          <a:p>
            <a:endParaRPr lang="lv-LV" sz="800" b="1" i="1" dirty="0">
              <a:solidFill>
                <a:schemeClr val="accent6">
                  <a:lumMod val="50000"/>
                </a:schemeClr>
              </a:solidFill>
              <a:ea typeface="Verdana" panose="020B0604030504040204" pitchFamily="34" charset="0"/>
            </a:endParaRPr>
          </a:p>
          <a:p>
            <a:endParaRPr lang="lv-LV" sz="800" b="1" i="1" dirty="0">
              <a:solidFill>
                <a:schemeClr val="accent6">
                  <a:lumMod val="50000"/>
                </a:schemeClr>
              </a:solidFill>
              <a:ea typeface="Verdana" panose="020B0604030504040204" pitchFamily="34" charset="0"/>
            </a:endParaRPr>
          </a:p>
          <a:p>
            <a:endParaRPr lang="lv-LV" sz="800" b="1" i="1" dirty="0">
              <a:solidFill>
                <a:schemeClr val="accent6">
                  <a:lumMod val="50000"/>
                </a:schemeClr>
              </a:solidFill>
              <a:ea typeface="Verdana" panose="020B0604030504040204" pitchFamily="34" charset="0"/>
            </a:endParaRPr>
          </a:p>
          <a:p>
            <a:endParaRPr lang="lv-LV" sz="800" b="1" i="1" dirty="0">
              <a:solidFill>
                <a:schemeClr val="accent6">
                  <a:lumMod val="50000"/>
                </a:schemeClr>
              </a:solidFill>
              <a:ea typeface="Verdana" panose="020B0604030504040204" pitchFamily="34" charset="0"/>
            </a:endParaRPr>
          </a:p>
          <a:p>
            <a:endParaRPr lang="lv-LV" b="1" i="1" dirty="0">
              <a:solidFill>
                <a:schemeClr val="accent6">
                  <a:lumMod val="50000"/>
                </a:schemeClr>
              </a:solidFill>
              <a:ea typeface="Verdana" panose="020B0604030504040204" pitchFamily="34" charset="0"/>
            </a:endParaRPr>
          </a:p>
          <a:p>
            <a:endParaRPr lang="lv-LV" sz="1800" b="1" i="1" dirty="0">
              <a:solidFill>
                <a:schemeClr val="accent6">
                  <a:lumMod val="50000"/>
                </a:schemeClr>
              </a:solidFill>
              <a:ea typeface="Verdana" panose="020B0604030504040204" pitchFamily="34" charset="0"/>
            </a:endParaRPr>
          </a:p>
          <a:p>
            <a:endParaRPr lang="lv-LV" sz="1800" b="1" i="1" dirty="0">
              <a:solidFill>
                <a:schemeClr val="accent6">
                  <a:lumMod val="50000"/>
                </a:schemeClr>
              </a:solidFill>
              <a:ea typeface="Verdana" panose="020B0604030504040204" pitchFamily="34" charset="0"/>
            </a:endParaRPr>
          </a:p>
        </p:txBody>
      </p:sp>
    </p:spTree>
    <p:extLst>
      <p:ext uri="{BB962C8B-B14F-4D97-AF65-F5344CB8AC3E}">
        <p14:creationId xmlns:p14="http://schemas.microsoft.com/office/powerpoint/2010/main" val="424390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6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CBF5-3172-4CF7-B757-67BF79324EFB}"/>
              </a:ext>
            </a:extLst>
          </p:cNvPr>
          <p:cNvSpPr>
            <a:spLocks noGrp="1"/>
          </p:cNvSpPr>
          <p:nvPr>
            <p:ph type="title"/>
          </p:nvPr>
        </p:nvSpPr>
        <p:spPr>
          <a:xfrm>
            <a:off x="701040" y="208134"/>
            <a:ext cx="5775960" cy="762635"/>
          </a:xfrm>
        </p:spPr>
        <p:txBody>
          <a:bodyPr>
            <a:normAutofit/>
          </a:bodyPr>
          <a:lstStyle/>
          <a:p>
            <a:r>
              <a:rPr lang="lv-LV" b="1" dirty="0">
                <a:solidFill>
                  <a:schemeClr val="bg1"/>
                </a:solidFill>
                <a:latin typeface="Verdana" panose="020B0604030504040204" pitchFamily="34" charset="0"/>
                <a:ea typeface="Verdana" panose="020B0604030504040204" pitchFamily="34" charset="0"/>
              </a:rPr>
              <a:t>Vēsture</a:t>
            </a:r>
          </a:p>
        </p:txBody>
      </p:sp>
      <p:pic>
        <p:nvPicPr>
          <p:cNvPr id="4" name="Content Placeholder 3">
            <a:extLst>
              <a:ext uri="{FF2B5EF4-FFF2-40B4-BE49-F238E27FC236}">
                <a16:creationId xmlns:a16="http://schemas.microsoft.com/office/drawing/2014/main" id="{C56A997D-A6DF-45D8-9A05-0E587C6D1AAD}"/>
              </a:ext>
            </a:extLst>
          </p:cNvPr>
          <p:cNvPicPr>
            <a:picLocks noGrp="1" noChangeAspect="1"/>
          </p:cNvPicPr>
          <p:nvPr>
            <p:ph idx="1"/>
          </p:nvPr>
        </p:nvPicPr>
        <p:blipFill>
          <a:blip r:embed="rId3"/>
          <a:stretch>
            <a:fillRect/>
          </a:stretch>
        </p:blipFill>
        <p:spPr>
          <a:xfrm>
            <a:off x="0" y="876126"/>
            <a:ext cx="3182117" cy="2993348"/>
          </a:xfrm>
          <a:prstGeom prst="rect">
            <a:avLst/>
          </a:prstGeom>
        </p:spPr>
      </p:pic>
      <p:pic>
        <p:nvPicPr>
          <p:cNvPr id="5" name="Picture 4">
            <a:extLst>
              <a:ext uri="{FF2B5EF4-FFF2-40B4-BE49-F238E27FC236}">
                <a16:creationId xmlns:a16="http://schemas.microsoft.com/office/drawing/2014/main" id="{2AE6748A-6482-42B3-9453-79CA91C4E8B7}"/>
              </a:ext>
            </a:extLst>
          </p:cNvPr>
          <p:cNvPicPr>
            <a:picLocks noChangeAspect="1"/>
          </p:cNvPicPr>
          <p:nvPr/>
        </p:nvPicPr>
        <p:blipFill>
          <a:blip r:embed="rId4"/>
          <a:stretch>
            <a:fillRect/>
          </a:stretch>
        </p:blipFill>
        <p:spPr>
          <a:xfrm rot="10800000" flipH="1" flipV="1">
            <a:off x="3832343" y="2882544"/>
            <a:ext cx="3182117" cy="2027690"/>
          </a:xfrm>
          <a:prstGeom prst="rect">
            <a:avLst/>
          </a:prstGeom>
        </p:spPr>
      </p:pic>
      <p:pic>
        <p:nvPicPr>
          <p:cNvPr id="6" name="Picture 5">
            <a:extLst>
              <a:ext uri="{FF2B5EF4-FFF2-40B4-BE49-F238E27FC236}">
                <a16:creationId xmlns:a16="http://schemas.microsoft.com/office/drawing/2014/main" id="{806770D9-9AC8-41D7-8548-258CEBBF396C}"/>
              </a:ext>
            </a:extLst>
          </p:cNvPr>
          <p:cNvPicPr>
            <a:picLocks noChangeAspect="1"/>
          </p:cNvPicPr>
          <p:nvPr/>
        </p:nvPicPr>
        <p:blipFill>
          <a:blip r:embed="rId5"/>
          <a:stretch>
            <a:fillRect/>
          </a:stretch>
        </p:blipFill>
        <p:spPr>
          <a:xfrm>
            <a:off x="5553568" y="89690"/>
            <a:ext cx="1861496" cy="2686260"/>
          </a:xfrm>
          <a:prstGeom prst="rect">
            <a:avLst/>
          </a:prstGeom>
          <a:ln>
            <a:noFill/>
          </a:ln>
        </p:spPr>
      </p:pic>
      <p:pic>
        <p:nvPicPr>
          <p:cNvPr id="7" name="Picture 2">
            <a:extLst>
              <a:ext uri="{FF2B5EF4-FFF2-40B4-BE49-F238E27FC236}">
                <a16:creationId xmlns:a16="http://schemas.microsoft.com/office/drawing/2014/main" id="{451F84AF-84BB-4DEA-8A5C-504084F7F7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5373"/>
          <a:stretch/>
        </p:blipFill>
        <p:spPr bwMode="auto">
          <a:xfrm>
            <a:off x="9264647" y="715006"/>
            <a:ext cx="2586019" cy="1971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6F3E32AB-E292-4FB6-B372-8E8196C7230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9818" y="4709863"/>
            <a:ext cx="3298890" cy="213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rrow: Curved Right 8">
            <a:extLst>
              <a:ext uri="{FF2B5EF4-FFF2-40B4-BE49-F238E27FC236}">
                <a16:creationId xmlns:a16="http://schemas.microsoft.com/office/drawing/2014/main" id="{BEFDB2A9-B2AC-4132-A313-11937EEF5D16}"/>
              </a:ext>
            </a:extLst>
          </p:cNvPr>
          <p:cNvSpPr/>
          <p:nvPr/>
        </p:nvSpPr>
        <p:spPr>
          <a:xfrm>
            <a:off x="412742" y="4271406"/>
            <a:ext cx="731520" cy="823584"/>
          </a:xfrm>
          <a:prstGeom prst="curvedRightArrow">
            <a:avLst/>
          </a:prstGeom>
          <a:solidFill>
            <a:srgbClr val="24A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0" name="Arrow: Curved Up 9">
            <a:extLst>
              <a:ext uri="{FF2B5EF4-FFF2-40B4-BE49-F238E27FC236}">
                <a16:creationId xmlns:a16="http://schemas.microsoft.com/office/drawing/2014/main" id="{7DB64B8A-E20B-49C1-8F07-23C7957D550C}"/>
              </a:ext>
            </a:extLst>
          </p:cNvPr>
          <p:cNvSpPr/>
          <p:nvPr/>
        </p:nvSpPr>
        <p:spPr>
          <a:xfrm rot="20369799">
            <a:off x="4553192" y="5177974"/>
            <a:ext cx="1681220" cy="842802"/>
          </a:xfrm>
          <a:prstGeom prst="curvedUpArrow">
            <a:avLst/>
          </a:prstGeom>
          <a:solidFill>
            <a:srgbClr val="24A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1" name="Arrow: Curved Down 10">
            <a:extLst>
              <a:ext uri="{FF2B5EF4-FFF2-40B4-BE49-F238E27FC236}">
                <a16:creationId xmlns:a16="http://schemas.microsoft.com/office/drawing/2014/main" id="{AAE377B9-5D2C-4036-98D5-4D2B42EB43C7}"/>
              </a:ext>
            </a:extLst>
          </p:cNvPr>
          <p:cNvSpPr/>
          <p:nvPr/>
        </p:nvSpPr>
        <p:spPr>
          <a:xfrm rot="18551841">
            <a:off x="4134807" y="1472428"/>
            <a:ext cx="1249680" cy="567966"/>
          </a:xfrm>
          <a:prstGeom prst="curvedDownArrow">
            <a:avLst/>
          </a:prstGeom>
          <a:solidFill>
            <a:srgbClr val="24A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sp>
        <p:nvSpPr>
          <p:cNvPr id="13" name="Arrow: Curved Down 12">
            <a:extLst>
              <a:ext uri="{FF2B5EF4-FFF2-40B4-BE49-F238E27FC236}">
                <a16:creationId xmlns:a16="http://schemas.microsoft.com/office/drawing/2014/main" id="{3FFF310D-9CCC-4830-AE0B-CFD72DC69FD0}"/>
              </a:ext>
            </a:extLst>
          </p:cNvPr>
          <p:cNvSpPr/>
          <p:nvPr/>
        </p:nvSpPr>
        <p:spPr>
          <a:xfrm>
            <a:off x="7546425" y="173229"/>
            <a:ext cx="1718222" cy="702897"/>
          </a:xfrm>
          <a:prstGeom prst="curvedDownArrow">
            <a:avLst/>
          </a:prstGeom>
          <a:solidFill>
            <a:srgbClr val="24A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chemeClr val="tx1"/>
              </a:solidFill>
            </a:endParaRPr>
          </a:p>
        </p:txBody>
      </p:sp>
      <p:pic>
        <p:nvPicPr>
          <p:cNvPr id="18" name="Picture 17">
            <a:extLst>
              <a:ext uri="{FF2B5EF4-FFF2-40B4-BE49-F238E27FC236}">
                <a16:creationId xmlns:a16="http://schemas.microsoft.com/office/drawing/2014/main" id="{8F4C3C6B-287C-4200-BB00-87A041A86046}"/>
              </a:ext>
            </a:extLst>
          </p:cNvPr>
          <p:cNvPicPr>
            <a:picLocks noChangeAspect="1"/>
          </p:cNvPicPr>
          <p:nvPr/>
        </p:nvPicPr>
        <p:blipFill>
          <a:blip r:embed="rId8"/>
          <a:stretch>
            <a:fillRect/>
          </a:stretch>
        </p:blipFill>
        <p:spPr>
          <a:xfrm>
            <a:off x="9264647" y="2775950"/>
            <a:ext cx="2596284" cy="4126673"/>
          </a:xfrm>
          <a:prstGeom prst="rect">
            <a:avLst/>
          </a:prstGeom>
        </p:spPr>
      </p:pic>
      <p:pic>
        <p:nvPicPr>
          <p:cNvPr id="20" name="Picture 19">
            <a:extLst>
              <a:ext uri="{FF2B5EF4-FFF2-40B4-BE49-F238E27FC236}">
                <a16:creationId xmlns:a16="http://schemas.microsoft.com/office/drawing/2014/main" id="{06C55225-E340-4C0A-A5B1-C8E9FE80E6E9}"/>
              </a:ext>
            </a:extLst>
          </p:cNvPr>
          <p:cNvPicPr>
            <a:picLocks noChangeAspect="1"/>
          </p:cNvPicPr>
          <p:nvPr/>
        </p:nvPicPr>
        <p:blipFill>
          <a:blip r:embed="rId9"/>
          <a:stretch>
            <a:fillRect/>
          </a:stretch>
        </p:blipFill>
        <p:spPr>
          <a:xfrm>
            <a:off x="6914093" y="4738255"/>
            <a:ext cx="2350554" cy="2120184"/>
          </a:xfrm>
          <a:prstGeom prst="rect">
            <a:avLst/>
          </a:prstGeom>
        </p:spPr>
      </p:pic>
    </p:spTree>
    <p:extLst>
      <p:ext uri="{BB962C8B-B14F-4D97-AF65-F5344CB8AC3E}">
        <p14:creationId xmlns:p14="http://schemas.microsoft.com/office/powerpoint/2010/main" val="88059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DBCB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663" y="294940"/>
            <a:ext cx="5363466" cy="1076093"/>
          </a:xfrm>
        </p:spPr>
        <p:txBody>
          <a:bodyPr>
            <a:normAutofit/>
          </a:bodyPr>
          <a:lstStyle/>
          <a:p>
            <a:pPr algn="ctr"/>
            <a:r>
              <a:rPr lang="lv-LV" b="1" dirty="0">
                <a:solidFill>
                  <a:schemeClr val="bg1"/>
                </a:solidFill>
                <a:latin typeface="Verdana" panose="020B0604030504040204" pitchFamily="34" charset="0"/>
                <a:ea typeface="Verdana" panose="020B0604030504040204" pitchFamily="34" charset="0"/>
              </a:rPr>
              <a:t>Ziņojuma struktūra </a:t>
            </a:r>
          </a:p>
        </p:txBody>
      </p:sp>
      <p:sp>
        <p:nvSpPr>
          <p:cNvPr id="3" name="Content Placeholder 2"/>
          <p:cNvSpPr>
            <a:spLocks noGrp="1"/>
          </p:cNvSpPr>
          <p:nvPr>
            <p:ph type="body" sz="half" idx="2"/>
          </p:nvPr>
        </p:nvSpPr>
        <p:spPr>
          <a:xfrm>
            <a:off x="6770852" y="359342"/>
            <a:ext cx="5035037" cy="6498657"/>
          </a:xfrm>
        </p:spPr>
        <p:txBody>
          <a:bodyPr>
            <a:noAutofit/>
          </a:bodyPr>
          <a:lstStyle/>
          <a:p>
            <a:pPr>
              <a:spcBef>
                <a:spcPts val="600"/>
              </a:spcBef>
              <a:defRPr/>
            </a:pPr>
            <a:r>
              <a:rPr lang="lv-LV" dirty="0">
                <a:solidFill>
                  <a:schemeClr val="bg1"/>
                </a:solidFill>
                <a:latin typeface="Verdana" panose="020B0604030504040204" pitchFamily="34" charset="0"/>
                <a:ea typeface="Verdana" panose="020B0604030504040204" pitchFamily="34" charset="0"/>
              </a:rPr>
              <a:t>Ievadvārdi</a:t>
            </a:r>
          </a:p>
          <a:p>
            <a:pPr>
              <a:spcBef>
                <a:spcPts val="600"/>
              </a:spcBef>
              <a:defRPr/>
            </a:pPr>
            <a:r>
              <a:rPr lang="lv-LV" dirty="0">
                <a:solidFill>
                  <a:schemeClr val="bg1"/>
                </a:solidFill>
                <a:latin typeface="Verdana" panose="020B0604030504040204" pitchFamily="34" charset="0"/>
                <a:ea typeface="Verdana" panose="020B0604030504040204" pitchFamily="34" charset="0"/>
              </a:rPr>
              <a:t>Kopsavilkums </a:t>
            </a:r>
          </a:p>
          <a:p>
            <a:pPr>
              <a:spcBef>
                <a:spcPts val="600"/>
              </a:spcBef>
              <a:defRPr/>
            </a:pPr>
            <a:endParaRPr lang="lv-LV" dirty="0">
              <a:solidFill>
                <a:schemeClr val="bg1"/>
              </a:solidFill>
              <a:latin typeface="Verdana" panose="020B0604030504040204" pitchFamily="34" charset="0"/>
              <a:ea typeface="Verdana" panose="020B0604030504040204" pitchFamily="34" charset="0"/>
            </a:endParaRPr>
          </a:p>
          <a:p>
            <a:pPr>
              <a:spcBef>
                <a:spcPts val="600"/>
              </a:spcBef>
              <a:defRPr/>
            </a:pPr>
            <a:r>
              <a:rPr lang="lv-LV" dirty="0">
                <a:solidFill>
                  <a:schemeClr val="bg1"/>
                </a:solidFill>
                <a:latin typeface="Verdana" panose="020B0604030504040204" pitchFamily="34" charset="0"/>
                <a:ea typeface="Verdana" panose="020B0604030504040204" pitchFamily="34" charset="0"/>
              </a:rPr>
              <a:t>1. nodaļa </a:t>
            </a:r>
            <a:r>
              <a:rPr lang="lv-LV" b="1" dirty="0">
                <a:solidFill>
                  <a:schemeClr val="bg1"/>
                </a:solidFill>
                <a:latin typeface="Verdana" panose="020B0604030504040204" pitchFamily="34" charset="0"/>
                <a:ea typeface="Verdana" panose="020B0604030504040204" pitchFamily="34" charset="0"/>
              </a:rPr>
              <a:t>Latvijas konteksts 2018.g.-2022.g.</a:t>
            </a:r>
          </a:p>
          <a:p>
            <a:pPr>
              <a:spcBef>
                <a:spcPts val="600"/>
              </a:spcBef>
              <a:defRPr/>
            </a:pPr>
            <a:r>
              <a:rPr lang="lv-LV" dirty="0">
                <a:solidFill>
                  <a:schemeClr val="bg1"/>
                </a:solidFill>
                <a:latin typeface="Verdana" panose="020B0604030504040204" pitchFamily="34" charset="0"/>
                <a:ea typeface="Verdana" panose="020B0604030504040204" pitchFamily="34" charset="0"/>
              </a:rPr>
              <a:t>2. nodaļa </a:t>
            </a:r>
            <a:r>
              <a:rPr lang="lv-LV" b="1" dirty="0">
                <a:solidFill>
                  <a:schemeClr val="bg1"/>
                </a:solidFill>
                <a:latin typeface="Verdana" panose="020B0604030504040204" pitchFamily="34" charset="0"/>
                <a:ea typeface="Verdana" panose="020B0604030504040204" pitchFamily="34" charset="0"/>
              </a:rPr>
              <a:t>17 IAM īstenošanas progress Latvijā   </a:t>
            </a:r>
          </a:p>
          <a:p>
            <a:pPr>
              <a:spcBef>
                <a:spcPts val="600"/>
              </a:spcBef>
              <a:defRPr/>
            </a:pPr>
            <a:r>
              <a:rPr lang="lv-LV" dirty="0">
                <a:solidFill>
                  <a:schemeClr val="bg1"/>
                </a:solidFill>
                <a:latin typeface="Verdana" panose="020B0604030504040204" pitchFamily="34" charset="0"/>
                <a:ea typeface="Verdana" panose="020B0604030504040204" pitchFamily="34" charset="0"/>
              </a:rPr>
              <a:t>3. nodaļa </a:t>
            </a:r>
            <a:r>
              <a:rPr lang="lv-LV" b="1" dirty="0">
                <a:solidFill>
                  <a:schemeClr val="bg1"/>
                </a:solidFill>
                <a:latin typeface="Verdana" panose="020B0604030504040204" pitchFamily="34" charset="0"/>
                <a:ea typeface="Verdana" panose="020B0604030504040204" pitchFamily="34" charset="0"/>
              </a:rPr>
              <a:t>Iesaistīto pušu redzējums IAM turpmākai īstenošanai:</a:t>
            </a:r>
          </a:p>
          <a:p>
            <a:pPr marL="1104900" lvl="1" indent="-342900">
              <a:spcBef>
                <a:spcPts val="600"/>
              </a:spcBef>
              <a:buFont typeface="+mj-lt"/>
              <a:buAutoNum type="arabicPeriod"/>
              <a:defRPr/>
            </a:pPr>
            <a:r>
              <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rPr>
              <a:t>Pašvaldības (īpaši lielās)</a:t>
            </a:r>
          </a:p>
          <a:p>
            <a:pPr marL="1104900" lvl="1" indent="-342900">
              <a:spcBef>
                <a:spcPts val="600"/>
              </a:spcBef>
              <a:buFont typeface="+mj-lt"/>
              <a:buAutoNum type="arabicPeriod"/>
              <a:defRPr/>
            </a:pPr>
            <a:r>
              <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rPr>
              <a:t>Zinātniskā kopiena</a:t>
            </a:r>
          </a:p>
          <a:p>
            <a:pPr marL="1104900" lvl="1" indent="-342900">
              <a:spcBef>
                <a:spcPts val="600"/>
              </a:spcBef>
              <a:buFont typeface="+mj-lt"/>
              <a:buAutoNum type="arabicPeriod"/>
              <a:defRPr/>
            </a:pPr>
            <a:r>
              <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rPr>
              <a:t>Arodbiedrības</a:t>
            </a:r>
          </a:p>
          <a:p>
            <a:pPr marL="1104900" lvl="1" indent="-342900">
              <a:spcBef>
                <a:spcPts val="600"/>
              </a:spcBef>
              <a:buFont typeface="+mj-lt"/>
              <a:buAutoNum type="arabicPeriod"/>
              <a:defRPr/>
            </a:pPr>
            <a:r>
              <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rPr>
              <a:t>Jaunatne </a:t>
            </a:r>
          </a:p>
          <a:p>
            <a:pPr marL="1104900" lvl="1" indent="-342900">
              <a:spcBef>
                <a:spcPts val="600"/>
              </a:spcBef>
              <a:buFont typeface="+mj-lt"/>
              <a:buAutoNum type="arabicPeriod"/>
              <a:defRPr/>
            </a:pPr>
            <a:r>
              <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rPr>
              <a:t>Atsevišķas NVO </a:t>
            </a:r>
          </a:p>
          <a:p>
            <a:pPr>
              <a:spcBef>
                <a:spcPts val="600"/>
              </a:spcBef>
              <a:defRPr/>
            </a:pPr>
            <a:r>
              <a:rPr lang="lv-LV" dirty="0">
                <a:solidFill>
                  <a:schemeClr val="bg1"/>
                </a:solidFill>
                <a:latin typeface="Verdana" panose="020B0604030504040204" pitchFamily="34" charset="0"/>
                <a:ea typeface="Verdana" panose="020B0604030504040204" pitchFamily="34" charset="0"/>
              </a:rPr>
              <a:t>4. nodaļa </a:t>
            </a:r>
            <a:r>
              <a:rPr lang="lv-LV" b="1" dirty="0">
                <a:solidFill>
                  <a:schemeClr val="bg1"/>
                </a:solidFill>
                <a:latin typeface="Verdana" panose="020B0604030504040204" pitchFamily="34" charset="0"/>
                <a:ea typeface="Verdana" panose="020B0604030504040204" pitchFamily="34" charset="0"/>
              </a:rPr>
              <a:t>Nākamie soļi - ieviešanas instrumenti</a:t>
            </a:r>
            <a:r>
              <a:rPr lang="lv-LV" dirty="0">
                <a:solidFill>
                  <a:schemeClr val="bg1"/>
                </a:solidFill>
                <a:latin typeface="Verdana" panose="020B0604030504040204" pitchFamily="34" charset="0"/>
                <a:ea typeface="Verdana" panose="020B0604030504040204" pitchFamily="34" charset="0"/>
              </a:rPr>
              <a:t>:</a:t>
            </a:r>
          </a:p>
          <a:p>
            <a:pPr marL="1104900" lvl="1" indent="-342900">
              <a:spcBef>
                <a:spcPts val="600"/>
              </a:spcBef>
              <a:buFont typeface="+mj-lt"/>
              <a:buAutoNum type="arabicPeriod"/>
              <a:defRPr/>
            </a:pPr>
            <a:r>
              <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rPr>
              <a:t>Ilgtspējīgas finanses</a:t>
            </a:r>
          </a:p>
          <a:p>
            <a:pPr marL="1104900" lvl="1" indent="-342900">
              <a:spcBef>
                <a:spcPts val="600"/>
              </a:spcBef>
              <a:buFont typeface="+mj-lt"/>
              <a:buAutoNum type="arabicPeriod"/>
              <a:defRPr/>
            </a:pPr>
            <a:r>
              <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rPr>
              <a:t>Kultūras telpa – sarunai un izzināšanai</a:t>
            </a:r>
          </a:p>
          <a:p>
            <a:pPr marL="1104900" lvl="1" indent="-342900">
              <a:spcBef>
                <a:spcPts val="600"/>
              </a:spcBef>
              <a:buFont typeface="+mj-lt"/>
              <a:buAutoNum type="arabicPeriod"/>
              <a:defRPr/>
            </a:pPr>
            <a:r>
              <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rPr>
              <a:t>Misija Jūra2030</a:t>
            </a:r>
          </a:p>
          <a:p>
            <a:pPr>
              <a:spcBef>
                <a:spcPts val="600"/>
              </a:spcBef>
              <a:defRPr/>
            </a:pPr>
            <a:endParaRPr lang="lv-LV" i="1" dirty="0">
              <a:solidFill>
                <a:schemeClr val="bg1"/>
              </a:solidFill>
              <a:latin typeface="Verdana" panose="020B0604030504040204" pitchFamily="34" charset="0"/>
              <a:ea typeface="Verdana" panose="020B0604030504040204" pitchFamily="34" charset="0"/>
            </a:endParaRPr>
          </a:p>
          <a:p>
            <a:pPr>
              <a:spcBef>
                <a:spcPts val="600"/>
              </a:spcBef>
              <a:defRPr/>
            </a:pPr>
            <a:r>
              <a:rPr lang="lv-LV" dirty="0">
                <a:solidFill>
                  <a:schemeClr val="bg1"/>
                </a:solidFill>
                <a:latin typeface="Verdana" panose="020B0604030504040204" pitchFamily="34" charset="0"/>
                <a:ea typeface="Verdana" panose="020B0604030504040204" pitchFamily="34" charset="0"/>
              </a:rPr>
              <a:t>Statistikas pielikums</a:t>
            </a:r>
          </a:p>
          <a:p>
            <a:pPr marL="1047750" lvl="1" indent="-285750">
              <a:spcBef>
                <a:spcPts val="600"/>
              </a:spcBef>
              <a:defRPr/>
            </a:pPr>
            <a:endParaRPr lang="lv-LV"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1" indent="0">
              <a:spcBef>
                <a:spcPts val="600"/>
              </a:spcBef>
              <a:buNone/>
              <a:defRPr/>
            </a:pPr>
            <a:endParaRPr lang="lv-LV" sz="1600" dirty="0">
              <a:latin typeface="Verdana" panose="020B0604030504040204" pitchFamily="34" charset="0"/>
              <a:ea typeface="Verdana" panose="020B0604030504040204" pitchFamily="34" charset="0"/>
              <a:cs typeface="Verdana" panose="020B0604030504040204" pitchFamily="34" charset="0"/>
            </a:endParaRPr>
          </a:p>
          <a:p>
            <a:pPr>
              <a:spcBef>
                <a:spcPts val="0"/>
              </a:spcBef>
              <a:defRPr/>
            </a:pPr>
            <a:endParaRPr lang="lv-LV" sz="1600" i="1" dirty="0"/>
          </a:p>
          <a:p>
            <a:pPr>
              <a:spcBef>
                <a:spcPts val="0"/>
              </a:spcBef>
              <a:defRPr/>
            </a:pPr>
            <a:endParaRPr lang="lv-LV" sz="1600" i="1" dirty="0"/>
          </a:p>
          <a:p>
            <a:pPr>
              <a:spcBef>
                <a:spcPts val="0"/>
              </a:spcBef>
              <a:defRPr/>
            </a:pPr>
            <a:endParaRPr lang="lv-LV" sz="1600" dirty="0"/>
          </a:p>
          <a:p>
            <a:pPr>
              <a:spcBef>
                <a:spcPts val="0"/>
              </a:spcBef>
              <a:defRPr/>
            </a:pPr>
            <a:endParaRPr lang="lv-LV" sz="1600" dirty="0"/>
          </a:p>
        </p:txBody>
      </p:sp>
      <p:sp>
        <p:nvSpPr>
          <p:cNvPr id="6" name="Slide Number Placeholder 5"/>
          <p:cNvSpPr>
            <a:spLocks noGrp="1"/>
          </p:cNvSpPr>
          <p:nvPr>
            <p:ph type="sldNum" sz="quarter" idx="12"/>
          </p:nvPr>
        </p:nvSpPr>
        <p:spPr/>
        <p:txBody>
          <a:bodyPr/>
          <a:lstStyle/>
          <a:p>
            <a:pPr>
              <a:defRPr/>
            </a:pPr>
            <a:fld id="{CFF382AF-8723-4546-822D-A9DA4B085F14}" type="slidenum">
              <a:rPr lang="en-US" altLang="lv-LV" smtClean="0"/>
              <a:pPr>
                <a:defRPr/>
              </a:pPr>
              <a:t>6</a:t>
            </a:fld>
            <a:endParaRPr lang="en-US" altLang="lv-LV"/>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877" y="1941750"/>
            <a:ext cx="5035037" cy="422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94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DBCBD">
            <a:alpha val="67000"/>
          </a:srgbClr>
        </a:solidFill>
        <a:effectLst/>
      </p:bgPr>
    </p:bg>
    <p:spTree>
      <p:nvGrpSpPr>
        <p:cNvPr id="1" name=""/>
        <p:cNvGrpSpPr/>
        <p:nvPr/>
      </p:nvGrpSpPr>
      <p:grpSpPr>
        <a:xfrm>
          <a:off x="0" y="0"/>
          <a:ext cx="0" cy="0"/>
          <a:chOff x="0" y="0"/>
          <a:chExt cx="0" cy="0"/>
        </a:xfrm>
      </p:grpSpPr>
      <p:grpSp>
        <p:nvGrpSpPr>
          <p:cNvPr id="3" name="Group 3"/>
          <p:cNvGrpSpPr/>
          <p:nvPr/>
        </p:nvGrpSpPr>
        <p:grpSpPr>
          <a:xfrm>
            <a:off x="444499" y="1225516"/>
            <a:ext cx="6144147" cy="2709587"/>
            <a:chOff x="-482600" y="-200603"/>
            <a:chExt cx="12288294" cy="4755471"/>
          </a:xfrm>
        </p:grpSpPr>
        <p:sp>
          <p:nvSpPr>
            <p:cNvPr id="4" name="AutoShape 4"/>
            <p:cNvSpPr/>
            <p:nvPr/>
          </p:nvSpPr>
          <p:spPr>
            <a:xfrm>
              <a:off x="-482600" y="-200603"/>
              <a:ext cx="12288294" cy="37914"/>
            </a:xfrm>
            <a:prstGeom prst="rect">
              <a:avLst/>
            </a:prstGeom>
            <a:solidFill>
              <a:srgbClr val="FFFFFF"/>
            </a:solidFill>
          </p:spPr>
        </p:sp>
        <p:sp>
          <p:nvSpPr>
            <p:cNvPr id="5" name="TextBox 5"/>
            <p:cNvSpPr txBox="1"/>
            <p:nvPr/>
          </p:nvSpPr>
          <p:spPr>
            <a:xfrm>
              <a:off x="-482600" y="827734"/>
              <a:ext cx="10820400" cy="3727134"/>
            </a:xfrm>
            <a:prstGeom prst="rect">
              <a:avLst/>
            </a:prstGeom>
          </p:spPr>
          <p:txBody>
            <a:bodyPr wrap="square" lIns="0" tIns="0" rIns="0" bIns="0" rtlCol="0" anchor="t">
              <a:spAutoFit/>
            </a:bodyPr>
            <a:lstStyle/>
            <a:p>
              <a:pPr>
                <a:spcBef>
                  <a:spcPts val="1200"/>
                </a:spcBef>
              </a:pPr>
              <a:r>
                <a:rPr lang="lv-LV" sz="3200" dirty="0">
                  <a:solidFill>
                    <a:schemeClr val="bg1"/>
                  </a:solidFill>
                  <a:latin typeface="Verdana" panose="020B0604030504040204" pitchFamily="34" charset="0"/>
                  <a:ea typeface="Verdana" panose="020B0604030504040204" pitchFamily="34" charset="0"/>
                </a:rPr>
                <a:t>Latvijas 2018.g. ziņojuma galvenā tēze ir</a:t>
              </a:r>
            </a:p>
            <a:p>
              <a:pPr>
                <a:spcBef>
                  <a:spcPts val="1200"/>
                </a:spcBef>
              </a:pPr>
              <a:r>
                <a:rPr lang="lv-LV" sz="3200" dirty="0">
                  <a:solidFill>
                    <a:schemeClr val="bg1"/>
                  </a:solidFill>
                  <a:latin typeface="Verdana" panose="020B0604030504040204" pitchFamily="34" charset="0"/>
                  <a:ea typeface="Verdana" panose="020B0604030504040204" pitchFamily="34" charset="0"/>
                </a:rPr>
                <a:t>arī 2022.g. ziņojuma </a:t>
              </a:r>
              <a:r>
                <a:rPr lang="lv-LV" sz="3200" dirty="0" err="1">
                  <a:solidFill>
                    <a:schemeClr val="bg1"/>
                  </a:solidFill>
                  <a:latin typeface="Verdana" panose="020B0604030504040204" pitchFamily="34" charset="0"/>
                  <a:ea typeface="Verdana" panose="020B0604030504040204" pitchFamily="34" charset="0"/>
                </a:rPr>
                <a:t>pamattēze</a:t>
              </a:r>
              <a:endParaRPr lang="en-US" sz="3200" dirty="0">
                <a:solidFill>
                  <a:schemeClr val="bg1"/>
                </a:solidFill>
                <a:latin typeface="Verdana" panose="020B0604030504040204" pitchFamily="34" charset="0"/>
                <a:ea typeface="Verdana" panose="020B0604030504040204" pitchFamily="34" charset="0"/>
              </a:endParaRPr>
            </a:p>
          </p:txBody>
        </p:sp>
      </p:grpSp>
      <p:sp>
        <p:nvSpPr>
          <p:cNvPr id="6" name="TextBox 6"/>
          <p:cNvSpPr txBox="1"/>
          <p:nvPr/>
        </p:nvSpPr>
        <p:spPr>
          <a:xfrm>
            <a:off x="444498" y="4357766"/>
            <a:ext cx="6144147" cy="923330"/>
          </a:xfrm>
          <a:prstGeom prst="rect">
            <a:avLst/>
          </a:prstGeom>
        </p:spPr>
        <p:txBody>
          <a:bodyPr lIns="0" tIns="0" rIns="0" bIns="0" rtlCol="0" anchor="t">
            <a:spAutoFit/>
          </a:bodyPr>
          <a:lstStyle/>
          <a:p>
            <a:pPr algn="just"/>
            <a:r>
              <a:rPr lang="lv-LV" sz="2000" dirty="0">
                <a:solidFill>
                  <a:schemeClr val="bg1"/>
                </a:solidFill>
                <a:latin typeface="Verdana" panose="020B0604030504040204" pitchFamily="34" charset="0"/>
                <a:ea typeface="Verdana" panose="020B0604030504040204" pitchFamily="34" charset="0"/>
              </a:rPr>
              <a:t>Kā līdz 2030. gadam izveidot inovatīvu un </a:t>
            </a:r>
          </a:p>
          <a:p>
            <a:pPr algn="just"/>
            <a:r>
              <a:rPr lang="lv-LV" sz="2000" dirty="0" err="1">
                <a:solidFill>
                  <a:schemeClr val="bg1"/>
                </a:solidFill>
                <a:latin typeface="Verdana" panose="020B0604030504040204" pitchFamily="34" charset="0"/>
                <a:ea typeface="Verdana" panose="020B0604030504040204" pitchFamily="34" charset="0"/>
              </a:rPr>
              <a:t>ekoefektīvu</a:t>
            </a:r>
            <a:r>
              <a:rPr lang="lv-LV" sz="2000" dirty="0">
                <a:solidFill>
                  <a:schemeClr val="bg1"/>
                </a:solidFill>
                <a:latin typeface="Verdana" panose="020B0604030504040204" pitchFamily="34" charset="0"/>
                <a:ea typeface="Verdana" panose="020B0604030504040204" pitchFamily="34" charset="0"/>
              </a:rPr>
              <a:t> tautsaimniecību, </a:t>
            </a:r>
          </a:p>
          <a:p>
            <a:pPr algn="just"/>
            <a:r>
              <a:rPr lang="lv-LV" sz="2000" dirty="0">
                <a:solidFill>
                  <a:schemeClr val="bg1"/>
                </a:solidFill>
                <a:latin typeface="Verdana" panose="020B0604030504040204" pitchFamily="34" charset="0"/>
                <a:ea typeface="Verdana" panose="020B0604030504040204" pitchFamily="34" charset="0"/>
              </a:rPr>
              <a:t>iekļaujot ikkatru.</a:t>
            </a:r>
          </a:p>
        </p:txBody>
      </p:sp>
      <p:pic>
        <p:nvPicPr>
          <p:cNvPr id="8" name="Picture 7">
            <a:extLst>
              <a:ext uri="{FF2B5EF4-FFF2-40B4-BE49-F238E27FC236}">
                <a16:creationId xmlns:a16="http://schemas.microsoft.com/office/drawing/2014/main" id="{345FE41B-B6D8-42C8-8E3E-3EEC4E946BC4}"/>
              </a:ext>
            </a:extLst>
          </p:cNvPr>
          <p:cNvPicPr>
            <a:picLocks noChangeAspect="1"/>
          </p:cNvPicPr>
          <p:nvPr/>
        </p:nvPicPr>
        <p:blipFill>
          <a:blip r:embed="rId2"/>
          <a:stretch>
            <a:fillRect/>
          </a:stretch>
        </p:blipFill>
        <p:spPr>
          <a:xfrm>
            <a:off x="6096001" y="1907036"/>
            <a:ext cx="5943600" cy="33740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785A0-E4D4-4D35-A098-4B41C7384F93}"/>
              </a:ext>
            </a:extLst>
          </p:cNvPr>
          <p:cNvSpPr>
            <a:spLocks noGrp="1"/>
          </p:cNvSpPr>
          <p:nvPr>
            <p:ph type="title"/>
          </p:nvPr>
        </p:nvSpPr>
        <p:spPr/>
        <p:txBody>
          <a:bodyPr/>
          <a:lstStyle/>
          <a:p>
            <a:r>
              <a:rPr lang="lv-LV" sz="2800" b="1" dirty="0">
                <a:solidFill>
                  <a:srgbClr val="1DBCBD"/>
                </a:solidFill>
                <a:latin typeface="Verdana" panose="020B0604030504040204" pitchFamily="34" charset="0"/>
                <a:ea typeface="Verdana" panose="020B0604030504040204" pitchFamily="34" charset="0"/>
              </a:rPr>
              <a:t>Mērķu sasniegšanas vērtējumi</a:t>
            </a:r>
            <a:br>
              <a:rPr lang="lv-LV" dirty="0"/>
            </a:br>
            <a:endParaRPr lang="lv-LV" dirty="0"/>
          </a:p>
        </p:txBody>
      </p:sp>
      <p:pic>
        <p:nvPicPr>
          <p:cNvPr id="24" name="Picture 23" descr="Graphical user interface, text, application&#10;&#10;Description automatically generated">
            <a:extLst>
              <a:ext uri="{FF2B5EF4-FFF2-40B4-BE49-F238E27FC236}">
                <a16:creationId xmlns:a16="http://schemas.microsoft.com/office/drawing/2014/main" id="{B70BA78F-8E19-44EF-B5B5-B609A7BA4E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557" y="2109356"/>
            <a:ext cx="1637982" cy="1081387"/>
          </a:xfrm>
          <a:prstGeom prst="rect">
            <a:avLst/>
          </a:prstGeom>
          <a:noFill/>
        </p:spPr>
      </p:pic>
      <p:pic>
        <p:nvPicPr>
          <p:cNvPr id="25" name="Picture 24" descr="Graphical user interface&#10;&#10;Description automatically generated with low confidence">
            <a:extLst>
              <a:ext uri="{FF2B5EF4-FFF2-40B4-BE49-F238E27FC236}">
                <a16:creationId xmlns:a16="http://schemas.microsoft.com/office/drawing/2014/main" id="{296C09AE-575D-47DF-8B6F-C170959B45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6679" y="2097789"/>
            <a:ext cx="1673325" cy="1045643"/>
          </a:xfrm>
          <a:prstGeom prst="rect">
            <a:avLst/>
          </a:prstGeom>
          <a:noFill/>
        </p:spPr>
      </p:pic>
      <p:pic>
        <p:nvPicPr>
          <p:cNvPr id="26" name="Picture 25" descr="Graphical user interface&#10;&#10;Description automatically generated with medium confidence">
            <a:extLst>
              <a:ext uri="{FF2B5EF4-FFF2-40B4-BE49-F238E27FC236}">
                <a16:creationId xmlns:a16="http://schemas.microsoft.com/office/drawing/2014/main" id="{DA60FB95-049C-4E69-99F4-B23FF3C7CE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86679" y="4395783"/>
            <a:ext cx="1723181" cy="1076798"/>
          </a:xfrm>
          <a:prstGeom prst="rect">
            <a:avLst/>
          </a:prstGeom>
          <a:noFill/>
        </p:spPr>
      </p:pic>
      <p:pic>
        <p:nvPicPr>
          <p:cNvPr id="27" name="Picture 26" descr="A picture containing icon&#10;&#10;Description automatically generated">
            <a:extLst>
              <a:ext uri="{FF2B5EF4-FFF2-40B4-BE49-F238E27FC236}">
                <a16:creationId xmlns:a16="http://schemas.microsoft.com/office/drawing/2014/main" id="{AC6B9050-E680-4ED7-8155-2FE76C9E5DE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6679" y="3252040"/>
            <a:ext cx="1685466" cy="1053229"/>
          </a:xfrm>
          <a:prstGeom prst="rect">
            <a:avLst/>
          </a:prstGeom>
          <a:noFill/>
        </p:spPr>
      </p:pic>
      <p:pic>
        <p:nvPicPr>
          <p:cNvPr id="28" name="Picture 27" descr="Graphical user interface&#10;&#10;Description automatically generated with medium confidence">
            <a:extLst>
              <a:ext uri="{FF2B5EF4-FFF2-40B4-BE49-F238E27FC236}">
                <a16:creationId xmlns:a16="http://schemas.microsoft.com/office/drawing/2014/main" id="{D9BC2B11-1392-4A0B-B098-2BB44BF2144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0557" y="4379569"/>
            <a:ext cx="1630261" cy="1027366"/>
          </a:xfrm>
          <a:prstGeom prst="rect">
            <a:avLst/>
          </a:prstGeom>
          <a:noFill/>
        </p:spPr>
      </p:pic>
      <p:pic>
        <p:nvPicPr>
          <p:cNvPr id="29" name="Picture 28" descr="Graphical user interface, text, application&#10;&#10;Description automatically generated">
            <a:extLst>
              <a:ext uri="{FF2B5EF4-FFF2-40B4-BE49-F238E27FC236}">
                <a16:creationId xmlns:a16="http://schemas.microsoft.com/office/drawing/2014/main" id="{93383F2E-D430-40C2-9AD4-023BD34ED0B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3146" y="5581189"/>
            <a:ext cx="1706207" cy="1066192"/>
          </a:xfrm>
          <a:prstGeom prst="rect">
            <a:avLst/>
          </a:prstGeom>
          <a:noFill/>
        </p:spPr>
      </p:pic>
      <p:pic>
        <p:nvPicPr>
          <p:cNvPr id="30" name="Picture 29" descr="A picture containing icon&#10;&#10;Description automatically generated">
            <a:extLst>
              <a:ext uri="{FF2B5EF4-FFF2-40B4-BE49-F238E27FC236}">
                <a16:creationId xmlns:a16="http://schemas.microsoft.com/office/drawing/2014/main" id="{6CDDF958-B050-4FA3-A02B-803B700AAE1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4182" y="3294004"/>
            <a:ext cx="1701686" cy="1063365"/>
          </a:xfrm>
          <a:prstGeom prst="rect">
            <a:avLst/>
          </a:prstGeom>
          <a:noFill/>
        </p:spPr>
      </p:pic>
      <p:pic>
        <p:nvPicPr>
          <p:cNvPr id="32" name="Picture 31" descr="A picture containing text&#10;&#10;Description automatically generated">
            <a:extLst>
              <a:ext uri="{FF2B5EF4-FFF2-40B4-BE49-F238E27FC236}">
                <a16:creationId xmlns:a16="http://schemas.microsoft.com/office/drawing/2014/main" id="{6189673E-53B8-4596-9888-D0AA74EF0FC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94182" y="2116218"/>
            <a:ext cx="1673325" cy="1063365"/>
          </a:xfrm>
          <a:prstGeom prst="rect">
            <a:avLst/>
          </a:prstGeom>
          <a:noFill/>
        </p:spPr>
      </p:pic>
      <p:pic>
        <p:nvPicPr>
          <p:cNvPr id="33" name="Picture 32" descr="Graphical user interface&#10;&#10;Description automatically generated">
            <a:extLst>
              <a:ext uri="{FF2B5EF4-FFF2-40B4-BE49-F238E27FC236}">
                <a16:creationId xmlns:a16="http://schemas.microsoft.com/office/drawing/2014/main" id="{44510582-A242-4B7F-9195-774474136D2D}"/>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9353" y="3219005"/>
            <a:ext cx="1630260" cy="1123553"/>
          </a:xfrm>
          <a:prstGeom prst="rect">
            <a:avLst/>
          </a:prstGeom>
          <a:noFill/>
        </p:spPr>
      </p:pic>
      <p:pic>
        <p:nvPicPr>
          <p:cNvPr id="34" name="Picture 33" descr="Graphical user interface, application&#10;&#10;Description automatically generated">
            <a:extLst>
              <a:ext uri="{FF2B5EF4-FFF2-40B4-BE49-F238E27FC236}">
                <a16:creationId xmlns:a16="http://schemas.microsoft.com/office/drawing/2014/main" id="{402C2E24-E96C-410A-AFFA-87AC161132E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70557" y="3246268"/>
            <a:ext cx="1636391" cy="1039896"/>
          </a:xfrm>
          <a:prstGeom prst="rect">
            <a:avLst/>
          </a:prstGeom>
          <a:noFill/>
        </p:spPr>
      </p:pic>
      <p:pic>
        <p:nvPicPr>
          <p:cNvPr id="35" name="Picture 34">
            <a:extLst>
              <a:ext uri="{FF2B5EF4-FFF2-40B4-BE49-F238E27FC236}">
                <a16:creationId xmlns:a16="http://schemas.microsoft.com/office/drawing/2014/main" id="{64E8410A-4B06-4BCA-B046-9D2010F018B1}"/>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3046" y="4466708"/>
            <a:ext cx="1694461" cy="1076799"/>
          </a:xfrm>
          <a:prstGeom prst="rect">
            <a:avLst/>
          </a:prstGeom>
          <a:noFill/>
        </p:spPr>
      </p:pic>
      <p:pic>
        <p:nvPicPr>
          <p:cNvPr id="36" name="Picture 35" descr="Icon&#10;&#10;Description automatically generated with medium confidence">
            <a:extLst>
              <a:ext uri="{FF2B5EF4-FFF2-40B4-BE49-F238E27FC236}">
                <a16:creationId xmlns:a16="http://schemas.microsoft.com/office/drawing/2014/main" id="{27CD4873-73FC-4A7F-9541-777A12AC6EF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29352" y="2116219"/>
            <a:ext cx="1630260" cy="1049989"/>
          </a:xfrm>
          <a:prstGeom prst="rect">
            <a:avLst/>
          </a:prstGeom>
          <a:noFill/>
        </p:spPr>
      </p:pic>
      <p:pic>
        <p:nvPicPr>
          <p:cNvPr id="55" name="Picture 54" descr="A picture containing graphical user interface&#10;&#10;Description automatically generated">
            <a:extLst>
              <a:ext uri="{FF2B5EF4-FFF2-40B4-BE49-F238E27FC236}">
                <a16:creationId xmlns:a16="http://schemas.microsoft.com/office/drawing/2014/main" id="{05668F81-0CE2-4F4E-8DF7-59BC6D2502C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29353" y="4409372"/>
            <a:ext cx="1630260" cy="1250405"/>
          </a:xfrm>
          <a:prstGeom prst="rect">
            <a:avLst/>
          </a:prstGeom>
          <a:noFill/>
        </p:spPr>
      </p:pic>
      <p:pic>
        <p:nvPicPr>
          <p:cNvPr id="56" name="Picture 55" descr="Graphical user interface, application&#10;&#10;Description automatically generated">
            <a:extLst>
              <a:ext uri="{FF2B5EF4-FFF2-40B4-BE49-F238E27FC236}">
                <a16:creationId xmlns:a16="http://schemas.microsoft.com/office/drawing/2014/main" id="{6ABB66B3-37B6-4878-9EE9-BAB3F9CB3F49}"/>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177787" y="5602777"/>
            <a:ext cx="1404870" cy="1077530"/>
          </a:xfrm>
          <a:prstGeom prst="rect">
            <a:avLst/>
          </a:prstGeom>
          <a:noFill/>
        </p:spPr>
      </p:pic>
      <p:pic>
        <p:nvPicPr>
          <p:cNvPr id="57" name="Picture 56" descr="Graphical user interface, application&#10;&#10;Description automatically generated">
            <a:extLst>
              <a:ext uri="{FF2B5EF4-FFF2-40B4-BE49-F238E27FC236}">
                <a16:creationId xmlns:a16="http://schemas.microsoft.com/office/drawing/2014/main" id="{97CBE5C3-B248-44E0-A5EF-2F5E9757532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70557" y="5503970"/>
            <a:ext cx="1630260" cy="1220631"/>
          </a:xfrm>
          <a:prstGeom prst="rect">
            <a:avLst/>
          </a:prstGeom>
          <a:noFill/>
        </p:spPr>
      </p:pic>
      <p:pic>
        <p:nvPicPr>
          <p:cNvPr id="58" name="Picture 57" descr="Graphical user interface, application&#10;&#10;Description automatically generated">
            <a:extLst>
              <a:ext uri="{FF2B5EF4-FFF2-40B4-BE49-F238E27FC236}">
                <a16:creationId xmlns:a16="http://schemas.microsoft.com/office/drawing/2014/main" id="{9F89D290-62F4-4F9C-B4B5-90F8C901607F}"/>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81444" y="5581190"/>
            <a:ext cx="1666100" cy="1180128"/>
          </a:xfrm>
          <a:prstGeom prst="rect">
            <a:avLst/>
          </a:prstGeom>
          <a:noFill/>
        </p:spPr>
      </p:pic>
      <p:pic>
        <p:nvPicPr>
          <p:cNvPr id="59" name="Picture 58" descr="Graphical user interface&#10;&#10;Description automatically generated">
            <a:extLst>
              <a:ext uri="{FF2B5EF4-FFF2-40B4-BE49-F238E27FC236}">
                <a16:creationId xmlns:a16="http://schemas.microsoft.com/office/drawing/2014/main" id="{EDC3918D-05DA-4B0F-89AF-9EE661DE732C}"/>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551682" y="5602777"/>
            <a:ext cx="1405525" cy="1068973"/>
          </a:xfrm>
          <a:prstGeom prst="rect">
            <a:avLst/>
          </a:prstGeom>
          <a:noFill/>
        </p:spPr>
      </p:pic>
      <p:sp>
        <p:nvSpPr>
          <p:cNvPr id="23" name="TextBox 22">
            <a:extLst>
              <a:ext uri="{FF2B5EF4-FFF2-40B4-BE49-F238E27FC236}">
                <a16:creationId xmlns:a16="http://schemas.microsoft.com/office/drawing/2014/main" id="{C12C352D-BA37-48F3-8507-889DC6675376}"/>
              </a:ext>
            </a:extLst>
          </p:cNvPr>
          <p:cNvSpPr txBox="1"/>
          <p:nvPr/>
        </p:nvSpPr>
        <p:spPr>
          <a:xfrm>
            <a:off x="3694182" y="1184925"/>
            <a:ext cx="1570876" cy="738664"/>
          </a:xfrm>
          <a:prstGeom prst="rect">
            <a:avLst/>
          </a:prstGeom>
          <a:noFill/>
        </p:spPr>
        <p:txBody>
          <a:bodyPr wrap="square">
            <a:spAutoFit/>
          </a:bodyPr>
          <a:lstStyle/>
          <a:p>
            <a:r>
              <a:rPr lang="lv-LV" sz="1400" b="1" dirty="0">
                <a:latin typeface="Verdana" panose="020B0604030504040204" pitchFamily="34" charset="0"/>
                <a:ea typeface="Verdana" panose="020B0604030504040204" pitchFamily="34" charset="0"/>
              </a:rPr>
              <a:t>V</a:t>
            </a:r>
            <a:r>
              <a:rPr lang="lv-LV" sz="1400" b="1" dirty="0">
                <a:effectLst/>
                <a:latin typeface="Verdana" panose="020B0604030504040204" pitchFamily="34" charset="0"/>
                <a:ea typeface="Verdana" panose="020B0604030504040204" pitchFamily="34" charset="0"/>
              </a:rPr>
              <a:t>eikti ievērojami</a:t>
            </a:r>
          </a:p>
          <a:p>
            <a:r>
              <a:rPr lang="lv-LV" sz="1400" b="1" dirty="0">
                <a:effectLst/>
                <a:latin typeface="Verdana" panose="020B0604030504040204" pitchFamily="34" charset="0"/>
                <a:ea typeface="Verdana" panose="020B0604030504040204" pitchFamily="34" charset="0"/>
              </a:rPr>
              <a:t>uzlabojumi </a:t>
            </a:r>
            <a:endParaRPr lang="lv-LV" sz="1400" b="1" dirty="0">
              <a:latin typeface="Verdana" panose="020B0604030504040204" pitchFamily="34" charset="0"/>
              <a:ea typeface="Verdana" panose="020B0604030504040204" pitchFamily="34" charset="0"/>
            </a:endParaRPr>
          </a:p>
        </p:txBody>
      </p:sp>
      <p:sp>
        <p:nvSpPr>
          <p:cNvPr id="31" name="TextBox 30">
            <a:extLst>
              <a:ext uri="{FF2B5EF4-FFF2-40B4-BE49-F238E27FC236}">
                <a16:creationId xmlns:a16="http://schemas.microsoft.com/office/drawing/2014/main" id="{285F55C5-A355-45A5-BEFC-6CEF050153BF}"/>
              </a:ext>
            </a:extLst>
          </p:cNvPr>
          <p:cNvSpPr txBox="1"/>
          <p:nvPr/>
        </p:nvSpPr>
        <p:spPr>
          <a:xfrm>
            <a:off x="6748269" y="1184765"/>
            <a:ext cx="1354607" cy="738664"/>
          </a:xfrm>
          <a:prstGeom prst="rect">
            <a:avLst/>
          </a:prstGeom>
          <a:noFill/>
        </p:spPr>
        <p:txBody>
          <a:bodyPr wrap="square">
            <a:spAutoFit/>
          </a:bodyPr>
          <a:lstStyle/>
          <a:p>
            <a:r>
              <a:rPr lang="lv-LV" sz="1400" b="1" dirty="0">
                <a:effectLst/>
                <a:latin typeface="Verdana" panose="020B0604030504040204" pitchFamily="34" charset="0"/>
                <a:ea typeface="Verdana" panose="020B0604030504040204" pitchFamily="34" charset="0"/>
              </a:rPr>
              <a:t>Veikti</a:t>
            </a:r>
          </a:p>
          <a:p>
            <a:r>
              <a:rPr lang="lv-LV" sz="1400" b="1" dirty="0">
                <a:effectLst/>
                <a:latin typeface="Verdana" panose="020B0604030504040204" pitchFamily="34" charset="0"/>
                <a:ea typeface="Verdana" panose="020B0604030504040204" pitchFamily="34" charset="0"/>
              </a:rPr>
              <a:t>nelieli</a:t>
            </a:r>
          </a:p>
          <a:p>
            <a:r>
              <a:rPr lang="lv-LV" sz="1400" b="1" dirty="0">
                <a:effectLst/>
                <a:latin typeface="Verdana" panose="020B0604030504040204" pitchFamily="34" charset="0"/>
                <a:ea typeface="Verdana" panose="020B0604030504040204" pitchFamily="34" charset="0"/>
              </a:rPr>
              <a:t>uzlabojumi </a:t>
            </a:r>
            <a:endParaRPr lang="lv-LV" sz="1400" b="1" dirty="0">
              <a:latin typeface="Verdana" panose="020B0604030504040204" pitchFamily="34" charset="0"/>
              <a:ea typeface="Verdana" panose="020B0604030504040204" pitchFamily="34" charset="0"/>
            </a:endParaRPr>
          </a:p>
        </p:txBody>
      </p:sp>
      <p:sp>
        <p:nvSpPr>
          <p:cNvPr id="37" name="TextBox 36">
            <a:extLst>
              <a:ext uri="{FF2B5EF4-FFF2-40B4-BE49-F238E27FC236}">
                <a16:creationId xmlns:a16="http://schemas.microsoft.com/office/drawing/2014/main" id="{99BA7B2C-EE48-45D1-B30C-0A13243EC0B4}"/>
              </a:ext>
            </a:extLst>
          </p:cNvPr>
          <p:cNvSpPr txBox="1"/>
          <p:nvPr/>
        </p:nvSpPr>
        <p:spPr>
          <a:xfrm>
            <a:off x="1370557" y="1324487"/>
            <a:ext cx="1333025" cy="523220"/>
          </a:xfrm>
          <a:prstGeom prst="rect">
            <a:avLst/>
          </a:prstGeom>
          <a:noFill/>
        </p:spPr>
        <p:txBody>
          <a:bodyPr wrap="square">
            <a:spAutoFit/>
          </a:bodyPr>
          <a:lstStyle/>
          <a:p>
            <a:r>
              <a:rPr lang="lv-LV" sz="1400" b="1" dirty="0">
                <a:latin typeface="Verdana" panose="020B0604030504040204" pitchFamily="34" charset="0"/>
                <a:ea typeface="Verdana" panose="020B0604030504040204" pitchFamily="34" charset="0"/>
              </a:rPr>
              <a:t>I</a:t>
            </a:r>
            <a:r>
              <a:rPr lang="lv-LV" sz="1400" b="1" dirty="0">
                <a:effectLst/>
                <a:latin typeface="Verdana" panose="020B0604030504040204" pitchFamily="34" charset="0"/>
                <a:ea typeface="Verdana" panose="020B0604030504040204" pitchFamily="34" charset="0"/>
              </a:rPr>
              <a:t>erobežots progress</a:t>
            </a:r>
            <a:endParaRPr lang="lv-LV"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3609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93A3-0946-436B-8DE4-E6CBC0BB6B33}"/>
              </a:ext>
            </a:extLst>
          </p:cNvPr>
          <p:cNvSpPr>
            <a:spLocks noGrp="1"/>
          </p:cNvSpPr>
          <p:nvPr>
            <p:ph type="title"/>
          </p:nvPr>
        </p:nvSpPr>
        <p:spPr>
          <a:xfrm>
            <a:off x="914400" y="593771"/>
            <a:ext cx="9982199" cy="401909"/>
          </a:xfrm>
        </p:spPr>
        <p:txBody>
          <a:bodyPr>
            <a:noAutofit/>
          </a:bodyPr>
          <a:lstStyle/>
          <a:p>
            <a:r>
              <a:rPr lang="lv-LV" sz="2800" b="1" dirty="0">
                <a:solidFill>
                  <a:srgbClr val="1DBCBD"/>
                </a:solidFill>
                <a:latin typeface="Verdana" panose="020B0604030504040204" pitchFamily="34" charset="0"/>
                <a:ea typeface="Verdana" panose="020B0604030504040204" pitchFamily="34" charset="0"/>
              </a:rPr>
              <a:t>Par mērķu vērtēšanu </a:t>
            </a:r>
          </a:p>
        </p:txBody>
      </p:sp>
      <p:pic>
        <p:nvPicPr>
          <p:cNvPr id="4" name="Content Placeholder 3" descr="Graphical user interface&#10;&#10;Description automatically generated with low confidence">
            <a:extLst>
              <a:ext uri="{FF2B5EF4-FFF2-40B4-BE49-F238E27FC236}">
                <a16:creationId xmlns:a16="http://schemas.microsoft.com/office/drawing/2014/main" id="{69810BE2-B270-4321-8C18-F2ABFF3420D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3952" y="3881776"/>
            <a:ext cx="1684991" cy="1042679"/>
          </a:xfrm>
          <a:prstGeom prst="rect">
            <a:avLst/>
          </a:prstGeom>
          <a:noFill/>
        </p:spPr>
      </p:pic>
      <p:graphicFrame>
        <p:nvGraphicFramePr>
          <p:cNvPr id="5" name="Chart 4">
            <a:extLst>
              <a:ext uri="{FF2B5EF4-FFF2-40B4-BE49-F238E27FC236}">
                <a16:creationId xmlns:a16="http://schemas.microsoft.com/office/drawing/2014/main" id="{F0EE0B76-1E52-4419-8841-8C857BE33990}"/>
              </a:ext>
            </a:extLst>
          </p:cNvPr>
          <p:cNvGraphicFramePr/>
          <p:nvPr>
            <p:extLst>
              <p:ext uri="{D42A27DB-BD31-4B8C-83A1-F6EECF244321}">
                <p14:modId xmlns:p14="http://schemas.microsoft.com/office/powerpoint/2010/main" val="1597828131"/>
              </p:ext>
            </p:extLst>
          </p:nvPr>
        </p:nvGraphicFramePr>
        <p:xfrm>
          <a:off x="6401268" y="1079260"/>
          <a:ext cx="4977898" cy="2862322"/>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6">
            <a:extLst>
              <a:ext uri="{FF2B5EF4-FFF2-40B4-BE49-F238E27FC236}">
                <a16:creationId xmlns:a16="http://schemas.microsoft.com/office/drawing/2014/main" id="{6F13355B-07EF-4F4F-9FAD-20B6422054F1}"/>
              </a:ext>
            </a:extLst>
          </p:cNvPr>
          <p:cNvPicPr>
            <a:picLocks noChangeAspect="1"/>
          </p:cNvPicPr>
          <p:nvPr/>
        </p:nvPicPr>
        <p:blipFill>
          <a:blip r:embed="rId5"/>
          <a:stretch>
            <a:fillRect/>
          </a:stretch>
        </p:blipFill>
        <p:spPr>
          <a:xfrm>
            <a:off x="3137243" y="4025163"/>
            <a:ext cx="6260438" cy="1741226"/>
          </a:xfrm>
          <a:prstGeom prst="rect">
            <a:avLst/>
          </a:prstGeom>
        </p:spPr>
      </p:pic>
      <p:sp>
        <p:nvSpPr>
          <p:cNvPr id="3" name="TextBox 2">
            <a:extLst>
              <a:ext uri="{FF2B5EF4-FFF2-40B4-BE49-F238E27FC236}">
                <a16:creationId xmlns:a16="http://schemas.microsoft.com/office/drawing/2014/main" id="{9AE56935-B9A1-453A-A960-684F7B330C8D}"/>
              </a:ext>
            </a:extLst>
          </p:cNvPr>
          <p:cNvSpPr txBox="1"/>
          <p:nvPr/>
        </p:nvSpPr>
        <p:spPr>
          <a:xfrm>
            <a:off x="812834" y="1377081"/>
            <a:ext cx="4203666" cy="2308324"/>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lv-LV" sz="1600" dirty="0">
                <a:latin typeface="Verdana" panose="020B0604030504040204" pitchFamily="34" charset="0"/>
                <a:ea typeface="Verdana" panose="020B0604030504040204" pitchFamily="34" charset="0"/>
              </a:rPr>
              <a:t>Pa </a:t>
            </a:r>
            <a:r>
              <a:rPr lang="lv-LV" sz="1600" dirty="0" err="1">
                <a:latin typeface="Verdana" panose="020B0604030504040204" pitchFamily="34" charset="0"/>
                <a:ea typeface="Verdana" panose="020B0604030504040204" pitchFamily="34" charset="0"/>
              </a:rPr>
              <a:t>apakšmērķiem</a:t>
            </a:r>
            <a:r>
              <a:rPr lang="lv-LV" sz="1600" dirty="0">
                <a:latin typeface="Verdana" panose="020B0604030504040204" pitchFamily="34" charset="0"/>
                <a:ea typeface="Verdana" panose="020B0604030504040204" pitchFamily="34" charset="0"/>
              </a:rPr>
              <a:t> (kopā 169)</a:t>
            </a:r>
          </a:p>
          <a:p>
            <a:pPr marL="285750" indent="-285750">
              <a:spcBef>
                <a:spcPts val="1200"/>
              </a:spcBef>
              <a:buFont typeface="Arial" panose="020B0604020202020204" pitchFamily="34" charset="0"/>
              <a:buChar char="•"/>
            </a:pPr>
            <a:r>
              <a:rPr lang="lv-LV" sz="1600" dirty="0">
                <a:latin typeface="Verdana" panose="020B0604030504040204" pitchFamily="34" charset="0"/>
                <a:ea typeface="Verdana" panose="020B0604030504040204" pitchFamily="34" charset="0"/>
              </a:rPr>
              <a:t>Pēc Latvijas plānošanas dokumentu, u.c. rādītājiem</a:t>
            </a:r>
          </a:p>
          <a:p>
            <a:pPr marL="285750" indent="-285750">
              <a:spcBef>
                <a:spcPts val="1200"/>
              </a:spcBef>
              <a:buFont typeface="Arial" panose="020B0604020202020204" pitchFamily="34" charset="0"/>
              <a:buChar char="•"/>
            </a:pPr>
            <a:r>
              <a:rPr lang="lv-LV" sz="1600" dirty="0">
                <a:latin typeface="Verdana" panose="020B0604030504040204" pitchFamily="34" charset="0"/>
                <a:ea typeface="Verdana" panose="020B0604030504040204" pitchFamily="34" charset="0"/>
              </a:rPr>
              <a:t>Dati – līdz 2020.g. </a:t>
            </a:r>
          </a:p>
          <a:p>
            <a:pPr marL="285750" indent="-285750">
              <a:spcBef>
                <a:spcPts val="1200"/>
              </a:spcBef>
              <a:buFont typeface="Arial" panose="020B0604020202020204" pitchFamily="34" charset="0"/>
              <a:buChar char="•"/>
            </a:pPr>
            <a:r>
              <a:rPr lang="lv-LV" sz="1600" dirty="0">
                <a:latin typeface="Verdana" panose="020B0604030504040204" pitchFamily="34" charset="0"/>
                <a:ea typeface="Verdana" panose="020B0604030504040204" pitchFamily="34" charset="0"/>
              </a:rPr>
              <a:t>EUROSTAT un SDSN vērtē pēc saviem kritērijiem – var atšķirties</a:t>
            </a:r>
          </a:p>
          <a:p>
            <a:endParaRPr lang="lv-LV" dirty="0"/>
          </a:p>
        </p:txBody>
      </p:sp>
      <p:sp>
        <p:nvSpPr>
          <p:cNvPr id="6" name="TextBox 5">
            <a:extLst>
              <a:ext uri="{FF2B5EF4-FFF2-40B4-BE49-F238E27FC236}">
                <a16:creationId xmlns:a16="http://schemas.microsoft.com/office/drawing/2014/main" id="{24B38CC2-73E8-488E-B9E5-2EB5FD6D067F}"/>
              </a:ext>
            </a:extLst>
          </p:cNvPr>
          <p:cNvSpPr txBox="1"/>
          <p:nvPr/>
        </p:nvSpPr>
        <p:spPr>
          <a:xfrm>
            <a:off x="914400" y="5934670"/>
            <a:ext cx="8665850" cy="861774"/>
          </a:xfrm>
          <a:prstGeom prst="rect">
            <a:avLst/>
          </a:prstGeom>
          <a:noFill/>
        </p:spPr>
        <p:txBody>
          <a:bodyPr wrap="square" rtlCol="0">
            <a:spAutoFit/>
          </a:bodyPr>
          <a:lstStyle/>
          <a:p>
            <a:r>
              <a:rPr lang="lv-LV" sz="1600" dirty="0">
                <a:latin typeface="Verdana" panose="020B0604030504040204" pitchFamily="34" charset="0"/>
                <a:ea typeface="Verdana" panose="020B0604030504040204" pitchFamily="34" charset="0"/>
              </a:rPr>
              <a:t>Secinājums: Katrs mērķis sastāv no daudzām dimensijām, tāpēc vispārīgais vērtējums ir neviennozīmīgs</a:t>
            </a:r>
          </a:p>
          <a:p>
            <a:endParaRPr lang="lv-LV" dirty="0"/>
          </a:p>
        </p:txBody>
      </p:sp>
    </p:spTree>
    <p:extLst>
      <p:ext uri="{BB962C8B-B14F-4D97-AF65-F5344CB8AC3E}">
        <p14:creationId xmlns:p14="http://schemas.microsoft.com/office/powerpoint/2010/main" val="3926111410"/>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4733</TotalTime>
  <Words>1128</Words>
  <Application>Microsoft Office PowerPoint</Application>
  <PresentationFormat>Widescreen</PresentationFormat>
  <Paragraphs>198</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Poppins Medium</vt:lpstr>
      <vt:lpstr>Times New Roman</vt:lpstr>
      <vt:lpstr>Verdana</vt:lpstr>
      <vt:lpstr>Office dizains</vt:lpstr>
      <vt:lpstr>Latvijas ziņojums ANO  par ilgtspējīgas attīstības mērķu ieviešanu – 2022. gads</vt:lpstr>
      <vt:lpstr>ANO AUGSTA LĪMEŅA POLITIKAS FORUMS  05.07.-15.07.2022. </vt:lpstr>
      <vt:lpstr>PowerPoint Presentation</vt:lpstr>
      <vt:lpstr>PowerPoint Presentation</vt:lpstr>
      <vt:lpstr>Vēsture</vt:lpstr>
      <vt:lpstr>Ziņojuma struktūra </vt:lpstr>
      <vt:lpstr>PowerPoint Presentation</vt:lpstr>
      <vt:lpstr>Mērķu sasniegšanas vērtējumi </vt:lpstr>
      <vt:lpstr>Par mērķu vērtēšanu </vt:lpstr>
      <vt:lpstr>Lielākie panākumi</vt:lpstr>
      <vt:lpstr>Problemātiskās jomas un to dimensijas</vt:lpstr>
      <vt:lpstr>ANO Foruma tematiskās jomas</vt:lpstr>
      <vt:lpstr>Iesaistīto pušu redzējumi un ieguldījumi  ANO IAM īstenošanā</vt:lpstr>
      <vt:lpstr>Faktori, kas var paātrināt IAM ieviešanu  Ilgtspējīgas finanšu sistēmas attīstība </vt:lpstr>
      <vt:lpstr>Faktori, kas var paātrināt IAM ieviešanu</vt:lpstr>
      <vt:lpstr>Faktori, kas aktivizē rīcību</vt:lpstr>
      <vt:lpstr>PowerPoint Presentation</vt:lpstr>
      <vt:lpstr>Ar atbildību par Latvijas nākotni!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Pārresoru koordinācijas centra galvenie darbi 2022. gadā</dc:title>
  <dc:creator>Guntis</dc:creator>
  <cp:lastModifiedBy>Peteris Vilks</cp:lastModifiedBy>
  <cp:revision>61</cp:revision>
  <dcterms:created xsi:type="dcterms:W3CDTF">2022-01-26T11:26:30Z</dcterms:created>
  <dcterms:modified xsi:type="dcterms:W3CDTF">2022-04-19T09:52:48Z</dcterms:modified>
</cp:coreProperties>
</file>