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68" r:id="rId5"/>
    <p:sldId id="267" r:id="rId6"/>
    <p:sldId id="269" r:id="rId7"/>
    <p:sldId id="271" r:id="rId8"/>
    <p:sldId id="274" r:id="rId9"/>
    <p:sldId id="275" r:id="rId10"/>
    <p:sldId id="266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422B-1B01-F7C7-A092-9D0597724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2A66E-F4F1-C2F5-560E-27666FD25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032D-D826-6F0E-0161-04EAEAE8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9673-B058-1EA8-963F-BE2BC6C7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A5109-3D7E-429B-29EB-23A628CE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418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4B13-B717-7FBF-F273-FB3DA799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82989-CD09-5BA0-61B9-42D7B0500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C14D-7FA2-6082-C41B-ED2EBECC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4244-26D6-4BF8-C84A-73B08235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186D4-6A72-9795-82B7-E7219D4E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982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33AEF-2B26-9E32-8335-C0B37EBBC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3B53E-673C-364A-8FC9-8ADD64CC3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D87C-E95A-4A29-1079-BB5C88BA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C2052-2725-8D6A-B90B-CB667975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8BAC5-05CA-EEAD-CDDC-722EDC55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058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88F4-ED3A-F76E-439F-23B28ABB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B6A8-EBB4-1EEA-5742-4C1B3EB94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3E9D1-CA5B-3872-D845-3253FC26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D6FA2-6D46-2277-E289-181CEE03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E892F-D418-D41C-6A32-C05411A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330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F4A4-E506-3505-10EC-B3D50F54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87B9A-D9F2-BA15-7C8C-769EA8138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D9B06-5D17-AA58-EA8F-539F5E5E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0B425-AFD3-FF7F-595E-D4364A8B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837F-ACA5-4F09-8D5A-6CA02EA1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55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1FAA-09B9-2CDC-58B9-26832F03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A34B5-5648-6FFF-F71F-F9FA5F9E5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FAD4A-98BD-76C3-000F-9BEC9B1D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4EEAF-474D-EFE3-8C15-F6EA5D59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FD3FE-398B-012F-9E17-2C8DB0DA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3098-EBE2-A269-EAE3-28939DA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148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CEF5-4C3D-E750-F86F-EFE135B5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EC8F-540B-5988-1D89-E743338F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51242-D39D-17F6-BBB6-6EAE4CFA7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D16B5-7591-1303-6CD3-0FF59183A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D3BFD-CAC1-40B9-2689-8A1B967B5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A45C5-A883-3960-158E-27BB15D6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F2ACB-4B34-E630-CBB4-2CA084C9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788C5-57AB-B9F3-30EF-8B9B25B4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28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B44C-0302-EDC0-A831-928CF065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39BC2-772B-DCB9-E0F1-CDAC5E37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52503-E911-0B0E-5EC5-9136E399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05347-B2F7-B83F-A308-147635EF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043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EEBA0-FEC2-DC6E-54B2-64A6789F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E78FE-B3AD-7078-E897-928635A5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53754-E69F-CCD8-BB7A-0C1EB836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635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DAF-E82E-FF5A-5519-EC85E251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9405-6EF2-5D70-0D2B-23EAE388A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BBEC3-39C6-1B07-CDFE-B97FCFF7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370E0-F2B6-2060-14D5-DC952480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5C7F5-837D-6DCB-B468-92C16A9E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5F20C-34FA-5E7B-F033-CF4DA688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49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B544-D0D4-8DCC-B961-4A3F4A2E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E284E-E13B-058B-7F23-2568169E7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D1647-EA3F-58F7-EFCE-C8C0AD86C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8C1A9-37D5-A48F-9DC9-B5AC54F8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842A-8C27-105B-9DDB-4DEEB223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06C10-0170-1BD7-EE2C-4D419FEA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365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4097D-E812-93F6-D9D9-7EBF4304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4949-9953-6514-E4FD-9980E7D0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C7F5E-9673-60D1-4F46-941508FB9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0088-233A-49BD-A2F1-DE293904CCA0}" type="datetimeFigureOut">
              <a:rPr lang="lv-LV" smtClean="0"/>
              <a:t>10.05.2022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4848C-DE30-009A-F04B-1AE16C328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6E3B5-3BB1-6F24-7194-BCE759F7F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D73D-8EEF-4D3F-96AA-B3222C50345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715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7348-D8B1-5B90-55FF-3343FC235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Veselības</a:t>
            </a:r>
            <a:r>
              <a:rPr lang="en-GB" dirty="0"/>
              <a:t> </a:t>
            </a:r>
            <a:r>
              <a:rPr lang="en-GB" dirty="0" err="1"/>
              <a:t>aprūpe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prioritāte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8DE79-F52B-56AF-8D5F-8812A2584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Olga Valciņa</a:t>
            </a:r>
          </a:p>
          <a:p>
            <a:r>
              <a:rPr lang="en-GB" sz="1600" dirty="0" err="1"/>
              <a:t>Onkoloģijas</a:t>
            </a:r>
            <a:r>
              <a:rPr lang="en-GB" sz="1600" dirty="0"/>
              <a:t> </a:t>
            </a:r>
            <a:r>
              <a:rPr lang="en-GB" sz="1600" dirty="0" err="1"/>
              <a:t>pacientu</a:t>
            </a:r>
            <a:r>
              <a:rPr lang="en-GB" sz="1600" dirty="0"/>
              <a:t> </a:t>
            </a:r>
            <a:r>
              <a:rPr lang="en-GB" sz="1600" dirty="0" err="1"/>
              <a:t>organizāciju</a:t>
            </a:r>
            <a:r>
              <a:rPr lang="en-GB" sz="1600" dirty="0"/>
              <a:t> </a:t>
            </a:r>
            <a:r>
              <a:rPr lang="en-GB" sz="1600" dirty="0" err="1"/>
              <a:t>apvienība</a:t>
            </a:r>
            <a:r>
              <a:rPr lang="en-GB" sz="1600" dirty="0"/>
              <a:t> “Onkoalianse”</a:t>
            </a:r>
          </a:p>
          <a:p>
            <a:r>
              <a:rPr lang="en-GB" sz="1600" dirty="0"/>
              <a:t>Melanomas </a:t>
            </a:r>
            <a:r>
              <a:rPr lang="en-GB" sz="1600" dirty="0" err="1"/>
              <a:t>pacientu</a:t>
            </a:r>
            <a:r>
              <a:rPr lang="en-GB" sz="1600" dirty="0"/>
              <a:t> </a:t>
            </a:r>
            <a:r>
              <a:rPr lang="en-GB" sz="1600" dirty="0" err="1"/>
              <a:t>atbalsta</a:t>
            </a:r>
            <a:r>
              <a:rPr lang="en-GB" sz="1600" dirty="0"/>
              <a:t> </a:t>
            </a:r>
            <a:r>
              <a:rPr lang="en-GB" sz="1600" dirty="0" err="1"/>
              <a:t>biedrība</a:t>
            </a:r>
            <a:r>
              <a:rPr lang="en-GB" sz="1600" dirty="0"/>
              <a:t> “Soli </a:t>
            </a:r>
            <a:r>
              <a:rPr lang="en-GB" sz="1600" dirty="0" err="1"/>
              <a:t>priekšā</a:t>
            </a:r>
            <a:r>
              <a:rPr lang="en-GB" sz="1600" dirty="0"/>
              <a:t> </a:t>
            </a:r>
            <a:r>
              <a:rPr lang="en-GB" sz="1600" dirty="0" err="1"/>
              <a:t>melanomai</a:t>
            </a:r>
            <a:r>
              <a:rPr lang="en-GB" sz="1600" dirty="0"/>
              <a:t>”</a:t>
            </a:r>
          </a:p>
          <a:p>
            <a:endParaRPr lang="en-GB" sz="1600" dirty="0"/>
          </a:p>
          <a:p>
            <a:r>
              <a:rPr lang="en-GB" sz="1600" dirty="0"/>
              <a:t>11.05.2022.</a:t>
            </a:r>
            <a:endParaRPr lang="lv-LV" sz="16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4F205F7-8D3A-956D-52B3-94D9845E2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792" y="5723605"/>
            <a:ext cx="2781300" cy="89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80F10-7A43-96F8-F1B6-2D8A2DFEBE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1" y="301609"/>
            <a:ext cx="1868279" cy="1848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92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B9496E0-A01F-4AC3-A021-B5C93116EDFB}"/>
              </a:ext>
            </a:extLst>
          </p:cNvPr>
          <p:cNvSpPr txBox="1">
            <a:spLocks/>
          </p:cNvSpPr>
          <p:nvPr/>
        </p:nvSpPr>
        <p:spPr>
          <a:xfrm>
            <a:off x="2245895" y="2961925"/>
            <a:ext cx="7299158" cy="3462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Pacients ir pirmajā vietā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Risinājumi, nevis problēmas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Dati, nevis viedokļi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Kurš tad, ja ne </a:t>
            </a:r>
            <a:r>
              <a:rPr lang="en-GB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mēs</a:t>
            </a:r>
            <a:endParaRPr lang="lv-LV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F4EE4-A0B3-6AB6-E91E-55765F3D95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21" y="269525"/>
            <a:ext cx="2631282" cy="269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80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1380-AEEF-F8C7-AD1A-72B484BD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Izdevumi</a:t>
            </a:r>
            <a:r>
              <a:rPr lang="en-US" dirty="0"/>
              <a:t> </a:t>
            </a:r>
            <a:r>
              <a:rPr lang="en-US" dirty="0" err="1"/>
              <a:t>veselības</a:t>
            </a:r>
            <a:r>
              <a:rPr lang="en-US" dirty="0"/>
              <a:t> </a:t>
            </a:r>
            <a:r>
              <a:rPr lang="en-US" dirty="0" err="1"/>
              <a:t>aprūpei</a:t>
            </a:r>
            <a:r>
              <a:rPr lang="en-US" dirty="0"/>
              <a:t> ES</a:t>
            </a:r>
            <a:br>
              <a:rPr lang="en-US" dirty="0"/>
            </a:br>
            <a:r>
              <a:rPr lang="en-US" sz="1200" i="1" dirty="0"/>
              <a:t>[</a:t>
            </a:r>
            <a:r>
              <a:rPr lang="en-US" sz="1200" i="1" dirty="0" err="1"/>
              <a:t>Valsts</a:t>
            </a:r>
            <a:r>
              <a:rPr lang="en-US" sz="1200" i="1" dirty="0"/>
              <a:t> </a:t>
            </a:r>
            <a:r>
              <a:rPr lang="en-US" sz="1200" i="1" dirty="0" err="1"/>
              <a:t>veselības</a:t>
            </a:r>
            <a:r>
              <a:rPr lang="en-US" sz="1200" i="1" dirty="0"/>
              <a:t> </a:t>
            </a:r>
            <a:r>
              <a:rPr lang="en-US" sz="1200" i="1" dirty="0" err="1"/>
              <a:t>profils</a:t>
            </a:r>
            <a:r>
              <a:rPr lang="en-US" sz="1200" i="1" dirty="0"/>
              <a:t> 2021]</a:t>
            </a:r>
            <a:endParaRPr lang="lv-LV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0CC14-B978-1B63-016F-BA12C4F9E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25430" r="12298" b="5364"/>
          <a:stretch/>
        </p:blipFill>
        <p:spPr bwMode="auto">
          <a:xfrm>
            <a:off x="965013" y="1447061"/>
            <a:ext cx="10852653" cy="5303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0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5984-CC21-C24E-92C0-C9B02E60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39" y="557629"/>
            <a:ext cx="2478505" cy="3063875"/>
          </a:xfrm>
        </p:spPr>
        <p:txBody>
          <a:bodyPr>
            <a:noAutofit/>
          </a:bodyPr>
          <a:lstStyle/>
          <a:p>
            <a:r>
              <a:rPr lang="lv-LV" sz="2800" b="1" dirty="0" err="1"/>
              <a:t>Mājsaimniecīb</a:t>
            </a:r>
            <a:r>
              <a:rPr lang="en-GB" sz="2800" b="1" dirty="0"/>
              <a:t>u</a:t>
            </a:r>
            <a:r>
              <a:rPr lang="lv-LV" sz="2800" b="1" dirty="0"/>
              <a:t> </a:t>
            </a:r>
            <a:r>
              <a:rPr lang="en-GB" sz="2800" b="1" dirty="0" err="1"/>
              <a:t>privātie</a:t>
            </a:r>
            <a:r>
              <a:rPr lang="en-GB" sz="2800" b="1" dirty="0"/>
              <a:t> </a:t>
            </a:r>
            <a:r>
              <a:rPr lang="lv-LV" sz="2800" b="1" dirty="0"/>
              <a:t>maksājumi kā daļa no kopējiem veselības izdevumiem pēc pakalpojuma</a:t>
            </a:r>
            <a:r>
              <a:rPr lang="en-GB" sz="2800" b="1" dirty="0"/>
              <a:t> </a:t>
            </a:r>
            <a:r>
              <a:rPr lang="en-GB" sz="2800" b="1" dirty="0" err="1"/>
              <a:t>veida</a:t>
            </a:r>
            <a:endParaRPr lang="lv-LV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7CB5D-E3EF-B1FD-8783-135362B89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4" t="14446" r="18243" b="10140"/>
          <a:stretch/>
        </p:blipFill>
        <p:spPr bwMode="auto">
          <a:xfrm>
            <a:off x="3088105" y="308074"/>
            <a:ext cx="8774356" cy="6431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313FE-2F6A-B89E-BEA9-A896E196EC0A}"/>
              </a:ext>
            </a:extLst>
          </p:cNvPr>
          <p:cNvSpPr txBox="1"/>
          <p:nvPr/>
        </p:nvSpPr>
        <p:spPr>
          <a:xfrm>
            <a:off x="481264" y="6000988"/>
            <a:ext cx="253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900" i="1" u="none" strike="noStrike" baseline="0" dirty="0" err="1">
                <a:latin typeface="URWPalladioL-Bold"/>
              </a:rPr>
              <a:t>Avots</a:t>
            </a:r>
            <a:r>
              <a:rPr lang="en-GB" sz="900" i="1" u="none" strike="noStrike" baseline="0" dirty="0">
                <a:latin typeface="URWPalladioL-Bold"/>
              </a:rPr>
              <a:t>: </a:t>
            </a:r>
            <a:r>
              <a:rPr lang="lv-LV" sz="900" i="1" u="none" strike="noStrike" baseline="0" dirty="0" err="1">
                <a:latin typeface="URWPalladioL-Bold"/>
              </a:rPr>
              <a:t>Tambor</a:t>
            </a:r>
            <a:r>
              <a:rPr lang="en-GB" sz="900" i="1" u="none" strike="noStrike" baseline="0" dirty="0">
                <a:latin typeface="URWPalladioL-Bold"/>
              </a:rPr>
              <a:t> M. et.al., 2021, </a:t>
            </a:r>
            <a:r>
              <a:rPr lang="en-US" sz="900" i="1" u="none" strike="noStrike" baseline="0" dirty="0">
                <a:latin typeface="URWPalladioL-Bold"/>
              </a:rPr>
              <a:t>Financing Healthcare in Central and Eastern European Countries: How Far Are We from Universal Health Coverage?</a:t>
            </a:r>
            <a:endParaRPr lang="lv-LV" sz="900" i="1" dirty="0"/>
          </a:p>
        </p:txBody>
      </p:sp>
    </p:spTree>
    <p:extLst>
      <p:ext uri="{BB962C8B-B14F-4D97-AF65-F5344CB8AC3E}">
        <p14:creationId xmlns:p14="http://schemas.microsoft.com/office/powerpoint/2010/main" val="347547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54DE-BEA3-F46E-E640-020D781E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Veselība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prioritāte</a:t>
            </a:r>
            <a:br>
              <a:rPr lang="en-GB" dirty="0"/>
            </a:br>
            <a:r>
              <a:rPr lang="en-US" sz="1200" i="1" u="none" strike="noStrike" baseline="0" dirty="0">
                <a:latin typeface="Trebuchet MS" panose="020B0603020202020204" pitchFamily="34" charset="0"/>
              </a:rPr>
              <a:t>[</a:t>
            </a:r>
            <a:r>
              <a:rPr lang="en-US" sz="1200" i="1" u="none" strike="noStrike" baseline="0" dirty="0" err="1">
                <a:latin typeface="Trebuchet MS" panose="020B0603020202020204" pitchFamily="34" charset="0"/>
              </a:rPr>
              <a:t>TamásEvetovits,WHO</a:t>
            </a:r>
            <a:r>
              <a:rPr lang="en-US" sz="1200" i="1" u="none" strike="noStrike" baseline="0" dirty="0">
                <a:latin typeface="Trebuchet MS" panose="020B0603020202020204" pitchFamily="34" charset="0"/>
              </a:rPr>
              <a:t>, Head of Office,13 October 2021]</a:t>
            </a:r>
            <a:endParaRPr lang="lv-LV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CFC10-AA3F-5863-2F79-DBDB805B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8" t="29639" r="18670" b="12185"/>
          <a:stretch/>
        </p:blipFill>
        <p:spPr bwMode="auto">
          <a:xfrm>
            <a:off x="747231" y="1596395"/>
            <a:ext cx="10697537" cy="5138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747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005E-BE6F-E42B-4D86-11FE3707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/>
              <a:t>Veselības</a:t>
            </a:r>
            <a:r>
              <a:rPr lang="en-GB" sz="3200" dirty="0"/>
              <a:t> </a:t>
            </a:r>
            <a:r>
              <a:rPr lang="en-GB" sz="3200" dirty="0" err="1"/>
              <a:t>finansējuma</a:t>
            </a:r>
            <a:r>
              <a:rPr lang="en-GB" sz="3200" dirty="0"/>
              <a:t> </a:t>
            </a:r>
            <a:r>
              <a:rPr lang="en-GB" sz="3200" dirty="0" err="1"/>
              <a:t>apjoma</a:t>
            </a:r>
            <a:r>
              <a:rPr lang="en-GB" sz="3200" dirty="0"/>
              <a:t> </a:t>
            </a:r>
            <a:r>
              <a:rPr lang="en-GB" sz="3200" dirty="0" err="1"/>
              <a:t>ietekme</a:t>
            </a:r>
            <a:r>
              <a:rPr lang="en-GB" sz="3200" dirty="0"/>
              <a:t> </a:t>
            </a:r>
            <a:r>
              <a:rPr lang="en-GB" sz="3200" dirty="0" err="1"/>
              <a:t>uz</a:t>
            </a:r>
            <a:r>
              <a:rPr lang="en-GB" sz="3200" dirty="0"/>
              <a:t> </a:t>
            </a:r>
            <a:r>
              <a:rPr lang="en-GB" sz="3200" dirty="0" err="1"/>
              <a:t>novēršamo</a:t>
            </a:r>
            <a:r>
              <a:rPr lang="en-GB" sz="3200" dirty="0"/>
              <a:t> </a:t>
            </a:r>
            <a:r>
              <a:rPr lang="en-GB" sz="3200" dirty="0" err="1"/>
              <a:t>mirstību</a:t>
            </a:r>
            <a:r>
              <a:rPr lang="en-GB" sz="3200" dirty="0"/>
              <a:t> </a:t>
            </a:r>
            <a:br>
              <a:rPr lang="lv-LV" sz="1800" b="0" i="0" u="none" strike="noStrike" baseline="0" dirty="0">
                <a:latin typeface="Trebuchet MS" panose="020B0603020202020204" pitchFamily="34" charset="0"/>
              </a:rPr>
            </a:br>
            <a:r>
              <a:rPr lang="en-US" sz="1800" b="0" i="0" u="none" strike="noStrike" baseline="0" dirty="0">
                <a:latin typeface="Trebuchet MS" panose="020B0603020202020204" pitchFamily="34" charset="0"/>
              </a:rPr>
              <a:t> </a:t>
            </a:r>
            <a:r>
              <a:rPr lang="en-US" sz="1200" i="1" u="none" strike="noStrike" baseline="0" dirty="0">
                <a:latin typeface="Trebuchet MS" panose="020B0603020202020204" pitchFamily="34" charset="0"/>
              </a:rPr>
              <a:t>[</a:t>
            </a:r>
            <a:r>
              <a:rPr lang="en-US" sz="1200" i="1" u="none" strike="noStrike" baseline="0" dirty="0" err="1">
                <a:latin typeface="Trebuchet MS" panose="020B0603020202020204" pitchFamily="34" charset="0"/>
              </a:rPr>
              <a:t>Tamás</a:t>
            </a:r>
            <a:r>
              <a:rPr lang="en-US" sz="120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en-US" sz="1200" i="1" u="none" strike="noStrike" baseline="0" dirty="0" err="1">
                <a:latin typeface="Trebuchet MS" panose="020B0603020202020204" pitchFamily="34" charset="0"/>
              </a:rPr>
              <a:t>Evetovits,WHO</a:t>
            </a:r>
            <a:r>
              <a:rPr lang="en-US" sz="1200" i="1" u="none" strike="noStrike" baseline="0" dirty="0">
                <a:latin typeface="Trebuchet MS" panose="020B0603020202020204" pitchFamily="34" charset="0"/>
              </a:rPr>
              <a:t>, Head of Office,13 October 2021]</a:t>
            </a:r>
            <a:endParaRPr lang="lv-LV" sz="1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4AE73-75D3-B43E-E343-89FB967E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81" y="1690688"/>
            <a:ext cx="9338553" cy="46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230B-22D5-EB69-423B-FF43B048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Mirstība</a:t>
            </a:r>
            <a:r>
              <a:rPr lang="en-GB" sz="3200" dirty="0"/>
              <a:t> no </a:t>
            </a:r>
            <a:r>
              <a:rPr lang="en-GB" sz="3200" dirty="0" err="1"/>
              <a:t>vēža</a:t>
            </a:r>
            <a:r>
              <a:rPr lang="en-GB" sz="3200" dirty="0"/>
              <a:t> </a:t>
            </a:r>
            <a:r>
              <a:rPr lang="en-GB" sz="3200" dirty="0" err="1"/>
              <a:t>uz</a:t>
            </a:r>
            <a:r>
              <a:rPr lang="en-GB" sz="3200" dirty="0"/>
              <a:t> 100 000 </a:t>
            </a:r>
            <a:r>
              <a:rPr lang="en-GB" sz="3200" dirty="0" err="1"/>
              <a:t>iedzīvotāju</a:t>
            </a:r>
            <a:r>
              <a:rPr lang="en-GB" sz="3200" dirty="0"/>
              <a:t>, </a:t>
            </a:r>
            <a:r>
              <a:rPr lang="en-GB" sz="3200" dirty="0" err="1"/>
              <a:t>abi</a:t>
            </a:r>
            <a:r>
              <a:rPr lang="en-GB" sz="3200" dirty="0"/>
              <a:t> </a:t>
            </a:r>
            <a:r>
              <a:rPr lang="en-GB" sz="3200" dirty="0" err="1"/>
              <a:t>dzimumi</a:t>
            </a:r>
            <a:r>
              <a:rPr lang="en-GB" sz="3200" dirty="0"/>
              <a:t>, 1995-2018 </a:t>
            </a:r>
            <a:endParaRPr lang="lv-LV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1C1D4-1EB8-28AE-3722-E27452517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4" t="21129" r="19639" b="25596"/>
          <a:stretch/>
        </p:blipFill>
        <p:spPr bwMode="auto">
          <a:xfrm>
            <a:off x="1156606" y="1544711"/>
            <a:ext cx="10415962" cy="5190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7C116-BC27-0C71-FCF8-2DDAD42B05E6}"/>
              </a:ext>
            </a:extLst>
          </p:cNvPr>
          <p:cNvSpPr txBox="1"/>
          <p:nvPr/>
        </p:nvSpPr>
        <p:spPr>
          <a:xfrm>
            <a:off x="838200" y="656078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u="none" strike="noStrike" baseline="0" dirty="0" err="1">
                <a:latin typeface="Times New Roman" panose="02020603050405020304" pitchFamily="18" charset="0"/>
              </a:rPr>
              <a:t>Avots</a:t>
            </a:r>
            <a:r>
              <a:rPr lang="en-GB" sz="1000" i="1" dirty="0">
                <a:latin typeface="Times New Roman" panose="02020603050405020304" pitchFamily="18" charset="0"/>
              </a:rPr>
              <a:t>:</a:t>
            </a:r>
            <a:r>
              <a:rPr lang="en-GB" sz="1000" b="0" i="1" u="none" strike="noStrike" baseline="0" dirty="0">
                <a:latin typeface="Times New Roman" panose="02020603050405020304" pitchFamily="18" charset="0"/>
              </a:rPr>
              <a:t> IHE </a:t>
            </a:r>
            <a:r>
              <a:rPr lang="lv-LV" sz="1000" b="0" i="1" u="none" strike="noStrike" baseline="0" dirty="0">
                <a:latin typeface="Times New Roman" panose="02020603050405020304" pitchFamily="18" charset="0"/>
              </a:rPr>
              <a:t>COMPARATOR REPORT ON CANCER IN EUROPE 2019</a:t>
            </a:r>
            <a:endParaRPr lang="lv-LV" sz="1000" i="1" dirty="0"/>
          </a:p>
        </p:txBody>
      </p:sp>
    </p:spTree>
    <p:extLst>
      <p:ext uri="{BB962C8B-B14F-4D97-AF65-F5344CB8AC3E}">
        <p14:creationId xmlns:p14="http://schemas.microsoft.com/office/powerpoint/2010/main" val="308393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D3AB-DBE6-DB10-BBC8-297D6432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Onkoloģijas</a:t>
            </a:r>
            <a:r>
              <a:rPr lang="en-US" sz="3600" dirty="0"/>
              <a:t> </a:t>
            </a:r>
            <a:r>
              <a:rPr lang="en-US" sz="3600" dirty="0" err="1"/>
              <a:t>medikamentu</a:t>
            </a:r>
            <a:r>
              <a:rPr lang="en-US" sz="3600" dirty="0"/>
              <a:t> </a:t>
            </a:r>
            <a:r>
              <a:rPr lang="en-US" sz="3600" dirty="0" err="1"/>
              <a:t>pieejamība</a:t>
            </a:r>
            <a:r>
              <a:rPr lang="en-US" sz="3600" dirty="0"/>
              <a:t> 2017-2020</a:t>
            </a:r>
            <a:endParaRPr lang="lv-LV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2890B-4046-3B78-7DF1-A8446D86B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2" t="38490" r="16916" b="21211"/>
          <a:stretch/>
        </p:blipFill>
        <p:spPr bwMode="auto">
          <a:xfrm>
            <a:off x="294117" y="1802167"/>
            <a:ext cx="11222012" cy="4287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587561-0A2A-C285-B2D6-9434859EA750}"/>
              </a:ext>
            </a:extLst>
          </p:cNvPr>
          <p:cNvSpPr txBox="1"/>
          <p:nvPr/>
        </p:nvSpPr>
        <p:spPr>
          <a:xfrm rot="10800000" flipV="1">
            <a:off x="1233995" y="6090081"/>
            <a:ext cx="514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lv-LV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EFPIA Patients W.A.I.T. Indicator 2021 Survey</a:t>
            </a:r>
            <a:endParaRPr lang="en-US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lv-LV" sz="1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lv-LV" sz="1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9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7299-934B-9023-6DC9-9833F3F2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</a:t>
            </a:r>
            <a:r>
              <a:rPr lang="lv-LV" sz="3200" dirty="0" err="1"/>
              <a:t>otenciāli</a:t>
            </a:r>
            <a:r>
              <a:rPr lang="lv-LV" sz="3200" dirty="0"/>
              <a:t> zaudētie darba mūža gadi</a:t>
            </a:r>
            <a:br>
              <a:rPr lang="en-GB" sz="3200" dirty="0"/>
            </a:br>
            <a:r>
              <a:rPr lang="en-GB" sz="3200" dirty="0"/>
              <a:t>  </a:t>
            </a:r>
            <a:r>
              <a:rPr lang="en-GB" sz="2000" dirty="0"/>
              <a:t>(</a:t>
            </a:r>
            <a:r>
              <a:rPr lang="en-GB" sz="2000" dirty="0" err="1"/>
              <a:t>uz</a:t>
            </a:r>
            <a:r>
              <a:rPr lang="en-GB" sz="2000" dirty="0"/>
              <a:t> 100 000 </a:t>
            </a:r>
            <a:r>
              <a:rPr lang="en-GB" sz="2000" dirty="0" err="1"/>
              <a:t>iedzīvotāju</a:t>
            </a:r>
            <a:r>
              <a:rPr lang="en-GB" sz="2000" dirty="0"/>
              <a:t>, </a:t>
            </a:r>
            <a:r>
              <a:rPr lang="en-GB" sz="2000" dirty="0" err="1"/>
              <a:t>vecumā</a:t>
            </a:r>
            <a:r>
              <a:rPr lang="en-GB" sz="2000" dirty="0"/>
              <a:t> no 15 </a:t>
            </a:r>
            <a:r>
              <a:rPr lang="en-GB" sz="2000" dirty="0" err="1"/>
              <a:t>līdz</a:t>
            </a:r>
            <a:r>
              <a:rPr lang="en-GB" sz="2000" dirty="0"/>
              <a:t> 64 </a:t>
            </a:r>
            <a:r>
              <a:rPr lang="en-GB" sz="2000" dirty="0" err="1"/>
              <a:t>gadiem</a:t>
            </a:r>
            <a:r>
              <a:rPr lang="en-GB" sz="2000" dirty="0"/>
              <a:t>)</a:t>
            </a:r>
            <a:endParaRPr lang="lv-LV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7E8AC-7D81-202D-2646-DF5B3C4D4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3" t="24436" r="9662" b="11831"/>
          <a:stretch/>
        </p:blipFill>
        <p:spPr bwMode="auto">
          <a:xfrm>
            <a:off x="651372" y="1597895"/>
            <a:ext cx="10321428" cy="5147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2FC9FF-82CA-BE73-554E-E4EB7ABEDD68}"/>
              </a:ext>
            </a:extLst>
          </p:cNvPr>
          <p:cNvSpPr txBox="1"/>
          <p:nvPr/>
        </p:nvSpPr>
        <p:spPr>
          <a:xfrm>
            <a:off x="838200" y="656078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u="none" strike="noStrike" baseline="0" dirty="0" err="1">
                <a:latin typeface="Times New Roman" panose="02020603050405020304" pitchFamily="18" charset="0"/>
              </a:rPr>
              <a:t>Avots</a:t>
            </a:r>
            <a:r>
              <a:rPr lang="en-GB" sz="1000" i="1" dirty="0">
                <a:latin typeface="Times New Roman" panose="02020603050405020304" pitchFamily="18" charset="0"/>
              </a:rPr>
              <a:t>:</a:t>
            </a:r>
            <a:r>
              <a:rPr lang="en-GB" sz="1000" b="0" i="1" u="none" strike="noStrike" baseline="0" dirty="0">
                <a:latin typeface="Times New Roman" panose="02020603050405020304" pitchFamily="18" charset="0"/>
              </a:rPr>
              <a:t> IHE </a:t>
            </a:r>
            <a:r>
              <a:rPr lang="lv-LV" sz="1000" b="0" i="1" u="none" strike="noStrike" baseline="0" dirty="0">
                <a:latin typeface="Times New Roman" panose="02020603050405020304" pitchFamily="18" charset="0"/>
              </a:rPr>
              <a:t>COMPARATOR REPORT ON CANCER IN EUROPE 2019</a:t>
            </a:r>
            <a:endParaRPr lang="lv-LV" sz="1000" i="1" dirty="0"/>
          </a:p>
        </p:txBody>
      </p:sp>
    </p:spTree>
    <p:extLst>
      <p:ext uri="{BB962C8B-B14F-4D97-AF65-F5344CB8AC3E}">
        <p14:creationId xmlns:p14="http://schemas.microsoft.com/office/powerpoint/2010/main" val="372447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EFA73-9D08-9038-2D29-620ABDAA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Galvenie</a:t>
            </a:r>
            <a:r>
              <a:rPr lang="en-GB" b="1" dirty="0"/>
              <a:t> </a:t>
            </a:r>
            <a:r>
              <a:rPr lang="en-GB" b="1" dirty="0" err="1"/>
              <a:t>priekšlikumi</a:t>
            </a:r>
            <a:endParaRPr lang="lv-LV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65E28-03D4-51FE-C9E0-BC3AFC23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>
                <a:effectLst/>
                <a:latin typeface="Arial" panose="020B0604020202020204" pitchFamily="34" charset="0"/>
              </a:rPr>
              <a:t>Skaidri </a:t>
            </a:r>
            <a:r>
              <a:rPr lang="en-GB" dirty="0">
                <a:effectLst/>
                <a:latin typeface="Arial" panose="020B0604020202020204" pitchFamily="34" charset="0"/>
              </a:rPr>
              <a:t>un </a:t>
            </a:r>
            <a:r>
              <a:rPr lang="en-GB" dirty="0" err="1">
                <a:effectLst/>
                <a:latin typeface="Arial" panose="020B0604020202020204" pitchFamily="34" charset="0"/>
              </a:rPr>
              <a:t>izmērāmi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mērķi</a:t>
            </a:r>
            <a:endParaRPr lang="en-GB" dirty="0">
              <a:latin typeface="Arial" panose="020B0604020202020204" pitchFamily="34" charset="0"/>
            </a:endParaRPr>
          </a:p>
          <a:p>
            <a:pPr lvl="1"/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Vēža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misija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lv-LV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līdz</a:t>
            </a: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2030. gadam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pagarināt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 </a:t>
            </a:r>
            <a:r>
              <a:rPr lang="lv-LV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vēža</a:t>
            </a: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pacientu </a:t>
            </a:r>
            <a:r>
              <a:rPr lang="lv-LV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dzīvildzi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lv-LV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Onkoplāna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lv-LV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ezultatīvais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rādītājs: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Priekšlaicīga mirstība no ļaundabīgajiem audzējiem Latvijā uz 100 000 iedzīvotājiem (2019. gadā - 105,9; 2025. gadā - 100,00).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Detalizēti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lv-LV" dirty="0">
                <a:effectLst/>
                <a:latin typeface="Arial" panose="020B0604020202020204" pitchFamily="34" charset="0"/>
              </a:rPr>
              <a:t>plāni un atbilstošs finansējums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GB" dirty="0" err="1">
                <a:latin typeface="Arial" panose="020B0604020202020204" pitchFamily="34" charset="0"/>
              </a:rPr>
              <a:t>Sasniegt</a:t>
            </a:r>
            <a:r>
              <a:rPr lang="en-GB" dirty="0">
                <a:latin typeface="Arial" panose="020B0604020202020204" pitchFamily="34" charset="0"/>
              </a:rPr>
              <a:t> ES </a:t>
            </a:r>
            <a:r>
              <a:rPr lang="en-GB" dirty="0" err="1">
                <a:latin typeface="Arial" panose="020B0604020202020204" pitchFamily="34" charset="0"/>
              </a:rPr>
              <a:t>vidējos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rādītājus</a:t>
            </a:r>
            <a:r>
              <a:rPr lang="en-GB" dirty="0">
                <a:latin typeface="Arial" panose="020B0604020202020204" pitchFamily="34" charset="0"/>
              </a:rPr>
              <a:t> 5-10 </a:t>
            </a:r>
            <a:r>
              <a:rPr lang="en-GB" dirty="0" err="1">
                <a:latin typeface="Arial" panose="020B0604020202020204" pitchFamily="34" charset="0"/>
              </a:rPr>
              <a:t>gadu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laikā</a:t>
            </a:r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</a:rPr>
              <a:t>Izveidot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akreditētu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visaptverošu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vēža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centru</a:t>
            </a:r>
            <a:endParaRPr lang="en-GB" dirty="0">
              <a:latin typeface="Arial" panose="020B0604020202020204" pitchFamily="34" charset="0"/>
            </a:endParaRPr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368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286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URWPalladioL-Bold</vt:lpstr>
      <vt:lpstr>Office Theme</vt:lpstr>
      <vt:lpstr>Veselības aprūpe kā prioritāte</vt:lpstr>
      <vt:lpstr>Izdevumi veselības aprūpei ES [Valsts veselības profils 2021]</vt:lpstr>
      <vt:lpstr>Mājsaimniecību privātie maksājumi kā daļa no kopējiem veselības izdevumiem pēc pakalpojuma veida</vt:lpstr>
      <vt:lpstr>Veselība kā prioritāte [TamásEvetovits,WHO, Head of Office,13 October 2021]</vt:lpstr>
      <vt:lpstr>Veselības finansējuma apjoma ietekme uz novēršamo mirstību   [Tamás Evetovits,WHO, Head of Office,13 October 2021]</vt:lpstr>
      <vt:lpstr>Mirstība no vēža uz 100 000 iedzīvotāju, abi dzimumi, 1995-2018 </vt:lpstr>
      <vt:lpstr>Onkoloģijas medikamentu pieejamība 2017-2020</vt:lpstr>
      <vt:lpstr>Potenciāli zaudētie darba mūža gadi   (uz 100 000 iedzīvotāju, vecumā no 15 līdz 64 gadiem)</vt:lpstr>
      <vt:lpstr>Galvenie priekšlikumi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Valciņa</dc:creator>
  <cp:lastModifiedBy>Olga Valciņa</cp:lastModifiedBy>
  <cp:revision>9</cp:revision>
  <dcterms:created xsi:type="dcterms:W3CDTF">2022-05-09T11:10:04Z</dcterms:created>
  <dcterms:modified xsi:type="dcterms:W3CDTF">2022-05-10T13:40:57Z</dcterms:modified>
</cp:coreProperties>
</file>