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1703" r:id="rId2"/>
    <p:sldId id="1702" r:id="rId3"/>
    <p:sldId id="1595" r:id="rId4"/>
    <p:sldId id="1699" r:id="rId5"/>
    <p:sldId id="1700" r:id="rId6"/>
    <p:sldId id="1693" r:id="rId7"/>
    <p:sldId id="1672" r:id="rId8"/>
    <p:sldId id="1646" r:id="rId9"/>
    <p:sldId id="1697" r:id="rId10"/>
    <p:sldId id="1698" r:id="rId11"/>
    <p:sldId id="1701" r:id="rId12"/>
    <p:sldId id="1690" r:id="rId13"/>
    <p:sldId id="1694" r:id="rId14"/>
    <p:sldId id="1673" r:id="rId15"/>
    <p:sldId id="1670" r:id="rId16"/>
    <p:sldId id="1676" r:id="rId17"/>
    <p:sldId id="1695" r:id="rId18"/>
    <p:sldId id="1704" r:id="rId19"/>
    <p:sldId id="1705" r:id="rId20"/>
    <p:sldId id="1696" r:id="rId21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AA5FC07-F9C4-434A-D2EB-D68CCEC7BA84}" name="Dāvids Puišelis" initials="DP" userId="S::davids.puiselis@em.gov.lv::df99999c-8620-41b3-8d17-77618e128295" providerId="AD"/>
  <p188:author id="{DAF7AB0C-DE54-08EF-5A6F-D143A0B23B36}" name="Mārtiņš Jansons" initials="MJ" userId="S::martins.jansons@em.gov.lv::90ac4931-50c2-4d53-8937-538718bd7d5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gelīna Bekasova" initials="AB" lastIdx="2" clrIdx="0">
    <p:extLst>
      <p:ext uri="{19B8F6BF-5375-455C-9EA6-DF929625EA0E}">
        <p15:presenceInfo xmlns:p15="http://schemas.microsoft.com/office/powerpoint/2012/main" userId="S::Angelina.Bekasova@em.gov.lv::410c88c5-7d4e-4b86-a373-1d131c44e6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0E293C"/>
    <a:srgbClr val="1D213F"/>
    <a:srgbClr val="4C4C68"/>
    <a:srgbClr val="00869D"/>
    <a:srgbClr val="E1E7EB"/>
    <a:srgbClr val="E2E2EA"/>
    <a:srgbClr val="E8EBE1"/>
    <a:srgbClr val="EAE2E9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282" autoAdjust="0"/>
  </p:normalViewPr>
  <p:slideViewPr>
    <p:cSldViewPr snapToGrid="0">
      <p:cViewPr varScale="1">
        <p:scale>
          <a:sx n="111" d="100"/>
          <a:sy n="111" d="100"/>
        </p:scale>
        <p:origin x="5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400" b="1" i="0" u="none" strike="noStrike" kern="1200" spc="0" baseline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US" sz="1400" b="1" err="1"/>
              <a:t>Nepieciešamās</a:t>
            </a:r>
            <a:r>
              <a:rPr lang="en-US" sz="1400" b="1"/>
              <a:t> P&amp;A</a:t>
            </a:r>
            <a:r>
              <a:rPr lang="lv-LV" sz="1400" b="1" baseline="0"/>
              <a:t> </a:t>
            </a:r>
            <a:r>
              <a:rPr lang="en-US" sz="1400" b="1" err="1"/>
              <a:t>valsts</a:t>
            </a:r>
            <a:r>
              <a:rPr lang="en-US" sz="1400" b="1"/>
              <a:t> </a:t>
            </a:r>
            <a:r>
              <a:rPr lang="en-US" sz="1400" b="1" err="1"/>
              <a:t>budžeta</a:t>
            </a:r>
            <a:r>
              <a:rPr lang="en-US" sz="1400" b="1"/>
              <a:t> </a:t>
            </a:r>
            <a:r>
              <a:rPr lang="en-US" sz="1400" b="1" err="1"/>
              <a:t>investīcijas</a:t>
            </a:r>
            <a:r>
              <a:rPr lang="en-US" sz="1400" b="1"/>
              <a:t> </a:t>
            </a:r>
            <a:endParaRPr lang="lv-LV" sz="1400" b="1"/>
          </a:p>
          <a:p>
            <a:pPr algn="ctr" rtl="0">
              <a:defRPr sz="1400" b="1"/>
            </a:pPr>
            <a:r>
              <a:rPr lang="en-US" sz="1400" b="1"/>
              <a:t>(</a:t>
            </a:r>
            <a:r>
              <a:rPr lang="en-US" sz="1400" b="1" err="1"/>
              <a:t>papildu</a:t>
            </a:r>
            <a:r>
              <a:rPr lang="en-US" sz="1400" b="1"/>
              <a:t> </a:t>
            </a:r>
            <a:r>
              <a:rPr lang="lv-LV" sz="1400" b="1"/>
              <a:t>milj.</a:t>
            </a:r>
            <a:r>
              <a:rPr lang="lv-LV" sz="1400" b="1" baseline="0"/>
              <a:t> </a:t>
            </a:r>
            <a:r>
              <a:rPr lang="lv-LV" sz="1400" b="1"/>
              <a:t>EUR</a:t>
            </a:r>
            <a:r>
              <a:rPr lang="en-US" sz="1400" b="1"/>
              <a:t>)</a:t>
            </a:r>
          </a:p>
        </c:rich>
      </c:tx>
      <c:layout>
        <c:manualLayout>
          <c:xMode val="edge"/>
          <c:yMode val="edge"/>
          <c:x val="0.11610559895334092"/>
          <c:y val="0.112190569881276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400" b="1" i="0" u="none" strike="noStrike" kern="1200" spc="0" baseline="0">
              <a:solidFill>
                <a:sysClr val="windowText" lastClr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lv-LV"/>
        </a:p>
      </c:txPr>
    </c:title>
    <c:autoTitleDeleted val="0"/>
    <c:plotArea>
      <c:layout>
        <c:manualLayout>
          <c:layoutTarget val="inner"/>
          <c:xMode val="edge"/>
          <c:yMode val="edge"/>
          <c:x val="0.17499239523968277"/>
          <c:y val="0.24699258586456718"/>
          <c:w val="0.85257781088480755"/>
          <c:h val="0.47572398381542269"/>
        </c:manualLayout>
      </c:layout>
      <c:lineChart>
        <c:grouping val="standard"/>
        <c:varyColors val="0"/>
        <c:ser>
          <c:idx val="0"/>
          <c:order val="0"/>
          <c:tx>
            <c:v>Esošās VB P&amp;A intensitātes noturēšana (0.23 %)</c:v>
          </c:tx>
          <c:spPr>
            <a:ln w="38100" cap="rnd">
              <a:solidFill>
                <a:srgbClr val="AFABAB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AFABAB"/>
              </a:solidFill>
              <a:ln w="38100">
                <a:solidFill>
                  <a:srgbClr val="AFABAB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601-45D8-9F4A-A14A4318D410}"/>
                </c:ext>
              </c:extLst>
            </c:dLbl>
            <c:dLbl>
              <c:idx val="1"/>
              <c:layout>
                <c:manualLayout>
                  <c:x val="-1.9821045096635698E-2"/>
                  <c:y val="-2.14194387794150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601-45D8-9F4A-A14A4318D410}"/>
                </c:ext>
              </c:extLst>
            </c:dLbl>
            <c:dLbl>
              <c:idx val="2"/>
              <c:layout>
                <c:manualLayout>
                  <c:x val="-2.7519209439672697E-2"/>
                  <c:y val="-2.26486728527520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601-45D8-9F4A-A14A4318D4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Sheet1!$F$1:$L$1</c:f>
              <c:numCache>
                <c:formatCode>General</c:formatCode>
                <c:ptCount val="7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</c:numCache>
            </c:numRef>
          </c:cat>
          <c:val>
            <c:numRef>
              <c:f>Sheet1!$F$13:$L$13</c:f>
              <c:numCache>
                <c:formatCode>0.0</c:formatCode>
                <c:ptCount val="7"/>
                <c:pt idx="0">
                  <c:v>0.61198064200021918</c:v>
                </c:pt>
                <c:pt idx="1">
                  <c:v>4.9801952789260469</c:v>
                </c:pt>
                <c:pt idx="2">
                  <c:v>9.0303009990620353</c:v>
                </c:pt>
                <c:pt idx="3">
                  <c:v>13.148570350002828</c:v>
                </c:pt>
                <c:pt idx="4">
                  <c:v>17.047980099659824</c:v>
                </c:pt>
                <c:pt idx="5">
                  <c:v>20.834091224044869</c:v>
                </c:pt>
                <c:pt idx="6">
                  <c:v>24.60712305545475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601-45D8-9F4A-A14A4318D410}"/>
            </c:ext>
          </c:extLst>
        </c:ser>
        <c:ser>
          <c:idx val="1"/>
          <c:order val="1"/>
          <c:tx>
            <c:v>NAP/ZTAIP paredzētais papildu P&amp;A VB finansējums</c:v>
          </c:tx>
          <c:spPr>
            <a:ln w="38100" cap="rnd">
              <a:solidFill>
                <a:srgbClr val="CFF5FD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FF5FD"/>
              </a:solidFill>
              <a:ln w="38100">
                <a:solidFill>
                  <a:srgbClr val="CFF5FD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Sheet1!$F$1:$L$1</c:f>
              <c:numCache>
                <c:formatCode>General</c:formatCode>
                <c:ptCount val="7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</c:numCache>
            </c:numRef>
          </c:cat>
          <c:val>
            <c:numRef>
              <c:f>Sheet1!$F$14:$L$14</c:f>
              <c:numCache>
                <c:formatCode>0.0</c:formatCode>
                <c:ptCount val="7"/>
                <c:pt idx="0">
                  <c:v>0</c:v>
                </c:pt>
                <c:pt idx="1">
                  <c:v>11</c:v>
                </c:pt>
                <c:pt idx="2">
                  <c:v>17.400607000000008</c:v>
                </c:pt>
                <c:pt idx="3">
                  <c:v>30.014775999999998</c:v>
                </c:pt>
                <c:pt idx="4">
                  <c:v>39.192559000000003</c:v>
                </c:pt>
                <c:pt idx="5">
                  <c:v>47.192559000000003</c:v>
                </c:pt>
                <c:pt idx="6">
                  <c:v>51.692559000000003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601-45D8-9F4A-A14A4318D410}"/>
            </c:ext>
          </c:extLst>
        </c:ser>
        <c:ser>
          <c:idx val="2"/>
          <c:order val="2"/>
          <c:tx>
            <c:v>Faktiski vajadzīgais, lai sasniegtu 0,4 % VB mērķi no IKP</c:v>
          </c:tx>
          <c:spPr>
            <a:ln w="38100" cap="rnd">
              <a:solidFill>
                <a:srgbClr val="06829A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6829A"/>
              </a:solidFill>
              <a:ln w="38100">
                <a:solidFill>
                  <a:srgbClr val="06829A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Sheet1!$F$1:$L$1</c:f>
              <c:numCache>
                <c:formatCode>General</c:formatCode>
                <c:ptCount val="7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</c:numCache>
            </c:numRef>
          </c:cat>
          <c:val>
            <c:numRef>
              <c:f>Sheet1!$F$15:$L$15</c:f>
              <c:numCache>
                <c:formatCode>0.0</c:formatCode>
                <c:ptCount val="7"/>
                <c:pt idx="0">
                  <c:v>10.415883020169009</c:v>
                </c:pt>
                <c:pt idx="1">
                  <c:v>23.077165972006252</c:v>
                </c:pt>
                <c:pt idx="2">
                  <c:v>36.216200518113446</c:v>
                </c:pt>
                <c:pt idx="3">
                  <c:v>50.29488306756668</c:v>
                </c:pt>
                <c:pt idx="4">
                  <c:v>64.887837493578317</c:v>
                </c:pt>
                <c:pt idx="5">
                  <c:v>80.102127096662784</c:v>
                </c:pt>
                <c:pt idx="6">
                  <c:v>96.079216627731014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601-45D8-9F4A-A14A4318D4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7063312"/>
        <c:axId val="277059000"/>
      </c:lineChart>
      <c:catAx>
        <c:axId val="277063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lv-LV"/>
          </a:p>
        </c:txPr>
        <c:crossAx val="277059000"/>
        <c:crosses val="autoZero"/>
        <c:auto val="1"/>
        <c:lblAlgn val="ctr"/>
        <c:lblOffset val="100"/>
        <c:noMultiLvlLbl val="0"/>
      </c:catAx>
      <c:valAx>
        <c:axId val="277059000"/>
        <c:scaling>
          <c:orientation val="minMax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US" err="1"/>
                  <a:t>milj</a:t>
                </a:r>
                <a:r>
                  <a:rPr lang="en-US"/>
                  <a:t>. e</a:t>
                </a:r>
                <a:r>
                  <a:rPr lang="lv-LV"/>
                  <a:t>u</a:t>
                </a:r>
                <a:r>
                  <a:rPr lang="en-US" err="1"/>
                  <a:t>ro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0"/>
              <c:y val="0.1948817128247332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lv-LV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lv-LV"/>
          </a:p>
        </c:txPr>
        <c:crossAx val="277063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9198054426924148E-2"/>
          <c:y val="0.86619497084787711"/>
          <c:w val="0.96173292393157273"/>
          <c:h val="0.131710444428159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ysClr val="windowText" lastClr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lv-LV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 rot="0" vert="horz"/>
    <a:lstStyle/>
    <a:p>
      <a:pPr>
        <a:defRPr sz="1400">
          <a:solidFill>
            <a:sysClr val="windowText" lastClr="000000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lv-LV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2B0969-EF64-46D1-98B5-DA4B820CED52}" type="datetimeFigureOut">
              <a:rPr lang="lv-LV" smtClean="0"/>
              <a:t>25.05.2022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37B21A-0C46-4F31-8217-A435F6C85CA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25037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7B21A-0C46-4F31-8217-A435F6C85CAA}" type="slidenum">
              <a:rPr lang="lv-LV" smtClean="0"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79192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7B21A-0C46-4F31-8217-A435F6C85CAA}" type="slidenum">
              <a:rPr lang="lv-LV" smtClean="0"/>
              <a:t>12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57704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7B21A-0C46-4F31-8217-A435F6C85CAA}" type="slidenum">
              <a:rPr lang="lv-LV" smtClean="0"/>
              <a:t>14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92357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7B21A-0C46-4F31-8217-A435F6C85CAA}" type="slidenum">
              <a:rPr lang="lv-LV" smtClean="0"/>
              <a:t>15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03414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Programmas misijas orientētā ilgtermiņa mērķa sasniegšanai noteikti uzdevumi:</a:t>
            </a:r>
          </a:p>
          <a:p>
            <a:r>
              <a:rPr lang="lv-LV" dirty="0"/>
              <a:t>RIS3 jomā "</a:t>
            </a:r>
            <a:r>
              <a:rPr lang="lv-LV" dirty="0" err="1"/>
              <a:t>Biomedicīna</a:t>
            </a:r>
            <a:r>
              <a:rPr lang="lv-LV" dirty="0"/>
              <a:t>, medicīnas tehnoloģijas, farmācija" –  terapijas pieejamības uzlabošana dzīvildzes un darbspējas pieaugumam, attīstot zāļu, to </a:t>
            </a:r>
            <a:r>
              <a:rPr lang="lv-LV" dirty="0" err="1"/>
              <a:t>transportformu</a:t>
            </a:r>
            <a:r>
              <a:rPr lang="lv-LV" dirty="0"/>
              <a:t> un vakcīnu ražošanas tehnoloģijas, īstenojot </a:t>
            </a:r>
            <a:r>
              <a:rPr lang="lv-LV" dirty="0" err="1"/>
              <a:t>zāļvielu</a:t>
            </a:r>
            <a:r>
              <a:rPr lang="lv-LV" dirty="0"/>
              <a:t> pārprofilēšanu, jaunu zāļu atklāšanu un attīstības pētījumus, kā arī identificējot jaunus </a:t>
            </a:r>
            <a:r>
              <a:rPr lang="lv-LV" dirty="0" err="1"/>
              <a:t>biomarķierus</a:t>
            </a:r>
            <a:r>
              <a:rPr lang="lv-LV" dirty="0"/>
              <a:t> un attīstot </a:t>
            </a:r>
            <a:r>
              <a:rPr lang="lv-LV" dirty="0" err="1"/>
              <a:t>precīzijas</a:t>
            </a:r>
            <a:r>
              <a:rPr lang="lv-LV" dirty="0"/>
              <a:t> medicīnas risinājumus;</a:t>
            </a:r>
          </a:p>
          <a:p>
            <a:r>
              <a:rPr lang="lv-LV" dirty="0"/>
              <a:t>RIS3 jomā "</a:t>
            </a:r>
            <a:r>
              <a:rPr lang="lv-LV" dirty="0" err="1"/>
              <a:t>Fotonika</a:t>
            </a:r>
            <a:r>
              <a:rPr lang="lv-LV" dirty="0"/>
              <a:t> un viedie materiāli, tehnoloģijas un </a:t>
            </a:r>
            <a:r>
              <a:rPr lang="lv-LV" dirty="0" err="1"/>
              <a:t>inženiersistēmas</a:t>
            </a:r>
            <a:r>
              <a:rPr lang="lv-LV" dirty="0"/>
              <a:t>" – viedu optikas un materiālu, </a:t>
            </a:r>
            <a:r>
              <a:rPr lang="lv-LV" dirty="0" err="1"/>
              <a:t>mikrofluīdikas</a:t>
            </a:r>
            <a:r>
              <a:rPr lang="lv-LV" dirty="0"/>
              <a:t>, mikroelektronikas un sensoru, robotikas un nākotnes lietu interneta risinājumu attīstīšana.</a:t>
            </a:r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7B21A-0C46-4F31-8217-A435F6C85CAA}" type="slidenum">
              <a:rPr lang="lv-LV" smtClean="0"/>
              <a:t>16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61735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7B21A-0C46-4F31-8217-A435F6C85CAA}" type="slidenum">
              <a:rPr lang="lv-LV" smtClean="0"/>
              <a:t>17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650680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7B21A-0C46-4F31-8217-A435F6C85CAA}" type="slidenum">
              <a:rPr lang="lv-LV" smtClean="0"/>
              <a:t>19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14175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B62B2-AC1C-4BD1-AB5B-0A22D3247A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CA3DB0-2B47-4AD0-8920-7DF571B943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00D47-676D-4268-BC31-6054C6358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440D2-68F6-4148-B112-5219AD77EB49}" type="datetimeFigureOut">
              <a:rPr lang="lv-LV" smtClean="0"/>
              <a:t>25.05.2022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FED91C-075F-4B71-8604-323A8CBC5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B9063-16D6-4FC1-898C-F455B3F5F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AF36C-64CB-4200-A31B-5F234940476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33768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F1730-15CB-4371-AADB-D623BBF5B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9619A8-97FB-41C9-B8CE-C5E492D03A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0A22DB-CF84-478D-8539-4E500EF4A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440D2-68F6-4148-B112-5219AD77EB49}" type="datetimeFigureOut">
              <a:rPr lang="lv-LV" smtClean="0"/>
              <a:t>25.05.2022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E42D8F-1EAF-4AF3-BB9A-8EAF6E70F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A0DAAA-F5AA-42D8-944A-10A454D50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AF36C-64CB-4200-A31B-5F234940476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85375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8D1DF3-B54B-45F6-96E6-FD22AAEE31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D56EA8-A7CA-458E-9813-64D8AD86E4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69B83-E801-410B-BBCD-521DB5723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440D2-68F6-4148-B112-5219AD77EB49}" type="datetimeFigureOut">
              <a:rPr lang="lv-LV" smtClean="0"/>
              <a:t>25.05.2022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C2B985-7E02-40B7-A519-78912B4A7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52E50-9199-4AA0-9346-7D1CF56F1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AF36C-64CB-4200-A31B-5F234940476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67326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CBA6B-12A9-4E01-9590-EE9C02A93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B6D87-4DCB-4A6A-83C6-3F17404172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F4B230-9B81-42A5-A3D6-40AEDAA44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440D2-68F6-4148-B112-5219AD77EB49}" type="datetimeFigureOut">
              <a:rPr lang="lv-LV" smtClean="0"/>
              <a:t>25.05.2022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B60981-B113-41C8-8EE7-970268D19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6CD0BD-D264-4648-B9FF-0EA11A9E9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AF36C-64CB-4200-A31B-5F234940476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81461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5EF36-CC29-41B5-A1EB-A15645186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F9692D-C0B5-41D5-8708-020563B99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53271F-D5A1-4267-94C6-0DF0887FD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440D2-68F6-4148-B112-5219AD77EB49}" type="datetimeFigureOut">
              <a:rPr lang="lv-LV" smtClean="0"/>
              <a:t>25.05.2022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3105FE-DF22-4181-B143-FFE73D6F5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26AF81-3402-4E15-A941-B98084F84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AF36C-64CB-4200-A31B-5F234940476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16819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4B765-3D3D-4F68-8141-3240B0B04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22454-8C75-4545-9A2B-8698CC41C6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F72CF-ED0F-4218-9F03-12D7B3F0B0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9A649D-C7B4-4CE1-AE24-B8E63AE6F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440D2-68F6-4148-B112-5219AD77EB49}" type="datetimeFigureOut">
              <a:rPr lang="lv-LV" smtClean="0"/>
              <a:t>25.05.2022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78DA64-8A0D-47FC-8985-F21B7669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9F5044-471D-409B-A1D1-289DD5593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AF36C-64CB-4200-A31B-5F234940476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91943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CF81D-CE16-4293-A52F-99AEB6D42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10AAFB-01A7-4021-BE49-3128A5FE7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2DEADA-4F16-42F0-A381-43A568D098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3AA8B8-A207-4706-A8FD-B3414F5632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5268CC-47F0-4C9E-A349-F950F3E7D3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C5BA4F-79E3-4BE5-9EB9-37C3FA242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440D2-68F6-4148-B112-5219AD77EB49}" type="datetimeFigureOut">
              <a:rPr lang="lv-LV" smtClean="0"/>
              <a:t>25.05.2022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FE9BEB-C93D-411A-81EC-7B6AB9B15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2CC0E5-BCDC-4889-8644-237DD3492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AF36C-64CB-4200-A31B-5F234940476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60478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11B69-63DA-4A2A-BECF-700FE6556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489B71-D8E0-48BF-B084-0E208C875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440D2-68F6-4148-B112-5219AD77EB49}" type="datetimeFigureOut">
              <a:rPr lang="lv-LV" smtClean="0"/>
              <a:t>25.05.2022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3B6C1D-B451-4859-8423-D28A6407A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FC32CC-25FE-4CA4-A31E-0CD179EDD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AF36C-64CB-4200-A31B-5F234940476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08916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7B2509-7C7D-4AD7-89D1-7EF993CC3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440D2-68F6-4148-B112-5219AD77EB49}" type="datetimeFigureOut">
              <a:rPr lang="lv-LV" smtClean="0"/>
              <a:t>25.05.2022</a:t>
            </a:fld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EC8453-ED21-4B20-9FB7-59F92F05D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893B8D-5A82-4D9C-92EE-0F83A2249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AF36C-64CB-4200-A31B-5F234940476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15468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4A985-ABFA-43A4-8BE5-E75C2FA3D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CB4F1E-967D-4E43-ACD4-DCEA0DA64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41D1E5-83EB-49B1-90CD-3FC1344553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58F2EE-6173-4DE3-8215-7C37DA76E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440D2-68F6-4148-B112-5219AD77EB49}" type="datetimeFigureOut">
              <a:rPr lang="lv-LV" smtClean="0"/>
              <a:t>25.05.2022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E23856-7483-4779-971D-288716391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E3543C-5FC9-44E1-8E32-5C47C30AB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AF36C-64CB-4200-A31B-5F234940476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91945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1C1EA-EA93-4FD6-9032-E4ACE1CC5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84387E-58D8-4DA2-87EC-2C2947DE33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4D40CE-B7FE-41EE-A69D-472DFA334C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EBFA6F-2EEF-412B-B61C-50F2F5850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440D2-68F6-4148-B112-5219AD77EB49}" type="datetimeFigureOut">
              <a:rPr lang="lv-LV" smtClean="0"/>
              <a:t>25.05.2022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5F1765-10B4-4F67-A4A9-755139656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F83631-85E9-40E2-9473-45E1D0B3F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AF36C-64CB-4200-A31B-5F234940476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2035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106D4C-C097-4B8B-AC3A-AD85FAAEB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6917AF-E09B-4229-8B9E-F6F844ADC6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16F10F-E7AC-4144-8E32-00F4720466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440D2-68F6-4148-B112-5219AD77EB49}" type="datetimeFigureOut">
              <a:rPr lang="lv-LV" smtClean="0"/>
              <a:t>25.05.2022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7C608F-D0A9-4C38-9631-CEA36A9C2E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476922-78EC-4D2B-A250-F8EB5D1DA1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AF36C-64CB-4200-A31B-5F234940476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09710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9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7.sv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microsoft.com/office/2007/relationships/hdphoto" Target="../media/hdphoto2.wdp"/><Relationship Id="rId10" Type="http://schemas.openxmlformats.org/officeDocument/2006/relationships/image" Target="../media/image2.png"/><Relationship Id="rId4" Type="http://schemas.openxmlformats.org/officeDocument/2006/relationships/image" Target="../media/image13.png"/><Relationship Id="rId9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AA550BE-2B53-4FAD-949B-2D387A2BA4D9}"/>
              </a:ext>
            </a:extLst>
          </p:cNvPr>
          <p:cNvSpPr/>
          <p:nvPr/>
        </p:nvSpPr>
        <p:spPr>
          <a:xfrm>
            <a:off x="0" y="-105"/>
            <a:ext cx="12192000" cy="6858000"/>
          </a:xfrm>
          <a:prstGeom prst="rect">
            <a:avLst/>
          </a:prstGeom>
          <a:solidFill>
            <a:srgbClr val="0E2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rgbClr val="4C4C68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F82D5F4-68CB-4339-9E81-B61C7897C768}"/>
              </a:ext>
            </a:extLst>
          </p:cNvPr>
          <p:cNvSpPr txBox="1">
            <a:spLocks/>
          </p:cNvSpPr>
          <p:nvPr/>
        </p:nvSpPr>
        <p:spPr>
          <a:xfrm>
            <a:off x="2253146" y="3894179"/>
            <a:ext cx="7685708" cy="14499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Verdana"/>
                <a:cs typeface="Segoe UI Light" panose="020B0502040204020203" pitchFamily="34" charset="0"/>
              </a:rPr>
              <a:t>ATBALSTS PĒTNIECĪBAI, ATTĪSTĪBAI</a:t>
            </a:r>
            <a:endParaRPr lang="lv-LV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Verdana"/>
              <a:cs typeface="Segoe UI Light" panose="020B0502040204020203" pitchFamily="34" charset="0"/>
            </a:endParaRPr>
          </a:p>
          <a:p>
            <a:r>
              <a:rPr lang="sv-S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Verdana"/>
                <a:cs typeface="Segoe UI Light" panose="020B0502040204020203" pitchFamily="34" charset="0"/>
              </a:rPr>
              <a:t>UN INOVĀCIJĀM</a:t>
            </a:r>
            <a:endParaRPr lang="lv-LV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Verdana"/>
              <a:cs typeface="Segoe UI Light" panose="020B0502040204020203" pitchFamily="34" charset="0"/>
            </a:endParaRPr>
          </a:p>
          <a:p>
            <a:r>
              <a:rPr lang="sv-S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Verdana"/>
                <a:cs typeface="Segoe UI Light" panose="020B0502040204020203" pitchFamily="34" charset="0"/>
              </a:rPr>
              <a:t>TAUTSAIMNIECĪBAS IZAUGSMEI</a:t>
            </a:r>
            <a:endParaRPr lang="lv-LV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Verdana"/>
              <a:cs typeface="Segoe UI Light" panose="020B0502040204020203" pitchFamily="34" charset="0"/>
            </a:endParaRPr>
          </a:p>
        </p:txBody>
      </p:sp>
      <p:sp>
        <p:nvSpPr>
          <p:cNvPr id="12" name="Taisnstūris 34">
            <a:extLst>
              <a:ext uri="{FF2B5EF4-FFF2-40B4-BE49-F238E27FC236}">
                <a16:creationId xmlns:a16="http://schemas.microsoft.com/office/drawing/2014/main" id="{945D45AA-C7C6-4819-8335-B2F50D895DAC}"/>
              </a:ext>
            </a:extLst>
          </p:cNvPr>
          <p:cNvSpPr/>
          <p:nvPr/>
        </p:nvSpPr>
        <p:spPr>
          <a:xfrm>
            <a:off x="2356454" y="5809268"/>
            <a:ext cx="7685708" cy="9041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0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M. JANSONS</a:t>
            </a:r>
            <a:endParaRPr lang="lv-LV" sz="2000" b="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r>
              <a:rPr lang="lv-LV" sz="2000" b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EKONOMIKAS MINISTRIJA</a:t>
            </a:r>
          </a:p>
          <a:p>
            <a:pPr algn="ctr"/>
            <a:endParaRPr lang="lv-LV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r>
              <a:rPr lang="lv-LV" b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18.05.2022.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4AD956-D9BC-4AB8-9EE6-92CF7594A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5"/>
            <a:ext cx="12192000" cy="3428895"/>
          </a:xfrm>
          <a:prstGeom prst="rect">
            <a:avLst/>
          </a:prstGeom>
        </p:spPr>
      </p:pic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7DB43A10-22ED-478C-82CE-C50A4D4B2A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36" y="183720"/>
            <a:ext cx="1447729" cy="111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635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29">
            <a:extLst>
              <a:ext uri="{FF2B5EF4-FFF2-40B4-BE49-F238E27FC236}">
                <a16:creationId xmlns:a16="http://schemas.microsoft.com/office/drawing/2014/main" id="{C34ACEDD-B1FD-4B74-B5B0-BF6D59C40520}"/>
              </a:ext>
            </a:extLst>
          </p:cNvPr>
          <p:cNvGrpSpPr/>
          <p:nvPr/>
        </p:nvGrpSpPr>
        <p:grpSpPr>
          <a:xfrm>
            <a:off x="-122755" y="1850160"/>
            <a:ext cx="3384806" cy="4771915"/>
            <a:chOff x="103052" y="1894116"/>
            <a:chExt cx="3384806" cy="4771915"/>
          </a:xfrm>
        </p:grpSpPr>
        <p:sp>
          <p:nvSpPr>
            <p:cNvPr id="5" name="Taisnstūris 28">
              <a:extLst>
                <a:ext uri="{FF2B5EF4-FFF2-40B4-BE49-F238E27FC236}">
                  <a16:creationId xmlns:a16="http://schemas.microsoft.com/office/drawing/2014/main" id="{1424176E-CC1B-4521-A912-97C9E856CAA8}"/>
                </a:ext>
              </a:extLst>
            </p:cNvPr>
            <p:cNvSpPr/>
            <p:nvPr/>
          </p:nvSpPr>
          <p:spPr>
            <a:xfrm>
              <a:off x="2020706" y="5226031"/>
              <a:ext cx="1440000" cy="1440000"/>
            </a:xfrm>
            <a:prstGeom prst="rect">
              <a:avLst/>
            </a:prstGeom>
            <a:solidFill>
              <a:srgbClr val="E2E2EA"/>
            </a:solidFill>
            <a:ln>
              <a:solidFill>
                <a:srgbClr val="E2E2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6" name="Taisnstūris 22">
              <a:extLst>
                <a:ext uri="{FF2B5EF4-FFF2-40B4-BE49-F238E27FC236}">
                  <a16:creationId xmlns:a16="http://schemas.microsoft.com/office/drawing/2014/main" id="{42FDC7C5-05EF-4578-9BB0-E5656D8D049B}"/>
                </a:ext>
              </a:extLst>
            </p:cNvPr>
            <p:cNvSpPr/>
            <p:nvPr/>
          </p:nvSpPr>
          <p:spPr>
            <a:xfrm>
              <a:off x="2020706" y="3554878"/>
              <a:ext cx="1440000" cy="1440000"/>
            </a:xfrm>
            <a:prstGeom prst="rect">
              <a:avLst/>
            </a:prstGeom>
            <a:solidFill>
              <a:srgbClr val="E2E2EA"/>
            </a:solidFill>
            <a:ln>
              <a:solidFill>
                <a:srgbClr val="E2E2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7" name="Taisnstūris 4">
              <a:extLst>
                <a:ext uri="{FF2B5EF4-FFF2-40B4-BE49-F238E27FC236}">
                  <a16:creationId xmlns:a16="http://schemas.microsoft.com/office/drawing/2014/main" id="{6A05F437-2425-46D2-83A6-D24B294A73D8}"/>
                </a:ext>
              </a:extLst>
            </p:cNvPr>
            <p:cNvSpPr/>
            <p:nvPr/>
          </p:nvSpPr>
          <p:spPr>
            <a:xfrm>
              <a:off x="2020706" y="1894116"/>
              <a:ext cx="1440000" cy="1440000"/>
            </a:xfrm>
            <a:prstGeom prst="rect">
              <a:avLst/>
            </a:prstGeom>
            <a:solidFill>
              <a:srgbClr val="E2E2EA"/>
            </a:solidFill>
            <a:ln>
              <a:solidFill>
                <a:srgbClr val="E2E2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8" name="Brīvforma: forma 9">
              <a:extLst>
                <a:ext uri="{FF2B5EF4-FFF2-40B4-BE49-F238E27FC236}">
                  <a16:creationId xmlns:a16="http://schemas.microsoft.com/office/drawing/2014/main" id="{22551AF7-81A1-4364-AEF3-CCBA0599A802}"/>
                </a:ext>
              </a:extLst>
            </p:cNvPr>
            <p:cNvSpPr/>
            <p:nvPr/>
          </p:nvSpPr>
          <p:spPr>
            <a:xfrm>
              <a:off x="2479317" y="2714844"/>
              <a:ext cx="62021" cy="62021"/>
            </a:xfrm>
            <a:custGeom>
              <a:avLst/>
              <a:gdLst>
                <a:gd name="connsiteX0" fmla="*/ 31011 w 62021"/>
                <a:gd name="connsiteY0" fmla="*/ 0 h 62021"/>
                <a:gd name="connsiteX1" fmla="*/ 0 w 62021"/>
                <a:gd name="connsiteY1" fmla="*/ 31011 h 62021"/>
                <a:gd name="connsiteX2" fmla="*/ 31011 w 62021"/>
                <a:gd name="connsiteY2" fmla="*/ 62021 h 62021"/>
                <a:gd name="connsiteX3" fmla="*/ 62021 w 62021"/>
                <a:gd name="connsiteY3" fmla="*/ 31011 h 62021"/>
                <a:gd name="connsiteX4" fmla="*/ 31011 w 62021"/>
                <a:gd name="connsiteY4" fmla="*/ 0 h 62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021" h="62021">
                  <a:moveTo>
                    <a:pt x="31011" y="0"/>
                  </a:moveTo>
                  <a:cubicBezTo>
                    <a:pt x="14029" y="0"/>
                    <a:pt x="0" y="14029"/>
                    <a:pt x="0" y="31011"/>
                  </a:cubicBezTo>
                  <a:cubicBezTo>
                    <a:pt x="0" y="47993"/>
                    <a:pt x="14029" y="62021"/>
                    <a:pt x="31011" y="62021"/>
                  </a:cubicBezTo>
                  <a:cubicBezTo>
                    <a:pt x="47993" y="62021"/>
                    <a:pt x="62021" y="47993"/>
                    <a:pt x="62021" y="31011"/>
                  </a:cubicBezTo>
                  <a:cubicBezTo>
                    <a:pt x="62021" y="14029"/>
                    <a:pt x="47993" y="0"/>
                    <a:pt x="31011" y="0"/>
                  </a:cubicBezTo>
                  <a:close/>
                </a:path>
              </a:pathLst>
            </a:custGeom>
            <a:noFill/>
            <a:ln w="22200" cap="flat">
              <a:solidFill>
                <a:srgbClr val="06829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v-LV"/>
            </a:p>
          </p:txBody>
        </p:sp>
        <p:sp>
          <p:nvSpPr>
            <p:cNvPr id="9" name="Brīvforma: forma 10">
              <a:extLst>
                <a:ext uri="{FF2B5EF4-FFF2-40B4-BE49-F238E27FC236}">
                  <a16:creationId xmlns:a16="http://schemas.microsoft.com/office/drawing/2014/main" id="{D732118F-9573-4852-9272-8850CFC34EA5}"/>
                </a:ext>
              </a:extLst>
            </p:cNvPr>
            <p:cNvSpPr/>
            <p:nvPr/>
          </p:nvSpPr>
          <p:spPr>
            <a:xfrm>
              <a:off x="2386285" y="2864729"/>
              <a:ext cx="62021" cy="62021"/>
            </a:xfrm>
            <a:custGeom>
              <a:avLst/>
              <a:gdLst>
                <a:gd name="connsiteX0" fmla="*/ 62021 w 62021"/>
                <a:gd name="connsiteY0" fmla="*/ 31011 h 62021"/>
                <a:gd name="connsiteX1" fmla="*/ 31011 w 62021"/>
                <a:gd name="connsiteY1" fmla="*/ 62021 h 62021"/>
                <a:gd name="connsiteX2" fmla="*/ 0 w 62021"/>
                <a:gd name="connsiteY2" fmla="*/ 31011 h 62021"/>
                <a:gd name="connsiteX3" fmla="*/ 31011 w 62021"/>
                <a:gd name="connsiteY3" fmla="*/ 0 h 62021"/>
                <a:gd name="connsiteX4" fmla="*/ 62021 w 62021"/>
                <a:gd name="connsiteY4" fmla="*/ 31011 h 62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021" h="62021">
                  <a:moveTo>
                    <a:pt x="62021" y="31011"/>
                  </a:moveTo>
                  <a:cubicBezTo>
                    <a:pt x="62021" y="48137"/>
                    <a:pt x="48137" y="62021"/>
                    <a:pt x="31011" y="62021"/>
                  </a:cubicBezTo>
                  <a:cubicBezTo>
                    <a:pt x="13884" y="62021"/>
                    <a:pt x="0" y="48137"/>
                    <a:pt x="0" y="31011"/>
                  </a:cubicBezTo>
                  <a:cubicBezTo>
                    <a:pt x="0" y="13884"/>
                    <a:pt x="13884" y="0"/>
                    <a:pt x="31011" y="0"/>
                  </a:cubicBezTo>
                  <a:cubicBezTo>
                    <a:pt x="48137" y="0"/>
                    <a:pt x="62021" y="13884"/>
                    <a:pt x="62021" y="31011"/>
                  </a:cubicBezTo>
                  <a:close/>
                </a:path>
              </a:pathLst>
            </a:custGeom>
            <a:noFill/>
            <a:ln w="22200" cap="flat">
              <a:solidFill>
                <a:srgbClr val="06829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v-LV"/>
            </a:p>
          </p:txBody>
        </p:sp>
        <p:sp>
          <p:nvSpPr>
            <p:cNvPr id="10" name="Brīvforma: forma 11">
              <a:extLst>
                <a:ext uri="{FF2B5EF4-FFF2-40B4-BE49-F238E27FC236}">
                  <a16:creationId xmlns:a16="http://schemas.microsoft.com/office/drawing/2014/main" id="{20461749-C513-459E-A461-7DA8CAFC3D99}"/>
                </a:ext>
              </a:extLst>
            </p:cNvPr>
            <p:cNvSpPr/>
            <p:nvPr/>
          </p:nvSpPr>
          <p:spPr>
            <a:xfrm>
              <a:off x="2265786" y="2610737"/>
              <a:ext cx="502298" cy="595847"/>
            </a:xfrm>
            <a:custGeom>
              <a:avLst/>
              <a:gdLst>
                <a:gd name="connsiteX0" fmla="*/ 332405 w 502298"/>
                <a:gd name="connsiteY0" fmla="*/ 145455 h 595847"/>
                <a:gd name="connsiteX1" fmla="*/ 313947 w 502298"/>
                <a:gd name="connsiteY1" fmla="*/ 154315 h 595847"/>
                <a:gd name="connsiteX2" fmla="*/ 306563 w 502298"/>
                <a:gd name="connsiteY2" fmla="*/ 170559 h 595847"/>
                <a:gd name="connsiteX3" fmla="*/ 313208 w 502298"/>
                <a:gd name="connsiteY3" fmla="*/ 189756 h 595847"/>
                <a:gd name="connsiteX4" fmla="*/ 298441 w 502298"/>
                <a:gd name="connsiteY4" fmla="*/ 204523 h 595847"/>
                <a:gd name="connsiteX5" fmla="*/ 279244 w 502298"/>
                <a:gd name="connsiteY5" fmla="*/ 197878 h 595847"/>
                <a:gd name="connsiteX6" fmla="*/ 263000 w 502298"/>
                <a:gd name="connsiteY6" fmla="*/ 204523 h 595847"/>
                <a:gd name="connsiteX7" fmla="*/ 254140 w 502298"/>
                <a:gd name="connsiteY7" fmla="*/ 222243 h 595847"/>
                <a:gd name="connsiteX8" fmla="*/ 233467 w 502298"/>
                <a:gd name="connsiteY8" fmla="*/ 222243 h 595847"/>
                <a:gd name="connsiteX9" fmla="*/ 224606 w 502298"/>
                <a:gd name="connsiteY9" fmla="*/ 203784 h 595847"/>
                <a:gd name="connsiteX10" fmla="*/ 208363 w 502298"/>
                <a:gd name="connsiteY10" fmla="*/ 197139 h 595847"/>
                <a:gd name="connsiteX11" fmla="*/ 189166 w 502298"/>
                <a:gd name="connsiteY11" fmla="*/ 203784 h 595847"/>
                <a:gd name="connsiteX12" fmla="*/ 174399 w 502298"/>
                <a:gd name="connsiteY12" fmla="*/ 189017 h 595847"/>
                <a:gd name="connsiteX13" fmla="*/ 181044 w 502298"/>
                <a:gd name="connsiteY13" fmla="*/ 169820 h 595847"/>
                <a:gd name="connsiteX14" fmla="*/ 174399 w 502298"/>
                <a:gd name="connsiteY14" fmla="*/ 153577 h 595847"/>
                <a:gd name="connsiteX15" fmla="*/ 155940 w 502298"/>
                <a:gd name="connsiteY15" fmla="*/ 144716 h 595847"/>
                <a:gd name="connsiteX16" fmla="*/ 155940 w 502298"/>
                <a:gd name="connsiteY16" fmla="*/ 124043 h 595847"/>
                <a:gd name="connsiteX17" fmla="*/ 174399 w 502298"/>
                <a:gd name="connsiteY17" fmla="*/ 115182 h 595847"/>
                <a:gd name="connsiteX18" fmla="*/ 181044 w 502298"/>
                <a:gd name="connsiteY18" fmla="*/ 98939 h 595847"/>
                <a:gd name="connsiteX19" fmla="*/ 175137 w 502298"/>
                <a:gd name="connsiteY19" fmla="*/ 79742 h 595847"/>
                <a:gd name="connsiteX20" fmla="*/ 189904 w 502298"/>
                <a:gd name="connsiteY20" fmla="*/ 64975 h 595847"/>
                <a:gd name="connsiteX21" fmla="*/ 209101 w 502298"/>
                <a:gd name="connsiteY21" fmla="*/ 71620 h 595847"/>
                <a:gd name="connsiteX22" fmla="*/ 225345 w 502298"/>
                <a:gd name="connsiteY22" fmla="*/ 64975 h 595847"/>
                <a:gd name="connsiteX23" fmla="*/ 234205 w 502298"/>
                <a:gd name="connsiteY23" fmla="*/ 46516 h 595847"/>
                <a:gd name="connsiteX24" fmla="*/ 254879 w 502298"/>
                <a:gd name="connsiteY24" fmla="*/ 46516 h 595847"/>
                <a:gd name="connsiteX25" fmla="*/ 263739 w 502298"/>
                <a:gd name="connsiteY25" fmla="*/ 64236 h 595847"/>
                <a:gd name="connsiteX26" fmla="*/ 279983 w 502298"/>
                <a:gd name="connsiteY26" fmla="*/ 70882 h 595847"/>
                <a:gd name="connsiteX27" fmla="*/ 299180 w 502298"/>
                <a:gd name="connsiteY27" fmla="*/ 64236 h 595847"/>
                <a:gd name="connsiteX28" fmla="*/ 313947 w 502298"/>
                <a:gd name="connsiteY28" fmla="*/ 79003 h 595847"/>
                <a:gd name="connsiteX29" fmla="*/ 307301 w 502298"/>
                <a:gd name="connsiteY29" fmla="*/ 98200 h 595847"/>
                <a:gd name="connsiteX30" fmla="*/ 313947 w 502298"/>
                <a:gd name="connsiteY30" fmla="*/ 114444 h 595847"/>
                <a:gd name="connsiteX31" fmla="*/ 332405 w 502298"/>
                <a:gd name="connsiteY31" fmla="*/ 123304 h 595847"/>
                <a:gd name="connsiteX32" fmla="*/ 332405 w 502298"/>
                <a:gd name="connsiteY32" fmla="*/ 145455 h 595847"/>
                <a:gd name="connsiteX33" fmla="*/ 239373 w 502298"/>
                <a:gd name="connsiteY33" fmla="*/ 295340 h 595847"/>
                <a:gd name="connsiteX34" fmla="*/ 220915 w 502298"/>
                <a:gd name="connsiteY34" fmla="*/ 304200 h 595847"/>
                <a:gd name="connsiteX35" fmla="*/ 214269 w 502298"/>
                <a:gd name="connsiteY35" fmla="*/ 320443 h 595847"/>
                <a:gd name="connsiteX36" fmla="*/ 220176 w 502298"/>
                <a:gd name="connsiteY36" fmla="*/ 339641 h 595847"/>
                <a:gd name="connsiteX37" fmla="*/ 205409 w 502298"/>
                <a:gd name="connsiteY37" fmla="*/ 354408 h 595847"/>
                <a:gd name="connsiteX38" fmla="*/ 186212 w 502298"/>
                <a:gd name="connsiteY38" fmla="*/ 347762 h 595847"/>
                <a:gd name="connsiteX39" fmla="*/ 169969 w 502298"/>
                <a:gd name="connsiteY39" fmla="*/ 354408 h 595847"/>
                <a:gd name="connsiteX40" fmla="*/ 161847 w 502298"/>
                <a:gd name="connsiteY40" fmla="*/ 372128 h 595847"/>
                <a:gd name="connsiteX41" fmla="*/ 141173 w 502298"/>
                <a:gd name="connsiteY41" fmla="*/ 372128 h 595847"/>
                <a:gd name="connsiteX42" fmla="*/ 132313 w 502298"/>
                <a:gd name="connsiteY42" fmla="*/ 353669 h 595847"/>
                <a:gd name="connsiteX43" fmla="*/ 116069 w 502298"/>
                <a:gd name="connsiteY43" fmla="*/ 347024 h 595847"/>
                <a:gd name="connsiteX44" fmla="*/ 96872 w 502298"/>
                <a:gd name="connsiteY44" fmla="*/ 352931 h 595847"/>
                <a:gd name="connsiteX45" fmla="*/ 82105 w 502298"/>
                <a:gd name="connsiteY45" fmla="*/ 338164 h 595847"/>
                <a:gd name="connsiteX46" fmla="*/ 88750 w 502298"/>
                <a:gd name="connsiteY46" fmla="*/ 318967 h 595847"/>
                <a:gd name="connsiteX47" fmla="*/ 82105 w 502298"/>
                <a:gd name="connsiteY47" fmla="*/ 302723 h 595847"/>
                <a:gd name="connsiteX48" fmla="*/ 63646 w 502298"/>
                <a:gd name="connsiteY48" fmla="*/ 293863 h 595847"/>
                <a:gd name="connsiteX49" fmla="*/ 63646 w 502298"/>
                <a:gd name="connsiteY49" fmla="*/ 273189 h 595847"/>
                <a:gd name="connsiteX50" fmla="*/ 82105 w 502298"/>
                <a:gd name="connsiteY50" fmla="*/ 264329 h 595847"/>
                <a:gd name="connsiteX51" fmla="*/ 88750 w 502298"/>
                <a:gd name="connsiteY51" fmla="*/ 248085 h 595847"/>
                <a:gd name="connsiteX52" fmla="*/ 82105 w 502298"/>
                <a:gd name="connsiteY52" fmla="*/ 228888 h 595847"/>
                <a:gd name="connsiteX53" fmla="*/ 96872 w 502298"/>
                <a:gd name="connsiteY53" fmla="*/ 214121 h 595847"/>
                <a:gd name="connsiteX54" fmla="*/ 116069 w 502298"/>
                <a:gd name="connsiteY54" fmla="*/ 220766 h 595847"/>
                <a:gd name="connsiteX55" fmla="*/ 132313 w 502298"/>
                <a:gd name="connsiteY55" fmla="*/ 214121 h 595847"/>
                <a:gd name="connsiteX56" fmla="*/ 141173 w 502298"/>
                <a:gd name="connsiteY56" fmla="*/ 195662 h 595847"/>
                <a:gd name="connsiteX57" fmla="*/ 162585 w 502298"/>
                <a:gd name="connsiteY57" fmla="*/ 195662 h 595847"/>
                <a:gd name="connsiteX58" fmla="*/ 171445 w 502298"/>
                <a:gd name="connsiteY58" fmla="*/ 214121 h 595847"/>
                <a:gd name="connsiteX59" fmla="*/ 187689 w 502298"/>
                <a:gd name="connsiteY59" fmla="*/ 220766 h 595847"/>
                <a:gd name="connsiteX60" fmla="*/ 206886 w 502298"/>
                <a:gd name="connsiteY60" fmla="*/ 214121 h 595847"/>
                <a:gd name="connsiteX61" fmla="*/ 221653 w 502298"/>
                <a:gd name="connsiteY61" fmla="*/ 228888 h 595847"/>
                <a:gd name="connsiteX62" fmla="*/ 215008 w 502298"/>
                <a:gd name="connsiteY62" fmla="*/ 248085 h 595847"/>
                <a:gd name="connsiteX63" fmla="*/ 221653 w 502298"/>
                <a:gd name="connsiteY63" fmla="*/ 264329 h 595847"/>
                <a:gd name="connsiteX64" fmla="*/ 240112 w 502298"/>
                <a:gd name="connsiteY64" fmla="*/ 273189 h 595847"/>
                <a:gd name="connsiteX65" fmla="*/ 239373 w 502298"/>
                <a:gd name="connsiteY65" fmla="*/ 295340 h 595847"/>
                <a:gd name="connsiteX66" fmla="*/ 239373 w 502298"/>
                <a:gd name="connsiteY66" fmla="*/ 295340 h 595847"/>
                <a:gd name="connsiteX67" fmla="*/ 494842 w 502298"/>
                <a:gd name="connsiteY67" fmla="*/ 322659 h 595847"/>
                <a:gd name="connsiteX68" fmla="*/ 443896 w 502298"/>
                <a:gd name="connsiteY68" fmla="*/ 234057 h 595847"/>
                <a:gd name="connsiteX69" fmla="*/ 443896 w 502298"/>
                <a:gd name="connsiteY69" fmla="*/ 230365 h 595847"/>
                <a:gd name="connsiteX70" fmla="*/ 335359 w 502298"/>
                <a:gd name="connsiteY70" fmla="*/ 31011 h 595847"/>
                <a:gd name="connsiteX71" fmla="*/ 108686 w 502298"/>
                <a:gd name="connsiteY71" fmla="*/ 31011 h 595847"/>
                <a:gd name="connsiteX72" fmla="*/ 148 w 502298"/>
                <a:gd name="connsiteY72" fmla="*/ 230365 h 595847"/>
                <a:gd name="connsiteX73" fmla="*/ 87273 w 502298"/>
                <a:gd name="connsiteY73" fmla="*/ 409045 h 595847"/>
                <a:gd name="connsiteX74" fmla="*/ 87273 w 502298"/>
                <a:gd name="connsiteY74" fmla="*/ 595848 h 595847"/>
                <a:gd name="connsiteX75" fmla="*/ 320592 w 502298"/>
                <a:gd name="connsiteY75" fmla="*/ 595848 h 595847"/>
                <a:gd name="connsiteX76" fmla="*/ 320592 w 502298"/>
                <a:gd name="connsiteY76" fmla="*/ 507246 h 595847"/>
                <a:gd name="connsiteX77" fmla="*/ 356771 w 502298"/>
                <a:gd name="connsiteY77" fmla="*/ 507246 h 595847"/>
                <a:gd name="connsiteX78" fmla="*/ 418792 w 502298"/>
                <a:gd name="connsiteY78" fmla="*/ 481404 h 595847"/>
                <a:gd name="connsiteX79" fmla="*/ 443896 w 502298"/>
                <a:gd name="connsiteY79" fmla="*/ 418644 h 595847"/>
                <a:gd name="connsiteX80" fmla="*/ 443896 w 502298"/>
                <a:gd name="connsiteY80" fmla="*/ 374343 h 595847"/>
                <a:gd name="connsiteX81" fmla="*/ 476383 w 502298"/>
                <a:gd name="connsiteY81" fmla="*/ 374343 h 595847"/>
                <a:gd name="connsiteX82" fmla="*/ 494842 w 502298"/>
                <a:gd name="connsiteY82" fmla="*/ 322659 h 595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502298" h="595847">
                  <a:moveTo>
                    <a:pt x="332405" y="145455"/>
                  </a:moveTo>
                  <a:lnTo>
                    <a:pt x="313947" y="154315"/>
                  </a:lnTo>
                  <a:cubicBezTo>
                    <a:pt x="312470" y="160222"/>
                    <a:pt x="309516" y="165390"/>
                    <a:pt x="306563" y="170559"/>
                  </a:cubicBezTo>
                  <a:lnTo>
                    <a:pt x="313208" y="189756"/>
                  </a:lnTo>
                  <a:lnTo>
                    <a:pt x="298441" y="204523"/>
                  </a:lnTo>
                  <a:lnTo>
                    <a:pt x="279244" y="197878"/>
                  </a:lnTo>
                  <a:cubicBezTo>
                    <a:pt x="274076" y="200831"/>
                    <a:pt x="268907" y="203046"/>
                    <a:pt x="263000" y="204523"/>
                  </a:cubicBezTo>
                  <a:lnTo>
                    <a:pt x="254140" y="222243"/>
                  </a:lnTo>
                  <a:lnTo>
                    <a:pt x="233467" y="222243"/>
                  </a:lnTo>
                  <a:lnTo>
                    <a:pt x="224606" y="203784"/>
                  </a:lnTo>
                  <a:cubicBezTo>
                    <a:pt x="218700" y="202308"/>
                    <a:pt x="213531" y="200093"/>
                    <a:pt x="208363" y="197139"/>
                  </a:cubicBezTo>
                  <a:lnTo>
                    <a:pt x="189166" y="203784"/>
                  </a:lnTo>
                  <a:lnTo>
                    <a:pt x="174399" y="189017"/>
                  </a:lnTo>
                  <a:lnTo>
                    <a:pt x="181044" y="169820"/>
                  </a:lnTo>
                  <a:cubicBezTo>
                    <a:pt x="178090" y="164652"/>
                    <a:pt x="175875" y="159483"/>
                    <a:pt x="174399" y="153577"/>
                  </a:cubicBezTo>
                  <a:lnTo>
                    <a:pt x="155940" y="144716"/>
                  </a:lnTo>
                  <a:lnTo>
                    <a:pt x="155940" y="124043"/>
                  </a:lnTo>
                  <a:lnTo>
                    <a:pt x="174399" y="115182"/>
                  </a:lnTo>
                  <a:cubicBezTo>
                    <a:pt x="175875" y="109276"/>
                    <a:pt x="178090" y="104107"/>
                    <a:pt x="181044" y="98939"/>
                  </a:cubicBezTo>
                  <a:lnTo>
                    <a:pt x="175137" y="79742"/>
                  </a:lnTo>
                  <a:lnTo>
                    <a:pt x="189904" y="64975"/>
                  </a:lnTo>
                  <a:lnTo>
                    <a:pt x="209101" y="71620"/>
                  </a:lnTo>
                  <a:cubicBezTo>
                    <a:pt x="214269" y="68666"/>
                    <a:pt x="219438" y="66451"/>
                    <a:pt x="225345" y="64975"/>
                  </a:cubicBezTo>
                  <a:lnTo>
                    <a:pt x="234205" y="46516"/>
                  </a:lnTo>
                  <a:lnTo>
                    <a:pt x="254879" y="46516"/>
                  </a:lnTo>
                  <a:lnTo>
                    <a:pt x="263739" y="64236"/>
                  </a:lnTo>
                  <a:cubicBezTo>
                    <a:pt x="269646" y="65713"/>
                    <a:pt x="274814" y="67928"/>
                    <a:pt x="279983" y="70882"/>
                  </a:cubicBezTo>
                  <a:lnTo>
                    <a:pt x="299180" y="64236"/>
                  </a:lnTo>
                  <a:lnTo>
                    <a:pt x="313947" y="79003"/>
                  </a:lnTo>
                  <a:lnTo>
                    <a:pt x="307301" y="98200"/>
                  </a:lnTo>
                  <a:cubicBezTo>
                    <a:pt x="310255" y="103369"/>
                    <a:pt x="312470" y="108537"/>
                    <a:pt x="313947" y="114444"/>
                  </a:cubicBezTo>
                  <a:lnTo>
                    <a:pt x="332405" y="123304"/>
                  </a:lnTo>
                  <a:lnTo>
                    <a:pt x="332405" y="145455"/>
                  </a:lnTo>
                  <a:close/>
                  <a:moveTo>
                    <a:pt x="239373" y="295340"/>
                  </a:moveTo>
                  <a:lnTo>
                    <a:pt x="220915" y="304200"/>
                  </a:lnTo>
                  <a:cubicBezTo>
                    <a:pt x="219438" y="310107"/>
                    <a:pt x="217223" y="315275"/>
                    <a:pt x="214269" y="320443"/>
                  </a:cubicBezTo>
                  <a:lnTo>
                    <a:pt x="220176" y="339641"/>
                  </a:lnTo>
                  <a:lnTo>
                    <a:pt x="205409" y="354408"/>
                  </a:lnTo>
                  <a:lnTo>
                    <a:pt x="186212" y="347762"/>
                  </a:lnTo>
                  <a:cubicBezTo>
                    <a:pt x="181044" y="350716"/>
                    <a:pt x="175875" y="352931"/>
                    <a:pt x="169969" y="354408"/>
                  </a:cubicBezTo>
                  <a:lnTo>
                    <a:pt x="161847" y="372128"/>
                  </a:lnTo>
                  <a:lnTo>
                    <a:pt x="141173" y="372128"/>
                  </a:lnTo>
                  <a:lnTo>
                    <a:pt x="132313" y="353669"/>
                  </a:lnTo>
                  <a:cubicBezTo>
                    <a:pt x="126406" y="352192"/>
                    <a:pt x="121237" y="349977"/>
                    <a:pt x="116069" y="347024"/>
                  </a:cubicBezTo>
                  <a:lnTo>
                    <a:pt x="96872" y="352931"/>
                  </a:lnTo>
                  <a:lnTo>
                    <a:pt x="82105" y="338164"/>
                  </a:lnTo>
                  <a:lnTo>
                    <a:pt x="88750" y="318967"/>
                  </a:lnTo>
                  <a:cubicBezTo>
                    <a:pt x="85797" y="313798"/>
                    <a:pt x="83582" y="308630"/>
                    <a:pt x="82105" y="302723"/>
                  </a:cubicBezTo>
                  <a:lnTo>
                    <a:pt x="63646" y="293863"/>
                  </a:lnTo>
                  <a:lnTo>
                    <a:pt x="63646" y="273189"/>
                  </a:lnTo>
                  <a:lnTo>
                    <a:pt x="82105" y="264329"/>
                  </a:lnTo>
                  <a:cubicBezTo>
                    <a:pt x="83582" y="258422"/>
                    <a:pt x="85797" y="253254"/>
                    <a:pt x="88750" y="248085"/>
                  </a:cubicBezTo>
                  <a:lnTo>
                    <a:pt x="82105" y="228888"/>
                  </a:lnTo>
                  <a:lnTo>
                    <a:pt x="96872" y="214121"/>
                  </a:lnTo>
                  <a:lnTo>
                    <a:pt x="116069" y="220766"/>
                  </a:lnTo>
                  <a:cubicBezTo>
                    <a:pt x="121237" y="217813"/>
                    <a:pt x="126406" y="215598"/>
                    <a:pt x="132313" y="214121"/>
                  </a:cubicBezTo>
                  <a:lnTo>
                    <a:pt x="141173" y="195662"/>
                  </a:lnTo>
                  <a:lnTo>
                    <a:pt x="162585" y="195662"/>
                  </a:lnTo>
                  <a:lnTo>
                    <a:pt x="171445" y="214121"/>
                  </a:lnTo>
                  <a:cubicBezTo>
                    <a:pt x="177352" y="215598"/>
                    <a:pt x="182520" y="217813"/>
                    <a:pt x="187689" y="220766"/>
                  </a:cubicBezTo>
                  <a:lnTo>
                    <a:pt x="206886" y="214121"/>
                  </a:lnTo>
                  <a:lnTo>
                    <a:pt x="221653" y="228888"/>
                  </a:lnTo>
                  <a:lnTo>
                    <a:pt x="215008" y="248085"/>
                  </a:lnTo>
                  <a:cubicBezTo>
                    <a:pt x="217961" y="253254"/>
                    <a:pt x="220176" y="258422"/>
                    <a:pt x="221653" y="264329"/>
                  </a:cubicBezTo>
                  <a:lnTo>
                    <a:pt x="240112" y="273189"/>
                  </a:lnTo>
                  <a:lnTo>
                    <a:pt x="239373" y="295340"/>
                  </a:lnTo>
                  <a:lnTo>
                    <a:pt x="239373" y="295340"/>
                  </a:lnTo>
                  <a:close/>
                  <a:moveTo>
                    <a:pt x="494842" y="322659"/>
                  </a:moveTo>
                  <a:lnTo>
                    <a:pt x="443896" y="234057"/>
                  </a:lnTo>
                  <a:lnTo>
                    <a:pt x="443896" y="230365"/>
                  </a:lnTo>
                  <a:cubicBezTo>
                    <a:pt x="446849" y="149146"/>
                    <a:pt x="405502" y="73097"/>
                    <a:pt x="335359" y="31011"/>
                  </a:cubicBezTo>
                  <a:cubicBezTo>
                    <a:pt x="265216" y="-10337"/>
                    <a:pt x="178829" y="-10337"/>
                    <a:pt x="108686" y="31011"/>
                  </a:cubicBezTo>
                  <a:cubicBezTo>
                    <a:pt x="38542" y="72358"/>
                    <a:pt x="-2805" y="149146"/>
                    <a:pt x="148" y="230365"/>
                  </a:cubicBezTo>
                  <a:cubicBezTo>
                    <a:pt x="148" y="300508"/>
                    <a:pt x="31897" y="366221"/>
                    <a:pt x="87273" y="409045"/>
                  </a:cubicBezTo>
                  <a:lnTo>
                    <a:pt x="87273" y="595848"/>
                  </a:lnTo>
                  <a:lnTo>
                    <a:pt x="320592" y="595848"/>
                  </a:lnTo>
                  <a:lnTo>
                    <a:pt x="320592" y="507246"/>
                  </a:lnTo>
                  <a:lnTo>
                    <a:pt x="356771" y="507246"/>
                  </a:lnTo>
                  <a:cubicBezTo>
                    <a:pt x="380398" y="507246"/>
                    <a:pt x="402548" y="497647"/>
                    <a:pt x="418792" y="481404"/>
                  </a:cubicBezTo>
                  <a:cubicBezTo>
                    <a:pt x="435036" y="464422"/>
                    <a:pt x="443896" y="442271"/>
                    <a:pt x="443896" y="418644"/>
                  </a:cubicBezTo>
                  <a:lnTo>
                    <a:pt x="443896" y="374343"/>
                  </a:lnTo>
                  <a:lnTo>
                    <a:pt x="476383" y="374343"/>
                  </a:lnTo>
                  <a:cubicBezTo>
                    <a:pt x="495580" y="372128"/>
                    <a:pt x="512562" y="349977"/>
                    <a:pt x="494842" y="322659"/>
                  </a:cubicBezTo>
                  <a:close/>
                </a:path>
              </a:pathLst>
            </a:custGeom>
            <a:noFill/>
            <a:ln w="22200" cap="flat">
              <a:solidFill>
                <a:srgbClr val="0E293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v-LV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E3DEA0C-E410-4756-95DB-9F5EE7EFA12C}"/>
                </a:ext>
              </a:extLst>
            </p:cNvPr>
            <p:cNvSpPr txBox="1"/>
            <p:nvPr/>
          </p:nvSpPr>
          <p:spPr>
            <a:xfrm>
              <a:off x="2039293" y="1961621"/>
              <a:ext cx="1410893" cy="52322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lv-LV" sz="1400" b="1">
                  <a:ea typeface="+mn-lt"/>
                  <a:cs typeface="+mn-lt"/>
                </a:rPr>
                <a:t>ZINĀŠANAS &amp; </a:t>
              </a:r>
            </a:p>
            <a:p>
              <a:r>
                <a:rPr lang="lv-LV" sz="1400" b="1">
                  <a:ea typeface="+mn-lt"/>
                  <a:cs typeface="+mn-lt"/>
                </a:rPr>
                <a:t>ZINĀTNE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665E973-E18B-4D9A-AAF4-E5AA0C9CF799}"/>
                </a:ext>
              </a:extLst>
            </p:cNvPr>
            <p:cNvSpPr txBox="1"/>
            <p:nvPr/>
          </p:nvSpPr>
          <p:spPr>
            <a:xfrm>
              <a:off x="103052" y="2290950"/>
              <a:ext cx="1771792" cy="101566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r"/>
              <a:r>
                <a:rPr lang="lv-LV" sz="1200" b="1" dirty="0">
                  <a:ea typeface="+mn-lt"/>
                  <a:cs typeface="+mn-lt"/>
                </a:rPr>
                <a:t>Zinātnes, tehnoloģiju attīstības un inovāciju pamatnostādnes 2021.-2027. gadam</a:t>
              </a:r>
              <a:endParaRPr lang="lv-LV" sz="1200" dirty="0">
                <a:ea typeface="+mn-lt"/>
                <a:cs typeface="+mn-lt"/>
              </a:endParaRPr>
            </a:p>
            <a:p>
              <a:pPr algn="r"/>
              <a:endParaRPr lang="lv-LV" sz="1200" b="1" dirty="0">
                <a:ea typeface="Calibri"/>
                <a:cs typeface="Calibri"/>
              </a:endParaRPr>
            </a:p>
          </p:txBody>
        </p:sp>
        <p:sp>
          <p:nvSpPr>
            <p:cNvPr id="13" name="Graphic 64" descr="Diploma roll">
              <a:extLst>
                <a:ext uri="{FF2B5EF4-FFF2-40B4-BE49-F238E27FC236}">
                  <a16:creationId xmlns:a16="http://schemas.microsoft.com/office/drawing/2014/main" id="{F68B776A-A1D9-4F49-873E-C1BDBCB17C03}"/>
                </a:ext>
              </a:extLst>
            </p:cNvPr>
            <p:cNvSpPr/>
            <p:nvPr/>
          </p:nvSpPr>
          <p:spPr>
            <a:xfrm>
              <a:off x="2163444" y="4377496"/>
              <a:ext cx="659212" cy="411633"/>
            </a:xfrm>
            <a:custGeom>
              <a:avLst/>
              <a:gdLst>
                <a:gd name="connsiteX0" fmla="*/ 659212 w 659212"/>
                <a:gd name="connsiteY0" fmla="*/ 160573 h 411633"/>
                <a:gd name="connsiteX1" fmla="*/ 561604 w 659212"/>
                <a:gd name="connsiteY1" fmla="*/ 24047 h 411633"/>
                <a:gd name="connsiteX2" fmla="*/ 419226 w 659212"/>
                <a:gd name="connsiteY2" fmla="*/ 24047 h 411633"/>
                <a:gd name="connsiteX3" fmla="*/ 402140 w 659212"/>
                <a:gd name="connsiteY3" fmla="*/ 8702 h 411633"/>
                <a:gd name="connsiteX4" fmla="*/ 378410 w 659212"/>
                <a:gd name="connsiteY4" fmla="*/ 8702 h 411633"/>
                <a:gd name="connsiteX5" fmla="*/ 356263 w 659212"/>
                <a:gd name="connsiteY5" fmla="*/ 1 h 411633"/>
                <a:gd name="connsiteX6" fmla="*/ 331900 w 659212"/>
                <a:gd name="connsiteY6" fmla="*/ 10442 h 411633"/>
                <a:gd name="connsiteX7" fmla="*/ 305323 w 659212"/>
                <a:gd name="connsiteY7" fmla="*/ 10442 h 411633"/>
                <a:gd name="connsiteX8" fmla="*/ 290373 w 659212"/>
                <a:gd name="connsiteY8" fmla="*/ 24047 h 411633"/>
                <a:gd name="connsiteX9" fmla="*/ 80286 w 659212"/>
                <a:gd name="connsiteY9" fmla="*/ 24522 h 411633"/>
                <a:gd name="connsiteX10" fmla="*/ 0 w 659212"/>
                <a:gd name="connsiteY10" fmla="*/ 158516 h 411633"/>
                <a:gd name="connsiteX11" fmla="*/ 87009 w 659212"/>
                <a:gd name="connsiteY11" fmla="*/ 292985 h 411633"/>
                <a:gd name="connsiteX12" fmla="*/ 272892 w 659212"/>
                <a:gd name="connsiteY12" fmla="*/ 292985 h 411633"/>
                <a:gd name="connsiteX13" fmla="*/ 272892 w 659212"/>
                <a:gd name="connsiteY13" fmla="*/ 411633 h 411633"/>
                <a:gd name="connsiteX14" fmla="*/ 351991 w 659212"/>
                <a:gd name="connsiteY14" fmla="*/ 350331 h 411633"/>
                <a:gd name="connsiteX15" fmla="*/ 431090 w 659212"/>
                <a:gd name="connsiteY15" fmla="*/ 411633 h 411633"/>
                <a:gd name="connsiteX16" fmla="*/ 431090 w 659212"/>
                <a:gd name="connsiteY16" fmla="*/ 292985 h 411633"/>
                <a:gd name="connsiteX17" fmla="*/ 616974 w 659212"/>
                <a:gd name="connsiteY17" fmla="*/ 292985 h 411633"/>
                <a:gd name="connsiteX18" fmla="*/ 632793 w 659212"/>
                <a:gd name="connsiteY18" fmla="*/ 277165 h 411633"/>
                <a:gd name="connsiteX19" fmla="*/ 616974 w 659212"/>
                <a:gd name="connsiteY19" fmla="*/ 261345 h 411633"/>
                <a:gd name="connsiteX20" fmla="*/ 573469 w 659212"/>
                <a:gd name="connsiteY20" fmla="*/ 221795 h 411633"/>
                <a:gd name="connsiteX21" fmla="*/ 620928 w 659212"/>
                <a:gd name="connsiteY21" fmla="*/ 221795 h 411633"/>
                <a:gd name="connsiteX22" fmla="*/ 659212 w 659212"/>
                <a:gd name="connsiteY22" fmla="*/ 160573 h 411633"/>
                <a:gd name="connsiteX23" fmla="*/ 354681 w 659212"/>
                <a:gd name="connsiteY23" fmla="*/ 57111 h 411633"/>
                <a:gd name="connsiteX24" fmla="*/ 424129 w 659212"/>
                <a:gd name="connsiteY24" fmla="*/ 126561 h 411633"/>
                <a:gd name="connsiteX25" fmla="*/ 354679 w 659212"/>
                <a:gd name="connsiteY25" fmla="*/ 196009 h 411633"/>
                <a:gd name="connsiteX26" fmla="*/ 285232 w 659212"/>
                <a:gd name="connsiteY26" fmla="*/ 126876 h 411633"/>
                <a:gd name="connsiteX27" fmla="*/ 354363 w 659212"/>
                <a:gd name="connsiteY27" fmla="*/ 57112 h 411633"/>
                <a:gd name="connsiteX28" fmla="*/ 354681 w 659212"/>
                <a:gd name="connsiteY28" fmla="*/ 57111 h 411633"/>
                <a:gd name="connsiteX29" fmla="*/ 257547 w 659212"/>
                <a:gd name="connsiteY29" fmla="*/ 55687 h 411633"/>
                <a:gd name="connsiteX30" fmla="*/ 257547 w 659212"/>
                <a:gd name="connsiteY30" fmla="*/ 61699 h 411633"/>
                <a:gd name="connsiteX31" fmla="*/ 238879 w 659212"/>
                <a:gd name="connsiteY31" fmla="*/ 104333 h 411633"/>
                <a:gd name="connsiteX32" fmla="*/ 229862 w 659212"/>
                <a:gd name="connsiteY32" fmla="*/ 126876 h 411633"/>
                <a:gd name="connsiteX33" fmla="*/ 240303 w 659212"/>
                <a:gd name="connsiteY33" fmla="*/ 150606 h 411633"/>
                <a:gd name="connsiteX34" fmla="*/ 240303 w 659212"/>
                <a:gd name="connsiteY34" fmla="*/ 177104 h 411633"/>
                <a:gd name="connsiteX35" fmla="*/ 250270 w 659212"/>
                <a:gd name="connsiteY35" fmla="*/ 190156 h 411633"/>
                <a:gd name="connsiteX36" fmla="*/ 161521 w 659212"/>
                <a:gd name="connsiteY36" fmla="*/ 190156 h 411633"/>
                <a:gd name="connsiteX37" fmla="*/ 170063 w 659212"/>
                <a:gd name="connsiteY37" fmla="*/ 150606 h 411633"/>
                <a:gd name="connsiteX38" fmla="*/ 144198 w 659212"/>
                <a:gd name="connsiteY38" fmla="*/ 55687 h 411633"/>
                <a:gd name="connsiteX39" fmla="*/ 87009 w 659212"/>
                <a:gd name="connsiteY39" fmla="*/ 261345 h 411633"/>
                <a:gd name="connsiteX40" fmla="*/ 31640 w 659212"/>
                <a:gd name="connsiteY40" fmla="*/ 158516 h 411633"/>
                <a:gd name="connsiteX41" fmla="*/ 87009 w 659212"/>
                <a:gd name="connsiteY41" fmla="*/ 55687 h 411633"/>
                <a:gd name="connsiteX42" fmla="*/ 138424 w 659212"/>
                <a:gd name="connsiteY42" fmla="*/ 150606 h 411633"/>
                <a:gd name="connsiteX43" fmla="*/ 114694 w 659212"/>
                <a:gd name="connsiteY43" fmla="*/ 190156 h 411633"/>
                <a:gd name="connsiteX44" fmla="*/ 90964 w 659212"/>
                <a:gd name="connsiteY44" fmla="*/ 146651 h 411633"/>
                <a:gd name="connsiteX45" fmla="*/ 92625 w 659212"/>
                <a:gd name="connsiteY45" fmla="*/ 130831 h 411633"/>
                <a:gd name="connsiteX46" fmla="*/ 80602 w 659212"/>
                <a:gd name="connsiteY46" fmla="*/ 111927 h 411633"/>
                <a:gd name="connsiteX47" fmla="*/ 61697 w 659212"/>
                <a:gd name="connsiteY47" fmla="*/ 123950 h 411633"/>
                <a:gd name="connsiteX48" fmla="*/ 59324 w 659212"/>
                <a:gd name="connsiteY48" fmla="*/ 146651 h 411633"/>
                <a:gd name="connsiteX49" fmla="*/ 114694 w 659212"/>
                <a:gd name="connsiteY49" fmla="*/ 221795 h 411633"/>
                <a:gd name="connsiteX50" fmla="*/ 272892 w 659212"/>
                <a:gd name="connsiteY50" fmla="*/ 221795 h 411633"/>
                <a:gd name="connsiteX51" fmla="*/ 272892 w 659212"/>
                <a:gd name="connsiteY51" fmla="*/ 261345 h 411633"/>
                <a:gd name="connsiteX52" fmla="*/ 351991 w 659212"/>
                <a:gd name="connsiteY52" fmla="*/ 310307 h 411633"/>
                <a:gd name="connsiteX53" fmla="*/ 304532 w 659212"/>
                <a:gd name="connsiteY53" fmla="*/ 347088 h 411633"/>
                <a:gd name="connsiteX54" fmla="*/ 304532 w 659212"/>
                <a:gd name="connsiteY54" fmla="*/ 241491 h 411633"/>
                <a:gd name="connsiteX55" fmla="*/ 310306 w 659212"/>
                <a:gd name="connsiteY55" fmla="*/ 244418 h 411633"/>
                <a:gd name="connsiteX56" fmla="*/ 334036 w 659212"/>
                <a:gd name="connsiteY56" fmla="*/ 244418 h 411633"/>
                <a:gd name="connsiteX57" fmla="*/ 356421 w 659212"/>
                <a:gd name="connsiteY57" fmla="*/ 253435 h 411633"/>
                <a:gd name="connsiteX58" fmla="*/ 380783 w 659212"/>
                <a:gd name="connsiteY58" fmla="*/ 242994 h 411633"/>
                <a:gd name="connsiteX59" fmla="*/ 399451 w 659212"/>
                <a:gd name="connsiteY59" fmla="*/ 245209 h 411633"/>
                <a:gd name="connsiteX60" fmla="*/ 399451 w 659212"/>
                <a:gd name="connsiteY60" fmla="*/ 347088 h 411633"/>
                <a:gd name="connsiteX61" fmla="*/ 431090 w 659212"/>
                <a:gd name="connsiteY61" fmla="*/ 261345 h 411633"/>
                <a:gd name="connsiteX62" fmla="*/ 431090 w 659212"/>
                <a:gd name="connsiteY62" fmla="*/ 224564 h 411633"/>
                <a:gd name="connsiteX63" fmla="*/ 438051 w 659212"/>
                <a:gd name="connsiteY63" fmla="*/ 221795 h 411633"/>
                <a:gd name="connsiteX64" fmla="*/ 541829 w 659212"/>
                <a:gd name="connsiteY64" fmla="*/ 221795 h 411633"/>
                <a:gd name="connsiteX65" fmla="*/ 554564 w 659212"/>
                <a:gd name="connsiteY65" fmla="*/ 261345 h 411633"/>
                <a:gd name="connsiteX66" fmla="*/ 457984 w 659212"/>
                <a:gd name="connsiteY66" fmla="*/ 190156 h 411633"/>
                <a:gd name="connsiteX67" fmla="*/ 474279 w 659212"/>
                <a:gd name="connsiteY67" fmla="*/ 172675 h 411633"/>
                <a:gd name="connsiteX68" fmla="*/ 474279 w 659212"/>
                <a:gd name="connsiteY68" fmla="*/ 148945 h 411633"/>
                <a:gd name="connsiteX69" fmla="*/ 482980 w 659212"/>
                <a:gd name="connsiteY69" fmla="*/ 126797 h 411633"/>
                <a:gd name="connsiteX70" fmla="*/ 472538 w 659212"/>
                <a:gd name="connsiteY70" fmla="*/ 102435 h 411633"/>
                <a:gd name="connsiteX71" fmla="*/ 472538 w 659212"/>
                <a:gd name="connsiteY71" fmla="*/ 75857 h 411633"/>
                <a:gd name="connsiteX72" fmla="*/ 455532 w 659212"/>
                <a:gd name="connsiteY72" fmla="*/ 58930 h 411633"/>
                <a:gd name="connsiteX73" fmla="*/ 454820 w 659212"/>
                <a:gd name="connsiteY73" fmla="*/ 55687 h 411633"/>
                <a:gd name="connsiteX74" fmla="*/ 561604 w 659212"/>
                <a:gd name="connsiteY74" fmla="*/ 55687 h 411633"/>
                <a:gd name="connsiteX75" fmla="*/ 622273 w 659212"/>
                <a:gd name="connsiteY75" fmla="*/ 122289 h 411633"/>
                <a:gd name="connsiteX76" fmla="*/ 620928 w 659212"/>
                <a:gd name="connsiteY76" fmla="*/ 190156 h 41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59212" h="411633">
                  <a:moveTo>
                    <a:pt x="659212" y="160573"/>
                  </a:moveTo>
                  <a:cubicBezTo>
                    <a:pt x="659212" y="105203"/>
                    <a:pt x="628206" y="24047"/>
                    <a:pt x="561604" y="24047"/>
                  </a:cubicBezTo>
                  <a:lnTo>
                    <a:pt x="419226" y="24047"/>
                  </a:lnTo>
                  <a:cubicBezTo>
                    <a:pt x="415691" y="16944"/>
                    <a:pt x="409581" y="11456"/>
                    <a:pt x="402140" y="8702"/>
                  </a:cubicBezTo>
                  <a:cubicBezTo>
                    <a:pt x="394530" y="5624"/>
                    <a:pt x="386021" y="5624"/>
                    <a:pt x="378410" y="8702"/>
                  </a:cubicBezTo>
                  <a:cubicBezTo>
                    <a:pt x="372340" y="3192"/>
                    <a:pt x="364461" y="97"/>
                    <a:pt x="356263" y="1"/>
                  </a:cubicBezTo>
                  <a:cubicBezTo>
                    <a:pt x="347039" y="-78"/>
                    <a:pt x="338204" y="3709"/>
                    <a:pt x="331900" y="10442"/>
                  </a:cubicBezTo>
                  <a:cubicBezTo>
                    <a:pt x="323431" y="6725"/>
                    <a:pt x="313792" y="6725"/>
                    <a:pt x="305323" y="10442"/>
                  </a:cubicBezTo>
                  <a:cubicBezTo>
                    <a:pt x="299020" y="13273"/>
                    <a:pt x="293784" y="18039"/>
                    <a:pt x="290373" y="24047"/>
                  </a:cubicBezTo>
                  <a:cubicBezTo>
                    <a:pt x="290373" y="24047"/>
                    <a:pt x="80918" y="24047"/>
                    <a:pt x="80286" y="24522"/>
                  </a:cubicBezTo>
                  <a:cubicBezTo>
                    <a:pt x="34804" y="29663"/>
                    <a:pt x="0" y="86615"/>
                    <a:pt x="0" y="158516"/>
                  </a:cubicBezTo>
                  <a:cubicBezTo>
                    <a:pt x="0" y="233897"/>
                    <a:pt x="38205" y="292985"/>
                    <a:pt x="87009" y="292985"/>
                  </a:cubicBezTo>
                  <a:lnTo>
                    <a:pt x="272892" y="292985"/>
                  </a:lnTo>
                  <a:lnTo>
                    <a:pt x="272892" y="411633"/>
                  </a:lnTo>
                  <a:lnTo>
                    <a:pt x="351991" y="350331"/>
                  </a:lnTo>
                  <a:lnTo>
                    <a:pt x="431090" y="411633"/>
                  </a:lnTo>
                  <a:lnTo>
                    <a:pt x="431090" y="292985"/>
                  </a:lnTo>
                  <a:lnTo>
                    <a:pt x="616974" y="292985"/>
                  </a:lnTo>
                  <a:cubicBezTo>
                    <a:pt x="625711" y="292985"/>
                    <a:pt x="632793" y="285902"/>
                    <a:pt x="632793" y="277165"/>
                  </a:cubicBezTo>
                  <a:cubicBezTo>
                    <a:pt x="632793" y="268427"/>
                    <a:pt x="625711" y="261345"/>
                    <a:pt x="616974" y="261345"/>
                  </a:cubicBezTo>
                  <a:cubicBezTo>
                    <a:pt x="594061" y="262375"/>
                    <a:pt x="574621" y="244702"/>
                    <a:pt x="573469" y="221795"/>
                  </a:cubicBezTo>
                  <a:lnTo>
                    <a:pt x="620928" y="221795"/>
                  </a:lnTo>
                  <a:cubicBezTo>
                    <a:pt x="639438" y="221795"/>
                    <a:pt x="659212" y="205975"/>
                    <a:pt x="659212" y="160573"/>
                  </a:cubicBezTo>
                  <a:close/>
                  <a:moveTo>
                    <a:pt x="354681" y="57111"/>
                  </a:moveTo>
                  <a:cubicBezTo>
                    <a:pt x="393037" y="57111"/>
                    <a:pt x="424130" y="88205"/>
                    <a:pt x="424129" y="126561"/>
                  </a:cubicBezTo>
                  <a:cubicBezTo>
                    <a:pt x="424129" y="164917"/>
                    <a:pt x="393035" y="196010"/>
                    <a:pt x="354679" y="196009"/>
                  </a:cubicBezTo>
                  <a:cubicBezTo>
                    <a:pt x="316447" y="196008"/>
                    <a:pt x="285406" y="165108"/>
                    <a:pt x="285232" y="126876"/>
                  </a:cubicBezTo>
                  <a:cubicBezTo>
                    <a:pt x="285057" y="88521"/>
                    <a:pt x="316008" y="57286"/>
                    <a:pt x="354363" y="57112"/>
                  </a:cubicBezTo>
                  <a:cubicBezTo>
                    <a:pt x="354469" y="57111"/>
                    <a:pt x="354575" y="57111"/>
                    <a:pt x="354681" y="57111"/>
                  </a:cubicBezTo>
                  <a:close/>
                  <a:moveTo>
                    <a:pt x="257547" y="55687"/>
                  </a:moveTo>
                  <a:cubicBezTo>
                    <a:pt x="257389" y="57687"/>
                    <a:pt x="257389" y="59698"/>
                    <a:pt x="257547" y="61699"/>
                  </a:cubicBezTo>
                  <a:cubicBezTo>
                    <a:pt x="240650" y="68348"/>
                    <a:pt x="232306" y="87406"/>
                    <a:pt x="238879" y="104333"/>
                  </a:cubicBezTo>
                  <a:cubicBezTo>
                    <a:pt x="233184" y="110470"/>
                    <a:pt x="229970" y="118504"/>
                    <a:pt x="229862" y="126876"/>
                  </a:cubicBezTo>
                  <a:cubicBezTo>
                    <a:pt x="229958" y="135879"/>
                    <a:pt x="233730" y="144453"/>
                    <a:pt x="240303" y="150606"/>
                  </a:cubicBezTo>
                  <a:cubicBezTo>
                    <a:pt x="236590" y="159048"/>
                    <a:pt x="236590" y="168662"/>
                    <a:pt x="240303" y="177104"/>
                  </a:cubicBezTo>
                  <a:cubicBezTo>
                    <a:pt x="242481" y="182220"/>
                    <a:pt x="245907" y="186708"/>
                    <a:pt x="250270" y="190156"/>
                  </a:cubicBezTo>
                  <a:lnTo>
                    <a:pt x="161521" y="190156"/>
                  </a:lnTo>
                  <a:cubicBezTo>
                    <a:pt x="167060" y="177701"/>
                    <a:pt x="169968" y="164236"/>
                    <a:pt x="170063" y="150606"/>
                  </a:cubicBezTo>
                  <a:cubicBezTo>
                    <a:pt x="170063" y="111056"/>
                    <a:pt x="160413" y="78151"/>
                    <a:pt x="144198" y="55687"/>
                  </a:cubicBezTo>
                  <a:close/>
                  <a:moveTo>
                    <a:pt x="87009" y="261345"/>
                  </a:moveTo>
                  <a:cubicBezTo>
                    <a:pt x="60274" y="261345"/>
                    <a:pt x="31640" y="220055"/>
                    <a:pt x="31640" y="158516"/>
                  </a:cubicBezTo>
                  <a:cubicBezTo>
                    <a:pt x="31640" y="96977"/>
                    <a:pt x="60274" y="55687"/>
                    <a:pt x="87009" y="55687"/>
                  </a:cubicBezTo>
                  <a:cubicBezTo>
                    <a:pt x="116829" y="55687"/>
                    <a:pt x="138424" y="95237"/>
                    <a:pt x="138424" y="150606"/>
                  </a:cubicBezTo>
                  <a:cubicBezTo>
                    <a:pt x="138424" y="150606"/>
                    <a:pt x="137870" y="190156"/>
                    <a:pt x="114694" y="190156"/>
                  </a:cubicBezTo>
                  <a:cubicBezTo>
                    <a:pt x="103462" y="190156"/>
                    <a:pt x="90964" y="171567"/>
                    <a:pt x="90964" y="146651"/>
                  </a:cubicBezTo>
                  <a:cubicBezTo>
                    <a:pt x="90925" y="141332"/>
                    <a:pt x="91482" y="136026"/>
                    <a:pt x="92625" y="130831"/>
                  </a:cubicBezTo>
                  <a:cubicBezTo>
                    <a:pt x="94525" y="122291"/>
                    <a:pt x="89142" y="113827"/>
                    <a:pt x="80602" y="111927"/>
                  </a:cubicBezTo>
                  <a:cubicBezTo>
                    <a:pt x="72062" y="110027"/>
                    <a:pt x="63597" y="115409"/>
                    <a:pt x="61697" y="123950"/>
                  </a:cubicBezTo>
                  <a:cubicBezTo>
                    <a:pt x="60077" y="131407"/>
                    <a:pt x="59282" y="139020"/>
                    <a:pt x="59324" y="146651"/>
                  </a:cubicBezTo>
                  <a:cubicBezTo>
                    <a:pt x="59324" y="188811"/>
                    <a:pt x="83687" y="221795"/>
                    <a:pt x="114694" y="221795"/>
                  </a:cubicBezTo>
                  <a:lnTo>
                    <a:pt x="272892" y="221795"/>
                  </a:lnTo>
                  <a:lnTo>
                    <a:pt x="272892" y="261345"/>
                  </a:lnTo>
                  <a:close/>
                  <a:moveTo>
                    <a:pt x="351991" y="310307"/>
                  </a:moveTo>
                  <a:lnTo>
                    <a:pt x="304532" y="347088"/>
                  </a:lnTo>
                  <a:lnTo>
                    <a:pt x="304532" y="241491"/>
                  </a:lnTo>
                  <a:cubicBezTo>
                    <a:pt x="306365" y="242639"/>
                    <a:pt x="308297" y="243618"/>
                    <a:pt x="310306" y="244418"/>
                  </a:cubicBezTo>
                  <a:cubicBezTo>
                    <a:pt x="317938" y="247385"/>
                    <a:pt x="326404" y="247385"/>
                    <a:pt x="334036" y="244418"/>
                  </a:cubicBezTo>
                  <a:cubicBezTo>
                    <a:pt x="340133" y="250077"/>
                    <a:pt x="348104" y="253289"/>
                    <a:pt x="356421" y="253435"/>
                  </a:cubicBezTo>
                  <a:cubicBezTo>
                    <a:pt x="365637" y="253475"/>
                    <a:pt x="374457" y="249695"/>
                    <a:pt x="380783" y="242994"/>
                  </a:cubicBezTo>
                  <a:cubicBezTo>
                    <a:pt x="386674" y="245471"/>
                    <a:pt x="393144" y="246239"/>
                    <a:pt x="399451" y="245209"/>
                  </a:cubicBezTo>
                  <a:lnTo>
                    <a:pt x="399451" y="347088"/>
                  </a:lnTo>
                  <a:close/>
                  <a:moveTo>
                    <a:pt x="431090" y="261345"/>
                  </a:moveTo>
                  <a:lnTo>
                    <a:pt x="431090" y="224564"/>
                  </a:lnTo>
                  <a:cubicBezTo>
                    <a:pt x="433497" y="223875"/>
                    <a:pt x="435829" y="222948"/>
                    <a:pt x="438051" y="221795"/>
                  </a:cubicBezTo>
                  <a:lnTo>
                    <a:pt x="541829" y="221795"/>
                  </a:lnTo>
                  <a:cubicBezTo>
                    <a:pt x="541830" y="235986"/>
                    <a:pt x="546284" y="249819"/>
                    <a:pt x="554564" y="261345"/>
                  </a:cubicBezTo>
                  <a:close/>
                  <a:moveTo>
                    <a:pt x="457984" y="190156"/>
                  </a:moveTo>
                  <a:cubicBezTo>
                    <a:pt x="465492" y="186682"/>
                    <a:pt x="471341" y="180407"/>
                    <a:pt x="474279" y="172675"/>
                  </a:cubicBezTo>
                  <a:cubicBezTo>
                    <a:pt x="477223" y="165038"/>
                    <a:pt x="477223" y="156581"/>
                    <a:pt x="474279" y="148945"/>
                  </a:cubicBezTo>
                  <a:cubicBezTo>
                    <a:pt x="479867" y="142923"/>
                    <a:pt x="482975" y="135012"/>
                    <a:pt x="482980" y="126797"/>
                  </a:cubicBezTo>
                  <a:cubicBezTo>
                    <a:pt x="483020" y="117581"/>
                    <a:pt x="479240" y="108761"/>
                    <a:pt x="472538" y="102435"/>
                  </a:cubicBezTo>
                  <a:cubicBezTo>
                    <a:pt x="476217" y="93958"/>
                    <a:pt x="476217" y="84334"/>
                    <a:pt x="472538" y="75857"/>
                  </a:cubicBezTo>
                  <a:cubicBezTo>
                    <a:pt x="469276" y="68225"/>
                    <a:pt x="463179" y="62157"/>
                    <a:pt x="455532" y="58930"/>
                  </a:cubicBezTo>
                  <a:cubicBezTo>
                    <a:pt x="455387" y="57831"/>
                    <a:pt x="455149" y="56746"/>
                    <a:pt x="454820" y="55687"/>
                  </a:cubicBezTo>
                  <a:lnTo>
                    <a:pt x="561604" y="55687"/>
                  </a:lnTo>
                  <a:cubicBezTo>
                    <a:pt x="593244" y="55687"/>
                    <a:pt x="613651" y="90095"/>
                    <a:pt x="622273" y="122289"/>
                  </a:cubicBezTo>
                  <a:cubicBezTo>
                    <a:pt x="632319" y="160098"/>
                    <a:pt x="625674" y="187387"/>
                    <a:pt x="620928" y="190156"/>
                  </a:cubicBezTo>
                  <a:close/>
                </a:path>
              </a:pathLst>
            </a:custGeom>
            <a:noFill/>
            <a:ln w="15677" cap="flat">
              <a:solidFill>
                <a:srgbClr val="0E293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v-LV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3557411-816B-493F-86A0-19591D6D873A}"/>
                </a:ext>
              </a:extLst>
            </p:cNvPr>
            <p:cNvSpPr txBox="1"/>
            <p:nvPr/>
          </p:nvSpPr>
          <p:spPr>
            <a:xfrm>
              <a:off x="2039293" y="3619361"/>
              <a:ext cx="1448565" cy="73866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lv-LV" sz="1400" b="1" dirty="0">
                  <a:ea typeface="+mn-lt"/>
                  <a:cs typeface="+mn-lt"/>
                </a:rPr>
                <a:t>IZGLĪTĪBA &amp; </a:t>
              </a:r>
              <a:endParaRPr lang="lv-LV" sz="1400" dirty="0">
                <a:ea typeface="+mn-lt"/>
                <a:cs typeface="+mn-lt"/>
              </a:endParaRPr>
            </a:p>
            <a:p>
              <a:r>
                <a:rPr lang="lv-LV" sz="1400" b="1" dirty="0">
                  <a:ea typeface="+mn-lt"/>
                  <a:cs typeface="+mn-lt"/>
                </a:rPr>
                <a:t>CILVĒKKAPITĀLS</a:t>
              </a:r>
              <a:endParaRPr lang="lv-LV" sz="1400" dirty="0">
                <a:ea typeface="+mn-lt"/>
                <a:cs typeface="+mn-lt"/>
              </a:endParaRPr>
            </a:p>
            <a:p>
              <a:endParaRPr lang="lv-LV" sz="1400" b="1" dirty="0">
                <a:ea typeface="Calibri"/>
                <a:cs typeface="Calibri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8907403-71D4-4A29-97A2-473B8DA4A862}"/>
                </a:ext>
              </a:extLst>
            </p:cNvPr>
            <p:cNvSpPr txBox="1"/>
            <p:nvPr/>
          </p:nvSpPr>
          <p:spPr>
            <a:xfrm>
              <a:off x="581048" y="3739581"/>
              <a:ext cx="1293796" cy="101566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lv-LV"/>
              </a:defPPr>
              <a:lvl1pPr>
                <a:defRPr sz="1200" b="1"/>
              </a:lvl1pPr>
            </a:lstStyle>
            <a:p>
              <a:pPr algn="r"/>
              <a:r>
                <a:rPr lang="lv-LV" dirty="0">
                  <a:ea typeface="+mn-lt"/>
                  <a:cs typeface="+mn-lt"/>
                </a:rPr>
                <a:t>Izglītības attīstības pamatnostādnes 2021.-2027. gadam</a:t>
              </a:r>
              <a:endParaRPr lang="lv-LV" b="0" dirty="0">
                <a:ea typeface="+mn-lt"/>
                <a:cs typeface="+mn-lt"/>
              </a:endParaRPr>
            </a:p>
          </p:txBody>
        </p:sp>
        <p:pic>
          <p:nvPicPr>
            <p:cNvPr id="16" name="Picture 65">
              <a:extLst>
                <a:ext uri="{FF2B5EF4-FFF2-40B4-BE49-F238E27FC236}">
                  <a16:creationId xmlns:a16="http://schemas.microsoft.com/office/drawing/2014/main" id="{4F25A184-3473-403E-B2BC-0379148BD8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0E293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7731" y="5911568"/>
              <a:ext cx="704042" cy="613924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41F2D17-0B33-41E0-A4AA-A4BF969BE9A7}"/>
                </a:ext>
              </a:extLst>
            </p:cNvPr>
            <p:cNvSpPr txBox="1"/>
            <p:nvPr/>
          </p:nvSpPr>
          <p:spPr>
            <a:xfrm>
              <a:off x="2039293" y="5238002"/>
              <a:ext cx="1140325" cy="73866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lv-LV" sz="1400" b="1">
                  <a:ea typeface="+mn-lt"/>
                  <a:cs typeface="+mn-lt"/>
                </a:rPr>
                <a:t>BIZNESS &amp; </a:t>
              </a:r>
              <a:endParaRPr lang="lv-LV" sz="1400">
                <a:ea typeface="+mn-lt"/>
                <a:cs typeface="+mn-lt"/>
              </a:endParaRPr>
            </a:p>
            <a:p>
              <a:r>
                <a:rPr lang="lv-LV" sz="1400" b="1">
                  <a:ea typeface="+mn-lt"/>
                  <a:cs typeface="+mn-lt"/>
                </a:rPr>
                <a:t>INDUSTRIJA</a:t>
              </a:r>
              <a:endParaRPr lang="lv-LV" sz="1400">
                <a:ea typeface="+mn-lt"/>
                <a:cs typeface="+mn-lt"/>
              </a:endParaRPr>
            </a:p>
            <a:p>
              <a:endParaRPr lang="lv-LV" sz="1400" b="1">
                <a:ea typeface="Calibri"/>
                <a:cs typeface="Calibri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B19BA6B-6263-449C-97A6-2CE9C29F4884}"/>
                </a:ext>
              </a:extLst>
            </p:cNvPr>
            <p:cNvSpPr txBox="1"/>
            <p:nvPr/>
          </p:nvSpPr>
          <p:spPr>
            <a:xfrm>
              <a:off x="354515" y="5473601"/>
              <a:ext cx="1565061" cy="83099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r"/>
              <a:r>
                <a:rPr lang="lv-LV" sz="1200" b="1" dirty="0">
                  <a:ea typeface="+mn-lt"/>
                  <a:cs typeface="+mn-lt"/>
                </a:rPr>
                <a:t>Nacionālās industriālās politikas</a:t>
              </a:r>
              <a:endParaRPr lang="lv-LV" dirty="0">
                <a:ea typeface="+mn-lt"/>
                <a:cs typeface="+mn-lt"/>
              </a:endParaRPr>
            </a:p>
            <a:p>
              <a:pPr algn="r"/>
              <a:r>
                <a:rPr lang="lv-LV" sz="1200" b="1" dirty="0">
                  <a:ea typeface="+mn-lt"/>
                  <a:cs typeface="+mn-lt"/>
                </a:rPr>
                <a:t>pamatnostādnes 2021.-2027. gadam</a:t>
              </a:r>
              <a:endParaRPr lang="lv-LV" dirty="0">
                <a:ea typeface="Calibri"/>
                <a:cs typeface="Calibri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0A4B659E-2455-4262-8424-27F27C7B9845}"/>
              </a:ext>
            </a:extLst>
          </p:cNvPr>
          <p:cNvSpPr txBox="1"/>
          <p:nvPr/>
        </p:nvSpPr>
        <p:spPr>
          <a:xfrm>
            <a:off x="3245295" y="1774260"/>
            <a:ext cx="3494771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lv-LV" dirty="0">
                <a:ea typeface="+mn-lt"/>
                <a:cs typeface="+mn-lt"/>
              </a:rPr>
              <a:t>LATVIJAS PĒTNIECĪBAS UN INOVĀCIJU STRATĒĢISKĀ PADOME</a:t>
            </a:r>
            <a:endParaRPr lang="lv-LV" sz="1800" dirty="0">
              <a:ea typeface="Calibri"/>
              <a:cs typeface="Calibr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6986D01-B788-4C50-8297-DAD3DA346118}"/>
              </a:ext>
            </a:extLst>
          </p:cNvPr>
          <p:cNvSpPr txBox="1"/>
          <p:nvPr/>
        </p:nvSpPr>
        <p:spPr>
          <a:xfrm>
            <a:off x="3511063" y="3412579"/>
            <a:ext cx="309870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lv-LV">
                <a:ea typeface="+mn-lt"/>
                <a:cs typeface="+mn-lt"/>
              </a:rPr>
              <a:t>INOVĀCIJU UN PĒTNIECĪBAS PĀRVALDĪBAS PADOME </a:t>
            </a:r>
            <a:endParaRPr lang="lv-LV" sz="1800">
              <a:ea typeface="Calibri"/>
              <a:cs typeface="Calibri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6F13B2A-6F60-49C2-846F-67782DA2B09F}"/>
              </a:ext>
            </a:extLst>
          </p:cNvPr>
          <p:cNvSpPr txBox="1"/>
          <p:nvPr/>
        </p:nvSpPr>
        <p:spPr>
          <a:xfrm>
            <a:off x="3775419" y="2353410"/>
            <a:ext cx="2569987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lv-LV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</a:rPr>
              <a:t>ieteikumi Inovāciju un pētniecības pārvaldības padomei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lv-LV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</a:rPr>
              <a:t>sadarbības stratēģiskā koordinācija starp industriju, zinātni un valdību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554D6CD-B310-4BD9-9FDC-D64BD832ADEB}"/>
              </a:ext>
            </a:extLst>
          </p:cNvPr>
          <p:cNvSpPr txBox="1"/>
          <p:nvPr/>
        </p:nvSpPr>
        <p:spPr>
          <a:xfrm>
            <a:off x="3758330" y="3994359"/>
            <a:ext cx="2658342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lv-LV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</a:rPr>
              <a:t>institucionālā vadība un sinhronizācija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lv-LV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</a:rPr>
              <a:t>RIS3 pārvaldība un ieviešanas uzraudzība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lv-LV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</a:rPr>
              <a:t>RIS3 atbalsta ietvara vadība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E98801A-7946-4AE6-B700-DF70F63D535E}"/>
              </a:ext>
            </a:extLst>
          </p:cNvPr>
          <p:cNvSpPr txBox="1"/>
          <p:nvPr/>
        </p:nvSpPr>
        <p:spPr>
          <a:xfrm>
            <a:off x="3304358" y="5070935"/>
            <a:ext cx="3490274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lv-LV" dirty="0">
                <a:ea typeface="+mn-lt"/>
                <a:cs typeface="+mn-lt"/>
              </a:rPr>
              <a:t>RIS3 VADĪBAS GRUPAS</a:t>
            </a:r>
            <a:endParaRPr lang="lv-LV" sz="1800" dirty="0">
              <a:ea typeface="Calibri"/>
              <a:cs typeface="Calibri"/>
            </a:endParaRPr>
          </a:p>
        </p:txBody>
      </p:sp>
      <p:sp>
        <p:nvSpPr>
          <p:cNvPr id="25" name="Taisnstūris 29">
            <a:extLst>
              <a:ext uri="{FF2B5EF4-FFF2-40B4-BE49-F238E27FC236}">
                <a16:creationId xmlns:a16="http://schemas.microsoft.com/office/drawing/2014/main" id="{80D839D2-C7A8-4A45-9D21-85E61FC307F8}"/>
              </a:ext>
            </a:extLst>
          </p:cNvPr>
          <p:cNvSpPr/>
          <p:nvPr/>
        </p:nvSpPr>
        <p:spPr>
          <a:xfrm>
            <a:off x="3626285" y="5558883"/>
            <a:ext cx="3296456" cy="1512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252000" rIns="360000" bIns="72000" rtlCol="0" anchor="ctr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lv-LV" sz="1100" b="1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stratēģijas attīstība un atjaunināšana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lv-LV" sz="1100" b="1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ekosistēmu attīstība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lv-LV" sz="1100" b="1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uzņēmējdarbības atklājuma princips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lv-LV" sz="1100" b="1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izaicinājumu &amp; iespēju analīze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lv-LV" sz="1100" b="1" dirty="0">
              <a:solidFill>
                <a:srgbClr val="FFFFF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lv-LV" sz="1100" b="1" dirty="0">
              <a:solidFill>
                <a:srgbClr val="FFFFF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lv-LV" sz="11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417ECC9-9752-4EE1-8375-9BB6FEAA27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6739" y="5369266"/>
            <a:ext cx="2462623" cy="379234"/>
          </a:xfrm>
          <a:prstGeom prst="rect">
            <a:avLst/>
          </a:prstGeom>
        </p:spPr>
      </p:pic>
      <p:sp>
        <p:nvSpPr>
          <p:cNvPr id="27" name="Taisnstūris 64">
            <a:extLst>
              <a:ext uri="{FF2B5EF4-FFF2-40B4-BE49-F238E27FC236}">
                <a16:creationId xmlns:a16="http://schemas.microsoft.com/office/drawing/2014/main" id="{5E51864A-983A-4CA6-95F6-6EDE6B82512D}"/>
              </a:ext>
            </a:extLst>
          </p:cNvPr>
          <p:cNvSpPr/>
          <p:nvPr/>
        </p:nvSpPr>
        <p:spPr>
          <a:xfrm>
            <a:off x="167245" y="1012856"/>
            <a:ext cx="3067654" cy="693721"/>
          </a:xfrm>
          <a:prstGeom prst="rect">
            <a:avLst/>
          </a:prstGeom>
          <a:solidFill>
            <a:srgbClr val="0E2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2000" b="1"/>
              <a:t>POLITIKAS IETVARS</a:t>
            </a:r>
            <a:endParaRPr lang="lv-LV" sz="2000" b="1">
              <a:ea typeface="Calibri"/>
              <a:cs typeface="Calibri"/>
            </a:endParaRPr>
          </a:p>
        </p:txBody>
      </p:sp>
      <p:sp>
        <p:nvSpPr>
          <p:cNvPr id="28" name="Taisnstūris 64">
            <a:extLst>
              <a:ext uri="{FF2B5EF4-FFF2-40B4-BE49-F238E27FC236}">
                <a16:creationId xmlns:a16="http://schemas.microsoft.com/office/drawing/2014/main" id="{B5EA92CD-72E7-468C-82A2-FF1166AF2D14}"/>
              </a:ext>
            </a:extLst>
          </p:cNvPr>
          <p:cNvSpPr/>
          <p:nvPr/>
        </p:nvSpPr>
        <p:spPr>
          <a:xfrm>
            <a:off x="3542109" y="1005600"/>
            <a:ext cx="3067654" cy="696335"/>
          </a:xfrm>
          <a:prstGeom prst="rect">
            <a:avLst/>
          </a:prstGeom>
          <a:solidFill>
            <a:srgbClr val="0E2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2000" b="1"/>
              <a:t>RIS3 UN INSTITUCIONĀLĀ PĀRVALDĪBA </a:t>
            </a:r>
            <a:endParaRPr lang="lv-LV" sz="2000" b="1">
              <a:ea typeface="Calibri"/>
              <a:cs typeface="Calibri"/>
            </a:endParaRPr>
          </a:p>
        </p:txBody>
      </p:sp>
      <p:sp>
        <p:nvSpPr>
          <p:cNvPr id="29" name="Taisnstūris 64">
            <a:extLst>
              <a:ext uri="{FF2B5EF4-FFF2-40B4-BE49-F238E27FC236}">
                <a16:creationId xmlns:a16="http://schemas.microsoft.com/office/drawing/2014/main" id="{B83F419A-A49F-4DD3-BFA9-7CF7D6055E58}"/>
              </a:ext>
            </a:extLst>
          </p:cNvPr>
          <p:cNvSpPr/>
          <p:nvPr/>
        </p:nvSpPr>
        <p:spPr>
          <a:xfrm>
            <a:off x="6897251" y="1012856"/>
            <a:ext cx="4925293" cy="696335"/>
          </a:xfrm>
          <a:prstGeom prst="rect">
            <a:avLst/>
          </a:prstGeom>
          <a:solidFill>
            <a:srgbClr val="0E2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2000" b="1"/>
              <a:t> INOVĀCIJU EKOSISTĒMA</a:t>
            </a:r>
            <a:endParaRPr lang="lv-LV" sz="2000" b="1">
              <a:ea typeface="Calibri"/>
              <a:cs typeface="Calibri"/>
            </a:endParaRPr>
          </a:p>
        </p:txBody>
      </p:sp>
      <p:sp>
        <p:nvSpPr>
          <p:cNvPr id="30" name="Arrow: Up 29">
            <a:extLst>
              <a:ext uri="{FF2B5EF4-FFF2-40B4-BE49-F238E27FC236}">
                <a16:creationId xmlns:a16="http://schemas.microsoft.com/office/drawing/2014/main" id="{F5549994-84AB-44B4-890A-1E08E7EDB6A3}"/>
              </a:ext>
            </a:extLst>
          </p:cNvPr>
          <p:cNvSpPr/>
          <p:nvPr/>
        </p:nvSpPr>
        <p:spPr>
          <a:xfrm>
            <a:off x="4868369" y="3142281"/>
            <a:ext cx="166255" cy="201864"/>
          </a:xfrm>
          <a:prstGeom prst="upArrow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1" name="Arrow: Up 30">
            <a:extLst>
              <a:ext uri="{FF2B5EF4-FFF2-40B4-BE49-F238E27FC236}">
                <a16:creationId xmlns:a16="http://schemas.microsoft.com/office/drawing/2014/main" id="{5763C98E-9495-4F38-ABC0-CA59F807F3C4}"/>
              </a:ext>
            </a:extLst>
          </p:cNvPr>
          <p:cNvSpPr/>
          <p:nvPr/>
        </p:nvSpPr>
        <p:spPr>
          <a:xfrm rot="10800000">
            <a:off x="5048051" y="3156624"/>
            <a:ext cx="166255" cy="201864"/>
          </a:xfrm>
          <a:prstGeom prst="upArrow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2" name="Arrow: Up 31">
            <a:extLst>
              <a:ext uri="{FF2B5EF4-FFF2-40B4-BE49-F238E27FC236}">
                <a16:creationId xmlns:a16="http://schemas.microsoft.com/office/drawing/2014/main" id="{B26B1F2F-8002-4CEB-81BD-074F0D621703}"/>
              </a:ext>
            </a:extLst>
          </p:cNvPr>
          <p:cNvSpPr/>
          <p:nvPr/>
        </p:nvSpPr>
        <p:spPr>
          <a:xfrm>
            <a:off x="4827680" y="4811619"/>
            <a:ext cx="166255" cy="201864"/>
          </a:xfrm>
          <a:prstGeom prst="upArrow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3" name="Arrow: Up 32">
            <a:extLst>
              <a:ext uri="{FF2B5EF4-FFF2-40B4-BE49-F238E27FC236}">
                <a16:creationId xmlns:a16="http://schemas.microsoft.com/office/drawing/2014/main" id="{C40842B6-171F-435E-A237-C85F79C1EAA0}"/>
              </a:ext>
            </a:extLst>
          </p:cNvPr>
          <p:cNvSpPr/>
          <p:nvPr/>
        </p:nvSpPr>
        <p:spPr>
          <a:xfrm rot="10800000">
            <a:off x="5007362" y="4825962"/>
            <a:ext cx="166255" cy="201864"/>
          </a:xfrm>
          <a:prstGeom prst="upArrow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3E07B5D5-FFCF-4984-B0AB-AC058E2F80CC}"/>
              </a:ext>
            </a:extLst>
          </p:cNvPr>
          <p:cNvSpPr txBox="1">
            <a:spLocks/>
          </p:cNvSpPr>
          <p:nvPr/>
        </p:nvSpPr>
        <p:spPr>
          <a:xfrm>
            <a:off x="1275733" y="126211"/>
            <a:ext cx="9469821" cy="643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lv-LV" sz="3600" b="1">
                <a:latin typeface="Calibri"/>
                <a:ea typeface="Calibri"/>
                <a:cs typeface="Calibri"/>
              </a:rPr>
              <a:t>RĪCĪBPOLITIKAS KONCEPTS</a:t>
            </a:r>
          </a:p>
        </p:txBody>
      </p:sp>
      <p:pic>
        <p:nvPicPr>
          <p:cNvPr id="36" name="Picture 35" descr="A picture containing text&#10;&#10;Description automatically generated">
            <a:extLst>
              <a:ext uri="{FF2B5EF4-FFF2-40B4-BE49-F238E27FC236}">
                <a16:creationId xmlns:a16="http://schemas.microsoft.com/office/drawing/2014/main" id="{11FD7FB9-B787-4A96-9E4E-0F922047C8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36" y="183720"/>
            <a:ext cx="998321" cy="7711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901CEAF-5D35-411E-95D9-3E8CFBE203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8058" y="1805493"/>
            <a:ext cx="5119776" cy="4926296"/>
          </a:xfrm>
          <a:prstGeom prst="rect">
            <a:avLst/>
          </a:prstGeom>
        </p:spPr>
      </p:pic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D6A61FCD-F9CD-4EA9-9035-D893AF7927C4}"/>
              </a:ext>
            </a:extLst>
          </p:cNvPr>
          <p:cNvSpPr/>
          <p:nvPr/>
        </p:nvSpPr>
        <p:spPr>
          <a:xfrm rot="5400000">
            <a:off x="6348082" y="5968081"/>
            <a:ext cx="424443" cy="495508"/>
          </a:xfrm>
          <a:prstGeom prst="triangle">
            <a:avLst/>
          </a:prstGeom>
          <a:solidFill>
            <a:srgbClr val="1D2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04897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781AD1F-5F9E-4A1D-A5AB-A9CD539B8A5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rgbClr val="4C4C68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81EF1CD-90F0-4564-BB96-53E395D6C6B8}"/>
              </a:ext>
            </a:extLst>
          </p:cNvPr>
          <p:cNvSpPr txBox="1">
            <a:spLocks/>
          </p:cNvSpPr>
          <p:nvPr/>
        </p:nvSpPr>
        <p:spPr>
          <a:xfrm>
            <a:off x="838200" y="2547193"/>
            <a:ext cx="10515600" cy="21461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lv-LV" sz="3600" dirty="0">
                <a:solidFill>
                  <a:schemeClr val="bg1"/>
                </a:solidFill>
              </a:rPr>
              <a:t>EM ATBALSTS PĒTNIECĪBAI, ATTĪSTĪBAI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lv-LV" sz="3600" dirty="0">
                <a:solidFill>
                  <a:schemeClr val="bg1"/>
                </a:solidFill>
              </a:rPr>
              <a:t>UN INOVĀCIJĀM</a:t>
            </a:r>
          </a:p>
        </p:txBody>
      </p:sp>
    </p:spTree>
    <p:extLst>
      <p:ext uri="{BB962C8B-B14F-4D97-AF65-F5344CB8AC3E}">
        <p14:creationId xmlns:p14="http://schemas.microsoft.com/office/powerpoint/2010/main" val="2599468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58B4A-A1F4-4D53-8283-AB9A9FCFD2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70061" y="504000"/>
            <a:ext cx="9469821" cy="643048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lv-LV" sz="3600" b="1">
                <a:latin typeface="Calibri" panose="020F0502020204030204" pitchFamily="34" charset="0"/>
                <a:cs typeface="Calibri" panose="020F0502020204030204" pitchFamily="34" charset="0"/>
              </a:rPr>
              <a:t>AKTUALITĀTE</a:t>
            </a:r>
          </a:p>
        </p:txBody>
      </p:sp>
      <p:grpSp>
        <p:nvGrpSpPr>
          <p:cNvPr id="42" name="Grupa 17">
            <a:extLst>
              <a:ext uri="{FF2B5EF4-FFF2-40B4-BE49-F238E27FC236}">
                <a16:creationId xmlns:a16="http://schemas.microsoft.com/office/drawing/2014/main" id="{A8C270D5-BC65-4F12-A333-115EBD101F89}"/>
              </a:ext>
            </a:extLst>
          </p:cNvPr>
          <p:cNvGrpSpPr/>
          <p:nvPr/>
        </p:nvGrpSpPr>
        <p:grpSpPr>
          <a:xfrm>
            <a:off x="353415" y="2056040"/>
            <a:ext cx="2315631" cy="3125276"/>
            <a:chOff x="438105" y="1710233"/>
            <a:chExt cx="2315702" cy="3125372"/>
          </a:xfrm>
        </p:grpSpPr>
        <p:sp>
          <p:nvSpPr>
            <p:cNvPr id="43" name="Vision">
              <a:extLst>
                <a:ext uri="{FF2B5EF4-FFF2-40B4-BE49-F238E27FC236}">
                  <a16:creationId xmlns:a16="http://schemas.microsoft.com/office/drawing/2014/main" id="{116CFE76-9889-45F5-955C-77E01F890B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8105" y="1710233"/>
              <a:ext cx="2249013" cy="810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square" lIns="35717" tIns="35717" rIns="35717" bIns="35717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410730"/>
              <a:r>
                <a:rPr lang="lv-LV" altLang="lv-LV" sz="16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Kopējie</a:t>
              </a:r>
            </a:p>
            <a:p>
              <a:pPr algn="ctr" defTabSz="410730"/>
              <a:r>
                <a:rPr lang="lv-LV" altLang="lv-LV" sz="16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izdevumi</a:t>
              </a:r>
            </a:p>
            <a:p>
              <a:pPr algn="ctr" defTabSz="410730"/>
              <a:r>
                <a:rPr lang="lv-LV" altLang="lv-LV" sz="16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P&amp;A (% no IKP)</a:t>
              </a:r>
            </a:p>
          </p:txBody>
        </p:sp>
        <p:sp>
          <p:nvSpPr>
            <p:cNvPr id="47" name="Taisnstūris 10">
              <a:extLst>
                <a:ext uri="{FF2B5EF4-FFF2-40B4-BE49-F238E27FC236}">
                  <a16:creationId xmlns:a16="http://schemas.microsoft.com/office/drawing/2014/main" id="{6DF737DF-7813-40A1-B7A1-BE0779CA6314}"/>
                </a:ext>
              </a:extLst>
            </p:cNvPr>
            <p:cNvSpPr/>
            <p:nvPr/>
          </p:nvSpPr>
          <p:spPr>
            <a:xfrm>
              <a:off x="829895" y="2668843"/>
              <a:ext cx="677789" cy="635756"/>
            </a:xfrm>
            <a:prstGeom prst="rect">
              <a:avLst/>
            </a:prstGeom>
            <a:solidFill>
              <a:srgbClr val="0E29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v-LV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0.71%</a:t>
              </a:r>
            </a:p>
          </p:txBody>
        </p:sp>
        <p:sp>
          <p:nvSpPr>
            <p:cNvPr id="50" name="Taisnstūris 22">
              <a:extLst>
                <a:ext uri="{FF2B5EF4-FFF2-40B4-BE49-F238E27FC236}">
                  <a16:creationId xmlns:a16="http://schemas.microsoft.com/office/drawing/2014/main" id="{BC24F491-1F80-41BD-B46C-D68B06E45892}"/>
                </a:ext>
              </a:extLst>
            </p:cNvPr>
            <p:cNvSpPr/>
            <p:nvPr/>
          </p:nvSpPr>
          <p:spPr>
            <a:xfrm>
              <a:off x="832317" y="3434346"/>
              <a:ext cx="677789" cy="635756"/>
            </a:xfrm>
            <a:prstGeom prst="rect">
              <a:avLst/>
            </a:prstGeom>
            <a:solidFill>
              <a:srgbClr val="E2E2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v-LV" sz="1400">
                  <a:solidFill>
                    <a:srgbClr val="0E293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1%</a:t>
              </a:r>
            </a:p>
          </p:txBody>
        </p:sp>
        <p:sp>
          <p:nvSpPr>
            <p:cNvPr id="51" name="Taisnstūris 33">
              <a:extLst>
                <a:ext uri="{FF2B5EF4-FFF2-40B4-BE49-F238E27FC236}">
                  <a16:creationId xmlns:a16="http://schemas.microsoft.com/office/drawing/2014/main" id="{EADC3B35-B50E-4B19-A374-C9390017E122}"/>
                </a:ext>
              </a:extLst>
            </p:cNvPr>
            <p:cNvSpPr/>
            <p:nvPr/>
          </p:nvSpPr>
          <p:spPr>
            <a:xfrm>
              <a:off x="829895" y="4199849"/>
              <a:ext cx="677789" cy="635756"/>
            </a:xfrm>
            <a:prstGeom prst="rect">
              <a:avLst/>
            </a:prstGeom>
            <a:solidFill>
              <a:srgbClr val="E2E2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v-LV" sz="1400">
                  <a:solidFill>
                    <a:srgbClr val="0E293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1.5%</a:t>
              </a:r>
            </a:p>
          </p:txBody>
        </p:sp>
        <p:sp>
          <p:nvSpPr>
            <p:cNvPr id="59" name="Taisnstūris 34">
              <a:extLst>
                <a:ext uri="{FF2B5EF4-FFF2-40B4-BE49-F238E27FC236}">
                  <a16:creationId xmlns:a16="http://schemas.microsoft.com/office/drawing/2014/main" id="{1509F016-243F-4831-9486-BBF312D2CF95}"/>
                </a:ext>
              </a:extLst>
            </p:cNvPr>
            <p:cNvSpPr/>
            <p:nvPr/>
          </p:nvSpPr>
          <p:spPr>
            <a:xfrm>
              <a:off x="1175108" y="2677220"/>
              <a:ext cx="1578699" cy="6357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v-LV" sz="1400">
                  <a:solidFill>
                    <a:srgbClr val="0E293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2020. gads</a:t>
              </a:r>
            </a:p>
          </p:txBody>
        </p:sp>
        <p:sp>
          <p:nvSpPr>
            <p:cNvPr id="62" name="Taisnstūris 35">
              <a:extLst>
                <a:ext uri="{FF2B5EF4-FFF2-40B4-BE49-F238E27FC236}">
                  <a16:creationId xmlns:a16="http://schemas.microsoft.com/office/drawing/2014/main" id="{E50D310F-02F7-4E3F-A624-290EFF618184}"/>
                </a:ext>
              </a:extLst>
            </p:cNvPr>
            <p:cNvSpPr/>
            <p:nvPr/>
          </p:nvSpPr>
          <p:spPr>
            <a:xfrm>
              <a:off x="1148025" y="3426632"/>
              <a:ext cx="1578699" cy="6357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v-LV" sz="1400">
                  <a:solidFill>
                    <a:srgbClr val="0E293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2023. gads</a:t>
              </a:r>
            </a:p>
          </p:txBody>
        </p:sp>
        <p:sp>
          <p:nvSpPr>
            <p:cNvPr id="69" name="Taisnstūris 36">
              <a:extLst>
                <a:ext uri="{FF2B5EF4-FFF2-40B4-BE49-F238E27FC236}">
                  <a16:creationId xmlns:a16="http://schemas.microsoft.com/office/drawing/2014/main" id="{CE3A2C98-BC38-48BC-991E-7432FDC1A74D}"/>
                </a:ext>
              </a:extLst>
            </p:cNvPr>
            <p:cNvSpPr/>
            <p:nvPr/>
          </p:nvSpPr>
          <p:spPr>
            <a:xfrm>
              <a:off x="1165052" y="4199849"/>
              <a:ext cx="1578699" cy="6357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v-LV" sz="1400">
                  <a:solidFill>
                    <a:srgbClr val="0E293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2027. gads</a:t>
              </a:r>
            </a:p>
          </p:txBody>
        </p:sp>
      </p:grpSp>
      <p:grpSp>
        <p:nvGrpSpPr>
          <p:cNvPr id="72" name="Grupa 20">
            <a:extLst>
              <a:ext uri="{FF2B5EF4-FFF2-40B4-BE49-F238E27FC236}">
                <a16:creationId xmlns:a16="http://schemas.microsoft.com/office/drawing/2014/main" id="{9A4CA0B9-21B3-422A-BD05-8CAAA4D799FE}"/>
              </a:ext>
            </a:extLst>
          </p:cNvPr>
          <p:cNvGrpSpPr/>
          <p:nvPr/>
        </p:nvGrpSpPr>
        <p:grpSpPr>
          <a:xfrm>
            <a:off x="4158159" y="1785338"/>
            <a:ext cx="3292064" cy="3354547"/>
            <a:chOff x="8100283" y="1489017"/>
            <a:chExt cx="3292165" cy="3354651"/>
          </a:xfrm>
        </p:grpSpPr>
        <p:sp>
          <p:nvSpPr>
            <p:cNvPr id="74" name="Vision">
              <a:extLst>
                <a:ext uri="{FF2B5EF4-FFF2-40B4-BE49-F238E27FC236}">
                  <a16:creationId xmlns:a16="http://schemas.microsoft.com/office/drawing/2014/main" id="{1AA332A8-8B8D-4E73-8778-0F3EC33765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00283" y="1489017"/>
              <a:ext cx="3292165" cy="1057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square" lIns="35717" tIns="35717" rIns="35717" bIns="35717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410730"/>
              <a:r>
                <a:rPr lang="lv-LV" altLang="lv-LV" sz="1600" b="1">
                  <a:cs typeface="Calibri" panose="020F0502020204030204" pitchFamily="34" charset="0"/>
                </a:rPr>
                <a:t>Publisko (valsts</a:t>
              </a:r>
            </a:p>
            <a:p>
              <a:pPr algn="ctr" defTabSz="410730"/>
              <a:r>
                <a:rPr lang="lv-LV" altLang="lv-LV" sz="1600" b="1">
                  <a:cs typeface="Calibri" panose="020F0502020204030204" pitchFamily="34" charset="0"/>
                </a:rPr>
                <a:t>budžeta)</a:t>
              </a:r>
            </a:p>
            <a:p>
              <a:pPr algn="ctr" defTabSz="410730"/>
              <a:r>
                <a:rPr lang="lv-LV" altLang="lv-LV" sz="1600" b="1">
                  <a:cs typeface="Calibri" panose="020F0502020204030204" pitchFamily="34" charset="0"/>
                </a:rPr>
                <a:t>Izdevumu īpatsvars</a:t>
              </a:r>
            </a:p>
            <a:p>
              <a:pPr algn="ctr" defTabSz="410730"/>
              <a:r>
                <a:rPr lang="lv-LV" altLang="lv-LV" sz="1600" b="1">
                  <a:cs typeface="Calibri" panose="020F0502020204030204" pitchFamily="34" charset="0"/>
                </a:rPr>
                <a:t>(%) no IKP</a:t>
              </a:r>
            </a:p>
          </p:txBody>
        </p:sp>
        <p:grpSp>
          <p:nvGrpSpPr>
            <p:cNvPr id="75" name="Grupa 19">
              <a:extLst>
                <a:ext uri="{FF2B5EF4-FFF2-40B4-BE49-F238E27FC236}">
                  <a16:creationId xmlns:a16="http://schemas.microsoft.com/office/drawing/2014/main" id="{1A69D71D-09B5-42AA-AA32-112BC574E201}"/>
                </a:ext>
              </a:extLst>
            </p:cNvPr>
            <p:cNvGrpSpPr/>
            <p:nvPr/>
          </p:nvGrpSpPr>
          <p:grpSpPr>
            <a:xfrm>
              <a:off x="8974563" y="2665622"/>
              <a:ext cx="1962929" cy="2178046"/>
              <a:chOff x="8974563" y="2665622"/>
              <a:chExt cx="1962929" cy="2178046"/>
            </a:xfrm>
          </p:grpSpPr>
          <p:sp>
            <p:nvSpPr>
              <p:cNvPr id="76" name="Taisnstūris 54">
                <a:extLst>
                  <a:ext uri="{FF2B5EF4-FFF2-40B4-BE49-F238E27FC236}">
                    <a16:creationId xmlns:a16="http://schemas.microsoft.com/office/drawing/2014/main" id="{9DD4CB42-B6F6-475A-9F05-3E443323F833}"/>
                  </a:ext>
                </a:extLst>
              </p:cNvPr>
              <p:cNvSpPr/>
              <p:nvPr/>
            </p:nvSpPr>
            <p:spPr>
              <a:xfrm>
                <a:off x="8974564" y="2686658"/>
                <a:ext cx="677789" cy="635756"/>
              </a:xfrm>
              <a:prstGeom prst="rect">
                <a:avLst/>
              </a:prstGeom>
              <a:solidFill>
                <a:srgbClr val="0E293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lv-LV" sz="140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0,23%</a:t>
                </a:r>
              </a:p>
            </p:txBody>
          </p:sp>
          <p:sp>
            <p:nvSpPr>
              <p:cNvPr id="77" name="Taisnstūris 55">
                <a:extLst>
                  <a:ext uri="{FF2B5EF4-FFF2-40B4-BE49-F238E27FC236}">
                    <a16:creationId xmlns:a16="http://schemas.microsoft.com/office/drawing/2014/main" id="{CF6FB6CF-D003-4529-A4B7-DAE51773E948}"/>
                  </a:ext>
                </a:extLst>
              </p:cNvPr>
              <p:cNvSpPr/>
              <p:nvPr/>
            </p:nvSpPr>
            <p:spPr>
              <a:xfrm>
                <a:off x="8974563" y="3452161"/>
                <a:ext cx="677789" cy="635756"/>
              </a:xfrm>
              <a:prstGeom prst="rect">
                <a:avLst/>
              </a:prstGeom>
              <a:solidFill>
                <a:srgbClr val="E2E2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lv-LV" sz="14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0,3%</a:t>
                </a:r>
              </a:p>
            </p:txBody>
          </p:sp>
          <p:sp>
            <p:nvSpPr>
              <p:cNvPr id="78" name="Taisnstūris 56">
                <a:extLst>
                  <a:ext uri="{FF2B5EF4-FFF2-40B4-BE49-F238E27FC236}">
                    <a16:creationId xmlns:a16="http://schemas.microsoft.com/office/drawing/2014/main" id="{6CE59BF4-8AB4-491D-BDF9-7F14F1A37025}"/>
                  </a:ext>
                </a:extLst>
              </p:cNvPr>
              <p:cNvSpPr/>
              <p:nvPr/>
            </p:nvSpPr>
            <p:spPr>
              <a:xfrm>
                <a:off x="9358793" y="2665622"/>
                <a:ext cx="1578699" cy="63575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lv-LV" sz="14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2020. gads</a:t>
                </a:r>
              </a:p>
            </p:txBody>
          </p:sp>
          <p:sp>
            <p:nvSpPr>
              <p:cNvPr id="79" name="Taisnstūris 57">
                <a:extLst>
                  <a:ext uri="{FF2B5EF4-FFF2-40B4-BE49-F238E27FC236}">
                    <a16:creationId xmlns:a16="http://schemas.microsoft.com/office/drawing/2014/main" id="{50DFDCF8-8287-49C6-8AA9-A7DC8F799EC8}"/>
                  </a:ext>
                </a:extLst>
              </p:cNvPr>
              <p:cNvSpPr/>
              <p:nvPr/>
            </p:nvSpPr>
            <p:spPr>
              <a:xfrm>
                <a:off x="9325276" y="3444582"/>
                <a:ext cx="1578699" cy="63575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lv-LV" sz="14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2023. gads</a:t>
                </a:r>
              </a:p>
            </p:txBody>
          </p:sp>
          <p:sp>
            <p:nvSpPr>
              <p:cNvPr id="80" name="Taisnstūris 58">
                <a:extLst>
                  <a:ext uri="{FF2B5EF4-FFF2-40B4-BE49-F238E27FC236}">
                    <a16:creationId xmlns:a16="http://schemas.microsoft.com/office/drawing/2014/main" id="{4412C54E-68C4-4023-A722-484EAF7A4BF5}"/>
                  </a:ext>
                </a:extLst>
              </p:cNvPr>
              <p:cNvSpPr/>
              <p:nvPr/>
            </p:nvSpPr>
            <p:spPr>
              <a:xfrm>
                <a:off x="8974563" y="4207912"/>
                <a:ext cx="677789" cy="635756"/>
              </a:xfrm>
              <a:prstGeom prst="rect">
                <a:avLst/>
              </a:prstGeom>
              <a:solidFill>
                <a:srgbClr val="E2E2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lv-LV" sz="14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0,4%</a:t>
                </a:r>
              </a:p>
            </p:txBody>
          </p:sp>
          <p:sp>
            <p:nvSpPr>
              <p:cNvPr id="81" name="Taisnstūris 59">
                <a:extLst>
                  <a:ext uri="{FF2B5EF4-FFF2-40B4-BE49-F238E27FC236}">
                    <a16:creationId xmlns:a16="http://schemas.microsoft.com/office/drawing/2014/main" id="{D52C095B-8503-4CD4-9531-F49508A13A6E}"/>
                  </a:ext>
                </a:extLst>
              </p:cNvPr>
              <p:cNvSpPr/>
              <p:nvPr/>
            </p:nvSpPr>
            <p:spPr>
              <a:xfrm>
                <a:off x="9358793" y="4177295"/>
                <a:ext cx="1578699" cy="63575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lv-LV" sz="14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2027. gads</a:t>
                </a:r>
              </a:p>
            </p:txBody>
          </p:sp>
        </p:grpSp>
      </p:grpSp>
      <p:grpSp>
        <p:nvGrpSpPr>
          <p:cNvPr id="82" name="Grupa 18">
            <a:extLst>
              <a:ext uri="{FF2B5EF4-FFF2-40B4-BE49-F238E27FC236}">
                <a16:creationId xmlns:a16="http://schemas.microsoft.com/office/drawing/2014/main" id="{9B150FCA-FEB4-41B2-94A0-DAFDD50B357F}"/>
              </a:ext>
            </a:extLst>
          </p:cNvPr>
          <p:cNvGrpSpPr/>
          <p:nvPr/>
        </p:nvGrpSpPr>
        <p:grpSpPr>
          <a:xfrm>
            <a:off x="2129975" y="1785338"/>
            <a:ext cx="3142160" cy="3376156"/>
            <a:chOff x="3707190" y="1422839"/>
            <a:chExt cx="3142256" cy="3376260"/>
          </a:xfrm>
        </p:grpSpPr>
        <p:sp>
          <p:nvSpPr>
            <p:cNvPr id="83" name="Vision">
              <a:extLst>
                <a:ext uri="{FF2B5EF4-FFF2-40B4-BE49-F238E27FC236}">
                  <a16:creationId xmlns:a16="http://schemas.microsoft.com/office/drawing/2014/main" id="{DF477A97-9A5E-470A-B2A0-FE1C48665E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7190" y="1422839"/>
              <a:ext cx="3142256" cy="1057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square" lIns="35717" tIns="35717" rIns="35717" bIns="35717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410730"/>
              <a:r>
                <a:rPr lang="lv-LV" altLang="lv-LV" sz="16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Uzņēmumu izdevumi</a:t>
              </a:r>
            </a:p>
            <a:p>
              <a:pPr algn="ctr" defTabSz="410730"/>
              <a:r>
                <a:rPr lang="lv-LV" altLang="lv-LV" sz="16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P&amp;A (%)</a:t>
              </a:r>
            </a:p>
            <a:p>
              <a:pPr algn="ctr" defTabSz="410730"/>
              <a:r>
                <a:rPr lang="lv-LV" altLang="lv-LV" sz="16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 no kopējiem</a:t>
              </a:r>
            </a:p>
            <a:p>
              <a:pPr algn="ctr" defTabSz="410730"/>
              <a:r>
                <a:rPr lang="lv-LV" altLang="lv-LV" sz="16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izdevumiem P&amp;A</a:t>
              </a:r>
            </a:p>
          </p:txBody>
        </p:sp>
        <p:sp>
          <p:nvSpPr>
            <p:cNvPr id="84" name="Taisnstūris 42">
              <a:extLst>
                <a:ext uri="{FF2B5EF4-FFF2-40B4-BE49-F238E27FC236}">
                  <a16:creationId xmlns:a16="http://schemas.microsoft.com/office/drawing/2014/main" id="{8237FE06-3ECB-429C-9A70-3447E0B7677D}"/>
                </a:ext>
              </a:extLst>
            </p:cNvPr>
            <p:cNvSpPr/>
            <p:nvPr/>
          </p:nvSpPr>
          <p:spPr>
            <a:xfrm>
              <a:off x="4511633" y="2642089"/>
              <a:ext cx="677789" cy="635756"/>
            </a:xfrm>
            <a:prstGeom prst="rect">
              <a:avLst/>
            </a:prstGeom>
            <a:solidFill>
              <a:srgbClr val="0E29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v-LV" sz="14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24%</a:t>
              </a:r>
            </a:p>
          </p:txBody>
        </p:sp>
        <p:sp>
          <p:nvSpPr>
            <p:cNvPr id="85" name="Taisnstūris 43">
              <a:extLst>
                <a:ext uri="{FF2B5EF4-FFF2-40B4-BE49-F238E27FC236}">
                  <a16:creationId xmlns:a16="http://schemas.microsoft.com/office/drawing/2014/main" id="{EEA2586B-5455-4350-92B2-C51599A68B38}"/>
                </a:ext>
              </a:extLst>
            </p:cNvPr>
            <p:cNvSpPr/>
            <p:nvPr/>
          </p:nvSpPr>
          <p:spPr>
            <a:xfrm>
              <a:off x="4514055" y="3407592"/>
              <a:ext cx="677789" cy="635756"/>
            </a:xfrm>
            <a:prstGeom prst="rect">
              <a:avLst/>
            </a:prstGeom>
            <a:solidFill>
              <a:srgbClr val="E2E2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v-LV" sz="140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32%</a:t>
              </a:r>
            </a:p>
          </p:txBody>
        </p:sp>
        <p:sp>
          <p:nvSpPr>
            <p:cNvPr id="86" name="Taisnstūris 44">
              <a:extLst>
                <a:ext uri="{FF2B5EF4-FFF2-40B4-BE49-F238E27FC236}">
                  <a16:creationId xmlns:a16="http://schemas.microsoft.com/office/drawing/2014/main" id="{91956D8C-6B45-4BD1-8A0B-427E63CA2B0C}"/>
                </a:ext>
              </a:extLst>
            </p:cNvPr>
            <p:cNvSpPr/>
            <p:nvPr/>
          </p:nvSpPr>
          <p:spPr>
            <a:xfrm>
              <a:off x="4843455" y="2642089"/>
              <a:ext cx="1578699" cy="6357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v-LV" sz="140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2020. gads</a:t>
              </a:r>
            </a:p>
          </p:txBody>
        </p:sp>
        <p:sp>
          <p:nvSpPr>
            <p:cNvPr id="87" name="Taisnstūris 45">
              <a:extLst>
                <a:ext uri="{FF2B5EF4-FFF2-40B4-BE49-F238E27FC236}">
                  <a16:creationId xmlns:a16="http://schemas.microsoft.com/office/drawing/2014/main" id="{F4E04374-4C8A-429E-86FB-072F649DC88A}"/>
                </a:ext>
              </a:extLst>
            </p:cNvPr>
            <p:cNvSpPr/>
            <p:nvPr/>
          </p:nvSpPr>
          <p:spPr>
            <a:xfrm>
              <a:off x="4867294" y="3398123"/>
              <a:ext cx="1578699" cy="6357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v-LV" sz="140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2023. gads</a:t>
              </a:r>
            </a:p>
          </p:txBody>
        </p:sp>
        <p:sp>
          <p:nvSpPr>
            <p:cNvPr id="88" name="Taisnstūris 46">
              <a:extLst>
                <a:ext uri="{FF2B5EF4-FFF2-40B4-BE49-F238E27FC236}">
                  <a16:creationId xmlns:a16="http://schemas.microsoft.com/office/drawing/2014/main" id="{71A14FDE-4B96-4C5D-9BCD-1F8D69CAF624}"/>
                </a:ext>
              </a:extLst>
            </p:cNvPr>
            <p:cNvSpPr/>
            <p:nvPr/>
          </p:nvSpPr>
          <p:spPr>
            <a:xfrm>
              <a:off x="4519587" y="4163343"/>
              <a:ext cx="677789" cy="635756"/>
            </a:xfrm>
            <a:prstGeom prst="rect">
              <a:avLst/>
            </a:prstGeom>
            <a:solidFill>
              <a:srgbClr val="E2E2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v-LV" sz="140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38%</a:t>
              </a:r>
            </a:p>
          </p:txBody>
        </p:sp>
        <p:sp>
          <p:nvSpPr>
            <p:cNvPr id="89" name="Taisnstūris 47">
              <a:extLst>
                <a:ext uri="{FF2B5EF4-FFF2-40B4-BE49-F238E27FC236}">
                  <a16:creationId xmlns:a16="http://schemas.microsoft.com/office/drawing/2014/main" id="{9EA32681-23F2-44D1-88DD-7B0B9419B8F4}"/>
                </a:ext>
              </a:extLst>
            </p:cNvPr>
            <p:cNvSpPr/>
            <p:nvPr/>
          </p:nvSpPr>
          <p:spPr>
            <a:xfrm>
              <a:off x="4867294" y="4161744"/>
              <a:ext cx="1578699" cy="6357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v-LV" sz="140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2027. gads</a:t>
              </a:r>
            </a:p>
          </p:txBody>
        </p:sp>
      </p:grpSp>
      <p:sp>
        <p:nvSpPr>
          <p:cNvPr id="90" name="Rectangle 89">
            <a:extLst>
              <a:ext uri="{FF2B5EF4-FFF2-40B4-BE49-F238E27FC236}">
                <a16:creationId xmlns:a16="http://schemas.microsoft.com/office/drawing/2014/main" id="{DD403999-8004-4053-830D-668B8F383FD3}"/>
              </a:ext>
            </a:extLst>
          </p:cNvPr>
          <p:cNvSpPr/>
          <p:nvPr/>
        </p:nvSpPr>
        <p:spPr>
          <a:xfrm>
            <a:off x="4844856" y="1801531"/>
            <a:ext cx="1937729" cy="3714404"/>
          </a:xfrm>
          <a:prstGeom prst="rect">
            <a:avLst/>
          </a:prstGeom>
          <a:solidFill>
            <a:srgbClr val="06829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1" name="Chart 90">
            <a:extLst>
              <a:ext uri="{FF2B5EF4-FFF2-40B4-BE49-F238E27FC236}">
                <a16:creationId xmlns:a16="http://schemas.microsoft.com/office/drawing/2014/main" id="{1703BEFB-DC94-4EAB-A80A-1D457A3599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9411806"/>
              </p:ext>
            </p:extLst>
          </p:nvPr>
        </p:nvGraphicFramePr>
        <p:xfrm>
          <a:off x="7379498" y="641607"/>
          <a:ext cx="4668569" cy="5318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2" name="Isosceles Triangle 91">
            <a:extLst>
              <a:ext uri="{FF2B5EF4-FFF2-40B4-BE49-F238E27FC236}">
                <a16:creationId xmlns:a16="http://schemas.microsoft.com/office/drawing/2014/main" id="{FD86EAE3-1254-4EF7-AEBD-DE1B4D56BA7F}"/>
              </a:ext>
            </a:extLst>
          </p:cNvPr>
          <p:cNvSpPr/>
          <p:nvPr/>
        </p:nvSpPr>
        <p:spPr>
          <a:xfrm rot="5400000">
            <a:off x="6861711" y="3217137"/>
            <a:ext cx="532699" cy="599630"/>
          </a:xfrm>
          <a:prstGeom prst="triangle">
            <a:avLst/>
          </a:prstGeom>
          <a:solidFill>
            <a:srgbClr val="1D2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32" name="Picture 31" descr="A picture containing text&#10;&#10;Description automatically generated">
            <a:extLst>
              <a:ext uri="{FF2B5EF4-FFF2-40B4-BE49-F238E27FC236}">
                <a16:creationId xmlns:a16="http://schemas.microsoft.com/office/drawing/2014/main" id="{1559E425-1DDE-409B-B027-2440EF0B83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36" y="183720"/>
            <a:ext cx="1447729" cy="111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397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4BE2596-4718-4767-972D-7F375FB12EDA}"/>
              </a:ext>
            </a:extLst>
          </p:cNvPr>
          <p:cNvSpPr/>
          <p:nvPr/>
        </p:nvSpPr>
        <p:spPr>
          <a:xfrm>
            <a:off x="8133274" y="3200315"/>
            <a:ext cx="3097162" cy="11234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rgbClr val="0E293C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ABEAF2E-C95C-462B-B6C9-6D9330023365}"/>
              </a:ext>
            </a:extLst>
          </p:cNvPr>
          <p:cNvSpPr/>
          <p:nvPr/>
        </p:nvSpPr>
        <p:spPr>
          <a:xfrm>
            <a:off x="8133274" y="1826933"/>
            <a:ext cx="3097162" cy="1197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rgbClr val="0E293C"/>
              </a:solidFill>
            </a:endParaRPr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B1C6771E-9AF2-49C0-9465-9CEEB60560DB}"/>
              </a:ext>
            </a:extLst>
          </p:cNvPr>
          <p:cNvSpPr/>
          <p:nvPr/>
        </p:nvSpPr>
        <p:spPr>
          <a:xfrm rot="5400000">
            <a:off x="5451414" y="2607073"/>
            <a:ext cx="353962" cy="363793"/>
          </a:xfrm>
          <a:prstGeom prst="triangle">
            <a:avLst/>
          </a:prstGeom>
          <a:solidFill>
            <a:srgbClr val="0E2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0E90B39-C75F-4830-B7A0-5FE9DC56EFBA}"/>
              </a:ext>
            </a:extLst>
          </p:cNvPr>
          <p:cNvSpPr txBox="1"/>
          <p:nvPr/>
        </p:nvSpPr>
        <p:spPr>
          <a:xfrm>
            <a:off x="5770391" y="1392879"/>
            <a:ext cx="2617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dirty="0">
                <a:solidFill>
                  <a:srgbClr val="0E293C"/>
                </a:solidFill>
              </a:rPr>
              <a:t>Digitalizācija</a:t>
            </a:r>
          </a:p>
          <a:p>
            <a:r>
              <a:rPr lang="lv-LV" sz="2400" b="1" dirty="0">
                <a:solidFill>
                  <a:srgbClr val="0E293C"/>
                </a:solidFill>
              </a:rPr>
              <a:t>183,5 milj. EUR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4738114-3209-4E28-8166-B9E3ADEBA655}"/>
              </a:ext>
            </a:extLst>
          </p:cNvPr>
          <p:cNvSpPr txBox="1"/>
          <p:nvPr/>
        </p:nvSpPr>
        <p:spPr>
          <a:xfrm>
            <a:off x="5798659" y="2369318"/>
            <a:ext cx="2561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dirty="0">
                <a:solidFill>
                  <a:srgbClr val="0E293C"/>
                </a:solidFill>
              </a:rPr>
              <a:t>Produktivitāte</a:t>
            </a:r>
          </a:p>
          <a:p>
            <a:r>
              <a:rPr lang="lv-LV" sz="2400" b="1" dirty="0">
                <a:solidFill>
                  <a:srgbClr val="0E293C"/>
                </a:solidFill>
              </a:rPr>
              <a:t>520,8 milj. EUR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93F4839-BCD6-4F76-A123-18A68616F0B5}"/>
              </a:ext>
            </a:extLst>
          </p:cNvPr>
          <p:cNvSpPr txBox="1"/>
          <p:nvPr/>
        </p:nvSpPr>
        <p:spPr>
          <a:xfrm>
            <a:off x="1529672" y="1953172"/>
            <a:ext cx="40452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4800" b="1" dirty="0">
                <a:solidFill>
                  <a:srgbClr val="0E293C"/>
                </a:solidFill>
              </a:rPr>
              <a:t>704,3 milj. EUR</a:t>
            </a:r>
          </a:p>
        </p:txBody>
      </p:sp>
      <p:pic>
        <p:nvPicPr>
          <p:cNvPr id="29" name="Picture 28" descr="Background pattern&#10;&#10;Description automatically generated">
            <a:extLst>
              <a:ext uri="{FF2B5EF4-FFF2-40B4-BE49-F238E27FC236}">
                <a16:creationId xmlns:a16="http://schemas.microsoft.com/office/drawing/2014/main" id="{6025401E-89BD-4235-B6DC-8DABB9EEDF9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33" y="1934879"/>
            <a:ext cx="1350258" cy="89982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93513962-7799-4303-9C16-5C7463B89E0C}"/>
              </a:ext>
            </a:extLst>
          </p:cNvPr>
          <p:cNvSpPr txBox="1"/>
          <p:nvPr/>
        </p:nvSpPr>
        <p:spPr>
          <a:xfrm>
            <a:off x="81071" y="2812061"/>
            <a:ext cx="17403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1800" dirty="0">
                <a:solidFill>
                  <a:srgbClr val="1D213F"/>
                </a:solidFill>
              </a:rPr>
              <a:t>2021.-2027.</a:t>
            </a:r>
          </a:p>
          <a:p>
            <a:pPr algn="ctr"/>
            <a:r>
              <a:rPr lang="lv-LV" dirty="0">
                <a:solidFill>
                  <a:srgbClr val="1D213F"/>
                </a:solidFill>
              </a:rPr>
              <a:t>ES FONDI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4869A3D-9473-46F9-B639-795EA5112439}"/>
              </a:ext>
            </a:extLst>
          </p:cNvPr>
          <p:cNvSpPr txBox="1"/>
          <p:nvPr/>
        </p:nvSpPr>
        <p:spPr>
          <a:xfrm>
            <a:off x="1529672" y="4323734"/>
            <a:ext cx="3375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4800" b="1" dirty="0">
                <a:solidFill>
                  <a:srgbClr val="0E293C"/>
                </a:solidFill>
              </a:rPr>
              <a:t>18 milj. EUR</a:t>
            </a:r>
          </a:p>
        </p:txBody>
      </p:sp>
      <p:pic>
        <p:nvPicPr>
          <p:cNvPr id="34" name="Picture 33" descr="A picture containing icon&#10;&#10;Description automatically generated">
            <a:extLst>
              <a:ext uri="{FF2B5EF4-FFF2-40B4-BE49-F238E27FC236}">
                <a16:creationId xmlns:a16="http://schemas.microsoft.com/office/drawing/2014/main" id="{9D7DA45E-CBFD-4913-8246-59CB6657EA1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33" y="4397121"/>
            <a:ext cx="1350258" cy="67513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DE14711D-9B52-4AD5-882B-5CA23E545E1E}"/>
              </a:ext>
            </a:extLst>
          </p:cNvPr>
          <p:cNvSpPr txBox="1"/>
          <p:nvPr/>
        </p:nvSpPr>
        <p:spPr>
          <a:xfrm>
            <a:off x="81071" y="5048267"/>
            <a:ext cx="174031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1800" dirty="0"/>
              <a:t>2022.-2024. VALSTS BUDŽETS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122EE6E-ADF1-4F9C-AF15-5B4B2F58DD3B}"/>
              </a:ext>
            </a:extLst>
          </p:cNvPr>
          <p:cNvSpPr/>
          <p:nvPr/>
        </p:nvSpPr>
        <p:spPr>
          <a:xfrm>
            <a:off x="8133274" y="4428589"/>
            <a:ext cx="3097162" cy="1435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3" name="Isosceles Triangle 52">
            <a:extLst>
              <a:ext uri="{FF2B5EF4-FFF2-40B4-BE49-F238E27FC236}">
                <a16:creationId xmlns:a16="http://schemas.microsoft.com/office/drawing/2014/main" id="{BFD57854-E82A-4ED7-A507-8C70B7E848F1}"/>
              </a:ext>
            </a:extLst>
          </p:cNvPr>
          <p:cNvSpPr/>
          <p:nvPr/>
        </p:nvSpPr>
        <p:spPr>
          <a:xfrm rot="5400000">
            <a:off x="5433128" y="4552790"/>
            <a:ext cx="353962" cy="363793"/>
          </a:xfrm>
          <a:prstGeom prst="triangle">
            <a:avLst/>
          </a:prstGeom>
          <a:solidFill>
            <a:srgbClr val="0E2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2E9BA24-345B-4A92-9861-EA88E37F67DF}"/>
              </a:ext>
            </a:extLst>
          </p:cNvPr>
          <p:cNvSpPr txBox="1"/>
          <p:nvPr/>
        </p:nvSpPr>
        <p:spPr>
          <a:xfrm>
            <a:off x="5878468" y="4197075"/>
            <a:ext cx="34614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dirty="0">
                <a:solidFill>
                  <a:srgbClr val="0E293C"/>
                </a:solidFill>
              </a:rPr>
              <a:t>Pētniecība</a:t>
            </a:r>
          </a:p>
          <a:p>
            <a:r>
              <a:rPr lang="lv-LV" sz="2400" b="1" dirty="0">
                <a:solidFill>
                  <a:srgbClr val="0E293C"/>
                </a:solidFill>
              </a:rPr>
              <a:t>12 milj. EUR</a:t>
            </a:r>
          </a:p>
          <a:p>
            <a:r>
              <a:rPr lang="lv-LV" sz="2400" b="1" dirty="0">
                <a:solidFill>
                  <a:srgbClr val="0E293C"/>
                </a:solidFill>
              </a:rPr>
              <a:t>(VPP IF-NPP)</a:t>
            </a:r>
          </a:p>
          <a:p>
            <a:r>
              <a:rPr lang="lv-LV" sz="2400" b="1" dirty="0">
                <a:solidFill>
                  <a:srgbClr val="0E293C"/>
                </a:solidFill>
              </a:rPr>
              <a:t>6 milj. EUR</a:t>
            </a:r>
          </a:p>
          <a:p>
            <a:r>
              <a:rPr lang="lv-LV" sz="2400" b="1" dirty="0">
                <a:solidFill>
                  <a:srgbClr val="0E293C"/>
                </a:solidFill>
              </a:rPr>
              <a:t>(ENERĢĒTIKA)</a:t>
            </a:r>
          </a:p>
        </p:txBody>
      </p:sp>
      <p:sp>
        <p:nvSpPr>
          <p:cNvPr id="55" name="Title 1">
            <a:extLst>
              <a:ext uri="{FF2B5EF4-FFF2-40B4-BE49-F238E27FC236}">
                <a16:creationId xmlns:a16="http://schemas.microsoft.com/office/drawing/2014/main" id="{B79F5021-D195-4866-9A77-13D8DFFC60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70061" y="504000"/>
            <a:ext cx="9469821" cy="643048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lv-LV" sz="3600" b="1">
                <a:latin typeface="Calibri" panose="020F0502020204030204" pitchFamily="34" charset="0"/>
                <a:cs typeface="Calibri" panose="020F0502020204030204" pitchFamily="34" charset="0"/>
              </a:rPr>
              <a:t>EM ATBALSTS 2021.-2027.</a:t>
            </a:r>
            <a:endParaRPr lang="lv-LV" sz="3200" b="1">
              <a:solidFill>
                <a:srgbClr val="0086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Verdana" panose="020B0604030504040204" pitchFamily="34" charset="0"/>
            </a:endParaRPr>
          </a:p>
        </p:txBody>
      </p:sp>
      <p:pic>
        <p:nvPicPr>
          <p:cNvPr id="36" name="Picture 35" descr="A picture containing text&#10;&#10;Description automatically generated">
            <a:extLst>
              <a:ext uri="{FF2B5EF4-FFF2-40B4-BE49-F238E27FC236}">
                <a16:creationId xmlns:a16="http://schemas.microsoft.com/office/drawing/2014/main" id="{5C6C9716-6010-456F-805D-FEEE873C23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36" y="183720"/>
            <a:ext cx="1447729" cy="1118306"/>
          </a:xfrm>
          <a:prstGeom prst="rect">
            <a:avLst/>
          </a:prstGeom>
        </p:spPr>
      </p:pic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3DE40180-8124-4DFE-976E-81C94A449171}"/>
              </a:ext>
            </a:extLst>
          </p:cNvPr>
          <p:cNvSpPr/>
          <p:nvPr/>
        </p:nvSpPr>
        <p:spPr>
          <a:xfrm rot="5400000">
            <a:off x="5411513" y="1645037"/>
            <a:ext cx="353962" cy="363793"/>
          </a:xfrm>
          <a:prstGeom prst="triangle">
            <a:avLst/>
          </a:prstGeom>
          <a:solidFill>
            <a:srgbClr val="0E2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EB8826-7521-4D94-980B-866F422E30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0361" y="-5038"/>
            <a:ext cx="4261640" cy="686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112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ttēls 3">
            <a:extLst>
              <a:ext uri="{FF2B5EF4-FFF2-40B4-BE49-F238E27FC236}">
                <a16:creationId xmlns:a16="http://schemas.microsoft.com/office/drawing/2014/main" id="{22E22206-E9AA-4FC1-A938-BA4128EB350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08" y="2294"/>
            <a:ext cx="1191792" cy="1501388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7F1FEC06-8F79-4D71-BBF6-E1737C1F94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9D0F765B-CBAB-4917-A4A3-A04431865CD7}"/>
              </a:ext>
            </a:extLst>
          </p:cNvPr>
          <p:cNvSpPr/>
          <p:nvPr/>
        </p:nvSpPr>
        <p:spPr>
          <a:xfrm>
            <a:off x="6095999" y="1545318"/>
            <a:ext cx="5722375" cy="5081624"/>
          </a:xfrm>
          <a:prstGeom prst="rect">
            <a:avLst/>
          </a:prstGeom>
          <a:solidFill>
            <a:srgbClr val="00869D">
              <a:alpha val="79000"/>
            </a:srgb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9862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rīvforma: forma 5">
            <a:extLst>
              <a:ext uri="{FF2B5EF4-FFF2-40B4-BE49-F238E27FC236}">
                <a16:creationId xmlns:a16="http://schemas.microsoft.com/office/drawing/2014/main" id="{012288C5-4461-4A12-96CB-EEA4C8C05A34}"/>
              </a:ext>
            </a:extLst>
          </p:cNvPr>
          <p:cNvSpPr/>
          <p:nvPr/>
        </p:nvSpPr>
        <p:spPr>
          <a:xfrm>
            <a:off x="904786" y="2083849"/>
            <a:ext cx="9964103" cy="3972889"/>
          </a:xfrm>
          <a:custGeom>
            <a:avLst/>
            <a:gdLst>
              <a:gd name="connsiteX0" fmla="*/ 0 w 10338955"/>
              <a:gd name="connsiteY0" fmla="*/ 278045 h 3332975"/>
              <a:gd name="connsiteX1" fmla="*/ 2161309 w 10338955"/>
              <a:gd name="connsiteY1" fmla="*/ 298827 h 3332975"/>
              <a:gd name="connsiteX2" fmla="*/ 6213764 w 10338955"/>
              <a:gd name="connsiteY2" fmla="*/ 3332972 h 3332975"/>
              <a:gd name="connsiteX3" fmla="*/ 8447809 w 10338955"/>
              <a:gd name="connsiteY3" fmla="*/ 278045 h 3332975"/>
              <a:gd name="connsiteX4" fmla="*/ 10338955 w 10338955"/>
              <a:gd name="connsiteY4" fmla="*/ 319608 h 3332975"/>
              <a:gd name="connsiteX5" fmla="*/ 10338955 w 10338955"/>
              <a:gd name="connsiteY5" fmla="*/ 319608 h 3332975"/>
              <a:gd name="connsiteX6" fmla="*/ 10338955 w 10338955"/>
              <a:gd name="connsiteY6" fmla="*/ 319608 h 333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38955" h="3332975">
                <a:moveTo>
                  <a:pt x="0" y="278045"/>
                </a:moveTo>
                <a:cubicBezTo>
                  <a:pt x="562841" y="33859"/>
                  <a:pt x="1125682" y="-210327"/>
                  <a:pt x="2161309" y="298827"/>
                </a:cubicBezTo>
                <a:cubicBezTo>
                  <a:pt x="3196936" y="807981"/>
                  <a:pt x="5166014" y="3336436"/>
                  <a:pt x="6213764" y="3332972"/>
                </a:cubicBezTo>
                <a:cubicBezTo>
                  <a:pt x="7261514" y="3329508"/>
                  <a:pt x="7760277" y="780272"/>
                  <a:pt x="8447809" y="278045"/>
                </a:cubicBezTo>
                <a:cubicBezTo>
                  <a:pt x="9135341" y="-224182"/>
                  <a:pt x="10338955" y="319608"/>
                  <a:pt x="10338955" y="319608"/>
                </a:cubicBezTo>
                <a:lnTo>
                  <a:pt x="10338955" y="319608"/>
                </a:lnTo>
                <a:lnTo>
                  <a:pt x="10338955" y="319608"/>
                </a:lnTo>
              </a:path>
            </a:pathLst>
          </a:custGeom>
          <a:noFill/>
          <a:ln w="76200">
            <a:solidFill>
              <a:srgbClr val="0086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cxnSp>
        <p:nvCxnSpPr>
          <p:cNvPr id="85" name="Taisns savienotājs 84">
            <a:extLst>
              <a:ext uri="{FF2B5EF4-FFF2-40B4-BE49-F238E27FC236}">
                <a16:creationId xmlns:a16="http://schemas.microsoft.com/office/drawing/2014/main" id="{AB1134EC-6790-47CF-A6E6-E277C9FEA7E5}"/>
              </a:ext>
            </a:extLst>
          </p:cNvPr>
          <p:cNvCxnSpPr>
            <a:cxnSpLocks/>
          </p:cNvCxnSpPr>
          <p:nvPr/>
        </p:nvCxnSpPr>
        <p:spPr>
          <a:xfrm>
            <a:off x="4540817" y="2546320"/>
            <a:ext cx="0" cy="866655"/>
          </a:xfrm>
          <a:prstGeom prst="line">
            <a:avLst/>
          </a:prstGeom>
          <a:ln w="38100">
            <a:solidFill>
              <a:srgbClr val="E2E2E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Taisns savienotājs 64">
            <a:extLst>
              <a:ext uri="{FF2B5EF4-FFF2-40B4-BE49-F238E27FC236}">
                <a16:creationId xmlns:a16="http://schemas.microsoft.com/office/drawing/2014/main" id="{57E8E1CA-4195-4A64-8E73-62BA719EDFE6}"/>
              </a:ext>
            </a:extLst>
          </p:cNvPr>
          <p:cNvCxnSpPr>
            <a:cxnSpLocks/>
          </p:cNvCxnSpPr>
          <p:nvPr/>
        </p:nvCxnSpPr>
        <p:spPr>
          <a:xfrm>
            <a:off x="5167858" y="2546320"/>
            <a:ext cx="0" cy="866655"/>
          </a:xfrm>
          <a:prstGeom prst="line">
            <a:avLst/>
          </a:prstGeom>
          <a:ln w="38100">
            <a:solidFill>
              <a:srgbClr val="E2E2E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aisns savienotājs 7">
            <a:extLst>
              <a:ext uri="{FF2B5EF4-FFF2-40B4-BE49-F238E27FC236}">
                <a16:creationId xmlns:a16="http://schemas.microsoft.com/office/drawing/2014/main" id="{FA41AD75-F6FF-4024-B372-DAE7B03A54AF}"/>
              </a:ext>
            </a:extLst>
          </p:cNvPr>
          <p:cNvCxnSpPr/>
          <p:nvPr/>
        </p:nvCxnSpPr>
        <p:spPr>
          <a:xfrm>
            <a:off x="2403509" y="2560175"/>
            <a:ext cx="0" cy="289673"/>
          </a:xfrm>
          <a:prstGeom prst="line">
            <a:avLst/>
          </a:prstGeom>
          <a:ln w="38100">
            <a:solidFill>
              <a:srgbClr val="E2E2E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Taisns savienotājs 70">
            <a:extLst>
              <a:ext uri="{FF2B5EF4-FFF2-40B4-BE49-F238E27FC236}">
                <a16:creationId xmlns:a16="http://schemas.microsoft.com/office/drawing/2014/main" id="{D52FA648-CF07-462B-800A-05AC7E75635F}"/>
              </a:ext>
            </a:extLst>
          </p:cNvPr>
          <p:cNvCxnSpPr>
            <a:cxnSpLocks/>
          </p:cNvCxnSpPr>
          <p:nvPr/>
        </p:nvCxnSpPr>
        <p:spPr>
          <a:xfrm>
            <a:off x="4540619" y="2621343"/>
            <a:ext cx="0" cy="2236785"/>
          </a:xfrm>
          <a:prstGeom prst="line">
            <a:avLst/>
          </a:prstGeom>
          <a:ln w="38100">
            <a:solidFill>
              <a:srgbClr val="E2E2E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Taisns savienotājs 67">
            <a:extLst>
              <a:ext uri="{FF2B5EF4-FFF2-40B4-BE49-F238E27FC236}">
                <a16:creationId xmlns:a16="http://schemas.microsoft.com/office/drawing/2014/main" id="{D6B6290A-C379-408E-BFD5-0F81F1A25ED4}"/>
              </a:ext>
            </a:extLst>
          </p:cNvPr>
          <p:cNvCxnSpPr>
            <a:cxnSpLocks/>
          </p:cNvCxnSpPr>
          <p:nvPr/>
        </p:nvCxnSpPr>
        <p:spPr>
          <a:xfrm>
            <a:off x="7969512" y="2546320"/>
            <a:ext cx="0" cy="1386104"/>
          </a:xfrm>
          <a:prstGeom prst="line">
            <a:avLst/>
          </a:prstGeom>
          <a:ln w="38100">
            <a:solidFill>
              <a:srgbClr val="E2E2E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Taisns savienotājs 66">
            <a:extLst>
              <a:ext uri="{FF2B5EF4-FFF2-40B4-BE49-F238E27FC236}">
                <a16:creationId xmlns:a16="http://schemas.microsoft.com/office/drawing/2014/main" id="{86B34D19-986A-4328-871B-813659069015}"/>
              </a:ext>
            </a:extLst>
          </p:cNvPr>
          <p:cNvCxnSpPr>
            <a:cxnSpLocks/>
          </p:cNvCxnSpPr>
          <p:nvPr/>
        </p:nvCxnSpPr>
        <p:spPr>
          <a:xfrm>
            <a:off x="8368744" y="2498844"/>
            <a:ext cx="0" cy="866655"/>
          </a:xfrm>
          <a:prstGeom prst="line">
            <a:avLst/>
          </a:prstGeom>
          <a:ln w="38100">
            <a:solidFill>
              <a:srgbClr val="E2E2E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Taisns savienotājs 69">
            <a:extLst>
              <a:ext uri="{FF2B5EF4-FFF2-40B4-BE49-F238E27FC236}">
                <a16:creationId xmlns:a16="http://schemas.microsoft.com/office/drawing/2014/main" id="{BA788138-B74D-46E8-97EC-57397EFE76DC}"/>
              </a:ext>
            </a:extLst>
          </p:cNvPr>
          <p:cNvCxnSpPr>
            <a:cxnSpLocks/>
          </p:cNvCxnSpPr>
          <p:nvPr/>
        </p:nvCxnSpPr>
        <p:spPr>
          <a:xfrm>
            <a:off x="9447842" y="2541646"/>
            <a:ext cx="0" cy="1386104"/>
          </a:xfrm>
          <a:prstGeom prst="line">
            <a:avLst/>
          </a:prstGeom>
          <a:ln w="38100">
            <a:solidFill>
              <a:srgbClr val="E2E2E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Taisns savienotājs 79">
            <a:extLst>
              <a:ext uri="{FF2B5EF4-FFF2-40B4-BE49-F238E27FC236}">
                <a16:creationId xmlns:a16="http://schemas.microsoft.com/office/drawing/2014/main" id="{EF85A97C-0AEF-48C1-838F-78782444C3E9}"/>
              </a:ext>
            </a:extLst>
          </p:cNvPr>
          <p:cNvCxnSpPr>
            <a:cxnSpLocks/>
          </p:cNvCxnSpPr>
          <p:nvPr/>
        </p:nvCxnSpPr>
        <p:spPr>
          <a:xfrm>
            <a:off x="9447844" y="2541646"/>
            <a:ext cx="0" cy="2337264"/>
          </a:xfrm>
          <a:prstGeom prst="line">
            <a:avLst/>
          </a:prstGeom>
          <a:ln w="38100">
            <a:solidFill>
              <a:srgbClr val="E2E2E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Taisns savienotājs 63">
            <a:extLst>
              <a:ext uri="{FF2B5EF4-FFF2-40B4-BE49-F238E27FC236}">
                <a16:creationId xmlns:a16="http://schemas.microsoft.com/office/drawing/2014/main" id="{80F0C13D-D65B-4695-BCC2-00A3D662118E}"/>
              </a:ext>
            </a:extLst>
          </p:cNvPr>
          <p:cNvCxnSpPr/>
          <p:nvPr/>
        </p:nvCxnSpPr>
        <p:spPr>
          <a:xfrm>
            <a:off x="7304552" y="2546320"/>
            <a:ext cx="0" cy="289673"/>
          </a:xfrm>
          <a:prstGeom prst="line">
            <a:avLst/>
          </a:prstGeom>
          <a:ln w="38100">
            <a:solidFill>
              <a:srgbClr val="E2E2E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aisnstūris 49">
            <a:extLst>
              <a:ext uri="{FF2B5EF4-FFF2-40B4-BE49-F238E27FC236}">
                <a16:creationId xmlns:a16="http://schemas.microsoft.com/office/drawing/2014/main" id="{E2CF76A0-D741-4CA3-920B-D8F19207543E}"/>
              </a:ext>
            </a:extLst>
          </p:cNvPr>
          <p:cNvSpPr/>
          <p:nvPr/>
        </p:nvSpPr>
        <p:spPr>
          <a:xfrm>
            <a:off x="5976655" y="6087564"/>
            <a:ext cx="1800963" cy="48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0000" rIns="91440" bIns="180000" rtlCol="0" anchor="ctr">
            <a:spAutoFit/>
          </a:bodyPr>
          <a:lstStyle/>
          <a:p>
            <a:pPr algn="ctr"/>
            <a:r>
              <a:rPr lang="lv-LV" sz="1400" b="1" i="1">
                <a:solidFill>
                  <a:srgbClr val="00869D"/>
                </a:solidFill>
                <a:latin typeface="Calibri"/>
                <a:ea typeface="Calibri"/>
                <a:cs typeface="Calibri"/>
              </a:rPr>
              <a:t>«nāves ieleja»</a:t>
            </a:r>
            <a:endParaRPr lang="lv-LV" sz="1400" b="1" i="1" dirty="0">
              <a:solidFill>
                <a:srgbClr val="00869D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858B4A-A1F4-4D53-8283-AB9A9FCFD2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70061" y="504000"/>
            <a:ext cx="9469821" cy="643048"/>
          </a:xfrm>
        </p:spPr>
        <p:txBody>
          <a:bodyPr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lv-LV" sz="3600" b="1">
                <a:latin typeface="Calibri"/>
                <a:ea typeface="Calibri"/>
                <a:cs typeface="Calibri"/>
              </a:rPr>
              <a:t>EKONOMIKAS MINISTRIJAS ATBALSTS P&amp;A&amp;I </a:t>
            </a:r>
            <a:r>
              <a:rPr lang="lv-LV" sz="3600" b="1" dirty="0">
                <a:latin typeface="Calibri"/>
                <a:ea typeface="Calibri"/>
                <a:cs typeface="Calibri"/>
              </a:rPr>
              <a:t>UZ TRL SKALAS: «NĀVES IELEJAS</a:t>
            </a:r>
            <a:r>
              <a:rPr lang="lv-LV" sz="3600" b="1">
                <a:latin typeface="Calibri"/>
                <a:ea typeface="Calibri"/>
                <a:cs typeface="Calibri"/>
              </a:rPr>
              <a:t>» PĀRVARĒŠANA</a:t>
            </a:r>
            <a:endParaRPr lang="lv-LV" sz="3600" b="1" dirty="0">
              <a:latin typeface="Calibri"/>
              <a:ea typeface="Calibri"/>
              <a:cs typeface="Calibri"/>
            </a:endParaRPr>
          </a:p>
        </p:txBody>
      </p:sp>
      <p:sp>
        <p:nvSpPr>
          <p:cNvPr id="31" name="Taisnstūris 30">
            <a:extLst>
              <a:ext uri="{FF2B5EF4-FFF2-40B4-BE49-F238E27FC236}">
                <a16:creationId xmlns:a16="http://schemas.microsoft.com/office/drawing/2014/main" id="{60E2270F-F601-4FB3-A1C9-4D40DC2164E6}"/>
              </a:ext>
            </a:extLst>
          </p:cNvPr>
          <p:cNvSpPr/>
          <p:nvPr/>
        </p:nvSpPr>
        <p:spPr>
          <a:xfrm>
            <a:off x="4509052" y="1924419"/>
            <a:ext cx="677789" cy="635756"/>
          </a:xfrm>
          <a:prstGeom prst="rect">
            <a:avLst/>
          </a:prstGeom>
          <a:solidFill>
            <a:srgbClr val="0E2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/>
              <a:t>4</a:t>
            </a:r>
            <a:endParaRPr lang="lv-LV" b="1" dirty="0"/>
          </a:p>
        </p:txBody>
      </p:sp>
      <p:sp>
        <p:nvSpPr>
          <p:cNvPr id="32" name="Taisnstūris 31">
            <a:extLst>
              <a:ext uri="{FF2B5EF4-FFF2-40B4-BE49-F238E27FC236}">
                <a16:creationId xmlns:a16="http://schemas.microsoft.com/office/drawing/2014/main" id="{044771E2-A259-4DAE-9105-153DE44D4EF7}"/>
              </a:ext>
            </a:extLst>
          </p:cNvPr>
          <p:cNvSpPr/>
          <p:nvPr/>
        </p:nvSpPr>
        <p:spPr>
          <a:xfrm>
            <a:off x="5579499" y="1924419"/>
            <a:ext cx="677789" cy="635756"/>
          </a:xfrm>
          <a:prstGeom prst="rect">
            <a:avLst/>
          </a:prstGeom>
          <a:solidFill>
            <a:srgbClr val="0E2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/>
              <a:t>5</a:t>
            </a:r>
            <a:endParaRPr lang="lv-LV" b="1" dirty="0"/>
          </a:p>
        </p:txBody>
      </p:sp>
      <p:sp>
        <p:nvSpPr>
          <p:cNvPr id="33" name="Taisnstūris 32">
            <a:extLst>
              <a:ext uri="{FF2B5EF4-FFF2-40B4-BE49-F238E27FC236}">
                <a16:creationId xmlns:a16="http://schemas.microsoft.com/office/drawing/2014/main" id="{8D531545-F4BC-45F5-8717-EB4C6699D868}"/>
              </a:ext>
            </a:extLst>
          </p:cNvPr>
          <p:cNvSpPr/>
          <p:nvPr/>
        </p:nvSpPr>
        <p:spPr>
          <a:xfrm>
            <a:off x="6649946" y="1924419"/>
            <a:ext cx="677789" cy="635756"/>
          </a:xfrm>
          <a:prstGeom prst="rect">
            <a:avLst/>
          </a:prstGeom>
          <a:solidFill>
            <a:srgbClr val="0E2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/>
              <a:t>6</a:t>
            </a:r>
            <a:endParaRPr lang="lv-LV" b="1" dirty="0"/>
          </a:p>
        </p:txBody>
      </p:sp>
      <p:sp>
        <p:nvSpPr>
          <p:cNvPr id="34" name="Taisnstūris 33">
            <a:extLst>
              <a:ext uri="{FF2B5EF4-FFF2-40B4-BE49-F238E27FC236}">
                <a16:creationId xmlns:a16="http://schemas.microsoft.com/office/drawing/2014/main" id="{6EE0BE15-8FD5-4319-9C20-A1CDA5832339}"/>
              </a:ext>
            </a:extLst>
          </p:cNvPr>
          <p:cNvSpPr/>
          <p:nvPr/>
        </p:nvSpPr>
        <p:spPr>
          <a:xfrm>
            <a:off x="7720393" y="1924419"/>
            <a:ext cx="677789" cy="635756"/>
          </a:xfrm>
          <a:prstGeom prst="rect">
            <a:avLst/>
          </a:prstGeom>
          <a:solidFill>
            <a:srgbClr val="0E2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/>
              <a:t>7</a:t>
            </a:r>
            <a:endParaRPr lang="lv-LV" b="1" dirty="0"/>
          </a:p>
        </p:txBody>
      </p:sp>
      <p:sp>
        <p:nvSpPr>
          <p:cNvPr id="35" name="Taisnstūris 34">
            <a:extLst>
              <a:ext uri="{FF2B5EF4-FFF2-40B4-BE49-F238E27FC236}">
                <a16:creationId xmlns:a16="http://schemas.microsoft.com/office/drawing/2014/main" id="{94C3B12B-BECA-4687-B626-FE545ABBC6A0}"/>
              </a:ext>
            </a:extLst>
          </p:cNvPr>
          <p:cNvSpPr/>
          <p:nvPr/>
        </p:nvSpPr>
        <p:spPr>
          <a:xfrm>
            <a:off x="8790840" y="1924419"/>
            <a:ext cx="677789" cy="635756"/>
          </a:xfrm>
          <a:prstGeom prst="rect">
            <a:avLst/>
          </a:prstGeom>
          <a:solidFill>
            <a:srgbClr val="0E2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/>
              <a:t>8</a:t>
            </a:r>
            <a:endParaRPr lang="lv-LV" b="1" dirty="0"/>
          </a:p>
        </p:txBody>
      </p:sp>
      <p:sp>
        <p:nvSpPr>
          <p:cNvPr id="37" name="Taisnstūris 36">
            <a:extLst>
              <a:ext uri="{FF2B5EF4-FFF2-40B4-BE49-F238E27FC236}">
                <a16:creationId xmlns:a16="http://schemas.microsoft.com/office/drawing/2014/main" id="{49F92317-6462-4435-A182-FE47F533CB7F}"/>
              </a:ext>
            </a:extLst>
          </p:cNvPr>
          <p:cNvSpPr/>
          <p:nvPr/>
        </p:nvSpPr>
        <p:spPr>
          <a:xfrm>
            <a:off x="10734116" y="1924419"/>
            <a:ext cx="677789" cy="635756"/>
          </a:xfrm>
          <a:prstGeom prst="rect">
            <a:avLst/>
          </a:prstGeom>
          <a:solidFill>
            <a:srgbClr val="0E2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/>
              <a:t>9</a:t>
            </a:r>
            <a:endParaRPr lang="lv-LV" b="1" dirty="0"/>
          </a:p>
        </p:txBody>
      </p:sp>
      <p:sp>
        <p:nvSpPr>
          <p:cNvPr id="38" name="Taisnstūris 37">
            <a:extLst>
              <a:ext uri="{FF2B5EF4-FFF2-40B4-BE49-F238E27FC236}">
                <a16:creationId xmlns:a16="http://schemas.microsoft.com/office/drawing/2014/main" id="{71D96E7D-006A-45CE-AF88-59AAA2C9333D}"/>
              </a:ext>
            </a:extLst>
          </p:cNvPr>
          <p:cNvSpPr/>
          <p:nvPr/>
        </p:nvSpPr>
        <p:spPr>
          <a:xfrm>
            <a:off x="659593" y="1905890"/>
            <a:ext cx="677789" cy="635756"/>
          </a:xfrm>
          <a:prstGeom prst="rect">
            <a:avLst/>
          </a:prstGeom>
          <a:solidFill>
            <a:srgbClr val="0E2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/>
              <a:t>1</a:t>
            </a:r>
            <a:endParaRPr lang="lv-LV" b="1" dirty="0"/>
          </a:p>
        </p:txBody>
      </p:sp>
      <p:sp>
        <p:nvSpPr>
          <p:cNvPr id="42" name="Taisnstūris 41">
            <a:extLst>
              <a:ext uri="{FF2B5EF4-FFF2-40B4-BE49-F238E27FC236}">
                <a16:creationId xmlns:a16="http://schemas.microsoft.com/office/drawing/2014/main" id="{690980B5-6D95-4507-8EF1-1E9FDA895E60}"/>
              </a:ext>
            </a:extLst>
          </p:cNvPr>
          <p:cNvSpPr/>
          <p:nvPr/>
        </p:nvSpPr>
        <p:spPr>
          <a:xfrm>
            <a:off x="2368158" y="1924419"/>
            <a:ext cx="677789" cy="635756"/>
          </a:xfrm>
          <a:prstGeom prst="rect">
            <a:avLst/>
          </a:prstGeom>
          <a:solidFill>
            <a:srgbClr val="0E2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/>
              <a:t>2</a:t>
            </a:r>
            <a:endParaRPr lang="lv-LV" b="1" dirty="0"/>
          </a:p>
        </p:txBody>
      </p:sp>
      <p:sp>
        <p:nvSpPr>
          <p:cNvPr id="43" name="Taisnstūris 42">
            <a:extLst>
              <a:ext uri="{FF2B5EF4-FFF2-40B4-BE49-F238E27FC236}">
                <a16:creationId xmlns:a16="http://schemas.microsoft.com/office/drawing/2014/main" id="{6A384D2B-8630-4B19-A3B3-DDB302ED35D5}"/>
              </a:ext>
            </a:extLst>
          </p:cNvPr>
          <p:cNvSpPr/>
          <p:nvPr/>
        </p:nvSpPr>
        <p:spPr>
          <a:xfrm>
            <a:off x="3438605" y="1924419"/>
            <a:ext cx="677789" cy="635756"/>
          </a:xfrm>
          <a:prstGeom prst="rect">
            <a:avLst/>
          </a:prstGeom>
          <a:solidFill>
            <a:srgbClr val="0E2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/>
              <a:t>3</a:t>
            </a:r>
            <a:endParaRPr lang="lv-LV" b="1" dirty="0"/>
          </a:p>
        </p:txBody>
      </p:sp>
      <p:sp>
        <p:nvSpPr>
          <p:cNvPr id="76" name="Taisnstūris 75">
            <a:extLst>
              <a:ext uri="{FF2B5EF4-FFF2-40B4-BE49-F238E27FC236}">
                <a16:creationId xmlns:a16="http://schemas.microsoft.com/office/drawing/2014/main" id="{981459AB-38CF-4FAF-B27A-5BBD81565325}"/>
              </a:ext>
            </a:extLst>
          </p:cNvPr>
          <p:cNvSpPr/>
          <p:nvPr/>
        </p:nvSpPr>
        <p:spPr>
          <a:xfrm>
            <a:off x="2368158" y="2798574"/>
            <a:ext cx="4959575" cy="402775"/>
          </a:xfrm>
          <a:prstGeom prst="rect">
            <a:avLst/>
          </a:prstGeom>
          <a:solidFill>
            <a:srgbClr val="E2E2EA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108000" rIns="36000" bIns="108000" rtlCol="0" anchor="ctr">
            <a:spAutoFit/>
          </a:bodyPr>
          <a:lstStyle/>
          <a:p>
            <a:pPr algn="ctr"/>
            <a:r>
              <a:rPr lang="lv-LV" sz="1200" b="1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Inovāciju fonds – Nozaru </a:t>
            </a:r>
            <a:r>
              <a:rPr lang="lv-LV" sz="1200" b="1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pētījumu programma</a:t>
            </a:r>
            <a:endParaRPr lang="lv-LV" sz="1200" b="1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24" name="Taisnstūris 23">
            <a:extLst>
              <a:ext uri="{FF2B5EF4-FFF2-40B4-BE49-F238E27FC236}">
                <a16:creationId xmlns:a16="http://schemas.microsoft.com/office/drawing/2014/main" id="{BCBA9556-7B4A-4FBE-933A-DDE02E6B7339}"/>
              </a:ext>
            </a:extLst>
          </p:cNvPr>
          <p:cNvSpPr/>
          <p:nvPr/>
        </p:nvSpPr>
        <p:spPr>
          <a:xfrm>
            <a:off x="1781316" y="2642125"/>
            <a:ext cx="1008817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lv-LV" sz="1600" b="1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€ 12 </a:t>
            </a:r>
            <a:r>
              <a:rPr lang="lv-LV" sz="1200" b="1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</a:t>
            </a:r>
            <a:endParaRPr lang="lv-LV" sz="1600" b="1" dirty="0">
              <a:solidFill>
                <a:schemeClr val="tx1"/>
              </a:solidFill>
              <a:latin typeface="+mj-ea"/>
              <a:ea typeface="+mj-ea"/>
              <a:cs typeface="Calibri" panose="020F0502020204030204" pitchFamily="34" charset="0"/>
            </a:endParaRPr>
          </a:p>
        </p:txBody>
      </p:sp>
      <p:sp>
        <p:nvSpPr>
          <p:cNvPr id="27" name="Taisnstūris 26">
            <a:extLst>
              <a:ext uri="{FF2B5EF4-FFF2-40B4-BE49-F238E27FC236}">
                <a16:creationId xmlns:a16="http://schemas.microsoft.com/office/drawing/2014/main" id="{D9BB2B06-697B-4F10-8B28-FE7BF839A9BB}"/>
              </a:ext>
            </a:extLst>
          </p:cNvPr>
          <p:cNvSpPr/>
          <p:nvPr/>
        </p:nvSpPr>
        <p:spPr>
          <a:xfrm>
            <a:off x="5579500" y="3932424"/>
            <a:ext cx="3889130" cy="772107"/>
          </a:xfrm>
          <a:prstGeom prst="rect">
            <a:avLst/>
          </a:prstGeom>
          <a:solidFill>
            <a:srgbClr val="E2E2EA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108000" rIns="36000" bIns="108000" rtlCol="0" anchor="ctr">
            <a:spAutoFit/>
          </a:bodyPr>
          <a:lstStyle/>
          <a:p>
            <a:pPr algn="ctr"/>
            <a:r>
              <a:rPr lang="lv-LV" sz="1200" b="1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LIAA Tehnoloģiju biznesa centrs  </a:t>
            </a:r>
            <a:endParaRPr lang="lv-LV" sz="1200" b="1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algn="ctr"/>
            <a:r>
              <a:rPr lang="lv-LV" sz="1200" b="1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Kompetenču centru programma IV</a:t>
            </a:r>
          </a:p>
          <a:p>
            <a:pPr algn="ctr"/>
            <a:r>
              <a:rPr lang="lv-LV" sz="1200" b="1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Tehnoloģiju pārnese &amp; inovāciju vaučeri</a:t>
            </a:r>
            <a:endParaRPr lang="lv-LV" sz="1200" b="1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7" name="Taisnstūris 76">
            <a:extLst>
              <a:ext uri="{FF2B5EF4-FFF2-40B4-BE49-F238E27FC236}">
                <a16:creationId xmlns:a16="http://schemas.microsoft.com/office/drawing/2014/main" id="{4FC7B507-E98F-428D-BF1C-B70956C32525}"/>
              </a:ext>
            </a:extLst>
          </p:cNvPr>
          <p:cNvSpPr/>
          <p:nvPr/>
        </p:nvSpPr>
        <p:spPr>
          <a:xfrm>
            <a:off x="3953919" y="4094612"/>
            <a:ext cx="1829615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r">
              <a:spcAft>
                <a:spcPts val="200"/>
              </a:spcAft>
            </a:pPr>
            <a:r>
              <a:rPr lang="lv-LV" sz="1600" b="1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€ 2 </a:t>
            </a:r>
            <a:r>
              <a:rPr lang="lv-LV" sz="1200" b="1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</a:t>
            </a:r>
            <a:r>
              <a:rPr lang="lv-LV" sz="1600" b="1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</a:p>
          <a:p>
            <a:pPr algn="r">
              <a:spcAft>
                <a:spcPts val="200"/>
              </a:spcAft>
            </a:pPr>
            <a:r>
              <a:rPr lang="lv-LV" sz="1600" b="1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€ 37 </a:t>
            </a:r>
            <a:r>
              <a:rPr lang="lv-LV" sz="1200" b="1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</a:t>
            </a:r>
          </a:p>
          <a:p>
            <a:pPr algn="r">
              <a:spcAft>
                <a:spcPts val="200"/>
              </a:spcAft>
            </a:pPr>
            <a:r>
              <a:rPr lang="lv-LV" sz="1600" b="1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€ 21 &amp; </a:t>
            </a:r>
            <a:r>
              <a:rPr kumimoji="0" lang="lv-LV" sz="1600" b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26.9 </a:t>
            </a:r>
            <a:r>
              <a:rPr kumimoji="0" lang="lv-LV" sz="1200" b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</a:t>
            </a:r>
            <a:endParaRPr lang="lv-LV" sz="1200" b="1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algn="r">
              <a:spcAft>
                <a:spcPts val="200"/>
              </a:spcAft>
            </a:pPr>
            <a:endParaRPr lang="lv-LV" sz="1600" b="1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47" name="Taisnstūris 46">
            <a:extLst>
              <a:ext uri="{FF2B5EF4-FFF2-40B4-BE49-F238E27FC236}">
                <a16:creationId xmlns:a16="http://schemas.microsoft.com/office/drawing/2014/main" id="{0CDE1E59-250D-4AFD-8FB4-781E8E285F87}"/>
              </a:ext>
            </a:extLst>
          </p:cNvPr>
          <p:cNvSpPr/>
          <p:nvPr/>
        </p:nvSpPr>
        <p:spPr>
          <a:xfrm>
            <a:off x="4509053" y="3365499"/>
            <a:ext cx="3889130" cy="402775"/>
          </a:xfrm>
          <a:prstGeom prst="rect">
            <a:avLst/>
          </a:prstGeom>
          <a:solidFill>
            <a:srgbClr val="E2E2EA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108000" rIns="36000" bIns="108000" rtlCol="0" anchor="ctr">
            <a:spAutoFit/>
          </a:bodyPr>
          <a:lstStyle/>
          <a:p>
            <a:pPr algn="ctr"/>
            <a:r>
              <a:rPr lang="lv-LV" sz="1200" b="1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NFI: neliela </a:t>
            </a:r>
            <a:r>
              <a:rPr lang="lv-LV" sz="1200" b="1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apjoma granti jaunu </a:t>
            </a:r>
            <a:r>
              <a:rPr lang="lv-LV" sz="1200" b="1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produktu izstrādei</a:t>
            </a:r>
            <a:endParaRPr lang="lv-LV" sz="1200" b="1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48" name="Taisnstūris 47">
            <a:extLst>
              <a:ext uri="{FF2B5EF4-FFF2-40B4-BE49-F238E27FC236}">
                <a16:creationId xmlns:a16="http://schemas.microsoft.com/office/drawing/2014/main" id="{5C2BDE35-6E2E-4E61-A687-98551756B1FA}"/>
              </a:ext>
            </a:extLst>
          </p:cNvPr>
          <p:cNvSpPr/>
          <p:nvPr/>
        </p:nvSpPr>
        <p:spPr>
          <a:xfrm>
            <a:off x="4509052" y="4868681"/>
            <a:ext cx="4969965" cy="772107"/>
          </a:xfrm>
          <a:prstGeom prst="rect">
            <a:avLst/>
          </a:prstGeom>
          <a:solidFill>
            <a:srgbClr val="E2E2EA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108000" rIns="36000" bIns="108000" rtlCol="0" anchor="ctr">
            <a:spAutoFit/>
          </a:bodyPr>
          <a:lstStyle/>
          <a:p>
            <a:pPr algn="ctr"/>
            <a:r>
              <a:rPr lang="lv-LV" sz="1200" b="1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Inovāciju klasteru programma</a:t>
            </a:r>
            <a:endParaRPr lang="lv-LV" sz="1200" b="1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algn="ctr"/>
            <a:r>
              <a:rPr lang="lv-LV" sz="1200" b="1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Biznesa inkubācijas programma</a:t>
            </a:r>
          </a:p>
          <a:p>
            <a:pPr algn="ctr"/>
            <a:r>
              <a:rPr lang="lv-LV" sz="1200" b="1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Tehnoloģiju un radošo industriju inkubatori</a:t>
            </a:r>
            <a:endParaRPr lang="lv-LV" sz="1200" b="1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8" name="Taisnstūris 77">
            <a:extLst>
              <a:ext uri="{FF2B5EF4-FFF2-40B4-BE49-F238E27FC236}">
                <a16:creationId xmlns:a16="http://schemas.microsoft.com/office/drawing/2014/main" id="{55527E20-562A-4068-9C43-6FDF1500BB19}"/>
              </a:ext>
            </a:extLst>
          </p:cNvPr>
          <p:cNvSpPr/>
          <p:nvPr/>
        </p:nvSpPr>
        <p:spPr>
          <a:xfrm>
            <a:off x="3641871" y="3215847"/>
            <a:ext cx="1511746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lv-LV" sz="1600" b="1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€ 2.9 </a:t>
            </a:r>
            <a:r>
              <a:rPr lang="lv-LV" sz="1200" b="1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</a:t>
            </a:r>
            <a:endParaRPr lang="lv-LV" sz="1200" b="1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C1D5A45-FA6A-42E1-B5FA-6C93B0973C27}"/>
              </a:ext>
            </a:extLst>
          </p:cNvPr>
          <p:cNvSpPr txBox="1"/>
          <p:nvPr/>
        </p:nvSpPr>
        <p:spPr>
          <a:xfrm>
            <a:off x="7100027" y="2849848"/>
            <a:ext cx="123714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100" b="1" i="1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2022-2024</a:t>
            </a:r>
            <a:endParaRPr lang="lv-LV" sz="1100" b="1" i="1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E41CDD8-345F-4187-B728-DF962A4EAD47}"/>
              </a:ext>
            </a:extLst>
          </p:cNvPr>
          <p:cNvSpPr txBox="1"/>
          <p:nvPr/>
        </p:nvSpPr>
        <p:spPr>
          <a:xfrm>
            <a:off x="8159841" y="3412975"/>
            <a:ext cx="123714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100" b="1" i="1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2021-2024</a:t>
            </a:r>
            <a:endParaRPr lang="lv-LV" sz="1100" b="1" i="1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1CDD530-A3FA-4606-AFF1-1E88E3A64798}"/>
              </a:ext>
            </a:extLst>
          </p:cNvPr>
          <p:cNvSpPr txBox="1"/>
          <p:nvPr/>
        </p:nvSpPr>
        <p:spPr>
          <a:xfrm>
            <a:off x="9231657" y="3899854"/>
            <a:ext cx="123714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100" b="1" i="1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2021-2024</a:t>
            </a:r>
            <a:endParaRPr lang="lv-LV" sz="1100" i="1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3459C85-D2BC-4F65-AD30-350FB5601105}"/>
              </a:ext>
            </a:extLst>
          </p:cNvPr>
          <p:cNvSpPr txBox="1"/>
          <p:nvPr/>
        </p:nvSpPr>
        <p:spPr>
          <a:xfrm>
            <a:off x="9231657" y="4153196"/>
            <a:ext cx="123714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100" b="1" i="1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2019-2022</a:t>
            </a:r>
            <a:endParaRPr lang="lv-LV" sz="1100" i="1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2539ACC-31A8-408F-9271-F8A447B079B0}"/>
              </a:ext>
            </a:extLst>
          </p:cNvPr>
          <p:cNvSpPr txBox="1"/>
          <p:nvPr/>
        </p:nvSpPr>
        <p:spPr>
          <a:xfrm>
            <a:off x="9231658" y="4406539"/>
            <a:ext cx="175153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100" b="1" i="1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2016-2023 &amp; 2023-2027</a:t>
            </a:r>
            <a:endParaRPr lang="lv-LV" sz="1100" i="1" dirty="0"/>
          </a:p>
        </p:txBody>
      </p:sp>
      <p:sp>
        <p:nvSpPr>
          <p:cNvPr id="56" name="Taisnstūris 55">
            <a:extLst>
              <a:ext uri="{FF2B5EF4-FFF2-40B4-BE49-F238E27FC236}">
                <a16:creationId xmlns:a16="http://schemas.microsoft.com/office/drawing/2014/main" id="{821BB348-8C5E-44F3-A016-81B68478D1C0}"/>
              </a:ext>
            </a:extLst>
          </p:cNvPr>
          <p:cNvSpPr/>
          <p:nvPr/>
        </p:nvSpPr>
        <p:spPr>
          <a:xfrm>
            <a:off x="2869868" y="5046857"/>
            <a:ext cx="1829615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r">
              <a:spcAft>
                <a:spcPts val="200"/>
              </a:spcAft>
            </a:pPr>
            <a:r>
              <a:rPr lang="lv-LV" sz="1600" b="1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€ 113 </a:t>
            </a:r>
            <a:r>
              <a:rPr lang="lv-LV" sz="1200" b="1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</a:t>
            </a:r>
          </a:p>
          <a:p>
            <a:pPr algn="r">
              <a:spcAft>
                <a:spcPts val="200"/>
              </a:spcAft>
            </a:pPr>
            <a:r>
              <a:rPr lang="lv-LV" sz="1600" b="1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€ 37.3 </a:t>
            </a:r>
            <a:r>
              <a:rPr lang="lv-LV" sz="1200" b="1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</a:t>
            </a:r>
          </a:p>
          <a:p>
            <a:pPr algn="r">
              <a:spcAft>
                <a:spcPts val="200"/>
              </a:spcAft>
            </a:pPr>
            <a:r>
              <a:rPr lang="lv-LV" sz="1600" b="1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€ 39.3 </a:t>
            </a:r>
            <a:r>
              <a:rPr lang="lv-LV" sz="1200" b="1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</a:t>
            </a:r>
          </a:p>
          <a:p>
            <a:pPr algn="r">
              <a:spcAft>
                <a:spcPts val="200"/>
              </a:spcAft>
            </a:pPr>
            <a:endParaRPr lang="lv-LV" sz="1600" b="1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A6765D4-79BF-4211-A750-9F8759240923}"/>
              </a:ext>
            </a:extLst>
          </p:cNvPr>
          <p:cNvSpPr txBox="1"/>
          <p:nvPr/>
        </p:nvSpPr>
        <p:spPr>
          <a:xfrm>
            <a:off x="9239910" y="4847737"/>
            <a:ext cx="123714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100" b="1" i="1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2023-2027</a:t>
            </a:r>
            <a:endParaRPr lang="lv-LV" sz="1100" i="1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8B3C842-5AEB-4719-BEAB-780DA46C2E82}"/>
              </a:ext>
            </a:extLst>
          </p:cNvPr>
          <p:cNvSpPr txBox="1"/>
          <p:nvPr/>
        </p:nvSpPr>
        <p:spPr>
          <a:xfrm>
            <a:off x="9239910" y="5101079"/>
            <a:ext cx="123714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100" b="1" i="1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2016-2023</a:t>
            </a:r>
            <a:endParaRPr lang="lv-LV" sz="1100" i="1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B8D7F7-109D-4912-BCB8-7EE7399CD031}"/>
              </a:ext>
            </a:extLst>
          </p:cNvPr>
          <p:cNvSpPr txBox="1"/>
          <p:nvPr/>
        </p:nvSpPr>
        <p:spPr>
          <a:xfrm>
            <a:off x="9239910" y="5356901"/>
            <a:ext cx="106669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100" b="1" i="1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2023-2027</a:t>
            </a:r>
            <a:endParaRPr lang="lv-LV" sz="1100" i="1" dirty="0"/>
          </a:p>
        </p:txBody>
      </p:sp>
      <p:sp>
        <p:nvSpPr>
          <p:cNvPr id="63" name="Taisnstūris 62">
            <a:extLst>
              <a:ext uri="{FF2B5EF4-FFF2-40B4-BE49-F238E27FC236}">
                <a16:creationId xmlns:a16="http://schemas.microsoft.com/office/drawing/2014/main" id="{E58009FB-F24C-40E8-9AE9-F422E21994AC}"/>
              </a:ext>
            </a:extLst>
          </p:cNvPr>
          <p:cNvSpPr/>
          <p:nvPr/>
        </p:nvSpPr>
        <p:spPr>
          <a:xfrm>
            <a:off x="87019" y="2597904"/>
            <a:ext cx="1144885" cy="652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lv-LV" sz="1400" b="1" i="1">
                <a:solidFill>
                  <a:srgbClr val="00869D"/>
                </a:solidFill>
                <a:latin typeface="Calibri"/>
                <a:ea typeface="Calibri"/>
                <a:cs typeface="Calibri"/>
              </a:rPr>
              <a:t>Tehnoloģiju gatavības līmenis (TRL)</a:t>
            </a:r>
            <a:endParaRPr lang="lv-LV" sz="1400" b="1" i="1" dirty="0">
              <a:solidFill>
                <a:srgbClr val="00869D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cxnSp>
        <p:nvCxnSpPr>
          <p:cNvPr id="81" name="Taisns savienotājs 80">
            <a:extLst>
              <a:ext uri="{FF2B5EF4-FFF2-40B4-BE49-F238E27FC236}">
                <a16:creationId xmlns:a16="http://schemas.microsoft.com/office/drawing/2014/main" id="{F67FB1A7-FD45-495E-BDF6-A816D233F398}"/>
              </a:ext>
            </a:extLst>
          </p:cNvPr>
          <p:cNvCxnSpPr>
            <a:cxnSpLocks/>
          </p:cNvCxnSpPr>
          <p:nvPr/>
        </p:nvCxnSpPr>
        <p:spPr>
          <a:xfrm>
            <a:off x="11307994" y="2578592"/>
            <a:ext cx="0" cy="3173047"/>
          </a:xfrm>
          <a:prstGeom prst="line">
            <a:avLst/>
          </a:prstGeom>
          <a:ln w="38100">
            <a:solidFill>
              <a:srgbClr val="E2E2E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aisnstūris 44">
            <a:extLst>
              <a:ext uri="{FF2B5EF4-FFF2-40B4-BE49-F238E27FC236}">
                <a16:creationId xmlns:a16="http://schemas.microsoft.com/office/drawing/2014/main" id="{E6ABD502-C57C-4348-A322-08EC411B4456}"/>
              </a:ext>
            </a:extLst>
          </p:cNvPr>
          <p:cNvSpPr/>
          <p:nvPr/>
        </p:nvSpPr>
        <p:spPr>
          <a:xfrm>
            <a:off x="8368744" y="2579084"/>
            <a:ext cx="2857411" cy="772107"/>
          </a:xfrm>
          <a:prstGeom prst="rect">
            <a:avLst/>
          </a:prstGeom>
          <a:solidFill>
            <a:srgbClr val="E1E7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lv-LV" sz="1200" b="1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Produktivitātes aizdevumi</a:t>
            </a:r>
          </a:p>
          <a:p>
            <a:pPr algn="ctr"/>
            <a:r>
              <a:rPr lang="lv-LV" sz="1200" b="1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Investīciju programma</a:t>
            </a:r>
          </a:p>
          <a:p>
            <a:pPr algn="ctr"/>
            <a:r>
              <a:rPr lang="lv-LV" sz="1200" b="1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NFI Atklātais konkurss</a:t>
            </a:r>
            <a:endParaRPr lang="lv-LV" sz="1200" b="1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46" name="Taisnstūris 45">
            <a:extLst>
              <a:ext uri="{FF2B5EF4-FFF2-40B4-BE49-F238E27FC236}">
                <a16:creationId xmlns:a16="http://schemas.microsoft.com/office/drawing/2014/main" id="{B0E08880-3B6C-4B8B-93EF-6F3CB13ABA91}"/>
              </a:ext>
            </a:extLst>
          </p:cNvPr>
          <p:cNvSpPr/>
          <p:nvPr/>
        </p:nvSpPr>
        <p:spPr>
          <a:xfrm>
            <a:off x="6740803" y="2780206"/>
            <a:ext cx="1829615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r">
              <a:spcAft>
                <a:spcPts val="200"/>
              </a:spcAft>
            </a:pPr>
            <a:r>
              <a:rPr lang="lv-LV" sz="1600" b="1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€ 42.5 </a:t>
            </a:r>
            <a:r>
              <a:rPr lang="lv-LV" sz="1200" b="1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</a:t>
            </a:r>
          </a:p>
          <a:p>
            <a:pPr algn="r">
              <a:spcAft>
                <a:spcPts val="200"/>
              </a:spcAft>
            </a:pPr>
            <a:r>
              <a:rPr lang="lv-LV" sz="1600" b="1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€ 99.6 </a:t>
            </a:r>
            <a:r>
              <a:rPr lang="lv-LV" sz="1200" b="1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</a:t>
            </a:r>
          </a:p>
          <a:p>
            <a:pPr algn="r">
              <a:spcAft>
                <a:spcPts val="200"/>
              </a:spcAft>
            </a:pPr>
            <a:r>
              <a:rPr lang="lv-LV" sz="1600" b="1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€ 8 </a:t>
            </a:r>
            <a:r>
              <a:rPr lang="lv-LV" sz="1200" b="1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</a:t>
            </a:r>
          </a:p>
          <a:p>
            <a:pPr algn="r">
              <a:spcAft>
                <a:spcPts val="200"/>
              </a:spcAft>
            </a:pPr>
            <a:endParaRPr lang="lv-LV" sz="1600" b="1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52E8711-6564-4F75-A490-18C53CD04D69}"/>
              </a:ext>
            </a:extLst>
          </p:cNvPr>
          <p:cNvSpPr txBox="1"/>
          <p:nvPr/>
        </p:nvSpPr>
        <p:spPr>
          <a:xfrm>
            <a:off x="11181429" y="2571657"/>
            <a:ext cx="90478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100" b="1" i="1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2023-2027</a:t>
            </a:r>
            <a:endParaRPr lang="lv-LV" sz="1100" i="1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C15B9B2-A8BD-49F1-8069-754CAF17FA87}"/>
              </a:ext>
            </a:extLst>
          </p:cNvPr>
          <p:cNvSpPr txBox="1"/>
          <p:nvPr/>
        </p:nvSpPr>
        <p:spPr>
          <a:xfrm>
            <a:off x="11181429" y="2824999"/>
            <a:ext cx="90478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100" b="1" i="1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2022-2024</a:t>
            </a:r>
            <a:endParaRPr lang="lv-LV" sz="1100" i="1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E48DD5E-7DF3-4020-ABFC-4F0BC732CF4B}"/>
              </a:ext>
            </a:extLst>
          </p:cNvPr>
          <p:cNvSpPr txBox="1"/>
          <p:nvPr/>
        </p:nvSpPr>
        <p:spPr>
          <a:xfrm>
            <a:off x="11181428" y="3080820"/>
            <a:ext cx="90478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100" b="1" i="1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2022-2024</a:t>
            </a:r>
            <a:endParaRPr lang="lv-LV" sz="1100" i="1" dirty="0"/>
          </a:p>
        </p:txBody>
      </p:sp>
      <p:pic>
        <p:nvPicPr>
          <p:cNvPr id="61" name="Picture 60" descr="A picture containing text&#10;&#10;Description automatically generated">
            <a:extLst>
              <a:ext uri="{FF2B5EF4-FFF2-40B4-BE49-F238E27FC236}">
                <a16:creationId xmlns:a16="http://schemas.microsoft.com/office/drawing/2014/main" id="{CCDFDA05-286C-4172-9D1A-F7872240D8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36" y="183720"/>
            <a:ext cx="1447729" cy="111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950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58B4A-A1F4-4D53-8283-AB9A9FCFD2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5874" y="718366"/>
            <a:ext cx="6201220" cy="643048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lv-LV" sz="3200" b="1">
                <a:latin typeface="Calibri" panose="020F0502020204030204" pitchFamily="34" charset="0"/>
                <a:cs typeface="Calibri" panose="020F0502020204030204" pitchFamily="34" charset="0"/>
              </a:rPr>
              <a:t>INOVĀCIJU FONDS – NOZARU PĒTĪJUMU PROGRAMMA (IF-NPP)</a:t>
            </a:r>
          </a:p>
        </p:txBody>
      </p:sp>
      <p:sp>
        <p:nvSpPr>
          <p:cNvPr id="38" name="Taisnstūris 37">
            <a:extLst>
              <a:ext uri="{FF2B5EF4-FFF2-40B4-BE49-F238E27FC236}">
                <a16:creationId xmlns:a16="http://schemas.microsoft.com/office/drawing/2014/main" id="{3D0F4A1C-5127-48A5-998F-8E49303D08E2}"/>
              </a:ext>
            </a:extLst>
          </p:cNvPr>
          <p:cNvSpPr/>
          <p:nvPr/>
        </p:nvSpPr>
        <p:spPr>
          <a:xfrm>
            <a:off x="643645" y="1985222"/>
            <a:ext cx="1422231" cy="477868"/>
          </a:xfrm>
          <a:prstGeom prst="rect">
            <a:avLst/>
          </a:prstGeom>
          <a:solidFill>
            <a:srgbClr val="0E2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600" b="1">
                <a:solidFill>
                  <a:schemeClr val="bg1"/>
                </a:solidFill>
              </a:rPr>
              <a:t>PRINCIPI</a:t>
            </a:r>
            <a:endParaRPr lang="lv-LV" sz="1600" b="1">
              <a:solidFill>
                <a:schemeClr val="bg1"/>
              </a:solidFill>
            </a:endParaRPr>
          </a:p>
        </p:txBody>
      </p:sp>
      <p:sp>
        <p:nvSpPr>
          <p:cNvPr id="24" name="Taisnstūris 23">
            <a:extLst>
              <a:ext uri="{FF2B5EF4-FFF2-40B4-BE49-F238E27FC236}">
                <a16:creationId xmlns:a16="http://schemas.microsoft.com/office/drawing/2014/main" id="{D91F4631-C6F8-4301-AF2A-B9B97D0834EA}"/>
              </a:ext>
            </a:extLst>
          </p:cNvPr>
          <p:cNvSpPr/>
          <p:nvPr/>
        </p:nvSpPr>
        <p:spPr>
          <a:xfrm>
            <a:off x="2325651" y="1923708"/>
            <a:ext cx="8688713" cy="1356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marL="400050" indent="-400050">
              <a:spcAft>
                <a:spcPts val="1200"/>
              </a:spcAft>
              <a:buAutoNum type="romanUcPeriod"/>
            </a:pPr>
            <a:r>
              <a:rPr lang="en-GB" altLang="lv-LV" b="1" dirty="0">
                <a:solidFill>
                  <a:srgbClr val="1D213F"/>
                </a:solidFill>
                <a:sym typeface="Helvetica Neue"/>
              </a:rPr>
              <a:t>ILGTERMIŅŠ </a:t>
            </a:r>
            <a:endParaRPr lang="en-GB" altLang="lv-LV" b="1">
              <a:solidFill>
                <a:srgbClr val="1D213F"/>
              </a:solidFill>
              <a:sym typeface="Helvetica Neue"/>
            </a:endParaRPr>
          </a:p>
          <a:p>
            <a:pPr marL="400050" indent="-400050">
              <a:spcAft>
                <a:spcPts val="1200"/>
              </a:spcAft>
              <a:buAutoNum type="romanUcPeriod"/>
            </a:pPr>
            <a:r>
              <a:rPr lang="en-GB" b="1" dirty="0">
                <a:solidFill>
                  <a:srgbClr val="1D213F"/>
                </a:solidFill>
                <a:sym typeface="Helvetica Neue"/>
              </a:rPr>
              <a:t>MISIJAS ORIENTĒTS   </a:t>
            </a:r>
            <a:endParaRPr lang="en-GB" altLang="lv-LV" b="1" dirty="0">
              <a:solidFill>
                <a:srgbClr val="1D213F"/>
              </a:solidFill>
              <a:ea typeface="Calibri"/>
              <a:cs typeface="Calibri"/>
            </a:endParaRPr>
          </a:p>
          <a:p>
            <a:pPr marL="400050" indent="-400050">
              <a:spcAft>
                <a:spcPts val="1200"/>
              </a:spcAft>
              <a:buAutoNum type="romanUcPeriod"/>
            </a:pPr>
            <a:r>
              <a:rPr lang="en-GB" altLang="lv-LV" b="1" dirty="0">
                <a:solidFill>
                  <a:srgbClr val="1D213F"/>
                </a:solidFill>
                <a:sym typeface="Helvetica Neue"/>
              </a:rPr>
              <a:t>KOMERCIALIZĀCIJAS POTENCIĀLS</a:t>
            </a:r>
            <a:endParaRPr lang="en-GB" altLang="lv-LV" b="1" dirty="0">
              <a:solidFill>
                <a:srgbClr val="1D213F"/>
              </a:solidFill>
              <a:ea typeface="Calibri" panose="020F0502020204030204"/>
              <a:cs typeface="Calibri" panose="020F0502020204030204"/>
            </a:endParaRPr>
          </a:p>
        </p:txBody>
      </p:sp>
      <p:sp>
        <p:nvSpPr>
          <p:cNvPr id="25" name="Taisnstūris 24">
            <a:extLst>
              <a:ext uri="{FF2B5EF4-FFF2-40B4-BE49-F238E27FC236}">
                <a16:creationId xmlns:a16="http://schemas.microsoft.com/office/drawing/2014/main" id="{5B6F3ACD-73AD-4B85-93B3-FB3877CE6018}"/>
              </a:ext>
            </a:extLst>
          </p:cNvPr>
          <p:cNvSpPr/>
          <p:nvPr/>
        </p:nvSpPr>
        <p:spPr>
          <a:xfrm>
            <a:off x="643643" y="3824477"/>
            <a:ext cx="1422231" cy="477868"/>
          </a:xfrm>
          <a:prstGeom prst="rect">
            <a:avLst/>
          </a:prstGeom>
          <a:solidFill>
            <a:srgbClr val="0E2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600" b="1">
                <a:solidFill>
                  <a:schemeClr val="bg1"/>
                </a:solidFill>
              </a:rPr>
              <a:t>FINANSĒJUMS</a:t>
            </a:r>
            <a:endParaRPr lang="en-GB" sz="1600" b="1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26" name="Taisnstūris 25">
            <a:extLst>
              <a:ext uri="{FF2B5EF4-FFF2-40B4-BE49-F238E27FC236}">
                <a16:creationId xmlns:a16="http://schemas.microsoft.com/office/drawing/2014/main" id="{F84CA1C3-B018-447A-AA3F-5A9A78615600}"/>
              </a:ext>
            </a:extLst>
          </p:cNvPr>
          <p:cNvSpPr/>
          <p:nvPr/>
        </p:nvSpPr>
        <p:spPr>
          <a:xfrm>
            <a:off x="2325458" y="3433157"/>
            <a:ext cx="4501753" cy="12369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fr-FR" altLang="lv-LV" sz="2800" b="1" dirty="0">
                <a:solidFill>
                  <a:srgbClr val="1D213F"/>
                </a:solidFill>
                <a:sym typeface="Helvetica Neue"/>
              </a:rPr>
              <a:t>€ 12 </a:t>
            </a:r>
            <a:r>
              <a:rPr lang="fr-FR" altLang="lv-LV" sz="2000" b="1" dirty="0">
                <a:solidFill>
                  <a:srgbClr val="1D213F"/>
                </a:solidFill>
                <a:sym typeface="Helvetica Neue"/>
              </a:rPr>
              <a:t>MILJ</a:t>
            </a:r>
            <a:r>
              <a:rPr lang="fr-FR" altLang="lv-LV" sz="1400" b="1" dirty="0">
                <a:solidFill>
                  <a:srgbClr val="1D213F"/>
                </a:solidFill>
                <a:sym typeface="Helvetica Neue"/>
              </a:rPr>
              <a:t>. NO 2022. LĪDZ 2024. GADAM</a:t>
            </a:r>
            <a:endParaRPr lang="fr-FR" altLang="lv-LV" sz="1400" b="1" dirty="0">
              <a:solidFill>
                <a:srgbClr val="1D213F"/>
              </a:solidFill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fr-FR" altLang="lv-LV" b="1" dirty="0">
                <a:solidFill>
                  <a:srgbClr val="1D213F"/>
                </a:solidFill>
                <a:sym typeface="Helvetica Neue"/>
              </a:rPr>
              <a:t>€ 40 </a:t>
            </a:r>
            <a:r>
              <a:rPr lang="fr-FR" altLang="lv-LV" sz="1400" b="1" dirty="0">
                <a:solidFill>
                  <a:srgbClr val="1D213F"/>
                </a:solidFill>
                <a:sym typeface="Helvetica Neue"/>
              </a:rPr>
              <a:t>MILJ. 10 GADU PERIODĀ KOPUMĀ</a:t>
            </a:r>
            <a:endParaRPr lang="fr-FR" altLang="lv-LV" sz="1400" b="1" dirty="0">
              <a:solidFill>
                <a:srgbClr val="1D213F"/>
              </a:solidFill>
              <a:ea typeface="Calibri"/>
              <a:cs typeface="Calibri"/>
            </a:endParaRPr>
          </a:p>
        </p:txBody>
      </p:sp>
      <p:sp>
        <p:nvSpPr>
          <p:cNvPr id="27" name="Taisnstūris 26">
            <a:extLst>
              <a:ext uri="{FF2B5EF4-FFF2-40B4-BE49-F238E27FC236}">
                <a16:creationId xmlns:a16="http://schemas.microsoft.com/office/drawing/2014/main" id="{24040222-C344-4B1F-B140-184930A419A9}"/>
              </a:ext>
            </a:extLst>
          </p:cNvPr>
          <p:cNvSpPr/>
          <p:nvPr/>
        </p:nvSpPr>
        <p:spPr>
          <a:xfrm>
            <a:off x="654034" y="5185863"/>
            <a:ext cx="1422231" cy="477868"/>
          </a:xfrm>
          <a:prstGeom prst="rect">
            <a:avLst/>
          </a:prstGeom>
          <a:solidFill>
            <a:srgbClr val="0E2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600" b="1">
                <a:solidFill>
                  <a:schemeClr val="bg1"/>
                </a:solidFill>
              </a:rPr>
              <a:t>FOKUSS</a:t>
            </a:r>
            <a:endParaRPr lang="lv-LV" sz="1600" b="1">
              <a:solidFill>
                <a:schemeClr val="bg1"/>
              </a:solidFill>
            </a:endParaRPr>
          </a:p>
        </p:txBody>
      </p:sp>
      <p:sp>
        <p:nvSpPr>
          <p:cNvPr id="29" name="Taisnstūris 28">
            <a:extLst>
              <a:ext uri="{FF2B5EF4-FFF2-40B4-BE49-F238E27FC236}">
                <a16:creationId xmlns:a16="http://schemas.microsoft.com/office/drawing/2014/main" id="{27A2435F-7D7A-4659-961A-1D077036B188}"/>
              </a:ext>
            </a:extLst>
          </p:cNvPr>
          <p:cNvSpPr/>
          <p:nvPr/>
        </p:nvSpPr>
        <p:spPr>
          <a:xfrm>
            <a:off x="2336041" y="4862180"/>
            <a:ext cx="2011177" cy="1603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fr-FR" altLang="lv-LV" b="1" dirty="0">
                <a:solidFill>
                  <a:srgbClr val="1D213F"/>
                </a:solidFill>
                <a:sym typeface="Helvetica Neue"/>
              </a:rPr>
              <a:t>BIOMEDICĪNA  </a:t>
            </a:r>
            <a:endParaRPr lang="en-US" dirty="0">
              <a:solidFill>
                <a:srgbClr val="FFFFFF"/>
              </a:solidFill>
              <a:ea typeface="Calibri" panose="020F0502020204030204"/>
              <a:cs typeface="Calibri" panose="020F0502020204030204"/>
            </a:endParaRPr>
          </a:p>
          <a:p>
            <a:r>
              <a:rPr lang="fr-FR" altLang="lv-LV" b="1" dirty="0">
                <a:solidFill>
                  <a:srgbClr val="1D213F"/>
                </a:solidFill>
                <a:sym typeface="Helvetica Neue"/>
              </a:rPr>
              <a:t>MEDICĪNAS TEHNOLOĢIJAS BIOFARMĀCIJA</a:t>
            </a:r>
            <a:endParaRPr lang="en-US" dirty="0">
              <a:ea typeface="Calibri"/>
              <a:cs typeface="Calibri"/>
            </a:endParaRPr>
          </a:p>
          <a:p>
            <a:r>
              <a:rPr lang="fr-FR" altLang="lv-LV" b="1" dirty="0">
                <a:solidFill>
                  <a:srgbClr val="1D213F"/>
                </a:solidFill>
                <a:sym typeface="Helvetica Neue"/>
              </a:rPr>
              <a:t>BIOTEHNOLOĢIJAS</a:t>
            </a:r>
            <a:endParaRPr lang="fr-FR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30" name="Taisnstūris 29">
            <a:extLst>
              <a:ext uri="{FF2B5EF4-FFF2-40B4-BE49-F238E27FC236}">
                <a16:creationId xmlns:a16="http://schemas.microsoft.com/office/drawing/2014/main" id="{7FEEEA13-3253-4AAD-84FC-6D26D3CA0919}"/>
              </a:ext>
            </a:extLst>
          </p:cNvPr>
          <p:cNvSpPr/>
          <p:nvPr/>
        </p:nvSpPr>
        <p:spPr>
          <a:xfrm>
            <a:off x="4447320" y="4863096"/>
            <a:ext cx="2569385" cy="13261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fr-FR" altLang="lv-LV" b="1">
                <a:solidFill>
                  <a:srgbClr val="1D213F"/>
                </a:solidFill>
                <a:sym typeface="Helvetica Neue"/>
              </a:rPr>
              <a:t>FOTONIKA</a:t>
            </a:r>
          </a:p>
          <a:p>
            <a:r>
              <a:rPr lang="fr-FR" altLang="lv-LV" b="1">
                <a:solidFill>
                  <a:srgbClr val="1D213F"/>
                </a:solidFill>
                <a:sym typeface="Helvetica Neue"/>
              </a:rPr>
              <a:t>VIEDIE MATERIĀLI </a:t>
            </a:r>
            <a:endParaRPr lang="fr-FR" altLang="lv-LV" b="1">
              <a:solidFill>
                <a:srgbClr val="1D213F"/>
              </a:solidFill>
              <a:ea typeface="Calibri"/>
              <a:cs typeface="Calibri"/>
            </a:endParaRPr>
          </a:p>
          <a:p>
            <a:r>
              <a:rPr lang="fr-FR" altLang="lv-LV" b="1">
                <a:solidFill>
                  <a:srgbClr val="1D213F"/>
                </a:solidFill>
                <a:sym typeface="Helvetica Neue"/>
              </a:rPr>
              <a:t>TEHNOLOĢIJAS INŽENIERSISTĒMAS </a:t>
            </a:r>
            <a:endParaRPr lang="fr-FR" altLang="lv-LV" b="1">
              <a:solidFill>
                <a:srgbClr val="1D213F"/>
              </a:solidFill>
              <a:ea typeface="Calibri"/>
              <a:cs typeface="Calibri"/>
            </a:endParaRPr>
          </a:p>
        </p:txBody>
      </p:sp>
      <p:sp>
        <p:nvSpPr>
          <p:cNvPr id="41" name="Taisnstūris 40">
            <a:extLst>
              <a:ext uri="{FF2B5EF4-FFF2-40B4-BE49-F238E27FC236}">
                <a16:creationId xmlns:a16="http://schemas.microsoft.com/office/drawing/2014/main" id="{8F8FA782-1EFA-4A69-9DD8-A9EEC71B388E}"/>
              </a:ext>
            </a:extLst>
          </p:cNvPr>
          <p:cNvSpPr/>
          <p:nvPr/>
        </p:nvSpPr>
        <p:spPr>
          <a:xfrm>
            <a:off x="7209940" y="-290945"/>
            <a:ext cx="4748922" cy="7006649"/>
          </a:xfrm>
          <a:prstGeom prst="rect">
            <a:avLst/>
          </a:prstGeom>
          <a:noFill/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0" cap="none" spc="0" normalizeH="0" baseline="0" noProof="0">
              <a:ln>
                <a:noFill/>
              </a:ln>
              <a:solidFill>
                <a:srgbClr val="0E29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836627B9-55E6-40BA-8CB1-3CE0C182BE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36" y="183720"/>
            <a:ext cx="1447729" cy="11183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28ECED5-697E-467D-8A2E-F3BBDA4BC5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8587" y="0"/>
            <a:ext cx="3873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550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ttēls 3">
            <a:extLst>
              <a:ext uri="{FF2B5EF4-FFF2-40B4-BE49-F238E27FC236}">
                <a16:creationId xmlns:a16="http://schemas.microsoft.com/office/drawing/2014/main" id="{22E22206-E9AA-4FC1-A938-BA4128EB350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08" y="2294"/>
            <a:ext cx="1191792" cy="150138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EF7255D-6959-46AF-809F-FE385A3A9B2F}"/>
              </a:ext>
            </a:extLst>
          </p:cNvPr>
          <p:cNvSpPr txBox="1"/>
          <p:nvPr/>
        </p:nvSpPr>
        <p:spPr>
          <a:xfrm>
            <a:off x="522708" y="1633027"/>
            <a:ext cx="5517336" cy="858119"/>
          </a:xfrm>
          <a:prstGeom prst="rect">
            <a:avLst/>
          </a:prstGeom>
          <a:solidFill>
            <a:srgbClr val="0E293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lIns="91440" tIns="45720" rIns="91440" bIns="45720" rtlCol="0" anchor="ctr">
            <a:noAutofit/>
          </a:bodyPr>
          <a:lstStyle>
            <a:defPPr>
              <a:defRPr lang="lv-LV"/>
            </a:defPPr>
            <a:lvl1pPr marL="0" algn="l" defTabSz="130046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0230" algn="l" defTabSz="130046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0460" algn="l" defTabSz="130046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0690" algn="l" defTabSz="130046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0919" algn="l" defTabSz="130046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51149" algn="l" defTabSz="130046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01379" algn="l" defTabSz="130046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51609" algn="l" defTabSz="130046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01839" algn="l" defTabSz="130046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v-LV" sz="1650" dirty="0">
                <a:solidFill>
                  <a:schemeClr val="bg1"/>
                </a:solidFill>
              </a:rPr>
              <a:t> </a:t>
            </a:r>
            <a:r>
              <a:rPr lang="lv-LV" sz="1800" dirty="0">
                <a:solidFill>
                  <a:schemeClr val="bg1"/>
                </a:solidFill>
              </a:rPr>
              <a:t>      </a:t>
            </a:r>
            <a:r>
              <a:rPr lang="lv-LV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BIOMEDICĪNA, MEDICĪNAS TEHNOLOĢIJAS, FARMĀCIJA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CCAF24-E244-49C7-BBA7-86E705E68CEC}"/>
              </a:ext>
            </a:extLst>
          </p:cNvPr>
          <p:cNvSpPr txBox="1"/>
          <p:nvPr/>
        </p:nvSpPr>
        <p:spPr>
          <a:xfrm>
            <a:off x="6151957" y="1633028"/>
            <a:ext cx="5787763" cy="858119"/>
          </a:xfrm>
          <a:prstGeom prst="rect">
            <a:avLst/>
          </a:prstGeom>
          <a:solidFill>
            <a:srgbClr val="0E293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lIns="91440" tIns="45720" rIns="91440" bIns="45720" rtlCol="0" anchor="ctr">
            <a:noAutofit/>
          </a:bodyPr>
          <a:lstStyle>
            <a:defPPr>
              <a:defRPr lang="lv-LV"/>
            </a:defPPr>
            <a:lvl1pPr marL="0" algn="l" defTabSz="130046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0230" algn="l" defTabSz="130046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0460" algn="l" defTabSz="130046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0690" algn="l" defTabSz="130046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0919" algn="l" defTabSz="130046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51149" algn="l" defTabSz="130046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01379" algn="l" defTabSz="130046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51609" algn="l" defTabSz="130046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01839" algn="l" defTabSz="130046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v-LV" sz="1650" dirty="0">
                <a:solidFill>
                  <a:schemeClr val="bg1"/>
                </a:solidFill>
              </a:rPr>
              <a:t>     </a:t>
            </a:r>
            <a:r>
              <a:rPr lang="lv-LV" sz="1800" dirty="0">
                <a:solidFill>
                  <a:schemeClr val="bg1"/>
                </a:solidFill>
              </a:rPr>
              <a:t> FOTONIKA, VIEDIE MATERIĀLI, TEHNOLOĢIJAS UN INŽENIERISTĒMAS</a:t>
            </a:r>
            <a:endParaRPr lang="lv-LV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ABC9EE-35A7-4477-97E7-22041B665E1B}"/>
              </a:ext>
            </a:extLst>
          </p:cNvPr>
          <p:cNvSpPr txBox="1"/>
          <p:nvPr/>
        </p:nvSpPr>
        <p:spPr>
          <a:xfrm>
            <a:off x="522707" y="2641748"/>
            <a:ext cx="5517335" cy="39429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lIns="91440" tIns="177182" rIns="91440" bIns="45720" rtlCol="0" anchor="t" anchorCtr="0">
            <a:noAutofit/>
          </a:bodyPr>
          <a:lstStyle>
            <a:defPPr>
              <a:defRPr lang="lv-LV"/>
            </a:defPPr>
            <a:lvl1pPr marL="0" algn="l" defTabSz="130046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0230" algn="l" defTabSz="130046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0460" algn="l" defTabSz="130046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0690" algn="l" defTabSz="130046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0919" algn="l" defTabSz="130046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51149" algn="l" defTabSz="130046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01379" algn="l" defTabSz="130046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51609" algn="l" defTabSz="130046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01839" algn="l" defTabSz="130046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0665" indent="-240665">
              <a:spcAft>
                <a:spcPts val="422"/>
              </a:spcAft>
              <a:buFont typeface="Wingdings" panose="05000000000000000000" pitchFamily="2" charset="2"/>
              <a:buChar char="Ø"/>
            </a:pPr>
            <a:r>
              <a:rPr lang="lv-LV" sz="1900" dirty="0">
                <a:solidFill>
                  <a:srgbClr val="0E293C"/>
                </a:solidFill>
              </a:rPr>
              <a:t>augsts Latvijas zinātnes potenciāls un īpaši svarīga ilgtermiņa pieeja</a:t>
            </a:r>
            <a:endParaRPr lang="en-US" dirty="0">
              <a:solidFill>
                <a:srgbClr val="0E293C"/>
              </a:solidFill>
            </a:endParaRPr>
          </a:p>
          <a:p>
            <a:pPr marL="240665" indent="-240665">
              <a:spcAft>
                <a:spcPts val="422"/>
              </a:spcAft>
              <a:buFont typeface="Wingdings" panose="05000000000000000000" pitchFamily="2" charset="2"/>
              <a:buChar char="Ø"/>
            </a:pPr>
            <a:r>
              <a:rPr lang="lv-LV" sz="1900" dirty="0">
                <a:solidFill>
                  <a:srgbClr val="0E293C"/>
                </a:solidFill>
              </a:rPr>
              <a:t>trūkst finansējuma pētniecības kapacitātes celšanai</a:t>
            </a:r>
            <a:endParaRPr lang="lv-LV" sz="1900" dirty="0">
              <a:solidFill>
                <a:srgbClr val="0E293C"/>
              </a:solidFill>
              <a:ea typeface="Calibri"/>
              <a:cs typeface="Calibri"/>
            </a:endParaRPr>
          </a:p>
          <a:p>
            <a:pPr marL="240665" indent="-240665">
              <a:spcAft>
                <a:spcPts val="422"/>
              </a:spcAft>
              <a:buFont typeface="Wingdings" panose="05000000000000000000" pitchFamily="2" charset="2"/>
              <a:buChar char="Ø"/>
            </a:pPr>
            <a:r>
              <a:rPr lang="lv-LV" sz="1900" dirty="0">
                <a:solidFill>
                  <a:srgbClr val="0E293C"/>
                </a:solidFill>
              </a:rPr>
              <a:t>augsts komercializācijas potenciāls</a:t>
            </a:r>
            <a:endParaRPr lang="lv-LV" sz="1900" dirty="0">
              <a:solidFill>
                <a:srgbClr val="0E293C"/>
              </a:solidFill>
              <a:ea typeface="Calibri"/>
              <a:cs typeface="Calibri"/>
            </a:endParaRPr>
          </a:p>
          <a:p>
            <a:pPr marL="240665" indent="-240665">
              <a:spcAft>
                <a:spcPts val="422"/>
              </a:spcAft>
              <a:buFont typeface="Wingdings" panose="05000000000000000000" pitchFamily="2" charset="2"/>
              <a:buChar char="Ø"/>
            </a:pPr>
            <a:r>
              <a:rPr lang="lv-LV" sz="1900" dirty="0">
                <a:solidFill>
                  <a:srgbClr val="0E293C"/>
                </a:solidFill>
              </a:rPr>
              <a:t>identificējama sasaiste ar Apvārsnis Eiropa vēža apkarošanas misiju</a:t>
            </a:r>
            <a:endParaRPr lang="lv-LV" sz="1900" dirty="0">
              <a:solidFill>
                <a:srgbClr val="0E293C"/>
              </a:solidFill>
              <a:ea typeface="Calibri"/>
              <a:cs typeface="Calibri"/>
            </a:endParaRPr>
          </a:p>
          <a:p>
            <a:pPr marL="240665" indent="-240665">
              <a:spcAft>
                <a:spcPts val="422"/>
              </a:spcAft>
              <a:buFont typeface="Wingdings" panose="05000000000000000000" pitchFamily="2" charset="2"/>
              <a:buChar char="Ø"/>
            </a:pPr>
            <a:r>
              <a:rPr lang="lv-LV" sz="1900" dirty="0">
                <a:solidFill>
                  <a:srgbClr val="0E293C"/>
                </a:solidFill>
              </a:rPr>
              <a:t>veicināta ne vien tehnoloģiju, produktu izstrāde, bet arī </a:t>
            </a:r>
            <a:r>
              <a:rPr lang="lv-LV" sz="1900" dirty="0" err="1">
                <a:solidFill>
                  <a:srgbClr val="0E293C"/>
                </a:solidFill>
              </a:rPr>
              <a:t>precīzijas</a:t>
            </a:r>
            <a:r>
              <a:rPr lang="lv-LV" sz="1900" dirty="0">
                <a:solidFill>
                  <a:srgbClr val="0E293C"/>
                </a:solidFill>
              </a:rPr>
              <a:t> medicīnas pakalpojumu un medicīnas tūrisma attīstību</a:t>
            </a:r>
            <a:endParaRPr lang="lv-LV" sz="1900" dirty="0">
              <a:solidFill>
                <a:srgbClr val="0E293C"/>
              </a:solidFill>
              <a:ea typeface="Calibri"/>
              <a:cs typeface="Calibri"/>
            </a:endParaRPr>
          </a:p>
          <a:p>
            <a:pPr marL="240665" indent="-240665">
              <a:spcAft>
                <a:spcPts val="422"/>
              </a:spcAft>
              <a:buFont typeface="Wingdings" panose="05000000000000000000" pitchFamily="2" charset="2"/>
              <a:buChar char="Ø"/>
            </a:pPr>
            <a:r>
              <a:rPr lang="lv-LV" sz="1900" dirty="0">
                <a:solidFill>
                  <a:srgbClr val="0E293C"/>
                </a:solidFill>
              </a:rPr>
              <a:t>identificējams ieguldījums Covid-19 pandēmijas novēršanai</a:t>
            </a:r>
            <a:endParaRPr lang="lv-LV" sz="1900" dirty="0">
              <a:solidFill>
                <a:srgbClr val="0E293C"/>
              </a:solidFill>
              <a:ea typeface="Calibri"/>
              <a:cs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93232CF-7122-4B08-A7DD-3775B37C3434}"/>
              </a:ext>
            </a:extLst>
          </p:cNvPr>
          <p:cNvSpPr txBox="1"/>
          <p:nvPr/>
        </p:nvSpPr>
        <p:spPr>
          <a:xfrm>
            <a:off x="6151957" y="2641749"/>
            <a:ext cx="5787762" cy="394296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lIns="91440" tIns="177182" rIns="91440" bIns="45720" rtlCol="0" anchor="t" anchorCtr="0">
            <a:noAutofit/>
          </a:bodyPr>
          <a:lstStyle>
            <a:defPPr>
              <a:defRPr lang="lv-LV"/>
            </a:defPPr>
            <a:lvl1pPr marL="0" algn="l" defTabSz="130046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0230" algn="l" defTabSz="130046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0460" algn="l" defTabSz="130046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0690" algn="l" defTabSz="130046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0919" algn="l" defTabSz="130046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51149" algn="l" defTabSz="130046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01379" algn="l" defTabSz="130046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51609" algn="l" defTabSz="130046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01839" algn="l" defTabSz="130046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0665" indent="-240665">
              <a:lnSpc>
                <a:spcPct val="90000"/>
              </a:lnSpc>
              <a:spcAft>
                <a:spcPts val="844"/>
              </a:spcAft>
              <a:buFont typeface="Wingdings" panose="05000000000000000000" pitchFamily="2" charset="2"/>
              <a:buChar char="Ø"/>
            </a:pPr>
            <a:r>
              <a:rPr lang="lv-LV" sz="1900" dirty="0">
                <a:solidFill>
                  <a:srgbClr val="0E293C"/>
                </a:solidFill>
              </a:rPr>
              <a:t>augsts Latvijas zinātnes potenciāls</a:t>
            </a:r>
            <a:endParaRPr lang="en-US" dirty="0">
              <a:solidFill>
                <a:srgbClr val="0E293C"/>
              </a:solidFill>
            </a:endParaRPr>
          </a:p>
          <a:p>
            <a:pPr marL="240665" indent="-240665">
              <a:lnSpc>
                <a:spcPct val="90000"/>
              </a:lnSpc>
              <a:spcAft>
                <a:spcPts val="844"/>
              </a:spcAft>
              <a:buFont typeface="Wingdings" panose="05000000000000000000" pitchFamily="2" charset="2"/>
              <a:buChar char="Ø"/>
            </a:pPr>
            <a:r>
              <a:rPr lang="lv-LV" sz="1900" dirty="0">
                <a:solidFill>
                  <a:srgbClr val="0E293C"/>
                </a:solidFill>
              </a:rPr>
              <a:t>plašas iestrādnes tehnoloģiju attīstībā, kuru attīstīšanai nepieciešama ilgtermiņa pieeja</a:t>
            </a:r>
            <a:endParaRPr lang="lv-LV" sz="1900" dirty="0">
              <a:solidFill>
                <a:srgbClr val="0E293C"/>
              </a:solidFill>
              <a:ea typeface="Calibri"/>
              <a:cs typeface="Calibri"/>
            </a:endParaRPr>
          </a:p>
          <a:p>
            <a:pPr marL="240665" indent="-240665">
              <a:lnSpc>
                <a:spcPct val="90000"/>
              </a:lnSpc>
              <a:spcAft>
                <a:spcPts val="844"/>
              </a:spcAft>
              <a:buFont typeface="Wingdings" panose="05000000000000000000" pitchFamily="2" charset="2"/>
              <a:buChar char="Ø"/>
            </a:pPr>
            <a:r>
              <a:rPr lang="lv-LV" sz="1900" dirty="0">
                <a:solidFill>
                  <a:srgbClr val="0E293C"/>
                </a:solidFill>
              </a:rPr>
              <a:t>trūkst finansējuma pētniecības kapacitātes celšanai</a:t>
            </a:r>
            <a:endParaRPr lang="lv-LV" sz="1900" dirty="0">
              <a:solidFill>
                <a:srgbClr val="0E293C"/>
              </a:solidFill>
              <a:ea typeface="Calibri"/>
              <a:cs typeface="Calibri"/>
            </a:endParaRPr>
          </a:p>
          <a:p>
            <a:pPr marL="240665" indent="-240665">
              <a:lnSpc>
                <a:spcPct val="90000"/>
              </a:lnSpc>
              <a:spcAft>
                <a:spcPts val="844"/>
              </a:spcAft>
              <a:buFont typeface="Wingdings" panose="05000000000000000000" pitchFamily="2" charset="2"/>
              <a:buChar char="Ø"/>
            </a:pPr>
            <a:r>
              <a:rPr lang="lv-LV" sz="1900" dirty="0">
                <a:solidFill>
                  <a:srgbClr val="0E293C"/>
                </a:solidFill>
              </a:rPr>
              <a:t>aktīva un vienota ekosistēma</a:t>
            </a:r>
            <a:endParaRPr lang="lv-LV" sz="1900" dirty="0">
              <a:solidFill>
                <a:srgbClr val="0E293C"/>
              </a:solidFill>
              <a:ea typeface="Calibri"/>
              <a:cs typeface="Calibri"/>
            </a:endParaRPr>
          </a:p>
          <a:p>
            <a:pPr marL="240665" indent="-240665">
              <a:lnSpc>
                <a:spcPct val="90000"/>
              </a:lnSpc>
              <a:spcAft>
                <a:spcPts val="844"/>
              </a:spcAft>
              <a:buFont typeface="Wingdings" panose="05000000000000000000" pitchFamily="2" charset="2"/>
              <a:buChar char="Ø"/>
            </a:pPr>
            <a:r>
              <a:rPr lang="lv-LV" sz="1900" dirty="0">
                <a:solidFill>
                  <a:srgbClr val="0E293C"/>
                </a:solidFill>
              </a:rPr>
              <a:t>augsts komercializācijas potenciāls</a:t>
            </a:r>
            <a:endParaRPr lang="lv-LV" sz="1900" dirty="0">
              <a:solidFill>
                <a:srgbClr val="0E293C"/>
              </a:solidFill>
              <a:ea typeface="Calibri"/>
              <a:cs typeface="Calibri"/>
            </a:endParaRPr>
          </a:p>
          <a:p>
            <a:pPr marL="240665" indent="-240665">
              <a:lnSpc>
                <a:spcPct val="90000"/>
              </a:lnSpc>
              <a:spcAft>
                <a:spcPts val="844"/>
              </a:spcAft>
              <a:buFont typeface="Wingdings" panose="05000000000000000000" pitchFamily="2" charset="2"/>
              <a:buChar char="Ø"/>
            </a:pPr>
            <a:r>
              <a:rPr lang="lv-LV" sz="1900" dirty="0">
                <a:solidFill>
                  <a:srgbClr val="0E293C"/>
                </a:solidFill>
              </a:rPr>
              <a:t>Latvijas potenciālu papildina Latvijas dalība CERN un Eiropas Kosmosa aģentūrā</a:t>
            </a:r>
            <a:endParaRPr lang="lv-LV" sz="1900" dirty="0">
              <a:solidFill>
                <a:srgbClr val="0E293C"/>
              </a:solidFill>
              <a:ea typeface="Calibri"/>
              <a:cs typeface="Calibri"/>
            </a:endParaRPr>
          </a:p>
          <a:p>
            <a:pPr marL="240665" indent="-240665">
              <a:lnSpc>
                <a:spcPct val="90000"/>
              </a:lnSpc>
              <a:spcAft>
                <a:spcPts val="844"/>
              </a:spcAft>
              <a:buFont typeface="Wingdings" panose="05000000000000000000" pitchFamily="2" charset="2"/>
              <a:buChar char="Ø"/>
            </a:pPr>
            <a:r>
              <a:rPr lang="lv-LV" sz="1900" dirty="0">
                <a:solidFill>
                  <a:srgbClr val="0E293C"/>
                </a:solidFill>
              </a:rPr>
              <a:t>atbilst Kopīgu Eiropas interešu projektu mērķiem</a:t>
            </a:r>
            <a:endParaRPr lang="lv-LV" sz="1900" dirty="0">
              <a:solidFill>
                <a:srgbClr val="0E293C"/>
              </a:solidFill>
              <a:ea typeface="Calibri"/>
              <a:cs typeface="Calibri"/>
            </a:endParaRPr>
          </a:p>
        </p:txBody>
      </p:sp>
      <p:pic>
        <p:nvPicPr>
          <p:cNvPr id="19" name="Graphic 18" descr="Heart with pulse">
            <a:extLst>
              <a:ext uri="{FF2B5EF4-FFF2-40B4-BE49-F238E27FC236}">
                <a16:creationId xmlns:a16="http://schemas.microsoft.com/office/drawing/2014/main" id="{92C4295F-34E7-47BE-84E2-E35C7754FF3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22708" y="1633028"/>
            <a:ext cx="549580" cy="549580"/>
          </a:xfrm>
          <a:prstGeom prst="rect">
            <a:avLst/>
          </a:prstGeom>
        </p:spPr>
      </p:pic>
      <p:pic>
        <p:nvPicPr>
          <p:cNvPr id="20" name="Graphic 19" descr="Processor">
            <a:extLst>
              <a:ext uri="{FF2B5EF4-FFF2-40B4-BE49-F238E27FC236}">
                <a16:creationId xmlns:a16="http://schemas.microsoft.com/office/drawing/2014/main" id="{7D9A3D13-5099-41AE-8171-ACD6482BB35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265691" y="1711418"/>
            <a:ext cx="476317" cy="476317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5DE1C57A-C81C-45BE-8283-DC9AB2C187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5874" y="718366"/>
            <a:ext cx="6201220" cy="643048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IF-NPP </a:t>
            </a:r>
            <a:r>
              <a:rPr lang="lv-LV" sz="3200" b="1">
                <a:latin typeface="Calibri" panose="020F0502020204030204" pitchFamily="34" charset="0"/>
                <a:cs typeface="Calibri" panose="020F0502020204030204" pitchFamily="34" charset="0"/>
              </a:rPr>
              <a:t>IETVAROS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IZVĒLĒTĀS RIS3 </a:t>
            </a:r>
            <a:r>
              <a:rPr lang="lv-LV" sz="3200" b="1">
                <a:latin typeface="Calibri" panose="020F0502020204030204" pitchFamily="34" charset="0"/>
                <a:cs typeface="Calibri" panose="020F0502020204030204" pitchFamily="34" charset="0"/>
              </a:rPr>
              <a:t>JOMAS</a:t>
            </a:r>
          </a:p>
        </p:txBody>
      </p:sp>
    </p:spTree>
    <p:extLst>
      <p:ext uri="{BB962C8B-B14F-4D97-AF65-F5344CB8AC3E}">
        <p14:creationId xmlns:p14="http://schemas.microsoft.com/office/powerpoint/2010/main" val="24551528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781AD1F-5F9E-4A1D-A5AB-A9CD539B8A5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rgbClr val="4C4C68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81EF1CD-90F0-4564-BB96-53E395D6C6B8}"/>
              </a:ext>
            </a:extLst>
          </p:cNvPr>
          <p:cNvSpPr txBox="1">
            <a:spLocks/>
          </p:cNvSpPr>
          <p:nvPr/>
        </p:nvSpPr>
        <p:spPr>
          <a:xfrm>
            <a:off x="838200" y="2547193"/>
            <a:ext cx="10515600" cy="21461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lv-LV" sz="3600" dirty="0">
                <a:solidFill>
                  <a:schemeClr val="bg1"/>
                </a:solidFill>
              </a:rPr>
              <a:t>PRIEKŠLIKUMI TURPMĀKAI RĪCĪBAI</a:t>
            </a:r>
          </a:p>
        </p:txBody>
      </p:sp>
    </p:spTree>
    <p:extLst>
      <p:ext uri="{BB962C8B-B14F-4D97-AF65-F5344CB8AC3E}">
        <p14:creationId xmlns:p14="http://schemas.microsoft.com/office/powerpoint/2010/main" val="22808029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ttēls 3">
            <a:extLst>
              <a:ext uri="{FF2B5EF4-FFF2-40B4-BE49-F238E27FC236}">
                <a16:creationId xmlns:a16="http://schemas.microsoft.com/office/drawing/2014/main" id="{22E22206-E9AA-4FC1-A938-BA4128EB350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08" y="2294"/>
            <a:ext cx="1191792" cy="1501388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5DE1C57A-C81C-45BE-8283-DC9AB2C187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5874" y="718366"/>
            <a:ext cx="9603418" cy="643048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lv-LV" sz="3200" b="1" dirty="0">
                <a:latin typeface="Calibri" panose="020F0502020204030204" pitchFamily="34" charset="0"/>
                <a:cs typeface="Calibri" panose="020F0502020204030204" pitchFamily="34" charset="0"/>
              </a:rPr>
              <a:t>KOORDINĒTA UN ILGTERMIŅA</a:t>
            </a:r>
            <a:br>
              <a:rPr lang="lv-LV" sz="3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lv-LV" sz="3200" b="1" dirty="0">
                <a:latin typeface="Calibri" panose="020F0502020204030204" pitchFamily="34" charset="0"/>
                <a:cs typeface="Calibri" panose="020F0502020204030204" pitchFamily="34" charset="0"/>
              </a:rPr>
              <a:t>PIEEJA</a:t>
            </a:r>
          </a:p>
        </p:txBody>
      </p:sp>
      <p:sp>
        <p:nvSpPr>
          <p:cNvPr id="12" name="Taisnstūris 37">
            <a:extLst>
              <a:ext uri="{FF2B5EF4-FFF2-40B4-BE49-F238E27FC236}">
                <a16:creationId xmlns:a16="http://schemas.microsoft.com/office/drawing/2014/main" id="{121C6BD7-B969-4D54-A11F-719BC0F732EB}"/>
              </a:ext>
            </a:extLst>
          </p:cNvPr>
          <p:cNvSpPr/>
          <p:nvPr/>
        </p:nvSpPr>
        <p:spPr>
          <a:xfrm>
            <a:off x="643645" y="1985222"/>
            <a:ext cx="1835786" cy="477868"/>
          </a:xfrm>
          <a:prstGeom prst="rect">
            <a:avLst/>
          </a:prstGeom>
          <a:solidFill>
            <a:srgbClr val="0E2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600" b="1" dirty="0">
                <a:solidFill>
                  <a:schemeClr val="bg1"/>
                </a:solidFill>
              </a:rPr>
              <a:t>MISIJA UN MĒRĶIS</a:t>
            </a:r>
          </a:p>
        </p:txBody>
      </p:sp>
      <p:sp>
        <p:nvSpPr>
          <p:cNvPr id="13" name="Taisnstūris 24">
            <a:extLst>
              <a:ext uri="{FF2B5EF4-FFF2-40B4-BE49-F238E27FC236}">
                <a16:creationId xmlns:a16="http://schemas.microsoft.com/office/drawing/2014/main" id="{C9F2DB61-99E8-41A1-A7C4-DBA3BAB29839}"/>
              </a:ext>
            </a:extLst>
          </p:cNvPr>
          <p:cNvSpPr/>
          <p:nvPr/>
        </p:nvSpPr>
        <p:spPr>
          <a:xfrm>
            <a:off x="641312" y="3107674"/>
            <a:ext cx="1835786" cy="477868"/>
          </a:xfrm>
          <a:prstGeom prst="rect">
            <a:avLst/>
          </a:prstGeom>
          <a:solidFill>
            <a:srgbClr val="0E2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FINANSĒJUMS</a:t>
            </a:r>
            <a:endParaRPr lang="en-GB" sz="1600" b="1" dirty="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14" name="Taisnstūris 26">
            <a:extLst>
              <a:ext uri="{FF2B5EF4-FFF2-40B4-BE49-F238E27FC236}">
                <a16:creationId xmlns:a16="http://schemas.microsoft.com/office/drawing/2014/main" id="{4C187B9D-2396-49C0-993A-AE09ED983EB5}"/>
              </a:ext>
            </a:extLst>
          </p:cNvPr>
          <p:cNvSpPr/>
          <p:nvPr/>
        </p:nvSpPr>
        <p:spPr>
          <a:xfrm>
            <a:off x="641312" y="4318116"/>
            <a:ext cx="1835786" cy="477868"/>
          </a:xfrm>
          <a:prstGeom prst="rect">
            <a:avLst/>
          </a:prstGeom>
          <a:solidFill>
            <a:srgbClr val="0E2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600" b="1" dirty="0">
                <a:solidFill>
                  <a:schemeClr val="bg1"/>
                </a:solidFill>
              </a:rPr>
              <a:t>ELASTĪGA PIEEJA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54DE7AF-C9EE-4EE8-A3DD-72BFF5D86782}"/>
              </a:ext>
            </a:extLst>
          </p:cNvPr>
          <p:cNvSpPr txBox="1"/>
          <p:nvPr/>
        </p:nvSpPr>
        <p:spPr>
          <a:xfrm>
            <a:off x="2808706" y="1778255"/>
            <a:ext cx="5318258" cy="89180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lIns="91440" tIns="177182" rIns="91440" bIns="45720" rtlCol="0" anchor="t" anchorCtr="0">
            <a:noAutofit/>
          </a:bodyPr>
          <a:lstStyle>
            <a:defPPr>
              <a:defRPr lang="lv-LV"/>
            </a:defPPr>
            <a:lvl1pPr marL="0" algn="l" defTabSz="130046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0230" algn="l" defTabSz="130046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0460" algn="l" defTabSz="130046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0690" algn="l" defTabSz="130046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0919" algn="l" defTabSz="130046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51149" algn="l" defTabSz="130046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01379" algn="l" defTabSz="130046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51609" algn="l" defTabSz="130046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01839" algn="l" defTabSz="130046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422"/>
              </a:spcAft>
            </a:pPr>
            <a:r>
              <a:rPr lang="lv-LV" sz="1900" dirty="0">
                <a:solidFill>
                  <a:srgbClr val="0E293C"/>
                </a:solidFill>
              </a:rPr>
              <a:t>INOVĀCIJU UN PĒTNIECĪBAS PRIORITĀTES DEFINĒ RIS3 VADĪBAS GRUPAS </a:t>
            </a:r>
            <a:endParaRPr lang="lv-LV" sz="1900" dirty="0">
              <a:solidFill>
                <a:srgbClr val="0E293C"/>
              </a:solidFill>
              <a:ea typeface="Calibri"/>
              <a:cs typeface="Calibri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43C5E8C-A600-4DA1-AE65-FFAC83CD1CD1}"/>
              </a:ext>
            </a:extLst>
          </p:cNvPr>
          <p:cNvSpPr txBox="1"/>
          <p:nvPr/>
        </p:nvSpPr>
        <p:spPr>
          <a:xfrm>
            <a:off x="2808705" y="2900707"/>
            <a:ext cx="5318258" cy="89180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lIns="91440" tIns="177182" rIns="91440" bIns="45720" rtlCol="0" anchor="t" anchorCtr="0">
            <a:noAutofit/>
          </a:bodyPr>
          <a:lstStyle>
            <a:defPPr>
              <a:defRPr lang="lv-LV"/>
            </a:defPPr>
            <a:lvl1pPr marL="0" algn="l" defTabSz="130046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0230" algn="l" defTabSz="130046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0460" algn="l" defTabSz="130046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0690" algn="l" defTabSz="130046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0919" algn="l" defTabSz="130046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51149" algn="l" defTabSz="130046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01379" algn="l" defTabSz="130046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51609" algn="l" defTabSz="130046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01839" algn="l" defTabSz="130046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422"/>
              </a:spcAft>
            </a:pPr>
            <a:r>
              <a:rPr lang="lv-LV" sz="1900" dirty="0">
                <a:solidFill>
                  <a:srgbClr val="0E293C"/>
                </a:solidFill>
              </a:rPr>
              <a:t>NEPIECIEŠAMA ILGTERMIŅA PIEEJA VALSTS PĒTĪJUMU PROGRAMMU FINANSĒŠANAI</a:t>
            </a:r>
            <a:endParaRPr lang="lv-LV" sz="1900" dirty="0">
              <a:solidFill>
                <a:srgbClr val="0E293C"/>
              </a:solidFill>
              <a:ea typeface="Calibri"/>
              <a:cs typeface="Calibri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FD0A998-DA8F-4C85-B823-307E898CC39E}"/>
              </a:ext>
            </a:extLst>
          </p:cNvPr>
          <p:cNvSpPr txBox="1"/>
          <p:nvPr/>
        </p:nvSpPr>
        <p:spPr>
          <a:xfrm>
            <a:off x="2808704" y="4111149"/>
            <a:ext cx="5318258" cy="89180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lIns="91440" tIns="177182" rIns="91440" bIns="45720" rtlCol="0" anchor="t" anchorCtr="0">
            <a:noAutofit/>
          </a:bodyPr>
          <a:lstStyle>
            <a:defPPr>
              <a:defRPr lang="lv-LV"/>
            </a:defPPr>
            <a:lvl1pPr marL="0" algn="l" defTabSz="130046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0230" algn="l" defTabSz="130046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0460" algn="l" defTabSz="130046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0690" algn="l" defTabSz="130046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0919" algn="l" defTabSz="130046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51149" algn="l" defTabSz="130046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01379" algn="l" defTabSz="130046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51609" algn="l" defTabSz="130046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01839" algn="l" defTabSz="130046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422"/>
              </a:spcAft>
            </a:pPr>
            <a:r>
              <a:rPr lang="lv-LV" sz="1900" dirty="0">
                <a:solidFill>
                  <a:srgbClr val="0E293C"/>
                </a:solidFill>
                <a:ea typeface="Calibri"/>
                <a:cs typeface="Calibri"/>
              </a:rPr>
              <a:t>JĀROD IESPĒJA VIENKĀRŠĀ VEIDĀ PĀRPROFILĒT VAI ATTEIKTIES NO NEPERSPEKTĪVIEM PROJEKTIEM</a:t>
            </a:r>
          </a:p>
        </p:txBody>
      </p:sp>
      <p:sp>
        <p:nvSpPr>
          <p:cNvPr id="25" name="Taisnstūris 26">
            <a:extLst>
              <a:ext uri="{FF2B5EF4-FFF2-40B4-BE49-F238E27FC236}">
                <a16:creationId xmlns:a16="http://schemas.microsoft.com/office/drawing/2014/main" id="{D8A07DC9-B172-40E6-8692-1DD7B8F50BA8}"/>
              </a:ext>
            </a:extLst>
          </p:cNvPr>
          <p:cNvSpPr/>
          <p:nvPr/>
        </p:nvSpPr>
        <p:spPr>
          <a:xfrm>
            <a:off x="641312" y="5459561"/>
            <a:ext cx="1835786" cy="477868"/>
          </a:xfrm>
          <a:prstGeom prst="rect">
            <a:avLst/>
          </a:prstGeom>
          <a:solidFill>
            <a:srgbClr val="0E2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600" b="1" dirty="0">
                <a:solidFill>
                  <a:schemeClr val="bg1"/>
                </a:solidFill>
              </a:rPr>
              <a:t>KOORDINĀCIJA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A6978FD-54F1-4542-B1F6-2C6453EC09E2}"/>
              </a:ext>
            </a:extLst>
          </p:cNvPr>
          <p:cNvSpPr txBox="1"/>
          <p:nvPr/>
        </p:nvSpPr>
        <p:spPr>
          <a:xfrm>
            <a:off x="2808703" y="5292727"/>
            <a:ext cx="5318259" cy="89180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lIns="91440" tIns="177182" rIns="91440" bIns="45720" rtlCol="0" anchor="t" anchorCtr="0">
            <a:noAutofit/>
          </a:bodyPr>
          <a:lstStyle>
            <a:defPPr>
              <a:defRPr lang="lv-LV"/>
            </a:defPPr>
            <a:lvl1pPr marL="0" algn="l" defTabSz="130046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0230" algn="l" defTabSz="130046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0460" algn="l" defTabSz="130046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0690" algn="l" defTabSz="130046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0919" algn="l" defTabSz="130046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51149" algn="l" defTabSz="130046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01379" algn="l" defTabSz="130046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51609" algn="l" defTabSz="130046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01839" algn="l" defTabSz="130046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422"/>
              </a:spcAft>
            </a:pPr>
            <a:r>
              <a:rPr lang="lv-LV" sz="1900" dirty="0">
                <a:solidFill>
                  <a:srgbClr val="0E293C"/>
                </a:solidFill>
                <a:ea typeface="Calibri"/>
                <a:cs typeface="Calibri"/>
              </a:rPr>
              <a:t>TIEK VEIDOTAS SINERĢIJAS AR CITU NOZARU MINISTRIJU VALSTS PĒTĪJUMU PROGRAMMĀM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25ECFD5-85E6-40CE-8671-596C9D260C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6963" y="0"/>
            <a:ext cx="40650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491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781AD1F-5F9E-4A1D-A5AB-A9CD539B8A5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rgbClr val="4C4C68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81EF1CD-90F0-4564-BB96-53E395D6C6B8}"/>
              </a:ext>
            </a:extLst>
          </p:cNvPr>
          <p:cNvSpPr txBox="1">
            <a:spLocks/>
          </p:cNvSpPr>
          <p:nvPr/>
        </p:nvSpPr>
        <p:spPr>
          <a:xfrm>
            <a:off x="838200" y="2547193"/>
            <a:ext cx="10515600" cy="21461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lv-LV" sz="3600" dirty="0">
                <a:solidFill>
                  <a:schemeClr val="bg1"/>
                </a:solidFill>
              </a:rPr>
              <a:t>LATVIJAS INOVĀCIJU UN TEHNOLOĢIJU ATBALSTA FONDA (LITAF) INICIATĪVA</a:t>
            </a:r>
          </a:p>
        </p:txBody>
      </p:sp>
    </p:spTree>
    <p:extLst>
      <p:ext uri="{BB962C8B-B14F-4D97-AF65-F5344CB8AC3E}">
        <p14:creationId xmlns:p14="http://schemas.microsoft.com/office/powerpoint/2010/main" val="9240440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41323-C7C5-4C5D-AE11-997B28695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243BE-A23E-41C0-A7A8-C6A4778795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DDD65B08-EAF3-4986-9E38-8C7F155D93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685" r="1" b="1"/>
          <a:stretch/>
        </p:blipFill>
        <p:spPr>
          <a:xfrm>
            <a:off x="20" y="1823"/>
            <a:ext cx="17340242" cy="975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61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FDE78-23D7-4855-8B05-8ADD645D5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281" y="1464906"/>
            <a:ext cx="6671777" cy="462756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lv-LV" sz="1700" b="1" dirty="0">
                <a:solidFill>
                  <a:srgbClr val="4C4C68"/>
                </a:solidFill>
                <a:ea typeface="+mn-lt"/>
                <a:cs typeface="+mn-lt"/>
              </a:rPr>
              <a:t>SAEIMA</a:t>
            </a:r>
          </a:p>
          <a:p>
            <a:pPr marL="0" indent="0">
              <a:buNone/>
            </a:pPr>
            <a:r>
              <a:rPr lang="lv-LV" sz="1700" dirty="0">
                <a:ea typeface="+mn-lt"/>
                <a:cs typeface="+mn-lt"/>
              </a:rPr>
              <a:t>15.06.2018. Saeimas Ilgtspējīgas attīstības komisijas lēmums “Par Latvijas inovāciju un tehnoloģiju atbalsta fonda izveidi»</a:t>
            </a:r>
            <a:endParaRPr lang="lv-LV" sz="1700" dirty="0">
              <a:cs typeface="Calibri"/>
            </a:endParaRPr>
          </a:p>
          <a:p>
            <a:pPr marL="0" indent="0">
              <a:buNone/>
            </a:pPr>
            <a:r>
              <a:rPr lang="lv-LV" sz="1700" dirty="0">
                <a:ea typeface="+mn-lt"/>
                <a:cs typeface="+mn-lt"/>
              </a:rPr>
              <a:t>21.06.2018. Saeimas paziņojums “Par Latvijas inovāciju un tehnoloģiju atbalsta fonda izveidi” </a:t>
            </a:r>
            <a:endParaRPr lang="lv-LV" sz="1700" dirty="0">
              <a:cs typeface="Calibri" panose="020F0502020204030204"/>
            </a:endParaRPr>
          </a:p>
          <a:p>
            <a:pPr marL="0" indent="0">
              <a:buNone/>
            </a:pPr>
            <a:r>
              <a:rPr lang="lv-LV" sz="1700" dirty="0"/>
              <a:t/>
            </a:r>
            <a:br>
              <a:rPr lang="lv-LV" sz="1700" dirty="0"/>
            </a:br>
            <a:r>
              <a:rPr lang="lv-LV" sz="1700" b="1" dirty="0">
                <a:solidFill>
                  <a:srgbClr val="4C4C68"/>
                </a:solidFill>
                <a:cs typeface="Calibri"/>
              </a:rPr>
              <a:t>VALDĪBAS DEKLARĀCIJA</a:t>
            </a:r>
            <a:endParaRPr lang="lv-LV" sz="1700" dirty="0">
              <a:solidFill>
                <a:srgbClr val="4C4C68"/>
              </a:solidFill>
              <a:cs typeface="Calibri"/>
            </a:endParaRPr>
          </a:p>
          <a:p>
            <a:pPr marL="0" indent="0">
              <a:buNone/>
            </a:pPr>
            <a:r>
              <a:rPr lang="lv-LV" sz="1700" dirty="0">
                <a:solidFill>
                  <a:srgbClr val="000000"/>
                </a:solidFill>
                <a:cs typeface="Calibri"/>
              </a:rPr>
              <a:t>40. Panāksim</a:t>
            </a:r>
            <a:r>
              <a:rPr lang="lv-LV" sz="1700" dirty="0">
                <a:ea typeface="+mn-lt"/>
                <a:cs typeface="+mn-lt"/>
              </a:rPr>
              <a:t>, ka ir izveidota efektīva un iesaistoša inovāciju sistēma. Konsolidēsim zinātnes un inovāciju finansēšanas sistēmas institucionālo modeli</a:t>
            </a:r>
            <a:endParaRPr lang="lv-LV" sz="1700" dirty="0">
              <a:cs typeface="Calibri"/>
            </a:endParaRPr>
          </a:p>
          <a:p>
            <a:pPr marL="0" indent="0">
              <a:buNone/>
            </a:pPr>
            <a:r>
              <a:rPr lang="lv-LV" sz="1700" b="1" dirty="0">
                <a:solidFill>
                  <a:srgbClr val="4C4C68"/>
                </a:solidFill>
                <a:cs typeface="Calibri"/>
              </a:rPr>
              <a:t>VALDĪBAS RĪCĪBAS PLĀNS</a:t>
            </a:r>
          </a:p>
          <a:p>
            <a:pPr marL="0" indent="0">
              <a:buNone/>
            </a:pPr>
            <a:r>
              <a:rPr lang="lv-LV" sz="1700" dirty="0">
                <a:cs typeface="Calibri"/>
              </a:rPr>
              <a:t>40.1. </a:t>
            </a:r>
            <a:r>
              <a:rPr lang="lv-LV" sz="1700" dirty="0">
                <a:ea typeface="+mn-lt"/>
                <a:cs typeface="+mn-lt"/>
              </a:rPr>
              <a:t>Izveidot vienu spēcīgu vienotu zinātnes administrējošo institūciju, apvienojot esošos institucionālos resursus (IZM+EM)</a:t>
            </a:r>
            <a:endParaRPr lang="lv-LV" sz="1700" dirty="0">
              <a:solidFill>
                <a:srgbClr val="000000"/>
              </a:solidFill>
              <a:cs typeface="Calibri"/>
            </a:endParaRPr>
          </a:p>
          <a:p>
            <a:pPr marL="0" indent="0">
              <a:buNone/>
            </a:pPr>
            <a:r>
              <a:rPr lang="lv-LV" sz="1700" dirty="0">
                <a:cs typeface="Calibri"/>
              </a:rPr>
              <a:t>40.2. </a:t>
            </a:r>
            <a:r>
              <a:rPr lang="lv-LV" sz="1700" dirty="0">
                <a:ea typeface="+mn-lt"/>
                <a:cs typeface="+mn-lt"/>
              </a:rPr>
              <a:t>Saskaņā ar Saeimas 21.06.2018. paziņojumu izveidot </a:t>
            </a:r>
            <a:r>
              <a:rPr lang="lv-LV" sz="1700" b="1" dirty="0">
                <a:ea typeface="+mn-lt"/>
                <a:cs typeface="+mn-lt"/>
              </a:rPr>
              <a:t>no valsts budžeta līdzekļiem finansētu</a:t>
            </a:r>
            <a:r>
              <a:rPr lang="lv-LV" sz="1700" dirty="0">
                <a:ea typeface="+mn-lt"/>
                <a:cs typeface="+mn-lt"/>
              </a:rPr>
              <a:t> </a:t>
            </a:r>
            <a:r>
              <a:rPr lang="lv-LV" sz="1700" b="1" dirty="0">
                <a:ea typeface="+mn-lt"/>
                <a:cs typeface="+mn-lt"/>
              </a:rPr>
              <a:t>Latvijas inovāciju un tehnoloģiju atbalsta fondu</a:t>
            </a:r>
            <a:r>
              <a:rPr lang="lv-LV" sz="1700" dirty="0">
                <a:ea typeface="+mn-lt"/>
                <a:cs typeface="+mn-lt"/>
              </a:rPr>
              <a:t> inovatīvu un tehnoloģiski ietilpīgu biznesa projektu atbalstīšanai, tehnoloģiju pārneses procesu veicināšanai </a:t>
            </a:r>
            <a:r>
              <a:rPr lang="lv-LV" sz="1700" b="1" dirty="0">
                <a:ea typeface="+mn-lt"/>
                <a:cs typeface="+mn-lt"/>
              </a:rPr>
              <a:t>un inovācijas atbalsta institucionālā ietvara konsolidēšanai</a:t>
            </a:r>
            <a:r>
              <a:rPr lang="lv-LV" sz="1700" dirty="0">
                <a:ea typeface="+mn-lt"/>
                <a:cs typeface="+mn-lt"/>
              </a:rPr>
              <a:t> (EM+IZM/FM/VARAM)</a:t>
            </a:r>
            <a:endParaRPr lang="lv-LV" sz="1700" dirty="0">
              <a:cs typeface="Calibri"/>
            </a:endParaRPr>
          </a:p>
          <a:p>
            <a:pPr marL="0" indent="0">
              <a:buNone/>
            </a:pPr>
            <a:endParaRPr lang="en-US" sz="2400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>
              <a:buFont typeface="Wingdings" panose="020B0604020202020204" pitchFamily="34" charset="0"/>
              <a:buChar char="Ø"/>
            </a:pPr>
            <a:endParaRPr lang="en-US" dirty="0">
              <a:cs typeface="Calibri"/>
            </a:endParaRPr>
          </a:p>
          <a:p>
            <a:pPr>
              <a:buFont typeface="Wingdings" panose="020B0604020202020204" pitchFamily="34" charset="0"/>
              <a:buChar char="Ø"/>
            </a:pPr>
            <a:endParaRPr lang="en-US" dirty="0">
              <a:cs typeface="Calibri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FEA314C-C442-49AF-B2B7-ABC0F9899CFD}"/>
              </a:ext>
            </a:extLst>
          </p:cNvPr>
          <p:cNvSpPr txBox="1">
            <a:spLocks/>
          </p:cNvSpPr>
          <p:nvPr/>
        </p:nvSpPr>
        <p:spPr>
          <a:xfrm>
            <a:off x="2070061" y="0"/>
            <a:ext cx="8576167" cy="1534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lv-LV" sz="3200" b="1" dirty="0">
                <a:latin typeface="Calibri"/>
                <a:ea typeface="Calibri"/>
                <a:cs typeface="Calibri"/>
              </a:rPr>
              <a:t>UZDEVUMA DELEĢĒJUMS:</a:t>
            </a:r>
          </a:p>
          <a:p>
            <a:pPr>
              <a:lnSpc>
                <a:spcPct val="100000"/>
              </a:lnSpc>
            </a:pPr>
            <a:r>
              <a:rPr lang="lv-LV" sz="3200" b="1" dirty="0">
                <a:latin typeface="Calibri"/>
                <a:ea typeface="Calibri"/>
                <a:cs typeface="Calibri"/>
              </a:rPr>
              <a:t>SAEIMA UN VALDĪBA</a:t>
            </a:r>
            <a:endParaRPr lang="lv-LV" sz="2800" b="1" dirty="0">
              <a:solidFill>
                <a:srgbClr val="0086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</a:endParaRP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C856CFED-3553-4EE0-A66F-22D9D8706D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85" y="137067"/>
            <a:ext cx="1447729" cy="111830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76F6F13-AE2D-4CE0-80C0-B0D6F374965F}"/>
              </a:ext>
            </a:extLst>
          </p:cNvPr>
          <p:cNvSpPr/>
          <p:nvPr/>
        </p:nvSpPr>
        <p:spPr>
          <a:xfrm>
            <a:off x="7492482" y="1464906"/>
            <a:ext cx="4699518" cy="5393094"/>
          </a:xfrm>
          <a:prstGeom prst="rect">
            <a:avLst/>
          </a:prstGeom>
          <a:solidFill>
            <a:srgbClr val="0E2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rgbClr val="4C4C68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CE8D4A-D847-4385-B0A0-E0431C519A0D}"/>
              </a:ext>
            </a:extLst>
          </p:cNvPr>
          <p:cNvSpPr txBox="1"/>
          <p:nvPr/>
        </p:nvSpPr>
        <p:spPr>
          <a:xfrm>
            <a:off x="7697755" y="1800808"/>
            <a:ext cx="426409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lv-LV" sz="1700" b="1" dirty="0">
                <a:solidFill>
                  <a:schemeClr val="bg1"/>
                </a:solidFill>
              </a:rPr>
              <a:t>LATVIJAS INOVĀCIJU UN TEHNOLOĢIJU ATBALSTA FONDA (LITAF) INICIATĪVAS PAMATIDEJA (2018)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lv-LV" sz="1700" dirty="0">
                <a:solidFill>
                  <a:schemeClr val="bg1"/>
                </a:solidFill>
              </a:rPr>
              <a:t>inovāciju pārvaldības elementu un politikas atbalsta instrumentu koncentrācija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lv-LV" sz="1700" dirty="0">
                <a:solidFill>
                  <a:schemeClr val="bg1"/>
                </a:solidFill>
              </a:rPr>
              <a:t>ekonomikas digitālā transformācijas sekmēšana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lv-LV" sz="1700" dirty="0">
                <a:solidFill>
                  <a:schemeClr val="bg1"/>
                </a:solidFill>
              </a:rPr>
              <a:t>Ieguldījumi pētniecībā, attīstībā un inovācijās (valsts budžeta ikgadējais finansējums vismaz 50 milj. euro)</a:t>
            </a:r>
          </a:p>
          <a:p>
            <a:endParaRPr lang="lv-LV" sz="1700" b="1" dirty="0">
              <a:solidFill>
                <a:schemeClr val="bg1"/>
              </a:solidFill>
            </a:endParaRPr>
          </a:p>
          <a:p>
            <a:r>
              <a:rPr lang="lv-LV" sz="1700" b="1" dirty="0">
                <a:solidFill>
                  <a:schemeClr val="bg1"/>
                </a:solidFill>
              </a:rPr>
              <a:t>PROECESĀ KONSTATĒTIE IEROBEŽOJUMI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lv-LV" sz="1700" dirty="0">
                <a:solidFill>
                  <a:schemeClr val="bg1"/>
                </a:solidFill>
              </a:rPr>
              <a:t>Būtiska ietekme uz valsts budžetu (FM)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lv-LV" sz="1700" dirty="0">
                <a:solidFill>
                  <a:schemeClr val="bg1"/>
                </a:solidFill>
              </a:rPr>
              <a:t>Neatbilstība Valsts pārvaldes iekārtas likumam (TM) + LIAA nevar tikt veidota kā ES fondu sadarbības iestāde (FM)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lv-LV" sz="1700" dirty="0">
                <a:solidFill>
                  <a:schemeClr val="bg1"/>
                </a:solidFill>
              </a:rPr>
              <a:t>Finansējuma demarkācijas un pārklāšanas aspekti (galvenokārt ar ES fondiem)</a:t>
            </a:r>
          </a:p>
        </p:txBody>
      </p:sp>
    </p:spTree>
    <p:extLst>
      <p:ext uri="{BB962C8B-B14F-4D97-AF65-F5344CB8AC3E}">
        <p14:creationId xmlns:p14="http://schemas.microsoft.com/office/powerpoint/2010/main" val="945241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B25FA-DD5B-4263-9F48-EB55E9000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 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50907F2F-8BE2-451F-AC00-E775901B7B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36" y="183720"/>
            <a:ext cx="1447729" cy="111830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9278DE5-42A5-4461-A4BE-031650DE3335}"/>
              </a:ext>
            </a:extLst>
          </p:cNvPr>
          <p:cNvSpPr txBox="1">
            <a:spLocks/>
          </p:cNvSpPr>
          <p:nvPr/>
        </p:nvSpPr>
        <p:spPr>
          <a:xfrm>
            <a:off x="2070061" y="0"/>
            <a:ext cx="8576167" cy="1534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lv-LV" sz="3200" b="1" dirty="0">
                <a:latin typeface="Calibri"/>
                <a:ea typeface="Calibri"/>
                <a:cs typeface="Calibri"/>
              </a:rPr>
              <a:t>LATVIJAS INOVĀCIJU UN TEHNOLOĢIJU ATBALSTA FONDA HRONOLOĢIJA</a:t>
            </a:r>
            <a:endParaRPr lang="lv-LV" sz="2800" b="1" dirty="0">
              <a:solidFill>
                <a:srgbClr val="0086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DB67080-4AD4-4EA9-A13B-3EF231335F21}"/>
              </a:ext>
            </a:extLst>
          </p:cNvPr>
          <p:cNvGrpSpPr/>
          <p:nvPr/>
        </p:nvGrpSpPr>
        <p:grpSpPr>
          <a:xfrm>
            <a:off x="291018" y="1792295"/>
            <a:ext cx="11609963" cy="4581375"/>
            <a:chOff x="252937" y="1911500"/>
            <a:chExt cx="11609963" cy="4581375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4518CB68-E439-4CAE-B99A-79116F3679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2900" y="3787765"/>
              <a:ext cx="11520000" cy="5676"/>
            </a:xfrm>
            <a:prstGeom prst="straightConnector1">
              <a:avLst/>
            </a:prstGeom>
            <a:ln w="76200">
              <a:solidFill>
                <a:schemeClr val="bg2">
                  <a:lumMod val="9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757FA33-5985-4619-BDB9-2767F9CCD119}"/>
                </a:ext>
              </a:extLst>
            </p:cNvPr>
            <p:cNvSpPr/>
            <p:nvPr/>
          </p:nvSpPr>
          <p:spPr>
            <a:xfrm>
              <a:off x="252937" y="1911500"/>
              <a:ext cx="1470896" cy="1004518"/>
            </a:xfrm>
            <a:custGeom>
              <a:avLst/>
              <a:gdLst>
                <a:gd name="connsiteX0" fmla="*/ 0 w 904582"/>
                <a:gd name="connsiteY0" fmla="*/ 0 h 1794509"/>
                <a:gd name="connsiteX1" fmla="*/ 904582 w 904582"/>
                <a:gd name="connsiteY1" fmla="*/ 0 h 1794509"/>
                <a:gd name="connsiteX2" fmla="*/ 904582 w 904582"/>
                <a:gd name="connsiteY2" fmla="*/ 1794509 h 1794509"/>
                <a:gd name="connsiteX3" fmla="*/ 0 w 904582"/>
                <a:gd name="connsiteY3" fmla="*/ 1794509 h 1794509"/>
                <a:gd name="connsiteX4" fmla="*/ 0 w 904582"/>
                <a:gd name="connsiteY4" fmla="*/ 0 h 1794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4582" h="1794509">
                  <a:moveTo>
                    <a:pt x="0" y="0"/>
                  </a:moveTo>
                  <a:lnTo>
                    <a:pt x="904582" y="0"/>
                  </a:lnTo>
                  <a:lnTo>
                    <a:pt x="904582" y="1794509"/>
                  </a:lnTo>
                  <a:lnTo>
                    <a:pt x="0" y="1794509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noFill/>
              <a:prstDash val="sysDot"/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6896" tIns="56896" rIns="56896" bIns="56896" numCol="1" spcCol="1270" anchor="t" anchorCtr="0">
              <a:noAutofit/>
            </a:bodyPr>
            <a:lstStyle/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v-LV" sz="1600" b="1" kern="1200" dirty="0">
                  <a:solidFill>
                    <a:srgbClr val="0E293C"/>
                  </a:solidFill>
                </a:rPr>
                <a:t>06.2018.</a:t>
              </a:r>
              <a:r>
                <a:rPr lang="lv-LV" sz="1600" kern="1200" dirty="0">
                  <a:solidFill>
                    <a:srgbClr val="0E293C"/>
                  </a:solidFill>
                </a:rPr>
                <a:t> </a:t>
              </a:r>
            </a:p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v-LV" sz="1400" kern="1200" dirty="0">
                  <a:latin typeface="+mj-lt"/>
                </a:rPr>
                <a:t>Saeimas lēmums un paziņojums par LITAF izveidi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619B35A-9614-4525-91AF-2CCEEBDC8F73}"/>
                </a:ext>
              </a:extLst>
            </p:cNvPr>
            <p:cNvSpPr/>
            <p:nvPr/>
          </p:nvSpPr>
          <p:spPr>
            <a:xfrm>
              <a:off x="917116" y="3722547"/>
              <a:ext cx="142538" cy="142875"/>
            </a:xfrm>
            <a:prstGeom prst="ellipse">
              <a:avLst/>
            </a:prstGeom>
            <a:solidFill>
              <a:srgbClr val="00859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6E945B2-BF95-4327-B017-61016EF7818C}"/>
                </a:ext>
              </a:extLst>
            </p:cNvPr>
            <p:cNvSpPr/>
            <p:nvPr/>
          </p:nvSpPr>
          <p:spPr>
            <a:xfrm>
              <a:off x="762945" y="4431475"/>
              <a:ext cx="1724239" cy="1794509"/>
            </a:xfrm>
            <a:custGeom>
              <a:avLst/>
              <a:gdLst>
                <a:gd name="connsiteX0" fmla="*/ 0 w 904582"/>
                <a:gd name="connsiteY0" fmla="*/ 0 h 1794509"/>
                <a:gd name="connsiteX1" fmla="*/ 904582 w 904582"/>
                <a:gd name="connsiteY1" fmla="*/ 0 h 1794509"/>
                <a:gd name="connsiteX2" fmla="*/ 904582 w 904582"/>
                <a:gd name="connsiteY2" fmla="*/ 1794509 h 1794509"/>
                <a:gd name="connsiteX3" fmla="*/ 0 w 904582"/>
                <a:gd name="connsiteY3" fmla="*/ 1794509 h 1794509"/>
                <a:gd name="connsiteX4" fmla="*/ 0 w 904582"/>
                <a:gd name="connsiteY4" fmla="*/ 0 h 1794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4582" h="1794509">
                  <a:moveTo>
                    <a:pt x="0" y="0"/>
                  </a:moveTo>
                  <a:lnTo>
                    <a:pt x="904582" y="0"/>
                  </a:lnTo>
                  <a:lnTo>
                    <a:pt x="904582" y="1794509"/>
                  </a:lnTo>
                  <a:lnTo>
                    <a:pt x="0" y="1794509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noFill/>
              <a:prstDash val="sysDot"/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6896" tIns="56896" rIns="56896" bIns="56896" numCol="1" spcCol="1270" anchor="t" anchorCtr="0">
              <a:noAutofit/>
            </a:bodyPr>
            <a:lstStyle/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v-LV" sz="1600" b="1" kern="1200" dirty="0">
                  <a:solidFill>
                    <a:srgbClr val="0E293C"/>
                  </a:solidFill>
                </a:rPr>
                <a:t>10.2018.</a:t>
              </a:r>
              <a:r>
                <a:rPr lang="lv-LV" sz="1600" b="1" kern="1200" dirty="0">
                  <a:solidFill>
                    <a:srgbClr val="00859B"/>
                  </a:solidFill>
                </a:rPr>
                <a:t> </a:t>
              </a:r>
            </a:p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v-LV" sz="1400" kern="1200" dirty="0">
                  <a:latin typeface="+mj-lt"/>
                </a:rPr>
                <a:t>EM informē Saeimas IAK par LITAF ieviešanas gaitu, t.sk. plānotajiem soļiem fonda izveidei sākot ar 2021.gadu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9E41DC4-05C3-4224-92D4-6D19292227B2}"/>
                </a:ext>
              </a:extLst>
            </p:cNvPr>
            <p:cNvSpPr/>
            <p:nvPr/>
          </p:nvSpPr>
          <p:spPr>
            <a:xfrm>
              <a:off x="1553796" y="3722547"/>
              <a:ext cx="142538" cy="142875"/>
            </a:xfrm>
            <a:prstGeom prst="ellipse">
              <a:avLst/>
            </a:prstGeom>
            <a:solidFill>
              <a:srgbClr val="00859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AF8FB1B-969B-483F-A924-6ECEABF54C75}"/>
                </a:ext>
              </a:extLst>
            </p:cNvPr>
            <p:cNvSpPr/>
            <p:nvPr/>
          </p:nvSpPr>
          <p:spPr>
            <a:xfrm>
              <a:off x="1723833" y="1911500"/>
              <a:ext cx="1470896" cy="1141913"/>
            </a:xfrm>
            <a:custGeom>
              <a:avLst/>
              <a:gdLst>
                <a:gd name="connsiteX0" fmla="*/ 0 w 904582"/>
                <a:gd name="connsiteY0" fmla="*/ 0 h 1794509"/>
                <a:gd name="connsiteX1" fmla="*/ 904582 w 904582"/>
                <a:gd name="connsiteY1" fmla="*/ 0 h 1794509"/>
                <a:gd name="connsiteX2" fmla="*/ 904582 w 904582"/>
                <a:gd name="connsiteY2" fmla="*/ 1794509 h 1794509"/>
                <a:gd name="connsiteX3" fmla="*/ 0 w 904582"/>
                <a:gd name="connsiteY3" fmla="*/ 1794509 h 1794509"/>
                <a:gd name="connsiteX4" fmla="*/ 0 w 904582"/>
                <a:gd name="connsiteY4" fmla="*/ 0 h 1794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4582" h="1794509">
                  <a:moveTo>
                    <a:pt x="0" y="0"/>
                  </a:moveTo>
                  <a:lnTo>
                    <a:pt x="904582" y="0"/>
                  </a:lnTo>
                  <a:lnTo>
                    <a:pt x="904582" y="1794509"/>
                  </a:lnTo>
                  <a:lnTo>
                    <a:pt x="0" y="1794509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noFill/>
              <a:prstDash val="sysDot"/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6896" tIns="56896" rIns="56896" bIns="56896" numCol="1" spcCol="1270" anchor="t" anchorCtr="0">
              <a:noAutofit/>
            </a:bodyPr>
            <a:lstStyle/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v-LV" sz="1600" b="1" kern="1200" dirty="0">
                  <a:solidFill>
                    <a:srgbClr val="0E293C"/>
                  </a:solidFill>
                </a:rPr>
                <a:t>01.2019.</a:t>
              </a:r>
            </a:p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v-LV" sz="1400" kern="1200" dirty="0">
                  <a:latin typeface="+mj-lt"/>
                </a:rPr>
                <a:t>MK izskatīts EM ziņojums par LITAF ieviešanas progresu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9BE56DC-F3FF-4369-B5A2-8373FD886AA0}"/>
                </a:ext>
              </a:extLst>
            </p:cNvPr>
            <p:cNvSpPr/>
            <p:nvPr/>
          </p:nvSpPr>
          <p:spPr>
            <a:xfrm>
              <a:off x="2369375" y="3733150"/>
              <a:ext cx="142538" cy="142875"/>
            </a:xfrm>
            <a:prstGeom prst="ellipse">
              <a:avLst/>
            </a:prstGeom>
            <a:solidFill>
              <a:srgbClr val="00859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E3D6856-7547-459B-909A-A4426D9A760B}"/>
                </a:ext>
              </a:extLst>
            </p:cNvPr>
            <p:cNvSpPr/>
            <p:nvPr/>
          </p:nvSpPr>
          <p:spPr>
            <a:xfrm>
              <a:off x="3105524" y="4360922"/>
              <a:ext cx="1545945" cy="1794509"/>
            </a:xfrm>
            <a:custGeom>
              <a:avLst/>
              <a:gdLst>
                <a:gd name="connsiteX0" fmla="*/ 0 w 904582"/>
                <a:gd name="connsiteY0" fmla="*/ 0 h 1794509"/>
                <a:gd name="connsiteX1" fmla="*/ 904582 w 904582"/>
                <a:gd name="connsiteY1" fmla="*/ 0 h 1794509"/>
                <a:gd name="connsiteX2" fmla="*/ 904582 w 904582"/>
                <a:gd name="connsiteY2" fmla="*/ 1794509 h 1794509"/>
                <a:gd name="connsiteX3" fmla="*/ 0 w 904582"/>
                <a:gd name="connsiteY3" fmla="*/ 1794509 h 1794509"/>
                <a:gd name="connsiteX4" fmla="*/ 0 w 904582"/>
                <a:gd name="connsiteY4" fmla="*/ 0 h 1794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4582" h="1794509">
                  <a:moveTo>
                    <a:pt x="0" y="0"/>
                  </a:moveTo>
                  <a:lnTo>
                    <a:pt x="904582" y="0"/>
                  </a:lnTo>
                  <a:lnTo>
                    <a:pt x="904582" y="1794509"/>
                  </a:lnTo>
                  <a:lnTo>
                    <a:pt x="0" y="1794509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noFill/>
              <a:prstDash val="sysDot"/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6896" tIns="56896" rIns="56896" bIns="56896" numCol="1" spcCol="1270" anchor="t" anchorCtr="0">
              <a:noAutofit/>
            </a:bodyPr>
            <a:lstStyle/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v-LV" sz="1600" b="1" kern="1200" dirty="0">
                  <a:solidFill>
                    <a:srgbClr val="0E293C"/>
                  </a:solidFill>
                </a:rPr>
                <a:t>05.2019.</a:t>
              </a:r>
            </a:p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v-LV" sz="1400" kern="1200" dirty="0">
                  <a:latin typeface="+mj-lt"/>
                </a:rPr>
                <a:t>EM un IZM apmeklē </a:t>
              </a:r>
              <a:r>
                <a:rPr lang="lv-LV" sz="1400" kern="1200" dirty="0" err="1">
                  <a:latin typeface="+mj-lt"/>
                </a:rPr>
                <a:t>Business</a:t>
              </a:r>
              <a:r>
                <a:rPr lang="lv-LV" sz="1400" kern="1200" dirty="0">
                  <a:latin typeface="+mj-lt"/>
                </a:rPr>
                <a:t> </a:t>
              </a:r>
              <a:r>
                <a:rPr lang="lv-LV" sz="1400" kern="1200" dirty="0" err="1">
                  <a:latin typeface="+mj-lt"/>
                </a:rPr>
                <a:t>Finland</a:t>
              </a:r>
              <a:r>
                <a:rPr lang="lv-LV" sz="1400" kern="1200" dirty="0">
                  <a:latin typeface="+mj-lt"/>
                </a:rPr>
                <a:t>, lai iepazītos ar Somijas pieredzi inovāciju un pētniecības finansēšanā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F3734F2-3773-4251-BD84-3DEABF29F14A}"/>
                </a:ext>
              </a:extLst>
            </p:cNvPr>
            <p:cNvSpPr/>
            <p:nvPr/>
          </p:nvSpPr>
          <p:spPr>
            <a:xfrm>
              <a:off x="3773483" y="3714121"/>
              <a:ext cx="142538" cy="142875"/>
            </a:xfrm>
            <a:prstGeom prst="ellipse">
              <a:avLst/>
            </a:prstGeom>
            <a:solidFill>
              <a:srgbClr val="00859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14DC1F9-DAE5-4CC1-A5EB-AA719AFB3561}"/>
                </a:ext>
              </a:extLst>
            </p:cNvPr>
            <p:cNvSpPr/>
            <p:nvPr/>
          </p:nvSpPr>
          <p:spPr>
            <a:xfrm>
              <a:off x="3180573" y="1911500"/>
              <a:ext cx="1470896" cy="1004518"/>
            </a:xfrm>
            <a:custGeom>
              <a:avLst/>
              <a:gdLst>
                <a:gd name="connsiteX0" fmla="*/ 0 w 904582"/>
                <a:gd name="connsiteY0" fmla="*/ 0 h 1794509"/>
                <a:gd name="connsiteX1" fmla="*/ 904582 w 904582"/>
                <a:gd name="connsiteY1" fmla="*/ 0 h 1794509"/>
                <a:gd name="connsiteX2" fmla="*/ 904582 w 904582"/>
                <a:gd name="connsiteY2" fmla="*/ 1794509 h 1794509"/>
                <a:gd name="connsiteX3" fmla="*/ 0 w 904582"/>
                <a:gd name="connsiteY3" fmla="*/ 1794509 h 1794509"/>
                <a:gd name="connsiteX4" fmla="*/ 0 w 904582"/>
                <a:gd name="connsiteY4" fmla="*/ 0 h 1794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4582" h="1794509">
                  <a:moveTo>
                    <a:pt x="0" y="0"/>
                  </a:moveTo>
                  <a:lnTo>
                    <a:pt x="904582" y="0"/>
                  </a:lnTo>
                  <a:lnTo>
                    <a:pt x="904582" y="1794509"/>
                  </a:lnTo>
                  <a:lnTo>
                    <a:pt x="0" y="1794509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noFill/>
              <a:prstDash val="sysDot"/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6896" tIns="56896" rIns="56896" bIns="56896" numCol="1" spcCol="1270" anchor="t" anchorCtr="0">
              <a:noAutofit/>
            </a:bodyPr>
            <a:lstStyle/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v-LV" sz="1600" b="1" kern="1200" dirty="0">
                  <a:solidFill>
                    <a:srgbClr val="0E293C"/>
                  </a:solidFill>
                </a:rPr>
                <a:t>05.2019.</a:t>
              </a:r>
              <a:r>
                <a:rPr lang="lv-LV" sz="1600" kern="1200" dirty="0">
                  <a:solidFill>
                    <a:srgbClr val="0E293C"/>
                  </a:solidFill>
                </a:rPr>
                <a:t> </a:t>
              </a:r>
            </a:p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v-LV" sz="1400" kern="1200" dirty="0">
                  <a:latin typeface="+mj-lt"/>
                </a:rPr>
                <a:t>EM sadarbībā ar IZM prezentē LITAF priekšlikumu</a:t>
              </a: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21F50BF-FCBC-43BF-B7FC-E44303C2385C}"/>
                </a:ext>
              </a:extLst>
            </p:cNvPr>
            <p:cNvSpPr/>
            <p:nvPr/>
          </p:nvSpPr>
          <p:spPr>
            <a:xfrm>
              <a:off x="4509392" y="4342811"/>
              <a:ext cx="2181225" cy="2150064"/>
            </a:xfrm>
            <a:custGeom>
              <a:avLst/>
              <a:gdLst>
                <a:gd name="connsiteX0" fmla="*/ 0 w 904582"/>
                <a:gd name="connsiteY0" fmla="*/ 0 h 1794509"/>
                <a:gd name="connsiteX1" fmla="*/ 904582 w 904582"/>
                <a:gd name="connsiteY1" fmla="*/ 0 h 1794509"/>
                <a:gd name="connsiteX2" fmla="*/ 904582 w 904582"/>
                <a:gd name="connsiteY2" fmla="*/ 1794509 h 1794509"/>
                <a:gd name="connsiteX3" fmla="*/ 0 w 904582"/>
                <a:gd name="connsiteY3" fmla="*/ 1794509 h 1794509"/>
                <a:gd name="connsiteX4" fmla="*/ 0 w 904582"/>
                <a:gd name="connsiteY4" fmla="*/ 0 h 1794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4582" h="1794509">
                  <a:moveTo>
                    <a:pt x="0" y="0"/>
                  </a:moveTo>
                  <a:lnTo>
                    <a:pt x="904582" y="0"/>
                  </a:lnTo>
                  <a:lnTo>
                    <a:pt x="904582" y="1794509"/>
                  </a:lnTo>
                  <a:lnTo>
                    <a:pt x="0" y="1794509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noFill/>
              <a:prstDash val="sysDot"/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6896" tIns="56896" rIns="56896" bIns="56896" numCol="1" spcCol="1270" anchor="t" anchorCtr="0">
              <a:noAutofit/>
            </a:bodyPr>
            <a:lstStyle/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v-LV" sz="1600" b="1" kern="1200" dirty="0">
                  <a:solidFill>
                    <a:srgbClr val="0E293C"/>
                  </a:solidFill>
                </a:rPr>
                <a:t>06.2019.-12.2019. </a:t>
              </a:r>
            </a:p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v-LV" sz="1400" kern="1200" dirty="0">
                  <a:latin typeface="+mj-lt"/>
                </a:rPr>
                <a:t>EM sagatavo priekšlikumu pārvaldības modelim, pilotprojektam Valsts pārvaldes iekārtas likuma maiņai un P&amp;A&amp;I finansēšanai 2021.-2027.gadu periodā un uzsāk par to diskusiju ar nozaru ministrijām.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2F0C2BC-C738-4086-8279-2192D1F1926D}"/>
                </a:ext>
              </a:extLst>
            </p:cNvPr>
            <p:cNvSpPr/>
            <p:nvPr/>
          </p:nvSpPr>
          <p:spPr>
            <a:xfrm>
              <a:off x="4777030" y="3733149"/>
              <a:ext cx="142538" cy="142875"/>
            </a:xfrm>
            <a:prstGeom prst="ellipse">
              <a:avLst/>
            </a:prstGeom>
            <a:solidFill>
              <a:srgbClr val="00859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D80EA13-1C3B-4066-981E-631E7BF65DEC}"/>
                </a:ext>
              </a:extLst>
            </p:cNvPr>
            <p:cNvSpPr/>
            <p:nvPr/>
          </p:nvSpPr>
          <p:spPr>
            <a:xfrm>
              <a:off x="6195078" y="1911500"/>
              <a:ext cx="1470896" cy="1004518"/>
            </a:xfrm>
            <a:custGeom>
              <a:avLst/>
              <a:gdLst>
                <a:gd name="connsiteX0" fmla="*/ 0 w 904582"/>
                <a:gd name="connsiteY0" fmla="*/ 0 h 1794509"/>
                <a:gd name="connsiteX1" fmla="*/ 904582 w 904582"/>
                <a:gd name="connsiteY1" fmla="*/ 0 h 1794509"/>
                <a:gd name="connsiteX2" fmla="*/ 904582 w 904582"/>
                <a:gd name="connsiteY2" fmla="*/ 1794509 h 1794509"/>
                <a:gd name="connsiteX3" fmla="*/ 0 w 904582"/>
                <a:gd name="connsiteY3" fmla="*/ 1794509 h 1794509"/>
                <a:gd name="connsiteX4" fmla="*/ 0 w 904582"/>
                <a:gd name="connsiteY4" fmla="*/ 0 h 1794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4582" h="1794509">
                  <a:moveTo>
                    <a:pt x="0" y="0"/>
                  </a:moveTo>
                  <a:lnTo>
                    <a:pt x="904582" y="0"/>
                  </a:lnTo>
                  <a:lnTo>
                    <a:pt x="904582" y="1794509"/>
                  </a:lnTo>
                  <a:lnTo>
                    <a:pt x="0" y="1794509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6896" tIns="56896" rIns="56896" bIns="56896" numCol="1" spcCol="1270" anchor="t" anchorCtr="0">
              <a:noAutofit/>
            </a:bodyPr>
            <a:lstStyle/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v-LV" sz="1600" b="1" kern="1200" dirty="0">
                  <a:solidFill>
                    <a:srgbClr val="0E293C"/>
                  </a:solidFill>
                </a:rPr>
                <a:t>03.2020. </a:t>
              </a:r>
            </a:p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v-LV" sz="1400" kern="1200" dirty="0">
                  <a:latin typeface="+mj-lt"/>
                </a:rPr>
                <a:t>MK izskatīts EM ziņojums par LITAF ieviešanas gaitu.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FDC7103-17E8-46DD-9843-393C5BCDF4F0}"/>
                </a:ext>
              </a:extLst>
            </p:cNvPr>
            <p:cNvSpPr/>
            <p:nvPr/>
          </p:nvSpPr>
          <p:spPr>
            <a:xfrm>
              <a:off x="6860074" y="3714120"/>
              <a:ext cx="142538" cy="142875"/>
            </a:xfrm>
            <a:prstGeom prst="ellipse">
              <a:avLst/>
            </a:prstGeom>
            <a:solidFill>
              <a:srgbClr val="00859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59BFB0F-62C1-435E-AE32-337B4FC2B4FF}"/>
                </a:ext>
              </a:extLst>
            </p:cNvPr>
            <p:cNvSpPr/>
            <p:nvPr/>
          </p:nvSpPr>
          <p:spPr>
            <a:xfrm>
              <a:off x="6690617" y="4330339"/>
              <a:ext cx="1928147" cy="617985"/>
            </a:xfrm>
            <a:custGeom>
              <a:avLst/>
              <a:gdLst>
                <a:gd name="connsiteX0" fmla="*/ 0 w 904582"/>
                <a:gd name="connsiteY0" fmla="*/ 0 h 1794509"/>
                <a:gd name="connsiteX1" fmla="*/ 904582 w 904582"/>
                <a:gd name="connsiteY1" fmla="*/ 0 h 1794509"/>
                <a:gd name="connsiteX2" fmla="*/ 904582 w 904582"/>
                <a:gd name="connsiteY2" fmla="*/ 1794509 h 1794509"/>
                <a:gd name="connsiteX3" fmla="*/ 0 w 904582"/>
                <a:gd name="connsiteY3" fmla="*/ 1794509 h 1794509"/>
                <a:gd name="connsiteX4" fmla="*/ 0 w 904582"/>
                <a:gd name="connsiteY4" fmla="*/ 0 h 1794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4582" h="1794509">
                  <a:moveTo>
                    <a:pt x="0" y="0"/>
                  </a:moveTo>
                  <a:lnTo>
                    <a:pt x="904582" y="0"/>
                  </a:lnTo>
                  <a:lnTo>
                    <a:pt x="904582" y="1794509"/>
                  </a:lnTo>
                  <a:lnTo>
                    <a:pt x="0" y="1794509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noFill/>
              <a:prstDash val="sysDot"/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6896" tIns="56896" rIns="56896" bIns="56896" numCol="1" spcCol="1270" anchor="t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v-LV" sz="1600" b="1" kern="1200" dirty="0">
                  <a:solidFill>
                    <a:srgbClr val="0E293C"/>
                  </a:solidFill>
                </a:rPr>
                <a:t>03.2020.-04</a:t>
              </a:r>
              <a:r>
                <a:rPr lang="lv-LV" sz="1600" b="1" dirty="0">
                  <a:solidFill>
                    <a:srgbClr val="0E293C"/>
                  </a:solidFill>
                </a:rPr>
                <a:t>.2021. </a:t>
              </a:r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v-LV" sz="1400" dirty="0">
                  <a:latin typeface="+mj-lt"/>
                </a:rPr>
                <a:t>COVID-19 ietekmē jautājuma virzība apturēta</a:t>
              </a:r>
              <a:endParaRPr lang="lv-LV" sz="1400" kern="1200" dirty="0">
                <a:latin typeface="+mj-lt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79BB98E-88D3-46E0-90F2-86CCC539B90E}"/>
                </a:ext>
              </a:extLst>
            </p:cNvPr>
            <p:cNvSpPr/>
            <p:nvPr/>
          </p:nvSpPr>
          <p:spPr>
            <a:xfrm>
              <a:off x="8206036" y="3695112"/>
              <a:ext cx="142538" cy="142875"/>
            </a:xfrm>
            <a:prstGeom prst="ellipse">
              <a:avLst/>
            </a:prstGeom>
            <a:solidFill>
              <a:srgbClr val="00859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5B8544F-F8D1-46D9-B60A-7F24F82F3E16}"/>
                </a:ext>
              </a:extLst>
            </p:cNvPr>
            <p:cNvSpPr/>
            <p:nvPr/>
          </p:nvSpPr>
          <p:spPr>
            <a:xfrm>
              <a:off x="8049728" y="1919030"/>
              <a:ext cx="1742765" cy="1299229"/>
            </a:xfrm>
            <a:custGeom>
              <a:avLst/>
              <a:gdLst>
                <a:gd name="connsiteX0" fmla="*/ 0 w 904582"/>
                <a:gd name="connsiteY0" fmla="*/ 0 h 1794509"/>
                <a:gd name="connsiteX1" fmla="*/ 904582 w 904582"/>
                <a:gd name="connsiteY1" fmla="*/ 0 h 1794509"/>
                <a:gd name="connsiteX2" fmla="*/ 904582 w 904582"/>
                <a:gd name="connsiteY2" fmla="*/ 1794509 h 1794509"/>
                <a:gd name="connsiteX3" fmla="*/ 0 w 904582"/>
                <a:gd name="connsiteY3" fmla="*/ 1794509 h 1794509"/>
                <a:gd name="connsiteX4" fmla="*/ 0 w 904582"/>
                <a:gd name="connsiteY4" fmla="*/ 0 h 1794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4582" h="1794509">
                  <a:moveTo>
                    <a:pt x="0" y="0"/>
                  </a:moveTo>
                  <a:lnTo>
                    <a:pt x="904582" y="0"/>
                  </a:lnTo>
                  <a:lnTo>
                    <a:pt x="904582" y="1794509"/>
                  </a:lnTo>
                  <a:lnTo>
                    <a:pt x="0" y="1794509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6896" tIns="56896" rIns="56896" bIns="56896" numCol="1" spcCol="1270" anchor="t" anchorCtr="0">
              <a:noAutofit/>
            </a:bodyPr>
            <a:lstStyle/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v-LV" sz="1600" b="1" dirty="0">
                  <a:solidFill>
                    <a:srgbClr val="0E293C"/>
                  </a:solidFill>
                </a:rPr>
                <a:t>09</a:t>
              </a:r>
              <a:r>
                <a:rPr lang="lv-LV" sz="1600" b="1" kern="1200" dirty="0">
                  <a:solidFill>
                    <a:srgbClr val="0E293C"/>
                  </a:solidFill>
                </a:rPr>
                <a:t>.2021.-03.2022.</a:t>
              </a:r>
              <a:endParaRPr lang="lv-LV" sz="1600" b="1" dirty="0">
                <a:solidFill>
                  <a:srgbClr val="0E293C"/>
                </a:solidFill>
              </a:endParaRPr>
            </a:p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v-LV" sz="1400" kern="1200" dirty="0">
                  <a:latin typeface="+mj-lt"/>
                </a:rPr>
                <a:t>EM sagatavo precizētu priekšlikumu, kuru saskaņo ar EK, kā arī VARAM, FM, IZM, VK</a:t>
              </a:r>
              <a:r>
                <a:rPr lang="lv-LV" sz="1400" dirty="0">
                  <a:latin typeface="+mj-lt"/>
                </a:rPr>
                <a:t>. </a:t>
              </a:r>
              <a:r>
                <a:rPr lang="lv-LV" sz="1400" kern="1200" dirty="0">
                  <a:latin typeface="+mj-lt"/>
                </a:rPr>
                <a:t>PKC.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496F204-B580-4DA6-AF64-B96BEA350015}"/>
                </a:ext>
              </a:extLst>
            </p:cNvPr>
            <p:cNvSpPr/>
            <p:nvPr/>
          </p:nvSpPr>
          <p:spPr>
            <a:xfrm>
              <a:off x="6096000" y="3722547"/>
              <a:ext cx="142538" cy="142875"/>
            </a:xfrm>
            <a:prstGeom prst="ellipse">
              <a:avLst/>
            </a:prstGeom>
            <a:solidFill>
              <a:srgbClr val="00859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C9DAB11-3CDA-400D-83D9-DF3303E7FF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8385" y="2960432"/>
              <a:ext cx="0" cy="684000"/>
            </a:xfrm>
            <a:prstGeom prst="line">
              <a:avLst/>
            </a:prstGeom>
            <a:ln w="19050">
              <a:solidFill>
                <a:schemeClr val="bg2">
                  <a:lumMod val="9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142610A-B1B1-4DC4-8D5C-C3C6D50A05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25065" y="3892959"/>
              <a:ext cx="0" cy="432000"/>
            </a:xfrm>
            <a:prstGeom prst="line">
              <a:avLst/>
            </a:prstGeom>
            <a:ln w="19050">
              <a:solidFill>
                <a:schemeClr val="bg2">
                  <a:lumMod val="9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AC86016-48A1-4662-BF21-0D6C2094D6E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33656" y="3137744"/>
              <a:ext cx="0" cy="504000"/>
            </a:xfrm>
            <a:prstGeom prst="line">
              <a:avLst/>
            </a:prstGeom>
            <a:ln w="19050">
              <a:solidFill>
                <a:schemeClr val="bg2">
                  <a:lumMod val="9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CFAF238-F202-46C5-A08C-F213A3733C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44752" y="2931835"/>
              <a:ext cx="0" cy="684000"/>
            </a:xfrm>
            <a:prstGeom prst="line">
              <a:avLst/>
            </a:prstGeom>
            <a:ln w="19050">
              <a:solidFill>
                <a:schemeClr val="bg2">
                  <a:lumMod val="9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A693395-8220-40A1-89D6-05598530AD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31343" y="2956412"/>
              <a:ext cx="0" cy="684000"/>
            </a:xfrm>
            <a:prstGeom prst="line">
              <a:avLst/>
            </a:prstGeom>
            <a:ln w="19050">
              <a:solidFill>
                <a:schemeClr val="bg2">
                  <a:lumMod val="9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EA7C7F8-01CA-4DCA-80ED-2437A97B5A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44752" y="3892959"/>
              <a:ext cx="0" cy="432000"/>
            </a:xfrm>
            <a:prstGeom prst="line">
              <a:avLst/>
            </a:prstGeom>
            <a:ln w="19050">
              <a:solidFill>
                <a:schemeClr val="bg2">
                  <a:lumMod val="9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ight Brace 30">
              <a:extLst>
                <a:ext uri="{FF2B5EF4-FFF2-40B4-BE49-F238E27FC236}">
                  <a16:creationId xmlns:a16="http://schemas.microsoft.com/office/drawing/2014/main" id="{207BD0F6-4D3B-4A0E-8787-F908CBADAC7B}"/>
                </a:ext>
              </a:extLst>
            </p:cNvPr>
            <p:cNvSpPr/>
            <p:nvPr/>
          </p:nvSpPr>
          <p:spPr>
            <a:xfrm rot="16200000">
              <a:off x="8817971" y="2830363"/>
              <a:ext cx="250667" cy="1332000"/>
            </a:xfrm>
            <a:prstGeom prst="rightBrace">
              <a:avLst/>
            </a:prstGeom>
            <a:ln w="19050">
              <a:solidFill>
                <a:schemeClr val="bg2">
                  <a:lumMod val="9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32" name="Right Brace 31">
              <a:extLst>
                <a:ext uri="{FF2B5EF4-FFF2-40B4-BE49-F238E27FC236}">
                  <a16:creationId xmlns:a16="http://schemas.microsoft.com/office/drawing/2014/main" id="{147DD443-93DB-40B2-86F5-2B0FD5EBCD15}"/>
                </a:ext>
              </a:extLst>
            </p:cNvPr>
            <p:cNvSpPr/>
            <p:nvPr/>
          </p:nvSpPr>
          <p:spPr>
            <a:xfrm rot="5400000">
              <a:off x="7419673" y="3472707"/>
              <a:ext cx="368485" cy="1346779"/>
            </a:xfrm>
            <a:prstGeom prst="rightBrace">
              <a:avLst/>
            </a:prstGeom>
            <a:ln w="19050">
              <a:solidFill>
                <a:schemeClr val="bg2">
                  <a:lumMod val="9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33" name="Right Brace 32">
              <a:extLst>
                <a:ext uri="{FF2B5EF4-FFF2-40B4-BE49-F238E27FC236}">
                  <a16:creationId xmlns:a16="http://schemas.microsoft.com/office/drawing/2014/main" id="{8D00D0D4-C312-4E42-B920-D5DCEB2E2726}"/>
                </a:ext>
              </a:extLst>
            </p:cNvPr>
            <p:cNvSpPr/>
            <p:nvPr/>
          </p:nvSpPr>
          <p:spPr>
            <a:xfrm rot="5400000">
              <a:off x="5337446" y="3503042"/>
              <a:ext cx="368485" cy="1346779"/>
            </a:xfrm>
            <a:prstGeom prst="rightBrace">
              <a:avLst/>
            </a:prstGeom>
            <a:ln w="19050">
              <a:solidFill>
                <a:schemeClr val="bg2">
                  <a:lumMod val="9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  <p:sp>
        <p:nvSpPr>
          <p:cNvPr id="37" name="Oval 36">
            <a:extLst>
              <a:ext uri="{FF2B5EF4-FFF2-40B4-BE49-F238E27FC236}">
                <a16:creationId xmlns:a16="http://schemas.microsoft.com/office/drawing/2014/main" id="{F1C47C34-6C0C-404E-B1B1-BCDFB20A70CE}"/>
              </a:ext>
            </a:extLst>
          </p:cNvPr>
          <p:cNvSpPr/>
          <p:nvPr/>
        </p:nvSpPr>
        <p:spPr>
          <a:xfrm>
            <a:off x="9576117" y="3575907"/>
            <a:ext cx="142538" cy="142875"/>
          </a:xfrm>
          <a:prstGeom prst="ellipse">
            <a:avLst/>
          </a:prstGeom>
          <a:solidFill>
            <a:srgbClr val="00859B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2A96240A-43C4-4670-93E5-B3EEC3817561}"/>
              </a:ext>
            </a:extLst>
          </p:cNvPr>
          <p:cNvSpPr/>
          <p:nvPr/>
        </p:nvSpPr>
        <p:spPr>
          <a:xfrm>
            <a:off x="9868338" y="3583359"/>
            <a:ext cx="142538" cy="142875"/>
          </a:xfrm>
          <a:prstGeom prst="ellipse">
            <a:avLst/>
          </a:prstGeom>
          <a:solidFill>
            <a:srgbClr val="00859B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3DE6B9D-BE9A-49F4-BFA0-7A0CF9B54083}"/>
              </a:ext>
            </a:extLst>
          </p:cNvPr>
          <p:cNvCxnSpPr>
            <a:cxnSpLocks/>
          </p:cNvCxnSpPr>
          <p:nvPr/>
        </p:nvCxnSpPr>
        <p:spPr>
          <a:xfrm flipV="1">
            <a:off x="9939607" y="3791606"/>
            <a:ext cx="0" cy="43200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ED74376-1130-46F9-A10F-C7A6DE8DCD91}"/>
              </a:ext>
            </a:extLst>
          </p:cNvPr>
          <p:cNvSpPr/>
          <p:nvPr/>
        </p:nvSpPr>
        <p:spPr>
          <a:xfrm>
            <a:off x="9046802" y="4223606"/>
            <a:ext cx="1928147" cy="617985"/>
          </a:xfrm>
          <a:custGeom>
            <a:avLst/>
            <a:gdLst>
              <a:gd name="connsiteX0" fmla="*/ 0 w 904582"/>
              <a:gd name="connsiteY0" fmla="*/ 0 h 1794509"/>
              <a:gd name="connsiteX1" fmla="*/ 904582 w 904582"/>
              <a:gd name="connsiteY1" fmla="*/ 0 h 1794509"/>
              <a:gd name="connsiteX2" fmla="*/ 904582 w 904582"/>
              <a:gd name="connsiteY2" fmla="*/ 1794509 h 1794509"/>
              <a:gd name="connsiteX3" fmla="*/ 0 w 904582"/>
              <a:gd name="connsiteY3" fmla="*/ 1794509 h 1794509"/>
              <a:gd name="connsiteX4" fmla="*/ 0 w 904582"/>
              <a:gd name="connsiteY4" fmla="*/ 0 h 1794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4582" h="1794509">
                <a:moveTo>
                  <a:pt x="0" y="0"/>
                </a:moveTo>
                <a:lnTo>
                  <a:pt x="904582" y="0"/>
                </a:lnTo>
                <a:lnTo>
                  <a:pt x="904582" y="1794509"/>
                </a:lnTo>
                <a:lnTo>
                  <a:pt x="0" y="1794509"/>
                </a:lnTo>
                <a:lnTo>
                  <a:pt x="0" y="0"/>
                </a:lnTo>
                <a:close/>
              </a:path>
            </a:pathLst>
          </a:custGeom>
          <a:ln w="19050">
            <a:noFill/>
            <a:prstDash val="sysDot"/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6896" tIns="56896" rIns="56896" bIns="56896" numCol="1" spcCol="1270" anchor="t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lv-LV" sz="1600" b="1" kern="1200" dirty="0">
                <a:solidFill>
                  <a:srgbClr val="0E293C"/>
                </a:solidFill>
              </a:rPr>
              <a:t>09.03.2022.</a:t>
            </a:r>
            <a:endParaRPr lang="lv-LV" sz="1600" b="1" dirty="0">
              <a:solidFill>
                <a:srgbClr val="0E293C"/>
              </a:solidFill>
            </a:endParaRPr>
          </a:p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lv-LV" sz="1400" dirty="0">
                <a:latin typeface="+mj-lt"/>
              </a:rPr>
              <a:t>EM ziņo Saeimas Izglītības, kultūras un zinātnes komisijas un Augstākās izglītības, zinātnes un inovāciju apakškomisijas kopsēdē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11E2ACF-CB00-40C2-98AB-893CA957412F}"/>
              </a:ext>
            </a:extLst>
          </p:cNvPr>
          <p:cNvSpPr/>
          <p:nvPr/>
        </p:nvSpPr>
        <p:spPr>
          <a:xfrm>
            <a:off x="10977701" y="3575907"/>
            <a:ext cx="142538" cy="142875"/>
          </a:xfrm>
          <a:prstGeom prst="ellipse">
            <a:avLst/>
          </a:prstGeom>
          <a:solidFill>
            <a:srgbClr val="00859B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135ACD8D-A84B-4942-9DE2-94A0B8F02FCE}"/>
              </a:ext>
            </a:extLst>
          </p:cNvPr>
          <p:cNvSpPr/>
          <p:nvPr/>
        </p:nvSpPr>
        <p:spPr>
          <a:xfrm>
            <a:off x="10084896" y="1622073"/>
            <a:ext cx="1928147" cy="617985"/>
          </a:xfrm>
          <a:custGeom>
            <a:avLst/>
            <a:gdLst>
              <a:gd name="connsiteX0" fmla="*/ 0 w 904582"/>
              <a:gd name="connsiteY0" fmla="*/ 0 h 1794509"/>
              <a:gd name="connsiteX1" fmla="*/ 904582 w 904582"/>
              <a:gd name="connsiteY1" fmla="*/ 0 h 1794509"/>
              <a:gd name="connsiteX2" fmla="*/ 904582 w 904582"/>
              <a:gd name="connsiteY2" fmla="*/ 1794509 h 1794509"/>
              <a:gd name="connsiteX3" fmla="*/ 0 w 904582"/>
              <a:gd name="connsiteY3" fmla="*/ 1794509 h 1794509"/>
              <a:gd name="connsiteX4" fmla="*/ 0 w 904582"/>
              <a:gd name="connsiteY4" fmla="*/ 0 h 1794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4582" h="1794509">
                <a:moveTo>
                  <a:pt x="0" y="0"/>
                </a:moveTo>
                <a:lnTo>
                  <a:pt x="904582" y="0"/>
                </a:lnTo>
                <a:lnTo>
                  <a:pt x="904582" y="1794509"/>
                </a:lnTo>
                <a:lnTo>
                  <a:pt x="0" y="1794509"/>
                </a:lnTo>
                <a:lnTo>
                  <a:pt x="0" y="0"/>
                </a:lnTo>
                <a:close/>
              </a:path>
            </a:pathLst>
          </a:custGeom>
          <a:ln w="19050">
            <a:noFill/>
            <a:prstDash val="sysDot"/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6896" tIns="56896" rIns="56896" bIns="56896" numCol="1" spcCol="1270" anchor="t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lv-LV" sz="1600" b="1" dirty="0">
                <a:solidFill>
                  <a:srgbClr val="0E293C"/>
                </a:solidFill>
              </a:rPr>
              <a:t>12</a:t>
            </a:r>
            <a:r>
              <a:rPr lang="lv-LV" sz="1600" b="1" kern="1200" dirty="0">
                <a:solidFill>
                  <a:srgbClr val="0E293C"/>
                </a:solidFill>
              </a:rPr>
              <a:t>.04.2022.</a:t>
            </a:r>
            <a:endParaRPr lang="lv-LV" sz="1600" b="1" dirty="0">
              <a:solidFill>
                <a:srgbClr val="0E293C"/>
              </a:solidFill>
            </a:endParaRPr>
          </a:p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lv-LV" sz="1400" dirty="0">
                <a:latin typeface="+mj-lt"/>
              </a:rPr>
              <a:t>MK izskata EM informatīvo ziņojumu «Par Latvijas inovāciju un tehnoloģiju atbalsta fonda iniciatīvas aktualitātes pārskatīšanu"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08E0D07-9E85-48F4-A068-8E06F3F0D0A7}"/>
              </a:ext>
            </a:extLst>
          </p:cNvPr>
          <p:cNvCxnSpPr>
            <a:cxnSpLocks/>
            <a:stCxn id="41" idx="0"/>
          </p:cNvCxnSpPr>
          <p:nvPr/>
        </p:nvCxnSpPr>
        <p:spPr>
          <a:xfrm flipV="1">
            <a:off x="11048970" y="3270539"/>
            <a:ext cx="0" cy="305368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8744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781AD1F-5F9E-4A1D-A5AB-A9CD539B8A5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rgbClr val="4C4C68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81EF1CD-90F0-4564-BB96-53E395D6C6B8}"/>
              </a:ext>
            </a:extLst>
          </p:cNvPr>
          <p:cNvSpPr txBox="1">
            <a:spLocks/>
          </p:cNvSpPr>
          <p:nvPr/>
        </p:nvSpPr>
        <p:spPr>
          <a:xfrm>
            <a:off x="838200" y="2547193"/>
            <a:ext cx="10515600" cy="21461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lv-LV" sz="3600" dirty="0">
                <a:solidFill>
                  <a:schemeClr val="bg1"/>
                </a:solidFill>
              </a:rPr>
              <a:t>JAUNS POLITIKAS IETVARS UN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lv-LV" sz="3600" dirty="0">
                <a:solidFill>
                  <a:schemeClr val="bg1"/>
                </a:solidFill>
              </a:rPr>
              <a:t>INSTITUCIONĀLĀ PĀRVALDĪBA</a:t>
            </a:r>
          </a:p>
        </p:txBody>
      </p:sp>
    </p:spTree>
    <p:extLst>
      <p:ext uri="{BB962C8B-B14F-4D97-AF65-F5344CB8AC3E}">
        <p14:creationId xmlns:p14="http://schemas.microsoft.com/office/powerpoint/2010/main" val="1967130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Savienotājs: liekts 49">
            <a:extLst>
              <a:ext uri="{FF2B5EF4-FFF2-40B4-BE49-F238E27FC236}">
                <a16:creationId xmlns:a16="http://schemas.microsoft.com/office/drawing/2014/main" id="{FF9980B5-6278-4DDD-A0DB-1F51EB1E2069}"/>
              </a:ext>
            </a:extLst>
          </p:cNvPr>
          <p:cNvCxnSpPr>
            <a:cxnSpLocks/>
          </p:cNvCxnSpPr>
          <p:nvPr/>
        </p:nvCxnSpPr>
        <p:spPr>
          <a:xfrm>
            <a:off x="6038746" y="4264119"/>
            <a:ext cx="1178907" cy="618089"/>
          </a:xfrm>
          <a:prstGeom prst="curvedConnector3">
            <a:avLst>
              <a:gd name="adj1" fmla="val 50000"/>
            </a:avLst>
          </a:prstGeom>
          <a:ln w="38100">
            <a:solidFill>
              <a:srgbClr val="E2E2EA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avienotājs: liekts 32">
            <a:extLst>
              <a:ext uri="{FF2B5EF4-FFF2-40B4-BE49-F238E27FC236}">
                <a16:creationId xmlns:a16="http://schemas.microsoft.com/office/drawing/2014/main" id="{4F9B8877-359D-428F-8D6C-504597392E0D}"/>
              </a:ext>
            </a:extLst>
          </p:cNvPr>
          <p:cNvCxnSpPr>
            <a:cxnSpLocks/>
          </p:cNvCxnSpPr>
          <p:nvPr/>
        </p:nvCxnSpPr>
        <p:spPr>
          <a:xfrm>
            <a:off x="3793218" y="2719255"/>
            <a:ext cx="1506036" cy="979645"/>
          </a:xfrm>
          <a:prstGeom prst="curvedConnector4">
            <a:avLst>
              <a:gd name="adj1" fmla="val 30870"/>
              <a:gd name="adj2" fmla="val 123335"/>
            </a:avLst>
          </a:prstGeom>
          <a:ln w="38100">
            <a:solidFill>
              <a:srgbClr val="E2E2EA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avienotājs: liekts 33">
            <a:extLst>
              <a:ext uri="{FF2B5EF4-FFF2-40B4-BE49-F238E27FC236}">
                <a16:creationId xmlns:a16="http://schemas.microsoft.com/office/drawing/2014/main" id="{9C0C6E19-412A-4E32-8764-655AF9F0E022}"/>
              </a:ext>
            </a:extLst>
          </p:cNvPr>
          <p:cNvCxnSpPr>
            <a:cxnSpLocks/>
            <a:endCxn id="24" idx="1"/>
          </p:cNvCxnSpPr>
          <p:nvPr/>
        </p:nvCxnSpPr>
        <p:spPr>
          <a:xfrm>
            <a:off x="4006121" y="4232946"/>
            <a:ext cx="789177" cy="378336"/>
          </a:xfrm>
          <a:prstGeom prst="curvedConnector3">
            <a:avLst>
              <a:gd name="adj1" fmla="val 50000"/>
            </a:avLst>
          </a:prstGeom>
          <a:ln w="38100">
            <a:solidFill>
              <a:srgbClr val="E2E2EA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avienotājs: liekts 34">
            <a:extLst>
              <a:ext uri="{FF2B5EF4-FFF2-40B4-BE49-F238E27FC236}">
                <a16:creationId xmlns:a16="http://schemas.microsoft.com/office/drawing/2014/main" id="{CA928CDD-39C3-45E1-B730-BCF0183F880C}"/>
              </a:ext>
            </a:extLst>
          </p:cNvPr>
          <p:cNvCxnSpPr>
            <a:cxnSpLocks/>
          </p:cNvCxnSpPr>
          <p:nvPr/>
        </p:nvCxnSpPr>
        <p:spPr>
          <a:xfrm flipV="1">
            <a:off x="4032211" y="5228888"/>
            <a:ext cx="1178948" cy="896123"/>
          </a:xfrm>
          <a:prstGeom prst="curvedConnector3">
            <a:avLst>
              <a:gd name="adj1" fmla="val 94950"/>
            </a:avLst>
          </a:prstGeom>
          <a:ln w="38100">
            <a:solidFill>
              <a:srgbClr val="E2E2EA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B858B4A-A1F4-4D53-8283-AB9A9FCFD2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70062" y="0"/>
            <a:ext cx="6440094" cy="1534684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GB" sz="3200" b="1" dirty="0">
                <a:latin typeface="Calibri"/>
                <a:ea typeface="Calibri"/>
                <a:cs typeface="Calibri"/>
              </a:rPr>
              <a:t>NOSACĪJUMI INOVĀCIJĀM: POLITISKAIS IETVARS 2021-2027</a:t>
            </a:r>
            <a:endParaRPr lang="lv-LV" sz="2800" b="1" dirty="0">
              <a:solidFill>
                <a:srgbClr val="0086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</a:endParaRPr>
          </a:p>
        </p:txBody>
      </p:sp>
      <p:grpSp>
        <p:nvGrpSpPr>
          <p:cNvPr id="30" name="Grupa 29">
            <a:extLst>
              <a:ext uri="{FF2B5EF4-FFF2-40B4-BE49-F238E27FC236}">
                <a16:creationId xmlns:a16="http://schemas.microsoft.com/office/drawing/2014/main" id="{949F042A-57D0-4F9E-8641-F35F851D6FEB}"/>
              </a:ext>
            </a:extLst>
          </p:cNvPr>
          <p:cNvGrpSpPr/>
          <p:nvPr/>
        </p:nvGrpSpPr>
        <p:grpSpPr>
          <a:xfrm>
            <a:off x="757043" y="1894116"/>
            <a:ext cx="3302320" cy="4771915"/>
            <a:chOff x="185538" y="1894116"/>
            <a:chExt cx="3302320" cy="4771915"/>
          </a:xfrm>
        </p:grpSpPr>
        <p:sp>
          <p:nvSpPr>
            <p:cNvPr id="29" name="Taisnstūris 28">
              <a:extLst>
                <a:ext uri="{FF2B5EF4-FFF2-40B4-BE49-F238E27FC236}">
                  <a16:creationId xmlns:a16="http://schemas.microsoft.com/office/drawing/2014/main" id="{0B741563-8695-436E-9A9A-291EED1825F4}"/>
                </a:ext>
              </a:extLst>
            </p:cNvPr>
            <p:cNvSpPr/>
            <p:nvPr/>
          </p:nvSpPr>
          <p:spPr>
            <a:xfrm>
              <a:off x="2020706" y="5226031"/>
              <a:ext cx="1440000" cy="1440000"/>
            </a:xfrm>
            <a:prstGeom prst="rect">
              <a:avLst/>
            </a:prstGeom>
            <a:solidFill>
              <a:srgbClr val="E2E2EA"/>
            </a:solidFill>
            <a:ln>
              <a:solidFill>
                <a:srgbClr val="E2E2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23" name="Taisnstūris 22">
              <a:extLst>
                <a:ext uri="{FF2B5EF4-FFF2-40B4-BE49-F238E27FC236}">
                  <a16:creationId xmlns:a16="http://schemas.microsoft.com/office/drawing/2014/main" id="{774F60CC-6F54-4156-9D50-139432C76054}"/>
                </a:ext>
              </a:extLst>
            </p:cNvPr>
            <p:cNvSpPr/>
            <p:nvPr/>
          </p:nvSpPr>
          <p:spPr>
            <a:xfrm>
              <a:off x="2020706" y="3554878"/>
              <a:ext cx="1440000" cy="1440000"/>
            </a:xfrm>
            <a:prstGeom prst="rect">
              <a:avLst/>
            </a:prstGeom>
            <a:solidFill>
              <a:srgbClr val="E2E2EA"/>
            </a:solidFill>
            <a:ln>
              <a:solidFill>
                <a:srgbClr val="E2E2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5" name="Taisnstūris 4">
              <a:extLst>
                <a:ext uri="{FF2B5EF4-FFF2-40B4-BE49-F238E27FC236}">
                  <a16:creationId xmlns:a16="http://schemas.microsoft.com/office/drawing/2014/main" id="{6CE5A380-3D0A-41D0-80D3-506B89833FB6}"/>
                </a:ext>
              </a:extLst>
            </p:cNvPr>
            <p:cNvSpPr/>
            <p:nvPr/>
          </p:nvSpPr>
          <p:spPr>
            <a:xfrm>
              <a:off x="2020706" y="1894116"/>
              <a:ext cx="1440000" cy="1440000"/>
            </a:xfrm>
            <a:prstGeom prst="rect">
              <a:avLst/>
            </a:prstGeom>
            <a:solidFill>
              <a:srgbClr val="E2E2EA"/>
            </a:solidFill>
            <a:ln>
              <a:solidFill>
                <a:srgbClr val="E2E2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0" name="Brīvforma: forma 9">
              <a:extLst>
                <a:ext uri="{FF2B5EF4-FFF2-40B4-BE49-F238E27FC236}">
                  <a16:creationId xmlns:a16="http://schemas.microsoft.com/office/drawing/2014/main" id="{17D1E79F-FC94-4082-A47E-156722C7F088}"/>
                </a:ext>
              </a:extLst>
            </p:cNvPr>
            <p:cNvSpPr/>
            <p:nvPr/>
          </p:nvSpPr>
          <p:spPr>
            <a:xfrm>
              <a:off x="2479317" y="2714844"/>
              <a:ext cx="62021" cy="62021"/>
            </a:xfrm>
            <a:custGeom>
              <a:avLst/>
              <a:gdLst>
                <a:gd name="connsiteX0" fmla="*/ 31011 w 62021"/>
                <a:gd name="connsiteY0" fmla="*/ 0 h 62021"/>
                <a:gd name="connsiteX1" fmla="*/ 0 w 62021"/>
                <a:gd name="connsiteY1" fmla="*/ 31011 h 62021"/>
                <a:gd name="connsiteX2" fmla="*/ 31011 w 62021"/>
                <a:gd name="connsiteY2" fmla="*/ 62021 h 62021"/>
                <a:gd name="connsiteX3" fmla="*/ 62021 w 62021"/>
                <a:gd name="connsiteY3" fmla="*/ 31011 h 62021"/>
                <a:gd name="connsiteX4" fmla="*/ 31011 w 62021"/>
                <a:gd name="connsiteY4" fmla="*/ 0 h 62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021" h="62021">
                  <a:moveTo>
                    <a:pt x="31011" y="0"/>
                  </a:moveTo>
                  <a:cubicBezTo>
                    <a:pt x="14029" y="0"/>
                    <a:pt x="0" y="14029"/>
                    <a:pt x="0" y="31011"/>
                  </a:cubicBezTo>
                  <a:cubicBezTo>
                    <a:pt x="0" y="47993"/>
                    <a:pt x="14029" y="62021"/>
                    <a:pt x="31011" y="62021"/>
                  </a:cubicBezTo>
                  <a:cubicBezTo>
                    <a:pt x="47993" y="62021"/>
                    <a:pt x="62021" y="47993"/>
                    <a:pt x="62021" y="31011"/>
                  </a:cubicBezTo>
                  <a:cubicBezTo>
                    <a:pt x="62021" y="14029"/>
                    <a:pt x="47993" y="0"/>
                    <a:pt x="31011" y="0"/>
                  </a:cubicBezTo>
                  <a:close/>
                </a:path>
              </a:pathLst>
            </a:custGeom>
            <a:noFill/>
            <a:ln w="22200" cap="flat">
              <a:solidFill>
                <a:srgbClr val="06829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v-LV"/>
            </a:p>
          </p:txBody>
        </p:sp>
        <p:sp>
          <p:nvSpPr>
            <p:cNvPr id="11" name="Brīvforma: forma 10">
              <a:extLst>
                <a:ext uri="{FF2B5EF4-FFF2-40B4-BE49-F238E27FC236}">
                  <a16:creationId xmlns:a16="http://schemas.microsoft.com/office/drawing/2014/main" id="{62E193D8-0ECF-4CB3-91AD-D11102F01E57}"/>
                </a:ext>
              </a:extLst>
            </p:cNvPr>
            <p:cNvSpPr/>
            <p:nvPr/>
          </p:nvSpPr>
          <p:spPr>
            <a:xfrm>
              <a:off x="2386285" y="2864729"/>
              <a:ext cx="62021" cy="62021"/>
            </a:xfrm>
            <a:custGeom>
              <a:avLst/>
              <a:gdLst>
                <a:gd name="connsiteX0" fmla="*/ 62021 w 62021"/>
                <a:gd name="connsiteY0" fmla="*/ 31011 h 62021"/>
                <a:gd name="connsiteX1" fmla="*/ 31011 w 62021"/>
                <a:gd name="connsiteY1" fmla="*/ 62021 h 62021"/>
                <a:gd name="connsiteX2" fmla="*/ 0 w 62021"/>
                <a:gd name="connsiteY2" fmla="*/ 31011 h 62021"/>
                <a:gd name="connsiteX3" fmla="*/ 31011 w 62021"/>
                <a:gd name="connsiteY3" fmla="*/ 0 h 62021"/>
                <a:gd name="connsiteX4" fmla="*/ 62021 w 62021"/>
                <a:gd name="connsiteY4" fmla="*/ 31011 h 62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021" h="62021">
                  <a:moveTo>
                    <a:pt x="62021" y="31011"/>
                  </a:moveTo>
                  <a:cubicBezTo>
                    <a:pt x="62021" y="48137"/>
                    <a:pt x="48137" y="62021"/>
                    <a:pt x="31011" y="62021"/>
                  </a:cubicBezTo>
                  <a:cubicBezTo>
                    <a:pt x="13884" y="62021"/>
                    <a:pt x="0" y="48137"/>
                    <a:pt x="0" y="31011"/>
                  </a:cubicBezTo>
                  <a:cubicBezTo>
                    <a:pt x="0" y="13884"/>
                    <a:pt x="13884" y="0"/>
                    <a:pt x="31011" y="0"/>
                  </a:cubicBezTo>
                  <a:cubicBezTo>
                    <a:pt x="48137" y="0"/>
                    <a:pt x="62021" y="13884"/>
                    <a:pt x="62021" y="31011"/>
                  </a:cubicBezTo>
                  <a:close/>
                </a:path>
              </a:pathLst>
            </a:custGeom>
            <a:noFill/>
            <a:ln w="22200" cap="flat">
              <a:solidFill>
                <a:srgbClr val="06829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v-LV"/>
            </a:p>
          </p:txBody>
        </p:sp>
        <p:sp>
          <p:nvSpPr>
            <p:cNvPr id="12" name="Brīvforma: forma 11">
              <a:extLst>
                <a:ext uri="{FF2B5EF4-FFF2-40B4-BE49-F238E27FC236}">
                  <a16:creationId xmlns:a16="http://schemas.microsoft.com/office/drawing/2014/main" id="{39086222-CEA2-4965-AAF5-090CDDBE179B}"/>
                </a:ext>
              </a:extLst>
            </p:cNvPr>
            <p:cNvSpPr/>
            <p:nvPr/>
          </p:nvSpPr>
          <p:spPr>
            <a:xfrm>
              <a:off x="2265786" y="2610737"/>
              <a:ext cx="502298" cy="595847"/>
            </a:xfrm>
            <a:custGeom>
              <a:avLst/>
              <a:gdLst>
                <a:gd name="connsiteX0" fmla="*/ 332405 w 502298"/>
                <a:gd name="connsiteY0" fmla="*/ 145455 h 595847"/>
                <a:gd name="connsiteX1" fmla="*/ 313947 w 502298"/>
                <a:gd name="connsiteY1" fmla="*/ 154315 h 595847"/>
                <a:gd name="connsiteX2" fmla="*/ 306563 w 502298"/>
                <a:gd name="connsiteY2" fmla="*/ 170559 h 595847"/>
                <a:gd name="connsiteX3" fmla="*/ 313208 w 502298"/>
                <a:gd name="connsiteY3" fmla="*/ 189756 h 595847"/>
                <a:gd name="connsiteX4" fmla="*/ 298441 w 502298"/>
                <a:gd name="connsiteY4" fmla="*/ 204523 h 595847"/>
                <a:gd name="connsiteX5" fmla="*/ 279244 w 502298"/>
                <a:gd name="connsiteY5" fmla="*/ 197878 h 595847"/>
                <a:gd name="connsiteX6" fmla="*/ 263000 w 502298"/>
                <a:gd name="connsiteY6" fmla="*/ 204523 h 595847"/>
                <a:gd name="connsiteX7" fmla="*/ 254140 w 502298"/>
                <a:gd name="connsiteY7" fmla="*/ 222243 h 595847"/>
                <a:gd name="connsiteX8" fmla="*/ 233467 w 502298"/>
                <a:gd name="connsiteY8" fmla="*/ 222243 h 595847"/>
                <a:gd name="connsiteX9" fmla="*/ 224606 w 502298"/>
                <a:gd name="connsiteY9" fmla="*/ 203784 h 595847"/>
                <a:gd name="connsiteX10" fmla="*/ 208363 w 502298"/>
                <a:gd name="connsiteY10" fmla="*/ 197139 h 595847"/>
                <a:gd name="connsiteX11" fmla="*/ 189166 w 502298"/>
                <a:gd name="connsiteY11" fmla="*/ 203784 h 595847"/>
                <a:gd name="connsiteX12" fmla="*/ 174399 w 502298"/>
                <a:gd name="connsiteY12" fmla="*/ 189017 h 595847"/>
                <a:gd name="connsiteX13" fmla="*/ 181044 w 502298"/>
                <a:gd name="connsiteY13" fmla="*/ 169820 h 595847"/>
                <a:gd name="connsiteX14" fmla="*/ 174399 w 502298"/>
                <a:gd name="connsiteY14" fmla="*/ 153577 h 595847"/>
                <a:gd name="connsiteX15" fmla="*/ 155940 w 502298"/>
                <a:gd name="connsiteY15" fmla="*/ 144716 h 595847"/>
                <a:gd name="connsiteX16" fmla="*/ 155940 w 502298"/>
                <a:gd name="connsiteY16" fmla="*/ 124043 h 595847"/>
                <a:gd name="connsiteX17" fmla="*/ 174399 w 502298"/>
                <a:gd name="connsiteY17" fmla="*/ 115182 h 595847"/>
                <a:gd name="connsiteX18" fmla="*/ 181044 w 502298"/>
                <a:gd name="connsiteY18" fmla="*/ 98939 h 595847"/>
                <a:gd name="connsiteX19" fmla="*/ 175137 w 502298"/>
                <a:gd name="connsiteY19" fmla="*/ 79742 h 595847"/>
                <a:gd name="connsiteX20" fmla="*/ 189904 w 502298"/>
                <a:gd name="connsiteY20" fmla="*/ 64975 h 595847"/>
                <a:gd name="connsiteX21" fmla="*/ 209101 w 502298"/>
                <a:gd name="connsiteY21" fmla="*/ 71620 h 595847"/>
                <a:gd name="connsiteX22" fmla="*/ 225345 w 502298"/>
                <a:gd name="connsiteY22" fmla="*/ 64975 h 595847"/>
                <a:gd name="connsiteX23" fmla="*/ 234205 w 502298"/>
                <a:gd name="connsiteY23" fmla="*/ 46516 h 595847"/>
                <a:gd name="connsiteX24" fmla="*/ 254879 w 502298"/>
                <a:gd name="connsiteY24" fmla="*/ 46516 h 595847"/>
                <a:gd name="connsiteX25" fmla="*/ 263739 w 502298"/>
                <a:gd name="connsiteY25" fmla="*/ 64236 h 595847"/>
                <a:gd name="connsiteX26" fmla="*/ 279983 w 502298"/>
                <a:gd name="connsiteY26" fmla="*/ 70882 h 595847"/>
                <a:gd name="connsiteX27" fmla="*/ 299180 w 502298"/>
                <a:gd name="connsiteY27" fmla="*/ 64236 h 595847"/>
                <a:gd name="connsiteX28" fmla="*/ 313947 w 502298"/>
                <a:gd name="connsiteY28" fmla="*/ 79003 h 595847"/>
                <a:gd name="connsiteX29" fmla="*/ 307301 w 502298"/>
                <a:gd name="connsiteY29" fmla="*/ 98200 h 595847"/>
                <a:gd name="connsiteX30" fmla="*/ 313947 w 502298"/>
                <a:gd name="connsiteY30" fmla="*/ 114444 h 595847"/>
                <a:gd name="connsiteX31" fmla="*/ 332405 w 502298"/>
                <a:gd name="connsiteY31" fmla="*/ 123304 h 595847"/>
                <a:gd name="connsiteX32" fmla="*/ 332405 w 502298"/>
                <a:gd name="connsiteY32" fmla="*/ 145455 h 595847"/>
                <a:gd name="connsiteX33" fmla="*/ 239373 w 502298"/>
                <a:gd name="connsiteY33" fmla="*/ 295340 h 595847"/>
                <a:gd name="connsiteX34" fmla="*/ 220915 w 502298"/>
                <a:gd name="connsiteY34" fmla="*/ 304200 h 595847"/>
                <a:gd name="connsiteX35" fmla="*/ 214269 w 502298"/>
                <a:gd name="connsiteY35" fmla="*/ 320443 h 595847"/>
                <a:gd name="connsiteX36" fmla="*/ 220176 w 502298"/>
                <a:gd name="connsiteY36" fmla="*/ 339641 h 595847"/>
                <a:gd name="connsiteX37" fmla="*/ 205409 w 502298"/>
                <a:gd name="connsiteY37" fmla="*/ 354408 h 595847"/>
                <a:gd name="connsiteX38" fmla="*/ 186212 w 502298"/>
                <a:gd name="connsiteY38" fmla="*/ 347762 h 595847"/>
                <a:gd name="connsiteX39" fmla="*/ 169969 w 502298"/>
                <a:gd name="connsiteY39" fmla="*/ 354408 h 595847"/>
                <a:gd name="connsiteX40" fmla="*/ 161847 w 502298"/>
                <a:gd name="connsiteY40" fmla="*/ 372128 h 595847"/>
                <a:gd name="connsiteX41" fmla="*/ 141173 w 502298"/>
                <a:gd name="connsiteY41" fmla="*/ 372128 h 595847"/>
                <a:gd name="connsiteX42" fmla="*/ 132313 w 502298"/>
                <a:gd name="connsiteY42" fmla="*/ 353669 h 595847"/>
                <a:gd name="connsiteX43" fmla="*/ 116069 w 502298"/>
                <a:gd name="connsiteY43" fmla="*/ 347024 h 595847"/>
                <a:gd name="connsiteX44" fmla="*/ 96872 w 502298"/>
                <a:gd name="connsiteY44" fmla="*/ 352931 h 595847"/>
                <a:gd name="connsiteX45" fmla="*/ 82105 w 502298"/>
                <a:gd name="connsiteY45" fmla="*/ 338164 h 595847"/>
                <a:gd name="connsiteX46" fmla="*/ 88750 w 502298"/>
                <a:gd name="connsiteY46" fmla="*/ 318967 h 595847"/>
                <a:gd name="connsiteX47" fmla="*/ 82105 w 502298"/>
                <a:gd name="connsiteY47" fmla="*/ 302723 h 595847"/>
                <a:gd name="connsiteX48" fmla="*/ 63646 w 502298"/>
                <a:gd name="connsiteY48" fmla="*/ 293863 h 595847"/>
                <a:gd name="connsiteX49" fmla="*/ 63646 w 502298"/>
                <a:gd name="connsiteY49" fmla="*/ 273189 h 595847"/>
                <a:gd name="connsiteX50" fmla="*/ 82105 w 502298"/>
                <a:gd name="connsiteY50" fmla="*/ 264329 h 595847"/>
                <a:gd name="connsiteX51" fmla="*/ 88750 w 502298"/>
                <a:gd name="connsiteY51" fmla="*/ 248085 h 595847"/>
                <a:gd name="connsiteX52" fmla="*/ 82105 w 502298"/>
                <a:gd name="connsiteY52" fmla="*/ 228888 h 595847"/>
                <a:gd name="connsiteX53" fmla="*/ 96872 w 502298"/>
                <a:gd name="connsiteY53" fmla="*/ 214121 h 595847"/>
                <a:gd name="connsiteX54" fmla="*/ 116069 w 502298"/>
                <a:gd name="connsiteY54" fmla="*/ 220766 h 595847"/>
                <a:gd name="connsiteX55" fmla="*/ 132313 w 502298"/>
                <a:gd name="connsiteY55" fmla="*/ 214121 h 595847"/>
                <a:gd name="connsiteX56" fmla="*/ 141173 w 502298"/>
                <a:gd name="connsiteY56" fmla="*/ 195662 h 595847"/>
                <a:gd name="connsiteX57" fmla="*/ 162585 w 502298"/>
                <a:gd name="connsiteY57" fmla="*/ 195662 h 595847"/>
                <a:gd name="connsiteX58" fmla="*/ 171445 w 502298"/>
                <a:gd name="connsiteY58" fmla="*/ 214121 h 595847"/>
                <a:gd name="connsiteX59" fmla="*/ 187689 w 502298"/>
                <a:gd name="connsiteY59" fmla="*/ 220766 h 595847"/>
                <a:gd name="connsiteX60" fmla="*/ 206886 w 502298"/>
                <a:gd name="connsiteY60" fmla="*/ 214121 h 595847"/>
                <a:gd name="connsiteX61" fmla="*/ 221653 w 502298"/>
                <a:gd name="connsiteY61" fmla="*/ 228888 h 595847"/>
                <a:gd name="connsiteX62" fmla="*/ 215008 w 502298"/>
                <a:gd name="connsiteY62" fmla="*/ 248085 h 595847"/>
                <a:gd name="connsiteX63" fmla="*/ 221653 w 502298"/>
                <a:gd name="connsiteY63" fmla="*/ 264329 h 595847"/>
                <a:gd name="connsiteX64" fmla="*/ 240112 w 502298"/>
                <a:gd name="connsiteY64" fmla="*/ 273189 h 595847"/>
                <a:gd name="connsiteX65" fmla="*/ 239373 w 502298"/>
                <a:gd name="connsiteY65" fmla="*/ 295340 h 595847"/>
                <a:gd name="connsiteX66" fmla="*/ 239373 w 502298"/>
                <a:gd name="connsiteY66" fmla="*/ 295340 h 595847"/>
                <a:gd name="connsiteX67" fmla="*/ 494842 w 502298"/>
                <a:gd name="connsiteY67" fmla="*/ 322659 h 595847"/>
                <a:gd name="connsiteX68" fmla="*/ 443896 w 502298"/>
                <a:gd name="connsiteY68" fmla="*/ 234057 h 595847"/>
                <a:gd name="connsiteX69" fmla="*/ 443896 w 502298"/>
                <a:gd name="connsiteY69" fmla="*/ 230365 h 595847"/>
                <a:gd name="connsiteX70" fmla="*/ 335359 w 502298"/>
                <a:gd name="connsiteY70" fmla="*/ 31011 h 595847"/>
                <a:gd name="connsiteX71" fmla="*/ 108686 w 502298"/>
                <a:gd name="connsiteY71" fmla="*/ 31011 h 595847"/>
                <a:gd name="connsiteX72" fmla="*/ 148 w 502298"/>
                <a:gd name="connsiteY72" fmla="*/ 230365 h 595847"/>
                <a:gd name="connsiteX73" fmla="*/ 87273 w 502298"/>
                <a:gd name="connsiteY73" fmla="*/ 409045 h 595847"/>
                <a:gd name="connsiteX74" fmla="*/ 87273 w 502298"/>
                <a:gd name="connsiteY74" fmla="*/ 595848 h 595847"/>
                <a:gd name="connsiteX75" fmla="*/ 320592 w 502298"/>
                <a:gd name="connsiteY75" fmla="*/ 595848 h 595847"/>
                <a:gd name="connsiteX76" fmla="*/ 320592 w 502298"/>
                <a:gd name="connsiteY76" fmla="*/ 507246 h 595847"/>
                <a:gd name="connsiteX77" fmla="*/ 356771 w 502298"/>
                <a:gd name="connsiteY77" fmla="*/ 507246 h 595847"/>
                <a:gd name="connsiteX78" fmla="*/ 418792 w 502298"/>
                <a:gd name="connsiteY78" fmla="*/ 481404 h 595847"/>
                <a:gd name="connsiteX79" fmla="*/ 443896 w 502298"/>
                <a:gd name="connsiteY79" fmla="*/ 418644 h 595847"/>
                <a:gd name="connsiteX80" fmla="*/ 443896 w 502298"/>
                <a:gd name="connsiteY80" fmla="*/ 374343 h 595847"/>
                <a:gd name="connsiteX81" fmla="*/ 476383 w 502298"/>
                <a:gd name="connsiteY81" fmla="*/ 374343 h 595847"/>
                <a:gd name="connsiteX82" fmla="*/ 494842 w 502298"/>
                <a:gd name="connsiteY82" fmla="*/ 322659 h 595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502298" h="595847">
                  <a:moveTo>
                    <a:pt x="332405" y="145455"/>
                  </a:moveTo>
                  <a:lnTo>
                    <a:pt x="313947" y="154315"/>
                  </a:lnTo>
                  <a:cubicBezTo>
                    <a:pt x="312470" y="160222"/>
                    <a:pt x="309516" y="165390"/>
                    <a:pt x="306563" y="170559"/>
                  </a:cubicBezTo>
                  <a:lnTo>
                    <a:pt x="313208" y="189756"/>
                  </a:lnTo>
                  <a:lnTo>
                    <a:pt x="298441" y="204523"/>
                  </a:lnTo>
                  <a:lnTo>
                    <a:pt x="279244" y="197878"/>
                  </a:lnTo>
                  <a:cubicBezTo>
                    <a:pt x="274076" y="200831"/>
                    <a:pt x="268907" y="203046"/>
                    <a:pt x="263000" y="204523"/>
                  </a:cubicBezTo>
                  <a:lnTo>
                    <a:pt x="254140" y="222243"/>
                  </a:lnTo>
                  <a:lnTo>
                    <a:pt x="233467" y="222243"/>
                  </a:lnTo>
                  <a:lnTo>
                    <a:pt x="224606" y="203784"/>
                  </a:lnTo>
                  <a:cubicBezTo>
                    <a:pt x="218700" y="202308"/>
                    <a:pt x="213531" y="200093"/>
                    <a:pt x="208363" y="197139"/>
                  </a:cubicBezTo>
                  <a:lnTo>
                    <a:pt x="189166" y="203784"/>
                  </a:lnTo>
                  <a:lnTo>
                    <a:pt x="174399" y="189017"/>
                  </a:lnTo>
                  <a:lnTo>
                    <a:pt x="181044" y="169820"/>
                  </a:lnTo>
                  <a:cubicBezTo>
                    <a:pt x="178090" y="164652"/>
                    <a:pt x="175875" y="159483"/>
                    <a:pt x="174399" y="153577"/>
                  </a:cubicBezTo>
                  <a:lnTo>
                    <a:pt x="155940" y="144716"/>
                  </a:lnTo>
                  <a:lnTo>
                    <a:pt x="155940" y="124043"/>
                  </a:lnTo>
                  <a:lnTo>
                    <a:pt x="174399" y="115182"/>
                  </a:lnTo>
                  <a:cubicBezTo>
                    <a:pt x="175875" y="109276"/>
                    <a:pt x="178090" y="104107"/>
                    <a:pt x="181044" y="98939"/>
                  </a:cubicBezTo>
                  <a:lnTo>
                    <a:pt x="175137" y="79742"/>
                  </a:lnTo>
                  <a:lnTo>
                    <a:pt x="189904" y="64975"/>
                  </a:lnTo>
                  <a:lnTo>
                    <a:pt x="209101" y="71620"/>
                  </a:lnTo>
                  <a:cubicBezTo>
                    <a:pt x="214269" y="68666"/>
                    <a:pt x="219438" y="66451"/>
                    <a:pt x="225345" y="64975"/>
                  </a:cubicBezTo>
                  <a:lnTo>
                    <a:pt x="234205" y="46516"/>
                  </a:lnTo>
                  <a:lnTo>
                    <a:pt x="254879" y="46516"/>
                  </a:lnTo>
                  <a:lnTo>
                    <a:pt x="263739" y="64236"/>
                  </a:lnTo>
                  <a:cubicBezTo>
                    <a:pt x="269646" y="65713"/>
                    <a:pt x="274814" y="67928"/>
                    <a:pt x="279983" y="70882"/>
                  </a:cubicBezTo>
                  <a:lnTo>
                    <a:pt x="299180" y="64236"/>
                  </a:lnTo>
                  <a:lnTo>
                    <a:pt x="313947" y="79003"/>
                  </a:lnTo>
                  <a:lnTo>
                    <a:pt x="307301" y="98200"/>
                  </a:lnTo>
                  <a:cubicBezTo>
                    <a:pt x="310255" y="103369"/>
                    <a:pt x="312470" y="108537"/>
                    <a:pt x="313947" y="114444"/>
                  </a:cubicBezTo>
                  <a:lnTo>
                    <a:pt x="332405" y="123304"/>
                  </a:lnTo>
                  <a:lnTo>
                    <a:pt x="332405" y="145455"/>
                  </a:lnTo>
                  <a:close/>
                  <a:moveTo>
                    <a:pt x="239373" y="295340"/>
                  </a:moveTo>
                  <a:lnTo>
                    <a:pt x="220915" y="304200"/>
                  </a:lnTo>
                  <a:cubicBezTo>
                    <a:pt x="219438" y="310107"/>
                    <a:pt x="217223" y="315275"/>
                    <a:pt x="214269" y="320443"/>
                  </a:cubicBezTo>
                  <a:lnTo>
                    <a:pt x="220176" y="339641"/>
                  </a:lnTo>
                  <a:lnTo>
                    <a:pt x="205409" y="354408"/>
                  </a:lnTo>
                  <a:lnTo>
                    <a:pt x="186212" y="347762"/>
                  </a:lnTo>
                  <a:cubicBezTo>
                    <a:pt x="181044" y="350716"/>
                    <a:pt x="175875" y="352931"/>
                    <a:pt x="169969" y="354408"/>
                  </a:cubicBezTo>
                  <a:lnTo>
                    <a:pt x="161847" y="372128"/>
                  </a:lnTo>
                  <a:lnTo>
                    <a:pt x="141173" y="372128"/>
                  </a:lnTo>
                  <a:lnTo>
                    <a:pt x="132313" y="353669"/>
                  </a:lnTo>
                  <a:cubicBezTo>
                    <a:pt x="126406" y="352192"/>
                    <a:pt x="121237" y="349977"/>
                    <a:pt x="116069" y="347024"/>
                  </a:cubicBezTo>
                  <a:lnTo>
                    <a:pt x="96872" y="352931"/>
                  </a:lnTo>
                  <a:lnTo>
                    <a:pt x="82105" y="338164"/>
                  </a:lnTo>
                  <a:lnTo>
                    <a:pt x="88750" y="318967"/>
                  </a:lnTo>
                  <a:cubicBezTo>
                    <a:pt x="85797" y="313798"/>
                    <a:pt x="83582" y="308630"/>
                    <a:pt x="82105" y="302723"/>
                  </a:cubicBezTo>
                  <a:lnTo>
                    <a:pt x="63646" y="293863"/>
                  </a:lnTo>
                  <a:lnTo>
                    <a:pt x="63646" y="273189"/>
                  </a:lnTo>
                  <a:lnTo>
                    <a:pt x="82105" y="264329"/>
                  </a:lnTo>
                  <a:cubicBezTo>
                    <a:pt x="83582" y="258422"/>
                    <a:pt x="85797" y="253254"/>
                    <a:pt x="88750" y="248085"/>
                  </a:cubicBezTo>
                  <a:lnTo>
                    <a:pt x="82105" y="228888"/>
                  </a:lnTo>
                  <a:lnTo>
                    <a:pt x="96872" y="214121"/>
                  </a:lnTo>
                  <a:lnTo>
                    <a:pt x="116069" y="220766"/>
                  </a:lnTo>
                  <a:cubicBezTo>
                    <a:pt x="121237" y="217813"/>
                    <a:pt x="126406" y="215598"/>
                    <a:pt x="132313" y="214121"/>
                  </a:cubicBezTo>
                  <a:lnTo>
                    <a:pt x="141173" y="195662"/>
                  </a:lnTo>
                  <a:lnTo>
                    <a:pt x="162585" y="195662"/>
                  </a:lnTo>
                  <a:lnTo>
                    <a:pt x="171445" y="214121"/>
                  </a:lnTo>
                  <a:cubicBezTo>
                    <a:pt x="177352" y="215598"/>
                    <a:pt x="182520" y="217813"/>
                    <a:pt x="187689" y="220766"/>
                  </a:cubicBezTo>
                  <a:lnTo>
                    <a:pt x="206886" y="214121"/>
                  </a:lnTo>
                  <a:lnTo>
                    <a:pt x="221653" y="228888"/>
                  </a:lnTo>
                  <a:lnTo>
                    <a:pt x="215008" y="248085"/>
                  </a:lnTo>
                  <a:cubicBezTo>
                    <a:pt x="217961" y="253254"/>
                    <a:pt x="220176" y="258422"/>
                    <a:pt x="221653" y="264329"/>
                  </a:cubicBezTo>
                  <a:lnTo>
                    <a:pt x="240112" y="273189"/>
                  </a:lnTo>
                  <a:lnTo>
                    <a:pt x="239373" y="295340"/>
                  </a:lnTo>
                  <a:lnTo>
                    <a:pt x="239373" y="295340"/>
                  </a:lnTo>
                  <a:close/>
                  <a:moveTo>
                    <a:pt x="494842" y="322659"/>
                  </a:moveTo>
                  <a:lnTo>
                    <a:pt x="443896" y="234057"/>
                  </a:lnTo>
                  <a:lnTo>
                    <a:pt x="443896" y="230365"/>
                  </a:lnTo>
                  <a:cubicBezTo>
                    <a:pt x="446849" y="149146"/>
                    <a:pt x="405502" y="73097"/>
                    <a:pt x="335359" y="31011"/>
                  </a:cubicBezTo>
                  <a:cubicBezTo>
                    <a:pt x="265216" y="-10337"/>
                    <a:pt x="178829" y="-10337"/>
                    <a:pt x="108686" y="31011"/>
                  </a:cubicBezTo>
                  <a:cubicBezTo>
                    <a:pt x="38542" y="72358"/>
                    <a:pt x="-2805" y="149146"/>
                    <a:pt x="148" y="230365"/>
                  </a:cubicBezTo>
                  <a:cubicBezTo>
                    <a:pt x="148" y="300508"/>
                    <a:pt x="31897" y="366221"/>
                    <a:pt x="87273" y="409045"/>
                  </a:cubicBezTo>
                  <a:lnTo>
                    <a:pt x="87273" y="595848"/>
                  </a:lnTo>
                  <a:lnTo>
                    <a:pt x="320592" y="595848"/>
                  </a:lnTo>
                  <a:lnTo>
                    <a:pt x="320592" y="507246"/>
                  </a:lnTo>
                  <a:lnTo>
                    <a:pt x="356771" y="507246"/>
                  </a:lnTo>
                  <a:cubicBezTo>
                    <a:pt x="380398" y="507246"/>
                    <a:pt x="402548" y="497647"/>
                    <a:pt x="418792" y="481404"/>
                  </a:cubicBezTo>
                  <a:cubicBezTo>
                    <a:pt x="435036" y="464422"/>
                    <a:pt x="443896" y="442271"/>
                    <a:pt x="443896" y="418644"/>
                  </a:cubicBezTo>
                  <a:lnTo>
                    <a:pt x="443896" y="374343"/>
                  </a:lnTo>
                  <a:lnTo>
                    <a:pt x="476383" y="374343"/>
                  </a:lnTo>
                  <a:cubicBezTo>
                    <a:pt x="495580" y="372128"/>
                    <a:pt x="512562" y="349977"/>
                    <a:pt x="494842" y="322659"/>
                  </a:cubicBezTo>
                  <a:close/>
                </a:path>
              </a:pathLst>
            </a:custGeom>
            <a:noFill/>
            <a:ln w="22200" cap="flat">
              <a:solidFill>
                <a:srgbClr val="0E293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v-LV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5ED8079-B4B8-4E34-9FA0-19F17D88C96C}"/>
                </a:ext>
              </a:extLst>
            </p:cNvPr>
            <p:cNvSpPr txBox="1"/>
            <p:nvPr/>
          </p:nvSpPr>
          <p:spPr>
            <a:xfrm>
              <a:off x="2039293" y="1961621"/>
              <a:ext cx="1410893" cy="52322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GB" sz="1400" b="1"/>
                <a:t>ZINĀŠANAS &amp; </a:t>
              </a:r>
              <a:endParaRPr lang="lv-LV" sz="1400" b="1"/>
            </a:p>
            <a:p>
              <a:r>
                <a:rPr lang="en-GB" sz="1400" b="1"/>
                <a:t>ZINĀTNE </a:t>
              </a:r>
              <a:endParaRPr lang="lv-LV" sz="1400" b="1">
                <a:ea typeface="Calibri"/>
                <a:cs typeface="Calibri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AA9E89E-463B-4659-93B9-AC526698ABBD}"/>
                </a:ext>
              </a:extLst>
            </p:cNvPr>
            <p:cNvSpPr txBox="1"/>
            <p:nvPr/>
          </p:nvSpPr>
          <p:spPr>
            <a:xfrm>
              <a:off x="185538" y="2259957"/>
              <a:ext cx="1771792" cy="646331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r"/>
              <a:r>
                <a:rPr lang="en-GB" sz="1200" b="1" dirty="0" err="1"/>
                <a:t>Zinātne</a:t>
              </a:r>
              <a:r>
                <a:rPr lang="lv-LV" sz="1200" b="1" dirty="0"/>
                <a:t>s</a:t>
              </a:r>
              <a:r>
                <a:rPr lang="en-GB" sz="1200" b="1" dirty="0"/>
                <a:t>, </a:t>
              </a:r>
              <a:r>
                <a:rPr lang="en-GB" sz="1200" b="1" dirty="0" err="1"/>
                <a:t>tehnoloģij</a:t>
              </a:r>
              <a:r>
                <a:rPr lang="lv-LV" sz="1200" b="1" dirty="0" err="1"/>
                <a:t>as</a:t>
              </a:r>
              <a:r>
                <a:rPr lang="lv-LV" sz="1200" b="1" dirty="0"/>
                <a:t> attīstības un inovācijas pamatnostādnes</a:t>
              </a:r>
              <a:endParaRPr lang="en-GB" sz="1200" b="1" dirty="0">
                <a:ea typeface="Calibri"/>
                <a:cs typeface="Calibri"/>
              </a:endParaRPr>
            </a:p>
          </p:txBody>
        </p:sp>
        <p:sp>
          <p:nvSpPr>
            <p:cNvPr id="13" name="Graphic 64" descr="Diploma roll">
              <a:extLst>
                <a:ext uri="{FF2B5EF4-FFF2-40B4-BE49-F238E27FC236}">
                  <a16:creationId xmlns:a16="http://schemas.microsoft.com/office/drawing/2014/main" id="{86195303-1451-4756-9AA9-7537B7BB78A4}"/>
                </a:ext>
              </a:extLst>
            </p:cNvPr>
            <p:cNvSpPr/>
            <p:nvPr/>
          </p:nvSpPr>
          <p:spPr>
            <a:xfrm>
              <a:off x="2163444" y="4377496"/>
              <a:ext cx="659212" cy="411633"/>
            </a:xfrm>
            <a:custGeom>
              <a:avLst/>
              <a:gdLst>
                <a:gd name="connsiteX0" fmla="*/ 659212 w 659212"/>
                <a:gd name="connsiteY0" fmla="*/ 160573 h 411633"/>
                <a:gd name="connsiteX1" fmla="*/ 561604 w 659212"/>
                <a:gd name="connsiteY1" fmla="*/ 24047 h 411633"/>
                <a:gd name="connsiteX2" fmla="*/ 419226 w 659212"/>
                <a:gd name="connsiteY2" fmla="*/ 24047 h 411633"/>
                <a:gd name="connsiteX3" fmla="*/ 402140 w 659212"/>
                <a:gd name="connsiteY3" fmla="*/ 8702 h 411633"/>
                <a:gd name="connsiteX4" fmla="*/ 378410 w 659212"/>
                <a:gd name="connsiteY4" fmla="*/ 8702 h 411633"/>
                <a:gd name="connsiteX5" fmla="*/ 356263 w 659212"/>
                <a:gd name="connsiteY5" fmla="*/ 1 h 411633"/>
                <a:gd name="connsiteX6" fmla="*/ 331900 w 659212"/>
                <a:gd name="connsiteY6" fmla="*/ 10442 h 411633"/>
                <a:gd name="connsiteX7" fmla="*/ 305323 w 659212"/>
                <a:gd name="connsiteY7" fmla="*/ 10442 h 411633"/>
                <a:gd name="connsiteX8" fmla="*/ 290373 w 659212"/>
                <a:gd name="connsiteY8" fmla="*/ 24047 h 411633"/>
                <a:gd name="connsiteX9" fmla="*/ 80286 w 659212"/>
                <a:gd name="connsiteY9" fmla="*/ 24522 h 411633"/>
                <a:gd name="connsiteX10" fmla="*/ 0 w 659212"/>
                <a:gd name="connsiteY10" fmla="*/ 158516 h 411633"/>
                <a:gd name="connsiteX11" fmla="*/ 87009 w 659212"/>
                <a:gd name="connsiteY11" fmla="*/ 292985 h 411633"/>
                <a:gd name="connsiteX12" fmla="*/ 272892 w 659212"/>
                <a:gd name="connsiteY12" fmla="*/ 292985 h 411633"/>
                <a:gd name="connsiteX13" fmla="*/ 272892 w 659212"/>
                <a:gd name="connsiteY13" fmla="*/ 411633 h 411633"/>
                <a:gd name="connsiteX14" fmla="*/ 351991 w 659212"/>
                <a:gd name="connsiteY14" fmla="*/ 350331 h 411633"/>
                <a:gd name="connsiteX15" fmla="*/ 431090 w 659212"/>
                <a:gd name="connsiteY15" fmla="*/ 411633 h 411633"/>
                <a:gd name="connsiteX16" fmla="*/ 431090 w 659212"/>
                <a:gd name="connsiteY16" fmla="*/ 292985 h 411633"/>
                <a:gd name="connsiteX17" fmla="*/ 616974 w 659212"/>
                <a:gd name="connsiteY17" fmla="*/ 292985 h 411633"/>
                <a:gd name="connsiteX18" fmla="*/ 632793 w 659212"/>
                <a:gd name="connsiteY18" fmla="*/ 277165 h 411633"/>
                <a:gd name="connsiteX19" fmla="*/ 616974 w 659212"/>
                <a:gd name="connsiteY19" fmla="*/ 261345 h 411633"/>
                <a:gd name="connsiteX20" fmla="*/ 573469 w 659212"/>
                <a:gd name="connsiteY20" fmla="*/ 221795 h 411633"/>
                <a:gd name="connsiteX21" fmla="*/ 620928 w 659212"/>
                <a:gd name="connsiteY21" fmla="*/ 221795 h 411633"/>
                <a:gd name="connsiteX22" fmla="*/ 659212 w 659212"/>
                <a:gd name="connsiteY22" fmla="*/ 160573 h 411633"/>
                <a:gd name="connsiteX23" fmla="*/ 354681 w 659212"/>
                <a:gd name="connsiteY23" fmla="*/ 57111 h 411633"/>
                <a:gd name="connsiteX24" fmla="*/ 424129 w 659212"/>
                <a:gd name="connsiteY24" fmla="*/ 126561 h 411633"/>
                <a:gd name="connsiteX25" fmla="*/ 354679 w 659212"/>
                <a:gd name="connsiteY25" fmla="*/ 196009 h 411633"/>
                <a:gd name="connsiteX26" fmla="*/ 285232 w 659212"/>
                <a:gd name="connsiteY26" fmla="*/ 126876 h 411633"/>
                <a:gd name="connsiteX27" fmla="*/ 354363 w 659212"/>
                <a:gd name="connsiteY27" fmla="*/ 57112 h 411633"/>
                <a:gd name="connsiteX28" fmla="*/ 354681 w 659212"/>
                <a:gd name="connsiteY28" fmla="*/ 57111 h 411633"/>
                <a:gd name="connsiteX29" fmla="*/ 257547 w 659212"/>
                <a:gd name="connsiteY29" fmla="*/ 55687 h 411633"/>
                <a:gd name="connsiteX30" fmla="*/ 257547 w 659212"/>
                <a:gd name="connsiteY30" fmla="*/ 61699 h 411633"/>
                <a:gd name="connsiteX31" fmla="*/ 238879 w 659212"/>
                <a:gd name="connsiteY31" fmla="*/ 104333 h 411633"/>
                <a:gd name="connsiteX32" fmla="*/ 229862 w 659212"/>
                <a:gd name="connsiteY32" fmla="*/ 126876 h 411633"/>
                <a:gd name="connsiteX33" fmla="*/ 240303 w 659212"/>
                <a:gd name="connsiteY33" fmla="*/ 150606 h 411633"/>
                <a:gd name="connsiteX34" fmla="*/ 240303 w 659212"/>
                <a:gd name="connsiteY34" fmla="*/ 177104 h 411633"/>
                <a:gd name="connsiteX35" fmla="*/ 250270 w 659212"/>
                <a:gd name="connsiteY35" fmla="*/ 190156 h 411633"/>
                <a:gd name="connsiteX36" fmla="*/ 161521 w 659212"/>
                <a:gd name="connsiteY36" fmla="*/ 190156 h 411633"/>
                <a:gd name="connsiteX37" fmla="*/ 170063 w 659212"/>
                <a:gd name="connsiteY37" fmla="*/ 150606 h 411633"/>
                <a:gd name="connsiteX38" fmla="*/ 144198 w 659212"/>
                <a:gd name="connsiteY38" fmla="*/ 55687 h 411633"/>
                <a:gd name="connsiteX39" fmla="*/ 87009 w 659212"/>
                <a:gd name="connsiteY39" fmla="*/ 261345 h 411633"/>
                <a:gd name="connsiteX40" fmla="*/ 31640 w 659212"/>
                <a:gd name="connsiteY40" fmla="*/ 158516 h 411633"/>
                <a:gd name="connsiteX41" fmla="*/ 87009 w 659212"/>
                <a:gd name="connsiteY41" fmla="*/ 55687 h 411633"/>
                <a:gd name="connsiteX42" fmla="*/ 138424 w 659212"/>
                <a:gd name="connsiteY42" fmla="*/ 150606 h 411633"/>
                <a:gd name="connsiteX43" fmla="*/ 114694 w 659212"/>
                <a:gd name="connsiteY43" fmla="*/ 190156 h 411633"/>
                <a:gd name="connsiteX44" fmla="*/ 90964 w 659212"/>
                <a:gd name="connsiteY44" fmla="*/ 146651 h 411633"/>
                <a:gd name="connsiteX45" fmla="*/ 92625 w 659212"/>
                <a:gd name="connsiteY45" fmla="*/ 130831 h 411633"/>
                <a:gd name="connsiteX46" fmla="*/ 80602 w 659212"/>
                <a:gd name="connsiteY46" fmla="*/ 111927 h 411633"/>
                <a:gd name="connsiteX47" fmla="*/ 61697 w 659212"/>
                <a:gd name="connsiteY47" fmla="*/ 123950 h 411633"/>
                <a:gd name="connsiteX48" fmla="*/ 59324 w 659212"/>
                <a:gd name="connsiteY48" fmla="*/ 146651 h 411633"/>
                <a:gd name="connsiteX49" fmla="*/ 114694 w 659212"/>
                <a:gd name="connsiteY49" fmla="*/ 221795 h 411633"/>
                <a:gd name="connsiteX50" fmla="*/ 272892 w 659212"/>
                <a:gd name="connsiteY50" fmla="*/ 221795 h 411633"/>
                <a:gd name="connsiteX51" fmla="*/ 272892 w 659212"/>
                <a:gd name="connsiteY51" fmla="*/ 261345 h 411633"/>
                <a:gd name="connsiteX52" fmla="*/ 351991 w 659212"/>
                <a:gd name="connsiteY52" fmla="*/ 310307 h 411633"/>
                <a:gd name="connsiteX53" fmla="*/ 304532 w 659212"/>
                <a:gd name="connsiteY53" fmla="*/ 347088 h 411633"/>
                <a:gd name="connsiteX54" fmla="*/ 304532 w 659212"/>
                <a:gd name="connsiteY54" fmla="*/ 241491 h 411633"/>
                <a:gd name="connsiteX55" fmla="*/ 310306 w 659212"/>
                <a:gd name="connsiteY55" fmla="*/ 244418 h 411633"/>
                <a:gd name="connsiteX56" fmla="*/ 334036 w 659212"/>
                <a:gd name="connsiteY56" fmla="*/ 244418 h 411633"/>
                <a:gd name="connsiteX57" fmla="*/ 356421 w 659212"/>
                <a:gd name="connsiteY57" fmla="*/ 253435 h 411633"/>
                <a:gd name="connsiteX58" fmla="*/ 380783 w 659212"/>
                <a:gd name="connsiteY58" fmla="*/ 242994 h 411633"/>
                <a:gd name="connsiteX59" fmla="*/ 399451 w 659212"/>
                <a:gd name="connsiteY59" fmla="*/ 245209 h 411633"/>
                <a:gd name="connsiteX60" fmla="*/ 399451 w 659212"/>
                <a:gd name="connsiteY60" fmla="*/ 347088 h 411633"/>
                <a:gd name="connsiteX61" fmla="*/ 431090 w 659212"/>
                <a:gd name="connsiteY61" fmla="*/ 261345 h 411633"/>
                <a:gd name="connsiteX62" fmla="*/ 431090 w 659212"/>
                <a:gd name="connsiteY62" fmla="*/ 224564 h 411633"/>
                <a:gd name="connsiteX63" fmla="*/ 438051 w 659212"/>
                <a:gd name="connsiteY63" fmla="*/ 221795 h 411633"/>
                <a:gd name="connsiteX64" fmla="*/ 541829 w 659212"/>
                <a:gd name="connsiteY64" fmla="*/ 221795 h 411633"/>
                <a:gd name="connsiteX65" fmla="*/ 554564 w 659212"/>
                <a:gd name="connsiteY65" fmla="*/ 261345 h 411633"/>
                <a:gd name="connsiteX66" fmla="*/ 457984 w 659212"/>
                <a:gd name="connsiteY66" fmla="*/ 190156 h 411633"/>
                <a:gd name="connsiteX67" fmla="*/ 474279 w 659212"/>
                <a:gd name="connsiteY67" fmla="*/ 172675 h 411633"/>
                <a:gd name="connsiteX68" fmla="*/ 474279 w 659212"/>
                <a:gd name="connsiteY68" fmla="*/ 148945 h 411633"/>
                <a:gd name="connsiteX69" fmla="*/ 482980 w 659212"/>
                <a:gd name="connsiteY69" fmla="*/ 126797 h 411633"/>
                <a:gd name="connsiteX70" fmla="*/ 472538 w 659212"/>
                <a:gd name="connsiteY70" fmla="*/ 102435 h 411633"/>
                <a:gd name="connsiteX71" fmla="*/ 472538 w 659212"/>
                <a:gd name="connsiteY71" fmla="*/ 75857 h 411633"/>
                <a:gd name="connsiteX72" fmla="*/ 455532 w 659212"/>
                <a:gd name="connsiteY72" fmla="*/ 58930 h 411633"/>
                <a:gd name="connsiteX73" fmla="*/ 454820 w 659212"/>
                <a:gd name="connsiteY73" fmla="*/ 55687 h 411633"/>
                <a:gd name="connsiteX74" fmla="*/ 561604 w 659212"/>
                <a:gd name="connsiteY74" fmla="*/ 55687 h 411633"/>
                <a:gd name="connsiteX75" fmla="*/ 622273 w 659212"/>
                <a:gd name="connsiteY75" fmla="*/ 122289 h 411633"/>
                <a:gd name="connsiteX76" fmla="*/ 620928 w 659212"/>
                <a:gd name="connsiteY76" fmla="*/ 190156 h 41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59212" h="411633">
                  <a:moveTo>
                    <a:pt x="659212" y="160573"/>
                  </a:moveTo>
                  <a:cubicBezTo>
                    <a:pt x="659212" y="105203"/>
                    <a:pt x="628206" y="24047"/>
                    <a:pt x="561604" y="24047"/>
                  </a:cubicBezTo>
                  <a:lnTo>
                    <a:pt x="419226" y="24047"/>
                  </a:lnTo>
                  <a:cubicBezTo>
                    <a:pt x="415691" y="16944"/>
                    <a:pt x="409581" y="11456"/>
                    <a:pt x="402140" y="8702"/>
                  </a:cubicBezTo>
                  <a:cubicBezTo>
                    <a:pt x="394530" y="5624"/>
                    <a:pt x="386021" y="5624"/>
                    <a:pt x="378410" y="8702"/>
                  </a:cubicBezTo>
                  <a:cubicBezTo>
                    <a:pt x="372340" y="3192"/>
                    <a:pt x="364461" y="97"/>
                    <a:pt x="356263" y="1"/>
                  </a:cubicBezTo>
                  <a:cubicBezTo>
                    <a:pt x="347039" y="-78"/>
                    <a:pt x="338204" y="3709"/>
                    <a:pt x="331900" y="10442"/>
                  </a:cubicBezTo>
                  <a:cubicBezTo>
                    <a:pt x="323431" y="6725"/>
                    <a:pt x="313792" y="6725"/>
                    <a:pt x="305323" y="10442"/>
                  </a:cubicBezTo>
                  <a:cubicBezTo>
                    <a:pt x="299020" y="13273"/>
                    <a:pt x="293784" y="18039"/>
                    <a:pt x="290373" y="24047"/>
                  </a:cubicBezTo>
                  <a:cubicBezTo>
                    <a:pt x="290373" y="24047"/>
                    <a:pt x="80918" y="24047"/>
                    <a:pt x="80286" y="24522"/>
                  </a:cubicBezTo>
                  <a:cubicBezTo>
                    <a:pt x="34804" y="29663"/>
                    <a:pt x="0" y="86615"/>
                    <a:pt x="0" y="158516"/>
                  </a:cubicBezTo>
                  <a:cubicBezTo>
                    <a:pt x="0" y="233897"/>
                    <a:pt x="38205" y="292985"/>
                    <a:pt x="87009" y="292985"/>
                  </a:cubicBezTo>
                  <a:lnTo>
                    <a:pt x="272892" y="292985"/>
                  </a:lnTo>
                  <a:lnTo>
                    <a:pt x="272892" y="411633"/>
                  </a:lnTo>
                  <a:lnTo>
                    <a:pt x="351991" y="350331"/>
                  </a:lnTo>
                  <a:lnTo>
                    <a:pt x="431090" y="411633"/>
                  </a:lnTo>
                  <a:lnTo>
                    <a:pt x="431090" y="292985"/>
                  </a:lnTo>
                  <a:lnTo>
                    <a:pt x="616974" y="292985"/>
                  </a:lnTo>
                  <a:cubicBezTo>
                    <a:pt x="625711" y="292985"/>
                    <a:pt x="632793" y="285902"/>
                    <a:pt x="632793" y="277165"/>
                  </a:cubicBezTo>
                  <a:cubicBezTo>
                    <a:pt x="632793" y="268427"/>
                    <a:pt x="625711" y="261345"/>
                    <a:pt x="616974" y="261345"/>
                  </a:cubicBezTo>
                  <a:cubicBezTo>
                    <a:pt x="594061" y="262375"/>
                    <a:pt x="574621" y="244702"/>
                    <a:pt x="573469" y="221795"/>
                  </a:cubicBezTo>
                  <a:lnTo>
                    <a:pt x="620928" y="221795"/>
                  </a:lnTo>
                  <a:cubicBezTo>
                    <a:pt x="639438" y="221795"/>
                    <a:pt x="659212" y="205975"/>
                    <a:pt x="659212" y="160573"/>
                  </a:cubicBezTo>
                  <a:close/>
                  <a:moveTo>
                    <a:pt x="354681" y="57111"/>
                  </a:moveTo>
                  <a:cubicBezTo>
                    <a:pt x="393037" y="57111"/>
                    <a:pt x="424130" y="88205"/>
                    <a:pt x="424129" y="126561"/>
                  </a:cubicBezTo>
                  <a:cubicBezTo>
                    <a:pt x="424129" y="164917"/>
                    <a:pt x="393035" y="196010"/>
                    <a:pt x="354679" y="196009"/>
                  </a:cubicBezTo>
                  <a:cubicBezTo>
                    <a:pt x="316447" y="196008"/>
                    <a:pt x="285406" y="165108"/>
                    <a:pt x="285232" y="126876"/>
                  </a:cubicBezTo>
                  <a:cubicBezTo>
                    <a:pt x="285057" y="88521"/>
                    <a:pt x="316008" y="57286"/>
                    <a:pt x="354363" y="57112"/>
                  </a:cubicBezTo>
                  <a:cubicBezTo>
                    <a:pt x="354469" y="57111"/>
                    <a:pt x="354575" y="57111"/>
                    <a:pt x="354681" y="57111"/>
                  </a:cubicBezTo>
                  <a:close/>
                  <a:moveTo>
                    <a:pt x="257547" y="55687"/>
                  </a:moveTo>
                  <a:cubicBezTo>
                    <a:pt x="257389" y="57687"/>
                    <a:pt x="257389" y="59698"/>
                    <a:pt x="257547" y="61699"/>
                  </a:cubicBezTo>
                  <a:cubicBezTo>
                    <a:pt x="240650" y="68348"/>
                    <a:pt x="232306" y="87406"/>
                    <a:pt x="238879" y="104333"/>
                  </a:cubicBezTo>
                  <a:cubicBezTo>
                    <a:pt x="233184" y="110470"/>
                    <a:pt x="229970" y="118504"/>
                    <a:pt x="229862" y="126876"/>
                  </a:cubicBezTo>
                  <a:cubicBezTo>
                    <a:pt x="229958" y="135879"/>
                    <a:pt x="233730" y="144453"/>
                    <a:pt x="240303" y="150606"/>
                  </a:cubicBezTo>
                  <a:cubicBezTo>
                    <a:pt x="236590" y="159048"/>
                    <a:pt x="236590" y="168662"/>
                    <a:pt x="240303" y="177104"/>
                  </a:cubicBezTo>
                  <a:cubicBezTo>
                    <a:pt x="242481" y="182220"/>
                    <a:pt x="245907" y="186708"/>
                    <a:pt x="250270" y="190156"/>
                  </a:cubicBezTo>
                  <a:lnTo>
                    <a:pt x="161521" y="190156"/>
                  </a:lnTo>
                  <a:cubicBezTo>
                    <a:pt x="167060" y="177701"/>
                    <a:pt x="169968" y="164236"/>
                    <a:pt x="170063" y="150606"/>
                  </a:cubicBezTo>
                  <a:cubicBezTo>
                    <a:pt x="170063" y="111056"/>
                    <a:pt x="160413" y="78151"/>
                    <a:pt x="144198" y="55687"/>
                  </a:cubicBezTo>
                  <a:close/>
                  <a:moveTo>
                    <a:pt x="87009" y="261345"/>
                  </a:moveTo>
                  <a:cubicBezTo>
                    <a:pt x="60274" y="261345"/>
                    <a:pt x="31640" y="220055"/>
                    <a:pt x="31640" y="158516"/>
                  </a:cubicBezTo>
                  <a:cubicBezTo>
                    <a:pt x="31640" y="96977"/>
                    <a:pt x="60274" y="55687"/>
                    <a:pt x="87009" y="55687"/>
                  </a:cubicBezTo>
                  <a:cubicBezTo>
                    <a:pt x="116829" y="55687"/>
                    <a:pt x="138424" y="95237"/>
                    <a:pt x="138424" y="150606"/>
                  </a:cubicBezTo>
                  <a:cubicBezTo>
                    <a:pt x="138424" y="150606"/>
                    <a:pt x="137870" y="190156"/>
                    <a:pt x="114694" y="190156"/>
                  </a:cubicBezTo>
                  <a:cubicBezTo>
                    <a:pt x="103462" y="190156"/>
                    <a:pt x="90964" y="171567"/>
                    <a:pt x="90964" y="146651"/>
                  </a:cubicBezTo>
                  <a:cubicBezTo>
                    <a:pt x="90925" y="141332"/>
                    <a:pt x="91482" y="136026"/>
                    <a:pt x="92625" y="130831"/>
                  </a:cubicBezTo>
                  <a:cubicBezTo>
                    <a:pt x="94525" y="122291"/>
                    <a:pt x="89142" y="113827"/>
                    <a:pt x="80602" y="111927"/>
                  </a:cubicBezTo>
                  <a:cubicBezTo>
                    <a:pt x="72062" y="110027"/>
                    <a:pt x="63597" y="115409"/>
                    <a:pt x="61697" y="123950"/>
                  </a:cubicBezTo>
                  <a:cubicBezTo>
                    <a:pt x="60077" y="131407"/>
                    <a:pt x="59282" y="139020"/>
                    <a:pt x="59324" y="146651"/>
                  </a:cubicBezTo>
                  <a:cubicBezTo>
                    <a:pt x="59324" y="188811"/>
                    <a:pt x="83687" y="221795"/>
                    <a:pt x="114694" y="221795"/>
                  </a:cubicBezTo>
                  <a:lnTo>
                    <a:pt x="272892" y="221795"/>
                  </a:lnTo>
                  <a:lnTo>
                    <a:pt x="272892" y="261345"/>
                  </a:lnTo>
                  <a:close/>
                  <a:moveTo>
                    <a:pt x="351991" y="310307"/>
                  </a:moveTo>
                  <a:lnTo>
                    <a:pt x="304532" y="347088"/>
                  </a:lnTo>
                  <a:lnTo>
                    <a:pt x="304532" y="241491"/>
                  </a:lnTo>
                  <a:cubicBezTo>
                    <a:pt x="306365" y="242639"/>
                    <a:pt x="308297" y="243618"/>
                    <a:pt x="310306" y="244418"/>
                  </a:cubicBezTo>
                  <a:cubicBezTo>
                    <a:pt x="317938" y="247385"/>
                    <a:pt x="326404" y="247385"/>
                    <a:pt x="334036" y="244418"/>
                  </a:cubicBezTo>
                  <a:cubicBezTo>
                    <a:pt x="340133" y="250077"/>
                    <a:pt x="348104" y="253289"/>
                    <a:pt x="356421" y="253435"/>
                  </a:cubicBezTo>
                  <a:cubicBezTo>
                    <a:pt x="365637" y="253475"/>
                    <a:pt x="374457" y="249695"/>
                    <a:pt x="380783" y="242994"/>
                  </a:cubicBezTo>
                  <a:cubicBezTo>
                    <a:pt x="386674" y="245471"/>
                    <a:pt x="393144" y="246239"/>
                    <a:pt x="399451" y="245209"/>
                  </a:cubicBezTo>
                  <a:lnTo>
                    <a:pt x="399451" y="347088"/>
                  </a:lnTo>
                  <a:close/>
                  <a:moveTo>
                    <a:pt x="431090" y="261345"/>
                  </a:moveTo>
                  <a:lnTo>
                    <a:pt x="431090" y="224564"/>
                  </a:lnTo>
                  <a:cubicBezTo>
                    <a:pt x="433497" y="223875"/>
                    <a:pt x="435829" y="222948"/>
                    <a:pt x="438051" y="221795"/>
                  </a:cubicBezTo>
                  <a:lnTo>
                    <a:pt x="541829" y="221795"/>
                  </a:lnTo>
                  <a:cubicBezTo>
                    <a:pt x="541830" y="235986"/>
                    <a:pt x="546284" y="249819"/>
                    <a:pt x="554564" y="261345"/>
                  </a:cubicBezTo>
                  <a:close/>
                  <a:moveTo>
                    <a:pt x="457984" y="190156"/>
                  </a:moveTo>
                  <a:cubicBezTo>
                    <a:pt x="465492" y="186682"/>
                    <a:pt x="471341" y="180407"/>
                    <a:pt x="474279" y="172675"/>
                  </a:cubicBezTo>
                  <a:cubicBezTo>
                    <a:pt x="477223" y="165038"/>
                    <a:pt x="477223" y="156581"/>
                    <a:pt x="474279" y="148945"/>
                  </a:cubicBezTo>
                  <a:cubicBezTo>
                    <a:pt x="479867" y="142923"/>
                    <a:pt x="482975" y="135012"/>
                    <a:pt x="482980" y="126797"/>
                  </a:cubicBezTo>
                  <a:cubicBezTo>
                    <a:pt x="483020" y="117581"/>
                    <a:pt x="479240" y="108761"/>
                    <a:pt x="472538" y="102435"/>
                  </a:cubicBezTo>
                  <a:cubicBezTo>
                    <a:pt x="476217" y="93958"/>
                    <a:pt x="476217" y="84334"/>
                    <a:pt x="472538" y="75857"/>
                  </a:cubicBezTo>
                  <a:cubicBezTo>
                    <a:pt x="469276" y="68225"/>
                    <a:pt x="463179" y="62157"/>
                    <a:pt x="455532" y="58930"/>
                  </a:cubicBezTo>
                  <a:cubicBezTo>
                    <a:pt x="455387" y="57831"/>
                    <a:pt x="455149" y="56746"/>
                    <a:pt x="454820" y="55687"/>
                  </a:cubicBezTo>
                  <a:lnTo>
                    <a:pt x="561604" y="55687"/>
                  </a:lnTo>
                  <a:cubicBezTo>
                    <a:pt x="593244" y="55687"/>
                    <a:pt x="613651" y="90095"/>
                    <a:pt x="622273" y="122289"/>
                  </a:cubicBezTo>
                  <a:cubicBezTo>
                    <a:pt x="632319" y="160098"/>
                    <a:pt x="625674" y="187387"/>
                    <a:pt x="620928" y="190156"/>
                  </a:cubicBezTo>
                  <a:close/>
                </a:path>
              </a:pathLst>
            </a:custGeom>
            <a:noFill/>
            <a:ln w="15677" cap="flat">
              <a:solidFill>
                <a:srgbClr val="0E293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v-LV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E50A03E-D169-4AC6-A9EC-30AB9580DE6B}"/>
                </a:ext>
              </a:extLst>
            </p:cNvPr>
            <p:cNvSpPr txBox="1"/>
            <p:nvPr/>
          </p:nvSpPr>
          <p:spPr>
            <a:xfrm>
              <a:off x="2039293" y="3619361"/>
              <a:ext cx="1448565" cy="52322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GB" sz="1400" b="1"/>
                <a:t>IZGLĪTĪBA </a:t>
              </a:r>
              <a:r>
                <a:rPr lang="lv-LV" sz="1400" b="1"/>
                <a:t>&amp; CILVĒKKAPITĀLS</a:t>
              </a:r>
              <a:endParaRPr lang="lv-LV" sz="1400" b="1">
                <a:ea typeface="Calibri"/>
                <a:cs typeface="Calibri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B2D261A-F714-495F-AB61-021FA3623E8F}"/>
                </a:ext>
              </a:extLst>
            </p:cNvPr>
            <p:cNvSpPr txBox="1"/>
            <p:nvPr/>
          </p:nvSpPr>
          <p:spPr>
            <a:xfrm>
              <a:off x="683443" y="3951712"/>
              <a:ext cx="1293796" cy="646331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lv-LV"/>
              </a:defPPr>
              <a:lvl1pPr>
                <a:defRPr sz="1200" b="1"/>
              </a:lvl1pPr>
            </a:lstStyle>
            <a:p>
              <a:pPr algn="r"/>
              <a:r>
                <a:rPr lang="lv-LV" dirty="0"/>
                <a:t>Izglītības attīstības pamatnostādnes</a:t>
              </a:r>
              <a:endParaRPr lang="en-GB" dirty="0">
                <a:ea typeface="Calibri"/>
                <a:cs typeface="Calibri"/>
              </a:endParaRPr>
            </a:p>
          </p:txBody>
        </p:sp>
        <p:pic>
          <p:nvPicPr>
            <p:cNvPr id="14" name="Picture 65">
              <a:extLst>
                <a:ext uri="{FF2B5EF4-FFF2-40B4-BE49-F238E27FC236}">
                  <a16:creationId xmlns:a16="http://schemas.microsoft.com/office/drawing/2014/main" id="{97E032A8-3029-426B-B189-2DEFBA1A68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0E293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7731" y="5911568"/>
              <a:ext cx="704042" cy="613924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E96B1FE-EA86-43E4-8383-E10F3D25ED0C}"/>
                </a:ext>
              </a:extLst>
            </p:cNvPr>
            <p:cNvSpPr txBox="1"/>
            <p:nvPr/>
          </p:nvSpPr>
          <p:spPr>
            <a:xfrm>
              <a:off x="2039293" y="5238002"/>
              <a:ext cx="1140325" cy="52322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GB" sz="1400" b="1"/>
                <a:t>BIZNESS &amp; INDUSTRIJA</a:t>
              </a:r>
              <a:endParaRPr lang="lv-LV" sz="1400" b="1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8D92E73-A51B-4C2D-B9E0-ABB22ED952ED}"/>
                </a:ext>
              </a:extLst>
            </p:cNvPr>
            <p:cNvSpPr txBox="1"/>
            <p:nvPr/>
          </p:nvSpPr>
          <p:spPr>
            <a:xfrm>
              <a:off x="729878" y="5490291"/>
              <a:ext cx="1263789" cy="101566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r"/>
              <a:r>
                <a:rPr lang="en-GB" sz="1200" b="1" dirty="0" err="1"/>
                <a:t>Nacionālās</a:t>
              </a:r>
              <a:endParaRPr lang="lv-LV" sz="1200" b="1" dirty="0"/>
            </a:p>
            <a:p>
              <a:pPr algn="r"/>
              <a:r>
                <a:rPr lang="en-GB" sz="1200" b="1" dirty="0" err="1"/>
                <a:t>industriālās</a:t>
              </a:r>
              <a:r>
                <a:rPr lang="en-GB" sz="1200" b="1" dirty="0"/>
                <a:t> </a:t>
              </a:r>
              <a:r>
                <a:rPr lang="en-GB" sz="1200" b="1" dirty="0" err="1"/>
                <a:t>politikas</a:t>
              </a:r>
              <a:r>
                <a:rPr lang="en-GB" sz="1200" b="1" dirty="0"/>
                <a:t> </a:t>
              </a:r>
              <a:r>
                <a:rPr lang="en-GB" sz="1200" b="1" dirty="0" err="1"/>
                <a:t>pamatnostādnes</a:t>
              </a:r>
              <a:r>
                <a:rPr lang="en-GB" sz="1200" b="1" dirty="0"/>
                <a:t> </a:t>
              </a:r>
              <a:endParaRPr lang="en-GB" sz="1200" b="1" dirty="0">
                <a:ea typeface="Calibri"/>
                <a:cs typeface="Calibri"/>
              </a:endParaRPr>
            </a:p>
          </p:txBody>
        </p:sp>
      </p:grpSp>
      <p:grpSp>
        <p:nvGrpSpPr>
          <p:cNvPr id="25" name="Grupa 24">
            <a:extLst>
              <a:ext uri="{FF2B5EF4-FFF2-40B4-BE49-F238E27FC236}">
                <a16:creationId xmlns:a16="http://schemas.microsoft.com/office/drawing/2014/main" id="{CA1CDA4A-1B19-443C-9265-56FD8BF23F9D}"/>
              </a:ext>
            </a:extLst>
          </p:cNvPr>
          <p:cNvGrpSpPr/>
          <p:nvPr/>
        </p:nvGrpSpPr>
        <p:grpSpPr>
          <a:xfrm>
            <a:off x="4795298" y="2691977"/>
            <a:ext cx="1880754" cy="2519469"/>
            <a:chOff x="6182447" y="3047107"/>
            <a:chExt cx="1880754" cy="2519469"/>
          </a:xfrm>
        </p:grpSpPr>
        <p:pic>
          <p:nvPicPr>
            <p:cNvPr id="21" name="Graphic 54" descr="Lightbulb and gear">
              <a:extLst>
                <a:ext uri="{FF2B5EF4-FFF2-40B4-BE49-F238E27FC236}">
                  <a16:creationId xmlns:a16="http://schemas.microsoft.com/office/drawing/2014/main" id="{F6E84F80-3DC1-49E6-9147-E4F11B79A9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6546626" y="3047107"/>
              <a:ext cx="1152397" cy="1152397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1F9FFE6-01F8-474F-91A1-D131BFDC461D}"/>
                </a:ext>
              </a:extLst>
            </p:cNvPr>
            <p:cNvSpPr txBox="1"/>
            <p:nvPr/>
          </p:nvSpPr>
          <p:spPr>
            <a:xfrm>
              <a:off x="6182447" y="4366247"/>
              <a:ext cx="1880754" cy="120032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GB" sz="2400" b="1"/>
                <a:t>INOVĀCIJA</a:t>
              </a:r>
              <a:endParaRPr lang="en-GB" sz="2400" b="1">
                <a:ea typeface="Calibri"/>
                <a:cs typeface="Calibri"/>
              </a:endParaRPr>
            </a:p>
            <a:p>
              <a:pPr algn="ctr"/>
              <a:endParaRPr lang="en-GB" sz="1200" b="1"/>
            </a:p>
            <a:p>
              <a:pPr algn="ctr"/>
              <a:r>
                <a:rPr lang="en-GB" sz="1200" b="1" err="1"/>
                <a:t>Procesu</a:t>
              </a:r>
              <a:r>
                <a:rPr lang="en-GB" sz="1200" b="1"/>
                <a:t> un </a:t>
              </a:r>
              <a:r>
                <a:rPr lang="en-GB" sz="1200" b="1" err="1"/>
                <a:t>tehnoloģiju</a:t>
              </a:r>
              <a:r>
                <a:rPr lang="en-GB" sz="1200" b="1"/>
                <a:t> </a:t>
              </a:r>
              <a:r>
                <a:rPr lang="en-GB" sz="1200" b="1" err="1"/>
                <a:t>intensitātes</a:t>
              </a:r>
              <a:r>
                <a:rPr lang="en-GB" sz="1200" b="1"/>
                <a:t> </a:t>
              </a:r>
              <a:r>
                <a:rPr lang="en-GB" sz="1200" b="1" err="1"/>
                <a:t>pieaugums</a:t>
              </a:r>
              <a:r>
                <a:rPr lang="en-GB" sz="1200" b="1"/>
                <a:t> </a:t>
              </a:r>
              <a:r>
                <a:rPr lang="en-GB" sz="1200" b="1" err="1"/>
                <a:t>uzņēmumos</a:t>
              </a:r>
              <a:endParaRPr lang="en-GB" sz="1200" b="1" err="1">
                <a:ea typeface="Calibri"/>
                <a:cs typeface="Calibri"/>
              </a:endParaRPr>
            </a:p>
          </p:txBody>
        </p:sp>
      </p:grpSp>
      <p:sp>
        <p:nvSpPr>
          <p:cNvPr id="31" name="Taisnstūris 30">
            <a:extLst>
              <a:ext uri="{FF2B5EF4-FFF2-40B4-BE49-F238E27FC236}">
                <a16:creationId xmlns:a16="http://schemas.microsoft.com/office/drawing/2014/main" id="{96AEFF45-1D71-4B46-BD2B-C438488FC529}"/>
              </a:ext>
            </a:extLst>
          </p:cNvPr>
          <p:cNvSpPr/>
          <p:nvPr/>
        </p:nvSpPr>
        <p:spPr>
          <a:xfrm>
            <a:off x="7997625" y="2864729"/>
            <a:ext cx="3139167" cy="2887813"/>
          </a:xfrm>
          <a:prstGeom prst="rect">
            <a:avLst/>
          </a:prstGeom>
          <a:solidFill>
            <a:srgbClr val="E2E2EA"/>
          </a:solidFill>
          <a:ln>
            <a:solidFill>
              <a:srgbClr val="E2E2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564C810-9054-40B3-92E4-E14B1802B3CF}"/>
              </a:ext>
            </a:extLst>
          </p:cNvPr>
          <p:cNvSpPr txBox="1"/>
          <p:nvPr/>
        </p:nvSpPr>
        <p:spPr>
          <a:xfrm>
            <a:off x="8111994" y="2439492"/>
            <a:ext cx="3009513" cy="320087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GB" sz="1600" b="1" i="1" err="1">
                <a:solidFill>
                  <a:srgbClr val="00869D"/>
                </a:solidFill>
              </a:rPr>
              <a:t>Izaicinājums</a:t>
            </a:r>
            <a:r>
              <a:rPr lang="en-GB" sz="1600" b="1" i="1">
                <a:solidFill>
                  <a:srgbClr val="00869D"/>
                </a:solidFill>
              </a:rPr>
              <a:t> </a:t>
            </a:r>
            <a:r>
              <a:rPr lang="en-GB" sz="1600" b="1" i="1" err="1">
                <a:solidFill>
                  <a:srgbClr val="00869D"/>
                </a:solidFill>
              </a:rPr>
              <a:t>uzņēmumiem</a:t>
            </a:r>
            <a:r>
              <a:rPr lang="en-GB" sz="1600" b="1" i="1">
                <a:solidFill>
                  <a:srgbClr val="00869D"/>
                </a:solidFill>
              </a:rPr>
              <a:t>:</a:t>
            </a:r>
            <a:endParaRPr lang="en-GB" sz="1600" b="1" i="1">
              <a:solidFill>
                <a:srgbClr val="00869D"/>
              </a:solidFill>
              <a:ea typeface="Calibri"/>
              <a:cs typeface="Calibri"/>
            </a:endParaRPr>
          </a:p>
          <a:p>
            <a:pPr algn="r"/>
            <a:endParaRPr lang="en-GB" b="1" i="1"/>
          </a:p>
          <a:p>
            <a:pPr algn="r"/>
            <a:r>
              <a:rPr lang="en-GB" sz="2400" b="1" i="1"/>
              <a:t>JAUNU KONKURENCES PRIEKŠROCĪBU</a:t>
            </a:r>
            <a:endParaRPr lang="en-GB"/>
          </a:p>
          <a:p>
            <a:pPr algn="r"/>
            <a:r>
              <a:rPr lang="en-GB" sz="2400" b="1" i="1"/>
              <a:t>RADĪŠANA</a:t>
            </a:r>
            <a:endParaRPr lang="en-GB">
              <a:ea typeface="Calibri"/>
              <a:cs typeface="Calibri"/>
            </a:endParaRPr>
          </a:p>
          <a:p>
            <a:pPr algn="r"/>
            <a:endParaRPr lang="en-GB" sz="1600" b="1" i="1">
              <a:ea typeface="Calibri"/>
              <a:cs typeface="Calibri"/>
            </a:endParaRPr>
          </a:p>
          <a:p>
            <a:pPr algn="r">
              <a:lnSpc>
                <a:spcPct val="150000"/>
              </a:lnSpc>
            </a:pPr>
            <a:r>
              <a:rPr lang="en-GB" sz="1600" b="1" err="1">
                <a:solidFill>
                  <a:srgbClr val="00869D"/>
                </a:solidFill>
              </a:rPr>
              <a:t>Investīcijas</a:t>
            </a:r>
            <a:r>
              <a:rPr lang="en-GB" sz="1600" b="1">
                <a:solidFill>
                  <a:srgbClr val="00869D"/>
                </a:solidFill>
              </a:rPr>
              <a:t>: </a:t>
            </a:r>
            <a:endParaRPr lang="en-GB" sz="1600" b="1">
              <a:solidFill>
                <a:srgbClr val="00869D"/>
              </a:solidFill>
              <a:ea typeface="Calibri"/>
              <a:cs typeface="Calibri"/>
            </a:endParaRPr>
          </a:p>
          <a:p>
            <a:pPr algn="r"/>
            <a:r>
              <a:rPr lang="en-GB" sz="1400" b="1" err="1"/>
              <a:t>jaunās</a:t>
            </a:r>
            <a:r>
              <a:rPr lang="en-GB" sz="1400" b="1"/>
              <a:t> </a:t>
            </a:r>
            <a:r>
              <a:rPr lang="en-GB" sz="1400" b="1" err="1"/>
              <a:t>tehnoloģijās</a:t>
            </a:r>
            <a:endParaRPr lang="en-GB" sz="1400" b="1" err="1">
              <a:ea typeface="Calibri"/>
              <a:cs typeface="Calibri"/>
            </a:endParaRPr>
          </a:p>
          <a:p>
            <a:pPr algn="r"/>
            <a:r>
              <a:rPr lang="en-GB" sz="1400" b="1" err="1"/>
              <a:t>inovācijās</a:t>
            </a:r>
            <a:endParaRPr lang="en-GB" sz="1400" b="1" err="1">
              <a:ea typeface="Calibri"/>
              <a:cs typeface="Calibri"/>
            </a:endParaRPr>
          </a:p>
          <a:p>
            <a:pPr algn="r"/>
            <a:r>
              <a:rPr lang="en-GB" sz="1400" b="1" err="1"/>
              <a:t>pētniecībā</a:t>
            </a:r>
            <a:endParaRPr lang="en-GB" sz="1400" b="1" err="1">
              <a:ea typeface="Calibri"/>
              <a:cs typeface="Calibri"/>
            </a:endParaRPr>
          </a:p>
          <a:p>
            <a:pPr algn="r"/>
            <a:r>
              <a:rPr lang="en-GB" sz="1400" b="1" err="1"/>
              <a:t>cilvēkkapitālā</a:t>
            </a:r>
            <a:endParaRPr lang="en-GB" sz="1400" b="1" err="1">
              <a:ea typeface="Calibri" panose="020F0502020204030204"/>
              <a:cs typeface="Calibri" panose="020F0502020204030204"/>
            </a:endParaRPr>
          </a:p>
        </p:txBody>
      </p:sp>
      <p:grpSp>
        <p:nvGrpSpPr>
          <p:cNvPr id="27" name="Grupa 26">
            <a:extLst>
              <a:ext uri="{FF2B5EF4-FFF2-40B4-BE49-F238E27FC236}">
                <a16:creationId xmlns:a16="http://schemas.microsoft.com/office/drawing/2014/main" id="{94D1CF1D-EE6B-43EF-8FF0-C8B384E08928}"/>
              </a:ext>
            </a:extLst>
          </p:cNvPr>
          <p:cNvGrpSpPr/>
          <p:nvPr/>
        </p:nvGrpSpPr>
        <p:grpSpPr>
          <a:xfrm>
            <a:off x="7208118" y="3846162"/>
            <a:ext cx="1579014" cy="2059628"/>
            <a:chOff x="9165186" y="3147074"/>
            <a:chExt cx="1579014" cy="2059628"/>
          </a:xfrm>
        </p:grpSpPr>
        <p:pic>
          <p:nvPicPr>
            <p:cNvPr id="20" name="Picture 48">
              <a:extLst>
                <a:ext uri="{FF2B5EF4-FFF2-40B4-BE49-F238E27FC236}">
                  <a16:creationId xmlns:a16="http://schemas.microsoft.com/office/drawing/2014/main" id="{A0758D90-9489-4696-8DA9-1E08D6693C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4394" y="3147074"/>
              <a:ext cx="860599" cy="892472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ADB50AE-B5F8-41EA-9D3F-AEF7517377DE}"/>
                </a:ext>
              </a:extLst>
            </p:cNvPr>
            <p:cNvSpPr txBox="1"/>
            <p:nvPr/>
          </p:nvSpPr>
          <p:spPr>
            <a:xfrm>
              <a:off x="9165186" y="4375705"/>
              <a:ext cx="1579014" cy="83099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>
              <a:spAutoFit/>
            </a:bodyPr>
            <a:lstStyle/>
            <a:p>
              <a:pPr algn="ctr"/>
              <a:r>
                <a:rPr lang="en-GB" sz="1600" b="1" err="1"/>
                <a:t>Produktivitāte</a:t>
              </a:r>
              <a:r>
                <a:rPr lang="en-GB" sz="1600" b="1"/>
                <a:t> un </a:t>
              </a:r>
              <a:r>
                <a:rPr lang="en-GB" sz="1600" b="1" err="1"/>
                <a:t>iekļaujoša</a:t>
              </a:r>
              <a:r>
                <a:rPr lang="en-GB" sz="1600" b="1"/>
                <a:t> </a:t>
              </a:r>
              <a:endParaRPr lang="en-US"/>
            </a:p>
            <a:p>
              <a:pPr algn="ctr"/>
              <a:r>
                <a:rPr lang="en-GB" sz="1600" b="1" err="1"/>
                <a:t>izaugsme</a:t>
              </a:r>
              <a:r>
                <a:rPr lang="en-GB" sz="1600" b="1"/>
                <a:t> </a:t>
              </a:r>
              <a:endParaRPr lang="en-GB"/>
            </a:p>
          </p:txBody>
        </p:sp>
      </p:grpSp>
      <p:pic>
        <p:nvPicPr>
          <p:cNvPr id="32" name="Picture 31" descr="A picture containing text&#10;&#10;Description automatically generated">
            <a:extLst>
              <a:ext uri="{FF2B5EF4-FFF2-40B4-BE49-F238E27FC236}">
                <a16:creationId xmlns:a16="http://schemas.microsoft.com/office/drawing/2014/main" id="{D2C58532-29D3-4C59-A48B-72562ABBB0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36" y="183720"/>
            <a:ext cx="1447729" cy="111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511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58B4A-A1F4-4D53-8283-AB9A9FCFD2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70061" y="664867"/>
            <a:ext cx="9469821" cy="643048"/>
          </a:xfrm>
        </p:spPr>
        <p:txBody>
          <a:bodyPr>
            <a:normAutofit fontScale="90000"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lv-LV" sz="3600" b="1">
                <a:latin typeface="Calibri"/>
                <a:ea typeface="Calibri"/>
                <a:cs typeface="Calibri"/>
              </a:rPr>
              <a:t>NACIONĀLĀS INDUSTRIĀLĀS POLITIKAS PAMATNOSTĀDNES 2021-2027</a:t>
            </a:r>
            <a:endParaRPr lang="lv-LV" sz="3200" b="1" dirty="0">
              <a:solidFill>
                <a:srgbClr val="0086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</a:endParaRPr>
          </a:p>
        </p:txBody>
      </p:sp>
      <p:sp>
        <p:nvSpPr>
          <p:cNvPr id="85" name="Rectangle 1">
            <a:extLst>
              <a:ext uri="{FF2B5EF4-FFF2-40B4-BE49-F238E27FC236}">
                <a16:creationId xmlns:a16="http://schemas.microsoft.com/office/drawing/2014/main" id="{6565FC5C-9088-4374-A8B3-9BD45317A51D}"/>
              </a:ext>
            </a:extLst>
          </p:cNvPr>
          <p:cNvSpPr/>
          <p:nvPr/>
        </p:nvSpPr>
        <p:spPr>
          <a:xfrm>
            <a:off x="270163" y="3541857"/>
            <a:ext cx="1804692" cy="1288800"/>
          </a:xfrm>
          <a:prstGeom prst="rect">
            <a:avLst/>
          </a:prstGeom>
          <a:ln>
            <a:noFill/>
          </a:ln>
        </p:spPr>
        <p:txBody>
          <a:bodyPr wrap="square" lIns="108000" tIns="108000" rIns="108000" bIns="108000" anchor="ctr" anchorCtr="0">
            <a:noAutofit/>
          </a:bodyPr>
          <a:lstStyle/>
          <a:p>
            <a:pPr algn="r">
              <a:defRPr/>
            </a:pPr>
            <a:r>
              <a:rPr lang="lv-LV" sz="2400" b="1" cap="all">
                <a:solidFill>
                  <a:srgbClr val="1D213F"/>
                </a:solidFill>
                <a:cs typeface="Segoe UI Light"/>
              </a:rPr>
              <a:t>RĪCĪBAS</a:t>
            </a:r>
            <a:endParaRPr lang="lv-LV" sz="2400" b="1" cap="all" dirty="0">
              <a:solidFill>
                <a:srgbClr val="1D213F"/>
              </a:solidFill>
              <a:cs typeface="Segoe UI Light"/>
            </a:endParaRPr>
          </a:p>
          <a:p>
            <a:pPr algn="r">
              <a:defRPr/>
            </a:pPr>
            <a:r>
              <a:rPr lang="lv-LV" sz="2400" b="1" cap="all">
                <a:solidFill>
                  <a:srgbClr val="1D213F"/>
                </a:solidFill>
                <a:cs typeface="Segoe UI Light"/>
              </a:rPr>
              <a:t>VIRZIENI</a:t>
            </a:r>
            <a:endParaRPr lang="lv-LV" sz="2400" b="1" i="0" u="none" strike="noStrike" kern="1200" cap="all" spc="0" normalizeH="0" baseline="0" noProof="0" dirty="0">
              <a:ln>
                <a:noFill/>
              </a:ln>
              <a:solidFill>
                <a:srgbClr val="1D213F"/>
              </a:solidFill>
              <a:effectLst/>
              <a:uLnTx/>
              <a:uFillTx/>
              <a:ea typeface="Calibri"/>
              <a:cs typeface="Segoe UI Light"/>
            </a:endParaRPr>
          </a:p>
        </p:txBody>
      </p:sp>
      <p:grpSp>
        <p:nvGrpSpPr>
          <p:cNvPr id="87" name="Grupa 86">
            <a:extLst>
              <a:ext uri="{FF2B5EF4-FFF2-40B4-BE49-F238E27FC236}">
                <a16:creationId xmlns:a16="http://schemas.microsoft.com/office/drawing/2014/main" id="{888CAE9B-A645-4A43-8D97-92B07AFD1697}"/>
              </a:ext>
            </a:extLst>
          </p:cNvPr>
          <p:cNvGrpSpPr/>
          <p:nvPr/>
        </p:nvGrpSpPr>
        <p:grpSpPr>
          <a:xfrm>
            <a:off x="2185663" y="3563930"/>
            <a:ext cx="1548000" cy="1288800"/>
            <a:chOff x="2523291" y="2619946"/>
            <a:chExt cx="1548000" cy="1288800"/>
          </a:xfrm>
        </p:grpSpPr>
        <p:sp>
          <p:nvSpPr>
            <p:cNvPr id="89" name="Rectangle 50">
              <a:extLst>
                <a:ext uri="{FF2B5EF4-FFF2-40B4-BE49-F238E27FC236}">
                  <a16:creationId xmlns:a16="http://schemas.microsoft.com/office/drawing/2014/main" id="{DBFDA2EA-DDC8-48E5-8BA7-CB4A3FFD75FC}"/>
                </a:ext>
              </a:extLst>
            </p:cNvPr>
            <p:cNvSpPr/>
            <p:nvPr/>
          </p:nvSpPr>
          <p:spPr>
            <a:xfrm>
              <a:off x="2523291" y="2619946"/>
              <a:ext cx="1548000" cy="1288800"/>
            </a:xfrm>
            <a:prstGeom prst="rect">
              <a:avLst/>
            </a:prstGeom>
            <a:solidFill>
              <a:srgbClr val="1D21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108000" rIns="91440" bIns="108000" rtlCol="0" anchor="b" anchorCtr="0"/>
            <a:lstStyle/>
            <a:p>
              <a:pPr algn="ctr"/>
              <a:r>
                <a:rPr lang="lv-LV" sz="1400" b="1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CILVĒKKAPITĀLS </a:t>
              </a:r>
              <a:endParaRPr lang="lv-LV" sz="1400" b="1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endParaRPr>
            </a:p>
          </p:txBody>
        </p:sp>
        <p:pic>
          <p:nvPicPr>
            <p:cNvPr id="90" name="Picture 35" descr="A close up of a logo&#10;&#10;Description automatically generated">
              <a:extLst>
                <a:ext uri="{FF2B5EF4-FFF2-40B4-BE49-F238E27FC236}">
                  <a16:creationId xmlns:a16="http://schemas.microsoft.com/office/drawing/2014/main" id="{629A0A3B-4294-413D-8361-1C26AC24A8D2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7353" y="2713641"/>
              <a:ext cx="439877" cy="580753"/>
            </a:xfrm>
            <a:prstGeom prst="rect">
              <a:avLst/>
            </a:prstGeom>
            <a:solidFill>
              <a:srgbClr val="0E293C"/>
            </a:solidFill>
          </p:spPr>
        </p:pic>
      </p:grpSp>
      <p:sp>
        <p:nvSpPr>
          <p:cNvPr id="88" name="Rectangle 40">
            <a:extLst>
              <a:ext uri="{FF2B5EF4-FFF2-40B4-BE49-F238E27FC236}">
                <a16:creationId xmlns:a16="http://schemas.microsoft.com/office/drawing/2014/main" id="{829487CA-3841-4240-83F4-747A19F218D2}"/>
              </a:ext>
            </a:extLst>
          </p:cNvPr>
          <p:cNvSpPr/>
          <p:nvPr/>
        </p:nvSpPr>
        <p:spPr>
          <a:xfrm>
            <a:off x="2186439" y="4653963"/>
            <a:ext cx="2081652" cy="18411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80000" rIns="0" bIns="45720" rtlCol="0" anchor="t">
            <a:spAutoFit/>
          </a:bodyPr>
          <a:lstStyle/>
          <a:p>
            <a:pPr lvl="0">
              <a:spcAft>
                <a:spcPts val="500"/>
              </a:spcAft>
              <a:defRPr/>
            </a:pPr>
            <a:endParaRPr lang="lv-LV" sz="1200" b="1" dirty="0">
              <a:solidFill>
                <a:srgbClr val="1D213F"/>
              </a:solidFill>
              <a:latin typeface="Calibri" panose="020F0502020204030204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171450" indent="-171450">
              <a:spcAft>
                <a:spcPts val="500"/>
              </a:spcAft>
              <a:buFont typeface="Wingdings" panose="05000000000000000000" pitchFamily="2" charset="2"/>
              <a:buChar char="§"/>
              <a:defRPr/>
            </a:pPr>
            <a:r>
              <a:rPr lang="lv-LV" sz="1200" b="1" dirty="0">
                <a:solidFill>
                  <a:srgbClr val="1D213F"/>
                </a:solidFill>
                <a:latin typeface="Calibri" panose="020F0502020204030204"/>
                <a:ea typeface="Verdana"/>
                <a:cs typeface="Calibri Light"/>
              </a:rPr>
              <a:t>darbaspēka piedāvājums/pieprasījums</a:t>
            </a:r>
          </a:p>
          <a:p>
            <a:pPr marL="171450" indent="-171450">
              <a:spcAft>
                <a:spcPts val="500"/>
              </a:spcAft>
              <a:buFont typeface="Wingdings" panose="05000000000000000000" pitchFamily="2" charset="2"/>
              <a:buChar char="§"/>
              <a:defRPr/>
            </a:pPr>
            <a:r>
              <a:rPr lang="lv-LV" sz="1200" b="1" dirty="0">
                <a:solidFill>
                  <a:srgbClr val="1D213F"/>
                </a:solidFill>
                <a:latin typeface="Calibri" panose="020F0502020204030204"/>
                <a:ea typeface="Verdana"/>
                <a:cs typeface="Calibri Light"/>
              </a:rPr>
              <a:t>speciālistu piesaiste</a:t>
            </a:r>
          </a:p>
          <a:p>
            <a:pPr marL="171450" indent="-171450">
              <a:spcAft>
                <a:spcPts val="500"/>
              </a:spcAft>
              <a:buFont typeface="Wingdings" panose="05000000000000000000" pitchFamily="2" charset="2"/>
              <a:buChar char="§"/>
              <a:defRPr/>
            </a:pPr>
            <a:r>
              <a:rPr lang="lv-LV" sz="1200" b="1" dirty="0">
                <a:solidFill>
                  <a:srgbClr val="1D213F"/>
                </a:solidFill>
                <a:latin typeface="Calibri" panose="020F0502020204030204"/>
                <a:ea typeface="Verdana"/>
                <a:cs typeface="Calibri Light"/>
              </a:rPr>
              <a:t>darbinieku prasmes</a:t>
            </a:r>
          </a:p>
          <a:p>
            <a:pPr marL="171450" indent="-171450">
              <a:spcAft>
                <a:spcPts val="500"/>
              </a:spcAft>
              <a:buFont typeface="Wingdings" panose="05000000000000000000" pitchFamily="2" charset="2"/>
              <a:buChar char="§"/>
              <a:defRPr/>
            </a:pPr>
            <a:r>
              <a:rPr lang="lv-LV" sz="1200" b="1" dirty="0">
                <a:solidFill>
                  <a:srgbClr val="1D213F"/>
                </a:solidFill>
                <a:latin typeface="Calibri" panose="020F0502020204030204"/>
                <a:ea typeface="Verdana"/>
                <a:cs typeface="Calibri Light"/>
              </a:rPr>
              <a:t>mājokļi</a:t>
            </a:r>
            <a:endParaRPr lang="lv-LV" sz="1200" b="1" dirty="0">
              <a:solidFill>
                <a:srgbClr val="1D213F"/>
              </a:solidFill>
              <a:latin typeface="Calibri" panose="020F0502020204030204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171450" indent="-171450">
              <a:spcAft>
                <a:spcPts val="500"/>
              </a:spcAft>
              <a:buFont typeface="Wingdings" panose="05000000000000000000" pitchFamily="2" charset="2"/>
              <a:buChar char="§"/>
              <a:defRPr/>
            </a:pPr>
            <a:r>
              <a:rPr lang="lv-LV" sz="1200" b="1" dirty="0">
                <a:solidFill>
                  <a:srgbClr val="1D213F"/>
                </a:solidFill>
                <a:latin typeface="Calibri" panose="020F0502020204030204"/>
                <a:ea typeface="Verdana"/>
                <a:cs typeface="Calibri Light"/>
              </a:rPr>
              <a:t>mūžizglītība</a:t>
            </a:r>
            <a:endParaRPr lang="lv-LV" sz="1200" b="1" dirty="0">
              <a:solidFill>
                <a:srgbClr val="1D213F"/>
              </a:solidFill>
              <a:latin typeface="Calibri" panose="020F0502020204030204"/>
              <a:ea typeface="Verdana" panose="020B060403050404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92" name="Grupa 91">
            <a:extLst>
              <a:ext uri="{FF2B5EF4-FFF2-40B4-BE49-F238E27FC236}">
                <a16:creationId xmlns:a16="http://schemas.microsoft.com/office/drawing/2014/main" id="{375C7D2F-5CD3-4BEC-9163-96601721C720}"/>
              </a:ext>
            </a:extLst>
          </p:cNvPr>
          <p:cNvGrpSpPr/>
          <p:nvPr/>
        </p:nvGrpSpPr>
        <p:grpSpPr>
          <a:xfrm>
            <a:off x="4116167" y="3563930"/>
            <a:ext cx="1548000" cy="1288800"/>
            <a:chOff x="4286546" y="2619945"/>
            <a:chExt cx="1548000" cy="1288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94" name="Rectangle 49">
              <a:extLst>
                <a:ext uri="{FF2B5EF4-FFF2-40B4-BE49-F238E27FC236}">
                  <a16:creationId xmlns:a16="http://schemas.microsoft.com/office/drawing/2014/main" id="{F42DFAE4-22F8-416B-A806-5C01FE8CF308}"/>
                </a:ext>
              </a:extLst>
            </p:cNvPr>
            <p:cNvSpPr/>
            <p:nvPr/>
          </p:nvSpPr>
          <p:spPr>
            <a:xfrm>
              <a:off x="4286546" y="2619945"/>
              <a:ext cx="1548000" cy="1288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108000" rIns="91440" bIns="108000" rtlCol="0" anchor="b" anchorCtr="0"/>
            <a:lstStyle/>
            <a:p>
              <a:pPr algn="ctr"/>
              <a:r>
                <a:rPr lang="lv-LV" sz="1400" b="1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INOVĀCIJAS </a:t>
              </a:r>
              <a:endParaRPr lang="lv-LV" sz="1400" b="1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endParaRPr>
            </a:p>
          </p:txBody>
        </p:sp>
        <p:pic>
          <p:nvPicPr>
            <p:cNvPr id="95" name="Picture 36" descr="A close up of a logo&#10;&#10;Description automatically generated">
              <a:extLst>
                <a:ext uri="{FF2B5EF4-FFF2-40B4-BE49-F238E27FC236}">
                  <a16:creationId xmlns:a16="http://schemas.microsoft.com/office/drawing/2014/main" id="{D58159F7-44D4-4776-AE07-5BB180880B26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8197" y="2709344"/>
              <a:ext cx="444698" cy="580047"/>
            </a:xfrm>
            <a:prstGeom prst="rect">
              <a:avLst/>
            </a:prstGeom>
            <a:grpFill/>
          </p:spPr>
        </p:pic>
      </p:grpSp>
      <p:sp>
        <p:nvSpPr>
          <p:cNvPr id="93" name="Rectangle 43">
            <a:extLst>
              <a:ext uri="{FF2B5EF4-FFF2-40B4-BE49-F238E27FC236}">
                <a16:creationId xmlns:a16="http://schemas.microsoft.com/office/drawing/2014/main" id="{0342C37B-231E-47EB-A7F5-90A1171507C8}"/>
              </a:ext>
            </a:extLst>
          </p:cNvPr>
          <p:cNvSpPr/>
          <p:nvPr/>
        </p:nvSpPr>
        <p:spPr>
          <a:xfrm>
            <a:off x="4118952" y="4657153"/>
            <a:ext cx="1657897" cy="22746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80000" rIns="0" bIns="45720" rtlCol="0" anchor="t">
            <a:spAutoFit/>
          </a:bodyPr>
          <a:lstStyle/>
          <a:p>
            <a:pPr>
              <a:spcAft>
                <a:spcPts val="500"/>
              </a:spcAft>
              <a:defRPr/>
            </a:pPr>
            <a:endParaRPr lang="lv-LV" sz="1200" b="1" dirty="0">
              <a:solidFill>
                <a:srgbClr val="1D213F"/>
              </a:solidFill>
              <a:latin typeface="Calibri" panose="020F0502020204030204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171450" indent="-171450">
              <a:spcAft>
                <a:spcPts val="500"/>
              </a:spcAft>
              <a:buFont typeface="Wingdings" panose="05000000000000000000" pitchFamily="2" charset="2"/>
              <a:buChar char="§"/>
              <a:defRPr/>
            </a:pPr>
            <a:r>
              <a:rPr lang="lv-LV" sz="1200" b="1" dirty="0">
                <a:solidFill>
                  <a:srgbClr val="1D213F"/>
                </a:solidFill>
                <a:latin typeface="Calibri" panose="020F0502020204030204"/>
                <a:ea typeface="Verdana"/>
                <a:cs typeface="Calibri Light"/>
              </a:rPr>
              <a:t>pētniecības atbalsta rīki</a:t>
            </a:r>
            <a:endParaRPr lang="lv-LV" sz="1200" b="1" dirty="0">
              <a:solidFill>
                <a:srgbClr val="1D213F"/>
              </a:solidFill>
              <a:latin typeface="Calibri" panose="020F0502020204030204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171450" indent="-171450">
              <a:spcAft>
                <a:spcPts val="500"/>
              </a:spcAft>
              <a:buFont typeface="Wingdings" panose="05000000000000000000" pitchFamily="2" charset="2"/>
              <a:buChar char="§"/>
              <a:defRPr/>
            </a:pPr>
            <a:r>
              <a:rPr lang="lv-LV" sz="1200" b="1" dirty="0">
                <a:solidFill>
                  <a:srgbClr val="1D213F"/>
                </a:solidFill>
                <a:latin typeface="Calibri" panose="020F0502020204030204"/>
                <a:ea typeface="Verdana"/>
                <a:cs typeface="Calibri Light"/>
              </a:rPr>
              <a:t>pilna cikla inovācijas</a:t>
            </a:r>
            <a:endParaRPr lang="lv-LV" sz="1200" b="1" dirty="0">
              <a:solidFill>
                <a:srgbClr val="1D213F"/>
              </a:solidFill>
              <a:latin typeface="Calibri" panose="020F0502020204030204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171450" indent="-171450">
              <a:spcAft>
                <a:spcPts val="500"/>
              </a:spcAft>
              <a:buFont typeface="Wingdings" panose="05000000000000000000" pitchFamily="2" charset="2"/>
              <a:buChar char="§"/>
              <a:defRPr/>
            </a:pPr>
            <a:r>
              <a:rPr lang="lv-LV" sz="1200" b="1" dirty="0">
                <a:solidFill>
                  <a:srgbClr val="1D213F"/>
                </a:solidFill>
                <a:latin typeface="Calibri" panose="020F0502020204030204"/>
                <a:ea typeface="Verdana"/>
                <a:cs typeface="Calibri Light"/>
              </a:rPr>
              <a:t>inovācijas valsts kapitālsabiedrībās</a:t>
            </a:r>
            <a:endParaRPr lang="lv-LV" sz="1200" b="1" dirty="0">
              <a:solidFill>
                <a:srgbClr val="1D213F"/>
              </a:solidFill>
              <a:latin typeface="Calibri" panose="020F0502020204030204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171450" indent="-171450">
              <a:spcAft>
                <a:spcPts val="500"/>
              </a:spcAft>
              <a:buFont typeface="Wingdings" panose="05000000000000000000" pitchFamily="2" charset="2"/>
              <a:buChar char="§"/>
              <a:defRPr/>
            </a:pPr>
            <a:r>
              <a:rPr lang="lv-LV" sz="1200" b="1" dirty="0">
                <a:solidFill>
                  <a:srgbClr val="1D213F"/>
                </a:solidFill>
                <a:latin typeface="Calibri" panose="020F0502020204030204"/>
                <a:ea typeface="Verdana"/>
                <a:cs typeface="Calibri Light"/>
              </a:rPr>
              <a:t>publiskais iepirkums</a:t>
            </a:r>
            <a:endParaRPr lang="lv-LV" sz="1200" b="1" dirty="0">
              <a:solidFill>
                <a:srgbClr val="1D213F"/>
              </a:solidFill>
              <a:latin typeface="Calibri" panose="020F0502020204030204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171450" indent="-171450">
              <a:spcAft>
                <a:spcPts val="500"/>
              </a:spcAft>
              <a:buFont typeface="Wingdings" panose="05000000000000000000" pitchFamily="2" charset="2"/>
              <a:buChar char="§"/>
              <a:defRPr/>
            </a:pPr>
            <a:r>
              <a:rPr lang="lv-LV" sz="1200" b="1" dirty="0">
                <a:solidFill>
                  <a:srgbClr val="1D213F"/>
                </a:solidFill>
                <a:latin typeface="Calibri" panose="020F0502020204030204"/>
                <a:ea typeface="Verdana"/>
                <a:cs typeface="Calibri Light"/>
              </a:rPr>
              <a:t>jauni uzņēmumi</a:t>
            </a:r>
            <a:endParaRPr lang="lv-LV" sz="1200" b="1" dirty="0">
              <a:solidFill>
                <a:srgbClr val="1D213F"/>
              </a:solidFill>
              <a:latin typeface="Calibri" panose="020F0502020204030204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171450" indent="-171450">
              <a:spcAft>
                <a:spcPts val="500"/>
              </a:spcAft>
              <a:buFont typeface="Wingdings" panose="05000000000000000000" pitchFamily="2" charset="2"/>
              <a:buChar char="§"/>
              <a:defRPr/>
            </a:pPr>
            <a:endParaRPr lang="lv-LV" sz="1200" b="1" dirty="0">
              <a:solidFill>
                <a:srgbClr val="1D213F"/>
              </a:solidFill>
              <a:latin typeface="Calibri" panose="020F0502020204030204"/>
              <a:ea typeface="Verdana" panose="020B060403050404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97" name="Grupa 96">
            <a:extLst>
              <a:ext uri="{FF2B5EF4-FFF2-40B4-BE49-F238E27FC236}">
                <a16:creationId xmlns:a16="http://schemas.microsoft.com/office/drawing/2014/main" id="{88E88275-90C0-4CC1-9586-6516D8A93434}"/>
              </a:ext>
            </a:extLst>
          </p:cNvPr>
          <p:cNvGrpSpPr/>
          <p:nvPr/>
        </p:nvGrpSpPr>
        <p:grpSpPr>
          <a:xfrm>
            <a:off x="9918566" y="3574816"/>
            <a:ext cx="1624200" cy="1277914"/>
            <a:chOff x="9649651" y="2590838"/>
            <a:chExt cx="1624200" cy="1310571"/>
          </a:xfrm>
        </p:grpSpPr>
        <p:sp>
          <p:nvSpPr>
            <p:cNvPr id="99" name="Rectangle 47">
              <a:extLst>
                <a:ext uri="{FF2B5EF4-FFF2-40B4-BE49-F238E27FC236}">
                  <a16:creationId xmlns:a16="http://schemas.microsoft.com/office/drawing/2014/main" id="{A5D5CCDA-4F09-4682-9608-B9EFAEEEDBA9}"/>
                </a:ext>
              </a:extLst>
            </p:cNvPr>
            <p:cNvSpPr/>
            <p:nvPr/>
          </p:nvSpPr>
          <p:spPr>
            <a:xfrm>
              <a:off x="9649651" y="2590838"/>
              <a:ext cx="1624200" cy="1310571"/>
            </a:xfrm>
            <a:prstGeom prst="rect">
              <a:avLst/>
            </a:prstGeom>
            <a:solidFill>
              <a:srgbClr val="1D21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108000" rIns="91440" bIns="108000" rtlCol="0" anchor="b" anchorCtr="0"/>
            <a:lstStyle/>
            <a:p>
              <a:pPr algn="ctr"/>
              <a:r>
                <a:rPr lang="lv-LV" sz="1400" b="1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INFRASTRUKTŪRAS ATJAUNOŠANA </a:t>
              </a:r>
              <a:endParaRPr lang="lv-LV" sz="1400" b="1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endParaRPr>
            </a:p>
          </p:txBody>
        </p:sp>
        <p:pic>
          <p:nvPicPr>
            <p:cNvPr id="100" name="Picture 39" descr="A close up of a logo&#10;&#10;Description automatically generated">
              <a:extLst>
                <a:ext uri="{FF2B5EF4-FFF2-40B4-BE49-F238E27FC236}">
                  <a16:creationId xmlns:a16="http://schemas.microsoft.com/office/drawing/2014/main" id="{C93A208D-FC90-40A2-8002-E63BB7D0156F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8925" y="2748560"/>
              <a:ext cx="607683" cy="507046"/>
            </a:xfrm>
            <a:prstGeom prst="rect">
              <a:avLst/>
            </a:prstGeom>
            <a:solidFill>
              <a:srgbClr val="0E293C"/>
            </a:solidFill>
          </p:spPr>
        </p:pic>
      </p:grpSp>
      <p:sp>
        <p:nvSpPr>
          <p:cNvPr id="98" name="Rectangle 44">
            <a:extLst>
              <a:ext uri="{FF2B5EF4-FFF2-40B4-BE49-F238E27FC236}">
                <a16:creationId xmlns:a16="http://schemas.microsoft.com/office/drawing/2014/main" id="{85A2A677-8AEC-4977-8A93-72757E7D24AF}"/>
              </a:ext>
            </a:extLst>
          </p:cNvPr>
          <p:cNvSpPr/>
          <p:nvPr/>
        </p:nvSpPr>
        <p:spPr>
          <a:xfrm>
            <a:off x="9915446" y="4860432"/>
            <a:ext cx="1763936" cy="1897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80000" rIns="0" bIns="45720" rtlCol="0" anchor="t">
            <a:spAutoFit/>
          </a:bodyPr>
          <a:lstStyle/>
          <a:p>
            <a:pPr marL="171450" indent="-171450">
              <a:spcAft>
                <a:spcPts val="500"/>
              </a:spcAft>
              <a:buFont typeface="Wingdings" panose="05000000000000000000" pitchFamily="2" charset="2"/>
              <a:buChar char="§"/>
              <a:defRPr/>
            </a:pPr>
            <a:r>
              <a:rPr lang="lv-LV" sz="1200" b="1" dirty="0" err="1">
                <a:solidFill>
                  <a:srgbClr val="1D213F"/>
                </a:solidFill>
                <a:latin typeface="Calibri" panose="020F0502020204030204"/>
                <a:ea typeface="Verdana"/>
                <a:cs typeface="Calibri Light"/>
              </a:rPr>
              <a:t>digitalizācija</a:t>
            </a:r>
            <a:r>
              <a:rPr lang="lv-LV" sz="1200" b="1" dirty="0">
                <a:solidFill>
                  <a:srgbClr val="1D213F"/>
                </a:solidFill>
                <a:latin typeface="Calibri" panose="020F0502020204030204"/>
                <a:ea typeface="Verdana"/>
                <a:cs typeface="Calibri Light"/>
              </a:rPr>
              <a:t> un energoefektivitāte ražošanā</a:t>
            </a:r>
          </a:p>
          <a:p>
            <a:pPr marL="171450" indent="-171450">
              <a:spcAft>
                <a:spcPts val="500"/>
              </a:spcAft>
              <a:buFont typeface="Wingdings" panose="05000000000000000000" pitchFamily="2" charset="2"/>
              <a:buChar char="§"/>
              <a:defRPr/>
            </a:pPr>
            <a:r>
              <a:rPr lang="lv-LV" sz="1200" b="1" dirty="0">
                <a:solidFill>
                  <a:srgbClr val="1D213F"/>
                </a:solidFill>
                <a:ea typeface="Verdana"/>
                <a:cs typeface="Calibri Light"/>
              </a:rPr>
              <a:t>vietējās un ārējās investīcijas </a:t>
            </a:r>
          </a:p>
          <a:p>
            <a:pPr marL="171450" indent="-171450">
              <a:spcAft>
                <a:spcPts val="500"/>
              </a:spcAft>
              <a:buFont typeface="Wingdings" panose="05000000000000000000" pitchFamily="2" charset="2"/>
              <a:buChar char="§"/>
              <a:defRPr/>
            </a:pPr>
            <a:r>
              <a:rPr lang="lv-LV" sz="1200" b="1" dirty="0">
                <a:solidFill>
                  <a:srgbClr val="1D213F"/>
                </a:solidFill>
                <a:latin typeface="Calibri" panose="020F0502020204030204"/>
                <a:ea typeface="Verdana"/>
                <a:cs typeface="Calibri Light"/>
              </a:rPr>
              <a:t>ražošanas ēku fonds </a:t>
            </a:r>
            <a:endParaRPr lang="lv-LV" sz="1200" b="1" i="0" u="none" strike="noStrike" kern="1200" cap="none" spc="0" normalizeH="0" baseline="0" noProof="0" dirty="0">
              <a:ln>
                <a:noFill/>
              </a:ln>
              <a:solidFill>
                <a:srgbClr val="1D213F"/>
              </a:solidFill>
              <a:effectLst/>
              <a:uLnTx/>
              <a:uFillTx/>
              <a:latin typeface="Calibri" panose="020F0502020204030204"/>
              <a:ea typeface="Verdana"/>
              <a:cs typeface="Calibri Light"/>
            </a:endParaRPr>
          </a:p>
          <a:p>
            <a:pPr marL="171450" indent="-171450">
              <a:spcAft>
                <a:spcPts val="500"/>
              </a:spcAft>
              <a:buFont typeface="Wingdings" panose="05000000000000000000" pitchFamily="2" charset="2"/>
              <a:buChar char="§"/>
              <a:defRPr/>
            </a:pPr>
            <a:r>
              <a:rPr lang="lv-LV" sz="1200" b="1" dirty="0">
                <a:solidFill>
                  <a:srgbClr val="1D213F"/>
                </a:solidFill>
                <a:latin typeface="Calibri" panose="020F0502020204030204"/>
                <a:ea typeface="Verdana"/>
                <a:cs typeface="Calibri Light"/>
              </a:rPr>
              <a:t>valsts nozīmes tūrisma infrastruktūra </a:t>
            </a:r>
            <a:endParaRPr lang="lv-LV" sz="1200" b="1" i="0" u="none" strike="noStrike" kern="1200" cap="none" spc="0" normalizeH="0" baseline="0" noProof="0" dirty="0">
              <a:ln>
                <a:noFill/>
              </a:ln>
              <a:solidFill>
                <a:srgbClr val="1D213F"/>
              </a:solidFill>
              <a:effectLst/>
              <a:uLnTx/>
              <a:uFillTx/>
              <a:latin typeface="Calibri" panose="020F0502020204030204"/>
              <a:ea typeface="Verdana"/>
              <a:cs typeface="Calibri Light"/>
            </a:endParaRPr>
          </a:p>
        </p:txBody>
      </p:sp>
      <p:grpSp>
        <p:nvGrpSpPr>
          <p:cNvPr id="102" name="Grupa 101">
            <a:extLst>
              <a:ext uri="{FF2B5EF4-FFF2-40B4-BE49-F238E27FC236}">
                <a16:creationId xmlns:a16="http://schemas.microsoft.com/office/drawing/2014/main" id="{3A8AD406-D14C-40A5-A25B-C6462E453536}"/>
              </a:ext>
            </a:extLst>
          </p:cNvPr>
          <p:cNvGrpSpPr/>
          <p:nvPr/>
        </p:nvGrpSpPr>
        <p:grpSpPr>
          <a:xfrm>
            <a:off x="6046671" y="3563930"/>
            <a:ext cx="1548000" cy="1288800"/>
            <a:chOff x="5933355" y="2616275"/>
            <a:chExt cx="1548000" cy="1288800"/>
          </a:xfrm>
        </p:grpSpPr>
        <p:sp>
          <p:nvSpPr>
            <p:cNvPr id="104" name="Rectangle 48">
              <a:extLst>
                <a:ext uri="{FF2B5EF4-FFF2-40B4-BE49-F238E27FC236}">
                  <a16:creationId xmlns:a16="http://schemas.microsoft.com/office/drawing/2014/main" id="{329759E3-F987-4083-ABB4-50BD21194465}"/>
                </a:ext>
              </a:extLst>
            </p:cNvPr>
            <p:cNvSpPr/>
            <p:nvPr/>
          </p:nvSpPr>
          <p:spPr>
            <a:xfrm>
              <a:off x="5933355" y="2616275"/>
              <a:ext cx="1548000" cy="1288800"/>
            </a:xfrm>
            <a:prstGeom prst="rect">
              <a:avLst/>
            </a:prstGeom>
            <a:solidFill>
              <a:srgbClr val="1D21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108000" rIns="91440" bIns="108000" rtlCol="0" anchor="b" anchorCtr="0"/>
            <a:lstStyle/>
            <a:p>
              <a:pPr algn="ctr"/>
              <a:r>
                <a:rPr lang="lv-LV" sz="1400" b="1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BIZNESA</a:t>
              </a:r>
              <a:endParaRPr lang="lv-LV" sz="14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lv-LV" sz="1400" b="1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EKSPORTS</a:t>
              </a:r>
              <a:endParaRPr lang="lv-LV" sz="1400" b="1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endParaRPr>
            </a:p>
          </p:txBody>
        </p:sp>
        <p:pic>
          <p:nvPicPr>
            <p:cNvPr id="105" name="Picture 37">
              <a:extLst>
                <a:ext uri="{FF2B5EF4-FFF2-40B4-BE49-F238E27FC236}">
                  <a16:creationId xmlns:a16="http://schemas.microsoft.com/office/drawing/2014/main" id="{9CC84041-C5EC-472F-AB37-C5123637608A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5978" y="2705581"/>
              <a:ext cx="562755" cy="583982"/>
            </a:xfrm>
            <a:prstGeom prst="rect">
              <a:avLst/>
            </a:prstGeom>
            <a:solidFill>
              <a:srgbClr val="0E293C"/>
            </a:solidFill>
          </p:spPr>
        </p:pic>
      </p:grpSp>
      <p:sp>
        <p:nvSpPr>
          <p:cNvPr id="103" name="Rectangle 45">
            <a:extLst>
              <a:ext uri="{FF2B5EF4-FFF2-40B4-BE49-F238E27FC236}">
                <a16:creationId xmlns:a16="http://schemas.microsoft.com/office/drawing/2014/main" id="{CFF2BB58-816F-4346-B318-FA192636579E}"/>
              </a:ext>
            </a:extLst>
          </p:cNvPr>
          <p:cNvSpPr/>
          <p:nvPr/>
        </p:nvSpPr>
        <p:spPr>
          <a:xfrm>
            <a:off x="6065712" y="4867157"/>
            <a:ext cx="1885578" cy="17129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80000" rIns="0" bIns="45720" rtlCol="0" anchor="t">
            <a:spAutoFit/>
          </a:bodyPr>
          <a:lstStyle/>
          <a:p>
            <a:pPr marL="171450" indent="-171450">
              <a:spcAft>
                <a:spcPts val="500"/>
              </a:spcAft>
              <a:buFont typeface="Wingdings" panose="05000000000000000000" pitchFamily="2" charset="2"/>
              <a:buChar char="§"/>
              <a:defRPr/>
            </a:pPr>
            <a:r>
              <a:rPr lang="lv-LV" sz="1200" b="1" dirty="0">
                <a:solidFill>
                  <a:srgbClr val="1D213F"/>
                </a:solidFill>
                <a:latin typeface="Calibri" panose="020F0502020204030204"/>
                <a:ea typeface="Verdana"/>
                <a:cs typeface="Calibri Light"/>
              </a:rPr>
              <a:t>atbalsts eksportam </a:t>
            </a:r>
          </a:p>
          <a:p>
            <a:pPr marL="171450" indent="-171450">
              <a:buFont typeface="Wingdings" panose="05000000000000000000" pitchFamily="2" charset="2"/>
              <a:buChar char="§"/>
              <a:defRPr/>
            </a:pPr>
            <a:r>
              <a:rPr lang="lv-LV" sz="1200" b="1" dirty="0">
                <a:solidFill>
                  <a:srgbClr val="1D213F"/>
                </a:solidFill>
                <a:latin typeface="Calibri" panose="020F0502020204030204"/>
                <a:ea typeface="Verdana"/>
                <a:cs typeface="Calibri Light"/>
              </a:rPr>
              <a:t>atbalsts kvalitātes </a:t>
            </a:r>
          </a:p>
          <a:p>
            <a:pPr>
              <a:spcBef>
                <a:spcPct val="0"/>
              </a:spcBef>
              <a:spcAft>
                <a:spcPts val="500"/>
              </a:spcAft>
              <a:defRPr/>
            </a:pPr>
            <a:r>
              <a:rPr lang="lv-LV" sz="1200" b="1" dirty="0">
                <a:solidFill>
                  <a:srgbClr val="1D213F"/>
                </a:solidFill>
                <a:latin typeface="Calibri" panose="020F0502020204030204"/>
                <a:ea typeface="Verdana"/>
                <a:cs typeface="Calibri Light"/>
              </a:rPr>
              <a:t>     standartos un sertifikācijā</a:t>
            </a:r>
          </a:p>
          <a:p>
            <a:pPr marL="171450" indent="-171450">
              <a:spcAft>
                <a:spcPts val="500"/>
              </a:spcAft>
              <a:buFont typeface="Wingdings" panose="05000000000000000000" pitchFamily="2" charset="2"/>
              <a:buChar char="§"/>
              <a:defRPr/>
            </a:pPr>
            <a:r>
              <a:rPr lang="lv-LV" sz="1200" b="1" dirty="0">
                <a:solidFill>
                  <a:srgbClr val="1D213F"/>
                </a:solidFill>
                <a:latin typeface="Calibri" panose="020F0502020204030204"/>
                <a:ea typeface="Verdana"/>
                <a:cs typeface="Calibri Light"/>
              </a:rPr>
              <a:t>eksporta kredīta apdrošināšanas sistēma </a:t>
            </a:r>
          </a:p>
          <a:p>
            <a:pPr marL="171450" indent="-171450">
              <a:spcAft>
                <a:spcPts val="500"/>
              </a:spcAft>
              <a:buFont typeface="Wingdings" panose="05000000000000000000" pitchFamily="2" charset="2"/>
              <a:buChar char="§"/>
              <a:defRPr/>
            </a:pPr>
            <a:r>
              <a:rPr lang="lv-LV" sz="1200" b="1" dirty="0">
                <a:solidFill>
                  <a:srgbClr val="1D213F"/>
                </a:solidFill>
                <a:latin typeface="Calibri" panose="020F0502020204030204"/>
                <a:ea typeface="Verdana"/>
                <a:cs typeface="Calibri Light"/>
              </a:rPr>
              <a:t>konkurētspējīgs elektroenerģijas tirgus</a:t>
            </a:r>
          </a:p>
        </p:txBody>
      </p:sp>
      <p:grpSp>
        <p:nvGrpSpPr>
          <p:cNvPr id="107" name="Grupa 106">
            <a:extLst>
              <a:ext uri="{FF2B5EF4-FFF2-40B4-BE49-F238E27FC236}">
                <a16:creationId xmlns:a16="http://schemas.microsoft.com/office/drawing/2014/main" id="{1697072B-F3DA-4ADB-A543-0155C8F4B6A7}"/>
              </a:ext>
            </a:extLst>
          </p:cNvPr>
          <p:cNvGrpSpPr/>
          <p:nvPr/>
        </p:nvGrpSpPr>
        <p:grpSpPr>
          <a:xfrm>
            <a:off x="7977175" y="3563930"/>
            <a:ext cx="1548000" cy="1288800"/>
            <a:chOff x="7735404" y="2621236"/>
            <a:chExt cx="1548000" cy="1288800"/>
          </a:xfrm>
        </p:grpSpPr>
        <p:sp>
          <p:nvSpPr>
            <p:cNvPr id="109" name="Rectangle 33">
              <a:extLst>
                <a:ext uri="{FF2B5EF4-FFF2-40B4-BE49-F238E27FC236}">
                  <a16:creationId xmlns:a16="http://schemas.microsoft.com/office/drawing/2014/main" id="{2EDBF573-E3A0-4492-AB28-AE0429EDB30E}"/>
                </a:ext>
              </a:extLst>
            </p:cNvPr>
            <p:cNvSpPr/>
            <p:nvPr/>
          </p:nvSpPr>
          <p:spPr>
            <a:xfrm>
              <a:off x="7735404" y="2621236"/>
              <a:ext cx="1548000" cy="1288800"/>
            </a:xfrm>
            <a:prstGeom prst="rect">
              <a:avLst/>
            </a:prstGeom>
            <a:solidFill>
              <a:srgbClr val="1D21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108000" rIns="91440" bIns="108000" rtlCol="0" anchor="b" anchorCtr="0"/>
            <a:lstStyle/>
            <a:p>
              <a:pPr algn="ctr">
                <a:defRPr/>
              </a:pPr>
              <a:r>
                <a:rPr lang="lv-LV" sz="1400" b="1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PIEKĻUVE FINANSĒJUMAM </a:t>
              </a:r>
              <a:endParaRPr lang="lv-LV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</a:endParaRPr>
            </a:p>
          </p:txBody>
        </p:sp>
        <p:pic>
          <p:nvPicPr>
            <p:cNvPr id="110" name="Picture 38" descr="A close up of a logo&#10;&#10;Description automatically generated">
              <a:extLst>
                <a:ext uri="{FF2B5EF4-FFF2-40B4-BE49-F238E27FC236}">
                  <a16:creationId xmlns:a16="http://schemas.microsoft.com/office/drawing/2014/main" id="{7EE12902-3E3D-4B65-A0FC-AFD4B9F10165}"/>
                </a:ext>
              </a:extLst>
            </p:cNvPr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9643" y="2765465"/>
              <a:ext cx="519522" cy="491034"/>
            </a:xfrm>
            <a:prstGeom prst="rect">
              <a:avLst/>
            </a:prstGeom>
            <a:solidFill>
              <a:srgbClr val="0E293C"/>
            </a:solidFill>
          </p:spPr>
        </p:pic>
      </p:grpSp>
      <p:sp>
        <p:nvSpPr>
          <p:cNvPr id="108" name="Rectangle 46">
            <a:extLst>
              <a:ext uri="{FF2B5EF4-FFF2-40B4-BE49-F238E27FC236}">
                <a16:creationId xmlns:a16="http://schemas.microsoft.com/office/drawing/2014/main" id="{96A5202A-0B7C-4EA8-AD11-470B226294EA}"/>
              </a:ext>
            </a:extLst>
          </p:cNvPr>
          <p:cNvSpPr/>
          <p:nvPr/>
        </p:nvSpPr>
        <p:spPr>
          <a:xfrm>
            <a:off x="8000356" y="4851805"/>
            <a:ext cx="1763935" cy="10948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80000" rIns="0" bIns="45720" rtlCol="0" anchor="t">
            <a:spAutoFit/>
          </a:bodyPr>
          <a:lstStyle/>
          <a:p>
            <a:pPr marL="171450" indent="-171450">
              <a:spcAft>
                <a:spcPts val="500"/>
              </a:spcAft>
              <a:buFont typeface="Wingdings" panose="05000000000000000000" pitchFamily="2" charset="2"/>
              <a:buChar char="§"/>
              <a:defRPr/>
            </a:pPr>
            <a:r>
              <a:rPr lang="lv-LV" sz="1200" b="1" dirty="0">
                <a:solidFill>
                  <a:srgbClr val="1D213F"/>
                </a:solidFill>
                <a:latin typeface="Calibri" panose="020F0502020204030204"/>
                <a:ea typeface="Verdana"/>
                <a:cs typeface="Calibri Light"/>
              </a:rPr>
              <a:t>jauni produkti, platformas, inovācijas</a:t>
            </a:r>
          </a:p>
          <a:p>
            <a:pPr marL="171450" indent="-171450">
              <a:spcAft>
                <a:spcPts val="500"/>
              </a:spcAft>
              <a:buFont typeface="Wingdings" panose="05000000000000000000" pitchFamily="2" charset="2"/>
              <a:buChar char="§"/>
              <a:defRPr/>
            </a:pPr>
            <a:r>
              <a:rPr lang="lv-LV" sz="1200" b="1" dirty="0">
                <a:solidFill>
                  <a:srgbClr val="1D213F"/>
                </a:solidFill>
                <a:latin typeface="Calibri" panose="020F0502020204030204"/>
                <a:ea typeface="Verdana"/>
                <a:cs typeface="Calibri Light"/>
              </a:rPr>
              <a:t>kapitāla investīcijas </a:t>
            </a:r>
          </a:p>
          <a:p>
            <a:pPr marL="171450" indent="-171450">
              <a:spcAft>
                <a:spcPts val="500"/>
              </a:spcAft>
              <a:buFont typeface="Wingdings" panose="05000000000000000000" pitchFamily="2" charset="2"/>
              <a:buChar char="§"/>
              <a:defRPr/>
            </a:pPr>
            <a:r>
              <a:rPr lang="lv-LV" sz="1200" b="1" dirty="0">
                <a:solidFill>
                  <a:srgbClr val="1D213F"/>
                </a:solidFill>
                <a:latin typeface="Calibri" panose="020F0502020204030204"/>
                <a:ea typeface="Verdana"/>
                <a:cs typeface="Calibri Light"/>
              </a:rPr>
              <a:t>kapitāla tirgus attīstība</a:t>
            </a:r>
          </a:p>
        </p:txBody>
      </p:sp>
      <p:sp>
        <p:nvSpPr>
          <p:cNvPr id="112" name="Rectangle 1">
            <a:extLst>
              <a:ext uri="{FF2B5EF4-FFF2-40B4-BE49-F238E27FC236}">
                <a16:creationId xmlns:a16="http://schemas.microsoft.com/office/drawing/2014/main" id="{2C8348F4-0749-4B71-A933-0C508F4492D4}"/>
              </a:ext>
            </a:extLst>
          </p:cNvPr>
          <p:cNvSpPr/>
          <p:nvPr/>
        </p:nvSpPr>
        <p:spPr>
          <a:xfrm>
            <a:off x="488867" y="2387411"/>
            <a:ext cx="1548000" cy="673444"/>
          </a:xfrm>
          <a:prstGeom prst="rect">
            <a:avLst/>
          </a:prstGeom>
          <a:ln>
            <a:noFill/>
          </a:ln>
        </p:spPr>
        <p:txBody>
          <a:bodyPr wrap="square" lIns="108000" tIns="108000" rIns="108000" bIns="108000" anchor="ctr" anchorCtr="0">
            <a:noAutofit/>
          </a:bodyPr>
          <a:lstStyle/>
          <a:p>
            <a:pPr algn="r">
              <a:defRPr/>
            </a:pPr>
            <a:r>
              <a:rPr lang="lv-LV" sz="2400" b="1" cap="all">
                <a:solidFill>
                  <a:srgbClr val="1D213F"/>
                </a:solidFill>
                <a:cs typeface="Segoe UI Light"/>
              </a:rPr>
              <a:t>MĒRĶI</a:t>
            </a:r>
            <a:endParaRPr lang="lv-LV" sz="2400" b="1" cap="all" dirty="0">
              <a:solidFill>
                <a:srgbClr val="1D213F"/>
              </a:solidFill>
              <a:cs typeface="Segoe UI Light" panose="020B0502040204020203" pitchFamily="34" charset="0"/>
            </a:endParaRPr>
          </a:p>
        </p:txBody>
      </p:sp>
      <p:sp>
        <p:nvSpPr>
          <p:cNvPr id="114" name="Rectangle 50">
            <a:extLst>
              <a:ext uri="{FF2B5EF4-FFF2-40B4-BE49-F238E27FC236}">
                <a16:creationId xmlns:a16="http://schemas.microsoft.com/office/drawing/2014/main" id="{B40472FE-62A3-4CA8-8842-0EE849224DEE}"/>
              </a:ext>
            </a:extLst>
          </p:cNvPr>
          <p:cNvSpPr/>
          <p:nvPr/>
        </p:nvSpPr>
        <p:spPr>
          <a:xfrm>
            <a:off x="2164882" y="2219265"/>
            <a:ext cx="2121057" cy="1040486"/>
          </a:xfrm>
          <a:prstGeom prst="rect">
            <a:avLst/>
          </a:prstGeom>
          <a:solidFill>
            <a:srgbClr val="E2E2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108000" rIns="91440" bIns="108000" rtlCol="0" anchor="ctr" anchorCtr="0"/>
          <a:lstStyle/>
          <a:p>
            <a:pPr algn="ctr"/>
            <a:r>
              <a:rPr lang="lv-LV" sz="1400" b="1">
                <a:solidFill>
                  <a:srgbClr val="1D213F"/>
                </a:solidFill>
                <a:latin typeface="Calibri"/>
                <a:ea typeface="Calibri"/>
                <a:cs typeface="Calibri"/>
              </a:rPr>
              <a:t>SAMAZINĀT NEGATĪVO IETEKMI UZ EKONOMIKU UN BIZNESU </a:t>
            </a:r>
            <a:endParaRPr lang="lv-LV" sz="1400" b="1" dirty="0">
              <a:solidFill>
                <a:srgbClr val="1D213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117" name="Rectangle 50">
            <a:extLst>
              <a:ext uri="{FF2B5EF4-FFF2-40B4-BE49-F238E27FC236}">
                <a16:creationId xmlns:a16="http://schemas.microsoft.com/office/drawing/2014/main" id="{467898DE-B250-454C-890A-FFE5D9C93F34}"/>
              </a:ext>
            </a:extLst>
          </p:cNvPr>
          <p:cNvSpPr/>
          <p:nvPr/>
        </p:nvSpPr>
        <p:spPr>
          <a:xfrm>
            <a:off x="4648825" y="2228214"/>
            <a:ext cx="3930962" cy="1040486"/>
          </a:xfrm>
          <a:prstGeom prst="rect">
            <a:avLst/>
          </a:prstGeom>
          <a:solidFill>
            <a:srgbClr val="E2E2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108000" rIns="91440" bIns="108000" rtlCol="0" anchor="ctr" anchorCtr="0"/>
          <a:lstStyle/>
          <a:p>
            <a:pPr algn="ctr"/>
            <a:r>
              <a:rPr lang="lv-LV" sz="1400" b="1" dirty="0">
                <a:solidFill>
                  <a:srgbClr val="1D213F"/>
                </a:solidFill>
                <a:latin typeface="Calibri"/>
                <a:ea typeface="Calibri"/>
                <a:cs typeface="Calibri"/>
              </a:rPr>
              <a:t>STRUKTURĀLAS PĀRMAIŅAS EKONOMIKĀ: </a:t>
            </a:r>
            <a:endParaRPr lang="lv-LV" sz="1400" b="1" dirty="0">
              <a:solidFill>
                <a:srgbClr val="1D213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algn="ctr"/>
            <a:r>
              <a:rPr lang="lv-LV" sz="1400" b="1" dirty="0">
                <a:solidFill>
                  <a:srgbClr val="1D213F"/>
                </a:solidFill>
                <a:latin typeface="Calibri"/>
                <a:ea typeface="Calibri"/>
                <a:cs typeface="Calibri"/>
              </a:rPr>
              <a:t>PRODUKTIVITĀTES IZAUGSME UN ZINĀŠANU IETILPĪGO PREČU UN PAKALPOJUMU EKSPORTS</a:t>
            </a:r>
            <a:endParaRPr lang="lv-LV" sz="1400" b="1" dirty="0">
              <a:solidFill>
                <a:srgbClr val="1D213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119" name="Rectangle 50">
            <a:extLst>
              <a:ext uri="{FF2B5EF4-FFF2-40B4-BE49-F238E27FC236}">
                <a16:creationId xmlns:a16="http://schemas.microsoft.com/office/drawing/2014/main" id="{BDE360D6-F48B-447D-9E63-9C625ED0E7E7}"/>
              </a:ext>
            </a:extLst>
          </p:cNvPr>
          <p:cNvSpPr/>
          <p:nvPr/>
        </p:nvSpPr>
        <p:spPr>
          <a:xfrm>
            <a:off x="8911499" y="2235008"/>
            <a:ext cx="1451309" cy="1040486"/>
          </a:xfrm>
          <a:prstGeom prst="rect">
            <a:avLst/>
          </a:prstGeom>
          <a:solidFill>
            <a:srgbClr val="E2E2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108000" rIns="91440" bIns="108000" rtlCol="0" anchor="ctr" anchorCtr="0"/>
          <a:lstStyle/>
          <a:p>
            <a:pPr algn="ctr"/>
            <a:r>
              <a:rPr lang="lv-LV" sz="1400" b="1">
                <a:solidFill>
                  <a:srgbClr val="0E293C"/>
                </a:solidFill>
                <a:latin typeface="Calibri"/>
                <a:ea typeface="Calibri"/>
                <a:cs typeface="Calibri"/>
              </a:rPr>
              <a:t>EKSPORTA APJOMS 2027. GADĀ: </a:t>
            </a:r>
            <a:endParaRPr lang="lv-LV" sz="1400" b="1" dirty="0">
              <a:solidFill>
                <a:srgbClr val="0E293C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120" name="Rectangle 40">
            <a:extLst>
              <a:ext uri="{FF2B5EF4-FFF2-40B4-BE49-F238E27FC236}">
                <a16:creationId xmlns:a16="http://schemas.microsoft.com/office/drawing/2014/main" id="{D9EB1461-3F0E-40E0-93AD-3131B4F5201B}"/>
              </a:ext>
            </a:extLst>
          </p:cNvPr>
          <p:cNvSpPr/>
          <p:nvPr/>
        </p:nvSpPr>
        <p:spPr>
          <a:xfrm>
            <a:off x="2176050" y="1962657"/>
            <a:ext cx="2081652" cy="2800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45720" rIns="0" bIns="45720" rtlCol="0" anchor="t">
            <a:spAutoFit/>
          </a:bodyPr>
          <a:lstStyle/>
          <a:p>
            <a:pPr algn="ctr">
              <a:defRPr/>
            </a:pPr>
            <a:r>
              <a:rPr lang="lv-LV" sz="1200" b="1" i="1">
                <a:solidFill>
                  <a:srgbClr val="1D213F"/>
                </a:solidFill>
                <a:latin typeface="Calibri" panose="020F0502020204030204"/>
                <a:ea typeface="Verdana"/>
                <a:cs typeface="Calibri Light"/>
              </a:rPr>
              <a:t>ĪSTERMIŅA</a:t>
            </a:r>
            <a:endParaRPr kumimoji="0" lang="lv-LV" sz="1200" b="1" i="1" u="none" strike="noStrike" kern="1200" cap="none" spc="0" normalizeH="0" baseline="0" noProof="0" dirty="0">
              <a:ln>
                <a:noFill/>
              </a:ln>
              <a:solidFill>
                <a:srgbClr val="1D213F"/>
              </a:solidFill>
              <a:effectLst/>
              <a:uLnTx/>
              <a:uFillTx/>
              <a:latin typeface="Calibri" panose="020F0502020204030204"/>
              <a:ea typeface="Verdana"/>
              <a:cs typeface="Calibri Light"/>
            </a:endParaRPr>
          </a:p>
        </p:txBody>
      </p:sp>
      <p:sp>
        <p:nvSpPr>
          <p:cNvPr id="121" name="Rectangle 40">
            <a:extLst>
              <a:ext uri="{FF2B5EF4-FFF2-40B4-BE49-F238E27FC236}">
                <a16:creationId xmlns:a16="http://schemas.microsoft.com/office/drawing/2014/main" id="{15D6CEE9-974C-4617-988C-A96D77961962}"/>
              </a:ext>
            </a:extLst>
          </p:cNvPr>
          <p:cNvSpPr/>
          <p:nvPr/>
        </p:nvSpPr>
        <p:spPr>
          <a:xfrm>
            <a:off x="4631999" y="1960672"/>
            <a:ext cx="3922898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45720" rIns="0" bIns="45720" rtlCol="0" anchor="t">
            <a:spAutoFit/>
          </a:bodyPr>
          <a:lstStyle/>
          <a:p>
            <a:pPr algn="ctr">
              <a:defRPr/>
            </a:pPr>
            <a:r>
              <a:rPr lang="lv-LV" sz="1200" b="1" i="1">
                <a:solidFill>
                  <a:srgbClr val="1D213F"/>
                </a:solidFill>
                <a:latin typeface="Calibri" panose="020F0502020204030204"/>
                <a:ea typeface="Verdana"/>
                <a:cs typeface="Calibri Light"/>
              </a:rPr>
              <a:t>VIDĒJA TERMIŅA</a:t>
            </a:r>
            <a:endParaRPr kumimoji="0" lang="lv-LV" sz="1200" b="1" i="1" u="none" strike="noStrike" kern="1200" cap="none" spc="0" normalizeH="0" baseline="0" noProof="0" dirty="0">
              <a:ln>
                <a:noFill/>
              </a:ln>
              <a:solidFill>
                <a:srgbClr val="1D213F"/>
              </a:solidFill>
              <a:effectLst/>
              <a:uLnTx/>
              <a:uFillTx/>
              <a:latin typeface="Calibri" panose="020F0502020204030204"/>
              <a:ea typeface="Verdana"/>
              <a:cs typeface="Calibri Light"/>
            </a:endParaRPr>
          </a:p>
        </p:txBody>
      </p:sp>
      <p:sp>
        <p:nvSpPr>
          <p:cNvPr id="122" name="Rectangle 40">
            <a:extLst>
              <a:ext uri="{FF2B5EF4-FFF2-40B4-BE49-F238E27FC236}">
                <a16:creationId xmlns:a16="http://schemas.microsoft.com/office/drawing/2014/main" id="{FDE85741-E9C0-414C-8779-A3C770AF56CC}"/>
              </a:ext>
            </a:extLst>
          </p:cNvPr>
          <p:cNvSpPr/>
          <p:nvPr/>
        </p:nvSpPr>
        <p:spPr>
          <a:xfrm>
            <a:off x="8909188" y="1965737"/>
            <a:ext cx="145362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45720" rIns="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1200" b="1" i="1">
                <a:solidFill>
                  <a:srgbClr val="1D213F"/>
                </a:solidFill>
                <a:latin typeface="Calibri" panose="020F0502020204030204"/>
                <a:ea typeface="Verdana"/>
                <a:cs typeface="Calibri Light"/>
              </a:rPr>
              <a:t>MĒRĶIS</a:t>
            </a:r>
            <a:endParaRPr lang="lv-LV" sz="1200" b="1" i="1" u="none" strike="noStrike" kern="1200" cap="none" spc="0" normalizeH="0" baseline="0" noProof="0" dirty="0">
              <a:ln>
                <a:noFill/>
              </a:ln>
              <a:solidFill>
                <a:srgbClr val="1D213F"/>
              </a:solidFill>
              <a:effectLst/>
              <a:uLnTx/>
              <a:uFillTx/>
              <a:latin typeface="Calibri" panose="020F0502020204030204"/>
              <a:ea typeface="Verdana"/>
              <a:cs typeface="Calibri Light"/>
            </a:endParaRPr>
          </a:p>
        </p:txBody>
      </p:sp>
      <p:sp>
        <p:nvSpPr>
          <p:cNvPr id="123" name="Rectangle 50">
            <a:extLst>
              <a:ext uri="{FF2B5EF4-FFF2-40B4-BE49-F238E27FC236}">
                <a16:creationId xmlns:a16="http://schemas.microsoft.com/office/drawing/2014/main" id="{0B1882BE-557E-4D43-8AA7-69EEF33DB3C2}"/>
              </a:ext>
            </a:extLst>
          </p:cNvPr>
          <p:cNvSpPr/>
          <p:nvPr/>
        </p:nvSpPr>
        <p:spPr>
          <a:xfrm>
            <a:off x="10449124" y="1958481"/>
            <a:ext cx="919301" cy="10404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ctr" anchorCtr="0"/>
          <a:lstStyle/>
          <a:p>
            <a:pPr algn="ctr"/>
            <a:r>
              <a:rPr lang="lv-LV" sz="4900" b="1" i="1" dirty="0">
                <a:solidFill>
                  <a:srgbClr val="1D21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27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13B975D8-E16D-418B-B3B3-EE25E1453877}"/>
              </a:ext>
            </a:extLst>
          </p:cNvPr>
          <p:cNvSpPr txBox="1"/>
          <p:nvPr/>
        </p:nvSpPr>
        <p:spPr>
          <a:xfrm>
            <a:off x="10261820" y="2639985"/>
            <a:ext cx="1278062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lv-LV" b="1" i="1" dirty="0">
                <a:solidFill>
                  <a:srgbClr val="1D213F"/>
                </a:solidFill>
                <a:latin typeface="Calibri"/>
                <a:ea typeface="Calibri"/>
                <a:cs typeface="Calibri"/>
              </a:rPr>
              <a:t>miljardi</a:t>
            </a:r>
            <a:endParaRPr lang="lv-LV" sz="4400" b="1" i="1" dirty="0">
              <a:solidFill>
                <a:srgbClr val="1D213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lv-LV" b="1" i="1" dirty="0">
                <a:solidFill>
                  <a:srgbClr val="1D213F"/>
                </a:solidFill>
                <a:latin typeface="Calibri"/>
                <a:ea typeface="Calibri"/>
                <a:cs typeface="Calibri"/>
              </a:rPr>
              <a:t>EUR </a:t>
            </a:r>
            <a:endParaRPr lang="lv-LV" sz="4400" b="1" i="1" dirty="0">
              <a:solidFill>
                <a:srgbClr val="1D213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pic>
        <p:nvPicPr>
          <p:cNvPr id="34" name="Picture 33" descr="A picture containing text&#10;&#10;Description automatically generated">
            <a:extLst>
              <a:ext uri="{FF2B5EF4-FFF2-40B4-BE49-F238E27FC236}">
                <a16:creationId xmlns:a16="http://schemas.microsoft.com/office/drawing/2014/main" id="{09889A10-04C7-419C-B8D7-09AD15E033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36" y="183720"/>
            <a:ext cx="1447729" cy="111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140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6341CF88-3CAC-45DB-826A-A3167C11CF6D}"/>
              </a:ext>
            </a:extLst>
          </p:cNvPr>
          <p:cNvGrpSpPr/>
          <p:nvPr/>
        </p:nvGrpSpPr>
        <p:grpSpPr>
          <a:xfrm>
            <a:off x="2895600" y="832299"/>
            <a:ext cx="7739742" cy="6025701"/>
            <a:chOff x="3159107" y="1363507"/>
            <a:chExt cx="6143285" cy="5460624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9F3E93E6-3B8D-4C80-845C-740C26FB01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683" b="10494"/>
            <a:stretch/>
          </p:blipFill>
          <p:spPr>
            <a:xfrm>
              <a:off x="3159107" y="1363507"/>
              <a:ext cx="6143285" cy="5460624"/>
            </a:xfrm>
            <a:prstGeom prst="rect">
              <a:avLst/>
            </a:prstGeom>
          </p:spPr>
        </p:pic>
        <p:sp>
          <p:nvSpPr>
            <p:cNvPr id="38" name="Arrow: Down 37">
              <a:extLst>
                <a:ext uri="{FF2B5EF4-FFF2-40B4-BE49-F238E27FC236}">
                  <a16:creationId xmlns:a16="http://schemas.microsoft.com/office/drawing/2014/main" id="{D68BCD74-536B-4211-BD70-7C161E2380F4}"/>
                </a:ext>
              </a:extLst>
            </p:cNvPr>
            <p:cNvSpPr/>
            <p:nvPr/>
          </p:nvSpPr>
          <p:spPr>
            <a:xfrm rot="16200000">
              <a:off x="5774631" y="2444661"/>
              <a:ext cx="306805" cy="2213606"/>
            </a:xfrm>
            <a:prstGeom prst="downArrow">
              <a:avLst>
                <a:gd name="adj1" fmla="val 50000"/>
                <a:gd name="adj2" fmla="val 141861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BD83091B-AB0A-4556-8B7E-570404383FBC}"/>
                </a:ext>
              </a:extLst>
            </p:cNvPr>
            <p:cNvSpPr/>
            <p:nvPr/>
          </p:nvSpPr>
          <p:spPr>
            <a:xfrm>
              <a:off x="7071149" y="3418114"/>
              <a:ext cx="342506" cy="266700"/>
            </a:xfrm>
            <a:prstGeom prst="ellipse">
              <a:avLst/>
            </a:prstGeom>
            <a:noFill/>
            <a:ln w="444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E58E428-DC32-4D1A-B2D9-D3E6691E7025}"/>
                </a:ext>
              </a:extLst>
            </p:cNvPr>
            <p:cNvSpPr/>
            <p:nvPr/>
          </p:nvSpPr>
          <p:spPr>
            <a:xfrm>
              <a:off x="8088919" y="2862944"/>
              <a:ext cx="1033308" cy="1959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5DD8D211-9A70-4908-80FD-0B43ACAF7CD9}"/>
              </a:ext>
            </a:extLst>
          </p:cNvPr>
          <p:cNvSpPr txBox="1"/>
          <p:nvPr/>
        </p:nvSpPr>
        <p:spPr>
          <a:xfrm rot="16200000">
            <a:off x="462643" y="3232509"/>
            <a:ext cx="48659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600">
                <a:latin typeface="Arial Nova Cond Light" panose="020B0306020202020204" pitchFamily="34" charset="0"/>
              </a:rPr>
              <a:t>Sniegums Globālajā inovāciju indeksā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2622EAB-BE7F-478C-943C-A9C5746E0647}"/>
              </a:ext>
            </a:extLst>
          </p:cNvPr>
          <p:cNvSpPr txBox="1"/>
          <p:nvPr/>
        </p:nvSpPr>
        <p:spPr>
          <a:xfrm>
            <a:off x="3597346" y="6245319"/>
            <a:ext cx="55734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600">
                <a:latin typeface="Arial Nova Cond Light" panose="020B0306020202020204" pitchFamily="34" charset="0"/>
              </a:rPr>
              <a:t>IKP uz 1 iedzīvotāju </a:t>
            </a:r>
            <a:r>
              <a:rPr lang="lv-LV" sz="1100">
                <a:latin typeface="Arial Nova Cond Light" panose="020B0306020202020204" pitchFamily="34" charset="0"/>
              </a:rPr>
              <a:t>($ </a:t>
            </a:r>
            <a:r>
              <a:rPr lang="lv-LV" sz="1100" err="1">
                <a:latin typeface="Arial Nova Cond Light" panose="020B0306020202020204" pitchFamily="34" charset="0"/>
              </a:rPr>
              <a:t>PPS</a:t>
            </a:r>
            <a:r>
              <a:rPr lang="lv-LV" sz="1100">
                <a:latin typeface="Arial Nova Cond Light" panose="020B0306020202020204" pitchFamily="34" charset="0"/>
              </a:rPr>
              <a:t>, logaritmiskā skala)</a:t>
            </a:r>
            <a:endParaRPr lang="lv-LV" sz="1600">
              <a:latin typeface="Arial Nova Cond Light" panose="020B0306020202020204" pitchFamily="34" charset="0"/>
            </a:endParaRPr>
          </a:p>
        </p:txBody>
      </p:sp>
      <p:graphicFrame>
        <p:nvGraphicFramePr>
          <p:cNvPr id="43" name="Table 8">
            <a:extLst>
              <a:ext uri="{FF2B5EF4-FFF2-40B4-BE49-F238E27FC236}">
                <a16:creationId xmlns:a16="http://schemas.microsoft.com/office/drawing/2014/main" id="{5FAB62D9-B26F-41F4-AE41-2727932510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733070"/>
              </p:ext>
            </p:extLst>
          </p:nvPr>
        </p:nvGraphicFramePr>
        <p:xfrm>
          <a:off x="346622" y="4233639"/>
          <a:ext cx="2256970" cy="2011680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460462">
                  <a:extLst>
                    <a:ext uri="{9D8B030D-6E8A-4147-A177-3AD203B41FA5}">
                      <a16:colId xmlns:a16="http://schemas.microsoft.com/office/drawing/2014/main" val="432224037"/>
                    </a:ext>
                  </a:extLst>
                </a:gridCol>
                <a:gridCol w="1796508">
                  <a:extLst>
                    <a:ext uri="{9D8B030D-6E8A-4147-A177-3AD203B41FA5}">
                      <a16:colId xmlns:a16="http://schemas.microsoft.com/office/drawing/2014/main" val="3126364960"/>
                    </a:ext>
                  </a:extLst>
                </a:gridCol>
              </a:tblGrid>
              <a:tr h="174942">
                <a:tc gridSpan="2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lv-LV" sz="1200">
                          <a:solidFill>
                            <a:schemeClr val="bg1"/>
                          </a:solidFill>
                          <a:latin typeface="Arial Nova Cond Light" panose="020B0306020202020204" pitchFamily="34" charset="0"/>
                        </a:rPr>
                        <a:t>APZĪMĒJUMI</a:t>
                      </a:r>
                    </a:p>
                  </a:txBody>
                  <a:tcPr marL="0" marR="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v-LV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928900"/>
                  </a:ext>
                </a:extLst>
              </a:tr>
              <a:tr h="273924">
                <a:tc>
                  <a:txBody>
                    <a:bodyPr/>
                    <a:lstStyle/>
                    <a:p>
                      <a:endParaRPr lang="lv-LV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1050">
                          <a:solidFill>
                            <a:schemeClr val="tx1"/>
                          </a:solidFill>
                          <a:latin typeface="Arial Nova Cond Light" panose="020B0306020202020204" pitchFamily="34" charset="0"/>
                        </a:rPr>
                        <a:t>Apļa izmērs pēc iedzīvotāju skaita</a:t>
                      </a: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449406"/>
                  </a:ext>
                </a:extLst>
              </a:tr>
              <a:tr h="273924">
                <a:tc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050">
                          <a:solidFill>
                            <a:schemeClr val="tx1"/>
                          </a:solidFill>
                          <a:latin typeface="Arial Nova Cond Light" panose="020B0306020202020204" pitchFamily="34" charset="0"/>
                        </a:rPr>
                        <a:t>Inovāciju līderi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69503550"/>
                  </a:ext>
                </a:extLst>
              </a:tr>
              <a:tr h="273924">
                <a:tc>
                  <a:txBody>
                    <a:bodyPr/>
                    <a:lstStyle/>
                    <a:p>
                      <a:endParaRPr lang="lv-LV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1050" dirty="0">
                          <a:solidFill>
                            <a:schemeClr val="tx1"/>
                          </a:solidFill>
                          <a:latin typeface="Arial Nova Cond Light" panose="020B0306020202020204" pitchFamily="34" charset="0"/>
                        </a:rPr>
                        <a:t>Labāks inovāciju sniegums nekā pašreizējais valsts attīstības līmenis</a:t>
                      </a: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014649"/>
                  </a:ext>
                </a:extLst>
              </a:tr>
              <a:tr h="273924">
                <a:tc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050">
                          <a:solidFill>
                            <a:schemeClr val="tx1"/>
                          </a:solidFill>
                          <a:latin typeface="Arial Nova Cond Light" panose="020B0306020202020204" pitchFamily="34" charset="0"/>
                        </a:rPr>
                        <a:t>Inovāciju sniegums atbilst pašreizējam valsts attīstības līmenim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10800782"/>
                  </a:ext>
                </a:extLst>
              </a:tr>
              <a:tr h="273924">
                <a:tc>
                  <a:txBody>
                    <a:bodyPr/>
                    <a:lstStyle/>
                    <a:p>
                      <a:endParaRPr lang="lv-LV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050" dirty="0">
                          <a:solidFill>
                            <a:schemeClr val="tx1"/>
                          </a:solidFill>
                          <a:latin typeface="Arial Nova Cond Light" panose="020B0306020202020204" pitchFamily="34" charset="0"/>
                        </a:rPr>
                        <a:t>Sliktāks inovāciju sniegums nekā pašreizējais valsts attīstības līmenis</a:t>
                      </a: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9009707"/>
                  </a:ext>
                </a:extLst>
              </a:tr>
            </a:tbl>
          </a:graphicData>
        </a:graphic>
      </p:graphicFrame>
      <p:pic>
        <p:nvPicPr>
          <p:cNvPr id="44" name="Picture 43">
            <a:extLst>
              <a:ext uri="{FF2B5EF4-FFF2-40B4-BE49-F238E27FC236}">
                <a16:creationId xmlns:a16="http://schemas.microsoft.com/office/drawing/2014/main" id="{7D737CFC-F1AA-432E-89AA-9BDC486F9BE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88" y="4472709"/>
            <a:ext cx="216000" cy="2160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51FB8E0B-4A9F-430A-AF78-A01BD1BBF5D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98" y="4864596"/>
            <a:ext cx="216000" cy="2160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FDE7781D-EA43-47B7-8B61-88FDE72483A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98" y="5234707"/>
            <a:ext cx="216000" cy="216000"/>
          </a:xfrm>
          <a:prstGeom prst="rect">
            <a:avLst/>
          </a:prstGeom>
        </p:spPr>
      </p:pic>
      <p:pic>
        <p:nvPicPr>
          <p:cNvPr id="47" name="Picture 46" descr="Shape, circle&#10;&#10;Description automatically generated">
            <a:extLst>
              <a:ext uri="{FF2B5EF4-FFF2-40B4-BE49-F238E27FC236}">
                <a16:creationId xmlns:a16="http://schemas.microsoft.com/office/drawing/2014/main" id="{8022A44B-EEC0-46FB-AA3B-A8226C6BAFE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46" y="5601349"/>
            <a:ext cx="216000" cy="216000"/>
          </a:xfrm>
          <a:prstGeom prst="rect">
            <a:avLst/>
          </a:prstGeom>
        </p:spPr>
      </p:pic>
      <p:pic>
        <p:nvPicPr>
          <p:cNvPr id="48" name="Picture 47" descr="Shape, circle&#10;&#10;Description automatically generated">
            <a:extLst>
              <a:ext uri="{FF2B5EF4-FFF2-40B4-BE49-F238E27FC236}">
                <a16:creationId xmlns:a16="http://schemas.microsoft.com/office/drawing/2014/main" id="{753A8FFE-13A5-4B5F-ABE4-5137A2D38FB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332"/>
          <a:stretch/>
        </p:blipFill>
        <p:spPr>
          <a:xfrm>
            <a:off x="447102" y="5935333"/>
            <a:ext cx="221338" cy="21600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BE304278-036A-480E-AD9D-900901F670C8}"/>
              </a:ext>
            </a:extLst>
          </p:cNvPr>
          <p:cNvSpPr txBox="1"/>
          <p:nvPr/>
        </p:nvSpPr>
        <p:spPr>
          <a:xfrm>
            <a:off x="108857" y="6393877"/>
            <a:ext cx="24947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100" dirty="0">
                <a:latin typeface="Arial Nova Cond Light" panose="020B0306020202020204" pitchFamily="34" charset="0"/>
              </a:rPr>
              <a:t>Avots – Globālais inovāciju indekss 2021</a:t>
            </a:r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4403A935-A5DD-4212-A5B4-E00A15A7DAE6}"/>
              </a:ext>
            </a:extLst>
          </p:cNvPr>
          <p:cNvSpPr txBox="1">
            <a:spLocks/>
          </p:cNvSpPr>
          <p:nvPr/>
        </p:nvSpPr>
        <p:spPr>
          <a:xfrm>
            <a:off x="1927383" y="174992"/>
            <a:ext cx="8337233" cy="98973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lv-LV" sz="3200" b="1">
                <a:latin typeface="Calibri" panose="020F0502020204030204" pitchFamily="34" charset="0"/>
                <a:cs typeface="Calibri" panose="020F0502020204030204" pitchFamily="34" charset="0"/>
              </a:rPr>
              <a:t>INOVĀCIJAS – PRIEKŠNOSACĪJUMS AUGSTĀKAM DZĪVES LĪMENIM</a:t>
            </a:r>
            <a:endParaRPr lang="lv-LV" sz="2800" b="1">
              <a:solidFill>
                <a:srgbClr val="0086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Verdana" panose="020B0604030504040204" pitchFamily="34" charset="0"/>
            </a:endParaRPr>
          </a:p>
        </p:txBody>
      </p:sp>
      <p:pic>
        <p:nvPicPr>
          <p:cNvPr id="18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id="{49196E55-2D4D-4B02-BB85-7F72B210504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36" y="183720"/>
            <a:ext cx="1447729" cy="111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891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C38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579F8A04-7715-4996-8875-522F4AB255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55" y="488371"/>
            <a:ext cx="8905096" cy="6300356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14EE273E-7E89-4DC8-BF33-2310303FC4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480060"/>
            <a:ext cx="1071306" cy="82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578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308DB"/>
    </a:accent1>
    <a:accent2>
      <a:srgbClr val="0070C0"/>
    </a:accent2>
    <a:accent3>
      <a:srgbClr val="A5A5A5"/>
    </a:accent3>
    <a:accent4>
      <a:srgbClr val="FFFF00"/>
    </a:accent4>
    <a:accent5>
      <a:srgbClr val="4472C4"/>
    </a:accent5>
    <a:accent6>
      <a:srgbClr val="48A1FA"/>
    </a:accent6>
    <a:hlink>
      <a:srgbClr val="0563C1"/>
    </a:hlink>
    <a:folHlink>
      <a:srgbClr val="7030A0"/>
    </a:folHlink>
  </a:clrScheme>
  <a:fontScheme name="Custom 1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773</TotalTime>
  <Words>1412</Words>
  <Application>Microsoft Office PowerPoint</Application>
  <PresentationFormat>Widescreen</PresentationFormat>
  <Paragraphs>306</Paragraphs>
  <Slides>20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Arial Nova Cond Light</vt:lpstr>
      <vt:lpstr>Calibri</vt:lpstr>
      <vt:lpstr>Calibri Light</vt:lpstr>
      <vt:lpstr>Helvetica Neue</vt:lpstr>
      <vt:lpstr>Segoe UI Light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 </vt:lpstr>
      <vt:lpstr>PowerPoint Presentation</vt:lpstr>
      <vt:lpstr>NOSACĪJUMI INOVĀCIJĀM: POLITISKAIS IETVARS 2021-2027</vt:lpstr>
      <vt:lpstr>NACIONĀLĀS INDUSTRIĀLĀS POLITIKAS PAMATNOSTĀDNES 2021-2027</vt:lpstr>
      <vt:lpstr>PowerPoint Presentation</vt:lpstr>
      <vt:lpstr>PowerPoint Presentation</vt:lpstr>
      <vt:lpstr>PowerPoint Presentation</vt:lpstr>
      <vt:lpstr>PowerPoint Presentation</vt:lpstr>
      <vt:lpstr>AKTUALITĀTE</vt:lpstr>
      <vt:lpstr>EM ATBALSTS 2021.-2027.</vt:lpstr>
      <vt:lpstr>PowerPoint Presentation</vt:lpstr>
      <vt:lpstr>EKONOMIKAS MINISTRIJAS ATBALSTS P&amp;A&amp;I UZ TRL SKALAS: «NĀVES IELEJAS» PĀRVARĒŠANA</vt:lpstr>
      <vt:lpstr>INOVĀCIJU FONDS – NOZARU PĒTĪJUMU PROGRAMMA (IF-NPP)</vt:lpstr>
      <vt:lpstr>IF-NPP IETVAROS IZVĒLĒTĀS RIS3 JOMAS</vt:lpstr>
      <vt:lpstr>PowerPoint Presentation</vt:lpstr>
      <vt:lpstr>KOORDINĒTA UN ILGTERMIŅA PIEEJA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Angelīna Bekasova</dc:creator>
  <cp:lastModifiedBy>Ilze Bolšteina</cp:lastModifiedBy>
  <cp:revision>55</cp:revision>
  <dcterms:created xsi:type="dcterms:W3CDTF">2021-09-14T14:23:47Z</dcterms:created>
  <dcterms:modified xsi:type="dcterms:W3CDTF">2022-05-25T07:36:41Z</dcterms:modified>
</cp:coreProperties>
</file>