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9"/>
  </p:notesMasterIdLst>
  <p:sldIdLst>
    <p:sldId id="5726" r:id="rId2"/>
    <p:sldId id="5720" r:id="rId3"/>
    <p:sldId id="5721" r:id="rId4"/>
    <p:sldId id="5724" r:id="rId5"/>
    <p:sldId id="5725" r:id="rId6"/>
    <p:sldId id="5723" r:id="rId7"/>
    <p:sldId id="572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4655" autoAdjust="0"/>
  </p:normalViewPr>
  <p:slideViewPr>
    <p:cSldViewPr snapToGrid="0">
      <p:cViewPr varScale="1">
        <p:scale>
          <a:sx n="56" d="100"/>
          <a:sy n="56" d="100"/>
        </p:scale>
        <p:origin x="9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atvenergo-my.sharepoint.com/personal/toms_rutkovskis_sadalestikls_lv/Documents/Desktop/Apskats%20Q2/&#290;ener&#257;cijas_jaudas%20anal&#299;ze%20copy.xl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atvenergo-my.sharepoint.com/personal/toms_rutkovskis_sadalestikls_lv/Documents/Desktop/Apskats%20Q2/&#290;ener&#257;cijas_jaudas%20anal&#299;ze.xl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49998815527144E-2"/>
          <c:y val="3.1806203006448895E-2"/>
          <c:w val="0.90243489411194722"/>
          <c:h val="0.856919442879178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Mikroģeneratori!$P$10</c:f>
              <c:strCache>
                <c:ptCount val="1"/>
                <c:pt idx="0">
                  <c:v>Skaits (gb.)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1E-4E68-BAE6-E4EB428A2C6C}"/>
              </c:ext>
            </c:extLst>
          </c:dPt>
          <c:dLbls>
            <c:dLbl>
              <c:idx val="0"/>
              <c:layout>
                <c:manualLayout>
                  <c:x val="-1.8826217236454276E-17"/>
                  <c:y val="-4.05758333742651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50-455F-924F-24BB610EB7F9}"/>
                </c:ext>
              </c:extLst>
            </c:dLbl>
            <c:dLbl>
              <c:idx val="1"/>
              <c:layout>
                <c:manualLayout>
                  <c:x val="-3.9948066596413416E-3"/>
                  <c:y val="-4.04865415592326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50-455F-924F-24BB610EB7F9}"/>
                </c:ext>
              </c:extLst>
            </c:dLbl>
            <c:dLbl>
              <c:idx val="2"/>
              <c:layout>
                <c:manualLayout>
                  <c:x val="-4.1075990429459645E-3"/>
                  <c:y val="-3.81583366061620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50-455F-924F-24BB610EB7F9}"/>
                </c:ext>
              </c:extLst>
            </c:dLbl>
            <c:dLbl>
              <c:idx val="3"/>
              <c:layout>
                <c:manualLayout>
                  <c:x val="0"/>
                  <c:y val="-3.65129290963008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50-455F-924F-24BB610EB7F9}"/>
                </c:ext>
              </c:extLst>
            </c:dLbl>
            <c:dLbl>
              <c:idx val="4"/>
              <c:layout>
                <c:manualLayout>
                  <c:x val="-4.1075857567685007E-3"/>
                  <c:y val="-4.10207864532537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50-455F-924F-24BB610EB7F9}"/>
                </c:ext>
              </c:extLst>
            </c:dLbl>
            <c:dLbl>
              <c:idx val="5"/>
              <c:layout>
                <c:manualLayout>
                  <c:x val="-3.8820142763368254E-3"/>
                  <c:y val="-4.42088007786486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50-455F-924F-24BB610EB7F9}"/>
                </c:ext>
              </c:extLst>
            </c:dLbl>
            <c:dLbl>
              <c:idx val="6"/>
              <c:layout>
                <c:manualLayout>
                  <c:x val="-2.0537928783842503E-3"/>
                  <c:y val="-4.94840881994714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50-455F-924F-24BB610EB7F9}"/>
                </c:ext>
              </c:extLst>
            </c:dLbl>
            <c:dLbl>
              <c:idx val="7"/>
              <c:layout>
                <c:manualLayout>
                  <c:x val="-2.0537928783841753E-3"/>
                  <c:y val="-6.21232246858077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50-455F-924F-24BB610EB7F9}"/>
                </c:ext>
              </c:extLst>
            </c:dLbl>
            <c:dLbl>
              <c:idx val="8"/>
              <c:layout>
                <c:manualLayout>
                  <c:x val="0"/>
                  <c:y val="-5.34537315777211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50-455F-924F-24BB610EB7F9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550-455F-924F-24BB610EB7F9}"/>
                </c:ext>
              </c:extLst>
            </c:dLbl>
            <c:dLbl>
              <c:idx val="10"/>
              <c:layout>
                <c:manualLayout>
                  <c:x val="0"/>
                  <c:y val="-9.43579400498205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92-423E-8670-EBF65E14EA80}"/>
                </c:ext>
              </c:extLst>
            </c:dLbl>
            <c:dLbl>
              <c:idx val="11"/>
              <c:layout>
                <c:manualLayout>
                  <c:x val="-3.3534729831576814E-4"/>
                  <c:y val="-4.72243395879540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F5-4386-950C-D78DC97A8049}"/>
                </c:ext>
              </c:extLst>
            </c:dLbl>
            <c:dLbl>
              <c:idx val="12"/>
              <c:layout>
                <c:manualLayout>
                  <c:x val="0"/>
                  <c:y val="-0.352129615177644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1E-4E68-BAE6-E4EB428A2C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Mikroģeneratori!$O$11:$O$23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Mikroģeneratori!$P$11:$P$23</c:f>
              <c:numCache>
                <c:formatCode>General</c:formatCode>
                <c:ptCount val="13"/>
                <c:pt idx="0">
                  <c:v>1</c:v>
                </c:pt>
                <c:pt idx="1">
                  <c:v>4</c:v>
                </c:pt>
                <c:pt idx="2">
                  <c:v>36</c:v>
                </c:pt>
                <c:pt idx="3">
                  <c:v>91</c:v>
                </c:pt>
                <c:pt idx="4">
                  <c:v>156</c:v>
                </c:pt>
                <c:pt idx="5">
                  <c:v>218</c:v>
                </c:pt>
                <c:pt idx="6">
                  <c:v>269</c:v>
                </c:pt>
                <c:pt idx="7">
                  <c:v>327</c:v>
                </c:pt>
                <c:pt idx="8">
                  <c:v>430</c:v>
                </c:pt>
                <c:pt idx="9">
                  <c:v>648</c:v>
                </c:pt>
                <c:pt idx="10">
                  <c:v>1105</c:v>
                </c:pt>
                <c:pt idx="11">
                  <c:v>2145</c:v>
                </c:pt>
                <c:pt idx="12">
                  <c:v>8233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A-419E-ABFF-7BD69149ADDF}"/>
            </c:ext>
          </c:extLst>
        </c:ser>
        <c:ser>
          <c:idx val="2"/>
          <c:order val="1"/>
          <c:tx>
            <c:strRef>
              <c:f>Mikroģeneratori!$R$10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A1E-4E68-BAE6-E4EB428A2C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Mikroģeneratori!$O$11:$O$23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Mikroģeneratori!$R$11:$R$23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146A-419E-ABFF-7BD69149A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100"/>
        <c:axId val="832449872"/>
        <c:axId val="832451512"/>
      </c:barChart>
      <c:catAx>
        <c:axId val="83244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32451512"/>
        <c:crosses val="autoZero"/>
        <c:auto val="1"/>
        <c:lblAlgn val="ctr"/>
        <c:lblOffset val="100"/>
        <c:noMultiLvlLbl val="0"/>
      </c:catAx>
      <c:valAx>
        <c:axId val="832451512"/>
        <c:scaling>
          <c:orientation val="minMax"/>
          <c:max val="9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3244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Skaits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janv</c:v>
                </c:pt>
                <c:pt idx="1">
                  <c:v>febr</c:v>
                </c:pt>
                <c:pt idx="2">
                  <c:v>marts</c:v>
                </c:pt>
                <c:pt idx="3">
                  <c:v>apr</c:v>
                </c:pt>
                <c:pt idx="4">
                  <c:v>maijs</c:v>
                </c:pt>
                <c:pt idx="5">
                  <c:v>jūn</c:v>
                </c:pt>
                <c:pt idx="6">
                  <c:v>jūl</c:v>
                </c:pt>
                <c:pt idx="7">
                  <c:v>sept</c:v>
                </c:pt>
                <c:pt idx="8">
                  <c:v>okt</c:v>
                </c:pt>
                <c:pt idx="9">
                  <c:v>nov</c:v>
                </c:pt>
                <c:pt idx="10">
                  <c:v>dec</c:v>
                </c:pt>
                <c:pt idx="11">
                  <c:v>janv</c:v>
                </c:pt>
                <c:pt idx="12">
                  <c:v>febr</c:v>
                </c:pt>
                <c:pt idx="13">
                  <c:v>marts</c:v>
                </c:pt>
                <c:pt idx="14">
                  <c:v>apr</c:v>
                </c:pt>
                <c:pt idx="15">
                  <c:v>maijs</c:v>
                </c:pt>
                <c:pt idx="16">
                  <c:v>jūn</c:v>
                </c:pt>
                <c:pt idx="17">
                  <c:v>jūl</c:v>
                </c:pt>
                <c:pt idx="18">
                  <c:v>aug</c:v>
                </c:pt>
                <c:pt idx="19">
                  <c:v>sept</c:v>
                </c:pt>
              </c:strCache>
            </c:strRef>
          </c:cat>
          <c:val>
            <c:numRef>
              <c:f>Sheet1!$B$2:$B$21</c:f>
              <c:numCache>
                <c:formatCode>0</c:formatCode>
                <c:ptCount val="20"/>
                <c:pt idx="1">
                  <c:v>6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11</c:v>
                </c:pt>
                <c:pt idx="6">
                  <c:v>1</c:v>
                </c:pt>
                <c:pt idx="7">
                  <c:v>3</c:v>
                </c:pt>
                <c:pt idx="8">
                  <c:v>6</c:v>
                </c:pt>
                <c:pt idx="9">
                  <c:v>10</c:v>
                </c:pt>
                <c:pt idx="10">
                  <c:v>11</c:v>
                </c:pt>
                <c:pt idx="11">
                  <c:v>16</c:v>
                </c:pt>
                <c:pt idx="12">
                  <c:v>33</c:v>
                </c:pt>
                <c:pt idx="13">
                  <c:v>62</c:v>
                </c:pt>
                <c:pt idx="14">
                  <c:v>60</c:v>
                </c:pt>
                <c:pt idx="15">
                  <c:v>49</c:v>
                </c:pt>
                <c:pt idx="16">
                  <c:v>77</c:v>
                </c:pt>
                <c:pt idx="17">
                  <c:v>89</c:v>
                </c:pt>
                <c:pt idx="18">
                  <c:v>151</c:v>
                </c:pt>
                <c:pt idx="1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D-4C53-93B7-0A9FF2F4DD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Jauda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janv</c:v>
                </c:pt>
                <c:pt idx="1">
                  <c:v>febr</c:v>
                </c:pt>
                <c:pt idx="2">
                  <c:v>marts</c:v>
                </c:pt>
                <c:pt idx="3">
                  <c:v>apr</c:v>
                </c:pt>
                <c:pt idx="4">
                  <c:v>maijs</c:v>
                </c:pt>
                <c:pt idx="5">
                  <c:v>jūn</c:v>
                </c:pt>
                <c:pt idx="6">
                  <c:v>jūl</c:v>
                </c:pt>
                <c:pt idx="7">
                  <c:v>sept</c:v>
                </c:pt>
                <c:pt idx="8">
                  <c:v>okt</c:v>
                </c:pt>
                <c:pt idx="9">
                  <c:v>nov</c:v>
                </c:pt>
                <c:pt idx="10">
                  <c:v>dec</c:v>
                </c:pt>
                <c:pt idx="11">
                  <c:v>janv</c:v>
                </c:pt>
                <c:pt idx="12">
                  <c:v>febr</c:v>
                </c:pt>
                <c:pt idx="13">
                  <c:v>marts</c:v>
                </c:pt>
                <c:pt idx="14">
                  <c:v>apr</c:v>
                </c:pt>
                <c:pt idx="15">
                  <c:v>maijs</c:v>
                </c:pt>
                <c:pt idx="16">
                  <c:v>jūn</c:v>
                </c:pt>
                <c:pt idx="17">
                  <c:v>jūl</c:v>
                </c:pt>
                <c:pt idx="18">
                  <c:v>aug</c:v>
                </c:pt>
                <c:pt idx="19">
                  <c:v>sept</c:v>
                </c:pt>
              </c:strCache>
            </c:strRef>
          </c:cat>
          <c:val>
            <c:numRef>
              <c:f>Sheet1!$C$2:$C$21</c:f>
              <c:numCache>
                <c:formatCode>0.0</c:formatCode>
                <c:ptCount val="20"/>
                <c:pt idx="0">
                  <c:v>4.2119999999999997</c:v>
                </c:pt>
                <c:pt idx="1">
                  <c:v>13.559999999999999</c:v>
                </c:pt>
                <c:pt idx="2">
                  <c:v>2.31</c:v>
                </c:pt>
                <c:pt idx="3">
                  <c:v>2.1283999999999996</c:v>
                </c:pt>
                <c:pt idx="4">
                  <c:v>3.7650000000000001</c:v>
                </c:pt>
                <c:pt idx="5">
                  <c:v>44.17</c:v>
                </c:pt>
                <c:pt idx="6">
                  <c:v>4</c:v>
                </c:pt>
                <c:pt idx="7">
                  <c:v>9.8980000000000015</c:v>
                </c:pt>
                <c:pt idx="8">
                  <c:v>6.4386000000000001</c:v>
                </c:pt>
                <c:pt idx="9">
                  <c:v>24.157999999999998</c:v>
                </c:pt>
                <c:pt idx="10">
                  <c:v>19.268999999999991</c:v>
                </c:pt>
                <c:pt idx="11">
                  <c:v>35.289000000000001</c:v>
                </c:pt>
                <c:pt idx="12">
                  <c:v>86.808900000000008</c:v>
                </c:pt>
                <c:pt idx="13">
                  <c:v>152.18057500000003</c:v>
                </c:pt>
                <c:pt idx="14">
                  <c:v>154.32187999999996</c:v>
                </c:pt>
                <c:pt idx="15">
                  <c:v>106.48059999999997</c:v>
                </c:pt>
                <c:pt idx="16">
                  <c:v>108.03378999999997</c:v>
                </c:pt>
                <c:pt idx="17">
                  <c:v>109.72689999999997</c:v>
                </c:pt>
                <c:pt idx="18">
                  <c:v>134.00164999999981</c:v>
                </c:pt>
                <c:pt idx="19">
                  <c:v>24.700004999999997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AD-4C53-93B7-0A9FF2F4D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431537296"/>
        <c:axId val="431544184"/>
      </c:barChart>
      <c:catAx>
        <c:axId val="43153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31544184"/>
        <c:crosses val="autoZero"/>
        <c:auto val="1"/>
        <c:lblAlgn val="ctr"/>
        <c:lblOffset val="100"/>
        <c:noMultiLvlLbl val="0"/>
      </c:catAx>
      <c:valAx>
        <c:axId val="43154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3153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57995557800582E-2"/>
          <c:y val="0"/>
          <c:w val="0.91329019385646892"/>
          <c:h val="0.86065156596122272"/>
        </c:manualLayout>
      </c:layout>
      <c:areaChart>
        <c:grouping val="standard"/>
        <c:varyColors val="0"/>
        <c:ser>
          <c:idx val="0"/>
          <c:order val="0"/>
          <c:tx>
            <c:strRef>
              <c:f>Dati!$C$4</c:f>
              <c:strCache>
                <c:ptCount val="1"/>
                <c:pt idx="0">
                  <c:v>Vidējais patēriņš (2021)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Dati!$B$5:$B$16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Dati!$C$5:$C$16</c:f>
              <c:numCache>
                <c:formatCode>0.00</c:formatCode>
                <c:ptCount val="12"/>
                <c:pt idx="0">
                  <c:v>887.45</c:v>
                </c:pt>
                <c:pt idx="1">
                  <c:v>926.49</c:v>
                </c:pt>
                <c:pt idx="2">
                  <c:v>858.01</c:v>
                </c:pt>
                <c:pt idx="3">
                  <c:v>798.29</c:v>
                </c:pt>
                <c:pt idx="4">
                  <c:v>766.5</c:v>
                </c:pt>
                <c:pt idx="5">
                  <c:v>765.16</c:v>
                </c:pt>
                <c:pt idx="6">
                  <c:v>795.58</c:v>
                </c:pt>
                <c:pt idx="7">
                  <c:v>771.08</c:v>
                </c:pt>
                <c:pt idx="8">
                  <c:v>807.68</c:v>
                </c:pt>
                <c:pt idx="9">
                  <c:v>812.81</c:v>
                </c:pt>
                <c:pt idx="10">
                  <c:v>860.16</c:v>
                </c:pt>
                <c:pt idx="11">
                  <c:v>943.73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35-42B1-8C1F-44BABD2A88F1}"/>
            </c:ext>
          </c:extLst>
        </c:ser>
        <c:ser>
          <c:idx val="3"/>
          <c:order val="1"/>
          <c:tx>
            <c:strRef>
              <c:f>Dati!$R$4</c:f>
              <c:strCache>
                <c:ptCount val="1"/>
                <c:pt idx="0">
                  <c:v>Kopējā rezervētā SES (ST&amp;AST)</c:v>
                </c:pt>
              </c:strCache>
            </c:strRef>
          </c:tx>
          <c:spPr>
            <a:solidFill>
              <a:schemeClr val="accent6">
                <a:alpha val="52000"/>
              </a:schemeClr>
            </a:solidFill>
            <a:ln>
              <a:noFill/>
            </a:ln>
            <a:effectLst/>
          </c:spPr>
          <c:cat>
            <c:strRef>
              <c:f>Dati!$B$5:$B$16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Dati!$R$5:$R$16</c:f>
              <c:numCache>
                <c:formatCode>General</c:formatCode>
                <c:ptCount val="12"/>
                <c:pt idx="0">
                  <c:v>414.69090357142863</c:v>
                </c:pt>
                <c:pt idx="1">
                  <c:v>753.11175357142872</c:v>
                </c:pt>
                <c:pt idx="2">
                  <c:v>1464.1744964285715</c:v>
                </c:pt>
                <c:pt idx="3">
                  <c:v>2016.3428892857144</c:v>
                </c:pt>
                <c:pt idx="4">
                  <c:v>2713.3382571428574</c:v>
                </c:pt>
                <c:pt idx="5">
                  <c:v>2691.8256999999999</c:v>
                </c:pt>
                <c:pt idx="6">
                  <c:v>2646.8292392857143</c:v>
                </c:pt>
                <c:pt idx="7">
                  <c:v>2443.4169107142861</c:v>
                </c:pt>
                <c:pt idx="8">
                  <c:v>1644.5431249999999</c:v>
                </c:pt>
                <c:pt idx="9">
                  <c:v>973.32837499999994</c:v>
                </c:pt>
                <c:pt idx="10">
                  <c:v>449.35214999999999</c:v>
                </c:pt>
                <c:pt idx="11">
                  <c:v>209.63259642857145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35-42B1-8C1F-44BABD2A88F1}"/>
            </c:ext>
          </c:extLst>
        </c:ser>
        <c:ser>
          <c:idx val="4"/>
          <c:order val="2"/>
          <c:tx>
            <c:strRef>
              <c:f>Dati!$F$4</c:f>
              <c:strCache>
                <c:ptCount val="1"/>
                <c:pt idx="0">
                  <c:v>Rezervētā SES (ST)</c:v>
                </c:pt>
              </c:strCache>
            </c:strRef>
          </c:tx>
          <c:spPr>
            <a:solidFill>
              <a:schemeClr val="accent6">
                <a:alpha val="67000"/>
              </a:schemeClr>
            </a:solidFill>
            <a:ln w="25400">
              <a:noFill/>
            </a:ln>
            <a:effectLst/>
          </c:spPr>
          <c:val>
            <c:numRef>
              <c:f>Dati!$F$5:$F$16</c:f>
              <c:numCache>
                <c:formatCode>General</c:formatCode>
                <c:ptCount val="12"/>
                <c:pt idx="0">
                  <c:v>156.54407500000002</c:v>
                </c:pt>
                <c:pt idx="1">
                  <c:v>284.29652500000003</c:v>
                </c:pt>
                <c:pt idx="2">
                  <c:v>552.71972500000004</c:v>
                </c:pt>
                <c:pt idx="3">
                  <c:v>761.16097500000001</c:v>
                </c:pt>
                <c:pt idx="4">
                  <c:v>1024.2738000000002</c:v>
                </c:pt>
                <c:pt idx="5">
                  <c:v>1016.1528999999999</c:v>
                </c:pt>
                <c:pt idx="6">
                  <c:v>999.16692500000011</c:v>
                </c:pt>
                <c:pt idx="7">
                  <c:v>922.37962500000003</c:v>
                </c:pt>
                <c:pt idx="8">
                  <c:v>620.80812500000002</c:v>
                </c:pt>
                <c:pt idx="9">
                  <c:v>367.42737500000004</c:v>
                </c:pt>
                <c:pt idx="10">
                  <c:v>169.62854999999999</c:v>
                </c:pt>
                <c:pt idx="11">
                  <c:v>79.135425000000012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35-42B1-8C1F-44BABD2A88F1}"/>
            </c:ext>
          </c:extLst>
        </c:ser>
        <c:ser>
          <c:idx val="1"/>
          <c:order val="4"/>
          <c:tx>
            <c:strRef>
              <c:f>Dati!$I$4</c:f>
              <c:strCache>
                <c:ptCount val="1"/>
                <c:pt idx="0">
                  <c:v>Uzstādītā SES (ST)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cat>
            <c:strRef>
              <c:f>Dati!$B$5:$B$16</c:f>
              <c:strCache>
                <c:ptCount val="12"/>
                <c:pt idx="0">
                  <c:v>Janvāris</c:v>
                </c:pt>
                <c:pt idx="1">
                  <c:v>Februāris</c:v>
                </c:pt>
                <c:pt idx="2">
                  <c:v>Marts</c:v>
                </c:pt>
                <c:pt idx="3">
                  <c:v>Aprīlis</c:v>
                </c:pt>
                <c:pt idx="4">
                  <c:v>Maijs</c:v>
                </c:pt>
                <c:pt idx="5">
                  <c:v>Jūnijs</c:v>
                </c:pt>
                <c:pt idx="6">
                  <c:v>Jūlijs</c:v>
                </c:pt>
                <c:pt idx="7">
                  <c:v>Augusts</c:v>
                </c:pt>
                <c:pt idx="8">
                  <c:v>Septembris</c:v>
                </c:pt>
                <c:pt idx="9">
                  <c:v>Oktobris</c:v>
                </c:pt>
                <c:pt idx="10">
                  <c:v>Novembris</c:v>
                </c:pt>
                <c:pt idx="11">
                  <c:v>Decembris</c:v>
                </c:pt>
              </c:strCache>
            </c:strRef>
          </c:cat>
          <c:val>
            <c:numRef>
              <c:f>Dati!$I$5:$I$16</c:f>
              <c:numCache>
                <c:formatCode>General</c:formatCode>
                <c:ptCount val="12"/>
                <c:pt idx="0">
                  <c:v>7.9548842857142859</c:v>
                </c:pt>
                <c:pt idx="1">
                  <c:v>14.446704285714286</c:v>
                </c:pt>
                <c:pt idx="2">
                  <c:v>28.086795714285717</c:v>
                </c:pt>
                <c:pt idx="3">
                  <c:v>38.678867142857143</c:v>
                </c:pt>
                <c:pt idx="4">
                  <c:v>52.049108571428576</c:v>
                </c:pt>
                <c:pt idx="5">
                  <c:v>51.63644</c:v>
                </c:pt>
                <c:pt idx="6">
                  <c:v>50.773287142857143</c:v>
                </c:pt>
                <c:pt idx="7">
                  <c:v>46.871292857142862</c:v>
                </c:pt>
                <c:pt idx="8">
                  <c:v>31.546750000000003</c:v>
                </c:pt>
                <c:pt idx="9">
                  <c:v>18.671049999999997</c:v>
                </c:pt>
                <c:pt idx="10">
                  <c:v>8.6197800000000004</c:v>
                </c:pt>
                <c:pt idx="11">
                  <c:v>4.0213157142857145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35-42B1-8C1F-44BABD2A8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9166000"/>
        <c:axId val="809166328"/>
        <c:extLst>
          <c:ext xmlns:c15="http://schemas.microsoft.com/office/drawing/2012/chart" uri="{02D57815-91ED-43cb-92C2-25804820EDAC}">
            <c15:filteredAreaSeries>
              <c15:ser>
                <c:idx val="2"/>
                <c:order val="3"/>
                <c:tx>
                  <c:strRef>
                    <c:extLst>
                      <c:ext uri="{02D57815-91ED-43cb-92C2-25804820EDAC}">
                        <c15:formulaRef>
                          <c15:sqref>Dati!$S$4</c15:sqref>
                        </c15:formulaRef>
                      </c:ext>
                    </c:extLst>
                    <c:strCache>
                      <c:ptCount val="1"/>
                      <c:pt idx="0">
                        <c:v>Kopējā rezervētā  VES (ST&amp;AST)</c:v>
                      </c:pt>
                    </c:strCache>
                  </c:strRef>
                </c:tx>
                <c:spPr>
                  <a:solidFill>
                    <a:srgbClr val="92D050"/>
                  </a:solidFill>
                  <a:ln>
                    <a:noFill/>
                  </a:ln>
                  <a:effectLst/>
                </c:spPr>
                <c:cat>
                  <c:strRef>
                    <c:extLst>
                      <c:ext uri="{02D57815-91ED-43cb-92C2-25804820EDAC}">
                        <c15:formulaRef>
                          <c15:sqref>Dati!$B$5:$B$16</c15:sqref>
                        </c15:formulaRef>
                      </c:ext>
                    </c:extLst>
                    <c:strCache>
                      <c:ptCount val="12"/>
                      <c:pt idx="0">
                        <c:v>Janvāris</c:v>
                      </c:pt>
                      <c:pt idx="1">
                        <c:v>Februāris</c:v>
                      </c:pt>
                      <c:pt idx="2">
                        <c:v>Marts</c:v>
                      </c:pt>
                      <c:pt idx="3">
                        <c:v>Aprīlis</c:v>
                      </c:pt>
                      <c:pt idx="4">
                        <c:v>Maijs</c:v>
                      </c:pt>
                      <c:pt idx="5">
                        <c:v>Jūnijs</c:v>
                      </c:pt>
                      <c:pt idx="6">
                        <c:v>Jūlijs</c:v>
                      </c:pt>
                      <c:pt idx="7">
                        <c:v>Augusts</c:v>
                      </c:pt>
                      <c:pt idx="8">
                        <c:v>Septembris</c:v>
                      </c:pt>
                      <c:pt idx="9">
                        <c:v>Oktobris</c:v>
                      </c:pt>
                      <c:pt idx="10">
                        <c:v>Novembris</c:v>
                      </c:pt>
                      <c:pt idx="11">
                        <c:v>Decembris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Dati!$S$5:$S$16</c15:sqref>
                        </c15:formulaRef>
                      </c:ext>
                    </c:extLst>
                    <c:numCache>
                      <c:formatCode>#\ ##0.00000</c:formatCode>
                      <c:ptCount val="12"/>
                      <c:pt idx="0">
                        <c:v>280.87224761904764</c:v>
                      </c:pt>
                      <c:pt idx="1">
                        <c:v>297.72239177489178</c:v>
                      </c:pt>
                      <c:pt idx="2">
                        <c:v>319.3433965367966</c:v>
                      </c:pt>
                      <c:pt idx="3">
                        <c:v>254.30390909090909</c:v>
                      </c:pt>
                      <c:pt idx="4">
                        <c:v>208.89553939393937</c:v>
                      </c:pt>
                      <c:pt idx="5">
                        <c:v>107.33827835497836</c:v>
                      </c:pt>
                      <c:pt idx="6">
                        <c:v>178.28657402597401</c:v>
                      </c:pt>
                      <c:pt idx="7">
                        <c:v>133.55975584415583</c:v>
                      </c:pt>
                      <c:pt idx="8">
                        <c:v>230.55305584415581</c:v>
                      </c:pt>
                      <c:pt idx="9">
                        <c:v>276.40565108225104</c:v>
                      </c:pt>
                      <c:pt idx="10">
                        <c:v>260.32225238095236</c:v>
                      </c:pt>
                      <c:pt idx="11">
                        <c:v>297.86843852813854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D135-42B1-8C1F-44BABD2A88F1}"/>
                  </c:ext>
                </c:extLst>
              </c15:ser>
            </c15:filteredAreaSeries>
            <c15:filteredArea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Dati!$T$4</c15:sqref>
                        </c15:formulaRef>
                      </c:ext>
                    </c:extLst>
                    <c:strCache>
                      <c:ptCount val="1"/>
                      <c:pt idx="0">
                        <c:v>VES maximums</c:v>
                      </c:pt>
                    </c:strCache>
                  </c:strRef>
                </c:tx>
                <c:spPr>
                  <a:noFill/>
                  <a:ln w="25400">
                    <a:solidFill>
                      <a:srgbClr val="92D050"/>
                    </a:solidFill>
                    <a:prstDash val="dash"/>
                  </a:ln>
                  <a:effectLst/>
                </c:spP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Dati!$T$5:$T$16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1482.7</c:v>
                      </c:pt>
                      <c:pt idx="1">
                        <c:v>1482.7</c:v>
                      </c:pt>
                      <c:pt idx="2">
                        <c:v>1482.7</c:v>
                      </c:pt>
                      <c:pt idx="3">
                        <c:v>1482.7</c:v>
                      </c:pt>
                      <c:pt idx="4">
                        <c:v>1482.7</c:v>
                      </c:pt>
                      <c:pt idx="5">
                        <c:v>1482.7</c:v>
                      </c:pt>
                      <c:pt idx="6">
                        <c:v>1482.7</c:v>
                      </c:pt>
                      <c:pt idx="7">
                        <c:v>1482.7</c:v>
                      </c:pt>
                      <c:pt idx="8">
                        <c:v>1482.7</c:v>
                      </c:pt>
                      <c:pt idx="9">
                        <c:v>1482.7</c:v>
                      </c:pt>
                      <c:pt idx="10">
                        <c:v>1482.7</c:v>
                      </c:pt>
                      <c:pt idx="11">
                        <c:v>1482.7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135-42B1-8C1F-44BABD2A88F1}"/>
                  </c:ext>
                </c:extLst>
              </c15:ser>
            </c15:filteredAreaSeries>
          </c:ext>
        </c:extLst>
      </c:areaChart>
      <c:catAx>
        <c:axId val="80916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809166328"/>
        <c:crosses val="autoZero"/>
        <c:auto val="1"/>
        <c:lblAlgn val="ctr"/>
        <c:lblOffset val="100"/>
        <c:noMultiLvlLbl val="0"/>
      </c:catAx>
      <c:valAx>
        <c:axId val="809166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809166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1613D-68BF-4755-A03B-2150D67C97CE}" type="datetimeFigureOut">
              <a:rPr lang="lv-LV" smtClean="0"/>
              <a:t>07.09.2022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A8E82-8B2A-4001-AFFF-A4A0939F9FC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548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Tx/>
              <a:buChar char="-"/>
            </a:pPr>
            <a:endParaRPr lang="lv-LV" sz="1600" b="0" i="0" u="none" strike="noStrike" baseline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B836-9C10-3B4A-8620-61316D12BF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67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B836-9C10-3B4A-8620-61316D12BF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04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B836-9C10-3B4A-8620-61316D12BF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596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u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71EADA53-8D1D-4394-A903-BF9078879A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5834"/>
          <a:stretch/>
        </p:blipFill>
        <p:spPr>
          <a:xfrm>
            <a:off x="0" y="0"/>
            <a:ext cx="7823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33" y="2276475"/>
            <a:ext cx="4573691" cy="2086725"/>
          </a:xfrm>
        </p:spPr>
        <p:txBody>
          <a:bodyPr wrap="square" anchor="t" anchorCtr="0">
            <a:spAutoFit/>
          </a:bodyPr>
          <a:lstStyle>
            <a:lvl1pPr algn="l">
              <a:defRPr sz="4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9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B0BE864-13BC-4A78-9980-23AB00B261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7619" y="1689025"/>
            <a:ext cx="5017994" cy="4424100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DEC37B08-F56C-4461-83A4-FDF76DD5BB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42926" y="1689025"/>
            <a:ext cx="2280738" cy="2010806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52811A74-9249-4A0F-A279-8B103976CC9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42926" y="4093179"/>
            <a:ext cx="2280738" cy="2010806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CB1CC03-A148-8C4B-A53A-7A6C7F19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32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aza+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3B68EEA-F811-4730-9C38-8F24038E1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300" y="4220750"/>
            <a:ext cx="8137525" cy="1615699"/>
          </a:xfrm>
        </p:spPr>
        <p:txBody>
          <a:bodyPr wrap="square" lIns="0" tIns="0" rIns="0">
            <a:spAutoFit/>
          </a:bodyPr>
          <a:lstStyle>
            <a:lvl1pPr>
              <a:lnSpc>
                <a:spcPts val="2500"/>
              </a:lnSpc>
              <a:spcBef>
                <a:spcPts val="0"/>
              </a:spcBef>
              <a:defRPr sz="1600"/>
            </a:lvl1pPr>
            <a:lvl2pPr>
              <a:lnSpc>
                <a:spcPts val="2500"/>
              </a:lnSpc>
              <a:spcBef>
                <a:spcPts val="0"/>
              </a:spcBef>
              <a:defRPr sz="1600"/>
            </a:lvl2pPr>
            <a:lvl3pPr>
              <a:lnSpc>
                <a:spcPts val="2500"/>
              </a:lnSpc>
              <a:spcBef>
                <a:spcPts val="0"/>
              </a:spcBef>
              <a:defRPr sz="1600"/>
            </a:lvl3pPr>
            <a:lvl4pPr>
              <a:lnSpc>
                <a:spcPts val="2500"/>
              </a:lnSpc>
              <a:spcBef>
                <a:spcPts val="0"/>
              </a:spcBef>
              <a:defRPr sz="1600"/>
            </a:lvl4pPr>
            <a:lvl5pPr>
              <a:lnSpc>
                <a:spcPts val="2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667398F-59C3-4C16-A007-2BD55FF3DE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5300" y="1651613"/>
            <a:ext cx="2535826" cy="2235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54AC47C-71B3-4BF5-9BE5-E5493D82AEB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651613"/>
            <a:ext cx="2535826" cy="2235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2FA1062A-BFB9-4107-93AE-DA971C2029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83675" y="1651613"/>
            <a:ext cx="2535826" cy="2235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479BBF3-AF30-6645-A902-FEA0611D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2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+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3E296B-DA61-4D4B-B0C8-7C8BD54F9804}"/>
              </a:ext>
            </a:extLst>
          </p:cNvPr>
          <p:cNvSpPr/>
          <p:nvPr/>
        </p:nvSpPr>
        <p:spPr>
          <a:xfrm>
            <a:off x="0" y="0"/>
            <a:ext cx="21132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FD885F3-4DE9-C944-8149-97A73A173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5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akstitu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203C5AC-9BCC-4D4D-ADC0-24FA4A58D1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5834"/>
          <a:stretch/>
        </p:blipFill>
        <p:spPr>
          <a:xfrm>
            <a:off x="0" y="0"/>
            <a:ext cx="7823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733" y="2276475"/>
            <a:ext cx="4573691" cy="867930"/>
          </a:xfrm>
        </p:spPr>
        <p:txBody>
          <a:bodyPr wrap="square" anchor="t" anchorCtr="0">
            <a:spAutoFit/>
          </a:bodyPr>
          <a:lstStyle>
            <a:lvl1pPr algn="l">
              <a:defRPr sz="2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88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CD57859-76D4-4A66-8365-1C0D3A8843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4" r="70250"/>
          <a:stretch/>
        </p:blipFill>
        <p:spPr>
          <a:xfrm>
            <a:off x="-1737" y="0"/>
            <a:ext cx="3628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47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+teks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F1D5F581-C595-4C56-B03B-A8291AD4E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1850" y="0"/>
            <a:ext cx="755015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F5BC25-AEA6-704F-B901-D843AC303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7550" y="1044787"/>
            <a:ext cx="4105275" cy="239501"/>
          </a:xfrm>
        </p:spPr>
        <p:txBody>
          <a:bodyPr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C2863D-26D4-7D42-91B8-19BF539F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550" y="2276475"/>
            <a:ext cx="4105275" cy="1615699"/>
          </a:xfrm>
        </p:spPr>
        <p:txBody>
          <a:bodyPr lIns="0" tIns="0" rIns="0">
            <a:spAutoFit/>
          </a:bodyPr>
          <a:lstStyle>
            <a:lvl1pPr algn="just">
              <a:lnSpc>
                <a:spcPts val="2500"/>
              </a:lnSpc>
              <a:spcBef>
                <a:spcPts val="0"/>
              </a:spcBef>
              <a:defRPr sz="1600"/>
            </a:lvl1pPr>
            <a:lvl2pPr>
              <a:lnSpc>
                <a:spcPts val="2500"/>
              </a:lnSpc>
              <a:spcBef>
                <a:spcPts val="0"/>
              </a:spcBef>
              <a:defRPr sz="1600"/>
            </a:lvl2pPr>
            <a:lvl3pPr>
              <a:lnSpc>
                <a:spcPts val="2500"/>
              </a:lnSpc>
              <a:spcBef>
                <a:spcPts val="0"/>
              </a:spcBef>
              <a:defRPr sz="1600"/>
            </a:lvl3pPr>
            <a:lvl4pPr>
              <a:lnSpc>
                <a:spcPts val="2500"/>
              </a:lnSpc>
              <a:spcBef>
                <a:spcPts val="0"/>
              </a:spcBef>
              <a:defRPr sz="1600"/>
            </a:lvl4pPr>
            <a:lvl5pPr>
              <a:lnSpc>
                <a:spcPts val="2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2CD5-86EF-4675-88F9-5EAD21598D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7550" y="1457776"/>
            <a:ext cx="4105275" cy="239501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lv-LV" dirty="0"/>
              <a:t>Apakšvirsraksts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B54DA2D-AAFC-4323-B40D-C6DC70299D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92958" y="6205102"/>
            <a:ext cx="877166" cy="36933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CD95655-AEDC-4EC0-AF1E-E30F1ACC5D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05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ma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E0741D8-8AA9-4243-85C0-7AEAE3CF8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0" r="66362"/>
          <a:stretch/>
        </p:blipFill>
        <p:spPr>
          <a:xfrm>
            <a:off x="-2383" y="1"/>
            <a:ext cx="410367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864" y="2303425"/>
            <a:ext cx="2464435" cy="1338828"/>
          </a:xfrm>
        </p:spPr>
        <p:txBody>
          <a:bodyPr/>
          <a:lstStyle>
            <a:lvl1pPr>
              <a:defRPr sz="3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1425" y="1284289"/>
            <a:ext cx="6121400" cy="1615699"/>
          </a:xfrm>
        </p:spPr>
        <p:txBody>
          <a:bodyPr>
            <a:spAutoFit/>
          </a:bodyPr>
          <a:lstStyle>
            <a:lvl1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1pPr>
            <a:lvl2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2pPr>
            <a:lvl3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3pPr>
            <a:lvl4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4pPr>
            <a:lvl5pPr algn="just">
              <a:lnSpc>
                <a:spcPts val="2500"/>
              </a:lnSpc>
              <a:spcBef>
                <a:spcPts val="0"/>
              </a:spcBef>
              <a:defRPr sz="1600" spc="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6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mats2 + 4 bil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156236A-008B-8449-91C8-E135C49E7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20" r="66362"/>
          <a:stretch/>
        </p:blipFill>
        <p:spPr>
          <a:xfrm>
            <a:off x="-2383" y="1"/>
            <a:ext cx="410367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864" y="2303425"/>
            <a:ext cx="2464435" cy="1338828"/>
          </a:xfrm>
        </p:spPr>
        <p:txBody>
          <a:bodyPr/>
          <a:lstStyle>
            <a:lvl1pPr>
              <a:defRPr sz="3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reeform: Shape 20">
            <a:extLst>
              <a:ext uri="{FF2B5EF4-FFF2-40B4-BE49-F238E27FC236}">
                <a16:creationId xmlns:a16="http://schemas.microsoft.com/office/drawing/2014/main" id="{7BAAEAAA-19D9-4D44-AF82-D908036CA7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44851" y="1052982"/>
            <a:ext cx="1938972" cy="1709489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6" name="Freeform: Shape 20">
            <a:extLst>
              <a:ext uri="{FF2B5EF4-FFF2-40B4-BE49-F238E27FC236}">
                <a16:creationId xmlns:a16="http://schemas.microsoft.com/office/drawing/2014/main" id="{981BFD5A-DC72-7E4F-A5AA-D746B3976D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3097" y="1052982"/>
            <a:ext cx="1938972" cy="1709489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8" name="Freeform: Shape 20">
            <a:extLst>
              <a:ext uri="{FF2B5EF4-FFF2-40B4-BE49-F238E27FC236}">
                <a16:creationId xmlns:a16="http://schemas.microsoft.com/office/drawing/2014/main" id="{3F0DA464-9122-C04C-9AC6-607B4DC75D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44851" y="3755542"/>
            <a:ext cx="1938972" cy="1709489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9" name="Freeform: Shape 20">
            <a:extLst>
              <a:ext uri="{FF2B5EF4-FFF2-40B4-BE49-F238E27FC236}">
                <a16:creationId xmlns:a16="http://schemas.microsoft.com/office/drawing/2014/main" id="{C93AEDCB-F292-904C-858E-FE2B3571CE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93097" y="3755542"/>
            <a:ext cx="1938972" cy="1709489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7CC3C8D8-2E83-F64B-8DF3-C37914EACD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4851" y="2901949"/>
            <a:ext cx="2022699" cy="527051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1. </a:t>
            </a:r>
            <a:r>
              <a:rPr lang="lv-LV" sz="1400"/>
              <a:t>Piemērs mazais virsraksts, īss apraksts,</a:t>
            </a:r>
          </a:p>
          <a:p>
            <a:endParaRPr lang="lv-LV" sz="140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423F87F8-A12C-DC40-9FB6-EA0DF5EAEE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82691" y="2901949"/>
            <a:ext cx="2022699" cy="527051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2. </a:t>
            </a:r>
            <a:r>
              <a:rPr lang="lv-LV" sz="1400"/>
              <a:t>Piemērs mazais virsraksts, īss apraksts,</a:t>
            </a:r>
          </a:p>
          <a:p>
            <a:endParaRPr lang="lv-LV" sz="1400"/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98F489F4-B027-E043-875B-C436D9D4CA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44851" y="5634989"/>
            <a:ext cx="2022699" cy="820738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3. </a:t>
            </a:r>
            <a:r>
              <a:rPr lang="lv-LV" sz="1400"/>
              <a:t>Piemērs mazais virsraksts, īss apraksts,</a:t>
            </a:r>
          </a:p>
          <a:p>
            <a:endParaRPr lang="lv-LV" sz="140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CB391C24-457B-8640-B767-824D974D5B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82691" y="5634989"/>
            <a:ext cx="2022699" cy="820738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4. </a:t>
            </a:r>
            <a:r>
              <a:rPr lang="lv-LV" sz="1400"/>
              <a:t>Piemērs mazais virsraksts, īss apraksts,</a:t>
            </a:r>
          </a:p>
          <a:p>
            <a:endParaRPr lang="lv-LV" sz="1400"/>
          </a:p>
        </p:txBody>
      </p:sp>
    </p:spTree>
    <p:extLst>
      <p:ext uri="{BB962C8B-B14F-4D97-AF65-F5344CB8AC3E}">
        <p14:creationId xmlns:p14="http://schemas.microsoft.com/office/powerpoint/2010/main" val="1183164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mats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B54DA2D-AAFC-4323-B40D-C6DC70299D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2958" y="6205102"/>
            <a:ext cx="877166" cy="36933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575DF13-13F2-4941-B0AC-D70889FE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</p:spPr>
        <p:txBody>
          <a:bodyPr r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3042E1-5506-B348-8614-C62E079D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300" y="2276475"/>
            <a:ext cx="8137525" cy="1615699"/>
          </a:xfrm>
        </p:spPr>
        <p:txBody>
          <a:bodyPr tIns="0">
            <a:spAutoFit/>
          </a:bodyPr>
          <a:lstStyle>
            <a:lvl1pPr algn="just">
              <a:lnSpc>
                <a:spcPts val="2500"/>
              </a:lnSpc>
              <a:spcBef>
                <a:spcPts val="0"/>
              </a:spcBef>
              <a:defRPr sz="1600"/>
            </a:lvl1pPr>
            <a:lvl2pPr algn="just">
              <a:lnSpc>
                <a:spcPts val="2500"/>
              </a:lnSpc>
              <a:spcBef>
                <a:spcPts val="0"/>
              </a:spcBef>
              <a:defRPr sz="1600"/>
            </a:lvl2pPr>
            <a:lvl3pPr algn="just">
              <a:lnSpc>
                <a:spcPts val="2500"/>
              </a:lnSpc>
              <a:spcBef>
                <a:spcPts val="0"/>
              </a:spcBef>
              <a:defRPr sz="1600"/>
            </a:lvl3pPr>
            <a:lvl4pPr algn="just">
              <a:lnSpc>
                <a:spcPts val="2500"/>
              </a:lnSpc>
              <a:spcBef>
                <a:spcPts val="0"/>
              </a:spcBef>
              <a:defRPr sz="1600"/>
            </a:lvl4pPr>
            <a:lvl5pPr algn="just">
              <a:lnSpc>
                <a:spcPts val="2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2309C2E-F88D-494A-91BA-A6E0573A81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1375584"/>
            <a:ext cx="8137525" cy="287130"/>
          </a:xfrm>
        </p:spPr>
        <p:txBody>
          <a:bodyPr bIns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lv-LV" dirty="0"/>
              <a:t>Apakšvirsraksts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422F280-CEC5-5846-9B62-D1D86A140E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00" r="83258"/>
          <a:stretch/>
        </p:blipFill>
        <p:spPr>
          <a:xfrm>
            <a:off x="0" y="0"/>
            <a:ext cx="1919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83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ma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>
            <a:spAutoFit/>
          </a:bodyPr>
          <a:lstStyle>
            <a:lvl1pPr algn="just">
              <a:lnSpc>
                <a:spcPts val="2500"/>
              </a:lnSpc>
              <a:spcBef>
                <a:spcPts val="0"/>
              </a:spcBef>
              <a:defRPr sz="1600"/>
            </a:lvl1pPr>
            <a:lvl2pPr algn="just">
              <a:lnSpc>
                <a:spcPts val="2500"/>
              </a:lnSpc>
              <a:spcBef>
                <a:spcPts val="0"/>
              </a:spcBef>
              <a:defRPr sz="1600"/>
            </a:lvl2pPr>
            <a:lvl3pPr algn="just">
              <a:lnSpc>
                <a:spcPts val="2500"/>
              </a:lnSpc>
              <a:spcBef>
                <a:spcPts val="0"/>
              </a:spcBef>
              <a:defRPr sz="1600"/>
            </a:lvl3pPr>
            <a:lvl4pPr algn="just">
              <a:lnSpc>
                <a:spcPts val="2500"/>
              </a:lnSpc>
              <a:spcBef>
                <a:spcPts val="0"/>
              </a:spcBef>
              <a:defRPr sz="1600"/>
            </a:lvl4pPr>
            <a:lvl5pPr algn="just">
              <a:lnSpc>
                <a:spcPts val="2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F99E1-67EE-448C-AFB2-1F9E93364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1375584"/>
            <a:ext cx="8137525" cy="287130"/>
          </a:xfrm>
        </p:spPr>
        <p:txBody>
          <a:bodyPr bIns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lv-LV" dirty="0"/>
              <a:t>Apakšvirsraksts</a:t>
            </a:r>
          </a:p>
        </p:txBody>
      </p:sp>
    </p:spTree>
    <p:extLst>
      <p:ext uri="{BB962C8B-B14F-4D97-AF65-F5344CB8AC3E}">
        <p14:creationId xmlns:p14="http://schemas.microsoft.com/office/powerpoint/2010/main" val="343512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mats1 + 4 bil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F99E1-67EE-448C-AFB2-1F9E93364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35300" y="1375584"/>
            <a:ext cx="8137525" cy="287130"/>
          </a:xfrm>
        </p:spPr>
        <p:txBody>
          <a:bodyPr bIns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lv-LV" dirty="0"/>
              <a:t>Apakšvirsraksts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8C15AE-A112-B84F-AAEA-02AA71F8D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5300" y="3844739"/>
            <a:ext cx="8137525" cy="1366208"/>
          </a:xfrm>
        </p:spPr>
        <p:txBody>
          <a:bodyPr tIns="0">
            <a:spAutoFit/>
          </a:bodyPr>
          <a:lstStyle>
            <a:lvl1pPr algn="just">
              <a:lnSpc>
                <a:spcPts val="2100"/>
              </a:lnSpc>
              <a:spcBef>
                <a:spcPts val="0"/>
              </a:spcBef>
              <a:defRPr sz="1400"/>
            </a:lvl1pPr>
            <a:lvl2pPr algn="just">
              <a:lnSpc>
                <a:spcPts val="2100"/>
              </a:lnSpc>
              <a:spcBef>
                <a:spcPts val="0"/>
              </a:spcBef>
              <a:defRPr sz="1400"/>
            </a:lvl2pPr>
            <a:lvl3pPr algn="just">
              <a:lnSpc>
                <a:spcPts val="2100"/>
              </a:lnSpc>
              <a:spcBef>
                <a:spcPts val="0"/>
              </a:spcBef>
              <a:defRPr sz="1400"/>
            </a:lvl3pPr>
            <a:lvl4pPr algn="just">
              <a:lnSpc>
                <a:spcPts val="2100"/>
              </a:lnSpc>
              <a:spcBef>
                <a:spcPts val="0"/>
              </a:spcBef>
              <a:defRPr sz="1400"/>
            </a:lvl4pPr>
            <a:lvl5pPr algn="just">
              <a:lnSpc>
                <a:spcPts val="2100"/>
              </a:lnSpc>
              <a:spcBef>
                <a:spcPts val="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: Shape 27">
            <a:extLst>
              <a:ext uri="{FF2B5EF4-FFF2-40B4-BE49-F238E27FC236}">
                <a16:creationId xmlns:a16="http://schemas.microsoft.com/office/drawing/2014/main" id="{D94EC930-91C9-0B4A-B63B-6AA20F713B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035300" y="1862557"/>
            <a:ext cx="1305175" cy="1150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8" name="Freeform: Shape 27">
            <a:extLst>
              <a:ext uri="{FF2B5EF4-FFF2-40B4-BE49-F238E27FC236}">
                <a16:creationId xmlns:a16="http://schemas.microsoft.com/office/drawing/2014/main" id="{F762F19F-2393-6F4F-9A58-CBC4817887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67300" y="1862557"/>
            <a:ext cx="1305175" cy="1150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9" name="Freeform: Shape 27">
            <a:extLst>
              <a:ext uri="{FF2B5EF4-FFF2-40B4-BE49-F238E27FC236}">
                <a16:creationId xmlns:a16="http://schemas.microsoft.com/office/drawing/2014/main" id="{6EDB9F89-BE96-5641-B508-FDFEC303B51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070296" y="1862557"/>
            <a:ext cx="1305175" cy="1150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0" name="Freeform: Shape 27">
            <a:extLst>
              <a:ext uri="{FF2B5EF4-FFF2-40B4-BE49-F238E27FC236}">
                <a16:creationId xmlns:a16="http://schemas.microsoft.com/office/drawing/2014/main" id="{417E54A6-39CB-B047-A889-DE94BAA025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73293" y="1877668"/>
            <a:ext cx="1305175" cy="1150704"/>
          </a:xfrm>
          <a:custGeom>
            <a:avLst/>
            <a:gdLst>
              <a:gd name="connsiteX0" fmla="*/ 0 w 2748792"/>
              <a:gd name="connsiteY0" fmla="*/ 0 h 2423465"/>
              <a:gd name="connsiteX1" fmla="*/ 2078226 w 2748792"/>
              <a:gd name="connsiteY1" fmla="*/ 0 h 2423465"/>
              <a:gd name="connsiteX2" fmla="*/ 2748792 w 2748792"/>
              <a:gd name="connsiteY2" fmla="*/ 1124824 h 2423465"/>
              <a:gd name="connsiteX3" fmla="*/ 2099473 w 2748792"/>
              <a:gd name="connsiteY3" fmla="*/ 2423465 h 2423465"/>
              <a:gd name="connsiteX4" fmla="*/ 0 w 2748792"/>
              <a:gd name="connsiteY4" fmla="*/ 2423465 h 242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8792" h="2423465">
                <a:moveTo>
                  <a:pt x="0" y="0"/>
                </a:moveTo>
                <a:lnTo>
                  <a:pt x="2078226" y="0"/>
                </a:lnTo>
                <a:lnTo>
                  <a:pt x="2748792" y="1124824"/>
                </a:lnTo>
                <a:lnTo>
                  <a:pt x="2099473" y="2423465"/>
                </a:lnTo>
                <a:lnTo>
                  <a:pt x="0" y="24234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lv-LV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D47CF605-C669-7748-8FC5-A68D79E26A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4601" y="3106865"/>
            <a:ext cx="1305175" cy="261610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1. </a:t>
            </a:r>
            <a:r>
              <a:rPr lang="lv-LV" sz="1400"/>
              <a:t>Piemērs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02BCFD50-7169-3F42-83BE-E7AC481594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56282" y="3106865"/>
            <a:ext cx="1305176" cy="261610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2. </a:t>
            </a:r>
            <a:r>
              <a:rPr lang="lv-LV" sz="1400"/>
              <a:t>Piemērs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8A908586-6601-4544-874C-468E6D6861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99300" y="3106865"/>
            <a:ext cx="1305588" cy="261610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3. </a:t>
            </a:r>
            <a:r>
              <a:rPr lang="lv-LV" sz="1400"/>
              <a:t>Piemērs</a:t>
            </a:r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8D63C19D-510A-4B44-8EA8-E863BF9861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0660" y="3106865"/>
            <a:ext cx="1305588" cy="261610"/>
          </a:xfrm>
        </p:spPr>
        <p:txBody>
          <a:bodyPr/>
          <a:lstStyle>
            <a:lvl1pPr algn="l">
              <a:lnSpc>
                <a:spcPct val="100000"/>
              </a:lnSpc>
              <a:defRPr lang="lv-LV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lv-LV" sz="1400">
                <a:solidFill>
                  <a:schemeClr val="accent1"/>
                </a:solidFill>
              </a:rPr>
              <a:t>4. </a:t>
            </a:r>
            <a:r>
              <a:rPr lang="lv-LV" sz="1400"/>
              <a:t>Piemērs</a:t>
            </a:r>
          </a:p>
        </p:txBody>
      </p:sp>
    </p:spTree>
    <p:extLst>
      <p:ext uri="{BB962C8B-B14F-4D97-AF65-F5344CB8AC3E}">
        <p14:creationId xmlns:p14="http://schemas.microsoft.com/office/powerpoint/2010/main" val="136678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5300" y="1044788"/>
            <a:ext cx="8137525" cy="369332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5300" y="2276475"/>
            <a:ext cx="8137525" cy="1615699"/>
          </a:xfrm>
          <a:prstGeom prst="rect">
            <a:avLst/>
          </a:prstGeom>
        </p:spPr>
        <p:txBody>
          <a:bodyPr vert="horz" lIns="0" tIns="0" rIns="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3CF41EB-4CA6-4424-933A-88BD7532698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92958" y="6205102"/>
            <a:ext cx="877166" cy="36933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FFAC559-82C6-45E8-9608-F8C4CFD6E2F3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0" y="0"/>
            <a:ext cx="191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3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9" r:id="rId3"/>
    <p:sldLayoutId id="2147483690" r:id="rId4"/>
    <p:sldLayoutId id="2147483686" r:id="rId5"/>
    <p:sldLayoutId id="2147483703" r:id="rId6"/>
    <p:sldLayoutId id="2147483705" r:id="rId7"/>
    <p:sldLayoutId id="2147483685" r:id="rId8"/>
    <p:sldLayoutId id="2147483702" r:id="rId9"/>
    <p:sldLayoutId id="2147483687" r:id="rId10"/>
    <p:sldLayoutId id="2147483688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accent2"/>
          </a:solidFill>
          <a:latin typeface="+mn-lt"/>
          <a:ea typeface="+mj-ea"/>
          <a:cs typeface="Arial Black" panose="020B0604020202020204" pitchFamily="34" charset="0"/>
        </a:defRPr>
      </a:lvl1pPr>
    </p:titleStyle>
    <p:bodyStyle>
      <a:lvl1pPr marL="285750" indent="-285750" algn="just" defTabSz="914400" rtl="0" eaLnBrk="1" latinLnBrk="0" hangingPunct="1">
        <a:lnSpc>
          <a:spcPts val="2500"/>
        </a:lnSpc>
        <a:spcBef>
          <a:spcPts val="100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just" defTabSz="914400" rtl="0" eaLnBrk="1" latinLnBrk="0" hangingPunct="1">
        <a:lnSpc>
          <a:spcPts val="2500"/>
        </a:lnSpc>
        <a:spcBef>
          <a:spcPts val="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just" defTabSz="914400" rtl="0" eaLnBrk="1" latinLnBrk="0" hangingPunct="1">
        <a:lnSpc>
          <a:spcPts val="2500"/>
        </a:lnSpc>
        <a:spcBef>
          <a:spcPts val="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just" defTabSz="914400" rtl="0" eaLnBrk="1" latinLnBrk="0" hangingPunct="1">
        <a:lnSpc>
          <a:spcPts val="2500"/>
        </a:lnSpc>
        <a:spcBef>
          <a:spcPts val="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just" defTabSz="914400" rtl="0" eaLnBrk="1" latinLnBrk="0" hangingPunct="1">
        <a:lnSpc>
          <a:spcPts val="2500"/>
        </a:lnSpc>
        <a:spcBef>
          <a:spcPts val="0"/>
        </a:spcBef>
        <a:buClr>
          <a:schemeClr val="accent3"/>
        </a:buClr>
        <a:buSzPct val="85000"/>
        <a:buFont typeface="Wingdings 3" panose="05040102010807070707" pitchFamily="18" charset="2"/>
        <a:buChar char="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09">
          <p15:clr>
            <a:srgbClr val="F26B43"/>
          </p15:clr>
        </p15:guide>
        <p15:guide id="2" pos="7038">
          <p15:clr>
            <a:srgbClr val="F26B43"/>
          </p15:clr>
        </p15:guide>
        <p15:guide id="3" pos="1912">
          <p15:clr>
            <a:srgbClr val="F26B43"/>
          </p15:clr>
        </p15:guide>
        <p15:guide id="4" pos="2547">
          <p15:clr>
            <a:srgbClr val="F26B43"/>
          </p15:clr>
        </p15:guide>
        <p15:guide id="5" pos="3182">
          <p15:clr>
            <a:srgbClr val="F26B43"/>
          </p15:clr>
        </p15:guide>
        <p15:guide id="6" pos="3840">
          <p15:clr>
            <a:srgbClr val="F26B43"/>
          </p15:clr>
        </p15:guide>
        <p15:guide id="7" pos="4452">
          <p15:clr>
            <a:srgbClr val="F26B43"/>
          </p15:clr>
        </p15:guide>
        <p15:guide id="8" pos="5087">
          <p15:clr>
            <a:srgbClr val="F26B43"/>
          </p15:clr>
        </p15:guide>
        <p15:guide id="9" pos="5722">
          <p15:clr>
            <a:srgbClr val="F26B43"/>
          </p15:clr>
        </p15:guide>
        <p15:guide id="10" pos="6357">
          <p15:clr>
            <a:srgbClr val="F26B43"/>
          </p15:clr>
        </p15:guide>
        <p15:guide id="11" orient="horz" pos="663">
          <p15:clr>
            <a:srgbClr val="F26B43"/>
          </p15:clr>
        </p15:guide>
        <p15:guide id="12" orient="horz" pos="1434">
          <p15:clr>
            <a:srgbClr val="F26B43"/>
          </p15:clr>
        </p15:guide>
        <p15:guide id="13" orient="horz" pos="8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dalestikls.lv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2000" t="-15000" r="-3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9E98-154E-49D3-9525-A63954657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733" y="2276475"/>
            <a:ext cx="5738509" cy="1311128"/>
          </a:xfrm>
        </p:spPr>
        <p:txBody>
          <a:bodyPr/>
          <a:lstStyle/>
          <a:p>
            <a:r>
              <a:rPr lang="lv-LV" sz="3200" dirty="0"/>
              <a:t>IZKLIEDĒTĀ ĢENERĀCIJA: AKTUALITĀTES</a:t>
            </a:r>
            <a:br>
              <a:rPr lang="lv-LV" sz="3200" dirty="0"/>
            </a:br>
            <a:r>
              <a:rPr lang="lv-LV" sz="2400" dirty="0"/>
              <a:t>07.09.2022.</a:t>
            </a:r>
            <a:endParaRPr lang="lv-LV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C646C-12CF-481F-8D90-5C88CD494B12}"/>
              </a:ext>
            </a:extLst>
          </p:cNvPr>
          <p:cNvSpPr txBox="1"/>
          <p:nvPr/>
        </p:nvSpPr>
        <p:spPr>
          <a:xfrm>
            <a:off x="477733" y="5073771"/>
            <a:ext cx="3837910" cy="70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dirty="0">
                <a:solidFill>
                  <a:schemeClr val="bg1"/>
                </a:solidFill>
              </a:rPr>
              <a:t>Sandis Jansons</a:t>
            </a:r>
          </a:p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dirty="0">
                <a:solidFill>
                  <a:schemeClr val="bg1"/>
                </a:solidFill>
              </a:rPr>
              <a:t>AS "Sadales tīkls" valdes priekšsēdētājs</a:t>
            </a:r>
          </a:p>
        </p:txBody>
      </p:sp>
    </p:spTree>
    <p:extLst>
      <p:ext uri="{BB962C8B-B14F-4D97-AF65-F5344CB8AC3E}">
        <p14:creationId xmlns:p14="http://schemas.microsoft.com/office/powerpoint/2010/main" val="128299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0A8BFCD-4EED-4CC1-99AE-48A70D29FC89}"/>
              </a:ext>
            </a:extLst>
          </p:cNvPr>
          <p:cNvSpPr txBox="1"/>
          <p:nvPr/>
        </p:nvSpPr>
        <p:spPr>
          <a:xfrm>
            <a:off x="655002" y="485681"/>
            <a:ext cx="10478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MIKROĢENERĀCIJA UN SAULES ELEKTROSTACIJAS </a:t>
            </a:r>
            <a:r>
              <a:rPr lang="lv-LV" sz="20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SADALES SISTĒMĀ</a:t>
            </a:r>
            <a:endParaRPr kumimoji="0" lang="lv-LV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F004C1-C3BA-499B-AAE2-7D0F8F129AE9}"/>
              </a:ext>
            </a:extLst>
          </p:cNvPr>
          <p:cNvSpPr txBox="1"/>
          <p:nvPr/>
        </p:nvSpPr>
        <p:spPr>
          <a:xfrm>
            <a:off x="7294947" y="2068262"/>
            <a:ext cx="4015357" cy="422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lnSpc>
                <a:spcPts val="2500"/>
              </a:lnSpc>
              <a:buClr>
                <a:schemeClr val="accent3"/>
              </a:buClr>
              <a:buFont typeface="Wingdings 3" panose="05040102010807070707" pitchFamily="18" charset="2"/>
              <a:buChar char=""/>
              <a:defRPr sz="16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Pieslēgtas 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160 SES 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 kopējo jaudu 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11,4 MW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Izsniegtas </a:t>
            </a:r>
            <a:r>
              <a:rPr kumimoji="0" lang="lv-LV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pieslēguma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lv-LV" dirty="0">
                <a:solidFill>
                  <a:schemeClr val="tx2"/>
                </a:solidFill>
                <a:latin typeface="Arial" panose="020B0604020202020204"/>
              </a:rPr>
              <a:t>tehniskās 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prasības un attiecīgi jau rezervēta jauda sadales sistēmā vēl 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~1090 MW </a:t>
            </a: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apmērā</a:t>
            </a: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r>
              <a:rPr lang="lv-LV" dirty="0">
                <a:solidFill>
                  <a:schemeClr val="tx2"/>
                </a:solidFill>
                <a:latin typeface="Arial" panose="020B0604020202020204"/>
              </a:rPr>
              <a:t>Sadales sistēmā joprojām pieejamā brīvā ģenerācijas jauda vēl </a:t>
            </a:r>
            <a:r>
              <a:rPr lang="lv-LV" b="1" dirty="0">
                <a:solidFill>
                  <a:schemeClr val="accent5"/>
                </a:solidFill>
                <a:latin typeface="Arial" panose="020B0604020202020204"/>
              </a:rPr>
              <a:t>~1100 MW</a:t>
            </a: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lang="lv-LV" dirty="0">
              <a:solidFill>
                <a:schemeClr val="tx2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None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 typeface="Wingdings 3" panose="05040102010807070707" pitchFamily="18" charset="2"/>
              <a:buChar char=""/>
              <a:tabLst/>
              <a:defRPr/>
            </a:pP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B3A5A02-0B86-4235-819E-298100836F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930408"/>
              </p:ext>
            </p:extLst>
          </p:nvPr>
        </p:nvGraphicFramePr>
        <p:xfrm>
          <a:off x="752475" y="2068262"/>
          <a:ext cx="6336222" cy="435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E85FEA2-FC29-83BD-3219-180432F93DF7}"/>
              </a:ext>
            </a:extLst>
          </p:cNvPr>
          <p:cNvSpPr txBox="1"/>
          <p:nvPr/>
        </p:nvSpPr>
        <p:spPr>
          <a:xfrm>
            <a:off x="1228373" y="1333370"/>
            <a:ext cx="4867627" cy="705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Tx/>
              <a:buNone/>
              <a:tabLst/>
              <a:defRPr/>
            </a:pPr>
            <a:r>
              <a:rPr kumimoji="0" lang="lv-LV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Pieslēgto</a:t>
            </a:r>
            <a:r>
              <a:rPr lang="lv-LV" b="1" dirty="0">
                <a:solidFill>
                  <a:schemeClr val="accent2"/>
                </a:solidFill>
                <a:latin typeface="Arial" panose="020B0604020202020204"/>
              </a:rPr>
              <a:t> </a:t>
            </a:r>
            <a:r>
              <a:rPr kumimoji="0" lang="lv-LV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mikroģeneratoru</a:t>
            </a:r>
            <a:r>
              <a:rPr kumimoji="0" lang="lv-LV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(MĢ) skaits (kumulatīvi)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A66B8-C546-9BFA-8417-7B7478571B09}"/>
              </a:ext>
            </a:extLst>
          </p:cNvPr>
          <p:cNvSpPr txBox="1"/>
          <p:nvPr/>
        </p:nvSpPr>
        <p:spPr>
          <a:xfrm>
            <a:off x="10622300" y="123392"/>
            <a:ext cx="1510977" cy="27699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ju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algn="l"/>
            <a:r>
              <a:rPr lang="lv-LV" sz="1200" dirty="0">
                <a:solidFill>
                  <a:schemeClr val="tx1"/>
                </a:solidFill>
              </a:rPr>
              <a:t>Dati uz 07.09.2022.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8A0B9B-32AF-2C7F-DE4D-0033E916A5C2}"/>
              </a:ext>
            </a:extLst>
          </p:cNvPr>
          <p:cNvSpPr txBox="1"/>
          <p:nvPr/>
        </p:nvSpPr>
        <p:spPr>
          <a:xfrm>
            <a:off x="7159587" y="1333370"/>
            <a:ext cx="4867627" cy="385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Tx/>
              <a:buNone/>
              <a:tabLst/>
              <a:defRPr/>
            </a:pPr>
            <a:r>
              <a:rPr kumimoji="0" lang="lv-LV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Saules elektrostacijas (SES)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65CE8C-155D-3CDD-17F7-6ADB8812E2CB}"/>
              </a:ext>
            </a:extLst>
          </p:cNvPr>
          <p:cNvSpPr txBox="1"/>
          <p:nvPr/>
        </p:nvSpPr>
        <p:spPr>
          <a:xfrm>
            <a:off x="1228373" y="1667402"/>
            <a:ext cx="3109626" cy="3794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Kopējā MĢ jauda: </a:t>
            </a:r>
            <a:r>
              <a:rPr lang="lv-LV" sz="1600" b="1" dirty="0">
                <a:solidFill>
                  <a:schemeClr val="accent5"/>
                </a:solidFill>
                <a:latin typeface="Arial" panose="020B0604020202020204"/>
              </a:rPr>
              <a:t>~64</a:t>
            </a: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MW</a:t>
            </a:r>
          </a:p>
        </p:txBody>
      </p:sp>
    </p:spTree>
    <p:extLst>
      <p:ext uri="{BB962C8B-B14F-4D97-AF65-F5344CB8AC3E}">
        <p14:creationId xmlns:p14="http://schemas.microsoft.com/office/powerpoint/2010/main" val="132043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A656069-C565-235C-43D4-5F69802FC76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25507" t="17663" r="18961" b="4433"/>
          <a:stretch/>
        </p:blipFill>
        <p:spPr>
          <a:xfrm>
            <a:off x="1547812" y="1189230"/>
            <a:ext cx="9096375" cy="5124450"/>
          </a:xfr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F7B416-390A-4886-BF48-F265F119498C}"/>
              </a:ext>
            </a:extLst>
          </p:cNvPr>
          <p:cNvSpPr txBox="1"/>
          <p:nvPr/>
        </p:nvSpPr>
        <p:spPr>
          <a:xfrm>
            <a:off x="655003" y="481344"/>
            <a:ext cx="1088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lv-LV" sz="20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MIKROĢENERATORU UN SAULES ELEKTROSTACIJU PIESLĒGUMA PUNKTI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v-LV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3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8ED39A7-BE2A-4DEC-9FE7-BA5E7D3B81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515892"/>
              </p:ext>
            </p:extLst>
          </p:nvPr>
        </p:nvGraphicFramePr>
        <p:xfrm>
          <a:off x="866775" y="1013884"/>
          <a:ext cx="10715625" cy="5386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3027571-40FE-4BEB-8814-C4037350F941}"/>
              </a:ext>
            </a:extLst>
          </p:cNvPr>
          <p:cNvSpPr txBox="1"/>
          <p:nvPr/>
        </p:nvSpPr>
        <p:spPr>
          <a:xfrm>
            <a:off x="866775" y="5661662"/>
            <a:ext cx="1165704" cy="364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100" b="1" dirty="0">
                <a:solidFill>
                  <a:schemeClr val="bg2">
                    <a:lumMod val="50000"/>
                  </a:schemeClr>
                </a:solidFill>
              </a:rPr>
              <a:t>MW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A9059B-A8C3-47D2-84B2-B0F4FCE2CC56}"/>
              </a:ext>
            </a:extLst>
          </p:cNvPr>
          <p:cNvSpPr txBox="1"/>
          <p:nvPr/>
        </p:nvSpPr>
        <p:spPr>
          <a:xfrm>
            <a:off x="1226598" y="613774"/>
            <a:ext cx="800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2000" b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lv-LV" dirty="0"/>
              <a:t>SES AKTĪVO PIETEIKUMU SKAITS UN REZERVĒTĀS JAUDAS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434026-9142-A48C-00D8-498DFC837B39}"/>
              </a:ext>
            </a:extLst>
          </p:cNvPr>
          <p:cNvSpPr txBox="1"/>
          <p:nvPr/>
        </p:nvSpPr>
        <p:spPr>
          <a:xfrm>
            <a:off x="10681023" y="66581"/>
            <a:ext cx="1510977" cy="27699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just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algn="l"/>
            <a:r>
              <a:rPr lang="lv-LV" sz="1200" dirty="0">
                <a:solidFill>
                  <a:schemeClr val="tx1"/>
                </a:solidFill>
              </a:rPr>
              <a:t>Dati uz 06.09.2022.</a:t>
            </a:r>
          </a:p>
        </p:txBody>
      </p:sp>
    </p:spTree>
    <p:extLst>
      <p:ext uri="{BB962C8B-B14F-4D97-AF65-F5344CB8AC3E}">
        <p14:creationId xmlns:p14="http://schemas.microsoft.com/office/powerpoint/2010/main" val="205781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9BC07-6F5A-4250-9219-DDB36A1B1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100" y="864045"/>
            <a:ext cx="9480550" cy="642292"/>
          </a:xfrm>
        </p:spPr>
        <p:txBody>
          <a:bodyPr/>
          <a:lstStyle/>
          <a:p>
            <a:pPr marL="0" indent="0" algn="l">
              <a:buNone/>
            </a:pPr>
            <a:r>
              <a:rPr lang="lv-LV" sz="1200" b="1" dirty="0"/>
              <a:t>MIKROĢENERATORU PIESLĒGŠANA</a:t>
            </a:r>
          </a:p>
          <a:p>
            <a:pPr algn="l"/>
            <a:r>
              <a:rPr lang="lv-LV" sz="1200" dirty="0"/>
              <a:t>07.2021. Veiktas vērienīgas izmaiņas: saīsināts, atvieglots un automatizēts process MĢ pieslēgšanai sadales sistēmai.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DC8D62-6794-48FA-8A12-2B326D6618D3}"/>
              </a:ext>
            </a:extLst>
          </p:cNvPr>
          <p:cNvSpPr txBox="1">
            <a:spLocks/>
          </p:cNvSpPr>
          <p:nvPr/>
        </p:nvSpPr>
        <p:spPr>
          <a:xfrm>
            <a:off x="2197099" y="1952294"/>
            <a:ext cx="9813925" cy="4168898"/>
          </a:xfrm>
          <a:prstGeom prst="rect">
            <a:avLst/>
          </a:prstGeom>
        </p:spPr>
        <p:txBody>
          <a:bodyPr vert="horz" wrap="square" lIns="0" tIns="0" rIns="0" bIns="45720" rtlCol="0">
            <a:spAutoFit/>
          </a:bodyPr>
          <a:lstStyle>
            <a:lvl1pPr marL="2857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just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accent3"/>
              </a:buClr>
              <a:buSzPct val="85000"/>
              <a:buFont typeface="Wingdings 3" panose="05040102010807070707" pitchFamily="18" charset="2"/>
              <a:buChar char="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Wingdings 3" panose="05040102010807070707" pitchFamily="18" charset="2"/>
              <a:buNone/>
            </a:pPr>
            <a:r>
              <a:rPr lang="lv-LV" sz="1200" b="1" dirty="0"/>
              <a:t>ELEKTROSTACIJU PIESLĒGŠANA</a:t>
            </a:r>
          </a:p>
          <a:p>
            <a:pPr algn="l"/>
            <a:r>
              <a:rPr lang="lv-LV" sz="1200" dirty="0"/>
              <a:t>2021. Brīvās jaudas karte </a:t>
            </a:r>
            <a:r>
              <a:rPr lang="lv-LV" sz="1200" u="sng" dirty="0"/>
              <a:t>www.sadalestikls.lv</a:t>
            </a:r>
            <a:r>
              <a:rPr lang="lv-LV" sz="1200" dirty="0"/>
              <a:t>.</a:t>
            </a:r>
          </a:p>
          <a:p>
            <a:pPr algn="l"/>
            <a:r>
              <a:rPr lang="lv-LV" sz="1200" dirty="0"/>
              <a:t>05.2022. </a:t>
            </a:r>
            <a:r>
              <a:rPr lang="lv-LV" sz="1200" b="1" dirty="0">
                <a:solidFill>
                  <a:schemeClr val="accent5"/>
                </a:solidFill>
              </a:rPr>
              <a:t>Saīsināts tehnisko prasību derīguma termiņš</a:t>
            </a:r>
            <a:r>
              <a:rPr lang="lv-LV" sz="1200" dirty="0"/>
              <a:t>, stimulējot elektrostaciju </a:t>
            </a:r>
            <a:r>
              <a:rPr lang="lv-LV" sz="1200" dirty="0" err="1"/>
              <a:t>pieslēgumu</a:t>
            </a:r>
            <a:r>
              <a:rPr lang="lv-LV" sz="1200" dirty="0"/>
              <a:t> projektu izstrādi.</a:t>
            </a:r>
          </a:p>
          <a:p>
            <a:pPr algn="l"/>
            <a:r>
              <a:rPr lang="lv-LV" sz="1200" dirty="0"/>
              <a:t>06.2022. Vienkāršots pieteikums. Samazināts iesniedzamās informācijas apjoms un dokumentu skaits ST (šobrīd ir vajadzīgs tikai pieteikums un elektrostacijas plānotais novietojums).</a:t>
            </a:r>
          </a:p>
          <a:p>
            <a:pPr algn="l"/>
            <a:r>
              <a:rPr lang="lv-LV" sz="1200" dirty="0"/>
              <a:t>06.2022. Vienkāršāka elektrostacijas ekspluatācijas paziņošanas kārtība:</a:t>
            </a:r>
          </a:p>
          <a:p>
            <a:pPr lvl="1" algn="l"/>
            <a:r>
              <a:rPr lang="lv-LV" sz="1200" dirty="0"/>
              <a:t>mazāk ST iesniedzamo dokumentu, nav nepieciešams būvvaldes akts,</a:t>
            </a:r>
          </a:p>
          <a:p>
            <a:pPr lvl="1" algn="l"/>
            <a:r>
              <a:rPr lang="lv-LV" sz="1200" dirty="0"/>
              <a:t>SES ar 11.2-499 </a:t>
            </a:r>
            <a:r>
              <a:rPr lang="lv-LV" sz="1200" dirty="0" err="1"/>
              <a:t>kW</a:t>
            </a:r>
            <a:r>
              <a:rPr lang="lv-LV" sz="1200" dirty="0"/>
              <a:t> jaudu saīsināts pārbaudes periods uz 24 stundām, un apskate dabā tiek veikta tikai nepieciešamības gadījumā.</a:t>
            </a:r>
          </a:p>
          <a:p>
            <a:pPr algn="l"/>
            <a:r>
              <a:rPr lang="lv-LV" sz="1200" dirty="0"/>
              <a:t>06.2022. Publicētas elektrostacijas </a:t>
            </a:r>
            <a:r>
              <a:rPr lang="lv-LV" sz="1200" dirty="0" err="1"/>
              <a:t>pieslēguma</a:t>
            </a:r>
            <a:r>
              <a:rPr lang="lv-LV" sz="1200" dirty="0"/>
              <a:t> izbūves vidējās izmaksas </a:t>
            </a:r>
            <a:r>
              <a:rPr lang="lv-LV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www.sadalestikls.lv</a:t>
            </a:r>
            <a:r>
              <a:rPr lang="lv-LV" sz="1200" dirty="0"/>
              <a:t>.</a:t>
            </a:r>
          </a:p>
          <a:p>
            <a:pPr algn="l"/>
            <a:r>
              <a:rPr lang="lv-LV" sz="1200" dirty="0"/>
              <a:t>07.2022. Elektrostacijas pieslēgšanas pieteikumu rinda pieejama </a:t>
            </a:r>
            <a:r>
              <a:rPr lang="lv-LV" sz="1200" u="sng" dirty="0"/>
              <a:t>www.sadalestikls.lv</a:t>
            </a:r>
            <a:r>
              <a:rPr lang="lv-LV" sz="1200" dirty="0"/>
              <a:t>.</a:t>
            </a:r>
          </a:p>
          <a:p>
            <a:pPr algn="l"/>
            <a:r>
              <a:rPr lang="lv-LV" sz="1200" dirty="0"/>
              <a:t>07.2022. </a:t>
            </a:r>
            <a:r>
              <a:rPr lang="lv-LV" sz="1200" b="1" dirty="0">
                <a:solidFill>
                  <a:schemeClr val="accent5"/>
                </a:solidFill>
              </a:rPr>
              <a:t>ETL ievieš jaudu rezervācijas maksu elektrostacijām virs 50 </a:t>
            </a:r>
            <a:r>
              <a:rPr lang="lv-LV" sz="1200" b="1" dirty="0" err="1">
                <a:solidFill>
                  <a:schemeClr val="accent5"/>
                </a:solidFill>
              </a:rPr>
              <a:t>kW</a:t>
            </a:r>
            <a:r>
              <a:rPr lang="lv-LV" sz="1200" dirty="0"/>
              <a:t>. SPRK šobrīd strādā pie maksas aprēķināšanas metodikas.</a:t>
            </a:r>
          </a:p>
          <a:p>
            <a:pPr algn="l"/>
            <a:r>
              <a:rPr lang="lv-LV" sz="1200" dirty="0"/>
              <a:t>08.2022. Ieviesta eksporta jauda 0 </a:t>
            </a:r>
            <a:r>
              <a:rPr lang="lv-LV" sz="1200" dirty="0" err="1"/>
              <a:t>kW</a:t>
            </a:r>
            <a:r>
              <a:rPr lang="lv-LV" sz="1200" dirty="0"/>
              <a:t>.</a:t>
            </a:r>
          </a:p>
          <a:p>
            <a:pPr algn="l"/>
            <a:r>
              <a:rPr lang="lv-LV" sz="1200" dirty="0"/>
              <a:t>08.2022. </a:t>
            </a:r>
            <a:r>
              <a:rPr lang="lv-LV" sz="1200" b="1" dirty="0">
                <a:solidFill>
                  <a:schemeClr val="accent5"/>
                </a:solidFill>
              </a:rPr>
              <a:t>Nevajag EM atļauju elektrostacijām līdz 500 </a:t>
            </a:r>
            <a:r>
              <a:rPr lang="lv-LV" sz="1200" b="1" dirty="0" err="1">
                <a:solidFill>
                  <a:schemeClr val="accent5"/>
                </a:solidFill>
              </a:rPr>
              <a:t>kW</a:t>
            </a:r>
            <a:r>
              <a:rPr lang="lv-LV" sz="1200" b="1" dirty="0">
                <a:solidFill>
                  <a:schemeClr val="accent5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39261-9FBF-6B45-9F8A-7A7D6CB907AE}"/>
              </a:ext>
            </a:extLst>
          </p:cNvPr>
          <p:cNvSpPr txBox="1"/>
          <p:nvPr/>
        </p:nvSpPr>
        <p:spPr>
          <a:xfrm>
            <a:off x="1226598" y="463935"/>
            <a:ext cx="8005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2000" b="1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lv-LV" dirty="0"/>
              <a:t>PIESLĒGUMU PROCESS: AKTUALITĀTES</a:t>
            </a:r>
          </a:p>
        </p:txBody>
      </p:sp>
    </p:spTree>
    <p:extLst>
      <p:ext uri="{BB962C8B-B14F-4D97-AF65-F5344CB8AC3E}">
        <p14:creationId xmlns:p14="http://schemas.microsoft.com/office/powerpoint/2010/main" val="287550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78818F6-D1E3-4102-A6AC-3F35E28377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813776"/>
              </p:ext>
            </p:extLst>
          </p:nvPr>
        </p:nvGraphicFramePr>
        <p:xfrm>
          <a:off x="200025" y="1592443"/>
          <a:ext cx="6356761" cy="4014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39E84C0-D2DC-4782-AE3E-6D5B5FE7790A}"/>
              </a:ext>
            </a:extLst>
          </p:cNvPr>
          <p:cNvSpPr txBox="1"/>
          <p:nvPr/>
        </p:nvSpPr>
        <p:spPr>
          <a:xfrm>
            <a:off x="313554" y="5798512"/>
            <a:ext cx="1803926" cy="353999"/>
          </a:xfrm>
          <a:prstGeom prst="rect">
            <a:avLst/>
          </a:prstGeom>
          <a:solidFill>
            <a:schemeClr val="accent2"/>
          </a:solidFill>
        </p:spPr>
        <p:txBody>
          <a:bodyPr wrap="square" tIns="0" bIns="72000" rtlCol="0" anchor="ctr" anchorCtr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400" b="1" dirty="0">
                <a:solidFill>
                  <a:schemeClr val="bg1"/>
                </a:solidFill>
              </a:rPr>
              <a:t>Patēriņa slodze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104E1D-53C3-4F62-ABEB-B97A8C5F290E}"/>
              </a:ext>
            </a:extLst>
          </p:cNvPr>
          <p:cNvSpPr txBox="1"/>
          <p:nvPr/>
        </p:nvSpPr>
        <p:spPr>
          <a:xfrm>
            <a:off x="2281692" y="5778183"/>
            <a:ext cx="3285249" cy="353999"/>
          </a:xfrm>
          <a:prstGeom prst="rect">
            <a:avLst/>
          </a:prstGeom>
          <a:solidFill>
            <a:srgbClr val="FFFF00"/>
          </a:solidFill>
        </p:spPr>
        <p:txBody>
          <a:bodyPr wrap="square" tIns="0" bIns="72000" rtlCol="0" anchor="ctr" anchorCtr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400" b="1" dirty="0">
                <a:solidFill>
                  <a:schemeClr val="accent2"/>
                </a:solidFill>
              </a:rPr>
              <a:t>Uzstādītā saules Ģ jauda (ST)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615B4-DAFC-4C6B-B0B2-D06786A1DC44}"/>
              </a:ext>
            </a:extLst>
          </p:cNvPr>
          <p:cNvSpPr txBox="1"/>
          <p:nvPr/>
        </p:nvSpPr>
        <p:spPr>
          <a:xfrm>
            <a:off x="313553" y="6199657"/>
            <a:ext cx="2735485" cy="353999"/>
          </a:xfrm>
          <a:prstGeom prst="rect">
            <a:avLst/>
          </a:prstGeom>
          <a:solidFill>
            <a:schemeClr val="accent6"/>
          </a:solidFill>
        </p:spPr>
        <p:txBody>
          <a:bodyPr wrap="square" tIns="0" bIns="72000" rtlCol="0" anchor="ctr" anchorCtr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400" b="1" dirty="0">
                <a:solidFill>
                  <a:schemeClr val="bg1"/>
                </a:solidFill>
              </a:rPr>
              <a:t>Rezervētā saules Ģ jauda (ST)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391582-0B34-4C25-B95F-0D1A18C544D7}"/>
              </a:ext>
            </a:extLst>
          </p:cNvPr>
          <p:cNvSpPr txBox="1"/>
          <p:nvPr/>
        </p:nvSpPr>
        <p:spPr>
          <a:xfrm>
            <a:off x="3215686" y="6199656"/>
            <a:ext cx="3341100" cy="353999"/>
          </a:xfrm>
          <a:prstGeom prst="rect">
            <a:avLst/>
          </a:prstGeom>
          <a:solidFill>
            <a:srgbClr val="F8AA8C"/>
          </a:solidFill>
        </p:spPr>
        <p:txBody>
          <a:bodyPr wrap="square" tIns="0" bIns="72000" rtlCol="0" anchor="ctr" anchorCtr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400" b="1" dirty="0">
                <a:solidFill>
                  <a:schemeClr val="bg1"/>
                </a:solidFill>
              </a:rPr>
              <a:t>Rezervētā saules Ģ jauda (ST&amp;AST)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71A665-1AF8-4C22-AE80-FF42032D9BAB}"/>
              </a:ext>
            </a:extLst>
          </p:cNvPr>
          <p:cNvSpPr txBox="1"/>
          <p:nvPr/>
        </p:nvSpPr>
        <p:spPr>
          <a:xfrm>
            <a:off x="1541617" y="1402712"/>
            <a:ext cx="3273525" cy="3794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>
              <a:lnSpc>
                <a:spcPts val="2500"/>
              </a:lnSpc>
              <a:buClr>
                <a:schemeClr val="accent3"/>
              </a:buClr>
            </a:pPr>
            <a:r>
              <a:rPr lang="lv-LV" sz="1600" dirty="0"/>
              <a:t>Jaudu salīdzinājums MW, modelis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F7B416-390A-4886-BF48-F265F119498C}"/>
              </a:ext>
            </a:extLst>
          </p:cNvPr>
          <p:cNvSpPr txBox="1"/>
          <p:nvPr/>
        </p:nvSpPr>
        <p:spPr>
          <a:xfrm>
            <a:off x="655003" y="481344"/>
            <a:ext cx="1066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2000" b="1" dirty="0">
                <a:solidFill>
                  <a:schemeClr val="accent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SAULES ĢENERĀCIJAS JAUDU MODELIS (BALSTOTIES UZ DATIEM PAR PABEIGTAJIEM UN PLĀNOTAJIEM PROJEKTIEM ST UN AST INFRASTRUKTŪRĀ)</a:t>
            </a:r>
            <a:endParaRPr kumimoji="0" lang="lv-LV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52660-AB39-5B54-22C6-69C0E08270C6}"/>
              </a:ext>
            </a:extLst>
          </p:cNvPr>
          <p:cNvSpPr txBox="1"/>
          <p:nvPr/>
        </p:nvSpPr>
        <p:spPr>
          <a:xfrm>
            <a:off x="0" y="6567611"/>
            <a:ext cx="3406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1200" dirty="0">
                <a:solidFill>
                  <a:schemeClr val="tx2"/>
                </a:solidFill>
                <a:latin typeface="Calibri" panose="020F0502020204030204"/>
              </a:rPr>
              <a:t>ST izstrādāts modelis, iespējams scenārijs Latvijā</a:t>
            </a:r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6E79782-6BB0-7A8C-2B32-C711AA29460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99300" y="1552465"/>
            <a:ext cx="4425950" cy="3219450"/>
          </a:xfrm>
        </p:spPr>
        <p:txBody>
          <a:bodyPr/>
          <a:lstStyle/>
          <a:p>
            <a:r>
              <a:rPr lang="lv-LV" dirty="0"/>
              <a:t>Šobrīd sadales sistēmā uzstādīts 1% jeb 10 MW, salīdzinot ar attīstībā (projektēšanā) esošo projektu jaudu (1000 MW).</a:t>
            </a:r>
          </a:p>
          <a:p>
            <a:r>
              <a:rPr lang="lv-LV" dirty="0"/>
              <a:t>Pēc visu pie sadales un pārvades sistēmas ieplānoto saules elektrostaciju projektu pabeigšanas saulainā vasaras dienā dienas vidū saražosim 4x vairāk nekā nepieciešams Latvijas kopējam patēriņam šajā brīdī.</a:t>
            </a:r>
          </a:p>
          <a:p>
            <a:r>
              <a:rPr lang="lv-LV" dirty="0"/>
              <a:t>Naktī joprojām būs nepieciešami citi enerģijas avoti.</a:t>
            </a:r>
          </a:p>
        </p:txBody>
      </p:sp>
    </p:spTree>
    <p:extLst>
      <p:ext uri="{BB962C8B-B14F-4D97-AF65-F5344CB8AC3E}">
        <p14:creationId xmlns:p14="http://schemas.microsoft.com/office/powerpoint/2010/main" val="79869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2000" t="-15000" r="-3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9E98-154E-49D3-9525-A63954657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458" y="4238625"/>
            <a:ext cx="5370617" cy="535531"/>
          </a:xfrm>
        </p:spPr>
        <p:txBody>
          <a:bodyPr/>
          <a:lstStyle/>
          <a:p>
            <a:r>
              <a:rPr lang="lv-LV" sz="3200" dirty="0"/>
              <a:t>PALDIES!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C646C-12CF-481F-8D90-5C88CD494B12}"/>
              </a:ext>
            </a:extLst>
          </p:cNvPr>
          <p:cNvSpPr txBox="1"/>
          <p:nvPr/>
        </p:nvSpPr>
        <p:spPr>
          <a:xfrm>
            <a:off x="477733" y="5073771"/>
            <a:ext cx="3837910" cy="70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Sandis Jansons</a:t>
            </a:r>
          </a:p>
          <a:p>
            <a:pPr marL="0" marR="0" lvl="0" indent="0" algn="just" defTabSz="4572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rgbClr val="CCD220"/>
              </a:buClr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 "Sadales tīkls" valdes priekšsēdētājs</a:t>
            </a:r>
          </a:p>
        </p:txBody>
      </p:sp>
    </p:spTree>
    <p:extLst>
      <p:ext uri="{BB962C8B-B14F-4D97-AF65-F5344CB8AC3E}">
        <p14:creationId xmlns:p14="http://schemas.microsoft.com/office/powerpoint/2010/main" val="1730219806"/>
      </p:ext>
    </p:extLst>
  </p:cSld>
  <p:clrMapOvr>
    <a:masterClrMapping/>
  </p:clrMapOvr>
</p:sld>
</file>

<file path=ppt/theme/theme1.xml><?xml version="1.0" encoding="utf-8"?>
<a:theme xmlns:a="http://schemas.openxmlformats.org/drawingml/2006/main" name="ST_prezentacija-tumsizils - ar ikonām">
  <a:themeElements>
    <a:clrScheme name="Custom 16">
      <a:dk1>
        <a:srgbClr val="474847"/>
      </a:dk1>
      <a:lt1>
        <a:srgbClr val="FFFFFF"/>
      </a:lt1>
      <a:dk2>
        <a:srgbClr val="474847"/>
      </a:dk2>
      <a:lt2>
        <a:srgbClr val="FFFFFF"/>
      </a:lt2>
      <a:accent1>
        <a:srgbClr val="229BD7"/>
      </a:accent1>
      <a:accent2>
        <a:srgbClr val="063C76"/>
      </a:accent2>
      <a:accent3>
        <a:srgbClr val="CCD220"/>
      </a:accent3>
      <a:accent4>
        <a:srgbClr val="E3E4E3"/>
      </a:accent4>
      <a:accent5>
        <a:srgbClr val="A2BD30"/>
      </a:accent5>
      <a:accent6>
        <a:srgbClr val="F15D22"/>
      </a:accent6>
      <a:hlink>
        <a:srgbClr val="053E7E"/>
      </a:hlink>
      <a:folHlink>
        <a:srgbClr val="1B99D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 algn="just">
          <a:lnSpc>
            <a:spcPts val="2500"/>
          </a:lnSpc>
          <a:buClr>
            <a:schemeClr val="accent3"/>
          </a:buClr>
          <a:buFont typeface="Wingdings 3" panose="05040102010807070707" pitchFamily="18" charset="2"/>
          <a:buChar char="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_prezentacija-tumsizils - ar ikonām" id="{9461A827-A46C-490C-9EAC-18A6E4414DA9}" vid="{A5D6364B-46CB-43EB-9C8B-79B620641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1216</TotalTime>
  <Words>419</Words>
  <Application>Microsoft Office PowerPoint</Application>
  <PresentationFormat>Widescreen</PresentationFormat>
  <Paragraphs>62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Wingdings 3</vt:lpstr>
      <vt:lpstr>ST_prezentacija-tumsizils - ar ikonām</vt:lpstr>
      <vt:lpstr>IZKLIEDĒTĀ ĢENERĀCIJA: AKTUALITĀTES 07.09.2022.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Saules elektrības ražošana, pieslēdzoties sadales sistēmai  Sandis Jansons AS "Sadales tīkls" valdes priekšsēdētājs  05.08.2022.</dc:title>
  <dc:creator>Gunta Līne</dc:creator>
  <cp:lastModifiedBy>Sandis Jansons</cp:lastModifiedBy>
  <cp:revision>16</cp:revision>
  <dcterms:created xsi:type="dcterms:W3CDTF">2022-08-04T09:36:26Z</dcterms:created>
  <dcterms:modified xsi:type="dcterms:W3CDTF">2022-09-07T08:11:52Z</dcterms:modified>
</cp:coreProperties>
</file>