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8" r:id="rId3"/>
    <p:sldId id="259" r:id="rId4"/>
    <p:sldId id="260" r:id="rId5"/>
    <p:sldId id="261" r:id="rId6"/>
    <p:sldId id="262" r:id="rId7"/>
    <p:sldId id="272" r:id="rId8"/>
    <p:sldId id="471" r:id="rId9"/>
    <p:sldId id="1092" r:id="rId10"/>
    <p:sldId id="1095" r:id="rId11"/>
    <p:sldId id="1096" r:id="rId12"/>
    <p:sldId id="1097" r:id="rId13"/>
    <p:sldId id="1098" r:id="rId14"/>
    <p:sldId id="1099" r:id="rId15"/>
    <p:sldId id="1077" r:id="rId16"/>
    <p:sldId id="1094" r:id="rId17"/>
    <p:sldId id="270" r:id="rId18"/>
  </p:sldIdLst>
  <p:sldSz cx="18288000" cy="10287000"/>
  <p:notesSz cx="6735763" cy="9866313"/>
  <p:embeddedFontLst>
    <p:embeddedFont>
      <p:font typeface="Arimo" panose="020B0604020202020204" charset="0"/>
      <p:regular r:id="rId20"/>
    </p:embeddedFont>
    <p:embeddedFont>
      <p:font typeface="Calibri" panose="020F0502020204030204" pitchFamily="34" charset="0"/>
      <p:regular r:id="rId21"/>
      <p:bold r:id="rId22"/>
      <p:italic r:id="rId23"/>
      <p:boldItalic r:id="rId24"/>
    </p:embeddedFont>
    <p:embeddedFont>
      <p:font typeface="Clear Sans Bold" panose="020B0604020202020204" charset="0"/>
      <p:regular r:id="rId25"/>
    </p:embeddedFont>
    <p:embeddedFont>
      <p:font typeface="Clear Sans Regular" panose="020B0604020202020204" charset="0"/>
      <p:regular r:id="rId26"/>
    </p:embeddedFont>
    <p:embeddedFont>
      <p:font typeface="Clear Sans Regular Bold" panose="020B0604020202020204" charset="0"/>
      <p:regular r:id="rId27"/>
    </p:embeddedFont>
    <p:embeddedFont>
      <p:font typeface="Open Sans Light" panose="020B0604020202020204" charset="0"/>
      <p:regular r:id="rId28"/>
      <p:italic r:id="rId29"/>
    </p:embeddedFont>
    <p:embeddedFont>
      <p:font typeface="Open Sans Light Bold" panose="020B0604020202020204" charset="0"/>
      <p:regular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348DA4-3E40-C400-CC4A-050670A5212C}" name="Guntis" initials="G" userId="4034476a163a0aa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zintra Gasūne" initials="DG" lastIdx="2" clrIdx="0">
    <p:extLst>
      <p:ext uri="{19B8F6BF-5375-455C-9EA6-DF929625EA0E}">
        <p15:presenceInfo xmlns:p15="http://schemas.microsoft.com/office/powerpoint/2012/main" userId="fd05ccbd988bd7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autoAdjust="0"/>
    <p:restoredTop sz="94609" autoAdjust="0"/>
  </p:normalViewPr>
  <p:slideViewPr>
    <p:cSldViewPr>
      <p:cViewPr varScale="1">
        <p:scale>
          <a:sx n="77" d="100"/>
          <a:sy n="77" d="100"/>
        </p:scale>
        <p:origin x="4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F6DFD-74C6-4671-B449-27C30D8AC46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7C677993-536D-4D35-9014-9181DE83FDD4}">
      <dgm:prSet phldrT="[Text]" custT="1"/>
      <dgm:spPr>
        <a:solidFill>
          <a:schemeClr val="bg1">
            <a:lumMod val="65000"/>
          </a:schemeClr>
        </a:solidFill>
      </dgm:spPr>
      <dgm:t>
        <a:bodyPr/>
        <a:lstStyle/>
        <a:p>
          <a:r>
            <a:rPr lang="lv-LV" sz="3200" b="1" dirty="0">
              <a:solidFill>
                <a:schemeClr val="tx1"/>
              </a:solidFill>
              <a:latin typeface="Verdana" panose="020B0604030504040204" pitchFamily="34" charset="0"/>
              <a:ea typeface="Verdana" panose="020B0604030504040204" pitchFamily="34" charset="0"/>
              <a:cs typeface="Verdana" panose="020B0604030504040204" pitchFamily="34" charset="0"/>
            </a:rPr>
            <a:t>OECD VKS pārvaldības principi</a:t>
          </a:r>
          <a:endPar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D314DD1-454D-438D-BD9F-5271CE5BD5DD}" type="parTrans" cxnId="{DB7365F6-CC0C-41A1-A855-25A6670790C6}">
      <dgm:prSet/>
      <dgm:spPr/>
      <dgm:t>
        <a:bodyPr/>
        <a:lstStyle/>
        <a:p>
          <a:endParaRPr lang="en-US"/>
        </a:p>
      </dgm:t>
    </dgm:pt>
    <dgm:pt modelId="{8CB1A529-A0FE-4BB3-8B3C-AC910AB657E8}" type="sibTrans" cxnId="{DB7365F6-CC0C-41A1-A855-25A6670790C6}">
      <dgm:prSet/>
      <dgm:spPr/>
      <dgm:t>
        <a:bodyPr/>
        <a:lstStyle/>
        <a:p>
          <a:endParaRPr lang="en-US"/>
        </a:p>
      </dgm:t>
    </dgm:pt>
    <dgm:pt modelId="{CD8AC8E3-E3B4-45FF-8287-2AC29109C478}">
      <dgm:prSet phldrT="[Text]"/>
      <dgm:spPr>
        <a:solidFill>
          <a:schemeClr val="bg1">
            <a:lumMod val="85000"/>
          </a:schemeClr>
        </a:solidFill>
      </dgm:spPr>
      <dgm:t>
        <a:bodyPr/>
        <a:lstStyle/>
        <a:p>
          <a:r>
            <a:rPr lang="lv-LV" dirty="0">
              <a:solidFill>
                <a:schemeClr val="tx1"/>
              </a:solidFill>
            </a:rPr>
            <a:t>Skaidri definēti valsts līdzdalības mērķi</a:t>
          </a:r>
          <a:endParaRPr lang="en-US" dirty="0">
            <a:solidFill>
              <a:schemeClr val="tx1"/>
            </a:solidFill>
          </a:endParaRPr>
        </a:p>
      </dgm:t>
    </dgm:pt>
    <dgm:pt modelId="{1471047F-DA6E-4BFF-863E-B93EF4CDCC44}" type="parTrans" cxnId="{B04D0BAE-354A-4DF9-8D0E-5E34B67667C0}">
      <dgm:prSet/>
      <dgm:spPr/>
      <dgm:t>
        <a:bodyPr/>
        <a:lstStyle/>
        <a:p>
          <a:endParaRPr lang="en-US"/>
        </a:p>
      </dgm:t>
    </dgm:pt>
    <dgm:pt modelId="{4B41DDE5-1919-437E-8A76-7B58DB322D0F}" type="sibTrans" cxnId="{B04D0BAE-354A-4DF9-8D0E-5E34B67667C0}">
      <dgm:prSet/>
      <dgm:spPr/>
      <dgm:t>
        <a:bodyPr/>
        <a:lstStyle/>
        <a:p>
          <a:endParaRPr lang="en-US"/>
        </a:p>
      </dgm:t>
    </dgm:pt>
    <dgm:pt modelId="{BA27412F-20B9-4600-9F14-ED9B7B827E97}">
      <dgm:prSet/>
      <dgm:spPr>
        <a:solidFill>
          <a:schemeClr val="bg1">
            <a:lumMod val="6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v-LV" dirty="0">
              <a:solidFill>
                <a:schemeClr val="tx1"/>
              </a:solidFill>
            </a:rPr>
            <a:t>Valsts darbojas kā informēts un aktīvs īpašnieks</a:t>
          </a:r>
          <a:endParaRPr lang="en-US" dirty="0">
            <a:solidFill>
              <a:schemeClr val="tx1"/>
            </a:solidFill>
          </a:endParaRPr>
        </a:p>
        <a:p>
          <a:pPr lvl="0" defTabSz="577850">
            <a:lnSpc>
              <a:spcPct val="90000"/>
            </a:lnSpc>
            <a:spcBef>
              <a:spcPct val="0"/>
            </a:spcBef>
            <a:spcAft>
              <a:spcPct val="35000"/>
            </a:spcAft>
          </a:pPr>
          <a:endParaRPr lang="en-US" dirty="0"/>
        </a:p>
      </dgm:t>
    </dgm:pt>
    <dgm:pt modelId="{F599DF34-3BFC-4E6B-9EC4-51956C00C451}" type="parTrans" cxnId="{63ECA4C6-13B5-4D29-B212-BA1920A61518}">
      <dgm:prSet/>
      <dgm:spPr/>
      <dgm:t>
        <a:bodyPr/>
        <a:lstStyle/>
        <a:p>
          <a:endParaRPr lang="en-US"/>
        </a:p>
      </dgm:t>
    </dgm:pt>
    <dgm:pt modelId="{0C5E41AA-941E-4CCF-8035-D1BD8F4F83E8}" type="sibTrans" cxnId="{63ECA4C6-13B5-4D29-B212-BA1920A61518}">
      <dgm:prSet/>
      <dgm:spPr/>
      <dgm:t>
        <a:bodyPr/>
        <a:lstStyle/>
        <a:p>
          <a:endParaRPr lang="en-US"/>
        </a:p>
      </dgm:t>
    </dgm:pt>
    <dgm:pt modelId="{3C293AE1-5021-48C2-816C-EE106031B98D}">
      <dgm:prSet/>
      <dgm:spPr>
        <a:solidFill>
          <a:schemeClr val="bg1">
            <a:lumMod val="8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v-LV" dirty="0">
              <a:solidFill>
                <a:schemeClr val="tx1"/>
              </a:solidFill>
            </a:rPr>
            <a:t>VKS darbība tirgū ar vienlīdzīgiem principiem</a:t>
          </a:r>
          <a:endParaRPr lang="en-US" dirty="0">
            <a:solidFill>
              <a:schemeClr val="tx1"/>
            </a:solidFill>
          </a:endParaRPr>
        </a:p>
        <a:p>
          <a:pPr lvl="0" defTabSz="711200">
            <a:lnSpc>
              <a:spcPct val="90000"/>
            </a:lnSpc>
            <a:spcBef>
              <a:spcPct val="0"/>
            </a:spcBef>
            <a:spcAft>
              <a:spcPct val="35000"/>
            </a:spcAft>
          </a:pPr>
          <a:endParaRPr lang="en-US" dirty="0">
            <a:solidFill>
              <a:schemeClr val="tx1"/>
            </a:solidFill>
          </a:endParaRPr>
        </a:p>
      </dgm:t>
    </dgm:pt>
    <dgm:pt modelId="{03662582-AE5D-4D39-B4A0-B62A6F448894}" type="parTrans" cxnId="{0D86836B-C3F8-4772-B591-F5A6B8462D21}">
      <dgm:prSet/>
      <dgm:spPr/>
      <dgm:t>
        <a:bodyPr/>
        <a:lstStyle/>
        <a:p>
          <a:endParaRPr lang="en-US"/>
        </a:p>
      </dgm:t>
    </dgm:pt>
    <dgm:pt modelId="{369C8766-82F7-428B-9879-114062A34A74}" type="sibTrans" cxnId="{0D86836B-C3F8-4772-B591-F5A6B8462D21}">
      <dgm:prSet/>
      <dgm:spPr/>
      <dgm:t>
        <a:bodyPr/>
        <a:lstStyle/>
        <a:p>
          <a:endParaRPr lang="en-US"/>
        </a:p>
      </dgm:t>
    </dgm:pt>
    <dgm:pt modelId="{02516563-4691-407F-9898-5136BF266043}">
      <dgm:prSet/>
      <dgm:spPr>
        <a:solidFill>
          <a:schemeClr val="bg1">
            <a:lumMod val="65000"/>
          </a:schemeClr>
        </a:solidFill>
      </dgm:spPr>
      <dgm:t>
        <a:bodyPr/>
        <a:lstStyle/>
        <a:p>
          <a:r>
            <a:rPr lang="lv-LV" dirty="0">
              <a:solidFill>
                <a:schemeClr val="tx1"/>
              </a:solidFill>
            </a:rPr>
            <a:t>Valsts un VKS nodrošina visiem akcionāriem  vienādu informāciju</a:t>
          </a:r>
          <a:endParaRPr lang="en-US" dirty="0">
            <a:solidFill>
              <a:schemeClr val="tx1"/>
            </a:solidFill>
          </a:endParaRPr>
        </a:p>
      </dgm:t>
    </dgm:pt>
    <dgm:pt modelId="{5B99A01D-7F6C-4564-88FA-D9055E5D21A8}" type="parTrans" cxnId="{B58B2DE0-AC14-4B38-B8BF-88D2AA2E0A4F}">
      <dgm:prSet/>
      <dgm:spPr/>
      <dgm:t>
        <a:bodyPr/>
        <a:lstStyle/>
        <a:p>
          <a:endParaRPr lang="en-US"/>
        </a:p>
      </dgm:t>
    </dgm:pt>
    <dgm:pt modelId="{94499ED2-F24C-4675-A088-C7CCFBABE297}" type="sibTrans" cxnId="{B58B2DE0-AC14-4B38-B8BF-88D2AA2E0A4F}">
      <dgm:prSet/>
      <dgm:spPr/>
      <dgm:t>
        <a:bodyPr/>
        <a:lstStyle/>
        <a:p>
          <a:endParaRPr lang="en-US"/>
        </a:p>
      </dgm:t>
    </dgm:pt>
    <dgm:pt modelId="{0D6957F3-93DA-45B7-83A1-A692F45EEB7A}">
      <dgm:prSet/>
      <dgm:spPr>
        <a:solidFill>
          <a:schemeClr val="bg1">
            <a:lumMod val="85000"/>
          </a:schemeClr>
        </a:solidFill>
      </dgm:spPr>
      <dgm:t>
        <a:bodyPr/>
        <a:lstStyle/>
        <a:p>
          <a:r>
            <a:rPr lang="lv-LV" dirty="0">
              <a:solidFill>
                <a:schemeClr val="tx1"/>
              </a:solidFill>
            </a:rPr>
            <a:t>Informācijas par VKS publiskošana tāpat kā biržā kotētajiem uzņēmumiem</a:t>
          </a:r>
          <a:endParaRPr lang="en-US" dirty="0">
            <a:solidFill>
              <a:schemeClr val="tx1"/>
            </a:solidFill>
          </a:endParaRPr>
        </a:p>
      </dgm:t>
    </dgm:pt>
    <dgm:pt modelId="{906D822F-B8F1-499A-8083-E3AE5F54B6FE}" type="parTrans" cxnId="{E009FCC8-7E42-4DD2-A08B-B9C9875BE4F7}">
      <dgm:prSet/>
      <dgm:spPr/>
      <dgm:t>
        <a:bodyPr/>
        <a:lstStyle/>
        <a:p>
          <a:endParaRPr lang="en-US"/>
        </a:p>
      </dgm:t>
    </dgm:pt>
    <dgm:pt modelId="{A0DAD90C-19D8-4A7D-A5CD-6DD5C45F9B27}" type="sibTrans" cxnId="{E009FCC8-7E42-4DD2-A08B-B9C9875BE4F7}">
      <dgm:prSet/>
      <dgm:spPr/>
      <dgm:t>
        <a:bodyPr/>
        <a:lstStyle/>
        <a:p>
          <a:endParaRPr lang="en-US"/>
        </a:p>
      </dgm:t>
    </dgm:pt>
    <dgm:pt modelId="{3FE85E4E-8F58-4005-8224-05E165956C9F}">
      <dgm:prSet/>
      <dgm:spPr>
        <a:solidFill>
          <a:schemeClr val="bg1">
            <a:lumMod val="75000"/>
          </a:schemeClr>
        </a:solidFill>
      </dgm:spPr>
      <dgm:t>
        <a:bodyPr/>
        <a:lstStyle/>
        <a:p>
          <a:pPr marL="0" marR="0" lvl="0" indent="0" defTabSz="622300" eaLnBrk="1" fontAlgn="auto" latinLnBrk="0" hangingPunct="1">
            <a:lnSpc>
              <a:spcPct val="90000"/>
            </a:lnSpc>
            <a:spcBef>
              <a:spcPct val="0"/>
            </a:spcBef>
            <a:spcAft>
              <a:spcPct val="35000"/>
            </a:spcAft>
            <a:buClrTx/>
            <a:buSzTx/>
            <a:buFontTx/>
            <a:buNone/>
            <a:tabLst/>
            <a:defRPr/>
          </a:pPr>
          <a:r>
            <a:rPr lang="lv-LV" dirty="0">
              <a:solidFill>
                <a:schemeClr val="tx1"/>
              </a:solidFill>
            </a:rPr>
            <a:t>Iesaistīto pušu vadība un informēšana. Augstu biznesa standartu ievērošana</a:t>
          </a:r>
          <a:endParaRPr lang="en-US" dirty="0">
            <a:solidFill>
              <a:schemeClr val="tx1"/>
            </a:solidFill>
          </a:endParaRPr>
        </a:p>
      </dgm:t>
    </dgm:pt>
    <dgm:pt modelId="{FDA5D232-3D87-4A9E-901D-304AB929C1D1}" type="parTrans" cxnId="{1A328258-D358-4256-855B-99CE4579EA11}">
      <dgm:prSet/>
      <dgm:spPr/>
      <dgm:t>
        <a:bodyPr/>
        <a:lstStyle/>
        <a:p>
          <a:endParaRPr lang="en-US"/>
        </a:p>
      </dgm:t>
    </dgm:pt>
    <dgm:pt modelId="{2F30EDA0-88B7-4569-9E7D-8B250D05D194}" type="sibTrans" cxnId="{1A328258-D358-4256-855B-99CE4579EA11}">
      <dgm:prSet/>
      <dgm:spPr/>
      <dgm:t>
        <a:bodyPr/>
        <a:lstStyle/>
        <a:p>
          <a:endParaRPr lang="en-US"/>
        </a:p>
      </dgm:t>
    </dgm:pt>
    <dgm:pt modelId="{DA9FFF2F-E514-41A8-BE95-050627E633A5}">
      <dgm:prSet custT="1"/>
      <dgm:spPr>
        <a:solidFill>
          <a:schemeClr val="bg1">
            <a:lumMod val="6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v-LV" sz="3600" dirty="0">
              <a:solidFill>
                <a:schemeClr val="tx1"/>
              </a:solidFill>
            </a:rPr>
            <a:t>Skaidra un caurskatāma padomju darbība</a:t>
          </a:r>
          <a:endParaRPr lang="en-US" sz="3600" dirty="0">
            <a:solidFill>
              <a:schemeClr val="tx1"/>
            </a:solidFill>
          </a:endParaRPr>
        </a:p>
        <a:p>
          <a:pPr lvl="0" defTabSz="577850">
            <a:lnSpc>
              <a:spcPct val="90000"/>
            </a:lnSpc>
            <a:spcBef>
              <a:spcPct val="0"/>
            </a:spcBef>
            <a:spcAft>
              <a:spcPct val="35000"/>
            </a:spcAft>
          </a:pPr>
          <a:endParaRPr lang="en-US" sz="3100" dirty="0"/>
        </a:p>
      </dgm:t>
    </dgm:pt>
    <dgm:pt modelId="{6D74161A-F012-4C0A-B192-42EC531F8FF8}" type="sibTrans" cxnId="{6CB6091E-5847-4091-AC75-576B653DFD1D}">
      <dgm:prSet/>
      <dgm:spPr/>
      <dgm:t>
        <a:bodyPr/>
        <a:lstStyle/>
        <a:p>
          <a:endParaRPr lang="en-US"/>
        </a:p>
      </dgm:t>
    </dgm:pt>
    <dgm:pt modelId="{BFE52ECD-D9ED-4440-A8E1-CCE71E00B0C4}" type="parTrans" cxnId="{6CB6091E-5847-4091-AC75-576B653DFD1D}">
      <dgm:prSet/>
      <dgm:spPr/>
      <dgm:t>
        <a:bodyPr/>
        <a:lstStyle/>
        <a:p>
          <a:endParaRPr lang="en-US"/>
        </a:p>
      </dgm:t>
    </dgm:pt>
    <dgm:pt modelId="{65622240-446A-48C9-A8F2-7639C97DF4D7}" type="pres">
      <dgm:prSet presAssocID="{CB5F6DFD-74C6-4671-B449-27C30D8AC466}" presName="Name0" presStyleCnt="0">
        <dgm:presLayoutVars>
          <dgm:chPref val="1"/>
          <dgm:dir/>
          <dgm:animOne val="branch"/>
          <dgm:animLvl val="lvl"/>
          <dgm:resizeHandles/>
        </dgm:presLayoutVars>
      </dgm:prSet>
      <dgm:spPr/>
    </dgm:pt>
    <dgm:pt modelId="{AE55B32A-928B-4EAD-8180-DFE150062BD1}" type="pres">
      <dgm:prSet presAssocID="{7C677993-536D-4D35-9014-9181DE83FDD4}" presName="vertOne" presStyleCnt="0"/>
      <dgm:spPr/>
    </dgm:pt>
    <dgm:pt modelId="{AA1F866D-1D60-4FC2-A05F-526EB155341A}" type="pres">
      <dgm:prSet presAssocID="{7C677993-536D-4D35-9014-9181DE83FDD4}" presName="txOne" presStyleLbl="node0" presStyleIdx="0" presStyleCnt="1">
        <dgm:presLayoutVars>
          <dgm:chPref val="3"/>
        </dgm:presLayoutVars>
      </dgm:prSet>
      <dgm:spPr>
        <a:prstGeom prst="rect">
          <a:avLst/>
        </a:prstGeom>
      </dgm:spPr>
    </dgm:pt>
    <dgm:pt modelId="{EA0EA65D-940A-462B-9FFA-2964F87F79A2}" type="pres">
      <dgm:prSet presAssocID="{7C677993-536D-4D35-9014-9181DE83FDD4}" presName="parTransOne" presStyleCnt="0"/>
      <dgm:spPr/>
    </dgm:pt>
    <dgm:pt modelId="{E522A901-2C70-40BC-BE7B-FF2C48859EC9}" type="pres">
      <dgm:prSet presAssocID="{7C677993-536D-4D35-9014-9181DE83FDD4}" presName="horzOne" presStyleCnt="0"/>
      <dgm:spPr/>
    </dgm:pt>
    <dgm:pt modelId="{FFCA86C4-B82E-49A7-9BF4-54F137B3C0FF}" type="pres">
      <dgm:prSet presAssocID="{CD8AC8E3-E3B4-45FF-8287-2AC29109C478}" presName="vertTwo" presStyleCnt="0"/>
      <dgm:spPr/>
    </dgm:pt>
    <dgm:pt modelId="{A635CB6A-FD28-4069-8B5C-699D19D1EF21}" type="pres">
      <dgm:prSet presAssocID="{CD8AC8E3-E3B4-45FF-8287-2AC29109C478}" presName="txTwo" presStyleLbl="node2" presStyleIdx="0" presStyleCnt="4">
        <dgm:presLayoutVars>
          <dgm:chPref val="3"/>
        </dgm:presLayoutVars>
      </dgm:prSet>
      <dgm:spPr>
        <a:prstGeom prst="rect">
          <a:avLst/>
        </a:prstGeom>
      </dgm:spPr>
    </dgm:pt>
    <dgm:pt modelId="{64E0EEAA-7EBF-423B-BCE3-6F5DC7DE945F}" type="pres">
      <dgm:prSet presAssocID="{CD8AC8E3-E3B4-45FF-8287-2AC29109C478}" presName="parTransTwo" presStyleCnt="0"/>
      <dgm:spPr/>
    </dgm:pt>
    <dgm:pt modelId="{CF12DB47-16C4-456E-A3AA-778E1E33C58D}" type="pres">
      <dgm:prSet presAssocID="{CD8AC8E3-E3B4-45FF-8287-2AC29109C478}" presName="horzTwo" presStyleCnt="0"/>
      <dgm:spPr/>
    </dgm:pt>
    <dgm:pt modelId="{70D673F7-429A-4AC5-912D-AC633F69A2C3}" type="pres">
      <dgm:prSet presAssocID="{DA9FFF2F-E514-41A8-BE95-050627E633A5}" presName="vertThree" presStyleCnt="0"/>
      <dgm:spPr/>
    </dgm:pt>
    <dgm:pt modelId="{D6CB9F8F-6CBA-4B1C-BACF-3438C287DB57}" type="pres">
      <dgm:prSet presAssocID="{DA9FFF2F-E514-41A8-BE95-050627E633A5}" presName="txThree" presStyleLbl="node3" presStyleIdx="0" presStyleCnt="3" custLinFactX="100000" custLinFactNeighborX="170943" custLinFactNeighborY="207">
        <dgm:presLayoutVars>
          <dgm:chPref val="3"/>
        </dgm:presLayoutVars>
      </dgm:prSet>
      <dgm:spPr>
        <a:prstGeom prst="rect">
          <a:avLst/>
        </a:prstGeom>
      </dgm:spPr>
    </dgm:pt>
    <dgm:pt modelId="{0C8F36C9-8F35-481F-BDAE-9F3C46D1A3BC}" type="pres">
      <dgm:prSet presAssocID="{DA9FFF2F-E514-41A8-BE95-050627E633A5}" presName="horzThree" presStyleCnt="0"/>
      <dgm:spPr/>
    </dgm:pt>
    <dgm:pt modelId="{4CF614D2-6F62-46DD-AF20-DEAE92D3A834}" type="pres">
      <dgm:prSet presAssocID="{4B41DDE5-1919-437E-8A76-7B58DB322D0F}" presName="sibSpaceTwo" presStyleCnt="0"/>
      <dgm:spPr/>
    </dgm:pt>
    <dgm:pt modelId="{2AC88876-771A-4477-BEFD-21D0F0C0AB22}" type="pres">
      <dgm:prSet presAssocID="{BA27412F-20B9-4600-9F14-ED9B7B827E97}" presName="vertTwo" presStyleCnt="0"/>
      <dgm:spPr/>
    </dgm:pt>
    <dgm:pt modelId="{9D0F10B9-661C-473A-BA11-D1C04C9AE6EC}" type="pres">
      <dgm:prSet presAssocID="{BA27412F-20B9-4600-9F14-ED9B7B827E97}" presName="txTwo" presStyleLbl="node2" presStyleIdx="1" presStyleCnt="4">
        <dgm:presLayoutVars>
          <dgm:chPref val="3"/>
        </dgm:presLayoutVars>
      </dgm:prSet>
      <dgm:spPr>
        <a:prstGeom prst="rect">
          <a:avLst/>
        </a:prstGeom>
      </dgm:spPr>
    </dgm:pt>
    <dgm:pt modelId="{D525CBDF-D0D4-42D0-86EB-39B8437DBC0B}" type="pres">
      <dgm:prSet presAssocID="{BA27412F-20B9-4600-9F14-ED9B7B827E97}" presName="parTransTwo" presStyleCnt="0"/>
      <dgm:spPr/>
    </dgm:pt>
    <dgm:pt modelId="{D34A8173-F69B-4ADB-8777-C384A6D5F3C1}" type="pres">
      <dgm:prSet presAssocID="{BA27412F-20B9-4600-9F14-ED9B7B827E97}" presName="horzTwo" presStyleCnt="0"/>
      <dgm:spPr/>
    </dgm:pt>
    <dgm:pt modelId="{478E7B78-0BE5-4696-AD4B-33E144AE72BF}" type="pres">
      <dgm:prSet presAssocID="{3FE85E4E-8F58-4005-8224-05E165956C9F}" presName="vertThree" presStyleCnt="0"/>
      <dgm:spPr/>
    </dgm:pt>
    <dgm:pt modelId="{2E6C7C3D-8147-4DCF-8E3B-848D85F454D3}" type="pres">
      <dgm:prSet presAssocID="{3FE85E4E-8F58-4005-8224-05E165956C9F}" presName="txThree" presStyleLbl="node3" presStyleIdx="1" presStyleCnt="3" custLinFactNeighborX="-53075" custLinFactNeighborY="207">
        <dgm:presLayoutVars>
          <dgm:chPref val="3"/>
        </dgm:presLayoutVars>
      </dgm:prSet>
      <dgm:spPr>
        <a:prstGeom prst="rect">
          <a:avLst/>
        </a:prstGeom>
      </dgm:spPr>
    </dgm:pt>
    <dgm:pt modelId="{C13FADCC-5703-4EA6-9176-8E615EA9728D}" type="pres">
      <dgm:prSet presAssocID="{3FE85E4E-8F58-4005-8224-05E165956C9F}" presName="horzThree" presStyleCnt="0"/>
      <dgm:spPr/>
    </dgm:pt>
    <dgm:pt modelId="{A8F1DAAA-63D3-45FC-9632-D13B42340633}" type="pres">
      <dgm:prSet presAssocID="{0C5E41AA-941E-4CCF-8035-D1BD8F4F83E8}" presName="sibSpaceTwo" presStyleCnt="0"/>
      <dgm:spPr/>
    </dgm:pt>
    <dgm:pt modelId="{BD23F764-6C7C-43EA-AC1E-BEBA20F4775E}" type="pres">
      <dgm:prSet presAssocID="{3C293AE1-5021-48C2-816C-EE106031B98D}" presName="vertTwo" presStyleCnt="0"/>
      <dgm:spPr/>
    </dgm:pt>
    <dgm:pt modelId="{7C90CE49-D76C-4FF7-9098-738B8687451F}" type="pres">
      <dgm:prSet presAssocID="{3C293AE1-5021-48C2-816C-EE106031B98D}" presName="txTwo" presStyleLbl="node2" presStyleIdx="2" presStyleCnt="4">
        <dgm:presLayoutVars>
          <dgm:chPref val="3"/>
        </dgm:presLayoutVars>
      </dgm:prSet>
      <dgm:spPr>
        <a:prstGeom prst="rect">
          <a:avLst/>
        </a:prstGeom>
      </dgm:spPr>
    </dgm:pt>
    <dgm:pt modelId="{27469FF3-7C36-4B01-B15B-A9C8E97105C9}" type="pres">
      <dgm:prSet presAssocID="{3C293AE1-5021-48C2-816C-EE106031B98D}" presName="parTransTwo" presStyleCnt="0"/>
      <dgm:spPr/>
    </dgm:pt>
    <dgm:pt modelId="{6304BDE8-A021-41C1-8923-4E04F7C76A71}" type="pres">
      <dgm:prSet presAssocID="{3C293AE1-5021-48C2-816C-EE106031B98D}" presName="horzTwo" presStyleCnt="0"/>
      <dgm:spPr/>
    </dgm:pt>
    <dgm:pt modelId="{B27BCD8E-ED8F-4BFA-8F6E-B9CFF2C51F85}" type="pres">
      <dgm:prSet presAssocID="{0D6957F3-93DA-45B7-83A1-A692F45EEB7A}" presName="vertThree" presStyleCnt="0"/>
      <dgm:spPr/>
    </dgm:pt>
    <dgm:pt modelId="{916C28F9-C9EF-4810-8C9B-FF2D5399BF4B}" type="pres">
      <dgm:prSet presAssocID="{0D6957F3-93DA-45B7-83A1-A692F45EEB7A}" presName="txThree" presStyleLbl="node3" presStyleIdx="2" presStyleCnt="3" custLinFactNeighborX="-53385" custLinFactNeighborY="207">
        <dgm:presLayoutVars>
          <dgm:chPref val="3"/>
        </dgm:presLayoutVars>
      </dgm:prSet>
      <dgm:spPr>
        <a:prstGeom prst="rect">
          <a:avLst/>
        </a:prstGeom>
      </dgm:spPr>
    </dgm:pt>
    <dgm:pt modelId="{DBC92F35-A3D5-4C54-B015-8262A338AE47}" type="pres">
      <dgm:prSet presAssocID="{0D6957F3-93DA-45B7-83A1-A692F45EEB7A}" presName="horzThree" presStyleCnt="0"/>
      <dgm:spPr/>
    </dgm:pt>
    <dgm:pt modelId="{B5C74A24-E772-4FBD-8146-E98F1327B196}" type="pres">
      <dgm:prSet presAssocID="{369C8766-82F7-428B-9879-114062A34A74}" presName="sibSpaceTwo" presStyleCnt="0"/>
      <dgm:spPr/>
    </dgm:pt>
    <dgm:pt modelId="{740BD1F0-FFFC-4B43-85D9-490DF009CC50}" type="pres">
      <dgm:prSet presAssocID="{02516563-4691-407F-9898-5136BF266043}" presName="vertTwo" presStyleCnt="0"/>
      <dgm:spPr/>
    </dgm:pt>
    <dgm:pt modelId="{F4672ED8-542C-42CA-A876-8C7246330047}" type="pres">
      <dgm:prSet presAssocID="{02516563-4691-407F-9898-5136BF266043}" presName="txTwo" presStyleLbl="node2" presStyleIdx="3" presStyleCnt="4">
        <dgm:presLayoutVars>
          <dgm:chPref val="3"/>
        </dgm:presLayoutVars>
      </dgm:prSet>
      <dgm:spPr>
        <a:prstGeom prst="rect">
          <a:avLst/>
        </a:prstGeom>
      </dgm:spPr>
    </dgm:pt>
    <dgm:pt modelId="{2092D51F-AAC0-4713-AF6E-60A1470D4834}" type="pres">
      <dgm:prSet presAssocID="{02516563-4691-407F-9898-5136BF266043}" presName="horzTwo" presStyleCnt="0"/>
      <dgm:spPr/>
    </dgm:pt>
  </dgm:ptLst>
  <dgm:cxnLst>
    <dgm:cxn modelId="{6CB6091E-5847-4091-AC75-576B653DFD1D}" srcId="{CD8AC8E3-E3B4-45FF-8287-2AC29109C478}" destId="{DA9FFF2F-E514-41A8-BE95-050627E633A5}" srcOrd="0" destOrd="0" parTransId="{BFE52ECD-D9ED-4440-A8E1-CCE71E00B0C4}" sibTransId="{6D74161A-F012-4C0A-B192-42EC531F8FF8}"/>
    <dgm:cxn modelId="{CFB55225-4B52-44D6-9FD7-41015E6BC525}" type="presOf" srcId="{02516563-4691-407F-9898-5136BF266043}" destId="{F4672ED8-542C-42CA-A876-8C7246330047}" srcOrd="0" destOrd="0" presId="urn:microsoft.com/office/officeart/2005/8/layout/hierarchy4"/>
    <dgm:cxn modelId="{A9E7775E-5824-48E9-A647-57B0E39B91E1}" type="presOf" srcId="{7C677993-536D-4D35-9014-9181DE83FDD4}" destId="{AA1F866D-1D60-4FC2-A05F-526EB155341A}" srcOrd="0" destOrd="0" presId="urn:microsoft.com/office/officeart/2005/8/layout/hierarchy4"/>
    <dgm:cxn modelId="{0D86836B-C3F8-4772-B591-F5A6B8462D21}" srcId="{7C677993-536D-4D35-9014-9181DE83FDD4}" destId="{3C293AE1-5021-48C2-816C-EE106031B98D}" srcOrd="2" destOrd="0" parTransId="{03662582-AE5D-4D39-B4A0-B62A6F448894}" sibTransId="{369C8766-82F7-428B-9879-114062A34A74}"/>
    <dgm:cxn modelId="{1A328258-D358-4256-855B-99CE4579EA11}" srcId="{BA27412F-20B9-4600-9F14-ED9B7B827E97}" destId="{3FE85E4E-8F58-4005-8224-05E165956C9F}" srcOrd="0" destOrd="0" parTransId="{FDA5D232-3D87-4A9E-901D-304AB929C1D1}" sibTransId="{2F30EDA0-88B7-4569-9E7D-8B250D05D194}"/>
    <dgm:cxn modelId="{C081A358-13CD-43A8-8CFE-0187779EB27E}" type="presOf" srcId="{CD8AC8E3-E3B4-45FF-8287-2AC29109C478}" destId="{A635CB6A-FD28-4069-8B5C-699D19D1EF21}" srcOrd="0" destOrd="0" presId="urn:microsoft.com/office/officeart/2005/8/layout/hierarchy4"/>
    <dgm:cxn modelId="{27FDC783-36EB-49A7-89EA-B349738B87A6}" type="presOf" srcId="{3FE85E4E-8F58-4005-8224-05E165956C9F}" destId="{2E6C7C3D-8147-4DCF-8E3B-848D85F454D3}" srcOrd="0" destOrd="0" presId="urn:microsoft.com/office/officeart/2005/8/layout/hierarchy4"/>
    <dgm:cxn modelId="{25DEAD8E-83F6-474C-93B2-2A834315291F}" type="presOf" srcId="{0D6957F3-93DA-45B7-83A1-A692F45EEB7A}" destId="{916C28F9-C9EF-4810-8C9B-FF2D5399BF4B}" srcOrd="0" destOrd="0" presId="urn:microsoft.com/office/officeart/2005/8/layout/hierarchy4"/>
    <dgm:cxn modelId="{B04D0BAE-354A-4DF9-8D0E-5E34B67667C0}" srcId="{7C677993-536D-4D35-9014-9181DE83FDD4}" destId="{CD8AC8E3-E3B4-45FF-8287-2AC29109C478}" srcOrd="0" destOrd="0" parTransId="{1471047F-DA6E-4BFF-863E-B93EF4CDCC44}" sibTransId="{4B41DDE5-1919-437E-8A76-7B58DB322D0F}"/>
    <dgm:cxn modelId="{63ECA4C6-13B5-4D29-B212-BA1920A61518}" srcId="{7C677993-536D-4D35-9014-9181DE83FDD4}" destId="{BA27412F-20B9-4600-9F14-ED9B7B827E97}" srcOrd="1" destOrd="0" parTransId="{F599DF34-3BFC-4E6B-9EC4-51956C00C451}" sibTransId="{0C5E41AA-941E-4CCF-8035-D1BD8F4F83E8}"/>
    <dgm:cxn modelId="{E009FCC8-7E42-4DD2-A08B-B9C9875BE4F7}" srcId="{3C293AE1-5021-48C2-816C-EE106031B98D}" destId="{0D6957F3-93DA-45B7-83A1-A692F45EEB7A}" srcOrd="0" destOrd="0" parTransId="{906D822F-B8F1-499A-8083-E3AE5F54B6FE}" sibTransId="{A0DAD90C-19D8-4A7D-A5CD-6DD5C45F9B27}"/>
    <dgm:cxn modelId="{710F25CD-FAB0-4EDA-B533-E99DF0D9E584}" type="presOf" srcId="{CB5F6DFD-74C6-4671-B449-27C30D8AC466}" destId="{65622240-446A-48C9-A8F2-7639C97DF4D7}" srcOrd="0" destOrd="0" presId="urn:microsoft.com/office/officeart/2005/8/layout/hierarchy4"/>
    <dgm:cxn modelId="{B58B2DE0-AC14-4B38-B8BF-88D2AA2E0A4F}" srcId="{7C677993-536D-4D35-9014-9181DE83FDD4}" destId="{02516563-4691-407F-9898-5136BF266043}" srcOrd="3" destOrd="0" parTransId="{5B99A01D-7F6C-4564-88FA-D9055E5D21A8}" sibTransId="{94499ED2-F24C-4675-A088-C7CCFBABE297}"/>
    <dgm:cxn modelId="{772F46E2-8293-4FB1-A22B-2D4AEFB96C6E}" type="presOf" srcId="{DA9FFF2F-E514-41A8-BE95-050627E633A5}" destId="{D6CB9F8F-6CBA-4B1C-BACF-3438C287DB57}" srcOrd="0" destOrd="0" presId="urn:microsoft.com/office/officeart/2005/8/layout/hierarchy4"/>
    <dgm:cxn modelId="{A1B36DE5-6F3B-43F3-B9BF-016DC56401E6}" type="presOf" srcId="{BA27412F-20B9-4600-9F14-ED9B7B827E97}" destId="{9D0F10B9-661C-473A-BA11-D1C04C9AE6EC}" srcOrd="0" destOrd="0" presId="urn:microsoft.com/office/officeart/2005/8/layout/hierarchy4"/>
    <dgm:cxn modelId="{4F26D7EB-7D8E-4963-9231-B811484BDE3E}" type="presOf" srcId="{3C293AE1-5021-48C2-816C-EE106031B98D}" destId="{7C90CE49-D76C-4FF7-9098-738B8687451F}" srcOrd="0" destOrd="0" presId="urn:microsoft.com/office/officeart/2005/8/layout/hierarchy4"/>
    <dgm:cxn modelId="{DB7365F6-CC0C-41A1-A855-25A6670790C6}" srcId="{CB5F6DFD-74C6-4671-B449-27C30D8AC466}" destId="{7C677993-536D-4D35-9014-9181DE83FDD4}" srcOrd="0" destOrd="0" parTransId="{9D314DD1-454D-438D-BD9F-5271CE5BD5DD}" sibTransId="{8CB1A529-A0FE-4BB3-8B3C-AC910AB657E8}"/>
    <dgm:cxn modelId="{15647C33-EFD6-4CAA-9817-71B5CD0D175D}" type="presParOf" srcId="{65622240-446A-48C9-A8F2-7639C97DF4D7}" destId="{AE55B32A-928B-4EAD-8180-DFE150062BD1}" srcOrd="0" destOrd="0" presId="urn:microsoft.com/office/officeart/2005/8/layout/hierarchy4"/>
    <dgm:cxn modelId="{F8AD6CC8-8743-4AB8-9897-7ABE1096DCFD}" type="presParOf" srcId="{AE55B32A-928B-4EAD-8180-DFE150062BD1}" destId="{AA1F866D-1D60-4FC2-A05F-526EB155341A}" srcOrd="0" destOrd="0" presId="urn:microsoft.com/office/officeart/2005/8/layout/hierarchy4"/>
    <dgm:cxn modelId="{E8947DF9-33A0-4598-AA66-B17AEFE42436}" type="presParOf" srcId="{AE55B32A-928B-4EAD-8180-DFE150062BD1}" destId="{EA0EA65D-940A-462B-9FFA-2964F87F79A2}" srcOrd="1" destOrd="0" presId="urn:microsoft.com/office/officeart/2005/8/layout/hierarchy4"/>
    <dgm:cxn modelId="{835B42E2-EEF8-4626-8A57-B895C1F3CAEA}" type="presParOf" srcId="{AE55B32A-928B-4EAD-8180-DFE150062BD1}" destId="{E522A901-2C70-40BC-BE7B-FF2C48859EC9}" srcOrd="2" destOrd="0" presId="urn:microsoft.com/office/officeart/2005/8/layout/hierarchy4"/>
    <dgm:cxn modelId="{E4A09F9F-8B64-405F-B06A-C486B564FE89}" type="presParOf" srcId="{E522A901-2C70-40BC-BE7B-FF2C48859EC9}" destId="{FFCA86C4-B82E-49A7-9BF4-54F137B3C0FF}" srcOrd="0" destOrd="0" presId="urn:microsoft.com/office/officeart/2005/8/layout/hierarchy4"/>
    <dgm:cxn modelId="{AA6D0BBC-CE77-4B36-AE15-FA8AB1379E76}" type="presParOf" srcId="{FFCA86C4-B82E-49A7-9BF4-54F137B3C0FF}" destId="{A635CB6A-FD28-4069-8B5C-699D19D1EF21}" srcOrd="0" destOrd="0" presId="urn:microsoft.com/office/officeart/2005/8/layout/hierarchy4"/>
    <dgm:cxn modelId="{171A58AF-0775-4F3A-ADB7-95089A20A143}" type="presParOf" srcId="{FFCA86C4-B82E-49A7-9BF4-54F137B3C0FF}" destId="{64E0EEAA-7EBF-423B-BCE3-6F5DC7DE945F}" srcOrd="1" destOrd="0" presId="urn:microsoft.com/office/officeart/2005/8/layout/hierarchy4"/>
    <dgm:cxn modelId="{13A791AB-569C-44D1-9A8B-2F3DE220100F}" type="presParOf" srcId="{FFCA86C4-B82E-49A7-9BF4-54F137B3C0FF}" destId="{CF12DB47-16C4-456E-A3AA-778E1E33C58D}" srcOrd="2" destOrd="0" presId="urn:microsoft.com/office/officeart/2005/8/layout/hierarchy4"/>
    <dgm:cxn modelId="{B539CCAD-21B0-4BBA-A47C-64B913B11D9A}" type="presParOf" srcId="{CF12DB47-16C4-456E-A3AA-778E1E33C58D}" destId="{70D673F7-429A-4AC5-912D-AC633F69A2C3}" srcOrd="0" destOrd="0" presId="urn:microsoft.com/office/officeart/2005/8/layout/hierarchy4"/>
    <dgm:cxn modelId="{89E1335D-E867-4080-845F-3CB67ED1AA55}" type="presParOf" srcId="{70D673F7-429A-4AC5-912D-AC633F69A2C3}" destId="{D6CB9F8F-6CBA-4B1C-BACF-3438C287DB57}" srcOrd="0" destOrd="0" presId="urn:microsoft.com/office/officeart/2005/8/layout/hierarchy4"/>
    <dgm:cxn modelId="{C982AF3C-B5E6-4FDF-A7B5-4679E8FB4750}" type="presParOf" srcId="{70D673F7-429A-4AC5-912D-AC633F69A2C3}" destId="{0C8F36C9-8F35-481F-BDAE-9F3C46D1A3BC}" srcOrd="1" destOrd="0" presId="urn:microsoft.com/office/officeart/2005/8/layout/hierarchy4"/>
    <dgm:cxn modelId="{2A80E387-C051-4D3F-8020-DBCB506CAB96}" type="presParOf" srcId="{E522A901-2C70-40BC-BE7B-FF2C48859EC9}" destId="{4CF614D2-6F62-46DD-AF20-DEAE92D3A834}" srcOrd="1" destOrd="0" presId="urn:microsoft.com/office/officeart/2005/8/layout/hierarchy4"/>
    <dgm:cxn modelId="{C4B48A7F-AA5C-4F43-9785-26940D5B188F}" type="presParOf" srcId="{E522A901-2C70-40BC-BE7B-FF2C48859EC9}" destId="{2AC88876-771A-4477-BEFD-21D0F0C0AB22}" srcOrd="2" destOrd="0" presId="urn:microsoft.com/office/officeart/2005/8/layout/hierarchy4"/>
    <dgm:cxn modelId="{F9CD6BE8-E828-44E5-A71B-904399B00408}" type="presParOf" srcId="{2AC88876-771A-4477-BEFD-21D0F0C0AB22}" destId="{9D0F10B9-661C-473A-BA11-D1C04C9AE6EC}" srcOrd="0" destOrd="0" presId="urn:microsoft.com/office/officeart/2005/8/layout/hierarchy4"/>
    <dgm:cxn modelId="{58FE91AE-55F3-4E71-BE14-279671C7DF53}" type="presParOf" srcId="{2AC88876-771A-4477-BEFD-21D0F0C0AB22}" destId="{D525CBDF-D0D4-42D0-86EB-39B8437DBC0B}" srcOrd="1" destOrd="0" presId="urn:microsoft.com/office/officeart/2005/8/layout/hierarchy4"/>
    <dgm:cxn modelId="{78190335-281D-48EB-880B-6AFB79873CC2}" type="presParOf" srcId="{2AC88876-771A-4477-BEFD-21D0F0C0AB22}" destId="{D34A8173-F69B-4ADB-8777-C384A6D5F3C1}" srcOrd="2" destOrd="0" presId="urn:microsoft.com/office/officeart/2005/8/layout/hierarchy4"/>
    <dgm:cxn modelId="{63E6A10B-5347-4F63-9E58-7DFC9CEC7951}" type="presParOf" srcId="{D34A8173-F69B-4ADB-8777-C384A6D5F3C1}" destId="{478E7B78-0BE5-4696-AD4B-33E144AE72BF}" srcOrd="0" destOrd="0" presId="urn:microsoft.com/office/officeart/2005/8/layout/hierarchy4"/>
    <dgm:cxn modelId="{EAC31215-D962-4FE4-B8CC-D35A1B5CBFE3}" type="presParOf" srcId="{478E7B78-0BE5-4696-AD4B-33E144AE72BF}" destId="{2E6C7C3D-8147-4DCF-8E3B-848D85F454D3}" srcOrd="0" destOrd="0" presId="urn:microsoft.com/office/officeart/2005/8/layout/hierarchy4"/>
    <dgm:cxn modelId="{C0AD8155-2427-4A35-9C98-681D4B0750FE}" type="presParOf" srcId="{478E7B78-0BE5-4696-AD4B-33E144AE72BF}" destId="{C13FADCC-5703-4EA6-9176-8E615EA9728D}" srcOrd="1" destOrd="0" presId="urn:microsoft.com/office/officeart/2005/8/layout/hierarchy4"/>
    <dgm:cxn modelId="{336AC8B2-2CD3-411C-AEF2-4CCA4C2069F8}" type="presParOf" srcId="{E522A901-2C70-40BC-BE7B-FF2C48859EC9}" destId="{A8F1DAAA-63D3-45FC-9632-D13B42340633}" srcOrd="3" destOrd="0" presId="urn:microsoft.com/office/officeart/2005/8/layout/hierarchy4"/>
    <dgm:cxn modelId="{49FAD1F9-9EF3-4EC4-9903-C93044DAED9C}" type="presParOf" srcId="{E522A901-2C70-40BC-BE7B-FF2C48859EC9}" destId="{BD23F764-6C7C-43EA-AC1E-BEBA20F4775E}" srcOrd="4" destOrd="0" presId="urn:microsoft.com/office/officeart/2005/8/layout/hierarchy4"/>
    <dgm:cxn modelId="{6F0BA3E8-F52B-435D-B3AB-1F551EECE760}" type="presParOf" srcId="{BD23F764-6C7C-43EA-AC1E-BEBA20F4775E}" destId="{7C90CE49-D76C-4FF7-9098-738B8687451F}" srcOrd="0" destOrd="0" presId="urn:microsoft.com/office/officeart/2005/8/layout/hierarchy4"/>
    <dgm:cxn modelId="{F8BB76B4-3A8B-4709-B8F8-BB69400C6470}" type="presParOf" srcId="{BD23F764-6C7C-43EA-AC1E-BEBA20F4775E}" destId="{27469FF3-7C36-4B01-B15B-A9C8E97105C9}" srcOrd="1" destOrd="0" presId="urn:microsoft.com/office/officeart/2005/8/layout/hierarchy4"/>
    <dgm:cxn modelId="{E3E1882D-D091-4627-BE03-09EE91220310}" type="presParOf" srcId="{BD23F764-6C7C-43EA-AC1E-BEBA20F4775E}" destId="{6304BDE8-A021-41C1-8923-4E04F7C76A71}" srcOrd="2" destOrd="0" presId="urn:microsoft.com/office/officeart/2005/8/layout/hierarchy4"/>
    <dgm:cxn modelId="{084B4116-F582-4888-8C86-27E2457D1E5A}" type="presParOf" srcId="{6304BDE8-A021-41C1-8923-4E04F7C76A71}" destId="{B27BCD8E-ED8F-4BFA-8F6E-B9CFF2C51F85}" srcOrd="0" destOrd="0" presId="urn:microsoft.com/office/officeart/2005/8/layout/hierarchy4"/>
    <dgm:cxn modelId="{D11AF080-8F91-4084-BF22-D81CE44A5B54}" type="presParOf" srcId="{B27BCD8E-ED8F-4BFA-8F6E-B9CFF2C51F85}" destId="{916C28F9-C9EF-4810-8C9B-FF2D5399BF4B}" srcOrd="0" destOrd="0" presId="urn:microsoft.com/office/officeart/2005/8/layout/hierarchy4"/>
    <dgm:cxn modelId="{D0E4A3E8-F64A-486C-AAB0-3EE87817382F}" type="presParOf" srcId="{B27BCD8E-ED8F-4BFA-8F6E-B9CFF2C51F85}" destId="{DBC92F35-A3D5-4C54-B015-8262A338AE47}" srcOrd="1" destOrd="0" presId="urn:microsoft.com/office/officeart/2005/8/layout/hierarchy4"/>
    <dgm:cxn modelId="{1BFFAA1A-EF5A-40FD-8973-2017AD2F73A3}" type="presParOf" srcId="{E522A901-2C70-40BC-BE7B-FF2C48859EC9}" destId="{B5C74A24-E772-4FBD-8146-E98F1327B196}" srcOrd="5" destOrd="0" presId="urn:microsoft.com/office/officeart/2005/8/layout/hierarchy4"/>
    <dgm:cxn modelId="{2ABE3FEE-7263-4CD5-9B0D-98708CD1FCEB}" type="presParOf" srcId="{E522A901-2C70-40BC-BE7B-FF2C48859EC9}" destId="{740BD1F0-FFFC-4B43-85D9-490DF009CC50}" srcOrd="6" destOrd="0" presId="urn:microsoft.com/office/officeart/2005/8/layout/hierarchy4"/>
    <dgm:cxn modelId="{46C1AEBD-A7BF-4CC0-A0FB-5EF81D4B9414}" type="presParOf" srcId="{740BD1F0-FFFC-4B43-85D9-490DF009CC50}" destId="{F4672ED8-542C-42CA-A876-8C7246330047}" srcOrd="0" destOrd="0" presId="urn:microsoft.com/office/officeart/2005/8/layout/hierarchy4"/>
    <dgm:cxn modelId="{20F0B7BD-6229-4A95-AF06-400545A6752D}" type="presParOf" srcId="{740BD1F0-FFFC-4B43-85D9-490DF009CC50}" destId="{2092D51F-AAC0-4713-AF6E-60A1470D483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D1637-133C-47D7-8F9F-20150972893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lv-LV"/>
        </a:p>
      </dgm:t>
    </dgm:pt>
    <dgm:pt modelId="{231AFD3D-E386-4C36-BAE2-32B4E3A49A85}">
      <dgm:prSet/>
      <dgm:spPr>
        <a:solidFill>
          <a:schemeClr val="bg1">
            <a:lumMod val="75000"/>
          </a:schemeClr>
        </a:solidFill>
        <a:scene3d>
          <a:camera prst="orthographicFront"/>
          <a:lightRig rig="threePt" dir="t"/>
        </a:scene3d>
        <a:sp3d>
          <a:bevelT/>
        </a:sp3d>
      </dgm:spPr>
      <dgm:t>
        <a:bodyPr/>
        <a:lstStyle/>
        <a:p>
          <a:r>
            <a:rPr lang="lv-LV" dirty="0">
              <a:solidFill>
                <a:schemeClr val="tx1"/>
              </a:solidFill>
            </a:rPr>
            <a:t> VKS, </a:t>
          </a:r>
          <a:r>
            <a:rPr lang="lv-LV" b="1" dirty="0">
              <a:solidFill>
                <a:schemeClr val="tx1"/>
              </a:solidFill>
            </a:rPr>
            <a:t>kuru kapitāla daļas vai akcijas nav atsavināmas</a:t>
          </a:r>
          <a:r>
            <a:rPr lang="lv-LV" dirty="0">
              <a:solidFill>
                <a:schemeClr val="tx1"/>
              </a:solidFill>
            </a:rPr>
            <a:t>, stratēģiskās attīstības izvērtēšana nav īstenojama, jo tā sevī ietver arī valsts līdzdalības pārvērtēšanu/uzdevumu došanu, kas nav pieļaujama kapitālsabiedrībām, kuras ar likumu ir noteiktas kā neatsavināmās</a:t>
          </a:r>
        </a:p>
      </dgm:t>
    </dgm:pt>
    <dgm:pt modelId="{8E900798-16E8-42A0-92B3-D075C3236F3F}" type="parTrans" cxnId="{737103BA-4447-4B40-9C79-AC9C87456C2E}">
      <dgm:prSet/>
      <dgm:spPr/>
      <dgm:t>
        <a:bodyPr/>
        <a:lstStyle/>
        <a:p>
          <a:endParaRPr lang="lv-LV"/>
        </a:p>
      </dgm:t>
    </dgm:pt>
    <dgm:pt modelId="{B0315E7C-435F-4D62-B815-77C6E56C30A4}" type="sibTrans" cxnId="{737103BA-4447-4B40-9C79-AC9C87456C2E}">
      <dgm:prSet/>
      <dgm:spPr/>
      <dgm:t>
        <a:bodyPr/>
        <a:lstStyle/>
        <a:p>
          <a:endParaRPr lang="lv-LV"/>
        </a:p>
      </dgm:t>
    </dgm:pt>
    <dgm:pt modelId="{2265735F-53F8-4062-8949-3475055ADF8F}">
      <dgm:prSet/>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lv-LV" b="1" dirty="0">
              <a:solidFill>
                <a:schemeClr val="tx1"/>
              </a:solidFill>
            </a:rPr>
            <a:t>MK ir iniciatīvas virzītājs, izriet no attīstības modeļa, investīciju finansēšanas vajadzībām</a:t>
          </a:r>
          <a:endParaRPr lang="lv-LV" dirty="0">
            <a:solidFill>
              <a:schemeClr val="tx1"/>
            </a:solidFill>
          </a:endParaRPr>
        </a:p>
      </dgm:t>
    </dgm:pt>
    <dgm:pt modelId="{523BDD09-EC02-42CC-A067-E15C721549D2}" type="parTrans" cxnId="{321FEE22-903F-4896-8BA3-88A01141280E}">
      <dgm:prSet/>
      <dgm:spPr/>
      <dgm:t>
        <a:bodyPr/>
        <a:lstStyle/>
        <a:p>
          <a:endParaRPr lang="lv-LV"/>
        </a:p>
      </dgm:t>
    </dgm:pt>
    <dgm:pt modelId="{40117421-C220-4026-BD6D-AA1249F2E2C0}" type="sibTrans" cxnId="{321FEE22-903F-4896-8BA3-88A01141280E}">
      <dgm:prSet/>
      <dgm:spPr/>
      <dgm:t>
        <a:bodyPr/>
        <a:lstStyle/>
        <a:p>
          <a:endParaRPr lang="lv-LV"/>
        </a:p>
      </dgm:t>
    </dgm:pt>
    <dgm:pt modelId="{BC531BCF-609D-46A5-9EEF-A1C29961D101}" type="pres">
      <dgm:prSet presAssocID="{6A5D1637-133C-47D7-8F9F-20150972893A}" presName="diagram" presStyleCnt="0">
        <dgm:presLayoutVars>
          <dgm:dir/>
          <dgm:resizeHandles val="exact"/>
        </dgm:presLayoutVars>
      </dgm:prSet>
      <dgm:spPr/>
    </dgm:pt>
    <dgm:pt modelId="{7E831D4B-AA3E-4496-A162-1F7F050C15AC}" type="pres">
      <dgm:prSet presAssocID="{231AFD3D-E386-4C36-BAE2-32B4E3A49A85}" presName="arrow" presStyleLbl="node1" presStyleIdx="0" presStyleCnt="2" custScaleY="100061" custRadScaleRad="88145" custRadScaleInc="492">
        <dgm:presLayoutVars>
          <dgm:bulletEnabled val="1"/>
        </dgm:presLayoutVars>
      </dgm:prSet>
      <dgm:spPr/>
    </dgm:pt>
    <dgm:pt modelId="{5AEF6930-E737-4ABD-B23D-9ADFB1003A66}" type="pres">
      <dgm:prSet presAssocID="{2265735F-53F8-4062-8949-3475055ADF8F}" presName="arrow" presStyleLbl="node1" presStyleIdx="1" presStyleCnt="2" custRadScaleRad="6676" custRadScaleInc="-1410">
        <dgm:presLayoutVars>
          <dgm:bulletEnabled val="1"/>
        </dgm:presLayoutVars>
      </dgm:prSet>
      <dgm:spPr/>
    </dgm:pt>
  </dgm:ptLst>
  <dgm:cxnLst>
    <dgm:cxn modelId="{8824B81D-93D4-4299-9F23-4296913B0E69}" type="presOf" srcId="{2265735F-53F8-4062-8949-3475055ADF8F}" destId="{5AEF6930-E737-4ABD-B23D-9ADFB1003A66}" srcOrd="0" destOrd="0" presId="urn:microsoft.com/office/officeart/2005/8/layout/arrow5"/>
    <dgm:cxn modelId="{321FEE22-903F-4896-8BA3-88A01141280E}" srcId="{6A5D1637-133C-47D7-8F9F-20150972893A}" destId="{2265735F-53F8-4062-8949-3475055ADF8F}" srcOrd="1" destOrd="0" parTransId="{523BDD09-EC02-42CC-A067-E15C721549D2}" sibTransId="{40117421-C220-4026-BD6D-AA1249F2E2C0}"/>
    <dgm:cxn modelId="{013A7FA2-9635-4196-AD70-BE5A32D22815}" type="presOf" srcId="{6A5D1637-133C-47D7-8F9F-20150972893A}" destId="{BC531BCF-609D-46A5-9EEF-A1C29961D101}" srcOrd="0" destOrd="0" presId="urn:microsoft.com/office/officeart/2005/8/layout/arrow5"/>
    <dgm:cxn modelId="{49AC78AD-CC17-4B11-A578-3070560337F4}" type="presOf" srcId="{231AFD3D-E386-4C36-BAE2-32B4E3A49A85}" destId="{7E831D4B-AA3E-4496-A162-1F7F050C15AC}" srcOrd="0" destOrd="0" presId="urn:microsoft.com/office/officeart/2005/8/layout/arrow5"/>
    <dgm:cxn modelId="{737103BA-4447-4B40-9C79-AC9C87456C2E}" srcId="{6A5D1637-133C-47D7-8F9F-20150972893A}" destId="{231AFD3D-E386-4C36-BAE2-32B4E3A49A85}" srcOrd="0" destOrd="0" parTransId="{8E900798-16E8-42A0-92B3-D075C3236F3F}" sibTransId="{B0315E7C-435F-4D62-B815-77C6E56C30A4}"/>
    <dgm:cxn modelId="{5A2B4538-523B-409D-9978-4875C7B6D88B}" type="presParOf" srcId="{BC531BCF-609D-46A5-9EEF-A1C29961D101}" destId="{7E831D4B-AA3E-4496-A162-1F7F050C15AC}" srcOrd="0" destOrd="0" presId="urn:microsoft.com/office/officeart/2005/8/layout/arrow5"/>
    <dgm:cxn modelId="{D7912825-273F-4576-9302-FE4B0C3F09AB}" type="presParOf" srcId="{BC531BCF-609D-46A5-9EEF-A1C29961D101}" destId="{5AEF6930-E737-4ABD-B23D-9ADFB1003A66}" srcOrd="1" destOrd="0" presId="urn:microsoft.com/office/officeart/2005/8/layout/arrow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D1637-133C-47D7-8F9F-20150972893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lv-LV"/>
        </a:p>
      </dgm:t>
    </dgm:pt>
    <dgm:pt modelId="{231AFD3D-E386-4C36-BAE2-32B4E3A49A85}">
      <dgm:prSet custT="1"/>
      <dgm:spPr>
        <a:solidFill>
          <a:schemeClr val="bg1">
            <a:lumMod val="65000"/>
          </a:schemeClr>
        </a:solidFill>
        <a:effectLst>
          <a:innerShdw blurRad="63500" dist="50800" dir="13500000">
            <a:prstClr val="black">
              <a:alpha val="50000"/>
            </a:prstClr>
          </a:innerShdw>
        </a:effectLst>
      </dgm:spPr>
      <dgm:t>
        <a:bodyPr/>
        <a:lstStyle/>
        <a:p>
          <a:r>
            <a:rPr lang="lv-LV" sz="1600" dirty="0">
              <a:solidFill>
                <a:schemeClr val="tx1"/>
              </a:solidFill>
              <a:ea typeface="Times New Roman" panose="02020603050405020304" pitchFamily="18" charset="0"/>
            </a:rPr>
            <a:t>Iebildumi, ka kapitālsabiedrību pārvaldības politika nostiprināta dokumentā, kas saskaņota ar politisko ciklu un valdības darbības periodu</a:t>
          </a:r>
          <a:endParaRPr lang="lv-LV" sz="1600" dirty="0">
            <a:solidFill>
              <a:schemeClr val="tx1"/>
            </a:solidFill>
          </a:endParaRPr>
        </a:p>
      </dgm:t>
    </dgm:pt>
    <dgm:pt modelId="{8E900798-16E8-42A0-92B3-D075C3236F3F}" type="parTrans" cxnId="{737103BA-4447-4B40-9C79-AC9C87456C2E}">
      <dgm:prSet/>
      <dgm:spPr/>
      <dgm:t>
        <a:bodyPr/>
        <a:lstStyle/>
        <a:p>
          <a:endParaRPr lang="lv-LV"/>
        </a:p>
      </dgm:t>
    </dgm:pt>
    <dgm:pt modelId="{B0315E7C-435F-4D62-B815-77C6E56C30A4}" type="sibTrans" cxnId="{737103BA-4447-4B40-9C79-AC9C87456C2E}">
      <dgm:prSet/>
      <dgm:spPr/>
      <dgm:t>
        <a:bodyPr/>
        <a:lstStyle/>
        <a:p>
          <a:endParaRPr lang="lv-LV"/>
        </a:p>
      </dgm:t>
    </dgm:pt>
    <dgm:pt modelId="{2265735F-53F8-4062-8949-3475055ADF8F}">
      <dgm:prSet custT="1"/>
      <dgm:spPr>
        <a:solidFill>
          <a:schemeClr val="bg1">
            <a:lumMod val="75000"/>
          </a:schemeClr>
        </a:solidFill>
        <a:effectLst>
          <a:innerShdw blurRad="190500" dist="50800" dir="1200000">
            <a:schemeClr val="bg1"/>
          </a:innerShdw>
        </a:effectLst>
      </dgm:spPr>
      <dgm:t>
        <a:bodyPr/>
        <a:lstStyle/>
        <a:p>
          <a:r>
            <a:rPr lang="lv-LV" sz="1600" b="1" dirty="0">
              <a:solidFill>
                <a:schemeClr val="tx1"/>
              </a:solidFill>
              <a:ea typeface="Times New Roman" panose="02020603050405020304" pitchFamily="18" charset="0"/>
            </a:rPr>
            <a:t>Deklarācijās ir vairāki punkti par VKS</a:t>
          </a:r>
        </a:p>
        <a:p>
          <a:r>
            <a:rPr lang="lv-LV" sz="1600" dirty="0">
              <a:solidFill>
                <a:schemeClr val="tx1"/>
              </a:solidFill>
              <a:ea typeface="Times New Roman" panose="02020603050405020304" pitchFamily="18" charset="0"/>
            </a:rPr>
            <a:t> LAU, Ostas, </a:t>
          </a:r>
          <a:r>
            <a:rPr lang="lv-LV" sz="1600" dirty="0" err="1">
              <a:solidFill>
                <a:schemeClr val="tx1"/>
              </a:solidFill>
              <a:ea typeface="Times New Roman" panose="02020603050405020304" pitchFamily="18" charset="0"/>
            </a:rPr>
            <a:t>Altum</a:t>
          </a:r>
          <a:r>
            <a:rPr lang="lv-LV" sz="1600" dirty="0">
              <a:solidFill>
                <a:schemeClr val="tx1"/>
              </a:solidFill>
              <a:ea typeface="Times New Roman" panose="02020603050405020304" pitchFamily="18" charset="0"/>
            </a:rPr>
            <a:t>, LDZ biznesa modelis, IZM VKS, Rail </a:t>
          </a:r>
          <a:r>
            <a:rPr lang="lv-LV" sz="1600" dirty="0" err="1">
              <a:solidFill>
                <a:schemeClr val="tx1"/>
              </a:solidFill>
              <a:ea typeface="Times New Roman" panose="02020603050405020304" pitchFamily="18" charset="0"/>
            </a:rPr>
            <a:t>Baltic</a:t>
          </a:r>
          <a:r>
            <a:rPr lang="lv-LV" sz="1600" dirty="0">
              <a:solidFill>
                <a:schemeClr val="tx1"/>
              </a:solidFill>
              <a:ea typeface="Times New Roman" panose="02020603050405020304" pitchFamily="18" charset="0"/>
            </a:rPr>
            <a:t>, </a:t>
          </a:r>
          <a:r>
            <a:rPr lang="lv-LV" sz="1600" dirty="0" err="1">
              <a:solidFill>
                <a:schemeClr val="tx1"/>
              </a:solidFill>
              <a:ea typeface="Times New Roman" panose="02020603050405020304" pitchFamily="18" charset="0"/>
            </a:rPr>
            <a:t>Air</a:t>
          </a:r>
          <a:r>
            <a:rPr lang="lv-LV" sz="1600" dirty="0">
              <a:solidFill>
                <a:schemeClr val="tx1"/>
              </a:solidFill>
              <a:ea typeface="Times New Roman" panose="02020603050405020304" pitchFamily="18" charset="0"/>
            </a:rPr>
            <a:t> </a:t>
          </a:r>
          <a:r>
            <a:rPr lang="lv-LV" sz="1600" dirty="0" err="1">
              <a:solidFill>
                <a:schemeClr val="tx1"/>
              </a:solidFill>
              <a:ea typeface="Times New Roman" panose="02020603050405020304" pitchFamily="18" charset="0"/>
            </a:rPr>
            <a:t>Baltic</a:t>
          </a:r>
          <a:r>
            <a:rPr lang="lv-LV" sz="1600" dirty="0">
              <a:solidFill>
                <a:schemeClr val="tx1"/>
              </a:solidFill>
              <a:ea typeface="Times New Roman" panose="02020603050405020304" pitchFamily="18" charset="0"/>
            </a:rPr>
            <a:t>, slimnīcu VKS tīkls</a:t>
          </a:r>
        </a:p>
      </dgm:t>
    </dgm:pt>
    <dgm:pt modelId="{523BDD09-EC02-42CC-A067-E15C721549D2}" type="parTrans" cxnId="{321FEE22-903F-4896-8BA3-88A01141280E}">
      <dgm:prSet/>
      <dgm:spPr/>
      <dgm:t>
        <a:bodyPr/>
        <a:lstStyle/>
        <a:p>
          <a:endParaRPr lang="lv-LV"/>
        </a:p>
      </dgm:t>
    </dgm:pt>
    <dgm:pt modelId="{40117421-C220-4026-BD6D-AA1249F2E2C0}" type="sibTrans" cxnId="{321FEE22-903F-4896-8BA3-88A01141280E}">
      <dgm:prSet/>
      <dgm:spPr/>
      <dgm:t>
        <a:bodyPr/>
        <a:lstStyle/>
        <a:p>
          <a:endParaRPr lang="lv-LV"/>
        </a:p>
      </dgm:t>
    </dgm:pt>
    <dgm:pt modelId="{BC531BCF-609D-46A5-9EEF-A1C29961D101}" type="pres">
      <dgm:prSet presAssocID="{6A5D1637-133C-47D7-8F9F-20150972893A}" presName="diagram" presStyleCnt="0">
        <dgm:presLayoutVars>
          <dgm:dir/>
          <dgm:resizeHandles val="exact"/>
        </dgm:presLayoutVars>
      </dgm:prSet>
      <dgm:spPr/>
    </dgm:pt>
    <dgm:pt modelId="{7E831D4B-AA3E-4496-A162-1F7F050C15AC}" type="pres">
      <dgm:prSet presAssocID="{231AFD3D-E386-4C36-BAE2-32B4E3A49A85}" presName="arrow" presStyleLbl="node1" presStyleIdx="0" presStyleCnt="2" custScaleY="100061" custRadScaleRad="59535" custRadScaleInc="-328">
        <dgm:presLayoutVars>
          <dgm:bulletEnabled val="1"/>
        </dgm:presLayoutVars>
      </dgm:prSet>
      <dgm:spPr/>
    </dgm:pt>
    <dgm:pt modelId="{5AEF6930-E737-4ABD-B23D-9ADFB1003A66}" type="pres">
      <dgm:prSet presAssocID="{2265735F-53F8-4062-8949-3475055ADF8F}" presName="arrow" presStyleLbl="node1" presStyleIdx="1" presStyleCnt="2" custRadScaleRad="35176" custRadScaleInc="2283">
        <dgm:presLayoutVars>
          <dgm:bulletEnabled val="1"/>
        </dgm:presLayoutVars>
      </dgm:prSet>
      <dgm:spPr/>
    </dgm:pt>
  </dgm:ptLst>
  <dgm:cxnLst>
    <dgm:cxn modelId="{8824B81D-93D4-4299-9F23-4296913B0E69}" type="presOf" srcId="{2265735F-53F8-4062-8949-3475055ADF8F}" destId="{5AEF6930-E737-4ABD-B23D-9ADFB1003A66}" srcOrd="0" destOrd="0" presId="urn:microsoft.com/office/officeart/2005/8/layout/arrow5"/>
    <dgm:cxn modelId="{321FEE22-903F-4896-8BA3-88A01141280E}" srcId="{6A5D1637-133C-47D7-8F9F-20150972893A}" destId="{2265735F-53F8-4062-8949-3475055ADF8F}" srcOrd="1" destOrd="0" parTransId="{523BDD09-EC02-42CC-A067-E15C721549D2}" sibTransId="{40117421-C220-4026-BD6D-AA1249F2E2C0}"/>
    <dgm:cxn modelId="{013A7FA2-9635-4196-AD70-BE5A32D22815}" type="presOf" srcId="{6A5D1637-133C-47D7-8F9F-20150972893A}" destId="{BC531BCF-609D-46A5-9EEF-A1C29961D101}" srcOrd="0" destOrd="0" presId="urn:microsoft.com/office/officeart/2005/8/layout/arrow5"/>
    <dgm:cxn modelId="{49AC78AD-CC17-4B11-A578-3070560337F4}" type="presOf" srcId="{231AFD3D-E386-4C36-BAE2-32B4E3A49A85}" destId="{7E831D4B-AA3E-4496-A162-1F7F050C15AC}" srcOrd="0" destOrd="0" presId="urn:microsoft.com/office/officeart/2005/8/layout/arrow5"/>
    <dgm:cxn modelId="{737103BA-4447-4B40-9C79-AC9C87456C2E}" srcId="{6A5D1637-133C-47D7-8F9F-20150972893A}" destId="{231AFD3D-E386-4C36-BAE2-32B4E3A49A85}" srcOrd="0" destOrd="0" parTransId="{8E900798-16E8-42A0-92B3-D075C3236F3F}" sibTransId="{B0315E7C-435F-4D62-B815-77C6E56C30A4}"/>
    <dgm:cxn modelId="{5A2B4538-523B-409D-9978-4875C7B6D88B}" type="presParOf" srcId="{BC531BCF-609D-46A5-9EEF-A1C29961D101}" destId="{7E831D4B-AA3E-4496-A162-1F7F050C15AC}" srcOrd="0" destOrd="0" presId="urn:microsoft.com/office/officeart/2005/8/layout/arrow5"/>
    <dgm:cxn modelId="{D7912825-273F-4576-9302-FE4B0C3F09AB}" type="presParOf" srcId="{BC531BCF-609D-46A5-9EEF-A1C29961D101}" destId="{5AEF6930-E737-4ABD-B23D-9ADFB1003A66}"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5D1637-133C-47D7-8F9F-20150972893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lv-LV"/>
        </a:p>
      </dgm:t>
    </dgm:pt>
    <dgm:pt modelId="{231AFD3D-E386-4C36-BAE2-32B4E3A49A85}">
      <dgm:prSet/>
      <dgm:spPr>
        <a:solidFill>
          <a:schemeClr val="tx1">
            <a:lumMod val="50000"/>
            <a:lumOff val="50000"/>
          </a:schemeClr>
        </a:solidFill>
        <a:effectLst>
          <a:softEdge rad="76200"/>
        </a:effectLst>
      </dgm:spPr>
      <dgm:t>
        <a:bodyPr/>
        <a:lstStyle/>
        <a:p>
          <a:r>
            <a:rPr lang="lv-LV" dirty="0">
              <a:solidFill>
                <a:schemeClr val="tx1"/>
              </a:solidFill>
            </a:rPr>
            <a:t>Iebildumi par centralizētāku pārvaldību, lai novērstu ministriju «divas cepures» (kapitāldaļu turēšana un nozares politika), personāla atlase VKS, kurās nav izveidotas padomes</a:t>
          </a:r>
        </a:p>
      </dgm:t>
    </dgm:pt>
    <dgm:pt modelId="{8E900798-16E8-42A0-92B3-D075C3236F3F}" type="parTrans" cxnId="{737103BA-4447-4B40-9C79-AC9C87456C2E}">
      <dgm:prSet/>
      <dgm:spPr/>
      <dgm:t>
        <a:bodyPr/>
        <a:lstStyle/>
        <a:p>
          <a:endParaRPr lang="lv-LV"/>
        </a:p>
      </dgm:t>
    </dgm:pt>
    <dgm:pt modelId="{B0315E7C-435F-4D62-B815-77C6E56C30A4}" type="sibTrans" cxnId="{737103BA-4447-4B40-9C79-AC9C87456C2E}">
      <dgm:prSet/>
      <dgm:spPr/>
      <dgm:t>
        <a:bodyPr/>
        <a:lstStyle/>
        <a:p>
          <a:endParaRPr lang="lv-LV"/>
        </a:p>
      </dgm:t>
    </dgm:pt>
    <dgm:pt modelId="{2265735F-53F8-4062-8949-3475055ADF8F}">
      <dgm:prSet/>
      <dgm:spPr>
        <a:solidFill>
          <a:schemeClr val="bg1">
            <a:lumMod val="85000"/>
          </a:schemeClr>
        </a:solidFill>
        <a:effectLst>
          <a:softEdge rad="76200"/>
        </a:effectLst>
      </dgm:spPr>
      <dgm:t>
        <a:bodyPr/>
        <a:lstStyle/>
        <a:p>
          <a:r>
            <a:rPr lang="lv-LV" b="1" dirty="0">
              <a:solidFill>
                <a:schemeClr val="tx1"/>
              </a:solidFill>
            </a:rPr>
            <a:t>Jāizmanto vairāk padomes institūts </a:t>
          </a:r>
          <a:r>
            <a:rPr lang="lv-LV" b="1" dirty="0" err="1">
              <a:solidFill>
                <a:schemeClr val="tx1"/>
              </a:solidFill>
            </a:rPr>
            <a:t>vs</a:t>
          </a:r>
          <a:r>
            <a:rPr lang="lv-LV" b="1" dirty="0">
              <a:solidFill>
                <a:schemeClr val="tx1"/>
              </a:solidFill>
            </a:rPr>
            <a:t> kapitāldaļu turētājs un PKC</a:t>
          </a:r>
        </a:p>
      </dgm:t>
    </dgm:pt>
    <dgm:pt modelId="{523BDD09-EC02-42CC-A067-E15C721549D2}" type="parTrans" cxnId="{321FEE22-903F-4896-8BA3-88A01141280E}">
      <dgm:prSet/>
      <dgm:spPr/>
      <dgm:t>
        <a:bodyPr/>
        <a:lstStyle/>
        <a:p>
          <a:endParaRPr lang="lv-LV"/>
        </a:p>
      </dgm:t>
    </dgm:pt>
    <dgm:pt modelId="{40117421-C220-4026-BD6D-AA1249F2E2C0}" type="sibTrans" cxnId="{321FEE22-903F-4896-8BA3-88A01141280E}">
      <dgm:prSet/>
      <dgm:spPr/>
      <dgm:t>
        <a:bodyPr/>
        <a:lstStyle/>
        <a:p>
          <a:endParaRPr lang="lv-LV"/>
        </a:p>
      </dgm:t>
    </dgm:pt>
    <dgm:pt modelId="{BC531BCF-609D-46A5-9EEF-A1C29961D101}" type="pres">
      <dgm:prSet presAssocID="{6A5D1637-133C-47D7-8F9F-20150972893A}" presName="diagram" presStyleCnt="0">
        <dgm:presLayoutVars>
          <dgm:dir/>
          <dgm:resizeHandles val="exact"/>
        </dgm:presLayoutVars>
      </dgm:prSet>
      <dgm:spPr/>
    </dgm:pt>
    <dgm:pt modelId="{7E831D4B-AA3E-4496-A162-1F7F050C15AC}" type="pres">
      <dgm:prSet presAssocID="{231AFD3D-E386-4C36-BAE2-32B4E3A49A85}" presName="arrow" presStyleLbl="node1" presStyleIdx="0" presStyleCnt="2" custScaleY="100061" custRadScaleRad="60496" custRadScaleInc="40">
        <dgm:presLayoutVars>
          <dgm:bulletEnabled val="1"/>
        </dgm:presLayoutVars>
      </dgm:prSet>
      <dgm:spPr/>
    </dgm:pt>
    <dgm:pt modelId="{5AEF6930-E737-4ABD-B23D-9ADFB1003A66}" type="pres">
      <dgm:prSet presAssocID="{2265735F-53F8-4062-8949-3475055ADF8F}" presName="arrow" presStyleLbl="node1" presStyleIdx="1" presStyleCnt="2" custRadScaleRad="24968" custRadScaleInc="198">
        <dgm:presLayoutVars>
          <dgm:bulletEnabled val="1"/>
        </dgm:presLayoutVars>
      </dgm:prSet>
      <dgm:spPr/>
    </dgm:pt>
  </dgm:ptLst>
  <dgm:cxnLst>
    <dgm:cxn modelId="{8824B81D-93D4-4299-9F23-4296913B0E69}" type="presOf" srcId="{2265735F-53F8-4062-8949-3475055ADF8F}" destId="{5AEF6930-E737-4ABD-B23D-9ADFB1003A66}" srcOrd="0" destOrd="0" presId="urn:microsoft.com/office/officeart/2005/8/layout/arrow5"/>
    <dgm:cxn modelId="{321FEE22-903F-4896-8BA3-88A01141280E}" srcId="{6A5D1637-133C-47D7-8F9F-20150972893A}" destId="{2265735F-53F8-4062-8949-3475055ADF8F}" srcOrd="1" destOrd="0" parTransId="{523BDD09-EC02-42CC-A067-E15C721549D2}" sibTransId="{40117421-C220-4026-BD6D-AA1249F2E2C0}"/>
    <dgm:cxn modelId="{013A7FA2-9635-4196-AD70-BE5A32D22815}" type="presOf" srcId="{6A5D1637-133C-47D7-8F9F-20150972893A}" destId="{BC531BCF-609D-46A5-9EEF-A1C29961D101}" srcOrd="0" destOrd="0" presId="urn:microsoft.com/office/officeart/2005/8/layout/arrow5"/>
    <dgm:cxn modelId="{49AC78AD-CC17-4B11-A578-3070560337F4}" type="presOf" srcId="{231AFD3D-E386-4C36-BAE2-32B4E3A49A85}" destId="{7E831D4B-AA3E-4496-A162-1F7F050C15AC}" srcOrd="0" destOrd="0" presId="urn:microsoft.com/office/officeart/2005/8/layout/arrow5"/>
    <dgm:cxn modelId="{737103BA-4447-4B40-9C79-AC9C87456C2E}" srcId="{6A5D1637-133C-47D7-8F9F-20150972893A}" destId="{231AFD3D-E386-4C36-BAE2-32B4E3A49A85}" srcOrd="0" destOrd="0" parTransId="{8E900798-16E8-42A0-92B3-D075C3236F3F}" sibTransId="{B0315E7C-435F-4D62-B815-77C6E56C30A4}"/>
    <dgm:cxn modelId="{5A2B4538-523B-409D-9978-4875C7B6D88B}" type="presParOf" srcId="{BC531BCF-609D-46A5-9EEF-A1C29961D101}" destId="{7E831D4B-AA3E-4496-A162-1F7F050C15AC}" srcOrd="0" destOrd="0" presId="urn:microsoft.com/office/officeart/2005/8/layout/arrow5"/>
    <dgm:cxn modelId="{D7912825-273F-4576-9302-FE4B0C3F09AB}" type="presParOf" srcId="{BC531BCF-609D-46A5-9EEF-A1C29961D101}" destId="{5AEF6930-E737-4ABD-B23D-9ADFB1003A66}" srcOrd="1" destOrd="0" presId="urn:microsoft.com/office/officeart/2005/8/layout/arrow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F866D-1D60-4FC2-A05F-526EB155341A}">
      <dsp:nvSpPr>
        <dsp:cNvPr id="0" name=""/>
        <dsp:cNvSpPr/>
      </dsp:nvSpPr>
      <dsp:spPr>
        <a:xfrm>
          <a:off x="2783" y="5883"/>
          <a:ext cx="17215633" cy="2844105"/>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v-LV" sz="32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OECD VKS pārvaldības principi</a:t>
          </a:r>
          <a:endParaRPr lang="en-US" sz="32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783" y="5883"/>
        <a:ext cx="17215633" cy="2844105"/>
      </dsp:txXfrm>
    </dsp:sp>
    <dsp:sp modelId="{A635CB6A-FD28-4069-8B5C-699D19D1EF21}">
      <dsp:nvSpPr>
        <dsp:cNvPr id="0" name=""/>
        <dsp:cNvSpPr/>
      </dsp:nvSpPr>
      <dsp:spPr>
        <a:xfrm>
          <a:off x="2783" y="3149947"/>
          <a:ext cx="4048831" cy="284410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lv-LV" sz="3600" kern="1200" dirty="0">
              <a:solidFill>
                <a:schemeClr val="tx1"/>
              </a:solidFill>
            </a:rPr>
            <a:t>Skaidri definēti valsts līdzdalības mērķi</a:t>
          </a:r>
          <a:endParaRPr lang="en-US" sz="3600" kern="1200" dirty="0">
            <a:solidFill>
              <a:schemeClr val="tx1"/>
            </a:solidFill>
          </a:endParaRPr>
        </a:p>
      </dsp:txBody>
      <dsp:txXfrm>
        <a:off x="2783" y="3149947"/>
        <a:ext cx="4048831" cy="2844105"/>
      </dsp:txXfrm>
    </dsp:sp>
    <dsp:sp modelId="{D6CB9F8F-6CBA-4B1C-BACF-3438C287DB57}">
      <dsp:nvSpPr>
        <dsp:cNvPr id="0" name=""/>
        <dsp:cNvSpPr/>
      </dsp:nvSpPr>
      <dsp:spPr>
        <a:xfrm>
          <a:off x="10972810" y="6299894"/>
          <a:ext cx="4048831" cy="2844105"/>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3600" kern="1200" dirty="0">
              <a:solidFill>
                <a:schemeClr val="tx1"/>
              </a:solidFill>
            </a:rPr>
            <a:t>Skaidra un caurskatāma padomju darbība</a:t>
          </a:r>
          <a:endParaRPr lang="en-US" sz="3600" kern="1200" dirty="0">
            <a:solidFill>
              <a:schemeClr val="tx1"/>
            </a:solidFill>
          </a:endParaRPr>
        </a:p>
        <a:p>
          <a:pPr lvl="0" algn="ctr" defTabSz="577850">
            <a:lnSpc>
              <a:spcPct val="90000"/>
            </a:lnSpc>
            <a:spcBef>
              <a:spcPct val="0"/>
            </a:spcBef>
            <a:spcAft>
              <a:spcPct val="35000"/>
            </a:spcAft>
            <a:buNone/>
          </a:pPr>
          <a:endParaRPr lang="en-US" sz="3100" kern="1200" dirty="0"/>
        </a:p>
      </dsp:txBody>
      <dsp:txXfrm>
        <a:off x="10972810" y="6299894"/>
        <a:ext cx="4048831" cy="2844105"/>
      </dsp:txXfrm>
    </dsp:sp>
    <dsp:sp modelId="{9D0F10B9-661C-473A-BA11-D1C04C9AE6EC}">
      <dsp:nvSpPr>
        <dsp:cNvPr id="0" name=""/>
        <dsp:cNvSpPr/>
      </dsp:nvSpPr>
      <dsp:spPr>
        <a:xfrm>
          <a:off x="4391717" y="3149947"/>
          <a:ext cx="4048831" cy="2844105"/>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3600" kern="1200" dirty="0">
              <a:solidFill>
                <a:schemeClr val="tx1"/>
              </a:solidFill>
            </a:rPr>
            <a:t>Valsts darbojas kā informēts un aktīvs īpašnieks</a:t>
          </a:r>
          <a:endParaRPr lang="en-US" sz="3600" kern="1200" dirty="0">
            <a:solidFill>
              <a:schemeClr val="tx1"/>
            </a:solidFill>
          </a:endParaRPr>
        </a:p>
        <a:p>
          <a:pPr lvl="0" algn="ctr" defTabSz="577850">
            <a:lnSpc>
              <a:spcPct val="90000"/>
            </a:lnSpc>
            <a:spcBef>
              <a:spcPct val="0"/>
            </a:spcBef>
            <a:spcAft>
              <a:spcPct val="35000"/>
            </a:spcAft>
            <a:buNone/>
          </a:pPr>
          <a:endParaRPr lang="en-US" sz="3600" kern="1200" dirty="0"/>
        </a:p>
      </dsp:txBody>
      <dsp:txXfrm>
        <a:off x="4391717" y="3149947"/>
        <a:ext cx="4048831" cy="2844105"/>
      </dsp:txXfrm>
    </dsp:sp>
    <dsp:sp modelId="{2E6C7C3D-8147-4DCF-8E3B-848D85F454D3}">
      <dsp:nvSpPr>
        <dsp:cNvPr id="0" name=""/>
        <dsp:cNvSpPr/>
      </dsp:nvSpPr>
      <dsp:spPr>
        <a:xfrm>
          <a:off x="2242799" y="6299894"/>
          <a:ext cx="4048831" cy="2844105"/>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lv-LV" sz="3500" kern="1200" dirty="0">
              <a:solidFill>
                <a:schemeClr val="tx1"/>
              </a:solidFill>
            </a:rPr>
            <a:t>Iesaistīto pušu vadība un informēšana. Augstu biznesa standartu ievērošana</a:t>
          </a:r>
          <a:endParaRPr lang="en-US" sz="3500" kern="1200" dirty="0">
            <a:solidFill>
              <a:schemeClr val="tx1"/>
            </a:solidFill>
          </a:endParaRPr>
        </a:p>
      </dsp:txBody>
      <dsp:txXfrm>
        <a:off x="2242799" y="6299894"/>
        <a:ext cx="4048831" cy="2844105"/>
      </dsp:txXfrm>
    </dsp:sp>
    <dsp:sp modelId="{7C90CE49-D76C-4FF7-9098-738B8687451F}">
      <dsp:nvSpPr>
        <dsp:cNvPr id="0" name=""/>
        <dsp:cNvSpPr/>
      </dsp:nvSpPr>
      <dsp:spPr>
        <a:xfrm>
          <a:off x="8780650" y="3149947"/>
          <a:ext cx="4048831" cy="284410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3600" kern="1200" dirty="0">
              <a:solidFill>
                <a:schemeClr val="tx1"/>
              </a:solidFill>
            </a:rPr>
            <a:t>VKS darbība tirgū ar vienlīdzīgiem principiem</a:t>
          </a:r>
          <a:endParaRPr lang="en-US" sz="3600" kern="1200" dirty="0">
            <a:solidFill>
              <a:schemeClr val="tx1"/>
            </a:solidFill>
          </a:endParaRPr>
        </a:p>
        <a:p>
          <a:pPr lvl="0" algn="ctr" defTabSz="711200">
            <a:lnSpc>
              <a:spcPct val="90000"/>
            </a:lnSpc>
            <a:spcBef>
              <a:spcPct val="0"/>
            </a:spcBef>
            <a:spcAft>
              <a:spcPct val="35000"/>
            </a:spcAft>
            <a:buNone/>
          </a:pPr>
          <a:endParaRPr lang="en-US" sz="3600" kern="1200" dirty="0">
            <a:solidFill>
              <a:schemeClr val="tx1"/>
            </a:solidFill>
          </a:endParaRPr>
        </a:p>
      </dsp:txBody>
      <dsp:txXfrm>
        <a:off x="8780650" y="3149947"/>
        <a:ext cx="4048831" cy="2844105"/>
      </dsp:txXfrm>
    </dsp:sp>
    <dsp:sp modelId="{916C28F9-C9EF-4810-8C9B-FF2D5399BF4B}">
      <dsp:nvSpPr>
        <dsp:cNvPr id="0" name=""/>
        <dsp:cNvSpPr/>
      </dsp:nvSpPr>
      <dsp:spPr>
        <a:xfrm>
          <a:off x="6619182" y="6299894"/>
          <a:ext cx="4048831" cy="284410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lv-LV" sz="3500" kern="1200" dirty="0">
              <a:solidFill>
                <a:schemeClr val="tx1"/>
              </a:solidFill>
            </a:rPr>
            <a:t>Informācijas par VKS publiskošana tāpat kā biržā kotētajiem uzņēmumiem</a:t>
          </a:r>
          <a:endParaRPr lang="en-US" sz="3500" kern="1200" dirty="0">
            <a:solidFill>
              <a:schemeClr val="tx1"/>
            </a:solidFill>
          </a:endParaRPr>
        </a:p>
      </dsp:txBody>
      <dsp:txXfrm>
        <a:off x="6619182" y="6299894"/>
        <a:ext cx="4048831" cy="2844105"/>
      </dsp:txXfrm>
    </dsp:sp>
    <dsp:sp modelId="{F4672ED8-542C-42CA-A876-8C7246330047}">
      <dsp:nvSpPr>
        <dsp:cNvPr id="0" name=""/>
        <dsp:cNvSpPr/>
      </dsp:nvSpPr>
      <dsp:spPr>
        <a:xfrm>
          <a:off x="13169584" y="3149947"/>
          <a:ext cx="4048831" cy="2844105"/>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lv-LV" sz="3600" kern="1200" dirty="0">
              <a:solidFill>
                <a:schemeClr val="tx1"/>
              </a:solidFill>
            </a:rPr>
            <a:t>Valsts un VKS nodrošina visiem akcionāriem  vienādu informāciju</a:t>
          </a:r>
          <a:endParaRPr lang="en-US" sz="3600" kern="1200" dirty="0">
            <a:solidFill>
              <a:schemeClr val="tx1"/>
            </a:solidFill>
          </a:endParaRPr>
        </a:p>
      </dsp:txBody>
      <dsp:txXfrm>
        <a:off x="13169584" y="3149947"/>
        <a:ext cx="4048831" cy="2844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31D4B-AA3E-4496-A162-1F7F050C15AC}">
      <dsp:nvSpPr>
        <dsp:cNvPr id="0" name=""/>
        <dsp:cNvSpPr/>
      </dsp:nvSpPr>
      <dsp:spPr>
        <a:xfrm rot="16200000">
          <a:off x="492884" y="-1191"/>
          <a:ext cx="3905250" cy="3907632"/>
        </a:xfrm>
        <a:prstGeom prst="downArrow">
          <a:avLst>
            <a:gd name="adj1" fmla="val 50000"/>
            <a:gd name="adj2" fmla="val 35000"/>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tx1"/>
              </a:solidFill>
            </a:rPr>
            <a:t> VKS, </a:t>
          </a:r>
          <a:r>
            <a:rPr lang="lv-LV" sz="1500" b="1" kern="1200" dirty="0">
              <a:solidFill>
                <a:schemeClr val="tx1"/>
              </a:solidFill>
            </a:rPr>
            <a:t>kuru kapitāla daļas vai akcijas nav atsavināmas</a:t>
          </a:r>
          <a:r>
            <a:rPr lang="lv-LV" sz="1500" kern="1200" dirty="0">
              <a:solidFill>
                <a:schemeClr val="tx1"/>
              </a:solidFill>
            </a:rPr>
            <a:t>, stratēģiskās attīstības izvērtēšana nav īstenojama, jo tā sevī ietver arī valsts līdzdalības pārvērtēšanu/uzdevumu došanu, kas nav pieļaujama kapitālsabiedrībām, kuras ar likumu ir noteiktas kā neatsavināmās</a:t>
          </a:r>
        </a:p>
      </dsp:txBody>
      <dsp:txXfrm rot="5400000">
        <a:off x="491693" y="976312"/>
        <a:ext cx="3224213" cy="1952625"/>
      </dsp:txXfrm>
    </dsp:sp>
    <dsp:sp modelId="{5AEF6930-E737-4ABD-B23D-9ADFB1003A66}">
      <dsp:nvSpPr>
        <dsp:cNvPr id="0" name=""/>
        <dsp:cNvSpPr/>
      </dsp:nvSpPr>
      <dsp:spPr>
        <a:xfrm rot="5400000">
          <a:off x="4419620" y="0"/>
          <a:ext cx="3905250" cy="3905250"/>
        </a:xfrm>
        <a:prstGeom prst="downArrow">
          <a:avLst>
            <a:gd name="adj1" fmla="val 50000"/>
            <a:gd name="adj2" fmla="val 35000"/>
          </a:avLst>
        </a:prstGeom>
        <a:solidFill>
          <a:schemeClr val="bg1">
            <a:lumMod val="6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lv-LV" sz="1500" b="1" kern="1200" dirty="0">
              <a:solidFill>
                <a:schemeClr val="tx1"/>
              </a:solidFill>
            </a:rPr>
            <a:t>MK ir iniciatīvas virzītājs, izriet no attīstības modeļa, investīciju finansēšanas vajadzībām</a:t>
          </a:r>
          <a:endParaRPr lang="lv-LV" sz="1500" kern="1200" dirty="0">
            <a:solidFill>
              <a:schemeClr val="tx1"/>
            </a:solidFill>
          </a:endParaRPr>
        </a:p>
      </dsp:txBody>
      <dsp:txXfrm rot="-5400000">
        <a:off x="5103039" y="976313"/>
        <a:ext cx="3221831" cy="1952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31D4B-AA3E-4496-A162-1F7F050C15AC}">
      <dsp:nvSpPr>
        <dsp:cNvPr id="0" name=""/>
        <dsp:cNvSpPr/>
      </dsp:nvSpPr>
      <dsp:spPr>
        <a:xfrm rot="16200000">
          <a:off x="1677592" y="5158"/>
          <a:ext cx="3905250" cy="3907632"/>
        </a:xfrm>
        <a:prstGeom prst="downArrow">
          <a:avLst>
            <a:gd name="adj1" fmla="val 50000"/>
            <a:gd name="adj2" fmla="val 35000"/>
          </a:avLst>
        </a:prstGeom>
        <a:solidFill>
          <a:schemeClr val="bg1">
            <a:lumMod val="65000"/>
          </a:schemeClr>
        </a:solidFill>
        <a:ln w="25400" cap="flat" cmpd="sng" algn="ctr">
          <a:solidFill>
            <a:schemeClr val="l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kern="1200" dirty="0">
              <a:solidFill>
                <a:schemeClr val="tx1"/>
              </a:solidFill>
              <a:ea typeface="Times New Roman" panose="02020603050405020304" pitchFamily="18" charset="0"/>
            </a:rPr>
            <a:t>Iebildumi, ka kapitālsabiedrību pārvaldības politika nostiprināta dokumentā, kas saskaņota ar politisko ciklu un valdības darbības periodu</a:t>
          </a:r>
          <a:endParaRPr lang="lv-LV" sz="1600" kern="1200" dirty="0">
            <a:solidFill>
              <a:schemeClr val="tx1"/>
            </a:solidFill>
          </a:endParaRPr>
        </a:p>
      </dsp:txBody>
      <dsp:txXfrm rot="5400000">
        <a:off x="1676401" y="982661"/>
        <a:ext cx="3224213" cy="1952625"/>
      </dsp:txXfrm>
    </dsp:sp>
    <dsp:sp modelId="{5AEF6930-E737-4ABD-B23D-9ADFB1003A66}">
      <dsp:nvSpPr>
        <dsp:cNvPr id="0" name=""/>
        <dsp:cNvSpPr/>
      </dsp:nvSpPr>
      <dsp:spPr>
        <a:xfrm rot="5400000">
          <a:off x="5596603" y="6349"/>
          <a:ext cx="3905250" cy="3905250"/>
        </a:xfrm>
        <a:prstGeom prst="downArrow">
          <a:avLst>
            <a:gd name="adj1" fmla="val 50000"/>
            <a:gd name="adj2" fmla="val 35000"/>
          </a:avLst>
        </a:prstGeom>
        <a:solidFill>
          <a:schemeClr val="bg1">
            <a:lumMod val="75000"/>
          </a:schemeClr>
        </a:solidFill>
        <a:ln w="25400" cap="flat" cmpd="sng" algn="ctr">
          <a:solidFill>
            <a:schemeClr val="lt1">
              <a:hueOff val="0"/>
              <a:satOff val="0"/>
              <a:lumOff val="0"/>
              <a:alphaOff val="0"/>
            </a:schemeClr>
          </a:solidFill>
          <a:prstDash val="solid"/>
        </a:ln>
        <a:effectLst>
          <a:innerShdw blurRad="190500" dist="50800" dir="1200000">
            <a:schemeClr val="bg1"/>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chemeClr val="tx1"/>
              </a:solidFill>
              <a:ea typeface="Times New Roman" panose="02020603050405020304" pitchFamily="18" charset="0"/>
            </a:rPr>
            <a:t>Deklarācijās ir vairāki punkti par VKS</a:t>
          </a:r>
        </a:p>
        <a:p>
          <a:pPr marL="0" lvl="0" indent="0" algn="ctr" defTabSz="711200">
            <a:lnSpc>
              <a:spcPct val="90000"/>
            </a:lnSpc>
            <a:spcBef>
              <a:spcPct val="0"/>
            </a:spcBef>
            <a:spcAft>
              <a:spcPct val="35000"/>
            </a:spcAft>
            <a:buNone/>
          </a:pPr>
          <a:r>
            <a:rPr lang="lv-LV" sz="1600" kern="1200" dirty="0">
              <a:solidFill>
                <a:schemeClr val="tx1"/>
              </a:solidFill>
              <a:ea typeface="Times New Roman" panose="02020603050405020304" pitchFamily="18" charset="0"/>
            </a:rPr>
            <a:t> LAU, Ostas, </a:t>
          </a:r>
          <a:r>
            <a:rPr lang="lv-LV" sz="1600" kern="1200" dirty="0" err="1">
              <a:solidFill>
                <a:schemeClr val="tx1"/>
              </a:solidFill>
              <a:ea typeface="Times New Roman" panose="02020603050405020304" pitchFamily="18" charset="0"/>
            </a:rPr>
            <a:t>Altum</a:t>
          </a:r>
          <a:r>
            <a:rPr lang="lv-LV" sz="1600" kern="1200" dirty="0">
              <a:solidFill>
                <a:schemeClr val="tx1"/>
              </a:solidFill>
              <a:ea typeface="Times New Roman" panose="02020603050405020304" pitchFamily="18" charset="0"/>
            </a:rPr>
            <a:t>, LDZ biznesa modelis, IZM VKS, Rail </a:t>
          </a:r>
          <a:r>
            <a:rPr lang="lv-LV" sz="1600" kern="1200" dirty="0" err="1">
              <a:solidFill>
                <a:schemeClr val="tx1"/>
              </a:solidFill>
              <a:ea typeface="Times New Roman" panose="02020603050405020304" pitchFamily="18" charset="0"/>
            </a:rPr>
            <a:t>Baltic</a:t>
          </a:r>
          <a:r>
            <a:rPr lang="lv-LV" sz="1600" kern="1200" dirty="0">
              <a:solidFill>
                <a:schemeClr val="tx1"/>
              </a:solidFill>
              <a:ea typeface="Times New Roman" panose="02020603050405020304" pitchFamily="18" charset="0"/>
            </a:rPr>
            <a:t>, </a:t>
          </a:r>
          <a:r>
            <a:rPr lang="lv-LV" sz="1600" kern="1200" dirty="0" err="1">
              <a:solidFill>
                <a:schemeClr val="tx1"/>
              </a:solidFill>
              <a:ea typeface="Times New Roman" panose="02020603050405020304" pitchFamily="18" charset="0"/>
            </a:rPr>
            <a:t>Air</a:t>
          </a:r>
          <a:r>
            <a:rPr lang="lv-LV" sz="1600" kern="1200" dirty="0">
              <a:solidFill>
                <a:schemeClr val="tx1"/>
              </a:solidFill>
              <a:ea typeface="Times New Roman" panose="02020603050405020304" pitchFamily="18" charset="0"/>
            </a:rPr>
            <a:t> </a:t>
          </a:r>
          <a:r>
            <a:rPr lang="lv-LV" sz="1600" kern="1200" dirty="0" err="1">
              <a:solidFill>
                <a:schemeClr val="tx1"/>
              </a:solidFill>
              <a:ea typeface="Times New Roman" panose="02020603050405020304" pitchFamily="18" charset="0"/>
            </a:rPr>
            <a:t>Baltic</a:t>
          </a:r>
          <a:r>
            <a:rPr lang="lv-LV" sz="1600" kern="1200" dirty="0">
              <a:solidFill>
                <a:schemeClr val="tx1"/>
              </a:solidFill>
              <a:ea typeface="Times New Roman" panose="02020603050405020304" pitchFamily="18" charset="0"/>
            </a:rPr>
            <a:t>, slimnīcu VKS tīkls</a:t>
          </a:r>
        </a:p>
      </dsp:txBody>
      <dsp:txXfrm rot="-5400000">
        <a:off x="6280022" y="982662"/>
        <a:ext cx="3221831" cy="1952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31D4B-AA3E-4496-A162-1F7F050C15AC}">
      <dsp:nvSpPr>
        <dsp:cNvPr id="0" name=""/>
        <dsp:cNvSpPr/>
      </dsp:nvSpPr>
      <dsp:spPr>
        <a:xfrm rot="16200000">
          <a:off x="1686381" y="-1114"/>
          <a:ext cx="3655218" cy="3657448"/>
        </a:xfrm>
        <a:prstGeom prst="downArrow">
          <a:avLst>
            <a:gd name="adj1" fmla="val 50000"/>
            <a:gd name="adj2" fmla="val 35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a:softEdge rad="76200"/>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kern="1200" dirty="0">
              <a:solidFill>
                <a:schemeClr val="tx1"/>
              </a:solidFill>
            </a:rPr>
            <a:t>Iebildumi par centralizētāku pārvaldību, lai novērstu ministriju «divas cepures» (kapitāldaļu turēšana un nozares politika), personāla atlase VKS, kurās nav izveidotas padomes</a:t>
          </a:r>
        </a:p>
      </dsp:txBody>
      <dsp:txXfrm rot="5400000">
        <a:off x="1685266" y="913805"/>
        <a:ext cx="3017785" cy="1827609"/>
      </dsp:txXfrm>
    </dsp:sp>
    <dsp:sp modelId="{5AEF6930-E737-4ABD-B23D-9ADFB1003A66}">
      <dsp:nvSpPr>
        <dsp:cNvPr id="0" name=""/>
        <dsp:cNvSpPr/>
      </dsp:nvSpPr>
      <dsp:spPr>
        <a:xfrm rot="5400000">
          <a:off x="5334021" y="2381"/>
          <a:ext cx="3655218" cy="3655218"/>
        </a:xfrm>
        <a:prstGeom prst="downArrow">
          <a:avLst>
            <a:gd name="adj1" fmla="val 50000"/>
            <a:gd name="adj2" fmla="val 35000"/>
          </a:avLst>
        </a:prstGeom>
        <a:solidFill>
          <a:schemeClr val="bg1">
            <a:lumMod val="85000"/>
          </a:schemeClr>
        </a:solidFill>
        <a:ln w="25400" cap="flat" cmpd="sng" algn="ctr">
          <a:solidFill>
            <a:schemeClr val="lt1">
              <a:hueOff val="0"/>
              <a:satOff val="0"/>
              <a:lumOff val="0"/>
              <a:alphaOff val="0"/>
            </a:schemeClr>
          </a:solidFill>
          <a:prstDash val="solid"/>
        </a:ln>
        <a:effectLst>
          <a:softEdge rad="76200"/>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chemeClr val="tx1"/>
              </a:solidFill>
            </a:rPr>
            <a:t>Jāizmanto vairāk padomes institūts </a:t>
          </a:r>
          <a:r>
            <a:rPr lang="lv-LV" sz="1600" b="1" kern="1200" dirty="0" err="1">
              <a:solidFill>
                <a:schemeClr val="tx1"/>
              </a:solidFill>
            </a:rPr>
            <a:t>vs</a:t>
          </a:r>
          <a:r>
            <a:rPr lang="lv-LV" sz="1600" b="1" kern="1200" dirty="0">
              <a:solidFill>
                <a:schemeClr val="tx1"/>
              </a:solidFill>
            </a:rPr>
            <a:t> kapitāldaļu turētājs un PKC</a:t>
          </a:r>
        </a:p>
      </dsp:txBody>
      <dsp:txXfrm rot="-5400000">
        <a:off x="5973684" y="916186"/>
        <a:ext cx="3015555" cy="18276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F05F5D5-9983-4747-AB1D-1885EE62D3FE}" type="datetimeFigureOut">
              <a:rPr lang="lv-LV" smtClean="0"/>
              <a:t>04.10.2022</a:t>
            </a:fld>
            <a:endParaRPr lang="lv-LV"/>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30F9197-2518-42FC-BA4E-9D9DB0C6CD2C}" type="slidenum">
              <a:rPr lang="lv-LV" smtClean="0"/>
              <a:t>‹#›</a:t>
            </a:fld>
            <a:endParaRPr lang="lv-LV"/>
          </a:p>
        </p:txBody>
      </p:sp>
    </p:spTree>
    <p:extLst>
      <p:ext uri="{BB962C8B-B14F-4D97-AF65-F5344CB8AC3E}">
        <p14:creationId xmlns:p14="http://schemas.microsoft.com/office/powerpoint/2010/main" val="88685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8</a:t>
            </a:fld>
            <a:endParaRPr lang="en-US" altLang="en-US" sz="1200">
              <a:latin typeface="Calibri" pitchFamily="34" charset="0"/>
            </a:endParaRPr>
          </a:p>
        </p:txBody>
      </p:sp>
    </p:spTree>
    <p:extLst>
      <p:ext uri="{BB962C8B-B14F-4D97-AF65-F5344CB8AC3E}">
        <p14:creationId xmlns:p14="http://schemas.microsoft.com/office/powerpoint/2010/main" val="392443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3727" y="0"/>
            <a:ext cx="3521074" cy="293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81600" y="571500"/>
            <a:ext cx="12192000" cy="1554963"/>
          </a:xfrm>
        </p:spPr>
        <p:txBody>
          <a:bodyPr anchor="t">
            <a:normAutofit/>
          </a:bodyPr>
          <a:lstStyle>
            <a:lvl1pPr algn="l">
              <a:defRPr sz="36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1600" y="2628901"/>
            <a:ext cx="12192000" cy="6560360"/>
          </a:xfrm>
        </p:spPr>
        <p:txBody>
          <a:bodyPr>
            <a:normAutofit/>
          </a:bodyPr>
          <a:lstStyle>
            <a:lvl1pPr marL="0" indent="0">
              <a:buNone/>
              <a:defRPr sz="3000">
                <a:latin typeface="Verdana" panose="020B0604030504040204" pitchFamily="34" charset="0"/>
                <a:ea typeface="Verdana" panose="020B0604030504040204" pitchFamily="34" charset="0"/>
                <a:cs typeface="Verdana" panose="020B0604030504040204" pitchFamily="34" charset="0"/>
              </a:defRPr>
            </a:lvl1pPr>
            <a:lvl2pPr>
              <a:defRPr sz="3000">
                <a:latin typeface="Times New Roman" panose="02020603050405020304" pitchFamily="18" charset="0"/>
                <a:cs typeface="Times New Roman" panose="02020603050405020304" pitchFamily="18" charset="0"/>
              </a:defRPr>
            </a:lvl2pPr>
            <a:lvl3pPr>
              <a:defRPr sz="3000">
                <a:latin typeface="Times New Roman" panose="02020603050405020304" pitchFamily="18" charset="0"/>
                <a:cs typeface="Times New Roman" panose="02020603050405020304" pitchFamily="18" charset="0"/>
              </a:defRPr>
            </a:lvl3pPr>
            <a:lvl4pPr>
              <a:defRPr sz="3000">
                <a:latin typeface="Times New Roman" panose="02020603050405020304" pitchFamily="18" charset="0"/>
                <a:cs typeface="Times New Roman" panose="02020603050405020304" pitchFamily="18" charset="0"/>
              </a:defRPr>
            </a:lvl4pPr>
            <a:lvl5pPr>
              <a:defRPr sz="3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5181600" y="9486900"/>
            <a:ext cx="3962400" cy="45720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9753600" y="9486900"/>
            <a:ext cx="7315200" cy="457200"/>
          </a:xfrm>
        </p:spPr>
        <p:txBody>
          <a:bodyPr>
            <a:normAutofit/>
          </a:bodyPr>
          <a:lstStyle>
            <a:lvl1pPr marL="0" indent="0" algn="r">
              <a:buNone/>
              <a:defRPr sz="15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16775084" y="9486900"/>
            <a:ext cx="903316" cy="457200"/>
          </a:xfrm>
        </p:spPr>
        <p:txBody>
          <a:bodyPr/>
          <a:lstStyle>
            <a:lvl1pPr>
              <a:defRPr sz="1500">
                <a:latin typeface="Verdana" pitchFamily="34" charset="0"/>
              </a:defRPr>
            </a:lvl1pPr>
          </a:lstStyle>
          <a:p>
            <a:fld id="{3C34DEE5-8469-48FA-8D3E-A9F9FDD97638}" type="slidenum">
              <a:rPr lang="en-US" altLang="lv-LV"/>
              <a:pPr/>
              <a:t>‹#›</a:t>
            </a:fld>
            <a:endParaRPr lang="en-US" altLang="lv-LV"/>
          </a:p>
        </p:txBody>
      </p:sp>
    </p:spTree>
    <p:extLst>
      <p:ext uri="{BB962C8B-B14F-4D97-AF65-F5344CB8AC3E}">
        <p14:creationId xmlns:p14="http://schemas.microsoft.com/office/powerpoint/2010/main" val="409238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m.gov.lv/sites/fm/files/201920mar201920-20srsp120latvia20final20report20fv20v21.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9886950" y="25976"/>
            <a:ext cx="5903118" cy="1210963"/>
          </a:xfrm>
          <a:prstGeom prst="rect">
            <a:avLst/>
          </a:prstGeom>
          <a:solidFill>
            <a:srgbClr val="D9D9D9">
              <a:alpha val="34902"/>
            </a:srgbClr>
          </a:solidFill>
        </p:spPr>
      </p:sp>
      <p:grpSp>
        <p:nvGrpSpPr>
          <p:cNvPr id="3" name="Group 3"/>
          <p:cNvGrpSpPr/>
          <p:nvPr/>
        </p:nvGrpSpPr>
        <p:grpSpPr>
          <a:xfrm>
            <a:off x="9886950" y="582873"/>
            <a:ext cx="5903118" cy="9704127"/>
            <a:chOff x="0" y="0"/>
            <a:chExt cx="1913890" cy="3146241"/>
          </a:xfrm>
        </p:grpSpPr>
        <p:sp>
          <p:nvSpPr>
            <p:cNvPr id="4" name="Freeform 4"/>
            <p:cNvSpPr/>
            <p:nvPr/>
          </p:nvSpPr>
          <p:spPr>
            <a:xfrm>
              <a:off x="0" y="0"/>
              <a:ext cx="1913890" cy="3146241"/>
            </a:xfrm>
            <a:custGeom>
              <a:avLst/>
              <a:gdLst/>
              <a:ahLst/>
              <a:cxnLst/>
              <a:rect l="l" t="t" r="r" b="b"/>
              <a:pathLst>
                <a:path w="1913890" h="3146241">
                  <a:moveTo>
                    <a:pt x="0" y="0"/>
                  </a:moveTo>
                  <a:lnTo>
                    <a:pt x="1913890" y="0"/>
                  </a:lnTo>
                  <a:lnTo>
                    <a:pt x="1913890" y="3146241"/>
                  </a:lnTo>
                  <a:lnTo>
                    <a:pt x="0" y="3146241"/>
                  </a:lnTo>
                  <a:close/>
                </a:path>
              </a:pathLst>
            </a:custGeom>
            <a:solidFill>
              <a:srgbClr val="F1F1F1"/>
            </a:solidFill>
          </p:spPr>
        </p:sp>
      </p:grpSp>
      <p:sp>
        <p:nvSpPr>
          <p:cNvPr id="6" name="TextBox 6"/>
          <p:cNvSpPr txBox="1"/>
          <p:nvPr/>
        </p:nvSpPr>
        <p:spPr>
          <a:xfrm>
            <a:off x="1028700" y="805270"/>
            <a:ext cx="7896750" cy="7040389"/>
          </a:xfrm>
          <a:prstGeom prst="rect">
            <a:avLst/>
          </a:prstGeom>
        </p:spPr>
        <p:txBody>
          <a:bodyPr lIns="0" tIns="0" rIns="0" bIns="0" rtlCol="0" anchor="t">
            <a:spAutoFit/>
          </a:bodyPr>
          <a:lstStyle/>
          <a:p>
            <a:pPr>
              <a:lnSpc>
                <a:spcPts val="6138"/>
              </a:lnSpc>
            </a:pPr>
            <a:r>
              <a:rPr lang="lv-LV" sz="5400" b="1" dirty="0"/>
              <a:t>Konceptuālais ziņojums par publisku personu kapitālsabiedrību un publisku personu kapitāla daļu pārvaldības politikas nepieciešamajām izmaiņām</a:t>
            </a:r>
          </a:p>
          <a:p>
            <a:pPr>
              <a:lnSpc>
                <a:spcPts val="6138"/>
              </a:lnSpc>
            </a:pPr>
            <a:r>
              <a:rPr lang="lv-LV" sz="3200" b="1" dirty="0"/>
              <a:t>(apstiprināts MK 13.09.2022 sēdē)</a:t>
            </a:r>
          </a:p>
          <a:p>
            <a:pPr>
              <a:lnSpc>
                <a:spcPts val="6138"/>
              </a:lnSpc>
            </a:pPr>
            <a:endParaRPr lang="en-US" sz="5400" b="1" dirty="0">
              <a:latin typeface="Clear Sans Bold Bold"/>
            </a:endParaRPr>
          </a:p>
          <a:p>
            <a:pPr>
              <a:lnSpc>
                <a:spcPts val="6138"/>
              </a:lnSpc>
            </a:pPr>
            <a:endParaRPr lang="en-US" sz="6200" dirty="0">
              <a:solidFill>
                <a:srgbClr val="DD7221"/>
              </a:solidFill>
              <a:latin typeface="Clear Sans Bold Bold"/>
            </a:endParaRPr>
          </a:p>
        </p:txBody>
      </p:sp>
      <p:sp>
        <p:nvSpPr>
          <p:cNvPr id="8" name="TextBox 8"/>
          <p:cNvSpPr txBox="1"/>
          <p:nvPr/>
        </p:nvSpPr>
        <p:spPr>
          <a:xfrm rot="5400000">
            <a:off x="12903390" y="4887594"/>
            <a:ext cx="8257161" cy="511810"/>
          </a:xfrm>
          <a:prstGeom prst="rect">
            <a:avLst/>
          </a:prstGeom>
        </p:spPr>
        <p:txBody>
          <a:bodyPr lIns="0" tIns="0" rIns="0" bIns="0" rtlCol="0" anchor="t">
            <a:spAutoFit/>
          </a:bodyPr>
          <a:lstStyle/>
          <a:p>
            <a:pPr algn="ctr">
              <a:lnSpc>
                <a:spcPts val="4160"/>
              </a:lnSpc>
            </a:pPr>
            <a:r>
              <a:rPr lang="en-US" sz="3200" spc="160">
                <a:solidFill>
                  <a:srgbClr val="4D4A46"/>
                </a:solidFill>
                <a:latin typeface="Clear Sans Regular"/>
              </a:rPr>
              <a:t>Pārresoru koordinācijas centrs</a:t>
            </a:r>
          </a:p>
        </p:txBody>
      </p:sp>
      <p:sp>
        <p:nvSpPr>
          <p:cNvPr id="9" name="TextBox 9"/>
          <p:cNvSpPr txBox="1"/>
          <p:nvPr/>
        </p:nvSpPr>
        <p:spPr>
          <a:xfrm>
            <a:off x="-685800" y="9481730"/>
            <a:ext cx="7881383" cy="542925"/>
          </a:xfrm>
          <a:prstGeom prst="rect">
            <a:avLst/>
          </a:prstGeom>
        </p:spPr>
        <p:txBody>
          <a:bodyPr lIns="0" tIns="0" rIns="0" bIns="0" rtlCol="0" anchor="t">
            <a:spAutoFit/>
          </a:bodyPr>
          <a:lstStyle/>
          <a:p>
            <a:pPr algn="ctr">
              <a:lnSpc>
                <a:spcPts val="4500"/>
              </a:lnSpc>
              <a:spcBef>
                <a:spcPct val="0"/>
              </a:spcBef>
            </a:pPr>
            <a:r>
              <a:rPr lang="en-US" sz="3000" spc="150" dirty="0">
                <a:solidFill>
                  <a:srgbClr val="000000"/>
                </a:solidFill>
                <a:latin typeface="Clear Sans Regular"/>
              </a:rPr>
              <a:t>2022. </a:t>
            </a:r>
            <a:r>
              <a:rPr lang="en-US" sz="3000" spc="150" dirty="0" err="1">
                <a:solidFill>
                  <a:srgbClr val="000000"/>
                </a:solidFill>
                <a:latin typeface="Clear Sans Regular"/>
              </a:rPr>
              <a:t>gada</a:t>
            </a:r>
            <a:r>
              <a:rPr lang="en-US" sz="3000" spc="150" dirty="0">
                <a:solidFill>
                  <a:srgbClr val="000000"/>
                </a:solidFill>
                <a:latin typeface="Clear Sans Regular"/>
              </a:rPr>
              <a:t> </a:t>
            </a:r>
            <a:r>
              <a:rPr lang="lv-LV" sz="3000" spc="150" dirty="0">
                <a:solidFill>
                  <a:srgbClr val="000000"/>
                </a:solidFill>
                <a:latin typeface="Clear Sans Regular"/>
              </a:rPr>
              <a:t>5.oktobrī</a:t>
            </a:r>
            <a:endParaRPr lang="en-US" sz="3000" spc="150" dirty="0">
              <a:solidFill>
                <a:srgbClr val="000000"/>
              </a:solidFill>
              <a:latin typeface="Clear Sans Regular"/>
            </a:endParaRPr>
          </a:p>
        </p:txBody>
      </p:sp>
      <p:sp>
        <p:nvSpPr>
          <p:cNvPr id="5" name="TextBox 4">
            <a:extLst>
              <a:ext uri="{FF2B5EF4-FFF2-40B4-BE49-F238E27FC236}">
                <a16:creationId xmlns:a16="http://schemas.microsoft.com/office/drawing/2014/main" id="{0C6CFD02-C9C3-4F9B-B085-2936E0116022}"/>
              </a:ext>
            </a:extLst>
          </p:cNvPr>
          <p:cNvSpPr txBox="1"/>
          <p:nvPr/>
        </p:nvSpPr>
        <p:spPr>
          <a:xfrm>
            <a:off x="13237213" y="9430026"/>
            <a:ext cx="4995855" cy="830997"/>
          </a:xfrm>
          <a:prstGeom prst="rect">
            <a:avLst/>
          </a:prstGeom>
          <a:noFill/>
        </p:spPr>
        <p:txBody>
          <a:bodyPr wrap="none" rtlCol="0">
            <a:spAutoFit/>
          </a:bodyPr>
          <a:lstStyle/>
          <a:p>
            <a:r>
              <a:rPr lang="lv-LV" sz="2400" dirty="0"/>
              <a:t>Pēteris Vilks</a:t>
            </a:r>
          </a:p>
          <a:p>
            <a:r>
              <a:rPr lang="lv-LV" sz="2400" dirty="0" err="1"/>
              <a:t>Pārresoru</a:t>
            </a:r>
            <a:r>
              <a:rPr lang="lv-LV" sz="2400" dirty="0"/>
              <a:t> koordinācijas centra vadītājs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a:extLst>
              <a:ext uri="{FF2B5EF4-FFF2-40B4-BE49-F238E27FC236}">
                <a16:creationId xmlns:a16="http://schemas.microsoft.com/office/drawing/2014/main" id="{852D4FA8-1749-4ABF-BDD8-2DFA45C058AD}"/>
              </a:ext>
            </a:extLst>
          </p:cNvPr>
          <p:cNvSpPr>
            <a:spLocks noGrp="1"/>
          </p:cNvSpPr>
          <p:nvPr>
            <p:ph type="title"/>
          </p:nvPr>
        </p:nvSpPr>
        <p:spPr>
          <a:xfrm>
            <a:off x="0" y="651668"/>
            <a:ext cx="16992600" cy="2282031"/>
          </a:xfrm>
        </p:spPr>
        <p:txBody>
          <a:bodyPr>
            <a:normAutofit fontScale="90000"/>
          </a:bodyPr>
          <a:lstStyle/>
          <a:p>
            <a:pPr algn="r"/>
            <a:r>
              <a:rPr lang="lv-LV" sz="2200" dirty="0"/>
              <a:t>2. Piedāvātās reformas kapitālsabiedrību pārvaldībā</a:t>
            </a:r>
            <a:br>
              <a:rPr lang="lv-LV" dirty="0"/>
            </a:br>
            <a:br>
              <a:rPr lang="lv-LV" dirty="0"/>
            </a:br>
            <a:r>
              <a:rPr lang="lv-LV" b="1" cap="all" dirty="0"/>
              <a:t>Kapitālsabiedrību grupēšana  </a:t>
            </a:r>
            <a:br>
              <a:rPr lang="lv-LV" b="1" cap="all" dirty="0"/>
            </a:br>
            <a:r>
              <a:rPr lang="lv-LV" b="1" cap="all" dirty="0"/>
              <a:t>dividenžu, investīciju, vadības atlīdzības</a:t>
            </a:r>
            <a:br>
              <a:rPr lang="lv-LV" b="1" cap="all" dirty="0"/>
            </a:br>
            <a:r>
              <a:rPr lang="lv-LV" b="1" cap="all" dirty="0"/>
              <a:t> un citiem pārvaldības jautājumiem</a:t>
            </a:r>
            <a:br>
              <a:rPr lang="lv-LV" b="1" dirty="0"/>
            </a:br>
            <a:endParaRPr lang="lv-LV" b="1" dirty="0"/>
          </a:p>
        </p:txBody>
      </p:sp>
      <p:sp>
        <p:nvSpPr>
          <p:cNvPr id="10" name="Satura vietturis 9">
            <a:extLst>
              <a:ext uri="{FF2B5EF4-FFF2-40B4-BE49-F238E27FC236}">
                <a16:creationId xmlns:a16="http://schemas.microsoft.com/office/drawing/2014/main" id="{D25E7DC9-5062-4546-99C7-82E26ECC1295}"/>
              </a:ext>
            </a:extLst>
          </p:cNvPr>
          <p:cNvSpPr>
            <a:spLocks noGrp="1"/>
          </p:cNvSpPr>
          <p:nvPr>
            <p:ph idx="1"/>
          </p:nvPr>
        </p:nvSpPr>
        <p:spPr>
          <a:xfrm>
            <a:off x="609600" y="2968667"/>
            <a:ext cx="16535400" cy="6666665"/>
          </a:xfrm>
        </p:spPr>
        <p:txBody>
          <a:bodyPr>
            <a:normAutofit/>
          </a:bodyPr>
          <a:lstStyle/>
          <a:p>
            <a:pPr marL="0" indent="0">
              <a:buNone/>
            </a:pPr>
            <a:r>
              <a:rPr lang="lv-LV" dirty="0"/>
              <a:t> </a:t>
            </a:r>
            <a:endParaRPr lang="lv-LV" sz="3150" dirty="0"/>
          </a:p>
          <a:p>
            <a:pPr marL="0" indent="0">
              <a:buNone/>
            </a:pPr>
            <a:endParaRPr lang="lv-LV" sz="3150" dirty="0"/>
          </a:p>
          <a:p>
            <a:pPr marL="0" lvl="0" indent="0">
              <a:buNone/>
            </a:pPr>
            <a:endParaRPr lang="lv-LV" dirty="0"/>
          </a:p>
          <a:p>
            <a:pPr lvl="0"/>
            <a:endParaRPr lang="lv-LV" dirty="0"/>
          </a:p>
          <a:p>
            <a:pPr lvl="0"/>
            <a:endParaRPr lang="lv-LV" dirty="0"/>
          </a:p>
          <a:p>
            <a:pPr lvl="0"/>
            <a:endParaRPr lang="lv-LV" sz="3900" dirty="0"/>
          </a:p>
          <a:p>
            <a:endParaRPr lang="lv-LV" dirty="0"/>
          </a:p>
        </p:txBody>
      </p:sp>
      <p:pic>
        <p:nvPicPr>
          <p:cNvPr id="3" name="Attēls 2">
            <a:extLst>
              <a:ext uri="{FF2B5EF4-FFF2-40B4-BE49-F238E27FC236}">
                <a16:creationId xmlns:a16="http://schemas.microsoft.com/office/drawing/2014/main" id="{6D756FBC-1A42-43A5-A067-1189BB6A73EA}"/>
              </a:ext>
            </a:extLst>
          </p:cNvPr>
          <p:cNvPicPr>
            <a:picLocks noChangeAspect="1"/>
          </p:cNvPicPr>
          <p:nvPr/>
        </p:nvPicPr>
        <p:blipFill>
          <a:blip r:embed="rId2"/>
          <a:stretch>
            <a:fillRect/>
          </a:stretch>
        </p:blipFill>
        <p:spPr>
          <a:xfrm>
            <a:off x="4495800" y="3695700"/>
            <a:ext cx="8963979" cy="6204326"/>
          </a:xfrm>
          <a:prstGeom prst="rect">
            <a:avLst/>
          </a:prstGeom>
        </p:spPr>
      </p:pic>
    </p:spTree>
    <p:extLst>
      <p:ext uri="{BB962C8B-B14F-4D97-AF65-F5344CB8AC3E}">
        <p14:creationId xmlns:p14="http://schemas.microsoft.com/office/powerpoint/2010/main" val="425794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a:extLst>
              <a:ext uri="{FF2B5EF4-FFF2-40B4-BE49-F238E27FC236}">
                <a16:creationId xmlns:a16="http://schemas.microsoft.com/office/drawing/2014/main" id="{852D4FA8-1749-4ABF-BDD8-2DFA45C058AD}"/>
              </a:ext>
            </a:extLst>
          </p:cNvPr>
          <p:cNvSpPr>
            <a:spLocks noGrp="1"/>
          </p:cNvSpPr>
          <p:nvPr>
            <p:ph type="title"/>
          </p:nvPr>
        </p:nvSpPr>
        <p:spPr>
          <a:xfrm>
            <a:off x="0" y="266700"/>
            <a:ext cx="16992600" cy="1897062"/>
          </a:xfrm>
        </p:spPr>
        <p:txBody>
          <a:bodyPr>
            <a:normAutofit fontScale="90000"/>
          </a:bodyPr>
          <a:lstStyle/>
          <a:p>
            <a:pPr algn="r"/>
            <a:r>
              <a:rPr lang="lv-LV" sz="2200" dirty="0"/>
              <a:t>2. Piedāvātās reformas kapitālsabiedrību pārvaldībā</a:t>
            </a:r>
            <a:br>
              <a:rPr lang="lv-LV" dirty="0"/>
            </a:br>
            <a:br>
              <a:rPr lang="lv-LV" dirty="0"/>
            </a:br>
            <a:r>
              <a:rPr lang="lv-LV" b="1" cap="all" dirty="0"/>
              <a:t>Optimālas kapitāla struktūras</a:t>
            </a:r>
            <a:br>
              <a:rPr lang="lv-LV" b="1" cap="all" dirty="0"/>
            </a:br>
            <a:r>
              <a:rPr lang="lv-LV" b="1" cap="all" dirty="0"/>
              <a:t>noteikšana un pārvaldība</a:t>
            </a:r>
          </a:p>
        </p:txBody>
      </p:sp>
      <p:sp>
        <p:nvSpPr>
          <p:cNvPr id="10" name="Satura vietturis 9">
            <a:extLst>
              <a:ext uri="{FF2B5EF4-FFF2-40B4-BE49-F238E27FC236}">
                <a16:creationId xmlns:a16="http://schemas.microsoft.com/office/drawing/2014/main" id="{D25E7DC9-5062-4546-99C7-82E26ECC1295}"/>
              </a:ext>
            </a:extLst>
          </p:cNvPr>
          <p:cNvSpPr>
            <a:spLocks noGrp="1"/>
          </p:cNvSpPr>
          <p:nvPr>
            <p:ph idx="1"/>
          </p:nvPr>
        </p:nvSpPr>
        <p:spPr>
          <a:xfrm>
            <a:off x="1905000" y="2781300"/>
            <a:ext cx="16535400" cy="7658100"/>
          </a:xfrm>
        </p:spPr>
        <p:txBody>
          <a:bodyPr>
            <a:normAutofit/>
          </a:bodyPr>
          <a:lstStyle/>
          <a:p>
            <a:pPr marL="0" indent="0">
              <a:buNone/>
            </a:pPr>
            <a:r>
              <a:rPr lang="lv-LV" dirty="0"/>
              <a:t> </a:t>
            </a:r>
            <a:endParaRPr lang="lv-LV" sz="3150" dirty="0"/>
          </a:p>
          <a:p>
            <a:pPr marL="0" indent="0">
              <a:buNone/>
            </a:pPr>
            <a:endParaRPr lang="lv-LV" sz="3150" dirty="0"/>
          </a:p>
          <a:p>
            <a:pPr marL="0" lvl="0" indent="0">
              <a:buNone/>
            </a:pPr>
            <a:r>
              <a:rPr lang="lv-LV" dirty="0">
                <a:latin typeface="Times New Roman" panose="02020603050405020304" pitchFamily="18" charset="0"/>
                <a:ea typeface="Times New Roman" panose="02020603050405020304" pitchFamily="18" charset="0"/>
              </a:rPr>
              <a:t> </a:t>
            </a:r>
            <a:r>
              <a:rPr lang="lv-LV" dirty="0">
                <a:latin typeface="+mj-lt"/>
                <a:ea typeface="Times New Roman" panose="02020603050405020304" pitchFamily="18" charset="0"/>
              </a:rPr>
              <a:t>Informācija gaidu vēstulē:</a:t>
            </a:r>
          </a:p>
          <a:p>
            <a:r>
              <a:rPr lang="lv-LV" sz="3200" dirty="0">
                <a:effectLst/>
                <a:latin typeface="+mj-lt"/>
                <a:ea typeface="Times New Roman" panose="02020603050405020304" pitchFamily="18" charset="0"/>
              </a:rPr>
              <a:t>optimāla kapitāla struktūra</a:t>
            </a:r>
          </a:p>
          <a:p>
            <a:r>
              <a:rPr lang="lv-LV" dirty="0">
                <a:latin typeface="+mj-lt"/>
                <a:ea typeface="Times New Roman" panose="02020603050405020304" pitchFamily="18" charset="0"/>
              </a:rPr>
              <a:t>k</a:t>
            </a:r>
            <a:r>
              <a:rPr lang="lv-LV" sz="3200" dirty="0">
                <a:effectLst/>
                <a:latin typeface="+mj-lt"/>
                <a:ea typeface="Times New Roman" panose="02020603050405020304" pitchFamily="18" charset="0"/>
              </a:rPr>
              <a:t>apitāla </a:t>
            </a:r>
            <a:r>
              <a:rPr lang="lv-LV" sz="3200" dirty="0" err="1">
                <a:effectLst/>
                <a:latin typeface="+mj-lt"/>
                <a:ea typeface="Times New Roman" panose="02020603050405020304" pitchFamily="18" charset="0"/>
              </a:rPr>
              <a:t>atdeves</a:t>
            </a:r>
            <a:r>
              <a:rPr lang="lv-LV" sz="3200" dirty="0">
                <a:effectLst/>
                <a:latin typeface="+mj-lt"/>
                <a:ea typeface="Times New Roman" panose="02020603050405020304" pitchFamily="18" charset="0"/>
              </a:rPr>
              <a:t> mērķi</a:t>
            </a:r>
          </a:p>
          <a:p>
            <a:r>
              <a:rPr lang="lv-LV" sz="3200" dirty="0">
                <a:effectLst/>
                <a:latin typeface="+mj-lt"/>
                <a:ea typeface="Times New Roman" panose="02020603050405020304" pitchFamily="18" charset="0"/>
              </a:rPr>
              <a:t>dividenžu politika</a:t>
            </a:r>
            <a:endParaRPr lang="lv-LV" dirty="0">
              <a:latin typeface="+mj-lt"/>
              <a:ea typeface="Times New Roman" panose="02020603050405020304" pitchFamily="18" charset="0"/>
            </a:endParaRPr>
          </a:p>
          <a:p>
            <a:pPr marL="0" lvl="0" indent="0">
              <a:buNone/>
            </a:pPr>
            <a:endParaRPr lang="lv-LV" dirty="0"/>
          </a:p>
          <a:p>
            <a:pPr lvl="0"/>
            <a:endParaRPr lang="lv-LV" dirty="0"/>
          </a:p>
          <a:p>
            <a:pPr lvl="0"/>
            <a:endParaRPr lang="lv-LV" dirty="0"/>
          </a:p>
          <a:p>
            <a:pPr lvl="0"/>
            <a:endParaRPr lang="lv-LV" sz="3900" dirty="0"/>
          </a:p>
          <a:p>
            <a:endParaRPr lang="lv-LV" dirty="0"/>
          </a:p>
        </p:txBody>
      </p:sp>
      <p:grpSp>
        <p:nvGrpSpPr>
          <p:cNvPr id="4" name="Grupa 3">
            <a:extLst>
              <a:ext uri="{FF2B5EF4-FFF2-40B4-BE49-F238E27FC236}">
                <a16:creationId xmlns:a16="http://schemas.microsoft.com/office/drawing/2014/main" id="{F5D6685D-97E9-47A9-A5F4-A89F5E26BE30}"/>
              </a:ext>
            </a:extLst>
          </p:cNvPr>
          <p:cNvGrpSpPr/>
          <p:nvPr/>
        </p:nvGrpSpPr>
        <p:grpSpPr>
          <a:xfrm>
            <a:off x="7742583" y="3314700"/>
            <a:ext cx="8610600" cy="5816600"/>
            <a:chOff x="7798904" y="3390900"/>
            <a:chExt cx="8610600" cy="5816600"/>
          </a:xfrm>
        </p:grpSpPr>
        <p:sp>
          <p:nvSpPr>
            <p:cNvPr id="7" name="Taisnstūris: ar noapaļotiem stūriem 6">
              <a:extLst>
                <a:ext uri="{FF2B5EF4-FFF2-40B4-BE49-F238E27FC236}">
                  <a16:creationId xmlns:a16="http://schemas.microsoft.com/office/drawing/2014/main" id="{87C2F24C-5D43-4563-B010-2C78217E561D}"/>
                </a:ext>
              </a:extLst>
            </p:cNvPr>
            <p:cNvSpPr/>
            <p:nvPr/>
          </p:nvSpPr>
          <p:spPr>
            <a:xfrm>
              <a:off x="7798904" y="3390900"/>
              <a:ext cx="8610600" cy="2617470"/>
            </a:xfrm>
            <a:prstGeom prst="roundRect">
              <a:avLst>
                <a:gd name="adj" fmla="val 10000"/>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Taisnstūris: ar noapaļotiem stūriem 7">
              <a:extLst>
                <a:ext uri="{FF2B5EF4-FFF2-40B4-BE49-F238E27FC236}">
                  <a16:creationId xmlns:a16="http://schemas.microsoft.com/office/drawing/2014/main" id="{D6AF8C47-D4DF-4D7A-8786-BA6201BBAD2E}"/>
                </a:ext>
              </a:extLst>
            </p:cNvPr>
            <p:cNvSpPr/>
            <p:nvPr/>
          </p:nvSpPr>
          <p:spPr>
            <a:xfrm>
              <a:off x="8229598" y="3695690"/>
              <a:ext cx="2529363" cy="1919478"/>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lv-LV" sz="3600" dirty="0">
                  <a:solidFill>
                    <a:schemeClr val="tx1"/>
                  </a:solidFill>
                </a:rPr>
                <a:t>Komerciāla VKS</a:t>
              </a:r>
            </a:p>
          </p:txBody>
        </p:sp>
        <p:sp>
          <p:nvSpPr>
            <p:cNvPr id="9" name="Brīvforma: forma 8">
              <a:extLst>
                <a:ext uri="{FF2B5EF4-FFF2-40B4-BE49-F238E27FC236}">
                  <a16:creationId xmlns:a16="http://schemas.microsoft.com/office/drawing/2014/main" id="{4CBD4CA4-6017-4BEB-A8B2-F1A4C70C6470}"/>
                </a:ext>
              </a:extLst>
            </p:cNvPr>
            <p:cNvSpPr/>
            <p:nvPr/>
          </p:nvSpPr>
          <p:spPr>
            <a:xfrm rot="21600000">
              <a:off x="8057222" y="6008370"/>
              <a:ext cx="2529363" cy="3199130"/>
            </a:xfrm>
            <a:custGeom>
              <a:avLst/>
              <a:gdLst>
                <a:gd name="connsiteX0" fmla="*/ 265583 w 2529363"/>
                <a:gd name="connsiteY0" fmla="*/ 0 h 3199130"/>
                <a:gd name="connsiteX1" fmla="*/ 2263780 w 2529363"/>
                <a:gd name="connsiteY1" fmla="*/ 0 h 3199130"/>
                <a:gd name="connsiteX2" fmla="*/ 2529363 w 2529363"/>
                <a:gd name="connsiteY2" fmla="*/ 265583 h 3199130"/>
                <a:gd name="connsiteX3" fmla="*/ 2529363 w 2529363"/>
                <a:gd name="connsiteY3" fmla="*/ 3199130 h 3199130"/>
                <a:gd name="connsiteX4" fmla="*/ 2529363 w 2529363"/>
                <a:gd name="connsiteY4" fmla="*/ 3199130 h 3199130"/>
                <a:gd name="connsiteX5" fmla="*/ 0 w 2529363"/>
                <a:gd name="connsiteY5" fmla="*/ 3199130 h 3199130"/>
                <a:gd name="connsiteX6" fmla="*/ 0 w 2529363"/>
                <a:gd name="connsiteY6" fmla="*/ 3199130 h 3199130"/>
                <a:gd name="connsiteX7" fmla="*/ 0 w 2529363"/>
                <a:gd name="connsiteY7" fmla="*/ 265583 h 3199130"/>
                <a:gd name="connsiteX8" fmla="*/ 265583 w 2529363"/>
                <a:gd name="connsiteY8" fmla="*/ 0 h 319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363" h="3199130">
                  <a:moveTo>
                    <a:pt x="2263780" y="3199130"/>
                  </a:moveTo>
                  <a:lnTo>
                    <a:pt x="265583" y="3199130"/>
                  </a:lnTo>
                  <a:cubicBezTo>
                    <a:pt x="118906" y="3199130"/>
                    <a:pt x="0" y="3080224"/>
                    <a:pt x="0" y="2933547"/>
                  </a:cubicBezTo>
                  <a:lnTo>
                    <a:pt x="0" y="0"/>
                  </a:lnTo>
                  <a:lnTo>
                    <a:pt x="0" y="0"/>
                  </a:lnTo>
                  <a:lnTo>
                    <a:pt x="2529363" y="0"/>
                  </a:lnTo>
                  <a:lnTo>
                    <a:pt x="2529363" y="0"/>
                  </a:lnTo>
                  <a:lnTo>
                    <a:pt x="2529363" y="2933547"/>
                  </a:lnTo>
                  <a:cubicBezTo>
                    <a:pt x="2529363" y="3080224"/>
                    <a:pt x="2410457" y="3199130"/>
                    <a:pt x="2263780" y="3199130"/>
                  </a:cubicBez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715" tIns="312928" rIns="390715" bIns="390714" numCol="1" spcCol="1270" anchor="t" anchorCtr="0">
              <a:noAutofit/>
            </a:bodyPr>
            <a:lstStyle/>
            <a:p>
              <a:pPr marL="0" lvl="0" indent="0" algn="ctr" defTabSz="1955800">
                <a:lnSpc>
                  <a:spcPct val="90000"/>
                </a:lnSpc>
                <a:spcBef>
                  <a:spcPct val="0"/>
                </a:spcBef>
                <a:spcAft>
                  <a:spcPct val="35000"/>
                </a:spcAft>
                <a:buNone/>
              </a:pPr>
              <a:r>
                <a:rPr lang="lv-LV" sz="2400" kern="1200" dirty="0">
                  <a:solidFill>
                    <a:schemeClr val="tx1"/>
                  </a:solidFill>
                </a:rPr>
                <a:t>Investīciju līmeņa kredītreitinga sasniegšana noturēšana (BBB un virs)</a:t>
              </a:r>
            </a:p>
          </p:txBody>
        </p:sp>
        <p:sp>
          <p:nvSpPr>
            <p:cNvPr id="11" name="Taisnstūris: ar noapaļotiem stūriem 10">
              <a:extLst>
                <a:ext uri="{FF2B5EF4-FFF2-40B4-BE49-F238E27FC236}">
                  <a16:creationId xmlns:a16="http://schemas.microsoft.com/office/drawing/2014/main" id="{27C32B31-C78F-42E9-9B5C-4EB8CACB3BC3}"/>
                </a:ext>
              </a:extLst>
            </p:cNvPr>
            <p:cNvSpPr/>
            <p:nvPr/>
          </p:nvSpPr>
          <p:spPr>
            <a:xfrm>
              <a:off x="10925710" y="3695690"/>
              <a:ext cx="2529363" cy="1919478"/>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lv-LV" sz="2800" dirty="0">
                  <a:solidFill>
                    <a:schemeClr val="tx1"/>
                  </a:solidFill>
                </a:rPr>
                <a:t>No valsts atkarīga komerciāla VKS</a:t>
              </a:r>
            </a:p>
          </p:txBody>
        </p:sp>
        <p:sp>
          <p:nvSpPr>
            <p:cNvPr id="12" name="Brīvforma: forma 11">
              <a:extLst>
                <a:ext uri="{FF2B5EF4-FFF2-40B4-BE49-F238E27FC236}">
                  <a16:creationId xmlns:a16="http://schemas.microsoft.com/office/drawing/2014/main" id="{6449F186-0C5E-43EF-ACDF-50678397A9EA}"/>
                </a:ext>
              </a:extLst>
            </p:cNvPr>
            <p:cNvSpPr/>
            <p:nvPr/>
          </p:nvSpPr>
          <p:spPr>
            <a:xfrm rot="21600000">
              <a:off x="10839522" y="6008369"/>
              <a:ext cx="2529364" cy="3199131"/>
            </a:xfrm>
            <a:custGeom>
              <a:avLst/>
              <a:gdLst>
                <a:gd name="connsiteX0" fmla="*/ 265583 w 2529363"/>
                <a:gd name="connsiteY0" fmla="*/ 0 h 3199130"/>
                <a:gd name="connsiteX1" fmla="*/ 2263780 w 2529363"/>
                <a:gd name="connsiteY1" fmla="*/ 0 h 3199130"/>
                <a:gd name="connsiteX2" fmla="*/ 2529363 w 2529363"/>
                <a:gd name="connsiteY2" fmla="*/ 265583 h 3199130"/>
                <a:gd name="connsiteX3" fmla="*/ 2529363 w 2529363"/>
                <a:gd name="connsiteY3" fmla="*/ 3199130 h 3199130"/>
                <a:gd name="connsiteX4" fmla="*/ 2529363 w 2529363"/>
                <a:gd name="connsiteY4" fmla="*/ 3199130 h 3199130"/>
                <a:gd name="connsiteX5" fmla="*/ 0 w 2529363"/>
                <a:gd name="connsiteY5" fmla="*/ 3199130 h 3199130"/>
                <a:gd name="connsiteX6" fmla="*/ 0 w 2529363"/>
                <a:gd name="connsiteY6" fmla="*/ 3199130 h 3199130"/>
                <a:gd name="connsiteX7" fmla="*/ 0 w 2529363"/>
                <a:gd name="connsiteY7" fmla="*/ 265583 h 3199130"/>
                <a:gd name="connsiteX8" fmla="*/ 265583 w 2529363"/>
                <a:gd name="connsiteY8" fmla="*/ 0 h 319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363" h="3199130">
                  <a:moveTo>
                    <a:pt x="2263780" y="3199130"/>
                  </a:moveTo>
                  <a:lnTo>
                    <a:pt x="265583" y="3199130"/>
                  </a:lnTo>
                  <a:cubicBezTo>
                    <a:pt x="118906" y="3199130"/>
                    <a:pt x="0" y="3080224"/>
                    <a:pt x="0" y="2933547"/>
                  </a:cubicBezTo>
                  <a:lnTo>
                    <a:pt x="0" y="0"/>
                  </a:lnTo>
                  <a:lnTo>
                    <a:pt x="0" y="0"/>
                  </a:lnTo>
                  <a:lnTo>
                    <a:pt x="2529363" y="0"/>
                  </a:lnTo>
                  <a:lnTo>
                    <a:pt x="2529363" y="0"/>
                  </a:lnTo>
                  <a:lnTo>
                    <a:pt x="2529363" y="2933547"/>
                  </a:lnTo>
                  <a:cubicBezTo>
                    <a:pt x="2529363" y="3080224"/>
                    <a:pt x="2410457" y="3199130"/>
                    <a:pt x="2263780" y="3199130"/>
                  </a:cubicBez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715" tIns="312929" rIns="390716" bIns="390715" numCol="1" spcCol="1270" anchor="t" anchorCtr="0">
              <a:noAutofit/>
            </a:bodyPr>
            <a:lstStyle/>
            <a:p>
              <a:pPr marL="0" lvl="0" indent="0" algn="ctr" defTabSz="1955800">
                <a:lnSpc>
                  <a:spcPct val="90000"/>
                </a:lnSpc>
                <a:spcBef>
                  <a:spcPct val="0"/>
                </a:spcBef>
                <a:spcAft>
                  <a:spcPct val="35000"/>
                </a:spcAft>
                <a:buNone/>
              </a:pPr>
              <a:r>
                <a:rPr lang="lv-LV" sz="2000" kern="1200" dirty="0">
                  <a:solidFill>
                    <a:schemeClr val="tx1"/>
                  </a:solidFill>
                </a:rPr>
                <a:t>Nozares un tuvāko konkurentu vidējā rādītāja sasniegšana un noturēšana (saistības pret pašu kapitālu)</a:t>
              </a:r>
            </a:p>
          </p:txBody>
        </p:sp>
        <p:sp>
          <p:nvSpPr>
            <p:cNvPr id="13" name="Taisnstūris: ar noapaļotiem stūriem 12">
              <a:extLst>
                <a:ext uri="{FF2B5EF4-FFF2-40B4-BE49-F238E27FC236}">
                  <a16:creationId xmlns:a16="http://schemas.microsoft.com/office/drawing/2014/main" id="{7093B0C9-C39C-41CE-9B51-1A2391F26726}"/>
                </a:ext>
              </a:extLst>
            </p:cNvPr>
            <p:cNvSpPr/>
            <p:nvPr/>
          </p:nvSpPr>
          <p:spPr>
            <a:xfrm>
              <a:off x="13621822" y="3695690"/>
              <a:ext cx="2529363" cy="1919478"/>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lv-LV" sz="2800" dirty="0">
                  <a:solidFill>
                    <a:schemeClr val="tx1"/>
                  </a:solidFill>
                </a:rPr>
                <a:t>No valsts atkarīga nekomerciāla VKS</a:t>
              </a:r>
            </a:p>
            <a:p>
              <a:endParaRPr lang="lv-LV" dirty="0">
                <a:solidFill>
                  <a:schemeClr val="tx1"/>
                </a:solidFill>
              </a:endParaRPr>
            </a:p>
          </p:txBody>
        </p:sp>
        <p:sp>
          <p:nvSpPr>
            <p:cNvPr id="14" name="Brīvforma: forma 13">
              <a:extLst>
                <a:ext uri="{FF2B5EF4-FFF2-40B4-BE49-F238E27FC236}">
                  <a16:creationId xmlns:a16="http://schemas.microsoft.com/office/drawing/2014/main" id="{0E6338EE-0675-4C5A-A0BE-BDD7E4B0F4C6}"/>
                </a:ext>
              </a:extLst>
            </p:cNvPr>
            <p:cNvSpPr/>
            <p:nvPr/>
          </p:nvSpPr>
          <p:spPr>
            <a:xfrm rot="21600000">
              <a:off x="13621822" y="6008369"/>
              <a:ext cx="2529364" cy="3199131"/>
            </a:xfrm>
            <a:custGeom>
              <a:avLst/>
              <a:gdLst>
                <a:gd name="connsiteX0" fmla="*/ 265583 w 2529363"/>
                <a:gd name="connsiteY0" fmla="*/ 0 h 3199130"/>
                <a:gd name="connsiteX1" fmla="*/ 2263780 w 2529363"/>
                <a:gd name="connsiteY1" fmla="*/ 0 h 3199130"/>
                <a:gd name="connsiteX2" fmla="*/ 2529363 w 2529363"/>
                <a:gd name="connsiteY2" fmla="*/ 265583 h 3199130"/>
                <a:gd name="connsiteX3" fmla="*/ 2529363 w 2529363"/>
                <a:gd name="connsiteY3" fmla="*/ 3199130 h 3199130"/>
                <a:gd name="connsiteX4" fmla="*/ 2529363 w 2529363"/>
                <a:gd name="connsiteY4" fmla="*/ 3199130 h 3199130"/>
                <a:gd name="connsiteX5" fmla="*/ 0 w 2529363"/>
                <a:gd name="connsiteY5" fmla="*/ 3199130 h 3199130"/>
                <a:gd name="connsiteX6" fmla="*/ 0 w 2529363"/>
                <a:gd name="connsiteY6" fmla="*/ 3199130 h 3199130"/>
                <a:gd name="connsiteX7" fmla="*/ 0 w 2529363"/>
                <a:gd name="connsiteY7" fmla="*/ 265583 h 3199130"/>
                <a:gd name="connsiteX8" fmla="*/ 265583 w 2529363"/>
                <a:gd name="connsiteY8" fmla="*/ 0 h 319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363" h="3199130">
                  <a:moveTo>
                    <a:pt x="2263780" y="3199130"/>
                  </a:moveTo>
                  <a:lnTo>
                    <a:pt x="265583" y="3199130"/>
                  </a:lnTo>
                  <a:cubicBezTo>
                    <a:pt x="118906" y="3199130"/>
                    <a:pt x="0" y="3080224"/>
                    <a:pt x="0" y="2933547"/>
                  </a:cubicBezTo>
                  <a:lnTo>
                    <a:pt x="0" y="0"/>
                  </a:lnTo>
                  <a:lnTo>
                    <a:pt x="0" y="0"/>
                  </a:lnTo>
                  <a:lnTo>
                    <a:pt x="2529363" y="0"/>
                  </a:lnTo>
                  <a:lnTo>
                    <a:pt x="2529363" y="0"/>
                  </a:lnTo>
                  <a:lnTo>
                    <a:pt x="2529363" y="2933547"/>
                  </a:lnTo>
                  <a:cubicBezTo>
                    <a:pt x="2529363" y="3080224"/>
                    <a:pt x="2410457" y="3199130"/>
                    <a:pt x="2263780" y="3199130"/>
                  </a:cubicBez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715" tIns="312929" rIns="390716" bIns="390715" numCol="1" spcCol="1270" anchor="t" anchorCtr="0">
              <a:noAutofit/>
            </a:bodyPr>
            <a:lstStyle/>
            <a:p>
              <a:pPr marL="0" lvl="0" indent="0" algn="ctr" defTabSz="1955800">
                <a:lnSpc>
                  <a:spcPct val="90000"/>
                </a:lnSpc>
                <a:spcBef>
                  <a:spcPct val="0"/>
                </a:spcBef>
                <a:spcAft>
                  <a:spcPct val="35000"/>
                </a:spcAft>
                <a:buNone/>
              </a:pPr>
              <a:r>
                <a:rPr lang="lv-LV" sz="2000" kern="1200" dirty="0">
                  <a:solidFill>
                    <a:schemeClr val="tx1"/>
                  </a:solidFill>
                </a:rPr>
                <a:t>Vēlams tuvināties nozares un tuvāko konkurentu vidējam rādītājam</a:t>
              </a:r>
              <a:endParaRPr lang="lv-LV" sz="2000" kern="1200" dirty="0"/>
            </a:p>
          </p:txBody>
        </p:sp>
      </p:grpSp>
    </p:spTree>
    <p:extLst>
      <p:ext uri="{BB962C8B-B14F-4D97-AF65-F5344CB8AC3E}">
        <p14:creationId xmlns:p14="http://schemas.microsoft.com/office/powerpoint/2010/main" val="345741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a:extLst>
              <a:ext uri="{FF2B5EF4-FFF2-40B4-BE49-F238E27FC236}">
                <a16:creationId xmlns:a16="http://schemas.microsoft.com/office/drawing/2014/main" id="{852D4FA8-1749-4ABF-BDD8-2DFA45C058AD}"/>
              </a:ext>
            </a:extLst>
          </p:cNvPr>
          <p:cNvSpPr>
            <a:spLocks noGrp="1"/>
          </p:cNvSpPr>
          <p:nvPr>
            <p:ph type="title"/>
          </p:nvPr>
        </p:nvSpPr>
        <p:spPr>
          <a:xfrm>
            <a:off x="0" y="342900"/>
            <a:ext cx="16992600" cy="1897062"/>
          </a:xfrm>
        </p:spPr>
        <p:txBody>
          <a:bodyPr>
            <a:normAutofit fontScale="90000"/>
          </a:bodyPr>
          <a:lstStyle/>
          <a:p>
            <a:pPr algn="r"/>
            <a:r>
              <a:rPr lang="lv-LV" sz="2200" dirty="0"/>
              <a:t>2. Piedāvātās reformas kapitālsabiedrību pārvaldībā</a:t>
            </a:r>
            <a:br>
              <a:rPr lang="lv-LV" dirty="0"/>
            </a:br>
            <a:br>
              <a:rPr lang="lv-LV" dirty="0"/>
            </a:br>
            <a:r>
              <a:rPr lang="lv-LV" b="1" cap="all" dirty="0"/>
              <a:t>Skaidra kapitāla piesaistes kopējā stratēģija,</a:t>
            </a:r>
            <a:br>
              <a:rPr lang="lv-LV" b="1" cap="all" dirty="0"/>
            </a:br>
            <a:r>
              <a:rPr lang="lv-LV" b="1" cap="all" dirty="0"/>
              <a:t> pamatojums un process</a:t>
            </a:r>
          </a:p>
        </p:txBody>
      </p:sp>
      <p:sp>
        <p:nvSpPr>
          <p:cNvPr id="10" name="Satura vietturis 9">
            <a:extLst>
              <a:ext uri="{FF2B5EF4-FFF2-40B4-BE49-F238E27FC236}">
                <a16:creationId xmlns:a16="http://schemas.microsoft.com/office/drawing/2014/main" id="{D25E7DC9-5062-4546-99C7-82E26ECC1295}"/>
              </a:ext>
            </a:extLst>
          </p:cNvPr>
          <p:cNvSpPr>
            <a:spLocks noGrp="1"/>
          </p:cNvSpPr>
          <p:nvPr>
            <p:ph idx="1"/>
          </p:nvPr>
        </p:nvSpPr>
        <p:spPr>
          <a:xfrm>
            <a:off x="457200" y="1600200"/>
            <a:ext cx="16535400" cy="7658100"/>
          </a:xfrm>
        </p:spPr>
        <p:txBody>
          <a:bodyPr>
            <a:normAutofit/>
          </a:bodyPr>
          <a:lstStyle/>
          <a:p>
            <a:pPr marL="0" indent="0">
              <a:buNone/>
            </a:pPr>
            <a:r>
              <a:rPr lang="lv-LV" dirty="0"/>
              <a:t> </a:t>
            </a:r>
            <a:endParaRPr lang="lv-LV" sz="3150" dirty="0"/>
          </a:p>
          <a:p>
            <a:pPr marL="0" indent="0">
              <a:buNone/>
            </a:pPr>
            <a:endParaRPr lang="lv-LV" sz="3150" dirty="0"/>
          </a:p>
          <a:p>
            <a:endParaRPr lang="lv-LV" dirty="0"/>
          </a:p>
          <a:p>
            <a:pPr marL="0" lvl="0" indent="0">
              <a:buNone/>
            </a:pPr>
            <a:endParaRPr lang="lv-LV" dirty="0"/>
          </a:p>
          <a:p>
            <a:pPr lvl="0"/>
            <a:endParaRPr lang="lv-LV" dirty="0"/>
          </a:p>
          <a:p>
            <a:pPr lvl="0"/>
            <a:endParaRPr lang="lv-LV" dirty="0"/>
          </a:p>
          <a:p>
            <a:pPr lvl="0"/>
            <a:endParaRPr lang="lv-LV" sz="3900" dirty="0"/>
          </a:p>
          <a:p>
            <a:endParaRPr lang="lv-LV" dirty="0"/>
          </a:p>
        </p:txBody>
      </p:sp>
      <p:pic>
        <p:nvPicPr>
          <p:cNvPr id="2" name="Attēls 1">
            <a:extLst>
              <a:ext uri="{FF2B5EF4-FFF2-40B4-BE49-F238E27FC236}">
                <a16:creationId xmlns:a16="http://schemas.microsoft.com/office/drawing/2014/main" id="{8754BD56-E958-4D8B-A488-7915B73E92E0}"/>
              </a:ext>
            </a:extLst>
          </p:cNvPr>
          <p:cNvPicPr>
            <a:picLocks noChangeAspect="1"/>
          </p:cNvPicPr>
          <p:nvPr/>
        </p:nvPicPr>
        <p:blipFill>
          <a:blip r:embed="rId2"/>
          <a:stretch>
            <a:fillRect/>
          </a:stretch>
        </p:blipFill>
        <p:spPr>
          <a:xfrm>
            <a:off x="4358529" y="2557522"/>
            <a:ext cx="8732742" cy="6383218"/>
          </a:xfrm>
          <a:prstGeom prst="rect">
            <a:avLst/>
          </a:prstGeom>
        </p:spPr>
      </p:pic>
      <p:sp>
        <p:nvSpPr>
          <p:cNvPr id="7" name="TextBox 6">
            <a:extLst>
              <a:ext uri="{FF2B5EF4-FFF2-40B4-BE49-F238E27FC236}">
                <a16:creationId xmlns:a16="http://schemas.microsoft.com/office/drawing/2014/main" id="{FFD4EB36-4123-4A70-B39C-95F76DFB882C}"/>
              </a:ext>
            </a:extLst>
          </p:cNvPr>
          <p:cNvSpPr txBox="1"/>
          <p:nvPr/>
        </p:nvSpPr>
        <p:spPr>
          <a:xfrm>
            <a:off x="9144000" y="9297769"/>
            <a:ext cx="9144000" cy="646331"/>
          </a:xfrm>
          <a:prstGeom prst="rect">
            <a:avLst/>
          </a:prstGeom>
          <a:noFill/>
        </p:spPr>
        <p:txBody>
          <a:bodyPr wrap="square">
            <a:spAutoFit/>
          </a:bodyPr>
          <a:lstStyle/>
          <a:p>
            <a:r>
              <a:rPr lang="en-US" sz="1200" dirty="0">
                <a:effectLst/>
                <a:latin typeface="+mj-lt"/>
                <a:ea typeface="Calibri" panose="020F0502020204030204" pitchFamily="34" charset="0"/>
              </a:rPr>
              <a:t>Final Report. Structural Reform Support Service (SRSS) - Local Currency and Capital Markets Initiative Technical Cooperation Framework - Latvia: Consultancy services to reach Frontier and, if feasible at a later stage, Emerging Market Status </a:t>
            </a:r>
            <a:r>
              <a:rPr lang="lv-LV" sz="1200" dirty="0">
                <a:effectLst/>
                <a:latin typeface="+mj-lt"/>
                <a:ea typeface="Calibri" panose="020F0502020204030204" pitchFamily="34" charset="0"/>
              </a:rPr>
              <a:t>; pieejams: </a:t>
            </a:r>
            <a:r>
              <a:rPr lang="lv-LV" sz="1200" u="sng" dirty="0">
                <a:solidFill>
                  <a:srgbClr val="0563C1"/>
                </a:solidFill>
                <a:effectLst/>
                <a:latin typeface="+mj-lt"/>
                <a:ea typeface="Times New Roman" panose="02020603050405020304" pitchFamily="18" charset="0"/>
                <a:cs typeface="Times New Roman" panose="02020603050405020304" pitchFamily="18" charset="0"/>
                <a:hlinkClick r:id="rId3"/>
              </a:rPr>
              <a:t>https://www.fm.gov.lv/sites/fm/files/201920mar201920-20srsp120latvia20final20report20fv20v21.pdf</a:t>
            </a:r>
            <a:endParaRPr lang="lv-LV" sz="1200" dirty="0">
              <a:latin typeface="+mj-lt"/>
            </a:endParaRPr>
          </a:p>
        </p:txBody>
      </p:sp>
    </p:spTree>
    <p:extLst>
      <p:ext uri="{BB962C8B-B14F-4D97-AF65-F5344CB8AC3E}">
        <p14:creationId xmlns:p14="http://schemas.microsoft.com/office/powerpoint/2010/main" val="110013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a:extLst>
              <a:ext uri="{FF2B5EF4-FFF2-40B4-BE49-F238E27FC236}">
                <a16:creationId xmlns:a16="http://schemas.microsoft.com/office/drawing/2014/main" id="{852D4FA8-1749-4ABF-BDD8-2DFA45C058AD}"/>
              </a:ext>
            </a:extLst>
          </p:cNvPr>
          <p:cNvSpPr>
            <a:spLocks noGrp="1"/>
          </p:cNvSpPr>
          <p:nvPr>
            <p:ph type="title"/>
          </p:nvPr>
        </p:nvSpPr>
        <p:spPr>
          <a:xfrm>
            <a:off x="0" y="419100"/>
            <a:ext cx="16992600" cy="1897062"/>
          </a:xfrm>
        </p:spPr>
        <p:txBody>
          <a:bodyPr>
            <a:normAutofit fontScale="90000"/>
          </a:bodyPr>
          <a:lstStyle/>
          <a:p>
            <a:pPr algn="r"/>
            <a:r>
              <a:rPr lang="lv-LV" sz="2200" dirty="0"/>
              <a:t>2. Piedāvātās reformas kapitālsabiedrību pārvaldībā</a:t>
            </a:r>
            <a:br>
              <a:rPr lang="lv-LV" dirty="0"/>
            </a:br>
            <a:br>
              <a:rPr lang="lv-LV" dirty="0"/>
            </a:br>
            <a:r>
              <a:rPr lang="lv-LV" b="1" cap="all" dirty="0"/>
              <a:t>Centralizētāka VKS pārvaldība,</a:t>
            </a:r>
            <a:br>
              <a:rPr lang="lv-LV" b="1" cap="all" dirty="0"/>
            </a:br>
            <a:r>
              <a:rPr lang="lv-LV" b="1" cap="all" dirty="0"/>
              <a:t> ja nav izveidota padome</a:t>
            </a:r>
          </a:p>
        </p:txBody>
      </p:sp>
      <p:sp>
        <p:nvSpPr>
          <p:cNvPr id="10" name="Satura vietturis 9">
            <a:extLst>
              <a:ext uri="{FF2B5EF4-FFF2-40B4-BE49-F238E27FC236}">
                <a16:creationId xmlns:a16="http://schemas.microsoft.com/office/drawing/2014/main" id="{D25E7DC9-5062-4546-99C7-82E26ECC1295}"/>
              </a:ext>
            </a:extLst>
          </p:cNvPr>
          <p:cNvSpPr>
            <a:spLocks noGrp="1"/>
          </p:cNvSpPr>
          <p:nvPr>
            <p:ph idx="1"/>
          </p:nvPr>
        </p:nvSpPr>
        <p:spPr>
          <a:xfrm>
            <a:off x="457200" y="1600200"/>
            <a:ext cx="16535400" cy="7658100"/>
          </a:xfrm>
        </p:spPr>
        <p:txBody>
          <a:bodyPr>
            <a:normAutofit/>
          </a:bodyPr>
          <a:lstStyle/>
          <a:p>
            <a:pPr marL="0" indent="0">
              <a:buNone/>
            </a:pPr>
            <a:r>
              <a:rPr lang="lv-LV" dirty="0"/>
              <a:t> </a:t>
            </a:r>
            <a:endParaRPr lang="lv-LV" sz="3150" dirty="0"/>
          </a:p>
          <a:p>
            <a:pPr marL="0" indent="0">
              <a:buNone/>
            </a:pPr>
            <a:endParaRPr lang="lv-LV" sz="3150" dirty="0"/>
          </a:p>
          <a:p>
            <a:pPr marL="0" indent="0">
              <a:buNone/>
            </a:pPr>
            <a:r>
              <a:rPr lang="lv-LV" dirty="0"/>
              <a:t>PKC nodrošinātu:</a:t>
            </a:r>
          </a:p>
          <a:p>
            <a:pPr algn="l"/>
            <a:r>
              <a:rPr lang="lv-LV" dirty="0"/>
              <a:t>k</a:t>
            </a:r>
            <a:r>
              <a:rPr lang="lv-LV" b="0" i="0" dirty="0">
                <a:effectLst/>
              </a:rPr>
              <a:t>apitāldaļu turētāja ierosinātus procesus valdes  un padomes atlasei</a:t>
            </a:r>
          </a:p>
          <a:p>
            <a:pPr algn="l"/>
            <a:r>
              <a:rPr lang="lv-LV" b="0" i="0" dirty="0">
                <a:effectLst/>
              </a:rPr>
              <a:t>informācijas apkopošanu par VKS ieguldījumiem pētniecībā un attīstībā, kā arī dalību diskusijā par inovāciju mērķu izvirzīšanu konkrētās VKS īpašnieku gaidu vēstulēs </a:t>
            </a:r>
          </a:p>
          <a:p>
            <a:pPr algn="l"/>
            <a:r>
              <a:rPr lang="lv-LV" b="0" i="0" dirty="0">
                <a:effectLst/>
              </a:rPr>
              <a:t>iesaistīti akcionāra gaidu vēstuļu sagatavošanā, bet tiktu samazināta PKC dalība vidēja termiņa darbības stratēģiju izstrādē un ikgadējo rezultātu novērtēšanā tajās VKS, kurās ir izveidotas padomes</a:t>
            </a:r>
          </a:p>
          <a:p>
            <a:r>
              <a:rPr lang="lv-LV" b="0" i="0" dirty="0">
                <a:effectLst/>
              </a:rPr>
              <a:t>nepieciešamības gadījumā pildīt kapitāla daļu turētāja funkcijas pēc </a:t>
            </a:r>
            <a:r>
              <a:rPr lang="lv-LV" dirty="0"/>
              <a:t>normatīvā regulējuma precizēšanas</a:t>
            </a:r>
          </a:p>
          <a:p>
            <a:pPr marL="0" lvl="0" indent="0">
              <a:buNone/>
            </a:pPr>
            <a:endParaRPr lang="lv-LV" dirty="0"/>
          </a:p>
          <a:p>
            <a:pPr lvl="0"/>
            <a:endParaRPr lang="lv-LV" dirty="0"/>
          </a:p>
          <a:p>
            <a:pPr lvl="0"/>
            <a:endParaRPr lang="lv-LV" dirty="0"/>
          </a:p>
          <a:p>
            <a:pPr lvl="0"/>
            <a:endParaRPr lang="lv-LV" sz="3900" dirty="0"/>
          </a:p>
          <a:p>
            <a:endParaRPr lang="lv-LV" dirty="0"/>
          </a:p>
        </p:txBody>
      </p:sp>
    </p:spTree>
    <p:extLst>
      <p:ext uri="{BB962C8B-B14F-4D97-AF65-F5344CB8AC3E}">
        <p14:creationId xmlns:p14="http://schemas.microsoft.com/office/powerpoint/2010/main" val="3875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a:extLst>
              <a:ext uri="{FF2B5EF4-FFF2-40B4-BE49-F238E27FC236}">
                <a16:creationId xmlns:a16="http://schemas.microsoft.com/office/drawing/2014/main" id="{852D4FA8-1749-4ABF-BDD8-2DFA45C058AD}"/>
              </a:ext>
            </a:extLst>
          </p:cNvPr>
          <p:cNvSpPr>
            <a:spLocks noGrp="1"/>
          </p:cNvSpPr>
          <p:nvPr>
            <p:ph type="title"/>
          </p:nvPr>
        </p:nvSpPr>
        <p:spPr>
          <a:xfrm>
            <a:off x="-11482" y="651669"/>
            <a:ext cx="16992600" cy="1897062"/>
          </a:xfrm>
        </p:spPr>
        <p:txBody>
          <a:bodyPr>
            <a:normAutofit fontScale="90000"/>
          </a:bodyPr>
          <a:lstStyle/>
          <a:p>
            <a:pPr algn="r"/>
            <a:r>
              <a:rPr lang="lv-LV" sz="2200" dirty="0"/>
              <a:t>2. Piedāvātās reformas kapitālsabiedrību pārvaldībā</a:t>
            </a:r>
            <a:br>
              <a:rPr lang="lv-LV" dirty="0"/>
            </a:br>
            <a:br>
              <a:rPr lang="lv-LV" dirty="0"/>
            </a:br>
            <a:r>
              <a:rPr lang="lv-LV" b="1" cap="all" dirty="0">
                <a:effectLst/>
                <a:latin typeface="+mj-lt"/>
                <a:ea typeface="Open Sans Light" panose="020B0306030504020204" pitchFamily="34" charset="0"/>
                <a:cs typeface="Open Sans Light" panose="020B0306030504020204" pitchFamily="34" charset="0"/>
              </a:rPr>
              <a:t>Privātā kapitāla daļas palielināšana</a:t>
            </a:r>
            <a:br>
              <a:rPr lang="lv-LV" b="1" cap="all" dirty="0">
                <a:effectLst/>
                <a:latin typeface="+mj-lt"/>
                <a:ea typeface="Open Sans Light" panose="020B0306030504020204" pitchFamily="34" charset="0"/>
                <a:cs typeface="Open Sans Light" panose="020B0306030504020204" pitchFamily="34" charset="0"/>
              </a:rPr>
            </a:br>
            <a:r>
              <a:rPr lang="lv-LV" b="1" cap="all" dirty="0">
                <a:effectLst/>
                <a:latin typeface="+mj-lt"/>
                <a:ea typeface="Open Sans Light" panose="020B0306030504020204" pitchFamily="34" charset="0"/>
                <a:cs typeface="Open Sans Light" panose="020B0306030504020204" pitchFamily="34" charset="0"/>
              </a:rPr>
              <a:t> valstij tieši un netieši piederošos aktīvos</a:t>
            </a:r>
            <a:br>
              <a:rPr lang="lv-LV" dirty="0">
                <a:latin typeface="+mj-lt"/>
                <a:ea typeface="Open Sans Light" panose="020B0306030504020204" pitchFamily="34" charset="0"/>
                <a:cs typeface="Open Sans Light" panose="020B0306030504020204" pitchFamily="34" charset="0"/>
              </a:rPr>
            </a:br>
            <a:endParaRPr lang="lv-LV" b="1" dirty="0"/>
          </a:p>
        </p:txBody>
      </p:sp>
      <p:sp>
        <p:nvSpPr>
          <p:cNvPr id="10" name="Satura vietturis 9">
            <a:extLst>
              <a:ext uri="{FF2B5EF4-FFF2-40B4-BE49-F238E27FC236}">
                <a16:creationId xmlns:a16="http://schemas.microsoft.com/office/drawing/2014/main" id="{D25E7DC9-5062-4546-99C7-82E26ECC1295}"/>
              </a:ext>
            </a:extLst>
          </p:cNvPr>
          <p:cNvSpPr>
            <a:spLocks noGrp="1"/>
          </p:cNvSpPr>
          <p:nvPr>
            <p:ph idx="1"/>
          </p:nvPr>
        </p:nvSpPr>
        <p:spPr>
          <a:xfrm>
            <a:off x="457200" y="1600200"/>
            <a:ext cx="16535400" cy="7658100"/>
          </a:xfrm>
        </p:spPr>
        <p:txBody>
          <a:bodyPr>
            <a:normAutofit/>
          </a:bodyPr>
          <a:lstStyle/>
          <a:p>
            <a:pPr marL="0" indent="0">
              <a:buNone/>
            </a:pPr>
            <a:r>
              <a:rPr lang="lv-LV" dirty="0"/>
              <a:t> </a:t>
            </a:r>
            <a:endParaRPr lang="lv-LV" sz="3150" dirty="0"/>
          </a:p>
          <a:p>
            <a:pPr marL="0" indent="0">
              <a:buNone/>
            </a:pPr>
            <a:endParaRPr lang="lv-LV" sz="3150" dirty="0"/>
          </a:p>
          <a:p>
            <a:pPr marL="0" lvl="0" indent="0">
              <a:buNone/>
            </a:pPr>
            <a:endParaRPr lang="lv-LV" dirty="0"/>
          </a:p>
          <a:p>
            <a:pPr lvl="0"/>
            <a:endParaRPr lang="lv-LV" dirty="0"/>
          </a:p>
          <a:p>
            <a:pPr lvl="0"/>
            <a:endParaRPr lang="lv-LV" dirty="0"/>
          </a:p>
          <a:p>
            <a:pPr lvl="0"/>
            <a:endParaRPr lang="lv-LV" sz="3900" dirty="0"/>
          </a:p>
          <a:p>
            <a:endParaRPr lang="lv-LV" dirty="0"/>
          </a:p>
        </p:txBody>
      </p:sp>
      <p:sp>
        <p:nvSpPr>
          <p:cNvPr id="5" name="TextBox 4">
            <a:extLst>
              <a:ext uri="{FF2B5EF4-FFF2-40B4-BE49-F238E27FC236}">
                <a16:creationId xmlns:a16="http://schemas.microsoft.com/office/drawing/2014/main" id="{195C18E8-3CFB-4E42-BA3D-362428EF75FB}"/>
              </a:ext>
            </a:extLst>
          </p:cNvPr>
          <p:cNvSpPr txBox="1"/>
          <p:nvPr/>
        </p:nvSpPr>
        <p:spPr>
          <a:xfrm>
            <a:off x="767741" y="3492292"/>
            <a:ext cx="15914318" cy="2554545"/>
          </a:xfrm>
          <a:prstGeom prst="rect">
            <a:avLst/>
          </a:prstGeom>
          <a:noFill/>
        </p:spPr>
        <p:txBody>
          <a:bodyPr wrap="square">
            <a:spAutoFit/>
          </a:bodyPr>
          <a:lstStyle/>
          <a:p>
            <a:r>
              <a:rPr lang="lv-LV" sz="3200" dirty="0"/>
              <a:t>Apstiprinātais modelis:</a:t>
            </a:r>
          </a:p>
          <a:p>
            <a:endParaRPr lang="lv-LV" sz="3200" dirty="0"/>
          </a:p>
          <a:p>
            <a:r>
              <a:rPr lang="lv-LV" sz="3200" dirty="0"/>
              <a:t>Veicināt jaunu pakalpojumu, inovāciju attīstību VKS (it īpaši lielajās VKS), atļaujot arī meitas sabiedrību dibināšanu, citu uzņēmumu daļu iegādi, sadarbību ar jaunuzņēmumiem, pieļaujot, ka nākotnē jaunās meitas sabiedrības varētu kļūt par akciju emisijas objektiem (</a:t>
            </a:r>
            <a:r>
              <a:rPr lang="lv-LV" sz="3200" i="1" dirty="0"/>
              <a:t>IPO</a:t>
            </a:r>
            <a:r>
              <a:rPr lang="lv-LV" sz="3200" dirty="0"/>
              <a:t>)</a:t>
            </a:r>
          </a:p>
        </p:txBody>
      </p:sp>
    </p:spTree>
    <p:extLst>
      <p:ext uri="{BB962C8B-B14F-4D97-AF65-F5344CB8AC3E}">
        <p14:creationId xmlns:p14="http://schemas.microsoft.com/office/powerpoint/2010/main" val="64885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a:extLst>
              <a:ext uri="{FF2B5EF4-FFF2-40B4-BE49-F238E27FC236}">
                <a16:creationId xmlns:a16="http://schemas.microsoft.com/office/drawing/2014/main" id="{852D4FA8-1749-4ABF-BDD8-2DFA45C058AD}"/>
              </a:ext>
            </a:extLst>
          </p:cNvPr>
          <p:cNvSpPr>
            <a:spLocks noGrp="1"/>
          </p:cNvSpPr>
          <p:nvPr>
            <p:ph type="title"/>
          </p:nvPr>
        </p:nvSpPr>
        <p:spPr>
          <a:xfrm>
            <a:off x="457200" y="274638"/>
            <a:ext cx="17449800" cy="1143000"/>
          </a:xfrm>
        </p:spPr>
        <p:txBody>
          <a:bodyPr>
            <a:normAutofit/>
          </a:bodyPr>
          <a:lstStyle/>
          <a:p>
            <a:pPr algn="r">
              <a:lnSpc>
                <a:spcPts val="4500"/>
              </a:lnSpc>
            </a:pPr>
            <a:r>
              <a:rPr lang="lv-LV" sz="4000" b="1" spc="150" dirty="0">
                <a:solidFill>
                  <a:srgbClr val="4D4A46"/>
                </a:solidFill>
              </a:rPr>
              <a:t>3. </a:t>
            </a:r>
            <a:r>
              <a:rPr lang="lv-LV" sz="4000" b="1" cap="small" spc="150" dirty="0">
                <a:solidFill>
                  <a:srgbClr val="4D4A46"/>
                </a:solidFill>
              </a:rPr>
              <a:t>K</a:t>
            </a:r>
            <a:r>
              <a:rPr lang="lv-LV" sz="4000" b="1" spc="150" dirty="0">
                <a:solidFill>
                  <a:srgbClr val="4D4A46"/>
                </a:solidFill>
              </a:rPr>
              <a:t>ritiskie iebildumi reformu procesā </a:t>
            </a:r>
            <a:endParaRPr lang="en-US" sz="4000" b="1" cap="small" spc="150" dirty="0">
              <a:solidFill>
                <a:srgbClr val="4D4A46"/>
              </a:solidFill>
            </a:endParaRPr>
          </a:p>
        </p:txBody>
      </p:sp>
      <p:graphicFrame>
        <p:nvGraphicFramePr>
          <p:cNvPr id="2" name="Shēma 1">
            <a:extLst>
              <a:ext uri="{FF2B5EF4-FFF2-40B4-BE49-F238E27FC236}">
                <a16:creationId xmlns:a16="http://schemas.microsoft.com/office/drawing/2014/main" id="{EF1BB783-6B0C-4C58-8522-0A04914566AF}"/>
              </a:ext>
            </a:extLst>
          </p:cNvPr>
          <p:cNvGraphicFramePr/>
          <p:nvPr>
            <p:extLst>
              <p:ext uri="{D42A27DB-BD31-4B8C-83A1-F6EECF244321}">
                <p14:modId xmlns:p14="http://schemas.microsoft.com/office/powerpoint/2010/main" val="367267838"/>
              </p:ext>
            </p:extLst>
          </p:nvPr>
        </p:nvGraphicFramePr>
        <p:xfrm>
          <a:off x="457200" y="1831295"/>
          <a:ext cx="12192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hēma 4">
            <a:extLst>
              <a:ext uri="{FF2B5EF4-FFF2-40B4-BE49-F238E27FC236}">
                <a16:creationId xmlns:a16="http://schemas.microsoft.com/office/drawing/2014/main" id="{51A1558B-597F-4859-9B10-EEA63F512A36}"/>
              </a:ext>
            </a:extLst>
          </p:cNvPr>
          <p:cNvGraphicFramePr/>
          <p:nvPr>
            <p:extLst>
              <p:ext uri="{D42A27DB-BD31-4B8C-83A1-F6EECF244321}">
                <p14:modId xmlns:p14="http://schemas.microsoft.com/office/powerpoint/2010/main" val="2915851788"/>
              </p:ext>
            </p:extLst>
          </p:nvPr>
        </p:nvGraphicFramePr>
        <p:xfrm>
          <a:off x="7848600" y="3924300"/>
          <a:ext cx="12192000" cy="391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Shēma 6">
            <a:extLst>
              <a:ext uri="{FF2B5EF4-FFF2-40B4-BE49-F238E27FC236}">
                <a16:creationId xmlns:a16="http://schemas.microsoft.com/office/drawing/2014/main" id="{8F08FF75-754B-43C3-84E0-02403C8FBAC3}"/>
              </a:ext>
            </a:extLst>
          </p:cNvPr>
          <p:cNvGraphicFramePr/>
          <p:nvPr>
            <p:extLst>
              <p:ext uri="{D42A27DB-BD31-4B8C-83A1-F6EECF244321}">
                <p14:modId xmlns:p14="http://schemas.microsoft.com/office/powerpoint/2010/main" val="3086230874"/>
              </p:ext>
            </p:extLst>
          </p:nvPr>
        </p:nvGraphicFramePr>
        <p:xfrm>
          <a:off x="990600" y="6623957"/>
          <a:ext cx="12192000" cy="3657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aisnstūris 7">
            <a:extLst>
              <a:ext uri="{FF2B5EF4-FFF2-40B4-BE49-F238E27FC236}">
                <a16:creationId xmlns:a16="http://schemas.microsoft.com/office/drawing/2014/main" id="{8AD768B1-1352-4507-98BB-B34FCA6371A8}"/>
              </a:ext>
            </a:extLst>
          </p:cNvPr>
          <p:cNvSpPr/>
          <p:nvPr/>
        </p:nvSpPr>
        <p:spPr>
          <a:xfrm>
            <a:off x="788461" y="2019300"/>
            <a:ext cx="404277" cy="461665"/>
          </a:xfrm>
          <a:prstGeom prst="rect">
            <a:avLst/>
          </a:prstGeom>
          <a:noFill/>
        </p:spPr>
        <p:txBody>
          <a:bodyPr wrap="none" lIns="91440" tIns="45720" rIns="91440" bIns="45720">
            <a:spAutoFit/>
          </a:bodyPr>
          <a:lstStyle/>
          <a:p>
            <a:pPr algn="ctr"/>
            <a:r>
              <a:rPr lang="lv-LV" sz="2400" b="0" cap="none" spc="0" dirty="0">
                <a:ln w="0"/>
                <a:solidFill>
                  <a:schemeClr val="tx1"/>
                </a:solidFill>
                <a:effectLst>
                  <a:outerShdw blurRad="38100" dist="19050" dir="2700000" algn="tl" rotWithShape="0">
                    <a:schemeClr val="dk1">
                      <a:alpha val="40000"/>
                    </a:schemeClr>
                  </a:outerShdw>
                </a:effectLst>
              </a:rPr>
              <a:t>1</a:t>
            </a:r>
            <a:r>
              <a:rPr lang="lv-LV" sz="2000" cap="none" spc="0" dirty="0">
                <a:ln w="0"/>
                <a:solidFill>
                  <a:schemeClr val="tx1"/>
                </a:solidFill>
              </a:rPr>
              <a:t>.</a:t>
            </a:r>
          </a:p>
        </p:txBody>
      </p:sp>
      <p:sp>
        <p:nvSpPr>
          <p:cNvPr id="14" name="TextBox 13">
            <a:extLst>
              <a:ext uri="{FF2B5EF4-FFF2-40B4-BE49-F238E27FC236}">
                <a16:creationId xmlns:a16="http://schemas.microsoft.com/office/drawing/2014/main" id="{2B58FD29-74C7-420A-9876-580D9A11A264}"/>
              </a:ext>
            </a:extLst>
          </p:cNvPr>
          <p:cNvSpPr txBox="1"/>
          <p:nvPr/>
        </p:nvSpPr>
        <p:spPr>
          <a:xfrm>
            <a:off x="4648200" y="4457700"/>
            <a:ext cx="10021076" cy="523220"/>
          </a:xfrm>
          <a:prstGeom prst="rect">
            <a:avLst/>
          </a:prstGeom>
          <a:noFill/>
        </p:spPr>
        <p:txBody>
          <a:bodyPr wrap="square">
            <a:spAutoFit/>
          </a:bodyPr>
          <a:lstStyle/>
          <a:p>
            <a:pPr algn="ctr"/>
            <a:r>
              <a:rPr lang="lv-LV" sz="2800" dirty="0">
                <a:ln w="0"/>
                <a:effectLst>
                  <a:outerShdw blurRad="38100" dist="19050" dir="2700000" algn="tl" rotWithShape="0">
                    <a:schemeClr val="dk1">
                      <a:alpha val="40000"/>
                    </a:schemeClr>
                  </a:outerShdw>
                </a:effectLst>
              </a:rPr>
              <a:t>2</a:t>
            </a:r>
            <a:r>
              <a:rPr lang="lv-LV" sz="2800" b="0" cap="none" spc="0" dirty="0">
                <a:ln w="0"/>
                <a:solidFill>
                  <a:schemeClr val="tx1"/>
                </a:solidFill>
                <a:effectLst>
                  <a:outerShdw blurRad="38100" dist="19050" dir="2700000" algn="tl" rotWithShape="0">
                    <a:schemeClr val="dk1">
                      <a:alpha val="40000"/>
                    </a:schemeClr>
                  </a:outerShdw>
                </a:effectLst>
              </a:rPr>
              <a:t>.</a:t>
            </a:r>
          </a:p>
        </p:txBody>
      </p:sp>
      <p:sp>
        <p:nvSpPr>
          <p:cNvPr id="16" name="TextBox 15">
            <a:extLst>
              <a:ext uri="{FF2B5EF4-FFF2-40B4-BE49-F238E27FC236}">
                <a16:creationId xmlns:a16="http://schemas.microsoft.com/office/drawing/2014/main" id="{BE9F4114-50A9-40A9-AACB-FC5278888A04}"/>
              </a:ext>
            </a:extLst>
          </p:cNvPr>
          <p:cNvSpPr txBox="1"/>
          <p:nvPr/>
        </p:nvSpPr>
        <p:spPr>
          <a:xfrm>
            <a:off x="-2172476" y="7118250"/>
            <a:ext cx="10021076" cy="523220"/>
          </a:xfrm>
          <a:prstGeom prst="rect">
            <a:avLst/>
          </a:prstGeom>
          <a:noFill/>
        </p:spPr>
        <p:txBody>
          <a:bodyPr wrap="square">
            <a:spAutoFit/>
          </a:bodyPr>
          <a:lstStyle/>
          <a:p>
            <a:pPr algn="ctr"/>
            <a:r>
              <a:rPr lang="lv-LV" sz="2800" b="0" cap="none" spc="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106150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5EF9-633D-4E1B-9C43-3FDBC790E69D}"/>
              </a:ext>
            </a:extLst>
          </p:cNvPr>
          <p:cNvSpPr>
            <a:spLocks noGrp="1"/>
          </p:cNvSpPr>
          <p:nvPr>
            <p:ph type="title"/>
          </p:nvPr>
        </p:nvSpPr>
        <p:spPr>
          <a:xfrm>
            <a:off x="457200" y="274638"/>
            <a:ext cx="16611600" cy="1143000"/>
          </a:xfrm>
        </p:spPr>
        <p:txBody>
          <a:bodyPr/>
          <a:lstStyle/>
          <a:p>
            <a:pPr algn="r"/>
            <a:r>
              <a:rPr lang="lv-LV" dirty="0"/>
              <a:t>4. Tuvākie darbi reformas ieviešanai</a:t>
            </a:r>
          </a:p>
        </p:txBody>
      </p:sp>
      <p:sp>
        <p:nvSpPr>
          <p:cNvPr id="3" name="Content Placeholder 2">
            <a:extLst>
              <a:ext uri="{FF2B5EF4-FFF2-40B4-BE49-F238E27FC236}">
                <a16:creationId xmlns:a16="http://schemas.microsoft.com/office/drawing/2014/main" id="{226E365D-6B46-4484-9DBD-ECAC8CA76963}"/>
              </a:ext>
            </a:extLst>
          </p:cNvPr>
          <p:cNvSpPr>
            <a:spLocks noGrp="1"/>
          </p:cNvSpPr>
          <p:nvPr>
            <p:ph idx="1"/>
          </p:nvPr>
        </p:nvSpPr>
        <p:spPr>
          <a:xfrm>
            <a:off x="914400" y="3314700"/>
            <a:ext cx="16154400" cy="4525963"/>
          </a:xfrm>
        </p:spPr>
        <p:txBody>
          <a:bodyPr>
            <a:normAutofit/>
          </a:bodyPr>
          <a:lstStyle/>
          <a:p>
            <a:pPr marL="0" indent="0">
              <a:buNone/>
            </a:pPr>
            <a:r>
              <a:rPr lang="lv-LV" dirty="0"/>
              <a:t>Regulējuma pārskatīšana un pilnveidošana</a:t>
            </a:r>
          </a:p>
          <a:p>
            <a:r>
              <a:rPr lang="lv-LV" dirty="0"/>
              <a:t>Valsts pārvaldes iekārtas likuma 88. panta precizēšana</a:t>
            </a:r>
          </a:p>
          <a:p>
            <a:r>
              <a:rPr lang="lv-LV" dirty="0"/>
              <a:t>Pārvaldības likuma grozījumi – no līdzdalības pārvērtēšanās uz stratēģiskajiem mērķiem, īpašnieka gaidu vēstule, VKS grupēšana, dividendes, investīciju politikas</a:t>
            </a:r>
          </a:p>
          <a:p>
            <a:r>
              <a:rPr lang="lv-LV" dirty="0"/>
              <a:t>Atlīdzības regulējums/ konkurences ierobežojumi</a:t>
            </a:r>
          </a:p>
          <a:p>
            <a:r>
              <a:rPr lang="lv-LV" dirty="0"/>
              <a:t>Alternatīvā finansējuma </a:t>
            </a:r>
            <a:r>
              <a:rPr lang="lv-LV" dirty="0" err="1"/>
              <a:t>izvērtējuma</a:t>
            </a:r>
            <a:r>
              <a:rPr lang="lv-LV" dirty="0"/>
              <a:t> un kapitāla struktūras noteikšanas metodika</a:t>
            </a:r>
          </a:p>
          <a:p>
            <a:endParaRPr lang="lv-LV" dirty="0"/>
          </a:p>
          <a:p>
            <a:endParaRPr lang="lv-LV" dirty="0"/>
          </a:p>
        </p:txBody>
      </p:sp>
    </p:spTree>
    <p:extLst>
      <p:ext uri="{BB962C8B-B14F-4D97-AF65-F5344CB8AC3E}">
        <p14:creationId xmlns:p14="http://schemas.microsoft.com/office/powerpoint/2010/main" val="360280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6852213" y="0"/>
            <a:ext cx="7871679" cy="10891704"/>
          </a:xfrm>
          <a:prstGeom prst="rect">
            <a:avLst/>
          </a:prstGeom>
          <a:solidFill>
            <a:srgbClr val="D9D9D9">
              <a:alpha val="34902"/>
            </a:srgbClr>
          </a:solidFill>
        </p:spPr>
      </p:sp>
      <p:sp>
        <p:nvSpPr>
          <p:cNvPr id="3" name="TextBox 3"/>
          <p:cNvSpPr txBox="1"/>
          <p:nvPr/>
        </p:nvSpPr>
        <p:spPr>
          <a:xfrm>
            <a:off x="7300692" y="7265317"/>
            <a:ext cx="8083388" cy="2552700"/>
          </a:xfrm>
          <a:prstGeom prst="rect">
            <a:avLst/>
          </a:prstGeom>
        </p:spPr>
        <p:txBody>
          <a:bodyPr lIns="0" tIns="0" rIns="0" bIns="0" rtlCol="0" anchor="t">
            <a:spAutoFit/>
          </a:bodyPr>
          <a:lstStyle/>
          <a:p>
            <a:pPr>
              <a:lnSpc>
                <a:spcPts val="6480"/>
              </a:lnSpc>
            </a:pPr>
            <a:r>
              <a:rPr lang="en-US" sz="5400" spc="162">
                <a:solidFill>
                  <a:srgbClr val="4D4A46"/>
                </a:solidFill>
                <a:latin typeface="Clear Sans Bold Bold"/>
              </a:rPr>
              <a:t>AR ATBILDĪBU PAR LATVIJAS NĀKOTNI!</a:t>
            </a:r>
          </a:p>
          <a:p>
            <a:pPr>
              <a:lnSpc>
                <a:spcPts val="7200"/>
              </a:lnSpc>
            </a:pPr>
            <a:endParaRPr lang="en-US" sz="5400" spc="162">
              <a:solidFill>
                <a:srgbClr val="4D4A46"/>
              </a:solidFill>
              <a:latin typeface="Clear Sans Bold Bold"/>
            </a:endParaRPr>
          </a:p>
        </p:txBody>
      </p:sp>
      <p:sp>
        <p:nvSpPr>
          <p:cNvPr id="4" name="TextBox 4"/>
          <p:cNvSpPr txBox="1"/>
          <p:nvPr/>
        </p:nvSpPr>
        <p:spPr>
          <a:xfrm>
            <a:off x="11517795" y="9172575"/>
            <a:ext cx="2477914" cy="542925"/>
          </a:xfrm>
          <a:prstGeom prst="rect">
            <a:avLst/>
          </a:prstGeom>
        </p:spPr>
        <p:txBody>
          <a:bodyPr lIns="0" tIns="0" rIns="0" bIns="0" rtlCol="0" anchor="t">
            <a:spAutoFit/>
          </a:bodyPr>
          <a:lstStyle/>
          <a:p>
            <a:pPr algn="ctr">
              <a:lnSpc>
                <a:spcPts val="4500"/>
              </a:lnSpc>
              <a:spcBef>
                <a:spcPct val="0"/>
              </a:spcBef>
            </a:pPr>
            <a:r>
              <a:rPr lang="en-US" sz="3000" spc="150">
                <a:solidFill>
                  <a:srgbClr val="DD7221"/>
                </a:solidFill>
                <a:latin typeface="Clear Sans Regular"/>
              </a:rPr>
              <a:t>@LVnakotne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TextBox 2"/>
          <p:cNvSpPr txBox="1"/>
          <p:nvPr/>
        </p:nvSpPr>
        <p:spPr>
          <a:xfrm>
            <a:off x="1028700" y="1485900"/>
            <a:ext cx="13289499" cy="923925"/>
          </a:xfrm>
          <a:prstGeom prst="rect">
            <a:avLst/>
          </a:prstGeom>
        </p:spPr>
        <p:txBody>
          <a:bodyPr lIns="0" tIns="0" rIns="0" bIns="0" rtlCol="0" anchor="t">
            <a:spAutoFit/>
          </a:bodyPr>
          <a:lstStyle/>
          <a:p>
            <a:pPr>
              <a:lnSpc>
                <a:spcPts val="7200"/>
              </a:lnSpc>
            </a:pPr>
            <a:r>
              <a:rPr lang="en-US" sz="6000" spc="179">
                <a:solidFill>
                  <a:srgbClr val="4D4A46"/>
                </a:solidFill>
                <a:latin typeface="Clear Sans Bold Bold"/>
              </a:rPr>
              <a:t>SATURS</a:t>
            </a:r>
          </a:p>
        </p:txBody>
      </p:sp>
      <p:sp>
        <p:nvSpPr>
          <p:cNvPr id="3" name="AutoShape 3"/>
          <p:cNvSpPr/>
          <p:nvPr/>
        </p:nvSpPr>
        <p:spPr>
          <a:xfrm>
            <a:off x="152400" y="4229100"/>
            <a:ext cx="18165147" cy="5069383"/>
          </a:xfrm>
          <a:prstGeom prst="rect">
            <a:avLst/>
          </a:prstGeom>
          <a:solidFill>
            <a:srgbClr val="D9D9D9">
              <a:alpha val="34902"/>
            </a:srgbClr>
          </a:solidFill>
        </p:spPr>
      </p:sp>
      <p:grpSp>
        <p:nvGrpSpPr>
          <p:cNvPr id="4" name="Group 4"/>
          <p:cNvGrpSpPr/>
          <p:nvPr/>
        </p:nvGrpSpPr>
        <p:grpSpPr>
          <a:xfrm>
            <a:off x="1028701" y="5323405"/>
            <a:ext cx="4000500" cy="3191642"/>
            <a:chOff x="0" y="-28575"/>
            <a:chExt cx="5957274" cy="4255521"/>
          </a:xfrm>
        </p:grpSpPr>
        <p:sp>
          <p:nvSpPr>
            <p:cNvPr id="5" name="TextBox 5"/>
            <p:cNvSpPr txBox="1"/>
            <p:nvPr/>
          </p:nvSpPr>
          <p:spPr>
            <a:xfrm>
              <a:off x="0" y="-28575"/>
              <a:ext cx="5957274" cy="638175"/>
            </a:xfrm>
            <a:prstGeom prst="rect">
              <a:avLst/>
            </a:prstGeom>
          </p:spPr>
          <p:txBody>
            <a:bodyPr lIns="0" tIns="0" rIns="0" bIns="0" rtlCol="0" anchor="t">
              <a:spAutoFit/>
            </a:bodyPr>
            <a:lstStyle/>
            <a:p>
              <a:pPr>
                <a:lnSpc>
                  <a:spcPts val="3900"/>
                </a:lnSpc>
              </a:pPr>
              <a:r>
                <a:rPr lang="en-US" sz="3000" spc="300">
                  <a:solidFill>
                    <a:srgbClr val="DD7221"/>
                  </a:solidFill>
                  <a:latin typeface="Clear Sans Regular Bold"/>
                </a:rPr>
                <a:t>1.</a:t>
              </a:r>
            </a:p>
          </p:txBody>
        </p:sp>
        <p:sp>
          <p:nvSpPr>
            <p:cNvPr id="6" name="TextBox 6"/>
            <p:cNvSpPr txBox="1"/>
            <p:nvPr/>
          </p:nvSpPr>
          <p:spPr>
            <a:xfrm>
              <a:off x="0" y="1216379"/>
              <a:ext cx="5957274" cy="3010567"/>
            </a:xfrm>
            <a:prstGeom prst="rect">
              <a:avLst/>
            </a:prstGeom>
          </p:spPr>
          <p:txBody>
            <a:bodyPr lIns="0" tIns="0" rIns="0" bIns="0" rtlCol="0" anchor="t">
              <a:spAutoFit/>
            </a:bodyPr>
            <a:lstStyle/>
            <a:p>
              <a:pPr>
                <a:lnSpc>
                  <a:spcPts val="4500"/>
                </a:lnSpc>
              </a:pPr>
              <a:r>
                <a:rPr lang="lv-LV" sz="3000" spc="150" dirty="0">
                  <a:solidFill>
                    <a:srgbClr val="4D4A46"/>
                  </a:solidFill>
                  <a:latin typeface="Clear Sans Regular"/>
                </a:rPr>
                <a:t>Esošais statuss VKS un mērķis plānotajām izmaiņām</a:t>
              </a:r>
              <a:endParaRPr lang="en-US" sz="3000" spc="150" dirty="0">
                <a:solidFill>
                  <a:srgbClr val="4D4A46"/>
                </a:solidFill>
                <a:latin typeface="Clear Sans Regular"/>
              </a:endParaRPr>
            </a:p>
            <a:p>
              <a:pPr>
                <a:lnSpc>
                  <a:spcPts val="4500"/>
                </a:lnSpc>
              </a:pPr>
              <a:endParaRPr lang="en-US" sz="3000" spc="150" dirty="0">
                <a:solidFill>
                  <a:srgbClr val="4D4A46"/>
                </a:solidFill>
                <a:latin typeface="Clear Sans Regular"/>
              </a:endParaRPr>
            </a:p>
          </p:txBody>
        </p:sp>
      </p:grpSp>
      <p:grpSp>
        <p:nvGrpSpPr>
          <p:cNvPr id="7" name="Group 7"/>
          <p:cNvGrpSpPr/>
          <p:nvPr/>
        </p:nvGrpSpPr>
        <p:grpSpPr>
          <a:xfrm>
            <a:off x="5715000" y="5323405"/>
            <a:ext cx="3835571" cy="3191642"/>
            <a:chOff x="0" y="-28575"/>
            <a:chExt cx="6569905" cy="4255521"/>
          </a:xfrm>
        </p:grpSpPr>
        <p:sp>
          <p:nvSpPr>
            <p:cNvPr id="8" name="TextBox 8"/>
            <p:cNvSpPr txBox="1"/>
            <p:nvPr/>
          </p:nvSpPr>
          <p:spPr>
            <a:xfrm>
              <a:off x="0" y="-28575"/>
              <a:ext cx="6569905" cy="638175"/>
            </a:xfrm>
            <a:prstGeom prst="rect">
              <a:avLst/>
            </a:prstGeom>
          </p:spPr>
          <p:txBody>
            <a:bodyPr lIns="0" tIns="0" rIns="0" bIns="0" rtlCol="0" anchor="t">
              <a:spAutoFit/>
            </a:bodyPr>
            <a:lstStyle/>
            <a:p>
              <a:pPr>
                <a:lnSpc>
                  <a:spcPts val="3900"/>
                </a:lnSpc>
              </a:pPr>
              <a:r>
                <a:rPr lang="en-US" sz="3000" spc="300">
                  <a:solidFill>
                    <a:srgbClr val="DD7221"/>
                  </a:solidFill>
                  <a:latin typeface="Clear Sans Regular Bold"/>
                </a:rPr>
                <a:t>2.</a:t>
              </a:r>
            </a:p>
          </p:txBody>
        </p:sp>
        <p:sp>
          <p:nvSpPr>
            <p:cNvPr id="9" name="TextBox 9"/>
            <p:cNvSpPr txBox="1"/>
            <p:nvPr/>
          </p:nvSpPr>
          <p:spPr>
            <a:xfrm>
              <a:off x="0" y="1216379"/>
              <a:ext cx="6569905" cy="3010567"/>
            </a:xfrm>
            <a:prstGeom prst="rect">
              <a:avLst/>
            </a:prstGeom>
          </p:spPr>
          <p:txBody>
            <a:bodyPr lIns="0" tIns="0" rIns="0" bIns="0" rtlCol="0" anchor="t">
              <a:spAutoFit/>
            </a:bodyPr>
            <a:lstStyle/>
            <a:p>
              <a:pPr>
                <a:lnSpc>
                  <a:spcPts val="4500"/>
                </a:lnSpc>
              </a:pPr>
              <a:r>
                <a:rPr lang="en-US" sz="3000" spc="150" dirty="0">
                  <a:solidFill>
                    <a:srgbClr val="4D4A46"/>
                  </a:solidFill>
                  <a:latin typeface="Clear Sans Regular"/>
                </a:rPr>
                <a:t>P</a:t>
              </a:r>
              <a:r>
                <a:rPr lang="lv-LV" sz="3000" spc="150" dirty="0">
                  <a:solidFill>
                    <a:srgbClr val="4D4A46"/>
                  </a:solidFill>
                  <a:latin typeface="Clear Sans Regular"/>
                </a:rPr>
                <a:t>iedāvātās reformas</a:t>
              </a:r>
              <a:r>
                <a:rPr lang="en-US" sz="3000" spc="150" dirty="0">
                  <a:solidFill>
                    <a:srgbClr val="4D4A46"/>
                  </a:solidFill>
                  <a:latin typeface="Clear Sans Regular"/>
                </a:rPr>
                <a:t> </a:t>
              </a:r>
              <a:r>
                <a:rPr lang="lv-LV" sz="3000" spc="150" dirty="0">
                  <a:solidFill>
                    <a:srgbClr val="4D4A46"/>
                  </a:solidFill>
                  <a:latin typeface="Clear Sans Regular"/>
                </a:rPr>
                <a:t>kapitālsabiedrību</a:t>
              </a:r>
              <a:r>
                <a:rPr lang="en-US" sz="3000" spc="150" dirty="0">
                  <a:solidFill>
                    <a:srgbClr val="4D4A46"/>
                  </a:solidFill>
                  <a:latin typeface="Clear Sans Regular"/>
                </a:rPr>
                <a:t> </a:t>
              </a:r>
              <a:r>
                <a:rPr lang="lv-LV" sz="3000" spc="150" dirty="0">
                  <a:solidFill>
                    <a:srgbClr val="4D4A46"/>
                  </a:solidFill>
                  <a:latin typeface="Clear Sans Regular"/>
                </a:rPr>
                <a:t>pārvaldībā</a:t>
              </a:r>
            </a:p>
            <a:p>
              <a:pPr>
                <a:lnSpc>
                  <a:spcPts val="4500"/>
                </a:lnSpc>
              </a:pPr>
              <a:endParaRPr lang="en-US" sz="3000" spc="150" dirty="0">
                <a:solidFill>
                  <a:srgbClr val="4D4A46"/>
                </a:solidFill>
                <a:latin typeface="Clear Sans Regular"/>
              </a:endParaRPr>
            </a:p>
          </p:txBody>
        </p:sp>
      </p:grpSp>
      <p:grpSp>
        <p:nvGrpSpPr>
          <p:cNvPr id="10" name="Group 10"/>
          <p:cNvGrpSpPr/>
          <p:nvPr/>
        </p:nvGrpSpPr>
        <p:grpSpPr>
          <a:xfrm>
            <a:off x="9906000" y="5394493"/>
            <a:ext cx="3276599" cy="3191642"/>
            <a:chOff x="-2" y="-28575"/>
            <a:chExt cx="7033167" cy="4255521"/>
          </a:xfrm>
        </p:grpSpPr>
        <p:sp>
          <p:nvSpPr>
            <p:cNvPr id="11" name="TextBox 11"/>
            <p:cNvSpPr txBox="1"/>
            <p:nvPr/>
          </p:nvSpPr>
          <p:spPr>
            <a:xfrm>
              <a:off x="0" y="-28575"/>
              <a:ext cx="6706045" cy="638175"/>
            </a:xfrm>
            <a:prstGeom prst="rect">
              <a:avLst/>
            </a:prstGeom>
          </p:spPr>
          <p:txBody>
            <a:bodyPr lIns="0" tIns="0" rIns="0" bIns="0" rtlCol="0" anchor="t">
              <a:spAutoFit/>
            </a:bodyPr>
            <a:lstStyle/>
            <a:p>
              <a:pPr>
                <a:lnSpc>
                  <a:spcPts val="3900"/>
                </a:lnSpc>
              </a:pPr>
              <a:r>
                <a:rPr lang="en-US" sz="3000" spc="300" dirty="0">
                  <a:solidFill>
                    <a:srgbClr val="DD7221"/>
                  </a:solidFill>
                  <a:latin typeface="Clear Sans Regular Bold"/>
                </a:rPr>
                <a:t>3.</a:t>
              </a:r>
            </a:p>
          </p:txBody>
        </p:sp>
        <p:sp>
          <p:nvSpPr>
            <p:cNvPr id="12" name="TextBox 12"/>
            <p:cNvSpPr txBox="1"/>
            <p:nvPr/>
          </p:nvSpPr>
          <p:spPr>
            <a:xfrm>
              <a:off x="-2" y="1216379"/>
              <a:ext cx="7033167" cy="3010567"/>
            </a:xfrm>
            <a:prstGeom prst="rect">
              <a:avLst/>
            </a:prstGeom>
          </p:spPr>
          <p:txBody>
            <a:bodyPr wrap="square" lIns="0" tIns="0" rIns="0" bIns="0" rtlCol="0" anchor="t">
              <a:spAutoFit/>
            </a:bodyPr>
            <a:lstStyle/>
            <a:p>
              <a:pPr>
                <a:lnSpc>
                  <a:spcPts val="4500"/>
                </a:lnSpc>
              </a:pPr>
              <a:r>
                <a:rPr lang="en-US" sz="3000" spc="150" dirty="0">
                  <a:solidFill>
                    <a:schemeClr val="tx1">
                      <a:lumMod val="65000"/>
                      <a:lumOff val="35000"/>
                    </a:schemeClr>
                  </a:solidFill>
                  <a:latin typeface="Clear Sans Regular"/>
                </a:rPr>
                <a:t>K</a:t>
              </a:r>
              <a:r>
                <a:rPr lang="lv-LV" sz="3000" spc="150" dirty="0" err="1">
                  <a:solidFill>
                    <a:schemeClr val="tx1">
                      <a:lumMod val="65000"/>
                      <a:lumOff val="35000"/>
                    </a:schemeClr>
                  </a:solidFill>
                  <a:latin typeface="Clear Sans Regular"/>
                </a:rPr>
                <a:t>ritiskie</a:t>
              </a:r>
              <a:r>
                <a:rPr lang="lv-LV" sz="3000" spc="150" dirty="0">
                  <a:solidFill>
                    <a:schemeClr val="tx1">
                      <a:lumMod val="65000"/>
                      <a:lumOff val="35000"/>
                    </a:schemeClr>
                  </a:solidFill>
                  <a:latin typeface="Clear Sans Regular"/>
                </a:rPr>
                <a:t> iebildumi</a:t>
              </a:r>
            </a:p>
            <a:p>
              <a:pPr>
                <a:lnSpc>
                  <a:spcPts val="4500"/>
                </a:lnSpc>
              </a:pPr>
              <a:r>
                <a:rPr lang="lv-LV" sz="3000" spc="150" dirty="0">
                  <a:solidFill>
                    <a:schemeClr val="tx1">
                      <a:lumMod val="65000"/>
                      <a:lumOff val="35000"/>
                    </a:schemeClr>
                  </a:solidFill>
                  <a:latin typeface="Clear Sans Regular"/>
                </a:rPr>
                <a:t>reformu procesā</a:t>
              </a:r>
              <a:endParaRPr lang="en-US" sz="3000" spc="150" dirty="0">
                <a:solidFill>
                  <a:schemeClr val="tx1">
                    <a:lumMod val="65000"/>
                    <a:lumOff val="35000"/>
                  </a:schemeClr>
                </a:solidFill>
                <a:latin typeface="Clear Sans Regular"/>
              </a:endParaRPr>
            </a:p>
            <a:p>
              <a:pPr>
                <a:lnSpc>
                  <a:spcPts val="4500"/>
                </a:lnSpc>
              </a:pPr>
              <a:endParaRPr lang="en-US" sz="3000" spc="150" dirty="0">
                <a:solidFill>
                  <a:srgbClr val="4D4A46"/>
                </a:solidFill>
                <a:latin typeface="Clear Sans Regular"/>
              </a:endParaRPr>
            </a:p>
          </p:txBody>
        </p:sp>
      </p:grpSp>
      <p:grpSp>
        <p:nvGrpSpPr>
          <p:cNvPr id="15" name="Group 7">
            <a:extLst>
              <a:ext uri="{FF2B5EF4-FFF2-40B4-BE49-F238E27FC236}">
                <a16:creationId xmlns:a16="http://schemas.microsoft.com/office/drawing/2014/main" id="{91F8BF2E-B868-4CD0-82B3-733BE3E47A6C}"/>
              </a:ext>
            </a:extLst>
          </p:cNvPr>
          <p:cNvGrpSpPr/>
          <p:nvPr/>
        </p:nvGrpSpPr>
        <p:grpSpPr>
          <a:xfrm>
            <a:off x="13868400" y="5394493"/>
            <a:ext cx="4927429" cy="2614561"/>
            <a:chOff x="0" y="-28575"/>
            <a:chExt cx="6569905" cy="3486080"/>
          </a:xfrm>
        </p:grpSpPr>
        <p:sp>
          <p:nvSpPr>
            <p:cNvPr id="16" name="TextBox 8">
              <a:extLst>
                <a:ext uri="{FF2B5EF4-FFF2-40B4-BE49-F238E27FC236}">
                  <a16:creationId xmlns:a16="http://schemas.microsoft.com/office/drawing/2014/main" id="{A9AE2DAF-21DE-41DA-A69B-AFB7F7C1EE9C}"/>
                </a:ext>
              </a:extLst>
            </p:cNvPr>
            <p:cNvSpPr txBox="1"/>
            <p:nvPr/>
          </p:nvSpPr>
          <p:spPr>
            <a:xfrm>
              <a:off x="0" y="-28575"/>
              <a:ext cx="6569905" cy="638175"/>
            </a:xfrm>
            <a:prstGeom prst="rect">
              <a:avLst/>
            </a:prstGeom>
          </p:spPr>
          <p:txBody>
            <a:bodyPr lIns="0" tIns="0" rIns="0" bIns="0" rtlCol="0" anchor="t">
              <a:spAutoFit/>
            </a:bodyPr>
            <a:lstStyle/>
            <a:p>
              <a:pPr>
                <a:lnSpc>
                  <a:spcPts val="3900"/>
                </a:lnSpc>
              </a:pPr>
              <a:r>
                <a:rPr lang="lv-LV" sz="3000" spc="300" dirty="0">
                  <a:solidFill>
                    <a:srgbClr val="DD7221"/>
                  </a:solidFill>
                  <a:latin typeface="Clear Sans Regular Bold"/>
                </a:rPr>
                <a:t>4</a:t>
              </a:r>
              <a:r>
                <a:rPr lang="en-US" sz="3000" spc="300" dirty="0">
                  <a:solidFill>
                    <a:srgbClr val="DD7221"/>
                  </a:solidFill>
                  <a:latin typeface="Clear Sans Regular Bold"/>
                </a:rPr>
                <a:t>.</a:t>
              </a:r>
            </a:p>
          </p:txBody>
        </p:sp>
        <p:sp>
          <p:nvSpPr>
            <p:cNvPr id="17" name="TextBox 9">
              <a:extLst>
                <a:ext uri="{FF2B5EF4-FFF2-40B4-BE49-F238E27FC236}">
                  <a16:creationId xmlns:a16="http://schemas.microsoft.com/office/drawing/2014/main" id="{AFB193D3-1B73-4788-828C-E3D22DFD22C0}"/>
                </a:ext>
              </a:extLst>
            </p:cNvPr>
            <p:cNvSpPr txBox="1"/>
            <p:nvPr/>
          </p:nvSpPr>
          <p:spPr>
            <a:xfrm>
              <a:off x="0" y="1216379"/>
              <a:ext cx="6569905" cy="2241126"/>
            </a:xfrm>
            <a:prstGeom prst="rect">
              <a:avLst/>
            </a:prstGeom>
          </p:spPr>
          <p:txBody>
            <a:bodyPr lIns="0" tIns="0" rIns="0" bIns="0" rtlCol="0" anchor="t">
              <a:spAutoFit/>
            </a:bodyPr>
            <a:lstStyle/>
            <a:p>
              <a:pPr>
                <a:lnSpc>
                  <a:spcPts val="4500"/>
                </a:lnSpc>
              </a:pPr>
              <a:r>
                <a:rPr lang="lv-LV" sz="3000" spc="150" dirty="0">
                  <a:solidFill>
                    <a:schemeClr val="tx1">
                      <a:lumMod val="65000"/>
                      <a:lumOff val="35000"/>
                    </a:schemeClr>
                  </a:solidFill>
                  <a:latin typeface="Clear Sans Regular" panose="020B0604020202020204" charset="0"/>
                  <a:cs typeface="Clear Sans Regular" panose="020B0604020202020204" charset="0"/>
                </a:rPr>
                <a:t>T</a:t>
              </a:r>
              <a:r>
                <a:rPr lang="lv-LV" sz="3000" dirty="0">
                  <a:solidFill>
                    <a:schemeClr val="tx1">
                      <a:lumMod val="65000"/>
                      <a:lumOff val="35000"/>
                    </a:schemeClr>
                  </a:solidFill>
                  <a:latin typeface="Clear Sans Regular" panose="020B0604020202020204" charset="0"/>
                  <a:cs typeface="Clear Sans Regular" panose="020B0604020202020204" charset="0"/>
                </a:rPr>
                <a:t>uvākie darbi reformas ieviešanai</a:t>
              </a:r>
              <a:endParaRPr lang="lv-LV" sz="3000" spc="150" dirty="0">
                <a:solidFill>
                  <a:schemeClr val="tx1">
                    <a:lumMod val="65000"/>
                    <a:lumOff val="35000"/>
                  </a:schemeClr>
                </a:solidFill>
                <a:latin typeface="Clear Sans Regular" panose="020B0604020202020204" charset="0"/>
                <a:cs typeface="Clear Sans Regular" panose="020B0604020202020204" charset="0"/>
              </a:endParaRPr>
            </a:p>
            <a:p>
              <a:pPr>
                <a:lnSpc>
                  <a:spcPts val="4500"/>
                </a:lnSpc>
              </a:pPr>
              <a:endParaRPr lang="en-US" sz="3000" spc="150" dirty="0">
                <a:solidFill>
                  <a:srgbClr val="4D4A46"/>
                </a:solidFill>
                <a:latin typeface="Clear Sans Regul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TextBox 2"/>
          <p:cNvSpPr txBox="1"/>
          <p:nvPr/>
        </p:nvSpPr>
        <p:spPr>
          <a:xfrm>
            <a:off x="1028700" y="847725"/>
            <a:ext cx="14905703" cy="1095375"/>
          </a:xfrm>
          <a:prstGeom prst="rect">
            <a:avLst/>
          </a:prstGeom>
        </p:spPr>
        <p:txBody>
          <a:bodyPr lIns="0" tIns="0" rIns="0" bIns="0" rtlCol="0" anchor="t">
            <a:spAutoFit/>
          </a:bodyPr>
          <a:lstStyle/>
          <a:p>
            <a:pPr algn="ctr">
              <a:lnSpc>
                <a:spcPts val="9000"/>
              </a:lnSpc>
              <a:spcBef>
                <a:spcPct val="0"/>
              </a:spcBef>
            </a:pPr>
            <a:r>
              <a:rPr lang="en-US" sz="6000" spc="300" dirty="0">
                <a:solidFill>
                  <a:srgbClr val="4D4A46"/>
                </a:solidFill>
                <a:latin typeface="Clear Sans Bold"/>
              </a:rPr>
              <a:t>VALSTS LĪDZDALĪBA KOMERCDARBĪBĀ </a:t>
            </a:r>
          </a:p>
        </p:txBody>
      </p:sp>
      <p:sp>
        <p:nvSpPr>
          <p:cNvPr id="3" name="TextBox 3"/>
          <p:cNvSpPr txBox="1"/>
          <p:nvPr/>
        </p:nvSpPr>
        <p:spPr>
          <a:xfrm>
            <a:off x="11692502" y="2743048"/>
            <a:ext cx="2948657" cy="3431389"/>
          </a:xfrm>
          <a:prstGeom prst="rect">
            <a:avLst/>
          </a:prstGeom>
        </p:spPr>
        <p:txBody>
          <a:bodyPr lIns="0" tIns="0" rIns="0" bIns="0" rtlCol="0" anchor="t">
            <a:spAutoFit/>
          </a:bodyPr>
          <a:lstStyle/>
          <a:p>
            <a:pPr>
              <a:lnSpc>
                <a:spcPts val="2660"/>
              </a:lnSpc>
            </a:pPr>
            <a:r>
              <a:rPr lang="en-US" sz="1900" dirty="0" err="1">
                <a:solidFill>
                  <a:srgbClr val="4D4A46"/>
                </a:solidFill>
                <a:latin typeface="Open Sans Light Bold"/>
              </a:rPr>
              <a:t>Neprivatizējamās</a:t>
            </a:r>
            <a:r>
              <a:rPr lang="en-US" sz="1900" dirty="0">
                <a:solidFill>
                  <a:srgbClr val="4D4A46"/>
                </a:solidFill>
                <a:latin typeface="Open Sans Light Bold"/>
              </a:rPr>
              <a:t> VKS</a:t>
            </a:r>
          </a:p>
          <a:p>
            <a:pPr>
              <a:lnSpc>
                <a:spcPts val="2660"/>
              </a:lnSpc>
            </a:pPr>
            <a:r>
              <a:rPr lang="en-US" sz="1900" dirty="0">
                <a:solidFill>
                  <a:srgbClr val="4D4A46"/>
                </a:solidFill>
                <a:latin typeface="Arimo"/>
              </a:rPr>
              <a:t>•</a:t>
            </a:r>
            <a:r>
              <a:rPr lang="en-US" sz="1900" dirty="0" err="1">
                <a:solidFill>
                  <a:srgbClr val="4D4A46"/>
                </a:solidFill>
                <a:latin typeface="Arimo"/>
              </a:rPr>
              <a:t>Latvenergo</a:t>
            </a:r>
            <a:endParaRPr lang="en-US" sz="1900" dirty="0">
              <a:solidFill>
                <a:srgbClr val="4D4A46"/>
              </a:solidFill>
              <a:latin typeface="Arimo"/>
            </a:endParaRPr>
          </a:p>
          <a:p>
            <a:pPr>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a:t>
            </a:r>
            <a:r>
              <a:rPr lang="lv-LV" sz="1900" dirty="0">
                <a:solidFill>
                  <a:srgbClr val="4D4A46"/>
                </a:solidFill>
                <a:latin typeface="Arimo"/>
              </a:rPr>
              <a:t>P</a:t>
            </a:r>
            <a:r>
              <a:rPr lang="en-US" sz="1900" dirty="0" err="1">
                <a:solidFill>
                  <a:srgbClr val="4D4A46"/>
                </a:solidFill>
                <a:latin typeface="Arimo"/>
              </a:rPr>
              <a:t>asts</a:t>
            </a:r>
            <a:endParaRPr lang="en-US" sz="1900" dirty="0">
              <a:solidFill>
                <a:srgbClr val="4D4A46"/>
              </a:solidFill>
              <a:latin typeface="Arimo"/>
            </a:endParaRPr>
          </a:p>
          <a:p>
            <a:pPr>
              <a:lnSpc>
                <a:spcPts val="2660"/>
              </a:lnSpc>
            </a:pPr>
            <a:r>
              <a:rPr lang="en-US" sz="1900" dirty="0">
                <a:solidFill>
                  <a:srgbClr val="4D4A46"/>
                </a:solidFill>
                <a:latin typeface="Arimo"/>
              </a:rPr>
              <a:t>•</a:t>
            </a:r>
            <a:r>
              <a:rPr lang="en-US" sz="1900" dirty="0" err="1">
                <a:solidFill>
                  <a:srgbClr val="4D4A46"/>
                </a:solidFill>
                <a:latin typeface="Arimo"/>
              </a:rPr>
              <a:t>Starptautiskā</a:t>
            </a:r>
            <a:r>
              <a:rPr lang="en-US" sz="1900" dirty="0">
                <a:solidFill>
                  <a:srgbClr val="4D4A46"/>
                </a:solidFill>
                <a:latin typeface="Arimo"/>
              </a:rPr>
              <a:t> </a:t>
            </a:r>
            <a:r>
              <a:rPr lang="en-US" sz="1900" dirty="0" err="1">
                <a:solidFill>
                  <a:srgbClr val="4D4A46"/>
                </a:solidFill>
                <a:latin typeface="Arimo"/>
              </a:rPr>
              <a:t>lidosta</a:t>
            </a:r>
            <a:r>
              <a:rPr lang="en-US" sz="1900" dirty="0">
                <a:solidFill>
                  <a:srgbClr val="4D4A46"/>
                </a:solidFill>
                <a:latin typeface="Arimo"/>
              </a:rPr>
              <a:t> “</a:t>
            </a:r>
            <a:r>
              <a:rPr lang="en-US" sz="1900" dirty="0" err="1">
                <a:solidFill>
                  <a:srgbClr val="4D4A46"/>
                </a:solidFill>
                <a:latin typeface="Arimo"/>
              </a:rPr>
              <a:t>Rīga</a:t>
            </a:r>
            <a:r>
              <a:rPr lang="en-US" sz="1900" dirty="0">
                <a:solidFill>
                  <a:srgbClr val="4D4A46"/>
                </a:solidFill>
                <a:latin typeface="Arimo"/>
              </a:rPr>
              <a:t>”</a:t>
            </a:r>
          </a:p>
          <a:p>
            <a:pPr>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a:t>
            </a:r>
            <a:r>
              <a:rPr lang="en-US" sz="1900" dirty="0" err="1">
                <a:solidFill>
                  <a:srgbClr val="4D4A46"/>
                </a:solidFill>
                <a:latin typeface="Arimo"/>
              </a:rPr>
              <a:t>dzelzceļš</a:t>
            </a:r>
            <a:endParaRPr lang="en-US" sz="1900" dirty="0">
              <a:solidFill>
                <a:srgbClr val="4D4A46"/>
              </a:solidFill>
              <a:latin typeface="Arimo"/>
            </a:endParaRPr>
          </a:p>
          <a:p>
            <a:pPr>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a:t>
            </a:r>
            <a:r>
              <a:rPr lang="en-US" sz="1900" dirty="0" err="1">
                <a:solidFill>
                  <a:srgbClr val="4D4A46"/>
                </a:solidFill>
                <a:latin typeface="Arimo"/>
              </a:rPr>
              <a:t>Gaisa</a:t>
            </a:r>
            <a:r>
              <a:rPr lang="en-US" sz="1900" dirty="0">
                <a:solidFill>
                  <a:srgbClr val="4D4A46"/>
                </a:solidFill>
                <a:latin typeface="Arimo"/>
              </a:rPr>
              <a:t> </a:t>
            </a:r>
            <a:r>
              <a:rPr lang="en-US" sz="1900" dirty="0" err="1">
                <a:solidFill>
                  <a:srgbClr val="4D4A46"/>
                </a:solidFill>
                <a:latin typeface="Arimo"/>
              </a:rPr>
              <a:t>satiksme</a:t>
            </a:r>
            <a:endParaRPr lang="en-US" sz="1900" dirty="0">
              <a:solidFill>
                <a:srgbClr val="4D4A46"/>
              </a:solidFill>
              <a:latin typeface="Arimo"/>
            </a:endParaRPr>
          </a:p>
          <a:p>
            <a:pPr>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a:t>
            </a:r>
            <a:r>
              <a:rPr lang="lv-LV" sz="1900" dirty="0">
                <a:solidFill>
                  <a:srgbClr val="4D4A46"/>
                </a:solidFill>
                <a:latin typeface="Arimo"/>
              </a:rPr>
              <a:t>v</a:t>
            </a:r>
            <a:r>
              <a:rPr lang="en-US" sz="1900" dirty="0" err="1">
                <a:solidFill>
                  <a:srgbClr val="4D4A46"/>
                </a:solidFill>
                <a:latin typeface="Arimo"/>
              </a:rPr>
              <a:t>alsts</a:t>
            </a:r>
            <a:r>
              <a:rPr lang="en-US" sz="1900" dirty="0">
                <a:solidFill>
                  <a:srgbClr val="4D4A46"/>
                </a:solidFill>
                <a:latin typeface="Arimo"/>
              </a:rPr>
              <a:t> </a:t>
            </a:r>
            <a:r>
              <a:rPr lang="en-US" sz="1900" dirty="0" err="1">
                <a:solidFill>
                  <a:srgbClr val="4D4A46"/>
                </a:solidFill>
                <a:latin typeface="Arimo"/>
              </a:rPr>
              <a:t>meži</a:t>
            </a:r>
            <a:r>
              <a:rPr lang="en-US" sz="1900" dirty="0">
                <a:solidFill>
                  <a:srgbClr val="4D4A46"/>
                </a:solidFill>
                <a:latin typeface="Arimo"/>
              </a:rPr>
              <a:t> </a:t>
            </a:r>
          </a:p>
          <a:p>
            <a:pPr>
              <a:lnSpc>
                <a:spcPts val="2660"/>
              </a:lnSpc>
            </a:pPr>
            <a:endParaRPr lang="en-US" sz="1900" dirty="0">
              <a:solidFill>
                <a:srgbClr val="4D4A46"/>
              </a:solidFill>
              <a:latin typeface="Arimo"/>
            </a:endParaRPr>
          </a:p>
          <a:p>
            <a:pPr>
              <a:lnSpc>
                <a:spcPts val="2660"/>
              </a:lnSpc>
            </a:pPr>
            <a:endParaRPr lang="en-US" sz="1900" dirty="0">
              <a:solidFill>
                <a:srgbClr val="4D4A46"/>
              </a:solidFill>
              <a:latin typeface="Arimo"/>
            </a:endParaRPr>
          </a:p>
        </p:txBody>
      </p:sp>
      <p:sp>
        <p:nvSpPr>
          <p:cNvPr id="4" name="TextBox 4"/>
          <p:cNvSpPr txBox="1"/>
          <p:nvPr/>
        </p:nvSpPr>
        <p:spPr>
          <a:xfrm>
            <a:off x="11692502" y="5865272"/>
            <a:ext cx="5276776" cy="2990214"/>
          </a:xfrm>
          <a:prstGeom prst="rect">
            <a:avLst/>
          </a:prstGeom>
        </p:spPr>
        <p:txBody>
          <a:bodyPr lIns="0" tIns="0" rIns="0" bIns="0" rtlCol="0" anchor="t">
            <a:spAutoFit/>
          </a:bodyPr>
          <a:lstStyle/>
          <a:p>
            <a:pPr algn="just">
              <a:lnSpc>
                <a:spcPts val="2660"/>
              </a:lnSpc>
            </a:pPr>
            <a:r>
              <a:rPr lang="en-US" sz="1900" dirty="0" err="1">
                <a:solidFill>
                  <a:srgbClr val="4D4A46"/>
                </a:solidFill>
                <a:latin typeface="Open Sans Light Bold"/>
              </a:rPr>
              <a:t>Likumos</a:t>
            </a:r>
            <a:r>
              <a:rPr lang="en-US" sz="1900" dirty="0">
                <a:solidFill>
                  <a:srgbClr val="4D4A46"/>
                </a:solidFill>
                <a:latin typeface="Open Sans Light Bold"/>
              </a:rPr>
              <a:t> </a:t>
            </a:r>
            <a:r>
              <a:rPr lang="en-US" sz="1900" dirty="0" err="1">
                <a:solidFill>
                  <a:srgbClr val="4D4A46"/>
                </a:solidFill>
                <a:latin typeface="Open Sans Light Bold"/>
              </a:rPr>
              <a:t>noteiktas</a:t>
            </a:r>
            <a:r>
              <a:rPr lang="en-US" sz="1900" dirty="0">
                <a:solidFill>
                  <a:srgbClr val="4D4A46"/>
                </a:solidFill>
                <a:latin typeface="Open Sans Light Bold"/>
              </a:rPr>
              <a:t> </a:t>
            </a:r>
            <a:r>
              <a:rPr lang="en-US" sz="1900" dirty="0" err="1">
                <a:solidFill>
                  <a:srgbClr val="4D4A46"/>
                </a:solidFill>
                <a:latin typeface="Open Sans Light Bold"/>
              </a:rPr>
              <a:t>īpašumtiesības</a:t>
            </a:r>
            <a:endParaRPr lang="en-US" sz="1900" dirty="0">
              <a:solidFill>
                <a:srgbClr val="4D4A46"/>
              </a:solidFill>
              <a:latin typeface="Open Sans Light Bold"/>
            </a:endParaRPr>
          </a:p>
          <a:p>
            <a:pPr algn="just">
              <a:lnSpc>
                <a:spcPts val="2660"/>
              </a:lnSpc>
            </a:pPr>
            <a:r>
              <a:rPr lang="en-US" sz="1900" dirty="0">
                <a:solidFill>
                  <a:srgbClr val="4D4A46"/>
                </a:solidFill>
                <a:latin typeface="Arimo"/>
              </a:rPr>
              <a:t>•</a:t>
            </a:r>
            <a:r>
              <a:rPr lang="en-US" sz="1900" dirty="0" err="1">
                <a:solidFill>
                  <a:srgbClr val="4D4A46"/>
                </a:solidFill>
                <a:latin typeface="Arimo"/>
              </a:rPr>
              <a:t>Augstsprieguma</a:t>
            </a:r>
            <a:r>
              <a:rPr lang="en-US" sz="1900" dirty="0">
                <a:solidFill>
                  <a:srgbClr val="4D4A46"/>
                </a:solidFill>
                <a:latin typeface="Arimo"/>
              </a:rPr>
              <a:t> </a:t>
            </a:r>
            <a:r>
              <a:rPr lang="en-US" sz="1900" dirty="0" err="1">
                <a:solidFill>
                  <a:srgbClr val="4D4A46"/>
                </a:solidFill>
                <a:latin typeface="Arimo"/>
              </a:rPr>
              <a:t>tīkls</a:t>
            </a:r>
            <a:endParaRPr lang="en-US" sz="1900" dirty="0">
              <a:solidFill>
                <a:srgbClr val="4D4A46"/>
              </a:solidFill>
              <a:latin typeface="Arimo"/>
            </a:endParaRPr>
          </a:p>
          <a:p>
            <a:pPr algn="just">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a:t>
            </a:r>
            <a:r>
              <a:rPr lang="en-US" sz="1900" dirty="0" err="1">
                <a:solidFill>
                  <a:srgbClr val="4D4A46"/>
                </a:solidFill>
                <a:latin typeface="Arimo"/>
              </a:rPr>
              <a:t>Loto</a:t>
            </a:r>
            <a:endParaRPr lang="en-US" sz="1900" dirty="0">
              <a:solidFill>
                <a:srgbClr val="4D4A46"/>
              </a:solidFill>
              <a:latin typeface="Arimo"/>
            </a:endParaRPr>
          </a:p>
          <a:p>
            <a:pPr algn="just">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Radio</a:t>
            </a:r>
          </a:p>
          <a:p>
            <a:pPr algn="just">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a:t>
            </a:r>
            <a:r>
              <a:rPr lang="en-US" sz="1900" dirty="0" err="1">
                <a:solidFill>
                  <a:srgbClr val="4D4A46"/>
                </a:solidFill>
                <a:latin typeface="Arimo"/>
              </a:rPr>
              <a:t>Televīzija</a:t>
            </a:r>
            <a:endParaRPr lang="en-US" sz="1900" dirty="0">
              <a:solidFill>
                <a:srgbClr val="4D4A46"/>
              </a:solidFill>
              <a:latin typeface="Arimo"/>
            </a:endParaRPr>
          </a:p>
          <a:p>
            <a:pPr algn="just">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a:t>
            </a:r>
            <a:r>
              <a:rPr lang="en-US" sz="1900" dirty="0" err="1">
                <a:solidFill>
                  <a:srgbClr val="4D4A46"/>
                </a:solidFill>
                <a:latin typeface="Arimo"/>
              </a:rPr>
              <a:t>Valsts</a:t>
            </a:r>
            <a:r>
              <a:rPr lang="en-US" sz="1900" dirty="0">
                <a:solidFill>
                  <a:srgbClr val="4D4A46"/>
                </a:solidFill>
                <a:latin typeface="Arimo"/>
              </a:rPr>
              <a:t> radio un </a:t>
            </a:r>
            <a:r>
              <a:rPr lang="en-US" sz="1900" dirty="0" err="1">
                <a:solidFill>
                  <a:srgbClr val="4D4A46"/>
                </a:solidFill>
                <a:latin typeface="Arimo"/>
              </a:rPr>
              <a:t>televīzijas</a:t>
            </a:r>
            <a:r>
              <a:rPr lang="en-US" sz="1900" dirty="0">
                <a:solidFill>
                  <a:srgbClr val="4D4A46"/>
                </a:solidFill>
                <a:latin typeface="Arimo"/>
              </a:rPr>
              <a:t> </a:t>
            </a:r>
            <a:r>
              <a:rPr lang="en-US" sz="1900" dirty="0" err="1">
                <a:solidFill>
                  <a:srgbClr val="4D4A46"/>
                </a:solidFill>
                <a:latin typeface="Arimo"/>
              </a:rPr>
              <a:t>centrs</a:t>
            </a:r>
            <a:endParaRPr lang="en-US" sz="1900" dirty="0">
              <a:solidFill>
                <a:srgbClr val="4D4A46"/>
              </a:solidFill>
              <a:latin typeface="Arimo"/>
            </a:endParaRPr>
          </a:p>
          <a:p>
            <a:pPr algn="just">
              <a:lnSpc>
                <a:spcPts val="2660"/>
              </a:lnSpc>
            </a:pPr>
            <a:r>
              <a:rPr lang="en-US" sz="1900" dirty="0">
                <a:solidFill>
                  <a:srgbClr val="4D4A46"/>
                </a:solidFill>
                <a:latin typeface="Arimo"/>
              </a:rPr>
              <a:t>•</a:t>
            </a:r>
            <a:r>
              <a:rPr lang="en-US" sz="1900" dirty="0" err="1">
                <a:solidFill>
                  <a:srgbClr val="4D4A46"/>
                </a:solidFill>
                <a:latin typeface="Arimo"/>
              </a:rPr>
              <a:t>Latvijas</a:t>
            </a:r>
            <a:r>
              <a:rPr lang="en-US" sz="1900" dirty="0">
                <a:solidFill>
                  <a:srgbClr val="4D4A46"/>
                </a:solidFill>
                <a:latin typeface="Arimo"/>
              </a:rPr>
              <a:t> </a:t>
            </a:r>
            <a:r>
              <a:rPr lang="en-US" sz="1900" dirty="0" err="1">
                <a:solidFill>
                  <a:srgbClr val="4D4A46"/>
                </a:solidFill>
                <a:latin typeface="Arimo"/>
              </a:rPr>
              <a:t>Nacionālā</a:t>
            </a:r>
            <a:r>
              <a:rPr lang="en-US" sz="1900" dirty="0">
                <a:solidFill>
                  <a:srgbClr val="4D4A46"/>
                </a:solidFill>
                <a:latin typeface="Arimo"/>
              </a:rPr>
              <a:t> opera un </a:t>
            </a:r>
            <a:r>
              <a:rPr lang="en-US" sz="1900" dirty="0" err="1">
                <a:solidFill>
                  <a:srgbClr val="4D4A46"/>
                </a:solidFill>
                <a:latin typeface="Arimo"/>
              </a:rPr>
              <a:t>balets</a:t>
            </a:r>
            <a:endParaRPr lang="en-US" sz="1900" dirty="0">
              <a:solidFill>
                <a:srgbClr val="4D4A46"/>
              </a:solidFill>
              <a:latin typeface="Arimo"/>
            </a:endParaRPr>
          </a:p>
          <a:p>
            <a:pPr algn="just">
              <a:lnSpc>
                <a:spcPts val="2660"/>
              </a:lnSpc>
            </a:pPr>
            <a:r>
              <a:rPr lang="en-US" sz="1900" dirty="0">
                <a:solidFill>
                  <a:srgbClr val="4D4A46"/>
                </a:solidFill>
                <a:latin typeface="Arimo"/>
              </a:rPr>
              <a:t>•</a:t>
            </a:r>
            <a:r>
              <a:rPr lang="en-US" sz="1900" dirty="0" err="1">
                <a:solidFill>
                  <a:srgbClr val="4D4A46"/>
                </a:solidFill>
                <a:latin typeface="Arimo"/>
              </a:rPr>
              <a:t>Attīstības</a:t>
            </a:r>
            <a:r>
              <a:rPr lang="en-US" sz="1900" dirty="0">
                <a:solidFill>
                  <a:srgbClr val="4D4A46"/>
                </a:solidFill>
                <a:latin typeface="Arimo"/>
              </a:rPr>
              <a:t> </a:t>
            </a:r>
            <a:r>
              <a:rPr lang="en-US" sz="1900" dirty="0" err="1">
                <a:solidFill>
                  <a:srgbClr val="4D4A46"/>
                </a:solidFill>
                <a:latin typeface="Arimo"/>
              </a:rPr>
              <a:t>finanšu</a:t>
            </a:r>
            <a:r>
              <a:rPr lang="en-US" sz="1900" dirty="0">
                <a:solidFill>
                  <a:srgbClr val="4D4A46"/>
                </a:solidFill>
                <a:latin typeface="Arimo"/>
              </a:rPr>
              <a:t> </a:t>
            </a:r>
            <a:r>
              <a:rPr lang="en-US" sz="1900" dirty="0" err="1">
                <a:solidFill>
                  <a:srgbClr val="4D4A46"/>
                </a:solidFill>
                <a:latin typeface="Arimo"/>
              </a:rPr>
              <a:t>institūcija</a:t>
            </a:r>
            <a:r>
              <a:rPr lang="en-US" sz="1900" dirty="0">
                <a:solidFill>
                  <a:srgbClr val="4D4A46"/>
                </a:solidFill>
                <a:latin typeface="Arimo"/>
              </a:rPr>
              <a:t> </a:t>
            </a:r>
            <a:r>
              <a:rPr lang="en-US" sz="1900" dirty="0" err="1">
                <a:solidFill>
                  <a:srgbClr val="4D4A46"/>
                </a:solidFill>
                <a:latin typeface="Arimo"/>
              </a:rPr>
              <a:t>Altum</a:t>
            </a:r>
            <a:endParaRPr lang="en-US" sz="1900" dirty="0">
              <a:solidFill>
                <a:srgbClr val="4D4A46"/>
              </a:solidFill>
              <a:latin typeface="Arimo"/>
            </a:endParaRPr>
          </a:p>
          <a:p>
            <a:pPr algn="just">
              <a:lnSpc>
                <a:spcPts val="2660"/>
              </a:lnSpc>
            </a:pPr>
            <a:endParaRPr lang="en-US" sz="1900" dirty="0">
              <a:solidFill>
                <a:srgbClr val="4D4A46"/>
              </a:solidFill>
              <a:latin typeface="Arimo"/>
            </a:endParaRPr>
          </a:p>
        </p:txBody>
      </p:sp>
      <p:grpSp>
        <p:nvGrpSpPr>
          <p:cNvPr id="5" name="Group 5"/>
          <p:cNvGrpSpPr/>
          <p:nvPr/>
        </p:nvGrpSpPr>
        <p:grpSpPr>
          <a:xfrm>
            <a:off x="5219364" y="3018049"/>
            <a:ext cx="5539164" cy="2485229"/>
            <a:chOff x="59231" y="0"/>
            <a:chExt cx="7385552" cy="3313638"/>
          </a:xfrm>
        </p:grpSpPr>
        <p:grpSp>
          <p:nvGrpSpPr>
            <p:cNvPr id="6" name="Group 6"/>
            <p:cNvGrpSpPr>
              <a:grpSpLocks noChangeAspect="1"/>
            </p:cNvGrpSpPr>
            <p:nvPr/>
          </p:nvGrpSpPr>
          <p:grpSpPr>
            <a:xfrm>
              <a:off x="59231" y="0"/>
              <a:ext cx="7385552" cy="2956794"/>
              <a:chOff x="0" y="0"/>
              <a:chExt cx="14462517" cy="5790045"/>
            </a:xfrm>
          </p:grpSpPr>
          <p:sp>
            <p:nvSpPr>
              <p:cNvPr id="7" name="Freeform 7"/>
              <p:cNvSpPr/>
              <p:nvPr/>
            </p:nvSpPr>
            <p:spPr>
              <a:xfrm>
                <a:off x="-6350" y="0"/>
                <a:ext cx="14475217" cy="5790045"/>
              </a:xfrm>
              <a:custGeom>
                <a:avLst/>
                <a:gdLst/>
                <a:ahLst/>
                <a:cxnLst/>
                <a:rect l="l" t="t" r="r" b="b"/>
                <a:pathLst>
                  <a:path w="14475217" h="5790045">
                    <a:moveTo>
                      <a:pt x="0" y="0"/>
                    </a:moveTo>
                    <a:lnTo>
                      <a:pt x="12700" y="0"/>
                    </a:lnTo>
                    <a:lnTo>
                      <a:pt x="12700" y="5790045"/>
                    </a:lnTo>
                    <a:lnTo>
                      <a:pt x="0" y="5790045"/>
                    </a:lnTo>
                    <a:close/>
                    <a:moveTo>
                      <a:pt x="4820839" y="0"/>
                    </a:moveTo>
                    <a:lnTo>
                      <a:pt x="4833539" y="0"/>
                    </a:lnTo>
                    <a:lnTo>
                      <a:pt x="4833539" y="5790045"/>
                    </a:lnTo>
                    <a:lnTo>
                      <a:pt x="4820839" y="5790045"/>
                    </a:lnTo>
                    <a:close/>
                    <a:moveTo>
                      <a:pt x="9641678" y="0"/>
                    </a:moveTo>
                    <a:lnTo>
                      <a:pt x="9654378" y="0"/>
                    </a:lnTo>
                    <a:lnTo>
                      <a:pt x="9654378" y="5790045"/>
                    </a:lnTo>
                    <a:lnTo>
                      <a:pt x="9641678" y="5790045"/>
                    </a:lnTo>
                    <a:close/>
                    <a:moveTo>
                      <a:pt x="14462517" y="0"/>
                    </a:moveTo>
                    <a:lnTo>
                      <a:pt x="14475217" y="0"/>
                    </a:lnTo>
                    <a:lnTo>
                      <a:pt x="14475217" y="5790045"/>
                    </a:lnTo>
                    <a:lnTo>
                      <a:pt x="14462517" y="5790045"/>
                    </a:lnTo>
                    <a:close/>
                  </a:path>
                </a:pathLst>
              </a:custGeom>
              <a:solidFill>
                <a:srgbClr val="000000">
                  <a:alpha val="24706"/>
                </a:srgbClr>
              </a:solidFill>
            </p:spPr>
          </p:sp>
        </p:grpSp>
        <p:sp>
          <p:nvSpPr>
            <p:cNvPr id="10" name="TextBox 10"/>
            <p:cNvSpPr txBox="1"/>
            <p:nvPr/>
          </p:nvSpPr>
          <p:spPr>
            <a:xfrm>
              <a:off x="4864471" y="3041511"/>
              <a:ext cx="236923" cy="272127"/>
            </a:xfrm>
            <a:prstGeom prst="rect">
              <a:avLst/>
            </a:prstGeom>
          </p:spPr>
          <p:txBody>
            <a:bodyPr lIns="0" tIns="0" rIns="0" bIns="0" rtlCol="0" anchor="t">
              <a:spAutoFit/>
            </a:bodyPr>
            <a:lstStyle/>
            <a:p>
              <a:pPr algn="ctr">
                <a:lnSpc>
                  <a:spcPts val="1715"/>
                </a:lnSpc>
              </a:pPr>
              <a:endParaRPr lang="en-US" sz="1225" dirty="0">
                <a:solidFill>
                  <a:srgbClr val="000000"/>
                </a:solidFill>
                <a:latin typeface="Open Sans Light"/>
              </a:endParaRPr>
            </a:p>
          </p:txBody>
        </p:sp>
        <p:grpSp>
          <p:nvGrpSpPr>
            <p:cNvPr id="12" name="Group 12"/>
            <p:cNvGrpSpPr>
              <a:grpSpLocks noChangeAspect="1"/>
            </p:cNvGrpSpPr>
            <p:nvPr/>
          </p:nvGrpSpPr>
          <p:grpSpPr>
            <a:xfrm>
              <a:off x="59231" y="0"/>
              <a:ext cx="7385552" cy="2956794"/>
              <a:chOff x="0" y="0"/>
              <a:chExt cx="14462517" cy="5790045"/>
            </a:xfrm>
          </p:grpSpPr>
          <p:sp>
            <p:nvSpPr>
              <p:cNvPr id="13" name="Freeform 13"/>
              <p:cNvSpPr/>
              <p:nvPr/>
            </p:nvSpPr>
            <p:spPr>
              <a:xfrm>
                <a:off x="0" y="0"/>
                <a:ext cx="12733365" cy="1338948"/>
              </a:xfrm>
              <a:custGeom>
                <a:avLst/>
                <a:gdLst/>
                <a:ahLst/>
                <a:cxnLst/>
                <a:rect l="l" t="t" r="r" b="b"/>
                <a:pathLst>
                  <a:path w="12733365" h="1338948">
                    <a:moveTo>
                      <a:pt x="0" y="0"/>
                    </a:moveTo>
                    <a:lnTo>
                      <a:pt x="12626249" y="0"/>
                    </a:lnTo>
                    <a:lnTo>
                      <a:pt x="12626249" y="0"/>
                    </a:lnTo>
                    <a:cubicBezTo>
                      <a:pt x="12654659" y="0"/>
                      <a:pt x="12681903" y="11285"/>
                      <a:pt x="12701992" y="31373"/>
                    </a:cubicBezTo>
                    <a:cubicBezTo>
                      <a:pt x="12722080" y="51462"/>
                      <a:pt x="12733365" y="78707"/>
                      <a:pt x="12733365" y="107116"/>
                    </a:cubicBezTo>
                    <a:lnTo>
                      <a:pt x="12733365" y="1231832"/>
                    </a:lnTo>
                    <a:cubicBezTo>
                      <a:pt x="12733365" y="1260241"/>
                      <a:pt x="12722080" y="1287486"/>
                      <a:pt x="12701992" y="1307574"/>
                    </a:cubicBezTo>
                    <a:cubicBezTo>
                      <a:pt x="12681903" y="1327663"/>
                      <a:pt x="12654659" y="1338948"/>
                      <a:pt x="12626249" y="1338948"/>
                    </a:cubicBezTo>
                    <a:lnTo>
                      <a:pt x="0" y="1338948"/>
                    </a:lnTo>
                    <a:close/>
                  </a:path>
                </a:pathLst>
              </a:custGeom>
              <a:solidFill>
                <a:srgbClr val="DD7221"/>
              </a:solidFill>
            </p:spPr>
          </p:sp>
          <p:sp>
            <p:nvSpPr>
              <p:cNvPr id="14" name="Freeform 14"/>
              <p:cNvSpPr/>
              <p:nvPr/>
            </p:nvSpPr>
            <p:spPr>
              <a:xfrm>
                <a:off x="0" y="1483699"/>
                <a:ext cx="777684" cy="1338948"/>
              </a:xfrm>
              <a:custGeom>
                <a:avLst/>
                <a:gdLst/>
                <a:ahLst/>
                <a:cxnLst/>
                <a:rect l="l" t="t" r="r" b="b"/>
                <a:pathLst>
                  <a:path w="777684" h="1338948">
                    <a:moveTo>
                      <a:pt x="0" y="0"/>
                    </a:moveTo>
                    <a:lnTo>
                      <a:pt x="670568" y="0"/>
                    </a:lnTo>
                    <a:cubicBezTo>
                      <a:pt x="698977" y="0"/>
                      <a:pt x="726223" y="11285"/>
                      <a:pt x="746311" y="31373"/>
                    </a:cubicBezTo>
                    <a:cubicBezTo>
                      <a:pt x="766399" y="51462"/>
                      <a:pt x="777684" y="78707"/>
                      <a:pt x="777684" y="107116"/>
                    </a:cubicBezTo>
                    <a:lnTo>
                      <a:pt x="777684" y="1231832"/>
                    </a:lnTo>
                    <a:cubicBezTo>
                      <a:pt x="777684" y="1290991"/>
                      <a:pt x="729727" y="1338948"/>
                      <a:pt x="670568" y="1338948"/>
                    </a:cubicBezTo>
                    <a:lnTo>
                      <a:pt x="0" y="1338948"/>
                    </a:lnTo>
                    <a:close/>
                  </a:path>
                </a:pathLst>
              </a:custGeom>
              <a:solidFill>
                <a:srgbClr val="DD7221"/>
              </a:solidFill>
            </p:spPr>
          </p:sp>
          <p:sp>
            <p:nvSpPr>
              <p:cNvPr id="15" name="Freeform 15"/>
              <p:cNvSpPr/>
              <p:nvPr/>
            </p:nvSpPr>
            <p:spPr>
              <a:xfrm>
                <a:off x="0" y="2967398"/>
                <a:ext cx="2898853" cy="1338948"/>
              </a:xfrm>
              <a:custGeom>
                <a:avLst/>
                <a:gdLst/>
                <a:ahLst/>
                <a:cxnLst/>
                <a:rect l="l" t="t" r="r" b="b"/>
                <a:pathLst>
                  <a:path w="2898853" h="1338948">
                    <a:moveTo>
                      <a:pt x="0" y="0"/>
                    </a:moveTo>
                    <a:lnTo>
                      <a:pt x="2791738" y="0"/>
                    </a:lnTo>
                    <a:cubicBezTo>
                      <a:pt x="2820146" y="0"/>
                      <a:pt x="2847392" y="11285"/>
                      <a:pt x="2867480" y="31373"/>
                    </a:cubicBezTo>
                    <a:cubicBezTo>
                      <a:pt x="2887568" y="51462"/>
                      <a:pt x="2898853" y="78707"/>
                      <a:pt x="2898853" y="107116"/>
                    </a:cubicBezTo>
                    <a:lnTo>
                      <a:pt x="2898853" y="1231832"/>
                    </a:lnTo>
                    <a:cubicBezTo>
                      <a:pt x="2898853" y="1260241"/>
                      <a:pt x="2887568" y="1287486"/>
                      <a:pt x="2867480" y="1307574"/>
                    </a:cubicBezTo>
                    <a:cubicBezTo>
                      <a:pt x="2847392" y="1327663"/>
                      <a:pt x="2820146" y="1338948"/>
                      <a:pt x="2791738" y="1338948"/>
                    </a:cubicBezTo>
                    <a:lnTo>
                      <a:pt x="0" y="1338948"/>
                    </a:lnTo>
                    <a:close/>
                  </a:path>
                </a:pathLst>
              </a:custGeom>
              <a:solidFill>
                <a:srgbClr val="DD7221"/>
              </a:solidFill>
            </p:spPr>
          </p:sp>
          <p:sp>
            <p:nvSpPr>
              <p:cNvPr id="16" name="Freeform 16"/>
              <p:cNvSpPr/>
              <p:nvPr/>
            </p:nvSpPr>
            <p:spPr>
              <a:xfrm>
                <a:off x="0" y="4451097"/>
                <a:ext cx="12926199" cy="1338948"/>
              </a:xfrm>
              <a:custGeom>
                <a:avLst/>
                <a:gdLst/>
                <a:ahLst/>
                <a:cxnLst/>
                <a:rect l="l" t="t" r="r" b="b"/>
                <a:pathLst>
                  <a:path w="12926199" h="1338948">
                    <a:moveTo>
                      <a:pt x="0" y="0"/>
                    </a:moveTo>
                    <a:lnTo>
                      <a:pt x="12819083" y="0"/>
                    </a:lnTo>
                    <a:cubicBezTo>
                      <a:pt x="12847492" y="0"/>
                      <a:pt x="12874737" y="11285"/>
                      <a:pt x="12894825" y="31374"/>
                    </a:cubicBezTo>
                    <a:cubicBezTo>
                      <a:pt x="12914913" y="51462"/>
                      <a:pt x="12926199" y="78707"/>
                      <a:pt x="12926199" y="107116"/>
                    </a:cubicBezTo>
                    <a:lnTo>
                      <a:pt x="12926199" y="1231832"/>
                    </a:lnTo>
                    <a:cubicBezTo>
                      <a:pt x="12926199" y="1260241"/>
                      <a:pt x="12914913" y="1287486"/>
                      <a:pt x="12894825" y="1307574"/>
                    </a:cubicBezTo>
                    <a:cubicBezTo>
                      <a:pt x="12874737" y="1327663"/>
                      <a:pt x="12847492" y="1338948"/>
                      <a:pt x="12819083" y="1338948"/>
                    </a:cubicBezTo>
                    <a:lnTo>
                      <a:pt x="0" y="1338948"/>
                    </a:lnTo>
                    <a:close/>
                  </a:path>
                </a:pathLst>
              </a:custGeom>
              <a:solidFill>
                <a:srgbClr val="DD7221"/>
              </a:solidFill>
            </p:spPr>
          </p:sp>
        </p:grpSp>
      </p:grpSp>
      <p:sp>
        <p:nvSpPr>
          <p:cNvPr id="17" name="TextBox 17"/>
          <p:cNvSpPr txBox="1"/>
          <p:nvPr/>
        </p:nvSpPr>
        <p:spPr>
          <a:xfrm>
            <a:off x="3041293" y="2999441"/>
            <a:ext cx="2001069" cy="272415"/>
          </a:xfrm>
          <a:prstGeom prst="rect">
            <a:avLst/>
          </a:prstGeom>
        </p:spPr>
        <p:txBody>
          <a:bodyPr lIns="0" tIns="0" rIns="0" bIns="0" rtlCol="0" anchor="t">
            <a:spAutoFit/>
          </a:bodyPr>
          <a:lstStyle/>
          <a:p>
            <a:pPr algn="r">
              <a:lnSpc>
                <a:spcPts val="2399"/>
              </a:lnSpc>
              <a:spcBef>
                <a:spcPct val="0"/>
              </a:spcBef>
            </a:pPr>
            <a:r>
              <a:rPr lang="en-US" sz="1599" spc="79">
                <a:solidFill>
                  <a:srgbClr val="4D4A46"/>
                </a:solidFill>
                <a:latin typeface="Clear Sans Regular"/>
              </a:rPr>
              <a:t>100% pieder valstij</a:t>
            </a:r>
          </a:p>
        </p:txBody>
      </p:sp>
      <p:sp>
        <p:nvSpPr>
          <p:cNvPr id="18" name="TextBox 18"/>
          <p:cNvSpPr txBox="1"/>
          <p:nvPr/>
        </p:nvSpPr>
        <p:spPr>
          <a:xfrm>
            <a:off x="642101" y="3605231"/>
            <a:ext cx="4400260" cy="426466"/>
          </a:xfrm>
          <a:prstGeom prst="rect">
            <a:avLst/>
          </a:prstGeom>
        </p:spPr>
        <p:txBody>
          <a:bodyPr lIns="0" tIns="0" rIns="0" bIns="0" rtlCol="0" anchor="t">
            <a:spAutoFit/>
          </a:bodyPr>
          <a:lstStyle/>
          <a:p>
            <a:pPr algn="r">
              <a:lnSpc>
                <a:spcPts val="1711"/>
              </a:lnSpc>
            </a:pPr>
            <a:r>
              <a:rPr lang="en-US" sz="1599" spc="79">
                <a:solidFill>
                  <a:srgbClr val="4D4A46"/>
                </a:solidFill>
                <a:latin typeface="Clear Sans Regular"/>
              </a:rPr>
              <a:t>Valsts tiešā izšķirošā ietekmē (&gt;50% un &lt;100%)</a:t>
            </a:r>
          </a:p>
        </p:txBody>
      </p:sp>
      <p:sp>
        <p:nvSpPr>
          <p:cNvPr id="19" name="TextBox 19"/>
          <p:cNvSpPr txBox="1"/>
          <p:nvPr/>
        </p:nvSpPr>
        <p:spPr>
          <a:xfrm>
            <a:off x="1932560" y="4307522"/>
            <a:ext cx="3163788" cy="272415"/>
          </a:xfrm>
          <a:prstGeom prst="rect">
            <a:avLst/>
          </a:prstGeom>
        </p:spPr>
        <p:txBody>
          <a:bodyPr lIns="0" tIns="0" rIns="0" bIns="0" rtlCol="0" anchor="t">
            <a:spAutoFit/>
          </a:bodyPr>
          <a:lstStyle/>
          <a:p>
            <a:pPr algn="ctr">
              <a:lnSpc>
                <a:spcPts val="2399"/>
              </a:lnSpc>
              <a:spcBef>
                <a:spcPct val="0"/>
              </a:spcBef>
            </a:pPr>
            <a:r>
              <a:rPr lang="en-US" sz="1599" spc="79">
                <a:solidFill>
                  <a:srgbClr val="4D4A46"/>
                </a:solidFill>
                <a:latin typeface="Clear Sans Regular"/>
              </a:rPr>
              <a:t>Valsts tiešā līdzdalība līdz 50%</a:t>
            </a:r>
          </a:p>
        </p:txBody>
      </p:sp>
      <p:sp>
        <p:nvSpPr>
          <p:cNvPr id="20" name="TextBox 20"/>
          <p:cNvSpPr txBox="1"/>
          <p:nvPr/>
        </p:nvSpPr>
        <p:spPr>
          <a:xfrm>
            <a:off x="98737" y="4608512"/>
            <a:ext cx="4943624" cy="567690"/>
          </a:xfrm>
          <a:prstGeom prst="rect">
            <a:avLst/>
          </a:prstGeom>
        </p:spPr>
        <p:txBody>
          <a:bodyPr lIns="0" tIns="0" rIns="0" bIns="0" rtlCol="0" anchor="t">
            <a:spAutoFit/>
          </a:bodyPr>
          <a:lstStyle/>
          <a:p>
            <a:pPr algn="r">
              <a:lnSpc>
                <a:spcPts val="2399"/>
              </a:lnSpc>
              <a:spcBef>
                <a:spcPct val="0"/>
              </a:spcBef>
            </a:pPr>
            <a:r>
              <a:rPr lang="en-US" sz="1599" spc="79">
                <a:solidFill>
                  <a:srgbClr val="4D4A46"/>
                </a:solidFill>
                <a:latin typeface="Clear Sans Regular"/>
              </a:rPr>
              <a:t>VKS līdzdalība citās sabiedrībās un cita veida līdzdalība</a:t>
            </a:r>
          </a:p>
        </p:txBody>
      </p:sp>
      <p:grpSp>
        <p:nvGrpSpPr>
          <p:cNvPr id="21" name="Group 21"/>
          <p:cNvGrpSpPr/>
          <p:nvPr/>
        </p:nvGrpSpPr>
        <p:grpSpPr>
          <a:xfrm>
            <a:off x="642101" y="5903372"/>
            <a:ext cx="10205273" cy="3146447"/>
            <a:chOff x="0" y="0"/>
            <a:chExt cx="13607031" cy="4195263"/>
          </a:xfrm>
        </p:grpSpPr>
        <p:grpSp>
          <p:nvGrpSpPr>
            <p:cNvPr id="22" name="Group 22"/>
            <p:cNvGrpSpPr>
              <a:grpSpLocks noChangeAspect="1"/>
            </p:cNvGrpSpPr>
            <p:nvPr/>
          </p:nvGrpSpPr>
          <p:grpSpPr>
            <a:xfrm>
              <a:off x="772716" y="238760"/>
              <a:ext cx="12834315" cy="3717743"/>
              <a:chOff x="0" y="0"/>
              <a:chExt cx="12834315" cy="3717743"/>
            </a:xfrm>
          </p:grpSpPr>
          <p:sp>
            <p:nvSpPr>
              <p:cNvPr id="23" name="Freeform 23"/>
              <p:cNvSpPr/>
              <p:nvPr/>
            </p:nvSpPr>
            <p:spPr>
              <a:xfrm>
                <a:off x="0" y="-6350"/>
                <a:ext cx="12834315" cy="12700"/>
              </a:xfrm>
              <a:custGeom>
                <a:avLst/>
                <a:gdLst/>
                <a:ahLst/>
                <a:cxnLst/>
                <a:rect l="l" t="t" r="r" b="b"/>
                <a:pathLst>
                  <a:path w="12834315" h="12700">
                    <a:moveTo>
                      <a:pt x="0" y="0"/>
                    </a:moveTo>
                    <a:lnTo>
                      <a:pt x="12834315" y="0"/>
                    </a:lnTo>
                    <a:lnTo>
                      <a:pt x="12834315" y="12700"/>
                    </a:lnTo>
                    <a:lnTo>
                      <a:pt x="0" y="12700"/>
                    </a:lnTo>
                    <a:close/>
                  </a:path>
                </a:pathLst>
              </a:custGeom>
              <a:solidFill>
                <a:srgbClr val="000000"/>
              </a:solidFill>
            </p:spPr>
          </p:sp>
          <p:sp>
            <p:nvSpPr>
              <p:cNvPr id="24" name="Freeform 24"/>
              <p:cNvSpPr/>
              <p:nvPr/>
            </p:nvSpPr>
            <p:spPr>
              <a:xfrm>
                <a:off x="0" y="1232898"/>
                <a:ext cx="12834315" cy="12700"/>
              </a:xfrm>
              <a:custGeom>
                <a:avLst/>
                <a:gdLst/>
                <a:ahLst/>
                <a:cxnLst/>
                <a:rect l="l" t="t" r="r" b="b"/>
                <a:pathLst>
                  <a:path w="12834315" h="12700">
                    <a:moveTo>
                      <a:pt x="0" y="0"/>
                    </a:moveTo>
                    <a:lnTo>
                      <a:pt x="12834315" y="0"/>
                    </a:lnTo>
                    <a:lnTo>
                      <a:pt x="12834315" y="12700"/>
                    </a:lnTo>
                    <a:lnTo>
                      <a:pt x="0" y="12700"/>
                    </a:lnTo>
                    <a:close/>
                  </a:path>
                </a:pathLst>
              </a:custGeom>
              <a:solidFill>
                <a:srgbClr val="000000"/>
              </a:solidFill>
            </p:spPr>
          </p:sp>
          <p:sp>
            <p:nvSpPr>
              <p:cNvPr id="25" name="Freeform 25"/>
              <p:cNvSpPr/>
              <p:nvPr/>
            </p:nvSpPr>
            <p:spPr>
              <a:xfrm>
                <a:off x="0" y="2472145"/>
                <a:ext cx="12834315" cy="12700"/>
              </a:xfrm>
              <a:custGeom>
                <a:avLst/>
                <a:gdLst/>
                <a:ahLst/>
                <a:cxnLst/>
                <a:rect l="l" t="t" r="r" b="b"/>
                <a:pathLst>
                  <a:path w="12834315" h="12700">
                    <a:moveTo>
                      <a:pt x="0" y="0"/>
                    </a:moveTo>
                    <a:lnTo>
                      <a:pt x="12834315" y="0"/>
                    </a:lnTo>
                    <a:lnTo>
                      <a:pt x="12834315" y="12700"/>
                    </a:lnTo>
                    <a:lnTo>
                      <a:pt x="0" y="12700"/>
                    </a:lnTo>
                    <a:close/>
                  </a:path>
                </a:pathLst>
              </a:custGeom>
              <a:solidFill>
                <a:srgbClr val="000000"/>
              </a:solidFill>
            </p:spPr>
          </p:sp>
          <p:sp>
            <p:nvSpPr>
              <p:cNvPr id="26" name="Freeform 26"/>
              <p:cNvSpPr/>
              <p:nvPr/>
            </p:nvSpPr>
            <p:spPr>
              <a:xfrm>
                <a:off x="0" y="3711392"/>
                <a:ext cx="12834315" cy="12700"/>
              </a:xfrm>
              <a:custGeom>
                <a:avLst/>
                <a:gdLst/>
                <a:ahLst/>
                <a:cxnLst/>
                <a:rect l="l" t="t" r="r" b="b"/>
                <a:pathLst>
                  <a:path w="12834315" h="12700">
                    <a:moveTo>
                      <a:pt x="0" y="0"/>
                    </a:moveTo>
                    <a:lnTo>
                      <a:pt x="12834315" y="0"/>
                    </a:lnTo>
                    <a:lnTo>
                      <a:pt x="12834315" y="12700"/>
                    </a:lnTo>
                    <a:lnTo>
                      <a:pt x="0" y="12700"/>
                    </a:lnTo>
                    <a:close/>
                  </a:path>
                </a:pathLst>
              </a:custGeom>
              <a:solidFill>
                <a:srgbClr val="000000"/>
              </a:solidFill>
            </p:spPr>
          </p:sp>
        </p:grpSp>
        <p:sp>
          <p:nvSpPr>
            <p:cNvPr id="27" name="TextBox 27"/>
            <p:cNvSpPr txBox="1"/>
            <p:nvPr/>
          </p:nvSpPr>
          <p:spPr>
            <a:xfrm>
              <a:off x="0" y="-38100"/>
              <a:ext cx="569516" cy="515620"/>
            </a:xfrm>
            <a:prstGeom prst="rect">
              <a:avLst/>
            </a:prstGeom>
          </p:spPr>
          <p:txBody>
            <a:bodyPr lIns="0" tIns="0" rIns="0" bIns="0" rtlCol="0" anchor="t">
              <a:spAutoFit/>
            </a:bodyPr>
            <a:lstStyle/>
            <a:p>
              <a:pPr algn="r">
                <a:lnSpc>
                  <a:spcPts val="3359"/>
                </a:lnSpc>
              </a:pPr>
              <a:r>
                <a:rPr lang="en-US" sz="2400">
                  <a:solidFill>
                    <a:srgbClr val="000000"/>
                  </a:solidFill>
                  <a:latin typeface="Open Sans Light"/>
                </a:rPr>
                <a:t>15 </a:t>
              </a:r>
            </a:p>
          </p:txBody>
        </p:sp>
        <p:sp>
          <p:nvSpPr>
            <p:cNvPr id="28" name="TextBox 28"/>
            <p:cNvSpPr txBox="1"/>
            <p:nvPr/>
          </p:nvSpPr>
          <p:spPr>
            <a:xfrm>
              <a:off x="0" y="1201148"/>
              <a:ext cx="569516" cy="515620"/>
            </a:xfrm>
            <a:prstGeom prst="rect">
              <a:avLst/>
            </a:prstGeom>
          </p:spPr>
          <p:txBody>
            <a:bodyPr lIns="0" tIns="0" rIns="0" bIns="0" rtlCol="0" anchor="t">
              <a:spAutoFit/>
            </a:bodyPr>
            <a:lstStyle/>
            <a:p>
              <a:pPr algn="r">
                <a:lnSpc>
                  <a:spcPts val="3359"/>
                </a:lnSpc>
              </a:pPr>
              <a:r>
                <a:rPr lang="en-US" sz="2400">
                  <a:solidFill>
                    <a:srgbClr val="000000"/>
                  </a:solidFill>
                  <a:latin typeface="Open Sans Light"/>
                </a:rPr>
                <a:t>10 </a:t>
              </a:r>
            </a:p>
          </p:txBody>
        </p:sp>
        <p:sp>
          <p:nvSpPr>
            <p:cNvPr id="29" name="TextBox 29"/>
            <p:cNvSpPr txBox="1"/>
            <p:nvPr/>
          </p:nvSpPr>
          <p:spPr>
            <a:xfrm>
              <a:off x="231973" y="2440395"/>
              <a:ext cx="337542" cy="515620"/>
            </a:xfrm>
            <a:prstGeom prst="rect">
              <a:avLst/>
            </a:prstGeom>
          </p:spPr>
          <p:txBody>
            <a:bodyPr lIns="0" tIns="0" rIns="0" bIns="0" rtlCol="0" anchor="t">
              <a:spAutoFit/>
            </a:bodyPr>
            <a:lstStyle/>
            <a:p>
              <a:pPr algn="r">
                <a:lnSpc>
                  <a:spcPts val="3359"/>
                </a:lnSpc>
              </a:pPr>
              <a:r>
                <a:rPr lang="en-US" sz="2400">
                  <a:solidFill>
                    <a:srgbClr val="000000"/>
                  </a:solidFill>
                  <a:latin typeface="Open Sans Light"/>
                </a:rPr>
                <a:t>5 </a:t>
              </a:r>
            </a:p>
          </p:txBody>
        </p:sp>
        <p:sp>
          <p:nvSpPr>
            <p:cNvPr id="30" name="TextBox 30"/>
            <p:cNvSpPr txBox="1"/>
            <p:nvPr/>
          </p:nvSpPr>
          <p:spPr>
            <a:xfrm>
              <a:off x="231973" y="3679643"/>
              <a:ext cx="337542" cy="515620"/>
            </a:xfrm>
            <a:prstGeom prst="rect">
              <a:avLst/>
            </a:prstGeom>
          </p:spPr>
          <p:txBody>
            <a:bodyPr lIns="0" tIns="0" rIns="0" bIns="0" rtlCol="0" anchor="t">
              <a:spAutoFit/>
            </a:bodyPr>
            <a:lstStyle/>
            <a:p>
              <a:pPr algn="r">
                <a:lnSpc>
                  <a:spcPts val="3359"/>
                </a:lnSpc>
              </a:pPr>
              <a:r>
                <a:rPr lang="en-US" sz="2400">
                  <a:solidFill>
                    <a:srgbClr val="000000"/>
                  </a:solidFill>
                  <a:latin typeface="Open Sans Light"/>
                </a:rPr>
                <a:t>0 </a:t>
              </a:r>
            </a:p>
          </p:txBody>
        </p:sp>
        <p:grpSp>
          <p:nvGrpSpPr>
            <p:cNvPr id="31" name="Group 31"/>
            <p:cNvGrpSpPr>
              <a:grpSpLocks noChangeAspect="1"/>
            </p:cNvGrpSpPr>
            <p:nvPr/>
          </p:nvGrpSpPr>
          <p:grpSpPr>
            <a:xfrm>
              <a:off x="772716" y="238760"/>
              <a:ext cx="12834315" cy="3717743"/>
              <a:chOff x="0" y="0"/>
              <a:chExt cx="12834315" cy="3717743"/>
            </a:xfrm>
          </p:grpSpPr>
          <p:sp>
            <p:nvSpPr>
              <p:cNvPr id="32" name="Freeform 32"/>
              <p:cNvSpPr/>
              <p:nvPr/>
            </p:nvSpPr>
            <p:spPr>
              <a:xfrm>
                <a:off x="0" y="241500"/>
                <a:ext cx="962574" cy="3476243"/>
              </a:xfrm>
              <a:custGeom>
                <a:avLst/>
                <a:gdLst/>
                <a:ahLst/>
                <a:cxnLst/>
                <a:rect l="l" t="t" r="r" b="b"/>
                <a:pathLst>
                  <a:path w="962574" h="3476243">
                    <a:moveTo>
                      <a:pt x="0" y="3476242"/>
                    </a:moveTo>
                    <a:lnTo>
                      <a:pt x="0" y="77005"/>
                    </a:lnTo>
                    <a:lnTo>
                      <a:pt x="0" y="77005"/>
                    </a:lnTo>
                    <a:cubicBezTo>
                      <a:pt x="0" y="34476"/>
                      <a:pt x="34477" y="0"/>
                      <a:pt x="77006" y="0"/>
                    </a:cubicBezTo>
                    <a:lnTo>
                      <a:pt x="885568" y="0"/>
                    </a:lnTo>
                    <a:cubicBezTo>
                      <a:pt x="928097" y="0"/>
                      <a:pt x="962574" y="34476"/>
                      <a:pt x="962574" y="77005"/>
                    </a:cubicBezTo>
                    <a:lnTo>
                      <a:pt x="962574" y="3476242"/>
                    </a:lnTo>
                    <a:close/>
                  </a:path>
                </a:pathLst>
              </a:custGeom>
              <a:solidFill>
                <a:srgbClr val="A6A6A6"/>
              </a:solidFill>
            </p:spPr>
          </p:sp>
          <p:sp>
            <p:nvSpPr>
              <p:cNvPr id="33" name="Freeform 33"/>
              <p:cNvSpPr/>
              <p:nvPr/>
            </p:nvSpPr>
            <p:spPr>
              <a:xfrm>
                <a:off x="1079249" y="241500"/>
                <a:ext cx="962574" cy="3476243"/>
              </a:xfrm>
              <a:custGeom>
                <a:avLst/>
                <a:gdLst/>
                <a:ahLst/>
                <a:cxnLst/>
                <a:rect l="l" t="t" r="r" b="b"/>
                <a:pathLst>
                  <a:path w="962574" h="3476243">
                    <a:moveTo>
                      <a:pt x="0" y="3476242"/>
                    </a:moveTo>
                    <a:lnTo>
                      <a:pt x="0" y="77005"/>
                    </a:lnTo>
                    <a:cubicBezTo>
                      <a:pt x="0" y="34476"/>
                      <a:pt x="34477" y="0"/>
                      <a:pt x="77006" y="0"/>
                    </a:cubicBezTo>
                    <a:lnTo>
                      <a:pt x="885568" y="0"/>
                    </a:lnTo>
                    <a:cubicBezTo>
                      <a:pt x="928097" y="0"/>
                      <a:pt x="962574" y="34476"/>
                      <a:pt x="962574" y="77005"/>
                    </a:cubicBezTo>
                    <a:lnTo>
                      <a:pt x="962574" y="3476242"/>
                    </a:lnTo>
                    <a:close/>
                  </a:path>
                </a:pathLst>
              </a:custGeom>
              <a:solidFill>
                <a:srgbClr val="A6A6A6"/>
              </a:solidFill>
            </p:spPr>
          </p:sp>
          <p:sp>
            <p:nvSpPr>
              <p:cNvPr id="34" name="Freeform 34"/>
              <p:cNvSpPr/>
              <p:nvPr/>
            </p:nvSpPr>
            <p:spPr>
              <a:xfrm>
                <a:off x="2158498" y="489349"/>
                <a:ext cx="962574" cy="3228393"/>
              </a:xfrm>
              <a:custGeom>
                <a:avLst/>
                <a:gdLst/>
                <a:ahLst/>
                <a:cxnLst/>
                <a:rect l="l" t="t" r="r" b="b"/>
                <a:pathLst>
                  <a:path w="962574" h="3228393">
                    <a:moveTo>
                      <a:pt x="0" y="3228393"/>
                    </a:moveTo>
                    <a:lnTo>
                      <a:pt x="0" y="77006"/>
                    </a:lnTo>
                    <a:cubicBezTo>
                      <a:pt x="0" y="56583"/>
                      <a:pt x="8114" y="36996"/>
                      <a:pt x="22555" y="22554"/>
                    </a:cubicBezTo>
                    <a:cubicBezTo>
                      <a:pt x="36996" y="8113"/>
                      <a:pt x="56583" y="0"/>
                      <a:pt x="77006" y="0"/>
                    </a:cubicBezTo>
                    <a:lnTo>
                      <a:pt x="885568" y="0"/>
                    </a:lnTo>
                    <a:cubicBezTo>
                      <a:pt x="928098" y="0"/>
                      <a:pt x="962574" y="34477"/>
                      <a:pt x="962574" y="77006"/>
                    </a:cubicBezTo>
                    <a:lnTo>
                      <a:pt x="962574" y="3228393"/>
                    </a:lnTo>
                    <a:close/>
                  </a:path>
                </a:pathLst>
              </a:custGeom>
              <a:solidFill>
                <a:srgbClr val="A6A6A6"/>
              </a:solidFill>
            </p:spPr>
          </p:sp>
          <p:sp>
            <p:nvSpPr>
              <p:cNvPr id="35" name="Freeform 35"/>
              <p:cNvSpPr/>
              <p:nvPr/>
            </p:nvSpPr>
            <p:spPr>
              <a:xfrm>
                <a:off x="3237748" y="2472145"/>
                <a:ext cx="962574" cy="1245597"/>
              </a:xfrm>
              <a:custGeom>
                <a:avLst/>
                <a:gdLst/>
                <a:ahLst/>
                <a:cxnLst/>
                <a:rect l="l" t="t" r="r" b="b"/>
                <a:pathLst>
                  <a:path w="962574" h="1245597">
                    <a:moveTo>
                      <a:pt x="0" y="1245597"/>
                    </a:moveTo>
                    <a:lnTo>
                      <a:pt x="0" y="77006"/>
                    </a:lnTo>
                    <a:cubicBezTo>
                      <a:pt x="0" y="34477"/>
                      <a:pt x="34476" y="0"/>
                      <a:pt x="77005" y="0"/>
                    </a:cubicBezTo>
                    <a:lnTo>
                      <a:pt x="885567" y="0"/>
                    </a:lnTo>
                    <a:cubicBezTo>
                      <a:pt x="905991" y="0"/>
                      <a:pt x="925577" y="8113"/>
                      <a:pt x="940019" y="22554"/>
                    </a:cubicBezTo>
                    <a:cubicBezTo>
                      <a:pt x="954460" y="36996"/>
                      <a:pt x="962574" y="56583"/>
                      <a:pt x="962574" y="77006"/>
                    </a:cubicBezTo>
                    <a:lnTo>
                      <a:pt x="962574" y="1245597"/>
                    </a:lnTo>
                    <a:close/>
                  </a:path>
                </a:pathLst>
              </a:custGeom>
              <a:solidFill>
                <a:srgbClr val="A6A6A6"/>
              </a:solidFill>
            </p:spPr>
          </p:sp>
          <p:sp>
            <p:nvSpPr>
              <p:cNvPr id="36" name="Freeform 36"/>
              <p:cNvSpPr/>
              <p:nvPr/>
            </p:nvSpPr>
            <p:spPr>
              <a:xfrm>
                <a:off x="4316997" y="2719995"/>
                <a:ext cx="962574" cy="997748"/>
              </a:xfrm>
              <a:custGeom>
                <a:avLst/>
                <a:gdLst/>
                <a:ahLst/>
                <a:cxnLst/>
                <a:rect l="l" t="t" r="r" b="b"/>
                <a:pathLst>
                  <a:path w="962574" h="997748">
                    <a:moveTo>
                      <a:pt x="0" y="997747"/>
                    </a:moveTo>
                    <a:lnTo>
                      <a:pt x="0" y="77005"/>
                    </a:lnTo>
                    <a:cubicBezTo>
                      <a:pt x="0" y="34476"/>
                      <a:pt x="34477" y="0"/>
                      <a:pt x="77006" y="0"/>
                    </a:cubicBezTo>
                    <a:lnTo>
                      <a:pt x="885568" y="0"/>
                    </a:lnTo>
                    <a:cubicBezTo>
                      <a:pt x="905991" y="0"/>
                      <a:pt x="925578" y="8113"/>
                      <a:pt x="940019" y="22554"/>
                    </a:cubicBezTo>
                    <a:cubicBezTo>
                      <a:pt x="954461" y="36995"/>
                      <a:pt x="962574" y="56582"/>
                      <a:pt x="962574" y="77005"/>
                    </a:cubicBezTo>
                    <a:lnTo>
                      <a:pt x="962574" y="997747"/>
                    </a:lnTo>
                    <a:close/>
                  </a:path>
                </a:pathLst>
              </a:custGeom>
              <a:solidFill>
                <a:srgbClr val="A6A6A6"/>
              </a:solidFill>
            </p:spPr>
          </p:sp>
          <p:sp>
            <p:nvSpPr>
              <p:cNvPr id="37" name="Freeform 37"/>
              <p:cNvSpPr/>
              <p:nvPr/>
            </p:nvSpPr>
            <p:spPr>
              <a:xfrm>
                <a:off x="5396246" y="2719995"/>
                <a:ext cx="962574" cy="997748"/>
              </a:xfrm>
              <a:custGeom>
                <a:avLst/>
                <a:gdLst/>
                <a:ahLst/>
                <a:cxnLst/>
                <a:rect l="l" t="t" r="r" b="b"/>
                <a:pathLst>
                  <a:path w="962574" h="997748">
                    <a:moveTo>
                      <a:pt x="0" y="997747"/>
                    </a:moveTo>
                    <a:lnTo>
                      <a:pt x="0" y="77005"/>
                    </a:lnTo>
                    <a:cubicBezTo>
                      <a:pt x="0" y="34476"/>
                      <a:pt x="34477" y="0"/>
                      <a:pt x="77006" y="0"/>
                    </a:cubicBezTo>
                    <a:lnTo>
                      <a:pt x="885568" y="0"/>
                    </a:lnTo>
                    <a:cubicBezTo>
                      <a:pt x="905991" y="0"/>
                      <a:pt x="925578" y="8113"/>
                      <a:pt x="940019" y="22554"/>
                    </a:cubicBezTo>
                    <a:cubicBezTo>
                      <a:pt x="954461" y="36995"/>
                      <a:pt x="962574" y="56582"/>
                      <a:pt x="962574" y="77005"/>
                    </a:cubicBezTo>
                    <a:lnTo>
                      <a:pt x="962574" y="997747"/>
                    </a:lnTo>
                    <a:close/>
                  </a:path>
                </a:pathLst>
              </a:custGeom>
              <a:solidFill>
                <a:srgbClr val="A6A6A6"/>
              </a:solidFill>
            </p:spPr>
          </p:sp>
          <p:sp>
            <p:nvSpPr>
              <p:cNvPr id="38" name="Freeform 38"/>
              <p:cNvSpPr/>
              <p:nvPr/>
            </p:nvSpPr>
            <p:spPr>
              <a:xfrm>
                <a:off x="6475495" y="2719995"/>
                <a:ext cx="962574" cy="997748"/>
              </a:xfrm>
              <a:custGeom>
                <a:avLst/>
                <a:gdLst/>
                <a:ahLst/>
                <a:cxnLst/>
                <a:rect l="l" t="t" r="r" b="b"/>
                <a:pathLst>
                  <a:path w="962574" h="997748">
                    <a:moveTo>
                      <a:pt x="0" y="997747"/>
                    </a:moveTo>
                    <a:lnTo>
                      <a:pt x="0" y="77005"/>
                    </a:lnTo>
                    <a:cubicBezTo>
                      <a:pt x="0" y="56582"/>
                      <a:pt x="8114" y="36995"/>
                      <a:pt x="22555" y="22554"/>
                    </a:cubicBezTo>
                    <a:cubicBezTo>
                      <a:pt x="36997" y="8113"/>
                      <a:pt x="56583" y="0"/>
                      <a:pt x="77007" y="0"/>
                    </a:cubicBezTo>
                    <a:lnTo>
                      <a:pt x="885568" y="0"/>
                    </a:lnTo>
                    <a:cubicBezTo>
                      <a:pt x="905992" y="0"/>
                      <a:pt x="925578" y="8113"/>
                      <a:pt x="940020" y="22554"/>
                    </a:cubicBezTo>
                    <a:cubicBezTo>
                      <a:pt x="954461" y="36995"/>
                      <a:pt x="962574" y="56582"/>
                      <a:pt x="962574" y="77005"/>
                    </a:cubicBezTo>
                    <a:lnTo>
                      <a:pt x="962574" y="997747"/>
                    </a:lnTo>
                    <a:close/>
                  </a:path>
                </a:pathLst>
              </a:custGeom>
              <a:solidFill>
                <a:srgbClr val="A6A6A6"/>
              </a:solidFill>
            </p:spPr>
          </p:sp>
          <p:sp>
            <p:nvSpPr>
              <p:cNvPr id="39" name="Freeform 39"/>
              <p:cNvSpPr/>
              <p:nvPr/>
            </p:nvSpPr>
            <p:spPr>
              <a:xfrm>
                <a:off x="7554744" y="2967844"/>
                <a:ext cx="962574" cy="749898"/>
              </a:xfrm>
              <a:custGeom>
                <a:avLst/>
                <a:gdLst/>
                <a:ahLst/>
                <a:cxnLst/>
                <a:rect l="l" t="t" r="r" b="b"/>
                <a:pathLst>
                  <a:path w="962574" h="749898">
                    <a:moveTo>
                      <a:pt x="0" y="749898"/>
                    </a:moveTo>
                    <a:lnTo>
                      <a:pt x="0" y="77006"/>
                    </a:lnTo>
                    <a:cubicBezTo>
                      <a:pt x="0" y="56583"/>
                      <a:pt x="8114" y="36996"/>
                      <a:pt x="22555" y="22554"/>
                    </a:cubicBezTo>
                    <a:cubicBezTo>
                      <a:pt x="36996" y="8113"/>
                      <a:pt x="56583" y="0"/>
                      <a:pt x="77006" y="0"/>
                    </a:cubicBezTo>
                    <a:lnTo>
                      <a:pt x="885569" y="0"/>
                    </a:lnTo>
                    <a:cubicBezTo>
                      <a:pt x="928098" y="0"/>
                      <a:pt x="962574" y="34477"/>
                      <a:pt x="962574" y="77006"/>
                    </a:cubicBezTo>
                    <a:lnTo>
                      <a:pt x="962574" y="749898"/>
                    </a:lnTo>
                    <a:close/>
                  </a:path>
                </a:pathLst>
              </a:custGeom>
              <a:solidFill>
                <a:srgbClr val="A6A6A6"/>
              </a:solidFill>
            </p:spPr>
          </p:sp>
          <p:sp>
            <p:nvSpPr>
              <p:cNvPr id="40" name="Freeform 40"/>
              <p:cNvSpPr/>
              <p:nvPr/>
            </p:nvSpPr>
            <p:spPr>
              <a:xfrm>
                <a:off x="8633994" y="3215694"/>
                <a:ext cx="962574" cy="502049"/>
              </a:xfrm>
              <a:custGeom>
                <a:avLst/>
                <a:gdLst/>
                <a:ahLst/>
                <a:cxnLst/>
                <a:rect l="l" t="t" r="r" b="b"/>
                <a:pathLst>
                  <a:path w="962574" h="502049">
                    <a:moveTo>
                      <a:pt x="0" y="502048"/>
                    </a:moveTo>
                    <a:lnTo>
                      <a:pt x="0" y="77005"/>
                    </a:lnTo>
                    <a:cubicBezTo>
                      <a:pt x="0" y="56582"/>
                      <a:pt x="8113" y="36995"/>
                      <a:pt x="22554" y="22554"/>
                    </a:cubicBezTo>
                    <a:cubicBezTo>
                      <a:pt x="36996" y="8113"/>
                      <a:pt x="56583" y="0"/>
                      <a:pt x="77006" y="0"/>
                    </a:cubicBezTo>
                    <a:lnTo>
                      <a:pt x="885568" y="0"/>
                    </a:lnTo>
                    <a:cubicBezTo>
                      <a:pt x="905991" y="0"/>
                      <a:pt x="925578" y="8113"/>
                      <a:pt x="940019" y="22554"/>
                    </a:cubicBezTo>
                    <a:cubicBezTo>
                      <a:pt x="954460" y="36995"/>
                      <a:pt x="962574" y="56582"/>
                      <a:pt x="962574" y="77005"/>
                    </a:cubicBezTo>
                    <a:lnTo>
                      <a:pt x="962574" y="502048"/>
                    </a:lnTo>
                    <a:close/>
                  </a:path>
                </a:pathLst>
              </a:custGeom>
              <a:solidFill>
                <a:srgbClr val="A6A6A6"/>
              </a:solidFill>
            </p:spPr>
          </p:sp>
          <p:sp>
            <p:nvSpPr>
              <p:cNvPr id="41" name="Freeform 41"/>
              <p:cNvSpPr/>
              <p:nvPr/>
            </p:nvSpPr>
            <p:spPr>
              <a:xfrm>
                <a:off x="9713243" y="3215694"/>
                <a:ext cx="962574" cy="502049"/>
              </a:xfrm>
              <a:custGeom>
                <a:avLst/>
                <a:gdLst/>
                <a:ahLst/>
                <a:cxnLst/>
                <a:rect l="l" t="t" r="r" b="b"/>
                <a:pathLst>
                  <a:path w="962574" h="502049">
                    <a:moveTo>
                      <a:pt x="0" y="502048"/>
                    </a:moveTo>
                    <a:lnTo>
                      <a:pt x="0" y="77005"/>
                    </a:lnTo>
                    <a:cubicBezTo>
                      <a:pt x="0" y="56582"/>
                      <a:pt x="8113" y="36995"/>
                      <a:pt x="22554" y="22554"/>
                    </a:cubicBezTo>
                    <a:cubicBezTo>
                      <a:pt x="36996" y="8113"/>
                      <a:pt x="56582" y="0"/>
                      <a:pt x="77006" y="0"/>
                    </a:cubicBezTo>
                    <a:lnTo>
                      <a:pt x="885568" y="0"/>
                    </a:lnTo>
                    <a:cubicBezTo>
                      <a:pt x="928097" y="0"/>
                      <a:pt x="962574" y="34476"/>
                      <a:pt x="962574" y="77005"/>
                    </a:cubicBezTo>
                    <a:lnTo>
                      <a:pt x="962574" y="502048"/>
                    </a:lnTo>
                    <a:close/>
                  </a:path>
                </a:pathLst>
              </a:custGeom>
              <a:solidFill>
                <a:srgbClr val="A6A6A6"/>
              </a:solidFill>
            </p:spPr>
          </p:sp>
          <p:sp>
            <p:nvSpPr>
              <p:cNvPr id="42" name="Freeform 42"/>
              <p:cNvSpPr/>
              <p:nvPr/>
            </p:nvSpPr>
            <p:spPr>
              <a:xfrm>
                <a:off x="10792492" y="3463543"/>
                <a:ext cx="962574" cy="254199"/>
              </a:xfrm>
              <a:custGeom>
                <a:avLst/>
                <a:gdLst/>
                <a:ahLst/>
                <a:cxnLst/>
                <a:rect l="l" t="t" r="r" b="b"/>
                <a:pathLst>
                  <a:path w="962574" h="254199">
                    <a:moveTo>
                      <a:pt x="0" y="254199"/>
                    </a:moveTo>
                    <a:lnTo>
                      <a:pt x="0" y="77006"/>
                    </a:lnTo>
                    <a:cubicBezTo>
                      <a:pt x="0" y="56583"/>
                      <a:pt x="8114" y="36996"/>
                      <a:pt x="22555" y="22555"/>
                    </a:cubicBezTo>
                    <a:cubicBezTo>
                      <a:pt x="36997" y="8113"/>
                      <a:pt x="56583" y="0"/>
                      <a:pt x="77007" y="0"/>
                    </a:cubicBezTo>
                    <a:lnTo>
                      <a:pt x="885568" y="0"/>
                    </a:lnTo>
                    <a:cubicBezTo>
                      <a:pt x="905992" y="0"/>
                      <a:pt x="925578" y="8113"/>
                      <a:pt x="940020" y="22555"/>
                    </a:cubicBezTo>
                    <a:cubicBezTo>
                      <a:pt x="954461" y="36996"/>
                      <a:pt x="962574" y="56583"/>
                      <a:pt x="962574" y="77006"/>
                    </a:cubicBezTo>
                    <a:lnTo>
                      <a:pt x="962574" y="254199"/>
                    </a:lnTo>
                    <a:close/>
                  </a:path>
                </a:pathLst>
              </a:custGeom>
              <a:solidFill>
                <a:srgbClr val="A6A6A6"/>
              </a:solidFill>
            </p:spPr>
          </p:sp>
          <p:sp>
            <p:nvSpPr>
              <p:cNvPr id="43" name="Freeform 43"/>
              <p:cNvSpPr/>
              <p:nvPr/>
            </p:nvSpPr>
            <p:spPr>
              <a:xfrm>
                <a:off x="11871741" y="3463543"/>
                <a:ext cx="962574" cy="254199"/>
              </a:xfrm>
              <a:custGeom>
                <a:avLst/>
                <a:gdLst/>
                <a:ahLst/>
                <a:cxnLst/>
                <a:rect l="l" t="t" r="r" b="b"/>
                <a:pathLst>
                  <a:path w="962574" h="254199">
                    <a:moveTo>
                      <a:pt x="0" y="254199"/>
                    </a:moveTo>
                    <a:lnTo>
                      <a:pt x="0" y="77006"/>
                    </a:lnTo>
                    <a:cubicBezTo>
                      <a:pt x="0" y="56583"/>
                      <a:pt x="8114" y="36996"/>
                      <a:pt x="22555" y="22555"/>
                    </a:cubicBezTo>
                    <a:cubicBezTo>
                      <a:pt x="36996" y="8113"/>
                      <a:pt x="56583" y="0"/>
                      <a:pt x="77006" y="0"/>
                    </a:cubicBezTo>
                    <a:lnTo>
                      <a:pt x="885569" y="0"/>
                    </a:lnTo>
                    <a:cubicBezTo>
                      <a:pt x="928098" y="1"/>
                      <a:pt x="962574" y="34477"/>
                      <a:pt x="962574" y="77006"/>
                    </a:cubicBezTo>
                    <a:lnTo>
                      <a:pt x="962574" y="254199"/>
                    </a:lnTo>
                    <a:close/>
                  </a:path>
                </a:pathLst>
              </a:custGeom>
              <a:solidFill>
                <a:srgbClr val="A6A6A6"/>
              </a:solidFill>
            </p:spPr>
          </p:sp>
        </p:grpSp>
      </p:grpSp>
      <p:sp>
        <p:nvSpPr>
          <p:cNvPr id="44" name="TextBox 44"/>
          <p:cNvSpPr txBox="1"/>
          <p:nvPr/>
        </p:nvSpPr>
        <p:spPr>
          <a:xfrm>
            <a:off x="1028700" y="9100937"/>
            <a:ext cx="951615" cy="40766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Kultūras ministrija</a:t>
            </a:r>
          </a:p>
        </p:txBody>
      </p:sp>
      <p:sp>
        <p:nvSpPr>
          <p:cNvPr id="45" name="TextBox 45"/>
          <p:cNvSpPr txBox="1"/>
          <p:nvPr/>
        </p:nvSpPr>
        <p:spPr>
          <a:xfrm>
            <a:off x="1806799" y="9100937"/>
            <a:ext cx="1258046" cy="407669"/>
          </a:xfrm>
          <a:prstGeom prst="rect">
            <a:avLst/>
          </a:prstGeom>
        </p:spPr>
        <p:txBody>
          <a:bodyPr lIns="0" tIns="0" rIns="0" bIns="0" rtlCol="0" anchor="t">
            <a:spAutoFit/>
          </a:bodyPr>
          <a:lstStyle/>
          <a:p>
            <a:pPr algn="ctr">
              <a:lnSpc>
                <a:spcPts val="1680"/>
              </a:lnSpc>
            </a:pPr>
            <a:r>
              <a:rPr lang="en-US" sz="1200" dirty="0" err="1">
                <a:solidFill>
                  <a:srgbClr val="4D4A46"/>
                </a:solidFill>
                <a:latin typeface="Open Sans Light"/>
              </a:rPr>
              <a:t>Veselības</a:t>
            </a:r>
            <a:r>
              <a:rPr lang="en-US" sz="1200" dirty="0">
                <a:solidFill>
                  <a:srgbClr val="4D4A46"/>
                </a:solidFill>
                <a:latin typeface="Open Sans Light"/>
              </a:rPr>
              <a:t> </a:t>
            </a:r>
            <a:r>
              <a:rPr lang="en-US" sz="1200" dirty="0" err="1">
                <a:solidFill>
                  <a:srgbClr val="4D4A46"/>
                </a:solidFill>
                <a:latin typeface="Open Sans Light"/>
              </a:rPr>
              <a:t>ministrija</a:t>
            </a:r>
            <a:endParaRPr lang="en-US" sz="1200" dirty="0">
              <a:solidFill>
                <a:srgbClr val="4D4A46"/>
              </a:solidFill>
              <a:latin typeface="Open Sans Light"/>
            </a:endParaRPr>
          </a:p>
        </p:txBody>
      </p:sp>
      <p:sp>
        <p:nvSpPr>
          <p:cNvPr id="46" name="TextBox 46"/>
          <p:cNvSpPr txBox="1"/>
          <p:nvPr/>
        </p:nvSpPr>
        <p:spPr>
          <a:xfrm>
            <a:off x="2608649" y="9100937"/>
            <a:ext cx="1258046" cy="40766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Satiksmes ministrija</a:t>
            </a:r>
          </a:p>
        </p:txBody>
      </p:sp>
      <p:sp>
        <p:nvSpPr>
          <p:cNvPr id="47" name="TextBox 47"/>
          <p:cNvSpPr txBox="1"/>
          <p:nvPr/>
        </p:nvSpPr>
        <p:spPr>
          <a:xfrm>
            <a:off x="3514454" y="9091412"/>
            <a:ext cx="1010165" cy="517524"/>
          </a:xfrm>
          <a:prstGeom prst="rect">
            <a:avLst/>
          </a:prstGeom>
        </p:spPr>
        <p:txBody>
          <a:bodyPr lIns="0" tIns="0" rIns="0" bIns="0" rtlCol="0" anchor="t">
            <a:spAutoFit/>
          </a:bodyPr>
          <a:lstStyle/>
          <a:p>
            <a:pPr algn="ctr">
              <a:lnSpc>
                <a:spcPts val="1400"/>
              </a:lnSpc>
            </a:pPr>
            <a:r>
              <a:rPr lang="en-US" sz="1000">
                <a:solidFill>
                  <a:srgbClr val="4D4A46"/>
                </a:solidFill>
                <a:latin typeface="Open Sans Light"/>
              </a:rPr>
              <a:t>Izglītības un zinātnes ministrija</a:t>
            </a:r>
          </a:p>
        </p:txBody>
      </p:sp>
      <p:sp>
        <p:nvSpPr>
          <p:cNvPr id="48" name="TextBox 48"/>
          <p:cNvSpPr txBox="1"/>
          <p:nvPr/>
        </p:nvSpPr>
        <p:spPr>
          <a:xfrm>
            <a:off x="4325740" y="9100937"/>
            <a:ext cx="951615" cy="40766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Finanšu ministrija</a:t>
            </a:r>
          </a:p>
        </p:txBody>
      </p:sp>
      <p:sp>
        <p:nvSpPr>
          <p:cNvPr id="49" name="TextBox 49"/>
          <p:cNvSpPr txBox="1"/>
          <p:nvPr/>
        </p:nvSpPr>
        <p:spPr>
          <a:xfrm>
            <a:off x="5042361" y="9100937"/>
            <a:ext cx="1258046" cy="40766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Ekonomikas ministrija</a:t>
            </a:r>
          </a:p>
        </p:txBody>
      </p:sp>
      <p:sp>
        <p:nvSpPr>
          <p:cNvPr id="50" name="TextBox 50"/>
          <p:cNvSpPr txBox="1"/>
          <p:nvPr/>
        </p:nvSpPr>
        <p:spPr>
          <a:xfrm>
            <a:off x="5905689" y="9100937"/>
            <a:ext cx="1258046" cy="40766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Zemkopības ministrija</a:t>
            </a:r>
          </a:p>
        </p:txBody>
      </p:sp>
      <p:sp>
        <p:nvSpPr>
          <p:cNvPr id="51" name="TextBox 51"/>
          <p:cNvSpPr txBox="1"/>
          <p:nvPr/>
        </p:nvSpPr>
        <p:spPr>
          <a:xfrm>
            <a:off x="6819085" y="9100937"/>
            <a:ext cx="951615" cy="19811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VARAM</a:t>
            </a:r>
          </a:p>
        </p:txBody>
      </p:sp>
      <p:sp>
        <p:nvSpPr>
          <p:cNvPr id="52" name="TextBox 52"/>
          <p:cNvSpPr txBox="1"/>
          <p:nvPr/>
        </p:nvSpPr>
        <p:spPr>
          <a:xfrm>
            <a:off x="7447097" y="9100937"/>
            <a:ext cx="1258046" cy="19811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SEPLP</a:t>
            </a:r>
          </a:p>
        </p:txBody>
      </p:sp>
      <p:sp>
        <p:nvSpPr>
          <p:cNvPr id="53" name="TextBox 53"/>
          <p:cNvSpPr txBox="1"/>
          <p:nvPr/>
        </p:nvSpPr>
        <p:spPr>
          <a:xfrm>
            <a:off x="8227900" y="9100937"/>
            <a:ext cx="1258046" cy="40766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Tieslietu </a:t>
            </a:r>
          </a:p>
          <a:p>
            <a:pPr algn="ctr">
              <a:lnSpc>
                <a:spcPts val="1680"/>
              </a:lnSpc>
            </a:pPr>
            <a:r>
              <a:rPr lang="en-US" sz="1200">
                <a:solidFill>
                  <a:srgbClr val="4D4A46"/>
                </a:solidFill>
                <a:latin typeface="Open Sans Light"/>
              </a:rPr>
              <a:t>ministrija</a:t>
            </a:r>
          </a:p>
        </p:txBody>
      </p:sp>
      <p:sp>
        <p:nvSpPr>
          <p:cNvPr id="54" name="TextBox 54"/>
          <p:cNvSpPr txBox="1"/>
          <p:nvPr/>
        </p:nvSpPr>
        <p:spPr>
          <a:xfrm>
            <a:off x="9000418" y="9151102"/>
            <a:ext cx="1258046" cy="40766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Iekšlietu </a:t>
            </a:r>
          </a:p>
          <a:p>
            <a:pPr algn="ctr">
              <a:lnSpc>
                <a:spcPts val="1680"/>
              </a:lnSpc>
            </a:pPr>
            <a:r>
              <a:rPr lang="en-US" sz="1200">
                <a:solidFill>
                  <a:srgbClr val="4D4A46"/>
                </a:solidFill>
                <a:latin typeface="Open Sans Light"/>
              </a:rPr>
              <a:t>ministrija</a:t>
            </a:r>
          </a:p>
        </p:txBody>
      </p:sp>
      <p:sp>
        <p:nvSpPr>
          <p:cNvPr id="55" name="TextBox 55"/>
          <p:cNvSpPr txBox="1"/>
          <p:nvPr/>
        </p:nvSpPr>
        <p:spPr>
          <a:xfrm>
            <a:off x="9781221" y="9151102"/>
            <a:ext cx="1258046" cy="407669"/>
          </a:xfrm>
          <a:prstGeom prst="rect">
            <a:avLst/>
          </a:prstGeom>
        </p:spPr>
        <p:txBody>
          <a:bodyPr lIns="0" tIns="0" rIns="0" bIns="0" rtlCol="0" anchor="t">
            <a:spAutoFit/>
          </a:bodyPr>
          <a:lstStyle/>
          <a:p>
            <a:pPr algn="ctr">
              <a:lnSpc>
                <a:spcPts val="1680"/>
              </a:lnSpc>
            </a:pPr>
            <a:r>
              <a:rPr lang="en-US" sz="1200">
                <a:solidFill>
                  <a:srgbClr val="4D4A46"/>
                </a:solidFill>
                <a:latin typeface="Open Sans Light"/>
              </a:rPr>
              <a:t>Labklājības ministrija</a:t>
            </a:r>
          </a:p>
        </p:txBody>
      </p:sp>
      <p:sp>
        <p:nvSpPr>
          <p:cNvPr id="58" name="TextBox 57">
            <a:extLst>
              <a:ext uri="{FF2B5EF4-FFF2-40B4-BE49-F238E27FC236}">
                <a16:creationId xmlns:a16="http://schemas.microsoft.com/office/drawing/2014/main" id="{9F30F6C6-176F-ADD4-7009-4C1FCBC75652}"/>
              </a:ext>
            </a:extLst>
          </p:cNvPr>
          <p:cNvSpPr txBox="1"/>
          <p:nvPr/>
        </p:nvSpPr>
        <p:spPr>
          <a:xfrm>
            <a:off x="341946" y="5534256"/>
            <a:ext cx="9144000" cy="461665"/>
          </a:xfrm>
          <a:prstGeom prst="rect">
            <a:avLst/>
          </a:prstGeom>
          <a:noFill/>
        </p:spPr>
        <p:txBody>
          <a:bodyPr wrap="square">
            <a:spAutoFit/>
          </a:bodyPr>
          <a:lstStyle/>
          <a:p>
            <a:pPr algn="ctr" rtl="0">
              <a:defRPr sz="1400" b="1" i="0" u="none" strike="noStrike" kern="1200" baseline="0">
                <a:solidFill>
                  <a:srgbClr val="455F51"/>
                </a:solidFill>
                <a:latin typeface="+mn-lt"/>
                <a:ea typeface="+mn-ea"/>
                <a:cs typeface="+mn-cs"/>
              </a:defRPr>
            </a:pPr>
            <a:r>
              <a:rPr lang="lv-LV" sz="2400" b="1" i="0" u="none" strike="noStrike" baseline="0" dirty="0">
                <a:effectLst/>
                <a:latin typeface="Clear Sans Bold" panose="020B0604020202020204" charset="0"/>
                <a:cs typeface="Clear Sans Bold" panose="020B0604020202020204" charset="0"/>
              </a:rPr>
              <a:t>Valsts kapitāla daļu turētāji kapitālsabiedrībās </a:t>
            </a:r>
            <a:endParaRPr lang="lv-LV" sz="2400" dirty="0">
              <a:latin typeface="Clear Sans Bold" panose="020B0604020202020204" charset="0"/>
              <a:cs typeface="Clear Sans Bold" panose="020B0604020202020204" charset="0"/>
            </a:endParaRPr>
          </a:p>
        </p:txBody>
      </p:sp>
      <p:sp>
        <p:nvSpPr>
          <p:cNvPr id="59" name="TextBox 58">
            <a:extLst>
              <a:ext uri="{FF2B5EF4-FFF2-40B4-BE49-F238E27FC236}">
                <a16:creationId xmlns:a16="http://schemas.microsoft.com/office/drawing/2014/main" id="{081E9CA0-716A-1A6F-BE4A-87C4F73CA033}"/>
              </a:ext>
            </a:extLst>
          </p:cNvPr>
          <p:cNvSpPr txBox="1"/>
          <p:nvPr/>
        </p:nvSpPr>
        <p:spPr>
          <a:xfrm>
            <a:off x="10303253" y="3087190"/>
            <a:ext cx="418704" cy="369332"/>
          </a:xfrm>
          <a:prstGeom prst="rect">
            <a:avLst/>
          </a:prstGeom>
          <a:noFill/>
        </p:spPr>
        <p:txBody>
          <a:bodyPr wrap="none" rtlCol="0">
            <a:spAutoFit/>
          </a:bodyPr>
          <a:lstStyle/>
          <a:p>
            <a:r>
              <a:rPr lang="lv-LV" dirty="0"/>
              <a:t>66</a:t>
            </a:r>
          </a:p>
        </p:txBody>
      </p:sp>
      <p:sp>
        <p:nvSpPr>
          <p:cNvPr id="60" name="TextBox 59">
            <a:extLst>
              <a:ext uri="{FF2B5EF4-FFF2-40B4-BE49-F238E27FC236}">
                <a16:creationId xmlns:a16="http://schemas.microsoft.com/office/drawing/2014/main" id="{F8D130FD-323B-72AB-5C5D-C923A91AC93F}"/>
              </a:ext>
            </a:extLst>
          </p:cNvPr>
          <p:cNvSpPr txBox="1"/>
          <p:nvPr/>
        </p:nvSpPr>
        <p:spPr>
          <a:xfrm>
            <a:off x="10303253" y="4748870"/>
            <a:ext cx="601860" cy="369332"/>
          </a:xfrm>
          <a:prstGeom prst="rect">
            <a:avLst/>
          </a:prstGeom>
          <a:noFill/>
        </p:spPr>
        <p:txBody>
          <a:bodyPr wrap="square" rtlCol="0">
            <a:spAutoFit/>
          </a:bodyPr>
          <a:lstStyle/>
          <a:p>
            <a:r>
              <a:rPr lang="lv-LV" dirty="0"/>
              <a:t>67</a:t>
            </a:r>
          </a:p>
        </p:txBody>
      </p:sp>
      <p:sp>
        <p:nvSpPr>
          <p:cNvPr id="61" name="TextBox 60">
            <a:extLst>
              <a:ext uri="{FF2B5EF4-FFF2-40B4-BE49-F238E27FC236}">
                <a16:creationId xmlns:a16="http://schemas.microsoft.com/office/drawing/2014/main" id="{9630E406-6276-948F-6CCD-F17B15BBA93B}"/>
              </a:ext>
            </a:extLst>
          </p:cNvPr>
          <p:cNvSpPr txBox="1"/>
          <p:nvPr/>
        </p:nvSpPr>
        <p:spPr>
          <a:xfrm>
            <a:off x="5540945" y="3647877"/>
            <a:ext cx="301686" cy="369332"/>
          </a:xfrm>
          <a:prstGeom prst="rect">
            <a:avLst/>
          </a:prstGeom>
          <a:noFill/>
        </p:spPr>
        <p:txBody>
          <a:bodyPr wrap="none" rtlCol="0">
            <a:spAutoFit/>
          </a:bodyPr>
          <a:lstStyle/>
          <a:p>
            <a:r>
              <a:rPr lang="lv-LV" dirty="0"/>
              <a:t>4</a:t>
            </a:r>
          </a:p>
        </p:txBody>
      </p:sp>
      <p:sp>
        <p:nvSpPr>
          <p:cNvPr id="62" name="TextBox 61">
            <a:extLst>
              <a:ext uri="{FF2B5EF4-FFF2-40B4-BE49-F238E27FC236}">
                <a16:creationId xmlns:a16="http://schemas.microsoft.com/office/drawing/2014/main" id="{B5C1C11E-98BD-D601-6F48-142300D0D281}"/>
              </a:ext>
            </a:extLst>
          </p:cNvPr>
          <p:cNvSpPr txBox="1"/>
          <p:nvPr/>
        </p:nvSpPr>
        <p:spPr>
          <a:xfrm>
            <a:off x="6400381" y="4210605"/>
            <a:ext cx="418704" cy="369332"/>
          </a:xfrm>
          <a:prstGeom prst="rect">
            <a:avLst/>
          </a:prstGeom>
          <a:noFill/>
        </p:spPr>
        <p:txBody>
          <a:bodyPr wrap="square" rtlCol="0">
            <a:spAutoFit/>
          </a:bodyPr>
          <a:lstStyle/>
          <a:p>
            <a:r>
              <a:rPr lang="lv-LV" dirty="0"/>
              <a:t>15</a:t>
            </a:r>
          </a:p>
        </p:txBody>
      </p:sp>
      <p:sp>
        <p:nvSpPr>
          <p:cNvPr id="63" name="TextBox 62">
            <a:extLst>
              <a:ext uri="{FF2B5EF4-FFF2-40B4-BE49-F238E27FC236}">
                <a16:creationId xmlns:a16="http://schemas.microsoft.com/office/drawing/2014/main" id="{A55A0267-CC64-214D-48EA-914D1A42C8C1}"/>
              </a:ext>
            </a:extLst>
          </p:cNvPr>
          <p:cNvSpPr txBox="1"/>
          <p:nvPr/>
        </p:nvSpPr>
        <p:spPr>
          <a:xfrm>
            <a:off x="14330890" y="1964676"/>
            <a:ext cx="1894241" cy="369332"/>
          </a:xfrm>
          <a:prstGeom prst="rect">
            <a:avLst/>
          </a:prstGeom>
          <a:noFill/>
        </p:spPr>
        <p:txBody>
          <a:bodyPr wrap="square" rtlCol="0">
            <a:spAutoFit/>
          </a:bodyPr>
          <a:lstStyle/>
          <a:p>
            <a:r>
              <a:rPr lang="lv-LV" dirty="0">
                <a:latin typeface="Clear Sans Bold" panose="020B0604020202020204" charset="0"/>
                <a:cs typeface="Clear Sans Bold" panose="020B0604020202020204" charset="0"/>
              </a:rPr>
              <a:t>31.12.2021</a:t>
            </a:r>
            <a:r>
              <a:rPr lang="lv-LV" dirty="0"/>
              <a:t>.</a:t>
            </a:r>
          </a:p>
        </p:txBody>
      </p:sp>
      <p:sp>
        <p:nvSpPr>
          <p:cNvPr id="64" name="TextBox 63">
            <a:extLst>
              <a:ext uri="{FF2B5EF4-FFF2-40B4-BE49-F238E27FC236}">
                <a16:creationId xmlns:a16="http://schemas.microsoft.com/office/drawing/2014/main" id="{7F0D3748-4D04-4710-9F0E-9F9483AFD1E9}"/>
              </a:ext>
            </a:extLst>
          </p:cNvPr>
          <p:cNvSpPr txBox="1"/>
          <p:nvPr/>
        </p:nvSpPr>
        <p:spPr>
          <a:xfrm>
            <a:off x="11362403" y="24622"/>
            <a:ext cx="9144000" cy="581506"/>
          </a:xfrm>
          <a:prstGeom prst="rect">
            <a:avLst/>
          </a:prstGeom>
          <a:noFill/>
        </p:spPr>
        <p:txBody>
          <a:bodyPr wrap="square">
            <a:spAutoFit/>
          </a:bodyPr>
          <a:lstStyle/>
          <a:p>
            <a:pPr>
              <a:lnSpc>
                <a:spcPts val="4500"/>
              </a:lnSpc>
            </a:pPr>
            <a:r>
              <a:rPr lang="lv-LV" sz="1800" spc="150" dirty="0">
                <a:solidFill>
                  <a:srgbClr val="4D4A46"/>
                </a:solidFill>
                <a:latin typeface="Clear Sans Regular"/>
              </a:rPr>
              <a:t>1. Esošais statuss VKS un mērķis plānotajām izmaiņām</a:t>
            </a:r>
            <a:endParaRPr lang="en-US" sz="1800" spc="150" dirty="0">
              <a:solidFill>
                <a:srgbClr val="4D4A46"/>
              </a:solidFill>
              <a:latin typeface="Clear Sans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371523" y="541020"/>
            <a:ext cx="6863069" cy="9923824"/>
          </a:xfrm>
          <a:prstGeom prst="rect">
            <a:avLst/>
          </a:prstGeom>
          <a:solidFill>
            <a:srgbClr val="F1F1F1">
              <a:alpha val="34902"/>
            </a:srgbClr>
          </a:solidFill>
        </p:spPr>
      </p:sp>
      <p:grpSp>
        <p:nvGrpSpPr>
          <p:cNvPr id="3" name="Group 3"/>
          <p:cNvGrpSpPr/>
          <p:nvPr/>
        </p:nvGrpSpPr>
        <p:grpSpPr>
          <a:xfrm>
            <a:off x="7359493" y="1486331"/>
            <a:ext cx="7167805" cy="4790815"/>
            <a:chOff x="236901" y="-451931"/>
            <a:chExt cx="9557073" cy="6387754"/>
          </a:xfrm>
        </p:grpSpPr>
        <p:sp>
          <p:nvSpPr>
            <p:cNvPr id="4" name="TextBox 4"/>
            <p:cNvSpPr txBox="1"/>
            <p:nvPr/>
          </p:nvSpPr>
          <p:spPr>
            <a:xfrm>
              <a:off x="8605466" y="2283462"/>
              <a:ext cx="1188508" cy="659129"/>
            </a:xfrm>
            <a:prstGeom prst="rect">
              <a:avLst/>
            </a:prstGeom>
          </p:spPr>
          <p:txBody>
            <a:bodyPr lIns="0" tIns="0" rIns="0" bIns="0" rtlCol="0" anchor="t">
              <a:spAutoFit/>
            </a:bodyPr>
            <a:lstStyle/>
            <a:p>
              <a:pPr algn="ctr">
                <a:lnSpc>
                  <a:spcPts val="2005"/>
                </a:lnSpc>
              </a:pPr>
              <a:r>
                <a:rPr lang="en-US" sz="1432" dirty="0" err="1">
                  <a:solidFill>
                    <a:srgbClr val="4D4A46"/>
                  </a:solidFill>
                  <a:latin typeface="Clear Sans Regular Bold"/>
                </a:rPr>
                <a:t>Enerģētika</a:t>
              </a:r>
              <a:endParaRPr lang="en-US" sz="1432" dirty="0">
                <a:solidFill>
                  <a:srgbClr val="4D4A46"/>
                </a:solidFill>
                <a:latin typeface="Clear Sans Regular Bold"/>
              </a:endParaRPr>
            </a:p>
            <a:p>
              <a:pPr algn="ctr">
                <a:lnSpc>
                  <a:spcPts val="2005"/>
                </a:lnSpc>
              </a:pPr>
              <a:r>
                <a:rPr lang="en-US" sz="1432" dirty="0">
                  <a:solidFill>
                    <a:srgbClr val="4D4A46"/>
                  </a:solidFill>
                  <a:latin typeface="Clear Sans Regular Bold"/>
                </a:rPr>
                <a:t>45</a:t>
              </a:r>
              <a:r>
                <a:rPr lang="lv-LV" sz="1432" dirty="0">
                  <a:solidFill>
                    <a:srgbClr val="4D4A46"/>
                  </a:solidFill>
                  <a:latin typeface="Clear Sans Regular Bold"/>
                </a:rPr>
                <a:t>,</a:t>
              </a:r>
              <a:r>
                <a:rPr lang="en-US" sz="1432" dirty="0">
                  <a:solidFill>
                    <a:srgbClr val="4D4A46"/>
                  </a:solidFill>
                  <a:latin typeface="Clear Sans Regular Bold"/>
                </a:rPr>
                <a:t>2%</a:t>
              </a:r>
            </a:p>
          </p:txBody>
        </p:sp>
        <p:sp>
          <p:nvSpPr>
            <p:cNvPr id="5" name="TextBox 5"/>
            <p:cNvSpPr txBox="1"/>
            <p:nvPr/>
          </p:nvSpPr>
          <p:spPr>
            <a:xfrm>
              <a:off x="4252887" y="5276694"/>
              <a:ext cx="1215864" cy="659129"/>
            </a:xfrm>
            <a:prstGeom prst="rect">
              <a:avLst/>
            </a:prstGeom>
          </p:spPr>
          <p:txBody>
            <a:bodyPr lIns="0" tIns="0" rIns="0" bIns="0" rtlCol="0" anchor="t">
              <a:spAutoFit/>
            </a:bodyPr>
            <a:lstStyle/>
            <a:p>
              <a:pPr algn="ctr">
                <a:lnSpc>
                  <a:spcPts val="2005"/>
                </a:lnSpc>
              </a:pPr>
              <a:r>
                <a:rPr lang="en-US" sz="1432" dirty="0">
                  <a:solidFill>
                    <a:srgbClr val="4D4A46"/>
                  </a:solidFill>
                  <a:latin typeface="Clear Sans Regular Bold"/>
                </a:rPr>
                <a:t>Transports</a:t>
              </a:r>
            </a:p>
            <a:p>
              <a:pPr algn="ctr">
                <a:lnSpc>
                  <a:spcPts val="2005"/>
                </a:lnSpc>
              </a:pPr>
              <a:r>
                <a:rPr lang="en-US" sz="1432" dirty="0">
                  <a:solidFill>
                    <a:srgbClr val="4D4A46"/>
                  </a:solidFill>
                  <a:latin typeface="Clear Sans Regular Bold"/>
                </a:rPr>
                <a:t>21</a:t>
              </a:r>
              <a:r>
                <a:rPr lang="lv-LV" sz="1432" dirty="0">
                  <a:solidFill>
                    <a:srgbClr val="4D4A46"/>
                  </a:solidFill>
                  <a:latin typeface="Clear Sans Regular Bold"/>
                </a:rPr>
                <a:t>,</a:t>
              </a:r>
              <a:r>
                <a:rPr lang="en-US" sz="1432" dirty="0">
                  <a:solidFill>
                    <a:srgbClr val="4D4A46"/>
                  </a:solidFill>
                  <a:latin typeface="Clear Sans Regular Bold"/>
                </a:rPr>
                <a:t>4%</a:t>
              </a:r>
            </a:p>
          </p:txBody>
        </p:sp>
        <p:sp>
          <p:nvSpPr>
            <p:cNvPr id="6" name="TextBox 6"/>
            <p:cNvSpPr txBox="1"/>
            <p:nvPr/>
          </p:nvSpPr>
          <p:spPr>
            <a:xfrm>
              <a:off x="246557" y="3274296"/>
              <a:ext cx="2912389" cy="659129"/>
            </a:xfrm>
            <a:prstGeom prst="rect">
              <a:avLst/>
            </a:prstGeom>
          </p:spPr>
          <p:txBody>
            <a:bodyPr lIns="0" tIns="0" rIns="0" bIns="0" rtlCol="0" anchor="t">
              <a:spAutoFit/>
            </a:bodyPr>
            <a:lstStyle/>
            <a:p>
              <a:pPr algn="ctr">
                <a:lnSpc>
                  <a:spcPts val="2005"/>
                </a:lnSpc>
              </a:pPr>
              <a:r>
                <a:rPr lang="en-US" sz="1432" dirty="0" err="1">
                  <a:solidFill>
                    <a:srgbClr val="4D4A46"/>
                  </a:solidFill>
                  <a:latin typeface="Clear Sans Regular Bold"/>
                </a:rPr>
                <a:t>Pārējās</a:t>
              </a:r>
              <a:r>
                <a:rPr lang="en-US" sz="1432" dirty="0">
                  <a:solidFill>
                    <a:srgbClr val="4D4A46"/>
                  </a:solidFill>
                  <a:latin typeface="Clear Sans Regular Bold"/>
                </a:rPr>
                <a:t> </a:t>
              </a:r>
              <a:r>
                <a:rPr lang="en-US" sz="1432" dirty="0" err="1">
                  <a:solidFill>
                    <a:srgbClr val="4D4A46"/>
                  </a:solidFill>
                  <a:latin typeface="Clear Sans Regular Bold"/>
                </a:rPr>
                <a:t>kapitālsabiedrības</a:t>
              </a:r>
              <a:endParaRPr lang="en-US" sz="1432" dirty="0">
                <a:solidFill>
                  <a:srgbClr val="4D4A46"/>
                </a:solidFill>
                <a:latin typeface="Clear Sans Regular Bold"/>
              </a:endParaRPr>
            </a:p>
            <a:p>
              <a:pPr algn="ctr">
                <a:lnSpc>
                  <a:spcPts val="2005"/>
                </a:lnSpc>
              </a:pPr>
              <a:r>
                <a:rPr lang="en-US" sz="1432" dirty="0">
                  <a:solidFill>
                    <a:srgbClr val="4D4A46"/>
                  </a:solidFill>
                  <a:latin typeface="Clear Sans Regular Bold"/>
                </a:rPr>
                <a:t>10</a:t>
              </a:r>
              <a:r>
                <a:rPr lang="lv-LV" sz="1432" dirty="0">
                  <a:solidFill>
                    <a:srgbClr val="4D4A46"/>
                  </a:solidFill>
                  <a:latin typeface="Clear Sans Regular Bold"/>
                </a:rPr>
                <a:t>,</a:t>
              </a:r>
              <a:r>
                <a:rPr lang="en-US" sz="1432" dirty="0">
                  <a:solidFill>
                    <a:srgbClr val="4D4A46"/>
                  </a:solidFill>
                  <a:latin typeface="Clear Sans Regular Bold"/>
                </a:rPr>
                <a:t>1%</a:t>
              </a:r>
            </a:p>
          </p:txBody>
        </p:sp>
        <p:sp>
          <p:nvSpPr>
            <p:cNvPr id="7" name="TextBox 7"/>
            <p:cNvSpPr txBox="1"/>
            <p:nvPr/>
          </p:nvSpPr>
          <p:spPr>
            <a:xfrm>
              <a:off x="2830140" y="1685599"/>
              <a:ext cx="807947" cy="658215"/>
            </a:xfrm>
            <a:prstGeom prst="rect">
              <a:avLst/>
            </a:prstGeom>
          </p:spPr>
          <p:txBody>
            <a:bodyPr wrap="square" lIns="0" tIns="0" rIns="0" bIns="0" rtlCol="0" anchor="t">
              <a:spAutoFit/>
            </a:bodyPr>
            <a:lstStyle/>
            <a:p>
              <a:pPr algn="ctr">
                <a:lnSpc>
                  <a:spcPts val="2005"/>
                </a:lnSpc>
              </a:pPr>
              <a:r>
                <a:rPr lang="en-US" sz="1432" dirty="0" err="1">
                  <a:solidFill>
                    <a:srgbClr val="4D4A46"/>
                  </a:solidFill>
                  <a:latin typeface="Clear Sans Regular Bold"/>
                </a:rPr>
                <a:t>Sakari</a:t>
              </a:r>
              <a:endParaRPr lang="en-US" sz="1432" dirty="0">
                <a:solidFill>
                  <a:srgbClr val="4D4A46"/>
                </a:solidFill>
                <a:latin typeface="Clear Sans Regular Bold"/>
              </a:endParaRPr>
            </a:p>
            <a:p>
              <a:pPr algn="ctr">
                <a:lnSpc>
                  <a:spcPts val="2005"/>
                </a:lnSpc>
              </a:pPr>
              <a:r>
                <a:rPr lang="en-US" sz="1432" dirty="0">
                  <a:solidFill>
                    <a:srgbClr val="4D4A46"/>
                  </a:solidFill>
                  <a:latin typeface="Clear Sans Regular Bold"/>
                </a:rPr>
                <a:t>8</a:t>
              </a:r>
              <a:r>
                <a:rPr lang="lv-LV" sz="1432" dirty="0">
                  <a:solidFill>
                    <a:srgbClr val="4D4A46"/>
                  </a:solidFill>
                  <a:latin typeface="Clear Sans Regular Bold"/>
                </a:rPr>
                <a:t>,</a:t>
              </a:r>
              <a:r>
                <a:rPr lang="en-US" sz="1432" dirty="0">
                  <a:solidFill>
                    <a:srgbClr val="4D4A46"/>
                  </a:solidFill>
                  <a:latin typeface="Clear Sans Regular Bold"/>
                </a:rPr>
                <a:t>5%</a:t>
              </a:r>
            </a:p>
          </p:txBody>
        </p:sp>
        <p:sp>
          <p:nvSpPr>
            <p:cNvPr id="8" name="TextBox 8"/>
            <p:cNvSpPr txBox="1"/>
            <p:nvPr/>
          </p:nvSpPr>
          <p:spPr>
            <a:xfrm>
              <a:off x="236901" y="401467"/>
              <a:ext cx="3938887" cy="1000189"/>
            </a:xfrm>
            <a:prstGeom prst="rect">
              <a:avLst/>
            </a:prstGeom>
          </p:spPr>
          <p:txBody>
            <a:bodyPr lIns="0" tIns="0" rIns="0" bIns="0" rtlCol="0" anchor="t">
              <a:spAutoFit/>
            </a:bodyPr>
            <a:lstStyle/>
            <a:p>
              <a:pPr algn="ctr">
                <a:lnSpc>
                  <a:spcPts val="2005"/>
                </a:lnSpc>
              </a:pPr>
              <a:r>
                <a:rPr lang="en-US" sz="1432" dirty="0" err="1">
                  <a:solidFill>
                    <a:srgbClr val="4D4A46"/>
                  </a:solidFill>
                  <a:latin typeface="Clear Sans Regular Bold"/>
                </a:rPr>
                <a:t>Mežsaimniecība</a:t>
              </a:r>
              <a:r>
                <a:rPr lang="en-US" sz="1432" dirty="0">
                  <a:solidFill>
                    <a:srgbClr val="4D4A46"/>
                  </a:solidFill>
                  <a:latin typeface="Clear Sans Regular Bold"/>
                </a:rPr>
                <a:t> un </a:t>
              </a:r>
              <a:r>
                <a:rPr lang="en-US" sz="1432" dirty="0" err="1">
                  <a:solidFill>
                    <a:srgbClr val="4D4A46"/>
                  </a:solidFill>
                  <a:latin typeface="Clear Sans Regular Bold"/>
                </a:rPr>
                <a:t>lauksaimniecība</a:t>
              </a:r>
              <a:endParaRPr lang="en-US" sz="1432" dirty="0">
                <a:solidFill>
                  <a:srgbClr val="4D4A46"/>
                </a:solidFill>
                <a:latin typeface="Clear Sans Regular Bold"/>
              </a:endParaRPr>
            </a:p>
            <a:p>
              <a:pPr algn="ctr">
                <a:lnSpc>
                  <a:spcPts val="2005"/>
                </a:lnSpc>
              </a:pPr>
              <a:r>
                <a:rPr lang="en-US" sz="1432" dirty="0">
                  <a:solidFill>
                    <a:srgbClr val="4D4A46"/>
                  </a:solidFill>
                  <a:latin typeface="Clear Sans Regular Bold"/>
                </a:rPr>
                <a:t>5</a:t>
              </a:r>
              <a:r>
                <a:rPr lang="lv-LV" sz="1432" dirty="0">
                  <a:solidFill>
                    <a:srgbClr val="4D4A46"/>
                  </a:solidFill>
                  <a:latin typeface="Clear Sans Regular Bold"/>
                </a:rPr>
                <a:t>,</a:t>
              </a:r>
              <a:r>
                <a:rPr lang="en-US" sz="1432" dirty="0">
                  <a:solidFill>
                    <a:srgbClr val="4D4A46"/>
                  </a:solidFill>
                  <a:latin typeface="Clear Sans Regular Bold"/>
                </a:rPr>
                <a:t>1%</a:t>
              </a:r>
            </a:p>
          </p:txBody>
        </p:sp>
        <p:sp>
          <p:nvSpPr>
            <p:cNvPr id="9" name="TextBox 9"/>
            <p:cNvSpPr txBox="1"/>
            <p:nvPr/>
          </p:nvSpPr>
          <p:spPr>
            <a:xfrm>
              <a:off x="4538950" y="-451931"/>
              <a:ext cx="2410733" cy="1000189"/>
            </a:xfrm>
            <a:prstGeom prst="rect">
              <a:avLst/>
            </a:prstGeom>
          </p:spPr>
          <p:txBody>
            <a:bodyPr lIns="0" tIns="0" rIns="0" bIns="0" rtlCol="0" anchor="t">
              <a:spAutoFit/>
            </a:bodyPr>
            <a:lstStyle/>
            <a:p>
              <a:pPr algn="ctr">
                <a:lnSpc>
                  <a:spcPts val="2005"/>
                </a:lnSpc>
              </a:pPr>
              <a:r>
                <a:rPr lang="en-US" sz="1432" dirty="0" err="1">
                  <a:solidFill>
                    <a:srgbClr val="4D4A46"/>
                  </a:solidFill>
                  <a:latin typeface="Clear Sans Regular Bold"/>
                </a:rPr>
                <a:t>Nekustamais</a:t>
              </a:r>
              <a:r>
                <a:rPr lang="en-US" sz="1432" dirty="0">
                  <a:solidFill>
                    <a:srgbClr val="4D4A46"/>
                  </a:solidFill>
                  <a:latin typeface="Clear Sans Regular Bold"/>
                </a:rPr>
                <a:t> </a:t>
              </a:r>
              <a:r>
                <a:rPr lang="en-US" sz="1432" dirty="0" err="1">
                  <a:solidFill>
                    <a:srgbClr val="4D4A46"/>
                  </a:solidFill>
                  <a:latin typeface="Clear Sans Regular Bold"/>
                </a:rPr>
                <a:t>īpašums</a:t>
              </a:r>
              <a:endParaRPr lang="en-US" sz="1432" dirty="0">
                <a:solidFill>
                  <a:srgbClr val="4D4A46"/>
                </a:solidFill>
                <a:latin typeface="Clear Sans Regular Bold"/>
              </a:endParaRPr>
            </a:p>
            <a:p>
              <a:pPr algn="ctr">
                <a:lnSpc>
                  <a:spcPts val="2005"/>
                </a:lnSpc>
              </a:pPr>
              <a:r>
                <a:rPr lang="en-US" sz="1432" dirty="0">
                  <a:solidFill>
                    <a:srgbClr val="4D4A46"/>
                  </a:solidFill>
                  <a:latin typeface="Clear Sans Regular Bold"/>
                </a:rPr>
                <a:t>4</a:t>
              </a:r>
              <a:r>
                <a:rPr lang="lv-LV" sz="1432" dirty="0">
                  <a:solidFill>
                    <a:srgbClr val="4D4A46"/>
                  </a:solidFill>
                  <a:latin typeface="Clear Sans Regular Bold"/>
                </a:rPr>
                <a:t>,</a:t>
              </a:r>
              <a:r>
                <a:rPr lang="en-US" sz="1432" dirty="0">
                  <a:solidFill>
                    <a:srgbClr val="4D4A46"/>
                  </a:solidFill>
                  <a:latin typeface="Clear Sans Regular Bold"/>
                </a:rPr>
                <a:t>6%</a:t>
              </a:r>
            </a:p>
          </p:txBody>
        </p:sp>
        <p:grpSp>
          <p:nvGrpSpPr>
            <p:cNvPr id="10" name="Group 10"/>
            <p:cNvGrpSpPr>
              <a:grpSpLocks noChangeAspect="1"/>
            </p:cNvGrpSpPr>
            <p:nvPr/>
          </p:nvGrpSpPr>
          <p:grpSpPr>
            <a:xfrm>
              <a:off x="3607375" y="785562"/>
              <a:ext cx="4519819" cy="4519819"/>
              <a:chOff x="0" y="0"/>
              <a:chExt cx="2540000" cy="2540000"/>
            </a:xfrm>
          </p:grpSpPr>
          <p:sp>
            <p:nvSpPr>
              <p:cNvPr id="11" name="Freeform 11"/>
              <p:cNvSpPr/>
              <p:nvPr/>
            </p:nvSpPr>
            <p:spPr>
              <a:xfrm>
                <a:off x="1270000" y="0"/>
                <a:ext cx="1339840" cy="2500618"/>
              </a:xfrm>
              <a:custGeom>
                <a:avLst/>
                <a:gdLst/>
                <a:ahLst/>
                <a:cxnLst/>
                <a:rect l="l" t="t" r="r" b="b"/>
                <a:pathLst>
                  <a:path w="1339840" h="2500618">
                    <a:moveTo>
                      <a:pt x="0" y="0"/>
                    </a:moveTo>
                    <a:cubicBezTo>
                      <a:pt x="640255" y="0"/>
                      <a:pt x="1180393" y="476590"/>
                      <a:pt x="1260116" y="1111861"/>
                    </a:cubicBezTo>
                    <a:cubicBezTo>
                      <a:pt x="1339840" y="1747133"/>
                      <a:pt x="934216" y="2342412"/>
                      <a:pt x="313816" y="2500618"/>
                    </a:cubicBezTo>
                    <a:lnTo>
                      <a:pt x="0" y="1270000"/>
                    </a:lnTo>
                    <a:close/>
                  </a:path>
                </a:pathLst>
              </a:custGeom>
              <a:solidFill>
                <a:srgbClr val="FF914D"/>
              </a:solidFill>
            </p:spPr>
          </p:sp>
          <p:sp>
            <p:nvSpPr>
              <p:cNvPr id="12" name="Freeform 12"/>
              <p:cNvSpPr/>
              <p:nvPr/>
            </p:nvSpPr>
            <p:spPr>
              <a:xfrm>
                <a:off x="141865" y="1270000"/>
                <a:ext cx="1503063" cy="1394927"/>
              </a:xfrm>
              <a:custGeom>
                <a:avLst/>
                <a:gdLst/>
                <a:ahLst/>
                <a:cxnLst/>
                <a:rect l="l" t="t" r="r" b="b"/>
                <a:pathLst>
                  <a:path w="1503063" h="1394927">
                    <a:moveTo>
                      <a:pt x="1503064" y="1213396"/>
                    </a:moveTo>
                    <a:cubicBezTo>
                      <a:pt x="915566" y="1394927"/>
                      <a:pt x="282410" y="1129494"/>
                      <a:pt x="0" y="583277"/>
                    </a:cubicBezTo>
                    <a:lnTo>
                      <a:pt x="1128135" y="0"/>
                    </a:lnTo>
                    <a:close/>
                  </a:path>
                </a:pathLst>
              </a:custGeom>
              <a:solidFill>
                <a:srgbClr val="E45D56"/>
              </a:solidFill>
            </p:spPr>
          </p:sp>
          <p:sp>
            <p:nvSpPr>
              <p:cNvPr id="13" name="Freeform 13"/>
              <p:cNvSpPr/>
              <p:nvPr/>
            </p:nvSpPr>
            <p:spPr>
              <a:xfrm>
                <a:off x="-30121" y="1071363"/>
                <a:ext cx="1300121" cy="837568"/>
              </a:xfrm>
              <a:custGeom>
                <a:avLst/>
                <a:gdLst/>
                <a:ahLst/>
                <a:cxnLst/>
                <a:rect l="l" t="t" r="r" b="b"/>
                <a:pathLst>
                  <a:path w="1300121" h="837568">
                    <a:moveTo>
                      <a:pt x="202548" y="837568"/>
                    </a:moveTo>
                    <a:cubicBezTo>
                      <a:pt x="55385" y="584768"/>
                      <a:pt x="0" y="288916"/>
                      <a:pt x="45751" y="0"/>
                    </a:cubicBezTo>
                    <a:lnTo>
                      <a:pt x="1300121" y="198637"/>
                    </a:lnTo>
                    <a:close/>
                  </a:path>
                </a:pathLst>
              </a:custGeom>
              <a:solidFill>
                <a:srgbClr val="BB2F5D"/>
              </a:solidFill>
            </p:spPr>
          </p:sp>
          <p:sp>
            <p:nvSpPr>
              <p:cNvPr id="14" name="Freeform 14"/>
              <p:cNvSpPr/>
              <p:nvPr/>
            </p:nvSpPr>
            <p:spPr>
              <a:xfrm>
                <a:off x="7270" y="461012"/>
                <a:ext cx="1262730" cy="808988"/>
              </a:xfrm>
              <a:custGeom>
                <a:avLst/>
                <a:gdLst/>
                <a:ahLst/>
                <a:cxnLst/>
                <a:rect l="l" t="t" r="r" b="b"/>
                <a:pathLst>
                  <a:path w="1262730" h="808988">
                    <a:moveTo>
                      <a:pt x="0" y="673292"/>
                    </a:moveTo>
                    <a:cubicBezTo>
                      <a:pt x="26584" y="425914"/>
                      <a:pt x="125245" y="191793"/>
                      <a:pt x="283732" y="0"/>
                    </a:cubicBezTo>
                    <a:lnTo>
                      <a:pt x="1262730" y="808988"/>
                    </a:lnTo>
                    <a:close/>
                  </a:path>
                </a:pathLst>
              </a:custGeom>
              <a:solidFill>
                <a:srgbClr val="87095E"/>
              </a:solidFill>
            </p:spPr>
          </p:sp>
          <p:sp>
            <p:nvSpPr>
              <p:cNvPr id="15" name="Freeform 15"/>
              <p:cNvSpPr/>
              <p:nvPr/>
            </p:nvSpPr>
            <p:spPr>
              <a:xfrm>
                <a:off x="251792" y="194296"/>
                <a:ext cx="1018208" cy="1075704"/>
              </a:xfrm>
              <a:custGeom>
                <a:avLst/>
                <a:gdLst/>
                <a:ahLst/>
                <a:cxnLst/>
                <a:rect l="l" t="t" r="r" b="b"/>
                <a:pathLst>
                  <a:path w="1018208" h="1075704">
                    <a:moveTo>
                      <a:pt x="0" y="316656"/>
                    </a:moveTo>
                    <a:cubicBezTo>
                      <a:pt x="93818" y="190807"/>
                      <a:pt x="210152" y="83441"/>
                      <a:pt x="343108" y="0"/>
                    </a:cubicBezTo>
                    <a:lnTo>
                      <a:pt x="1018208" y="1075704"/>
                    </a:lnTo>
                    <a:close/>
                  </a:path>
                </a:pathLst>
              </a:custGeom>
              <a:solidFill>
                <a:srgbClr val="4B0056"/>
              </a:solidFill>
            </p:spPr>
          </p:sp>
          <p:sp>
            <p:nvSpPr>
              <p:cNvPr id="16" name="Freeform 16"/>
              <p:cNvSpPr/>
              <p:nvPr/>
            </p:nvSpPr>
            <p:spPr>
              <a:xfrm>
                <a:off x="541981" y="40463"/>
                <a:ext cx="728019" cy="1229537"/>
              </a:xfrm>
              <a:custGeom>
                <a:avLst/>
                <a:gdLst/>
                <a:ahLst/>
                <a:cxnLst/>
                <a:rect l="l" t="t" r="r" b="b"/>
                <a:pathLst>
                  <a:path w="728019" h="1229537">
                    <a:moveTo>
                      <a:pt x="0" y="188918"/>
                    </a:moveTo>
                    <a:cubicBezTo>
                      <a:pt x="124287" y="101967"/>
                      <a:pt x="263145" y="37983"/>
                      <a:pt x="409995" y="0"/>
                    </a:cubicBezTo>
                    <a:lnTo>
                      <a:pt x="728019" y="1229537"/>
                    </a:lnTo>
                    <a:close/>
                  </a:path>
                </a:pathLst>
              </a:custGeom>
              <a:solidFill>
                <a:srgbClr val="4E3D8F"/>
              </a:solidFill>
            </p:spPr>
          </p:sp>
          <p:sp>
            <p:nvSpPr>
              <p:cNvPr id="17" name="Freeform 17"/>
              <p:cNvSpPr/>
              <p:nvPr/>
            </p:nvSpPr>
            <p:spPr>
              <a:xfrm>
                <a:off x="890923" y="0"/>
                <a:ext cx="379077" cy="1270000"/>
              </a:xfrm>
              <a:custGeom>
                <a:avLst/>
                <a:gdLst/>
                <a:ahLst/>
                <a:cxnLst/>
                <a:rect l="l" t="t" r="r" b="b"/>
                <a:pathLst>
                  <a:path w="379077" h="1270000">
                    <a:moveTo>
                      <a:pt x="0" y="57894"/>
                    </a:moveTo>
                    <a:cubicBezTo>
                      <a:pt x="122659" y="19533"/>
                      <a:pt x="250431" y="13"/>
                      <a:pt x="378950" y="0"/>
                    </a:cubicBezTo>
                    <a:lnTo>
                      <a:pt x="379077" y="1270000"/>
                    </a:lnTo>
                    <a:close/>
                  </a:path>
                </a:pathLst>
              </a:custGeom>
              <a:solidFill>
                <a:srgbClr val="3F6EC1"/>
              </a:solidFill>
            </p:spPr>
          </p:sp>
          <p:sp>
            <p:nvSpPr>
              <p:cNvPr id="18" name="Freeform 18"/>
              <p:cNvSpPr/>
              <p:nvPr/>
            </p:nvSpPr>
            <p:spPr>
              <a:xfrm>
                <a:off x="1255019" y="0"/>
                <a:ext cx="14981" cy="1270000"/>
              </a:xfrm>
              <a:custGeom>
                <a:avLst/>
                <a:gdLst/>
                <a:ahLst/>
                <a:cxnLst/>
                <a:rect l="l" t="t" r="r" b="b"/>
                <a:pathLst>
                  <a:path w="14981" h="1270000">
                    <a:moveTo>
                      <a:pt x="0" y="88"/>
                    </a:moveTo>
                    <a:cubicBezTo>
                      <a:pt x="4951" y="30"/>
                      <a:pt x="9903" y="1"/>
                      <a:pt x="14854" y="0"/>
                    </a:cubicBezTo>
                    <a:lnTo>
                      <a:pt x="14981" y="1270000"/>
                    </a:lnTo>
                    <a:close/>
                  </a:path>
                </a:pathLst>
              </a:custGeom>
              <a:solidFill>
                <a:srgbClr val="1B9EE6"/>
              </a:solidFill>
            </p:spPr>
          </p:sp>
        </p:grpSp>
      </p:grpSp>
      <p:grpSp>
        <p:nvGrpSpPr>
          <p:cNvPr id="19" name="Group 19"/>
          <p:cNvGrpSpPr/>
          <p:nvPr/>
        </p:nvGrpSpPr>
        <p:grpSpPr>
          <a:xfrm>
            <a:off x="7181817" y="7015766"/>
            <a:ext cx="2902592" cy="1102756"/>
            <a:chOff x="0" y="0"/>
            <a:chExt cx="2040668" cy="775293"/>
          </a:xfrm>
        </p:grpSpPr>
        <p:sp>
          <p:nvSpPr>
            <p:cNvPr id="20" name="Freeform 20"/>
            <p:cNvSpPr/>
            <p:nvPr/>
          </p:nvSpPr>
          <p:spPr>
            <a:xfrm>
              <a:off x="0" y="0"/>
              <a:ext cx="2040668" cy="775293"/>
            </a:xfrm>
            <a:custGeom>
              <a:avLst/>
              <a:gdLst/>
              <a:ahLst/>
              <a:cxnLst/>
              <a:rect l="l" t="t" r="r" b="b"/>
              <a:pathLst>
                <a:path w="2040668" h="775293">
                  <a:moveTo>
                    <a:pt x="0" y="0"/>
                  </a:moveTo>
                  <a:lnTo>
                    <a:pt x="2040668" y="0"/>
                  </a:lnTo>
                  <a:lnTo>
                    <a:pt x="2040668" y="775293"/>
                  </a:lnTo>
                  <a:lnTo>
                    <a:pt x="0" y="775293"/>
                  </a:lnTo>
                  <a:close/>
                </a:path>
              </a:pathLst>
            </a:custGeom>
            <a:solidFill>
              <a:srgbClr val="F1F1F1"/>
            </a:solidFill>
          </p:spPr>
        </p:sp>
      </p:grpSp>
      <p:sp>
        <p:nvSpPr>
          <p:cNvPr id="21" name="TextBox 21"/>
          <p:cNvSpPr txBox="1"/>
          <p:nvPr/>
        </p:nvSpPr>
        <p:spPr>
          <a:xfrm>
            <a:off x="609600" y="541021"/>
            <a:ext cx="6005582" cy="9035807"/>
          </a:xfrm>
          <a:prstGeom prst="rect">
            <a:avLst/>
          </a:prstGeom>
        </p:spPr>
        <p:txBody>
          <a:bodyPr wrap="square" lIns="0" tIns="0" rIns="0" bIns="0" rtlCol="0" anchor="t">
            <a:spAutoFit/>
          </a:bodyPr>
          <a:lstStyle/>
          <a:p>
            <a:pPr>
              <a:lnSpc>
                <a:spcPts val="6720"/>
              </a:lnSpc>
            </a:pPr>
            <a:r>
              <a:rPr lang="en-US" sz="3200" b="1" spc="168" dirty="0">
                <a:solidFill>
                  <a:srgbClr val="4D4A46"/>
                </a:solidFill>
                <a:latin typeface="+mj-lt"/>
              </a:rPr>
              <a:t>VALSTS</a:t>
            </a:r>
            <a:r>
              <a:rPr lang="lv-LV" sz="3200" b="1" spc="168" dirty="0">
                <a:solidFill>
                  <a:srgbClr val="4D4A46"/>
                </a:solidFill>
                <a:latin typeface="+mj-lt"/>
              </a:rPr>
              <a:t> </a:t>
            </a:r>
            <a:r>
              <a:rPr lang="en-US" sz="3200" b="1" spc="168" dirty="0">
                <a:solidFill>
                  <a:srgbClr val="4D4A46"/>
                </a:solidFill>
                <a:latin typeface="+mj-lt"/>
              </a:rPr>
              <a:t>KAPITĀL</a:t>
            </a:r>
            <a:r>
              <a:rPr lang="lv-LV" sz="3200" b="1" spc="168" dirty="0">
                <a:solidFill>
                  <a:srgbClr val="4D4A46"/>
                </a:solidFill>
                <a:latin typeface="+mj-lt"/>
              </a:rPr>
              <a:t>SABIEDRĪBU</a:t>
            </a:r>
            <a:r>
              <a:rPr lang="en-US" sz="3200" b="1" spc="168" dirty="0">
                <a:solidFill>
                  <a:srgbClr val="4D4A46"/>
                </a:solidFill>
                <a:latin typeface="+mj-lt"/>
              </a:rPr>
              <a:t> </a:t>
            </a:r>
            <a:r>
              <a:rPr lang="lv-LV" sz="3200" b="1" spc="168" dirty="0">
                <a:solidFill>
                  <a:srgbClr val="4D4A46"/>
                </a:solidFill>
                <a:latin typeface="+mj-lt"/>
              </a:rPr>
              <a:t>IETEKME UZ LATVIJAS TAUTSAIMNIECĪBU</a:t>
            </a:r>
            <a:endParaRPr lang="en-US" sz="3200" b="1" spc="168" dirty="0">
              <a:solidFill>
                <a:srgbClr val="4D4A46"/>
              </a:solidFill>
              <a:latin typeface="+mj-lt"/>
            </a:endParaRPr>
          </a:p>
          <a:p>
            <a:pPr>
              <a:lnSpc>
                <a:spcPts val="6720"/>
              </a:lnSpc>
            </a:pPr>
            <a:endParaRPr lang="lv-LV" sz="5600" spc="168" dirty="0">
              <a:solidFill>
                <a:srgbClr val="4D4A46"/>
              </a:solidFill>
            </a:endParaRPr>
          </a:p>
          <a:p>
            <a:pPr>
              <a:lnSpc>
                <a:spcPts val="6720"/>
              </a:lnSpc>
            </a:pPr>
            <a:endParaRPr lang="lv-LV" sz="5600" spc="168" dirty="0">
              <a:solidFill>
                <a:srgbClr val="4D4A46"/>
              </a:solidFill>
            </a:endParaRPr>
          </a:p>
          <a:p>
            <a:pPr>
              <a:lnSpc>
                <a:spcPct val="150000"/>
              </a:lnSpc>
            </a:pPr>
            <a:endParaRPr lang="lv-LV" sz="5600" spc="168" dirty="0">
              <a:solidFill>
                <a:srgbClr val="4D4A46"/>
              </a:solidFill>
            </a:endParaRPr>
          </a:p>
          <a:p>
            <a:r>
              <a:rPr lang="lv-LV" sz="2800" b="1" spc="168" dirty="0"/>
              <a:t>Valsts kapitālsabiedrībām jāsniedz ieguldījums ekonomikas transformācijā, virzoties uz ambiciozākiem mērķiem inovāciju, jaunu pakalpojumu un produktu veidošanā un plašāku privātā sektora iesaisti investīciju finansēšanā </a:t>
            </a:r>
          </a:p>
        </p:txBody>
      </p:sp>
      <p:sp>
        <p:nvSpPr>
          <p:cNvPr id="22" name="TextBox 22"/>
          <p:cNvSpPr txBox="1"/>
          <p:nvPr/>
        </p:nvSpPr>
        <p:spPr>
          <a:xfrm>
            <a:off x="6952932" y="541020"/>
            <a:ext cx="9627984" cy="899159"/>
          </a:xfrm>
          <a:prstGeom prst="rect">
            <a:avLst/>
          </a:prstGeom>
        </p:spPr>
        <p:txBody>
          <a:bodyPr lIns="0" tIns="0" rIns="0" bIns="0" rtlCol="0" anchor="t">
            <a:spAutoFit/>
          </a:bodyPr>
          <a:lstStyle/>
          <a:p>
            <a:pPr>
              <a:lnSpc>
                <a:spcPts val="3600"/>
              </a:lnSpc>
              <a:spcBef>
                <a:spcPct val="0"/>
              </a:spcBef>
            </a:pPr>
            <a:r>
              <a:rPr lang="en-US" sz="2400" spc="120" dirty="0" err="1">
                <a:solidFill>
                  <a:srgbClr val="4D4A46"/>
                </a:solidFill>
                <a:latin typeface="Clear Sans Bold"/>
              </a:rPr>
              <a:t>Kapitālsabiedrību</a:t>
            </a:r>
            <a:r>
              <a:rPr lang="en-US" sz="2400" spc="120" dirty="0">
                <a:solidFill>
                  <a:srgbClr val="4D4A46"/>
                </a:solidFill>
                <a:latin typeface="Clear Sans Bold"/>
              </a:rPr>
              <a:t> </a:t>
            </a:r>
            <a:r>
              <a:rPr lang="en-US" sz="2400" spc="120" dirty="0" err="1">
                <a:solidFill>
                  <a:srgbClr val="4D4A46"/>
                </a:solidFill>
                <a:latin typeface="Clear Sans Bold"/>
              </a:rPr>
              <a:t>kopējie</a:t>
            </a:r>
            <a:r>
              <a:rPr lang="en-US" sz="2400" spc="120" dirty="0">
                <a:solidFill>
                  <a:srgbClr val="4D4A46"/>
                </a:solidFill>
                <a:latin typeface="Clear Sans Bold"/>
              </a:rPr>
              <a:t> </a:t>
            </a:r>
            <a:r>
              <a:rPr lang="en-US" sz="2400" spc="120" dirty="0" err="1">
                <a:solidFill>
                  <a:srgbClr val="4D4A46"/>
                </a:solidFill>
                <a:latin typeface="Clear Sans Bold"/>
              </a:rPr>
              <a:t>aktīvi</a:t>
            </a:r>
            <a:r>
              <a:rPr lang="en-US" sz="2400" spc="120" dirty="0">
                <a:solidFill>
                  <a:srgbClr val="4D4A46"/>
                </a:solidFill>
                <a:latin typeface="Clear Sans Bold"/>
              </a:rPr>
              <a:t> pa </a:t>
            </a:r>
            <a:r>
              <a:rPr lang="en-US" sz="2400" spc="120" dirty="0" err="1">
                <a:solidFill>
                  <a:srgbClr val="4D4A46"/>
                </a:solidFill>
                <a:latin typeface="Clear Sans Bold"/>
              </a:rPr>
              <a:t>nozarēm</a:t>
            </a:r>
            <a:r>
              <a:rPr lang="en-US" sz="2400" spc="120" dirty="0">
                <a:solidFill>
                  <a:srgbClr val="4D4A46"/>
                </a:solidFill>
                <a:latin typeface="Clear Sans Bold"/>
              </a:rPr>
              <a:t> 2020. </a:t>
            </a:r>
            <a:r>
              <a:rPr lang="en-US" sz="2400" spc="120" dirty="0" err="1">
                <a:solidFill>
                  <a:srgbClr val="4D4A46"/>
                </a:solidFill>
                <a:latin typeface="Clear Sans Bold"/>
              </a:rPr>
              <a:t>gadā</a:t>
            </a:r>
            <a:endParaRPr lang="lv-LV" sz="2400" spc="120" dirty="0">
              <a:solidFill>
                <a:srgbClr val="4D4A46"/>
              </a:solidFill>
              <a:latin typeface="Clear Sans Bold"/>
            </a:endParaRPr>
          </a:p>
          <a:p>
            <a:pPr>
              <a:lnSpc>
                <a:spcPts val="3600"/>
              </a:lnSpc>
              <a:spcBef>
                <a:spcPct val="0"/>
              </a:spcBef>
            </a:pPr>
            <a:r>
              <a:rPr lang="en-US" sz="2400" spc="120" dirty="0">
                <a:solidFill>
                  <a:srgbClr val="4D4A46"/>
                </a:solidFill>
                <a:latin typeface="Clear Sans Bold"/>
              </a:rPr>
              <a:t>(m</a:t>
            </a:r>
            <a:r>
              <a:rPr lang="lv-LV" sz="2400" spc="120" dirty="0">
                <a:solidFill>
                  <a:srgbClr val="4D4A46"/>
                </a:solidFill>
                <a:latin typeface="Clear Sans Bold"/>
              </a:rPr>
              <a:t>i</a:t>
            </a:r>
            <a:r>
              <a:rPr lang="en-US" sz="2400" spc="120" dirty="0" err="1">
                <a:solidFill>
                  <a:srgbClr val="4D4A46"/>
                </a:solidFill>
                <a:latin typeface="Clear Sans Bold"/>
              </a:rPr>
              <a:t>lj</a:t>
            </a:r>
            <a:r>
              <a:rPr lang="en-US" sz="2400" spc="120" dirty="0">
                <a:solidFill>
                  <a:srgbClr val="4D4A46"/>
                </a:solidFill>
                <a:latin typeface="Clear Sans Bold"/>
              </a:rPr>
              <a:t>. EUR, % no </a:t>
            </a:r>
            <a:r>
              <a:rPr lang="en-US" sz="2400" spc="120" dirty="0" err="1">
                <a:solidFill>
                  <a:srgbClr val="4D4A46"/>
                </a:solidFill>
                <a:latin typeface="Clear Sans Bold"/>
              </a:rPr>
              <a:t>kopējiem</a:t>
            </a:r>
            <a:r>
              <a:rPr lang="en-US" sz="2400" spc="120" dirty="0">
                <a:solidFill>
                  <a:srgbClr val="4D4A46"/>
                </a:solidFill>
                <a:latin typeface="Clear Sans Bold"/>
              </a:rPr>
              <a:t> </a:t>
            </a:r>
            <a:r>
              <a:rPr lang="en-US" sz="2400" spc="120" dirty="0" err="1">
                <a:solidFill>
                  <a:srgbClr val="4D4A46"/>
                </a:solidFill>
                <a:latin typeface="Clear Sans Bold"/>
              </a:rPr>
              <a:t>aktīviem</a:t>
            </a:r>
            <a:r>
              <a:rPr lang="en-US" sz="2400" spc="120" dirty="0">
                <a:solidFill>
                  <a:srgbClr val="4D4A46"/>
                </a:solidFill>
                <a:latin typeface="Clear Sans Bold"/>
              </a:rPr>
              <a:t>)</a:t>
            </a:r>
          </a:p>
        </p:txBody>
      </p:sp>
      <p:sp>
        <p:nvSpPr>
          <p:cNvPr id="23" name="TextBox 23"/>
          <p:cNvSpPr txBox="1"/>
          <p:nvPr/>
        </p:nvSpPr>
        <p:spPr>
          <a:xfrm>
            <a:off x="7208470" y="7111978"/>
            <a:ext cx="2695612" cy="815340"/>
          </a:xfrm>
          <a:prstGeom prst="rect">
            <a:avLst/>
          </a:prstGeom>
        </p:spPr>
        <p:txBody>
          <a:bodyPr lIns="0" tIns="0" rIns="0" bIns="0" rtlCol="0" anchor="t">
            <a:spAutoFit/>
          </a:bodyPr>
          <a:lstStyle/>
          <a:p>
            <a:pPr algn="ctr">
              <a:lnSpc>
                <a:spcPts val="3359"/>
              </a:lnSpc>
            </a:pPr>
            <a:r>
              <a:rPr lang="en-US" sz="2399">
                <a:solidFill>
                  <a:srgbClr val="4D4A46"/>
                </a:solidFill>
                <a:latin typeface="Open Sans Light Bold"/>
              </a:rPr>
              <a:t>Kopējie aktīvi </a:t>
            </a:r>
          </a:p>
          <a:p>
            <a:pPr algn="ctr">
              <a:lnSpc>
                <a:spcPts val="3359"/>
              </a:lnSpc>
            </a:pPr>
            <a:r>
              <a:rPr lang="en-US" sz="2399">
                <a:solidFill>
                  <a:srgbClr val="4D4A46"/>
                </a:solidFill>
                <a:latin typeface="Arimo"/>
              </a:rPr>
              <a:t>10,6 mljrd. EUR</a:t>
            </a:r>
          </a:p>
        </p:txBody>
      </p:sp>
      <p:grpSp>
        <p:nvGrpSpPr>
          <p:cNvPr id="24" name="Group 24"/>
          <p:cNvGrpSpPr/>
          <p:nvPr/>
        </p:nvGrpSpPr>
        <p:grpSpPr>
          <a:xfrm>
            <a:off x="10393828" y="7001846"/>
            <a:ext cx="3576190" cy="1154003"/>
            <a:chOff x="0" y="-1"/>
            <a:chExt cx="2355972" cy="760250"/>
          </a:xfrm>
        </p:grpSpPr>
        <p:sp>
          <p:nvSpPr>
            <p:cNvPr id="25" name="Freeform 25"/>
            <p:cNvSpPr/>
            <p:nvPr/>
          </p:nvSpPr>
          <p:spPr>
            <a:xfrm>
              <a:off x="0" y="-1"/>
              <a:ext cx="2355972" cy="760250"/>
            </a:xfrm>
            <a:custGeom>
              <a:avLst/>
              <a:gdLst/>
              <a:ahLst/>
              <a:cxnLst/>
              <a:rect l="l" t="t" r="r" b="b"/>
              <a:pathLst>
                <a:path w="2355972" h="682247">
                  <a:moveTo>
                    <a:pt x="0" y="0"/>
                  </a:moveTo>
                  <a:lnTo>
                    <a:pt x="2355972" y="0"/>
                  </a:lnTo>
                  <a:lnTo>
                    <a:pt x="2355972" y="682247"/>
                  </a:lnTo>
                  <a:lnTo>
                    <a:pt x="0" y="682247"/>
                  </a:lnTo>
                  <a:close/>
                </a:path>
              </a:pathLst>
            </a:custGeom>
            <a:solidFill>
              <a:srgbClr val="F1F1F1"/>
            </a:solidFill>
          </p:spPr>
        </p:sp>
      </p:grpSp>
      <p:sp>
        <p:nvSpPr>
          <p:cNvPr id="26" name="TextBox 26"/>
          <p:cNvSpPr txBox="1"/>
          <p:nvPr/>
        </p:nvSpPr>
        <p:spPr>
          <a:xfrm>
            <a:off x="10605985" y="7140424"/>
            <a:ext cx="3576190" cy="815340"/>
          </a:xfrm>
          <a:prstGeom prst="rect">
            <a:avLst/>
          </a:prstGeom>
        </p:spPr>
        <p:txBody>
          <a:bodyPr lIns="0" tIns="0" rIns="0" bIns="0" rtlCol="0" anchor="t">
            <a:spAutoFit/>
          </a:bodyPr>
          <a:lstStyle/>
          <a:p>
            <a:pPr algn="ctr">
              <a:lnSpc>
                <a:spcPts val="3359"/>
              </a:lnSpc>
            </a:pPr>
            <a:r>
              <a:rPr lang="en-US" sz="2399">
                <a:solidFill>
                  <a:srgbClr val="4D4A46"/>
                </a:solidFill>
                <a:latin typeface="Open Sans Light Bold"/>
              </a:rPr>
              <a:t>Apgrozījums </a:t>
            </a:r>
          </a:p>
          <a:p>
            <a:pPr algn="ctr">
              <a:lnSpc>
                <a:spcPts val="3359"/>
              </a:lnSpc>
            </a:pPr>
            <a:r>
              <a:rPr lang="en-US" sz="2399">
                <a:solidFill>
                  <a:srgbClr val="4D4A46"/>
                </a:solidFill>
                <a:latin typeface="Arimo"/>
              </a:rPr>
              <a:t>3,29 mljrd. EUR </a:t>
            </a:r>
          </a:p>
        </p:txBody>
      </p:sp>
      <p:grpSp>
        <p:nvGrpSpPr>
          <p:cNvPr id="27" name="Group 27"/>
          <p:cNvGrpSpPr/>
          <p:nvPr/>
        </p:nvGrpSpPr>
        <p:grpSpPr>
          <a:xfrm>
            <a:off x="7208470" y="8351499"/>
            <a:ext cx="6795028" cy="1615440"/>
            <a:chOff x="0" y="0"/>
            <a:chExt cx="4777248" cy="1135736"/>
          </a:xfrm>
        </p:grpSpPr>
        <p:sp>
          <p:nvSpPr>
            <p:cNvPr id="28" name="Freeform 28"/>
            <p:cNvSpPr/>
            <p:nvPr/>
          </p:nvSpPr>
          <p:spPr>
            <a:xfrm>
              <a:off x="0" y="0"/>
              <a:ext cx="4777248" cy="1135736"/>
            </a:xfrm>
            <a:custGeom>
              <a:avLst/>
              <a:gdLst/>
              <a:ahLst/>
              <a:cxnLst/>
              <a:rect l="l" t="t" r="r" b="b"/>
              <a:pathLst>
                <a:path w="4777248" h="1135736">
                  <a:moveTo>
                    <a:pt x="0" y="0"/>
                  </a:moveTo>
                  <a:lnTo>
                    <a:pt x="4777248" y="0"/>
                  </a:lnTo>
                  <a:lnTo>
                    <a:pt x="4777248" y="1135736"/>
                  </a:lnTo>
                  <a:lnTo>
                    <a:pt x="0" y="1135736"/>
                  </a:lnTo>
                  <a:close/>
                </a:path>
              </a:pathLst>
            </a:custGeom>
            <a:solidFill>
              <a:srgbClr val="F1F1F1"/>
            </a:solidFill>
          </p:spPr>
        </p:sp>
      </p:grpSp>
      <p:sp>
        <p:nvSpPr>
          <p:cNvPr id="29" name="TextBox 29"/>
          <p:cNvSpPr txBox="1"/>
          <p:nvPr/>
        </p:nvSpPr>
        <p:spPr>
          <a:xfrm>
            <a:off x="7771437" y="8509047"/>
            <a:ext cx="5669095" cy="1653540"/>
          </a:xfrm>
          <a:prstGeom prst="rect">
            <a:avLst/>
          </a:prstGeom>
        </p:spPr>
        <p:txBody>
          <a:bodyPr lIns="0" tIns="0" rIns="0" bIns="0" rtlCol="0" anchor="t">
            <a:spAutoFit/>
          </a:bodyPr>
          <a:lstStyle/>
          <a:p>
            <a:pPr algn="ctr">
              <a:lnSpc>
                <a:spcPts val="3359"/>
              </a:lnSpc>
            </a:pPr>
            <a:r>
              <a:rPr lang="en-US" sz="2399" dirty="0" err="1">
                <a:solidFill>
                  <a:srgbClr val="4D4A46"/>
                </a:solidFill>
                <a:latin typeface="Open Sans Light Bold"/>
              </a:rPr>
              <a:t>Nodarbināto</a:t>
            </a:r>
            <a:r>
              <a:rPr lang="en-US" sz="2399" dirty="0">
                <a:solidFill>
                  <a:srgbClr val="4D4A46"/>
                </a:solidFill>
                <a:latin typeface="Open Sans Light Bold"/>
              </a:rPr>
              <a:t> </a:t>
            </a:r>
            <a:r>
              <a:rPr lang="en-US" sz="2399" dirty="0" err="1">
                <a:solidFill>
                  <a:srgbClr val="4D4A46"/>
                </a:solidFill>
                <a:latin typeface="Open Sans Light Bold"/>
              </a:rPr>
              <a:t>skaits</a:t>
            </a:r>
            <a:r>
              <a:rPr lang="en-US" sz="2399" dirty="0">
                <a:solidFill>
                  <a:srgbClr val="4D4A46"/>
                </a:solidFill>
                <a:latin typeface="Open Sans Light Bold"/>
              </a:rPr>
              <a:t> </a:t>
            </a:r>
          </a:p>
          <a:p>
            <a:pPr algn="ctr">
              <a:lnSpc>
                <a:spcPts val="3359"/>
              </a:lnSpc>
            </a:pPr>
            <a:r>
              <a:rPr lang="en-US" sz="2399" dirty="0">
                <a:solidFill>
                  <a:srgbClr val="4D4A46"/>
                </a:solidFill>
                <a:latin typeface="Arimo"/>
              </a:rPr>
              <a:t>46 784 (5% no </a:t>
            </a:r>
            <a:r>
              <a:rPr lang="en-US" sz="2399" dirty="0" err="1">
                <a:solidFill>
                  <a:srgbClr val="4D4A46"/>
                </a:solidFill>
                <a:latin typeface="Arimo"/>
              </a:rPr>
              <a:t>visiem</a:t>
            </a:r>
            <a:r>
              <a:rPr lang="en-US" sz="2399" dirty="0">
                <a:solidFill>
                  <a:srgbClr val="4D4A46"/>
                </a:solidFill>
                <a:latin typeface="Arimo"/>
              </a:rPr>
              <a:t> </a:t>
            </a:r>
            <a:r>
              <a:rPr lang="en-US" sz="2399" dirty="0" err="1">
                <a:solidFill>
                  <a:srgbClr val="4D4A46"/>
                </a:solidFill>
                <a:latin typeface="Arimo"/>
              </a:rPr>
              <a:t>Latvijā</a:t>
            </a:r>
            <a:r>
              <a:rPr lang="en-US" sz="2399" dirty="0">
                <a:solidFill>
                  <a:srgbClr val="4D4A46"/>
                </a:solidFill>
                <a:latin typeface="Arimo"/>
              </a:rPr>
              <a:t> </a:t>
            </a:r>
          </a:p>
          <a:p>
            <a:pPr algn="ctr">
              <a:lnSpc>
                <a:spcPts val="3359"/>
              </a:lnSpc>
            </a:pPr>
            <a:r>
              <a:rPr lang="en-US" sz="2399" dirty="0" err="1">
                <a:solidFill>
                  <a:srgbClr val="4D4A46"/>
                </a:solidFill>
                <a:latin typeface="Arimo"/>
              </a:rPr>
              <a:t>ekonomiski</a:t>
            </a:r>
            <a:r>
              <a:rPr lang="en-US" sz="2399" dirty="0">
                <a:solidFill>
                  <a:srgbClr val="4D4A46"/>
                </a:solidFill>
                <a:latin typeface="Arimo"/>
              </a:rPr>
              <a:t> </a:t>
            </a:r>
            <a:r>
              <a:rPr lang="en-US" sz="2399" dirty="0" err="1">
                <a:solidFill>
                  <a:srgbClr val="4D4A46"/>
                </a:solidFill>
                <a:latin typeface="Arimo"/>
              </a:rPr>
              <a:t>aktīvajiem</a:t>
            </a:r>
            <a:r>
              <a:rPr lang="en-US" sz="2399" dirty="0">
                <a:solidFill>
                  <a:srgbClr val="4D4A46"/>
                </a:solidFill>
                <a:latin typeface="Arimo"/>
              </a:rPr>
              <a:t>)</a:t>
            </a:r>
          </a:p>
          <a:p>
            <a:pPr algn="ctr">
              <a:lnSpc>
                <a:spcPts val="3359"/>
              </a:lnSpc>
            </a:pPr>
            <a:endParaRPr lang="en-US" sz="2399" dirty="0">
              <a:solidFill>
                <a:srgbClr val="4D4A46"/>
              </a:solidFill>
              <a:latin typeface="Arimo"/>
            </a:endParaRPr>
          </a:p>
        </p:txBody>
      </p:sp>
      <p:grpSp>
        <p:nvGrpSpPr>
          <p:cNvPr id="30" name="Group 30"/>
          <p:cNvGrpSpPr/>
          <p:nvPr/>
        </p:nvGrpSpPr>
        <p:grpSpPr>
          <a:xfrm>
            <a:off x="14403661" y="7001846"/>
            <a:ext cx="3478103" cy="2951173"/>
            <a:chOff x="0" y="-94428"/>
            <a:chExt cx="2445282" cy="2074823"/>
          </a:xfrm>
        </p:grpSpPr>
        <p:sp>
          <p:nvSpPr>
            <p:cNvPr id="31" name="Freeform 31"/>
            <p:cNvSpPr/>
            <p:nvPr/>
          </p:nvSpPr>
          <p:spPr>
            <a:xfrm>
              <a:off x="0" y="-94428"/>
              <a:ext cx="2445282" cy="2074823"/>
            </a:xfrm>
            <a:custGeom>
              <a:avLst/>
              <a:gdLst/>
              <a:ahLst/>
              <a:cxnLst/>
              <a:rect l="l" t="t" r="r" b="b"/>
              <a:pathLst>
                <a:path w="2445282" h="1980395">
                  <a:moveTo>
                    <a:pt x="0" y="0"/>
                  </a:moveTo>
                  <a:lnTo>
                    <a:pt x="2445282" y="0"/>
                  </a:lnTo>
                  <a:lnTo>
                    <a:pt x="2445282" y="1980395"/>
                  </a:lnTo>
                  <a:lnTo>
                    <a:pt x="0" y="1980395"/>
                  </a:lnTo>
                  <a:close/>
                </a:path>
              </a:pathLst>
            </a:custGeom>
            <a:solidFill>
              <a:srgbClr val="F1F1F1"/>
            </a:solidFill>
          </p:spPr>
        </p:sp>
      </p:grpSp>
      <p:sp>
        <p:nvSpPr>
          <p:cNvPr id="32" name="TextBox 32"/>
          <p:cNvSpPr txBox="1"/>
          <p:nvPr/>
        </p:nvSpPr>
        <p:spPr>
          <a:xfrm>
            <a:off x="14527297" y="7261471"/>
            <a:ext cx="3230833" cy="2679708"/>
          </a:xfrm>
          <a:prstGeom prst="rect">
            <a:avLst/>
          </a:prstGeom>
        </p:spPr>
        <p:txBody>
          <a:bodyPr wrap="square" lIns="0" tIns="0" rIns="0" bIns="0" rtlCol="0" anchor="t">
            <a:spAutoFit/>
          </a:bodyPr>
          <a:lstStyle/>
          <a:p>
            <a:pPr algn="ctr">
              <a:lnSpc>
                <a:spcPts val="3359"/>
              </a:lnSpc>
            </a:pPr>
            <a:r>
              <a:rPr lang="en-US" sz="2399" dirty="0" err="1">
                <a:solidFill>
                  <a:srgbClr val="4D4A46"/>
                </a:solidFill>
                <a:latin typeface="Open Sans Light Bold"/>
              </a:rPr>
              <a:t>Dividendes</a:t>
            </a:r>
            <a:r>
              <a:rPr lang="en-US" sz="2399" dirty="0">
                <a:solidFill>
                  <a:srgbClr val="4D4A46"/>
                </a:solidFill>
                <a:latin typeface="Open Sans Light Bold"/>
              </a:rPr>
              <a:t> m</a:t>
            </a:r>
            <a:r>
              <a:rPr lang="lv-LV" sz="2399" dirty="0">
                <a:solidFill>
                  <a:srgbClr val="4D4A46"/>
                </a:solidFill>
                <a:latin typeface="Open Sans Light Bold"/>
              </a:rPr>
              <a:t>i</a:t>
            </a:r>
            <a:r>
              <a:rPr lang="en-US" sz="2399" dirty="0" err="1">
                <a:solidFill>
                  <a:srgbClr val="4D4A46"/>
                </a:solidFill>
                <a:latin typeface="Open Sans Light Bold"/>
              </a:rPr>
              <a:t>lj</a:t>
            </a:r>
            <a:r>
              <a:rPr lang="en-US" sz="2399" dirty="0">
                <a:solidFill>
                  <a:srgbClr val="4D4A46"/>
                </a:solidFill>
                <a:latin typeface="Open Sans Light Bold"/>
              </a:rPr>
              <a:t>. EUR:</a:t>
            </a:r>
          </a:p>
          <a:p>
            <a:pPr algn="ctr">
              <a:lnSpc>
                <a:spcPts val="840"/>
              </a:lnSpc>
            </a:pPr>
            <a:endParaRPr lang="en-US" sz="2399" dirty="0">
              <a:solidFill>
                <a:srgbClr val="4D4A46"/>
              </a:solidFill>
              <a:latin typeface="Open Sans Light Bold"/>
            </a:endParaRPr>
          </a:p>
          <a:p>
            <a:pPr algn="ctr">
              <a:lnSpc>
                <a:spcPts val="3359"/>
              </a:lnSpc>
            </a:pPr>
            <a:r>
              <a:rPr lang="en-US" sz="2399" dirty="0">
                <a:solidFill>
                  <a:srgbClr val="4D4A46"/>
                </a:solidFill>
                <a:latin typeface="Arimo"/>
              </a:rPr>
              <a:t>2017.g. 148,7</a:t>
            </a:r>
          </a:p>
          <a:p>
            <a:pPr algn="ctr">
              <a:lnSpc>
                <a:spcPts val="3359"/>
              </a:lnSpc>
            </a:pPr>
            <a:r>
              <a:rPr lang="en-US" sz="2399" dirty="0">
                <a:solidFill>
                  <a:srgbClr val="4D4A46"/>
                </a:solidFill>
                <a:latin typeface="Arimo"/>
              </a:rPr>
              <a:t>2018.g. 232,5</a:t>
            </a:r>
          </a:p>
          <a:p>
            <a:pPr algn="ctr">
              <a:lnSpc>
                <a:spcPts val="3359"/>
              </a:lnSpc>
            </a:pPr>
            <a:r>
              <a:rPr lang="en-US" sz="2399" dirty="0">
                <a:solidFill>
                  <a:srgbClr val="4D4A46"/>
                </a:solidFill>
                <a:latin typeface="Arimo"/>
              </a:rPr>
              <a:t>2019.g. 231,8</a:t>
            </a:r>
          </a:p>
          <a:p>
            <a:pPr algn="ctr">
              <a:lnSpc>
                <a:spcPts val="3359"/>
              </a:lnSpc>
            </a:pPr>
            <a:r>
              <a:rPr lang="en-US" sz="2399" dirty="0">
                <a:solidFill>
                  <a:srgbClr val="4D4A46"/>
                </a:solidFill>
                <a:latin typeface="Arimo"/>
              </a:rPr>
              <a:t>2020.g. 220,9</a:t>
            </a:r>
          </a:p>
          <a:p>
            <a:pPr algn="ctr">
              <a:lnSpc>
                <a:spcPts val="3359"/>
              </a:lnSpc>
            </a:pPr>
            <a:endParaRPr lang="en-US" sz="2399" dirty="0">
              <a:solidFill>
                <a:srgbClr val="4D4A46"/>
              </a:solidFill>
              <a:latin typeface="Arimo"/>
            </a:endParaRPr>
          </a:p>
        </p:txBody>
      </p:sp>
      <p:sp>
        <p:nvSpPr>
          <p:cNvPr id="33" name="TextBox 32">
            <a:extLst>
              <a:ext uri="{FF2B5EF4-FFF2-40B4-BE49-F238E27FC236}">
                <a16:creationId xmlns:a16="http://schemas.microsoft.com/office/drawing/2014/main" id="{32EB7DE2-B7B8-2D17-D456-C2233643EDC4}"/>
              </a:ext>
            </a:extLst>
          </p:cNvPr>
          <p:cNvSpPr txBox="1"/>
          <p:nvPr/>
        </p:nvSpPr>
        <p:spPr>
          <a:xfrm>
            <a:off x="9731736" y="2121400"/>
            <a:ext cx="1585049" cy="532453"/>
          </a:xfrm>
          <a:prstGeom prst="rect">
            <a:avLst/>
          </a:prstGeom>
          <a:noFill/>
        </p:spPr>
        <p:txBody>
          <a:bodyPr wrap="none" rtlCol="0">
            <a:spAutoFit/>
          </a:bodyPr>
          <a:lstStyle/>
          <a:p>
            <a:pPr algn="ctr"/>
            <a:r>
              <a:rPr lang="lv-LV" sz="1430" dirty="0">
                <a:solidFill>
                  <a:schemeClr val="tx1">
                    <a:lumMod val="75000"/>
                    <a:lumOff val="25000"/>
                  </a:schemeClr>
                </a:solidFill>
                <a:latin typeface="Clear Sans Regular" panose="020B0604020202020204" charset="0"/>
                <a:cs typeface="Clear Sans Regular" panose="020B0604020202020204" charset="0"/>
              </a:rPr>
              <a:t>Veselības aprūpe</a:t>
            </a:r>
          </a:p>
          <a:p>
            <a:pPr algn="ctr"/>
            <a:r>
              <a:rPr lang="lv-LV" sz="1430" dirty="0">
                <a:solidFill>
                  <a:schemeClr val="tx1">
                    <a:lumMod val="75000"/>
                    <a:lumOff val="25000"/>
                  </a:schemeClr>
                </a:solidFill>
                <a:latin typeface="Clear Sans Regular" panose="020B0604020202020204" charset="0"/>
                <a:cs typeface="Clear Sans Regular" panose="020B0604020202020204" charset="0"/>
              </a:rPr>
              <a:t>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l="5559" t="9618"/>
          <a:stretch/>
        </p:blipFill>
        <p:spPr>
          <a:xfrm>
            <a:off x="228599" y="2371824"/>
            <a:ext cx="9608419" cy="5543351"/>
          </a:xfrm>
          <a:prstGeom prst="rect">
            <a:avLst/>
          </a:prstGeom>
        </p:spPr>
      </p:pic>
      <p:sp>
        <p:nvSpPr>
          <p:cNvPr id="3" name="AutoShape 3"/>
          <p:cNvSpPr/>
          <p:nvPr/>
        </p:nvSpPr>
        <p:spPr>
          <a:xfrm>
            <a:off x="11030722" y="0"/>
            <a:ext cx="7426642" cy="11005794"/>
          </a:xfrm>
          <a:prstGeom prst="rect">
            <a:avLst/>
          </a:prstGeom>
          <a:solidFill>
            <a:srgbClr val="D9D9D9">
              <a:alpha val="34902"/>
            </a:srgbClr>
          </a:solidFill>
        </p:spPr>
      </p:sp>
      <p:pic>
        <p:nvPicPr>
          <p:cNvPr id="4" name="Picture 4"/>
          <p:cNvPicPr>
            <a:picLocks noChangeAspect="1"/>
          </p:cNvPicPr>
          <p:nvPr/>
        </p:nvPicPr>
        <p:blipFill>
          <a:blip r:embed="rId3"/>
          <a:srcRect b="52498"/>
          <a:stretch>
            <a:fillRect/>
          </a:stretch>
        </p:blipFill>
        <p:spPr>
          <a:xfrm>
            <a:off x="756694" y="8631807"/>
            <a:ext cx="4303094" cy="794901"/>
          </a:xfrm>
          <a:prstGeom prst="rect">
            <a:avLst/>
          </a:prstGeom>
        </p:spPr>
      </p:pic>
      <p:sp>
        <p:nvSpPr>
          <p:cNvPr id="5" name="TextBox 5"/>
          <p:cNvSpPr txBox="1"/>
          <p:nvPr/>
        </p:nvSpPr>
        <p:spPr>
          <a:xfrm>
            <a:off x="756694" y="1291493"/>
            <a:ext cx="10274028" cy="427553"/>
          </a:xfrm>
          <a:prstGeom prst="rect">
            <a:avLst/>
          </a:prstGeom>
        </p:spPr>
        <p:txBody>
          <a:bodyPr wrap="square" lIns="0" tIns="0" rIns="0" bIns="0" rtlCol="0" anchor="t">
            <a:spAutoFit/>
          </a:bodyPr>
          <a:lstStyle/>
          <a:p>
            <a:pPr>
              <a:lnSpc>
                <a:spcPts val="3600"/>
              </a:lnSpc>
              <a:spcBef>
                <a:spcPct val="0"/>
              </a:spcBef>
            </a:pPr>
            <a:r>
              <a:rPr lang="en-US" sz="2600" spc="120" dirty="0">
                <a:solidFill>
                  <a:srgbClr val="4D4A46"/>
                </a:solidFill>
                <a:latin typeface="Clear Sans Bold"/>
              </a:rPr>
              <a:t>K</a:t>
            </a:r>
            <a:r>
              <a:rPr lang="lv-LV" sz="2600" spc="120" dirty="0" err="1">
                <a:solidFill>
                  <a:srgbClr val="4D4A46"/>
                </a:solidFill>
                <a:latin typeface="Clear Sans Bold"/>
              </a:rPr>
              <a:t>opējā</a:t>
            </a:r>
            <a:r>
              <a:rPr lang="lv-LV" sz="2600" spc="120" dirty="0">
                <a:solidFill>
                  <a:srgbClr val="4D4A46"/>
                </a:solidFill>
                <a:latin typeface="Clear Sans Bold"/>
              </a:rPr>
              <a:t> peļņa (milj. EUR) un pašu kapitāla </a:t>
            </a:r>
            <a:r>
              <a:rPr lang="lv-LV" sz="2600" spc="120" dirty="0" err="1">
                <a:solidFill>
                  <a:srgbClr val="4D4A46"/>
                </a:solidFill>
                <a:latin typeface="Clear Sans Bold"/>
              </a:rPr>
              <a:t>atdeve</a:t>
            </a:r>
            <a:r>
              <a:rPr lang="lv-LV" sz="2600" spc="120" dirty="0">
                <a:solidFill>
                  <a:srgbClr val="4D4A46"/>
                </a:solidFill>
                <a:latin typeface="Clear Sans Bold"/>
              </a:rPr>
              <a:t> (ROE, %)</a:t>
            </a:r>
            <a:endParaRPr lang="en-US" sz="2600" spc="120" dirty="0">
              <a:solidFill>
                <a:srgbClr val="4D4A46"/>
              </a:solidFill>
              <a:latin typeface="Clear Sans Bold"/>
            </a:endParaRPr>
          </a:p>
        </p:txBody>
      </p:sp>
      <p:sp>
        <p:nvSpPr>
          <p:cNvPr id="6" name="TextBox 6"/>
          <p:cNvSpPr txBox="1"/>
          <p:nvPr/>
        </p:nvSpPr>
        <p:spPr>
          <a:xfrm>
            <a:off x="11467385" y="1164702"/>
            <a:ext cx="6139856" cy="3450118"/>
          </a:xfrm>
          <a:prstGeom prst="rect">
            <a:avLst/>
          </a:prstGeom>
        </p:spPr>
        <p:txBody>
          <a:bodyPr lIns="0" tIns="0" rIns="0" bIns="0" rtlCol="0" anchor="t">
            <a:spAutoFit/>
          </a:bodyPr>
          <a:lstStyle/>
          <a:p>
            <a:pPr algn="r">
              <a:lnSpc>
                <a:spcPts val="4457"/>
              </a:lnSpc>
              <a:spcBef>
                <a:spcPct val="0"/>
              </a:spcBef>
            </a:pPr>
            <a:r>
              <a:rPr lang="en-US" sz="2971" spc="148">
                <a:solidFill>
                  <a:srgbClr val="4D4A46"/>
                </a:solidFill>
                <a:latin typeface="Clear Sans Regular"/>
              </a:rPr>
              <a:t>PĒDĒJO GADU VIDĒJĀ </a:t>
            </a:r>
          </a:p>
          <a:p>
            <a:pPr algn="r">
              <a:lnSpc>
                <a:spcPts val="4457"/>
              </a:lnSpc>
              <a:spcBef>
                <a:spcPct val="0"/>
              </a:spcBef>
            </a:pPr>
            <a:r>
              <a:rPr lang="en-US" sz="2971" spc="148">
                <a:solidFill>
                  <a:srgbClr val="4D4A46"/>
                </a:solidFill>
                <a:latin typeface="Clear Sans Regular"/>
              </a:rPr>
              <a:t>ATDEVE </a:t>
            </a:r>
            <a:r>
              <a:rPr lang="en-US" sz="2971" spc="148">
                <a:solidFill>
                  <a:srgbClr val="FF914D"/>
                </a:solidFill>
                <a:latin typeface="Clear Sans Regular"/>
              </a:rPr>
              <a:t>STABILA </a:t>
            </a:r>
            <a:r>
              <a:rPr lang="en-US" sz="2971" spc="148">
                <a:solidFill>
                  <a:srgbClr val="4D4A46"/>
                </a:solidFill>
                <a:latin typeface="Clear Sans Regular"/>
              </a:rPr>
              <a:t>–</a:t>
            </a:r>
          </a:p>
          <a:p>
            <a:pPr algn="r">
              <a:lnSpc>
                <a:spcPts val="4457"/>
              </a:lnSpc>
              <a:spcBef>
                <a:spcPct val="0"/>
              </a:spcBef>
            </a:pPr>
            <a:endParaRPr lang="en-US" sz="2971" spc="148">
              <a:solidFill>
                <a:srgbClr val="4D4A46"/>
              </a:solidFill>
              <a:latin typeface="Clear Sans Regular"/>
            </a:endParaRPr>
          </a:p>
          <a:p>
            <a:pPr algn="r">
              <a:lnSpc>
                <a:spcPts val="4754"/>
              </a:lnSpc>
              <a:spcBef>
                <a:spcPct val="0"/>
              </a:spcBef>
            </a:pPr>
            <a:r>
              <a:rPr lang="en-US" sz="3169" spc="158">
                <a:solidFill>
                  <a:srgbClr val="4D4A46"/>
                </a:solidFill>
                <a:latin typeface="Clear Sans Regular"/>
              </a:rPr>
              <a:t>NEMAINĪGA SAGLABĀJUSIES KAPITĀLA IZMANTOŠANAS EFEKTIVITĀTE*</a:t>
            </a:r>
          </a:p>
        </p:txBody>
      </p:sp>
      <p:sp>
        <p:nvSpPr>
          <p:cNvPr id="7" name="TextBox 7"/>
          <p:cNvSpPr txBox="1"/>
          <p:nvPr/>
        </p:nvSpPr>
        <p:spPr>
          <a:xfrm>
            <a:off x="14504680" y="6787372"/>
            <a:ext cx="3231" cy="193199"/>
          </a:xfrm>
          <a:prstGeom prst="rect">
            <a:avLst/>
          </a:prstGeom>
        </p:spPr>
        <p:txBody>
          <a:bodyPr lIns="0" tIns="0" rIns="0" bIns="0" rtlCol="0" anchor="t">
            <a:spAutoFit/>
          </a:bodyPr>
          <a:lstStyle/>
          <a:p>
            <a:pPr algn="ctr">
              <a:lnSpc>
                <a:spcPts val="1526"/>
              </a:lnSpc>
              <a:spcBef>
                <a:spcPct val="0"/>
              </a:spcBef>
            </a:pPr>
            <a:endParaRPr/>
          </a:p>
        </p:txBody>
      </p:sp>
      <p:sp>
        <p:nvSpPr>
          <p:cNvPr id="8" name="TextBox 8"/>
          <p:cNvSpPr txBox="1"/>
          <p:nvPr/>
        </p:nvSpPr>
        <p:spPr>
          <a:xfrm>
            <a:off x="11743300" y="8663438"/>
            <a:ext cx="5863941" cy="763270"/>
          </a:xfrm>
          <a:prstGeom prst="rect">
            <a:avLst/>
          </a:prstGeom>
        </p:spPr>
        <p:txBody>
          <a:bodyPr lIns="0" tIns="0" rIns="0" bIns="0" rtlCol="0" anchor="t">
            <a:spAutoFit/>
          </a:bodyPr>
          <a:lstStyle/>
          <a:p>
            <a:pPr algn="r">
              <a:lnSpc>
                <a:spcPts val="3080"/>
              </a:lnSpc>
            </a:pPr>
            <a:r>
              <a:rPr lang="en-US" sz="2200">
                <a:solidFill>
                  <a:srgbClr val="4D4A46"/>
                </a:solidFill>
                <a:latin typeface="Open Sans Light"/>
              </a:rPr>
              <a:t>*Neņemot vērā UIN reformas (2017) un Covid-19 (īpaši aviācijas nozarē – 2020) ietekmi</a:t>
            </a:r>
          </a:p>
        </p:txBody>
      </p:sp>
      <p:pic>
        <p:nvPicPr>
          <p:cNvPr id="9" name="Picture 9"/>
          <p:cNvPicPr>
            <a:picLocks noChangeAspect="1"/>
          </p:cNvPicPr>
          <p:nvPr/>
        </p:nvPicPr>
        <p:blipFill>
          <a:blip r:embed="rId3"/>
          <a:srcRect t="45019"/>
          <a:stretch>
            <a:fillRect/>
          </a:stretch>
        </p:blipFill>
        <p:spPr>
          <a:xfrm>
            <a:off x="4890275" y="8567953"/>
            <a:ext cx="5324890" cy="11385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458270"/>
            <a:ext cx="2225874" cy="2262844"/>
            <a:chOff x="0" y="0"/>
            <a:chExt cx="1564902" cy="1590893"/>
          </a:xfrm>
        </p:grpSpPr>
        <p:sp>
          <p:nvSpPr>
            <p:cNvPr id="3" name="Freeform 3"/>
            <p:cNvSpPr/>
            <p:nvPr/>
          </p:nvSpPr>
          <p:spPr>
            <a:xfrm>
              <a:off x="0" y="0"/>
              <a:ext cx="1564901" cy="1590893"/>
            </a:xfrm>
            <a:custGeom>
              <a:avLst/>
              <a:gdLst/>
              <a:ahLst/>
              <a:cxnLst/>
              <a:rect l="l" t="t" r="r" b="b"/>
              <a:pathLst>
                <a:path w="1564901" h="1590893">
                  <a:moveTo>
                    <a:pt x="0" y="0"/>
                  </a:moveTo>
                  <a:lnTo>
                    <a:pt x="1564901" y="0"/>
                  </a:lnTo>
                  <a:lnTo>
                    <a:pt x="1564901" y="1590893"/>
                  </a:lnTo>
                  <a:lnTo>
                    <a:pt x="0" y="1590893"/>
                  </a:lnTo>
                  <a:close/>
                </a:path>
              </a:pathLst>
            </a:custGeom>
            <a:solidFill>
              <a:srgbClr val="F1F1F1"/>
            </a:solidFill>
          </p:spPr>
        </p:sp>
      </p:grpSp>
      <p:grpSp>
        <p:nvGrpSpPr>
          <p:cNvPr id="4" name="Group 4"/>
          <p:cNvGrpSpPr/>
          <p:nvPr/>
        </p:nvGrpSpPr>
        <p:grpSpPr>
          <a:xfrm>
            <a:off x="3496869" y="3458270"/>
            <a:ext cx="2225874" cy="2262844"/>
            <a:chOff x="0" y="0"/>
            <a:chExt cx="1564902" cy="1590893"/>
          </a:xfrm>
        </p:grpSpPr>
        <p:sp>
          <p:nvSpPr>
            <p:cNvPr id="5" name="Freeform 5"/>
            <p:cNvSpPr/>
            <p:nvPr/>
          </p:nvSpPr>
          <p:spPr>
            <a:xfrm>
              <a:off x="0" y="0"/>
              <a:ext cx="1564901" cy="1590893"/>
            </a:xfrm>
            <a:custGeom>
              <a:avLst/>
              <a:gdLst/>
              <a:ahLst/>
              <a:cxnLst/>
              <a:rect l="l" t="t" r="r" b="b"/>
              <a:pathLst>
                <a:path w="1564901" h="1590893">
                  <a:moveTo>
                    <a:pt x="0" y="0"/>
                  </a:moveTo>
                  <a:lnTo>
                    <a:pt x="1564901" y="0"/>
                  </a:lnTo>
                  <a:lnTo>
                    <a:pt x="1564901" y="1590893"/>
                  </a:lnTo>
                  <a:lnTo>
                    <a:pt x="0" y="1590893"/>
                  </a:lnTo>
                  <a:close/>
                </a:path>
              </a:pathLst>
            </a:custGeom>
            <a:solidFill>
              <a:srgbClr val="F1F1F1"/>
            </a:solidFill>
          </p:spPr>
        </p:sp>
      </p:grpSp>
      <p:grpSp>
        <p:nvGrpSpPr>
          <p:cNvPr id="6" name="Group 6"/>
          <p:cNvGrpSpPr/>
          <p:nvPr/>
        </p:nvGrpSpPr>
        <p:grpSpPr>
          <a:xfrm>
            <a:off x="5960868" y="3458270"/>
            <a:ext cx="2225874" cy="2262844"/>
            <a:chOff x="0" y="0"/>
            <a:chExt cx="1564902" cy="1590893"/>
          </a:xfrm>
        </p:grpSpPr>
        <p:sp>
          <p:nvSpPr>
            <p:cNvPr id="7" name="Freeform 7"/>
            <p:cNvSpPr/>
            <p:nvPr/>
          </p:nvSpPr>
          <p:spPr>
            <a:xfrm>
              <a:off x="0" y="0"/>
              <a:ext cx="1564901" cy="1590893"/>
            </a:xfrm>
            <a:custGeom>
              <a:avLst/>
              <a:gdLst/>
              <a:ahLst/>
              <a:cxnLst/>
              <a:rect l="l" t="t" r="r" b="b"/>
              <a:pathLst>
                <a:path w="1564901" h="1590893">
                  <a:moveTo>
                    <a:pt x="0" y="0"/>
                  </a:moveTo>
                  <a:lnTo>
                    <a:pt x="1564901" y="0"/>
                  </a:lnTo>
                  <a:lnTo>
                    <a:pt x="1564901" y="1590893"/>
                  </a:lnTo>
                  <a:lnTo>
                    <a:pt x="0" y="1590893"/>
                  </a:lnTo>
                  <a:close/>
                </a:path>
              </a:pathLst>
            </a:custGeom>
            <a:solidFill>
              <a:srgbClr val="F1F1F1"/>
            </a:solidFill>
          </p:spPr>
        </p:sp>
      </p:grpSp>
      <p:grpSp>
        <p:nvGrpSpPr>
          <p:cNvPr id="8" name="Group 8"/>
          <p:cNvGrpSpPr/>
          <p:nvPr/>
        </p:nvGrpSpPr>
        <p:grpSpPr>
          <a:xfrm>
            <a:off x="8424867" y="3458270"/>
            <a:ext cx="2225874" cy="2262844"/>
            <a:chOff x="0" y="0"/>
            <a:chExt cx="1564902" cy="1590893"/>
          </a:xfrm>
        </p:grpSpPr>
        <p:sp>
          <p:nvSpPr>
            <p:cNvPr id="9" name="Freeform 9"/>
            <p:cNvSpPr/>
            <p:nvPr/>
          </p:nvSpPr>
          <p:spPr>
            <a:xfrm>
              <a:off x="0" y="0"/>
              <a:ext cx="1564901" cy="1590893"/>
            </a:xfrm>
            <a:custGeom>
              <a:avLst/>
              <a:gdLst/>
              <a:ahLst/>
              <a:cxnLst/>
              <a:rect l="l" t="t" r="r" b="b"/>
              <a:pathLst>
                <a:path w="1564901" h="1590893">
                  <a:moveTo>
                    <a:pt x="0" y="0"/>
                  </a:moveTo>
                  <a:lnTo>
                    <a:pt x="1564901" y="0"/>
                  </a:lnTo>
                  <a:lnTo>
                    <a:pt x="1564901" y="1590893"/>
                  </a:lnTo>
                  <a:lnTo>
                    <a:pt x="0" y="1590893"/>
                  </a:lnTo>
                  <a:close/>
                </a:path>
              </a:pathLst>
            </a:custGeom>
            <a:solidFill>
              <a:srgbClr val="F1F1F1"/>
            </a:solidFill>
          </p:spPr>
        </p:sp>
      </p:grpSp>
      <p:grpSp>
        <p:nvGrpSpPr>
          <p:cNvPr id="10" name="Group 10"/>
          <p:cNvGrpSpPr/>
          <p:nvPr/>
        </p:nvGrpSpPr>
        <p:grpSpPr>
          <a:xfrm>
            <a:off x="10888866" y="3458270"/>
            <a:ext cx="2225874" cy="2262844"/>
            <a:chOff x="0" y="0"/>
            <a:chExt cx="1564902" cy="1590893"/>
          </a:xfrm>
        </p:grpSpPr>
        <p:sp>
          <p:nvSpPr>
            <p:cNvPr id="11" name="Freeform 11"/>
            <p:cNvSpPr/>
            <p:nvPr/>
          </p:nvSpPr>
          <p:spPr>
            <a:xfrm>
              <a:off x="0" y="0"/>
              <a:ext cx="1564901" cy="1590893"/>
            </a:xfrm>
            <a:custGeom>
              <a:avLst/>
              <a:gdLst/>
              <a:ahLst/>
              <a:cxnLst/>
              <a:rect l="l" t="t" r="r" b="b"/>
              <a:pathLst>
                <a:path w="1564901" h="1590893">
                  <a:moveTo>
                    <a:pt x="0" y="0"/>
                  </a:moveTo>
                  <a:lnTo>
                    <a:pt x="1564901" y="0"/>
                  </a:lnTo>
                  <a:lnTo>
                    <a:pt x="1564901" y="1590893"/>
                  </a:lnTo>
                  <a:lnTo>
                    <a:pt x="0" y="1590893"/>
                  </a:lnTo>
                  <a:close/>
                </a:path>
              </a:pathLst>
            </a:custGeom>
            <a:solidFill>
              <a:srgbClr val="F1F1F1"/>
            </a:solidFill>
          </p:spPr>
        </p:sp>
      </p:grpSp>
      <p:grpSp>
        <p:nvGrpSpPr>
          <p:cNvPr id="12" name="Group 12"/>
          <p:cNvGrpSpPr/>
          <p:nvPr/>
        </p:nvGrpSpPr>
        <p:grpSpPr>
          <a:xfrm>
            <a:off x="13352865" y="3458270"/>
            <a:ext cx="2225874" cy="2262844"/>
            <a:chOff x="0" y="0"/>
            <a:chExt cx="1564902" cy="1590893"/>
          </a:xfrm>
        </p:grpSpPr>
        <p:sp>
          <p:nvSpPr>
            <p:cNvPr id="13" name="Freeform 13"/>
            <p:cNvSpPr/>
            <p:nvPr/>
          </p:nvSpPr>
          <p:spPr>
            <a:xfrm>
              <a:off x="0" y="0"/>
              <a:ext cx="1564901" cy="1590893"/>
            </a:xfrm>
            <a:custGeom>
              <a:avLst/>
              <a:gdLst/>
              <a:ahLst/>
              <a:cxnLst/>
              <a:rect l="l" t="t" r="r" b="b"/>
              <a:pathLst>
                <a:path w="1564901" h="1590893">
                  <a:moveTo>
                    <a:pt x="0" y="0"/>
                  </a:moveTo>
                  <a:lnTo>
                    <a:pt x="1564901" y="0"/>
                  </a:lnTo>
                  <a:lnTo>
                    <a:pt x="1564901" y="1590893"/>
                  </a:lnTo>
                  <a:lnTo>
                    <a:pt x="0" y="1590893"/>
                  </a:lnTo>
                  <a:close/>
                </a:path>
              </a:pathLst>
            </a:custGeom>
            <a:solidFill>
              <a:srgbClr val="F1F1F1"/>
            </a:solidFill>
          </p:spPr>
        </p:sp>
      </p:grpSp>
      <p:grpSp>
        <p:nvGrpSpPr>
          <p:cNvPr id="14" name="Group 14"/>
          <p:cNvGrpSpPr/>
          <p:nvPr/>
        </p:nvGrpSpPr>
        <p:grpSpPr>
          <a:xfrm>
            <a:off x="15678304" y="3458270"/>
            <a:ext cx="2307283" cy="2262844"/>
            <a:chOff x="0" y="0"/>
            <a:chExt cx="1361001" cy="1590893"/>
          </a:xfrm>
        </p:grpSpPr>
        <p:sp>
          <p:nvSpPr>
            <p:cNvPr id="15" name="Freeform 15"/>
            <p:cNvSpPr/>
            <p:nvPr/>
          </p:nvSpPr>
          <p:spPr>
            <a:xfrm>
              <a:off x="0" y="0"/>
              <a:ext cx="1361001" cy="1590893"/>
            </a:xfrm>
            <a:custGeom>
              <a:avLst/>
              <a:gdLst/>
              <a:ahLst/>
              <a:cxnLst/>
              <a:rect l="l" t="t" r="r" b="b"/>
              <a:pathLst>
                <a:path w="1361001" h="1590893">
                  <a:moveTo>
                    <a:pt x="0" y="0"/>
                  </a:moveTo>
                  <a:lnTo>
                    <a:pt x="1361001" y="0"/>
                  </a:lnTo>
                  <a:lnTo>
                    <a:pt x="1361001" y="1590893"/>
                  </a:lnTo>
                  <a:lnTo>
                    <a:pt x="0" y="1590893"/>
                  </a:lnTo>
                  <a:close/>
                </a:path>
              </a:pathLst>
            </a:custGeom>
            <a:solidFill>
              <a:srgbClr val="F1F1F1"/>
            </a:solidFill>
          </p:spPr>
        </p:sp>
      </p:grpSp>
      <p:grpSp>
        <p:nvGrpSpPr>
          <p:cNvPr id="16" name="Group 16"/>
          <p:cNvGrpSpPr/>
          <p:nvPr/>
        </p:nvGrpSpPr>
        <p:grpSpPr>
          <a:xfrm>
            <a:off x="3963044" y="9258300"/>
            <a:ext cx="12776301" cy="574610"/>
            <a:chOff x="0" y="0"/>
            <a:chExt cx="3364952" cy="151338"/>
          </a:xfrm>
        </p:grpSpPr>
        <p:sp>
          <p:nvSpPr>
            <p:cNvPr id="17" name="Freeform 17"/>
            <p:cNvSpPr/>
            <p:nvPr/>
          </p:nvSpPr>
          <p:spPr>
            <a:xfrm>
              <a:off x="0" y="0"/>
              <a:ext cx="3364952" cy="151338"/>
            </a:xfrm>
            <a:custGeom>
              <a:avLst/>
              <a:gdLst/>
              <a:ahLst/>
              <a:cxnLst/>
              <a:rect l="l" t="t" r="r" b="b"/>
              <a:pathLst>
                <a:path w="3364952" h="151338">
                  <a:moveTo>
                    <a:pt x="0" y="0"/>
                  </a:moveTo>
                  <a:lnTo>
                    <a:pt x="3364952" y="0"/>
                  </a:lnTo>
                  <a:lnTo>
                    <a:pt x="3364952" y="151338"/>
                  </a:lnTo>
                  <a:lnTo>
                    <a:pt x="0" y="151338"/>
                  </a:lnTo>
                  <a:close/>
                </a:path>
              </a:pathLst>
            </a:custGeom>
            <a:solidFill>
              <a:srgbClr val="F1F1F1"/>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grpSp>
        <p:nvGrpSpPr>
          <p:cNvPr id="19" name="Group 19"/>
          <p:cNvGrpSpPr/>
          <p:nvPr/>
        </p:nvGrpSpPr>
        <p:grpSpPr>
          <a:xfrm>
            <a:off x="15024065" y="9258300"/>
            <a:ext cx="2728650" cy="574610"/>
            <a:chOff x="0" y="0"/>
            <a:chExt cx="718657" cy="151338"/>
          </a:xfrm>
        </p:grpSpPr>
        <p:sp>
          <p:nvSpPr>
            <p:cNvPr id="20" name="Freeform 20"/>
            <p:cNvSpPr/>
            <p:nvPr/>
          </p:nvSpPr>
          <p:spPr>
            <a:xfrm>
              <a:off x="0" y="0"/>
              <a:ext cx="718657" cy="151338"/>
            </a:xfrm>
            <a:custGeom>
              <a:avLst/>
              <a:gdLst/>
              <a:ahLst/>
              <a:cxnLst/>
              <a:rect l="l" t="t" r="r" b="b"/>
              <a:pathLst>
                <a:path w="718657" h="151338">
                  <a:moveTo>
                    <a:pt x="515457" y="0"/>
                  </a:moveTo>
                  <a:lnTo>
                    <a:pt x="203200" y="0"/>
                  </a:lnTo>
                  <a:lnTo>
                    <a:pt x="0" y="75669"/>
                  </a:lnTo>
                  <a:lnTo>
                    <a:pt x="203200" y="151338"/>
                  </a:lnTo>
                  <a:lnTo>
                    <a:pt x="515457" y="151338"/>
                  </a:lnTo>
                  <a:lnTo>
                    <a:pt x="718657" y="75669"/>
                  </a:lnTo>
                  <a:lnTo>
                    <a:pt x="515457" y="0"/>
                  </a:lnTo>
                  <a:close/>
                </a:path>
              </a:pathLst>
            </a:custGeom>
            <a:solidFill>
              <a:srgbClr val="F1F1F1"/>
            </a:solidFill>
          </p:spPr>
        </p:sp>
        <p:sp>
          <p:nvSpPr>
            <p:cNvPr id="21" name="TextBox 21"/>
            <p:cNvSpPr txBox="1"/>
            <p:nvPr/>
          </p:nvSpPr>
          <p:spPr>
            <a:xfrm>
              <a:off x="152400" y="-38100"/>
              <a:ext cx="508000" cy="444500"/>
            </a:xfrm>
            <a:prstGeom prst="rect">
              <a:avLst/>
            </a:prstGeom>
          </p:spPr>
          <p:txBody>
            <a:bodyPr lIns="50800" tIns="50800" rIns="50800" bIns="50800" rtlCol="0" anchor="ctr"/>
            <a:lstStyle/>
            <a:p>
              <a:pPr algn="ctr">
                <a:lnSpc>
                  <a:spcPts val="3079"/>
                </a:lnSpc>
              </a:pPr>
              <a:endParaRPr/>
            </a:p>
          </p:txBody>
        </p:sp>
      </p:grpSp>
      <p:sp>
        <p:nvSpPr>
          <p:cNvPr id="22" name="TextBox 22"/>
          <p:cNvSpPr txBox="1"/>
          <p:nvPr/>
        </p:nvSpPr>
        <p:spPr>
          <a:xfrm>
            <a:off x="1028700" y="816268"/>
            <a:ext cx="16724015" cy="842667"/>
          </a:xfrm>
          <a:prstGeom prst="rect">
            <a:avLst/>
          </a:prstGeom>
        </p:spPr>
        <p:txBody>
          <a:bodyPr wrap="square" lIns="0" tIns="0" rIns="0" bIns="0" rtlCol="0" anchor="t">
            <a:spAutoFit/>
          </a:bodyPr>
          <a:lstStyle/>
          <a:p>
            <a:pPr>
              <a:lnSpc>
                <a:spcPts val="7200"/>
              </a:lnSpc>
            </a:pPr>
            <a:r>
              <a:rPr lang="en-US" sz="4800" spc="179" dirty="0">
                <a:solidFill>
                  <a:srgbClr val="4D4A46"/>
                </a:solidFill>
                <a:latin typeface="Clear Sans Bold Bold"/>
              </a:rPr>
              <a:t>PĒTĪJUMU SECINĀJUMI </a:t>
            </a:r>
            <a:r>
              <a:rPr lang="lv-LV" sz="4800" spc="179" dirty="0">
                <a:solidFill>
                  <a:srgbClr val="4D4A46"/>
                </a:solidFill>
                <a:latin typeface="Clear Sans Bold Bold"/>
              </a:rPr>
              <a:t>IR PAMATS REFORMĀM</a:t>
            </a:r>
            <a:endParaRPr lang="en-US" sz="4800" spc="179" dirty="0">
              <a:solidFill>
                <a:srgbClr val="DD7221"/>
              </a:solidFill>
              <a:latin typeface="Clear Sans Bold Bold"/>
            </a:endParaRPr>
          </a:p>
        </p:txBody>
      </p:sp>
      <p:sp>
        <p:nvSpPr>
          <p:cNvPr id="23" name="TextBox 23"/>
          <p:cNvSpPr txBox="1"/>
          <p:nvPr/>
        </p:nvSpPr>
        <p:spPr>
          <a:xfrm>
            <a:off x="1232004" y="3566726"/>
            <a:ext cx="2026740" cy="1153795"/>
          </a:xfrm>
          <a:prstGeom prst="rect">
            <a:avLst/>
          </a:prstGeom>
        </p:spPr>
        <p:txBody>
          <a:bodyPr lIns="0" tIns="0" rIns="0" bIns="0" rtlCol="0" anchor="t">
            <a:spAutoFit/>
          </a:bodyPr>
          <a:lstStyle/>
          <a:p>
            <a:pPr algn="ctr">
              <a:lnSpc>
                <a:spcPts val="3080"/>
              </a:lnSpc>
            </a:pPr>
            <a:r>
              <a:rPr lang="en-US" sz="2200" dirty="0" err="1">
                <a:solidFill>
                  <a:srgbClr val="4D4A46"/>
                </a:solidFill>
                <a:latin typeface="Open Sans Light Bold"/>
              </a:rPr>
              <a:t>Civitta</a:t>
            </a:r>
            <a:r>
              <a:rPr lang="en-US" sz="2200" dirty="0">
                <a:solidFill>
                  <a:srgbClr val="4D4A46"/>
                </a:solidFill>
                <a:latin typeface="Open Sans Light Bold"/>
              </a:rPr>
              <a:t> </a:t>
            </a:r>
            <a:r>
              <a:rPr lang="en-US" sz="2200" dirty="0" err="1">
                <a:solidFill>
                  <a:srgbClr val="4D4A46"/>
                </a:solidFill>
                <a:latin typeface="Open Sans Light Bold"/>
              </a:rPr>
              <a:t>pētījums</a:t>
            </a:r>
            <a:r>
              <a:rPr lang="en-US" sz="2200" dirty="0">
                <a:solidFill>
                  <a:srgbClr val="4D4A46"/>
                </a:solidFill>
                <a:latin typeface="Open Sans Light Bold"/>
              </a:rPr>
              <a:t> par </a:t>
            </a:r>
            <a:r>
              <a:rPr lang="en-US" sz="2200" dirty="0" err="1">
                <a:solidFill>
                  <a:srgbClr val="4D4A46"/>
                </a:solidFill>
                <a:latin typeface="Open Sans Light Bold"/>
              </a:rPr>
              <a:t>atalgojumu</a:t>
            </a:r>
            <a:endParaRPr lang="en-US" sz="2200" dirty="0">
              <a:solidFill>
                <a:srgbClr val="4D4A46"/>
              </a:solidFill>
              <a:latin typeface="Open Sans Light Bold"/>
            </a:endParaRPr>
          </a:p>
        </p:txBody>
      </p:sp>
      <p:sp>
        <p:nvSpPr>
          <p:cNvPr id="24" name="TextBox 24"/>
          <p:cNvSpPr txBox="1"/>
          <p:nvPr/>
        </p:nvSpPr>
        <p:spPr>
          <a:xfrm>
            <a:off x="3496869" y="3566726"/>
            <a:ext cx="2026740" cy="763270"/>
          </a:xfrm>
          <a:prstGeom prst="rect">
            <a:avLst/>
          </a:prstGeom>
        </p:spPr>
        <p:txBody>
          <a:bodyPr lIns="0" tIns="0" rIns="0" bIns="0" rtlCol="0" anchor="t">
            <a:spAutoFit/>
          </a:bodyPr>
          <a:lstStyle/>
          <a:p>
            <a:pPr algn="ctr">
              <a:lnSpc>
                <a:spcPts val="3080"/>
              </a:lnSpc>
            </a:pPr>
            <a:r>
              <a:rPr lang="en-US" sz="2200">
                <a:solidFill>
                  <a:srgbClr val="4D4A46"/>
                </a:solidFill>
                <a:latin typeface="Open Sans Light Bold"/>
              </a:rPr>
              <a:t>OECD atzinums</a:t>
            </a:r>
          </a:p>
        </p:txBody>
      </p:sp>
      <p:sp>
        <p:nvSpPr>
          <p:cNvPr id="25" name="TextBox 25"/>
          <p:cNvSpPr txBox="1"/>
          <p:nvPr/>
        </p:nvSpPr>
        <p:spPr>
          <a:xfrm>
            <a:off x="6060435" y="3607049"/>
            <a:ext cx="2026740" cy="1153795"/>
          </a:xfrm>
          <a:prstGeom prst="rect">
            <a:avLst/>
          </a:prstGeom>
        </p:spPr>
        <p:txBody>
          <a:bodyPr lIns="0" tIns="0" rIns="0" bIns="0" rtlCol="0" anchor="t">
            <a:spAutoFit/>
          </a:bodyPr>
          <a:lstStyle/>
          <a:p>
            <a:pPr algn="ctr">
              <a:lnSpc>
                <a:spcPts val="3080"/>
              </a:lnSpc>
            </a:pPr>
            <a:r>
              <a:rPr lang="en-US" sz="2200">
                <a:solidFill>
                  <a:srgbClr val="4D4A46"/>
                </a:solidFill>
                <a:latin typeface="Open Sans Light Bold"/>
              </a:rPr>
              <a:t>Norden projekts</a:t>
            </a:r>
          </a:p>
          <a:p>
            <a:pPr algn="ctr">
              <a:lnSpc>
                <a:spcPts val="3080"/>
              </a:lnSpc>
            </a:pPr>
            <a:endParaRPr lang="en-US" sz="2200">
              <a:solidFill>
                <a:srgbClr val="4D4A46"/>
              </a:solidFill>
              <a:latin typeface="Open Sans Light Bold"/>
            </a:endParaRPr>
          </a:p>
        </p:txBody>
      </p:sp>
      <p:sp>
        <p:nvSpPr>
          <p:cNvPr id="26" name="TextBox 26"/>
          <p:cNvSpPr txBox="1"/>
          <p:nvPr/>
        </p:nvSpPr>
        <p:spPr>
          <a:xfrm>
            <a:off x="8624000" y="3636903"/>
            <a:ext cx="2026740" cy="1166088"/>
          </a:xfrm>
          <a:prstGeom prst="rect">
            <a:avLst/>
          </a:prstGeom>
        </p:spPr>
        <p:txBody>
          <a:bodyPr lIns="0" tIns="0" rIns="0" bIns="0" rtlCol="0" anchor="t">
            <a:spAutoFit/>
          </a:bodyPr>
          <a:lstStyle/>
          <a:p>
            <a:pPr algn="ctr">
              <a:lnSpc>
                <a:spcPts val="3080"/>
              </a:lnSpc>
            </a:pPr>
            <a:r>
              <a:rPr lang="en-US" sz="2200" dirty="0">
                <a:solidFill>
                  <a:srgbClr val="4D4A46"/>
                </a:solidFill>
                <a:latin typeface="Open Sans Light Bold"/>
              </a:rPr>
              <a:t>1.</a:t>
            </a:r>
            <a:r>
              <a:rPr lang="lv-LV" sz="2200" dirty="0">
                <a:solidFill>
                  <a:srgbClr val="4D4A46"/>
                </a:solidFill>
                <a:latin typeface="Open Sans Light Bold"/>
              </a:rPr>
              <a:t> </a:t>
            </a:r>
            <a:r>
              <a:rPr lang="en-US" sz="2200" dirty="0">
                <a:solidFill>
                  <a:srgbClr val="4D4A46"/>
                </a:solidFill>
                <a:latin typeface="Open Sans Light Bold"/>
              </a:rPr>
              <a:t>EK </a:t>
            </a:r>
          </a:p>
          <a:p>
            <a:pPr algn="ctr">
              <a:lnSpc>
                <a:spcPts val="3080"/>
              </a:lnSpc>
            </a:pPr>
            <a:r>
              <a:rPr lang="lv-LV" sz="2200" dirty="0">
                <a:solidFill>
                  <a:srgbClr val="4D4A46"/>
                </a:solidFill>
                <a:latin typeface="Open Sans Light Bold"/>
              </a:rPr>
              <a:t>p</a:t>
            </a:r>
            <a:r>
              <a:rPr lang="en-US" sz="2200" dirty="0" err="1">
                <a:solidFill>
                  <a:srgbClr val="4D4A46"/>
                </a:solidFill>
                <a:latin typeface="Open Sans Light Bold"/>
              </a:rPr>
              <a:t>rojekts</a:t>
            </a:r>
            <a:endParaRPr lang="lv-LV" sz="2200" dirty="0">
              <a:solidFill>
                <a:srgbClr val="4D4A46"/>
              </a:solidFill>
              <a:latin typeface="Open Sans Light Bold"/>
            </a:endParaRPr>
          </a:p>
          <a:p>
            <a:pPr algn="ctr">
              <a:lnSpc>
                <a:spcPts val="3080"/>
              </a:lnSpc>
            </a:pPr>
            <a:r>
              <a:rPr lang="lv-LV" sz="2200" dirty="0">
                <a:solidFill>
                  <a:srgbClr val="4D4A46"/>
                </a:solidFill>
                <a:latin typeface="Open Sans Light Bold"/>
              </a:rPr>
              <a:t>(KPMG)</a:t>
            </a:r>
            <a:endParaRPr lang="en-US" sz="2200" dirty="0">
              <a:solidFill>
                <a:srgbClr val="4D4A46"/>
              </a:solidFill>
              <a:latin typeface="Open Sans Light Bold"/>
            </a:endParaRPr>
          </a:p>
        </p:txBody>
      </p:sp>
      <p:sp>
        <p:nvSpPr>
          <p:cNvPr id="27" name="TextBox 27"/>
          <p:cNvSpPr txBox="1"/>
          <p:nvPr/>
        </p:nvSpPr>
        <p:spPr>
          <a:xfrm>
            <a:off x="10988433" y="3607049"/>
            <a:ext cx="2026740" cy="1544320"/>
          </a:xfrm>
          <a:prstGeom prst="rect">
            <a:avLst/>
          </a:prstGeom>
        </p:spPr>
        <p:txBody>
          <a:bodyPr lIns="0" tIns="0" rIns="0" bIns="0" rtlCol="0" anchor="t">
            <a:spAutoFit/>
          </a:bodyPr>
          <a:lstStyle/>
          <a:p>
            <a:pPr algn="ctr">
              <a:lnSpc>
                <a:spcPts val="3080"/>
              </a:lnSpc>
            </a:pPr>
            <a:r>
              <a:rPr lang="en-US" sz="2200" dirty="0" err="1">
                <a:solidFill>
                  <a:srgbClr val="4D4A46"/>
                </a:solidFill>
                <a:latin typeface="Open Sans Light Bold"/>
              </a:rPr>
              <a:t>Kapitāla</a:t>
            </a:r>
            <a:r>
              <a:rPr lang="en-US" sz="2200" dirty="0">
                <a:solidFill>
                  <a:srgbClr val="4D4A46"/>
                </a:solidFill>
                <a:latin typeface="Open Sans Light Bold"/>
              </a:rPr>
              <a:t> </a:t>
            </a:r>
            <a:r>
              <a:rPr lang="en-US" sz="2200" dirty="0" err="1">
                <a:solidFill>
                  <a:srgbClr val="4D4A46"/>
                </a:solidFill>
                <a:latin typeface="Open Sans Light Bold"/>
              </a:rPr>
              <a:t>tirgus</a:t>
            </a:r>
            <a:r>
              <a:rPr lang="en-US" sz="2200" dirty="0">
                <a:solidFill>
                  <a:srgbClr val="4D4A46"/>
                </a:solidFill>
                <a:latin typeface="Open Sans Light Bold"/>
              </a:rPr>
              <a:t> </a:t>
            </a:r>
            <a:r>
              <a:rPr lang="en-US" sz="2200" dirty="0" err="1">
                <a:solidFill>
                  <a:srgbClr val="4D4A46"/>
                </a:solidFill>
                <a:latin typeface="Open Sans Light Bold"/>
              </a:rPr>
              <a:t>attīstības</a:t>
            </a:r>
            <a:r>
              <a:rPr lang="en-US" sz="2200" dirty="0">
                <a:solidFill>
                  <a:srgbClr val="4D4A46"/>
                </a:solidFill>
                <a:latin typeface="Open Sans Light Bold"/>
              </a:rPr>
              <a:t> </a:t>
            </a:r>
            <a:r>
              <a:rPr lang="en-US" sz="2200" dirty="0" err="1">
                <a:solidFill>
                  <a:srgbClr val="4D4A46"/>
                </a:solidFill>
                <a:latin typeface="Open Sans Light Bold"/>
              </a:rPr>
              <a:t>projekts</a:t>
            </a:r>
            <a:r>
              <a:rPr lang="en-US" sz="2200" dirty="0">
                <a:solidFill>
                  <a:srgbClr val="4D4A46"/>
                </a:solidFill>
                <a:latin typeface="Open Sans Light Bold"/>
              </a:rPr>
              <a:t> (FM)</a:t>
            </a:r>
          </a:p>
        </p:txBody>
      </p:sp>
      <p:sp>
        <p:nvSpPr>
          <p:cNvPr id="29" name="TextBox 29"/>
          <p:cNvSpPr txBox="1"/>
          <p:nvPr/>
        </p:nvSpPr>
        <p:spPr>
          <a:xfrm>
            <a:off x="15725975" y="3636903"/>
            <a:ext cx="2026740" cy="1166088"/>
          </a:xfrm>
          <a:prstGeom prst="rect">
            <a:avLst/>
          </a:prstGeom>
        </p:spPr>
        <p:txBody>
          <a:bodyPr lIns="0" tIns="0" rIns="0" bIns="0" rtlCol="0" anchor="t">
            <a:spAutoFit/>
          </a:bodyPr>
          <a:lstStyle/>
          <a:p>
            <a:pPr algn="ctr">
              <a:lnSpc>
                <a:spcPts val="3080"/>
              </a:lnSpc>
            </a:pPr>
            <a:r>
              <a:rPr lang="en-US" sz="2200" dirty="0">
                <a:solidFill>
                  <a:srgbClr val="4D4A46"/>
                </a:solidFill>
                <a:latin typeface="Open Sans Light Bold"/>
              </a:rPr>
              <a:t>2.</a:t>
            </a:r>
            <a:r>
              <a:rPr lang="lv-LV" sz="2200" dirty="0">
                <a:solidFill>
                  <a:srgbClr val="4D4A46"/>
                </a:solidFill>
                <a:latin typeface="Open Sans Light Bold"/>
              </a:rPr>
              <a:t> </a:t>
            </a:r>
            <a:r>
              <a:rPr lang="en-US" sz="2200" dirty="0">
                <a:solidFill>
                  <a:srgbClr val="4D4A46"/>
                </a:solidFill>
                <a:latin typeface="Open Sans Light Bold"/>
              </a:rPr>
              <a:t>EK </a:t>
            </a:r>
          </a:p>
          <a:p>
            <a:pPr algn="ctr">
              <a:lnSpc>
                <a:spcPts val="3080"/>
              </a:lnSpc>
            </a:pPr>
            <a:r>
              <a:rPr lang="lv-LV" sz="2200" dirty="0">
                <a:solidFill>
                  <a:srgbClr val="4D4A46"/>
                </a:solidFill>
                <a:latin typeface="Open Sans Light Bold"/>
              </a:rPr>
              <a:t>p</a:t>
            </a:r>
            <a:r>
              <a:rPr lang="en-US" sz="2200" dirty="0" err="1">
                <a:solidFill>
                  <a:srgbClr val="4D4A46"/>
                </a:solidFill>
                <a:latin typeface="Open Sans Light Bold"/>
              </a:rPr>
              <a:t>rojekts</a:t>
            </a:r>
            <a:endParaRPr lang="lv-LV" sz="2200" dirty="0">
              <a:solidFill>
                <a:srgbClr val="4D4A46"/>
              </a:solidFill>
              <a:latin typeface="Open Sans Light Bold"/>
            </a:endParaRPr>
          </a:p>
          <a:p>
            <a:pPr algn="ctr">
              <a:lnSpc>
                <a:spcPts val="3080"/>
              </a:lnSpc>
            </a:pPr>
            <a:r>
              <a:rPr lang="lv-LV" sz="2200" dirty="0">
                <a:solidFill>
                  <a:srgbClr val="4D4A46"/>
                </a:solidFill>
                <a:latin typeface="Open Sans Light Bold"/>
              </a:rPr>
              <a:t>(</a:t>
            </a:r>
            <a:r>
              <a:rPr lang="lv-LV" sz="2200" dirty="0" err="1">
                <a:solidFill>
                  <a:srgbClr val="4D4A46"/>
                </a:solidFill>
                <a:latin typeface="Open Sans Light Bold"/>
              </a:rPr>
              <a:t>PwC</a:t>
            </a:r>
            <a:r>
              <a:rPr lang="lv-LV" sz="2200" dirty="0">
                <a:solidFill>
                  <a:srgbClr val="4D4A46"/>
                </a:solidFill>
                <a:latin typeface="Open Sans Light Bold"/>
              </a:rPr>
              <a:t> un ERAB)</a:t>
            </a:r>
            <a:endParaRPr lang="en-US" sz="2200" dirty="0">
              <a:solidFill>
                <a:srgbClr val="4D4A46"/>
              </a:solidFill>
              <a:latin typeface="Open Sans Light Bold"/>
            </a:endParaRPr>
          </a:p>
        </p:txBody>
      </p:sp>
      <p:sp>
        <p:nvSpPr>
          <p:cNvPr id="30" name="TextBox 30"/>
          <p:cNvSpPr txBox="1"/>
          <p:nvPr/>
        </p:nvSpPr>
        <p:spPr>
          <a:xfrm>
            <a:off x="1053557" y="5986529"/>
            <a:ext cx="2383635" cy="1153795"/>
          </a:xfrm>
          <a:prstGeom prst="rect">
            <a:avLst/>
          </a:prstGeom>
        </p:spPr>
        <p:txBody>
          <a:bodyPr lIns="0" tIns="0" rIns="0" bIns="0" rtlCol="0" anchor="t">
            <a:spAutoFit/>
          </a:bodyPr>
          <a:lstStyle/>
          <a:p>
            <a:pPr marL="474979" lvl="1" indent="-237490">
              <a:lnSpc>
                <a:spcPts val="3079"/>
              </a:lnSpc>
              <a:buFont typeface="Arial"/>
              <a:buChar char="•"/>
            </a:pPr>
            <a:r>
              <a:rPr lang="en-US" sz="2199" dirty="0" err="1">
                <a:solidFill>
                  <a:srgbClr val="4D4A46"/>
                </a:solidFill>
                <a:latin typeface="Open Sans Light"/>
              </a:rPr>
              <a:t>Vadlīnijas</a:t>
            </a:r>
            <a:r>
              <a:rPr lang="en-US" sz="2199" dirty="0">
                <a:solidFill>
                  <a:srgbClr val="4D4A46"/>
                </a:solidFill>
                <a:latin typeface="Open Sans Light"/>
              </a:rPr>
              <a:t> </a:t>
            </a:r>
            <a:r>
              <a:rPr lang="en-US" sz="2199" dirty="0" err="1">
                <a:solidFill>
                  <a:srgbClr val="4D4A46"/>
                </a:solidFill>
                <a:latin typeface="Open Sans Light"/>
              </a:rPr>
              <a:t>atalgojuma</a:t>
            </a:r>
            <a:r>
              <a:rPr lang="en-US" sz="2199" dirty="0">
                <a:solidFill>
                  <a:srgbClr val="4D4A46"/>
                </a:solidFill>
                <a:latin typeface="Open Sans Light"/>
              </a:rPr>
              <a:t> </a:t>
            </a:r>
            <a:r>
              <a:rPr lang="en-US" sz="2199" dirty="0" err="1">
                <a:solidFill>
                  <a:srgbClr val="4D4A46"/>
                </a:solidFill>
                <a:latin typeface="Open Sans Light"/>
              </a:rPr>
              <a:t>noteikšanai</a:t>
            </a:r>
            <a:endParaRPr lang="en-US" sz="2199" dirty="0">
              <a:solidFill>
                <a:srgbClr val="4D4A46"/>
              </a:solidFill>
              <a:latin typeface="Open Sans Light"/>
            </a:endParaRPr>
          </a:p>
        </p:txBody>
      </p:sp>
      <p:sp>
        <p:nvSpPr>
          <p:cNvPr id="31" name="TextBox 31"/>
          <p:cNvSpPr txBox="1"/>
          <p:nvPr/>
        </p:nvSpPr>
        <p:spPr>
          <a:xfrm>
            <a:off x="3496869" y="5986529"/>
            <a:ext cx="2383635" cy="1544320"/>
          </a:xfrm>
          <a:prstGeom prst="rect">
            <a:avLst/>
          </a:prstGeom>
        </p:spPr>
        <p:txBody>
          <a:bodyPr lIns="0" tIns="0" rIns="0" bIns="0" rtlCol="0" anchor="t">
            <a:spAutoFit/>
          </a:bodyPr>
          <a:lstStyle/>
          <a:p>
            <a:pPr marL="474979" lvl="1" indent="-237490">
              <a:lnSpc>
                <a:spcPts val="3079"/>
              </a:lnSpc>
              <a:buFont typeface="Arial"/>
              <a:buChar char="•"/>
            </a:pPr>
            <a:r>
              <a:rPr lang="en-US" sz="2199" dirty="0" err="1">
                <a:solidFill>
                  <a:srgbClr val="4D4A46"/>
                </a:solidFill>
                <a:latin typeface="Open Sans Light"/>
              </a:rPr>
              <a:t>Ziņojums</a:t>
            </a:r>
            <a:r>
              <a:rPr lang="en-US" sz="2199" dirty="0">
                <a:solidFill>
                  <a:srgbClr val="4D4A46"/>
                </a:solidFill>
                <a:latin typeface="Open Sans Light"/>
              </a:rPr>
              <a:t> par </a:t>
            </a:r>
            <a:r>
              <a:rPr lang="en-US" sz="2199" dirty="0" err="1">
                <a:solidFill>
                  <a:srgbClr val="4D4A46"/>
                </a:solidFill>
                <a:latin typeface="Open Sans Light"/>
              </a:rPr>
              <a:t>paveikto</a:t>
            </a:r>
            <a:r>
              <a:rPr lang="en-US" sz="2199" dirty="0">
                <a:solidFill>
                  <a:srgbClr val="4D4A46"/>
                </a:solidFill>
                <a:latin typeface="Open Sans Light"/>
              </a:rPr>
              <a:t> </a:t>
            </a:r>
            <a:r>
              <a:rPr lang="en-US" sz="2199" dirty="0" err="1">
                <a:solidFill>
                  <a:srgbClr val="4D4A46"/>
                </a:solidFill>
                <a:latin typeface="Open Sans Light"/>
              </a:rPr>
              <a:t>pēc</a:t>
            </a:r>
            <a:r>
              <a:rPr lang="en-US" sz="2199" dirty="0">
                <a:solidFill>
                  <a:srgbClr val="4D4A46"/>
                </a:solidFill>
                <a:latin typeface="Open Sans Light"/>
              </a:rPr>
              <a:t> </a:t>
            </a:r>
            <a:r>
              <a:rPr lang="en-US" sz="2199" dirty="0" err="1">
                <a:solidFill>
                  <a:srgbClr val="4D4A46"/>
                </a:solidFill>
                <a:latin typeface="Open Sans Light"/>
              </a:rPr>
              <a:t>iestāšanās</a:t>
            </a:r>
            <a:r>
              <a:rPr lang="en-US" sz="2199" dirty="0">
                <a:solidFill>
                  <a:srgbClr val="4D4A46"/>
                </a:solidFill>
                <a:latin typeface="Open Sans Light"/>
              </a:rPr>
              <a:t> OECD</a:t>
            </a:r>
          </a:p>
        </p:txBody>
      </p:sp>
      <p:sp>
        <p:nvSpPr>
          <p:cNvPr id="32" name="TextBox 32"/>
          <p:cNvSpPr txBox="1"/>
          <p:nvPr/>
        </p:nvSpPr>
        <p:spPr>
          <a:xfrm>
            <a:off x="6041232" y="5986529"/>
            <a:ext cx="2145510" cy="1934845"/>
          </a:xfrm>
          <a:prstGeom prst="rect">
            <a:avLst/>
          </a:prstGeom>
        </p:spPr>
        <p:txBody>
          <a:bodyPr lIns="0" tIns="0" rIns="0" bIns="0" rtlCol="0" anchor="t">
            <a:spAutoFit/>
          </a:bodyPr>
          <a:lstStyle/>
          <a:p>
            <a:pPr marL="474979" lvl="1" indent="-237490">
              <a:lnSpc>
                <a:spcPts val="3079"/>
              </a:lnSpc>
              <a:buFont typeface="Arial"/>
              <a:buChar char="•"/>
            </a:pPr>
            <a:r>
              <a:rPr lang="en-US" sz="2199">
                <a:solidFill>
                  <a:srgbClr val="4D4A46"/>
                </a:solidFill>
                <a:latin typeface="Open Sans Light"/>
              </a:rPr>
              <a:t>Ziņojuma projekts par izmaiņām VKS pārvaldībā</a:t>
            </a:r>
          </a:p>
        </p:txBody>
      </p:sp>
      <p:sp>
        <p:nvSpPr>
          <p:cNvPr id="33" name="TextBox 33"/>
          <p:cNvSpPr txBox="1"/>
          <p:nvPr/>
        </p:nvSpPr>
        <p:spPr>
          <a:xfrm>
            <a:off x="8505231" y="5986529"/>
            <a:ext cx="2383635" cy="763270"/>
          </a:xfrm>
          <a:prstGeom prst="rect">
            <a:avLst/>
          </a:prstGeom>
        </p:spPr>
        <p:txBody>
          <a:bodyPr lIns="0" tIns="0" rIns="0" bIns="0" rtlCol="0" anchor="t">
            <a:spAutoFit/>
          </a:bodyPr>
          <a:lstStyle/>
          <a:p>
            <a:pPr marL="474979" lvl="1" indent="-237490">
              <a:lnSpc>
                <a:spcPts val="3079"/>
              </a:lnSpc>
              <a:buFont typeface="Arial"/>
              <a:buChar char="•"/>
            </a:pPr>
            <a:r>
              <a:rPr lang="en-US" sz="2199" dirty="0" err="1">
                <a:solidFill>
                  <a:srgbClr val="4D4A46"/>
                </a:solidFill>
                <a:latin typeface="Open Sans Light"/>
              </a:rPr>
              <a:t>Centralizācijas</a:t>
            </a:r>
            <a:r>
              <a:rPr lang="en-US" sz="2199" dirty="0">
                <a:solidFill>
                  <a:srgbClr val="4D4A46"/>
                </a:solidFill>
                <a:latin typeface="Open Sans Light"/>
              </a:rPr>
              <a:t> </a:t>
            </a:r>
            <a:r>
              <a:rPr lang="en-US" sz="2199" dirty="0" err="1">
                <a:solidFill>
                  <a:srgbClr val="4D4A46"/>
                </a:solidFill>
                <a:latin typeface="Open Sans Light"/>
              </a:rPr>
              <a:t>ziņojums</a:t>
            </a:r>
            <a:endParaRPr lang="en-US" sz="2199" dirty="0">
              <a:solidFill>
                <a:srgbClr val="4D4A46"/>
              </a:solidFill>
              <a:latin typeface="Open Sans Light"/>
            </a:endParaRPr>
          </a:p>
        </p:txBody>
      </p:sp>
      <p:sp>
        <p:nvSpPr>
          <p:cNvPr id="34" name="TextBox 34"/>
          <p:cNvSpPr txBox="1"/>
          <p:nvPr/>
        </p:nvSpPr>
        <p:spPr>
          <a:xfrm>
            <a:off x="10989916" y="5986529"/>
            <a:ext cx="2383635" cy="1153795"/>
          </a:xfrm>
          <a:prstGeom prst="rect">
            <a:avLst/>
          </a:prstGeom>
        </p:spPr>
        <p:txBody>
          <a:bodyPr lIns="0" tIns="0" rIns="0" bIns="0" rtlCol="0" anchor="t">
            <a:spAutoFit/>
          </a:bodyPr>
          <a:lstStyle/>
          <a:p>
            <a:pPr marL="474979" lvl="1" indent="-237490">
              <a:lnSpc>
                <a:spcPts val="3079"/>
              </a:lnSpc>
              <a:buFont typeface="Arial"/>
              <a:buChar char="•"/>
            </a:pPr>
            <a:r>
              <a:rPr lang="en-US" sz="2199" dirty="0" err="1">
                <a:solidFill>
                  <a:srgbClr val="4D4A46"/>
                </a:solidFill>
                <a:latin typeface="Open Sans Light"/>
              </a:rPr>
              <a:t>Kapitāla</a:t>
            </a:r>
            <a:r>
              <a:rPr lang="en-US" sz="2199" dirty="0">
                <a:solidFill>
                  <a:srgbClr val="4D4A46"/>
                </a:solidFill>
                <a:latin typeface="Open Sans Light"/>
              </a:rPr>
              <a:t> </a:t>
            </a:r>
            <a:r>
              <a:rPr lang="en-US" sz="2199" dirty="0" err="1">
                <a:solidFill>
                  <a:srgbClr val="4D4A46"/>
                </a:solidFill>
                <a:latin typeface="Open Sans Light"/>
              </a:rPr>
              <a:t>tirgus</a:t>
            </a:r>
            <a:r>
              <a:rPr lang="en-US" sz="2199" dirty="0">
                <a:solidFill>
                  <a:srgbClr val="4D4A46"/>
                </a:solidFill>
                <a:latin typeface="Open Sans Light"/>
              </a:rPr>
              <a:t> </a:t>
            </a:r>
            <a:r>
              <a:rPr lang="en-US" sz="2199" dirty="0" err="1">
                <a:solidFill>
                  <a:srgbClr val="4D4A46"/>
                </a:solidFill>
                <a:latin typeface="Open Sans Light"/>
              </a:rPr>
              <a:t>ziņojums</a:t>
            </a:r>
            <a:endParaRPr lang="en-US" sz="2199" dirty="0">
              <a:solidFill>
                <a:srgbClr val="4D4A46"/>
              </a:solidFill>
              <a:latin typeface="Open Sans Light"/>
            </a:endParaRPr>
          </a:p>
          <a:p>
            <a:pPr>
              <a:lnSpc>
                <a:spcPts val="3079"/>
              </a:lnSpc>
            </a:pPr>
            <a:endParaRPr lang="en-US" sz="2199" dirty="0">
              <a:solidFill>
                <a:srgbClr val="4D4A46"/>
              </a:solidFill>
              <a:latin typeface="Open Sans Light"/>
            </a:endParaRPr>
          </a:p>
        </p:txBody>
      </p:sp>
      <p:sp>
        <p:nvSpPr>
          <p:cNvPr id="36" name="TextBox 36"/>
          <p:cNvSpPr txBox="1"/>
          <p:nvPr/>
        </p:nvSpPr>
        <p:spPr>
          <a:xfrm>
            <a:off x="15816863" y="5986529"/>
            <a:ext cx="2168724" cy="2756204"/>
          </a:xfrm>
          <a:prstGeom prst="rect">
            <a:avLst/>
          </a:prstGeom>
        </p:spPr>
        <p:txBody>
          <a:bodyPr lIns="0" tIns="0" rIns="0" bIns="0" rtlCol="0" anchor="t">
            <a:spAutoFit/>
          </a:bodyPr>
          <a:lstStyle/>
          <a:p>
            <a:pPr marL="474979" lvl="1" indent="-237490">
              <a:lnSpc>
                <a:spcPts val="3079"/>
              </a:lnSpc>
              <a:buFont typeface="Arial"/>
              <a:buChar char="•"/>
            </a:pPr>
            <a:r>
              <a:rPr lang="lv-LV" sz="2199" dirty="0">
                <a:solidFill>
                  <a:srgbClr val="4D4A46"/>
                </a:solidFill>
                <a:latin typeface="Open Sans Light"/>
              </a:rPr>
              <a:t>Optimāla kapitāla struktūras ziņojums/ finanšu instrumenti</a:t>
            </a:r>
          </a:p>
          <a:p>
            <a:pPr>
              <a:lnSpc>
                <a:spcPts val="3079"/>
              </a:lnSpc>
            </a:pPr>
            <a:endParaRPr lang="en-US" sz="2199" dirty="0">
              <a:solidFill>
                <a:srgbClr val="4D4A46"/>
              </a:solidFill>
              <a:latin typeface="Open Sans Light"/>
            </a:endParaRPr>
          </a:p>
        </p:txBody>
      </p:sp>
      <p:sp>
        <p:nvSpPr>
          <p:cNvPr id="37" name="TextBox 37"/>
          <p:cNvSpPr txBox="1"/>
          <p:nvPr/>
        </p:nvSpPr>
        <p:spPr>
          <a:xfrm>
            <a:off x="3437192" y="8412088"/>
            <a:ext cx="14315523" cy="432298"/>
          </a:xfrm>
          <a:prstGeom prst="rect">
            <a:avLst/>
          </a:prstGeom>
          <a:ln>
            <a:solidFill>
              <a:schemeClr val="bg1">
                <a:lumMod val="65000"/>
              </a:schemeClr>
            </a:solidFill>
          </a:ln>
        </p:spPr>
        <p:txBody>
          <a:bodyPr wrap="square" lIns="0" tIns="0" rIns="0" bIns="0" rtlCol="0" anchor="t">
            <a:spAutoFit/>
          </a:bodyPr>
          <a:lstStyle/>
          <a:p>
            <a:pPr algn="ctr">
              <a:lnSpc>
                <a:spcPts val="3640"/>
              </a:lnSpc>
            </a:pPr>
            <a:r>
              <a:rPr lang="en-US" sz="2600" dirty="0" err="1">
                <a:solidFill>
                  <a:srgbClr val="DD7221"/>
                </a:solidFill>
                <a:latin typeface="Open Sans Light Bold"/>
              </a:rPr>
              <a:t>Grozījumi</a:t>
            </a:r>
            <a:r>
              <a:rPr lang="en-US" sz="2600" dirty="0">
                <a:solidFill>
                  <a:srgbClr val="DD7221"/>
                </a:solidFill>
                <a:latin typeface="Open Sans Light Bold"/>
              </a:rPr>
              <a:t> </a:t>
            </a:r>
            <a:r>
              <a:rPr lang="lv-LV" sz="2600" dirty="0">
                <a:solidFill>
                  <a:srgbClr val="DD7221"/>
                </a:solidFill>
                <a:latin typeface="Open Sans Light Bold"/>
              </a:rPr>
              <a:t>P</a:t>
            </a:r>
            <a:r>
              <a:rPr lang="en-US" sz="2600" dirty="0" err="1">
                <a:solidFill>
                  <a:srgbClr val="DD7221"/>
                </a:solidFill>
                <a:latin typeface="Open Sans Light Bold"/>
              </a:rPr>
              <a:t>ārvaldības</a:t>
            </a:r>
            <a:r>
              <a:rPr lang="en-US" sz="2600" dirty="0">
                <a:solidFill>
                  <a:srgbClr val="DD7221"/>
                </a:solidFill>
                <a:latin typeface="Open Sans Light Bold"/>
              </a:rPr>
              <a:t> </a:t>
            </a:r>
            <a:r>
              <a:rPr lang="en-US" sz="2600" dirty="0" err="1">
                <a:solidFill>
                  <a:srgbClr val="DD7221"/>
                </a:solidFill>
                <a:latin typeface="Open Sans Light Bold"/>
              </a:rPr>
              <a:t>likumā</a:t>
            </a:r>
            <a:r>
              <a:rPr lang="en-US" sz="2600" dirty="0">
                <a:solidFill>
                  <a:srgbClr val="DD7221"/>
                </a:solidFill>
                <a:latin typeface="Open Sans Light Bold"/>
              </a:rPr>
              <a:t>, VPIL</a:t>
            </a:r>
            <a:r>
              <a:rPr lang="lv-LV" sz="2600" dirty="0">
                <a:solidFill>
                  <a:srgbClr val="DD7221"/>
                </a:solidFill>
                <a:latin typeface="Open Sans Light Bold"/>
              </a:rPr>
              <a:t>,</a:t>
            </a:r>
            <a:r>
              <a:rPr lang="en-US" sz="2600" dirty="0">
                <a:solidFill>
                  <a:srgbClr val="DD7221"/>
                </a:solidFill>
                <a:latin typeface="Open Sans Light Bold"/>
              </a:rPr>
              <a:t> </a:t>
            </a:r>
            <a:r>
              <a:rPr lang="en-US" sz="2600" dirty="0" err="1">
                <a:solidFill>
                  <a:srgbClr val="DD7221"/>
                </a:solidFill>
                <a:latin typeface="Open Sans Light Bold"/>
              </a:rPr>
              <a:t>noteikumos</a:t>
            </a:r>
            <a:r>
              <a:rPr lang="en-US" sz="2600" dirty="0">
                <a:solidFill>
                  <a:srgbClr val="DD7221"/>
                </a:solidFill>
                <a:latin typeface="Open Sans Light Bold"/>
              </a:rPr>
              <a:t>, </a:t>
            </a:r>
            <a:r>
              <a:rPr lang="en-US" sz="2600" dirty="0" err="1">
                <a:solidFill>
                  <a:srgbClr val="DD7221"/>
                </a:solidFill>
                <a:latin typeface="Open Sans Light Bold"/>
              </a:rPr>
              <a:t>vadlīnijās</a:t>
            </a:r>
            <a:endParaRPr lang="en-US" sz="2600" dirty="0">
              <a:solidFill>
                <a:srgbClr val="DD7221"/>
              </a:solidFill>
              <a:latin typeface="Open Sans Light Bold"/>
            </a:endParaRPr>
          </a:p>
        </p:txBody>
      </p:sp>
      <p:sp>
        <p:nvSpPr>
          <p:cNvPr id="40" name="TextBox 39">
            <a:extLst>
              <a:ext uri="{FF2B5EF4-FFF2-40B4-BE49-F238E27FC236}">
                <a16:creationId xmlns:a16="http://schemas.microsoft.com/office/drawing/2014/main" id="{02C47039-B35D-A3E5-2089-C46F83C03CE3}"/>
              </a:ext>
            </a:extLst>
          </p:cNvPr>
          <p:cNvSpPr txBox="1"/>
          <p:nvPr/>
        </p:nvSpPr>
        <p:spPr>
          <a:xfrm>
            <a:off x="493370" y="2856105"/>
            <a:ext cx="9144000" cy="369332"/>
          </a:xfrm>
          <a:prstGeom prst="rect">
            <a:avLst/>
          </a:prstGeom>
          <a:noFill/>
        </p:spPr>
        <p:txBody>
          <a:bodyPr wrap="square">
            <a:spAutoFit/>
          </a:bodyPr>
          <a:lstStyle/>
          <a:p>
            <a:r>
              <a:rPr lang="lv-LV" sz="1800" dirty="0">
                <a:solidFill>
                  <a:srgbClr val="000000"/>
                </a:solidFill>
                <a:latin typeface="Open Sans Light"/>
              </a:rPr>
              <a:t>Ārējie novērtējumi</a:t>
            </a:r>
            <a:r>
              <a:rPr lang="en-US" sz="1800" dirty="0">
                <a:solidFill>
                  <a:srgbClr val="000000"/>
                </a:solidFill>
                <a:latin typeface="Open Sans Light"/>
              </a:rPr>
              <a:t>►</a:t>
            </a:r>
            <a:endParaRPr lang="lv-LV" dirty="0"/>
          </a:p>
        </p:txBody>
      </p:sp>
      <p:sp>
        <p:nvSpPr>
          <p:cNvPr id="41" name="TextBox 40">
            <a:extLst>
              <a:ext uri="{FF2B5EF4-FFF2-40B4-BE49-F238E27FC236}">
                <a16:creationId xmlns:a16="http://schemas.microsoft.com/office/drawing/2014/main" id="{74ADFF61-B1EC-42D2-8ED6-F02B00C71FD6}"/>
              </a:ext>
            </a:extLst>
          </p:cNvPr>
          <p:cNvSpPr txBox="1"/>
          <p:nvPr/>
        </p:nvSpPr>
        <p:spPr>
          <a:xfrm>
            <a:off x="13487816" y="5981041"/>
            <a:ext cx="2145510" cy="2053511"/>
          </a:xfrm>
          <a:prstGeom prst="rect">
            <a:avLst/>
          </a:prstGeom>
          <a:noFill/>
        </p:spPr>
        <p:txBody>
          <a:bodyPr wrap="square">
            <a:spAutoFit/>
          </a:bodyPr>
          <a:lstStyle/>
          <a:p>
            <a:pPr marL="342900" indent="-342900" algn="ctr">
              <a:lnSpc>
                <a:spcPts val="3080"/>
              </a:lnSpc>
              <a:buFont typeface="Arial" panose="020B0604020202020204" pitchFamily="34" charset="0"/>
              <a:buChar char="•"/>
            </a:pPr>
            <a:r>
              <a:rPr lang="lv-LV" sz="2200" dirty="0">
                <a:solidFill>
                  <a:srgbClr val="4D4A46"/>
                </a:solidFill>
                <a:latin typeface="Open Sans Light" panose="020B0306030504020204" pitchFamily="34" charset="0"/>
                <a:ea typeface="Open Sans Light" panose="020B0306030504020204" pitchFamily="34" charset="0"/>
                <a:cs typeface="Open Sans Light" panose="020B0306030504020204" pitchFamily="34" charset="0"/>
              </a:rPr>
              <a:t>VKS peļņas sadales ziņojums </a:t>
            </a:r>
          </a:p>
          <a:p>
            <a:pPr marL="342900" indent="-342900" algn="ctr">
              <a:lnSpc>
                <a:spcPts val="3080"/>
              </a:lnSpc>
              <a:buFont typeface="Arial" panose="020B0604020202020204" pitchFamily="34" charset="0"/>
              <a:buChar char="•"/>
            </a:pPr>
            <a:r>
              <a:rPr lang="lv-LV" sz="2200" dirty="0">
                <a:solidFill>
                  <a:srgbClr val="4D4A46"/>
                </a:solidFill>
                <a:latin typeface="Open Sans Light" panose="020B0306030504020204" pitchFamily="34" charset="0"/>
                <a:ea typeface="Open Sans Light" panose="020B0306030504020204" pitchFamily="34" charset="0"/>
                <a:cs typeface="Open Sans Light" panose="020B0306030504020204" pitchFamily="34" charset="0"/>
              </a:rPr>
              <a:t>Inovāciju ziņojums</a:t>
            </a:r>
          </a:p>
        </p:txBody>
      </p:sp>
      <p:sp>
        <p:nvSpPr>
          <p:cNvPr id="42" name="TextBox 41">
            <a:extLst>
              <a:ext uri="{FF2B5EF4-FFF2-40B4-BE49-F238E27FC236}">
                <a16:creationId xmlns:a16="http://schemas.microsoft.com/office/drawing/2014/main" id="{FB9FC272-3D42-4B6B-8C40-9C7ACA3D6D53}"/>
              </a:ext>
            </a:extLst>
          </p:cNvPr>
          <p:cNvSpPr txBox="1"/>
          <p:nvPr/>
        </p:nvSpPr>
        <p:spPr>
          <a:xfrm>
            <a:off x="489856" y="7641283"/>
            <a:ext cx="9144000" cy="711541"/>
          </a:xfrm>
          <a:prstGeom prst="rect">
            <a:avLst/>
          </a:prstGeom>
          <a:noFill/>
        </p:spPr>
        <p:txBody>
          <a:bodyPr wrap="square">
            <a:spAutoFit/>
          </a:bodyPr>
          <a:lstStyle/>
          <a:p>
            <a:pPr>
              <a:lnSpc>
                <a:spcPts val="2520"/>
              </a:lnSpc>
              <a:spcBef>
                <a:spcPct val="0"/>
              </a:spcBef>
            </a:pPr>
            <a:r>
              <a:rPr lang="en-US" sz="1800" dirty="0">
                <a:solidFill>
                  <a:srgbClr val="000000"/>
                </a:solidFill>
                <a:latin typeface="Open Sans Light"/>
              </a:rPr>
              <a:t>PKC </a:t>
            </a:r>
            <a:r>
              <a:rPr lang="en-US" sz="1800" dirty="0" err="1">
                <a:solidFill>
                  <a:srgbClr val="000000"/>
                </a:solidFill>
                <a:latin typeface="Open Sans Light"/>
              </a:rPr>
              <a:t>izstrādātie</a:t>
            </a:r>
            <a:r>
              <a:rPr lang="en-US" sz="1800" dirty="0">
                <a:solidFill>
                  <a:srgbClr val="000000"/>
                </a:solidFill>
                <a:latin typeface="Open Sans Light"/>
              </a:rPr>
              <a:t> </a:t>
            </a:r>
            <a:r>
              <a:rPr lang="en-US" sz="1800" dirty="0" err="1">
                <a:solidFill>
                  <a:srgbClr val="000000"/>
                </a:solidFill>
                <a:latin typeface="Open Sans Light"/>
              </a:rPr>
              <a:t>ziņojumi</a:t>
            </a:r>
            <a:r>
              <a:rPr lang="lv-LV" sz="1800" dirty="0">
                <a:solidFill>
                  <a:srgbClr val="000000"/>
                </a:solidFill>
                <a:latin typeface="Open Sans Light"/>
              </a:rPr>
              <a:t>,</a:t>
            </a:r>
          </a:p>
          <a:p>
            <a:pPr>
              <a:lnSpc>
                <a:spcPts val="2520"/>
              </a:lnSpc>
              <a:spcBef>
                <a:spcPct val="0"/>
              </a:spcBef>
            </a:pPr>
            <a:r>
              <a:rPr lang="en-US" sz="1800" dirty="0">
                <a:solidFill>
                  <a:srgbClr val="000000"/>
                </a:solidFill>
                <a:latin typeface="Open Sans Light"/>
              </a:rPr>
              <a:t>Tiesiskais </a:t>
            </a:r>
            <a:r>
              <a:rPr lang="en-US" sz="1800" dirty="0" err="1">
                <a:solidFill>
                  <a:srgbClr val="000000"/>
                </a:solidFill>
                <a:latin typeface="Open Sans Light"/>
              </a:rPr>
              <a:t>regulējums</a:t>
            </a:r>
            <a:r>
              <a:rPr lang="en-US" sz="1800" dirty="0">
                <a:solidFill>
                  <a:srgbClr val="000000"/>
                </a:solidFill>
                <a:latin typeface="Open Sans Light"/>
              </a:rPr>
              <a:t>► </a:t>
            </a:r>
          </a:p>
        </p:txBody>
      </p:sp>
      <p:sp>
        <p:nvSpPr>
          <p:cNvPr id="39" name="TextBox 38">
            <a:extLst>
              <a:ext uri="{FF2B5EF4-FFF2-40B4-BE49-F238E27FC236}">
                <a16:creationId xmlns:a16="http://schemas.microsoft.com/office/drawing/2014/main" id="{576A071E-0B63-4042-AC15-6B302943907E}"/>
              </a:ext>
            </a:extLst>
          </p:cNvPr>
          <p:cNvSpPr txBox="1"/>
          <p:nvPr/>
        </p:nvSpPr>
        <p:spPr>
          <a:xfrm>
            <a:off x="13386828" y="3633667"/>
            <a:ext cx="2082621" cy="1446550"/>
          </a:xfrm>
          <a:prstGeom prst="rect">
            <a:avLst/>
          </a:prstGeom>
          <a:noFill/>
        </p:spPr>
        <p:txBody>
          <a:bodyPr wrap="none" rtlCol="0">
            <a:spAutoFit/>
          </a:bodyPr>
          <a:lstStyle/>
          <a:p>
            <a:pPr algn="ctr"/>
            <a:r>
              <a:rPr lang="lv-LV" sz="2200" b="1" dirty="0">
                <a:latin typeface="Open Sans Light Bold" panose="020B0604020202020204" charset="0"/>
                <a:ea typeface="Open Sans Light Bold" panose="020B0604020202020204" charset="0"/>
                <a:cs typeface="Open Sans Light Bold" panose="020B0604020202020204" charset="0"/>
              </a:rPr>
              <a:t>OECD </a:t>
            </a:r>
          </a:p>
          <a:p>
            <a:pPr algn="ctr"/>
            <a:r>
              <a:rPr lang="lv-LV" sz="2200" b="1" dirty="0">
                <a:latin typeface="Open Sans Light Bold" panose="020B0604020202020204" charset="0"/>
                <a:ea typeface="Open Sans Light Bold" panose="020B0604020202020204" charset="0"/>
                <a:cs typeface="Open Sans Light Bold" panose="020B0604020202020204" charset="0"/>
              </a:rPr>
              <a:t>ekonomikas</a:t>
            </a:r>
          </a:p>
          <a:p>
            <a:pPr algn="ctr"/>
            <a:r>
              <a:rPr lang="lv-LV" sz="2200" b="1" dirty="0">
                <a:latin typeface="Open Sans Light Bold" panose="020B0604020202020204" charset="0"/>
                <a:ea typeface="Open Sans Light Bold" panose="020B0604020202020204" charset="0"/>
                <a:cs typeface="Open Sans Light Bold" panose="020B0604020202020204" charset="0"/>
              </a:rPr>
              <a:t>ziņojums par </a:t>
            </a:r>
          </a:p>
          <a:p>
            <a:pPr algn="ctr"/>
            <a:r>
              <a:rPr lang="lv-LV" sz="2200" b="1" dirty="0">
                <a:latin typeface="Open Sans Light Bold" panose="020B0604020202020204" charset="0"/>
                <a:ea typeface="Open Sans Light Bold" panose="020B0604020202020204" charset="0"/>
                <a:cs typeface="Open Sans Light Bold" panose="020B0604020202020204" charset="0"/>
              </a:rPr>
              <a:t>Latviju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94123"/>
            <a:ext cx="14592883" cy="1846659"/>
          </a:xfrm>
          <a:prstGeom prst="rect">
            <a:avLst/>
          </a:prstGeom>
        </p:spPr>
        <p:txBody>
          <a:bodyPr lIns="0" tIns="0" rIns="0" bIns="0" rtlCol="0" anchor="t">
            <a:spAutoFit/>
          </a:bodyPr>
          <a:lstStyle/>
          <a:p>
            <a:pPr>
              <a:lnSpc>
                <a:spcPts val="7200"/>
              </a:lnSpc>
            </a:pPr>
            <a:r>
              <a:rPr lang="lv-LV" sz="4800" spc="179" dirty="0">
                <a:solidFill>
                  <a:srgbClr val="4D4A46"/>
                </a:solidFill>
                <a:latin typeface="Clear Sans Bold Bold"/>
              </a:rPr>
              <a:t>MK DEKLARĀCIJAS APŅEMŠANĀS</a:t>
            </a:r>
            <a:endParaRPr lang="en-US" sz="4800" spc="179" dirty="0">
              <a:solidFill>
                <a:srgbClr val="4D4A46"/>
              </a:solidFill>
              <a:latin typeface="Clear Sans Bold Bold"/>
            </a:endParaRPr>
          </a:p>
          <a:p>
            <a:pPr>
              <a:lnSpc>
                <a:spcPts val="7200"/>
              </a:lnSpc>
            </a:pPr>
            <a:endParaRPr lang="en-US" sz="6000" spc="179" dirty="0">
              <a:solidFill>
                <a:srgbClr val="4D4A46"/>
              </a:solidFill>
              <a:latin typeface="Clear Sans Bold Bold"/>
            </a:endParaRPr>
          </a:p>
        </p:txBody>
      </p:sp>
      <p:sp>
        <p:nvSpPr>
          <p:cNvPr id="20" name="TextBox 19">
            <a:extLst>
              <a:ext uri="{FF2B5EF4-FFF2-40B4-BE49-F238E27FC236}">
                <a16:creationId xmlns:a16="http://schemas.microsoft.com/office/drawing/2014/main" id="{AB5A82D3-DEF2-4132-8664-CCD488AA7507}"/>
              </a:ext>
            </a:extLst>
          </p:cNvPr>
          <p:cNvSpPr txBox="1"/>
          <p:nvPr/>
        </p:nvSpPr>
        <p:spPr>
          <a:xfrm>
            <a:off x="1371600" y="2933700"/>
            <a:ext cx="14589379" cy="5632311"/>
          </a:xfrm>
          <a:prstGeom prst="rect">
            <a:avLst/>
          </a:prstGeom>
          <a:noFill/>
        </p:spPr>
        <p:txBody>
          <a:bodyPr wrap="none" rtlCol="0">
            <a:spAutoFit/>
          </a:bodyPr>
          <a:lstStyle/>
          <a:p>
            <a:r>
              <a:rPr lang="lv-LV" sz="2800" dirty="0"/>
              <a:t>Turpināsim OECD vadlīnijās iekļauto labas korporatīvās pārvaldības principu ieviešanu </a:t>
            </a:r>
          </a:p>
          <a:p>
            <a:r>
              <a:rPr lang="lv-LV" sz="2800" dirty="0"/>
              <a:t>valsts un pašvaldību kapitālsabiedrībās un sekmēsim valsts </a:t>
            </a:r>
            <a:r>
              <a:rPr lang="lv-LV" sz="2800" b="1" dirty="0"/>
              <a:t>kapitālsabiedrību vērtības pieaugumu,</a:t>
            </a:r>
            <a:r>
              <a:rPr lang="lv-LV" sz="2800" dirty="0"/>
              <a:t> </a:t>
            </a:r>
          </a:p>
          <a:p>
            <a:r>
              <a:rPr lang="lv-LV" sz="2800" dirty="0"/>
              <a:t>stiprinot valsti kā </a:t>
            </a:r>
            <a:r>
              <a:rPr lang="lv-LV" sz="2800" b="1" dirty="0"/>
              <a:t>aktīvu un informētu īpašnieku </a:t>
            </a:r>
            <a:r>
              <a:rPr lang="lv-LV" sz="2800" dirty="0"/>
              <a:t>un izstrādājot skaidru</a:t>
            </a:r>
          </a:p>
          <a:p>
            <a:r>
              <a:rPr lang="lv-LV" sz="2800" dirty="0"/>
              <a:t>valsts un pašvaldību kapitālsabiedrību pārvaldības politiku.</a:t>
            </a:r>
          </a:p>
          <a:p>
            <a:endParaRPr lang="lv-LV" sz="2800" dirty="0"/>
          </a:p>
          <a:p>
            <a:endParaRPr lang="lv-LV" sz="2800" dirty="0"/>
          </a:p>
          <a:p>
            <a:endParaRPr lang="lv-LV" sz="2800" dirty="0"/>
          </a:p>
          <a:p>
            <a:r>
              <a:rPr lang="lv-LV" sz="2800" dirty="0"/>
              <a:t>Nodrošināsim virzību uz brīvā tirgus apstākļos darbojošos vai </a:t>
            </a:r>
          </a:p>
          <a:p>
            <a:r>
              <a:rPr lang="lv-LV" sz="2800" dirty="0"/>
              <a:t>tādu valsts kapitālsabiedrību pārvaldības funkciju pakāpenisku centralizāciju, </a:t>
            </a:r>
          </a:p>
          <a:p>
            <a:r>
              <a:rPr lang="lv-LV" sz="2800" dirty="0"/>
              <a:t>kuras neīsteno valsts politiku attiecīgajā nozarē, uzsākot valsts kapitāla daļu turētāja </a:t>
            </a:r>
          </a:p>
          <a:p>
            <a:r>
              <a:rPr lang="lv-LV" sz="2800" dirty="0"/>
              <a:t>funkciju pakāpenisku nodošanu vienam profesionālam valsts kapitāldaļu turētājam.</a:t>
            </a:r>
          </a:p>
          <a:p>
            <a:endParaRPr lang="lv-LV" sz="2800" dirty="0"/>
          </a:p>
          <a:p>
            <a:endParaRPr lang="lv-LV" sz="2400" dirty="0"/>
          </a:p>
        </p:txBody>
      </p:sp>
    </p:spTree>
    <p:extLst>
      <p:ext uri="{BB962C8B-B14F-4D97-AF65-F5344CB8AC3E}">
        <p14:creationId xmlns:p14="http://schemas.microsoft.com/office/powerpoint/2010/main" val="10610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6467517"/>
              </p:ext>
            </p:extLst>
          </p:nvPr>
        </p:nvGraphicFramePr>
        <p:xfrm>
          <a:off x="609600" y="342900"/>
          <a:ext cx="17221200" cy="914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3"/>
          </p:nvPr>
        </p:nvSpPr>
        <p:spPr/>
        <p:txBody>
          <a:bodyPr/>
          <a:lstStyle/>
          <a:p>
            <a:fld id="{3C34DEE5-8469-48FA-8D3E-A9F9FDD97638}" type="slidenum">
              <a:rPr lang="en-US" altLang="lv-LV" smtClean="0"/>
              <a:pPr/>
              <a:t>8</a:t>
            </a:fld>
            <a:endParaRPr lang="en-US" altLang="lv-LV"/>
          </a:p>
        </p:txBody>
      </p:sp>
    </p:spTree>
    <p:extLst>
      <p:ext uri="{BB962C8B-B14F-4D97-AF65-F5344CB8AC3E}">
        <p14:creationId xmlns:p14="http://schemas.microsoft.com/office/powerpoint/2010/main" val="291453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a:extLst>
              <a:ext uri="{FF2B5EF4-FFF2-40B4-BE49-F238E27FC236}">
                <a16:creationId xmlns:a16="http://schemas.microsoft.com/office/drawing/2014/main" id="{852D4FA8-1749-4ABF-BDD8-2DFA45C058AD}"/>
              </a:ext>
            </a:extLst>
          </p:cNvPr>
          <p:cNvSpPr>
            <a:spLocks noGrp="1"/>
          </p:cNvSpPr>
          <p:nvPr>
            <p:ph type="title"/>
          </p:nvPr>
        </p:nvSpPr>
        <p:spPr>
          <a:xfrm>
            <a:off x="0" y="80169"/>
            <a:ext cx="16992600" cy="1897062"/>
          </a:xfrm>
        </p:spPr>
        <p:txBody>
          <a:bodyPr>
            <a:normAutofit/>
          </a:bodyPr>
          <a:lstStyle/>
          <a:p>
            <a:pPr algn="r"/>
            <a:r>
              <a:rPr lang="lv-LV" sz="2200" dirty="0"/>
              <a:t>2. Piedāvātās reformas kapitālsabiedrību pārvaldībā</a:t>
            </a:r>
            <a:br>
              <a:rPr lang="lv-LV" sz="2200" dirty="0"/>
            </a:br>
            <a:br>
              <a:rPr lang="lv-LV" sz="2200" dirty="0"/>
            </a:br>
            <a:br>
              <a:rPr lang="lv-LV" sz="2200" dirty="0"/>
            </a:br>
            <a:r>
              <a:rPr lang="lv-LV" b="1" dirty="0"/>
              <a:t>PĀRVALDĪBAS POLITIKAS STŪRAKMENS</a:t>
            </a:r>
          </a:p>
        </p:txBody>
      </p:sp>
      <p:sp>
        <p:nvSpPr>
          <p:cNvPr id="10" name="Satura vietturis 9">
            <a:extLst>
              <a:ext uri="{FF2B5EF4-FFF2-40B4-BE49-F238E27FC236}">
                <a16:creationId xmlns:a16="http://schemas.microsoft.com/office/drawing/2014/main" id="{D25E7DC9-5062-4546-99C7-82E26ECC1295}"/>
              </a:ext>
            </a:extLst>
          </p:cNvPr>
          <p:cNvSpPr>
            <a:spLocks noGrp="1"/>
          </p:cNvSpPr>
          <p:nvPr>
            <p:ph idx="1"/>
          </p:nvPr>
        </p:nvSpPr>
        <p:spPr>
          <a:xfrm>
            <a:off x="457200" y="1600200"/>
            <a:ext cx="16535400" cy="7658100"/>
          </a:xfrm>
        </p:spPr>
        <p:txBody>
          <a:bodyPr>
            <a:normAutofit/>
          </a:bodyPr>
          <a:lstStyle/>
          <a:p>
            <a:pPr marL="0" indent="0">
              <a:buNone/>
            </a:pPr>
            <a:r>
              <a:rPr lang="lv-LV" dirty="0"/>
              <a:t> </a:t>
            </a:r>
            <a:endParaRPr lang="lv-LV" sz="3150" dirty="0"/>
          </a:p>
          <a:p>
            <a:pPr marL="0" indent="0">
              <a:buNone/>
            </a:pPr>
            <a:endParaRPr lang="lv-LV" sz="3150" dirty="0"/>
          </a:p>
          <a:p>
            <a:pPr lvl="0"/>
            <a:r>
              <a:rPr lang="lv-LV" dirty="0"/>
              <a:t>VKS pārvaldības politika tiek noteikta politiskā cikla perioda sākumā un atklāj valsts līdzdalības mērķu nākamā perioda galvenos virzienus: piemēram, jaunas komercdarbības iespējas, inovācijas, nozaru politiku tirgus nepilnību novēršanu, tirgus liberalizāciju vai plašāku privātā sektora izmantošanu pakalpojumu nodrošināšanā, kapitāla piesaisti (</a:t>
            </a:r>
            <a:r>
              <a:rPr lang="lv-LV" i="1" dirty="0"/>
              <a:t>IPO</a:t>
            </a:r>
            <a:r>
              <a:rPr lang="lv-LV" dirty="0"/>
              <a:t>).</a:t>
            </a:r>
          </a:p>
          <a:p>
            <a:pPr lvl="0"/>
            <a:endParaRPr lang="lv-LV" dirty="0"/>
          </a:p>
          <a:p>
            <a:pPr lvl="0"/>
            <a:r>
              <a:rPr lang="lv-LV" dirty="0"/>
              <a:t>No līdzdalības/ atsavināšanas cikliskas vērtēšanas uz </a:t>
            </a:r>
            <a:r>
              <a:rPr lang="lv-LV" b="1" dirty="0"/>
              <a:t>stratēģiskās attīstības izvērtēšanu </a:t>
            </a:r>
            <a:r>
              <a:rPr lang="lv-LV" dirty="0"/>
              <a:t>(t. sk. neprivatizējamām VKS), to sasaistot ar vispārējā stratēģiskā mērķa apstiprināšanu MK, jaunu virzienu attīstības uzdevumiem, kapitāla piesaistes iespējām (t.sk. </a:t>
            </a:r>
            <a:r>
              <a:rPr lang="lv-LV" i="1" dirty="0"/>
              <a:t>IPO</a:t>
            </a:r>
            <a:r>
              <a:rPr lang="lv-LV" dirty="0"/>
              <a:t> ietvaros).</a:t>
            </a:r>
          </a:p>
          <a:p>
            <a:pPr lvl="0"/>
            <a:endParaRPr lang="lv-LV" dirty="0"/>
          </a:p>
          <a:p>
            <a:pPr lvl="0"/>
            <a:r>
              <a:rPr lang="lv-LV" dirty="0"/>
              <a:t>MK mandāts kapitāldaļu turētājiem – gaidu vēstules, dividenžu un investīciju politikas, uzņēmumu darbības stratēģija (3-7 gadi) un budžets</a:t>
            </a:r>
          </a:p>
          <a:p>
            <a:pPr marL="0" lvl="0" indent="0">
              <a:buNone/>
            </a:pPr>
            <a:endParaRPr lang="lv-LV" dirty="0"/>
          </a:p>
          <a:p>
            <a:pPr lvl="0"/>
            <a:endParaRPr lang="lv-LV" dirty="0"/>
          </a:p>
          <a:p>
            <a:pPr lvl="0"/>
            <a:endParaRPr lang="lv-LV" dirty="0"/>
          </a:p>
          <a:p>
            <a:pPr lvl="0"/>
            <a:endParaRPr lang="lv-LV" sz="3900" dirty="0"/>
          </a:p>
          <a:p>
            <a:endParaRPr lang="lv-LV" dirty="0"/>
          </a:p>
        </p:txBody>
      </p:sp>
    </p:spTree>
    <p:extLst>
      <p:ext uri="{BB962C8B-B14F-4D97-AF65-F5344CB8AC3E}">
        <p14:creationId xmlns:p14="http://schemas.microsoft.com/office/powerpoint/2010/main" val="475872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2237</TotalTime>
  <Words>1224</Words>
  <Application>Microsoft Office PowerPoint</Application>
  <PresentationFormat>Custom</PresentationFormat>
  <Paragraphs>230</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Clear Sans Regular</vt:lpstr>
      <vt:lpstr>Calibri</vt:lpstr>
      <vt:lpstr>Clear Sans Regular Bold</vt:lpstr>
      <vt:lpstr>Times New Roman</vt:lpstr>
      <vt:lpstr>Verdana</vt:lpstr>
      <vt:lpstr>Arimo</vt:lpstr>
      <vt:lpstr>Clear Sans Bold Bold</vt:lpstr>
      <vt:lpstr>Arial</vt:lpstr>
      <vt:lpstr>Open Sans Light</vt:lpstr>
      <vt:lpstr>Clear Sans Bold</vt:lpstr>
      <vt:lpstr>Open Sans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Piedāvātās reformas kapitālsabiedrību pārvaldībā   PĀRVALDĪBAS POLITIKAS STŪRAKMENS</vt:lpstr>
      <vt:lpstr>2. Piedāvātās reformas kapitālsabiedrību pārvaldībā  Kapitālsabiedrību grupēšana   dividenžu, investīciju, vadības atlīdzības  un citiem pārvaldības jautājumiem </vt:lpstr>
      <vt:lpstr>2. Piedāvātās reformas kapitālsabiedrību pārvaldībā  Optimālas kapitāla struktūras noteikšana un pārvaldība</vt:lpstr>
      <vt:lpstr>2. Piedāvātās reformas kapitālsabiedrību pārvaldībā  Skaidra kapitāla piesaistes kopējā stratēģija,  pamatojums un process</vt:lpstr>
      <vt:lpstr>2. Piedāvātās reformas kapitālsabiedrību pārvaldībā  Centralizētāka VKS pārvaldība,  ja nav izveidota padome</vt:lpstr>
      <vt:lpstr>2. Piedāvātās reformas kapitālsabiedrību pārvaldībā  Privātā kapitāla daļas palielināšana  valstij tieši un netieši piederošos aktīvos </vt:lpstr>
      <vt:lpstr>3. Kritiskie iebildumi reformu procesā </vt:lpstr>
      <vt:lpstr>4. Tuvākie darbi reformas ieviešanai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PKC diskusija</dc:title>
  <dc:creator>Peteris</dc:creator>
  <cp:lastModifiedBy>Peteris Vilks</cp:lastModifiedBy>
  <cp:revision>61</cp:revision>
  <cp:lastPrinted>2022-08-18T07:32:25Z</cp:lastPrinted>
  <dcterms:created xsi:type="dcterms:W3CDTF">2006-08-16T00:00:00Z</dcterms:created>
  <dcterms:modified xsi:type="dcterms:W3CDTF">2022-10-04T11:09:35Z</dcterms:modified>
  <dc:identifier>DAFBCwqX-yI</dc:identifier>
</cp:coreProperties>
</file>