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89" r:id="rId5"/>
    <p:sldId id="259" r:id="rId6"/>
    <p:sldId id="339" r:id="rId7"/>
    <p:sldId id="342" r:id="rId8"/>
    <p:sldId id="341" r:id="rId9"/>
    <p:sldId id="344" r:id="rId10"/>
    <p:sldId id="329" r:id="rId11"/>
    <p:sldId id="335" r:id="rId12"/>
    <p:sldId id="334" r:id="rId1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00"/>
    <a:srgbClr val="6D6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69175" autoAdjust="0"/>
  </p:normalViewPr>
  <p:slideViewPr>
    <p:cSldViewPr>
      <p:cViewPr>
        <p:scale>
          <a:sx n="75" d="100"/>
          <a:sy n="75" d="100"/>
        </p:scale>
        <p:origin x="2556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1E9E-1F1A-4AD5-BFBF-693421086E60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78DE4-4BBD-4F3C-801E-447E4D3ED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8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78DE4-4BBD-4F3C-801E-447E4D3EDD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3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7E15-E27B-4487-B319-AC43634005BB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9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8C3B-BEB0-418C-B5F7-FD53D729D002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3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84DA-824D-4431-8143-C3BDB4EE20AD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E6F6-751D-4D9B-B52E-CEC7D76EB3AD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7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E235-CD2D-413E-8F73-6056D4D50A3C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9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2784-8D94-462E-865E-A75B99BFB2F6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2DE3-7467-4E69-81D0-397A0A34CDF5}" type="datetime1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2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1E7B-F038-4E60-BD0B-64EF8EED5A3F}" type="datetime1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8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B38-67EB-451A-9199-A5EEC5D19FD1}" type="datetime1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8D4A-0E12-4DA9-AEFB-0EF7A14D495C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2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A7-B2DD-49D7-8F80-11A2C21FEAC4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6699E-AEF8-4AF9-A737-2FDD0FBEA290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1F88-AAF1-4538-81EC-6E79EDB518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9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lv-LV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Biodegviela – šodien pieejams risinājums transporta sektora dekarbonizācijai</a:t>
            </a:r>
            <a:endParaRPr lang="lv-LV" sz="3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488092"/>
            <a:ext cx="2895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12.10.2022.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A6A98A-5C47-4803-91E7-59AEC20428D3}"/>
              </a:ext>
            </a:extLst>
          </p:cNvPr>
          <p:cNvSpPr txBox="1"/>
          <p:nvPr/>
        </p:nvSpPr>
        <p:spPr>
          <a:xfrm>
            <a:off x="4362276" y="4021834"/>
            <a:ext cx="47817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Indulis Stikāns</a:t>
            </a:r>
            <a:endParaRPr lang="en-GB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sz="1800" b="1" dirty="0">
                <a:solidFill>
                  <a:schemeClr val="bg2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Latvijas Biodegvielu un Bioenerģijas asociācija</a:t>
            </a:r>
            <a:endParaRPr lang="en-GB" sz="2400" dirty="0">
              <a:solidFill>
                <a:schemeClr val="bg2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Valdes loceklis</a:t>
            </a:r>
            <a:endParaRPr lang="en-GB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Tālrunis: +371 63 620 865</a:t>
            </a:r>
            <a:endParaRPr lang="en-GB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v-LV" sz="180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e-pasts:lbba@lbba.lv</a:t>
            </a:r>
            <a:endParaRPr lang="en-GB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51A670-7485-5C55-E91C-C25A2322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The European flag">
            <a:extLst>
              <a:ext uri="{FF2B5EF4-FFF2-40B4-BE49-F238E27FC236}">
                <a16:creationId xmlns:a16="http://schemas.microsoft.com/office/drawing/2014/main" id="{F3CFC0C5-565F-4336-A21A-E552CDE535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3080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6"/>
            <a:ext cx="5398329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018CC8-4F27-E19F-5873-72C7315A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03" y="640263"/>
            <a:ext cx="4964858" cy="1344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Spēkā esošais ES likumdošanas ietvars AER veicināšanai un SEG emisiju samazināšanai transportā  </a:t>
            </a:r>
            <a:b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9AFDD-3B5D-1622-C9D8-2C527AE8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81" y="2121763"/>
            <a:ext cx="4965379" cy="377301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Degvielas kvalitātes direktīva (98/70/EK (FQD))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Degvielas piegādātājiem jānodrošina ikgadējs aprites cikla 	SEG emisiju intensitātes samazinājums par 6% piegādātajā 	degvielā.</a:t>
            </a:r>
          </a:p>
          <a:p>
            <a:pPr marL="0" indent="0">
              <a:lnSpc>
                <a:spcPct val="90000"/>
              </a:lnSpc>
              <a:buNone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Atjaunojamo energoresursu direktīva (2018/2001/EK (REDII))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Valsts degvielas piegādātājiem nosaka pienākumu 	nodrošināt, lai atjaunojamās enerģijas īpatsvars līdz 2030.gadam būtu vismaz 14%.</a:t>
            </a:r>
          </a:p>
          <a:p>
            <a:pPr marL="0" indent="0">
              <a:lnSpc>
                <a:spcPct val="90000"/>
              </a:lnSpc>
              <a:buNone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A6AFF-DF8C-7867-B8FC-CDFA45BD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112953A-222A-4920-B20D-534C53AD2BBE}" type="slidenum">
              <a:rPr lang="lv-LV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lv-LV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0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8CC8-4F27-E19F-5873-72C7315A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828" y="404664"/>
            <a:ext cx="7886700" cy="994172"/>
          </a:xfrm>
        </p:spPr>
        <p:txBody>
          <a:bodyPr>
            <a:noAutofit/>
          </a:bodyPr>
          <a:lstStyle/>
          <a:p>
            <a:pPr algn="l"/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plāno pārskatīt 2030.g. mērķus – uz augšu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A6AFF-DF8C-7867-B8FC-CDFA45BD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953A-222A-4920-B20D-534C53AD2BBE}" type="slidenum">
              <a:rPr lang="lv-LV" smtClean="0"/>
              <a:t>3</a:t>
            </a:fld>
            <a:endParaRPr lang="lv-LV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9781B4-84D6-821B-DD6F-0C4302147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300842"/>
              </p:ext>
            </p:extLst>
          </p:nvPr>
        </p:nvGraphicFramePr>
        <p:xfrm>
          <a:off x="628650" y="1712548"/>
          <a:ext cx="7886699" cy="33127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07068">
                  <a:extLst>
                    <a:ext uri="{9D8B030D-6E8A-4147-A177-3AD203B41FA5}">
                      <a16:colId xmlns:a16="http://schemas.microsoft.com/office/drawing/2014/main" val="2241929792"/>
                    </a:ext>
                  </a:extLst>
                </a:gridCol>
                <a:gridCol w="1435047">
                  <a:extLst>
                    <a:ext uri="{9D8B030D-6E8A-4147-A177-3AD203B41FA5}">
                      <a16:colId xmlns:a16="http://schemas.microsoft.com/office/drawing/2014/main" val="2988180160"/>
                    </a:ext>
                  </a:extLst>
                </a:gridCol>
                <a:gridCol w="1514417">
                  <a:extLst>
                    <a:ext uri="{9D8B030D-6E8A-4147-A177-3AD203B41FA5}">
                      <a16:colId xmlns:a16="http://schemas.microsoft.com/office/drawing/2014/main" val="1854440481"/>
                    </a:ext>
                  </a:extLst>
                </a:gridCol>
                <a:gridCol w="1830167">
                  <a:extLst>
                    <a:ext uri="{9D8B030D-6E8A-4147-A177-3AD203B41FA5}">
                      <a16:colId xmlns:a16="http://schemas.microsoft.com/office/drawing/2014/main" val="2524945608"/>
                    </a:ext>
                  </a:extLst>
                </a:gridCol>
              </a:tblGrid>
              <a:tr h="749790">
                <a:tc>
                  <a:txBody>
                    <a:bodyPr/>
                    <a:lstStyle/>
                    <a:p>
                      <a:pPr algn="l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REDII (pieņemti)</a:t>
                      </a:r>
                      <a:endParaRPr lang="lv-LV" sz="1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Fit-for-55 versija (REDIII)</a:t>
                      </a:r>
                      <a:endParaRPr lang="lv-LV" sz="1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 balsojums,  </a:t>
                      </a:r>
                      <a:r>
                        <a:rPr lang="lv-LV" sz="1700" b="1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RePowerEU</a:t>
                      </a:r>
                      <a:r>
                        <a:rPr lang="lv-LV" sz="17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(REDIV)</a:t>
                      </a:r>
                      <a:endParaRPr lang="lv-LV" sz="1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156855"/>
                  </a:ext>
                </a:extLst>
              </a:tr>
              <a:tr h="452198">
                <a:tc>
                  <a:txBody>
                    <a:bodyPr/>
                    <a:lstStyle/>
                    <a:p>
                      <a:pPr algn="l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Kopējais AER mērķis Eiropas Savienībai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40%</a:t>
                      </a:r>
                      <a:endParaRPr lang="lv-LV" sz="1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059551"/>
                  </a:ext>
                </a:extLst>
              </a:tr>
              <a:tr h="209216">
                <a:tc>
                  <a:txBody>
                    <a:bodyPr/>
                    <a:lstStyle/>
                    <a:p>
                      <a:pPr algn="r" fontAlgn="t"/>
                      <a:r>
                        <a:rPr lang="lv-LV" sz="17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Transports</a:t>
                      </a:r>
                      <a:endParaRPr lang="lv-LV" sz="1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lv-LV" sz="1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lv-LV" sz="1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lv-LV" sz="1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352213"/>
                  </a:ext>
                </a:extLst>
              </a:tr>
              <a:tr h="452198">
                <a:tc>
                  <a:txBody>
                    <a:bodyPr/>
                    <a:lstStyle/>
                    <a:p>
                      <a:pPr algn="l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AER īpatsvars / SEG intensitātes samazinājums 2030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 /</a:t>
                      </a:r>
                    </a:p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28% / </a:t>
                      </a:r>
                    </a:p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32% / </a:t>
                      </a:r>
                    </a:p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14780"/>
                  </a:ext>
                </a:extLst>
              </a:tr>
              <a:tr h="600994">
                <a:tc>
                  <a:txBody>
                    <a:bodyPr/>
                    <a:lstStyle/>
                    <a:p>
                      <a:pPr algn="l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Moderno biodegvielu / biogāzes  īpatsvars 2030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1,75%</a:t>
                      </a:r>
                      <a:endParaRPr lang="lv-LV" sz="1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2.2%</a:t>
                      </a:r>
                      <a:endParaRPr lang="lv-LV" sz="1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86563"/>
                  </a:ext>
                </a:extLst>
              </a:tr>
              <a:tr h="600994">
                <a:tc>
                  <a:txBody>
                    <a:bodyPr/>
                    <a:lstStyle/>
                    <a:p>
                      <a:pPr algn="l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Nebioloģiskas izcelsmes atjaunojamā degviela (RFNBO)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7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5.7%</a:t>
                      </a:r>
                      <a:endParaRPr lang="lv-LV" sz="1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2115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BCB4D1D-3B1A-50C8-AEC2-F28D548D7D5A}"/>
              </a:ext>
            </a:extLst>
          </p:cNvPr>
          <p:cNvSpPr txBox="1"/>
          <p:nvPr/>
        </p:nvSpPr>
        <p:spPr>
          <a:xfrm>
            <a:off x="827584" y="5338988"/>
            <a:ext cx="8117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1.attēls. Apstiprinātie un plānotie AER/ SEG mērķi Eiropas Savienībai kopā un transportā </a:t>
            </a:r>
          </a:p>
        </p:txBody>
      </p:sp>
    </p:spTree>
    <p:extLst>
      <p:ext uri="{BB962C8B-B14F-4D97-AF65-F5344CB8AC3E}">
        <p14:creationId xmlns:p14="http://schemas.microsoft.com/office/powerpoint/2010/main" val="248694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8CC8-4F27-E19F-5873-72C7315A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828" y="404664"/>
            <a:ext cx="7886700" cy="994172"/>
          </a:xfrm>
        </p:spPr>
        <p:txBody>
          <a:bodyPr>
            <a:noAutofit/>
          </a:bodyPr>
          <a:lstStyle/>
          <a:p>
            <a:pPr algn="l"/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 dara kaimiņvalstīs?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A6AFF-DF8C-7867-B8FC-CDFA45BD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953A-222A-4920-B20D-534C53AD2BBE}" type="slidenum">
              <a:rPr lang="lv-LV" smtClean="0"/>
              <a:t>4</a:t>
            </a:fld>
            <a:endParaRPr lang="lv-LV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915C8FED-C9C2-618A-BD6E-117C9F022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64260"/>
              </p:ext>
            </p:extLst>
          </p:nvPr>
        </p:nvGraphicFramePr>
        <p:xfrm>
          <a:off x="433402" y="1556792"/>
          <a:ext cx="8277195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987">
                  <a:extLst>
                    <a:ext uri="{9D8B030D-6E8A-4147-A177-3AD203B41FA5}">
                      <a16:colId xmlns:a16="http://schemas.microsoft.com/office/drawing/2014/main" val="3419211450"/>
                    </a:ext>
                  </a:extLst>
                </a:gridCol>
                <a:gridCol w="6555208">
                  <a:extLst>
                    <a:ext uri="{9D8B030D-6E8A-4147-A177-3AD203B41FA5}">
                      <a16:colId xmlns:a16="http://schemas.microsoft.com/office/drawing/2014/main" val="4245612177"/>
                    </a:ext>
                  </a:extLst>
                </a:gridCol>
              </a:tblGrid>
              <a:tr h="1687983">
                <a:tc>
                  <a:txBody>
                    <a:bodyPr/>
                    <a:lstStyle/>
                    <a:p>
                      <a:endParaRPr lang="lv-LV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6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Igaunijā</a:t>
                      </a:r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ir ieviests </a:t>
                      </a:r>
                      <a:r>
                        <a:rPr lang="lv-LV" sz="16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pienākums degvielas piegādātājiem </a:t>
                      </a:r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katru gadu līdz 2024.g. nodrošināt 7,5% atjaunojamās enerģijas realizētajā produkcijā. No 2028. g. pienākums 8,5%. </a:t>
                      </a:r>
                    </a:p>
                    <a:p>
                      <a:pPr algn="just"/>
                      <a:endParaRPr lang="lv-LV" sz="16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 pienākuma neizpildi juridiskām personām paredzēts </a:t>
                      </a:r>
                      <a:r>
                        <a:rPr lang="lv-LV" sz="16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sods</a:t>
                      </a:r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līdz 10 milj. euro.</a:t>
                      </a:r>
                    </a:p>
                    <a:p>
                      <a:pPr algn="just"/>
                      <a:endParaRPr lang="lv-LV" sz="16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lv-LV" sz="16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757101"/>
                  </a:ext>
                </a:extLst>
              </a:tr>
              <a:tr h="1819733">
                <a:tc>
                  <a:txBody>
                    <a:bodyPr/>
                    <a:lstStyle/>
                    <a:p>
                      <a:endParaRPr lang="lv-LV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6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Lietuvā</a:t>
                      </a:r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ir ieviests </a:t>
                      </a:r>
                      <a:r>
                        <a:rPr lang="lv-LV" sz="16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pienākums degvielas piegādātājiem </a:t>
                      </a:r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katru gadu realizēt zināmu apjomu AER (2022.g. 6.8%, 2025.g. 8.6%, 2030.g. 16.8%), taču paralēli tam visu gadu degvielai ir arī ieviests </a:t>
                      </a:r>
                      <a:r>
                        <a:rPr lang="lv-LV" sz="16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obligātais piejaukums </a:t>
                      </a:r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(B7 un E10), kā arī </a:t>
                      </a:r>
                      <a:r>
                        <a:rPr lang="lv-LV" sz="16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samazinātas akcīzes nodokļa likmes</a:t>
                      </a:r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kas mainās atkarībā no biodegvielas piejaukuma. </a:t>
                      </a:r>
                    </a:p>
                    <a:p>
                      <a:pPr algn="just"/>
                      <a:endParaRPr lang="lv-LV" sz="16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lv-LV" sz="16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Lietuvā līdz 2030.g. atļauts izmantot no kultūraugiem ražotas biodegvielas 6,2% +1% apmērā.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9146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FC130F1-817E-1328-7D33-F1DF54FADC93}"/>
              </a:ext>
            </a:extLst>
          </p:cNvPr>
          <p:cNvSpPr txBox="1"/>
          <p:nvPr/>
        </p:nvSpPr>
        <p:spPr>
          <a:xfrm>
            <a:off x="1026848" y="6029754"/>
            <a:ext cx="7659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2.attēls. AER veicināšanas un SEG samazināšanas pasākumi Igaunijā un Lietuvā</a:t>
            </a:r>
          </a:p>
        </p:txBody>
      </p:sp>
    </p:spTree>
    <p:extLst>
      <p:ext uri="{BB962C8B-B14F-4D97-AF65-F5344CB8AC3E}">
        <p14:creationId xmlns:p14="http://schemas.microsoft.com/office/powerpoint/2010/main" val="367486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8CC8-4F27-E19F-5873-72C7315A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828" y="404664"/>
            <a:ext cx="7886700" cy="994172"/>
          </a:xfrm>
        </p:spPr>
        <p:txBody>
          <a:bodyPr>
            <a:noAutofit/>
          </a:bodyPr>
          <a:lstStyle/>
          <a:p>
            <a:pPr algn="l"/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Tikmēr Latvijā…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A6AFF-DF8C-7867-B8FC-CDFA45BD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953A-222A-4920-B20D-534C53AD2BBE}" type="slidenum">
              <a:rPr lang="lv-LV" smtClean="0"/>
              <a:t>5</a:t>
            </a:fld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E534D5-299D-D4A0-7814-B8D84B822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23" y="1628800"/>
            <a:ext cx="8811554" cy="42098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A7834C-B603-6AA3-43E0-6AD553D24C94}"/>
              </a:ext>
            </a:extLst>
          </p:cNvPr>
          <p:cNvSpPr txBox="1"/>
          <p:nvPr/>
        </p:nvSpPr>
        <p:spPr>
          <a:xfrm>
            <a:off x="642202" y="5686209"/>
            <a:ext cx="8335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3.attēls. Latvijas likumdošanas izmaiņu hronoloģija attiecībā uz AER veicināšanu un SEG samazināšanu transportā </a:t>
            </a:r>
          </a:p>
        </p:txBody>
      </p:sp>
    </p:spTree>
    <p:extLst>
      <p:ext uri="{BB962C8B-B14F-4D97-AF65-F5344CB8AC3E}">
        <p14:creationId xmlns:p14="http://schemas.microsoft.com/office/powerpoint/2010/main" val="237062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1E956D-7A8A-4772-B164-DEDB12699208}"/>
              </a:ext>
            </a:extLst>
          </p:cNvPr>
          <p:cNvSpPr txBox="1">
            <a:spLocks/>
          </p:cNvSpPr>
          <p:nvPr/>
        </p:nvSpPr>
        <p:spPr>
          <a:xfrm>
            <a:off x="302787" y="332656"/>
            <a:ext cx="85061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Kādi ir galvenie izaicinājumi atjaunojamām degvielām ceļā uz ES mērķu sasniegšanu?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03D6-0C8D-4E84-5252-FE816C340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46" y="1800248"/>
            <a:ext cx="8076405" cy="4525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Biodegvielas </a:t>
            </a: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nav patēriņa veicinoši instrumenti, nepieciešams pielāgot tehnoloģijas pārejai uz citām izejvielām.</a:t>
            </a:r>
            <a:endParaRPr lang="lv-LV" sz="2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Biometāns</a:t>
            </a: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Latvija nav gatava ne ražošanā, ne transportlīdzekļos, varbūt lietderīgāk izmantot dabasgāzes vietā.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Ūdeņradis</a:t>
            </a: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ļoti dārgs energonesējs, dārgi transportlīdzekļi, pārsvarā iegūst no fosilajiem resursiem, jāattīsta infrastruktūra un ražošana.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Elektroenerģija</a:t>
            </a:r>
            <a:r>
              <a:rPr lang="lv-LV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lv-LV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maz transportlīdzekļu, dārga iegāde, jāattīsta infrastruktūra.</a:t>
            </a:r>
          </a:p>
          <a:p>
            <a:endParaRPr lang="lv-LV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AC201-5C19-994C-005E-5F0713B2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1E956D-7A8A-4772-B164-DEDB12699208}"/>
              </a:ext>
            </a:extLst>
          </p:cNvPr>
          <p:cNvSpPr txBox="1">
            <a:spLocks/>
          </p:cNvSpPr>
          <p:nvPr/>
        </p:nvSpPr>
        <p:spPr>
          <a:xfrm>
            <a:off x="318939" y="332656"/>
            <a:ext cx="85061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Kāpēc biodegviela šobrīd ir labākā alternatīva fosilai degvielai?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6BDC0A2-6629-467F-AE91-67A97ED5D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4789"/>
            <a:ext cx="8229600" cy="4680520"/>
          </a:xfrm>
        </p:spPr>
        <p:txBody>
          <a:bodyPr>
            <a:noAutofit/>
          </a:bodyPr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Vietējas izcelsmes energoresurss, ar ko var aizstāt fosilās degvielas importu un veicināt lielāku enerģētisko neatkarību.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Izmantošana ir iespējama/ salāgojama ar esošo infrastruktūru. 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Nodrošina SEG emisiju samazinājuma* un atjaunojamās enerģijas mērķu sasniegšanu.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Sekmē valsts ekonomikas stabilitāti – veicina nodarbinātību, ieņēmumus valsts budžetā un </a:t>
            </a:r>
            <a:r>
              <a:rPr lang="it-IT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uzlabo importa</a:t>
            </a: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it-IT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eksporta</a:t>
            </a: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bilanci</a:t>
            </a: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Bioekonomika  - ļauj iegūt vērtīgus blakusproduktus – pārtiku, dzīvnieku barību, minerālmēslus, u.c.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lv-LV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lv-LV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* SEG emisiju samazinājums no biodegvielām var būt no 50% līdz 90% atkarībā no ražošanā izmantotajām izejvielām.</a:t>
            </a:r>
          </a:p>
          <a:p>
            <a:pPr lvl="1">
              <a:spcAft>
                <a:spcPts val="600"/>
              </a:spcAft>
            </a:pPr>
            <a:endParaRPr lang="lv-LV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1F2222-9FC2-9433-D010-E0529A57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1E956D-7A8A-4772-B164-DEDB12699208}"/>
              </a:ext>
            </a:extLst>
          </p:cNvPr>
          <p:cNvSpPr txBox="1">
            <a:spLocks/>
          </p:cNvSpPr>
          <p:nvPr/>
        </p:nvSpPr>
        <p:spPr>
          <a:xfrm>
            <a:off x="179512" y="476672"/>
            <a:ext cx="914501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Priekšlikums AER veicināšanai un SEG emisiju samazināšanai transportā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CBE427-C774-7102-F542-D968B07A1D29}"/>
              </a:ext>
            </a:extLst>
          </p:cNvPr>
          <p:cNvSpPr txBox="1">
            <a:spLocks/>
          </p:cNvSpPr>
          <p:nvPr/>
        </p:nvSpPr>
        <p:spPr>
          <a:xfrm>
            <a:off x="363176" y="1700808"/>
            <a:ext cx="8417647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Ņemot vērā, ka šobrīd Latvijā nevienā likumdošanas aktā nav noteikts pienākums samazināt SEG emisiju intensitāti transporta degvielās par 6% pret 2010.g., aicinām komisiju no atbildīgajām ministrijām pieprasīt redzējumu, kad tiks atjaunots šis pienākums, ko Latvijai uzliek Eiropas Parlamenta un Padomes Direktīvas 98/70/EK, kas attiecas uz benzīna un dīzeļdegvielu kvalitāti un ar ko groza Padomes Direktīvu 93/12/EEK 7a.pants.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F1DBE-CC81-08CE-1285-25BF6D8D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9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DE00D-347E-46D0-9CEF-0F2629E9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668" y="2708920"/>
            <a:ext cx="5976664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Paldies par uzmanību!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6F1F1-D1A8-7527-5707-15579E6A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1F88-AAF1-4538-81EC-6E79EDB518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4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-Venta_Prezentācija" id="{1060350F-06EC-4622-AAAB-752BBF1358D4}" vid="{06A1E427-4805-4DA4-BCED-39BA2174AA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9d9a68-d01d-4040-bfbc-f106cd69c6ea" xsi:nil="true"/>
    <lcf76f155ced4ddcb4097134ff3c332f xmlns="45ec229b-cb0f-48b4-a09e-f0a30c8ee06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769AF52C35F5D34BAA5FB4D213CD3D49" ma:contentTypeVersion="16" ma:contentTypeDescription="Izveidot jaunu dokumentu." ma:contentTypeScope="" ma:versionID="fbd859469c077e1a0c96285baa0d44a3">
  <xsd:schema xmlns:xsd="http://www.w3.org/2001/XMLSchema" xmlns:xs="http://www.w3.org/2001/XMLSchema" xmlns:p="http://schemas.microsoft.com/office/2006/metadata/properties" xmlns:ns2="45ec229b-cb0f-48b4-a09e-f0a30c8ee06d" xmlns:ns3="179d9a68-d01d-4040-bfbc-f106cd69c6ea" targetNamespace="http://schemas.microsoft.com/office/2006/metadata/properties" ma:root="true" ma:fieldsID="2f88aab1b8578f5696b2361bb6f8903c" ns2:_="" ns3:_="">
    <xsd:import namespace="45ec229b-cb0f-48b4-a09e-f0a30c8ee06d"/>
    <xsd:import namespace="179d9a68-d01d-4040-bfbc-f106cd69c6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c229b-cb0f-48b4-a09e-f0a30c8ee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ttēlu atzīmes" ma:readOnly="false" ma:fieldId="{5cf76f15-5ced-4ddc-b409-7134ff3c332f}" ma:taxonomyMulti="true" ma:sspId="2edcf408-998f-4650-8b34-6e45e59249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d9a68-d01d-4040-bfbc-f106cd69c6e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cc60ee-fc22-4bbf-a28b-f8226ea4afd7}" ma:internalName="TaxCatchAll" ma:showField="CatchAllData" ma:web="179d9a68-d01d-4040-bfbc-f106cd69c6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BCA3AB-6107-4E86-8FDD-6E642657A08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79d9a68-d01d-4040-bfbc-f106cd69c6ea"/>
    <ds:schemaRef ds:uri="http://purl.org/dc/elements/1.1/"/>
    <ds:schemaRef ds:uri="http://schemas.microsoft.com/office/2006/metadata/properties"/>
    <ds:schemaRef ds:uri="45ec229b-cb0f-48b4-a09e-f0a30c8ee06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69406B-C047-4506-B690-7E79C58E89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B48AC6-6F43-438E-BB65-28282058F7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ec229b-cb0f-48b4-a09e-f0a30c8ee06d"/>
    <ds:schemaRef ds:uri="179d9a68-d01d-4040-bfbc-f106cd69c6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Bio-Venta_Prezentācija (1)</Template>
  <TotalTime>5129</TotalTime>
  <Words>644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Office Theme</vt:lpstr>
      <vt:lpstr>Biodegviela – šodien pieejams risinājums transporta sektora dekarbonizācijai</vt:lpstr>
      <vt:lpstr>Spēkā esošais ES likumdošanas ietvars AER veicināšanai un SEG emisiju samazināšanai transportā   </vt:lpstr>
      <vt:lpstr>ES plāno pārskatīt 2030.g. mērķus – uz augšu</vt:lpstr>
      <vt:lpstr>Ko dara kaimiņvalstīs?</vt:lpstr>
      <vt:lpstr>Tikmēr Latvijā…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LBBA</dc:title>
  <dc:creator>Indulis Stikāns | Bio-Venta</dc:creator>
  <cp:lastPrinted>2022-10-11T05:36:45Z</cp:lastPrinted>
  <dcterms:created xsi:type="dcterms:W3CDTF">2021-04-09T11:33:24Z</dcterms:created>
  <dcterms:modified xsi:type="dcterms:W3CDTF">2022-10-11T07:26:59Z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0x010100769AF52C35F5D34BAA5FB4D213CD3D49</vt:lpwstr>
  </property>
  <property fmtid="{D5CDD505-2E9C-101B-9397-08002B2CF9AE}" pid="3" name="MediaServiceImageTags">
    <vt:lpwstr/>
  </property>
</Properties>
</file>