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13.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notesSlides/notesSlide14.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6.xml" ContentType="application/vnd.openxmlformats-officedocument.drawingml.chart+xml"/>
  <Override PartName="/ppt/charts/style1.xml" ContentType="application/vnd.ms-office.chartstyle+xml"/>
  <Override PartName="/ppt/charts/colors1.xml" ContentType="application/vnd.ms-office.chartcolorstyle+xml"/>
  <Override PartName="/ppt/charts/chart7.xml" ContentType="application/vnd.openxmlformats-officedocument.drawingml.chart+xml"/>
  <Override PartName="/ppt/charts/chart8.xml" ContentType="application/vnd.openxmlformats-officedocument.drawingml.chart+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5" r:id="rId4"/>
    <p:sldMasterId id="2147483648" r:id="rId5"/>
    <p:sldMasterId id="2147483982" r:id="rId6"/>
  </p:sldMasterIdLst>
  <p:notesMasterIdLst>
    <p:notesMasterId r:id="rId60"/>
  </p:notesMasterIdLst>
  <p:sldIdLst>
    <p:sldId id="256" r:id="rId7"/>
    <p:sldId id="744" r:id="rId8"/>
    <p:sldId id="279" r:id="rId9"/>
    <p:sldId id="310" r:id="rId10"/>
    <p:sldId id="1107" r:id="rId11"/>
    <p:sldId id="740" r:id="rId12"/>
    <p:sldId id="264" r:id="rId13"/>
    <p:sldId id="1092" r:id="rId14"/>
    <p:sldId id="258" r:id="rId15"/>
    <p:sldId id="1093" r:id="rId16"/>
    <p:sldId id="263" r:id="rId17"/>
    <p:sldId id="1094" r:id="rId18"/>
    <p:sldId id="1104" r:id="rId19"/>
    <p:sldId id="1095" r:id="rId20"/>
    <p:sldId id="1113" r:id="rId21"/>
    <p:sldId id="1112" r:id="rId22"/>
    <p:sldId id="1108" r:id="rId23"/>
    <p:sldId id="748" r:id="rId24"/>
    <p:sldId id="750" r:id="rId25"/>
    <p:sldId id="751" r:id="rId26"/>
    <p:sldId id="267" r:id="rId27"/>
    <p:sldId id="752" r:id="rId28"/>
    <p:sldId id="749" r:id="rId29"/>
    <p:sldId id="747" r:id="rId30"/>
    <p:sldId id="1105" r:id="rId31"/>
    <p:sldId id="1099" r:id="rId32"/>
    <p:sldId id="269" r:id="rId33"/>
    <p:sldId id="1100" r:id="rId34"/>
    <p:sldId id="1102" r:id="rId35"/>
    <p:sldId id="1101" r:id="rId36"/>
    <p:sldId id="1106" r:id="rId37"/>
    <p:sldId id="840" r:id="rId38"/>
    <p:sldId id="565" r:id="rId39"/>
    <p:sldId id="563" r:id="rId40"/>
    <p:sldId id="779" r:id="rId41"/>
    <p:sldId id="1096" r:id="rId42"/>
    <p:sldId id="1097" r:id="rId43"/>
    <p:sldId id="1098" r:id="rId44"/>
    <p:sldId id="270" r:id="rId45"/>
    <p:sldId id="1088" r:id="rId46"/>
    <p:sldId id="1016" r:id="rId47"/>
    <p:sldId id="265" r:id="rId48"/>
    <p:sldId id="1109" r:id="rId49"/>
    <p:sldId id="311" r:id="rId50"/>
    <p:sldId id="284" r:id="rId51"/>
    <p:sldId id="291" r:id="rId52"/>
    <p:sldId id="743" r:id="rId53"/>
    <p:sldId id="745" r:id="rId54"/>
    <p:sldId id="1111" r:id="rId55"/>
    <p:sldId id="1110" r:id="rId56"/>
    <p:sldId id="741" r:id="rId57"/>
    <p:sldId id="257" r:id="rId58"/>
    <p:sldId id="746" r:id="rId59"/>
  </p:sldIdLst>
  <p:sldSz cx="12192000" cy="6858000"/>
  <p:notesSz cx="6858000" cy="9144000"/>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A992D4B-39BE-6199-8808-132827C3E104}" name="Liene Bramane" initials="LB" userId="S::liene.bramane@varam.gov.lv::bd0f4564-4757-43f5-a686-1d04e1f0d62f" providerId="AD"/>
  <p188:author id="{7BDF794F-8061-27F9-0107-8F8F0B776A46}" name="Helēna Rimša" initials="HR" userId="S::Helena.Rimsa@em.gov.lv::cc8c12af-2e8b-424e-b908-5ec87734f0b9" providerId="AD"/>
  <p188:author id="{BBAA33BF-DFED-77DD-0B12-02AC12A82406}" name="Liene Bramane" initials="LB" userId="S::Liene.Bramane@varam.gov.lv::bd0f4564-4757-43f5-a686-1d04e1f0d62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54" d="100"/>
          <a:sy n="154" d="100"/>
        </p:scale>
        <p:origin x="534" y="11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5" Type="http://schemas.openxmlformats.org/officeDocument/2006/relationships/slideMaster" Target="slideMasters/slideMaster2.xml"/><Relationship Id="rId61" Type="http://schemas.openxmlformats.org/officeDocument/2006/relationships/presProps" Target="presProps.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tableStyles" Target="tableStyle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notesMaster" Target="notesMasters/notesMaster1.xml"/><Relationship Id="rId65"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arta.dimbiere\AppData\Local\Microsoft\Windows\INetCache\Content.Outlook\UFCERN32\APREKINUlielaisexcelis_14062021.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https://vide-my.sharepoint.com/personal/arta_dimbiere_varam_gov_lv/Documents/Prognozes/kopsavilkumi/grafiki_maj_prognoze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https://vide-my.sharepoint.com/personal/arta_dimbiere_varam_gov_lv/Documents/Prognozes/kopsavilkumi/grafiki_maj_prognoze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https://vide-my.sharepoint.com/personal/arta_dimbiere_varam_gov_lv/Documents/Prognozes/kopsavilkumi/grafiki_maj_prognozes.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https://vide-my.sharepoint.com/personal/arta_dimbiere_varam_gov_lv/Documents/Prognozes/kopsavilkumi/grafiki_maj_prognozes.xlsx" TargetMode="Externa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r>
              <a:rPr lang="lv-LV" sz="1400" b="0" i="0" baseline="0">
                <a:solidFill>
                  <a:sysClr val="windowText" lastClr="000000"/>
                </a:solidFill>
                <a:effectLst/>
              </a:rPr>
              <a:t>2019.gada SEG emisiju sadalījums, kt CO</a:t>
            </a:r>
            <a:r>
              <a:rPr lang="lv-LV" sz="1400" b="0" i="0" baseline="-25000">
                <a:solidFill>
                  <a:sysClr val="windowText" lastClr="000000"/>
                </a:solidFill>
                <a:effectLst/>
              </a:rPr>
              <a:t>2</a:t>
            </a:r>
            <a:r>
              <a:rPr lang="lv-LV" sz="1400" b="0" i="0" baseline="0">
                <a:solidFill>
                  <a:sysClr val="windowText" lastClr="000000"/>
                </a:solidFill>
                <a:effectLst/>
              </a:rPr>
              <a:t> ekv.</a:t>
            </a:r>
            <a:endParaRPr lang="en-US" sz="1400">
              <a:solidFill>
                <a:sysClr val="windowText" lastClr="000000"/>
              </a:solidFill>
              <a:effectLst/>
            </a:endParaRPr>
          </a:p>
        </c:rich>
      </c:tx>
      <c:overlay val="0"/>
      <c:spPr>
        <a:noFill/>
        <a:ln>
          <a:noFill/>
        </a:ln>
        <a:effectLst/>
      </c:spPr>
    </c:title>
    <c:autoTitleDeleted val="0"/>
    <c:plotArea>
      <c:layout>
        <c:manualLayout>
          <c:layoutTarget val="inner"/>
          <c:xMode val="edge"/>
          <c:yMode val="edge"/>
          <c:x val="0.11869465666541318"/>
          <c:y val="0.19094062529087502"/>
          <c:w val="0.68557259248627955"/>
          <c:h val="0.58039163763840973"/>
        </c:manualLayout>
      </c:layout>
      <c:ofPieChart>
        <c:ofPieType val="bar"/>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756-4B60-A771-65A08A4C2447}"/>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F756-4B60-A771-65A08A4C2447}"/>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F756-4B60-A771-65A08A4C2447}"/>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F756-4B60-A771-65A08A4C2447}"/>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F756-4B60-A771-65A08A4C2447}"/>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F756-4B60-A771-65A08A4C2447}"/>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F756-4B60-A771-65A08A4C2447}"/>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F756-4B60-A771-65A08A4C2447}"/>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F756-4B60-A771-65A08A4C2447}"/>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13-F756-4B60-A771-65A08A4C2447}"/>
              </c:ext>
            </c:extLst>
          </c:dPt>
          <c:dLbls>
            <c:dLbl>
              <c:idx val="0"/>
              <c:layout>
                <c:manualLayout>
                  <c:x val="9.5770979407540008E-2"/>
                  <c:y val="-2.1086536664670162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F756-4B60-A771-65A08A4C2447}"/>
                </c:ext>
              </c:extLst>
            </c:dLbl>
            <c:dLbl>
              <c:idx val="1"/>
              <c:layout>
                <c:manualLayout>
                  <c:x val="3.2177254205618252E-3"/>
                  <c:y val="-7.7428001247208555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F756-4B60-A771-65A08A4C2447}"/>
                </c:ext>
              </c:extLst>
            </c:dLbl>
            <c:dLbl>
              <c:idx val="2"/>
              <c:layout>
                <c:manualLayout>
                  <c:x val="5.9834891732283353E-2"/>
                  <c:y val="-0.13521131183547341"/>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F756-4B60-A771-65A08A4C2447}"/>
                </c:ext>
              </c:extLst>
            </c:dLbl>
            <c:dLbl>
              <c:idx val="3"/>
              <c:layout>
                <c:manualLayout>
                  <c:x val="3.8473548228346456E-2"/>
                  <c:y val="-0.11758780300251165"/>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F756-4B60-A771-65A08A4C2447}"/>
                </c:ext>
              </c:extLst>
            </c:dLbl>
            <c:dLbl>
              <c:idx val="4"/>
              <c:layout>
                <c:manualLayout>
                  <c:x val="3.1296998031496062E-2"/>
                  <c:y val="-9.5111482330304059E-2"/>
                </c:manualLayout>
              </c:layout>
              <c:tx>
                <c:rich>
                  <a:bodyPr/>
                  <a:lstStyle/>
                  <a:p>
                    <a:r>
                      <a:rPr lang="lv-LV"/>
                      <a:t>Cita ne-ETS enerģētika
15%</a:t>
                    </a:r>
                  </a:p>
                </c:rich>
              </c:tx>
              <c:dLblPos val="bestFit"/>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09-F756-4B60-A771-65A08A4C2447}"/>
                </c:ext>
              </c:extLst>
            </c:dLbl>
            <c:dLbl>
              <c:idx val="5"/>
              <c:layout>
                <c:manualLayout>
                  <c:x val="3.3102608267716535E-2"/>
                  <c:y val="1.9159817951243902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F756-4B60-A771-65A08A4C2447}"/>
                </c:ext>
              </c:extLst>
            </c:dLbl>
            <c:dLbl>
              <c:idx val="6"/>
              <c:layout>
                <c:manualLayout>
                  <c:x val="5.0468503937007872E-2"/>
                  <c:y val="9.0861244614302603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D-F756-4B60-A771-65A08A4C2447}"/>
                </c:ext>
              </c:extLst>
            </c:dLbl>
            <c:dLbl>
              <c:idx val="7"/>
              <c:layout>
                <c:manualLayout>
                  <c:x val="1.2378444881889763E-2"/>
                  <c:y val="0.12787601695853607"/>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F-F756-4B60-A771-65A08A4C2447}"/>
                </c:ext>
              </c:extLst>
            </c:dLbl>
            <c:dLbl>
              <c:idx val="8"/>
              <c:delete val="1"/>
              <c:extLst>
                <c:ext xmlns:c15="http://schemas.microsoft.com/office/drawing/2012/chart" uri="{CE6537A1-D6FC-4f65-9D91-7224C49458BB}"/>
                <c:ext xmlns:c16="http://schemas.microsoft.com/office/drawing/2014/chart" uri="{C3380CC4-5D6E-409C-BE32-E72D297353CC}">
                  <c16:uniqueId val="{00000011-F756-4B60-A771-65A08A4C2447}"/>
                </c:ext>
              </c:extLst>
            </c:dLbl>
            <c:dLbl>
              <c:idx val="9"/>
              <c:tx>
                <c:rich>
                  <a:bodyPr rot="0" spcFirstLastPara="1" vertOverflow="ellipsis" vert="horz" wrap="square" lIns="38100" tIns="19050" rIns="38100" bIns="19050" anchor="ctr" anchorCtr="1">
                    <a:spAutoFit/>
                  </a:bodyPr>
                  <a:lstStyle/>
                  <a:p>
                    <a:pPr>
                      <a:defRPr sz="1200" b="1" i="0" u="none" strike="noStrike" kern="1200" baseline="0">
                        <a:solidFill>
                          <a:sysClr val="windowText" lastClr="000000"/>
                        </a:solidFill>
                        <a:latin typeface="+mn-lt"/>
                        <a:ea typeface="+mn-ea"/>
                        <a:cs typeface="+mn-cs"/>
                      </a:defRPr>
                    </a:pPr>
                    <a:r>
                      <a:rPr lang="en-US" sz="1200" b="1"/>
                      <a:t>ne-ETS</a:t>
                    </a:r>
                    <a:r>
                      <a:rPr lang="en-US" sz="1200" b="1" baseline="0"/>
                      <a:t>
78%</a:t>
                    </a:r>
                  </a:p>
                </c:rich>
              </c:tx>
              <c:spPr>
                <a:noFill/>
                <a:ln>
                  <a:noFill/>
                </a:ln>
                <a:effectLst/>
              </c:spPr>
              <c:dLblPos val="bestFit"/>
              <c:showLegendKey val="0"/>
              <c:showVal val="0"/>
              <c:showCatName val="1"/>
              <c:showSerName val="0"/>
              <c:showPercent val="1"/>
              <c:showBubbleSize val="0"/>
              <c:extLst>
                <c:ext xmlns:c15="http://schemas.microsoft.com/office/drawing/2012/chart" uri="{CE6537A1-D6FC-4f65-9D91-7224C49458BB}">
                  <c15:showDataLabelsRange val="0"/>
                </c:ext>
                <c:ext xmlns:c16="http://schemas.microsoft.com/office/drawing/2014/chart" uri="{C3380CC4-5D6E-409C-BE32-E72D297353CC}">
                  <c16:uniqueId val="{00000013-F756-4B60-A771-65A08A4C2447}"/>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ysClr val="windowText" lastClr="000000"/>
                    </a:solidFill>
                    <a:latin typeface="+mn-lt"/>
                    <a:ea typeface="+mn-ea"/>
                    <a:cs typeface="+mn-cs"/>
                  </a:defRPr>
                </a:pPr>
                <a:endParaRPr lang="lv-LV"/>
              </a:p>
            </c:txPr>
            <c:dLblPos val="bestFit"/>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('ne-ETS sadalījums 2019.g'!$A$5:$A$6,'ne-ETS sadalījums 2019.g'!$A$9:$A$15)</c:f>
              <c:strCache>
                <c:ptCount val="9"/>
                <c:pt idx="0">
                  <c:v>Enerģētika</c:v>
                </c:pt>
                <c:pt idx="1">
                  <c:v>Rūpnieciskie procesi un produktu izmantošana</c:v>
                </c:pt>
                <c:pt idx="2">
                  <c:v>Transports</c:v>
                </c:pt>
                <c:pt idx="3">
                  <c:v>Mājsaimniecības</c:v>
                </c:pt>
                <c:pt idx="4">
                  <c:v>Cita ne-ETS enerģētika</c:v>
                </c:pt>
                <c:pt idx="5">
                  <c:v>Ne-ETS rūpnieciskie procesi un produktu izmanotšana</c:v>
                </c:pt>
                <c:pt idx="6">
                  <c:v>Lauksaimniecība</c:v>
                </c:pt>
                <c:pt idx="7">
                  <c:v>Atkritumu apsaimniekošana</c:v>
                </c:pt>
                <c:pt idx="8">
                  <c:v>Iekšzemes aviācija</c:v>
                </c:pt>
              </c:strCache>
            </c:strRef>
          </c:cat>
          <c:val>
            <c:numRef>
              <c:f>('ne-ETS sadalījums 2019.g'!$B$5:$B$6,'ne-ETS sadalījums 2019.g'!$B$9:$B$15)</c:f>
              <c:numCache>
                <c:formatCode>General</c:formatCode>
                <c:ptCount val="9"/>
                <c:pt idx="0">
                  <c:v>1904.75435301076</c:v>
                </c:pt>
                <c:pt idx="1">
                  <c:v>588.3056469892399</c:v>
                </c:pt>
                <c:pt idx="2" formatCode="0.00">
                  <c:v>3330.0308033473307</c:v>
                </c:pt>
                <c:pt idx="3" formatCode="0.00">
                  <c:v>584.16076082814106</c:v>
                </c:pt>
                <c:pt idx="4" formatCode="0.00">
                  <c:v>1650.4277268742048</c:v>
                </c:pt>
                <c:pt idx="5" formatCode="0.00">
                  <c:v>302.56596074757988</c:v>
                </c:pt>
                <c:pt idx="6" formatCode="0.00">
                  <c:v>2202.3677033797931</c:v>
                </c:pt>
                <c:pt idx="7" formatCode="0.00">
                  <c:v>580.55825446250878</c:v>
                </c:pt>
                <c:pt idx="8" formatCode="0.00">
                  <c:v>1.6385000000000001</c:v>
                </c:pt>
              </c:numCache>
            </c:numRef>
          </c:val>
          <c:extLst>
            <c:ext xmlns:c16="http://schemas.microsoft.com/office/drawing/2014/chart" uri="{C3380CC4-5D6E-409C-BE32-E72D297353CC}">
              <c16:uniqueId val="{00000014-F756-4B60-A771-65A08A4C2447}"/>
            </c:ext>
          </c:extLst>
        </c:ser>
        <c:dLbls>
          <c:dLblPos val="bestFit"/>
          <c:showLegendKey val="0"/>
          <c:showVal val="0"/>
          <c:showCatName val="1"/>
          <c:showSerName val="0"/>
          <c:showPercent val="1"/>
          <c:showBubbleSize val="0"/>
          <c:showLeaderLines val="1"/>
        </c:dLbls>
        <c:gapWidth val="100"/>
        <c:splitType val="cust"/>
        <c:custSplit>
          <c:secondPiePt val="2"/>
          <c:secondPiePt val="3"/>
          <c:secondPiePt val="4"/>
          <c:secondPiePt val="5"/>
          <c:secondPiePt val="6"/>
          <c:secondPiePt val="7"/>
        </c:custSplit>
        <c:secondPieSize val="75"/>
        <c:serLines>
          <c:spPr>
            <a:ln w="9525" cap="flat" cmpd="sng" algn="ctr">
              <a:solidFill>
                <a:schemeClr val="tx1">
                  <a:lumMod val="35000"/>
                  <a:lumOff val="65000"/>
                </a:schemeClr>
              </a:solidFill>
              <a:round/>
            </a:ln>
            <a:effectLst/>
          </c:spPr>
        </c:serLines>
      </c:ofPieChart>
      <c:spPr>
        <a:noFill/>
        <a:ln>
          <a:noFill/>
        </a:ln>
        <a:effectLst/>
      </c:spPr>
    </c:plotArea>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lv-LV"/>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130302480077416"/>
          <c:y val="2.1926219395470667E-2"/>
          <c:w val="0.86012271532660589"/>
          <c:h val="0.55028788927882166"/>
        </c:manualLayout>
      </c:layout>
      <c:barChart>
        <c:barDir val="col"/>
        <c:grouping val="stacked"/>
        <c:varyColors val="0"/>
        <c:ser>
          <c:idx val="0"/>
          <c:order val="0"/>
          <c:tx>
            <c:strRef>
              <c:f>'5.att'!$A$4</c:f>
              <c:strCache>
                <c:ptCount val="1"/>
                <c:pt idx="0">
                  <c:v>Enerģētika (neieskaitot Transportu)</c:v>
                </c:pt>
              </c:strCache>
            </c:strRef>
          </c:tx>
          <c:spPr>
            <a:solidFill>
              <a:schemeClr val="accent1"/>
            </a:solidFill>
            <a:ln>
              <a:noFill/>
            </a:ln>
            <a:effectLst/>
          </c:spPr>
          <c:invertIfNegative val="0"/>
          <c:cat>
            <c:numRef>
              <c:f>'5.att'!$B$3:$AE$3</c:f>
              <c:numCache>
                <c:formatCode>General</c:formatCode>
                <c:ptCount val="30"/>
                <c:pt idx="0">
                  <c:v>1990</c:v>
                </c:pt>
                <c:pt idx="1">
                  <c:v>1995</c:v>
                </c:pt>
                <c:pt idx="2">
                  <c:v>2000</c:v>
                </c:pt>
                <c:pt idx="3">
                  <c:v>2005</c:v>
                </c:pt>
                <c:pt idx="4">
                  <c:v>2010</c:v>
                </c:pt>
                <c:pt idx="5">
                  <c:v>2015</c:v>
                </c:pt>
                <c:pt idx="6">
                  <c:v>2018</c:v>
                </c:pt>
                <c:pt idx="7">
                  <c:v>2019</c:v>
                </c:pt>
                <c:pt idx="8">
                  <c:v>2020</c:v>
                </c:pt>
                <c:pt idx="9">
                  <c:v>2021</c:v>
                </c:pt>
                <c:pt idx="10">
                  <c:v>2022</c:v>
                </c:pt>
                <c:pt idx="11">
                  <c:v>2023</c:v>
                </c:pt>
                <c:pt idx="12">
                  <c:v>2024</c:v>
                </c:pt>
                <c:pt idx="13">
                  <c:v>2025</c:v>
                </c:pt>
                <c:pt idx="14">
                  <c:v>2026</c:v>
                </c:pt>
                <c:pt idx="15">
                  <c:v>2027</c:v>
                </c:pt>
                <c:pt idx="16">
                  <c:v>2028</c:v>
                </c:pt>
                <c:pt idx="17">
                  <c:v>2029</c:v>
                </c:pt>
                <c:pt idx="18">
                  <c:v>2030</c:v>
                </c:pt>
                <c:pt idx="19">
                  <c:v>2031</c:v>
                </c:pt>
                <c:pt idx="20">
                  <c:v>2032</c:v>
                </c:pt>
                <c:pt idx="21">
                  <c:v>2033</c:v>
                </c:pt>
                <c:pt idx="22">
                  <c:v>2034</c:v>
                </c:pt>
                <c:pt idx="23">
                  <c:v>2035</c:v>
                </c:pt>
                <c:pt idx="24">
                  <c:v>2036</c:v>
                </c:pt>
                <c:pt idx="25">
                  <c:v>2037</c:v>
                </c:pt>
                <c:pt idx="26">
                  <c:v>2038</c:v>
                </c:pt>
                <c:pt idx="27">
                  <c:v>2039</c:v>
                </c:pt>
                <c:pt idx="28">
                  <c:v>2040</c:v>
                </c:pt>
                <c:pt idx="29">
                  <c:v>2050</c:v>
                </c:pt>
              </c:numCache>
            </c:numRef>
          </c:cat>
          <c:val>
            <c:numRef>
              <c:f>'5.att'!$B$4:$AE$4</c:f>
              <c:numCache>
                <c:formatCode>General</c:formatCode>
                <c:ptCount val="30"/>
                <c:pt idx="0" formatCode="0.00">
                  <c:v>16296.860961957469</c:v>
                </c:pt>
                <c:pt idx="1">
                  <c:v>7430.4779566055968</c:v>
                </c:pt>
                <c:pt idx="2">
                  <c:v>5167.4671047901775</c:v>
                </c:pt>
                <c:pt idx="3" formatCode="0.00">
                  <c:v>5020.7366661328933</c:v>
                </c:pt>
                <c:pt idx="4">
                  <c:v>5224.4261035911313</c:v>
                </c:pt>
                <c:pt idx="5">
                  <c:v>4037.7349884786036</c:v>
                </c:pt>
                <c:pt idx="6" formatCode="0.00">
                  <c:v>4343.2103661827623</c:v>
                </c:pt>
                <c:pt idx="7">
                  <c:v>4290.9121047913814</c:v>
                </c:pt>
                <c:pt idx="8" formatCode="0.00">
                  <c:v>4238.6138434000004</c:v>
                </c:pt>
                <c:pt idx="9">
                  <c:v>4189.2565907000007</c:v>
                </c:pt>
                <c:pt idx="10">
                  <c:v>4139.8993379999993</c:v>
                </c:pt>
                <c:pt idx="11">
                  <c:v>4090.5420853000005</c:v>
                </c:pt>
                <c:pt idx="12">
                  <c:v>4041.1848325999995</c:v>
                </c:pt>
                <c:pt idx="13" formatCode="0.00">
                  <c:v>3991.8275799000003</c:v>
                </c:pt>
                <c:pt idx="14">
                  <c:v>3965.586064640001</c:v>
                </c:pt>
                <c:pt idx="15">
                  <c:v>3939.3445493800004</c:v>
                </c:pt>
                <c:pt idx="16">
                  <c:v>3913.1030341199989</c:v>
                </c:pt>
                <c:pt idx="17">
                  <c:v>3886.8615188600002</c:v>
                </c:pt>
                <c:pt idx="18" formatCode="0.00">
                  <c:v>3860.6200035999996</c:v>
                </c:pt>
                <c:pt idx="19">
                  <c:v>3799.3997178200007</c:v>
                </c:pt>
                <c:pt idx="20">
                  <c:v>3738.1794320400008</c:v>
                </c:pt>
                <c:pt idx="21">
                  <c:v>3676.9591462599997</c:v>
                </c:pt>
                <c:pt idx="22">
                  <c:v>3615.7388604800003</c:v>
                </c:pt>
                <c:pt idx="23" formatCode="0.00">
                  <c:v>3554.5185747000005</c:v>
                </c:pt>
                <c:pt idx="24">
                  <c:v>3475.7229378399993</c:v>
                </c:pt>
                <c:pt idx="25">
                  <c:v>3396.9273009799999</c:v>
                </c:pt>
                <c:pt idx="26">
                  <c:v>3318.1316641200001</c:v>
                </c:pt>
                <c:pt idx="27">
                  <c:v>3239.3360272600003</c:v>
                </c:pt>
                <c:pt idx="28" formatCode="0.00">
                  <c:v>3160.5403904</c:v>
                </c:pt>
                <c:pt idx="29" formatCode="0.00">
                  <c:v>3104.8625266999993</c:v>
                </c:pt>
              </c:numCache>
            </c:numRef>
          </c:val>
          <c:extLst>
            <c:ext xmlns:c16="http://schemas.microsoft.com/office/drawing/2014/chart" uri="{C3380CC4-5D6E-409C-BE32-E72D297353CC}">
              <c16:uniqueId val="{00000000-B176-489D-B7CE-6509796D25FD}"/>
            </c:ext>
          </c:extLst>
        </c:ser>
        <c:ser>
          <c:idx val="1"/>
          <c:order val="1"/>
          <c:tx>
            <c:strRef>
              <c:f>'5.att'!$A$5</c:f>
              <c:strCache>
                <c:ptCount val="1"/>
                <c:pt idx="0">
                  <c:v>Transports</c:v>
                </c:pt>
              </c:strCache>
            </c:strRef>
          </c:tx>
          <c:spPr>
            <a:solidFill>
              <a:schemeClr val="accent2"/>
            </a:solidFill>
            <a:ln>
              <a:noFill/>
            </a:ln>
            <a:effectLst/>
          </c:spPr>
          <c:invertIfNegative val="0"/>
          <c:cat>
            <c:numRef>
              <c:f>'5.att'!$B$3:$AE$3</c:f>
              <c:numCache>
                <c:formatCode>General</c:formatCode>
                <c:ptCount val="30"/>
                <c:pt idx="0">
                  <c:v>1990</c:v>
                </c:pt>
                <c:pt idx="1">
                  <c:v>1995</c:v>
                </c:pt>
                <c:pt idx="2">
                  <c:v>2000</c:v>
                </c:pt>
                <c:pt idx="3">
                  <c:v>2005</c:v>
                </c:pt>
                <c:pt idx="4">
                  <c:v>2010</c:v>
                </c:pt>
                <c:pt idx="5">
                  <c:v>2015</c:v>
                </c:pt>
                <c:pt idx="6">
                  <c:v>2018</c:v>
                </c:pt>
                <c:pt idx="7">
                  <c:v>2019</c:v>
                </c:pt>
                <c:pt idx="8">
                  <c:v>2020</c:v>
                </c:pt>
                <c:pt idx="9">
                  <c:v>2021</c:v>
                </c:pt>
                <c:pt idx="10">
                  <c:v>2022</c:v>
                </c:pt>
                <c:pt idx="11">
                  <c:v>2023</c:v>
                </c:pt>
                <c:pt idx="12">
                  <c:v>2024</c:v>
                </c:pt>
                <c:pt idx="13">
                  <c:v>2025</c:v>
                </c:pt>
                <c:pt idx="14">
                  <c:v>2026</c:v>
                </c:pt>
                <c:pt idx="15">
                  <c:v>2027</c:v>
                </c:pt>
                <c:pt idx="16">
                  <c:v>2028</c:v>
                </c:pt>
                <c:pt idx="17">
                  <c:v>2029</c:v>
                </c:pt>
                <c:pt idx="18">
                  <c:v>2030</c:v>
                </c:pt>
                <c:pt idx="19">
                  <c:v>2031</c:v>
                </c:pt>
                <c:pt idx="20">
                  <c:v>2032</c:v>
                </c:pt>
                <c:pt idx="21">
                  <c:v>2033</c:v>
                </c:pt>
                <c:pt idx="22">
                  <c:v>2034</c:v>
                </c:pt>
                <c:pt idx="23">
                  <c:v>2035</c:v>
                </c:pt>
                <c:pt idx="24">
                  <c:v>2036</c:v>
                </c:pt>
                <c:pt idx="25">
                  <c:v>2037</c:v>
                </c:pt>
                <c:pt idx="26">
                  <c:v>2038</c:v>
                </c:pt>
                <c:pt idx="27">
                  <c:v>2039</c:v>
                </c:pt>
                <c:pt idx="28">
                  <c:v>2040</c:v>
                </c:pt>
                <c:pt idx="29">
                  <c:v>2050</c:v>
                </c:pt>
              </c:numCache>
            </c:numRef>
          </c:cat>
          <c:val>
            <c:numRef>
              <c:f>'5.att'!$B$5:$AE$5</c:f>
              <c:numCache>
                <c:formatCode>General</c:formatCode>
                <c:ptCount val="30"/>
                <c:pt idx="0" formatCode="0.00">
                  <c:v>3041.3407240250658</c:v>
                </c:pt>
                <c:pt idx="1">
                  <c:v>2104.5953741655921</c:v>
                </c:pt>
                <c:pt idx="2">
                  <c:v>2213.514481607152</c:v>
                </c:pt>
                <c:pt idx="3" formatCode="0.00">
                  <c:v>3113.1940130128378</c:v>
                </c:pt>
                <c:pt idx="4">
                  <c:v>3278.9938150700218</c:v>
                </c:pt>
                <c:pt idx="5">
                  <c:v>3153.8934083868344</c:v>
                </c:pt>
                <c:pt idx="6" formatCode="0.00">
                  <c:v>3353.9037688024368</c:v>
                </c:pt>
                <c:pt idx="7">
                  <c:v>3222.3428135512181</c:v>
                </c:pt>
                <c:pt idx="8" formatCode="0.00">
                  <c:v>3090.7818582999998</c:v>
                </c:pt>
                <c:pt idx="9">
                  <c:v>3071.1840884600001</c:v>
                </c:pt>
                <c:pt idx="10">
                  <c:v>3051.5863186199999</c:v>
                </c:pt>
                <c:pt idx="11">
                  <c:v>3031.9885487800002</c:v>
                </c:pt>
                <c:pt idx="12">
                  <c:v>3012.3907789400005</c:v>
                </c:pt>
                <c:pt idx="13" formatCode="0.00">
                  <c:v>2992.7930090999998</c:v>
                </c:pt>
                <c:pt idx="14">
                  <c:v>2946.9296568599998</c:v>
                </c:pt>
                <c:pt idx="15">
                  <c:v>2901.0663046199993</c:v>
                </c:pt>
                <c:pt idx="16">
                  <c:v>2855.2029523799997</c:v>
                </c:pt>
                <c:pt idx="17">
                  <c:v>2809.3396001399992</c:v>
                </c:pt>
                <c:pt idx="18" formatCode="0.00">
                  <c:v>2763.4762478999996</c:v>
                </c:pt>
                <c:pt idx="19">
                  <c:v>2690.5888909400001</c:v>
                </c:pt>
                <c:pt idx="20">
                  <c:v>2617.7015339799996</c:v>
                </c:pt>
                <c:pt idx="21">
                  <c:v>2544.8141770199995</c:v>
                </c:pt>
                <c:pt idx="22">
                  <c:v>2471.9268200599995</c:v>
                </c:pt>
                <c:pt idx="23" formatCode="0.00">
                  <c:v>2399.0394630999999</c:v>
                </c:pt>
                <c:pt idx="24">
                  <c:v>2238.63502432</c:v>
                </c:pt>
                <c:pt idx="25">
                  <c:v>2078.23058554</c:v>
                </c:pt>
                <c:pt idx="26">
                  <c:v>1917.8261467600003</c:v>
                </c:pt>
                <c:pt idx="27">
                  <c:v>1757.4217079799998</c:v>
                </c:pt>
                <c:pt idx="28" formatCode="0.00">
                  <c:v>1597.0172692000001</c:v>
                </c:pt>
                <c:pt idx="29" formatCode="0.00">
                  <c:v>1285.7496734000001</c:v>
                </c:pt>
              </c:numCache>
            </c:numRef>
          </c:val>
          <c:extLst>
            <c:ext xmlns:c16="http://schemas.microsoft.com/office/drawing/2014/chart" uri="{C3380CC4-5D6E-409C-BE32-E72D297353CC}">
              <c16:uniqueId val="{00000001-B176-489D-B7CE-6509796D25FD}"/>
            </c:ext>
          </c:extLst>
        </c:ser>
        <c:ser>
          <c:idx val="2"/>
          <c:order val="2"/>
          <c:tx>
            <c:strRef>
              <c:f>'5.att'!$A$6</c:f>
              <c:strCache>
                <c:ptCount val="1"/>
                <c:pt idx="0">
                  <c:v>Rūpnieciskie procesi un produktu izmantošana</c:v>
                </c:pt>
              </c:strCache>
            </c:strRef>
          </c:tx>
          <c:spPr>
            <a:solidFill>
              <a:schemeClr val="accent3"/>
            </a:solidFill>
            <a:ln>
              <a:noFill/>
            </a:ln>
            <a:effectLst/>
          </c:spPr>
          <c:invertIfNegative val="0"/>
          <c:cat>
            <c:numRef>
              <c:f>'5.att'!$B$3:$AE$3</c:f>
              <c:numCache>
                <c:formatCode>General</c:formatCode>
                <c:ptCount val="30"/>
                <c:pt idx="0">
                  <c:v>1990</c:v>
                </c:pt>
                <c:pt idx="1">
                  <c:v>1995</c:v>
                </c:pt>
                <c:pt idx="2">
                  <c:v>2000</c:v>
                </c:pt>
                <c:pt idx="3">
                  <c:v>2005</c:v>
                </c:pt>
                <c:pt idx="4">
                  <c:v>2010</c:v>
                </c:pt>
                <c:pt idx="5">
                  <c:v>2015</c:v>
                </c:pt>
                <c:pt idx="6">
                  <c:v>2018</c:v>
                </c:pt>
                <c:pt idx="7">
                  <c:v>2019</c:v>
                </c:pt>
                <c:pt idx="8">
                  <c:v>2020</c:v>
                </c:pt>
                <c:pt idx="9">
                  <c:v>2021</c:v>
                </c:pt>
                <c:pt idx="10">
                  <c:v>2022</c:v>
                </c:pt>
                <c:pt idx="11">
                  <c:v>2023</c:v>
                </c:pt>
                <c:pt idx="12">
                  <c:v>2024</c:v>
                </c:pt>
                <c:pt idx="13">
                  <c:v>2025</c:v>
                </c:pt>
                <c:pt idx="14">
                  <c:v>2026</c:v>
                </c:pt>
                <c:pt idx="15">
                  <c:v>2027</c:v>
                </c:pt>
                <c:pt idx="16">
                  <c:v>2028</c:v>
                </c:pt>
                <c:pt idx="17">
                  <c:v>2029</c:v>
                </c:pt>
                <c:pt idx="18">
                  <c:v>2030</c:v>
                </c:pt>
                <c:pt idx="19">
                  <c:v>2031</c:v>
                </c:pt>
                <c:pt idx="20">
                  <c:v>2032</c:v>
                </c:pt>
                <c:pt idx="21">
                  <c:v>2033</c:v>
                </c:pt>
                <c:pt idx="22">
                  <c:v>2034</c:v>
                </c:pt>
                <c:pt idx="23">
                  <c:v>2035</c:v>
                </c:pt>
                <c:pt idx="24">
                  <c:v>2036</c:v>
                </c:pt>
                <c:pt idx="25">
                  <c:v>2037</c:v>
                </c:pt>
                <c:pt idx="26">
                  <c:v>2038</c:v>
                </c:pt>
                <c:pt idx="27">
                  <c:v>2039</c:v>
                </c:pt>
                <c:pt idx="28">
                  <c:v>2040</c:v>
                </c:pt>
                <c:pt idx="29">
                  <c:v>2050</c:v>
                </c:pt>
              </c:numCache>
            </c:numRef>
          </c:cat>
          <c:val>
            <c:numRef>
              <c:f>'5.att'!$B$6:$AE$6</c:f>
              <c:numCache>
                <c:formatCode>General</c:formatCode>
                <c:ptCount val="30"/>
                <c:pt idx="0" formatCode="0.00">
                  <c:v>654.3069132976317</c:v>
                </c:pt>
                <c:pt idx="1">
                  <c:v>225.54625068120404</c:v>
                </c:pt>
                <c:pt idx="2">
                  <c:v>285.07045587779356</c:v>
                </c:pt>
                <c:pt idx="3" formatCode="0.00">
                  <c:v>369.73397303218701</c:v>
                </c:pt>
                <c:pt idx="4">
                  <c:v>748.15436378413278</c:v>
                </c:pt>
                <c:pt idx="5">
                  <c:v>790.33766560978063</c:v>
                </c:pt>
                <c:pt idx="6" formatCode="0.00">
                  <c:v>890.31551262950791</c:v>
                </c:pt>
                <c:pt idx="7">
                  <c:v>895.90539573938327</c:v>
                </c:pt>
                <c:pt idx="8" formatCode="0.00">
                  <c:v>851.00585030851471</c:v>
                </c:pt>
                <c:pt idx="9">
                  <c:v>889.52509552146023</c:v>
                </c:pt>
                <c:pt idx="10">
                  <c:v>881.14994995194843</c:v>
                </c:pt>
                <c:pt idx="11">
                  <c:v>890.20251304217959</c:v>
                </c:pt>
                <c:pt idx="12">
                  <c:v>885.14016052530474</c:v>
                </c:pt>
                <c:pt idx="13" formatCode="0.00">
                  <c:v>870.69765344857183</c:v>
                </c:pt>
                <c:pt idx="14">
                  <c:v>851.90783875972909</c:v>
                </c:pt>
                <c:pt idx="15">
                  <c:v>852.11799671480412</c:v>
                </c:pt>
                <c:pt idx="16">
                  <c:v>849.05227240516865</c:v>
                </c:pt>
                <c:pt idx="17">
                  <c:v>843.67048243091881</c:v>
                </c:pt>
                <c:pt idx="18" formatCode="0.00">
                  <c:v>836.72261486260129</c:v>
                </c:pt>
                <c:pt idx="19">
                  <c:v>856.14029693334032</c:v>
                </c:pt>
                <c:pt idx="20">
                  <c:v>833.83645632684352</c:v>
                </c:pt>
                <c:pt idx="21">
                  <c:v>825.310732801938</c:v>
                </c:pt>
                <c:pt idx="22">
                  <c:v>842.90849956763657</c:v>
                </c:pt>
                <c:pt idx="23" formatCode="0.00">
                  <c:v>827.83486753706313</c:v>
                </c:pt>
                <c:pt idx="24">
                  <c:v>830.76567790941613</c:v>
                </c:pt>
                <c:pt idx="25">
                  <c:v>835.5922951456115</c:v>
                </c:pt>
                <c:pt idx="26">
                  <c:v>838.30993428192187</c:v>
                </c:pt>
                <c:pt idx="27">
                  <c:v>841.89217696265302</c:v>
                </c:pt>
                <c:pt idx="28" formatCode="0.00">
                  <c:v>845.61509880902167</c:v>
                </c:pt>
                <c:pt idx="29" formatCode="0.00">
                  <c:v>882.15861510763295</c:v>
                </c:pt>
              </c:numCache>
            </c:numRef>
          </c:val>
          <c:extLst>
            <c:ext xmlns:c16="http://schemas.microsoft.com/office/drawing/2014/chart" uri="{C3380CC4-5D6E-409C-BE32-E72D297353CC}">
              <c16:uniqueId val="{00000002-B176-489D-B7CE-6509796D25FD}"/>
            </c:ext>
          </c:extLst>
        </c:ser>
        <c:ser>
          <c:idx val="3"/>
          <c:order val="3"/>
          <c:tx>
            <c:strRef>
              <c:f>'5.att'!$A$7</c:f>
              <c:strCache>
                <c:ptCount val="1"/>
                <c:pt idx="0">
                  <c:v>Lauksaimniecība</c:v>
                </c:pt>
              </c:strCache>
            </c:strRef>
          </c:tx>
          <c:spPr>
            <a:solidFill>
              <a:schemeClr val="accent4"/>
            </a:solidFill>
            <a:ln>
              <a:noFill/>
            </a:ln>
            <a:effectLst/>
          </c:spPr>
          <c:invertIfNegative val="0"/>
          <c:cat>
            <c:numRef>
              <c:f>'5.att'!$B$3:$AE$3</c:f>
              <c:numCache>
                <c:formatCode>General</c:formatCode>
                <c:ptCount val="30"/>
                <c:pt idx="0">
                  <c:v>1990</c:v>
                </c:pt>
                <c:pt idx="1">
                  <c:v>1995</c:v>
                </c:pt>
                <c:pt idx="2">
                  <c:v>2000</c:v>
                </c:pt>
                <c:pt idx="3">
                  <c:v>2005</c:v>
                </c:pt>
                <c:pt idx="4">
                  <c:v>2010</c:v>
                </c:pt>
                <c:pt idx="5">
                  <c:v>2015</c:v>
                </c:pt>
                <c:pt idx="6">
                  <c:v>2018</c:v>
                </c:pt>
                <c:pt idx="7">
                  <c:v>2019</c:v>
                </c:pt>
                <c:pt idx="8">
                  <c:v>2020</c:v>
                </c:pt>
                <c:pt idx="9">
                  <c:v>2021</c:v>
                </c:pt>
                <c:pt idx="10">
                  <c:v>2022</c:v>
                </c:pt>
                <c:pt idx="11">
                  <c:v>2023</c:v>
                </c:pt>
                <c:pt idx="12">
                  <c:v>2024</c:v>
                </c:pt>
                <c:pt idx="13">
                  <c:v>2025</c:v>
                </c:pt>
                <c:pt idx="14">
                  <c:v>2026</c:v>
                </c:pt>
                <c:pt idx="15">
                  <c:v>2027</c:v>
                </c:pt>
                <c:pt idx="16">
                  <c:v>2028</c:v>
                </c:pt>
                <c:pt idx="17">
                  <c:v>2029</c:v>
                </c:pt>
                <c:pt idx="18">
                  <c:v>2030</c:v>
                </c:pt>
                <c:pt idx="19">
                  <c:v>2031</c:v>
                </c:pt>
                <c:pt idx="20">
                  <c:v>2032</c:v>
                </c:pt>
                <c:pt idx="21">
                  <c:v>2033</c:v>
                </c:pt>
                <c:pt idx="22">
                  <c:v>2034</c:v>
                </c:pt>
                <c:pt idx="23">
                  <c:v>2035</c:v>
                </c:pt>
                <c:pt idx="24">
                  <c:v>2036</c:v>
                </c:pt>
                <c:pt idx="25">
                  <c:v>2037</c:v>
                </c:pt>
                <c:pt idx="26">
                  <c:v>2038</c:v>
                </c:pt>
                <c:pt idx="27">
                  <c:v>2039</c:v>
                </c:pt>
                <c:pt idx="28">
                  <c:v>2040</c:v>
                </c:pt>
                <c:pt idx="29">
                  <c:v>2050</c:v>
                </c:pt>
              </c:numCache>
            </c:numRef>
          </c:cat>
          <c:val>
            <c:numRef>
              <c:f>'5.att'!$B$7:$AE$7</c:f>
              <c:numCache>
                <c:formatCode>General</c:formatCode>
                <c:ptCount val="30"/>
                <c:pt idx="0" formatCode="0.00">
                  <c:v>5593.0209211826705</c:v>
                </c:pt>
                <c:pt idx="1">
                  <c:v>2575.1391813204214</c:v>
                </c:pt>
                <c:pt idx="2">
                  <c:v>2211.5066554331847</c:v>
                </c:pt>
                <c:pt idx="3" formatCode="0.00">
                  <c:v>2324.5272663821261</c:v>
                </c:pt>
                <c:pt idx="4">
                  <c:v>2406.349103980664</c:v>
                </c:pt>
                <c:pt idx="5">
                  <c:v>2673.6007204454495</c:v>
                </c:pt>
                <c:pt idx="6" formatCode="0.00">
                  <c:v>2609.3992971400471</c:v>
                </c:pt>
                <c:pt idx="7">
                  <c:v>2639.6679222540647</c:v>
                </c:pt>
                <c:pt idx="8" formatCode="0.00">
                  <c:v>2669.9441260429794</c:v>
                </c:pt>
                <c:pt idx="9">
                  <c:v>2661.6893104119745</c:v>
                </c:pt>
                <c:pt idx="10">
                  <c:v>2665.8311696366295</c:v>
                </c:pt>
                <c:pt idx="11">
                  <c:v>2674.6141430133312</c:v>
                </c:pt>
                <c:pt idx="12">
                  <c:v>2686.8501341470264</c:v>
                </c:pt>
                <c:pt idx="13" formatCode="0.00">
                  <c:v>2701.1659082504502</c:v>
                </c:pt>
                <c:pt idx="14">
                  <c:v>2714.7794959701464</c:v>
                </c:pt>
                <c:pt idx="15">
                  <c:v>2725.1543856383742</c:v>
                </c:pt>
                <c:pt idx="16">
                  <c:v>2734.0280982691997</c:v>
                </c:pt>
                <c:pt idx="17">
                  <c:v>2758.9590093251813</c:v>
                </c:pt>
                <c:pt idx="18" formatCode="0.00">
                  <c:v>2765.8974965418151</c:v>
                </c:pt>
                <c:pt idx="19">
                  <c:v>2770.1935576709648</c:v>
                </c:pt>
                <c:pt idx="20">
                  <c:v>2774.1622860922171</c:v>
                </c:pt>
                <c:pt idx="21">
                  <c:v>2778.4887699387536</c:v>
                </c:pt>
                <c:pt idx="22">
                  <c:v>2781.0869065868787</c:v>
                </c:pt>
                <c:pt idx="23" formatCode="0.00">
                  <c:v>2786.5815217458285</c:v>
                </c:pt>
                <c:pt idx="24">
                  <c:v>2802.6210766358881</c:v>
                </c:pt>
                <c:pt idx="25">
                  <c:v>2818.6606315259487</c:v>
                </c:pt>
                <c:pt idx="26">
                  <c:v>2834.7001864160079</c:v>
                </c:pt>
                <c:pt idx="27">
                  <c:v>2850.7397413060685</c:v>
                </c:pt>
                <c:pt idx="28" formatCode="0.00">
                  <c:v>2866.7792961961291</c:v>
                </c:pt>
                <c:pt idx="29" formatCode="0.00">
                  <c:v>2882.8188510861887</c:v>
                </c:pt>
              </c:numCache>
            </c:numRef>
          </c:val>
          <c:extLst>
            <c:ext xmlns:c16="http://schemas.microsoft.com/office/drawing/2014/chart" uri="{C3380CC4-5D6E-409C-BE32-E72D297353CC}">
              <c16:uniqueId val="{00000003-B176-489D-B7CE-6509796D25FD}"/>
            </c:ext>
          </c:extLst>
        </c:ser>
        <c:ser>
          <c:idx val="4"/>
          <c:order val="4"/>
          <c:tx>
            <c:strRef>
              <c:f>'5.att'!$A$8</c:f>
              <c:strCache>
                <c:ptCount val="1"/>
                <c:pt idx="0">
                  <c:v>ZIZIMM</c:v>
                </c:pt>
              </c:strCache>
            </c:strRef>
          </c:tx>
          <c:spPr>
            <a:solidFill>
              <a:schemeClr val="accent5"/>
            </a:solidFill>
            <a:ln>
              <a:noFill/>
            </a:ln>
            <a:effectLst/>
          </c:spPr>
          <c:invertIfNegative val="0"/>
          <c:cat>
            <c:numRef>
              <c:f>'5.att'!$B$3:$AE$3</c:f>
              <c:numCache>
                <c:formatCode>General</c:formatCode>
                <c:ptCount val="30"/>
                <c:pt idx="0">
                  <c:v>1990</c:v>
                </c:pt>
                <c:pt idx="1">
                  <c:v>1995</c:v>
                </c:pt>
                <c:pt idx="2">
                  <c:v>2000</c:v>
                </c:pt>
                <c:pt idx="3">
                  <c:v>2005</c:v>
                </c:pt>
                <c:pt idx="4">
                  <c:v>2010</c:v>
                </c:pt>
                <c:pt idx="5">
                  <c:v>2015</c:v>
                </c:pt>
                <c:pt idx="6">
                  <c:v>2018</c:v>
                </c:pt>
                <c:pt idx="7">
                  <c:v>2019</c:v>
                </c:pt>
                <c:pt idx="8">
                  <c:v>2020</c:v>
                </c:pt>
                <c:pt idx="9">
                  <c:v>2021</c:v>
                </c:pt>
                <c:pt idx="10">
                  <c:v>2022</c:v>
                </c:pt>
                <c:pt idx="11">
                  <c:v>2023</c:v>
                </c:pt>
                <c:pt idx="12">
                  <c:v>2024</c:v>
                </c:pt>
                <c:pt idx="13">
                  <c:v>2025</c:v>
                </c:pt>
                <c:pt idx="14">
                  <c:v>2026</c:v>
                </c:pt>
                <c:pt idx="15">
                  <c:v>2027</c:v>
                </c:pt>
                <c:pt idx="16">
                  <c:v>2028</c:v>
                </c:pt>
                <c:pt idx="17">
                  <c:v>2029</c:v>
                </c:pt>
                <c:pt idx="18">
                  <c:v>2030</c:v>
                </c:pt>
                <c:pt idx="19">
                  <c:v>2031</c:v>
                </c:pt>
                <c:pt idx="20">
                  <c:v>2032</c:v>
                </c:pt>
                <c:pt idx="21">
                  <c:v>2033</c:v>
                </c:pt>
                <c:pt idx="22">
                  <c:v>2034</c:v>
                </c:pt>
                <c:pt idx="23">
                  <c:v>2035</c:v>
                </c:pt>
                <c:pt idx="24">
                  <c:v>2036</c:v>
                </c:pt>
                <c:pt idx="25">
                  <c:v>2037</c:v>
                </c:pt>
                <c:pt idx="26">
                  <c:v>2038</c:v>
                </c:pt>
                <c:pt idx="27">
                  <c:v>2039</c:v>
                </c:pt>
                <c:pt idx="28">
                  <c:v>2040</c:v>
                </c:pt>
                <c:pt idx="29">
                  <c:v>2050</c:v>
                </c:pt>
              </c:numCache>
            </c:numRef>
          </c:cat>
          <c:val>
            <c:numRef>
              <c:f>'5.att'!$B$8:$AE$8</c:f>
              <c:numCache>
                <c:formatCode>General</c:formatCode>
                <c:ptCount val="30"/>
                <c:pt idx="0" formatCode="0.00">
                  <c:v>-10208.716322763346</c:v>
                </c:pt>
                <c:pt idx="1">
                  <c:v>-12779.665146896677</c:v>
                </c:pt>
                <c:pt idx="2">
                  <c:v>-9903.5177813966729</c:v>
                </c:pt>
                <c:pt idx="3" formatCode="0.00">
                  <c:v>-4079.2164539166688</c:v>
                </c:pt>
                <c:pt idx="4">
                  <c:v>-241.5392785633299</c:v>
                </c:pt>
                <c:pt idx="5">
                  <c:v>1714.0518114800022</c:v>
                </c:pt>
                <c:pt idx="6" formatCode="0.00">
                  <c:v>1417.5442010300014</c:v>
                </c:pt>
                <c:pt idx="7">
                  <c:v>-309.04957284773377</c:v>
                </c:pt>
                <c:pt idx="8" formatCode="0.00">
                  <c:v>-95.945356524309773</c:v>
                </c:pt>
                <c:pt idx="9">
                  <c:v>-13.801913432675519</c:v>
                </c:pt>
                <c:pt idx="10">
                  <c:v>436.45786644678446</c:v>
                </c:pt>
                <c:pt idx="11">
                  <c:v>975.51949041455077</c:v>
                </c:pt>
                <c:pt idx="12">
                  <c:v>1452.2253481703121</c:v>
                </c:pt>
                <c:pt idx="13" formatCode="0.00">
                  <c:v>1946.9685064148298</c:v>
                </c:pt>
                <c:pt idx="14">
                  <c:v>3261.5516509754189</c:v>
                </c:pt>
                <c:pt idx="15">
                  <c:v>3731.7632824786688</c:v>
                </c:pt>
                <c:pt idx="16">
                  <c:v>4243.4600513896239</c:v>
                </c:pt>
                <c:pt idx="17">
                  <c:v>4507.4046393229055</c:v>
                </c:pt>
                <c:pt idx="18" formatCode="0.00">
                  <c:v>4703.7254398253408</c:v>
                </c:pt>
                <c:pt idx="19">
                  <c:v>3992.334439678129</c:v>
                </c:pt>
                <c:pt idx="20">
                  <c:v>4097.2245366972311</c:v>
                </c:pt>
                <c:pt idx="21">
                  <c:v>4199.5467354849416</c:v>
                </c:pt>
                <c:pt idx="22">
                  <c:v>4304.3119598062949</c:v>
                </c:pt>
                <c:pt idx="23" formatCode="0.00">
                  <c:v>4439.9922642849824</c:v>
                </c:pt>
                <c:pt idx="24">
                  <c:v>4908.9442906341183</c:v>
                </c:pt>
                <c:pt idx="25">
                  <c:v>5056.8904811440525</c:v>
                </c:pt>
                <c:pt idx="26">
                  <c:v>5200.7535860719927</c:v>
                </c:pt>
                <c:pt idx="27">
                  <c:v>5236.1552417601861</c:v>
                </c:pt>
                <c:pt idx="28" formatCode="0.00">
                  <c:v>5219.2851861576928</c:v>
                </c:pt>
                <c:pt idx="29" formatCode="0.00">
                  <c:v>5775.8747978503525</c:v>
                </c:pt>
              </c:numCache>
            </c:numRef>
          </c:val>
          <c:extLst>
            <c:ext xmlns:c16="http://schemas.microsoft.com/office/drawing/2014/chart" uri="{C3380CC4-5D6E-409C-BE32-E72D297353CC}">
              <c16:uniqueId val="{00000004-B176-489D-B7CE-6509796D25FD}"/>
            </c:ext>
          </c:extLst>
        </c:ser>
        <c:ser>
          <c:idx val="5"/>
          <c:order val="5"/>
          <c:tx>
            <c:strRef>
              <c:f>'5.att'!$A$9</c:f>
              <c:strCache>
                <c:ptCount val="1"/>
                <c:pt idx="0">
                  <c:v>Atkritumu apsaimniekošana</c:v>
                </c:pt>
              </c:strCache>
            </c:strRef>
          </c:tx>
          <c:spPr>
            <a:solidFill>
              <a:schemeClr val="accent6"/>
            </a:solidFill>
            <a:ln>
              <a:noFill/>
            </a:ln>
            <a:effectLst/>
          </c:spPr>
          <c:invertIfNegative val="0"/>
          <c:cat>
            <c:numRef>
              <c:f>'5.att'!$B$3:$AE$3</c:f>
              <c:numCache>
                <c:formatCode>General</c:formatCode>
                <c:ptCount val="30"/>
                <c:pt idx="0">
                  <c:v>1990</c:v>
                </c:pt>
                <c:pt idx="1">
                  <c:v>1995</c:v>
                </c:pt>
                <c:pt idx="2">
                  <c:v>2000</c:v>
                </c:pt>
                <c:pt idx="3">
                  <c:v>2005</c:v>
                </c:pt>
                <c:pt idx="4">
                  <c:v>2010</c:v>
                </c:pt>
                <c:pt idx="5">
                  <c:v>2015</c:v>
                </c:pt>
                <c:pt idx="6">
                  <c:v>2018</c:v>
                </c:pt>
                <c:pt idx="7">
                  <c:v>2019</c:v>
                </c:pt>
                <c:pt idx="8">
                  <c:v>2020</c:v>
                </c:pt>
                <c:pt idx="9">
                  <c:v>2021</c:v>
                </c:pt>
                <c:pt idx="10">
                  <c:v>2022</c:v>
                </c:pt>
                <c:pt idx="11">
                  <c:v>2023</c:v>
                </c:pt>
                <c:pt idx="12">
                  <c:v>2024</c:v>
                </c:pt>
                <c:pt idx="13">
                  <c:v>2025</c:v>
                </c:pt>
                <c:pt idx="14">
                  <c:v>2026</c:v>
                </c:pt>
                <c:pt idx="15">
                  <c:v>2027</c:v>
                </c:pt>
                <c:pt idx="16">
                  <c:v>2028</c:v>
                </c:pt>
                <c:pt idx="17">
                  <c:v>2029</c:v>
                </c:pt>
                <c:pt idx="18">
                  <c:v>2030</c:v>
                </c:pt>
                <c:pt idx="19">
                  <c:v>2031</c:v>
                </c:pt>
                <c:pt idx="20">
                  <c:v>2032</c:v>
                </c:pt>
                <c:pt idx="21">
                  <c:v>2033</c:v>
                </c:pt>
                <c:pt idx="22">
                  <c:v>2034</c:v>
                </c:pt>
                <c:pt idx="23">
                  <c:v>2035</c:v>
                </c:pt>
                <c:pt idx="24">
                  <c:v>2036</c:v>
                </c:pt>
                <c:pt idx="25">
                  <c:v>2037</c:v>
                </c:pt>
                <c:pt idx="26">
                  <c:v>2038</c:v>
                </c:pt>
                <c:pt idx="27">
                  <c:v>2039</c:v>
                </c:pt>
                <c:pt idx="28">
                  <c:v>2040</c:v>
                </c:pt>
                <c:pt idx="29">
                  <c:v>2050</c:v>
                </c:pt>
              </c:numCache>
            </c:numRef>
          </c:cat>
          <c:val>
            <c:numRef>
              <c:f>'5.att'!$B$9:$AE$9</c:f>
              <c:numCache>
                <c:formatCode>General</c:formatCode>
                <c:ptCount val="30"/>
                <c:pt idx="0" formatCode="0.00">
                  <c:v>703.04353202680238</c:v>
                </c:pt>
                <c:pt idx="1">
                  <c:v>618.80823743793087</c:v>
                </c:pt>
                <c:pt idx="2">
                  <c:v>683.94646645447415</c:v>
                </c:pt>
                <c:pt idx="3" formatCode="0.00">
                  <c:v>623.2386397867333</c:v>
                </c:pt>
                <c:pt idx="4">
                  <c:v>651.72032103467996</c:v>
                </c:pt>
                <c:pt idx="5">
                  <c:v>558.43592909255995</c:v>
                </c:pt>
                <c:pt idx="6" formatCode="0.00">
                  <c:v>548.42750622940002</c:v>
                </c:pt>
                <c:pt idx="7">
                  <c:v>584.47355281468174</c:v>
                </c:pt>
                <c:pt idx="8" formatCode="0.00">
                  <c:v>577.8774661838811</c:v>
                </c:pt>
                <c:pt idx="9">
                  <c:v>561.78997064035184</c:v>
                </c:pt>
                <c:pt idx="10">
                  <c:v>539.70571562423811</c:v>
                </c:pt>
                <c:pt idx="11">
                  <c:v>525.39336663691768</c:v>
                </c:pt>
                <c:pt idx="12">
                  <c:v>508.09948224381566</c:v>
                </c:pt>
                <c:pt idx="13" formatCode="0.00">
                  <c:v>492.60359883537541</c:v>
                </c:pt>
                <c:pt idx="14">
                  <c:v>478.80752897569198</c:v>
                </c:pt>
                <c:pt idx="15">
                  <c:v>466.52460110891479</c:v>
                </c:pt>
                <c:pt idx="16">
                  <c:v>455.84315019668639</c:v>
                </c:pt>
                <c:pt idx="17">
                  <c:v>446.24766437120041</c:v>
                </c:pt>
                <c:pt idx="18" formatCode="0.00">
                  <c:v>437.8671212068424</c:v>
                </c:pt>
                <c:pt idx="19">
                  <c:v>430.86822929444099</c:v>
                </c:pt>
                <c:pt idx="20">
                  <c:v>427.16258509549789</c:v>
                </c:pt>
                <c:pt idx="21">
                  <c:v>423.85257972005644</c:v>
                </c:pt>
                <c:pt idx="22">
                  <c:v>420.83373024327113</c:v>
                </c:pt>
                <c:pt idx="23" formatCode="0.00">
                  <c:v>415.73260146712198</c:v>
                </c:pt>
                <c:pt idx="24">
                  <c:v>413.40576721070494</c:v>
                </c:pt>
                <c:pt idx="25">
                  <c:v>411.34948048206149</c:v>
                </c:pt>
                <c:pt idx="26">
                  <c:v>406.99700684654397</c:v>
                </c:pt>
                <c:pt idx="27">
                  <c:v>405.49663907972302</c:v>
                </c:pt>
                <c:pt idx="28" formatCode="0.00">
                  <c:v>404.19599703464223</c:v>
                </c:pt>
                <c:pt idx="29" formatCode="0.00">
                  <c:v>400.68909462219591</c:v>
                </c:pt>
              </c:numCache>
            </c:numRef>
          </c:val>
          <c:extLst>
            <c:ext xmlns:c16="http://schemas.microsoft.com/office/drawing/2014/chart" uri="{C3380CC4-5D6E-409C-BE32-E72D297353CC}">
              <c16:uniqueId val="{00000005-B176-489D-B7CE-6509796D25FD}"/>
            </c:ext>
          </c:extLst>
        </c:ser>
        <c:ser>
          <c:idx val="6"/>
          <c:order val="6"/>
          <c:tx>
            <c:strRef>
              <c:f>'5.att'!$A$10</c:f>
              <c:strCache>
                <c:ptCount val="1"/>
                <c:pt idx="0">
                  <c:v>Netiešās CO₂ emisijas</c:v>
                </c:pt>
              </c:strCache>
            </c:strRef>
          </c:tx>
          <c:spPr>
            <a:solidFill>
              <a:schemeClr val="accent1">
                <a:lumMod val="60000"/>
              </a:schemeClr>
            </a:solidFill>
            <a:ln>
              <a:noFill/>
            </a:ln>
            <a:effectLst/>
          </c:spPr>
          <c:invertIfNegative val="0"/>
          <c:cat>
            <c:numRef>
              <c:f>'5.att'!$B$3:$AE$3</c:f>
              <c:numCache>
                <c:formatCode>General</c:formatCode>
                <c:ptCount val="30"/>
                <c:pt idx="0">
                  <c:v>1990</c:v>
                </c:pt>
                <c:pt idx="1">
                  <c:v>1995</c:v>
                </c:pt>
                <c:pt idx="2">
                  <c:v>2000</c:v>
                </c:pt>
                <c:pt idx="3">
                  <c:v>2005</c:v>
                </c:pt>
                <c:pt idx="4">
                  <c:v>2010</c:v>
                </c:pt>
                <c:pt idx="5">
                  <c:v>2015</c:v>
                </c:pt>
                <c:pt idx="6">
                  <c:v>2018</c:v>
                </c:pt>
                <c:pt idx="7">
                  <c:v>2019</c:v>
                </c:pt>
                <c:pt idx="8">
                  <c:v>2020</c:v>
                </c:pt>
                <c:pt idx="9">
                  <c:v>2021</c:v>
                </c:pt>
                <c:pt idx="10">
                  <c:v>2022</c:v>
                </c:pt>
                <c:pt idx="11">
                  <c:v>2023</c:v>
                </c:pt>
                <c:pt idx="12">
                  <c:v>2024</c:v>
                </c:pt>
                <c:pt idx="13">
                  <c:v>2025</c:v>
                </c:pt>
                <c:pt idx="14">
                  <c:v>2026</c:v>
                </c:pt>
                <c:pt idx="15">
                  <c:v>2027</c:v>
                </c:pt>
                <c:pt idx="16">
                  <c:v>2028</c:v>
                </c:pt>
                <c:pt idx="17">
                  <c:v>2029</c:v>
                </c:pt>
                <c:pt idx="18">
                  <c:v>2030</c:v>
                </c:pt>
                <c:pt idx="19">
                  <c:v>2031</c:v>
                </c:pt>
                <c:pt idx="20">
                  <c:v>2032</c:v>
                </c:pt>
                <c:pt idx="21">
                  <c:v>2033</c:v>
                </c:pt>
                <c:pt idx="22">
                  <c:v>2034</c:v>
                </c:pt>
                <c:pt idx="23">
                  <c:v>2035</c:v>
                </c:pt>
                <c:pt idx="24">
                  <c:v>2036</c:v>
                </c:pt>
                <c:pt idx="25">
                  <c:v>2037</c:v>
                </c:pt>
                <c:pt idx="26">
                  <c:v>2038</c:v>
                </c:pt>
                <c:pt idx="27">
                  <c:v>2039</c:v>
                </c:pt>
                <c:pt idx="28">
                  <c:v>2040</c:v>
                </c:pt>
                <c:pt idx="29">
                  <c:v>2050</c:v>
                </c:pt>
              </c:numCache>
            </c:numRef>
          </c:cat>
          <c:val>
            <c:numRef>
              <c:f>'5.att'!$B$10:$AE$10</c:f>
              <c:numCache>
                <c:formatCode>General</c:formatCode>
                <c:ptCount val="30"/>
                <c:pt idx="0" formatCode="0.00">
                  <c:v>40.488036863368663</c:v>
                </c:pt>
                <c:pt idx="1">
                  <c:v>32.006649519646103</c:v>
                </c:pt>
                <c:pt idx="2">
                  <c:v>24.659162304331758</c:v>
                </c:pt>
                <c:pt idx="3" formatCode="0.00">
                  <c:v>21.365739857542881</c:v>
                </c:pt>
                <c:pt idx="4">
                  <c:v>16.317303808628481</c:v>
                </c:pt>
                <c:pt idx="5">
                  <c:v>17.053372780356131</c:v>
                </c:pt>
                <c:pt idx="6" formatCode="0.00">
                  <c:v>11.80638930078222</c:v>
                </c:pt>
                <c:pt idx="7">
                  <c:v>12.674794606142999</c:v>
                </c:pt>
                <c:pt idx="8" formatCode="0.00">
                  <c:v>13.305872000000001</c:v>
                </c:pt>
                <c:pt idx="9">
                  <c:v>13.23151028</c:v>
                </c:pt>
                <c:pt idx="10">
                  <c:v>13.15714856</c:v>
                </c:pt>
                <c:pt idx="11">
                  <c:v>13.082786839999999</c:v>
                </c:pt>
                <c:pt idx="12">
                  <c:v>13.008425119999998</c:v>
                </c:pt>
                <c:pt idx="13" formatCode="0.00">
                  <c:v>12.934063399999998</c:v>
                </c:pt>
                <c:pt idx="14">
                  <c:v>12.715664799999997</c:v>
                </c:pt>
                <c:pt idx="15">
                  <c:v>12.497266199999997</c:v>
                </c:pt>
                <c:pt idx="16">
                  <c:v>12.278867599999996</c:v>
                </c:pt>
                <c:pt idx="17">
                  <c:v>12.060468999999996</c:v>
                </c:pt>
                <c:pt idx="18" formatCode="0.00">
                  <c:v>11.842070399999995</c:v>
                </c:pt>
                <c:pt idx="19">
                  <c:v>11.467520399999996</c:v>
                </c:pt>
                <c:pt idx="20">
                  <c:v>11.092970399999997</c:v>
                </c:pt>
                <c:pt idx="21">
                  <c:v>10.718420399999998</c:v>
                </c:pt>
                <c:pt idx="22">
                  <c:v>10.343870399999998</c:v>
                </c:pt>
                <c:pt idx="23" formatCode="0.00">
                  <c:v>9.9693203999999991</c:v>
                </c:pt>
                <c:pt idx="24">
                  <c:v>9.8550797999999986</c:v>
                </c:pt>
                <c:pt idx="25">
                  <c:v>9.7408391999999981</c:v>
                </c:pt>
                <c:pt idx="26">
                  <c:v>9.6265985999999977</c:v>
                </c:pt>
                <c:pt idx="27">
                  <c:v>9.5123579999999972</c:v>
                </c:pt>
                <c:pt idx="28" formatCode="0.00">
                  <c:v>9.3981173999999967</c:v>
                </c:pt>
                <c:pt idx="29" formatCode="0.00">
                  <c:v>9.6898380999999993</c:v>
                </c:pt>
              </c:numCache>
            </c:numRef>
          </c:val>
          <c:extLst>
            <c:ext xmlns:c16="http://schemas.microsoft.com/office/drawing/2014/chart" uri="{C3380CC4-5D6E-409C-BE32-E72D297353CC}">
              <c16:uniqueId val="{00000006-B176-489D-B7CE-6509796D25FD}"/>
            </c:ext>
          </c:extLst>
        </c:ser>
        <c:dLbls>
          <c:showLegendKey val="0"/>
          <c:showVal val="0"/>
          <c:showCatName val="0"/>
          <c:showSerName val="0"/>
          <c:showPercent val="0"/>
          <c:showBubbleSize val="0"/>
        </c:dLbls>
        <c:gapWidth val="100"/>
        <c:overlap val="100"/>
        <c:axId val="212262912"/>
        <c:axId val="212264448"/>
      </c:barChart>
      <c:lineChart>
        <c:grouping val="standard"/>
        <c:varyColors val="0"/>
        <c:ser>
          <c:idx val="7"/>
          <c:order val="7"/>
          <c:tx>
            <c:strRef>
              <c:f>'5.att'!$A$11</c:f>
              <c:strCache>
                <c:ptCount val="1"/>
                <c:pt idx="0">
                  <c:v>Kopējās (bez ZIZIMM un ar netiešajām CO₂)</c:v>
                </c:pt>
              </c:strCache>
            </c:strRef>
          </c:tx>
          <c:spPr>
            <a:ln w="28575" cap="rnd">
              <a:solidFill>
                <a:schemeClr val="accent2">
                  <a:lumMod val="60000"/>
                </a:schemeClr>
              </a:solidFill>
              <a:round/>
            </a:ln>
            <a:effectLst/>
          </c:spPr>
          <c:marker>
            <c:symbol val="none"/>
          </c:marker>
          <c:cat>
            <c:numRef>
              <c:f>'5.att'!$B$3:$AE$3</c:f>
              <c:numCache>
                <c:formatCode>General</c:formatCode>
                <c:ptCount val="30"/>
                <c:pt idx="0">
                  <c:v>1990</c:v>
                </c:pt>
                <c:pt idx="1">
                  <c:v>1995</c:v>
                </c:pt>
                <c:pt idx="2">
                  <c:v>2000</c:v>
                </c:pt>
                <c:pt idx="3">
                  <c:v>2005</c:v>
                </c:pt>
                <c:pt idx="4">
                  <c:v>2010</c:v>
                </c:pt>
                <c:pt idx="5">
                  <c:v>2015</c:v>
                </c:pt>
                <c:pt idx="6">
                  <c:v>2018</c:v>
                </c:pt>
                <c:pt idx="7">
                  <c:v>2019</c:v>
                </c:pt>
                <c:pt idx="8">
                  <c:v>2020</c:v>
                </c:pt>
                <c:pt idx="9">
                  <c:v>2021</c:v>
                </c:pt>
                <c:pt idx="10">
                  <c:v>2022</c:v>
                </c:pt>
                <c:pt idx="11">
                  <c:v>2023</c:v>
                </c:pt>
                <c:pt idx="12">
                  <c:v>2024</c:v>
                </c:pt>
                <c:pt idx="13">
                  <c:v>2025</c:v>
                </c:pt>
                <c:pt idx="14">
                  <c:v>2026</c:v>
                </c:pt>
                <c:pt idx="15">
                  <c:v>2027</c:v>
                </c:pt>
                <c:pt idx="16">
                  <c:v>2028</c:v>
                </c:pt>
                <c:pt idx="17">
                  <c:v>2029</c:v>
                </c:pt>
                <c:pt idx="18">
                  <c:v>2030</c:v>
                </c:pt>
                <c:pt idx="19">
                  <c:v>2031</c:v>
                </c:pt>
                <c:pt idx="20">
                  <c:v>2032</c:v>
                </c:pt>
                <c:pt idx="21">
                  <c:v>2033</c:v>
                </c:pt>
                <c:pt idx="22">
                  <c:v>2034</c:v>
                </c:pt>
                <c:pt idx="23">
                  <c:v>2035</c:v>
                </c:pt>
                <c:pt idx="24">
                  <c:v>2036</c:v>
                </c:pt>
                <c:pt idx="25">
                  <c:v>2037</c:v>
                </c:pt>
                <c:pt idx="26">
                  <c:v>2038</c:v>
                </c:pt>
                <c:pt idx="27">
                  <c:v>2039</c:v>
                </c:pt>
                <c:pt idx="28">
                  <c:v>2040</c:v>
                </c:pt>
                <c:pt idx="29">
                  <c:v>2050</c:v>
                </c:pt>
              </c:numCache>
            </c:numRef>
          </c:cat>
          <c:val>
            <c:numRef>
              <c:f>'5.att'!$B$11:$AE$11</c:f>
              <c:numCache>
                <c:formatCode>General</c:formatCode>
                <c:ptCount val="30"/>
                <c:pt idx="0" formatCode="0.00">
                  <c:v>26329.06108935301</c:v>
                </c:pt>
                <c:pt idx="1">
                  <c:v>12986.573649730391</c:v>
                </c:pt>
                <c:pt idx="2">
                  <c:v>10586.164326467115</c:v>
                </c:pt>
                <c:pt idx="3" formatCode="0.00">
                  <c:v>11472.796298204321</c:v>
                </c:pt>
                <c:pt idx="4">
                  <c:v>12325.961011269259</c:v>
                </c:pt>
                <c:pt idx="5">
                  <c:v>11231.056084793585</c:v>
                </c:pt>
                <c:pt idx="6" formatCode="0.00">
                  <c:v>11757.062840284936</c:v>
                </c:pt>
                <c:pt idx="7">
                  <c:v>11645.97658375687</c:v>
                </c:pt>
                <c:pt idx="8" formatCode="0.00">
                  <c:v>11441.529016235376</c:v>
                </c:pt>
                <c:pt idx="9">
                  <c:v>11386.676566013788</c:v>
                </c:pt>
                <c:pt idx="10">
                  <c:v>11291.329640392814</c:v>
                </c:pt>
                <c:pt idx="11">
                  <c:v>11225.823443612429</c:v>
                </c:pt>
                <c:pt idx="12">
                  <c:v>11146.673813576146</c:v>
                </c:pt>
                <c:pt idx="13" formatCode="0.00">
                  <c:v>11062.021812934399</c:v>
                </c:pt>
                <c:pt idx="14">
                  <c:v>10970.726250005569</c:v>
                </c:pt>
                <c:pt idx="15">
                  <c:v>10896.705103662092</c:v>
                </c:pt>
                <c:pt idx="16">
                  <c:v>10819.508374971054</c:v>
                </c:pt>
                <c:pt idx="17">
                  <c:v>10757.1387441273</c:v>
                </c:pt>
                <c:pt idx="18" formatCode="0.00">
                  <c:v>10676.425554511257</c:v>
                </c:pt>
                <c:pt idx="19">
                  <c:v>10558.658213058747</c:v>
                </c:pt>
                <c:pt idx="20">
                  <c:v>10402.135263934559</c:v>
                </c:pt>
                <c:pt idx="21">
                  <c:v>10260.143826140747</c:v>
                </c:pt>
                <c:pt idx="22">
                  <c:v>10142.838687337788</c:v>
                </c:pt>
                <c:pt idx="23" formatCode="0.00">
                  <c:v>9993.6763489500136</c:v>
                </c:pt>
                <c:pt idx="24">
                  <c:v>9771.0055637160076</c:v>
                </c:pt>
                <c:pt idx="25">
                  <c:v>9550.5011328736218</c:v>
                </c:pt>
                <c:pt idx="26">
                  <c:v>9325.5915370244747</c:v>
                </c:pt>
                <c:pt idx="27">
                  <c:v>9104.3986505884459</c:v>
                </c:pt>
                <c:pt idx="28" formatCode="0.00">
                  <c:v>8883.5461690397933</c:v>
                </c:pt>
                <c:pt idx="29" formatCode="0.00">
                  <c:v>8565.9685990159996</c:v>
                </c:pt>
              </c:numCache>
            </c:numRef>
          </c:val>
          <c:smooth val="0"/>
          <c:extLst>
            <c:ext xmlns:c16="http://schemas.microsoft.com/office/drawing/2014/chart" uri="{C3380CC4-5D6E-409C-BE32-E72D297353CC}">
              <c16:uniqueId val="{00000007-B176-489D-B7CE-6509796D25FD}"/>
            </c:ext>
          </c:extLst>
        </c:ser>
        <c:ser>
          <c:idx val="8"/>
          <c:order val="8"/>
          <c:tx>
            <c:strRef>
              <c:f>'5.att'!$A$12</c:f>
              <c:strCache>
                <c:ptCount val="1"/>
                <c:pt idx="0">
                  <c:v>Kopējās (ar ZIZIMM un netiešajām CO₂)</c:v>
                </c:pt>
              </c:strCache>
            </c:strRef>
          </c:tx>
          <c:spPr>
            <a:ln w="28575" cap="rnd">
              <a:solidFill>
                <a:schemeClr val="accent3">
                  <a:lumMod val="60000"/>
                </a:schemeClr>
              </a:solidFill>
              <a:round/>
            </a:ln>
            <a:effectLst/>
          </c:spPr>
          <c:marker>
            <c:symbol val="none"/>
          </c:marker>
          <c:cat>
            <c:numRef>
              <c:f>'5.att'!$B$3:$AE$3</c:f>
              <c:numCache>
                <c:formatCode>General</c:formatCode>
                <c:ptCount val="30"/>
                <c:pt idx="0">
                  <c:v>1990</c:v>
                </c:pt>
                <c:pt idx="1">
                  <c:v>1995</c:v>
                </c:pt>
                <c:pt idx="2">
                  <c:v>2000</c:v>
                </c:pt>
                <c:pt idx="3">
                  <c:v>2005</c:v>
                </c:pt>
                <c:pt idx="4">
                  <c:v>2010</c:v>
                </c:pt>
                <c:pt idx="5">
                  <c:v>2015</c:v>
                </c:pt>
                <c:pt idx="6">
                  <c:v>2018</c:v>
                </c:pt>
                <c:pt idx="7">
                  <c:v>2019</c:v>
                </c:pt>
                <c:pt idx="8">
                  <c:v>2020</c:v>
                </c:pt>
                <c:pt idx="9">
                  <c:v>2021</c:v>
                </c:pt>
                <c:pt idx="10">
                  <c:v>2022</c:v>
                </c:pt>
                <c:pt idx="11">
                  <c:v>2023</c:v>
                </c:pt>
                <c:pt idx="12">
                  <c:v>2024</c:v>
                </c:pt>
                <c:pt idx="13">
                  <c:v>2025</c:v>
                </c:pt>
                <c:pt idx="14">
                  <c:v>2026</c:v>
                </c:pt>
                <c:pt idx="15">
                  <c:v>2027</c:v>
                </c:pt>
                <c:pt idx="16">
                  <c:v>2028</c:v>
                </c:pt>
                <c:pt idx="17">
                  <c:v>2029</c:v>
                </c:pt>
                <c:pt idx="18">
                  <c:v>2030</c:v>
                </c:pt>
                <c:pt idx="19">
                  <c:v>2031</c:v>
                </c:pt>
                <c:pt idx="20">
                  <c:v>2032</c:v>
                </c:pt>
                <c:pt idx="21">
                  <c:v>2033</c:v>
                </c:pt>
                <c:pt idx="22">
                  <c:v>2034</c:v>
                </c:pt>
                <c:pt idx="23">
                  <c:v>2035</c:v>
                </c:pt>
                <c:pt idx="24">
                  <c:v>2036</c:v>
                </c:pt>
                <c:pt idx="25">
                  <c:v>2037</c:v>
                </c:pt>
                <c:pt idx="26">
                  <c:v>2038</c:v>
                </c:pt>
                <c:pt idx="27">
                  <c:v>2039</c:v>
                </c:pt>
                <c:pt idx="28">
                  <c:v>2040</c:v>
                </c:pt>
                <c:pt idx="29">
                  <c:v>2050</c:v>
                </c:pt>
              </c:numCache>
            </c:numRef>
          </c:cat>
          <c:val>
            <c:numRef>
              <c:f>'5.att'!$B$12:$AE$12</c:f>
              <c:numCache>
                <c:formatCode>General</c:formatCode>
                <c:ptCount val="30"/>
                <c:pt idx="0">
                  <c:v>16120.344766589662</c:v>
                </c:pt>
                <c:pt idx="1">
                  <c:v>206.90850283371341</c:v>
                </c:pt>
                <c:pt idx="2">
                  <c:v>682.64654507044065</c:v>
                </c:pt>
                <c:pt idx="3" formatCode="0.00">
                  <c:v>7393.5798442876521</c:v>
                </c:pt>
                <c:pt idx="4">
                  <c:v>12084.421732705929</c:v>
                </c:pt>
                <c:pt idx="5">
                  <c:v>12945.107896273586</c:v>
                </c:pt>
                <c:pt idx="6" formatCode="0.00">
                  <c:v>13174.607041314939</c:v>
                </c:pt>
                <c:pt idx="7">
                  <c:v>11336.927010909136</c:v>
                </c:pt>
                <c:pt idx="8" formatCode="0.00">
                  <c:v>11345.583659711067</c:v>
                </c:pt>
                <c:pt idx="9">
                  <c:v>11372.874652581113</c:v>
                </c:pt>
                <c:pt idx="10">
                  <c:v>11727.787506839599</c:v>
                </c:pt>
                <c:pt idx="11">
                  <c:v>12201.342934026979</c:v>
                </c:pt>
                <c:pt idx="12">
                  <c:v>12598.899161746456</c:v>
                </c:pt>
                <c:pt idx="13" formatCode="0.00">
                  <c:v>13008.99031934923</c:v>
                </c:pt>
                <c:pt idx="14">
                  <c:v>14232.277900980987</c:v>
                </c:pt>
                <c:pt idx="15">
                  <c:v>14628.468386140761</c:v>
                </c:pt>
                <c:pt idx="16">
                  <c:v>15062.968426360678</c:v>
                </c:pt>
                <c:pt idx="17">
                  <c:v>15264.543383450206</c:v>
                </c:pt>
                <c:pt idx="18" formatCode="0.00">
                  <c:v>15380.150994336596</c:v>
                </c:pt>
                <c:pt idx="19">
                  <c:v>14550.992652736875</c:v>
                </c:pt>
                <c:pt idx="20">
                  <c:v>14499.35980063179</c:v>
                </c:pt>
                <c:pt idx="21">
                  <c:v>14459.690561625688</c:v>
                </c:pt>
                <c:pt idx="22">
                  <c:v>14447.150647144083</c:v>
                </c:pt>
                <c:pt idx="23" formatCode="0.00">
                  <c:v>14433.668613234995</c:v>
                </c:pt>
                <c:pt idx="24">
                  <c:v>14679.949854350125</c:v>
                </c:pt>
                <c:pt idx="25">
                  <c:v>14607.391614017673</c:v>
                </c:pt>
                <c:pt idx="26">
                  <c:v>14526.345123096467</c:v>
                </c:pt>
                <c:pt idx="27">
                  <c:v>14340.553892348631</c:v>
                </c:pt>
                <c:pt idx="28" formatCode="0.00">
                  <c:v>14102.831355197484</c:v>
                </c:pt>
                <c:pt idx="29" formatCode="0.00">
                  <c:v>14341.843396866399</c:v>
                </c:pt>
              </c:numCache>
            </c:numRef>
          </c:val>
          <c:smooth val="0"/>
          <c:extLst>
            <c:ext xmlns:c16="http://schemas.microsoft.com/office/drawing/2014/chart" uri="{C3380CC4-5D6E-409C-BE32-E72D297353CC}">
              <c16:uniqueId val="{00000008-B176-489D-B7CE-6509796D25FD}"/>
            </c:ext>
          </c:extLst>
        </c:ser>
        <c:dLbls>
          <c:showLegendKey val="0"/>
          <c:showVal val="0"/>
          <c:showCatName val="0"/>
          <c:showSerName val="0"/>
          <c:showPercent val="0"/>
          <c:showBubbleSize val="0"/>
        </c:dLbls>
        <c:marker val="1"/>
        <c:smooth val="0"/>
        <c:axId val="212262912"/>
        <c:axId val="212264448"/>
      </c:lineChart>
      <c:catAx>
        <c:axId val="212262912"/>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5400000" vert="horz"/>
          <a:lstStyle/>
          <a:p>
            <a:pPr>
              <a:defRPr/>
            </a:pPr>
            <a:endParaRPr lang="lv-LV"/>
          </a:p>
        </c:txPr>
        <c:crossAx val="212264448"/>
        <c:crosses val="autoZero"/>
        <c:auto val="1"/>
        <c:lblAlgn val="ctr"/>
        <c:lblOffset val="100"/>
        <c:noMultiLvlLbl val="0"/>
      </c:catAx>
      <c:valAx>
        <c:axId val="21226444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vert="horz"/>
              <a:lstStyle/>
              <a:p>
                <a:pPr>
                  <a:defRPr/>
                </a:pPr>
                <a:r>
                  <a:rPr lang="en-US"/>
                  <a:t>kt CO2 ekv.</a:t>
                </a:r>
              </a:p>
            </c:rich>
          </c:tx>
          <c:overlay val="0"/>
          <c:spPr>
            <a:noFill/>
            <a:ln>
              <a:noFill/>
            </a:ln>
            <a:effectLst/>
          </c:spPr>
        </c:title>
        <c:numFmt formatCode="0.00" sourceLinked="1"/>
        <c:majorTickMark val="none"/>
        <c:minorTickMark val="none"/>
        <c:tickLblPos val="nextTo"/>
        <c:spPr>
          <a:noFill/>
          <a:ln>
            <a:noFill/>
          </a:ln>
          <a:effectLst/>
        </c:spPr>
        <c:txPr>
          <a:bodyPr rot="-60000000" vert="horz"/>
          <a:lstStyle/>
          <a:p>
            <a:pPr>
              <a:defRPr/>
            </a:pPr>
            <a:endParaRPr lang="lv-LV"/>
          </a:p>
        </c:txPr>
        <c:crossAx val="212262912"/>
        <c:crosses val="autoZero"/>
        <c:crossBetween val="between"/>
      </c:valAx>
      <c:spPr>
        <a:noFill/>
        <a:ln>
          <a:noFill/>
        </a:ln>
        <a:effectLst/>
      </c:spPr>
    </c:plotArea>
    <c:legend>
      <c:legendPos val="b"/>
      <c:layout>
        <c:manualLayout>
          <c:xMode val="edge"/>
          <c:yMode val="edge"/>
          <c:x val="0"/>
          <c:y val="0.69331425548454095"/>
          <c:w val="1"/>
          <c:h val="0.27890792308047746"/>
        </c:manualLayout>
      </c:layout>
      <c:overlay val="0"/>
      <c:spPr>
        <a:noFill/>
        <a:ln>
          <a:noFill/>
        </a:ln>
        <a:effectLst/>
      </c:spPr>
      <c:txPr>
        <a:bodyPr rot="0" vert="horz"/>
        <a:lstStyle/>
        <a:p>
          <a:pPr>
            <a:defRPr/>
          </a:pPr>
          <a:endParaRPr lang="lv-LV"/>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1200"/>
      </a:pPr>
      <a:endParaRPr lang="lv-LV"/>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598381452318461"/>
          <c:y val="5.0925925925925923E-2"/>
          <c:w val="0.84346062992125981"/>
          <c:h val="0.54132473024205308"/>
        </c:manualLayout>
      </c:layout>
      <c:barChart>
        <c:barDir val="col"/>
        <c:grouping val="stacked"/>
        <c:varyColors val="0"/>
        <c:ser>
          <c:idx val="0"/>
          <c:order val="0"/>
          <c:tx>
            <c:strRef>
              <c:f>'6.att'!$A$4</c:f>
              <c:strCache>
                <c:ptCount val="1"/>
                <c:pt idx="0">
                  <c:v>Enerģētika (neieskaitot transportu)</c:v>
                </c:pt>
              </c:strCache>
            </c:strRef>
          </c:tx>
          <c:spPr>
            <a:solidFill>
              <a:schemeClr val="accent1"/>
            </a:solidFill>
            <a:ln>
              <a:noFill/>
            </a:ln>
            <a:effectLst/>
          </c:spPr>
          <c:invertIfNegative val="0"/>
          <c:dLbls>
            <c:dLbl>
              <c:idx val="0"/>
              <c:tx>
                <c:rich>
                  <a:bodyPr/>
                  <a:lstStyle/>
                  <a:p>
                    <a:r>
                      <a:rPr lang="en-US"/>
                      <a:t>62,0%</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FF6B-41AA-AE69-AAAED3EB767A}"/>
                </c:ext>
              </c:extLst>
            </c:dLbl>
            <c:dLbl>
              <c:idx val="1"/>
              <c:tx>
                <c:rich>
                  <a:bodyPr/>
                  <a:lstStyle/>
                  <a:p>
                    <a:r>
                      <a:rPr lang="en-US"/>
                      <a:t>43,8%</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FF6B-41AA-AE69-AAAED3EB767A}"/>
                </c:ext>
              </c:extLst>
            </c:dLbl>
            <c:dLbl>
              <c:idx val="2"/>
              <c:tx>
                <c:rich>
                  <a:bodyPr/>
                  <a:lstStyle/>
                  <a:p>
                    <a:r>
                      <a:rPr lang="en-US"/>
                      <a:t>37,0%</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FF6B-41AA-AE69-AAAED3EB767A}"/>
                </c:ext>
              </c:extLst>
            </c:dLbl>
            <c:dLbl>
              <c:idx val="3"/>
              <c:tx>
                <c:rich>
                  <a:bodyPr/>
                  <a:lstStyle/>
                  <a:p>
                    <a:r>
                      <a:rPr lang="en-US"/>
                      <a:t>36,2%</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FF6B-41AA-AE69-AAAED3EB767A}"/>
                </c:ext>
              </c:extLst>
            </c:dLbl>
            <c:dLbl>
              <c:idx val="4"/>
              <c:tx>
                <c:rich>
                  <a:bodyPr/>
                  <a:lstStyle/>
                  <a:p>
                    <a:r>
                      <a:rPr lang="en-US"/>
                      <a:t>36,3%</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FF6B-41AA-AE69-AAAED3EB767A}"/>
                </c:ext>
              </c:extLst>
            </c:dLbl>
            <c:numFmt formatCode="0.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'6.att'!$B$3:$F$3</c:f>
              <c:numCache>
                <c:formatCode>General</c:formatCode>
                <c:ptCount val="5"/>
                <c:pt idx="0">
                  <c:v>1990</c:v>
                </c:pt>
                <c:pt idx="1">
                  <c:v>2005</c:v>
                </c:pt>
                <c:pt idx="2">
                  <c:v>2018</c:v>
                </c:pt>
                <c:pt idx="3">
                  <c:v>2030</c:v>
                </c:pt>
                <c:pt idx="4">
                  <c:v>2050</c:v>
                </c:pt>
              </c:numCache>
            </c:numRef>
          </c:cat>
          <c:val>
            <c:numRef>
              <c:f>'6.att'!$B$4:$F$4</c:f>
              <c:numCache>
                <c:formatCode>0.00%</c:formatCode>
                <c:ptCount val="5"/>
                <c:pt idx="0">
                  <c:v>0.61992185461789773</c:v>
                </c:pt>
                <c:pt idx="1">
                  <c:v>0.4384375070478293</c:v>
                </c:pt>
                <c:pt idx="2">
                  <c:v>0.36978420899603581</c:v>
                </c:pt>
                <c:pt idx="3">
                  <c:v>0.36200382409231313</c:v>
                </c:pt>
                <c:pt idx="4">
                  <c:v>0.36287533558193763</c:v>
                </c:pt>
              </c:numCache>
            </c:numRef>
          </c:val>
          <c:extLst>
            <c:ext xmlns:c16="http://schemas.microsoft.com/office/drawing/2014/chart" uri="{C3380CC4-5D6E-409C-BE32-E72D297353CC}">
              <c16:uniqueId val="{00000005-FF6B-41AA-AE69-AAAED3EB767A}"/>
            </c:ext>
          </c:extLst>
        </c:ser>
        <c:ser>
          <c:idx val="1"/>
          <c:order val="1"/>
          <c:tx>
            <c:strRef>
              <c:f>'6.att'!$A$5</c:f>
              <c:strCache>
                <c:ptCount val="1"/>
                <c:pt idx="0">
                  <c:v>Transports</c:v>
                </c:pt>
              </c:strCache>
            </c:strRef>
          </c:tx>
          <c:spPr>
            <a:solidFill>
              <a:schemeClr val="accent2"/>
            </a:solidFill>
            <a:ln>
              <a:noFill/>
            </a:ln>
            <a:effectLst/>
          </c:spPr>
          <c:invertIfNegative val="0"/>
          <c:dLbls>
            <c:dLbl>
              <c:idx val="0"/>
              <c:tx>
                <c:rich>
                  <a:bodyPr/>
                  <a:lstStyle/>
                  <a:p>
                    <a:r>
                      <a:rPr lang="en-US"/>
                      <a:t>11,6%</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FF6B-41AA-AE69-AAAED3EB767A}"/>
                </c:ext>
              </c:extLst>
            </c:dLbl>
            <c:dLbl>
              <c:idx val="1"/>
              <c:tx>
                <c:rich>
                  <a:bodyPr/>
                  <a:lstStyle/>
                  <a:p>
                    <a:r>
                      <a:rPr lang="en-US"/>
                      <a:t>27,2%</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FF6B-41AA-AE69-AAAED3EB767A}"/>
                </c:ext>
              </c:extLst>
            </c:dLbl>
            <c:dLbl>
              <c:idx val="2"/>
              <c:tx>
                <c:rich>
                  <a:bodyPr/>
                  <a:lstStyle/>
                  <a:p>
                    <a:r>
                      <a:rPr lang="en-US"/>
                      <a:t>28,6%</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FF6B-41AA-AE69-AAAED3EB767A}"/>
                </c:ext>
              </c:extLst>
            </c:dLbl>
            <c:dLbl>
              <c:idx val="3"/>
              <c:tx>
                <c:rich>
                  <a:bodyPr/>
                  <a:lstStyle/>
                  <a:p>
                    <a:r>
                      <a:rPr lang="en-US"/>
                      <a:t>25,9%</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FF6B-41AA-AE69-AAAED3EB767A}"/>
                </c:ext>
              </c:extLst>
            </c:dLbl>
            <c:dLbl>
              <c:idx val="4"/>
              <c:tx>
                <c:rich>
                  <a:bodyPr/>
                  <a:lstStyle/>
                  <a:p>
                    <a:r>
                      <a:rPr lang="en-US"/>
                      <a:t>15,0%</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FF6B-41AA-AE69-AAAED3EB767A}"/>
                </c:ext>
              </c:extLst>
            </c:dLbl>
            <c:numFmt formatCode="0.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'6.att'!$B$3:$F$3</c:f>
              <c:numCache>
                <c:formatCode>General</c:formatCode>
                <c:ptCount val="5"/>
                <c:pt idx="0">
                  <c:v>1990</c:v>
                </c:pt>
                <c:pt idx="1">
                  <c:v>2005</c:v>
                </c:pt>
                <c:pt idx="2">
                  <c:v>2018</c:v>
                </c:pt>
                <c:pt idx="3">
                  <c:v>2030</c:v>
                </c:pt>
                <c:pt idx="4">
                  <c:v>2050</c:v>
                </c:pt>
              </c:numCache>
            </c:numRef>
          </c:cat>
          <c:val>
            <c:numRef>
              <c:f>'6.att'!$B$5:$F$5</c:f>
              <c:numCache>
                <c:formatCode>0.00%</c:formatCode>
                <c:ptCount val="5"/>
                <c:pt idx="0">
                  <c:v>0.11569059750609163</c:v>
                </c:pt>
                <c:pt idx="1">
                  <c:v>0.27186070745926821</c:v>
                </c:pt>
                <c:pt idx="2">
                  <c:v>0.28555389852908725</c:v>
                </c:pt>
                <c:pt idx="3">
                  <c:v>0.25912650522331171</c:v>
                </c:pt>
                <c:pt idx="4">
                  <c:v>0.15026972698378435</c:v>
                </c:pt>
              </c:numCache>
            </c:numRef>
          </c:val>
          <c:extLst>
            <c:ext xmlns:c16="http://schemas.microsoft.com/office/drawing/2014/chart" uri="{C3380CC4-5D6E-409C-BE32-E72D297353CC}">
              <c16:uniqueId val="{0000000B-FF6B-41AA-AE69-AAAED3EB767A}"/>
            </c:ext>
          </c:extLst>
        </c:ser>
        <c:ser>
          <c:idx val="2"/>
          <c:order val="2"/>
          <c:tx>
            <c:strRef>
              <c:f>'6.att'!$A$6</c:f>
              <c:strCache>
                <c:ptCount val="1"/>
                <c:pt idx="0">
                  <c:v>Rūpnieciskie procesi un produktu izmantošana</c:v>
                </c:pt>
              </c:strCache>
            </c:strRef>
          </c:tx>
          <c:spPr>
            <a:solidFill>
              <a:schemeClr val="accent3"/>
            </a:solidFill>
            <a:ln>
              <a:noFill/>
            </a:ln>
            <a:effectLst/>
          </c:spPr>
          <c:invertIfNegative val="0"/>
          <c:dLbls>
            <c:dLbl>
              <c:idx val="0"/>
              <c:tx>
                <c:rich>
                  <a:bodyPr/>
                  <a:lstStyle/>
                  <a:p>
                    <a:r>
                      <a:rPr lang="en-US"/>
                      <a:t>2,5%</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FF6B-41AA-AE69-AAAED3EB767A}"/>
                </c:ext>
              </c:extLst>
            </c:dLbl>
            <c:dLbl>
              <c:idx val="1"/>
              <c:tx>
                <c:rich>
                  <a:bodyPr/>
                  <a:lstStyle/>
                  <a:p>
                    <a:r>
                      <a:rPr lang="en-US"/>
                      <a:t>3,2%</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D-FF6B-41AA-AE69-AAAED3EB767A}"/>
                </c:ext>
              </c:extLst>
            </c:dLbl>
            <c:dLbl>
              <c:idx val="2"/>
              <c:tx>
                <c:rich>
                  <a:bodyPr/>
                  <a:lstStyle/>
                  <a:p>
                    <a:r>
                      <a:rPr lang="en-US"/>
                      <a:t>7,6%</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E-FF6B-41AA-AE69-AAAED3EB767A}"/>
                </c:ext>
              </c:extLst>
            </c:dLbl>
            <c:dLbl>
              <c:idx val="3"/>
              <c:tx>
                <c:rich>
                  <a:bodyPr/>
                  <a:lstStyle/>
                  <a:p>
                    <a:r>
                      <a:rPr lang="en-US"/>
                      <a:t>7,8%</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F-FF6B-41AA-AE69-AAAED3EB767A}"/>
                </c:ext>
              </c:extLst>
            </c:dLbl>
            <c:dLbl>
              <c:idx val="4"/>
              <c:tx>
                <c:rich>
                  <a:bodyPr/>
                  <a:lstStyle/>
                  <a:p>
                    <a:r>
                      <a:rPr lang="en-US"/>
                      <a:t>10,3%</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0-FF6B-41AA-AE69-AAAED3EB767A}"/>
                </c:ext>
              </c:extLst>
            </c:dLbl>
            <c:numFmt formatCode="0.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'6.att'!$B$3:$F$3</c:f>
              <c:numCache>
                <c:formatCode>General</c:formatCode>
                <c:ptCount val="5"/>
                <c:pt idx="0">
                  <c:v>1990</c:v>
                </c:pt>
                <c:pt idx="1">
                  <c:v>2005</c:v>
                </c:pt>
                <c:pt idx="2">
                  <c:v>2018</c:v>
                </c:pt>
                <c:pt idx="3">
                  <c:v>2030</c:v>
                </c:pt>
                <c:pt idx="4">
                  <c:v>2050</c:v>
                </c:pt>
              </c:numCache>
            </c:numRef>
          </c:cat>
          <c:val>
            <c:numRef>
              <c:f>'6.att'!$B$6:$F$6</c:f>
              <c:numCache>
                <c:formatCode>0.00%</c:formatCode>
                <c:ptCount val="5"/>
                <c:pt idx="0">
                  <c:v>2.4889403924328483E-2</c:v>
                </c:pt>
                <c:pt idx="1">
                  <c:v>3.2287142741541007E-2</c:v>
                </c:pt>
                <c:pt idx="2">
                  <c:v>7.5802134789054093E-2</c:v>
                </c:pt>
                <c:pt idx="3">
                  <c:v>7.8458067875712287E-2</c:v>
                </c:pt>
                <c:pt idx="4">
                  <c:v>0.10310073336287522</c:v>
                </c:pt>
              </c:numCache>
            </c:numRef>
          </c:val>
          <c:extLst>
            <c:ext xmlns:c16="http://schemas.microsoft.com/office/drawing/2014/chart" uri="{C3380CC4-5D6E-409C-BE32-E72D297353CC}">
              <c16:uniqueId val="{00000011-FF6B-41AA-AE69-AAAED3EB767A}"/>
            </c:ext>
          </c:extLst>
        </c:ser>
        <c:ser>
          <c:idx val="3"/>
          <c:order val="3"/>
          <c:tx>
            <c:strRef>
              <c:f>'6.att'!$A$7</c:f>
              <c:strCache>
                <c:ptCount val="1"/>
                <c:pt idx="0">
                  <c:v>Lauksaimniecība</c:v>
                </c:pt>
              </c:strCache>
            </c:strRef>
          </c:tx>
          <c:spPr>
            <a:solidFill>
              <a:schemeClr val="accent4"/>
            </a:solidFill>
            <a:ln>
              <a:noFill/>
            </a:ln>
            <a:effectLst/>
          </c:spPr>
          <c:invertIfNegative val="0"/>
          <c:dLbls>
            <c:dLbl>
              <c:idx val="0"/>
              <c:tx>
                <c:rich>
                  <a:bodyPr/>
                  <a:lstStyle/>
                  <a:p>
                    <a:r>
                      <a:rPr lang="en-US"/>
                      <a:t>21,3%</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2-FF6B-41AA-AE69-AAAED3EB767A}"/>
                </c:ext>
              </c:extLst>
            </c:dLbl>
            <c:dLbl>
              <c:idx val="1"/>
              <c:tx>
                <c:rich>
                  <a:bodyPr/>
                  <a:lstStyle/>
                  <a:p>
                    <a:r>
                      <a:rPr lang="en-US"/>
                      <a:t>20,3%</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3-FF6B-41AA-AE69-AAAED3EB767A}"/>
                </c:ext>
              </c:extLst>
            </c:dLbl>
            <c:dLbl>
              <c:idx val="2"/>
              <c:tx>
                <c:rich>
                  <a:bodyPr/>
                  <a:lstStyle/>
                  <a:p>
                    <a:r>
                      <a:rPr lang="en-US"/>
                      <a:t>22,2%</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4-FF6B-41AA-AE69-AAAED3EB767A}"/>
                </c:ext>
              </c:extLst>
            </c:dLbl>
            <c:dLbl>
              <c:idx val="3"/>
              <c:tx>
                <c:rich>
                  <a:bodyPr/>
                  <a:lstStyle/>
                  <a:p>
                    <a:r>
                      <a:rPr lang="en-US"/>
                      <a:t>25,9%</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5-FF6B-41AA-AE69-AAAED3EB767A}"/>
                </c:ext>
              </c:extLst>
            </c:dLbl>
            <c:dLbl>
              <c:idx val="4"/>
              <c:tx>
                <c:rich>
                  <a:bodyPr/>
                  <a:lstStyle/>
                  <a:p>
                    <a:r>
                      <a:rPr lang="en-US"/>
                      <a:t>33,7%</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6-FF6B-41AA-AE69-AAAED3EB767A}"/>
                </c:ext>
              </c:extLst>
            </c:dLbl>
            <c:numFmt formatCode="0.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'6.att'!$B$3:$F$3</c:f>
              <c:numCache>
                <c:formatCode>General</c:formatCode>
                <c:ptCount val="5"/>
                <c:pt idx="0">
                  <c:v>1990</c:v>
                </c:pt>
                <c:pt idx="1">
                  <c:v>2005</c:v>
                </c:pt>
                <c:pt idx="2">
                  <c:v>2018</c:v>
                </c:pt>
                <c:pt idx="3">
                  <c:v>2030</c:v>
                </c:pt>
                <c:pt idx="4">
                  <c:v>2050</c:v>
                </c:pt>
              </c:numCache>
            </c:numRef>
          </c:cat>
          <c:val>
            <c:numRef>
              <c:f>'6.att'!$B$7:$F$7</c:f>
              <c:numCache>
                <c:formatCode>0.00%</c:formatCode>
                <c:ptCount val="5"/>
                <c:pt idx="0">
                  <c:v>0.21275483115858915</c:v>
                </c:pt>
                <c:pt idx="1">
                  <c:v>0.20299012027696511</c:v>
                </c:pt>
                <c:pt idx="2">
                  <c:v>0.22216622583165491</c:v>
                </c:pt>
                <c:pt idx="3">
                  <c:v>0.25935354162331953</c:v>
                </c:pt>
                <c:pt idx="4">
                  <c:v>0.33692437233982381</c:v>
                </c:pt>
              </c:numCache>
            </c:numRef>
          </c:val>
          <c:extLst>
            <c:ext xmlns:c16="http://schemas.microsoft.com/office/drawing/2014/chart" uri="{C3380CC4-5D6E-409C-BE32-E72D297353CC}">
              <c16:uniqueId val="{00000017-FF6B-41AA-AE69-AAAED3EB767A}"/>
            </c:ext>
          </c:extLst>
        </c:ser>
        <c:ser>
          <c:idx val="4"/>
          <c:order val="4"/>
          <c:tx>
            <c:strRef>
              <c:f>'6.att'!$A$8</c:f>
              <c:strCache>
                <c:ptCount val="1"/>
                <c:pt idx="0">
                  <c:v>Atkritumu apsaimniekošana</c:v>
                </c:pt>
              </c:strCache>
            </c:strRef>
          </c:tx>
          <c:spPr>
            <a:solidFill>
              <a:schemeClr val="accent5"/>
            </a:solidFill>
            <a:ln>
              <a:noFill/>
            </a:ln>
            <a:effectLst/>
          </c:spPr>
          <c:invertIfNegative val="0"/>
          <c:dLbls>
            <c:dLbl>
              <c:idx val="0"/>
              <c:tx>
                <c:rich>
                  <a:bodyPr/>
                  <a:lstStyle/>
                  <a:p>
                    <a:pPr>
                      <a:defRPr/>
                    </a:pPr>
                    <a:r>
                      <a:rPr lang="en-US"/>
                      <a:t>2,7%</a:t>
                    </a:r>
                  </a:p>
                </c:rich>
              </c:tx>
              <c:numFmt formatCode="0.0%" sourceLinked="0"/>
              <c:spPr/>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8-FF6B-41AA-AE69-AAAED3EB767A}"/>
                </c:ext>
              </c:extLst>
            </c:dLbl>
            <c:dLbl>
              <c:idx val="1"/>
              <c:tx>
                <c:rich>
                  <a:bodyPr/>
                  <a:lstStyle/>
                  <a:p>
                    <a:pPr>
                      <a:defRPr/>
                    </a:pPr>
                    <a:r>
                      <a:rPr lang="en-US"/>
                      <a:t>5,4%</a:t>
                    </a:r>
                  </a:p>
                </c:rich>
              </c:tx>
              <c:numFmt formatCode="0.0%" sourceLinked="0"/>
              <c:spPr/>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9-FF6B-41AA-AE69-AAAED3EB767A}"/>
                </c:ext>
              </c:extLst>
            </c:dLbl>
            <c:dLbl>
              <c:idx val="2"/>
              <c:tx>
                <c:rich>
                  <a:bodyPr/>
                  <a:lstStyle/>
                  <a:p>
                    <a:pPr>
                      <a:defRPr/>
                    </a:pPr>
                    <a:r>
                      <a:rPr lang="en-US"/>
                      <a:t>4,7%</a:t>
                    </a:r>
                  </a:p>
                </c:rich>
              </c:tx>
              <c:numFmt formatCode="0.0%" sourceLinked="0"/>
              <c:spPr/>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A-FF6B-41AA-AE69-AAAED3EB767A}"/>
                </c:ext>
              </c:extLst>
            </c:dLbl>
            <c:dLbl>
              <c:idx val="3"/>
              <c:tx>
                <c:rich>
                  <a:bodyPr/>
                  <a:lstStyle/>
                  <a:p>
                    <a:pPr>
                      <a:defRPr/>
                    </a:pPr>
                    <a:r>
                      <a:rPr lang="en-US"/>
                      <a:t>4,1%</a:t>
                    </a:r>
                  </a:p>
                </c:rich>
              </c:tx>
              <c:numFmt formatCode="0.0%" sourceLinked="0"/>
              <c:spPr/>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B-FF6B-41AA-AE69-AAAED3EB767A}"/>
                </c:ext>
              </c:extLst>
            </c:dLbl>
            <c:dLbl>
              <c:idx val="4"/>
              <c:tx>
                <c:rich>
                  <a:bodyPr/>
                  <a:lstStyle/>
                  <a:p>
                    <a:pPr>
                      <a:defRPr/>
                    </a:pPr>
                    <a:r>
                      <a:rPr lang="en-US"/>
                      <a:t>4,7%</a:t>
                    </a:r>
                  </a:p>
                </c:rich>
              </c:tx>
              <c:numFmt formatCode="0.0%" sourceLinked="0"/>
              <c:spPr/>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C-FF6B-41AA-AE69-AAAED3EB767A}"/>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'6.att'!$B$3:$F$3</c:f>
              <c:numCache>
                <c:formatCode>General</c:formatCode>
                <c:ptCount val="5"/>
                <c:pt idx="0">
                  <c:v>1990</c:v>
                </c:pt>
                <c:pt idx="1">
                  <c:v>2005</c:v>
                </c:pt>
                <c:pt idx="2">
                  <c:v>2018</c:v>
                </c:pt>
                <c:pt idx="3">
                  <c:v>2030</c:v>
                </c:pt>
                <c:pt idx="4">
                  <c:v>2050</c:v>
                </c:pt>
              </c:numCache>
            </c:numRef>
          </c:cat>
          <c:val>
            <c:numRef>
              <c:f>'6.att'!$B$8:$F$8</c:f>
              <c:numCache>
                <c:formatCode>0.00%</c:formatCode>
                <c:ptCount val="5"/>
                <c:pt idx="0">
                  <c:v>2.6743312793092857E-2</c:v>
                </c:pt>
                <c:pt idx="1">
                  <c:v>5.4424522474396345E-2</c:v>
                </c:pt>
                <c:pt idx="2">
                  <c:v>4.6693531854167934E-2</c:v>
                </c:pt>
                <c:pt idx="3">
                  <c:v>4.1058061185343372E-2</c:v>
                </c:pt>
                <c:pt idx="4">
                  <c:v>4.6829831731580909E-2</c:v>
                </c:pt>
              </c:numCache>
            </c:numRef>
          </c:val>
          <c:extLst>
            <c:ext xmlns:c16="http://schemas.microsoft.com/office/drawing/2014/chart" uri="{C3380CC4-5D6E-409C-BE32-E72D297353CC}">
              <c16:uniqueId val="{0000001D-FF6B-41AA-AE69-AAAED3EB767A}"/>
            </c:ext>
          </c:extLst>
        </c:ser>
        <c:dLbls>
          <c:dLblPos val="ctr"/>
          <c:showLegendKey val="0"/>
          <c:showVal val="1"/>
          <c:showCatName val="0"/>
          <c:showSerName val="0"/>
          <c:showPercent val="0"/>
          <c:showBubbleSize val="0"/>
        </c:dLbls>
        <c:gapWidth val="150"/>
        <c:overlap val="100"/>
        <c:axId val="212341888"/>
        <c:axId val="212343424"/>
      </c:barChart>
      <c:catAx>
        <c:axId val="2123418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lv-LV"/>
          </a:p>
        </c:txPr>
        <c:crossAx val="212343424"/>
        <c:crosses val="autoZero"/>
        <c:auto val="1"/>
        <c:lblAlgn val="ctr"/>
        <c:lblOffset val="100"/>
        <c:noMultiLvlLbl val="0"/>
      </c:catAx>
      <c:valAx>
        <c:axId val="212343424"/>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vert="horz"/>
          <a:lstStyle/>
          <a:p>
            <a:pPr>
              <a:defRPr/>
            </a:pPr>
            <a:endParaRPr lang="lv-LV"/>
          </a:p>
        </c:txPr>
        <c:crossAx val="212341888"/>
        <c:crosses val="autoZero"/>
        <c:crossBetween val="between"/>
      </c:valAx>
      <c:spPr>
        <a:noFill/>
        <a:ln>
          <a:noFill/>
        </a:ln>
        <a:effectLst/>
      </c:spPr>
    </c:plotArea>
    <c:legend>
      <c:legendPos val="b"/>
      <c:layout>
        <c:manualLayout>
          <c:xMode val="edge"/>
          <c:yMode val="edge"/>
          <c:x val="0.12498993875765529"/>
          <c:y val="0.67650189559638385"/>
          <c:w val="0.68613123359580053"/>
          <c:h val="0.30960921551472731"/>
        </c:manualLayout>
      </c:layout>
      <c:overlay val="0"/>
      <c:spPr>
        <a:noFill/>
        <a:ln>
          <a:noFill/>
        </a:ln>
        <a:effectLst/>
      </c:spPr>
      <c:txPr>
        <a:bodyPr rot="0" vert="horz"/>
        <a:lstStyle/>
        <a:p>
          <a:pPr>
            <a:defRPr/>
          </a:pPr>
          <a:endParaRPr lang="lv-LV"/>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1100"/>
      </a:pPr>
      <a:endParaRPr lang="lv-LV"/>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25828613528572"/>
          <c:y val="5.0056882821387941E-2"/>
          <c:w val="0.85168614449509605"/>
          <c:h val="0.4905384608493904"/>
        </c:manualLayout>
      </c:layout>
      <c:barChart>
        <c:barDir val="col"/>
        <c:grouping val="stacked"/>
        <c:varyColors val="0"/>
        <c:ser>
          <c:idx val="0"/>
          <c:order val="0"/>
          <c:tx>
            <c:strRef>
              <c:f>'9.att'!$A$4</c:f>
              <c:strCache>
                <c:ptCount val="1"/>
                <c:pt idx="0">
                  <c:v>Enerģētika (neieskaitot Transportu)</c:v>
                </c:pt>
              </c:strCache>
            </c:strRef>
          </c:tx>
          <c:spPr>
            <a:solidFill>
              <a:schemeClr val="accent1"/>
            </a:solidFill>
            <a:ln>
              <a:noFill/>
            </a:ln>
            <a:effectLst/>
          </c:spPr>
          <c:invertIfNegative val="0"/>
          <c:cat>
            <c:numRef>
              <c:f>'9.att'!$B$3:$AE$3</c:f>
              <c:numCache>
                <c:formatCode>General</c:formatCode>
                <c:ptCount val="30"/>
                <c:pt idx="0">
                  <c:v>1990</c:v>
                </c:pt>
                <c:pt idx="1">
                  <c:v>1995</c:v>
                </c:pt>
                <c:pt idx="2">
                  <c:v>2000</c:v>
                </c:pt>
                <c:pt idx="3">
                  <c:v>2005</c:v>
                </c:pt>
                <c:pt idx="4">
                  <c:v>2010</c:v>
                </c:pt>
                <c:pt idx="5">
                  <c:v>2015</c:v>
                </c:pt>
                <c:pt idx="6">
                  <c:v>2018</c:v>
                </c:pt>
                <c:pt idx="7">
                  <c:v>2019</c:v>
                </c:pt>
                <c:pt idx="8">
                  <c:v>2020</c:v>
                </c:pt>
                <c:pt idx="9">
                  <c:v>2021</c:v>
                </c:pt>
                <c:pt idx="10">
                  <c:v>2022</c:v>
                </c:pt>
                <c:pt idx="11">
                  <c:v>2023</c:v>
                </c:pt>
                <c:pt idx="12">
                  <c:v>2024</c:v>
                </c:pt>
                <c:pt idx="13">
                  <c:v>2025</c:v>
                </c:pt>
                <c:pt idx="14">
                  <c:v>2026</c:v>
                </c:pt>
                <c:pt idx="15">
                  <c:v>2027</c:v>
                </c:pt>
                <c:pt idx="16">
                  <c:v>2028</c:v>
                </c:pt>
                <c:pt idx="17">
                  <c:v>2029</c:v>
                </c:pt>
                <c:pt idx="18">
                  <c:v>2030</c:v>
                </c:pt>
                <c:pt idx="19">
                  <c:v>2031</c:v>
                </c:pt>
                <c:pt idx="20">
                  <c:v>2032</c:v>
                </c:pt>
                <c:pt idx="21">
                  <c:v>2033</c:v>
                </c:pt>
                <c:pt idx="22">
                  <c:v>2034</c:v>
                </c:pt>
                <c:pt idx="23">
                  <c:v>2035</c:v>
                </c:pt>
                <c:pt idx="24">
                  <c:v>2036</c:v>
                </c:pt>
                <c:pt idx="25">
                  <c:v>2037</c:v>
                </c:pt>
                <c:pt idx="26">
                  <c:v>2038</c:v>
                </c:pt>
                <c:pt idx="27">
                  <c:v>2039</c:v>
                </c:pt>
                <c:pt idx="28">
                  <c:v>2040</c:v>
                </c:pt>
                <c:pt idx="29">
                  <c:v>2050</c:v>
                </c:pt>
              </c:numCache>
            </c:numRef>
          </c:cat>
          <c:val>
            <c:numRef>
              <c:f>'9.att'!$B$4:$AE$4</c:f>
              <c:numCache>
                <c:formatCode>General</c:formatCode>
                <c:ptCount val="30"/>
                <c:pt idx="0">
                  <c:v>16296.860961957469</c:v>
                </c:pt>
                <c:pt idx="1">
                  <c:v>7430.4779566055968</c:v>
                </c:pt>
                <c:pt idx="2">
                  <c:v>5167.4671047901775</c:v>
                </c:pt>
                <c:pt idx="3">
                  <c:v>5020.7366661328933</c:v>
                </c:pt>
                <c:pt idx="4">
                  <c:v>5224.4261035911313</c:v>
                </c:pt>
                <c:pt idx="5">
                  <c:v>4037.7349884786036</c:v>
                </c:pt>
                <c:pt idx="6">
                  <c:v>4343.2103661827623</c:v>
                </c:pt>
                <c:pt idx="7">
                  <c:v>4289.5766528413824</c:v>
                </c:pt>
                <c:pt idx="8">
                  <c:v>4235.9429394999988</c:v>
                </c:pt>
                <c:pt idx="9">
                  <c:v>4178.0664591599998</c:v>
                </c:pt>
                <c:pt idx="10">
                  <c:v>4120.1899788200008</c:v>
                </c:pt>
                <c:pt idx="11">
                  <c:v>4062.3134984799995</c:v>
                </c:pt>
                <c:pt idx="12">
                  <c:v>4004.43701814</c:v>
                </c:pt>
                <c:pt idx="13">
                  <c:v>3946.5605378000005</c:v>
                </c:pt>
                <c:pt idx="14">
                  <c:v>3910.3317195</c:v>
                </c:pt>
                <c:pt idx="15">
                  <c:v>3874.102901199999</c:v>
                </c:pt>
                <c:pt idx="16">
                  <c:v>3837.8740828999998</c:v>
                </c:pt>
                <c:pt idx="17">
                  <c:v>3801.6452645999989</c:v>
                </c:pt>
                <c:pt idx="18">
                  <c:v>3765.4164462999997</c:v>
                </c:pt>
                <c:pt idx="19">
                  <c:v>3689.7493542999996</c:v>
                </c:pt>
                <c:pt idx="20">
                  <c:v>3614.0822622999995</c:v>
                </c:pt>
                <c:pt idx="21">
                  <c:v>3538.4151703000007</c:v>
                </c:pt>
                <c:pt idx="22">
                  <c:v>3462.7480783000005</c:v>
                </c:pt>
                <c:pt idx="23">
                  <c:v>3387.0809863000004</c:v>
                </c:pt>
                <c:pt idx="24">
                  <c:v>3321.7650467200001</c:v>
                </c:pt>
                <c:pt idx="25">
                  <c:v>3256.4491071399998</c:v>
                </c:pt>
                <c:pt idx="26">
                  <c:v>3191.1331675600004</c:v>
                </c:pt>
                <c:pt idx="27">
                  <c:v>3125.8172279800001</c:v>
                </c:pt>
                <c:pt idx="28">
                  <c:v>3060.5012884000007</c:v>
                </c:pt>
                <c:pt idx="29">
                  <c:v>3045.5343858999995</c:v>
                </c:pt>
              </c:numCache>
            </c:numRef>
          </c:val>
          <c:extLst>
            <c:ext xmlns:c16="http://schemas.microsoft.com/office/drawing/2014/chart" uri="{C3380CC4-5D6E-409C-BE32-E72D297353CC}">
              <c16:uniqueId val="{00000000-B0B3-4E76-AF4B-9DE158183E6D}"/>
            </c:ext>
          </c:extLst>
        </c:ser>
        <c:ser>
          <c:idx val="1"/>
          <c:order val="1"/>
          <c:tx>
            <c:strRef>
              <c:f>'9.att'!$A$5</c:f>
              <c:strCache>
                <c:ptCount val="1"/>
                <c:pt idx="0">
                  <c:v>Transports</c:v>
                </c:pt>
              </c:strCache>
            </c:strRef>
          </c:tx>
          <c:spPr>
            <a:solidFill>
              <a:schemeClr val="accent2"/>
            </a:solidFill>
            <a:ln>
              <a:noFill/>
            </a:ln>
            <a:effectLst/>
          </c:spPr>
          <c:invertIfNegative val="0"/>
          <c:cat>
            <c:numRef>
              <c:f>'9.att'!$B$3:$AE$3</c:f>
              <c:numCache>
                <c:formatCode>General</c:formatCode>
                <c:ptCount val="30"/>
                <c:pt idx="0">
                  <c:v>1990</c:v>
                </c:pt>
                <c:pt idx="1">
                  <c:v>1995</c:v>
                </c:pt>
                <c:pt idx="2">
                  <c:v>2000</c:v>
                </c:pt>
                <c:pt idx="3">
                  <c:v>2005</c:v>
                </c:pt>
                <c:pt idx="4">
                  <c:v>2010</c:v>
                </c:pt>
                <c:pt idx="5">
                  <c:v>2015</c:v>
                </c:pt>
                <c:pt idx="6">
                  <c:v>2018</c:v>
                </c:pt>
                <c:pt idx="7">
                  <c:v>2019</c:v>
                </c:pt>
                <c:pt idx="8">
                  <c:v>2020</c:v>
                </c:pt>
                <c:pt idx="9">
                  <c:v>2021</c:v>
                </c:pt>
                <c:pt idx="10">
                  <c:v>2022</c:v>
                </c:pt>
                <c:pt idx="11">
                  <c:v>2023</c:v>
                </c:pt>
                <c:pt idx="12">
                  <c:v>2024</c:v>
                </c:pt>
                <c:pt idx="13">
                  <c:v>2025</c:v>
                </c:pt>
                <c:pt idx="14">
                  <c:v>2026</c:v>
                </c:pt>
                <c:pt idx="15">
                  <c:v>2027</c:v>
                </c:pt>
                <c:pt idx="16">
                  <c:v>2028</c:v>
                </c:pt>
                <c:pt idx="17">
                  <c:v>2029</c:v>
                </c:pt>
                <c:pt idx="18">
                  <c:v>2030</c:v>
                </c:pt>
                <c:pt idx="19">
                  <c:v>2031</c:v>
                </c:pt>
                <c:pt idx="20">
                  <c:v>2032</c:v>
                </c:pt>
                <c:pt idx="21">
                  <c:v>2033</c:v>
                </c:pt>
                <c:pt idx="22">
                  <c:v>2034</c:v>
                </c:pt>
                <c:pt idx="23">
                  <c:v>2035</c:v>
                </c:pt>
                <c:pt idx="24">
                  <c:v>2036</c:v>
                </c:pt>
                <c:pt idx="25">
                  <c:v>2037</c:v>
                </c:pt>
                <c:pt idx="26">
                  <c:v>2038</c:v>
                </c:pt>
                <c:pt idx="27">
                  <c:v>2039</c:v>
                </c:pt>
                <c:pt idx="28">
                  <c:v>2040</c:v>
                </c:pt>
                <c:pt idx="29">
                  <c:v>2050</c:v>
                </c:pt>
              </c:numCache>
            </c:numRef>
          </c:cat>
          <c:val>
            <c:numRef>
              <c:f>'9.att'!$B$5:$AE$5</c:f>
              <c:numCache>
                <c:formatCode>General</c:formatCode>
                <c:ptCount val="30"/>
                <c:pt idx="0">
                  <c:v>3041.3407240250658</c:v>
                </c:pt>
                <c:pt idx="1">
                  <c:v>2104.5953741655921</c:v>
                </c:pt>
                <c:pt idx="2">
                  <c:v>2213.514481607152</c:v>
                </c:pt>
                <c:pt idx="3">
                  <c:v>3113.1940130128378</c:v>
                </c:pt>
                <c:pt idx="4">
                  <c:v>3278.9938150700218</c:v>
                </c:pt>
                <c:pt idx="5">
                  <c:v>3153.8934083868344</c:v>
                </c:pt>
                <c:pt idx="6">
                  <c:v>3353.9037688024368</c:v>
                </c:pt>
                <c:pt idx="7">
                  <c:v>3218.6254392012179</c:v>
                </c:pt>
                <c:pt idx="8">
                  <c:v>3083.3471096000003</c:v>
                </c:pt>
                <c:pt idx="9">
                  <c:v>3037.3568089400005</c:v>
                </c:pt>
                <c:pt idx="10">
                  <c:v>2991.3665082799998</c:v>
                </c:pt>
                <c:pt idx="11">
                  <c:v>2945.3762076199996</c:v>
                </c:pt>
                <c:pt idx="12">
                  <c:v>2899.3859069599994</c:v>
                </c:pt>
                <c:pt idx="13">
                  <c:v>2853.3956063000001</c:v>
                </c:pt>
                <c:pt idx="14">
                  <c:v>2798.3678147999999</c:v>
                </c:pt>
                <c:pt idx="15">
                  <c:v>2743.3400233000002</c:v>
                </c:pt>
                <c:pt idx="16">
                  <c:v>2688.3122318000005</c:v>
                </c:pt>
                <c:pt idx="17">
                  <c:v>2633.2844403000008</c:v>
                </c:pt>
                <c:pt idx="18">
                  <c:v>2578.2566488000002</c:v>
                </c:pt>
                <c:pt idx="19">
                  <c:v>2507.4599252200001</c:v>
                </c:pt>
                <c:pt idx="20">
                  <c:v>2436.6632016399999</c:v>
                </c:pt>
                <c:pt idx="21">
                  <c:v>2365.8664780599993</c:v>
                </c:pt>
                <c:pt idx="22">
                  <c:v>2295.0697544799991</c:v>
                </c:pt>
                <c:pt idx="23">
                  <c:v>2224.2730308999999</c:v>
                </c:pt>
                <c:pt idx="24">
                  <c:v>2065.7772377199999</c:v>
                </c:pt>
                <c:pt idx="25">
                  <c:v>1907.2814445400002</c:v>
                </c:pt>
                <c:pt idx="26">
                  <c:v>1748.7856513600002</c:v>
                </c:pt>
                <c:pt idx="27">
                  <c:v>1590.28985818</c:v>
                </c:pt>
                <c:pt idx="28">
                  <c:v>1431.7940649999998</c:v>
                </c:pt>
                <c:pt idx="29">
                  <c:v>1119.4060582</c:v>
                </c:pt>
              </c:numCache>
            </c:numRef>
          </c:val>
          <c:extLst>
            <c:ext xmlns:c16="http://schemas.microsoft.com/office/drawing/2014/chart" uri="{C3380CC4-5D6E-409C-BE32-E72D297353CC}">
              <c16:uniqueId val="{00000001-B0B3-4E76-AF4B-9DE158183E6D}"/>
            </c:ext>
          </c:extLst>
        </c:ser>
        <c:ser>
          <c:idx val="2"/>
          <c:order val="2"/>
          <c:tx>
            <c:strRef>
              <c:f>'9.att'!$A$6</c:f>
              <c:strCache>
                <c:ptCount val="1"/>
                <c:pt idx="0">
                  <c:v>Rūpnieciskie procesi un produktu izmantošana</c:v>
                </c:pt>
              </c:strCache>
            </c:strRef>
          </c:tx>
          <c:spPr>
            <a:solidFill>
              <a:schemeClr val="accent3"/>
            </a:solidFill>
            <a:ln>
              <a:noFill/>
            </a:ln>
            <a:effectLst/>
          </c:spPr>
          <c:invertIfNegative val="0"/>
          <c:cat>
            <c:numRef>
              <c:f>'9.att'!$B$3:$AE$3</c:f>
              <c:numCache>
                <c:formatCode>General</c:formatCode>
                <c:ptCount val="30"/>
                <c:pt idx="0">
                  <c:v>1990</c:v>
                </c:pt>
                <c:pt idx="1">
                  <c:v>1995</c:v>
                </c:pt>
                <c:pt idx="2">
                  <c:v>2000</c:v>
                </c:pt>
                <c:pt idx="3">
                  <c:v>2005</c:v>
                </c:pt>
                <c:pt idx="4">
                  <c:v>2010</c:v>
                </c:pt>
                <c:pt idx="5">
                  <c:v>2015</c:v>
                </c:pt>
                <c:pt idx="6">
                  <c:v>2018</c:v>
                </c:pt>
                <c:pt idx="7">
                  <c:v>2019</c:v>
                </c:pt>
                <c:pt idx="8">
                  <c:v>2020</c:v>
                </c:pt>
                <c:pt idx="9">
                  <c:v>2021</c:v>
                </c:pt>
                <c:pt idx="10">
                  <c:v>2022</c:v>
                </c:pt>
                <c:pt idx="11">
                  <c:v>2023</c:v>
                </c:pt>
                <c:pt idx="12">
                  <c:v>2024</c:v>
                </c:pt>
                <c:pt idx="13">
                  <c:v>2025</c:v>
                </c:pt>
                <c:pt idx="14">
                  <c:v>2026</c:v>
                </c:pt>
                <c:pt idx="15">
                  <c:v>2027</c:v>
                </c:pt>
                <c:pt idx="16">
                  <c:v>2028</c:v>
                </c:pt>
                <c:pt idx="17">
                  <c:v>2029</c:v>
                </c:pt>
                <c:pt idx="18">
                  <c:v>2030</c:v>
                </c:pt>
                <c:pt idx="19">
                  <c:v>2031</c:v>
                </c:pt>
                <c:pt idx="20">
                  <c:v>2032</c:v>
                </c:pt>
                <c:pt idx="21">
                  <c:v>2033</c:v>
                </c:pt>
                <c:pt idx="22">
                  <c:v>2034</c:v>
                </c:pt>
                <c:pt idx="23">
                  <c:v>2035</c:v>
                </c:pt>
                <c:pt idx="24">
                  <c:v>2036</c:v>
                </c:pt>
                <c:pt idx="25">
                  <c:v>2037</c:v>
                </c:pt>
                <c:pt idx="26">
                  <c:v>2038</c:v>
                </c:pt>
                <c:pt idx="27">
                  <c:v>2039</c:v>
                </c:pt>
                <c:pt idx="28">
                  <c:v>2040</c:v>
                </c:pt>
                <c:pt idx="29">
                  <c:v>2050</c:v>
                </c:pt>
              </c:numCache>
            </c:numRef>
          </c:cat>
          <c:val>
            <c:numRef>
              <c:f>'9.att'!$B$6:$AE$6</c:f>
              <c:numCache>
                <c:formatCode>General</c:formatCode>
                <c:ptCount val="30"/>
                <c:pt idx="0">
                  <c:v>654.3069132976317</c:v>
                </c:pt>
                <c:pt idx="1">
                  <c:v>225.54625068120404</c:v>
                </c:pt>
                <c:pt idx="2">
                  <c:v>285.07045587779356</c:v>
                </c:pt>
                <c:pt idx="3">
                  <c:v>369.73397303218701</c:v>
                </c:pt>
                <c:pt idx="4">
                  <c:v>748.15436378413278</c:v>
                </c:pt>
                <c:pt idx="5">
                  <c:v>790.33766560978063</c:v>
                </c:pt>
                <c:pt idx="6">
                  <c:v>890.31551262950791</c:v>
                </c:pt>
                <c:pt idx="7">
                  <c:v>895.90539573938327</c:v>
                </c:pt>
                <c:pt idx="8">
                  <c:v>851.00585030851471</c:v>
                </c:pt>
                <c:pt idx="9">
                  <c:v>889.52509552146023</c:v>
                </c:pt>
                <c:pt idx="10">
                  <c:v>881.14994995194843</c:v>
                </c:pt>
                <c:pt idx="11">
                  <c:v>890.20251304217959</c:v>
                </c:pt>
                <c:pt idx="12">
                  <c:v>885.14016052530474</c:v>
                </c:pt>
                <c:pt idx="13">
                  <c:v>870.69765344857183</c:v>
                </c:pt>
                <c:pt idx="14">
                  <c:v>851.90783875972909</c:v>
                </c:pt>
                <c:pt idx="15">
                  <c:v>852.11799671480412</c:v>
                </c:pt>
                <c:pt idx="16">
                  <c:v>849.05227240516865</c:v>
                </c:pt>
                <c:pt idx="17">
                  <c:v>843.67048243091881</c:v>
                </c:pt>
                <c:pt idx="18">
                  <c:v>836.72261486260129</c:v>
                </c:pt>
                <c:pt idx="19">
                  <c:v>856.14029693334032</c:v>
                </c:pt>
                <c:pt idx="20">
                  <c:v>833.83645632684352</c:v>
                </c:pt>
                <c:pt idx="21">
                  <c:v>825.310732801938</c:v>
                </c:pt>
                <c:pt idx="22">
                  <c:v>842.90849956763657</c:v>
                </c:pt>
                <c:pt idx="23">
                  <c:v>827.83486753706313</c:v>
                </c:pt>
                <c:pt idx="24">
                  <c:v>830.76567790941613</c:v>
                </c:pt>
                <c:pt idx="25">
                  <c:v>835.5922951456115</c:v>
                </c:pt>
                <c:pt idx="26">
                  <c:v>838.30993428192187</c:v>
                </c:pt>
                <c:pt idx="27">
                  <c:v>841.89217696265302</c:v>
                </c:pt>
                <c:pt idx="28">
                  <c:v>845.61509880902167</c:v>
                </c:pt>
                <c:pt idx="29">
                  <c:v>882.15861510763295</c:v>
                </c:pt>
              </c:numCache>
            </c:numRef>
          </c:val>
          <c:extLst>
            <c:ext xmlns:c16="http://schemas.microsoft.com/office/drawing/2014/chart" uri="{C3380CC4-5D6E-409C-BE32-E72D297353CC}">
              <c16:uniqueId val="{00000002-B0B3-4E76-AF4B-9DE158183E6D}"/>
            </c:ext>
          </c:extLst>
        </c:ser>
        <c:ser>
          <c:idx val="3"/>
          <c:order val="3"/>
          <c:tx>
            <c:strRef>
              <c:f>'9.att'!$A$7</c:f>
              <c:strCache>
                <c:ptCount val="1"/>
                <c:pt idx="0">
                  <c:v>Lauksaimniecība</c:v>
                </c:pt>
              </c:strCache>
            </c:strRef>
          </c:tx>
          <c:spPr>
            <a:solidFill>
              <a:schemeClr val="accent4"/>
            </a:solidFill>
            <a:ln>
              <a:noFill/>
            </a:ln>
            <a:effectLst/>
          </c:spPr>
          <c:invertIfNegative val="0"/>
          <c:cat>
            <c:numRef>
              <c:f>'9.att'!$B$3:$AE$3</c:f>
              <c:numCache>
                <c:formatCode>General</c:formatCode>
                <c:ptCount val="30"/>
                <c:pt idx="0">
                  <c:v>1990</c:v>
                </c:pt>
                <c:pt idx="1">
                  <c:v>1995</c:v>
                </c:pt>
                <c:pt idx="2">
                  <c:v>2000</c:v>
                </c:pt>
                <c:pt idx="3">
                  <c:v>2005</c:v>
                </c:pt>
                <c:pt idx="4">
                  <c:v>2010</c:v>
                </c:pt>
                <c:pt idx="5">
                  <c:v>2015</c:v>
                </c:pt>
                <c:pt idx="6">
                  <c:v>2018</c:v>
                </c:pt>
                <c:pt idx="7">
                  <c:v>2019</c:v>
                </c:pt>
                <c:pt idx="8">
                  <c:v>2020</c:v>
                </c:pt>
                <c:pt idx="9">
                  <c:v>2021</c:v>
                </c:pt>
                <c:pt idx="10">
                  <c:v>2022</c:v>
                </c:pt>
                <c:pt idx="11">
                  <c:v>2023</c:v>
                </c:pt>
                <c:pt idx="12">
                  <c:v>2024</c:v>
                </c:pt>
                <c:pt idx="13">
                  <c:v>2025</c:v>
                </c:pt>
                <c:pt idx="14">
                  <c:v>2026</c:v>
                </c:pt>
                <c:pt idx="15">
                  <c:v>2027</c:v>
                </c:pt>
                <c:pt idx="16">
                  <c:v>2028</c:v>
                </c:pt>
                <c:pt idx="17">
                  <c:v>2029</c:v>
                </c:pt>
                <c:pt idx="18">
                  <c:v>2030</c:v>
                </c:pt>
                <c:pt idx="19">
                  <c:v>2031</c:v>
                </c:pt>
                <c:pt idx="20">
                  <c:v>2032</c:v>
                </c:pt>
                <c:pt idx="21">
                  <c:v>2033</c:v>
                </c:pt>
                <c:pt idx="22">
                  <c:v>2034</c:v>
                </c:pt>
                <c:pt idx="23">
                  <c:v>2035</c:v>
                </c:pt>
                <c:pt idx="24">
                  <c:v>2036</c:v>
                </c:pt>
                <c:pt idx="25">
                  <c:v>2037</c:v>
                </c:pt>
                <c:pt idx="26">
                  <c:v>2038</c:v>
                </c:pt>
                <c:pt idx="27">
                  <c:v>2039</c:v>
                </c:pt>
                <c:pt idx="28">
                  <c:v>2040</c:v>
                </c:pt>
                <c:pt idx="29">
                  <c:v>2050</c:v>
                </c:pt>
              </c:numCache>
            </c:numRef>
          </c:cat>
          <c:val>
            <c:numRef>
              <c:f>'9.att'!$B$7:$AE$7</c:f>
              <c:numCache>
                <c:formatCode>General</c:formatCode>
                <c:ptCount val="30"/>
                <c:pt idx="0">
                  <c:v>5593.0209211826705</c:v>
                </c:pt>
                <c:pt idx="1">
                  <c:v>2575.1391813204214</c:v>
                </c:pt>
                <c:pt idx="2">
                  <c:v>2211.5066554331847</c:v>
                </c:pt>
                <c:pt idx="3">
                  <c:v>2324.5272663821261</c:v>
                </c:pt>
                <c:pt idx="4">
                  <c:v>2406.349103980664</c:v>
                </c:pt>
                <c:pt idx="5">
                  <c:v>2673.6007204454495</c:v>
                </c:pt>
                <c:pt idx="6">
                  <c:v>2609.3992971400471</c:v>
                </c:pt>
                <c:pt idx="7">
                  <c:v>2639.6679222540647</c:v>
                </c:pt>
                <c:pt idx="8">
                  <c:v>2669.9441260429794</c:v>
                </c:pt>
                <c:pt idx="9">
                  <c:v>2618.8981609258753</c:v>
                </c:pt>
                <c:pt idx="10">
                  <c:v>2614.3558835613417</c:v>
                </c:pt>
                <c:pt idx="11">
                  <c:v>2602.525077493774</c:v>
                </c:pt>
                <c:pt idx="12">
                  <c:v>2599.8598267770335</c:v>
                </c:pt>
                <c:pt idx="13">
                  <c:v>2602.3515343490953</c:v>
                </c:pt>
                <c:pt idx="14">
                  <c:v>2606.079744807831</c:v>
                </c:pt>
                <c:pt idx="15">
                  <c:v>2607.8931200954767</c:v>
                </c:pt>
                <c:pt idx="16">
                  <c:v>2607.3267752059501</c:v>
                </c:pt>
                <c:pt idx="17">
                  <c:v>2610.174757350042</c:v>
                </c:pt>
                <c:pt idx="18">
                  <c:v>2590.4817120064286</c:v>
                </c:pt>
                <c:pt idx="19">
                  <c:v>2590.8649774804476</c:v>
                </c:pt>
                <c:pt idx="20">
                  <c:v>2590.6808004155951</c:v>
                </c:pt>
                <c:pt idx="21">
                  <c:v>2590.7506841095437</c:v>
                </c:pt>
                <c:pt idx="22">
                  <c:v>2589.2142290214347</c:v>
                </c:pt>
                <c:pt idx="23">
                  <c:v>2590.3877007933452</c:v>
                </c:pt>
                <c:pt idx="24">
                  <c:v>2599.8156440659795</c:v>
                </c:pt>
                <c:pt idx="25">
                  <c:v>2609.2435873386148</c:v>
                </c:pt>
                <c:pt idx="26">
                  <c:v>2618.6715306112483</c:v>
                </c:pt>
                <c:pt idx="27">
                  <c:v>2628.0994738838831</c:v>
                </c:pt>
                <c:pt idx="28">
                  <c:v>2637.5274171565175</c:v>
                </c:pt>
                <c:pt idx="29">
                  <c:v>2646.9553604291514</c:v>
                </c:pt>
              </c:numCache>
            </c:numRef>
          </c:val>
          <c:extLst>
            <c:ext xmlns:c16="http://schemas.microsoft.com/office/drawing/2014/chart" uri="{C3380CC4-5D6E-409C-BE32-E72D297353CC}">
              <c16:uniqueId val="{00000003-B0B3-4E76-AF4B-9DE158183E6D}"/>
            </c:ext>
          </c:extLst>
        </c:ser>
        <c:ser>
          <c:idx val="4"/>
          <c:order val="4"/>
          <c:tx>
            <c:strRef>
              <c:f>'9.att'!$A$8</c:f>
              <c:strCache>
                <c:ptCount val="1"/>
                <c:pt idx="0">
                  <c:v>ZIZIMM</c:v>
                </c:pt>
              </c:strCache>
            </c:strRef>
          </c:tx>
          <c:spPr>
            <a:solidFill>
              <a:schemeClr val="accent5"/>
            </a:solidFill>
            <a:ln>
              <a:noFill/>
            </a:ln>
            <a:effectLst/>
          </c:spPr>
          <c:invertIfNegative val="0"/>
          <c:cat>
            <c:numRef>
              <c:f>'9.att'!$B$3:$AE$3</c:f>
              <c:numCache>
                <c:formatCode>General</c:formatCode>
                <c:ptCount val="30"/>
                <c:pt idx="0">
                  <c:v>1990</c:v>
                </c:pt>
                <c:pt idx="1">
                  <c:v>1995</c:v>
                </c:pt>
                <c:pt idx="2">
                  <c:v>2000</c:v>
                </c:pt>
                <c:pt idx="3">
                  <c:v>2005</c:v>
                </c:pt>
                <c:pt idx="4">
                  <c:v>2010</c:v>
                </c:pt>
                <c:pt idx="5">
                  <c:v>2015</c:v>
                </c:pt>
                <c:pt idx="6">
                  <c:v>2018</c:v>
                </c:pt>
                <c:pt idx="7">
                  <c:v>2019</c:v>
                </c:pt>
                <c:pt idx="8">
                  <c:v>2020</c:v>
                </c:pt>
                <c:pt idx="9">
                  <c:v>2021</c:v>
                </c:pt>
                <c:pt idx="10">
                  <c:v>2022</c:v>
                </c:pt>
                <c:pt idx="11">
                  <c:v>2023</c:v>
                </c:pt>
                <c:pt idx="12">
                  <c:v>2024</c:v>
                </c:pt>
                <c:pt idx="13">
                  <c:v>2025</c:v>
                </c:pt>
                <c:pt idx="14">
                  <c:v>2026</c:v>
                </c:pt>
                <c:pt idx="15">
                  <c:v>2027</c:v>
                </c:pt>
                <c:pt idx="16">
                  <c:v>2028</c:v>
                </c:pt>
                <c:pt idx="17">
                  <c:v>2029</c:v>
                </c:pt>
                <c:pt idx="18">
                  <c:v>2030</c:v>
                </c:pt>
                <c:pt idx="19">
                  <c:v>2031</c:v>
                </c:pt>
                <c:pt idx="20">
                  <c:v>2032</c:v>
                </c:pt>
                <c:pt idx="21">
                  <c:v>2033</c:v>
                </c:pt>
                <c:pt idx="22">
                  <c:v>2034</c:v>
                </c:pt>
                <c:pt idx="23">
                  <c:v>2035</c:v>
                </c:pt>
                <c:pt idx="24">
                  <c:v>2036</c:v>
                </c:pt>
                <c:pt idx="25">
                  <c:v>2037</c:v>
                </c:pt>
                <c:pt idx="26">
                  <c:v>2038</c:v>
                </c:pt>
                <c:pt idx="27">
                  <c:v>2039</c:v>
                </c:pt>
                <c:pt idx="28">
                  <c:v>2040</c:v>
                </c:pt>
                <c:pt idx="29">
                  <c:v>2050</c:v>
                </c:pt>
              </c:numCache>
            </c:numRef>
          </c:cat>
          <c:val>
            <c:numRef>
              <c:f>'9.att'!$B$8:$AE$8</c:f>
              <c:numCache>
                <c:formatCode>General</c:formatCode>
                <c:ptCount val="30"/>
                <c:pt idx="0">
                  <c:v>-10208.716322763346</c:v>
                </c:pt>
                <c:pt idx="1">
                  <c:v>-12779.665146896677</c:v>
                </c:pt>
                <c:pt idx="2">
                  <c:v>-9903.5177813966729</c:v>
                </c:pt>
                <c:pt idx="3">
                  <c:v>-4079.2164539166688</c:v>
                </c:pt>
                <c:pt idx="4">
                  <c:v>-241.5392785633299</c:v>
                </c:pt>
                <c:pt idx="5">
                  <c:v>1714.0518114800022</c:v>
                </c:pt>
                <c:pt idx="6">
                  <c:v>1417.5442010300014</c:v>
                </c:pt>
                <c:pt idx="7">
                  <c:v>-309.04957284773377</c:v>
                </c:pt>
                <c:pt idx="8" formatCode="0.00">
                  <c:v>-95.945356524309773</c:v>
                </c:pt>
                <c:pt idx="9">
                  <c:v>-100.35279531517585</c:v>
                </c:pt>
                <c:pt idx="10">
                  <c:v>263.35610268178402</c:v>
                </c:pt>
                <c:pt idx="11">
                  <c:v>715.86684476705091</c:v>
                </c:pt>
                <c:pt idx="12">
                  <c:v>1106.0218206403117</c:v>
                </c:pt>
                <c:pt idx="13">
                  <c:v>1514.2140970023302</c:v>
                </c:pt>
                <c:pt idx="14">
                  <c:v>2742.2463596804191</c:v>
                </c:pt>
                <c:pt idx="15">
                  <c:v>3125.907109301168</c:v>
                </c:pt>
                <c:pt idx="16">
                  <c:v>3551.0529963296231</c:v>
                </c:pt>
                <c:pt idx="17">
                  <c:v>3728.4467023804059</c:v>
                </c:pt>
                <c:pt idx="18">
                  <c:v>3838.2166210003393</c:v>
                </c:pt>
                <c:pt idx="19">
                  <c:v>3126.8256208531297</c:v>
                </c:pt>
                <c:pt idx="20">
                  <c:v>3231.7157178722314</c:v>
                </c:pt>
                <c:pt idx="21">
                  <c:v>3334.0379166599423</c:v>
                </c:pt>
                <c:pt idx="22">
                  <c:v>3438.8031409812947</c:v>
                </c:pt>
                <c:pt idx="23">
                  <c:v>3574.4834454599832</c:v>
                </c:pt>
                <c:pt idx="24">
                  <c:v>4060.2354718091183</c:v>
                </c:pt>
                <c:pt idx="25">
                  <c:v>4224.9816623190527</c:v>
                </c:pt>
                <c:pt idx="26">
                  <c:v>4385.6447672469931</c:v>
                </c:pt>
                <c:pt idx="27">
                  <c:v>4437.8464229351857</c:v>
                </c:pt>
                <c:pt idx="28">
                  <c:v>4437.7763673326936</c:v>
                </c:pt>
                <c:pt idx="29">
                  <c:v>5613.7642049820224</c:v>
                </c:pt>
              </c:numCache>
            </c:numRef>
          </c:val>
          <c:extLst>
            <c:ext xmlns:c16="http://schemas.microsoft.com/office/drawing/2014/chart" uri="{C3380CC4-5D6E-409C-BE32-E72D297353CC}">
              <c16:uniqueId val="{00000004-B0B3-4E76-AF4B-9DE158183E6D}"/>
            </c:ext>
          </c:extLst>
        </c:ser>
        <c:ser>
          <c:idx val="5"/>
          <c:order val="5"/>
          <c:tx>
            <c:strRef>
              <c:f>'9.att'!$A$9</c:f>
              <c:strCache>
                <c:ptCount val="1"/>
                <c:pt idx="0">
                  <c:v>Atkritumu apsaimniekošana</c:v>
                </c:pt>
              </c:strCache>
            </c:strRef>
          </c:tx>
          <c:spPr>
            <a:solidFill>
              <a:schemeClr val="accent6"/>
            </a:solidFill>
            <a:ln>
              <a:noFill/>
            </a:ln>
            <a:effectLst/>
          </c:spPr>
          <c:invertIfNegative val="0"/>
          <c:cat>
            <c:numRef>
              <c:f>'9.att'!$B$3:$AE$3</c:f>
              <c:numCache>
                <c:formatCode>General</c:formatCode>
                <c:ptCount val="30"/>
                <c:pt idx="0">
                  <c:v>1990</c:v>
                </c:pt>
                <c:pt idx="1">
                  <c:v>1995</c:v>
                </c:pt>
                <c:pt idx="2">
                  <c:v>2000</c:v>
                </c:pt>
                <c:pt idx="3">
                  <c:v>2005</c:v>
                </c:pt>
                <c:pt idx="4">
                  <c:v>2010</c:v>
                </c:pt>
                <c:pt idx="5">
                  <c:v>2015</c:v>
                </c:pt>
                <c:pt idx="6">
                  <c:v>2018</c:v>
                </c:pt>
                <c:pt idx="7">
                  <c:v>2019</c:v>
                </c:pt>
                <c:pt idx="8">
                  <c:v>2020</c:v>
                </c:pt>
                <c:pt idx="9">
                  <c:v>2021</c:v>
                </c:pt>
                <c:pt idx="10">
                  <c:v>2022</c:v>
                </c:pt>
                <c:pt idx="11">
                  <c:v>2023</c:v>
                </c:pt>
                <c:pt idx="12">
                  <c:v>2024</c:v>
                </c:pt>
                <c:pt idx="13">
                  <c:v>2025</c:v>
                </c:pt>
                <c:pt idx="14">
                  <c:v>2026</c:v>
                </c:pt>
                <c:pt idx="15">
                  <c:v>2027</c:v>
                </c:pt>
                <c:pt idx="16">
                  <c:v>2028</c:v>
                </c:pt>
                <c:pt idx="17">
                  <c:v>2029</c:v>
                </c:pt>
                <c:pt idx="18">
                  <c:v>2030</c:v>
                </c:pt>
                <c:pt idx="19">
                  <c:v>2031</c:v>
                </c:pt>
                <c:pt idx="20">
                  <c:v>2032</c:v>
                </c:pt>
                <c:pt idx="21">
                  <c:v>2033</c:v>
                </c:pt>
                <c:pt idx="22">
                  <c:v>2034</c:v>
                </c:pt>
                <c:pt idx="23">
                  <c:v>2035</c:v>
                </c:pt>
                <c:pt idx="24">
                  <c:v>2036</c:v>
                </c:pt>
                <c:pt idx="25">
                  <c:v>2037</c:v>
                </c:pt>
                <c:pt idx="26">
                  <c:v>2038</c:v>
                </c:pt>
                <c:pt idx="27">
                  <c:v>2039</c:v>
                </c:pt>
                <c:pt idx="28">
                  <c:v>2040</c:v>
                </c:pt>
                <c:pt idx="29">
                  <c:v>2050</c:v>
                </c:pt>
              </c:numCache>
            </c:numRef>
          </c:cat>
          <c:val>
            <c:numRef>
              <c:f>'9.att'!$B$9:$AE$9</c:f>
              <c:numCache>
                <c:formatCode>General</c:formatCode>
                <c:ptCount val="30"/>
                <c:pt idx="0">
                  <c:v>703.04353202680238</c:v>
                </c:pt>
                <c:pt idx="1">
                  <c:v>618.80823743793087</c:v>
                </c:pt>
                <c:pt idx="2">
                  <c:v>683.94646645447415</c:v>
                </c:pt>
                <c:pt idx="3">
                  <c:v>623.2386397867333</c:v>
                </c:pt>
                <c:pt idx="4">
                  <c:v>651.72032103467996</c:v>
                </c:pt>
                <c:pt idx="5">
                  <c:v>558.43592909255995</c:v>
                </c:pt>
                <c:pt idx="6">
                  <c:v>548.42750622940002</c:v>
                </c:pt>
                <c:pt idx="7">
                  <c:v>584.47355281468197</c:v>
                </c:pt>
                <c:pt idx="8">
                  <c:v>577.87746618388098</c:v>
                </c:pt>
                <c:pt idx="9">
                  <c:v>561.78997064035195</c:v>
                </c:pt>
                <c:pt idx="10">
                  <c:v>539.705715624238</c:v>
                </c:pt>
                <c:pt idx="11">
                  <c:v>525.39336663691802</c:v>
                </c:pt>
                <c:pt idx="12">
                  <c:v>508.099482243816</c:v>
                </c:pt>
                <c:pt idx="13">
                  <c:v>492.60359883537501</c:v>
                </c:pt>
                <c:pt idx="14">
                  <c:v>478.80752897569198</c:v>
                </c:pt>
                <c:pt idx="15">
                  <c:v>465.452064159727</c:v>
                </c:pt>
                <c:pt idx="16">
                  <c:v>452.79072619515898</c:v>
                </c:pt>
                <c:pt idx="17">
                  <c:v>439.22665635496901</c:v>
                </c:pt>
                <c:pt idx="18">
                  <c:v>422.96138312777902</c:v>
                </c:pt>
                <c:pt idx="19">
                  <c:v>418.27592066104597</c:v>
                </c:pt>
                <c:pt idx="20">
                  <c:v>404.64531488264203</c:v>
                </c:pt>
                <c:pt idx="21">
                  <c:v>392.66530751359301</c:v>
                </c:pt>
                <c:pt idx="22">
                  <c:v>369.70062513140402</c:v>
                </c:pt>
                <c:pt idx="23">
                  <c:v>348.15294504231201</c:v>
                </c:pt>
                <c:pt idx="24">
                  <c:v>326.30238816254598</c:v>
                </c:pt>
                <c:pt idx="25">
                  <c:v>311.82148216811203</c:v>
                </c:pt>
                <c:pt idx="26">
                  <c:v>292.02317240023899</c:v>
                </c:pt>
                <c:pt idx="27">
                  <c:v>281.792821641324</c:v>
                </c:pt>
                <c:pt idx="28">
                  <c:v>280.75378301554798</c:v>
                </c:pt>
                <c:pt idx="29">
                  <c:v>228.85686351723399</c:v>
                </c:pt>
              </c:numCache>
            </c:numRef>
          </c:val>
          <c:extLst>
            <c:ext xmlns:c16="http://schemas.microsoft.com/office/drawing/2014/chart" uri="{C3380CC4-5D6E-409C-BE32-E72D297353CC}">
              <c16:uniqueId val="{00000005-B0B3-4E76-AF4B-9DE158183E6D}"/>
            </c:ext>
          </c:extLst>
        </c:ser>
        <c:ser>
          <c:idx val="6"/>
          <c:order val="6"/>
          <c:tx>
            <c:strRef>
              <c:f>'9.att'!$A$10</c:f>
              <c:strCache>
                <c:ptCount val="1"/>
                <c:pt idx="0">
                  <c:v>Netiešās CO₂ emisijas</c:v>
                </c:pt>
              </c:strCache>
            </c:strRef>
          </c:tx>
          <c:spPr>
            <a:solidFill>
              <a:schemeClr val="accent1">
                <a:lumMod val="60000"/>
              </a:schemeClr>
            </a:solidFill>
            <a:ln>
              <a:noFill/>
            </a:ln>
            <a:effectLst/>
          </c:spPr>
          <c:invertIfNegative val="0"/>
          <c:cat>
            <c:numRef>
              <c:f>'9.att'!$B$3:$AE$3</c:f>
              <c:numCache>
                <c:formatCode>General</c:formatCode>
                <c:ptCount val="30"/>
                <c:pt idx="0">
                  <c:v>1990</c:v>
                </c:pt>
                <c:pt idx="1">
                  <c:v>1995</c:v>
                </c:pt>
                <c:pt idx="2">
                  <c:v>2000</c:v>
                </c:pt>
                <c:pt idx="3">
                  <c:v>2005</c:v>
                </c:pt>
                <c:pt idx="4">
                  <c:v>2010</c:v>
                </c:pt>
                <c:pt idx="5">
                  <c:v>2015</c:v>
                </c:pt>
                <c:pt idx="6">
                  <c:v>2018</c:v>
                </c:pt>
                <c:pt idx="7">
                  <c:v>2019</c:v>
                </c:pt>
                <c:pt idx="8">
                  <c:v>2020</c:v>
                </c:pt>
                <c:pt idx="9">
                  <c:v>2021</c:v>
                </c:pt>
                <c:pt idx="10">
                  <c:v>2022</c:v>
                </c:pt>
                <c:pt idx="11">
                  <c:v>2023</c:v>
                </c:pt>
                <c:pt idx="12">
                  <c:v>2024</c:v>
                </c:pt>
                <c:pt idx="13">
                  <c:v>2025</c:v>
                </c:pt>
                <c:pt idx="14">
                  <c:v>2026</c:v>
                </c:pt>
                <c:pt idx="15">
                  <c:v>2027</c:v>
                </c:pt>
                <c:pt idx="16">
                  <c:v>2028</c:v>
                </c:pt>
                <c:pt idx="17">
                  <c:v>2029</c:v>
                </c:pt>
                <c:pt idx="18">
                  <c:v>2030</c:v>
                </c:pt>
                <c:pt idx="19">
                  <c:v>2031</c:v>
                </c:pt>
                <c:pt idx="20">
                  <c:v>2032</c:v>
                </c:pt>
                <c:pt idx="21">
                  <c:v>2033</c:v>
                </c:pt>
                <c:pt idx="22">
                  <c:v>2034</c:v>
                </c:pt>
                <c:pt idx="23">
                  <c:v>2035</c:v>
                </c:pt>
                <c:pt idx="24">
                  <c:v>2036</c:v>
                </c:pt>
                <c:pt idx="25">
                  <c:v>2037</c:v>
                </c:pt>
                <c:pt idx="26">
                  <c:v>2038</c:v>
                </c:pt>
                <c:pt idx="27">
                  <c:v>2039</c:v>
                </c:pt>
                <c:pt idx="28">
                  <c:v>2040</c:v>
                </c:pt>
                <c:pt idx="29">
                  <c:v>2050</c:v>
                </c:pt>
              </c:numCache>
            </c:numRef>
          </c:cat>
          <c:val>
            <c:numRef>
              <c:f>'9.att'!$B$10:$AE$10</c:f>
              <c:numCache>
                <c:formatCode>General</c:formatCode>
                <c:ptCount val="30"/>
                <c:pt idx="0">
                  <c:v>40.488036863368663</c:v>
                </c:pt>
                <c:pt idx="1">
                  <c:v>32.006649519646103</c:v>
                </c:pt>
                <c:pt idx="2">
                  <c:v>24.659162304331758</c:v>
                </c:pt>
                <c:pt idx="3">
                  <c:v>21.365739857542881</c:v>
                </c:pt>
                <c:pt idx="4">
                  <c:v>16.317303808628481</c:v>
                </c:pt>
                <c:pt idx="5">
                  <c:v>17.053372780356131</c:v>
                </c:pt>
                <c:pt idx="6">
                  <c:v>11.80638930078222</c:v>
                </c:pt>
                <c:pt idx="7">
                  <c:v>12.674794606142999</c:v>
                </c:pt>
                <c:pt idx="8">
                  <c:v>13.092282600000001</c:v>
                </c:pt>
                <c:pt idx="9">
                  <c:v>12.95453438</c:v>
                </c:pt>
                <c:pt idx="10">
                  <c:v>12.816786159999999</c:v>
                </c:pt>
                <c:pt idx="11">
                  <c:v>12.679037939999999</c:v>
                </c:pt>
                <c:pt idx="12">
                  <c:v>12.541289719999998</c:v>
                </c:pt>
                <c:pt idx="13">
                  <c:v>12.403541499999998</c:v>
                </c:pt>
                <c:pt idx="14">
                  <c:v>12.134231499999999</c:v>
                </c:pt>
                <c:pt idx="15">
                  <c:v>11.864921499999999</c:v>
                </c:pt>
                <c:pt idx="16">
                  <c:v>11.5956115</c:v>
                </c:pt>
                <c:pt idx="17">
                  <c:v>11.326301500000001</c:v>
                </c:pt>
                <c:pt idx="18">
                  <c:v>11.056991500000002</c:v>
                </c:pt>
                <c:pt idx="19">
                  <c:v>10.748015140000001</c:v>
                </c:pt>
                <c:pt idx="20">
                  <c:v>10.439038780000001</c:v>
                </c:pt>
                <c:pt idx="21">
                  <c:v>10.13006242</c:v>
                </c:pt>
                <c:pt idx="22">
                  <c:v>9.821086059999999</c:v>
                </c:pt>
                <c:pt idx="23">
                  <c:v>9.5121096999999981</c:v>
                </c:pt>
                <c:pt idx="24">
                  <c:v>9.3743710599999979</c:v>
                </c:pt>
                <c:pt idx="25">
                  <c:v>9.2366324199999976</c:v>
                </c:pt>
                <c:pt idx="26">
                  <c:v>9.0988937799999974</c:v>
                </c:pt>
                <c:pt idx="27">
                  <c:v>8.9611551399999971</c:v>
                </c:pt>
                <c:pt idx="28">
                  <c:v>8.8234164999999969</c:v>
                </c:pt>
                <c:pt idx="29">
                  <c:v>9.3124272000000001</c:v>
                </c:pt>
              </c:numCache>
            </c:numRef>
          </c:val>
          <c:extLst>
            <c:ext xmlns:c16="http://schemas.microsoft.com/office/drawing/2014/chart" uri="{C3380CC4-5D6E-409C-BE32-E72D297353CC}">
              <c16:uniqueId val="{00000006-B0B3-4E76-AF4B-9DE158183E6D}"/>
            </c:ext>
          </c:extLst>
        </c:ser>
        <c:dLbls>
          <c:showLegendKey val="0"/>
          <c:showVal val="0"/>
          <c:showCatName val="0"/>
          <c:showSerName val="0"/>
          <c:showPercent val="0"/>
          <c:showBubbleSize val="0"/>
        </c:dLbls>
        <c:gapWidth val="150"/>
        <c:overlap val="100"/>
        <c:axId val="213104896"/>
        <c:axId val="213114880"/>
      </c:barChart>
      <c:lineChart>
        <c:grouping val="standard"/>
        <c:varyColors val="0"/>
        <c:ser>
          <c:idx val="7"/>
          <c:order val="7"/>
          <c:tx>
            <c:strRef>
              <c:f>'9.att'!$A$11</c:f>
              <c:strCache>
                <c:ptCount val="1"/>
                <c:pt idx="0">
                  <c:v>Kopējās (bez ZIZIMM un ar netiešajām CO₂)</c:v>
                </c:pt>
              </c:strCache>
            </c:strRef>
          </c:tx>
          <c:spPr>
            <a:ln w="28575" cap="rnd">
              <a:solidFill>
                <a:schemeClr val="accent2">
                  <a:lumMod val="60000"/>
                </a:schemeClr>
              </a:solidFill>
              <a:round/>
            </a:ln>
            <a:effectLst/>
          </c:spPr>
          <c:marker>
            <c:symbol val="none"/>
          </c:marker>
          <c:cat>
            <c:numRef>
              <c:f>'9.att'!$B$3:$AE$3</c:f>
              <c:numCache>
                <c:formatCode>General</c:formatCode>
                <c:ptCount val="30"/>
                <c:pt idx="0">
                  <c:v>1990</c:v>
                </c:pt>
                <c:pt idx="1">
                  <c:v>1995</c:v>
                </c:pt>
                <c:pt idx="2">
                  <c:v>2000</c:v>
                </c:pt>
                <c:pt idx="3">
                  <c:v>2005</c:v>
                </c:pt>
                <c:pt idx="4">
                  <c:v>2010</c:v>
                </c:pt>
                <c:pt idx="5">
                  <c:v>2015</c:v>
                </c:pt>
                <c:pt idx="6">
                  <c:v>2018</c:v>
                </c:pt>
                <c:pt idx="7">
                  <c:v>2019</c:v>
                </c:pt>
                <c:pt idx="8">
                  <c:v>2020</c:v>
                </c:pt>
                <c:pt idx="9">
                  <c:v>2021</c:v>
                </c:pt>
                <c:pt idx="10">
                  <c:v>2022</c:v>
                </c:pt>
                <c:pt idx="11">
                  <c:v>2023</c:v>
                </c:pt>
                <c:pt idx="12">
                  <c:v>2024</c:v>
                </c:pt>
                <c:pt idx="13">
                  <c:v>2025</c:v>
                </c:pt>
                <c:pt idx="14">
                  <c:v>2026</c:v>
                </c:pt>
                <c:pt idx="15">
                  <c:v>2027</c:v>
                </c:pt>
                <c:pt idx="16">
                  <c:v>2028</c:v>
                </c:pt>
                <c:pt idx="17">
                  <c:v>2029</c:v>
                </c:pt>
                <c:pt idx="18">
                  <c:v>2030</c:v>
                </c:pt>
                <c:pt idx="19">
                  <c:v>2031</c:v>
                </c:pt>
                <c:pt idx="20">
                  <c:v>2032</c:v>
                </c:pt>
                <c:pt idx="21">
                  <c:v>2033</c:v>
                </c:pt>
                <c:pt idx="22">
                  <c:v>2034</c:v>
                </c:pt>
                <c:pt idx="23">
                  <c:v>2035</c:v>
                </c:pt>
                <c:pt idx="24">
                  <c:v>2036</c:v>
                </c:pt>
                <c:pt idx="25">
                  <c:v>2037</c:v>
                </c:pt>
                <c:pt idx="26">
                  <c:v>2038</c:v>
                </c:pt>
                <c:pt idx="27">
                  <c:v>2039</c:v>
                </c:pt>
                <c:pt idx="28">
                  <c:v>2040</c:v>
                </c:pt>
                <c:pt idx="29">
                  <c:v>2050</c:v>
                </c:pt>
              </c:numCache>
            </c:numRef>
          </c:cat>
          <c:val>
            <c:numRef>
              <c:f>'9.att'!$B$11:$AE$11</c:f>
              <c:numCache>
                <c:formatCode>General</c:formatCode>
                <c:ptCount val="30"/>
                <c:pt idx="0" formatCode="0.00">
                  <c:v>26329.06108935301</c:v>
                </c:pt>
                <c:pt idx="1">
                  <c:v>12986.573649730391</c:v>
                </c:pt>
                <c:pt idx="2">
                  <c:v>10586.164326467115</c:v>
                </c:pt>
                <c:pt idx="3" formatCode="0.00">
                  <c:v>11472.796298204321</c:v>
                </c:pt>
                <c:pt idx="4">
                  <c:v>12325.961011269259</c:v>
                </c:pt>
                <c:pt idx="5">
                  <c:v>11231.056084793585</c:v>
                </c:pt>
                <c:pt idx="6" formatCode="0.00">
                  <c:v>11757.062840284936</c:v>
                </c:pt>
                <c:pt idx="7">
                  <c:v>11640.923757456871</c:v>
                </c:pt>
                <c:pt idx="8" formatCode="0.00">
                  <c:v>11431.209774235376</c:v>
                </c:pt>
                <c:pt idx="9">
                  <c:v>11298.591029567688</c:v>
                </c:pt>
                <c:pt idx="10">
                  <c:v>11159.584822397528</c:v>
                </c:pt>
                <c:pt idx="11">
                  <c:v>11038.489701212871</c:v>
                </c:pt>
                <c:pt idx="12">
                  <c:v>10909.463684366154</c:v>
                </c:pt>
                <c:pt idx="13" formatCode="0.00">
                  <c:v>10778.012472233042</c:v>
                </c:pt>
                <c:pt idx="14">
                  <c:v>10657.628878343254</c:v>
                </c:pt>
                <c:pt idx="15">
                  <c:v>10554.771026970007</c:v>
                </c:pt>
                <c:pt idx="16">
                  <c:v>10446.951700006279</c:v>
                </c:pt>
                <c:pt idx="17">
                  <c:v>10339.32790253593</c:v>
                </c:pt>
                <c:pt idx="18" formatCode="0.00">
                  <c:v>10204.895796596807</c:v>
                </c:pt>
                <c:pt idx="19">
                  <c:v>10073.238489734833</c:v>
                </c:pt>
                <c:pt idx="20">
                  <c:v>9890.3470743450798</c:v>
                </c:pt>
                <c:pt idx="21">
                  <c:v>9723.1384352050736</c:v>
                </c:pt>
                <c:pt idx="22">
                  <c:v>9569.4622725604731</c:v>
                </c:pt>
                <c:pt idx="23" formatCode="0.00">
                  <c:v>9387.2416402727195</c:v>
                </c:pt>
                <c:pt idx="24">
                  <c:v>9153.8003656379424</c:v>
                </c:pt>
                <c:pt idx="25">
                  <c:v>8929.6245487523374</c:v>
                </c:pt>
                <c:pt idx="26">
                  <c:v>8698.0223499934091</c:v>
                </c:pt>
                <c:pt idx="27">
                  <c:v>8476.8527137878591</c:v>
                </c:pt>
                <c:pt idx="28" formatCode="0.00">
                  <c:v>8265.0150688810882</c:v>
                </c:pt>
                <c:pt idx="29" formatCode="0.00">
                  <c:v>7932.2237103540192</c:v>
                </c:pt>
              </c:numCache>
            </c:numRef>
          </c:val>
          <c:smooth val="0"/>
          <c:extLst>
            <c:ext xmlns:c16="http://schemas.microsoft.com/office/drawing/2014/chart" uri="{C3380CC4-5D6E-409C-BE32-E72D297353CC}">
              <c16:uniqueId val="{00000007-B0B3-4E76-AF4B-9DE158183E6D}"/>
            </c:ext>
          </c:extLst>
        </c:ser>
        <c:ser>
          <c:idx val="8"/>
          <c:order val="8"/>
          <c:tx>
            <c:strRef>
              <c:f>'9.att'!$A$12</c:f>
              <c:strCache>
                <c:ptCount val="1"/>
                <c:pt idx="0">
                  <c:v>Kopējās (ar ZIZIMM un netiešajām CO₂)</c:v>
                </c:pt>
              </c:strCache>
            </c:strRef>
          </c:tx>
          <c:spPr>
            <a:ln w="28575" cap="rnd">
              <a:solidFill>
                <a:schemeClr val="accent3">
                  <a:lumMod val="60000"/>
                </a:schemeClr>
              </a:solidFill>
              <a:round/>
            </a:ln>
            <a:effectLst/>
          </c:spPr>
          <c:marker>
            <c:symbol val="none"/>
          </c:marker>
          <c:cat>
            <c:numRef>
              <c:f>'9.att'!$B$3:$AE$3</c:f>
              <c:numCache>
                <c:formatCode>General</c:formatCode>
                <c:ptCount val="30"/>
                <c:pt idx="0">
                  <c:v>1990</c:v>
                </c:pt>
                <c:pt idx="1">
                  <c:v>1995</c:v>
                </c:pt>
                <c:pt idx="2">
                  <c:v>2000</c:v>
                </c:pt>
                <c:pt idx="3">
                  <c:v>2005</c:v>
                </c:pt>
                <c:pt idx="4">
                  <c:v>2010</c:v>
                </c:pt>
                <c:pt idx="5">
                  <c:v>2015</c:v>
                </c:pt>
                <c:pt idx="6">
                  <c:v>2018</c:v>
                </c:pt>
                <c:pt idx="7">
                  <c:v>2019</c:v>
                </c:pt>
                <c:pt idx="8">
                  <c:v>2020</c:v>
                </c:pt>
                <c:pt idx="9">
                  <c:v>2021</c:v>
                </c:pt>
                <c:pt idx="10">
                  <c:v>2022</c:v>
                </c:pt>
                <c:pt idx="11">
                  <c:v>2023</c:v>
                </c:pt>
                <c:pt idx="12">
                  <c:v>2024</c:v>
                </c:pt>
                <c:pt idx="13">
                  <c:v>2025</c:v>
                </c:pt>
                <c:pt idx="14">
                  <c:v>2026</c:v>
                </c:pt>
                <c:pt idx="15">
                  <c:v>2027</c:v>
                </c:pt>
                <c:pt idx="16">
                  <c:v>2028</c:v>
                </c:pt>
                <c:pt idx="17">
                  <c:v>2029</c:v>
                </c:pt>
                <c:pt idx="18">
                  <c:v>2030</c:v>
                </c:pt>
                <c:pt idx="19">
                  <c:v>2031</c:v>
                </c:pt>
                <c:pt idx="20">
                  <c:v>2032</c:v>
                </c:pt>
                <c:pt idx="21">
                  <c:v>2033</c:v>
                </c:pt>
                <c:pt idx="22">
                  <c:v>2034</c:v>
                </c:pt>
                <c:pt idx="23">
                  <c:v>2035</c:v>
                </c:pt>
                <c:pt idx="24">
                  <c:v>2036</c:v>
                </c:pt>
                <c:pt idx="25">
                  <c:v>2037</c:v>
                </c:pt>
                <c:pt idx="26">
                  <c:v>2038</c:v>
                </c:pt>
                <c:pt idx="27">
                  <c:v>2039</c:v>
                </c:pt>
                <c:pt idx="28">
                  <c:v>2040</c:v>
                </c:pt>
                <c:pt idx="29">
                  <c:v>2050</c:v>
                </c:pt>
              </c:numCache>
            </c:numRef>
          </c:cat>
          <c:val>
            <c:numRef>
              <c:f>'9.att'!$B$12:$AE$12</c:f>
              <c:numCache>
                <c:formatCode>General</c:formatCode>
                <c:ptCount val="30"/>
                <c:pt idx="0" formatCode="0.00">
                  <c:v>16120.344766589662</c:v>
                </c:pt>
                <c:pt idx="1">
                  <c:v>206.90850283371341</c:v>
                </c:pt>
                <c:pt idx="2">
                  <c:v>682.64654507044065</c:v>
                </c:pt>
                <c:pt idx="3" formatCode="0.00">
                  <c:v>7393.5798442876521</c:v>
                </c:pt>
                <c:pt idx="4">
                  <c:v>12084.421732705929</c:v>
                </c:pt>
                <c:pt idx="5">
                  <c:v>12945.107896273586</c:v>
                </c:pt>
                <c:pt idx="6" formatCode="0.00">
                  <c:v>13174.607041314939</c:v>
                </c:pt>
                <c:pt idx="7">
                  <c:v>11331.874184609138</c:v>
                </c:pt>
                <c:pt idx="8" formatCode="0.00">
                  <c:v>11335.264417711065</c:v>
                </c:pt>
                <c:pt idx="9">
                  <c:v>11198.238234252512</c:v>
                </c:pt>
                <c:pt idx="10">
                  <c:v>11422.940925079312</c:v>
                </c:pt>
                <c:pt idx="11">
                  <c:v>11754.356545979921</c:v>
                </c:pt>
                <c:pt idx="12">
                  <c:v>12015.485505006465</c:v>
                </c:pt>
                <c:pt idx="13" formatCode="0.00">
                  <c:v>12292.226569235372</c:v>
                </c:pt>
                <c:pt idx="14">
                  <c:v>13399.875238023673</c:v>
                </c:pt>
                <c:pt idx="15">
                  <c:v>13680.678136271175</c:v>
                </c:pt>
                <c:pt idx="16">
                  <c:v>13998.0046963359</c:v>
                </c:pt>
                <c:pt idx="17">
                  <c:v>14067.774604916336</c:v>
                </c:pt>
                <c:pt idx="18" formatCode="0.00">
                  <c:v>14043.112417597149</c:v>
                </c:pt>
                <c:pt idx="19">
                  <c:v>13200.064110587964</c:v>
                </c:pt>
                <c:pt idx="20">
                  <c:v>13122.062792217312</c:v>
                </c:pt>
                <c:pt idx="21">
                  <c:v>13057.176351865017</c:v>
                </c:pt>
                <c:pt idx="22">
                  <c:v>13008.265413541771</c:v>
                </c:pt>
                <c:pt idx="23" formatCode="0.00">
                  <c:v>12961.725085732705</c:v>
                </c:pt>
                <c:pt idx="24">
                  <c:v>13214.035837447062</c:v>
                </c:pt>
                <c:pt idx="25">
                  <c:v>13154.606211071392</c:v>
                </c:pt>
                <c:pt idx="26">
                  <c:v>13083.667117240402</c:v>
                </c:pt>
                <c:pt idx="27">
                  <c:v>12914.699136723044</c:v>
                </c:pt>
                <c:pt idx="28" formatCode="0.00">
                  <c:v>12702.791436213782</c:v>
                </c:pt>
                <c:pt idx="29" formatCode="0.00">
                  <c:v>13545.98791533604</c:v>
                </c:pt>
              </c:numCache>
            </c:numRef>
          </c:val>
          <c:smooth val="0"/>
          <c:extLst>
            <c:ext xmlns:c16="http://schemas.microsoft.com/office/drawing/2014/chart" uri="{C3380CC4-5D6E-409C-BE32-E72D297353CC}">
              <c16:uniqueId val="{00000008-B0B3-4E76-AF4B-9DE158183E6D}"/>
            </c:ext>
          </c:extLst>
        </c:ser>
        <c:dLbls>
          <c:showLegendKey val="0"/>
          <c:showVal val="0"/>
          <c:showCatName val="0"/>
          <c:showSerName val="0"/>
          <c:showPercent val="0"/>
          <c:showBubbleSize val="0"/>
        </c:dLbls>
        <c:marker val="1"/>
        <c:smooth val="0"/>
        <c:axId val="213104896"/>
        <c:axId val="213114880"/>
      </c:lineChart>
      <c:catAx>
        <c:axId val="213104896"/>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vert="horz"/>
          <a:lstStyle/>
          <a:p>
            <a:pPr>
              <a:defRPr/>
            </a:pPr>
            <a:endParaRPr lang="lv-LV"/>
          </a:p>
        </c:txPr>
        <c:crossAx val="213114880"/>
        <c:crosses val="autoZero"/>
        <c:auto val="1"/>
        <c:lblAlgn val="ctr"/>
        <c:lblOffset val="100"/>
        <c:noMultiLvlLbl val="0"/>
      </c:catAx>
      <c:valAx>
        <c:axId val="21311488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vert="horz"/>
              <a:lstStyle/>
              <a:p>
                <a:pPr>
                  <a:defRPr/>
                </a:pPr>
                <a:r>
                  <a:rPr lang="en-US"/>
                  <a:t>kt CO2 ekv.</a:t>
                </a:r>
              </a:p>
            </c:rich>
          </c:tx>
          <c:overlay val="0"/>
          <c:spPr>
            <a:noFill/>
            <a:ln>
              <a:noFill/>
            </a:ln>
            <a:effectLst/>
          </c:spPr>
        </c:title>
        <c:numFmt formatCode="General" sourceLinked="1"/>
        <c:majorTickMark val="none"/>
        <c:minorTickMark val="none"/>
        <c:tickLblPos val="nextTo"/>
        <c:spPr>
          <a:noFill/>
          <a:ln>
            <a:noFill/>
          </a:ln>
          <a:effectLst/>
        </c:spPr>
        <c:txPr>
          <a:bodyPr rot="-60000000" vert="horz"/>
          <a:lstStyle/>
          <a:p>
            <a:pPr>
              <a:defRPr/>
            </a:pPr>
            <a:endParaRPr lang="lv-LV"/>
          </a:p>
        </c:txPr>
        <c:crossAx val="213104896"/>
        <c:crosses val="autoZero"/>
        <c:crossBetween val="between"/>
      </c:valAx>
      <c:spPr>
        <a:noFill/>
        <a:ln>
          <a:noFill/>
        </a:ln>
        <a:effectLst/>
      </c:spPr>
    </c:plotArea>
    <c:legend>
      <c:legendPos val="b"/>
      <c:layout>
        <c:manualLayout>
          <c:xMode val="edge"/>
          <c:yMode val="edge"/>
          <c:x val="6.1849688143820733E-2"/>
          <c:y val="0.64113163836856124"/>
          <c:w val="0.93595487406179489"/>
          <c:h val="0.35722841812008993"/>
        </c:manualLayout>
      </c:layout>
      <c:overlay val="0"/>
      <c:spPr>
        <a:noFill/>
        <a:ln>
          <a:noFill/>
        </a:ln>
        <a:effectLst/>
      </c:spPr>
      <c:txPr>
        <a:bodyPr rot="0" vert="horz"/>
        <a:lstStyle/>
        <a:p>
          <a:pPr>
            <a:defRPr/>
          </a:pPr>
          <a:endParaRPr lang="lv-LV"/>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1200"/>
      </a:pPr>
      <a:endParaRPr lang="lv-LV"/>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431714785651794"/>
          <c:y val="5.0925925925925923E-2"/>
          <c:w val="0.83512729658792662"/>
          <c:h val="0.52280621172353459"/>
        </c:manualLayout>
      </c:layout>
      <c:barChart>
        <c:barDir val="col"/>
        <c:grouping val="stacked"/>
        <c:varyColors val="0"/>
        <c:ser>
          <c:idx val="0"/>
          <c:order val="0"/>
          <c:tx>
            <c:strRef>
              <c:f>'10.att'!$A$4</c:f>
              <c:strCache>
                <c:ptCount val="1"/>
                <c:pt idx="0">
                  <c:v>Enerģētika (neieskaitot transportu)</c:v>
                </c:pt>
              </c:strCache>
            </c:strRef>
          </c:tx>
          <c:spPr>
            <a:solidFill>
              <a:schemeClr val="accent1"/>
            </a:solidFill>
            <a:ln>
              <a:noFill/>
            </a:ln>
            <a:effectLst/>
          </c:spPr>
          <c:invertIfNegative val="0"/>
          <c:dLbls>
            <c:dLbl>
              <c:idx val="0"/>
              <c:tx>
                <c:rich>
                  <a:bodyPr/>
                  <a:lstStyle/>
                  <a:p>
                    <a:r>
                      <a:rPr lang="en-US"/>
                      <a:t>62,0%</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2193-4EC4-91F3-14623F156D5E}"/>
                </c:ext>
              </c:extLst>
            </c:dLbl>
            <c:dLbl>
              <c:idx val="1"/>
              <c:tx>
                <c:rich>
                  <a:bodyPr/>
                  <a:lstStyle/>
                  <a:p>
                    <a:r>
                      <a:rPr lang="en-US"/>
                      <a:t>43,8%</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2193-4EC4-91F3-14623F156D5E}"/>
                </c:ext>
              </c:extLst>
            </c:dLbl>
            <c:dLbl>
              <c:idx val="2"/>
              <c:tx>
                <c:rich>
                  <a:bodyPr/>
                  <a:lstStyle/>
                  <a:p>
                    <a:r>
                      <a:rPr lang="en-US"/>
                      <a:t>37,0%</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2193-4EC4-91F3-14623F156D5E}"/>
                </c:ext>
              </c:extLst>
            </c:dLbl>
            <c:dLbl>
              <c:idx val="3"/>
              <c:tx>
                <c:rich>
                  <a:bodyPr/>
                  <a:lstStyle/>
                  <a:p>
                    <a:r>
                      <a:rPr lang="en-US"/>
                      <a:t>36,9%</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2193-4EC4-91F3-14623F156D5E}"/>
                </c:ext>
              </c:extLst>
            </c:dLbl>
            <c:dLbl>
              <c:idx val="4"/>
              <c:tx>
                <c:rich>
                  <a:bodyPr/>
                  <a:lstStyle/>
                  <a:p>
                    <a:r>
                      <a:rPr lang="en-US"/>
                      <a:t>38,4%</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2193-4EC4-91F3-14623F156D5E}"/>
                </c:ext>
              </c:extLst>
            </c:dLbl>
            <c:numFmt formatCode="0.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'10.att'!$B$3:$F$3</c:f>
              <c:numCache>
                <c:formatCode>General</c:formatCode>
                <c:ptCount val="5"/>
                <c:pt idx="0">
                  <c:v>1990</c:v>
                </c:pt>
                <c:pt idx="1">
                  <c:v>2005</c:v>
                </c:pt>
                <c:pt idx="2">
                  <c:v>2018</c:v>
                </c:pt>
                <c:pt idx="3">
                  <c:v>2030</c:v>
                </c:pt>
                <c:pt idx="4">
                  <c:v>2050</c:v>
                </c:pt>
              </c:numCache>
            </c:numRef>
          </c:cat>
          <c:val>
            <c:numRef>
              <c:f>'10.att'!$B$4:$F$4</c:f>
              <c:numCache>
                <c:formatCode>0.00%</c:formatCode>
                <c:ptCount val="5"/>
                <c:pt idx="0">
                  <c:v>0.61992185461789773</c:v>
                </c:pt>
                <c:pt idx="1">
                  <c:v>0.4384375070478293</c:v>
                </c:pt>
                <c:pt idx="2">
                  <c:v>0.36978420899603581</c:v>
                </c:pt>
                <c:pt idx="3">
                  <c:v>0.36938159591235958</c:v>
                </c:pt>
                <c:pt idx="4">
                  <c:v>0.3843958712974011</c:v>
                </c:pt>
              </c:numCache>
            </c:numRef>
          </c:val>
          <c:extLst>
            <c:ext xmlns:c16="http://schemas.microsoft.com/office/drawing/2014/chart" uri="{C3380CC4-5D6E-409C-BE32-E72D297353CC}">
              <c16:uniqueId val="{00000005-2193-4EC4-91F3-14623F156D5E}"/>
            </c:ext>
          </c:extLst>
        </c:ser>
        <c:ser>
          <c:idx val="1"/>
          <c:order val="1"/>
          <c:tx>
            <c:strRef>
              <c:f>'10.att'!$A$5</c:f>
              <c:strCache>
                <c:ptCount val="1"/>
                <c:pt idx="0">
                  <c:v>Transports</c:v>
                </c:pt>
              </c:strCache>
            </c:strRef>
          </c:tx>
          <c:spPr>
            <a:solidFill>
              <a:schemeClr val="accent2"/>
            </a:solidFill>
            <a:ln>
              <a:noFill/>
            </a:ln>
            <a:effectLst/>
          </c:spPr>
          <c:invertIfNegative val="0"/>
          <c:dLbls>
            <c:dLbl>
              <c:idx val="0"/>
              <c:tx>
                <c:rich>
                  <a:bodyPr/>
                  <a:lstStyle/>
                  <a:p>
                    <a:r>
                      <a:rPr lang="en-US"/>
                      <a:t>11,6%</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2193-4EC4-91F3-14623F156D5E}"/>
                </c:ext>
              </c:extLst>
            </c:dLbl>
            <c:dLbl>
              <c:idx val="1"/>
              <c:tx>
                <c:rich>
                  <a:bodyPr/>
                  <a:lstStyle/>
                  <a:p>
                    <a:r>
                      <a:rPr lang="en-US"/>
                      <a:t>27,2%</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2193-4EC4-91F3-14623F156D5E}"/>
                </c:ext>
              </c:extLst>
            </c:dLbl>
            <c:dLbl>
              <c:idx val="2"/>
              <c:tx>
                <c:rich>
                  <a:bodyPr/>
                  <a:lstStyle/>
                  <a:p>
                    <a:r>
                      <a:rPr lang="en-US"/>
                      <a:t>28,6%</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2193-4EC4-91F3-14623F156D5E}"/>
                </c:ext>
              </c:extLst>
            </c:dLbl>
            <c:dLbl>
              <c:idx val="3"/>
              <c:tx>
                <c:rich>
                  <a:bodyPr/>
                  <a:lstStyle/>
                  <a:p>
                    <a:r>
                      <a:rPr lang="en-US"/>
                      <a:t>25,3%</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2193-4EC4-91F3-14623F156D5E}"/>
                </c:ext>
              </c:extLst>
            </c:dLbl>
            <c:dLbl>
              <c:idx val="4"/>
              <c:tx>
                <c:rich>
                  <a:bodyPr/>
                  <a:lstStyle/>
                  <a:p>
                    <a:r>
                      <a:rPr lang="en-US"/>
                      <a:t>14,1%</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2193-4EC4-91F3-14623F156D5E}"/>
                </c:ext>
              </c:extLst>
            </c:dLbl>
            <c:numFmt formatCode="0.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'10.att'!$B$3:$F$3</c:f>
              <c:numCache>
                <c:formatCode>General</c:formatCode>
                <c:ptCount val="5"/>
                <c:pt idx="0">
                  <c:v>1990</c:v>
                </c:pt>
                <c:pt idx="1">
                  <c:v>2005</c:v>
                </c:pt>
                <c:pt idx="2">
                  <c:v>2018</c:v>
                </c:pt>
                <c:pt idx="3">
                  <c:v>2030</c:v>
                </c:pt>
                <c:pt idx="4">
                  <c:v>2050</c:v>
                </c:pt>
              </c:numCache>
            </c:numRef>
          </c:cat>
          <c:val>
            <c:numRef>
              <c:f>'10.att'!$B$5:$F$5</c:f>
              <c:numCache>
                <c:formatCode>0.00%</c:formatCode>
                <c:ptCount val="5"/>
                <c:pt idx="0">
                  <c:v>0.11569059750609163</c:v>
                </c:pt>
                <c:pt idx="1">
                  <c:v>0.27186070745926821</c:v>
                </c:pt>
                <c:pt idx="2">
                  <c:v>0.28555389852908725</c:v>
                </c:pt>
                <c:pt idx="3">
                  <c:v>0.25292303499157748</c:v>
                </c:pt>
                <c:pt idx="4">
                  <c:v>0.14128721352467011</c:v>
                </c:pt>
              </c:numCache>
            </c:numRef>
          </c:val>
          <c:extLst>
            <c:ext xmlns:c16="http://schemas.microsoft.com/office/drawing/2014/chart" uri="{C3380CC4-5D6E-409C-BE32-E72D297353CC}">
              <c16:uniqueId val="{0000000B-2193-4EC4-91F3-14623F156D5E}"/>
            </c:ext>
          </c:extLst>
        </c:ser>
        <c:ser>
          <c:idx val="2"/>
          <c:order val="2"/>
          <c:tx>
            <c:strRef>
              <c:f>'10.att'!$A$6</c:f>
              <c:strCache>
                <c:ptCount val="1"/>
                <c:pt idx="0">
                  <c:v>Rūpnieciskie procesi un produktu izmantošana</c:v>
                </c:pt>
              </c:strCache>
            </c:strRef>
          </c:tx>
          <c:spPr>
            <a:solidFill>
              <a:schemeClr val="accent3"/>
            </a:solidFill>
            <a:ln>
              <a:noFill/>
            </a:ln>
            <a:effectLst/>
          </c:spPr>
          <c:invertIfNegative val="0"/>
          <c:dLbls>
            <c:dLbl>
              <c:idx val="0"/>
              <c:tx>
                <c:rich>
                  <a:bodyPr/>
                  <a:lstStyle/>
                  <a:p>
                    <a:r>
                      <a:rPr lang="en-US"/>
                      <a:t>2,5%</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2193-4EC4-91F3-14623F156D5E}"/>
                </c:ext>
              </c:extLst>
            </c:dLbl>
            <c:dLbl>
              <c:idx val="1"/>
              <c:tx>
                <c:rich>
                  <a:bodyPr/>
                  <a:lstStyle/>
                  <a:p>
                    <a:r>
                      <a:rPr lang="en-US"/>
                      <a:t>3,2%</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D-2193-4EC4-91F3-14623F156D5E}"/>
                </c:ext>
              </c:extLst>
            </c:dLbl>
            <c:dLbl>
              <c:idx val="2"/>
              <c:tx>
                <c:rich>
                  <a:bodyPr/>
                  <a:lstStyle/>
                  <a:p>
                    <a:r>
                      <a:rPr lang="en-US"/>
                      <a:t>7,6%</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E-2193-4EC4-91F3-14623F156D5E}"/>
                </c:ext>
              </c:extLst>
            </c:dLbl>
            <c:dLbl>
              <c:idx val="3"/>
              <c:tx>
                <c:rich>
                  <a:bodyPr/>
                  <a:lstStyle/>
                  <a:p>
                    <a:r>
                      <a:rPr lang="en-US"/>
                      <a:t>8,2%</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F-2193-4EC4-91F3-14623F156D5E}"/>
                </c:ext>
              </c:extLst>
            </c:dLbl>
            <c:dLbl>
              <c:idx val="4"/>
              <c:tx>
                <c:rich>
                  <a:bodyPr/>
                  <a:lstStyle/>
                  <a:p>
                    <a:r>
                      <a:rPr lang="en-US"/>
                      <a:t>11,1%</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0-2193-4EC4-91F3-14623F156D5E}"/>
                </c:ext>
              </c:extLst>
            </c:dLbl>
            <c:numFmt formatCode="0.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'10.att'!$B$3:$F$3</c:f>
              <c:numCache>
                <c:formatCode>General</c:formatCode>
                <c:ptCount val="5"/>
                <c:pt idx="0">
                  <c:v>1990</c:v>
                </c:pt>
                <c:pt idx="1">
                  <c:v>2005</c:v>
                </c:pt>
                <c:pt idx="2">
                  <c:v>2018</c:v>
                </c:pt>
                <c:pt idx="3">
                  <c:v>2030</c:v>
                </c:pt>
                <c:pt idx="4">
                  <c:v>2050</c:v>
                </c:pt>
              </c:numCache>
            </c:numRef>
          </c:cat>
          <c:val>
            <c:numRef>
              <c:f>'10.att'!$B$6:$F$6</c:f>
              <c:numCache>
                <c:formatCode>0.00%</c:formatCode>
                <c:ptCount val="5"/>
                <c:pt idx="0">
                  <c:v>2.4889403924328483E-2</c:v>
                </c:pt>
                <c:pt idx="1">
                  <c:v>3.2287142741541007E-2</c:v>
                </c:pt>
                <c:pt idx="2">
                  <c:v>7.5802134789054093E-2</c:v>
                </c:pt>
                <c:pt idx="3">
                  <c:v>8.2081209136272509E-2</c:v>
                </c:pt>
                <c:pt idx="4">
                  <c:v>0.11134273546433752</c:v>
                </c:pt>
              </c:numCache>
            </c:numRef>
          </c:val>
          <c:extLst>
            <c:ext xmlns:c16="http://schemas.microsoft.com/office/drawing/2014/chart" uri="{C3380CC4-5D6E-409C-BE32-E72D297353CC}">
              <c16:uniqueId val="{00000011-2193-4EC4-91F3-14623F156D5E}"/>
            </c:ext>
          </c:extLst>
        </c:ser>
        <c:ser>
          <c:idx val="3"/>
          <c:order val="3"/>
          <c:tx>
            <c:strRef>
              <c:f>'10.att'!$A$7</c:f>
              <c:strCache>
                <c:ptCount val="1"/>
                <c:pt idx="0">
                  <c:v>Lauksaimniecība</c:v>
                </c:pt>
              </c:strCache>
            </c:strRef>
          </c:tx>
          <c:spPr>
            <a:solidFill>
              <a:schemeClr val="accent4"/>
            </a:solidFill>
            <a:ln>
              <a:noFill/>
            </a:ln>
            <a:effectLst/>
          </c:spPr>
          <c:invertIfNegative val="0"/>
          <c:dLbls>
            <c:dLbl>
              <c:idx val="0"/>
              <c:tx>
                <c:rich>
                  <a:bodyPr/>
                  <a:lstStyle/>
                  <a:p>
                    <a:r>
                      <a:rPr lang="en-US"/>
                      <a:t>21,3%</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2-2193-4EC4-91F3-14623F156D5E}"/>
                </c:ext>
              </c:extLst>
            </c:dLbl>
            <c:dLbl>
              <c:idx val="1"/>
              <c:tx>
                <c:rich>
                  <a:bodyPr/>
                  <a:lstStyle/>
                  <a:p>
                    <a:r>
                      <a:rPr lang="en-US"/>
                      <a:t>20,3%</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3-2193-4EC4-91F3-14623F156D5E}"/>
                </c:ext>
              </c:extLst>
            </c:dLbl>
            <c:dLbl>
              <c:idx val="2"/>
              <c:tx>
                <c:rich>
                  <a:bodyPr/>
                  <a:lstStyle/>
                  <a:p>
                    <a:r>
                      <a:rPr lang="en-US"/>
                      <a:t>22,2%</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4-2193-4EC4-91F3-14623F156D5E}"/>
                </c:ext>
              </c:extLst>
            </c:dLbl>
            <c:dLbl>
              <c:idx val="3"/>
              <c:tx>
                <c:rich>
                  <a:bodyPr/>
                  <a:lstStyle/>
                  <a:p>
                    <a:r>
                      <a:rPr lang="en-US"/>
                      <a:t>25,4%</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5-2193-4EC4-91F3-14623F156D5E}"/>
                </c:ext>
              </c:extLst>
            </c:dLbl>
            <c:dLbl>
              <c:idx val="4"/>
              <c:tx>
                <c:rich>
                  <a:bodyPr/>
                  <a:lstStyle/>
                  <a:p>
                    <a:r>
                      <a:rPr lang="en-US"/>
                      <a:t>33,4%</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6-2193-4EC4-91F3-14623F156D5E}"/>
                </c:ext>
              </c:extLst>
            </c:dLbl>
            <c:numFmt formatCode="0.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'10.att'!$B$3:$F$3</c:f>
              <c:numCache>
                <c:formatCode>General</c:formatCode>
                <c:ptCount val="5"/>
                <c:pt idx="0">
                  <c:v>1990</c:v>
                </c:pt>
                <c:pt idx="1">
                  <c:v>2005</c:v>
                </c:pt>
                <c:pt idx="2">
                  <c:v>2018</c:v>
                </c:pt>
                <c:pt idx="3">
                  <c:v>2030</c:v>
                </c:pt>
                <c:pt idx="4">
                  <c:v>2050</c:v>
                </c:pt>
              </c:numCache>
            </c:numRef>
          </c:cat>
          <c:val>
            <c:numRef>
              <c:f>'10.att'!$B$7:$F$7</c:f>
              <c:numCache>
                <c:formatCode>0.00%</c:formatCode>
                <c:ptCount val="5"/>
                <c:pt idx="0">
                  <c:v>0.21275483115858915</c:v>
                </c:pt>
                <c:pt idx="1">
                  <c:v>0.20299012027696511</c:v>
                </c:pt>
                <c:pt idx="2">
                  <c:v>0.22216622583165491</c:v>
                </c:pt>
                <c:pt idx="3">
                  <c:v>0.25412229499952621</c:v>
                </c:pt>
                <c:pt idx="4">
                  <c:v>0.33408872898238851</c:v>
                </c:pt>
              </c:numCache>
            </c:numRef>
          </c:val>
          <c:extLst>
            <c:ext xmlns:c16="http://schemas.microsoft.com/office/drawing/2014/chart" uri="{C3380CC4-5D6E-409C-BE32-E72D297353CC}">
              <c16:uniqueId val="{00000017-2193-4EC4-91F3-14623F156D5E}"/>
            </c:ext>
          </c:extLst>
        </c:ser>
        <c:ser>
          <c:idx val="4"/>
          <c:order val="4"/>
          <c:tx>
            <c:strRef>
              <c:f>'10.att'!$A$8</c:f>
              <c:strCache>
                <c:ptCount val="1"/>
                <c:pt idx="0">
                  <c:v>Atkritumu apsaimniekošana</c:v>
                </c:pt>
              </c:strCache>
            </c:strRef>
          </c:tx>
          <c:spPr>
            <a:solidFill>
              <a:schemeClr val="accent5"/>
            </a:solidFill>
            <a:ln>
              <a:noFill/>
            </a:ln>
            <a:effectLst/>
          </c:spPr>
          <c:invertIfNegative val="0"/>
          <c:dLbls>
            <c:dLbl>
              <c:idx val="0"/>
              <c:tx>
                <c:rich>
                  <a:bodyPr/>
                  <a:lstStyle/>
                  <a:p>
                    <a:r>
                      <a:rPr lang="en-US"/>
                      <a:t>2,7%</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8-2193-4EC4-91F3-14623F156D5E}"/>
                </c:ext>
              </c:extLst>
            </c:dLbl>
            <c:dLbl>
              <c:idx val="1"/>
              <c:tx>
                <c:rich>
                  <a:bodyPr/>
                  <a:lstStyle/>
                  <a:p>
                    <a:r>
                      <a:rPr lang="en-US"/>
                      <a:t>5,4%</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9-2193-4EC4-91F3-14623F156D5E}"/>
                </c:ext>
              </c:extLst>
            </c:dLbl>
            <c:dLbl>
              <c:idx val="2"/>
              <c:tx>
                <c:rich>
                  <a:bodyPr/>
                  <a:lstStyle/>
                  <a:p>
                    <a:r>
                      <a:rPr lang="en-US"/>
                      <a:t>4,7%</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A-2193-4EC4-91F3-14623F156D5E}"/>
                </c:ext>
              </c:extLst>
            </c:dLbl>
            <c:dLbl>
              <c:idx val="3"/>
              <c:tx>
                <c:rich>
                  <a:bodyPr/>
                  <a:lstStyle/>
                  <a:p>
                    <a:r>
                      <a:rPr lang="en-US"/>
                      <a:t>4,1%</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B-2193-4EC4-91F3-14623F156D5E}"/>
                </c:ext>
              </c:extLst>
            </c:dLbl>
            <c:dLbl>
              <c:idx val="4"/>
              <c:tx>
                <c:rich>
                  <a:bodyPr/>
                  <a:lstStyle/>
                  <a:p>
                    <a:r>
                      <a:rPr lang="en-US"/>
                      <a:t>2,9%</a:t>
                    </a:r>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C-2193-4EC4-91F3-14623F156D5E}"/>
                </c:ext>
              </c:extLst>
            </c:dLbl>
            <c:numFmt formatCode="0.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'10.att'!$B$3:$F$3</c:f>
              <c:numCache>
                <c:formatCode>General</c:formatCode>
                <c:ptCount val="5"/>
                <c:pt idx="0">
                  <c:v>1990</c:v>
                </c:pt>
                <c:pt idx="1">
                  <c:v>2005</c:v>
                </c:pt>
                <c:pt idx="2">
                  <c:v>2018</c:v>
                </c:pt>
                <c:pt idx="3">
                  <c:v>2030</c:v>
                </c:pt>
                <c:pt idx="4">
                  <c:v>2050</c:v>
                </c:pt>
              </c:numCache>
            </c:numRef>
          </c:cat>
          <c:val>
            <c:numRef>
              <c:f>'10.att'!$B$8:$F$8</c:f>
              <c:numCache>
                <c:formatCode>0.00%</c:formatCode>
                <c:ptCount val="5"/>
                <c:pt idx="0">
                  <c:v>2.6743312793092857E-2</c:v>
                </c:pt>
                <c:pt idx="1">
                  <c:v>5.4424522474396345E-2</c:v>
                </c:pt>
                <c:pt idx="2">
                  <c:v>4.6693531854167934E-2</c:v>
                </c:pt>
                <c:pt idx="3">
                  <c:v>4.149186496026433E-2</c:v>
                </c:pt>
                <c:pt idx="4">
                  <c:v>2.8885450731202522E-2</c:v>
                </c:pt>
              </c:numCache>
            </c:numRef>
          </c:val>
          <c:extLst>
            <c:ext xmlns:c16="http://schemas.microsoft.com/office/drawing/2014/chart" uri="{C3380CC4-5D6E-409C-BE32-E72D297353CC}">
              <c16:uniqueId val="{0000001D-2193-4EC4-91F3-14623F156D5E}"/>
            </c:ext>
          </c:extLst>
        </c:ser>
        <c:dLbls>
          <c:dLblPos val="ctr"/>
          <c:showLegendKey val="0"/>
          <c:showVal val="1"/>
          <c:showCatName val="0"/>
          <c:showSerName val="0"/>
          <c:showPercent val="0"/>
          <c:showBubbleSize val="0"/>
        </c:dLbls>
        <c:gapWidth val="150"/>
        <c:overlap val="100"/>
        <c:axId val="212907904"/>
        <c:axId val="212909440"/>
      </c:barChart>
      <c:catAx>
        <c:axId val="2129079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lv-LV"/>
          </a:p>
        </c:txPr>
        <c:crossAx val="212909440"/>
        <c:crosses val="autoZero"/>
        <c:auto val="1"/>
        <c:lblAlgn val="ctr"/>
        <c:lblOffset val="100"/>
        <c:noMultiLvlLbl val="0"/>
      </c:catAx>
      <c:valAx>
        <c:axId val="212909440"/>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vert="horz"/>
          <a:lstStyle/>
          <a:p>
            <a:pPr>
              <a:defRPr/>
            </a:pPr>
            <a:endParaRPr lang="lv-LV"/>
          </a:p>
        </c:txPr>
        <c:crossAx val="212907904"/>
        <c:crosses val="autoZero"/>
        <c:crossBetween val="between"/>
      </c:valAx>
      <c:spPr>
        <a:noFill/>
        <a:ln>
          <a:noFill/>
        </a:ln>
        <a:effectLst/>
      </c:spPr>
    </c:plotArea>
    <c:legend>
      <c:legendPos val="b"/>
      <c:layout>
        <c:manualLayout>
          <c:xMode val="edge"/>
          <c:yMode val="edge"/>
          <c:x val="0.25554549431321083"/>
          <c:y val="0.6533537474482356"/>
          <c:w val="0.57779790026246725"/>
          <c:h val="0.3466462525517644"/>
        </c:manualLayout>
      </c:layout>
      <c:overlay val="0"/>
      <c:spPr>
        <a:noFill/>
        <a:ln>
          <a:noFill/>
        </a:ln>
        <a:effectLst/>
      </c:spPr>
      <c:txPr>
        <a:bodyPr rot="0" vert="horz"/>
        <a:lstStyle/>
        <a:p>
          <a:pPr>
            <a:defRPr/>
          </a:pPr>
          <a:endParaRPr lang="lv-LV"/>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sz="1100"/>
      </a:pPr>
      <a:endParaRPr lang="lv-LV"/>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lv-LV" sz="1800" b="1">
                <a:solidFill>
                  <a:schemeClr val="accent6">
                    <a:lumMod val="75000"/>
                  </a:schemeClr>
                </a:solidFill>
                <a:latin typeface="Verdana" panose="020B0604030504040204" pitchFamily="34" charset="0"/>
                <a:ea typeface="Verdana" panose="020B0604030504040204" pitchFamily="34" charset="0"/>
              </a:rPr>
              <a:t>Lauksaimniecības prognozētie rādītāji 2030.,2050. pret 2018.g., %</a:t>
            </a:r>
          </a:p>
        </c:rich>
      </c:tx>
      <c:layout>
        <c:manualLayout>
          <c:xMode val="edge"/>
          <c:yMode val="edge"/>
          <c:x val="0.18395833835403544"/>
          <c:y val="0"/>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lv-LV"/>
        </a:p>
      </c:txPr>
    </c:title>
    <c:autoTitleDeleted val="0"/>
    <c:plotArea>
      <c:layout>
        <c:manualLayout>
          <c:layoutTarget val="inner"/>
          <c:xMode val="edge"/>
          <c:yMode val="edge"/>
          <c:x val="5.1613191285294131E-2"/>
          <c:y val="0.11462567044906181"/>
          <c:w val="0.92862896815277585"/>
          <c:h val="0.66979071472423257"/>
        </c:manualLayout>
      </c:layout>
      <c:barChart>
        <c:barDir val="col"/>
        <c:grouping val="clustered"/>
        <c:varyColors val="0"/>
        <c:ser>
          <c:idx val="0"/>
          <c:order val="0"/>
          <c:tx>
            <c:strRef>
              <c:f>Sheet1!$B$1</c:f>
              <c:strCache>
                <c:ptCount val="1"/>
                <c:pt idx="0">
                  <c:v>% 2030 pret 2018</c:v>
                </c:pt>
              </c:strCache>
            </c:strRef>
          </c:tx>
          <c:spPr>
            <a:solidFill>
              <a:schemeClr val="accent1"/>
            </a:solidFill>
            <a:ln>
              <a:noFill/>
            </a:ln>
            <a:effectLst/>
          </c:spPr>
          <c:invertIfNegative val="0"/>
          <c:cat>
            <c:strRef>
              <c:f>Sheet1!$A$2:$A$20</c:f>
              <c:strCache>
                <c:ptCount val="19"/>
                <c:pt idx="0">
                  <c:v>Slaucamās govis, skaits</c:v>
                </c:pt>
                <c:pt idx="1">
                  <c:v>Piens kopā, tn</c:v>
                </c:pt>
                <c:pt idx="2">
                  <c:v>Cūkas, skaits</c:v>
                </c:pt>
                <c:pt idx="3">
                  <c:v>Mājputni, skaits</c:v>
                </c:pt>
                <c:pt idx="4">
                  <c:v>Izmantotā LIZ, ha</c:v>
                </c:pt>
                <c:pt idx="5">
                  <c:v>Pļavas un ganības, ha</c:v>
                </c:pt>
                <c:pt idx="6">
                  <c:v>Sējumu platība, ha</c:v>
                </c:pt>
                <c:pt idx="7">
                  <c:v>Graudaugi, ha</c:v>
                </c:pt>
                <c:pt idx="8">
                  <c:v>Graudaugi kopraža, t</c:v>
                </c:pt>
                <c:pt idx="9">
                  <c:v>Kvieši, ha</c:v>
                </c:pt>
                <c:pt idx="10">
                  <c:v>Kviešu kopraža, t</c:v>
                </c:pt>
                <c:pt idx="11">
                  <c:v>Tehniskās kultūras, ha</c:v>
                </c:pt>
                <c:pt idx="12">
                  <c:v>Tehniskās kultūras kopraža, t</c:v>
                </c:pt>
                <c:pt idx="13">
                  <c:v>Kartupeļi, ha</c:v>
                </c:pt>
                <c:pt idx="14">
                  <c:v>Kartupeļi kopraža, t</c:v>
                </c:pt>
                <c:pt idx="15">
                  <c:v>Dārzeņi, ha</c:v>
                </c:pt>
                <c:pt idx="16">
                  <c:v>Dārzeņi kopraža, t.</c:v>
                </c:pt>
                <c:pt idx="17">
                  <c:v>Slāpekļa minerālmēsli kopā, t</c:v>
                </c:pt>
                <c:pt idx="18">
                  <c:v>Izmantotais kaļķošanas materiāls, t</c:v>
                </c:pt>
              </c:strCache>
            </c:strRef>
          </c:cat>
          <c:val>
            <c:numRef>
              <c:f>Sheet1!$B$2:$B$20</c:f>
              <c:numCache>
                <c:formatCode>General</c:formatCode>
                <c:ptCount val="19"/>
                <c:pt idx="0">
                  <c:v>-13</c:v>
                </c:pt>
                <c:pt idx="1">
                  <c:v>17.999999999999993</c:v>
                </c:pt>
                <c:pt idx="2">
                  <c:v>-9.9999999999999982</c:v>
                </c:pt>
                <c:pt idx="3">
                  <c:v>-2.0000000000000018</c:v>
                </c:pt>
                <c:pt idx="4">
                  <c:v>1.0000000000000009</c:v>
                </c:pt>
                <c:pt idx="5">
                  <c:v>0</c:v>
                </c:pt>
                <c:pt idx="6">
                  <c:v>3.0000000000000027</c:v>
                </c:pt>
                <c:pt idx="7">
                  <c:v>8</c:v>
                </c:pt>
                <c:pt idx="8">
                  <c:v>57.000000000000007</c:v>
                </c:pt>
                <c:pt idx="9">
                  <c:v>28.000000000000004</c:v>
                </c:pt>
                <c:pt idx="10">
                  <c:v>82</c:v>
                </c:pt>
                <c:pt idx="11">
                  <c:v>5.0000000000000044</c:v>
                </c:pt>
                <c:pt idx="12">
                  <c:v>71</c:v>
                </c:pt>
                <c:pt idx="13">
                  <c:v>-26</c:v>
                </c:pt>
                <c:pt idx="14">
                  <c:v>-13</c:v>
                </c:pt>
                <c:pt idx="15">
                  <c:v>2.0000000000000018</c:v>
                </c:pt>
                <c:pt idx="16">
                  <c:v>34.000000000000007</c:v>
                </c:pt>
                <c:pt idx="17">
                  <c:v>21.999999999999996</c:v>
                </c:pt>
                <c:pt idx="18">
                  <c:v>37.999999999999986</c:v>
                </c:pt>
              </c:numCache>
            </c:numRef>
          </c:val>
          <c:extLst>
            <c:ext xmlns:c16="http://schemas.microsoft.com/office/drawing/2014/chart" uri="{C3380CC4-5D6E-409C-BE32-E72D297353CC}">
              <c16:uniqueId val="{00000000-7735-41B4-AFF5-37E505987034}"/>
            </c:ext>
          </c:extLst>
        </c:ser>
        <c:ser>
          <c:idx val="1"/>
          <c:order val="1"/>
          <c:tx>
            <c:strRef>
              <c:f>Sheet1!$C$1</c:f>
              <c:strCache>
                <c:ptCount val="1"/>
                <c:pt idx="0">
                  <c:v>% 2050 pret 2018</c:v>
                </c:pt>
              </c:strCache>
            </c:strRef>
          </c:tx>
          <c:spPr>
            <a:solidFill>
              <a:schemeClr val="accent2"/>
            </a:solidFill>
            <a:ln>
              <a:noFill/>
            </a:ln>
            <a:effectLst/>
          </c:spPr>
          <c:invertIfNegative val="0"/>
          <c:cat>
            <c:strRef>
              <c:f>Sheet1!$A$2:$A$20</c:f>
              <c:strCache>
                <c:ptCount val="19"/>
                <c:pt idx="0">
                  <c:v>Slaucamās govis, skaits</c:v>
                </c:pt>
                <c:pt idx="1">
                  <c:v>Piens kopā, tn</c:v>
                </c:pt>
                <c:pt idx="2">
                  <c:v>Cūkas, skaits</c:v>
                </c:pt>
                <c:pt idx="3">
                  <c:v>Mājputni, skaits</c:v>
                </c:pt>
                <c:pt idx="4">
                  <c:v>Izmantotā LIZ, ha</c:v>
                </c:pt>
                <c:pt idx="5">
                  <c:v>Pļavas un ganības, ha</c:v>
                </c:pt>
                <c:pt idx="6">
                  <c:v>Sējumu platība, ha</c:v>
                </c:pt>
                <c:pt idx="7">
                  <c:v>Graudaugi, ha</c:v>
                </c:pt>
                <c:pt idx="8">
                  <c:v>Graudaugi kopraža, t</c:v>
                </c:pt>
                <c:pt idx="9">
                  <c:v>Kvieši, ha</c:v>
                </c:pt>
                <c:pt idx="10">
                  <c:v>Kviešu kopraža, t</c:v>
                </c:pt>
                <c:pt idx="11">
                  <c:v>Tehniskās kultūras, ha</c:v>
                </c:pt>
                <c:pt idx="12">
                  <c:v>Tehniskās kultūras kopraža, t</c:v>
                </c:pt>
                <c:pt idx="13">
                  <c:v>Kartupeļi, ha</c:v>
                </c:pt>
                <c:pt idx="14">
                  <c:v>Kartupeļi kopraža, t</c:v>
                </c:pt>
                <c:pt idx="15">
                  <c:v>Dārzeņi, ha</c:v>
                </c:pt>
                <c:pt idx="16">
                  <c:v>Dārzeņi kopraža, t.</c:v>
                </c:pt>
                <c:pt idx="17">
                  <c:v>Slāpekļa minerālmēsli kopā, t</c:v>
                </c:pt>
                <c:pt idx="18">
                  <c:v>Izmantotais kaļķošanas materiāls, t</c:v>
                </c:pt>
              </c:strCache>
            </c:strRef>
          </c:cat>
          <c:val>
            <c:numRef>
              <c:f>Sheet1!$C$2:$C$20</c:f>
              <c:numCache>
                <c:formatCode>General</c:formatCode>
                <c:ptCount val="19"/>
                <c:pt idx="0">
                  <c:v>-18.999999999999993</c:v>
                </c:pt>
                <c:pt idx="1">
                  <c:v>23</c:v>
                </c:pt>
                <c:pt idx="2">
                  <c:v>-16.000000000000004</c:v>
                </c:pt>
                <c:pt idx="3">
                  <c:v>-3.0000000000000027</c:v>
                </c:pt>
                <c:pt idx="4">
                  <c:v>2.0000000000000018</c:v>
                </c:pt>
                <c:pt idx="5">
                  <c:v>0</c:v>
                </c:pt>
                <c:pt idx="6">
                  <c:v>6.0000000000000053</c:v>
                </c:pt>
                <c:pt idx="7">
                  <c:v>11</c:v>
                </c:pt>
                <c:pt idx="8">
                  <c:v>90.999999999999986</c:v>
                </c:pt>
                <c:pt idx="9">
                  <c:v>37.999999999999986</c:v>
                </c:pt>
                <c:pt idx="10">
                  <c:v>127.99999999999999</c:v>
                </c:pt>
                <c:pt idx="11">
                  <c:v>12.999999999999989</c:v>
                </c:pt>
                <c:pt idx="12">
                  <c:v>119</c:v>
                </c:pt>
                <c:pt idx="13">
                  <c:v>-49</c:v>
                </c:pt>
                <c:pt idx="14">
                  <c:v>-34</c:v>
                </c:pt>
                <c:pt idx="15">
                  <c:v>2.0000000000000018</c:v>
                </c:pt>
                <c:pt idx="16">
                  <c:v>46</c:v>
                </c:pt>
                <c:pt idx="17">
                  <c:v>36.000000000000007</c:v>
                </c:pt>
                <c:pt idx="18">
                  <c:v>100.99999999999997</c:v>
                </c:pt>
              </c:numCache>
            </c:numRef>
          </c:val>
          <c:extLst>
            <c:ext xmlns:c16="http://schemas.microsoft.com/office/drawing/2014/chart" uri="{C3380CC4-5D6E-409C-BE32-E72D297353CC}">
              <c16:uniqueId val="{00000001-7735-41B4-AFF5-37E505987034}"/>
            </c:ext>
          </c:extLst>
        </c:ser>
        <c:dLbls>
          <c:showLegendKey val="0"/>
          <c:showVal val="0"/>
          <c:showCatName val="0"/>
          <c:showSerName val="0"/>
          <c:showPercent val="0"/>
          <c:showBubbleSize val="0"/>
        </c:dLbls>
        <c:gapWidth val="219"/>
        <c:overlap val="-27"/>
        <c:axId val="732358831"/>
        <c:axId val="732360911"/>
      </c:barChart>
      <c:catAx>
        <c:axId val="73235883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v-LV"/>
          </a:p>
        </c:txPr>
        <c:crossAx val="732360911"/>
        <c:crosses val="autoZero"/>
        <c:auto val="1"/>
        <c:lblAlgn val="ctr"/>
        <c:lblOffset val="100"/>
        <c:noMultiLvlLbl val="0"/>
      </c:catAx>
      <c:valAx>
        <c:axId val="73236091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lv-LV"/>
          </a:p>
        </c:txPr>
        <c:crossAx val="73235883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lv-LV"/>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lv-LV"/>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025197328476"/>
          <c:y val="7.1802935010482197E-2"/>
          <c:w val="0.79265330904675202"/>
          <c:h val="0.78406708595387797"/>
        </c:manualLayout>
      </c:layout>
      <c:barChart>
        <c:barDir val="col"/>
        <c:grouping val="stacked"/>
        <c:varyColors val="0"/>
        <c:ser>
          <c:idx val="0"/>
          <c:order val="0"/>
          <c:tx>
            <c:strRef>
              <c:f>label 0</c:f>
              <c:strCache>
                <c:ptCount val="1"/>
                <c:pt idx="0">
                  <c:v>Mežs</c:v>
                </c:pt>
              </c:strCache>
            </c:strRef>
          </c:tx>
          <c:spPr>
            <a:solidFill>
              <a:srgbClr val="004586"/>
            </a:solidFill>
            <a:ln w="0">
              <a:noFill/>
            </a:ln>
          </c:spPr>
          <c:invertIfNegative val="0"/>
          <c:dPt>
            <c:idx val="30"/>
            <c:invertIfNegative val="0"/>
            <c:bubble3D val="0"/>
            <c:extLst>
              <c:ext xmlns:c16="http://schemas.microsoft.com/office/drawing/2014/chart" uri="{C3380CC4-5D6E-409C-BE32-E72D297353CC}">
                <c16:uniqueId val="{00000000-EDC0-40E9-AA5C-167DA1F37F2F}"/>
              </c:ext>
            </c:extLst>
          </c:dPt>
          <c:dLbls>
            <c:dLbl>
              <c:idx val="30"/>
              <c:spPr/>
              <c:txPr>
                <a:bodyPr wrap="none"/>
                <a:lstStyle/>
                <a:p>
                  <a:pPr>
                    <a:defRPr lang="lv-LV" sz="1000" b="0" strike="noStrike" spc="-1">
                      <a:latin typeface="Arial"/>
                    </a:defRPr>
                  </a:pPr>
                  <a:endParaRPr lang="lv-LV"/>
                </a:p>
              </c:txPr>
              <c:showLegendKey val="0"/>
              <c:showVal val="0"/>
              <c:showCatName val="0"/>
              <c:showSerName val="0"/>
              <c:showPercent val="0"/>
              <c:showBubbleSize val="1"/>
              <c:extLst>
                <c:ext xmlns:c15="http://schemas.microsoft.com/office/drawing/2012/chart" uri="{CE6537A1-D6FC-4f65-9D91-7224C49458BB}"/>
                <c:ext xmlns:c16="http://schemas.microsoft.com/office/drawing/2014/chart" uri="{C3380CC4-5D6E-409C-BE32-E72D297353CC}">
                  <c16:uniqueId val="{00000000-EDC0-40E9-AA5C-167DA1F37F2F}"/>
                </c:ext>
              </c:extLst>
            </c:dLbl>
            <c:spPr>
              <a:noFill/>
              <a:ln>
                <a:noFill/>
              </a:ln>
              <a:effectLst/>
            </c:spPr>
            <c:txPr>
              <a:bodyPr wrap="none"/>
              <a:lstStyle/>
              <a:p>
                <a:pPr>
                  <a:defRPr lang="lv-LV" sz="1000" b="0" strike="noStrike" spc="-1">
                    <a:latin typeface="Arial"/>
                  </a:defRPr>
                </a:pPr>
                <a:endParaRPr lang="lv-LV"/>
              </a:p>
            </c:txPr>
            <c:showLegendKey val="0"/>
            <c:showVal val="0"/>
            <c:showCatName val="0"/>
            <c:showSerName val="0"/>
            <c:showPercent val="0"/>
            <c:showBubbleSize val="1"/>
            <c:separator> </c:separator>
            <c:showLeaderLines val="0"/>
            <c:extLst>
              <c:ext xmlns:c15="http://schemas.microsoft.com/office/drawing/2012/chart" uri="{CE6537A1-D6FC-4f65-9D91-7224C49458BB}">
                <c15:showLeaderLines val="1"/>
              </c:ext>
            </c:extLst>
          </c:dLbls>
          <c:cat>
            <c:strRef>
              <c:f>categories</c:f>
              <c:strCach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strCache>
            </c:strRef>
          </c:cat>
          <c:val>
            <c:numRef>
              <c:f>0</c:f>
              <c:numCache>
                <c:formatCode>General</c:formatCode>
                <c:ptCount val="61"/>
                <c:pt idx="0">
                  <c:v>-16886.751241842099</c:v>
                </c:pt>
                <c:pt idx="1">
                  <c:v>-17708.305906051701</c:v>
                </c:pt>
                <c:pt idx="2">
                  <c:v>-17045.131285473501</c:v>
                </c:pt>
                <c:pt idx="3">
                  <c:v>-16627.188647065101</c:v>
                </c:pt>
                <c:pt idx="4">
                  <c:v>-19575.961429290499</c:v>
                </c:pt>
                <c:pt idx="5">
                  <c:v>-18378.613303379101</c:v>
                </c:pt>
                <c:pt idx="6">
                  <c:v>-18555.311931607099</c:v>
                </c:pt>
                <c:pt idx="7">
                  <c:v>-16728.5750854777</c:v>
                </c:pt>
                <c:pt idx="8">
                  <c:v>-15624.6988408859</c:v>
                </c:pt>
                <c:pt idx="9">
                  <c:v>-12194.889232736899</c:v>
                </c:pt>
                <c:pt idx="10">
                  <c:v>-15019.9638553805</c:v>
                </c:pt>
                <c:pt idx="11">
                  <c:v>-16093.1515163523</c:v>
                </c:pt>
                <c:pt idx="12">
                  <c:v>-14620.143659097201</c:v>
                </c:pt>
                <c:pt idx="13">
                  <c:v>-14066.145040552399</c:v>
                </c:pt>
                <c:pt idx="14">
                  <c:v>-10354.671017053401</c:v>
                </c:pt>
                <c:pt idx="15">
                  <c:v>-10158.0650192711</c:v>
                </c:pt>
                <c:pt idx="16">
                  <c:v>-11124.3582057188</c:v>
                </c:pt>
                <c:pt idx="17">
                  <c:v>-10039.8056261087</c:v>
                </c:pt>
                <c:pt idx="18">
                  <c:v>-10745.7233806861</c:v>
                </c:pt>
                <c:pt idx="19">
                  <c:v>-7942.8550313982796</c:v>
                </c:pt>
                <c:pt idx="20">
                  <c:v>-6093.0870621119702</c:v>
                </c:pt>
                <c:pt idx="21">
                  <c:v>-6742.0700871724703</c:v>
                </c:pt>
                <c:pt idx="22">
                  <c:v>-7168.50272693235</c:v>
                </c:pt>
                <c:pt idx="23">
                  <c:v>-6402.5336192749301</c:v>
                </c:pt>
                <c:pt idx="24">
                  <c:v>-2076.7726539053701</c:v>
                </c:pt>
                <c:pt idx="25">
                  <c:v>-3704.785667142</c:v>
                </c:pt>
                <c:pt idx="26">
                  <c:v>-5001.9823042309199</c:v>
                </c:pt>
                <c:pt idx="27">
                  <c:v>-7031.4084197965803</c:v>
                </c:pt>
                <c:pt idx="28">
                  <c:v>-5653.3587131004797</c:v>
                </c:pt>
                <c:pt idx="29">
                  <c:v>-8079.73430424252</c:v>
                </c:pt>
                <c:pt idx="30">
                  <c:v>-8327.4080494353802</c:v>
                </c:pt>
                <c:pt idx="31">
                  <c:v>-7519.4833320943999</c:v>
                </c:pt>
                <c:pt idx="32">
                  <c:v>-7288.50093936753</c:v>
                </c:pt>
                <c:pt idx="33">
                  <c:v>-6964.3530591495501</c:v>
                </c:pt>
                <c:pt idx="34">
                  <c:v>-6706.2638592407402</c:v>
                </c:pt>
                <c:pt idx="35">
                  <c:v>-6450.7162933788404</c:v>
                </c:pt>
                <c:pt idx="36">
                  <c:v>-4469.76854904423</c:v>
                </c:pt>
                <c:pt idx="37">
                  <c:v>-4147.9229092278401</c:v>
                </c:pt>
                <c:pt idx="38">
                  <c:v>-3785.2838441551498</c:v>
                </c:pt>
                <c:pt idx="39">
                  <c:v>-3681.95685542709</c:v>
                </c:pt>
                <c:pt idx="40">
                  <c:v>-3620.0736547975398</c:v>
                </c:pt>
                <c:pt idx="41">
                  <c:v>-2851.3864438918299</c:v>
                </c:pt>
                <c:pt idx="42">
                  <c:v>-2818.6914984786599</c:v>
                </c:pt>
                <c:pt idx="43">
                  <c:v>-2789.2905404930898</c:v>
                </c:pt>
                <c:pt idx="44">
                  <c:v>-2730.4304170404298</c:v>
                </c:pt>
                <c:pt idx="45">
                  <c:v>-2676.8573103540498</c:v>
                </c:pt>
                <c:pt idx="46">
                  <c:v>-1433.8915966685099</c:v>
                </c:pt>
                <c:pt idx="47">
                  <c:v>-1366.9199400570401</c:v>
                </c:pt>
                <c:pt idx="48">
                  <c:v>-1304.6343435213601</c:v>
                </c:pt>
                <c:pt idx="49">
                  <c:v>-1174.36162523183</c:v>
                </c:pt>
                <c:pt idx="50">
                  <c:v>-1084.98351948189</c:v>
                </c:pt>
                <c:pt idx="51">
                  <c:v>-117.751584877993</c:v>
                </c:pt>
                <c:pt idx="52">
                  <c:v>-28.276361131603799</c:v>
                </c:pt>
                <c:pt idx="53">
                  <c:v>63.175509144247101</c:v>
                </c:pt>
                <c:pt idx="54">
                  <c:v>155.78917695494599</c:v>
                </c:pt>
                <c:pt idx="55">
                  <c:v>203.68862007149599</c:v>
                </c:pt>
                <c:pt idx="56">
                  <c:v>1740.6537029252599</c:v>
                </c:pt>
                <c:pt idx="57">
                  <c:v>1804.31791184034</c:v>
                </c:pt>
                <c:pt idx="58">
                  <c:v>1869.2760737175799</c:v>
                </c:pt>
                <c:pt idx="59">
                  <c:v>1934.7659009219601</c:v>
                </c:pt>
                <c:pt idx="60">
                  <c:v>1971.0782167437201</c:v>
                </c:pt>
              </c:numCache>
            </c:numRef>
          </c:val>
          <c:extLst>
            <c:ext xmlns:c16="http://schemas.microsoft.com/office/drawing/2014/chart" uri="{C3380CC4-5D6E-409C-BE32-E72D297353CC}">
              <c16:uniqueId val="{00000001-EDC0-40E9-AA5C-167DA1F37F2F}"/>
            </c:ext>
          </c:extLst>
        </c:ser>
        <c:ser>
          <c:idx val="1"/>
          <c:order val="1"/>
          <c:tx>
            <c:strRef>
              <c:f>label 1</c:f>
              <c:strCache>
                <c:ptCount val="1"/>
                <c:pt idx="0">
                  <c:v>Aramzemes</c:v>
                </c:pt>
              </c:strCache>
            </c:strRef>
          </c:tx>
          <c:spPr>
            <a:solidFill>
              <a:srgbClr val="FF420E"/>
            </a:solidFill>
            <a:ln w="0">
              <a:noFill/>
            </a:ln>
          </c:spPr>
          <c:invertIfNegative val="0"/>
          <c:dLbls>
            <c:spPr>
              <a:noFill/>
              <a:ln>
                <a:noFill/>
              </a:ln>
              <a:effectLst/>
            </c:spPr>
            <c:txPr>
              <a:bodyPr wrap="none"/>
              <a:lstStyle/>
              <a:p>
                <a:pPr>
                  <a:defRPr lang="lv-LV" sz="1000" b="0" strike="noStrike" spc="-1">
                    <a:latin typeface="Arial"/>
                  </a:defRPr>
                </a:pPr>
                <a:endParaRPr lang="lv-LV"/>
              </a:p>
            </c:txPr>
            <c:showLegendKey val="0"/>
            <c:showVal val="0"/>
            <c:showCatName val="0"/>
            <c:showSerName val="0"/>
            <c:showPercent val="0"/>
            <c:showBubbleSize val="1"/>
            <c:separator> </c:separator>
            <c:showLeaderLines val="0"/>
            <c:extLst>
              <c:ext xmlns:c15="http://schemas.microsoft.com/office/drawing/2012/chart" uri="{CE6537A1-D6FC-4f65-9D91-7224C49458BB}">
                <c15:showLeaderLines val="1"/>
              </c:ext>
            </c:extLst>
          </c:dLbls>
          <c:cat>
            <c:strRef>
              <c:f>categories</c:f>
              <c:strCach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strCache>
            </c:strRef>
          </c:cat>
          <c:val>
            <c:numRef>
              <c:f>1</c:f>
              <c:numCache>
                <c:formatCode>General</c:formatCode>
                <c:ptCount val="61"/>
                <c:pt idx="0">
                  <c:v>3384.7475670062299</c:v>
                </c:pt>
                <c:pt idx="1">
                  <c:v>3334.34166456394</c:v>
                </c:pt>
                <c:pt idx="2">
                  <c:v>3284.2789496924402</c:v>
                </c:pt>
                <c:pt idx="3">
                  <c:v>3234.5594223917001</c:v>
                </c:pt>
                <c:pt idx="4">
                  <c:v>3184.3375258136798</c:v>
                </c:pt>
                <c:pt idx="5">
                  <c:v>3135.3043736545101</c:v>
                </c:pt>
                <c:pt idx="6">
                  <c:v>3078.96595647083</c:v>
                </c:pt>
                <c:pt idx="7">
                  <c:v>3023.2144229304199</c:v>
                </c:pt>
                <c:pt idx="8">
                  <c:v>2968.04977303328</c:v>
                </c:pt>
                <c:pt idx="9">
                  <c:v>2913.4785404869099</c:v>
                </c:pt>
                <c:pt idx="10">
                  <c:v>2859.4876578763201</c:v>
                </c:pt>
                <c:pt idx="11">
                  <c:v>2748.5054886234798</c:v>
                </c:pt>
                <c:pt idx="12">
                  <c:v>2639.4046237868702</c:v>
                </c:pt>
                <c:pt idx="13">
                  <c:v>2532.1850633664399</c:v>
                </c:pt>
                <c:pt idx="14">
                  <c:v>2427.0676653219598</c:v>
                </c:pt>
                <c:pt idx="15">
                  <c:v>2323.61071373396</c:v>
                </c:pt>
                <c:pt idx="16">
                  <c:v>2222.03506656219</c:v>
                </c:pt>
                <c:pt idx="17">
                  <c:v>2119.8729951837099</c:v>
                </c:pt>
                <c:pt idx="18">
                  <c:v>2022.0599568443399</c:v>
                </c:pt>
                <c:pt idx="19">
                  <c:v>2038.4051707956701</c:v>
                </c:pt>
                <c:pt idx="20">
                  <c:v>2013.0842380713</c:v>
                </c:pt>
                <c:pt idx="21">
                  <c:v>1982.61893530564</c:v>
                </c:pt>
                <c:pt idx="22">
                  <c:v>1887.14855977498</c:v>
                </c:pt>
                <c:pt idx="23">
                  <c:v>1857.4706842983401</c:v>
                </c:pt>
                <c:pt idx="24">
                  <c:v>1829.4095495598101</c:v>
                </c:pt>
                <c:pt idx="25">
                  <c:v>1811.1233927292601</c:v>
                </c:pt>
                <c:pt idx="26">
                  <c:v>1794.2977378738401</c:v>
                </c:pt>
                <c:pt idx="27">
                  <c:v>1799.3406436243399</c:v>
                </c:pt>
                <c:pt idx="28">
                  <c:v>1806.19945242937</c:v>
                </c:pt>
                <c:pt idx="29">
                  <c:v>1824.90703225162</c:v>
                </c:pt>
                <c:pt idx="30">
                  <c:v>1829.5752476995399</c:v>
                </c:pt>
                <c:pt idx="31">
                  <c:v>1846.2309441551899</c:v>
                </c:pt>
                <c:pt idx="32">
                  <c:v>1862.60263966718</c:v>
                </c:pt>
                <c:pt idx="33">
                  <c:v>1878.8300017063</c:v>
                </c:pt>
                <c:pt idx="34">
                  <c:v>1894.91226229467</c:v>
                </c:pt>
                <c:pt idx="35">
                  <c:v>1910.85727939974</c:v>
                </c:pt>
                <c:pt idx="36">
                  <c:v>1926.96609701847</c:v>
                </c:pt>
                <c:pt idx="37">
                  <c:v>1942.6907122017701</c:v>
                </c:pt>
                <c:pt idx="38">
                  <c:v>1958.2624881705999</c:v>
                </c:pt>
                <c:pt idx="39">
                  <c:v>1974.64535408455</c:v>
                </c:pt>
                <c:pt idx="40">
                  <c:v>1989.02091448031</c:v>
                </c:pt>
                <c:pt idx="41">
                  <c:v>1946.9801160223201</c:v>
                </c:pt>
                <c:pt idx="42">
                  <c:v>1954.9387927709599</c:v>
                </c:pt>
                <c:pt idx="43">
                  <c:v>1962.7849215474901</c:v>
                </c:pt>
                <c:pt idx="44">
                  <c:v>1965.20405116746</c:v>
                </c:pt>
                <c:pt idx="45">
                  <c:v>1967.90745375297</c:v>
                </c:pt>
                <c:pt idx="46">
                  <c:v>1970.8757555823299</c:v>
                </c:pt>
                <c:pt idx="47">
                  <c:v>1973.5379072392</c:v>
                </c:pt>
                <c:pt idx="48">
                  <c:v>1976.20005889607</c:v>
                </c:pt>
                <c:pt idx="49">
                  <c:v>2009.8499353884299</c:v>
                </c:pt>
                <c:pt idx="50">
                  <c:v>2009.9627568153001</c:v>
                </c:pt>
                <c:pt idx="51">
                  <c:v>2010.2885185504999</c:v>
                </c:pt>
                <c:pt idx="52">
                  <c:v>2010.4532608423399</c:v>
                </c:pt>
                <c:pt idx="53">
                  <c:v>2010.6180031341901</c:v>
                </c:pt>
                <c:pt idx="54">
                  <c:v>2010.78274542603</c:v>
                </c:pt>
                <c:pt idx="55">
                  <c:v>2010.94748771788</c:v>
                </c:pt>
                <c:pt idx="56">
                  <c:v>2011.59228025318</c:v>
                </c:pt>
                <c:pt idx="57">
                  <c:v>2011.7572255622699</c:v>
                </c:pt>
                <c:pt idx="58">
                  <c:v>2011.9221708713601</c:v>
                </c:pt>
                <c:pt idx="59">
                  <c:v>2012.08711618045</c:v>
                </c:pt>
                <c:pt idx="60">
                  <c:v>2012.25206148954</c:v>
                </c:pt>
              </c:numCache>
            </c:numRef>
          </c:val>
          <c:extLst>
            <c:ext xmlns:c16="http://schemas.microsoft.com/office/drawing/2014/chart" uri="{C3380CC4-5D6E-409C-BE32-E72D297353CC}">
              <c16:uniqueId val="{00000002-EDC0-40E9-AA5C-167DA1F37F2F}"/>
            </c:ext>
          </c:extLst>
        </c:ser>
        <c:ser>
          <c:idx val="2"/>
          <c:order val="2"/>
          <c:tx>
            <c:strRef>
              <c:f>label 2</c:f>
              <c:strCache>
                <c:ptCount val="1"/>
                <c:pt idx="0">
                  <c:v>Pļavas</c:v>
                </c:pt>
              </c:strCache>
            </c:strRef>
          </c:tx>
          <c:spPr>
            <a:solidFill>
              <a:srgbClr val="FFD320"/>
            </a:solidFill>
            <a:ln w="0">
              <a:noFill/>
            </a:ln>
          </c:spPr>
          <c:invertIfNegative val="0"/>
          <c:dLbls>
            <c:spPr>
              <a:noFill/>
              <a:ln>
                <a:noFill/>
              </a:ln>
              <a:effectLst/>
            </c:spPr>
            <c:txPr>
              <a:bodyPr wrap="none"/>
              <a:lstStyle/>
              <a:p>
                <a:pPr>
                  <a:defRPr lang="lv-LV" sz="1000" b="0" strike="noStrike" spc="-1">
                    <a:latin typeface="Arial"/>
                  </a:defRPr>
                </a:pPr>
                <a:endParaRPr lang="lv-LV"/>
              </a:p>
            </c:txPr>
            <c:showLegendKey val="0"/>
            <c:showVal val="0"/>
            <c:showCatName val="0"/>
            <c:showSerName val="0"/>
            <c:showPercent val="0"/>
            <c:showBubbleSize val="1"/>
            <c:separator> </c:separator>
            <c:showLeaderLines val="0"/>
            <c:extLst>
              <c:ext xmlns:c15="http://schemas.microsoft.com/office/drawing/2012/chart" uri="{CE6537A1-D6FC-4f65-9D91-7224C49458BB}">
                <c15:showLeaderLines val="1"/>
              </c:ext>
            </c:extLst>
          </c:dLbls>
          <c:cat>
            <c:strRef>
              <c:f>categories</c:f>
              <c:strCach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strCache>
            </c:strRef>
          </c:cat>
          <c:val>
            <c:numRef>
              <c:f>2</c:f>
              <c:numCache>
                <c:formatCode>General</c:formatCode>
                <c:ptCount val="61"/>
                <c:pt idx="0">
                  <c:v>1118.30124446742</c:v>
                </c:pt>
                <c:pt idx="1">
                  <c:v>1118.56526798652</c:v>
                </c:pt>
                <c:pt idx="2">
                  <c:v>1117.36215778985</c:v>
                </c:pt>
                <c:pt idx="3">
                  <c:v>1117.1301645368001</c:v>
                </c:pt>
                <c:pt idx="4">
                  <c:v>1116.61435491111</c:v>
                </c:pt>
                <c:pt idx="5">
                  <c:v>1116.4811717944899</c:v>
                </c:pt>
                <c:pt idx="6">
                  <c:v>1109.3816396124701</c:v>
                </c:pt>
                <c:pt idx="7">
                  <c:v>1102.12803645138</c:v>
                </c:pt>
                <c:pt idx="8">
                  <c:v>1095.3724857838199</c:v>
                </c:pt>
                <c:pt idx="9">
                  <c:v>1087.6709866843401</c:v>
                </c:pt>
                <c:pt idx="10">
                  <c:v>1080.9806819907101</c:v>
                </c:pt>
                <c:pt idx="11">
                  <c:v>1127.8110586647499</c:v>
                </c:pt>
                <c:pt idx="12">
                  <c:v>1174.95667917267</c:v>
                </c:pt>
                <c:pt idx="13">
                  <c:v>1220.8934003137299</c:v>
                </c:pt>
                <c:pt idx="14">
                  <c:v>1265.13225655939</c:v>
                </c:pt>
                <c:pt idx="15">
                  <c:v>1308.7335231239199</c:v>
                </c:pt>
                <c:pt idx="16">
                  <c:v>1357.1772633410301</c:v>
                </c:pt>
                <c:pt idx="17">
                  <c:v>1366.59097975498</c:v>
                </c:pt>
                <c:pt idx="18">
                  <c:v>1409.12026143562</c:v>
                </c:pt>
                <c:pt idx="19">
                  <c:v>1400.6366810444999</c:v>
                </c:pt>
                <c:pt idx="20">
                  <c:v>1382.3150241799599</c:v>
                </c:pt>
                <c:pt idx="21">
                  <c:v>1364.1354781528501</c:v>
                </c:pt>
                <c:pt idx="22">
                  <c:v>1302.1818973223201</c:v>
                </c:pt>
                <c:pt idx="23">
                  <c:v>1284.9584489661499</c:v>
                </c:pt>
                <c:pt idx="24">
                  <c:v>1269.9755954320001</c:v>
                </c:pt>
                <c:pt idx="25">
                  <c:v>1253.2414293869299</c:v>
                </c:pt>
                <c:pt idx="26">
                  <c:v>1238.22162988082</c:v>
                </c:pt>
                <c:pt idx="27">
                  <c:v>1228.0957893162399</c:v>
                </c:pt>
                <c:pt idx="28">
                  <c:v>1219.87477777871</c:v>
                </c:pt>
                <c:pt idx="29">
                  <c:v>1179.49327583582</c:v>
                </c:pt>
                <c:pt idx="30">
                  <c:v>1173.0084386738799</c:v>
                </c:pt>
                <c:pt idx="31">
                  <c:v>1159.35847766249</c:v>
                </c:pt>
                <c:pt idx="32">
                  <c:v>1145.6542172018601</c:v>
                </c:pt>
                <c:pt idx="33">
                  <c:v>1132.11452511174</c:v>
                </c:pt>
                <c:pt idx="34">
                  <c:v>1118.70945543324</c:v>
                </c:pt>
                <c:pt idx="35">
                  <c:v>1105.4564193331501</c:v>
                </c:pt>
                <c:pt idx="36">
                  <c:v>1092.8829514930501</c:v>
                </c:pt>
                <c:pt idx="37">
                  <c:v>1079.96588725981</c:v>
                </c:pt>
                <c:pt idx="38">
                  <c:v>1067.1961549781799</c:v>
                </c:pt>
                <c:pt idx="39">
                  <c:v>1076.6859277589799</c:v>
                </c:pt>
                <c:pt idx="40">
                  <c:v>1086.20631738975</c:v>
                </c:pt>
                <c:pt idx="41">
                  <c:v>1099.5441631649601</c:v>
                </c:pt>
                <c:pt idx="42">
                  <c:v>1112.65551863979</c:v>
                </c:pt>
                <c:pt idx="43">
                  <c:v>1125.79457554022</c:v>
                </c:pt>
                <c:pt idx="44">
                  <c:v>1130.8872302124801</c:v>
                </c:pt>
                <c:pt idx="45">
                  <c:v>1135.97753333778</c:v>
                </c:pt>
                <c:pt idx="46">
                  <c:v>1141.8840078056601</c:v>
                </c:pt>
                <c:pt idx="47">
                  <c:v>1146.98590760345</c:v>
                </c:pt>
                <c:pt idx="48">
                  <c:v>1152.0873071321801</c:v>
                </c:pt>
                <c:pt idx="49">
                  <c:v>1157.1879250755501</c:v>
                </c:pt>
                <c:pt idx="50">
                  <c:v>1162.18312308794</c:v>
                </c:pt>
                <c:pt idx="51">
                  <c:v>1168.17983015749</c:v>
                </c:pt>
                <c:pt idx="52">
                  <c:v>1173.76096791239</c:v>
                </c:pt>
                <c:pt idx="53">
                  <c:v>1179.3429592233001</c:v>
                </c:pt>
                <c:pt idx="54">
                  <c:v>1184.9267641726699</c:v>
                </c:pt>
                <c:pt idx="55">
                  <c:v>1190.5120512035901</c:v>
                </c:pt>
                <c:pt idx="56">
                  <c:v>1197.34316164799</c:v>
                </c:pt>
                <c:pt idx="57">
                  <c:v>1202.9299161690601</c:v>
                </c:pt>
                <c:pt idx="58">
                  <c:v>1208.5180924236799</c:v>
                </c:pt>
                <c:pt idx="59">
                  <c:v>1214.1075886327999</c:v>
                </c:pt>
                <c:pt idx="60">
                  <c:v>1219.6984620354201</c:v>
                </c:pt>
              </c:numCache>
            </c:numRef>
          </c:val>
          <c:extLst>
            <c:ext xmlns:c16="http://schemas.microsoft.com/office/drawing/2014/chart" uri="{C3380CC4-5D6E-409C-BE32-E72D297353CC}">
              <c16:uniqueId val="{00000003-EDC0-40E9-AA5C-167DA1F37F2F}"/>
            </c:ext>
          </c:extLst>
        </c:ser>
        <c:ser>
          <c:idx val="3"/>
          <c:order val="3"/>
          <c:tx>
            <c:strRef>
              <c:f>label 3</c:f>
              <c:strCache>
                <c:ptCount val="1"/>
                <c:pt idx="0">
                  <c:v>Mitrāji</c:v>
                </c:pt>
              </c:strCache>
            </c:strRef>
          </c:tx>
          <c:spPr>
            <a:solidFill>
              <a:srgbClr val="579D1C"/>
            </a:solidFill>
            <a:ln w="0">
              <a:noFill/>
            </a:ln>
          </c:spPr>
          <c:invertIfNegative val="0"/>
          <c:dLbls>
            <c:spPr>
              <a:noFill/>
              <a:ln>
                <a:noFill/>
              </a:ln>
              <a:effectLst/>
            </c:spPr>
            <c:txPr>
              <a:bodyPr wrap="none"/>
              <a:lstStyle/>
              <a:p>
                <a:pPr>
                  <a:defRPr lang="lv-LV" sz="1000" b="0" strike="noStrike" spc="-1">
                    <a:latin typeface="Arial"/>
                  </a:defRPr>
                </a:pPr>
                <a:endParaRPr lang="lv-LV"/>
              </a:p>
            </c:txPr>
            <c:showLegendKey val="0"/>
            <c:showVal val="0"/>
            <c:showCatName val="0"/>
            <c:showSerName val="0"/>
            <c:showPercent val="0"/>
            <c:showBubbleSize val="1"/>
            <c:separator> </c:separator>
            <c:showLeaderLines val="0"/>
            <c:extLst>
              <c:ext xmlns:c15="http://schemas.microsoft.com/office/drawing/2012/chart" uri="{CE6537A1-D6FC-4f65-9D91-7224C49458BB}">
                <c15:showLeaderLines val="1"/>
              </c:ext>
            </c:extLst>
          </c:dLbls>
          <c:cat>
            <c:strRef>
              <c:f>categories</c:f>
              <c:strCach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strCache>
            </c:strRef>
          </c:cat>
          <c:val>
            <c:numRef>
              <c:f>3</c:f>
              <c:numCache>
                <c:formatCode>General</c:formatCode>
                <c:ptCount val="61"/>
                <c:pt idx="0">
                  <c:v>1040.40324504306</c:v>
                </c:pt>
                <c:pt idx="1">
                  <c:v>1482.97200326659</c:v>
                </c:pt>
                <c:pt idx="2">
                  <c:v>488.47649836221802</c:v>
                </c:pt>
                <c:pt idx="3">
                  <c:v>223.804111389745</c:v>
                </c:pt>
                <c:pt idx="4">
                  <c:v>334.49073124099101</c:v>
                </c:pt>
                <c:pt idx="5">
                  <c:v>341.16812415538402</c:v>
                </c:pt>
                <c:pt idx="6">
                  <c:v>326.01282022017102</c:v>
                </c:pt>
                <c:pt idx="7">
                  <c:v>366.08702832023999</c:v>
                </c:pt>
                <c:pt idx="8">
                  <c:v>279.46256192803298</c:v>
                </c:pt>
                <c:pt idx="9">
                  <c:v>661.28652684713904</c:v>
                </c:pt>
                <c:pt idx="10">
                  <c:v>468.153665270847</c:v>
                </c:pt>
                <c:pt idx="11">
                  <c:v>536.64891142630904</c:v>
                </c:pt>
                <c:pt idx="12">
                  <c:v>840.75116053510203</c:v>
                </c:pt>
                <c:pt idx="13">
                  <c:v>720.06553560609404</c:v>
                </c:pt>
                <c:pt idx="14">
                  <c:v>726.12513578392497</c:v>
                </c:pt>
                <c:pt idx="15">
                  <c:v>914.52617818236604</c:v>
                </c:pt>
                <c:pt idx="16">
                  <c:v>1119.7577228213099</c:v>
                </c:pt>
                <c:pt idx="17">
                  <c:v>558.57320134992005</c:v>
                </c:pt>
                <c:pt idx="18">
                  <c:v>881.74102370505796</c:v>
                </c:pt>
                <c:pt idx="19">
                  <c:v>863.331013120698</c:v>
                </c:pt>
                <c:pt idx="20">
                  <c:v>729.60641483125698</c:v>
                </c:pt>
                <c:pt idx="21">
                  <c:v>982.93894431978003</c:v>
                </c:pt>
                <c:pt idx="22">
                  <c:v>833.46035705780196</c:v>
                </c:pt>
                <c:pt idx="23">
                  <c:v>1332.3650986990301</c:v>
                </c:pt>
                <c:pt idx="24">
                  <c:v>1016.17267096041</c:v>
                </c:pt>
                <c:pt idx="25">
                  <c:v>1338.7141555125399</c:v>
                </c:pt>
                <c:pt idx="26">
                  <c:v>943.04270491791897</c:v>
                </c:pt>
                <c:pt idx="27">
                  <c:v>1123.38686819862</c:v>
                </c:pt>
                <c:pt idx="28">
                  <c:v>1606.19593593223</c:v>
                </c:pt>
                <c:pt idx="29">
                  <c:v>1315.4812513653601</c:v>
                </c:pt>
                <c:pt idx="30">
                  <c:v>1375.92302528082</c:v>
                </c:pt>
                <c:pt idx="31">
                  <c:v>1382.9853649363699</c:v>
                </c:pt>
                <c:pt idx="32">
                  <c:v>1389.71667895887</c:v>
                </c:pt>
                <c:pt idx="33">
                  <c:v>1396.44481487334</c:v>
                </c:pt>
                <c:pt idx="34">
                  <c:v>1403.0052590515099</c:v>
                </c:pt>
                <c:pt idx="35">
                  <c:v>1409.5627811741899</c:v>
                </c:pt>
                <c:pt idx="36">
                  <c:v>1416.58488846198</c:v>
                </c:pt>
                <c:pt idx="37">
                  <c:v>1422.05869296637</c:v>
                </c:pt>
                <c:pt idx="38">
                  <c:v>1427.53008454459</c:v>
                </c:pt>
                <c:pt idx="39">
                  <c:v>1431.8166331877201</c:v>
                </c:pt>
                <c:pt idx="40">
                  <c:v>1436.1007689046701</c:v>
                </c:pt>
                <c:pt idx="41">
                  <c:v>1440.5384012030599</c:v>
                </c:pt>
                <c:pt idx="42">
                  <c:v>1442.5907131107699</c:v>
                </c:pt>
                <c:pt idx="43">
                  <c:v>1444.6430250184801</c:v>
                </c:pt>
                <c:pt idx="44">
                  <c:v>1446.7181553793801</c:v>
                </c:pt>
                <c:pt idx="45">
                  <c:v>1448.7867976705099</c:v>
                </c:pt>
                <c:pt idx="46">
                  <c:v>1451.48000685344</c:v>
                </c:pt>
                <c:pt idx="47">
                  <c:v>1453.4589655925099</c:v>
                </c:pt>
                <c:pt idx="48">
                  <c:v>1455.4981347712401</c:v>
                </c:pt>
                <c:pt idx="49">
                  <c:v>1457.4636382301101</c:v>
                </c:pt>
                <c:pt idx="50">
                  <c:v>1459.4283070778699</c:v>
                </c:pt>
                <c:pt idx="51">
                  <c:v>1459.7428531967901</c:v>
                </c:pt>
                <c:pt idx="52">
                  <c:v>1459.67139730391</c:v>
                </c:pt>
                <c:pt idx="53">
                  <c:v>1459.60235883926</c:v>
                </c:pt>
                <c:pt idx="54">
                  <c:v>1459.53573780283</c:v>
                </c:pt>
                <c:pt idx="55">
                  <c:v>1459.4715341946301</c:v>
                </c:pt>
                <c:pt idx="56">
                  <c:v>1460.3775839790601</c:v>
                </c:pt>
                <c:pt idx="57">
                  <c:v>1460.30136590348</c:v>
                </c:pt>
                <c:pt idx="58">
                  <c:v>1460.2275581077699</c:v>
                </c:pt>
                <c:pt idx="59">
                  <c:v>1460.1561605919101</c:v>
                </c:pt>
                <c:pt idx="60">
                  <c:v>1460.08717335592</c:v>
                </c:pt>
              </c:numCache>
            </c:numRef>
          </c:val>
          <c:extLst>
            <c:ext xmlns:c16="http://schemas.microsoft.com/office/drawing/2014/chart" uri="{C3380CC4-5D6E-409C-BE32-E72D297353CC}">
              <c16:uniqueId val="{00000004-EDC0-40E9-AA5C-167DA1F37F2F}"/>
            </c:ext>
          </c:extLst>
        </c:ser>
        <c:ser>
          <c:idx val="4"/>
          <c:order val="4"/>
          <c:tx>
            <c:strRef>
              <c:f>label 4</c:f>
              <c:strCache>
                <c:ptCount val="1"/>
                <c:pt idx="0">
                  <c:v>Apbūve</c:v>
                </c:pt>
              </c:strCache>
            </c:strRef>
          </c:tx>
          <c:spPr>
            <a:solidFill>
              <a:srgbClr val="7E0021"/>
            </a:solidFill>
            <a:ln w="0">
              <a:noFill/>
            </a:ln>
          </c:spPr>
          <c:invertIfNegative val="0"/>
          <c:dLbls>
            <c:spPr>
              <a:noFill/>
              <a:ln>
                <a:noFill/>
              </a:ln>
              <a:effectLst/>
            </c:spPr>
            <c:txPr>
              <a:bodyPr wrap="none"/>
              <a:lstStyle/>
              <a:p>
                <a:pPr>
                  <a:defRPr lang="lv-LV" sz="1000" b="0" strike="noStrike" spc="-1">
                    <a:latin typeface="Arial"/>
                  </a:defRPr>
                </a:pPr>
                <a:endParaRPr lang="lv-LV"/>
              </a:p>
            </c:txPr>
            <c:showLegendKey val="0"/>
            <c:showVal val="0"/>
            <c:showCatName val="0"/>
            <c:showSerName val="0"/>
            <c:showPercent val="0"/>
            <c:showBubbleSize val="1"/>
            <c:separator> </c:separator>
            <c:showLeaderLines val="0"/>
            <c:extLst>
              <c:ext xmlns:c15="http://schemas.microsoft.com/office/drawing/2012/chart" uri="{CE6537A1-D6FC-4f65-9D91-7224C49458BB}">
                <c15:showLeaderLines val="1"/>
              </c:ext>
            </c:extLst>
          </c:dLbls>
          <c:cat>
            <c:strRef>
              <c:f>categories</c:f>
              <c:strCach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strCache>
            </c:strRef>
          </c:cat>
          <c:val>
            <c:numRef>
              <c:f>4</c:f>
              <c:numCache>
                <c:formatCode>General</c:formatCode>
                <c:ptCount val="61"/>
                <c:pt idx="0">
                  <c:v>-46.686655631545598</c:v>
                </c:pt>
                <c:pt idx="1">
                  <c:v>-31.7336086775932</c:v>
                </c:pt>
                <c:pt idx="2">
                  <c:v>-32.260056145496598</c:v>
                </c:pt>
                <c:pt idx="3">
                  <c:v>-30.058707990489498</c:v>
                </c:pt>
                <c:pt idx="4">
                  <c:v>-30.700515050505</c:v>
                </c:pt>
                <c:pt idx="5">
                  <c:v>-29.575387900426598</c:v>
                </c:pt>
                <c:pt idx="6">
                  <c:v>-16.520998598283899</c:v>
                </c:pt>
                <c:pt idx="7">
                  <c:v>-16.6030185564384</c:v>
                </c:pt>
                <c:pt idx="8">
                  <c:v>-13.802072378082601</c:v>
                </c:pt>
                <c:pt idx="9">
                  <c:v>-11.858433906879201</c:v>
                </c:pt>
                <c:pt idx="10">
                  <c:v>-9.2063215046731006</c:v>
                </c:pt>
                <c:pt idx="11">
                  <c:v>77.508390684306207</c:v>
                </c:pt>
                <c:pt idx="12">
                  <c:v>86.814530643862895</c:v>
                </c:pt>
                <c:pt idx="13">
                  <c:v>96.214881748018001</c:v>
                </c:pt>
                <c:pt idx="14">
                  <c:v>105.42167363169</c:v>
                </c:pt>
                <c:pt idx="15">
                  <c:v>114.79307762525499</c:v>
                </c:pt>
                <c:pt idx="16">
                  <c:v>123.895881154796</c:v>
                </c:pt>
                <c:pt idx="17">
                  <c:v>67.445618799283494</c:v>
                </c:pt>
                <c:pt idx="18">
                  <c:v>76.708660282206907</c:v>
                </c:pt>
                <c:pt idx="19">
                  <c:v>230.29567221173599</c:v>
                </c:pt>
                <c:pt idx="20">
                  <c:v>260.518401745083</c:v>
                </c:pt>
                <c:pt idx="21">
                  <c:v>271.23635943553899</c:v>
                </c:pt>
                <c:pt idx="22">
                  <c:v>-402.352974953966</c:v>
                </c:pt>
                <c:pt idx="23">
                  <c:v>-375.59337723343299</c:v>
                </c:pt>
                <c:pt idx="24">
                  <c:v>-269.49368528162199</c:v>
                </c:pt>
                <c:pt idx="25">
                  <c:v>-233.86927181149801</c:v>
                </c:pt>
                <c:pt idx="26">
                  <c:v>-195.56261352825501</c:v>
                </c:pt>
                <c:pt idx="27">
                  <c:v>371.08379780192399</c:v>
                </c:pt>
                <c:pt idx="28">
                  <c:v>701.96730532892195</c:v>
                </c:pt>
                <c:pt idx="29">
                  <c:v>736.74289617957504</c:v>
                </c:pt>
                <c:pt idx="30">
                  <c:v>771.700555151652</c:v>
                </c:pt>
                <c:pt idx="31">
                  <c:v>802.45729371841605</c:v>
                </c:pt>
                <c:pt idx="32">
                  <c:v>833.29778872428699</c:v>
                </c:pt>
                <c:pt idx="33">
                  <c:v>864.048993973606</c:v>
                </c:pt>
                <c:pt idx="34">
                  <c:v>894.65768381140197</c:v>
                </c:pt>
                <c:pt idx="35">
                  <c:v>925.22647355601305</c:v>
                </c:pt>
                <c:pt idx="36">
                  <c:v>956.03565766820202</c:v>
                </c:pt>
                <c:pt idx="37">
                  <c:v>986.36925143972303</c:v>
                </c:pt>
                <c:pt idx="38">
                  <c:v>1016.58016679702</c:v>
                </c:pt>
                <c:pt idx="39">
                  <c:v>1042.9918586968899</c:v>
                </c:pt>
                <c:pt idx="40">
                  <c:v>1069.4087742976801</c:v>
                </c:pt>
                <c:pt idx="41">
                  <c:v>719.89836221532596</c:v>
                </c:pt>
                <c:pt idx="42">
                  <c:v>717.63371022617696</c:v>
                </c:pt>
                <c:pt idx="43">
                  <c:v>715.36134038113096</c:v>
                </c:pt>
                <c:pt idx="44">
                  <c:v>709.95996745521302</c:v>
                </c:pt>
                <c:pt idx="45">
                  <c:v>704.53508292194203</c:v>
                </c:pt>
                <c:pt idx="46">
                  <c:v>699.11122062222103</c:v>
                </c:pt>
                <c:pt idx="47">
                  <c:v>693.53025681578401</c:v>
                </c:pt>
                <c:pt idx="48">
                  <c:v>688.37956695114997</c:v>
                </c:pt>
                <c:pt idx="49">
                  <c:v>683.21826257174598</c:v>
                </c:pt>
                <c:pt idx="50">
                  <c:v>678.219354215056</c:v>
                </c:pt>
                <c:pt idx="51">
                  <c:v>676.42364733052102</c:v>
                </c:pt>
                <c:pt idx="52">
                  <c:v>674.41739795768797</c:v>
                </c:pt>
                <c:pt idx="53">
                  <c:v>672.36709728184303</c:v>
                </c:pt>
                <c:pt idx="54">
                  <c:v>670.26993696967895</c:v>
                </c:pt>
                <c:pt idx="55">
                  <c:v>668.12933023461699</c:v>
                </c:pt>
                <c:pt idx="56">
                  <c:v>666.24586419775198</c:v>
                </c:pt>
                <c:pt idx="57">
                  <c:v>664.30499685852101</c:v>
                </c:pt>
                <c:pt idx="58">
                  <c:v>662.32201332235604</c:v>
                </c:pt>
                <c:pt idx="59">
                  <c:v>660.28084097172996</c:v>
                </c:pt>
                <c:pt idx="60">
                  <c:v>658.18558356963604</c:v>
                </c:pt>
              </c:numCache>
            </c:numRef>
          </c:val>
          <c:extLst>
            <c:ext xmlns:c16="http://schemas.microsoft.com/office/drawing/2014/chart" uri="{C3380CC4-5D6E-409C-BE32-E72D297353CC}">
              <c16:uniqueId val="{00000005-EDC0-40E9-AA5C-167DA1F37F2F}"/>
            </c:ext>
          </c:extLst>
        </c:ser>
        <c:dLbls>
          <c:showLegendKey val="0"/>
          <c:showVal val="0"/>
          <c:showCatName val="0"/>
          <c:showSerName val="0"/>
          <c:showPercent val="0"/>
          <c:showBubbleSize val="0"/>
        </c:dLbls>
        <c:gapWidth val="100"/>
        <c:overlap val="100"/>
        <c:axId val="93880635"/>
        <c:axId val="51263313"/>
      </c:barChart>
      <c:lineChart>
        <c:grouping val="stacked"/>
        <c:varyColors val="0"/>
        <c:ser>
          <c:idx val="5"/>
          <c:order val="5"/>
          <c:tx>
            <c:strRef>
              <c:f>label 5</c:f>
              <c:strCache>
                <c:ptCount val="1"/>
                <c:pt idx="0">
                  <c:v>Kopējās emisijas</c:v>
                </c:pt>
              </c:strCache>
            </c:strRef>
          </c:tx>
          <c:spPr>
            <a:ln w="28800">
              <a:solidFill>
                <a:srgbClr val="83CAFF"/>
              </a:solidFill>
              <a:round/>
            </a:ln>
          </c:spPr>
          <c:marker>
            <c:symbol val="none"/>
          </c:marker>
          <c:dLbls>
            <c:spPr>
              <a:noFill/>
              <a:ln>
                <a:noFill/>
              </a:ln>
              <a:effectLst/>
            </c:spPr>
            <c:txPr>
              <a:bodyPr wrap="none"/>
              <a:lstStyle/>
              <a:p>
                <a:pPr>
                  <a:defRPr lang="lv-LV" sz="1000" b="0" strike="noStrike" spc="-1">
                    <a:latin typeface="Arial"/>
                  </a:defRPr>
                </a:pPr>
                <a:endParaRPr lang="lv-LV"/>
              </a:p>
            </c:txPr>
            <c:showLegendKey val="0"/>
            <c:showVal val="0"/>
            <c:showCatName val="0"/>
            <c:showSerName val="0"/>
            <c:showPercent val="0"/>
            <c:showBubbleSize val="1"/>
            <c:separator> </c:separator>
            <c:showLeaderLines val="0"/>
            <c:extLst>
              <c:ext xmlns:c15="http://schemas.microsoft.com/office/drawing/2012/chart" uri="{CE6537A1-D6FC-4f65-9D91-7224C49458BB}">
                <c15:showLeaderLines val="1"/>
              </c:ext>
            </c:extLst>
          </c:dLbls>
          <c:cat>
            <c:strRef>
              <c:f>categories</c:f>
              <c:strCach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strCache>
            </c:strRef>
          </c:cat>
          <c:val>
            <c:numRef>
              <c:f>5</c:f>
              <c:numCache>
                <c:formatCode>General</c:formatCode>
                <c:ptCount val="61"/>
                <c:pt idx="0">
                  <c:v>-11389.985840957001</c:v>
                </c:pt>
                <c:pt idx="1">
                  <c:v>-11804.1605789123</c:v>
                </c:pt>
                <c:pt idx="2">
                  <c:v>-12187.273735774501</c:v>
                </c:pt>
                <c:pt idx="3">
                  <c:v>-12081.753656737301</c:v>
                </c:pt>
                <c:pt idx="4">
                  <c:v>-14971.2193323752</c:v>
                </c:pt>
                <c:pt idx="5">
                  <c:v>-13815.2350216752</c:v>
                </c:pt>
                <c:pt idx="6">
                  <c:v>-14057.472513901899</c:v>
                </c:pt>
                <c:pt idx="7">
                  <c:v>-12253.748616332099</c:v>
                </c:pt>
                <c:pt idx="8">
                  <c:v>-11295.6160925188</c:v>
                </c:pt>
                <c:pt idx="9">
                  <c:v>-7544.3116126253699</c:v>
                </c:pt>
                <c:pt idx="10">
                  <c:v>-10620.548171747299</c:v>
                </c:pt>
                <c:pt idx="11">
                  <c:v>-11602.677666953499</c:v>
                </c:pt>
                <c:pt idx="12">
                  <c:v>-9878.2166649587107</c:v>
                </c:pt>
                <c:pt idx="13">
                  <c:v>-9496.7861595180802</c:v>
                </c:pt>
                <c:pt idx="14">
                  <c:v>-5830.9242857564004</c:v>
                </c:pt>
                <c:pt idx="15">
                  <c:v>-5496.4015266055803</c:v>
                </c:pt>
                <c:pt idx="16">
                  <c:v>-6301.4922718395201</c:v>
                </c:pt>
                <c:pt idx="17">
                  <c:v>-5927.3228310207596</c:v>
                </c:pt>
                <c:pt idx="18">
                  <c:v>-6356.0934784188503</c:v>
                </c:pt>
                <c:pt idx="19">
                  <c:v>-3410.1864942256698</c:v>
                </c:pt>
                <c:pt idx="20">
                  <c:v>-1707.5629832843699</c:v>
                </c:pt>
                <c:pt idx="21">
                  <c:v>-2141.1403699586599</c:v>
                </c:pt>
                <c:pt idx="22">
                  <c:v>-3548.0648877312201</c:v>
                </c:pt>
                <c:pt idx="23">
                  <c:v>-2303.3327645448499</c:v>
                </c:pt>
                <c:pt idx="24">
                  <c:v>1769.2914767652201</c:v>
                </c:pt>
                <c:pt idx="25">
                  <c:v>464.42403867521398</c:v>
                </c:pt>
                <c:pt idx="26">
                  <c:v>-1221.9828450866</c:v>
                </c:pt>
                <c:pt idx="27">
                  <c:v>-2509.5013208554601</c:v>
                </c:pt>
                <c:pt idx="28">
                  <c:v>-319.12124163125202</c:v>
                </c:pt>
                <c:pt idx="29">
                  <c:v>-3023.10984861015</c:v>
                </c:pt>
                <c:pt idx="30">
                  <c:v>-3177.2007826294898</c:v>
                </c:pt>
                <c:pt idx="31">
                  <c:v>-2328.4512516219302</c:v>
                </c:pt>
                <c:pt idx="32">
                  <c:v>-2057.22961481533</c:v>
                </c:pt>
                <c:pt idx="33">
                  <c:v>-1692.91472348457</c:v>
                </c:pt>
                <c:pt idx="34">
                  <c:v>-1394.9791986499099</c:v>
                </c:pt>
                <c:pt idx="35">
                  <c:v>-1099.61333991574</c:v>
                </c:pt>
                <c:pt idx="36">
                  <c:v>922.70104559746801</c:v>
                </c:pt>
                <c:pt idx="37">
                  <c:v>1283.16163463984</c:v>
                </c:pt>
                <c:pt idx="38">
                  <c:v>1684.2850503352399</c:v>
                </c:pt>
                <c:pt idx="39">
                  <c:v>1844.18291830104</c:v>
                </c:pt>
                <c:pt idx="40">
                  <c:v>1960.6631202748699</c:v>
                </c:pt>
                <c:pt idx="41">
                  <c:v>2355.5745987138298</c:v>
                </c:pt>
                <c:pt idx="42">
                  <c:v>2409.1272362690302</c:v>
                </c:pt>
                <c:pt idx="43">
                  <c:v>2459.2933219942402</c:v>
                </c:pt>
                <c:pt idx="44">
                  <c:v>2522.3389871741001</c:v>
                </c:pt>
                <c:pt idx="45">
                  <c:v>2580.3495573291498</c:v>
                </c:pt>
                <c:pt idx="46">
                  <c:v>3829.4593941951398</c:v>
                </c:pt>
                <c:pt idx="47">
                  <c:v>3900.5930971939001</c:v>
                </c:pt>
                <c:pt idx="48">
                  <c:v>3967.5307242292802</c:v>
                </c:pt>
                <c:pt idx="49">
                  <c:v>4133.3581360340104</c:v>
                </c:pt>
                <c:pt idx="50">
                  <c:v>4224.8100217142801</c:v>
                </c:pt>
                <c:pt idx="51">
                  <c:v>5196.8832643573096</c:v>
                </c:pt>
                <c:pt idx="52">
                  <c:v>5290.0266628847303</c:v>
                </c:pt>
                <c:pt idx="53">
                  <c:v>5385.1059276228298</c:v>
                </c:pt>
                <c:pt idx="54">
                  <c:v>5481.3043613261598</c:v>
                </c:pt>
                <c:pt idx="55">
                  <c:v>5532.7490234222096</c:v>
                </c:pt>
                <c:pt idx="56">
                  <c:v>7076.2125930032398</c:v>
                </c:pt>
                <c:pt idx="57">
                  <c:v>7143.6114163336797</c:v>
                </c:pt>
                <c:pt idx="58">
                  <c:v>7212.2659084427396</c:v>
                </c:pt>
                <c:pt idx="59">
                  <c:v>7281.3976072988498</c:v>
                </c:pt>
                <c:pt idx="60">
                  <c:v>7321.3014971942403</c:v>
                </c:pt>
              </c:numCache>
            </c:numRef>
          </c:val>
          <c:smooth val="0"/>
          <c:extLst>
            <c:ext xmlns:c16="http://schemas.microsoft.com/office/drawing/2014/chart" uri="{C3380CC4-5D6E-409C-BE32-E72D297353CC}">
              <c16:uniqueId val="{00000006-EDC0-40E9-AA5C-167DA1F37F2F}"/>
            </c:ext>
          </c:extLst>
        </c:ser>
        <c:dLbls>
          <c:showLegendKey val="0"/>
          <c:showVal val="0"/>
          <c:showCatName val="0"/>
          <c:showSerName val="0"/>
          <c:showPercent val="0"/>
          <c:showBubbleSize val="0"/>
        </c:dLbls>
        <c:hiLowLines>
          <c:spPr>
            <a:ln w="0">
              <a:noFill/>
            </a:ln>
          </c:spPr>
        </c:hiLowLines>
        <c:marker val="1"/>
        <c:smooth val="0"/>
        <c:axId val="93880635"/>
        <c:axId val="51263313"/>
      </c:lineChart>
      <c:catAx>
        <c:axId val="93880635"/>
        <c:scaling>
          <c:orientation val="minMax"/>
        </c:scaling>
        <c:delete val="0"/>
        <c:axPos val="b"/>
        <c:numFmt formatCode="[$-426]0" sourceLinked="0"/>
        <c:majorTickMark val="out"/>
        <c:minorTickMark val="none"/>
        <c:tickLblPos val="low"/>
        <c:spPr>
          <a:ln w="0">
            <a:solidFill>
              <a:srgbClr val="B3B3B3"/>
            </a:solidFill>
          </a:ln>
        </c:spPr>
        <c:txPr>
          <a:bodyPr rot="-5400000"/>
          <a:lstStyle/>
          <a:p>
            <a:pPr>
              <a:defRPr lang="lv-LV" sz="900" b="0" strike="noStrike" spc="-1">
                <a:latin typeface="Linux Libertine G"/>
              </a:defRPr>
            </a:pPr>
            <a:endParaRPr lang="lv-LV"/>
          </a:p>
        </c:txPr>
        <c:crossAx val="51263313"/>
        <c:crosses val="autoZero"/>
        <c:auto val="1"/>
        <c:lblAlgn val="ctr"/>
        <c:lblOffset val="100"/>
        <c:noMultiLvlLbl val="0"/>
      </c:catAx>
      <c:valAx>
        <c:axId val="51263313"/>
        <c:scaling>
          <c:orientation val="minMax"/>
        </c:scaling>
        <c:delete val="0"/>
        <c:axPos val="l"/>
        <c:title>
          <c:tx>
            <c:rich>
              <a:bodyPr rot="-5400000"/>
              <a:lstStyle/>
              <a:p>
                <a:pPr>
                  <a:defRPr lang="lv-LV" sz="900" b="0" strike="noStrike" spc="-1">
                    <a:latin typeface="Times New Roman"/>
                  </a:defRPr>
                </a:pPr>
                <a:r>
                  <a:rPr lang="lv-LV" sz="900" b="0" strike="noStrike" spc="-1">
                    <a:latin typeface="Times New Roman"/>
                  </a:rPr>
                  <a:t>SEG emisjas, kt CO2 ekv.</a:t>
                </a:r>
              </a:p>
            </c:rich>
          </c:tx>
          <c:overlay val="0"/>
          <c:spPr>
            <a:noFill/>
            <a:ln w="0">
              <a:noFill/>
            </a:ln>
          </c:spPr>
        </c:title>
        <c:numFmt formatCode="General" sourceLinked="1"/>
        <c:majorTickMark val="out"/>
        <c:minorTickMark val="none"/>
        <c:tickLblPos val="nextTo"/>
        <c:spPr>
          <a:ln w="0">
            <a:solidFill>
              <a:srgbClr val="B3B3B3"/>
            </a:solidFill>
          </a:ln>
        </c:spPr>
        <c:txPr>
          <a:bodyPr/>
          <a:lstStyle/>
          <a:p>
            <a:pPr>
              <a:defRPr lang="lv-LV" sz="900" b="0" strike="noStrike" spc="-1">
                <a:latin typeface="Times New Roman"/>
              </a:defRPr>
            </a:pPr>
            <a:endParaRPr lang="lv-LV"/>
          </a:p>
        </c:txPr>
        <c:crossAx val="93880635"/>
        <c:crosses val="autoZero"/>
        <c:crossBetween val="between"/>
      </c:valAx>
      <c:spPr>
        <a:noFill/>
        <a:ln w="0">
          <a:noFill/>
        </a:ln>
      </c:spPr>
    </c:plotArea>
    <c:legend>
      <c:legendPos val="t"/>
      <c:overlay val="0"/>
      <c:spPr>
        <a:noFill/>
        <a:ln w="0">
          <a:noFill/>
        </a:ln>
      </c:spPr>
      <c:txPr>
        <a:bodyPr/>
        <a:lstStyle/>
        <a:p>
          <a:pPr>
            <a:defRPr lang="lv-LV" sz="900" b="0" strike="noStrike" spc="-1">
              <a:latin typeface="Times New Roman"/>
            </a:defRPr>
          </a:pPr>
          <a:endParaRPr lang="lv-LV"/>
        </a:p>
      </c:txPr>
    </c:legend>
    <c:plotVisOnly val="1"/>
    <c:dispBlanksAs val="gap"/>
    <c:showDLblsOverMax val="1"/>
  </c:chart>
  <c:spPr>
    <a:noFill/>
    <a:ln w="0">
      <a:noFill/>
    </a:ln>
  </c:spPr>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label 0</c:f>
              <c:strCache>
                <c:ptCount val="1"/>
                <c:pt idx="0">
                  <c:v>Mežs</c:v>
                </c:pt>
              </c:strCache>
            </c:strRef>
          </c:tx>
          <c:spPr>
            <a:solidFill>
              <a:srgbClr val="004586"/>
            </a:solidFill>
            <a:ln w="0">
              <a:noFill/>
            </a:ln>
          </c:spPr>
          <c:invertIfNegative val="0"/>
          <c:dLbls>
            <c:spPr>
              <a:noFill/>
              <a:ln>
                <a:noFill/>
              </a:ln>
              <a:effectLst/>
            </c:spPr>
            <c:txPr>
              <a:bodyPr wrap="none"/>
              <a:lstStyle/>
              <a:p>
                <a:pPr>
                  <a:defRPr lang="lv-LV" sz="1000" b="0" strike="noStrike" spc="-1">
                    <a:latin typeface="Arial"/>
                  </a:defRPr>
                </a:pPr>
                <a:endParaRPr lang="lv-LV"/>
              </a:p>
            </c:txPr>
            <c:showLegendKey val="0"/>
            <c:showVal val="0"/>
            <c:showCatName val="0"/>
            <c:showSerName val="0"/>
            <c:showPercent val="0"/>
            <c:showBubbleSize val="1"/>
            <c:separator> </c:separator>
            <c:showLeaderLines val="0"/>
            <c:extLst>
              <c:ext xmlns:c15="http://schemas.microsoft.com/office/drawing/2012/chart" uri="{CE6537A1-D6FC-4f65-9D91-7224C49458BB}">
                <c15:showLeaderLines val="1"/>
              </c:ext>
            </c:extLst>
          </c:dLbls>
          <c:cat>
            <c:strRef>
              <c:f>categories</c:f>
              <c:strCach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strCache>
            </c:strRef>
          </c:cat>
          <c:val>
            <c:numRef>
              <c:f>0</c:f>
              <c:numCache>
                <c:formatCode>General</c:formatCode>
                <c:ptCount val="61"/>
                <c:pt idx="0">
                  <c:v>-16886.759196855401</c:v>
                </c:pt>
                <c:pt idx="1">
                  <c:v>-17708.3143723514</c:v>
                </c:pt>
                <c:pt idx="2">
                  <c:v>-17045.140263059599</c:v>
                </c:pt>
                <c:pt idx="3">
                  <c:v>-16627.198135937699</c:v>
                </c:pt>
                <c:pt idx="4">
                  <c:v>-19575.971429449499</c:v>
                </c:pt>
                <c:pt idx="5">
                  <c:v>-18378.623814824601</c:v>
                </c:pt>
                <c:pt idx="6">
                  <c:v>-18555.3318232493</c:v>
                </c:pt>
                <c:pt idx="7">
                  <c:v>-16728.598737123</c:v>
                </c:pt>
                <c:pt idx="8">
                  <c:v>-15624.726252431101</c:v>
                </c:pt>
                <c:pt idx="9">
                  <c:v>-12194.9203922259</c:v>
                </c:pt>
                <c:pt idx="10">
                  <c:v>-15019.9988126398</c:v>
                </c:pt>
                <c:pt idx="11">
                  <c:v>-16093.2242962401</c:v>
                </c:pt>
                <c:pt idx="12">
                  <c:v>-14620.2192451953</c:v>
                </c:pt>
                <c:pt idx="13">
                  <c:v>-14066.223494817201</c:v>
                </c:pt>
                <c:pt idx="14">
                  <c:v>-10354.752330068601</c:v>
                </c:pt>
                <c:pt idx="15">
                  <c:v>-10158.147332291999</c:v>
                </c:pt>
                <c:pt idx="16">
                  <c:v>-11124.443458022</c:v>
                </c:pt>
                <c:pt idx="17">
                  <c:v>-10039.893868155101</c:v>
                </c:pt>
                <c:pt idx="18">
                  <c:v>-10745.8147045441</c:v>
                </c:pt>
                <c:pt idx="19">
                  <c:v>-7943.0101873683398</c:v>
                </c:pt>
                <c:pt idx="20">
                  <c:v>-6093.24616728814</c:v>
                </c:pt>
                <c:pt idx="21">
                  <c:v>-6742.2311353943396</c:v>
                </c:pt>
                <c:pt idx="22">
                  <c:v>-7168.6698795564598</c:v>
                </c:pt>
                <c:pt idx="23">
                  <c:v>-6402.7099734127196</c:v>
                </c:pt>
                <c:pt idx="24">
                  <c:v>-2076.9755449187401</c:v>
                </c:pt>
                <c:pt idx="25">
                  <c:v>-3704.9919613484399</c:v>
                </c:pt>
                <c:pt idx="26">
                  <c:v>-5002.1946401008499</c:v>
                </c:pt>
                <c:pt idx="27">
                  <c:v>-7031.6226462024697</c:v>
                </c:pt>
                <c:pt idx="28">
                  <c:v>-5653.5781688022298</c:v>
                </c:pt>
                <c:pt idx="29">
                  <c:v>-8079.9555314143499</c:v>
                </c:pt>
                <c:pt idx="30">
                  <c:v>-8276.5490916607396</c:v>
                </c:pt>
                <c:pt idx="31">
                  <c:v>-6241.2512115857799</c:v>
                </c:pt>
                <c:pt idx="32">
                  <c:v>-5913.73248595326</c:v>
                </c:pt>
                <c:pt idx="33">
                  <c:v>-5497.0458259977804</c:v>
                </c:pt>
                <c:pt idx="34">
                  <c:v>-5147.4972231714801</c:v>
                </c:pt>
                <c:pt idx="35">
                  <c:v>-4831.8425461025899</c:v>
                </c:pt>
                <c:pt idx="36">
                  <c:v>-4067.4194560656501</c:v>
                </c:pt>
                <c:pt idx="37">
                  <c:v>-3791.5450805207001</c:v>
                </c:pt>
                <c:pt idx="38">
                  <c:v>-3475.7326897039802</c:v>
                </c:pt>
                <c:pt idx="39">
                  <c:v>-3419.42113370989</c:v>
                </c:pt>
                <c:pt idx="40">
                  <c:v>-3386.9671043203598</c:v>
                </c:pt>
                <c:pt idx="41">
                  <c:v>-3603.20615428374</c:v>
                </c:pt>
                <c:pt idx="42">
                  <c:v>-3632.94347055245</c:v>
                </c:pt>
                <c:pt idx="43">
                  <c:v>-3666.5362039841398</c:v>
                </c:pt>
                <c:pt idx="44">
                  <c:v>-3669.7843452121301</c:v>
                </c:pt>
                <c:pt idx="45">
                  <c:v>-3624.2270692296902</c:v>
                </c:pt>
                <c:pt idx="46">
                  <c:v>-3296.6522560923399</c:v>
                </c:pt>
                <c:pt idx="47">
                  <c:v>-3272.4035594532202</c:v>
                </c:pt>
                <c:pt idx="48">
                  <c:v>-3253.3624513935902</c:v>
                </c:pt>
                <c:pt idx="49">
                  <c:v>-3166.7847802461401</c:v>
                </c:pt>
                <c:pt idx="50">
                  <c:v>-3151.6457522805899</c:v>
                </c:pt>
                <c:pt idx="51">
                  <c:v>-2770.9267297768502</c:v>
                </c:pt>
                <c:pt idx="52">
                  <c:v>-2907.5887042303498</c:v>
                </c:pt>
                <c:pt idx="53">
                  <c:v>-3033.9847248480901</c:v>
                </c:pt>
                <c:pt idx="54">
                  <c:v>-3150.7742153879799</c:v>
                </c:pt>
                <c:pt idx="55">
                  <c:v>-3369.2873543539499</c:v>
                </c:pt>
                <c:pt idx="56">
                  <c:v>-3256.5009680788698</c:v>
                </c:pt>
                <c:pt idx="57">
                  <c:v>-3100.4024534554501</c:v>
                </c:pt>
                <c:pt idx="58">
                  <c:v>-2943.4619451579001</c:v>
                </c:pt>
                <c:pt idx="59">
                  <c:v>-2786.4112284092298</c:v>
                </c:pt>
                <c:pt idx="60">
                  <c:v>-2632.8411548956801</c:v>
                </c:pt>
              </c:numCache>
            </c:numRef>
          </c:val>
          <c:extLst>
            <c:ext xmlns:c16="http://schemas.microsoft.com/office/drawing/2014/chart" uri="{C3380CC4-5D6E-409C-BE32-E72D297353CC}">
              <c16:uniqueId val="{00000000-D2AD-4454-A035-68E6F844B42D}"/>
            </c:ext>
          </c:extLst>
        </c:ser>
        <c:ser>
          <c:idx val="1"/>
          <c:order val="1"/>
          <c:tx>
            <c:strRef>
              <c:f>label 1</c:f>
              <c:strCache>
                <c:ptCount val="1"/>
                <c:pt idx="0">
                  <c:v>Aramzemes</c:v>
                </c:pt>
              </c:strCache>
            </c:strRef>
          </c:tx>
          <c:spPr>
            <a:solidFill>
              <a:srgbClr val="FF420E"/>
            </a:solidFill>
            <a:ln w="0">
              <a:noFill/>
            </a:ln>
          </c:spPr>
          <c:invertIfNegative val="0"/>
          <c:dLbls>
            <c:spPr>
              <a:noFill/>
              <a:ln>
                <a:noFill/>
              </a:ln>
              <a:effectLst/>
            </c:spPr>
            <c:txPr>
              <a:bodyPr wrap="none"/>
              <a:lstStyle/>
              <a:p>
                <a:pPr>
                  <a:defRPr lang="lv-LV" sz="1000" b="0" strike="noStrike" spc="-1">
                    <a:latin typeface="Arial"/>
                  </a:defRPr>
                </a:pPr>
                <a:endParaRPr lang="lv-LV"/>
              </a:p>
            </c:txPr>
            <c:showLegendKey val="0"/>
            <c:showVal val="0"/>
            <c:showCatName val="0"/>
            <c:showSerName val="0"/>
            <c:showPercent val="0"/>
            <c:showBubbleSize val="1"/>
            <c:separator> </c:separator>
            <c:showLeaderLines val="0"/>
            <c:extLst>
              <c:ext xmlns:c15="http://schemas.microsoft.com/office/drawing/2012/chart" uri="{CE6537A1-D6FC-4f65-9D91-7224C49458BB}">
                <c15:showLeaderLines val="1"/>
              </c:ext>
            </c:extLst>
          </c:dLbls>
          <c:cat>
            <c:strRef>
              <c:f>categories</c:f>
              <c:strCach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strCache>
            </c:strRef>
          </c:cat>
          <c:val>
            <c:numRef>
              <c:f>1</c:f>
              <c:numCache>
                <c:formatCode>General</c:formatCode>
                <c:ptCount val="61"/>
                <c:pt idx="0">
                  <c:v>3383.6569805741801</c:v>
                </c:pt>
                <c:pt idx="1">
                  <c:v>3333.1442631766099</c:v>
                </c:pt>
                <c:pt idx="2">
                  <c:v>3282.9759424844701</c:v>
                </c:pt>
                <c:pt idx="3">
                  <c:v>3233.1520184977499</c:v>
                </c:pt>
                <c:pt idx="4">
                  <c:v>3182.8269343684101</c:v>
                </c:pt>
                <c:pt idx="5">
                  <c:v>3133.6918037925702</c:v>
                </c:pt>
                <c:pt idx="6">
                  <c:v>3077.05107876288</c:v>
                </c:pt>
                <c:pt idx="7">
                  <c:v>3021.0008647804202</c:v>
                </c:pt>
                <c:pt idx="8">
                  <c:v>2965.5411618451899</c:v>
                </c:pt>
                <c:pt idx="9">
                  <c:v>2910.6785036646802</c:v>
                </c:pt>
                <c:pt idx="10">
                  <c:v>2856.3998228239102</c:v>
                </c:pt>
                <c:pt idx="11">
                  <c:v>2743.5904760441899</c:v>
                </c:pt>
                <c:pt idx="12">
                  <c:v>2632.6857573662501</c:v>
                </c:pt>
                <c:pt idx="13">
                  <c:v>2523.6856667900602</c:v>
                </c:pt>
                <c:pt idx="14">
                  <c:v>2416.8110622753802</c:v>
                </c:pt>
                <c:pt idx="15">
                  <c:v>2311.6202279027402</c:v>
                </c:pt>
                <c:pt idx="16">
                  <c:v>2208.3340216318902</c:v>
                </c:pt>
                <c:pt idx="17">
                  <c:v>2104.4847148398899</c:v>
                </c:pt>
                <c:pt idx="18">
                  <c:v>2005.00776477256</c:v>
                </c:pt>
                <c:pt idx="19">
                  <c:v>2019.9062794336701</c:v>
                </c:pt>
                <c:pt idx="20">
                  <c:v>1990.61517303558</c:v>
                </c:pt>
                <c:pt idx="21">
                  <c:v>1958.4878801423599</c:v>
                </c:pt>
                <c:pt idx="22">
                  <c:v>1861.3790113075299</c:v>
                </c:pt>
                <c:pt idx="23">
                  <c:v>1830.08613928215</c:v>
                </c:pt>
                <c:pt idx="24">
                  <c:v>1801.28134262191</c:v>
                </c:pt>
                <c:pt idx="25">
                  <c:v>1782.26363235855</c:v>
                </c:pt>
                <c:pt idx="26">
                  <c:v>1764.2482962136</c:v>
                </c:pt>
                <c:pt idx="27">
                  <c:v>1768.1099558027599</c:v>
                </c:pt>
                <c:pt idx="28">
                  <c:v>1773.7959532893201</c:v>
                </c:pt>
                <c:pt idx="29">
                  <c:v>1785.83423650023</c:v>
                </c:pt>
                <c:pt idx="30">
                  <c:v>1789.82919909566</c:v>
                </c:pt>
                <c:pt idx="31">
                  <c:v>1775.1112502206299</c:v>
                </c:pt>
                <c:pt idx="32">
                  <c:v>1423.44836201563</c:v>
                </c:pt>
                <c:pt idx="33">
                  <c:v>1075.7957294063399</c:v>
                </c:pt>
                <c:pt idx="34">
                  <c:v>732.20191472958197</c:v>
                </c:pt>
                <c:pt idx="35">
                  <c:v>392.73308935557901</c:v>
                </c:pt>
                <c:pt idx="36">
                  <c:v>133.10077410655299</c:v>
                </c:pt>
                <c:pt idx="37">
                  <c:v>136.01867684048801</c:v>
                </c:pt>
                <c:pt idx="38">
                  <c:v>138.94434878841301</c:v>
                </c:pt>
                <c:pt idx="39">
                  <c:v>135.30512325847201</c:v>
                </c:pt>
                <c:pt idx="40">
                  <c:v>129.800373610885</c:v>
                </c:pt>
                <c:pt idx="41">
                  <c:v>67.8361758506082</c:v>
                </c:pt>
                <c:pt idx="42">
                  <c:v>55.949772284947599</c:v>
                </c:pt>
                <c:pt idx="43">
                  <c:v>44.091086605518399</c:v>
                </c:pt>
                <c:pt idx="44">
                  <c:v>36.785998704955198</c:v>
                </c:pt>
                <c:pt idx="45">
                  <c:v>29.8172928633768</c:v>
                </c:pt>
                <c:pt idx="46">
                  <c:v>22.991589052019499</c:v>
                </c:pt>
                <c:pt idx="47">
                  <c:v>16.0334369178569</c:v>
                </c:pt>
                <c:pt idx="48">
                  <c:v>9.0752847836941299</c:v>
                </c:pt>
                <c:pt idx="49">
                  <c:v>-7.4743632748931699</c:v>
                </c:pt>
                <c:pt idx="50">
                  <c:v>-13.645325451385901</c:v>
                </c:pt>
                <c:pt idx="51">
                  <c:v>-19.363185953718101</c:v>
                </c:pt>
                <c:pt idx="52">
                  <c:v>-25.4821160618765</c:v>
                </c:pt>
                <c:pt idx="53">
                  <c:v>-31.601046170034799</c:v>
                </c:pt>
                <c:pt idx="54">
                  <c:v>-37.719976278193201</c:v>
                </c:pt>
                <c:pt idx="55">
                  <c:v>-43.838906386351503</c:v>
                </c:pt>
                <c:pt idx="56">
                  <c:v>-49.815147873268103</c:v>
                </c:pt>
                <c:pt idx="57">
                  <c:v>-55.934014301234399</c:v>
                </c:pt>
                <c:pt idx="58">
                  <c:v>-62.052880729200702</c:v>
                </c:pt>
                <c:pt idx="59">
                  <c:v>-68.171747157167005</c:v>
                </c:pt>
                <c:pt idx="60">
                  <c:v>-74.290613585133201</c:v>
                </c:pt>
              </c:numCache>
            </c:numRef>
          </c:val>
          <c:extLst>
            <c:ext xmlns:c16="http://schemas.microsoft.com/office/drawing/2014/chart" uri="{C3380CC4-5D6E-409C-BE32-E72D297353CC}">
              <c16:uniqueId val="{00000001-D2AD-4454-A035-68E6F844B42D}"/>
            </c:ext>
          </c:extLst>
        </c:ser>
        <c:ser>
          <c:idx val="2"/>
          <c:order val="2"/>
          <c:tx>
            <c:strRef>
              <c:f>label 2</c:f>
              <c:strCache>
                <c:ptCount val="1"/>
                <c:pt idx="0">
                  <c:v>Pļavas</c:v>
                </c:pt>
              </c:strCache>
            </c:strRef>
          </c:tx>
          <c:spPr>
            <a:solidFill>
              <a:srgbClr val="FFD320"/>
            </a:solidFill>
            <a:ln w="0">
              <a:noFill/>
            </a:ln>
          </c:spPr>
          <c:invertIfNegative val="0"/>
          <c:dLbls>
            <c:spPr>
              <a:noFill/>
              <a:ln>
                <a:noFill/>
              </a:ln>
              <a:effectLst/>
            </c:spPr>
            <c:txPr>
              <a:bodyPr wrap="none"/>
              <a:lstStyle/>
              <a:p>
                <a:pPr>
                  <a:defRPr lang="lv-LV" sz="1000" b="0" strike="noStrike" spc="-1">
                    <a:latin typeface="Arial"/>
                  </a:defRPr>
                </a:pPr>
                <a:endParaRPr lang="lv-LV"/>
              </a:p>
            </c:txPr>
            <c:showLegendKey val="0"/>
            <c:showVal val="0"/>
            <c:showCatName val="0"/>
            <c:showSerName val="0"/>
            <c:showPercent val="0"/>
            <c:showBubbleSize val="1"/>
            <c:separator> </c:separator>
            <c:showLeaderLines val="0"/>
            <c:extLst>
              <c:ext xmlns:c15="http://schemas.microsoft.com/office/drawing/2012/chart" uri="{CE6537A1-D6FC-4f65-9D91-7224C49458BB}">
                <c15:showLeaderLines val="1"/>
              </c:ext>
            </c:extLst>
          </c:dLbls>
          <c:cat>
            <c:strRef>
              <c:f>categories</c:f>
              <c:strCach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strCache>
            </c:strRef>
          </c:cat>
          <c:val>
            <c:numRef>
              <c:f>2</c:f>
              <c:numCache>
                <c:formatCode>General</c:formatCode>
                <c:ptCount val="61"/>
                <c:pt idx="0">
                  <c:v>661.29679722574895</c:v>
                </c:pt>
                <c:pt idx="1">
                  <c:v>667.49009065927498</c:v>
                </c:pt>
                <c:pt idx="2">
                  <c:v>672.19782315873294</c:v>
                </c:pt>
                <c:pt idx="3">
                  <c:v>677.85824538352597</c:v>
                </c:pt>
                <c:pt idx="4">
                  <c:v>683.21642401738302</c:v>
                </c:pt>
                <c:pt idx="5">
                  <c:v>688.93880194202302</c:v>
                </c:pt>
                <c:pt idx="6">
                  <c:v>692.77426933564595</c:v>
                </c:pt>
                <c:pt idx="7">
                  <c:v>696.31489954095696</c:v>
                </c:pt>
                <c:pt idx="8">
                  <c:v>700.21281603057002</c:v>
                </c:pt>
                <c:pt idx="9">
                  <c:v>703.02401787902704</c:v>
                </c:pt>
                <c:pt idx="10">
                  <c:v>706.70564792409198</c:v>
                </c:pt>
                <c:pt idx="11">
                  <c:v>764.42124557040199</c:v>
                </c:pt>
                <c:pt idx="12">
                  <c:v>822.29462305114998</c:v>
                </c:pt>
                <c:pt idx="13">
                  <c:v>878.80163716557797</c:v>
                </c:pt>
                <c:pt idx="14">
                  <c:v>933.453322385153</c:v>
                </c:pt>
                <c:pt idx="15">
                  <c:v>987.30995392414695</c:v>
                </c:pt>
                <c:pt idx="16">
                  <c:v>1045.8515951162799</c:v>
                </c:pt>
                <c:pt idx="17">
                  <c:v>1065.2057485057901</c:v>
                </c:pt>
                <c:pt idx="18">
                  <c:v>1117.51800316253</c:v>
                </c:pt>
                <c:pt idx="19">
                  <c:v>1121.28188888765</c:v>
                </c:pt>
                <c:pt idx="20">
                  <c:v>1114.9756831833899</c:v>
                </c:pt>
                <c:pt idx="21">
                  <c:v>1108.5795733606401</c:v>
                </c:pt>
                <c:pt idx="22">
                  <c:v>1058.1774137785201</c:v>
                </c:pt>
                <c:pt idx="23">
                  <c:v>1052.2733717148301</c:v>
                </c:pt>
                <c:pt idx="24">
                  <c:v>1043.7483550782299</c:v>
                </c:pt>
                <c:pt idx="25">
                  <c:v>1033.3817175691599</c:v>
                </c:pt>
                <c:pt idx="26">
                  <c:v>1024.63913823751</c:v>
                </c:pt>
                <c:pt idx="27">
                  <c:v>1017.37336348281</c:v>
                </c:pt>
                <c:pt idx="28">
                  <c:v>1012.01241775516</c:v>
                </c:pt>
                <c:pt idx="29">
                  <c:v>988.29581507316095</c:v>
                </c:pt>
                <c:pt idx="30">
                  <c:v>983.45043901352005</c:v>
                </c:pt>
                <c:pt idx="31">
                  <c:v>888.039859476385</c:v>
                </c:pt>
                <c:pt idx="32">
                  <c:v>703.83317789222394</c:v>
                </c:pt>
                <c:pt idx="33">
                  <c:v>523.78300643846603</c:v>
                </c:pt>
                <c:pt idx="34">
                  <c:v>348.09245992567298</c:v>
                </c:pt>
                <c:pt idx="35">
                  <c:v>176.99114242182699</c:v>
                </c:pt>
                <c:pt idx="36">
                  <c:v>61.421112847639698</c:v>
                </c:pt>
                <c:pt idx="37">
                  <c:v>-18.439611817720301</c:v>
                </c:pt>
                <c:pt idx="38">
                  <c:v>-97.461836051572504</c:v>
                </c:pt>
                <c:pt idx="39">
                  <c:v>-113.945145866114</c:v>
                </c:pt>
                <c:pt idx="40">
                  <c:v>-130.255778237181</c:v>
                </c:pt>
                <c:pt idx="41">
                  <c:v>-146.479467567478</c:v>
                </c:pt>
                <c:pt idx="42">
                  <c:v>-162.76700897478</c:v>
                </c:pt>
                <c:pt idx="43">
                  <c:v>-178.88541818204101</c:v>
                </c:pt>
                <c:pt idx="44">
                  <c:v>-181.04236765386801</c:v>
                </c:pt>
                <c:pt idx="45">
                  <c:v>-183.182178182527</c:v>
                </c:pt>
                <c:pt idx="46">
                  <c:v>-184.94769797383299</c:v>
                </c:pt>
                <c:pt idx="47">
                  <c:v>-187.05827247202299</c:v>
                </c:pt>
                <c:pt idx="48">
                  <c:v>-189.16991677511601</c:v>
                </c:pt>
                <c:pt idx="49">
                  <c:v>-191.28179044576501</c:v>
                </c:pt>
                <c:pt idx="50">
                  <c:v>-193.39256596514301</c:v>
                </c:pt>
                <c:pt idx="51">
                  <c:v>-192.53259195530501</c:v>
                </c:pt>
                <c:pt idx="52">
                  <c:v>-192.70041403285799</c:v>
                </c:pt>
                <c:pt idx="53">
                  <c:v>-192.86816944032199</c:v>
                </c:pt>
                <c:pt idx="54">
                  <c:v>-193.035784168286</c:v>
                </c:pt>
                <c:pt idx="55">
                  <c:v>-193.203497584692</c:v>
                </c:pt>
                <c:pt idx="56">
                  <c:v>-193.00470710905401</c:v>
                </c:pt>
                <c:pt idx="57">
                  <c:v>-193.172093970074</c:v>
                </c:pt>
                <c:pt idx="58">
                  <c:v>-193.339467601678</c:v>
                </c:pt>
                <c:pt idx="59">
                  <c:v>-193.50685986638501</c:v>
                </c:pt>
                <c:pt idx="60">
                  <c:v>-193.67425075036101</c:v>
                </c:pt>
              </c:numCache>
            </c:numRef>
          </c:val>
          <c:extLst>
            <c:ext xmlns:c16="http://schemas.microsoft.com/office/drawing/2014/chart" uri="{C3380CC4-5D6E-409C-BE32-E72D297353CC}">
              <c16:uniqueId val="{00000002-D2AD-4454-A035-68E6F844B42D}"/>
            </c:ext>
          </c:extLst>
        </c:ser>
        <c:ser>
          <c:idx val="3"/>
          <c:order val="3"/>
          <c:tx>
            <c:strRef>
              <c:f>label 3</c:f>
              <c:strCache>
                <c:ptCount val="1"/>
                <c:pt idx="0">
                  <c:v>Mitrāji</c:v>
                </c:pt>
              </c:strCache>
            </c:strRef>
          </c:tx>
          <c:spPr>
            <a:solidFill>
              <a:srgbClr val="579D1C"/>
            </a:solidFill>
            <a:ln w="0">
              <a:noFill/>
            </a:ln>
          </c:spPr>
          <c:invertIfNegative val="0"/>
          <c:dLbls>
            <c:spPr>
              <a:noFill/>
              <a:ln>
                <a:noFill/>
              </a:ln>
              <a:effectLst/>
            </c:spPr>
            <c:txPr>
              <a:bodyPr wrap="none"/>
              <a:lstStyle/>
              <a:p>
                <a:pPr>
                  <a:defRPr lang="lv-LV" sz="1000" b="0" strike="noStrike" spc="-1">
                    <a:latin typeface="Arial"/>
                  </a:defRPr>
                </a:pPr>
                <a:endParaRPr lang="lv-LV"/>
              </a:p>
            </c:txPr>
            <c:showLegendKey val="0"/>
            <c:showVal val="0"/>
            <c:showCatName val="0"/>
            <c:showSerName val="0"/>
            <c:showPercent val="0"/>
            <c:showBubbleSize val="1"/>
            <c:separator> </c:separator>
            <c:showLeaderLines val="0"/>
            <c:extLst>
              <c:ext xmlns:c15="http://schemas.microsoft.com/office/drawing/2012/chart" uri="{CE6537A1-D6FC-4f65-9D91-7224C49458BB}">
                <c15:showLeaderLines val="1"/>
              </c:ext>
            </c:extLst>
          </c:dLbls>
          <c:cat>
            <c:strRef>
              <c:f>categories</c:f>
              <c:strCach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strCache>
            </c:strRef>
          </c:cat>
          <c:val>
            <c:numRef>
              <c:f>3</c:f>
              <c:numCache>
                <c:formatCode>General</c:formatCode>
                <c:ptCount val="61"/>
                <c:pt idx="0">
                  <c:v>1040.40324504306</c:v>
                </c:pt>
                <c:pt idx="1">
                  <c:v>1482.97200326659</c:v>
                </c:pt>
                <c:pt idx="2">
                  <c:v>488.47649836221802</c:v>
                </c:pt>
                <c:pt idx="3">
                  <c:v>223.804111389745</c:v>
                </c:pt>
                <c:pt idx="4">
                  <c:v>334.49073124099101</c:v>
                </c:pt>
                <c:pt idx="5">
                  <c:v>341.16812415538402</c:v>
                </c:pt>
                <c:pt idx="6">
                  <c:v>326.01282022017102</c:v>
                </c:pt>
                <c:pt idx="7">
                  <c:v>366.08702832023999</c:v>
                </c:pt>
                <c:pt idx="8">
                  <c:v>279.46256192803298</c:v>
                </c:pt>
                <c:pt idx="9">
                  <c:v>661.28652684713904</c:v>
                </c:pt>
                <c:pt idx="10">
                  <c:v>468.153665270847</c:v>
                </c:pt>
                <c:pt idx="11">
                  <c:v>536.64891142630904</c:v>
                </c:pt>
                <c:pt idx="12">
                  <c:v>840.75116053510203</c:v>
                </c:pt>
                <c:pt idx="13">
                  <c:v>720.06553560609404</c:v>
                </c:pt>
                <c:pt idx="14">
                  <c:v>726.12513578392497</c:v>
                </c:pt>
                <c:pt idx="15">
                  <c:v>914.52617818236604</c:v>
                </c:pt>
                <c:pt idx="16">
                  <c:v>1119.7577228213099</c:v>
                </c:pt>
                <c:pt idx="17">
                  <c:v>558.57320134992005</c:v>
                </c:pt>
                <c:pt idx="18">
                  <c:v>881.74102370505796</c:v>
                </c:pt>
                <c:pt idx="19">
                  <c:v>863.331013120698</c:v>
                </c:pt>
                <c:pt idx="20">
                  <c:v>729.60641483125698</c:v>
                </c:pt>
                <c:pt idx="21">
                  <c:v>982.93894431978003</c:v>
                </c:pt>
                <c:pt idx="22">
                  <c:v>833.46035705780196</c:v>
                </c:pt>
                <c:pt idx="23">
                  <c:v>1332.3650986990301</c:v>
                </c:pt>
                <c:pt idx="24">
                  <c:v>1016.17267096041</c:v>
                </c:pt>
                <c:pt idx="25">
                  <c:v>1338.7141555125399</c:v>
                </c:pt>
                <c:pt idx="26">
                  <c:v>943.04270491791897</c:v>
                </c:pt>
                <c:pt idx="27">
                  <c:v>1123.38686819862</c:v>
                </c:pt>
                <c:pt idx="28">
                  <c:v>1606.19593593223</c:v>
                </c:pt>
                <c:pt idx="29">
                  <c:v>1315.4812513653601</c:v>
                </c:pt>
                <c:pt idx="30">
                  <c:v>1375.92302528082</c:v>
                </c:pt>
                <c:pt idx="31">
                  <c:v>1383.05759517976</c:v>
                </c:pt>
                <c:pt idx="32">
                  <c:v>1389.78634876568</c:v>
                </c:pt>
                <c:pt idx="33">
                  <c:v>1396.5119254658</c:v>
                </c:pt>
                <c:pt idx="34">
                  <c:v>1403.06983099542</c:v>
                </c:pt>
                <c:pt idx="35">
                  <c:v>1409.62481566167</c:v>
                </c:pt>
                <c:pt idx="36">
                  <c:v>1416.0660660475301</c:v>
                </c:pt>
                <c:pt idx="37">
                  <c:v>1421.55681155609</c:v>
                </c:pt>
                <c:pt idx="38">
                  <c:v>1427.0451369646</c:v>
                </c:pt>
                <c:pt idx="39">
                  <c:v>1431.34861031276</c:v>
                </c:pt>
                <c:pt idx="40">
                  <c:v>1435.6496635608801</c:v>
                </c:pt>
                <c:pt idx="41">
                  <c:v>1440.12816764279</c:v>
                </c:pt>
                <c:pt idx="42">
                  <c:v>1442.19600951596</c:v>
                </c:pt>
                <c:pt idx="43">
                  <c:v>1444.26385138913</c:v>
                </c:pt>
                <c:pt idx="44">
                  <c:v>1446.3545157354299</c:v>
                </c:pt>
                <c:pt idx="45">
                  <c:v>1448.4386908689401</c:v>
                </c:pt>
                <c:pt idx="46">
                  <c:v>1450.8341973330701</c:v>
                </c:pt>
                <c:pt idx="47">
                  <c:v>1452.8379884557801</c:v>
                </c:pt>
                <c:pt idx="48">
                  <c:v>1454.90202827332</c:v>
                </c:pt>
                <c:pt idx="49">
                  <c:v>1456.8923555669101</c:v>
                </c:pt>
                <c:pt idx="50">
                  <c:v>1458.8818477191401</c:v>
                </c:pt>
                <c:pt idx="51">
                  <c:v>1459.7686970127199</c:v>
                </c:pt>
                <c:pt idx="52">
                  <c:v>1459.7063981838401</c:v>
                </c:pt>
                <c:pt idx="53">
                  <c:v>1459.6465171714999</c:v>
                </c:pt>
                <c:pt idx="54">
                  <c:v>1459.5890539756899</c:v>
                </c:pt>
                <c:pt idx="55">
                  <c:v>1459.5340085964101</c:v>
                </c:pt>
                <c:pt idx="56">
                  <c:v>1459.7675728069501</c:v>
                </c:pt>
                <c:pt idx="57">
                  <c:v>1459.70287543772</c:v>
                </c:pt>
                <c:pt idx="58">
                  <c:v>1459.6405975914199</c:v>
                </c:pt>
                <c:pt idx="59">
                  <c:v>1459.5807392680399</c:v>
                </c:pt>
                <c:pt idx="60">
                  <c:v>1459.5233004675899</c:v>
                </c:pt>
              </c:numCache>
            </c:numRef>
          </c:val>
          <c:extLst>
            <c:ext xmlns:c16="http://schemas.microsoft.com/office/drawing/2014/chart" uri="{C3380CC4-5D6E-409C-BE32-E72D297353CC}">
              <c16:uniqueId val="{00000003-D2AD-4454-A035-68E6F844B42D}"/>
            </c:ext>
          </c:extLst>
        </c:ser>
        <c:ser>
          <c:idx val="4"/>
          <c:order val="4"/>
          <c:tx>
            <c:strRef>
              <c:f>label 4</c:f>
              <c:strCache>
                <c:ptCount val="1"/>
                <c:pt idx="0">
                  <c:v>Apbūve</c:v>
                </c:pt>
              </c:strCache>
            </c:strRef>
          </c:tx>
          <c:spPr>
            <a:solidFill>
              <a:srgbClr val="7E0021"/>
            </a:solidFill>
            <a:ln w="0">
              <a:noFill/>
            </a:ln>
          </c:spPr>
          <c:invertIfNegative val="0"/>
          <c:dLbls>
            <c:spPr>
              <a:noFill/>
              <a:ln>
                <a:noFill/>
              </a:ln>
              <a:effectLst/>
            </c:spPr>
            <c:txPr>
              <a:bodyPr wrap="none"/>
              <a:lstStyle/>
              <a:p>
                <a:pPr>
                  <a:defRPr lang="lv-LV" sz="1000" b="0" strike="noStrike" spc="-1">
                    <a:latin typeface="Arial"/>
                  </a:defRPr>
                </a:pPr>
                <a:endParaRPr lang="lv-LV"/>
              </a:p>
            </c:txPr>
            <c:showLegendKey val="0"/>
            <c:showVal val="0"/>
            <c:showCatName val="0"/>
            <c:showSerName val="0"/>
            <c:showPercent val="0"/>
            <c:showBubbleSize val="1"/>
            <c:separator> </c:separator>
            <c:showLeaderLines val="0"/>
            <c:extLst>
              <c:ext xmlns:c15="http://schemas.microsoft.com/office/drawing/2012/chart" uri="{CE6537A1-D6FC-4f65-9D91-7224C49458BB}">
                <c15:showLeaderLines val="1"/>
              </c:ext>
            </c:extLst>
          </c:dLbls>
          <c:cat>
            <c:strRef>
              <c:f>categories</c:f>
              <c:strCach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strCache>
            </c:strRef>
          </c:cat>
          <c:val>
            <c:numRef>
              <c:f>4</c:f>
              <c:numCache>
                <c:formatCode>General</c:formatCode>
                <c:ptCount val="61"/>
                <c:pt idx="0">
                  <c:v>-48.369752041969903</c:v>
                </c:pt>
                <c:pt idx="1">
                  <c:v>-32.917252788780097</c:v>
                </c:pt>
                <c:pt idx="2">
                  <c:v>-33.443700256683499</c:v>
                </c:pt>
                <c:pt idx="3">
                  <c:v>-31.242352101676399</c:v>
                </c:pt>
                <c:pt idx="4">
                  <c:v>-31.884159161691901</c:v>
                </c:pt>
                <c:pt idx="5">
                  <c:v>-30.759032011613499</c:v>
                </c:pt>
                <c:pt idx="6">
                  <c:v>-17.6969035200684</c:v>
                </c:pt>
                <c:pt idx="7">
                  <c:v>-17.778923574002199</c:v>
                </c:pt>
                <c:pt idx="8">
                  <c:v>-14.977977488129801</c:v>
                </c:pt>
                <c:pt idx="9">
                  <c:v>-13.034339105924101</c:v>
                </c:pt>
                <c:pt idx="10">
                  <c:v>-10.3822267886655</c:v>
                </c:pt>
                <c:pt idx="11">
                  <c:v>76.341992745817706</c:v>
                </c:pt>
                <c:pt idx="12">
                  <c:v>85.607221940453201</c:v>
                </c:pt>
                <c:pt idx="13">
                  <c:v>94.967191388036099</c:v>
                </c:pt>
                <c:pt idx="14">
                  <c:v>104.134130562301</c:v>
                </c:pt>
                <c:pt idx="15">
                  <c:v>113.46621086672199</c:v>
                </c:pt>
                <c:pt idx="16">
                  <c:v>122.530219794285</c:v>
                </c:pt>
                <c:pt idx="17">
                  <c:v>66.041691996877304</c:v>
                </c:pt>
                <c:pt idx="18">
                  <c:v>75.266997168743501</c:v>
                </c:pt>
                <c:pt idx="19">
                  <c:v>228.56951213222499</c:v>
                </c:pt>
                <c:pt idx="20">
                  <c:v>257.67635153495701</c:v>
                </c:pt>
                <c:pt idx="21">
                  <c:v>267.54495434839203</c:v>
                </c:pt>
                <c:pt idx="22">
                  <c:v>-406.389161983571</c:v>
                </c:pt>
                <c:pt idx="23">
                  <c:v>-379.96922578492001</c:v>
                </c:pt>
                <c:pt idx="24">
                  <c:v>-274.55253582363798</c:v>
                </c:pt>
                <c:pt idx="25">
                  <c:v>-239.637775177913</c:v>
                </c:pt>
                <c:pt idx="26">
                  <c:v>-202.029739319096</c:v>
                </c:pt>
                <c:pt idx="27">
                  <c:v>363.91805244380799</c:v>
                </c:pt>
                <c:pt idx="28">
                  <c:v>694.10294182597704</c:v>
                </c:pt>
                <c:pt idx="29">
                  <c:v>728.17991728176196</c:v>
                </c:pt>
                <c:pt idx="30">
                  <c:v>762.41860300503799</c:v>
                </c:pt>
                <c:pt idx="31">
                  <c:v>792.66162881223295</c:v>
                </c:pt>
                <c:pt idx="32">
                  <c:v>822.74993748579004</c:v>
                </c:pt>
                <c:pt idx="33">
                  <c:v>852.49099222867801</c:v>
                </c:pt>
                <c:pt idx="34">
                  <c:v>881.81505743933303</c:v>
                </c:pt>
                <c:pt idx="35">
                  <c:v>910.84490439721196</c:v>
                </c:pt>
                <c:pt idx="36">
                  <c:v>939.55646170439798</c:v>
                </c:pt>
                <c:pt idx="37">
                  <c:v>967.78474930155096</c:v>
                </c:pt>
                <c:pt idx="38">
                  <c:v>995.90325741204197</c:v>
                </c:pt>
                <c:pt idx="39">
                  <c:v>1019.89139051717</c:v>
                </c:pt>
                <c:pt idx="40">
                  <c:v>1043.8978889888899</c:v>
                </c:pt>
                <c:pt idx="41">
                  <c:v>694.21867244767304</c:v>
                </c:pt>
                <c:pt idx="42">
                  <c:v>691.591451367064</c:v>
                </c:pt>
                <c:pt idx="43">
                  <c:v>688.96202088406505</c:v>
                </c:pt>
                <c:pt idx="44">
                  <c:v>682.79791191796596</c:v>
                </c:pt>
                <c:pt idx="45">
                  <c:v>676.62211140151203</c:v>
                </c:pt>
                <c:pt idx="46">
                  <c:v>670.46146586846703</c:v>
                </c:pt>
                <c:pt idx="47">
                  <c:v>664.140631269903</c:v>
                </c:pt>
                <c:pt idx="48">
                  <c:v>658.25040082566397</c:v>
                </c:pt>
                <c:pt idx="49">
                  <c:v>652.34962008417995</c:v>
                </c:pt>
                <c:pt idx="50">
                  <c:v>646.61131617287299</c:v>
                </c:pt>
                <c:pt idx="51">
                  <c:v>644.08638180440403</c:v>
                </c:pt>
                <c:pt idx="52">
                  <c:v>641.08222687212901</c:v>
                </c:pt>
                <c:pt idx="53">
                  <c:v>637.76684595163397</c:v>
                </c:pt>
                <c:pt idx="54">
                  <c:v>634.12000965666198</c:v>
                </c:pt>
                <c:pt idx="55">
                  <c:v>630.12527969361599</c:v>
                </c:pt>
                <c:pt idx="56">
                  <c:v>626.35763115015698</c:v>
                </c:pt>
                <c:pt idx="57">
                  <c:v>622.54776686252205</c:v>
                </c:pt>
                <c:pt idx="58">
                  <c:v>618.69587388751597</c:v>
                </c:pt>
                <c:pt idx="59">
                  <c:v>614.785817600786</c:v>
                </c:pt>
                <c:pt idx="60">
                  <c:v>610.821701765326</c:v>
                </c:pt>
              </c:numCache>
            </c:numRef>
          </c:val>
          <c:extLst>
            <c:ext xmlns:c16="http://schemas.microsoft.com/office/drawing/2014/chart" uri="{C3380CC4-5D6E-409C-BE32-E72D297353CC}">
              <c16:uniqueId val="{00000004-D2AD-4454-A035-68E6F844B42D}"/>
            </c:ext>
          </c:extLst>
        </c:ser>
        <c:dLbls>
          <c:showLegendKey val="0"/>
          <c:showVal val="0"/>
          <c:showCatName val="0"/>
          <c:showSerName val="0"/>
          <c:showPercent val="0"/>
          <c:showBubbleSize val="0"/>
        </c:dLbls>
        <c:gapWidth val="100"/>
        <c:overlap val="100"/>
        <c:axId val="89311763"/>
        <c:axId val="24513812"/>
      </c:barChart>
      <c:lineChart>
        <c:grouping val="stacked"/>
        <c:varyColors val="0"/>
        <c:ser>
          <c:idx val="5"/>
          <c:order val="5"/>
          <c:tx>
            <c:strRef>
              <c:f>label 5</c:f>
              <c:strCache>
                <c:ptCount val="1"/>
                <c:pt idx="0">
                  <c:v>Kopējās emisijas</c:v>
                </c:pt>
              </c:strCache>
            </c:strRef>
          </c:tx>
          <c:spPr>
            <a:ln w="28800">
              <a:solidFill>
                <a:srgbClr val="83CAFF"/>
              </a:solidFill>
              <a:round/>
            </a:ln>
          </c:spPr>
          <c:marker>
            <c:symbol val="none"/>
          </c:marker>
          <c:dLbls>
            <c:spPr>
              <a:noFill/>
              <a:ln>
                <a:noFill/>
              </a:ln>
              <a:effectLst/>
            </c:spPr>
            <c:txPr>
              <a:bodyPr wrap="none"/>
              <a:lstStyle/>
              <a:p>
                <a:pPr>
                  <a:defRPr lang="lv-LV" sz="1000" b="0" strike="noStrike" spc="-1">
                    <a:latin typeface="Arial"/>
                  </a:defRPr>
                </a:pPr>
                <a:endParaRPr lang="lv-LV"/>
              </a:p>
            </c:txPr>
            <c:showLegendKey val="0"/>
            <c:showVal val="0"/>
            <c:showCatName val="0"/>
            <c:showSerName val="0"/>
            <c:showPercent val="0"/>
            <c:showBubbleSize val="1"/>
            <c:separator> </c:separator>
            <c:showLeaderLines val="0"/>
            <c:extLst>
              <c:ext xmlns:c15="http://schemas.microsoft.com/office/drawing/2012/chart" uri="{CE6537A1-D6FC-4f65-9D91-7224C49458BB}">
                <c15:showLeaderLines val="1"/>
              </c:ext>
            </c:extLst>
          </c:dLbls>
          <c:cat>
            <c:strRef>
              <c:f>categories</c:f>
              <c:strCache>
                <c:ptCount val="6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pt idx="51">
                  <c:v>2041</c:v>
                </c:pt>
                <c:pt idx="52">
                  <c:v>2042</c:v>
                </c:pt>
                <c:pt idx="53">
                  <c:v>2043</c:v>
                </c:pt>
                <c:pt idx="54">
                  <c:v>2044</c:v>
                </c:pt>
                <c:pt idx="55">
                  <c:v>2045</c:v>
                </c:pt>
                <c:pt idx="56">
                  <c:v>2046</c:v>
                </c:pt>
                <c:pt idx="57">
                  <c:v>2047</c:v>
                </c:pt>
                <c:pt idx="58">
                  <c:v>2048</c:v>
                </c:pt>
                <c:pt idx="59">
                  <c:v>2049</c:v>
                </c:pt>
                <c:pt idx="60">
                  <c:v>2050</c:v>
                </c:pt>
              </c:strCache>
            </c:strRef>
          </c:cat>
          <c:val>
            <c:numRef>
              <c:f>5</c:f>
              <c:numCache>
                <c:formatCode>General</c:formatCode>
                <c:ptCount val="61"/>
                <c:pt idx="0">
                  <c:v>-11849.7719260543</c:v>
                </c:pt>
                <c:pt idx="1">
                  <c:v>-12257.6252680377</c:v>
                </c:pt>
                <c:pt idx="2">
                  <c:v>-12634.933699310899</c:v>
                </c:pt>
                <c:pt idx="3">
                  <c:v>-12523.626112768299</c:v>
                </c:pt>
                <c:pt idx="4">
                  <c:v>-15407.3214989844</c:v>
                </c:pt>
                <c:pt idx="5">
                  <c:v>-14245.5841169462</c:v>
                </c:pt>
                <c:pt idx="6">
                  <c:v>-14477.1905584506</c:v>
                </c:pt>
                <c:pt idx="7">
                  <c:v>-12662.9748680554</c:v>
                </c:pt>
                <c:pt idx="8">
                  <c:v>-11694.4876901154</c:v>
                </c:pt>
                <c:pt idx="9">
                  <c:v>-7932.9656829409996</c:v>
                </c:pt>
                <c:pt idx="10">
                  <c:v>-10999.121903409599</c:v>
                </c:pt>
                <c:pt idx="11">
                  <c:v>-11972.2216704534</c:v>
                </c:pt>
                <c:pt idx="12">
                  <c:v>-10238.8804823023</c:v>
                </c:pt>
                <c:pt idx="13">
                  <c:v>-9848.7034638673904</c:v>
                </c:pt>
                <c:pt idx="14">
                  <c:v>-6174.2286790618</c:v>
                </c:pt>
                <c:pt idx="15">
                  <c:v>-5831.2247614159796</c:v>
                </c:pt>
                <c:pt idx="16">
                  <c:v>-6627.9698986581998</c:v>
                </c:pt>
                <c:pt idx="17">
                  <c:v>-6245.5885114626399</c:v>
                </c:pt>
                <c:pt idx="18">
                  <c:v>-6666.2809157351903</c:v>
                </c:pt>
                <c:pt idx="19">
                  <c:v>-3709.9214937941001</c:v>
                </c:pt>
                <c:pt idx="20">
                  <c:v>-2000.3725447029501</c:v>
                </c:pt>
                <c:pt idx="21">
                  <c:v>-2424.67978322317</c:v>
                </c:pt>
                <c:pt idx="22">
                  <c:v>-3822.0422593961698</c:v>
                </c:pt>
                <c:pt idx="23">
                  <c:v>-2567.9545895016199</c:v>
                </c:pt>
                <c:pt idx="24">
                  <c:v>1509.67428791817</c:v>
                </c:pt>
                <c:pt idx="25">
                  <c:v>209.72976891389601</c:v>
                </c:pt>
                <c:pt idx="26">
                  <c:v>-1472.2942400509201</c:v>
                </c:pt>
                <c:pt idx="27">
                  <c:v>-2758.83440627447</c:v>
                </c:pt>
                <c:pt idx="28">
                  <c:v>-567.47091999955001</c:v>
                </c:pt>
                <c:pt idx="29">
                  <c:v>-3262.1643111938401</c:v>
                </c:pt>
                <c:pt idx="30">
                  <c:v>-3364.9278252657</c:v>
                </c:pt>
                <c:pt idx="31">
                  <c:v>-1402.38087789677</c:v>
                </c:pt>
                <c:pt idx="32">
                  <c:v>-1573.91465979393</c:v>
                </c:pt>
                <c:pt idx="33">
                  <c:v>-1648.4641724584999</c:v>
                </c:pt>
                <c:pt idx="34">
                  <c:v>-1782.3179600814699</c:v>
                </c:pt>
                <c:pt idx="35">
                  <c:v>-1941.6485942663001</c:v>
                </c:pt>
                <c:pt idx="36">
                  <c:v>-1517.27504135953</c:v>
                </c:pt>
                <c:pt idx="37">
                  <c:v>-1284.62445464029</c:v>
                </c:pt>
                <c:pt idx="38">
                  <c:v>-1011.3017825905</c:v>
                </c:pt>
                <c:pt idx="39">
                  <c:v>-946.821155487591</c:v>
                </c:pt>
                <c:pt idx="40">
                  <c:v>-907.87495639688802</c:v>
                </c:pt>
                <c:pt idx="41">
                  <c:v>-1547.5026059101499</c:v>
                </c:pt>
                <c:pt idx="42">
                  <c:v>-1605.97324635926</c:v>
                </c:pt>
                <c:pt idx="43">
                  <c:v>-1668.10466328747</c:v>
                </c:pt>
                <c:pt idx="44">
                  <c:v>-1684.88828650765</c:v>
                </c:pt>
                <c:pt idx="45">
                  <c:v>-1652.53115227838</c:v>
                </c:pt>
                <c:pt idx="46">
                  <c:v>-1337.3127018126199</c:v>
                </c:pt>
                <c:pt idx="47">
                  <c:v>-1326.4497752817001</c:v>
                </c:pt>
                <c:pt idx="48">
                  <c:v>-1320.30465428604</c:v>
                </c:pt>
                <c:pt idx="49">
                  <c:v>-1256.29895831571</c:v>
                </c:pt>
                <c:pt idx="50">
                  <c:v>-1253.19047980511</c:v>
                </c:pt>
                <c:pt idx="51">
                  <c:v>-878.96742886875199</c:v>
                </c:pt>
                <c:pt idx="52">
                  <c:v>-1024.9826092691201</c:v>
                </c:pt>
                <c:pt idx="53">
                  <c:v>-1161.04057733532</c:v>
                </c:pt>
                <c:pt idx="54">
                  <c:v>-1287.8209122021101</c:v>
                </c:pt>
                <c:pt idx="55">
                  <c:v>-1516.6704700349701</c:v>
                </c:pt>
                <c:pt idx="56">
                  <c:v>-1413.1956191040899</c:v>
                </c:pt>
                <c:pt idx="57">
                  <c:v>-1267.2579194265099</c:v>
                </c:pt>
                <c:pt idx="58">
                  <c:v>-1120.5178220098401</c:v>
                </c:pt>
                <c:pt idx="59">
                  <c:v>-973.72327856394998</c:v>
                </c:pt>
                <c:pt idx="60">
                  <c:v>-830.46101699825601</c:v>
                </c:pt>
              </c:numCache>
            </c:numRef>
          </c:val>
          <c:smooth val="0"/>
          <c:extLst>
            <c:ext xmlns:c16="http://schemas.microsoft.com/office/drawing/2014/chart" uri="{C3380CC4-5D6E-409C-BE32-E72D297353CC}">
              <c16:uniqueId val="{00000005-D2AD-4454-A035-68E6F844B42D}"/>
            </c:ext>
          </c:extLst>
        </c:ser>
        <c:dLbls>
          <c:showLegendKey val="0"/>
          <c:showVal val="0"/>
          <c:showCatName val="0"/>
          <c:showSerName val="0"/>
          <c:showPercent val="0"/>
          <c:showBubbleSize val="0"/>
        </c:dLbls>
        <c:hiLowLines>
          <c:spPr>
            <a:ln w="0">
              <a:noFill/>
            </a:ln>
          </c:spPr>
        </c:hiLowLines>
        <c:marker val="1"/>
        <c:smooth val="0"/>
        <c:axId val="89311763"/>
        <c:axId val="24513812"/>
      </c:lineChart>
      <c:catAx>
        <c:axId val="89311763"/>
        <c:scaling>
          <c:orientation val="minMax"/>
        </c:scaling>
        <c:delete val="0"/>
        <c:axPos val="b"/>
        <c:numFmt formatCode="[$-426]0" sourceLinked="0"/>
        <c:majorTickMark val="out"/>
        <c:minorTickMark val="none"/>
        <c:tickLblPos val="low"/>
        <c:spPr>
          <a:ln w="0">
            <a:solidFill>
              <a:srgbClr val="B3B3B3"/>
            </a:solidFill>
          </a:ln>
        </c:spPr>
        <c:txPr>
          <a:bodyPr rot="-5400000"/>
          <a:lstStyle/>
          <a:p>
            <a:pPr>
              <a:defRPr lang="lv-LV" sz="900" b="0" strike="noStrike" spc="-1">
                <a:latin typeface="Linux Libertine G"/>
              </a:defRPr>
            </a:pPr>
            <a:endParaRPr lang="lv-LV"/>
          </a:p>
        </c:txPr>
        <c:crossAx val="24513812"/>
        <c:crosses val="autoZero"/>
        <c:auto val="1"/>
        <c:lblAlgn val="ctr"/>
        <c:lblOffset val="100"/>
        <c:noMultiLvlLbl val="0"/>
      </c:catAx>
      <c:valAx>
        <c:axId val="24513812"/>
        <c:scaling>
          <c:orientation val="minMax"/>
        </c:scaling>
        <c:delete val="0"/>
        <c:axPos val="l"/>
        <c:title>
          <c:tx>
            <c:rich>
              <a:bodyPr rot="-5400000"/>
              <a:lstStyle/>
              <a:p>
                <a:pPr>
                  <a:defRPr lang="lv-LV" sz="900" b="0" strike="noStrike" spc="-1">
                    <a:latin typeface="Times New Roman"/>
                  </a:defRPr>
                </a:pPr>
                <a:r>
                  <a:rPr lang="lv-LV" sz="900" b="0" strike="noStrike" spc="-1">
                    <a:latin typeface="Times New Roman"/>
                  </a:rPr>
                  <a:t>GHG emissions, Gg CO2 eq.</a:t>
                </a:r>
              </a:p>
            </c:rich>
          </c:tx>
          <c:overlay val="0"/>
          <c:spPr>
            <a:noFill/>
            <a:ln w="0">
              <a:noFill/>
            </a:ln>
          </c:spPr>
        </c:title>
        <c:numFmt formatCode="[$-426]#,##0" sourceLinked="0"/>
        <c:majorTickMark val="out"/>
        <c:minorTickMark val="none"/>
        <c:tickLblPos val="nextTo"/>
        <c:spPr>
          <a:ln w="0">
            <a:solidFill>
              <a:srgbClr val="B3B3B3"/>
            </a:solidFill>
          </a:ln>
        </c:spPr>
        <c:txPr>
          <a:bodyPr/>
          <a:lstStyle/>
          <a:p>
            <a:pPr>
              <a:defRPr lang="lv-LV" sz="900" b="0" strike="noStrike" spc="-1">
                <a:latin typeface="Times New Roman"/>
              </a:defRPr>
            </a:pPr>
            <a:endParaRPr lang="lv-LV"/>
          </a:p>
        </c:txPr>
        <c:crossAx val="89311763"/>
        <c:crosses val="autoZero"/>
        <c:crossBetween val="between"/>
      </c:valAx>
      <c:spPr>
        <a:noFill/>
        <a:ln w="0">
          <a:noFill/>
        </a:ln>
      </c:spPr>
    </c:plotArea>
    <c:legend>
      <c:legendPos val="t"/>
      <c:overlay val="0"/>
      <c:spPr>
        <a:noFill/>
        <a:ln w="0">
          <a:noFill/>
        </a:ln>
      </c:spPr>
      <c:txPr>
        <a:bodyPr/>
        <a:lstStyle/>
        <a:p>
          <a:pPr>
            <a:defRPr lang="lv-LV" sz="900" b="0" strike="noStrike" spc="-1">
              <a:latin typeface="Times New Roman"/>
            </a:defRPr>
          </a:pPr>
          <a:endParaRPr lang="lv-LV"/>
        </a:p>
      </c:txPr>
    </c:legend>
    <c:plotVisOnly val="1"/>
    <c:dispBlanksAs val="gap"/>
    <c:showDLblsOverMax val="1"/>
  </c:chart>
  <c:spPr>
    <a:noFill/>
    <a:ln w="0">
      <a:noFill/>
    </a:ln>
  </c:spPr>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8828AB-19AB-4886-9C73-71D24D599424}" type="doc">
      <dgm:prSet loTypeId="urn:microsoft.com/office/officeart/2005/8/layout/pyramid1" loCatId="pyramid" qsTypeId="urn:microsoft.com/office/officeart/2005/8/quickstyle/simple1" qsCatId="simple" csTypeId="urn:microsoft.com/office/officeart/2005/8/colors/accent1_2" csCatId="accent1" phldr="1"/>
      <dgm:spPr/>
    </dgm:pt>
    <dgm:pt modelId="{DA5DD975-A6D4-4983-A0BA-0769CA1966F6}">
      <dgm:prSet phldrT="[Text]" custT="1"/>
      <dgm:spPr>
        <a:solidFill>
          <a:srgbClr val="FFC000"/>
        </a:solidFill>
      </dgm:spPr>
      <dgm:t>
        <a:bodyPr/>
        <a:lstStyle/>
        <a:p>
          <a:endParaRPr lang="lv-LV" sz="1800">
            <a:latin typeface="Verdana" panose="020B0604030504040204" pitchFamily="34" charset="0"/>
            <a:ea typeface="Verdana" panose="020B0604030504040204" pitchFamily="34" charset="0"/>
          </a:endParaRPr>
        </a:p>
        <a:p>
          <a:r>
            <a:rPr lang="lv-LV" sz="1800">
              <a:latin typeface="Verdana" panose="020B0604030504040204" pitchFamily="34" charset="0"/>
              <a:ea typeface="Verdana" panose="020B0604030504040204" pitchFamily="34" charset="0"/>
            </a:rPr>
            <a:t>Nacionālais līmenis</a:t>
          </a:r>
        </a:p>
        <a:p>
          <a:r>
            <a:rPr lang="lv-LV" sz="1800">
              <a:latin typeface="Verdana" panose="020B0604030504040204" pitchFamily="34" charset="0"/>
              <a:ea typeface="Verdana" panose="020B0604030504040204" pitchFamily="34" charset="0"/>
            </a:rPr>
            <a:t>(valsts pārvalde, </a:t>
          </a:r>
        </a:p>
        <a:p>
          <a:r>
            <a:rPr lang="lv-LV" sz="1800">
              <a:latin typeface="Verdana" panose="020B0604030504040204" pitchFamily="34" charset="0"/>
              <a:ea typeface="Verdana" panose="020B0604030504040204" pitchFamily="34" charset="0"/>
            </a:rPr>
            <a:t>valsts attīstības plānošana)</a:t>
          </a:r>
        </a:p>
      </dgm:t>
    </dgm:pt>
    <dgm:pt modelId="{9DC643CF-90F4-4EFC-850E-6273E9EDF063}" type="parTrans" cxnId="{4BC128F1-F6DC-45EA-B6C4-BACC3A70AACC}">
      <dgm:prSet/>
      <dgm:spPr/>
      <dgm:t>
        <a:bodyPr/>
        <a:lstStyle/>
        <a:p>
          <a:endParaRPr lang="lv-LV"/>
        </a:p>
      </dgm:t>
    </dgm:pt>
    <dgm:pt modelId="{D615F0E0-25FD-4762-8CDF-FE74EB489880}" type="sibTrans" cxnId="{4BC128F1-F6DC-45EA-B6C4-BACC3A70AACC}">
      <dgm:prSet/>
      <dgm:spPr/>
      <dgm:t>
        <a:bodyPr/>
        <a:lstStyle/>
        <a:p>
          <a:endParaRPr lang="lv-LV"/>
        </a:p>
      </dgm:t>
    </dgm:pt>
    <dgm:pt modelId="{E0D5E28E-0E02-49AA-A9E5-0805F0783359}">
      <dgm:prSet phldrT="[Text]" custT="1"/>
      <dgm:spPr>
        <a:solidFill>
          <a:srgbClr val="00B0F0"/>
        </a:solidFill>
      </dgm:spPr>
      <dgm:t>
        <a:bodyPr/>
        <a:lstStyle/>
        <a:p>
          <a:r>
            <a:rPr lang="lv-LV" sz="1800">
              <a:latin typeface="Verdana" panose="020B0604030504040204" pitchFamily="34" charset="0"/>
              <a:ea typeface="Verdana" panose="020B0604030504040204" pitchFamily="34" charset="0"/>
            </a:rPr>
            <a:t>Reģionālais līmenis</a:t>
          </a:r>
        </a:p>
        <a:p>
          <a:r>
            <a:rPr lang="lv-LV" sz="1800">
              <a:latin typeface="Verdana" panose="020B0604030504040204" pitchFamily="34" charset="0"/>
              <a:ea typeface="Verdana" panose="020B0604030504040204" pitchFamily="34" charset="0"/>
            </a:rPr>
            <a:t>(reģionu attīstības plānošana)</a:t>
          </a:r>
        </a:p>
      </dgm:t>
    </dgm:pt>
    <dgm:pt modelId="{44F736EE-A83E-4DA5-96E0-A2762D43C0AC}" type="parTrans" cxnId="{898C3C42-6CE8-4FC6-9F77-45D6BB9AF8C6}">
      <dgm:prSet/>
      <dgm:spPr/>
      <dgm:t>
        <a:bodyPr/>
        <a:lstStyle/>
        <a:p>
          <a:endParaRPr lang="lv-LV"/>
        </a:p>
      </dgm:t>
    </dgm:pt>
    <dgm:pt modelId="{A05B4485-A8F7-4549-AA8A-F1348789CC58}" type="sibTrans" cxnId="{898C3C42-6CE8-4FC6-9F77-45D6BB9AF8C6}">
      <dgm:prSet/>
      <dgm:spPr/>
      <dgm:t>
        <a:bodyPr/>
        <a:lstStyle/>
        <a:p>
          <a:endParaRPr lang="lv-LV"/>
        </a:p>
      </dgm:t>
    </dgm:pt>
    <dgm:pt modelId="{3E512002-7594-458A-BD19-4ED462DB5B08}">
      <dgm:prSet phldrT="[Text]" custT="1"/>
      <dgm:spPr/>
      <dgm:t>
        <a:bodyPr/>
        <a:lstStyle/>
        <a:p>
          <a:r>
            <a:rPr lang="lv-LV" sz="1800">
              <a:latin typeface="Verdana" panose="020B0604030504040204" pitchFamily="34" charset="0"/>
              <a:ea typeface="Verdana" panose="020B0604030504040204" pitchFamily="34" charset="0"/>
            </a:rPr>
            <a:t>Pašvaldību līmenis </a:t>
          </a:r>
        </a:p>
        <a:p>
          <a:r>
            <a:rPr lang="lv-LV" sz="1800">
              <a:latin typeface="Verdana" panose="020B0604030504040204" pitchFamily="34" charset="0"/>
              <a:ea typeface="Verdana" panose="020B0604030504040204" pitchFamily="34" charset="0"/>
            </a:rPr>
            <a:t>(pašvaldības, uzņēmēji, zemju īpašnieki)</a:t>
          </a:r>
        </a:p>
      </dgm:t>
    </dgm:pt>
    <dgm:pt modelId="{26057665-4A29-457C-949B-791F30403E89}" type="parTrans" cxnId="{06B21DA8-36D6-46BD-BED8-8F588486A3C3}">
      <dgm:prSet/>
      <dgm:spPr/>
      <dgm:t>
        <a:bodyPr/>
        <a:lstStyle/>
        <a:p>
          <a:endParaRPr lang="lv-LV"/>
        </a:p>
      </dgm:t>
    </dgm:pt>
    <dgm:pt modelId="{62CED675-6B2A-4A0A-800B-ABE287EC9700}" type="sibTrans" cxnId="{06B21DA8-36D6-46BD-BED8-8F588486A3C3}">
      <dgm:prSet/>
      <dgm:spPr/>
      <dgm:t>
        <a:bodyPr/>
        <a:lstStyle/>
        <a:p>
          <a:endParaRPr lang="lv-LV"/>
        </a:p>
      </dgm:t>
    </dgm:pt>
    <dgm:pt modelId="{FB556174-E4D7-4137-8CE5-401D30D3CA5F}" type="pres">
      <dgm:prSet presAssocID="{528828AB-19AB-4886-9C73-71D24D599424}" presName="Name0" presStyleCnt="0">
        <dgm:presLayoutVars>
          <dgm:dir/>
          <dgm:animLvl val="lvl"/>
          <dgm:resizeHandles val="exact"/>
        </dgm:presLayoutVars>
      </dgm:prSet>
      <dgm:spPr/>
    </dgm:pt>
    <dgm:pt modelId="{224B33E1-81A3-43AE-A3D2-B7617EBA3005}" type="pres">
      <dgm:prSet presAssocID="{DA5DD975-A6D4-4983-A0BA-0769CA1966F6}" presName="Name8" presStyleCnt="0"/>
      <dgm:spPr/>
    </dgm:pt>
    <dgm:pt modelId="{999F4F44-E84F-40C0-A453-88A76E176607}" type="pres">
      <dgm:prSet presAssocID="{DA5DD975-A6D4-4983-A0BA-0769CA1966F6}" presName="level" presStyleLbl="node1" presStyleIdx="0" presStyleCnt="3" custScaleX="96816" custLinFactNeighborX="727" custLinFactNeighborY="-80">
        <dgm:presLayoutVars>
          <dgm:chMax val="1"/>
          <dgm:bulletEnabled val="1"/>
        </dgm:presLayoutVars>
      </dgm:prSet>
      <dgm:spPr/>
    </dgm:pt>
    <dgm:pt modelId="{1EFAC67D-CBB0-40C6-9148-1CFD8DEB9219}" type="pres">
      <dgm:prSet presAssocID="{DA5DD975-A6D4-4983-A0BA-0769CA1966F6}" presName="levelTx" presStyleLbl="revTx" presStyleIdx="0" presStyleCnt="0">
        <dgm:presLayoutVars>
          <dgm:chMax val="1"/>
          <dgm:bulletEnabled val="1"/>
        </dgm:presLayoutVars>
      </dgm:prSet>
      <dgm:spPr/>
    </dgm:pt>
    <dgm:pt modelId="{434A64D1-EA2D-4A03-A0C2-A430672775F0}" type="pres">
      <dgm:prSet presAssocID="{E0D5E28E-0E02-49AA-A9E5-0805F0783359}" presName="Name8" presStyleCnt="0"/>
      <dgm:spPr/>
    </dgm:pt>
    <dgm:pt modelId="{E512B294-EE1D-4080-B3BC-8027B31A65F3}" type="pres">
      <dgm:prSet presAssocID="{E0D5E28E-0E02-49AA-A9E5-0805F0783359}" presName="level" presStyleLbl="node1" presStyleIdx="1" presStyleCnt="3" custScaleX="99760" custLinFactNeighborX="289" custLinFactNeighborY="-508">
        <dgm:presLayoutVars>
          <dgm:chMax val="1"/>
          <dgm:bulletEnabled val="1"/>
        </dgm:presLayoutVars>
      </dgm:prSet>
      <dgm:spPr/>
    </dgm:pt>
    <dgm:pt modelId="{4C00FBC7-C418-4848-B095-CC62CAE4230A}" type="pres">
      <dgm:prSet presAssocID="{E0D5E28E-0E02-49AA-A9E5-0805F0783359}" presName="levelTx" presStyleLbl="revTx" presStyleIdx="0" presStyleCnt="0">
        <dgm:presLayoutVars>
          <dgm:chMax val="1"/>
          <dgm:bulletEnabled val="1"/>
        </dgm:presLayoutVars>
      </dgm:prSet>
      <dgm:spPr/>
    </dgm:pt>
    <dgm:pt modelId="{8A874554-F307-483E-845C-A8E70CAD5E64}" type="pres">
      <dgm:prSet presAssocID="{3E512002-7594-458A-BD19-4ED462DB5B08}" presName="Name8" presStyleCnt="0"/>
      <dgm:spPr/>
    </dgm:pt>
    <dgm:pt modelId="{1ED4813E-4841-43BF-9807-F341DC212711}" type="pres">
      <dgm:prSet presAssocID="{3E512002-7594-458A-BD19-4ED462DB5B08}" presName="level" presStyleLbl="node1" presStyleIdx="2" presStyleCnt="3">
        <dgm:presLayoutVars>
          <dgm:chMax val="1"/>
          <dgm:bulletEnabled val="1"/>
        </dgm:presLayoutVars>
      </dgm:prSet>
      <dgm:spPr/>
    </dgm:pt>
    <dgm:pt modelId="{B43EC62A-7D0C-4AEB-8DD3-566CBD4232DF}" type="pres">
      <dgm:prSet presAssocID="{3E512002-7594-458A-BD19-4ED462DB5B08}" presName="levelTx" presStyleLbl="revTx" presStyleIdx="0" presStyleCnt="0">
        <dgm:presLayoutVars>
          <dgm:chMax val="1"/>
          <dgm:bulletEnabled val="1"/>
        </dgm:presLayoutVars>
      </dgm:prSet>
      <dgm:spPr/>
    </dgm:pt>
  </dgm:ptLst>
  <dgm:cxnLst>
    <dgm:cxn modelId="{BD84320E-B8D4-4E59-8AE0-94241F91B7D8}" type="presOf" srcId="{E0D5E28E-0E02-49AA-A9E5-0805F0783359}" destId="{4C00FBC7-C418-4848-B095-CC62CAE4230A}" srcOrd="1" destOrd="0" presId="urn:microsoft.com/office/officeart/2005/8/layout/pyramid1"/>
    <dgm:cxn modelId="{1E07B41B-F725-4B3E-81B1-474A001A322F}" type="presOf" srcId="{E0D5E28E-0E02-49AA-A9E5-0805F0783359}" destId="{E512B294-EE1D-4080-B3BC-8027B31A65F3}" srcOrd="0" destOrd="0" presId="urn:microsoft.com/office/officeart/2005/8/layout/pyramid1"/>
    <dgm:cxn modelId="{82A86A36-4AC6-4107-9434-6AC61B624E4A}" type="presOf" srcId="{3E512002-7594-458A-BD19-4ED462DB5B08}" destId="{1ED4813E-4841-43BF-9807-F341DC212711}" srcOrd="0" destOrd="0" presId="urn:microsoft.com/office/officeart/2005/8/layout/pyramid1"/>
    <dgm:cxn modelId="{898C3C42-6CE8-4FC6-9F77-45D6BB9AF8C6}" srcId="{528828AB-19AB-4886-9C73-71D24D599424}" destId="{E0D5E28E-0E02-49AA-A9E5-0805F0783359}" srcOrd="1" destOrd="0" parTransId="{44F736EE-A83E-4DA5-96E0-A2762D43C0AC}" sibTransId="{A05B4485-A8F7-4549-AA8A-F1348789CC58}"/>
    <dgm:cxn modelId="{DCD5FA62-BE27-4ABD-A69B-13FAB3332714}" type="presOf" srcId="{3E512002-7594-458A-BD19-4ED462DB5B08}" destId="{B43EC62A-7D0C-4AEB-8DD3-566CBD4232DF}" srcOrd="1" destOrd="0" presId="urn:microsoft.com/office/officeart/2005/8/layout/pyramid1"/>
    <dgm:cxn modelId="{34101653-194A-4208-900E-A768EBBD7AA8}" type="presOf" srcId="{528828AB-19AB-4886-9C73-71D24D599424}" destId="{FB556174-E4D7-4137-8CE5-401D30D3CA5F}" srcOrd="0" destOrd="0" presId="urn:microsoft.com/office/officeart/2005/8/layout/pyramid1"/>
    <dgm:cxn modelId="{06B21DA8-36D6-46BD-BED8-8F588486A3C3}" srcId="{528828AB-19AB-4886-9C73-71D24D599424}" destId="{3E512002-7594-458A-BD19-4ED462DB5B08}" srcOrd="2" destOrd="0" parTransId="{26057665-4A29-457C-949B-791F30403E89}" sibTransId="{62CED675-6B2A-4A0A-800B-ABE287EC9700}"/>
    <dgm:cxn modelId="{4BC128F1-F6DC-45EA-B6C4-BACC3A70AACC}" srcId="{528828AB-19AB-4886-9C73-71D24D599424}" destId="{DA5DD975-A6D4-4983-A0BA-0769CA1966F6}" srcOrd="0" destOrd="0" parTransId="{9DC643CF-90F4-4EFC-850E-6273E9EDF063}" sibTransId="{D615F0E0-25FD-4762-8CDF-FE74EB489880}"/>
    <dgm:cxn modelId="{56B851F5-98E3-4C92-8224-6EFF82242807}" type="presOf" srcId="{DA5DD975-A6D4-4983-A0BA-0769CA1966F6}" destId="{1EFAC67D-CBB0-40C6-9148-1CFD8DEB9219}" srcOrd="1" destOrd="0" presId="urn:microsoft.com/office/officeart/2005/8/layout/pyramid1"/>
    <dgm:cxn modelId="{B8845EFD-1ABA-4D51-9EEE-C958F6B745A1}" type="presOf" srcId="{DA5DD975-A6D4-4983-A0BA-0769CA1966F6}" destId="{999F4F44-E84F-40C0-A453-88A76E176607}" srcOrd="0" destOrd="0" presId="urn:microsoft.com/office/officeart/2005/8/layout/pyramid1"/>
    <dgm:cxn modelId="{87A8E75A-3527-4883-90D5-BEBCF0A87257}" type="presParOf" srcId="{FB556174-E4D7-4137-8CE5-401D30D3CA5F}" destId="{224B33E1-81A3-43AE-A3D2-B7617EBA3005}" srcOrd="0" destOrd="0" presId="urn:microsoft.com/office/officeart/2005/8/layout/pyramid1"/>
    <dgm:cxn modelId="{F05BB070-DEF4-48D6-97EA-73BFF4FD7250}" type="presParOf" srcId="{224B33E1-81A3-43AE-A3D2-B7617EBA3005}" destId="{999F4F44-E84F-40C0-A453-88A76E176607}" srcOrd="0" destOrd="0" presId="urn:microsoft.com/office/officeart/2005/8/layout/pyramid1"/>
    <dgm:cxn modelId="{FFAF2862-EF05-4A24-93B1-58B606E2C56C}" type="presParOf" srcId="{224B33E1-81A3-43AE-A3D2-B7617EBA3005}" destId="{1EFAC67D-CBB0-40C6-9148-1CFD8DEB9219}" srcOrd="1" destOrd="0" presId="urn:microsoft.com/office/officeart/2005/8/layout/pyramid1"/>
    <dgm:cxn modelId="{CE5526C6-6255-4681-BE1C-EC17B31FB2DA}" type="presParOf" srcId="{FB556174-E4D7-4137-8CE5-401D30D3CA5F}" destId="{434A64D1-EA2D-4A03-A0C2-A430672775F0}" srcOrd="1" destOrd="0" presId="urn:microsoft.com/office/officeart/2005/8/layout/pyramid1"/>
    <dgm:cxn modelId="{6776E0EC-5190-4F54-BE5C-CCB8496289A6}" type="presParOf" srcId="{434A64D1-EA2D-4A03-A0C2-A430672775F0}" destId="{E512B294-EE1D-4080-B3BC-8027B31A65F3}" srcOrd="0" destOrd="0" presId="urn:microsoft.com/office/officeart/2005/8/layout/pyramid1"/>
    <dgm:cxn modelId="{C3F430B4-0E72-4AD8-8D01-4C683211E6A5}" type="presParOf" srcId="{434A64D1-EA2D-4A03-A0C2-A430672775F0}" destId="{4C00FBC7-C418-4848-B095-CC62CAE4230A}" srcOrd="1" destOrd="0" presId="urn:microsoft.com/office/officeart/2005/8/layout/pyramid1"/>
    <dgm:cxn modelId="{7D7F3A4C-AF4D-4466-B6FD-D806DC89C328}" type="presParOf" srcId="{FB556174-E4D7-4137-8CE5-401D30D3CA5F}" destId="{8A874554-F307-483E-845C-A8E70CAD5E64}" srcOrd="2" destOrd="0" presId="urn:microsoft.com/office/officeart/2005/8/layout/pyramid1"/>
    <dgm:cxn modelId="{23FE01AC-B9E8-4B61-AB51-3C488825B099}" type="presParOf" srcId="{8A874554-F307-483E-845C-A8E70CAD5E64}" destId="{1ED4813E-4841-43BF-9807-F341DC212711}" srcOrd="0" destOrd="0" presId="urn:microsoft.com/office/officeart/2005/8/layout/pyramid1"/>
    <dgm:cxn modelId="{BEC6A078-9B96-4091-B339-CFF9793EAC77}" type="presParOf" srcId="{8A874554-F307-483E-845C-A8E70CAD5E64}" destId="{B43EC62A-7D0C-4AEB-8DD3-566CBD4232DF}"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A29D6F3-7077-4E0A-A595-B325495B81B7}"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lv-LV"/>
        </a:p>
      </dgm:t>
    </dgm:pt>
    <dgm:pt modelId="{D2E53F50-512D-4BBC-B8C0-BA0454DA41EA}">
      <dgm:prSet phldrT="[Text]"/>
      <dgm:spPr>
        <a:solidFill>
          <a:srgbClr val="257735"/>
        </a:solidFill>
        <a:ln>
          <a:solidFill>
            <a:srgbClr val="257735"/>
          </a:solidFill>
        </a:ln>
      </dgm:spPr>
      <dgm:t>
        <a:bodyPr/>
        <a:lstStyle/>
        <a:p>
          <a:r>
            <a:rPr lang="lv-LV">
              <a:latin typeface="Verdana"/>
              <a:ea typeface="Verdana"/>
            </a:rPr>
            <a:t>SEG emisiju samazināšana</a:t>
          </a:r>
        </a:p>
      </dgm:t>
    </dgm:pt>
    <dgm:pt modelId="{E6B21B2A-B0C8-4E61-BF0F-2030F319AEA0}" type="parTrans" cxnId="{E940D95B-3EFF-4744-BBF4-6AC54148C30F}">
      <dgm:prSet/>
      <dgm:spPr/>
      <dgm:t>
        <a:bodyPr/>
        <a:lstStyle/>
        <a:p>
          <a:endParaRPr lang="lv-LV"/>
        </a:p>
      </dgm:t>
    </dgm:pt>
    <dgm:pt modelId="{1A1E45CC-7695-497A-B2AC-433EF7CA9E6B}" type="sibTrans" cxnId="{E940D95B-3EFF-4744-BBF4-6AC54148C30F}">
      <dgm:prSet/>
      <dgm:spPr/>
      <dgm:t>
        <a:bodyPr/>
        <a:lstStyle/>
        <a:p>
          <a:endParaRPr lang="lv-LV"/>
        </a:p>
      </dgm:t>
    </dgm:pt>
    <dgm:pt modelId="{DA60639C-0C94-46C9-8685-FF236A1C8724}">
      <dgm:prSet phldrT="[Text]">
        <dgm:style>
          <a:lnRef idx="2">
            <a:schemeClr val="accent3">
              <a:shade val="50000"/>
            </a:schemeClr>
          </a:lnRef>
          <a:fillRef idx="1">
            <a:schemeClr val="accent3"/>
          </a:fillRef>
          <a:effectRef idx="0">
            <a:schemeClr val="accent3"/>
          </a:effectRef>
          <a:fontRef idx="minor">
            <a:schemeClr val="lt1"/>
          </a:fontRef>
        </dgm:style>
      </dgm:prSet>
      <dgm:spPr>
        <a:solidFill>
          <a:srgbClr val="2F9542"/>
        </a:solidFill>
        <a:ln>
          <a:solidFill>
            <a:srgbClr val="2F9542"/>
          </a:solidFill>
        </a:ln>
      </dgm:spPr>
      <dgm:t>
        <a:bodyPr/>
        <a:lstStyle/>
        <a:p>
          <a:r>
            <a:rPr lang="lv-LV">
              <a:solidFill>
                <a:schemeClr val="bg1"/>
              </a:solidFill>
              <a:latin typeface="Verdana"/>
              <a:ea typeface="Verdana"/>
            </a:rPr>
            <a:t>Ilgtermiņa stratēģija</a:t>
          </a:r>
        </a:p>
      </dgm:t>
    </dgm:pt>
    <dgm:pt modelId="{D513E012-9BCE-4A31-8EFA-59F991ACD2EC}" type="parTrans" cxnId="{29B8DF25-A86C-4907-B168-8E8D1CF33B8F}">
      <dgm:prSet/>
      <dgm:spPr>
        <a:ln>
          <a:solidFill>
            <a:srgbClr val="257735"/>
          </a:solidFill>
        </a:ln>
      </dgm:spPr>
      <dgm:t>
        <a:bodyPr/>
        <a:lstStyle/>
        <a:p>
          <a:endParaRPr lang="lv-LV"/>
        </a:p>
      </dgm:t>
    </dgm:pt>
    <dgm:pt modelId="{D3A466C4-D447-40FE-9218-4D7F7521649F}" type="sibTrans" cxnId="{29B8DF25-A86C-4907-B168-8E8D1CF33B8F}">
      <dgm:prSet/>
      <dgm:spPr/>
      <dgm:t>
        <a:bodyPr/>
        <a:lstStyle/>
        <a:p>
          <a:endParaRPr lang="lv-LV"/>
        </a:p>
      </dgm:t>
    </dgm:pt>
    <dgm:pt modelId="{7E42978D-A3B3-4D8E-99E1-77815E772F50}">
      <dgm:prSet phldrT="[Text]">
        <dgm:style>
          <a:lnRef idx="2">
            <a:schemeClr val="accent3">
              <a:shade val="50000"/>
            </a:schemeClr>
          </a:lnRef>
          <a:fillRef idx="1">
            <a:schemeClr val="accent3"/>
          </a:fillRef>
          <a:effectRef idx="0">
            <a:schemeClr val="accent3"/>
          </a:effectRef>
          <a:fontRef idx="minor">
            <a:schemeClr val="lt1"/>
          </a:fontRef>
        </dgm:style>
      </dgm:prSet>
      <dgm:spPr>
        <a:solidFill>
          <a:srgbClr val="2F9542"/>
        </a:solidFill>
        <a:ln>
          <a:solidFill>
            <a:srgbClr val="2F9542"/>
          </a:solidFill>
        </a:ln>
      </dgm:spPr>
      <dgm:t>
        <a:bodyPr/>
        <a:lstStyle/>
        <a:p>
          <a:pPr rtl="0"/>
          <a:r>
            <a:rPr lang="lv-LV">
              <a:solidFill>
                <a:schemeClr val="bg1"/>
              </a:solidFill>
              <a:latin typeface="Verdana"/>
              <a:ea typeface="Verdana"/>
            </a:rPr>
            <a:t>Ziņošana par ikgadējām un prognozētām SEG emisijām/piesaisti</a:t>
          </a:r>
        </a:p>
      </dgm:t>
    </dgm:pt>
    <dgm:pt modelId="{81677E60-88B7-4D71-99F9-F647C16682C1}" type="parTrans" cxnId="{9E73588C-6A87-43DB-AB1B-B9E39EADA9C9}">
      <dgm:prSet/>
      <dgm:spPr>
        <a:solidFill>
          <a:schemeClr val="bg1"/>
        </a:solidFill>
        <a:ln>
          <a:solidFill>
            <a:srgbClr val="257735"/>
          </a:solidFill>
        </a:ln>
      </dgm:spPr>
      <dgm:t>
        <a:bodyPr/>
        <a:lstStyle/>
        <a:p>
          <a:endParaRPr lang="lv-LV"/>
        </a:p>
      </dgm:t>
    </dgm:pt>
    <dgm:pt modelId="{95FA3074-9D7F-4C6B-8A27-FDE88B9EBA02}" type="sibTrans" cxnId="{9E73588C-6A87-43DB-AB1B-B9E39EADA9C9}">
      <dgm:prSet/>
      <dgm:spPr/>
      <dgm:t>
        <a:bodyPr/>
        <a:lstStyle/>
        <a:p>
          <a:endParaRPr lang="lv-LV"/>
        </a:p>
      </dgm:t>
    </dgm:pt>
    <dgm:pt modelId="{D3D89396-A7CB-4424-9100-C5BCD5F00536}">
      <dgm:prSet phldrT="[Text]"/>
      <dgm:spPr>
        <a:solidFill>
          <a:srgbClr val="257735"/>
        </a:solidFill>
        <a:ln>
          <a:solidFill>
            <a:srgbClr val="257735"/>
          </a:solidFill>
        </a:ln>
      </dgm:spPr>
      <dgm:t>
        <a:bodyPr/>
        <a:lstStyle/>
        <a:p>
          <a:r>
            <a:rPr lang="lv-LV">
              <a:latin typeface="Verdana"/>
              <a:ea typeface="Verdana"/>
            </a:rPr>
            <a:t>Pielāgošanās klimata pārmaiņām</a:t>
          </a:r>
        </a:p>
      </dgm:t>
    </dgm:pt>
    <dgm:pt modelId="{33B594B4-AAE8-46AC-B851-3571D1901115}" type="parTrans" cxnId="{E5315E61-F48A-4A9A-9383-A70652843938}">
      <dgm:prSet/>
      <dgm:spPr/>
      <dgm:t>
        <a:bodyPr/>
        <a:lstStyle/>
        <a:p>
          <a:endParaRPr lang="lv-LV"/>
        </a:p>
      </dgm:t>
    </dgm:pt>
    <dgm:pt modelId="{7EA10830-0D9C-4969-AE34-E7291812E405}" type="sibTrans" cxnId="{E5315E61-F48A-4A9A-9383-A70652843938}">
      <dgm:prSet/>
      <dgm:spPr/>
      <dgm:t>
        <a:bodyPr/>
        <a:lstStyle/>
        <a:p>
          <a:endParaRPr lang="lv-LV"/>
        </a:p>
      </dgm:t>
    </dgm:pt>
    <dgm:pt modelId="{DD440386-9848-4F9F-880F-9971ACD9441A}">
      <dgm:prSet phldrT="[Text]">
        <dgm:style>
          <a:lnRef idx="2">
            <a:schemeClr val="accent3">
              <a:shade val="50000"/>
            </a:schemeClr>
          </a:lnRef>
          <a:fillRef idx="1">
            <a:schemeClr val="accent3"/>
          </a:fillRef>
          <a:effectRef idx="0">
            <a:schemeClr val="accent3"/>
          </a:effectRef>
          <a:fontRef idx="minor">
            <a:schemeClr val="lt1"/>
          </a:fontRef>
        </dgm:style>
      </dgm:prSet>
      <dgm:spPr>
        <a:solidFill>
          <a:srgbClr val="70D283"/>
        </a:solidFill>
        <a:ln>
          <a:solidFill>
            <a:srgbClr val="70D283"/>
          </a:solidFill>
        </a:ln>
      </dgm:spPr>
      <dgm:t>
        <a:bodyPr/>
        <a:lstStyle/>
        <a:p>
          <a:r>
            <a:rPr lang="lv-LV">
              <a:solidFill>
                <a:schemeClr val="bg1"/>
              </a:solidFill>
              <a:latin typeface="Verdana"/>
              <a:ea typeface="Verdana"/>
            </a:rPr>
            <a:t>Pielāgošanās plāns</a:t>
          </a:r>
        </a:p>
      </dgm:t>
    </dgm:pt>
    <dgm:pt modelId="{C0244575-48D5-4D6A-A7D5-5A77A4C55DF7}" type="parTrans" cxnId="{8E34C3F7-98FD-4CD5-A964-70D1981F7C12}">
      <dgm:prSet/>
      <dgm:spPr>
        <a:ln>
          <a:solidFill>
            <a:srgbClr val="257735"/>
          </a:solidFill>
        </a:ln>
      </dgm:spPr>
      <dgm:t>
        <a:bodyPr/>
        <a:lstStyle/>
        <a:p>
          <a:endParaRPr lang="lv-LV"/>
        </a:p>
      </dgm:t>
    </dgm:pt>
    <dgm:pt modelId="{A5A97C08-66FF-49B6-BB2D-547BAB6C9612}" type="sibTrans" cxnId="{8E34C3F7-98FD-4CD5-A964-70D1981F7C12}">
      <dgm:prSet/>
      <dgm:spPr/>
      <dgm:t>
        <a:bodyPr/>
        <a:lstStyle/>
        <a:p>
          <a:endParaRPr lang="lv-LV"/>
        </a:p>
      </dgm:t>
    </dgm:pt>
    <dgm:pt modelId="{2E0535C4-D700-4B98-82C6-07583C4493CD}">
      <dgm:prSet phldrT="[Text]">
        <dgm:style>
          <a:lnRef idx="2">
            <a:schemeClr val="accent3">
              <a:shade val="50000"/>
            </a:schemeClr>
          </a:lnRef>
          <a:fillRef idx="1">
            <a:schemeClr val="accent3"/>
          </a:fillRef>
          <a:effectRef idx="0">
            <a:schemeClr val="accent3"/>
          </a:effectRef>
          <a:fontRef idx="minor">
            <a:schemeClr val="lt1"/>
          </a:fontRef>
        </dgm:style>
      </dgm:prSet>
      <dgm:spPr>
        <a:solidFill>
          <a:srgbClr val="70D283"/>
        </a:solidFill>
        <a:ln>
          <a:solidFill>
            <a:srgbClr val="70D283"/>
          </a:solidFill>
        </a:ln>
      </dgm:spPr>
      <dgm:t>
        <a:bodyPr/>
        <a:lstStyle/>
        <a:p>
          <a:pPr rtl="0"/>
          <a:r>
            <a:rPr lang="lv-LV">
              <a:solidFill>
                <a:schemeClr val="bg1"/>
              </a:solidFill>
              <a:latin typeface="Verdana"/>
              <a:ea typeface="Verdana"/>
            </a:rPr>
            <a:t>Klimata pārmaiņu monitorings un prognozes</a:t>
          </a:r>
        </a:p>
      </dgm:t>
    </dgm:pt>
    <dgm:pt modelId="{90C53C8A-3199-4A79-B9E3-472A4D7D4763}" type="parTrans" cxnId="{2C861F16-9389-4B98-B296-A945246C26C1}">
      <dgm:prSet/>
      <dgm:spPr>
        <a:ln>
          <a:solidFill>
            <a:srgbClr val="257735"/>
          </a:solidFill>
        </a:ln>
      </dgm:spPr>
      <dgm:t>
        <a:bodyPr/>
        <a:lstStyle/>
        <a:p>
          <a:endParaRPr lang="lv-LV"/>
        </a:p>
      </dgm:t>
    </dgm:pt>
    <dgm:pt modelId="{BEBE64C3-6A15-4133-B4D9-5DA6E1361FA0}" type="sibTrans" cxnId="{2C861F16-9389-4B98-B296-A945246C26C1}">
      <dgm:prSet/>
      <dgm:spPr/>
      <dgm:t>
        <a:bodyPr/>
        <a:lstStyle/>
        <a:p>
          <a:endParaRPr lang="lv-LV"/>
        </a:p>
      </dgm:t>
    </dgm:pt>
    <dgm:pt modelId="{6095D1BD-2159-4F8D-94AD-925FB96A6BBB}">
      <dgm:prSet phldrT="[Text]"/>
      <dgm:spPr>
        <a:solidFill>
          <a:srgbClr val="257735"/>
        </a:solidFill>
        <a:ln>
          <a:solidFill>
            <a:srgbClr val="257735"/>
          </a:solidFill>
        </a:ln>
      </dgm:spPr>
      <dgm:t>
        <a:bodyPr/>
        <a:lstStyle/>
        <a:p>
          <a:r>
            <a:rPr lang="lv-LV">
              <a:latin typeface="Verdana"/>
              <a:ea typeface="Verdana"/>
            </a:rPr>
            <a:t>Klimata finansējums</a:t>
          </a:r>
        </a:p>
      </dgm:t>
    </dgm:pt>
    <dgm:pt modelId="{CB4DBD09-6DE5-46AA-9E80-AE9994C9D34F}" type="parTrans" cxnId="{E6E86584-005B-4246-9EED-8642A4FE2C62}">
      <dgm:prSet/>
      <dgm:spPr/>
      <dgm:t>
        <a:bodyPr/>
        <a:lstStyle/>
        <a:p>
          <a:endParaRPr lang="lv-LV"/>
        </a:p>
      </dgm:t>
    </dgm:pt>
    <dgm:pt modelId="{4871876C-3DE7-4184-926D-D689E648B76D}" type="sibTrans" cxnId="{E6E86584-005B-4246-9EED-8642A4FE2C62}">
      <dgm:prSet/>
      <dgm:spPr/>
      <dgm:t>
        <a:bodyPr/>
        <a:lstStyle/>
        <a:p>
          <a:endParaRPr lang="lv-LV"/>
        </a:p>
      </dgm:t>
    </dgm:pt>
    <dgm:pt modelId="{EB26064C-F1B6-461A-AF10-BD3054A9F057}">
      <dgm:prSet phldrT="[Text]"/>
      <dgm:spPr>
        <a:solidFill>
          <a:srgbClr val="257735"/>
        </a:solidFill>
        <a:ln>
          <a:solidFill>
            <a:srgbClr val="257735"/>
          </a:solidFill>
        </a:ln>
      </dgm:spPr>
      <dgm:t>
        <a:bodyPr/>
        <a:lstStyle/>
        <a:p>
          <a:r>
            <a:rPr lang="lv-LV">
              <a:latin typeface="Verdana"/>
              <a:ea typeface="Verdana"/>
            </a:rPr>
            <a:t>Dažādi</a:t>
          </a:r>
        </a:p>
      </dgm:t>
    </dgm:pt>
    <dgm:pt modelId="{6A803006-536E-4B5A-A449-33670EDA1A6B}" type="parTrans" cxnId="{9FEE2C06-B1B2-44FB-BA1B-0F8A75FE86DA}">
      <dgm:prSet/>
      <dgm:spPr/>
      <dgm:t>
        <a:bodyPr/>
        <a:lstStyle/>
        <a:p>
          <a:endParaRPr lang="lv-LV"/>
        </a:p>
      </dgm:t>
    </dgm:pt>
    <dgm:pt modelId="{F71981DC-5F16-4B51-B879-73A26D8081B7}" type="sibTrans" cxnId="{9FEE2C06-B1B2-44FB-BA1B-0F8A75FE86DA}">
      <dgm:prSet/>
      <dgm:spPr/>
      <dgm:t>
        <a:bodyPr/>
        <a:lstStyle/>
        <a:p>
          <a:endParaRPr lang="lv-LV"/>
        </a:p>
      </dgm:t>
    </dgm:pt>
    <dgm:pt modelId="{DE4FEA4E-0CD2-4830-A9EC-F61780043047}">
      <dgm:prSet phldrT="[Text]">
        <dgm:style>
          <a:lnRef idx="2">
            <a:schemeClr val="accent3">
              <a:shade val="50000"/>
            </a:schemeClr>
          </a:lnRef>
          <a:fillRef idx="1">
            <a:schemeClr val="accent3"/>
          </a:fillRef>
          <a:effectRef idx="0">
            <a:schemeClr val="accent3"/>
          </a:effectRef>
          <a:fontRef idx="minor">
            <a:schemeClr val="lt1"/>
          </a:fontRef>
        </dgm:style>
      </dgm:prSet>
      <dgm:spPr>
        <a:solidFill>
          <a:srgbClr val="2F9542"/>
        </a:solidFill>
        <a:ln>
          <a:solidFill>
            <a:srgbClr val="2F9542"/>
          </a:solidFill>
        </a:ln>
      </dgm:spPr>
      <dgm:t>
        <a:bodyPr/>
        <a:lstStyle/>
        <a:p>
          <a:r>
            <a:rPr lang="lv-LV">
              <a:solidFill>
                <a:schemeClr val="bg1"/>
              </a:solidFill>
              <a:latin typeface="Verdana"/>
              <a:ea typeface="Verdana"/>
            </a:rPr>
            <a:t>KPFI uzraudzība</a:t>
          </a:r>
        </a:p>
      </dgm:t>
    </dgm:pt>
    <dgm:pt modelId="{4C0EBCF1-15B7-4315-B63F-376CCFA89661}" type="parTrans" cxnId="{07702861-CD99-4CE9-B193-699DA3F5A0CF}">
      <dgm:prSet/>
      <dgm:spPr>
        <a:ln>
          <a:solidFill>
            <a:srgbClr val="257735"/>
          </a:solidFill>
        </a:ln>
      </dgm:spPr>
      <dgm:t>
        <a:bodyPr/>
        <a:lstStyle/>
        <a:p>
          <a:endParaRPr lang="lv-LV"/>
        </a:p>
      </dgm:t>
    </dgm:pt>
    <dgm:pt modelId="{A29CE784-E508-4232-8AF3-8B2B4519E1F3}" type="sibTrans" cxnId="{07702861-CD99-4CE9-B193-699DA3F5A0CF}">
      <dgm:prSet/>
      <dgm:spPr/>
      <dgm:t>
        <a:bodyPr/>
        <a:lstStyle/>
        <a:p>
          <a:endParaRPr lang="lv-LV"/>
        </a:p>
      </dgm:t>
    </dgm:pt>
    <dgm:pt modelId="{9143163F-C42B-4750-B24A-6346DDB2D2B7}">
      <dgm:prSet phldrT="[Text]">
        <dgm:style>
          <a:lnRef idx="2">
            <a:schemeClr val="accent3">
              <a:shade val="50000"/>
            </a:schemeClr>
          </a:lnRef>
          <a:fillRef idx="1">
            <a:schemeClr val="accent3"/>
          </a:fillRef>
          <a:effectRef idx="0">
            <a:schemeClr val="accent3"/>
          </a:effectRef>
          <a:fontRef idx="minor">
            <a:schemeClr val="lt1"/>
          </a:fontRef>
        </dgm:style>
      </dgm:prSet>
      <dgm:spPr>
        <a:solidFill>
          <a:srgbClr val="70D283"/>
        </a:solidFill>
        <a:ln>
          <a:solidFill>
            <a:srgbClr val="70D283"/>
          </a:solidFill>
        </a:ln>
      </dgm:spPr>
      <dgm:t>
        <a:bodyPr/>
        <a:lstStyle/>
        <a:p>
          <a:pPr rtl="0"/>
          <a:r>
            <a:rPr lang="lv-LV">
              <a:solidFill>
                <a:schemeClr val="bg1"/>
              </a:solidFill>
              <a:latin typeface="Verdana"/>
              <a:ea typeface="Verdana"/>
            </a:rPr>
            <a:t>Oglekļa dioksīda uztveršana, uzglabāšana un izmantošana</a:t>
          </a:r>
        </a:p>
      </dgm:t>
    </dgm:pt>
    <dgm:pt modelId="{9AE9C978-78AE-4A18-BD6C-D2A094FE51F0}" type="parTrans" cxnId="{73DF2C28-8398-4465-8D07-9CE405B79D4A}">
      <dgm:prSet/>
      <dgm:spPr>
        <a:ln>
          <a:solidFill>
            <a:srgbClr val="257735"/>
          </a:solidFill>
        </a:ln>
      </dgm:spPr>
      <dgm:t>
        <a:bodyPr/>
        <a:lstStyle/>
        <a:p>
          <a:endParaRPr lang="lv-LV"/>
        </a:p>
      </dgm:t>
    </dgm:pt>
    <dgm:pt modelId="{09F67CA8-6351-4CA1-BA06-AEFB41D39D4A}" type="sibTrans" cxnId="{73DF2C28-8398-4465-8D07-9CE405B79D4A}">
      <dgm:prSet/>
      <dgm:spPr/>
      <dgm:t>
        <a:bodyPr/>
        <a:lstStyle/>
        <a:p>
          <a:endParaRPr lang="lv-LV"/>
        </a:p>
      </dgm:t>
    </dgm:pt>
    <dgm:pt modelId="{8F2EDECB-5F18-4905-9EBB-51FBFCECDB29}">
      <dgm:prSet phldrT="[Text]" custT="1">
        <dgm:style>
          <a:lnRef idx="2">
            <a:schemeClr val="accent3">
              <a:shade val="50000"/>
            </a:schemeClr>
          </a:lnRef>
          <a:fillRef idx="1">
            <a:schemeClr val="accent3"/>
          </a:fillRef>
          <a:effectRef idx="0">
            <a:schemeClr val="accent3"/>
          </a:effectRef>
          <a:fontRef idx="minor">
            <a:schemeClr val="lt1"/>
          </a:fontRef>
        </dgm:style>
      </dgm:prSet>
      <dgm:spPr>
        <a:solidFill>
          <a:srgbClr val="70D283"/>
        </a:solidFill>
        <a:ln>
          <a:solidFill>
            <a:srgbClr val="70D283"/>
          </a:solidFill>
        </a:ln>
      </dgm:spPr>
      <dgm:t>
        <a:bodyPr/>
        <a:lstStyle/>
        <a:p>
          <a:r>
            <a:rPr lang="lv-LV" sz="1200" b="0">
              <a:solidFill>
                <a:schemeClr val="bg1"/>
              </a:solidFill>
              <a:latin typeface="Verdana"/>
              <a:ea typeface="Verdana"/>
            </a:rPr>
            <a:t>Brīvprātīga sistēma CO</a:t>
          </a:r>
          <a:r>
            <a:rPr lang="lv-LV" sz="1200" b="0" baseline="-25000">
              <a:solidFill>
                <a:schemeClr val="bg1"/>
              </a:solidFill>
              <a:latin typeface="Verdana"/>
              <a:ea typeface="Verdana"/>
            </a:rPr>
            <a:t>2</a:t>
          </a:r>
          <a:r>
            <a:rPr lang="lv-LV" sz="1200" b="0">
              <a:solidFill>
                <a:schemeClr val="bg1"/>
              </a:solidFill>
              <a:latin typeface="Verdana"/>
              <a:ea typeface="Verdana"/>
            </a:rPr>
            <a:t> piesaistei</a:t>
          </a:r>
        </a:p>
      </dgm:t>
    </dgm:pt>
    <dgm:pt modelId="{DE6977B5-761C-44BA-96FF-889B4D0C29E9}" type="parTrans" cxnId="{802FFB00-525F-4367-BB87-53A7C44E271F}">
      <dgm:prSet/>
      <dgm:spPr>
        <a:ln>
          <a:solidFill>
            <a:srgbClr val="257735"/>
          </a:solidFill>
        </a:ln>
      </dgm:spPr>
      <dgm:t>
        <a:bodyPr/>
        <a:lstStyle/>
        <a:p>
          <a:endParaRPr lang="lv-LV"/>
        </a:p>
      </dgm:t>
    </dgm:pt>
    <dgm:pt modelId="{E2001074-BD55-4E6F-A760-3770F70E1AEA}" type="sibTrans" cxnId="{802FFB00-525F-4367-BB87-53A7C44E271F}">
      <dgm:prSet/>
      <dgm:spPr/>
      <dgm:t>
        <a:bodyPr/>
        <a:lstStyle/>
        <a:p>
          <a:endParaRPr lang="lv-LV"/>
        </a:p>
      </dgm:t>
    </dgm:pt>
    <dgm:pt modelId="{5B6D8502-70DF-40C7-A4B9-D759CDF4DA06}">
      <dgm:prSet phldrT="[Text]" custT="1">
        <dgm:style>
          <a:lnRef idx="2">
            <a:schemeClr val="accent3">
              <a:shade val="50000"/>
            </a:schemeClr>
          </a:lnRef>
          <a:fillRef idx="1">
            <a:schemeClr val="accent3"/>
          </a:fillRef>
          <a:effectRef idx="0">
            <a:schemeClr val="accent3"/>
          </a:effectRef>
          <a:fontRef idx="minor">
            <a:schemeClr val="lt1"/>
          </a:fontRef>
        </dgm:style>
      </dgm:prSet>
      <dgm:spPr>
        <a:solidFill>
          <a:srgbClr val="2F9542"/>
        </a:solidFill>
        <a:ln>
          <a:solidFill>
            <a:srgbClr val="2F9542"/>
          </a:solidFill>
        </a:ln>
      </dgm:spPr>
      <dgm:t>
        <a:bodyPr/>
        <a:lstStyle/>
        <a:p>
          <a:r>
            <a:rPr lang="lv-LV" sz="1200" b="0">
              <a:solidFill>
                <a:schemeClr val="bg1"/>
              </a:solidFill>
              <a:latin typeface="Verdana"/>
              <a:ea typeface="Verdana"/>
            </a:rPr>
            <a:t>Aviācijas emisiju monitorings</a:t>
          </a:r>
        </a:p>
      </dgm:t>
    </dgm:pt>
    <dgm:pt modelId="{17467742-18EF-4ED7-906C-B136FA2DABC4}" type="parTrans" cxnId="{20F1991C-3346-4E38-96AA-AE46E61DC921}">
      <dgm:prSet/>
      <dgm:spPr>
        <a:ln>
          <a:solidFill>
            <a:srgbClr val="257735"/>
          </a:solidFill>
        </a:ln>
      </dgm:spPr>
      <dgm:t>
        <a:bodyPr/>
        <a:lstStyle/>
        <a:p>
          <a:endParaRPr lang="lv-LV"/>
        </a:p>
      </dgm:t>
    </dgm:pt>
    <dgm:pt modelId="{DD4A90C5-FEF9-405F-AC80-A1673060711A}" type="sibTrans" cxnId="{20F1991C-3346-4E38-96AA-AE46E61DC921}">
      <dgm:prSet/>
      <dgm:spPr/>
      <dgm:t>
        <a:bodyPr/>
        <a:lstStyle/>
        <a:p>
          <a:endParaRPr lang="lv-LV"/>
        </a:p>
      </dgm:t>
    </dgm:pt>
    <dgm:pt modelId="{B22F2D36-288E-4876-A22C-F9AC2E729C9A}">
      <dgm:prSet phldrT="[Text]">
        <dgm:style>
          <a:lnRef idx="2">
            <a:schemeClr val="accent3">
              <a:shade val="50000"/>
            </a:schemeClr>
          </a:lnRef>
          <a:fillRef idx="1">
            <a:schemeClr val="accent3"/>
          </a:fillRef>
          <a:effectRef idx="0">
            <a:schemeClr val="accent3"/>
          </a:effectRef>
          <a:fontRef idx="minor">
            <a:schemeClr val="lt1"/>
          </a:fontRef>
        </dgm:style>
      </dgm:prSet>
      <dgm:spPr>
        <a:solidFill>
          <a:srgbClr val="2F9542"/>
        </a:solidFill>
        <a:ln>
          <a:solidFill>
            <a:srgbClr val="2F9542"/>
          </a:solidFill>
        </a:ln>
      </dgm:spPr>
      <dgm:t>
        <a:bodyPr/>
        <a:lstStyle/>
        <a:p>
          <a:r>
            <a:rPr lang="lv-LV">
              <a:solidFill>
                <a:schemeClr val="bg1"/>
              </a:solidFill>
              <a:latin typeface="Verdana"/>
              <a:ea typeface="Verdana"/>
            </a:rPr>
            <a:t>EKII</a:t>
          </a:r>
        </a:p>
      </dgm:t>
    </dgm:pt>
    <dgm:pt modelId="{7009EB03-A1B6-4AFB-B18F-BF0DBE82C77D}" type="parTrans" cxnId="{27D31822-D05B-4BD0-B69D-3328600A8AA7}">
      <dgm:prSet/>
      <dgm:spPr>
        <a:ln>
          <a:solidFill>
            <a:srgbClr val="257735"/>
          </a:solidFill>
        </a:ln>
      </dgm:spPr>
      <dgm:t>
        <a:bodyPr/>
        <a:lstStyle/>
        <a:p>
          <a:endParaRPr lang="lv-LV"/>
        </a:p>
      </dgm:t>
    </dgm:pt>
    <dgm:pt modelId="{595A979C-3147-4459-99C2-C667111B9F0D}" type="sibTrans" cxnId="{27D31822-D05B-4BD0-B69D-3328600A8AA7}">
      <dgm:prSet/>
      <dgm:spPr/>
      <dgm:t>
        <a:bodyPr/>
        <a:lstStyle/>
        <a:p>
          <a:endParaRPr lang="lv-LV"/>
        </a:p>
      </dgm:t>
    </dgm:pt>
    <dgm:pt modelId="{3C340D72-B64E-4A09-A550-AC2AFCC2166A}">
      <dgm:prSet phldrT="[Text]">
        <dgm:style>
          <a:lnRef idx="2">
            <a:schemeClr val="accent3">
              <a:shade val="50000"/>
            </a:schemeClr>
          </a:lnRef>
          <a:fillRef idx="1">
            <a:schemeClr val="accent3"/>
          </a:fillRef>
          <a:effectRef idx="0">
            <a:schemeClr val="accent3"/>
          </a:effectRef>
          <a:fontRef idx="minor">
            <a:schemeClr val="lt1"/>
          </a:fontRef>
        </dgm:style>
      </dgm:prSet>
      <dgm:spPr>
        <a:solidFill>
          <a:srgbClr val="2F9542"/>
        </a:solidFill>
        <a:ln>
          <a:solidFill>
            <a:srgbClr val="2F9542"/>
          </a:solidFill>
        </a:ln>
      </dgm:spPr>
      <dgm:t>
        <a:bodyPr/>
        <a:lstStyle/>
        <a:p>
          <a:r>
            <a:rPr lang="lv-LV">
              <a:solidFill>
                <a:schemeClr val="bg1"/>
              </a:solidFill>
              <a:latin typeface="Verdana"/>
              <a:ea typeface="Verdana"/>
            </a:rPr>
            <a:t>Modernizācijas fonds</a:t>
          </a:r>
        </a:p>
      </dgm:t>
    </dgm:pt>
    <dgm:pt modelId="{F6B6A154-48F7-4742-B6C4-C45A67F8AF9B}" type="parTrans" cxnId="{19B49F0A-D5F3-45C4-AF58-65ED8E0071BF}">
      <dgm:prSet/>
      <dgm:spPr>
        <a:ln>
          <a:solidFill>
            <a:srgbClr val="257735"/>
          </a:solidFill>
        </a:ln>
      </dgm:spPr>
      <dgm:t>
        <a:bodyPr/>
        <a:lstStyle/>
        <a:p>
          <a:endParaRPr lang="lv-LV"/>
        </a:p>
      </dgm:t>
    </dgm:pt>
    <dgm:pt modelId="{0EC0E158-E5F5-4FE8-8288-184CAF7D9ACD}" type="sibTrans" cxnId="{19B49F0A-D5F3-45C4-AF58-65ED8E0071BF}">
      <dgm:prSet/>
      <dgm:spPr/>
      <dgm:t>
        <a:bodyPr/>
        <a:lstStyle/>
        <a:p>
          <a:endParaRPr lang="lv-LV"/>
        </a:p>
      </dgm:t>
    </dgm:pt>
    <dgm:pt modelId="{1961F530-E936-4B04-8D7E-FAAAE123E625}">
      <dgm:prSet phldrT="[Text]">
        <dgm:style>
          <a:lnRef idx="2">
            <a:schemeClr val="accent3">
              <a:shade val="50000"/>
            </a:schemeClr>
          </a:lnRef>
          <a:fillRef idx="1">
            <a:schemeClr val="accent3"/>
          </a:fillRef>
          <a:effectRef idx="0">
            <a:schemeClr val="accent3"/>
          </a:effectRef>
          <a:fontRef idx="minor">
            <a:schemeClr val="lt1"/>
          </a:fontRef>
        </dgm:style>
      </dgm:prSet>
      <dgm:spPr>
        <a:solidFill>
          <a:srgbClr val="70D283"/>
        </a:solidFill>
        <a:ln>
          <a:solidFill>
            <a:srgbClr val="70D283"/>
          </a:solidFill>
        </a:ln>
      </dgm:spPr>
      <dgm:t>
        <a:bodyPr/>
        <a:lstStyle/>
        <a:p>
          <a:r>
            <a:rPr lang="lv-LV">
              <a:solidFill>
                <a:schemeClr val="bg1"/>
              </a:solidFill>
              <a:latin typeface="Verdana"/>
              <a:ea typeface="Verdana"/>
            </a:rPr>
            <a:t>Valsts budžets &amp; klimata finansējums</a:t>
          </a:r>
        </a:p>
      </dgm:t>
    </dgm:pt>
    <dgm:pt modelId="{8127CD21-9657-4297-BC09-9771633526A3}" type="parTrans" cxnId="{F24F35C7-2556-492F-9313-DB2B6309B19A}">
      <dgm:prSet/>
      <dgm:spPr>
        <a:solidFill>
          <a:schemeClr val="bg1"/>
        </a:solidFill>
        <a:ln>
          <a:solidFill>
            <a:srgbClr val="257735"/>
          </a:solidFill>
        </a:ln>
      </dgm:spPr>
      <dgm:t>
        <a:bodyPr/>
        <a:lstStyle/>
        <a:p>
          <a:endParaRPr lang="lv-LV"/>
        </a:p>
      </dgm:t>
    </dgm:pt>
    <dgm:pt modelId="{DDB21132-7570-4FBB-9DCB-6D8E4F3CC64A}" type="sibTrans" cxnId="{F24F35C7-2556-492F-9313-DB2B6309B19A}">
      <dgm:prSet/>
      <dgm:spPr/>
      <dgm:t>
        <a:bodyPr/>
        <a:lstStyle/>
        <a:p>
          <a:endParaRPr lang="lv-LV"/>
        </a:p>
      </dgm:t>
    </dgm:pt>
    <dgm:pt modelId="{878F2FC4-A203-4A92-AB9B-2772C0E47D30}">
      <dgm:prSet phldrT="[Text]">
        <dgm:style>
          <a:lnRef idx="2">
            <a:schemeClr val="accent3">
              <a:shade val="50000"/>
            </a:schemeClr>
          </a:lnRef>
          <a:fillRef idx="1">
            <a:schemeClr val="accent3"/>
          </a:fillRef>
          <a:effectRef idx="0">
            <a:schemeClr val="accent3"/>
          </a:effectRef>
          <a:fontRef idx="minor">
            <a:schemeClr val="lt1"/>
          </a:fontRef>
        </dgm:style>
      </dgm:prSet>
      <dgm:spPr>
        <a:solidFill>
          <a:srgbClr val="70D283"/>
        </a:solidFill>
        <a:ln>
          <a:solidFill>
            <a:srgbClr val="70D283"/>
          </a:solidFill>
        </a:ln>
      </dgm:spPr>
      <dgm:t>
        <a:bodyPr/>
        <a:lstStyle/>
        <a:p>
          <a:r>
            <a:rPr lang="lv-LV">
              <a:solidFill>
                <a:schemeClr val="bg1"/>
              </a:solidFill>
              <a:latin typeface="Verdana"/>
              <a:ea typeface="Verdana"/>
            </a:rPr>
            <a:t>Klimata pārmaiņu ietekmju monitorings</a:t>
          </a:r>
        </a:p>
      </dgm:t>
    </dgm:pt>
    <dgm:pt modelId="{A36AC9B9-C139-4ED2-9244-F0B60174C8D7}" type="parTrans" cxnId="{E1CFA563-B27D-473C-AEA7-11B9F669558E}">
      <dgm:prSet/>
      <dgm:spPr>
        <a:solidFill>
          <a:schemeClr val="bg1"/>
        </a:solidFill>
        <a:ln>
          <a:solidFill>
            <a:srgbClr val="257735"/>
          </a:solidFill>
        </a:ln>
      </dgm:spPr>
      <dgm:t>
        <a:bodyPr/>
        <a:lstStyle/>
        <a:p>
          <a:endParaRPr lang="lv-LV"/>
        </a:p>
      </dgm:t>
    </dgm:pt>
    <dgm:pt modelId="{3440A834-AB5A-48ED-BB16-FABE78AA7749}" type="sibTrans" cxnId="{E1CFA563-B27D-473C-AEA7-11B9F669558E}">
      <dgm:prSet/>
      <dgm:spPr/>
      <dgm:t>
        <a:bodyPr/>
        <a:lstStyle/>
        <a:p>
          <a:endParaRPr lang="lv-LV"/>
        </a:p>
      </dgm:t>
    </dgm:pt>
    <dgm:pt modelId="{C43FE315-18CA-4EEB-80CF-907F6D2E266D}">
      <dgm:prSet phldrT="[Text]">
        <dgm:style>
          <a:lnRef idx="2">
            <a:schemeClr val="accent3">
              <a:shade val="50000"/>
            </a:schemeClr>
          </a:lnRef>
          <a:fillRef idx="1">
            <a:schemeClr val="accent3"/>
          </a:fillRef>
          <a:effectRef idx="0">
            <a:schemeClr val="accent3"/>
          </a:effectRef>
          <a:fontRef idx="minor">
            <a:schemeClr val="lt1"/>
          </a:fontRef>
        </dgm:style>
      </dgm:prSet>
      <dgm:spPr>
        <a:solidFill>
          <a:srgbClr val="70D283"/>
        </a:solidFill>
        <a:ln>
          <a:solidFill>
            <a:srgbClr val="70D283"/>
          </a:solidFill>
        </a:ln>
      </dgm:spPr>
      <dgm:t>
        <a:bodyPr/>
        <a:lstStyle/>
        <a:p>
          <a:r>
            <a:rPr lang="lv-LV">
              <a:solidFill>
                <a:schemeClr val="bg1"/>
              </a:solidFill>
              <a:latin typeface="Verdana"/>
              <a:ea typeface="Verdana"/>
            </a:rPr>
            <a:t>Nozaru SEG emisiju samazināšanas mērķi</a:t>
          </a:r>
        </a:p>
      </dgm:t>
    </dgm:pt>
    <dgm:pt modelId="{FE05E18D-C040-4D2E-A4F7-93256DED42B5}" type="parTrans" cxnId="{40C8C122-E243-404E-9F85-DCE614558D90}">
      <dgm:prSet/>
      <dgm:spPr>
        <a:ln>
          <a:solidFill>
            <a:srgbClr val="257735"/>
          </a:solidFill>
        </a:ln>
      </dgm:spPr>
      <dgm:t>
        <a:bodyPr/>
        <a:lstStyle/>
        <a:p>
          <a:endParaRPr lang="lv-LV"/>
        </a:p>
      </dgm:t>
    </dgm:pt>
    <dgm:pt modelId="{CC42DCB2-2B5B-4E2C-ACA7-D0898D1922D9}" type="sibTrans" cxnId="{40C8C122-E243-404E-9F85-DCE614558D90}">
      <dgm:prSet/>
      <dgm:spPr/>
      <dgm:t>
        <a:bodyPr/>
        <a:lstStyle/>
        <a:p>
          <a:endParaRPr lang="lv-LV"/>
        </a:p>
      </dgm:t>
    </dgm:pt>
    <dgm:pt modelId="{F1B233C2-B471-4075-96E7-A99C92F19EA5}">
      <dgm:prSet phldrT="[Text]">
        <dgm:style>
          <a:lnRef idx="2">
            <a:schemeClr val="accent3">
              <a:shade val="50000"/>
            </a:schemeClr>
          </a:lnRef>
          <a:fillRef idx="1">
            <a:schemeClr val="accent3"/>
          </a:fillRef>
          <a:effectRef idx="0">
            <a:schemeClr val="accent3"/>
          </a:effectRef>
          <a:fontRef idx="minor">
            <a:schemeClr val="lt1"/>
          </a:fontRef>
        </dgm:style>
      </dgm:prSet>
      <dgm:spPr>
        <a:solidFill>
          <a:srgbClr val="2F9542"/>
        </a:solidFill>
        <a:ln>
          <a:solidFill>
            <a:srgbClr val="2F9542"/>
          </a:solidFill>
        </a:ln>
      </dgm:spPr>
      <dgm:t>
        <a:bodyPr/>
        <a:lstStyle/>
        <a:p>
          <a:r>
            <a:rPr lang="lv-LV">
              <a:solidFill>
                <a:schemeClr val="bg1"/>
              </a:solidFill>
              <a:latin typeface="Verdana"/>
              <a:ea typeface="Verdana"/>
            </a:rPr>
            <a:t>ES ETS</a:t>
          </a:r>
        </a:p>
      </dgm:t>
    </dgm:pt>
    <dgm:pt modelId="{E7EB840E-ABFE-45F5-9C42-3BDBE0027F09}" type="parTrans" cxnId="{D2582B60-A597-40C1-B33D-119557445AD9}">
      <dgm:prSet/>
      <dgm:spPr>
        <a:solidFill>
          <a:schemeClr val="bg1"/>
        </a:solidFill>
        <a:ln>
          <a:solidFill>
            <a:srgbClr val="257735"/>
          </a:solidFill>
        </a:ln>
      </dgm:spPr>
      <dgm:t>
        <a:bodyPr/>
        <a:lstStyle/>
        <a:p>
          <a:endParaRPr lang="lv-LV"/>
        </a:p>
      </dgm:t>
    </dgm:pt>
    <dgm:pt modelId="{060DD49E-94D2-438E-8954-9D018335D4C2}" type="sibTrans" cxnId="{D2582B60-A597-40C1-B33D-119557445AD9}">
      <dgm:prSet/>
      <dgm:spPr/>
      <dgm:t>
        <a:bodyPr/>
        <a:lstStyle/>
        <a:p>
          <a:endParaRPr lang="lv-LV"/>
        </a:p>
      </dgm:t>
    </dgm:pt>
    <dgm:pt modelId="{E258A2BE-4588-4997-83EB-0526123F8E25}">
      <dgm:prSet phldrT="[Text]" custT="1">
        <dgm:style>
          <a:lnRef idx="2">
            <a:schemeClr val="accent3">
              <a:shade val="50000"/>
            </a:schemeClr>
          </a:lnRef>
          <a:fillRef idx="1">
            <a:schemeClr val="accent3"/>
          </a:fillRef>
          <a:effectRef idx="0">
            <a:schemeClr val="accent3"/>
          </a:effectRef>
          <a:fontRef idx="minor">
            <a:schemeClr val="lt1"/>
          </a:fontRef>
        </dgm:style>
      </dgm:prSet>
      <dgm:spPr>
        <a:solidFill>
          <a:srgbClr val="2F9542"/>
        </a:solidFill>
        <a:ln>
          <a:solidFill>
            <a:srgbClr val="2F9542"/>
          </a:solidFill>
        </a:ln>
      </dgm:spPr>
      <dgm:t>
        <a:bodyPr/>
        <a:lstStyle/>
        <a:p>
          <a:r>
            <a:rPr lang="lv-LV" sz="1200" b="0">
              <a:solidFill>
                <a:schemeClr val="bg1"/>
              </a:solidFill>
              <a:latin typeface="Verdana"/>
              <a:ea typeface="Verdana"/>
            </a:rPr>
            <a:t>Jūrniecības emisiju monitorings</a:t>
          </a:r>
        </a:p>
      </dgm:t>
    </dgm:pt>
    <dgm:pt modelId="{F95BE66B-0627-4179-9B4C-454BF461D41A}" type="parTrans" cxnId="{ECE3F135-32EC-40AA-A25C-81D13E781B08}">
      <dgm:prSet/>
      <dgm:spPr>
        <a:ln>
          <a:solidFill>
            <a:srgbClr val="257735"/>
          </a:solidFill>
        </a:ln>
      </dgm:spPr>
      <dgm:t>
        <a:bodyPr/>
        <a:lstStyle/>
        <a:p>
          <a:endParaRPr lang="lv-LV"/>
        </a:p>
      </dgm:t>
    </dgm:pt>
    <dgm:pt modelId="{12211E27-A92A-4661-93D8-3D714CFB4D00}" type="sibTrans" cxnId="{ECE3F135-32EC-40AA-A25C-81D13E781B08}">
      <dgm:prSet/>
      <dgm:spPr/>
      <dgm:t>
        <a:bodyPr/>
        <a:lstStyle/>
        <a:p>
          <a:endParaRPr lang="lv-LV"/>
        </a:p>
      </dgm:t>
    </dgm:pt>
    <dgm:pt modelId="{DBDFE17B-062A-49F7-8938-946F74C52145}" type="pres">
      <dgm:prSet presAssocID="{2A29D6F3-7077-4E0A-A595-B325495B81B7}" presName="diagram" presStyleCnt="0">
        <dgm:presLayoutVars>
          <dgm:chPref val="1"/>
          <dgm:dir/>
          <dgm:animOne val="branch"/>
          <dgm:animLvl val="lvl"/>
          <dgm:resizeHandles/>
        </dgm:presLayoutVars>
      </dgm:prSet>
      <dgm:spPr/>
    </dgm:pt>
    <dgm:pt modelId="{13770EE7-ECCC-4A81-87DD-31E9FFBC0DBE}" type="pres">
      <dgm:prSet presAssocID="{D2E53F50-512D-4BBC-B8C0-BA0454DA41EA}" presName="root" presStyleCnt="0"/>
      <dgm:spPr/>
    </dgm:pt>
    <dgm:pt modelId="{A25E5355-863E-4764-9BEA-C6457F8B47DD}" type="pres">
      <dgm:prSet presAssocID="{D2E53F50-512D-4BBC-B8C0-BA0454DA41EA}" presName="rootComposite" presStyleCnt="0"/>
      <dgm:spPr/>
    </dgm:pt>
    <dgm:pt modelId="{49B7BB61-B2DD-4098-9AE1-731C6461F722}" type="pres">
      <dgm:prSet presAssocID="{D2E53F50-512D-4BBC-B8C0-BA0454DA41EA}" presName="rootText" presStyleLbl="node1" presStyleIdx="0" presStyleCnt="4"/>
      <dgm:spPr/>
    </dgm:pt>
    <dgm:pt modelId="{954941D0-2C3A-4DAC-97CB-CDAD6B90B238}" type="pres">
      <dgm:prSet presAssocID="{D2E53F50-512D-4BBC-B8C0-BA0454DA41EA}" presName="rootConnector" presStyleLbl="node1" presStyleIdx="0" presStyleCnt="4"/>
      <dgm:spPr/>
    </dgm:pt>
    <dgm:pt modelId="{A53B0382-563F-4532-9050-6EA8408EF18A}" type="pres">
      <dgm:prSet presAssocID="{D2E53F50-512D-4BBC-B8C0-BA0454DA41EA}" presName="childShape" presStyleCnt="0"/>
      <dgm:spPr/>
    </dgm:pt>
    <dgm:pt modelId="{721C88A4-8705-40D6-A1AC-A9AFDF004792}" type="pres">
      <dgm:prSet presAssocID="{D513E012-9BCE-4A31-8EFA-59F991ACD2EC}" presName="Name13" presStyleLbl="parChTrans1D2" presStyleIdx="0" presStyleCnt="15"/>
      <dgm:spPr/>
    </dgm:pt>
    <dgm:pt modelId="{084C6B3D-FE1C-4927-BF38-C0A09FA45F27}" type="pres">
      <dgm:prSet presAssocID="{DA60639C-0C94-46C9-8685-FF236A1C8724}" presName="childText" presStyleLbl="bgAcc1" presStyleIdx="0" presStyleCnt="15" custLinFactNeighborX="3367" custLinFactNeighborY="487">
        <dgm:presLayoutVars>
          <dgm:bulletEnabled val="1"/>
        </dgm:presLayoutVars>
      </dgm:prSet>
      <dgm:spPr/>
    </dgm:pt>
    <dgm:pt modelId="{CA75E1A5-C5E6-4C63-947D-F593D1943242}" type="pres">
      <dgm:prSet presAssocID="{FE05E18D-C040-4D2E-A4F7-93256DED42B5}" presName="Name13" presStyleLbl="parChTrans1D2" presStyleIdx="1" presStyleCnt="15"/>
      <dgm:spPr/>
    </dgm:pt>
    <dgm:pt modelId="{5E84C56F-D514-418A-8F04-6E08937BCB65}" type="pres">
      <dgm:prSet presAssocID="{C43FE315-18CA-4EEB-80CF-907F6D2E266D}" presName="childText" presStyleLbl="bgAcc1" presStyleIdx="1" presStyleCnt="15" custLinFactNeighborX="3367" custLinFactNeighborY="487">
        <dgm:presLayoutVars>
          <dgm:bulletEnabled val="1"/>
        </dgm:presLayoutVars>
      </dgm:prSet>
      <dgm:spPr/>
    </dgm:pt>
    <dgm:pt modelId="{8ACBF6B5-7B11-43A6-9F39-57194217717F}" type="pres">
      <dgm:prSet presAssocID="{81677E60-88B7-4D71-99F9-F647C16682C1}" presName="Name13" presStyleLbl="parChTrans1D2" presStyleIdx="2" presStyleCnt="15"/>
      <dgm:spPr/>
    </dgm:pt>
    <dgm:pt modelId="{B3BE8B56-30AF-4238-A741-F77ED3D31433}" type="pres">
      <dgm:prSet presAssocID="{7E42978D-A3B3-4D8E-99E1-77815E772F50}" presName="childText" presStyleLbl="bgAcc1" presStyleIdx="2" presStyleCnt="15" custLinFactNeighborX="4190" custLinFactNeighborY="487">
        <dgm:presLayoutVars>
          <dgm:bulletEnabled val="1"/>
        </dgm:presLayoutVars>
      </dgm:prSet>
      <dgm:spPr/>
    </dgm:pt>
    <dgm:pt modelId="{63C96565-C845-4E76-98EE-A1CBE05DA02F}" type="pres">
      <dgm:prSet presAssocID="{E7EB840E-ABFE-45F5-9C42-3BDBE0027F09}" presName="Name13" presStyleLbl="parChTrans1D2" presStyleIdx="3" presStyleCnt="15"/>
      <dgm:spPr/>
    </dgm:pt>
    <dgm:pt modelId="{8D31A40F-CB6D-4982-A9A4-5665F9C72CAE}" type="pres">
      <dgm:prSet presAssocID="{F1B233C2-B471-4075-96E7-A99C92F19EA5}" presName="childText" presStyleLbl="bgAcc1" presStyleIdx="3" presStyleCnt="15" custLinFactNeighborX="4190" custLinFactNeighborY="312">
        <dgm:presLayoutVars>
          <dgm:bulletEnabled val="1"/>
        </dgm:presLayoutVars>
      </dgm:prSet>
      <dgm:spPr/>
    </dgm:pt>
    <dgm:pt modelId="{7B6D3A4C-AD6D-48FF-8A96-E54865234E30}" type="pres">
      <dgm:prSet presAssocID="{D3D89396-A7CB-4424-9100-C5BCD5F00536}" presName="root" presStyleCnt="0"/>
      <dgm:spPr/>
    </dgm:pt>
    <dgm:pt modelId="{D7FD08A5-9429-47A0-A35E-A805D4E381EE}" type="pres">
      <dgm:prSet presAssocID="{D3D89396-A7CB-4424-9100-C5BCD5F00536}" presName="rootComposite" presStyleCnt="0"/>
      <dgm:spPr/>
    </dgm:pt>
    <dgm:pt modelId="{1D44478C-B3DF-4574-8C7C-53A23FD253F4}" type="pres">
      <dgm:prSet presAssocID="{D3D89396-A7CB-4424-9100-C5BCD5F00536}" presName="rootText" presStyleLbl="node1" presStyleIdx="1" presStyleCnt="4"/>
      <dgm:spPr/>
    </dgm:pt>
    <dgm:pt modelId="{584D67C6-97B0-4594-B7AA-3706CF793A7E}" type="pres">
      <dgm:prSet presAssocID="{D3D89396-A7CB-4424-9100-C5BCD5F00536}" presName="rootConnector" presStyleLbl="node1" presStyleIdx="1" presStyleCnt="4"/>
      <dgm:spPr/>
    </dgm:pt>
    <dgm:pt modelId="{AE242BF6-2E43-498A-BA7D-B0BB40C3E6E4}" type="pres">
      <dgm:prSet presAssocID="{D3D89396-A7CB-4424-9100-C5BCD5F00536}" presName="childShape" presStyleCnt="0"/>
      <dgm:spPr/>
    </dgm:pt>
    <dgm:pt modelId="{EBC40C87-44E6-4F59-8160-7E06ABF979BB}" type="pres">
      <dgm:prSet presAssocID="{C0244575-48D5-4D6A-A7D5-5A77A4C55DF7}" presName="Name13" presStyleLbl="parChTrans1D2" presStyleIdx="4" presStyleCnt="15"/>
      <dgm:spPr/>
    </dgm:pt>
    <dgm:pt modelId="{E6A02CE4-22EE-486C-A33C-82F6962F6A71}" type="pres">
      <dgm:prSet presAssocID="{DD440386-9848-4F9F-880F-9971ACD9441A}" presName="childText" presStyleLbl="bgAcc1" presStyleIdx="4" presStyleCnt="15" custLinFactNeighborX="3367" custLinFactNeighborY="487">
        <dgm:presLayoutVars>
          <dgm:bulletEnabled val="1"/>
        </dgm:presLayoutVars>
      </dgm:prSet>
      <dgm:spPr/>
    </dgm:pt>
    <dgm:pt modelId="{08BACD1A-6C79-4FA7-8961-374001C1184C}" type="pres">
      <dgm:prSet presAssocID="{90C53C8A-3199-4A79-B9E3-472A4D7D4763}" presName="Name13" presStyleLbl="parChTrans1D2" presStyleIdx="5" presStyleCnt="15"/>
      <dgm:spPr/>
    </dgm:pt>
    <dgm:pt modelId="{03BC5399-27BA-4C3A-A02A-522AF4205EB7}" type="pres">
      <dgm:prSet presAssocID="{2E0535C4-D700-4B98-82C6-07583C4493CD}" presName="childText" presStyleLbl="bgAcc1" presStyleIdx="5" presStyleCnt="15" custLinFactNeighborX="3367" custLinFactNeighborY="487">
        <dgm:presLayoutVars>
          <dgm:bulletEnabled val="1"/>
        </dgm:presLayoutVars>
      </dgm:prSet>
      <dgm:spPr/>
    </dgm:pt>
    <dgm:pt modelId="{9AA66161-80FC-444D-9294-D14CBFBF0167}" type="pres">
      <dgm:prSet presAssocID="{A36AC9B9-C139-4ED2-9244-F0B60174C8D7}" presName="Name13" presStyleLbl="parChTrans1D2" presStyleIdx="6" presStyleCnt="15"/>
      <dgm:spPr/>
    </dgm:pt>
    <dgm:pt modelId="{8EA688E5-125D-4B76-973C-35B0A0C0EED6}" type="pres">
      <dgm:prSet presAssocID="{878F2FC4-A203-4A92-AB9B-2772C0E47D30}" presName="childText" presStyleLbl="bgAcc1" presStyleIdx="6" presStyleCnt="15" custLinFactNeighborX="3367" custLinFactNeighborY="487">
        <dgm:presLayoutVars>
          <dgm:bulletEnabled val="1"/>
        </dgm:presLayoutVars>
      </dgm:prSet>
      <dgm:spPr/>
    </dgm:pt>
    <dgm:pt modelId="{A6C29645-C1E1-40CD-BE8B-1CD30F283F25}" type="pres">
      <dgm:prSet presAssocID="{6095D1BD-2159-4F8D-94AD-925FB96A6BBB}" presName="root" presStyleCnt="0"/>
      <dgm:spPr/>
    </dgm:pt>
    <dgm:pt modelId="{BACF0156-16A1-4BB8-B171-5839548DBA6B}" type="pres">
      <dgm:prSet presAssocID="{6095D1BD-2159-4F8D-94AD-925FB96A6BBB}" presName="rootComposite" presStyleCnt="0"/>
      <dgm:spPr/>
    </dgm:pt>
    <dgm:pt modelId="{A3E7CE90-6234-46A2-99D0-801CA8BD3F6E}" type="pres">
      <dgm:prSet presAssocID="{6095D1BD-2159-4F8D-94AD-925FB96A6BBB}" presName="rootText" presStyleLbl="node1" presStyleIdx="2" presStyleCnt="4"/>
      <dgm:spPr/>
    </dgm:pt>
    <dgm:pt modelId="{BDB7C7C5-2785-43CB-BAC3-F868F4A411A3}" type="pres">
      <dgm:prSet presAssocID="{6095D1BD-2159-4F8D-94AD-925FB96A6BBB}" presName="rootConnector" presStyleLbl="node1" presStyleIdx="2" presStyleCnt="4"/>
      <dgm:spPr/>
    </dgm:pt>
    <dgm:pt modelId="{0710E300-3120-4D01-8687-E26AA350666C}" type="pres">
      <dgm:prSet presAssocID="{6095D1BD-2159-4F8D-94AD-925FB96A6BBB}" presName="childShape" presStyleCnt="0"/>
      <dgm:spPr/>
    </dgm:pt>
    <dgm:pt modelId="{A07C0FA4-F27F-4347-A60C-3BE519078F83}" type="pres">
      <dgm:prSet presAssocID="{4C0EBCF1-15B7-4315-B63F-376CCFA89661}" presName="Name13" presStyleLbl="parChTrans1D2" presStyleIdx="7" presStyleCnt="15"/>
      <dgm:spPr/>
    </dgm:pt>
    <dgm:pt modelId="{7FC5A750-DE28-4884-990B-78CADEF88AC6}" type="pres">
      <dgm:prSet presAssocID="{DE4FEA4E-0CD2-4830-A9EC-F61780043047}" presName="childText" presStyleLbl="bgAcc1" presStyleIdx="7" presStyleCnt="15" custLinFactNeighborX="3367" custLinFactNeighborY="487">
        <dgm:presLayoutVars>
          <dgm:bulletEnabled val="1"/>
        </dgm:presLayoutVars>
      </dgm:prSet>
      <dgm:spPr/>
    </dgm:pt>
    <dgm:pt modelId="{284A60C7-3195-4987-B0C9-22D61D0D789C}" type="pres">
      <dgm:prSet presAssocID="{7009EB03-A1B6-4AFB-B18F-BF0DBE82C77D}" presName="Name13" presStyleLbl="parChTrans1D2" presStyleIdx="8" presStyleCnt="15"/>
      <dgm:spPr/>
    </dgm:pt>
    <dgm:pt modelId="{F637611D-E0B2-4AD4-9713-454DE437969C}" type="pres">
      <dgm:prSet presAssocID="{B22F2D36-288E-4876-A22C-F9AC2E729C9A}" presName="childText" presStyleLbl="bgAcc1" presStyleIdx="8" presStyleCnt="15" custLinFactNeighborX="3367" custLinFactNeighborY="487">
        <dgm:presLayoutVars>
          <dgm:bulletEnabled val="1"/>
        </dgm:presLayoutVars>
      </dgm:prSet>
      <dgm:spPr/>
    </dgm:pt>
    <dgm:pt modelId="{503BCD7D-BC80-4476-BBE9-AB3089B91EF7}" type="pres">
      <dgm:prSet presAssocID="{F6B6A154-48F7-4742-B6C4-C45A67F8AF9B}" presName="Name13" presStyleLbl="parChTrans1D2" presStyleIdx="9" presStyleCnt="15"/>
      <dgm:spPr/>
    </dgm:pt>
    <dgm:pt modelId="{B54D9950-80A5-4B08-B10F-0B4C88A123DD}" type="pres">
      <dgm:prSet presAssocID="{3C340D72-B64E-4A09-A550-AC2AFCC2166A}" presName="childText" presStyleLbl="bgAcc1" presStyleIdx="9" presStyleCnt="15" custLinFactNeighborX="3367" custLinFactNeighborY="487">
        <dgm:presLayoutVars>
          <dgm:bulletEnabled val="1"/>
        </dgm:presLayoutVars>
      </dgm:prSet>
      <dgm:spPr/>
    </dgm:pt>
    <dgm:pt modelId="{9AB45729-CF0C-4431-98A0-4877D478FE5D}" type="pres">
      <dgm:prSet presAssocID="{8127CD21-9657-4297-BC09-9771633526A3}" presName="Name13" presStyleLbl="parChTrans1D2" presStyleIdx="10" presStyleCnt="15"/>
      <dgm:spPr/>
    </dgm:pt>
    <dgm:pt modelId="{75011C47-195C-40A0-B2BB-4979C1F2A6CC}" type="pres">
      <dgm:prSet presAssocID="{1961F530-E936-4B04-8D7E-FAAAE123E625}" presName="childText" presStyleLbl="bgAcc1" presStyleIdx="10" presStyleCnt="15" custLinFactNeighborX="3367" custLinFactNeighborY="487">
        <dgm:presLayoutVars>
          <dgm:bulletEnabled val="1"/>
        </dgm:presLayoutVars>
      </dgm:prSet>
      <dgm:spPr/>
    </dgm:pt>
    <dgm:pt modelId="{33E80CD4-D33B-487E-A098-0FE898EC31ED}" type="pres">
      <dgm:prSet presAssocID="{EB26064C-F1B6-461A-AF10-BD3054A9F057}" presName="root" presStyleCnt="0"/>
      <dgm:spPr/>
    </dgm:pt>
    <dgm:pt modelId="{2052AF62-EDDB-4B07-BFAD-C03FBC9C2442}" type="pres">
      <dgm:prSet presAssocID="{EB26064C-F1B6-461A-AF10-BD3054A9F057}" presName="rootComposite" presStyleCnt="0"/>
      <dgm:spPr/>
    </dgm:pt>
    <dgm:pt modelId="{02B798AA-35BA-47EA-A212-BB708E0AA819}" type="pres">
      <dgm:prSet presAssocID="{EB26064C-F1B6-461A-AF10-BD3054A9F057}" presName="rootText" presStyleLbl="node1" presStyleIdx="3" presStyleCnt="4"/>
      <dgm:spPr/>
    </dgm:pt>
    <dgm:pt modelId="{D98B2811-2696-46F8-8391-9786F283BA1E}" type="pres">
      <dgm:prSet presAssocID="{EB26064C-F1B6-461A-AF10-BD3054A9F057}" presName="rootConnector" presStyleLbl="node1" presStyleIdx="3" presStyleCnt="4"/>
      <dgm:spPr/>
    </dgm:pt>
    <dgm:pt modelId="{E6D1F0EE-37A1-4119-BCA4-EEF883A057BD}" type="pres">
      <dgm:prSet presAssocID="{EB26064C-F1B6-461A-AF10-BD3054A9F057}" presName="childShape" presStyleCnt="0"/>
      <dgm:spPr/>
    </dgm:pt>
    <dgm:pt modelId="{ADF22913-A960-4F42-BE94-58A1677F11BA}" type="pres">
      <dgm:prSet presAssocID="{9AE9C978-78AE-4A18-BD6C-D2A094FE51F0}" presName="Name13" presStyleLbl="parChTrans1D2" presStyleIdx="11" presStyleCnt="15"/>
      <dgm:spPr/>
    </dgm:pt>
    <dgm:pt modelId="{2EA61D17-B429-49BE-AB05-CA1DF60ED683}" type="pres">
      <dgm:prSet presAssocID="{9143163F-C42B-4750-B24A-6346DDB2D2B7}" presName="childText" presStyleLbl="bgAcc1" presStyleIdx="11" presStyleCnt="15" custLinFactNeighborX="3367" custLinFactNeighborY="487">
        <dgm:presLayoutVars>
          <dgm:bulletEnabled val="1"/>
        </dgm:presLayoutVars>
      </dgm:prSet>
      <dgm:spPr/>
    </dgm:pt>
    <dgm:pt modelId="{DEB3FE36-81AF-4F94-9EB5-0CFC9AB85A30}" type="pres">
      <dgm:prSet presAssocID="{DE6977B5-761C-44BA-96FF-889B4D0C29E9}" presName="Name13" presStyleLbl="parChTrans1D2" presStyleIdx="12" presStyleCnt="15"/>
      <dgm:spPr/>
    </dgm:pt>
    <dgm:pt modelId="{28643581-3B5D-448A-AF01-48F9EF28983A}" type="pres">
      <dgm:prSet presAssocID="{8F2EDECB-5F18-4905-9EBB-51FBFCECDB29}" presName="childText" presStyleLbl="bgAcc1" presStyleIdx="12" presStyleCnt="15" custLinFactNeighborX="3367" custLinFactNeighborY="487">
        <dgm:presLayoutVars>
          <dgm:bulletEnabled val="1"/>
        </dgm:presLayoutVars>
      </dgm:prSet>
      <dgm:spPr/>
    </dgm:pt>
    <dgm:pt modelId="{5E7A2FD6-C4D2-42CB-BC7B-B5603DECEA90}" type="pres">
      <dgm:prSet presAssocID="{17467742-18EF-4ED7-906C-B136FA2DABC4}" presName="Name13" presStyleLbl="parChTrans1D2" presStyleIdx="13" presStyleCnt="15"/>
      <dgm:spPr/>
    </dgm:pt>
    <dgm:pt modelId="{792F6F6E-EA85-4215-9154-B2F5BCAE6588}" type="pres">
      <dgm:prSet presAssocID="{5B6D8502-70DF-40C7-A4B9-D759CDF4DA06}" presName="childText" presStyleLbl="bgAcc1" presStyleIdx="13" presStyleCnt="15" custLinFactNeighborX="3367" custLinFactNeighborY="487">
        <dgm:presLayoutVars>
          <dgm:bulletEnabled val="1"/>
        </dgm:presLayoutVars>
      </dgm:prSet>
      <dgm:spPr/>
    </dgm:pt>
    <dgm:pt modelId="{E2C2628D-41FB-4AFA-801A-0BB1934B95F7}" type="pres">
      <dgm:prSet presAssocID="{F95BE66B-0627-4179-9B4C-454BF461D41A}" presName="Name13" presStyleLbl="parChTrans1D2" presStyleIdx="14" presStyleCnt="15"/>
      <dgm:spPr/>
    </dgm:pt>
    <dgm:pt modelId="{CD0C333E-755F-450D-BE90-33E36C659F87}" type="pres">
      <dgm:prSet presAssocID="{E258A2BE-4588-4997-83EB-0526123F8E25}" presName="childText" presStyleLbl="bgAcc1" presStyleIdx="14" presStyleCnt="15" custScaleX="98354" custLinFactNeighborX="7749" custLinFactNeighborY="312">
        <dgm:presLayoutVars>
          <dgm:bulletEnabled val="1"/>
        </dgm:presLayoutVars>
      </dgm:prSet>
      <dgm:spPr/>
    </dgm:pt>
  </dgm:ptLst>
  <dgm:cxnLst>
    <dgm:cxn modelId="{802FFB00-525F-4367-BB87-53A7C44E271F}" srcId="{EB26064C-F1B6-461A-AF10-BD3054A9F057}" destId="{8F2EDECB-5F18-4905-9EBB-51FBFCECDB29}" srcOrd="1" destOrd="0" parTransId="{DE6977B5-761C-44BA-96FF-889B4D0C29E9}" sibTransId="{E2001074-BD55-4E6F-A760-3770F70E1AEA}"/>
    <dgm:cxn modelId="{9FEE2C06-B1B2-44FB-BA1B-0F8A75FE86DA}" srcId="{2A29D6F3-7077-4E0A-A595-B325495B81B7}" destId="{EB26064C-F1B6-461A-AF10-BD3054A9F057}" srcOrd="3" destOrd="0" parTransId="{6A803006-536E-4B5A-A449-33670EDA1A6B}" sibTransId="{F71981DC-5F16-4B51-B879-73A26D8081B7}"/>
    <dgm:cxn modelId="{19B49F0A-D5F3-45C4-AF58-65ED8E0071BF}" srcId="{6095D1BD-2159-4F8D-94AD-925FB96A6BBB}" destId="{3C340D72-B64E-4A09-A550-AC2AFCC2166A}" srcOrd="2" destOrd="0" parTransId="{F6B6A154-48F7-4742-B6C4-C45A67F8AF9B}" sibTransId="{0EC0E158-E5F5-4FE8-8288-184CAF7D9ACD}"/>
    <dgm:cxn modelId="{EFAFC70C-30A3-48DF-BE54-6DAA40AD984E}" type="presOf" srcId="{2A29D6F3-7077-4E0A-A595-B325495B81B7}" destId="{DBDFE17B-062A-49F7-8938-946F74C52145}" srcOrd="0" destOrd="0" presId="urn:microsoft.com/office/officeart/2005/8/layout/hierarchy3"/>
    <dgm:cxn modelId="{F53C110E-5490-432B-B46C-299AA5BDE81D}" type="presOf" srcId="{DE4FEA4E-0CD2-4830-A9EC-F61780043047}" destId="{7FC5A750-DE28-4884-990B-78CADEF88AC6}" srcOrd="0" destOrd="0" presId="urn:microsoft.com/office/officeart/2005/8/layout/hierarchy3"/>
    <dgm:cxn modelId="{2C861F16-9389-4B98-B296-A945246C26C1}" srcId="{D3D89396-A7CB-4424-9100-C5BCD5F00536}" destId="{2E0535C4-D700-4B98-82C6-07583C4493CD}" srcOrd="1" destOrd="0" parTransId="{90C53C8A-3199-4A79-B9E3-472A4D7D4763}" sibTransId="{BEBE64C3-6A15-4133-B4D9-5DA6E1361FA0}"/>
    <dgm:cxn modelId="{E1DB6C1C-70FA-46B6-AAAC-EC5CC82D5D3F}" type="presOf" srcId="{DD440386-9848-4F9F-880F-9971ACD9441A}" destId="{E6A02CE4-22EE-486C-A33C-82F6962F6A71}" srcOrd="0" destOrd="0" presId="urn:microsoft.com/office/officeart/2005/8/layout/hierarchy3"/>
    <dgm:cxn modelId="{20F1991C-3346-4E38-96AA-AE46E61DC921}" srcId="{EB26064C-F1B6-461A-AF10-BD3054A9F057}" destId="{5B6D8502-70DF-40C7-A4B9-D759CDF4DA06}" srcOrd="2" destOrd="0" parTransId="{17467742-18EF-4ED7-906C-B136FA2DABC4}" sibTransId="{DD4A90C5-FEF9-405F-AC80-A1673060711A}"/>
    <dgm:cxn modelId="{27D31822-D05B-4BD0-B69D-3328600A8AA7}" srcId="{6095D1BD-2159-4F8D-94AD-925FB96A6BBB}" destId="{B22F2D36-288E-4876-A22C-F9AC2E729C9A}" srcOrd="1" destOrd="0" parTransId="{7009EB03-A1B6-4AFB-B18F-BF0DBE82C77D}" sibTransId="{595A979C-3147-4459-99C2-C667111B9F0D}"/>
    <dgm:cxn modelId="{110D5E22-12BF-4CB8-8470-FDCFB49C80FF}" type="presOf" srcId="{7E42978D-A3B3-4D8E-99E1-77815E772F50}" destId="{B3BE8B56-30AF-4238-A741-F77ED3D31433}" srcOrd="0" destOrd="0" presId="urn:microsoft.com/office/officeart/2005/8/layout/hierarchy3"/>
    <dgm:cxn modelId="{40C8C122-E243-404E-9F85-DCE614558D90}" srcId="{D2E53F50-512D-4BBC-B8C0-BA0454DA41EA}" destId="{C43FE315-18CA-4EEB-80CF-907F6D2E266D}" srcOrd="1" destOrd="0" parTransId="{FE05E18D-C040-4D2E-A4F7-93256DED42B5}" sibTransId="{CC42DCB2-2B5B-4E2C-ACA7-D0898D1922D9}"/>
    <dgm:cxn modelId="{29B8DF25-A86C-4907-B168-8E8D1CF33B8F}" srcId="{D2E53F50-512D-4BBC-B8C0-BA0454DA41EA}" destId="{DA60639C-0C94-46C9-8685-FF236A1C8724}" srcOrd="0" destOrd="0" parTransId="{D513E012-9BCE-4A31-8EFA-59F991ACD2EC}" sibTransId="{D3A466C4-D447-40FE-9218-4D7F7521649F}"/>
    <dgm:cxn modelId="{3E3E6826-0E0B-45E1-B1D3-32DC0DD3E5F6}" type="presOf" srcId="{D3D89396-A7CB-4424-9100-C5BCD5F00536}" destId="{1D44478C-B3DF-4574-8C7C-53A23FD253F4}" srcOrd="0" destOrd="0" presId="urn:microsoft.com/office/officeart/2005/8/layout/hierarchy3"/>
    <dgm:cxn modelId="{73DF2C28-8398-4465-8D07-9CE405B79D4A}" srcId="{EB26064C-F1B6-461A-AF10-BD3054A9F057}" destId="{9143163F-C42B-4750-B24A-6346DDB2D2B7}" srcOrd="0" destOrd="0" parTransId="{9AE9C978-78AE-4A18-BD6C-D2A094FE51F0}" sibTransId="{09F67CA8-6351-4CA1-BA06-AEFB41D39D4A}"/>
    <dgm:cxn modelId="{1DF28428-0CA4-4EC3-A310-4D3C6AB8C60F}" type="presOf" srcId="{EB26064C-F1B6-461A-AF10-BD3054A9F057}" destId="{02B798AA-35BA-47EA-A212-BB708E0AA819}" srcOrd="0" destOrd="0" presId="urn:microsoft.com/office/officeart/2005/8/layout/hierarchy3"/>
    <dgm:cxn modelId="{90BFC32A-2718-4644-AB2D-B52E009A8A04}" type="presOf" srcId="{3C340D72-B64E-4A09-A550-AC2AFCC2166A}" destId="{B54D9950-80A5-4B08-B10F-0B4C88A123DD}" srcOrd="0" destOrd="0" presId="urn:microsoft.com/office/officeart/2005/8/layout/hierarchy3"/>
    <dgm:cxn modelId="{6F62DB2B-CCD8-408C-ADF0-E06BE8679943}" type="presOf" srcId="{F95BE66B-0627-4179-9B4C-454BF461D41A}" destId="{E2C2628D-41FB-4AFA-801A-0BB1934B95F7}" srcOrd="0" destOrd="0" presId="urn:microsoft.com/office/officeart/2005/8/layout/hierarchy3"/>
    <dgm:cxn modelId="{D2EABD2D-86E4-4C84-96E3-020F6BC789CB}" type="presOf" srcId="{D2E53F50-512D-4BBC-B8C0-BA0454DA41EA}" destId="{49B7BB61-B2DD-4098-9AE1-731C6461F722}" srcOrd="0" destOrd="0" presId="urn:microsoft.com/office/officeart/2005/8/layout/hierarchy3"/>
    <dgm:cxn modelId="{ECE3F135-32EC-40AA-A25C-81D13E781B08}" srcId="{EB26064C-F1B6-461A-AF10-BD3054A9F057}" destId="{E258A2BE-4588-4997-83EB-0526123F8E25}" srcOrd="3" destOrd="0" parTransId="{F95BE66B-0627-4179-9B4C-454BF461D41A}" sibTransId="{12211E27-A92A-4661-93D8-3D714CFB4D00}"/>
    <dgm:cxn modelId="{E940D95B-3EFF-4744-BBF4-6AC54148C30F}" srcId="{2A29D6F3-7077-4E0A-A595-B325495B81B7}" destId="{D2E53F50-512D-4BBC-B8C0-BA0454DA41EA}" srcOrd="0" destOrd="0" parTransId="{E6B21B2A-B0C8-4E61-BF0F-2030F319AEA0}" sibTransId="{1A1E45CC-7695-497A-B2AC-433EF7CA9E6B}"/>
    <dgm:cxn modelId="{D2582B60-A597-40C1-B33D-119557445AD9}" srcId="{D2E53F50-512D-4BBC-B8C0-BA0454DA41EA}" destId="{F1B233C2-B471-4075-96E7-A99C92F19EA5}" srcOrd="3" destOrd="0" parTransId="{E7EB840E-ABFE-45F5-9C42-3BDBE0027F09}" sibTransId="{060DD49E-94D2-438E-8954-9D018335D4C2}"/>
    <dgm:cxn modelId="{07702861-CD99-4CE9-B193-699DA3F5A0CF}" srcId="{6095D1BD-2159-4F8D-94AD-925FB96A6BBB}" destId="{DE4FEA4E-0CD2-4830-A9EC-F61780043047}" srcOrd="0" destOrd="0" parTransId="{4C0EBCF1-15B7-4315-B63F-376CCFA89661}" sibTransId="{A29CE784-E508-4232-8AF3-8B2B4519E1F3}"/>
    <dgm:cxn modelId="{E5315E61-F48A-4A9A-9383-A70652843938}" srcId="{2A29D6F3-7077-4E0A-A595-B325495B81B7}" destId="{D3D89396-A7CB-4424-9100-C5BCD5F00536}" srcOrd="1" destOrd="0" parTransId="{33B594B4-AAE8-46AC-B851-3571D1901115}" sibTransId="{7EA10830-0D9C-4969-AE34-E7291812E405}"/>
    <dgm:cxn modelId="{0ECE3363-F9A3-4DBC-BD7A-5E6FC6523400}" type="presOf" srcId="{FE05E18D-C040-4D2E-A4F7-93256DED42B5}" destId="{CA75E1A5-C5E6-4C63-947D-F593D1943242}" srcOrd="0" destOrd="0" presId="urn:microsoft.com/office/officeart/2005/8/layout/hierarchy3"/>
    <dgm:cxn modelId="{E1CFA563-B27D-473C-AEA7-11B9F669558E}" srcId="{D3D89396-A7CB-4424-9100-C5BCD5F00536}" destId="{878F2FC4-A203-4A92-AB9B-2772C0E47D30}" srcOrd="2" destOrd="0" parTransId="{A36AC9B9-C139-4ED2-9244-F0B60174C8D7}" sibTransId="{3440A834-AB5A-48ED-BB16-FABE78AA7749}"/>
    <dgm:cxn modelId="{1801F245-F952-48F7-A736-4AC0EFDB588B}" type="presOf" srcId="{90C53C8A-3199-4A79-B9E3-472A4D7D4763}" destId="{08BACD1A-6C79-4FA7-8961-374001C1184C}" srcOrd="0" destOrd="0" presId="urn:microsoft.com/office/officeart/2005/8/layout/hierarchy3"/>
    <dgm:cxn modelId="{70D47346-C8D7-4B2E-B1AB-724168220916}" type="presOf" srcId="{9143163F-C42B-4750-B24A-6346DDB2D2B7}" destId="{2EA61D17-B429-49BE-AB05-CA1DF60ED683}" srcOrd="0" destOrd="0" presId="urn:microsoft.com/office/officeart/2005/8/layout/hierarchy3"/>
    <dgm:cxn modelId="{49D69466-7C49-4A55-A028-2C6722621468}" type="presOf" srcId="{81677E60-88B7-4D71-99F9-F647C16682C1}" destId="{8ACBF6B5-7B11-43A6-9F39-57194217717F}" srcOrd="0" destOrd="0" presId="urn:microsoft.com/office/officeart/2005/8/layout/hierarchy3"/>
    <dgm:cxn modelId="{F96FFC47-0372-4AC4-BA29-133140180B4D}" type="presOf" srcId="{C43FE315-18CA-4EEB-80CF-907F6D2E266D}" destId="{5E84C56F-D514-418A-8F04-6E08937BCB65}" srcOrd="0" destOrd="0" presId="urn:microsoft.com/office/officeart/2005/8/layout/hierarchy3"/>
    <dgm:cxn modelId="{1DD8F749-862E-4441-AA72-8C23502B2147}" type="presOf" srcId="{B22F2D36-288E-4876-A22C-F9AC2E729C9A}" destId="{F637611D-E0B2-4AD4-9713-454DE437969C}" srcOrd="0" destOrd="0" presId="urn:microsoft.com/office/officeart/2005/8/layout/hierarchy3"/>
    <dgm:cxn modelId="{16441C4D-85A6-4427-8700-A462CAA64393}" type="presOf" srcId="{9AE9C978-78AE-4A18-BD6C-D2A094FE51F0}" destId="{ADF22913-A960-4F42-BE94-58A1677F11BA}" srcOrd="0" destOrd="0" presId="urn:microsoft.com/office/officeart/2005/8/layout/hierarchy3"/>
    <dgm:cxn modelId="{0F06A56D-64B6-4C56-AF62-BDAB3FA8630C}" type="presOf" srcId="{DE6977B5-761C-44BA-96FF-889B4D0C29E9}" destId="{DEB3FE36-81AF-4F94-9EB5-0CFC9AB85A30}" srcOrd="0" destOrd="0" presId="urn:microsoft.com/office/officeart/2005/8/layout/hierarchy3"/>
    <dgm:cxn modelId="{C3DEA86D-529D-4008-ACE4-38EA2C31521D}" type="presOf" srcId="{4C0EBCF1-15B7-4315-B63F-376CCFA89661}" destId="{A07C0FA4-F27F-4347-A60C-3BE519078F83}" srcOrd="0" destOrd="0" presId="urn:microsoft.com/office/officeart/2005/8/layout/hierarchy3"/>
    <dgm:cxn modelId="{811D6E50-E0B0-49BC-B7E5-8E9C8A889B9E}" type="presOf" srcId="{F6B6A154-48F7-4742-B6C4-C45A67F8AF9B}" destId="{503BCD7D-BC80-4476-BBE9-AB3089B91EF7}" srcOrd="0" destOrd="0" presId="urn:microsoft.com/office/officeart/2005/8/layout/hierarchy3"/>
    <dgm:cxn modelId="{7BA73F77-C8A9-40D9-A784-AAC66DC45B93}" type="presOf" srcId="{8F2EDECB-5F18-4905-9EBB-51FBFCECDB29}" destId="{28643581-3B5D-448A-AF01-48F9EF28983A}" srcOrd="0" destOrd="0" presId="urn:microsoft.com/office/officeart/2005/8/layout/hierarchy3"/>
    <dgm:cxn modelId="{EDD2C577-3FB0-470A-A91B-AEF49D91A3AB}" type="presOf" srcId="{D513E012-9BCE-4A31-8EFA-59F991ACD2EC}" destId="{721C88A4-8705-40D6-A1AC-A9AFDF004792}" srcOrd="0" destOrd="0" presId="urn:microsoft.com/office/officeart/2005/8/layout/hierarchy3"/>
    <dgm:cxn modelId="{512DB97B-23E6-4CE3-93DB-0B135AB3AAAC}" type="presOf" srcId="{7009EB03-A1B6-4AFB-B18F-BF0DBE82C77D}" destId="{284A60C7-3195-4987-B0C9-22D61D0D789C}" srcOrd="0" destOrd="0" presId="urn:microsoft.com/office/officeart/2005/8/layout/hierarchy3"/>
    <dgm:cxn modelId="{E6E86584-005B-4246-9EED-8642A4FE2C62}" srcId="{2A29D6F3-7077-4E0A-A595-B325495B81B7}" destId="{6095D1BD-2159-4F8D-94AD-925FB96A6BBB}" srcOrd="2" destOrd="0" parTransId="{CB4DBD09-6DE5-46AA-9E80-AE9994C9D34F}" sibTransId="{4871876C-3DE7-4184-926D-D689E648B76D}"/>
    <dgm:cxn modelId="{C1749684-7B40-4477-AC61-1BF820903212}" type="presOf" srcId="{17467742-18EF-4ED7-906C-B136FA2DABC4}" destId="{5E7A2FD6-C4D2-42CB-BC7B-B5603DECEA90}" srcOrd="0" destOrd="0" presId="urn:microsoft.com/office/officeart/2005/8/layout/hierarchy3"/>
    <dgm:cxn modelId="{43F8D288-384A-4968-B3B7-0DB52A7F70B5}" type="presOf" srcId="{E258A2BE-4588-4997-83EB-0526123F8E25}" destId="{CD0C333E-755F-450D-BE90-33E36C659F87}" srcOrd="0" destOrd="0" presId="urn:microsoft.com/office/officeart/2005/8/layout/hierarchy3"/>
    <dgm:cxn modelId="{9E73588C-6A87-43DB-AB1B-B9E39EADA9C9}" srcId="{D2E53F50-512D-4BBC-B8C0-BA0454DA41EA}" destId="{7E42978D-A3B3-4D8E-99E1-77815E772F50}" srcOrd="2" destOrd="0" parTransId="{81677E60-88B7-4D71-99F9-F647C16682C1}" sibTransId="{95FA3074-9D7F-4C6B-8A27-FDE88B9EBA02}"/>
    <dgm:cxn modelId="{26478D92-72FD-4C2C-B2EA-5E4474BE4518}" type="presOf" srcId="{1961F530-E936-4B04-8D7E-FAAAE123E625}" destId="{75011C47-195C-40A0-B2BB-4979C1F2A6CC}" srcOrd="0" destOrd="0" presId="urn:microsoft.com/office/officeart/2005/8/layout/hierarchy3"/>
    <dgm:cxn modelId="{959A9692-2E43-43AE-AE00-DAEDD5274DA1}" type="presOf" srcId="{D3D89396-A7CB-4424-9100-C5BCD5F00536}" destId="{584D67C6-97B0-4594-B7AA-3706CF793A7E}" srcOrd="1" destOrd="0" presId="urn:microsoft.com/office/officeart/2005/8/layout/hierarchy3"/>
    <dgm:cxn modelId="{A9D7A7A0-6B50-4D47-8FF9-8EB5DA44A1E0}" type="presOf" srcId="{EB26064C-F1B6-461A-AF10-BD3054A9F057}" destId="{D98B2811-2696-46F8-8391-9786F283BA1E}" srcOrd="1" destOrd="0" presId="urn:microsoft.com/office/officeart/2005/8/layout/hierarchy3"/>
    <dgm:cxn modelId="{E78399AC-DBC5-4CC0-A6FC-3C80D6663D0E}" type="presOf" srcId="{DA60639C-0C94-46C9-8685-FF236A1C8724}" destId="{084C6B3D-FE1C-4927-BF38-C0A09FA45F27}" srcOrd="0" destOrd="0" presId="urn:microsoft.com/office/officeart/2005/8/layout/hierarchy3"/>
    <dgm:cxn modelId="{DD59B6B7-FD6B-4618-A2B1-426336CECB52}" type="presOf" srcId="{D2E53F50-512D-4BBC-B8C0-BA0454DA41EA}" destId="{954941D0-2C3A-4DAC-97CB-CDAD6B90B238}" srcOrd="1" destOrd="0" presId="urn:microsoft.com/office/officeart/2005/8/layout/hierarchy3"/>
    <dgm:cxn modelId="{0F0B22B9-EAAB-439A-A40B-BB22755E0530}" type="presOf" srcId="{A36AC9B9-C139-4ED2-9244-F0B60174C8D7}" destId="{9AA66161-80FC-444D-9294-D14CBFBF0167}" srcOrd="0" destOrd="0" presId="urn:microsoft.com/office/officeart/2005/8/layout/hierarchy3"/>
    <dgm:cxn modelId="{A98A6ABA-4F42-4915-A559-2674AB8BF1DB}" type="presOf" srcId="{878F2FC4-A203-4A92-AB9B-2772C0E47D30}" destId="{8EA688E5-125D-4B76-973C-35B0A0C0EED6}" srcOrd="0" destOrd="0" presId="urn:microsoft.com/office/officeart/2005/8/layout/hierarchy3"/>
    <dgm:cxn modelId="{F59139C1-8E0B-41B5-8F52-B8406001FBC3}" type="presOf" srcId="{8127CD21-9657-4297-BC09-9771633526A3}" destId="{9AB45729-CF0C-4431-98A0-4877D478FE5D}" srcOrd="0" destOrd="0" presId="urn:microsoft.com/office/officeart/2005/8/layout/hierarchy3"/>
    <dgm:cxn modelId="{0CEE71C3-09D7-43AA-8B30-8AA662AB5CEC}" type="presOf" srcId="{5B6D8502-70DF-40C7-A4B9-D759CDF4DA06}" destId="{792F6F6E-EA85-4215-9154-B2F5BCAE6588}" srcOrd="0" destOrd="0" presId="urn:microsoft.com/office/officeart/2005/8/layout/hierarchy3"/>
    <dgm:cxn modelId="{F24F35C7-2556-492F-9313-DB2B6309B19A}" srcId="{6095D1BD-2159-4F8D-94AD-925FB96A6BBB}" destId="{1961F530-E936-4B04-8D7E-FAAAE123E625}" srcOrd="3" destOrd="0" parTransId="{8127CD21-9657-4297-BC09-9771633526A3}" sibTransId="{DDB21132-7570-4FBB-9DCB-6D8E4F3CC64A}"/>
    <dgm:cxn modelId="{68F0C5CD-A60E-4BDD-8CF2-EFFFA623256A}" type="presOf" srcId="{2E0535C4-D700-4B98-82C6-07583C4493CD}" destId="{03BC5399-27BA-4C3A-A02A-522AF4205EB7}" srcOrd="0" destOrd="0" presId="urn:microsoft.com/office/officeart/2005/8/layout/hierarchy3"/>
    <dgm:cxn modelId="{584284D5-3933-4E66-AFFF-670274C433F2}" type="presOf" srcId="{C0244575-48D5-4D6A-A7D5-5A77A4C55DF7}" destId="{EBC40C87-44E6-4F59-8160-7E06ABF979BB}" srcOrd="0" destOrd="0" presId="urn:microsoft.com/office/officeart/2005/8/layout/hierarchy3"/>
    <dgm:cxn modelId="{9797B5D5-318E-42F3-AE2C-6F3FDC04FA79}" type="presOf" srcId="{F1B233C2-B471-4075-96E7-A99C92F19EA5}" destId="{8D31A40F-CB6D-4982-A9A4-5665F9C72CAE}" srcOrd="0" destOrd="0" presId="urn:microsoft.com/office/officeart/2005/8/layout/hierarchy3"/>
    <dgm:cxn modelId="{AD8502E1-47A6-450C-A531-61D78813908B}" type="presOf" srcId="{6095D1BD-2159-4F8D-94AD-925FB96A6BBB}" destId="{BDB7C7C5-2785-43CB-BAC3-F868F4A411A3}" srcOrd="1" destOrd="0" presId="urn:microsoft.com/office/officeart/2005/8/layout/hierarchy3"/>
    <dgm:cxn modelId="{EB7146E2-062D-4697-920A-4DFDD1263379}" type="presOf" srcId="{6095D1BD-2159-4F8D-94AD-925FB96A6BBB}" destId="{A3E7CE90-6234-46A2-99D0-801CA8BD3F6E}" srcOrd="0" destOrd="0" presId="urn:microsoft.com/office/officeart/2005/8/layout/hierarchy3"/>
    <dgm:cxn modelId="{C53AB1E4-6C33-44A1-8AA8-9A58B2C4081D}" type="presOf" srcId="{E7EB840E-ABFE-45F5-9C42-3BDBE0027F09}" destId="{63C96565-C845-4E76-98EE-A1CBE05DA02F}" srcOrd="0" destOrd="0" presId="urn:microsoft.com/office/officeart/2005/8/layout/hierarchy3"/>
    <dgm:cxn modelId="{8E34C3F7-98FD-4CD5-A964-70D1981F7C12}" srcId="{D3D89396-A7CB-4424-9100-C5BCD5F00536}" destId="{DD440386-9848-4F9F-880F-9971ACD9441A}" srcOrd="0" destOrd="0" parTransId="{C0244575-48D5-4D6A-A7D5-5A77A4C55DF7}" sibTransId="{A5A97C08-66FF-49B6-BB2D-547BAB6C9612}"/>
    <dgm:cxn modelId="{DA573481-3D5E-4ECA-8E9A-A5E5EB3C93C4}" type="presParOf" srcId="{DBDFE17B-062A-49F7-8938-946F74C52145}" destId="{13770EE7-ECCC-4A81-87DD-31E9FFBC0DBE}" srcOrd="0" destOrd="0" presId="urn:microsoft.com/office/officeart/2005/8/layout/hierarchy3"/>
    <dgm:cxn modelId="{5FF2D3B9-D82F-495B-BC1D-8E131E573907}" type="presParOf" srcId="{13770EE7-ECCC-4A81-87DD-31E9FFBC0DBE}" destId="{A25E5355-863E-4764-9BEA-C6457F8B47DD}" srcOrd="0" destOrd="0" presId="urn:microsoft.com/office/officeart/2005/8/layout/hierarchy3"/>
    <dgm:cxn modelId="{A66E8695-BBAA-42CB-B31F-934B4A18CBFA}" type="presParOf" srcId="{A25E5355-863E-4764-9BEA-C6457F8B47DD}" destId="{49B7BB61-B2DD-4098-9AE1-731C6461F722}" srcOrd="0" destOrd="0" presId="urn:microsoft.com/office/officeart/2005/8/layout/hierarchy3"/>
    <dgm:cxn modelId="{1810DCBE-71FB-4B4A-AE23-85A7CAFBFE72}" type="presParOf" srcId="{A25E5355-863E-4764-9BEA-C6457F8B47DD}" destId="{954941D0-2C3A-4DAC-97CB-CDAD6B90B238}" srcOrd="1" destOrd="0" presId="urn:microsoft.com/office/officeart/2005/8/layout/hierarchy3"/>
    <dgm:cxn modelId="{B32A891A-2B23-4E60-A351-5E3A8B385AEB}" type="presParOf" srcId="{13770EE7-ECCC-4A81-87DD-31E9FFBC0DBE}" destId="{A53B0382-563F-4532-9050-6EA8408EF18A}" srcOrd="1" destOrd="0" presId="urn:microsoft.com/office/officeart/2005/8/layout/hierarchy3"/>
    <dgm:cxn modelId="{96BFF16B-1D7C-4178-9B6A-9ED11C71F489}" type="presParOf" srcId="{A53B0382-563F-4532-9050-6EA8408EF18A}" destId="{721C88A4-8705-40D6-A1AC-A9AFDF004792}" srcOrd="0" destOrd="0" presId="urn:microsoft.com/office/officeart/2005/8/layout/hierarchy3"/>
    <dgm:cxn modelId="{321C95CD-C060-4FAD-9B97-FE47D09EF3DD}" type="presParOf" srcId="{A53B0382-563F-4532-9050-6EA8408EF18A}" destId="{084C6B3D-FE1C-4927-BF38-C0A09FA45F27}" srcOrd="1" destOrd="0" presId="urn:microsoft.com/office/officeart/2005/8/layout/hierarchy3"/>
    <dgm:cxn modelId="{AE26BAEF-ADFB-4994-85F6-97248493AC17}" type="presParOf" srcId="{A53B0382-563F-4532-9050-6EA8408EF18A}" destId="{CA75E1A5-C5E6-4C63-947D-F593D1943242}" srcOrd="2" destOrd="0" presId="urn:microsoft.com/office/officeart/2005/8/layout/hierarchy3"/>
    <dgm:cxn modelId="{A92302B4-D6BE-4DCE-B946-E8273F0F2963}" type="presParOf" srcId="{A53B0382-563F-4532-9050-6EA8408EF18A}" destId="{5E84C56F-D514-418A-8F04-6E08937BCB65}" srcOrd="3" destOrd="0" presId="urn:microsoft.com/office/officeart/2005/8/layout/hierarchy3"/>
    <dgm:cxn modelId="{21EEE452-D31E-416E-9D59-961AEB20022C}" type="presParOf" srcId="{A53B0382-563F-4532-9050-6EA8408EF18A}" destId="{8ACBF6B5-7B11-43A6-9F39-57194217717F}" srcOrd="4" destOrd="0" presId="urn:microsoft.com/office/officeart/2005/8/layout/hierarchy3"/>
    <dgm:cxn modelId="{AB54EB84-6EA9-4DAF-83A9-27738DAAF478}" type="presParOf" srcId="{A53B0382-563F-4532-9050-6EA8408EF18A}" destId="{B3BE8B56-30AF-4238-A741-F77ED3D31433}" srcOrd="5" destOrd="0" presId="urn:microsoft.com/office/officeart/2005/8/layout/hierarchy3"/>
    <dgm:cxn modelId="{B8E3EA2B-23DA-41DF-9510-154322AF8A38}" type="presParOf" srcId="{A53B0382-563F-4532-9050-6EA8408EF18A}" destId="{63C96565-C845-4E76-98EE-A1CBE05DA02F}" srcOrd="6" destOrd="0" presId="urn:microsoft.com/office/officeart/2005/8/layout/hierarchy3"/>
    <dgm:cxn modelId="{8F1D7597-C3A5-46A6-9086-97A3176FF01C}" type="presParOf" srcId="{A53B0382-563F-4532-9050-6EA8408EF18A}" destId="{8D31A40F-CB6D-4982-A9A4-5665F9C72CAE}" srcOrd="7" destOrd="0" presId="urn:microsoft.com/office/officeart/2005/8/layout/hierarchy3"/>
    <dgm:cxn modelId="{075356E5-BD76-4E78-B65A-7332A646FD22}" type="presParOf" srcId="{DBDFE17B-062A-49F7-8938-946F74C52145}" destId="{7B6D3A4C-AD6D-48FF-8A96-E54865234E30}" srcOrd="1" destOrd="0" presId="urn:microsoft.com/office/officeart/2005/8/layout/hierarchy3"/>
    <dgm:cxn modelId="{980F663C-7459-40D6-BE33-1AF776376D3B}" type="presParOf" srcId="{7B6D3A4C-AD6D-48FF-8A96-E54865234E30}" destId="{D7FD08A5-9429-47A0-A35E-A805D4E381EE}" srcOrd="0" destOrd="0" presId="urn:microsoft.com/office/officeart/2005/8/layout/hierarchy3"/>
    <dgm:cxn modelId="{0B48F20A-D862-43A6-8172-8F3148AFB845}" type="presParOf" srcId="{D7FD08A5-9429-47A0-A35E-A805D4E381EE}" destId="{1D44478C-B3DF-4574-8C7C-53A23FD253F4}" srcOrd="0" destOrd="0" presId="urn:microsoft.com/office/officeart/2005/8/layout/hierarchy3"/>
    <dgm:cxn modelId="{2C1E4D81-1F1E-4E4C-B8E7-58C729100A1C}" type="presParOf" srcId="{D7FD08A5-9429-47A0-A35E-A805D4E381EE}" destId="{584D67C6-97B0-4594-B7AA-3706CF793A7E}" srcOrd="1" destOrd="0" presId="urn:microsoft.com/office/officeart/2005/8/layout/hierarchy3"/>
    <dgm:cxn modelId="{D9B8C366-42F7-437B-83B5-6FEF19C1C6A3}" type="presParOf" srcId="{7B6D3A4C-AD6D-48FF-8A96-E54865234E30}" destId="{AE242BF6-2E43-498A-BA7D-B0BB40C3E6E4}" srcOrd="1" destOrd="0" presId="urn:microsoft.com/office/officeart/2005/8/layout/hierarchy3"/>
    <dgm:cxn modelId="{9CA22A70-6C25-4437-9AEC-E725A365776D}" type="presParOf" srcId="{AE242BF6-2E43-498A-BA7D-B0BB40C3E6E4}" destId="{EBC40C87-44E6-4F59-8160-7E06ABF979BB}" srcOrd="0" destOrd="0" presId="urn:microsoft.com/office/officeart/2005/8/layout/hierarchy3"/>
    <dgm:cxn modelId="{24FBD710-E854-4CF1-8539-96F70FAEBB97}" type="presParOf" srcId="{AE242BF6-2E43-498A-BA7D-B0BB40C3E6E4}" destId="{E6A02CE4-22EE-486C-A33C-82F6962F6A71}" srcOrd="1" destOrd="0" presId="urn:microsoft.com/office/officeart/2005/8/layout/hierarchy3"/>
    <dgm:cxn modelId="{B176037B-97AF-4421-B249-3D07F44081C0}" type="presParOf" srcId="{AE242BF6-2E43-498A-BA7D-B0BB40C3E6E4}" destId="{08BACD1A-6C79-4FA7-8961-374001C1184C}" srcOrd="2" destOrd="0" presId="urn:microsoft.com/office/officeart/2005/8/layout/hierarchy3"/>
    <dgm:cxn modelId="{ED998D2D-6D8C-44A3-AF0A-B3F16EA5DB8B}" type="presParOf" srcId="{AE242BF6-2E43-498A-BA7D-B0BB40C3E6E4}" destId="{03BC5399-27BA-4C3A-A02A-522AF4205EB7}" srcOrd="3" destOrd="0" presId="urn:microsoft.com/office/officeart/2005/8/layout/hierarchy3"/>
    <dgm:cxn modelId="{DA3DC9A7-01B6-4D30-8B54-252E0FB7F878}" type="presParOf" srcId="{AE242BF6-2E43-498A-BA7D-B0BB40C3E6E4}" destId="{9AA66161-80FC-444D-9294-D14CBFBF0167}" srcOrd="4" destOrd="0" presId="urn:microsoft.com/office/officeart/2005/8/layout/hierarchy3"/>
    <dgm:cxn modelId="{10D1A691-BB75-41FD-9B38-D9DE74A9E6B8}" type="presParOf" srcId="{AE242BF6-2E43-498A-BA7D-B0BB40C3E6E4}" destId="{8EA688E5-125D-4B76-973C-35B0A0C0EED6}" srcOrd="5" destOrd="0" presId="urn:microsoft.com/office/officeart/2005/8/layout/hierarchy3"/>
    <dgm:cxn modelId="{AE00E596-F7DF-44DA-A6DD-6399A0705815}" type="presParOf" srcId="{DBDFE17B-062A-49F7-8938-946F74C52145}" destId="{A6C29645-C1E1-40CD-BE8B-1CD30F283F25}" srcOrd="2" destOrd="0" presId="urn:microsoft.com/office/officeart/2005/8/layout/hierarchy3"/>
    <dgm:cxn modelId="{8AB2C993-6E48-4369-81A5-7FE8FACD1FAB}" type="presParOf" srcId="{A6C29645-C1E1-40CD-BE8B-1CD30F283F25}" destId="{BACF0156-16A1-4BB8-B171-5839548DBA6B}" srcOrd="0" destOrd="0" presId="urn:microsoft.com/office/officeart/2005/8/layout/hierarchy3"/>
    <dgm:cxn modelId="{66EE2639-893D-4025-9B99-568A862C6C73}" type="presParOf" srcId="{BACF0156-16A1-4BB8-B171-5839548DBA6B}" destId="{A3E7CE90-6234-46A2-99D0-801CA8BD3F6E}" srcOrd="0" destOrd="0" presId="urn:microsoft.com/office/officeart/2005/8/layout/hierarchy3"/>
    <dgm:cxn modelId="{329D5C1F-39AA-4D08-BE0D-7D434A7D72CB}" type="presParOf" srcId="{BACF0156-16A1-4BB8-B171-5839548DBA6B}" destId="{BDB7C7C5-2785-43CB-BAC3-F868F4A411A3}" srcOrd="1" destOrd="0" presId="urn:microsoft.com/office/officeart/2005/8/layout/hierarchy3"/>
    <dgm:cxn modelId="{3849FD5E-EAAF-446C-B752-BCDE7E949688}" type="presParOf" srcId="{A6C29645-C1E1-40CD-BE8B-1CD30F283F25}" destId="{0710E300-3120-4D01-8687-E26AA350666C}" srcOrd="1" destOrd="0" presId="urn:microsoft.com/office/officeart/2005/8/layout/hierarchy3"/>
    <dgm:cxn modelId="{F380B07B-0527-4687-AB82-AF1E83C1BD44}" type="presParOf" srcId="{0710E300-3120-4D01-8687-E26AA350666C}" destId="{A07C0FA4-F27F-4347-A60C-3BE519078F83}" srcOrd="0" destOrd="0" presId="urn:microsoft.com/office/officeart/2005/8/layout/hierarchy3"/>
    <dgm:cxn modelId="{18F53B7F-1CE5-451C-9764-209F78C563A6}" type="presParOf" srcId="{0710E300-3120-4D01-8687-E26AA350666C}" destId="{7FC5A750-DE28-4884-990B-78CADEF88AC6}" srcOrd="1" destOrd="0" presId="urn:microsoft.com/office/officeart/2005/8/layout/hierarchy3"/>
    <dgm:cxn modelId="{7F03F1D1-3106-465B-A285-F7307E3C68DE}" type="presParOf" srcId="{0710E300-3120-4D01-8687-E26AA350666C}" destId="{284A60C7-3195-4987-B0C9-22D61D0D789C}" srcOrd="2" destOrd="0" presId="urn:microsoft.com/office/officeart/2005/8/layout/hierarchy3"/>
    <dgm:cxn modelId="{8C14DE60-1843-40B7-94EA-882F3CDB1B78}" type="presParOf" srcId="{0710E300-3120-4D01-8687-E26AA350666C}" destId="{F637611D-E0B2-4AD4-9713-454DE437969C}" srcOrd="3" destOrd="0" presId="urn:microsoft.com/office/officeart/2005/8/layout/hierarchy3"/>
    <dgm:cxn modelId="{91BEE6B6-1E95-4A1E-BAD3-0D0B3F0DCD9B}" type="presParOf" srcId="{0710E300-3120-4D01-8687-E26AA350666C}" destId="{503BCD7D-BC80-4476-BBE9-AB3089B91EF7}" srcOrd="4" destOrd="0" presId="urn:microsoft.com/office/officeart/2005/8/layout/hierarchy3"/>
    <dgm:cxn modelId="{34F0B7FE-5C24-4461-8E13-D4E2A9DC5EC1}" type="presParOf" srcId="{0710E300-3120-4D01-8687-E26AA350666C}" destId="{B54D9950-80A5-4B08-B10F-0B4C88A123DD}" srcOrd="5" destOrd="0" presId="urn:microsoft.com/office/officeart/2005/8/layout/hierarchy3"/>
    <dgm:cxn modelId="{E073210D-9A87-401D-9F5D-8CBBFC805FAC}" type="presParOf" srcId="{0710E300-3120-4D01-8687-E26AA350666C}" destId="{9AB45729-CF0C-4431-98A0-4877D478FE5D}" srcOrd="6" destOrd="0" presId="urn:microsoft.com/office/officeart/2005/8/layout/hierarchy3"/>
    <dgm:cxn modelId="{80BA21E9-BAF7-4CB0-9E38-3FEFB604975F}" type="presParOf" srcId="{0710E300-3120-4D01-8687-E26AA350666C}" destId="{75011C47-195C-40A0-B2BB-4979C1F2A6CC}" srcOrd="7" destOrd="0" presId="urn:microsoft.com/office/officeart/2005/8/layout/hierarchy3"/>
    <dgm:cxn modelId="{741EB83B-62A6-49D6-9F6F-61920551B7F3}" type="presParOf" srcId="{DBDFE17B-062A-49F7-8938-946F74C52145}" destId="{33E80CD4-D33B-487E-A098-0FE898EC31ED}" srcOrd="3" destOrd="0" presId="urn:microsoft.com/office/officeart/2005/8/layout/hierarchy3"/>
    <dgm:cxn modelId="{5EBFE02D-C5EC-440A-8177-8C67EEAA1241}" type="presParOf" srcId="{33E80CD4-D33B-487E-A098-0FE898EC31ED}" destId="{2052AF62-EDDB-4B07-BFAD-C03FBC9C2442}" srcOrd="0" destOrd="0" presId="urn:microsoft.com/office/officeart/2005/8/layout/hierarchy3"/>
    <dgm:cxn modelId="{2EF4229C-218A-43D4-B346-D892B66189C8}" type="presParOf" srcId="{2052AF62-EDDB-4B07-BFAD-C03FBC9C2442}" destId="{02B798AA-35BA-47EA-A212-BB708E0AA819}" srcOrd="0" destOrd="0" presId="urn:microsoft.com/office/officeart/2005/8/layout/hierarchy3"/>
    <dgm:cxn modelId="{2B2732DD-9883-45D6-9DA7-D97198782065}" type="presParOf" srcId="{2052AF62-EDDB-4B07-BFAD-C03FBC9C2442}" destId="{D98B2811-2696-46F8-8391-9786F283BA1E}" srcOrd="1" destOrd="0" presId="urn:microsoft.com/office/officeart/2005/8/layout/hierarchy3"/>
    <dgm:cxn modelId="{5E04F272-0A6B-4102-AEFD-DB541D4AAA78}" type="presParOf" srcId="{33E80CD4-D33B-487E-A098-0FE898EC31ED}" destId="{E6D1F0EE-37A1-4119-BCA4-EEF883A057BD}" srcOrd="1" destOrd="0" presId="urn:microsoft.com/office/officeart/2005/8/layout/hierarchy3"/>
    <dgm:cxn modelId="{F86BF454-C398-45A8-B516-6400D8B922BC}" type="presParOf" srcId="{E6D1F0EE-37A1-4119-BCA4-EEF883A057BD}" destId="{ADF22913-A960-4F42-BE94-58A1677F11BA}" srcOrd="0" destOrd="0" presId="urn:microsoft.com/office/officeart/2005/8/layout/hierarchy3"/>
    <dgm:cxn modelId="{EEE463D1-486D-4E52-8B01-9F6B8E69F6BE}" type="presParOf" srcId="{E6D1F0EE-37A1-4119-BCA4-EEF883A057BD}" destId="{2EA61D17-B429-49BE-AB05-CA1DF60ED683}" srcOrd="1" destOrd="0" presId="urn:microsoft.com/office/officeart/2005/8/layout/hierarchy3"/>
    <dgm:cxn modelId="{B1A911BD-7739-476F-AC4E-06B235F5B560}" type="presParOf" srcId="{E6D1F0EE-37A1-4119-BCA4-EEF883A057BD}" destId="{DEB3FE36-81AF-4F94-9EB5-0CFC9AB85A30}" srcOrd="2" destOrd="0" presId="urn:microsoft.com/office/officeart/2005/8/layout/hierarchy3"/>
    <dgm:cxn modelId="{282444E3-02AE-46C9-81E4-50D69D2F4429}" type="presParOf" srcId="{E6D1F0EE-37A1-4119-BCA4-EEF883A057BD}" destId="{28643581-3B5D-448A-AF01-48F9EF28983A}" srcOrd="3" destOrd="0" presId="urn:microsoft.com/office/officeart/2005/8/layout/hierarchy3"/>
    <dgm:cxn modelId="{C792E10C-A858-4B8F-B294-4347D894BCBE}" type="presParOf" srcId="{E6D1F0EE-37A1-4119-BCA4-EEF883A057BD}" destId="{5E7A2FD6-C4D2-42CB-BC7B-B5603DECEA90}" srcOrd="4" destOrd="0" presId="urn:microsoft.com/office/officeart/2005/8/layout/hierarchy3"/>
    <dgm:cxn modelId="{216F9587-58E7-4BD5-BED3-F337FE2A5BFD}" type="presParOf" srcId="{E6D1F0EE-37A1-4119-BCA4-EEF883A057BD}" destId="{792F6F6E-EA85-4215-9154-B2F5BCAE6588}" srcOrd="5" destOrd="0" presId="urn:microsoft.com/office/officeart/2005/8/layout/hierarchy3"/>
    <dgm:cxn modelId="{92CFF578-52A3-46DE-AB24-166F6060BE79}" type="presParOf" srcId="{E6D1F0EE-37A1-4119-BCA4-EEF883A057BD}" destId="{E2C2628D-41FB-4AFA-801A-0BB1934B95F7}" srcOrd="6" destOrd="0" presId="urn:microsoft.com/office/officeart/2005/8/layout/hierarchy3"/>
    <dgm:cxn modelId="{46157ECC-84D1-4C63-ACEC-25E099FA0E34}" type="presParOf" srcId="{E6D1F0EE-37A1-4119-BCA4-EEF883A057BD}" destId="{CD0C333E-755F-450D-BE90-33E36C659F87}" srcOrd="7"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9F4F44-E84F-40C0-A453-88A76E176607}">
      <dsp:nvSpPr>
        <dsp:cNvPr id="0" name=""/>
        <dsp:cNvSpPr/>
      </dsp:nvSpPr>
      <dsp:spPr>
        <a:xfrm>
          <a:off x="3340527" y="0"/>
          <a:ext cx="3160864" cy="1853938"/>
        </a:xfrm>
        <a:prstGeom prst="trapezoid">
          <a:avLst>
            <a:gd name="adj" fmla="val 88051"/>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lv-LV" sz="1800" kern="1200">
            <a:latin typeface="Verdana" panose="020B0604030504040204" pitchFamily="34" charset="0"/>
            <a:ea typeface="Verdana" panose="020B0604030504040204" pitchFamily="34" charset="0"/>
          </a:endParaRPr>
        </a:p>
        <a:p>
          <a:pPr marL="0" lvl="0" indent="0" algn="ctr" defTabSz="800100">
            <a:lnSpc>
              <a:spcPct val="90000"/>
            </a:lnSpc>
            <a:spcBef>
              <a:spcPct val="0"/>
            </a:spcBef>
            <a:spcAft>
              <a:spcPct val="35000"/>
            </a:spcAft>
            <a:buNone/>
          </a:pPr>
          <a:r>
            <a:rPr lang="lv-LV" sz="1800" kern="1200">
              <a:latin typeface="Verdana" panose="020B0604030504040204" pitchFamily="34" charset="0"/>
              <a:ea typeface="Verdana" panose="020B0604030504040204" pitchFamily="34" charset="0"/>
            </a:rPr>
            <a:t>Nacionālais līmenis</a:t>
          </a:r>
        </a:p>
        <a:p>
          <a:pPr marL="0" lvl="0" indent="0" algn="ctr" defTabSz="800100">
            <a:lnSpc>
              <a:spcPct val="90000"/>
            </a:lnSpc>
            <a:spcBef>
              <a:spcPct val="0"/>
            </a:spcBef>
            <a:spcAft>
              <a:spcPct val="35000"/>
            </a:spcAft>
            <a:buNone/>
          </a:pPr>
          <a:r>
            <a:rPr lang="lv-LV" sz="1800" kern="1200">
              <a:latin typeface="Verdana" panose="020B0604030504040204" pitchFamily="34" charset="0"/>
              <a:ea typeface="Verdana" panose="020B0604030504040204" pitchFamily="34" charset="0"/>
            </a:rPr>
            <a:t>(valsts pārvalde, </a:t>
          </a:r>
        </a:p>
        <a:p>
          <a:pPr marL="0" lvl="0" indent="0" algn="ctr" defTabSz="800100">
            <a:lnSpc>
              <a:spcPct val="90000"/>
            </a:lnSpc>
            <a:spcBef>
              <a:spcPct val="0"/>
            </a:spcBef>
            <a:spcAft>
              <a:spcPct val="35000"/>
            </a:spcAft>
            <a:buNone/>
          </a:pPr>
          <a:r>
            <a:rPr lang="lv-LV" sz="1800" kern="1200">
              <a:latin typeface="Verdana" panose="020B0604030504040204" pitchFamily="34" charset="0"/>
              <a:ea typeface="Verdana" panose="020B0604030504040204" pitchFamily="34" charset="0"/>
            </a:rPr>
            <a:t>valsts attīstības plānošana)</a:t>
          </a:r>
        </a:p>
      </dsp:txBody>
      <dsp:txXfrm>
        <a:off x="3340527" y="0"/>
        <a:ext cx="3160864" cy="1853938"/>
      </dsp:txXfrm>
    </dsp:sp>
    <dsp:sp modelId="{E512B294-EE1D-4080-B3BC-8027B31A65F3}">
      <dsp:nvSpPr>
        <dsp:cNvPr id="0" name=""/>
        <dsp:cNvSpPr/>
      </dsp:nvSpPr>
      <dsp:spPr>
        <a:xfrm>
          <a:off x="1659114" y="1844519"/>
          <a:ext cx="6513961" cy="1853938"/>
        </a:xfrm>
        <a:prstGeom prst="trapezoid">
          <a:avLst>
            <a:gd name="adj" fmla="val 88051"/>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lv-LV" sz="1800" kern="1200">
              <a:latin typeface="Verdana" panose="020B0604030504040204" pitchFamily="34" charset="0"/>
              <a:ea typeface="Verdana" panose="020B0604030504040204" pitchFamily="34" charset="0"/>
            </a:rPr>
            <a:t>Reģionālais līmenis</a:t>
          </a:r>
        </a:p>
        <a:p>
          <a:pPr marL="0" lvl="0" indent="0" algn="ctr" defTabSz="800100">
            <a:lnSpc>
              <a:spcPct val="90000"/>
            </a:lnSpc>
            <a:spcBef>
              <a:spcPct val="0"/>
            </a:spcBef>
            <a:spcAft>
              <a:spcPct val="35000"/>
            </a:spcAft>
            <a:buNone/>
          </a:pPr>
          <a:r>
            <a:rPr lang="lv-LV" sz="1800" kern="1200">
              <a:latin typeface="Verdana" panose="020B0604030504040204" pitchFamily="34" charset="0"/>
              <a:ea typeface="Verdana" panose="020B0604030504040204" pitchFamily="34" charset="0"/>
            </a:rPr>
            <a:t>(reģionu attīstības plānošana)</a:t>
          </a:r>
        </a:p>
      </dsp:txBody>
      <dsp:txXfrm>
        <a:off x="2799057" y="1844519"/>
        <a:ext cx="4234075" cy="1853938"/>
      </dsp:txXfrm>
    </dsp:sp>
    <dsp:sp modelId="{1ED4813E-4841-43BF-9807-F341DC212711}">
      <dsp:nvSpPr>
        <dsp:cNvPr id="0" name=""/>
        <dsp:cNvSpPr/>
      </dsp:nvSpPr>
      <dsp:spPr>
        <a:xfrm>
          <a:off x="0" y="3707875"/>
          <a:ext cx="9794448" cy="1853938"/>
        </a:xfrm>
        <a:prstGeom prst="trapezoid">
          <a:avLst>
            <a:gd name="adj" fmla="val 88051"/>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lv-LV" sz="1800" kern="1200">
              <a:latin typeface="Verdana" panose="020B0604030504040204" pitchFamily="34" charset="0"/>
              <a:ea typeface="Verdana" panose="020B0604030504040204" pitchFamily="34" charset="0"/>
            </a:rPr>
            <a:t>Pašvaldību līmenis </a:t>
          </a:r>
        </a:p>
        <a:p>
          <a:pPr marL="0" lvl="0" indent="0" algn="ctr" defTabSz="800100">
            <a:lnSpc>
              <a:spcPct val="90000"/>
            </a:lnSpc>
            <a:spcBef>
              <a:spcPct val="0"/>
            </a:spcBef>
            <a:spcAft>
              <a:spcPct val="35000"/>
            </a:spcAft>
            <a:buNone/>
          </a:pPr>
          <a:r>
            <a:rPr lang="lv-LV" sz="1800" kern="1200">
              <a:latin typeface="Verdana" panose="020B0604030504040204" pitchFamily="34" charset="0"/>
              <a:ea typeface="Verdana" panose="020B0604030504040204" pitchFamily="34" charset="0"/>
            </a:rPr>
            <a:t>(pašvaldības, uzņēmēji, zemju īpašnieki)</a:t>
          </a:r>
        </a:p>
      </dsp:txBody>
      <dsp:txXfrm>
        <a:off x="1714028" y="3707875"/>
        <a:ext cx="6366391" cy="185393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B7BB61-B2DD-4098-9AE1-731C6461F722}">
      <dsp:nvSpPr>
        <dsp:cNvPr id="0" name=""/>
        <dsp:cNvSpPr/>
      </dsp:nvSpPr>
      <dsp:spPr>
        <a:xfrm>
          <a:off x="534366" y="1790"/>
          <a:ext cx="1768696" cy="884348"/>
        </a:xfrm>
        <a:prstGeom prst="roundRect">
          <a:avLst>
            <a:gd name="adj" fmla="val 10000"/>
          </a:avLst>
        </a:prstGeom>
        <a:solidFill>
          <a:srgbClr val="257735"/>
        </a:solidFill>
        <a:ln w="12700" cap="flat" cmpd="sng" algn="ctr">
          <a:solidFill>
            <a:srgbClr val="257735"/>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lv-LV" sz="1800" kern="1200">
              <a:latin typeface="Verdana"/>
              <a:ea typeface="Verdana"/>
            </a:rPr>
            <a:t>SEG emisiju samazināšana</a:t>
          </a:r>
        </a:p>
      </dsp:txBody>
      <dsp:txXfrm>
        <a:off x="560268" y="27692"/>
        <a:ext cx="1716892" cy="832544"/>
      </dsp:txXfrm>
    </dsp:sp>
    <dsp:sp modelId="{721C88A4-8705-40D6-A1AC-A9AFDF004792}">
      <dsp:nvSpPr>
        <dsp:cNvPr id="0" name=""/>
        <dsp:cNvSpPr/>
      </dsp:nvSpPr>
      <dsp:spPr>
        <a:xfrm>
          <a:off x="711235" y="886139"/>
          <a:ext cx="224511" cy="667568"/>
        </a:xfrm>
        <a:custGeom>
          <a:avLst/>
          <a:gdLst/>
          <a:ahLst/>
          <a:cxnLst/>
          <a:rect l="0" t="0" r="0" b="0"/>
          <a:pathLst>
            <a:path>
              <a:moveTo>
                <a:pt x="0" y="0"/>
              </a:moveTo>
              <a:lnTo>
                <a:pt x="0" y="667568"/>
              </a:lnTo>
              <a:lnTo>
                <a:pt x="224511" y="667568"/>
              </a:lnTo>
            </a:path>
          </a:pathLst>
        </a:custGeom>
        <a:noFill/>
        <a:ln w="12700" cap="flat" cmpd="sng" algn="ctr">
          <a:solidFill>
            <a:srgbClr val="257735"/>
          </a:solidFill>
          <a:prstDash val="solid"/>
          <a:miter lim="800000"/>
        </a:ln>
        <a:effectLst/>
      </dsp:spPr>
      <dsp:style>
        <a:lnRef idx="2">
          <a:scrgbClr r="0" g="0" b="0"/>
        </a:lnRef>
        <a:fillRef idx="0">
          <a:scrgbClr r="0" g="0" b="0"/>
        </a:fillRef>
        <a:effectRef idx="0">
          <a:scrgbClr r="0" g="0" b="0"/>
        </a:effectRef>
        <a:fontRef idx="minor"/>
      </dsp:style>
    </dsp:sp>
    <dsp:sp modelId="{084C6B3D-FE1C-4927-BF38-C0A09FA45F27}">
      <dsp:nvSpPr>
        <dsp:cNvPr id="0" name=""/>
        <dsp:cNvSpPr/>
      </dsp:nvSpPr>
      <dsp:spPr>
        <a:xfrm>
          <a:off x="935747" y="1111533"/>
          <a:ext cx="1414957" cy="884348"/>
        </a:xfrm>
        <a:prstGeom prst="roundRect">
          <a:avLst>
            <a:gd name="adj" fmla="val 10000"/>
          </a:avLst>
        </a:prstGeom>
        <a:solidFill>
          <a:srgbClr val="2F9542"/>
        </a:solidFill>
        <a:ln w="12700" cap="flat" cmpd="sng" algn="ctr">
          <a:solidFill>
            <a:srgbClr val="2F9542"/>
          </a:solidFill>
          <a:prstDash val="solid"/>
          <a:miter lim="800000"/>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lv-LV" sz="1100" kern="1200">
              <a:solidFill>
                <a:schemeClr val="bg1"/>
              </a:solidFill>
              <a:latin typeface="Verdana"/>
              <a:ea typeface="Verdana"/>
            </a:rPr>
            <a:t>Ilgtermiņa stratēģija</a:t>
          </a:r>
        </a:p>
      </dsp:txBody>
      <dsp:txXfrm>
        <a:off x="961649" y="1137435"/>
        <a:ext cx="1363153" cy="832544"/>
      </dsp:txXfrm>
    </dsp:sp>
    <dsp:sp modelId="{CA75E1A5-C5E6-4C63-947D-F593D1943242}">
      <dsp:nvSpPr>
        <dsp:cNvPr id="0" name=""/>
        <dsp:cNvSpPr/>
      </dsp:nvSpPr>
      <dsp:spPr>
        <a:xfrm>
          <a:off x="711235" y="886139"/>
          <a:ext cx="224511" cy="1773003"/>
        </a:xfrm>
        <a:custGeom>
          <a:avLst/>
          <a:gdLst/>
          <a:ahLst/>
          <a:cxnLst/>
          <a:rect l="0" t="0" r="0" b="0"/>
          <a:pathLst>
            <a:path>
              <a:moveTo>
                <a:pt x="0" y="0"/>
              </a:moveTo>
              <a:lnTo>
                <a:pt x="0" y="1773003"/>
              </a:lnTo>
              <a:lnTo>
                <a:pt x="224511" y="1773003"/>
              </a:lnTo>
            </a:path>
          </a:pathLst>
        </a:custGeom>
        <a:noFill/>
        <a:ln w="12700" cap="flat" cmpd="sng" algn="ctr">
          <a:solidFill>
            <a:srgbClr val="257735"/>
          </a:solidFill>
          <a:prstDash val="solid"/>
          <a:miter lim="800000"/>
        </a:ln>
        <a:effectLst/>
      </dsp:spPr>
      <dsp:style>
        <a:lnRef idx="2">
          <a:scrgbClr r="0" g="0" b="0"/>
        </a:lnRef>
        <a:fillRef idx="0">
          <a:scrgbClr r="0" g="0" b="0"/>
        </a:fillRef>
        <a:effectRef idx="0">
          <a:scrgbClr r="0" g="0" b="0"/>
        </a:effectRef>
        <a:fontRef idx="minor"/>
      </dsp:style>
    </dsp:sp>
    <dsp:sp modelId="{5E84C56F-D514-418A-8F04-6E08937BCB65}">
      <dsp:nvSpPr>
        <dsp:cNvPr id="0" name=""/>
        <dsp:cNvSpPr/>
      </dsp:nvSpPr>
      <dsp:spPr>
        <a:xfrm>
          <a:off x="935747" y="2216968"/>
          <a:ext cx="1414957" cy="884348"/>
        </a:xfrm>
        <a:prstGeom prst="roundRect">
          <a:avLst>
            <a:gd name="adj" fmla="val 10000"/>
          </a:avLst>
        </a:prstGeom>
        <a:solidFill>
          <a:srgbClr val="70D283"/>
        </a:solidFill>
        <a:ln w="12700" cap="flat" cmpd="sng" algn="ctr">
          <a:solidFill>
            <a:srgbClr val="70D283"/>
          </a:solidFill>
          <a:prstDash val="solid"/>
          <a:miter lim="800000"/>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lv-LV" sz="1100" kern="1200">
              <a:solidFill>
                <a:schemeClr val="bg1"/>
              </a:solidFill>
              <a:latin typeface="Verdana"/>
              <a:ea typeface="Verdana"/>
            </a:rPr>
            <a:t>Nozaru SEG emisiju samazināšanas mērķi</a:t>
          </a:r>
        </a:p>
      </dsp:txBody>
      <dsp:txXfrm>
        <a:off x="961649" y="2242870"/>
        <a:ext cx="1363153" cy="832544"/>
      </dsp:txXfrm>
    </dsp:sp>
    <dsp:sp modelId="{8ACBF6B5-7B11-43A6-9F39-57194217717F}">
      <dsp:nvSpPr>
        <dsp:cNvPr id="0" name=""/>
        <dsp:cNvSpPr/>
      </dsp:nvSpPr>
      <dsp:spPr>
        <a:xfrm>
          <a:off x="711235" y="886139"/>
          <a:ext cx="236156" cy="2878439"/>
        </a:xfrm>
        <a:custGeom>
          <a:avLst/>
          <a:gdLst/>
          <a:ahLst/>
          <a:cxnLst/>
          <a:rect l="0" t="0" r="0" b="0"/>
          <a:pathLst>
            <a:path>
              <a:moveTo>
                <a:pt x="0" y="0"/>
              </a:moveTo>
              <a:lnTo>
                <a:pt x="0" y="2878439"/>
              </a:lnTo>
              <a:lnTo>
                <a:pt x="236156" y="2878439"/>
              </a:lnTo>
            </a:path>
          </a:pathLst>
        </a:custGeom>
        <a:noFill/>
        <a:ln w="12700" cap="flat" cmpd="sng" algn="ctr">
          <a:solidFill>
            <a:srgbClr val="257735"/>
          </a:solidFill>
          <a:prstDash val="solid"/>
          <a:miter lim="800000"/>
        </a:ln>
        <a:effectLst/>
      </dsp:spPr>
      <dsp:style>
        <a:lnRef idx="2">
          <a:scrgbClr r="0" g="0" b="0"/>
        </a:lnRef>
        <a:fillRef idx="0">
          <a:scrgbClr r="0" g="0" b="0"/>
        </a:fillRef>
        <a:effectRef idx="0">
          <a:scrgbClr r="0" g="0" b="0"/>
        </a:effectRef>
        <a:fontRef idx="minor"/>
      </dsp:style>
    </dsp:sp>
    <dsp:sp modelId="{B3BE8B56-30AF-4238-A741-F77ED3D31433}">
      <dsp:nvSpPr>
        <dsp:cNvPr id="0" name=""/>
        <dsp:cNvSpPr/>
      </dsp:nvSpPr>
      <dsp:spPr>
        <a:xfrm>
          <a:off x="947392" y="3322404"/>
          <a:ext cx="1414957" cy="884348"/>
        </a:xfrm>
        <a:prstGeom prst="roundRect">
          <a:avLst>
            <a:gd name="adj" fmla="val 10000"/>
          </a:avLst>
        </a:prstGeom>
        <a:solidFill>
          <a:srgbClr val="2F9542"/>
        </a:solidFill>
        <a:ln w="12700" cap="flat" cmpd="sng" algn="ctr">
          <a:solidFill>
            <a:srgbClr val="2F9542"/>
          </a:solidFill>
          <a:prstDash val="solid"/>
          <a:miter lim="800000"/>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20955" tIns="13970" rIns="20955" bIns="13970" numCol="1" spcCol="1270" anchor="ctr" anchorCtr="0">
          <a:noAutofit/>
        </a:bodyPr>
        <a:lstStyle/>
        <a:p>
          <a:pPr marL="0" lvl="0" indent="0" algn="ctr" defTabSz="488950" rtl="0">
            <a:lnSpc>
              <a:spcPct val="90000"/>
            </a:lnSpc>
            <a:spcBef>
              <a:spcPct val="0"/>
            </a:spcBef>
            <a:spcAft>
              <a:spcPct val="35000"/>
            </a:spcAft>
            <a:buNone/>
          </a:pPr>
          <a:r>
            <a:rPr lang="lv-LV" sz="1100" kern="1200">
              <a:solidFill>
                <a:schemeClr val="bg1"/>
              </a:solidFill>
              <a:latin typeface="Verdana"/>
              <a:ea typeface="Verdana"/>
            </a:rPr>
            <a:t>Ziņošana par ikgadējām un prognozētām SEG emisijām/piesaisti</a:t>
          </a:r>
        </a:p>
      </dsp:txBody>
      <dsp:txXfrm>
        <a:off x="973294" y="3348306"/>
        <a:ext cx="1363153" cy="832544"/>
      </dsp:txXfrm>
    </dsp:sp>
    <dsp:sp modelId="{63C96565-C845-4E76-98EE-A1CBE05DA02F}">
      <dsp:nvSpPr>
        <dsp:cNvPr id="0" name=""/>
        <dsp:cNvSpPr/>
      </dsp:nvSpPr>
      <dsp:spPr>
        <a:xfrm>
          <a:off x="711235" y="886139"/>
          <a:ext cx="236156" cy="3981358"/>
        </a:xfrm>
        <a:custGeom>
          <a:avLst/>
          <a:gdLst/>
          <a:ahLst/>
          <a:cxnLst/>
          <a:rect l="0" t="0" r="0" b="0"/>
          <a:pathLst>
            <a:path>
              <a:moveTo>
                <a:pt x="0" y="0"/>
              </a:moveTo>
              <a:lnTo>
                <a:pt x="0" y="3981358"/>
              </a:lnTo>
              <a:lnTo>
                <a:pt x="236156" y="3981358"/>
              </a:lnTo>
            </a:path>
          </a:pathLst>
        </a:custGeom>
        <a:noFill/>
        <a:ln w="12700" cap="flat" cmpd="sng" algn="ctr">
          <a:solidFill>
            <a:srgbClr val="257735"/>
          </a:solidFill>
          <a:prstDash val="solid"/>
          <a:miter lim="800000"/>
        </a:ln>
        <a:effectLst/>
      </dsp:spPr>
      <dsp:style>
        <a:lnRef idx="2">
          <a:scrgbClr r="0" g="0" b="0"/>
        </a:lnRef>
        <a:fillRef idx="0">
          <a:scrgbClr r="0" g="0" b="0"/>
        </a:fillRef>
        <a:effectRef idx="0">
          <a:scrgbClr r="0" g="0" b="0"/>
        </a:effectRef>
        <a:fontRef idx="minor"/>
      </dsp:style>
    </dsp:sp>
    <dsp:sp modelId="{8D31A40F-CB6D-4982-A9A4-5665F9C72CAE}">
      <dsp:nvSpPr>
        <dsp:cNvPr id="0" name=""/>
        <dsp:cNvSpPr/>
      </dsp:nvSpPr>
      <dsp:spPr>
        <a:xfrm>
          <a:off x="947392" y="4425323"/>
          <a:ext cx="1414957" cy="884348"/>
        </a:xfrm>
        <a:prstGeom prst="roundRect">
          <a:avLst>
            <a:gd name="adj" fmla="val 10000"/>
          </a:avLst>
        </a:prstGeom>
        <a:solidFill>
          <a:srgbClr val="2F9542"/>
        </a:solidFill>
        <a:ln w="12700" cap="flat" cmpd="sng" algn="ctr">
          <a:solidFill>
            <a:srgbClr val="2F9542"/>
          </a:solidFill>
          <a:prstDash val="solid"/>
          <a:miter lim="800000"/>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lv-LV" sz="1100" kern="1200">
              <a:solidFill>
                <a:schemeClr val="bg1"/>
              </a:solidFill>
              <a:latin typeface="Verdana"/>
              <a:ea typeface="Verdana"/>
            </a:rPr>
            <a:t>ES ETS</a:t>
          </a:r>
        </a:p>
      </dsp:txBody>
      <dsp:txXfrm>
        <a:off x="973294" y="4451225"/>
        <a:ext cx="1363153" cy="832544"/>
      </dsp:txXfrm>
    </dsp:sp>
    <dsp:sp modelId="{1D44478C-B3DF-4574-8C7C-53A23FD253F4}">
      <dsp:nvSpPr>
        <dsp:cNvPr id="0" name=""/>
        <dsp:cNvSpPr/>
      </dsp:nvSpPr>
      <dsp:spPr>
        <a:xfrm>
          <a:off x="2745237" y="1790"/>
          <a:ext cx="1768696" cy="884348"/>
        </a:xfrm>
        <a:prstGeom prst="roundRect">
          <a:avLst>
            <a:gd name="adj" fmla="val 10000"/>
          </a:avLst>
        </a:prstGeom>
        <a:solidFill>
          <a:srgbClr val="257735"/>
        </a:solidFill>
        <a:ln w="12700" cap="flat" cmpd="sng" algn="ctr">
          <a:solidFill>
            <a:srgbClr val="257735"/>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lv-LV" sz="1800" kern="1200">
              <a:latin typeface="Verdana"/>
              <a:ea typeface="Verdana"/>
            </a:rPr>
            <a:t>Pielāgošanās klimata pārmaiņām</a:t>
          </a:r>
        </a:p>
      </dsp:txBody>
      <dsp:txXfrm>
        <a:off x="2771139" y="27692"/>
        <a:ext cx="1716892" cy="832544"/>
      </dsp:txXfrm>
    </dsp:sp>
    <dsp:sp modelId="{EBC40C87-44E6-4F59-8160-7E06ABF979BB}">
      <dsp:nvSpPr>
        <dsp:cNvPr id="0" name=""/>
        <dsp:cNvSpPr/>
      </dsp:nvSpPr>
      <dsp:spPr>
        <a:xfrm>
          <a:off x="2922106" y="886139"/>
          <a:ext cx="224511" cy="667568"/>
        </a:xfrm>
        <a:custGeom>
          <a:avLst/>
          <a:gdLst/>
          <a:ahLst/>
          <a:cxnLst/>
          <a:rect l="0" t="0" r="0" b="0"/>
          <a:pathLst>
            <a:path>
              <a:moveTo>
                <a:pt x="0" y="0"/>
              </a:moveTo>
              <a:lnTo>
                <a:pt x="0" y="667568"/>
              </a:lnTo>
              <a:lnTo>
                <a:pt x="224511" y="667568"/>
              </a:lnTo>
            </a:path>
          </a:pathLst>
        </a:custGeom>
        <a:noFill/>
        <a:ln w="12700" cap="flat" cmpd="sng" algn="ctr">
          <a:solidFill>
            <a:srgbClr val="257735"/>
          </a:solidFill>
          <a:prstDash val="solid"/>
          <a:miter lim="800000"/>
        </a:ln>
        <a:effectLst/>
      </dsp:spPr>
      <dsp:style>
        <a:lnRef idx="2">
          <a:scrgbClr r="0" g="0" b="0"/>
        </a:lnRef>
        <a:fillRef idx="0">
          <a:scrgbClr r="0" g="0" b="0"/>
        </a:fillRef>
        <a:effectRef idx="0">
          <a:scrgbClr r="0" g="0" b="0"/>
        </a:effectRef>
        <a:fontRef idx="minor"/>
      </dsp:style>
    </dsp:sp>
    <dsp:sp modelId="{E6A02CE4-22EE-486C-A33C-82F6962F6A71}">
      <dsp:nvSpPr>
        <dsp:cNvPr id="0" name=""/>
        <dsp:cNvSpPr/>
      </dsp:nvSpPr>
      <dsp:spPr>
        <a:xfrm>
          <a:off x="3146618" y="1111533"/>
          <a:ext cx="1414957" cy="884348"/>
        </a:xfrm>
        <a:prstGeom prst="roundRect">
          <a:avLst>
            <a:gd name="adj" fmla="val 10000"/>
          </a:avLst>
        </a:prstGeom>
        <a:solidFill>
          <a:srgbClr val="70D283"/>
        </a:solidFill>
        <a:ln w="12700" cap="flat" cmpd="sng" algn="ctr">
          <a:solidFill>
            <a:srgbClr val="70D283"/>
          </a:solidFill>
          <a:prstDash val="solid"/>
          <a:miter lim="800000"/>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lv-LV" sz="1100" kern="1200">
              <a:solidFill>
                <a:schemeClr val="bg1"/>
              </a:solidFill>
              <a:latin typeface="Verdana"/>
              <a:ea typeface="Verdana"/>
            </a:rPr>
            <a:t>Pielāgošanās plāns</a:t>
          </a:r>
        </a:p>
      </dsp:txBody>
      <dsp:txXfrm>
        <a:off x="3172520" y="1137435"/>
        <a:ext cx="1363153" cy="832544"/>
      </dsp:txXfrm>
    </dsp:sp>
    <dsp:sp modelId="{08BACD1A-6C79-4FA7-8961-374001C1184C}">
      <dsp:nvSpPr>
        <dsp:cNvPr id="0" name=""/>
        <dsp:cNvSpPr/>
      </dsp:nvSpPr>
      <dsp:spPr>
        <a:xfrm>
          <a:off x="2922106" y="886139"/>
          <a:ext cx="224511" cy="1773003"/>
        </a:xfrm>
        <a:custGeom>
          <a:avLst/>
          <a:gdLst/>
          <a:ahLst/>
          <a:cxnLst/>
          <a:rect l="0" t="0" r="0" b="0"/>
          <a:pathLst>
            <a:path>
              <a:moveTo>
                <a:pt x="0" y="0"/>
              </a:moveTo>
              <a:lnTo>
                <a:pt x="0" y="1773003"/>
              </a:lnTo>
              <a:lnTo>
                <a:pt x="224511" y="1773003"/>
              </a:lnTo>
            </a:path>
          </a:pathLst>
        </a:custGeom>
        <a:noFill/>
        <a:ln w="12700" cap="flat" cmpd="sng" algn="ctr">
          <a:solidFill>
            <a:srgbClr val="257735"/>
          </a:solidFill>
          <a:prstDash val="solid"/>
          <a:miter lim="800000"/>
        </a:ln>
        <a:effectLst/>
      </dsp:spPr>
      <dsp:style>
        <a:lnRef idx="2">
          <a:scrgbClr r="0" g="0" b="0"/>
        </a:lnRef>
        <a:fillRef idx="0">
          <a:scrgbClr r="0" g="0" b="0"/>
        </a:fillRef>
        <a:effectRef idx="0">
          <a:scrgbClr r="0" g="0" b="0"/>
        </a:effectRef>
        <a:fontRef idx="minor"/>
      </dsp:style>
    </dsp:sp>
    <dsp:sp modelId="{03BC5399-27BA-4C3A-A02A-522AF4205EB7}">
      <dsp:nvSpPr>
        <dsp:cNvPr id="0" name=""/>
        <dsp:cNvSpPr/>
      </dsp:nvSpPr>
      <dsp:spPr>
        <a:xfrm>
          <a:off x="3146618" y="2216968"/>
          <a:ext cx="1414957" cy="884348"/>
        </a:xfrm>
        <a:prstGeom prst="roundRect">
          <a:avLst>
            <a:gd name="adj" fmla="val 10000"/>
          </a:avLst>
        </a:prstGeom>
        <a:solidFill>
          <a:srgbClr val="70D283"/>
        </a:solidFill>
        <a:ln w="12700" cap="flat" cmpd="sng" algn="ctr">
          <a:solidFill>
            <a:srgbClr val="70D283"/>
          </a:solidFill>
          <a:prstDash val="solid"/>
          <a:miter lim="800000"/>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20955" tIns="13970" rIns="20955" bIns="13970" numCol="1" spcCol="1270" anchor="ctr" anchorCtr="0">
          <a:noAutofit/>
        </a:bodyPr>
        <a:lstStyle/>
        <a:p>
          <a:pPr marL="0" lvl="0" indent="0" algn="ctr" defTabSz="488950" rtl="0">
            <a:lnSpc>
              <a:spcPct val="90000"/>
            </a:lnSpc>
            <a:spcBef>
              <a:spcPct val="0"/>
            </a:spcBef>
            <a:spcAft>
              <a:spcPct val="35000"/>
            </a:spcAft>
            <a:buNone/>
          </a:pPr>
          <a:r>
            <a:rPr lang="lv-LV" sz="1100" kern="1200">
              <a:solidFill>
                <a:schemeClr val="bg1"/>
              </a:solidFill>
              <a:latin typeface="Verdana"/>
              <a:ea typeface="Verdana"/>
            </a:rPr>
            <a:t>Klimata pārmaiņu monitorings un prognozes</a:t>
          </a:r>
        </a:p>
      </dsp:txBody>
      <dsp:txXfrm>
        <a:off x="3172520" y="2242870"/>
        <a:ext cx="1363153" cy="832544"/>
      </dsp:txXfrm>
    </dsp:sp>
    <dsp:sp modelId="{9AA66161-80FC-444D-9294-D14CBFBF0167}">
      <dsp:nvSpPr>
        <dsp:cNvPr id="0" name=""/>
        <dsp:cNvSpPr/>
      </dsp:nvSpPr>
      <dsp:spPr>
        <a:xfrm>
          <a:off x="2922106" y="886139"/>
          <a:ext cx="224511" cy="2878439"/>
        </a:xfrm>
        <a:custGeom>
          <a:avLst/>
          <a:gdLst/>
          <a:ahLst/>
          <a:cxnLst/>
          <a:rect l="0" t="0" r="0" b="0"/>
          <a:pathLst>
            <a:path>
              <a:moveTo>
                <a:pt x="0" y="0"/>
              </a:moveTo>
              <a:lnTo>
                <a:pt x="0" y="2878439"/>
              </a:lnTo>
              <a:lnTo>
                <a:pt x="224511" y="2878439"/>
              </a:lnTo>
            </a:path>
          </a:pathLst>
        </a:custGeom>
        <a:noFill/>
        <a:ln w="12700" cap="flat" cmpd="sng" algn="ctr">
          <a:solidFill>
            <a:srgbClr val="257735"/>
          </a:solidFill>
          <a:prstDash val="solid"/>
          <a:miter lim="800000"/>
        </a:ln>
        <a:effectLst/>
      </dsp:spPr>
      <dsp:style>
        <a:lnRef idx="2">
          <a:scrgbClr r="0" g="0" b="0"/>
        </a:lnRef>
        <a:fillRef idx="0">
          <a:scrgbClr r="0" g="0" b="0"/>
        </a:fillRef>
        <a:effectRef idx="0">
          <a:scrgbClr r="0" g="0" b="0"/>
        </a:effectRef>
        <a:fontRef idx="minor"/>
      </dsp:style>
    </dsp:sp>
    <dsp:sp modelId="{8EA688E5-125D-4B76-973C-35B0A0C0EED6}">
      <dsp:nvSpPr>
        <dsp:cNvPr id="0" name=""/>
        <dsp:cNvSpPr/>
      </dsp:nvSpPr>
      <dsp:spPr>
        <a:xfrm>
          <a:off x="3146618" y="3322404"/>
          <a:ext cx="1414957" cy="884348"/>
        </a:xfrm>
        <a:prstGeom prst="roundRect">
          <a:avLst>
            <a:gd name="adj" fmla="val 10000"/>
          </a:avLst>
        </a:prstGeom>
        <a:solidFill>
          <a:srgbClr val="70D283"/>
        </a:solidFill>
        <a:ln w="12700" cap="flat" cmpd="sng" algn="ctr">
          <a:solidFill>
            <a:srgbClr val="70D283"/>
          </a:solidFill>
          <a:prstDash val="solid"/>
          <a:miter lim="800000"/>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lv-LV" sz="1100" kern="1200">
              <a:solidFill>
                <a:schemeClr val="bg1"/>
              </a:solidFill>
              <a:latin typeface="Verdana"/>
              <a:ea typeface="Verdana"/>
            </a:rPr>
            <a:t>Klimata pārmaiņu ietekmju monitorings</a:t>
          </a:r>
        </a:p>
      </dsp:txBody>
      <dsp:txXfrm>
        <a:off x="3172520" y="3348306"/>
        <a:ext cx="1363153" cy="832544"/>
      </dsp:txXfrm>
    </dsp:sp>
    <dsp:sp modelId="{A3E7CE90-6234-46A2-99D0-801CA8BD3F6E}">
      <dsp:nvSpPr>
        <dsp:cNvPr id="0" name=""/>
        <dsp:cNvSpPr/>
      </dsp:nvSpPr>
      <dsp:spPr>
        <a:xfrm>
          <a:off x="4956108" y="1790"/>
          <a:ext cx="1768696" cy="884348"/>
        </a:xfrm>
        <a:prstGeom prst="roundRect">
          <a:avLst>
            <a:gd name="adj" fmla="val 10000"/>
          </a:avLst>
        </a:prstGeom>
        <a:solidFill>
          <a:srgbClr val="257735"/>
        </a:solidFill>
        <a:ln w="12700" cap="flat" cmpd="sng" algn="ctr">
          <a:solidFill>
            <a:srgbClr val="257735"/>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lv-LV" sz="1800" kern="1200">
              <a:latin typeface="Verdana"/>
              <a:ea typeface="Verdana"/>
            </a:rPr>
            <a:t>Klimata finansējums</a:t>
          </a:r>
        </a:p>
      </dsp:txBody>
      <dsp:txXfrm>
        <a:off x="4982010" y="27692"/>
        <a:ext cx="1716892" cy="832544"/>
      </dsp:txXfrm>
    </dsp:sp>
    <dsp:sp modelId="{A07C0FA4-F27F-4347-A60C-3BE519078F83}">
      <dsp:nvSpPr>
        <dsp:cNvPr id="0" name=""/>
        <dsp:cNvSpPr/>
      </dsp:nvSpPr>
      <dsp:spPr>
        <a:xfrm>
          <a:off x="5132977" y="886139"/>
          <a:ext cx="224511" cy="667568"/>
        </a:xfrm>
        <a:custGeom>
          <a:avLst/>
          <a:gdLst/>
          <a:ahLst/>
          <a:cxnLst/>
          <a:rect l="0" t="0" r="0" b="0"/>
          <a:pathLst>
            <a:path>
              <a:moveTo>
                <a:pt x="0" y="0"/>
              </a:moveTo>
              <a:lnTo>
                <a:pt x="0" y="667568"/>
              </a:lnTo>
              <a:lnTo>
                <a:pt x="224511" y="667568"/>
              </a:lnTo>
            </a:path>
          </a:pathLst>
        </a:custGeom>
        <a:noFill/>
        <a:ln w="12700" cap="flat" cmpd="sng" algn="ctr">
          <a:solidFill>
            <a:srgbClr val="257735"/>
          </a:solidFill>
          <a:prstDash val="solid"/>
          <a:miter lim="800000"/>
        </a:ln>
        <a:effectLst/>
      </dsp:spPr>
      <dsp:style>
        <a:lnRef idx="2">
          <a:scrgbClr r="0" g="0" b="0"/>
        </a:lnRef>
        <a:fillRef idx="0">
          <a:scrgbClr r="0" g="0" b="0"/>
        </a:fillRef>
        <a:effectRef idx="0">
          <a:scrgbClr r="0" g="0" b="0"/>
        </a:effectRef>
        <a:fontRef idx="minor"/>
      </dsp:style>
    </dsp:sp>
    <dsp:sp modelId="{7FC5A750-DE28-4884-990B-78CADEF88AC6}">
      <dsp:nvSpPr>
        <dsp:cNvPr id="0" name=""/>
        <dsp:cNvSpPr/>
      </dsp:nvSpPr>
      <dsp:spPr>
        <a:xfrm>
          <a:off x="5357489" y="1111533"/>
          <a:ext cx="1414957" cy="884348"/>
        </a:xfrm>
        <a:prstGeom prst="roundRect">
          <a:avLst>
            <a:gd name="adj" fmla="val 10000"/>
          </a:avLst>
        </a:prstGeom>
        <a:solidFill>
          <a:srgbClr val="2F9542"/>
        </a:solidFill>
        <a:ln w="12700" cap="flat" cmpd="sng" algn="ctr">
          <a:solidFill>
            <a:srgbClr val="2F9542"/>
          </a:solidFill>
          <a:prstDash val="solid"/>
          <a:miter lim="800000"/>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lv-LV" sz="1100" kern="1200">
              <a:solidFill>
                <a:schemeClr val="bg1"/>
              </a:solidFill>
              <a:latin typeface="Verdana"/>
              <a:ea typeface="Verdana"/>
            </a:rPr>
            <a:t>KPFI uzraudzība</a:t>
          </a:r>
        </a:p>
      </dsp:txBody>
      <dsp:txXfrm>
        <a:off x="5383391" y="1137435"/>
        <a:ext cx="1363153" cy="832544"/>
      </dsp:txXfrm>
    </dsp:sp>
    <dsp:sp modelId="{284A60C7-3195-4987-B0C9-22D61D0D789C}">
      <dsp:nvSpPr>
        <dsp:cNvPr id="0" name=""/>
        <dsp:cNvSpPr/>
      </dsp:nvSpPr>
      <dsp:spPr>
        <a:xfrm>
          <a:off x="5132977" y="886139"/>
          <a:ext cx="224511" cy="1773003"/>
        </a:xfrm>
        <a:custGeom>
          <a:avLst/>
          <a:gdLst/>
          <a:ahLst/>
          <a:cxnLst/>
          <a:rect l="0" t="0" r="0" b="0"/>
          <a:pathLst>
            <a:path>
              <a:moveTo>
                <a:pt x="0" y="0"/>
              </a:moveTo>
              <a:lnTo>
                <a:pt x="0" y="1773003"/>
              </a:lnTo>
              <a:lnTo>
                <a:pt x="224511" y="1773003"/>
              </a:lnTo>
            </a:path>
          </a:pathLst>
        </a:custGeom>
        <a:noFill/>
        <a:ln w="12700" cap="flat" cmpd="sng" algn="ctr">
          <a:solidFill>
            <a:srgbClr val="257735"/>
          </a:solidFill>
          <a:prstDash val="solid"/>
          <a:miter lim="800000"/>
        </a:ln>
        <a:effectLst/>
      </dsp:spPr>
      <dsp:style>
        <a:lnRef idx="2">
          <a:scrgbClr r="0" g="0" b="0"/>
        </a:lnRef>
        <a:fillRef idx="0">
          <a:scrgbClr r="0" g="0" b="0"/>
        </a:fillRef>
        <a:effectRef idx="0">
          <a:scrgbClr r="0" g="0" b="0"/>
        </a:effectRef>
        <a:fontRef idx="minor"/>
      </dsp:style>
    </dsp:sp>
    <dsp:sp modelId="{F637611D-E0B2-4AD4-9713-454DE437969C}">
      <dsp:nvSpPr>
        <dsp:cNvPr id="0" name=""/>
        <dsp:cNvSpPr/>
      </dsp:nvSpPr>
      <dsp:spPr>
        <a:xfrm>
          <a:off x="5357489" y="2216968"/>
          <a:ext cx="1414957" cy="884348"/>
        </a:xfrm>
        <a:prstGeom prst="roundRect">
          <a:avLst>
            <a:gd name="adj" fmla="val 10000"/>
          </a:avLst>
        </a:prstGeom>
        <a:solidFill>
          <a:srgbClr val="2F9542"/>
        </a:solidFill>
        <a:ln w="12700" cap="flat" cmpd="sng" algn="ctr">
          <a:solidFill>
            <a:srgbClr val="2F9542"/>
          </a:solidFill>
          <a:prstDash val="solid"/>
          <a:miter lim="800000"/>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lv-LV" sz="1100" kern="1200">
              <a:solidFill>
                <a:schemeClr val="bg1"/>
              </a:solidFill>
              <a:latin typeface="Verdana"/>
              <a:ea typeface="Verdana"/>
            </a:rPr>
            <a:t>EKII</a:t>
          </a:r>
        </a:p>
      </dsp:txBody>
      <dsp:txXfrm>
        <a:off x="5383391" y="2242870"/>
        <a:ext cx="1363153" cy="832544"/>
      </dsp:txXfrm>
    </dsp:sp>
    <dsp:sp modelId="{503BCD7D-BC80-4476-BBE9-AB3089B91EF7}">
      <dsp:nvSpPr>
        <dsp:cNvPr id="0" name=""/>
        <dsp:cNvSpPr/>
      </dsp:nvSpPr>
      <dsp:spPr>
        <a:xfrm>
          <a:off x="5132977" y="886139"/>
          <a:ext cx="224511" cy="2878439"/>
        </a:xfrm>
        <a:custGeom>
          <a:avLst/>
          <a:gdLst/>
          <a:ahLst/>
          <a:cxnLst/>
          <a:rect l="0" t="0" r="0" b="0"/>
          <a:pathLst>
            <a:path>
              <a:moveTo>
                <a:pt x="0" y="0"/>
              </a:moveTo>
              <a:lnTo>
                <a:pt x="0" y="2878439"/>
              </a:lnTo>
              <a:lnTo>
                <a:pt x="224511" y="2878439"/>
              </a:lnTo>
            </a:path>
          </a:pathLst>
        </a:custGeom>
        <a:noFill/>
        <a:ln w="12700" cap="flat" cmpd="sng" algn="ctr">
          <a:solidFill>
            <a:srgbClr val="257735"/>
          </a:solidFill>
          <a:prstDash val="solid"/>
          <a:miter lim="800000"/>
        </a:ln>
        <a:effectLst/>
      </dsp:spPr>
      <dsp:style>
        <a:lnRef idx="2">
          <a:scrgbClr r="0" g="0" b="0"/>
        </a:lnRef>
        <a:fillRef idx="0">
          <a:scrgbClr r="0" g="0" b="0"/>
        </a:fillRef>
        <a:effectRef idx="0">
          <a:scrgbClr r="0" g="0" b="0"/>
        </a:effectRef>
        <a:fontRef idx="minor"/>
      </dsp:style>
    </dsp:sp>
    <dsp:sp modelId="{B54D9950-80A5-4B08-B10F-0B4C88A123DD}">
      <dsp:nvSpPr>
        <dsp:cNvPr id="0" name=""/>
        <dsp:cNvSpPr/>
      </dsp:nvSpPr>
      <dsp:spPr>
        <a:xfrm>
          <a:off x="5357489" y="3322404"/>
          <a:ext cx="1414957" cy="884348"/>
        </a:xfrm>
        <a:prstGeom prst="roundRect">
          <a:avLst>
            <a:gd name="adj" fmla="val 10000"/>
          </a:avLst>
        </a:prstGeom>
        <a:solidFill>
          <a:srgbClr val="2F9542"/>
        </a:solidFill>
        <a:ln w="12700" cap="flat" cmpd="sng" algn="ctr">
          <a:solidFill>
            <a:srgbClr val="2F9542"/>
          </a:solidFill>
          <a:prstDash val="solid"/>
          <a:miter lim="800000"/>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lv-LV" sz="1100" kern="1200">
              <a:solidFill>
                <a:schemeClr val="bg1"/>
              </a:solidFill>
              <a:latin typeface="Verdana"/>
              <a:ea typeface="Verdana"/>
            </a:rPr>
            <a:t>Modernizācijas fonds</a:t>
          </a:r>
        </a:p>
      </dsp:txBody>
      <dsp:txXfrm>
        <a:off x="5383391" y="3348306"/>
        <a:ext cx="1363153" cy="832544"/>
      </dsp:txXfrm>
    </dsp:sp>
    <dsp:sp modelId="{9AB45729-CF0C-4431-98A0-4877D478FE5D}">
      <dsp:nvSpPr>
        <dsp:cNvPr id="0" name=""/>
        <dsp:cNvSpPr/>
      </dsp:nvSpPr>
      <dsp:spPr>
        <a:xfrm>
          <a:off x="5132977" y="886139"/>
          <a:ext cx="224511" cy="3981358"/>
        </a:xfrm>
        <a:custGeom>
          <a:avLst/>
          <a:gdLst/>
          <a:ahLst/>
          <a:cxnLst/>
          <a:rect l="0" t="0" r="0" b="0"/>
          <a:pathLst>
            <a:path>
              <a:moveTo>
                <a:pt x="0" y="0"/>
              </a:moveTo>
              <a:lnTo>
                <a:pt x="0" y="3981358"/>
              </a:lnTo>
              <a:lnTo>
                <a:pt x="224511" y="3981358"/>
              </a:lnTo>
            </a:path>
          </a:pathLst>
        </a:custGeom>
        <a:noFill/>
        <a:ln w="12700" cap="flat" cmpd="sng" algn="ctr">
          <a:solidFill>
            <a:srgbClr val="257735"/>
          </a:solidFill>
          <a:prstDash val="solid"/>
          <a:miter lim="800000"/>
        </a:ln>
        <a:effectLst/>
      </dsp:spPr>
      <dsp:style>
        <a:lnRef idx="2">
          <a:scrgbClr r="0" g="0" b="0"/>
        </a:lnRef>
        <a:fillRef idx="0">
          <a:scrgbClr r="0" g="0" b="0"/>
        </a:fillRef>
        <a:effectRef idx="0">
          <a:scrgbClr r="0" g="0" b="0"/>
        </a:effectRef>
        <a:fontRef idx="minor"/>
      </dsp:style>
    </dsp:sp>
    <dsp:sp modelId="{75011C47-195C-40A0-B2BB-4979C1F2A6CC}">
      <dsp:nvSpPr>
        <dsp:cNvPr id="0" name=""/>
        <dsp:cNvSpPr/>
      </dsp:nvSpPr>
      <dsp:spPr>
        <a:xfrm>
          <a:off x="5357489" y="4425323"/>
          <a:ext cx="1414957" cy="884348"/>
        </a:xfrm>
        <a:prstGeom prst="roundRect">
          <a:avLst>
            <a:gd name="adj" fmla="val 10000"/>
          </a:avLst>
        </a:prstGeom>
        <a:solidFill>
          <a:srgbClr val="70D283"/>
        </a:solidFill>
        <a:ln w="12700" cap="flat" cmpd="sng" algn="ctr">
          <a:solidFill>
            <a:srgbClr val="70D283"/>
          </a:solidFill>
          <a:prstDash val="solid"/>
          <a:miter lim="800000"/>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lv-LV" sz="1100" kern="1200">
              <a:solidFill>
                <a:schemeClr val="bg1"/>
              </a:solidFill>
              <a:latin typeface="Verdana"/>
              <a:ea typeface="Verdana"/>
            </a:rPr>
            <a:t>Valsts budžets &amp; klimata finansējums</a:t>
          </a:r>
        </a:p>
      </dsp:txBody>
      <dsp:txXfrm>
        <a:off x="5383391" y="4451225"/>
        <a:ext cx="1363153" cy="832544"/>
      </dsp:txXfrm>
    </dsp:sp>
    <dsp:sp modelId="{02B798AA-35BA-47EA-A212-BB708E0AA819}">
      <dsp:nvSpPr>
        <dsp:cNvPr id="0" name=""/>
        <dsp:cNvSpPr/>
      </dsp:nvSpPr>
      <dsp:spPr>
        <a:xfrm>
          <a:off x="7166979" y="1790"/>
          <a:ext cx="1768696" cy="884348"/>
        </a:xfrm>
        <a:prstGeom prst="roundRect">
          <a:avLst>
            <a:gd name="adj" fmla="val 10000"/>
          </a:avLst>
        </a:prstGeom>
        <a:solidFill>
          <a:srgbClr val="257735"/>
        </a:solidFill>
        <a:ln w="12700" cap="flat" cmpd="sng" algn="ctr">
          <a:solidFill>
            <a:srgbClr val="257735"/>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lv-LV" sz="1800" kern="1200">
              <a:latin typeface="Verdana"/>
              <a:ea typeface="Verdana"/>
            </a:rPr>
            <a:t>Dažādi</a:t>
          </a:r>
        </a:p>
      </dsp:txBody>
      <dsp:txXfrm>
        <a:off x="7192881" y="27692"/>
        <a:ext cx="1716892" cy="832544"/>
      </dsp:txXfrm>
    </dsp:sp>
    <dsp:sp modelId="{ADF22913-A960-4F42-BE94-58A1677F11BA}">
      <dsp:nvSpPr>
        <dsp:cNvPr id="0" name=""/>
        <dsp:cNvSpPr/>
      </dsp:nvSpPr>
      <dsp:spPr>
        <a:xfrm>
          <a:off x="7343848" y="886139"/>
          <a:ext cx="224511" cy="667568"/>
        </a:xfrm>
        <a:custGeom>
          <a:avLst/>
          <a:gdLst/>
          <a:ahLst/>
          <a:cxnLst/>
          <a:rect l="0" t="0" r="0" b="0"/>
          <a:pathLst>
            <a:path>
              <a:moveTo>
                <a:pt x="0" y="0"/>
              </a:moveTo>
              <a:lnTo>
                <a:pt x="0" y="667568"/>
              </a:lnTo>
              <a:lnTo>
                <a:pt x="224511" y="667568"/>
              </a:lnTo>
            </a:path>
          </a:pathLst>
        </a:custGeom>
        <a:noFill/>
        <a:ln w="12700" cap="flat" cmpd="sng" algn="ctr">
          <a:solidFill>
            <a:srgbClr val="257735"/>
          </a:solidFill>
          <a:prstDash val="solid"/>
          <a:miter lim="800000"/>
        </a:ln>
        <a:effectLst/>
      </dsp:spPr>
      <dsp:style>
        <a:lnRef idx="2">
          <a:scrgbClr r="0" g="0" b="0"/>
        </a:lnRef>
        <a:fillRef idx="0">
          <a:scrgbClr r="0" g="0" b="0"/>
        </a:fillRef>
        <a:effectRef idx="0">
          <a:scrgbClr r="0" g="0" b="0"/>
        </a:effectRef>
        <a:fontRef idx="minor"/>
      </dsp:style>
    </dsp:sp>
    <dsp:sp modelId="{2EA61D17-B429-49BE-AB05-CA1DF60ED683}">
      <dsp:nvSpPr>
        <dsp:cNvPr id="0" name=""/>
        <dsp:cNvSpPr/>
      </dsp:nvSpPr>
      <dsp:spPr>
        <a:xfrm>
          <a:off x="7568360" y="1111533"/>
          <a:ext cx="1414957" cy="884348"/>
        </a:xfrm>
        <a:prstGeom prst="roundRect">
          <a:avLst>
            <a:gd name="adj" fmla="val 10000"/>
          </a:avLst>
        </a:prstGeom>
        <a:solidFill>
          <a:srgbClr val="70D283"/>
        </a:solidFill>
        <a:ln w="12700" cap="flat" cmpd="sng" algn="ctr">
          <a:solidFill>
            <a:srgbClr val="70D283"/>
          </a:solidFill>
          <a:prstDash val="solid"/>
          <a:miter lim="800000"/>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20955" tIns="13970" rIns="20955" bIns="13970" numCol="1" spcCol="1270" anchor="ctr" anchorCtr="0">
          <a:noAutofit/>
        </a:bodyPr>
        <a:lstStyle/>
        <a:p>
          <a:pPr marL="0" lvl="0" indent="0" algn="ctr" defTabSz="488950" rtl="0">
            <a:lnSpc>
              <a:spcPct val="90000"/>
            </a:lnSpc>
            <a:spcBef>
              <a:spcPct val="0"/>
            </a:spcBef>
            <a:spcAft>
              <a:spcPct val="35000"/>
            </a:spcAft>
            <a:buNone/>
          </a:pPr>
          <a:r>
            <a:rPr lang="lv-LV" sz="1100" kern="1200">
              <a:solidFill>
                <a:schemeClr val="bg1"/>
              </a:solidFill>
              <a:latin typeface="Verdana"/>
              <a:ea typeface="Verdana"/>
            </a:rPr>
            <a:t>Oglekļa dioksīda uztveršana, uzglabāšana un izmantošana</a:t>
          </a:r>
        </a:p>
      </dsp:txBody>
      <dsp:txXfrm>
        <a:off x="7594262" y="1137435"/>
        <a:ext cx="1363153" cy="832544"/>
      </dsp:txXfrm>
    </dsp:sp>
    <dsp:sp modelId="{DEB3FE36-81AF-4F94-9EB5-0CFC9AB85A30}">
      <dsp:nvSpPr>
        <dsp:cNvPr id="0" name=""/>
        <dsp:cNvSpPr/>
      </dsp:nvSpPr>
      <dsp:spPr>
        <a:xfrm>
          <a:off x="7343848" y="886139"/>
          <a:ext cx="224511" cy="1773003"/>
        </a:xfrm>
        <a:custGeom>
          <a:avLst/>
          <a:gdLst/>
          <a:ahLst/>
          <a:cxnLst/>
          <a:rect l="0" t="0" r="0" b="0"/>
          <a:pathLst>
            <a:path>
              <a:moveTo>
                <a:pt x="0" y="0"/>
              </a:moveTo>
              <a:lnTo>
                <a:pt x="0" y="1773003"/>
              </a:lnTo>
              <a:lnTo>
                <a:pt x="224511" y="1773003"/>
              </a:lnTo>
            </a:path>
          </a:pathLst>
        </a:custGeom>
        <a:noFill/>
        <a:ln w="12700" cap="flat" cmpd="sng" algn="ctr">
          <a:solidFill>
            <a:srgbClr val="257735"/>
          </a:solidFill>
          <a:prstDash val="solid"/>
          <a:miter lim="800000"/>
        </a:ln>
        <a:effectLst/>
      </dsp:spPr>
      <dsp:style>
        <a:lnRef idx="2">
          <a:scrgbClr r="0" g="0" b="0"/>
        </a:lnRef>
        <a:fillRef idx="0">
          <a:scrgbClr r="0" g="0" b="0"/>
        </a:fillRef>
        <a:effectRef idx="0">
          <a:scrgbClr r="0" g="0" b="0"/>
        </a:effectRef>
        <a:fontRef idx="minor"/>
      </dsp:style>
    </dsp:sp>
    <dsp:sp modelId="{28643581-3B5D-448A-AF01-48F9EF28983A}">
      <dsp:nvSpPr>
        <dsp:cNvPr id="0" name=""/>
        <dsp:cNvSpPr/>
      </dsp:nvSpPr>
      <dsp:spPr>
        <a:xfrm>
          <a:off x="7568360" y="2216968"/>
          <a:ext cx="1414957" cy="884348"/>
        </a:xfrm>
        <a:prstGeom prst="roundRect">
          <a:avLst>
            <a:gd name="adj" fmla="val 10000"/>
          </a:avLst>
        </a:prstGeom>
        <a:solidFill>
          <a:srgbClr val="70D283"/>
        </a:solidFill>
        <a:ln w="12700" cap="flat" cmpd="sng" algn="ctr">
          <a:solidFill>
            <a:srgbClr val="70D283"/>
          </a:solidFill>
          <a:prstDash val="solid"/>
          <a:miter lim="800000"/>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lv-LV" sz="1200" b="0" kern="1200">
              <a:solidFill>
                <a:schemeClr val="bg1"/>
              </a:solidFill>
              <a:latin typeface="Verdana"/>
              <a:ea typeface="Verdana"/>
            </a:rPr>
            <a:t>Brīvprātīga sistēma CO</a:t>
          </a:r>
          <a:r>
            <a:rPr lang="lv-LV" sz="1200" b="0" kern="1200" baseline="-25000">
              <a:solidFill>
                <a:schemeClr val="bg1"/>
              </a:solidFill>
              <a:latin typeface="Verdana"/>
              <a:ea typeface="Verdana"/>
            </a:rPr>
            <a:t>2</a:t>
          </a:r>
          <a:r>
            <a:rPr lang="lv-LV" sz="1200" b="0" kern="1200">
              <a:solidFill>
                <a:schemeClr val="bg1"/>
              </a:solidFill>
              <a:latin typeface="Verdana"/>
              <a:ea typeface="Verdana"/>
            </a:rPr>
            <a:t> piesaistei</a:t>
          </a:r>
        </a:p>
      </dsp:txBody>
      <dsp:txXfrm>
        <a:off x="7594262" y="2242870"/>
        <a:ext cx="1363153" cy="832544"/>
      </dsp:txXfrm>
    </dsp:sp>
    <dsp:sp modelId="{5E7A2FD6-C4D2-42CB-BC7B-B5603DECEA90}">
      <dsp:nvSpPr>
        <dsp:cNvPr id="0" name=""/>
        <dsp:cNvSpPr/>
      </dsp:nvSpPr>
      <dsp:spPr>
        <a:xfrm>
          <a:off x="7343848" y="886139"/>
          <a:ext cx="224511" cy="2878439"/>
        </a:xfrm>
        <a:custGeom>
          <a:avLst/>
          <a:gdLst/>
          <a:ahLst/>
          <a:cxnLst/>
          <a:rect l="0" t="0" r="0" b="0"/>
          <a:pathLst>
            <a:path>
              <a:moveTo>
                <a:pt x="0" y="0"/>
              </a:moveTo>
              <a:lnTo>
                <a:pt x="0" y="2878439"/>
              </a:lnTo>
              <a:lnTo>
                <a:pt x="224511" y="2878439"/>
              </a:lnTo>
            </a:path>
          </a:pathLst>
        </a:custGeom>
        <a:noFill/>
        <a:ln w="12700" cap="flat" cmpd="sng" algn="ctr">
          <a:solidFill>
            <a:srgbClr val="257735"/>
          </a:solidFill>
          <a:prstDash val="solid"/>
          <a:miter lim="800000"/>
        </a:ln>
        <a:effectLst/>
      </dsp:spPr>
      <dsp:style>
        <a:lnRef idx="2">
          <a:scrgbClr r="0" g="0" b="0"/>
        </a:lnRef>
        <a:fillRef idx="0">
          <a:scrgbClr r="0" g="0" b="0"/>
        </a:fillRef>
        <a:effectRef idx="0">
          <a:scrgbClr r="0" g="0" b="0"/>
        </a:effectRef>
        <a:fontRef idx="minor"/>
      </dsp:style>
    </dsp:sp>
    <dsp:sp modelId="{792F6F6E-EA85-4215-9154-B2F5BCAE6588}">
      <dsp:nvSpPr>
        <dsp:cNvPr id="0" name=""/>
        <dsp:cNvSpPr/>
      </dsp:nvSpPr>
      <dsp:spPr>
        <a:xfrm>
          <a:off x="7568360" y="3322404"/>
          <a:ext cx="1414957" cy="884348"/>
        </a:xfrm>
        <a:prstGeom prst="roundRect">
          <a:avLst>
            <a:gd name="adj" fmla="val 10000"/>
          </a:avLst>
        </a:prstGeom>
        <a:solidFill>
          <a:srgbClr val="2F9542"/>
        </a:solidFill>
        <a:ln w="12700" cap="flat" cmpd="sng" algn="ctr">
          <a:solidFill>
            <a:srgbClr val="2F9542"/>
          </a:solidFill>
          <a:prstDash val="solid"/>
          <a:miter lim="800000"/>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lv-LV" sz="1200" b="0" kern="1200">
              <a:solidFill>
                <a:schemeClr val="bg1"/>
              </a:solidFill>
              <a:latin typeface="Verdana"/>
              <a:ea typeface="Verdana"/>
            </a:rPr>
            <a:t>Aviācijas emisiju monitorings</a:t>
          </a:r>
        </a:p>
      </dsp:txBody>
      <dsp:txXfrm>
        <a:off x="7594262" y="3348306"/>
        <a:ext cx="1363153" cy="832544"/>
      </dsp:txXfrm>
    </dsp:sp>
    <dsp:sp modelId="{E2C2628D-41FB-4AFA-801A-0BB1934B95F7}">
      <dsp:nvSpPr>
        <dsp:cNvPr id="0" name=""/>
        <dsp:cNvSpPr/>
      </dsp:nvSpPr>
      <dsp:spPr>
        <a:xfrm>
          <a:off x="7343848" y="886139"/>
          <a:ext cx="286514" cy="3981358"/>
        </a:xfrm>
        <a:custGeom>
          <a:avLst/>
          <a:gdLst/>
          <a:ahLst/>
          <a:cxnLst/>
          <a:rect l="0" t="0" r="0" b="0"/>
          <a:pathLst>
            <a:path>
              <a:moveTo>
                <a:pt x="0" y="0"/>
              </a:moveTo>
              <a:lnTo>
                <a:pt x="0" y="3981358"/>
              </a:lnTo>
              <a:lnTo>
                <a:pt x="286514" y="3981358"/>
              </a:lnTo>
            </a:path>
          </a:pathLst>
        </a:custGeom>
        <a:noFill/>
        <a:ln w="12700" cap="flat" cmpd="sng" algn="ctr">
          <a:solidFill>
            <a:srgbClr val="257735"/>
          </a:solidFill>
          <a:prstDash val="solid"/>
          <a:miter lim="800000"/>
        </a:ln>
        <a:effectLst/>
      </dsp:spPr>
      <dsp:style>
        <a:lnRef idx="2">
          <a:scrgbClr r="0" g="0" b="0"/>
        </a:lnRef>
        <a:fillRef idx="0">
          <a:scrgbClr r="0" g="0" b="0"/>
        </a:fillRef>
        <a:effectRef idx="0">
          <a:scrgbClr r="0" g="0" b="0"/>
        </a:effectRef>
        <a:fontRef idx="minor"/>
      </dsp:style>
    </dsp:sp>
    <dsp:sp modelId="{CD0C333E-755F-450D-BE90-33E36C659F87}">
      <dsp:nvSpPr>
        <dsp:cNvPr id="0" name=""/>
        <dsp:cNvSpPr/>
      </dsp:nvSpPr>
      <dsp:spPr>
        <a:xfrm>
          <a:off x="7630363" y="4425323"/>
          <a:ext cx="1391667" cy="884348"/>
        </a:xfrm>
        <a:prstGeom prst="roundRect">
          <a:avLst>
            <a:gd name="adj" fmla="val 10000"/>
          </a:avLst>
        </a:prstGeom>
        <a:solidFill>
          <a:srgbClr val="2F9542"/>
        </a:solidFill>
        <a:ln w="12700" cap="flat" cmpd="sng" algn="ctr">
          <a:solidFill>
            <a:srgbClr val="2F9542"/>
          </a:solidFill>
          <a:prstDash val="solid"/>
          <a:miter lim="800000"/>
        </a:ln>
        <a:effectLst/>
      </dsp:spPr>
      <dsp:style>
        <a:lnRef idx="2">
          <a:schemeClr val="accent3">
            <a:shade val="50000"/>
          </a:schemeClr>
        </a:lnRef>
        <a:fillRef idx="1">
          <a:schemeClr val="accent3"/>
        </a:fillRef>
        <a:effectRef idx="0">
          <a:schemeClr val="accent3"/>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lv-LV" sz="1200" b="0" kern="1200">
              <a:solidFill>
                <a:schemeClr val="bg1"/>
              </a:solidFill>
              <a:latin typeface="Verdana"/>
              <a:ea typeface="Verdana"/>
            </a:rPr>
            <a:t>Jūrniecības emisiju monitorings</a:t>
          </a:r>
        </a:p>
      </dsp:txBody>
      <dsp:txXfrm>
        <a:off x="7656265" y="4451225"/>
        <a:ext cx="1339863" cy="832544"/>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0.09151</cdr:x>
      <cdr:y>0.43894</cdr:y>
    </cdr:from>
    <cdr:to>
      <cdr:x>0.1618</cdr:x>
      <cdr:y>0.53135</cdr:y>
    </cdr:to>
    <cdr:sp macro="" textlink="">
      <cdr:nvSpPr>
        <cdr:cNvPr id="4" name="TextBox 3"/>
        <cdr:cNvSpPr txBox="1"/>
      </cdr:nvSpPr>
      <cdr:spPr>
        <a:xfrm xmlns:a="http://schemas.openxmlformats.org/drawingml/2006/main">
          <a:off x="657227" y="1900239"/>
          <a:ext cx="504825" cy="4000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lv-LV" sz="900" b="1">
              <a:solidFill>
                <a:sysClr val="windowText" lastClr="000000"/>
              </a:solidFill>
            </a:rPr>
            <a:t>ETS 22%</a:t>
          </a:r>
          <a:endParaRPr lang="en-US" sz="900" b="1">
            <a:solidFill>
              <a:sysClr val="windowText" lastClr="000000"/>
            </a:solidFill>
          </a:endParaRPr>
        </a:p>
      </cdr:txBody>
    </cdr:sp>
  </cdr:relSizeAnchor>
  <cdr:relSizeAnchor xmlns:cdr="http://schemas.openxmlformats.org/drawingml/2006/chartDrawing">
    <cdr:from>
      <cdr:x>0.14806</cdr:x>
      <cdr:y>0.30419</cdr:y>
    </cdr:from>
    <cdr:to>
      <cdr:x>0.17847</cdr:x>
      <cdr:y>0.66277</cdr:y>
    </cdr:to>
    <cdr:sp macro="" textlink="">
      <cdr:nvSpPr>
        <cdr:cNvPr id="3" name="Left Brace 2"/>
        <cdr:cNvSpPr/>
      </cdr:nvSpPr>
      <cdr:spPr>
        <a:xfrm xmlns:a="http://schemas.openxmlformats.org/drawingml/2006/main">
          <a:off x="1163086" y="1470640"/>
          <a:ext cx="238825" cy="1733535"/>
        </a:xfrm>
        <a:prstGeom xmlns:a="http://schemas.openxmlformats.org/drawingml/2006/main" prst="leftBrace">
          <a:avLst/>
        </a:prstGeom>
        <a:ln xmlns:a="http://schemas.openxmlformats.org/drawingml/2006/main" w="9525">
          <a:solidFill>
            <a:sysClr val="windowText" lastClr="000000"/>
          </a:solidFill>
        </a:ln>
      </cdr:spPr>
      <cdr:style>
        <a:lnRef xmlns:a="http://schemas.openxmlformats.org/drawingml/2006/main" idx="3">
          <a:schemeClr val="dk1"/>
        </a:lnRef>
        <a:fillRef xmlns:a="http://schemas.openxmlformats.org/drawingml/2006/main" idx="0">
          <a:schemeClr val="dk1"/>
        </a:fillRef>
        <a:effectRef xmlns:a="http://schemas.openxmlformats.org/drawingml/2006/main" idx="2">
          <a:schemeClr val="dk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E03203-ED09-4219-B68A-AE609F9E3D3A}" type="datetimeFigureOut">
              <a:rPr lang="lv-LV" smtClean="0"/>
              <a:t>12.10.2022</a:t>
            </a:fld>
            <a:endParaRPr lang="lv-LV"/>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v-LV"/>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v-LV"/>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D8031D-D789-47A8-8112-50A00181D5D4}" type="slidenum">
              <a:rPr lang="lv-LV" smtClean="0"/>
              <a:t>‹#›</a:t>
            </a:fld>
            <a:endParaRPr lang="lv-LV"/>
          </a:p>
        </p:txBody>
      </p:sp>
    </p:spTree>
    <p:extLst>
      <p:ext uri="{BB962C8B-B14F-4D97-AF65-F5344CB8AC3E}">
        <p14:creationId xmlns:p14="http://schemas.microsoft.com/office/powerpoint/2010/main" val="39599267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defRPr/>
            </a:pPr>
            <a:endParaRPr lang="lv-LV"/>
          </a:p>
        </p:txBody>
      </p:sp>
      <p:sp>
        <p:nvSpPr>
          <p:cNvPr id="4" name="Slide Number Placeholder 3"/>
          <p:cNvSpPr>
            <a:spLocks noGrp="1"/>
          </p:cNvSpPr>
          <p:nvPr>
            <p:ph type="sldNum" sz="quarter" idx="5"/>
          </p:nvPr>
        </p:nvSpPr>
        <p:spPr/>
        <p:txBody>
          <a:bodyPr/>
          <a:lstStyle/>
          <a:p>
            <a:pPr>
              <a:defRPr/>
            </a:pPr>
            <a:fld id="{2ED54992-7B8D-4CEA-97F5-8EBB1C658488}" type="slidenum">
              <a:rPr lang="lv-LV" altLang="en-US" smtClean="0"/>
              <a:pPr>
                <a:defRPr/>
              </a:pPr>
              <a:t>1</a:t>
            </a:fld>
            <a:endParaRPr lang="lv-LV" altLang="en-US"/>
          </a:p>
        </p:txBody>
      </p:sp>
    </p:spTree>
    <p:extLst>
      <p:ext uri="{BB962C8B-B14F-4D97-AF65-F5344CB8AC3E}">
        <p14:creationId xmlns:p14="http://schemas.microsoft.com/office/powerpoint/2010/main" val="29969836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256806F1-5C7A-7E76-8B96-6FAF07509B0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0C332F51-CCDA-2525-6915-A9F1744AB0AE}"/>
              </a:ext>
            </a:extLst>
          </p:cNvPr>
          <p:cNvSpPr>
            <a:spLocks noGrp="1"/>
          </p:cNvSpPr>
          <p:nvPr>
            <p:ph type="body" idx="1"/>
          </p:nvPr>
        </p:nvSpPr>
        <p:spPr/>
        <p:txBody>
          <a:bodyPr/>
          <a:lstStyle/>
          <a:p>
            <a:r>
              <a:rPr lang="en-US"/>
              <a:t>2019.gadā </a:t>
            </a:r>
            <a:r>
              <a:rPr lang="en-US" err="1"/>
              <a:t>Eiropas</a:t>
            </a:r>
            <a:r>
              <a:rPr lang="en-US"/>
              <a:t> </a:t>
            </a:r>
            <a:r>
              <a:rPr lang="en-US" err="1"/>
              <a:t>Parlaments</a:t>
            </a:r>
            <a:r>
              <a:rPr lang="en-US"/>
              <a:t> un </a:t>
            </a:r>
            <a:r>
              <a:rPr lang="en-US" err="1"/>
              <a:t>sekojoši</a:t>
            </a:r>
            <a:r>
              <a:rPr lang="en-US"/>
              <a:t> </a:t>
            </a:r>
            <a:r>
              <a:rPr lang="en-US" err="1"/>
              <a:t>Eiropas</a:t>
            </a:r>
            <a:r>
              <a:rPr lang="en-US"/>
              <a:t> </a:t>
            </a:r>
            <a:r>
              <a:rPr lang="en-US" err="1"/>
              <a:t>Padome</a:t>
            </a:r>
            <a:r>
              <a:rPr lang="en-US"/>
              <a:t> </a:t>
            </a:r>
            <a:r>
              <a:rPr lang="en-US" err="1"/>
              <a:t>apstiprināja</a:t>
            </a:r>
            <a:r>
              <a:rPr lang="en-US"/>
              <a:t> ES </a:t>
            </a:r>
            <a:r>
              <a:rPr lang="en-US" err="1"/>
              <a:t>ilgtermiņa</a:t>
            </a:r>
            <a:r>
              <a:rPr lang="en-US"/>
              <a:t> </a:t>
            </a:r>
            <a:r>
              <a:rPr lang="en-US" err="1"/>
              <a:t>mērķi</a:t>
            </a:r>
            <a:r>
              <a:rPr lang="en-US"/>
              <a:t> </a:t>
            </a:r>
            <a:r>
              <a:rPr lang="en-US" err="1"/>
              <a:t>sasniegt</a:t>
            </a:r>
            <a:r>
              <a:rPr lang="en-US"/>
              <a:t> </a:t>
            </a:r>
            <a:r>
              <a:rPr lang="en-US" err="1"/>
              <a:t>klimata</a:t>
            </a:r>
            <a:r>
              <a:rPr lang="en-US"/>
              <a:t> </a:t>
            </a:r>
            <a:r>
              <a:rPr lang="en-US" err="1"/>
              <a:t>neitralitāti</a:t>
            </a:r>
            <a:r>
              <a:rPr lang="en-US"/>
              <a:t> 2050.gadā. Lai </a:t>
            </a:r>
            <a:r>
              <a:rPr lang="en-US" err="1"/>
              <a:t>sasniegtu</a:t>
            </a:r>
            <a:r>
              <a:rPr lang="en-US"/>
              <a:t> ES </a:t>
            </a:r>
            <a:r>
              <a:rPr lang="en-US" err="1"/>
              <a:t>klimata</a:t>
            </a:r>
            <a:r>
              <a:rPr lang="en-US"/>
              <a:t> </a:t>
            </a:r>
            <a:r>
              <a:rPr lang="en-US" err="1"/>
              <a:t>neitralitāti</a:t>
            </a:r>
            <a:r>
              <a:rPr lang="en-US"/>
              <a:t> 2050.gadā, </a:t>
            </a:r>
            <a:r>
              <a:rPr lang="en-US" err="1"/>
              <a:t>Eiropas</a:t>
            </a:r>
            <a:r>
              <a:rPr lang="en-US"/>
              <a:t> </a:t>
            </a:r>
            <a:r>
              <a:rPr lang="en-US" err="1"/>
              <a:t>Komisijas</a:t>
            </a:r>
            <a:r>
              <a:rPr lang="en-US"/>
              <a:t> (EK) 2021.gada 14.jūlija </a:t>
            </a:r>
            <a:r>
              <a:rPr lang="en-US" err="1"/>
              <a:t>priekšlikumu</a:t>
            </a:r>
            <a:r>
              <a:rPr lang="en-US"/>
              <a:t> </a:t>
            </a:r>
            <a:r>
              <a:rPr lang="en-US" err="1"/>
              <a:t>paketē</a:t>
            </a:r>
            <a:r>
              <a:rPr lang="en-US"/>
              <a:t> “</a:t>
            </a:r>
            <a:r>
              <a:rPr lang="en-US" err="1"/>
              <a:t>Gatavi</a:t>
            </a:r>
            <a:r>
              <a:rPr lang="en-US"/>
              <a:t> </a:t>
            </a:r>
            <a:r>
              <a:rPr lang="en-US" err="1"/>
              <a:t>mērķrādītājam</a:t>
            </a:r>
            <a:r>
              <a:rPr lang="en-US"/>
              <a:t> 55 %” </a:t>
            </a:r>
            <a:r>
              <a:rPr lang="en-US" err="1"/>
              <a:t>piedāvā</a:t>
            </a:r>
            <a:r>
              <a:rPr lang="en-US"/>
              <a:t> </a:t>
            </a:r>
            <a:r>
              <a:rPr lang="en-US" err="1"/>
              <a:t>šādus</a:t>
            </a:r>
            <a:r>
              <a:rPr lang="en-US"/>
              <a:t> </a:t>
            </a:r>
            <a:r>
              <a:rPr lang="en-US" err="1"/>
              <a:t>asociētos</a:t>
            </a:r>
            <a:r>
              <a:rPr lang="en-US"/>
              <a:t> </a:t>
            </a:r>
            <a:r>
              <a:rPr lang="en-US" err="1"/>
              <a:t>mērķus</a:t>
            </a:r>
            <a:r>
              <a:rPr lang="en-US"/>
              <a:t> </a:t>
            </a:r>
            <a:r>
              <a:rPr lang="en-US" err="1"/>
              <a:t>uz</a:t>
            </a:r>
            <a:r>
              <a:rPr lang="en-US"/>
              <a:t> 2030.gadu. ES SEG </a:t>
            </a:r>
            <a:r>
              <a:rPr lang="en-US" err="1"/>
              <a:t>emisiju</a:t>
            </a:r>
            <a:r>
              <a:rPr lang="en-US"/>
              <a:t> </a:t>
            </a:r>
            <a:r>
              <a:rPr lang="en-US" err="1"/>
              <a:t>samazināšanas</a:t>
            </a:r>
            <a:r>
              <a:rPr lang="en-US"/>
              <a:t> </a:t>
            </a:r>
            <a:r>
              <a:rPr lang="en-US" err="1"/>
              <a:t>pārskatītais</a:t>
            </a:r>
            <a:r>
              <a:rPr lang="en-US"/>
              <a:t> </a:t>
            </a:r>
            <a:r>
              <a:rPr lang="en-US" err="1"/>
              <a:t>mērķis</a:t>
            </a:r>
            <a:r>
              <a:rPr lang="en-US"/>
              <a:t> ETS </a:t>
            </a:r>
            <a:r>
              <a:rPr lang="en-US" err="1"/>
              <a:t>sektorā</a:t>
            </a:r>
            <a:r>
              <a:rPr lang="en-US"/>
              <a:t> – </a:t>
            </a:r>
            <a:r>
              <a:rPr lang="en-US" err="1"/>
              <a:t>samazinājums</a:t>
            </a:r>
            <a:r>
              <a:rPr lang="en-US"/>
              <a:t> par 61% </a:t>
            </a:r>
            <a:r>
              <a:rPr lang="en-US" err="1"/>
              <a:t>salīdzinot</a:t>
            </a:r>
            <a:r>
              <a:rPr lang="en-US"/>
              <a:t> </a:t>
            </a:r>
            <a:r>
              <a:rPr lang="en-US" err="1"/>
              <a:t>ar</a:t>
            </a:r>
            <a:r>
              <a:rPr lang="en-US"/>
              <a:t> 2005.gadu. </a:t>
            </a:r>
            <a:r>
              <a:rPr lang="en-US" err="1"/>
              <a:t>Šajā</a:t>
            </a:r>
            <a:r>
              <a:rPr lang="en-US"/>
              <a:t> </a:t>
            </a:r>
            <a:r>
              <a:rPr lang="en-US" err="1"/>
              <a:t>pētījumā</a:t>
            </a:r>
            <a:r>
              <a:rPr lang="en-US"/>
              <a:t> </a:t>
            </a:r>
            <a:r>
              <a:rPr lang="en-US" err="1"/>
              <a:t>galvenā</a:t>
            </a:r>
            <a:r>
              <a:rPr lang="en-US"/>
              <a:t> </a:t>
            </a:r>
            <a:r>
              <a:rPr lang="en-US" err="1"/>
              <a:t>uzmanība</a:t>
            </a:r>
            <a:r>
              <a:rPr lang="en-US"/>
              <a:t> </a:t>
            </a:r>
            <a:r>
              <a:rPr lang="en-US" err="1"/>
              <a:t>ir</a:t>
            </a:r>
            <a:r>
              <a:rPr lang="en-US"/>
              <a:t> </a:t>
            </a:r>
            <a:r>
              <a:rPr lang="en-US" err="1"/>
              <a:t>pievērsta</a:t>
            </a:r>
            <a:r>
              <a:rPr lang="en-US"/>
              <a:t> </a:t>
            </a:r>
            <a:r>
              <a:rPr lang="en-US" err="1"/>
              <a:t>Eiropas</a:t>
            </a:r>
            <a:r>
              <a:rPr lang="en-US"/>
              <a:t> </a:t>
            </a:r>
            <a:r>
              <a:rPr lang="en-US" err="1"/>
              <a:t>Komisijas</a:t>
            </a:r>
            <a:r>
              <a:rPr lang="en-US"/>
              <a:t> “</a:t>
            </a:r>
            <a:r>
              <a:rPr lang="en-US" err="1"/>
              <a:t>Gatavi</a:t>
            </a:r>
            <a:r>
              <a:rPr lang="en-US"/>
              <a:t> </a:t>
            </a:r>
            <a:r>
              <a:rPr lang="en-US" err="1"/>
              <a:t>mērķrādītājam</a:t>
            </a:r>
            <a:r>
              <a:rPr lang="en-US"/>
              <a:t> 55 %” </a:t>
            </a:r>
            <a:r>
              <a:rPr lang="en-US" err="1"/>
              <a:t>iniciatīvas</a:t>
            </a:r>
            <a:r>
              <a:rPr lang="en-US"/>
              <a:t> </a:t>
            </a:r>
            <a:r>
              <a:rPr lang="en-US" err="1"/>
              <a:t>ietvaros</a:t>
            </a:r>
            <a:r>
              <a:rPr lang="en-US"/>
              <a:t> </a:t>
            </a:r>
            <a:r>
              <a:rPr lang="en-US" err="1"/>
              <a:t>ierosinātā</a:t>
            </a:r>
            <a:r>
              <a:rPr lang="en-US"/>
              <a:t> </a:t>
            </a:r>
            <a:r>
              <a:rPr lang="en-US" err="1"/>
              <a:t>pārskatītā</a:t>
            </a:r>
            <a:r>
              <a:rPr lang="en-US"/>
              <a:t> </a:t>
            </a:r>
            <a:r>
              <a:rPr lang="en-US" err="1"/>
              <a:t>mērķa</a:t>
            </a:r>
            <a:r>
              <a:rPr lang="en-US"/>
              <a:t> ne-ETS </a:t>
            </a:r>
            <a:r>
              <a:rPr lang="en-US" err="1"/>
              <a:t>sektorā</a:t>
            </a:r>
            <a:r>
              <a:rPr lang="en-US"/>
              <a:t> </a:t>
            </a:r>
            <a:r>
              <a:rPr lang="en-US" err="1"/>
              <a:t>samazināt</a:t>
            </a:r>
            <a:r>
              <a:rPr lang="en-US"/>
              <a:t> SEG </a:t>
            </a:r>
            <a:r>
              <a:rPr lang="en-US" err="1"/>
              <a:t>emisijas</a:t>
            </a:r>
            <a:r>
              <a:rPr lang="en-US"/>
              <a:t> </a:t>
            </a:r>
            <a:r>
              <a:rPr lang="en-US" err="1"/>
              <a:t>uz</a:t>
            </a:r>
            <a:r>
              <a:rPr lang="en-US"/>
              <a:t> 2030.gadu par 17% </a:t>
            </a:r>
            <a:r>
              <a:rPr lang="en-US" err="1"/>
              <a:t>salīdzinot</a:t>
            </a:r>
            <a:r>
              <a:rPr lang="en-US"/>
              <a:t> </a:t>
            </a:r>
            <a:r>
              <a:rPr lang="en-US" err="1"/>
              <a:t>ar</a:t>
            </a:r>
            <a:r>
              <a:rPr lang="en-US"/>
              <a:t> 2005.gada </a:t>
            </a:r>
            <a:r>
              <a:rPr lang="en-US" err="1"/>
              <a:t>līmeni</a:t>
            </a:r>
            <a:r>
              <a:rPr lang="en-US"/>
              <a:t> </a:t>
            </a:r>
            <a:r>
              <a:rPr lang="en-US" err="1"/>
              <a:t>Latvijai</a:t>
            </a:r>
            <a:r>
              <a:rPr lang="en-US"/>
              <a:t> </a:t>
            </a:r>
            <a:r>
              <a:rPr lang="en-US" err="1"/>
              <a:t>novērtēšanai</a:t>
            </a:r>
            <a:r>
              <a:rPr lang="en-US"/>
              <a:t>. </a:t>
            </a:r>
            <a:endParaRPr lang="en-US">
              <a:ea typeface="Calibri"/>
              <a:cs typeface="Calibri"/>
            </a:endParaRPr>
          </a:p>
          <a:p>
            <a:r>
              <a:rPr lang="en-US" err="1">
                <a:ea typeface="Calibri"/>
                <a:cs typeface="Calibri"/>
              </a:rPr>
              <a:t>Kā</a:t>
            </a:r>
            <a:r>
              <a:rPr lang="en-US">
                <a:ea typeface="Calibri"/>
                <a:cs typeface="Calibri"/>
              </a:rPr>
              <a:t> </a:t>
            </a:r>
            <a:r>
              <a:rPr lang="en-US" err="1">
                <a:ea typeface="Calibri"/>
                <a:cs typeface="Calibri"/>
              </a:rPr>
              <a:t>vien</a:t>
            </a:r>
            <a:r>
              <a:rPr lang="en-US">
                <a:ea typeface="Calibri"/>
                <a:cs typeface="Calibri"/>
              </a:rPr>
              <a:t> </a:t>
            </a:r>
            <a:r>
              <a:rPr lang="en-US" err="1">
                <a:ea typeface="Calibri"/>
                <a:cs typeface="Calibri"/>
              </a:rPr>
              <a:t>sno</a:t>
            </a:r>
            <a:r>
              <a:rPr lang="en-US">
                <a:ea typeface="Calibri"/>
                <a:cs typeface="Calibri"/>
              </a:rPr>
              <a:t> </a:t>
            </a:r>
            <a:r>
              <a:rPr lang="en-US" err="1">
                <a:ea typeface="Calibri"/>
                <a:cs typeface="Calibri"/>
              </a:rPr>
              <a:t>būtiskākajiem</a:t>
            </a:r>
            <a:r>
              <a:rPr lang="en-US">
                <a:ea typeface="Calibri"/>
                <a:cs typeface="Calibri"/>
              </a:rPr>
              <a:t> </a:t>
            </a:r>
            <a:r>
              <a:rPr lang="en-US" err="1">
                <a:ea typeface="Calibri"/>
                <a:cs typeface="Calibri"/>
              </a:rPr>
              <a:t>secinājumiem</a:t>
            </a:r>
            <a:r>
              <a:rPr lang="en-US">
                <a:ea typeface="Calibri"/>
                <a:cs typeface="Calibri"/>
              </a:rPr>
              <a:t> tika </a:t>
            </a:r>
            <a:r>
              <a:rPr lang="en-US" err="1">
                <a:ea typeface="Calibri"/>
                <a:cs typeface="Calibri"/>
              </a:rPr>
              <a:t>izteikts</a:t>
            </a:r>
            <a:r>
              <a:rPr lang="en-US">
                <a:ea typeface="Calibri"/>
                <a:cs typeface="Calibri"/>
              </a:rPr>
              <a:t>, ka </a:t>
            </a:r>
            <a:r>
              <a:rPr lang="en-US" err="1">
                <a:ea typeface="Calibri"/>
                <a:cs typeface="Calibri"/>
              </a:rPr>
              <a:t>atbilstoši</a:t>
            </a:r>
            <a:r>
              <a:rPr lang="en-US">
                <a:ea typeface="Calibri"/>
                <a:cs typeface="Calibri"/>
              </a:rPr>
              <a:t> </a:t>
            </a:r>
            <a:r>
              <a:rPr lang="en-US" err="1"/>
              <a:t>alternatīvo</a:t>
            </a:r>
            <a:r>
              <a:rPr lang="en-US"/>
              <a:t> </a:t>
            </a:r>
            <a:r>
              <a:rPr lang="en-US" err="1"/>
              <a:t>scenāriju</a:t>
            </a:r>
            <a:r>
              <a:rPr lang="en-US"/>
              <a:t> </a:t>
            </a:r>
            <a:r>
              <a:rPr lang="en-US" err="1"/>
              <a:t>izmaksu</a:t>
            </a:r>
            <a:r>
              <a:rPr lang="en-US"/>
              <a:t> </a:t>
            </a:r>
            <a:r>
              <a:rPr lang="en-US" err="1"/>
              <a:t>novērtējumsoam</a:t>
            </a:r>
            <a:r>
              <a:rPr lang="en-US"/>
              <a:t>, </a:t>
            </a:r>
            <a:r>
              <a:rPr lang="en-US" err="1"/>
              <a:t>aprēķinot</a:t>
            </a:r>
            <a:r>
              <a:rPr lang="en-US"/>
              <a:t> SEG </a:t>
            </a:r>
            <a:r>
              <a:rPr lang="en-US" err="1"/>
              <a:t>emisiju</a:t>
            </a:r>
            <a:r>
              <a:rPr lang="en-US"/>
              <a:t> </a:t>
            </a:r>
            <a:r>
              <a:rPr lang="en-US" err="1"/>
              <a:t>samazināšanas</a:t>
            </a:r>
            <a:r>
              <a:rPr lang="en-US"/>
              <a:t> </a:t>
            </a:r>
            <a:r>
              <a:rPr lang="en-US" err="1"/>
              <a:t>vidējās</a:t>
            </a:r>
            <a:r>
              <a:rPr lang="en-US"/>
              <a:t> </a:t>
            </a:r>
            <a:r>
              <a:rPr lang="en-US" err="1"/>
              <a:t>izmaksas</a:t>
            </a:r>
            <a:r>
              <a:rPr lang="en-US"/>
              <a:t> un </a:t>
            </a:r>
            <a:r>
              <a:rPr lang="en-US" err="1"/>
              <a:t>robežizmaksas</a:t>
            </a:r>
            <a:r>
              <a:rPr lang="en-US"/>
              <a:t>, </a:t>
            </a:r>
            <a:r>
              <a:rPr lang="en-US" err="1"/>
              <a:t>parāda</a:t>
            </a:r>
            <a:r>
              <a:rPr lang="en-US"/>
              <a:t>, ka </a:t>
            </a:r>
            <a:r>
              <a:rPr lang="en-US" err="1"/>
              <a:t>līdz</a:t>
            </a:r>
            <a:r>
              <a:rPr lang="en-US"/>
              <a:t> ne-ETS SEG </a:t>
            </a:r>
            <a:r>
              <a:rPr lang="en-US" err="1"/>
              <a:t>emisiju</a:t>
            </a:r>
            <a:r>
              <a:rPr lang="en-US"/>
              <a:t> </a:t>
            </a:r>
            <a:r>
              <a:rPr lang="en-US" err="1"/>
              <a:t>samazināšana</a:t>
            </a:r>
            <a:r>
              <a:rPr lang="en-US"/>
              <a:t> </a:t>
            </a:r>
            <a:r>
              <a:rPr lang="en-US" err="1"/>
              <a:t>līdz</a:t>
            </a:r>
            <a:r>
              <a:rPr lang="en-US"/>
              <a:t> 13% </a:t>
            </a:r>
            <a:r>
              <a:rPr lang="en-US" err="1"/>
              <a:t>pret</a:t>
            </a:r>
            <a:r>
              <a:rPr lang="en-US"/>
              <a:t> 2005.gada </a:t>
            </a:r>
            <a:r>
              <a:rPr lang="en-US" err="1"/>
              <a:t>līmeni</a:t>
            </a:r>
            <a:r>
              <a:rPr lang="en-US"/>
              <a:t>, </a:t>
            </a:r>
            <a:r>
              <a:rPr lang="en-US" err="1"/>
              <a:t>papildus</a:t>
            </a:r>
            <a:r>
              <a:rPr lang="en-US"/>
              <a:t> </a:t>
            </a:r>
            <a:r>
              <a:rPr lang="en-US" err="1"/>
              <a:t>izmaksu</a:t>
            </a:r>
            <a:r>
              <a:rPr lang="en-US"/>
              <a:t> </a:t>
            </a:r>
            <a:r>
              <a:rPr lang="en-US" err="1"/>
              <a:t>pieaugums</a:t>
            </a:r>
            <a:r>
              <a:rPr lang="en-US"/>
              <a:t> </a:t>
            </a:r>
            <a:r>
              <a:rPr lang="en-US" err="1"/>
              <a:t>ir</a:t>
            </a:r>
            <a:r>
              <a:rPr lang="en-US"/>
              <a:t> </a:t>
            </a:r>
            <a:r>
              <a:rPr lang="en-US" err="1"/>
              <a:t>mazs</a:t>
            </a:r>
            <a:r>
              <a:rPr lang="en-US"/>
              <a:t>. SEG </a:t>
            </a:r>
            <a:r>
              <a:rPr lang="en-US" err="1"/>
              <a:t>emisiju</a:t>
            </a:r>
            <a:r>
              <a:rPr lang="en-US"/>
              <a:t> </a:t>
            </a:r>
            <a:r>
              <a:rPr lang="en-US" err="1"/>
              <a:t>samazināšanas</a:t>
            </a:r>
            <a:r>
              <a:rPr lang="en-US"/>
              <a:t> </a:t>
            </a:r>
            <a:r>
              <a:rPr lang="en-US" err="1"/>
              <a:t>intervālā</a:t>
            </a:r>
            <a:r>
              <a:rPr lang="en-US"/>
              <a:t> 13% - 15% </a:t>
            </a:r>
            <a:r>
              <a:rPr lang="en-US" err="1"/>
              <a:t>ir</a:t>
            </a:r>
            <a:r>
              <a:rPr lang="en-US"/>
              <a:t> </a:t>
            </a:r>
            <a:r>
              <a:rPr lang="en-US" err="1"/>
              <a:t>mērens</a:t>
            </a:r>
            <a:r>
              <a:rPr lang="en-US"/>
              <a:t> </a:t>
            </a:r>
            <a:r>
              <a:rPr lang="en-US" err="1"/>
              <a:t>pieaugums</a:t>
            </a:r>
            <a:r>
              <a:rPr lang="en-US"/>
              <a:t>, bet </a:t>
            </a:r>
            <a:r>
              <a:rPr lang="en-US" err="1"/>
              <a:t>situācijā</a:t>
            </a:r>
            <a:r>
              <a:rPr lang="en-US"/>
              <a:t>, </a:t>
            </a:r>
            <a:r>
              <a:rPr lang="en-US" err="1"/>
              <a:t>kad</a:t>
            </a:r>
            <a:r>
              <a:rPr lang="en-US"/>
              <a:t> SEG </a:t>
            </a:r>
            <a:r>
              <a:rPr lang="en-US" err="1"/>
              <a:t>emisiju</a:t>
            </a:r>
            <a:r>
              <a:rPr lang="en-US"/>
              <a:t> </a:t>
            </a:r>
            <a:r>
              <a:rPr lang="en-US" err="1"/>
              <a:t>samazināšanas</a:t>
            </a:r>
            <a:r>
              <a:rPr lang="en-US"/>
              <a:t> </a:t>
            </a:r>
            <a:r>
              <a:rPr lang="en-US" err="1"/>
              <a:t>mērķis</a:t>
            </a:r>
            <a:r>
              <a:rPr lang="en-US"/>
              <a:t> ne-ETS </a:t>
            </a:r>
            <a:r>
              <a:rPr lang="en-US" err="1"/>
              <a:t>kļūst</a:t>
            </a:r>
            <a:r>
              <a:rPr lang="en-US"/>
              <a:t> </a:t>
            </a:r>
            <a:r>
              <a:rPr lang="en-US" err="1"/>
              <a:t>lielāks</a:t>
            </a:r>
            <a:r>
              <a:rPr lang="en-US"/>
              <a:t> par 15% </a:t>
            </a:r>
            <a:r>
              <a:rPr lang="en-US" err="1"/>
              <a:t>pret</a:t>
            </a:r>
            <a:r>
              <a:rPr lang="en-US"/>
              <a:t> 2005.gadu, </a:t>
            </a:r>
            <a:r>
              <a:rPr lang="en-US" err="1"/>
              <a:t>papildus</a:t>
            </a:r>
            <a:r>
              <a:rPr lang="en-US"/>
              <a:t> </a:t>
            </a:r>
            <a:r>
              <a:rPr lang="en-US" err="1"/>
              <a:t>izmaksas</a:t>
            </a:r>
            <a:r>
              <a:rPr lang="en-US"/>
              <a:t> </a:t>
            </a:r>
            <a:r>
              <a:rPr lang="en-US" err="1"/>
              <a:t>strauji</a:t>
            </a:r>
            <a:r>
              <a:rPr lang="en-US"/>
              <a:t> </a:t>
            </a:r>
            <a:r>
              <a:rPr lang="en-US" err="1"/>
              <a:t>pieaug</a:t>
            </a:r>
            <a:r>
              <a:rPr lang="en-US"/>
              <a:t>. </a:t>
            </a:r>
            <a:r>
              <a:rPr lang="en-US" err="1"/>
              <a:t>Scenārijā</a:t>
            </a:r>
            <a:r>
              <a:rPr lang="en-US"/>
              <a:t> </a:t>
            </a:r>
            <a:r>
              <a:rPr lang="en-US" err="1"/>
              <a:t>ar</a:t>
            </a:r>
            <a:r>
              <a:rPr lang="en-US"/>
              <a:t> </a:t>
            </a:r>
            <a:r>
              <a:rPr lang="en-US" err="1"/>
              <a:t>mērķi</a:t>
            </a:r>
            <a:r>
              <a:rPr lang="en-US"/>
              <a:t> ne-ETS SEG </a:t>
            </a:r>
            <a:r>
              <a:rPr lang="en-US" err="1"/>
              <a:t>emisiju</a:t>
            </a:r>
            <a:r>
              <a:rPr lang="en-US"/>
              <a:t> </a:t>
            </a:r>
            <a:r>
              <a:rPr lang="en-US" err="1"/>
              <a:t>samazinājums</a:t>
            </a:r>
            <a:r>
              <a:rPr lang="en-US"/>
              <a:t> 17% </a:t>
            </a:r>
            <a:r>
              <a:rPr lang="en-US" err="1"/>
              <a:t>papildus</a:t>
            </a:r>
            <a:r>
              <a:rPr lang="en-US"/>
              <a:t> </a:t>
            </a:r>
            <a:r>
              <a:rPr lang="en-US" err="1"/>
              <a:t>izmaksas</a:t>
            </a:r>
            <a:r>
              <a:rPr lang="en-US"/>
              <a:t> </a:t>
            </a:r>
            <a:r>
              <a:rPr lang="en-US" err="1"/>
              <a:t>periodā</a:t>
            </a:r>
            <a:r>
              <a:rPr lang="en-US"/>
              <a:t> (2023. – 2030.gads) </a:t>
            </a:r>
            <a:r>
              <a:rPr lang="en-US" err="1"/>
              <a:t>sasniedz</a:t>
            </a:r>
            <a:r>
              <a:rPr lang="en-US"/>
              <a:t> </a:t>
            </a:r>
            <a:r>
              <a:rPr lang="en-US" err="1"/>
              <a:t>apmēram</a:t>
            </a:r>
            <a:r>
              <a:rPr lang="en-US"/>
              <a:t> 614 MEUR(2015). </a:t>
            </a:r>
            <a:r>
              <a:rPr lang="en-US" err="1"/>
              <a:t>Līdz</a:t>
            </a:r>
            <a:r>
              <a:rPr lang="en-US"/>
              <a:t> </a:t>
            </a:r>
            <a:r>
              <a:rPr lang="en-US" err="1"/>
              <a:t>ar</a:t>
            </a:r>
            <a:r>
              <a:rPr lang="en-US"/>
              <a:t> to, </a:t>
            </a:r>
            <a:r>
              <a:rPr lang="en-US" err="1"/>
              <a:t>šī</a:t>
            </a:r>
            <a:r>
              <a:rPr lang="en-US"/>
              <a:t> </a:t>
            </a:r>
            <a:r>
              <a:rPr lang="en-US" err="1"/>
              <a:t>izmaksu</a:t>
            </a:r>
            <a:r>
              <a:rPr lang="en-US"/>
              <a:t> </a:t>
            </a:r>
            <a:r>
              <a:rPr lang="en-US" err="1"/>
              <a:t>analīze</a:t>
            </a:r>
            <a:r>
              <a:rPr lang="en-US"/>
              <a:t> </a:t>
            </a:r>
            <a:r>
              <a:rPr lang="en-US" err="1"/>
              <a:t>norāda</a:t>
            </a:r>
            <a:r>
              <a:rPr lang="en-US"/>
              <a:t>, ka SEG </a:t>
            </a:r>
            <a:r>
              <a:rPr lang="en-US" err="1"/>
              <a:t>emisiju</a:t>
            </a:r>
            <a:r>
              <a:rPr lang="en-US"/>
              <a:t> </a:t>
            </a:r>
            <a:r>
              <a:rPr lang="en-US" err="1"/>
              <a:t>samazināšana</a:t>
            </a:r>
            <a:r>
              <a:rPr lang="en-US"/>
              <a:t> </a:t>
            </a:r>
            <a:r>
              <a:rPr lang="en-US" err="1"/>
              <a:t>mērķa</a:t>
            </a:r>
            <a:r>
              <a:rPr lang="en-US"/>
              <a:t> ne-ETS </a:t>
            </a:r>
            <a:r>
              <a:rPr lang="en-US" err="1"/>
              <a:t>lielāka</a:t>
            </a:r>
            <a:r>
              <a:rPr lang="en-US"/>
              <a:t> par 15% </a:t>
            </a:r>
            <a:r>
              <a:rPr lang="en-US" err="1"/>
              <a:t>pret</a:t>
            </a:r>
            <a:r>
              <a:rPr lang="en-US"/>
              <a:t> 2005.gadu </a:t>
            </a:r>
            <a:r>
              <a:rPr lang="en-US" err="1"/>
              <a:t>noteikšana</a:t>
            </a:r>
            <a:r>
              <a:rPr lang="en-US"/>
              <a:t> </a:t>
            </a:r>
            <a:r>
              <a:rPr lang="en-US" err="1"/>
              <a:t>rada</a:t>
            </a:r>
            <a:r>
              <a:rPr lang="en-US"/>
              <a:t> </a:t>
            </a:r>
            <a:r>
              <a:rPr lang="en-US" err="1"/>
              <a:t>strauju</a:t>
            </a:r>
            <a:r>
              <a:rPr lang="en-US"/>
              <a:t> </a:t>
            </a:r>
            <a:r>
              <a:rPr lang="en-US" err="1"/>
              <a:t>papildus</a:t>
            </a:r>
            <a:r>
              <a:rPr lang="en-US"/>
              <a:t> </a:t>
            </a:r>
            <a:r>
              <a:rPr lang="en-US" err="1"/>
              <a:t>izmaksu</a:t>
            </a:r>
            <a:r>
              <a:rPr lang="en-US"/>
              <a:t> </a:t>
            </a:r>
            <a:r>
              <a:rPr lang="en-US" err="1"/>
              <a:t>pieaugumu</a:t>
            </a:r>
            <a:r>
              <a:rPr lang="en-US"/>
              <a:t>. </a:t>
            </a:r>
          </a:p>
          <a:p>
            <a:r>
              <a:rPr lang="en-US" err="1"/>
              <a:t>Novērtējums</a:t>
            </a:r>
            <a:r>
              <a:rPr lang="en-US"/>
              <a:t> </a:t>
            </a:r>
            <a:r>
              <a:rPr lang="en-US" err="1"/>
              <a:t>parāda</a:t>
            </a:r>
            <a:r>
              <a:rPr lang="en-US"/>
              <a:t>, ka EK </a:t>
            </a:r>
            <a:r>
              <a:rPr lang="en-US" err="1"/>
              <a:t>priekšlikums</a:t>
            </a:r>
            <a:r>
              <a:rPr lang="en-US"/>
              <a:t> par ETS </a:t>
            </a:r>
            <a:r>
              <a:rPr lang="en-US" err="1"/>
              <a:t>paplašināšana</a:t>
            </a:r>
            <a:r>
              <a:rPr lang="en-US"/>
              <a:t> </a:t>
            </a:r>
            <a:r>
              <a:rPr lang="en-US" err="1"/>
              <a:t>pēc</a:t>
            </a:r>
            <a:r>
              <a:rPr lang="en-US"/>
              <a:t> 2025.gada </a:t>
            </a:r>
            <a:r>
              <a:rPr lang="en-US" err="1"/>
              <a:t>ar</a:t>
            </a:r>
            <a:r>
              <a:rPr lang="en-US"/>
              <a:t> </a:t>
            </a:r>
            <a:r>
              <a:rPr lang="en-US" err="1"/>
              <a:t>ēku</a:t>
            </a:r>
            <a:r>
              <a:rPr lang="en-US"/>
              <a:t> </a:t>
            </a:r>
            <a:r>
              <a:rPr lang="en-US" err="1"/>
              <a:t>sektoru</a:t>
            </a:r>
            <a:r>
              <a:rPr lang="en-US"/>
              <a:t> un </a:t>
            </a:r>
            <a:r>
              <a:rPr lang="en-US" err="1"/>
              <a:t>autotransportu</a:t>
            </a:r>
            <a:r>
              <a:rPr lang="en-US"/>
              <a:t>, un </a:t>
            </a:r>
            <a:r>
              <a:rPr lang="en-US" err="1"/>
              <a:t>tā</a:t>
            </a:r>
            <a:r>
              <a:rPr lang="en-US"/>
              <a:t> </a:t>
            </a:r>
            <a:r>
              <a:rPr lang="en-US" err="1"/>
              <a:t>radītās</a:t>
            </a:r>
            <a:r>
              <a:rPr lang="en-US"/>
              <a:t> </a:t>
            </a:r>
            <a:r>
              <a:rPr lang="en-US" err="1"/>
              <a:t>papildus</a:t>
            </a:r>
            <a:r>
              <a:rPr lang="en-US"/>
              <a:t> </a:t>
            </a:r>
            <a:r>
              <a:rPr lang="en-US" err="1"/>
              <a:t>izmaksas</a:t>
            </a:r>
            <a:r>
              <a:rPr lang="en-US"/>
              <a:t> var </a:t>
            </a:r>
            <a:r>
              <a:rPr lang="en-US" err="1"/>
              <a:t>ievērojami</a:t>
            </a:r>
            <a:r>
              <a:rPr lang="en-US"/>
              <a:t> </a:t>
            </a:r>
            <a:r>
              <a:rPr lang="en-US" err="1"/>
              <a:t>lielāku</a:t>
            </a:r>
            <a:r>
              <a:rPr lang="en-US"/>
              <a:t> </a:t>
            </a:r>
            <a:r>
              <a:rPr lang="en-US" err="1"/>
              <a:t>iespaidu</a:t>
            </a:r>
            <a:r>
              <a:rPr lang="en-US"/>
              <a:t> </a:t>
            </a:r>
            <a:r>
              <a:rPr lang="en-US" err="1"/>
              <a:t>atstāt</a:t>
            </a:r>
            <a:r>
              <a:rPr lang="en-US"/>
              <a:t> </a:t>
            </a:r>
            <a:r>
              <a:rPr lang="en-US" err="1"/>
              <a:t>uz</a:t>
            </a:r>
            <a:r>
              <a:rPr lang="en-US"/>
              <a:t> </a:t>
            </a:r>
            <a:r>
              <a:rPr lang="en-US" err="1"/>
              <a:t>mājsaimniecībām</a:t>
            </a:r>
            <a:r>
              <a:rPr lang="en-US"/>
              <a:t> </a:t>
            </a:r>
            <a:r>
              <a:rPr lang="en-US" err="1"/>
              <a:t>ar</a:t>
            </a:r>
            <a:r>
              <a:rPr lang="en-US"/>
              <a:t> </a:t>
            </a:r>
            <a:r>
              <a:rPr lang="en-US" err="1"/>
              <a:t>zemākiem</a:t>
            </a:r>
            <a:r>
              <a:rPr lang="en-US"/>
              <a:t> </a:t>
            </a:r>
            <a:r>
              <a:rPr lang="en-US" err="1"/>
              <a:t>ienākumiem</a:t>
            </a:r>
            <a:r>
              <a:rPr lang="en-US"/>
              <a:t> (1. un 2. </a:t>
            </a:r>
            <a:r>
              <a:rPr lang="en-US" err="1"/>
              <a:t>kvintile</a:t>
            </a:r>
            <a:r>
              <a:rPr lang="en-US"/>
              <a:t>). Lai </a:t>
            </a:r>
            <a:r>
              <a:rPr lang="en-US" err="1"/>
              <a:t>mazinātu</a:t>
            </a:r>
            <a:r>
              <a:rPr lang="en-US"/>
              <a:t> </a:t>
            </a:r>
            <a:r>
              <a:rPr lang="en-US" err="1"/>
              <a:t>šo</a:t>
            </a:r>
            <a:r>
              <a:rPr lang="en-US"/>
              <a:t> </a:t>
            </a:r>
            <a:r>
              <a:rPr lang="en-US" err="1"/>
              <a:t>negatīvo</a:t>
            </a:r>
            <a:r>
              <a:rPr lang="en-US"/>
              <a:t> </a:t>
            </a:r>
            <a:r>
              <a:rPr lang="en-US" err="1"/>
              <a:t>iespaidu</a:t>
            </a:r>
            <a:r>
              <a:rPr lang="en-US"/>
              <a:t> </a:t>
            </a:r>
            <a:r>
              <a:rPr lang="en-US" err="1"/>
              <a:t>ir</a:t>
            </a:r>
            <a:r>
              <a:rPr lang="en-US"/>
              <a:t> </a:t>
            </a:r>
            <a:r>
              <a:rPr lang="en-US" err="1"/>
              <a:t>svarīgi</a:t>
            </a:r>
            <a:r>
              <a:rPr lang="en-US"/>
              <a:t> </a:t>
            </a:r>
            <a:r>
              <a:rPr lang="en-US" err="1"/>
              <a:t>veidot</a:t>
            </a:r>
            <a:r>
              <a:rPr lang="en-US"/>
              <a:t> </a:t>
            </a:r>
            <a:r>
              <a:rPr lang="en-US" err="1"/>
              <a:t>speciālas</a:t>
            </a:r>
            <a:r>
              <a:rPr lang="en-US"/>
              <a:t> 77 </a:t>
            </a:r>
            <a:r>
              <a:rPr lang="en-US" err="1"/>
              <a:t>energoefektivitātes</a:t>
            </a:r>
            <a:r>
              <a:rPr lang="en-US"/>
              <a:t> </a:t>
            </a:r>
            <a:r>
              <a:rPr lang="en-US" err="1"/>
              <a:t>atbalsta</a:t>
            </a:r>
            <a:r>
              <a:rPr lang="en-US"/>
              <a:t> </a:t>
            </a:r>
            <a:r>
              <a:rPr lang="en-US" err="1"/>
              <a:t>programmas</a:t>
            </a:r>
            <a:r>
              <a:rPr lang="en-US"/>
              <a:t> </a:t>
            </a:r>
            <a:r>
              <a:rPr lang="en-US" err="1"/>
              <a:t>šīm</a:t>
            </a:r>
            <a:r>
              <a:rPr lang="en-US"/>
              <a:t> </a:t>
            </a:r>
            <a:r>
              <a:rPr lang="en-US" err="1"/>
              <a:t>grupām</a:t>
            </a:r>
            <a:r>
              <a:rPr lang="en-US"/>
              <a:t> un </a:t>
            </a:r>
            <a:r>
              <a:rPr lang="en-US" err="1"/>
              <a:t>savlaicīgi</a:t>
            </a:r>
            <a:r>
              <a:rPr lang="en-US"/>
              <a:t> </a:t>
            </a:r>
            <a:r>
              <a:rPr lang="en-US" err="1"/>
              <a:t>veidot</a:t>
            </a:r>
            <a:r>
              <a:rPr lang="en-US"/>
              <a:t> </a:t>
            </a:r>
            <a:r>
              <a:rPr lang="en-US" err="1"/>
              <a:t>sociālā</a:t>
            </a:r>
            <a:r>
              <a:rPr lang="en-US"/>
              <a:t> </a:t>
            </a:r>
            <a:r>
              <a:rPr lang="en-US" err="1"/>
              <a:t>atbalsta</a:t>
            </a:r>
            <a:r>
              <a:rPr lang="en-US"/>
              <a:t> </a:t>
            </a:r>
            <a:r>
              <a:rPr lang="en-US" err="1"/>
              <a:t>programmas</a:t>
            </a:r>
            <a:r>
              <a:rPr lang="en-US"/>
              <a:t>, </a:t>
            </a:r>
            <a:r>
              <a:rPr lang="en-US" err="1"/>
              <a:t>lai</a:t>
            </a:r>
            <a:r>
              <a:rPr lang="en-US"/>
              <a:t> </a:t>
            </a:r>
            <a:r>
              <a:rPr lang="en-US" err="1"/>
              <a:t>novērstu</a:t>
            </a:r>
            <a:r>
              <a:rPr lang="en-US"/>
              <a:t> </a:t>
            </a:r>
            <a:r>
              <a:rPr lang="en-US" err="1"/>
              <a:t>enerģētiskās</a:t>
            </a:r>
            <a:r>
              <a:rPr lang="en-US"/>
              <a:t> </a:t>
            </a:r>
            <a:r>
              <a:rPr lang="en-US" err="1"/>
              <a:t>nabadzības</a:t>
            </a:r>
            <a:r>
              <a:rPr lang="en-US"/>
              <a:t> </a:t>
            </a:r>
            <a:r>
              <a:rPr lang="en-US" err="1"/>
              <a:t>riskus</a:t>
            </a:r>
            <a:r>
              <a:rPr lang="en-US"/>
              <a:t>. </a:t>
            </a:r>
          </a:p>
          <a:p>
            <a:r>
              <a:rPr lang="en-US">
                <a:ea typeface="Calibri"/>
                <a:cs typeface="Calibri"/>
              </a:rPr>
              <a:t>Par </a:t>
            </a:r>
            <a:r>
              <a:rPr lang="en-US" err="1">
                <a:ea typeface="Calibri"/>
                <a:cs typeface="Calibri"/>
              </a:rPr>
              <a:t>analīzēs</a:t>
            </a:r>
            <a:r>
              <a:rPr lang="en-US">
                <a:ea typeface="Calibri"/>
                <a:cs typeface="Calibri"/>
              </a:rPr>
              <a:t> </a:t>
            </a:r>
            <a:r>
              <a:rPr lang="en-US" err="1">
                <a:ea typeface="Calibri"/>
                <a:cs typeface="Calibri"/>
              </a:rPr>
              <a:t>veiktajiem</a:t>
            </a:r>
            <a:r>
              <a:rPr lang="en-US">
                <a:ea typeface="Calibri"/>
                <a:cs typeface="Calibri"/>
              </a:rPr>
              <a:t> </a:t>
            </a:r>
            <a:r>
              <a:rPr lang="en-US" err="1">
                <a:ea typeface="Calibri"/>
                <a:cs typeface="Calibri"/>
              </a:rPr>
              <a:t>pieņēmumiem</a:t>
            </a:r>
            <a:r>
              <a:rPr lang="en-US">
                <a:ea typeface="Calibri"/>
                <a:cs typeface="Calibri"/>
              </a:rPr>
              <a:t> un </a:t>
            </a:r>
            <a:r>
              <a:rPr lang="en-US" err="1">
                <a:ea typeface="Calibri"/>
                <a:cs typeface="Calibri"/>
              </a:rPr>
              <a:t>analīzes</a:t>
            </a:r>
            <a:r>
              <a:rPr lang="en-US">
                <a:ea typeface="Calibri"/>
                <a:cs typeface="Calibri"/>
              </a:rPr>
              <a:t> </a:t>
            </a:r>
            <a:r>
              <a:rPr lang="en-US" err="1">
                <a:ea typeface="Calibri"/>
                <a:cs typeface="Calibri"/>
              </a:rPr>
              <a:t>metodēm</a:t>
            </a:r>
            <a:r>
              <a:rPr lang="en-US">
                <a:ea typeface="Calibri"/>
                <a:cs typeface="Calibri"/>
              </a:rPr>
              <a:t> var </a:t>
            </a:r>
            <a:r>
              <a:rPr lang="en-US" err="1">
                <a:ea typeface="Calibri"/>
                <a:cs typeface="Calibri"/>
              </a:rPr>
              <a:t>iepazīties</a:t>
            </a:r>
            <a:r>
              <a:rPr lang="en-US">
                <a:ea typeface="Calibri"/>
                <a:cs typeface="Calibri"/>
              </a:rPr>
              <a:t> </a:t>
            </a:r>
            <a:r>
              <a:rPr lang="en-US" err="1">
                <a:ea typeface="Calibri"/>
                <a:cs typeface="Calibri"/>
              </a:rPr>
              <a:t>pašā</a:t>
            </a:r>
            <a:r>
              <a:rPr lang="en-US">
                <a:ea typeface="Calibri"/>
                <a:cs typeface="Calibri"/>
              </a:rPr>
              <a:t> </a:t>
            </a:r>
            <a:r>
              <a:rPr lang="en-US" err="1">
                <a:ea typeface="Calibri"/>
                <a:cs typeface="Calibri"/>
              </a:rPr>
              <a:t>pētījumā</a:t>
            </a:r>
            <a:r>
              <a:rPr lang="en-US">
                <a:ea typeface="Calibri"/>
                <a:cs typeface="Calibri"/>
              </a:rPr>
              <a:t>. </a:t>
            </a:r>
          </a:p>
          <a:p>
            <a:pPr>
              <a:defRPr/>
            </a:pPr>
            <a:endParaRPr lang="lv-LV"/>
          </a:p>
        </p:txBody>
      </p:sp>
      <p:sp>
        <p:nvSpPr>
          <p:cNvPr id="17412" name="Slide Number Placeholder 3">
            <a:extLst>
              <a:ext uri="{FF2B5EF4-FFF2-40B4-BE49-F238E27FC236}">
                <a16:creationId xmlns:a16="http://schemas.microsoft.com/office/drawing/2014/main" id="{A1F02F06-9663-B39D-A349-CB78C588D77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4518D04F-A10D-474D-87A3-444688C62A21}" type="slidenum">
              <a:rPr lang="lv-LV" altLang="en-US" smtClean="0"/>
              <a:pPr/>
              <a:t>12</a:t>
            </a:fld>
            <a:endParaRPr lang="lv-LV" altLang="en-US"/>
          </a:p>
        </p:txBody>
      </p:sp>
    </p:spTree>
    <p:extLst>
      <p:ext uri="{BB962C8B-B14F-4D97-AF65-F5344CB8AC3E}">
        <p14:creationId xmlns:p14="http://schemas.microsoft.com/office/powerpoint/2010/main" val="34193522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256806F1-5C7A-7E76-8B96-6FAF07509B0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0C332F51-CCDA-2525-6915-A9F1744AB0AE}"/>
              </a:ext>
            </a:extLst>
          </p:cNvPr>
          <p:cNvSpPr>
            <a:spLocks noGrp="1"/>
          </p:cNvSpPr>
          <p:nvPr>
            <p:ph type="body" idx="1"/>
          </p:nvPr>
        </p:nvSpPr>
        <p:spPr/>
        <p:txBody>
          <a:bodyPr/>
          <a:lstStyle/>
          <a:p>
            <a:r>
              <a:rPr lang="en-US"/>
              <a:t>2019.gadā </a:t>
            </a:r>
            <a:r>
              <a:rPr lang="en-US" err="1"/>
              <a:t>Eiropas</a:t>
            </a:r>
            <a:r>
              <a:rPr lang="en-US"/>
              <a:t> </a:t>
            </a:r>
            <a:r>
              <a:rPr lang="en-US" err="1"/>
              <a:t>Parlaments</a:t>
            </a:r>
            <a:r>
              <a:rPr lang="en-US"/>
              <a:t> un </a:t>
            </a:r>
            <a:r>
              <a:rPr lang="en-US" err="1"/>
              <a:t>sekojoši</a:t>
            </a:r>
            <a:r>
              <a:rPr lang="en-US"/>
              <a:t> </a:t>
            </a:r>
            <a:r>
              <a:rPr lang="en-US" err="1"/>
              <a:t>Eiropas</a:t>
            </a:r>
            <a:r>
              <a:rPr lang="en-US"/>
              <a:t> </a:t>
            </a:r>
            <a:r>
              <a:rPr lang="en-US" err="1"/>
              <a:t>Padome</a:t>
            </a:r>
            <a:r>
              <a:rPr lang="en-US"/>
              <a:t> </a:t>
            </a:r>
            <a:r>
              <a:rPr lang="en-US" err="1"/>
              <a:t>apstiprināja</a:t>
            </a:r>
            <a:r>
              <a:rPr lang="en-US"/>
              <a:t> ES </a:t>
            </a:r>
            <a:r>
              <a:rPr lang="en-US" err="1"/>
              <a:t>ilgtermiņa</a:t>
            </a:r>
            <a:r>
              <a:rPr lang="en-US"/>
              <a:t> </a:t>
            </a:r>
            <a:r>
              <a:rPr lang="en-US" err="1"/>
              <a:t>mērķi</a:t>
            </a:r>
            <a:r>
              <a:rPr lang="en-US"/>
              <a:t> </a:t>
            </a:r>
            <a:r>
              <a:rPr lang="en-US" err="1"/>
              <a:t>sasniegt</a:t>
            </a:r>
            <a:r>
              <a:rPr lang="en-US"/>
              <a:t> </a:t>
            </a:r>
            <a:r>
              <a:rPr lang="en-US" err="1"/>
              <a:t>klimata</a:t>
            </a:r>
            <a:r>
              <a:rPr lang="en-US"/>
              <a:t> </a:t>
            </a:r>
            <a:r>
              <a:rPr lang="en-US" err="1"/>
              <a:t>neitralitāti</a:t>
            </a:r>
            <a:r>
              <a:rPr lang="en-US"/>
              <a:t> 2050.gadā. Lai </a:t>
            </a:r>
            <a:r>
              <a:rPr lang="en-US" err="1"/>
              <a:t>sasniegtu</a:t>
            </a:r>
            <a:r>
              <a:rPr lang="en-US"/>
              <a:t> ES </a:t>
            </a:r>
            <a:r>
              <a:rPr lang="en-US" err="1"/>
              <a:t>klimata</a:t>
            </a:r>
            <a:r>
              <a:rPr lang="en-US"/>
              <a:t> </a:t>
            </a:r>
            <a:r>
              <a:rPr lang="en-US" err="1"/>
              <a:t>neitralitāti</a:t>
            </a:r>
            <a:r>
              <a:rPr lang="en-US"/>
              <a:t> 2050.gadā, </a:t>
            </a:r>
            <a:r>
              <a:rPr lang="en-US" err="1"/>
              <a:t>Eiropas</a:t>
            </a:r>
            <a:r>
              <a:rPr lang="en-US"/>
              <a:t> </a:t>
            </a:r>
            <a:r>
              <a:rPr lang="en-US" err="1"/>
              <a:t>Komisijas</a:t>
            </a:r>
            <a:r>
              <a:rPr lang="en-US"/>
              <a:t> (EK) 2021.gada 14.jūlija </a:t>
            </a:r>
            <a:r>
              <a:rPr lang="en-US" err="1"/>
              <a:t>priekšlikumu</a:t>
            </a:r>
            <a:r>
              <a:rPr lang="en-US"/>
              <a:t> </a:t>
            </a:r>
            <a:r>
              <a:rPr lang="en-US" err="1"/>
              <a:t>paketē</a:t>
            </a:r>
            <a:r>
              <a:rPr lang="en-US"/>
              <a:t> “</a:t>
            </a:r>
            <a:r>
              <a:rPr lang="en-US" err="1"/>
              <a:t>Gatavi</a:t>
            </a:r>
            <a:r>
              <a:rPr lang="en-US"/>
              <a:t> </a:t>
            </a:r>
            <a:r>
              <a:rPr lang="en-US" err="1"/>
              <a:t>mērķrādītājam</a:t>
            </a:r>
            <a:r>
              <a:rPr lang="en-US"/>
              <a:t> 55 %” </a:t>
            </a:r>
            <a:r>
              <a:rPr lang="en-US" err="1"/>
              <a:t>piedāvā</a:t>
            </a:r>
            <a:r>
              <a:rPr lang="en-US"/>
              <a:t> </a:t>
            </a:r>
            <a:r>
              <a:rPr lang="en-US" err="1"/>
              <a:t>šādus</a:t>
            </a:r>
            <a:r>
              <a:rPr lang="en-US"/>
              <a:t> </a:t>
            </a:r>
            <a:r>
              <a:rPr lang="en-US" err="1"/>
              <a:t>asociētos</a:t>
            </a:r>
            <a:r>
              <a:rPr lang="en-US"/>
              <a:t> </a:t>
            </a:r>
            <a:r>
              <a:rPr lang="en-US" err="1"/>
              <a:t>mērķus</a:t>
            </a:r>
            <a:r>
              <a:rPr lang="en-US"/>
              <a:t> </a:t>
            </a:r>
            <a:r>
              <a:rPr lang="en-US" err="1"/>
              <a:t>uz</a:t>
            </a:r>
            <a:r>
              <a:rPr lang="en-US"/>
              <a:t> 2030.gadu. ES SEG </a:t>
            </a:r>
            <a:r>
              <a:rPr lang="en-US" err="1"/>
              <a:t>emisiju</a:t>
            </a:r>
            <a:r>
              <a:rPr lang="en-US"/>
              <a:t> </a:t>
            </a:r>
            <a:r>
              <a:rPr lang="en-US" err="1"/>
              <a:t>samazināšanas</a:t>
            </a:r>
            <a:r>
              <a:rPr lang="en-US"/>
              <a:t> </a:t>
            </a:r>
            <a:r>
              <a:rPr lang="en-US" err="1"/>
              <a:t>pārskatītais</a:t>
            </a:r>
            <a:r>
              <a:rPr lang="en-US"/>
              <a:t> </a:t>
            </a:r>
            <a:r>
              <a:rPr lang="en-US" err="1"/>
              <a:t>mērķis</a:t>
            </a:r>
            <a:r>
              <a:rPr lang="en-US"/>
              <a:t> ETS </a:t>
            </a:r>
            <a:r>
              <a:rPr lang="en-US" err="1"/>
              <a:t>sektorā</a:t>
            </a:r>
            <a:r>
              <a:rPr lang="en-US"/>
              <a:t> – </a:t>
            </a:r>
            <a:r>
              <a:rPr lang="en-US" err="1"/>
              <a:t>samazinājums</a:t>
            </a:r>
            <a:r>
              <a:rPr lang="en-US"/>
              <a:t> par 61% </a:t>
            </a:r>
            <a:r>
              <a:rPr lang="en-US" err="1"/>
              <a:t>salīdzinot</a:t>
            </a:r>
            <a:r>
              <a:rPr lang="en-US"/>
              <a:t> </a:t>
            </a:r>
            <a:r>
              <a:rPr lang="en-US" err="1"/>
              <a:t>ar</a:t>
            </a:r>
            <a:r>
              <a:rPr lang="en-US"/>
              <a:t> 2005.gadu. </a:t>
            </a:r>
            <a:r>
              <a:rPr lang="en-US" err="1"/>
              <a:t>Šajā</a:t>
            </a:r>
            <a:r>
              <a:rPr lang="en-US"/>
              <a:t> </a:t>
            </a:r>
            <a:r>
              <a:rPr lang="en-US" err="1"/>
              <a:t>pētījumā</a:t>
            </a:r>
            <a:r>
              <a:rPr lang="en-US"/>
              <a:t> </a:t>
            </a:r>
            <a:r>
              <a:rPr lang="en-US" err="1"/>
              <a:t>galvenā</a:t>
            </a:r>
            <a:r>
              <a:rPr lang="en-US"/>
              <a:t> </a:t>
            </a:r>
            <a:r>
              <a:rPr lang="en-US" err="1"/>
              <a:t>uzmanība</a:t>
            </a:r>
            <a:r>
              <a:rPr lang="en-US"/>
              <a:t> </a:t>
            </a:r>
            <a:r>
              <a:rPr lang="en-US" err="1"/>
              <a:t>ir</a:t>
            </a:r>
            <a:r>
              <a:rPr lang="en-US"/>
              <a:t> </a:t>
            </a:r>
            <a:r>
              <a:rPr lang="en-US" err="1"/>
              <a:t>pievērsta</a:t>
            </a:r>
            <a:r>
              <a:rPr lang="en-US"/>
              <a:t> </a:t>
            </a:r>
            <a:r>
              <a:rPr lang="en-US" err="1"/>
              <a:t>Eiropas</a:t>
            </a:r>
            <a:r>
              <a:rPr lang="en-US"/>
              <a:t> </a:t>
            </a:r>
            <a:r>
              <a:rPr lang="en-US" err="1"/>
              <a:t>Komisijas</a:t>
            </a:r>
            <a:r>
              <a:rPr lang="en-US"/>
              <a:t> “</a:t>
            </a:r>
            <a:r>
              <a:rPr lang="en-US" err="1"/>
              <a:t>Gatavi</a:t>
            </a:r>
            <a:r>
              <a:rPr lang="en-US"/>
              <a:t> </a:t>
            </a:r>
            <a:r>
              <a:rPr lang="en-US" err="1"/>
              <a:t>mērķrādītājam</a:t>
            </a:r>
            <a:r>
              <a:rPr lang="en-US"/>
              <a:t> 55 %” </a:t>
            </a:r>
            <a:r>
              <a:rPr lang="en-US" err="1"/>
              <a:t>iniciatīvas</a:t>
            </a:r>
            <a:r>
              <a:rPr lang="en-US"/>
              <a:t> </a:t>
            </a:r>
            <a:r>
              <a:rPr lang="en-US" err="1"/>
              <a:t>ietvaros</a:t>
            </a:r>
            <a:r>
              <a:rPr lang="en-US"/>
              <a:t> </a:t>
            </a:r>
            <a:r>
              <a:rPr lang="en-US" err="1"/>
              <a:t>ierosinātā</a:t>
            </a:r>
            <a:r>
              <a:rPr lang="en-US"/>
              <a:t> </a:t>
            </a:r>
            <a:r>
              <a:rPr lang="en-US" err="1"/>
              <a:t>pārskatītā</a:t>
            </a:r>
            <a:r>
              <a:rPr lang="en-US"/>
              <a:t> </a:t>
            </a:r>
            <a:r>
              <a:rPr lang="en-US" err="1"/>
              <a:t>mērķa</a:t>
            </a:r>
            <a:r>
              <a:rPr lang="en-US"/>
              <a:t> ne-ETS </a:t>
            </a:r>
            <a:r>
              <a:rPr lang="en-US" err="1"/>
              <a:t>sektorā</a:t>
            </a:r>
            <a:r>
              <a:rPr lang="en-US"/>
              <a:t> </a:t>
            </a:r>
            <a:r>
              <a:rPr lang="en-US" err="1"/>
              <a:t>samazināt</a:t>
            </a:r>
            <a:r>
              <a:rPr lang="en-US"/>
              <a:t> SEG </a:t>
            </a:r>
            <a:r>
              <a:rPr lang="en-US" err="1"/>
              <a:t>emisijas</a:t>
            </a:r>
            <a:r>
              <a:rPr lang="en-US"/>
              <a:t> </a:t>
            </a:r>
            <a:r>
              <a:rPr lang="en-US" err="1"/>
              <a:t>uz</a:t>
            </a:r>
            <a:r>
              <a:rPr lang="en-US"/>
              <a:t> 2030.gadu par 17% </a:t>
            </a:r>
            <a:r>
              <a:rPr lang="en-US" err="1"/>
              <a:t>salīdzinot</a:t>
            </a:r>
            <a:r>
              <a:rPr lang="en-US"/>
              <a:t> </a:t>
            </a:r>
            <a:r>
              <a:rPr lang="en-US" err="1"/>
              <a:t>ar</a:t>
            </a:r>
            <a:r>
              <a:rPr lang="en-US"/>
              <a:t> 2005.gada </a:t>
            </a:r>
            <a:r>
              <a:rPr lang="en-US" err="1"/>
              <a:t>līmeni</a:t>
            </a:r>
            <a:r>
              <a:rPr lang="en-US"/>
              <a:t> </a:t>
            </a:r>
            <a:r>
              <a:rPr lang="en-US" err="1"/>
              <a:t>Latvijai</a:t>
            </a:r>
            <a:r>
              <a:rPr lang="en-US"/>
              <a:t> </a:t>
            </a:r>
            <a:r>
              <a:rPr lang="en-US" err="1"/>
              <a:t>novērtēšanai</a:t>
            </a:r>
            <a:r>
              <a:rPr lang="en-US"/>
              <a:t>. </a:t>
            </a:r>
            <a:endParaRPr lang="en-US">
              <a:ea typeface="Calibri"/>
              <a:cs typeface="Calibri"/>
            </a:endParaRPr>
          </a:p>
          <a:p>
            <a:r>
              <a:rPr lang="en-US" err="1">
                <a:ea typeface="Calibri"/>
                <a:cs typeface="Calibri"/>
              </a:rPr>
              <a:t>Kā</a:t>
            </a:r>
            <a:r>
              <a:rPr lang="en-US">
                <a:ea typeface="Calibri"/>
                <a:cs typeface="Calibri"/>
              </a:rPr>
              <a:t> </a:t>
            </a:r>
            <a:r>
              <a:rPr lang="en-US" err="1">
                <a:ea typeface="Calibri"/>
                <a:cs typeface="Calibri"/>
              </a:rPr>
              <a:t>vien</a:t>
            </a:r>
            <a:r>
              <a:rPr lang="en-US">
                <a:ea typeface="Calibri"/>
                <a:cs typeface="Calibri"/>
              </a:rPr>
              <a:t> </a:t>
            </a:r>
            <a:r>
              <a:rPr lang="en-US" err="1">
                <a:ea typeface="Calibri"/>
                <a:cs typeface="Calibri"/>
              </a:rPr>
              <a:t>sno</a:t>
            </a:r>
            <a:r>
              <a:rPr lang="en-US">
                <a:ea typeface="Calibri"/>
                <a:cs typeface="Calibri"/>
              </a:rPr>
              <a:t> </a:t>
            </a:r>
            <a:r>
              <a:rPr lang="en-US" err="1">
                <a:ea typeface="Calibri"/>
                <a:cs typeface="Calibri"/>
              </a:rPr>
              <a:t>būtiskākajiem</a:t>
            </a:r>
            <a:r>
              <a:rPr lang="en-US">
                <a:ea typeface="Calibri"/>
                <a:cs typeface="Calibri"/>
              </a:rPr>
              <a:t> </a:t>
            </a:r>
            <a:r>
              <a:rPr lang="en-US" err="1">
                <a:ea typeface="Calibri"/>
                <a:cs typeface="Calibri"/>
              </a:rPr>
              <a:t>secinājumiem</a:t>
            </a:r>
            <a:r>
              <a:rPr lang="en-US">
                <a:ea typeface="Calibri"/>
                <a:cs typeface="Calibri"/>
              </a:rPr>
              <a:t> tika </a:t>
            </a:r>
            <a:r>
              <a:rPr lang="en-US" err="1">
                <a:ea typeface="Calibri"/>
                <a:cs typeface="Calibri"/>
              </a:rPr>
              <a:t>izteikts</a:t>
            </a:r>
            <a:r>
              <a:rPr lang="en-US">
                <a:ea typeface="Calibri"/>
                <a:cs typeface="Calibri"/>
              </a:rPr>
              <a:t>, ka </a:t>
            </a:r>
            <a:r>
              <a:rPr lang="en-US" err="1">
                <a:ea typeface="Calibri"/>
                <a:cs typeface="Calibri"/>
              </a:rPr>
              <a:t>atbilstoši</a:t>
            </a:r>
            <a:r>
              <a:rPr lang="en-US">
                <a:ea typeface="Calibri"/>
                <a:cs typeface="Calibri"/>
              </a:rPr>
              <a:t> </a:t>
            </a:r>
            <a:r>
              <a:rPr lang="en-US" err="1"/>
              <a:t>alternatīvo</a:t>
            </a:r>
            <a:r>
              <a:rPr lang="en-US"/>
              <a:t> </a:t>
            </a:r>
            <a:r>
              <a:rPr lang="en-US" err="1"/>
              <a:t>scenāriju</a:t>
            </a:r>
            <a:r>
              <a:rPr lang="en-US"/>
              <a:t> </a:t>
            </a:r>
            <a:r>
              <a:rPr lang="en-US" err="1"/>
              <a:t>izmaksu</a:t>
            </a:r>
            <a:r>
              <a:rPr lang="en-US"/>
              <a:t> </a:t>
            </a:r>
            <a:r>
              <a:rPr lang="en-US" err="1"/>
              <a:t>novērtējumsoam</a:t>
            </a:r>
            <a:r>
              <a:rPr lang="en-US"/>
              <a:t>, </a:t>
            </a:r>
            <a:r>
              <a:rPr lang="en-US" err="1"/>
              <a:t>aprēķinot</a:t>
            </a:r>
            <a:r>
              <a:rPr lang="en-US"/>
              <a:t> SEG </a:t>
            </a:r>
            <a:r>
              <a:rPr lang="en-US" err="1"/>
              <a:t>emisiju</a:t>
            </a:r>
            <a:r>
              <a:rPr lang="en-US"/>
              <a:t> </a:t>
            </a:r>
            <a:r>
              <a:rPr lang="en-US" err="1"/>
              <a:t>samazināšanas</a:t>
            </a:r>
            <a:r>
              <a:rPr lang="en-US"/>
              <a:t> </a:t>
            </a:r>
            <a:r>
              <a:rPr lang="en-US" err="1"/>
              <a:t>vidējās</a:t>
            </a:r>
            <a:r>
              <a:rPr lang="en-US"/>
              <a:t> </a:t>
            </a:r>
            <a:r>
              <a:rPr lang="en-US" err="1"/>
              <a:t>izmaksas</a:t>
            </a:r>
            <a:r>
              <a:rPr lang="en-US"/>
              <a:t> un </a:t>
            </a:r>
            <a:r>
              <a:rPr lang="en-US" err="1"/>
              <a:t>robežizmaksas</a:t>
            </a:r>
            <a:r>
              <a:rPr lang="en-US"/>
              <a:t>, </a:t>
            </a:r>
            <a:r>
              <a:rPr lang="en-US" err="1"/>
              <a:t>parāda</a:t>
            </a:r>
            <a:r>
              <a:rPr lang="en-US"/>
              <a:t>, ka </a:t>
            </a:r>
            <a:r>
              <a:rPr lang="en-US" err="1"/>
              <a:t>līdz</a:t>
            </a:r>
            <a:r>
              <a:rPr lang="en-US"/>
              <a:t> ne-ETS SEG </a:t>
            </a:r>
            <a:r>
              <a:rPr lang="en-US" err="1"/>
              <a:t>emisiju</a:t>
            </a:r>
            <a:r>
              <a:rPr lang="en-US"/>
              <a:t> </a:t>
            </a:r>
            <a:r>
              <a:rPr lang="en-US" err="1"/>
              <a:t>samazināšana</a:t>
            </a:r>
            <a:r>
              <a:rPr lang="en-US"/>
              <a:t> </a:t>
            </a:r>
            <a:r>
              <a:rPr lang="en-US" err="1"/>
              <a:t>līdz</a:t>
            </a:r>
            <a:r>
              <a:rPr lang="en-US"/>
              <a:t> 13% </a:t>
            </a:r>
            <a:r>
              <a:rPr lang="en-US" err="1"/>
              <a:t>pret</a:t>
            </a:r>
            <a:r>
              <a:rPr lang="en-US"/>
              <a:t> 2005.gada </a:t>
            </a:r>
            <a:r>
              <a:rPr lang="en-US" err="1"/>
              <a:t>līmeni</a:t>
            </a:r>
            <a:r>
              <a:rPr lang="en-US"/>
              <a:t>, </a:t>
            </a:r>
            <a:r>
              <a:rPr lang="en-US" err="1"/>
              <a:t>papildus</a:t>
            </a:r>
            <a:r>
              <a:rPr lang="en-US"/>
              <a:t> </a:t>
            </a:r>
            <a:r>
              <a:rPr lang="en-US" err="1"/>
              <a:t>izmaksu</a:t>
            </a:r>
            <a:r>
              <a:rPr lang="en-US"/>
              <a:t> </a:t>
            </a:r>
            <a:r>
              <a:rPr lang="en-US" err="1"/>
              <a:t>pieaugums</a:t>
            </a:r>
            <a:r>
              <a:rPr lang="en-US"/>
              <a:t> </a:t>
            </a:r>
            <a:r>
              <a:rPr lang="en-US" err="1"/>
              <a:t>ir</a:t>
            </a:r>
            <a:r>
              <a:rPr lang="en-US"/>
              <a:t> </a:t>
            </a:r>
            <a:r>
              <a:rPr lang="en-US" err="1"/>
              <a:t>mazs</a:t>
            </a:r>
            <a:r>
              <a:rPr lang="en-US"/>
              <a:t>. SEG </a:t>
            </a:r>
            <a:r>
              <a:rPr lang="en-US" err="1"/>
              <a:t>emisiju</a:t>
            </a:r>
            <a:r>
              <a:rPr lang="en-US"/>
              <a:t> </a:t>
            </a:r>
            <a:r>
              <a:rPr lang="en-US" err="1"/>
              <a:t>samazināšanas</a:t>
            </a:r>
            <a:r>
              <a:rPr lang="en-US"/>
              <a:t> </a:t>
            </a:r>
            <a:r>
              <a:rPr lang="en-US" err="1"/>
              <a:t>intervālā</a:t>
            </a:r>
            <a:r>
              <a:rPr lang="en-US"/>
              <a:t> 13% - 15% </a:t>
            </a:r>
            <a:r>
              <a:rPr lang="en-US" err="1"/>
              <a:t>ir</a:t>
            </a:r>
            <a:r>
              <a:rPr lang="en-US"/>
              <a:t> </a:t>
            </a:r>
            <a:r>
              <a:rPr lang="en-US" err="1"/>
              <a:t>mērens</a:t>
            </a:r>
            <a:r>
              <a:rPr lang="en-US"/>
              <a:t> </a:t>
            </a:r>
            <a:r>
              <a:rPr lang="en-US" err="1"/>
              <a:t>pieaugums</a:t>
            </a:r>
            <a:r>
              <a:rPr lang="en-US"/>
              <a:t>, bet </a:t>
            </a:r>
            <a:r>
              <a:rPr lang="en-US" err="1"/>
              <a:t>situācijā</a:t>
            </a:r>
            <a:r>
              <a:rPr lang="en-US"/>
              <a:t>, </a:t>
            </a:r>
            <a:r>
              <a:rPr lang="en-US" err="1"/>
              <a:t>kad</a:t>
            </a:r>
            <a:r>
              <a:rPr lang="en-US"/>
              <a:t> SEG </a:t>
            </a:r>
            <a:r>
              <a:rPr lang="en-US" err="1"/>
              <a:t>emisiju</a:t>
            </a:r>
            <a:r>
              <a:rPr lang="en-US"/>
              <a:t> </a:t>
            </a:r>
            <a:r>
              <a:rPr lang="en-US" err="1"/>
              <a:t>samazināšanas</a:t>
            </a:r>
            <a:r>
              <a:rPr lang="en-US"/>
              <a:t> </a:t>
            </a:r>
            <a:r>
              <a:rPr lang="en-US" err="1"/>
              <a:t>mērķis</a:t>
            </a:r>
            <a:r>
              <a:rPr lang="en-US"/>
              <a:t> ne-ETS </a:t>
            </a:r>
            <a:r>
              <a:rPr lang="en-US" err="1"/>
              <a:t>kļūst</a:t>
            </a:r>
            <a:r>
              <a:rPr lang="en-US"/>
              <a:t> </a:t>
            </a:r>
            <a:r>
              <a:rPr lang="en-US" err="1"/>
              <a:t>lielāks</a:t>
            </a:r>
            <a:r>
              <a:rPr lang="en-US"/>
              <a:t> par 15% </a:t>
            </a:r>
            <a:r>
              <a:rPr lang="en-US" err="1"/>
              <a:t>pret</a:t>
            </a:r>
            <a:r>
              <a:rPr lang="en-US"/>
              <a:t> 2005.gadu, </a:t>
            </a:r>
            <a:r>
              <a:rPr lang="en-US" err="1"/>
              <a:t>papildus</a:t>
            </a:r>
            <a:r>
              <a:rPr lang="en-US"/>
              <a:t> </a:t>
            </a:r>
            <a:r>
              <a:rPr lang="en-US" err="1"/>
              <a:t>izmaksas</a:t>
            </a:r>
            <a:r>
              <a:rPr lang="en-US"/>
              <a:t> </a:t>
            </a:r>
            <a:r>
              <a:rPr lang="en-US" err="1"/>
              <a:t>strauji</a:t>
            </a:r>
            <a:r>
              <a:rPr lang="en-US"/>
              <a:t> </a:t>
            </a:r>
            <a:r>
              <a:rPr lang="en-US" err="1"/>
              <a:t>pieaug</a:t>
            </a:r>
            <a:r>
              <a:rPr lang="en-US"/>
              <a:t>. </a:t>
            </a:r>
            <a:r>
              <a:rPr lang="en-US" err="1"/>
              <a:t>Scenārijā</a:t>
            </a:r>
            <a:r>
              <a:rPr lang="en-US"/>
              <a:t> </a:t>
            </a:r>
            <a:r>
              <a:rPr lang="en-US" err="1"/>
              <a:t>ar</a:t>
            </a:r>
            <a:r>
              <a:rPr lang="en-US"/>
              <a:t> </a:t>
            </a:r>
            <a:r>
              <a:rPr lang="en-US" err="1"/>
              <a:t>mērķi</a:t>
            </a:r>
            <a:r>
              <a:rPr lang="en-US"/>
              <a:t> ne-ETS SEG </a:t>
            </a:r>
            <a:r>
              <a:rPr lang="en-US" err="1"/>
              <a:t>emisiju</a:t>
            </a:r>
            <a:r>
              <a:rPr lang="en-US"/>
              <a:t> </a:t>
            </a:r>
            <a:r>
              <a:rPr lang="en-US" err="1"/>
              <a:t>samazinājums</a:t>
            </a:r>
            <a:r>
              <a:rPr lang="en-US"/>
              <a:t> 17% </a:t>
            </a:r>
            <a:r>
              <a:rPr lang="en-US" err="1"/>
              <a:t>papildus</a:t>
            </a:r>
            <a:r>
              <a:rPr lang="en-US"/>
              <a:t> </a:t>
            </a:r>
            <a:r>
              <a:rPr lang="en-US" err="1"/>
              <a:t>izmaksas</a:t>
            </a:r>
            <a:r>
              <a:rPr lang="en-US"/>
              <a:t> </a:t>
            </a:r>
            <a:r>
              <a:rPr lang="en-US" err="1"/>
              <a:t>periodā</a:t>
            </a:r>
            <a:r>
              <a:rPr lang="en-US"/>
              <a:t> (2023. – 2030.gads) </a:t>
            </a:r>
            <a:r>
              <a:rPr lang="en-US" err="1"/>
              <a:t>sasniedz</a:t>
            </a:r>
            <a:r>
              <a:rPr lang="en-US"/>
              <a:t> </a:t>
            </a:r>
            <a:r>
              <a:rPr lang="en-US" err="1"/>
              <a:t>apmēram</a:t>
            </a:r>
            <a:r>
              <a:rPr lang="en-US"/>
              <a:t> 614 MEUR(2015). </a:t>
            </a:r>
            <a:r>
              <a:rPr lang="en-US" err="1"/>
              <a:t>Līdz</a:t>
            </a:r>
            <a:r>
              <a:rPr lang="en-US"/>
              <a:t> </a:t>
            </a:r>
            <a:r>
              <a:rPr lang="en-US" err="1"/>
              <a:t>ar</a:t>
            </a:r>
            <a:r>
              <a:rPr lang="en-US"/>
              <a:t> to, </a:t>
            </a:r>
            <a:r>
              <a:rPr lang="en-US" err="1"/>
              <a:t>šī</a:t>
            </a:r>
            <a:r>
              <a:rPr lang="en-US"/>
              <a:t> </a:t>
            </a:r>
            <a:r>
              <a:rPr lang="en-US" err="1"/>
              <a:t>izmaksu</a:t>
            </a:r>
            <a:r>
              <a:rPr lang="en-US"/>
              <a:t> </a:t>
            </a:r>
            <a:r>
              <a:rPr lang="en-US" err="1"/>
              <a:t>analīze</a:t>
            </a:r>
            <a:r>
              <a:rPr lang="en-US"/>
              <a:t> </a:t>
            </a:r>
            <a:r>
              <a:rPr lang="en-US" err="1"/>
              <a:t>norāda</a:t>
            </a:r>
            <a:r>
              <a:rPr lang="en-US"/>
              <a:t>, ka SEG </a:t>
            </a:r>
            <a:r>
              <a:rPr lang="en-US" err="1"/>
              <a:t>emisiju</a:t>
            </a:r>
            <a:r>
              <a:rPr lang="en-US"/>
              <a:t> </a:t>
            </a:r>
            <a:r>
              <a:rPr lang="en-US" err="1"/>
              <a:t>samazināšana</a:t>
            </a:r>
            <a:r>
              <a:rPr lang="en-US"/>
              <a:t> </a:t>
            </a:r>
            <a:r>
              <a:rPr lang="en-US" err="1"/>
              <a:t>mērķa</a:t>
            </a:r>
            <a:r>
              <a:rPr lang="en-US"/>
              <a:t> ne-ETS </a:t>
            </a:r>
            <a:r>
              <a:rPr lang="en-US" err="1"/>
              <a:t>lielāka</a:t>
            </a:r>
            <a:r>
              <a:rPr lang="en-US"/>
              <a:t> par 15% </a:t>
            </a:r>
            <a:r>
              <a:rPr lang="en-US" err="1"/>
              <a:t>pret</a:t>
            </a:r>
            <a:r>
              <a:rPr lang="en-US"/>
              <a:t> 2005.gadu </a:t>
            </a:r>
            <a:r>
              <a:rPr lang="en-US" err="1"/>
              <a:t>noteikšana</a:t>
            </a:r>
            <a:r>
              <a:rPr lang="en-US"/>
              <a:t> </a:t>
            </a:r>
            <a:r>
              <a:rPr lang="en-US" err="1"/>
              <a:t>rada</a:t>
            </a:r>
            <a:r>
              <a:rPr lang="en-US"/>
              <a:t> </a:t>
            </a:r>
            <a:r>
              <a:rPr lang="en-US" err="1"/>
              <a:t>strauju</a:t>
            </a:r>
            <a:r>
              <a:rPr lang="en-US"/>
              <a:t> </a:t>
            </a:r>
            <a:r>
              <a:rPr lang="en-US" err="1"/>
              <a:t>papildus</a:t>
            </a:r>
            <a:r>
              <a:rPr lang="en-US"/>
              <a:t> </a:t>
            </a:r>
            <a:r>
              <a:rPr lang="en-US" err="1"/>
              <a:t>izmaksu</a:t>
            </a:r>
            <a:r>
              <a:rPr lang="en-US"/>
              <a:t> </a:t>
            </a:r>
            <a:r>
              <a:rPr lang="en-US" err="1"/>
              <a:t>pieaugumu</a:t>
            </a:r>
            <a:r>
              <a:rPr lang="en-US"/>
              <a:t>. </a:t>
            </a:r>
          </a:p>
          <a:p>
            <a:r>
              <a:rPr lang="en-US" err="1"/>
              <a:t>Novērtējums</a:t>
            </a:r>
            <a:r>
              <a:rPr lang="en-US"/>
              <a:t> </a:t>
            </a:r>
            <a:r>
              <a:rPr lang="en-US" err="1"/>
              <a:t>parāda</a:t>
            </a:r>
            <a:r>
              <a:rPr lang="en-US"/>
              <a:t>, ka EK </a:t>
            </a:r>
            <a:r>
              <a:rPr lang="en-US" err="1"/>
              <a:t>priekšlikums</a:t>
            </a:r>
            <a:r>
              <a:rPr lang="en-US"/>
              <a:t> par ETS </a:t>
            </a:r>
            <a:r>
              <a:rPr lang="en-US" err="1"/>
              <a:t>paplašināšana</a:t>
            </a:r>
            <a:r>
              <a:rPr lang="en-US"/>
              <a:t> </a:t>
            </a:r>
            <a:r>
              <a:rPr lang="en-US" err="1"/>
              <a:t>pēc</a:t>
            </a:r>
            <a:r>
              <a:rPr lang="en-US"/>
              <a:t> 2025.gada </a:t>
            </a:r>
            <a:r>
              <a:rPr lang="en-US" err="1"/>
              <a:t>ar</a:t>
            </a:r>
            <a:r>
              <a:rPr lang="en-US"/>
              <a:t> </a:t>
            </a:r>
            <a:r>
              <a:rPr lang="en-US" err="1"/>
              <a:t>ēku</a:t>
            </a:r>
            <a:r>
              <a:rPr lang="en-US"/>
              <a:t> </a:t>
            </a:r>
            <a:r>
              <a:rPr lang="en-US" err="1"/>
              <a:t>sektoru</a:t>
            </a:r>
            <a:r>
              <a:rPr lang="en-US"/>
              <a:t> un </a:t>
            </a:r>
            <a:r>
              <a:rPr lang="en-US" err="1"/>
              <a:t>autotransportu</a:t>
            </a:r>
            <a:r>
              <a:rPr lang="en-US"/>
              <a:t>, un </a:t>
            </a:r>
            <a:r>
              <a:rPr lang="en-US" err="1"/>
              <a:t>tā</a:t>
            </a:r>
            <a:r>
              <a:rPr lang="en-US"/>
              <a:t> </a:t>
            </a:r>
            <a:r>
              <a:rPr lang="en-US" err="1"/>
              <a:t>radītās</a:t>
            </a:r>
            <a:r>
              <a:rPr lang="en-US"/>
              <a:t> </a:t>
            </a:r>
            <a:r>
              <a:rPr lang="en-US" err="1"/>
              <a:t>papildus</a:t>
            </a:r>
            <a:r>
              <a:rPr lang="en-US"/>
              <a:t> </a:t>
            </a:r>
            <a:r>
              <a:rPr lang="en-US" err="1"/>
              <a:t>izmaksas</a:t>
            </a:r>
            <a:r>
              <a:rPr lang="en-US"/>
              <a:t> var </a:t>
            </a:r>
            <a:r>
              <a:rPr lang="en-US" err="1"/>
              <a:t>ievērojami</a:t>
            </a:r>
            <a:r>
              <a:rPr lang="en-US"/>
              <a:t> </a:t>
            </a:r>
            <a:r>
              <a:rPr lang="en-US" err="1"/>
              <a:t>lielāku</a:t>
            </a:r>
            <a:r>
              <a:rPr lang="en-US"/>
              <a:t> </a:t>
            </a:r>
            <a:r>
              <a:rPr lang="en-US" err="1"/>
              <a:t>iespaidu</a:t>
            </a:r>
            <a:r>
              <a:rPr lang="en-US"/>
              <a:t> </a:t>
            </a:r>
            <a:r>
              <a:rPr lang="en-US" err="1"/>
              <a:t>atstāt</a:t>
            </a:r>
            <a:r>
              <a:rPr lang="en-US"/>
              <a:t> </a:t>
            </a:r>
            <a:r>
              <a:rPr lang="en-US" err="1"/>
              <a:t>uz</a:t>
            </a:r>
            <a:r>
              <a:rPr lang="en-US"/>
              <a:t> </a:t>
            </a:r>
            <a:r>
              <a:rPr lang="en-US" err="1"/>
              <a:t>mājsaimniecībām</a:t>
            </a:r>
            <a:r>
              <a:rPr lang="en-US"/>
              <a:t> </a:t>
            </a:r>
            <a:r>
              <a:rPr lang="en-US" err="1"/>
              <a:t>ar</a:t>
            </a:r>
            <a:r>
              <a:rPr lang="en-US"/>
              <a:t> </a:t>
            </a:r>
            <a:r>
              <a:rPr lang="en-US" err="1"/>
              <a:t>zemākiem</a:t>
            </a:r>
            <a:r>
              <a:rPr lang="en-US"/>
              <a:t> </a:t>
            </a:r>
            <a:r>
              <a:rPr lang="en-US" err="1"/>
              <a:t>ienākumiem</a:t>
            </a:r>
            <a:r>
              <a:rPr lang="en-US"/>
              <a:t> (1. un 2. </a:t>
            </a:r>
            <a:r>
              <a:rPr lang="en-US" err="1"/>
              <a:t>kvintile</a:t>
            </a:r>
            <a:r>
              <a:rPr lang="en-US"/>
              <a:t>). Lai </a:t>
            </a:r>
            <a:r>
              <a:rPr lang="en-US" err="1"/>
              <a:t>mazinātu</a:t>
            </a:r>
            <a:r>
              <a:rPr lang="en-US"/>
              <a:t> </a:t>
            </a:r>
            <a:r>
              <a:rPr lang="en-US" err="1"/>
              <a:t>šo</a:t>
            </a:r>
            <a:r>
              <a:rPr lang="en-US"/>
              <a:t> </a:t>
            </a:r>
            <a:r>
              <a:rPr lang="en-US" err="1"/>
              <a:t>negatīvo</a:t>
            </a:r>
            <a:r>
              <a:rPr lang="en-US"/>
              <a:t> </a:t>
            </a:r>
            <a:r>
              <a:rPr lang="en-US" err="1"/>
              <a:t>iespaidu</a:t>
            </a:r>
            <a:r>
              <a:rPr lang="en-US"/>
              <a:t> </a:t>
            </a:r>
            <a:r>
              <a:rPr lang="en-US" err="1"/>
              <a:t>ir</a:t>
            </a:r>
            <a:r>
              <a:rPr lang="en-US"/>
              <a:t> </a:t>
            </a:r>
            <a:r>
              <a:rPr lang="en-US" err="1"/>
              <a:t>svarīgi</a:t>
            </a:r>
            <a:r>
              <a:rPr lang="en-US"/>
              <a:t> </a:t>
            </a:r>
            <a:r>
              <a:rPr lang="en-US" err="1"/>
              <a:t>veidot</a:t>
            </a:r>
            <a:r>
              <a:rPr lang="en-US"/>
              <a:t> </a:t>
            </a:r>
            <a:r>
              <a:rPr lang="en-US" err="1"/>
              <a:t>speciālas</a:t>
            </a:r>
            <a:r>
              <a:rPr lang="en-US"/>
              <a:t> 77 </a:t>
            </a:r>
            <a:r>
              <a:rPr lang="en-US" err="1"/>
              <a:t>energoefektivitātes</a:t>
            </a:r>
            <a:r>
              <a:rPr lang="en-US"/>
              <a:t> </a:t>
            </a:r>
            <a:r>
              <a:rPr lang="en-US" err="1"/>
              <a:t>atbalsta</a:t>
            </a:r>
            <a:r>
              <a:rPr lang="en-US"/>
              <a:t> </a:t>
            </a:r>
            <a:r>
              <a:rPr lang="en-US" err="1"/>
              <a:t>programmas</a:t>
            </a:r>
            <a:r>
              <a:rPr lang="en-US"/>
              <a:t> </a:t>
            </a:r>
            <a:r>
              <a:rPr lang="en-US" err="1"/>
              <a:t>šīm</a:t>
            </a:r>
            <a:r>
              <a:rPr lang="en-US"/>
              <a:t> </a:t>
            </a:r>
            <a:r>
              <a:rPr lang="en-US" err="1"/>
              <a:t>grupām</a:t>
            </a:r>
            <a:r>
              <a:rPr lang="en-US"/>
              <a:t> un </a:t>
            </a:r>
            <a:r>
              <a:rPr lang="en-US" err="1"/>
              <a:t>savlaicīgi</a:t>
            </a:r>
            <a:r>
              <a:rPr lang="en-US"/>
              <a:t> </a:t>
            </a:r>
            <a:r>
              <a:rPr lang="en-US" err="1"/>
              <a:t>veidot</a:t>
            </a:r>
            <a:r>
              <a:rPr lang="en-US"/>
              <a:t> </a:t>
            </a:r>
            <a:r>
              <a:rPr lang="en-US" err="1"/>
              <a:t>sociālā</a:t>
            </a:r>
            <a:r>
              <a:rPr lang="en-US"/>
              <a:t> </a:t>
            </a:r>
            <a:r>
              <a:rPr lang="en-US" err="1"/>
              <a:t>atbalsta</a:t>
            </a:r>
            <a:r>
              <a:rPr lang="en-US"/>
              <a:t> </a:t>
            </a:r>
            <a:r>
              <a:rPr lang="en-US" err="1"/>
              <a:t>programmas</a:t>
            </a:r>
            <a:r>
              <a:rPr lang="en-US"/>
              <a:t>, </a:t>
            </a:r>
            <a:r>
              <a:rPr lang="en-US" err="1"/>
              <a:t>lai</a:t>
            </a:r>
            <a:r>
              <a:rPr lang="en-US"/>
              <a:t> </a:t>
            </a:r>
            <a:r>
              <a:rPr lang="en-US" err="1"/>
              <a:t>novērstu</a:t>
            </a:r>
            <a:r>
              <a:rPr lang="en-US"/>
              <a:t> </a:t>
            </a:r>
            <a:r>
              <a:rPr lang="en-US" err="1"/>
              <a:t>enerģētiskās</a:t>
            </a:r>
            <a:r>
              <a:rPr lang="en-US"/>
              <a:t> </a:t>
            </a:r>
            <a:r>
              <a:rPr lang="en-US" err="1"/>
              <a:t>nabadzības</a:t>
            </a:r>
            <a:r>
              <a:rPr lang="en-US"/>
              <a:t> </a:t>
            </a:r>
            <a:r>
              <a:rPr lang="en-US" err="1"/>
              <a:t>riskus</a:t>
            </a:r>
            <a:r>
              <a:rPr lang="en-US"/>
              <a:t>. </a:t>
            </a:r>
          </a:p>
          <a:p>
            <a:r>
              <a:rPr lang="en-US">
                <a:ea typeface="Calibri"/>
                <a:cs typeface="Calibri"/>
              </a:rPr>
              <a:t>Par </a:t>
            </a:r>
            <a:r>
              <a:rPr lang="en-US" err="1">
                <a:ea typeface="Calibri"/>
                <a:cs typeface="Calibri"/>
              </a:rPr>
              <a:t>analīzēs</a:t>
            </a:r>
            <a:r>
              <a:rPr lang="en-US">
                <a:ea typeface="Calibri"/>
                <a:cs typeface="Calibri"/>
              </a:rPr>
              <a:t> </a:t>
            </a:r>
            <a:r>
              <a:rPr lang="en-US" err="1">
                <a:ea typeface="Calibri"/>
                <a:cs typeface="Calibri"/>
              </a:rPr>
              <a:t>veiktajiem</a:t>
            </a:r>
            <a:r>
              <a:rPr lang="en-US">
                <a:ea typeface="Calibri"/>
                <a:cs typeface="Calibri"/>
              </a:rPr>
              <a:t> </a:t>
            </a:r>
            <a:r>
              <a:rPr lang="en-US" err="1">
                <a:ea typeface="Calibri"/>
                <a:cs typeface="Calibri"/>
              </a:rPr>
              <a:t>pieņēmumiem</a:t>
            </a:r>
            <a:r>
              <a:rPr lang="en-US">
                <a:ea typeface="Calibri"/>
                <a:cs typeface="Calibri"/>
              </a:rPr>
              <a:t> un </a:t>
            </a:r>
            <a:r>
              <a:rPr lang="en-US" err="1">
                <a:ea typeface="Calibri"/>
                <a:cs typeface="Calibri"/>
              </a:rPr>
              <a:t>analīzes</a:t>
            </a:r>
            <a:r>
              <a:rPr lang="en-US">
                <a:ea typeface="Calibri"/>
                <a:cs typeface="Calibri"/>
              </a:rPr>
              <a:t> </a:t>
            </a:r>
            <a:r>
              <a:rPr lang="en-US" err="1">
                <a:ea typeface="Calibri"/>
                <a:cs typeface="Calibri"/>
              </a:rPr>
              <a:t>metodēm</a:t>
            </a:r>
            <a:r>
              <a:rPr lang="en-US">
                <a:ea typeface="Calibri"/>
                <a:cs typeface="Calibri"/>
              </a:rPr>
              <a:t> var </a:t>
            </a:r>
            <a:r>
              <a:rPr lang="en-US" err="1">
                <a:ea typeface="Calibri"/>
                <a:cs typeface="Calibri"/>
              </a:rPr>
              <a:t>iepazīties</a:t>
            </a:r>
            <a:r>
              <a:rPr lang="en-US">
                <a:ea typeface="Calibri"/>
                <a:cs typeface="Calibri"/>
              </a:rPr>
              <a:t> </a:t>
            </a:r>
            <a:r>
              <a:rPr lang="en-US" err="1">
                <a:ea typeface="Calibri"/>
                <a:cs typeface="Calibri"/>
              </a:rPr>
              <a:t>pašā</a:t>
            </a:r>
            <a:r>
              <a:rPr lang="en-US">
                <a:ea typeface="Calibri"/>
                <a:cs typeface="Calibri"/>
              </a:rPr>
              <a:t> </a:t>
            </a:r>
            <a:r>
              <a:rPr lang="en-US" err="1">
                <a:ea typeface="Calibri"/>
                <a:cs typeface="Calibri"/>
              </a:rPr>
              <a:t>pētījumā</a:t>
            </a:r>
            <a:r>
              <a:rPr lang="en-US">
                <a:ea typeface="Calibri"/>
                <a:cs typeface="Calibri"/>
              </a:rPr>
              <a:t>. </a:t>
            </a:r>
          </a:p>
          <a:p>
            <a:pPr>
              <a:defRPr/>
            </a:pPr>
            <a:endParaRPr lang="lv-LV"/>
          </a:p>
        </p:txBody>
      </p:sp>
      <p:sp>
        <p:nvSpPr>
          <p:cNvPr id="17412" name="Slide Number Placeholder 3">
            <a:extLst>
              <a:ext uri="{FF2B5EF4-FFF2-40B4-BE49-F238E27FC236}">
                <a16:creationId xmlns:a16="http://schemas.microsoft.com/office/drawing/2014/main" id="{A1F02F06-9663-B39D-A349-CB78C588D77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4518D04F-A10D-474D-87A3-444688C62A21}" type="slidenum">
              <a:rPr lang="lv-LV" altLang="en-US" smtClean="0"/>
              <a:pPr/>
              <a:t>13</a:t>
            </a:fld>
            <a:endParaRPr lang="lv-LV" altLang="en-US"/>
          </a:p>
        </p:txBody>
      </p:sp>
    </p:spTree>
    <p:extLst>
      <p:ext uri="{BB962C8B-B14F-4D97-AF65-F5344CB8AC3E}">
        <p14:creationId xmlns:p14="http://schemas.microsoft.com/office/powerpoint/2010/main" val="14809396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246E83ED-E24D-4C91-95B9-6AAA91EA160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13283104-F712-4271-873B-55D549EB844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85750" indent="-285750" algn="just">
              <a:spcAft>
                <a:spcPts val="600"/>
              </a:spcAft>
              <a:buFontTx/>
              <a:buChar char="•"/>
            </a:pPr>
            <a:r>
              <a:rPr lang="lv-LV" altLang="lv-LV" sz="1800">
                <a:solidFill>
                  <a:srgbClr val="000000"/>
                </a:solidFill>
                <a:latin typeface="Times New Roman" panose="02020603050405020304" pitchFamily="18" charset="0"/>
                <a:cs typeface="Calibri" panose="020F0502020204030204" pitchFamily="34" charset="0"/>
              </a:rPr>
              <a:t>VARAM izstrādātā </a:t>
            </a:r>
            <a:r>
              <a:rPr lang="lv-LV" altLang="lv-LV" sz="1800" i="1">
                <a:solidFill>
                  <a:srgbClr val="000000"/>
                </a:solidFill>
                <a:latin typeface="Times New Roman" panose="02020603050405020304" pitchFamily="18" charset="0"/>
                <a:cs typeface="Calibri" panose="020F0502020204030204" pitchFamily="34" charset="0"/>
              </a:rPr>
              <a:t>Latvijas stratēģija </a:t>
            </a:r>
            <a:r>
              <a:rPr lang="lv-LV" altLang="lv-LV" sz="1800" i="1" err="1">
                <a:solidFill>
                  <a:srgbClr val="000000"/>
                </a:solidFill>
                <a:latin typeface="Times New Roman" panose="02020603050405020304" pitchFamily="18" charset="0"/>
                <a:cs typeface="Calibri" panose="020F0502020204030204" pitchFamily="34" charset="0"/>
              </a:rPr>
              <a:t>klimatneitralitātes</a:t>
            </a:r>
            <a:r>
              <a:rPr lang="lv-LV" altLang="lv-LV" sz="1800" i="1">
                <a:solidFill>
                  <a:srgbClr val="000000"/>
                </a:solidFill>
                <a:latin typeface="Times New Roman" panose="02020603050405020304" pitchFamily="18" charset="0"/>
                <a:cs typeface="Calibri" panose="020F0502020204030204" pitchFamily="34" charset="0"/>
              </a:rPr>
              <a:t> sasniegšanai līdz 2050. gadam</a:t>
            </a:r>
            <a:r>
              <a:rPr lang="lv-LV" altLang="lv-LV" sz="1800">
                <a:solidFill>
                  <a:srgbClr val="000000"/>
                </a:solidFill>
                <a:latin typeface="Times New Roman" panose="02020603050405020304" pitchFamily="18" charset="0"/>
                <a:cs typeface="Calibri" panose="020F0502020204030204" pitchFamily="34" charset="0"/>
              </a:rPr>
              <a:t> ir ilgtermiņa dokuments, lai nodrošinātu vienotu valsts virzību, kā arī dotu pamatu visu nozaru plānošanas dokumentos ietvert oglekļa mazietilpīgas attīstības pamatprincipus. Stratēģiju plānots īstenot caur secīgiem Nacionālajiem enerģētikas un klimata plāniem, kur norādīti gan konkrēti pasākumi, gan atbildības, kā arī noteikti termiņi un finansējums.</a:t>
            </a:r>
            <a:endParaRPr lang="lv-LV" altLang="lv-LV" sz="1800">
              <a:latin typeface="Times New Roman" panose="02020603050405020304" pitchFamily="18" charset="0"/>
              <a:cs typeface="Calibri" panose="020F0502020204030204" pitchFamily="34" charset="0"/>
            </a:endParaRPr>
          </a:p>
          <a:p>
            <a:pPr marL="285750" indent="-285750" algn="just">
              <a:buFontTx/>
              <a:buChar char="•"/>
            </a:pPr>
            <a:r>
              <a:rPr lang="lv-LV" altLang="lv-LV" sz="1800">
                <a:solidFill>
                  <a:srgbClr val="000000"/>
                </a:solidFill>
                <a:latin typeface="Times New Roman" panose="02020603050405020304" pitchFamily="18" charset="0"/>
                <a:cs typeface="Calibri" panose="020F0502020204030204" pitchFamily="34" charset="0"/>
              </a:rPr>
              <a:t>Tā akcentē tādus pārejas uz </a:t>
            </a:r>
            <a:r>
              <a:rPr lang="lv-LV" altLang="lv-LV" sz="1800" err="1">
                <a:solidFill>
                  <a:srgbClr val="000000"/>
                </a:solidFill>
                <a:latin typeface="Times New Roman" panose="02020603050405020304" pitchFamily="18" charset="0"/>
                <a:cs typeface="Calibri" panose="020F0502020204030204" pitchFamily="34" charset="0"/>
              </a:rPr>
              <a:t>klimatneitralitāti</a:t>
            </a:r>
            <a:r>
              <a:rPr lang="lv-LV" altLang="lv-LV" sz="1800">
                <a:solidFill>
                  <a:srgbClr val="000000"/>
                </a:solidFill>
                <a:latin typeface="Times New Roman" panose="02020603050405020304" pitchFamily="18" charset="0"/>
                <a:cs typeface="Calibri" panose="020F0502020204030204" pitchFamily="34" charset="0"/>
              </a:rPr>
              <a:t> potenciālos ieguvumus kā piemēram, inovācijas, zaļās darba vietas un mazāki elektrības rēķini. Stratēģijas īstenošana nav tikai izaicinājums, bet vienlaikus iespēja, jo, to īstenojot, potenciālie ieguvumi saistāmi ne tikai ar vides, bet arī ar sociālo un ekonomikas dimensijām. </a:t>
            </a:r>
            <a:endParaRPr lang="lv-LV" altLang="lv-LV" sz="1800">
              <a:latin typeface="Times New Roman" panose="02020603050405020304" pitchFamily="18" charset="0"/>
              <a:cs typeface="Calibri" panose="020F0502020204030204" pitchFamily="34" charset="0"/>
            </a:endParaRPr>
          </a:p>
          <a:p>
            <a:pPr marL="285750" indent="-285750" algn="just">
              <a:buFontTx/>
              <a:buChar char="•"/>
            </a:pPr>
            <a:r>
              <a:rPr lang="lv-LV" altLang="lv-LV" err="1">
                <a:solidFill>
                  <a:srgbClr val="414142"/>
                </a:solidFill>
              </a:rPr>
              <a:t>Klimatneitralitātes</a:t>
            </a:r>
            <a:r>
              <a:rPr lang="lv-LV" altLang="lv-LV">
                <a:solidFill>
                  <a:srgbClr val="414142"/>
                </a:solidFill>
              </a:rPr>
              <a:t> stratēģijas mērķis ir nodrošināt Latvijas </a:t>
            </a:r>
            <a:r>
              <a:rPr lang="lv-LV" altLang="lv-LV" err="1">
                <a:solidFill>
                  <a:srgbClr val="414142"/>
                </a:solidFill>
              </a:rPr>
              <a:t>klimatneitralitāti</a:t>
            </a:r>
            <a:r>
              <a:rPr lang="lv-LV" altLang="lv-LV">
                <a:solidFill>
                  <a:srgbClr val="414142"/>
                </a:solidFill>
              </a:rPr>
              <a:t> 2050. gadā. Lai to sasniegtu ir izvirzīti divi stratēģiskie mērķi - SEG emisiju samazināšana visos tautsaimniecības sektoros un CO</a:t>
            </a:r>
            <a:r>
              <a:rPr lang="lv-LV" altLang="lv-LV" baseline="-25000">
                <a:solidFill>
                  <a:srgbClr val="414142"/>
                </a:solidFill>
              </a:rPr>
              <a:t>2</a:t>
            </a:r>
            <a:r>
              <a:rPr lang="lv-LV" altLang="lv-LV">
                <a:solidFill>
                  <a:srgbClr val="414142"/>
                </a:solidFill>
              </a:rPr>
              <a:t> piesaistes palielināšana. </a:t>
            </a:r>
            <a:r>
              <a:rPr lang="lv-LV" altLang="lv-LV" err="1">
                <a:solidFill>
                  <a:srgbClr val="414142"/>
                </a:solidFill>
              </a:rPr>
              <a:t>Klimatneitralitātes</a:t>
            </a:r>
            <a:r>
              <a:rPr lang="lv-LV" altLang="lv-LV">
                <a:solidFill>
                  <a:srgbClr val="414142"/>
                </a:solidFill>
              </a:rPr>
              <a:t> stratēģija, paredz, ka 2050. gadā ir panākts ilgtspējīgs līdzsvars starp dažādiem zemes izmantošanas veidiem, ievērojot klimata, dabas aizsardzības, ekonomiskos un sociālos aspektus; Latvijas lauksaimniecība un mežsaimniecība ir resursu efektīva - panākta augsta produktivitāte, tiek ražoti produkti ar augstu pievienoto vērtību; ir veikta organisko augšņu izpēte un tām tiek piemērota atbilstoša izmantošana; tiek maksimāli veicināta atjaunojamo energoresursu izmantošana enerģētikā; ražošanas procesi ir energoefektīvi.</a:t>
            </a:r>
          </a:p>
          <a:p>
            <a:pPr marL="285750" indent="-285750"/>
            <a:endParaRPr lang="lv-LV" altLang="lv-LV"/>
          </a:p>
        </p:txBody>
      </p:sp>
      <p:sp>
        <p:nvSpPr>
          <p:cNvPr id="22532" name="Slide Number Placeholder 3">
            <a:extLst>
              <a:ext uri="{FF2B5EF4-FFF2-40B4-BE49-F238E27FC236}">
                <a16:creationId xmlns:a16="http://schemas.microsoft.com/office/drawing/2014/main" id="{2E003F70-AF75-4752-B10B-721C448AB8E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41678F00-9D34-4C36-8136-EE714B201F9A}" type="slidenum">
              <a:rPr lang="lv-LV" altLang="lv-LV" smtClean="0">
                <a:latin typeface="Calibri" panose="020F0502020204030204" pitchFamily="34" charset="0"/>
              </a:rPr>
              <a:pPr/>
              <a:t>14</a:t>
            </a:fld>
            <a:endParaRPr lang="lv-LV" altLang="lv-LV">
              <a:latin typeface="Calibri" panose="020F0502020204030204" pitchFamily="34" charset="0"/>
            </a:endParaRPr>
          </a:p>
        </p:txBody>
      </p:sp>
    </p:spTree>
    <p:extLst>
      <p:ext uri="{BB962C8B-B14F-4D97-AF65-F5344CB8AC3E}">
        <p14:creationId xmlns:p14="http://schemas.microsoft.com/office/powerpoint/2010/main" val="710173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0B55B32D-0F89-8FFB-13FE-AD967BAA36B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a:extLst>
              <a:ext uri="{FF2B5EF4-FFF2-40B4-BE49-F238E27FC236}">
                <a16:creationId xmlns:a16="http://schemas.microsoft.com/office/drawing/2014/main" id="{74CEDFBA-ADBF-273B-F5FB-DD489ABAB4F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lv-LV" altLang="lv-LV" sz="1800">
                <a:cs typeface="Calibri" panose="020F0502020204030204" pitchFamily="34" charset="0"/>
              </a:rPr>
              <a:t>Saskaņā ar WEM scenāriju 2030.gadā kopējām SEG emisijām (neietverot ZIZIMM sektoru) tiek prognozēts 9,6% samazinājums, salīdzinot ar 2018.gadu. 2050.gadā tiek prognozēts 28,6% samazinājums salīdzinājumā ar 2018.gadu. 2030.gadā ir novērojams 60,7% samazinājums pret 1990.gadu, 2050.gadā ir prognozēts 68,9% samazinājums, salīdzinot ar 1990.gadu. </a:t>
            </a:r>
          </a:p>
          <a:p>
            <a:r>
              <a:rPr lang="lv-LV" altLang="lv-LV" sz="1800">
                <a:cs typeface="Calibri" panose="020F0502020204030204" pitchFamily="34" charset="0"/>
              </a:rPr>
              <a:t>2030.gadā Enerģētikas sektora (neieskaitot Transportu) emisijām prognozēts lielākais ieguldījums no kopējām SEG emisijām, neieskaitot ZIZIMM, ieskaitot netiešās CO</a:t>
            </a:r>
            <a:r>
              <a:rPr lang="lv-LV" altLang="lv-LV" sz="1800" baseline="-25000">
                <a:cs typeface="Calibri" panose="020F0502020204030204" pitchFamily="34" charset="0"/>
              </a:rPr>
              <a:t>2</a:t>
            </a:r>
            <a:r>
              <a:rPr lang="lv-LV" altLang="lv-LV" sz="1800">
                <a:cs typeface="Calibri" panose="020F0502020204030204" pitchFamily="34" charset="0"/>
              </a:rPr>
              <a:t> emisijas, tas būs 37,9%. 2030.gadā otrs lielākais ieguldījums būs Transporta sektora radītajām emisijām ar 27,2%, un  Lauksaimniecības sektors – 22,2%, Rūpniecisko procesu un produktu izmantošanas (RPPI) sektors – 8,2%, savukārt, Atkritumu apsaimniekošanas sektora emisijas dotu 4,4% lielu ieguldījumu. 2050.gadā Enerģētikas sektora (neieskaitot Transportu) emisiju īpatsvars ir prognozēts 38,6%, kam joprojām būs lielākais ieguldījums no kopējām emisijām. Otrs lielākais emisiju ieguldījums 2050.gadā būs Lauksaimniecības sektors (29,3%), nākamie sektori būs Transporta sektors ar 16,0%, RPPI ar 11,0% un Atkritumu apsaimniekošanas sektors ar 5,2%.</a:t>
            </a:r>
            <a:endParaRPr lang="lv-LV" altLang="lv-LV" sz="1800">
              <a:ea typeface="Calibri" panose="020F0502020204030204" pitchFamily="34" charset="0"/>
              <a:cs typeface="Times New Roman" panose="02020603050405020304" pitchFamily="18" charset="0"/>
            </a:endParaRPr>
          </a:p>
          <a:p>
            <a:endParaRPr lang="lv-LV" altLang="lv-LV"/>
          </a:p>
        </p:txBody>
      </p:sp>
      <p:sp>
        <p:nvSpPr>
          <p:cNvPr id="13316" name="Slide Number Placeholder 3">
            <a:extLst>
              <a:ext uri="{FF2B5EF4-FFF2-40B4-BE49-F238E27FC236}">
                <a16:creationId xmlns:a16="http://schemas.microsoft.com/office/drawing/2014/main" id="{59FB10C9-5E14-AB57-E654-BAC6C361525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DE8D3DE7-EA08-49DE-A476-5128F526CAE6}" type="slidenum">
              <a:rPr lang="lv-LV" altLang="en-US" smtClean="0"/>
              <a:pPr/>
              <a:t>15</a:t>
            </a:fld>
            <a:endParaRPr lang="lv-LV"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2C7BA954-CEB6-3F29-F61E-BE8D968A9C2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6A075B39-B2A5-5B80-E1E4-D76EC8DA0A0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lv-LV" altLang="lv-LV" sz="1800">
                <a:cs typeface="Calibri" panose="020F0502020204030204" pitchFamily="34" charset="0"/>
              </a:rPr>
              <a:t>Saskaņā ar WAM scenāriju 2030.gadā kopējām SEG emisijām (neietverot ZIZIMM sektoru) tiek prognozēts 13,4% samazinājums, salīdzinot ar 2018.gadu. 2050.gadā tiek prognozēts 33,7% samazinājums salīdzinājumā ar 2018.gadu. 2030.gadā ir novērojams 62,3% samazinājums pret 1990.gadu un 2050.gadā ir prognozēts 71,1% samazinājums, salīdzinot ar 1990.gadu.</a:t>
            </a:r>
          </a:p>
          <a:p>
            <a:r>
              <a:rPr lang="lv-LV" altLang="lv-LV" sz="1800">
                <a:cs typeface="Calibri" panose="020F0502020204030204" pitchFamily="34" charset="0"/>
              </a:rPr>
              <a:t>2030.gadā Enerģētikas sektora (neieskaitot Transportu) emisijām prognozēts lielākais ieguldījums no kopējām SEG emisijām, neieskaitot ZIZIMM, ieskaitot netiešās CO</a:t>
            </a:r>
            <a:r>
              <a:rPr lang="lv-LV" altLang="lv-LV" sz="1800" baseline="-25000">
                <a:cs typeface="Calibri" panose="020F0502020204030204" pitchFamily="34" charset="0"/>
              </a:rPr>
              <a:t>2</a:t>
            </a:r>
            <a:r>
              <a:rPr lang="lv-LV" altLang="lv-LV" sz="1800">
                <a:cs typeface="Calibri" panose="020F0502020204030204" pitchFamily="34" charset="0"/>
              </a:rPr>
              <a:t> emisijas, tas būtu 38,6%. 2030.gadā otrs lielākais ieguldījums būtu Transporta sektora radītajām emisijām ar 26,4%, pēc tam Lauksaimniecības sektors – 21,9%, Rūpniecisko procesu un produktu izmantošanas (RPPI) sektors – 8,6%, savukārt, Atkritumu apsaimniekošanas sektora emisijas dotu 4,5% lielu ieguldījumu. 2050.gadā Enerģētikas sektora (neieskaitot Transportu) emisiju īpatsvars ir prognozēts kā 40,8%, kam tāpat būtu lielākais ieguldījums no kopējām emisijām. Otrs lielākais emisiju ieguldījums 2050.gadā būtu Lauksaimniecības sektors (29,2%), nākamie sektori būtu Transporta sektors ar 15,0%, RPPI ar 11,8% un Atkritumu apsaimniekošanas sektors ar 3,2%.</a:t>
            </a:r>
            <a:endParaRPr lang="lv-LV" altLang="lv-LV"/>
          </a:p>
        </p:txBody>
      </p:sp>
      <p:sp>
        <p:nvSpPr>
          <p:cNvPr id="15364" name="Slide Number Placeholder 3">
            <a:extLst>
              <a:ext uri="{FF2B5EF4-FFF2-40B4-BE49-F238E27FC236}">
                <a16:creationId xmlns:a16="http://schemas.microsoft.com/office/drawing/2014/main" id="{C781E355-B24E-6567-5EF5-1CF86105F8C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2728C2AC-710A-4626-BC96-B8F766A5036D}" type="slidenum">
              <a:rPr lang="lv-LV" altLang="en-US" smtClean="0"/>
              <a:pPr/>
              <a:t>16</a:t>
            </a:fld>
            <a:endParaRPr lang="lv-LV"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a:t>Transporta enerģijas likums:</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lv-LV" sz="1200">
                <a:solidFill>
                  <a:srgbClr val="FF0000"/>
                </a:solidFill>
              </a:rPr>
              <a:t>7% atjaunojamās enerģijas īpatsvara mērķis 2030.gadā – 1.paaudzes biodegvielas izpildē nav izmantojamas;</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lv-LV" sz="1200">
                <a:solidFill>
                  <a:srgbClr val="FF0000"/>
                </a:solidFill>
              </a:rPr>
              <a:t>6% transporta enerģijas aprites cikla SEG emisiju intensitātes samazinājuma ikgadējais mērķis,</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lv-LV" sz="1200">
                <a:solidFill>
                  <a:srgbClr val="FF0000"/>
                </a:solidFill>
              </a:rPr>
              <a:t>Terminēts (2 gadus pēc likuma spēkā stāšanās) obligātā biodegvielas piejaukuma pienākums – esošajā apjomā 9,5% benzīnam, 6,5% dīzeļdegvielai vasaras periodā</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lv-LV" sz="1200">
                <a:solidFill>
                  <a:srgbClr val="FF0000"/>
                </a:solidFill>
              </a:rPr>
              <a:t>pienākumi </a:t>
            </a:r>
            <a:r>
              <a:rPr lang="lv-LV" sz="1200" err="1">
                <a:solidFill>
                  <a:srgbClr val="FF0000"/>
                </a:solidFill>
              </a:rPr>
              <a:t>valstspilsētām</a:t>
            </a:r>
            <a:r>
              <a:rPr lang="lv-LV" sz="1200">
                <a:solidFill>
                  <a:srgbClr val="FF0000"/>
                </a:solidFill>
              </a:rPr>
              <a:t> – pilsētu / novadu (ja </a:t>
            </a:r>
            <a:r>
              <a:rPr lang="lv-LV" sz="1200" err="1">
                <a:solidFill>
                  <a:srgbClr val="FF0000"/>
                </a:solidFill>
              </a:rPr>
              <a:t>valstspilsēta</a:t>
            </a:r>
            <a:r>
              <a:rPr lang="lv-LV" sz="1200">
                <a:solidFill>
                  <a:srgbClr val="FF0000"/>
                </a:solidFill>
              </a:rPr>
              <a:t> nav izdalīta atsevišķi) sabiedriskajā transportā – 50% jābūt atjaunojamai enerģijai, un pašvaldību transportā – 50% no visiem transportlīdzekļiem jābūt elektrotransportam vai AER izmantojošam transportam</a:t>
            </a:r>
            <a:endParaRPr lang="lv-LV" sz="1200">
              <a:solidFill>
                <a:srgbClr val="00B050"/>
              </a:solidFill>
            </a:endParaRPr>
          </a:p>
          <a:p>
            <a:endParaRPr lang="lv-LV" b="1"/>
          </a:p>
        </p:txBody>
      </p:sp>
      <p:sp>
        <p:nvSpPr>
          <p:cNvPr id="4" name="Slide Number Placeholder 3"/>
          <p:cNvSpPr>
            <a:spLocks noGrp="1"/>
          </p:cNvSpPr>
          <p:nvPr>
            <p:ph type="sldNum" sz="quarter" idx="5"/>
          </p:nvPr>
        </p:nvSpPr>
        <p:spPr/>
        <p:txBody>
          <a:bodyPr/>
          <a:lstStyle/>
          <a:p>
            <a:fld id="{99D8031D-D789-47A8-8112-50A00181D5D4}" type="slidenum">
              <a:rPr lang="lv-LV" smtClean="0"/>
              <a:t>20</a:t>
            </a:fld>
            <a:endParaRPr lang="lv-LV"/>
          </a:p>
        </p:txBody>
      </p:sp>
    </p:spTree>
    <p:extLst>
      <p:ext uri="{BB962C8B-B14F-4D97-AF65-F5344CB8AC3E}">
        <p14:creationId xmlns:p14="http://schemas.microsoft.com/office/powerpoint/2010/main" val="39364695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8213" rtl="0" eaLnBrk="0" fontAlgn="base" latinLnBrk="0" hangingPunct="0">
              <a:lnSpc>
                <a:spcPct val="100000"/>
              </a:lnSpc>
              <a:spcBef>
                <a:spcPct val="30000"/>
              </a:spcBef>
              <a:spcAft>
                <a:spcPct val="0"/>
              </a:spcAft>
              <a:buClrTx/>
              <a:buSzTx/>
              <a:buFontTx/>
              <a:buNone/>
              <a:tabLst/>
              <a:defRPr/>
            </a:pPr>
            <a:r>
              <a:rPr lang="lv-LV" altLang="lv-LV"/>
              <a:t>ES fondu ietvaros līdz 2027.gadam VARAM ietvaros plānots finansējums ap 870 </a:t>
            </a:r>
            <a:r>
              <a:rPr lang="lv-LV" altLang="lv-LV" err="1"/>
              <a:t>milj</a:t>
            </a:r>
            <a:r>
              <a:rPr lang="lv-LV" altLang="lv-LV"/>
              <a:t> eiro, kas galvenokārt virzīti klimata politikas mērķu sasniegšanai ēku energoefektivitātes jomā.</a:t>
            </a:r>
            <a:endParaRPr lang="lv-LV"/>
          </a:p>
        </p:txBody>
      </p:sp>
      <p:sp>
        <p:nvSpPr>
          <p:cNvPr id="4" name="Slide Number Placeholder 3"/>
          <p:cNvSpPr>
            <a:spLocks noGrp="1"/>
          </p:cNvSpPr>
          <p:nvPr>
            <p:ph type="sldNum" sz="quarter" idx="5"/>
          </p:nvPr>
        </p:nvSpPr>
        <p:spPr/>
        <p:txBody>
          <a:bodyPr/>
          <a:lstStyle/>
          <a:p>
            <a:pPr>
              <a:defRPr/>
            </a:pPr>
            <a:fld id="{2ED54992-7B8D-4CEA-97F5-8EBB1C658488}" type="slidenum">
              <a:rPr lang="lv-LV" altLang="en-US" smtClean="0"/>
              <a:pPr>
                <a:defRPr/>
              </a:pPr>
              <a:t>21</a:t>
            </a:fld>
            <a:endParaRPr lang="lv-LV" altLang="en-US"/>
          </a:p>
        </p:txBody>
      </p:sp>
    </p:spTree>
    <p:extLst>
      <p:ext uri="{BB962C8B-B14F-4D97-AF65-F5344CB8AC3E}">
        <p14:creationId xmlns:p14="http://schemas.microsoft.com/office/powerpoint/2010/main" val="28655456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246E83ED-E24D-4C91-95B9-6AAA91EA160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13283104-F712-4271-873B-55D549EB844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85750" indent="-285750" algn="just">
              <a:spcAft>
                <a:spcPts val="600"/>
              </a:spcAft>
              <a:buFontTx/>
              <a:buChar char="•"/>
            </a:pPr>
            <a:r>
              <a:rPr lang="lv-LV" altLang="lv-LV" sz="1800">
                <a:solidFill>
                  <a:srgbClr val="000000"/>
                </a:solidFill>
                <a:latin typeface="Times New Roman" panose="02020603050405020304" pitchFamily="18" charset="0"/>
                <a:cs typeface="Calibri" panose="020F0502020204030204" pitchFamily="34" charset="0"/>
              </a:rPr>
              <a:t>VARAM izstrādātā </a:t>
            </a:r>
            <a:r>
              <a:rPr lang="lv-LV" altLang="lv-LV" sz="1800" i="1">
                <a:solidFill>
                  <a:srgbClr val="000000"/>
                </a:solidFill>
                <a:latin typeface="Times New Roman" panose="02020603050405020304" pitchFamily="18" charset="0"/>
                <a:cs typeface="Calibri" panose="020F0502020204030204" pitchFamily="34" charset="0"/>
              </a:rPr>
              <a:t>Latvijas stratēģija </a:t>
            </a:r>
            <a:r>
              <a:rPr lang="lv-LV" altLang="lv-LV" sz="1800" i="1" err="1">
                <a:solidFill>
                  <a:srgbClr val="000000"/>
                </a:solidFill>
                <a:latin typeface="Times New Roman" panose="02020603050405020304" pitchFamily="18" charset="0"/>
                <a:cs typeface="Calibri" panose="020F0502020204030204" pitchFamily="34" charset="0"/>
              </a:rPr>
              <a:t>klimatneitralitātes</a:t>
            </a:r>
            <a:r>
              <a:rPr lang="lv-LV" altLang="lv-LV" sz="1800" i="1">
                <a:solidFill>
                  <a:srgbClr val="000000"/>
                </a:solidFill>
                <a:latin typeface="Times New Roman" panose="02020603050405020304" pitchFamily="18" charset="0"/>
                <a:cs typeface="Calibri" panose="020F0502020204030204" pitchFamily="34" charset="0"/>
              </a:rPr>
              <a:t> sasniegšanai līdz 2050. gadam</a:t>
            </a:r>
            <a:r>
              <a:rPr lang="lv-LV" altLang="lv-LV" sz="1800">
                <a:solidFill>
                  <a:srgbClr val="000000"/>
                </a:solidFill>
                <a:latin typeface="Times New Roman" panose="02020603050405020304" pitchFamily="18" charset="0"/>
                <a:cs typeface="Calibri" panose="020F0502020204030204" pitchFamily="34" charset="0"/>
              </a:rPr>
              <a:t> ir ilgtermiņa dokuments, lai nodrošinātu vienotu valsts virzību, kā arī dotu pamatu visu nozaru plānošanas dokumentos ietvert oglekļa mazietilpīgas attīstības pamatprincipus. Stratēģiju plānots īstenot caur secīgiem Nacionālajiem enerģētikas un klimata plāniem, kur norādīti gan konkrēti pasākumi, gan atbildības, kā arī noteikti termiņi un finansējums.</a:t>
            </a:r>
            <a:endParaRPr lang="lv-LV" altLang="lv-LV" sz="1800">
              <a:latin typeface="Times New Roman" panose="02020603050405020304" pitchFamily="18" charset="0"/>
              <a:cs typeface="Calibri" panose="020F0502020204030204" pitchFamily="34" charset="0"/>
            </a:endParaRPr>
          </a:p>
          <a:p>
            <a:pPr marL="285750" indent="-285750" algn="just">
              <a:buFontTx/>
              <a:buChar char="•"/>
            </a:pPr>
            <a:r>
              <a:rPr lang="lv-LV" altLang="lv-LV" sz="1800">
                <a:solidFill>
                  <a:srgbClr val="000000"/>
                </a:solidFill>
                <a:latin typeface="Times New Roman" panose="02020603050405020304" pitchFamily="18" charset="0"/>
                <a:cs typeface="Calibri" panose="020F0502020204030204" pitchFamily="34" charset="0"/>
              </a:rPr>
              <a:t>Tā akcentē tādus pārejas uz </a:t>
            </a:r>
            <a:r>
              <a:rPr lang="lv-LV" altLang="lv-LV" sz="1800" err="1">
                <a:solidFill>
                  <a:srgbClr val="000000"/>
                </a:solidFill>
                <a:latin typeface="Times New Roman" panose="02020603050405020304" pitchFamily="18" charset="0"/>
                <a:cs typeface="Calibri" panose="020F0502020204030204" pitchFamily="34" charset="0"/>
              </a:rPr>
              <a:t>klimatneitralitāti</a:t>
            </a:r>
            <a:r>
              <a:rPr lang="lv-LV" altLang="lv-LV" sz="1800">
                <a:solidFill>
                  <a:srgbClr val="000000"/>
                </a:solidFill>
                <a:latin typeface="Times New Roman" panose="02020603050405020304" pitchFamily="18" charset="0"/>
                <a:cs typeface="Calibri" panose="020F0502020204030204" pitchFamily="34" charset="0"/>
              </a:rPr>
              <a:t> potenciālos ieguvumus kā piemēram, inovācijas, zaļās darba vietas un mazāki elektrības rēķini. Stratēģijas īstenošana nav tikai izaicinājums, bet vienlaikus iespēja, jo, to īstenojot, potenciālie ieguvumi saistāmi ne tikai ar vides, bet arī ar sociālo un ekonomikas dimensijām. </a:t>
            </a:r>
            <a:endParaRPr lang="lv-LV" altLang="lv-LV" sz="1800">
              <a:latin typeface="Times New Roman" panose="02020603050405020304" pitchFamily="18" charset="0"/>
              <a:cs typeface="Calibri" panose="020F0502020204030204" pitchFamily="34" charset="0"/>
            </a:endParaRPr>
          </a:p>
          <a:p>
            <a:pPr marL="285750" indent="-285750" algn="just">
              <a:buFontTx/>
              <a:buChar char="•"/>
            </a:pPr>
            <a:r>
              <a:rPr lang="lv-LV" altLang="lv-LV" err="1">
                <a:solidFill>
                  <a:srgbClr val="414142"/>
                </a:solidFill>
              </a:rPr>
              <a:t>Klimatneitralitātes</a:t>
            </a:r>
            <a:r>
              <a:rPr lang="lv-LV" altLang="lv-LV">
                <a:solidFill>
                  <a:srgbClr val="414142"/>
                </a:solidFill>
              </a:rPr>
              <a:t> stratēģijas mērķis ir nodrošināt Latvijas </a:t>
            </a:r>
            <a:r>
              <a:rPr lang="lv-LV" altLang="lv-LV" err="1">
                <a:solidFill>
                  <a:srgbClr val="414142"/>
                </a:solidFill>
              </a:rPr>
              <a:t>klimatneitralitāti</a:t>
            </a:r>
            <a:r>
              <a:rPr lang="lv-LV" altLang="lv-LV">
                <a:solidFill>
                  <a:srgbClr val="414142"/>
                </a:solidFill>
              </a:rPr>
              <a:t> 2050. gadā. Lai to sasniegtu ir izvirzīti divi stratēģiskie mērķi - SEG emisiju samazināšana visos tautsaimniecības sektoros un CO</a:t>
            </a:r>
            <a:r>
              <a:rPr lang="lv-LV" altLang="lv-LV" baseline="-25000">
                <a:solidFill>
                  <a:srgbClr val="414142"/>
                </a:solidFill>
              </a:rPr>
              <a:t>2</a:t>
            </a:r>
            <a:r>
              <a:rPr lang="lv-LV" altLang="lv-LV">
                <a:solidFill>
                  <a:srgbClr val="414142"/>
                </a:solidFill>
              </a:rPr>
              <a:t> piesaistes palielināšana. </a:t>
            </a:r>
            <a:r>
              <a:rPr lang="lv-LV" altLang="lv-LV" err="1">
                <a:solidFill>
                  <a:srgbClr val="414142"/>
                </a:solidFill>
              </a:rPr>
              <a:t>Klimatneitralitātes</a:t>
            </a:r>
            <a:r>
              <a:rPr lang="lv-LV" altLang="lv-LV">
                <a:solidFill>
                  <a:srgbClr val="414142"/>
                </a:solidFill>
              </a:rPr>
              <a:t> stratēģija, paredz, ka 2050. gadā ir panākts ilgtspējīgs līdzsvars starp dažādiem zemes izmantošanas veidiem, ievērojot klimata, dabas aizsardzības, ekonomiskos un sociālos aspektus; Latvijas lauksaimniecība un mežsaimniecība ir resursu efektīva - panākta augsta produktivitāte, tiek ražoti produkti ar augstu pievienoto vērtību; ir veikta organisko augšņu izpēte un tām tiek piemērota atbilstoša izmantošana; tiek maksimāli veicināta atjaunojamo energoresursu izmantošana enerģētikā; ražošanas procesi ir energoefektīvi.</a:t>
            </a:r>
          </a:p>
          <a:p>
            <a:pPr marL="285750" indent="-285750"/>
            <a:endParaRPr lang="lv-LV" altLang="lv-LV"/>
          </a:p>
        </p:txBody>
      </p:sp>
      <p:sp>
        <p:nvSpPr>
          <p:cNvPr id="22532" name="Slide Number Placeholder 3">
            <a:extLst>
              <a:ext uri="{FF2B5EF4-FFF2-40B4-BE49-F238E27FC236}">
                <a16:creationId xmlns:a16="http://schemas.microsoft.com/office/drawing/2014/main" id="{2E003F70-AF75-4752-B10B-721C448AB8E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41678F00-9D34-4C36-8136-EE714B201F9A}" type="slidenum">
              <a:rPr lang="lv-LV" altLang="lv-LV" smtClean="0">
                <a:latin typeface="Calibri" panose="020F0502020204030204" pitchFamily="34" charset="0"/>
              </a:rPr>
              <a:pPr/>
              <a:t>26</a:t>
            </a:fld>
            <a:endParaRPr lang="lv-LV" altLang="lv-LV">
              <a:latin typeface="Calibri" panose="020F0502020204030204" pitchFamily="34" charset="0"/>
            </a:endParaRPr>
          </a:p>
        </p:txBody>
      </p:sp>
    </p:spTree>
    <p:extLst>
      <p:ext uri="{BB962C8B-B14F-4D97-AF65-F5344CB8AC3E}">
        <p14:creationId xmlns:p14="http://schemas.microsoft.com/office/powerpoint/2010/main" val="11870120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8213" rtl="0" eaLnBrk="0" fontAlgn="base" latinLnBrk="0" hangingPunct="0">
              <a:lnSpc>
                <a:spcPct val="100000"/>
              </a:lnSpc>
              <a:spcBef>
                <a:spcPct val="30000"/>
              </a:spcBef>
              <a:spcAft>
                <a:spcPct val="0"/>
              </a:spcAft>
              <a:buClrTx/>
              <a:buSzTx/>
              <a:buFontTx/>
              <a:buNone/>
              <a:tabLst/>
              <a:defRPr/>
            </a:pPr>
            <a:r>
              <a:rPr lang="lv-LV" altLang="lv-LV"/>
              <a:t>ES fondu ietvaros līdz 2027.gadam VARAM ietvaros plānots finansējums ap 856 milj. eiro apmērā, kas galvenokārt virzīti klimata politikas mērķu sasniegšanai. Būtiska daļa finansējuma plānota dzelzceļa infrastruktūras modernizācijā.</a:t>
            </a:r>
          </a:p>
          <a:p>
            <a:endParaRPr lang="lv-LV"/>
          </a:p>
        </p:txBody>
      </p:sp>
      <p:sp>
        <p:nvSpPr>
          <p:cNvPr id="4" name="Slide Number Placeholder 3"/>
          <p:cNvSpPr>
            <a:spLocks noGrp="1"/>
          </p:cNvSpPr>
          <p:nvPr>
            <p:ph type="sldNum" sz="quarter" idx="5"/>
          </p:nvPr>
        </p:nvSpPr>
        <p:spPr/>
        <p:txBody>
          <a:bodyPr/>
          <a:lstStyle/>
          <a:p>
            <a:pPr>
              <a:defRPr/>
            </a:pPr>
            <a:fld id="{2ED54992-7B8D-4CEA-97F5-8EBB1C658488}" type="slidenum">
              <a:rPr lang="lv-LV" altLang="en-US" smtClean="0"/>
              <a:pPr>
                <a:defRPr/>
              </a:pPr>
              <a:t>27</a:t>
            </a:fld>
            <a:endParaRPr lang="lv-LV" altLang="en-US"/>
          </a:p>
        </p:txBody>
      </p:sp>
    </p:spTree>
    <p:extLst>
      <p:ext uri="{BB962C8B-B14F-4D97-AF65-F5344CB8AC3E}">
        <p14:creationId xmlns:p14="http://schemas.microsoft.com/office/powerpoint/2010/main" val="22706079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246E83ED-E24D-4C91-95B9-6AAA91EA160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13283104-F712-4271-873B-55D549EB844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85750" indent="-285750" algn="just">
              <a:spcAft>
                <a:spcPts val="600"/>
              </a:spcAft>
              <a:buFontTx/>
              <a:buChar char="•"/>
            </a:pPr>
            <a:r>
              <a:rPr lang="lv-LV" altLang="lv-LV" sz="1800">
                <a:solidFill>
                  <a:srgbClr val="000000"/>
                </a:solidFill>
                <a:latin typeface="Times New Roman" panose="02020603050405020304" pitchFamily="18" charset="0"/>
                <a:cs typeface="Calibri" panose="020F0502020204030204" pitchFamily="34" charset="0"/>
              </a:rPr>
              <a:t>VARAM izstrādātā </a:t>
            </a:r>
            <a:r>
              <a:rPr lang="lv-LV" altLang="lv-LV" sz="1800" i="1">
                <a:solidFill>
                  <a:srgbClr val="000000"/>
                </a:solidFill>
                <a:latin typeface="Times New Roman" panose="02020603050405020304" pitchFamily="18" charset="0"/>
                <a:cs typeface="Calibri" panose="020F0502020204030204" pitchFamily="34" charset="0"/>
              </a:rPr>
              <a:t>Latvijas stratēģija </a:t>
            </a:r>
            <a:r>
              <a:rPr lang="lv-LV" altLang="lv-LV" sz="1800" i="1" err="1">
                <a:solidFill>
                  <a:srgbClr val="000000"/>
                </a:solidFill>
                <a:latin typeface="Times New Roman" panose="02020603050405020304" pitchFamily="18" charset="0"/>
                <a:cs typeface="Calibri" panose="020F0502020204030204" pitchFamily="34" charset="0"/>
              </a:rPr>
              <a:t>klimatneitralitātes</a:t>
            </a:r>
            <a:r>
              <a:rPr lang="lv-LV" altLang="lv-LV" sz="1800" i="1">
                <a:solidFill>
                  <a:srgbClr val="000000"/>
                </a:solidFill>
                <a:latin typeface="Times New Roman" panose="02020603050405020304" pitchFamily="18" charset="0"/>
                <a:cs typeface="Calibri" panose="020F0502020204030204" pitchFamily="34" charset="0"/>
              </a:rPr>
              <a:t> sasniegšanai līdz 2050. gadam</a:t>
            </a:r>
            <a:r>
              <a:rPr lang="lv-LV" altLang="lv-LV" sz="1800">
                <a:solidFill>
                  <a:srgbClr val="000000"/>
                </a:solidFill>
                <a:latin typeface="Times New Roman" panose="02020603050405020304" pitchFamily="18" charset="0"/>
                <a:cs typeface="Calibri" panose="020F0502020204030204" pitchFamily="34" charset="0"/>
              </a:rPr>
              <a:t> ir ilgtermiņa dokuments, lai nodrošinātu vienotu valsts virzību, kā arī dotu pamatu visu nozaru plānošanas dokumentos ietvert oglekļa mazietilpīgas attīstības pamatprincipus. Stratēģiju plānots īstenot caur secīgiem Nacionālajiem enerģētikas un klimata plāniem, kur norādīti gan konkrēti pasākumi, gan atbildības, kā arī noteikti termiņi un finansējums.</a:t>
            </a:r>
            <a:endParaRPr lang="lv-LV" altLang="lv-LV" sz="1800">
              <a:latin typeface="Times New Roman" panose="02020603050405020304" pitchFamily="18" charset="0"/>
              <a:cs typeface="Calibri" panose="020F0502020204030204" pitchFamily="34" charset="0"/>
            </a:endParaRPr>
          </a:p>
          <a:p>
            <a:pPr marL="285750" indent="-285750" algn="just">
              <a:buFontTx/>
              <a:buChar char="•"/>
            </a:pPr>
            <a:r>
              <a:rPr lang="lv-LV" altLang="lv-LV" sz="1800">
                <a:solidFill>
                  <a:srgbClr val="000000"/>
                </a:solidFill>
                <a:latin typeface="Times New Roman" panose="02020603050405020304" pitchFamily="18" charset="0"/>
                <a:cs typeface="Calibri" panose="020F0502020204030204" pitchFamily="34" charset="0"/>
              </a:rPr>
              <a:t>Tā akcentē tādus pārejas uz </a:t>
            </a:r>
            <a:r>
              <a:rPr lang="lv-LV" altLang="lv-LV" sz="1800" err="1">
                <a:solidFill>
                  <a:srgbClr val="000000"/>
                </a:solidFill>
                <a:latin typeface="Times New Roman" panose="02020603050405020304" pitchFamily="18" charset="0"/>
                <a:cs typeface="Calibri" panose="020F0502020204030204" pitchFamily="34" charset="0"/>
              </a:rPr>
              <a:t>klimatneitralitāti</a:t>
            </a:r>
            <a:r>
              <a:rPr lang="lv-LV" altLang="lv-LV" sz="1800">
                <a:solidFill>
                  <a:srgbClr val="000000"/>
                </a:solidFill>
                <a:latin typeface="Times New Roman" panose="02020603050405020304" pitchFamily="18" charset="0"/>
                <a:cs typeface="Calibri" panose="020F0502020204030204" pitchFamily="34" charset="0"/>
              </a:rPr>
              <a:t> potenciālos ieguvumus kā piemēram, inovācijas, zaļās darba vietas un mazāki elektrības rēķini. Stratēģijas īstenošana nav tikai izaicinājums, bet vienlaikus iespēja, jo, to īstenojot, potenciālie ieguvumi saistāmi ne tikai ar vides, bet arī ar sociālo un ekonomikas dimensijām. </a:t>
            </a:r>
            <a:endParaRPr lang="lv-LV" altLang="lv-LV" sz="1800">
              <a:latin typeface="Times New Roman" panose="02020603050405020304" pitchFamily="18" charset="0"/>
              <a:cs typeface="Calibri" panose="020F0502020204030204" pitchFamily="34" charset="0"/>
            </a:endParaRPr>
          </a:p>
          <a:p>
            <a:pPr marL="285750" indent="-285750" algn="just">
              <a:buFontTx/>
              <a:buChar char="•"/>
            </a:pPr>
            <a:r>
              <a:rPr lang="lv-LV" altLang="lv-LV" err="1">
                <a:solidFill>
                  <a:srgbClr val="414142"/>
                </a:solidFill>
              </a:rPr>
              <a:t>Klimatneitralitātes</a:t>
            </a:r>
            <a:r>
              <a:rPr lang="lv-LV" altLang="lv-LV">
                <a:solidFill>
                  <a:srgbClr val="414142"/>
                </a:solidFill>
              </a:rPr>
              <a:t> stratēģijas mērķis ir nodrošināt Latvijas </a:t>
            </a:r>
            <a:r>
              <a:rPr lang="lv-LV" altLang="lv-LV" err="1">
                <a:solidFill>
                  <a:srgbClr val="414142"/>
                </a:solidFill>
              </a:rPr>
              <a:t>klimatneitralitāti</a:t>
            </a:r>
            <a:r>
              <a:rPr lang="lv-LV" altLang="lv-LV">
                <a:solidFill>
                  <a:srgbClr val="414142"/>
                </a:solidFill>
              </a:rPr>
              <a:t> 2050. gadā. Lai to sasniegtu ir izvirzīti divi stratēģiskie mērķi - SEG emisiju samazināšana visos tautsaimniecības sektoros un CO</a:t>
            </a:r>
            <a:r>
              <a:rPr lang="lv-LV" altLang="lv-LV" baseline="-25000">
                <a:solidFill>
                  <a:srgbClr val="414142"/>
                </a:solidFill>
              </a:rPr>
              <a:t>2</a:t>
            </a:r>
            <a:r>
              <a:rPr lang="lv-LV" altLang="lv-LV">
                <a:solidFill>
                  <a:srgbClr val="414142"/>
                </a:solidFill>
              </a:rPr>
              <a:t> piesaistes palielināšana. </a:t>
            </a:r>
            <a:r>
              <a:rPr lang="lv-LV" altLang="lv-LV" err="1">
                <a:solidFill>
                  <a:srgbClr val="414142"/>
                </a:solidFill>
              </a:rPr>
              <a:t>Klimatneitralitātes</a:t>
            </a:r>
            <a:r>
              <a:rPr lang="lv-LV" altLang="lv-LV">
                <a:solidFill>
                  <a:srgbClr val="414142"/>
                </a:solidFill>
              </a:rPr>
              <a:t> stratēģija, paredz, ka 2050. gadā ir panākts ilgtspējīgs līdzsvars starp dažādiem zemes izmantošanas veidiem, ievērojot klimata, dabas aizsardzības, ekonomiskos un sociālos aspektus; Latvijas lauksaimniecība un mežsaimniecība ir resursu efektīva - panākta augsta produktivitāte, tiek ražoti produkti ar augstu pievienoto vērtību; ir veikta organisko augšņu izpēte un tām tiek piemērota atbilstoša izmantošana; tiek maksimāli veicināta atjaunojamo energoresursu izmantošana enerģētikā; ražošanas procesi ir energoefektīvi.</a:t>
            </a:r>
          </a:p>
          <a:p>
            <a:pPr marL="285750" indent="-285750"/>
            <a:endParaRPr lang="lv-LV" altLang="lv-LV"/>
          </a:p>
        </p:txBody>
      </p:sp>
      <p:sp>
        <p:nvSpPr>
          <p:cNvPr id="22532" name="Slide Number Placeholder 3">
            <a:extLst>
              <a:ext uri="{FF2B5EF4-FFF2-40B4-BE49-F238E27FC236}">
                <a16:creationId xmlns:a16="http://schemas.microsoft.com/office/drawing/2014/main" id="{2E003F70-AF75-4752-B10B-721C448AB8E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41678F00-9D34-4C36-8136-EE714B201F9A}" type="slidenum">
              <a:rPr lang="lv-LV" altLang="lv-LV" smtClean="0">
                <a:latin typeface="Calibri" panose="020F0502020204030204" pitchFamily="34" charset="0"/>
              </a:rPr>
              <a:pPr/>
              <a:t>28</a:t>
            </a:fld>
            <a:endParaRPr lang="lv-LV" altLang="lv-LV">
              <a:latin typeface="Calibri" panose="020F0502020204030204" pitchFamily="34" charset="0"/>
            </a:endParaRPr>
          </a:p>
        </p:txBody>
      </p:sp>
    </p:spTree>
    <p:extLst>
      <p:ext uri="{BB962C8B-B14F-4D97-AF65-F5344CB8AC3E}">
        <p14:creationId xmlns:p14="http://schemas.microsoft.com/office/powerpoint/2010/main" val="10994125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altLang="lv-LV" sz="1200" b="1">
                <a:solidFill>
                  <a:srgbClr val="006600"/>
                </a:solidFill>
              </a:rPr>
              <a:t>Lai virzītos uz </a:t>
            </a:r>
            <a:r>
              <a:rPr lang="lv-LV" altLang="lv-LV" sz="1200" b="1" err="1">
                <a:solidFill>
                  <a:srgbClr val="006600"/>
                </a:solidFill>
              </a:rPr>
              <a:t>klimatneitralitāti</a:t>
            </a:r>
            <a:r>
              <a:rPr lang="lv-LV" altLang="lv-LV" sz="1200" b="1">
                <a:solidFill>
                  <a:srgbClr val="006600"/>
                </a:solidFill>
              </a:rPr>
              <a:t> līdz 2050.gadam, būs nepieciešams samazināt SEG emisijas visos tautsaimniecības sektoros  un tās emisijas, kuras nebūs iespējams samazināt, būs nepieciešams kompensēt ar CO2 piesaisti zemes izmantošanas sektorā u.c. tehnoloģiskiem risinājumiem.</a:t>
            </a:r>
          </a:p>
          <a:p>
            <a:endParaRPr lang="lv-LV"/>
          </a:p>
        </p:txBody>
      </p:sp>
      <p:sp>
        <p:nvSpPr>
          <p:cNvPr id="4" name="Slide Number Placeholder 3"/>
          <p:cNvSpPr>
            <a:spLocks noGrp="1"/>
          </p:cNvSpPr>
          <p:nvPr>
            <p:ph type="sldNum" sz="quarter" idx="5"/>
          </p:nvPr>
        </p:nvSpPr>
        <p:spPr/>
        <p:txBody>
          <a:bodyPr/>
          <a:lstStyle/>
          <a:p>
            <a:fld id="{99D8031D-D789-47A8-8112-50A00181D5D4}" type="slidenum">
              <a:rPr lang="lv-LV" smtClean="0"/>
              <a:t>2</a:t>
            </a:fld>
            <a:endParaRPr lang="lv-LV"/>
          </a:p>
        </p:txBody>
      </p:sp>
    </p:spTree>
    <p:extLst>
      <p:ext uri="{BB962C8B-B14F-4D97-AF65-F5344CB8AC3E}">
        <p14:creationId xmlns:p14="http://schemas.microsoft.com/office/powerpoint/2010/main" val="26066236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just">
              <a:lnSpc>
                <a:spcPct val="107000"/>
              </a:lnSpc>
              <a:spcBef>
                <a:spcPts val="600"/>
              </a:spcBef>
              <a:spcAft>
                <a:spcPts val="600"/>
              </a:spcAft>
              <a:buFont typeface="Arial" panose="020B0604020202020204" pitchFamily="34" charset="0"/>
              <a:buNone/>
            </a:pPr>
            <a:endParaRPr lang="lv-LV" sz="1600" b="1">
              <a:solidFill>
                <a:srgbClr val="000000"/>
              </a:solidFill>
              <a:effectLst/>
              <a:latin typeface="+mj-lt"/>
              <a:ea typeface="Times New Roman" panose="02020603050405020304" pitchFamily="18"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6EC1C068-CBAD-4749-90D9-F8C3934BDF14}" type="slidenum">
              <a:rPr lang="lv-LV" altLang="en-US" smtClean="0"/>
              <a:pPr>
                <a:defRPr/>
              </a:pPr>
              <a:t>29</a:t>
            </a:fld>
            <a:endParaRPr lang="lv-LV" altLang="en-US"/>
          </a:p>
        </p:txBody>
      </p:sp>
    </p:spTree>
    <p:extLst>
      <p:ext uri="{BB962C8B-B14F-4D97-AF65-F5344CB8AC3E}">
        <p14:creationId xmlns:p14="http://schemas.microsoft.com/office/powerpoint/2010/main" val="3767356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just">
              <a:lnSpc>
                <a:spcPct val="107000"/>
              </a:lnSpc>
              <a:spcBef>
                <a:spcPts val="600"/>
              </a:spcBef>
              <a:spcAft>
                <a:spcPts val="600"/>
              </a:spcAft>
              <a:buFont typeface="Arial" panose="020B0604020202020204" pitchFamily="34" charset="0"/>
              <a:buNone/>
            </a:pPr>
            <a:endParaRPr lang="lv-LV" sz="1600" b="1">
              <a:solidFill>
                <a:srgbClr val="000000"/>
              </a:solidFill>
              <a:effectLst/>
              <a:latin typeface="+mj-lt"/>
              <a:ea typeface="Times New Roman" panose="02020603050405020304" pitchFamily="18"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6EC1C068-CBAD-4749-90D9-F8C3934BDF14}" type="slidenum">
              <a:rPr lang="lv-LV" altLang="en-US" smtClean="0"/>
              <a:pPr>
                <a:defRPr/>
              </a:pPr>
              <a:t>30</a:t>
            </a:fld>
            <a:endParaRPr lang="lv-LV" altLang="en-US"/>
          </a:p>
        </p:txBody>
      </p:sp>
    </p:spTree>
    <p:extLst>
      <p:ext uri="{BB962C8B-B14F-4D97-AF65-F5344CB8AC3E}">
        <p14:creationId xmlns:p14="http://schemas.microsoft.com/office/powerpoint/2010/main" val="31284619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a:t>Ieviešot papildus pasākumus un KLP stratēģiskā plānā paredzētos pasākumus, iespējams panākt ka 2030. gadā lauksaimniecības emisijas nepieaugtu salīdzinājumā ar 2020. gadu. 2005. gada līmeni bez lauksaimnieciskās ražošanas samazināšanas nav iespējams sasniegt. Jāpiebilst, ka lauksaimniecības augšņu CO2 un CH4 emisijas un C krājumu izmaiņas tiek uzskatītas SEG nacionālā ziņojuma ZIZIMM sadaļā un šajos grafikos nav ietvertas.</a:t>
            </a:r>
          </a:p>
        </p:txBody>
      </p:sp>
      <p:sp>
        <p:nvSpPr>
          <p:cNvPr id="4" name="Slaida numura vietturis 3"/>
          <p:cNvSpPr>
            <a:spLocks noGrp="1"/>
          </p:cNvSpPr>
          <p:nvPr>
            <p:ph type="sldNum" sz="quarter" idx="5"/>
          </p:nvPr>
        </p:nvSpPr>
        <p:spPr/>
        <p:txBody>
          <a:bodyPr/>
          <a:lstStyle/>
          <a:p>
            <a:pPr>
              <a:defRPr/>
            </a:pPr>
            <a:fld id="{4B7562AA-7C54-4635-9ED4-CE4409CA5BE7}" type="slidenum">
              <a:rPr lang="lv-LV" altLang="en-US" smtClean="0"/>
              <a:pPr>
                <a:defRPr/>
              </a:pPr>
              <a:t>32</a:t>
            </a:fld>
            <a:endParaRPr lang="lv-LV" altLang="en-US"/>
          </a:p>
        </p:txBody>
      </p:sp>
    </p:spTree>
    <p:extLst>
      <p:ext uri="{BB962C8B-B14F-4D97-AF65-F5344CB8AC3E}">
        <p14:creationId xmlns:p14="http://schemas.microsoft.com/office/powerpoint/2010/main" val="1659249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a:t>Ja salīdzinām ar  1990. gadu, tad 2030. gadā lauksaimniecības emisijas plānotas par 55% zemākas. Savukārt tās paredzētas par 25% lielākas, kā 2005. gadā, pret kuru tiek noteikts emisiju samazināšanas mērķis ESR regulas (ne-ETS) sektorā, kurā ietilpst arī lauksaimniecības emisijas.</a:t>
            </a:r>
          </a:p>
        </p:txBody>
      </p:sp>
      <p:sp>
        <p:nvSpPr>
          <p:cNvPr id="4" name="Slaida numura vietturis 3"/>
          <p:cNvSpPr>
            <a:spLocks noGrp="1"/>
          </p:cNvSpPr>
          <p:nvPr>
            <p:ph type="sldNum" sz="quarter" idx="5"/>
          </p:nvPr>
        </p:nvSpPr>
        <p:spPr/>
        <p:txBody>
          <a:bodyPr/>
          <a:lstStyle/>
          <a:p>
            <a:pPr>
              <a:defRPr/>
            </a:pPr>
            <a:fld id="{4B7562AA-7C54-4635-9ED4-CE4409CA5BE7}" type="slidenum">
              <a:rPr lang="lv-LV" altLang="en-US" smtClean="0"/>
              <a:pPr>
                <a:defRPr/>
              </a:pPr>
              <a:t>33</a:t>
            </a:fld>
            <a:endParaRPr lang="lv-LV" altLang="en-US"/>
          </a:p>
        </p:txBody>
      </p:sp>
    </p:spTree>
    <p:extLst>
      <p:ext uri="{BB962C8B-B14F-4D97-AF65-F5344CB8AC3E}">
        <p14:creationId xmlns:p14="http://schemas.microsoft.com/office/powerpoint/2010/main" val="16622355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a:t>2030. un 2050. gadā salīdzinājumā ar 2018. gadu paredzēts lauksaimniecības dzīvnieku skaita samazinājums, bet piena, gaļas un olu produkcijas apjoma palielinājums. Paredzēts sējumu platību, ražības un kopražas kā arī slāpekļa minerālmēslu un kaļķojamā materiāla izmantošanas palielinājums.</a:t>
            </a:r>
          </a:p>
        </p:txBody>
      </p:sp>
      <p:sp>
        <p:nvSpPr>
          <p:cNvPr id="4" name="Slaida numura vietturis 3"/>
          <p:cNvSpPr>
            <a:spLocks noGrp="1"/>
          </p:cNvSpPr>
          <p:nvPr>
            <p:ph type="sldNum" sz="quarter" idx="5"/>
          </p:nvPr>
        </p:nvSpPr>
        <p:spPr/>
        <p:txBody>
          <a:bodyPr/>
          <a:lstStyle/>
          <a:p>
            <a:pPr>
              <a:defRPr/>
            </a:pPr>
            <a:fld id="{4B7562AA-7C54-4635-9ED4-CE4409CA5BE7}" type="slidenum">
              <a:rPr lang="lv-LV" altLang="en-US" smtClean="0"/>
              <a:pPr>
                <a:defRPr/>
              </a:pPr>
              <a:t>34</a:t>
            </a:fld>
            <a:endParaRPr lang="lv-LV" altLang="en-US"/>
          </a:p>
        </p:txBody>
      </p:sp>
    </p:spTree>
    <p:extLst>
      <p:ext uri="{BB962C8B-B14F-4D97-AF65-F5344CB8AC3E}">
        <p14:creationId xmlns:p14="http://schemas.microsoft.com/office/powerpoint/2010/main" val="32645290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just" fontAlgn="base">
              <a:buFont typeface="Arial" panose="020B0604020202020204" pitchFamily="34" charset="0"/>
              <a:buChar char="•"/>
            </a:pPr>
            <a:r>
              <a:rPr lang="lv-LV"/>
              <a:t>Jāņem vēra, ka mežsaimniecības kontekstā mērķi uz 2030. un 2050.gadu ir īstermiņa mērķi. </a:t>
            </a:r>
          </a:p>
          <a:p>
            <a:pPr marL="171450" indent="-171450" algn="just" fontAlgn="base">
              <a:buFont typeface="Arial" panose="020B0604020202020204" pitchFamily="34" charset="0"/>
              <a:buChar char="•"/>
            </a:pPr>
            <a:r>
              <a:rPr lang="lv-LV"/>
              <a:t>Redzamajā attēlā ir iespējams identificēt pasākumu prioritāti ņemot vērā mērķu sasniegšanas laiku. </a:t>
            </a:r>
          </a:p>
          <a:p>
            <a:pPr marL="171450" indent="-171450" algn="just" fontAlgn="base">
              <a:buFont typeface="Arial" panose="020B0604020202020204" pitchFamily="34" charset="0"/>
              <a:buChar char="•"/>
            </a:pPr>
            <a:r>
              <a:rPr lang="lv-LV"/>
              <a:t>Kā būtiskāko pasākumu 2030. gada mērķa sasniegšanai varam minēt </a:t>
            </a:r>
            <a:r>
              <a:rPr lang="lv-LV" sz="1200">
                <a:latin typeface="Times New Roman" panose="02020603050405020304" pitchFamily="18" charset="0"/>
                <a:cs typeface="Times New Roman" panose="02020603050405020304" pitchFamily="18" charset="0"/>
              </a:rPr>
              <a:t>platību palielināšanu, veicot organisko augšņu apmežošanu, taču 2050. gada mērķa sasniegšanai būtisks pasākums ir hidrotehniskās meliorācija uzturēšana un ierīkošana, kā arī palielināts uzkrājums koksnes produktos. </a:t>
            </a:r>
          </a:p>
          <a:p>
            <a:pPr marL="171450" indent="-171450" algn="just" fontAlgn="base">
              <a:buFont typeface="Arial" panose="020B0604020202020204" pitchFamily="34" charset="0"/>
              <a:buChar char="•"/>
            </a:pPr>
            <a:r>
              <a:rPr lang="lv-LV" sz="1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Svarīgi minēt, ka mainoties mērķa laika atzīmei, mainās arī pasākumu kopums, kam ir vislielākā efektivitāte. Piemēram, intensīvi kultivētas īsas aprites mežaudzes var sniegt ieguldījumu 2030. un 2035. gada mērķim, bet nesniegt tik lielu ieguldījumu 2050.gada mērķa sasniegšanā, kā meža atjaunošana ar sugām, kurām ir lielāks CO2 piesaistes potenciāls un saimnieciskā vērtība. </a:t>
            </a:r>
          </a:p>
          <a:p>
            <a:endParaRPr lang="lv-LV"/>
          </a:p>
        </p:txBody>
      </p:sp>
      <p:sp>
        <p:nvSpPr>
          <p:cNvPr id="4" name="Slide Number Placeholder 3"/>
          <p:cNvSpPr>
            <a:spLocks noGrp="1"/>
          </p:cNvSpPr>
          <p:nvPr>
            <p:ph type="sldNum" sz="quarter" idx="5"/>
          </p:nvPr>
        </p:nvSpPr>
        <p:spPr/>
        <p:txBody>
          <a:bodyPr/>
          <a:lstStyle/>
          <a:p>
            <a:fld id="{99D8031D-D789-47A8-8112-50A00181D5D4}" type="slidenum">
              <a:rPr lang="lv-LV" smtClean="0"/>
              <a:t>36</a:t>
            </a:fld>
            <a:endParaRPr lang="lv-LV"/>
          </a:p>
        </p:txBody>
      </p:sp>
    </p:spTree>
    <p:extLst>
      <p:ext uri="{BB962C8B-B14F-4D97-AF65-F5344CB8AC3E}">
        <p14:creationId xmlns:p14="http://schemas.microsoft.com/office/powerpoint/2010/main" val="8729277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a:t>Uz y ass ir norādītas </a:t>
            </a:r>
            <a:r>
              <a:rPr lang="lv-LV" sz="1200">
                <a:effectLst/>
                <a:latin typeface="Calibri" panose="020F0502020204030204" pitchFamily="34" charset="0"/>
              </a:rPr>
              <a:t>vienas </a:t>
            </a:r>
            <a:r>
              <a:rPr lang="lv-LV" sz="1200">
                <a:effectLst/>
                <a:latin typeface="Calibri" panose="020F0502020204030204" pitchFamily="34" charset="0"/>
                <a:ea typeface="Times New Roman" panose="02020603050405020304" pitchFamily="18" charset="0"/>
              </a:rPr>
              <a:t>tonnas CO2 </a:t>
            </a:r>
            <a:r>
              <a:rPr lang="lv-LV" sz="1200" err="1">
                <a:effectLst/>
                <a:latin typeface="Calibri" panose="020F0502020204030204" pitchFamily="34" charset="0"/>
                <a:ea typeface="Times New Roman" panose="02020603050405020304" pitchFamily="18" charset="0"/>
              </a:rPr>
              <a:t>ekv</a:t>
            </a:r>
            <a:r>
              <a:rPr lang="lv-LV" sz="1200">
                <a:effectLst/>
                <a:latin typeface="Calibri" panose="020F0502020204030204" pitchFamily="34" charset="0"/>
                <a:ea typeface="Times New Roman" panose="02020603050405020304" pitchFamily="18" charset="0"/>
              </a:rPr>
              <a:t>. izmaksas EUR un uz x ass norādīts potenciālais CO2 samazinājums, milj. t CO2 </a:t>
            </a:r>
            <a:r>
              <a:rPr lang="lv-LV" sz="1200" err="1">
                <a:effectLst/>
                <a:latin typeface="Calibri" panose="020F0502020204030204" pitchFamily="34" charset="0"/>
                <a:ea typeface="Times New Roman" panose="02020603050405020304" pitchFamily="18" charset="0"/>
              </a:rPr>
              <a:t>ekv</a:t>
            </a:r>
            <a:r>
              <a:rPr lang="lv-LV" sz="1200">
                <a:effectLst/>
                <a:latin typeface="Calibri" panose="020F0502020204030204" pitchFamily="34" charset="0"/>
                <a:ea typeface="Times New Roman" panose="02020603050405020304" pitchFamily="18" charset="0"/>
              </a:rPr>
              <a:t>. Grafikā redzams, ka vislielāko potenciālu dod meža ieaudzēšana organiskajās augsnēs, mežaudžu atjaunošana ar augstvērtīgu </a:t>
            </a:r>
            <a:r>
              <a:rPr lang="lv-LV" sz="1200" err="1">
                <a:effectLst/>
                <a:latin typeface="Calibri" panose="020F0502020204030204" pitchFamily="34" charset="0"/>
                <a:ea typeface="Times New Roman" panose="02020603050405020304" pitchFamily="18" charset="0"/>
              </a:rPr>
              <a:t>stādmateriālu</a:t>
            </a:r>
            <a:r>
              <a:rPr lang="lv-LV" sz="1200">
                <a:effectLst/>
                <a:latin typeface="Calibri" panose="020F0502020204030204" pitchFamily="34" charset="0"/>
                <a:ea typeface="Times New Roman" panose="02020603050405020304" pitchFamily="18" charset="0"/>
              </a:rPr>
              <a:t> un jaunaudžu kopšana. Turklāt m</a:t>
            </a:r>
            <a:r>
              <a:rPr lang="lv-LV" sz="1200"/>
              <a:t>eža atjaunošanai ar augstvērtīgu </a:t>
            </a:r>
            <a:r>
              <a:rPr lang="lv-LV" sz="1200" err="1"/>
              <a:t>stādmateriālu</a:t>
            </a:r>
            <a:r>
              <a:rPr lang="lv-LV" sz="1200"/>
              <a:t> un jaunaudžu kopšanai ir nozīmīga pozitīva ietekme arī uz meža adaptāciju.</a:t>
            </a:r>
            <a:endParaRPr lang="lv-LV" sz="1200">
              <a:effectLst/>
              <a:latin typeface="Calibri" panose="020F0502020204030204" pitchFamily="34" charset="0"/>
              <a:ea typeface="Times New Roman" panose="02020603050405020304" pitchFamily="18" charset="0"/>
            </a:endParaRPr>
          </a:p>
          <a:p>
            <a:endParaRPr lang="lv-LV" sz="1200">
              <a:effectLst/>
              <a:latin typeface="Calibri" panose="020F0502020204030204" pitchFamily="34" charset="0"/>
              <a:ea typeface="Times New Roman" panose="02020603050405020304" pitchFamily="18" charset="0"/>
            </a:endParaRPr>
          </a:p>
          <a:p>
            <a:r>
              <a:rPr lang="lv-LV" sz="1200">
                <a:effectLst/>
                <a:latin typeface="Calibri" panose="020F0502020204030204" pitchFamily="34" charset="0"/>
                <a:ea typeface="Calibri" panose="020F0502020204030204" pitchFamily="34" charset="0"/>
              </a:rPr>
              <a:t>Aprēķinā ir ņemtas vērā visu pasākumu izmaksas un iespējamā peļņa no realizācijas, jo i</a:t>
            </a:r>
            <a:r>
              <a:rPr lang="lv-LV" sz="1200">
                <a:effectLst/>
                <a:latin typeface="Calibri" panose="020F0502020204030204" pitchFamily="34" charset="0"/>
                <a:ea typeface="Times New Roman" panose="02020603050405020304" pitchFamily="18" charset="0"/>
              </a:rPr>
              <a:t>zmaksas rēķinātas no naudas plūsmas, tāpēc tiem pasākumiem, kuriem ātri seko mežizstrāde, piemēram, pieaugušu mežaudžu mēslošana, izmaksas 30 gadu aprēķinu periodam (līdz 2050. gadam) ir negatīvas.</a:t>
            </a:r>
          </a:p>
          <a:p>
            <a:endParaRPr lang="lv-LV"/>
          </a:p>
        </p:txBody>
      </p:sp>
      <p:sp>
        <p:nvSpPr>
          <p:cNvPr id="4" name="Slide Number Placeholder 3"/>
          <p:cNvSpPr>
            <a:spLocks noGrp="1"/>
          </p:cNvSpPr>
          <p:nvPr>
            <p:ph type="sldNum" sz="quarter" idx="5"/>
          </p:nvPr>
        </p:nvSpPr>
        <p:spPr/>
        <p:txBody>
          <a:bodyPr/>
          <a:lstStyle/>
          <a:p>
            <a:fld id="{FF74DE97-F49D-44FC-BCB5-7366589C4A9C}" type="slidenum">
              <a:rPr lang="lv-LV" smtClean="0"/>
              <a:t>37</a:t>
            </a:fld>
            <a:endParaRPr lang="lv-LV"/>
          </a:p>
        </p:txBody>
      </p:sp>
    </p:spTree>
    <p:extLst>
      <p:ext uri="{BB962C8B-B14F-4D97-AF65-F5344CB8AC3E}">
        <p14:creationId xmlns:p14="http://schemas.microsoft.com/office/powerpoint/2010/main" val="30652903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a:t>Šajā tabulā redzam to pašu, ko iepriekšējā grafikā, tikai jau skaitliskā formā.</a:t>
            </a:r>
          </a:p>
          <a:p>
            <a:r>
              <a:rPr lang="lv-LV"/>
              <a:t>Izceltie vienumi ir pasākumi ar vislielāko potenciālu.</a:t>
            </a:r>
          </a:p>
          <a:p>
            <a:r>
              <a:rPr lang="lv-LV"/>
              <a:t> </a:t>
            </a:r>
          </a:p>
          <a:p>
            <a:pPr marL="0" marR="0" lvl="0" indent="0" algn="l" defTabSz="914400" rtl="0" eaLnBrk="1" fontAlgn="auto" latinLnBrk="0" hangingPunct="1">
              <a:lnSpc>
                <a:spcPct val="100000"/>
              </a:lnSpc>
              <a:spcBef>
                <a:spcPts val="0"/>
              </a:spcBef>
              <a:spcAft>
                <a:spcPts val="0"/>
              </a:spcAft>
              <a:buClrTx/>
              <a:buSzTx/>
              <a:buFontTx/>
              <a:buNone/>
              <a:tabLst/>
              <a:defRPr/>
            </a:pPr>
            <a:r>
              <a:rPr lang="lv-LV" sz="1200">
                <a:effectLst/>
                <a:latin typeface="Liberation Sans"/>
                <a:ea typeface="Calibri" panose="020F0502020204030204" pitchFamily="34" charset="0"/>
                <a:cs typeface="Calibri" panose="020F0502020204030204" pitchFamily="34" charset="0"/>
              </a:rPr>
              <a:t>*Pēc jaunākajiem pētījumiem gan pierādīts, ka meža mēslošanas potenciālais efekts ir daudzkārt lielāks, īstenojot to kā klimata pārmaiņu mazināšanas pasākumu. Papildus vajadzētu šo tabulu papildināt ar </a:t>
            </a:r>
            <a:r>
              <a:rPr lang="lv-LV" sz="1200" err="1">
                <a:effectLst/>
                <a:latin typeface="Liberation Sans"/>
                <a:ea typeface="Calibri" panose="020F0502020204030204" pitchFamily="34" charset="0"/>
                <a:cs typeface="Calibri" panose="020F0502020204030204" pitchFamily="34" charset="0"/>
              </a:rPr>
              <a:t>agromežsaimniecības</a:t>
            </a:r>
            <a:r>
              <a:rPr lang="lv-LV" sz="1200">
                <a:effectLst/>
                <a:latin typeface="Liberation Sans"/>
                <a:ea typeface="Calibri" panose="020F0502020204030204" pitchFamily="34" charset="0"/>
                <a:cs typeface="Calibri" panose="020F0502020204030204" pitchFamily="34" charset="0"/>
              </a:rPr>
              <a:t>, kā arī risku mazināšana tehnoloģiju un ķīmiskās pārstrādes pasākumiem. </a:t>
            </a:r>
            <a:endParaRPr lang="lv-LV"/>
          </a:p>
          <a:p>
            <a:endParaRPr lang="lv-LV"/>
          </a:p>
        </p:txBody>
      </p:sp>
      <p:sp>
        <p:nvSpPr>
          <p:cNvPr id="4" name="Slide Number Placeholder 3"/>
          <p:cNvSpPr>
            <a:spLocks noGrp="1"/>
          </p:cNvSpPr>
          <p:nvPr>
            <p:ph type="sldNum" sz="quarter" idx="5"/>
          </p:nvPr>
        </p:nvSpPr>
        <p:spPr/>
        <p:txBody>
          <a:bodyPr/>
          <a:lstStyle/>
          <a:p>
            <a:fld id="{99D8031D-D789-47A8-8112-50A00181D5D4}" type="slidenum">
              <a:rPr lang="lv-LV" smtClean="0"/>
              <a:t>38</a:t>
            </a:fld>
            <a:endParaRPr lang="lv-LV"/>
          </a:p>
        </p:txBody>
      </p:sp>
    </p:spTree>
    <p:extLst>
      <p:ext uri="{BB962C8B-B14F-4D97-AF65-F5344CB8AC3E}">
        <p14:creationId xmlns:p14="http://schemas.microsoft.com/office/powerpoint/2010/main" val="20355672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5"/>
          </p:nvPr>
        </p:nvSpPr>
        <p:spPr/>
        <p:txBody>
          <a:bodyPr/>
          <a:lstStyle/>
          <a:p>
            <a:pPr>
              <a:defRPr/>
            </a:pPr>
            <a:fld id="{2ED54992-7B8D-4CEA-97F5-8EBB1C658488}" type="slidenum">
              <a:rPr lang="lv-LV" altLang="en-US" smtClean="0"/>
              <a:pPr>
                <a:defRPr/>
              </a:pPr>
              <a:t>39</a:t>
            </a:fld>
            <a:endParaRPr lang="lv-LV" altLang="en-US"/>
          </a:p>
        </p:txBody>
      </p:sp>
    </p:spTree>
    <p:extLst>
      <p:ext uri="{BB962C8B-B14F-4D97-AF65-F5344CB8AC3E}">
        <p14:creationId xmlns:p14="http://schemas.microsoft.com/office/powerpoint/2010/main" val="37964353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5"/>
          </p:nvPr>
        </p:nvSpPr>
        <p:spPr/>
        <p:txBody>
          <a:bodyPr/>
          <a:lstStyle/>
          <a:p>
            <a:fld id="{99D8031D-D789-47A8-8112-50A00181D5D4}" type="slidenum">
              <a:rPr lang="lv-LV" smtClean="0"/>
              <a:t>41</a:t>
            </a:fld>
            <a:endParaRPr lang="lv-LV"/>
          </a:p>
        </p:txBody>
      </p:sp>
    </p:spTree>
    <p:extLst>
      <p:ext uri="{BB962C8B-B14F-4D97-AF65-F5344CB8AC3E}">
        <p14:creationId xmlns:p14="http://schemas.microsoft.com/office/powerpoint/2010/main" val="10904602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just">
              <a:lnSpc>
                <a:spcPct val="107000"/>
              </a:lnSpc>
              <a:spcBef>
                <a:spcPts val="600"/>
              </a:spcBef>
              <a:spcAft>
                <a:spcPts val="600"/>
              </a:spcAft>
              <a:buFont typeface="Arial" panose="020B0604020202020204" pitchFamily="34" charset="0"/>
              <a:buNone/>
            </a:pPr>
            <a:endParaRPr lang="lv-LV" sz="1600" b="1">
              <a:solidFill>
                <a:srgbClr val="000000"/>
              </a:solidFill>
              <a:effectLst/>
              <a:latin typeface="+mj-lt"/>
              <a:ea typeface="Times New Roman" panose="02020603050405020304" pitchFamily="18"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a:defRPr/>
            </a:pPr>
            <a:fld id="{6EC1C068-CBAD-4749-90D9-F8C3934BDF14}" type="slidenum">
              <a:rPr lang="lv-LV" altLang="en-US" smtClean="0"/>
              <a:pPr>
                <a:defRPr/>
              </a:pPr>
              <a:t>3</a:t>
            </a:fld>
            <a:endParaRPr lang="lv-LV" altLang="en-US"/>
          </a:p>
        </p:txBody>
      </p:sp>
    </p:spTree>
    <p:extLst>
      <p:ext uri="{BB962C8B-B14F-4D97-AF65-F5344CB8AC3E}">
        <p14:creationId xmlns:p14="http://schemas.microsoft.com/office/powerpoint/2010/main" val="78435443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256806F1-5C7A-7E76-8B96-6FAF07509B0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0C332F51-CCDA-2525-6915-A9F1744AB0AE}"/>
              </a:ext>
            </a:extLst>
          </p:cNvPr>
          <p:cNvSpPr>
            <a:spLocks noGrp="1"/>
          </p:cNvSpPr>
          <p:nvPr>
            <p:ph type="body" idx="1"/>
          </p:nvPr>
        </p:nvSpPr>
        <p:spPr/>
        <p:txBody>
          <a:bodyPr/>
          <a:lstStyle/>
          <a:p>
            <a:pPr>
              <a:defRPr/>
            </a:pPr>
            <a:endParaRPr lang="lv-LV"/>
          </a:p>
        </p:txBody>
      </p:sp>
      <p:sp>
        <p:nvSpPr>
          <p:cNvPr id="17412" name="Slide Number Placeholder 3">
            <a:extLst>
              <a:ext uri="{FF2B5EF4-FFF2-40B4-BE49-F238E27FC236}">
                <a16:creationId xmlns:a16="http://schemas.microsoft.com/office/drawing/2014/main" id="{A1F02F06-9663-B39D-A349-CB78C588D77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4518D04F-A10D-474D-87A3-444688C62A21}" type="slidenum">
              <a:rPr lang="lv-LV" altLang="en-US" smtClean="0"/>
              <a:pPr/>
              <a:t>42</a:t>
            </a:fld>
            <a:endParaRPr lang="lv-LV" altLang="en-US"/>
          </a:p>
        </p:txBody>
      </p:sp>
    </p:spTree>
    <p:extLst>
      <p:ext uri="{BB962C8B-B14F-4D97-AF65-F5344CB8AC3E}">
        <p14:creationId xmlns:p14="http://schemas.microsoft.com/office/powerpoint/2010/main" val="18787003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5"/>
          </p:nvPr>
        </p:nvSpPr>
        <p:spPr/>
        <p:txBody>
          <a:bodyPr/>
          <a:lstStyle/>
          <a:p>
            <a:fld id="{EC88D0C5-AC87-4FC3-9A0B-0657FBD5B04A}" type="slidenum">
              <a:rPr lang="lv-LV" smtClean="0"/>
              <a:t>44</a:t>
            </a:fld>
            <a:endParaRPr lang="lv-LV"/>
          </a:p>
        </p:txBody>
      </p:sp>
    </p:spTree>
    <p:extLst>
      <p:ext uri="{BB962C8B-B14F-4D97-AF65-F5344CB8AC3E}">
        <p14:creationId xmlns:p14="http://schemas.microsoft.com/office/powerpoint/2010/main" val="23088399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lv-LV"/>
              <a:t>Likumprojekts šobrīd ir izdalīts septiņās nodaļās, bet šajā attēlā ir redzams tematiski sagrupēts likuma ietvars.</a:t>
            </a:r>
          </a:p>
          <a:p>
            <a:pPr marL="171450" indent="-171450">
              <a:buFont typeface="Arial" panose="020B0604020202020204" pitchFamily="34" charset="0"/>
              <a:buChar char="•"/>
            </a:pPr>
            <a:r>
              <a:rPr lang="lv-LV"/>
              <a:t>Ar tumšāki zaļo krāsu ir norādītas normas, kas tiek pārņemtas no jau esošajiem likumiem, tās uzlabojot un pilnveidojot, kur nepieciešams. Ar gaiši zaļo krāsu ir norādītas pilnīgi jaunas normas, kas vēl nav iekļautas Latvijas normatīvajā regulējumā.</a:t>
            </a:r>
          </a:p>
          <a:p>
            <a:pPr marL="171450" indent="-171450">
              <a:buFont typeface="Arial" panose="020B0604020202020204" pitchFamily="34" charset="0"/>
              <a:buChar char="•"/>
            </a:pPr>
            <a:r>
              <a:rPr lang="lv-LV"/>
              <a:t>Jāuzsver arī horizontālie jautājumi attiecībā uz sabiedrības iesaisti. Tiks izveidot darba grupa, lai nodrošinātu SEG emisiju samazināšanas un oglekļa dioksīda piesaistes mērķu izstrādi un ieviešanu. Ir arī paredzēt, ka </a:t>
            </a:r>
            <a:r>
              <a:rPr lang="lv-LV" sz="1800" u="none" strike="noStrike">
                <a:solidFill>
                  <a:srgbClr val="333333"/>
                </a:solidFill>
                <a:effectLst/>
                <a:latin typeface="Times New Roman" panose="02020603050405020304" pitchFamily="18" charset="0"/>
                <a:ea typeface="Times New Roman" panose="02020603050405020304" pitchFamily="18" charset="0"/>
              </a:rPr>
              <a:t>Vides aizsardzības un reģionālās attīstības ministrs katru gadu līdz 28. februārim ziņos Saeimā par paveikto un iecerēto darbību valsts klimata pārmaiņu politikas jomā, tādejādi veicinot sabiedrības informētību par klimata pārmaiņu politiku.</a:t>
            </a:r>
            <a:endParaRPr lang="lv-LV"/>
          </a:p>
        </p:txBody>
      </p:sp>
      <p:sp>
        <p:nvSpPr>
          <p:cNvPr id="4" name="Slide Number Placeholder 3"/>
          <p:cNvSpPr>
            <a:spLocks noGrp="1"/>
          </p:cNvSpPr>
          <p:nvPr>
            <p:ph type="sldNum" sz="quarter" idx="5"/>
          </p:nvPr>
        </p:nvSpPr>
        <p:spPr/>
        <p:txBody>
          <a:bodyPr/>
          <a:lstStyle/>
          <a:p>
            <a:pPr>
              <a:defRPr/>
            </a:pPr>
            <a:fld id="{2ED54992-7B8D-4CEA-97F5-8EBB1C658488}" type="slidenum">
              <a:rPr lang="lv-LV" altLang="en-US" smtClean="0"/>
              <a:pPr>
                <a:defRPr/>
              </a:pPr>
              <a:t>45</a:t>
            </a:fld>
            <a:endParaRPr lang="lv-LV" altLang="en-US"/>
          </a:p>
        </p:txBody>
      </p:sp>
    </p:spTree>
    <p:extLst>
      <p:ext uri="{BB962C8B-B14F-4D97-AF65-F5344CB8AC3E}">
        <p14:creationId xmlns:p14="http://schemas.microsoft.com/office/powerpoint/2010/main" val="38001550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defRPr/>
            </a:pPr>
            <a:r>
              <a:rPr lang="lv-LV"/>
              <a:t>Likumprojekts paredz nozarēm saistošu mērķu noteikšanu, lai veicinātu visu nozaru iesaisti kopējo SEG emisiju samazināšanā un konkrētu pasākumu īstenošanā. </a:t>
            </a:r>
            <a:endParaRPr lang="lv-LV" altLang="en-US">
              <a:latin typeface="Verdana"/>
              <a:ea typeface="Verdana"/>
            </a:endParaRPr>
          </a:p>
          <a:p>
            <a:pPr marL="171450" indent="-171450">
              <a:buFont typeface="Arial"/>
              <a:buChar char="•"/>
              <a:defRPr/>
            </a:pPr>
            <a:r>
              <a:rPr lang="lv-LV"/>
              <a:t>Ņemot vērā kopējos Latvijas mērķus un apņemšanos virzīties uz </a:t>
            </a:r>
            <a:r>
              <a:rPr lang="lv-LV" err="1"/>
              <a:t>klimatneitralitāti</a:t>
            </a:r>
            <a:r>
              <a:rPr lang="lv-LV"/>
              <a:t>, ir nepieciešams visām tautsaimniecības nozarēm sniegt devumu SEG emisiju samazināšanā, jo SEG emisijas tiek radītas visās nozarēs. Uzskatām, ka šāda mērķu sadale uzlabotu koordināciju starp nozarēm, veicinātu nozaru pašu iesaisti konkrētāku SEG emisiju samazinošu pasākumu plānošanā un nodrošinās iespēju izvērtēt katras nozares sniegumu. </a:t>
            </a:r>
            <a:endParaRPr lang="lv-LV">
              <a:cs typeface="Calibri"/>
            </a:endParaRPr>
          </a:p>
          <a:p>
            <a:pPr marL="171450" indent="-171450">
              <a:buFont typeface="Arial"/>
              <a:buChar char="•"/>
              <a:defRPr/>
            </a:pPr>
            <a:r>
              <a:rPr lang="lv-LV"/>
              <a:t>Enerģētika (37% no kopējām SEG emisijām), transports (29,9%)  un lauksaimniecība (19,8%) ir lielākie SEG emisiju avoti Latvijā 2019. gadā, tomēr, lai neuzliktu nepamatoti lielu slogu uz šīm nozarēm, nepieciešams noteikt nozaru mērķus visās nozarēs, samērīgā veidā. </a:t>
            </a:r>
            <a:endParaRPr lang="lv-LV">
              <a:cs typeface="Calibri"/>
            </a:endParaRPr>
          </a:p>
          <a:p>
            <a:pPr marL="171450" indent="-171450">
              <a:buFont typeface="Arial"/>
              <a:buChar char="•"/>
              <a:defRPr/>
            </a:pPr>
            <a:r>
              <a:rPr lang="lv-LV"/>
              <a:t>Likumprojektā tiek paredzēts, ka Ministru kabinets noteiks saistošos mērķus, lai veicinātu kopējo mērķu izpildi. </a:t>
            </a:r>
            <a:endParaRPr lang="lv-LV">
              <a:cs typeface="Calibri"/>
            </a:endParaRPr>
          </a:p>
          <a:p>
            <a:pPr marL="171450" indent="-171450">
              <a:buFont typeface="Arial"/>
              <a:buChar char="•"/>
              <a:defRPr/>
            </a:pPr>
            <a:r>
              <a:rPr lang="lv-LV"/>
              <a:t>Tiek paredzēts, ka Ministru kabinets noteiks arī pienākumu sadalījumu starp ministrijām mērķu sasniegšanai, lai visas tautsaimniecības nozares tiktu iesaistītas un arī uzņemtos atbildību par izpildi. Papildus jāņem vērā, ka mērķus būtu jāsasniedz visās tautsaimniecības nozarēs un viena ministrija to nevar nodrošināt, it īpaši ņemot vērā to kompetences nozaru jautājumos.</a:t>
            </a:r>
            <a:endParaRPr lang="lv-LV">
              <a:cs typeface="Calibri"/>
            </a:endParaRPr>
          </a:p>
          <a:p>
            <a:pPr marL="171450" indent="-171450">
              <a:buFont typeface="Arial"/>
              <a:buChar char="•"/>
              <a:defRPr/>
            </a:pPr>
            <a:r>
              <a:rPr lang="lv-LV"/>
              <a:t>Tiek izdalīts sešas nozares, kas noteiktas atbilstoši Klimata pārmaiņu starpvaldību padomes vadlīnijām, par kurām arī SEG emisijas tiek ziņotas.</a:t>
            </a:r>
            <a:endParaRPr lang="lv-LV">
              <a:cs typeface="Calibri"/>
            </a:endParaRPr>
          </a:p>
        </p:txBody>
      </p:sp>
      <p:sp>
        <p:nvSpPr>
          <p:cNvPr id="4" name="Slide Number Placeholder 3"/>
          <p:cNvSpPr>
            <a:spLocks noGrp="1"/>
          </p:cNvSpPr>
          <p:nvPr>
            <p:ph type="sldNum" sz="quarter" idx="5"/>
          </p:nvPr>
        </p:nvSpPr>
        <p:spPr/>
        <p:txBody>
          <a:bodyPr/>
          <a:lstStyle/>
          <a:p>
            <a:pPr>
              <a:defRPr/>
            </a:pPr>
            <a:fld id="{2ED54992-7B8D-4CEA-97F5-8EBB1C658488}" type="slidenum">
              <a:rPr lang="lv-LV" altLang="en-US" smtClean="0"/>
              <a:pPr>
                <a:defRPr/>
              </a:pPr>
              <a:t>46</a:t>
            </a:fld>
            <a:endParaRPr lang="lv-LV" altLang="en-US"/>
          </a:p>
        </p:txBody>
      </p:sp>
    </p:spTree>
    <p:extLst>
      <p:ext uri="{BB962C8B-B14F-4D97-AF65-F5344CB8AC3E}">
        <p14:creationId xmlns:p14="http://schemas.microsoft.com/office/powerpoint/2010/main" val="189539332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5"/>
          </p:nvPr>
        </p:nvSpPr>
        <p:spPr/>
        <p:txBody>
          <a:bodyPr/>
          <a:lstStyle/>
          <a:p>
            <a:pPr>
              <a:defRPr/>
            </a:pPr>
            <a:fld id="{2ED54992-7B8D-4CEA-97F5-8EBB1C658488}" type="slidenum">
              <a:rPr lang="lv-LV" altLang="en-US" smtClean="0"/>
              <a:pPr>
                <a:defRPr/>
              </a:pPr>
              <a:t>49</a:t>
            </a:fld>
            <a:endParaRPr lang="lv-LV" altLang="en-US"/>
          </a:p>
        </p:txBody>
      </p:sp>
    </p:spTree>
    <p:extLst>
      <p:ext uri="{BB962C8B-B14F-4D97-AF65-F5344CB8AC3E}">
        <p14:creationId xmlns:p14="http://schemas.microsoft.com/office/powerpoint/2010/main" val="34209851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B816EA15-DC32-46C4-AA0F-CAA14D34CDB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93D513F4-11F3-4ECD-AA3B-2A5328BBEC4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lv-LV" altLang="lv-LV"/>
              <a:t>ES fondu ietvaros līdz 2027.gadam VARAM ietvaros plānots finansējums ap 220 </a:t>
            </a:r>
            <a:r>
              <a:rPr lang="lv-LV" altLang="lv-LV" err="1"/>
              <a:t>milj</a:t>
            </a:r>
            <a:r>
              <a:rPr lang="lv-LV" altLang="lv-LV"/>
              <a:t> eiro, kas galvenokārt virzīti klimat politikas mērķu sasniegšanai. Vienlaikus būtiska loma būs ministrijas pārziņa esošajiem klimata finansējuma instrumentiem – Emisijas kvotu izsolīšanas instrumentam un Modernizācijas fonam.</a:t>
            </a:r>
          </a:p>
        </p:txBody>
      </p:sp>
      <p:sp>
        <p:nvSpPr>
          <p:cNvPr id="29700" name="Slide Number Placeholder 3">
            <a:extLst>
              <a:ext uri="{FF2B5EF4-FFF2-40B4-BE49-F238E27FC236}">
                <a16:creationId xmlns:a16="http://schemas.microsoft.com/office/drawing/2014/main" id="{6FD1E1DA-7BB0-493E-BC1D-E14D979AAF3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24DA95E9-0E58-4678-A03E-BEE70089ED72}" type="slidenum">
              <a:rPr lang="lv-LV" altLang="en-US" smtClean="0"/>
              <a:pPr/>
              <a:t>50</a:t>
            </a:fld>
            <a:endParaRPr lang="lv-LV"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5"/>
          </p:nvPr>
        </p:nvSpPr>
        <p:spPr/>
        <p:txBody>
          <a:bodyPr/>
          <a:lstStyle/>
          <a:p>
            <a:fld id="{99D8031D-D789-47A8-8112-50A00181D5D4}" type="slidenum">
              <a:rPr lang="lv-LV" smtClean="0"/>
              <a:t>51</a:t>
            </a:fld>
            <a:endParaRPr lang="lv-LV"/>
          </a:p>
        </p:txBody>
      </p:sp>
    </p:spTree>
    <p:extLst>
      <p:ext uri="{BB962C8B-B14F-4D97-AF65-F5344CB8AC3E}">
        <p14:creationId xmlns:p14="http://schemas.microsoft.com/office/powerpoint/2010/main" val="40596628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a:t>Latvijas klimata mērķi:</a:t>
            </a:r>
          </a:p>
          <a:p>
            <a:endParaRPr lang="lv-LV"/>
          </a:p>
          <a:p>
            <a:pPr marL="350520" indent="-350520" algn="just">
              <a:defRPr/>
            </a:pPr>
            <a:r>
              <a:rPr lang="lv-LV" altLang="en-US" sz="1700">
                <a:latin typeface="Verdana"/>
                <a:ea typeface="Verdana"/>
              </a:rPr>
              <a:t>- Latvijas </a:t>
            </a:r>
            <a:r>
              <a:rPr lang="lv-LV" altLang="en-US" sz="1700" b="1" err="1">
                <a:latin typeface="Verdana"/>
                <a:ea typeface="Verdana"/>
              </a:rPr>
              <a:t>klimatneitralitātes</a:t>
            </a:r>
            <a:r>
              <a:rPr lang="lv-LV" altLang="en-US" sz="1700" b="1">
                <a:latin typeface="Verdana"/>
                <a:ea typeface="Verdana"/>
              </a:rPr>
              <a:t> stratēģija </a:t>
            </a:r>
            <a:r>
              <a:rPr lang="lv-LV" altLang="en-US" sz="1700">
                <a:latin typeface="Verdana"/>
                <a:ea typeface="Verdana"/>
              </a:rPr>
              <a:t>paredz 100% samazināt SEG emisijas līdz 2050. gadam, nesamazināmās SEG emisijas kompensē piesaiste ZIZIMM sektorā.</a:t>
            </a:r>
          </a:p>
          <a:p>
            <a:pPr marL="350520" indent="-350520" algn="just">
              <a:defRPr/>
            </a:pPr>
            <a:r>
              <a:rPr lang="lv-LV" altLang="en-US" sz="1700" b="0">
                <a:latin typeface="Verdana"/>
                <a:ea typeface="Verdana"/>
              </a:rPr>
              <a:t>Oglekļa mazietilpīga attīstība (OMA) ir veids kā sasniegt </a:t>
            </a:r>
            <a:r>
              <a:rPr lang="lv-LV" altLang="en-US" sz="1700" b="0" err="1">
                <a:latin typeface="Verdana"/>
                <a:ea typeface="Verdana"/>
              </a:rPr>
              <a:t>klimatneitralitāti</a:t>
            </a:r>
            <a:r>
              <a:rPr lang="lv-LV" altLang="en-US" sz="1700" b="0">
                <a:latin typeface="Verdana"/>
                <a:ea typeface="Verdana"/>
              </a:rPr>
              <a:t>.</a:t>
            </a:r>
          </a:p>
          <a:p>
            <a:pPr marL="350520" indent="-350520" algn="just">
              <a:defRPr/>
            </a:pPr>
            <a:r>
              <a:rPr lang="lv-LV" altLang="en-US" sz="1700" b="0"/>
              <a:t>Divas </a:t>
            </a:r>
            <a:r>
              <a:rPr lang="lv-LV" altLang="en-US" sz="1700" b="0" err="1"/>
              <a:t>pamatpieejas</a:t>
            </a:r>
            <a:r>
              <a:rPr lang="lv-LV" altLang="en-US" sz="1700" b="0"/>
              <a:t> </a:t>
            </a:r>
            <a:r>
              <a:rPr lang="lv-LV" altLang="en-US" sz="1700" b="0" err="1"/>
              <a:t>klimatneitralitātes</a:t>
            </a:r>
            <a:r>
              <a:rPr lang="lv-LV" altLang="en-US" sz="1700" b="0"/>
              <a:t> sasniegšanai: </a:t>
            </a:r>
          </a:p>
          <a:p>
            <a:pPr lvl="1" algn="just">
              <a:defRPr/>
            </a:pPr>
            <a:r>
              <a:rPr lang="lv-LV" altLang="en-US" sz="1700" b="0"/>
              <a:t>Tehnoloģiskie risinājumi;</a:t>
            </a:r>
          </a:p>
          <a:p>
            <a:pPr lvl="1" algn="just">
              <a:defRPr/>
            </a:pPr>
            <a:r>
              <a:rPr lang="lv-LV" altLang="en-US" sz="1700" b="0">
                <a:latin typeface="Verdana"/>
                <a:ea typeface="Verdana"/>
              </a:rPr>
              <a:t>Dzīvesveida maiņa.</a:t>
            </a:r>
          </a:p>
          <a:p>
            <a:pPr marL="350520" indent="-350520" algn="just">
              <a:spcBef>
                <a:spcPts val="20"/>
              </a:spcBef>
              <a:defRPr/>
            </a:pPr>
            <a:r>
              <a:rPr lang="lv-LV" altLang="en-US" sz="1700" b="0">
                <a:latin typeface="Verdana"/>
                <a:ea typeface="Verdana"/>
              </a:rPr>
              <a:t>Iespējamies risinājumi OMA nodrošināšanai:</a:t>
            </a:r>
          </a:p>
          <a:p>
            <a:pPr lvl="1" algn="just">
              <a:spcBef>
                <a:spcPts val="20"/>
              </a:spcBef>
              <a:buFont typeface="Courier New" panose="020B0604020202020204" pitchFamily="34" charset="0"/>
              <a:buChar char="o"/>
              <a:defRPr/>
            </a:pPr>
            <a:r>
              <a:rPr lang="lv-LV" altLang="en-US" sz="1700" b="0">
                <a:latin typeface="Verdana"/>
                <a:ea typeface="Verdana"/>
              </a:rPr>
              <a:t>Pētniecība un inovācija oglekļa mazietilpīgas tehnoloģijās;</a:t>
            </a:r>
            <a:endParaRPr lang="lv-LV" sz="1700" b="0"/>
          </a:p>
          <a:p>
            <a:pPr lvl="1" algn="just">
              <a:spcBef>
                <a:spcPts val="20"/>
              </a:spcBef>
              <a:buFont typeface="Courier New" panose="020B0604020202020204" pitchFamily="34" charset="0"/>
              <a:buChar char="o"/>
              <a:defRPr/>
            </a:pPr>
            <a:r>
              <a:rPr lang="lv-LV" sz="1700" b="0">
                <a:latin typeface="Verdana"/>
                <a:ea typeface="Verdana"/>
              </a:rPr>
              <a:t>Visaptveroša energoefektivitāte</a:t>
            </a:r>
            <a:r>
              <a:rPr lang="lv-LV" sz="1700">
                <a:latin typeface="Verdana"/>
                <a:ea typeface="Verdana"/>
              </a:rPr>
              <a:t>;</a:t>
            </a:r>
          </a:p>
          <a:p>
            <a:pPr lvl="1" algn="just">
              <a:spcBef>
                <a:spcPts val="20"/>
              </a:spcBef>
              <a:buFont typeface="Courier New" panose="020B0604020202020204" pitchFamily="34" charset="0"/>
              <a:buChar char="o"/>
              <a:defRPr/>
            </a:pPr>
            <a:r>
              <a:rPr lang="lv-LV" sz="1700">
                <a:latin typeface="Verdana"/>
                <a:ea typeface="Verdana"/>
              </a:rPr>
              <a:t>Ilgtspējīga enerģētika;</a:t>
            </a:r>
            <a:endParaRPr lang="lv-LV" sz="1700"/>
          </a:p>
          <a:p>
            <a:pPr lvl="1" algn="just">
              <a:spcBef>
                <a:spcPts val="20"/>
              </a:spcBef>
              <a:buFont typeface="Courier New" panose="020B0604020202020204" pitchFamily="34" charset="0"/>
              <a:buChar char="o"/>
              <a:defRPr/>
            </a:pPr>
            <a:r>
              <a:rPr lang="lv-LV" sz="1700" err="1">
                <a:latin typeface="Verdana"/>
                <a:ea typeface="Verdana"/>
              </a:rPr>
              <a:t>Resursefektīvs</a:t>
            </a:r>
            <a:r>
              <a:rPr lang="lv-LV" sz="1700">
                <a:latin typeface="Verdana"/>
                <a:ea typeface="Verdana"/>
              </a:rPr>
              <a:t> un videi draudzīgs transports;</a:t>
            </a:r>
          </a:p>
          <a:p>
            <a:pPr lvl="1" algn="just">
              <a:spcBef>
                <a:spcPts val="20"/>
              </a:spcBef>
              <a:buFont typeface="Courier New" panose="020B0604020202020204" pitchFamily="34" charset="0"/>
              <a:buChar char="o"/>
              <a:defRPr/>
            </a:pPr>
            <a:r>
              <a:rPr lang="lv-LV" sz="1700">
                <a:latin typeface="Verdana"/>
                <a:ea typeface="Verdana"/>
              </a:rPr>
              <a:t>Ilgtspējīga zemes apsaimniekošana un lauksaimniecība;</a:t>
            </a:r>
            <a:endParaRPr lang="lv-LV" sz="1700"/>
          </a:p>
          <a:p>
            <a:pPr lvl="1" algn="just">
              <a:spcBef>
                <a:spcPts val="20"/>
              </a:spcBef>
              <a:buFont typeface="Courier New" panose="020B0604020202020204" pitchFamily="34" charset="0"/>
              <a:buChar char="o"/>
              <a:defRPr/>
            </a:pPr>
            <a:r>
              <a:rPr lang="lv-LV" sz="1700">
                <a:latin typeface="Verdana"/>
                <a:ea typeface="Verdana"/>
              </a:rPr>
              <a:t>Ilgtspējīgs patēriņš un ražošana.</a:t>
            </a:r>
          </a:p>
          <a:p>
            <a:pPr marL="171450" indent="-171450">
              <a:buFontTx/>
              <a:buChar char="-"/>
            </a:pPr>
            <a:endParaRPr lang="lv-LV"/>
          </a:p>
          <a:p>
            <a:pPr marL="171450" indent="-171450">
              <a:buFontTx/>
              <a:buChar char="-"/>
            </a:pPr>
            <a:endParaRPr lang="lv-LV"/>
          </a:p>
          <a:p>
            <a:pPr marL="171450" indent="-171450">
              <a:buFontTx/>
              <a:buChar char="-"/>
            </a:pPr>
            <a:r>
              <a:rPr lang="lv-LV" b="1"/>
              <a:t>NEKP</a:t>
            </a:r>
          </a:p>
          <a:p>
            <a:r>
              <a:rPr lang="lv-LV"/>
              <a:t>Nacionālais enerģētikas un klimata plāns 2021.-2030.gadam ir politikas plānošanas dokuments, ar kuru tiek noteikti Latvijas mērķi un to izpildes pasākumi šādā nozarēs vai darbībās – siltumnīcefekta gāzu emisiju samazinājums un oglekļa dioksīda piesaistes palielinājums, atjaunojamo energoresursu īpatsvara palielinājums, energoefektivitātes uzlabošana, enerģētiskās drošības nodrošināšana, enerģijas tirgu infrastruktūras uzturēšana un uzlabošana, kā arī inovāciju, pētniecības un konkurētspējas uzlabošana.</a:t>
            </a:r>
            <a:endParaRPr lang="lv-LV">
              <a:cs typeface="Calibri"/>
            </a:endParaRPr>
          </a:p>
          <a:p>
            <a:r>
              <a:rPr lang="lv-LV"/>
              <a:t>Plāna ilgtermiņa </a:t>
            </a:r>
            <a:r>
              <a:rPr lang="lv-LV" b="1"/>
              <a:t>vīzija</a:t>
            </a:r>
            <a:r>
              <a:rPr lang="lv-LV"/>
              <a:t> ir ilgtspējīgā, konkurētspējīgā un drošā veidā </a:t>
            </a:r>
            <a:r>
              <a:rPr lang="lv-LV" b="1"/>
              <a:t>veicināt ilgtspējīgas tautsaimniecības attīstību.</a:t>
            </a:r>
            <a:endParaRPr lang="lv-LV" b="1">
              <a:cs typeface="Calibri"/>
            </a:endParaRPr>
          </a:p>
          <a:p>
            <a:pPr algn="just"/>
            <a:r>
              <a:rPr lang="lv-LV"/>
              <a:t>Plāna ilgtermiņa mērķis ir, </a:t>
            </a:r>
            <a:r>
              <a:rPr lang="lv-LV" b="1"/>
              <a:t>uzlabojot enerģētisko drošību un sabiedrības labklājību, ilgtspējīgā, konkurētspējīgā, izmaksu efektīvā, drošā un uz tirgus principiem balstītā veidā veicināt </a:t>
            </a:r>
            <a:r>
              <a:rPr lang="lv-LV" b="1" err="1"/>
              <a:t>klimatneitrālas</a:t>
            </a:r>
            <a:r>
              <a:rPr lang="lv-LV" b="1"/>
              <a:t> tautsaimniecības attīstību.</a:t>
            </a:r>
            <a:r>
              <a:rPr lang="lv-LV"/>
              <a:t> </a:t>
            </a:r>
          </a:p>
          <a:p>
            <a:pPr algn="just"/>
            <a:r>
              <a:rPr lang="lv-LV" b="1" u="sng"/>
              <a:t>Lai īstenotu mērķi ir nepieciešams:</a:t>
            </a:r>
            <a:r>
              <a:rPr lang="lv-LV"/>
              <a:t> </a:t>
            </a:r>
            <a:endParaRPr lang="lv-LV">
              <a:cs typeface="Calibri"/>
            </a:endParaRPr>
          </a:p>
          <a:p>
            <a:pPr marL="171450" indent="-171450" algn="just">
              <a:buFont typeface="Arial"/>
              <a:buChar char="•"/>
            </a:pPr>
            <a:r>
              <a:rPr lang="lv-LV"/>
              <a:t>Veicināt resursu efektīvu izmantošanu, kā arī to pašpietiekamību un dažādību;</a:t>
            </a:r>
            <a:endParaRPr lang="lv-LV">
              <a:cs typeface="Calibri"/>
            </a:endParaRPr>
          </a:p>
          <a:p>
            <a:pPr marL="171450" indent="-171450" algn="just">
              <a:buFont typeface="Arial"/>
              <a:buChar char="•"/>
            </a:pPr>
            <a:r>
              <a:rPr lang="lv-LV"/>
              <a:t>Nodrošināt  resursu, un it īpaši fosilu un neilgtspējīgu resursu, patēriņa būtisku samazināšanu un vienlaicīgu pāreju uz ilgtspējīgu, atjaunojamu un inovatīvu resursu izmantošanu, nodrošinot vienlīdzīgu pieeju energoresursiem visām sabiedrības grupām;</a:t>
            </a:r>
            <a:endParaRPr lang="lv-LV">
              <a:cs typeface="Calibri"/>
            </a:endParaRPr>
          </a:p>
          <a:p>
            <a:pPr marL="171450" indent="-171450" algn="just">
              <a:buFont typeface="Arial"/>
              <a:buChar char="•"/>
            </a:pPr>
            <a:r>
              <a:rPr lang="lv-LV"/>
              <a:t>Stimulēt tādas pētniecības un inovāciju attīstību, kas veicina ilgtspējīgas enerģētikas sektora attīstību un klimata pārmaiņu mazināšanu. </a:t>
            </a:r>
          </a:p>
          <a:p>
            <a:pPr marL="0" indent="0" algn="just">
              <a:buFont typeface="Arial"/>
              <a:buNone/>
            </a:pPr>
            <a:endParaRPr lang="lv-LV">
              <a:cs typeface="Calibri"/>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lv-LV"/>
              <a:t>- </a:t>
            </a:r>
            <a:r>
              <a:rPr lang="lv-LV" b="1"/>
              <a:t>Vides politikas pamatnostādnes 2021.-2027. gadam  </a:t>
            </a:r>
            <a:r>
              <a:rPr lang="lv-LV"/>
              <a:t>(turpmāk – VPP2027) ir vides aizsardzības nozares vidēja termiņa politikas plānošanas dokuments. Tas izstrādāts atbilstoši Latvijas Ilgtspējīgas attīstības stratēģijā līdz 2030. gadam  (turpmāk – Latvija2030) un Nacionālajā attīstības plānā 2021.-2027.gadam  (turpmāk – NAP2027) noteiktajām prioritātēm un Eiropas zaļā kursa  stratēģiskiem mērķiem. </a:t>
            </a:r>
          </a:p>
          <a:p>
            <a:pPr marL="0" indent="0">
              <a:buFontTx/>
              <a:buNone/>
            </a:pPr>
            <a:endParaRPr lang="lv-LV"/>
          </a:p>
          <a:p>
            <a:pPr marL="171450" indent="-171450">
              <a:buFontTx/>
              <a:buChar char="-"/>
            </a:pPr>
            <a:r>
              <a:rPr lang="lv-LV"/>
              <a:t>Visām nozarēm ir jāsniedz ieguldījums SEG emisiju samazināšanā, klimata politikas mērķu ieviešana attiecas uz visiem pārvaldības līmeņiem, arī pašvaldībām ir svarīga loma SEG emisiju samazināšanā un klimata politikas mērķu sasniegšanā</a:t>
            </a:r>
          </a:p>
          <a:p>
            <a:endParaRPr lang="lv-LV"/>
          </a:p>
        </p:txBody>
      </p:sp>
      <p:sp>
        <p:nvSpPr>
          <p:cNvPr id="4" name="Slide Number Placeholder 3"/>
          <p:cNvSpPr>
            <a:spLocks noGrp="1"/>
          </p:cNvSpPr>
          <p:nvPr>
            <p:ph type="sldNum" sz="quarter" idx="5"/>
          </p:nvPr>
        </p:nvSpPr>
        <p:spPr/>
        <p:txBody>
          <a:bodyPr/>
          <a:lstStyle/>
          <a:p>
            <a:fld id="{F9DA259D-87B2-48A8-8896-0559A1CBD787}" type="slidenum">
              <a:rPr lang="en-GB" smtClean="0"/>
              <a:t>4</a:t>
            </a:fld>
            <a:endParaRPr lang="en-GB"/>
          </a:p>
        </p:txBody>
      </p:sp>
    </p:spTree>
    <p:extLst>
      <p:ext uri="{BB962C8B-B14F-4D97-AF65-F5344CB8AC3E}">
        <p14:creationId xmlns:p14="http://schemas.microsoft.com/office/powerpoint/2010/main" val="19508743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246E83ED-E24D-4C91-95B9-6AAA91EA160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a:extLst>
              <a:ext uri="{FF2B5EF4-FFF2-40B4-BE49-F238E27FC236}">
                <a16:creationId xmlns:a16="http://schemas.microsoft.com/office/drawing/2014/main" id="{13283104-F712-4271-873B-55D549EB844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85750" indent="-285750" algn="just">
              <a:spcAft>
                <a:spcPts val="600"/>
              </a:spcAft>
              <a:buFontTx/>
              <a:buChar char="•"/>
            </a:pPr>
            <a:r>
              <a:rPr lang="lv-LV" altLang="lv-LV" sz="1800">
                <a:solidFill>
                  <a:srgbClr val="000000"/>
                </a:solidFill>
                <a:latin typeface="Times New Roman" panose="02020603050405020304" pitchFamily="18" charset="0"/>
                <a:cs typeface="Calibri" panose="020F0502020204030204" pitchFamily="34" charset="0"/>
              </a:rPr>
              <a:t>VARAM izstrādātā </a:t>
            </a:r>
            <a:r>
              <a:rPr lang="lv-LV" altLang="lv-LV" sz="1800" i="1">
                <a:solidFill>
                  <a:srgbClr val="000000"/>
                </a:solidFill>
                <a:latin typeface="Times New Roman" panose="02020603050405020304" pitchFamily="18" charset="0"/>
                <a:cs typeface="Calibri" panose="020F0502020204030204" pitchFamily="34" charset="0"/>
              </a:rPr>
              <a:t>Latvijas stratēģija </a:t>
            </a:r>
            <a:r>
              <a:rPr lang="lv-LV" altLang="lv-LV" sz="1800" i="1" err="1">
                <a:solidFill>
                  <a:srgbClr val="000000"/>
                </a:solidFill>
                <a:latin typeface="Times New Roman" panose="02020603050405020304" pitchFamily="18" charset="0"/>
                <a:cs typeface="Calibri" panose="020F0502020204030204" pitchFamily="34" charset="0"/>
              </a:rPr>
              <a:t>klimatneitralitātes</a:t>
            </a:r>
            <a:r>
              <a:rPr lang="lv-LV" altLang="lv-LV" sz="1800" i="1">
                <a:solidFill>
                  <a:srgbClr val="000000"/>
                </a:solidFill>
                <a:latin typeface="Times New Roman" panose="02020603050405020304" pitchFamily="18" charset="0"/>
                <a:cs typeface="Calibri" panose="020F0502020204030204" pitchFamily="34" charset="0"/>
              </a:rPr>
              <a:t> sasniegšanai līdz 2050. gadam</a:t>
            </a:r>
            <a:r>
              <a:rPr lang="lv-LV" altLang="lv-LV" sz="1800">
                <a:solidFill>
                  <a:srgbClr val="000000"/>
                </a:solidFill>
                <a:latin typeface="Times New Roman" panose="02020603050405020304" pitchFamily="18" charset="0"/>
                <a:cs typeface="Calibri" panose="020F0502020204030204" pitchFamily="34" charset="0"/>
              </a:rPr>
              <a:t> ir ilgtermiņa dokuments, lai nodrošinātu vienotu valsts virzību, kā arī dotu pamatu visu nozaru plānošanas dokumentos ietvert oglekļa mazietilpīgas attīstības pamatprincipus. Stratēģiju plānots īstenot caur secīgiem Nacionālajiem enerģētikas un klimata plāniem, kur norādīti gan konkrēti pasākumi, gan atbildības, kā arī noteikti termiņi un finansējums.</a:t>
            </a:r>
            <a:endParaRPr lang="lv-LV" altLang="lv-LV" sz="1800">
              <a:latin typeface="Times New Roman" panose="02020603050405020304" pitchFamily="18" charset="0"/>
              <a:cs typeface="Calibri" panose="020F0502020204030204" pitchFamily="34" charset="0"/>
            </a:endParaRPr>
          </a:p>
          <a:p>
            <a:pPr marL="285750" indent="-285750" algn="just">
              <a:buFontTx/>
              <a:buChar char="•"/>
            </a:pPr>
            <a:r>
              <a:rPr lang="lv-LV" altLang="lv-LV" sz="1800">
                <a:solidFill>
                  <a:srgbClr val="000000"/>
                </a:solidFill>
                <a:latin typeface="Times New Roman" panose="02020603050405020304" pitchFamily="18" charset="0"/>
                <a:cs typeface="Calibri" panose="020F0502020204030204" pitchFamily="34" charset="0"/>
              </a:rPr>
              <a:t>Tā akcentē tādus pārejas uz </a:t>
            </a:r>
            <a:r>
              <a:rPr lang="lv-LV" altLang="lv-LV" sz="1800" err="1">
                <a:solidFill>
                  <a:srgbClr val="000000"/>
                </a:solidFill>
                <a:latin typeface="Times New Roman" panose="02020603050405020304" pitchFamily="18" charset="0"/>
                <a:cs typeface="Calibri" panose="020F0502020204030204" pitchFamily="34" charset="0"/>
              </a:rPr>
              <a:t>klimatneitralitāti</a:t>
            </a:r>
            <a:r>
              <a:rPr lang="lv-LV" altLang="lv-LV" sz="1800">
                <a:solidFill>
                  <a:srgbClr val="000000"/>
                </a:solidFill>
                <a:latin typeface="Times New Roman" panose="02020603050405020304" pitchFamily="18" charset="0"/>
                <a:cs typeface="Calibri" panose="020F0502020204030204" pitchFamily="34" charset="0"/>
              </a:rPr>
              <a:t> potenciālos ieguvumus kā piemēram, inovācijas, zaļās darba vietas un mazāki elektrības rēķini. Stratēģijas īstenošana nav tikai izaicinājums, bet vienlaikus iespēja, jo, to īstenojot, potenciālie ieguvumi saistāmi ne tikai ar vides, bet arī ar sociālo un ekonomikas dimensijām. </a:t>
            </a:r>
            <a:endParaRPr lang="lv-LV" altLang="lv-LV" sz="1800">
              <a:latin typeface="Times New Roman" panose="02020603050405020304" pitchFamily="18" charset="0"/>
              <a:cs typeface="Calibri" panose="020F0502020204030204" pitchFamily="34" charset="0"/>
            </a:endParaRPr>
          </a:p>
          <a:p>
            <a:pPr marL="285750" indent="-285750" algn="just">
              <a:buFontTx/>
              <a:buChar char="•"/>
            </a:pPr>
            <a:r>
              <a:rPr lang="lv-LV" altLang="lv-LV" err="1">
                <a:solidFill>
                  <a:srgbClr val="414142"/>
                </a:solidFill>
              </a:rPr>
              <a:t>Klimatneitralitātes</a:t>
            </a:r>
            <a:r>
              <a:rPr lang="lv-LV" altLang="lv-LV">
                <a:solidFill>
                  <a:srgbClr val="414142"/>
                </a:solidFill>
              </a:rPr>
              <a:t> stratēģijas mērķis ir nodrošināt Latvijas </a:t>
            </a:r>
            <a:r>
              <a:rPr lang="lv-LV" altLang="lv-LV" err="1">
                <a:solidFill>
                  <a:srgbClr val="414142"/>
                </a:solidFill>
              </a:rPr>
              <a:t>klimatneitralitāti</a:t>
            </a:r>
            <a:r>
              <a:rPr lang="lv-LV" altLang="lv-LV">
                <a:solidFill>
                  <a:srgbClr val="414142"/>
                </a:solidFill>
              </a:rPr>
              <a:t> 2050. gadā. Lai to sasniegtu ir izvirzīti divi stratēģiskie mērķi - SEG emisiju samazināšana visos tautsaimniecības sektoros un CO</a:t>
            </a:r>
            <a:r>
              <a:rPr lang="lv-LV" altLang="lv-LV" baseline="-25000">
                <a:solidFill>
                  <a:srgbClr val="414142"/>
                </a:solidFill>
              </a:rPr>
              <a:t>2</a:t>
            </a:r>
            <a:r>
              <a:rPr lang="lv-LV" altLang="lv-LV">
                <a:solidFill>
                  <a:srgbClr val="414142"/>
                </a:solidFill>
              </a:rPr>
              <a:t> piesaistes palielināšana. </a:t>
            </a:r>
            <a:r>
              <a:rPr lang="lv-LV" altLang="lv-LV" err="1">
                <a:solidFill>
                  <a:srgbClr val="414142"/>
                </a:solidFill>
              </a:rPr>
              <a:t>Klimatneitralitātes</a:t>
            </a:r>
            <a:r>
              <a:rPr lang="lv-LV" altLang="lv-LV">
                <a:solidFill>
                  <a:srgbClr val="414142"/>
                </a:solidFill>
              </a:rPr>
              <a:t> stratēģija, paredz, ka 2050. gadā ir panākts ilgtspējīgs līdzsvars starp dažādiem zemes izmantošanas veidiem, ievērojot klimata, dabas aizsardzības, ekonomiskos un sociālos aspektus; Latvijas lauksaimniecība un mežsaimniecība ir resursu efektīva - panākta augsta produktivitāte, tiek ražoti produkti ar augstu pievienoto vērtību; ir veikta organisko augšņu izpēte un tām tiek piemērota atbilstoša izmantošana; tiek maksimāli veicināta atjaunojamo energoresursu izmantošana enerģētikā; ražošanas procesi ir energoefektīvi.</a:t>
            </a:r>
          </a:p>
          <a:p>
            <a:pPr marL="285750" indent="-285750"/>
            <a:endParaRPr lang="lv-LV" altLang="lv-LV"/>
          </a:p>
        </p:txBody>
      </p:sp>
      <p:sp>
        <p:nvSpPr>
          <p:cNvPr id="22532" name="Slide Number Placeholder 3">
            <a:extLst>
              <a:ext uri="{FF2B5EF4-FFF2-40B4-BE49-F238E27FC236}">
                <a16:creationId xmlns:a16="http://schemas.microsoft.com/office/drawing/2014/main" id="{2E003F70-AF75-4752-B10B-721C448AB8E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41678F00-9D34-4C36-8136-EE714B201F9A}" type="slidenum">
              <a:rPr lang="lv-LV" altLang="lv-LV" smtClean="0">
                <a:latin typeface="Calibri" panose="020F0502020204030204" pitchFamily="34" charset="0"/>
              </a:rPr>
              <a:pPr/>
              <a:t>6</a:t>
            </a:fld>
            <a:endParaRPr lang="lv-LV" altLang="lv-LV">
              <a:latin typeface="Calibri" panose="020F0502020204030204" pitchFamily="34" charset="0"/>
            </a:endParaRPr>
          </a:p>
        </p:txBody>
      </p:sp>
    </p:spTree>
    <p:extLst>
      <p:ext uri="{BB962C8B-B14F-4D97-AF65-F5344CB8AC3E}">
        <p14:creationId xmlns:p14="http://schemas.microsoft.com/office/powerpoint/2010/main" val="28770741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256806F1-5C7A-7E76-8B96-6FAF07509B0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0C332F51-CCDA-2525-6915-A9F1744AB0AE}"/>
              </a:ext>
            </a:extLst>
          </p:cNvPr>
          <p:cNvSpPr>
            <a:spLocks noGrp="1"/>
          </p:cNvSpPr>
          <p:nvPr>
            <p:ph type="body" idx="1"/>
          </p:nvPr>
        </p:nvSpPr>
        <p:spPr/>
        <p:txBody>
          <a:bodyPr/>
          <a:lstStyle/>
          <a:p>
            <a:pPr>
              <a:lnSpc>
                <a:spcPct val="107000"/>
              </a:lnSpc>
              <a:defRPr/>
            </a:pPr>
            <a:r>
              <a:rPr lang="lv-LV" sz="1800">
                <a:ea typeface="Calibri" panose="020F0502020204030204" pitchFamily="34" charset="0"/>
                <a:cs typeface="Calibri"/>
              </a:rPr>
              <a:t>Eiropas Savienība un tās dalībvalstis ir apņēmušās kļūt </a:t>
            </a:r>
            <a:r>
              <a:rPr lang="lv-LV" sz="1800" err="1">
                <a:ea typeface="Calibri" panose="020F0502020204030204" pitchFamily="34" charset="0"/>
                <a:cs typeface="Calibri"/>
              </a:rPr>
              <a:t>klimatneitrālas</a:t>
            </a:r>
            <a:r>
              <a:rPr lang="lv-LV" sz="1800">
                <a:ea typeface="Calibri" panose="020F0502020204030204" pitchFamily="34" charset="0"/>
                <a:cs typeface="Calibri"/>
              </a:rPr>
              <a:t> līdz 2050.gadam, lai sasniegtu šo mērķi, katra DV izstrādā </a:t>
            </a:r>
            <a:r>
              <a:rPr lang="lv-LV" sz="1800" err="1">
                <a:ea typeface="Calibri" panose="020F0502020204030204" pitchFamily="34" charset="0"/>
                <a:cs typeface="Calibri"/>
              </a:rPr>
              <a:t>klimatnetralitātes</a:t>
            </a:r>
            <a:r>
              <a:rPr lang="lv-LV" sz="1800">
                <a:ea typeface="Calibri" panose="020F0502020204030204" pitchFamily="34" charset="0"/>
                <a:cs typeface="Calibri"/>
              </a:rPr>
              <a:t> stratēģiju. </a:t>
            </a:r>
          </a:p>
          <a:p>
            <a:pPr>
              <a:lnSpc>
                <a:spcPct val="107000"/>
              </a:lnSpc>
              <a:defRPr/>
            </a:pPr>
            <a:endParaRPr lang="lv-LV" sz="1800">
              <a:ea typeface="Calibri" panose="020F0502020204030204" pitchFamily="34" charset="0"/>
              <a:cs typeface="Calibri"/>
            </a:endParaRPr>
          </a:p>
          <a:p>
            <a:pPr>
              <a:lnSpc>
                <a:spcPct val="107000"/>
              </a:lnSpc>
              <a:buFont typeface="Calibri" panose="020F0502020204030204" pitchFamily="34" charset="0"/>
              <a:buNone/>
              <a:defRPr/>
            </a:pPr>
            <a:r>
              <a:rPr lang="lv-LV" sz="1800">
                <a:ea typeface="Calibri" panose="020F0502020204030204" pitchFamily="34" charset="0"/>
                <a:cs typeface="Calibri"/>
              </a:rPr>
              <a:t>Stokholmas Vides institūts tuvākajā laikā publicēs pētījumu par </a:t>
            </a:r>
            <a:r>
              <a:rPr lang="lv-LV" sz="1800" err="1">
                <a:ea typeface="Calibri" panose="020F0502020204030204" pitchFamily="34" charset="0"/>
                <a:cs typeface="Calibri"/>
              </a:rPr>
              <a:t>Klimatneitralitātes</a:t>
            </a:r>
            <a:r>
              <a:rPr lang="lv-LV" sz="1800">
                <a:ea typeface="Calibri" panose="020F0502020204030204" pitchFamily="34" charset="0"/>
                <a:cs typeface="Calibri"/>
              </a:rPr>
              <a:t> stratēģijām Baltijas valstīs.</a:t>
            </a:r>
            <a:endParaRPr lang="lv-LV">
              <a:cs typeface="Calibri"/>
            </a:endParaRPr>
          </a:p>
          <a:p>
            <a:pPr marL="342900" indent="-342900">
              <a:lnSpc>
                <a:spcPct val="107000"/>
              </a:lnSpc>
              <a:buFont typeface="Calibri" panose="020F0502020204030204" pitchFamily="34" charset="0"/>
              <a:buChar char="-"/>
              <a:defRPr/>
            </a:pPr>
            <a:r>
              <a:rPr lang="lv-LV" sz="1800">
                <a:ea typeface="Calibri" panose="020F0502020204030204" pitchFamily="34" charset="0"/>
                <a:cs typeface="Times New Roman" panose="02020603050405020304" pitchFamily="18" charset="0"/>
              </a:rPr>
              <a:t>Baltijas valstu Klimatneitralitātes stratēģijas tika vērtētas un salīdzinātas savā starpā, tika apskatīti dažādi stratēģiju aspekti. Tika uzsvērts, ka šī stratēģijas nav veidotas balstoties uz ekonomisko modelēšanu.</a:t>
            </a:r>
          </a:p>
          <a:p>
            <a:pPr marL="342900" indent="-342900">
              <a:lnSpc>
                <a:spcPct val="107000"/>
              </a:lnSpc>
              <a:buFont typeface="Calibri" panose="020F0502020204030204" pitchFamily="34" charset="0"/>
              <a:buChar char="-"/>
              <a:defRPr/>
            </a:pPr>
            <a:r>
              <a:rPr lang="lv-LV" sz="1800">
                <a:ea typeface="Calibri" panose="020F0502020204030204" pitchFamily="34" charset="0"/>
                <a:cs typeface="Times New Roman" panose="02020603050405020304" pitchFamily="18" charset="0"/>
              </a:rPr>
              <a:t>Salīdzinājumā ar citās ES </a:t>
            </a:r>
            <a:r>
              <a:rPr lang="lv-LV" sz="1800" err="1">
                <a:ea typeface="Calibri" panose="020F0502020204030204" pitchFamily="34" charset="0"/>
                <a:cs typeface="Times New Roman" panose="02020603050405020304" pitchFamily="18" charset="0"/>
              </a:rPr>
              <a:t>valstīmlabākās</a:t>
            </a:r>
            <a:r>
              <a:rPr lang="lv-LV" sz="1800">
                <a:ea typeface="Calibri" panose="020F0502020204030204" pitchFamily="34" charset="0"/>
                <a:cs typeface="Times New Roman" panose="02020603050405020304" pitchFamily="18" charset="0"/>
              </a:rPr>
              <a:t> klimatneitralitātes stratēģijas ir balstītas uz modeļiem un ir ieteikts, pārskatot stratēģijas, tās balstīt uz modeli. </a:t>
            </a:r>
          </a:p>
          <a:p>
            <a:pPr marL="342900" indent="-342900">
              <a:lnSpc>
                <a:spcPct val="107000"/>
              </a:lnSpc>
              <a:buFont typeface="Calibri" panose="020F0502020204030204" pitchFamily="34" charset="0"/>
              <a:buChar char="-"/>
              <a:defRPr/>
            </a:pPr>
            <a:r>
              <a:rPr lang="lv-LV" sz="1800">
                <a:ea typeface="Calibri" panose="020F0502020204030204" pitchFamily="34" charset="0"/>
                <a:cs typeface="Times New Roman" panose="02020603050405020304" pitchFamily="18" charset="0"/>
              </a:rPr>
              <a:t>Ieteikums Baltijas valstīm izmantot modelēšanu pārskatot klimatneitralitātes stratēģijas</a:t>
            </a:r>
          </a:p>
          <a:p>
            <a:pPr>
              <a:lnSpc>
                <a:spcPct val="107000"/>
              </a:lnSpc>
              <a:buFont typeface="Calibri" panose="020F0502020204030204" pitchFamily="34" charset="0"/>
              <a:buNone/>
              <a:defRPr/>
            </a:pPr>
            <a:endParaRPr lang="lv-LV" sz="1800">
              <a:ea typeface="Calibri" panose="020F0502020204030204" pitchFamily="34" charset="0"/>
              <a:cs typeface="Times New Roman" panose="02020603050405020304" pitchFamily="18" charset="0"/>
            </a:endParaRPr>
          </a:p>
          <a:p>
            <a:pPr>
              <a:lnSpc>
                <a:spcPct val="107000"/>
              </a:lnSpc>
              <a:buFont typeface="Calibri" panose="020F0502020204030204" pitchFamily="34" charset="0"/>
              <a:buNone/>
              <a:defRPr/>
            </a:pPr>
            <a:r>
              <a:rPr lang="lv-LV" sz="1800">
                <a:ea typeface="Calibri" panose="020F0502020204030204" pitchFamily="34" charset="0"/>
                <a:cs typeface="Times New Roman" panose="02020603050405020304" pitchFamily="18" charset="0"/>
              </a:rPr>
              <a:t>Visās Višegrādas grupas valstu (Čehija, Polija, Slovākiju un Ungārija) klimatneitralitātes stratēģijās ir izmantots modelis. </a:t>
            </a:r>
          </a:p>
          <a:p>
            <a:pPr marL="342900" indent="-342900">
              <a:lnSpc>
                <a:spcPct val="107000"/>
              </a:lnSpc>
              <a:buFont typeface="Calibri" panose="020F0502020204030204" pitchFamily="34" charset="0"/>
              <a:buChar char="-"/>
              <a:defRPr/>
            </a:pPr>
            <a:r>
              <a:rPr lang="lv-LV" sz="1800">
                <a:ea typeface="Calibri" panose="020F0502020204030204" pitchFamily="34" charset="0"/>
                <a:cs typeface="Times New Roman" panose="02020603050405020304" pitchFamily="18" charset="0"/>
              </a:rPr>
              <a:t>Šie modeļi iekļauj visas tautsaimniecības nozares un paredz dažādus dekarbonizācijas scenārijus.</a:t>
            </a:r>
          </a:p>
          <a:p>
            <a:pPr marL="342900" indent="-342900">
              <a:lnSpc>
                <a:spcPct val="107000"/>
              </a:lnSpc>
              <a:spcAft>
                <a:spcPts val="800"/>
              </a:spcAft>
              <a:buFont typeface="Calibri" panose="020F0502020204030204" pitchFamily="34" charset="0"/>
              <a:buChar char="-"/>
              <a:defRPr/>
            </a:pPr>
            <a:r>
              <a:rPr lang="lv-LV" sz="1800">
                <a:ea typeface="Calibri" panose="020F0502020204030204" pitchFamily="34" charset="0"/>
                <a:cs typeface="Times New Roman" panose="02020603050405020304" pitchFamily="18" charset="0"/>
              </a:rPr>
              <a:t>Modeļu izmantošana ir būtisks stratēģiju elements, kas uzlabo stratēģijas kvalitāti un ir uz datiem balstītu pieeja. </a:t>
            </a:r>
          </a:p>
          <a:p>
            <a:pPr>
              <a:defRPr/>
            </a:pPr>
            <a:endParaRPr lang="lv-LV"/>
          </a:p>
        </p:txBody>
      </p:sp>
      <p:sp>
        <p:nvSpPr>
          <p:cNvPr id="17412" name="Slide Number Placeholder 3">
            <a:extLst>
              <a:ext uri="{FF2B5EF4-FFF2-40B4-BE49-F238E27FC236}">
                <a16:creationId xmlns:a16="http://schemas.microsoft.com/office/drawing/2014/main" id="{A1F02F06-9663-B39D-A349-CB78C588D77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4518D04F-A10D-474D-87A3-444688C62A21}" type="slidenum">
              <a:rPr lang="lv-LV" altLang="en-US" smtClean="0"/>
              <a:pPr/>
              <a:t>7</a:t>
            </a:fld>
            <a:endParaRPr lang="lv-LV"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5"/>
          </p:nvPr>
        </p:nvSpPr>
        <p:spPr/>
        <p:txBody>
          <a:bodyPr/>
          <a:lstStyle/>
          <a:p>
            <a:fld id="{99D8031D-D789-47A8-8112-50A00181D5D4}" type="slidenum">
              <a:rPr lang="lv-LV" smtClean="0"/>
              <a:t>8</a:t>
            </a:fld>
            <a:endParaRPr lang="lv-LV"/>
          </a:p>
        </p:txBody>
      </p:sp>
    </p:spTree>
    <p:extLst>
      <p:ext uri="{BB962C8B-B14F-4D97-AF65-F5344CB8AC3E}">
        <p14:creationId xmlns:p14="http://schemas.microsoft.com/office/powerpoint/2010/main" val="41593141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A936685C-27CF-43D9-39B2-CEF3E8F093B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10506FC3-EA75-6C56-DC84-9E64A026D1D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lv-LV" altLang="lv-LV" sz="1200">
                <a:cs typeface="Calibri"/>
              </a:rPr>
              <a:t>Vides aizsardzības un reģionālās attīstības ministrija (VARAM) ir atbildīgā valsts iestāde, kuras pārraudzībā sadarbībā ar SEG prognožu nacionālajā sistēmā iesaistītajām institūcijām - Latvijas Vides, ģeoloģijas un meteoroloģijas centru (LVĢMC), Latvijas Valsts mežzinātnes institūtu "Silava", Latvijas Lauksaimniecības universitāti (LLU), Fizikālās enerģētikas institūtu (FEI) un nozaru ministrijām,</a:t>
            </a:r>
            <a:r>
              <a:rPr lang="lv-LV" altLang="lv-LV" sz="1200">
                <a:solidFill>
                  <a:srgbClr val="000000"/>
                </a:solidFill>
                <a:cs typeface="Calibri"/>
              </a:rPr>
              <a:t> </a:t>
            </a:r>
            <a:r>
              <a:rPr lang="lv-LV" altLang="lv-LV" sz="1200">
                <a:cs typeface="Calibri"/>
              </a:rPr>
              <a:t>reizi divos gados tiek sagatavots ziņojums par politikām, pasākumiem un SEG prognozēm.</a:t>
            </a:r>
            <a:r>
              <a:rPr lang="lv-LV" altLang="lv-LV"/>
              <a:t> </a:t>
            </a:r>
            <a:r>
              <a:rPr lang="lv-LV" altLang="lv-LV" sz="1200">
                <a:ea typeface="Calibri"/>
                <a:cs typeface="Calibri"/>
              </a:rPr>
              <a:t>Ekonomikas ministrija, Zemkopības ministrija, Satiksmes ministrija, Izglītības un zinātnes ministrija (IZM, jo atbild par pētniecības institūcijām).</a:t>
            </a:r>
          </a:p>
          <a:p>
            <a:pPr algn="just">
              <a:lnSpc>
                <a:spcPct val="107000"/>
              </a:lnSpc>
              <a:spcAft>
                <a:spcPts val="800"/>
              </a:spcAft>
            </a:pPr>
            <a:r>
              <a:rPr lang="lv-LV" altLang="lv-LV" sz="1200">
                <a:cs typeface="Calibri"/>
              </a:rPr>
              <a:t>SEG prognožu nacionālā (institucionālā) sistēma (attēls) ietver:</a:t>
            </a:r>
            <a:endParaRPr lang="lv-LV" altLang="lv-LV" sz="1200">
              <a:ea typeface="Calibri"/>
              <a:cs typeface="Calibri"/>
            </a:endParaRPr>
          </a:p>
          <a:p>
            <a:pPr algn="just">
              <a:lnSpc>
                <a:spcPct val="107000"/>
              </a:lnSpc>
              <a:buFont typeface="Trebuchet MS" panose="020B0603020202020204" pitchFamily="34" charset="0"/>
              <a:buChar char="-"/>
            </a:pPr>
            <a:r>
              <a:rPr lang="lv-LV" altLang="lv-LV" sz="1200">
                <a:cs typeface="Calibri"/>
              </a:rPr>
              <a:t>datu nodrošinātājus un datu avotus SEG emisiju un oglekļa dioksīda (CO</a:t>
            </a:r>
            <a:r>
              <a:rPr lang="lv-LV" altLang="lv-LV" sz="1200" baseline="-25000">
                <a:cs typeface="Calibri"/>
              </a:rPr>
              <a:t>2</a:t>
            </a:r>
            <a:r>
              <a:rPr lang="lv-LV" altLang="lv-LV" sz="1200">
                <a:cs typeface="Calibri"/>
              </a:rPr>
              <a:t>) piesaistes prognožu aprēķinu veikšanai;</a:t>
            </a:r>
            <a:endParaRPr lang="lv-LV" altLang="lv-LV" sz="1200">
              <a:ea typeface="Calibri"/>
              <a:cs typeface="Calibri"/>
            </a:endParaRPr>
          </a:p>
          <a:p>
            <a:pPr algn="just">
              <a:lnSpc>
                <a:spcPct val="107000"/>
              </a:lnSpc>
              <a:buFont typeface="Trebuchet MS" panose="020B0603020202020204" pitchFamily="34" charset="0"/>
              <a:buChar char="-"/>
            </a:pPr>
            <a:r>
              <a:rPr lang="lv-LV" altLang="lv-LV" sz="1200">
                <a:cs typeface="Calibri"/>
              </a:rPr>
              <a:t>SEG prognožu emisiju un CO</a:t>
            </a:r>
            <a:r>
              <a:rPr lang="lv-LV" altLang="lv-LV" sz="1200" baseline="-25000">
                <a:cs typeface="Calibri"/>
              </a:rPr>
              <a:t>2</a:t>
            </a:r>
            <a:r>
              <a:rPr lang="lv-LV" altLang="lv-LV" sz="1200">
                <a:cs typeface="Calibri"/>
              </a:rPr>
              <a:t> piesaistes aprēķinu un SEG prognožu sektoru informācijas sagatavotājus;</a:t>
            </a:r>
            <a:endParaRPr lang="lv-LV" altLang="lv-LV" sz="1200">
              <a:ea typeface="Calibri"/>
              <a:cs typeface="Calibri"/>
            </a:endParaRPr>
          </a:p>
          <a:p>
            <a:pPr algn="just">
              <a:lnSpc>
                <a:spcPct val="107000"/>
              </a:lnSpc>
              <a:buFont typeface="Trebuchet MS" panose="020B0603020202020204" pitchFamily="34" charset="0"/>
              <a:buChar char="-"/>
            </a:pPr>
            <a:r>
              <a:rPr lang="lv-LV" altLang="lv-LV" sz="1200">
                <a:cs typeface="Calibri"/>
              </a:rPr>
              <a:t>SEG prognožu kvalitātes kontroles (KK) un kvalitātes nodrošināšanas (KN) veicējus un kārtību KK/KN procedūru veikšanai;</a:t>
            </a:r>
            <a:endParaRPr lang="lv-LV" altLang="lv-LV" sz="1200">
              <a:ea typeface="Calibri"/>
              <a:cs typeface="Calibri"/>
            </a:endParaRPr>
          </a:p>
          <a:p>
            <a:pPr algn="just">
              <a:lnSpc>
                <a:spcPct val="107000"/>
              </a:lnSpc>
              <a:spcAft>
                <a:spcPts val="800"/>
              </a:spcAft>
              <a:buFont typeface="Trebuchet MS" panose="020B0603020202020204" pitchFamily="34" charset="0"/>
              <a:buChar char="-"/>
            </a:pPr>
            <a:r>
              <a:rPr lang="lv-LV" altLang="lv-LV" sz="1200">
                <a:cs typeface="Calibri"/>
              </a:rPr>
              <a:t>SEG prognožu izskatīšanas, apstiprināšanas, ziņošanas un iesniegšanas kārtību.</a:t>
            </a:r>
            <a:endParaRPr lang="lv-LV" altLang="lv-LV" sz="1200">
              <a:ea typeface="Calibri"/>
              <a:cs typeface="Calibri"/>
            </a:endParaRPr>
          </a:p>
          <a:p>
            <a:endParaRPr lang="lv-LV" altLang="lv-LV" sz="1200">
              <a:cs typeface="Calibri" panose="020F0502020204030204" pitchFamily="34" charset="0"/>
            </a:endParaRPr>
          </a:p>
          <a:p>
            <a:r>
              <a:rPr lang="lv-LV" altLang="lv-LV"/>
              <a:t>Kā redzams shēmā un nacionālo sistēmu, ZM, EM un SM katrus divus gadus līdz 1. jūnijam iesniedz VARAM </a:t>
            </a:r>
            <a:r>
              <a:rPr lang="lv-LV" altLang="lv-LV" u="sng">
                <a:solidFill>
                  <a:srgbClr val="414142"/>
                </a:solidFill>
                <a:latin typeface="Arial"/>
                <a:cs typeface="Arial"/>
              </a:rPr>
              <a:t>nozares primāros datus </a:t>
            </a:r>
            <a:r>
              <a:rPr lang="lv-LV" altLang="lv-LV">
                <a:solidFill>
                  <a:srgbClr val="414142"/>
                </a:solidFill>
                <a:latin typeface="Arial"/>
                <a:cs typeface="Arial"/>
              </a:rPr>
              <a:t>un primāro datu sagatavošanā izmantoto pieņēmumu, datu, </a:t>
            </a:r>
            <a:r>
              <a:rPr lang="lv-LV" altLang="lv-LV" u="sng">
                <a:solidFill>
                  <a:srgbClr val="414142"/>
                </a:solidFill>
                <a:latin typeface="Arial"/>
                <a:cs typeface="Arial"/>
              </a:rPr>
              <a:t>nozares politikas un pasākumu uzskaitījumu</a:t>
            </a:r>
            <a:r>
              <a:rPr lang="lv-LV" altLang="lv-LV">
                <a:solidFill>
                  <a:srgbClr val="414142"/>
                </a:solidFill>
                <a:latin typeface="Arial"/>
                <a:cs typeface="Arial"/>
              </a:rPr>
              <a:t>, to izvēles pamatojumu un aprakstu.</a:t>
            </a:r>
            <a:endParaRPr lang="lv-LV" altLang="lv-LV">
              <a:latin typeface="Arial"/>
              <a:cs typeface="Arial"/>
            </a:endParaRPr>
          </a:p>
        </p:txBody>
      </p:sp>
      <p:sp>
        <p:nvSpPr>
          <p:cNvPr id="15364" name="Slide Number Placeholder 3">
            <a:extLst>
              <a:ext uri="{FF2B5EF4-FFF2-40B4-BE49-F238E27FC236}">
                <a16:creationId xmlns:a16="http://schemas.microsoft.com/office/drawing/2014/main" id="{244DE371-F254-B19C-3574-85C497BBF97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F8845EFB-8A46-4EB1-95C4-A34F16AE2FEC}" type="slidenum">
              <a:rPr lang="lv-LV" altLang="en-US" smtClean="0"/>
              <a:pPr/>
              <a:t>10</a:t>
            </a:fld>
            <a:endParaRPr lang="lv-LV" altLang="en-US"/>
          </a:p>
        </p:txBody>
      </p:sp>
    </p:spTree>
    <p:extLst>
      <p:ext uri="{BB962C8B-B14F-4D97-AF65-F5344CB8AC3E}">
        <p14:creationId xmlns:p14="http://schemas.microsoft.com/office/powerpoint/2010/main" val="33386876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A936685C-27CF-43D9-39B2-CEF3E8F093B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10506FC3-EA75-6C56-DC84-9E64A026D1D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lv-LV" altLang="lv-LV"/>
              <a:t>Lai nodrošinātu Nacionālo ziņojumu par politikām pasākumiem un SEG prognozēm, Latvijā ir izveidota nacionālā</a:t>
            </a:r>
            <a:r>
              <a:rPr lang="lv-LV" altLang="lv-LV">
                <a:cs typeface="Calibri"/>
              </a:rPr>
              <a:t> sistēma (šobrīd tiek pārskatīta un ir iesniegta VK izskatīšanai MK)</a:t>
            </a:r>
            <a:r>
              <a:rPr lang="lv-LV" altLang="lv-LV" sz="1800">
                <a:cs typeface="Calibri"/>
              </a:rPr>
              <a:t>, kas nosaka institūcijas, kas atbild par SEG inventarizācijas un prognožu sagatavošanu, reglamentē institucionālo kārtību, lai izveidotu un uzturētu valsts SEG inventarizācijas un prognožu nacionālo sistēmu, ieskaitot datu apkopošanas un ziņošanas procedūras, kā arī ietver informāciju par kvalitātes nodrošināšanas un kvalitātes kontroles procedūrām un ziņošanas un uzraudzības kārtību.</a:t>
            </a:r>
            <a:r>
              <a:rPr lang="lv-LV" altLang="lv-LV"/>
              <a:t> </a:t>
            </a:r>
            <a:endParaRPr lang="en-US" altLang="lv-LV" sz="1800"/>
          </a:p>
          <a:p>
            <a:endParaRPr lang="lv-LV" altLang="lv-LV">
              <a:ea typeface="Calibri"/>
              <a:cs typeface="Calibri"/>
            </a:endParaRPr>
          </a:p>
          <a:p>
            <a:r>
              <a:rPr lang="lv-LV" altLang="lv-LV">
                <a:ea typeface="Calibri"/>
                <a:cs typeface="Calibri"/>
              </a:rPr>
              <a:t>Tabulā redzams aptuvenais laika grafiks Nacionālā ziņojuma par politikām, pasākumiem un SEG prognozēm sagatavošanai un iesniegšanai Eiropas Komisijai.</a:t>
            </a:r>
          </a:p>
          <a:p>
            <a:endParaRPr lang="lv-LV" altLang="lv-LV"/>
          </a:p>
          <a:p>
            <a:r>
              <a:rPr lang="lv-LV" altLang="lv-LV"/>
              <a:t>Nacionālajā ziņojumā par politikām pasākumiem un SEG prognozēm tiek iekļauti pasākumi, kas ir iekļauti nacionālajos plānošanas dokumentos, tai skaitā NEKP. </a:t>
            </a:r>
          </a:p>
          <a:p>
            <a:r>
              <a:rPr lang="lv-LV" altLang="lv-LV"/>
              <a:t>Būtiski atcerēties, ka sākot ar 15.03.2023. uzsākas ziņošana par NEKP progresu (šobrīd spēkā esošais NEKP apstiprināts MK 2019. gadā), kas ir cieši sasaistīts ar Nacionālo ziņojumu par politikām pasākumiem un SEG prognozēm, jo informācija par pasākumiem un SEG prognozēm NEKP progresa ziņošanā tiek ielasīta automātiski no ar Nacionālā ziņojuma par politikām pasākumiem un SEG prognozēm. </a:t>
            </a:r>
            <a:endParaRPr lang="lv-LV" altLang="lv-LV">
              <a:ea typeface="Calibri"/>
              <a:cs typeface="Calibri"/>
            </a:endParaRPr>
          </a:p>
        </p:txBody>
      </p:sp>
      <p:sp>
        <p:nvSpPr>
          <p:cNvPr id="15364" name="Slide Number Placeholder 3">
            <a:extLst>
              <a:ext uri="{FF2B5EF4-FFF2-40B4-BE49-F238E27FC236}">
                <a16:creationId xmlns:a16="http://schemas.microsoft.com/office/drawing/2014/main" id="{244DE371-F254-B19C-3574-85C497BBF97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F8845EFB-8A46-4EB1-95C4-A34F16AE2FEC}" type="slidenum">
              <a:rPr lang="lv-LV" altLang="en-US" smtClean="0"/>
              <a:pPr/>
              <a:t>11</a:t>
            </a:fld>
            <a:endParaRPr lang="lv-LV"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CF92B-885C-02CA-FC7A-9327094C3CA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lv-LV"/>
          </a:p>
        </p:txBody>
      </p:sp>
      <p:sp>
        <p:nvSpPr>
          <p:cNvPr id="3" name="Subtitle 2">
            <a:extLst>
              <a:ext uri="{FF2B5EF4-FFF2-40B4-BE49-F238E27FC236}">
                <a16:creationId xmlns:a16="http://schemas.microsoft.com/office/drawing/2014/main" id="{1DB4D9E6-5E70-0AAE-F9F4-5D06DC65234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lv-LV"/>
          </a:p>
        </p:txBody>
      </p:sp>
      <p:sp>
        <p:nvSpPr>
          <p:cNvPr id="4" name="Date Placeholder 3">
            <a:extLst>
              <a:ext uri="{FF2B5EF4-FFF2-40B4-BE49-F238E27FC236}">
                <a16:creationId xmlns:a16="http://schemas.microsoft.com/office/drawing/2014/main" id="{D631CFC4-23E7-E686-F2B5-4363D4B90C9A}"/>
              </a:ext>
            </a:extLst>
          </p:cNvPr>
          <p:cNvSpPr>
            <a:spLocks noGrp="1"/>
          </p:cNvSpPr>
          <p:nvPr>
            <p:ph type="dt" sz="half" idx="10"/>
          </p:nvPr>
        </p:nvSpPr>
        <p:spPr/>
        <p:txBody>
          <a:bodyPr/>
          <a:lstStyle/>
          <a:p>
            <a:fld id="{009923EE-B811-4D8B-BBC1-36149117BFA7}" type="datetimeFigureOut">
              <a:rPr lang="lv-LV" smtClean="0"/>
              <a:t>12.10.2022</a:t>
            </a:fld>
            <a:endParaRPr lang="lv-LV"/>
          </a:p>
        </p:txBody>
      </p:sp>
      <p:sp>
        <p:nvSpPr>
          <p:cNvPr id="5" name="Footer Placeholder 4">
            <a:extLst>
              <a:ext uri="{FF2B5EF4-FFF2-40B4-BE49-F238E27FC236}">
                <a16:creationId xmlns:a16="http://schemas.microsoft.com/office/drawing/2014/main" id="{E35E9A07-2E80-BF90-07F5-261A90E3C594}"/>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29D13A81-F3FD-AF12-B872-FA205485C875}"/>
              </a:ext>
            </a:extLst>
          </p:cNvPr>
          <p:cNvSpPr>
            <a:spLocks noGrp="1"/>
          </p:cNvSpPr>
          <p:nvPr>
            <p:ph type="sldNum" sz="quarter" idx="12"/>
          </p:nvPr>
        </p:nvSpPr>
        <p:spPr/>
        <p:txBody>
          <a:bodyPr/>
          <a:lstStyle/>
          <a:p>
            <a:fld id="{A3687C87-2B6C-4A9F-B467-A60867A35D34}" type="slidenum">
              <a:rPr lang="lv-LV" smtClean="0"/>
              <a:t>‹#›</a:t>
            </a:fld>
            <a:endParaRPr lang="lv-LV"/>
          </a:p>
        </p:txBody>
      </p:sp>
    </p:spTree>
    <p:extLst>
      <p:ext uri="{BB962C8B-B14F-4D97-AF65-F5344CB8AC3E}">
        <p14:creationId xmlns:p14="http://schemas.microsoft.com/office/powerpoint/2010/main" val="13777335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992CD-88DA-6066-0A48-121B358A5498}"/>
              </a:ext>
            </a:extLst>
          </p:cNvPr>
          <p:cNvSpPr>
            <a:spLocks noGrp="1"/>
          </p:cNvSpPr>
          <p:nvPr>
            <p:ph type="title"/>
          </p:nvPr>
        </p:nvSpPr>
        <p:spPr/>
        <p:txBody>
          <a:bodyPr/>
          <a:lstStyle/>
          <a:p>
            <a:r>
              <a:rPr lang="en-US"/>
              <a:t>Click to edit Master title style</a:t>
            </a:r>
            <a:endParaRPr lang="lv-LV"/>
          </a:p>
        </p:txBody>
      </p:sp>
      <p:sp>
        <p:nvSpPr>
          <p:cNvPr id="3" name="Vertical Text Placeholder 2">
            <a:extLst>
              <a:ext uri="{FF2B5EF4-FFF2-40B4-BE49-F238E27FC236}">
                <a16:creationId xmlns:a16="http://schemas.microsoft.com/office/drawing/2014/main" id="{E1050A97-9477-DE3C-4C42-6AC7E7DEF3F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6BCD7F2A-288D-D87D-686F-A41AF40D23B0}"/>
              </a:ext>
            </a:extLst>
          </p:cNvPr>
          <p:cNvSpPr>
            <a:spLocks noGrp="1"/>
          </p:cNvSpPr>
          <p:nvPr>
            <p:ph type="dt" sz="half" idx="10"/>
          </p:nvPr>
        </p:nvSpPr>
        <p:spPr/>
        <p:txBody>
          <a:bodyPr/>
          <a:lstStyle/>
          <a:p>
            <a:fld id="{009923EE-B811-4D8B-BBC1-36149117BFA7}" type="datetimeFigureOut">
              <a:rPr lang="lv-LV" smtClean="0"/>
              <a:t>12.10.2022</a:t>
            </a:fld>
            <a:endParaRPr lang="lv-LV"/>
          </a:p>
        </p:txBody>
      </p:sp>
      <p:sp>
        <p:nvSpPr>
          <p:cNvPr id="5" name="Footer Placeholder 4">
            <a:extLst>
              <a:ext uri="{FF2B5EF4-FFF2-40B4-BE49-F238E27FC236}">
                <a16:creationId xmlns:a16="http://schemas.microsoft.com/office/drawing/2014/main" id="{AE487854-0704-A128-FE23-68BB6A51E84B}"/>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E6EBE1C7-37FC-7C3D-C098-0D8ED14E0C14}"/>
              </a:ext>
            </a:extLst>
          </p:cNvPr>
          <p:cNvSpPr>
            <a:spLocks noGrp="1"/>
          </p:cNvSpPr>
          <p:nvPr>
            <p:ph type="sldNum" sz="quarter" idx="12"/>
          </p:nvPr>
        </p:nvSpPr>
        <p:spPr/>
        <p:txBody>
          <a:bodyPr/>
          <a:lstStyle/>
          <a:p>
            <a:fld id="{A3687C87-2B6C-4A9F-B467-A60867A35D34}" type="slidenum">
              <a:rPr lang="lv-LV" smtClean="0"/>
              <a:t>‹#›</a:t>
            </a:fld>
            <a:endParaRPr lang="lv-LV"/>
          </a:p>
        </p:txBody>
      </p:sp>
    </p:spTree>
    <p:extLst>
      <p:ext uri="{BB962C8B-B14F-4D97-AF65-F5344CB8AC3E}">
        <p14:creationId xmlns:p14="http://schemas.microsoft.com/office/powerpoint/2010/main" val="14879700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6A49FAA-BE83-77CF-27BE-373E9E6373C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lv-LV"/>
          </a:p>
        </p:txBody>
      </p:sp>
      <p:sp>
        <p:nvSpPr>
          <p:cNvPr id="3" name="Vertical Text Placeholder 2">
            <a:extLst>
              <a:ext uri="{FF2B5EF4-FFF2-40B4-BE49-F238E27FC236}">
                <a16:creationId xmlns:a16="http://schemas.microsoft.com/office/drawing/2014/main" id="{A1B21717-8549-99E0-579C-FC583A90261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B4C5D2D3-D891-BFA2-BF5F-96D23C86E57D}"/>
              </a:ext>
            </a:extLst>
          </p:cNvPr>
          <p:cNvSpPr>
            <a:spLocks noGrp="1"/>
          </p:cNvSpPr>
          <p:nvPr>
            <p:ph type="dt" sz="half" idx="10"/>
          </p:nvPr>
        </p:nvSpPr>
        <p:spPr/>
        <p:txBody>
          <a:bodyPr/>
          <a:lstStyle/>
          <a:p>
            <a:fld id="{009923EE-B811-4D8B-BBC1-36149117BFA7}" type="datetimeFigureOut">
              <a:rPr lang="lv-LV" smtClean="0"/>
              <a:t>12.10.2022</a:t>
            </a:fld>
            <a:endParaRPr lang="lv-LV"/>
          </a:p>
        </p:txBody>
      </p:sp>
      <p:sp>
        <p:nvSpPr>
          <p:cNvPr id="5" name="Footer Placeholder 4">
            <a:extLst>
              <a:ext uri="{FF2B5EF4-FFF2-40B4-BE49-F238E27FC236}">
                <a16:creationId xmlns:a16="http://schemas.microsoft.com/office/drawing/2014/main" id="{5A421C74-4166-DA3E-BD00-D58FFA647BF1}"/>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9C235955-FF35-332B-5225-F930B9BBDC6E}"/>
              </a:ext>
            </a:extLst>
          </p:cNvPr>
          <p:cNvSpPr>
            <a:spLocks noGrp="1"/>
          </p:cNvSpPr>
          <p:nvPr>
            <p:ph type="sldNum" sz="quarter" idx="12"/>
          </p:nvPr>
        </p:nvSpPr>
        <p:spPr/>
        <p:txBody>
          <a:bodyPr/>
          <a:lstStyle/>
          <a:p>
            <a:fld id="{A3687C87-2B6C-4A9F-B467-A60867A35D34}" type="slidenum">
              <a:rPr lang="lv-LV" smtClean="0"/>
              <a:t>‹#›</a:t>
            </a:fld>
            <a:endParaRPr lang="lv-LV"/>
          </a:p>
        </p:txBody>
      </p:sp>
    </p:spTree>
    <p:extLst>
      <p:ext uri="{BB962C8B-B14F-4D97-AF65-F5344CB8AC3E}">
        <p14:creationId xmlns:p14="http://schemas.microsoft.com/office/powerpoint/2010/main" val="14616026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A932DEBB-E2B4-4592-9385-0A7EA33D6D6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5818" y="0"/>
            <a:ext cx="2347383"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454400" y="381000"/>
            <a:ext cx="8128000" cy="1036642"/>
          </a:xfrm>
        </p:spPr>
        <p:txBody>
          <a:bodyPr anchor="t">
            <a:normAutofit/>
          </a:bodyPr>
          <a:lstStyle>
            <a:lvl1pPr algn="l">
              <a:defRPr sz="18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3" name="Content Placeholder 2"/>
          <p:cNvSpPr>
            <a:spLocks noGrp="1"/>
          </p:cNvSpPr>
          <p:nvPr>
            <p:ph idx="1"/>
          </p:nvPr>
        </p:nvSpPr>
        <p:spPr>
          <a:xfrm>
            <a:off x="3454400" y="1752603"/>
            <a:ext cx="8128000" cy="4373573"/>
          </a:xfrm>
        </p:spPr>
        <p:txBody>
          <a:bodyPr>
            <a:normAutofit/>
          </a:bodyPr>
          <a:lstStyle>
            <a:lvl1pPr marL="0" indent="0">
              <a:buNone/>
              <a:defRPr sz="1500">
                <a:latin typeface="Verdana" panose="020B0604030504040204" pitchFamily="34" charset="0"/>
                <a:ea typeface="Verdana" panose="020B0604030504040204" pitchFamily="34" charset="0"/>
                <a:cs typeface="Verdana" panose="020B0604030504040204" pitchFamily="34" charset="0"/>
              </a:defRPr>
            </a:lvl1pPr>
            <a:lvl2pPr>
              <a:defRPr sz="1500">
                <a:latin typeface="Times New Roman" panose="02020603050405020304" pitchFamily="18" charset="0"/>
                <a:cs typeface="Times New Roman" panose="02020603050405020304" pitchFamily="18" charset="0"/>
              </a:defRPr>
            </a:lvl2pPr>
            <a:lvl3pPr>
              <a:defRPr sz="1500">
                <a:latin typeface="Times New Roman" panose="02020603050405020304" pitchFamily="18" charset="0"/>
                <a:cs typeface="Times New Roman" panose="02020603050405020304" pitchFamily="18" charset="0"/>
              </a:defRPr>
            </a:lvl3pPr>
            <a:lvl4pPr>
              <a:defRPr sz="1500">
                <a:latin typeface="Times New Roman" panose="02020603050405020304" pitchFamily="18" charset="0"/>
                <a:cs typeface="Times New Roman" panose="02020603050405020304" pitchFamily="18" charset="0"/>
              </a:defRPr>
            </a:lvl4pPr>
            <a:lvl5pPr>
              <a:defRPr sz="1500">
                <a:latin typeface="Times New Roman" panose="02020603050405020304" pitchFamily="18" charset="0"/>
                <a:cs typeface="Times New Roman" panose="02020603050405020304" pitchFamily="18" charset="0"/>
              </a:defRPr>
            </a:lvl5pPr>
          </a:lstStyle>
          <a:p>
            <a:pPr lvl="0"/>
            <a:r>
              <a:rPr lang="en-US"/>
              <a:t>Click to edit Master text styles</a:t>
            </a:r>
          </a:p>
        </p:txBody>
      </p:sp>
      <p:sp>
        <p:nvSpPr>
          <p:cNvPr id="5" name="Slide Number Placeholder 22">
            <a:extLst>
              <a:ext uri="{FF2B5EF4-FFF2-40B4-BE49-F238E27FC236}">
                <a16:creationId xmlns:a16="http://schemas.microsoft.com/office/drawing/2014/main" id="{979EE42C-99EA-4A45-B693-92F61267B584}"/>
              </a:ext>
            </a:extLst>
          </p:cNvPr>
          <p:cNvSpPr>
            <a:spLocks noGrp="1"/>
          </p:cNvSpPr>
          <p:nvPr>
            <p:ph type="sldNum" sz="quarter" idx="10"/>
          </p:nvPr>
        </p:nvSpPr>
        <p:spPr>
          <a:xfrm>
            <a:off x="11664951" y="44450"/>
            <a:ext cx="406400" cy="304800"/>
          </a:xfrm>
        </p:spPr>
        <p:txBody>
          <a:bodyPr/>
          <a:lstStyle>
            <a:lvl1pPr defTabSz="914400">
              <a:defRPr sz="700">
                <a:latin typeface="Verdana" panose="020B0604030504040204" pitchFamily="34" charset="0"/>
              </a:defRPr>
            </a:lvl1pPr>
          </a:lstStyle>
          <a:p>
            <a:pPr>
              <a:defRPr/>
            </a:pPr>
            <a:fld id="{8E38A860-2905-4AA2-BC24-63EE6F8FBB8F}" type="slidenum">
              <a:rPr lang="en-US" altLang="en-US"/>
              <a:pPr>
                <a:defRPr/>
              </a:pPr>
              <a:t>‹#›</a:t>
            </a:fld>
            <a:endParaRPr lang="en-US" altLang="en-US"/>
          </a:p>
        </p:txBody>
      </p:sp>
    </p:spTree>
    <p:extLst>
      <p:ext uri="{BB962C8B-B14F-4D97-AF65-F5344CB8AC3E}">
        <p14:creationId xmlns:p14="http://schemas.microsoft.com/office/powerpoint/2010/main" val="27996653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tel og innhold">
    <p:spTree>
      <p:nvGrpSpPr>
        <p:cNvPr id="1" name=""/>
        <p:cNvGrpSpPr/>
        <p:nvPr/>
      </p:nvGrpSpPr>
      <p:grpSpPr>
        <a:xfrm>
          <a:off x="0" y="0"/>
          <a:ext cx="0" cy="0"/>
          <a:chOff x="0" y="0"/>
          <a:chExt cx="0" cy="0"/>
        </a:xfrm>
      </p:grpSpPr>
      <p:sp>
        <p:nvSpPr>
          <p:cNvPr id="2" name="Tittel 1"/>
          <p:cNvSpPr>
            <a:spLocks noGrp="1"/>
          </p:cNvSpPr>
          <p:nvPr>
            <p:ph type="title" hasCustomPrompt="1"/>
          </p:nvPr>
        </p:nvSpPr>
        <p:spPr/>
        <p:txBody>
          <a:bodyPr/>
          <a:lstStyle>
            <a:lvl1pPr>
              <a:defRPr>
                <a:solidFill>
                  <a:srgbClr val="0F3C74"/>
                </a:solidFill>
              </a:defRPr>
            </a:lvl1pPr>
          </a:lstStyle>
          <a:p>
            <a:r>
              <a:rPr lang="nb-NO" err="1"/>
              <a:t>Click</a:t>
            </a:r>
            <a:r>
              <a:rPr lang="nb-NO"/>
              <a:t> to </a:t>
            </a:r>
            <a:r>
              <a:rPr lang="nb-NO" err="1"/>
              <a:t>add</a:t>
            </a:r>
            <a:r>
              <a:rPr lang="nb-NO"/>
              <a:t> </a:t>
            </a:r>
            <a:r>
              <a:rPr lang="nb-NO" err="1"/>
              <a:t>title</a:t>
            </a:r>
            <a:endParaRPr lang="nb-NO"/>
          </a:p>
        </p:txBody>
      </p:sp>
      <p:sp>
        <p:nvSpPr>
          <p:cNvPr id="3" name="Plassholder for innhold 2"/>
          <p:cNvSpPr>
            <a:spLocks noGrp="1"/>
          </p:cNvSpPr>
          <p:nvPr>
            <p:ph idx="1" hasCustomPrompt="1"/>
          </p:nvPr>
        </p:nvSpPr>
        <p:spPr>
          <a:xfrm>
            <a:off x="630275" y="1545950"/>
            <a:ext cx="10932276" cy="4594525"/>
          </a:xfrm>
        </p:spPr>
        <p:txBody>
          <a:bodyPr/>
          <a:lstStyle>
            <a:lvl1pPr>
              <a:defRPr/>
            </a:lvl1pPr>
          </a:lstStyle>
          <a:p>
            <a:pPr lvl="0"/>
            <a:r>
              <a:rPr lang="nb-NO" err="1"/>
              <a:t>Click</a:t>
            </a:r>
            <a:r>
              <a:rPr lang="nb-NO"/>
              <a:t> to </a:t>
            </a:r>
            <a:r>
              <a:rPr lang="nb-NO" err="1"/>
              <a:t>add</a:t>
            </a:r>
            <a:r>
              <a:rPr lang="nb-NO"/>
              <a:t> </a:t>
            </a:r>
            <a:r>
              <a:rPr lang="nb-NO" err="1"/>
              <a:t>text</a:t>
            </a:r>
            <a:endParaRPr lang="nb-NO"/>
          </a:p>
          <a:p>
            <a:pPr lvl="1"/>
            <a:r>
              <a:rPr lang="nb-NO"/>
              <a:t>Andre nivå</a:t>
            </a:r>
          </a:p>
          <a:p>
            <a:pPr lvl="2"/>
            <a:r>
              <a:rPr lang="nb-NO"/>
              <a:t>Tredje nivå</a:t>
            </a:r>
          </a:p>
          <a:p>
            <a:pPr lvl="3"/>
            <a:r>
              <a:rPr lang="nb-NO"/>
              <a:t>Fjerde nivå</a:t>
            </a:r>
          </a:p>
          <a:p>
            <a:pPr lvl="4"/>
            <a:r>
              <a:rPr lang="nb-NO"/>
              <a:t>Femte nivå</a:t>
            </a:r>
          </a:p>
        </p:txBody>
      </p:sp>
      <p:sp>
        <p:nvSpPr>
          <p:cNvPr id="9" name="Plassholder for tekst 8"/>
          <p:cNvSpPr>
            <a:spLocks noGrp="1"/>
          </p:cNvSpPr>
          <p:nvPr>
            <p:ph type="body" sz="quarter" idx="10" hasCustomPrompt="1"/>
          </p:nvPr>
        </p:nvSpPr>
        <p:spPr>
          <a:xfrm>
            <a:off x="629862" y="1315554"/>
            <a:ext cx="10932275" cy="480131"/>
          </a:xfrm>
        </p:spPr>
        <p:txBody>
          <a:bodyPr>
            <a:spAutoFit/>
          </a:bodyPr>
          <a:lstStyle>
            <a:lvl1pPr marL="0" indent="0">
              <a:buNone/>
              <a:defRPr b="1">
                <a:solidFill>
                  <a:srgbClr val="0F3C74"/>
                </a:solidFill>
              </a:defRPr>
            </a:lvl1pPr>
          </a:lstStyle>
          <a:p>
            <a:pPr lvl="0"/>
            <a:r>
              <a:rPr lang="nb-NO" err="1"/>
              <a:t>Click</a:t>
            </a:r>
            <a:r>
              <a:rPr lang="nb-NO"/>
              <a:t> to </a:t>
            </a:r>
            <a:r>
              <a:rPr lang="nb-NO" err="1"/>
              <a:t>add</a:t>
            </a:r>
            <a:r>
              <a:rPr lang="nb-NO"/>
              <a:t> </a:t>
            </a:r>
            <a:r>
              <a:rPr lang="nb-NO" err="1"/>
              <a:t>subtitle</a:t>
            </a:r>
            <a:endParaRPr lang="en-GB"/>
          </a:p>
        </p:txBody>
      </p:sp>
    </p:spTree>
    <p:extLst>
      <p:ext uri="{BB962C8B-B14F-4D97-AF65-F5344CB8AC3E}">
        <p14:creationId xmlns:p14="http://schemas.microsoft.com/office/powerpoint/2010/main" val="6483448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5" name="Picture 7">
            <a:extLst>
              <a:ext uri="{FF2B5EF4-FFF2-40B4-BE49-F238E27FC236}">
                <a16:creationId xmlns:a16="http://schemas.microsoft.com/office/drawing/2014/main" id="{5AF22AA5-D9FD-4D04-962D-ED45BD8975E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621463"/>
            <a:ext cx="12192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1C5864C5-C372-4BDA-A8F5-382B2F28BC84}"/>
              </a:ext>
            </a:extLst>
          </p:cNvPr>
          <p:cNvSpPr txBox="1">
            <a:spLocks/>
          </p:cNvSpPr>
          <p:nvPr userDrawn="1"/>
        </p:nvSpPr>
        <p:spPr>
          <a:xfrm>
            <a:off x="914400" y="4724400"/>
            <a:ext cx="10363200" cy="1036638"/>
          </a:xfrm>
          <a:prstGeom prst="rect">
            <a:avLst/>
          </a:prstGeom>
        </p:spPr>
        <p:txBody>
          <a:bodyPr lIns="93957" tIns="46979" rIns="93957" bIns="46979">
            <a:normAutofit/>
          </a:bodyPr>
          <a:lstStyle>
            <a:lvl1pPr algn="l" defTabSz="939575" rtl="0" eaLnBrk="1" latinLnBrk="0" hangingPunct="1">
              <a:spcBef>
                <a:spcPct val="0"/>
              </a:spcBef>
              <a:buNone/>
              <a:defRPr sz="2400" kern="1200">
                <a:solidFill>
                  <a:schemeClr val="tx1"/>
                </a:solidFill>
                <a:latin typeface="Times New Roman" panose="02020603050405020304" pitchFamily="18" charset="0"/>
                <a:ea typeface="+mj-ea"/>
                <a:cs typeface="Times New Roman" panose="02020603050405020304" pitchFamily="18" charset="0"/>
              </a:defRPr>
            </a:lvl1pPr>
          </a:lstStyle>
          <a:p>
            <a:pPr algn="ctr" fontAlgn="auto">
              <a:spcAft>
                <a:spcPts val="0"/>
              </a:spcAft>
              <a:defRPr/>
            </a:pPr>
            <a:endParaRPr lang="lv-LV" sz="1400">
              <a:latin typeface="Verdana" panose="020B0604030504040204" pitchFamily="34" charset="0"/>
              <a:ea typeface="Verdana" panose="020B0604030504040204" pitchFamily="34" charset="0"/>
              <a:cs typeface="Verdana" panose="020B0604030504040204" pitchFamily="34" charset="0"/>
            </a:endParaRPr>
          </a:p>
        </p:txBody>
      </p:sp>
      <p:pic>
        <p:nvPicPr>
          <p:cNvPr id="7" name="Picture 8">
            <a:extLst>
              <a:ext uri="{FF2B5EF4-FFF2-40B4-BE49-F238E27FC236}">
                <a16:creationId xmlns:a16="http://schemas.microsoft.com/office/drawing/2014/main" id="{53A01BE6-6A81-4867-AE05-500B22AE864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471988" y="0"/>
            <a:ext cx="3248025" cy="324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914400" y="3505200"/>
            <a:ext cx="10363200" cy="960442"/>
          </a:xfrm>
        </p:spPr>
        <p:txBody>
          <a:bodyPr anchor="t">
            <a:normAutofit/>
          </a:bodyPr>
          <a:lstStyle>
            <a:lvl1pPr algn="ctr">
              <a:defRPr sz="3200" b="1" baseline="0">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18" name="Text Placeholder 17"/>
          <p:cNvSpPr>
            <a:spLocks noGrp="1"/>
          </p:cNvSpPr>
          <p:nvPr>
            <p:ph type="body" sz="quarter" idx="10"/>
          </p:nvPr>
        </p:nvSpPr>
        <p:spPr>
          <a:xfrm>
            <a:off x="914400" y="4724400"/>
            <a:ext cx="10363200" cy="914400"/>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0" name="Text Placeholder 19"/>
          <p:cNvSpPr>
            <a:spLocks noGrp="1"/>
          </p:cNvSpPr>
          <p:nvPr>
            <p:ph type="body" sz="quarter" idx="11"/>
          </p:nvPr>
        </p:nvSpPr>
        <p:spPr>
          <a:xfrm>
            <a:off x="914400" y="5761038"/>
            <a:ext cx="10363200" cy="639762"/>
          </a:xfrm>
        </p:spPr>
        <p:txBody>
          <a:bodyPr>
            <a:normAutofit/>
          </a:bodyPr>
          <a:lstStyle>
            <a:lvl1pPr marL="0" indent="0" algn="ctr">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Tree>
    <p:extLst>
      <p:ext uri="{BB962C8B-B14F-4D97-AF65-F5344CB8AC3E}">
        <p14:creationId xmlns:p14="http://schemas.microsoft.com/office/powerpoint/2010/main" val="14156515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Content with Capti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D841D3E-D402-4D4F-905A-C652B03AA34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90550" y="0"/>
            <a:ext cx="1957388"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454400" y="272976"/>
            <a:ext cx="3668035" cy="1162051"/>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3" name="Content Placeholder 2"/>
          <p:cNvSpPr>
            <a:spLocks noGrp="1"/>
          </p:cNvSpPr>
          <p:nvPr>
            <p:ph idx="1"/>
          </p:nvPr>
        </p:nvSpPr>
        <p:spPr>
          <a:xfrm>
            <a:off x="7426036" y="273054"/>
            <a:ext cx="4359563" cy="5853128"/>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54400" y="1435120"/>
            <a:ext cx="3668035" cy="469106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marL="469788" indent="0">
              <a:buNone/>
              <a:defRPr sz="1200"/>
            </a:lvl2pPr>
            <a:lvl3pPr marL="939575" indent="0">
              <a:buNone/>
              <a:defRPr sz="1000"/>
            </a:lvl3pPr>
            <a:lvl4pPr marL="1409365" indent="0">
              <a:buNone/>
              <a:defRPr sz="1000"/>
            </a:lvl4pPr>
            <a:lvl5pPr marL="1879152" indent="0">
              <a:buNone/>
              <a:defRPr sz="1000"/>
            </a:lvl5pPr>
            <a:lvl6pPr marL="2348940" indent="0">
              <a:buNone/>
              <a:defRPr sz="1000"/>
            </a:lvl6pPr>
            <a:lvl7pPr marL="2818729" indent="0">
              <a:buNone/>
              <a:defRPr sz="1000"/>
            </a:lvl7pPr>
            <a:lvl8pPr marL="3288515" indent="0">
              <a:buNone/>
              <a:defRPr sz="1000"/>
            </a:lvl8pPr>
            <a:lvl9pPr marL="3758305" indent="0">
              <a:buNone/>
              <a:defRPr sz="1000"/>
            </a:lvl9pPr>
          </a:lstStyle>
          <a:p>
            <a:pPr lvl="0"/>
            <a:r>
              <a:rPr lang="en-US"/>
              <a:t>Click to edit Master text styles</a:t>
            </a:r>
          </a:p>
        </p:txBody>
      </p:sp>
      <p:sp>
        <p:nvSpPr>
          <p:cNvPr id="9"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8" name="Slide Number Placeholder 22">
            <a:extLst>
              <a:ext uri="{FF2B5EF4-FFF2-40B4-BE49-F238E27FC236}">
                <a16:creationId xmlns:a16="http://schemas.microsoft.com/office/drawing/2014/main" id="{D1A547AB-D835-4A4D-A043-A447809FCFCC}"/>
              </a:ext>
            </a:extLst>
          </p:cNvPr>
          <p:cNvSpPr>
            <a:spLocks noGrp="1"/>
          </p:cNvSpPr>
          <p:nvPr>
            <p:ph type="sldNum" sz="quarter" idx="13"/>
          </p:nvPr>
        </p:nvSpPr>
        <p:spPr>
          <a:xfrm>
            <a:off x="11379200" y="6324600"/>
            <a:ext cx="406400" cy="304800"/>
          </a:xfrm>
        </p:spPr>
        <p:txBody>
          <a:bodyPr/>
          <a:lstStyle>
            <a:lvl1pPr>
              <a:defRPr sz="1000">
                <a:latin typeface="Verdana" panose="020B0604030504040204" pitchFamily="34" charset="0"/>
              </a:defRPr>
            </a:lvl1pPr>
          </a:lstStyle>
          <a:p>
            <a:pPr>
              <a:defRPr/>
            </a:pPr>
            <a:fld id="{9F86773B-027D-421D-96B5-381D034974B9}" type="slidenum">
              <a:rPr lang="en-US" altLang="en-US"/>
              <a:pPr>
                <a:defRPr/>
              </a:pPr>
              <a:t>‹#›</a:t>
            </a:fld>
            <a:endParaRPr lang="en-US" altLang="en-US"/>
          </a:p>
        </p:txBody>
      </p:sp>
    </p:spTree>
    <p:extLst>
      <p:ext uri="{BB962C8B-B14F-4D97-AF65-F5344CB8AC3E}">
        <p14:creationId xmlns:p14="http://schemas.microsoft.com/office/powerpoint/2010/main" val="18340969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6" name="Picture 6">
            <a:extLst>
              <a:ext uri="{FF2B5EF4-FFF2-40B4-BE49-F238E27FC236}">
                <a16:creationId xmlns:a16="http://schemas.microsoft.com/office/drawing/2014/main" id="{14D4FA90-164E-41C2-BD81-51EC560EACD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5818" y="0"/>
            <a:ext cx="2347383"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454400" y="381000"/>
            <a:ext cx="8128000" cy="1036642"/>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3" name="Content Placeholder 2"/>
          <p:cNvSpPr>
            <a:spLocks noGrp="1"/>
          </p:cNvSpPr>
          <p:nvPr>
            <p:ph idx="1"/>
          </p:nvPr>
        </p:nvSpPr>
        <p:spPr>
          <a:xfrm>
            <a:off x="3454400" y="1752601"/>
            <a:ext cx="8128000" cy="437357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Times New Roman" panose="02020603050405020304" pitchFamily="18" charset="0"/>
                <a:cs typeface="Times New Roman" panose="02020603050405020304" pitchFamily="18" charset="0"/>
              </a:defRPr>
            </a:lvl2pPr>
            <a:lvl3pPr>
              <a:defRPr sz="2000">
                <a:latin typeface="Times New Roman" panose="02020603050405020304" pitchFamily="18" charset="0"/>
                <a:cs typeface="Times New Roman" panose="02020603050405020304" pitchFamily="18" charset="0"/>
              </a:defRPr>
            </a:lvl3pPr>
            <a:lvl4pPr>
              <a:defRPr sz="2000">
                <a:latin typeface="Times New Roman" panose="02020603050405020304" pitchFamily="18" charset="0"/>
                <a:cs typeface="Times New Roman" panose="02020603050405020304" pitchFamily="18" charset="0"/>
              </a:defRPr>
            </a:lvl4pPr>
            <a:lvl5pPr>
              <a:defRPr sz="2000">
                <a:latin typeface="Times New Roman" panose="02020603050405020304" pitchFamily="18" charset="0"/>
                <a:cs typeface="Times New Roman" panose="02020603050405020304" pitchFamily="18" charset="0"/>
              </a:defRPr>
            </a:lvl5pPr>
          </a:lstStyle>
          <a:p>
            <a:pPr lvl="0"/>
            <a:r>
              <a:rPr lang="en-US"/>
              <a:t>Click to edit Master text styles</a:t>
            </a:r>
          </a:p>
        </p:txBody>
      </p:sp>
      <p:sp>
        <p:nvSpPr>
          <p:cNvPr id="24"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5"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Slide Number Placeholder 22">
            <a:extLst>
              <a:ext uri="{FF2B5EF4-FFF2-40B4-BE49-F238E27FC236}">
                <a16:creationId xmlns:a16="http://schemas.microsoft.com/office/drawing/2014/main" id="{0F2F9701-4623-4AEE-8439-61F9535853C7}"/>
              </a:ext>
            </a:extLst>
          </p:cNvPr>
          <p:cNvSpPr>
            <a:spLocks noGrp="1"/>
          </p:cNvSpPr>
          <p:nvPr>
            <p:ph type="sldNum" sz="quarter" idx="13"/>
          </p:nvPr>
        </p:nvSpPr>
        <p:spPr>
          <a:xfrm>
            <a:off x="11379200" y="6324600"/>
            <a:ext cx="406400" cy="304800"/>
          </a:xfrm>
        </p:spPr>
        <p:txBody>
          <a:bodyPr/>
          <a:lstStyle>
            <a:lvl1pPr>
              <a:defRPr sz="1000">
                <a:latin typeface="Verdana" panose="020B0604030504040204" pitchFamily="34" charset="0"/>
              </a:defRPr>
            </a:lvl1pPr>
          </a:lstStyle>
          <a:p>
            <a:pPr>
              <a:defRPr/>
            </a:pPr>
            <a:fld id="{C86FBD81-C8FC-487D-A6E3-DB7E41BD33F0}" type="slidenum">
              <a:rPr lang="en-US" altLang="en-US"/>
              <a:pPr>
                <a:defRPr/>
              </a:pPr>
              <a:t>‹#›</a:t>
            </a:fld>
            <a:endParaRPr lang="en-US" altLang="en-US"/>
          </a:p>
        </p:txBody>
      </p:sp>
    </p:spTree>
    <p:extLst>
      <p:ext uri="{BB962C8B-B14F-4D97-AF65-F5344CB8AC3E}">
        <p14:creationId xmlns:p14="http://schemas.microsoft.com/office/powerpoint/2010/main" val="12001290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7">
            <a:extLst>
              <a:ext uri="{FF2B5EF4-FFF2-40B4-BE49-F238E27FC236}">
                <a16:creationId xmlns:a16="http://schemas.microsoft.com/office/drawing/2014/main" id="{5AF22AA5-D9FD-4D04-962D-ED45BD8975E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621463"/>
            <a:ext cx="12192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1C5864C5-C372-4BDA-A8F5-382B2F28BC84}"/>
              </a:ext>
            </a:extLst>
          </p:cNvPr>
          <p:cNvSpPr txBox="1">
            <a:spLocks/>
          </p:cNvSpPr>
          <p:nvPr userDrawn="1"/>
        </p:nvSpPr>
        <p:spPr>
          <a:xfrm>
            <a:off x="914400" y="4724400"/>
            <a:ext cx="10363200" cy="1036638"/>
          </a:xfrm>
          <a:prstGeom prst="rect">
            <a:avLst/>
          </a:prstGeom>
        </p:spPr>
        <p:txBody>
          <a:bodyPr lIns="93957" tIns="46979" rIns="93957" bIns="46979">
            <a:normAutofit/>
          </a:bodyPr>
          <a:lstStyle>
            <a:lvl1pPr algn="l" defTabSz="939575" rtl="0" eaLnBrk="1" latinLnBrk="0" hangingPunct="1">
              <a:spcBef>
                <a:spcPct val="0"/>
              </a:spcBef>
              <a:buNone/>
              <a:defRPr sz="2400" kern="1200">
                <a:solidFill>
                  <a:schemeClr val="tx1"/>
                </a:solidFill>
                <a:latin typeface="Times New Roman" panose="02020603050405020304" pitchFamily="18" charset="0"/>
                <a:ea typeface="+mj-ea"/>
                <a:cs typeface="Times New Roman" panose="02020603050405020304" pitchFamily="18" charset="0"/>
              </a:defRPr>
            </a:lvl1pPr>
          </a:lstStyle>
          <a:p>
            <a:pPr algn="ctr" fontAlgn="auto">
              <a:spcAft>
                <a:spcPts val="0"/>
              </a:spcAft>
              <a:defRPr/>
            </a:pPr>
            <a:endParaRPr lang="lv-LV" sz="1400">
              <a:latin typeface="Verdana" panose="020B0604030504040204" pitchFamily="34" charset="0"/>
              <a:ea typeface="Verdana" panose="020B0604030504040204" pitchFamily="34" charset="0"/>
              <a:cs typeface="Verdana" panose="020B0604030504040204" pitchFamily="34" charset="0"/>
            </a:endParaRPr>
          </a:p>
        </p:txBody>
      </p:sp>
      <p:pic>
        <p:nvPicPr>
          <p:cNvPr id="7" name="Picture 8">
            <a:extLst>
              <a:ext uri="{FF2B5EF4-FFF2-40B4-BE49-F238E27FC236}">
                <a16:creationId xmlns:a16="http://schemas.microsoft.com/office/drawing/2014/main" id="{53A01BE6-6A81-4867-AE05-500B22AE864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471988" y="0"/>
            <a:ext cx="3248025" cy="324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914400" y="3505200"/>
            <a:ext cx="10363200" cy="960442"/>
          </a:xfrm>
        </p:spPr>
        <p:txBody>
          <a:bodyPr anchor="t">
            <a:normAutofit/>
          </a:bodyPr>
          <a:lstStyle>
            <a:lvl1pPr algn="ctr">
              <a:defRPr sz="3200" b="1" baseline="0">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18" name="Text Placeholder 17"/>
          <p:cNvSpPr>
            <a:spLocks noGrp="1"/>
          </p:cNvSpPr>
          <p:nvPr>
            <p:ph type="body" sz="quarter" idx="10"/>
          </p:nvPr>
        </p:nvSpPr>
        <p:spPr>
          <a:xfrm>
            <a:off x="914400" y="4724400"/>
            <a:ext cx="10363200" cy="914400"/>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0" name="Text Placeholder 19"/>
          <p:cNvSpPr>
            <a:spLocks noGrp="1"/>
          </p:cNvSpPr>
          <p:nvPr>
            <p:ph type="body" sz="quarter" idx="11"/>
          </p:nvPr>
        </p:nvSpPr>
        <p:spPr>
          <a:xfrm>
            <a:off x="914400" y="5761038"/>
            <a:ext cx="10363200" cy="639762"/>
          </a:xfrm>
        </p:spPr>
        <p:txBody>
          <a:bodyPr>
            <a:normAutofit/>
          </a:bodyPr>
          <a:lstStyle>
            <a:lvl1pPr marL="0" indent="0" algn="ctr">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Tree>
    <p:extLst>
      <p:ext uri="{BB962C8B-B14F-4D97-AF65-F5344CB8AC3E}">
        <p14:creationId xmlns:p14="http://schemas.microsoft.com/office/powerpoint/2010/main" val="3009825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6" name="Picture 6">
            <a:extLst>
              <a:ext uri="{FF2B5EF4-FFF2-40B4-BE49-F238E27FC236}">
                <a16:creationId xmlns:a16="http://schemas.microsoft.com/office/drawing/2014/main" id="{FBFABACE-FCB3-40B6-BBCB-AF0D5AAB56D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30213" y="0"/>
            <a:ext cx="195738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454400" y="381000"/>
            <a:ext cx="8128000" cy="1036642"/>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3" name="Content Placeholder 2"/>
          <p:cNvSpPr>
            <a:spLocks noGrp="1"/>
          </p:cNvSpPr>
          <p:nvPr>
            <p:ph idx="1"/>
          </p:nvPr>
        </p:nvSpPr>
        <p:spPr>
          <a:xfrm>
            <a:off x="3454400" y="1752601"/>
            <a:ext cx="8128000" cy="437357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Times New Roman" panose="02020603050405020304" pitchFamily="18" charset="0"/>
                <a:cs typeface="Times New Roman" panose="02020603050405020304" pitchFamily="18" charset="0"/>
              </a:defRPr>
            </a:lvl2pPr>
            <a:lvl3pPr>
              <a:defRPr sz="2000">
                <a:latin typeface="Times New Roman" panose="02020603050405020304" pitchFamily="18" charset="0"/>
                <a:cs typeface="Times New Roman" panose="02020603050405020304" pitchFamily="18" charset="0"/>
              </a:defRPr>
            </a:lvl3pPr>
            <a:lvl4pPr>
              <a:defRPr sz="2000">
                <a:latin typeface="Times New Roman" panose="02020603050405020304" pitchFamily="18" charset="0"/>
                <a:cs typeface="Times New Roman" panose="02020603050405020304" pitchFamily="18" charset="0"/>
              </a:defRPr>
            </a:lvl4pPr>
            <a:lvl5pPr>
              <a:defRPr sz="2000">
                <a:latin typeface="Times New Roman" panose="02020603050405020304" pitchFamily="18" charset="0"/>
                <a:cs typeface="Times New Roman" panose="02020603050405020304" pitchFamily="18" charset="0"/>
              </a:defRPr>
            </a:lvl5pPr>
          </a:lstStyle>
          <a:p>
            <a:pPr lvl="0"/>
            <a:r>
              <a:rPr lang="en-US"/>
              <a:t>Click to edit Master text styles</a:t>
            </a:r>
          </a:p>
        </p:txBody>
      </p:sp>
      <p:sp>
        <p:nvSpPr>
          <p:cNvPr id="24"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5"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Slide Number Placeholder 22">
            <a:extLst>
              <a:ext uri="{FF2B5EF4-FFF2-40B4-BE49-F238E27FC236}">
                <a16:creationId xmlns:a16="http://schemas.microsoft.com/office/drawing/2014/main" id="{B804052B-DC28-4202-BF92-4D1CC15E4771}"/>
              </a:ext>
            </a:extLst>
          </p:cNvPr>
          <p:cNvSpPr>
            <a:spLocks noGrp="1"/>
          </p:cNvSpPr>
          <p:nvPr>
            <p:ph type="sldNum" sz="quarter" idx="13"/>
          </p:nvPr>
        </p:nvSpPr>
        <p:spPr>
          <a:xfrm>
            <a:off x="11379200" y="6324600"/>
            <a:ext cx="406400" cy="304800"/>
          </a:xfrm>
        </p:spPr>
        <p:txBody>
          <a:bodyPr/>
          <a:lstStyle>
            <a:lvl1pPr>
              <a:defRPr sz="1000">
                <a:latin typeface="Verdana" panose="020B0604030504040204" pitchFamily="34" charset="0"/>
              </a:defRPr>
            </a:lvl1pPr>
          </a:lstStyle>
          <a:p>
            <a:pPr>
              <a:defRPr/>
            </a:pPr>
            <a:fld id="{AAA110D7-D5D9-4C2C-AF7B-F859AAB4C7E0}" type="slidenum">
              <a:rPr lang="en-US" altLang="en-US"/>
              <a:pPr>
                <a:defRPr/>
              </a:pPr>
              <a:t>‹#›</a:t>
            </a:fld>
            <a:endParaRPr lang="en-US" altLang="en-US"/>
          </a:p>
        </p:txBody>
      </p:sp>
    </p:spTree>
    <p:extLst>
      <p:ext uri="{BB962C8B-B14F-4D97-AF65-F5344CB8AC3E}">
        <p14:creationId xmlns:p14="http://schemas.microsoft.com/office/powerpoint/2010/main" val="34875109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6" name="Picture 6">
            <a:extLst>
              <a:ext uri="{FF2B5EF4-FFF2-40B4-BE49-F238E27FC236}">
                <a16:creationId xmlns:a16="http://schemas.microsoft.com/office/drawing/2014/main" id="{2157A622-034F-4509-9A8B-58660610A11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3700" y="0"/>
            <a:ext cx="1957388"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454400" y="3657601"/>
            <a:ext cx="8128000" cy="1384295"/>
          </a:xfrm>
        </p:spPr>
        <p:txBody>
          <a:bodyPr anchor="t">
            <a:normAutofit/>
          </a:bodyPr>
          <a:lstStyle>
            <a:lvl1pPr algn="l">
              <a:defRPr sz="2400" b="1" cap="none">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3" name="Text Placeholder 2"/>
          <p:cNvSpPr>
            <a:spLocks noGrp="1"/>
          </p:cNvSpPr>
          <p:nvPr>
            <p:ph type="body" idx="1"/>
          </p:nvPr>
        </p:nvSpPr>
        <p:spPr>
          <a:xfrm>
            <a:off x="3454400" y="381000"/>
            <a:ext cx="8128000" cy="3276600"/>
          </a:xfrm>
        </p:spPr>
        <p:txBody>
          <a:bodyPr>
            <a:normAutofit/>
          </a:bodyPr>
          <a:lstStyle>
            <a:lvl1pPr marL="0" indent="0">
              <a:buNone/>
              <a:defRPr sz="20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vl2pPr marL="469788" indent="0">
              <a:buNone/>
              <a:defRPr sz="1700">
                <a:solidFill>
                  <a:schemeClr val="tx1">
                    <a:tint val="75000"/>
                  </a:schemeClr>
                </a:solidFill>
              </a:defRPr>
            </a:lvl2pPr>
            <a:lvl3pPr marL="939575" indent="0">
              <a:buNone/>
              <a:defRPr sz="1600">
                <a:solidFill>
                  <a:schemeClr val="tx1">
                    <a:tint val="75000"/>
                  </a:schemeClr>
                </a:solidFill>
              </a:defRPr>
            </a:lvl3pPr>
            <a:lvl4pPr marL="1409365" indent="0">
              <a:buNone/>
              <a:defRPr sz="1400">
                <a:solidFill>
                  <a:schemeClr val="tx1">
                    <a:tint val="75000"/>
                  </a:schemeClr>
                </a:solidFill>
              </a:defRPr>
            </a:lvl4pPr>
            <a:lvl5pPr marL="1879152" indent="0">
              <a:buNone/>
              <a:defRPr sz="1400">
                <a:solidFill>
                  <a:schemeClr val="tx1">
                    <a:tint val="75000"/>
                  </a:schemeClr>
                </a:solidFill>
              </a:defRPr>
            </a:lvl5pPr>
            <a:lvl6pPr marL="2348940" indent="0">
              <a:buNone/>
              <a:defRPr sz="1400">
                <a:solidFill>
                  <a:schemeClr val="tx1">
                    <a:tint val="75000"/>
                  </a:schemeClr>
                </a:solidFill>
              </a:defRPr>
            </a:lvl6pPr>
            <a:lvl7pPr marL="2818729" indent="0">
              <a:buNone/>
              <a:defRPr sz="1400">
                <a:solidFill>
                  <a:schemeClr val="tx1">
                    <a:tint val="75000"/>
                  </a:schemeClr>
                </a:solidFill>
              </a:defRPr>
            </a:lvl7pPr>
            <a:lvl8pPr marL="3288515" indent="0">
              <a:buNone/>
              <a:defRPr sz="1400">
                <a:solidFill>
                  <a:schemeClr val="tx1">
                    <a:tint val="75000"/>
                  </a:schemeClr>
                </a:solidFill>
              </a:defRPr>
            </a:lvl8pPr>
            <a:lvl9pPr marL="3758305" indent="0">
              <a:buNone/>
              <a:defRPr sz="1400">
                <a:solidFill>
                  <a:schemeClr val="tx1">
                    <a:tint val="75000"/>
                  </a:schemeClr>
                </a:solidFill>
              </a:defRPr>
            </a:lvl9pPr>
          </a:lstStyle>
          <a:p>
            <a:pPr lvl="0"/>
            <a:r>
              <a:rPr lang="en-US"/>
              <a:t>Click to edit Master text styles</a:t>
            </a:r>
          </a:p>
        </p:txBody>
      </p:sp>
      <p:sp>
        <p:nvSpPr>
          <p:cNvPr id="10"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1"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Slide Number Placeholder 22">
            <a:extLst>
              <a:ext uri="{FF2B5EF4-FFF2-40B4-BE49-F238E27FC236}">
                <a16:creationId xmlns:a16="http://schemas.microsoft.com/office/drawing/2014/main" id="{E44A94A4-2238-42BE-A53E-BB34815E5804}"/>
              </a:ext>
            </a:extLst>
          </p:cNvPr>
          <p:cNvSpPr>
            <a:spLocks noGrp="1"/>
          </p:cNvSpPr>
          <p:nvPr>
            <p:ph type="sldNum" sz="quarter" idx="13"/>
          </p:nvPr>
        </p:nvSpPr>
        <p:spPr>
          <a:xfrm>
            <a:off x="11379200" y="6324600"/>
            <a:ext cx="406400" cy="304800"/>
          </a:xfrm>
        </p:spPr>
        <p:txBody>
          <a:bodyPr/>
          <a:lstStyle>
            <a:lvl1pPr>
              <a:defRPr sz="1000">
                <a:latin typeface="Verdana" panose="020B0604030504040204" pitchFamily="34" charset="0"/>
              </a:defRPr>
            </a:lvl1pPr>
          </a:lstStyle>
          <a:p>
            <a:pPr>
              <a:defRPr/>
            </a:pPr>
            <a:fld id="{F75514FD-08E5-4FCB-80BA-2E5D98258C74}" type="slidenum">
              <a:rPr lang="en-US" altLang="en-US"/>
              <a:pPr>
                <a:defRPr/>
              </a:pPr>
              <a:t>‹#›</a:t>
            </a:fld>
            <a:endParaRPr lang="en-US" altLang="en-US"/>
          </a:p>
        </p:txBody>
      </p:sp>
    </p:spTree>
    <p:extLst>
      <p:ext uri="{BB962C8B-B14F-4D97-AF65-F5344CB8AC3E}">
        <p14:creationId xmlns:p14="http://schemas.microsoft.com/office/powerpoint/2010/main" val="7447950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53494-73A3-F835-9733-BFB712ABA3B9}"/>
              </a:ext>
            </a:extLst>
          </p:cNvPr>
          <p:cNvSpPr>
            <a:spLocks noGrp="1"/>
          </p:cNvSpPr>
          <p:nvPr>
            <p:ph type="title"/>
          </p:nvPr>
        </p:nvSpPr>
        <p:spPr/>
        <p:txBody>
          <a:bodyPr/>
          <a:lstStyle/>
          <a:p>
            <a:r>
              <a:rPr lang="en-US"/>
              <a:t>Click to edit Master title style</a:t>
            </a:r>
            <a:endParaRPr lang="lv-LV"/>
          </a:p>
        </p:txBody>
      </p:sp>
      <p:sp>
        <p:nvSpPr>
          <p:cNvPr id="3" name="Content Placeholder 2">
            <a:extLst>
              <a:ext uri="{FF2B5EF4-FFF2-40B4-BE49-F238E27FC236}">
                <a16:creationId xmlns:a16="http://schemas.microsoft.com/office/drawing/2014/main" id="{83E8A89B-35C2-3055-2EC7-66D0FED0558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9EF2BA65-29D5-56C4-DF8A-81BB0F1D985A}"/>
              </a:ext>
            </a:extLst>
          </p:cNvPr>
          <p:cNvSpPr>
            <a:spLocks noGrp="1"/>
          </p:cNvSpPr>
          <p:nvPr>
            <p:ph type="dt" sz="half" idx="10"/>
          </p:nvPr>
        </p:nvSpPr>
        <p:spPr/>
        <p:txBody>
          <a:bodyPr/>
          <a:lstStyle/>
          <a:p>
            <a:fld id="{009923EE-B811-4D8B-BBC1-36149117BFA7}" type="datetimeFigureOut">
              <a:rPr lang="lv-LV" smtClean="0"/>
              <a:t>12.10.2022</a:t>
            </a:fld>
            <a:endParaRPr lang="lv-LV"/>
          </a:p>
        </p:txBody>
      </p:sp>
      <p:sp>
        <p:nvSpPr>
          <p:cNvPr id="5" name="Footer Placeholder 4">
            <a:extLst>
              <a:ext uri="{FF2B5EF4-FFF2-40B4-BE49-F238E27FC236}">
                <a16:creationId xmlns:a16="http://schemas.microsoft.com/office/drawing/2014/main" id="{283A5447-8892-B7E4-C7C2-A4A17AB0BF8E}"/>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05A56440-56F8-FE70-C705-29E72EAB8F46}"/>
              </a:ext>
            </a:extLst>
          </p:cNvPr>
          <p:cNvSpPr>
            <a:spLocks noGrp="1"/>
          </p:cNvSpPr>
          <p:nvPr>
            <p:ph type="sldNum" sz="quarter" idx="12"/>
          </p:nvPr>
        </p:nvSpPr>
        <p:spPr/>
        <p:txBody>
          <a:bodyPr/>
          <a:lstStyle/>
          <a:p>
            <a:fld id="{A3687C87-2B6C-4A9F-B467-A60867A35D34}" type="slidenum">
              <a:rPr lang="lv-LV" smtClean="0"/>
              <a:t>‹#›</a:t>
            </a:fld>
            <a:endParaRPr lang="lv-LV"/>
          </a:p>
        </p:txBody>
      </p:sp>
    </p:spTree>
    <p:extLst>
      <p:ext uri="{BB962C8B-B14F-4D97-AF65-F5344CB8AC3E}">
        <p14:creationId xmlns:p14="http://schemas.microsoft.com/office/powerpoint/2010/main" val="19020534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549397D-90A9-4E26-BD99-A0C33CBC624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8800" y="0"/>
            <a:ext cx="1752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454400" y="304802"/>
            <a:ext cx="8128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3" name="Content Placeholder 2"/>
          <p:cNvSpPr>
            <a:spLocks noGrp="1"/>
          </p:cNvSpPr>
          <p:nvPr>
            <p:ph sz="half" idx="1"/>
          </p:nvPr>
        </p:nvSpPr>
        <p:spPr>
          <a:xfrm>
            <a:off x="3454400" y="1752601"/>
            <a:ext cx="3860800" cy="4373565"/>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620000" y="1752601"/>
            <a:ext cx="3962400" cy="4373573"/>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2"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8" name="Slide Number Placeholder 22">
            <a:extLst>
              <a:ext uri="{FF2B5EF4-FFF2-40B4-BE49-F238E27FC236}">
                <a16:creationId xmlns:a16="http://schemas.microsoft.com/office/drawing/2014/main" id="{2E248A35-F2D6-49E0-B0FC-1E39627EE771}"/>
              </a:ext>
            </a:extLst>
          </p:cNvPr>
          <p:cNvSpPr>
            <a:spLocks noGrp="1"/>
          </p:cNvSpPr>
          <p:nvPr>
            <p:ph type="sldNum" sz="quarter" idx="13"/>
          </p:nvPr>
        </p:nvSpPr>
        <p:spPr>
          <a:xfrm>
            <a:off x="11379200" y="6324600"/>
            <a:ext cx="406400" cy="304800"/>
          </a:xfrm>
        </p:spPr>
        <p:txBody>
          <a:bodyPr/>
          <a:lstStyle>
            <a:lvl1pPr>
              <a:defRPr sz="1000">
                <a:latin typeface="Verdana" panose="020B0604030504040204" pitchFamily="34" charset="0"/>
              </a:defRPr>
            </a:lvl1pPr>
          </a:lstStyle>
          <a:p>
            <a:pPr>
              <a:defRPr/>
            </a:pPr>
            <a:fld id="{0F50129C-2171-484D-B2BF-F264DCEAFCBB}" type="slidenum">
              <a:rPr lang="en-US" altLang="en-US"/>
              <a:pPr>
                <a:defRPr/>
              </a:pPr>
              <a:t>‹#›</a:t>
            </a:fld>
            <a:endParaRPr lang="en-US" altLang="en-US"/>
          </a:p>
        </p:txBody>
      </p:sp>
    </p:spTree>
    <p:extLst>
      <p:ext uri="{BB962C8B-B14F-4D97-AF65-F5344CB8AC3E}">
        <p14:creationId xmlns:p14="http://schemas.microsoft.com/office/powerpoint/2010/main" val="41236296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9" name="Picture 6">
            <a:extLst>
              <a:ext uri="{FF2B5EF4-FFF2-40B4-BE49-F238E27FC236}">
                <a16:creationId xmlns:a16="http://schemas.microsoft.com/office/drawing/2014/main" id="{70B5477A-06E5-4710-9E53-E1E7114684F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3875" y="0"/>
            <a:ext cx="1852613" cy="185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p:cNvSpPr>
            <a:spLocks noGrp="1"/>
          </p:cNvSpPr>
          <p:nvPr>
            <p:ph type="title"/>
          </p:nvPr>
        </p:nvSpPr>
        <p:spPr>
          <a:xfrm>
            <a:off x="3454400" y="304802"/>
            <a:ext cx="8128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15" name="Content Placeholder 2"/>
          <p:cNvSpPr>
            <a:spLocks noGrp="1"/>
          </p:cNvSpPr>
          <p:nvPr>
            <p:ph sz="half" idx="1"/>
          </p:nvPr>
        </p:nvSpPr>
        <p:spPr>
          <a:xfrm>
            <a:off x="3454400" y="2386941"/>
            <a:ext cx="3860800" cy="3739225"/>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3"/>
          <p:cNvSpPr>
            <a:spLocks noGrp="1"/>
          </p:cNvSpPr>
          <p:nvPr>
            <p:ph sz="half" idx="2"/>
          </p:nvPr>
        </p:nvSpPr>
        <p:spPr>
          <a:xfrm>
            <a:off x="7620000" y="2386941"/>
            <a:ext cx="3962400" cy="3739233"/>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ext Placeholder 21"/>
          <p:cNvSpPr>
            <a:spLocks noGrp="1"/>
          </p:cNvSpPr>
          <p:nvPr>
            <p:ph type="body" sz="quarter" idx="16"/>
          </p:nvPr>
        </p:nvSpPr>
        <p:spPr>
          <a:xfrm>
            <a:off x="3454400" y="1852614"/>
            <a:ext cx="3860800" cy="534987"/>
          </a:xfrm>
        </p:spPr>
        <p:txBody>
          <a:bodyPr>
            <a:normAutofit/>
          </a:bodyPr>
          <a:lstStyle>
            <a:lvl1pPr marL="0" indent="0">
              <a:buNone/>
              <a:defRPr sz="2000" b="1">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3" name="Text Placeholder 21"/>
          <p:cNvSpPr>
            <a:spLocks noGrp="1"/>
          </p:cNvSpPr>
          <p:nvPr>
            <p:ph type="body" sz="quarter" idx="17"/>
          </p:nvPr>
        </p:nvSpPr>
        <p:spPr>
          <a:xfrm>
            <a:off x="7620000" y="1851954"/>
            <a:ext cx="3962400" cy="534987"/>
          </a:xfrm>
        </p:spPr>
        <p:txBody>
          <a:bodyPr>
            <a:normAutofit/>
          </a:bodyPr>
          <a:lstStyle>
            <a:lvl1pPr marL="0" indent="0">
              <a:buNone/>
              <a:defRPr sz="2000" b="1">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3"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7"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Slide Number Placeholder 22">
            <a:extLst>
              <a:ext uri="{FF2B5EF4-FFF2-40B4-BE49-F238E27FC236}">
                <a16:creationId xmlns:a16="http://schemas.microsoft.com/office/drawing/2014/main" id="{1A5E23AF-651F-4E62-A97D-08644A8F6C51}"/>
              </a:ext>
            </a:extLst>
          </p:cNvPr>
          <p:cNvSpPr>
            <a:spLocks noGrp="1"/>
          </p:cNvSpPr>
          <p:nvPr>
            <p:ph type="sldNum" sz="quarter" idx="18"/>
          </p:nvPr>
        </p:nvSpPr>
        <p:spPr>
          <a:xfrm>
            <a:off x="11379200" y="6324600"/>
            <a:ext cx="406400" cy="304800"/>
          </a:xfrm>
        </p:spPr>
        <p:txBody>
          <a:bodyPr/>
          <a:lstStyle>
            <a:lvl1pPr>
              <a:defRPr sz="1000">
                <a:latin typeface="Verdana" panose="020B0604030504040204" pitchFamily="34" charset="0"/>
              </a:defRPr>
            </a:lvl1pPr>
          </a:lstStyle>
          <a:p>
            <a:pPr>
              <a:defRPr/>
            </a:pPr>
            <a:fld id="{D7595DBE-6A49-4428-A094-B26D86390A35}" type="slidenum">
              <a:rPr lang="en-US" altLang="en-US"/>
              <a:pPr>
                <a:defRPr/>
              </a:pPr>
              <a:t>‹#›</a:t>
            </a:fld>
            <a:endParaRPr lang="en-US" altLang="en-US"/>
          </a:p>
        </p:txBody>
      </p:sp>
    </p:spTree>
    <p:extLst>
      <p:ext uri="{BB962C8B-B14F-4D97-AF65-F5344CB8AC3E}">
        <p14:creationId xmlns:p14="http://schemas.microsoft.com/office/powerpoint/2010/main" val="17306104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CC382361-A5F4-46EC-9BC1-163B0F08E32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06413" y="0"/>
            <a:ext cx="195738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p:cNvSpPr>
            <a:spLocks noGrp="1"/>
          </p:cNvSpPr>
          <p:nvPr>
            <p:ph type="title"/>
          </p:nvPr>
        </p:nvSpPr>
        <p:spPr>
          <a:xfrm>
            <a:off x="3454400" y="304802"/>
            <a:ext cx="8128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9"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6" name="Slide Number Placeholder 22">
            <a:extLst>
              <a:ext uri="{FF2B5EF4-FFF2-40B4-BE49-F238E27FC236}">
                <a16:creationId xmlns:a16="http://schemas.microsoft.com/office/drawing/2014/main" id="{8EF36FD5-C071-4553-B2EF-322B15DBFA0D}"/>
              </a:ext>
            </a:extLst>
          </p:cNvPr>
          <p:cNvSpPr>
            <a:spLocks noGrp="1"/>
          </p:cNvSpPr>
          <p:nvPr>
            <p:ph type="sldNum" sz="quarter" idx="13"/>
          </p:nvPr>
        </p:nvSpPr>
        <p:spPr>
          <a:xfrm>
            <a:off x="11379200" y="6324600"/>
            <a:ext cx="406400" cy="304800"/>
          </a:xfrm>
        </p:spPr>
        <p:txBody>
          <a:bodyPr/>
          <a:lstStyle>
            <a:lvl1pPr>
              <a:defRPr sz="1000">
                <a:latin typeface="Verdana" panose="020B0604030504040204" pitchFamily="34" charset="0"/>
              </a:defRPr>
            </a:lvl1pPr>
          </a:lstStyle>
          <a:p>
            <a:pPr>
              <a:defRPr/>
            </a:pPr>
            <a:fld id="{E99629DE-C612-4B78-9FB3-ABA59B3C1BD2}" type="slidenum">
              <a:rPr lang="en-US" altLang="en-US"/>
              <a:pPr>
                <a:defRPr/>
              </a:pPr>
              <a:t>‹#›</a:t>
            </a:fld>
            <a:endParaRPr lang="en-US" altLang="en-US"/>
          </a:p>
        </p:txBody>
      </p:sp>
    </p:spTree>
    <p:extLst>
      <p:ext uri="{BB962C8B-B14F-4D97-AF65-F5344CB8AC3E}">
        <p14:creationId xmlns:p14="http://schemas.microsoft.com/office/powerpoint/2010/main" val="33748851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6EA0FC55-0421-4105-B3AD-A8229052DFD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90550" y="0"/>
            <a:ext cx="1957388"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5" name="Slide Number Placeholder 22">
            <a:extLst>
              <a:ext uri="{FF2B5EF4-FFF2-40B4-BE49-F238E27FC236}">
                <a16:creationId xmlns:a16="http://schemas.microsoft.com/office/drawing/2014/main" id="{2347A762-81E3-4A8D-B329-FF3B8B48728B}"/>
              </a:ext>
            </a:extLst>
          </p:cNvPr>
          <p:cNvSpPr>
            <a:spLocks noGrp="1"/>
          </p:cNvSpPr>
          <p:nvPr>
            <p:ph type="sldNum" sz="quarter" idx="13"/>
          </p:nvPr>
        </p:nvSpPr>
        <p:spPr>
          <a:xfrm>
            <a:off x="11379200" y="6324600"/>
            <a:ext cx="406400" cy="304800"/>
          </a:xfrm>
        </p:spPr>
        <p:txBody>
          <a:bodyPr/>
          <a:lstStyle>
            <a:lvl1pPr>
              <a:defRPr sz="1000">
                <a:latin typeface="Verdana" panose="020B0604030504040204" pitchFamily="34" charset="0"/>
              </a:defRPr>
            </a:lvl1pPr>
          </a:lstStyle>
          <a:p>
            <a:pPr>
              <a:defRPr/>
            </a:pPr>
            <a:fld id="{5DC54A09-FDA9-4911-B5CA-654F14F256D2}" type="slidenum">
              <a:rPr lang="en-US" altLang="en-US"/>
              <a:pPr>
                <a:defRPr/>
              </a:pPr>
              <a:t>‹#›</a:t>
            </a:fld>
            <a:endParaRPr lang="en-US" altLang="en-US"/>
          </a:p>
        </p:txBody>
      </p:sp>
    </p:spTree>
    <p:extLst>
      <p:ext uri="{BB962C8B-B14F-4D97-AF65-F5344CB8AC3E}">
        <p14:creationId xmlns:p14="http://schemas.microsoft.com/office/powerpoint/2010/main" val="10236231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D841D3E-D402-4D4F-905A-C652B03AA34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90550" y="0"/>
            <a:ext cx="1957388"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454400" y="272976"/>
            <a:ext cx="3668035" cy="1162051"/>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3" name="Content Placeholder 2"/>
          <p:cNvSpPr>
            <a:spLocks noGrp="1"/>
          </p:cNvSpPr>
          <p:nvPr>
            <p:ph idx="1"/>
          </p:nvPr>
        </p:nvSpPr>
        <p:spPr>
          <a:xfrm>
            <a:off x="7426036" y="273054"/>
            <a:ext cx="4359563" cy="5853128"/>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54400" y="1435120"/>
            <a:ext cx="3668035" cy="469106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marL="469788" indent="0">
              <a:buNone/>
              <a:defRPr sz="1200"/>
            </a:lvl2pPr>
            <a:lvl3pPr marL="939575" indent="0">
              <a:buNone/>
              <a:defRPr sz="1000"/>
            </a:lvl3pPr>
            <a:lvl4pPr marL="1409365" indent="0">
              <a:buNone/>
              <a:defRPr sz="1000"/>
            </a:lvl4pPr>
            <a:lvl5pPr marL="1879152" indent="0">
              <a:buNone/>
              <a:defRPr sz="1000"/>
            </a:lvl5pPr>
            <a:lvl6pPr marL="2348940" indent="0">
              <a:buNone/>
              <a:defRPr sz="1000"/>
            </a:lvl6pPr>
            <a:lvl7pPr marL="2818729" indent="0">
              <a:buNone/>
              <a:defRPr sz="1000"/>
            </a:lvl7pPr>
            <a:lvl8pPr marL="3288515" indent="0">
              <a:buNone/>
              <a:defRPr sz="1000"/>
            </a:lvl8pPr>
            <a:lvl9pPr marL="3758305" indent="0">
              <a:buNone/>
              <a:defRPr sz="1000"/>
            </a:lvl9pPr>
          </a:lstStyle>
          <a:p>
            <a:pPr lvl="0"/>
            <a:r>
              <a:rPr lang="en-US"/>
              <a:t>Click to edit Master text styles</a:t>
            </a:r>
          </a:p>
        </p:txBody>
      </p:sp>
      <p:sp>
        <p:nvSpPr>
          <p:cNvPr id="9"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8" name="Slide Number Placeholder 22">
            <a:extLst>
              <a:ext uri="{FF2B5EF4-FFF2-40B4-BE49-F238E27FC236}">
                <a16:creationId xmlns:a16="http://schemas.microsoft.com/office/drawing/2014/main" id="{D1A547AB-D835-4A4D-A043-A447809FCFCC}"/>
              </a:ext>
            </a:extLst>
          </p:cNvPr>
          <p:cNvSpPr>
            <a:spLocks noGrp="1"/>
          </p:cNvSpPr>
          <p:nvPr>
            <p:ph type="sldNum" sz="quarter" idx="13"/>
          </p:nvPr>
        </p:nvSpPr>
        <p:spPr>
          <a:xfrm>
            <a:off x="11379200" y="6324600"/>
            <a:ext cx="406400" cy="304800"/>
          </a:xfrm>
        </p:spPr>
        <p:txBody>
          <a:bodyPr/>
          <a:lstStyle>
            <a:lvl1pPr>
              <a:defRPr sz="1000">
                <a:latin typeface="Verdana" panose="020B0604030504040204" pitchFamily="34" charset="0"/>
              </a:defRPr>
            </a:lvl1pPr>
          </a:lstStyle>
          <a:p>
            <a:pPr>
              <a:defRPr/>
            </a:pPr>
            <a:fld id="{9F86773B-027D-421D-96B5-381D034974B9}" type="slidenum">
              <a:rPr lang="en-US" altLang="en-US"/>
              <a:pPr>
                <a:defRPr/>
              </a:pPr>
              <a:t>‹#›</a:t>
            </a:fld>
            <a:endParaRPr lang="en-US" altLang="en-US"/>
          </a:p>
        </p:txBody>
      </p:sp>
    </p:spTree>
    <p:extLst>
      <p:ext uri="{BB962C8B-B14F-4D97-AF65-F5344CB8AC3E}">
        <p14:creationId xmlns:p14="http://schemas.microsoft.com/office/powerpoint/2010/main" val="33355436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4" name="Picture 7">
            <a:extLst>
              <a:ext uri="{FF2B5EF4-FFF2-40B4-BE49-F238E27FC236}">
                <a16:creationId xmlns:a16="http://schemas.microsoft.com/office/drawing/2014/main" id="{2DD408EA-6421-40B8-B9D7-D2140FCFE42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621463"/>
            <a:ext cx="12192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a:extLst>
              <a:ext uri="{FF2B5EF4-FFF2-40B4-BE49-F238E27FC236}">
                <a16:creationId xmlns:a16="http://schemas.microsoft.com/office/drawing/2014/main" id="{09744746-D287-4C9C-BF3D-027E12DD376A}"/>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375150" y="0"/>
            <a:ext cx="3441700" cy="344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17"/>
          <p:cNvSpPr>
            <a:spLocks noGrp="1"/>
          </p:cNvSpPr>
          <p:nvPr>
            <p:ph type="body" sz="quarter" idx="10"/>
          </p:nvPr>
        </p:nvSpPr>
        <p:spPr>
          <a:xfrm>
            <a:off x="914400" y="4724400"/>
            <a:ext cx="10363200" cy="914400"/>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Text Placeholder 19"/>
          <p:cNvSpPr>
            <a:spLocks noGrp="1"/>
          </p:cNvSpPr>
          <p:nvPr>
            <p:ph type="body" sz="quarter" idx="11"/>
          </p:nvPr>
        </p:nvSpPr>
        <p:spPr>
          <a:xfrm>
            <a:off x="914400" y="5761038"/>
            <a:ext cx="10363200" cy="639762"/>
          </a:xfrm>
        </p:spPr>
        <p:txBody>
          <a:bodyPr>
            <a:normAutofit/>
          </a:bodyPr>
          <a:lstStyle>
            <a:lvl1pPr marL="0" indent="0" algn="ctr">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Tree>
    <p:extLst>
      <p:ext uri="{BB962C8B-B14F-4D97-AF65-F5344CB8AC3E}">
        <p14:creationId xmlns:p14="http://schemas.microsoft.com/office/powerpoint/2010/main" val="33107229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A932DEBB-E2B4-4592-9385-0A7EA33D6D6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5818" y="0"/>
            <a:ext cx="2347383"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454400" y="381000"/>
            <a:ext cx="8128000" cy="1036642"/>
          </a:xfrm>
        </p:spPr>
        <p:txBody>
          <a:bodyPr anchor="t">
            <a:normAutofit/>
          </a:bodyPr>
          <a:lstStyle>
            <a:lvl1pPr algn="l">
              <a:defRPr sz="18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3" name="Content Placeholder 2"/>
          <p:cNvSpPr>
            <a:spLocks noGrp="1"/>
          </p:cNvSpPr>
          <p:nvPr>
            <p:ph idx="1"/>
          </p:nvPr>
        </p:nvSpPr>
        <p:spPr>
          <a:xfrm>
            <a:off x="3454400" y="1752603"/>
            <a:ext cx="8128000" cy="4373573"/>
          </a:xfrm>
        </p:spPr>
        <p:txBody>
          <a:bodyPr>
            <a:normAutofit/>
          </a:bodyPr>
          <a:lstStyle>
            <a:lvl1pPr marL="0" indent="0">
              <a:buNone/>
              <a:defRPr sz="1500">
                <a:latin typeface="Verdana" panose="020B0604030504040204" pitchFamily="34" charset="0"/>
                <a:ea typeface="Verdana" panose="020B0604030504040204" pitchFamily="34" charset="0"/>
                <a:cs typeface="Verdana" panose="020B0604030504040204" pitchFamily="34" charset="0"/>
              </a:defRPr>
            </a:lvl1pPr>
            <a:lvl2pPr>
              <a:defRPr sz="1500">
                <a:latin typeface="Times New Roman" panose="02020603050405020304" pitchFamily="18" charset="0"/>
                <a:cs typeface="Times New Roman" panose="02020603050405020304" pitchFamily="18" charset="0"/>
              </a:defRPr>
            </a:lvl2pPr>
            <a:lvl3pPr>
              <a:defRPr sz="1500">
                <a:latin typeface="Times New Roman" panose="02020603050405020304" pitchFamily="18" charset="0"/>
                <a:cs typeface="Times New Roman" panose="02020603050405020304" pitchFamily="18" charset="0"/>
              </a:defRPr>
            </a:lvl3pPr>
            <a:lvl4pPr>
              <a:defRPr sz="1500">
                <a:latin typeface="Times New Roman" panose="02020603050405020304" pitchFamily="18" charset="0"/>
                <a:cs typeface="Times New Roman" panose="02020603050405020304" pitchFamily="18" charset="0"/>
              </a:defRPr>
            </a:lvl4pPr>
            <a:lvl5pPr>
              <a:defRPr sz="1500">
                <a:latin typeface="Times New Roman" panose="02020603050405020304" pitchFamily="18" charset="0"/>
                <a:cs typeface="Times New Roman" panose="02020603050405020304" pitchFamily="18" charset="0"/>
              </a:defRPr>
            </a:lvl5pPr>
          </a:lstStyle>
          <a:p>
            <a:pPr lvl="0"/>
            <a:r>
              <a:rPr lang="en-US"/>
              <a:t>Click to edit Master text styles</a:t>
            </a:r>
          </a:p>
        </p:txBody>
      </p:sp>
      <p:sp>
        <p:nvSpPr>
          <p:cNvPr id="5" name="Slide Number Placeholder 22">
            <a:extLst>
              <a:ext uri="{FF2B5EF4-FFF2-40B4-BE49-F238E27FC236}">
                <a16:creationId xmlns:a16="http://schemas.microsoft.com/office/drawing/2014/main" id="{979EE42C-99EA-4A45-B693-92F61267B584}"/>
              </a:ext>
            </a:extLst>
          </p:cNvPr>
          <p:cNvSpPr>
            <a:spLocks noGrp="1"/>
          </p:cNvSpPr>
          <p:nvPr>
            <p:ph type="sldNum" sz="quarter" idx="10"/>
          </p:nvPr>
        </p:nvSpPr>
        <p:spPr>
          <a:xfrm>
            <a:off x="11664951" y="44450"/>
            <a:ext cx="406400" cy="304800"/>
          </a:xfrm>
        </p:spPr>
        <p:txBody>
          <a:bodyPr/>
          <a:lstStyle>
            <a:lvl1pPr defTabSz="914400">
              <a:defRPr sz="700">
                <a:latin typeface="Verdana" panose="020B0604030504040204" pitchFamily="34" charset="0"/>
              </a:defRPr>
            </a:lvl1pPr>
          </a:lstStyle>
          <a:p>
            <a:pPr>
              <a:defRPr/>
            </a:pPr>
            <a:fld id="{8E38A860-2905-4AA2-BC24-63EE6F8FBB8F}" type="slidenum">
              <a:rPr lang="en-US" altLang="en-US"/>
              <a:pPr>
                <a:defRPr/>
              </a:pPr>
              <a:t>‹#›</a:t>
            </a:fld>
            <a:endParaRPr lang="en-US" altLang="en-US"/>
          </a:p>
        </p:txBody>
      </p:sp>
    </p:spTree>
    <p:extLst>
      <p:ext uri="{BB962C8B-B14F-4D97-AF65-F5344CB8AC3E}">
        <p14:creationId xmlns:p14="http://schemas.microsoft.com/office/powerpoint/2010/main" val="23010538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7">
            <a:extLst>
              <a:ext uri="{FF2B5EF4-FFF2-40B4-BE49-F238E27FC236}">
                <a16:creationId xmlns:a16="http://schemas.microsoft.com/office/drawing/2014/main" id="{3CAD6A9A-8E32-2D17-8103-19FE8840FE7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621463"/>
            <a:ext cx="12192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a:extLst>
              <a:ext uri="{FF2B5EF4-FFF2-40B4-BE49-F238E27FC236}">
                <a16:creationId xmlns:a16="http://schemas.microsoft.com/office/drawing/2014/main" id="{60072806-4FBD-E736-9B3B-606A55A072C0}"/>
              </a:ext>
            </a:extLst>
          </p:cNvPr>
          <p:cNvSpPr txBox="1">
            <a:spLocks/>
          </p:cNvSpPr>
          <p:nvPr userDrawn="1"/>
        </p:nvSpPr>
        <p:spPr>
          <a:xfrm>
            <a:off x="914400" y="4724400"/>
            <a:ext cx="10363200" cy="1036638"/>
          </a:xfrm>
          <a:prstGeom prst="rect">
            <a:avLst/>
          </a:prstGeom>
        </p:spPr>
        <p:txBody>
          <a:bodyPr lIns="93957" tIns="46979" rIns="93957" bIns="46979">
            <a:normAutofit/>
          </a:bodyPr>
          <a:lstStyle>
            <a:lvl1pPr algn="l" defTabSz="939575" rtl="0" eaLnBrk="1" latinLnBrk="0" hangingPunct="1">
              <a:spcBef>
                <a:spcPct val="0"/>
              </a:spcBef>
              <a:buNone/>
              <a:defRPr sz="2400" kern="1200">
                <a:solidFill>
                  <a:schemeClr val="tx1"/>
                </a:solidFill>
                <a:latin typeface="Times New Roman" panose="02020603050405020304" pitchFamily="18" charset="0"/>
                <a:ea typeface="+mj-ea"/>
                <a:cs typeface="Times New Roman" panose="02020603050405020304" pitchFamily="18" charset="0"/>
              </a:defRPr>
            </a:lvl1pPr>
          </a:lstStyle>
          <a:p>
            <a:pPr algn="ctr" fontAlgn="auto">
              <a:spcAft>
                <a:spcPts val="0"/>
              </a:spcAft>
              <a:defRPr/>
            </a:pPr>
            <a:endParaRPr lang="lv-LV" sz="1400">
              <a:latin typeface="Verdana" panose="020B0604030504040204" pitchFamily="34" charset="0"/>
              <a:ea typeface="Verdana" panose="020B0604030504040204" pitchFamily="34" charset="0"/>
              <a:cs typeface="Verdana" panose="020B0604030504040204" pitchFamily="34" charset="0"/>
            </a:endParaRPr>
          </a:p>
        </p:txBody>
      </p:sp>
      <p:pic>
        <p:nvPicPr>
          <p:cNvPr id="4" name="Picture 8">
            <a:extLst>
              <a:ext uri="{FF2B5EF4-FFF2-40B4-BE49-F238E27FC236}">
                <a16:creationId xmlns:a16="http://schemas.microsoft.com/office/drawing/2014/main" id="{9F885C73-9BA0-2AE1-4F26-499321AC6024}"/>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471988" y="0"/>
            <a:ext cx="3248025" cy="324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914400" y="3505200"/>
            <a:ext cx="10363200" cy="960442"/>
          </a:xfrm>
        </p:spPr>
        <p:txBody>
          <a:bodyPr anchor="t">
            <a:normAutofit/>
          </a:bodyPr>
          <a:lstStyle>
            <a:lvl1pPr algn="ctr">
              <a:defRPr sz="3200" b="1" baseline="0">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18" name="Text Placeholder 17"/>
          <p:cNvSpPr>
            <a:spLocks noGrp="1"/>
          </p:cNvSpPr>
          <p:nvPr>
            <p:ph type="body" sz="quarter" idx="10"/>
          </p:nvPr>
        </p:nvSpPr>
        <p:spPr>
          <a:xfrm>
            <a:off x="914400" y="4724400"/>
            <a:ext cx="10363200" cy="914400"/>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0" name="Text Placeholder 19"/>
          <p:cNvSpPr>
            <a:spLocks noGrp="1"/>
          </p:cNvSpPr>
          <p:nvPr>
            <p:ph type="body" sz="quarter" idx="11"/>
          </p:nvPr>
        </p:nvSpPr>
        <p:spPr>
          <a:xfrm>
            <a:off x="914400" y="5761038"/>
            <a:ext cx="10363200" cy="639762"/>
          </a:xfrm>
        </p:spPr>
        <p:txBody>
          <a:bodyPr>
            <a:normAutofit/>
          </a:bodyPr>
          <a:lstStyle>
            <a:lvl1pPr marL="0" indent="0" algn="ctr">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Tree>
    <p:extLst>
      <p:ext uri="{BB962C8B-B14F-4D97-AF65-F5344CB8AC3E}">
        <p14:creationId xmlns:p14="http://schemas.microsoft.com/office/powerpoint/2010/main" val="16381403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891ECE2A-A5F9-90F7-15E3-B78A05E5FF5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30213" y="0"/>
            <a:ext cx="195738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454400" y="381000"/>
            <a:ext cx="8128000" cy="1036642"/>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3" name="Content Placeholder 2"/>
          <p:cNvSpPr>
            <a:spLocks noGrp="1"/>
          </p:cNvSpPr>
          <p:nvPr>
            <p:ph idx="1"/>
          </p:nvPr>
        </p:nvSpPr>
        <p:spPr>
          <a:xfrm>
            <a:off x="3454400" y="1752601"/>
            <a:ext cx="8128000" cy="437357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Times New Roman" panose="02020603050405020304" pitchFamily="18" charset="0"/>
                <a:cs typeface="Times New Roman" panose="02020603050405020304" pitchFamily="18" charset="0"/>
              </a:defRPr>
            </a:lvl2pPr>
            <a:lvl3pPr>
              <a:defRPr sz="2000">
                <a:latin typeface="Times New Roman" panose="02020603050405020304" pitchFamily="18" charset="0"/>
                <a:cs typeface="Times New Roman" panose="02020603050405020304" pitchFamily="18" charset="0"/>
              </a:defRPr>
            </a:lvl3pPr>
            <a:lvl4pPr>
              <a:defRPr sz="2000">
                <a:latin typeface="Times New Roman" panose="02020603050405020304" pitchFamily="18" charset="0"/>
                <a:cs typeface="Times New Roman" panose="02020603050405020304" pitchFamily="18" charset="0"/>
              </a:defRPr>
            </a:lvl4pPr>
            <a:lvl5pPr>
              <a:defRPr sz="2000">
                <a:latin typeface="Times New Roman" panose="02020603050405020304" pitchFamily="18" charset="0"/>
                <a:cs typeface="Times New Roman" panose="02020603050405020304" pitchFamily="18" charset="0"/>
              </a:defRPr>
            </a:lvl5pPr>
          </a:lstStyle>
          <a:p>
            <a:pPr lvl="0"/>
            <a:r>
              <a:rPr lang="en-US"/>
              <a:t>Click to edit Master text styles</a:t>
            </a:r>
          </a:p>
        </p:txBody>
      </p:sp>
      <p:sp>
        <p:nvSpPr>
          <p:cNvPr id="24"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5"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5" name="Slide Number Placeholder 22">
            <a:extLst>
              <a:ext uri="{FF2B5EF4-FFF2-40B4-BE49-F238E27FC236}">
                <a16:creationId xmlns:a16="http://schemas.microsoft.com/office/drawing/2014/main" id="{0A591A9C-0EC0-175D-C7C8-0018DAE9FFFB}"/>
              </a:ext>
            </a:extLst>
          </p:cNvPr>
          <p:cNvSpPr>
            <a:spLocks noGrp="1"/>
          </p:cNvSpPr>
          <p:nvPr>
            <p:ph type="sldNum" sz="quarter" idx="13"/>
          </p:nvPr>
        </p:nvSpPr>
        <p:spPr>
          <a:xfrm>
            <a:off x="11379200" y="6324600"/>
            <a:ext cx="406400" cy="304800"/>
          </a:xfrm>
        </p:spPr>
        <p:txBody>
          <a:bodyPr/>
          <a:lstStyle>
            <a:lvl1pPr>
              <a:defRPr sz="1000">
                <a:latin typeface="Verdana" panose="020B0604030504040204" pitchFamily="34" charset="0"/>
              </a:defRPr>
            </a:lvl1pPr>
          </a:lstStyle>
          <a:p>
            <a:pPr>
              <a:defRPr/>
            </a:pPr>
            <a:fld id="{5FCEDA14-0A02-4239-A07E-A4B1B24E31CA}" type="slidenum">
              <a:rPr lang="en-US" altLang="en-US"/>
              <a:pPr>
                <a:defRPr/>
              </a:pPr>
              <a:t>‹#›</a:t>
            </a:fld>
            <a:endParaRPr lang="en-US" altLang="en-US"/>
          </a:p>
        </p:txBody>
      </p:sp>
    </p:spTree>
    <p:extLst>
      <p:ext uri="{BB962C8B-B14F-4D97-AF65-F5344CB8AC3E}">
        <p14:creationId xmlns:p14="http://schemas.microsoft.com/office/powerpoint/2010/main" val="761804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6027623E-2C21-9331-5592-34B375AE83C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3700" y="0"/>
            <a:ext cx="1957388"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454400" y="3657601"/>
            <a:ext cx="8128000" cy="1384295"/>
          </a:xfrm>
        </p:spPr>
        <p:txBody>
          <a:bodyPr anchor="t">
            <a:normAutofit/>
          </a:bodyPr>
          <a:lstStyle>
            <a:lvl1pPr algn="l">
              <a:defRPr sz="2400" b="1" cap="none">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3" name="Text Placeholder 2"/>
          <p:cNvSpPr>
            <a:spLocks noGrp="1"/>
          </p:cNvSpPr>
          <p:nvPr>
            <p:ph type="body" idx="1"/>
          </p:nvPr>
        </p:nvSpPr>
        <p:spPr>
          <a:xfrm>
            <a:off x="3454400" y="381000"/>
            <a:ext cx="8128000" cy="3276600"/>
          </a:xfrm>
        </p:spPr>
        <p:txBody>
          <a:bodyPr>
            <a:normAutofit/>
          </a:bodyPr>
          <a:lstStyle>
            <a:lvl1pPr marL="0" indent="0">
              <a:buNone/>
              <a:defRPr sz="20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vl2pPr marL="469788" indent="0">
              <a:buNone/>
              <a:defRPr sz="1700">
                <a:solidFill>
                  <a:schemeClr val="tx1">
                    <a:tint val="75000"/>
                  </a:schemeClr>
                </a:solidFill>
              </a:defRPr>
            </a:lvl2pPr>
            <a:lvl3pPr marL="939575" indent="0">
              <a:buNone/>
              <a:defRPr sz="1600">
                <a:solidFill>
                  <a:schemeClr val="tx1">
                    <a:tint val="75000"/>
                  </a:schemeClr>
                </a:solidFill>
              </a:defRPr>
            </a:lvl3pPr>
            <a:lvl4pPr marL="1409365" indent="0">
              <a:buNone/>
              <a:defRPr sz="1400">
                <a:solidFill>
                  <a:schemeClr val="tx1">
                    <a:tint val="75000"/>
                  </a:schemeClr>
                </a:solidFill>
              </a:defRPr>
            </a:lvl4pPr>
            <a:lvl5pPr marL="1879152" indent="0">
              <a:buNone/>
              <a:defRPr sz="1400">
                <a:solidFill>
                  <a:schemeClr val="tx1">
                    <a:tint val="75000"/>
                  </a:schemeClr>
                </a:solidFill>
              </a:defRPr>
            </a:lvl5pPr>
            <a:lvl6pPr marL="2348940" indent="0">
              <a:buNone/>
              <a:defRPr sz="1400">
                <a:solidFill>
                  <a:schemeClr val="tx1">
                    <a:tint val="75000"/>
                  </a:schemeClr>
                </a:solidFill>
              </a:defRPr>
            </a:lvl6pPr>
            <a:lvl7pPr marL="2818729" indent="0">
              <a:buNone/>
              <a:defRPr sz="1400">
                <a:solidFill>
                  <a:schemeClr val="tx1">
                    <a:tint val="75000"/>
                  </a:schemeClr>
                </a:solidFill>
              </a:defRPr>
            </a:lvl7pPr>
            <a:lvl8pPr marL="3288515" indent="0">
              <a:buNone/>
              <a:defRPr sz="1400">
                <a:solidFill>
                  <a:schemeClr val="tx1">
                    <a:tint val="75000"/>
                  </a:schemeClr>
                </a:solidFill>
              </a:defRPr>
            </a:lvl8pPr>
            <a:lvl9pPr marL="3758305" indent="0">
              <a:buNone/>
              <a:defRPr sz="1400">
                <a:solidFill>
                  <a:schemeClr val="tx1">
                    <a:tint val="75000"/>
                  </a:schemeClr>
                </a:solidFill>
              </a:defRPr>
            </a:lvl9pPr>
          </a:lstStyle>
          <a:p>
            <a:pPr lvl="0"/>
            <a:r>
              <a:rPr lang="en-US"/>
              <a:t>Click to edit Master text styles</a:t>
            </a:r>
          </a:p>
        </p:txBody>
      </p:sp>
      <p:sp>
        <p:nvSpPr>
          <p:cNvPr id="10"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1"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5" name="Slide Number Placeholder 22">
            <a:extLst>
              <a:ext uri="{FF2B5EF4-FFF2-40B4-BE49-F238E27FC236}">
                <a16:creationId xmlns:a16="http://schemas.microsoft.com/office/drawing/2014/main" id="{99DF461C-5D9E-50E9-DCDC-12805832AE01}"/>
              </a:ext>
            </a:extLst>
          </p:cNvPr>
          <p:cNvSpPr>
            <a:spLocks noGrp="1"/>
          </p:cNvSpPr>
          <p:nvPr>
            <p:ph type="sldNum" sz="quarter" idx="13"/>
          </p:nvPr>
        </p:nvSpPr>
        <p:spPr>
          <a:xfrm>
            <a:off x="11379200" y="6324600"/>
            <a:ext cx="406400" cy="304800"/>
          </a:xfrm>
        </p:spPr>
        <p:txBody>
          <a:bodyPr/>
          <a:lstStyle>
            <a:lvl1pPr>
              <a:defRPr sz="1000">
                <a:latin typeface="Verdana" panose="020B0604030504040204" pitchFamily="34" charset="0"/>
              </a:defRPr>
            </a:lvl1pPr>
          </a:lstStyle>
          <a:p>
            <a:pPr>
              <a:defRPr/>
            </a:pPr>
            <a:fld id="{88A32CF2-C8DF-498F-AF84-10042C4E101A}" type="slidenum">
              <a:rPr lang="en-US" altLang="en-US"/>
              <a:pPr>
                <a:defRPr/>
              </a:pPr>
              <a:t>‹#›</a:t>
            </a:fld>
            <a:endParaRPr lang="en-US" altLang="en-US"/>
          </a:p>
        </p:txBody>
      </p:sp>
    </p:spTree>
    <p:extLst>
      <p:ext uri="{BB962C8B-B14F-4D97-AF65-F5344CB8AC3E}">
        <p14:creationId xmlns:p14="http://schemas.microsoft.com/office/powerpoint/2010/main" val="14313020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52C2A4-9B61-2724-E634-309752AAD5A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lv-LV"/>
          </a:p>
        </p:txBody>
      </p:sp>
      <p:sp>
        <p:nvSpPr>
          <p:cNvPr id="3" name="Text Placeholder 2">
            <a:extLst>
              <a:ext uri="{FF2B5EF4-FFF2-40B4-BE49-F238E27FC236}">
                <a16:creationId xmlns:a16="http://schemas.microsoft.com/office/drawing/2014/main" id="{31324681-23DC-6425-4491-5C0082175ED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4BE8BAF-4A8D-051A-EC93-2B0A8F0370C7}"/>
              </a:ext>
            </a:extLst>
          </p:cNvPr>
          <p:cNvSpPr>
            <a:spLocks noGrp="1"/>
          </p:cNvSpPr>
          <p:nvPr>
            <p:ph type="dt" sz="half" idx="10"/>
          </p:nvPr>
        </p:nvSpPr>
        <p:spPr/>
        <p:txBody>
          <a:bodyPr/>
          <a:lstStyle/>
          <a:p>
            <a:fld id="{009923EE-B811-4D8B-BBC1-36149117BFA7}" type="datetimeFigureOut">
              <a:rPr lang="lv-LV" smtClean="0"/>
              <a:t>12.10.2022</a:t>
            </a:fld>
            <a:endParaRPr lang="lv-LV"/>
          </a:p>
        </p:txBody>
      </p:sp>
      <p:sp>
        <p:nvSpPr>
          <p:cNvPr id="5" name="Footer Placeholder 4">
            <a:extLst>
              <a:ext uri="{FF2B5EF4-FFF2-40B4-BE49-F238E27FC236}">
                <a16:creationId xmlns:a16="http://schemas.microsoft.com/office/drawing/2014/main" id="{51180A36-1F3C-042C-100C-30A60C58F444}"/>
              </a:ext>
            </a:extLst>
          </p:cNvPr>
          <p:cNvSpPr>
            <a:spLocks noGrp="1"/>
          </p:cNvSpPr>
          <p:nvPr>
            <p:ph type="ftr" sz="quarter" idx="11"/>
          </p:nvPr>
        </p:nvSpPr>
        <p:spPr/>
        <p:txBody>
          <a:bodyPr/>
          <a:lstStyle/>
          <a:p>
            <a:endParaRPr lang="lv-LV"/>
          </a:p>
        </p:txBody>
      </p:sp>
      <p:sp>
        <p:nvSpPr>
          <p:cNvPr id="6" name="Slide Number Placeholder 5">
            <a:extLst>
              <a:ext uri="{FF2B5EF4-FFF2-40B4-BE49-F238E27FC236}">
                <a16:creationId xmlns:a16="http://schemas.microsoft.com/office/drawing/2014/main" id="{6A59E162-8114-4074-4335-E7A1B32C7BB3}"/>
              </a:ext>
            </a:extLst>
          </p:cNvPr>
          <p:cNvSpPr>
            <a:spLocks noGrp="1"/>
          </p:cNvSpPr>
          <p:nvPr>
            <p:ph type="sldNum" sz="quarter" idx="12"/>
          </p:nvPr>
        </p:nvSpPr>
        <p:spPr/>
        <p:txBody>
          <a:bodyPr/>
          <a:lstStyle/>
          <a:p>
            <a:fld id="{A3687C87-2B6C-4A9F-B467-A60867A35D34}" type="slidenum">
              <a:rPr lang="lv-LV" smtClean="0"/>
              <a:t>‹#›</a:t>
            </a:fld>
            <a:endParaRPr lang="lv-LV"/>
          </a:p>
        </p:txBody>
      </p:sp>
    </p:spTree>
    <p:extLst>
      <p:ext uri="{BB962C8B-B14F-4D97-AF65-F5344CB8AC3E}">
        <p14:creationId xmlns:p14="http://schemas.microsoft.com/office/powerpoint/2010/main" val="263487225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A41F91AC-22A1-AB25-C4AC-B72AF9A9781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8800" y="0"/>
            <a:ext cx="1752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454400" y="304802"/>
            <a:ext cx="8128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3" name="Content Placeholder 2"/>
          <p:cNvSpPr>
            <a:spLocks noGrp="1"/>
          </p:cNvSpPr>
          <p:nvPr>
            <p:ph sz="half" idx="1"/>
          </p:nvPr>
        </p:nvSpPr>
        <p:spPr>
          <a:xfrm>
            <a:off x="3454400" y="1752601"/>
            <a:ext cx="3860800" cy="4373565"/>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620000" y="1752601"/>
            <a:ext cx="3962400" cy="4373573"/>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2"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6" name="Slide Number Placeholder 22">
            <a:extLst>
              <a:ext uri="{FF2B5EF4-FFF2-40B4-BE49-F238E27FC236}">
                <a16:creationId xmlns:a16="http://schemas.microsoft.com/office/drawing/2014/main" id="{A7CAC194-87F7-3242-7919-6CED35997582}"/>
              </a:ext>
            </a:extLst>
          </p:cNvPr>
          <p:cNvSpPr>
            <a:spLocks noGrp="1"/>
          </p:cNvSpPr>
          <p:nvPr>
            <p:ph type="sldNum" sz="quarter" idx="13"/>
          </p:nvPr>
        </p:nvSpPr>
        <p:spPr>
          <a:xfrm>
            <a:off x="11379200" y="6324600"/>
            <a:ext cx="406400" cy="304800"/>
          </a:xfrm>
        </p:spPr>
        <p:txBody>
          <a:bodyPr/>
          <a:lstStyle>
            <a:lvl1pPr>
              <a:defRPr sz="1000">
                <a:latin typeface="Verdana" panose="020B0604030504040204" pitchFamily="34" charset="0"/>
              </a:defRPr>
            </a:lvl1pPr>
          </a:lstStyle>
          <a:p>
            <a:pPr>
              <a:defRPr/>
            </a:pPr>
            <a:fld id="{CC87BFF4-C432-4E0F-8A59-AB3F6A105427}" type="slidenum">
              <a:rPr lang="en-US" altLang="en-US"/>
              <a:pPr>
                <a:defRPr/>
              </a:pPr>
              <a:t>‹#›</a:t>
            </a:fld>
            <a:endParaRPr lang="en-US" altLang="en-US"/>
          </a:p>
        </p:txBody>
      </p:sp>
    </p:spTree>
    <p:extLst>
      <p:ext uri="{BB962C8B-B14F-4D97-AF65-F5344CB8AC3E}">
        <p14:creationId xmlns:p14="http://schemas.microsoft.com/office/powerpoint/2010/main" val="37405072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B0E3A4EB-A76A-ED29-1819-FA0D0F4FE7B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3875" y="0"/>
            <a:ext cx="1852613" cy="185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p:cNvSpPr>
            <a:spLocks noGrp="1"/>
          </p:cNvSpPr>
          <p:nvPr>
            <p:ph type="title"/>
          </p:nvPr>
        </p:nvSpPr>
        <p:spPr>
          <a:xfrm>
            <a:off x="3454400" y="304802"/>
            <a:ext cx="8128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15" name="Content Placeholder 2"/>
          <p:cNvSpPr>
            <a:spLocks noGrp="1"/>
          </p:cNvSpPr>
          <p:nvPr>
            <p:ph sz="half" idx="1"/>
          </p:nvPr>
        </p:nvSpPr>
        <p:spPr>
          <a:xfrm>
            <a:off x="3454400" y="2386941"/>
            <a:ext cx="3860800" cy="3739225"/>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3"/>
          <p:cNvSpPr>
            <a:spLocks noGrp="1"/>
          </p:cNvSpPr>
          <p:nvPr>
            <p:ph sz="half" idx="2"/>
          </p:nvPr>
        </p:nvSpPr>
        <p:spPr>
          <a:xfrm>
            <a:off x="7620000" y="2386941"/>
            <a:ext cx="3962400" cy="3739233"/>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ext Placeholder 21"/>
          <p:cNvSpPr>
            <a:spLocks noGrp="1"/>
          </p:cNvSpPr>
          <p:nvPr>
            <p:ph type="body" sz="quarter" idx="16"/>
          </p:nvPr>
        </p:nvSpPr>
        <p:spPr>
          <a:xfrm>
            <a:off x="3454400" y="1852614"/>
            <a:ext cx="3860800" cy="534987"/>
          </a:xfrm>
        </p:spPr>
        <p:txBody>
          <a:bodyPr>
            <a:normAutofit/>
          </a:bodyPr>
          <a:lstStyle>
            <a:lvl1pPr marL="0" indent="0">
              <a:buNone/>
              <a:defRPr sz="2000" b="1">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3" name="Text Placeholder 21"/>
          <p:cNvSpPr>
            <a:spLocks noGrp="1"/>
          </p:cNvSpPr>
          <p:nvPr>
            <p:ph type="body" sz="quarter" idx="17"/>
          </p:nvPr>
        </p:nvSpPr>
        <p:spPr>
          <a:xfrm>
            <a:off x="7620000" y="1851954"/>
            <a:ext cx="3962400" cy="534987"/>
          </a:xfrm>
        </p:spPr>
        <p:txBody>
          <a:bodyPr>
            <a:normAutofit/>
          </a:bodyPr>
          <a:lstStyle>
            <a:lvl1pPr marL="0" indent="0">
              <a:buNone/>
              <a:defRPr sz="2000" b="1">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3"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7"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3" name="Slide Number Placeholder 22">
            <a:extLst>
              <a:ext uri="{FF2B5EF4-FFF2-40B4-BE49-F238E27FC236}">
                <a16:creationId xmlns:a16="http://schemas.microsoft.com/office/drawing/2014/main" id="{95F4B436-1BB8-364A-373B-FE544582CFAA}"/>
              </a:ext>
            </a:extLst>
          </p:cNvPr>
          <p:cNvSpPr>
            <a:spLocks noGrp="1"/>
          </p:cNvSpPr>
          <p:nvPr>
            <p:ph type="sldNum" sz="quarter" idx="18"/>
          </p:nvPr>
        </p:nvSpPr>
        <p:spPr>
          <a:xfrm>
            <a:off x="11379200" y="6324600"/>
            <a:ext cx="406400" cy="304800"/>
          </a:xfrm>
        </p:spPr>
        <p:txBody>
          <a:bodyPr/>
          <a:lstStyle>
            <a:lvl1pPr>
              <a:defRPr sz="1000">
                <a:latin typeface="Verdana" panose="020B0604030504040204" pitchFamily="34" charset="0"/>
              </a:defRPr>
            </a:lvl1pPr>
          </a:lstStyle>
          <a:p>
            <a:pPr>
              <a:defRPr/>
            </a:pPr>
            <a:fld id="{D465E86C-005E-493A-9FF4-6A33F68AEDAB}" type="slidenum">
              <a:rPr lang="en-US" altLang="en-US"/>
              <a:pPr>
                <a:defRPr/>
              </a:pPr>
              <a:t>‹#›</a:t>
            </a:fld>
            <a:endParaRPr lang="en-US" altLang="en-US"/>
          </a:p>
        </p:txBody>
      </p:sp>
    </p:spTree>
    <p:extLst>
      <p:ext uri="{BB962C8B-B14F-4D97-AF65-F5344CB8AC3E}">
        <p14:creationId xmlns:p14="http://schemas.microsoft.com/office/powerpoint/2010/main" val="404219131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DD07A68D-7940-C887-81F6-62CECA15896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06413" y="0"/>
            <a:ext cx="1957387"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1"/>
          <p:cNvSpPr>
            <a:spLocks noGrp="1"/>
          </p:cNvSpPr>
          <p:nvPr>
            <p:ph type="title"/>
          </p:nvPr>
        </p:nvSpPr>
        <p:spPr>
          <a:xfrm>
            <a:off x="3454400" y="304802"/>
            <a:ext cx="8128000" cy="1066799"/>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9"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3" name="Slide Number Placeholder 22">
            <a:extLst>
              <a:ext uri="{FF2B5EF4-FFF2-40B4-BE49-F238E27FC236}">
                <a16:creationId xmlns:a16="http://schemas.microsoft.com/office/drawing/2014/main" id="{A16390E1-FB80-19CE-A101-8604FA8F21B3}"/>
              </a:ext>
            </a:extLst>
          </p:cNvPr>
          <p:cNvSpPr>
            <a:spLocks noGrp="1"/>
          </p:cNvSpPr>
          <p:nvPr>
            <p:ph type="sldNum" sz="quarter" idx="13"/>
          </p:nvPr>
        </p:nvSpPr>
        <p:spPr>
          <a:xfrm>
            <a:off x="11379200" y="6324600"/>
            <a:ext cx="406400" cy="304800"/>
          </a:xfrm>
        </p:spPr>
        <p:txBody>
          <a:bodyPr/>
          <a:lstStyle>
            <a:lvl1pPr>
              <a:defRPr sz="1000">
                <a:latin typeface="Verdana" panose="020B0604030504040204" pitchFamily="34" charset="0"/>
              </a:defRPr>
            </a:lvl1pPr>
          </a:lstStyle>
          <a:p>
            <a:pPr>
              <a:defRPr/>
            </a:pPr>
            <a:fld id="{F4BBB106-CB8A-4882-870F-B0863B23BCBE}" type="slidenum">
              <a:rPr lang="en-US" altLang="en-US"/>
              <a:pPr>
                <a:defRPr/>
              </a:pPr>
              <a:t>‹#›</a:t>
            </a:fld>
            <a:endParaRPr lang="en-US" altLang="en-US"/>
          </a:p>
        </p:txBody>
      </p:sp>
    </p:spTree>
    <p:extLst>
      <p:ext uri="{BB962C8B-B14F-4D97-AF65-F5344CB8AC3E}">
        <p14:creationId xmlns:p14="http://schemas.microsoft.com/office/powerpoint/2010/main" val="260312673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2" name="Picture 6">
            <a:extLst>
              <a:ext uri="{FF2B5EF4-FFF2-40B4-BE49-F238E27FC236}">
                <a16:creationId xmlns:a16="http://schemas.microsoft.com/office/drawing/2014/main" id="{D4A20260-DF85-7B38-DB41-CBB7A79696A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90550" y="0"/>
            <a:ext cx="1957388"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3" name="Slide Number Placeholder 22">
            <a:extLst>
              <a:ext uri="{FF2B5EF4-FFF2-40B4-BE49-F238E27FC236}">
                <a16:creationId xmlns:a16="http://schemas.microsoft.com/office/drawing/2014/main" id="{09253ED5-B251-189D-CE06-DA6D7DF2B316}"/>
              </a:ext>
            </a:extLst>
          </p:cNvPr>
          <p:cNvSpPr>
            <a:spLocks noGrp="1"/>
          </p:cNvSpPr>
          <p:nvPr>
            <p:ph type="sldNum" sz="quarter" idx="13"/>
          </p:nvPr>
        </p:nvSpPr>
        <p:spPr>
          <a:xfrm>
            <a:off x="11379200" y="6324600"/>
            <a:ext cx="406400" cy="304800"/>
          </a:xfrm>
        </p:spPr>
        <p:txBody>
          <a:bodyPr/>
          <a:lstStyle>
            <a:lvl1pPr>
              <a:defRPr sz="1000">
                <a:latin typeface="Verdana" panose="020B0604030504040204" pitchFamily="34" charset="0"/>
              </a:defRPr>
            </a:lvl1pPr>
          </a:lstStyle>
          <a:p>
            <a:pPr>
              <a:defRPr/>
            </a:pPr>
            <a:fld id="{3DF40626-C525-455E-A700-70102C2E5061}" type="slidenum">
              <a:rPr lang="en-US" altLang="en-US"/>
              <a:pPr>
                <a:defRPr/>
              </a:pPr>
              <a:t>‹#›</a:t>
            </a:fld>
            <a:endParaRPr lang="en-US" altLang="en-US"/>
          </a:p>
        </p:txBody>
      </p:sp>
    </p:spTree>
    <p:extLst>
      <p:ext uri="{BB962C8B-B14F-4D97-AF65-F5344CB8AC3E}">
        <p14:creationId xmlns:p14="http://schemas.microsoft.com/office/powerpoint/2010/main" val="24505037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52D8D3B4-5535-A5E2-4474-7F967FC5146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90550" y="0"/>
            <a:ext cx="1957388" cy="195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454400" y="272976"/>
            <a:ext cx="3668035" cy="1162051"/>
          </a:xfrm>
        </p:spPr>
        <p:txBody>
          <a:bodyPr anchor="t">
            <a:normAutofit/>
          </a:bodyPr>
          <a:lstStyle>
            <a:lvl1pPr algn="l">
              <a:defRPr sz="24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3" name="Content Placeholder 2"/>
          <p:cNvSpPr>
            <a:spLocks noGrp="1"/>
          </p:cNvSpPr>
          <p:nvPr>
            <p:ph idx="1"/>
          </p:nvPr>
        </p:nvSpPr>
        <p:spPr>
          <a:xfrm>
            <a:off x="7426036" y="273054"/>
            <a:ext cx="4359563" cy="5853128"/>
          </a:xfrm>
        </p:spPr>
        <p:txBody>
          <a:bodyPr>
            <a:normAutofit/>
          </a:bodyPr>
          <a:lstStyle>
            <a:lvl1pPr>
              <a:defRPr sz="2000">
                <a:latin typeface="Verdana" panose="020B0604030504040204" pitchFamily="34" charset="0"/>
                <a:ea typeface="Verdana" panose="020B0604030504040204" pitchFamily="34" charset="0"/>
                <a:cs typeface="Verdana" panose="020B0604030504040204" pitchFamily="34" charset="0"/>
              </a:defRPr>
            </a:lvl1pPr>
            <a:lvl2pPr>
              <a:defRPr sz="2000">
                <a:latin typeface="Verdana" panose="020B0604030504040204" pitchFamily="34" charset="0"/>
                <a:ea typeface="Verdana" panose="020B0604030504040204" pitchFamily="34" charset="0"/>
                <a:cs typeface="Verdana" panose="020B0604030504040204" pitchFamily="34" charset="0"/>
              </a:defRPr>
            </a:lvl2pPr>
            <a:lvl3pPr>
              <a:defRPr sz="2000">
                <a:latin typeface="Verdana" panose="020B0604030504040204" pitchFamily="34" charset="0"/>
                <a:ea typeface="Verdana" panose="020B0604030504040204" pitchFamily="34" charset="0"/>
                <a:cs typeface="Verdana" panose="020B0604030504040204" pitchFamily="34" charset="0"/>
              </a:defRPr>
            </a:lvl3pPr>
            <a:lvl4pPr>
              <a:defRPr sz="2000">
                <a:latin typeface="Verdana" panose="020B0604030504040204" pitchFamily="34" charset="0"/>
                <a:ea typeface="Verdana" panose="020B0604030504040204" pitchFamily="34" charset="0"/>
                <a:cs typeface="Verdana" panose="020B0604030504040204" pitchFamily="34" charset="0"/>
              </a:defRPr>
            </a:lvl4pPr>
            <a:lvl5pPr>
              <a:defRPr sz="2000">
                <a:latin typeface="Verdana" panose="020B0604030504040204" pitchFamily="34" charset="0"/>
                <a:ea typeface="Verdana" panose="020B0604030504040204" pitchFamily="34" charset="0"/>
                <a:cs typeface="Verdana" panose="020B0604030504040204" pitchFamily="34" charset="0"/>
              </a:defRPr>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54400" y="1435120"/>
            <a:ext cx="3668035" cy="4691063"/>
          </a:xfrm>
        </p:spPr>
        <p:txBody>
          <a:bodyPr>
            <a:normAutofit/>
          </a:bodyPr>
          <a:lstStyle>
            <a:lvl1pPr marL="0" indent="0">
              <a:buNone/>
              <a:defRPr sz="2000">
                <a:latin typeface="Verdana" panose="020B0604030504040204" pitchFamily="34" charset="0"/>
                <a:ea typeface="Verdana" panose="020B0604030504040204" pitchFamily="34" charset="0"/>
                <a:cs typeface="Verdana" panose="020B0604030504040204" pitchFamily="34" charset="0"/>
              </a:defRPr>
            </a:lvl1pPr>
            <a:lvl2pPr marL="469788" indent="0">
              <a:buNone/>
              <a:defRPr sz="1200"/>
            </a:lvl2pPr>
            <a:lvl3pPr marL="939575" indent="0">
              <a:buNone/>
              <a:defRPr sz="1000"/>
            </a:lvl3pPr>
            <a:lvl4pPr marL="1409365" indent="0">
              <a:buNone/>
              <a:defRPr sz="1000"/>
            </a:lvl4pPr>
            <a:lvl5pPr marL="1879152" indent="0">
              <a:buNone/>
              <a:defRPr sz="1000"/>
            </a:lvl5pPr>
            <a:lvl6pPr marL="2348940" indent="0">
              <a:buNone/>
              <a:defRPr sz="1000"/>
            </a:lvl6pPr>
            <a:lvl7pPr marL="2818729" indent="0">
              <a:buNone/>
              <a:defRPr sz="1000"/>
            </a:lvl7pPr>
            <a:lvl8pPr marL="3288515" indent="0">
              <a:buNone/>
              <a:defRPr sz="1000"/>
            </a:lvl8pPr>
            <a:lvl9pPr marL="3758305" indent="0">
              <a:buNone/>
              <a:defRPr sz="1000"/>
            </a:lvl9pPr>
          </a:lstStyle>
          <a:p>
            <a:pPr lvl="0"/>
            <a:r>
              <a:rPr lang="en-US"/>
              <a:t>Click to edit Master text styles</a:t>
            </a:r>
          </a:p>
        </p:txBody>
      </p:sp>
      <p:sp>
        <p:nvSpPr>
          <p:cNvPr id="9" name="Text Placeholder 15"/>
          <p:cNvSpPr>
            <a:spLocks noGrp="1"/>
          </p:cNvSpPr>
          <p:nvPr>
            <p:ph type="body" sz="quarter" idx="10"/>
          </p:nvPr>
        </p:nvSpPr>
        <p:spPr>
          <a:xfrm>
            <a:off x="3454400" y="6324600"/>
            <a:ext cx="2641600" cy="304800"/>
          </a:xfrm>
        </p:spPr>
        <p:txBody>
          <a:bodyPr>
            <a:normAutofit/>
          </a:bodyPr>
          <a:lstStyle>
            <a:lvl1pPr marL="0" indent="0">
              <a:buNone/>
              <a:defRPr sz="10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Text Placeholder 19"/>
          <p:cNvSpPr>
            <a:spLocks noGrp="1"/>
          </p:cNvSpPr>
          <p:nvPr>
            <p:ph type="body" sz="quarter" idx="12"/>
          </p:nvPr>
        </p:nvSpPr>
        <p:spPr>
          <a:xfrm>
            <a:off x="6502400" y="6324600"/>
            <a:ext cx="4876800" cy="304800"/>
          </a:xfrm>
        </p:spPr>
        <p:txBody>
          <a:bodyPr>
            <a:normAutofit/>
          </a:bodyPr>
          <a:lstStyle>
            <a:lvl1pPr marL="0" indent="0" algn="r">
              <a:buNone/>
              <a:defRPr sz="10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6" name="Slide Number Placeholder 22">
            <a:extLst>
              <a:ext uri="{FF2B5EF4-FFF2-40B4-BE49-F238E27FC236}">
                <a16:creationId xmlns:a16="http://schemas.microsoft.com/office/drawing/2014/main" id="{BC0AE4C3-30C7-A883-8CD7-B81686AE5E53}"/>
              </a:ext>
            </a:extLst>
          </p:cNvPr>
          <p:cNvSpPr>
            <a:spLocks noGrp="1"/>
          </p:cNvSpPr>
          <p:nvPr>
            <p:ph type="sldNum" sz="quarter" idx="13"/>
          </p:nvPr>
        </p:nvSpPr>
        <p:spPr>
          <a:xfrm>
            <a:off x="11379200" y="6324600"/>
            <a:ext cx="406400" cy="304800"/>
          </a:xfrm>
        </p:spPr>
        <p:txBody>
          <a:bodyPr/>
          <a:lstStyle>
            <a:lvl1pPr>
              <a:defRPr sz="1000">
                <a:latin typeface="Verdana" panose="020B0604030504040204" pitchFamily="34" charset="0"/>
              </a:defRPr>
            </a:lvl1pPr>
          </a:lstStyle>
          <a:p>
            <a:pPr>
              <a:defRPr/>
            </a:pPr>
            <a:fld id="{53336C18-A1ED-4312-89A4-80AB962CD646}" type="slidenum">
              <a:rPr lang="en-US" altLang="en-US"/>
              <a:pPr>
                <a:defRPr/>
              </a:pPr>
              <a:t>‹#›</a:t>
            </a:fld>
            <a:endParaRPr lang="en-US" altLang="en-US"/>
          </a:p>
        </p:txBody>
      </p:sp>
    </p:spTree>
    <p:extLst>
      <p:ext uri="{BB962C8B-B14F-4D97-AF65-F5344CB8AC3E}">
        <p14:creationId xmlns:p14="http://schemas.microsoft.com/office/powerpoint/2010/main" val="174617943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2" name="Picture 7">
            <a:extLst>
              <a:ext uri="{FF2B5EF4-FFF2-40B4-BE49-F238E27FC236}">
                <a16:creationId xmlns:a16="http://schemas.microsoft.com/office/drawing/2014/main" id="{27026CE7-6396-514F-18FF-789B96FB678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621463"/>
            <a:ext cx="12192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7">
            <a:extLst>
              <a:ext uri="{FF2B5EF4-FFF2-40B4-BE49-F238E27FC236}">
                <a16:creationId xmlns:a16="http://schemas.microsoft.com/office/drawing/2014/main" id="{0A74111B-D8B4-06DB-65E6-02B39CA8994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375150" y="0"/>
            <a:ext cx="3441700" cy="344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17"/>
          <p:cNvSpPr>
            <a:spLocks noGrp="1"/>
          </p:cNvSpPr>
          <p:nvPr>
            <p:ph type="body" sz="quarter" idx="10"/>
          </p:nvPr>
        </p:nvSpPr>
        <p:spPr>
          <a:xfrm>
            <a:off x="914400" y="4724400"/>
            <a:ext cx="10363200" cy="914400"/>
          </a:xfrm>
        </p:spPr>
        <p:txBody>
          <a:bodyPr>
            <a:normAutofit/>
          </a:bodyPr>
          <a:lstStyle>
            <a:lvl1pPr marL="0" indent="0" algn="ctr">
              <a:buNone/>
              <a:defRPr sz="14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Text Placeholder 19"/>
          <p:cNvSpPr>
            <a:spLocks noGrp="1"/>
          </p:cNvSpPr>
          <p:nvPr>
            <p:ph type="body" sz="quarter" idx="11"/>
          </p:nvPr>
        </p:nvSpPr>
        <p:spPr>
          <a:xfrm>
            <a:off x="914400" y="5761038"/>
            <a:ext cx="10363200" cy="639762"/>
          </a:xfrm>
        </p:spPr>
        <p:txBody>
          <a:bodyPr>
            <a:normAutofit/>
          </a:bodyPr>
          <a:lstStyle>
            <a:lvl1pPr marL="0" indent="0" algn="ctr">
              <a:buNone/>
              <a:defRPr sz="14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Tree>
    <p:extLst>
      <p:ext uri="{BB962C8B-B14F-4D97-AF65-F5344CB8AC3E}">
        <p14:creationId xmlns:p14="http://schemas.microsoft.com/office/powerpoint/2010/main" val="2067386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EFEF3-8349-F00B-6DCE-9C9D7B038C81}"/>
              </a:ext>
            </a:extLst>
          </p:cNvPr>
          <p:cNvSpPr>
            <a:spLocks noGrp="1"/>
          </p:cNvSpPr>
          <p:nvPr>
            <p:ph type="title"/>
          </p:nvPr>
        </p:nvSpPr>
        <p:spPr/>
        <p:txBody>
          <a:bodyPr/>
          <a:lstStyle/>
          <a:p>
            <a:r>
              <a:rPr lang="en-US"/>
              <a:t>Click to edit Master title style</a:t>
            </a:r>
            <a:endParaRPr lang="lv-LV"/>
          </a:p>
        </p:txBody>
      </p:sp>
      <p:sp>
        <p:nvSpPr>
          <p:cNvPr id="3" name="Content Placeholder 2">
            <a:extLst>
              <a:ext uri="{FF2B5EF4-FFF2-40B4-BE49-F238E27FC236}">
                <a16:creationId xmlns:a16="http://schemas.microsoft.com/office/drawing/2014/main" id="{1810B65F-A281-E767-9E78-6506FFA587E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Content Placeholder 3">
            <a:extLst>
              <a:ext uri="{FF2B5EF4-FFF2-40B4-BE49-F238E27FC236}">
                <a16:creationId xmlns:a16="http://schemas.microsoft.com/office/drawing/2014/main" id="{821C0C28-92CF-BDD6-F909-199C51C6C34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Date Placeholder 4">
            <a:extLst>
              <a:ext uri="{FF2B5EF4-FFF2-40B4-BE49-F238E27FC236}">
                <a16:creationId xmlns:a16="http://schemas.microsoft.com/office/drawing/2014/main" id="{56AC5EED-D058-DA08-1871-C951D7151C80}"/>
              </a:ext>
            </a:extLst>
          </p:cNvPr>
          <p:cNvSpPr>
            <a:spLocks noGrp="1"/>
          </p:cNvSpPr>
          <p:nvPr>
            <p:ph type="dt" sz="half" idx="10"/>
          </p:nvPr>
        </p:nvSpPr>
        <p:spPr/>
        <p:txBody>
          <a:bodyPr/>
          <a:lstStyle/>
          <a:p>
            <a:fld id="{009923EE-B811-4D8B-BBC1-36149117BFA7}" type="datetimeFigureOut">
              <a:rPr lang="lv-LV" smtClean="0"/>
              <a:t>12.10.2022</a:t>
            </a:fld>
            <a:endParaRPr lang="lv-LV"/>
          </a:p>
        </p:txBody>
      </p:sp>
      <p:sp>
        <p:nvSpPr>
          <p:cNvPr id="6" name="Footer Placeholder 5">
            <a:extLst>
              <a:ext uri="{FF2B5EF4-FFF2-40B4-BE49-F238E27FC236}">
                <a16:creationId xmlns:a16="http://schemas.microsoft.com/office/drawing/2014/main" id="{9436112B-275F-1DA3-9344-238F13D7DEBD}"/>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id="{47E9D614-9FA4-27B5-0DF8-19DE14A0CBAF}"/>
              </a:ext>
            </a:extLst>
          </p:cNvPr>
          <p:cNvSpPr>
            <a:spLocks noGrp="1"/>
          </p:cNvSpPr>
          <p:nvPr>
            <p:ph type="sldNum" sz="quarter" idx="12"/>
          </p:nvPr>
        </p:nvSpPr>
        <p:spPr/>
        <p:txBody>
          <a:bodyPr/>
          <a:lstStyle/>
          <a:p>
            <a:fld id="{A3687C87-2B6C-4A9F-B467-A60867A35D34}" type="slidenum">
              <a:rPr lang="lv-LV" smtClean="0"/>
              <a:t>‹#›</a:t>
            </a:fld>
            <a:endParaRPr lang="lv-LV"/>
          </a:p>
        </p:txBody>
      </p:sp>
    </p:spTree>
    <p:extLst>
      <p:ext uri="{BB962C8B-B14F-4D97-AF65-F5344CB8AC3E}">
        <p14:creationId xmlns:p14="http://schemas.microsoft.com/office/powerpoint/2010/main" val="11717873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0B3BD-518D-252F-0D2F-20FFDDFF8CDB}"/>
              </a:ext>
            </a:extLst>
          </p:cNvPr>
          <p:cNvSpPr>
            <a:spLocks noGrp="1"/>
          </p:cNvSpPr>
          <p:nvPr>
            <p:ph type="title"/>
          </p:nvPr>
        </p:nvSpPr>
        <p:spPr>
          <a:xfrm>
            <a:off x="839788" y="365125"/>
            <a:ext cx="10515600" cy="1325563"/>
          </a:xfrm>
        </p:spPr>
        <p:txBody>
          <a:bodyPr/>
          <a:lstStyle/>
          <a:p>
            <a:r>
              <a:rPr lang="en-US"/>
              <a:t>Click to edit Master title style</a:t>
            </a:r>
            <a:endParaRPr lang="lv-LV"/>
          </a:p>
        </p:txBody>
      </p:sp>
      <p:sp>
        <p:nvSpPr>
          <p:cNvPr id="3" name="Text Placeholder 2">
            <a:extLst>
              <a:ext uri="{FF2B5EF4-FFF2-40B4-BE49-F238E27FC236}">
                <a16:creationId xmlns:a16="http://schemas.microsoft.com/office/drawing/2014/main" id="{B2F74DAF-2F22-185A-896F-403A4CDF7B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6C71BED-22B6-F0B0-4765-A9AFB5D776C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5" name="Text Placeholder 4">
            <a:extLst>
              <a:ext uri="{FF2B5EF4-FFF2-40B4-BE49-F238E27FC236}">
                <a16:creationId xmlns:a16="http://schemas.microsoft.com/office/drawing/2014/main" id="{D86EA028-14F1-36F8-EB69-E501AABFF0C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1C98076-69C9-4D48-DDC8-5D344EA8958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7" name="Date Placeholder 6">
            <a:extLst>
              <a:ext uri="{FF2B5EF4-FFF2-40B4-BE49-F238E27FC236}">
                <a16:creationId xmlns:a16="http://schemas.microsoft.com/office/drawing/2014/main" id="{B7AE1D40-4D6B-CBB2-5B93-668998A5C189}"/>
              </a:ext>
            </a:extLst>
          </p:cNvPr>
          <p:cNvSpPr>
            <a:spLocks noGrp="1"/>
          </p:cNvSpPr>
          <p:nvPr>
            <p:ph type="dt" sz="half" idx="10"/>
          </p:nvPr>
        </p:nvSpPr>
        <p:spPr/>
        <p:txBody>
          <a:bodyPr/>
          <a:lstStyle/>
          <a:p>
            <a:fld id="{009923EE-B811-4D8B-BBC1-36149117BFA7}" type="datetimeFigureOut">
              <a:rPr lang="lv-LV" smtClean="0"/>
              <a:t>12.10.2022</a:t>
            </a:fld>
            <a:endParaRPr lang="lv-LV"/>
          </a:p>
        </p:txBody>
      </p:sp>
      <p:sp>
        <p:nvSpPr>
          <p:cNvPr id="8" name="Footer Placeholder 7">
            <a:extLst>
              <a:ext uri="{FF2B5EF4-FFF2-40B4-BE49-F238E27FC236}">
                <a16:creationId xmlns:a16="http://schemas.microsoft.com/office/drawing/2014/main" id="{FEAFA970-FB20-A8CA-4E8A-B0005EF63FFB}"/>
              </a:ext>
            </a:extLst>
          </p:cNvPr>
          <p:cNvSpPr>
            <a:spLocks noGrp="1"/>
          </p:cNvSpPr>
          <p:nvPr>
            <p:ph type="ftr" sz="quarter" idx="11"/>
          </p:nvPr>
        </p:nvSpPr>
        <p:spPr/>
        <p:txBody>
          <a:bodyPr/>
          <a:lstStyle/>
          <a:p>
            <a:endParaRPr lang="lv-LV"/>
          </a:p>
        </p:txBody>
      </p:sp>
      <p:sp>
        <p:nvSpPr>
          <p:cNvPr id="9" name="Slide Number Placeholder 8">
            <a:extLst>
              <a:ext uri="{FF2B5EF4-FFF2-40B4-BE49-F238E27FC236}">
                <a16:creationId xmlns:a16="http://schemas.microsoft.com/office/drawing/2014/main" id="{0E4F79D6-2385-ED3C-B38E-5B33C67280D3}"/>
              </a:ext>
            </a:extLst>
          </p:cNvPr>
          <p:cNvSpPr>
            <a:spLocks noGrp="1"/>
          </p:cNvSpPr>
          <p:nvPr>
            <p:ph type="sldNum" sz="quarter" idx="12"/>
          </p:nvPr>
        </p:nvSpPr>
        <p:spPr/>
        <p:txBody>
          <a:bodyPr/>
          <a:lstStyle/>
          <a:p>
            <a:fld id="{A3687C87-2B6C-4A9F-B467-A60867A35D34}" type="slidenum">
              <a:rPr lang="lv-LV" smtClean="0"/>
              <a:t>‹#›</a:t>
            </a:fld>
            <a:endParaRPr lang="lv-LV"/>
          </a:p>
        </p:txBody>
      </p:sp>
    </p:spTree>
    <p:extLst>
      <p:ext uri="{BB962C8B-B14F-4D97-AF65-F5344CB8AC3E}">
        <p14:creationId xmlns:p14="http://schemas.microsoft.com/office/powerpoint/2010/main" val="29343656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64E94-0C25-A1AF-4E68-EC4AEA9C6A12}"/>
              </a:ext>
            </a:extLst>
          </p:cNvPr>
          <p:cNvSpPr>
            <a:spLocks noGrp="1"/>
          </p:cNvSpPr>
          <p:nvPr>
            <p:ph type="title"/>
          </p:nvPr>
        </p:nvSpPr>
        <p:spPr/>
        <p:txBody>
          <a:bodyPr/>
          <a:lstStyle/>
          <a:p>
            <a:r>
              <a:rPr lang="en-US"/>
              <a:t>Click to edit Master title style</a:t>
            </a:r>
            <a:endParaRPr lang="lv-LV"/>
          </a:p>
        </p:txBody>
      </p:sp>
      <p:sp>
        <p:nvSpPr>
          <p:cNvPr id="3" name="Date Placeholder 2">
            <a:extLst>
              <a:ext uri="{FF2B5EF4-FFF2-40B4-BE49-F238E27FC236}">
                <a16:creationId xmlns:a16="http://schemas.microsoft.com/office/drawing/2014/main" id="{79B000E6-9A5E-F102-A73F-E0659E2D1032}"/>
              </a:ext>
            </a:extLst>
          </p:cNvPr>
          <p:cNvSpPr>
            <a:spLocks noGrp="1"/>
          </p:cNvSpPr>
          <p:nvPr>
            <p:ph type="dt" sz="half" idx="10"/>
          </p:nvPr>
        </p:nvSpPr>
        <p:spPr/>
        <p:txBody>
          <a:bodyPr/>
          <a:lstStyle/>
          <a:p>
            <a:fld id="{009923EE-B811-4D8B-BBC1-36149117BFA7}" type="datetimeFigureOut">
              <a:rPr lang="lv-LV" smtClean="0"/>
              <a:t>12.10.2022</a:t>
            </a:fld>
            <a:endParaRPr lang="lv-LV"/>
          </a:p>
        </p:txBody>
      </p:sp>
      <p:sp>
        <p:nvSpPr>
          <p:cNvPr id="4" name="Footer Placeholder 3">
            <a:extLst>
              <a:ext uri="{FF2B5EF4-FFF2-40B4-BE49-F238E27FC236}">
                <a16:creationId xmlns:a16="http://schemas.microsoft.com/office/drawing/2014/main" id="{AF29B4E5-8C30-881D-F2BB-12401947A6A4}"/>
              </a:ext>
            </a:extLst>
          </p:cNvPr>
          <p:cNvSpPr>
            <a:spLocks noGrp="1"/>
          </p:cNvSpPr>
          <p:nvPr>
            <p:ph type="ftr" sz="quarter" idx="11"/>
          </p:nvPr>
        </p:nvSpPr>
        <p:spPr/>
        <p:txBody>
          <a:bodyPr/>
          <a:lstStyle/>
          <a:p>
            <a:endParaRPr lang="lv-LV"/>
          </a:p>
        </p:txBody>
      </p:sp>
      <p:sp>
        <p:nvSpPr>
          <p:cNvPr id="5" name="Slide Number Placeholder 4">
            <a:extLst>
              <a:ext uri="{FF2B5EF4-FFF2-40B4-BE49-F238E27FC236}">
                <a16:creationId xmlns:a16="http://schemas.microsoft.com/office/drawing/2014/main" id="{995540E1-AA55-2A14-F3E3-6BDFC0F2E6D3}"/>
              </a:ext>
            </a:extLst>
          </p:cNvPr>
          <p:cNvSpPr>
            <a:spLocks noGrp="1"/>
          </p:cNvSpPr>
          <p:nvPr>
            <p:ph type="sldNum" sz="quarter" idx="12"/>
          </p:nvPr>
        </p:nvSpPr>
        <p:spPr/>
        <p:txBody>
          <a:bodyPr/>
          <a:lstStyle/>
          <a:p>
            <a:fld id="{A3687C87-2B6C-4A9F-B467-A60867A35D34}" type="slidenum">
              <a:rPr lang="lv-LV" smtClean="0"/>
              <a:t>‹#›</a:t>
            </a:fld>
            <a:endParaRPr lang="lv-LV"/>
          </a:p>
        </p:txBody>
      </p:sp>
    </p:spTree>
    <p:extLst>
      <p:ext uri="{BB962C8B-B14F-4D97-AF65-F5344CB8AC3E}">
        <p14:creationId xmlns:p14="http://schemas.microsoft.com/office/powerpoint/2010/main" val="42634307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88476E-3D25-92EB-239C-675DAF1419DB}"/>
              </a:ext>
            </a:extLst>
          </p:cNvPr>
          <p:cNvSpPr>
            <a:spLocks noGrp="1"/>
          </p:cNvSpPr>
          <p:nvPr>
            <p:ph type="dt" sz="half" idx="10"/>
          </p:nvPr>
        </p:nvSpPr>
        <p:spPr/>
        <p:txBody>
          <a:bodyPr/>
          <a:lstStyle/>
          <a:p>
            <a:fld id="{009923EE-B811-4D8B-BBC1-36149117BFA7}" type="datetimeFigureOut">
              <a:rPr lang="lv-LV" smtClean="0"/>
              <a:t>12.10.2022</a:t>
            </a:fld>
            <a:endParaRPr lang="lv-LV"/>
          </a:p>
        </p:txBody>
      </p:sp>
      <p:sp>
        <p:nvSpPr>
          <p:cNvPr id="3" name="Footer Placeholder 2">
            <a:extLst>
              <a:ext uri="{FF2B5EF4-FFF2-40B4-BE49-F238E27FC236}">
                <a16:creationId xmlns:a16="http://schemas.microsoft.com/office/drawing/2014/main" id="{664BCCE7-C08D-6709-7B2A-B9104FA79C6D}"/>
              </a:ext>
            </a:extLst>
          </p:cNvPr>
          <p:cNvSpPr>
            <a:spLocks noGrp="1"/>
          </p:cNvSpPr>
          <p:nvPr>
            <p:ph type="ftr" sz="quarter" idx="11"/>
          </p:nvPr>
        </p:nvSpPr>
        <p:spPr/>
        <p:txBody>
          <a:bodyPr/>
          <a:lstStyle/>
          <a:p>
            <a:endParaRPr lang="lv-LV"/>
          </a:p>
        </p:txBody>
      </p:sp>
      <p:sp>
        <p:nvSpPr>
          <p:cNvPr id="4" name="Slide Number Placeholder 3">
            <a:extLst>
              <a:ext uri="{FF2B5EF4-FFF2-40B4-BE49-F238E27FC236}">
                <a16:creationId xmlns:a16="http://schemas.microsoft.com/office/drawing/2014/main" id="{5F4088DB-645A-148A-1FB9-C676E204E73A}"/>
              </a:ext>
            </a:extLst>
          </p:cNvPr>
          <p:cNvSpPr>
            <a:spLocks noGrp="1"/>
          </p:cNvSpPr>
          <p:nvPr>
            <p:ph type="sldNum" sz="quarter" idx="12"/>
          </p:nvPr>
        </p:nvSpPr>
        <p:spPr/>
        <p:txBody>
          <a:bodyPr/>
          <a:lstStyle/>
          <a:p>
            <a:fld id="{A3687C87-2B6C-4A9F-B467-A60867A35D34}" type="slidenum">
              <a:rPr lang="lv-LV" smtClean="0"/>
              <a:t>‹#›</a:t>
            </a:fld>
            <a:endParaRPr lang="lv-LV"/>
          </a:p>
        </p:txBody>
      </p:sp>
    </p:spTree>
    <p:extLst>
      <p:ext uri="{BB962C8B-B14F-4D97-AF65-F5344CB8AC3E}">
        <p14:creationId xmlns:p14="http://schemas.microsoft.com/office/powerpoint/2010/main" val="1428620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19707-5CFB-21AC-C209-A776720FD03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v-LV"/>
          </a:p>
        </p:txBody>
      </p:sp>
      <p:sp>
        <p:nvSpPr>
          <p:cNvPr id="3" name="Content Placeholder 2">
            <a:extLst>
              <a:ext uri="{FF2B5EF4-FFF2-40B4-BE49-F238E27FC236}">
                <a16:creationId xmlns:a16="http://schemas.microsoft.com/office/drawing/2014/main" id="{9DF9419D-EB71-3CCD-5CC5-D3D76415C03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Text Placeholder 3">
            <a:extLst>
              <a:ext uri="{FF2B5EF4-FFF2-40B4-BE49-F238E27FC236}">
                <a16:creationId xmlns:a16="http://schemas.microsoft.com/office/drawing/2014/main" id="{1D710853-4C8C-0C74-DC26-88D34D60A9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DECCD21-6BDF-74D3-DBFE-553325EE2296}"/>
              </a:ext>
            </a:extLst>
          </p:cNvPr>
          <p:cNvSpPr>
            <a:spLocks noGrp="1"/>
          </p:cNvSpPr>
          <p:nvPr>
            <p:ph type="dt" sz="half" idx="10"/>
          </p:nvPr>
        </p:nvSpPr>
        <p:spPr/>
        <p:txBody>
          <a:bodyPr/>
          <a:lstStyle/>
          <a:p>
            <a:fld id="{009923EE-B811-4D8B-BBC1-36149117BFA7}" type="datetimeFigureOut">
              <a:rPr lang="lv-LV" smtClean="0"/>
              <a:t>12.10.2022</a:t>
            </a:fld>
            <a:endParaRPr lang="lv-LV"/>
          </a:p>
        </p:txBody>
      </p:sp>
      <p:sp>
        <p:nvSpPr>
          <p:cNvPr id="6" name="Footer Placeholder 5">
            <a:extLst>
              <a:ext uri="{FF2B5EF4-FFF2-40B4-BE49-F238E27FC236}">
                <a16:creationId xmlns:a16="http://schemas.microsoft.com/office/drawing/2014/main" id="{BD68BC50-347A-09CC-56C1-9FBCEB360466}"/>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id="{A5B81587-8ADF-1324-0F59-1F62D214F15F}"/>
              </a:ext>
            </a:extLst>
          </p:cNvPr>
          <p:cNvSpPr>
            <a:spLocks noGrp="1"/>
          </p:cNvSpPr>
          <p:nvPr>
            <p:ph type="sldNum" sz="quarter" idx="12"/>
          </p:nvPr>
        </p:nvSpPr>
        <p:spPr/>
        <p:txBody>
          <a:bodyPr/>
          <a:lstStyle/>
          <a:p>
            <a:fld id="{A3687C87-2B6C-4A9F-B467-A60867A35D34}" type="slidenum">
              <a:rPr lang="lv-LV" smtClean="0"/>
              <a:t>‹#›</a:t>
            </a:fld>
            <a:endParaRPr lang="lv-LV"/>
          </a:p>
        </p:txBody>
      </p:sp>
    </p:spTree>
    <p:extLst>
      <p:ext uri="{BB962C8B-B14F-4D97-AF65-F5344CB8AC3E}">
        <p14:creationId xmlns:p14="http://schemas.microsoft.com/office/powerpoint/2010/main" val="31288724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88D4B-99FC-52BD-E6BE-D285247F95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lv-LV"/>
          </a:p>
        </p:txBody>
      </p:sp>
      <p:sp>
        <p:nvSpPr>
          <p:cNvPr id="3" name="Picture Placeholder 2">
            <a:extLst>
              <a:ext uri="{FF2B5EF4-FFF2-40B4-BE49-F238E27FC236}">
                <a16:creationId xmlns:a16="http://schemas.microsoft.com/office/drawing/2014/main" id="{B04B5688-7CA2-E625-A716-76DE71C7C9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lv-LV"/>
          </a:p>
        </p:txBody>
      </p:sp>
      <p:sp>
        <p:nvSpPr>
          <p:cNvPr id="4" name="Text Placeholder 3">
            <a:extLst>
              <a:ext uri="{FF2B5EF4-FFF2-40B4-BE49-F238E27FC236}">
                <a16:creationId xmlns:a16="http://schemas.microsoft.com/office/drawing/2014/main" id="{63ADB272-B388-AFA9-A8FC-905242BA4C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5733A48-CAB4-E0CA-AA24-C65D294738A0}"/>
              </a:ext>
            </a:extLst>
          </p:cNvPr>
          <p:cNvSpPr>
            <a:spLocks noGrp="1"/>
          </p:cNvSpPr>
          <p:nvPr>
            <p:ph type="dt" sz="half" idx="10"/>
          </p:nvPr>
        </p:nvSpPr>
        <p:spPr/>
        <p:txBody>
          <a:bodyPr/>
          <a:lstStyle/>
          <a:p>
            <a:fld id="{009923EE-B811-4D8B-BBC1-36149117BFA7}" type="datetimeFigureOut">
              <a:rPr lang="lv-LV" smtClean="0"/>
              <a:t>12.10.2022</a:t>
            </a:fld>
            <a:endParaRPr lang="lv-LV"/>
          </a:p>
        </p:txBody>
      </p:sp>
      <p:sp>
        <p:nvSpPr>
          <p:cNvPr id="6" name="Footer Placeholder 5">
            <a:extLst>
              <a:ext uri="{FF2B5EF4-FFF2-40B4-BE49-F238E27FC236}">
                <a16:creationId xmlns:a16="http://schemas.microsoft.com/office/drawing/2014/main" id="{6E544156-166A-4DA8-6A7A-CA40D7C019D8}"/>
              </a:ext>
            </a:extLst>
          </p:cNvPr>
          <p:cNvSpPr>
            <a:spLocks noGrp="1"/>
          </p:cNvSpPr>
          <p:nvPr>
            <p:ph type="ftr" sz="quarter" idx="11"/>
          </p:nvPr>
        </p:nvSpPr>
        <p:spPr/>
        <p:txBody>
          <a:bodyPr/>
          <a:lstStyle/>
          <a:p>
            <a:endParaRPr lang="lv-LV"/>
          </a:p>
        </p:txBody>
      </p:sp>
      <p:sp>
        <p:nvSpPr>
          <p:cNvPr id="7" name="Slide Number Placeholder 6">
            <a:extLst>
              <a:ext uri="{FF2B5EF4-FFF2-40B4-BE49-F238E27FC236}">
                <a16:creationId xmlns:a16="http://schemas.microsoft.com/office/drawing/2014/main" id="{BFB03C93-2449-6641-F1F0-A9E68F95017A}"/>
              </a:ext>
            </a:extLst>
          </p:cNvPr>
          <p:cNvSpPr>
            <a:spLocks noGrp="1"/>
          </p:cNvSpPr>
          <p:nvPr>
            <p:ph type="sldNum" sz="quarter" idx="12"/>
          </p:nvPr>
        </p:nvSpPr>
        <p:spPr/>
        <p:txBody>
          <a:bodyPr/>
          <a:lstStyle/>
          <a:p>
            <a:fld id="{A3687C87-2B6C-4A9F-B467-A60867A35D34}" type="slidenum">
              <a:rPr lang="lv-LV" smtClean="0"/>
              <a:t>‹#›</a:t>
            </a:fld>
            <a:endParaRPr lang="lv-LV"/>
          </a:p>
        </p:txBody>
      </p:sp>
    </p:spTree>
    <p:extLst>
      <p:ext uri="{BB962C8B-B14F-4D97-AF65-F5344CB8AC3E}">
        <p14:creationId xmlns:p14="http://schemas.microsoft.com/office/powerpoint/2010/main" val="32982724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theme" Target="../theme/theme2.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5" Type="http://schemas.openxmlformats.org/officeDocument/2006/relationships/slideLayout" Target="../slideLayouts/slideLayout31.xml"/><Relationship Id="rId10" Type="http://schemas.openxmlformats.org/officeDocument/2006/relationships/theme" Target="../theme/theme3.xml"/><Relationship Id="rId4" Type="http://schemas.openxmlformats.org/officeDocument/2006/relationships/slideLayout" Target="../slideLayouts/slideLayout30.xml"/><Relationship Id="rId9"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35E7D2-C13F-9EB0-E89A-6198042DA89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lv-LV"/>
          </a:p>
        </p:txBody>
      </p:sp>
      <p:sp>
        <p:nvSpPr>
          <p:cNvPr id="3" name="Text Placeholder 2">
            <a:extLst>
              <a:ext uri="{FF2B5EF4-FFF2-40B4-BE49-F238E27FC236}">
                <a16:creationId xmlns:a16="http://schemas.microsoft.com/office/drawing/2014/main" id="{C16DBBBA-367A-973F-6BC4-B70B8EFD88D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305C7A36-B5D4-C16D-9424-80CD6F23BD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9923EE-B811-4D8B-BBC1-36149117BFA7}" type="datetimeFigureOut">
              <a:rPr lang="lv-LV" smtClean="0"/>
              <a:t>12.10.2022</a:t>
            </a:fld>
            <a:endParaRPr lang="lv-LV"/>
          </a:p>
        </p:txBody>
      </p:sp>
      <p:sp>
        <p:nvSpPr>
          <p:cNvPr id="5" name="Footer Placeholder 4">
            <a:extLst>
              <a:ext uri="{FF2B5EF4-FFF2-40B4-BE49-F238E27FC236}">
                <a16:creationId xmlns:a16="http://schemas.microsoft.com/office/drawing/2014/main" id="{03A445DB-1D70-EBBA-795C-3A7F5C60235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lv-LV"/>
          </a:p>
        </p:txBody>
      </p:sp>
      <p:sp>
        <p:nvSpPr>
          <p:cNvPr id="6" name="Slide Number Placeholder 5">
            <a:extLst>
              <a:ext uri="{FF2B5EF4-FFF2-40B4-BE49-F238E27FC236}">
                <a16:creationId xmlns:a16="http://schemas.microsoft.com/office/drawing/2014/main" id="{52DF8519-F5AC-38C1-241D-7B3B41BAB33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687C87-2B6C-4A9F-B467-A60867A35D34}" type="slidenum">
              <a:rPr lang="lv-LV" smtClean="0"/>
              <a:t>‹#›</a:t>
            </a:fld>
            <a:endParaRPr lang="lv-LV"/>
          </a:p>
        </p:txBody>
      </p:sp>
    </p:spTree>
    <p:extLst>
      <p:ext uri="{BB962C8B-B14F-4D97-AF65-F5344CB8AC3E}">
        <p14:creationId xmlns:p14="http://schemas.microsoft.com/office/powerpoint/2010/main" val="29521945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2D8FABBB-E99C-4EFB-8186-1F005E49F046}"/>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ctr" anchorCtr="0" compatLnSpc="1">
            <a:prstTxWarp prst="textNoShape">
              <a:avLst/>
            </a:prstTxWarp>
          </a:bodyPr>
          <a:lstStyle/>
          <a:p>
            <a:pPr lvl="0"/>
            <a:r>
              <a:rPr lang="en-US" altLang="lv-LV"/>
              <a:t>Click to edit Master title style</a:t>
            </a:r>
          </a:p>
        </p:txBody>
      </p:sp>
      <p:sp>
        <p:nvSpPr>
          <p:cNvPr id="1027" name="Text Placeholder 2">
            <a:extLst>
              <a:ext uri="{FF2B5EF4-FFF2-40B4-BE49-F238E27FC236}">
                <a16:creationId xmlns:a16="http://schemas.microsoft.com/office/drawing/2014/main" id="{D3F41FB9-6D3F-4982-ABE6-8299E2E72761}"/>
              </a:ext>
            </a:extLst>
          </p:cNvPr>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bodyPr>
          <a:lstStyle/>
          <a:p>
            <a:pPr lvl="0"/>
            <a:r>
              <a:rPr lang="en-US" altLang="lv-LV"/>
              <a:t>Click to edit Master text styles</a:t>
            </a:r>
          </a:p>
          <a:p>
            <a:pPr lvl="1"/>
            <a:r>
              <a:rPr lang="en-US" altLang="lv-LV"/>
              <a:t>Second level</a:t>
            </a:r>
          </a:p>
          <a:p>
            <a:pPr lvl="2"/>
            <a:r>
              <a:rPr lang="en-US" altLang="lv-LV"/>
              <a:t>Third level</a:t>
            </a:r>
          </a:p>
          <a:p>
            <a:pPr lvl="3"/>
            <a:r>
              <a:rPr lang="en-US" altLang="lv-LV"/>
              <a:t>Fourth level</a:t>
            </a:r>
          </a:p>
          <a:p>
            <a:pPr lvl="4"/>
            <a:r>
              <a:rPr lang="en-US" altLang="lv-LV"/>
              <a:t>Fifth level</a:t>
            </a:r>
          </a:p>
        </p:txBody>
      </p:sp>
      <p:sp>
        <p:nvSpPr>
          <p:cNvPr id="4" name="Date Placeholder 3">
            <a:extLst>
              <a:ext uri="{FF2B5EF4-FFF2-40B4-BE49-F238E27FC236}">
                <a16:creationId xmlns:a16="http://schemas.microsoft.com/office/drawing/2014/main" id="{C3EBDDF3-67BE-48DD-BD96-129247CCC0D2}"/>
              </a:ext>
            </a:extLst>
          </p:cNvPr>
          <p:cNvSpPr>
            <a:spLocks noGrp="1"/>
          </p:cNvSpPr>
          <p:nvPr>
            <p:ph type="dt" sz="half" idx="2"/>
          </p:nvPr>
        </p:nvSpPr>
        <p:spPr>
          <a:xfrm>
            <a:off x="609600" y="6356350"/>
            <a:ext cx="2844800" cy="365125"/>
          </a:xfrm>
          <a:prstGeom prst="rect">
            <a:avLst/>
          </a:prstGeom>
        </p:spPr>
        <p:txBody>
          <a:bodyPr vert="horz" lIns="93957" tIns="46979" rIns="93957" bIns="46979" rtlCol="0" anchor="ctr"/>
          <a:lstStyle>
            <a:lvl1pPr algn="l" defTabSz="939575" eaLnBrk="1" fontAlgn="auto" hangingPunct="1">
              <a:spcBef>
                <a:spcPts val="0"/>
              </a:spcBef>
              <a:spcAft>
                <a:spcPts val="0"/>
              </a:spcAft>
              <a:defRPr sz="1200">
                <a:solidFill>
                  <a:schemeClr val="tx1">
                    <a:tint val="75000"/>
                  </a:schemeClr>
                </a:solidFill>
                <a:latin typeface="+mn-lt"/>
                <a:cs typeface="+mn-cs"/>
              </a:defRPr>
            </a:lvl1pPr>
          </a:lstStyle>
          <a:p>
            <a:pPr>
              <a:defRPr/>
            </a:pPr>
            <a:fld id="{E073EC8D-A47E-45EF-BC05-8ACFE84B9C93}" type="datetime1">
              <a:rPr lang="en-US"/>
              <a:pPr>
                <a:defRPr/>
              </a:pPr>
              <a:t>10/12/2022</a:t>
            </a:fld>
            <a:endParaRPr lang="en-US"/>
          </a:p>
        </p:txBody>
      </p:sp>
      <p:sp>
        <p:nvSpPr>
          <p:cNvPr id="5" name="Footer Placeholder 4">
            <a:extLst>
              <a:ext uri="{FF2B5EF4-FFF2-40B4-BE49-F238E27FC236}">
                <a16:creationId xmlns:a16="http://schemas.microsoft.com/office/drawing/2014/main" id="{A892A68D-007C-4A1B-896C-D638080B2872}"/>
              </a:ext>
            </a:extLst>
          </p:cNvPr>
          <p:cNvSpPr>
            <a:spLocks noGrp="1"/>
          </p:cNvSpPr>
          <p:nvPr>
            <p:ph type="ftr" sz="quarter" idx="3"/>
          </p:nvPr>
        </p:nvSpPr>
        <p:spPr>
          <a:xfrm>
            <a:off x="4165600" y="6356350"/>
            <a:ext cx="3860800" cy="365125"/>
          </a:xfrm>
          <a:prstGeom prst="rect">
            <a:avLst/>
          </a:prstGeom>
        </p:spPr>
        <p:txBody>
          <a:bodyPr vert="horz" lIns="93957" tIns="46979" rIns="93957" bIns="46979" rtlCol="0" anchor="ctr"/>
          <a:lstStyle>
            <a:lvl1pPr algn="ctr" defTabSz="939575"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id="{59233677-D340-431E-BDB9-16B97DFAE5C8}"/>
              </a:ext>
            </a:extLst>
          </p:cNvPr>
          <p:cNvSpPr>
            <a:spLocks noGrp="1"/>
          </p:cNvSpPr>
          <p:nvPr>
            <p:ph type="sldNum" sz="quarter" idx="4"/>
          </p:nvPr>
        </p:nvSpPr>
        <p:spPr>
          <a:xfrm>
            <a:off x="8737600" y="6356350"/>
            <a:ext cx="2844800" cy="365125"/>
          </a:xfrm>
          <a:prstGeom prst="rect">
            <a:avLst/>
          </a:prstGeom>
        </p:spPr>
        <p:txBody>
          <a:bodyPr vert="horz" wrap="square" lIns="93957" tIns="46979" rIns="93957" bIns="46979" numCol="1" anchor="ctr" anchorCtr="0" compatLnSpc="1">
            <a:prstTxWarp prst="textNoShape">
              <a:avLst/>
            </a:prstTxWarp>
          </a:bodyPr>
          <a:lstStyle>
            <a:lvl1pPr algn="r" eaLnBrk="1" hangingPunct="1">
              <a:defRPr sz="1200">
                <a:solidFill>
                  <a:srgbClr val="898989"/>
                </a:solidFill>
              </a:defRPr>
            </a:lvl1pPr>
          </a:lstStyle>
          <a:p>
            <a:pPr>
              <a:defRPr/>
            </a:pPr>
            <a:fld id="{28318E10-C207-4C6A-9822-FD1C41E28D99}"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955" r:id="rId1"/>
    <p:sldLayoutId id="2147483956" r:id="rId2"/>
    <p:sldLayoutId id="2147483957" r:id="rId3"/>
    <p:sldLayoutId id="2147483958" r:id="rId4"/>
    <p:sldLayoutId id="2147483959" r:id="rId5"/>
    <p:sldLayoutId id="2147483960" r:id="rId6"/>
    <p:sldLayoutId id="2147483961" r:id="rId7"/>
    <p:sldLayoutId id="2147483962" r:id="rId8"/>
    <p:sldLayoutId id="2147483963" r:id="rId9"/>
    <p:sldLayoutId id="2147483964" r:id="rId10"/>
  </p:sldLayoutIdLst>
  <p:hf hdr="0" ftr="0" dt="0"/>
  <p:txStyles>
    <p:titleStyle>
      <a:lvl1pPr algn="ctr" defTabSz="938213" rtl="0" eaLnBrk="0" fontAlgn="base" hangingPunct="0">
        <a:spcBef>
          <a:spcPct val="0"/>
        </a:spcBef>
        <a:spcAft>
          <a:spcPct val="0"/>
        </a:spcAft>
        <a:defRPr sz="4500" kern="1200">
          <a:solidFill>
            <a:schemeClr val="tx1"/>
          </a:solidFill>
          <a:latin typeface="+mj-lt"/>
          <a:ea typeface="+mj-ea"/>
          <a:cs typeface="+mj-cs"/>
        </a:defRPr>
      </a:lvl1pPr>
      <a:lvl2pPr algn="ctr" defTabSz="938213" rtl="0" eaLnBrk="0" fontAlgn="base" hangingPunct="0">
        <a:spcBef>
          <a:spcPct val="0"/>
        </a:spcBef>
        <a:spcAft>
          <a:spcPct val="0"/>
        </a:spcAft>
        <a:defRPr sz="4500">
          <a:solidFill>
            <a:schemeClr val="tx1"/>
          </a:solidFill>
          <a:latin typeface="Times New Roman" pitchFamily="18" charset="0"/>
        </a:defRPr>
      </a:lvl2pPr>
      <a:lvl3pPr algn="ctr" defTabSz="938213" rtl="0" eaLnBrk="0" fontAlgn="base" hangingPunct="0">
        <a:spcBef>
          <a:spcPct val="0"/>
        </a:spcBef>
        <a:spcAft>
          <a:spcPct val="0"/>
        </a:spcAft>
        <a:defRPr sz="4500">
          <a:solidFill>
            <a:schemeClr val="tx1"/>
          </a:solidFill>
          <a:latin typeface="Times New Roman" pitchFamily="18" charset="0"/>
        </a:defRPr>
      </a:lvl3pPr>
      <a:lvl4pPr algn="ctr" defTabSz="938213" rtl="0" eaLnBrk="0" fontAlgn="base" hangingPunct="0">
        <a:spcBef>
          <a:spcPct val="0"/>
        </a:spcBef>
        <a:spcAft>
          <a:spcPct val="0"/>
        </a:spcAft>
        <a:defRPr sz="4500">
          <a:solidFill>
            <a:schemeClr val="tx1"/>
          </a:solidFill>
          <a:latin typeface="Times New Roman" pitchFamily="18" charset="0"/>
        </a:defRPr>
      </a:lvl4pPr>
      <a:lvl5pPr algn="ctr" defTabSz="938213" rtl="0" eaLnBrk="0" fontAlgn="base" hangingPunct="0">
        <a:spcBef>
          <a:spcPct val="0"/>
        </a:spcBef>
        <a:spcAft>
          <a:spcPct val="0"/>
        </a:spcAft>
        <a:defRPr sz="4500">
          <a:solidFill>
            <a:schemeClr val="tx1"/>
          </a:solidFill>
          <a:latin typeface="Times New Roman" pitchFamily="18" charset="0"/>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p:titleStyle>
    <p:bodyStyle>
      <a:lvl1pPr marL="350838" indent="-350838" algn="l" defTabSz="938213" rtl="0" eaLnBrk="0" fontAlgn="base" hangingPunct="0">
        <a:spcBef>
          <a:spcPct val="20000"/>
        </a:spcBef>
        <a:spcAft>
          <a:spcPct val="0"/>
        </a:spcAft>
        <a:buFont typeface="Arial" panose="020B0604020202020204" pitchFamily="34" charset="0"/>
        <a:buChar char="•"/>
        <a:defRPr sz="3300" kern="1200">
          <a:solidFill>
            <a:schemeClr val="tx1"/>
          </a:solidFill>
          <a:latin typeface="+mn-lt"/>
          <a:ea typeface="+mn-ea"/>
          <a:cs typeface="+mn-cs"/>
        </a:defRPr>
      </a:lvl1pPr>
      <a:lvl2pPr marL="762000" indent="-292100" algn="l" defTabSz="938213" rtl="0" eaLnBrk="0" fontAlgn="base" hangingPunct="0">
        <a:spcBef>
          <a:spcPct val="20000"/>
        </a:spcBef>
        <a:spcAft>
          <a:spcPct val="0"/>
        </a:spcAft>
        <a:buFont typeface="Arial" panose="020B0604020202020204" pitchFamily="34" charset="0"/>
        <a:buChar char="–"/>
        <a:defRPr sz="2900" kern="1200">
          <a:solidFill>
            <a:schemeClr val="tx1"/>
          </a:solidFill>
          <a:latin typeface="+mn-lt"/>
          <a:ea typeface="+mn-ea"/>
          <a:cs typeface="+mn-cs"/>
        </a:defRPr>
      </a:lvl2pPr>
      <a:lvl3pPr marL="1173163" indent="-233363" algn="l" defTabSz="938213" rtl="0" eaLnBrk="0" fontAlgn="base" hangingPunct="0">
        <a:spcBef>
          <a:spcPct val="20000"/>
        </a:spcBef>
        <a:spcAft>
          <a:spcPct val="0"/>
        </a:spcAft>
        <a:buFont typeface="Arial" panose="020B0604020202020204" pitchFamily="34" charset="0"/>
        <a:buChar char="•"/>
        <a:defRPr sz="2500" kern="1200">
          <a:solidFill>
            <a:schemeClr val="tx1"/>
          </a:solidFill>
          <a:latin typeface="+mn-lt"/>
          <a:ea typeface="+mn-ea"/>
          <a:cs typeface="+mn-cs"/>
        </a:defRPr>
      </a:lvl3pPr>
      <a:lvl4pPr marL="1643063" indent="-233363" algn="l" defTabSz="938213"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n-ea"/>
          <a:cs typeface="+mn-cs"/>
        </a:defRPr>
      </a:lvl4pPr>
      <a:lvl5pPr marL="2112963" indent="-233363" algn="l" defTabSz="938213"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n-ea"/>
          <a:cs typeface="+mn-cs"/>
        </a:defRPr>
      </a:lvl5pPr>
      <a:lvl6pPr marL="2583835"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5362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52341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93197"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9pPr>
    </p:bodyStyle>
    <p:otherStyle>
      <a:defPPr>
        <a:defRPr lang="en-US"/>
      </a:defPPr>
      <a:lvl1pPr marL="0" algn="l" defTabSz="939575" rtl="0" eaLnBrk="1" latinLnBrk="0" hangingPunct="1">
        <a:defRPr sz="1700" kern="1200">
          <a:solidFill>
            <a:schemeClr val="tx1"/>
          </a:solidFill>
          <a:latin typeface="+mn-lt"/>
          <a:ea typeface="+mn-ea"/>
          <a:cs typeface="+mn-cs"/>
        </a:defRPr>
      </a:lvl1pPr>
      <a:lvl2pPr marL="469788" algn="l" defTabSz="939575" rtl="0" eaLnBrk="1" latinLnBrk="0" hangingPunct="1">
        <a:defRPr sz="1700" kern="1200">
          <a:solidFill>
            <a:schemeClr val="tx1"/>
          </a:solidFill>
          <a:latin typeface="+mn-lt"/>
          <a:ea typeface="+mn-ea"/>
          <a:cs typeface="+mn-cs"/>
        </a:defRPr>
      </a:lvl2pPr>
      <a:lvl3pPr marL="939575" algn="l" defTabSz="939575" rtl="0" eaLnBrk="1" latinLnBrk="0" hangingPunct="1">
        <a:defRPr sz="1700" kern="1200">
          <a:solidFill>
            <a:schemeClr val="tx1"/>
          </a:solidFill>
          <a:latin typeface="+mn-lt"/>
          <a:ea typeface="+mn-ea"/>
          <a:cs typeface="+mn-cs"/>
        </a:defRPr>
      </a:lvl3pPr>
      <a:lvl4pPr marL="1409365" algn="l" defTabSz="939575" rtl="0" eaLnBrk="1" latinLnBrk="0" hangingPunct="1">
        <a:defRPr sz="1700" kern="1200">
          <a:solidFill>
            <a:schemeClr val="tx1"/>
          </a:solidFill>
          <a:latin typeface="+mn-lt"/>
          <a:ea typeface="+mn-ea"/>
          <a:cs typeface="+mn-cs"/>
        </a:defRPr>
      </a:lvl4pPr>
      <a:lvl5pPr marL="1879152" algn="l" defTabSz="939575" rtl="0" eaLnBrk="1" latinLnBrk="0" hangingPunct="1">
        <a:defRPr sz="1700" kern="1200">
          <a:solidFill>
            <a:schemeClr val="tx1"/>
          </a:solidFill>
          <a:latin typeface="+mn-lt"/>
          <a:ea typeface="+mn-ea"/>
          <a:cs typeface="+mn-cs"/>
        </a:defRPr>
      </a:lvl5pPr>
      <a:lvl6pPr marL="2348940" algn="l" defTabSz="939575" rtl="0" eaLnBrk="1" latinLnBrk="0" hangingPunct="1">
        <a:defRPr sz="1700" kern="1200">
          <a:solidFill>
            <a:schemeClr val="tx1"/>
          </a:solidFill>
          <a:latin typeface="+mn-lt"/>
          <a:ea typeface="+mn-ea"/>
          <a:cs typeface="+mn-cs"/>
        </a:defRPr>
      </a:lvl6pPr>
      <a:lvl7pPr marL="2818729" algn="l" defTabSz="939575" rtl="0" eaLnBrk="1" latinLnBrk="0" hangingPunct="1">
        <a:defRPr sz="1700" kern="1200">
          <a:solidFill>
            <a:schemeClr val="tx1"/>
          </a:solidFill>
          <a:latin typeface="+mn-lt"/>
          <a:ea typeface="+mn-ea"/>
          <a:cs typeface="+mn-cs"/>
        </a:defRPr>
      </a:lvl7pPr>
      <a:lvl8pPr marL="3288515" algn="l" defTabSz="939575" rtl="0" eaLnBrk="1" latinLnBrk="0" hangingPunct="1">
        <a:defRPr sz="1700" kern="1200">
          <a:solidFill>
            <a:schemeClr val="tx1"/>
          </a:solidFill>
          <a:latin typeface="+mn-lt"/>
          <a:ea typeface="+mn-ea"/>
          <a:cs typeface="+mn-cs"/>
        </a:defRPr>
      </a:lvl8pPr>
      <a:lvl9pPr marL="3758305" algn="l" defTabSz="939575" rtl="0" eaLnBrk="1" latinLnBrk="0" hangingPunct="1">
        <a:defRPr sz="17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25AB8E9B-73D7-401E-856D-1E5418A3183F}"/>
              </a:ext>
            </a:extLst>
          </p:cNvPr>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ctr" anchorCtr="0" compatLnSpc="1">
            <a:prstTxWarp prst="textNoShape">
              <a:avLst/>
            </a:prstTxWarp>
          </a:bodyPr>
          <a:lstStyle/>
          <a:p>
            <a:pPr lvl="0"/>
            <a:r>
              <a:rPr lang="en-US" altLang="lv-LV"/>
              <a:t>Click to edit Master title style</a:t>
            </a:r>
          </a:p>
        </p:txBody>
      </p:sp>
      <p:sp>
        <p:nvSpPr>
          <p:cNvPr id="1027" name="Text Placeholder 2">
            <a:extLst>
              <a:ext uri="{FF2B5EF4-FFF2-40B4-BE49-F238E27FC236}">
                <a16:creationId xmlns:a16="http://schemas.microsoft.com/office/drawing/2014/main" id="{3E7D5034-7439-181E-86A1-48502CC104BB}"/>
              </a:ext>
            </a:extLst>
          </p:cNvPr>
          <p:cNvSpPr>
            <a:spLocks noGrp="1"/>
          </p:cNvSpPr>
          <p:nvPr>
            <p:ph type="body" idx="1"/>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bodyPr>
          <a:lstStyle/>
          <a:p>
            <a:pPr lvl="0"/>
            <a:r>
              <a:rPr lang="en-US" altLang="lv-LV"/>
              <a:t>Click to edit Master text styles</a:t>
            </a:r>
          </a:p>
          <a:p>
            <a:pPr lvl="1"/>
            <a:r>
              <a:rPr lang="en-US" altLang="lv-LV"/>
              <a:t>Second level</a:t>
            </a:r>
          </a:p>
          <a:p>
            <a:pPr lvl="2"/>
            <a:r>
              <a:rPr lang="en-US" altLang="lv-LV"/>
              <a:t>Third level</a:t>
            </a:r>
          </a:p>
          <a:p>
            <a:pPr lvl="3"/>
            <a:r>
              <a:rPr lang="en-US" altLang="lv-LV"/>
              <a:t>Fourth level</a:t>
            </a:r>
          </a:p>
          <a:p>
            <a:pPr lvl="4"/>
            <a:r>
              <a:rPr lang="en-US" altLang="lv-LV"/>
              <a:t>Fifth level</a:t>
            </a:r>
          </a:p>
        </p:txBody>
      </p:sp>
      <p:sp>
        <p:nvSpPr>
          <p:cNvPr id="4" name="Date Placeholder 3">
            <a:extLst>
              <a:ext uri="{FF2B5EF4-FFF2-40B4-BE49-F238E27FC236}">
                <a16:creationId xmlns:a16="http://schemas.microsoft.com/office/drawing/2014/main" id="{52812C78-1490-2912-4A93-979243B08464}"/>
              </a:ext>
            </a:extLst>
          </p:cNvPr>
          <p:cNvSpPr>
            <a:spLocks noGrp="1"/>
          </p:cNvSpPr>
          <p:nvPr>
            <p:ph type="dt" sz="half" idx="2"/>
          </p:nvPr>
        </p:nvSpPr>
        <p:spPr>
          <a:xfrm>
            <a:off x="609600" y="6356350"/>
            <a:ext cx="2844800" cy="365125"/>
          </a:xfrm>
          <a:prstGeom prst="rect">
            <a:avLst/>
          </a:prstGeom>
        </p:spPr>
        <p:txBody>
          <a:bodyPr vert="horz" lIns="93957" tIns="46979" rIns="93957" bIns="46979" rtlCol="0" anchor="ctr"/>
          <a:lstStyle>
            <a:lvl1pPr algn="l" defTabSz="939575" eaLnBrk="1" fontAlgn="auto" hangingPunct="1">
              <a:spcBef>
                <a:spcPts val="0"/>
              </a:spcBef>
              <a:spcAft>
                <a:spcPts val="0"/>
              </a:spcAft>
              <a:defRPr sz="1200">
                <a:solidFill>
                  <a:schemeClr val="tx1">
                    <a:tint val="75000"/>
                  </a:schemeClr>
                </a:solidFill>
                <a:latin typeface="+mn-lt"/>
                <a:cs typeface="+mn-cs"/>
              </a:defRPr>
            </a:lvl1pPr>
          </a:lstStyle>
          <a:p>
            <a:pPr>
              <a:defRPr/>
            </a:pPr>
            <a:fld id="{1A29448E-84CE-4C2F-B878-5ED88F27FE8F}" type="datetime1">
              <a:rPr lang="en-US"/>
              <a:pPr>
                <a:defRPr/>
              </a:pPr>
              <a:t>10/12/2022</a:t>
            </a:fld>
            <a:endParaRPr lang="en-US"/>
          </a:p>
        </p:txBody>
      </p:sp>
      <p:sp>
        <p:nvSpPr>
          <p:cNvPr id="5" name="Footer Placeholder 4">
            <a:extLst>
              <a:ext uri="{FF2B5EF4-FFF2-40B4-BE49-F238E27FC236}">
                <a16:creationId xmlns:a16="http://schemas.microsoft.com/office/drawing/2014/main" id="{C72A70FF-FC3D-3795-F51D-376FDC0E81EC}"/>
              </a:ext>
            </a:extLst>
          </p:cNvPr>
          <p:cNvSpPr>
            <a:spLocks noGrp="1"/>
          </p:cNvSpPr>
          <p:nvPr>
            <p:ph type="ftr" sz="quarter" idx="3"/>
          </p:nvPr>
        </p:nvSpPr>
        <p:spPr>
          <a:xfrm>
            <a:off x="4165600" y="6356350"/>
            <a:ext cx="3860800" cy="365125"/>
          </a:xfrm>
          <a:prstGeom prst="rect">
            <a:avLst/>
          </a:prstGeom>
        </p:spPr>
        <p:txBody>
          <a:bodyPr vert="horz" lIns="93957" tIns="46979" rIns="93957" bIns="46979" rtlCol="0" anchor="ctr"/>
          <a:lstStyle>
            <a:lvl1pPr algn="ctr" defTabSz="939575"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id="{428F739B-528C-5DAF-5A3C-FFF2BE8EAE18}"/>
              </a:ext>
            </a:extLst>
          </p:cNvPr>
          <p:cNvSpPr>
            <a:spLocks noGrp="1"/>
          </p:cNvSpPr>
          <p:nvPr>
            <p:ph type="sldNum" sz="quarter" idx="4"/>
          </p:nvPr>
        </p:nvSpPr>
        <p:spPr>
          <a:xfrm>
            <a:off x="8737600" y="6356350"/>
            <a:ext cx="2844800" cy="365125"/>
          </a:xfrm>
          <a:prstGeom prst="rect">
            <a:avLst/>
          </a:prstGeom>
        </p:spPr>
        <p:txBody>
          <a:bodyPr vert="horz" wrap="square" lIns="93957" tIns="46979" rIns="93957" bIns="46979" numCol="1" anchor="ctr" anchorCtr="0" compatLnSpc="1">
            <a:prstTxWarp prst="textNoShape">
              <a:avLst/>
            </a:prstTxWarp>
          </a:bodyPr>
          <a:lstStyle>
            <a:lvl1pPr algn="r" eaLnBrk="1" hangingPunct="1">
              <a:defRPr sz="1200">
                <a:solidFill>
                  <a:srgbClr val="898989"/>
                </a:solidFill>
              </a:defRPr>
            </a:lvl1pPr>
          </a:lstStyle>
          <a:p>
            <a:pPr>
              <a:defRPr/>
            </a:pPr>
            <a:fld id="{B09A2CB1-E322-4AF3-B57B-0AAA8337EDA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Lst>
  <p:hf hdr="0" ftr="0" dt="0"/>
  <p:txStyles>
    <p:titleStyle>
      <a:lvl1pPr algn="ctr" defTabSz="938213" rtl="0" eaLnBrk="0" fontAlgn="base" hangingPunct="0">
        <a:spcBef>
          <a:spcPct val="0"/>
        </a:spcBef>
        <a:spcAft>
          <a:spcPct val="0"/>
        </a:spcAft>
        <a:defRPr sz="4500" kern="1200">
          <a:solidFill>
            <a:schemeClr val="tx1"/>
          </a:solidFill>
          <a:latin typeface="+mj-lt"/>
          <a:ea typeface="+mj-ea"/>
          <a:cs typeface="+mj-cs"/>
        </a:defRPr>
      </a:lvl1pPr>
      <a:lvl2pPr algn="ctr" defTabSz="938213" rtl="0" eaLnBrk="0" fontAlgn="base" hangingPunct="0">
        <a:spcBef>
          <a:spcPct val="0"/>
        </a:spcBef>
        <a:spcAft>
          <a:spcPct val="0"/>
        </a:spcAft>
        <a:defRPr sz="4500">
          <a:solidFill>
            <a:schemeClr val="tx1"/>
          </a:solidFill>
          <a:latin typeface="Times New Roman" pitchFamily="18" charset="0"/>
        </a:defRPr>
      </a:lvl2pPr>
      <a:lvl3pPr algn="ctr" defTabSz="938213" rtl="0" eaLnBrk="0" fontAlgn="base" hangingPunct="0">
        <a:spcBef>
          <a:spcPct val="0"/>
        </a:spcBef>
        <a:spcAft>
          <a:spcPct val="0"/>
        </a:spcAft>
        <a:defRPr sz="4500">
          <a:solidFill>
            <a:schemeClr val="tx1"/>
          </a:solidFill>
          <a:latin typeface="Times New Roman" pitchFamily="18" charset="0"/>
        </a:defRPr>
      </a:lvl3pPr>
      <a:lvl4pPr algn="ctr" defTabSz="938213" rtl="0" eaLnBrk="0" fontAlgn="base" hangingPunct="0">
        <a:spcBef>
          <a:spcPct val="0"/>
        </a:spcBef>
        <a:spcAft>
          <a:spcPct val="0"/>
        </a:spcAft>
        <a:defRPr sz="4500">
          <a:solidFill>
            <a:schemeClr val="tx1"/>
          </a:solidFill>
          <a:latin typeface="Times New Roman" pitchFamily="18" charset="0"/>
        </a:defRPr>
      </a:lvl4pPr>
      <a:lvl5pPr algn="ctr" defTabSz="938213" rtl="0" eaLnBrk="0" fontAlgn="base" hangingPunct="0">
        <a:spcBef>
          <a:spcPct val="0"/>
        </a:spcBef>
        <a:spcAft>
          <a:spcPct val="0"/>
        </a:spcAft>
        <a:defRPr sz="4500">
          <a:solidFill>
            <a:schemeClr val="tx1"/>
          </a:solidFill>
          <a:latin typeface="Times New Roman" pitchFamily="18" charset="0"/>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p:titleStyle>
    <p:bodyStyle>
      <a:lvl1pPr marL="350838" indent="-350838" algn="l" defTabSz="938213" rtl="0" eaLnBrk="0" fontAlgn="base" hangingPunct="0">
        <a:spcBef>
          <a:spcPct val="20000"/>
        </a:spcBef>
        <a:spcAft>
          <a:spcPct val="0"/>
        </a:spcAft>
        <a:buFont typeface="Arial" panose="020B0604020202020204" pitchFamily="34" charset="0"/>
        <a:buChar char="•"/>
        <a:defRPr sz="3300" kern="1200">
          <a:solidFill>
            <a:schemeClr val="tx1"/>
          </a:solidFill>
          <a:latin typeface="+mn-lt"/>
          <a:ea typeface="+mn-ea"/>
          <a:cs typeface="+mn-cs"/>
        </a:defRPr>
      </a:lvl1pPr>
      <a:lvl2pPr marL="762000" indent="-292100" algn="l" defTabSz="938213" rtl="0" eaLnBrk="0" fontAlgn="base" hangingPunct="0">
        <a:spcBef>
          <a:spcPct val="20000"/>
        </a:spcBef>
        <a:spcAft>
          <a:spcPct val="0"/>
        </a:spcAft>
        <a:buFont typeface="Arial" panose="020B0604020202020204" pitchFamily="34" charset="0"/>
        <a:buChar char="–"/>
        <a:defRPr sz="2900" kern="1200">
          <a:solidFill>
            <a:schemeClr val="tx1"/>
          </a:solidFill>
          <a:latin typeface="+mn-lt"/>
          <a:ea typeface="+mn-ea"/>
          <a:cs typeface="+mn-cs"/>
        </a:defRPr>
      </a:lvl2pPr>
      <a:lvl3pPr marL="1173163" indent="-233363" algn="l" defTabSz="938213" rtl="0" eaLnBrk="0" fontAlgn="base" hangingPunct="0">
        <a:spcBef>
          <a:spcPct val="20000"/>
        </a:spcBef>
        <a:spcAft>
          <a:spcPct val="0"/>
        </a:spcAft>
        <a:buFont typeface="Arial" panose="020B0604020202020204" pitchFamily="34" charset="0"/>
        <a:buChar char="•"/>
        <a:defRPr sz="2500" kern="1200">
          <a:solidFill>
            <a:schemeClr val="tx1"/>
          </a:solidFill>
          <a:latin typeface="+mn-lt"/>
          <a:ea typeface="+mn-ea"/>
          <a:cs typeface="+mn-cs"/>
        </a:defRPr>
      </a:lvl3pPr>
      <a:lvl4pPr marL="1643063" indent="-233363" algn="l" defTabSz="938213"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n-ea"/>
          <a:cs typeface="+mn-cs"/>
        </a:defRPr>
      </a:lvl4pPr>
      <a:lvl5pPr marL="2112963" indent="-233363" algn="l" defTabSz="938213"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n-ea"/>
          <a:cs typeface="+mn-cs"/>
        </a:defRPr>
      </a:lvl5pPr>
      <a:lvl6pPr marL="2583835"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5362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52341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93197"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9pPr>
    </p:bodyStyle>
    <p:otherStyle>
      <a:defPPr>
        <a:defRPr lang="en-US"/>
      </a:defPPr>
      <a:lvl1pPr marL="0" algn="l" defTabSz="939575" rtl="0" eaLnBrk="1" latinLnBrk="0" hangingPunct="1">
        <a:defRPr sz="1700" kern="1200">
          <a:solidFill>
            <a:schemeClr val="tx1"/>
          </a:solidFill>
          <a:latin typeface="+mn-lt"/>
          <a:ea typeface="+mn-ea"/>
          <a:cs typeface="+mn-cs"/>
        </a:defRPr>
      </a:lvl1pPr>
      <a:lvl2pPr marL="469788" algn="l" defTabSz="939575" rtl="0" eaLnBrk="1" latinLnBrk="0" hangingPunct="1">
        <a:defRPr sz="1700" kern="1200">
          <a:solidFill>
            <a:schemeClr val="tx1"/>
          </a:solidFill>
          <a:latin typeface="+mn-lt"/>
          <a:ea typeface="+mn-ea"/>
          <a:cs typeface="+mn-cs"/>
        </a:defRPr>
      </a:lvl2pPr>
      <a:lvl3pPr marL="939575" algn="l" defTabSz="939575" rtl="0" eaLnBrk="1" latinLnBrk="0" hangingPunct="1">
        <a:defRPr sz="1700" kern="1200">
          <a:solidFill>
            <a:schemeClr val="tx1"/>
          </a:solidFill>
          <a:latin typeface="+mn-lt"/>
          <a:ea typeface="+mn-ea"/>
          <a:cs typeface="+mn-cs"/>
        </a:defRPr>
      </a:lvl3pPr>
      <a:lvl4pPr marL="1409365" algn="l" defTabSz="939575" rtl="0" eaLnBrk="1" latinLnBrk="0" hangingPunct="1">
        <a:defRPr sz="1700" kern="1200">
          <a:solidFill>
            <a:schemeClr val="tx1"/>
          </a:solidFill>
          <a:latin typeface="+mn-lt"/>
          <a:ea typeface="+mn-ea"/>
          <a:cs typeface="+mn-cs"/>
        </a:defRPr>
      </a:lvl4pPr>
      <a:lvl5pPr marL="1879152" algn="l" defTabSz="939575" rtl="0" eaLnBrk="1" latinLnBrk="0" hangingPunct="1">
        <a:defRPr sz="1700" kern="1200">
          <a:solidFill>
            <a:schemeClr val="tx1"/>
          </a:solidFill>
          <a:latin typeface="+mn-lt"/>
          <a:ea typeface="+mn-ea"/>
          <a:cs typeface="+mn-cs"/>
        </a:defRPr>
      </a:lvl5pPr>
      <a:lvl6pPr marL="2348940" algn="l" defTabSz="939575" rtl="0" eaLnBrk="1" latinLnBrk="0" hangingPunct="1">
        <a:defRPr sz="1700" kern="1200">
          <a:solidFill>
            <a:schemeClr val="tx1"/>
          </a:solidFill>
          <a:latin typeface="+mn-lt"/>
          <a:ea typeface="+mn-ea"/>
          <a:cs typeface="+mn-cs"/>
        </a:defRPr>
      </a:lvl6pPr>
      <a:lvl7pPr marL="2818729" algn="l" defTabSz="939575" rtl="0" eaLnBrk="1" latinLnBrk="0" hangingPunct="1">
        <a:defRPr sz="1700" kern="1200">
          <a:solidFill>
            <a:schemeClr val="tx1"/>
          </a:solidFill>
          <a:latin typeface="+mn-lt"/>
          <a:ea typeface="+mn-ea"/>
          <a:cs typeface="+mn-cs"/>
        </a:defRPr>
      </a:lvl7pPr>
      <a:lvl8pPr marL="3288515" algn="l" defTabSz="939575" rtl="0" eaLnBrk="1" latinLnBrk="0" hangingPunct="1">
        <a:defRPr sz="1700" kern="1200">
          <a:solidFill>
            <a:schemeClr val="tx1"/>
          </a:solidFill>
          <a:latin typeface="+mn-lt"/>
          <a:ea typeface="+mn-ea"/>
          <a:cs typeface="+mn-cs"/>
        </a:defRPr>
      </a:lvl8pPr>
      <a:lvl9pPr marL="3758305" algn="l" defTabSz="939575"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hyperlink" Target="http://petijumi.mk.gov.lv/sites/default/files/title_file/Tautsaimnieciba_SEG_2021_PETIJUMS.pdf" TargetMode="External"/><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3.xml"/><Relationship Id="rId1" Type="http://schemas.openxmlformats.org/officeDocument/2006/relationships/slideLayout" Target="../slideLayouts/slideLayout28.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4.xml"/><Relationship Id="rId1" Type="http://schemas.openxmlformats.org/officeDocument/2006/relationships/slideLayout" Target="../slideLayouts/slideLayout28.xml"/><Relationship Id="rId4" Type="http://schemas.openxmlformats.org/officeDocument/2006/relationships/chart" Target="../charts/char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4.xml"/><Relationship Id="rId1" Type="http://schemas.openxmlformats.org/officeDocument/2006/relationships/slideLayout" Target="../slideLayouts/slideLayout16.xml"/><Relationship Id="rId4" Type="http://schemas.openxmlformats.org/officeDocument/2006/relationships/hyperlink" Target="https://videscentrs.lvgmc.lv/files/Klimats/SEG_emisiju_un_ETS_monitorings/Zinojums_par_klimatu/SEG_prognozu_pilnie_zinojumi/2021/LV_Report%20_Projections%20and%20PAMs_2021_Final.pdf" TargetMode="External"/></Relationships>
</file>

<file path=ppt/slides/_rels/slide35.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microsoft.com/office/2007/relationships/hdphoto" Target="../media/hdphoto1.wdp"/></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16.xml"/><Relationship Id="rId4" Type="http://schemas.microsoft.com/office/2007/relationships/hdphoto" Target="../media/hdphoto2.wdp"/></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1.xml"/><Relationship Id="rId1" Type="http://schemas.openxmlformats.org/officeDocument/2006/relationships/slideLayout" Target="../slideLayouts/slideLayout13.xml"/><Relationship Id="rId4" Type="http://schemas.openxmlformats.org/officeDocument/2006/relationships/image" Target="../media/image24.jpeg"/></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2.xml"/><Relationship Id="rId1" Type="http://schemas.openxmlformats.org/officeDocument/2006/relationships/slideLayout" Target="../slideLayouts/slideLayout1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5.xml"/><Relationship Id="rId1" Type="http://schemas.openxmlformats.org/officeDocument/2006/relationships/slideLayout" Target="../slideLayouts/slideLayout24.xml"/><Relationship Id="rId4" Type="http://schemas.openxmlformats.org/officeDocument/2006/relationships/image" Target="../media/image26.png"/></Relationships>
</file>

<file path=ppt/slides/_rels/slide5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www.klimatam.lv/"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061098CA-36EB-4A3F-9EB2-02FAFFD36162}"/>
              </a:ext>
            </a:extLst>
          </p:cNvPr>
          <p:cNvSpPr>
            <a:spLocks noGrp="1"/>
          </p:cNvSpPr>
          <p:nvPr>
            <p:ph type="title"/>
          </p:nvPr>
        </p:nvSpPr>
        <p:spPr>
          <a:xfrm>
            <a:off x="983432" y="3501007"/>
            <a:ext cx="10153128" cy="1068245"/>
          </a:xfrm>
        </p:spPr>
        <p:txBody>
          <a:bodyPr>
            <a:noAutofit/>
          </a:bodyPr>
          <a:lstStyle/>
          <a:p>
            <a:r>
              <a:rPr lang="lv-LV" sz="2000" b="1">
                <a:solidFill>
                  <a:schemeClr val="accent6">
                    <a:lumMod val="75000"/>
                  </a:schemeClr>
                </a:solidFill>
                <a:effectLst/>
              </a:rPr>
              <a:t>Par konkrētiem CO2 samazināšanas mērķiem enerģētikas, lauksaimniecības un transporta nozarēs saistībā ar </a:t>
            </a:r>
            <a:br>
              <a:rPr lang="lv-LV" sz="2000" b="1">
                <a:solidFill>
                  <a:schemeClr val="accent6">
                    <a:lumMod val="75000"/>
                  </a:schemeClr>
                </a:solidFill>
                <a:effectLst/>
              </a:rPr>
            </a:br>
            <a:r>
              <a:rPr lang="lv-LV" sz="2000">
                <a:solidFill>
                  <a:schemeClr val="accent6">
                    <a:lumMod val="75000"/>
                  </a:schemeClr>
                </a:solidFill>
                <a:effectLst/>
              </a:rPr>
              <a:t>Eiropas zaļā kursa atbalsta programmu 2021. - 2027. gadam. </a:t>
            </a:r>
            <a:br>
              <a:rPr lang="lv-LV" sz="2000">
                <a:solidFill>
                  <a:schemeClr val="accent6">
                    <a:lumMod val="75000"/>
                  </a:schemeClr>
                </a:solidFill>
                <a:effectLst/>
              </a:rPr>
            </a:br>
            <a:endParaRPr lang="lv-LV" altLang="en-US" sz="2000">
              <a:solidFill>
                <a:schemeClr val="accent6">
                  <a:lumMod val="75000"/>
                </a:schemeClr>
              </a:solidFill>
            </a:endParaRPr>
          </a:p>
        </p:txBody>
      </p:sp>
      <p:sp>
        <p:nvSpPr>
          <p:cNvPr id="12292" name="Text Placeholder 2">
            <a:extLst>
              <a:ext uri="{FF2B5EF4-FFF2-40B4-BE49-F238E27FC236}">
                <a16:creationId xmlns:a16="http://schemas.microsoft.com/office/drawing/2014/main" id="{C9B78F83-B24F-4F38-9951-14826D60C9F2}"/>
              </a:ext>
            </a:extLst>
          </p:cNvPr>
          <p:cNvSpPr>
            <a:spLocks noGrp="1"/>
          </p:cNvSpPr>
          <p:nvPr>
            <p:ph type="body" sz="quarter" idx="11"/>
          </p:nvPr>
        </p:nvSpPr>
        <p:spPr>
          <a:xfrm>
            <a:off x="6681773" y="5064483"/>
            <a:ext cx="4721525" cy="1068245"/>
          </a:xfrm>
        </p:spPr>
        <p:txBody>
          <a:bodyPr vert="horz" wrap="square" lIns="93957" tIns="46979" rIns="93957" bIns="46979" numCol="1" anchor="t" anchorCtr="0" compatLnSpc="1">
            <a:prstTxWarp prst="textNoShape">
              <a:avLst/>
            </a:prstTxWarp>
            <a:noAutofit/>
          </a:bodyPr>
          <a:lstStyle/>
          <a:p>
            <a:pPr algn="r"/>
            <a:r>
              <a:rPr lang="lv-LV" altLang="lv-LV" sz="1600" b="1">
                <a:latin typeface="Verdana"/>
                <a:ea typeface="Verdana"/>
              </a:rPr>
              <a:t>Dagnis Dubrovskis</a:t>
            </a:r>
          </a:p>
          <a:p>
            <a:pPr algn="r"/>
            <a:r>
              <a:rPr lang="lv-LV" altLang="lv-LV" sz="1600">
                <a:latin typeface="Verdana"/>
                <a:ea typeface="Verdana"/>
              </a:rPr>
              <a:t>Valsts sekretāra vietnieks </a:t>
            </a:r>
          </a:p>
          <a:p>
            <a:pPr algn="r"/>
            <a:r>
              <a:rPr lang="lv-LV" altLang="lv-LV" sz="1600">
                <a:latin typeface="Verdana"/>
                <a:ea typeface="Verdana"/>
              </a:rPr>
              <a:t>klimata politikas jautājumos</a:t>
            </a:r>
            <a:endParaRPr lang="lv-LV" altLang="lv-LV" sz="1600"/>
          </a:p>
        </p:txBody>
      </p:sp>
      <p:sp>
        <p:nvSpPr>
          <p:cNvPr id="5" name="Text Placeholder 2">
            <a:extLst>
              <a:ext uri="{FF2B5EF4-FFF2-40B4-BE49-F238E27FC236}">
                <a16:creationId xmlns:a16="http://schemas.microsoft.com/office/drawing/2014/main" id="{0A81B2CB-9568-40EB-B35E-C3FD99F9A621}"/>
              </a:ext>
            </a:extLst>
          </p:cNvPr>
          <p:cNvSpPr txBox="1">
            <a:spLocks/>
          </p:cNvSpPr>
          <p:nvPr/>
        </p:nvSpPr>
        <p:spPr bwMode="auto">
          <a:xfrm>
            <a:off x="788702" y="5151060"/>
            <a:ext cx="5307298" cy="721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noAutofit/>
          </a:bodyPr>
          <a:lstStyle>
            <a:lvl1pPr marL="0" indent="0" algn="ctr" defTabSz="938213" rtl="0" eaLnBrk="0" fontAlgn="base" hangingPunct="0">
              <a:spcBef>
                <a:spcPct val="20000"/>
              </a:spcBef>
              <a:spcAft>
                <a:spcPct val="0"/>
              </a:spcAft>
              <a:buFont typeface="Arial" panose="020B0604020202020204" pitchFamily="34" charset="0"/>
              <a:buNone/>
              <a:defRPr sz="14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62000" indent="-292100" algn="l" defTabSz="938213" rtl="0" eaLnBrk="0" fontAlgn="base" hangingPunct="0">
              <a:spcBef>
                <a:spcPct val="20000"/>
              </a:spcBef>
              <a:spcAft>
                <a:spcPct val="0"/>
              </a:spcAft>
              <a:buFont typeface="Arial" panose="020B0604020202020204" pitchFamily="34" charset="0"/>
              <a:buChar char="–"/>
              <a:defRPr sz="2900" kern="1200">
                <a:solidFill>
                  <a:schemeClr val="tx1"/>
                </a:solidFill>
                <a:latin typeface="+mn-lt"/>
                <a:ea typeface="+mn-ea"/>
                <a:cs typeface="+mn-cs"/>
              </a:defRPr>
            </a:lvl2pPr>
            <a:lvl3pPr marL="1173163" indent="-233363" algn="l" defTabSz="938213" rtl="0" eaLnBrk="0" fontAlgn="base" hangingPunct="0">
              <a:spcBef>
                <a:spcPct val="20000"/>
              </a:spcBef>
              <a:spcAft>
                <a:spcPct val="0"/>
              </a:spcAft>
              <a:buFont typeface="Arial" panose="020B0604020202020204" pitchFamily="34" charset="0"/>
              <a:buChar char="•"/>
              <a:defRPr sz="2500" kern="1200">
                <a:solidFill>
                  <a:schemeClr val="tx1"/>
                </a:solidFill>
                <a:latin typeface="+mn-lt"/>
                <a:ea typeface="+mn-ea"/>
                <a:cs typeface="+mn-cs"/>
              </a:defRPr>
            </a:lvl3pPr>
            <a:lvl4pPr marL="1643063" indent="-233363" algn="l" defTabSz="938213"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n-ea"/>
                <a:cs typeface="+mn-cs"/>
              </a:defRPr>
            </a:lvl4pPr>
            <a:lvl5pPr marL="2112963" indent="-233363" algn="l" defTabSz="938213"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n-ea"/>
                <a:cs typeface="+mn-cs"/>
              </a:defRPr>
            </a:lvl5pPr>
            <a:lvl6pPr marL="2583835"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5362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523412"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93197" indent="-234893" algn="l" defTabSz="939575" rtl="0" eaLnBrk="1" latinLnBrk="0" hangingPunct="1">
              <a:spcBef>
                <a:spcPct val="20000"/>
              </a:spcBef>
              <a:buFont typeface="Arial" pitchFamily="34" charset="0"/>
              <a:buChar char="•"/>
              <a:defRPr sz="1900" kern="1200">
                <a:solidFill>
                  <a:schemeClr val="tx1"/>
                </a:solidFill>
                <a:latin typeface="+mn-lt"/>
                <a:ea typeface="+mn-ea"/>
                <a:cs typeface="+mn-cs"/>
              </a:defRPr>
            </a:lvl9pPr>
          </a:lstStyle>
          <a:p>
            <a:pPr algn="l"/>
            <a:r>
              <a:rPr lang="lv-LV" altLang="lv-LV" sz="1600" b="1">
                <a:latin typeface="Verdana"/>
                <a:ea typeface="Verdana"/>
              </a:rPr>
              <a:t>Saeimas Ilgtspējīgas attīstības komisija</a:t>
            </a:r>
          </a:p>
          <a:p>
            <a:pPr algn="l"/>
            <a:r>
              <a:rPr lang="lv-LV" altLang="lv-LV" sz="1600">
                <a:latin typeface="Verdana"/>
                <a:ea typeface="Verdana"/>
              </a:rPr>
              <a:t>2022.gada 12.oktobris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Text Placeholder 4">
            <a:extLst>
              <a:ext uri="{FF2B5EF4-FFF2-40B4-BE49-F238E27FC236}">
                <a16:creationId xmlns:a16="http://schemas.microsoft.com/office/drawing/2014/main" id="{4DE61CE7-A9AF-FFD3-2261-6A2E4B5804CA}"/>
              </a:ext>
            </a:extLst>
          </p:cNvPr>
          <p:cNvSpPr>
            <a:spLocks noGrp="1"/>
          </p:cNvSpPr>
          <p:nvPr>
            <p:ph type="body" sz="quarter" idx="10"/>
          </p:nvPr>
        </p:nvSpPr>
        <p:spPr/>
        <p:txBody>
          <a:bodyPr/>
          <a:lstStyle/>
          <a:p>
            <a:endParaRPr lang="lv-LV" altLang="en-US"/>
          </a:p>
        </p:txBody>
      </p:sp>
      <p:sp>
        <p:nvSpPr>
          <p:cNvPr id="14341" name="Text Placeholder 5">
            <a:extLst>
              <a:ext uri="{FF2B5EF4-FFF2-40B4-BE49-F238E27FC236}">
                <a16:creationId xmlns:a16="http://schemas.microsoft.com/office/drawing/2014/main" id="{45F392CF-BFFF-0760-F393-8DC53023BF7A}"/>
              </a:ext>
            </a:extLst>
          </p:cNvPr>
          <p:cNvSpPr>
            <a:spLocks noGrp="1"/>
          </p:cNvSpPr>
          <p:nvPr>
            <p:ph type="body" sz="quarter" idx="12"/>
          </p:nvPr>
        </p:nvSpPr>
        <p:spPr/>
        <p:txBody>
          <a:bodyPr/>
          <a:lstStyle/>
          <a:p>
            <a:endParaRPr lang="lv-LV" altLang="en-US"/>
          </a:p>
        </p:txBody>
      </p:sp>
      <p:sp>
        <p:nvSpPr>
          <p:cNvPr id="14342" name="Slide Number Placeholder 6">
            <a:extLst>
              <a:ext uri="{FF2B5EF4-FFF2-40B4-BE49-F238E27FC236}">
                <a16:creationId xmlns:a16="http://schemas.microsoft.com/office/drawing/2014/main" id="{562682D3-DC1F-C988-8081-9596A3C7E776}"/>
              </a:ext>
            </a:extLst>
          </p:cNvPr>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700">
                <a:solidFill>
                  <a:schemeClr val="tx1"/>
                </a:solidFill>
                <a:latin typeface="Times New Roman" panose="02020603050405020304" pitchFamily="18" charset="0"/>
                <a:cs typeface="Arial" panose="020B0604020202020204" pitchFamily="34" charset="0"/>
              </a:defRPr>
            </a:lvl1pPr>
            <a:lvl2pPr marL="742950" indent="-285750">
              <a:defRPr sz="1700">
                <a:solidFill>
                  <a:schemeClr val="tx1"/>
                </a:solidFill>
                <a:latin typeface="Times New Roman" panose="02020603050405020304" pitchFamily="18" charset="0"/>
                <a:cs typeface="Arial" panose="020B0604020202020204" pitchFamily="34" charset="0"/>
              </a:defRPr>
            </a:lvl2pPr>
            <a:lvl3pPr marL="1143000" indent="-228600">
              <a:defRPr sz="1700">
                <a:solidFill>
                  <a:schemeClr val="tx1"/>
                </a:solidFill>
                <a:latin typeface="Times New Roman" panose="02020603050405020304" pitchFamily="18" charset="0"/>
                <a:cs typeface="Arial" panose="020B0604020202020204" pitchFamily="34" charset="0"/>
              </a:defRPr>
            </a:lvl3pPr>
            <a:lvl4pPr marL="1600200" indent="-228600">
              <a:defRPr sz="1700">
                <a:solidFill>
                  <a:schemeClr val="tx1"/>
                </a:solidFill>
                <a:latin typeface="Times New Roman" panose="02020603050405020304" pitchFamily="18" charset="0"/>
                <a:cs typeface="Arial" panose="020B0604020202020204" pitchFamily="34" charset="0"/>
              </a:defRPr>
            </a:lvl4pPr>
            <a:lvl5pPr marL="2057400" indent="-228600">
              <a:defRPr sz="1700">
                <a:solidFill>
                  <a:schemeClr val="tx1"/>
                </a:solidFill>
                <a:latin typeface="Times New Roman" panose="02020603050405020304" pitchFamily="18" charset="0"/>
                <a:cs typeface="Arial" panose="020B0604020202020204" pitchFamily="34" charset="0"/>
              </a:defRPr>
            </a:lvl5pPr>
            <a:lvl6pPr marL="25146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6pPr>
            <a:lvl7pPr marL="29718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7pPr>
            <a:lvl8pPr marL="34290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8pPr>
            <a:lvl9pPr marL="38862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9pPr>
          </a:lstStyle>
          <a:p>
            <a:fld id="{067F7914-E242-460F-922E-04E0DC26D543}" type="slidenum">
              <a:rPr lang="en-US" altLang="en-US" sz="1000" smtClean="0">
                <a:solidFill>
                  <a:srgbClr val="898989"/>
                </a:solidFill>
                <a:latin typeface="Verdana" panose="020B0604030504040204" pitchFamily="34" charset="0"/>
              </a:rPr>
              <a:pPr/>
              <a:t>10</a:t>
            </a:fld>
            <a:endParaRPr lang="en-US" altLang="en-US" sz="1000">
              <a:solidFill>
                <a:srgbClr val="898989"/>
              </a:solidFill>
              <a:latin typeface="Verdana" panose="020B0604030504040204" pitchFamily="34" charset="0"/>
            </a:endParaRPr>
          </a:p>
        </p:txBody>
      </p:sp>
      <p:sp>
        <p:nvSpPr>
          <p:cNvPr id="3" name="Title 1">
            <a:extLst>
              <a:ext uri="{FF2B5EF4-FFF2-40B4-BE49-F238E27FC236}">
                <a16:creationId xmlns:a16="http://schemas.microsoft.com/office/drawing/2014/main" id="{5180B50C-88BB-2B93-6668-5C8BDFB0A207}"/>
              </a:ext>
            </a:extLst>
          </p:cNvPr>
          <p:cNvSpPr txBox="1">
            <a:spLocks/>
          </p:cNvSpPr>
          <p:nvPr/>
        </p:nvSpPr>
        <p:spPr bwMode="auto">
          <a:xfrm>
            <a:off x="2765340" y="600419"/>
            <a:ext cx="8824998" cy="518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noAutofit/>
          </a:bodyPr>
          <a:lstStyle>
            <a:lvl1pPr algn="l" defTabSz="938213" rtl="0" eaLnBrk="0" fontAlgn="base" hangingPunct="0">
              <a:spcBef>
                <a:spcPct val="0"/>
              </a:spcBef>
              <a:spcAft>
                <a:spcPct val="0"/>
              </a:spcAft>
              <a:defRPr sz="24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ctr" defTabSz="938213" rtl="0" eaLnBrk="0" fontAlgn="base" hangingPunct="0">
              <a:spcBef>
                <a:spcPct val="0"/>
              </a:spcBef>
              <a:spcAft>
                <a:spcPct val="0"/>
              </a:spcAft>
              <a:defRPr sz="4500">
                <a:solidFill>
                  <a:schemeClr val="tx1"/>
                </a:solidFill>
                <a:latin typeface="Times New Roman" pitchFamily="18" charset="0"/>
              </a:defRPr>
            </a:lvl2pPr>
            <a:lvl3pPr algn="ctr" defTabSz="938213" rtl="0" eaLnBrk="0" fontAlgn="base" hangingPunct="0">
              <a:spcBef>
                <a:spcPct val="0"/>
              </a:spcBef>
              <a:spcAft>
                <a:spcPct val="0"/>
              </a:spcAft>
              <a:defRPr sz="4500">
                <a:solidFill>
                  <a:schemeClr val="tx1"/>
                </a:solidFill>
                <a:latin typeface="Times New Roman" pitchFamily="18" charset="0"/>
              </a:defRPr>
            </a:lvl3pPr>
            <a:lvl4pPr algn="ctr" defTabSz="938213" rtl="0" eaLnBrk="0" fontAlgn="base" hangingPunct="0">
              <a:spcBef>
                <a:spcPct val="0"/>
              </a:spcBef>
              <a:spcAft>
                <a:spcPct val="0"/>
              </a:spcAft>
              <a:defRPr sz="4500">
                <a:solidFill>
                  <a:schemeClr val="tx1"/>
                </a:solidFill>
                <a:latin typeface="Times New Roman" pitchFamily="18" charset="0"/>
              </a:defRPr>
            </a:lvl4pPr>
            <a:lvl5pPr algn="ctr" defTabSz="938213" rtl="0" eaLnBrk="0" fontAlgn="base" hangingPunct="0">
              <a:spcBef>
                <a:spcPct val="0"/>
              </a:spcBef>
              <a:spcAft>
                <a:spcPct val="0"/>
              </a:spcAft>
              <a:defRPr sz="4500">
                <a:solidFill>
                  <a:schemeClr val="tx1"/>
                </a:solidFill>
                <a:latin typeface="Times New Roman" pitchFamily="18" charset="0"/>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a:lstStyle>
          <a:p>
            <a:pPr algn="ctr"/>
            <a:r>
              <a:rPr lang="lv-LV" altLang="lv-LV" sz="2000">
                <a:solidFill>
                  <a:schemeClr val="accent6">
                    <a:lumMod val="75000"/>
                  </a:schemeClr>
                </a:solidFill>
                <a:cs typeface="Times New Roman" panose="02020603050405020304" pitchFamily="18" charset="0"/>
              </a:rPr>
              <a:t>SEG emisiju prognožu sagatavošanas sistēma Latvijā (1)</a:t>
            </a:r>
            <a:endParaRPr lang="lv-LV" altLang="en-US" sz="2000">
              <a:solidFill>
                <a:schemeClr val="accent6">
                  <a:lumMod val="75000"/>
                </a:schemeClr>
              </a:solidFill>
            </a:endParaRPr>
          </a:p>
        </p:txBody>
      </p:sp>
      <p:pic>
        <p:nvPicPr>
          <p:cNvPr id="2" name="Content Placeholder 1">
            <a:extLst>
              <a:ext uri="{FF2B5EF4-FFF2-40B4-BE49-F238E27FC236}">
                <a16:creationId xmlns:a16="http://schemas.microsoft.com/office/drawing/2014/main" id="{CA88DD71-20DD-474C-D6AC-D4202873843C}"/>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381692" y="1121738"/>
            <a:ext cx="9403907" cy="5164841"/>
          </a:xfrm>
        </p:spPr>
      </p:pic>
    </p:spTree>
    <p:extLst>
      <p:ext uri="{BB962C8B-B14F-4D97-AF65-F5344CB8AC3E}">
        <p14:creationId xmlns:p14="http://schemas.microsoft.com/office/powerpoint/2010/main" val="38816875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Content Placeholder 2">
            <a:extLst>
              <a:ext uri="{FF2B5EF4-FFF2-40B4-BE49-F238E27FC236}">
                <a16:creationId xmlns:a16="http://schemas.microsoft.com/office/drawing/2014/main" id="{C00F158E-E5C5-B296-3C50-682670011109}"/>
              </a:ext>
            </a:extLst>
          </p:cNvPr>
          <p:cNvSpPr>
            <a:spLocks noGrp="1"/>
          </p:cNvSpPr>
          <p:nvPr>
            <p:ph idx="1"/>
          </p:nvPr>
        </p:nvSpPr>
        <p:spPr>
          <a:xfrm>
            <a:off x="734462" y="1953491"/>
            <a:ext cx="10966026" cy="3422740"/>
          </a:xfrm>
        </p:spPr>
        <p:txBody>
          <a:bodyPr>
            <a:normAutofit lnSpcReduction="10000"/>
          </a:bodyPr>
          <a:lstStyle/>
          <a:p>
            <a:pPr marL="350520" indent="-350520" algn="just">
              <a:spcBef>
                <a:spcPts val="0"/>
              </a:spcBef>
            </a:pPr>
            <a:r>
              <a:rPr lang="lv-LV" altLang="lv-LV" sz="1800" kern="500">
                <a:latin typeface="Verdana"/>
                <a:ea typeface="Verdana"/>
              </a:rPr>
              <a:t>SEG prognozes tiek sagatavotas saskaņā ar 2018.gada 11.decembra Eiropas Parlamenta un Padomes Regulu (ES) 2018/1999 par enerģētikas savienības un rīcības klimata politikas jomā pārvaldību 18. pantu un attiecīgo Eiropas Komisijas Īstenošanas regulu Nr. 2020/1208.</a:t>
            </a:r>
          </a:p>
          <a:p>
            <a:pPr marL="350520" indent="-350520" algn="just">
              <a:spcBef>
                <a:spcPts val="0"/>
              </a:spcBef>
            </a:pPr>
            <a:endParaRPr lang="en-US" sz="1800" kern="500">
              <a:latin typeface="Verdana"/>
              <a:ea typeface="Verdana"/>
            </a:endParaRPr>
          </a:p>
          <a:p>
            <a:pPr marL="350520" indent="-350520" algn="just">
              <a:lnSpc>
                <a:spcPct val="107000"/>
              </a:lnSpc>
              <a:spcBef>
                <a:spcPts val="0"/>
              </a:spcBef>
              <a:spcAft>
                <a:spcPts val="800"/>
              </a:spcAft>
            </a:pPr>
            <a:r>
              <a:rPr lang="lv-LV" altLang="lv-LV" sz="1800" kern="500">
                <a:latin typeface="Verdana"/>
                <a:ea typeface="Verdana"/>
              </a:rPr>
              <a:t>Saskaņā ar Pārvaldības regulu prognozes tiek sagatavotas šādiem scenārijiem:</a:t>
            </a:r>
            <a:endParaRPr lang="lv-LV" altLang="lv-LV" sz="1800" kern="500">
              <a:latin typeface="Verdana"/>
              <a:ea typeface="Verdana"/>
              <a:cs typeface="Times New Roman" panose="02020603050405020304" pitchFamily="18" charset="0"/>
            </a:endParaRPr>
          </a:p>
          <a:p>
            <a:pPr marL="752475" lvl="1" indent="-342900" algn="just">
              <a:lnSpc>
                <a:spcPct val="107000"/>
              </a:lnSpc>
              <a:spcBef>
                <a:spcPts val="0"/>
              </a:spcBef>
              <a:buFont typeface="Wingdings" panose="05000000000000000000" pitchFamily="2" charset="2"/>
              <a:buChar char=""/>
            </a:pPr>
            <a:r>
              <a:rPr lang="lv-LV" altLang="lv-LV" sz="1800" kern="500">
                <a:latin typeface="Verdana"/>
                <a:ea typeface="Verdana"/>
                <a:cs typeface="Calibri"/>
              </a:rPr>
              <a:t>ar esošiem pasākumiem WEM (</a:t>
            </a:r>
            <a:r>
              <a:rPr lang="lv-LV" altLang="lv-LV" sz="1800" i="1" kern="500" err="1">
                <a:latin typeface="Verdana"/>
                <a:ea typeface="Verdana"/>
                <a:cs typeface="Calibri"/>
              </a:rPr>
              <a:t>with</a:t>
            </a:r>
            <a:r>
              <a:rPr lang="lv-LV" altLang="lv-LV" sz="1800" i="1" kern="500">
                <a:latin typeface="Verdana"/>
                <a:ea typeface="Verdana"/>
                <a:cs typeface="Calibri"/>
              </a:rPr>
              <a:t> </a:t>
            </a:r>
            <a:r>
              <a:rPr lang="lv-LV" altLang="lv-LV" sz="1800" i="1" kern="500" err="1">
                <a:latin typeface="Verdana"/>
                <a:ea typeface="Verdana"/>
                <a:cs typeface="Calibri"/>
              </a:rPr>
              <a:t>existing</a:t>
            </a:r>
            <a:r>
              <a:rPr lang="lv-LV" altLang="lv-LV" sz="1800" i="1" kern="500">
                <a:latin typeface="Verdana"/>
                <a:ea typeface="Verdana"/>
                <a:cs typeface="Calibri"/>
              </a:rPr>
              <a:t> </a:t>
            </a:r>
            <a:r>
              <a:rPr lang="lv-LV" altLang="lv-LV" sz="1800" i="1" kern="500" err="1">
                <a:latin typeface="Verdana"/>
                <a:ea typeface="Verdana"/>
                <a:cs typeface="Calibri"/>
              </a:rPr>
              <a:t>measures</a:t>
            </a:r>
            <a:r>
              <a:rPr lang="lv-LV" altLang="lv-LV" sz="1800" kern="500">
                <a:latin typeface="Verdana"/>
                <a:ea typeface="Verdana"/>
                <a:cs typeface="Calibri"/>
              </a:rPr>
              <a:t>) – prognozes par SEG emisijām un CO</a:t>
            </a:r>
            <a:r>
              <a:rPr lang="lv-LV" altLang="lv-LV" sz="1800" kern="500" baseline="-25000">
                <a:latin typeface="Verdana"/>
                <a:ea typeface="Verdana"/>
                <a:cs typeface="Calibri"/>
              </a:rPr>
              <a:t>2</a:t>
            </a:r>
            <a:r>
              <a:rPr lang="lv-LV" altLang="lv-LV" sz="1800" kern="500">
                <a:latin typeface="Verdana"/>
                <a:ea typeface="Verdana"/>
                <a:cs typeface="Calibri"/>
              </a:rPr>
              <a:t> piesaisti, kas ietver pieņemto un īstenoto </a:t>
            </a:r>
            <a:r>
              <a:rPr lang="lv-LV" altLang="lv-LV" sz="1800" kern="500" err="1">
                <a:latin typeface="Verdana"/>
                <a:ea typeface="Verdana"/>
                <a:cs typeface="Calibri"/>
              </a:rPr>
              <a:t>rīcībpolitiku</a:t>
            </a:r>
            <a:r>
              <a:rPr lang="lv-LV" altLang="lv-LV" sz="1800" kern="500">
                <a:latin typeface="Verdana"/>
                <a:ea typeface="Verdana"/>
                <a:cs typeface="Calibri"/>
              </a:rPr>
              <a:t> un pasākumu rezultātus;</a:t>
            </a:r>
          </a:p>
          <a:p>
            <a:pPr marL="752475" lvl="1" indent="-342900" algn="just">
              <a:lnSpc>
                <a:spcPct val="107000"/>
              </a:lnSpc>
              <a:spcBef>
                <a:spcPts val="0"/>
              </a:spcBef>
              <a:spcAft>
                <a:spcPts val="800"/>
              </a:spcAft>
              <a:buFont typeface="Wingdings" panose="05000000000000000000" pitchFamily="2" charset="2"/>
              <a:buChar char=""/>
            </a:pPr>
            <a:r>
              <a:rPr lang="lv-LV" altLang="lv-LV" sz="1800" kern="500">
                <a:latin typeface="Verdana"/>
                <a:ea typeface="Verdana"/>
                <a:cs typeface="Calibri"/>
              </a:rPr>
              <a:t>ar papildus pasākumiem WAM (</a:t>
            </a:r>
            <a:r>
              <a:rPr lang="lv-LV" altLang="lv-LV" sz="1800" i="1" kern="500" err="1">
                <a:latin typeface="Verdana"/>
                <a:ea typeface="Verdana"/>
                <a:cs typeface="Calibri"/>
              </a:rPr>
              <a:t>with</a:t>
            </a:r>
            <a:r>
              <a:rPr lang="lv-LV" altLang="lv-LV" sz="1800" i="1" kern="500">
                <a:latin typeface="Verdana"/>
                <a:ea typeface="Verdana"/>
                <a:cs typeface="Calibri"/>
              </a:rPr>
              <a:t> </a:t>
            </a:r>
            <a:r>
              <a:rPr lang="lv-LV" altLang="lv-LV" sz="1800" i="1" kern="500" err="1">
                <a:latin typeface="Verdana"/>
                <a:ea typeface="Verdana"/>
                <a:cs typeface="Calibri"/>
              </a:rPr>
              <a:t>additional</a:t>
            </a:r>
            <a:r>
              <a:rPr lang="lv-LV" altLang="lv-LV" sz="1800" i="1" kern="500">
                <a:latin typeface="Verdana"/>
                <a:ea typeface="Verdana"/>
                <a:cs typeface="Calibri"/>
              </a:rPr>
              <a:t> </a:t>
            </a:r>
            <a:r>
              <a:rPr lang="lv-LV" altLang="lv-LV" sz="1800" i="1" kern="500" err="1">
                <a:latin typeface="Verdana"/>
                <a:ea typeface="Verdana"/>
                <a:cs typeface="Calibri"/>
              </a:rPr>
              <a:t>measures</a:t>
            </a:r>
            <a:r>
              <a:rPr lang="lv-LV" altLang="lv-LV" sz="1800" kern="500">
                <a:latin typeface="Verdana"/>
                <a:ea typeface="Verdana"/>
                <a:cs typeface="Calibri"/>
              </a:rPr>
              <a:t>) – prognozes par SEG emisijām un CO</a:t>
            </a:r>
            <a:r>
              <a:rPr lang="lv-LV" altLang="lv-LV" sz="1800" kern="500" baseline="-25000">
                <a:latin typeface="Verdana"/>
                <a:ea typeface="Verdana"/>
                <a:cs typeface="Calibri"/>
              </a:rPr>
              <a:t>2</a:t>
            </a:r>
            <a:r>
              <a:rPr lang="lv-LV" altLang="lv-LV" sz="1800" kern="500">
                <a:latin typeface="Verdana"/>
                <a:ea typeface="Verdana"/>
                <a:cs typeface="Calibri"/>
              </a:rPr>
              <a:t> piesaisti, iekļaujot gan esošos pasākumus (no esošo pasākumu scenārija), gan papildus pasākumus.</a:t>
            </a:r>
          </a:p>
          <a:p>
            <a:pPr marL="340995" indent="-342900" algn="just">
              <a:lnSpc>
                <a:spcPct val="107000"/>
              </a:lnSpc>
              <a:spcBef>
                <a:spcPts val="0"/>
              </a:spcBef>
              <a:spcAft>
                <a:spcPts val="800"/>
              </a:spcAft>
            </a:pPr>
            <a:r>
              <a:rPr lang="lv-LV" altLang="lv-LV" sz="1800" kern="500">
                <a:latin typeface="Verdana"/>
                <a:ea typeface="Verdana"/>
                <a:cs typeface="Calibri"/>
              </a:rPr>
              <a:t>Tuvākajos mēnešos paredzētās darbības:</a:t>
            </a:r>
          </a:p>
          <a:p>
            <a:pPr marL="350520" indent="-350520" algn="just">
              <a:lnSpc>
                <a:spcPct val="107000"/>
              </a:lnSpc>
              <a:spcAft>
                <a:spcPts val="800"/>
              </a:spcAft>
              <a:buFont typeface="Wingdings" panose="05000000000000000000" pitchFamily="2" charset="2"/>
              <a:buChar char=""/>
            </a:pPr>
            <a:endParaRPr lang="lv-LV" altLang="lv-LV" sz="1800">
              <a:cs typeface="Calibri" panose="020F0502020204030204" pitchFamily="34" charset="0"/>
            </a:endParaRPr>
          </a:p>
          <a:p>
            <a:pPr marL="350520" indent="-350520"/>
            <a:endParaRPr lang="lv-LV" altLang="en-US"/>
          </a:p>
        </p:txBody>
      </p:sp>
      <p:sp>
        <p:nvSpPr>
          <p:cNvPr id="14340" name="Text Placeholder 4">
            <a:extLst>
              <a:ext uri="{FF2B5EF4-FFF2-40B4-BE49-F238E27FC236}">
                <a16:creationId xmlns:a16="http://schemas.microsoft.com/office/drawing/2014/main" id="{4DE61CE7-A9AF-FFD3-2261-6A2E4B5804CA}"/>
              </a:ext>
            </a:extLst>
          </p:cNvPr>
          <p:cNvSpPr>
            <a:spLocks noGrp="1"/>
          </p:cNvSpPr>
          <p:nvPr>
            <p:ph type="body" sz="quarter" idx="10"/>
          </p:nvPr>
        </p:nvSpPr>
        <p:spPr/>
        <p:txBody>
          <a:bodyPr/>
          <a:lstStyle/>
          <a:p>
            <a:endParaRPr lang="lv-LV" altLang="en-US"/>
          </a:p>
        </p:txBody>
      </p:sp>
      <p:sp>
        <p:nvSpPr>
          <p:cNvPr id="14341" name="Text Placeholder 5">
            <a:extLst>
              <a:ext uri="{FF2B5EF4-FFF2-40B4-BE49-F238E27FC236}">
                <a16:creationId xmlns:a16="http://schemas.microsoft.com/office/drawing/2014/main" id="{45F392CF-BFFF-0760-F393-8DC53023BF7A}"/>
              </a:ext>
            </a:extLst>
          </p:cNvPr>
          <p:cNvSpPr>
            <a:spLocks noGrp="1"/>
          </p:cNvSpPr>
          <p:nvPr>
            <p:ph type="body" sz="quarter" idx="12"/>
          </p:nvPr>
        </p:nvSpPr>
        <p:spPr/>
        <p:txBody>
          <a:bodyPr/>
          <a:lstStyle/>
          <a:p>
            <a:endParaRPr lang="lv-LV" altLang="en-US"/>
          </a:p>
        </p:txBody>
      </p:sp>
      <p:sp>
        <p:nvSpPr>
          <p:cNvPr id="14342" name="Slide Number Placeholder 6">
            <a:extLst>
              <a:ext uri="{FF2B5EF4-FFF2-40B4-BE49-F238E27FC236}">
                <a16:creationId xmlns:a16="http://schemas.microsoft.com/office/drawing/2014/main" id="{562682D3-DC1F-C988-8081-9596A3C7E776}"/>
              </a:ext>
            </a:extLst>
          </p:cNvPr>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700">
                <a:solidFill>
                  <a:schemeClr val="tx1"/>
                </a:solidFill>
                <a:latin typeface="Times New Roman" panose="02020603050405020304" pitchFamily="18" charset="0"/>
                <a:cs typeface="Arial" panose="020B0604020202020204" pitchFamily="34" charset="0"/>
              </a:defRPr>
            </a:lvl1pPr>
            <a:lvl2pPr marL="742950" indent="-285750">
              <a:defRPr sz="1700">
                <a:solidFill>
                  <a:schemeClr val="tx1"/>
                </a:solidFill>
                <a:latin typeface="Times New Roman" panose="02020603050405020304" pitchFamily="18" charset="0"/>
                <a:cs typeface="Arial" panose="020B0604020202020204" pitchFamily="34" charset="0"/>
              </a:defRPr>
            </a:lvl2pPr>
            <a:lvl3pPr marL="1143000" indent="-228600">
              <a:defRPr sz="1700">
                <a:solidFill>
                  <a:schemeClr val="tx1"/>
                </a:solidFill>
                <a:latin typeface="Times New Roman" panose="02020603050405020304" pitchFamily="18" charset="0"/>
                <a:cs typeface="Arial" panose="020B0604020202020204" pitchFamily="34" charset="0"/>
              </a:defRPr>
            </a:lvl3pPr>
            <a:lvl4pPr marL="1600200" indent="-228600">
              <a:defRPr sz="1700">
                <a:solidFill>
                  <a:schemeClr val="tx1"/>
                </a:solidFill>
                <a:latin typeface="Times New Roman" panose="02020603050405020304" pitchFamily="18" charset="0"/>
                <a:cs typeface="Arial" panose="020B0604020202020204" pitchFamily="34" charset="0"/>
              </a:defRPr>
            </a:lvl4pPr>
            <a:lvl5pPr marL="2057400" indent="-228600">
              <a:defRPr sz="1700">
                <a:solidFill>
                  <a:schemeClr val="tx1"/>
                </a:solidFill>
                <a:latin typeface="Times New Roman" panose="02020603050405020304" pitchFamily="18" charset="0"/>
                <a:cs typeface="Arial" panose="020B0604020202020204" pitchFamily="34" charset="0"/>
              </a:defRPr>
            </a:lvl5pPr>
            <a:lvl6pPr marL="25146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6pPr>
            <a:lvl7pPr marL="29718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7pPr>
            <a:lvl8pPr marL="34290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8pPr>
            <a:lvl9pPr marL="38862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9pPr>
          </a:lstStyle>
          <a:p>
            <a:fld id="{067F7914-E242-460F-922E-04E0DC26D543}" type="slidenum">
              <a:rPr lang="en-US" altLang="en-US" sz="1000" smtClean="0">
                <a:solidFill>
                  <a:srgbClr val="898989"/>
                </a:solidFill>
                <a:latin typeface="Verdana" panose="020B0604030504040204" pitchFamily="34" charset="0"/>
              </a:rPr>
              <a:pPr/>
              <a:t>11</a:t>
            </a:fld>
            <a:endParaRPr lang="en-US" altLang="en-US" sz="1000">
              <a:solidFill>
                <a:srgbClr val="898989"/>
              </a:solidFill>
              <a:latin typeface="Verdana" panose="020B0604030504040204" pitchFamily="34" charset="0"/>
            </a:endParaRPr>
          </a:p>
        </p:txBody>
      </p:sp>
      <p:sp>
        <p:nvSpPr>
          <p:cNvPr id="3" name="Title 1">
            <a:extLst>
              <a:ext uri="{FF2B5EF4-FFF2-40B4-BE49-F238E27FC236}">
                <a16:creationId xmlns:a16="http://schemas.microsoft.com/office/drawing/2014/main" id="{5180B50C-88BB-2B93-6668-5C8BDFB0A207}"/>
              </a:ext>
            </a:extLst>
          </p:cNvPr>
          <p:cNvSpPr txBox="1">
            <a:spLocks/>
          </p:cNvSpPr>
          <p:nvPr/>
        </p:nvSpPr>
        <p:spPr bwMode="auto">
          <a:xfrm>
            <a:off x="2860158" y="600419"/>
            <a:ext cx="8730180" cy="518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normAutofit fontScale="97500"/>
          </a:bodyPr>
          <a:lstStyle>
            <a:lvl1pPr algn="l" defTabSz="938213" rtl="0" eaLnBrk="0" fontAlgn="base" hangingPunct="0">
              <a:spcBef>
                <a:spcPct val="0"/>
              </a:spcBef>
              <a:spcAft>
                <a:spcPct val="0"/>
              </a:spcAft>
              <a:defRPr sz="24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ctr" defTabSz="938213" rtl="0" eaLnBrk="0" fontAlgn="base" hangingPunct="0">
              <a:spcBef>
                <a:spcPct val="0"/>
              </a:spcBef>
              <a:spcAft>
                <a:spcPct val="0"/>
              </a:spcAft>
              <a:defRPr sz="4500">
                <a:solidFill>
                  <a:schemeClr val="tx1"/>
                </a:solidFill>
                <a:latin typeface="Times New Roman" pitchFamily="18" charset="0"/>
              </a:defRPr>
            </a:lvl2pPr>
            <a:lvl3pPr algn="ctr" defTabSz="938213" rtl="0" eaLnBrk="0" fontAlgn="base" hangingPunct="0">
              <a:spcBef>
                <a:spcPct val="0"/>
              </a:spcBef>
              <a:spcAft>
                <a:spcPct val="0"/>
              </a:spcAft>
              <a:defRPr sz="4500">
                <a:solidFill>
                  <a:schemeClr val="tx1"/>
                </a:solidFill>
                <a:latin typeface="Times New Roman" pitchFamily="18" charset="0"/>
              </a:defRPr>
            </a:lvl3pPr>
            <a:lvl4pPr algn="ctr" defTabSz="938213" rtl="0" eaLnBrk="0" fontAlgn="base" hangingPunct="0">
              <a:spcBef>
                <a:spcPct val="0"/>
              </a:spcBef>
              <a:spcAft>
                <a:spcPct val="0"/>
              </a:spcAft>
              <a:defRPr sz="4500">
                <a:solidFill>
                  <a:schemeClr val="tx1"/>
                </a:solidFill>
                <a:latin typeface="Times New Roman" pitchFamily="18" charset="0"/>
              </a:defRPr>
            </a:lvl4pPr>
            <a:lvl5pPr algn="ctr" defTabSz="938213" rtl="0" eaLnBrk="0" fontAlgn="base" hangingPunct="0">
              <a:spcBef>
                <a:spcPct val="0"/>
              </a:spcBef>
              <a:spcAft>
                <a:spcPct val="0"/>
              </a:spcAft>
              <a:defRPr sz="4500">
                <a:solidFill>
                  <a:schemeClr val="tx1"/>
                </a:solidFill>
                <a:latin typeface="Times New Roman" pitchFamily="18" charset="0"/>
              </a:defRPr>
            </a:lvl5pPr>
            <a:lvl6pPr marL="457200" algn="ctr" defTabSz="938213" rtl="0" eaLnBrk="1" fontAlgn="base" hangingPunct="1">
              <a:spcBef>
                <a:spcPct val="0"/>
              </a:spcBef>
              <a:spcAft>
                <a:spcPct val="0"/>
              </a:spcAft>
              <a:defRPr sz="4500">
                <a:solidFill>
                  <a:schemeClr val="tx1"/>
                </a:solidFill>
                <a:latin typeface="Times New Roman" pitchFamily="18" charset="0"/>
              </a:defRPr>
            </a:lvl6pPr>
            <a:lvl7pPr marL="914400" algn="ctr" defTabSz="938213" rtl="0" eaLnBrk="1" fontAlgn="base" hangingPunct="1">
              <a:spcBef>
                <a:spcPct val="0"/>
              </a:spcBef>
              <a:spcAft>
                <a:spcPct val="0"/>
              </a:spcAft>
              <a:defRPr sz="4500">
                <a:solidFill>
                  <a:schemeClr val="tx1"/>
                </a:solidFill>
                <a:latin typeface="Times New Roman" pitchFamily="18" charset="0"/>
              </a:defRPr>
            </a:lvl7pPr>
            <a:lvl8pPr marL="1371600" algn="ctr" defTabSz="938213" rtl="0" eaLnBrk="1" fontAlgn="base" hangingPunct="1">
              <a:spcBef>
                <a:spcPct val="0"/>
              </a:spcBef>
              <a:spcAft>
                <a:spcPct val="0"/>
              </a:spcAft>
              <a:defRPr sz="4500">
                <a:solidFill>
                  <a:schemeClr val="tx1"/>
                </a:solidFill>
                <a:latin typeface="Times New Roman" pitchFamily="18" charset="0"/>
              </a:defRPr>
            </a:lvl8pPr>
            <a:lvl9pPr marL="1828800" algn="ctr" defTabSz="938213" rtl="0" eaLnBrk="1" fontAlgn="base" hangingPunct="1">
              <a:spcBef>
                <a:spcPct val="0"/>
              </a:spcBef>
              <a:spcAft>
                <a:spcPct val="0"/>
              </a:spcAft>
              <a:defRPr sz="4500">
                <a:solidFill>
                  <a:schemeClr val="tx1"/>
                </a:solidFill>
                <a:latin typeface="Times New Roman" pitchFamily="18" charset="0"/>
              </a:defRPr>
            </a:lvl9pPr>
          </a:lstStyle>
          <a:p>
            <a:r>
              <a:rPr lang="lv-LV" altLang="lv-LV" sz="2000">
                <a:solidFill>
                  <a:schemeClr val="accent6">
                    <a:lumMod val="75000"/>
                  </a:schemeClr>
                </a:solidFill>
                <a:cs typeface="Times New Roman" panose="02020603050405020304" pitchFamily="18" charset="0"/>
              </a:rPr>
              <a:t>SEG emisiju prognožu sagatavošanas sistēma Latvijā (2)</a:t>
            </a:r>
            <a:endParaRPr lang="lv-LV" altLang="en-US" sz="2000">
              <a:solidFill>
                <a:schemeClr val="accent6">
                  <a:lumMod val="75000"/>
                </a:schemeClr>
              </a:solidFill>
            </a:endParaRPr>
          </a:p>
        </p:txBody>
      </p:sp>
      <p:graphicFrame>
        <p:nvGraphicFramePr>
          <p:cNvPr id="4" name="Table 3">
            <a:extLst>
              <a:ext uri="{FF2B5EF4-FFF2-40B4-BE49-F238E27FC236}">
                <a16:creationId xmlns:a16="http://schemas.microsoft.com/office/drawing/2014/main" id="{2E2E974C-53B0-A12D-7895-9D3D4D8D4B04}"/>
              </a:ext>
            </a:extLst>
          </p:cNvPr>
          <p:cNvGraphicFramePr>
            <a:graphicFrameLocks noGrp="1"/>
          </p:cNvGraphicFramePr>
          <p:nvPr/>
        </p:nvGraphicFramePr>
        <p:xfrm>
          <a:off x="734462" y="5376231"/>
          <a:ext cx="10786167" cy="1224280"/>
        </p:xfrm>
        <a:graphic>
          <a:graphicData uri="http://schemas.openxmlformats.org/drawingml/2006/table">
            <a:tbl>
              <a:tblPr firstRow="1" bandRow="1">
                <a:tableStyleId>{1FECB4D8-DB02-4DC6-A0A2-4F2EBAE1DC90}</a:tableStyleId>
              </a:tblPr>
              <a:tblGrid>
                <a:gridCol w="1160439">
                  <a:extLst>
                    <a:ext uri="{9D8B030D-6E8A-4147-A177-3AD203B41FA5}">
                      <a16:colId xmlns:a16="http://schemas.microsoft.com/office/drawing/2014/main" val="3839984697"/>
                    </a:ext>
                  </a:extLst>
                </a:gridCol>
                <a:gridCol w="1751682">
                  <a:extLst>
                    <a:ext uri="{9D8B030D-6E8A-4147-A177-3AD203B41FA5}">
                      <a16:colId xmlns:a16="http://schemas.microsoft.com/office/drawing/2014/main" val="2518600520"/>
                    </a:ext>
                  </a:extLst>
                </a:gridCol>
                <a:gridCol w="2324559">
                  <a:extLst>
                    <a:ext uri="{9D8B030D-6E8A-4147-A177-3AD203B41FA5}">
                      <a16:colId xmlns:a16="http://schemas.microsoft.com/office/drawing/2014/main" val="2124120409"/>
                    </a:ext>
                  </a:extLst>
                </a:gridCol>
                <a:gridCol w="2269475">
                  <a:extLst>
                    <a:ext uri="{9D8B030D-6E8A-4147-A177-3AD203B41FA5}">
                      <a16:colId xmlns:a16="http://schemas.microsoft.com/office/drawing/2014/main" val="210258112"/>
                    </a:ext>
                  </a:extLst>
                </a:gridCol>
                <a:gridCol w="1383755">
                  <a:extLst>
                    <a:ext uri="{9D8B030D-6E8A-4147-A177-3AD203B41FA5}">
                      <a16:colId xmlns:a16="http://schemas.microsoft.com/office/drawing/2014/main" val="3315236546"/>
                    </a:ext>
                  </a:extLst>
                </a:gridCol>
                <a:gridCol w="1896257">
                  <a:extLst>
                    <a:ext uri="{9D8B030D-6E8A-4147-A177-3AD203B41FA5}">
                      <a16:colId xmlns:a16="http://schemas.microsoft.com/office/drawing/2014/main" val="1907203165"/>
                    </a:ext>
                  </a:extLst>
                </a:gridCol>
              </a:tblGrid>
              <a:tr h="370840">
                <a:tc>
                  <a:txBody>
                    <a:bodyPr/>
                    <a:lstStyle/>
                    <a:p>
                      <a:pPr marL="0" rtl="0" latinLnBrk="0">
                        <a:spcBef>
                          <a:spcPts val="0"/>
                        </a:spcBef>
                        <a:spcAft>
                          <a:spcPts val="0"/>
                        </a:spcAft>
                      </a:pPr>
                      <a:r>
                        <a:rPr lang="en-US" sz="1700">
                          <a:effectLst/>
                          <a:latin typeface="Verdana" panose="020B0604030504040204" pitchFamily="34" charset="0"/>
                          <a:ea typeface="Verdana" panose="020B0604030504040204" pitchFamily="34" charset="0"/>
                        </a:rPr>
                        <a:t>Mēnesis</a:t>
                      </a:r>
                      <a:endParaRPr lang="en-US">
                        <a:effectLst/>
                        <a:latin typeface="Verdana" panose="020B0604030504040204" pitchFamily="34" charset="0"/>
                        <a:ea typeface="Verdana" panose="020B0604030504040204" pitchFamily="34" charset="0"/>
                      </a:endParaRPr>
                    </a:p>
                  </a:txBody>
                  <a:tcPr marL="0" marR="0" marT="0" marB="0" anchor="ctr"/>
                </a:tc>
                <a:tc>
                  <a:txBody>
                    <a:bodyPr/>
                    <a:lstStyle/>
                    <a:p>
                      <a:pPr marL="0" rtl="0" latinLnBrk="0">
                        <a:spcBef>
                          <a:spcPts val="0"/>
                        </a:spcBef>
                        <a:spcAft>
                          <a:spcPts val="0"/>
                        </a:spcAft>
                      </a:pPr>
                      <a:r>
                        <a:rPr lang="en-US" sz="1700">
                          <a:effectLst/>
                          <a:latin typeface="Verdana" panose="020B0604030504040204" pitchFamily="34" charset="0"/>
                          <a:ea typeface="Verdana" panose="020B0604030504040204" pitchFamily="34" charset="0"/>
                        </a:rPr>
                        <a:t>Novembris</a:t>
                      </a:r>
                      <a:endParaRPr lang="en-US">
                        <a:effectLst/>
                        <a:latin typeface="Verdana" panose="020B0604030504040204" pitchFamily="34" charset="0"/>
                        <a:ea typeface="Verdana" panose="020B0604030504040204" pitchFamily="34" charset="0"/>
                      </a:endParaRPr>
                    </a:p>
                  </a:txBody>
                  <a:tcPr marL="0" marR="0" marT="0" marB="0" anchor="ctr"/>
                </a:tc>
                <a:tc>
                  <a:txBody>
                    <a:bodyPr/>
                    <a:lstStyle/>
                    <a:p>
                      <a:pPr marL="0" rtl="0" latinLnBrk="0">
                        <a:spcBef>
                          <a:spcPts val="0"/>
                        </a:spcBef>
                        <a:spcAft>
                          <a:spcPts val="0"/>
                        </a:spcAft>
                      </a:pPr>
                      <a:r>
                        <a:rPr lang="en-US" sz="1700" err="1">
                          <a:effectLst/>
                          <a:latin typeface="Verdana" panose="020B0604030504040204" pitchFamily="34" charset="0"/>
                          <a:ea typeface="Verdana" panose="020B0604030504040204" pitchFamily="34" charset="0"/>
                        </a:rPr>
                        <a:t>Decembris</a:t>
                      </a:r>
                      <a:endParaRPr lang="en-US">
                        <a:effectLst/>
                        <a:latin typeface="Verdana" panose="020B0604030504040204" pitchFamily="34" charset="0"/>
                        <a:ea typeface="Verdana" panose="020B0604030504040204" pitchFamily="34" charset="0"/>
                      </a:endParaRPr>
                    </a:p>
                  </a:txBody>
                  <a:tcPr marL="0" marR="0" marT="0" marB="0" anchor="ctr"/>
                </a:tc>
                <a:tc>
                  <a:txBody>
                    <a:bodyPr/>
                    <a:lstStyle/>
                    <a:p>
                      <a:pPr marL="0" rtl="0" latinLnBrk="0">
                        <a:spcBef>
                          <a:spcPts val="0"/>
                        </a:spcBef>
                        <a:spcAft>
                          <a:spcPts val="0"/>
                        </a:spcAft>
                      </a:pPr>
                      <a:r>
                        <a:rPr lang="en-US" sz="1700">
                          <a:effectLst/>
                          <a:latin typeface="Verdana" panose="020B0604030504040204" pitchFamily="34" charset="0"/>
                          <a:ea typeface="Verdana" panose="020B0604030504040204" pitchFamily="34" charset="0"/>
                        </a:rPr>
                        <a:t>Janvāris</a:t>
                      </a:r>
                      <a:endParaRPr lang="en-US">
                        <a:effectLst/>
                        <a:latin typeface="Verdana" panose="020B0604030504040204" pitchFamily="34" charset="0"/>
                        <a:ea typeface="Verdana" panose="020B0604030504040204" pitchFamily="34" charset="0"/>
                      </a:endParaRPr>
                    </a:p>
                  </a:txBody>
                  <a:tcPr marL="0" marR="0" marT="0" marB="0" anchor="ctr"/>
                </a:tc>
                <a:tc>
                  <a:txBody>
                    <a:bodyPr/>
                    <a:lstStyle/>
                    <a:p>
                      <a:pPr marL="0" rtl="0" latinLnBrk="0">
                        <a:spcBef>
                          <a:spcPts val="0"/>
                        </a:spcBef>
                        <a:spcAft>
                          <a:spcPts val="0"/>
                        </a:spcAft>
                      </a:pPr>
                      <a:r>
                        <a:rPr lang="en-US" sz="1700">
                          <a:effectLst/>
                          <a:latin typeface="Verdana" panose="020B0604030504040204" pitchFamily="34" charset="0"/>
                          <a:ea typeface="Verdana" panose="020B0604030504040204" pitchFamily="34" charset="0"/>
                        </a:rPr>
                        <a:t>Februāris</a:t>
                      </a:r>
                      <a:endParaRPr lang="en-US">
                        <a:effectLst/>
                        <a:latin typeface="Verdana" panose="020B0604030504040204" pitchFamily="34" charset="0"/>
                        <a:ea typeface="Verdana" panose="020B0604030504040204" pitchFamily="34" charset="0"/>
                      </a:endParaRPr>
                    </a:p>
                  </a:txBody>
                  <a:tcPr marL="0" marR="0" marT="0" marB="0" anchor="ctr"/>
                </a:tc>
                <a:tc>
                  <a:txBody>
                    <a:bodyPr/>
                    <a:lstStyle/>
                    <a:p>
                      <a:pPr marL="0" rtl="0" latinLnBrk="0">
                        <a:spcBef>
                          <a:spcPts val="0"/>
                        </a:spcBef>
                        <a:spcAft>
                          <a:spcPts val="0"/>
                        </a:spcAft>
                      </a:pPr>
                      <a:r>
                        <a:rPr lang="en-US" sz="1700">
                          <a:effectLst/>
                          <a:latin typeface="Verdana" panose="020B0604030504040204" pitchFamily="34" charset="0"/>
                          <a:ea typeface="Verdana" panose="020B0604030504040204" pitchFamily="34" charset="0"/>
                        </a:rPr>
                        <a:t>Marts</a:t>
                      </a:r>
                      <a:endParaRPr lang="en-US">
                        <a:effectLst/>
                        <a:latin typeface="Verdana" panose="020B0604030504040204" pitchFamily="34" charset="0"/>
                        <a:ea typeface="Verdana" panose="020B0604030504040204" pitchFamily="34" charset="0"/>
                      </a:endParaRPr>
                    </a:p>
                  </a:txBody>
                  <a:tcPr marL="0" marR="0" marT="0" marB="0" anchor="ctr"/>
                </a:tc>
                <a:extLst>
                  <a:ext uri="{0D108BD9-81ED-4DB2-BD59-A6C34878D82A}">
                    <a16:rowId xmlns:a16="http://schemas.microsoft.com/office/drawing/2014/main" val="3184160976"/>
                  </a:ext>
                </a:extLst>
              </a:tr>
              <a:tr h="370840">
                <a:tc>
                  <a:txBody>
                    <a:bodyPr/>
                    <a:lstStyle/>
                    <a:p>
                      <a:pPr marL="0" rtl="0" latinLnBrk="0">
                        <a:spcBef>
                          <a:spcPts val="0"/>
                        </a:spcBef>
                        <a:spcAft>
                          <a:spcPts val="0"/>
                        </a:spcAft>
                      </a:pPr>
                      <a:r>
                        <a:rPr lang="en-US" sz="1400" err="1">
                          <a:effectLst/>
                          <a:latin typeface="Verdana" panose="020B0604030504040204" pitchFamily="34" charset="0"/>
                          <a:ea typeface="Verdana" panose="020B0604030504040204" pitchFamily="34" charset="0"/>
                        </a:rPr>
                        <a:t>Darbība</a:t>
                      </a:r>
                      <a:endParaRPr lang="en-US" sz="1400">
                        <a:effectLst/>
                        <a:latin typeface="Verdana" panose="020B0604030504040204" pitchFamily="34" charset="0"/>
                        <a:ea typeface="Verdana" panose="020B0604030504040204" pitchFamily="34" charset="0"/>
                      </a:endParaRPr>
                    </a:p>
                  </a:txBody>
                  <a:tcPr marL="0" marR="0" marT="0" marB="0" anchor="ctr"/>
                </a:tc>
                <a:tc>
                  <a:txBody>
                    <a:bodyPr/>
                    <a:lstStyle/>
                    <a:p>
                      <a:pPr marL="0" rtl="0" latinLnBrk="0">
                        <a:spcBef>
                          <a:spcPts val="0"/>
                        </a:spcBef>
                        <a:spcAft>
                          <a:spcPts val="0"/>
                        </a:spcAft>
                      </a:pPr>
                      <a:r>
                        <a:rPr lang="lv-LV" sz="1400">
                          <a:effectLst/>
                          <a:latin typeface="Verdana" panose="020B0604030504040204" pitchFamily="34" charset="0"/>
                          <a:ea typeface="Verdana" panose="020B0604030504040204" pitchFamily="34" charset="0"/>
                        </a:rPr>
                        <a:t>LVĢMC iesniedz VARAM ziņojuma melnrakstu</a:t>
                      </a:r>
                    </a:p>
                  </a:txBody>
                  <a:tcPr marL="0" marR="0" marT="0" marB="0" anchor="ctr"/>
                </a:tc>
                <a:tc>
                  <a:txBody>
                    <a:bodyPr/>
                    <a:lstStyle/>
                    <a:p>
                      <a:pPr marL="0" rtl="0" latinLnBrk="0">
                        <a:spcBef>
                          <a:spcPts val="0"/>
                        </a:spcBef>
                        <a:spcAft>
                          <a:spcPts val="0"/>
                        </a:spcAft>
                      </a:pPr>
                      <a:r>
                        <a:rPr lang="en-US" sz="1400">
                          <a:effectLst/>
                          <a:latin typeface="Verdana" panose="020B0604030504040204" pitchFamily="34" charset="0"/>
                          <a:ea typeface="Verdana" panose="020B0604030504040204" pitchFamily="34" charset="0"/>
                        </a:rPr>
                        <a:t>Kvalitātes kontroles procedūras atbilstoši Kvalitātes nodrošināšanas programmai</a:t>
                      </a:r>
                    </a:p>
                  </a:txBody>
                  <a:tcPr marL="0" marR="0" marT="0" marB="0" anchor="ctr"/>
                </a:tc>
                <a:tc>
                  <a:txBody>
                    <a:bodyPr/>
                    <a:lstStyle/>
                    <a:p>
                      <a:pPr marL="0" rtl="0" latinLnBrk="0">
                        <a:spcBef>
                          <a:spcPts val="0"/>
                        </a:spcBef>
                        <a:spcAft>
                          <a:spcPts val="0"/>
                        </a:spcAft>
                      </a:pPr>
                      <a:r>
                        <a:rPr lang="lv-LV" sz="1400">
                          <a:effectLst/>
                          <a:latin typeface="Verdana" panose="020B0604030504040204" pitchFamily="34" charset="0"/>
                          <a:ea typeface="Verdana" panose="020B0604030504040204" pitchFamily="34" charset="0"/>
                        </a:rPr>
                        <a:t>Ziņojuma projekts izsūtīts uz 20 darbadienu izskatīšanu ministrijām</a:t>
                      </a:r>
                    </a:p>
                  </a:txBody>
                  <a:tcPr marL="0" marR="0" marT="0" marB="0" anchor="ctr"/>
                </a:tc>
                <a:tc>
                  <a:txBody>
                    <a:bodyPr/>
                    <a:lstStyle/>
                    <a:p>
                      <a:pPr marL="0" rtl="0" latinLnBrk="0">
                        <a:spcBef>
                          <a:spcPts val="0"/>
                        </a:spcBef>
                        <a:spcAft>
                          <a:spcPts val="0"/>
                        </a:spcAft>
                      </a:pPr>
                      <a:r>
                        <a:rPr lang="lv-LV" sz="1400">
                          <a:effectLst/>
                          <a:latin typeface="Verdana" panose="020B0604030504040204" pitchFamily="34" charset="0"/>
                          <a:ea typeface="Verdana" panose="020B0604030504040204" pitchFamily="34" charset="0"/>
                        </a:rPr>
                        <a:t>Ziņojuma pilnveidošana</a:t>
                      </a:r>
                    </a:p>
                  </a:txBody>
                  <a:tcPr marL="0" marR="0" marT="0" marB="0" anchor="ctr"/>
                </a:tc>
                <a:tc>
                  <a:txBody>
                    <a:bodyPr/>
                    <a:lstStyle/>
                    <a:p>
                      <a:pPr marL="0" rtl="0" latinLnBrk="0">
                        <a:spcBef>
                          <a:spcPts val="0"/>
                        </a:spcBef>
                        <a:spcAft>
                          <a:spcPts val="0"/>
                        </a:spcAft>
                      </a:pPr>
                      <a:r>
                        <a:rPr lang="lv-LV" sz="1400">
                          <a:effectLst/>
                          <a:latin typeface="Verdana" panose="020B0604030504040204" pitchFamily="34" charset="0"/>
                          <a:ea typeface="Verdana" panose="020B0604030504040204" pitchFamily="34" charset="0"/>
                        </a:rPr>
                        <a:t>15.03. VARAM Eiropas Komisijai iesniedz sagatavoto ziņojumu</a:t>
                      </a:r>
                    </a:p>
                  </a:txBody>
                  <a:tcPr marL="0" marR="0" marT="0" marB="0" anchor="ctr"/>
                </a:tc>
                <a:extLst>
                  <a:ext uri="{0D108BD9-81ED-4DB2-BD59-A6C34878D82A}">
                    <a16:rowId xmlns:a16="http://schemas.microsoft.com/office/drawing/2014/main" val="301667303"/>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56DEE69D-9786-8148-13E7-2B3E5EEC3F3F}"/>
              </a:ext>
            </a:extLst>
          </p:cNvPr>
          <p:cNvSpPr>
            <a:spLocks noGrp="1"/>
          </p:cNvSpPr>
          <p:nvPr>
            <p:ph type="title"/>
          </p:nvPr>
        </p:nvSpPr>
        <p:spPr>
          <a:xfrm>
            <a:off x="2668772" y="542260"/>
            <a:ext cx="8710428" cy="680484"/>
          </a:xfrm>
        </p:spPr>
        <p:txBody>
          <a:bodyPr>
            <a:noAutofit/>
          </a:bodyPr>
          <a:lstStyle/>
          <a:p>
            <a:pPr algn="ctr"/>
            <a:r>
              <a:rPr lang="en-US" sz="2000" i="1" err="1">
                <a:solidFill>
                  <a:schemeClr val="accent6">
                    <a:lumMod val="75000"/>
                  </a:schemeClr>
                </a:solidFill>
                <a:latin typeface="Verdana"/>
                <a:ea typeface="Verdana"/>
              </a:rPr>
              <a:t>Gatavi</a:t>
            </a:r>
            <a:r>
              <a:rPr lang="en-US" sz="2000" i="1">
                <a:solidFill>
                  <a:schemeClr val="accent6">
                    <a:lumMod val="75000"/>
                  </a:schemeClr>
                </a:solidFill>
                <a:latin typeface="Verdana"/>
                <a:ea typeface="Verdana"/>
              </a:rPr>
              <a:t> </a:t>
            </a:r>
            <a:r>
              <a:rPr lang="en-US" sz="2000" i="1" err="1">
                <a:solidFill>
                  <a:schemeClr val="accent6">
                    <a:lumMod val="75000"/>
                  </a:schemeClr>
                </a:solidFill>
                <a:latin typeface="Verdana"/>
                <a:ea typeface="Verdana"/>
              </a:rPr>
              <a:t>mērķrādītājam</a:t>
            </a:r>
            <a:r>
              <a:rPr lang="en-US" sz="2000" i="1">
                <a:solidFill>
                  <a:schemeClr val="accent6">
                    <a:lumMod val="75000"/>
                  </a:schemeClr>
                </a:solidFill>
                <a:latin typeface="Verdana"/>
                <a:ea typeface="Verdana"/>
              </a:rPr>
              <a:t> 55 </a:t>
            </a:r>
            <a:r>
              <a:rPr lang="en-US" sz="2000" err="1">
                <a:solidFill>
                  <a:schemeClr val="accent6">
                    <a:lumMod val="75000"/>
                  </a:schemeClr>
                </a:solidFill>
                <a:latin typeface="Verdana"/>
                <a:ea typeface="Verdana"/>
              </a:rPr>
              <a:t>pētījums</a:t>
            </a:r>
            <a:r>
              <a:rPr lang="en-US" sz="2000">
                <a:solidFill>
                  <a:schemeClr val="accent6">
                    <a:lumMod val="75000"/>
                  </a:schemeClr>
                </a:solidFill>
                <a:latin typeface="Verdana"/>
                <a:ea typeface="Verdana"/>
              </a:rPr>
              <a:t> – </a:t>
            </a:r>
            <a:r>
              <a:rPr lang="en-US" sz="2000" err="1">
                <a:solidFill>
                  <a:schemeClr val="accent6">
                    <a:lumMod val="75000"/>
                  </a:schemeClr>
                </a:solidFill>
                <a:latin typeface="Verdana"/>
                <a:ea typeface="Verdana"/>
              </a:rPr>
              <a:t>ekonomiskās</a:t>
            </a:r>
            <a:r>
              <a:rPr lang="en-US" sz="2000">
                <a:solidFill>
                  <a:schemeClr val="accent6">
                    <a:lumMod val="75000"/>
                  </a:schemeClr>
                </a:solidFill>
                <a:latin typeface="Verdana"/>
                <a:ea typeface="Verdana"/>
              </a:rPr>
              <a:t> </a:t>
            </a:r>
            <a:r>
              <a:rPr lang="en-US" sz="2000" err="1">
                <a:solidFill>
                  <a:schemeClr val="accent6">
                    <a:lumMod val="75000"/>
                  </a:schemeClr>
                </a:solidFill>
                <a:latin typeface="Verdana"/>
                <a:ea typeface="Verdana"/>
              </a:rPr>
              <a:t>ietekmes</a:t>
            </a:r>
            <a:endParaRPr lang="lv-LV" altLang="lv-LV" sz="2000">
              <a:solidFill>
                <a:schemeClr val="accent6">
                  <a:lumMod val="75000"/>
                </a:schemeClr>
              </a:solidFill>
            </a:endParaRPr>
          </a:p>
        </p:txBody>
      </p:sp>
      <p:sp>
        <p:nvSpPr>
          <p:cNvPr id="4" name="Text Placeholder 3">
            <a:extLst>
              <a:ext uri="{FF2B5EF4-FFF2-40B4-BE49-F238E27FC236}">
                <a16:creationId xmlns:a16="http://schemas.microsoft.com/office/drawing/2014/main" id="{B42156DD-1E30-7A01-820B-3D9EFC6CB4E0}"/>
              </a:ext>
            </a:extLst>
          </p:cNvPr>
          <p:cNvSpPr>
            <a:spLocks noGrp="1"/>
          </p:cNvSpPr>
          <p:nvPr>
            <p:ph type="body" sz="half" idx="2"/>
          </p:nvPr>
        </p:nvSpPr>
        <p:spPr>
          <a:xfrm>
            <a:off x="1244009" y="1881963"/>
            <a:ext cx="10135192" cy="4244200"/>
          </a:xfrm>
        </p:spPr>
        <p:txBody>
          <a:bodyPr>
            <a:normAutofit fontScale="92500" lnSpcReduction="20000"/>
          </a:bodyPr>
          <a:lstStyle/>
          <a:p>
            <a:pPr marL="342900" indent="-342900" algn="just">
              <a:lnSpc>
                <a:spcPct val="110000"/>
              </a:lnSpc>
              <a:spcBef>
                <a:spcPts val="600"/>
              </a:spcBef>
              <a:spcAft>
                <a:spcPts val="600"/>
              </a:spcAft>
              <a:buChar char="•"/>
            </a:pPr>
            <a:r>
              <a:rPr lang="lv-LV" sz="1800" dirty="0"/>
              <a:t>Gatavojot nacionālo pozīciju par Eiropas Komisijas «Gatavi </a:t>
            </a:r>
            <a:r>
              <a:rPr lang="lv-LV" sz="1800" dirty="0" err="1"/>
              <a:t>mērķrādītājam</a:t>
            </a:r>
            <a:r>
              <a:rPr lang="lv-LV" sz="1800" dirty="0"/>
              <a:t> 55%» pakotni (</a:t>
            </a:r>
            <a:r>
              <a:rPr lang="lv-LV" sz="1800" dirty="0" err="1"/>
              <a:t>Fit</a:t>
            </a:r>
            <a:r>
              <a:rPr lang="lv-LV" sz="1800" dirty="0"/>
              <a:t> </a:t>
            </a:r>
            <a:r>
              <a:rPr lang="lv-LV" sz="1800" dirty="0" err="1"/>
              <a:t>for</a:t>
            </a:r>
            <a:r>
              <a:rPr lang="lv-LV" sz="1800" dirty="0"/>
              <a:t> 55), VARAM pasūtīja pētījumu: </a:t>
            </a:r>
            <a:r>
              <a:rPr lang="lv-LV" sz="1800" dirty="0">
                <a:hlinkClick r:id="rId3"/>
              </a:rPr>
              <a:t>“Latvijas tautsaimniecības attīstības scenāriju izstrāde un to īstenošanas sociālekonomiskais novērtējums”</a:t>
            </a:r>
            <a:endParaRPr lang="lv-LV" sz="1800" dirty="0"/>
          </a:p>
          <a:p>
            <a:pPr marL="342900" indent="-342900" algn="just">
              <a:lnSpc>
                <a:spcPct val="110000"/>
              </a:lnSpc>
              <a:spcBef>
                <a:spcPts val="600"/>
              </a:spcBef>
              <a:spcAft>
                <a:spcPts val="600"/>
              </a:spcAft>
              <a:buChar char="•"/>
            </a:pPr>
            <a:r>
              <a:rPr lang="lv-LV" sz="1800" dirty="0"/>
              <a:t>Pētījuma rezultātā tika sasniegti 6 secinājumi no kuriem svarīgākie:</a:t>
            </a:r>
          </a:p>
          <a:p>
            <a:pPr marL="1390650" lvl="1" indent="-285750" algn="just">
              <a:lnSpc>
                <a:spcPct val="110000"/>
              </a:lnSpc>
              <a:spcBef>
                <a:spcPts val="600"/>
              </a:spcBef>
              <a:spcAft>
                <a:spcPts val="600"/>
              </a:spcAft>
              <a:buFont typeface="Courier New" panose="02070309020205020404" pitchFamily="49" charset="0"/>
              <a:buChar char="o"/>
            </a:pPr>
            <a:r>
              <a:rPr lang="lv-LV" sz="1800" dirty="0" err="1">
                <a:latin typeface="Verdana" panose="020B0604030504040204" pitchFamily="34" charset="0"/>
                <a:ea typeface="Verdana" panose="020B0604030504040204" pitchFamily="34" charset="0"/>
                <a:cs typeface="Times New Roman"/>
              </a:rPr>
              <a:t>Izmaksefektīvā</a:t>
            </a:r>
            <a:r>
              <a:rPr lang="lv-LV" sz="1800" dirty="0">
                <a:latin typeface="Verdana" panose="020B0604030504040204" pitchFamily="34" charset="0"/>
                <a:ea typeface="Verdana" panose="020B0604030504040204" pitchFamily="34" charset="0"/>
                <a:cs typeface="Times New Roman"/>
              </a:rPr>
              <a:t> veidā Latvija Kopējo centienu regulas (</a:t>
            </a:r>
            <a:r>
              <a:rPr lang="lv-LV" sz="1800" i="1" dirty="0" err="1">
                <a:latin typeface="Verdana" panose="020B0604030504040204" pitchFamily="34" charset="0"/>
                <a:ea typeface="Verdana" panose="020B0604030504040204" pitchFamily="34" charset="0"/>
                <a:cs typeface="Times New Roman"/>
              </a:rPr>
              <a:t>Effort</a:t>
            </a:r>
            <a:r>
              <a:rPr lang="lv-LV" sz="1800" i="1" dirty="0">
                <a:latin typeface="Verdana" panose="020B0604030504040204" pitchFamily="34" charset="0"/>
                <a:ea typeface="Verdana" panose="020B0604030504040204" pitchFamily="34" charset="0"/>
                <a:cs typeface="Times New Roman"/>
              </a:rPr>
              <a:t> </a:t>
            </a:r>
            <a:r>
              <a:rPr lang="lv-LV" sz="1800" i="1" dirty="0" err="1">
                <a:latin typeface="Verdana" panose="020B0604030504040204" pitchFamily="34" charset="0"/>
                <a:ea typeface="Verdana" panose="020B0604030504040204" pitchFamily="34" charset="0"/>
                <a:cs typeface="Times New Roman"/>
              </a:rPr>
              <a:t>Sharing</a:t>
            </a:r>
            <a:r>
              <a:rPr lang="lv-LV" sz="1800" i="1" dirty="0">
                <a:latin typeface="Verdana" panose="020B0604030504040204" pitchFamily="34" charset="0"/>
                <a:ea typeface="Verdana" panose="020B0604030504040204" pitchFamily="34" charset="0"/>
                <a:cs typeface="Times New Roman"/>
              </a:rPr>
              <a:t> </a:t>
            </a:r>
            <a:r>
              <a:rPr lang="lv-LV" sz="1800" i="1" dirty="0" err="1">
                <a:latin typeface="Verdana" panose="020B0604030504040204" pitchFamily="34" charset="0"/>
                <a:ea typeface="Verdana" panose="020B0604030504040204" pitchFamily="34" charset="0"/>
                <a:cs typeface="Times New Roman"/>
              </a:rPr>
              <a:t>Regulation</a:t>
            </a:r>
            <a:r>
              <a:rPr lang="lv-LV" sz="1800" dirty="0">
                <a:latin typeface="Verdana" panose="020B0604030504040204" pitchFamily="34" charset="0"/>
                <a:ea typeface="Verdana" panose="020B0604030504040204" pitchFamily="34" charset="0"/>
                <a:cs typeface="Times New Roman"/>
              </a:rPr>
              <a:t>) ietvaros (ne-ETS emisijas) var samazināt savas SEG emisijas par 13-15% līdz 2030. gadam salīdzinājumā ar 2005. gadu.</a:t>
            </a:r>
          </a:p>
          <a:p>
            <a:pPr marL="1390650" lvl="1" indent="-285750" algn="just">
              <a:lnSpc>
                <a:spcPct val="110000"/>
              </a:lnSpc>
              <a:spcBef>
                <a:spcPts val="600"/>
              </a:spcBef>
              <a:spcAft>
                <a:spcPts val="600"/>
              </a:spcAft>
              <a:buFont typeface="Courier New" panose="02070309020205020404" pitchFamily="49" charset="0"/>
              <a:buChar char="o"/>
            </a:pPr>
            <a:r>
              <a:rPr lang="lv-LV" sz="1800" dirty="0">
                <a:latin typeface="Verdana" panose="020B0604030504040204" pitchFamily="34" charset="0"/>
                <a:ea typeface="Verdana" panose="020B0604030504040204" pitchFamily="34" charset="0"/>
                <a:cs typeface="Times New Roman"/>
              </a:rPr>
              <a:t>Būtiski, ka visi ne-ETS sektori dod devumu mērķa pildīšanā.</a:t>
            </a:r>
          </a:p>
          <a:p>
            <a:pPr marL="1390650" lvl="1" indent="-285750" algn="just">
              <a:lnSpc>
                <a:spcPct val="110000"/>
              </a:lnSpc>
              <a:spcBef>
                <a:spcPts val="600"/>
              </a:spcBef>
              <a:spcAft>
                <a:spcPts val="600"/>
              </a:spcAft>
              <a:buFont typeface="Courier New" panose="02070309020205020404" pitchFamily="49" charset="0"/>
              <a:buChar char="o"/>
            </a:pPr>
            <a:r>
              <a:rPr lang="lv-LV" sz="1800" dirty="0">
                <a:latin typeface="Verdana" panose="020B0604030504040204" pitchFamily="34" charset="0"/>
                <a:ea typeface="Verdana" panose="020B0604030504040204" pitchFamily="34" charset="0"/>
                <a:cs typeface="Times New Roman"/>
              </a:rPr>
              <a:t>Transporta sektors spēlē nozīmīgu lomu ne-ETS mērķa sasniegšanai.</a:t>
            </a:r>
          </a:p>
          <a:p>
            <a:pPr marL="1390650" lvl="1" indent="-285750" algn="just">
              <a:lnSpc>
                <a:spcPct val="110000"/>
              </a:lnSpc>
              <a:spcBef>
                <a:spcPts val="600"/>
              </a:spcBef>
              <a:spcAft>
                <a:spcPts val="600"/>
              </a:spcAft>
              <a:buFont typeface="Courier New" panose="02070309020205020404" pitchFamily="49" charset="0"/>
              <a:buChar char="o"/>
            </a:pPr>
            <a:r>
              <a:rPr lang="lv-LV" sz="1800" dirty="0">
                <a:latin typeface="Verdana" panose="020B0604030504040204" pitchFamily="34" charset="0"/>
                <a:ea typeface="Verdana" panose="020B0604030504040204" pitchFamily="34" charset="0"/>
                <a:cs typeface="Times New Roman"/>
              </a:rPr>
              <a:t>Novērtējums parāda, ka EK priekšlikums par ETS paplašināšana pēc 2025.gada ar ēku sektoru un autotransportu, un tā radītās papildus izmaksas var ievērojami lielāku iespaidu atstāt uz mājsaimniecībām ar zemākiem ienākumiem.</a:t>
            </a:r>
          </a:p>
          <a:p>
            <a:pPr>
              <a:lnSpc>
                <a:spcPct val="90000"/>
              </a:lnSpc>
            </a:pPr>
            <a:endParaRPr lang="lv-LV" altLang="lv-LV" sz="1900" dirty="0"/>
          </a:p>
        </p:txBody>
      </p:sp>
      <p:sp>
        <p:nvSpPr>
          <p:cNvPr id="16388" name="Text Placeholder 4">
            <a:extLst>
              <a:ext uri="{FF2B5EF4-FFF2-40B4-BE49-F238E27FC236}">
                <a16:creationId xmlns:a16="http://schemas.microsoft.com/office/drawing/2014/main" id="{3454E529-5EE5-24B3-0011-55DFA2445F35}"/>
              </a:ext>
            </a:extLst>
          </p:cNvPr>
          <p:cNvSpPr>
            <a:spLocks noGrp="1"/>
          </p:cNvSpPr>
          <p:nvPr>
            <p:ph type="body" sz="quarter" idx="10"/>
          </p:nvPr>
        </p:nvSpPr>
        <p:spPr/>
        <p:txBody>
          <a:bodyPr/>
          <a:lstStyle/>
          <a:p>
            <a:endParaRPr lang="lv-LV" altLang="lv-LV"/>
          </a:p>
        </p:txBody>
      </p:sp>
      <p:sp>
        <p:nvSpPr>
          <p:cNvPr id="16389" name="Text Placeholder 5">
            <a:extLst>
              <a:ext uri="{FF2B5EF4-FFF2-40B4-BE49-F238E27FC236}">
                <a16:creationId xmlns:a16="http://schemas.microsoft.com/office/drawing/2014/main" id="{49F5FB47-7DAD-F916-FBC7-D7C3B6C88E2E}"/>
              </a:ext>
            </a:extLst>
          </p:cNvPr>
          <p:cNvSpPr>
            <a:spLocks noGrp="1"/>
          </p:cNvSpPr>
          <p:nvPr>
            <p:ph type="body" sz="quarter" idx="12"/>
          </p:nvPr>
        </p:nvSpPr>
        <p:spPr/>
        <p:txBody>
          <a:bodyPr/>
          <a:lstStyle/>
          <a:p>
            <a:endParaRPr lang="lv-LV" altLang="lv-LV"/>
          </a:p>
        </p:txBody>
      </p:sp>
      <p:sp>
        <p:nvSpPr>
          <p:cNvPr id="16390" name="Slide Number Placeholder 6">
            <a:extLst>
              <a:ext uri="{FF2B5EF4-FFF2-40B4-BE49-F238E27FC236}">
                <a16:creationId xmlns:a16="http://schemas.microsoft.com/office/drawing/2014/main" id="{C5603CE8-86DA-D125-34C7-7A21A2030BFD}"/>
              </a:ext>
            </a:extLst>
          </p:cNvPr>
          <p:cNvSpPr>
            <a:spLocks noGrp="1" noChangeArrowheads="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C732A3BC-3219-4FE5-8790-F3E9A6484063}" type="slidenum">
              <a:rPr lang="en-US" altLang="en-US" smtClean="0"/>
              <a:pPr/>
              <a:t>12</a:t>
            </a:fld>
            <a:endParaRPr lang="en-US" altLang="en-US"/>
          </a:p>
        </p:txBody>
      </p:sp>
    </p:spTree>
    <p:extLst>
      <p:ext uri="{BB962C8B-B14F-4D97-AF65-F5344CB8AC3E}">
        <p14:creationId xmlns:p14="http://schemas.microsoft.com/office/powerpoint/2010/main" val="17857232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56DEE69D-9786-8148-13E7-2B3E5EEC3F3F}"/>
              </a:ext>
            </a:extLst>
          </p:cNvPr>
          <p:cNvSpPr>
            <a:spLocks noGrp="1"/>
          </p:cNvSpPr>
          <p:nvPr>
            <p:ph type="title"/>
          </p:nvPr>
        </p:nvSpPr>
        <p:spPr>
          <a:xfrm>
            <a:off x="2668772" y="542260"/>
            <a:ext cx="8710428" cy="680484"/>
          </a:xfrm>
        </p:spPr>
        <p:txBody>
          <a:bodyPr>
            <a:noAutofit/>
          </a:bodyPr>
          <a:lstStyle/>
          <a:p>
            <a:pPr algn="ctr"/>
            <a:r>
              <a:rPr lang="lv-LV" sz="2000">
                <a:solidFill>
                  <a:schemeClr val="accent6">
                    <a:lumMod val="75000"/>
                  </a:schemeClr>
                </a:solidFill>
              </a:rPr>
              <a:t>Aprēķinātās izmaksas (ne-ETS) periodā 2023-2030.gads par 1% punkta mērķa palielināšanu pret 2005.gada līmeni</a:t>
            </a:r>
            <a:endParaRPr lang="lv-LV" altLang="lv-LV" sz="2000">
              <a:solidFill>
                <a:schemeClr val="accent6">
                  <a:lumMod val="75000"/>
                </a:schemeClr>
              </a:solidFill>
            </a:endParaRPr>
          </a:p>
        </p:txBody>
      </p:sp>
      <p:sp>
        <p:nvSpPr>
          <p:cNvPr id="16390" name="Slide Number Placeholder 6">
            <a:extLst>
              <a:ext uri="{FF2B5EF4-FFF2-40B4-BE49-F238E27FC236}">
                <a16:creationId xmlns:a16="http://schemas.microsoft.com/office/drawing/2014/main" id="{C5603CE8-86DA-D125-34C7-7A21A2030BFD}"/>
              </a:ext>
            </a:extLst>
          </p:cNvPr>
          <p:cNvSpPr>
            <a:spLocks noGrp="1" noChangeArrowheads="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C732A3BC-3219-4FE5-8790-F3E9A6484063}" type="slidenum">
              <a:rPr lang="en-US" altLang="en-US" smtClean="0"/>
              <a:pPr/>
              <a:t>13</a:t>
            </a:fld>
            <a:endParaRPr lang="en-US" altLang="en-US"/>
          </a:p>
        </p:txBody>
      </p:sp>
      <p:pic>
        <p:nvPicPr>
          <p:cNvPr id="5" name="Picture 4">
            <a:extLst>
              <a:ext uri="{FF2B5EF4-FFF2-40B4-BE49-F238E27FC236}">
                <a16:creationId xmlns:a16="http://schemas.microsoft.com/office/drawing/2014/main" id="{F3CEB784-1808-7760-EEB7-044337A9AE28}"/>
              </a:ext>
            </a:extLst>
          </p:cNvPr>
          <p:cNvPicPr>
            <a:picLocks noChangeAspect="1"/>
          </p:cNvPicPr>
          <p:nvPr/>
        </p:nvPicPr>
        <p:blipFill>
          <a:blip r:embed="rId3"/>
          <a:stretch>
            <a:fillRect/>
          </a:stretch>
        </p:blipFill>
        <p:spPr>
          <a:xfrm>
            <a:off x="3061545" y="1387750"/>
            <a:ext cx="7156344" cy="5201713"/>
          </a:xfrm>
          <a:prstGeom prst="rect">
            <a:avLst/>
          </a:prstGeom>
        </p:spPr>
      </p:pic>
      <p:cxnSp>
        <p:nvCxnSpPr>
          <p:cNvPr id="3" name="Straight Connector 2">
            <a:extLst>
              <a:ext uri="{FF2B5EF4-FFF2-40B4-BE49-F238E27FC236}">
                <a16:creationId xmlns:a16="http://schemas.microsoft.com/office/drawing/2014/main" id="{E49078E7-C9BF-B9CC-6363-A72093BD4914}"/>
              </a:ext>
            </a:extLst>
          </p:cNvPr>
          <p:cNvCxnSpPr/>
          <p:nvPr/>
        </p:nvCxnSpPr>
        <p:spPr>
          <a:xfrm flipV="1">
            <a:off x="8502555" y="3022979"/>
            <a:ext cx="0" cy="2872854"/>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0D7B6B41-AC91-AFA3-B913-41EA6F443BBB}"/>
              </a:ext>
            </a:extLst>
          </p:cNvPr>
          <p:cNvSpPr txBox="1">
            <a:spLocks/>
          </p:cNvSpPr>
          <p:nvPr/>
        </p:nvSpPr>
        <p:spPr>
          <a:xfrm>
            <a:off x="6502400" y="6523037"/>
            <a:ext cx="4876800" cy="304800"/>
          </a:xfrm>
          <a:prstGeom prst="rect">
            <a:avLst/>
          </a:prstGeom>
        </p:spPr>
        <p:txBody>
          <a:bodyPr vert="horz" lIns="91440" tIns="45720" rIns="91440" bIns="45720" rtlCol="0">
            <a:normAutofit/>
          </a:bodyPr>
          <a:lstStyle>
            <a:lvl1pPr marL="0" indent="0" algn="r" defTabSz="914400" rtl="0" eaLnBrk="1" latinLnBrk="0" hangingPunct="1">
              <a:lnSpc>
                <a:spcPct val="90000"/>
              </a:lnSpc>
              <a:spcBef>
                <a:spcPts val="1000"/>
              </a:spcBef>
              <a:buFont typeface="Arial" panose="020B0604020202020204" pitchFamily="34" charset="0"/>
              <a:buNone/>
              <a:defRPr sz="100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lv-LV" altLang="lv-LV"/>
              <a:t>Avots: Fizikālās enerģētikas institūts</a:t>
            </a:r>
          </a:p>
        </p:txBody>
      </p:sp>
    </p:spTree>
    <p:extLst>
      <p:ext uri="{BB962C8B-B14F-4D97-AF65-F5344CB8AC3E}">
        <p14:creationId xmlns:p14="http://schemas.microsoft.com/office/powerpoint/2010/main" val="150967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EA76CB82-B077-449C-B5B0-C731797266DA}"/>
              </a:ext>
            </a:extLst>
          </p:cNvPr>
          <p:cNvSpPr>
            <a:spLocks noGrp="1"/>
          </p:cNvSpPr>
          <p:nvPr>
            <p:ph type="title"/>
          </p:nvPr>
        </p:nvSpPr>
        <p:spPr>
          <a:xfrm>
            <a:off x="2599740" y="276447"/>
            <a:ext cx="8923077" cy="935665"/>
          </a:xfrm>
        </p:spPr>
        <p:txBody>
          <a:bodyPr>
            <a:normAutofit/>
          </a:bodyPr>
          <a:lstStyle/>
          <a:p>
            <a:pPr algn="ctr"/>
            <a:r>
              <a:rPr lang="lv-LV" altLang="lv-LV" sz="2000">
                <a:solidFill>
                  <a:schemeClr val="accent6">
                    <a:lumMod val="75000"/>
                  </a:schemeClr>
                </a:solidFill>
              </a:rPr>
              <a:t>Latvijas kopējo SEG emisiju sadalījums pa nozarēm </a:t>
            </a:r>
            <a:br>
              <a:rPr lang="lv-LV" altLang="lv-LV" sz="2000">
                <a:solidFill>
                  <a:schemeClr val="accent6">
                    <a:lumMod val="75000"/>
                  </a:schemeClr>
                </a:solidFill>
              </a:rPr>
            </a:br>
            <a:r>
              <a:rPr lang="lv-LV" altLang="lv-LV" sz="2000">
                <a:solidFill>
                  <a:schemeClr val="accent6">
                    <a:lumMod val="75000"/>
                  </a:schemeClr>
                </a:solidFill>
              </a:rPr>
              <a:t>un ETS/ne-ETS griezumā </a:t>
            </a:r>
            <a:br>
              <a:rPr lang="lv-LV" altLang="lv-LV" sz="2000">
                <a:solidFill>
                  <a:schemeClr val="accent6">
                    <a:lumMod val="75000"/>
                  </a:schemeClr>
                </a:solidFill>
              </a:rPr>
            </a:br>
            <a:r>
              <a:rPr lang="lv-LV" altLang="lv-LV" sz="2000">
                <a:solidFill>
                  <a:schemeClr val="accent6">
                    <a:lumMod val="75000"/>
                  </a:schemeClr>
                </a:solidFill>
              </a:rPr>
              <a:t>2019. gadā (neskaitot ZIZIMM)</a:t>
            </a:r>
            <a:endParaRPr lang="lv-LV" altLang="lv-LV" sz="2000"/>
          </a:p>
        </p:txBody>
      </p:sp>
      <p:graphicFrame>
        <p:nvGraphicFramePr>
          <p:cNvPr id="2" name="Content Placeholder 1">
            <a:extLst>
              <a:ext uri="{FF2B5EF4-FFF2-40B4-BE49-F238E27FC236}">
                <a16:creationId xmlns:a16="http://schemas.microsoft.com/office/drawing/2014/main" id="{EEA1CEE7-9D6C-9BED-A4F7-BCA01A9B4056}"/>
              </a:ext>
            </a:extLst>
          </p:cNvPr>
          <p:cNvGraphicFramePr>
            <a:graphicFrameLocks noGrp="1"/>
          </p:cNvGraphicFramePr>
          <p:nvPr>
            <p:ph idx="1"/>
            <p:extLst>
              <p:ext uri="{D42A27DB-BD31-4B8C-83A1-F6EECF244321}">
                <p14:modId xmlns:p14="http://schemas.microsoft.com/office/powerpoint/2010/main" val="3609270053"/>
              </p:ext>
            </p:extLst>
          </p:nvPr>
        </p:nvGraphicFramePr>
        <p:xfrm>
          <a:off x="1456660" y="1935126"/>
          <a:ext cx="7325834" cy="4412511"/>
        </p:xfrm>
        <a:graphic>
          <a:graphicData uri="http://schemas.openxmlformats.org/drawingml/2006/chart">
            <c:chart xmlns:c="http://schemas.openxmlformats.org/drawingml/2006/chart" xmlns:r="http://schemas.openxmlformats.org/officeDocument/2006/relationships" r:id="rId3"/>
          </a:graphicData>
        </a:graphic>
      </p:graphicFrame>
      <p:sp>
        <p:nvSpPr>
          <p:cNvPr id="4" name="Horizontal Scroll 2">
            <a:extLst>
              <a:ext uri="{FF2B5EF4-FFF2-40B4-BE49-F238E27FC236}">
                <a16:creationId xmlns:a16="http://schemas.microsoft.com/office/drawing/2014/main" id="{22DE0A61-A267-B528-7D91-C9A0AD631451}"/>
              </a:ext>
            </a:extLst>
          </p:cNvPr>
          <p:cNvSpPr/>
          <p:nvPr/>
        </p:nvSpPr>
        <p:spPr>
          <a:xfrm>
            <a:off x="8984511" y="1212112"/>
            <a:ext cx="2679405" cy="237106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lv-LV">
                <a:latin typeface="Verdana" panose="020B0604030504040204" pitchFamily="34" charset="0"/>
                <a:ea typeface="Verdana" panose="020B0604030504040204" pitchFamily="34" charset="0"/>
              </a:rPr>
              <a:t>Lielākie emisiju avoti:</a:t>
            </a:r>
          </a:p>
          <a:p>
            <a:pPr algn="ctr">
              <a:defRPr/>
            </a:pPr>
            <a:r>
              <a:rPr lang="lv-LV">
                <a:latin typeface="Verdana" panose="020B0604030504040204" pitchFamily="34" charset="0"/>
                <a:ea typeface="Verdana" panose="020B0604030504040204" pitchFamily="34" charset="0"/>
              </a:rPr>
              <a:t>Enerģētika</a:t>
            </a:r>
          </a:p>
          <a:p>
            <a:pPr algn="ctr">
              <a:defRPr/>
            </a:pPr>
            <a:r>
              <a:rPr lang="lv-LV">
                <a:latin typeface="Verdana" panose="020B0604030504040204" pitchFamily="34" charset="0"/>
                <a:ea typeface="Verdana" panose="020B0604030504040204" pitchFamily="34" charset="0"/>
              </a:rPr>
              <a:t>Transports</a:t>
            </a:r>
          </a:p>
          <a:p>
            <a:pPr algn="ctr">
              <a:defRPr/>
            </a:pPr>
            <a:r>
              <a:rPr lang="lv-LV">
                <a:latin typeface="Verdana" panose="020B0604030504040204" pitchFamily="34" charset="0"/>
                <a:ea typeface="Verdana" panose="020B0604030504040204" pitchFamily="34" charset="0"/>
              </a:rPr>
              <a:t>Lauksaimniecība</a:t>
            </a:r>
          </a:p>
          <a:p>
            <a:pPr algn="ctr">
              <a:defRPr/>
            </a:pPr>
            <a:endParaRPr lang="lv-LV">
              <a:latin typeface="Verdana" panose="020B0604030504040204" pitchFamily="34" charset="0"/>
              <a:ea typeface="Verdana" panose="020B0604030504040204" pitchFamily="34" charset="0"/>
            </a:endParaRPr>
          </a:p>
        </p:txBody>
      </p:sp>
      <p:pic>
        <p:nvPicPr>
          <p:cNvPr id="5" name="Picture 2">
            <a:extLst>
              <a:ext uri="{FF2B5EF4-FFF2-40B4-BE49-F238E27FC236}">
                <a16:creationId xmlns:a16="http://schemas.microsoft.com/office/drawing/2014/main" id="{0B9D45F8-097D-5C4D-65FC-8A7CA9CBCFF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66669" y="3749465"/>
            <a:ext cx="2679405" cy="267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68081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609C8F18-D348-A17F-05B7-B2FB0A26C2C8}"/>
              </a:ext>
            </a:extLst>
          </p:cNvPr>
          <p:cNvSpPr>
            <a:spLocks noGrp="1"/>
          </p:cNvSpPr>
          <p:nvPr>
            <p:ph type="title"/>
          </p:nvPr>
        </p:nvSpPr>
        <p:spPr>
          <a:xfrm>
            <a:off x="2392363" y="381000"/>
            <a:ext cx="9190037" cy="1036638"/>
          </a:xfrm>
        </p:spPr>
        <p:txBody>
          <a:bodyPr/>
          <a:lstStyle/>
          <a:p>
            <a:r>
              <a:rPr lang="lv-LV" altLang="lv-LV"/>
              <a:t>Latvijas SEG emisijas un CO2 piesaiste pa sektoriem 1990.-2050.gadā WEM scenārijā (kt CO2 ekv.)</a:t>
            </a:r>
          </a:p>
        </p:txBody>
      </p:sp>
      <p:sp>
        <p:nvSpPr>
          <p:cNvPr id="12291" name="Text Placeholder 3">
            <a:extLst>
              <a:ext uri="{FF2B5EF4-FFF2-40B4-BE49-F238E27FC236}">
                <a16:creationId xmlns:a16="http://schemas.microsoft.com/office/drawing/2014/main" id="{8B4E2566-97AB-765F-4A0D-4D31295C115B}"/>
              </a:ext>
            </a:extLst>
          </p:cNvPr>
          <p:cNvSpPr>
            <a:spLocks noGrp="1"/>
          </p:cNvSpPr>
          <p:nvPr>
            <p:ph type="body" sz="quarter" idx="10"/>
          </p:nvPr>
        </p:nvSpPr>
        <p:spPr>
          <a:xfrm>
            <a:off x="0" y="6496050"/>
            <a:ext cx="5897563" cy="533400"/>
          </a:xfrm>
        </p:spPr>
        <p:txBody>
          <a:bodyPr/>
          <a:lstStyle/>
          <a:p>
            <a:r>
              <a:rPr lang="lv-LV" altLang="lv-LV"/>
              <a:t>Avots: 2022. gada Ziņojums par politikām pasākumiem un SEG prognozēm</a:t>
            </a:r>
          </a:p>
        </p:txBody>
      </p:sp>
      <p:sp>
        <p:nvSpPr>
          <p:cNvPr id="12292" name="Text Placeholder 4">
            <a:extLst>
              <a:ext uri="{FF2B5EF4-FFF2-40B4-BE49-F238E27FC236}">
                <a16:creationId xmlns:a16="http://schemas.microsoft.com/office/drawing/2014/main" id="{F13DBAB0-91D4-BEDA-4D68-CC9CA638188B}"/>
              </a:ext>
            </a:extLst>
          </p:cNvPr>
          <p:cNvSpPr>
            <a:spLocks noGrp="1"/>
          </p:cNvSpPr>
          <p:nvPr>
            <p:ph type="body" sz="quarter" idx="12"/>
          </p:nvPr>
        </p:nvSpPr>
        <p:spPr/>
        <p:txBody>
          <a:bodyPr/>
          <a:lstStyle/>
          <a:p>
            <a:endParaRPr lang="lv-LV" altLang="lv-LV"/>
          </a:p>
        </p:txBody>
      </p:sp>
      <p:sp>
        <p:nvSpPr>
          <p:cNvPr id="12293" name="Slide Number Placeholder 5">
            <a:extLst>
              <a:ext uri="{FF2B5EF4-FFF2-40B4-BE49-F238E27FC236}">
                <a16:creationId xmlns:a16="http://schemas.microsoft.com/office/drawing/2014/main" id="{0B05D97D-B02E-E940-E2A8-8DB663E55F27}"/>
              </a:ext>
            </a:extLst>
          </p:cNvPr>
          <p:cNvSpPr>
            <a:spLocks noGrp="1" noChangeArrowheads="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33A321C5-D7B9-4307-B6E3-EB5A4458E90F}" type="slidenum">
              <a:rPr lang="en-US" altLang="en-US" smtClean="0"/>
              <a:pPr/>
              <a:t>15</a:t>
            </a:fld>
            <a:endParaRPr lang="en-US" altLang="en-US"/>
          </a:p>
        </p:txBody>
      </p:sp>
      <p:graphicFrame>
        <p:nvGraphicFramePr>
          <p:cNvPr id="7" name="Content Placeholder 6">
            <a:extLst>
              <a:ext uri="{FF2B5EF4-FFF2-40B4-BE49-F238E27FC236}">
                <a16:creationId xmlns:a16="http://schemas.microsoft.com/office/drawing/2014/main" id="{DE887C00-A43A-3914-31FD-A57460254720}"/>
              </a:ext>
            </a:extLst>
          </p:cNvPr>
          <p:cNvGraphicFramePr>
            <a:graphicFrameLocks noGrp="1"/>
          </p:cNvGraphicFramePr>
          <p:nvPr>
            <p:ph idx="1"/>
          </p:nvPr>
        </p:nvGraphicFramePr>
        <p:xfrm>
          <a:off x="0" y="1905000"/>
          <a:ext cx="7178040" cy="4572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id="{6E276A1C-CB4B-012C-DD33-4B12DB529D7D}"/>
              </a:ext>
            </a:extLst>
          </p:cNvPr>
          <p:cNvGraphicFramePr>
            <a:graphicFrameLocks/>
          </p:cNvGraphicFramePr>
          <p:nvPr/>
        </p:nvGraphicFramePr>
        <p:xfrm>
          <a:off x="7178040" y="2686009"/>
          <a:ext cx="5013960" cy="300998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591473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3A28701A-E065-6F83-9485-15AF812C99DB}"/>
              </a:ext>
            </a:extLst>
          </p:cNvPr>
          <p:cNvSpPr>
            <a:spLocks noGrp="1"/>
          </p:cNvSpPr>
          <p:nvPr>
            <p:ph type="title"/>
          </p:nvPr>
        </p:nvSpPr>
        <p:spPr>
          <a:xfrm>
            <a:off x="2209800" y="381000"/>
            <a:ext cx="9372600" cy="1036638"/>
          </a:xfrm>
        </p:spPr>
        <p:txBody>
          <a:bodyPr/>
          <a:lstStyle/>
          <a:p>
            <a:r>
              <a:rPr lang="lv-LV" altLang="lv-LV"/>
              <a:t>Latvijas SEG emisijas un CO2 piesaiste pa sektoriem 1990.-2050.gadā WAM scenārijā (kt CO2 ekv.)</a:t>
            </a:r>
          </a:p>
        </p:txBody>
      </p:sp>
      <p:sp>
        <p:nvSpPr>
          <p:cNvPr id="14339" name="Text Placeholder 3">
            <a:extLst>
              <a:ext uri="{FF2B5EF4-FFF2-40B4-BE49-F238E27FC236}">
                <a16:creationId xmlns:a16="http://schemas.microsoft.com/office/drawing/2014/main" id="{C58DBAFA-42BA-2F35-9978-3E2D179E122E}"/>
              </a:ext>
            </a:extLst>
          </p:cNvPr>
          <p:cNvSpPr>
            <a:spLocks noGrp="1"/>
          </p:cNvSpPr>
          <p:nvPr>
            <p:ph type="body" sz="quarter" idx="10"/>
          </p:nvPr>
        </p:nvSpPr>
        <p:spPr>
          <a:xfrm>
            <a:off x="0" y="6400800"/>
            <a:ext cx="6248400" cy="476250"/>
          </a:xfrm>
        </p:spPr>
        <p:txBody>
          <a:bodyPr/>
          <a:lstStyle/>
          <a:p>
            <a:r>
              <a:rPr lang="lv-LV" altLang="lv-LV"/>
              <a:t>Avots: 2022. gada Ziņojums par politikām pasākumiem un SEG prognozēm</a:t>
            </a:r>
          </a:p>
          <a:p>
            <a:endParaRPr lang="lv-LV" altLang="lv-LV"/>
          </a:p>
        </p:txBody>
      </p:sp>
      <p:sp>
        <p:nvSpPr>
          <p:cNvPr id="14340" name="Text Placeholder 4">
            <a:extLst>
              <a:ext uri="{FF2B5EF4-FFF2-40B4-BE49-F238E27FC236}">
                <a16:creationId xmlns:a16="http://schemas.microsoft.com/office/drawing/2014/main" id="{EB18B680-CE04-90BD-5533-A24FB283C649}"/>
              </a:ext>
            </a:extLst>
          </p:cNvPr>
          <p:cNvSpPr>
            <a:spLocks noGrp="1"/>
          </p:cNvSpPr>
          <p:nvPr>
            <p:ph type="body" sz="quarter" idx="12"/>
          </p:nvPr>
        </p:nvSpPr>
        <p:spPr/>
        <p:txBody>
          <a:bodyPr/>
          <a:lstStyle/>
          <a:p>
            <a:endParaRPr lang="lv-LV" altLang="lv-LV"/>
          </a:p>
        </p:txBody>
      </p:sp>
      <p:sp>
        <p:nvSpPr>
          <p:cNvPr id="14341" name="Slide Number Placeholder 5">
            <a:extLst>
              <a:ext uri="{FF2B5EF4-FFF2-40B4-BE49-F238E27FC236}">
                <a16:creationId xmlns:a16="http://schemas.microsoft.com/office/drawing/2014/main" id="{0986F20F-745B-FBE1-954C-F0487D8BBE86}"/>
              </a:ext>
            </a:extLst>
          </p:cNvPr>
          <p:cNvSpPr>
            <a:spLocks noGrp="1" noChangeArrowheads="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798F7A0F-ED7A-44D1-8954-2C0B39B74D59}" type="slidenum">
              <a:rPr lang="en-US" altLang="en-US" smtClean="0"/>
              <a:pPr/>
              <a:t>16</a:t>
            </a:fld>
            <a:endParaRPr lang="en-US" altLang="en-US"/>
          </a:p>
        </p:txBody>
      </p:sp>
      <p:graphicFrame>
        <p:nvGraphicFramePr>
          <p:cNvPr id="7" name="Content Placeholder 6">
            <a:extLst>
              <a:ext uri="{FF2B5EF4-FFF2-40B4-BE49-F238E27FC236}">
                <a16:creationId xmlns:a16="http://schemas.microsoft.com/office/drawing/2014/main" id="{35E817E1-A1EF-D976-6C13-2EE6B4554D4D}"/>
              </a:ext>
            </a:extLst>
          </p:cNvPr>
          <p:cNvGraphicFramePr>
            <a:graphicFrameLocks noGrp="1"/>
          </p:cNvGraphicFramePr>
          <p:nvPr>
            <p:ph idx="1"/>
          </p:nvPr>
        </p:nvGraphicFramePr>
        <p:xfrm>
          <a:off x="0" y="1920874"/>
          <a:ext cx="7296150" cy="446087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a:extLst>
              <a:ext uri="{FF2B5EF4-FFF2-40B4-BE49-F238E27FC236}">
                <a16:creationId xmlns:a16="http://schemas.microsoft.com/office/drawing/2014/main" id="{C474D5FB-F138-7D72-A8C1-61622E66DDB5}"/>
              </a:ext>
            </a:extLst>
          </p:cNvPr>
          <p:cNvGraphicFramePr>
            <a:graphicFrameLocks/>
          </p:cNvGraphicFramePr>
          <p:nvPr/>
        </p:nvGraphicFramePr>
        <p:xfrm>
          <a:off x="7315200" y="2699543"/>
          <a:ext cx="4876800" cy="290353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938067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CE61D-BE71-5B08-11C7-7E439C3B0ECC}"/>
              </a:ext>
            </a:extLst>
          </p:cNvPr>
          <p:cNvSpPr>
            <a:spLocks noGrp="1"/>
          </p:cNvSpPr>
          <p:nvPr>
            <p:ph type="ctrTitle"/>
          </p:nvPr>
        </p:nvSpPr>
        <p:spPr/>
        <p:txBody>
          <a:bodyPr/>
          <a:lstStyle/>
          <a:p>
            <a:r>
              <a:rPr lang="lv-LV"/>
              <a:t>Ekonomikas ministrija</a:t>
            </a:r>
          </a:p>
        </p:txBody>
      </p:sp>
      <p:sp>
        <p:nvSpPr>
          <p:cNvPr id="3" name="Subtitle 2">
            <a:extLst>
              <a:ext uri="{FF2B5EF4-FFF2-40B4-BE49-F238E27FC236}">
                <a16:creationId xmlns:a16="http://schemas.microsoft.com/office/drawing/2014/main" id="{BE678744-4D33-0687-1D97-6FE8A7A8DEA9}"/>
              </a:ext>
            </a:extLst>
          </p:cNvPr>
          <p:cNvSpPr>
            <a:spLocks noGrp="1"/>
          </p:cNvSpPr>
          <p:nvPr>
            <p:ph type="subTitle" idx="1"/>
          </p:nvPr>
        </p:nvSpPr>
        <p:spPr/>
        <p:txBody>
          <a:bodyPr/>
          <a:lstStyle/>
          <a:p>
            <a:endParaRPr lang="lv-LV"/>
          </a:p>
        </p:txBody>
      </p:sp>
    </p:spTree>
    <p:extLst>
      <p:ext uri="{BB962C8B-B14F-4D97-AF65-F5344CB8AC3E}">
        <p14:creationId xmlns:p14="http://schemas.microsoft.com/office/powerpoint/2010/main" val="21743535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0A312-5620-71F3-57A0-2BA440257CDF}"/>
              </a:ext>
            </a:extLst>
          </p:cNvPr>
          <p:cNvSpPr>
            <a:spLocks noGrp="1"/>
          </p:cNvSpPr>
          <p:nvPr>
            <p:ph type="title"/>
          </p:nvPr>
        </p:nvSpPr>
        <p:spPr>
          <a:xfrm>
            <a:off x="838200" y="365125"/>
            <a:ext cx="10515600" cy="1192213"/>
          </a:xfrm>
        </p:spPr>
        <p:txBody>
          <a:bodyPr>
            <a:normAutofit/>
          </a:bodyPr>
          <a:lstStyle/>
          <a:p>
            <a:pPr algn="ctr"/>
            <a:r>
              <a:rPr lang="lv-LV" sz="2000" b="1">
                <a:solidFill>
                  <a:schemeClr val="accent6">
                    <a:lumMod val="75000"/>
                  </a:schemeClr>
                </a:solidFill>
                <a:latin typeface="Verdana"/>
                <a:ea typeface="Verdana"/>
              </a:rPr>
              <a:t>Enerģētikas (neiekļaujot transportu)</a:t>
            </a:r>
            <a:br>
              <a:rPr lang="lv-LV" sz="2000" b="1">
                <a:latin typeface="Verdana" panose="020B0604030504040204" pitchFamily="34" charset="0"/>
                <a:ea typeface="Verdana" panose="020B0604030504040204" pitchFamily="34" charset="0"/>
              </a:rPr>
            </a:br>
            <a:r>
              <a:rPr lang="lv-LV" sz="2000" b="1">
                <a:solidFill>
                  <a:schemeClr val="accent6">
                    <a:lumMod val="75000"/>
                  </a:schemeClr>
                </a:solidFill>
                <a:effectLst/>
                <a:latin typeface="Verdana"/>
                <a:ea typeface="Verdana"/>
              </a:rPr>
              <a:t>nozares esošais SEG emisiju stāvoklis un SEG emisiju prognozes uz 2030. un 2050.gadu</a:t>
            </a:r>
            <a:endParaRPr lang="lv-LV" sz="2000" b="1">
              <a:solidFill>
                <a:schemeClr val="accent6">
                  <a:lumMod val="75000"/>
                </a:schemeClr>
              </a:solidFill>
              <a:latin typeface="Verdana"/>
              <a:ea typeface="Verdana"/>
            </a:endParaRPr>
          </a:p>
        </p:txBody>
      </p:sp>
      <p:graphicFrame>
        <p:nvGraphicFramePr>
          <p:cNvPr id="4" name="Table 4">
            <a:extLst>
              <a:ext uri="{FF2B5EF4-FFF2-40B4-BE49-F238E27FC236}">
                <a16:creationId xmlns:a16="http://schemas.microsoft.com/office/drawing/2014/main" id="{FA4D4C8C-5C55-93ED-080A-6D37053901CB}"/>
              </a:ext>
            </a:extLst>
          </p:cNvPr>
          <p:cNvGraphicFramePr>
            <a:graphicFrameLocks noGrp="1"/>
          </p:cNvGraphicFramePr>
          <p:nvPr>
            <p:extLst>
              <p:ext uri="{D42A27DB-BD31-4B8C-83A1-F6EECF244321}">
                <p14:modId xmlns:p14="http://schemas.microsoft.com/office/powerpoint/2010/main" val="3424309364"/>
              </p:ext>
            </p:extLst>
          </p:nvPr>
        </p:nvGraphicFramePr>
        <p:xfrm>
          <a:off x="1103924" y="1885462"/>
          <a:ext cx="10278571" cy="4023360"/>
        </p:xfrm>
        <a:graphic>
          <a:graphicData uri="http://schemas.openxmlformats.org/drawingml/2006/table">
            <a:tbl>
              <a:tblPr firstRow="1" bandRow="1">
                <a:tableStyleId>{5C22544A-7EE6-4342-B048-85BDC9FD1C3A}</a:tableStyleId>
              </a:tblPr>
              <a:tblGrid>
                <a:gridCol w="1875691">
                  <a:extLst>
                    <a:ext uri="{9D8B030D-6E8A-4147-A177-3AD203B41FA5}">
                      <a16:colId xmlns:a16="http://schemas.microsoft.com/office/drawing/2014/main" val="1090735852"/>
                    </a:ext>
                  </a:extLst>
                </a:gridCol>
                <a:gridCol w="2800960">
                  <a:extLst>
                    <a:ext uri="{9D8B030D-6E8A-4147-A177-3AD203B41FA5}">
                      <a16:colId xmlns:a16="http://schemas.microsoft.com/office/drawing/2014/main" val="851202876"/>
                    </a:ext>
                  </a:extLst>
                </a:gridCol>
                <a:gridCol w="2800960">
                  <a:extLst>
                    <a:ext uri="{9D8B030D-6E8A-4147-A177-3AD203B41FA5}">
                      <a16:colId xmlns:a16="http://schemas.microsoft.com/office/drawing/2014/main" val="2205849704"/>
                    </a:ext>
                  </a:extLst>
                </a:gridCol>
                <a:gridCol w="2800960">
                  <a:extLst>
                    <a:ext uri="{9D8B030D-6E8A-4147-A177-3AD203B41FA5}">
                      <a16:colId xmlns:a16="http://schemas.microsoft.com/office/drawing/2014/main" val="2563388515"/>
                    </a:ext>
                  </a:extLst>
                </a:gridCol>
              </a:tblGrid>
              <a:tr h="361461">
                <a:tc>
                  <a:txBody>
                    <a:bodyPr/>
                    <a:lstStyle/>
                    <a:p>
                      <a:pPr lvl="0" algn="ctr">
                        <a:buNone/>
                      </a:pPr>
                      <a:endParaRPr lang="en-US">
                        <a:latin typeface="Times New Roman"/>
                      </a:endParaRPr>
                    </a:p>
                  </a:txBody>
                  <a:tcPr/>
                </a:tc>
                <a:tc>
                  <a:txBody>
                    <a:bodyPr/>
                    <a:lstStyle/>
                    <a:p>
                      <a:pPr lvl="0" algn="ctr">
                        <a:buNone/>
                      </a:pPr>
                      <a:r>
                        <a:rPr lang="en-US" err="1">
                          <a:latin typeface="Times New Roman"/>
                        </a:rPr>
                        <a:t>Kopā</a:t>
                      </a:r>
                    </a:p>
                  </a:txBody>
                  <a:tcPr/>
                </a:tc>
                <a:tc>
                  <a:txBody>
                    <a:bodyPr/>
                    <a:lstStyle/>
                    <a:p>
                      <a:pPr algn="ctr"/>
                      <a:r>
                        <a:rPr lang="en-US">
                          <a:latin typeface="Times New Roman"/>
                        </a:rPr>
                        <a:t>ETS </a:t>
                      </a:r>
                      <a:r>
                        <a:rPr lang="en-US" err="1">
                          <a:latin typeface="Times New Roman"/>
                        </a:rPr>
                        <a:t>iekārtas</a:t>
                      </a:r>
                    </a:p>
                  </a:txBody>
                  <a:tcPr/>
                </a:tc>
                <a:tc>
                  <a:txBody>
                    <a:bodyPr/>
                    <a:lstStyle/>
                    <a:p>
                      <a:pPr algn="ctr"/>
                      <a:r>
                        <a:rPr lang="en-US">
                          <a:latin typeface="Times New Roman"/>
                        </a:rPr>
                        <a:t>Ne-ETS </a:t>
                      </a:r>
                      <a:r>
                        <a:rPr lang="en-US" err="1">
                          <a:latin typeface="Times New Roman"/>
                        </a:rPr>
                        <a:t>iekārtas</a:t>
                      </a:r>
                    </a:p>
                  </a:txBody>
                  <a:tcPr/>
                </a:tc>
                <a:extLst>
                  <a:ext uri="{0D108BD9-81ED-4DB2-BD59-A6C34878D82A}">
                    <a16:rowId xmlns:a16="http://schemas.microsoft.com/office/drawing/2014/main" val="710037560"/>
                  </a:ext>
                </a:extLst>
              </a:tr>
              <a:tr h="370840">
                <a:tc>
                  <a:txBody>
                    <a:bodyPr/>
                    <a:lstStyle/>
                    <a:p>
                      <a:pPr lvl="0" algn="ctr">
                        <a:buNone/>
                      </a:pPr>
                      <a:r>
                        <a:rPr lang="en-US">
                          <a:latin typeface="Times New Roman"/>
                        </a:rPr>
                        <a:t>2020</a:t>
                      </a:r>
                    </a:p>
                  </a:txBody>
                  <a:tcPr/>
                </a:tc>
                <a:tc>
                  <a:txBody>
                    <a:bodyPr/>
                    <a:lstStyle/>
                    <a:p>
                      <a:pPr lvl="0" algn="ctr">
                        <a:buNone/>
                      </a:pPr>
                      <a:r>
                        <a:rPr lang="lv-LV" sz="1800" b="0" i="0" u="none" strike="noStrike" noProof="0">
                          <a:latin typeface="Times New Roman"/>
                        </a:rPr>
                        <a:t>3684.5 t </a:t>
                      </a:r>
                      <a:endParaRPr lang="en-US">
                        <a:latin typeface="Times New Roman"/>
                      </a:endParaRPr>
                    </a:p>
                    <a:p>
                      <a:pPr lvl="0" algn="ctr">
                        <a:buNone/>
                      </a:pPr>
                      <a:r>
                        <a:rPr lang="lv-LV" sz="1800" b="0" i="0" u="none" strike="noStrike" noProof="0">
                          <a:latin typeface="Times New Roman"/>
                        </a:rPr>
                        <a:t>(35.2% no kopējā emisiju apjoma)</a:t>
                      </a:r>
                      <a:endParaRPr lang="en-US">
                        <a:latin typeface="Times New Roman"/>
                      </a:endParaRPr>
                    </a:p>
                  </a:txBody>
                  <a:tcPr/>
                </a:tc>
                <a:tc>
                  <a:txBody>
                    <a:bodyPr/>
                    <a:lstStyle/>
                    <a:p>
                      <a:pPr lvl="0" algn="ctr">
                        <a:buNone/>
                      </a:pPr>
                      <a:r>
                        <a:rPr lang="lv-LV" sz="1800" b="0" i="0" u="none" strike="noStrike" noProof="0">
                          <a:latin typeface="Times New Roman"/>
                        </a:rPr>
                        <a:t>1436.3 t </a:t>
                      </a:r>
                      <a:endParaRPr lang="en-US">
                        <a:latin typeface="Times New Roman"/>
                      </a:endParaRPr>
                    </a:p>
                    <a:p>
                      <a:pPr lvl="0" algn="ctr">
                        <a:buNone/>
                      </a:pPr>
                      <a:r>
                        <a:rPr lang="lv-LV" sz="1800" b="0" i="0" u="none" strike="noStrike" noProof="0">
                          <a:latin typeface="Times New Roman"/>
                        </a:rPr>
                        <a:t>(45.3% samazinājums no 2005.gada)</a:t>
                      </a:r>
                      <a:endParaRPr lang="en-US">
                        <a:latin typeface="Times New Roman"/>
                      </a:endParaRPr>
                    </a:p>
                  </a:txBody>
                  <a:tcPr/>
                </a:tc>
                <a:tc>
                  <a:txBody>
                    <a:bodyPr/>
                    <a:lstStyle/>
                    <a:p>
                      <a:pPr marL="457200" marR="0" lvl="1" indent="0" algn="ctr">
                        <a:lnSpc>
                          <a:spcPct val="90000"/>
                        </a:lnSpc>
                        <a:spcBef>
                          <a:spcPts val="500"/>
                        </a:spcBef>
                        <a:spcAft>
                          <a:spcPts val="0"/>
                        </a:spcAft>
                        <a:buClr>
                          <a:srgbClr val="000000"/>
                        </a:buClr>
                        <a:buNone/>
                      </a:pPr>
                      <a:r>
                        <a:rPr lang="lv-LV" sz="1800" b="0" i="0" u="none" strike="noStrike" noProof="0">
                          <a:latin typeface="Times New Roman"/>
                        </a:rPr>
                        <a:t>2248.2 t </a:t>
                      </a:r>
                      <a:endParaRPr lang="en-US" sz="1800" b="0" i="0" u="none" strike="noStrike" noProof="0">
                        <a:latin typeface="Times New Roman"/>
                      </a:endParaRPr>
                    </a:p>
                    <a:p>
                      <a:pPr marL="457200" marR="0" lvl="1" indent="0" algn="ctr">
                        <a:lnSpc>
                          <a:spcPct val="90000"/>
                        </a:lnSpc>
                        <a:spcBef>
                          <a:spcPts val="500"/>
                        </a:spcBef>
                        <a:spcAft>
                          <a:spcPts val="0"/>
                        </a:spcAft>
                        <a:buNone/>
                      </a:pPr>
                      <a:r>
                        <a:rPr lang="lv-LV" sz="1800" b="0" i="0" u="none" strike="noStrike" noProof="0">
                          <a:latin typeface="Times New Roman"/>
                        </a:rPr>
                        <a:t>(7% samazinājums no 2005.gada)</a:t>
                      </a:r>
                      <a:endParaRPr lang="en-US" sz="1800" b="0" i="0" u="none" strike="noStrike" noProof="0">
                        <a:latin typeface="Times New Roman"/>
                      </a:endParaRPr>
                    </a:p>
                  </a:txBody>
                  <a:tcPr/>
                </a:tc>
                <a:extLst>
                  <a:ext uri="{0D108BD9-81ED-4DB2-BD59-A6C34878D82A}">
                    <a16:rowId xmlns:a16="http://schemas.microsoft.com/office/drawing/2014/main" val="2782883748"/>
                  </a:ext>
                </a:extLst>
              </a:tr>
              <a:tr h="820615">
                <a:tc>
                  <a:txBody>
                    <a:bodyPr/>
                    <a:lstStyle/>
                    <a:p>
                      <a:pPr lvl="0" algn="ctr">
                        <a:buNone/>
                      </a:pPr>
                      <a:r>
                        <a:rPr lang="en-US">
                          <a:latin typeface="Times New Roman"/>
                        </a:rPr>
                        <a:t>2021</a:t>
                      </a:r>
                    </a:p>
                  </a:txBody>
                  <a:tcPr/>
                </a:tc>
                <a:tc>
                  <a:txBody>
                    <a:bodyPr/>
                    <a:lstStyle/>
                    <a:p>
                      <a:pPr lvl="0" algn="ctr">
                        <a:buNone/>
                      </a:pPr>
                      <a:r>
                        <a:rPr lang="lv-LV" sz="1800" b="0" i="0" u="none" strike="noStrike" noProof="0">
                          <a:latin typeface="Times New Roman"/>
                        </a:rPr>
                        <a:t>3782.1 t </a:t>
                      </a:r>
                      <a:endParaRPr lang="en-US">
                        <a:latin typeface="Times New Roman"/>
                      </a:endParaRPr>
                    </a:p>
                    <a:p>
                      <a:pPr lvl="0" algn="ctr">
                        <a:buNone/>
                      </a:pPr>
                      <a:r>
                        <a:rPr lang="lv-LV" sz="1800" b="0" i="0" u="none" strike="noStrike" noProof="0">
                          <a:latin typeface="Times New Roman"/>
                        </a:rPr>
                        <a:t>(35.4% no kopējā emisiju apjoma)</a:t>
                      </a:r>
                      <a:endParaRPr lang="en-US">
                        <a:latin typeface="Times New Roman"/>
                      </a:endParaRPr>
                    </a:p>
                  </a:txBody>
                  <a:tcPr/>
                </a:tc>
                <a:tc>
                  <a:txBody>
                    <a:bodyPr/>
                    <a:lstStyle/>
                    <a:p>
                      <a:pPr lvl="0" algn="ctr">
                        <a:buNone/>
                      </a:pPr>
                      <a:r>
                        <a:rPr lang="lv-LV" sz="1800" b="0" i="0" u="none" strike="noStrike" noProof="0">
                          <a:latin typeface="Times New Roman"/>
                        </a:rPr>
                        <a:t>1492.4 t </a:t>
                      </a:r>
                      <a:endParaRPr lang="en-US">
                        <a:latin typeface="Times New Roman"/>
                      </a:endParaRPr>
                    </a:p>
                    <a:p>
                      <a:pPr lvl="0" algn="ctr">
                        <a:buNone/>
                      </a:pPr>
                      <a:r>
                        <a:rPr lang="lv-LV" sz="1800" b="0" i="0" u="none" strike="noStrike" noProof="0">
                          <a:latin typeface="Times New Roman"/>
                        </a:rPr>
                        <a:t>(43.3% samazinājums no 2005.gada)</a:t>
                      </a:r>
                      <a:endParaRPr lang="en-US">
                        <a:latin typeface="Times New Roman"/>
                      </a:endParaRPr>
                    </a:p>
                  </a:txBody>
                  <a:tcPr/>
                </a:tc>
                <a:tc>
                  <a:txBody>
                    <a:bodyPr/>
                    <a:lstStyle/>
                    <a:p>
                      <a:pPr marL="457200" marR="0" lvl="1" indent="0" algn="ctr">
                        <a:lnSpc>
                          <a:spcPct val="90000"/>
                        </a:lnSpc>
                        <a:spcBef>
                          <a:spcPts val="500"/>
                        </a:spcBef>
                        <a:spcAft>
                          <a:spcPts val="0"/>
                        </a:spcAft>
                        <a:buClr>
                          <a:srgbClr val="000000"/>
                        </a:buClr>
                        <a:buNone/>
                      </a:pPr>
                      <a:r>
                        <a:rPr lang="lv-LV" sz="1800" b="0" i="0" u="none" strike="noStrike" noProof="0">
                          <a:latin typeface="Times New Roman"/>
                        </a:rPr>
                        <a:t>2289.7 t </a:t>
                      </a:r>
                      <a:endParaRPr lang="en-US" sz="1800" b="0" i="0" u="none" strike="noStrike" noProof="0">
                        <a:latin typeface="Times New Roman"/>
                      </a:endParaRPr>
                    </a:p>
                    <a:p>
                      <a:pPr marL="457200" marR="0" lvl="1" indent="0" algn="ctr">
                        <a:lnSpc>
                          <a:spcPct val="90000"/>
                        </a:lnSpc>
                        <a:spcBef>
                          <a:spcPts val="500"/>
                        </a:spcBef>
                        <a:spcAft>
                          <a:spcPts val="0"/>
                        </a:spcAft>
                        <a:buNone/>
                      </a:pPr>
                      <a:r>
                        <a:rPr lang="lv-LV" sz="1800" b="0" i="0" u="none" strike="noStrike" noProof="0">
                          <a:latin typeface="Times New Roman"/>
                        </a:rPr>
                        <a:t>(5.3% samazinājums no 2005.gada)</a:t>
                      </a:r>
                      <a:endParaRPr lang="en-US" sz="1800" b="0" i="0" u="none" strike="noStrike" noProof="0">
                        <a:latin typeface="Times New Roman"/>
                      </a:endParaRPr>
                    </a:p>
                  </a:txBody>
                  <a:tcPr/>
                </a:tc>
                <a:extLst>
                  <a:ext uri="{0D108BD9-81ED-4DB2-BD59-A6C34878D82A}">
                    <a16:rowId xmlns:a16="http://schemas.microsoft.com/office/drawing/2014/main" val="4215461093"/>
                  </a:ext>
                </a:extLst>
              </a:tr>
              <a:tr h="370840">
                <a:tc>
                  <a:txBody>
                    <a:bodyPr/>
                    <a:lstStyle/>
                    <a:p>
                      <a:pPr lvl="0" algn="ctr">
                        <a:buNone/>
                      </a:pPr>
                      <a:r>
                        <a:rPr lang="en-US">
                          <a:latin typeface="Times New Roman"/>
                        </a:rPr>
                        <a:t>2030 </a:t>
                      </a:r>
                      <a:endParaRPr lang="en-US"/>
                    </a:p>
                    <a:p>
                      <a:pPr lvl="0" algn="ctr">
                        <a:buNone/>
                      </a:pPr>
                      <a:r>
                        <a:rPr lang="en-US">
                          <a:latin typeface="Times New Roman"/>
                        </a:rPr>
                        <a:t>(</a:t>
                      </a:r>
                      <a:r>
                        <a:rPr lang="en-US" err="1">
                          <a:latin typeface="Times New Roman"/>
                        </a:rPr>
                        <a:t>bāzes</a:t>
                      </a:r>
                      <a:r>
                        <a:rPr lang="en-US">
                          <a:latin typeface="Times New Roman"/>
                        </a:rPr>
                        <a:t> </a:t>
                      </a:r>
                      <a:r>
                        <a:rPr lang="en-US" err="1">
                          <a:latin typeface="Times New Roman"/>
                        </a:rPr>
                        <a:t>scenārija</a:t>
                      </a:r>
                      <a:r>
                        <a:rPr lang="en-US">
                          <a:latin typeface="Times New Roman"/>
                        </a:rPr>
                        <a:t> </a:t>
                      </a:r>
                      <a:r>
                        <a:rPr lang="en-US" err="1">
                          <a:latin typeface="Times New Roman"/>
                        </a:rPr>
                        <a:t>prognoze</a:t>
                      </a:r>
                      <a:r>
                        <a:rPr lang="en-US">
                          <a:latin typeface="Times New Roman"/>
                        </a:rPr>
                        <a:t>)</a:t>
                      </a:r>
                    </a:p>
                  </a:txBody>
                  <a:tcPr/>
                </a:tc>
                <a:tc>
                  <a:txBody>
                    <a:bodyPr/>
                    <a:lstStyle/>
                    <a:p>
                      <a:pPr lvl="0" algn="ctr">
                        <a:buNone/>
                      </a:pPr>
                      <a:r>
                        <a:rPr lang="lv-LV" sz="1800" b="0" i="0" u="none" strike="noStrike" noProof="0">
                          <a:latin typeface="Times New Roman"/>
                        </a:rPr>
                        <a:t>3860 t </a:t>
                      </a:r>
                      <a:endParaRPr lang="en-US">
                        <a:latin typeface="Times New Roman"/>
                      </a:endParaRPr>
                    </a:p>
                  </a:txBody>
                  <a:tcPr anchor="ctr"/>
                </a:tc>
                <a:tc>
                  <a:txBody>
                    <a:bodyPr/>
                    <a:lstStyle/>
                    <a:p>
                      <a:pPr lvl="0" algn="ctr">
                        <a:buNone/>
                      </a:pPr>
                      <a:r>
                        <a:rPr lang="lv-LV" sz="1800" b="0" i="0" u="none" strike="noStrike" noProof="0">
                          <a:latin typeface="Times New Roman"/>
                        </a:rPr>
                        <a:t>1871 t </a:t>
                      </a:r>
                      <a:endParaRPr lang="en-US">
                        <a:latin typeface="Times New Roman"/>
                      </a:endParaRPr>
                    </a:p>
                  </a:txBody>
                  <a:tcPr anchor="ctr"/>
                </a:tc>
                <a:tc>
                  <a:txBody>
                    <a:bodyPr/>
                    <a:lstStyle/>
                    <a:p>
                      <a:pPr lvl="0" algn="ctr">
                        <a:buNone/>
                      </a:pPr>
                      <a:r>
                        <a:rPr lang="lv-LV" sz="1800" b="0" i="0" u="none" strike="noStrike" noProof="0">
                          <a:latin typeface="Times New Roman"/>
                        </a:rPr>
                        <a:t>1989 t</a:t>
                      </a:r>
                      <a:endParaRPr lang="en-US">
                        <a:latin typeface="Times New Roman"/>
                      </a:endParaRPr>
                    </a:p>
                  </a:txBody>
                  <a:tcPr anchor="ctr"/>
                </a:tc>
                <a:extLst>
                  <a:ext uri="{0D108BD9-81ED-4DB2-BD59-A6C34878D82A}">
                    <a16:rowId xmlns:a16="http://schemas.microsoft.com/office/drawing/2014/main" val="1266469087"/>
                  </a:ext>
                </a:extLst>
              </a:tr>
              <a:tr h="370840">
                <a:tc>
                  <a:txBody>
                    <a:bodyPr/>
                    <a:lstStyle/>
                    <a:p>
                      <a:pPr lvl="0" algn="ctr">
                        <a:buNone/>
                      </a:pPr>
                      <a:r>
                        <a:rPr lang="en-US">
                          <a:latin typeface="Times New Roman"/>
                        </a:rPr>
                        <a:t>2050 </a:t>
                      </a:r>
                      <a:endParaRPr lang="en-US"/>
                    </a:p>
                    <a:p>
                      <a:pPr lvl="0" algn="ctr">
                        <a:buNone/>
                      </a:pPr>
                      <a:r>
                        <a:rPr lang="en-US">
                          <a:latin typeface="Times New Roman"/>
                        </a:rPr>
                        <a:t>(</a:t>
                      </a:r>
                      <a:r>
                        <a:rPr lang="en-US" err="1">
                          <a:latin typeface="Times New Roman"/>
                        </a:rPr>
                        <a:t>bāzes</a:t>
                      </a:r>
                      <a:r>
                        <a:rPr lang="en-US">
                          <a:latin typeface="Times New Roman"/>
                        </a:rPr>
                        <a:t> </a:t>
                      </a:r>
                      <a:r>
                        <a:rPr lang="en-US" err="1">
                          <a:latin typeface="Times New Roman"/>
                        </a:rPr>
                        <a:t>scenārija</a:t>
                      </a:r>
                      <a:r>
                        <a:rPr lang="en-US">
                          <a:latin typeface="Times New Roman"/>
                        </a:rPr>
                        <a:t> </a:t>
                      </a:r>
                      <a:r>
                        <a:rPr lang="en-US" err="1">
                          <a:latin typeface="Times New Roman"/>
                        </a:rPr>
                        <a:t>prognoze</a:t>
                      </a:r>
                      <a:r>
                        <a:rPr lang="en-US">
                          <a:latin typeface="Times New Roman"/>
                        </a:rPr>
                        <a:t>)</a:t>
                      </a:r>
                    </a:p>
                  </a:txBody>
                  <a:tcPr/>
                </a:tc>
                <a:tc>
                  <a:txBody>
                    <a:bodyPr/>
                    <a:lstStyle/>
                    <a:p>
                      <a:pPr lvl="0" algn="ctr">
                        <a:buNone/>
                      </a:pPr>
                      <a:r>
                        <a:rPr lang="en-US">
                          <a:latin typeface="Times New Roman"/>
                        </a:rPr>
                        <a:t>3104 t</a:t>
                      </a:r>
                    </a:p>
                  </a:txBody>
                  <a:tcPr anchor="ctr"/>
                </a:tc>
                <a:tc>
                  <a:txBody>
                    <a:bodyPr/>
                    <a:lstStyle/>
                    <a:p>
                      <a:pPr algn="ctr"/>
                      <a:r>
                        <a:rPr lang="en-US">
                          <a:latin typeface="Times New Roman"/>
                        </a:rPr>
                        <a:t>1235 t</a:t>
                      </a:r>
                    </a:p>
                  </a:txBody>
                  <a:tcPr anchor="ctr"/>
                </a:tc>
                <a:tc>
                  <a:txBody>
                    <a:bodyPr/>
                    <a:lstStyle/>
                    <a:p>
                      <a:pPr algn="ctr"/>
                      <a:r>
                        <a:rPr lang="en-US">
                          <a:latin typeface="Times New Roman"/>
                        </a:rPr>
                        <a:t>1869 t</a:t>
                      </a:r>
                    </a:p>
                  </a:txBody>
                  <a:tcPr anchor="ctr"/>
                </a:tc>
                <a:extLst>
                  <a:ext uri="{0D108BD9-81ED-4DB2-BD59-A6C34878D82A}">
                    <a16:rowId xmlns:a16="http://schemas.microsoft.com/office/drawing/2014/main" val="3169988898"/>
                  </a:ext>
                </a:extLst>
              </a:tr>
            </a:tbl>
          </a:graphicData>
        </a:graphic>
      </p:graphicFrame>
    </p:spTree>
    <p:extLst>
      <p:ext uri="{BB962C8B-B14F-4D97-AF65-F5344CB8AC3E}">
        <p14:creationId xmlns:p14="http://schemas.microsoft.com/office/powerpoint/2010/main" val="28409026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0A312-5620-71F3-57A0-2BA440257CDF}"/>
              </a:ext>
            </a:extLst>
          </p:cNvPr>
          <p:cNvSpPr>
            <a:spLocks noGrp="1"/>
          </p:cNvSpPr>
          <p:nvPr>
            <p:ph type="title"/>
          </p:nvPr>
        </p:nvSpPr>
        <p:spPr>
          <a:xfrm>
            <a:off x="838200" y="365126"/>
            <a:ext cx="10515600" cy="1070270"/>
          </a:xfrm>
        </p:spPr>
        <p:txBody>
          <a:bodyPr>
            <a:normAutofit/>
          </a:bodyPr>
          <a:lstStyle/>
          <a:p>
            <a:pPr algn="ctr"/>
            <a:r>
              <a:rPr lang="lv-LV" sz="2000" b="1">
                <a:solidFill>
                  <a:schemeClr val="accent6">
                    <a:lumMod val="75000"/>
                  </a:schemeClr>
                </a:solidFill>
                <a:latin typeface="Verdana" panose="020B0604030504040204" pitchFamily="34" charset="0"/>
                <a:ea typeface="Verdana" panose="020B0604030504040204" pitchFamily="34" charset="0"/>
              </a:rPr>
              <a:t>Enerģētika (noteiktās rīcības un pasākumi)</a:t>
            </a:r>
          </a:p>
        </p:txBody>
      </p:sp>
      <p:sp>
        <p:nvSpPr>
          <p:cNvPr id="3" name="Content Placeholder 2">
            <a:extLst>
              <a:ext uri="{FF2B5EF4-FFF2-40B4-BE49-F238E27FC236}">
                <a16:creationId xmlns:a16="http://schemas.microsoft.com/office/drawing/2014/main" id="{5BA70D18-F3A1-C9D2-8A74-D028367BD11B}"/>
              </a:ext>
            </a:extLst>
          </p:cNvPr>
          <p:cNvSpPr>
            <a:spLocks noGrp="1"/>
          </p:cNvSpPr>
          <p:nvPr>
            <p:ph idx="1"/>
          </p:nvPr>
        </p:nvSpPr>
        <p:spPr>
          <a:xfrm>
            <a:off x="629861" y="1435396"/>
            <a:ext cx="10932276" cy="4904444"/>
          </a:xfrm>
        </p:spPr>
        <p:txBody>
          <a:bodyPr>
            <a:noAutofit/>
          </a:bodyPr>
          <a:lstStyle/>
          <a:p>
            <a:pPr marL="0" indent="0">
              <a:buNone/>
            </a:pPr>
            <a:r>
              <a:rPr lang="lv-LV" sz="1800" dirty="0">
                <a:latin typeface="Verdana" panose="020B0604030504040204" pitchFamily="34" charset="0"/>
                <a:ea typeface="Verdana" panose="020B0604030504040204" pitchFamily="34" charset="0"/>
              </a:rPr>
              <a:t>Pasākumi ir noteikti spēkā esošajā Nacionālajā enerģētikas un klimata plānā 2030.gadam:</a:t>
            </a:r>
          </a:p>
          <a:p>
            <a:pPr marL="457200" indent="-457200">
              <a:spcBef>
                <a:spcPts val="600"/>
              </a:spcBef>
              <a:spcAft>
                <a:spcPts val="600"/>
              </a:spcAft>
              <a:buAutoNum type="arabicParenR"/>
            </a:pPr>
            <a:r>
              <a:rPr lang="lv-LV" sz="1800" u="sng" dirty="0">
                <a:latin typeface="Verdana" panose="020B0604030504040204" pitchFamily="34" charset="0"/>
                <a:ea typeface="Verdana" panose="020B0604030504040204" pitchFamily="34" charset="0"/>
              </a:rPr>
              <a:t>Lielas jaudas atjaunojamās enerģijas ražošanas projekti </a:t>
            </a:r>
            <a:r>
              <a:rPr lang="lv-LV" sz="1800" dirty="0">
                <a:latin typeface="Verdana" panose="020B0604030504040204" pitchFamily="34" charset="0"/>
                <a:ea typeface="Verdana" panose="020B0604030504040204" pitchFamily="34" charset="0"/>
              </a:rPr>
              <a:t>– atkrastes vēja enerģijas parka kopprojekts; sauszemes vēja parku attīstība; saules elektroenerģijas ražošanas projekti; atjaunojamās enerģijas veicināšana centralizētajā siltumapgādē</a:t>
            </a:r>
          </a:p>
          <a:p>
            <a:pPr marL="457200" indent="-457200">
              <a:spcBef>
                <a:spcPts val="600"/>
              </a:spcBef>
              <a:spcAft>
                <a:spcPts val="600"/>
              </a:spcAft>
              <a:buAutoNum type="arabicParenR"/>
            </a:pPr>
            <a:r>
              <a:rPr lang="lv-LV" sz="1800" u="sng" dirty="0">
                <a:latin typeface="Verdana" panose="020B0604030504040204" pitchFamily="34" charset="0"/>
                <a:ea typeface="Verdana" panose="020B0604030504040204" pitchFamily="34" charset="0"/>
              </a:rPr>
              <a:t>Atjaunojamās enerģijas </a:t>
            </a:r>
            <a:r>
              <a:rPr lang="lv-LV" sz="1800" u="sng" dirty="0" err="1">
                <a:latin typeface="Verdana" panose="020B0604030504040204" pitchFamily="34" charset="0"/>
                <a:ea typeface="Verdana" panose="020B0604030504040204" pitchFamily="34" charset="0"/>
              </a:rPr>
              <a:t>pašražošana</a:t>
            </a:r>
            <a:r>
              <a:rPr lang="lv-LV" sz="1800" u="sng" dirty="0">
                <a:latin typeface="Verdana" panose="020B0604030504040204" pitchFamily="34" charset="0"/>
                <a:ea typeface="Verdana" panose="020B0604030504040204" pitchFamily="34" charset="0"/>
              </a:rPr>
              <a:t> un pašpatēriņš </a:t>
            </a:r>
            <a:r>
              <a:rPr lang="lv-LV" sz="1800" dirty="0">
                <a:latin typeface="Verdana" panose="020B0604030504040204" pitchFamily="34" charset="0"/>
                <a:ea typeface="Verdana" panose="020B0604030504040204" pitchFamily="34" charset="0"/>
              </a:rPr>
              <a:t>– </a:t>
            </a:r>
            <a:r>
              <a:rPr lang="lv-LV" sz="1800" dirty="0" err="1">
                <a:latin typeface="Verdana" panose="020B0604030504040204" pitchFamily="34" charset="0"/>
                <a:ea typeface="Verdana" panose="020B0604030504040204" pitchFamily="34" charset="0"/>
              </a:rPr>
              <a:t>mikroģenerācija</a:t>
            </a:r>
            <a:r>
              <a:rPr lang="lv-LV" sz="1800" dirty="0">
                <a:latin typeface="Verdana" panose="020B0604030504040204" pitchFamily="34" charset="0"/>
                <a:ea typeface="Verdana" panose="020B0604030504040204" pitchFamily="34" charset="0"/>
              </a:rPr>
              <a:t> un </a:t>
            </a:r>
            <a:r>
              <a:rPr lang="lv-LV" sz="1800" dirty="0" err="1">
                <a:latin typeface="Verdana" panose="020B0604030504040204" pitchFamily="34" charset="0"/>
                <a:ea typeface="Verdana" panose="020B0604030504040204" pitchFamily="34" charset="0"/>
              </a:rPr>
              <a:t>energokopienas</a:t>
            </a:r>
            <a:endParaRPr lang="lv-LV" sz="1800" dirty="0">
              <a:latin typeface="Verdana" panose="020B0604030504040204" pitchFamily="34" charset="0"/>
              <a:ea typeface="Verdana" panose="020B0604030504040204" pitchFamily="34" charset="0"/>
            </a:endParaRPr>
          </a:p>
          <a:p>
            <a:pPr marL="457200" indent="-457200">
              <a:spcBef>
                <a:spcPts val="600"/>
              </a:spcBef>
              <a:spcAft>
                <a:spcPts val="600"/>
              </a:spcAft>
              <a:buAutoNum type="arabicParenR"/>
            </a:pPr>
            <a:r>
              <a:rPr lang="lv-LV" sz="1800" u="sng" dirty="0">
                <a:latin typeface="Verdana" panose="020B0604030504040204" pitchFamily="34" charset="0"/>
                <a:ea typeface="Verdana" panose="020B0604030504040204" pitchFamily="34" charset="0"/>
              </a:rPr>
              <a:t>Atjaunojamās enerģijas pienākums transportā</a:t>
            </a:r>
            <a:r>
              <a:rPr lang="lv-LV" sz="1800" dirty="0">
                <a:latin typeface="Verdana" panose="020B0604030504040204" pitchFamily="34" charset="0"/>
                <a:ea typeface="Verdana" panose="020B0604030504040204" pitchFamily="34" charset="0"/>
              </a:rPr>
              <a:t> – 7% atjaunojamās enerģijas īpatsvara mērķis 2030.gadā un 6% transporta enerģijas aprites cikla SEG emisiju intensitātes samazinājuma ikgadējais mērķis, uzlādes tīkla paplašināšana (papildus vismaz 150 uzlādes punkti)</a:t>
            </a:r>
          </a:p>
          <a:p>
            <a:pPr marL="457200" indent="-457200">
              <a:spcBef>
                <a:spcPts val="600"/>
              </a:spcBef>
              <a:spcAft>
                <a:spcPts val="600"/>
              </a:spcAft>
              <a:buAutoNum type="arabicParenR"/>
            </a:pPr>
            <a:r>
              <a:rPr lang="lv-LV" sz="1800" u="sng" dirty="0">
                <a:latin typeface="Verdana" panose="020B0604030504040204" pitchFamily="34" charset="0"/>
                <a:ea typeface="Verdana" panose="020B0604030504040204" pitchFamily="34" charset="0"/>
              </a:rPr>
              <a:t>Infrastruktūra </a:t>
            </a:r>
            <a:r>
              <a:rPr lang="lv-LV" sz="1800" dirty="0">
                <a:latin typeface="Verdana" panose="020B0604030504040204" pitchFamily="34" charset="0"/>
                <a:ea typeface="Verdana" panose="020B0604030504040204" pitchFamily="34" charset="0"/>
              </a:rPr>
              <a:t>– esošās infrastruktūras stiprināšana un paplašināšana, elektroenerģijas infrastruktūras pielāgošana lielas jaudas uzlādes stacijām, esošās dabas gāzes infrastruktūras attīstība veidā, ka sekmētu biometāna izmantošanu vidēja terminā un iespējamo pāreju ūdeņraža uzņemšanai ilgtermiņā</a:t>
            </a:r>
          </a:p>
          <a:p>
            <a:pPr marL="457200" indent="-457200">
              <a:spcBef>
                <a:spcPts val="600"/>
              </a:spcBef>
              <a:spcAft>
                <a:spcPts val="600"/>
              </a:spcAft>
              <a:buAutoNum type="arabicParenR"/>
            </a:pPr>
            <a:r>
              <a:rPr lang="lv-LV" sz="1800" u="sng" dirty="0">
                <a:latin typeface="Verdana" panose="020B0604030504040204" pitchFamily="34" charset="0"/>
                <a:ea typeface="Verdana" panose="020B0604030504040204" pitchFamily="34" charset="0"/>
              </a:rPr>
              <a:t>Vispusīga energoefektivitāte </a:t>
            </a:r>
            <a:r>
              <a:rPr lang="lv-LV" sz="1800" dirty="0">
                <a:latin typeface="Verdana" panose="020B0604030504040204" pitchFamily="34" charset="0"/>
                <a:ea typeface="Verdana" panose="020B0604030504040204" pitchFamily="34" charset="0"/>
              </a:rPr>
              <a:t>– valsts ēku, pašvaldību ēku, daudzdzīvokļu dzīvojamo un privātmāju energoefektivitāte, uzņēmējdarbības </a:t>
            </a:r>
            <a:r>
              <a:rPr lang="lv-LV" sz="1800" dirty="0" err="1">
                <a:latin typeface="Verdana" panose="020B0604030504040204" pitchFamily="34" charset="0"/>
                <a:ea typeface="Verdana" panose="020B0604030504040204" pitchFamily="34" charset="0"/>
              </a:rPr>
              <a:t>zaļināšana</a:t>
            </a:r>
            <a:r>
              <a:rPr lang="lv-LV" sz="1800" dirty="0">
                <a:latin typeface="Verdana" panose="020B0604030504040204" pitchFamily="34" charset="0"/>
                <a:ea typeface="Verdana" panose="020B0604030504040204" pitchFamily="34" charset="0"/>
              </a:rPr>
              <a:t>, </a:t>
            </a:r>
            <a:r>
              <a:rPr lang="lv-LV" sz="1800" dirty="0" err="1">
                <a:latin typeface="Verdana" panose="020B0604030504040204" pitchFamily="34" charset="0"/>
                <a:ea typeface="Verdana" panose="020B0604030504040204" pitchFamily="34" charset="0"/>
              </a:rPr>
              <a:t>elektromobilitāte</a:t>
            </a:r>
            <a:r>
              <a:rPr lang="lv-LV" sz="1800" dirty="0">
                <a:latin typeface="Verdana" panose="020B0604030504040204" pitchFamily="34" charset="0"/>
                <a:ea typeface="Verdana" panose="020B0604030504040204" pitchFamily="34" charset="0"/>
              </a:rPr>
              <a:t>, siltumapgādes energoefektivitāte</a:t>
            </a:r>
          </a:p>
        </p:txBody>
      </p:sp>
    </p:spTree>
    <p:extLst>
      <p:ext uri="{BB962C8B-B14F-4D97-AF65-F5344CB8AC3E}">
        <p14:creationId xmlns:p14="http://schemas.microsoft.com/office/powerpoint/2010/main" val="23807839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4878"/>
            <a:ext cx="12192000" cy="6862878"/>
          </a:xfrm>
          <a:prstGeom prst="rect">
            <a:avLst/>
          </a:prstGeom>
        </p:spPr>
      </p:pic>
      <p:sp>
        <p:nvSpPr>
          <p:cNvPr id="4" name="TextBox 3">
            <a:extLst>
              <a:ext uri="{FF2B5EF4-FFF2-40B4-BE49-F238E27FC236}">
                <a16:creationId xmlns:a16="http://schemas.microsoft.com/office/drawing/2014/main" id="{9502A527-77F2-4D3A-8853-04B4CE4EEB7F}"/>
              </a:ext>
            </a:extLst>
          </p:cNvPr>
          <p:cNvSpPr txBox="1"/>
          <p:nvPr/>
        </p:nvSpPr>
        <p:spPr>
          <a:xfrm>
            <a:off x="8126360" y="1239697"/>
            <a:ext cx="3611511" cy="2031325"/>
          </a:xfrm>
          <a:prstGeom prst="rect">
            <a:avLst/>
          </a:prstGeom>
          <a:solidFill>
            <a:schemeClr val="bg1"/>
          </a:solidFill>
        </p:spPr>
        <p:txBody>
          <a:bodyPr wrap="square">
            <a:spAutoFit/>
          </a:bodyPr>
          <a:lstStyle/>
          <a:p>
            <a:pPr>
              <a:defRPr/>
            </a:pPr>
            <a:r>
              <a:rPr lang="lv-LV" sz="1800" b="1">
                <a:solidFill>
                  <a:srgbClr val="000000"/>
                </a:solidFill>
                <a:latin typeface="Calibri" panose="020F0502020204030204" pitchFamily="34" charset="0"/>
                <a:cs typeface="Calibri" panose="020F0502020204030204" pitchFamily="34" charset="0"/>
              </a:rPr>
              <a:t>Mērķis: </a:t>
            </a:r>
            <a:r>
              <a:rPr lang="lv-LV" sz="1800">
                <a:solidFill>
                  <a:srgbClr val="000000"/>
                </a:solidFill>
                <a:latin typeface="Calibri" panose="020F0502020204030204" pitchFamily="34" charset="0"/>
                <a:cs typeface="Calibri" panose="020F0502020204030204" pitchFamily="34" charset="0"/>
              </a:rPr>
              <a:t>īstenot Eiropas Savienības kopējo mērķi līdz 2030. gadam samazināt siltumnīcefekta gāzu emisijas par vismaz 55% salīdzinājumā ar 1990. gadu, kā arī veicināt virzību uz ES </a:t>
            </a:r>
            <a:r>
              <a:rPr lang="lv-LV" sz="1800" err="1">
                <a:solidFill>
                  <a:srgbClr val="000000"/>
                </a:solidFill>
                <a:latin typeface="Calibri" panose="020F0502020204030204" pitchFamily="34" charset="0"/>
                <a:cs typeface="Calibri" panose="020F0502020204030204" pitchFamily="34" charset="0"/>
              </a:rPr>
              <a:t>klimatneitralitāti</a:t>
            </a:r>
            <a:r>
              <a:rPr lang="lv-LV" sz="1800">
                <a:solidFill>
                  <a:srgbClr val="000000"/>
                </a:solidFill>
                <a:latin typeface="Calibri" panose="020F0502020204030204" pitchFamily="34" charset="0"/>
                <a:cs typeface="Calibri" panose="020F0502020204030204" pitchFamily="34" charset="0"/>
              </a:rPr>
              <a:t> 2050.gadā</a:t>
            </a:r>
          </a:p>
        </p:txBody>
      </p:sp>
    </p:spTree>
    <p:extLst>
      <p:ext uri="{BB962C8B-B14F-4D97-AF65-F5344CB8AC3E}">
        <p14:creationId xmlns:p14="http://schemas.microsoft.com/office/powerpoint/2010/main" val="39949654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0A312-5620-71F3-57A0-2BA440257CDF}"/>
              </a:ext>
            </a:extLst>
          </p:cNvPr>
          <p:cNvSpPr>
            <a:spLocks noGrp="1"/>
          </p:cNvSpPr>
          <p:nvPr>
            <p:ph type="title"/>
          </p:nvPr>
        </p:nvSpPr>
        <p:spPr>
          <a:xfrm>
            <a:off x="838200" y="198871"/>
            <a:ext cx="10515600" cy="1024287"/>
          </a:xfrm>
        </p:spPr>
        <p:txBody>
          <a:bodyPr>
            <a:normAutofit/>
          </a:bodyPr>
          <a:lstStyle/>
          <a:p>
            <a:pPr algn="ctr"/>
            <a:r>
              <a:rPr lang="lv-LV" sz="2000" b="1">
                <a:solidFill>
                  <a:schemeClr val="accent6">
                    <a:lumMod val="75000"/>
                  </a:schemeClr>
                </a:solidFill>
                <a:latin typeface="Verdana" panose="020B0604030504040204" pitchFamily="34" charset="0"/>
                <a:ea typeface="Verdana" panose="020B0604030504040204" pitchFamily="34" charset="0"/>
              </a:rPr>
              <a:t>Enerģētika (īstenotie pasākumi)</a:t>
            </a:r>
          </a:p>
        </p:txBody>
      </p:sp>
      <p:sp>
        <p:nvSpPr>
          <p:cNvPr id="3" name="Content Placeholder 2">
            <a:extLst>
              <a:ext uri="{FF2B5EF4-FFF2-40B4-BE49-F238E27FC236}">
                <a16:creationId xmlns:a16="http://schemas.microsoft.com/office/drawing/2014/main" id="{5BA70D18-F3A1-C9D2-8A74-D028367BD11B}"/>
              </a:ext>
            </a:extLst>
          </p:cNvPr>
          <p:cNvSpPr>
            <a:spLocks noGrp="1"/>
          </p:cNvSpPr>
          <p:nvPr>
            <p:ph idx="1"/>
          </p:nvPr>
        </p:nvSpPr>
        <p:spPr>
          <a:xfrm>
            <a:off x="629861" y="1330036"/>
            <a:ext cx="10932276" cy="5162839"/>
          </a:xfrm>
        </p:spPr>
        <p:txBody>
          <a:bodyPr>
            <a:normAutofit fontScale="92500"/>
          </a:bodyPr>
          <a:lstStyle/>
          <a:p>
            <a:pPr marL="0" indent="0" algn="just">
              <a:lnSpc>
                <a:spcPct val="110000"/>
              </a:lnSpc>
              <a:spcBef>
                <a:spcPts val="300"/>
              </a:spcBef>
              <a:spcAft>
                <a:spcPts val="300"/>
              </a:spcAft>
              <a:buNone/>
            </a:pPr>
            <a:r>
              <a:rPr lang="lv-LV" sz="2000" dirty="0">
                <a:latin typeface="Verdana" panose="020B0604030504040204" pitchFamily="34" charset="0"/>
                <a:ea typeface="Verdana" panose="020B0604030504040204" pitchFamily="34" charset="0"/>
              </a:rPr>
              <a:t>Normatīvā regulējuma izmaiņas:</a:t>
            </a:r>
          </a:p>
          <a:p>
            <a:pPr marL="360000" lvl="1" algn="just">
              <a:lnSpc>
                <a:spcPct val="110000"/>
              </a:lnSpc>
              <a:spcBef>
                <a:spcPts val="300"/>
              </a:spcBef>
              <a:spcAft>
                <a:spcPts val="300"/>
              </a:spcAft>
            </a:pPr>
            <a:r>
              <a:rPr lang="lv-LV" sz="2000" dirty="0">
                <a:latin typeface="Verdana" panose="020B0604030504040204" pitchFamily="34" charset="0"/>
                <a:ea typeface="Verdana" panose="020B0604030504040204" pitchFamily="34" charset="0"/>
              </a:rPr>
              <a:t>Enerģētikas likuma grozījumi – AER </a:t>
            </a:r>
            <a:r>
              <a:rPr lang="lv-LV" sz="2000" dirty="0" err="1">
                <a:latin typeface="Verdana" panose="020B0604030504040204" pitchFamily="34" charset="0"/>
                <a:ea typeface="Verdana" panose="020B0604030504040204" pitchFamily="34" charset="0"/>
              </a:rPr>
              <a:t>energokopienu</a:t>
            </a:r>
            <a:r>
              <a:rPr lang="lv-LV" sz="2000" dirty="0">
                <a:latin typeface="Verdana" panose="020B0604030504040204" pitchFamily="34" charset="0"/>
                <a:ea typeface="Verdana" panose="020B0604030504040204" pitchFamily="34" charset="0"/>
              </a:rPr>
              <a:t> regulējuma iedibināšana</a:t>
            </a:r>
          </a:p>
          <a:p>
            <a:pPr marL="360000" lvl="1" algn="just">
              <a:lnSpc>
                <a:spcPct val="110000"/>
              </a:lnSpc>
              <a:spcBef>
                <a:spcPts val="300"/>
              </a:spcBef>
              <a:spcAft>
                <a:spcPts val="300"/>
              </a:spcAft>
            </a:pPr>
            <a:r>
              <a:rPr lang="lv-LV" sz="2000" dirty="0">
                <a:latin typeface="Verdana" panose="020B0604030504040204" pitchFamily="34" charset="0"/>
                <a:ea typeface="Verdana" panose="020B0604030504040204" pitchFamily="34" charset="0"/>
              </a:rPr>
              <a:t>Energoefektivitātes likuma grozījumi – principa «energoefektivitāte pirmajā vietā» nostiprināšana, jaunā perioda energoefektivitātes pienākumu shēma un pienākumi</a:t>
            </a:r>
          </a:p>
          <a:p>
            <a:pPr marL="360000" lvl="1" algn="just">
              <a:lnSpc>
                <a:spcPct val="110000"/>
              </a:lnSpc>
              <a:spcBef>
                <a:spcPts val="300"/>
              </a:spcBef>
              <a:spcAft>
                <a:spcPts val="300"/>
              </a:spcAft>
            </a:pPr>
            <a:r>
              <a:rPr lang="lv-LV" sz="2000" dirty="0">
                <a:latin typeface="Verdana" panose="020B0604030504040204" pitchFamily="34" charset="0"/>
                <a:ea typeface="Verdana" panose="020B0604030504040204" pitchFamily="34" charset="0"/>
              </a:rPr>
              <a:t>Elektroenerģijas tirgus likuma grozījumi – kompensācijas vēja elektrostaciju darbībā, AER tehnoloģiju atļauju procedūru vienkāršošana, elektroenerģijas neto uzskaites </a:t>
            </a:r>
            <a:r>
              <a:rPr lang="lv-LV" sz="2000" dirty="0" err="1">
                <a:latin typeface="Verdana" panose="020B0604030504040204" pitchFamily="34" charset="0"/>
                <a:ea typeface="Verdana" panose="020B0604030504040204" pitchFamily="34" charset="0"/>
              </a:rPr>
              <a:t>sistemas</a:t>
            </a:r>
            <a:r>
              <a:rPr lang="lv-LV" sz="2000" dirty="0">
                <a:latin typeface="Verdana" panose="020B0604030504040204" pitchFamily="34" charset="0"/>
                <a:ea typeface="Verdana" panose="020B0604030504040204" pitchFamily="34" charset="0"/>
              </a:rPr>
              <a:t> ieviešana, elektroenerģijas kopienas un elektroenerģijas kopīgošana</a:t>
            </a:r>
          </a:p>
          <a:p>
            <a:pPr marL="360000" lvl="1" algn="just">
              <a:lnSpc>
                <a:spcPct val="110000"/>
              </a:lnSpc>
              <a:spcBef>
                <a:spcPts val="300"/>
              </a:spcBef>
              <a:spcAft>
                <a:spcPts val="300"/>
              </a:spcAft>
            </a:pPr>
            <a:r>
              <a:rPr lang="lv-LV" sz="2000" dirty="0">
                <a:latin typeface="Verdana" panose="020B0604030504040204" pitchFamily="34" charset="0"/>
                <a:ea typeface="Verdana" panose="020B0604030504040204" pitchFamily="34" charset="0"/>
              </a:rPr>
              <a:t>Transporta enerģijas likums – pienākumi un mērķi degvielas piegādātājiem un </a:t>
            </a:r>
            <a:r>
              <a:rPr lang="lv-LV" sz="2000" dirty="0" err="1">
                <a:latin typeface="Verdana" panose="020B0604030504040204" pitchFamily="34" charset="0"/>
                <a:ea typeface="Verdana" panose="020B0604030504040204" pitchFamily="34" charset="0"/>
              </a:rPr>
              <a:t>valstspilsētām</a:t>
            </a:r>
            <a:endParaRPr lang="lv-LV" sz="2000" dirty="0">
              <a:latin typeface="Verdana" panose="020B0604030504040204" pitchFamily="34" charset="0"/>
              <a:ea typeface="Verdana" panose="020B0604030504040204" pitchFamily="34" charset="0"/>
            </a:endParaRPr>
          </a:p>
          <a:p>
            <a:pPr marL="0" lvl="1" indent="0" algn="just">
              <a:lnSpc>
                <a:spcPct val="110000"/>
              </a:lnSpc>
              <a:spcBef>
                <a:spcPts val="300"/>
              </a:spcBef>
              <a:spcAft>
                <a:spcPts val="300"/>
              </a:spcAft>
              <a:buNone/>
            </a:pPr>
            <a:r>
              <a:rPr lang="lv-LV" sz="2000" dirty="0">
                <a:latin typeface="Verdana" panose="020B0604030504040204" pitchFamily="34" charset="0"/>
                <a:ea typeface="Verdana" panose="020B0604030504040204" pitchFamily="34" charset="0"/>
              </a:rPr>
              <a:t>Latvijas – Igaunijas atkrastes vēja elektrostacijas kopprojekta </a:t>
            </a:r>
            <a:r>
              <a:rPr lang="lv-LV" sz="2000" i="1" dirty="0">
                <a:latin typeface="Verdana" panose="020B0604030504040204" pitchFamily="34" charset="0"/>
                <a:ea typeface="Verdana" panose="020B0604030504040204" pitchFamily="34" charset="0"/>
              </a:rPr>
              <a:t>ELWIND </a:t>
            </a:r>
            <a:r>
              <a:rPr lang="lv-LV" sz="2000" dirty="0">
                <a:latin typeface="Verdana" panose="020B0604030504040204" pitchFamily="34" charset="0"/>
                <a:ea typeface="Verdana" panose="020B0604030504040204" pitchFamily="34" charset="0"/>
              </a:rPr>
              <a:t>īstenošanas uzsākšana:</a:t>
            </a:r>
          </a:p>
          <a:p>
            <a:pPr marL="342900" lvl="1" indent="-342900" algn="just">
              <a:lnSpc>
                <a:spcPct val="110000"/>
              </a:lnSpc>
              <a:spcBef>
                <a:spcPts val="300"/>
              </a:spcBef>
              <a:spcAft>
                <a:spcPts val="300"/>
              </a:spcAft>
            </a:pPr>
            <a:r>
              <a:rPr lang="lv-LV" sz="2000" dirty="0">
                <a:latin typeface="Verdana" panose="020B0604030504040204" pitchFamily="34" charset="0"/>
                <a:ea typeface="Verdana" panose="020B0604030504040204" pitchFamily="34" charset="0"/>
              </a:rPr>
              <a:t>Projekta īstenošana Latvijas Investīciju un attīstības aģentūras vadībā</a:t>
            </a:r>
          </a:p>
          <a:p>
            <a:pPr marL="342900" lvl="1" indent="-342900" algn="just">
              <a:lnSpc>
                <a:spcPct val="110000"/>
              </a:lnSpc>
              <a:spcBef>
                <a:spcPts val="300"/>
              </a:spcBef>
              <a:spcAft>
                <a:spcPts val="300"/>
              </a:spcAft>
            </a:pPr>
            <a:r>
              <a:rPr lang="lv-LV" sz="2000" dirty="0">
                <a:latin typeface="Verdana" panose="020B0604030504040204" pitchFamily="34" charset="0"/>
                <a:ea typeface="Verdana" panose="020B0604030504040204" pitchFamily="34" charset="0"/>
              </a:rPr>
              <a:t>Iezīmēta projekta attīstības teritorija (laukums)</a:t>
            </a:r>
          </a:p>
          <a:p>
            <a:pPr marL="342900" lvl="1" indent="-342900" algn="just">
              <a:lnSpc>
                <a:spcPct val="110000"/>
              </a:lnSpc>
              <a:spcBef>
                <a:spcPts val="300"/>
              </a:spcBef>
              <a:spcAft>
                <a:spcPts val="300"/>
              </a:spcAft>
            </a:pPr>
            <a:r>
              <a:rPr lang="lv-LV" sz="2000" dirty="0">
                <a:latin typeface="Verdana" panose="020B0604030504040204" pitchFamily="34" charset="0"/>
                <a:ea typeface="Verdana" panose="020B0604030504040204" pitchFamily="34" charset="0"/>
              </a:rPr>
              <a:t>Piešķirts finansējums ietekmes uz vidi novērtējuma veikšanai</a:t>
            </a:r>
          </a:p>
        </p:txBody>
      </p:sp>
    </p:spTree>
    <p:extLst>
      <p:ext uri="{BB962C8B-B14F-4D97-AF65-F5344CB8AC3E}">
        <p14:creationId xmlns:p14="http://schemas.microsoft.com/office/powerpoint/2010/main" val="36538153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5">
            <a:extLst>
              <a:ext uri="{FF2B5EF4-FFF2-40B4-BE49-F238E27FC236}">
                <a16:creationId xmlns:a16="http://schemas.microsoft.com/office/drawing/2014/main" id="{DB5423CF-23FF-4016-BECB-2ADE6183E80C}"/>
              </a:ext>
            </a:extLst>
          </p:cNvPr>
          <p:cNvSpPr>
            <a:spLocks noGrp="1" noChangeArrowheads="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5A69AA0F-322F-4436-8CEA-65CBCC897588}" type="slidenum">
              <a:rPr lang="en-US" altLang="lv-LV" smtClean="0"/>
              <a:pPr/>
              <a:t>21</a:t>
            </a:fld>
            <a:endParaRPr lang="en-US" altLang="lv-LV"/>
          </a:p>
        </p:txBody>
      </p:sp>
      <p:sp>
        <p:nvSpPr>
          <p:cNvPr id="36867" name="Title 1">
            <a:extLst>
              <a:ext uri="{FF2B5EF4-FFF2-40B4-BE49-F238E27FC236}">
                <a16:creationId xmlns:a16="http://schemas.microsoft.com/office/drawing/2014/main" id="{281EA8CC-799F-4BC6-A4EC-486CECA22C36}"/>
              </a:ext>
            </a:extLst>
          </p:cNvPr>
          <p:cNvSpPr>
            <a:spLocks noGrp="1"/>
          </p:cNvSpPr>
          <p:nvPr>
            <p:ph type="title"/>
          </p:nvPr>
        </p:nvSpPr>
        <p:spPr>
          <a:xfrm>
            <a:off x="2273300" y="315913"/>
            <a:ext cx="9728200" cy="1038225"/>
          </a:xfrm>
        </p:spPr>
        <p:txBody>
          <a:bodyPr>
            <a:normAutofit/>
          </a:bodyPr>
          <a:lstStyle/>
          <a:p>
            <a:pPr algn="ctr" eaLnBrk="1" hangingPunct="1"/>
            <a:br>
              <a:rPr lang="lv-LV" altLang="lv-LV" sz="2000">
                <a:solidFill>
                  <a:srgbClr val="257735"/>
                </a:solidFill>
              </a:rPr>
            </a:br>
            <a:r>
              <a:rPr lang="lv-LV" altLang="lv-LV" sz="2000">
                <a:solidFill>
                  <a:srgbClr val="257735"/>
                </a:solidFill>
              </a:rPr>
              <a:t>NEKP 2030 – ĪSTENOŠANA (FINANSĒJUMS) - EM</a:t>
            </a:r>
          </a:p>
        </p:txBody>
      </p:sp>
      <p:graphicFrame>
        <p:nvGraphicFramePr>
          <p:cNvPr id="6" name="Table 8">
            <a:extLst>
              <a:ext uri="{FF2B5EF4-FFF2-40B4-BE49-F238E27FC236}">
                <a16:creationId xmlns:a16="http://schemas.microsoft.com/office/drawing/2014/main" id="{016517C1-9BAF-4859-A0EA-26A7281CF5CE}"/>
              </a:ext>
            </a:extLst>
          </p:cNvPr>
          <p:cNvGraphicFramePr>
            <a:graphicFrameLocks noGrp="1"/>
          </p:cNvGraphicFramePr>
          <p:nvPr/>
        </p:nvGraphicFramePr>
        <p:xfrm>
          <a:off x="254966" y="1782879"/>
          <a:ext cx="11746534" cy="5075121"/>
        </p:xfrm>
        <a:graphic>
          <a:graphicData uri="http://schemas.openxmlformats.org/drawingml/2006/table">
            <a:tbl>
              <a:tblPr firstRow="1" bandRow="1">
                <a:tableStyleId>{5C22544A-7EE6-4342-B048-85BDC9FD1C3A}</a:tableStyleId>
              </a:tblPr>
              <a:tblGrid>
                <a:gridCol w="6239363">
                  <a:extLst>
                    <a:ext uri="{9D8B030D-6E8A-4147-A177-3AD203B41FA5}">
                      <a16:colId xmlns:a16="http://schemas.microsoft.com/office/drawing/2014/main" val="20000"/>
                    </a:ext>
                  </a:extLst>
                </a:gridCol>
                <a:gridCol w="2071229">
                  <a:extLst>
                    <a:ext uri="{9D8B030D-6E8A-4147-A177-3AD203B41FA5}">
                      <a16:colId xmlns:a16="http://schemas.microsoft.com/office/drawing/2014/main" val="20001"/>
                    </a:ext>
                  </a:extLst>
                </a:gridCol>
                <a:gridCol w="3435942">
                  <a:extLst>
                    <a:ext uri="{9D8B030D-6E8A-4147-A177-3AD203B41FA5}">
                      <a16:colId xmlns:a16="http://schemas.microsoft.com/office/drawing/2014/main" val="20002"/>
                    </a:ext>
                  </a:extLst>
                </a:gridCol>
              </a:tblGrid>
              <a:tr h="961898">
                <a:tc>
                  <a:txBody>
                    <a:bodyPr/>
                    <a:lstStyle/>
                    <a:p>
                      <a:endParaRPr lang="en-GB" sz="1600">
                        <a:latin typeface="Verdana" panose="020B0604030504040204" pitchFamily="34" charset="0"/>
                        <a:ea typeface="Verdana" panose="020B0604030504040204" pitchFamily="34" charset="0"/>
                      </a:endParaRPr>
                    </a:p>
                  </a:txBody>
                  <a:tcPr marL="91441" marR="91441" marT="45723" marB="45723"/>
                </a:tc>
                <a:tc>
                  <a:txBody>
                    <a:bodyPr/>
                    <a:lstStyle/>
                    <a:p>
                      <a:pPr algn="ctr"/>
                      <a:r>
                        <a:rPr lang="lv-LV" sz="1400">
                          <a:latin typeface="Verdana" panose="020B0604030504040204" pitchFamily="34" charset="0"/>
                          <a:ea typeface="Verdana" panose="020B0604030504040204" pitchFamily="34" charset="0"/>
                        </a:rPr>
                        <a:t>ES fondu finansējums </a:t>
                      </a:r>
                    </a:p>
                    <a:p>
                      <a:pPr algn="ctr"/>
                      <a:r>
                        <a:rPr lang="lv-LV" sz="1400" i="1">
                          <a:latin typeface="Verdana" panose="020B0604030504040204" pitchFamily="34" charset="0"/>
                          <a:ea typeface="Verdana" panose="020B0604030504040204" pitchFamily="34" charset="0"/>
                        </a:rPr>
                        <a:t>(ar nacionālo līdzfinansējumu)</a:t>
                      </a:r>
                      <a:endParaRPr lang="en-GB" sz="1400" i="1">
                        <a:latin typeface="Verdana" panose="020B0604030504040204" pitchFamily="34" charset="0"/>
                        <a:ea typeface="Verdana" panose="020B0604030504040204" pitchFamily="34" charset="0"/>
                      </a:endParaRPr>
                    </a:p>
                  </a:txBody>
                  <a:tcPr marL="91441" marR="91441" marT="45723" marB="45723" anchor="ctr"/>
                </a:tc>
                <a:tc>
                  <a:txBody>
                    <a:bodyPr/>
                    <a:lstStyle/>
                    <a:p>
                      <a:pPr algn="ctr"/>
                      <a:r>
                        <a:rPr lang="lv-LV" sz="1600">
                          <a:latin typeface="Verdana" panose="020B0604030504040204" pitchFamily="34" charset="0"/>
                          <a:ea typeface="Verdana" panose="020B0604030504040204" pitchFamily="34" charset="0"/>
                        </a:rPr>
                        <a:t>Atveseļošanās un noturības mehānisms </a:t>
                      </a:r>
                      <a:r>
                        <a:rPr lang="lv-LV" sz="1600" i="1">
                          <a:latin typeface="Verdana" panose="020B0604030504040204" pitchFamily="34" charset="0"/>
                          <a:ea typeface="Verdana" panose="020B0604030504040204" pitchFamily="34" charset="0"/>
                        </a:rPr>
                        <a:t>(Atveseļošanās fonds)</a:t>
                      </a:r>
                      <a:endParaRPr lang="en-GB" sz="1600" i="1">
                        <a:latin typeface="Verdana" panose="020B0604030504040204" pitchFamily="34" charset="0"/>
                        <a:ea typeface="Verdana" panose="020B0604030504040204" pitchFamily="34" charset="0"/>
                      </a:endParaRPr>
                    </a:p>
                  </a:txBody>
                  <a:tcPr marL="91441" marR="91441" marT="45723" marB="45723"/>
                </a:tc>
                <a:extLst>
                  <a:ext uri="{0D108BD9-81ED-4DB2-BD59-A6C34878D82A}">
                    <a16:rowId xmlns:a16="http://schemas.microsoft.com/office/drawing/2014/main" val="10000"/>
                  </a:ext>
                </a:extLst>
              </a:tr>
              <a:tr h="452044">
                <a:tc>
                  <a:txBody>
                    <a:bodyPr/>
                    <a:lstStyle/>
                    <a:p>
                      <a:r>
                        <a:rPr lang="lv-LV" sz="1600">
                          <a:latin typeface="Verdana" panose="020B0604030504040204" pitchFamily="34" charset="0"/>
                          <a:ea typeface="Verdana" panose="020B0604030504040204" pitchFamily="34" charset="0"/>
                        </a:rPr>
                        <a:t>Privātmāju energoefektivitāte</a:t>
                      </a:r>
                    </a:p>
                  </a:txBody>
                  <a:tcPr marL="130046" marR="130046" marT="65009" marB="65009" anchor="ctr"/>
                </a:tc>
                <a:tc rowSpan="2">
                  <a:txBody>
                    <a:bodyPr/>
                    <a:lstStyle/>
                    <a:p>
                      <a:pPr algn="ctr"/>
                      <a:r>
                        <a:rPr lang="lv-LV" sz="1600">
                          <a:latin typeface="Verdana" panose="020B0604030504040204" pitchFamily="34" charset="0"/>
                          <a:ea typeface="Verdana" panose="020B0604030504040204" pitchFamily="34" charset="0"/>
                        </a:rPr>
                        <a:t>173 980 986 EUR</a:t>
                      </a:r>
                    </a:p>
                  </a:txBody>
                  <a:tcPr marL="130046" marR="130046" marT="65009" marB="65009" anchor="ctr"/>
                </a:tc>
                <a:tc>
                  <a:txBody>
                    <a:bodyPr/>
                    <a:lstStyle/>
                    <a:p>
                      <a:pPr algn="ctr"/>
                      <a:r>
                        <a:rPr lang="lv-LV" sz="1600">
                          <a:latin typeface="Verdana" panose="020B0604030504040204" pitchFamily="34" charset="0"/>
                          <a:ea typeface="Verdana" panose="020B0604030504040204" pitchFamily="34" charset="0"/>
                        </a:rPr>
                        <a:t>-</a:t>
                      </a:r>
                    </a:p>
                  </a:txBody>
                  <a:tcPr marL="130046" marR="130046" marT="65009" marB="65009" anchor="ctr"/>
                </a:tc>
                <a:extLst>
                  <a:ext uri="{0D108BD9-81ED-4DB2-BD59-A6C34878D82A}">
                    <a16:rowId xmlns:a16="http://schemas.microsoft.com/office/drawing/2014/main" val="10001"/>
                  </a:ext>
                </a:extLst>
              </a:tr>
              <a:tr h="452044">
                <a:tc>
                  <a:txBody>
                    <a:bodyPr/>
                    <a:lstStyle/>
                    <a:p>
                      <a:r>
                        <a:rPr lang="lv-LV" sz="1600">
                          <a:latin typeface="Verdana" panose="020B0604030504040204" pitchFamily="34" charset="0"/>
                          <a:ea typeface="Verdana" panose="020B0604030504040204" pitchFamily="34" charset="0"/>
                        </a:rPr>
                        <a:t>Daudzdzīvokļu māju energoefektivitāte </a:t>
                      </a:r>
                    </a:p>
                  </a:txBody>
                  <a:tcPr marL="130046" marR="130046" marT="65009" marB="65009" anchor="ctr"/>
                </a:tc>
                <a:tc vMerge="1">
                  <a:txBody>
                    <a:bodyPr/>
                    <a:lstStyle/>
                    <a:p>
                      <a:endParaRPr lang="lv-LV"/>
                    </a:p>
                  </a:txBody>
                  <a:tcPr marL="0" marR="0" marT="0" marB="0" horzOverflow="overflow"/>
                </a:tc>
                <a:tc>
                  <a:txBody>
                    <a:bodyPr/>
                    <a:lstStyle/>
                    <a:p>
                      <a:pPr algn="ctr"/>
                      <a:r>
                        <a:rPr lang="lv-LV" sz="1600">
                          <a:latin typeface="Verdana" panose="020B0604030504040204" pitchFamily="34" charset="0"/>
                          <a:ea typeface="Verdana" panose="020B0604030504040204" pitchFamily="34" charset="0"/>
                        </a:rPr>
                        <a:t>57 282 000 EUR</a:t>
                      </a:r>
                    </a:p>
                  </a:txBody>
                  <a:tcPr marL="130046" marR="130046" marT="65009" marB="65009" anchor="ctr"/>
                </a:tc>
                <a:extLst>
                  <a:ext uri="{0D108BD9-81ED-4DB2-BD59-A6C34878D82A}">
                    <a16:rowId xmlns:a16="http://schemas.microsoft.com/office/drawing/2014/main" val="10002"/>
                  </a:ext>
                </a:extLst>
              </a:tr>
              <a:tr h="676781">
                <a:tc>
                  <a:txBody>
                    <a:bodyPr/>
                    <a:lstStyle/>
                    <a:p>
                      <a:r>
                        <a:rPr lang="lv-LV" sz="1600">
                          <a:latin typeface="Verdana" panose="020B0604030504040204" pitchFamily="34" charset="0"/>
                          <a:ea typeface="Verdana" panose="020B0604030504040204" pitchFamily="34" charset="0"/>
                        </a:rPr>
                        <a:t>Valsts ēku energoefektivitāte </a:t>
                      </a:r>
                    </a:p>
                  </a:txBody>
                  <a:tcPr marL="130046" marR="130046" marT="65009" marB="65009" anchor="ctr"/>
                </a:tc>
                <a:tc>
                  <a:txBody>
                    <a:bodyPr/>
                    <a:lstStyle/>
                    <a:p>
                      <a:pPr algn="ctr"/>
                      <a:r>
                        <a:rPr lang="lv-LV" sz="1600">
                          <a:latin typeface="Verdana" panose="020B0604030504040204" pitchFamily="34" charset="0"/>
                          <a:ea typeface="Verdana" panose="020B0604030504040204" pitchFamily="34" charset="0"/>
                        </a:rPr>
                        <a:t>117 450 000 EUR</a:t>
                      </a:r>
                    </a:p>
                  </a:txBody>
                  <a:tcPr marL="130046" marR="130046" marT="65009" marB="65009" anchor="ctr"/>
                </a:tc>
                <a:tc rowSpan="2">
                  <a:txBody>
                    <a:bodyPr/>
                    <a:lstStyle/>
                    <a:p>
                      <a:pPr marL="0" marR="0" lvl="0" indent="0" algn="ctr" defTabSz="914353" rtl="0" eaLnBrk="1" fontAlgn="auto" latinLnBrk="0" hangingPunct="1">
                        <a:lnSpc>
                          <a:spcPct val="100000"/>
                        </a:lnSpc>
                        <a:spcBef>
                          <a:spcPts val="0"/>
                        </a:spcBef>
                        <a:spcAft>
                          <a:spcPts val="0"/>
                        </a:spcAft>
                        <a:buClrTx/>
                        <a:buSzTx/>
                        <a:buFontTx/>
                        <a:buNone/>
                        <a:tabLst/>
                        <a:defRPr/>
                      </a:pPr>
                      <a:r>
                        <a:rPr lang="lv-LV" sz="1600">
                          <a:latin typeface="Verdana" panose="020B0604030504040204" pitchFamily="34" charset="0"/>
                          <a:ea typeface="Verdana" panose="020B0604030504040204" pitchFamily="34" charset="0"/>
                        </a:rPr>
                        <a:t>23 956 000 EUR</a:t>
                      </a:r>
                    </a:p>
                  </a:txBody>
                  <a:tcPr marL="130046" marR="130046" marT="65009" marB="65009" anchor="ctr"/>
                </a:tc>
                <a:extLst>
                  <a:ext uri="{0D108BD9-81ED-4DB2-BD59-A6C34878D82A}">
                    <a16:rowId xmlns:a16="http://schemas.microsoft.com/office/drawing/2014/main" val="10003"/>
                  </a:ext>
                </a:extLst>
              </a:tr>
              <a:tr h="452044">
                <a:tc>
                  <a:txBody>
                    <a:bodyPr/>
                    <a:lstStyle/>
                    <a:p>
                      <a:r>
                        <a:rPr lang="lv-LV" sz="1600">
                          <a:latin typeface="Verdana" panose="020B0604030504040204" pitchFamily="34" charset="0"/>
                          <a:ea typeface="Verdana" panose="020B0604030504040204" pitchFamily="34" charset="0"/>
                        </a:rPr>
                        <a:t>Vēsturisko ēku energoefektivitāte</a:t>
                      </a:r>
                    </a:p>
                  </a:txBody>
                  <a:tcPr marL="130046" marR="130046" marT="65009" marB="65009" anchor="ctr"/>
                </a:tc>
                <a:tc>
                  <a:txBody>
                    <a:bodyPr/>
                    <a:lstStyle/>
                    <a:p>
                      <a:pPr algn="ctr"/>
                      <a:r>
                        <a:rPr lang="lv-LV" sz="1600">
                          <a:latin typeface="Verdana" panose="020B0604030504040204" pitchFamily="34" charset="0"/>
                          <a:ea typeface="Verdana" panose="020B0604030504040204" pitchFamily="34" charset="0"/>
                        </a:rPr>
                        <a:t>34 800 000EUR</a:t>
                      </a:r>
                    </a:p>
                  </a:txBody>
                  <a:tcPr marL="130046" marR="130046" marT="65009" marB="65009" anchor="ctr"/>
                </a:tc>
                <a:tc vMerge="1">
                  <a:txBody>
                    <a:bodyPr/>
                    <a:lstStyle/>
                    <a:p>
                      <a:endParaRPr lang="lv-LV"/>
                    </a:p>
                  </a:txBody>
                  <a:tcPr marL="0" marR="0" marT="0" marB="0" horzOverflow="overflow"/>
                </a:tc>
                <a:extLst>
                  <a:ext uri="{0D108BD9-81ED-4DB2-BD59-A6C34878D82A}">
                    <a16:rowId xmlns:a16="http://schemas.microsoft.com/office/drawing/2014/main" val="10004"/>
                  </a:ext>
                </a:extLst>
              </a:tr>
              <a:tr h="452044">
                <a:tc>
                  <a:txBody>
                    <a:bodyPr/>
                    <a:lstStyle/>
                    <a:p>
                      <a:r>
                        <a:rPr lang="lv-LV" sz="1600">
                          <a:latin typeface="Verdana" panose="020B0604030504040204" pitchFamily="34" charset="0"/>
                          <a:ea typeface="Verdana" panose="020B0604030504040204" pitchFamily="34" charset="0"/>
                        </a:rPr>
                        <a:t>Uzņēmumu energoefektivitāte</a:t>
                      </a:r>
                    </a:p>
                  </a:txBody>
                  <a:tcPr marL="130046" marR="130046" marT="65009" marB="65009" anchor="ctr"/>
                </a:tc>
                <a:tc>
                  <a:txBody>
                    <a:bodyPr/>
                    <a:lstStyle/>
                    <a:p>
                      <a:pPr algn="ctr"/>
                      <a:r>
                        <a:rPr lang="en-US" sz="1600" kern="1200">
                          <a:latin typeface="Verdana" panose="020B0604030504040204" pitchFamily="34" charset="0"/>
                          <a:ea typeface="Verdana" panose="020B0604030504040204" pitchFamily="34" charset="0"/>
                        </a:rPr>
                        <a:t>43 500 000</a:t>
                      </a:r>
                      <a:r>
                        <a:rPr lang="lv-LV" sz="1600" kern="1200">
                          <a:latin typeface="Verdana" panose="020B0604030504040204" pitchFamily="34" charset="0"/>
                          <a:ea typeface="Verdana" panose="020B0604030504040204" pitchFamily="34" charset="0"/>
                        </a:rPr>
                        <a:t> EUR</a:t>
                      </a:r>
                    </a:p>
                  </a:txBody>
                  <a:tcPr marL="130046" marR="130046" marT="65009" marB="65009" anchor="ctr"/>
                </a:tc>
                <a:tc>
                  <a:txBody>
                    <a:bodyPr/>
                    <a:lstStyle/>
                    <a:p>
                      <a:pPr algn="ctr"/>
                      <a:r>
                        <a:rPr lang="lv-LV" sz="1600">
                          <a:latin typeface="Verdana" panose="020B0604030504040204" pitchFamily="34" charset="0"/>
                          <a:ea typeface="Verdana" panose="020B0604030504040204" pitchFamily="34" charset="0"/>
                        </a:rPr>
                        <a:t>120 586 000 EUR</a:t>
                      </a:r>
                    </a:p>
                  </a:txBody>
                  <a:tcPr marL="130046" marR="130046" marT="65009" marB="65009" anchor="ctr"/>
                </a:tc>
                <a:extLst>
                  <a:ext uri="{0D108BD9-81ED-4DB2-BD59-A6C34878D82A}">
                    <a16:rowId xmlns:a16="http://schemas.microsoft.com/office/drawing/2014/main" val="10005"/>
                  </a:ext>
                </a:extLst>
              </a:tr>
              <a:tr h="452044">
                <a:tc>
                  <a:txBody>
                    <a:bodyPr/>
                    <a:lstStyle/>
                    <a:p>
                      <a:r>
                        <a:rPr lang="lv-LV" sz="1600">
                          <a:latin typeface="Verdana" panose="020B0604030504040204" pitchFamily="34" charset="0"/>
                          <a:ea typeface="Verdana" panose="020B0604030504040204" pitchFamily="34" charset="0"/>
                        </a:rPr>
                        <a:t>Elektroenerģijas  pārvades  un  sadales  tīklu modernizācija</a:t>
                      </a:r>
                    </a:p>
                  </a:txBody>
                  <a:tcPr marL="130046" marR="130046" marT="65009" marB="65009" anchor="ctr"/>
                </a:tc>
                <a:tc>
                  <a:txBody>
                    <a:bodyPr/>
                    <a:lstStyle/>
                    <a:p>
                      <a:pPr algn="ctr"/>
                      <a:r>
                        <a:rPr lang="lv-LV" sz="1600">
                          <a:latin typeface="Verdana" panose="020B0604030504040204" pitchFamily="34" charset="0"/>
                          <a:ea typeface="Verdana" panose="020B0604030504040204" pitchFamily="34" charset="0"/>
                        </a:rPr>
                        <a:t>-</a:t>
                      </a:r>
                    </a:p>
                  </a:txBody>
                  <a:tcPr marL="130046" marR="130046" marT="65009" marB="65009" anchor="ctr"/>
                </a:tc>
                <a:tc>
                  <a:txBody>
                    <a:bodyPr/>
                    <a:lstStyle/>
                    <a:p>
                      <a:pPr algn="ctr"/>
                      <a:r>
                        <a:rPr lang="lv-LV" sz="1600">
                          <a:latin typeface="Verdana" panose="020B0604030504040204" pitchFamily="34" charset="0"/>
                          <a:ea typeface="Verdana" panose="020B0604030504040204" pitchFamily="34" charset="0"/>
                        </a:rPr>
                        <a:t>80 000 000 EUR</a:t>
                      </a:r>
                    </a:p>
                  </a:txBody>
                  <a:tcPr marL="130046" marR="130046" marT="65009" marB="65009" anchor="ctr"/>
                </a:tc>
                <a:extLst>
                  <a:ext uri="{0D108BD9-81ED-4DB2-BD59-A6C34878D82A}">
                    <a16:rowId xmlns:a16="http://schemas.microsoft.com/office/drawing/2014/main" val="10006"/>
                  </a:ext>
                </a:extLst>
              </a:tr>
              <a:tr h="558524">
                <a:tc>
                  <a:txBody>
                    <a:bodyPr/>
                    <a:lstStyle/>
                    <a:p>
                      <a:r>
                        <a:rPr lang="lv-LV" sz="1600">
                          <a:latin typeface="Verdana" panose="020B0604030504040204" pitchFamily="34" charset="0"/>
                          <a:ea typeface="Verdana" panose="020B0604030504040204" pitchFamily="34" charset="0"/>
                        </a:rPr>
                        <a:t>AER elektrības ražošanā </a:t>
                      </a:r>
                    </a:p>
                  </a:txBody>
                  <a:tcPr marL="130046" marR="130046" marT="65009" marB="65009" anchor="ctr"/>
                </a:tc>
                <a:tc>
                  <a:txBody>
                    <a:bodyPr/>
                    <a:lstStyle/>
                    <a:p>
                      <a:pPr algn="ctr"/>
                      <a:r>
                        <a:rPr lang="lv-LV" sz="1600">
                          <a:latin typeface="Verdana" panose="020B0604030504040204" pitchFamily="34" charset="0"/>
                          <a:ea typeface="Verdana" panose="020B0604030504040204" pitchFamily="34" charset="0"/>
                        </a:rPr>
                        <a:t>23 490 000 EUR</a:t>
                      </a:r>
                    </a:p>
                  </a:txBody>
                  <a:tcPr marL="130046" marR="130046" marT="65009" marB="65009" anchor="ctr"/>
                </a:tc>
                <a:tc>
                  <a:txBody>
                    <a:bodyPr/>
                    <a:lstStyle/>
                    <a:p>
                      <a:pPr algn="ctr"/>
                      <a:r>
                        <a:rPr lang="lv-LV" sz="1600">
                          <a:latin typeface="Verdana" panose="020B0604030504040204" pitchFamily="34" charset="0"/>
                          <a:ea typeface="Verdana" panose="020B0604030504040204" pitchFamily="34" charset="0"/>
                        </a:rPr>
                        <a:t>-</a:t>
                      </a:r>
                    </a:p>
                  </a:txBody>
                  <a:tcPr marL="130046" marR="130046" marT="65009" marB="65009" anchor="ctr"/>
                </a:tc>
                <a:extLst>
                  <a:ext uri="{0D108BD9-81ED-4DB2-BD59-A6C34878D82A}">
                    <a16:rowId xmlns:a16="http://schemas.microsoft.com/office/drawing/2014/main" val="4281073032"/>
                  </a:ext>
                </a:extLst>
              </a:tr>
              <a:tr h="45204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600" kern="1200" dirty="0">
                          <a:effectLst/>
                          <a:latin typeface="Verdana" panose="020B0604030504040204" pitchFamily="34" charset="0"/>
                          <a:ea typeface="Verdana" panose="020B0604030504040204" pitchFamily="34" charset="0"/>
                        </a:rPr>
                        <a:t>Biometāna ražošanas un izmantošanas veicināšana</a:t>
                      </a:r>
                    </a:p>
                  </a:txBody>
                  <a:tcPr marL="130046" marR="130046" marT="65009" marB="65009" anchor="ctr"/>
                </a:tc>
                <a:tc>
                  <a:txBody>
                    <a:bodyPr/>
                    <a:lstStyle/>
                    <a:p>
                      <a:pPr algn="ctr"/>
                      <a:r>
                        <a:rPr lang="lv-LV" sz="1600" kern="1200">
                          <a:effectLst/>
                          <a:latin typeface="Verdana" panose="020B0604030504040204" pitchFamily="34" charset="0"/>
                          <a:ea typeface="Verdana" panose="020B0604030504040204" pitchFamily="34" charset="0"/>
                        </a:rPr>
                        <a:t>21 750 000 EUR</a:t>
                      </a:r>
                      <a:endParaRPr lang="lv-LV" sz="1600">
                        <a:latin typeface="Verdana" panose="020B0604030504040204" pitchFamily="34" charset="0"/>
                        <a:ea typeface="Verdana" panose="020B0604030504040204" pitchFamily="34" charset="0"/>
                      </a:endParaRPr>
                    </a:p>
                  </a:txBody>
                  <a:tcPr marL="130046" marR="130046" marT="65009" marB="65009" anchor="ctr"/>
                </a:tc>
                <a:tc>
                  <a:txBody>
                    <a:bodyPr/>
                    <a:lstStyle/>
                    <a:p>
                      <a:pPr algn="ctr"/>
                      <a:r>
                        <a:rPr lang="lv-LV" sz="1600">
                          <a:latin typeface="Verdana" panose="020B0604030504040204" pitchFamily="34" charset="0"/>
                          <a:ea typeface="Verdana" panose="020B0604030504040204" pitchFamily="34" charset="0"/>
                        </a:rPr>
                        <a:t>-</a:t>
                      </a:r>
                    </a:p>
                  </a:txBody>
                  <a:tcPr marL="130046" marR="130046" marT="65009" marB="65009" anchor="ctr"/>
                </a:tc>
                <a:extLst>
                  <a:ext uri="{0D108BD9-81ED-4DB2-BD59-A6C34878D82A}">
                    <a16:rowId xmlns:a16="http://schemas.microsoft.com/office/drawing/2014/main" val="10007"/>
                  </a:ext>
                </a:extLst>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0A312-5620-71F3-57A0-2BA440257CDF}"/>
              </a:ext>
            </a:extLst>
          </p:cNvPr>
          <p:cNvSpPr>
            <a:spLocks noGrp="1"/>
          </p:cNvSpPr>
          <p:nvPr>
            <p:ph type="title"/>
          </p:nvPr>
        </p:nvSpPr>
        <p:spPr>
          <a:xfrm>
            <a:off x="838200" y="0"/>
            <a:ext cx="10515600" cy="1325563"/>
          </a:xfrm>
        </p:spPr>
        <p:txBody>
          <a:bodyPr>
            <a:normAutofit/>
          </a:bodyPr>
          <a:lstStyle/>
          <a:p>
            <a:pPr algn="ctr"/>
            <a:r>
              <a:rPr lang="lv-LV" sz="2000" b="1">
                <a:solidFill>
                  <a:schemeClr val="accent6">
                    <a:lumMod val="75000"/>
                  </a:schemeClr>
                </a:solidFill>
                <a:latin typeface="Verdana" panose="020B0604030504040204" pitchFamily="34" charset="0"/>
                <a:ea typeface="Verdana" panose="020B0604030504040204" pitchFamily="34" charset="0"/>
              </a:rPr>
              <a:t>Enerģētika (atbalsta programmas)</a:t>
            </a:r>
          </a:p>
        </p:txBody>
      </p:sp>
      <p:pic>
        <p:nvPicPr>
          <p:cNvPr id="6" name="Content Placeholder 4" descr="A picture containing text&#10;&#10;Description automatically generated">
            <a:extLst>
              <a:ext uri="{FF2B5EF4-FFF2-40B4-BE49-F238E27FC236}">
                <a16:creationId xmlns:a16="http://schemas.microsoft.com/office/drawing/2014/main" id="{5825EA0C-CA84-4909-B33E-7BDD9C2530EE}"/>
              </a:ext>
            </a:extLst>
          </p:cNvPr>
          <p:cNvPicPr>
            <a:picLocks noChangeAspect="1"/>
          </p:cNvPicPr>
          <p:nvPr/>
        </p:nvPicPr>
        <p:blipFill rotWithShape="1">
          <a:blip r:embed="rId2">
            <a:extLst>
              <a:ext uri="{28A0092B-C50C-407E-A947-70E740481C1C}">
                <a14:useLocalDpi xmlns:a14="http://schemas.microsoft.com/office/drawing/2010/main" val="0"/>
              </a:ext>
            </a:extLst>
          </a:blip>
          <a:srcRect t="19"/>
          <a:stretch/>
        </p:blipFill>
        <p:spPr>
          <a:xfrm>
            <a:off x="0" y="1114148"/>
            <a:ext cx="10213184" cy="5743852"/>
          </a:xfrm>
          <a:prstGeom prst="rect">
            <a:avLst/>
          </a:prstGeom>
        </p:spPr>
      </p:pic>
      <p:sp>
        <p:nvSpPr>
          <p:cNvPr id="7" name="TextBox 6">
            <a:extLst>
              <a:ext uri="{FF2B5EF4-FFF2-40B4-BE49-F238E27FC236}">
                <a16:creationId xmlns:a16="http://schemas.microsoft.com/office/drawing/2014/main" id="{367F7E1E-DE71-48BE-8FA5-150D97D9691F}"/>
              </a:ext>
            </a:extLst>
          </p:cNvPr>
          <p:cNvSpPr txBox="1"/>
          <p:nvPr/>
        </p:nvSpPr>
        <p:spPr>
          <a:xfrm>
            <a:off x="10213184" y="1054894"/>
            <a:ext cx="1978816" cy="3416320"/>
          </a:xfrm>
          <a:prstGeom prst="rect">
            <a:avLst/>
          </a:prstGeom>
          <a:noFill/>
        </p:spPr>
        <p:txBody>
          <a:bodyPr wrap="square" rtlCol="0">
            <a:spAutoFit/>
          </a:bodyPr>
          <a:lstStyle/>
          <a:p>
            <a:pPr algn="ctr"/>
            <a:r>
              <a:rPr lang="lv-LV">
                <a:solidFill>
                  <a:schemeClr val="tx1"/>
                </a:solidFill>
              </a:rPr>
              <a:t>SEG emisiju samazinājuma mērķu sasniegšanas izmaksas:</a:t>
            </a:r>
          </a:p>
          <a:p>
            <a:pPr algn="ctr"/>
            <a:r>
              <a:rPr lang="lv-LV" b="1">
                <a:solidFill>
                  <a:schemeClr val="tx1"/>
                </a:solidFill>
              </a:rPr>
              <a:t>7000 eur/CO2 ekv.t</a:t>
            </a:r>
          </a:p>
          <a:p>
            <a:pPr algn="ctr"/>
            <a:endParaRPr lang="lv-LV">
              <a:solidFill>
                <a:schemeClr val="tx1"/>
              </a:solidFill>
            </a:endParaRPr>
          </a:p>
          <a:p>
            <a:pPr algn="ctr"/>
            <a:r>
              <a:rPr lang="lv-LV">
                <a:solidFill>
                  <a:schemeClr val="tx1"/>
                </a:solidFill>
              </a:rPr>
              <a:t>Kopā indikatīvais SEG emisiju samazinājums:</a:t>
            </a:r>
          </a:p>
          <a:p>
            <a:pPr algn="ctr"/>
            <a:r>
              <a:rPr lang="lv-LV" b="1">
                <a:solidFill>
                  <a:schemeClr val="tx1"/>
                </a:solidFill>
              </a:rPr>
              <a:t>99 786 CO2 ekv.t</a:t>
            </a:r>
          </a:p>
        </p:txBody>
      </p:sp>
    </p:spTree>
    <p:extLst>
      <p:ext uri="{BB962C8B-B14F-4D97-AF65-F5344CB8AC3E}">
        <p14:creationId xmlns:p14="http://schemas.microsoft.com/office/powerpoint/2010/main" val="34444404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0A312-5620-71F3-57A0-2BA440257CDF}"/>
              </a:ext>
            </a:extLst>
          </p:cNvPr>
          <p:cNvSpPr>
            <a:spLocks noGrp="1"/>
          </p:cNvSpPr>
          <p:nvPr>
            <p:ph type="title"/>
          </p:nvPr>
        </p:nvSpPr>
        <p:spPr/>
        <p:txBody>
          <a:bodyPr>
            <a:normAutofit/>
          </a:bodyPr>
          <a:lstStyle/>
          <a:p>
            <a:pPr algn="ctr"/>
            <a:r>
              <a:rPr lang="lv-LV" sz="2000" b="1">
                <a:solidFill>
                  <a:schemeClr val="accent6">
                    <a:lumMod val="75000"/>
                  </a:schemeClr>
                </a:solidFill>
                <a:latin typeface="Verdana" panose="020B0604030504040204" pitchFamily="34" charset="0"/>
                <a:ea typeface="Verdana" panose="020B0604030504040204" pitchFamily="34" charset="0"/>
              </a:rPr>
              <a:t>Enerģētikas sektorā </a:t>
            </a:r>
            <a:r>
              <a:rPr lang="lv-LV" sz="2000" b="1">
                <a:solidFill>
                  <a:schemeClr val="accent6">
                    <a:lumMod val="75000"/>
                  </a:schemeClr>
                </a:solidFill>
                <a:effectLst/>
                <a:latin typeface="Verdana" panose="020B0604030504040204" pitchFamily="34" charset="0"/>
                <a:ea typeface="Verdana" panose="020B0604030504040204" pitchFamily="34" charset="0"/>
              </a:rPr>
              <a:t>aktuālie/plānotie pētījumi un izpētes par SEG emisiju samazināšanu, tostarp, galvenie rezultāti vai sagaidāmie rezultāti</a:t>
            </a:r>
            <a:endParaRPr lang="lv-LV" sz="2000" b="1">
              <a:solidFill>
                <a:schemeClr val="accent6">
                  <a:lumMod val="75000"/>
                </a:schemeClr>
              </a:solidFill>
              <a:latin typeface="Verdana" panose="020B0604030504040204" pitchFamily="34" charset="0"/>
              <a:ea typeface="Verdana" panose="020B0604030504040204" pitchFamily="34" charset="0"/>
            </a:endParaRPr>
          </a:p>
        </p:txBody>
      </p:sp>
      <p:sp>
        <p:nvSpPr>
          <p:cNvPr id="3" name="Content Placeholder 2">
            <a:extLst>
              <a:ext uri="{FF2B5EF4-FFF2-40B4-BE49-F238E27FC236}">
                <a16:creationId xmlns:a16="http://schemas.microsoft.com/office/drawing/2014/main" id="{5BA70D18-F3A1-C9D2-8A74-D028367BD11B}"/>
              </a:ext>
            </a:extLst>
          </p:cNvPr>
          <p:cNvSpPr>
            <a:spLocks noGrp="1"/>
          </p:cNvSpPr>
          <p:nvPr>
            <p:ph idx="1"/>
          </p:nvPr>
        </p:nvSpPr>
        <p:spPr>
          <a:xfrm>
            <a:off x="629861" y="1690687"/>
            <a:ext cx="10932276" cy="4662612"/>
          </a:xfrm>
        </p:spPr>
        <p:txBody>
          <a:bodyPr>
            <a:normAutofit/>
          </a:bodyPr>
          <a:lstStyle/>
          <a:p>
            <a:pPr algn="just"/>
            <a:r>
              <a:rPr lang="lv-LV" sz="1800">
                <a:latin typeface="Verdana" panose="020B0604030504040204" pitchFamily="34" charset="0"/>
                <a:ea typeface="Verdana" panose="020B0604030504040204" pitchFamily="34" charset="0"/>
              </a:rPr>
              <a:t>2021.-2022.gadā noslēdzās Valsts pētījumu programma «Enerģētika»;</a:t>
            </a:r>
          </a:p>
          <a:p>
            <a:pPr marL="0" indent="0" algn="just">
              <a:buNone/>
            </a:pPr>
            <a:endParaRPr lang="lv-LV" sz="1800">
              <a:latin typeface="Verdana" panose="020B0604030504040204" pitchFamily="34" charset="0"/>
              <a:ea typeface="Verdana" panose="020B0604030504040204" pitchFamily="34" charset="0"/>
            </a:endParaRPr>
          </a:p>
          <a:p>
            <a:pPr algn="just"/>
            <a:r>
              <a:rPr lang="lv-LV" sz="1800">
                <a:latin typeface="Verdana" panose="020B0604030504040204" pitchFamily="34" charset="0"/>
                <a:ea typeface="Verdana" panose="020B0604030504040204" pitchFamily="34" charset="0"/>
              </a:rPr>
              <a:t>Latvijas zinātniskās institūcijas (Fizikālās enerģētikas institūtu, Latvijas universitāte Rīgas Tehniskā universitāte) sadarbībā ar starptautiskajiem konsultantiem izstrādā </a:t>
            </a:r>
            <a:r>
              <a:rPr lang="lv-LV" sz="1800" b="1">
                <a:latin typeface="Verdana" panose="020B0604030504040204" pitchFamily="34" charset="0"/>
                <a:ea typeface="Verdana" panose="020B0604030504040204" pitchFamily="34" charset="0"/>
              </a:rPr>
              <a:t>enerģētikas un tautsaimniecības attīstības prognozēšanas modeļus, ieskaitot enerģētikas mērķu izpildei nepieciešamās SEG aplēses</a:t>
            </a:r>
            <a:r>
              <a:rPr lang="lv-LV" sz="1800">
                <a:latin typeface="Verdana" panose="020B0604030504040204" pitchFamily="34" charset="0"/>
                <a:ea typeface="Verdana" panose="020B0604030504040204" pitchFamily="34" charset="0"/>
              </a:rPr>
              <a:t>;</a:t>
            </a:r>
          </a:p>
          <a:p>
            <a:pPr marL="0" indent="0" algn="just">
              <a:buNone/>
            </a:pPr>
            <a:endParaRPr lang="lv-LV" sz="1800">
              <a:latin typeface="Verdana" panose="020B0604030504040204" pitchFamily="34" charset="0"/>
              <a:ea typeface="Verdana" panose="020B0604030504040204" pitchFamily="34" charset="0"/>
            </a:endParaRPr>
          </a:p>
          <a:p>
            <a:pPr algn="just"/>
            <a:r>
              <a:rPr lang="lv-LV" sz="1800">
                <a:latin typeface="Verdana" panose="020B0604030504040204" pitchFamily="34" charset="0"/>
                <a:ea typeface="Verdana" panose="020B0604030504040204" pitchFamily="34" charset="0"/>
              </a:rPr>
              <a:t>Konceptuālajā ziņojumā «Kompleksi pasākumi obligātā iepirkuma komponentes problemātikas risināšanai un elektroenerģijas tirgus attīstībai» ir paredzēti vairāk nekā 5 milj. ikgadēji 2023.-2025. «</a:t>
            </a:r>
            <a:r>
              <a:rPr lang="lv-LV" sz="1800" err="1">
                <a:latin typeface="Verdana" panose="020B0604030504040204" pitchFamily="34" charset="0"/>
                <a:ea typeface="Verdana" panose="020B0604030504040204" pitchFamily="34" charset="0"/>
              </a:rPr>
              <a:t>Klimatneitralitātes</a:t>
            </a:r>
            <a:r>
              <a:rPr lang="lv-LV" sz="1800">
                <a:latin typeface="Verdana" panose="020B0604030504040204" pitchFamily="34" charset="0"/>
                <a:ea typeface="Verdana" panose="020B0604030504040204" pitchFamily="34" charset="0"/>
              </a:rPr>
              <a:t> mērķu sasniegšanas aktivitātēm, pētniecības ietvara u.c. pasākumu īstenošana enerģētikas jomā, tai skaitā ne-emisiju tehnoloģiju attīstībai».</a:t>
            </a:r>
          </a:p>
          <a:p>
            <a:pPr marL="457200" lvl="1" indent="0" algn="just">
              <a:buNone/>
            </a:pPr>
            <a:endParaRPr lang="lv-LV" sz="2000">
              <a:latin typeface="Verdana" panose="020B0604030504040204" pitchFamily="34" charset="0"/>
              <a:ea typeface="Verdana" panose="020B0604030504040204" pitchFamily="34" charset="0"/>
            </a:endParaRPr>
          </a:p>
          <a:p>
            <a:pPr marL="0" indent="0">
              <a:buNone/>
            </a:pPr>
            <a:endParaRPr lang="lv-LV">
              <a:solidFill>
                <a:srgbClr val="FF0000"/>
              </a:solidFill>
            </a:endParaRPr>
          </a:p>
        </p:txBody>
      </p:sp>
    </p:spTree>
    <p:extLst>
      <p:ext uri="{BB962C8B-B14F-4D97-AF65-F5344CB8AC3E}">
        <p14:creationId xmlns:p14="http://schemas.microsoft.com/office/powerpoint/2010/main" val="33511353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10847-7BEC-41CB-C040-EE1AB9E937D5}"/>
              </a:ext>
            </a:extLst>
          </p:cNvPr>
          <p:cNvSpPr>
            <a:spLocks noGrp="1"/>
          </p:cNvSpPr>
          <p:nvPr>
            <p:ph type="title"/>
          </p:nvPr>
        </p:nvSpPr>
        <p:spPr>
          <a:xfrm>
            <a:off x="838200" y="124692"/>
            <a:ext cx="10515600" cy="850466"/>
          </a:xfrm>
        </p:spPr>
        <p:txBody>
          <a:bodyPr>
            <a:noAutofit/>
          </a:bodyPr>
          <a:lstStyle/>
          <a:p>
            <a:pPr algn="ctr"/>
            <a:r>
              <a:rPr lang="lv-LV" sz="2000" b="1" i="1" err="1">
                <a:solidFill>
                  <a:schemeClr val="accent6">
                    <a:lumMod val="75000"/>
                  </a:schemeClr>
                </a:solidFill>
                <a:latin typeface="Verdana" panose="020B0604030504040204" pitchFamily="34" charset="0"/>
                <a:ea typeface="Verdana" panose="020B0604030504040204" pitchFamily="34" charset="0"/>
              </a:rPr>
              <a:t>Fit</a:t>
            </a:r>
            <a:r>
              <a:rPr lang="lv-LV" sz="2000" b="1" i="1">
                <a:solidFill>
                  <a:schemeClr val="accent6">
                    <a:lumMod val="75000"/>
                  </a:schemeClr>
                </a:solidFill>
                <a:latin typeface="Verdana" panose="020B0604030504040204" pitchFamily="34" charset="0"/>
                <a:ea typeface="Verdana" panose="020B0604030504040204" pitchFamily="34" charset="0"/>
              </a:rPr>
              <a:t> </a:t>
            </a:r>
            <a:r>
              <a:rPr lang="lv-LV" sz="2000" b="1" i="1" err="1">
                <a:solidFill>
                  <a:schemeClr val="accent6">
                    <a:lumMod val="75000"/>
                  </a:schemeClr>
                </a:solidFill>
                <a:latin typeface="Verdana" panose="020B0604030504040204" pitchFamily="34" charset="0"/>
                <a:ea typeface="Verdana" panose="020B0604030504040204" pitchFamily="34" charset="0"/>
              </a:rPr>
              <a:t>For</a:t>
            </a:r>
            <a:r>
              <a:rPr lang="lv-LV" sz="2000" b="1" i="1">
                <a:solidFill>
                  <a:schemeClr val="accent6">
                    <a:lumMod val="75000"/>
                  </a:schemeClr>
                </a:solidFill>
                <a:latin typeface="Verdana" panose="020B0604030504040204" pitchFamily="34" charset="0"/>
                <a:ea typeface="Verdana" panose="020B0604030504040204" pitchFamily="34" charset="0"/>
              </a:rPr>
              <a:t> 55 </a:t>
            </a:r>
            <a:r>
              <a:rPr lang="lv-LV" sz="2000" b="1" i="1" err="1">
                <a:solidFill>
                  <a:schemeClr val="accent6">
                    <a:lumMod val="75000"/>
                  </a:schemeClr>
                </a:solidFill>
                <a:latin typeface="Verdana" panose="020B0604030504040204" pitchFamily="34" charset="0"/>
                <a:ea typeface="Verdana" panose="020B0604030504040204" pitchFamily="34" charset="0"/>
              </a:rPr>
              <a:t>pakotne</a:t>
            </a:r>
            <a:r>
              <a:rPr lang="lv-LV" sz="2000" b="1" i="1">
                <a:solidFill>
                  <a:schemeClr val="accent6">
                    <a:lumMod val="75000"/>
                  </a:schemeClr>
                </a:solidFill>
                <a:latin typeface="Verdana" panose="020B0604030504040204" pitchFamily="34" charset="0"/>
                <a:ea typeface="Verdana" panose="020B0604030504040204" pitchFamily="34" charset="0"/>
              </a:rPr>
              <a:t> </a:t>
            </a:r>
            <a:r>
              <a:rPr lang="lv-LV" sz="2000" b="1">
                <a:solidFill>
                  <a:schemeClr val="accent6">
                    <a:lumMod val="75000"/>
                  </a:schemeClr>
                </a:solidFill>
                <a:latin typeface="Verdana" panose="020B0604030504040204" pitchFamily="34" charset="0"/>
                <a:ea typeface="Verdana" panose="020B0604030504040204" pitchFamily="34" charset="0"/>
              </a:rPr>
              <a:t>- enerģētika</a:t>
            </a:r>
          </a:p>
        </p:txBody>
      </p:sp>
      <p:sp>
        <p:nvSpPr>
          <p:cNvPr id="3" name="Content Placeholder 2">
            <a:extLst>
              <a:ext uri="{FF2B5EF4-FFF2-40B4-BE49-F238E27FC236}">
                <a16:creationId xmlns:a16="http://schemas.microsoft.com/office/drawing/2014/main" id="{3398BF46-2E06-9EF7-39C7-472A3CCE9CA1}"/>
              </a:ext>
            </a:extLst>
          </p:cNvPr>
          <p:cNvSpPr>
            <a:spLocks noGrp="1"/>
          </p:cNvSpPr>
          <p:nvPr>
            <p:ph idx="1"/>
          </p:nvPr>
        </p:nvSpPr>
        <p:spPr>
          <a:xfrm>
            <a:off x="273133" y="792480"/>
            <a:ext cx="11566566" cy="5940830"/>
          </a:xfrm>
        </p:spPr>
        <p:txBody>
          <a:bodyPr>
            <a:normAutofit lnSpcReduction="10000"/>
          </a:bodyPr>
          <a:lstStyle/>
          <a:p>
            <a:pPr marL="0" indent="0">
              <a:lnSpc>
                <a:spcPct val="100000"/>
              </a:lnSpc>
              <a:spcBef>
                <a:spcPts val="300"/>
              </a:spcBef>
              <a:spcAft>
                <a:spcPts val="300"/>
              </a:spcAft>
              <a:buNone/>
            </a:pPr>
            <a:r>
              <a:rPr lang="lv-LV" sz="1600" u="sng">
                <a:latin typeface="Verdana" panose="020B0604030504040204" pitchFamily="34" charset="0"/>
                <a:ea typeface="Verdana" panose="020B0604030504040204" pitchFamily="34" charset="0"/>
              </a:rPr>
              <a:t>Atjaunojamo energoresursu direktīva (direktīvas 2018/2001 grozījumi) un Energoefektivitātes direktīva (direktīvas 2012/27/ES pārskats)</a:t>
            </a:r>
          </a:p>
          <a:p>
            <a:pPr>
              <a:lnSpc>
                <a:spcPct val="100000"/>
              </a:lnSpc>
              <a:spcBef>
                <a:spcPts val="300"/>
              </a:spcBef>
              <a:spcAft>
                <a:spcPts val="300"/>
              </a:spcAft>
            </a:pPr>
            <a:r>
              <a:rPr lang="lv-LV" sz="1600">
                <a:latin typeface="Verdana" panose="020B0604030504040204" pitchFamily="34" charset="0"/>
                <a:ea typeface="Verdana" panose="020B0604030504040204" pitchFamily="34" charset="0"/>
              </a:rPr>
              <a:t>Padomes nostāja tika apstiprināta 27.jūnija Enerģētikas padomē, Eiropas Parlamenta viedoklis tika apstiprināts 14.septembra plenārsesijā</a:t>
            </a:r>
          </a:p>
          <a:p>
            <a:pPr>
              <a:lnSpc>
                <a:spcPct val="100000"/>
              </a:lnSpc>
              <a:spcBef>
                <a:spcPts val="300"/>
              </a:spcBef>
              <a:spcAft>
                <a:spcPts val="300"/>
              </a:spcAft>
            </a:pPr>
            <a:r>
              <a:rPr lang="lv-LV" sz="1600">
                <a:latin typeface="Verdana" panose="020B0604030504040204" pitchFamily="34" charset="0"/>
                <a:ea typeface="Verdana" panose="020B0604030504040204" pitchFamily="34" charset="0"/>
              </a:rPr>
              <a:t>6.oktobrī notika pirmais politiskais </a:t>
            </a:r>
            <a:r>
              <a:rPr lang="lv-LV" sz="1600" err="1">
                <a:latin typeface="Verdana" panose="020B0604030504040204" pitchFamily="34" charset="0"/>
                <a:ea typeface="Verdana" panose="020B0604030504040204" pitchFamily="34" charset="0"/>
              </a:rPr>
              <a:t>trialogs</a:t>
            </a:r>
            <a:endParaRPr lang="lv-LV" sz="1600">
              <a:latin typeface="Verdana" panose="020B0604030504040204" pitchFamily="34" charset="0"/>
              <a:ea typeface="Verdana" panose="020B0604030504040204" pitchFamily="34" charset="0"/>
            </a:endParaRPr>
          </a:p>
          <a:p>
            <a:pPr marL="0" indent="0">
              <a:lnSpc>
                <a:spcPct val="100000"/>
              </a:lnSpc>
              <a:spcBef>
                <a:spcPts val="300"/>
              </a:spcBef>
              <a:spcAft>
                <a:spcPts val="300"/>
              </a:spcAft>
              <a:buNone/>
            </a:pPr>
            <a:r>
              <a:rPr lang="lv-LV" sz="1600" u="sng">
                <a:latin typeface="Verdana" panose="020B0604030504040204" pitchFamily="34" charset="0"/>
                <a:ea typeface="Verdana" panose="020B0604030504040204" pitchFamily="34" charset="0"/>
              </a:rPr>
              <a:t>Direktīvas projekti paredz:</a:t>
            </a:r>
          </a:p>
          <a:p>
            <a:pPr>
              <a:lnSpc>
                <a:spcPct val="100000"/>
              </a:lnSpc>
              <a:spcBef>
                <a:spcPts val="300"/>
              </a:spcBef>
              <a:spcAft>
                <a:spcPts val="300"/>
              </a:spcAft>
            </a:pPr>
            <a:r>
              <a:rPr lang="lv-LV" sz="1600">
                <a:latin typeface="Verdana" panose="020B0604030504040204" pitchFamily="34" charset="0"/>
                <a:ea typeface="Verdana" panose="020B0604030504040204" pitchFamily="34" charset="0"/>
              </a:rPr>
              <a:t>Mērķu stiprināšana:</a:t>
            </a:r>
          </a:p>
          <a:p>
            <a:pPr marL="0" indent="0">
              <a:lnSpc>
                <a:spcPct val="110000"/>
              </a:lnSpc>
              <a:spcBef>
                <a:spcPts val="300"/>
              </a:spcBef>
              <a:spcAft>
                <a:spcPts val="300"/>
              </a:spcAft>
              <a:buNone/>
            </a:pPr>
            <a:endParaRPr lang="lv-LV" sz="1400">
              <a:solidFill>
                <a:srgbClr val="FF0000"/>
              </a:solidFill>
            </a:endParaRPr>
          </a:p>
          <a:p>
            <a:pPr marL="0" indent="0">
              <a:lnSpc>
                <a:spcPct val="110000"/>
              </a:lnSpc>
              <a:spcBef>
                <a:spcPts val="300"/>
              </a:spcBef>
              <a:spcAft>
                <a:spcPts val="300"/>
              </a:spcAft>
              <a:buNone/>
            </a:pPr>
            <a:endParaRPr lang="lv-LV" sz="1400">
              <a:solidFill>
                <a:srgbClr val="FF0000"/>
              </a:solidFill>
            </a:endParaRPr>
          </a:p>
          <a:p>
            <a:pPr>
              <a:lnSpc>
                <a:spcPct val="110000"/>
              </a:lnSpc>
              <a:spcBef>
                <a:spcPts val="300"/>
              </a:spcBef>
              <a:spcAft>
                <a:spcPts val="300"/>
              </a:spcAft>
            </a:pPr>
            <a:endParaRPr lang="lv-LV" sz="1400">
              <a:solidFill>
                <a:srgbClr val="FF0000"/>
              </a:solidFill>
            </a:endParaRPr>
          </a:p>
          <a:p>
            <a:pPr>
              <a:lnSpc>
                <a:spcPct val="110000"/>
              </a:lnSpc>
              <a:spcBef>
                <a:spcPts val="300"/>
              </a:spcBef>
              <a:spcAft>
                <a:spcPts val="300"/>
              </a:spcAft>
            </a:pPr>
            <a:endParaRPr lang="lv-LV" sz="1400">
              <a:solidFill>
                <a:srgbClr val="FF0000"/>
              </a:solidFill>
            </a:endParaRPr>
          </a:p>
          <a:p>
            <a:pPr>
              <a:lnSpc>
                <a:spcPct val="110000"/>
              </a:lnSpc>
              <a:spcBef>
                <a:spcPts val="300"/>
              </a:spcBef>
              <a:spcAft>
                <a:spcPts val="300"/>
              </a:spcAft>
            </a:pPr>
            <a:endParaRPr lang="lv-LV" sz="1400">
              <a:solidFill>
                <a:srgbClr val="FF0000"/>
              </a:solidFill>
            </a:endParaRPr>
          </a:p>
          <a:p>
            <a:pPr>
              <a:lnSpc>
                <a:spcPct val="110000"/>
              </a:lnSpc>
              <a:spcBef>
                <a:spcPts val="300"/>
              </a:spcBef>
              <a:spcAft>
                <a:spcPts val="300"/>
              </a:spcAft>
            </a:pPr>
            <a:endParaRPr lang="lv-LV" sz="1400">
              <a:solidFill>
                <a:srgbClr val="FF0000"/>
              </a:solidFill>
            </a:endParaRPr>
          </a:p>
          <a:p>
            <a:pPr>
              <a:lnSpc>
                <a:spcPct val="110000"/>
              </a:lnSpc>
              <a:spcBef>
                <a:spcPts val="300"/>
              </a:spcBef>
              <a:spcAft>
                <a:spcPts val="300"/>
              </a:spcAft>
            </a:pPr>
            <a:endParaRPr lang="lv-LV" sz="1400">
              <a:solidFill>
                <a:srgbClr val="FF0000"/>
              </a:solidFill>
            </a:endParaRPr>
          </a:p>
          <a:p>
            <a:pPr>
              <a:lnSpc>
                <a:spcPct val="110000"/>
              </a:lnSpc>
              <a:spcBef>
                <a:spcPts val="300"/>
              </a:spcBef>
              <a:spcAft>
                <a:spcPts val="300"/>
              </a:spcAft>
            </a:pPr>
            <a:endParaRPr lang="lv-LV" sz="1400">
              <a:solidFill>
                <a:srgbClr val="FF0000"/>
              </a:solidFill>
            </a:endParaRPr>
          </a:p>
          <a:p>
            <a:pPr>
              <a:lnSpc>
                <a:spcPct val="120000"/>
              </a:lnSpc>
              <a:spcBef>
                <a:spcPts val="300"/>
              </a:spcBef>
              <a:spcAft>
                <a:spcPts val="300"/>
              </a:spcAft>
            </a:pPr>
            <a:endParaRPr lang="lv-LV" sz="1600">
              <a:solidFill>
                <a:srgbClr val="FF0000"/>
              </a:solidFill>
            </a:endParaRPr>
          </a:p>
          <a:p>
            <a:pPr>
              <a:lnSpc>
                <a:spcPct val="120000"/>
              </a:lnSpc>
              <a:spcBef>
                <a:spcPts val="300"/>
              </a:spcBef>
              <a:spcAft>
                <a:spcPts val="300"/>
              </a:spcAft>
            </a:pPr>
            <a:endParaRPr lang="lv-LV" sz="1600">
              <a:solidFill>
                <a:srgbClr val="FF0000"/>
              </a:solidFill>
            </a:endParaRPr>
          </a:p>
          <a:p>
            <a:pPr>
              <a:lnSpc>
                <a:spcPct val="110000"/>
              </a:lnSpc>
              <a:spcBef>
                <a:spcPts val="300"/>
              </a:spcBef>
              <a:spcAft>
                <a:spcPts val="300"/>
              </a:spcAft>
            </a:pPr>
            <a:endParaRPr lang="lv-LV" sz="1600">
              <a:solidFill>
                <a:schemeClr val="accent6">
                  <a:lumMod val="75000"/>
                </a:schemeClr>
              </a:solidFill>
            </a:endParaRPr>
          </a:p>
          <a:p>
            <a:pPr>
              <a:lnSpc>
                <a:spcPct val="110000"/>
              </a:lnSpc>
              <a:spcBef>
                <a:spcPts val="300"/>
              </a:spcBef>
              <a:spcAft>
                <a:spcPts val="300"/>
              </a:spcAft>
            </a:pPr>
            <a:r>
              <a:rPr lang="lv-LV" sz="1600">
                <a:solidFill>
                  <a:schemeClr val="accent6">
                    <a:lumMod val="75000"/>
                  </a:schemeClr>
                </a:solidFill>
              </a:rPr>
              <a:t>Ietekmes novērtējums tiek izstrādāts Nacionālā enerģētikas un klimata plāna 2030.gadam aktualizācijas ietvaros</a:t>
            </a:r>
          </a:p>
        </p:txBody>
      </p:sp>
      <p:graphicFrame>
        <p:nvGraphicFramePr>
          <p:cNvPr id="16" name="Table 15">
            <a:extLst>
              <a:ext uri="{FF2B5EF4-FFF2-40B4-BE49-F238E27FC236}">
                <a16:creationId xmlns:a16="http://schemas.microsoft.com/office/drawing/2014/main" id="{231F9F1A-E088-4F7F-B095-FDEEFC39F51A}"/>
              </a:ext>
            </a:extLst>
          </p:cNvPr>
          <p:cNvGraphicFramePr>
            <a:graphicFrameLocks noGrp="1"/>
          </p:cNvGraphicFramePr>
          <p:nvPr>
            <p:extLst>
              <p:ext uri="{D42A27DB-BD31-4B8C-83A1-F6EECF244321}">
                <p14:modId xmlns:p14="http://schemas.microsoft.com/office/powerpoint/2010/main" val="1744991645"/>
              </p:ext>
            </p:extLst>
          </p:nvPr>
        </p:nvGraphicFramePr>
        <p:xfrm>
          <a:off x="287080" y="2856539"/>
          <a:ext cx="11552619" cy="3242186"/>
        </p:xfrm>
        <a:graphic>
          <a:graphicData uri="http://schemas.openxmlformats.org/drawingml/2006/table">
            <a:tbl>
              <a:tblPr firstRow="1" firstCol="1" bandRow="1"/>
              <a:tblGrid>
                <a:gridCol w="5768531">
                  <a:extLst>
                    <a:ext uri="{9D8B030D-6E8A-4147-A177-3AD203B41FA5}">
                      <a16:colId xmlns:a16="http://schemas.microsoft.com/office/drawing/2014/main" val="3242655312"/>
                    </a:ext>
                  </a:extLst>
                </a:gridCol>
                <a:gridCol w="1758124">
                  <a:extLst>
                    <a:ext uri="{9D8B030D-6E8A-4147-A177-3AD203B41FA5}">
                      <a16:colId xmlns:a16="http://schemas.microsoft.com/office/drawing/2014/main" val="3141922446"/>
                    </a:ext>
                  </a:extLst>
                </a:gridCol>
                <a:gridCol w="1418272">
                  <a:extLst>
                    <a:ext uri="{9D8B030D-6E8A-4147-A177-3AD203B41FA5}">
                      <a16:colId xmlns:a16="http://schemas.microsoft.com/office/drawing/2014/main" val="1151508757"/>
                    </a:ext>
                  </a:extLst>
                </a:gridCol>
                <a:gridCol w="1702054">
                  <a:extLst>
                    <a:ext uri="{9D8B030D-6E8A-4147-A177-3AD203B41FA5}">
                      <a16:colId xmlns:a16="http://schemas.microsoft.com/office/drawing/2014/main" val="932616378"/>
                    </a:ext>
                  </a:extLst>
                </a:gridCol>
                <a:gridCol w="905638">
                  <a:extLst>
                    <a:ext uri="{9D8B030D-6E8A-4147-A177-3AD203B41FA5}">
                      <a16:colId xmlns:a16="http://schemas.microsoft.com/office/drawing/2014/main" val="1407227768"/>
                    </a:ext>
                  </a:extLst>
                </a:gridCol>
              </a:tblGrid>
              <a:tr h="0">
                <a:tc>
                  <a:txBody>
                    <a:bodyPr/>
                    <a:lstStyle/>
                    <a:p>
                      <a:pPr>
                        <a:lnSpc>
                          <a:spcPct val="107000"/>
                        </a:lnSpc>
                        <a:spcAft>
                          <a:spcPts val="800"/>
                        </a:spcAft>
                      </a:pPr>
                      <a:r>
                        <a:rPr lang="en-GB" sz="14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lv-LV" sz="140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800"/>
                        </a:spcAft>
                      </a:pPr>
                      <a:r>
                        <a:rPr lang="lv-LV" sz="13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Faktiskais rādītājs (2020)</a:t>
                      </a:r>
                      <a:endParaRPr lang="lv-LV" sz="130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lnSpc>
                          <a:spcPct val="107000"/>
                        </a:lnSpc>
                        <a:spcAft>
                          <a:spcPts val="800"/>
                        </a:spcAft>
                      </a:pPr>
                      <a:r>
                        <a:rPr lang="lv-LV" sz="13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NEKP mērķis (2030)</a:t>
                      </a:r>
                      <a:endParaRPr lang="lv-LV" sz="1300" b="1">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gridSpan="2">
                  <a:txBody>
                    <a:bodyPr/>
                    <a:lstStyle/>
                    <a:p>
                      <a:pPr algn="ctr">
                        <a:lnSpc>
                          <a:spcPct val="107000"/>
                        </a:lnSpc>
                        <a:spcAft>
                          <a:spcPts val="800"/>
                        </a:spcAft>
                      </a:pPr>
                      <a:r>
                        <a:rPr lang="lv-LV" sz="1300" b="1" err="1">
                          <a:effectLst/>
                          <a:latin typeface="Calibri" panose="020F0502020204030204" pitchFamily="34" charset="0"/>
                          <a:ea typeface="Calibri" panose="020F0502020204030204" pitchFamily="34" charset="0"/>
                          <a:cs typeface="Times New Roman" panose="02020603050405020304" pitchFamily="18" charset="0"/>
                        </a:rPr>
                        <a:t>Fit</a:t>
                      </a:r>
                      <a:r>
                        <a:rPr lang="lv-LV" sz="1300" b="1">
                          <a:effectLst/>
                          <a:latin typeface="Calibri" panose="020F0502020204030204" pitchFamily="34" charset="0"/>
                          <a:ea typeface="Calibri" panose="020F0502020204030204" pitchFamily="34" charset="0"/>
                          <a:cs typeface="Times New Roman" panose="02020603050405020304" pitchFamily="18" charset="0"/>
                        </a:rPr>
                        <a:t> </a:t>
                      </a:r>
                      <a:r>
                        <a:rPr lang="lv-LV" sz="1300" b="1" err="1">
                          <a:effectLst/>
                          <a:latin typeface="Calibri" panose="020F0502020204030204" pitchFamily="34" charset="0"/>
                          <a:ea typeface="Calibri" panose="020F0502020204030204" pitchFamily="34" charset="0"/>
                          <a:cs typeface="Times New Roman" panose="02020603050405020304" pitchFamily="18" charset="0"/>
                        </a:rPr>
                        <a:t>for</a:t>
                      </a:r>
                      <a:r>
                        <a:rPr lang="lv-LV" sz="1300" b="1">
                          <a:effectLst/>
                          <a:latin typeface="Calibri" panose="020F0502020204030204" pitchFamily="34" charset="0"/>
                          <a:ea typeface="Calibri" panose="020F0502020204030204" pitchFamily="34" charset="0"/>
                          <a:cs typeface="Times New Roman" panose="02020603050405020304" pitchFamily="18" charset="0"/>
                        </a:rPr>
                        <a:t> 55 mērķis (2030)</a:t>
                      </a:r>
                      <a:endParaRPr lang="lv-LV" sz="1300" b="1">
                        <a:effectLst/>
                        <a:latin typeface="Calibri" panose="020F0502020204030204" pitchFamily="34"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pPr algn="ctr">
                        <a:lnSpc>
                          <a:spcPct val="107000"/>
                        </a:lnSpc>
                        <a:spcAft>
                          <a:spcPts val="800"/>
                        </a:spcAft>
                      </a:pPr>
                      <a:r>
                        <a:rPr lang="en-GB" sz="12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Fit for 55 targets</a:t>
                      </a:r>
                      <a:r>
                        <a:rPr lang="lv-LV" sz="12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(LV)</a:t>
                      </a:r>
                      <a:endParaRPr lang="lv-LV" sz="120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529250507"/>
                  </a:ext>
                </a:extLst>
              </a:tr>
              <a:tr h="252000">
                <a:tc>
                  <a:txBody>
                    <a:bodyPr/>
                    <a:lstStyle/>
                    <a:p>
                      <a:pPr>
                        <a:lnSpc>
                          <a:spcPct val="107000"/>
                        </a:lnSpc>
                        <a:spcAft>
                          <a:spcPts val="800"/>
                        </a:spcAft>
                      </a:pPr>
                      <a:r>
                        <a:rPr lang="lv-LV"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Atjaunojamās enerģijas īpatsvars enerģijas galapatēriņā (%)</a:t>
                      </a:r>
                      <a:endParaRPr lang="lv-LV" sz="140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42</a:t>
                      </a:r>
                      <a:r>
                        <a:rPr lang="lv-LV"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r>
                        <a:rPr lang="en-GB"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a:t>
                      </a:r>
                      <a:endParaRPr lang="lv-LV" sz="140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50</a:t>
                      </a:r>
                      <a:endParaRPr lang="lv-LV" sz="140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07000"/>
                        </a:lnSpc>
                        <a:spcAft>
                          <a:spcPts val="800"/>
                        </a:spcAft>
                      </a:pPr>
                      <a:r>
                        <a:rPr lang="lv-LV" sz="1400">
                          <a:solidFill>
                            <a:srgbClr val="000000"/>
                          </a:solidFill>
                          <a:effectLst/>
                          <a:latin typeface="Calibri" panose="020F0502020204030204" pitchFamily="34" charset="0"/>
                          <a:cs typeface="Calibri" panose="020F0502020204030204" pitchFamily="34" charset="0"/>
                        </a:rPr>
                        <a:t>58-62</a:t>
                      </a:r>
                      <a:endParaRPr lang="lv-LV" sz="1400">
                        <a:effectLst/>
                        <a:latin typeface="Calibri" panose="020F0502020204030204" pitchFamily="34"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lnSpc>
                          <a:spcPct val="107000"/>
                        </a:lnSpc>
                        <a:spcAft>
                          <a:spcPts val="800"/>
                        </a:spcAft>
                      </a:pPr>
                      <a:r>
                        <a:rPr lang="lv-LV"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58-62</a:t>
                      </a:r>
                      <a:endParaRPr lang="lv-LV" sz="120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48556814"/>
                  </a:ext>
                </a:extLst>
              </a:tr>
              <a:tr h="252000">
                <a:tc>
                  <a:txBody>
                    <a:bodyPr/>
                    <a:lstStyle/>
                    <a:p>
                      <a:pPr>
                        <a:lnSpc>
                          <a:spcPct val="107000"/>
                        </a:lnSpc>
                        <a:spcAft>
                          <a:spcPts val="800"/>
                        </a:spcAft>
                      </a:pPr>
                      <a:r>
                        <a:rPr lang="lv-LV"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Atjaunojamās enerģijas īpatsvars siltumapgādē un dzesēšanā (%)</a:t>
                      </a:r>
                      <a:endParaRPr lang="lv-LV" sz="140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57</a:t>
                      </a:r>
                      <a:r>
                        <a:rPr lang="lv-LV"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r>
                        <a:rPr lang="en-GB"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a:t>
                      </a:r>
                      <a:endParaRPr lang="lv-LV" sz="140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57</a:t>
                      </a:r>
                      <a:r>
                        <a:rPr lang="lv-LV"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r>
                        <a:rPr lang="en-GB"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a:t>
                      </a:r>
                      <a:endParaRPr lang="lv-LV" sz="140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v-LV" sz="1400">
                          <a:effectLst/>
                          <a:latin typeface="Calibri" panose="020F0502020204030204" pitchFamily="34" charset="0"/>
                          <a:ea typeface="Calibri" panose="020F0502020204030204" pitchFamily="34" charset="0"/>
                          <a:cs typeface="Times New Roman" panose="02020603050405020304" pitchFamily="18" charset="0"/>
                        </a:rPr>
                        <a:t>+1 </a:t>
                      </a:r>
                      <a:r>
                        <a:rPr lang="lv-LV" sz="1400" err="1">
                          <a:effectLst/>
                          <a:latin typeface="Calibri" panose="020F0502020204030204" pitchFamily="34" charset="0"/>
                          <a:ea typeface="Calibri" panose="020F0502020204030204" pitchFamily="34" charset="0"/>
                          <a:cs typeface="Times New Roman" panose="02020603050405020304" pitchFamily="18" charset="0"/>
                        </a:rPr>
                        <a:t>pp</a:t>
                      </a:r>
                      <a:r>
                        <a:rPr lang="lv-LV" sz="1400">
                          <a:effectLst/>
                          <a:latin typeface="Calibri" panose="020F0502020204030204" pitchFamily="34" charset="0"/>
                          <a:ea typeface="Calibri" panose="020F0502020204030204" pitchFamily="34" charset="0"/>
                          <a:cs typeface="Times New Roman" panose="02020603050405020304" pitchFamily="18" charset="0"/>
                        </a:rPr>
                        <a:t> ikgadēji</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69</a:t>
                      </a:r>
                      <a:endParaRPr lang="lv-LV" sz="140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1142545658"/>
                  </a:ext>
                </a:extLst>
              </a:tr>
              <a:tr h="252000">
                <a:tc>
                  <a:txBody>
                    <a:bodyPr/>
                    <a:lstStyle/>
                    <a:p>
                      <a:pPr>
                        <a:lnSpc>
                          <a:spcPct val="107000"/>
                        </a:lnSpc>
                        <a:spcAft>
                          <a:spcPts val="800"/>
                        </a:spcAft>
                      </a:pPr>
                      <a:r>
                        <a:rPr lang="lv-LV"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Atjaunojamās enerģijas īpatsvars centralizētajā siltumapgādē vai dzesēšanā (%)</a:t>
                      </a:r>
                      <a:endParaRPr lang="lv-LV" sz="140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56</a:t>
                      </a:r>
                      <a:r>
                        <a:rPr lang="lv-LV"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r>
                        <a:rPr lang="en-GB"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a:t>
                      </a:r>
                      <a:endParaRPr lang="lv-LV" sz="140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lv-LV" sz="140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v-LV" sz="1400">
                          <a:effectLst/>
                          <a:latin typeface="Calibri" panose="020F0502020204030204" pitchFamily="34" charset="0"/>
                          <a:ea typeface="Calibri" panose="020F0502020204030204" pitchFamily="34" charset="0"/>
                          <a:cs typeface="Times New Roman" panose="02020603050405020304" pitchFamily="18" charset="0"/>
                        </a:rPr>
                        <a:t>+2.1 </a:t>
                      </a:r>
                      <a:r>
                        <a:rPr lang="lv-LV" sz="1400" err="1">
                          <a:effectLst/>
                          <a:latin typeface="Calibri" panose="020F0502020204030204" pitchFamily="34" charset="0"/>
                          <a:ea typeface="Calibri" panose="020F0502020204030204" pitchFamily="34" charset="0"/>
                          <a:cs typeface="Times New Roman" panose="02020603050405020304" pitchFamily="18" charset="0"/>
                        </a:rPr>
                        <a:t>pp</a:t>
                      </a:r>
                      <a:r>
                        <a:rPr lang="lv-LV" sz="1400">
                          <a:effectLst/>
                          <a:latin typeface="Calibri" panose="020F0502020204030204" pitchFamily="34" charset="0"/>
                          <a:ea typeface="Calibri" panose="020F0502020204030204" pitchFamily="34" charset="0"/>
                          <a:cs typeface="Times New Roman" panose="02020603050405020304" pitchFamily="18" charset="0"/>
                        </a:rPr>
                        <a:t> ikgadēji</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77</a:t>
                      </a:r>
                      <a:endParaRPr lang="lv-LV" sz="140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1228679730"/>
                  </a:ext>
                </a:extLst>
              </a:tr>
              <a:tr h="252000">
                <a:tc>
                  <a:txBody>
                    <a:bodyPr/>
                    <a:lstStyle/>
                    <a:p>
                      <a:pPr>
                        <a:lnSpc>
                          <a:spcPct val="107000"/>
                        </a:lnSpc>
                        <a:spcAft>
                          <a:spcPts val="800"/>
                        </a:spcAft>
                      </a:pPr>
                      <a:r>
                        <a:rPr lang="lv-LV"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Atjaunojamās enerģijas īpatsvara mērķis ēkās (%)</a:t>
                      </a:r>
                      <a:endParaRPr lang="lv-LV" sz="140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57</a:t>
                      </a:r>
                      <a:r>
                        <a:rPr lang="lv-LV"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r>
                        <a:rPr lang="en-GB"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a:t>
                      </a:r>
                      <a:endParaRPr lang="lv-LV" sz="140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lv-LV" sz="140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07000"/>
                        </a:lnSpc>
                        <a:spcAft>
                          <a:spcPts val="800"/>
                        </a:spcAft>
                      </a:pPr>
                      <a:r>
                        <a:rPr lang="en-GB" sz="1400">
                          <a:solidFill>
                            <a:srgbClr val="000000"/>
                          </a:solidFill>
                          <a:effectLst/>
                          <a:latin typeface="Calibri" panose="020F0502020204030204" pitchFamily="34" charset="0"/>
                          <a:cs typeface="Calibri" panose="020F0502020204030204" pitchFamily="34" charset="0"/>
                        </a:rPr>
                        <a:t>68</a:t>
                      </a:r>
                      <a:endParaRPr lang="lv-LV" sz="1400">
                        <a:effectLst/>
                        <a:latin typeface="Calibri" panose="020F0502020204030204" pitchFamily="34"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lnSpc>
                          <a:spcPct val="107000"/>
                        </a:lnSpc>
                        <a:spcAft>
                          <a:spcPts val="800"/>
                        </a:spcAft>
                      </a:pPr>
                      <a:r>
                        <a:rPr lang="en-GB"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68</a:t>
                      </a:r>
                      <a:endParaRPr lang="lv-LV" sz="120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93208004"/>
                  </a:ext>
                </a:extLst>
              </a:tr>
              <a:tr h="252000">
                <a:tc>
                  <a:txBody>
                    <a:bodyPr/>
                    <a:lstStyle/>
                    <a:p>
                      <a:pPr>
                        <a:lnSpc>
                          <a:spcPct val="107000"/>
                        </a:lnSpc>
                        <a:spcAft>
                          <a:spcPts val="800"/>
                        </a:spcAft>
                      </a:pPr>
                      <a:r>
                        <a:rPr lang="lv-LV"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Atjaunojamās enerģijas īpatsvara mērķis rūpniecībā (%)</a:t>
                      </a:r>
                      <a:endParaRPr lang="lv-LV" sz="140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58</a:t>
                      </a:r>
                      <a:r>
                        <a:rPr lang="lv-LV"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r>
                        <a:rPr lang="en-GB"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a:t>
                      </a:r>
                      <a:endParaRPr lang="lv-LV" sz="140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lv-LV"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lv-LV" sz="140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v-LV" sz="1400">
                          <a:effectLst/>
                          <a:latin typeface="Calibri" panose="020F0502020204030204" pitchFamily="34" charset="0"/>
                          <a:ea typeface="Calibri" panose="020F0502020204030204" pitchFamily="34" charset="0"/>
                          <a:cs typeface="Times New Roman" panose="02020603050405020304" pitchFamily="18" charset="0"/>
                        </a:rPr>
                        <a:t>+1.1 </a:t>
                      </a:r>
                      <a:r>
                        <a:rPr lang="lv-LV" sz="1400" err="1">
                          <a:effectLst/>
                          <a:latin typeface="Calibri" panose="020F0502020204030204" pitchFamily="34" charset="0"/>
                          <a:ea typeface="Calibri" panose="020F0502020204030204" pitchFamily="34" charset="0"/>
                          <a:cs typeface="Times New Roman" panose="02020603050405020304" pitchFamily="18" charset="0"/>
                        </a:rPr>
                        <a:t>pp</a:t>
                      </a:r>
                      <a:r>
                        <a:rPr lang="lv-LV" sz="1400">
                          <a:effectLst/>
                          <a:latin typeface="Calibri" panose="020F0502020204030204" pitchFamily="34" charset="0"/>
                          <a:ea typeface="Calibri" panose="020F0502020204030204" pitchFamily="34" charset="0"/>
                          <a:cs typeface="Times New Roman" panose="02020603050405020304" pitchFamily="18" charset="0"/>
                        </a:rPr>
                        <a:t> ikgadēji</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70</a:t>
                      </a:r>
                      <a:endParaRPr lang="lv-LV" sz="140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74721373"/>
                  </a:ext>
                </a:extLst>
              </a:tr>
              <a:tr h="252000">
                <a:tc>
                  <a:txBody>
                    <a:bodyPr/>
                    <a:lstStyle/>
                    <a:p>
                      <a:pPr>
                        <a:lnSpc>
                          <a:spcPct val="107000"/>
                        </a:lnSpc>
                        <a:spcAft>
                          <a:spcPts val="800"/>
                        </a:spcAft>
                      </a:pPr>
                      <a:r>
                        <a:rPr lang="lv-LV"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Atjaunojamās enerģijas īpatsvars transportā (%)</a:t>
                      </a:r>
                      <a:endParaRPr lang="lv-LV" sz="140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a:t>
                      </a:r>
                      <a:r>
                        <a:rPr lang="lv-LV"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r>
                        <a:rPr lang="en-GB"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a:t>
                      </a:r>
                      <a:endParaRPr lang="lv-LV" sz="140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a:t>
                      </a:r>
                      <a:endParaRPr lang="lv-LV" sz="140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07000"/>
                        </a:lnSpc>
                        <a:spcAft>
                          <a:spcPts val="800"/>
                        </a:spcAft>
                      </a:pPr>
                      <a:r>
                        <a:rPr lang="en-GB" sz="1400">
                          <a:solidFill>
                            <a:srgbClr val="000000"/>
                          </a:solidFill>
                          <a:effectLst/>
                          <a:latin typeface="Calibri" panose="020F0502020204030204" pitchFamily="34" charset="0"/>
                          <a:cs typeface="Calibri" panose="020F0502020204030204" pitchFamily="34" charset="0"/>
                        </a:rPr>
                        <a:t>29</a:t>
                      </a:r>
                      <a:endParaRPr lang="lv-LV" sz="1400">
                        <a:effectLst/>
                        <a:latin typeface="Calibri" panose="020F0502020204030204" pitchFamily="34"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lnSpc>
                          <a:spcPct val="107000"/>
                        </a:lnSpc>
                        <a:spcAft>
                          <a:spcPts val="800"/>
                        </a:spcAft>
                      </a:pPr>
                      <a:r>
                        <a:rPr lang="en-GB"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29</a:t>
                      </a:r>
                      <a:endParaRPr lang="lv-LV" sz="120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35001399"/>
                  </a:ext>
                </a:extLst>
              </a:tr>
              <a:tr h="252000">
                <a:tc>
                  <a:txBody>
                    <a:bodyPr/>
                    <a:lstStyle/>
                    <a:p>
                      <a:pPr>
                        <a:lnSpc>
                          <a:spcPct val="107000"/>
                        </a:lnSpc>
                        <a:spcAft>
                          <a:spcPts val="800"/>
                        </a:spcAft>
                      </a:pPr>
                      <a:r>
                        <a:rPr lang="lv-LV"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Moderno biodegvielu īpatsvars transportā (%)</a:t>
                      </a:r>
                      <a:endParaRPr lang="lv-LV" sz="140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a:t>
                      </a:r>
                      <a:r>
                        <a:rPr lang="lv-LV"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r>
                        <a:rPr lang="en-GB"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a:t>
                      </a:r>
                      <a:endParaRPr lang="lv-LV" sz="140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a:t>
                      </a:r>
                      <a:r>
                        <a:rPr lang="lv-LV"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r>
                        <a:rPr lang="en-GB"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a:t>
                      </a:r>
                      <a:endParaRPr lang="lv-LV" sz="140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07000"/>
                        </a:lnSpc>
                        <a:spcAft>
                          <a:spcPts val="800"/>
                        </a:spcAft>
                      </a:pPr>
                      <a:r>
                        <a:rPr lang="en-GB" sz="1400">
                          <a:solidFill>
                            <a:srgbClr val="000000"/>
                          </a:solidFill>
                          <a:effectLst/>
                          <a:latin typeface="Calibri" panose="020F0502020204030204" pitchFamily="34" charset="0"/>
                          <a:cs typeface="Calibri" panose="020F0502020204030204" pitchFamily="34" charset="0"/>
                        </a:rPr>
                        <a:t>4</a:t>
                      </a:r>
                      <a:r>
                        <a:rPr lang="lv-LV" sz="1400">
                          <a:solidFill>
                            <a:srgbClr val="000000"/>
                          </a:solidFill>
                          <a:effectLst/>
                          <a:latin typeface="Calibri" panose="020F0502020204030204" pitchFamily="34" charset="0"/>
                          <a:cs typeface="Calibri" panose="020F0502020204030204" pitchFamily="34" charset="0"/>
                        </a:rPr>
                        <a:t>,</a:t>
                      </a:r>
                      <a:r>
                        <a:rPr lang="en-GB" sz="1400">
                          <a:solidFill>
                            <a:srgbClr val="000000"/>
                          </a:solidFill>
                          <a:effectLst/>
                          <a:latin typeface="Calibri" panose="020F0502020204030204" pitchFamily="34" charset="0"/>
                          <a:cs typeface="Calibri" panose="020F0502020204030204" pitchFamily="34" charset="0"/>
                        </a:rPr>
                        <a:t>4</a:t>
                      </a:r>
                      <a:endParaRPr lang="lv-LV" sz="1400">
                        <a:effectLst/>
                        <a:latin typeface="Calibri" panose="020F0502020204030204" pitchFamily="34"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lnSpc>
                          <a:spcPct val="107000"/>
                        </a:lnSpc>
                        <a:spcAft>
                          <a:spcPts val="800"/>
                        </a:spcAft>
                      </a:pPr>
                      <a:r>
                        <a:rPr lang="en-GB"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4.4</a:t>
                      </a:r>
                      <a:endParaRPr lang="lv-LV" sz="120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24402810"/>
                  </a:ext>
                </a:extLst>
              </a:tr>
              <a:tr h="252000">
                <a:tc>
                  <a:txBody>
                    <a:bodyPr/>
                    <a:lstStyle/>
                    <a:p>
                      <a:pPr>
                        <a:lnSpc>
                          <a:spcPct val="107000"/>
                        </a:lnSpc>
                        <a:spcAft>
                          <a:spcPts val="800"/>
                        </a:spcAft>
                      </a:pPr>
                      <a:r>
                        <a:rPr lang="lv-LV" sz="1400">
                          <a:effectLst/>
                          <a:latin typeface="Calibri" panose="020F0502020204030204" pitchFamily="34" charset="0"/>
                          <a:ea typeface="Calibri" panose="020F0502020204030204" pitchFamily="34" charset="0"/>
                          <a:cs typeface="Calibri" panose="020F0502020204030204" pitchFamily="34" charset="0"/>
                        </a:rPr>
                        <a:t>Ūdeņraža īpatsvars transportā (%)</a:t>
                      </a:r>
                      <a:endParaRPr lang="lv-LV" sz="140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a:t>
                      </a:r>
                      <a:endParaRPr lang="lv-LV" sz="140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14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lang="lv-LV" sz="140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07000"/>
                        </a:lnSpc>
                        <a:spcAft>
                          <a:spcPts val="800"/>
                        </a:spcAft>
                      </a:pPr>
                      <a:r>
                        <a:rPr lang="en-GB" sz="1400">
                          <a:solidFill>
                            <a:srgbClr val="000000"/>
                          </a:solidFill>
                          <a:effectLst/>
                          <a:latin typeface="Calibri" panose="020F0502020204030204" pitchFamily="34" charset="0"/>
                          <a:cs typeface="Calibri" panose="020F0502020204030204" pitchFamily="34" charset="0"/>
                        </a:rPr>
                        <a:t>5</a:t>
                      </a:r>
                      <a:r>
                        <a:rPr lang="lv-LV" sz="1400">
                          <a:solidFill>
                            <a:srgbClr val="000000"/>
                          </a:solidFill>
                          <a:effectLst/>
                          <a:latin typeface="Calibri" panose="020F0502020204030204" pitchFamily="34" charset="0"/>
                          <a:cs typeface="Calibri" panose="020F0502020204030204" pitchFamily="34" charset="0"/>
                        </a:rPr>
                        <a:t>,</a:t>
                      </a:r>
                      <a:r>
                        <a:rPr lang="en-GB" sz="1400">
                          <a:solidFill>
                            <a:srgbClr val="000000"/>
                          </a:solidFill>
                          <a:effectLst/>
                          <a:latin typeface="Calibri" panose="020F0502020204030204" pitchFamily="34" charset="0"/>
                          <a:cs typeface="Calibri" panose="020F0502020204030204" pitchFamily="34" charset="0"/>
                        </a:rPr>
                        <a:t>2</a:t>
                      </a:r>
                      <a:endParaRPr lang="lv-LV" sz="1400">
                        <a:effectLst/>
                        <a:latin typeface="Calibri" panose="020F0502020204030204" pitchFamily="34"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lnSpc>
                          <a:spcPct val="107000"/>
                        </a:lnSpc>
                        <a:spcAft>
                          <a:spcPts val="800"/>
                        </a:spcAft>
                      </a:pPr>
                      <a:r>
                        <a:rPr lang="en-GB" sz="12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5.2</a:t>
                      </a:r>
                      <a:endParaRPr lang="lv-LV" sz="120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02051053"/>
                  </a:ext>
                </a:extLst>
              </a:tr>
              <a:tr h="252000">
                <a:tc>
                  <a:txBody>
                    <a:bodyPr/>
                    <a:lstStyle/>
                    <a:p>
                      <a:pPr>
                        <a:lnSpc>
                          <a:spcPct val="107000"/>
                        </a:lnSpc>
                        <a:spcAft>
                          <a:spcPts val="800"/>
                        </a:spcAft>
                      </a:pPr>
                      <a:r>
                        <a:rPr lang="lv-LV"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Primārās enerģijas patēriņš (</a:t>
                      </a:r>
                      <a:r>
                        <a:rPr lang="lv-LV" sz="1400" err="1">
                          <a:solidFill>
                            <a:srgbClr val="000000"/>
                          </a:solidFill>
                          <a:effectLst/>
                          <a:latin typeface="Calibri" panose="020F0502020204030204" pitchFamily="34" charset="0"/>
                          <a:ea typeface="Calibri" panose="020F0502020204030204" pitchFamily="34" charset="0"/>
                          <a:cs typeface="Calibri" panose="020F0502020204030204" pitchFamily="34" charset="0"/>
                        </a:rPr>
                        <a:t>GWh</a:t>
                      </a:r>
                      <a:r>
                        <a:rPr lang="lv-LV"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lv-LV" sz="140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49 586</a:t>
                      </a:r>
                      <a:endParaRPr lang="lv-LV" sz="140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45 833</a:t>
                      </a:r>
                      <a:endParaRPr lang="lv-LV" sz="140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07000"/>
                        </a:lnSpc>
                        <a:spcAft>
                          <a:spcPts val="800"/>
                        </a:spcAft>
                      </a:pPr>
                      <a:r>
                        <a:rPr lang="lv-LV" sz="1400">
                          <a:effectLst/>
                          <a:latin typeface="Calibri" panose="020F0502020204030204" pitchFamily="34" charset="0"/>
                          <a:cs typeface="Times New Roman" panose="02020603050405020304" pitchFamily="18" charset="0"/>
                        </a:rPr>
                        <a:t>-9% pret bāzes scenāriju</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1400" i="1">
                          <a:solidFill>
                            <a:srgbClr val="000000"/>
                          </a:solidFill>
                          <a:effectLst/>
                          <a:latin typeface="Calibri" panose="020F0502020204030204" pitchFamily="34" charset="0"/>
                          <a:cs typeface="Calibri" panose="020F0502020204030204" pitchFamily="34" charset="0"/>
                        </a:rPr>
                        <a:t>&lt;44 140</a:t>
                      </a:r>
                      <a:endParaRPr lang="lv-LV" sz="140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62739664"/>
                  </a:ext>
                </a:extLst>
              </a:tr>
              <a:tr h="252000">
                <a:tc>
                  <a:txBody>
                    <a:bodyPr/>
                    <a:lstStyle/>
                    <a:p>
                      <a:pPr>
                        <a:lnSpc>
                          <a:spcPct val="107000"/>
                        </a:lnSpc>
                        <a:spcAft>
                          <a:spcPts val="800"/>
                        </a:spcAft>
                      </a:pPr>
                      <a:r>
                        <a:rPr lang="lv-LV"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Enerģijas </a:t>
                      </a:r>
                      <a:r>
                        <a:rPr lang="lv-LV" sz="1400" err="1">
                          <a:solidFill>
                            <a:srgbClr val="000000"/>
                          </a:solidFill>
                          <a:effectLst/>
                          <a:latin typeface="Calibri" panose="020F0502020204030204" pitchFamily="34" charset="0"/>
                          <a:ea typeface="Calibri" panose="020F0502020204030204" pitchFamily="34" charset="0"/>
                          <a:cs typeface="Calibri" panose="020F0502020204030204" pitchFamily="34" charset="0"/>
                        </a:rPr>
                        <a:t>galapatēriņš</a:t>
                      </a:r>
                      <a:r>
                        <a:rPr lang="lv-LV"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lv-LV" sz="1400" err="1">
                          <a:solidFill>
                            <a:srgbClr val="000000"/>
                          </a:solidFill>
                          <a:effectLst/>
                          <a:latin typeface="Calibri" panose="020F0502020204030204" pitchFamily="34" charset="0"/>
                          <a:ea typeface="Calibri" panose="020F0502020204030204" pitchFamily="34" charset="0"/>
                          <a:cs typeface="Calibri" panose="020F0502020204030204" pitchFamily="34" charset="0"/>
                        </a:rPr>
                        <a:t>GWh</a:t>
                      </a:r>
                      <a:r>
                        <a:rPr lang="lv-LV"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lv-LV" sz="140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44 837</a:t>
                      </a:r>
                      <a:endParaRPr lang="lv-LV" sz="140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40 278</a:t>
                      </a:r>
                      <a:endParaRPr lang="lv-LV" sz="140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ctr">
                        <a:lnSpc>
                          <a:spcPct val="107000"/>
                        </a:lnSpc>
                        <a:spcAft>
                          <a:spcPts val="800"/>
                        </a:spcAft>
                      </a:pPr>
                      <a:endParaRPr lang="lv-LV" sz="1200">
                        <a:effectLst/>
                        <a:latin typeface="Calibri" panose="020F0502020204030204" pitchFamily="34"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1400" i="1">
                          <a:solidFill>
                            <a:srgbClr val="000000"/>
                          </a:solidFill>
                          <a:effectLst/>
                          <a:latin typeface="Calibri" panose="020F0502020204030204" pitchFamily="34" charset="0"/>
                          <a:cs typeface="Calibri" panose="020F0502020204030204" pitchFamily="34" charset="0"/>
                        </a:rPr>
                        <a:t>&lt;39 312</a:t>
                      </a:r>
                      <a:endParaRPr lang="lv-LV" sz="140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85749532"/>
                  </a:ext>
                </a:extLst>
              </a:tr>
              <a:tr h="252000">
                <a:tc>
                  <a:txBody>
                    <a:bodyPr/>
                    <a:lstStyle/>
                    <a:p>
                      <a:pPr>
                        <a:lnSpc>
                          <a:spcPct val="107000"/>
                        </a:lnSpc>
                        <a:spcAft>
                          <a:spcPts val="800"/>
                        </a:spcAft>
                      </a:pPr>
                      <a:r>
                        <a:rPr lang="lv-LV" sz="1400">
                          <a:effectLst/>
                          <a:latin typeface="Calibri" panose="020F0502020204030204" pitchFamily="34" charset="0"/>
                          <a:ea typeface="Calibri" panose="020F0502020204030204" pitchFamily="34" charset="0"/>
                          <a:cs typeface="Calibri" panose="020F0502020204030204" pitchFamily="34" charset="0"/>
                        </a:rPr>
                        <a:t>Kumulatīvie energoietaupījumi (</a:t>
                      </a:r>
                      <a:r>
                        <a:rPr lang="lv-LV" sz="1400" err="1">
                          <a:effectLst/>
                          <a:latin typeface="Calibri" panose="020F0502020204030204" pitchFamily="34" charset="0"/>
                          <a:ea typeface="Calibri" panose="020F0502020204030204" pitchFamily="34" charset="0"/>
                          <a:cs typeface="Calibri" panose="020F0502020204030204" pitchFamily="34" charset="0"/>
                        </a:rPr>
                        <a:t>GWh</a:t>
                      </a:r>
                      <a:r>
                        <a:rPr lang="lv-LV" sz="1400">
                          <a:effectLst/>
                          <a:latin typeface="Calibri" panose="020F0502020204030204" pitchFamily="34" charset="0"/>
                          <a:ea typeface="Calibri" panose="020F0502020204030204" pitchFamily="34" charset="0"/>
                          <a:cs typeface="Calibri" panose="020F0502020204030204" pitchFamily="34" charset="0"/>
                        </a:rPr>
                        <a:t>)</a:t>
                      </a:r>
                      <a:endParaRPr lang="lv-LV" sz="140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10</a:t>
                      </a:r>
                      <a:r>
                        <a:rPr lang="lv-LV"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GB"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439</a:t>
                      </a:r>
                      <a:endParaRPr lang="lv-LV" sz="140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20 472</a:t>
                      </a:r>
                      <a:endParaRPr lang="lv-LV" sz="140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v-LV" sz="1400">
                          <a:effectLst/>
                          <a:latin typeface="Calibri" panose="020F0502020204030204" pitchFamily="34" charset="0"/>
                          <a:ea typeface="Calibri" panose="020F0502020204030204" pitchFamily="34" charset="0"/>
                          <a:cs typeface="Times New Roman" panose="02020603050405020304" pitchFamily="18" charset="0"/>
                        </a:rPr>
                        <a:t>+1,1-1,5% ikgadēji</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en-GB" sz="1400">
                          <a:solidFill>
                            <a:srgbClr val="000000"/>
                          </a:solidFill>
                          <a:effectLst/>
                          <a:latin typeface="Calibri" panose="020F0502020204030204" pitchFamily="34" charset="0"/>
                          <a:ea typeface="Calibri" panose="020F0502020204030204" pitchFamily="34" charset="0"/>
                          <a:cs typeface="Calibri" panose="020F0502020204030204" pitchFamily="34" charset="0"/>
                        </a:rPr>
                        <a:t>26 355</a:t>
                      </a:r>
                      <a:endParaRPr lang="lv-LV" sz="140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60613341"/>
                  </a:ext>
                </a:extLst>
              </a:tr>
              <a:tr h="252000">
                <a:tc>
                  <a:txBody>
                    <a:bodyPr/>
                    <a:lstStyle/>
                    <a:p>
                      <a:pPr>
                        <a:lnSpc>
                          <a:spcPct val="107000"/>
                        </a:lnSpc>
                        <a:spcAft>
                          <a:spcPts val="800"/>
                        </a:spcAft>
                      </a:pPr>
                      <a:r>
                        <a:rPr lang="lv-LV" sz="1400">
                          <a:effectLst/>
                          <a:latin typeface="Calibri" panose="020F0502020204030204" pitchFamily="34" charset="0"/>
                          <a:ea typeface="Calibri" panose="020F0502020204030204" pitchFamily="34" charset="0"/>
                          <a:cs typeface="Times New Roman" panose="02020603050405020304" pitchFamily="18" charset="0"/>
                        </a:rPr>
                        <a:t>Publiskā sektora enerģijas patēriņš (%)</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v-LV" sz="1400">
                          <a:effectLst/>
                          <a:latin typeface="Calibri" panose="020F0502020204030204" pitchFamily="34" charset="0"/>
                          <a:ea typeface="Calibri" panose="020F0502020204030204" pitchFamily="34" charset="0"/>
                          <a:cs typeface="Times New Roman" panose="02020603050405020304" pitchFamily="18" charset="0"/>
                        </a:rPr>
                        <a:t>-</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800"/>
                        </a:spcAft>
                      </a:pPr>
                      <a:r>
                        <a:rPr lang="lv-LV" sz="1400">
                          <a:effectLst/>
                          <a:latin typeface="Calibri" panose="020F0502020204030204" pitchFamily="34" charset="0"/>
                          <a:ea typeface="Calibri" panose="020F0502020204030204" pitchFamily="34" charset="0"/>
                          <a:cs typeface="Times New Roman" panose="02020603050405020304" pitchFamily="18" charset="0"/>
                        </a:rPr>
                        <a:t>-</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07000"/>
                        </a:lnSpc>
                        <a:spcAft>
                          <a:spcPts val="800"/>
                        </a:spcAft>
                      </a:pPr>
                      <a:r>
                        <a:rPr lang="lv-LV" sz="1400" dirty="0">
                          <a:effectLst/>
                          <a:latin typeface="Calibri" panose="020F0502020204030204" pitchFamily="34" charset="0"/>
                          <a:ea typeface="Calibri" panose="020F0502020204030204" pitchFamily="34" charset="0"/>
                          <a:cs typeface="Times New Roman" panose="02020603050405020304" pitchFamily="18" charset="0"/>
                        </a:rPr>
                        <a:t>-1,7% ikgadēji</a:t>
                      </a: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a:lnSpc>
                          <a:spcPct val="107000"/>
                        </a:lnSpc>
                        <a:spcAft>
                          <a:spcPts val="800"/>
                        </a:spcAft>
                      </a:pPr>
                      <a:endParaRPr lang="lv-LV" sz="1200">
                        <a:effectLst/>
                        <a:latin typeface="Calibri" panose="020F0502020204030204" pitchFamily="34" charset="0"/>
                        <a:ea typeface="Calibri" panose="020F0502020204030204" pitchFamily="34" charset="0"/>
                        <a:cs typeface="Times New Roman" panose="02020603050405020304" pitchFamily="18" charset="0"/>
                      </a:endParaRPr>
                    </a:p>
                  </a:txBody>
                  <a:tcPr marL="17780" marR="177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4682706"/>
                  </a:ext>
                </a:extLst>
              </a:tr>
            </a:tbl>
          </a:graphicData>
        </a:graphic>
      </p:graphicFrame>
      <p:sp>
        <p:nvSpPr>
          <p:cNvPr id="17" name="Rectangle 10">
            <a:extLst>
              <a:ext uri="{FF2B5EF4-FFF2-40B4-BE49-F238E27FC236}">
                <a16:creationId xmlns:a16="http://schemas.microsoft.com/office/drawing/2014/main" id="{06DC89BE-CAB0-4E44-8177-C387949BC5DE}"/>
              </a:ext>
            </a:extLst>
          </p:cNvPr>
          <p:cNvSpPr>
            <a:spLocks noChangeArrowheads="1"/>
          </p:cNvSpPr>
          <p:nvPr/>
        </p:nvSpPr>
        <p:spPr bwMode="auto">
          <a:xfrm>
            <a:off x="2959100" y="19621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lv-LV" altLang="lv-LV" sz="1800" b="0" i="0" u="none" strike="noStrike" cap="none" normalizeH="0" baseline="0">
                <a:ln>
                  <a:noFill/>
                </a:ln>
                <a:solidFill>
                  <a:schemeClr val="tx1"/>
                </a:solidFill>
                <a:effectLst/>
                <a:latin typeface="Arial" panose="020B0604020202020204" pitchFamily="34" charset="0"/>
              </a:rPr>
            </a:br>
            <a:endParaRPr kumimoji="0" lang="lv-LV" altLang="lv-LV"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2626118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CE61D-BE71-5B08-11C7-7E439C3B0ECC}"/>
              </a:ext>
            </a:extLst>
          </p:cNvPr>
          <p:cNvSpPr>
            <a:spLocks noGrp="1"/>
          </p:cNvSpPr>
          <p:nvPr>
            <p:ph type="ctrTitle"/>
          </p:nvPr>
        </p:nvSpPr>
        <p:spPr/>
        <p:txBody>
          <a:bodyPr/>
          <a:lstStyle/>
          <a:p>
            <a:r>
              <a:rPr lang="lv-LV"/>
              <a:t>Satiksmes ministrija</a:t>
            </a:r>
          </a:p>
        </p:txBody>
      </p:sp>
      <p:sp>
        <p:nvSpPr>
          <p:cNvPr id="3" name="Subtitle 2">
            <a:extLst>
              <a:ext uri="{FF2B5EF4-FFF2-40B4-BE49-F238E27FC236}">
                <a16:creationId xmlns:a16="http://schemas.microsoft.com/office/drawing/2014/main" id="{BE678744-4D33-0687-1D97-6FE8A7A8DEA9}"/>
              </a:ext>
            </a:extLst>
          </p:cNvPr>
          <p:cNvSpPr>
            <a:spLocks noGrp="1"/>
          </p:cNvSpPr>
          <p:nvPr>
            <p:ph type="subTitle" idx="1"/>
          </p:nvPr>
        </p:nvSpPr>
        <p:spPr/>
        <p:txBody>
          <a:bodyPr/>
          <a:lstStyle/>
          <a:p>
            <a:endParaRPr lang="lv-LV"/>
          </a:p>
        </p:txBody>
      </p:sp>
    </p:spTree>
    <p:extLst>
      <p:ext uri="{BB962C8B-B14F-4D97-AF65-F5344CB8AC3E}">
        <p14:creationId xmlns:p14="http://schemas.microsoft.com/office/powerpoint/2010/main" val="28762728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EA76CB82-B077-449C-B5B0-C731797266DA}"/>
              </a:ext>
            </a:extLst>
          </p:cNvPr>
          <p:cNvSpPr>
            <a:spLocks noGrp="1"/>
          </p:cNvSpPr>
          <p:nvPr>
            <p:ph type="title"/>
          </p:nvPr>
        </p:nvSpPr>
        <p:spPr>
          <a:xfrm>
            <a:off x="2647507" y="435935"/>
            <a:ext cx="8923077" cy="935665"/>
          </a:xfrm>
        </p:spPr>
        <p:txBody>
          <a:bodyPr>
            <a:normAutofit/>
          </a:bodyPr>
          <a:lstStyle/>
          <a:p>
            <a:pPr algn="ctr"/>
            <a:r>
              <a:rPr lang="lv-LV" altLang="lv-LV" sz="2000">
                <a:solidFill>
                  <a:schemeClr val="accent6">
                    <a:lumMod val="75000"/>
                  </a:schemeClr>
                </a:solidFill>
              </a:rPr>
              <a:t>Transporta sektorā aktuālie pasākumi/ plānotie pētījumi- transporta </a:t>
            </a:r>
            <a:r>
              <a:rPr lang="lv-LV" altLang="lv-LV" sz="2000" err="1">
                <a:solidFill>
                  <a:schemeClr val="accent6">
                    <a:lumMod val="75000"/>
                  </a:schemeClr>
                </a:solidFill>
              </a:rPr>
              <a:t>zaļināšana</a:t>
            </a:r>
            <a:endParaRPr lang="lv-LV" altLang="lv-LV" sz="2000"/>
          </a:p>
        </p:txBody>
      </p:sp>
      <p:sp>
        <p:nvSpPr>
          <p:cNvPr id="6" name="Content Placeholder 5">
            <a:extLst>
              <a:ext uri="{FF2B5EF4-FFF2-40B4-BE49-F238E27FC236}">
                <a16:creationId xmlns:a16="http://schemas.microsoft.com/office/drawing/2014/main" id="{BBDAFAFC-7B56-3F94-3C53-DDAEF6F71896}"/>
              </a:ext>
            </a:extLst>
          </p:cNvPr>
          <p:cNvSpPr>
            <a:spLocks noGrp="1"/>
          </p:cNvSpPr>
          <p:nvPr>
            <p:ph idx="1"/>
          </p:nvPr>
        </p:nvSpPr>
        <p:spPr>
          <a:xfrm>
            <a:off x="1531088" y="1839433"/>
            <a:ext cx="10051312" cy="4286743"/>
          </a:xfrm>
        </p:spPr>
        <p:txBody>
          <a:bodyPr>
            <a:normAutofit fontScale="77500" lnSpcReduction="20000"/>
          </a:bodyPr>
          <a:lstStyle/>
          <a:p>
            <a:pPr marL="0" indent="0" algn="just"/>
            <a:r>
              <a:rPr lang="lv-LV" altLang="en-US" sz="1700" b="1" dirty="0">
                <a:latin typeface="Verdana" panose="020B0604030504040204" pitchFamily="34" charset="0"/>
              </a:rPr>
              <a:t>Aktuālie pasākumi, kas vērsti uz transporta sektora </a:t>
            </a:r>
            <a:r>
              <a:rPr lang="lv-LV" altLang="en-US" sz="1700" b="1" dirty="0" err="1">
                <a:latin typeface="Verdana" panose="020B0604030504040204" pitchFamily="34" charset="0"/>
              </a:rPr>
              <a:t>zaļināšanu</a:t>
            </a:r>
            <a:r>
              <a:rPr lang="lv-LV" altLang="en-US" sz="1700" b="1" dirty="0">
                <a:latin typeface="Verdana" panose="020B0604030504040204" pitchFamily="34" charset="0"/>
              </a:rPr>
              <a:t>:</a:t>
            </a:r>
          </a:p>
          <a:p>
            <a:pPr marL="0" indent="0" algn="just"/>
            <a:endParaRPr lang="lv-LV" altLang="en-US" sz="1700" dirty="0">
              <a:latin typeface="Verdana" panose="020B0604030504040204" pitchFamily="34" charset="0"/>
            </a:endParaRPr>
          </a:p>
          <a:p>
            <a:pPr algn="just">
              <a:lnSpc>
                <a:spcPct val="120000"/>
              </a:lnSpc>
              <a:buFont typeface="Arial" panose="020B0604020202020204" pitchFamily="34" charset="0"/>
              <a:buChar char="•"/>
            </a:pPr>
            <a:r>
              <a:rPr lang="lv-LV" altLang="en-US" sz="1700" dirty="0">
                <a:latin typeface="Verdana" panose="020B0604030504040204" pitchFamily="34" charset="0"/>
              </a:rPr>
              <a:t>Izsludināts Satiksmes ministrijas organizēts atklāts konkurss “Pētījums par ilgtspējīgas integrēta sabiedriskā transporta plāna, kas veidots kā daļa no Rīgas metropoles areāla pilsētas mobilitātes plāna (SUMP – </a:t>
            </a:r>
            <a:r>
              <a:rPr lang="lv-LV" altLang="en-US" sz="1700" dirty="0" err="1">
                <a:latin typeface="Verdana" panose="020B0604030504040204" pitchFamily="34" charset="0"/>
              </a:rPr>
              <a:t>sustainable</a:t>
            </a:r>
            <a:r>
              <a:rPr lang="lv-LV" altLang="en-US" sz="1700" dirty="0">
                <a:latin typeface="Verdana" panose="020B0604030504040204" pitchFamily="34" charset="0"/>
              </a:rPr>
              <a:t> </a:t>
            </a:r>
            <a:r>
              <a:rPr lang="lv-LV" altLang="en-US" sz="1700" dirty="0" err="1">
                <a:latin typeface="Verdana" panose="020B0604030504040204" pitchFamily="34" charset="0"/>
              </a:rPr>
              <a:t>urban</a:t>
            </a:r>
            <a:r>
              <a:rPr lang="lv-LV" altLang="en-US" sz="1700" dirty="0">
                <a:latin typeface="Verdana" panose="020B0604030504040204" pitchFamily="34" charset="0"/>
              </a:rPr>
              <a:t> </a:t>
            </a:r>
            <a:r>
              <a:rPr lang="lv-LV" altLang="en-US" sz="1700" dirty="0" err="1">
                <a:latin typeface="Verdana" panose="020B0604030504040204" pitchFamily="34" charset="0"/>
              </a:rPr>
              <a:t>mobility</a:t>
            </a:r>
            <a:r>
              <a:rPr lang="lv-LV" altLang="en-US" sz="1700" dirty="0">
                <a:latin typeface="Verdana" panose="020B0604030504040204" pitchFamily="34" charset="0"/>
              </a:rPr>
              <a:t> </a:t>
            </a:r>
            <a:r>
              <a:rPr lang="lv-LV" altLang="en-US" sz="1700" dirty="0" err="1">
                <a:latin typeface="Verdana" panose="020B0604030504040204" pitchFamily="34" charset="0"/>
              </a:rPr>
              <a:t>plan</a:t>
            </a:r>
            <a:r>
              <a:rPr lang="lv-LV" altLang="en-US" sz="1700" dirty="0">
                <a:latin typeface="Verdana" panose="020B0604030504040204" pitchFamily="34" charset="0"/>
              </a:rPr>
              <a:t>), izveidi”;</a:t>
            </a:r>
          </a:p>
          <a:p>
            <a:pPr algn="just">
              <a:lnSpc>
                <a:spcPct val="120000"/>
              </a:lnSpc>
              <a:buFont typeface="Arial" panose="020B0604020202020204" pitchFamily="34" charset="0"/>
              <a:buChar char="•"/>
            </a:pPr>
            <a:endParaRPr lang="lv-LV" altLang="en-US" sz="1700" dirty="0">
              <a:latin typeface="Verdana" panose="020B0604030504040204" pitchFamily="34" charset="0"/>
            </a:endParaRPr>
          </a:p>
          <a:p>
            <a:pPr marL="0" indent="0" algn="just">
              <a:lnSpc>
                <a:spcPct val="120000"/>
              </a:lnSpc>
            </a:pPr>
            <a:r>
              <a:rPr lang="lv-LV" altLang="en-US" sz="1700" b="1" dirty="0">
                <a:latin typeface="Verdana" panose="020B0604030504040204" pitchFamily="34" charset="0"/>
              </a:rPr>
              <a:t>Tuvākajā laikā plānoti ar transporta sektora </a:t>
            </a:r>
            <a:r>
              <a:rPr lang="lv-LV" altLang="en-US" sz="1700" b="1" dirty="0" err="1">
                <a:latin typeface="Verdana" panose="020B0604030504040204" pitchFamily="34" charset="0"/>
              </a:rPr>
              <a:t>zaļināšanu</a:t>
            </a:r>
            <a:r>
              <a:rPr lang="lv-LV" altLang="en-US" sz="1700" b="1" dirty="0">
                <a:latin typeface="Verdana" panose="020B0604030504040204" pitchFamily="34" charset="0"/>
              </a:rPr>
              <a:t> saistīti pētījumi:</a:t>
            </a:r>
          </a:p>
          <a:p>
            <a:pPr marL="0" indent="0" algn="just">
              <a:lnSpc>
                <a:spcPct val="120000"/>
              </a:lnSpc>
            </a:pPr>
            <a:endParaRPr lang="lv-LV" altLang="en-US" sz="1700" dirty="0">
              <a:latin typeface="Verdana" panose="020B0604030504040204" pitchFamily="34" charset="0"/>
            </a:endParaRPr>
          </a:p>
          <a:p>
            <a:pPr algn="just">
              <a:lnSpc>
                <a:spcPct val="120000"/>
              </a:lnSpc>
              <a:buFont typeface="Arial" panose="020B0604020202020204" pitchFamily="34" charset="0"/>
              <a:buChar char="•"/>
            </a:pPr>
            <a:r>
              <a:rPr lang="lv-LV" altLang="en-US" sz="1700" dirty="0">
                <a:latin typeface="Verdana" panose="020B0604030504040204" pitchFamily="34" charset="0"/>
              </a:rPr>
              <a:t>Autoparka attīstības prognožu aktualizēšana;</a:t>
            </a:r>
          </a:p>
          <a:p>
            <a:pPr algn="just">
              <a:lnSpc>
                <a:spcPct val="120000"/>
              </a:lnSpc>
              <a:buFont typeface="Arial" panose="020B0604020202020204" pitchFamily="34" charset="0"/>
              <a:buChar char="•"/>
            </a:pPr>
            <a:endParaRPr lang="lv-LV" altLang="en-US" sz="1700" dirty="0">
              <a:latin typeface="Verdana" panose="020B0604030504040204" pitchFamily="34" charset="0"/>
            </a:endParaRPr>
          </a:p>
          <a:p>
            <a:pPr algn="just">
              <a:lnSpc>
                <a:spcPct val="120000"/>
              </a:lnSpc>
              <a:buFont typeface="Arial" panose="020B0604020202020204" pitchFamily="34" charset="0"/>
              <a:buChar char="•"/>
            </a:pPr>
            <a:r>
              <a:rPr lang="lv-LV" altLang="en-US" sz="1700" dirty="0">
                <a:latin typeface="Verdana" panose="020B0604030504040204" pitchFamily="34" charset="0"/>
              </a:rPr>
              <a:t>Pētījums sadarbībā ar VSIA «Latvijas valsts ceļi» par lieljaudas transportlīdzekļu uzlādes infrastruktūru un ar to saistītā elektroapgādes tīkla veiktspēju (AFIR prasību izpildei);</a:t>
            </a:r>
          </a:p>
          <a:p>
            <a:pPr algn="just">
              <a:lnSpc>
                <a:spcPct val="120000"/>
              </a:lnSpc>
              <a:buFont typeface="Arial" panose="020B0604020202020204" pitchFamily="34" charset="0"/>
              <a:buChar char="•"/>
            </a:pPr>
            <a:endParaRPr lang="lv-LV" altLang="en-US" sz="1700" dirty="0">
              <a:latin typeface="Verdana" panose="020B0604030504040204" pitchFamily="34" charset="0"/>
            </a:endParaRPr>
          </a:p>
          <a:p>
            <a:pPr algn="just">
              <a:lnSpc>
                <a:spcPct val="120000"/>
              </a:lnSpc>
              <a:buFont typeface="Arial" panose="020B0604020202020204" pitchFamily="34" charset="0"/>
              <a:buChar char="•"/>
            </a:pPr>
            <a:r>
              <a:rPr lang="lv-LV" altLang="en-US" sz="1700" dirty="0">
                <a:latin typeface="Verdana" panose="020B0604030504040204" pitchFamily="34" charset="0"/>
              </a:rPr>
              <a:t>DG REFORM konkursam tiks pieteikts pētījums «Degvielas un transporta nodokļu politikas saiknes ar SEG emisiju samazinājumu modelēšana un analīze».</a:t>
            </a:r>
          </a:p>
          <a:p>
            <a:endParaRPr lang="lv-LV" dirty="0"/>
          </a:p>
        </p:txBody>
      </p:sp>
    </p:spTree>
    <p:extLst>
      <p:ext uri="{BB962C8B-B14F-4D97-AF65-F5344CB8AC3E}">
        <p14:creationId xmlns:p14="http://schemas.microsoft.com/office/powerpoint/2010/main" val="40970080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5">
            <a:extLst>
              <a:ext uri="{FF2B5EF4-FFF2-40B4-BE49-F238E27FC236}">
                <a16:creationId xmlns:a16="http://schemas.microsoft.com/office/drawing/2014/main" id="{CF5E290E-832A-4886-B789-4F3DA8ACADB0}"/>
              </a:ext>
            </a:extLst>
          </p:cNvPr>
          <p:cNvSpPr>
            <a:spLocks noGrp="1" noChangeArrowheads="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48A9A231-3ACC-4CB3-A7F7-972F36D02BDF}" type="slidenum">
              <a:rPr lang="en-US" altLang="lv-LV" smtClean="0"/>
              <a:pPr/>
              <a:t>27</a:t>
            </a:fld>
            <a:endParaRPr lang="en-US" altLang="lv-LV"/>
          </a:p>
        </p:txBody>
      </p:sp>
      <p:sp>
        <p:nvSpPr>
          <p:cNvPr id="38915" name="Title 1">
            <a:extLst>
              <a:ext uri="{FF2B5EF4-FFF2-40B4-BE49-F238E27FC236}">
                <a16:creationId xmlns:a16="http://schemas.microsoft.com/office/drawing/2014/main" id="{CA7E9C6C-925D-4D7B-B3A9-35CBF732A827}"/>
              </a:ext>
            </a:extLst>
          </p:cNvPr>
          <p:cNvSpPr>
            <a:spLocks noGrp="1"/>
          </p:cNvSpPr>
          <p:nvPr>
            <p:ph type="title"/>
          </p:nvPr>
        </p:nvSpPr>
        <p:spPr>
          <a:xfrm>
            <a:off x="2320925" y="228600"/>
            <a:ext cx="8970963" cy="565150"/>
          </a:xfrm>
        </p:spPr>
        <p:txBody>
          <a:bodyPr>
            <a:normAutofit/>
          </a:bodyPr>
          <a:lstStyle/>
          <a:p>
            <a:pPr algn="ctr" eaLnBrk="1" hangingPunct="1"/>
            <a:r>
              <a:rPr lang="lv-LV" altLang="lv-LV" sz="2000">
                <a:solidFill>
                  <a:srgbClr val="257735"/>
                </a:solidFill>
              </a:rPr>
              <a:t>NEKP 2030 – ĪSTENOŠANA (FINANSĒJUMS) - SM</a:t>
            </a:r>
          </a:p>
        </p:txBody>
      </p:sp>
      <p:sp>
        <p:nvSpPr>
          <p:cNvPr id="10" name="Content Placeholder 2">
            <a:extLst>
              <a:ext uri="{FF2B5EF4-FFF2-40B4-BE49-F238E27FC236}">
                <a16:creationId xmlns:a16="http://schemas.microsoft.com/office/drawing/2014/main" id="{F36975A7-BDC8-461D-8502-13AC7D8A0B62}"/>
              </a:ext>
            </a:extLst>
          </p:cNvPr>
          <p:cNvSpPr>
            <a:spLocks noGrp="1"/>
          </p:cNvSpPr>
          <p:nvPr>
            <p:ph idx="1"/>
          </p:nvPr>
        </p:nvSpPr>
        <p:spPr>
          <a:xfrm>
            <a:off x="692771" y="1559290"/>
            <a:ext cx="11247438" cy="5165725"/>
          </a:xfrm>
        </p:spPr>
        <p:txBody>
          <a:bodyPr/>
          <a:lstStyle/>
          <a:p>
            <a:pPr indent="-488700">
              <a:defRPr/>
            </a:pPr>
            <a:endParaRPr lang="lv-LV" sz="2400">
              <a:latin typeface="+mn-lt"/>
            </a:endParaRPr>
          </a:p>
          <a:p>
            <a:pPr>
              <a:defRPr/>
            </a:pPr>
            <a:endParaRPr lang="lv-LV">
              <a:latin typeface="+mn-lt"/>
            </a:endParaRPr>
          </a:p>
          <a:p>
            <a:pPr marL="342900" indent="-342900">
              <a:defRPr/>
            </a:pPr>
            <a:endParaRPr lang="lv-LV">
              <a:latin typeface="+mn-lt"/>
            </a:endParaRPr>
          </a:p>
          <a:p>
            <a:pPr>
              <a:defRPr/>
            </a:pPr>
            <a:endParaRPr lang="lv-LV">
              <a:latin typeface="+mn-lt"/>
            </a:endParaRPr>
          </a:p>
        </p:txBody>
      </p:sp>
      <p:graphicFrame>
        <p:nvGraphicFramePr>
          <p:cNvPr id="6" name="Table 8">
            <a:extLst>
              <a:ext uri="{FF2B5EF4-FFF2-40B4-BE49-F238E27FC236}">
                <a16:creationId xmlns:a16="http://schemas.microsoft.com/office/drawing/2014/main" id="{C381C3DB-A8B6-4126-85A9-AACF56D8B0E0}"/>
              </a:ext>
            </a:extLst>
          </p:cNvPr>
          <p:cNvGraphicFramePr>
            <a:graphicFrameLocks noGrp="1"/>
          </p:cNvGraphicFramePr>
          <p:nvPr/>
        </p:nvGraphicFramePr>
        <p:xfrm>
          <a:off x="193675" y="1815548"/>
          <a:ext cx="11746534" cy="4909467"/>
        </p:xfrm>
        <a:graphic>
          <a:graphicData uri="http://schemas.openxmlformats.org/drawingml/2006/table">
            <a:tbl>
              <a:tblPr firstRow="1" bandRow="1">
                <a:tableStyleId>{5C22544A-7EE6-4342-B048-85BDC9FD1C3A}</a:tableStyleId>
              </a:tblPr>
              <a:tblGrid>
                <a:gridCol w="6239363">
                  <a:extLst>
                    <a:ext uri="{9D8B030D-6E8A-4147-A177-3AD203B41FA5}">
                      <a16:colId xmlns:a16="http://schemas.microsoft.com/office/drawing/2014/main" val="20000"/>
                    </a:ext>
                  </a:extLst>
                </a:gridCol>
                <a:gridCol w="2071229">
                  <a:extLst>
                    <a:ext uri="{9D8B030D-6E8A-4147-A177-3AD203B41FA5}">
                      <a16:colId xmlns:a16="http://schemas.microsoft.com/office/drawing/2014/main" val="20001"/>
                    </a:ext>
                  </a:extLst>
                </a:gridCol>
                <a:gridCol w="3435942">
                  <a:extLst>
                    <a:ext uri="{9D8B030D-6E8A-4147-A177-3AD203B41FA5}">
                      <a16:colId xmlns:a16="http://schemas.microsoft.com/office/drawing/2014/main" val="20002"/>
                    </a:ext>
                  </a:extLst>
                </a:gridCol>
              </a:tblGrid>
              <a:tr h="961898">
                <a:tc>
                  <a:txBody>
                    <a:bodyPr/>
                    <a:lstStyle/>
                    <a:p>
                      <a:endParaRPr lang="en-GB" sz="1600">
                        <a:latin typeface="Verdana" panose="020B0604030504040204" pitchFamily="34" charset="0"/>
                        <a:ea typeface="Verdana" panose="020B0604030504040204" pitchFamily="34" charset="0"/>
                      </a:endParaRPr>
                    </a:p>
                  </a:txBody>
                  <a:tcPr marL="91441" marR="91441" marT="45723" marB="45723"/>
                </a:tc>
                <a:tc>
                  <a:txBody>
                    <a:bodyPr/>
                    <a:lstStyle/>
                    <a:p>
                      <a:pPr algn="ctr"/>
                      <a:r>
                        <a:rPr lang="lv-LV" sz="1400">
                          <a:latin typeface="Verdana" panose="020B0604030504040204" pitchFamily="34" charset="0"/>
                          <a:ea typeface="Verdana" panose="020B0604030504040204" pitchFamily="34" charset="0"/>
                        </a:rPr>
                        <a:t>ES fondu finansējums </a:t>
                      </a:r>
                    </a:p>
                    <a:p>
                      <a:pPr algn="ctr"/>
                      <a:r>
                        <a:rPr lang="lv-LV" sz="1400" i="1">
                          <a:latin typeface="Verdana" panose="020B0604030504040204" pitchFamily="34" charset="0"/>
                          <a:ea typeface="Verdana" panose="020B0604030504040204" pitchFamily="34" charset="0"/>
                        </a:rPr>
                        <a:t>(ar nacionālo līdzfinansējumu)</a:t>
                      </a:r>
                      <a:endParaRPr lang="en-GB" sz="1400" i="1">
                        <a:latin typeface="Verdana" panose="020B0604030504040204" pitchFamily="34" charset="0"/>
                        <a:ea typeface="Verdana" panose="020B0604030504040204" pitchFamily="34" charset="0"/>
                      </a:endParaRPr>
                    </a:p>
                  </a:txBody>
                  <a:tcPr marL="91441" marR="91441" marT="45723" marB="45723" anchor="ctr"/>
                </a:tc>
                <a:tc>
                  <a:txBody>
                    <a:bodyPr/>
                    <a:lstStyle/>
                    <a:p>
                      <a:pPr algn="ctr"/>
                      <a:r>
                        <a:rPr lang="lv-LV" sz="1600">
                          <a:latin typeface="Verdana" panose="020B0604030504040204" pitchFamily="34" charset="0"/>
                          <a:ea typeface="Verdana" panose="020B0604030504040204" pitchFamily="34" charset="0"/>
                        </a:rPr>
                        <a:t>Atveseļošanās un noturības mehānisms </a:t>
                      </a:r>
                      <a:r>
                        <a:rPr lang="lv-LV" sz="1600" i="1">
                          <a:latin typeface="Verdana" panose="020B0604030504040204" pitchFamily="34" charset="0"/>
                          <a:ea typeface="Verdana" panose="020B0604030504040204" pitchFamily="34" charset="0"/>
                        </a:rPr>
                        <a:t>(Atveseļošanās fonds)</a:t>
                      </a:r>
                      <a:endParaRPr lang="en-GB" sz="1600" i="1">
                        <a:latin typeface="Verdana" panose="020B0604030504040204" pitchFamily="34" charset="0"/>
                        <a:ea typeface="Verdana" panose="020B0604030504040204" pitchFamily="34" charset="0"/>
                      </a:endParaRPr>
                    </a:p>
                  </a:txBody>
                  <a:tcPr marL="91441" marR="91441" marT="45723" marB="45723"/>
                </a:tc>
                <a:extLst>
                  <a:ext uri="{0D108BD9-81ED-4DB2-BD59-A6C34878D82A}">
                    <a16:rowId xmlns:a16="http://schemas.microsoft.com/office/drawing/2014/main" val="10000"/>
                  </a:ext>
                </a:extLst>
              </a:tr>
              <a:tr h="452044">
                <a:tc>
                  <a:txBody>
                    <a:bodyPr/>
                    <a:lstStyle/>
                    <a:p>
                      <a:pPr marL="0" marR="0" lvl="0" indent="0" algn="l" defTabSz="939575" rtl="0" eaLnBrk="1" fontAlgn="auto" latinLnBrk="0" hangingPunct="1">
                        <a:lnSpc>
                          <a:spcPct val="100000"/>
                        </a:lnSpc>
                        <a:spcBef>
                          <a:spcPts val="0"/>
                        </a:spcBef>
                        <a:spcAft>
                          <a:spcPts val="0"/>
                        </a:spcAft>
                        <a:buClrTx/>
                        <a:buSzTx/>
                        <a:buFontTx/>
                        <a:buNone/>
                        <a:tabLst/>
                        <a:defRPr/>
                      </a:pPr>
                      <a:r>
                        <a:rPr lang="lv-LV" sz="1600">
                          <a:latin typeface="Verdana" panose="020B0604030504040204" pitchFamily="34" charset="0"/>
                          <a:ea typeface="Verdana" panose="020B0604030504040204" pitchFamily="34" charset="0"/>
                        </a:rPr>
                        <a:t>Multimodāls sabiedriskā transporta tīkls</a:t>
                      </a:r>
                      <a:endParaRPr lang="en-GB" sz="1600">
                        <a:latin typeface="Verdana" panose="020B0604030504040204" pitchFamily="34" charset="0"/>
                        <a:ea typeface="Verdana" panose="020B0604030504040204" pitchFamily="34" charset="0"/>
                      </a:endParaRPr>
                    </a:p>
                  </a:txBody>
                  <a:tcPr marL="91441" marR="91441" marT="45723" marB="45723" anchor="ctr"/>
                </a:tc>
                <a:tc>
                  <a:txBody>
                    <a:bodyPr/>
                    <a:lstStyle/>
                    <a:p>
                      <a:pPr algn="ctr"/>
                      <a:r>
                        <a:rPr lang="en-GB" sz="1600">
                          <a:latin typeface="Verdana" panose="020B0604030504040204" pitchFamily="34" charset="0"/>
                          <a:ea typeface="Verdana" panose="020B0604030504040204" pitchFamily="34" charset="0"/>
                        </a:rPr>
                        <a:t>88 701 369</a:t>
                      </a:r>
                    </a:p>
                  </a:txBody>
                  <a:tcPr marL="91441" marR="91441" marT="45723" marB="45723" anchor="ctr"/>
                </a:tc>
                <a:tc>
                  <a:txBody>
                    <a:bodyPr/>
                    <a:lstStyle/>
                    <a:p>
                      <a:pPr algn="ctr"/>
                      <a:r>
                        <a:rPr lang="en-GB" sz="1600">
                          <a:latin typeface="Verdana" panose="020B0604030504040204" pitchFamily="34" charset="0"/>
                          <a:ea typeface="Verdana" panose="020B0604030504040204" pitchFamily="34" charset="0"/>
                        </a:rPr>
                        <a:t>89 597 99</a:t>
                      </a:r>
                      <a:r>
                        <a:rPr lang="lv-LV" sz="1600">
                          <a:latin typeface="Verdana" panose="020B0604030504040204" pitchFamily="34" charset="0"/>
                          <a:ea typeface="Verdana" panose="020B0604030504040204" pitchFamily="34" charset="0"/>
                        </a:rPr>
                        <a:t>2</a:t>
                      </a:r>
                      <a:endParaRPr lang="en-GB" sz="1600">
                        <a:latin typeface="Verdana" panose="020B0604030504040204" pitchFamily="34" charset="0"/>
                        <a:ea typeface="Verdana" panose="020B0604030504040204" pitchFamily="34" charset="0"/>
                      </a:endParaRPr>
                    </a:p>
                  </a:txBody>
                  <a:tcPr marL="91441" marR="91441" marT="45723" marB="45723" anchor="ctr"/>
                </a:tc>
                <a:extLst>
                  <a:ext uri="{0D108BD9-81ED-4DB2-BD59-A6C34878D82A}">
                    <a16:rowId xmlns:a16="http://schemas.microsoft.com/office/drawing/2014/main" val="10001"/>
                  </a:ext>
                </a:extLst>
              </a:tr>
              <a:tr h="452044">
                <a:tc>
                  <a:txBody>
                    <a:bodyPr/>
                    <a:lstStyle/>
                    <a:p>
                      <a:pPr marL="0" marR="0" lvl="0" indent="0" algn="l" defTabSz="939575" rtl="0" eaLnBrk="1" fontAlgn="auto" latinLnBrk="0" hangingPunct="1">
                        <a:lnSpc>
                          <a:spcPct val="100000"/>
                        </a:lnSpc>
                        <a:spcBef>
                          <a:spcPts val="0"/>
                        </a:spcBef>
                        <a:spcAft>
                          <a:spcPts val="0"/>
                        </a:spcAft>
                        <a:buClrTx/>
                        <a:buSzTx/>
                        <a:buFontTx/>
                        <a:buNone/>
                        <a:tabLst/>
                        <a:defRPr/>
                      </a:pPr>
                      <a:r>
                        <a:rPr lang="lv-LV" sz="1600">
                          <a:latin typeface="Verdana" panose="020B0604030504040204" pitchFamily="34" charset="0"/>
                          <a:ea typeface="Verdana" panose="020B0604030504040204" pitchFamily="34" charset="0"/>
                        </a:rPr>
                        <a:t>Dzelzceļa infrastruktūra</a:t>
                      </a:r>
                      <a:endParaRPr lang="en-GB" sz="1600">
                        <a:latin typeface="Verdana" panose="020B0604030504040204" pitchFamily="34" charset="0"/>
                        <a:ea typeface="Verdana" panose="020B0604030504040204" pitchFamily="34" charset="0"/>
                      </a:endParaRPr>
                    </a:p>
                  </a:txBody>
                  <a:tcPr marL="91441" marR="91441" marT="45723" marB="45723" anchor="ctr"/>
                </a:tc>
                <a:tc>
                  <a:txBody>
                    <a:bodyPr/>
                    <a:lstStyle/>
                    <a:p>
                      <a:pPr algn="ctr"/>
                      <a:r>
                        <a:rPr lang="en-GB" sz="1600">
                          <a:latin typeface="Verdana" panose="020B0604030504040204" pitchFamily="34" charset="0"/>
                          <a:ea typeface="Verdana" panose="020B0604030504040204" pitchFamily="34" charset="0"/>
                        </a:rPr>
                        <a:t>361 593 750</a:t>
                      </a:r>
                    </a:p>
                  </a:txBody>
                  <a:tcPr marL="91441" marR="91441" marT="45723" marB="45723" anchor="ctr"/>
                </a:tc>
                <a:tc>
                  <a:txBody>
                    <a:bodyPr/>
                    <a:lstStyle/>
                    <a:p>
                      <a:pPr marL="0" algn="ctr" defTabSz="939575" rtl="0" eaLnBrk="1" latinLnBrk="0" hangingPunct="1"/>
                      <a:r>
                        <a:rPr lang="en-GB" sz="1600" kern="1200">
                          <a:solidFill>
                            <a:schemeClr val="dk1"/>
                          </a:solidFill>
                          <a:latin typeface="Verdana" panose="020B0604030504040204" pitchFamily="34" charset="0"/>
                          <a:ea typeface="Verdana" panose="020B0604030504040204" pitchFamily="34" charset="0"/>
                          <a:cs typeface="+mn-cs"/>
                        </a:rPr>
                        <a:t>72 700 000</a:t>
                      </a:r>
                    </a:p>
                  </a:txBody>
                  <a:tcPr marL="91441" marR="91441" marT="45723" marB="45723" anchor="ctr"/>
                </a:tc>
                <a:extLst>
                  <a:ext uri="{0D108BD9-81ED-4DB2-BD59-A6C34878D82A}">
                    <a16:rowId xmlns:a16="http://schemas.microsoft.com/office/drawing/2014/main" val="10002"/>
                  </a:ext>
                </a:extLst>
              </a:tr>
              <a:tr h="676781">
                <a:tc>
                  <a:txBody>
                    <a:bodyPr/>
                    <a:lstStyle/>
                    <a:p>
                      <a:pPr marL="0" marR="0" lvl="0" indent="0" algn="l" defTabSz="939575" rtl="0" eaLnBrk="1" fontAlgn="auto" latinLnBrk="0" hangingPunct="1">
                        <a:lnSpc>
                          <a:spcPct val="100000"/>
                        </a:lnSpc>
                        <a:spcBef>
                          <a:spcPts val="0"/>
                        </a:spcBef>
                        <a:spcAft>
                          <a:spcPts val="0"/>
                        </a:spcAft>
                        <a:buClrTx/>
                        <a:buSzTx/>
                        <a:buFontTx/>
                        <a:buNone/>
                        <a:tabLst/>
                        <a:defRPr/>
                      </a:pPr>
                      <a:r>
                        <a:rPr lang="lv-LV" sz="1600">
                          <a:latin typeface="Verdana" panose="020B0604030504040204" pitchFamily="34" charset="0"/>
                          <a:ea typeface="Verdana" panose="020B0604030504040204" pitchFamily="34" charset="0"/>
                        </a:rPr>
                        <a:t>Videi draudzīgi sabiedriskā transporta līdzekļi</a:t>
                      </a:r>
                      <a:endParaRPr lang="en-GB" sz="1600">
                        <a:latin typeface="Verdana" panose="020B0604030504040204" pitchFamily="34" charset="0"/>
                        <a:ea typeface="Verdana" panose="020B0604030504040204" pitchFamily="34" charset="0"/>
                      </a:endParaRPr>
                    </a:p>
                  </a:txBody>
                  <a:tcPr marL="91441" marR="91441" marT="45723" marB="45723" anchor="ctr"/>
                </a:tc>
                <a:tc>
                  <a:txBody>
                    <a:bodyPr/>
                    <a:lstStyle/>
                    <a:p>
                      <a:pPr algn="ctr"/>
                      <a:r>
                        <a:rPr lang="en-GB" sz="1600">
                          <a:latin typeface="Verdana" panose="020B0604030504040204" pitchFamily="34" charset="0"/>
                          <a:ea typeface="Verdana" panose="020B0604030504040204" pitchFamily="34" charset="0"/>
                        </a:rPr>
                        <a:t>21 287 962</a:t>
                      </a:r>
                    </a:p>
                  </a:txBody>
                  <a:tcPr marL="91441" marR="91441" marT="45723" marB="45723" anchor="ctr"/>
                </a:tc>
                <a:tc>
                  <a:txBody>
                    <a:bodyPr/>
                    <a:lstStyle/>
                    <a:p>
                      <a:pPr algn="ctr"/>
                      <a:r>
                        <a:rPr lang="lv-LV" sz="1600">
                          <a:latin typeface="Verdana" panose="020B0604030504040204" pitchFamily="34" charset="0"/>
                          <a:ea typeface="Verdana" panose="020B0604030504040204" pitchFamily="34" charset="0"/>
                        </a:rPr>
                        <a:t>98 670 000</a:t>
                      </a:r>
                      <a:endParaRPr lang="en-GB" sz="1600">
                        <a:latin typeface="Verdana" panose="020B0604030504040204" pitchFamily="34" charset="0"/>
                        <a:ea typeface="Verdana" panose="020B0604030504040204" pitchFamily="34" charset="0"/>
                      </a:endParaRPr>
                    </a:p>
                  </a:txBody>
                  <a:tcPr marL="91441" marR="91441" marT="45723" marB="45723" anchor="ctr"/>
                </a:tc>
                <a:extLst>
                  <a:ext uri="{0D108BD9-81ED-4DB2-BD59-A6C34878D82A}">
                    <a16:rowId xmlns:a16="http://schemas.microsoft.com/office/drawing/2014/main" val="10003"/>
                  </a:ext>
                </a:extLst>
              </a:tr>
              <a:tr h="452044">
                <a:tc>
                  <a:txBody>
                    <a:bodyPr/>
                    <a:lstStyle/>
                    <a:p>
                      <a:pPr marL="0" marR="0" lvl="0" indent="0" algn="l" defTabSz="939575" rtl="0" eaLnBrk="1" fontAlgn="auto" latinLnBrk="0" hangingPunct="1">
                        <a:lnSpc>
                          <a:spcPct val="100000"/>
                        </a:lnSpc>
                        <a:spcBef>
                          <a:spcPts val="0"/>
                        </a:spcBef>
                        <a:spcAft>
                          <a:spcPts val="0"/>
                        </a:spcAft>
                        <a:buClrTx/>
                        <a:buSzTx/>
                        <a:buFontTx/>
                        <a:buNone/>
                        <a:tabLst/>
                        <a:defRPr/>
                      </a:pPr>
                      <a:r>
                        <a:rPr lang="lv-LV" sz="1600">
                          <a:latin typeface="Verdana" panose="020B0604030504040204" pitchFamily="34" charset="0"/>
                          <a:ea typeface="Verdana" panose="020B0604030504040204" pitchFamily="34" charset="0"/>
                        </a:rPr>
                        <a:t>Veloinfrastruktūra</a:t>
                      </a:r>
                      <a:endParaRPr lang="en-GB" sz="1600">
                        <a:latin typeface="Verdana" panose="020B0604030504040204" pitchFamily="34" charset="0"/>
                        <a:ea typeface="Verdana" panose="020B0604030504040204" pitchFamily="34" charset="0"/>
                      </a:endParaRPr>
                    </a:p>
                  </a:txBody>
                  <a:tcPr marL="91441" marR="91441" marT="45723" marB="45723" anchor="ctr"/>
                </a:tc>
                <a:tc>
                  <a:txBody>
                    <a:bodyPr/>
                    <a:lstStyle/>
                    <a:p>
                      <a:pPr algn="ctr"/>
                      <a:r>
                        <a:rPr lang="en-GB" sz="1600">
                          <a:latin typeface="Verdana" panose="020B0604030504040204" pitchFamily="34" charset="0"/>
                          <a:ea typeface="Verdana" panose="020B0604030504040204" pitchFamily="34" charset="0"/>
                        </a:rPr>
                        <a:t>26 461 635</a:t>
                      </a:r>
                    </a:p>
                  </a:txBody>
                  <a:tcPr marL="91441" marR="91441" marT="45723" marB="45723" anchor="ctr"/>
                </a:tc>
                <a:tc>
                  <a:txBody>
                    <a:bodyPr/>
                    <a:lstStyle/>
                    <a:p>
                      <a:pPr marL="0" algn="ctr" defTabSz="939575" rtl="0" eaLnBrk="1" latinLnBrk="0" hangingPunct="1"/>
                      <a:r>
                        <a:rPr lang="en-GB" sz="1600" kern="1200">
                          <a:solidFill>
                            <a:schemeClr val="dk1"/>
                          </a:solidFill>
                          <a:latin typeface="Verdana" panose="020B0604030504040204" pitchFamily="34" charset="0"/>
                          <a:ea typeface="Verdana" panose="020B0604030504040204" pitchFamily="34" charset="0"/>
                          <a:cs typeface="+mn-cs"/>
                        </a:rPr>
                        <a:t>34 514 008</a:t>
                      </a:r>
                    </a:p>
                  </a:txBody>
                  <a:tcPr marL="91441" marR="91441" marT="45723" marB="45723" anchor="ctr"/>
                </a:tc>
                <a:extLst>
                  <a:ext uri="{0D108BD9-81ED-4DB2-BD59-A6C34878D82A}">
                    <a16:rowId xmlns:a16="http://schemas.microsoft.com/office/drawing/2014/main" val="10004"/>
                  </a:ext>
                </a:extLst>
              </a:tr>
              <a:tr h="452044">
                <a:tc>
                  <a:txBody>
                    <a:bodyPr/>
                    <a:lstStyle/>
                    <a:p>
                      <a:pPr marL="0" marR="0" lvl="0" indent="0" algn="l" defTabSz="939575" rtl="0" eaLnBrk="1" fontAlgn="auto" latinLnBrk="0" hangingPunct="1">
                        <a:lnSpc>
                          <a:spcPct val="100000"/>
                        </a:lnSpc>
                        <a:spcBef>
                          <a:spcPts val="0"/>
                        </a:spcBef>
                        <a:spcAft>
                          <a:spcPts val="0"/>
                        </a:spcAft>
                        <a:buClrTx/>
                        <a:buSzTx/>
                        <a:buFontTx/>
                        <a:buNone/>
                        <a:tabLst/>
                        <a:defRPr/>
                      </a:pPr>
                      <a:r>
                        <a:rPr lang="lv-LV" sz="1600">
                          <a:latin typeface="Verdana" panose="020B0604030504040204" pitchFamily="34" charset="0"/>
                          <a:ea typeface="Verdana" panose="020B0604030504040204" pitchFamily="34" charset="0"/>
                        </a:rPr>
                        <a:t>Elektrotransportlīdzekļu uzlādes infrastruktūra</a:t>
                      </a:r>
                      <a:endParaRPr lang="en-GB" sz="1600">
                        <a:latin typeface="Verdana" panose="020B0604030504040204" pitchFamily="34" charset="0"/>
                        <a:ea typeface="Verdana" panose="020B0604030504040204" pitchFamily="34" charset="0"/>
                      </a:endParaRPr>
                    </a:p>
                  </a:txBody>
                  <a:tcPr marL="91441" marR="91441" marT="45723" marB="45723" anchor="ctr"/>
                </a:tc>
                <a:tc>
                  <a:txBody>
                    <a:bodyPr/>
                    <a:lstStyle/>
                    <a:p>
                      <a:pPr algn="ctr"/>
                      <a:r>
                        <a:rPr lang="en-GB" sz="1600">
                          <a:latin typeface="Verdana" panose="020B0604030504040204" pitchFamily="34" charset="0"/>
                          <a:ea typeface="Verdana" panose="020B0604030504040204" pitchFamily="34" charset="0"/>
                        </a:rPr>
                        <a:t>37 764 70</a:t>
                      </a:r>
                      <a:r>
                        <a:rPr lang="lv-LV" sz="1600">
                          <a:latin typeface="Verdana" panose="020B0604030504040204" pitchFamily="34" charset="0"/>
                          <a:ea typeface="Verdana" panose="020B0604030504040204" pitchFamily="34" charset="0"/>
                        </a:rPr>
                        <a:t>5</a:t>
                      </a:r>
                      <a:endParaRPr lang="en-GB" sz="1600">
                        <a:latin typeface="Verdana" panose="020B0604030504040204" pitchFamily="34" charset="0"/>
                        <a:ea typeface="Verdana" panose="020B0604030504040204" pitchFamily="34" charset="0"/>
                      </a:endParaRPr>
                    </a:p>
                  </a:txBody>
                  <a:tcPr marL="91441" marR="91441" marT="45723" marB="45723" anchor="ctr"/>
                </a:tc>
                <a:tc>
                  <a:txBody>
                    <a:bodyPr/>
                    <a:lstStyle/>
                    <a:p>
                      <a:pPr algn="ctr"/>
                      <a:r>
                        <a:rPr lang="lv-LV" sz="1600">
                          <a:latin typeface="Verdana" panose="020B0604030504040204" pitchFamily="34" charset="0"/>
                          <a:ea typeface="Verdana" panose="020B0604030504040204" pitchFamily="34" charset="0"/>
                        </a:rPr>
                        <a:t>-</a:t>
                      </a:r>
                      <a:endParaRPr lang="en-GB" sz="1600">
                        <a:latin typeface="Verdana" panose="020B0604030504040204" pitchFamily="34" charset="0"/>
                        <a:ea typeface="Verdana" panose="020B0604030504040204" pitchFamily="34" charset="0"/>
                      </a:endParaRPr>
                    </a:p>
                  </a:txBody>
                  <a:tcPr marL="91441" marR="91441" marT="45723" marB="45723" anchor="ctr"/>
                </a:tc>
                <a:extLst>
                  <a:ext uri="{0D108BD9-81ED-4DB2-BD59-A6C34878D82A}">
                    <a16:rowId xmlns:a16="http://schemas.microsoft.com/office/drawing/2014/main" val="10005"/>
                  </a:ext>
                </a:extLst>
              </a:tr>
              <a:tr h="452044">
                <a:tc>
                  <a:txBody>
                    <a:bodyPr/>
                    <a:lstStyle/>
                    <a:p>
                      <a:pPr marL="0" marR="0" lvl="0" indent="0" algn="l" defTabSz="939575" rtl="0" eaLnBrk="1" fontAlgn="auto" latinLnBrk="0" hangingPunct="1">
                        <a:lnSpc>
                          <a:spcPct val="100000"/>
                        </a:lnSpc>
                        <a:spcBef>
                          <a:spcPts val="0"/>
                        </a:spcBef>
                        <a:spcAft>
                          <a:spcPts val="0"/>
                        </a:spcAft>
                        <a:buClrTx/>
                        <a:buSzTx/>
                        <a:buFontTx/>
                        <a:buNone/>
                        <a:tabLst/>
                        <a:defRPr/>
                      </a:pPr>
                      <a:r>
                        <a:rPr lang="lv-LV" sz="1600">
                          <a:latin typeface="Verdana" panose="020B0604030504040204" pitchFamily="34" charset="0"/>
                          <a:ea typeface="Verdana" panose="020B0604030504040204" pitchFamily="34" charset="0"/>
                        </a:rPr>
                        <a:t>Viedās tehnoloģijas</a:t>
                      </a:r>
                      <a:endParaRPr lang="en-GB" sz="1600">
                        <a:latin typeface="Verdana" panose="020B0604030504040204" pitchFamily="34" charset="0"/>
                        <a:ea typeface="Verdana" panose="020B0604030504040204" pitchFamily="34" charset="0"/>
                      </a:endParaRPr>
                    </a:p>
                  </a:txBody>
                  <a:tcPr marL="91441" marR="91441" marT="45723" marB="45723" anchor="ctr"/>
                </a:tc>
                <a:tc>
                  <a:txBody>
                    <a:bodyPr/>
                    <a:lstStyle/>
                    <a:p>
                      <a:pPr algn="ctr"/>
                      <a:r>
                        <a:rPr lang="en-GB" sz="1600">
                          <a:latin typeface="Verdana" panose="020B0604030504040204" pitchFamily="34" charset="0"/>
                          <a:ea typeface="Verdana" panose="020B0604030504040204" pitchFamily="34" charset="0"/>
                        </a:rPr>
                        <a:t>4 350 000</a:t>
                      </a:r>
                    </a:p>
                  </a:txBody>
                  <a:tcPr marL="91441" marR="91441" marT="45723" marB="45723" anchor="ctr"/>
                </a:tc>
                <a:tc>
                  <a:txBody>
                    <a:bodyPr/>
                    <a:lstStyle/>
                    <a:p>
                      <a:pPr algn="ctr"/>
                      <a:r>
                        <a:rPr lang="lv-LV" sz="1600">
                          <a:latin typeface="Verdana" panose="020B0604030504040204" pitchFamily="34" charset="0"/>
                          <a:ea typeface="Verdana" panose="020B0604030504040204" pitchFamily="34" charset="0"/>
                        </a:rPr>
                        <a:t>-</a:t>
                      </a:r>
                      <a:endParaRPr lang="en-GB" sz="1600">
                        <a:latin typeface="Verdana" panose="020B0604030504040204" pitchFamily="34" charset="0"/>
                        <a:ea typeface="Verdana" panose="020B0604030504040204" pitchFamily="34" charset="0"/>
                      </a:endParaRPr>
                    </a:p>
                  </a:txBody>
                  <a:tcPr marL="91441" marR="91441" marT="45723" marB="45723" anchor="ctr"/>
                </a:tc>
                <a:extLst>
                  <a:ext uri="{0D108BD9-81ED-4DB2-BD59-A6C34878D82A}">
                    <a16:rowId xmlns:a16="http://schemas.microsoft.com/office/drawing/2014/main" val="10006"/>
                  </a:ext>
                </a:extLst>
              </a:tr>
              <a:tr h="558524">
                <a:tc>
                  <a:txBody>
                    <a:bodyPr/>
                    <a:lstStyle/>
                    <a:p>
                      <a:pPr marL="0" marR="0" lvl="0" indent="0" algn="l" defTabSz="939575" rtl="0" eaLnBrk="1" fontAlgn="auto" latinLnBrk="0" hangingPunct="1">
                        <a:lnSpc>
                          <a:spcPct val="100000"/>
                        </a:lnSpc>
                        <a:spcBef>
                          <a:spcPts val="0"/>
                        </a:spcBef>
                        <a:spcAft>
                          <a:spcPts val="0"/>
                        </a:spcAft>
                        <a:buClrTx/>
                        <a:buSzTx/>
                        <a:buFontTx/>
                        <a:buNone/>
                        <a:tabLst/>
                        <a:defRPr/>
                      </a:pPr>
                      <a:r>
                        <a:rPr lang="lv-LV" sz="1600">
                          <a:latin typeface="Verdana" panose="020B0604030504040204" pitchFamily="34" charset="0"/>
                          <a:ea typeface="Verdana" panose="020B0604030504040204" pitchFamily="34" charset="0"/>
                        </a:rPr>
                        <a:t>Pētījumu izstrāde Eiropas Zaļā kursa jomā </a:t>
                      </a:r>
                      <a:r>
                        <a:rPr lang="lv-LV" sz="1400" i="1">
                          <a:latin typeface="Verdana" panose="020B0604030504040204" pitchFamily="34" charset="0"/>
                          <a:ea typeface="Verdana" panose="020B0604030504040204" pitchFamily="34" charset="0"/>
                        </a:rPr>
                        <a:t>(CO2 modelēšana, monitorings, SUMP, </a:t>
                      </a:r>
                      <a:r>
                        <a:rPr lang="lv-LV" sz="1400" i="1" err="1">
                          <a:latin typeface="Verdana" panose="020B0604030504040204" pitchFamily="34" charset="0"/>
                          <a:ea typeface="Verdana" panose="020B0604030504040204" pitchFamily="34" charset="0"/>
                        </a:rPr>
                        <a:t>uc</a:t>
                      </a:r>
                      <a:r>
                        <a:rPr lang="lv-LV" sz="1400" i="1">
                          <a:latin typeface="Verdana" panose="020B0604030504040204" pitchFamily="34" charset="0"/>
                          <a:ea typeface="Verdana" panose="020B0604030504040204" pitchFamily="34" charset="0"/>
                        </a:rPr>
                        <a:t>.)</a:t>
                      </a:r>
                      <a:endParaRPr lang="en-GB" sz="1600" i="1">
                        <a:latin typeface="Verdana" panose="020B0604030504040204" pitchFamily="34" charset="0"/>
                        <a:ea typeface="Verdana" panose="020B0604030504040204" pitchFamily="34" charset="0"/>
                      </a:endParaRPr>
                    </a:p>
                  </a:txBody>
                  <a:tcPr marL="91441" marR="91441" marT="45723" marB="45723" anchor="ctr"/>
                </a:tc>
                <a:tc>
                  <a:txBody>
                    <a:bodyPr/>
                    <a:lstStyle/>
                    <a:p>
                      <a:pPr algn="ctr"/>
                      <a:r>
                        <a:rPr lang="en-GB" sz="1600">
                          <a:latin typeface="Verdana" panose="020B0604030504040204" pitchFamily="34" charset="0"/>
                          <a:ea typeface="Verdana" panose="020B0604030504040204" pitchFamily="34" charset="0"/>
                        </a:rPr>
                        <a:t>3 529 411</a:t>
                      </a:r>
                    </a:p>
                  </a:txBody>
                  <a:tcPr marL="91441" marR="91441" marT="45723" marB="45723" anchor="ctr"/>
                </a:tc>
                <a:tc>
                  <a:txBody>
                    <a:bodyPr/>
                    <a:lstStyle/>
                    <a:p>
                      <a:pPr algn="ctr"/>
                      <a:r>
                        <a:rPr lang="lv-LV" sz="1600">
                          <a:latin typeface="Verdana" panose="020B0604030504040204" pitchFamily="34" charset="0"/>
                          <a:ea typeface="Verdana" panose="020B0604030504040204" pitchFamily="34" charset="0"/>
                        </a:rPr>
                        <a:t>-</a:t>
                      </a:r>
                      <a:endParaRPr lang="en-GB" sz="1600">
                        <a:latin typeface="Verdana" panose="020B0604030504040204" pitchFamily="34" charset="0"/>
                        <a:ea typeface="Verdana" panose="020B0604030504040204" pitchFamily="34" charset="0"/>
                      </a:endParaRPr>
                    </a:p>
                  </a:txBody>
                  <a:tcPr marL="91441" marR="91441" marT="45723" marB="45723" anchor="ctr"/>
                </a:tc>
                <a:extLst>
                  <a:ext uri="{0D108BD9-81ED-4DB2-BD59-A6C34878D82A}">
                    <a16:rowId xmlns:a16="http://schemas.microsoft.com/office/drawing/2014/main" val="4281073032"/>
                  </a:ext>
                </a:extLst>
              </a:tr>
              <a:tr h="452044">
                <a:tc>
                  <a:txBody>
                    <a:bodyPr/>
                    <a:lstStyle/>
                    <a:p>
                      <a:pPr marL="0" marR="0" lvl="0" indent="0" algn="l" defTabSz="939575" rtl="0" eaLnBrk="1" fontAlgn="auto" latinLnBrk="0" hangingPunct="1">
                        <a:lnSpc>
                          <a:spcPct val="100000"/>
                        </a:lnSpc>
                        <a:spcBef>
                          <a:spcPts val="0"/>
                        </a:spcBef>
                        <a:spcAft>
                          <a:spcPts val="0"/>
                        </a:spcAft>
                        <a:buClrTx/>
                        <a:buSzTx/>
                        <a:buFontTx/>
                        <a:buNone/>
                        <a:tabLst/>
                        <a:defRPr/>
                      </a:pPr>
                      <a:r>
                        <a:rPr lang="lv-LV" sz="1600">
                          <a:latin typeface="Verdana" panose="020B0604030504040204" pitchFamily="34" charset="0"/>
                          <a:ea typeface="Verdana" panose="020B0604030504040204" pitchFamily="34" charset="0"/>
                        </a:rPr>
                        <a:t>Ostas (vide/drošība)</a:t>
                      </a:r>
                      <a:endParaRPr lang="en-GB" sz="1600">
                        <a:latin typeface="Verdana" panose="020B0604030504040204" pitchFamily="34" charset="0"/>
                        <a:ea typeface="Verdana" panose="020B0604030504040204" pitchFamily="34" charset="0"/>
                      </a:endParaRPr>
                    </a:p>
                  </a:txBody>
                  <a:tcPr marL="91441" marR="91441" marT="45723" marB="45723" anchor="ctr"/>
                </a:tc>
                <a:tc>
                  <a:txBody>
                    <a:bodyPr/>
                    <a:lstStyle/>
                    <a:p>
                      <a:pPr algn="ctr"/>
                      <a:r>
                        <a:rPr lang="en-GB" sz="1600">
                          <a:latin typeface="Verdana" panose="020B0604030504040204" pitchFamily="34" charset="0"/>
                          <a:ea typeface="Verdana" panose="020B0604030504040204" pitchFamily="34" charset="0"/>
                        </a:rPr>
                        <a:t>17 400 000</a:t>
                      </a:r>
                    </a:p>
                  </a:txBody>
                  <a:tcPr marL="91441" marR="91441" marT="45723" marB="45723" anchor="ctr"/>
                </a:tc>
                <a:tc>
                  <a:txBody>
                    <a:bodyPr/>
                    <a:lstStyle/>
                    <a:p>
                      <a:pPr algn="ctr"/>
                      <a:r>
                        <a:rPr lang="lv-LV" sz="1600">
                          <a:latin typeface="Verdana" panose="020B0604030504040204" pitchFamily="34" charset="0"/>
                          <a:ea typeface="Verdana" panose="020B0604030504040204" pitchFamily="34" charset="0"/>
                        </a:rPr>
                        <a:t>-</a:t>
                      </a:r>
                      <a:endParaRPr lang="en-GB" sz="1600">
                        <a:latin typeface="Verdana" panose="020B0604030504040204" pitchFamily="34" charset="0"/>
                        <a:ea typeface="Verdana" panose="020B0604030504040204" pitchFamily="34" charset="0"/>
                      </a:endParaRPr>
                    </a:p>
                  </a:txBody>
                  <a:tcPr marL="91441" marR="91441" marT="45723" marB="45723" anchor="ctr"/>
                </a:tc>
                <a:extLst>
                  <a:ext uri="{0D108BD9-81ED-4DB2-BD59-A6C34878D82A}">
                    <a16:rowId xmlns:a16="http://schemas.microsoft.com/office/drawing/2014/main" val="10007"/>
                  </a:ext>
                </a:extLst>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EA76CB82-B077-449C-B5B0-C731797266DA}"/>
              </a:ext>
            </a:extLst>
          </p:cNvPr>
          <p:cNvSpPr>
            <a:spLocks noGrp="1"/>
          </p:cNvSpPr>
          <p:nvPr>
            <p:ph type="title"/>
          </p:nvPr>
        </p:nvSpPr>
        <p:spPr>
          <a:xfrm>
            <a:off x="2659323" y="772819"/>
            <a:ext cx="8923077" cy="935665"/>
          </a:xfrm>
        </p:spPr>
        <p:txBody>
          <a:bodyPr>
            <a:noAutofit/>
          </a:bodyPr>
          <a:lstStyle/>
          <a:p>
            <a:pPr algn="ctr"/>
            <a:br>
              <a:rPr lang="lv-LV" sz="2000">
                <a:solidFill>
                  <a:schemeClr val="accent6">
                    <a:lumMod val="75000"/>
                  </a:schemeClr>
                </a:solidFill>
                <a:latin typeface="Verdana"/>
                <a:ea typeface="Verdana"/>
              </a:rPr>
            </a:br>
            <a:r>
              <a:rPr lang="lv-LV" sz="2000">
                <a:solidFill>
                  <a:schemeClr val="accent6">
                    <a:lumMod val="75000"/>
                  </a:schemeClr>
                </a:solidFill>
                <a:latin typeface="Verdana"/>
                <a:ea typeface="Verdana"/>
              </a:rPr>
              <a:t>Plānotie rīcības virzieni transporta sektorā</a:t>
            </a:r>
            <a:br>
              <a:rPr lang="lv-LV" sz="2000"/>
            </a:br>
            <a:br>
              <a:rPr lang="lv-LV" sz="2000"/>
            </a:br>
            <a:endParaRPr lang="lv-LV" sz="2000">
              <a:solidFill>
                <a:schemeClr val="accent6">
                  <a:lumMod val="75000"/>
                </a:schemeClr>
              </a:solidFill>
            </a:endParaRPr>
          </a:p>
        </p:txBody>
      </p:sp>
      <p:sp>
        <p:nvSpPr>
          <p:cNvPr id="6" name="Content Placeholder 5">
            <a:extLst>
              <a:ext uri="{FF2B5EF4-FFF2-40B4-BE49-F238E27FC236}">
                <a16:creationId xmlns:a16="http://schemas.microsoft.com/office/drawing/2014/main" id="{BBDAFAFC-7B56-3F94-3C53-DDAEF6F71896}"/>
              </a:ext>
            </a:extLst>
          </p:cNvPr>
          <p:cNvSpPr>
            <a:spLocks noGrp="1"/>
          </p:cNvSpPr>
          <p:nvPr>
            <p:ph idx="1"/>
          </p:nvPr>
        </p:nvSpPr>
        <p:spPr>
          <a:xfrm>
            <a:off x="1531088" y="1839433"/>
            <a:ext cx="10051312" cy="4286743"/>
          </a:xfrm>
        </p:spPr>
        <p:txBody>
          <a:bodyPr>
            <a:normAutofit fontScale="25000" lnSpcReduction="20000"/>
          </a:bodyPr>
          <a:lstStyle/>
          <a:p>
            <a:pPr marL="0" indent="0" algn="just"/>
            <a:endParaRPr lang="lv-LV" altLang="en-US" sz="1700" b="1" dirty="0">
              <a:latin typeface="Verdana" panose="020B0604030504040204" pitchFamily="34" charset="0"/>
            </a:endParaRPr>
          </a:p>
          <a:p>
            <a:endParaRPr lang="lv-LV" sz="7200" dirty="0"/>
          </a:p>
          <a:p>
            <a:pPr marL="342900" indent="-342900">
              <a:lnSpc>
                <a:spcPct val="120000"/>
              </a:lnSpc>
              <a:buFont typeface="Wingdings" panose="05000000000000000000" pitchFamily="2" charset="2"/>
              <a:buChar char="Ø"/>
            </a:pPr>
            <a:r>
              <a:rPr lang="lv-LV" sz="7200" b="1" dirty="0">
                <a:cs typeface="Times New Roman" panose="02020603050405020304" pitchFamily="18" charset="0"/>
              </a:rPr>
              <a:t>Infrastruktūras jautājumi </a:t>
            </a:r>
            <a:r>
              <a:rPr lang="lv-LV" sz="7200" dirty="0">
                <a:cs typeface="Times New Roman" panose="02020603050405020304" pitchFamily="18" charset="0"/>
              </a:rPr>
              <a:t>(uzlāde un </a:t>
            </a:r>
            <a:r>
              <a:rPr lang="lv-LV" sz="7200" dirty="0" err="1">
                <a:cs typeface="Times New Roman" panose="02020603050405020304" pitchFamily="18" charset="0"/>
              </a:rPr>
              <a:t>uzpilde</a:t>
            </a:r>
            <a:r>
              <a:rPr lang="lv-LV" sz="7200" dirty="0">
                <a:cs typeface="Times New Roman" panose="02020603050405020304" pitchFamily="18" charset="0"/>
              </a:rPr>
              <a:t>, </a:t>
            </a:r>
            <a:r>
              <a:rPr lang="lv-LV" sz="7200" dirty="0" err="1">
                <a:cs typeface="Times New Roman" panose="02020603050405020304" pitchFamily="18" charset="0"/>
              </a:rPr>
              <a:t>mikromobilitātes</a:t>
            </a:r>
            <a:r>
              <a:rPr lang="lv-LV" sz="7200" dirty="0">
                <a:cs typeface="Times New Roman" panose="02020603050405020304" pitchFamily="18" charset="0"/>
              </a:rPr>
              <a:t> infrastruktūra, autoparka atjaunošana, sabiedriskā transporta infrastruktūra);</a:t>
            </a:r>
          </a:p>
          <a:p>
            <a:pPr marL="342900" indent="-342900">
              <a:lnSpc>
                <a:spcPct val="120000"/>
              </a:lnSpc>
              <a:buFont typeface="Wingdings" panose="05000000000000000000" pitchFamily="2" charset="2"/>
              <a:buChar char="Ø"/>
            </a:pPr>
            <a:endParaRPr lang="lv-LV" sz="7200" dirty="0">
              <a:cs typeface="Times New Roman" panose="02020603050405020304" pitchFamily="18" charset="0"/>
            </a:endParaRPr>
          </a:p>
          <a:p>
            <a:pPr marL="342900" indent="-342900">
              <a:lnSpc>
                <a:spcPct val="120000"/>
              </a:lnSpc>
              <a:buFont typeface="Wingdings" panose="05000000000000000000" pitchFamily="2" charset="2"/>
              <a:buChar char="Ø"/>
            </a:pPr>
            <a:r>
              <a:rPr lang="lv-LV" sz="7200" b="1" dirty="0">
                <a:cs typeface="Times New Roman" panose="02020603050405020304" pitchFamily="18" charset="0"/>
              </a:rPr>
              <a:t>Pilsētvide </a:t>
            </a:r>
            <a:r>
              <a:rPr lang="lv-LV" sz="7200" dirty="0">
                <a:cs typeface="Times New Roman" panose="02020603050405020304" pitchFamily="18" charset="0"/>
              </a:rPr>
              <a:t>(sabiedriskā transporta lietojuma pieaugums; pilsētu mobilitāti veicinošie pasākumi);</a:t>
            </a:r>
          </a:p>
          <a:p>
            <a:pPr marL="342900" indent="-342900">
              <a:lnSpc>
                <a:spcPct val="120000"/>
              </a:lnSpc>
              <a:buFont typeface="Wingdings" panose="05000000000000000000" pitchFamily="2" charset="2"/>
              <a:buChar char="Ø"/>
            </a:pPr>
            <a:endParaRPr lang="lv-LV" sz="7200" dirty="0">
              <a:cs typeface="Times New Roman" panose="02020603050405020304" pitchFamily="18" charset="0"/>
            </a:endParaRPr>
          </a:p>
          <a:p>
            <a:pPr marL="342900" indent="-342900">
              <a:lnSpc>
                <a:spcPct val="120000"/>
              </a:lnSpc>
              <a:buFont typeface="Wingdings" panose="05000000000000000000" pitchFamily="2" charset="2"/>
              <a:buChar char="Ø"/>
            </a:pPr>
            <a:r>
              <a:rPr lang="lv-LV" sz="7200" b="1" dirty="0">
                <a:cs typeface="Times New Roman" panose="02020603050405020304" pitchFamily="18" charset="0"/>
              </a:rPr>
              <a:t>Paradumu maiņu ietekmējošie faktori </a:t>
            </a:r>
            <a:r>
              <a:rPr lang="lv-LV" sz="7200" dirty="0">
                <a:cs typeface="Times New Roman" panose="02020603050405020304" pitchFamily="18" charset="0"/>
              </a:rPr>
              <a:t>(nodokļu politika; informatīvas kampaņas un atbalsta pasākumi).</a:t>
            </a:r>
          </a:p>
          <a:p>
            <a:pPr>
              <a:lnSpc>
                <a:spcPct val="120000"/>
              </a:lnSpc>
            </a:pPr>
            <a:endParaRPr lang="lv-LV" sz="7200" dirty="0"/>
          </a:p>
          <a:p>
            <a:pPr>
              <a:lnSpc>
                <a:spcPct val="120000"/>
              </a:lnSpc>
            </a:pPr>
            <a:endParaRPr lang="lv-LV" sz="7200" dirty="0"/>
          </a:p>
          <a:p>
            <a:pPr>
              <a:lnSpc>
                <a:spcPct val="120000"/>
              </a:lnSpc>
            </a:pPr>
            <a:r>
              <a:rPr lang="lv-LV" sz="7200" dirty="0">
                <a:solidFill>
                  <a:schemeClr val="accent6">
                    <a:lumMod val="75000"/>
                  </a:schemeClr>
                </a:solidFill>
              </a:rPr>
              <a:t>Konkrēti pasākumi definēti NEKP un Transporta attīstības pamatnostādnes 2021-2027), kā arī izrietēs no t.s. </a:t>
            </a:r>
            <a:r>
              <a:rPr lang="lv-LV" sz="7200" i="1" dirty="0">
                <a:solidFill>
                  <a:schemeClr val="accent6">
                    <a:lumMod val="75000"/>
                  </a:schemeClr>
                </a:solidFill>
              </a:rPr>
              <a:t>Gatavi </a:t>
            </a:r>
            <a:r>
              <a:rPr lang="lv-LV" sz="7200" i="1" dirty="0" err="1">
                <a:solidFill>
                  <a:schemeClr val="accent6">
                    <a:lumMod val="75000"/>
                  </a:schemeClr>
                </a:solidFill>
              </a:rPr>
              <a:t>mērķrādītājam</a:t>
            </a:r>
            <a:r>
              <a:rPr lang="lv-LV" sz="7200" i="1" dirty="0">
                <a:solidFill>
                  <a:schemeClr val="accent6">
                    <a:lumMod val="75000"/>
                  </a:schemeClr>
                </a:solidFill>
              </a:rPr>
              <a:t> 55 </a:t>
            </a:r>
            <a:r>
              <a:rPr lang="lv-LV" sz="7200" dirty="0" err="1">
                <a:solidFill>
                  <a:schemeClr val="accent6">
                    <a:lumMod val="75000"/>
                  </a:schemeClr>
                </a:solidFill>
              </a:rPr>
              <a:t>pakotnes</a:t>
            </a:r>
            <a:endParaRPr lang="lv-LV" sz="7200" dirty="0"/>
          </a:p>
          <a:p>
            <a:pPr>
              <a:lnSpc>
                <a:spcPct val="120000"/>
              </a:lnSpc>
            </a:pPr>
            <a:endParaRPr lang="lv-LV" sz="7200" dirty="0"/>
          </a:p>
          <a:p>
            <a:endParaRPr lang="lv-LV" sz="7200" dirty="0"/>
          </a:p>
          <a:p>
            <a:endParaRPr lang="lv-LV" sz="7200" dirty="0"/>
          </a:p>
          <a:p>
            <a:endParaRPr lang="lv-LV" sz="7200" dirty="0"/>
          </a:p>
          <a:p>
            <a:endParaRPr lang="lv-LV" sz="7200" dirty="0"/>
          </a:p>
          <a:p>
            <a:endParaRPr lang="lv-LV" dirty="0"/>
          </a:p>
          <a:p>
            <a:endParaRPr lang="lv-LV" dirty="0"/>
          </a:p>
          <a:p>
            <a:endParaRPr lang="lv-LV" dirty="0"/>
          </a:p>
          <a:p>
            <a:endParaRPr lang="lv-LV" dirty="0"/>
          </a:p>
          <a:p>
            <a:endParaRPr lang="lv-LV" dirty="0"/>
          </a:p>
          <a:p>
            <a:endParaRPr lang="lv-LV" dirty="0"/>
          </a:p>
        </p:txBody>
      </p:sp>
    </p:spTree>
    <p:extLst>
      <p:ext uri="{BB962C8B-B14F-4D97-AF65-F5344CB8AC3E}">
        <p14:creationId xmlns:p14="http://schemas.microsoft.com/office/powerpoint/2010/main" val="29520437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6612D02D-ABF2-437C-883C-4BC46C431E04}"/>
              </a:ext>
            </a:extLst>
          </p:cNvPr>
          <p:cNvSpPr>
            <a:spLocks noGrp="1"/>
          </p:cNvSpPr>
          <p:nvPr>
            <p:ph type="title"/>
          </p:nvPr>
        </p:nvSpPr>
        <p:spPr>
          <a:xfrm>
            <a:off x="2999656" y="540594"/>
            <a:ext cx="8379544" cy="767211"/>
          </a:xfrm>
        </p:spPr>
        <p:txBody>
          <a:bodyPr>
            <a:normAutofit/>
          </a:bodyPr>
          <a:lstStyle/>
          <a:p>
            <a:pPr algn="ctr"/>
            <a:r>
              <a:rPr lang="lv-LV" altLang="lv-LV" sz="2000" b="1">
                <a:solidFill>
                  <a:schemeClr val="accent6">
                    <a:lumMod val="75000"/>
                  </a:schemeClr>
                </a:solidFill>
                <a:latin typeface="Verdana" panose="020B0604030504040204" pitchFamily="34" charset="0"/>
              </a:rPr>
              <a:t>Nacionālās Enerģētikas un klimata padomes </a:t>
            </a:r>
            <a:br>
              <a:rPr lang="lv-LV" altLang="lv-LV" sz="2000" b="1">
                <a:solidFill>
                  <a:schemeClr val="accent6">
                    <a:lumMod val="75000"/>
                  </a:schemeClr>
                </a:solidFill>
                <a:latin typeface="Verdana" panose="020B0604030504040204" pitchFamily="34" charset="0"/>
              </a:rPr>
            </a:br>
            <a:r>
              <a:rPr lang="lv-LV" altLang="lv-LV" sz="2000" b="1">
                <a:solidFill>
                  <a:schemeClr val="accent6">
                    <a:lumMod val="75000"/>
                  </a:schemeClr>
                </a:solidFill>
                <a:latin typeface="Verdana" panose="020B0604030504040204" pitchFamily="34" charset="0"/>
              </a:rPr>
              <a:t>Ilgtspējīgas mobilitātes darba grupa</a:t>
            </a:r>
            <a:endParaRPr lang="lv-LV" altLang="en-US" sz="2000">
              <a:solidFill>
                <a:schemeClr val="accent6">
                  <a:lumMod val="75000"/>
                </a:schemeClr>
              </a:solidFill>
            </a:endParaRPr>
          </a:p>
        </p:txBody>
      </p:sp>
      <p:sp>
        <p:nvSpPr>
          <p:cNvPr id="13315" name="Content Placeholder 2">
            <a:extLst>
              <a:ext uri="{FF2B5EF4-FFF2-40B4-BE49-F238E27FC236}">
                <a16:creationId xmlns:a16="http://schemas.microsoft.com/office/drawing/2014/main" id="{5B70EE55-6246-47B6-8389-FC3FBC77BA29}"/>
              </a:ext>
            </a:extLst>
          </p:cNvPr>
          <p:cNvSpPr>
            <a:spLocks noGrp="1"/>
          </p:cNvSpPr>
          <p:nvPr>
            <p:ph idx="1"/>
          </p:nvPr>
        </p:nvSpPr>
        <p:spPr>
          <a:xfrm>
            <a:off x="406400" y="1491532"/>
            <a:ext cx="3631282" cy="5398450"/>
          </a:xfrm>
        </p:spPr>
        <p:txBody>
          <a:bodyPr>
            <a:normAutofit/>
          </a:bodyPr>
          <a:lstStyle/>
          <a:p>
            <a:endParaRPr lang="lv-LV" altLang="en-US" sz="1800"/>
          </a:p>
          <a:p>
            <a:pPr marL="0" indent="0">
              <a:buNone/>
            </a:pPr>
            <a:endParaRPr lang="lv-LV" altLang="en-US"/>
          </a:p>
        </p:txBody>
      </p:sp>
      <p:sp>
        <p:nvSpPr>
          <p:cNvPr id="13318" name="Slide Number Placeholder 6">
            <a:extLst>
              <a:ext uri="{FF2B5EF4-FFF2-40B4-BE49-F238E27FC236}">
                <a16:creationId xmlns:a16="http://schemas.microsoft.com/office/drawing/2014/main" id="{A725F012-2149-4860-9B88-313B480148AF}"/>
              </a:ext>
            </a:extLst>
          </p:cNvPr>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700">
                <a:solidFill>
                  <a:schemeClr val="tx1"/>
                </a:solidFill>
                <a:latin typeface="Times New Roman" panose="02020603050405020304" pitchFamily="18" charset="0"/>
                <a:cs typeface="Arial" panose="020B0604020202020204" pitchFamily="34" charset="0"/>
              </a:defRPr>
            </a:lvl1pPr>
            <a:lvl2pPr marL="742950" indent="-285750">
              <a:defRPr sz="1700">
                <a:solidFill>
                  <a:schemeClr val="tx1"/>
                </a:solidFill>
                <a:latin typeface="Times New Roman" panose="02020603050405020304" pitchFamily="18" charset="0"/>
                <a:cs typeface="Arial" panose="020B0604020202020204" pitchFamily="34" charset="0"/>
              </a:defRPr>
            </a:lvl2pPr>
            <a:lvl3pPr marL="1143000" indent="-228600">
              <a:defRPr sz="1700">
                <a:solidFill>
                  <a:schemeClr val="tx1"/>
                </a:solidFill>
                <a:latin typeface="Times New Roman" panose="02020603050405020304" pitchFamily="18" charset="0"/>
                <a:cs typeface="Arial" panose="020B0604020202020204" pitchFamily="34" charset="0"/>
              </a:defRPr>
            </a:lvl3pPr>
            <a:lvl4pPr marL="1600200" indent="-228600">
              <a:defRPr sz="1700">
                <a:solidFill>
                  <a:schemeClr val="tx1"/>
                </a:solidFill>
                <a:latin typeface="Times New Roman" panose="02020603050405020304" pitchFamily="18" charset="0"/>
                <a:cs typeface="Arial" panose="020B0604020202020204" pitchFamily="34" charset="0"/>
              </a:defRPr>
            </a:lvl4pPr>
            <a:lvl5pPr marL="2057400" indent="-228600">
              <a:defRPr sz="1700">
                <a:solidFill>
                  <a:schemeClr val="tx1"/>
                </a:solidFill>
                <a:latin typeface="Times New Roman" panose="02020603050405020304" pitchFamily="18" charset="0"/>
                <a:cs typeface="Arial" panose="020B0604020202020204" pitchFamily="34" charset="0"/>
              </a:defRPr>
            </a:lvl5pPr>
            <a:lvl6pPr marL="25146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6pPr>
            <a:lvl7pPr marL="29718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7pPr>
            <a:lvl8pPr marL="34290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8pPr>
            <a:lvl9pPr marL="38862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9pPr>
          </a:lstStyle>
          <a:p>
            <a:fld id="{50382F0A-8E44-481F-B76B-811E577258E0}" type="slidenum">
              <a:rPr lang="en-US" altLang="en-US" sz="1000" smtClean="0">
                <a:solidFill>
                  <a:srgbClr val="898989"/>
                </a:solidFill>
                <a:latin typeface="Verdana" panose="020B0604030504040204" pitchFamily="34" charset="0"/>
              </a:rPr>
              <a:pPr/>
              <a:t>29</a:t>
            </a:fld>
            <a:endParaRPr lang="en-US" altLang="en-US" sz="1000">
              <a:solidFill>
                <a:srgbClr val="898989"/>
              </a:solidFill>
              <a:latin typeface="Verdana" panose="020B0604030504040204" pitchFamily="34" charset="0"/>
            </a:endParaRPr>
          </a:p>
        </p:txBody>
      </p:sp>
      <p:sp>
        <p:nvSpPr>
          <p:cNvPr id="3" name="TextBox 2">
            <a:extLst>
              <a:ext uri="{FF2B5EF4-FFF2-40B4-BE49-F238E27FC236}">
                <a16:creationId xmlns:a16="http://schemas.microsoft.com/office/drawing/2014/main" id="{EE93143D-952C-6976-366C-FF08D39BBFE7}"/>
              </a:ext>
            </a:extLst>
          </p:cNvPr>
          <p:cNvSpPr txBox="1"/>
          <p:nvPr/>
        </p:nvSpPr>
        <p:spPr>
          <a:xfrm>
            <a:off x="1998921" y="1860698"/>
            <a:ext cx="9786679" cy="4524315"/>
          </a:xfrm>
          <a:prstGeom prst="rect">
            <a:avLst/>
          </a:prstGeom>
          <a:noFill/>
        </p:spPr>
        <p:txBody>
          <a:bodyPr wrap="square">
            <a:spAutoFit/>
          </a:bodyPr>
          <a:lstStyle/>
          <a:p>
            <a:pPr marL="179388" indent="-179388" algn="just">
              <a:buFont typeface="Arial" panose="020B0604020202020204" pitchFamily="34" charset="0"/>
              <a:buChar char="•"/>
            </a:pPr>
            <a:r>
              <a:rPr lang="lv-LV" altLang="en-US" dirty="0">
                <a:latin typeface="Verdana" panose="020B0604030504040204" pitchFamily="34" charset="0"/>
              </a:rPr>
              <a:t>Izveidota 2022.gada 14.februārī.</a:t>
            </a:r>
          </a:p>
          <a:p>
            <a:pPr marL="179388" indent="-179388" algn="just">
              <a:buFont typeface="Arial" panose="020B0604020202020204" pitchFamily="34" charset="0"/>
              <a:buChar char="•"/>
            </a:pPr>
            <a:endParaRPr lang="lv-LV" altLang="en-US" dirty="0">
              <a:latin typeface="Verdana" panose="020B0604030504040204" pitchFamily="34" charset="0"/>
            </a:endParaRPr>
          </a:p>
          <a:p>
            <a:pPr marL="179388" indent="-179388" algn="just">
              <a:buFont typeface="Arial" panose="020B0604020202020204" pitchFamily="34" charset="0"/>
              <a:buChar char="•"/>
            </a:pPr>
            <a:r>
              <a:rPr lang="lv-LV" altLang="en-US" dirty="0">
                <a:latin typeface="Verdana" panose="020B0604030504040204" pitchFamily="34" charset="0"/>
              </a:rPr>
              <a:t>Šī gada laikā notikušas četras darba grupas sanāksmes, kuru laikā apspriestas šādas tēmas:</a:t>
            </a:r>
          </a:p>
          <a:p>
            <a:pPr marL="628650" lvl="1" indent="-171450" algn="just">
              <a:buFont typeface="Arial" panose="020B0604020202020204" pitchFamily="34" charset="0"/>
              <a:buChar char="•"/>
            </a:pPr>
            <a:r>
              <a:rPr lang="lv-LV" altLang="en-US" dirty="0">
                <a:latin typeface="Verdana" panose="020B0604030504040204" pitchFamily="34" charset="0"/>
              </a:rPr>
              <a:t>Alternatīvo degvielu uzlādes un </a:t>
            </a:r>
            <a:r>
              <a:rPr lang="lv-LV" altLang="en-US" dirty="0" err="1">
                <a:latin typeface="Verdana" panose="020B0604030504040204" pitchFamily="34" charset="0"/>
              </a:rPr>
              <a:t>uzpildes</a:t>
            </a:r>
            <a:r>
              <a:rPr lang="lv-LV" altLang="en-US" dirty="0">
                <a:latin typeface="Verdana" panose="020B0604030504040204" pitchFamily="34" charset="0"/>
              </a:rPr>
              <a:t> infrastruktūra;</a:t>
            </a:r>
          </a:p>
          <a:p>
            <a:pPr marL="628650" lvl="1" indent="-171450" algn="just">
              <a:buFont typeface="Arial" panose="020B0604020202020204" pitchFamily="34" charset="0"/>
              <a:buChar char="•"/>
            </a:pPr>
            <a:r>
              <a:rPr lang="lv-LV" altLang="en-US" dirty="0">
                <a:latin typeface="Verdana" panose="020B0604030504040204" pitchFamily="34" charset="0"/>
              </a:rPr>
              <a:t>Sabiedriskā transporta infrastruktūra;</a:t>
            </a:r>
          </a:p>
          <a:p>
            <a:pPr marL="628650" lvl="1" indent="-171450" algn="just">
              <a:buFont typeface="Arial" panose="020B0604020202020204" pitchFamily="34" charset="0"/>
              <a:buChar char="•"/>
            </a:pPr>
            <a:r>
              <a:rPr lang="lv-LV" altLang="en-US" dirty="0" err="1">
                <a:latin typeface="Verdana" panose="020B0604030504040204" pitchFamily="34" charset="0"/>
              </a:rPr>
              <a:t>Mikromobilitāte</a:t>
            </a:r>
            <a:r>
              <a:rPr lang="lv-LV" altLang="en-US" dirty="0">
                <a:latin typeface="Verdana" panose="020B0604030504040204" pitchFamily="34" charset="0"/>
              </a:rPr>
              <a:t> un </a:t>
            </a:r>
            <a:r>
              <a:rPr lang="lv-LV" altLang="en-US" dirty="0" err="1">
                <a:latin typeface="Verdana" panose="020B0604030504040204" pitchFamily="34" charset="0"/>
              </a:rPr>
              <a:t>mikromobilitātes</a:t>
            </a:r>
            <a:r>
              <a:rPr lang="lv-LV" altLang="en-US" dirty="0">
                <a:latin typeface="Verdana" panose="020B0604030504040204" pitchFamily="34" charset="0"/>
              </a:rPr>
              <a:t> infrastruktūra.</a:t>
            </a:r>
          </a:p>
          <a:p>
            <a:pPr marL="628650" lvl="1" indent="-171450" algn="just">
              <a:buFont typeface="Arial" panose="020B0604020202020204" pitchFamily="34" charset="0"/>
              <a:buChar char="•"/>
            </a:pPr>
            <a:endParaRPr lang="lv-LV" altLang="en-US" dirty="0">
              <a:latin typeface="Verdana" panose="020B0604030504040204" pitchFamily="34" charset="0"/>
            </a:endParaRPr>
          </a:p>
          <a:p>
            <a:pPr marL="179388" lvl="2" indent="-179388" algn="just">
              <a:buFont typeface="Arial" panose="020B0604020202020204" pitchFamily="34" charset="0"/>
              <a:buChar char="•"/>
              <a:tabLst>
                <a:tab pos="269875" algn="l"/>
              </a:tabLst>
            </a:pPr>
            <a:r>
              <a:rPr lang="lv-LV" altLang="en-US" dirty="0">
                <a:latin typeface="Verdana" panose="020B0604030504040204" pitchFamily="34" charset="0"/>
              </a:rPr>
              <a:t>Sākot ar oktobra beigām, darba grupa atsāks regulāras sanāksmes, izskatot jautājumus šādās tēmās:</a:t>
            </a:r>
          </a:p>
          <a:p>
            <a:pPr marL="628650" lvl="3" indent="-171450" algn="just">
              <a:buFont typeface="Arial" panose="020B0604020202020204" pitchFamily="34" charset="0"/>
              <a:buChar char="•"/>
              <a:tabLst>
                <a:tab pos="0" algn="l"/>
              </a:tabLst>
            </a:pPr>
            <a:r>
              <a:rPr lang="lv-LV" altLang="en-US" dirty="0">
                <a:latin typeface="Verdana" panose="020B0604030504040204" pitchFamily="34" charset="0"/>
              </a:rPr>
              <a:t>Pilsētvides mobilitāte;</a:t>
            </a:r>
          </a:p>
          <a:p>
            <a:pPr marL="628650" lvl="3" indent="-171450" algn="just">
              <a:buFont typeface="Arial" panose="020B0604020202020204" pitchFamily="34" charset="0"/>
              <a:buChar char="•"/>
              <a:tabLst>
                <a:tab pos="0" algn="l"/>
              </a:tabLst>
            </a:pPr>
            <a:r>
              <a:rPr lang="lv-LV" altLang="en-US" dirty="0">
                <a:latin typeface="Verdana" panose="020B0604030504040204" pitchFamily="34" charset="0"/>
              </a:rPr>
              <a:t>Autoparka nomaiņa;</a:t>
            </a:r>
          </a:p>
          <a:p>
            <a:pPr marL="628650" lvl="3" indent="-171450" algn="just">
              <a:buFont typeface="Arial" panose="020B0604020202020204" pitchFamily="34" charset="0"/>
              <a:buChar char="•"/>
              <a:tabLst>
                <a:tab pos="0" algn="l"/>
              </a:tabLst>
            </a:pPr>
            <a:r>
              <a:rPr lang="lv-LV" altLang="en-US" dirty="0">
                <a:latin typeface="Verdana" panose="020B0604030504040204" pitchFamily="34" charset="0"/>
              </a:rPr>
              <a:t>Degvielas un transporta nodokļi.</a:t>
            </a:r>
          </a:p>
          <a:p>
            <a:pPr marL="628650" lvl="3" indent="-171450" algn="just">
              <a:buFont typeface="Arial" panose="020B0604020202020204" pitchFamily="34" charset="0"/>
              <a:buChar char="•"/>
              <a:tabLst>
                <a:tab pos="0" algn="l"/>
              </a:tabLst>
            </a:pPr>
            <a:endParaRPr lang="lv-LV" altLang="en-US" dirty="0">
              <a:latin typeface="Verdana" panose="020B0604030504040204" pitchFamily="34" charset="0"/>
            </a:endParaRPr>
          </a:p>
          <a:p>
            <a:pPr marL="179388" lvl="3" indent="-179388" algn="just">
              <a:buFont typeface="Arial" panose="020B0604020202020204" pitchFamily="34" charset="0"/>
              <a:buChar char="•"/>
              <a:tabLst>
                <a:tab pos="269875" algn="l"/>
              </a:tabLst>
            </a:pPr>
            <a:r>
              <a:rPr lang="lv-LV" altLang="en-US" dirty="0">
                <a:latin typeface="Verdana" panose="020B0604030504040204" pitchFamily="34" charset="0"/>
              </a:rPr>
              <a:t>Darba grupā paredzēts arī izskatīt un analizēt NEKP pasākumu modelēšanas rezultātus, sniedzot par tiem viedokli NEKP padomei.</a:t>
            </a:r>
          </a:p>
        </p:txBody>
      </p:sp>
    </p:spTree>
    <p:extLst>
      <p:ext uri="{BB962C8B-B14F-4D97-AF65-F5344CB8AC3E}">
        <p14:creationId xmlns:p14="http://schemas.microsoft.com/office/powerpoint/2010/main" val="22296694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A2241A3-8391-4959-9111-17C75C5DDA03}"/>
              </a:ext>
            </a:extLst>
          </p:cNvPr>
          <p:cNvPicPr>
            <a:picLocks noChangeAspect="1"/>
          </p:cNvPicPr>
          <p:nvPr/>
        </p:nvPicPr>
        <p:blipFill>
          <a:blip r:embed="rId3"/>
          <a:stretch>
            <a:fillRect/>
          </a:stretch>
        </p:blipFill>
        <p:spPr>
          <a:xfrm>
            <a:off x="4037682" y="228600"/>
            <a:ext cx="8100876" cy="6661382"/>
          </a:xfrm>
          <a:prstGeom prst="rect">
            <a:avLst/>
          </a:prstGeom>
        </p:spPr>
      </p:pic>
      <p:sp>
        <p:nvSpPr>
          <p:cNvPr id="13314" name="Title 1">
            <a:extLst>
              <a:ext uri="{FF2B5EF4-FFF2-40B4-BE49-F238E27FC236}">
                <a16:creationId xmlns:a16="http://schemas.microsoft.com/office/drawing/2014/main" id="{6612D02D-ABF2-437C-883C-4BC46C431E04}"/>
              </a:ext>
            </a:extLst>
          </p:cNvPr>
          <p:cNvSpPr>
            <a:spLocks noGrp="1"/>
          </p:cNvSpPr>
          <p:nvPr>
            <p:ph type="title"/>
          </p:nvPr>
        </p:nvSpPr>
        <p:spPr>
          <a:xfrm>
            <a:off x="2999656" y="540594"/>
            <a:ext cx="5457825" cy="1346200"/>
          </a:xfrm>
        </p:spPr>
        <p:txBody>
          <a:bodyPr/>
          <a:lstStyle/>
          <a:p>
            <a:r>
              <a:rPr lang="lv-LV" altLang="en-US"/>
              <a:t>«</a:t>
            </a:r>
            <a:r>
              <a:rPr lang="lv-LV" altLang="en-US" err="1"/>
              <a:t>Fit</a:t>
            </a:r>
            <a:r>
              <a:rPr lang="lv-LV" altLang="en-US"/>
              <a:t> </a:t>
            </a:r>
            <a:r>
              <a:rPr lang="lv-LV" altLang="en-US" err="1"/>
              <a:t>for</a:t>
            </a:r>
            <a:r>
              <a:rPr lang="lv-LV" altLang="en-US"/>
              <a:t> 55» </a:t>
            </a:r>
            <a:r>
              <a:rPr lang="lv-LV" altLang="en-US" err="1"/>
              <a:t>pakotne</a:t>
            </a:r>
            <a:endParaRPr lang="lv-LV" altLang="en-US"/>
          </a:p>
        </p:txBody>
      </p:sp>
      <p:sp>
        <p:nvSpPr>
          <p:cNvPr id="13315" name="Content Placeholder 2">
            <a:extLst>
              <a:ext uri="{FF2B5EF4-FFF2-40B4-BE49-F238E27FC236}">
                <a16:creationId xmlns:a16="http://schemas.microsoft.com/office/drawing/2014/main" id="{5B70EE55-6246-47B6-8389-FC3FBC77BA29}"/>
              </a:ext>
            </a:extLst>
          </p:cNvPr>
          <p:cNvSpPr>
            <a:spLocks noGrp="1"/>
          </p:cNvSpPr>
          <p:nvPr>
            <p:ph idx="1"/>
          </p:nvPr>
        </p:nvSpPr>
        <p:spPr>
          <a:xfrm>
            <a:off x="406400" y="1491532"/>
            <a:ext cx="3631282" cy="5398450"/>
          </a:xfrm>
        </p:spPr>
        <p:txBody>
          <a:bodyPr>
            <a:normAutofit/>
          </a:bodyPr>
          <a:lstStyle/>
          <a:p>
            <a:endParaRPr lang="lv-LV" altLang="en-US" sz="1800"/>
          </a:p>
          <a:p>
            <a:pPr algn="just"/>
            <a:r>
              <a:rPr lang="lv-LV" altLang="en-US" sz="1800"/>
              <a:t>2021. gada 14. jūlijā </a:t>
            </a:r>
            <a:r>
              <a:rPr lang="lv-LV" altLang="en-US" sz="1800" b="1"/>
              <a:t>Eiropas Komisija </a:t>
            </a:r>
            <a:r>
              <a:rPr lang="lv-LV" altLang="en-US" sz="1800"/>
              <a:t>nāca klajā ar virkni tiesību aktu priekšlikumu </a:t>
            </a:r>
            <a:r>
              <a:rPr lang="lv-LV" altLang="en-US" sz="1800" err="1"/>
              <a:t>pakotni</a:t>
            </a:r>
            <a:r>
              <a:rPr lang="lv-LV" altLang="en-US" sz="1800"/>
              <a:t> «</a:t>
            </a:r>
            <a:r>
              <a:rPr lang="lv-LV" altLang="en-US" sz="1800" b="1" err="1"/>
              <a:t>Fit</a:t>
            </a:r>
            <a:r>
              <a:rPr lang="lv-LV" altLang="en-US" sz="1800" b="1"/>
              <a:t> </a:t>
            </a:r>
            <a:r>
              <a:rPr lang="lv-LV" altLang="en-US" sz="1800" b="1" err="1"/>
              <a:t>for</a:t>
            </a:r>
            <a:r>
              <a:rPr lang="lv-LV" altLang="en-US" sz="1800" b="1"/>
              <a:t> 55</a:t>
            </a:r>
            <a:r>
              <a:rPr lang="lv-LV" altLang="en-US" sz="1800"/>
              <a:t>» jeb «gatavi </a:t>
            </a:r>
            <a:r>
              <a:rPr lang="lv-LV" altLang="en-US" sz="1800" err="1"/>
              <a:t>mērķrādītājam</a:t>
            </a:r>
            <a:r>
              <a:rPr lang="lv-LV" altLang="en-US" sz="1800"/>
              <a:t> 55%»</a:t>
            </a:r>
          </a:p>
          <a:p>
            <a:pPr algn="just"/>
            <a:r>
              <a:rPr lang="lv-LV" sz="1800" b="1">
                <a:solidFill>
                  <a:srgbClr val="000000"/>
                </a:solidFill>
                <a:effectLst/>
                <a:cs typeface="Arial" panose="020B0604020202020204" pitchFamily="34" charset="0"/>
              </a:rPr>
              <a:t>Mērķis</a:t>
            </a:r>
            <a:r>
              <a:rPr lang="lv-LV" sz="1800" b="1">
                <a:solidFill>
                  <a:srgbClr val="000000"/>
                </a:solidFill>
                <a:cs typeface="Arial" panose="020B0604020202020204" pitchFamily="34" charset="0"/>
              </a:rPr>
              <a:t>: </a:t>
            </a:r>
            <a:r>
              <a:rPr lang="lv-LV" sz="1800">
                <a:solidFill>
                  <a:srgbClr val="000000"/>
                </a:solidFill>
                <a:cs typeface="Arial" panose="020B0604020202020204" pitchFamily="34" charset="0"/>
              </a:rPr>
              <a:t>īstenot Eiropas Savienības kopējo mērķi </a:t>
            </a:r>
            <a:r>
              <a:rPr lang="lv-LV" sz="1800">
                <a:solidFill>
                  <a:srgbClr val="000000"/>
                </a:solidFill>
                <a:effectLst/>
                <a:cs typeface="Arial" panose="020B0604020202020204" pitchFamily="34" charset="0"/>
              </a:rPr>
              <a:t>līdz 2030. gadam samazināt siltumnīcefekta gāzu emisijas par vismaz 55% salīdzinājumā ar 1990. gadu, kā arī veicināt </a:t>
            </a:r>
            <a:r>
              <a:rPr lang="lv-LV" sz="1800" err="1">
                <a:solidFill>
                  <a:srgbClr val="000000"/>
                </a:solidFill>
                <a:effectLst/>
                <a:cs typeface="Arial" panose="020B0604020202020204" pitchFamily="34" charset="0"/>
              </a:rPr>
              <a:t>vižību</a:t>
            </a:r>
            <a:r>
              <a:rPr lang="lv-LV" sz="1800">
                <a:solidFill>
                  <a:srgbClr val="000000"/>
                </a:solidFill>
                <a:effectLst/>
                <a:cs typeface="Arial" panose="020B0604020202020204" pitchFamily="34" charset="0"/>
              </a:rPr>
              <a:t> uz ES </a:t>
            </a:r>
            <a:r>
              <a:rPr lang="lv-LV" sz="1800" err="1">
                <a:solidFill>
                  <a:srgbClr val="000000"/>
                </a:solidFill>
                <a:effectLst/>
                <a:cs typeface="Arial" panose="020B0604020202020204" pitchFamily="34" charset="0"/>
              </a:rPr>
              <a:t>klimatneitralitāti</a:t>
            </a:r>
            <a:r>
              <a:rPr lang="lv-LV" sz="1800">
                <a:solidFill>
                  <a:srgbClr val="000000"/>
                </a:solidFill>
                <a:effectLst/>
                <a:cs typeface="Arial" panose="020B0604020202020204" pitchFamily="34" charset="0"/>
              </a:rPr>
              <a:t> 2050.gadā</a:t>
            </a:r>
          </a:p>
          <a:p>
            <a:pPr marL="0" indent="0">
              <a:buNone/>
            </a:pPr>
            <a:endParaRPr lang="lv-LV" sz="1800" b="1">
              <a:solidFill>
                <a:srgbClr val="000000"/>
              </a:solidFill>
              <a:effectLst/>
              <a:cs typeface="Arial" panose="020B0604020202020204" pitchFamily="34" charset="0"/>
            </a:endParaRPr>
          </a:p>
          <a:p>
            <a:pPr marL="0" indent="0">
              <a:buNone/>
            </a:pPr>
            <a:endParaRPr lang="lv-LV" altLang="en-US"/>
          </a:p>
        </p:txBody>
      </p:sp>
      <p:sp>
        <p:nvSpPr>
          <p:cNvPr id="13318" name="Slide Number Placeholder 6">
            <a:extLst>
              <a:ext uri="{FF2B5EF4-FFF2-40B4-BE49-F238E27FC236}">
                <a16:creationId xmlns:a16="http://schemas.microsoft.com/office/drawing/2014/main" id="{A725F012-2149-4860-9B88-313B480148AF}"/>
              </a:ext>
            </a:extLst>
          </p:cNvPr>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700">
                <a:solidFill>
                  <a:schemeClr val="tx1"/>
                </a:solidFill>
                <a:latin typeface="Times New Roman" panose="02020603050405020304" pitchFamily="18" charset="0"/>
                <a:cs typeface="Arial" panose="020B0604020202020204" pitchFamily="34" charset="0"/>
              </a:defRPr>
            </a:lvl1pPr>
            <a:lvl2pPr marL="742950" indent="-285750">
              <a:defRPr sz="1700">
                <a:solidFill>
                  <a:schemeClr val="tx1"/>
                </a:solidFill>
                <a:latin typeface="Times New Roman" panose="02020603050405020304" pitchFamily="18" charset="0"/>
                <a:cs typeface="Arial" panose="020B0604020202020204" pitchFamily="34" charset="0"/>
              </a:defRPr>
            </a:lvl2pPr>
            <a:lvl3pPr marL="1143000" indent="-228600">
              <a:defRPr sz="1700">
                <a:solidFill>
                  <a:schemeClr val="tx1"/>
                </a:solidFill>
                <a:latin typeface="Times New Roman" panose="02020603050405020304" pitchFamily="18" charset="0"/>
                <a:cs typeface="Arial" panose="020B0604020202020204" pitchFamily="34" charset="0"/>
              </a:defRPr>
            </a:lvl3pPr>
            <a:lvl4pPr marL="1600200" indent="-228600">
              <a:defRPr sz="1700">
                <a:solidFill>
                  <a:schemeClr val="tx1"/>
                </a:solidFill>
                <a:latin typeface="Times New Roman" panose="02020603050405020304" pitchFamily="18" charset="0"/>
                <a:cs typeface="Arial" panose="020B0604020202020204" pitchFamily="34" charset="0"/>
              </a:defRPr>
            </a:lvl4pPr>
            <a:lvl5pPr marL="2057400" indent="-228600">
              <a:defRPr sz="1700">
                <a:solidFill>
                  <a:schemeClr val="tx1"/>
                </a:solidFill>
                <a:latin typeface="Times New Roman" panose="02020603050405020304" pitchFamily="18" charset="0"/>
                <a:cs typeface="Arial" panose="020B0604020202020204" pitchFamily="34" charset="0"/>
              </a:defRPr>
            </a:lvl5pPr>
            <a:lvl6pPr marL="25146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6pPr>
            <a:lvl7pPr marL="29718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7pPr>
            <a:lvl8pPr marL="34290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8pPr>
            <a:lvl9pPr marL="38862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9pPr>
          </a:lstStyle>
          <a:p>
            <a:fld id="{50382F0A-8E44-481F-B76B-811E577258E0}" type="slidenum">
              <a:rPr lang="en-US" altLang="en-US" sz="1000" smtClean="0">
                <a:solidFill>
                  <a:srgbClr val="898989"/>
                </a:solidFill>
                <a:latin typeface="Verdana" panose="020B0604030504040204" pitchFamily="34" charset="0"/>
              </a:rPr>
              <a:pPr/>
              <a:t>3</a:t>
            </a:fld>
            <a:endParaRPr lang="en-US" altLang="en-US" sz="1000">
              <a:solidFill>
                <a:srgbClr val="898989"/>
              </a:solidFill>
              <a:latin typeface="Verdana" panose="020B0604030504040204"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6612D02D-ABF2-437C-883C-4BC46C431E04}"/>
              </a:ext>
            </a:extLst>
          </p:cNvPr>
          <p:cNvSpPr>
            <a:spLocks noGrp="1"/>
          </p:cNvSpPr>
          <p:nvPr>
            <p:ph type="title"/>
          </p:nvPr>
        </p:nvSpPr>
        <p:spPr>
          <a:xfrm>
            <a:off x="2999656" y="540594"/>
            <a:ext cx="8379544" cy="767211"/>
          </a:xfrm>
        </p:spPr>
        <p:txBody>
          <a:bodyPr>
            <a:normAutofit/>
          </a:bodyPr>
          <a:lstStyle/>
          <a:p>
            <a:pPr algn="ctr"/>
            <a:r>
              <a:rPr lang="lv-LV" altLang="lv-LV" sz="2000" b="1">
                <a:solidFill>
                  <a:schemeClr val="accent6">
                    <a:lumMod val="75000"/>
                  </a:schemeClr>
                </a:solidFill>
                <a:latin typeface="Verdana" panose="020B0604030504040204" pitchFamily="34" charset="0"/>
              </a:rPr>
              <a:t>Satiksmes ministrijas kompetencē esošie</a:t>
            </a:r>
            <a:br>
              <a:rPr lang="lv-LV" altLang="lv-LV" sz="2000" b="1">
                <a:solidFill>
                  <a:schemeClr val="accent6">
                    <a:lumMod val="75000"/>
                  </a:schemeClr>
                </a:solidFill>
                <a:latin typeface="Verdana" panose="020B0604030504040204" pitchFamily="34" charset="0"/>
              </a:rPr>
            </a:br>
            <a:r>
              <a:rPr lang="lv-LV" altLang="lv-LV" sz="2000" b="1" i="1" err="1">
                <a:solidFill>
                  <a:schemeClr val="accent6">
                    <a:lumMod val="75000"/>
                  </a:schemeClr>
                </a:solidFill>
                <a:latin typeface="Verdana" panose="020B0604030504040204" pitchFamily="34" charset="0"/>
              </a:rPr>
              <a:t>Fit</a:t>
            </a:r>
            <a:r>
              <a:rPr lang="lv-LV" altLang="lv-LV" sz="2000" b="1" i="1">
                <a:solidFill>
                  <a:schemeClr val="accent6">
                    <a:lumMod val="75000"/>
                  </a:schemeClr>
                </a:solidFill>
                <a:latin typeface="Verdana" panose="020B0604030504040204" pitchFamily="34" charset="0"/>
              </a:rPr>
              <a:t> </a:t>
            </a:r>
            <a:r>
              <a:rPr lang="lv-LV" altLang="lv-LV" sz="2000" b="1" i="1" err="1">
                <a:solidFill>
                  <a:schemeClr val="accent6">
                    <a:lumMod val="75000"/>
                  </a:schemeClr>
                </a:solidFill>
                <a:latin typeface="Verdana" panose="020B0604030504040204" pitchFamily="34" charset="0"/>
              </a:rPr>
              <a:t>for</a:t>
            </a:r>
            <a:r>
              <a:rPr lang="lv-LV" altLang="lv-LV" sz="2000" b="1" i="1">
                <a:solidFill>
                  <a:schemeClr val="accent6">
                    <a:lumMod val="75000"/>
                  </a:schemeClr>
                </a:solidFill>
                <a:latin typeface="Verdana" panose="020B0604030504040204" pitchFamily="34" charset="0"/>
              </a:rPr>
              <a:t> 55 </a:t>
            </a:r>
            <a:r>
              <a:rPr lang="lv-LV" altLang="lv-LV" sz="2000" b="1">
                <a:solidFill>
                  <a:schemeClr val="accent6">
                    <a:lumMod val="75000"/>
                  </a:schemeClr>
                </a:solidFill>
                <a:latin typeface="Verdana" panose="020B0604030504040204" pitchFamily="34" charset="0"/>
              </a:rPr>
              <a:t>priekšlikumi</a:t>
            </a:r>
            <a:endParaRPr lang="lv-LV" altLang="en-US" sz="2000">
              <a:solidFill>
                <a:schemeClr val="accent6">
                  <a:lumMod val="75000"/>
                </a:schemeClr>
              </a:solidFill>
            </a:endParaRPr>
          </a:p>
        </p:txBody>
      </p:sp>
      <p:sp>
        <p:nvSpPr>
          <p:cNvPr id="13315" name="Content Placeholder 2">
            <a:extLst>
              <a:ext uri="{FF2B5EF4-FFF2-40B4-BE49-F238E27FC236}">
                <a16:creationId xmlns:a16="http://schemas.microsoft.com/office/drawing/2014/main" id="{5B70EE55-6246-47B6-8389-FC3FBC77BA29}"/>
              </a:ext>
            </a:extLst>
          </p:cNvPr>
          <p:cNvSpPr>
            <a:spLocks noGrp="1"/>
          </p:cNvSpPr>
          <p:nvPr>
            <p:ph idx="1"/>
          </p:nvPr>
        </p:nvSpPr>
        <p:spPr>
          <a:xfrm>
            <a:off x="406400" y="1491532"/>
            <a:ext cx="3631282" cy="5398450"/>
          </a:xfrm>
        </p:spPr>
        <p:txBody>
          <a:bodyPr>
            <a:normAutofit/>
          </a:bodyPr>
          <a:lstStyle/>
          <a:p>
            <a:endParaRPr lang="lv-LV" altLang="en-US" sz="1800"/>
          </a:p>
          <a:p>
            <a:pPr marL="0" indent="0">
              <a:buNone/>
            </a:pPr>
            <a:endParaRPr lang="lv-LV" altLang="en-US"/>
          </a:p>
        </p:txBody>
      </p:sp>
      <p:sp>
        <p:nvSpPr>
          <p:cNvPr id="13318" name="Slide Number Placeholder 6">
            <a:extLst>
              <a:ext uri="{FF2B5EF4-FFF2-40B4-BE49-F238E27FC236}">
                <a16:creationId xmlns:a16="http://schemas.microsoft.com/office/drawing/2014/main" id="{A725F012-2149-4860-9B88-313B480148AF}"/>
              </a:ext>
            </a:extLst>
          </p:cNvPr>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700">
                <a:solidFill>
                  <a:schemeClr val="tx1"/>
                </a:solidFill>
                <a:latin typeface="Times New Roman" panose="02020603050405020304" pitchFamily="18" charset="0"/>
                <a:cs typeface="Arial" panose="020B0604020202020204" pitchFamily="34" charset="0"/>
              </a:defRPr>
            </a:lvl1pPr>
            <a:lvl2pPr marL="742950" indent="-285750">
              <a:defRPr sz="1700">
                <a:solidFill>
                  <a:schemeClr val="tx1"/>
                </a:solidFill>
                <a:latin typeface="Times New Roman" panose="02020603050405020304" pitchFamily="18" charset="0"/>
                <a:cs typeface="Arial" panose="020B0604020202020204" pitchFamily="34" charset="0"/>
              </a:defRPr>
            </a:lvl2pPr>
            <a:lvl3pPr marL="1143000" indent="-228600">
              <a:defRPr sz="1700">
                <a:solidFill>
                  <a:schemeClr val="tx1"/>
                </a:solidFill>
                <a:latin typeface="Times New Roman" panose="02020603050405020304" pitchFamily="18" charset="0"/>
                <a:cs typeface="Arial" panose="020B0604020202020204" pitchFamily="34" charset="0"/>
              </a:defRPr>
            </a:lvl3pPr>
            <a:lvl4pPr marL="1600200" indent="-228600">
              <a:defRPr sz="1700">
                <a:solidFill>
                  <a:schemeClr val="tx1"/>
                </a:solidFill>
                <a:latin typeface="Times New Roman" panose="02020603050405020304" pitchFamily="18" charset="0"/>
                <a:cs typeface="Arial" panose="020B0604020202020204" pitchFamily="34" charset="0"/>
              </a:defRPr>
            </a:lvl4pPr>
            <a:lvl5pPr marL="2057400" indent="-228600">
              <a:defRPr sz="1700">
                <a:solidFill>
                  <a:schemeClr val="tx1"/>
                </a:solidFill>
                <a:latin typeface="Times New Roman" panose="02020603050405020304" pitchFamily="18" charset="0"/>
                <a:cs typeface="Arial" panose="020B0604020202020204" pitchFamily="34" charset="0"/>
              </a:defRPr>
            </a:lvl5pPr>
            <a:lvl6pPr marL="25146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6pPr>
            <a:lvl7pPr marL="29718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7pPr>
            <a:lvl8pPr marL="34290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8pPr>
            <a:lvl9pPr marL="3886200" indent="-228600" defTabSz="938213" eaLnBrk="0" fontAlgn="base" hangingPunct="0">
              <a:spcBef>
                <a:spcPct val="0"/>
              </a:spcBef>
              <a:spcAft>
                <a:spcPct val="0"/>
              </a:spcAft>
              <a:defRPr sz="1700">
                <a:solidFill>
                  <a:schemeClr val="tx1"/>
                </a:solidFill>
                <a:latin typeface="Times New Roman" panose="02020603050405020304" pitchFamily="18" charset="0"/>
                <a:cs typeface="Arial" panose="020B0604020202020204" pitchFamily="34" charset="0"/>
              </a:defRPr>
            </a:lvl9pPr>
          </a:lstStyle>
          <a:p>
            <a:fld id="{50382F0A-8E44-481F-B76B-811E577258E0}" type="slidenum">
              <a:rPr lang="en-US" altLang="en-US" sz="1000" smtClean="0">
                <a:solidFill>
                  <a:srgbClr val="898989"/>
                </a:solidFill>
                <a:latin typeface="Verdana" panose="020B0604030504040204" pitchFamily="34" charset="0"/>
              </a:rPr>
              <a:pPr/>
              <a:t>30</a:t>
            </a:fld>
            <a:endParaRPr lang="en-US" altLang="en-US" sz="1000">
              <a:solidFill>
                <a:srgbClr val="898989"/>
              </a:solidFill>
              <a:latin typeface="Verdana" panose="020B0604030504040204" pitchFamily="34" charset="0"/>
            </a:endParaRPr>
          </a:p>
        </p:txBody>
      </p:sp>
      <p:sp>
        <p:nvSpPr>
          <p:cNvPr id="3" name="TextBox 2">
            <a:extLst>
              <a:ext uri="{FF2B5EF4-FFF2-40B4-BE49-F238E27FC236}">
                <a16:creationId xmlns:a16="http://schemas.microsoft.com/office/drawing/2014/main" id="{EE93143D-952C-6976-366C-FF08D39BBFE7}"/>
              </a:ext>
            </a:extLst>
          </p:cNvPr>
          <p:cNvSpPr txBox="1"/>
          <p:nvPr/>
        </p:nvSpPr>
        <p:spPr>
          <a:xfrm>
            <a:off x="1938055" y="1627003"/>
            <a:ext cx="10185991" cy="5262979"/>
          </a:xfrm>
          <a:prstGeom prst="rect">
            <a:avLst/>
          </a:prstGeom>
          <a:noFill/>
        </p:spPr>
        <p:txBody>
          <a:bodyPr wrap="square">
            <a:spAutoFit/>
          </a:bodyPr>
          <a:lstStyle/>
          <a:p>
            <a:pPr marL="0" indent="0" algn="just"/>
            <a:r>
              <a:rPr lang="lv-LV" altLang="en-US" sz="1600" b="1" dirty="0">
                <a:latin typeface="Verdana" panose="020B0604030504040204" pitchFamily="34" charset="0"/>
              </a:rPr>
              <a:t>Alternatīvo degvielu infrastruktūras regula (AFIR)</a:t>
            </a:r>
          </a:p>
          <a:p>
            <a:pPr marL="0" indent="0" algn="just"/>
            <a:endParaRPr lang="lv-LV" altLang="en-US" sz="1600" b="1" dirty="0">
              <a:latin typeface="Verdana" panose="020B0604030504040204" pitchFamily="34" charset="0"/>
            </a:endParaRPr>
          </a:p>
          <a:p>
            <a:pPr algn="just">
              <a:buFont typeface="Arial" panose="020B0604020202020204" pitchFamily="34" charset="0"/>
              <a:buChar char="•"/>
            </a:pPr>
            <a:r>
              <a:rPr lang="lv-LV" altLang="en-US" sz="1600" dirty="0">
                <a:latin typeface="Verdana" panose="020B0604030504040204" pitchFamily="34" charset="0"/>
              </a:rPr>
              <a:t>2022.gada 2.jūnija ES Transporta, telekomunikāciju un enerģētikas padomes (TTE) sēdē panākta vienošanās par vispārējo pieeju.</a:t>
            </a:r>
          </a:p>
          <a:p>
            <a:pPr algn="just">
              <a:buFont typeface="Arial" panose="020B0604020202020204" pitchFamily="34" charset="0"/>
              <a:buChar char="•"/>
            </a:pPr>
            <a:r>
              <a:rPr lang="lv-LV" altLang="en-US" sz="1600" dirty="0">
                <a:latin typeface="Verdana" panose="020B0604030504040204" pitchFamily="34" charset="0"/>
              </a:rPr>
              <a:t>Pirmais </a:t>
            </a:r>
            <a:r>
              <a:rPr lang="lv-LV" altLang="en-US" sz="1600" dirty="0" err="1">
                <a:latin typeface="Verdana" panose="020B0604030504040204" pitchFamily="34" charset="0"/>
              </a:rPr>
              <a:t>trialogs</a:t>
            </a:r>
            <a:r>
              <a:rPr lang="lv-LV" altLang="en-US" sz="1600" dirty="0">
                <a:latin typeface="Verdana" panose="020B0604030504040204" pitchFamily="34" charset="0"/>
              </a:rPr>
              <a:t> ar EP gaidāms oktobra beigās.</a:t>
            </a:r>
          </a:p>
          <a:p>
            <a:pPr algn="just">
              <a:buFont typeface="Arial" panose="020B0604020202020204" pitchFamily="34" charset="0"/>
              <a:buChar char="•"/>
            </a:pPr>
            <a:r>
              <a:rPr lang="lv-LV" altLang="en-US" sz="1600" dirty="0">
                <a:latin typeface="Verdana" panose="020B0604030504040204" pitchFamily="34" charset="0"/>
              </a:rPr>
              <a:t>Ņemot vērā to, ka uzlādes un </a:t>
            </a:r>
            <a:r>
              <a:rPr lang="lv-LV" altLang="en-US" sz="1600" dirty="0" err="1">
                <a:latin typeface="Verdana" panose="020B0604030504040204" pitchFamily="34" charset="0"/>
              </a:rPr>
              <a:t>uzpildes</a:t>
            </a:r>
            <a:r>
              <a:rPr lang="lv-LV" altLang="en-US" sz="1600" dirty="0">
                <a:latin typeface="Verdana" panose="020B0604030504040204" pitchFamily="34" charset="0"/>
              </a:rPr>
              <a:t> infrastruktūra pati par sevi nerada SEG emisiju samazinājumu, priekšlikumam paredzams veicinošs efekts klimata mērķu sasniegšanā, t.i., radot labvēlīgus apstākļus alternatīvo degvielu transportlīdzekļu izmantošanai, sagaidāms, ka lielāks skaits iedzīvotāju izvēlēsies pārvietoties ar šāda veida transportlīdzekli, attiecīgi samazinot fosilo degvielu patēriņu.</a:t>
            </a:r>
          </a:p>
          <a:p>
            <a:pPr marL="0" indent="0" algn="just"/>
            <a:endParaRPr lang="lv-LV" altLang="en-US" sz="1600" dirty="0">
              <a:latin typeface="Verdana" panose="020B0604030504040204" pitchFamily="34" charset="0"/>
            </a:endParaRPr>
          </a:p>
          <a:p>
            <a:pPr marL="0" indent="0" algn="just"/>
            <a:r>
              <a:rPr lang="lv-LV" altLang="en-US" sz="1600" b="1" dirty="0">
                <a:latin typeface="Verdana" panose="020B0604030504040204" pitchFamily="34" charset="0"/>
              </a:rPr>
              <a:t>CO</a:t>
            </a:r>
            <a:r>
              <a:rPr lang="lv-LV" altLang="en-US" sz="1600" b="1" baseline="-25000" dirty="0">
                <a:latin typeface="Verdana" panose="020B0604030504040204" pitchFamily="34" charset="0"/>
              </a:rPr>
              <a:t>2</a:t>
            </a:r>
            <a:r>
              <a:rPr lang="lv-LV" altLang="en-US" sz="1600" b="1" dirty="0">
                <a:latin typeface="Verdana" panose="020B0604030504040204" pitchFamily="34" charset="0"/>
              </a:rPr>
              <a:t> emisiju standartu regula</a:t>
            </a:r>
          </a:p>
          <a:p>
            <a:pPr marL="0" indent="0" algn="just"/>
            <a:endParaRPr lang="lv-LV" altLang="en-US" sz="1600" b="1" dirty="0">
              <a:latin typeface="Verdana" panose="020B0604030504040204" pitchFamily="34" charset="0"/>
            </a:endParaRPr>
          </a:p>
          <a:p>
            <a:pPr algn="just">
              <a:buFont typeface="Arial" panose="020B0604020202020204" pitchFamily="34" charset="0"/>
              <a:buChar char="•"/>
            </a:pPr>
            <a:r>
              <a:rPr lang="lv-LV" altLang="en-US" sz="1600" dirty="0">
                <a:latin typeface="Verdana" panose="020B0604030504040204" pitchFamily="34" charset="0"/>
              </a:rPr>
              <a:t>2022.gada 5.septembrī noticis pirmais </a:t>
            </a:r>
            <a:r>
              <a:rPr lang="lv-LV" altLang="en-US" sz="1600" dirty="0" err="1">
                <a:latin typeface="Verdana" panose="020B0604030504040204" pitchFamily="34" charset="0"/>
              </a:rPr>
              <a:t>trialogs</a:t>
            </a:r>
            <a:r>
              <a:rPr lang="lv-LV" altLang="en-US" sz="1600" dirty="0">
                <a:latin typeface="Verdana" panose="020B0604030504040204" pitchFamily="34" charset="0"/>
              </a:rPr>
              <a:t> ar EP.</a:t>
            </a:r>
          </a:p>
          <a:p>
            <a:pPr algn="just">
              <a:buFont typeface="Arial" panose="020B0604020202020204" pitchFamily="34" charset="0"/>
              <a:buChar char="•"/>
            </a:pPr>
            <a:r>
              <a:rPr lang="lv-LV" altLang="en-US" sz="1600" dirty="0">
                <a:latin typeface="Verdana" panose="020B0604030504040204" pitchFamily="34" charset="0"/>
              </a:rPr>
              <a:t>Šobrīd Latvijā nav pilnas komplektācijas automobiļu ražotāju, izņemot otrā posma transportlīdzekļu izgatavotājus, kurus priekšlikums tiešā veidā neskar, tāpēc būtiska ietekme uz transportlīdzekļu izgatavotājiem Latvijā nav paredzama.</a:t>
            </a:r>
          </a:p>
          <a:p>
            <a:pPr algn="just">
              <a:buFont typeface="Arial" panose="020B0604020202020204" pitchFamily="34" charset="0"/>
              <a:buChar char="•"/>
            </a:pPr>
            <a:r>
              <a:rPr lang="lv-LV" altLang="en-US" sz="1600" dirty="0">
                <a:latin typeface="Verdana" panose="020B0604030504040204" pitchFamily="34" charset="0"/>
              </a:rPr>
              <a:t>Galvenais vienošanās punkts- vai </a:t>
            </a:r>
            <a:r>
              <a:rPr lang="lv-LV" altLang="en-US" sz="1600" dirty="0" err="1">
                <a:latin typeface="Verdana" panose="020B0604030504040204" pitchFamily="34" charset="0"/>
              </a:rPr>
              <a:t>iekšdedzes</a:t>
            </a:r>
            <a:r>
              <a:rPr lang="lv-LV" altLang="en-US" sz="1600" dirty="0">
                <a:latin typeface="Verdana" panose="020B0604030504040204" pitchFamily="34" charset="0"/>
              </a:rPr>
              <a:t> dzinēju transportlīdzekļu ražošana tiks pārtraukta ar 2035. gadu. </a:t>
            </a:r>
          </a:p>
          <a:p>
            <a:pPr algn="just">
              <a:buFont typeface="Arial" panose="020B0604020202020204" pitchFamily="34" charset="0"/>
              <a:buChar char="•"/>
            </a:pPr>
            <a:r>
              <a:rPr lang="lv-LV" altLang="en-US" sz="1600" dirty="0">
                <a:latin typeface="Verdana" panose="020B0604030504040204" pitchFamily="34" charset="0"/>
              </a:rPr>
              <a:t>Priekšlikums tieši ietekmē Eiropas jauno transportlīdzekļu tirgu, un paredzams, ka šī ietekme atspoguļosies arī Latvijā. Paredzama cieša sinerģija ar AFIR priekšlikumu.</a:t>
            </a:r>
          </a:p>
        </p:txBody>
      </p:sp>
    </p:spTree>
    <p:extLst>
      <p:ext uri="{BB962C8B-B14F-4D97-AF65-F5344CB8AC3E}">
        <p14:creationId xmlns:p14="http://schemas.microsoft.com/office/powerpoint/2010/main" val="17702937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ADC62-6D69-E608-EEBA-AFCC7A3B02E2}"/>
              </a:ext>
            </a:extLst>
          </p:cNvPr>
          <p:cNvSpPr>
            <a:spLocks noGrp="1"/>
          </p:cNvSpPr>
          <p:nvPr>
            <p:ph type="ctrTitle"/>
          </p:nvPr>
        </p:nvSpPr>
        <p:spPr/>
        <p:txBody>
          <a:bodyPr/>
          <a:lstStyle/>
          <a:p>
            <a:r>
              <a:rPr lang="lv-LV"/>
              <a:t>Zemkopības ministrija</a:t>
            </a:r>
          </a:p>
        </p:txBody>
      </p:sp>
      <p:sp>
        <p:nvSpPr>
          <p:cNvPr id="3" name="Subtitle 2">
            <a:extLst>
              <a:ext uri="{FF2B5EF4-FFF2-40B4-BE49-F238E27FC236}">
                <a16:creationId xmlns:a16="http://schemas.microsoft.com/office/drawing/2014/main" id="{7E10D288-A37D-1CD5-F7E3-D979780D6A01}"/>
              </a:ext>
            </a:extLst>
          </p:cNvPr>
          <p:cNvSpPr>
            <a:spLocks noGrp="1"/>
          </p:cNvSpPr>
          <p:nvPr>
            <p:ph type="subTitle" idx="1"/>
          </p:nvPr>
        </p:nvSpPr>
        <p:spPr/>
        <p:txBody>
          <a:bodyPr/>
          <a:lstStyle/>
          <a:p>
            <a:endParaRPr lang="lv-LV"/>
          </a:p>
        </p:txBody>
      </p:sp>
    </p:spTree>
    <p:extLst>
      <p:ext uri="{BB962C8B-B14F-4D97-AF65-F5344CB8AC3E}">
        <p14:creationId xmlns:p14="http://schemas.microsoft.com/office/powerpoint/2010/main" val="20759369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BC096D0C-58FB-4CDE-BE95-DC3A010F9B7F}"/>
              </a:ext>
            </a:extLst>
          </p:cNvPr>
          <p:cNvSpPr>
            <a:spLocks noGrp="1"/>
          </p:cNvSpPr>
          <p:nvPr>
            <p:ph type="title"/>
          </p:nvPr>
        </p:nvSpPr>
        <p:spPr>
          <a:xfrm>
            <a:off x="3167263" y="242104"/>
            <a:ext cx="8128000" cy="942722"/>
          </a:xfrm>
        </p:spPr>
        <p:txBody>
          <a:bodyPr>
            <a:normAutofit fontScale="90000"/>
          </a:bodyPr>
          <a:lstStyle/>
          <a:p>
            <a:pPr algn="ctr"/>
            <a:br>
              <a:rPr lang="lv-LV" sz="1800">
                <a:solidFill>
                  <a:schemeClr val="accent6">
                    <a:lumMod val="75000"/>
                  </a:schemeClr>
                </a:solidFill>
                <a:cs typeface="Segoe UI Light" panose="020B0502040204020203" pitchFamily="34" charset="0"/>
              </a:rPr>
            </a:br>
            <a:r>
              <a:rPr lang="lv-LV" sz="2000">
                <a:solidFill>
                  <a:schemeClr val="accent6">
                    <a:lumMod val="75000"/>
                  </a:schemeClr>
                </a:solidFill>
                <a:cs typeface="Segoe UI Light" panose="020B0502040204020203" pitchFamily="34" charset="0"/>
              </a:rPr>
              <a:t>Lauksaimniecības SEG emisiju prognoze līdz 2030.gadam</a:t>
            </a:r>
            <a:br>
              <a:rPr lang="lv-LV" sz="2000">
                <a:solidFill>
                  <a:schemeClr val="accent6">
                    <a:lumMod val="75000"/>
                  </a:schemeClr>
                </a:solidFill>
                <a:cs typeface="Segoe UI Light" panose="020B0502040204020203" pitchFamily="34" charset="0"/>
              </a:rPr>
            </a:br>
            <a:r>
              <a:rPr lang="lv-LV" sz="2000">
                <a:solidFill>
                  <a:schemeClr val="accent6">
                    <a:lumMod val="75000"/>
                  </a:schemeClr>
                </a:solidFill>
                <a:cs typeface="Segoe UI Light" panose="020B0502040204020203" pitchFamily="34" charset="0"/>
              </a:rPr>
              <a:t>(Prognozētā pieauguma samazināšanas potenciāls)</a:t>
            </a:r>
            <a:br>
              <a:rPr lang="lv-LV" sz="2000">
                <a:solidFill>
                  <a:schemeClr val="accent6">
                    <a:lumMod val="75000"/>
                  </a:schemeClr>
                </a:solidFill>
                <a:cs typeface="Segoe UI Light" panose="020B0502040204020203" pitchFamily="34" charset="0"/>
              </a:rPr>
            </a:br>
            <a:endParaRPr lang="lv-LV" sz="2000">
              <a:solidFill>
                <a:schemeClr val="accent6">
                  <a:lumMod val="75000"/>
                </a:schemeClr>
              </a:solidFill>
              <a:cs typeface="Segoe UI Light" panose="020B0502040204020203" pitchFamily="34" charset="0"/>
            </a:endParaRPr>
          </a:p>
        </p:txBody>
      </p:sp>
      <p:sp>
        <p:nvSpPr>
          <p:cNvPr id="6" name="Slaida numura vietturis 5">
            <a:extLst>
              <a:ext uri="{FF2B5EF4-FFF2-40B4-BE49-F238E27FC236}">
                <a16:creationId xmlns:a16="http://schemas.microsoft.com/office/drawing/2014/main" id="{BF219E54-EE4A-440F-959D-A00B1E17072B}"/>
              </a:ext>
            </a:extLst>
          </p:cNvPr>
          <p:cNvSpPr>
            <a:spLocks noGrp="1"/>
          </p:cNvSpPr>
          <p:nvPr>
            <p:ph type="sldNum" sz="quarter" idx="13"/>
          </p:nvPr>
        </p:nvSpPr>
        <p:spPr/>
        <p:txBody>
          <a:bodyPr/>
          <a:lstStyle/>
          <a:p>
            <a:pPr>
              <a:defRPr/>
            </a:pPr>
            <a:fld id="{C86FBD81-C8FC-487D-A6E3-DB7E41BD33F0}" type="slidenum">
              <a:rPr lang="en-US" altLang="en-US" smtClean="0"/>
              <a:pPr>
                <a:defRPr/>
              </a:pPr>
              <a:t>32</a:t>
            </a:fld>
            <a:endParaRPr lang="en-US" altLang="en-US"/>
          </a:p>
        </p:txBody>
      </p:sp>
      <p:sp>
        <p:nvSpPr>
          <p:cNvPr id="8" name="Prognoze: aprēķini, balstoties uz LASAM modeļa rezultātiem (2021. gada decembris)">
            <a:extLst>
              <a:ext uri="{FF2B5EF4-FFF2-40B4-BE49-F238E27FC236}">
                <a16:creationId xmlns:a16="http://schemas.microsoft.com/office/drawing/2014/main" id="{39D49F5B-8207-4398-908E-1E121D3E3B26}"/>
              </a:ext>
            </a:extLst>
          </p:cNvPr>
          <p:cNvSpPr txBox="1">
            <a:spLocks noGrp="1"/>
          </p:cNvSpPr>
          <p:nvPr>
            <p:ph type="body" sz="quarter" idx="10"/>
          </p:nvPr>
        </p:nvSpPr>
        <p:spPr>
          <a:xfrm>
            <a:off x="173620" y="6254104"/>
            <a:ext cx="5922380" cy="2564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lgn="l">
              <a:defRPr sz="1400" b="0" i="1">
                <a:solidFill>
                  <a:srgbClr val="929292"/>
                </a:solidFill>
                <a:latin typeface="Arial Narrow"/>
                <a:ea typeface="Arial Narrow"/>
                <a:cs typeface="Arial Narrow"/>
                <a:sym typeface="Arial Narrow"/>
              </a:defRPr>
            </a:lvl1pPr>
          </a:lstStyle>
          <a:p>
            <a:r>
              <a:rPr lang="lv-LV" sz="1000">
                <a:solidFill>
                  <a:schemeClr val="tx2"/>
                </a:solidFill>
                <a:latin typeface="Verdana" panose="020B0604030504040204" pitchFamily="34" charset="0"/>
                <a:ea typeface="Verdana" panose="020B0604030504040204" pitchFamily="34" charset="0"/>
              </a:rPr>
              <a:t>Prognoze: aprēķini, balstoties uz LASAM modeļa rezultātiem (2021. gada decembris)</a:t>
            </a:r>
          </a:p>
        </p:txBody>
      </p:sp>
      <p:pic>
        <p:nvPicPr>
          <p:cNvPr id="9" name="Attēls 8">
            <a:extLst>
              <a:ext uri="{FF2B5EF4-FFF2-40B4-BE49-F238E27FC236}">
                <a16:creationId xmlns:a16="http://schemas.microsoft.com/office/drawing/2014/main" id="{10FF4AFE-B9F9-48FA-9720-B7ED3B9A82A2}"/>
              </a:ext>
            </a:extLst>
          </p:cNvPr>
          <p:cNvPicPr>
            <a:picLocks noChangeAspect="1"/>
          </p:cNvPicPr>
          <p:nvPr/>
        </p:nvPicPr>
        <p:blipFill>
          <a:blip r:embed="rId3"/>
          <a:stretch>
            <a:fillRect/>
          </a:stretch>
        </p:blipFill>
        <p:spPr>
          <a:xfrm>
            <a:off x="2381694" y="1061647"/>
            <a:ext cx="8913570" cy="5262953"/>
          </a:xfrm>
          <a:prstGeom prst="rect">
            <a:avLst/>
          </a:prstGeom>
        </p:spPr>
      </p:pic>
    </p:spTree>
    <p:extLst>
      <p:ext uri="{BB962C8B-B14F-4D97-AF65-F5344CB8AC3E}">
        <p14:creationId xmlns:p14="http://schemas.microsoft.com/office/powerpoint/2010/main" val="27489404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rsraksts 1">
            <a:extLst>
              <a:ext uri="{FF2B5EF4-FFF2-40B4-BE49-F238E27FC236}">
                <a16:creationId xmlns:a16="http://schemas.microsoft.com/office/drawing/2014/main" id="{DAA0771D-E0C8-494C-B1C8-59E35E02587F}"/>
              </a:ext>
            </a:extLst>
          </p:cNvPr>
          <p:cNvSpPr>
            <a:spLocks noGrp="1"/>
          </p:cNvSpPr>
          <p:nvPr>
            <p:ph type="title"/>
          </p:nvPr>
        </p:nvSpPr>
        <p:spPr>
          <a:xfrm>
            <a:off x="2951544" y="381000"/>
            <a:ext cx="8630856" cy="1036642"/>
          </a:xfrm>
        </p:spPr>
        <p:txBody>
          <a:bodyPr>
            <a:noAutofit/>
          </a:bodyPr>
          <a:lstStyle/>
          <a:p>
            <a:pPr algn="ctr"/>
            <a:r>
              <a:rPr lang="lv-LV" sz="1800">
                <a:solidFill>
                  <a:schemeClr val="accent6">
                    <a:lumMod val="75000"/>
                  </a:schemeClr>
                </a:solidFill>
                <a:cs typeface="Segoe UI Light" panose="020B0502040204020203" pitchFamily="34" charset="0"/>
              </a:rPr>
              <a:t>Lauksaimniecības SEG emisijas uz 2030.gadu</a:t>
            </a:r>
            <a:br>
              <a:rPr lang="lv-LV" sz="1800">
                <a:solidFill>
                  <a:schemeClr val="accent6">
                    <a:lumMod val="75000"/>
                  </a:schemeClr>
                </a:solidFill>
                <a:cs typeface="Segoe UI Light" panose="020B0502040204020203" pitchFamily="34" charset="0"/>
              </a:rPr>
            </a:br>
            <a:r>
              <a:rPr lang="lv-LV" sz="1800">
                <a:solidFill>
                  <a:schemeClr val="accent6">
                    <a:lumMod val="75000"/>
                  </a:schemeClr>
                </a:solidFill>
                <a:cs typeface="Segoe UI Light" panose="020B0502040204020203" pitchFamily="34" charset="0"/>
              </a:rPr>
              <a:t>(Lauksaimniecības nozarē SEG emisijas nav iespējams samazināt </a:t>
            </a:r>
            <a:br>
              <a:rPr lang="lv-LV" sz="1800">
                <a:solidFill>
                  <a:schemeClr val="accent6">
                    <a:lumMod val="75000"/>
                  </a:schemeClr>
                </a:solidFill>
                <a:cs typeface="Segoe UI Light" panose="020B0502040204020203" pitchFamily="34" charset="0"/>
              </a:rPr>
            </a:br>
            <a:r>
              <a:rPr lang="lv-LV" sz="1800">
                <a:solidFill>
                  <a:schemeClr val="accent6">
                    <a:lumMod val="75000"/>
                  </a:schemeClr>
                </a:solidFill>
                <a:cs typeface="Segoe UI Light" panose="020B0502040204020203" pitchFamily="34" charset="0"/>
              </a:rPr>
              <a:t>nedz 2005.gada līmenī, nedz zem 2005.gada līmeņa)</a:t>
            </a:r>
            <a:br>
              <a:rPr lang="lv-LV" sz="1800">
                <a:solidFill>
                  <a:schemeClr val="accent6">
                    <a:lumMod val="75000"/>
                  </a:schemeClr>
                </a:solidFill>
                <a:cs typeface="Segoe UI Light" panose="020B0502040204020203" pitchFamily="34" charset="0"/>
              </a:rPr>
            </a:br>
            <a:endParaRPr lang="lv-LV" sz="1800">
              <a:solidFill>
                <a:schemeClr val="accent6">
                  <a:lumMod val="75000"/>
                </a:schemeClr>
              </a:solidFill>
            </a:endParaRPr>
          </a:p>
        </p:txBody>
      </p:sp>
      <p:sp>
        <p:nvSpPr>
          <p:cNvPr id="6" name="Slaida numura vietturis 5">
            <a:extLst>
              <a:ext uri="{FF2B5EF4-FFF2-40B4-BE49-F238E27FC236}">
                <a16:creationId xmlns:a16="http://schemas.microsoft.com/office/drawing/2014/main" id="{DAF545A6-E239-4ACB-A782-1CE0551549CD}"/>
              </a:ext>
            </a:extLst>
          </p:cNvPr>
          <p:cNvSpPr>
            <a:spLocks noGrp="1"/>
          </p:cNvSpPr>
          <p:nvPr>
            <p:ph type="sldNum" sz="quarter" idx="13"/>
          </p:nvPr>
        </p:nvSpPr>
        <p:spPr/>
        <p:txBody>
          <a:bodyPr/>
          <a:lstStyle/>
          <a:p>
            <a:pPr>
              <a:defRPr/>
            </a:pPr>
            <a:fld id="{C86FBD81-C8FC-487D-A6E3-DB7E41BD33F0}" type="slidenum">
              <a:rPr lang="en-US" altLang="en-US" smtClean="0"/>
              <a:pPr>
                <a:defRPr/>
              </a:pPr>
              <a:t>33</a:t>
            </a:fld>
            <a:endParaRPr lang="en-US" altLang="en-US"/>
          </a:p>
        </p:txBody>
      </p:sp>
      <p:pic>
        <p:nvPicPr>
          <p:cNvPr id="12" name="Satura vietturis 11">
            <a:extLst>
              <a:ext uri="{FF2B5EF4-FFF2-40B4-BE49-F238E27FC236}">
                <a16:creationId xmlns:a16="http://schemas.microsoft.com/office/drawing/2014/main" id="{88A6CD99-7348-4D1D-9748-AF96CE30289C}"/>
              </a:ext>
            </a:extLst>
          </p:cNvPr>
          <p:cNvPicPr>
            <a:picLocks noGrp="1" noChangeAspect="1"/>
          </p:cNvPicPr>
          <p:nvPr>
            <p:ph idx="1"/>
          </p:nvPr>
        </p:nvPicPr>
        <p:blipFill>
          <a:blip r:embed="rId3"/>
          <a:stretch>
            <a:fillRect/>
          </a:stretch>
        </p:blipFill>
        <p:spPr>
          <a:xfrm>
            <a:off x="1827514" y="1417642"/>
            <a:ext cx="9551686" cy="4727294"/>
          </a:xfrm>
        </p:spPr>
      </p:pic>
      <p:sp>
        <p:nvSpPr>
          <p:cNvPr id="13" name="Prognoze: aprēķini, balstoties uz LASAM modeļa rezultātiem (2021. gada decembris)">
            <a:extLst>
              <a:ext uri="{FF2B5EF4-FFF2-40B4-BE49-F238E27FC236}">
                <a16:creationId xmlns:a16="http://schemas.microsoft.com/office/drawing/2014/main" id="{3C0AF8EB-D1CA-4BAF-9653-912D1543F550}"/>
              </a:ext>
            </a:extLst>
          </p:cNvPr>
          <p:cNvSpPr txBox="1">
            <a:spLocks noGrp="1"/>
          </p:cNvSpPr>
          <p:nvPr>
            <p:ph type="body" sz="quarter" idx="10"/>
          </p:nvPr>
        </p:nvSpPr>
        <p:spPr>
          <a:xfrm>
            <a:off x="92154" y="6220520"/>
            <a:ext cx="6192899" cy="256480"/>
          </a:xfrm>
          <a:prstGeom prst="rect">
            <a:avLst/>
          </a:prstGeom>
          <a:ln w="12700">
            <a:miter lim="400000"/>
          </a:ln>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wrap="square" lIns="50800" tIns="50800" rIns="50800" bIns="50800" anchor="ctr">
            <a:spAutoFit/>
          </a:bodyPr>
          <a:lstStyle>
            <a:lvl1pPr algn="l">
              <a:defRPr sz="1400" b="0" i="1">
                <a:solidFill>
                  <a:srgbClr val="929292"/>
                </a:solidFill>
                <a:latin typeface="Arial Narrow"/>
                <a:ea typeface="Arial Narrow"/>
                <a:cs typeface="Arial Narrow"/>
                <a:sym typeface="Arial Narrow"/>
              </a:defRPr>
            </a:lvl1pPr>
          </a:lstStyle>
          <a:p>
            <a:r>
              <a:rPr lang="lv-LV" sz="1000">
                <a:solidFill>
                  <a:schemeClr val="tx2"/>
                </a:solidFill>
                <a:latin typeface="Verdana" panose="020B0604030504040204" pitchFamily="34" charset="0"/>
                <a:ea typeface="Verdana" panose="020B0604030504040204" pitchFamily="34" charset="0"/>
              </a:rPr>
              <a:t>Prognoze: aprēķini, balstoties uz LASAM modeļa rezultātiem (2021. gada decembris)</a:t>
            </a:r>
          </a:p>
        </p:txBody>
      </p:sp>
    </p:spTree>
    <p:extLst>
      <p:ext uri="{BB962C8B-B14F-4D97-AF65-F5344CB8AC3E}">
        <p14:creationId xmlns:p14="http://schemas.microsoft.com/office/powerpoint/2010/main" val="40968839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aida numura vietturis 5">
            <a:extLst>
              <a:ext uri="{FF2B5EF4-FFF2-40B4-BE49-F238E27FC236}">
                <a16:creationId xmlns:a16="http://schemas.microsoft.com/office/drawing/2014/main" id="{BF219E54-EE4A-440F-959D-A00B1E17072B}"/>
              </a:ext>
            </a:extLst>
          </p:cNvPr>
          <p:cNvSpPr>
            <a:spLocks noGrp="1"/>
          </p:cNvSpPr>
          <p:nvPr>
            <p:ph type="sldNum" sz="quarter" idx="13"/>
          </p:nvPr>
        </p:nvSpPr>
        <p:spPr/>
        <p:txBody>
          <a:bodyPr/>
          <a:lstStyle/>
          <a:p>
            <a:pPr>
              <a:defRPr/>
            </a:pPr>
            <a:fld id="{C86FBD81-C8FC-487D-A6E3-DB7E41BD33F0}" type="slidenum">
              <a:rPr lang="en-US" altLang="en-US" smtClean="0"/>
              <a:pPr>
                <a:defRPr/>
              </a:pPr>
              <a:t>34</a:t>
            </a:fld>
            <a:endParaRPr lang="en-US" altLang="en-US"/>
          </a:p>
        </p:txBody>
      </p:sp>
      <p:graphicFrame>
        <p:nvGraphicFramePr>
          <p:cNvPr id="10" name="Chart 9">
            <a:extLst>
              <a:ext uri="{FF2B5EF4-FFF2-40B4-BE49-F238E27FC236}">
                <a16:creationId xmlns:a16="http://schemas.microsoft.com/office/drawing/2014/main" id="{1B84ABD6-571B-48B3-B77E-6713B570F69D}"/>
              </a:ext>
            </a:extLst>
          </p:cNvPr>
          <p:cNvGraphicFramePr>
            <a:graphicFrameLocks/>
          </p:cNvGraphicFramePr>
          <p:nvPr>
            <p:extLst>
              <p:ext uri="{D42A27DB-BD31-4B8C-83A1-F6EECF244321}">
                <p14:modId xmlns:p14="http://schemas.microsoft.com/office/powerpoint/2010/main" val="182097723"/>
              </p:ext>
            </p:extLst>
          </p:nvPr>
        </p:nvGraphicFramePr>
        <p:xfrm>
          <a:off x="673526" y="1209262"/>
          <a:ext cx="10705674" cy="5267738"/>
        </p:xfrm>
        <a:graphic>
          <a:graphicData uri="http://schemas.openxmlformats.org/drawingml/2006/chart">
            <c:chart xmlns:c="http://schemas.openxmlformats.org/drawingml/2006/chart" xmlns:r="http://schemas.openxmlformats.org/officeDocument/2006/relationships" r:id="rId3"/>
          </a:graphicData>
        </a:graphic>
      </p:graphicFrame>
      <p:sp>
        <p:nvSpPr>
          <p:cNvPr id="4" name="Prognoze: aprēķini, balstoties uz LASAM modeļa rezultātiem (2021. gada decembris)">
            <a:extLst>
              <a:ext uri="{FF2B5EF4-FFF2-40B4-BE49-F238E27FC236}">
                <a16:creationId xmlns:a16="http://schemas.microsoft.com/office/drawing/2014/main" id="{EED49715-BA17-4832-91E4-0506952D98C7}"/>
              </a:ext>
            </a:extLst>
          </p:cNvPr>
          <p:cNvSpPr txBox="1">
            <a:spLocks noGrp="1"/>
          </p:cNvSpPr>
          <p:nvPr>
            <p:ph type="body" sz="quarter" idx="10"/>
          </p:nvPr>
        </p:nvSpPr>
        <p:spPr>
          <a:xfrm>
            <a:off x="173620" y="6449380"/>
            <a:ext cx="5922380" cy="24109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lgn="l">
              <a:defRPr sz="1400" b="0" i="1">
                <a:solidFill>
                  <a:srgbClr val="929292"/>
                </a:solidFill>
                <a:latin typeface="Arial Narrow"/>
                <a:ea typeface="Arial Narrow"/>
                <a:cs typeface="Arial Narrow"/>
                <a:sym typeface="Arial Narrow"/>
              </a:defRPr>
            </a:lvl1pPr>
          </a:lstStyle>
          <a:p>
            <a:r>
              <a:rPr lang="lv-LV" sz="1000">
                <a:solidFill>
                  <a:schemeClr val="tx2"/>
                </a:solidFill>
                <a:latin typeface="Verdana" panose="020B0604030504040204" pitchFamily="34" charset="0"/>
                <a:ea typeface="Verdana" panose="020B0604030504040204" pitchFamily="34" charset="0"/>
              </a:rPr>
              <a:t>Avots: 2021.gada prognožu </a:t>
            </a:r>
            <a:r>
              <a:rPr lang="lv-LV" sz="1000">
                <a:solidFill>
                  <a:schemeClr val="tx2"/>
                </a:solidFill>
                <a:latin typeface="Verdana" panose="020B0604030504040204" pitchFamily="34" charset="0"/>
                <a:ea typeface="Verdana" panose="020B0604030504040204" pitchFamily="34" charset="0"/>
                <a:hlinkClick r:id="rId4"/>
              </a:rPr>
              <a:t>ziņojums</a:t>
            </a:r>
            <a:r>
              <a:rPr lang="lv-LV" sz="1000">
                <a:solidFill>
                  <a:schemeClr val="tx2"/>
                </a:solidFill>
                <a:latin typeface="Verdana" panose="020B0604030504040204" pitchFamily="34" charset="0"/>
                <a:ea typeface="Verdana" panose="020B0604030504040204" pitchFamily="34" charset="0"/>
              </a:rPr>
              <a:t> </a:t>
            </a:r>
          </a:p>
        </p:txBody>
      </p:sp>
    </p:spTree>
    <p:extLst>
      <p:ext uri="{BB962C8B-B14F-4D97-AF65-F5344CB8AC3E}">
        <p14:creationId xmlns:p14="http://schemas.microsoft.com/office/powerpoint/2010/main" val="5409239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AED18-06A1-43DA-9ED6-FC2146C2359A}"/>
              </a:ext>
            </a:extLst>
          </p:cNvPr>
          <p:cNvSpPr>
            <a:spLocks noGrp="1"/>
          </p:cNvSpPr>
          <p:nvPr>
            <p:ph type="title"/>
          </p:nvPr>
        </p:nvSpPr>
        <p:spPr>
          <a:xfrm>
            <a:off x="2357005" y="449279"/>
            <a:ext cx="9587345" cy="1036642"/>
          </a:xfrm>
        </p:spPr>
        <p:txBody>
          <a:bodyPr>
            <a:normAutofit/>
          </a:bodyPr>
          <a:lstStyle/>
          <a:p>
            <a:pPr algn="ctr"/>
            <a:r>
              <a:rPr lang="lv-LV" sz="2000">
                <a:solidFill>
                  <a:schemeClr val="accent6">
                    <a:lumMod val="75000"/>
                  </a:schemeClr>
                </a:solidFill>
              </a:rPr>
              <a:t>LVMI «Silava» SEG emisiju prognozes ZIZIMM sektoram</a:t>
            </a:r>
          </a:p>
        </p:txBody>
      </p:sp>
      <p:graphicFrame>
        <p:nvGraphicFramePr>
          <p:cNvPr id="4" name="Chart 3">
            <a:extLst>
              <a:ext uri="{FF2B5EF4-FFF2-40B4-BE49-F238E27FC236}">
                <a16:creationId xmlns:a16="http://schemas.microsoft.com/office/drawing/2014/main" id="{D9C43E1E-E673-47EB-B8DA-98AF310BF6DF}"/>
              </a:ext>
            </a:extLst>
          </p:cNvPr>
          <p:cNvGraphicFramePr/>
          <p:nvPr/>
        </p:nvGraphicFramePr>
        <p:xfrm>
          <a:off x="0" y="2749146"/>
          <a:ext cx="5943600" cy="4108854"/>
        </p:xfrm>
        <a:graphic>
          <a:graphicData uri="http://schemas.openxmlformats.org/drawingml/2006/chart">
            <c:chart xmlns:c="http://schemas.openxmlformats.org/drawingml/2006/chart" xmlns:r="http://schemas.openxmlformats.org/officeDocument/2006/relationships" r:id="rId2"/>
          </a:graphicData>
        </a:graphic>
      </p:graphicFrame>
      <p:sp>
        <p:nvSpPr>
          <p:cNvPr id="5" name="PlaceHolder 1">
            <a:extLst>
              <a:ext uri="{FF2B5EF4-FFF2-40B4-BE49-F238E27FC236}">
                <a16:creationId xmlns:a16="http://schemas.microsoft.com/office/drawing/2014/main" id="{BAD3EBD4-E3A1-406D-8AC2-46563BBE4DC2}"/>
              </a:ext>
            </a:extLst>
          </p:cNvPr>
          <p:cNvSpPr txBox="1">
            <a:spLocks/>
          </p:cNvSpPr>
          <p:nvPr/>
        </p:nvSpPr>
        <p:spPr>
          <a:xfrm>
            <a:off x="0" y="1724673"/>
            <a:ext cx="6096000" cy="1024473"/>
          </a:xfrm>
          <a:prstGeom prst="rect">
            <a:avLst/>
          </a:prstGeom>
          <a:noFill/>
          <a:ln w="0">
            <a:noFill/>
          </a:ln>
        </p:spPr>
        <p:txBody>
          <a:bodyPr vert="horz" lIns="0" tIns="0" rIns="0" bIns="0" rtlCol="0" anchor="ctr" anchorCtr="1">
            <a:noAutofit/>
          </a:bodyPr>
          <a:lstStyle>
            <a:lvl1pPr algn="l" defTabSz="914400" rtl="0" eaLnBrk="1" latinLnBrk="0" hangingPunct="1">
              <a:lnSpc>
                <a:spcPct val="90000"/>
              </a:lnSpc>
              <a:spcBef>
                <a:spcPct val="0"/>
              </a:spcBef>
              <a:buNone/>
              <a:defRPr sz="18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algn="ctr"/>
            <a:r>
              <a:rPr lang="lv-LV" b="0" spc="-1">
                <a:latin typeface="+mn-lt"/>
                <a:cs typeface="Times New Roman" panose="02020603050405020304" pitchFamily="18" charset="0"/>
              </a:rPr>
              <a:t>Mērķu sasniegšanas perspektīvas, saglabājoties esošajam stāvoklim</a:t>
            </a:r>
          </a:p>
        </p:txBody>
      </p:sp>
      <p:graphicFrame>
        <p:nvGraphicFramePr>
          <p:cNvPr id="6" name="Chart 5">
            <a:extLst>
              <a:ext uri="{FF2B5EF4-FFF2-40B4-BE49-F238E27FC236}">
                <a16:creationId xmlns:a16="http://schemas.microsoft.com/office/drawing/2014/main" id="{95A0072B-335D-4931-AB94-72720677CE8C}"/>
              </a:ext>
            </a:extLst>
          </p:cNvPr>
          <p:cNvGraphicFramePr/>
          <p:nvPr/>
        </p:nvGraphicFramePr>
        <p:xfrm>
          <a:off x="5943600" y="2555182"/>
          <a:ext cx="6096000" cy="4108854"/>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CD31CF1A-AA69-44DD-84CF-A14AD85A1BDC}"/>
              </a:ext>
            </a:extLst>
          </p:cNvPr>
          <p:cNvSpPr txBox="1"/>
          <p:nvPr/>
        </p:nvSpPr>
        <p:spPr>
          <a:xfrm>
            <a:off x="5934075" y="1864063"/>
            <a:ext cx="6096000" cy="646331"/>
          </a:xfrm>
          <a:prstGeom prst="rect">
            <a:avLst/>
          </a:prstGeom>
          <a:noFill/>
        </p:spPr>
        <p:txBody>
          <a:bodyPr wrap="square">
            <a:spAutoFit/>
          </a:bodyPr>
          <a:lstStyle/>
          <a:p>
            <a:pPr algn="ctr"/>
            <a:r>
              <a:rPr lang="lv-LV" sz="1800" b="0" strike="noStrike" spc="-1">
                <a:cs typeface="Times New Roman" panose="02020603050405020304" pitchFamily="18" charset="0"/>
              </a:rPr>
              <a:t>Mērķtiecīga meža apsaimniekošana un organisko augšņu apmežošana</a:t>
            </a:r>
            <a:endParaRPr lang="lv-LV"/>
          </a:p>
        </p:txBody>
      </p:sp>
      <p:sp>
        <p:nvSpPr>
          <p:cNvPr id="9" name="Rectangle 8">
            <a:extLst>
              <a:ext uri="{FF2B5EF4-FFF2-40B4-BE49-F238E27FC236}">
                <a16:creationId xmlns:a16="http://schemas.microsoft.com/office/drawing/2014/main" id="{543703FA-0CCD-462E-B178-0BF82DE7B79C}"/>
              </a:ext>
            </a:extLst>
          </p:cNvPr>
          <p:cNvSpPr/>
          <p:nvPr/>
        </p:nvSpPr>
        <p:spPr>
          <a:xfrm>
            <a:off x="161925" y="1819275"/>
            <a:ext cx="5857875" cy="49339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
        <p:nvSpPr>
          <p:cNvPr id="10" name="Rectangle 9">
            <a:extLst>
              <a:ext uri="{FF2B5EF4-FFF2-40B4-BE49-F238E27FC236}">
                <a16:creationId xmlns:a16="http://schemas.microsoft.com/office/drawing/2014/main" id="{7DF11687-ED72-45E5-95F0-EAE333B4E0B0}"/>
              </a:ext>
            </a:extLst>
          </p:cNvPr>
          <p:cNvSpPr/>
          <p:nvPr/>
        </p:nvSpPr>
        <p:spPr>
          <a:xfrm>
            <a:off x="6086475" y="1819275"/>
            <a:ext cx="5857875" cy="49339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v-LV"/>
          </a:p>
        </p:txBody>
      </p:sp>
    </p:spTree>
    <p:extLst>
      <p:ext uri="{BB962C8B-B14F-4D97-AF65-F5344CB8AC3E}">
        <p14:creationId xmlns:p14="http://schemas.microsoft.com/office/powerpoint/2010/main" val="12694257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64CA8-0A87-413E-86B6-13EAE7B9B9CA}"/>
              </a:ext>
            </a:extLst>
          </p:cNvPr>
          <p:cNvSpPr>
            <a:spLocks noGrp="1"/>
          </p:cNvSpPr>
          <p:nvPr>
            <p:ph type="title"/>
          </p:nvPr>
        </p:nvSpPr>
        <p:spPr/>
        <p:txBody>
          <a:bodyPr>
            <a:normAutofit/>
          </a:bodyPr>
          <a:lstStyle/>
          <a:p>
            <a:pPr algn="ctr"/>
            <a:r>
              <a:rPr lang="lv-LV" sz="2000" b="1">
                <a:solidFill>
                  <a:schemeClr val="accent6">
                    <a:lumMod val="75000"/>
                  </a:schemeClr>
                </a:solidFill>
                <a:cs typeface="Times New Roman" panose="02020603050405020304" pitchFamily="18" charset="0"/>
              </a:rPr>
              <a:t>LVMI «Silava» rekomendētās darbības ZIZIMM sektora klimata mērķu sasniegšanai</a:t>
            </a:r>
            <a:endParaRPr lang="lv-LV" sz="2000">
              <a:solidFill>
                <a:schemeClr val="accent6">
                  <a:lumMod val="75000"/>
                </a:schemeClr>
              </a:solidFill>
            </a:endParaRPr>
          </a:p>
        </p:txBody>
      </p:sp>
      <p:sp>
        <p:nvSpPr>
          <p:cNvPr id="7" name="Content Placeholder 2">
            <a:extLst>
              <a:ext uri="{FF2B5EF4-FFF2-40B4-BE49-F238E27FC236}">
                <a16:creationId xmlns:a16="http://schemas.microsoft.com/office/drawing/2014/main" id="{2C4DFD5D-B23B-4619-9CFF-FF46982CA2D7}"/>
              </a:ext>
            </a:extLst>
          </p:cNvPr>
          <p:cNvSpPr txBox="1">
            <a:spLocks/>
          </p:cNvSpPr>
          <p:nvPr/>
        </p:nvSpPr>
        <p:spPr>
          <a:xfrm>
            <a:off x="2588657" y="6558894"/>
            <a:ext cx="8993743" cy="299106"/>
          </a:xfrm>
          <a:prstGeom prst="rect">
            <a:avLst/>
          </a:prstGeom>
        </p:spPr>
        <p:txBody>
          <a:bodyPr vert="horz" lIns="91440" tIns="45720" rIns="91440" bIns="45720" rtlCol="0">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lv-LV" sz="2000">
                <a:solidFill>
                  <a:schemeClr val="bg1">
                    <a:lumMod val="50000"/>
                  </a:schemeClr>
                </a:solidFill>
              </a:rPr>
              <a:t>Avots: LVMI «Silava» ziņojums NEKP darba grupā 08.02.2022. (https://www.zm.gov.lv/public/ck/files/Lazdins_A_Par_scenarijiem.pdf)</a:t>
            </a:r>
          </a:p>
        </p:txBody>
      </p:sp>
      <p:pic>
        <p:nvPicPr>
          <p:cNvPr id="5" name="Picture 2">
            <a:extLst>
              <a:ext uri="{FF2B5EF4-FFF2-40B4-BE49-F238E27FC236}">
                <a16:creationId xmlns:a16="http://schemas.microsoft.com/office/drawing/2014/main" id="{304E704F-11C5-450C-B967-895ADD277D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4733" y="1202871"/>
            <a:ext cx="10357095" cy="5350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69602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A0E3D9F3-A8D8-49F5-A637-2087DCBE6E01}"/>
              </a:ext>
            </a:extLst>
          </p:cNvPr>
          <p:cNvSpPr>
            <a:spLocks noGrp="1"/>
          </p:cNvSpPr>
          <p:nvPr>
            <p:ph type="title"/>
          </p:nvPr>
        </p:nvSpPr>
        <p:spPr>
          <a:xfrm>
            <a:off x="723899" y="59114"/>
            <a:ext cx="10515600" cy="1325563"/>
          </a:xfrm>
        </p:spPr>
        <p:txBody>
          <a:bodyPr>
            <a:normAutofit/>
          </a:bodyPr>
          <a:lstStyle/>
          <a:p>
            <a:pPr algn="ctr"/>
            <a:r>
              <a:rPr lang="lv-LV" sz="2000" b="1">
                <a:solidFill>
                  <a:schemeClr val="accent6">
                    <a:lumMod val="75000"/>
                  </a:schemeClr>
                </a:solidFill>
                <a:latin typeface="Verdana" panose="020B0604030504040204" pitchFamily="34" charset="0"/>
                <a:ea typeface="Verdana" panose="020B0604030504040204" pitchFamily="34" charset="0"/>
                <a:cs typeface="Times New Roman" panose="02020603050405020304" pitchFamily="18" charset="0"/>
              </a:rPr>
              <a:t>SEG emisiju samazināšanas potenciāls un izmaksas līdz 2050. gadam</a:t>
            </a:r>
            <a:endParaRPr lang="lv-LV" sz="2000" b="1">
              <a:solidFill>
                <a:schemeClr val="accent6">
                  <a:lumMod val="75000"/>
                </a:schemeClr>
              </a:solidFill>
              <a:latin typeface="Verdana" panose="020B0604030504040204" pitchFamily="34" charset="0"/>
              <a:ea typeface="Verdana" panose="020B0604030504040204" pitchFamily="34" charset="0"/>
            </a:endParaRPr>
          </a:p>
        </p:txBody>
      </p:sp>
      <p:grpSp>
        <p:nvGrpSpPr>
          <p:cNvPr id="13" name="Group 12">
            <a:extLst>
              <a:ext uri="{FF2B5EF4-FFF2-40B4-BE49-F238E27FC236}">
                <a16:creationId xmlns:a16="http://schemas.microsoft.com/office/drawing/2014/main" id="{42B4AA55-75F0-4FD2-B9A4-990B2609F16A}"/>
              </a:ext>
            </a:extLst>
          </p:cNvPr>
          <p:cNvGrpSpPr/>
          <p:nvPr/>
        </p:nvGrpSpPr>
        <p:grpSpPr>
          <a:xfrm>
            <a:off x="1918379" y="1395911"/>
            <a:ext cx="8126639" cy="3907805"/>
            <a:chOff x="2032680" y="1330262"/>
            <a:chExt cx="8126639" cy="3907805"/>
          </a:xfrm>
        </p:grpSpPr>
        <p:pic>
          <p:nvPicPr>
            <p:cNvPr id="14" name="Picture 13" descr="Chart, waterfall chart&#10;&#10;Description automatically generated">
              <a:extLst>
                <a:ext uri="{FF2B5EF4-FFF2-40B4-BE49-F238E27FC236}">
                  <a16:creationId xmlns:a16="http://schemas.microsoft.com/office/drawing/2014/main" id="{4566A530-0466-4CEF-87E9-ACFC4FA604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2680" y="1330262"/>
              <a:ext cx="8126639" cy="3907805"/>
            </a:xfrm>
            <a:prstGeom prst="rect">
              <a:avLst/>
            </a:prstGeom>
          </p:spPr>
        </p:pic>
        <p:sp>
          <p:nvSpPr>
            <p:cNvPr id="15" name="TextBox 14">
              <a:extLst>
                <a:ext uri="{FF2B5EF4-FFF2-40B4-BE49-F238E27FC236}">
                  <a16:creationId xmlns:a16="http://schemas.microsoft.com/office/drawing/2014/main" id="{43216C72-66DF-424F-B9C5-D30C16F72D65}"/>
                </a:ext>
              </a:extLst>
            </p:cNvPr>
            <p:cNvSpPr txBox="1"/>
            <p:nvPr/>
          </p:nvSpPr>
          <p:spPr>
            <a:xfrm>
              <a:off x="2276856" y="1422567"/>
              <a:ext cx="310896" cy="369332"/>
            </a:xfrm>
            <a:prstGeom prst="rect">
              <a:avLst/>
            </a:prstGeom>
            <a:solidFill>
              <a:schemeClr val="bg1"/>
            </a:solidFill>
          </p:spPr>
          <p:txBody>
            <a:bodyPr wrap="square" rtlCol="0">
              <a:spAutoFit/>
            </a:bodyPr>
            <a:lstStyle/>
            <a:p>
              <a:endParaRPr lang="lv-LV"/>
            </a:p>
          </p:txBody>
        </p:sp>
      </p:grpSp>
      <p:sp>
        <p:nvSpPr>
          <p:cNvPr id="16" name="Content Placeholder 2">
            <a:extLst>
              <a:ext uri="{FF2B5EF4-FFF2-40B4-BE49-F238E27FC236}">
                <a16:creationId xmlns:a16="http://schemas.microsoft.com/office/drawing/2014/main" id="{466B96D2-CD70-4C9F-96D5-C997176BD780}"/>
              </a:ext>
            </a:extLst>
          </p:cNvPr>
          <p:cNvSpPr>
            <a:spLocks noGrp="1"/>
          </p:cNvSpPr>
          <p:nvPr>
            <p:ph idx="1"/>
          </p:nvPr>
        </p:nvSpPr>
        <p:spPr>
          <a:xfrm>
            <a:off x="420914" y="5397509"/>
            <a:ext cx="11611430" cy="814160"/>
          </a:xfrm>
        </p:spPr>
        <p:txBody>
          <a:bodyPr>
            <a:normAutofit fontScale="92500" lnSpcReduction="20000"/>
          </a:bodyPr>
          <a:lstStyle/>
          <a:p>
            <a:pPr marL="0" indent="0">
              <a:buNone/>
            </a:pPr>
            <a:r>
              <a:rPr lang="lv-LV" sz="1400"/>
              <a:t>A - meža ieaudzēšana: dabīgā apmežošanās; B - meža ieaudzēšana: stādīšana; C - meža ieaudzēšana, organiskās augsnes: dabīgā apmežošanās; D - meža ieaudzēšana, organiskās augsnes: stādīšana; E - meža ieaudzēšana: plantāciju meži – ātraudzīgās koku sugas; F – Meža atjaunošana ar augstvērtīgu </a:t>
            </a:r>
            <a:r>
              <a:rPr lang="lv-LV" sz="1400" err="1"/>
              <a:t>stādmateriālu</a:t>
            </a:r>
            <a:r>
              <a:rPr lang="lv-LV" sz="1400"/>
              <a:t>; G – Jaunaudžu kopšana; H - meža augsnes ielabošana ar pelniem; I - meža augsnes ielabošana ar slāpekli; J - hidrotehniskā meliorācija: jaunu sistēmu ierīkošana mežos uz </a:t>
            </a:r>
            <a:r>
              <a:rPr lang="lv-LV" sz="1400" err="1"/>
              <a:t>minerālaugsnēm</a:t>
            </a:r>
            <a:r>
              <a:rPr lang="lv-LV" sz="1400"/>
              <a:t>; K - hidrotehnisko meliorācijas sistēmu renovācija mežos uz </a:t>
            </a:r>
            <a:r>
              <a:rPr lang="lv-LV" sz="1400" err="1"/>
              <a:t>minerālaugsnēm</a:t>
            </a:r>
            <a:r>
              <a:rPr lang="lv-LV" sz="1400"/>
              <a:t>; L - hidrotehnisko meliorācijas sistēmu renovācija mežos uz organiskajām augsnēm.</a:t>
            </a:r>
          </a:p>
        </p:txBody>
      </p:sp>
      <p:sp>
        <p:nvSpPr>
          <p:cNvPr id="17" name="TextBox 16">
            <a:extLst>
              <a:ext uri="{FF2B5EF4-FFF2-40B4-BE49-F238E27FC236}">
                <a16:creationId xmlns:a16="http://schemas.microsoft.com/office/drawing/2014/main" id="{694B1225-606C-417D-B6FA-718E7F59AE57}"/>
              </a:ext>
            </a:extLst>
          </p:cNvPr>
          <p:cNvSpPr txBox="1"/>
          <p:nvPr/>
        </p:nvSpPr>
        <p:spPr>
          <a:xfrm>
            <a:off x="420914" y="6211669"/>
            <a:ext cx="10932886" cy="646331"/>
          </a:xfrm>
          <a:prstGeom prst="rect">
            <a:avLst/>
          </a:prstGeom>
          <a:noFill/>
        </p:spPr>
        <p:txBody>
          <a:bodyPr wrap="square">
            <a:spAutoFit/>
          </a:bodyPr>
          <a:lstStyle/>
          <a:p>
            <a:r>
              <a:rPr lang="lv-LV" sz="1200">
                <a:solidFill>
                  <a:schemeClr val="bg1">
                    <a:lumMod val="75000"/>
                  </a:schemeClr>
                </a:solidFill>
              </a:rPr>
              <a:t>Avots: LVMI «Silava» pētnieku ziņojums 6. starptautiskā konference “Dabas resursu ilgtspējīga apsaimniekošana – veiksmīgas sociālekonomiskās attīstības pamatnosacījums Eiropas Savienības jaunās vides politikas ieviešanas periodā”</a:t>
            </a:r>
          </a:p>
          <a:p>
            <a:r>
              <a:rPr lang="lv-LV" sz="1200">
                <a:solidFill>
                  <a:schemeClr val="bg1">
                    <a:lumMod val="75000"/>
                  </a:schemeClr>
                </a:solidFill>
              </a:rPr>
              <a:t>Pieejams (http://www.silava.lv/userfiles/file/Aktualitates/2020_01_22_JansonsA_prezentacija.pdf)</a:t>
            </a:r>
          </a:p>
        </p:txBody>
      </p:sp>
      <p:sp>
        <p:nvSpPr>
          <p:cNvPr id="3" name="TextBox 2">
            <a:extLst>
              <a:ext uri="{FF2B5EF4-FFF2-40B4-BE49-F238E27FC236}">
                <a16:creationId xmlns:a16="http://schemas.microsoft.com/office/drawing/2014/main" id="{6A8AD660-D2D0-2D6D-BFCA-2C8E4583EAA6}"/>
              </a:ext>
            </a:extLst>
          </p:cNvPr>
          <p:cNvSpPr txBox="1"/>
          <p:nvPr/>
        </p:nvSpPr>
        <p:spPr>
          <a:xfrm>
            <a:off x="6691745" y="3790598"/>
            <a:ext cx="835725" cy="369332"/>
          </a:xfrm>
          <a:prstGeom prst="rect">
            <a:avLst/>
          </a:prstGeom>
          <a:noFill/>
        </p:spPr>
        <p:txBody>
          <a:bodyPr wrap="square">
            <a:spAutoFit/>
          </a:bodyPr>
          <a:lstStyle/>
          <a:p>
            <a:pPr algn="r" fontAlgn="ctr"/>
            <a:r>
              <a:rPr lang="lv-LV" sz="1800" b="1" u="none" strike="noStrike">
                <a:effectLst/>
              </a:rPr>
              <a:t>105,34</a:t>
            </a:r>
            <a:endParaRPr lang="lv-LV" sz="1800" b="1" i="0" u="none" strike="noStrike">
              <a:solidFill>
                <a:srgbClr val="000000"/>
              </a:solidFill>
              <a:effectLst/>
              <a:latin typeface="Calibri" panose="020F0502020204030204" pitchFamily="34" charset="0"/>
            </a:endParaRPr>
          </a:p>
        </p:txBody>
      </p:sp>
    </p:spTree>
    <p:extLst>
      <p:ext uri="{BB962C8B-B14F-4D97-AF65-F5344CB8AC3E}">
        <p14:creationId xmlns:p14="http://schemas.microsoft.com/office/powerpoint/2010/main" val="35668338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710FA0A8-7C2E-4DA7-AFFB-C7AE2BC2D255}"/>
              </a:ext>
            </a:extLst>
          </p:cNvPr>
          <p:cNvGraphicFramePr>
            <a:graphicFrameLocks noGrp="1"/>
          </p:cNvGraphicFramePr>
          <p:nvPr>
            <p:ph idx="1"/>
          </p:nvPr>
        </p:nvGraphicFramePr>
        <p:xfrm>
          <a:off x="534805" y="790423"/>
          <a:ext cx="11122389" cy="5579533"/>
        </p:xfrm>
        <a:graphic>
          <a:graphicData uri="http://schemas.openxmlformats.org/drawingml/2006/table">
            <a:tbl>
              <a:tblPr firstRow="1" bandRow="1">
                <a:tableStyleId>{E8B1032C-EA38-4F05-BA0D-38AFFFC7BED3}</a:tableStyleId>
              </a:tblPr>
              <a:tblGrid>
                <a:gridCol w="5996676">
                  <a:extLst>
                    <a:ext uri="{9D8B030D-6E8A-4147-A177-3AD203B41FA5}">
                      <a16:colId xmlns:a16="http://schemas.microsoft.com/office/drawing/2014/main" val="865902009"/>
                    </a:ext>
                  </a:extLst>
                </a:gridCol>
                <a:gridCol w="2581663">
                  <a:extLst>
                    <a:ext uri="{9D8B030D-6E8A-4147-A177-3AD203B41FA5}">
                      <a16:colId xmlns:a16="http://schemas.microsoft.com/office/drawing/2014/main" val="2424095731"/>
                    </a:ext>
                  </a:extLst>
                </a:gridCol>
                <a:gridCol w="2544050">
                  <a:extLst>
                    <a:ext uri="{9D8B030D-6E8A-4147-A177-3AD203B41FA5}">
                      <a16:colId xmlns:a16="http://schemas.microsoft.com/office/drawing/2014/main" val="2921278411"/>
                    </a:ext>
                  </a:extLst>
                </a:gridCol>
              </a:tblGrid>
              <a:tr h="564185">
                <a:tc>
                  <a:txBody>
                    <a:bodyPr/>
                    <a:lstStyle/>
                    <a:p>
                      <a:pPr algn="ctr" fontAlgn="ctr"/>
                      <a:r>
                        <a:rPr lang="lv-LV" sz="1600" u="none" strike="noStrike">
                          <a:effectLst/>
                        </a:rPr>
                        <a:t>Pasākums</a:t>
                      </a:r>
                      <a:endParaRPr lang="lv-LV" sz="1600" b="1" i="0" u="none" strike="noStrike">
                        <a:solidFill>
                          <a:srgbClr val="000000"/>
                        </a:solidFill>
                        <a:effectLst/>
                        <a:latin typeface="Calibri" panose="020F0502020204030204" pitchFamily="34" charset="0"/>
                      </a:endParaRPr>
                    </a:p>
                  </a:txBody>
                  <a:tcPr marL="2621" marR="2621" marT="2621" marB="0" anchor="ctr"/>
                </a:tc>
                <a:tc>
                  <a:txBody>
                    <a:bodyPr/>
                    <a:lstStyle/>
                    <a:p>
                      <a:pPr algn="ctr" fontAlgn="ctr"/>
                      <a:r>
                        <a:rPr lang="lv-LV" sz="1600" u="none" strike="noStrike">
                          <a:effectLst/>
                        </a:rPr>
                        <a:t>Izmaksas, EUR tonna CO2 </a:t>
                      </a:r>
                      <a:r>
                        <a:rPr lang="lv-LV" sz="1600" u="none" strike="noStrike" err="1">
                          <a:effectLst/>
                        </a:rPr>
                        <a:t>ekv</a:t>
                      </a:r>
                      <a:r>
                        <a:rPr lang="lv-LV" sz="1600" u="none" strike="noStrike">
                          <a:effectLst/>
                        </a:rPr>
                        <a:t>.</a:t>
                      </a:r>
                      <a:endParaRPr lang="lv-LV" sz="1600" b="1" i="0" u="none" strike="noStrike">
                        <a:solidFill>
                          <a:srgbClr val="000000"/>
                        </a:solidFill>
                        <a:effectLst/>
                        <a:latin typeface="Calibri" panose="020F0502020204030204" pitchFamily="34" charset="0"/>
                      </a:endParaRPr>
                    </a:p>
                  </a:txBody>
                  <a:tcPr marL="2621" marR="2621" marT="2621" marB="0" anchor="ctr"/>
                </a:tc>
                <a:tc>
                  <a:txBody>
                    <a:bodyPr/>
                    <a:lstStyle/>
                    <a:p>
                      <a:pPr algn="ctr" fontAlgn="ctr"/>
                      <a:r>
                        <a:rPr lang="lv-LV" sz="1600" u="none" strike="noStrike">
                          <a:effectLst/>
                        </a:rPr>
                        <a:t>Kopējais potenciāls, milj. tonnas CO2 </a:t>
                      </a:r>
                      <a:r>
                        <a:rPr lang="lv-LV" sz="1600" u="none" strike="noStrike" err="1">
                          <a:effectLst/>
                        </a:rPr>
                        <a:t>ekv</a:t>
                      </a:r>
                      <a:r>
                        <a:rPr lang="lv-LV" sz="1600" u="none" strike="noStrike">
                          <a:effectLst/>
                        </a:rPr>
                        <a:t>.</a:t>
                      </a:r>
                      <a:endParaRPr lang="lv-LV" sz="1600" b="1" i="0" u="none" strike="noStrike">
                        <a:solidFill>
                          <a:srgbClr val="000000"/>
                        </a:solidFill>
                        <a:effectLst/>
                        <a:latin typeface="Calibri" panose="020F0502020204030204" pitchFamily="34" charset="0"/>
                      </a:endParaRPr>
                    </a:p>
                  </a:txBody>
                  <a:tcPr marL="2621" marR="2621" marT="2621" marB="0" anchor="ctr"/>
                </a:tc>
                <a:extLst>
                  <a:ext uri="{0D108BD9-81ED-4DB2-BD59-A6C34878D82A}">
                    <a16:rowId xmlns:a16="http://schemas.microsoft.com/office/drawing/2014/main" val="1887801979"/>
                  </a:ext>
                </a:extLst>
              </a:tr>
              <a:tr h="313489">
                <a:tc>
                  <a:txBody>
                    <a:bodyPr/>
                    <a:lstStyle/>
                    <a:p>
                      <a:pPr algn="l" fontAlgn="ctr"/>
                      <a:r>
                        <a:rPr lang="lv-LV" sz="1600" u="none" strike="noStrike">
                          <a:effectLst/>
                        </a:rPr>
                        <a:t>A - meža ieaudzēšana: dabīgā apmežošanās</a:t>
                      </a:r>
                      <a:endParaRPr lang="lv-LV" sz="1600" b="0" i="0" u="none" strike="noStrike">
                        <a:solidFill>
                          <a:srgbClr val="000000"/>
                        </a:solidFill>
                        <a:effectLst/>
                        <a:latin typeface="Calibri" panose="020F0502020204030204" pitchFamily="34" charset="0"/>
                      </a:endParaRPr>
                    </a:p>
                  </a:txBody>
                  <a:tcPr marL="2621" marR="2621" marT="2621" marB="0" anchor="ctr"/>
                </a:tc>
                <a:tc>
                  <a:txBody>
                    <a:bodyPr/>
                    <a:lstStyle/>
                    <a:p>
                      <a:pPr algn="r" fontAlgn="ctr"/>
                      <a:r>
                        <a:rPr lang="lv-LV" sz="1600" u="none" strike="noStrike">
                          <a:effectLst/>
                        </a:rPr>
                        <a:t>3,44</a:t>
                      </a:r>
                      <a:endParaRPr lang="lv-LV" sz="1600" b="0" i="0" u="none" strike="noStrike">
                        <a:solidFill>
                          <a:srgbClr val="000000"/>
                        </a:solidFill>
                        <a:effectLst/>
                        <a:latin typeface="Calibri" panose="020F0502020204030204" pitchFamily="34" charset="0"/>
                      </a:endParaRPr>
                    </a:p>
                  </a:txBody>
                  <a:tcPr marL="2621" marR="2621" marT="2621" marB="0" anchor="ctr"/>
                </a:tc>
                <a:tc>
                  <a:txBody>
                    <a:bodyPr/>
                    <a:lstStyle/>
                    <a:p>
                      <a:pPr algn="r" fontAlgn="ctr"/>
                      <a:r>
                        <a:rPr lang="lv-LV" sz="1600" u="none" strike="noStrike">
                          <a:effectLst/>
                        </a:rPr>
                        <a:t>6,27</a:t>
                      </a:r>
                      <a:endParaRPr lang="lv-LV" sz="1600" b="0" i="0" u="none" strike="noStrike">
                        <a:solidFill>
                          <a:srgbClr val="000000"/>
                        </a:solidFill>
                        <a:effectLst/>
                        <a:latin typeface="Calibri" panose="020F0502020204030204" pitchFamily="34" charset="0"/>
                      </a:endParaRPr>
                    </a:p>
                  </a:txBody>
                  <a:tcPr marL="2621" marR="2621" marT="2621" marB="0" anchor="ctr"/>
                </a:tc>
                <a:extLst>
                  <a:ext uri="{0D108BD9-81ED-4DB2-BD59-A6C34878D82A}">
                    <a16:rowId xmlns:a16="http://schemas.microsoft.com/office/drawing/2014/main" val="3479623315"/>
                  </a:ext>
                </a:extLst>
              </a:tr>
              <a:tr h="313489">
                <a:tc>
                  <a:txBody>
                    <a:bodyPr/>
                    <a:lstStyle/>
                    <a:p>
                      <a:pPr algn="l" fontAlgn="ctr"/>
                      <a:r>
                        <a:rPr lang="lv-LV" sz="1600" u="none" strike="noStrike">
                          <a:effectLst/>
                        </a:rPr>
                        <a:t>B - meža ieaudzēšana: stādīšana</a:t>
                      </a:r>
                      <a:endParaRPr lang="lv-LV" sz="1600" b="0" i="0" u="none" strike="noStrike">
                        <a:solidFill>
                          <a:srgbClr val="000000"/>
                        </a:solidFill>
                        <a:effectLst/>
                        <a:latin typeface="Calibri" panose="020F0502020204030204" pitchFamily="34" charset="0"/>
                      </a:endParaRPr>
                    </a:p>
                  </a:txBody>
                  <a:tcPr marL="2621" marR="2621" marT="2621" marB="0" anchor="ctr"/>
                </a:tc>
                <a:tc>
                  <a:txBody>
                    <a:bodyPr/>
                    <a:lstStyle/>
                    <a:p>
                      <a:pPr algn="r" fontAlgn="ctr"/>
                      <a:r>
                        <a:rPr lang="lv-LV" sz="1600" u="none" strike="noStrike">
                          <a:effectLst/>
                        </a:rPr>
                        <a:t>57,25</a:t>
                      </a:r>
                      <a:endParaRPr lang="lv-LV" sz="1600" b="0" i="0" u="none" strike="noStrike">
                        <a:solidFill>
                          <a:srgbClr val="000000"/>
                        </a:solidFill>
                        <a:effectLst/>
                        <a:latin typeface="Calibri" panose="020F0502020204030204" pitchFamily="34" charset="0"/>
                      </a:endParaRPr>
                    </a:p>
                  </a:txBody>
                  <a:tcPr marL="2621" marR="2621" marT="2621" marB="0" anchor="ctr"/>
                </a:tc>
                <a:tc>
                  <a:txBody>
                    <a:bodyPr/>
                    <a:lstStyle/>
                    <a:p>
                      <a:pPr algn="r" fontAlgn="ctr"/>
                      <a:r>
                        <a:rPr lang="lv-LV" sz="1600" u="none" strike="noStrike">
                          <a:effectLst/>
                        </a:rPr>
                        <a:t>11,21</a:t>
                      </a:r>
                      <a:endParaRPr lang="lv-LV" sz="1600" b="0" i="0" u="none" strike="noStrike">
                        <a:solidFill>
                          <a:srgbClr val="000000"/>
                        </a:solidFill>
                        <a:effectLst/>
                        <a:latin typeface="Calibri" panose="020F0502020204030204" pitchFamily="34" charset="0"/>
                      </a:endParaRPr>
                    </a:p>
                  </a:txBody>
                  <a:tcPr marL="2621" marR="2621" marT="2621" marB="0" anchor="ctr"/>
                </a:tc>
                <a:extLst>
                  <a:ext uri="{0D108BD9-81ED-4DB2-BD59-A6C34878D82A}">
                    <a16:rowId xmlns:a16="http://schemas.microsoft.com/office/drawing/2014/main" val="3368523349"/>
                  </a:ext>
                </a:extLst>
              </a:tr>
              <a:tr h="564185">
                <a:tc>
                  <a:txBody>
                    <a:bodyPr/>
                    <a:lstStyle/>
                    <a:p>
                      <a:pPr algn="l" fontAlgn="ctr"/>
                      <a:r>
                        <a:rPr lang="lv-LV" sz="1600" b="1" u="none" strike="noStrike">
                          <a:effectLst/>
                        </a:rPr>
                        <a:t>C - meža ieaudzēšana, organiskās augsnes: dabīgā apmežošanās</a:t>
                      </a:r>
                      <a:endParaRPr lang="lv-LV" sz="1600" b="1" i="0" u="none" strike="noStrike">
                        <a:solidFill>
                          <a:srgbClr val="000000"/>
                        </a:solidFill>
                        <a:effectLst/>
                        <a:latin typeface="Calibri" panose="020F0502020204030204" pitchFamily="34" charset="0"/>
                      </a:endParaRPr>
                    </a:p>
                  </a:txBody>
                  <a:tcPr marL="2621" marR="2621" marT="2621" marB="0" anchor="ctr"/>
                </a:tc>
                <a:tc>
                  <a:txBody>
                    <a:bodyPr/>
                    <a:lstStyle/>
                    <a:p>
                      <a:pPr algn="r" fontAlgn="ctr"/>
                      <a:r>
                        <a:rPr lang="lv-LV" sz="1600" b="1" u="none" strike="noStrike">
                          <a:effectLst/>
                        </a:rPr>
                        <a:t>2,29</a:t>
                      </a:r>
                      <a:endParaRPr lang="lv-LV" sz="1600" b="1" i="0" u="none" strike="noStrike">
                        <a:solidFill>
                          <a:srgbClr val="000000"/>
                        </a:solidFill>
                        <a:effectLst/>
                        <a:latin typeface="Calibri" panose="020F0502020204030204" pitchFamily="34" charset="0"/>
                      </a:endParaRPr>
                    </a:p>
                  </a:txBody>
                  <a:tcPr marL="2621" marR="2621" marT="2621" marB="0" anchor="ctr"/>
                </a:tc>
                <a:tc>
                  <a:txBody>
                    <a:bodyPr/>
                    <a:lstStyle/>
                    <a:p>
                      <a:pPr algn="r" fontAlgn="ctr"/>
                      <a:r>
                        <a:rPr lang="lv-LV" sz="1600" b="1" u="none" strike="noStrike">
                          <a:effectLst/>
                        </a:rPr>
                        <a:t>48,82</a:t>
                      </a:r>
                      <a:endParaRPr lang="lv-LV" sz="1600" b="1" i="0" u="none" strike="noStrike">
                        <a:solidFill>
                          <a:srgbClr val="000000"/>
                        </a:solidFill>
                        <a:effectLst/>
                        <a:latin typeface="Calibri" panose="020F0502020204030204" pitchFamily="34" charset="0"/>
                      </a:endParaRPr>
                    </a:p>
                  </a:txBody>
                  <a:tcPr marL="2621" marR="2621" marT="2621" marB="0" anchor="ctr"/>
                </a:tc>
                <a:extLst>
                  <a:ext uri="{0D108BD9-81ED-4DB2-BD59-A6C34878D82A}">
                    <a16:rowId xmlns:a16="http://schemas.microsoft.com/office/drawing/2014/main" val="4062622116"/>
                  </a:ext>
                </a:extLst>
              </a:tr>
              <a:tr h="313489">
                <a:tc>
                  <a:txBody>
                    <a:bodyPr/>
                    <a:lstStyle/>
                    <a:p>
                      <a:pPr algn="l" fontAlgn="ctr"/>
                      <a:r>
                        <a:rPr lang="lv-LV" sz="1600" b="1" u="none" strike="noStrike">
                          <a:effectLst/>
                        </a:rPr>
                        <a:t>D - meža ieaudzēšana, organiskās augsnes: stādīšana</a:t>
                      </a:r>
                      <a:endParaRPr lang="lv-LV" sz="1600" b="1" i="0" u="none" strike="noStrike">
                        <a:solidFill>
                          <a:srgbClr val="000000"/>
                        </a:solidFill>
                        <a:effectLst/>
                        <a:latin typeface="Calibri" panose="020F0502020204030204" pitchFamily="34" charset="0"/>
                      </a:endParaRPr>
                    </a:p>
                  </a:txBody>
                  <a:tcPr marL="2621" marR="2621" marT="2621" marB="0" anchor="ctr"/>
                </a:tc>
                <a:tc>
                  <a:txBody>
                    <a:bodyPr/>
                    <a:lstStyle/>
                    <a:p>
                      <a:pPr algn="r" fontAlgn="ctr"/>
                      <a:r>
                        <a:rPr lang="lv-LV" sz="1600" b="1" u="none" strike="noStrike">
                          <a:effectLst/>
                        </a:rPr>
                        <a:t>14,89</a:t>
                      </a:r>
                      <a:endParaRPr lang="lv-LV" sz="1600" b="1" i="0" u="none" strike="noStrike">
                        <a:solidFill>
                          <a:srgbClr val="000000"/>
                        </a:solidFill>
                        <a:effectLst/>
                        <a:latin typeface="Calibri" panose="020F0502020204030204" pitchFamily="34" charset="0"/>
                      </a:endParaRPr>
                    </a:p>
                  </a:txBody>
                  <a:tcPr marL="2621" marR="2621" marT="2621" marB="0" anchor="ctr"/>
                </a:tc>
                <a:tc>
                  <a:txBody>
                    <a:bodyPr/>
                    <a:lstStyle/>
                    <a:p>
                      <a:pPr algn="r" fontAlgn="ctr"/>
                      <a:r>
                        <a:rPr lang="lv-LV" sz="1600" b="1" u="none" strike="noStrike">
                          <a:effectLst/>
                        </a:rPr>
                        <a:t>53,57</a:t>
                      </a:r>
                      <a:endParaRPr lang="lv-LV" sz="1600" b="1" i="0" u="none" strike="noStrike">
                        <a:solidFill>
                          <a:srgbClr val="000000"/>
                        </a:solidFill>
                        <a:effectLst/>
                        <a:latin typeface="Calibri" panose="020F0502020204030204" pitchFamily="34" charset="0"/>
                      </a:endParaRPr>
                    </a:p>
                  </a:txBody>
                  <a:tcPr marL="2621" marR="2621" marT="2621" marB="0" anchor="ctr"/>
                </a:tc>
                <a:extLst>
                  <a:ext uri="{0D108BD9-81ED-4DB2-BD59-A6C34878D82A}">
                    <a16:rowId xmlns:a16="http://schemas.microsoft.com/office/drawing/2014/main" val="616690354"/>
                  </a:ext>
                </a:extLst>
              </a:tr>
              <a:tr h="564185">
                <a:tc>
                  <a:txBody>
                    <a:bodyPr/>
                    <a:lstStyle/>
                    <a:p>
                      <a:pPr algn="l" fontAlgn="ctr"/>
                      <a:r>
                        <a:rPr lang="lv-LV" sz="1600" u="none" strike="noStrike">
                          <a:effectLst/>
                        </a:rPr>
                        <a:t>E - meža ieaudzēšana: plantāciju meži - ātraudzīgās koku sugas</a:t>
                      </a:r>
                      <a:endParaRPr lang="lv-LV" sz="1600" b="0" i="0" u="none" strike="noStrike">
                        <a:solidFill>
                          <a:srgbClr val="000000"/>
                        </a:solidFill>
                        <a:effectLst/>
                        <a:latin typeface="Calibri" panose="020F0502020204030204" pitchFamily="34" charset="0"/>
                      </a:endParaRPr>
                    </a:p>
                  </a:txBody>
                  <a:tcPr marL="2621" marR="2621" marT="2621" marB="0" anchor="ctr"/>
                </a:tc>
                <a:tc>
                  <a:txBody>
                    <a:bodyPr/>
                    <a:lstStyle/>
                    <a:p>
                      <a:pPr algn="r" fontAlgn="ctr"/>
                      <a:r>
                        <a:rPr lang="lv-LV" sz="1600" u="none" strike="noStrike">
                          <a:effectLst/>
                        </a:rPr>
                        <a:t>1,15</a:t>
                      </a:r>
                      <a:endParaRPr lang="lv-LV" sz="1600" b="0" i="0" u="none" strike="noStrike">
                        <a:solidFill>
                          <a:srgbClr val="000000"/>
                        </a:solidFill>
                        <a:effectLst/>
                        <a:latin typeface="Calibri" panose="020F0502020204030204" pitchFamily="34" charset="0"/>
                      </a:endParaRPr>
                    </a:p>
                  </a:txBody>
                  <a:tcPr marL="2621" marR="2621" marT="2621" marB="0" anchor="ctr"/>
                </a:tc>
                <a:tc>
                  <a:txBody>
                    <a:bodyPr/>
                    <a:lstStyle/>
                    <a:p>
                      <a:pPr algn="r" fontAlgn="ctr"/>
                      <a:r>
                        <a:rPr lang="lv-LV" sz="1600" u="none" strike="noStrike">
                          <a:effectLst/>
                        </a:rPr>
                        <a:t>19,95</a:t>
                      </a:r>
                      <a:endParaRPr lang="lv-LV" sz="1600" b="0" i="0" u="none" strike="noStrike">
                        <a:solidFill>
                          <a:srgbClr val="000000"/>
                        </a:solidFill>
                        <a:effectLst/>
                        <a:latin typeface="Calibri" panose="020F0502020204030204" pitchFamily="34" charset="0"/>
                      </a:endParaRPr>
                    </a:p>
                  </a:txBody>
                  <a:tcPr marL="2621" marR="2621" marT="2621" marB="0" anchor="ctr"/>
                </a:tc>
                <a:extLst>
                  <a:ext uri="{0D108BD9-81ED-4DB2-BD59-A6C34878D82A}">
                    <a16:rowId xmlns:a16="http://schemas.microsoft.com/office/drawing/2014/main" val="1875563511"/>
                  </a:ext>
                </a:extLst>
              </a:tr>
              <a:tr h="313489">
                <a:tc>
                  <a:txBody>
                    <a:bodyPr/>
                    <a:lstStyle/>
                    <a:p>
                      <a:pPr algn="l" fontAlgn="ctr"/>
                      <a:r>
                        <a:rPr lang="lv-LV" sz="1600" b="1" u="none" strike="noStrike">
                          <a:effectLst/>
                        </a:rPr>
                        <a:t>F - Meža atjaunošana ar augstvērtīgu </a:t>
                      </a:r>
                      <a:r>
                        <a:rPr lang="lv-LV" sz="1600" b="1" u="none" strike="noStrike" err="1">
                          <a:effectLst/>
                        </a:rPr>
                        <a:t>stādmateriālu</a:t>
                      </a:r>
                      <a:endParaRPr lang="lv-LV" sz="1600" b="1" i="0" u="none" strike="noStrike">
                        <a:solidFill>
                          <a:srgbClr val="000000"/>
                        </a:solidFill>
                        <a:effectLst/>
                        <a:latin typeface="Calibri" panose="020F0502020204030204" pitchFamily="34" charset="0"/>
                      </a:endParaRPr>
                    </a:p>
                  </a:txBody>
                  <a:tcPr marL="2621" marR="2621" marT="2621" marB="0" anchor="ctr"/>
                </a:tc>
                <a:tc>
                  <a:txBody>
                    <a:bodyPr/>
                    <a:lstStyle/>
                    <a:p>
                      <a:pPr algn="r" fontAlgn="ctr"/>
                      <a:r>
                        <a:rPr lang="lv-LV" sz="1600" b="1" u="none" strike="noStrike">
                          <a:effectLst/>
                        </a:rPr>
                        <a:t>105,34</a:t>
                      </a:r>
                      <a:endParaRPr lang="lv-LV" sz="1600" b="1" i="0" u="none" strike="noStrike">
                        <a:solidFill>
                          <a:srgbClr val="000000"/>
                        </a:solidFill>
                        <a:effectLst/>
                        <a:latin typeface="Calibri" panose="020F0502020204030204" pitchFamily="34" charset="0"/>
                      </a:endParaRPr>
                    </a:p>
                  </a:txBody>
                  <a:tcPr marL="2621" marR="2621" marT="2621" marB="0" anchor="ctr"/>
                </a:tc>
                <a:tc>
                  <a:txBody>
                    <a:bodyPr/>
                    <a:lstStyle/>
                    <a:p>
                      <a:pPr algn="r" fontAlgn="ctr"/>
                      <a:r>
                        <a:rPr lang="lv-LV" sz="1600" b="1" u="none" strike="noStrike">
                          <a:effectLst/>
                        </a:rPr>
                        <a:t>44,45</a:t>
                      </a:r>
                      <a:endParaRPr lang="lv-LV" sz="1600" b="1" i="0" u="none" strike="noStrike">
                        <a:solidFill>
                          <a:srgbClr val="000000"/>
                        </a:solidFill>
                        <a:effectLst/>
                        <a:latin typeface="Calibri" panose="020F0502020204030204" pitchFamily="34" charset="0"/>
                      </a:endParaRPr>
                    </a:p>
                  </a:txBody>
                  <a:tcPr marL="2621" marR="2621" marT="2621" marB="0" anchor="ctr"/>
                </a:tc>
                <a:extLst>
                  <a:ext uri="{0D108BD9-81ED-4DB2-BD59-A6C34878D82A}">
                    <a16:rowId xmlns:a16="http://schemas.microsoft.com/office/drawing/2014/main" val="323656834"/>
                  </a:ext>
                </a:extLst>
              </a:tr>
              <a:tr h="313489">
                <a:tc>
                  <a:txBody>
                    <a:bodyPr/>
                    <a:lstStyle/>
                    <a:p>
                      <a:pPr algn="l" fontAlgn="ctr"/>
                      <a:r>
                        <a:rPr lang="lv-LV" sz="1600" b="1" u="none" strike="noStrike">
                          <a:effectLst/>
                        </a:rPr>
                        <a:t>G - Jaunaudžu kopšana</a:t>
                      </a:r>
                      <a:endParaRPr lang="lv-LV" sz="1600" b="1" i="0" u="none" strike="noStrike">
                        <a:solidFill>
                          <a:srgbClr val="000000"/>
                        </a:solidFill>
                        <a:effectLst/>
                        <a:latin typeface="Calibri" panose="020F0502020204030204" pitchFamily="34" charset="0"/>
                      </a:endParaRPr>
                    </a:p>
                  </a:txBody>
                  <a:tcPr marL="2621" marR="2621" marT="2621" marB="0" anchor="ctr"/>
                </a:tc>
                <a:tc>
                  <a:txBody>
                    <a:bodyPr/>
                    <a:lstStyle/>
                    <a:p>
                      <a:pPr algn="r" fontAlgn="ctr"/>
                      <a:r>
                        <a:rPr lang="lv-LV" sz="1600" b="1" u="none" strike="noStrike">
                          <a:effectLst/>
                        </a:rPr>
                        <a:t>33,21</a:t>
                      </a:r>
                      <a:endParaRPr lang="lv-LV" sz="1600" b="1" i="0" u="none" strike="noStrike">
                        <a:solidFill>
                          <a:srgbClr val="000000"/>
                        </a:solidFill>
                        <a:effectLst/>
                        <a:latin typeface="Calibri" panose="020F0502020204030204" pitchFamily="34" charset="0"/>
                      </a:endParaRPr>
                    </a:p>
                  </a:txBody>
                  <a:tcPr marL="2621" marR="2621" marT="2621" marB="0" anchor="ctr"/>
                </a:tc>
                <a:tc>
                  <a:txBody>
                    <a:bodyPr/>
                    <a:lstStyle/>
                    <a:p>
                      <a:pPr algn="r" fontAlgn="ctr"/>
                      <a:r>
                        <a:rPr lang="lv-LV" sz="1600" b="1" u="none" strike="noStrike">
                          <a:effectLst/>
                        </a:rPr>
                        <a:t>25,46</a:t>
                      </a:r>
                      <a:endParaRPr lang="lv-LV" sz="1600" b="1" i="0" u="none" strike="noStrike">
                        <a:solidFill>
                          <a:srgbClr val="000000"/>
                        </a:solidFill>
                        <a:effectLst/>
                        <a:latin typeface="Calibri" panose="020F0502020204030204" pitchFamily="34" charset="0"/>
                      </a:endParaRPr>
                    </a:p>
                  </a:txBody>
                  <a:tcPr marL="2621" marR="2621" marT="2621" marB="0" anchor="ctr"/>
                </a:tc>
                <a:extLst>
                  <a:ext uri="{0D108BD9-81ED-4DB2-BD59-A6C34878D82A}">
                    <a16:rowId xmlns:a16="http://schemas.microsoft.com/office/drawing/2014/main" val="2166197674"/>
                  </a:ext>
                </a:extLst>
              </a:tr>
              <a:tr h="313489">
                <a:tc>
                  <a:txBody>
                    <a:bodyPr/>
                    <a:lstStyle/>
                    <a:p>
                      <a:pPr algn="l" fontAlgn="ctr"/>
                      <a:r>
                        <a:rPr lang="pt-BR" sz="1600" u="none" strike="noStrike">
                          <a:effectLst/>
                        </a:rPr>
                        <a:t>H - meža augsnes ielabošana ar pelniem</a:t>
                      </a:r>
                      <a:endParaRPr lang="pt-BR" sz="1600" b="0" i="0" u="none" strike="noStrike">
                        <a:solidFill>
                          <a:srgbClr val="000000"/>
                        </a:solidFill>
                        <a:effectLst/>
                        <a:latin typeface="Calibri" panose="020F0502020204030204" pitchFamily="34" charset="0"/>
                      </a:endParaRPr>
                    </a:p>
                  </a:txBody>
                  <a:tcPr marL="2621" marR="2621" marT="2621" marB="0" anchor="ctr"/>
                </a:tc>
                <a:tc>
                  <a:txBody>
                    <a:bodyPr/>
                    <a:lstStyle/>
                    <a:p>
                      <a:pPr algn="r" fontAlgn="ctr"/>
                      <a:r>
                        <a:rPr lang="lv-LV" sz="1600" u="none" strike="noStrike">
                          <a:effectLst/>
                        </a:rPr>
                        <a:t>-75,57</a:t>
                      </a:r>
                      <a:endParaRPr lang="lv-LV" sz="1600" b="0" i="0" u="none" strike="noStrike">
                        <a:solidFill>
                          <a:srgbClr val="000000"/>
                        </a:solidFill>
                        <a:effectLst/>
                        <a:latin typeface="Calibri" panose="020F0502020204030204" pitchFamily="34" charset="0"/>
                      </a:endParaRPr>
                    </a:p>
                  </a:txBody>
                  <a:tcPr marL="2621" marR="2621" marT="2621" marB="0" anchor="ctr"/>
                </a:tc>
                <a:tc>
                  <a:txBody>
                    <a:bodyPr/>
                    <a:lstStyle/>
                    <a:p>
                      <a:pPr algn="r" fontAlgn="ctr"/>
                      <a:r>
                        <a:rPr lang="lv-LV" sz="1600" u="none" strike="noStrike">
                          <a:effectLst/>
                        </a:rPr>
                        <a:t>2,85</a:t>
                      </a:r>
                      <a:endParaRPr lang="lv-LV" sz="1600" b="0" i="0" u="none" strike="noStrike">
                        <a:solidFill>
                          <a:srgbClr val="000000"/>
                        </a:solidFill>
                        <a:effectLst/>
                        <a:latin typeface="Calibri" panose="020F0502020204030204" pitchFamily="34" charset="0"/>
                      </a:endParaRPr>
                    </a:p>
                  </a:txBody>
                  <a:tcPr marL="2621" marR="2621" marT="2621" marB="0" anchor="ctr"/>
                </a:tc>
                <a:extLst>
                  <a:ext uri="{0D108BD9-81ED-4DB2-BD59-A6C34878D82A}">
                    <a16:rowId xmlns:a16="http://schemas.microsoft.com/office/drawing/2014/main" val="4223706799"/>
                  </a:ext>
                </a:extLst>
              </a:tr>
              <a:tr h="313489">
                <a:tc>
                  <a:txBody>
                    <a:bodyPr/>
                    <a:lstStyle/>
                    <a:p>
                      <a:pPr algn="l" fontAlgn="ctr"/>
                      <a:r>
                        <a:rPr lang="lv-LV" sz="1600" u="none" strike="noStrike">
                          <a:effectLst/>
                        </a:rPr>
                        <a:t>I - meža augsnes ielabošana ar slāpekli</a:t>
                      </a:r>
                      <a:endParaRPr lang="lv-LV" sz="1600" b="0" i="0" u="none" strike="noStrike">
                        <a:solidFill>
                          <a:srgbClr val="000000"/>
                        </a:solidFill>
                        <a:effectLst/>
                        <a:latin typeface="Calibri" panose="020F0502020204030204" pitchFamily="34" charset="0"/>
                      </a:endParaRPr>
                    </a:p>
                  </a:txBody>
                  <a:tcPr marL="2621" marR="2621" marT="2621" marB="0" anchor="ctr"/>
                </a:tc>
                <a:tc>
                  <a:txBody>
                    <a:bodyPr/>
                    <a:lstStyle/>
                    <a:p>
                      <a:pPr algn="r" fontAlgn="ctr"/>
                      <a:r>
                        <a:rPr lang="lv-LV" sz="1600" u="none" strike="noStrike">
                          <a:effectLst/>
                        </a:rPr>
                        <a:t>-56,11</a:t>
                      </a:r>
                      <a:endParaRPr lang="lv-LV" sz="1600" b="0" i="0" u="none" strike="noStrike">
                        <a:solidFill>
                          <a:srgbClr val="000000"/>
                        </a:solidFill>
                        <a:effectLst/>
                        <a:latin typeface="Calibri" panose="020F0502020204030204" pitchFamily="34" charset="0"/>
                      </a:endParaRPr>
                    </a:p>
                  </a:txBody>
                  <a:tcPr marL="2621" marR="2621" marT="2621" marB="0" anchor="ctr"/>
                </a:tc>
                <a:tc>
                  <a:txBody>
                    <a:bodyPr/>
                    <a:lstStyle/>
                    <a:p>
                      <a:pPr algn="r" fontAlgn="ctr"/>
                      <a:r>
                        <a:rPr lang="lv-LV" sz="1600" u="none" strike="noStrike">
                          <a:effectLst/>
                        </a:rPr>
                        <a:t>4,75</a:t>
                      </a:r>
                      <a:endParaRPr lang="lv-LV" sz="1600" b="0" i="0" u="none" strike="noStrike">
                        <a:solidFill>
                          <a:srgbClr val="000000"/>
                        </a:solidFill>
                        <a:effectLst/>
                        <a:latin typeface="Calibri" panose="020F0502020204030204" pitchFamily="34" charset="0"/>
                      </a:endParaRPr>
                    </a:p>
                  </a:txBody>
                  <a:tcPr marL="2621" marR="2621" marT="2621" marB="0" anchor="ctr"/>
                </a:tc>
                <a:extLst>
                  <a:ext uri="{0D108BD9-81ED-4DB2-BD59-A6C34878D82A}">
                    <a16:rowId xmlns:a16="http://schemas.microsoft.com/office/drawing/2014/main" val="1082766045"/>
                  </a:ext>
                </a:extLst>
              </a:tr>
              <a:tr h="564185">
                <a:tc>
                  <a:txBody>
                    <a:bodyPr/>
                    <a:lstStyle/>
                    <a:p>
                      <a:pPr algn="l" fontAlgn="ctr"/>
                      <a:r>
                        <a:rPr lang="lv-LV" sz="1600" u="none" strike="noStrike">
                          <a:effectLst/>
                        </a:rPr>
                        <a:t>J - hidrotehniskā meliorācija: jaunu sistēmu ierīkošana mežos uz minerālaugsnēm</a:t>
                      </a:r>
                      <a:endParaRPr lang="lv-LV" sz="1600" b="0" i="0" u="none" strike="noStrike">
                        <a:solidFill>
                          <a:srgbClr val="000000"/>
                        </a:solidFill>
                        <a:effectLst/>
                        <a:latin typeface="Calibri" panose="020F0502020204030204" pitchFamily="34" charset="0"/>
                      </a:endParaRPr>
                    </a:p>
                  </a:txBody>
                  <a:tcPr marL="2621" marR="2621" marT="2621" marB="0" anchor="ctr"/>
                </a:tc>
                <a:tc>
                  <a:txBody>
                    <a:bodyPr/>
                    <a:lstStyle/>
                    <a:p>
                      <a:pPr algn="r" fontAlgn="ctr"/>
                      <a:r>
                        <a:rPr lang="lv-LV" sz="1600" u="none" strike="noStrike">
                          <a:effectLst/>
                        </a:rPr>
                        <a:t>-50,38</a:t>
                      </a:r>
                      <a:endParaRPr lang="lv-LV" sz="1600" b="0" i="0" u="none" strike="noStrike">
                        <a:solidFill>
                          <a:srgbClr val="000000"/>
                        </a:solidFill>
                        <a:effectLst/>
                        <a:latin typeface="Calibri" panose="020F0502020204030204" pitchFamily="34" charset="0"/>
                      </a:endParaRPr>
                    </a:p>
                  </a:txBody>
                  <a:tcPr marL="2621" marR="2621" marT="2621" marB="0" anchor="ctr"/>
                </a:tc>
                <a:tc>
                  <a:txBody>
                    <a:bodyPr/>
                    <a:lstStyle/>
                    <a:p>
                      <a:pPr algn="r" fontAlgn="ctr"/>
                      <a:r>
                        <a:rPr lang="lv-LV" sz="1600" u="none" strike="noStrike">
                          <a:effectLst/>
                        </a:rPr>
                        <a:t>8,36</a:t>
                      </a:r>
                      <a:endParaRPr lang="lv-LV" sz="1600" b="0" i="0" u="none" strike="noStrike">
                        <a:solidFill>
                          <a:srgbClr val="000000"/>
                        </a:solidFill>
                        <a:effectLst/>
                        <a:latin typeface="Calibri" panose="020F0502020204030204" pitchFamily="34" charset="0"/>
                      </a:endParaRPr>
                    </a:p>
                  </a:txBody>
                  <a:tcPr marL="2621" marR="2621" marT="2621" marB="0" anchor="ctr"/>
                </a:tc>
                <a:extLst>
                  <a:ext uri="{0D108BD9-81ED-4DB2-BD59-A6C34878D82A}">
                    <a16:rowId xmlns:a16="http://schemas.microsoft.com/office/drawing/2014/main" val="2599583411"/>
                  </a:ext>
                </a:extLst>
              </a:tr>
              <a:tr h="564185">
                <a:tc>
                  <a:txBody>
                    <a:bodyPr/>
                    <a:lstStyle/>
                    <a:p>
                      <a:pPr algn="l" fontAlgn="ctr"/>
                      <a:r>
                        <a:rPr lang="lv-LV" sz="1600" u="none" strike="noStrike">
                          <a:effectLst/>
                        </a:rPr>
                        <a:t>K - hidrotehnisko meliorācijas sistēmu renovācija mežos uz minerālaugsnēm</a:t>
                      </a:r>
                      <a:endParaRPr lang="lv-LV" sz="1600" b="0" i="0" u="none" strike="noStrike">
                        <a:solidFill>
                          <a:srgbClr val="000000"/>
                        </a:solidFill>
                        <a:effectLst/>
                        <a:latin typeface="Calibri" panose="020F0502020204030204" pitchFamily="34" charset="0"/>
                      </a:endParaRPr>
                    </a:p>
                  </a:txBody>
                  <a:tcPr marL="2621" marR="2621" marT="2621" marB="0" anchor="ctr"/>
                </a:tc>
                <a:tc>
                  <a:txBody>
                    <a:bodyPr/>
                    <a:lstStyle/>
                    <a:p>
                      <a:pPr algn="r" fontAlgn="ctr"/>
                      <a:r>
                        <a:rPr lang="lv-LV" sz="1600" u="none" strike="noStrike">
                          <a:effectLst/>
                        </a:rPr>
                        <a:t>-30,92</a:t>
                      </a:r>
                      <a:endParaRPr lang="lv-LV" sz="1600" b="0" i="0" u="none" strike="noStrike">
                        <a:solidFill>
                          <a:srgbClr val="000000"/>
                        </a:solidFill>
                        <a:effectLst/>
                        <a:latin typeface="Calibri" panose="020F0502020204030204" pitchFamily="34" charset="0"/>
                      </a:endParaRPr>
                    </a:p>
                  </a:txBody>
                  <a:tcPr marL="2621" marR="2621" marT="2621" marB="0" anchor="ctr"/>
                </a:tc>
                <a:tc>
                  <a:txBody>
                    <a:bodyPr/>
                    <a:lstStyle/>
                    <a:p>
                      <a:pPr algn="r" fontAlgn="ctr"/>
                      <a:r>
                        <a:rPr lang="lv-LV" sz="1600" u="none" strike="noStrike">
                          <a:effectLst/>
                        </a:rPr>
                        <a:t>8,55</a:t>
                      </a:r>
                      <a:endParaRPr lang="lv-LV" sz="1600" b="0" i="0" u="none" strike="noStrike">
                        <a:solidFill>
                          <a:srgbClr val="000000"/>
                        </a:solidFill>
                        <a:effectLst/>
                        <a:latin typeface="Calibri" panose="020F0502020204030204" pitchFamily="34" charset="0"/>
                      </a:endParaRPr>
                    </a:p>
                  </a:txBody>
                  <a:tcPr marL="2621" marR="2621" marT="2621" marB="0" anchor="ctr"/>
                </a:tc>
                <a:extLst>
                  <a:ext uri="{0D108BD9-81ED-4DB2-BD59-A6C34878D82A}">
                    <a16:rowId xmlns:a16="http://schemas.microsoft.com/office/drawing/2014/main" val="3556855056"/>
                  </a:ext>
                </a:extLst>
              </a:tr>
              <a:tr h="564185">
                <a:tc>
                  <a:txBody>
                    <a:bodyPr/>
                    <a:lstStyle/>
                    <a:p>
                      <a:pPr algn="l" fontAlgn="ctr"/>
                      <a:r>
                        <a:rPr lang="lv-LV" sz="1600" u="none" strike="noStrike">
                          <a:effectLst/>
                        </a:rPr>
                        <a:t>L - hidrotehnisko meliorācijas sistēmu renovācija mežos uz organiskajām augsnēm</a:t>
                      </a:r>
                      <a:endParaRPr lang="lv-LV" sz="1600" b="0" i="0" u="none" strike="noStrike">
                        <a:solidFill>
                          <a:srgbClr val="000000"/>
                        </a:solidFill>
                        <a:effectLst/>
                        <a:latin typeface="Calibri" panose="020F0502020204030204" pitchFamily="34" charset="0"/>
                      </a:endParaRPr>
                    </a:p>
                  </a:txBody>
                  <a:tcPr marL="2621" marR="2621" marT="2621" marB="0" anchor="ctr"/>
                </a:tc>
                <a:tc>
                  <a:txBody>
                    <a:bodyPr/>
                    <a:lstStyle/>
                    <a:p>
                      <a:pPr algn="r" fontAlgn="ctr"/>
                      <a:r>
                        <a:rPr lang="lv-LV" sz="1600" u="none" strike="noStrike">
                          <a:effectLst/>
                        </a:rPr>
                        <a:t>-72,14</a:t>
                      </a:r>
                      <a:endParaRPr lang="lv-LV" sz="1600" b="0" i="0" u="none" strike="noStrike">
                        <a:solidFill>
                          <a:srgbClr val="000000"/>
                        </a:solidFill>
                        <a:effectLst/>
                        <a:latin typeface="Calibri" panose="020F0502020204030204" pitchFamily="34" charset="0"/>
                      </a:endParaRPr>
                    </a:p>
                  </a:txBody>
                  <a:tcPr marL="2621" marR="2621" marT="2621" marB="0" anchor="ctr"/>
                </a:tc>
                <a:tc>
                  <a:txBody>
                    <a:bodyPr/>
                    <a:lstStyle/>
                    <a:p>
                      <a:pPr algn="r" fontAlgn="ctr"/>
                      <a:r>
                        <a:rPr lang="lv-LV" sz="1600" u="none" strike="noStrike">
                          <a:effectLst/>
                        </a:rPr>
                        <a:t>0,95</a:t>
                      </a:r>
                      <a:endParaRPr lang="lv-LV" sz="1600" b="0" i="0" u="none" strike="noStrike">
                        <a:solidFill>
                          <a:srgbClr val="000000"/>
                        </a:solidFill>
                        <a:effectLst/>
                        <a:latin typeface="Calibri" panose="020F0502020204030204" pitchFamily="34" charset="0"/>
                      </a:endParaRPr>
                    </a:p>
                  </a:txBody>
                  <a:tcPr marL="2621" marR="2621" marT="2621" marB="0" anchor="ctr"/>
                </a:tc>
                <a:extLst>
                  <a:ext uri="{0D108BD9-81ED-4DB2-BD59-A6C34878D82A}">
                    <a16:rowId xmlns:a16="http://schemas.microsoft.com/office/drawing/2014/main" val="3220756011"/>
                  </a:ext>
                </a:extLst>
              </a:tr>
            </a:tbl>
          </a:graphicData>
        </a:graphic>
      </p:graphicFrame>
      <p:sp>
        <p:nvSpPr>
          <p:cNvPr id="5" name="TextBox 4">
            <a:extLst>
              <a:ext uri="{FF2B5EF4-FFF2-40B4-BE49-F238E27FC236}">
                <a16:creationId xmlns:a16="http://schemas.microsoft.com/office/drawing/2014/main" id="{C4DF8FEC-8794-4F86-B413-85D75B5E1705}"/>
              </a:ext>
            </a:extLst>
          </p:cNvPr>
          <p:cNvSpPr txBox="1"/>
          <p:nvPr/>
        </p:nvSpPr>
        <p:spPr>
          <a:xfrm>
            <a:off x="534805" y="106326"/>
            <a:ext cx="11122388" cy="707886"/>
          </a:xfrm>
          <a:prstGeom prst="rect">
            <a:avLst/>
          </a:prstGeom>
          <a:noFill/>
        </p:spPr>
        <p:txBody>
          <a:bodyPr wrap="square">
            <a:spAutoFit/>
          </a:bodyPr>
          <a:lstStyle/>
          <a:p>
            <a:pPr algn="ctr"/>
            <a:endParaRPr lang="lv-LV" sz="2000" b="1">
              <a:solidFill>
                <a:schemeClr val="accent6">
                  <a:lumMod val="75000"/>
                </a:schemeClr>
              </a:solidFill>
              <a:latin typeface="Verdana" panose="020B0604030504040204" pitchFamily="34" charset="0"/>
              <a:ea typeface="Verdana" panose="020B0604030504040204" pitchFamily="34" charset="0"/>
              <a:cs typeface="Times New Roman" panose="02020603050405020304" pitchFamily="18" charset="0"/>
            </a:endParaRPr>
          </a:p>
          <a:p>
            <a:pPr algn="ctr"/>
            <a:r>
              <a:rPr lang="lv-LV" sz="2000" b="1">
                <a:solidFill>
                  <a:schemeClr val="accent6">
                    <a:lumMod val="75000"/>
                  </a:schemeClr>
                </a:solidFill>
                <a:latin typeface="Verdana" panose="020B0604030504040204" pitchFamily="34" charset="0"/>
                <a:ea typeface="Verdana" panose="020B0604030504040204" pitchFamily="34" charset="0"/>
                <a:cs typeface="Times New Roman" panose="02020603050405020304" pitchFamily="18" charset="0"/>
              </a:rPr>
              <a:t>SEG emisiju samazināšanas potenciāls un izmaksas līdz 2050. gadam</a:t>
            </a:r>
            <a:endParaRPr lang="lv-LV" sz="2000" b="1">
              <a:solidFill>
                <a:schemeClr val="accent6">
                  <a:lumMod val="75000"/>
                </a:schemeClr>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8145343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5">
            <a:extLst>
              <a:ext uri="{FF2B5EF4-FFF2-40B4-BE49-F238E27FC236}">
                <a16:creationId xmlns:a16="http://schemas.microsoft.com/office/drawing/2014/main" id="{47BFCC8F-F720-4622-BC5A-FBCF31D1ADBF}"/>
              </a:ext>
            </a:extLst>
          </p:cNvPr>
          <p:cNvSpPr>
            <a:spLocks noGrp="1" noChangeArrowheads="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E1108A2B-C370-451C-9979-E7C83B9288E9}" type="slidenum">
              <a:rPr lang="en-US" altLang="lv-LV" smtClean="0"/>
              <a:pPr/>
              <a:t>39</a:t>
            </a:fld>
            <a:endParaRPr lang="en-US" altLang="lv-LV"/>
          </a:p>
        </p:txBody>
      </p:sp>
      <p:sp>
        <p:nvSpPr>
          <p:cNvPr id="39939" name="Title 1">
            <a:extLst>
              <a:ext uri="{FF2B5EF4-FFF2-40B4-BE49-F238E27FC236}">
                <a16:creationId xmlns:a16="http://schemas.microsoft.com/office/drawing/2014/main" id="{59FD108F-56F3-4632-A7AF-E8D998089B5D}"/>
              </a:ext>
            </a:extLst>
          </p:cNvPr>
          <p:cNvSpPr>
            <a:spLocks noGrp="1"/>
          </p:cNvSpPr>
          <p:nvPr>
            <p:ph type="title"/>
          </p:nvPr>
        </p:nvSpPr>
        <p:spPr>
          <a:xfrm>
            <a:off x="2325688" y="138113"/>
            <a:ext cx="9728200" cy="762797"/>
          </a:xfrm>
        </p:spPr>
        <p:txBody>
          <a:bodyPr>
            <a:normAutofit/>
          </a:bodyPr>
          <a:lstStyle/>
          <a:p>
            <a:pPr algn="ctr" eaLnBrk="1" hangingPunct="1"/>
            <a:r>
              <a:rPr lang="lv-LV" altLang="lv-LV" sz="2000">
                <a:solidFill>
                  <a:srgbClr val="257735"/>
                </a:solidFill>
              </a:rPr>
              <a:t>NEKP 2030 – ĪSTENOŠANA (FINANSĒJUMS)– </a:t>
            </a:r>
            <a:br>
              <a:rPr lang="lv-LV" altLang="lv-LV" sz="2000">
                <a:solidFill>
                  <a:srgbClr val="257735"/>
                </a:solidFill>
              </a:rPr>
            </a:br>
            <a:r>
              <a:rPr lang="lv-LV" altLang="lv-LV" sz="2000">
                <a:solidFill>
                  <a:srgbClr val="257735"/>
                </a:solidFill>
              </a:rPr>
              <a:t>lauksaimniecībai un ZIZIMM</a:t>
            </a:r>
          </a:p>
        </p:txBody>
      </p:sp>
      <p:graphicFrame>
        <p:nvGraphicFramePr>
          <p:cNvPr id="10" name="Table 7">
            <a:extLst>
              <a:ext uri="{FF2B5EF4-FFF2-40B4-BE49-F238E27FC236}">
                <a16:creationId xmlns:a16="http://schemas.microsoft.com/office/drawing/2014/main" id="{3671DB65-3F5D-49AD-BC8C-0A3C9F035CD7}"/>
              </a:ext>
            </a:extLst>
          </p:cNvPr>
          <p:cNvGraphicFramePr>
            <a:graphicFrameLocks/>
          </p:cNvGraphicFramePr>
          <p:nvPr/>
        </p:nvGraphicFramePr>
        <p:xfrm>
          <a:off x="138113" y="1129510"/>
          <a:ext cx="11915775" cy="4911184"/>
        </p:xfrm>
        <a:graphic>
          <a:graphicData uri="http://schemas.openxmlformats.org/drawingml/2006/table">
            <a:tbl>
              <a:tblPr firstRow="1" bandRow="1">
                <a:tableStyleId>{5C22544A-7EE6-4342-B048-85BDC9FD1C3A}</a:tableStyleId>
              </a:tblPr>
              <a:tblGrid>
                <a:gridCol w="2880509">
                  <a:extLst>
                    <a:ext uri="{9D8B030D-6E8A-4147-A177-3AD203B41FA5}">
                      <a16:colId xmlns:a16="http://schemas.microsoft.com/office/drawing/2014/main" val="20000"/>
                    </a:ext>
                  </a:extLst>
                </a:gridCol>
                <a:gridCol w="4010139">
                  <a:extLst>
                    <a:ext uri="{9D8B030D-6E8A-4147-A177-3AD203B41FA5}">
                      <a16:colId xmlns:a16="http://schemas.microsoft.com/office/drawing/2014/main" val="20001"/>
                    </a:ext>
                  </a:extLst>
                </a:gridCol>
                <a:gridCol w="3113061">
                  <a:extLst>
                    <a:ext uri="{9D8B030D-6E8A-4147-A177-3AD203B41FA5}">
                      <a16:colId xmlns:a16="http://schemas.microsoft.com/office/drawing/2014/main" val="20002"/>
                    </a:ext>
                  </a:extLst>
                </a:gridCol>
                <a:gridCol w="1912066">
                  <a:extLst>
                    <a:ext uri="{9D8B030D-6E8A-4147-A177-3AD203B41FA5}">
                      <a16:colId xmlns:a16="http://schemas.microsoft.com/office/drawing/2014/main" val="20003"/>
                    </a:ext>
                  </a:extLst>
                </a:gridCol>
              </a:tblGrid>
              <a:tr h="1276719">
                <a:tc>
                  <a:txBody>
                    <a:bodyPr/>
                    <a:lstStyle/>
                    <a:p>
                      <a:pPr algn="ctr"/>
                      <a:r>
                        <a:rPr lang="lv-LV" sz="1600">
                          <a:latin typeface="Verdana" panose="020B0604030504040204" pitchFamily="34" charset="0"/>
                          <a:ea typeface="Verdana" panose="020B0604030504040204" pitchFamily="34" charset="0"/>
                        </a:rPr>
                        <a:t>KLP atbalsta instrumenti</a:t>
                      </a:r>
                    </a:p>
                  </a:txBody>
                  <a:tcPr marL="130057" marR="130057" marT="65014" marB="65014" anchor="ctr"/>
                </a:tc>
                <a:tc>
                  <a:txBody>
                    <a:bodyPr/>
                    <a:lstStyle/>
                    <a:p>
                      <a:pPr algn="ctr"/>
                      <a:r>
                        <a:rPr lang="lv-LV" sz="1600" b="1">
                          <a:latin typeface="Verdana" panose="020B0604030504040204" pitchFamily="34" charset="0"/>
                          <a:ea typeface="Verdana" panose="020B0604030504040204" pitchFamily="34" charset="0"/>
                        </a:rPr>
                        <a:t>Latvijas Lauku attīstības programma 2021-2022, t.sk. ESAI* un</a:t>
                      </a:r>
                    </a:p>
                    <a:p>
                      <a:pPr algn="ctr"/>
                      <a:r>
                        <a:rPr lang="lv-LV" sz="1600" b="1">
                          <a:latin typeface="Verdana" panose="020B0604030504040204" pitchFamily="34" charset="0"/>
                          <a:ea typeface="Verdana" panose="020B0604030504040204" pitchFamily="34" charset="0"/>
                        </a:rPr>
                        <a:t> I pīlāra vides ieguldījums</a:t>
                      </a:r>
                    </a:p>
                    <a:p>
                      <a:pPr algn="ctr"/>
                      <a:r>
                        <a:rPr lang="lv-LV" sz="1600" b="1">
                          <a:latin typeface="Verdana" panose="020B0604030504040204" pitchFamily="34" charset="0"/>
                          <a:ea typeface="Verdana" panose="020B0604030504040204" pitchFamily="34" charset="0"/>
                        </a:rPr>
                        <a:t>(pārejas periods) </a:t>
                      </a:r>
                    </a:p>
                  </a:txBody>
                  <a:tcPr marL="130057" marR="130057" marT="65014" marB="65014" anchor="ctr"/>
                </a:tc>
                <a:tc>
                  <a:txBody>
                    <a:bodyPr/>
                    <a:lstStyle/>
                    <a:p>
                      <a:pPr algn="ctr"/>
                      <a:r>
                        <a:rPr lang="lv-LV" sz="1600" b="1">
                          <a:latin typeface="Verdana" panose="020B0604030504040204" pitchFamily="34" charset="0"/>
                          <a:ea typeface="Verdana" panose="020B0604030504040204" pitchFamily="34" charset="0"/>
                        </a:rPr>
                        <a:t>Latvijas Kopējās lauksaimniecības politikas stratēģiskais plāns </a:t>
                      </a:r>
                    </a:p>
                    <a:p>
                      <a:pPr algn="ctr"/>
                      <a:r>
                        <a:rPr lang="lv-LV" sz="1600" b="1">
                          <a:latin typeface="Verdana" panose="020B0604030504040204" pitchFamily="34" charset="0"/>
                          <a:ea typeface="Verdana" panose="020B0604030504040204" pitchFamily="34" charset="0"/>
                        </a:rPr>
                        <a:t>2023-2027</a:t>
                      </a:r>
                    </a:p>
                  </a:txBody>
                  <a:tcPr marL="130057" marR="130057" marT="65014" marB="65014" anchor="ctr"/>
                </a:tc>
                <a:tc>
                  <a:txBody>
                    <a:bodyPr/>
                    <a:lstStyle/>
                    <a:p>
                      <a:pPr algn="ctr"/>
                      <a:r>
                        <a:rPr lang="lv-LV" sz="1600" b="1">
                          <a:latin typeface="Verdana" panose="020B0604030504040204" pitchFamily="34" charset="0"/>
                          <a:ea typeface="Verdana" panose="020B0604030504040204" pitchFamily="34" charset="0"/>
                        </a:rPr>
                        <a:t>Atveseļošanas un noturības mehānisms</a:t>
                      </a:r>
                    </a:p>
                  </a:txBody>
                  <a:tcPr marL="130057" marR="130057" marT="65014" marB="65014" anchor="ctr"/>
                </a:tc>
                <a:extLst>
                  <a:ext uri="{0D108BD9-81ED-4DB2-BD59-A6C34878D82A}">
                    <a16:rowId xmlns:a16="http://schemas.microsoft.com/office/drawing/2014/main" val="10000"/>
                  </a:ext>
                </a:extLst>
              </a:tr>
              <a:tr h="356588">
                <a:tc>
                  <a:txBody>
                    <a:bodyPr/>
                    <a:lstStyle/>
                    <a:p>
                      <a:r>
                        <a:rPr lang="lv-LV" sz="1600">
                          <a:latin typeface="Verdana" panose="020B0604030504040204" pitchFamily="34" charset="0"/>
                          <a:ea typeface="Verdana" panose="020B0604030504040204" pitchFamily="34" charset="0"/>
                        </a:rPr>
                        <a:t>Agrovides pasākumi</a:t>
                      </a:r>
                    </a:p>
                  </a:txBody>
                  <a:tcPr marL="130057" marR="130057" marT="65014" marB="65014" anchor="ctr"/>
                </a:tc>
                <a:tc>
                  <a:txBody>
                    <a:bodyPr/>
                    <a:lstStyle/>
                    <a:p>
                      <a:pPr algn="ctr"/>
                      <a:r>
                        <a:rPr lang="lv-LV" sz="1600">
                          <a:latin typeface="Verdana" panose="020B0604030504040204" pitchFamily="34" charset="0"/>
                          <a:ea typeface="Verdana" panose="020B0604030504040204" pitchFamily="34" charset="0"/>
                        </a:rPr>
                        <a:t>33,2 milj. EUR</a:t>
                      </a:r>
                    </a:p>
                  </a:txBody>
                  <a:tcPr marL="130057" marR="130057" marT="65014" marB="65014" anchor="ctr"/>
                </a:tc>
                <a:tc>
                  <a:txBody>
                    <a:bodyPr/>
                    <a:lstStyle/>
                    <a:p>
                      <a:pPr algn="ctr"/>
                      <a:r>
                        <a:rPr lang="lv-LV" sz="1600">
                          <a:latin typeface="Verdana" panose="020B0604030504040204" pitchFamily="34" charset="0"/>
                          <a:ea typeface="Verdana" panose="020B0604030504040204" pitchFamily="34" charset="0"/>
                        </a:rPr>
                        <a:t>121,3 milj. EUR</a:t>
                      </a:r>
                    </a:p>
                  </a:txBody>
                  <a:tcPr marL="130057" marR="130057" marT="65014" marB="65014" anchor="ctr"/>
                </a:tc>
                <a:tc>
                  <a:txBody>
                    <a:bodyPr/>
                    <a:lstStyle/>
                    <a:p>
                      <a:pPr marL="0" marR="0" lvl="0" indent="0" algn="ctr" defTabSz="914353" rtl="0" eaLnBrk="1" fontAlgn="auto" latinLnBrk="0" hangingPunct="1">
                        <a:lnSpc>
                          <a:spcPct val="100000"/>
                        </a:lnSpc>
                        <a:spcBef>
                          <a:spcPts val="0"/>
                        </a:spcBef>
                        <a:spcAft>
                          <a:spcPts val="0"/>
                        </a:spcAft>
                        <a:buClrTx/>
                        <a:buSzTx/>
                        <a:buFontTx/>
                        <a:buNone/>
                        <a:tabLst/>
                        <a:defRPr/>
                      </a:pPr>
                      <a:endParaRPr lang="lv-LV" sz="1600">
                        <a:latin typeface="Verdana" panose="020B0604030504040204" pitchFamily="34" charset="0"/>
                        <a:ea typeface="Verdana" panose="020B0604030504040204" pitchFamily="34" charset="0"/>
                      </a:endParaRPr>
                    </a:p>
                  </a:txBody>
                  <a:tcPr marL="130057" marR="130057" marT="65014" marB="65014" anchor="ctr"/>
                </a:tc>
                <a:extLst>
                  <a:ext uri="{0D108BD9-81ED-4DB2-BD59-A6C34878D82A}">
                    <a16:rowId xmlns:a16="http://schemas.microsoft.com/office/drawing/2014/main" val="10001"/>
                  </a:ext>
                </a:extLst>
              </a:tr>
              <a:tr h="584512">
                <a:tc>
                  <a:txBody>
                    <a:bodyPr/>
                    <a:lstStyle/>
                    <a:p>
                      <a:r>
                        <a:rPr lang="lv-LV" sz="1600">
                          <a:latin typeface="Verdana" panose="020B0604030504040204" pitchFamily="34" charset="0"/>
                          <a:ea typeface="Verdana" panose="020B0604030504040204" pitchFamily="34" charset="0"/>
                        </a:rPr>
                        <a:t>Bioloģiskā lauksaimniecība</a:t>
                      </a:r>
                    </a:p>
                  </a:txBody>
                  <a:tcPr marL="130057" marR="130057" marT="65014" marB="65014" anchor="ctr"/>
                </a:tc>
                <a:tc>
                  <a:txBody>
                    <a:bodyPr/>
                    <a:lstStyle/>
                    <a:p>
                      <a:pPr algn="ctr"/>
                      <a:r>
                        <a:rPr lang="lv-LV" sz="1600">
                          <a:latin typeface="Verdana" panose="020B0604030504040204" pitchFamily="34" charset="0"/>
                          <a:ea typeface="Verdana" panose="020B0604030504040204" pitchFamily="34" charset="0"/>
                        </a:rPr>
                        <a:t>70 milj. EUR</a:t>
                      </a:r>
                    </a:p>
                  </a:txBody>
                  <a:tcPr marL="130057" marR="130057" marT="65014" marB="65014" anchor="ctr"/>
                </a:tc>
                <a:tc>
                  <a:txBody>
                    <a:bodyPr/>
                    <a:lstStyle/>
                    <a:p>
                      <a:pPr algn="ctr"/>
                      <a:r>
                        <a:rPr lang="lv-LV" sz="1600">
                          <a:latin typeface="Verdana" panose="020B0604030504040204" pitchFamily="34" charset="0"/>
                          <a:ea typeface="Verdana" panose="020B0604030504040204" pitchFamily="34" charset="0"/>
                        </a:rPr>
                        <a:t>159,6 milj. EUR</a:t>
                      </a:r>
                    </a:p>
                  </a:txBody>
                  <a:tcPr marL="130057" marR="130057" marT="65014" marB="65014" anchor="ctr"/>
                </a:tc>
                <a:tc>
                  <a:txBody>
                    <a:bodyPr/>
                    <a:lstStyle/>
                    <a:p>
                      <a:endParaRPr lang="lv-LV" sz="1600">
                        <a:latin typeface="Verdana" panose="020B0604030504040204" pitchFamily="34" charset="0"/>
                        <a:ea typeface="Verdana" panose="020B0604030504040204" pitchFamily="34" charset="0"/>
                      </a:endParaRPr>
                    </a:p>
                  </a:txBody>
                  <a:tcPr marL="130057" marR="130057" marT="65014" marB="65014" anchor="ctr"/>
                </a:tc>
                <a:extLst>
                  <a:ext uri="{0D108BD9-81ED-4DB2-BD59-A6C34878D82A}">
                    <a16:rowId xmlns:a16="http://schemas.microsoft.com/office/drawing/2014/main" val="10002"/>
                  </a:ext>
                </a:extLst>
              </a:tr>
              <a:tr h="5845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600">
                          <a:latin typeface="Verdana" panose="020B0604030504040204" pitchFamily="34" charset="0"/>
                          <a:ea typeface="Verdana" panose="020B0604030504040204" pitchFamily="34" charset="0"/>
                        </a:rPr>
                        <a:t>Plūdu risku novēršana un meliorācija</a:t>
                      </a:r>
                    </a:p>
                  </a:txBody>
                  <a:tcPr marL="130057" marR="130057" marT="65014" marB="65014" anchor="ctr"/>
                </a:tc>
                <a:tc>
                  <a:txBody>
                    <a:bodyPr/>
                    <a:lstStyle/>
                    <a:p>
                      <a:pPr algn="ctr"/>
                      <a:r>
                        <a:rPr lang="lv-LV" sz="1600">
                          <a:latin typeface="Verdana" panose="020B0604030504040204" pitchFamily="34" charset="0"/>
                          <a:ea typeface="Verdana" panose="020B0604030504040204" pitchFamily="34" charset="0"/>
                        </a:rPr>
                        <a:t>10 milj. EUR</a:t>
                      </a:r>
                    </a:p>
                  </a:txBody>
                  <a:tcPr marL="130057" marR="130057" marT="65014" marB="65014" anchor="ctr"/>
                </a:tc>
                <a:tc>
                  <a:txBody>
                    <a:bodyPr/>
                    <a:lstStyle/>
                    <a:p>
                      <a:pPr algn="ctr"/>
                      <a:r>
                        <a:rPr lang="lv-LV" sz="1600">
                          <a:latin typeface="Verdana" panose="020B0604030504040204" pitchFamily="34" charset="0"/>
                          <a:ea typeface="Verdana" panose="020B0604030504040204" pitchFamily="34" charset="0"/>
                        </a:rPr>
                        <a:t>36 milj. EUR</a:t>
                      </a:r>
                    </a:p>
                  </a:txBody>
                  <a:tcPr marL="130057" marR="130057" marT="65014" marB="65014" anchor="ctr"/>
                </a:tc>
                <a:tc>
                  <a:txBody>
                    <a:bodyPr/>
                    <a:lstStyle/>
                    <a:p>
                      <a:pPr algn="ctr"/>
                      <a:r>
                        <a:rPr lang="lv-LV" sz="1600">
                          <a:latin typeface="Verdana" panose="020B0604030504040204" pitchFamily="34" charset="0"/>
                          <a:ea typeface="Verdana" panose="020B0604030504040204" pitchFamily="34" charset="0"/>
                        </a:rPr>
                        <a:t>32,9 milj. EUR</a:t>
                      </a:r>
                    </a:p>
                  </a:txBody>
                  <a:tcPr marL="130057" marR="130057" marT="65014" marB="65014" anchor="ctr"/>
                </a:tc>
                <a:extLst>
                  <a:ext uri="{0D108BD9-81ED-4DB2-BD59-A6C34878D82A}">
                    <a16:rowId xmlns:a16="http://schemas.microsoft.com/office/drawing/2014/main" val="10003"/>
                  </a:ext>
                </a:extLst>
              </a:tr>
              <a:tr h="3537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600">
                          <a:latin typeface="Verdana" panose="020B0604030504040204" pitchFamily="34" charset="0"/>
                          <a:ea typeface="Verdana" panose="020B0604030504040204" pitchFamily="34" charset="0"/>
                        </a:rPr>
                        <a:t>Meža nozares atbalsts</a:t>
                      </a:r>
                    </a:p>
                  </a:txBody>
                  <a:tcPr marL="130057" marR="130057" marT="65014" marB="65014" anchor="ctr"/>
                </a:tc>
                <a:tc>
                  <a:txBody>
                    <a:bodyPr/>
                    <a:lstStyle/>
                    <a:p>
                      <a:pPr algn="ctr"/>
                      <a:r>
                        <a:rPr lang="lv-LV" sz="1600">
                          <a:latin typeface="Verdana" panose="020B0604030504040204" pitchFamily="34" charset="0"/>
                          <a:ea typeface="Verdana" panose="020B0604030504040204" pitchFamily="34" charset="0"/>
                        </a:rPr>
                        <a:t>19 milj. EUR</a:t>
                      </a:r>
                    </a:p>
                  </a:txBody>
                  <a:tcPr marL="130057" marR="130057" marT="65014" marB="65014" anchor="ctr"/>
                </a:tc>
                <a:tc>
                  <a:txBody>
                    <a:bodyPr/>
                    <a:lstStyle/>
                    <a:p>
                      <a:pPr algn="ctr"/>
                      <a:r>
                        <a:rPr lang="lv-LV" sz="1600">
                          <a:latin typeface="Verdana" panose="020B0604030504040204" pitchFamily="34" charset="0"/>
                          <a:ea typeface="Verdana" panose="020B0604030504040204" pitchFamily="34" charset="0"/>
                        </a:rPr>
                        <a:t>28,7 milj. EUR</a:t>
                      </a:r>
                    </a:p>
                  </a:txBody>
                  <a:tcPr marL="130057" marR="130057" marT="65014" marB="65014" anchor="ctr"/>
                </a:tc>
                <a:tc>
                  <a:txBody>
                    <a:bodyPr/>
                    <a:lstStyle/>
                    <a:p>
                      <a:pPr algn="ctr"/>
                      <a:endParaRPr lang="lv-LV" sz="1600">
                        <a:latin typeface="Verdana" panose="020B0604030504040204" pitchFamily="34" charset="0"/>
                        <a:ea typeface="Verdana" panose="020B0604030504040204" pitchFamily="34" charset="0"/>
                      </a:endParaRPr>
                    </a:p>
                  </a:txBody>
                  <a:tcPr marL="130057" marR="130057" marT="65014" marB="65014" anchor="ctr"/>
                </a:tc>
                <a:extLst>
                  <a:ext uri="{0D108BD9-81ED-4DB2-BD59-A6C34878D82A}">
                    <a16:rowId xmlns:a16="http://schemas.microsoft.com/office/drawing/2014/main" val="10004"/>
                  </a:ext>
                </a:extLst>
              </a:tr>
              <a:tr h="5845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600">
                          <a:latin typeface="Verdana" panose="020B0604030504040204" pitchFamily="34" charset="0"/>
                          <a:ea typeface="Verdana" panose="020B0604030504040204" pitchFamily="34" charset="0"/>
                        </a:rPr>
                        <a:t>Vides investīcijas t.sk. meliorācija</a:t>
                      </a:r>
                    </a:p>
                  </a:txBody>
                  <a:tcPr marL="130057" marR="130057" marT="65014" marB="65014" anchor="ctr"/>
                </a:tc>
                <a:tc>
                  <a:txBody>
                    <a:bodyPr/>
                    <a:lstStyle/>
                    <a:p>
                      <a:pPr algn="ctr"/>
                      <a:r>
                        <a:rPr lang="lv-LV" sz="1600">
                          <a:latin typeface="Verdana" panose="020B0604030504040204" pitchFamily="34" charset="0"/>
                          <a:ea typeface="Verdana" panose="020B0604030504040204" pitchFamily="34" charset="0"/>
                        </a:rPr>
                        <a:t>73 milj. EUR</a:t>
                      </a:r>
                    </a:p>
                  </a:txBody>
                  <a:tcPr marL="130057" marR="130057" marT="65014" marB="65014" anchor="ctr"/>
                </a:tc>
                <a:tc>
                  <a:txBody>
                    <a:bodyPr/>
                    <a:lstStyle/>
                    <a:p>
                      <a:pPr algn="ctr"/>
                      <a:r>
                        <a:rPr lang="lv-LV" sz="1600">
                          <a:latin typeface="Verdana" panose="020B0604030504040204" pitchFamily="34" charset="0"/>
                          <a:ea typeface="Verdana" panose="020B0604030504040204" pitchFamily="34" charset="0"/>
                        </a:rPr>
                        <a:t>37,0 milj. EUR</a:t>
                      </a:r>
                    </a:p>
                  </a:txBody>
                  <a:tcPr marL="130057" marR="130057" marT="65014" marB="65014" anchor="ctr"/>
                </a:tc>
                <a:tc>
                  <a:txBody>
                    <a:bodyPr/>
                    <a:lstStyle/>
                    <a:p>
                      <a:pPr algn="ctr"/>
                      <a:endParaRPr lang="lv-LV" sz="1600">
                        <a:latin typeface="Verdana" panose="020B0604030504040204" pitchFamily="34" charset="0"/>
                        <a:ea typeface="Verdana" panose="020B0604030504040204" pitchFamily="34" charset="0"/>
                      </a:endParaRPr>
                    </a:p>
                  </a:txBody>
                  <a:tcPr marL="130057" marR="130057" marT="65014" marB="65014" anchor="ctr"/>
                </a:tc>
                <a:extLst>
                  <a:ext uri="{0D108BD9-81ED-4DB2-BD59-A6C34878D82A}">
                    <a16:rowId xmlns:a16="http://schemas.microsoft.com/office/drawing/2014/main" val="10005"/>
                  </a:ext>
                </a:extLst>
              </a:tr>
              <a:tr h="57449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600" err="1">
                          <a:latin typeface="Verdana" panose="020B0604030504040204" pitchFamily="34" charset="0"/>
                          <a:ea typeface="Verdana" panose="020B0604030504040204" pitchFamily="34" charset="0"/>
                        </a:rPr>
                        <a:t>Zaļināšana</a:t>
                      </a:r>
                      <a:r>
                        <a:rPr lang="lv-LV" sz="1600">
                          <a:latin typeface="Verdana" panose="020B0604030504040204" pitchFamily="34" charset="0"/>
                          <a:ea typeface="Verdana" panose="020B0604030504040204" pitchFamily="34" charset="0"/>
                        </a:rPr>
                        <a:t>/</a:t>
                      </a:r>
                      <a:r>
                        <a:rPr lang="lv-LV" sz="1600" err="1">
                          <a:latin typeface="Verdana" panose="020B0604030504040204" pitchFamily="34" charset="0"/>
                          <a:ea typeface="Verdana" panose="020B0604030504040204" pitchFamily="34" charset="0"/>
                        </a:rPr>
                        <a:t>Ekoshēmas</a:t>
                      </a:r>
                      <a:r>
                        <a:rPr lang="lv-LV" sz="1600">
                          <a:latin typeface="Verdana" panose="020B0604030504040204" pitchFamily="34" charset="0"/>
                          <a:ea typeface="Verdana" panose="020B060403050404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lv-LV" sz="1400">
                          <a:latin typeface="Verdana" panose="020B0604030504040204" pitchFamily="34" charset="0"/>
                          <a:ea typeface="Verdana" panose="020B0604030504040204" pitchFamily="34" charset="0"/>
                        </a:rPr>
                        <a:t>(I pīlārs, tiešie maksājumi)</a:t>
                      </a:r>
                    </a:p>
                  </a:txBody>
                  <a:tcPr marL="130057" marR="130057" marT="65014" marB="65014" anchor="ctr"/>
                </a:tc>
                <a:tc>
                  <a:txBody>
                    <a:bodyPr/>
                    <a:lstStyle/>
                    <a:p>
                      <a:pPr algn="ctr"/>
                      <a:r>
                        <a:rPr lang="lv-LV" sz="1600">
                          <a:latin typeface="Verdana" panose="020B0604030504040204" pitchFamily="34" charset="0"/>
                          <a:ea typeface="Verdana" panose="020B0604030504040204" pitchFamily="34" charset="0"/>
                        </a:rPr>
                        <a:t>190 milj. EUR</a:t>
                      </a:r>
                    </a:p>
                  </a:txBody>
                  <a:tcPr marL="130057" marR="130057" marT="65014" marB="65014" anchor="ctr"/>
                </a:tc>
                <a:tc>
                  <a:txBody>
                    <a:bodyPr/>
                    <a:lstStyle/>
                    <a:p>
                      <a:pPr algn="ctr"/>
                      <a:r>
                        <a:rPr lang="lv-LV" sz="1600">
                          <a:latin typeface="Verdana" panose="020B0604030504040204" pitchFamily="34" charset="0"/>
                          <a:ea typeface="Verdana" panose="020B0604030504040204" pitchFamily="34" charset="0"/>
                        </a:rPr>
                        <a:t>438 milj. EUR</a:t>
                      </a:r>
                    </a:p>
                  </a:txBody>
                  <a:tcPr marL="130057" marR="130057" marT="65014" marB="65014" anchor="ctr"/>
                </a:tc>
                <a:tc>
                  <a:txBody>
                    <a:bodyPr/>
                    <a:lstStyle/>
                    <a:p>
                      <a:pPr algn="ctr"/>
                      <a:endParaRPr lang="lv-LV" sz="1600">
                        <a:latin typeface="Verdana" panose="020B0604030504040204" pitchFamily="34" charset="0"/>
                        <a:ea typeface="Verdana" panose="020B0604030504040204" pitchFamily="34" charset="0"/>
                      </a:endParaRPr>
                    </a:p>
                  </a:txBody>
                  <a:tcPr marL="130057" marR="130057" marT="65014" marB="65014" anchor="ctr"/>
                </a:tc>
                <a:extLst>
                  <a:ext uri="{0D108BD9-81ED-4DB2-BD59-A6C34878D82A}">
                    <a16:rowId xmlns:a16="http://schemas.microsoft.com/office/drawing/2014/main" val="10006"/>
                  </a:ext>
                </a:extLst>
              </a:tr>
              <a:tr h="353776">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lv-LV" sz="1600" b="1" i="0" kern="1200">
                          <a:solidFill>
                            <a:schemeClr val="dk1"/>
                          </a:solidFill>
                          <a:effectLst/>
                          <a:latin typeface="Verdana" panose="020B0604030504040204" pitchFamily="34" charset="0"/>
                          <a:ea typeface="Verdana" panose="020B0604030504040204" pitchFamily="34" charset="0"/>
                          <a:cs typeface="+mn-cs"/>
                        </a:rPr>
                        <a:t>Kopā</a:t>
                      </a:r>
                    </a:p>
                  </a:txBody>
                  <a:tcPr marL="130057" marR="130057" marT="65014" marB="65014" anchor="ctr"/>
                </a:tc>
                <a:tc>
                  <a:txBody>
                    <a:bodyPr/>
                    <a:lstStyle/>
                    <a:p>
                      <a:pPr algn="ctr"/>
                      <a:r>
                        <a:rPr lang="lv-LV" sz="1600" b="1">
                          <a:latin typeface="Verdana" panose="020B0604030504040204" pitchFamily="34" charset="0"/>
                          <a:ea typeface="Verdana" panose="020B0604030504040204" pitchFamily="34" charset="0"/>
                        </a:rPr>
                        <a:t>395,2 milj. EUR</a:t>
                      </a:r>
                    </a:p>
                  </a:txBody>
                  <a:tcPr marL="130057" marR="130057" marT="65014" marB="65014" anchor="ctr"/>
                </a:tc>
                <a:tc>
                  <a:txBody>
                    <a:bodyPr/>
                    <a:lstStyle/>
                    <a:p>
                      <a:pPr algn="ctr"/>
                      <a:r>
                        <a:rPr lang="lv-LV" sz="1600" b="1">
                          <a:latin typeface="Verdana" panose="020B0604030504040204" pitchFamily="34" charset="0"/>
                          <a:ea typeface="Verdana" panose="020B0604030504040204" pitchFamily="34" charset="0"/>
                        </a:rPr>
                        <a:t>820,6 milj. EUR</a:t>
                      </a:r>
                    </a:p>
                  </a:txBody>
                  <a:tcPr marL="130057" marR="130057" marT="65014" marB="65014" anchor="ctr"/>
                </a:tc>
                <a:tc>
                  <a:txBody>
                    <a:bodyPr/>
                    <a:lstStyle/>
                    <a:p>
                      <a:pPr algn="ctr"/>
                      <a:r>
                        <a:rPr lang="lv-LV" sz="1600" b="1">
                          <a:latin typeface="Verdana" panose="020B0604030504040204" pitchFamily="34" charset="0"/>
                          <a:ea typeface="Verdana" panose="020B0604030504040204" pitchFamily="34" charset="0"/>
                        </a:rPr>
                        <a:t>32,9 milj. EUR</a:t>
                      </a:r>
                    </a:p>
                  </a:txBody>
                  <a:tcPr marL="130057" marR="130057" marT="65014" marB="65014" anchor="ctr"/>
                </a:tc>
                <a:extLst>
                  <a:ext uri="{0D108BD9-81ED-4DB2-BD59-A6C34878D82A}">
                    <a16:rowId xmlns:a16="http://schemas.microsoft.com/office/drawing/2014/main" val="10007"/>
                  </a:ext>
                </a:extLst>
              </a:tr>
            </a:tbl>
          </a:graphicData>
        </a:graphic>
      </p:graphicFrame>
      <p:sp>
        <p:nvSpPr>
          <p:cNvPr id="33843" name="TextBox 10">
            <a:extLst>
              <a:ext uri="{FF2B5EF4-FFF2-40B4-BE49-F238E27FC236}">
                <a16:creationId xmlns:a16="http://schemas.microsoft.com/office/drawing/2014/main" id="{0A116B88-4B1E-42E3-83C6-25619CF0B039}"/>
              </a:ext>
            </a:extLst>
          </p:cNvPr>
          <p:cNvSpPr txBox="1">
            <a:spLocks noChangeArrowheads="1"/>
          </p:cNvSpPr>
          <p:nvPr/>
        </p:nvSpPr>
        <p:spPr bwMode="auto">
          <a:xfrm>
            <a:off x="138112" y="6027003"/>
            <a:ext cx="119157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lv-LV" altLang="lv-LV" sz="1200">
                <a:latin typeface="Verdana" panose="020B0604030504040204" pitchFamily="34" charset="0"/>
                <a:ea typeface="Verdana" panose="020B0604030504040204" pitchFamily="34" charset="0"/>
              </a:rPr>
              <a:t>* ESAI – ES atveseļošanās instruments – papildus finansējums Latvijas Lauku attīstības programmas ietvaros 84 milj. EUR apmērā, no kuriem 37% klimata un vides jautājumiem;</a:t>
            </a:r>
          </a:p>
          <a:p>
            <a:r>
              <a:rPr lang="lv-LV" altLang="lv-LV" sz="1200">
                <a:latin typeface="Verdana" panose="020B0604030504040204" pitchFamily="34" charset="0"/>
                <a:ea typeface="Verdana" panose="020B0604030504040204" pitchFamily="34" charset="0"/>
              </a:rPr>
              <a:t>Plānots papildu valsts finansējums – vides investīcijas – 17,3 </a:t>
            </a:r>
            <a:r>
              <a:rPr lang="lv-LV" altLang="lv-LV" sz="1200" err="1">
                <a:latin typeface="Verdana" panose="020B0604030504040204" pitchFamily="34" charset="0"/>
                <a:ea typeface="Verdana" panose="020B0604030504040204" pitchFamily="34" charset="0"/>
              </a:rPr>
              <a:t>milj.EUR</a:t>
            </a:r>
            <a:r>
              <a:rPr lang="lv-LV" altLang="lv-LV" sz="1200">
                <a:latin typeface="Verdana" panose="020B0604030504040204" pitchFamily="34" charset="0"/>
                <a:ea typeface="Verdana" panose="020B0604030504040204" pitchFamily="34" charset="0"/>
              </a:rPr>
              <a:t>, agrovide – 14,5 </a:t>
            </a:r>
            <a:r>
              <a:rPr lang="lv-LV" altLang="lv-LV" sz="1200" err="1">
                <a:latin typeface="Verdana" panose="020B0604030504040204" pitchFamily="34" charset="0"/>
                <a:ea typeface="Verdana" panose="020B0604030504040204" pitchFamily="34" charset="0"/>
              </a:rPr>
              <a:t>milj.EUR</a:t>
            </a:r>
            <a:r>
              <a:rPr lang="lv-LV" altLang="lv-LV" sz="1200">
                <a:latin typeface="Verdana" panose="020B0604030504040204" pitchFamily="34" charset="0"/>
                <a:ea typeface="Verdana" panose="020B0604030504040204" pitchFamily="34" charset="0"/>
              </a:rPr>
              <a:t>, meža nozarei – 58,5 </a:t>
            </a:r>
            <a:r>
              <a:rPr lang="lv-LV" altLang="lv-LV" sz="1200" err="1">
                <a:latin typeface="Verdana" panose="020B0604030504040204" pitchFamily="34" charset="0"/>
                <a:ea typeface="Verdana" panose="020B0604030504040204" pitchFamily="34" charset="0"/>
              </a:rPr>
              <a:t>milj.EUR</a:t>
            </a:r>
            <a:r>
              <a:rPr lang="lv-LV" altLang="lv-LV" sz="1200">
                <a:latin typeface="Verdana" panose="020B0604030504040204" pitchFamily="34" charset="0"/>
                <a:ea typeface="Verdana" panose="020B0604030504040204" pitchFamily="34" charset="0"/>
              </a:rPr>
              <a:t>, kas tiek vērtēts un piešķirts ikgadējā valsts budžeta plānošanas ietvarā.</a:t>
            </a:r>
            <a:endParaRPr lang="en-GB" altLang="lv-LV" sz="1200">
              <a:latin typeface="Verdana" panose="020B0604030504040204" pitchFamily="34" charset="0"/>
              <a:ea typeface="Verdana" panose="020B060403050404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E09B3-F121-A701-7842-7E3698A0C139}"/>
              </a:ext>
            </a:extLst>
          </p:cNvPr>
          <p:cNvSpPr>
            <a:spLocks noGrp="1"/>
          </p:cNvSpPr>
          <p:nvPr>
            <p:ph type="title"/>
          </p:nvPr>
        </p:nvSpPr>
        <p:spPr>
          <a:xfrm>
            <a:off x="869840" y="432214"/>
            <a:ext cx="10932118" cy="538671"/>
          </a:xfrm>
        </p:spPr>
        <p:txBody>
          <a:bodyPr>
            <a:normAutofit/>
          </a:bodyPr>
          <a:lstStyle/>
          <a:p>
            <a:pPr algn="ctr"/>
            <a:r>
              <a:rPr lang="lv-LV" sz="2000" b="1" dirty="0">
                <a:solidFill>
                  <a:schemeClr val="accent6">
                    <a:lumMod val="75000"/>
                  </a:schemeClr>
                </a:solidFill>
                <a:latin typeface="Verdana" panose="020B0604030504040204" pitchFamily="34" charset="0"/>
                <a:ea typeface="Verdana" panose="020B0604030504040204" pitchFamily="34" charset="0"/>
              </a:rPr>
              <a:t>Latvijas klimata politika un mērķi</a:t>
            </a:r>
            <a:endParaRPr lang="lv-LV" sz="2000" b="1" cap="all" dirty="0">
              <a:solidFill>
                <a:schemeClr val="accent6">
                  <a:lumMod val="75000"/>
                </a:schemeClr>
              </a:solidFill>
              <a:latin typeface="Verdana" panose="020B0604030504040204" pitchFamily="34" charset="0"/>
              <a:ea typeface="Verdana" panose="020B0604030504040204" pitchFamily="34" charset="0"/>
            </a:endParaRPr>
          </a:p>
        </p:txBody>
      </p:sp>
      <p:sp>
        <p:nvSpPr>
          <p:cNvPr id="5" name="TextBox 4">
            <a:extLst>
              <a:ext uri="{FF2B5EF4-FFF2-40B4-BE49-F238E27FC236}">
                <a16:creationId xmlns:a16="http://schemas.microsoft.com/office/drawing/2014/main" id="{7ED4991B-0DAB-C154-10E7-4ACC275B4A3B}"/>
              </a:ext>
            </a:extLst>
          </p:cNvPr>
          <p:cNvSpPr txBox="1"/>
          <p:nvPr/>
        </p:nvSpPr>
        <p:spPr>
          <a:xfrm>
            <a:off x="630354" y="1378403"/>
            <a:ext cx="5465646" cy="5509200"/>
          </a:xfrm>
          <a:prstGeom prst="rect">
            <a:avLst/>
          </a:prstGeom>
          <a:noFill/>
        </p:spPr>
        <p:txBody>
          <a:bodyPr wrap="square">
            <a:spAutoFit/>
          </a:bodyPr>
          <a:lstStyle/>
          <a:p>
            <a:pPr marL="175295" indent="-175295">
              <a:spcBef>
                <a:spcPts val="300"/>
              </a:spcBef>
              <a:buFont typeface="Arial" panose="020B0604020202020204" pitchFamily="34" charset="0"/>
              <a:buChar char="•"/>
              <a:defRPr/>
            </a:pPr>
            <a:r>
              <a:rPr lang="lv-LV" altLang="en-US" sz="1700" dirty="0">
                <a:latin typeface="Verdana" panose="020B0604030504040204" pitchFamily="34" charset="0"/>
                <a:ea typeface="Verdana" panose="020B0604030504040204" pitchFamily="34" charset="0"/>
              </a:rPr>
              <a:t>Latvijas </a:t>
            </a:r>
            <a:r>
              <a:rPr lang="lv-LV" altLang="en-US" sz="1700" b="1" dirty="0" err="1">
                <a:latin typeface="Verdana" panose="020B0604030504040204" pitchFamily="34" charset="0"/>
                <a:ea typeface="Verdana" panose="020B0604030504040204" pitchFamily="34" charset="0"/>
              </a:rPr>
              <a:t>klimatneitralitātes</a:t>
            </a:r>
            <a:r>
              <a:rPr lang="lv-LV" altLang="en-US" sz="1700" b="1" dirty="0">
                <a:latin typeface="Verdana" panose="020B0604030504040204" pitchFamily="34" charset="0"/>
                <a:ea typeface="Verdana" panose="020B0604030504040204" pitchFamily="34" charset="0"/>
              </a:rPr>
              <a:t> stratēģija </a:t>
            </a:r>
            <a:r>
              <a:rPr lang="lv-LV" altLang="en-US" sz="1700" dirty="0">
                <a:latin typeface="Verdana" panose="020B0604030504040204" pitchFamily="34" charset="0"/>
                <a:ea typeface="Verdana" panose="020B0604030504040204" pitchFamily="34" charset="0"/>
              </a:rPr>
              <a:t>paredz 100% samazināt SEG emisijas līdz 2050. gadam, nesamazināmās SEG emisijas kompensē piesaiste ZIZIMM sektorā.</a:t>
            </a:r>
          </a:p>
          <a:p>
            <a:pPr>
              <a:spcBef>
                <a:spcPts val="300"/>
              </a:spcBef>
              <a:defRPr/>
            </a:pPr>
            <a:endParaRPr lang="lv-LV" altLang="en-US" sz="1700" dirty="0">
              <a:latin typeface="Verdana" panose="020B0604030504040204" pitchFamily="34" charset="0"/>
              <a:ea typeface="Verdana" panose="020B0604030504040204" pitchFamily="34" charset="0"/>
            </a:endParaRPr>
          </a:p>
          <a:p>
            <a:pPr marL="142904" indent="-142904">
              <a:spcBef>
                <a:spcPts val="300"/>
              </a:spcBef>
              <a:buFont typeface="Arial" panose="020B0604020202020204" pitchFamily="34" charset="0"/>
              <a:buChar char="•"/>
              <a:defRPr/>
            </a:pPr>
            <a:r>
              <a:rPr lang="lv-LV" sz="1700" b="1" dirty="0">
                <a:latin typeface="Verdana" panose="020B0604030504040204" pitchFamily="34" charset="0"/>
                <a:ea typeface="Verdana" panose="020B0604030504040204" pitchFamily="34" charset="0"/>
              </a:rPr>
              <a:t>Nacionālais enerģētikas un klimata plāns 2021.-2030.gadam (NEKP) </a:t>
            </a:r>
            <a:r>
              <a:rPr lang="lv-LV" sz="1700" dirty="0">
                <a:latin typeface="Verdana" panose="020B0604030504040204" pitchFamily="34" charset="0"/>
                <a:ea typeface="Verdana" panose="020B0604030504040204" pitchFamily="34" charset="0"/>
              </a:rPr>
              <a:t>–</a:t>
            </a:r>
            <a:r>
              <a:rPr lang="lv-LV" sz="1700" b="1" dirty="0">
                <a:latin typeface="Verdana" panose="020B0604030504040204" pitchFamily="34" charset="0"/>
                <a:ea typeface="Verdana" panose="020B0604030504040204" pitchFamily="34" charset="0"/>
              </a:rPr>
              <a:t> </a:t>
            </a:r>
            <a:r>
              <a:rPr lang="lv-LV" sz="1700" dirty="0">
                <a:latin typeface="Verdana" panose="020B0604030504040204" pitchFamily="34" charset="0"/>
                <a:ea typeface="Verdana" panose="020B0604030504040204" pitchFamily="34" charset="0"/>
              </a:rPr>
              <a:t>ilgtermiņa enerģētikas un klimata politikas plānošanas dokuments, plāna ilgtermiņa vīzija ir ilgtspējīgā, konkurētspējīgā un drošā veidā veicināt ilgtspējīgas tautsaimniecības attīstību.</a:t>
            </a:r>
          </a:p>
          <a:p>
            <a:pPr>
              <a:defRPr/>
            </a:pPr>
            <a:endParaRPr lang="lv-LV" sz="2000" dirty="0">
              <a:ea typeface="Verdana" panose="020B0604030504040204" pitchFamily="34" charset="0"/>
            </a:endParaRPr>
          </a:p>
          <a:p>
            <a:pPr marL="142904" indent="-142904">
              <a:buFont typeface="Arial" panose="020B0604020202020204" pitchFamily="34" charset="0"/>
              <a:buChar char="•"/>
              <a:defRPr/>
            </a:pPr>
            <a:endParaRPr lang="lv-LV" sz="2000" b="1" dirty="0">
              <a:ea typeface="Verdana" panose="020B0604030504040204" pitchFamily="34" charset="0"/>
            </a:endParaRPr>
          </a:p>
          <a:p>
            <a:pPr marL="142904" indent="-142904">
              <a:buFont typeface="Arial" panose="020B0604020202020204" pitchFamily="34" charset="0"/>
              <a:buChar char="•"/>
              <a:defRPr/>
            </a:pPr>
            <a:endParaRPr lang="lv-LV" sz="2000" b="1" dirty="0">
              <a:ea typeface="Verdana" panose="020B0604030504040204" pitchFamily="34" charset="0"/>
            </a:endParaRPr>
          </a:p>
          <a:p>
            <a:pPr marL="142904" indent="-142904">
              <a:buFont typeface="Arial" panose="020B0604020202020204" pitchFamily="34" charset="0"/>
              <a:buChar char="•"/>
              <a:defRPr/>
            </a:pPr>
            <a:endParaRPr lang="lv-LV" sz="2000" dirty="0">
              <a:ea typeface="Verdana" panose="020B0604030504040204" pitchFamily="34" charset="0"/>
            </a:endParaRPr>
          </a:p>
          <a:p>
            <a:pPr marL="142904" indent="-142904">
              <a:buFont typeface="Arial" panose="020B0604020202020204" pitchFamily="34" charset="0"/>
              <a:buChar char="•"/>
              <a:defRPr/>
            </a:pPr>
            <a:endParaRPr lang="en-US" sz="2000" dirty="0">
              <a:ea typeface="Verdana" panose="020B0604030504040204" pitchFamily="34" charset="0"/>
            </a:endParaRPr>
          </a:p>
          <a:p>
            <a:pPr>
              <a:defRPr/>
            </a:pPr>
            <a:endParaRPr lang="en-US" sz="2000" b="1" dirty="0"/>
          </a:p>
          <a:p>
            <a:pPr defTabSz="457291">
              <a:defRPr/>
            </a:pPr>
            <a:endParaRPr lang="lv-LV" sz="2000" b="1" dirty="0"/>
          </a:p>
          <a:p>
            <a:pPr defTabSz="457291">
              <a:defRPr/>
            </a:pPr>
            <a:endParaRPr lang="en-US" sz="2000" b="1" dirty="0"/>
          </a:p>
        </p:txBody>
      </p:sp>
      <p:pic>
        <p:nvPicPr>
          <p:cNvPr id="6" name="Picture 5">
            <a:extLst>
              <a:ext uri="{FF2B5EF4-FFF2-40B4-BE49-F238E27FC236}">
                <a16:creationId xmlns:a16="http://schemas.microsoft.com/office/drawing/2014/main" id="{3C7AFE6C-CD90-890E-E925-E2718089932D}"/>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823738" y="4910332"/>
            <a:ext cx="4720672" cy="1346079"/>
          </a:xfrm>
          <a:prstGeom prst="rect">
            <a:avLst/>
          </a:prstGeom>
        </p:spPr>
      </p:pic>
      <p:sp>
        <p:nvSpPr>
          <p:cNvPr id="7" name="TextBox 6">
            <a:extLst>
              <a:ext uri="{FF2B5EF4-FFF2-40B4-BE49-F238E27FC236}">
                <a16:creationId xmlns:a16="http://schemas.microsoft.com/office/drawing/2014/main" id="{E71380E6-D151-47BA-CE56-EC88DEA77855}"/>
              </a:ext>
            </a:extLst>
          </p:cNvPr>
          <p:cNvSpPr txBox="1"/>
          <p:nvPr/>
        </p:nvSpPr>
        <p:spPr>
          <a:xfrm>
            <a:off x="6335899" y="1378403"/>
            <a:ext cx="5225748" cy="2585323"/>
          </a:xfrm>
          <a:prstGeom prst="rect">
            <a:avLst/>
          </a:prstGeom>
          <a:noFill/>
        </p:spPr>
        <p:txBody>
          <a:bodyPr wrap="square">
            <a:spAutoFit/>
          </a:bodyPr>
          <a:lstStyle/>
          <a:p>
            <a:pPr marL="142904" indent="-142904" algn="just">
              <a:buFont typeface="Arial" panose="020B0604020202020204" pitchFamily="34" charset="0"/>
              <a:buChar char="•"/>
              <a:defRPr/>
            </a:pPr>
            <a:r>
              <a:rPr lang="lv-LV" b="1">
                <a:latin typeface="Verdana" panose="020B0604030504040204" pitchFamily="34" charset="0"/>
                <a:ea typeface="Verdana" panose="020B0604030504040204" pitchFamily="34" charset="0"/>
              </a:rPr>
              <a:t>Latvijas Vides Politikas pamatnostādnes (VPP) </a:t>
            </a:r>
            <a:r>
              <a:rPr lang="lv-LV">
                <a:latin typeface="Verdana" panose="020B0604030504040204" pitchFamily="34" charset="0"/>
                <a:ea typeface="Verdana" panose="020B0604030504040204" pitchFamily="34" charset="0"/>
              </a:rPr>
              <a:t>2021.-2027.gadam – nacionālas vides politikas ietvars un nosaka vides politikas mērķus. Klimata pārmaiņu jomā ir izvirzīti divi </a:t>
            </a:r>
            <a:r>
              <a:rPr lang="lv-LV" err="1">
                <a:latin typeface="Verdana" panose="020B0604030504040204" pitchFamily="34" charset="0"/>
                <a:ea typeface="Verdana" panose="020B0604030504040204" pitchFamily="34" charset="0"/>
              </a:rPr>
              <a:t>apakšmērķi</a:t>
            </a:r>
            <a:r>
              <a:rPr lang="lv-LV">
                <a:latin typeface="Verdana" panose="020B0604030504040204" pitchFamily="34" charset="0"/>
                <a:ea typeface="Verdana" panose="020B0604030504040204" pitchFamily="34" charset="0"/>
              </a:rPr>
              <a:t> – nodrošināt Latvijas virzību uz </a:t>
            </a:r>
            <a:r>
              <a:rPr lang="lv-LV" b="1">
                <a:latin typeface="Verdana" panose="020B0604030504040204" pitchFamily="34" charset="0"/>
                <a:ea typeface="Verdana" panose="020B0604030504040204" pitchFamily="34" charset="0"/>
              </a:rPr>
              <a:t>klimatneitralitātes</a:t>
            </a:r>
            <a:r>
              <a:rPr lang="lv-LV">
                <a:latin typeface="Verdana" panose="020B0604030504040204" pitchFamily="34" charset="0"/>
                <a:ea typeface="Verdana" panose="020B0604030504040204" pitchFamily="34" charset="0"/>
              </a:rPr>
              <a:t> sasniegšanu un veicināt </a:t>
            </a:r>
            <a:r>
              <a:rPr lang="lv-LV" b="1" err="1">
                <a:latin typeface="Verdana" panose="020B0604030504040204" pitchFamily="34" charset="0"/>
                <a:ea typeface="Verdana" panose="020B0604030504040204" pitchFamily="34" charset="0"/>
              </a:rPr>
              <a:t>klimatnoturīgumu</a:t>
            </a:r>
            <a:r>
              <a:rPr lang="lv-LV">
                <a:latin typeface="Verdana" panose="020B0604030504040204" pitchFamily="34" charset="0"/>
                <a:ea typeface="Verdana" panose="020B0604030504040204" pitchFamily="34" charset="0"/>
              </a:rPr>
              <a:t> un </a:t>
            </a:r>
            <a:r>
              <a:rPr lang="lv-LV" b="1">
                <a:latin typeface="Verdana" panose="020B0604030504040204" pitchFamily="34" charset="0"/>
                <a:ea typeface="Verdana" panose="020B0604030504040204" pitchFamily="34" charset="0"/>
              </a:rPr>
              <a:t>pielāgošanos</a:t>
            </a:r>
            <a:r>
              <a:rPr lang="lv-LV">
                <a:latin typeface="Verdana" panose="020B0604030504040204" pitchFamily="34" charset="0"/>
                <a:ea typeface="Verdana" panose="020B0604030504040204" pitchFamily="34" charset="0"/>
              </a:rPr>
              <a:t> klimata pārmaiņām.</a:t>
            </a:r>
          </a:p>
        </p:txBody>
      </p:sp>
      <p:sp>
        <p:nvSpPr>
          <p:cNvPr id="8" name="Rectangle: Rounded Corners 7">
            <a:extLst>
              <a:ext uri="{FF2B5EF4-FFF2-40B4-BE49-F238E27FC236}">
                <a16:creationId xmlns:a16="http://schemas.microsoft.com/office/drawing/2014/main" id="{8AE4941C-318C-E8AB-66C4-CB3D6A933E14}"/>
              </a:ext>
            </a:extLst>
          </p:cNvPr>
          <p:cNvSpPr/>
          <p:nvPr/>
        </p:nvSpPr>
        <p:spPr>
          <a:xfrm>
            <a:off x="6440413" y="4240091"/>
            <a:ext cx="5225748" cy="201632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defRPr/>
            </a:pPr>
            <a:r>
              <a:rPr lang="lv-LV">
                <a:latin typeface="Verdana" panose="020B0604030504040204" pitchFamily="34" charset="0"/>
                <a:ea typeface="Verdana" panose="020B0604030504040204" pitchFamily="34" charset="0"/>
              </a:rPr>
              <a:t>Visām </a:t>
            </a:r>
            <a:r>
              <a:rPr lang="lv-LV" b="1">
                <a:latin typeface="Verdana" panose="020B0604030504040204" pitchFamily="34" charset="0"/>
                <a:ea typeface="Verdana" panose="020B0604030504040204" pitchFamily="34" charset="0"/>
              </a:rPr>
              <a:t>nozarēm</a:t>
            </a:r>
            <a:r>
              <a:rPr lang="lv-LV">
                <a:latin typeface="Verdana" panose="020B0604030504040204" pitchFamily="34" charset="0"/>
                <a:ea typeface="Verdana" panose="020B0604030504040204" pitchFamily="34" charset="0"/>
              </a:rPr>
              <a:t> un visiem pārvaldības līmeņiem, ieskaitot </a:t>
            </a:r>
            <a:r>
              <a:rPr lang="lv-LV" b="1">
                <a:latin typeface="Verdana" panose="020B0604030504040204" pitchFamily="34" charset="0"/>
                <a:ea typeface="Verdana" panose="020B0604030504040204" pitchFamily="34" charset="0"/>
              </a:rPr>
              <a:t>pašvaldībām, </a:t>
            </a:r>
            <a:r>
              <a:rPr lang="lv-LV">
                <a:latin typeface="Verdana" panose="020B0604030504040204" pitchFamily="34" charset="0"/>
                <a:ea typeface="Verdana" panose="020B0604030504040204" pitchFamily="34" charset="0"/>
              </a:rPr>
              <a:t>ir jāsniedz </a:t>
            </a:r>
            <a:r>
              <a:rPr lang="lv-LV" b="1">
                <a:latin typeface="Verdana" panose="020B0604030504040204" pitchFamily="34" charset="0"/>
                <a:ea typeface="Verdana" panose="020B0604030504040204" pitchFamily="34" charset="0"/>
              </a:rPr>
              <a:t>ieguldījums</a:t>
            </a:r>
            <a:r>
              <a:rPr lang="lv-LV">
                <a:latin typeface="Verdana" panose="020B0604030504040204" pitchFamily="34" charset="0"/>
                <a:ea typeface="Verdana" panose="020B0604030504040204" pitchFamily="34" charset="0"/>
              </a:rPr>
              <a:t> Latvijas klimata politikas mērķu sasniegšanā</a:t>
            </a:r>
          </a:p>
        </p:txBody>
      </p:sp>
    </p:spTree>
    <p:extLst>
      <p:ext uri="{BB962C8B-B14F-4D97-AF65-F5344CB8AC3E}">
        <p14:creationId xmlns:p14="http://schemas.microsoft.com/office/powerpoint/2010/main" val="34863641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835F3-9D4A-4591-97B7-A63F779F3507}"/>
              </a:ext>
            </a:extLst>
          </p:cNvPr>
          <p:cNvSpPr>
            <a:spLocks noGrp="1"/>
          </p:cNvSpPr>
          <p:nvPr>
            <p:ph type="title"/>
          </p:nvPr>
        </p:nvSpPr>
        <p:spPr>
          <a:xfrm>
            <a:off x="2661424" y="314093"/>
            <a:ext cx="8920976" cy="1036642"/>
          </a:xfrm>
        </p:spPr>
        <p:txBody>
          <a:bodyPr>
            <a:normAutofit fontScale="90000"/>
          </a:bodyPr>
          <a:lstStyle/>
          <a:p>
            <a:pPr algn="ctr"/>
            <a:br>
              <a:rPr lang="lv-LV" sz="2000">
                <a:solidFill>
                  <a:schemeClr val="accent6">
                    <a:lumMod val="75000"/>
                  </a:schemeClr>
                </a:solidFill>
              </a:rPr>
            </a:br>
            <a:r>
              <a:rPr lang="lv-LV" sz="2000">
                <a:solidFill>
                  <a:schemeClr val="accent6">
                    <a:lumMod val="75000"/>
                  </a:schemeClr>
                </a:solidFill>
              </a:rPr>
              <a:t>KLP Stratēģiskā plānā (2023-2027) pasākumi, kas saistīti ar mežu apsaimniekošanu un klimata mērķiem</a:t>
            </a:r>
            <a:br>
              <a:rPr lang="lv-LV"/>
            </a:br>
            <a:endParaRPr lang="lv-LV"/>
          </a:p>
        </p:txBody>
      </p:sp>
      <p:sp>
        <p:nvSpPr>
          <p:cNvPr id="3" name="Content Placeholder 2">
            <a:extLst>
              <a:ext uri="{FF2B5EF4-FFF2-40B4-BE49-F238E27FC236}">
                <a16:creationId xmlns:a16="http://schemas.microsoft.com/office/drawing/2014/main" id="{9EC314EF-4EDE-4570-820A-22D657793564}"/>
              </a:ext>
            </a:extLst>
          </p:cNvPr>
          <p:cNvSpPr>
            <a:spLocks noGrp="1"/>
          </p:cNvSpPr>
          <p:nvPr>
            <p:ph idx="1"/>
          </p:nvPr>
        </p:nvSpPr>
        <p:spPr>
          <a:xfrm>
            <a:off x="1392864" y="1754372"/>
            <a:ext cx="10189535" cy="4371802"/>
          </a:xfrm>
        </p:spPr>
        <p:txBody>
          <a:bodyPr>
            <a:normAutofit fontScale="85000" lnSpcReduction="20000"/>
          </a:bodyPr>
          <a:lstStyle/>
          <a:p>
            <a:r>
              <a:rPr lang="lv-LV" sz="2200"/>
              <a:t>Mežu pasākumi:</a:t>
            </a:r>
          </a:p>
          <a:p>
            <a:pPr marL="342900" indent="-342900">
              <a:buFont typeface="Arial" panose="020B0604020202020204" pitchFamily="34" charset="0"/>
              <a:buChar char="•"/>
            </a:pPr>
            <a:r>
              <a:rPr lang="lv-LV" sz="2200"/>
              <a:t>Ieguldījumi meža ieaudzēšanai, nomaiņai, atjaunošanai un retināšanai (10,4 milj. EUR (+Plānots valsts papildu finansējums 37,5 milj. EUR)). Mērķis – 90 tūkst. ha.</a:t>
            </a:r>
          </a:p>
          <a:p>
            <a:pPr marL="342900" indent="-342900">
              <a:buFont typeface="Arial" panose="020B0604020202020204" pitchFamily="34" charset="0"/>
              <a:buChar char="•"/>
            </a:pPr>
            <a:r>
              <a:rPr lang="lv-LV" sz="2200"/>
              <a:t>Atbalsts meža bojājumu profilaksei un atjaunošanai (1 milj. EUR).</a:t>
            </a:r>
          </a:p>
          <a:p>
            <a:pPr marL="342900" indent="-342900">
              <a:buFont typeface="Arial" panose="020B0604020202020204" pitchFamily="34" charset="0"/>
              <a:buChar char="•"/>
            </a:pPr>
            <a:r>
              <a:rPr lang="lv-LV" sz="2200"/>
              <a:t>Atbalsts meža ekosistēmu noturības un ekoloģiskās vērtības  uzturēšanai (6,2 milj. EUR). Mērķis - 30 tūkst. ha.</a:t>
            </a:r>
          </a:p>
          <a:p>
            <a:pPr marL="342900" indent="-342900">
              <a:buFont typeface="Arial" panose="020B0604020202020204" pitchFamily="34" charset="0"/>
              <a:buChar char="•"/>
            </a:pPr>
            <a:r>
              <a:rPr lang="lv-LV" sz="2200"/>
              <a:t>Kompensāciju veida atbalsts par mežsaimnieciskās darbības ierobežojumiem (11,9 milj. EUR (Plānots valsts papildu finansējums 21 milj. EUR). Mērķa platība – 59 000 ha.</a:t>
            </a:r>
          </a:p>
          <a:p>
            <a:pPr algn="ctr"/>
            <a:r>
              <a:rPr lang="lv-LV" sz="2200"/>
              <a:t>+</a:t>
            </a:r>
          </a:p>
          <a:p>
            <a:r>
              <a:rPr lang="lv-LV" sz="2200"/>
              <a:t>Horizontālie pasākumi:</a:t>
            </a:r>
          </a:p>
          <a:p>
            <a:pPr marL="342900" indent="-342900">
              <a:buFont typeface="Arial" panose="020B0604020202020204" pitchFamily="34" charset="0"/>
              <a:buChar char="•"/>
            </a:pPr>
            <a:r>
              <a:rPr lang="lv-LV" sz="2200"/>
              <a:t>Sadarbība (17,5 milj. EUR).</a:t>
            </a:r>
          </a:p>
          <a:p>
            <a:pPr marL="342900" indent="-342900">
              <a:buFont typeface="Arial" panose="020B0604020202020204" pitchFamily="34" charset="0"/>
              <a:buChar char="•"/>
            </a:pPr>
            <a:r>
              <a:rPr lang="lv-LV" sz="2200"/>
              <a:t>Profesionālo zināšanu un prasmju pilnveides intervence (8,3 milj. EUR).</a:t>
            </a:r>
          </a:p>
          <a:p>
            <a:pPr marL="342900" indent="-342900">
              <a:buFont typeface="Arial" panose="020B0604020202020204" pitchFamily="34" charset="0"/>
              <a:buChar char="•"/>
            </a:pPr>
            <a:r>
              <a:rPr lang="lv-LV" sz="2200"/>
              <a:t>Konsultāciju intervence (9,2 milj. EUR).</a:t>
            </a:r>
          </a:p>
          <a:p>
            <a:endParaRPr lang="lv-LV"/>
          </a:p>
        </p:txBody>
      </p:sp>
    </p:spTree>
    <p:extLst>
      <p:ext uri="{BB962C8B-B14F-4D97-AF65-F5344CB8AC3E}">
        <p14:creationId xmlns:p14="http://schemas.microsoft.com/office/powerpoint/2010/main" val="28335394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09B017D4-96E4-4065-B346-7D5DA67D193C}"/>
              </a:ext>
            </a:extLst>
          </p:cNvPr>
          <p:cNvGrpSpPr/>
          <p:nvPr/>
        </p:nvGrpSpPr>
        <p:grpSpPr>
          <a:xfrm>
            <a:off x="9305925" y="-3841"/>
            <a:ext cx="2886075" cy="2514600"/>
            <a:chOff x="6157716" y="139627"/>
            <a:chExt cx="2886075" cy="2514600"/>
          </a:xfrm>
        </p:grpSpPr>
        <p:pic>
          <p:nvPicPr>
            <p:cNvPr id="6" name="Picture 5">
              <a:extLst>
                <a:ext uri="{FF2B5EF4-FFF2-40B4-BE49-F238E27FC236}">
                  <a16:creationId xmlns:a16="http://schemas.microsoft.com/office/drawing/2014/main" id="{0AF4444C-0B8A-4933-A3C0-BDBC639B5EBD}"/>
                </a:ext>
              </a:extLst>
            </p:cNvPr>
            <p:cNvPicPr>
              <a:picLocks noChangeAspect="1"/>
            </p:cNvPicPr>
            <p:nvPr/>
          </p:nvPicPr>
          <p:blipFill>
            <a:blip r:embed="rId3">
              <a:alphaModFix amt="70000"/>
              <a:extLst>
                <a:ext uri="{BEBA8EAE-BF5A-486C-A8C5-ECC9F3942E4B}">
                  <a14:imgProps xmlns:a14="http://schemas.microsoft.com/office/drawing/2010/main">
                    <a14:imgLayer r:embed="rId4">
                      <a14:imgEffect>
                        <a14:brightnessContrast bright="40000" contrast="-40000"/>
                      </a14:imgEffect>
                    </a14:imgLayer>
                  </a14:imgProps>
                </a:ext>
              </a:extLst>
            </a:blip>
            <a:stretch>
              <a:fillRect/>
            </a:stretch>
          </p:blipFill>
          <p:spPr>
            <a:xfrm>
              <a:off x="6157716" y="139627"/>
              <a:ext cx="2886075" cy="2514600"/>
            </a:xfrm>
            <a:prstGeom prst="rect">
              <a:avLst/>
            </a:prstGeom>
          </p:spPr>
        </p:pic>
        <p:sp>
          <p:nvSpPr>
            <p:cNvPr id="7" name="TextBox 6">
              <a:extLst>
                <a:ext uri="{FF2B5EF4-FFF2-40B4-BE49-F238E27FC236}">
                  <a16:creationId xmlns:a16="http://schemas.microsoft.com/office/drawing/2014/main" id="{E65D26E8-E563-4F1B-A807-5F28B58345A5}"/>
                </a:ext>
              </a:extLst>
            </p:cNvPr>
            <p:cNvSpPr txBox="1"/>
            <p:nvPr/>
          </p:nvSpPr>
          <p:spPr>
            <a:xfrm>
              <a:off x="7489155" y="1301298"/>
              <a:ext cx="1249836" cy="415498"/>
            </a:xfrm>
            <a:prstGeom prst="rect">
              <a:avLst/>
            </a:prstGeom>
            <a:noFill/>
          </p:spPr>
          <p:txBody>
            <a:bodyPr wrap="square" rtlCol="0">
              <a:spAutoFit/>
            </a:bodyPr>
            <a:lstStyle/>
            <a:p>
              <a:r>
                <a:rPr lang="lv-LV" sz="2100">
                  <a:solidFill>
                    <a:schemeClr val="bg1"/>
                  </a:solidFill>
                  <a:latin typeface="Segoe UI Black" panose="020B0A02040204020203" pitchFamily="34" charset="0"/>
                  <a:ea typeface="Segoe UI Black" panose="020B0A02040204020203" pitchFamily="34" charset="0"/>
                </a:rPr>
                <a:t>47,50%</a:t>
              </a:r>
              <a:endParaRPr lang="en-GB" sz="2100">
                <a:solidFill>
                  <a:schemeClr val="bg1"/>
                </a:solidFill>
                <a:latin typeface="Segoe UI Black" panose="020B0A02040204020203" pitchFamily="34" charset="0"/>
                <a:ea typeface="Segoe UI Black" panose="020B0A02040204020203" pitchFamily="34" charset="0"/>
              </a:endParaRPr>
            </a:p>
          </p:txBody>
        </p:sp>
      </p:grpSp>
      <p:sp>
        <p:nvSpPr>
          <p:cNvPr id="3" name="Content Placeholder 2">
            <a:extLst>
              <a:ext uri="{FF2B5EF4-FFF2-40B4-BE49-F238E27FC236}">
                <a16:creationId xmlns:a16="http://schemas.microsoft.com/office/drawing/2014/main" id="{00BCF612-666E-4AA9-A7F6-76306E0F2E1A}"/>
              </a:ext>
            </a:extLst>
          </p:cNvPr>
          <p:cNvSpPr>
            <a:spLocks noGrp="1"/>
          </p:cNvSpPr>
          <p:nvPr>
            <p:ph idx="1"/>
          </p:nvPr>
        </p:nvSpPr>
        <p:spPr>
          <a:xfrm>
            <a:off x="384871" y="1567777"/>
            <a:ext cx="11548534" cy="4716519"/>
          </a:xfrm>
        </p:spPr>
        <p:txBody>
          <a:bodyPr>
            <a:noAutofit/>
          </a:bodyPr>
          <a:lstStyle/>
          <a:p>
            <a:pPr algn="just"/>
            <a:r>
              <a:rPr lang="lv-LV" sz="1800" b="1">
                <a:cs typeface="Segoe UI" panose="020B0502040204020203" pitchFamily="34" charset="0"/>
              </a:rPr>
              <a:t>Vides un klimata intervences:</a:t>
            </a:r>
          </a:p>
          <a:p>
            <a:pPr marL="342900" indent="-342900" algn="just">
              <a:buFont typeface="Wingdings" panose="05000000000000000000" pitchFamily="2" charset="2"/>
              <a:buChar char="ü"/>
            </a:pPr>
            <a:r>
              <a:rPr lang="lv-LV" sz="1800" b="1">
                <a:cs typeface="Segoe UI" panose="020B0502040204020203" pitchFamily="34" charset="0"/>
              </a:rPr>
              <a:t>Pastiprināta nosacījumu sistēma </a:t>
            </a:r>
            <a:r>
              <a:rPr lang="lv-LV" sz="1800">
                <a:cs typeface="Segoe UI" panose="020B0502040204020203" pitchFamily="34" charset="0"/>
              </a:rPr>
              <a:t>(pamatprasības) – laba lauksaimniecības un vides stāvokļa nosacījumi vides un klimata, sabiedrības veselības, dzīvnieku veselības, augu veselības un dzīvnieku labturības jomā</a:t>
            </a:r>
          </a:p>
          <a:p>
            <a:pPr marL="342900" indent="-342900" algn="just">
              <a:buFont typeface="Wingdings" panose="05000000000000000000" pitchFamily="2" charset="2"/>
              <a:buChar char="ü"/>
            </a:pPr>
            <a:r>
              <a:rPr lang="lv-LV" sz="1800" b="1">
                <a:cs typeface="Segoe UI" panose="020B0502040204020203" pitchFamily="34" charset="0"/>
              </a:rPr>
              <a:t>Eko-shēmas</a:t>
            </a:r>
            <a:r>
              <a:rPr lang="lv-LV" sz="1800">
                <a:cs typeface="Segoe UI" panose="020B0502040204020203" pitchFamily="34" charset="0"/>
              </a:rPr>
              <a:t> – lauksaimniekam brīvprātīgas, klimatam un videi labvēlīgas lauksaimniecības prakses (pārsniedz pamatprasības) – pasākumi bioloģiskās daudzveidības uzlabošanai, augsnes auglībai un aizsardzībai, mēslošanas un AAL efektīvai lietošanai</a:t>
            </a:r>
          </a:p>
          <a:p>
            <a:pPr marL="342900" indent="-342900" algn="just">
              <a:buFont typeface="Wingdings" panose="05000000000000000000" pitchFamily="2" charset="2"/>
              <a:buChar char="ü"/>
            </a:pPr>
            <a:r>
              <a:rPr lang="lv-LV" sz="1800" b="1">
                <a:cs typeface="Segoe UI" panose="020B0502040204020203" pitchFamily="34" charset="0"/>
              </a:rPr>
              <a:t>Agrovides pasākumi </a:t>
            </a:r>
            <a:r>
              <a:rPr lang="lv-LV" sz="1800">
                <a:cs typeface="Segoe UI" panose="020B0502040204020203" pitchFamily="34" charset="0"/>
              </a:rPr>
              <a:t>– brīvprātīgas daudzgadu saistības vides un klimata mērķu sasniegšanai, t.sk., augsnes, gaisa un ūdens kvalitātes, dzīvnieku labturības uzlabošanai, biodaudzveidības saglabāšanai;</a:t>
            </a:r>
          </a:p>
          <a:p>
            <a:pPr marL="342900" indent="-342900" algn="just">
              <a:buFont typeface="Wingdings" panose="05000000000000000000" pitchFamily="2" charset="2"/>
              <a:buChar char="ü"/>
            </a:pPr>
            <a:r>
              <a:rPr lang="lv-LV" sz="1800" b="1">
                <a:cs typeface="Segoe UI" panose="020B0502040204020203" pitchFamily="34" charset="0"/>
              </a:rPr>
              <a:t>Bioloģiskā lauksaimniecība </a:t>
            </a:r>
            <a:r>
              <a:rPr lang="lv-LV" sz="1800">
                <a:cs typeface="Segoe UI" panose="020B0502040204020203" pitchFamily="34" charset="0"/>
              </a:rPr>
              <a:t>– ilgtspējīgas lauksaimniecības metodes, tādejādi mazinot ietekmi uz dabas resursiem, bioloģisko daudzveidību un klimatu;</a:t>
            </a:r>
          </a:p>
          <a:p>
            <a:pPr marL="342900" indent="-342900" algn="just">
              <a:buFont typeface="Wingdings" panose="05000000000000000000" pitchFamily="2" charset="2"/>
              <a:buChar char="ü"/>
            </a:pPr>
            <a:r>
              <a:rPr lang="lv-LV" sz="1800">
                <a:cs typeface="Segoe UI" panose="020B0502040204020203" pitchFamily="34" charset="0"/>
              </a:rPr>
              <a:t>Atbalsts </a:t>
            </a:r>
            <a:r>
              <a:rPr lang="lv-LV" sz="1800" b="1">
                <a:cs typeface="Segoe UI" panose="020B0502040204020203" pitchFamily="34" charset="0"/>
              </a:rPr>
              <a:t>ilgtspējīgas mežsaimniecības </a:t>
            </a:r>
            <a:r>
              <a:rPr lang="lv-LV" sz="1800">
                <a:cs typeface="Segoe UI" panose="020B0502040204020203" pitchFamily="34" charset="0"/>
              </a:rPr>
              <a:t>veicināšanai un biodaudzveidības saglabāšanai mežos;</a:t>
            </a:r>
          </a:p>
          <a:p>
            <a:pPr marL="342900" indent="-342900" algn="just">
              <a:buFont typeface="Wingdings" panose="05000000000000000000" pitchFamily="2" charset="2"/>
              <a:buChar char="ü"/>
            </a:pPr>
            <a:r>
              <a:rPr lang="lv-LV" sz="1800" b="1">
                <a:cs typeface="Segoe UI" panose="020B0502040204020203" pitchFamily="34" charset="0"/>
              </a:rPr>
              <a:t>Zaļās un neienesīgās investīcijas</a:t>
            </a:r>
            <a:r>
              <a:rPr lang="lv-LV" sz="1800">
                <a:cs typeface="Segoe UI" panose="020B0502040204020203" pitchFamily="34" charset="0"/>
              </a:rPr>
              <a:t>, lai sekmētu ieguldījumus lauku saimniecībās klimata pārmaiņu mazinošo un pielāgošanās darbību īstenošanai, atjaunojamās enerģijas izmantošanai, riskus mazinošiem ieguldījumiem;</a:t>
            </a:r>
          </a:p>
        </p:txBody>
      </p:sp>
      <p:sp>
        <p:nvSpPr>
          <p:cNvPr id="8" name="Slide Number Placeholder 5">
            <a:extLst>
              <a:ext uri="{FF2B5EF4-FFF2-40B4-BE49-F238E27FC236}">
                <a16:creationId xmlns:a16="http://schemas.microsoft.com/office/drawing/2014/main" id="{B86803C1-3085-4C46-BE9E-0424771F4F1B}"/>
              </a:ext>
            </a:extLst>
          </p:cNvPr>
          <p:cNvSpPr>
            <a:spLocks noGrp="1"/>
          </p:cNvSpPr>
          <p:nvPr>
            <p:ph type="sldNum" sz="quarter" idx="13"/>
          </p:nvPr>
        </p:nvSpPr>
        <p:spPr>
          <a:xfrm>
            <a:off x="11605684" y="6333469"/>
            <a:ext cx="476250" cy="390525"/>
          </a:xfrm>
        </p:spPr>
        <p:txBody>
          <a:bodyPr/>
          <a:lstStyle/>
          <a:p>
            <a:pPr>
              <a:defRPr/>
            </a:pPr>
            <a:fld id="{3F145C17-0790-4DE9-9FFF-FF94760C83AB}" type="slidenum">
              <a:rPr lang="en-US" altLang="en-US" sz="900"/>
              <a:pPr>
                <a:defRPr/>
              </a:pPr>
              <a:t>41</a:t>
            </a:fld>
            <a:endParaRPr lang="en-US" altLang="en-US" sz="900"/>
          </a:p>
        </p:txBody>
      </p:sp>
      <p:sp>
        <p:nvSpPr>
          <p:cNvPr id="5" name="Virsraksts 1">
            <a:extLst>
              <a:ext uri="{FF2B5EF4-FFF2-40B4-BE49-F238E27FC236}">
                <a16:creationId xmlns:a16="http://schemas.microsoft.com/office/drawing/2014/main" id="{33B6788C-6561-4A65-9C15-0A16DDBF924F}"/>
              </a:ext>
            </a:extLst>
          </p:cNvPr>
          <p:cNvSpPr txBox="1">
            <a:spLocks/>
          </p:cNvSpPr>
          <p:nvPr/>
        </p:nvSpPr>
        <p:spPr>
          <a:xfrm>
            <a:off x="3012350" y="406106"/>
            <a:ext cx="7110630" cy="751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normAutofit/>
          </a:bodyPr>
          <a:lstStyle>
            <a:defPPr>
              <a:defRPr lang="en-US"/>
            </a:defPPr>
            <a:lvl1pPr>
              <a:defRPr sz="2800" b="1">
                <a:solidFill>
                  <a:srgbClr val="3E1E1F"/>
                </a:solidFill>
                <a:latin typeface="Segoe UI Light" panose="020B0502040204020203" pitchFamily="34" charset="0"/>
                <a:ea typeface="Verdana" panose="020B0604030504040204" pitchFamily="34" charset="0"/>
                <a:cs typeface="Segoe UI Light" panose="020B0502040204020203" pitchFamily="34" charset="0"/>
              </a:defRPr>
            </a:lvl1pPr>
            <a:lvl2pPr algn="ctr">
              <a:defRPr sz="4500"/>
            </a:lvl2pPr>
            <a:lvl3pPr algn="ctr">
              <a:defRPr sz="4500"/>
            </a:lvl3pPr>
            <a:lvl4pPr algn="ctr">
              <a:defRPr sz="4500"/>
            </a:lvl4pPr>
            <a:lvl5pPr algn="ctr">
              <a:defRPr sz="4500"/>
            </a:lvl5pPr>
            <a:lvl6pPr marL="457200" algn="ctr" defTabSz="938213" fontAlgn="base">
              <a:spcBef>
                <a:spcPct val="0"/>
              </a:spcBef>
              <a:spcAft>
                <a:spcPct val="0"/>
              </a:spcAft>
              <a:defRPr sz="4500"/>
            </a:lvl6pPr>
            <a:lvl7pPr marL="914400" algn="ctr" defTabSz="938213" fontAlgn="base">
              <a:spcBef>
                <a:spcPct val="0"/>
              </a:spcBef>
              <a:spcAft>
                <a:spcPct val="0"/>
              </a:spcAft>
              <a:defRPr sz="4500"/>
            </a:lvl7pPr>
            <a:lvl8pPr marL="1371600" algn="ctr" defTabSz="938213" fontAlgn="base">
              <a:spcBef>
                <a:spcPct val="0"/>
              </a:spcBef>
              <a:spcAft>
                <a:spcPct val="0"/>
              </a:spcAft>
              <a:defRPr sz="4500"/>
            </a:lvl8pPr>
            <a:lvl9pPr marL="1828800" algn="ctr" defTabSz="938213" fontAlgn="base">
              <a:spcBef>
                <a:spcPct val="0"/>
              </a:spcBef>
              <a:spcAft>
                <a:spcPct val="0"/>
              </a:spcAft>
              <a:defRPr sz="4500"/>
            </a:lvl9pPr>
          </a:lstStyle>
          <a:p>
            <a:pPr algn="ctr"/>
            <a:r>
              <a:rPr lang="lv-LV" sz="2000">
                <a:solidFill>
                  <a:schemeClr val="accent6">
                    <a:lumMod val="75000"/>
                  </a:schemeClr>
                </a:solidFill>
                <a:latin typeface="Verdana" panose="020B0604030504040204" pitchFamily="34" charset="0"/>
                <a:cs typeface="Segoe UI" panose="020B0502040204020203" pitchFamily="34" charset="0"/>
              </a:rPr>
              <a:t>KLP plānotās rīcības vides un klimata jomā</a:t>
            </a:r>
          </a:p>
        </p:txBody>
      </p:sp>
    </p:spTree>
    <p:extLst>
      <p:ext uri="{BB962C8B-B14F-4D97-AF65-F5344CB8AC3E}">
        <p14:creationId xmlns:p14="http://schemas.microsoft.com/office/powerpoint/2010/main" val="19904587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56DEE69D-9786-8148-13E7-2B3E5EEC3F3F}"/>
              </a:ext>
            </a:extLst>
          </p:cNvPr>
          <p:cNvSpPr>
            <a:spLocks noGrp="1"/>
          </p:cNvSpPr>
          <p:nvPr>
            <p:ph type="title"/>
          </p:nvPr>
        </p:nvSpPr>
        <p:spPr>
          <a:xfrm>
            <a:off x="2193925" y="447676"/>
            <a:ext cx="9363666" cy="1030250"/>
          </a:xfrm>
        </p:spPr>
        <p:txBody>
          <a:bodyPr>
            <a:normAutofit/>
          </a:bodyPr>
          <a:lstStyle/>
          <a:p>
            <a:pPr algn="ctr"/>
            <a:r>
              <a:rPr lang="lv-LV" sz="2000">
                <a:solidFill>
                  <a:schemeClr val="accent6">
                    <a:lumMod val="75000"/>
                  </a:schemeClr>
                </a:solidFill>
              </a:rPr>
              <a:t>Informatīvais ziņojums par ZIZIMM sektora virzību </a:t>
            </a:r>
            <a:br>
              <a:rPr lang="lv-LV" sz="2000">
                <a:solidFill>
                  <a:schemeClr val="accent6">
                    <a:lumMod val="75000"/>
                  </a:schemeClr>
                </a:solidFill>
              </a:rPr>
            </a:br>
            <a:r>
              <a:rPr lang="lv-LV" sz="2000">
                <a:solidFill>
                  <a:schemeClr val="accent6">
                    <a:lumMod val="75000"/>
                  </a:schemeClr>
                </a:solidFill>
              </a:rPr>
              <a:t>uz </a:t>
            </a:r>
            <a:r>
              <a:rPr lang="lv-LV" sz="2000" err="1">
                <a:solidFill>
                  <a:schemeClr val="accent6">
                    <a:lumMod val="75000"/>
                  </a:schemeClr>
                </a:solidFill>
              </a:rPr>
              <a:t>klimatneitralitāti</a:t>
            </a:r>
            <a:endParaRPr lang="lv-LV" altLang="lv-LV" sz="2000">
              <a:solidFill>
                <a:schemeClr val="accent6">
                  <a:lumMod val="75000"/>
                </a:schemeClr>
              </a:solidFill>
            </a:endParaRPr>
          </a:p>
        </p:txBody>
      </p:sp>
      <p:sp>
        <p:nvSpPr>
          <p:cNvPr id="4" name="Text Placeholder 3">
            <a:extLst>
              <a:ext uri="{FF2B5EF4-FFF2-40B4-BE49-F238E27FC236}">
                <a16:creationId xmlns:a16="http://schemas.microsoft.com/office/drawing/2014/main" id="{B42156DD-1E30-7A01-820B-3D9EFC6CB4E0}"/>
              </a:ext>
            </a:extLst>
          </p:cNvPr>
          <p:cNvSpPr>
            <a:spLocks noGrp="1"/>
          </p:cNvSpPr>
          <p:nvPr>
            <p:ph type="body" sz="half" idx="2"/>
          </p:nvPr>
        </p:nvSpPr>
        <p:spPr>
          <a:xfrm>
            <a:off x="1024569" y="1808163"/>
            <a:ext cx="10354632" cy="4318000"/>
          </a:xfrm>
        </p:spPr>
        <p:txBody>
          <a:bodyPr>
            <a:normAutofit/>
          </a:bodyPr>
          <a:lstStyle/>
          <a:p>
            <a:pPr marL="342900" indent="-342900" algn="just">
              <a:lnSpc>
                <a:spcPct val="107000"/>
              </a:lnSpc>
              <a:buFont typeface="Arial" panose="020B0604020202020204" pitchFamily="34" charset="0"/>
              <a:buChar char="•"/>
            </a:pPr>
            <a:r>
              <a:rPr lang="lv-LV" altLang="lv-LV" sz="1800"/>
              <a:t>VARAM, sadarbībā ar ZM, balstoties uz Ministru kabineta protokolu                         Nr. 2021-MK.PROT-36#28, līdz 2023. gada 1. maijam izstrādā un iesniedz Ministru kabinetā: </a:t>
            </a:r>
          </a:p>
          <a:p>
            <a:pPr marL="812688" lvl="1" indent="-342900" algn="just">
              <a:lnSpc>
                <a:spcPct val="107000"/>
              </a:lnSpc>
              <a:buFont typeface="Arial" panose="020B0604020202020204" pitchFamily="34" charset="0"/>
              <a:buChar char="•"/>
            </a:pPr>
            <a:r>
              <a:rPr lang="lv-LV" altLang="lv-LV" sz="1800">
                <a:latin typeface="Verdana" panose="020B0604030504040204" pitchFamily="34" charset="0"/>
                <a:ea typeface="Verdana" panose="020B0604030504040204" pitchFamily="34" charset="0"/>
              </a:rPr>
              <a:t>Informatīvu ziņojumu: “Par Zemes izmantošanas, zemes izmantošanas maiņas un mežsaimniecības sektora virzību uz </a:t>
            </a:r>
            <a:r>
              <a:rPr lang="lv-LV" altLang="lv-LV" sz="1800" err="1">
                <a:latin typeface="Verdana" panose="020B0604030504040204" pitchFamily="34" charset="0"/>
                <a:ea typeface="Verdana" panose="020B0604030504040204" pitchFamily="34" charset="0"/>
              </a:rPr>
              <a:t>klimatneitralitāti</a:t>
            </a:r>
            <a:r>
              <a:rPr lang="lv-LV" altLang="lv-LV" sz="1800">
                <a:latin typeface="Verdana" panose="020B0604030504040204" pitchFamily="34" charset="0"/>
                <a:ea typeface="Verdana" panose="020B0604030504040204" pitchFamily="34" charset="0"/>
              </a:rPr>
              <a:t>”</a:t>
            </a:r>
          </a:p>
          <a:p>
            <a:pPr marL="342900" indent="-342900">
              <a:lnSpc>
                <a:spcPct val="90000"/>
              </a:lnSpc>
              <a:buFont typeface="Arial" panose="020B0604020202020204" pitchFamily="34" charset="0"/>
              <a:buChar char="•"/>
            </a:pPr>
            <a:endParaRPr lang="lv-LV" altLang="lv-LV" sz="1800"/>
          </a:p>
          <a:p>
            <a:pPr marL="342900" indent="-342900">
              <a:lnSpc>
                <a:spcPct val="90000"/>
              </a:lnSpc>
              <a:buFont typeface="Arial" panose="020B0604020202020204" pitchFamily="34" charset="0"/>
              <a:buChar char="•"/>
            </a:pPr>
            <a:r>
              <a:rPr lang="lv-LV" altLang="lv-LV" sz="1800"/>
              <a:t>Informatīvajā ziņojumā tiks ieļautas sekojošās sadaļas:</a:t>
            </a:r>
          </a:p>
          <a:p>
            <a:pPr marL="812688" lvl="1" indent="-342900">
              <a:lnSpc>
                <a:spcPct val="90000"/>
              </a:lnSpc>
              <a:buFont typeface="Arial" panose="020B0604020202020204" pitchFamily="34" charset="0"/>
              <a:buChar char="•"/>
            </a:pPr>
            <a:r>
              <a:rPr lang="lv-LV" altLang="lv-LV" sz="1800">
                <a:latin typeface="Verdana" panose="020B0604030504040204" pitchFamily="34" charset="0"/>
                <a:ea typeface="Verdana" panose="020B0604030504040204" pitchFamily="34" charset="0"/>
              </a:rPr>
              <a:t>Eiropas Savienības ZIZIMM politikas un stratēģija,</a:t>
            </a:r>
          </a:p>
          <a:p>
            <a:pPr marL="812688" lvl="1" indent="-342900">
              <a:lnSpc>
                <a:spcPct val="90000"/>
              </a:lnSpc>
              <a:buFont typeface="Arial" panose="020B0604020202020204" pitchFamily="34" charset="0"/>
              <a:buChar char="•"/>
            </a:pPr>
            <a:r>
              <a:rPr lang="lv-LV" altLang="lv-LV" sz="1800">
                <a:latin typeface="Verdana" panose="020B0604030504040204" pitchFamily="34" charset="0"/>
                <a:ea typeface="Verdana" panose="020B0604030504040204" pitchFamily="34" charset="0"/>
              </a:rPr>
              <a:t>Latvijas ZIZIMM politikas un stratēģija,</a:t>
            </a:r>
          </a:p>
          <a:p>
            <a:pPr marL="812688" lvl="1" indent="-342900">
              <a:lnSpc>
                <a:spcPct val="90000"/>
              </a:lnSpc>
              <a:buFont typeface="Arial" panose="020B0604020202020204" pitchFamily="34" charset="0"/>
              <a:buChar char="•"/>
            </a:pPr>
            <a:r>
              <a:rPr lang="lv-LV" altLang="lv-LV" sz="1800">
                <a:latin typeface="Verdana" panose="020B0604030504040204" pitchFamily="34" charset="0"/>
                <a:ea typeface="Verdana" panose="020B0604030504040204" pitchFamily="34" charset="0"/>
              </a:rPr>
              <a:t>Aprakstoša sadaļa par ZIZIMM sektoru, ieskaitot problēmas un galvenos SEG emisiju avotus,</a:t>
            </a:r>
          </a:p>
          <a:p>
            <a:pPr marL="812688" lvl="1" indent="-342900">
              <a:lnSpc>
                <a:spcPct val="90000"/>
              </a:lnSpc>
              <a:buFont typeface="Arial" panose="020B0604020202020204" pitchFamily="34" charset="0"/>
              <a:buChar char="•"/>
            </a:pPr>
            <a:r>
              <a:rPr lang="lv-LV" altLang="lv-LV" sz="1800">
                <a:latin typeface="Verdana" panose="020B0604030504040204" pitchFamily="34" charset="0"/>
                <a:ea typeface="Verdana" panose="020B0604030504040204" pitchFamily="34" charset="0"/>
              </a:rPr>
              <a:t>ZIZIMM sektora iespējamie attīstības scenāriji,</a:t>
            </a:r>
          </a:p>
          <a:p>
            <a:pPr marL="812688" lvl="1" indent="-342900">
              <a:lnSpc>
                <a:spcPct val="90000"/>
              </a:lnSpc>
              <a:buFont typeface="Arial" panose="020B0604020202020204" pitchFamily="34" charset="0"/>
              <a:buChar char="•"/>
            </a:pPr>
            <a:r>
              <a:rPr lang="lv-LV" altLang="lv-LV" sz="1800">
                <a:latin typeface="Verdana" panose="020B0604030504040204" pitchFamily="34" charset="0"/>
                <a:ea typeface="Verdana" panose="020B0604030504040204" pitchFamily="34" charset="0"/>
              </a:rPr>
              <a:t>Rekomendācijas par lēmumiem, lai tiktu sasniegti ZIZIMM mērķi.</a:t>
            </a:r>
            <a:endParaRPr lang="lv-LV" altLang="lv-LV" sz="1800"/>
          </a:p>
        </p:txBody>
      </p:sp>
      <p:sp>
        <p:nvSpPr>
          <p:cNvPr id="16388" name="Text Placeholder 4">
            <a:extLst>
              <a:ext uri="{FF2B5EF4-FFF2-40B4-BE49-F238E27FC236}">
                <a16:creationId xmlns:a16="http://schemas.microsoft.com/office/drawing/2014/main" id="{3454E529-5EE5-24B3-0011-55DFA2445F35}"/>
              </a:ext>
            </a:extLst>
          </p:cNvPr>
          <p:cNvSpPr>
            <a:spLocks noGrp="1"/>
          </p:cNvSpPr>
          <p:nvPr>
            <p:ph type="body" sz="quarter" idx="10"/>
          </p:nvPr>
        </p:nvSpPr>
        <p:spPr/>
        <p:txBody>
          <a:bodyPr/>
          <a:lstStyle/>
          <a:p>
            <a:endParaRPr lang="lv-LV" altLang="lv-LV"/>
          </a:p>
        </p:txBody>
      </p:sp>
      <p:sp>
        <p:nvSpPr>
          <p:cNvPr id="16389" name="Text Placeholder 5">
            <a:extLst>
              <a:ext uri="{FF2B5EF4-FFF2-40B4-BE49-F238E27FC236}">
                <a16:creationId xmlns:a16="http://schemas.microsoft.com/office/drawing/2014/main" id="{49F5FB47-7DAD-F916-FBC7-D7C3B6C88E2E}"/>
              </a:ext>
            </a:extLst>
          </p:cNvPr>
          <p:cNvSpPr>
            <a:spLocks noGrp="1"/>
          </p:cNvSpPr>
          <p:nvPr>
            <p:ph type="body" sz="quarter" idx="12"/>
          </p:nvPr>
        </p:nvSpPr>
        <p:spPr/>
        <p:txBody>
          <a:bodyPr/>
          <a:lstStyle/>
          <a:p>
            <a:endParaRPr lang="lv-LV" altLang="lv-LV"/>
          </a:p>
        </p:txBody>
      </p:sp>
      <p:sp>
        <p:nvSpPr>
          <p:cNvPr id="16390" name="Slide Number Placeholder 6">
            <a:extLst>
              <a:ext uri="{FF2B5EF4-FFF2-40B4-BE49-F238E27FC236}">
                <a16:creationId xmlns:a16="http://schemas.microsoft.com/office/drawing/2014/main" id="{C5603CE8-86DA-D125-34C7-7A21A2030BFD}"/>
              </a:ext>
            </a:extLst>
          </p:cNvPr>
          <p:cNvSpPr>
            <a:spLocks noGrp="1" noChangeArrowheads="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C732A3BC-3219-4FE5-8790-F3E9A6484063}" type="slidenum">
              <a:rPr lang="en-US" altLang="en-US" smtClean="0"/>
              <a:pPr/>
              <a:t>42</a:t>
            </a:fld>
            <a:endParaRPr lang="en-US" altLang="en-US"/>
          </a:p>
        </p:txBody>
      </p:sp>
    </p:spTree>
    <p:extLst>
      <p:ext uri="{BB962C8B-B14F-4D97-AF65-F5344CB8AC3E}">
        <p14:creationId xmlns:p14="http://schemas.microsoft.com/office/powerpoint/2010/main" val="19864820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1CE61D-BE71-5B08-11C7-7E439C3B0ECC}"/>
              </a:ext>
            </a:extLst>
          </p:cNvPr>
          <p:cNvSpPr>
            <a:spLocks noGrp="1"/>
          </p:cNvSpPr>
          <p:nvPr>
            <p:ph type="ctrTitle"/>
          </p:nvPr>
        </p:nvSpPr>
        <p:spPr>
          <a:xfrm>
            <a:off x="1524000" y="1122363"/>
            <a:ext cx="9144000" cy="3237042"/>
          </a:xfrm>
        </p:spPr>
        <p:txBody>
          <a:bodyPr>
            <a:normAutofit/>
          </a:bodyPr>
          <a:lstStyle/>
          <a:p>
            <a:r>
              <a:rPr lang="lv-LV"/>
              <a:t>Vides aizsardzības un reģionālās attīstības minstrija</a:t>
            </a:r>
            <a:endParaRPr lang="lv-LV">
              <a:cs typeface="Calibri Light"/>
            </a:endParaRPr>
          </a:p>
        </p:txBody>
      </p:sp>
    </p:spTree>
    <p:extLst>
      <p:ext uri="{BB962C8B-B14F-4D97-AF65-F5344CB8AC3E}">
        <p14:creationId xmlns:p14="http://schemas.microsoft.com/office/powerpoint/2010/main" val="14870616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655E6-ACB5-1AEF-84E4-FB99C0FFFCC0}"/>
              </a:ext>
            </a:extLst>
          </p:cNvPr>
          <p:cNvSpPr>
            <a:spLocks noGrp="1"/>
          </p:cNvSpPr>
          <p:nvPr>
            <p:ph type="title"/>
          </p:nvPr>
        </p:nvSpPr>
        <p:spPr>
          <a:xfrm>
            <a:off x="956930" y="365126"/>
            <a:ext cx="10396870" cy="721800"/>
          </a:xfrm>
        </p:spPr>
        <p:txBody>
          <a:bodyPr>
            <a:normAutofit/>
          </a:bodyPr>
          <a:lstStyle/>
          <a:p>
            <a:pPr algn="ctr"/>
            <a:r>
              <a:rPr lang="lv-LV" sz="2000" b="1">
                <a:solidFill>
                  <a:schemeClr val="accent6">
                    <a:lumMod val="75000"/>
                  </a:schemeClr>
                </a:solidFill>
                <a:latin typeface="Verdana" panose="020B0604030504040204" pitchFamily="34" charset="0"/>
                <a:ea typeface="Verdana" panose="020B0604030504040204" pitchFamily="34" charset="0"/>
              </a:rPr>
              <a:t>Latvijas klimata politika un mērķi</a:t>
            </a:r>
            <a:endParaRPr lang="lv-LV" sz="2000" i="1">
              <a:solidFill>
                <a:schemeClr val="accent6">
                  <a:lumMod val="75000"/>
                </a:schemeClr>
              </a:solidFill>
              <a:latin typeface="Verdana" panose="020B0604030504040204" pitchFamily="34" charset="0"/>
              <a:ea typeface="Verdana" panose="020B0604030504040204" pitchFamily="34" charset="0"/>
            </a:endParaRPr>
          </a:p>
        </p:txBody>
      </p:sp>
      <p:sp>
        <p:nvSpPr>
          <p:cNvPr id="3" name="Content Placeholder 2">
            <a:extLst>
              <a:ext uri="{FF2B5EF4-FFF2-40B4-BE49-F238E27FC236}">
                <a16:creationId xmlns:a16="http://schemas.microsoft.com/office/drawing/2014/main" id="{AFAC53AA-4A25-797A-A3C1-CDE773CA409E}"/>
              </a:ext>
            </a:extLst>
          </p:cNvPr>
          <p:cNvSpPr>
            <a:spLocks noGrp="1"/>
          </p:cNvSpPr>
          <p:nvPr>
            <p:ph idx="1"/>
          </p:nvPr>
        </p:nvSpPr>
        <p:spPr>
          <a:xfrm>
            <a:off x="630355" y="1373761"/>
            <a:ext cx="8063934" cy="5187295"/>
          </a:xfrm>
        </p:spPr>
        <p:txBody>
          <a:bodyPr>
            <a:noAutofit/>
          </a:bodyPr>
          <a:lstStyle/>
          <a:p>
            <a:pPr marL="171484" indent="-171484" algn="just"/>
            <a:r>
              <a:rPr lang="lv-LV" sz="1800">
                <a:latin typeface="Verdana" panose="020B0604030504040204" pitchFamily="34" charset="0"/>
                <a:ea typeface="Verdana" panose="020B0604030504040204" pitchFamily="34" charset="0"/>
              </a:rPr>
              <a:t>Likumprojekts «</a:t>
            </a:r>
            <a:r>
              <a:rPr lang="lv-LV" sz="1800" b="1">
                <a:latin typeface="Verdana" panose="020B0604030504040204" pitchFamily="34" charset="0"/>
                <a:ea typeface="Verdana" panose="020B0604030504040204" pitchFamily="34" charset="0"/>
              </a:rPr>
              <a:t>Klimata likums</a:t>
            </a:r>
            <a:r>
              <a:rPr lang="lv-LV" sz="1800">
                <a:latin typeface="Verdana" panose="020B0604030504040204" pitchFamily="34" charset="0"/>
                <a:ea typeface="Verdana" panose="020B0604030504040204" pitchFamily="34" charset="0"/>
              </a:rPr>
              <a:t>» ir izstrādāts, lai pilnveidotu un aktualizētu klimata politikas regulējumu, nosakot visus politikas īstenošanai nepieciešamos nosacījumus vienuviet.</a:t>
            </a:r>
            <a:endParaRPr lang="lv-LV" sz="1800" b="1">
              <a:latin typeface="Verdana" panose="020B0604030504040204" pitchFamily="34" charset="0"/>
              <a:ea typeface="Verdana" panose="020B0604030504040204" pitchFamily="34" charset="0"/>
              <a:cs typeface="Times New Roman"/>
            </a:endParaRPr>
          </a:p>
          <a:p>
            <a:endParaRPr lang="lv-LV" sz="1800" b="1">
              <a:ea typeface="Verdana"/>
              <a:cs typeface="Times New Roman"/>
            </a:endParaRPr>
          </a:p>
          <a:p>
            <a:endParaRPr lang="lv-LV" sz="1800" b="1">
              <a:ea typeface="Verdana"/>
              <a:cs typeface="Times New Roman"/>
            </a:endParaRPr>
          </a:p>
          <a:p>
            <a:endParaRPr lang="lv-LV" sz="1800" b="1">
              <a:ea typeface="Verdana"/>
              <a:cs typeface="Times New Roman"/>
            </a:endParaRPr>
          </a:p>
          <a:p>
            <a:endParaRPr lang="lv-LV" sz="1800" b="1">
              <a:ea typeface="Verdana"/>
              <a:cs typeface="Times New Roman"/>
            </a:endParaRPr>
          </a:p>
          <a:p>
            <a:endParaRPr lang="lv-LV" sz="1800" b="1">
              <a:ea typeface="Verdana"/>
              <a:cs typeface="Times New Roman"/>
            </a:endParaRPr>
          </a:p>
          <a:p>
            <a:endParaRPr lang="lv-LV" sz="1800" b="1">
              <a:ea typeface="Verdana"/>
              <a:cs typeface="Times New Roman"/>
            </a:endParaRPr>
          </a:p>
          <a:p>
            <a:r>
              <a:rPr lang="lv-LV" sz="1800" b="1">
                <a:latin typeface="Verdana" panose="020B0604030504040204" pitchFamily="34" charset="0"/>
                <a:ea typeface="Verdana" panose="020B0604030504040204" pitchFamily="34" charset="0"/>
                <a:cs typeface="Times New Roman"/>
              </a:rPr>
              <a:t>Likuma II nodaļa </a:t>
            </a:r>
            <a:r>
              <a:rPr lang="lv-LV" sz="1800">
                <a:latin typeface="Verdana" panose="020B0604030504040204" pitchFamily="34" charset="0"/>
                <a:ea typeface="Verdana" panose="020B0604030504040204" pitchFamily="34" charset="0"/>
                <a:cs typeface="Times New Roman"/>
              </a:rPr>
              <a:t>nosaka siltumnīcefekta gāzu emisiju samazināšanas un oglekļa dioksīda piesaistes mērķus </a:t>
            </a:r>
            <a:r>
              <a:rPr lang="lv-LV" sz="1800" b="1">
                <a:latin typeface="Verdana" panose="020B0604030504040204" pitchFamily="34" charset="0"/>
                <a:ea typeface="Verdana" panose="020B0604030504040204" pitchFamily="34" charset="0"/>
                <a:cs typeface="Times New Roman"/>
              </a:rPr>
              <a:t>nozarēm</a:t>
            </a:r>
            <a:r>
              <a:rPr lang="lv-LV" sz="1800">
                <a:latin typeface="Verdana" panose="020B0604030504040204" pitchFamily="34" charset="0"/>
                <a:ea typeface="Verdana" panose="020B0604030504040204" pitchFamily="34" charset="0"/>
                <a:cs typeface="Times New Roman"/>
              </a:rPr>
              <a:t> un to izpildi.</a:t>
            </a:r>
          </a:p>
          <a:p>
            <a:r>
              <a:rPr lang="lv-LV" sz="1800" b="1">
                <a:latin typeface="Verdana" panose="020B0604030504040204" pitchFamily="34" charset="0"/>
                <a:ea typeface="Verdana" panose="020B0604030504040204" pitchFamily="34" charset="0"/>
                <a:cs typeface="Times New Roman"/>
              </a:rPr>
              <a:t>Likuma III nodaļa</a:t>
            </a:r>
            <a:r>
              <a:rPr lang="lv-LV" sz="1800">
                <a:latin typeface="Verdana" panose="020B0604030504040204" pitchFamily="34" charset="0"/>
                <a:ea typeface="Verdana" panose="020B0604030504040204" pitchFamily="34" charset="0"/>
                <a:cs typeface="Times New Roman"/>
              </a:rPr>
              <a:t> nosaka Latvijas pielāgošanās klimata pārmaiņām politikas izstrādi un pielāgošanās klimata pārmaiņām politikas mērķus un pasākumu integrēšanu </a:t>
            </a:r>
            <a:r>
              <a:rPr lang="lv-LV" sz="1800" b="1">
                <a:latin typeface="Verdana" panose="020B0604030504040204" pitchFamily="34" charset="0"/>
                <a:ea typeface="Verdana" panose="020B0604030504040204" pitchFamily="34" charset="0"/>
                <a:cs typeface="Times New Roman"/>
              </a:rPr>
              <a:t>nozaru</a:t>
            </a:r>
            <a:r>
              <a:rPr lang="lv-LV" sz="1800">
                <a:latin typeface="Verdana" panose="020B0604030504040204" pitchFamily="34" charset="0"/>
                <a:ea typeface="Verdana" panose="020B0604030504040204" pitchFamily="34" charset="0"/>
                <a:cs typeface="Times New Roman"/>
              </a:rPr>
              <a:t> politikās un to īstenošanu.</a:t>
            </a:r>
            <a:endParaRPr lang="lv-LV" sz="1800">
              <a:latin typeface="Verdana" panose="020B0604030504040204" pitchFamily="34" charset="0"/>
              <a:ea typeface="Verdana" panose="020B0604030504040204" pitchFamily="34" charset="0"/>
            </a:endParaRPr>
          </a:p>
        </p:txBody>
      </p:sp>
      <p:pic>
        <p:nvPicPr>
          <p:cNvPr id="8" name="Picture 7" descr="A pencil on a piece of paper&#10;&#10;Description automatically generated with medium confidence">
            <a:extLst>
              <a:ext uri="{FF2B5EF4-FFF2-40B4-BE49-F238E27FC236}">
                <a16:creationId xmlns:a16="http://schemas.microsoft.com/office/drawing/2014/main" id="{6D85FEFA-7A49-F02E-7235-8E45C1A6A5BD}"/>
              </a:ext>
            </a:extLst>
          </p:cNvPr>
          <p:cNvPicPr>
            <a:picLocks noChangeAspect="1"/>
          </p:cNvPicPr>
          <p:nvPr/>
        </p:nvPicPr>
        <p:blipFill>
          <a:blip r:embed="rId3"/>
          <a:stretch>
            <a:fillRect/>
          </a:stretch>
        </p:blipFill>
        <p:spPr>
          <a:xfrm>
            <a:off x="8954092" y="3648879"/>
            <a:ext cx="3004963" cy="1868085"/>
          </a:xfrm>
          <a:prstGeom prst="rect">
            <a:avLst/>
          </a:prstGeom>
        </p:spPr>
      </p:pic>
      <p:sp>
        <p:nvSpPr>
          <p:cNvPr id="9" name="Rectangle: Rounded Corners 8">
            <a:extLst>
              <a:ext uri="{FF2B5EF4-FFF2-40B4-BE49-F238E27FC236}">
                <a16:creationId xmlns:a16="http://schemas.microsoft.com/office/drawing/2014/main" id="{5CD2A86D-EC40-394A-6B98-C839EF22F241}"/>
              </a:ext>
            </a:extLst>
          </p:cNvPr>
          <p:cNvSpPr/>
          <p:nvPr/>
        </p:nvSpPr>
        <p:spPr>
          <a:xfrm>
            <a:off x="728352" y="2204378"/>
            <a:ext cx="7620463" cy="2315330"/>
          </a:xfrm>
          <a:prstGeom prst="roundRect">
            <a:avLst>
              <a:gd name="adj" fmla="val 0"/>
            </a:avLst>
          </a:prstGeom>
        </p:spPr>
        <p:style>
          <a:lnRef idx="1">
            <a:schemeClr val="accent6"/>
          </a:lnRef>
          <a:fillRef idx="2">
            <a:schemeClr val="accent6"/>
          </a:fillRef>
          <a:effectRef idx="1">
            <a:schemeClr val="accent6"/>
          </a:effectRef>
          <a:fontRef idx="minor">
            <a:schemeClr val="dk1"/>
          </a:fontRef>
        </p:style>
        <p:txBody>
          <a:bodyPr rtlCol="0" anchor="ctr"/>
          <a:lstStyle/>
          <a:p>
            <a:pPr>
              <a:lnSpc>
                <a:spcPct val="107000"/>
              </a:lnSpc>
              <a:spcAft>
                <a:spcPts val="400"/>
              </a:spcAft>
            </a:pPr>
            <a:r>
              <a:rPr lang="lv-LV" sz="1700" b="1">
                <a:latin typeface="Verdana" panose="020B0604030504040204" pitchFamily="34" charset="0"/>
                <a:ea typeface="Verdana" panose="020B0604030504040204" pitchFamily="34" charset="0"/>
                <a:cs typeface="Arial" panose="020B0604020202020204" pitchFamily="34" charset="0"/>
              </a:rPr>
              <a:t>Likuma mērķis </a:t>
            </a:r>
            <a:r>
              <a:rPr lang="lv-LV" sz="1700">
                <a:latin typeface="Verdana" panose="020B0604030504040204" pitchFamily="34" charset="0"/>
                <a:ea typeface="Verdana" panose="020B0604030504040204" pitchFamily="34" charset="0"/>
                <a:cs typeface="Arial" panose="020B0604020202020204" pitchFamily="34" charset="0"/>
              </a:rPr>
              <a:t>ir veicināt klimata pārmaiņu un to negatīvo seku ierobežošanu Latvijā, nodrošinot virzību uz </a:t>
            </a:r>
            <a:r>
              <a:rPr lang="lv-LV" sz="1700" err="1">
                <a:latin typeface="Verdana" panose="020B0604030504040204" pitchFamily="34" charset="0"/>
                <a:ea typeface="Verdana" panose="020B0604030504040204" pitchFamily="34" charset="0"/>
                <a:cs typeface="Arial" panose="020B0604020202020204" pitchFamily="34" charset="0"/>
              </a:rPr>
              <a:t>klimatneitralitāti</a:t>
            </a:r>
            <a:r>
              <a:rPr lang="lv-LV" sz="1700">
                <a:latin typeface="Verdana" panose="020B0604030504040204" pitchFamily="34" charset="0"/>
                <a:ea typeface="Verdana" panose="020B0604030504040204" pitchFamily="34" charset="0"/>
                <a:cs typeface="Arial" panose="020B0604020202020204" pitchFamily="34" charset="0"/>
              </a:rPr>
              <a:t> un veicinot </a:t>
            </a:r>
            <a:r>
              <a:rPr lang="lv-LV" sz="1700" err="1">
                <a:latin typeface="Verdana" panose="020B0604030504040204" pitchFamily="34" charset="0"/>
                <a:ea typeface="Verdana" panose="020B0604030504040204" pitchFamily="34" charset="0"/>
                <a:cs typeface="Arial" panose="020B0604020202020204" pitchFamily="34" charset="0"/>
              </a:rPr>
              <a:t>klimatnoturību</a:t>
            </a:r>
            <a:r>
              <a:rPr lang="lv-LV" sz="1700">
                <a:latin typeface="Verdana" panose="020B0604030504040204" pitchFamily="34" charset="0"/>
                <a:ea typeface="Verdana" panose="020B0604030504040204" pitchFamily="34" charset="0"/>
                <a:cs typeface="Arial" panose="020B0604020202020204" pitchFamily="34" charset="0"/>
              </a:rPr>
              <a:t>, nosakot dažādu </a:t>
            </a:r>
            <a:r>
              <a:rPr lang="lv-LV" sz="1700" b="1">
                <a:latin typeface="Verdana" panose="020B0604030504040204" pitchFamily="34" charset="0"/>
                <a:ea typeface="Verdana" panose="020B0604030504040204" pitchFamily="34" charset="0"/>
                <a:cs typeface="Arial" panose="020B0604020202020204" pitchFamily="34" charset="0"/>
              </a:rPr>
              <a:t>tautsaimniecības nozaru pienesumu</a:t>
            </a:r>
            <a:r>
              <a:rPr lang="lv-LV" sz="1700">
                <a:latin typeface="Verdana" panose="020B0604030504040204" pitchFamily="34" charset="0"/>
                <a:ea typeface="Verdana" panose="020B0604030504040204" pitchFamily="34" charset="0"/>
                <a:cs typeface="Arial" panose="020B0604020202020204" pitchFamily="34" charset="0"/>
              </a:rPr>
              <a:t>, jomās, kas saistītas ar:</a:t>
            </a:r>
          </a:p>
          <a:p>
            <a:pPr marL="685801" lvl="1" indent="-228646">
              <a:lnSpc>
                <a:spcPct val="107000"/>
              </a:lnSpc>
              <a:spcAft>
                <a:spcPts val="400"/>
              </a:spcAft>
              <a:buFont typeface="Arial" panose="020B0604020202020204" pitchFamily="34" charset="0"/>
              <a:buChar char="•"/>
            </a:pPr>
            <a:r>
              <a:rPr lang="lv-LV" sz="1700" b="1">
                <a:latin typeface="Verdana" panose="020B0604030504040204" pitchFamily="34" charset="0"/>
                <a:ea typeface="Verdana" panose="020B0604030504040204" pitchFamily="34" charset="0"/>
                <a:cs typeface="Times New Roman" panose="02020603050405020304" pitchFamily="18" charset="0"/>
              </a:rPr>
              <a:t>SEG emisiju samazināšanu;</a:t>
            </a:r>
          </a:p>
          <a:p>
            <a:pPr marL="685801" lvl="1" indent="-228646">
              <a:lnSpc>
                <a:spcPct val="107000"/>
              </a:lnSpc>
              <a:spcAft>
                <a:spcPts val="400"/>
              </a:spcAft>
              <a:buFont typeface="Arial" panose="020B0604020202020204" pitchFamily="34" charset="0"/>
              <a:buChar char="•"/>
            </a:pPr>
            <a:r>
              <a:rPr lang="lv-LV" sz="1700" b="1">
                <a:latin typeface="Verdana" panose="020B0604030504040204" pitchFamily="34" charset="0"/>
                <a:ea typeface="Verdana" panose="020B0604030504040204" pitchFamily="34" charset="0"/>
                <a:cs typeface="Times New Roman" panose="02020603050405020304" pitchFamily="18" charset="0"/>
              </a:rPr>
              <a:t>oglekļa dioksīda piesaisti;</a:t>
            </a:r>
          </a:p>
          <a:p>
            <a:pPr marL="685801" lvl="1" indent="-228646">
              <a:lnSpc>
                <a:spcPct val="107000"/>
              </a:lnSpc>
              <a:spcAft>
                <a:spcPts val="400"/>
              </a:spcAft>
              <a:buFont typeface="Arial" panose="020B0604020202020204" pitchFamily="34" charset="0"/>
              <a:buChar char="•"/>
            </a:pPr>
            <a:r>
              <a:rPr lang="lv-LV" sz="1700" b="1">
                <a:latin typeface="Verdana" panose="020B0604030504040204" pitchFamily="34" charset="0"/>
                <a:ea typeface="Verdana" panose="020B0604030504040204" pitchFamily="34" charset="0"/>
                <a:cs typeface="Times New Roman" panose="02020603050405020304" pitchFamily="18" charset="0"/>
              </a:rPr>
              <a:t>pielāgošanos klimata pārmaiņām.</a:t>
            </a:r>
          </a:p>
        </p:txBody>
      </p:sp>
      <p:pic>
        <p:nvPicPr>
          <p:cNvPr id="11" name="Picture 10" descr="A gavel on top of a book&#10;&#10;Description automatically generated with medium confidence">
            <a:extLst>
              <a:ext uri="{FF2B5EF4-FFF2-40B4-BE49-F238E27FC236}">
                <a16:creationId xmlns:a16="http://schemas.microsoft.com/office/drawing/2014/main" id="{3CD5711E-9910-77C8-4404-0284796BC30B}"/>
              </a:ext>
            </a:extLst>
          </p:cNvPr>
          <p:cNvPicPr>
            <a:picLocks noChangeAspect="1"/>
          </p:cNvPicPr>
          <p:nvPr/>
        </p:nvPicPr>
        <p:blipFill rotWithShape="1">
          <a:blip r:embed="rId4"/>
          <a:srcRect l="5149" r="8386"/>
          <a:stretch/>
        </p:blipFill>
        <p:spPr>
          <a:xfrm>
            <a:off x="8954092" y="1653603"/>
            <a:ext cx="3004963" cy="1708440"/>
          </a:xfrm>
          <a:prstGeom prst="rect">
            <a:avLst/>
          </a:prstGeom>
        </p:spPr>
      </p:pic>
    </p:spTree>
    <p:extLst>
      <p:ext uri="{BB962C8B-B14F-4D97-AF65-F5344CB8AC3E}">
        <p14:creationId xmlns:p14="http://schemas.microsoft.com/office/powerpoint/2010/main" val="406874791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itle 1">
            <a:extLst>
              <a:ext uri="{FF2B5EF4-FFF2-40B4-BE49-F238E27FC236}">
                <a16:creationId xmlns:a16="http://schemas.microsoft.com/office/drawing/2014/main" id="{42073EFF-E328-4C6E-894F-98504AB13404}"/>
              </a:ext>
            </a:extLst>
          </p:cNvPr>
          <p:cNvSpPr>
            <a:spLocks noGrp="1"/>
          </p:cNvSpPr>
          <p:nvPr>
            <p:ph type="title"/>
          </p:nvPr>
        </p:nvSpPr>
        <p:spPr>
          <a:xfrm>
            <a:off x="3652914" y="234633"/>
            <a:ext cx="7061200" cy="742950"/>
          </a:xfrm>
        </p:spPr>
        <p:txBody>
          <a:bodyPr>
            <a:normAutofit/>
          </a:bodyPr>
          <a:lstStyle/>
          <a:p>
            <a:r>
              <a:rPr lang="lv-LV" altLang="en-US"/>
              <a:t>Klimata likumprojekta ietvars</a:t>
            </a:r>
          </a:p>
        </p:txBody>
      </p:sp>
      <p:graphicFrame>
        <p:nvGraphicFramePr>
          <p:cNvPr id="2" name="Diagram 1">
            <a:extLst>
              <a:ext uri="{FF2B5EF4-FFF2-40B4-BE49-F238E27FC236}">
                <a16:creationId xmlns:a16="http://schemas.microsoft.com/office/drawing/2014/main" id="{5D33C38F-C0C2-4FFA-B143-62E3847E6F2E}"/>
              </a:ext>
            </a:extLst>
          </p:cNvPr>
          <p:cNvGraphicFramePr/>
          <p:nvPr/>
        </p:nvGraphicFramePr>
        <p:xfrm>
          <a:off x="2301411" y="774164"/>
          <a:ext cx="9470042" cy="53096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a:extLst>
              <a:ext uri="{FF2B5EF4-FFF2-40B4-BE49-F238E27FC236}">
                <a16:creationId xmlns:a16="http://schemas.microsoft.com/office/drawing/2014/main" id="{CB3E01B5-8E54-41C3-A1D8-5E5AF5B5BA4B}"/>
              </a:ext>
            </a:extLst>
          </p:cNvPr>
          <p:cNvSpPr txBox="1"/>
          <p:nvPr/>
        </p:nvSpPr>
        <p:spPr>
          <a:xfrm>
            <a:off x="3275634" y="6315590"/>
            <a:ext cx="8022679" cy="307777"/>
          </a:xfrm>
          <a:prstGeom prst="rect">
            <a:avLst/>
          </a:prstGeom>
          <a:solidFill>
            <a:srgbClr val="2F9542"/>
          </a:solidFill>
          <a:ln>
            <a:solidFill>
              <a:srgbClr val="2F9542"/>
            </a:solidFill>
          </a:ln>
        </p:spPr>
        <p:txBody>
          <a:bodyPr wrap="square" rtlCol="0">
            <a:spAutoFit/>
          </a:bodyPr>
          <a:lstStyle/>
          <a:p>
            <a:pPr algn="ctr"/>
            <a:r>
              <a:rPr lang="lv-LV" sz="1400" b="1">
                <a:solidFill>
                  <a:schemeClr val="bg1"/>
                </a:solidFill>
                <a:latin typeface="Verdana" panose="020B0604030504040204" pitchFamily="34" charset="0"/>
                <a:ea typeface="Verdana" panose="020B0604030504040204" pitchFamily="34" charset="0"/>
              </a:rPr>
              <a:t>Sabiedrības iesaiste: </a:t>
            </a:r>
            <a:r>
              <a:rPr lang="lv-LV" sz="1400">
                <a:solidFill>
                  <a:schemeClr val="bg1"/>
                </a:solidFill>
                <a:latin typeface="Verdana" panose="020B0604030504040204" pitchFamily="34" charset="0"/>
                <a:ea typeface="Verdana" panose="020B0604030504040204" pitchFamily="34" charset="0"/>
              </a:rPr>
              <a:t>darba grupa, ikgadēja ziņošana Saeimai</a:t>
            </a:r>
          </a:p>
        </p:txBody>
      </p:sp>
    </p:spTree>
    <p:extLst>
      <p:ext uri="{BB962C8B-B14F-4D97-AF65-F5344CB8AC3E}">
        <p14:creationId xmlns:p14="http://schemas.microsoft.com/office/powerpoint/2010/main" val="215474403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988DD3F5-23DA-43BD-9C30-4AFFA536E2B6}"/>
              </a:ext>
            </a:extLst>
          </p:cNvPr>
          <p:cNvSpPr>
            <a:spLocks noGrp="1"/>
          </p:cNvSpPr>
          <p:nvPr>
            <p:ph type="title"/>
          </p:nvPr>
        </p:nvSpPr>
        <p:spPr>
          <a:xfrm>
            <a:off x="3103418" y="659729"/>
            <a:ext cx="8516654" cy="488587"/>
          </a:xfrm>
        </p:spPr>
        <p:txBody>
          <a:bodyPr>
            <a:normAutofit/>
          </a:bodyPr>
          <a:lstStyle/>
          <a:p>
            <a:pPr algn="ctr"/>
            <a:r>
              <a:rPr lang="lv-LV" altLang="en-US" sz="2000">
                <a:solidFill>
                  <a:schemeClr val="accent6">
                    <a:lumMod val="75000"/>
                  </a:schemeClr>
                </a:solidFill>
              </a:rPr>
              <a:t>Siltumnīcefekta gāzu emisiju samazināšana</a:t>
            </a:r>
            <a:endParaRPr lang="lv-LV" altLang="en-US" sz="2000">
              <a:solidFill>
                <a:schemeClr val="accent6">
                  <a:lumMod val="75000"/>
                </a:schemeClr>
              </a:solidFill>
              <a:latin typeface="Verdana"/>
              <a:ea typeface="Verdana"/>
            </a:endParaRPr>
          </a:p>
        </p:txBody>
      </p:sp>
      <p:sp>
        <p:nvSpPr>
          <p:cNvPr id="13315" name="Content Placeholder 2">
            <a:extLst>
              <a:ext uri="{FF2B5EF4-FFF2-40B4-BE49-F238E27FC236}">
                <a16:creationId xmlns:a16="http://schemas.microsoft.com/office/drawing/2014/main" id="{F51E8B71-E262-4F91-8B63-9B584F613CCA}"/>
              </a:ext>
            </a:extLst>
          </p:cNvPr>
          <p:cNvSpPr>
            <a:spLocks noGrp="1"/>
          </p:cNvSpPr>
          <p:nvPr>
            <p:ph idx="1"/>
          </p:nvPr>
        </p:nvSpPr>
        <p:spPr>
          <a:xfrm>
            <a:off x="1531088" y="2030819"/>
            <a:ext cx="9848111" cy="4041208"/>
          </a:xfrm>
        </p:spPr>
        <p:txBody>
          <a:bodyPr>
            <a:normAutofit/>
          </a:bodyPr>
          <a:lstStyle/>
          <a:p>
            <a:pPr marL="350520" indent="-350520" algn="just">
              <a:spcBef>
                <a:spcPts val="600"/>
              </a:spcBef>
              <a:spcAft>
                <a:spcPts val="600"/>
              </a:spcAft>
            </a:pPr>
            <a:r>
              <a:rPr lang="lv-LV" altLang="en-US" sz="1800"/>
              <a:t>Likumprojekts paredz nozarēm saistošu mērķu noteikšanu, lai veicinātu visu nozaru iesaisti kopējo SEG emisiju samazināšanā un konkrētu pasākumu īstenošanā. </a:t>
            </a:r>
          </a:p>
          <a:p>
            <a:pPr marL="350520" indent="-350520" algn="just">
              <a:spcBef>
                <a:spcPts val="600"/>
              </a:spcBef>
              <a:spcAft>
                <a:spcPts val="600"/>
              </a:spcAft>
            </a:pPr>
            <a:r>
              <a:rPr lang="lv-LV" altLang="en-US" sz="1800"/>
              <a:t>Tiek izdalītas sešas nozares:</a:t>
            </a:r>
          </a:p>
          <a:p>
            <a:pPr marL="761365" lvl="1" indent="-350520" algn="just">
              <a:spcBef>
                <a:spcPts val="600"/>
              </a:spcBef>
              <a:spcAft>
                <a:spcPts val="600"/>
              </a:spcAft>
            </a:pPr>
            <a:r>
              <a:rPr lang="lv-LV" altLang="en-US" sz="1800"/>
              <a:t>Enerģētika;</a:t>
            </a:r>
          </a:p>
          <a:p>
            <a:pPr marL="761365" lvl="1" indent="-350520" algn="just">
              <a:spcBef>
                <a:spcPts val="600"/>
              </a:spcBef>
              <a:spcAft>
                <a:spcPts val="600"/>
              </a:spcAft>
            </a:pPr>
            <a:r>
              <a:rPr lang="lv-LV" altLang="en-US" sz="1800"/>
              <a:t>Transports;</a:t>
            </a:r>
          </a:p>
          <a:p>
            <a:pPr marL="761365" lvl="1" indent="-350520" algn="just">
              <a:spcBef>
                <a:spcPts val="600"/>
              </a:spcBef>
              <a:spcAft>
                <a:spcPts val="600"/>
              </a:spcAft>
            </a:pPr>
            <a:r>
              <a:rPr lang="lv-LV" sz="1800"/>
              <a:t>Rūpnieciskie procesi un produktu ražošana;</a:t>
            </a:r>
          </a:p>
          <a:p>
            <a:pPr marL="761365" lvl="1" indent="-350520" algn="just">
              <a:spcBef>
                <a:spcPts val="600"/>
              </a:spcBef>
              <a:spcAft>
                <a:spcPts val="600"/>
              </a:spcAft>
            </a:pPr>
            <a:r>
              <a:rPr lang="lv-LV" sz="1800"/>
              <a:t>Lauksaimniecība;</a:t>
            </a:r>
          </a:p>
          <a:p>
            <a:pPr marL="761365" lvl="1" indent="-350520" algn="just">
              <a:spcBef>
                <a:spcPts val="600"/>
              </a:spcBef>
              <a:spcAft>
                <a:spcPts val="600"/>
              </a:spcAft>
            </a:pPr>
            <a:r>
              <a:rPr lang="lv-LV" sz="1800"/>
              <a:t>Atkritumu apsaimniekošana;</a:t>
            </a:r>
          </a:p>
          <a:p>
            <a:pPr marL="761365" lvl="1" indent="-350520" algn="just">
              <a:spcBef>
                <a:spcPts val="600"/>
              </a:spcBef>
              <a:spcAft>
                <a:spcPts val="600"/>
              </a:spcAft>
            </a:pPr>
            <a:r>
              <a:rPr lang="lv-LV" sz="1800"/>
              <a:t>Zemes izmantošana, zemes izmantošanas maiņa un mežsaimniecība.</a:t>
            </a:r>
            <a:endParaRPr lang="lv-LV" altLang="en-US" sz="1800"/>
          </a:p>
        </p:txBody>
      </p:sp>
      <p:sp>
        <p:nvSpPr>
          <p:cNvPr id="18436" name="Text Placeholder 4">
            <a:extLst>
              <a:ext uri="{FF2B5EF4-FFF2-40B4-BE49-F238E27FC236}">
                <a16:creationId xmlns:a16="http://schemas.microsoft.com/office/drawing/2014/main" id="{3E63849E-3A60-47DC-B2F9-3ACCBEE0DD28}"/>
              </a:ext>
            </a:extLst>
          </p:cNvPr>
          <p:cNvSpPr>
            <a:spLocks noGrp="1"/>
          </p:cNvSpPr>
          <p:nvPr>
            <p:ph type="body" sz="quarter" idx="10"/>
          </p:nvPr>
        </p:nvSpPr>
        <p:spPr>
          <a:xfrm>
            <a:off x="596900" y="6321714"/>
            <a:ext cx="2641600" cy="304800"/>
          </a:xfrm>
        </p:spPr>
        <p:txBody>
          <a:bodyPr/>
          <a:lstStyle/>
          <a:p>
            <a:endParaRPr lang="lv-LV" altLang="en-US"/>
          </a:p>
        </p:txBody>
      </p:sp>
    </p:spTree>
    <p:extLst>
      <p:ext uri="{BB962C8B-B14F-4D97-AF65-F5344CB8AC3E}">
        <p14:creationId xmlns:p14="http://schemas.microsoft.com/office/powerpoint/2010/main" val="318770661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748A2-6EB8-2800-41B4-873230BC95AC}"/>
              </a:ext>
            </a:extLst>
          </p:cNvPr>
          <p:cNvSpPr>
            <a:spLocks noGrp="1"/>
          </p:cNvSpPr>
          <p:nvPr>
            <p:ph type="title"/>
          </p:nvPr>
        </p:nvSpPr>
        <p:spPr>
          <a:xfrm>
            <a:off x="2456121" y="340242"/>
            <a:ext cx="9420446" cy="1020725"/>
          </a:xfrm>
        </p:spPr>
        <p:txBody>
          <a:bodyPr>
            <a:normAutofit/>
          </a:bodyPr>
          <a:lstStyle/>
          <a:p>
            <a:pPr algn="ctr"/>
            <a:r>
              <a:rPr lang="lv-LV" sz="2000">
                <a:solidFill>
                  <a:schemeClr val="accent6">
                    <a:lumMod val="75000"/>
                  </a:schemeClr>
                </a:solidFill>
              </a:rPr>
              <a:t>Klimata politikas mērķu sasniegšanai </a:t>
            </a:r>
            <a:br>
              <a:rPr lang="lv-LV" sz="2000">
                <a:solidFill>
                  <a:schemeClr val="accent6">
                    <a:lumMod val="75000"/>
                  </a:schemeClr>
                </a:solidFill>
              </a:rPr>
            </a:br>
            <a:r>
              <a:rPr lang="lv-LV" sz="2000">
                <a:solidFill>
                  <a:schemeClr val="accent6">
                    <a:lumMod val="75000"/>
                  </a:schemeClr>
                </a:solidFill>
              </a:rPr>
              <a:t>nepieciešamie risinājumi (1)</a:t>
            </a:r>
          </a:p>
        </p:txBody>
      </p:sp>
      <p:sp>
        <p:nvSpPr>
          <p:cNvPr id="3" name="Content Placeholder 2">
            <a:extLst>
              <a:ext uri="{FF2B5EF4-FFF2-40B4-BE49-F238E27FC236}">
                <a16:creationId xmlns:a16="http://schemas.microsoft.com/office/drawing/2014/main" id="{2EC98F7C-ACE6-7A3D-7652-3266B58E6087}"/>
              </a:ext>
            </a:extLst>
          </p:cNvPr>
          <p:cNvSpPr>
            <a:spLocks noGrp="1"/>
          </p:cNvSpPr>
          <p:nvPr>
            <p:ph idx="1"/>
          </p:nvPr>
        </p:nvSpPr>
        <p:spPr>
          <a:xfrm>
            <a:off x="2161955" y="1690577"/>
            <a:ext cx="9420445" cy="4435599"/>
          </a:xfrm>
        </p:spPr>
        <p:txBody>
          <a:bodyPr>
            <a:noAutofit/>
          </a:bodyPr>
          <a:lstStyle/>
          <a:p>
            <a:pPr marL="285750" indent="-285750">
              <a:buFont typeface="Arial" panose="020B0604020202020204" pitchFamily="34" charset="0"/>
              <a:buChar char="•"/>
            </a:pPr>
            <a:r>
              <a:rPr lang="lv-LV" sz="1800" b="1"/>
              <a:t>SEG emisiju un piesaistes inventarizācija, monitorings (metodes, parametri)</a:t>
            </a:r>
          </a:p>
          <a:p>
            <a:pPr marL="285750" indent="-285750">
              <a:buFont typeface="Arial" panose="020B0604020202020204" pitchFamily="34" charset="0"/>
              <a:buChar char="•"/>
            </a:pPr>
            <a:r>
              <a:rPr lang="lv-LV" sz="1800"/>
              <a:t>SEG emisiju samazināšanas risinājumi (tehnoloģijas)</a:t>
            </a:r>
          </a:p>
          <a:p>
            <a:pPr marL="285750" indent="-285750">
              <a:buFont typeface="Arial" panose="020B0604020202020204" pitchFamily="34" charset="0"/>
              <a:buChar char="•"/>
            </a:pPr>
            <a:r>
              <a:rPr lang="lv-LV" sz="1800"/>
              <a:t>Oglekļa dioksīda piesaistes risinājumi (tehnoloģijas)</a:t>
            </a:r>
          </a:p>
          <a:p>
            <a:pPr marL="285750" indent="-285750">
              <a:buFont typeface="Arial" panose="020B0604020202020204" pitchFamily="34" charset="0"/>
              <a:buChar char="•"/>
            </a:pPr>
            <a:r>
              <a:rPr lang="lv-LV" sz="1800" b="1"/>
              <a:t>Pielāgošanās klimata pārmaiņām (risku vadības un plānošanas lēmuma pieņemšanas atbalsta sistēmas)</a:t>
            </a:r>
          </a:p>
          <a:p>
            <a:pPr marL="285750" indent="-285750">
              <a:buFont typeface="Arial" panose="020B0604020202020204" pitchFamily="34" charset="0"/>
              <a:buChar char="•"/>
            </a:pPr>
            <a:r>
              <a:rPr lang="lv-LV" sz="1800"/>
              <a:t>CO2 emisijas, to aprēķināšana un mērīšana uzņēmumu vērtības ķēdē (</a:t>
            </a:r>
            <a:r>
              <a:rPr lang="lv-LV" sz="1800" err="1"/>
              <a:t>standarti,metodes</a:t>
            </a:r>
            <a:r>
              <a:rPr lang="lv-LV" sz="1800"/>
              <a:t>, tehniskie risinājumi,)</a:t>
            </a:r>
          </a:p>
          <a:p>
            <a:pPr marL="285750" indent="-285750">
              <a:buFont typeface="Arial" panose="020B0604020202020204" pitchFamily="34" charset="0"/>
              <a:buChar char="•"/>
            </a:pPr>
            <a:r>
              <a:rPr lang="lv-LV" sz="1800"/>
              <a:t>Produktu dzīves cikla (LCA) radītās ietekmes analīze (standarti, metodes)</a:t>
            </a:r>
          </a:p>
          <a:p>
            <a:pPr marL="285750" indent="-285750">
              <a:buFont typeface="Arial" panose="020B0604020202020204" pitchFamily="34" charset="0"/>
              <a:buChar char="•"/>
            </a:pPr>
            <a:r>
              <a:rPr lang="lv-LV" sz="1800"/>
              <a:t>Ilgtspējīgie oglekļa cikli (</a:t>
            </a:r>
            <a:r>
              <a:rPr lang="lv-LV" sz="1800" err="1"/>
              <a:t>sustainable</a:t>
            </a:r>
            <a:r>
              <a:rPr lang="lv-LV" sz="1800"/>
              <a:t> </a:t>
            </a:r>
            <a:r>
              <a:rPr lang="lv-LV" sz="1800" err="1"/>
              <a:t>carbon</a:t>
            </a:r>
            <a:r>
              <a:rPr lang="lv-LV" sz="1800"/>
              <a:t> </a:t>
            </a:r>
            <a:r>
              <a:rPr lang="lv-LV" sz="1800" err="1"/>
              <a:t>cycles</a:t>
            </a:r>
            <a:r>
              <a:rPr lang="lv-LV" sz="1800"/>
              <a:t>) kā jauns ekonomikas modelis</a:t>
            </a:r>
          </a:p>
          <a:p>
            <a:pPr marL="285750" indent="-285750">
              <a:buFont typeface="Arial" panose="020B0604020202020204" pitchFamily="34" charset="0"/>
              <a:buChar char="•"/>
            </a:pPr>
            <a:r>
              <a:rPr lang="lv-LV" sz="1800"/>
              <a:t>Brīvprātīgā sistēma oglekļa dioksīda piesaistei (pārvaldība)</a:t>
            </a:r>
          </a:p>
        </p:txBody>
      </p:sp>
    </p:spTree>
    <p:extLst>
      <p:ext uri="{BB962C8B-B14F-4D97-AF65-F5344CB8AC3E}">
        <p14:creationId xmlns:p14="http://schemas.microsoft.com/office/powerpoint/2010/main" val="51542898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748A2-6EB8-2800-41B4-873230BC95AC}"/>
              </a:ext>
            </a:extLst>
          </p:cNvPr>
          <p:cNvSpPr>
            <a:spLocks noGrp="1"/>
          </p:cNvSpPr>
          <p:nvPr>
            <p:ph type="title"/>
          </p:nvPr>
        </p:nvSpPr>
        <p:spPr>
          <a:xfrm>
            <a:off x="2381693" y="425302"/>
            <a:ext cx="9420447" cy="988829"/>
          </a:xfrm>
        </p:spPr>
        <p:txBody>
          <a:bodyPr>
            <a:normAutofit/>
          </a:bodyPr>
          <a:lstStyle/>
          <a:p>
            <a:pPr algn="ctr"/>
            <a:r>
              <a:rPr lang="lv-LV" sz="2000">
                <a:solidFill>
                  <a:schemeClr val="accent6">
                    <a:lumMod val="75000"/>
                  </a:schemeClr>
                </a:solidFill>
              </a:rPr>
              <a:t>Klimata politikas mērķu sasniegšanai </a:t>
            </a:r>
            <a:br>
              <a:rPr lang="lv-LV" sz="2000">
                <a:solidFill>
                  <a:schemeClr val="accent6">
                    <a:lumMod val="75000"/>
                  </a:schemeClr>
                </a:solidFill>
              </a:rPr>
            </a:br>
            <a:r>
              <a:rPr lang="lv-LV" sz="2000">
                <a:solidFill>
                  <a:schemeClr val="accent6">
                    <a:lumMod val="75000"/>
                  </a:schemeClr>
                </a:solidFill>
              </a:rPr>
              <a:t>nepieciešamie risinājumi (2)</a:t>
            </a:r>
          </a:p>
        </p:txBody>
      </p:sp>
      <p:sp>
        <p:nvSpPr>
          <p:cNvPr id="3" name="Content Placeholder 2">
            <a:extLst>
              <a:ext uri="{FF2B5EF4-FFF2-40B4-BE49-F238E27FC236}">
                <a16:creationId xmlns:a16="http://schemas.microsoft.com/office/drawing/2014/main" id="{2EC98F7C-ACE6-7A3D-7652-3266B58E6087}"/>
              </a:ext>
            </a:extLst>
          </p:cNvPr>
          <p:cNvSpPr>
            <a:spLocks noGrp="1"/>
          </p:cNvSpPr>
          <p:nvPr>
            <p:ph idx="1"/>
          </p:nvPr>
        </p:nvSpPr>
        <p:spPr>
          <a:xfrm>
            <a:off x="2161955" y="1775637"/>
            <a:ext cx="9420446" cy="4350539"/>
          </a:xfrm>
        </p:spPr>
        <p:txBody>
          <a:bodyPr>
            <a:noAutofit/>
          </a:bodyPr>
          <a:lstStyle/>
          <a:p>
            <a:pPr>
              <a:buSzPts val="2800"/>
              <a:buFont typeface="Arial" panose="020B0604020202020204" pitchFamily="34" charset="0"/>
              <a:buChar char="•"/>
            </a:pPr>
            <a:r>
              <a:rPr lang="lv-LV" sz="2000"/>
              <a:t>Tiešsaistes centra izveide (uzskaite, digitālie aprēķināšanas rīki…)</a:t>
            </a:r>
            <a:endParaRPr lang="lv-LV" sz="2000" b="0" i="0" u="none" strike="noStrike" kern="1200" baseline="0">
              <a:solidFill>
                <a:srgbClr val="000000"/>
              </a:solidFill>
            </a:endParaRPr>
          </a:p>
          <a:p>
            <a:pPr rtl="0">
              <a:buSzPts val="2800"/>
              <a:buFont typeface="Arial" panose="020B0604020202020204" pitchFamily="34" charset="0"/>
              <a:buChar char="•"/>
            </a:pPr>
            <a:r>
              <a:rPr lang="lv-LV" sz="2000" b="0" i="0" u="none" strike="noStrike" kern="1200" baseline="0">
                <a:solidFill>
                  <a:srgbClr val="000000"/>
                </a:solidFill>
              </a:rPr>
              <a:t>ES </a:t>
            </a:r>
            <a:r>
              <a:rPr lang="lv-LV" sz="2000" b="0" i="0" u="none" strike="noStrike" kern="1200" baseline="0" err="1">
                <a:solidFill>
                  <a:srgbClr val="000000"/>
                </a:solidFill>
              </a:rPr>
              <a:t>Taksonomijas</a:t>
            </a:r>
            <a:r>
              <a:rPr lang="lv-LV" sz="2000" b="0" i="0" u="none" strike="noStrike" kern="1200" baseline="0">
                <a:solidFill>
                  <a:srgbClr val="000000"/>
                </a:solidFill>
              </a:rPr>
              <a:t> principu integrēšana valsts stimulēšanas mehānismos</a:t>
            </a:r>
          </a:p>
          <a:p>
            <a:pPr rtl="0">
              <a:buSzPts val="2800"/>
              <a:buFont typeface="Arial" panose="020B0604020202020204" pitchFamily="34" charset="0"/>
              <a:buChar char="•"/>
            </a:pPr>
            <a:r>
              <a:rPr lang="lv-LV" sz="2000" b="0" i="0" u="none" strike="noStrike" kern="1200" baseline="0">
                <a:solidFill>
                  <a:srgbClr val="000000"/>
                </a:solidFill>
              </a:rPr>
              <a:t>Jāizveido instrumenti ES obligāto ziņojumu sagatavošanai par ilgtspējīgu uzņēmējdarbību nozarēs</a:t>
            </a:r>
          </a:p>
          <a:p>
            <a:pPr rtl="0">
              <a:buSzPts val="2800"/>
              <a:buFont typeface="Arial" panose="020B0604020202020204" pitchFamily="34" charset="0"/>
              <a:buChar char="•"/>
            </a:pPr>
            <a:r>
              <a:rPr lang="lv-LV" sz="2000" b="0" i="0" u="none" strike="noStrike" kern="1200" baseline="0">
                <a:solidFill>
                  <a:srgbClr val="000000"/>
                </a:solidFill>
              </a:rPr>
              <a:t>Publiskās informācijas pieejamības nodrošināšana, reģistru izveide, informēšana ESG jomā</a:t>
            </a:r>
          </a:p>
          <a:p>
            <a:pPr rtl="0">
              <a:buSzPts val="2800"/>
              <a:buFont typeface="Arial" panose="020B0604020202020204" pitchFamily="34" charset="0"/>
              <a:buChar char="•"/>
            </a:pPr>
            <a:r>
              <a:rPr lang="lv-LV" sz="2000" b="0" i="0" u="none" strike="noStrike" kern="1200" baseline="0">
                <a:solidFill>
                  <a:srgbClr val="000000"/>
                </a:solidFill>
              </a:rPr>
              <a:t>Dati par emisiju faktoriem (koeficientiem), energoefektivitāti un enerģijas patēriņu, CO2 emisijām, publiski pieejami.</a:t>
            </a:r>
          </a:p>
        </p:txBody>
      </p:sp>
    </p:spTree>
    <p:extLst>
      <p:ext uri="{BB962C8B-B14F-4D97-AF65-F5344CB8AC3E}">
        <p14:creationId xmlns:p14="http://schemas.microsoft.com/office/powerpoint/2010/main" val="157487245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DAF57-1B64-40E5-B027-C04F6C652044}"/>
              </a:ext>
            </a:extLst>
          </p:cNvPr>
          <p:cNvSpPr>
            <a:spLocks noGrp="1"/>
          </p:cNvSpPr>
          <p:nvPr>
            <p:ph type="title"/>
          </p:nvPr>
        </p:nvSpPr>
        <p:spPr>
          <a:xfrm>
            <a:off x="2442564" y="530901"/>
            <a:ext cx="9139836" cy="886741"/>
          </a:xfrm>
        </p:spPr>
        <p:txBody>
          <a:bodyPr/>
          <a:lstStyle/>
          <a:p>
            <a:pPr algn="ctr"/>
            <a:r>
              <a:rPr lang="lv-LV">
                <a:solidFill>
                  <a:schemeClr val="accent3">
                    <a:lumMod val="75000"/>
                  </a:schemeClr>
                </a:solidFill>
                <a:latin typeface="Verdana"/>
                <a:ea typeface="Verdana"/>
              </a:rPr>
              <a:t>Plānotie rīcības virzieni VARAM pārraudzībā esošajos sektoros</a:t>
            </a:r>
          </a:p>
        </p:txBody>
      </p:sp>
      <p:sp>
        <p:nvSpPr>
          <p:cNvPr id="6" name="Slide Number Placeholder 5">
            <a:extLst>
              <a:ext uri="{FF2B5EF4-FFF2-40B4-BE49-F238E27FC236}">
                <a16:creationId xmlns:a16="http://schemas.microsoft.com/office/drawing/2014/main" id="{198C35BE-C42F-45DA-BCED-9DBA24DF8EC4}"/>
              </a:ext>
            </a:extLst>
          </p:cNvPr>
          <p:cNvSpPr>
            <a:spLocks noGrp="1"/>
          </p:cNvSpPr>
          <p:nvPr>
            <p:ph type="sldNum" sz="quarter" idx="13"/>
          </p:nvPr>
        </p:nvSpPr>
        <p:spPr/>
        <p:txBody>
          <a:bodyPr/>
          <a:lstStyle/>
          <a:p>
            <a:pPr>
              <a:defRPr/>
            </a:pPr>
            <a:fld id="{AAA110D7-D5D9-4C2C-AF7B-F859AAB4C7E0}" type="slidenum">
              <a:rPr lang="en-US" altLang="en-US" smtClean="0"/>
              <a:pPr>
                <a:defRPr/>
              </a:pPr>
              <a:t>49</a:t>
            </a:fld>
            <a:endParaRPr lang="en-US" altLang="en-US"/>
          </a:p>
        </p:txBody>
      </p:sp>
      <p:sp>
        <p:nvSpPr>
          <p:cNvPr id="7" name="Content Placeholder 2">
            <a:extLst>
              <a:ext uri="{FF2B5EF4-FFF2-40B4-BE49-F238E27FC236}">
                <a16:creationId xmlns:a16="http://schemas.microsoft.com/office/drawing/2014/main" id="{C27195C3-A1BF-45B3-8BFA-C75E7C2CBA80}"/>
              </a:ext>
            </a:extLst>
          </p:cNvPr>
          <p:cNvSpPr>
            <a:spLocks noGrp="1"/>
          </p:cNvSpPr>
          <p:nvPr>
            <p:ph idx="1"/>
          </p:nvPr>
        </p:nvSpPr>
        <p:spPr>
          <a:xfrm>
            <a:off x="1294296" y="2030897"/>
            <a:ext cx="10084904" cy="4293703"/>
          </a:xfrm>
        </p:spPr>
        <p:txBody>
          <a:bodyPr>
            <a:normAutofit/>
          </a:bodyPr>
          <a:lstStyle/>
          <a:p>
            <a:pPr marL="457200" indent="-457200">
              <a:spcBef>
                <a:spcPts val="600"/>
              </a:spcBef>
              <a:spcAft>
                <a:spcPts val="600"/>
              </a:spcAft>
              <a:buFont typeface="Wingdings" panose="020B0604020202020204" pitchFamily="34" charset="0"/>
              <a:buChar char="§"/>
            </a:pPr>
            <a:r>
              <a:rPr lang="lv-LV"/>
              <a:t>Atjaunojamās enerģijas </a:t>
            </a:r>
            <a:r>
              <a:rPr lang="lv-LV" err="1"/>
              <a:t>pašražošana</a:t>
            </a:r>
            <a:r>
              <a:rPr lang="lv-LV"/>
              <a:t> un pašpatēriņš – </a:t>
            </a:r>
            <a:r>
              <a:rPr lang="lv-LV" err="1"/>
              <a:t>mikroģenerācija</a:t>
            </a:r>
            <a:r>
              <a:rPr lang="lv-LV"/>
              <a:t>, pašvaldības ēkas</a:t>
            </a:r>
            <a:endParaRPr lang="en-US"/>
          </a:p>
          <a:p>
            <a:pPr marL="457200" indent="-457200">
              <a:spcBef>
                <a:spcPts val="600"/>
              </a:spcBef>
              <a:spcAft>
                <a:spcPts val="600"/>
              </a:spcAft>
              <a:buFont typeface="Wingdings" panose="020B0604020202020204" pitchFamily="34" charset="0"/>
              <a:buChar char="§"/>
            </a:pPr>
            <a:r>
              <a:rPr lang="lv-LV" err="1"/>
              <a:t>Mazemisiju</a:t>
            </a:r>
            <a:r>
              <a:rPr lang="lv-LV"/>
              <a:t> un </a:t>
            </a:r>
            <a:r>
              <a:rPr lang="lv-LV" err="1"/>
              <a:t>bezemisiju</a:t>
            </a:r>
            <a:r>
              <a:rPr lang="lv-LV"/>
              <a:t> mobilitātes veicināšana - </a:t>
            </a:r>
            <a:r>
              <a:rPr lang="lv-LV" err="1"/>
              <a:t>elektromobilitāte</a:t>
            </a:r>
            <a:r>
              <a:rPr lang="lv-LV"/>
              <a:t> pašvaldībās, atbalsts iedzīvotājiem</a:t>
            </a:r>
          </a:p>
          <a:p>
            <a:pPr marL="457200" indent="-457200">
              <a:spcBef>
                <a:spcPts val="600"/>
              </a:spcBef>
              <a:spcAft>
                <a:spcPts val="600"/>
              </a:spcAft>
              <a:buFont typeface="Wingdings" panose="020B0604020202020204" pitchFamily="34" charset="0"/>
              <a:buChar char="§"/>
            </a:pPr>
            <a:r>
              <a:rPr lang="lv-LV" err="1"/>
              <a:t>Vispusēja</a:t>
            </a:r>
            <a:r>
              <a:rPr lang="lv-LV"/>
              <a:t> energoefektivitāte – pašvaldību ēkas un komunālie pakalpojumi </a:t>
            </a:r>
          </a:p>
          <a:p>
            <a:pPr marL="457200" indent="-457200">
              <a:spcBef>
                <a:spcPts val="600"/>
              </a:spcBef>
              <a:spcAft>
                <a:spcPts val="600"/>
              </a:spcAft>
              <a:buFont typeface="Wingdings" panose="020B0604020202020204" pitchFamily="34" charset="0"/>
              <a:buChar char="§"/>
            </a:pPr>
            <a:r>
              <a:rPr lang="lv-LV" sz="2000">
                <a:effectLst/>
              </a:rPr>
              <a:t>Atkritumu un notekūdeņu apsaimniekošana efektivitātes uzlabošana</a:t>
            </a:r>
          </a:p>
          <a:p>
            <a:pPr marL="457200" indent="-457200">
              <a:spcBef>
                <a:spcPts val="600"/>
              </a:spcBef>
              <a:spcAft>
                <a:spcPts val="600"/>
              </a:spcAft>
              <a:buFont typeface="Wingdings" panose="020B0604020202020204" pitchFamily="34" charset="0"/>
              <a:buChar char="§"/>
            </a:pPr>
            <a:r>
              <a:rPr lang="lv-LV" sz="2000" err="1">
                <a:effectLst/>
              </a:rPr>
              <a:t>Fluorēto</a:t>
            </a:r>
            <a:r>
              <a:rPr lang="lv-LV" sz="2000">
                <a:effectLst/>
              </a:rPr>
              <a:t> siltumnīcefekta gāzu (F-gāzu) izmantošanas samazināšanas veicināšana</a:t>
            </a:r>
            <a:endParaRPr lang="lv-LV" sz="2000"/>
          </a:p>
          <a:p>
            <a:pPr marL="457200" indent="-457200">
              <a:spcBef>
                <a:spcPts val="600"/>
              </a:spcBef>
              <a:spcAft>
                <a:spcPts val="600"/>
              </a:spcAft>
              <a:buFont typeface="Wingdings" panose="020B0604020202020204" pitchFamily="34" charset="0"/>
              <a:buChar char="§"/>
            </a:pPr>
            <a:r>
              <a:rPr lang="lv-LV" sz="2000">
                <a:effectLst/>
              </a:rPr>
              <a:t>Sabiedrības informēšana, izglītošana un izpratnes veicināšana</a:t>
            </a:r>
            <a:endParaRPr lang="lv-LV"/>
          </a:p>
        </p:txBody>
      </p:sp>
    </p:spTree>
    <p:extLst>
      <p:ext uri="{BB962C8B-B14F-4D97-AF65-F5344CB8AC3E}">
        <p14:creationId xmlns:p14="http://schemas.microsoft.com/office/powerpoint/2010/main" val="25771087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02BBAC-694B-5419-C3F4-7E49C38E73D4}"/>
              </a:ext>
            </a:extLst>
          </p:cNvPr>
          <p:cNvSpPr>
            <a:spLocks noGrp="1"/>
          </p:cNvSpPr>
          <p:nvPr>
            <p:ph type="title"/>
          </p:nvPr>
        </p:nvSpPr>
        <p:spPr/>
        <p:txBody>
          <a:bodyPr>
            <a:normAutofit/>
          </a:bodyPr>
          <a:lstStyle/>
          <a:p>
            <a:r>
              <a:rPr lang="lv-LV" sz="2400" b="1" dirty="0">
                <a:latin typeface="Verdana" panose="020B0604030504040204" pitchFamily="34" charset="0"/>
                <a:ea typeface="Verdana" panose="020B0604030504040204" pitchFamily="34" charset="0"/>
              </a:rPr>
              <a:t>Nacionālā enerģētikas un klimata padome un tās darba grupas</a:t>
            </a:r>
          </a:p>
        </p:txBody>
      </p:sp>
      <p:sp>
        <p:nvSpPr>
          <p:cNvPr id="3" name="Content Placeholder 2">
            <a:extLst>
              <a:ext uri="{FF2B5EF4-FFF2-40B4-BE49-F238E27FC236}">
                <a16:creationId xmlns:a16="http://schemas.microsoft.com/office/drawing/2014/main" id="{135A1C0D-F8CD-74CC-BD71-B4243FA08A5A}"/>
              </a:ext>
            </a:extLst>
          </p:cNvPr>
          <p:cNvSpPr>
            <a:spLocks noGrp="1"/>
          </p:cNvSpPr>
          <p:nvPr>
            <p:ph idx="1"/>
          </p:nvPr>
        </p:nvSpPr>
        <p:spPr/>
        <p:txBody>
          <a:bodyPr>
            <a:normAutofit lnSpcReduction="10000"/>
          </a:bodyPr>
          <a:lstStyle/>
          <a:p>
            <a:r>
              <a:rPr lang="lv-LV" sz="1900" b="0" i="0" dirty="0">
                <a:solidFill>
                  <a:srgbClr val="1C1C1C"/>
                </a:solidFill>
                <a:effectLst/>
                <a:latin typeface="Verdana" panose="020B0604030504040204" pitchFamily="34" charset="0"/>
                <a:ea typeface="Verdana" panose="020B0604030504040204" pitchFamily="34" charset="0"/>
              </a:rPr>
              <a:t>NEKP padome – izveidota ar MK rīkojumu (nr.609, 03.12.2019.), vada Ministru prezidents, sastāvā ministri (EM, VARAM, FM, </a:t>
            </a:r>
            <a:r>
              <a:rPr lang="lv-LV" sz="1900" b="0" i="0" dirty="0" err="1">
                <a:solidFill>
                  <a:srgbClr val="1C1C1C"/>
                </a:solidFill>
                <a:effectLst/>
                <a:latin typeface="Verdana" panose="020B0604030504040204" pitchFamily="34" charset="0"/>
                <a:ea typeface="Verdana" panose="020B0604030504040204" pitchFamily="34" charset="0"/>
              </a:rPr>
              <a:t>IzM</a:t>
            </a:r>
            <a:r>
              <a:rPr lang="lv-LV" sz="1900" b="0" i="0" dirty="0">
                <a:solidFill>
                  <a:srgbClr val="1C1C1C"/>
                </a:solidFill>
                <a:effectLst/>
                <a:latin typeface="Verdana" panose="020B0604030504040204" pitchFamily="34" charset="0"/>
                <a:ea typeface="Verdana" panose="020B0604030504040204" pitchFamily="34" charset="0"/>
              </a:rPr>
              <a:t>, LM, SM, ZM), ĀM valsts sekretārs, biedrības un sociālie partneri</a:t>
            </a:r>
          </a:p>
          <a:p>
            <a:r>
              <a:rPr lang="lv-LV" sz="1900" b="0" i="0" dirty="0">
                <a:solidFill>
                  <a:srgbClr val="1C1C1C"/>
                </a:solidFill>
                <a:effectLst/>
                <a:latin typeface="Verdana" panose="020B0604030504040204" pitchFamily="34" charset="0"/>
                <a:ea typeface="Verdana" panose="020B0604030504040204" pitchFamily="34" charset="0"/>
              </a:rPr>
              <a:t>Līdz šim notikušas 3 padomes sanāksmes (2020. un 2021.gadā)</a:t>
            </a:r>
          </a:p>
          <a:p>
            <a:r>
              <a:rPr lang="lv-LV" sz="1900" b="0" i="0" dirty="0">
                <a:solidFill>
                  <a:srgbClr val="1C1C1C"/>
                </a:solidFill>
                <a:effectLst/>
                <a:latin typeface="Verdana" panose="020B0604030504040204" pitchFamily="34" charset="0"/>
                <a:ea typeface="Verdana" panose="020B0604030504040204" pitchFamily="34" charset="0"/>
              </a:rPr>
              <a:t>Padomes darba grupas (7):</a:t>
            </a:r>
          </a:p>
          <a:p>
            <a:pPr lvl="1"/>
            <a:r>
              <a:rPr lang="lv-LV" sz="1900" b="0" i="0" dirty="0">
                <a:solidFill>
                  <a:srgbClr val="1C1C1C"/>
                </a:solidFill>
                <a:effectLst/>
                <a:latin typeface="Verdana" panose="020B0604030504040204" pitchFamily="34" charset="0"/>
                <a:ea typeface="Verdana" panose="020B0604030504040204" pitchFamily="34" charset="0"/>
              </a:rPr>
              <a:t>Zemes sektora (t.sk. mežsaimniecība) un lauksaimniecības darba grupa – koordinē EM</a:t>
            </a:r>
          </a:p>
          <a:p>
            <a:pPr lvl="1"/>
            <a:r>
              <a:rPr lang="lv-LV" sz="1900" b="0" i="0" dirty="0">
                <a:solidFill>
                  <a:srgbClr val="1C1C1C"/>
                </a:solidFill>
                <a:effectLst/>
                <a:latin typeface="Verdana" panose="020B0604030504040204" pitchFamily="34" charset="0"/>
                <a:ea typeface="Verdana" panose="020B0604030504040204" pitchFamily="34" charset="0"/>
              </a:rPr>
              <a:t>Enerģētikas darba grupa – koordinē EM</a:t>
            </a:r>
          </a:p>
          <a:p>
            <a:pPr lvl="1"/>
            <a:r>
              <a:rPr lang="lv-LV" sz="1900" b="0" i="0" dirty="0">
                <a:solidFill>
                  <a:srgbClr val="1C1C1C"/>
                </a:solidFill>
                <a:effectLst/>
                <a:latin typeface="Verdana" panose="020B0604030504040204" pitchFamily="34" charset="0"/>
                <a:ea typeface="Verdana" panose="020B0604030504040204" pitchFamily="34" charset="0"/>
              </a:rPr>
              <a:t>Ilgtspējīgas mobilitātes darba grupa – koordinē SM</a:t>
            </a:r>
          </a:p>
          <a:p>
            <a:pPr lvl="1"/>
            <a:r>
              <a:rPr lang="lv-LV" sz="1900" b="0" i="0" dirty="0">
                <a:solidFill>
                  <a:srgbClr val="1C1C1C"/>
                </a:solidFill>
                <a:effectLst/>
                <a:latin typeface="Verdana" panose="020B0604030504040204" pitchFamily="34" charset="0"/>
                <a:ea typeface="Verdana" panose="020B0604030504040204" pitchFamily="34" charset="0"/>
              </a:rPr>
              <a:t>Rūpniecības darba grupa – koordinē EM</a:t>
            </a:r>
          </a:p>
          <a:p>
            <a:pPr lvl="1"/>
            <a:r>
              <a:rPr lang="lv-LV" sz="1900" b="0" i="0" dirty="0">
                <a:solidFill>
                  <a:srgbClr val="1C1C1C"/>
                </a:solidFill>
                <a:effectLst/>
                <a:latin typeface="Verdana" panose="020B0604030504040204" pitchFamily="34" charset="0"/>
                <a:ea typeface="Verdana" panose="020B0604030504040204" pitchFamily="34" charset="0"/>
              </a:rPr>
              <a:t>Enerģētikas un klimata ekspertu darba grupa - koordinē EM</a:t>
            </a:r>
          </a:p>
          <a:p>
            <a:pPr lvl="1"/>
            <a:r>
              <a:rPr lang="lv-LV" sz="1900" b="0" i="0" dirty="0">
                <a:solidFill>
                  <a:srgbClr val="1C1C1C"/>
                </a:solidFill>
                <a:effectLst/>
                <a:latin typeface="Verdana" panose="020B0604030504040204" pitchFamily="34" charset="0"/>
                <a:ea typeface="Verdana" panose="020B0604030504040204" pitchFamily="34" charset="0"/>
              </a:rPr>
              <a:t>Būvniecības darba grupa – koordinē EM</a:t>
            </a:r>
          </a:p>
          <a:p>
            <a:pPr lvl="1"/>
            <a:r>
              <a:rPr lang="lv-LV" sz="1900" dirty="0">
                <a:solidFill>
                  <a:srgbClr val="1C1C1C"/>
                </a:solidFill>
                <a:latin typeface="Verdana" panose="020B0604030504040204" pitchFamily="34" charset="0"/>
                <a:ea typeface="Verdana" panose="020B0604030504040204" pitchFamily="34" charset="0"/>
              </a:rPr>
              <a:t>Aprites ekonomikas un atkritumu apsaimniekošanas darba grupa – koordinē VARAM</a:t>
            </a:r>
          </a:p>
          <a:p>
            <a:pPr marL="0" indent="0">
              <a:buNone/>
            </a:pPr>
            <a:endParaRPr lang="lv-LV" dirty="0"/>
          </a:p>
        </p:txBody>
      </p:sp>
    </p:spTree>
    <p:extLst>
      <p:ext uri="{BB962C8B-B14F-4D97-AF65-F5344CB8AC3E}">
        <p14:creationId xmlns:p14="http://schemas.microsoft.com/office/powerpoint/2010/main" val="251381297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5">
            <a:extLst>
              <a:ext uri="{FF2B5EF4-FFF2-40B4-BE49-F238E27FC236}">
                <a16:creationId xmlns:a16="http://schemas.microsoft.com/office/drawing/2014/main" id="{8C0B4619-BA08-4610-A22C-64FD8FF1F6D6}"/>
              </a:ext>
            </a:extLst>
          </p:cNvPr>
          <p:cNvSpPr>
            <a:spLocks noGrp="1" noChangeArrowheads="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DC610787-29AB-4630-AF57-C4E4B959D1DB}" type="slidenum">
              <a:rPr lang="en-US" altLang="lv-LV" smtClean="0">
                <a:ea typeface="Verdana" panose="020B0604030504040204" pitchFamily="34" charset="0"/>
              </a:rPr>
              <a:pPr/>
              <a:t>50</a:t>
            </a:fld>
            <a:endParaRPr lang="en-US" altLang="lv-LV">
              <a:ea typeface="Verdana" panose="020B0604030504040204" pitchFamily="34" charset="0"/>
            </a:endParaRPr>
          </a:p>
        </p:txBody>
      </p:sp>
      <p:sp>
        <p:nvSpPr>
          <p:cNvPr id="9" name="Content Placeholder 2">
            <a:extLst>
              <a:ext uri="{FF2B5EF4-FFF2-40B4-BE49-F238E27FC236}">
                <a16:creationId xmlns:a16="http://schemas.microsoft.com/office/drawing/2014/main" id="{7CCB4BD6-A01B-4EAC-824D-AEFDA7433794}"/>
              </a:ext>
            </a:extLst>
          </p:cNvPr>
          <p:cNvSpPr>
            <a:spLocks noGrp="1"/>
          </p:cNvSpPr>
          <p:nvPr>
            <p:ph idx="1"/>
          </p:nvPr>
        </p:nvSpPr>
        <p:spPr>
          <a:xfrm>
            <a:off x="466725" y="1463675"/>
            <a:ext cx="11247438" cy="5165725"/>
          </a:xfrm>
        </p:spPr>
        <p:txBody>
          <a:bodyPr/>
          <a:lstStyle/>
          <a:p>
            <a:pPr indent="-488700">
              <a:defRPr/>
            </a:pPr>
            <a:endParaRPr lang="lv-LV" sz="2400"/>
          </a:p>
          <a:p>
            <a:pPr>
              <a:defRPr/>
            </a:pPr>
            <a:endParaRPr lang="lv-LV"/>
          </a:p>
          <a:p>
            <a:pPr marL="342900" indent="-342900">
              <a:defRPr/>
            </a:pPr>
            <a:endParaRPr lang="lv-LV"/>
          </a:p>
          <a:p>
            <a:pPr>
              <a:defRPr/>
            </a:pPr>
            <a:endParaRPr lang="lv-LV"/>
          </a:p>
        </p:txBody>
      </p:sp>
      <p:sp>
        <p:nvSpPr>
          <p:cNvPr id="28676" name="Slide Number Placeholder 5">
            <a:extLst>
              <a:ext uri="{FF2B5EF4-FFF2-40B4-BE49-F238E27FC236}">
                <a16:creationId xmlns:a16="http://schemas.microsoft.com/office/drawing/2014/main" id="{691208FC-15E4-415D-8BF8-322017D8E076}"/>
              </a:ext>
            </a:extLst>
          </p:cNvPr>
          <p:cNvSpPr txBox="1">
            <a:spLocks noChangeArrowheads="1"/>
          </p:cNvSpPr>
          <p:nvPr/>
        </p:nvSpPr>
        <p:spPr bwMode="auto">
          <a:xfrm>
            <a:off x="11379200" y="6324600"/>
            <a:ext cx="406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300">
                <a:solidFill>
                  <a:schemeClr val="tx1"/>
                </a:solidFill>
                <a:latin typeface="Times New Roman" panose="02020603050405020304" pitchFamily="18" charset="0"/>
              </a:defRPr>
            </a:lvl1pPr>
            <a:lvl2pPr marL="457200" indent="-292100">
              <a:spcBef>
                <a:spcPct val="20000"/>
              </a:spcBef>
              <a:buFont typeface="Arial" panose="020B0604020202020204" pitchFamily="34" charset="0"/>
              <a:buChar char="–"/>
              <a:defRPr sz="2900">
                <a:solidFill>
                  <a:schemeClr val="tx1"/>
                </a:solidFill>
                <a:latin typeface="Times New Roman" panose="02020603050405020304" pitchFamily="18" charset="0"/>
              </a:defRPr>
            </a:lvl2pPr>
            <a:lvl3pPr marL="914400" indent="-233363">
              <a:spcBef>
                <a:spcPct val="20000"/>
              </a:spcBef>
              <a:buFont typeface="Arial" panose="020B0604020202020204" pitchFamily="34" charset="0"/>
              <a:buChar char="•"/>
              <a:defRPr sz="2500">
                <a:solidFill>
                  <a:schemeClr val="tx1"/>
                </a:solidFill>
                <a:latin typeface="Times New Roman" panose="02020603050405020304" pitchFamily="18" charset="0"/>
              </a:defRPr>
            </a:lvl3pPr>
            <a:lvl4pPr marL="1371600" indent="-233363">
              <a:spcBef>
                <a:spcPct val="20000"/>
              </a:spcBef>
              <a:buFont typeface="Arial" panose="020B0604020202020204" pitchFamily="34" charset="0"/>
              <a:buChar char="–"/>
              <a:defRPr sz="1900">
                <a:solidFill>
                  <a:schemeClr val="tx1"/>
                </a:solidFill>
                <a:latin typeface="Times New Roman" panose="02020603050405020304" pitchFamily="18" charset="0"/>
              </a:defRPr>
            </a:lvl4pPr>
            <a:lvl5pPr marL="1828800" indent="-233363">
              <a:spcBef>
                <a:spcPct val="20000"/>
              </a:spcBef>
              <a:buFont typeface="Arial" panose="020B0604020202020204" pitchFamily="34" charset="0"/>
              <a:buChar char="»"/>
              <a:defRPr sz="1900">
                <a:solidFill>
                  <a:schemeClr val="tx1"/>
                </a:solidFill>
                <a:latin typeface="Times New Roman" panose="02020603050405020304" pitchFamily="18" charset="0"/>
              </a:defRPr>
            </a:lvl5pPr>
            <a:lvl6pPr indent="-23336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defRPr>
            </a:lvl6pPr>
            <a:lvl7pPr indent="-23336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defRPr>
            </a:lvl7pPr>
            <a:lvl8pPr indent="-23336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defRPr>
            </a:lvl8pPr>
            <a:lvl9pPr indent="-233363" eaLnBrk="0" fontAlgn="base" hangingPunct="0">
              <a:spcBef>
                <a:spcPct val="20000"/>
              </a:spcBef>
              <a:spcAft>
                <a:spcPct val="0"/>
              </a:spcAft>
              <a:buFont typeface="Arial" panose="020B0604020202020204" pitchFamily="34" charset="0"/>
              <a:buChar char="»"/>
              <a:defRPr sz="1900">
                <a:solidFill>
                  <a:schemeClr val="tx1"/>
                </a:solidFill>
                <a:latin typeface="Times New Roman" panose="02020603050405020304" pitchFamily="18" charset="0"/>
              </a:defRPr>
            </a:lvl9pPr>
          </a:lstStyle>
          <a:p>
            <a:pPr algn="r" defTabSz="914400" eaLnBrk="1" hangingPunct="1">
              <a:spcBef>
                <a:spcPct val="0"/>
              </a:spcBef>
              <a:buFontTx/>
              <a:buNone/>
            </a:pPr>
            <a:fld id="{F60787DD-80DD-4487-B0BC-B139B4447F99}" type="slidenum">
              <a:rPr lang="en-US" altLang="lv-LV" sz="1000">
                <a:solidFill>
                  <a:srgbClr val="898989"/>
                </a:solidFill>
                <a:latin typeface="Verdana" panose="020B0604030504040204" pitchFamily="34" charset="0"/>
                <a:ea typeface="Verdana" panose="020B0604030504040204" pitchFamily="34" charset="0"/>
              </a:rPr>
              <a:pPr algn="r" defTabSz="914400" eaLnBrk="1" hangingPunct="1">
                <a:spcBef>
                  <a:spcPct val="0"/>
                </a:spcBef>
                <a:buFontTx/>
                <a:buNone/>
              </a:pPr>
              <a:t>50</a:t>
            </a:fld>
            <a:endParaRPr lang="en-US" altLang="lv-LV" sz="1000">
              <a:solidFill>
                <a:srgbClr val="898989"/>
              </a:solidFill>
              <a:latin typeface="Verdana" panose="020B0604030504040204" pitchFamily="34" charset="0"/>
              <a:ea typeface="Verdana" panose="020B0604030504040204" pitchFamily="34" charset="0"/>
            </a:endParaRPr>
          </a:p>
        </p:txBody>
      </p:sp>
      <p:sp>
        <p:nvSpPr>
          <p:cNvPr id="28677" name="Title 1">
            <a:extLst>
              <a:ext uri="{FF2B5EF4-FFF2-40B4-BE49-F238E27FC236}">
                <a16:creationId xmlns:a16="http://schemas.microsoft.com/office/drawing/2014/main" id="{6829B0D4-A67F-4F00-AF0A-1EF2F943E5CA}"/>
              </a:ext>
            </a:extLst>
          </p:cNvPr>
          <p:cNvSpPr>
            <a:spLocks noGrp="1"/>
          </p:cNvSpPr>
          <p:nvPr>
            <p:ph type="title"/>
          </p:nvPr>
        </p:nvSpPr>
        <p:spPr>
          <a:xfrm>
            <a:off x="2147888" y="219075"/>
            <a:ext cx="9728200" cy="1036638"/>
          </a:xfrm>
        </p:spPr>
        <p:txBody>
          <a:bodyPr/>
          <a:lstStyle/>
          <a:p>
            <a:pPr eaLnBrk="1" hangingPunct="1"/>
            <a:r>
              <a:rPr lang="lv-LV" altLang="lv-LV">
                <a:solidFill>
                  <a:srgbClr val="77933C"/>
                </a:solidFill>
              </a:rPr>
              <a:t>NEKP 2030 – ĪSTENOŠANA (FINANSĒJUMS + KLIMATA FINANSĒJUMS) - VARAM</a:t>
            </a:r>
          </a:p>
        </p:txBody>
      </p:sp>
      <p:sp>
        <p:nvSpPr>
          <p:cNvPr id="12" name="Content Placeholder 2">
            <a:extLst>
              <a:ext uri="{FF2B5EF4-FFF2-40B4-BE49-F238E27FC236}">
                <a16:creationId xmlns:a16="http://schemas.microsoft.com/office/drawing/2014/main" id="{3EB84097-C51E-46C1-A85D-AB92F71C9E17}"/>
              </a:ext>
            </a:extLst>
          </p:cNvPr>
          <p:cNvSpPr txBox="1">
            <a:spLocks/>
          </p:cNvSpPr>
          <p:nvPr/>
        </p:nvSpPr>
        <p:spPr>
          <a:xfrm>
            <a:off x="466725" y="1698625"/>
            <a:ext cx="11247438" cy="4930775"/>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488700">
              <a:buFont typeface="Arial" panose="020B0604020202020204" pitchFamily="34" charset="0"/>
              <a:buChar char="•"/>
              <a:defRPr/>
            </a:pPr>
            <a:endParaRPr lang="lv-LV" sz="2400"/>
          </a:p>
          <a:p>
            <a:pPr>
              <a:defRPr/>
            </a:pPr>
            <a:endParaRPr lang="lv-LV"/>
          </a:p>
          <a:p>
            <a:pPr>
              <a:defRPr/>
            </a:pPr>
            <a:endParaRPr lang="lv-LV"/>
          </a:p>
        </p:txBody>
      </p:sp>
      <p:pic>
        <p:nvPicPr>
          <p:cNvPr id="28713" name="Picture 2" descr="Ieviest un demonstrēt viedās pilsētvides tehnoloģijas Madonas pilsētā,  nomainot ielu apgaismojumu uz LED apgaismojumu ar viedo vadību, Ident. Nr.  EKII-3/12 - Madona.lv">
            <a:extLst>
              <a:ext uri="{FF2B5EF4-FFF2-40B4-BE49-F238E27FC236}">
                <a16:creationId xmlns:a16="http://schemas.microsoft.com/office/drawing/2014/main" id="{7BC13118-2A6F-4AC8-8DE0-371D40FF2B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5764213"/>
            <a:ext cx="1527175"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714" name="TextBox 14">
            <a:extLst>
              <a:ext uri="{FF2B5EF4-FFF2-40B4-BE49-F238E27FC236}">
                <a16:creationId xmlns:a16="http://schemas.microsoft.com/office/drawing/2014/main" id="{69831447-175E-42F8-BC6A-C2AC9FD513EB}"/>
              </a:ext>
            </a:extLst>
          </p:cNvPr>
          <p:cNvSpPr txBox="1">
            <a:spLocks noChangeArrowheads="1"/>
          </p:cNvSpPr>
          <p:nvPr/>
        </p:nvSpPr>
        <p:spPr bwMode="auto">
          <a:xfrm>
            <a:off x="1820829" y="5842515"/>
            <a:ext cx="3492501" cy="87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lv-LV" altLang="lv-LV">
                <a:latin typeface="Verdana" panose="020B0604030504040204" pitchFamily="34" charset="0"/>
                <a:ea typeface="Verdana" panose="020B0604030504040204" pitchFamily="34" charset="0"/>
              </a:rPr>
              <a:t>Potenciāli iespējamais finansējums 2021.-2030.g.</a:t>
            </a:r>
          </a:p>
          <a:p>
            <a:r>
              <a:rPr lang="lv-LV" altLang="lv-LV">
                <a:latin typeface="Verdana" panose="020B0604030504040204" pitchFamily="34" charset="0"/>
                <a:ea typeface="Verdana" panose="020B0604030504040204" pitchFamily="34" charset="0"/>
              </a:rPr>
              <a:t>līdz pat </a:t>
            </a:r>
            <a:r>
              <a:rPr lang="lv-LV" altLang="lv-LV" b="1">
                <a:latin typeface="Verdana" panose="020B0604030504040204" pitchFamily="34" charset="0"/>
                <a:ea typeface="Verdana" panose="020B0604030504040204" pitchFamily="34" charset="0"/>
              </a:rPr>
              <a:t>1 </a:t>
            </a:r>
            <a:r>
              <a:rPr lang="lv-LV" altLang="lv-LV" b="1" err="1">
                <a:latin typeface="Verdana" panose="020B0604030504040204" pitchFamily="34" charset="0"/>
                <a:ea typeface="Verdana" panose="020B0604030504040204" pitchFamily="34" charset="0"/>
              </a:rPr>
              <a:t>miljrd</a:t>
            </a:r>
            <a:r>
              <a:rPr lang="lv-LV" altLang="lv-LV" b="1">
                <a:latin typeface="Verdana" panose="020B0604030504040204" pitchFamily="34" charset="0"/>
                <a:ea typeface="Verdana" panose="020B0604030504040204" pitchFamily="34" charset="0"/>
              </a:rPr>
              <a:t>. </a:t>
            </a:r>
            <a:r>
              <a:rPr lang="lv-LV" altLang="lv-LV" b="1" err="1">
                <a:latin typeface="Verdana" panose="020B0604030504040204" pitchFamily="34" charset="0"/>
                <a:ea typeface="Verdana" panose="020B0604030504040204" pitchFamily="34" charset="0"/>
              </a:rPr>
              <a:t>euro</a:t>
            </a:r>
            <a:endParaRPr lang="en-US" altLang="lv-LV" b="1">
              <a:latin typeface="Verdana" panose="020B0604030504040204" pitchFamily="34" charset="0"/>
              <a:ea typeface="Verdana" panose="020B0604030504040204" pitchFamily="34" charset="0"/>
            </a:endParaRPr>
          </a:p>
        </p:txBody>
      </p:sp>
      <p:pic>
        <p:nvPicPr>
          <p:cNvPr id="28715" name="Picture 15">
            <a:extLst>
              <a:ext uri="{FF2B5EF4-FFF2-40B4-BE49-F238E27FC236}">
                <a16:creationId xmlns:a16="http://schemas.microsoft.com/office/drawing/2014/main" id="{44E2738D-591F-4EEF-90FD-7E5CD096BDA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84788" y="5988050"/>
            <a:ext cx="2867025"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716" name="TextBox 16">
            <a:extLst>
              <a:ext uri="{FF2B5EF4-FFF2-40B4-BE49-F238E27FC236}">
                <a16:creationId xmlns:a16="http://schemas.microsoft.com/office/drawing/2014/main" id="{D2027E2F-1C15-487D-8D74-F01541F71797}"/>
              </a:ext>
            </a:extLst>
          </p:cNvPr>
          <p:cNvSpPr txBox="1">
            <a:spLocks noChangeArrowheads="1"/>
          </p:cNvSpPr>
          <p:nvPr/>
        </p:nvSpPr>
        <p:spPr bwMode="auto">
          <a:xfrm>
            <a:off x="8313738" y="5755213"/>
            <a:ext cx="3151188"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lv-LV" altLang="lv-LV">
                <a:latin typeface="Verdana" panose="020B0604030504040204" pitchFamily="34" charset="0"/>
                <a:ea typeface="Verdana" panose="020B0604030504040204" pitchFamily="34" charset="0"/>
              </a:rPr>
              <a:t>Potenciāli iespējamais finansējums 2021.-2030.g.</a:t>
            </a:r>
          </a:p>
          <a:p>
            <a:r>
              <a:rPr lang="lv-LV" altLang="lv-LV">
                <a:latin typeface="Verdana" panose="020B0604030504040204" pitchFamily="34" charset="0"/>
                <a:ea typeface="Verdana" panose="020B0604030504040204" pitchFamily="34" charset="0"/>
              </a:rPr>
              <a:t>līdz pat </a:t>
            </a:r>
            <a:r>
              <a:rPr lang="lv-LV" altLang="lv-LV" b="1">
                <a:latin typeface="Verdana" panose="020B0604030504040204" pitchFamily="34" charset="0"/>
                <a:ea typeface="Verdana" panose="020B0604030504040204" pitchFamily="34" charset="0"/>
              </a:rPr>
              <a:t>200-300 milj. </a:t>
            </a:r>
            <a:r>
              <a:rPr lang="lv-LV" altLang="lv-LV" b="1" err="1">
                <a:latin typeface="Verdana" panose="020B0604030504040204" pitchFamily="34" charset="0"/>
                <a:ea typeface="Verdana" panose="020B0604030504040204" pitchFamily="34" charset="0"/>
              </a:rPr>
              <a:t>euro</a:t>
            </a:r>
            <a:endParaRPr lang="en-US" altLang="lv-LV" b="1">
              <a:latin typeface="Verdana" panose="020B0604030504040204" pitchFamily="34" charset="0"/>
              <a:ea typeface="Verdana" panose="020B0604030504040204" pitchFamily="34" charset="0"/>
            </a:endParaRPr>
          </a:p>
        </p:txBody>
      </p:sp>
      <p:graphicFrame>
        <p:nvGraphicFramePr>
          <p:cNvPr id="14" name="Table 8">
            <a:extLst>
              <a:ext uri="{FF2B5EF4-FFF2-40B4-BE49-F238E27FC236}">
                <a16:creationId xmlns:a16="http://schemas.microsoft.com/office/drawing/2014/main" id="{7E714C96-09EC-4A91-A5AA-60E2634C791D}"/>
              </a:ext>
            </a:extLst>
          </p:cNvPr>
          <p:cNvGraphicFramePr>
            <a:graphicFrameLocks noGrp="1"/>
          </p:cNvGraphicFramePr>
          <p:nvPr>
            <p:extLst>
              <p:ext uri="{D42A27DB-BD31-4B8C-83A1-F6EECF244321}">
                <p14:modId xmlns:p14="http://schemas.microsoft.com/office/powerpoint/2010/main" val="1161705010"/>
              </p:ext>
            </p:extLst>
          </p:nvPr>
        </p:nvGraphicFramePr>
        <p:xfrm>
          <a:off x="129554" y="1824777"/>
          <a:ext cx="11746534" cy="3898899"/>
        </p:xfrm>
        <a:graphic>
          <a:graphicData uri="http://schemas.openxmlformats.org/drawingml/2006/table">
            <a:tbl>
              <a:tblPr firstRow="1" bandRow="1">
                <a:tableStyleId>{5C22544A-7EE6-4342-B048-85BDC9FD1C3A}</a:tableStyleId>
              </a:tblPr>
              <a:tblGrid>
                <a:gridCol w="6239363">
                  <a:extLst>
                    <a:ext uri="{9D8B030D-6E8A-4147-A177-3AD203B41FA5}">
                      <a16:colId xmlns:a16="http://schemas.microsoft.com/office/drawing/2014/main" val="20000"/>
                    </a:ext>
                  </a:extLst>
                </a:gridCol>
                <a:gridCol w="2071229">
                  <a:extLst>
                    <a:ext uri="{9D8B030D-6E8A-4147-A177-3AD203B41FA5}">
                      <a16:colId xmlns:a16="http://schemas.microsoft.com/office/drawing/2014/main" val="20001"/>
                    </a:ext>
                  </a:extLst>
                </a:gridCol>
                <a:gridCol w="3435942">
                  <a:extLst>
                    <a:ext uri="{9D8B030D-6E8A-4147-A177-3AD203B41FA5}">
                      <a16:colId xmlns:a16="http://schemas.microsoft.com/office/drawing/2014/main" val="20002"/>
                    </a:ext>
                  </a:extLst>
                </a:gridCol>
              </a:tblGrid>
              <a:tr h="961898">
                <a:tc>
                  <a:txBody>
                    <a:bodyPr/>
                    <a:lstStyle/>
                    <a:p>
                      <a:endParaRPr lang="en-GB" sz="1600">
                        <a:latin typeface="Verdana" panose="020B0604030504040204" pitchFamily="34" charset="0"/>
                        <a:ea typeface="Verdana" panose="020B0604030504040204" pitchFamily="34" charset="0"/>
                      </a:endParaRPr>
                    </a:p>
                  </a:txBody>
                  <a:tcPr marL="91441" marR="91441" marT="45723" marB="45723"/>
                </a:tc>
                <a:tc>
                  <a:txBody>
                    <a:bodyPr/>
                    <a:lstStyle/>
                    <a:p>
                      <a:pPr algn="ctr"/>
                      <a:r>
                        <a:rPr lang="lv-LV" sz="1400">
                          <a:latin typeface="Verdana" panose="020B0604030504040204" pitchFamily="34" charset="0"/>
                          <a:ea typeface="Verdana" panose="020B0604030504040204" pitchFamily="34" charset="0"/>
                        </a:rPr>
                        <a:t>ES fondu finansējums </a:t>
                      </a:r>
                    </a:p>
                    <a:p>
                      <a:pPr algn="ctr"/>
                      <a:r>
                        <a:rPr lang="lv-LV" sz="1400" i="1">
                          <a:latin typeface="Verdana" panose="020B0604030504040204" pitchFamily="34" charset="0"/>
                          <a:ea typeface="Verdana" panose="020B0604030504040204" pitchFamily="34" charset="0"/>
                        </a:rPr>
                        <a:t>(ar nacionālo līdzfinansējumu)</a:t>
                      </a:r>
                      <a:endParaRPr lang="en-GB" sz="1400" i="1">
                        <a:latin typeface="Verdana" panose="020B0604030504040204" pitchFamily="34" charset="0"/>
                        <a:ea typeface="Verdana" panose="020B0604030504040204" pitchFamily="34" charset="0"/>
                      </a:endParaRPr>
                    </a:p>
                  </a:txBody>
                  <a:tcPr marL="91441" marR="91441" marT="45723" marB="45723" anchor="ctr"/>
                </a:tc>
                <a:tc>
                  <a:txBody>
                    <a:bodyPr/>
                    <a:lstStyle/>
                    <a:p>
                      <a:pPr algn="ctr"/>
                      <a:r>
                        <a:rPr lang="lv-LV" sz="1600">
                          <a:latin typeface="Verdana" panose="020B0604030504040204" pitchFamily="34" charset="0"/>
                          <a:ea typeface="Verdana" panose="020B0604030504040204" pitchFamily="34" charset="0"/>
                        </a:rPr>
                        <a:t>Atveseļošanās un noturības mehānisms </a:t>
                      </a:r>
                      <a:r>
                        <a:rPr lang="lv-LV" sz="1600" i="1">
                          <a:latin typeface="Verdana" panose="020B0604030504040204" pitchFamily="34" charset="0"/>
                          <a:ea typeface="Verdana" panose="020B0604030504040204" pitchFamily="34" charset="0"/>
                        </a:rPr>
                        <a:t>(Atveseļošanās fonds)</a:t>
                      </a:r>
                      <a:endParaRPr lang="en-GB" sz="1600" i="1">
                        <a:latin typeface="Verdana" panose="020B0604030504040204" pitchFamily="34" charset="0"/>
                        <a:ea typeface="Verdana" panose="020B0604030504040204" pitchFamily="34" charset="0"/>
                      </a:endParaRPr>
                    </a:p>
                  </a:txBody>
                  <a:tcPr marL="91441" marR="91441" marT="45723" marB="45723"/>
                </a:tc>
                <a:extLst>
                  <a:ext uri="{0D108BD9-81ED-4DB2-BD59-A6C34878D82A}">
                    <a16:rowId xmlns:a16="http://schemas.microsoft.com/office/drawing/2014/main" val="10000"/>
                  </a:ext>
                </a:extLst>
              </a:tr>
              <a:tr h="452044">
                <a:tc>
                  <a:txBody>
                    <a:bodyPr/>
                    <a:lstStyle/>
                    <a:p>
                      <a:pPr algn="l"/>
                      <a:r>
                        <a:rPr lang="lv-LV" sz="1700">
                          <a:solidFill>
                            <a:schemeClr val="tx1"/>
                          </a:solidFill>
                        </a:rPr>
                        <a:t>Pārejas uz aprites ekonomiku veicināšana</a:t>
                      </a:r>
                    </a:p>
                  </a:txBody>
                  <a:tcPr marL="91443" marR="91443" marT="45717" marB="45717"/>
                </a:tc>
                <a:tc>
                  <a:txBody>
                    <a:bodyPr/>
                    <a:lstStyle/>
                    <a:p>
                      <a:pPr algn="ctr"/>
                      <a:r>
                        <a:rPr lang="lv-LV" sz="1700">
                          <a:solidFill>
                            <a:schemeClr val="tx1"/>
                          </a:solidFill>
                        </a:rPr>
                        <a:t>103 530 000 </a:t>
                      </a:r>
                    </a:p>
                  </a:txBody>
                  <a:tcPr marL="91443" marR="91443" marT="45717" marB="45717" anchor="ctr" anchorCtr="1"/>
                </a:tc>
                <a:tc>
                  <a:txBody>
                    <a:bodyPr/>
                    <a:lstStyle/>
                    <a:p>
                      <a:pPr algn="ctr"/>
                      <a:r>
                        <a:rPr lang="lv-LV" sz="1700"/>
                        <a:t>-</a:t>
                      </a:r>
                    </a:p>
                  </a:txBody>
                  <a:tcPr marL="91443" marR="91443" marT="45717" marB="45717" anchor="ctr" anchorCtr="1"/>
                </a:tc>
                <a:extLst>
                  <a:ext uri="{0D108BD9-81ED-4DB2-BD59-A6C34878D82A}">
                    <a16:rowId xmlns:a16="http://schemas.microsoft.com/office/drawing/2014/main" val="10001"/>
                  </a:ext>
                </a:extLst>
              </a:tr>
              <a:tr h="452044">
                <a:tc>
                  <a:txBody>
                    <a:bodyPr/>
                    <a:lstStyle/>
                    <a:p>
                      <a:pPr algn="l"/>
                      <a:r>
                        <a:rPr lang="lv-LV" sz="1700">
                          <a:solidFill>
                            <a:schemeClr val="tx1"/>
                          </a:solidFill>
                        </a:rPr>
                        <a:t>Gaisa piesārņojuma</a:t>
                      </a:r>
                      <a:r>
                        <a:rPr lang="lv-LV" sz="1700" baseline="0">
                          <a:solidFill>
                            <a:schemeClr val="tx1"/>
                          </a:solidFill>
                        </a:rPr>
                        <a:t> samazināšanas pasākumi</a:t>
                      </a:r>
                      <a:endParaRPr lang="lv-LV" sz="1700">
                        <a:solidFill>
                          <a:schemeClr val="tx1"/>
                        </a:solidFill>
                      </a:endParaRPr>
                    </a:p>
                  </a:txBody>
                  <a:tcPr marL="91443" marR="91443" marT="45717" marB="45717"/>
                </a:tc>
                <a:tc>
                  <a:txBody>
                    <a:bodyPr/>
                    <a:lstStyle/>
                    <a:p>
                      <a:pPr algn="ctr"/>
                      <a:r>
                        <a:rPr lang="lv-LV" sz="1700">
                          <a:solidFill>
                            <a:schemeClr val="tx1"/>
                          </a:solidFill>
                        </a:rPr>
                        <a:t>20 336 253</a:t>
                      </a:r>
                    </a:p>
                  </a:txBody>
                  <a:tcPr marL="91443" marR="91443" marT="45717" marB="45717" anchor="ctr" anchorCtr="1"/>
                </a:tc>
                <a:tc>
                  <a:txBody>
                    <a:bodyPr/>
                    <a:lstStyle/>
                    <a:p>
                      <a:pPr algn="ctr"/>
                      <a:r>
                        <a:rPr lang="lv-LV" sz="1700"/>
                        <a:t>-</a:t>
                      </a:r>
                    </a:p>
                  </a:txBody>
                  <a:tcPr marL="91443" marR="91443" marT="45717" marB="45717" anchor="ctr" anchorCtr="1"/>
                </a:tc>
                <a:extLst>
                  <a:ext uri="{0D108BD9-81ED-4DB2-BD59-A6C34878D82A}">
                    <a16:rowId xmlns:a16="http://schemas.microsoft.com/office/drawing/2014/main" val="10002"/>
                  </a:ext>
                </a:extLst>
              </a:tr>
              <a:tr h="676781">
                <a:tc>
                  <a:txBody>
                    <a:bodyPr/>
                    <a:lstStyle/>
                    <a:p>
                      <a:pPr algn="l"/>
                      <a:r>
                        <a:rPr lang="lv-LV" sz="1700">
                          <a:solidFill>
                            <a:schemeClr val="tx1"/>
                          </a:solidFill>
                        </a:rPr>
                        <a:t>Notekūdeņu un</a:t>
                      </a:r>
                      <a:r>
                        <a:rPr lang="lv-LV" sz="1700" baseline="0">
                          <a:solidFill>
                            <a:schemeClr val="tx1"/>
                          </a:solidFill>
                        </a:rPr>
                        <a:t> to dūņu apsaimniekošanas sistēmas attīstība</a:t>
                      </a:r>
                      <a:endParaRPr lang="lv-LV" sz="1700">
                        <a:solidFill>
                          <a:schemeClr val="tx1"/>
                        </a:solidFill>
                      </a:endParaRPr>
                    </a:p>
                  </a:txBody>
                  <a:tcPr marL="91443" marR="91443" marT="45717" marB="45717"/>
                </a:tc>
                <a:tc>
                  <a:txBody>
                    <a:bodyPr/>
                    <a:lstStyle/>
                    <a:p>
                      <a:pPr algn="ctr"/>
                      <a:r>
                        <a:rPr lang="lv-LV" sz="1700">
                          <a:solidFill>
                            <a:schemeClr val="tx1"/>
                          </a:solidFill>
                        </a:rPr>
                        <a:t>74 160 000</a:t>
                      </a:r>
                    </a:p>
                  </a:txBody>
                  <a:tcPr marL="91443" marR="91443" marT="45717" marB="45717" anchor="ctr" anchorCtr="1"/>
                </a:tc>
                <a:tc>
                  <a:txBody>
                    <a:bodyPr/>
                    <a:lstStyle/>
                    <a:p>
                      <a:pPr algn="ctr"/>
                      <a:r>
                        <a:rPr lang="lv-LV" sz="1700"/>
                        <a:t>-</a:t>
                      </a:r>
                    </a:p>
                  </a:txBody>
                  <a:tcPr marL="91443" marR="91443" marT="45717" marB="45717" anchor="ctr" anchorCtr="1"/>
                </a:tc>
                <a:extLst>
                  <a:ext uri="{0D108BD9-81ED-4DB2-BD59-A6C34878D82A}">
                    <a16:rowId xmlns:a16="http://schemas.microsoft.com/office/drawing/2014/main" val="10003"/>
                  </a:ext>
                </a:extLst>
              </a:tr>
              <a:tr h="452044">
                <a:tc>
                  <a:txBody>
                    <a:bodyPr/>
                    <a:lstStyle/>
                    <a:p>
                      <a:pPr algn="l"/>
                      <a:r>
                        <a:rPr lang="lv-LV" sz="1700">
                          <a:solidFill>
                            <a:schemeClr val="tx1"/>
                          </a:solidFill>
                        </a:rPr>
                        <a:t>Pašvaldības publisko</a:t>
                      </a:r>
                      <a:r>
                        <a:rPr lang="lv-LV" sz="1700" baseline="0">
                          <a:solidFill>
                            <a:schemeClr val="tx1"/>
                          </a:solidFill>
                        </a:rPr>
                        <a:t> </a:t>
                      </a:r>
                      <a:r>
                        <a:rPr lang="lv-LV" sz="1700">
                          <a:solidFill>
                            <a:schemeClr val="tx1"/>
                          </a:solidFill>
                        </a:rPr>
                        <a:t>ēku</a:t>
                      </a:r>
                      <a:r>
                        <a:rPr lang="lv-LV" sz="1700" baseline="0">
                          <a:solidFill>
                            <a:schemeClr val="tx1"/>
                          </a:solidFill>
                        </a:rPr>
                        <a:t> energoefektivitāte</a:t>
                      </a:r>
                      <a:endParaRPr lang="lv-LV" sz="1700">
                        <a:solidFill>
                          <a:schemeClr val="tx1"/>
                        </a:solidFill>
                      </a:endParaRPr>
                    </a:p>
                  </a:txBody>
                  <a:tcPr marL="91443" marR="91443" marT="45717" marB="45717"/>
                </a:tc>
                <a:tc>
                  <a:txBody>
                    <a:bodyPr/>
                    <a:lstStyle/>
                    <a:p>
                      <a:pPr algn="ctr"/>
                      <a:r>
                        <a:rPr lang="lv-LV" sz="1700">
                          <a:solidFill>
                            <a:schemeClr val="tx1"/>
                          </a:solidFill>
                        </a:rPr>
                        <a:t>26 410 715</a:t>
                      </a:r>
                    </a:p>
                  </a:txBody>
                  <a:tcPr marL="91443" marR="91443" marT="45717" marB="45717" anchor="ctr" anchorCtr="1"/>
                </a:tc>
                <a:tc>
                  <a:txBody>
                    <a:bodyPr/>
                    <a:lstStyle/>
                    <a:p>
                      <a:pPr algn="ctr"/>
                      <a:r>
                        <a:rPr lang="lv-LV" sz="1700"/>
                        <a:t>29 304 000</a:t>
                      </a:r>
                    </a:p>
                  </a:txBody>
                  <a:tcPr marL="91443" marR="91443" marT="45717" marB="45717" anchor="ctr" anchorCtr="1"/>
                </a:tc>
                <a:extLst>
                  <a:ext uri="{0D108BD9-81ED-4DB2-BD59-A6C34878D82A}">
                    <a16:rowId xmlns:a16="http://schemas.microsoft.com/office/drawing/2014/main" val="10004"/>
                  </a:ext>
                </a:extLst>
              </a:tr>
              <a:tr h="452044">
                <a:tc>
                  <a:txBody>
                    <a:bodyPr/>
                    <a:lstStyle/>
                    <a:p>
                      <a:pPr algn="l"/>
                      <a:r>
                        <a:rPr lang="lv-LV" sz="1700" err="1">
                          <a:solidFill>
                            <a:schemeClr val="tx1"/>
                          </a:solidFill>
                        </a:rPr>
                        <a:t>Bezizmešu</a:t>
                      </a:r>
                      <a:r>
                        <a:rPr lang="lv-LV" sz="1700">
                          <a:solidFill>
                            <a:schemeClr val="tx1"/>
                          </a:solidFill>
                        </a:rPr>
                        <a:t> transportlīdzekļi pašvaldību funkciju nodrošināšanai</a:t>
                      </a:r>
                    </a:p>
                  </a:txBody>
                  <a:tcPr marL="91443" marR="91443" marT="45717" marB="4571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700">
                          <a:solidFill>
                            <a:schemeClr val="tx1"/>
                          </a:solidFill>
                        </a:rPr>
                        <a:t>24 398 840 (TPF)</a:t>
                      </a:r>
                    </a:p>
                  </a:txBody>
                  <a:tcPr marL="91443" marR="91443" marT="45717" marB="45717" anchor="ctr" anchorCtr="1"/>
                </a:tc>
                <a:tc>
                  <a:txBody>
                    <a:bodyPr/>
                    <a:lstStyle/>
                    <a:p>
                      <a:pPr algn="ctr"/>
                      <a:r>
                        <a:rPr lang="lv-LV" sz="1700"/>
                        <a:t>10 000 000</a:t>
                      </a:r>
                    </a:p>
                  </a:txBody>
                  <a:tcPr marL="91443" marR="91443" marT="45717" marB="45717" anchor="ctr" anchorCtr="1"/>
                </a:tc>
                <a:extLst>
                  <a:ext uri="{0D108BD9-81ED-4DB2-BD59-A6C34878D82A}">
                    <a16:rowId xmlns:a16="http://schemas.microsoft.com/office/drawing/2014/main" val="10005"/>
                  </a:ext>
                </a:extLst>
              </a:tr>
              <a:tr h="452044">
                <a:tc>
                  <a:txBody>
                    <a:bodyPr/>
                    <a:lstStyle/>
                    <a:p>
                      <a:pPr algn="l"/>
                      <a:r>
                        <a:rPr lang="lv-LV" sz="1700" kern="1200">
                          <a:solidFill>
                            <a:schemeClr val="tx1"/>
                          </a:solidFill>
                          <a:effectLst/>
                          <a:latin typeface="+mn-lt"/>
                          <a:ea typeface="+mn-ea"/>
                          <a:cs typeface="+mn-cs"/>
                        </a:rPr>
                        <a:t>Atteikšanās no kūdras izmantošanas enerģētikā</a:t>
                      </a:r>
                      <a:endParaRPr lang="lv-LV" sz="1700">
                        <a:solidFill>
                          <a:schemeClr val="tx1"/>
                        </a:solidFill>
                      </a:endParaRPr>
                    </a:p>
                  </a:txBody>
                  <a:tcPr marL="91443" marR="91443" marT="45717" marB="4571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v-LV" sz="1700" baseline="0">
                          <a:solidFill>
                            <a:schemeClr val="tx1"/>
                          </a:solidFill>
                        </a:rPr>
                        <a:t>34 911 058 (TPF)</a:t>
                      </a:r>
                      <a:endParaRPr lang="lv-LV" sz="1700">
                        <a:solidFill>
                          <a:schemeClr val="tx1"/>
                        </a:solidFill>
                      </a:endParaRPr>
                    </a:p>
                  </a:txBody>
                  <a:tcPr marL="91443" marR="91443" marT="45717" marB="45717" anchor="ctr" anchorCtr="1"/>
                </a:tc>
                <a:tc>
                  <a:txBody>
                    <a:bodyPr/>
                    <a:lstStyle/>
                    <a:p>
                      <a:pPr algn="ctr"/>
                      <a:r>
                        <a:rPr lang="lv-LV" sz="1700"/>
                        <a:t>-</a:t>
                      </a:r>
                    </a:p>
                  </a:txBody>
                  <a:tcPr marL="91443" marR="91443" marT="45717" marB="45717" anchor="ctr" anchorCtr="1"/>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12309893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815E54E-C194-54E0-644B-950B4C384393}"/>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20175438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1289B-D165-B631-5A3D-7A9A73ED6B45}"/>
              </a:ext>
            </a:extLst>
          </p:cNvPr>
          <p:cNvSpPr>
            <a:spLocks noGrp="1"/>
          </p:cNvSpPr>
          <p:nvPr>
            <p:ph type="title"/>
          </p:nvPr>
        </p:nvSpPr>
        <p:spPr/>
        <p:txBody>
          <a:bodyPr/>
          <a:lstStyle/>
          <a:p>
            <a:r>
              <a:rPr lang="lv-LV">
                <a:hlinkClick r:id="rId2"/>
              </a:rPr>
              <a:t>www.klimatam.lv</a:t>
            </a:r>
            <a:br>
              <a:rPr lang="lv-LV"/>
            </a:br>
            <a:endParaRPr lang="lv-LV"/>
          </a:p>
        </p:txBody>
      </p:sp>
      <p:pic>
        <p:nvPicPr>
          <p:cNvPr id="5" name="Picture 4">
            <a:extLst>
              <a:ext uri="{FF2B5EF4-FFF2-40B4-BE49-F238E27FC236}">
                <a16:creationId xmlns:a16="http://schemas.microsoft.com/office/drawing/2014/main" id="{42ACAA91-59E5-15A2-C104-2E0BA475383B}"/>
              </a:ext>
            </a:extLst>
          </p:cNvPr>
          <p:cNvPicPr>
            <a:picLocks noChangeAspect="1"/>
          </p:cNvPicPr>
          <p:nvPr/>
        </p:nvPicPr>
        <p:blipFill>
          <a:blip r:embed="rId3"/>
          <a:stretch>
            <a:fillRect/>
          </a:stretch>
        </p:blipFill>
        <p:spPr>
          <a:xfrm>
            <a:off x="0" y="1346106"/>
            <a:ext cx="12192000" cy="5511894"/>
          </a:xfrm>
          <a:prstGeom prst="rect">
            <a:avLst/>
          </a:prstGeom>
        </p:spPr>
      </p:pic>
    </p:spTree>
    <p:extLst>
      <p:ext uri="{BB962C8B-B14F-4D97-AF65-F5344CB8AC3E}">
        <p14:creationId xmlns:p14="http://schemas.microsoft.com/office/powerpoint/2010/main" val="374902578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5001AD-0C33-F740-7463-9A1471F0258D}"/>
              </a:ext>
            </a:extLst>
          </p:cNvPr>
          <p:cNvSpPr>
            <a:spLocks noGrp="1"/>
          </p:cNvSpPr>
          <p:nvPr>
            <p:ph type="ctrTitle"/>
          </p:nvPr>
        </p:nvSpPr>
        <p:spPr/>
        <p:txBody>
          <a:bodyPr/>
          <a:lstStyle/>
          <a:p>
            <a:r>
              <a:rPr lang="lv-LV"/>
              <a:t>Paldies par uzmanību!</a:t>
            </a:r>
          </a:p>
        </p:txBody>
      </p:sp>
      <p:sp>
        <p:nvSpPr>
          <p:cNvPr id="3" name="Subtitle 2">
            <a:extLst>
              <a:ext uri="{FF2B5EF4-FFF2-40B4-BE49-F238E27FC236}">
                <a16:creationId xmlns:a16="http://schemas.microsoft.com/office/drawing/2014/main" id="{F12FA1D2-0FF5-45C6-0B53-2936BB16BB0A}"/>
              </a:ext>
            </a:extLst>
          </p:cNvPr>
          <p:cNvSpPr>
            <a:spLocks noGrp="1"/>
          </p:cNvSpPr>
          <p:nvPr>
            <p:ph type="subTitle" idx="1"/>
          </p:nvPr>
        </p:nvSpPr>
        <p:spPr/>
        <p:txBody>
          <a:bodyPr/>
          <a:lstStyle/>
          <a:p>
            <a:endParaRPr lang="lv-LV"/>
          </a:p>
        </p:txBody>
      </p:sp>
    </p:spTree>
    <p:extLst>
      <p:ext uri="{BB962C8B-B14F-4D97-AF65-F5344CB8AC3E}">
        <p14:creationId xmlns:p14="http://schemas.microsoft.com/office/powerpoint/2010/main" val="5139278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EA76CB82-B077-449C-B5B0-C731797266DA}"/>
              </a:ext>
            </a:extLst>
          </p:cNvPr>
          <p:cNvSpPr>
            <a:spLocks noGrp="1"/>
          </p:cNvSpPr>
          <p:nvPr>
            <p:ph type="title"/>
          </p:nvPr>
        </p:nvSpPr>
        <p:spPr>
          <a:xfrm>
            <a:off x="3575050" y="404813"/>
            <a:ext cx="6121400" cy="1079500"/>
          </a:xfrm>
        </p:spPr>
        <p:txBody>
          <a:bodyPr/>
          <a:lstStyle/>
          <a:p>
            <a:r>
              <a:rPr lang="lv-LV" altLang="lv-LV" sz="2000" dirty="0"/>
              <a:t>Latvijas stratēģija </a:t>
            </a:r>
            <a:r>
              <a:rPr lang="lv-LV" altLang="lv-LV" sz="2000" dirty="0" err="1">
                <a:solidFill>
                  <a:srgbClr val="096722"/>
                </a:solidFill>
              </a:rPr>
              <a:t>klimatneitralitātes</a:t>
            </a:r>
            <a:r>
              <a:rPr lang="lv-LV" altLang="lv-LV" sz="2000" dirty="0">
                <a:solidFill>
                  <a:srgbClr val="096722"/>
                </a:solidFill>
              </a:rPr>
              <a:t> </a:t>
            </a:r>
            <a:r>
              <a:rPr lang="lv-LV" altLang="lv-LV" sz="2000" dirty="0"/>
              <a:t>sasniegšanai līdz 2050. gadam</a:t>
            </a:r>
          </a:p>
        </p:txBody>
      </p:sp>
      <p:sp>
        <p:nvSpPr>
          <p:cNvPr id="21507" name="Content Placeholder 2">
            <a:extLst>
              <a:ext uri="{FF2B5EF4-FFF2-40B4-BE49-F238E27FC236}">
                <a16:creationId xmlns:a16="http://schemas.microsoft.com/office/drawing/2014/main" id="{BF0C005B-0EB7-42DA-8A96-ECB89FCB2E11}"/>
              </a:ext>
            </a:extLst>
          </p:cNvPr>
          <p:cNvSpPr>
            <a:spLocks noGrp="1"/>
          </p:cNvSpPr>
          <p:nvPr>
            <p:ph idx="1"/>
          </p:nvPr>
        </p:nvSpPr>
        <p:spPr>
          <a:xfrm>
            <a:off x="873829" y="1759743"/>
            <a:ext cx="10696755" cy="2341562"/>
          </a:xfrm>
        </p:spPr>
        <p:txBody>
          <a:bodyPr/>
          <a:lstStyle/>
          <a:p>
            <a:pPr marL="285750" indent="-285750">
              <a:spcBef>
                <a:spcPct val="0"/>
              </a:spcBef>
              <a:spcAft>
                <a:spcPts val="600"/>
              </a:spcAft>
              <a:buFont typeface="Arial" panose="020B0604020202020204" pitchFamily="34" charset="0"/>
              <a:buChar char="•"/>
            </a:pPr>
            <a:r>
              <a:rPr lang="lv-LV" altLang="lv-LV" sz="1800"/>
              <a:t>Stratēģijas mērķis ir nodrošināt Latvijas </a:t>
            </a:r>
            <a:r>
              <a:rPr lang="lv-LV" altLang="lv-LV" sz="1800" err="1"/>
              <a:t>klimatneitralitāti</a:t>
            </a:r>
            <a:r>
              <a:rPr lang="lv-LV" altLang="lv-LV" sz="1800"/>
              <a:t> 2050. gadā. Lai to sasniegtu, ir izvirzīti divi stratēģiskie mērķi - SEG emisiju samazināšana visos tautsaimniecības sektoros un CO2 piesaistes palielināšana. </a:t>
            </a:r>
          </a:p>
          <a:p>
            <a:pPr marL="285750" indent="-285750">
              <a:spcBef>
                <a:spcPct val="0"/>
              </a:spcBef>
              <a:spcAft>
                <a:spcPts val="600"/>
              </a:spcAft>
              <a:buFont typeface="Arial" panose="020B0604020202020204" pitchFamily="34" charset="0"/>
              <a:buChar char="•"/>
            </a:pPr>
            <a:r>
              <a:rPr lang="lv-LV" altLang="lv-LV" sz="1800" err="1"/>
              <a:t>Klimatneitralitāte</a:t>
            </a:r>
            <a:r>
              <a:rPr lang="lv-LV" altLang="lv-LV" sz="1800"/>
              <a:t> nozīmē visu SEG emisiju samazināšanu līdz minimālajam iespējamam slieksnim, atlikušās emisijas kompensējot ar CO</a:t>
            </a:r>
            <a:r>
              <a:rPr lang="lv-LV" altLang="lv-LV" sz="1800" baseline="-25000"/>
              <a:t>2</a:t>
            </a:r>
            <a:r>
              <a:rPr lang="lv-LV" altLang="lv-LV" sz="1800"/>
              <a:t> piesaisti. </a:t>
            </a:r>
          </a:p>
          <a:p>
            <a:pPr marL="285750" indent="-285750">
              <a:spcBef>
                <a:spcPct val="0"/>
              </a:spcBef>
              <a:spcAft>
                <a:spcPts val="600"/>
              </a:spcAft>
              <a:buFont typeface="Arial" panose="020B0604020202020204" pitchFamily="34" charset="0"/>
              <a:buChar char="•"/>
            </a:pPr>
            <a:r>
              <a:rPr lang="lv-LV" altLang="lv-LV" sz="1800"/>
              <a:t>Vīzijas dokuments, ietvar dokuments politikas plānotājiem, ko plānots īstenot caur sekojošiem Nacionāliem enerģētikas un klimata plāniem</a:t>
            </a:r>
          </a:p>
          <a:p>
            <a:pPr marL="285750" indent="-285750">
              <a:lnSpc>
                <a:spcPct val="70000"/>
              </a:lnSpc>
              <a:buFont typeface="Arial" panose="020B0604020202020204" pitchFamily="34" charset="0"/>
              <a:buChar char="•"/>
            </a:pPr>
            <a:endParaRPr lang="lv-LV" altLang="lv-LV" sz="600"/>
          </a:p>
        </p:txBody>
      </p:sp>
      <p:pic>
        <p:nvPicPr>
          <p:cNvPr id="21508" name="Picture 4">
            <a:extLst>
              <a:ext uri="{FF2B5EF4-FFF2-40B4-BE49-F238E27FC236}">
                <a16:creationId xmlns:a16="http://schemas.microsoft.com/office/drawing/2014/main" id="{2503EA08-27F1-481D-992F-16991F2C7A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54612" y="3784887"/>
            <a:ext cx="6935187" cy="2959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11087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56DEE69D-9786-8148-13E7-2B3E5EEC3F3F}"/>
              </a:ext>
            </a:extLst>
          </p:cNvPr>
          <p:cNvSpPr>
            <a:spLocks noGrp="1"/>
          </p:cNvSpPr>
          <p:nvPr>
            <p:ph type="title"/>
          </p:nvPr>
        </p:nvSpPr>
        <p:spPr>
          <a:xfrm>
            <a:off x="3189767" y="563526"/>
            <a:ext cx="7335358" cy="510362"/>
          </a:xfrm>
        </p:spPr>
        <p:txBody>
          <a:bodyPr>
            <a:normAutofit/>
          </a:bodyPr>
          <a:lstStyle/>
          <a:p>
            <a:pPr algn="ctr"/>
            <a:r>
              <a:rPr lang="lv-LV" sz="2000">
                <a:solidFill>
                  <a:schemeClr val="accent6">
                    <a:lumMod val="75000"/>
                  </a:schemeClr>
                </a:solidFill>
              </a:rPr>
              <a:t>Klimata pārmaiņu politikas ilgtermiņa stratēģija</a:t>
            </a:r>
            <a:endParaRPr lang="lv-LV" altLang="lv-LV" sz="2000">
              <a:solidFill>
                <a:schemeClr val="accent6">
                  <a:lumMod val="75000"/>
                </a:schemeClr>
              </a:solidFill>
            </a:endParaRPr>
          </a:p>
        </p:txBody>
      </p:sp>
      <p:sp>
        <p:nvSpPr>
          <p:cNvPr id="4" name="Text Placeholder 3">
            <a:extLst>
              <a:ext uri="{FF2B5EF4-FFF2-40B4-BE49-F238E27FC236}">
                <a16:creationId xmlns:a16="http://schemas.microsoft.com/office/drawing/2014/main" id="{B42156DD-1E30-7A01-820B-3D9EFC6CB4E0}"/>
              </a:ext>
            </a:extLst>
          </p:cNvPr>
          <p:cNvSpPr>
            <a:spLocks noGrp="1"/>
          </p:cNvSpPr>
          <p:nvPr>
            <p:ph type="body" sz="half" idx="2"/>
          </p:nvPr>
        </p:nvSpPr>
        <p:spPr>
          <a:xfrm>
            <a:off x="1807535" y="1828799"/>
            <a:ext cx="9571666" cy="4800601"/>
          </a:xfrm>
        </p:spPr>
        <p:txBody>
          <a:bodyPr>
            <a:normAutofit fontScale="92500" lnSpcReduction="10000"/>
          </a:bodyPr>
          <a:lstStyle/>
          <a:p>
            <a:pPr marL="342900" indent="-342900" algn="just">
              <a:lnSpc>
                <a:spcPct val="90000"/>
              </a:lnSpc>
              <a:buFont typeface="Arial" panose="020B0604020202020204" pitchFamily="34" charset="0"/>
              <a:buChar char="•"/>
            </a:pPr>
            <a:r>
              <a:rPr lang="lv-LV" altLang="lv-LV" sz="1900" dirty="0">
                <a:latin typeface="Verdana"/>
                <a:ea typeface="Verdana"/>
              </a:rPr>
              <a:t>Eiropas Savienības dalībvalstis izstrādā stratēģijas </a:t>
            </a:r>
            <a:r>
              <a:rPr lang="lv-LV" altLang="lv-LV" sz="1900" dirty="0" err="1">
                <a:latin typeface="Verdana"/>
                <a:ea typeface="Verdana"/>
              </a:rPr>
              <a:t>klimatneitralitātes</a:t>
            </a:r>
            <a:r>
              <a:rPr lang="lv-LV" altLang="lv-LV" sz="1900" dirty="0">
                <a:latin typeface="Verdana"/>
                <a:ea typeface="Verdana"/>
              </a:rPr>
              <a:t> sasniegšanai līdz 2050.gadam.</a:t>
            </a:r>
          </a:p>
          <a:p>
            <a:pPr marL="342900" indent="-342900" algn="just">
              <a:lnSpc>
                <a:spcPct val="90000"/>
              </a:lnSpc>
              <a:buFont typeface="Arial" panose="020B0604020202020204" pitchFamily="34" charset="0"/>
              <a:buChar char="•"/>
            </a:pPr>
            <a:endParaRPr lang="lv-LV" altLang="lv-LV" sz="1900" dirty="0"/>
          </a:p>
          <a:p>
            <a:pPr marL="342900" indent="-342900" algn="just">
              <a:lnSpc>
                <a:spcPct val="90000"/>
              </a:lnSpc>
              <a:buFont typeface="Arial" panose="020B0604020202020204" pitchFamily="34" charset="0"/>
              <a:buChar char="•"/>
            </a:pPr>
            <a:r>
              <a:rPr lang="lv-LV" altLang="lv-LV" sz="1900" dirty="0"/>
              <a:t>2022. gadā Stokholmas Vides institūts (SEI) ir veicis pētījumu salīdzinot </a:t>
            </a:r>
            <a:r>
              <a:rPr lang="lv-LV" altLang="lv-LV" sz="1900" b="1" dirty="0"/>
              <a:t>Baltijas valstu </a:t>
            </a:r>
            <a:r>
              <a:rPr lang="lv-LV" altLang="lv-LV" sz="1900" b="1" dirty="0" err="1"/>
              <a:t>klimatneitralitātes</a:t>
            </a:r>
            <a:r>
              <a:rPr lang="lv-LV" altLang="lv-LV" sz="1900" b="1" dirty="0"/>
              <a:t> stratēģijas</a:t>
            </a:r>
            <a:r>
              <a:rPr lang="lv-LV" altLang="lv-LV" sz="1900" dirty="0"/>
              <a:t>.</a:t>
            </a:r>
            <a:endParaRPr lang="lv-LV" altLang="lv-LV" sz="1900" dirty="0">
              <a:latin typeface="Verdana"/>
              <a:ea typeface="Verdana"/>
              <a:cs typeface="Calibri"/>
            </a:endParaRPr>
          </a:p>
          <a:p>
            <a:pPr marL="812165" lvl="1" indent="-342900" algn="just">
              <a:lnSpc>
                <a:spcPct val="90000"/>
              </a:lnSpc>
              <a:buFont typeface="Arial" panose="020B0604020202020204" pitchFamily="34" charset="0"/>
              <a:buChar char="•"/>
            </a:pPr>
            <a:r>
              <a:rPr lang="lv-LV" altLang="lv-LV" sz="1900" dirty="0">
                <a:latin typeface="Verdana"/>
                <a:ea typeface="Verdana"/>
              </a:rPr>
              <a:t>Pozitīvi aspekti - liels uzsvars uz pētniecību un attīstību;</a:t>
            </a:r>
          </a:p>
          <a:p>
            <a:pPr marL="812165" lvl="1" indent="-342900" algn="just">
              <a:lnSpc>
                <a:spcPct val="90000"/>
              </a:lnSpc>
              <a:buFont typeface="Arial" panose="020B0604020202020204" pitchFamily="34" charset="0"/>
              <a:buChar char="•"/>
            </a:pPr>
            <a:r>
              <a:rPr lang="lv-LV" altLang="lv-LV" sz="1900" dirty="0">
                <a:latin typeface="Verdana"/>
                <a:ea typeface="Verdana"/>
                <a:cs typeface="Calibri"/>
              </a:rPr>
              <a:t>Būtisks trūkums – </a:t>
            </a:r>
            <a:r>
              <a:rPr lang="lv-LV" altLang="lv-LV" sz="1900" dirty="0">
                <a:latin typeface="Verdana"/>
                <a:ea typeface="Verdana"/>
              </a:rPr>
              <a:t>modelēšanas neizmantošana.</a:t>
            </a:r>
          </a:p>
          <a:p>
            <a:pPr marL="812165" lvl="1" indent="-342900" algn="just">
              <a:lnSpc>
                <a:spcPct val="90000"/>
              </a:lnSpc>
              <a:buFont typeface="Arial" panose="020B0604020202020204" pitchFamily="34" charset="0"/>
              <a:buChar char="•"/>
            </a:pPr>
            <a:endParaRPr lang="lv-LV" altLang="lv-LV" sz="1900" dirty="0">
              <a:latin typeface="Verdana"/>
              <a:ea typeface="Verdana"/>
            </a:endParaRPr>
          </a:p>
          <a:p>
            <a:pPr algn="just">
              <a:lnSpc>
                <a:spcPct val="90000"/>
              </a:lnSpc>
            </a:pPr>
            <a:r>
              <a:rPr lang="lv-LV" altLang="lv-LV" sz="1900" b="1" dirty="0"/>
              <a:t>Ieteikums</a:t>
            </a:r>
            <a:r>
              <a:rPr lang="lv-LV" altLang="lv-LV" sz="1900" dirty="0"/>
              <a:t> Baltijas valstīm </a:t>
            </a:r>
            <a:r>
              <a:rPr lang="lv-LV" altLang="lv-LV" sz="1900" b="1" dirty="0"/>
              <a:t>izmantot modelēšanu </a:t>
            </a:r>
            <a:r>
              <a:rPr lang="lv-LV" altLang="lv-LV" sz="1900" dirty="0"/>
              <a:t>pārskatot stratēģijas.</a:t>
            </a:r>
          </a:p>
          <a:p>
            <a:pPr algn="just">
              <a:lnSpc>
                <a:spcPct val="90000"/>
              </a:lnSpc>
            </a:pPr>
            <a:endParaRPr lang="lv-LV" altLang="lv-LV" sz="1900" dirty="0"/>
          </a:p>
          <a:p>
            <a:pPr marL="342900" indent="-342900" algn="just">
              <a:lnSpc>
                <a:spcPct val="90000"/>
              </a:lnSpc>
              <a:buFont typeface="Arial" panose="020B0604020202020204" pitchFamily="34" charset="0"/>
              <a:buChar char="•"/>
            </a:pPr>
            <a:r>
              <a:rPr lang="lv-LV" altLang="lv-LV" sz="1900" b="1" dirty="0" err="1"/>
              <a:t>Višegradas</a:t>
            </a:r>
            <a:r>
              <a:rPr lang="lv-LV" altLang="lv-LV" sz="1900" b="1" dirty="0"/>
              <a:t> grupas valstu </a:t>
            </a:r>
            <a:r>
              <a:rPr lang="lv-LV" altLang="lv-LV" sz="1900" dirty="0"/>
              <a:t>(Čehija, Polija, Slovākiju un Ungārija) </a:t>
            </a:r>
            <a:r>
              <a:rPr lang="lv-LV" altLang="lv-LV" sz="1900" b="1" dirty="0" err="1"/>
              <a:t>klimatneitralitātes</a:t>
            </a:r>
            <a:r>
              <a:rPr lang="lv-LV" altLang="lv-LV" sz="1900" b="1" dirty="0"/>
              <a:t> stratēģijās</a:t>
            </a:r>
            <a:r>
              <a:rPr lang="lv-LV" altLang="lv-LV" sz="1900" dirty="0"/>
              <a:t> ir izmantoti modeļi. </a:t>
            </a:r>
          </a:p>
          <a:p>
            <a:pPr marL="812165" lvl="1" indent="-342900" algn="just">
              <a:lnSpc>
                <a:spcPct val="90000"/>
              </a:lnSpc>
              <a:buFont typeface="Arial" panose="020B0604020202020204" pitchFamily="34" charset="0"/>
              <a:buChar char="•"/>
            </a:pPr>
            <a:r>
              <a:rPr lang="lv-LV" altLang="lv-LV" sz="1900" dirty="0">
                <a:latin typeface="Verdana" panose="020B0604030504040204" pitchFamily="34" charset="0"/>
                <a:ea typeface="Verdana" panose="020B0604030504040204" pitchFamily="34" charset="0"/>
              </a:rPr>
              <a:t>Tie iekļauj visas tautsaimniecības nozares un paredz dažādus dekarbonizācijas scenārijus.</a:t>
            </a:r>
          </a:p>
          <a:p>
            <a:pPr marL="812165" lvl="1" indent="-342900" algn="just">
              <a:lnSpc>
                <a:spcPct val="90000"/>
              </a:lnSpc>
              <a:buFont typeface="Arial" panose="020B0604020202020204" pitchFamily="34" charset="0"/>
              <a:buChar char="•"/>
            </a:pPr>
            <a:r>
              <a:rPr lang="lv-LV" altLang="lv-LV" sz="1900" dirty="0">
                <a:latin typeface="Verdana" panose="020B0604030504040204" pitchFamily="34" charset="0"/>
                <a:ea typeface="Verdana" panose="020B0604030504040204" pitchFamily="34" charset="0"/>
              </a:rPr>
              <a:t>Modeļu izmantošana ir būtisks stratēģiju elements, kas uzlabo stratēģijas kvalitāti un ir uz datiem balstīta pieeja. </a:t>
            </a:r>
          </a:p>
          <a:p>
            <a:pPr>
              <a:lnSpc>
                <a:spcPct val="90000"/>
              </a:lnSpc>
            </a:pPr>
            <a:endParaRPr lang="lv-LV" altLang="lv-LV" sz="1900" dirty="0"/>
          </a:p>
        </p:txBody>
      </p:sp>
      <p:sp>
        <p:nvSpPr>
          <p:cNvPr id="16390" name="Slide Number Placeholder 6">
            <a:extLst>
              <a:ext uri="{FF2B5EF4-FFF2-40B4-BE49-F238E27FC236}">
                <a16:creationId xmlns:a16="http://schemas.microsoft.com/office/drawing/2014/main" id="{C5603CE8-86DA-D125-34C7-7A21A2030BFD}"/>
              </a:ext>
            </a:extLst>
          </p:cNvPr>
          <p:cNvSpPr>
            <a:spLocks noGrp="1" noChangeArrowheads="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C732A3BC-3219-4FE5-8790-F3E9A6484063}" type="slidenum">
              <a:rPr lang="en-US" altLang="en-US" smtClean="0"/>
              <a:pPr/>
              <a:t>7</a:t>
            </a:fld>
            <a:endParaRPr lang="en-US"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A8CED-C2C5-8C16-8FBE-A58407E385EC}"/>
              </a:ext>
            </a:extLst>
          </p:cNvPr>
          <p:cNvSpPr>
            <a:spLocks noGrp="1"/>
          </p:cNvSpPr>
          <p:nvPr>
            <p:ph type="title"/>
          </p:nvPr>
        </p:nvSpPr>
        <p:spPr>
          <a:xfrm>
            <a:off x="2654517" y="275515"/>
            <a:ext cx="8128000" cy="846246"/>
          </a:xfrm>
        </p:spPr>
        <p:txBody>
          <a:bodyPr>
            <a:normAutofit/>
          </a:bodyPr>
          <a:lstStyle/>
          <a:p>
            <a:pPr algn="ctr"/>
            <a:br>
              <a:rPr lang="lv-LV" sz="2000">
                <a:solidFill>
                  <a:schemeClr val="accent6">
                    <a:lumMod val="75000"/>
                  </a:schemeClr>
                </a:solidFill>
              </a:rPr>
            </a:br>
            <a:r>
              <a:rPr lang="lv-LV" sz="2000">
                <a:solidFill>
                  <a:schemeClr val="accent6">
                    <a:lumMod val="75000"/>
                  </a:schemeClr>
                </a:solidFill>
              </a:rPr>
              <a:t>Mērķu un uzdevumu kaskadēšanas principi</a:t>
            </a:r>
          </a:p>
        </p:txBody>
      </p:sp>
      <p:graphicFrame>
        <p:nvGraphicFramePr>
          <p:cNvPr id="7" name="Content Placeholder 6">
            <a:extLst>
              <a:ext uri="{FF2B5EF4-FFF2-40B4-BE49-F238E27FC236}">
                <a16:creationId xmlns:a16="http://schemas.microsoft.com/office/drawing/2014/main" id="{9F187B81-1FF7-F38A-F930-BBDB263837DF}"/>
              </a:ext>
            </a:extLst>
          </p:cNvPr>
          <p:cNvGraphicFramePr>
            <a:graphicFrameLocks noGrp="1"/>
          </p:cNvGraphicFramePr>
          <p:nvPr>
            <p:ph idx="1"/>
            <p:extLst>
              <p:ext uri="{D42A27DB-BD31-4B8C-83A1-F6EECF244321}">
                <p14:modId xmlns:p14="http://schemas.microsoft.com/office/powerpoint/2010/main" val="2241675978"/>
              </p:ext>
            </p:extLst>
          </p:nvPr>
        </p:nvGraphicFramePr>
        <p:xfrm>
          <a:off x="138929" y="1105581"/>
          <a:ext cx="9794449" cy="55618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C8C9CE8D-14FF-6F20-2643-A597D2938863}"/>
              </a:ext>
            </a:extLst>
          </p:cNvPr>
          <p:cNvSpPr txBox="1"/>
          <p:nvPr/>
        </p:nvSpPr>
        <p:spPr>
          <a:xfrm>
            <a:off x="8263831" y="1701901"/>
            <a:ext cx="3207895" cy="1077218"/>
          </a:xfrm>
          <a:prstGeom prst="rect">
            <a:avLst/>
          </a:prstGeom>
          <a:noFill/>
        </p:spPr>
        <p:txBody>
          <a:bodyPr wrap="square" rtlCol="0">
            <a:spAutoFit/>
          </a:bodyPr>
          <a:lstStyle/>
          <a:p>
            <a:r>
              <a:rPr lang="lv-LV" sz="1600">
                <a:latin typeface="Verdana" panose="020B0604030504040204" pitchFamily="34" charset="0"/>
                <a:ea typeface="Verdana" panose="020B0604030504040204" pitchFamily="34" charset="0"/>
              </a:rPr>
              <a:t>Nozaru stratēģijas balstītas uz modelēšanas rezultātiem, nozaru mērķi, pārvaldības sistēma</a:t>
            </a:r>
          </a:p>
        </p:txBody>
      </p:sp>
      <p:sp>
        <p:nvSpPr>
          <p:cNvPr id="4" name="TextBox 3">
            <a:extLst>
              <a:ext uri="{FF2B5EF4-FFF2-40B4-BE49-F238E27FC236}">
                <a16:creationId xmlns:a16="http://schemas.microsoft.com/office/drawing/2014/main" id="{AD77F8DD-8054-E780-B343-4D16F3A2B9EA}"/>
              </a:ext>
            </a:extLst>
          </p:cNvPr>
          <p:cNvSpPr txBox="1"/>
          <p:nvPr/>
        </p:nvSpPr>
        <p:spPr>
          <a:xfrm>
            <a:off x="9341370" y="5379663"/>
            <a:ext cx="2711701" cy="584775"/>
          </a:xfrm>
          <a:prstGeom prst="rect">
            <a:avLst/>
          </a:prstGeom>
          <a:noFill/>
        </p:spPr>
        <p:txBody>
          <a:bodyPr wrap="square" rtlCol="0">
            <a:spAutoFit/>
          </a:bodyPr>
          <a:lstStyle/>
          <a:p>
            <a:r>
              <a:rPr lang="lv-LV" sz="1600">
                <a:latin typeface="Verdana" panose="020B0604030504040204" pitchFamily="34" charset="0"/>
                <a:ea typeface="Verdana" panose="020B0604030504040204" pitchFamily="34" charset="0"/>
              </a:rPr>
              <a:t>Vadlīnijas, standarti, sertifikācija, audits</a:t>
            </a:r>
          </a:p>
        </p:txBody>
      </p:sp>
      <p:sp>
        <p:nvSpPr>
          <p:cNvPr id="5" name="TextBox 4">
            <a:extLst>
              <a:ext uri="{FF2B5EF4-FFF2-40B4-BE49-F238E27FC236}">
                <a16:creationId xmlns:a16="http://schemas.microsoft.com/office/drawing/2014/main" id="{12247B69-576F-B2AD-867D-00B40AE1B9D0}"/>
              </a:ext>
            </a:extLst>
          </p:cNvPr>
          <p:cNvSpPr txBox="1"/>
          <p:nvPr/>
        </p:nvSpPr>
        <p:spPr>
          <a:xfrm>
            <a:off x="8621843" y="3563323"/>
            <a:ext cx="3207895" cy="584775"/>
          </a:xfrm>
          <a:prstGeom prst="rect">
            <a:avLst/>
          </a:prstGeom>
          <a:noFill/>
        </p:spPr>
        <p:txBody>
          <a:bodyPr wrap="square" rtlCol="0">
            <a:spAutoFit/>
          </a:bodyPr>
          <a:lstStyle/>
          <a:p>
            <a:r>
              <a:rPr lang="lv-LV" sz="1600">
                <a:latin typeface="Verdana" panose="020B0604030504040204" pitchFamily="34" charset="0"/>
                <a:ea typeface="Verdana" panose="020B0604030504040204" pitchFamily="34" charset="0"/>
              </a:rPr>
              <a:t>Mērķu rādītāji, pārvaldības instrumenti</a:t>
            </a:r>
          </a:p>
        </p:txBody>
      </p:sp>
    </p:spTree>
    <p:extLst>
      <p:ext uri="{BB962C8B-B14F-4D97-AF65-F5344CB8AC3E}">
        <p14:creationId xmlns:p14="http://schemas.microsoft.com/office/powerpoint/2010/main" val="22367583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A234D5D-E472-DD55-270D-FFF2757EC637}"/>
              </a:ext>
            </a:extLst>
          </p:cNvPr>
          <p:cNvPicPr>
            <a:picLocks noChangeAspect="1"/>
          </p:cNvPicPr>
          <p:nvPr/>
        </p:nvPicPr>
        <p:blipFill>
          <a:blip r:embed="rId2"/>
          <a:stretch>
            <a:fillRect/>
          </a:stretch>
        </p:blipFill>
        <p:spPr>
          <a:xfrm>
            <a:off x="0" y="989"/>
            <a:ext cx="12192000" cy="6856021"/>
          </a:xfrm>
          <a:prstGeom prst="rect">
            <a:avLst/>
          </a:prstGeom>
        </p:spPr>
      </p:pic>
    </p:spTree>
    <p:extLst>
      <p:ext uri="{BB962C8B-B14F-4D97-AF65-F5344CB8AC3E}">
        <p14:creationId xmlns:p14="http://schemas.microsoft.com/office/powerpoint/2010/main" val="2635739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89_Prezentacija_templateLV">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itullapa_kontaktinformacij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89_Prezentacija_templateLV">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itullapa_kontaktinformacij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s" ma:contentTypeID="0x0101005B805424D48F934D858BBA40791299F0" ma:contentTypeVersion="12" ma:contentTypeDescription="Izveidot jaunu dokumentu." ma:contentTypeScope="" ma:versionID="12becd08e7f5b5a8dab5ae6a4fec1e92">
  <xsd:schema xmlns:xsd="http://www.w3.org/2001/XMLSchema" xmlns:xs="http://www.w3.org/2001/XMLSchema" xmlns:p="http://schemas.microsoft.com/office/2006/metadata/properties" xmlns:ns3="4f81df1f-fbd0-4d3a-b103-95bca0a0e7ff" xmlns:ns4="a734bd6f-5ace-4cea-982b-a066b21eee92" targetNamespace="http://schemas.microsoft.com/office/2006/metadata/properties" ma:root="true" ma:fieldsID="ba7fd30ea0b1865c3badc299f86f264c" ns3:_="" ns4:_="">
    <xsd:import namespace="4f81df1f-fbd0-4d3a-b103-95bca0a0e7ff"/>
    <xsd:import namespace="a734bd6f-5ace-4cea-982b-a066b21eee92"/>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AutoKeyPoints" minOccurs="0"/>
                <xsd:element ref="ns3:MediaServiceKeyPoints" minOccurs="0"/>
                <xsd:element ref="ns3:MediaServiceOCR"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f81df1f-fbd0-4d3a-b103-95bca0a0e7f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734bd6f-5ace-4cea-982b-a066b21eee92" elementFormDefault="qualified">
    <xsd:import namespace="http://schemas.microsoft.com/office/2006/documentManagement/types"/>
    <xsd:import namespace="http://schemas.microsoft.com/office/infopath/2007/PartnerControls"/>
    <xsd:element name="SharedWithUsers" ma:index="13" nillable="true" ma:displayName="Koplietots a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Koplietots ar: detalizēti" ma:internalName="SharedWithDetails" ma:readOnly="true">
      <xsd:simpleType>
        <xsd:restriction base="dms:Note">
          <xsd:maxLength value="255"/>
        </xsd:restriction>
      </xsd:simpleType>
    </xsd:element>
    <xsd:element name="SharingHintHash" ma:index="15" nillable="true" ma:displayName="Koplietošanas norādes jaucējkods"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atura tips"/>
        <xsd:element ref="dc:title" minOccurs="0" maxOccurs="1" ma:index="4" ma:displayName="Virsrakst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5E6BD24-EC1E-440F-924A-AD1EE3B70724}">
  <ds:schemaRefs>
    <ds:schemaRef ds:uri="4f81df1f-fbd0-4d3a-b103-95bca0a0e7ff"/>
    <ds:schemaRef ds:uri="a734bd6f-5ace-4cea-982b-a066b21eee9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D3C25F04-FB20-489D-9BE7-BFBFFBB14B0D}">
  <ds:schemaRefs>
    <ds:schemaRef ds:uri="http://schemas.microsoft.com/sharepoint/v3/contenttype/forms"/>
  </ds:schemaRefs>
</ds:datastoreItem>
</file>

<file path=customXml/itemProps3.xml><?xml version="1.0" encoding="utf-8"?>
<ds:datastoreItem xmlns:ds="http://schemas.openxmlformats.org/officeDocument/2006/customXml" ds:itemID="{3F4BBE46-0028-4967-9148-399D029A0873}">
  <ds:schemaRefs>
    <ds:schemaRef ds:uri="4f81df1f-fbd0-4d3a-b103-95bca0a0e7ff"/>
    <ds:schemaRef ds:uri="a734bd6f-5ace-4cea-982b-a066b21eee9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18</TotalTime>
  <Words>8396</Words>
  <Application>Microsoft Office PowerPoint</Application>
  <PresentationFormat>Widescreen</PresentationFormat>
  <Paragraphs>793</Paragraphs>
  <Slides>53</Slides>
  <Notes>36</Notes>
  <HiddenSlides>1</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53</vt:i4>
      </vt:variant>
    </vt:vector>
  </HeadingPairs>
  <TitlesOfParts>
    <vt:vector size="66" baseType="lpstr">
      <vt:lpstr>Arial</vt:lpstr>
      <vt:lpstr>Calibri</vt:lpstr>
      <vt:lpstr>Calibri Light</vt:lpstr>
      <vt:lpstr>Courier New</vt:lpstr>
      <vt:lpstr>Liberation Sans</vt:lpstr>
      <vt:lpstr>Segoe UI Black</vt:lpstr>
      <vt:lpstr>Times New Roman</vt:lpstr>
      <vt:lpstr>Trebuchet MS</vt:lpstr>
      <vt:lpstr>Verdana</vt:lpstr>
      <vt:lpstr>Wingdings</vt:lpstr>
      <vt:lpstr>Office Theme</vt:lpstr>
      <vt:lpstr>89_Prezentacija_templateLV</vt:lpstr>
      <vt:lpstr>89_Prezentacija_templateLV</vt:lpstr>
      <vt:lpstr>Par konkrētiem CO2 samazināšanas mērķiem enerģētikas, lauksaimniecības un transporta nozarēs saistībā ar  Eiropas zaļā kursa atbalsta programmu 2021. - 2027. gadam.  </vt:lpstr>
      <vt:lpstr>PowerPoint Presentation</vt:lpstr>
      <vt:lpstr>«Fit for 55» pakotne</vt:lpstr>
      <vt:lpstr>Latvijas klimata politika un mērķi</vt:lpstr>
      <vt:lpstr>Nacionālā enerģētikas un klimata padome un tās darba grupas</vt:lpstr>
      <vt:lpstr>Latvijas stratēģija klimatneitralitātes sasniegšanai līdz 2050. gadam</vt:lpstr>
      <vt:lpstr>Klimata pārmaiņu politikas ilgtermiņa stratēģija</vt:lpstr>
      <vt:lpstr> Mērķu un uzdevumu kaskadēšanas principi</vt:lpstr>
      <vt:lpstr>PowerPoint Presentation</vt:lpstr>
      <vt:lpstr>PowerPoint Presentation</vt:lpstr>
      <vt:lpstr>PowerPoint Presentation</vt:lpstr>
      <vt:lpstr>Gatavi mērķrādītājam 55 pētījums – ekonomiskās ietekmes</vt:lpstr>
      <vt:lpstr>Aprēķinātās izmaksas (ne-ETS) periodā 2023-2030.gads par 1% punkta mērķa palielināšanu pret 2005.gada līmeni</vt:lpstr>
      <vt:lpstr>Latvijas kopējo SEG emisiju sadalījums pa nozarēm  un ETS/ne-ETS griezumā  2019. gadā (neskaitot ZIZIMM)</vt:lpstr>
      <vt:lpstr>Latvijas SEG emisijas un CO2 piesaiste pa sektoriem 1990.-2050.gadā WEM scenārijā (kt CO2 ekv.)</vt:lpstr>
      <vt:lpstr>Latvijas SEG emisijas un CO2 piesaiste pa sektoriem 1990.-2050.gadā WAM scenārijā (kt CO2 ekv.)</vt:lpstr>
      <vt:lpstr>Ekonomikas ministrija</vt:lpstr>
      <vt:lpstr>Enerģētikas (neiekļaujot transportu) nozares esošais SEG emisiju stāvoklis un SEG emisiju prognozes uz 2030. un 2050.gadu</vt:lpstr>
      <vt:lpstr>Enerģētika (noteiktās rīcības un pasākumi)</vt:lpstr>
      <vt:lpstr>Enerģētika (īstenotie pasākumi)</vt:lpstr>
      <vt:lpstr> NEKP 2030 – ĪSTENOŠANA (FINANSĒJUMS) - EM</vt:lpstr>
      <vt:lpstr>Enerģētika (atbalsta programmas)</vt:lpstr>
      <vt:lpstr>Enerģētikas sektorā aktuālie/plānotie pētījumi un izpētes par SEG emisiju samazināšanu, tostarp, galvenie rezultāti vai sagaidāmie rezultāti</vt:lpstr>
      <vt:lpstr>Fit For 55 pakotne - enerģētika</vt:lpstr>
      <vt:lpstr>Satiksmes ministrija</vt:lpstr>
      <vt:lpstr>Transporta sektorā aktuālie pasākumi/ plānotie pētījumi- transporta zaļināšana</vt:lpstr>
      <vt:lpstr>NEKP 2030 – ĪSTENOŠANA (FINANSĒJUMS) - SM</vt:lpstr>
      <vt:lpstr> Plānotie rīcības virzieni transporta sektorā  </vt:lpstr>
      <vt:lpstr>Nacionālās Enerģētikas un klimata padomes  Ilgtspējīgas mobilitātes darba grupa</vt:lpstr>
      <vt:lpstr>Satiksmes ministrijas kompetencē esošie Fit for 55 priekšlikumi</vt:lpstr>
      <vt:lpstr>Zemkopības ministrija</vt:lpstr>
      <vt:lpstr> Lauksaimniecības SEG emisiju prognoze līdz 2030.gadam (Prognozētā pieauguma samazināšanas potenciāls) </vt:lpstr>
      <vt:lpstr>Lauksaimniecības SEG emisijas uz 2030.gadu (Lauksaimniecības nozarē SEG emisijas nav iespējams samazināt  nedz 2005.gada līmenī, nedz zem 2005.gada līmeņa) </vt:lpstr>
      <vt:lpstr>PowerPoint Presentation</vt:lpstr>
      <vt:lpstr>LVMI «Silava» SEG emisiju prognozes ZIZIMM sektoram</vt:lpstr>
      <vt:lpstr>LVMI «Silava» rekomendētās darbības ZIZIMM sektora klimata mērķu sasniegšanai</vt:lpstr>
      <vt:lpstr>SEG emisiju samazināšanas potenciāls un izmaksas līdz 2050. gadam</vt:lpstr>
      <vt:lpstr>PowerPoint Presentation</vt:lpstr>
      <vt:lpstr>NEKP 2030 – ĪSTENOŠANA (FINANSĒJUMS)–  lauksaimniecībai un ZIZIMM</vt:lpstr>
      <vt:lpstr> KLP Stratēģiskā plānā (2023-2027) pasākumi, kas saistīti ar mežu apsaimniekošanu un klimata mērķiem </vt:lpstr>
      <vt:lpstr>PowerPoint Presentation</vt:lpstr>
      <vt:lpstr>Informatīvais ziņojums par ZIZIMM sektora virzību  uz klimatneitralitāti</vt:lpstr>
      <vt:lpstr>Vides aizsardzības un reģionālās attīstības minstrija</vt:lpstr>
      <vt:lpstr>Latvijas klimata politika un mērķi</vt:lpstr>
      <vt:lpstr>Klimata likumprojekta ietvars</vt:lpstr>
      <vt:lpstr>Siltumnīcefekta gāzu emisiju samazināšana</vt:lpstr>
      <vt:lpstr>Klimata politikas mērķu sasniegšanai  nepieciešamie risinājumi (1)</vt:lpstr>
      <vt:lpstr>Klimata politikas mērķu sasniegšanai  nepieciešamie risinājumi (2)</vt:lpstr>
      <vt:lpstr>Plānotie rīcības virzieni VARAM pārraudzībā esošajos sektoros</vt:lpstr>
      <vt:lpstr>NEKP 2030 – ĪSTENOŠANA (FINANSĒJUMS + KLIMATA FINANSĒJUMS) - VARAM</vt:lpstr>
      <vt:lpstr>PowerPoint Presentation</vt:lpstr>
      <vt:lpstr>www.klimatam.lv </vt:lpstr>
      <vt:lpstr>Paldies par uzmanību!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FICIL Zaļās ekonomikas attīstības grupas sanāksme</dc:title>
  <dc:creator>Dagnis Dubrovskis</dc:creator>
  <cp:lastModifiedBy>Dagnis Dubrovskis</cp:lastModifiedBy>
  <cp:revision>2</cp:revision>
  <dcterms:created xsi:type="dcterms:W3CDTF">2022-10-05T15:41:17Z</dcterms:created>
  <dcterms:modified xsi:type="dcterms:W3CDTF">2022-10-12T07:23:59Z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0x0101005B805424D48F934D858BBA40791299F0</vt:lpwstr>
  </property>
</Properties>
</file>