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50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17" r:id="rId3"/>
    <p:sldId id="318" r:id="rId4"/>
    <p:sldId id="259" r:id="rId5"/>
    <p:sldId id="257" r:id="rId6"/>
    <p:sldId id="258" r:id="rId7"/>
    <p:sldId id="275" r:id="rId8"/>
    <p:sldId id="265" r:id="rId9"/>
    <p:sldId id="260" r:id="rId10"/>
    <p:sldId id="280" r:id="rId11"/>
    <p:sldId id="261" r:id="rId12"/>
    <p:sldId id="262" r:id="rId13"/>
    <p:sldId id="287" r:id="rId14"/>
    <p:sldId id="295" r:id="rId15"/>
    <p:sldId id="276" r:id="rId16"/>
    <p:sldId id="264" r:id="rId17"/>
    <p:sldId id="283" r:id="rId18"/>
    <p:sldId id="284" r:id="rId19"/>
    <p:sldId id="294" r:id="rId20"/>
    <p:sldId id="266" r:id="rId21"/>
    <p:sldId id="297" r:id="rId22"/>
    <p:sldId id="298" r:id="rId23"/>
    <p:sldId id="299" r:id="rId24"/>
    <p:sldId id="310" r:id="rId25"/>
    <p:sldId id="300" r:id="rId26"/>
    <p:sldId id="301" r:id="rId27"/>
    <p:sldId id="302" r:id="rId28"/>
    <p:sldId id="303" r:id="rId29"/>
    <p:sldId id="313" r:id="rId30"/>
    <p:sldId id="304" r:id="rId31"/>
    <p:sldId id="305" r:id="rId32"/>
    <p:sldId id="307" r:id="rId33"/>
    <p:sldId id="319" r:id="rId34"/>
    <p:sldId id="273" r:id="rId35"/>
    <p:sldId id="308" r:id="rId36"/>
    <p:sldId id="312" r:id="rId37"/>
    <p:sldId id="309" r:id="rId38"/>
    <p:sldId id="286" r:id="rId39"/>
    <p:sldId id="296" r:id="rId40"/>
    <p:sldId id="316" r:id="rId41"/>
  </p:sldIdLst>
  <p:sldSz cx="12192000" cy="6858000"/>
  <p:notesSz cx="6742113" cy="9872663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a Jirgensone" initials="NJ" lastIdx="2" clrIdx="0">
    <p:extLst>
      <p:ext uri="{19B8F6BF-5375-455C-9EA6-DF929625EA0E}">
        <p15:presenceInfo xmlns:p15="http://schemas.microsoft.com/office/powerpoint/2012/main" userId="S-1-5-21-1762135226-342840741-925700815-7047" providerId="AD"/>
      </p:ext>
    </p:extLst>
  </p:cmAuthor>
  <p:cmAuthor id="2" name="Imants Paradnieks" initials="IP" lastIdx="2" clrIdx="1">
    <p:extLst>
      <p:ext uri="{19B8F6BF-5375-455C-9EA6-DF929625EA0E}">
        <p15:presenceInfo xmlns:p15="http://schemas.microsoft.com/office/powerpoint/2012/main" userId="S-1-5-21-1762135226-342840741-925700815-80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35A"/>
    <a:srgbClr val="773B69"/>
    <a:srgbClr val="D0419C"/>
    <a:srgbClr val="775E71"/>
    <a:srgbClr val="62156C"/>
    <a:srgbClr val="9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6247" autoAdjust="0"/>
  </p:normalViewPr>
  <p:slideViewPr>
    <p:cSldViewPr snapToGrid="0" snapToObjects="1">
      <p:cViewPr>
        <p:scale>
          <a:sx n="100" d="100"/>
          <a:sy n="100" d="100"/>
        </p:scale>
        <p:origin x="10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92F55-ABCC-4467-85AB-B814970277FA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98EF54A-03FB-4593-97AD-13F46FE29E4D}">
      <dgm:prSet phldrT="[Text]" custT="1"/>
      <dgm:spPr/>
      <dgm:t>
        <a:bodyPr/>
        <a:lstStyle/>
        <a:p>
          <a:r>
            <a:rPr lang="lv-LV" sz="2400" b="1" i="0" u="none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ģimenes vērtību spēcināšana sabiedrībā</a:t>
          </a:r>
          <a:endParaRPr lang="en-US" sz="2400" b="1" i="0" u="none" cap="all" baseline="0" dirty="0">
            <a:solidFill>
              <a:srgbClr val="52135A"/>
            </a:solidFill>
            <a:latin typeface="Arial Narrow" panose="020B0604020202020204" pitchFamily="34" charset="0"/>
            <a:ea typeface="Helvetica Neue Condensed" panose="02000503000000020004" pitchFamily="2" charset="0"/>
            <a:cs typeface="Arial Narrow" panose="020B0604020202020204" pitchFamily="34" charset="0"/>
          </a:endParaRPr>
        </a:p>
      </dgm:t>
    </dgm:pt>
    <dgm:pt modelId="{95E5550E-D10C-4B6F-88CF-142CE57BF43B}" type="parTrans" cxnId="{3CEC76F5-40E8-47E0-BB02-D5B3201E7AB3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58D63B76-C193-4060-92D3-E91AF10EE101}" type="sibTrans" cxnId="{3CEC76F5-40E8-47E0-BB02-D5B3201E7AB3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F419E264-7242-464B-862B-38781F8B67CE}">
      <dgm:prSet custT="1"/>
      <dgm:spPr/>
      <dgm:t>
        <a:bodyPr/>
        <a:lstStyle/>
        <a:p>
          <a:pPr algn="l"/>
          <a:r>
            <a:rPr lang="lv-LV" sz="2400" b="1" i="0" u="none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bērna attīstība, audzināšana un aprūpe</a:t>
          </a:r>
        </a:p>
      </dgm:t>
    </dgm:pt>
    <dgm:pt modelId="{52CEFDCC-ACB1-494D-9F3D-3E650A75F55A}" type="parTrans" cxnId="{878F378B-C7D0-4F09-8AD4-AE0085E2CC6E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F438716E-2708-4AE1-A07B-40CCCF116110}" type="sibTrans" cxnId="{878F378B-C7D0-4F09-8AD4-AE0085E2CC6E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5EAE7930-DCB3-4062-81F2-8E0D759E290C}">
      <dgm:prSet custT="1"/>
      <dgm:spPr/>
      <dgm:t>
        <a:bodyPr/>
        <a:lstStyle/>
        <a:p>
          <a:pPr algn="r"/>
          <a:r>
            <a:rPr lang="lv-LV" sz="2400" b="1" i="0" u="none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latvieši pasaulē un atgriešanās Latvijā</a:t>
          </a:r>
        </a:p>
      </dgm:t>
    </dgm:pt>
    <dgm:pt modelId="{372AE896-F8FF-425F-9A87-FD006CCAB575}" type="parTrans" cxnId="{0450AE45-6CDF-4784-89B7-E60064507265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7E843C1A-C054-4208-8D2A-D86AC96AD6B5}" type="sibTrans" cxnId="{0450AE45-6CDF-4784-89B7-E60064507265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B2C66324-67F8-4695-BB77-D1909296DFE9}">
      <dgm:prSet custT="1"/>
      <dgm:spPr/>
      <dgm:t>
        <a:bodyPr/>
        <a:lstStyle/>
        <a:p>
          <a:pPr algn="r"/>
          <a:r>
            <a:rPr lang="lv-LV" sz="2400" b="1" i="0" u="none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jauniešu patstāvīgas dzīves sākums</a:t>
          </a:r>
        </a:p>
      </dgm:t>
    </dgm:pt>
    <dgm:pt modelId="{91A39FBA-50B1-4B6D-AD89-AD53E4C56EAA}" type="parTrans" cxnId="{A53199ED-5800-4C79-89FD-3D6C4FB52AE1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E3C51C61-94D0-46F2-AC5B-67AB0483A6F9}" type="sibTrans" cxnId="{A53199ED-5800-4C79-89FD-3D6C4FB52AE1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CF9822A4-8DC0-48DB-AB29-1FC9E1C40790}">
      <dgm:prSet custT="1"/>
      <dgm:spPr/>
      <dgm:t>
        <a:bodyPr/>
        <a:lstStyle/>
        <a:p>
          <a:pPr algn="l"/>
          <a:r>
            <a:rPr lang="lv-LV" sz="2400" b="1" i="0" u="none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dzīves kvalitātes uzlabošana ģimenēs ar bērniem</a:t>
          </a:r>
        </a:p>
      </dgm:t>
    </dgm:pt>
    <dgm:pt modelId="{12529225-06FC-46DE-9D6A-BFE0E46BBEB7}" type="parTrans" cxnId="{0397E094-9D20-47B7-B68E-308F8FCF5BF7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41865255-2461-48D3-818E-3A0CC2416A1F}" type="sibTrans" cxnId="{0397E094-9D20-47B7-B68E-308F8FCF5BF7}">
      <dgm:prSet/>
      <dgm:spPr/>
      <dgm:t>
        <a:bodyPr/>
        <a:lstStyle/>
        <a:p>
          <a:endParaRPr lang="en-US" sz="2400" b="1" i="0" cap="all" baseline="0">
            <a:solidFill>
              <a:srgbClr val="52135A"/>
            </a:solidFill>
            <a:latin typeface="Helvetica Neue Condensed" panose="02000503000000020004" pitchFamily="2" charset="0"/>
            <a:ea typeface="Helvetica Neue Condensed" panose="02000503000000020004" pitchFamily="2" charset="0"/>
            <a:cs typeface="Helvetica Neue Condensed" panose="02000503000000020004" pitchFamily="2" charset="0"/>
          </a:endParaRPr>
        </a:p>
      </dgm:t>
    </dgm:pt>
    <dgm:pt modelId="{758B26D7-5D67-46BD-9915-D66758673984}" type="pres">
      <dgm:prSet presAssocID="{BED92F55-ABCC-4467-85AB-B814970277FA}" presName="compositeShape" presStyleCnt="0">
        <dgm:presLayoutVars>
          <dgm:chMax val="7"/>
          <dgm:dir/>
          <dgm:resizeHandles val="exact"/>
        </dgm:presLayoutVars>
      </dgm:prSet>
      <dgm:spPr/>
    </dgm:pt>
    <dgm:pt modelId="{2DC1C5C4-E3BD-4A2B-AE1B-285813E28070}" type="pres">
      <dgm:prSet presAssocID="{198EF54A-03FB-4593-97AD-13F46FE29E4D}" presName="circ1" presStyleLbl="vennNode1" presStyleIdx="0" presStyleCnt="5"/>
      <dgm:spPr/>
    </dgm:pt>
    <dgm:pt modelId="{DE277BC6-F86F-408D-BDFD-E26DAF7967D9}" type="pres">
      <dgm:prSet presAssocID="{198EF54A-03FB-4593-97AD-13F46FE29E4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4D19500-19A7-4A4D-9CC1-E9F5C3AE023D}" type="pres">
      <dgm:prSet presAssocID="{F419E264-7242-464B-862B-38781F8B67CE}" presName="circ2" presStyleLbl="vennNode1" presStyleIdx="1" presStyleCnt="5"/>
      <dgm:spPr/>
    </dgm:pt>
    <dgm:pt modelId="{D4C015C9-FA46-49EC-8C15-C0379C0E940C}" type="pres">
      <dgm:prSet presAssocID="{F419E264-7242-464B-862B-38781F8B67CE}" presName="circ2Tx" presStyleLbl="revTx" presStyleIdx="0" presStyleCnt="0" custLinFactNeighborX="10732" custLinFactNeighborY="-25490">
        <dgm:presLayoutVars>
          <dgm:chMax val="0"/>
          <dgm:chPref val="0"/>
          <dgm:bulletEnabled val="1"/>
        </dgm:presLayoutVars>
      </dgm:prSet>
      <dgm:spPr/>
    </dgm:pt>
    <dgm:pt modelId="{043A1219-C12F-478E-A2B9-361D5CE89C08}" type="pres">
      <dgm:prSet presAssocID="{CF9822A4-8DC0-48DB-AB29-1FC9E1C40790}" presName="circ3" presStyleLbl="vennNode1" presStyleIdx="2" presStyleCnt="5"/>
      <dgm:spPr/>
    </dgm:pt>
    <dgm:pt modelId="{3549BCE7-E883-432F-A042-BFBF5D28782E}" type="pres">
      <dgm:prSet presAssocID="{CF9822A4-8DC0-48DB-AB29-1FC9E1C40790}" presName="circ3Tx" presStyleLbl="revTx" presStyleIdx="0" presStyleCnt="0" custLinFactNeighborX="24288" custLinFactNeighborY="-34670">
        <dgm:presLayoutVars>
          <dgm:chMax val="0"/>
          <dgm:chPref val="0"/>
          <dgm:bulletEnabled val="1"/>
        </dgm:presLayoutVars>
      </dgm:prSet>
      <dgm:spPr/>
    </dgm:pt>
    <dgm:pt modelId="{0BA367E1-C6CA-4A2C-B547-A04A60867C5C}" type="pres">
      <dgm:prSet presAssocID="{5EAE7930-DCB3-4062-81F2-8E0D759E290C}" presName="circ4" presStyleLbl="vennNode1" presStyleIdx="3" presStyleCnt="5"/>
      <dgm:spPr/>
    </dgm:pt>
    <dgm:pt modelId="{15E854F7-1D25-4A23-8D40-5E1C6FF2D5E6}" type="pres">
      <dgm:prSet presAssocID="{5EAE7930-DCB3-4062-81F2-8E0D759E290C}" presName="circ4Tx" presStyleLbl="revTx" presStyleIdx="0" presStyleCnt="0" custLinFactNeighborX="-16697" custLinFactNeighborY="-14513">
        <dgm:presLayoutVars>
          <dgm:chMax val="0"/>
          <dgm:chPref val="0"/>
          <dgm:bulletEnabled val="1"/>
        </dgm:presLayoutVars>
      </dgm:prSet>
      <dgm:spPr/>
    </dgm:pt>
    <dgm:pt modelId="{EA89A7E3-4DF0-4317-85CB-5487848A2BED}" type="pres">
      <dgm:prSet presAssocID="{B2C66324-67F8-4695-BB77-D1909296DFE9}" presName="circ5" presStyleLbl="vennNode1" presStyleIdx="4" presStyleCnt="5"/>
      <dgm:spPr/>
    </dgm:pt>
    <dgm:pt modelId="{CEF38F52-FB97-4D77-A529-EAB473AEB1AD}" type="pres">
      <dgm:prSet presAssocID="{B2C66324-67F8-4695-BB77-D1909296DFE9}" presName="circ5Tx" presStyleLbl="revTx" presStyleIdx="0" presStyleCnt="0" custLinFactNeighborX="-6620" custLinFactNeighborY="-32251">
        <dgm:presLayoutVars>
          <dgm:chMax val="0"/>
          <dgm:chPref val="0"/>
          <dgm:bulletEnabled val="1"/>
        </dgm:presLayoutVars>
      </dgm:prSet>
      <dgm:spPr/>
    </dgm:pt>
  </dgm:ptLst>
  <dgm:cxnLst>
    <dgm:cxn modelId="{EFC9473B-F26C-41C4-8EC7-16E6E500871B}" type="presOf" srcId="{5EAE7930-DCB3-4062-81F2-8E0D759E290C}" destId="{15E854F7-1D25-4A23-8D40-5E1C6FF2D5E6}" srcOrd="0" destOrd="0" presId="urn:microsoft.com/office/officeart/2005/8/layout/venn1"/>
    <dgm:cxn modelId="{3746AE3C-A209-41DE-BB88-97CA62542C65}" type="presOf" srcId="{B2C66324-67F8-4695-BB77-D1909296DFE9}" destId="{CEF38F52-FB97-4D77-A529-EAB473AEB1AD}" srcOrd="0" destOrd="0" presId="urn:microsoft.com/office/officeart/2005/8/layout/venn1"/>
    <dgm:cxn modelId="{0450AE45-6CDF-4784-89B7-E60064507265}" srcId="{BED92F55-ABCC-4467-85AB-B814970277FA}" destId="{5EAE7930-DCB3-4062-81F2-8E0D759E290C}" srcOrd="3" destOrd="0" parTransId="{372AE896-F8FF-425F-9A87-FD006CCAB575}" sibTransId="{7E843C1A-C054-4208-8D2A-D86AC96AD6B5}"/>
    <dgm:cxn modelId="{7EFB0B6A-426B-4A0F-BD3D-255E0D08A92A}" type="presOf" srcId="{BED92F55-ABCC-4467-85AB-B814970277FA}" destId="{758B26D7-5D67-46BD-9915-D66758673984}" srcOrd="0" destOrd="0" presId="urn:microsoft.com/office/officeart/2005/8/layout/venn1"/>
    <dgm:cxn modelId="{878F378B-C7D0-4F09-8AD4-AE0085E2CC6E}" srcId="{BED92F55-ABCC-4467-85AB-B814970277FA}" destId="{F419E264-7242-464B-862B-38781F8B67CE}" srcOrd="1" destOrd="0" parTransId="{52CEFDCC-ACB1-494D-9F3D-3E650A75F55A}" sibTransId="{F438716E-2708-4AE1-A07B-40CCCF116110}"/>
    <dgm:cxn modelId="{59A5EE8E-9CC3-4A23-8CBC-18C629244406}" type="presOf" srcId="{CF9822A4-8DC0-48DB-AB29-1FC9E1C40790}" destId="{3549BCE7-E883-432F-A042-BFBF5D28782E}" srcOrd="0" destOrd="0" presId="urn:microsoft.com/office/officeart/2005/8/layout/venn1"/>
    <dgm:cxn modelId="{0397E094-9D20-47B7-B68E-308F8FCF5BF7}" srcId="{BED92F55-ABCC-4467-85AB-B814970277FA}" destId="{CF9822A4-8DC0-48DB-AB29-1FC9E1C40790}" srcOrd="2" destOrd="0" parTransId="{12529225-06FC-46DE-9D6A-BFE0E46BBEB7}" sibTransId="{41865255-2461-48D3-818E-3A0CC2416A1F}"/>
    <dgm:cxn modelId="{90DC73D9-3E3C-460D-B1D0-2C955E6925E9}" type="presOf" srcId="{F419E264-7242-464B-862B-38781F8B67CE}" destId="{D4C015C9-FA46-49EC-8C15-C0379C0E940C}" srcOrd="0" destOrd="0" presId="urn:microsoft.com/office/officeart/2005/8/layout/venn1"/>
    <dgm:cxn modelId="{20478DE8-B67E-44C6-B975-12F84FC558CC}" type="presOf" srcId="{198EF54A-03FB-4593-97AD-13F46FE29E4D}" destId="{DE277BC6-F86F-408D-BDFD-E26DAF7967D9}" srcOrd="0" destOrd="0" presId="urn:microsoft.com/office/officeart/2005/8/layout/venn1"/>
    <dgm:cxn modelId="{A53199ED-5800-4C79-89FD-3D6C4FB52AE1}" srcId="{BED92F55-ABCC-4467-85AB-B814970277FA}" destId="{B2C66324-67F8-4695-BB77-D1909296DFE9}" srcOrd="4" destOrd="0" parTransId="{91A39FBA-50B1-4B6D-AD89-AD53E4C56EAA}" sibTransId="{E3C51C61-94D0-46F2-AC5B-67AB0483A6F9}"/>
    <dgm:cxn modelId="{3CEC76F5-40E8-47E0-BB02-D5B3201E7AB3}" srcId="{BED92F55-ABCC-4467-85AB-B814970277FA}" destId="{198EF54A-03FB-4593-97AD-13F46FE29E4D}" srcOrd="0" destOrd="0" parTransId="{95E5550E-D10C-4B6F-88CF-142CE57BF43B}" sibTransId="{58D63B76-C193-4060-92D3-E91AF10EE101}"/>
    <dgm:cxn modelId="{BC88B99F-3CF5-4BAC-AA86-4EC1B819B8DD}" type="presParOf" srcId="{758B26D7-5D67-46BD-9915-D66758673984}" destId="{2DC1C5C4-E3BD-4A2B-AE1B-285813E28070}" srcOrd="0" destOrd="0" presId="urn:microsoft.com/office/officeart/2005/8/layout/venn1"/>
    <dgm:cxn modelId="{5335D8F0-975F-497C-A1F0-F1C32E0C6DA3}" type="presParOf" srcId="{758B26D7-5D67-46BD-9915-D66758673984}" destId="{DE277BC6-F86F-408D-BDFD-E26DAF7967D9}" srcOrd="1" destOrd="0" presId="urn:microsoft.com/office/officeart/2005/8/layout/venn1"/>
    <dgm:cxn modelId="{AAC2ECF5-9907-4638-9CBA-9E8ECAC3BC6A}" type="presParOf" srcId="{758B26D7-5D67-46BD-9915-D66758673984}" destId="{54D19500-19A7-4A4D-9CC1-E9F5C3AE023D}" srcOrd="2" destOrd="0" presId="urn:microsoft.com/office/officeart/2005/8/layout/venn1"/>
    <dgm:cxn modelId="{EAC4442D-3FE1-41A9-AEFA-09002025A9E7}" type="presParOf" srcId="{758B26D7-5D67-46BD-9915-D66758673984}" destId="{D4C015C9-FA46-49EC-8C15-C0379C0E940C}" srcOrd="3" destOrd="0" presId="urn:microsoft.com/office/officeart/2005/8/layout/venn1"/>
    <dgm:cxn modelId="{21F10A8A-6EA9-4B9A-8936-7B75B16D3F84}" type="presParOf" srcId="{758B26D7-5D67-46BD-9915-D66758673984}" destId="{043A1219-C12F-478E-A2B9-361D5CE89C08}" srcOrd="4" destOrd="0" presId="urn:microsoft.com/office/officeart/2005/8/layout/venn1"/>
    <dgm:cxn modelId="{D1AA186A-37C2-4F32-B5DE-B59B287B99A2}" type="presParOf" srcId="{758B26D7-5D67-46BD-9915-D66758673984}" destId="{3549BCE7-E883-432F-A042-BFBF5D28782E}" srcOrd="5" destOrd="0" presId="urn:microsoft.com/office/officeart/2005/8/layout/venn1"/>
    <dgm:cxn modelId="{4C95D58F-E3A0-45BA-9DC5-C3FEE70DD246}" type="presParOf" srcId="{758B26D7-5D67-46BD-9915-D66758673984}" destId="{0BA367E1-C6CA-4A2C-B547-A04A60867C5C}" srcOrd="6" destOrd="0" presId="urn:microsoft.com/office/officeart/2005/8/layout/venn1"/>
    <dgm:cxn modelId="{CF17E1AA-2C25-4CD1-886F-81A5158CCA6F}" type="presParOf" srcId="{758B26D7-5D67-46BD-9915-D66758673984}" destId="{15E854F7-1D25-4A23-8D40-5E1C6FF2D5E6}" srcOrd="7" destOrd="0" presId="urn:microsoft.com/office/officeart/2005/8/layout/venn1"/>
    <dgm:cxn modelId="{D3E57648-E6D9-4C8E-A3DA-9336DB7E8EC1}" type="presParOf" srcId="{758B26D7-5D67-46BD-9915-D66758673984}" destId="{EA89A7E3-4DF0-4317-85CB-5487848A2BED}" srcOrd="8" destOrd="0" presId="urn:microsoft.com/office/officeart/2005/8/layout/venn1"/>
    <dgm:cxn modelId="{D62DDD9A-9F4F-48FE-B87F-3BE4F783B3A7}" type="presParOf" srcId="{758B26D7-5D67-46BD-9915-D66758673984}" destId="{CEF38F52-FB97-4D77-A529-EAB473AEB1AD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1C5C4-E3BD-4A2B-AE1B-285813E28070}">
      <dsp:nvSpPr>
        <dsp:cNvPr id="0" name=""/>
        <dsp:cNvSpPr/>
      </dsp:nvSpPr>
      <dsp:spPr>
        <a:xfrm>
          <a:off x="4595931" y="1760434"/>
          <a:ext cx="2161937" cy="21619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277BC6-F86F-408D-BDFD-E26DAF7967D9}">
      <dsp:nvSpPr>
        <dsp:cNvPr id="0" name=""/>
        <dsp:cNvSpPr/>
      </dsp:nvSpPr>
      <dsp:spPr>
        <a:xfrm>
          <a:off x="4422976" y="0"/>
          <a:ext cx="2507846" cy="14515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i="0" u="none" kern="1200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ģimenes vērtību spēcināšana sabiedrībā</a:t>
          </a:r>
          <a:endParaRPr lang="en-US" sz="2400" b="1" i="0" u="none" kern="1200" cap="all" baseline="0" dirty="0">
            <a:solidFill>
              <a:srgbClr val="52135A"/>
            </a:solidFill>
            <a:latin typeface="Arial Narrow" panose="020B0604020202020204" pitchFamily="34" charset="0"/>
            <a:ea typeface="Helvetica Neue Condensed" panose="02000503000000020004" pitchFamily="2" charset="0"/>
            <a:cs typeface="Arial Narrow" panose="020B0604020202020204" pitchFamily="34" charset="0"/>
          </a:endParaRPr>
        </a:p>
      </dsp:txBody>
      <dsp:txXfrm>
        <a:off x="4422976" y="0"/>
        <a:ext cx="2507846" cy="1451586"/>
      </dsp:txXfrm>
    </dsp:sp>
    <dsp:sp modelId="{54D19500-19A7-4A4D-9CC1-E9F5C3AE023D}">
      <dsp:nvSpPr>
        <dsp:cNvPr id="0" name=""/>
        <dsp:cNvSpPr/>
      </dsp:nvSpPr>
      <dsp:spPr>
        <a:xfrm>
          <a:off x="5418332" y="2357746"/>
          <a:ext cx="2161937" cy="2161937"/>
        </a:xfrm>
        <a:prstGeom prst="ellipse">
          <a:avLst/>
        </a:prstGeom>
        <a:solidFill>
          <a:schemeClr val="accent5">
            <a:alpha val="50000"/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4C015C9-FA46-49EC-8C15-C0379C0E940C}">
      <dsp:nvSpPr>
        <dsp:cNvPr id="0" name=""/>
        <dsp:cNvSpPr/>
      </dsp:nvSpPr>
      <dsp:spPr>
        <a:xfrm>
          <a:off x="7993659" y="1513359"/>
          <a:ext cx="2248414" cy="15751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i="0" u="none" kern="1200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bērna attīstība, audzināšana un aprūpe</a:t>
          </a:r>
        </a:p>
      </dsp:txBody>
      <dsp:txXfrm>
        <a:off x="7993659" y="1513359"/>
        <a:ext cx="2248414" cy="1575125"/>
      </dsp:txXfrm>
    </dsp:sp>
    <dsp:sp modelId="{043A1219-C12F-478E-A2B9-361D5CE89C08}">
      <dsp:nvSpPr>
        <dsp:cNvPr id="0" name=""/>
        <dsp:cNvSpPr/>
      </dsp:nvSpPr>
      <dsp:spPr>
        <a:xfrm>
          <a:off x="5104419" y="3325059"/>
          <a:ext cx="2161937" cy="2161937"/>
        </a:xfrm>
        <a:prstGeom prst="ellipse">
          <a:avLst/>
        </a:prstGeom>
        <a:solidFill>
          <a:schemeClr val="accent5">
            <a:alpha val="50000"/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49BCE7-E883-432F-A042-BFBF5D28782E}">
      <dsp:nvSpPr>
        <dsp:cNvPr id="0" name=""/>
        <dsp:cNvSpPr/>
      </dsp:nvSpPr>
      <dsp:spPr>
        <a:xfrm>
          <a:off x="7952544" y="4055741"/>
          <a:ext cx="2248414" cy="15751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i="0" u="none" kern="1200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dzīves kvalitātes uzlabošana ģimenēs ar bērniem</a:t>
          </a:r>
        </a:p>
      </dsp:txBody>
      <dsp:txXfrm>
        <a:off x="7952544" y="4055741"/>
        <a:ext cx="2248414" cy="1575125"/>
      </dsp:txXfrm>
    </dsp:sp>
    <dsp:sp modelId="{0BA367E1-C6CA-4A2C-B547-A04A60867C5C}">
      <dsp:nvSpPr>
        <dsp:cNvPr id="0" name=""/>
        <dsp:cNvSpPr/>
      </dsp:nvSpPr>
      <dsp:spPr>
        <a:xfrm>
          <a:off x="4087443" y="3325059"/>
          <a:ext cx="2161937" cy="2161937"/>
        </a:xfrm>
        <a:prstGeom prst="ellipse">
          <a:avLst/>
        </a:prstGeom>
        <a:solidFill>
          <a:schemeClr val="accent5">
            <a:alpha val="50000"/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E854F7-1D25-4A23-8D40-5E1C6FF2D5E6}">
      <dsp:nvSpPr>
        <dsp:cNvPr id="0" name=""/>
        <dsp:cNvSpPr/>
      </dsp:nvSpPr>
      <dsp:spPr>
        <a:xfrm>
          <a:off x="1323518" y="4373239"/>
          <a:ext cx="2248414" cy="15751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i="0" u="none" kern="1200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latvieši pasaulē un atgriešanās Latvijā</a:t>
          </a:r>
        </a:p>
      </dsp:txBody>
      <dsp:txXfrm>
        <a:off x="1323518" y="4373239"/>
        <a:ext cx="2248414" cy="1575125"/>
      </dsp:txXfrm>
    </dsp:sp>
    <dsp:sp modelId="{EA89A7E3-4DF0-4317-85CB-5487848A2BED}">
      <dsp:nvSpPr>
        <dsp:cNvPr id="0" name=""/>
        <dsp:cNvSpPr/>
      </dsp:nvSpPr>
      <dsp:spPr>
        <a:xfrm>
          <a:off x="3773530" y="2357746"/>
          <a:ext cx="2161937" cy="2161937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F38F52-FB97-4D77-A529-EAB473AEB1AD}">
      <dsp:nvSpPr>
        <dsp:cNvPr id="0" name=""/>
        <dsp:cNvSpPr/>
      </dsp:nvSpPr>
      <dsp:spPr>
        <a:xfrm>
          <a:off x="1204180" y="1406864"/>
          <a:ext cx="2248414" cy="15751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i="0" u="none" kern="1200" cap="all" baseline="0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rPr>
            <a:t>jauniešu patstāvīgas dzīves sākums</a:t>
          </a:r>
        </a:p>
      </dsp:txBody>
      <dsp:txXfrm>
        <a:off x="1204180" y="1406864"/>
        <a:ext cx="2248414" cy="1575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Arial Narrow" panose="020B0604020202020204" pitchFamily="34" charset="0"/>
              </a:defRPr>
            </a:lvl1pPr>
          </a:lstStyle>
          <a:p>
            <a:fld id="{76897939-B76F-8348-A861-98FA2492FB4F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Arial Narrow" panose="020B0604020202020204" pitchFamily="34" charset="0"/>
              </a:defRPr>
            </a:lvl1pPr>
          </a:lstStyle>
          <a:p>
            <a:fld id="{F02A7835-BFBC-9B47-9DED-15BD371232DD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99970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etagimenei.lv/gimenei-draudziga-darbavieta/par-programmu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odagimene.lv/" TargetMode="External"/><Relationship Id="rId4" Type="http://schemas.openxmlformats.org/officeDocument/2006/relationships/hyperlink" Target="https://vietagimenei.lv/gimenei-draudziga-pasvaldiba/par-programmu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tagimenei.lv/gimenei-draudziga-darbavieta/par-programm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odagimene.lv/" TargetMode="External"/><Relationship Id="rId4" Type="http://schemas.openxmlformats.org/officeDocument/2006/relationships/hyperlink" Target="https://vietagimenei.lv/gimenei-draudziga-pasvaldiba/par-programmu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2272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421771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13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82714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14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465837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Ģimenes valsts pabalsta reforma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Sociālā stipendija </a:t>
            </a:r>
            <a:r>
              <a:rPr lang="lv-LV" sz="1200" b="0" dirty="0" err="1">
                <a:effectLst/>
                <a:ea typeface="Helvetica Neue" panose="02000503000000020004" pitchFamily="2" charset="0"/>
              </a:rPr>
              <a:t>Studētgods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Valsts subsīdija mājoklim </a:t>
            </a:r>
            <a:r>
              <a:rPr lang="lv-LV" sz="1200" b="0" dirty="0" err="1">
                <a:effectLst/>
                <a:ea typeface="Helvetica Neue" panose="02000503000000020004" pitchFamily="2" charset="0"/>
              </a:rPr>
              <a:t>daudzbērnu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ģimenēm – “Balsts” un paplašinātas iespējas mājokļu garantiju programmai.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u="sng" dirty="0">
                <a:effectLst/>
                <a:ea typeface="Helvetica Neue" panose="02000503000000020004" pitchFamily="2" charset="0"/>
              </a:rPr>
              <a:t>Sociālās iemaksas pensiju kapitālā apmaksāta bērna kopšanas atvaļinājuma laikā valsts veic pilnā apmērā no Bērna kopšanas un Vecāku pabalsta kopapjoma! No 2022.gada 1.jūlija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Uzsākta Ģimenei draudzīga darbavietas programma ar programmas patronu Latvijas valsts meži – vairāk kā 110 darbavietas un labais piemērs ir lipīgs – </a:t>
            </a:r>
            <a:r>
              <a:rPr lang="lv-LV" sz="1200" b="0" u="sng" dirty="0">
                <a:solidFill>
                  <a:srgbClr val="0563C1"/>
                </a:solidFill>
                <a:effectLst/>
                <a:ea typeface="Helvetica Neue" panose="02000503000000020004" pitchFamily="2" charset="0"/>
                <a:hlinkClick r:id="rId3"/>
              </a:rPr>
              <a:t>https://vietagimenei.lv/gimenei-draudziga-darbavieta/par-programmu/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Ģimenei draudzīga pašvaldība programma paplašināta ar vairāk kā 800 000 finansējumu ģimeņu NVO pasākumu atbalstam un darbības nodrošināšanai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685800"/>
            <a:r>
              <a:rPr lang="lv-LV" sz="1200" b="0" u="sng" dirty="0">
                <a:solidFill>
                  <a:srgbClr val="0563C1"/>
                </a:solidFill>
                <a:effectLst/>
                <a:ea typeface="Helvetica Neue" panose="02000503000000020004" pitchFamily="2" charset="0"/>
                <a:hlinkClick r:id="rId4"/>
              </a:rPr>
              <a:t>https://vietagimenei.lv/gimenei-draudziga-pasvaldiba/par-programmu/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Goda ģimenes programma paplašināta ar ģimenēm, kas rūpējas par bērnu ar invaliditāti </a:t>
            </a:r>
            <a:r>
              <a:rPr lang="lv-LV" sz="1200" b="0" u="sng" dirty="0">
                <a:solidFill>
                  <a:srgbClr val="0563C1"/>
                </a:solidFill>
                <a:effectLst/>
                <a:ea typeface="Helvetica Neue" panose="02000503000000020004" pitchFamily="2" charset="0"/>
                <a:hlinkClick r:id="rId5"/>
              </a:rPr>
              <a:t>https://www.godagimene.lv/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Neauglības ārstēšanas programma paplašināta – finansējums 650 000 eiro apmērā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Viens papildus mēnesis apmaksātam bērna kopšanas atvaļinājumam – ieviešot “Tēva kvotu” - no 2023.gada 1.janvāra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Darba devēja izsniegtā bērna piedzimšanas pabalsta neaplikšana ar IIN līdz 250 eiro apmēram – ar 2022.gada 1.jūliju un attiecās uz visiem pabalstiem, par bērniem, kas dzimuši no 2022.gada 1.janvāra.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Vecāku pabalsta izmaksa nesamazināšana piedzimstot bērnam līdz iepriekšējā bērna 3 gadu vecumam (no 2020.gada 1.janvāra, iepriekš bija - līdz 2 gadu vecumam)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r>
              <a:rPr lang="lv-LV" sz="1200" b="0" dirty="0">
                <a:effectLst/>
                <a:ea typeface="Helvetica Neue" panose="02000503000000020004" pitchFamily="2" charset="0"/>
              </a:rPr>
              <a:t> 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Izstrādāts </a:t>
            </a:r>
            <a:r>
              <a:rPr lang="lv-LV" sz="1200" b="0" dirty="0" err="1">
                <a:effectLst/>
                <a:ea typeface="Helvetica Neue" panose="02000503000000020004" pitchFamily="2" charset="0"/>
              </a:rPr>
              <a:t>Covid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krīzes atbalsts ģimenēm ar bērniem – 500 eiro apmērā</a:t>
            </a:r>
            <a:endParaRPr lang="en-LV" sz="1200" b="0" dirty="0">
              <a:effectLst/>
              <a:ea typeface="Helvetica Neue" panose="02000503000000020004" pitchFamily="2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Atbalsts energoresursu cenu pieaugumam ģimenēm +50 eiro mēnesī par bērnu</a:t>
            </a:r>
            <a:endParaRPr lang="en-LV" sz="1200" b="0" dirty="0">
              <a:effectLst/>
              <a:ea typeface="Helvetica Neue" panose="02000503000000020004" pitchFamily="2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 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15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565814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16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73156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17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248096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18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198364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19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38576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22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603729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23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52881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496509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24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29473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32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210371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36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540419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38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968543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39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386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3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9892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Ģimenes valsts pabalsta reforma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Sociālā stipendija </a:t>
            </a:r>
            <a:r>
              <a:rPr lang="lv-LV" sz="1200" b="0" dirty="0" err="1">
                <a:effectLst/>
                <a:ea typeface="Helvetica Neue" panose="02000503000000020004" pitchFamily="2" charset="0"/>
              </a:rPr>
              <a:t>Studētgods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Valsts subsīdija mājoklim </a:t>
            </a:r>
            <a:r>
              <a:rPr lang="lv-LV" sz="1200" b="0" dirty="0" err="1">
                <a:effectLst/>
                <a:ea typeface="Helvetica Neue" panose="02000503000000020004" pitchFamily="2" charset="0"/>
              </a:rPr>
              <a:t>daudzbērnu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ģimenēm – “Balsts” un paplašinātas iespējas mājokļu garantiju programmai.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u="sng" dirty="0">
                <a:effectLst/>
                <a:ea typeface="Helvetica Neue" panose="02000503000000020004" pitchFamily="2" charset="0"/>
              </a:rPr>
              <a:t>Sociālās iemaksas pensiju kapitālā apmaksāta bērna kopšanas atvaļinājuma laikā valsts veic pilnā apmērā no Bērna kopšanas un Vecāku pabalsta kopapjoma! No 2022.gada 1.jūlija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Uzsākta Ģimenei draudzīga darbavietas programma ar programmas patronu Latvijas valsts meži – vairāk kā 110 darbavietas un labais piemērs ir lipīgs – </a:t>
            </a:r>
            <a:r>
              <a:rPr lang="lv-LV" sz="1200" b="0" u="sng" dirty="0">
                <a:solidFill>
                  <a:srgbClr val="0563C1"/>
                </a:solidFill>
                <a:effectLst/>
                <a:ea typeface="Helvetica Neue" panose="02000503000000020004" pitchFamily="2" charset="0"/>
                <a:hlinkClick r:id="rId3"/>
              </a:rPr>
              <a:t>https://vietagimenei.lv/gimenei-draudziga-darbavieta/par-programmu/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Ģimenei draudzīga pašvaldība programma paplašināta ar vairāk kā 800 000 finansējumu ģimeņu NVO pasākumu atbalstam un darbības nodrošināšanai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685800"/>
            <a:r>
              <a:rPr lang="lv-LV" sz="1200" b="0" u="sng" dirty="0">
                <a:solidFill>
                  <a:srgbClr val="0563C1"/>
                </a:solidFill>
                <a:effectLst/>
                <a:ea typeface="Helvetica Neue" panose="02000503000000020004" pitchFamily="2" charset="0"/>
                <a:hlinkClick r:id="rId4"/>
              </a:rPr>
              <a:t>https://vietagimenei.lv/gimenei-draudziga-pasvaldiba/par-programmu/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Goda ģimenes programma paplašināta ar ģimenēm, kas rūpējas par bērnu ar invaliditāti </a:t>
            </a:r>
            <a:r>
              <a:rPr lang="lv-LV" sz="1200" b="0" u="sng" dirty="0">
                <a:solidFill>
                  <a:srgbClr val="0563C1"/>
                </a:solidFill>
                <a:effectLst/>
                <a:ea typeface="Helvetica Neue" panose="02000503000000020004" pitchFamily="2" charset="0"/>
                <a:hlinkClick r:id="rId5"/>
              </a:rPr>
              <a:t>https://www.godagimene.lv/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Neauglības ārstēšanas programma paplašināta – finansējums 650 000 eiro apmērā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Viens papildus mēnesis apmaksātam bērna kopšanas atvaļinājumam – ieviešot “Tēva kvotu” - no 2023.gada 1.janvāra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Darba devēja izsniegtā bērna piedzimšanas pabalsta neaplikšana ar IIN līdz 250 eiro apmēram – ar 2022.gada 1.jūliju un attiecās uz visiem pabalstiem, par bērniem, kas dzimuši no 2022.gada 1.janvāra.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Vecāku pabalsta izmaksa nesamazināšana piedzimstot bērnam līdz iepriekšējā bērna 3 gadu vecumam (no 2020.gada 1.janvāra, iepriekš bija - līdz 2 gadu vecumam)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r>
              <a:rPr lang="lv-LV" sz="1200" b="0" dirty="0">
                <a:effectLst/>
                <a:ea typeface="Helvetica Neue" panose="02000503000000020004" pitchFamily="2" charset="0"/>
              </a:rPr>
              <a:t> 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Izstrādāts </a:t>
            </a:r>
            <a:r>
              <a:rPr lang="lv-LV" sz="1200" b="0" dirty="0" err="1">
                <a:effectLst/>
                <a:ea typeface="Helvetica Neue" panose="02000503000000020004" pitchFamily="2" charset="0"/>
              </a:rPr>
              <a:t>Covid</a:t>
            </a:r>
            <a:r>
              <a:rPr lang="lv-LV" sz="1200" b="0" dirty="0">
                <a:effectLst/>
                <a:ea typeface="Helvetica Neue" panose="02000503000000020004" pitchFamily="2" charset="0"/>
              </a:rPr>
              <a:t> krīzes atbalsts ģimenēm ar bērniem – 500 eiro apmērā</a:t>
            </a:r>
            <a:endParaRPr lang="en-LV" sz="1200" b="0" dirty="0">
              <a:effectLst/>
              <a:ea typeface="Helvetica Neue" panose="02000503000000020004" pitchFamily="2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Atbalsts energoresursu cenu pieaugumam ģimenēm +50 eiro mēnesī par bērnu</a:t>
            </a:r>
            <a:endParaRPr lang="en-LV" sz="1200" b="0" dirty="0">
              <a:effectLst/>
              <a:ea typeface="Helvetica Neue" panose="02000503000000020004" pitchFamily="2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200" b="0" dirty="0">
                <a:effectLst/>
                <a:ea typeface="Helvetica Neue" panose="02000503000000020004" pitchFamily="2" charset="0"/>
              </a:rPr>
              <a:t> </a:t>
            </a:r>
            <a:endParaRPr lang="en-LV" sz="1200" dirty="0">
              <a:effectLst/>
              <a:ea typeface="Calibri" panose="020F0502020204030204" pitchFamily="34" charset="0"/>
            </a:endParaRPr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4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84374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5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53133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6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6121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8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88636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9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21566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A7835-BFBC-9B47-9DED-15BD371232DD}" type="slidenum">
              <a:rPr lang="en-LV" smtClean="0"/>
              <a:t>11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12488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B907-DCA4-2E4E-910C-AADDE926D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7FAE8-AD2A-BB46-B668-C0C030B39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29419-6F19-2542-AEE8-8B2A606F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D2C71-28C6-974B-BB24-AD84A2A0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6697-856C-B24B-888B-76D9DCCFE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52704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398E-860E-2347-91FA-612D7500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2083C-2F53-D84F-82A0-02435EE1E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072C1-3308-E444-B62D-F7DADAE0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457B6-C17E-EF42-ADD0-FABBA8C9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0CF9D-0675-BA4E-9C5A-A90B9E6F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23925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AEEFD0-FE3D-B94B-81BF-A115682C5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A772F-07CD-B04F-B37D-CA5CB2423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7645A-2B86-9C48-BC6B-BBFAF7834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26BC7-1F43-5A4F-A1CF-F18FE8A9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C52C2-DE9B-E343-B21A-3D2C37B6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05610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594-1D94-224A-ADDF-17F88A270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DAEEE-00D9-D94F-9A6C-6754C85C2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091E3-7CFB-1A43-8869-C7EA16B4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0B45F-2063-204E-AA2E-D0C5FB5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D1C40-DBED-F64F-B851-EFBA9DBB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69454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orient="horz" pos="1797" userDrawn="1">
          <p15:clr>
            <a:srgbClr val="FBAE40"/>
          </p15:clr>
        </p15:guide>
        <p15:guide id="5" orient="horz" pos="2069" userDrawn="1">
          <p15:clr>
            <a:srgbClr val="FBAE40"/>
          </p15:clr>
        </p15:guide>
        <p15:guide id="6" orient="horz" pos="2976" userDrawn="1">
          <p15:clr>
            <a:srgbClr val="FBAE40"/>
          </p15:clr>
        </p15:guide>
        <p15:guide id="7" orient="horz" pos="3249" userDrawn="1">
          <p15:clr>
            <a:srgbClr val="FBAE40"/>
          </p15:clr>
        </p15:guide>
        <p15:guide id="8" orient="horz" pos="4156" userDrawn="1">
          <p15:clr>
            <a:srgbClr val="FBAE40"/>
          </p15:clr>
        </p15:guide>
        <p15:guide id="9" pos="1096" userDrawn="1">
          <p15:clr>
            <a:srgbClr val="FBAE40"/>
          </p15:clr>
        </p15:guide>
        <p15:guide id="10" pos="3976" userDrawn="1">
          <p15:clr>
            <a:srgbClr val="FBAE40"/>
          </p15:clr>
        </p15:guide>
        <p15:guide id="11" pos="4906" userDrawn="1">
          <p15:clr>
            <a:srgbClr val="FBAE40"/>
          </p15:clr>
        </p15:guide>
        <p15:guide id="12" pos="746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E208-C7F5-FF49-99E5-E8F5A558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DB0E8-7AA7-1440-B557-A17184D81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75B99-D928-F849-8ED3-2536C5AD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C8E4-78E9-C141-9BEE-A3006C40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E91F-9DD2-9245-8C09-33ED5CBD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74631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A555C-2350-F24E-940C-C0244CE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DE156-BBE8-4445-8D26-4BBDF182D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DE288-0B11-904C-ADE3-17E77B3FE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8EBA8-8670-9848-8B42-2374ECA7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B51E2-8256-FE43-B3E5-EB5C4E24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EC49D-8441-014B-BA42-76D09320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58701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5077-6474-F840-8368-50B1D3CE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B4CDB-4B35-634E-A1ED-053C2E701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F99AD-8E6D-4940-9542-0512EF99F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69823-27C8-5640-8A87-AA51AFE7B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A1E21-4ABD-D74D-A95D-FBDBB4E59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8717C-B00E-2B4C-8409-1DBBC873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CF746C-C84D-BA43-BFBA-AC1873A2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F1FAD-DE0D-074D-8896-EB87A513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40206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5033-AE4F-C14B-86A0-CDD38B79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6F2C6-C028-7A41-954A-044E835C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95726-E275-A249-B9FE-C15D4337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94E9A-045A-D347-9167-69814080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4897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10810-030E-8C4A-B422-0A920F94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04315-97C0-6D44-BADF-4B0A0EE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A8648-C8D2-DF49-BF40-E4B585B8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12414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5F96-1DF9-6C46-B2C8-4652153D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02A39-C6DB-E747-900E-615FB51D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801BC-819F-E04D-BA71-5624A7DFE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7E0A3-B224-3D4B-97D6-57467FFF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F4A9E-67EB-4748-B25B-08F9DE24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2F798-492B-E042-9D30-590A4633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21649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6673-5873-8F4C-8076-2203B93C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A04969-D06D-D447-B11E-64C920D63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D13E9-0D73-414A-8DA7-57CA7BE2C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7E627-E0B4-1646-8571-13A538BF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D4B3D-826C-4747-8018-11440D81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666E6-EBE8-6043-B230-D49C7133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85657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94B04-78EB-2343-961C-919B90A2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F2C12-0A77-7D42-895A-02346DF20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C253-490E-5D47-858D-C35CE03A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</a:defRPr>
            </a:lvl1pPr>
          </a:lstStyle>
          <a:p>
            <a:fld id="{056BECE8-155F-9941-AE40-5CFDB0C2C4C5}" type="datetimeFigureOut">
              <a:rPr lang="en-LV" smtClean="0"/>
              <a:pPr/>
              <a:t>01/18/2023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BE6C-7520-4446-96D5-5FEC370FD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1DFC-752D-8242-857A-1D291B82A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</a:defRPr>
            </a:lvl1pPr>
          </a:lstStyle>
          <a:p>
            <a:fld id="{D113A2DC-C6C7-2C4B-9B69-671FF5BA908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01937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Narrow" panose="020B0604020202020204" pitchFamily="34" charset="0"/>
          <a:ea typeface="Helvetica Neue Condensed" panose="02000503000000020004" pitchFamily="2" charset="0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arrow" panose="020B0604020202020204" pitchFamily="34" charset="0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Helvetica Neue Light" panose="020004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Helvetica Neue Light" panose="020004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Helvetica Neue Light" panose="020004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Helvetica Neue Light" panose="020004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9470C3-597F-FC48-BD7A-6EF89EFB421A}"/>
              </a:ext>
            </a:extLst>
          </p:cNvPr>
          <p:cNvSpPr txBox="1">
            <a:spLocks/>
          </p:cNvSpPr>
          <p:nvPr/>
        </p:nvSpPr>
        <p:spPr>
          <a:xfrm>
            <a:off x="1066800" y="3984182"/>
            <a:ext cx="10542104" cy="1742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 – Latvija – 2030 (2050)</a:t>
            </a:r>
          </a:p>
          <a:p>
            <a:r>
              <a:rPr lang="en-LV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“ATJAUNOJAMIES”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7DF8CA-6BC6-C752-B20A-9892B589DF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88" y="255211"/>
            <a:ext cx="3663024" cy="37289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698CE91-8F91-6CB7-0F9E-06A328A445E5}"/>
              </a:ext>
            </a:extLst>
          </p:cNvPr>
          <p:cNvSpPr txBox="1">
            <a:spLocks/>
          </p:cNvSpPr>
          <p:nvPr/>
        </p:nvSpPr>
        <p:spPr>
          <a:xfrm>
            <a:off x="9525000" y="5971280"/>
            <a:ext cx="2667000" cy="6708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LV" sz="26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1BC949-A607-48DA-881A-4CA9F007440A}"/>
              </a:ext>
            </a:extLst>
          </p:cNvPr>
          <p:cNvSpPr txBox="1">
            <a:spLocks/>
          </p:cNvSpPr>
          <p:nvPr/>
        </p:nvSpPr>
        <p:spPr>
          <a:xfrm>
            <a:off x="512064" y="6119238"/>
            <a:ext cx="10917936" cy="374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r>
              <a:rPr lang="lv-LV" sz="1800" dirty="0">
                <a:solidFill>
                  <a:srgbClr val="52135A"/>
                </a:solidFill>
              </a:rPr>
              <a:t>Saeimas Ilgtspējīgas attīstības komisija 18.01.2023.                                                                      Imants Parādnieks (</a:t>
            </a:r>
            <a:r>
              <a:rPr lang="lv-LV" sz="1800" dirty="0" err="1">
                <a:solidFill>
                  <a:srgbClr val="52135A"/>
                </a:solidFill>
              </a:rPr>
              <a:t>ex</a:t>
            </a:r>
            <a:r>
              <a:rPr lang="lv-LV" sz="1800" dirty="0">
                <a:solidFill>
                  <a:srgbClr val="52135A"/>
                </a:solidFill>
              </a:rPr>
              <a:t> DLC) </a:t>
            </a:r>
            <a:endParaRPr lang="en-LV" sz="1800" dirty="0">
              <a:solidFill>
                <a:srgbClr val="521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3ADA-BF4D-6380-795C-025F316E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9263"/>
            <a:ext cx="3507126" cy="3440393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52135A"/>
                </a:solidFill>
                <a:effectLst/>
              </a:rPr>
              <a:t>LATVIJAS </a:t>
            </a:r>
            <a:r>
              <a:rPr lang="en-GB" dirty="0">
                <a:solidFill>
                  <a:srgbClr val="52135A"/>
                </a:solidFill>
              </a:rPr>
              <a:t>IEDZĪVOTĀJU</a:t>
            </a:r>
            <a:br>
              <a:rPr lang="en-GB" dirty="0">
                <a:solidFill>
                  <a:srgbClr val="52135A"/>
                </a:solidFill>
              </a:rPr>
            </a:br>
            <a:r>
              <a:rPr lang="en-GB" dirty="0">
                <a:solidFill>
                  <a:srgbClr val="52135A"/>
                </a:solidFill>
                <a:effectLst/>
              </a:rPr>
              <a:t>VECUMA PIRAMĪDA </a:t>
            </a:r>
            <a:endParaRPr lang="en-LV" dirty="0">
              <a:solidFill>
                <a:srgbClr val="52135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12E80-F0F9-EF5A-45B4-633587A629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726" y="399715"/>
            <a:ext cx="7569200" cy="64074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ABC7A2-807A-8555-EA50-8C4DC1133223}"/>
              </a:ext>
            </a:extLst>
          </p:cNvPr>
          <p:cNvSpPr/>
          <p:nvPr/>
        </p:nvSpPr>
        <p:spPr>
          <a:xfrm>
            <a:off x="3566444" y="239263"/>
            <a:ext cx="7861300" cy="23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F7DA5-DD35-EDCC-5AF0-2FDEE1ECD2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82622-BF90-06BB-AB93-F4AE15B52F1F}"/>
              </a:ext>
            </a:extLst>
          </p:cNvPr>
          <p:cNvSpPr txBox="1"/>
          <p:nvPr/>
        </p:nvSpPr>
        <p:spPr>
          <a:xfrm>
            <a:off x="457200" y="6322855"/>
            <a:ext cx="3147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6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</a:rPr>
              <a:t>Oficiālās statistikas portāls (IRD030)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D33F08-41E8-50D2-FCE8-888A3D5F905F}"/>
              </a:ext>
            </a:extLst>
          </p:cNvPr>
          <p:cNvCxnSpPr/>
          <p:nvPr/>
        </p:nvCxnSpPr>
        <p:spPr>
          <a:xfrm>
            <a:off x="4467497" y="2913018"/>
            <a:ext cx="6230983" cy="0"/>
          </a:xfrm>
          <a:prstGeom prst="line">
            <a:avLst/>
          </a:prstGeom>
          <a:ln w="12700">
            <a:solidFill>
              <a:srgbClr val="521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AB654B-EBD2-6B21-D25B-5EF6C03906CD}"/>
              </a:ext>
            </a:extLst>
          </p:cNvPr>
          <p:cNvCxnSpPr/>
          <p:nvPr/>
        </p:nvCxnSpPr>
        <p:spPr>
          <a:xfrm>
            <a:off x="4467497" y="4598127"/>
            <a:ext cx="6230983" cy="0"/>
          </a:xfrm>
          <a:prstGeom prst="line">
            <a:avLst/>
          </a:prstGeom>
          <a:ln w="12700">
            <a:solidFill>
              <a:srgbClr val="521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166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BF2E2D-6CC8-F04B-A993-20F776C2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223969"/>
            <a:ext cx="11684000" cy="5415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902195-50B0-5282-37A5-B53313EF3595}"/>
              </a:ext>
            </a:extLst>
          </p:cNvPr>
          <p:cNvSpPr/>
          <p:nvPr/>
        </p:nvSpPr>
        <p:spPr>
          <a:xfrm>
            <a:off x="10346659" y="5577766"/>
            <a:ext cx="1350042" cy="272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F7004-F082-D54F-A446-FA7335C4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0"/>
            <a:ext cx="10515600" cy="1325563"/>
          </a:xfrm>
        </p:spPr>
        <p:txBody>
          <a:bodyPr>
            <a:normAutofit/>
          </a:bodyPr>
          <a:lstStyle/>
          <a:p>
            <a:r>
              <a:rPr lang="en-LV" dirty="0">
                <a:solidFill>
                  <a:srgbClr val="52135A"/>
                </a:solidFill>
              </a:rPr>
              <a:t>IEDZĪVOTĀJU VIDĒJAIS VECUMS PĒC DZIMUMA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6A4AD-8656-D496-451B-48590B098E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0917FF-00FA-C77E-FDEF-D93062A5BF6A}"/>
              </a:ext>
            </a:extLst>
          </p:cNvPr>
          <p:cNvSpPr/>
          <p:nvPr/>
        </p:nvSpPr>
        <p:spPr>
          <a:xfrm>
            <a:off x="10995616" y="5676900"/>
            <a:ext cx="701084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9CFED-48B6-4BA9-8E19-E9D656A158BE}"/>
              </a:ext>
            </a:extLst>
          </p:cNvPr>
          <p:cNvSpPr txBox="1"/>
          <p:nvPr/>
        </p:nvSpPr>
        <p:spPr>
          <a:xfrm>
            <a:off x="10620371" y="5493299"/>
            <a:ext cx="58221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700" b="1" dirty="0">
                <a:latin typeface="Arial Narrow" panose="020B0604020202020204" pitchFamily="34" charset="0"/>
              </a:rPr>
              <a:t>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D299C-D1FC-935E-D401-5D168F715051}"/>
              </a:ext>
            </a:extLst>
          </p:cNvPr>
          <p:cNvSpPr/>
          <p:nvPr/>
        </p:nvSpPr>
        <p:spPr>
          <a:xfrm>
            <a:off x="457200" y="6340303"/>
            <a:ext cx="3048000" cy="29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32964-0EC6-0B6A-D52E-E1C3A42743BC}"/>
              </a:ext>
            </a:extLst>
          </p:cNvPr>
          <p:cNvSpPr txBox="1"/>
          <p:nvPr/>
        </p:nvSpPr>
        <p:spPr>
          <a:xfrm>
            <a:off x="457200" y="6322855"/>
            <a:ext cx="3147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6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</a:rPr>
              <a:t>Oficiālās statistikas portāls (IRD030)</a:t>
            </a:r>
          </a:p>
        </p:txBody>
      </p:sp>
    </p:spTree>
    <p:extLst>
      <p:ext uri="{BB962C8B-B14F-4D97-AF65-F5344CB8AC3E}">
        <p14:creationId xmlns:p14="http://schemas.microsoft.com/office/powerpoint/2010/main" val="409172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5FA479-09E2-5082-E1CF-E2B739B8FF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0" y="1205346"/>
            <a:ext cx="7772400" cy="5652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F7004-F082-D54F-A446-FA7335C4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481079" cy="1325563"/>
          </a:xfrm>
        </p:spPr>
        <p:txBody>
          <a:bodyPr>
            <a:normAutofit/>
          </a:bodyPr>
          <a:lstStyle/>
          <a:p>
            <a:r>
              <a:rPr lang="en-LV" dirty="0">
                <a:solidFill>
                  <a:srgbClr val="52135A"/>
                </a:solidFill>
              </a:rPr>
              <a:t>PIRMO LAULĪBU NOSLĒGŠANAS VIDĒJAIS VECUMS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6B58E-D937-792F-AEA8-FFBA9CE641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21924-F20E-2BD2-AF9D-BFC62541AD7A}"/>
              </a:ext>
            </a:extLst>
          </p:cNvPr>
          <p:cNvSpPr txBox="1"/>
          <p:nvPr/>
        </p:nvSpPr>
        <p:spPr>
          <a:xfrm>
            <a:off x="9987070" y="1945720"/>
            <a:ext cx="10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b="1" dirty="0">
                <a:latin typeface="Arial Narrow" panose="020B0604020202020204" pitchFamily="34" charset="0"/>
              </a:rPr>
              <a:t>Sievietes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82456-9084-ACB1-3181-1AE2A8B37879}"/>
              </a:ext>
            </a:extLst>
          </p:cNvPr>
          <p:cNvSpPr txBox="1"/>
          <p:nvPr/>
        </p:nvSpPr>
        <p:spPr>
          <a:xfrm>
            <a:off x="9987070" y="1576388"/>
            <a:ext cx="77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b="1" dirty="0">
                <a:latin typeface="Arial Narrow" panose="020B0604020202020204" pitchFamily="34" charset="0"/>
              </a:rPr>
              <a:t>Vīrieši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3A0BBB-A262-A1E7-2E4E-4B78E845F67F}"/>
              </a:ext>
            </a:extLst>
          </p:cNvPr>
          <p:cNvSpPr/>
          <p:nvPr/>
        </p:nvSpPr>
        <p:spPr>
          <a:xfrm>
            <a:off x="9415570" y="1742520"/>
            <a:ext cx="444500" cy="6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A7817E-A6FC-1C86-5476-600190FDFB36}"/>
              </a:ext>
            </a:extLst>
          </p:cNvPr>
          <p:cNvSpPr/>
          <p:nvPr/>
        </p:nvSpPr>
        <p:spPr>
          <a:xfrm>
            <a:off x="9415570" y="2098120"/>
            <a:ext cx="444500" cy="63500"/>
          </a:xfrm>
          <a:prstGeom prst="rect">
            <a:avLst/>
          </a:prstGeom>
          <a:solidFill>
            <a:srgbClr val="D04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3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02E2D3-2917-F0C1-0269-D01931589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9" y="713831"/>
            <a:ext cx="10933611" cy="6144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37710-CA18-D1C2-96F0-2315F247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>
                <a:solidFill>
                  <a:srgbClr val="52135A"/>
                </a:solidFill>
              </a:rPr>
              <a:t>MĀTES VIDĒJAIS VECUMS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D27AE-D308-920F-4DC5-BEA3F11ACC93}"/>
              </a:ext>
            </a:extLst>
          </p:cNvPr>
          <p:cNvSpPr txBox="1"/>
          <p:nvPr/>
        </p:nvSpPr>
        <p:spPr>
          <a:xfrm>
            <a:off x="7966166" y="6453686"/>
            <a:ext cx="3113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6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</a:rPr>
              <a:t>Oficiālās statistikas portāls (IRS010)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B1CFA-824F-4F7C-E9BA-834AD1B2C425}"/>
              </a:ext>
            </a:extLst>
          </p:cNvPr>
          <p:cNvSpPr txBox="1"/>
          <p:nvPr/>
        </p:nvSpPr>
        <p:spPr>
          <a:xfrm>
            <a:off x="10946675" y="295220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b="1" dirty="0">
                <a:latin typeface="Arial Narrow" panose="020B0604020202020204" pitchFamily="34" charset="0"/>
              </a:rPr>
              <a:t>27,8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2EA9AC-190D-F3EE-D972-F6FCE6E5AFC5}"/>
              </a:ext>
            </a:extLst>
          </p:cNvPr>
          <p:cNvSpPr/>
          <p:nvPr/>
        </p:nvSpPr>
        <p:spPr>
          <a:xfrm>
            <a:off x="10325474" y="1854926"/>
            <a:ext cx="753917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306FE-5CDA-47B9-BF83-161CE0E98BEA}"/>
              </a:ext>
            </a:extLst>
          </p:cNvPr>
          <p:cNvSpPr txBox="1"/>
          <p:nvPr/>
        </p:nvSpPr>
        <p:spPr>
          <a:xfrm>
            <a:off x="10946675" y="178006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b="1" dirty="0">
                <a:latin typeface="Arial Narrow" panose="020B0604020202020204" pitchFamily="34" charset="0"/>
              </a:rPr>
              <a:t>30,2</a:t>
            </a:r>
          </a:p>
        </p:txBody>
      </p:sp>
    </p:spTree>
    <p:extLst>
      <p:ext uri="{BB962C8B-B14F-4D97-AF65-F5344CB8AC3E}">
        <p14:creationId xmlns:p14="http://schemas.microsoft.com/office/powerpoint/2010/main" val="343041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46B58E-D937-792F-AEA8-FFBA9CE641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D3CCA8-D4E9-A53D-1BAC-C38F24E2EC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05" y="678513"/>
            <a:ext cx="10164247" cy="617948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A41CF3A-FD19-575C-87FD-941BD3CA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664" y="15731"/>
            <a:ext cx="9007006" cy="1325563"/>
          </a:xfrm>
        </p:spPr>
        <p:txBody>
          <a:bodyPr>
            <a:normAutofit/>
          </a:bodyPr>
          <a:lstStyle/>
          <a:p>
            <a:r>
              <a:rPr lang="en-LV" dirty="0">
                <a:solidFill>
                  <a:srgbClr val="52135A"/>
                </a:solidFill>
              </a:rPr>
              <a:t>JAUNDZIMUŠO SKAITA PROGNOZES</a:t>
            </a:r>
          </a:p>
        </p:txBody>
      </p:sp>
    </p:spTree>
    <p:extLst>
      <p:ext uri="{BB962C8B-B14F-4D97-AF65-F5344CB8AC3E}">
        <p14:creationId xmlns:p14="http://schemas.microsoft.com/office/powerpoint/2010/main" val="671669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7004-F082-D54F-A446-FA7335C4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13" y="342901"/>
            <a:ext cx="10208578" cy="1325563"/>
          </a:xfrm>
        </p:spPr>
        <p:txBody>
          <a:bodyPr>
            <a:normAutofit fontScale="90000"/>
          </a:bodyPr>
          <a:lstStyle/>
          <a:p>
            <a:r>
              <a:rPr lang="en-LV" sz="6400" dirty="0">
                <a:solidFill>
                  <a:srgbClr val="52135A"/>
                </a:solidFill>
              </a:rPr>
              <a:t>IETEKME – NĀKAMĀS PAAUDZES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0D58A-5679-3C48-AD24-0E0E26AB7949}"/>
              </a:ext>
            </a:extLst>
          </p:cNvPr>
          <p:cNvSpPr/>
          <p:nvPr/>
        </p:nvSpPr>
        <p:spPr>
          <a:xfrm>
            <a:off x="1892903" y="2098676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</a:t>
            </a:r>
          </a:p>
          <a:p>
            <a:pPr algn="ctr"/>
            <a:r>
              <a:rPr lang="en-GB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</a:t>
            </a:r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ALSTS BUDŽETS,</a:t>
            </a:r>
          </a:p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SOCIĀLO NODOKĻU IEŅĒMUMI UN IZDEVUMI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574EE-A662-1A41-BDEB-61DB749471AE}"/>
              </a:ext>
            </a:extLst>
          </p:cNvPr>
          <p:cNvSpPr/>
          <p:nvPr/>
        </p:nvSpPr>
        <p:spPr>
          <a:xfrm>
            <a:off x="7765913" y="2098676"/>
            <a:ext cx="4069822" cy="14446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LATVIEŠI KĀ NĀCIJA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859FA-993A-6848-9C83-4D7CC254A470}"/>
              </a:ext>
            </a:extLst>
          </p:cNvPr>
          <p:cNvSpPr/>
          <p:nvPr/>
        </p:nvSpPr>
        <p:spPr>
          <a:xfrm>
            <a:off x="1892902" y="3968751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VALSTS DROŠĪBA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ABE9B-F045-3046-9137-A20D6D698C98}"/>
              </a:ext>
            </a:extLst>
          </p:cNvPr>
          <p:cNvSpPr/>
          <p:nvPr/>
        </p:nvSpPr>
        <p:spPr>
          <a:xfrm>
            <a:off x="7765913" y="3967444"/>
            <a:ext cx="4069822" cy="14459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IKP, </a:t>
            </a:r>
          </a:p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EKONOMISKĀ ATTISTĪBA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E3FE3-0B0A-188A-E5DC-D188B45FE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13" y="2098676"/>
            <a:ext cx="1445929" cy="1445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CD0A6-D099-A90C-2C74-04BE27CE5E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357" y="3967444"/>
            <a:ext cx="1438556" cy="1445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1B096F-7254-18C3-8A47-EA39782C5B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5" y="3968750"/>
            <a:ext cx="1445929" cy="1444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A7E4D8-8B5E-C433-5C36-642D547D72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84" y="2098675"/>
            <a:ext cx="1445929" cy="14459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62EE85-FCB2-53BC-76B2-5686FF9B7F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086A23-52D2-D34F-38D4-4222B449ED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479C4-9F0A-2B40-957A-FFFF551B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900" y="2258218"/>
            <a:ext cx="6692900" cy="3482180"/>
          </a:xfrm>
        </p:spPr>
        <p:txBody>
          <a:bodyPr>
            <a:noAutofit/>
          </a:bodyPr>
          <a:lstStyle/>
          <a:p>
            <a:r>
              <a:rPr lang="en-LV" sz="6400" dirty="0">
                <a:solidFill>
                  <a:srgbClr val="52135A"/>
                </a:solidFill>
              </a:rPr>
              <a:t>DEMOGRĀFISKO SITUĀCIJU IETEKMĒJOŠIE FAKTORI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2EDD5C-D51F-4646-9789-72676B3B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A4B498-AC4F-9945-A715-83CCB352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647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V" b="1" dirty="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69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34A4B498-AC4F-9945-A715-83CCB352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7514075"/>
            <a:ext cx="12136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32191C-6D32-E646-8F9B-948F44918AF9}"/>
              </a:ext>
            </a:extLst>
          </p:cNvPr>
          <p:cNvSpPr/>
          <p:nvPr/>
        </p:nvSpPr>
        <p:spPr>
          <a:xfrm>
            <a:off x="7554158" y="3665141"/>
            <a:ext cx="4051300" cy="10957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KRĪZES RISINĀJUMI,</a:t>
            </a:r>
          </a:p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VALSTISKA ATBILDĪBA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2541A3-BFF8-D546-8618-C8FE191925D0}"/>
              </a:ext>
            </a:extLst>
          </p:cNvPr>
          <p:cNvSpPr/>
          <p:nvPr/>
        </p:nvSpPr>
        <p:spPr>
          <a:xfrm>
            <a:off x="7554158" y="1737333"/>
            <a:ext cx="4051300" cy="11009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BĒRNU AUDZINĀŠANAS PIEREDZE UN PAKALPOJUMU PIEEJAMĪBA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F76B5C-8BE4-4742-A299-6FA278DDE5B5}"/>
              </a:ext>
            </a:extLst>
          </p:cNvPr>
          <p:cNvSpPr/>
          <p:nvPr/>
        </p:nvSpPr>
        <p:spPr>
          <a:xfrm>
            <a:off x="1674058" y="5292735"/>
            <a:ext cx="4051300" cy="11009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POZITĪVA GRŪTNIECĪBAS,</a:t>
            </a:r>
          </a:p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DZEMDĪBU PIEREDZE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77178C-08C6-744D-983D-44B2131CF351}"/>
              </a:ext>
            </a:extLst>
          </p:cNvPr>
          <p:cNvSpPr/>
          <p:nvPr/>
        </p:nvSpPr>
        <p:spPr>
          <a:xfrm>
            <a:off x="1674058" y="3531606"/>
            <a:ext cx="4051300" cy="11009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KOMFORTABLI SADZĪVES APSTĀKĻI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5F19EB-9635-D641-87AA-9F84D8E3956E}"/>
              </a:ext>
            </a:extLst>
          </p:cNvPr>
          <p:cNvSpPr/>
          <p:nvPr/>
        </p:nvSpPr>
        <p:spPr>
          <a:xfrm>
            <a:off x="1674058" y="1746983"/>
            <a:ext cx="4051300" cy="1101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VALSTS EKONOMISKĀ IZAUGSME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43BD9-708C-C0F1-18F0-16C54C532808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34" y="1741107"/>
            <a:ext cx="1100657" cy="111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3D11B-49D1-D4A9-94EA-371AC4C944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58" y="1737333"/>
            <a:ext cx="1117600" cy="110925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F6E0E-94C9-2334-5A1B-618A7B5583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8" y="3526068"/>
            <a:ext cx="1130300" cy="11153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81888F-270A-70F4-08E3-B7FD23ED19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58" y="3660019"/>
            <a:ext cx="1117600" cy="1100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27A3BB-3344-5FFB-8EB7-F15F2AC83A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8" y="5283789"/>
            <a:ext cx="1130300" cy="1130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995B12-C92C-D073-A7FC-581CCB33D41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ECDC4A-024A-6D36-7D01-7B04621C8791}"/>
              </a:ext>
            </a:extLst>
          </p:cNvPr>
          <p:cNvSpPr txBox="1"/>
          <p:nvPr/>
        </p:nvSpPr>
        <p:spPr>
          <a:xfrm>
            <a:off x="6091992" y="16879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</a:t>
            </a:r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</a:t>
            </a:r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C74E0-28EC-113A-34BB-DB8690D42BC4}"/>
              </a:ext>
            </a:extLst>
          </p:cNvPr>
          <p:cNvSpPr txBox="1"/>
          <p:nvPr/>
        </p:nvSpPr>
        <p:spPr>
          <a:xfrm>
            <a:off x="237292" y="35167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</a:t>
            </a:r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3B4B62-1FEE-CE04-8530-2287E10C6C50}"/>
              </a:ext>
            </a:extLst>
          </p:cNvPr>
          <p:cNvSpPr txBox="1"/>
          <p:nvPr/>
        </p:nvSpPr>
        <p:spPr>
          <a:xfrm>
            <a:off x="237292" y="52947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</a:t>
            </a:r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3A3BCF-AC58-642D-A100-512601D4CD81}"/>
              </a:ext>
            </a:extLst>
          </p:cNvPr>
          <p:cNvSpPr txBox="1"/>
          <p:nvPr/>
        </p:nvSpPr>
        <p:spPr>
          <a:xfrm>
            <a:off x="288092" y="16879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1.</a:t>
            </a:r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8B7534-81AE-8526-F4E6-50C2D460AFB2}"/>
              </a:ext>
            </a:extLst>
          </p:cNvPr>
          <p:cNvSpPr txBox="1"/>
          <p:nvPr/>
        </p:nvSpPr>
        <p:spPr>
          <a:xfrm>
            <a:off x="6091992" y="36691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5</a:t>
            </a:r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</a:t>
            </a:r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87804-8E03-4681-60D0-1ECC425CDF23}"/>
              </a:ext>
            </a:extLst>
          </p:cNvPr>
          <p:cNvSpPr txBox="1"/>
          <p:nvPr/>
        </p:nvSpPr>
        <p:spPr>
          <a:xfrm>
            <a:off x="543758" y="564385"/>
            <a:ext cx="1106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600" b="1" dirty="0">
                <a:solidFill>
                  <a:srgbClr val="773B69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DEMOGRĀFISKO SITUĀCIJU IETEKMĒJOŠIE FAKTORI </a:t>
            </a:r>
            <a:r>
              <a:rPr lang="lv-LV" sz="3600" b="1" dirty="0">
                <a:solidFill>
                  <a:srgbClr val="773B69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(I)</a:t>
            </a:r>
            <a:endParaRPr lang="en-LV" sz="3600" b="1" dirty="0">
              <a:solidFill>
                <a:srgbClr val="773B69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34A4B498-AC4F-9945-A715-83CCB352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7514075"/>
            <a:ext cx="12136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V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32191C-6D32-E646-8F9B-948F44918AF9}"/>
              </a:ext>
            </a:extLst>
          </p:cNvPr>
          <p:cNvSpPr/>
          <p:nvPr/>
        </p:nvSpPr>
        <p:spPr>
          <a:xfrm>
            <a:off x="7554158" y="3659586"/>
            <a:ext cx="4051300" cy="1101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 - VĒRTĪBA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2541A3-BFF8-D546-8618-C8FE191925D0}"/>
              </a:ext>
            </a:extLst>
          </p:cNvPr>
          <p:cNvSpPr/>
          <p:nvPr/>
        </p:nvSpPr>
        <p:spPr>
          <a:xfrm>
            <a:off x="7554158" y="1737333"/>
            <a:ext cx="4051300" cy="11009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VESELĪBA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F76B5C-8BE4-4742-A299-6FA278DDE5B5}"/>
              </a:ext>
            </a:extLst>
          </p:cNvPr>
          <p:cNvSpPr/>
          <p:nvPr/>
        </p:nvSpPr>
        <p:spPr>
          <a:xfrm>
            <a:off x="1674058" y="5292735"/>
            <a:ext cx="4051300" cy="11009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PROFESIONĀLA IZAUGSME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77178C-08C6-744D-983D-44B2131CF351}"/>
              </a:ext>
            </a:extLst>
          </p:cNvPr>
          <p:cNvSpPr/>
          <p:nvPr/>
        </p:nvSpPr>
        <p:spPr>
          <a:xfrm>
            <a:off x="1674058" y="3531606"/>
            <a:ext cx="4051300" cy="11009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ĢIMENEI DRAUDZĪGA SABIEDRĪBA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5F19EB-9635-D641-87AA-9F84D8E3956E}"/>
              </a:ext>
            </a:extLst>
          </p:cNvPr>
          <p:cNvSpPr/>
          <p:nvPr/>
        </p:nvSpPr>
        <p:spPr>
          <a:xfrm>
            <a:off x="1674057" y="1741475"/>
            <a:ext cx="4051299" cy="1100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SAKĀRTOTA UN DROŠA DZĪVES TELPA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995B12-C92C-D073-A7FC-581CCB33D4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ECDC4A-024A-6D36-7D01-7B04621C8791}"/>
              </a:ext>
            </a:extLst>
          </p:cNvPr>
          <p:cNvSpPr txBox="1"/>
          <p:nvPr/>
        </p:nvSpPr>
        <p:spPr>
          <a:xfrm>
            <a:off x="6091992" y="16879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9.</a:t>
            </a:r>
            <a:endParaRPr lang="en-LV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C74E0-28EC-113A-34BB-DB8690D42BC4}"/>
              </a:ext>
            </a:extLst>
          </p:cNvPr>
          <p:cNvSpPr txBox="1"/>
          <p:nvPr/>
        </p:nvSpPr>
        <p:spPr>
          <a:xfrm>
            <a:off x="237292" y="35167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7.</a:t>
            </a:r>
            <a:endParaRPr lang="en-LV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3B4B62-1FEE-CE04-8530-2287E10C6C50}"/>
              </a:ext>
            </a:extLst>
          </p:cNvPr>
          <p:cNvSpPr txBox="1"/>
          <p:nvPr/>
        </p:nvSpPr>
        <p:spPr>
          <a:xfrm>
            <a:off x="237292" y="52947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8.</a:t>
            </a:r>
            <a:endParaRPr lang="en-LV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3A3BCF-AC58-642D-A100-512601D4CD81}"/>
              </a:ext>
            </a:extLst>
          </p:cNvPr>
          <p:cNvSpPr txBox="1"/>
          <p:nvPr/>
        </p:nvSpPr>
        <p:spPr>
          <a:xfrm>
            <a:off x="288092" y="1687918"/>
            <a:ext cx="3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6</a:t>
            </a:r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</a:t>
            </a:r>
            <a:endParaRPr lang="en-LV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8B7534-81AE-8526-F4E6-50C2D460AFB2}"/>
              </a:ext>
            </a:extLst>
          </p:cNvPr>
          <p:cNvSpPr txBox="1"/>
          <p:nvPr/>
        </p:nvSpPr>
        <p:spPr>
          <a:xfrm>
            <a:off x="5969000" y="3669118"/>
            <a:ext cx="472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10.</a:t>
            </a:r>
            <a:endParaRPr lang="en-LV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B22E7-F822-B183-3DE6-2261AB348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42" y="1737333"/>
            <a:ext cx="1117187" cy="1115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5F7866-3DBD-4504-5228-E1D7CDF42F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8" y="5290997"/>
            <a:ext cx="1130300" cy="1108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A29CD6-EEA8-2589-447C-D8C9DB48B5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35" y="1730109"/>
            <a:ext cx="1100915" cy="1116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24A7BC-6CA7-2D50-E092-68C6B20563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8" y="3526922"/>
            <a:ext cx="1130300" cy="1115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7BA72E-84D5-9DF4-62BE-44A170F580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3234" y="3652362"/>
            <a:ext cx="1101600" cy="1116048"/>
          </a:xfrm>
          <a:custGeom>
            <a:avLst/>
            <a:gdLst>
              <a:gd name="connsiteX0" fmla="*/ 0 w 1118082"/>
              <a:gd name="connsiteY0" fmla="*/ 0 h 1118082"/>
              <a:gd name="connsiteX1" fmla="*/ 1118082 w 1118082"/>
              <a:gd name="connsiteY1" fmla="*/ 0 h 1118082"/>
              <a:gd name="connsiteX2" fmla="*/ 1118082 w 1118082"/>
              <a:gd name="connsiteY2" fmla="*/ 1118082 h 1118082"/>
              <a:gd name="connsiteX3" fmla="*/ 0 w 1118082"/>
              <a:gd name="connsiteY3" fmla="*/ 1118082 h 111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082" h="1118082">
                <a:moveTo>
                  <a:pt x="0" y="0"/>
                </a:moveTo>
                <a:lnTo>
                  <a:pt x="1118082" y="0"/>
                </a:lnTo>
                <a:lnTo>
                  <a:pt x="1118082" y="1118082"/>
                </a:lnTo>
                <a:lnTo>
                  <a:pt x="0" y="1118082"/>
                </a:ln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C584D4-50CF-E850-3C2E-790361CC7BA4}"/>
              </a:ext>
            </a:extLst>
          </p:cNvPr>
          <p:cNvSpPr txBox="1"/>
          <p:nvPr/>
        </p:nvSpPr>
        <p:spPr>
          <a:xfrm>
            <a:off x="543758" y="564385"/>
            <a:ext cx="11087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600" b="1" dirty="0">
                <a:solidFill>
                  <a:srgbClr val="773B69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DEMOGRĀFISKO SITUĀCIJU IETEKMĒJOŠIE FAKTORI </a:t>
            </a:r>
            <a:r>
              <a:rPr lang="lv-LV" sz="3600" b="1" dirty="0">
                <a:solidFill>
                  <a:srgbClr val="773B69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(II)</a:t>
            </a:r>
            <a:endParaRPr lang="en-LV" sz="3600" b="1" i="1" dirty="0">
              <a:solidFill>
                <a:srgbClr val="773B69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3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446B4-C4A3-24A0-EDA2-7649A758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" y="0"/>
            <a:ext cx="12190220" cy="6859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3F404-E955-5AFC-4EA9-DD112C5F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846" y="2024743"/>
            <a:ext cx="8052860" cy="2599509"/>
          </a:xfrm>
        </p:spPr>
        <p:txBody>
          <a:bodyPr>
            <a:noAutofit/>
          </a:bodyPr>
          <a:lstStyle/>
          <a:p>
            <a:r>
              <a:rPr lang="en-LV" sz="7200" dirty="0">
                <a:solidFill>
                  <a:schemeClr val="bg1"/>
                </a:solidFill>
              </a:rPr>
              <a:t>NĀKOTNES RĪCĪBAS VIRZIENI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AC755-5DED-2F36-4244-D82F344DFB7D}"/>
              </a:ext>
            </a:extLst>
          </p:cNvPr>
          <p:cNvSpPr/>
          <p:nvPr/>
        </p:nvSpPr>
        <p:spPr>
          <a:xfrm>
            <a:off x="666206" y="0"/>
            <a:ext cx="2965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6BDA65-3A92-BEB4-FC10-6E8FB84275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963205"/>
            <a:ext cx="2618712" cy="26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F731-07CF-B642-8065-CA6731A3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48" y="0"/>
            <a:ext cx="10630716" cy="1042415"/>
          </a:xfrm>
        </p:spPr>
        <p:txBody>
          <a:bodyPr>
            <a:noAutofit/>
          </a:bodyPr>
          <a:lstStyle/>
          <a:p>
            <a:r>
              <a:rPr lang="lv-LV" dirty="0">
                <a:solidFill>
                  <a:srgbClr val="52135A"/>
                </a:solidFill>
              </a:rPr>
              <a:t>TAUTAS ATAUDZES STRATĒĢIJAS IZSTRĀDE</a:t>
            </a:r>
            <a:endParaRPr lang="en-LV" dirty="0">
              <a:solidFill>
                <a:srgbClr val="52135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E159-C3C4-F844-B53A-087F49F9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1042415"/>
            <a:ext cx="11146536" cy="520407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Imants Parādnieks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– </a:t>
            </a:r>
            <a:r>
              <a:rPr lang="lv-LV" sz="2000" u="none" strike="noStrike" dirty="0">
                <a:effectLst/>
                <a:latin typeface="Arial Narrow" panose="020B0606020202030204" pitchFamily="34" charset="0"/>
              </a:rPr>
              <a:t>Sadarbības</a:t>
            </a:r>
            <a:r>
              <a:rPr lang="lv-LV" sz="2000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platform</a:t>
            </a:r>
            <a:r>
              <a:rPr lang="lv-LV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as</a:t>
            </a:r>
            <a:r>
              <a:rPr lang="en-GB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“</a:t>
            </a:r>
            <a:r>
              <a:rPr lang="en-GB" sz="2000" u="none" strike="noStrike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Demogrāfisko</a:t>
            </a:r>
            <a:r>
              <a:rPr lang="en-GB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sz="2000" u="none" strike="noStrike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lietu</a:t>
            </a:r>
            <a:r>
              <a:rPr lang="en-GB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sz="2000" u="none" strike="noStrike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centrs</a:t>
            </a:r>
            <a:r>
              <a:rPr lang="en-GB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”</a:t>
            </a:r>
            <a:r>
              <a:rPr lang="lv-LV" sz="200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sz="2000" u="none" strike="noStrike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vadītājs</a:t>
            </a:r>
            <a:endParaRPr lang="lv-LV" sz="2000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lv-LV" sz="2000" b="1" dirty="0" err="1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Nita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Jirgensone – </a:t>
            </a:r>
            <a:r>
              <a:rPr lang="lv-LV" sz="2000" dirty="0" err="1">
                <a:latin typeface="Arial Narrow" panose="020B0606020202030204" pitchFamily="34" charset="0"/>
              </a:rPr>
              <a:t>Pārresoru</a:t>
            </a:r>
            <a:r>
              <a:rPr lang="lv-LV" sz="2000" dirty="0">
                <a:latin typeface="Arial Narrow" panose="020B0606020202030204" pitchFamily="34" charset="0"/>
              </a:rPr>
              <a:t> koordinācijas centra konsultante</a:t>
            </a:r>
            <a:endParaRPr lang="lv-LV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Ilmārs Mežs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– </a:t>
            </a:r>
            <a:r>
              <a:rPr lang="lv-LV" sz="2000" dirty="0"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Demogrāfs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Pēteris Leiškalns – </a:t>
            </a:r>
            <a:r>
              <a:rPr lang="lv-LV" sz="2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 Narrow" panose="020B0604020202020204" pitchFamily="34" charset="0"/>
              </a:rPr>
              <a:t>LDDK Sociālās drošības un veselības aprūpes eksperts</a:t>
            </a:r>
            <a:endParaRPr lang="lv-LV" sz="2000" dirty="0"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lv-LV" sz="2000" b="1" u="sng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Īpaši pētījumi stratēģijas izstrādei: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Daiga </a:t>
            </a:r>
            <a:r>
              <a:rPr lang="lv-LV" sz="2000" b="1" dirty="0" err="1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Behmane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, Alīna </a:t>
            </a:r>
            <a:r>
              <a:rPr lang="lv-LV" sz="2000" b="1" dirty="0" err="1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Dūdele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– </a:t>
            </a:r>
            <a:r>
              <a:rPr lang="lv-LV" sz="2000" dirty="0">
                <a:solidFill>
                  <a:srgbClr val="20202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ar komandu no Veselības ekonomikas asociācijas un RSU </a:t>
            </a:r>
            <a:r>
              <a:rPr lang="lv-LV" sz="2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 Narrow" panose="020B0604020202020204" pitchFamily="34" charset="0"/>
              </a:rPr>
              <a:t>Veselības vadības docētāju grupa – </a:t>
            </a:r>
            <a:r>
              <a:rPr lang="lv-LV" sz="2000" dirty="0">
                <a:solidFill>
                  <a:srgbClr val="00000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pētījums «</a:t>
            </a:r>
            <a:r>
              <a:rPr lang="lv-LV" sz="2000" dirty="0">
                <a:solidFill>
                  <a:srgbClr val="22222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Veselības  profilakse un pakalpojumu pieejamība» (2021.septembris)</a:t>
            </a:r>
            <a:endParaRPr lang="lv-LV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Inga Akmentiņa-Smildziņa, Gunita Krilova – </a:t>
            </a:r>
            <a:r>
              <a:rPr lang="en-LV" sz="2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 Narrow" panose="020B0604020202020204" pitchFamily="34" charset="0"/>
              </a:rPr>
              <a:t>Mammāmuntētiem.lv </a:t>
            </a:r>
            <a:r>
              <a:rPr lang="lv-LV" sz="2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 Narrow" panose="020B0604020202020204" pitchFamily="34" charset="0"/>
              </a:rPr>
              <a:t>vadītāja un portāla </a:t>
            </a:r>
            <a:r>
              <a:rPr lang="en-LV" sz="2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 Narrow" panose="020B0604020202020204" pitchFamily="34" charset="0"/>
              </a:rPr>
              <a:t>galvenā redaktore </a:t>
            </a:r>
            <a:r>
              <a:rPr lang="lv-LV" sz="2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Arial Narrow" panose="020B0604020202020204" pitchFamily="34" charset="0"/>
              </a:rPr>
              <a:t>– organizējot vecāku darba grupas ar nodevumu «</a:t>
            </a:r>
            <a:r>
              <a:rPr lang="lv-LV" sz="2000" dirty="0">
                <a:solidFill>
                  <a:srgbClr val="22222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Priekšlikumi dzimstības stratēģijai» (2021.septembris)</a:t>
            </a:r>
            <a:endParaRPr lang="en-LV" sz="2000" dirty="0">
              <a:effectLst/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Rūdolfs Aleksandrs Strods, Elīza </a:t>
            </a:r>
            <a:r>
              <a:rPr lang="lv-LV" sz="2000" b="1" dirty="0" err="1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Dāldere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– </a:t>
            </a:r>
            <a:r>
              <a:rPr lang="lv-LV" sz="2000" dirty="0">
                <a:latin typeface="Arial Narrow" panose="020B0606020202030204" pitchFamily="34" charset="0"/>
                <a:cs typeface="Helvetica Neue Medium" panose="02000503000000020004" pitchFamily="2" charset="0"/>
              </a:rPr>
              <a:t>Latvijas Studentu apvienība sadarbībā </a:t>
            </a:r>
            <a:r>
              <a:rPr lang="lv-LV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Latvijas Universitātes Sociālo zinātņu fakultāti</a:t>
            </a:r>
            <a:r>
              <a:rPr lang="lv-LV" sz="2000" dirty="0">
                <a:solidFill>
                  <a:srgbClr val="2F5496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v-LV" sz="2000" b="1" dirty="0" err="1">
                <a:solidFill>
                  <a:srgbClr val="52135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v-LV" sz="2000" b="1" dirty="0" err="1">
                <a:solidFill>
                  <a:srgbClr val="52135A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v-LV" sz="2000" b="1" dirty="0">
                <a:solidFill>
                  <a:srgbClr val="52135A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sz="2000" b="1" dirty="0" err="1">
                <a:solidFill>
                  <a:srgbClr val="52135A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lv-LV" sz="2000" b="1" dirty="0">
                <a:solidFill>
                  <a:srgbClr val="52135A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soc. Jurijs Ņikišins</a:t>
            </a:r>
            <a:r>
              <a:rPr lang="lv-LV" sz="2000" dirty="0">
                <a:solidFill>
                  <a:srgbClr val="1B1B1B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«Sociālo un politisko pētījumu institūts»</a:t>
            </a:r>
            <a:r>
              <a:rPr lang="lv-LV" sz="2000" cap="all" dirty="0">
                <a:solidFill>
                  <a:srgbClr val="1B1B1B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v-LV" sz="2000" dirty="0">
                <a:solidFill>
                  <a:srgbClr val="1B1B1B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vadošais pētnieks – ar pētījumu «</a:t>
            </a:r>
            <a:r>
              <a:rPr lang="lv-LV" sz="2000" dirty="0">
                <a:solidFill>
                  <a:srgbClr val="22222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augstākās izglītības sociālo dimensiju un instrumentiem, lai padarītu studiju procesu draudzīgāku jaunajiem vecākiem» (2021.septembris)</a:t>
            </a:r>
          </a:p>
        </p:txBody>
      </p:sp>
    </p:spTree>
    <p:extLst>
      <p:ext uri="{BB962C8B-B14F-4D97-AF65-F5344CB8AC3E}">
        <p14:creationId xmlns:p14="http://schemas.microsoft.com/office/powerpoint/2010/main" val="348253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5F2259-71EE-C0B1-6F16-D7E8D57A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7080EC-D9E3-4D3C-8797-EC1B292C8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654278"/>
              </p:ext>
            </p:extLst>
          </p:nvPr>
        </p:nvGraphicFramePr>
        <p:xfrm>
          <a:off x="419100" y="340518"/>
          <a:ext cx="11353800" cy="617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D35CD34-EB3A-F1A5-0775-B7D75D384A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F8E7D0-80BA-E2D6-5553-304BB2162B74}"/>
              </a:ext>
            </a:extLst>
          </p:cNvPr>
          <p:cNvSpPr txBox="1"/>
          <p:nvPr/>
        </p:nvSpPr>
        <p:spPr>
          <a:xfrm>
            <a:off x="4459717" y="3428999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5</a:t>
            </a:r>
            <a:endParaRPr lang="en-LV" sz="2100" b="1" dirty="0">
              <a:solidFill>
                <a:srgbClr val="52135A"/>
              </a:solidFill>
              <a:latin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CA493-C0F0-E24F-AC72-7BF0FDF4CCC8}"/>
              </a:ext>
            </a:extLst>
          </p:cNvPr>
          <p:cNvSpPr txBox="1"/>
          <p:nvPr/>
        </p:nvSpPr>
        <p:spPr>
          <a:xfrm>
            <a:off x="7391176" y="3428999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rgbClr val="52135A"/>
              </a:solidFill>
              <a:latin typeface="Arial Narrow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38ABC-4540-1DD7-664C-6CD05FF09A09}"/>
              </a:ext>
            </a:extLst>
          </p:cNvPr>
          <p:cNvSpPr txBox="1"/>
          <p:nvPr/>
        </p:nvSpPr>
        <p:spPr>
          <a:xfrm>
            <a:off x="5051388" y="504264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</a:t>
            </a:r>
            <a:endParaRPr lang="en-LV" sz="2100" b="1" dirty="0">
              <a:solidFill>
                <a:srgbClr val="52135A"/>
              </a:solidFill>
              <a:latin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45397-2ABB-8D09-7B0D-14C48F0C5458}"/>
              </a:ext>
            </a:extLst>
          </p:cNvPr>
          <p:cNvSpPr txBox="1"/>
          <p:nvPr/>
        </p:nvSpPr>
        <p:spPr>
          <a:xfrm>
            <a:off x="6799505" y="504264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rgbClr val="52135A"/>
              </a:solidFill>
              <a:latin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0B61D-EDFA-255D-4BE5-6C50CAA96F5F}"/>
              </a:ext>
            </a:extLst>
          </p:cNvPr>
          <p:cNvSpPr txBox="1"/>
          <p:nvPr/>
        </p:nvSpPr>
        <p:spPr>
          <a:xfrm>
            <a:off x="5925446" y="2259105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rgbClr val="52135A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80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E4FE0C-EAE3-6197-73A8-844501E59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F01C-40B8-E548-5CA3-D99AFDB36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>
                <a:cs typeface="Arial Narrow" panose="020B0604020202020204" pitchFamily="34" charset="0"/>
              </a:rPr>
              <a:t>Pastāvīgi</a:t>
            </a:r>
            <a:r>
              <a:rPr lang="en-LV" dirty="0">
                <a:cs typeface="Arial Narrow" panose="020B0604020202020204" pitchFamily="34" charset="0"/>
              </a:rPr>
              <a:t> veido</a:t>
            </a:r>
            <a:r>
              <a:rPr lang="lv-LV" dirty="0" err="1">
                <a:cs typeface="Arial Narrow" panose="020B0604020202020204" pitchFamily="34" charset="0"/>
              </a:rPr>
              <a:t>jama</a:t>
            </a:r>
            <a:r>
              <a:rPr lang="en-LV" dirty="0">
                <a:cs typeface="Arial Narrow" panose="020B0604020202020204" pitchFamily="34" charset="0"/>
              </a:rPr>
              <a:t> pozitīva sabiedriskā doma, atbilstoša vide ģimenēm ar bērniem</a:t>
            </a:r>
          </a:p>
          <a:p>
            <a:r>
              <a:rPr lang="en-LV" dirty="0">
                <a:cs typeface="Arial Narrow" panose="020B0604020202020204" pitchFamily="34" charset="0"/>
              </a:rPr>
              <a:t>Sociālā taisnīguma politika – pienācīgi novērtējot ģimeņu ar bērniem ieguldījumu valsts izaugsmē</a:t>
            </a:r>
          </a:p>
          <a:p>
            <a:r>
              <a:rPr lang="en-LV" dirty="0">
                <a:cs typeface="Arial Narrow" panose="020B0604020202020204" pitchFamily="34" charset="0"/>
              </a:rPr>
              <a:t>Mērķtiecīga valsts politika – izstrāde un ieviešana</a:t>
            </a:r>
          </a:p>
          <a:p>
            <a:r>
              <a:rPr lang="en-LV" dirty="0">
                <a:cs typeface="Arial Narrow" panose="020B0604020202020204" pitchFamily="34" charset="0"/>
              </a:rPr>
              <a:t>Ģimenei draudzīga darba vide – atbalsts darba devējiem un ņēmējiem</a:t>
            </a:r>
          </a:p>
          <a:p>
            <a:r>
              <a:rPr lang="en-LV" dirty="0">
                <a:cs typeface="Arial Narrow" panose="020B0604020202020204" pitchFamily="34" charset="0"/>
              </a:rPr>
              <a:t>Pieejami ģimenes plānošanas pakalpojumi</a:t>
            </a:r>
          </a:p>
          <a:p>
            <a:r>
              <a:rPr lang="en-LV" dirty="0">
                <a:cs typeface="Arial Narrow" panose="020B0604020202020204" pitchFamily="34" charset="0"/>
              </a:rPr>
              <a:t>Rūpes par reproduktīvo veselību.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0" y="364891"/>
            <a:ext cx="115801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1. </a:t>
            </a:r>
            <a:r>
              <a:rPr lang="lv-LV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Ģimenes vērtību spēcināšana sabiedrībā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D6CED-F426-9FB9-8871-83ABA8B04A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251" y="4706470"/>
            <a:ext cx="2117300" cy="2151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55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D8E772-D6A7-10A3-D8F5-BC52A4E1D4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5" y="-19104"/>
            <a:ext cx="12197255" cy="68807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1" y="36489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1.1.  Sociālais taisnīgums</a:t>
            </a:r>
            <a:endParaRPr lang="en-LV" b="1" cap="all" dirty="0">
              <a:solidFill>
                <a:schemeClr val="bg1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D6CED-F426-9FB9-8871-83ABA8B04A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252" y="4706470"/>
            <a:ext cx="2117300" cy="2151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Pensiju sistēmas vecākiem līdzsvarošana:</a:t>
            </a:r>
            <a:endParaRPr lang="en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Par bērnu kopšanas laiku – valsts veic sociālās iemaksas pensiju kapitālā tādā pat apmērā, kā strādājot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vai minimālā VSOAI apmērā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Pensiju kapitāla pieaugums atkarībā no izaudzināto bērnu skaita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Priekšlaicīgas pensionēšanās iespējas 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vienam 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vecāk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a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m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(pamatā mātēm)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par katru bērnu (sākot ar diviem bērniem)</a:t>
            </a:r>
          </a:p>
          <a:p>
            <a:pPr marL="0" indent="0">
              <a:buNone/>
            </a:pP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 par 1 gadu ātrāk.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</a:p>
          <a:p>
            <a:endParaRPr lang="en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84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0BB61-1386-4260-1A62-A9DC0A487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0" y="364891"/>
            <a:ext cx="11509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2. </a:t>
            </a:r>
            <a:r>
              <a:rPr lang="lv-LV" sz="44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bērna attīstība, audzināšana un aprūpe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Vecāku prasmju 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pastāvīgi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uzlabojumi, informācijas aprite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Izglītības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, attīstības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un veselības aprūpes pakalpojumi ģimenēm ar bērniem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Dzemdniecības aprūpes pieejamība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Jaundzimušo aprūpe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Agrīnas nāves un traumatisma novēršana.</a:t>
            </a:r>
            <a:endParaRPr lang="lv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en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2209A-0D4A-7941-3D6A-6C6C6432A9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002" y="4706217"/>
            <a:ext cx="2117549" cy="2151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24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5D964-E43D-5E2A-4BC0-D408A0B69C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5" y="-19104"/>
            <a:ext cx="12197255" cy="68807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0" y="364891"/>
            <a:ext cx="112845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2.1. ĢIMENES PIRMSSKOLAS REFORMA</a:t>
            </a:r>
            <a:endParaRPr lang="en-LV" b="1" cap="all" dirty="0">
              <a:solidFill>
                <a:schemeClr val="bg1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2209A-0D4A-7941-3D6A-6C6C6432A9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002" y="4706217"/>
            <a:ext cx="2117549" cy="2151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506DE5-6D81-36F7-E634-76C69C76266B}"/>
              </a:ext>
            </a:extLst>
          </p:cNvPr>
          <p:cNvSpPr txBox="1">
            <a:spLocks/>
          </p:cNvSpPr>
          <p:nvPr/>
        </p:nvSpPr>
        <p:spPr>
          <a:xfrm>
            <a:off x="611840" y="1561219"/>
            <a:ext cx="10515600" cy="493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Pašvaldības atbalsts vecāku brīvai izvēlei:</a:t>
            </a:r>
          </a:p>
          <a:p>
            <a:endParaRPr lang="lv-LV" sz="2600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endParaRPr lang="lv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lv-LV" altLang="lv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Līdzfinansējums privātajam bērnudārzam pilnā apjomā, </a:t>
            </a:r>
            <a:r>
              <a:rPr lang="lv-LV" altLang="lv-LV" sz="260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nepārsniedzot </a:t>
            </a:r>
            <a:br>
              <a:rPr lang="lv-LV" altLang="lv-LV" sz="260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</a:br>
            <a:r>
              <a:rPr lang="lv-LV" altLang="lv-LV" sz="260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vidējās </a:t>
            </a:r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PPII pakalpojuma nosacītās vidējās izmaksas valstī.</a:t>
            </a:r>
          </a:p>
          <a:p>
            <a:pPr marL="0" indent="0">
              <a:buNone/>
            </a:pPr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  Provizoriski – </a:t>
            </a:r>
            <a:r>
              <a:rPr lang="lv-LV" altLang="lv-LV" sz="2600" dirty="0">
                <a:ln>
                  <a:solidFill>
                    <a:srgbClr val="52135A"/>
                  </a:solidFill>
                </a:ln>
                <a:solidFill>
                  <a:srgbClr val="52135A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400</a:t>
            </a:r>
            <a:r>
              <a:rPr lang="lv-LV" altLang="lv-LV" sz="2600" dirty="0">
                <a:ln>
                  <a:solidFill>
                    <a:srgbClr val="52135A"/>
                  </a:solidFill>
                </a:ln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  <a:r>
              <a:rPr lang="en-LV" sz="2600" dirty="0">
                <a:solidFill>
                  <a:srgbClr val="52135A"/>
                </a:solidFill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€</a:t>
            </a:r>
            <a:r>
              <a:rPr lang="lv-LV" altLang="lv-LV" sz="2600" dirty="0">
                <a:solidFill>
                  <a:srgbClr val="773B69"/>
                </a:solidFill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lv-LV" altLang="lv-LV" sz="2600" dirty="0">
                <a:solidFill>
                  <a:srgbClr val="000000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vecuma grupai no 1,5 līdz 4 gadiem.</a:t>
            </a:r>
          </a:p>
          <a:p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Bērna uzraudzības atlīdzība - vecākam vai auklēm                             </a:t>
            </a:r>
            <a:b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</a:br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ir vismaz 70% no PII izmaksām (no tā 25% VSOAI). </a:t>
            </a:r>
          </a:p>
          <a:p>
            <a:pPr marL="0" indent="0">
              <a:buNone/>
            </a:pPr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  Provizoriski </a:t>
            </a:r>
            <a:r>
              <a:rPr lang="lv-LV" altLang="lv-LV" sz="2600" dirty="0">
                <a:ln>
                  <a:solidFill>
                    <a:srgbClr val="52135A"/>
                  </a:solidFill>
                </a:ln>
                <a:solidFill>
                  <a:srgbClr val="52135A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280</a:t>
            </a:r>
            <a:r>
              <a:rPr lang="lv-LV" altLang="lv-LV" sz="2600" dirty="0">
                <a:ln>
                  <a:solidFill>
                    <a:srgbClr val="52135A"/>
                  </a:solidFill>
                </a:ln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  <a:r>
              <a:rPr lang="en-LV" sz="2600" dirty="0">
                <a:solidFill>
                  <a:srgbClr val="52135A"/>
                </a:solidFill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€</a:t>
            </a:r>
            <a:r>
              <a:rPr lang="lv-LV" altLang="lv-LV" sz="2600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jeb neto </a:t>
            </a:r>
            <a:r>
              <a:rPr lang="lv-LV" altLang="lv-LV" sz="2600" dirty="0">
                <a:ln>
                  <a:solidFill>
                    <a:srgbClr val="52135A"/>
                  </a:solidFill>
                </a:ln>
                <a:solidFill>
                  <a:srgbClr val="52135A"/>
                </a:solidFill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210</a:t>
            </a:r>
            <a:r>
              <a:rPr lang="lv-LV" altLang="lv-LV" sz="2600" dirty="0">
                <a:ln>
                  <a:solidFill>
                    <a:srgbClr val="52135A"/>
                  </a:solidFill>
                </a:ln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  <a:r>
              <a:rPr lang="en-LV" sz="2600" dirty="0">
                <a:solidFill>
                  <a:srgbClr val="52135A"/>
                </a:solidFill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€</a:t>
            </a:r>
            <a:endParaRPr lang="lv-LV" altLang="lv-LV" sz="2600" dirty="0">
              <a:solidFill>
                <a:srgbClr val="000000"/>
              </a:solidFill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F3C0E72-7D85-3803-DD6C-D63A982C4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487445"/>
              </p:ext>
            </p:extLst>
          </p:nvPr>
        </p:nvGraphicFramePr>
        <p:xfrm>
          <a:off x="1614218" y="2022726"/>
          <a:ext cx="812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114761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42943646"/>
                    </a:ext>
                  </a:extLst>
                </a:gridCol>
              </a:tblGrid>
              <a:tr h="311663"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</a:rPr>
                        <a:t>NO 1,5 LĪDZ 3 GADU VECUMAM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</a:rPr>
                        <a:t>NO 3 LĪDZ 7 GADIEM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862299"/>
                  </a:ext>
                </a:extLst>
              </a:tr>
              <a:tr h="311663">
                <a:tc>
                  <a:txBody>
                    <a:bodyPr/>
                    <a:lstStyle/>
                    <a:p>
                      <a:r>
                        <a:rPr lang="en-GB" b="1" i="0" dirty="0">
                          <a:latin typeface="Arial Narrow" panose="020B0604020202020204" pitchFamily="34" charset="0"/>
                        </a:rPr>
                        <a:t>P</a:t>
                      </a:r>
                      <a:r>
                        <a:rPr lang="en-LV" dirty="0"/>
                        <a:t>ats vecāks pieskata bērnu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</a:rPr>
                        <a:t>Pašvaldību bērnudārzs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443164"/>
                  </a:ext>
                </a:extLst>
              </a:tr>
              <a:tr h="311663"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</a:rPr>
                        <a:t>Aukles pakalpojumi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</a:rPr>
                        <a:t>Privātais bērnudārzs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167700"/>
                  </a:ext>
                </a:extLst>
              </a:tr>
              <a:tr h="311663"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</a:rPr>
                        <a:t>Pašvaldību vai privātais  bērnudārzs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V" b="1" i="0" dirty="0">
                        <a:latin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46660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9122EDA-652F-3399-2013-3487637F2FE4}"/>
              </a:ext>
            </a:extLst>
          </p:cNvPr>
          <p:cNvSpPr/>
          <p:nvPr/>
        </p:nvSpPr>
        <p:spPr>
          <a:xfrm>
            <a:off x="0" y="6228093"/>
            <a:ext cx="6602278" cy="417415"/>
          </a:xfrm>
          <a:prstGeom prst="rect">
            <a:avLst/>
          </a:prstGeom>
          <a:solidFill>
            <a:srgbClr val="521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C5DDFA-593E-DCA5-5BD8-D3F7B9E4C6B8}"/>
              </a:ext>
            </a:extLst>
          </p:cNvPr>
          <p:cNvSpPr txBox="1"/>
          <p:nvPr/>
        </p:nvSpPr>
        <p:spPr>
          <a:xfrm>
            <a:off x="855822" y="6252134"/>
            <a:ext cx="5869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Skandināvijas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pieredze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, “Cash for Care” </a:t>
            </a:r>
            <a:r>
              <a:rPr lang="en-US" dirty="0" err="1">
                <a:solidFill>
                  <a:schemeClr val="bg1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reforma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  <a:endParaRPr lang="en-LV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0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EA705-F9A4-F6BD-9145-4D264FFC2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1" y="36489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800" b="1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r>
              <a:rPr lang="lv-LV" sz="48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 </a:t>
            </a:r>
            <a:r>
              <a:rPr lang="lv-LV" sz="44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dzīves kvalitātes uzlabošana  </a:t>
            </a:r>
            <a:br>
              <a:rPr lang="lv-LV" sz="44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</a:br>
            <a:r>
              <a:rPr lang="lv-LV" sz="44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   ģimenēs ar bērniem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Vecāku pabalstu sistēmas pilnveide</a:t>
            </a:r>
          </a:p>
          <a:p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Nodokļu atvieglojumi ģimenēm ar bērniem</a:t>
            </a:r>
          </a:p>
          <a:p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Valsts mājokļu pieejamības programma</a:t>
            </a:r>
          </a:p>
          <a:p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Atbalsts atsevišķām grupām:</a:t>
            </a:r>
          </a:p>
          <a:p>
            <a:pPr marL="0" indent="0">
              <a:buNone/>
            </a:pPr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	- </a:t>
            </a:r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Latvijas Goda</a:t>
            </a:r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ģimenes, “4. bērna” un “5. bērna +” politika</a:t>
            </a:r>
          </a:p>
          <a:p>
            <a:pPr marL="0" indent="0">
              <a:buNone/>
            </a:pPr>
            <a:r>
              <a:rPr lang="en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	- jaunajiem vecākiem</a:t>
            </a:r>
          </a:p>
          <a:p>
            <a:pPr marL="0" indent="0">
              <a:buNone/>
            </a:pP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	-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viena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vecāka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ģimenēm</a:t>
            </a:r>
            <a:endParaRPr lang="en-GB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	-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ģimenēm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,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kurās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ir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bērns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ar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īpašām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vajadzībām</a:t>
            </a:r>
            <a:r>
              <a:rPr lang="en-GB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.</a:t>
            </a:r>
            <a:endParaRPr lang="en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endParaRPr lang="en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ABC08-41B2-8C01-B4B1-E03CFE934E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252" y="4701489"/>
            <a:ext cx="2117300" cy="2156509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41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81D28-19B0-ECCF-E0E7-EC5073C376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5" y="-19104"/>
            <a:ext cx="12197255" cy="68807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1" y="36489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.1.  Mājokļu pieejamības programma</a:t>
            </a:r>
            <a:endParaRPr lang="en-LV" b="1" cap="all" dirty="0">
              <a:solidFill>
                <a:schemeClr val="bg1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Jauna mājokļu programma «Ģimenes māja nomā ar izpirkumu» - pašvaldību realizēta ar īpašiem valsts finanšu instrumentiem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Mūsdienīgs un energoefektīvs mājoklis reģionos.</a:t>
            </a:r>
          </a:p>
          <a:p>
            <a:endParaRPr lang="lv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lv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ABC08-41B2-8C01-B4B1-E03CFE934E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252" y="4701489"/>
            <a:ext cx="2117300" cy="2156509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F36A2-FF2B-44AE-EFBE-B179445949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05" y="3168339"/>
            <a:ext cx="6143960" cy="36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0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26B3A-EE97-3665-D531-162CB144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1" y="36489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4. </a:t>
            </a:r>
            <a:r>
              <a:rPr lang="lv-LV" sz="44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Jauniešu patstāvīgas dzīves sākums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Jauniešu izglītība 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Ģimenes mācība, veselīgs dzīvesveids, seksuālā un reproduktīvā veselība</a:t>
            </a:r>
            <a:endParaRPr lang="en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Jauniešu centra darbība – pašizaugsmei, sadarbībai, aktīvai dalībai sabiedrībā, piepildīts brīvais laiks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Valsts atbalsta programma jauniešiem nodibinot ģimeni, ienākot bērnam</a:t>
            </a:r>
          </a:p>
          <a:p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Atbalsts studējošiem jaunajiem vecākiem.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C7445-7B35-7D1C-77D4-9AADD1DE7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450" y="4701234"/>
            <a:ext cx="2117549" cy="2156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5811C-5BA2-C371-DAD1-F69C2F2073DD}"/>
              </a:ext>
            </a:extLst>
          </p:cNvPr>
          <p:cNvSpPr txBox="1"/>
          <p:nvPr/>
        </p:nvSpPr>
        <p:spPr>
          <a:xfrm>
            <a:off x="10591576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84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68EBAD-C733-3138-D185-280C56922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5" y="-19104"/>
            <a:ext cx="12197255" cy="68807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0" y="364891"/>
            <a:ext cx="114051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4.1. mērķēts atbalsts jauniem vecākiem</a:t>
            </a:r>
            <a:endParaRPr lang="en-LV" b="1" cap="all" dirty="0">
              <a:solidFill>
                <a:schemeClr val="bg1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Bērna kopšanas pabalsts līdz bērna 1,5 gadu vecumam -</a:t>
            </a:r>
          </a:p>
          <a:p>
            <a:pPr marL="0" indent="0">
              <a:buNone/>
            </a:pPr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 ik gadu augošs sasniedzot vismaz MIL par 2 personām</a:t>
            </a:r>
          </a:p>
          <a:p>
            <a:pPr marL="0" indent="0">
              <a:buNone/>
            </a:pPr>
            <a:endParaRPr lang="lv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lv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Studiju kredītu dzēšana bērnam/</a:t>
            </a:r>
            <a:r>
              <a:rPr lang="lv-LV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iem</a:t>
            </a:r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piedzimstot: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C7445-7B35-7D1C-77D4-9AADD1DE7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450" y="4731214"/>
            <a:ext cx="2117549" cy="2156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5811C-5BA2-C371-DAD1-F69C2F2073DD}"/>
              </a:ext>
            </a:extLst>
          </p:cNvPr>
          <p:cNvSpPr txBox="1"/>
          <p:nvPr/>
        </p:nvSpPr>
        <p:spPr>
          <a:xfrm>
            <a:off x="10591576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3160C82-0797-D1A8-5490-3FB705C78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992278"/>
              </p:ext>
            </p:extLst>
          </p:nvPr>
        </p:nvGraphicFramePr>
        <p:xfrm>
          <a:off x="1811101" y="2842158"/>
          <a:ext cx="8128000" cy="8280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74009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21618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Šobrīd: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171 €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25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LV" sz="2400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Jābūt: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LV" sz="2400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427 €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2112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403A02B-68F7-2A2E-7DEF-93553EF85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76475"/>
              </p:ext>
            </p:extLst>
          </p:nvPr>
        </p:nvGraphicFramePr>
        <p:xfrm>
          <a:off x="1838806" y="4546263"/>
          <a:ext cx="8128000" cy="741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74009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21618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lv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Pirmais</a:t>
                      </a:r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 bērns: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50% apmērā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25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lv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Otrais</a:t>
                      </a:r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: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100% apmērā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2112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7A4B790-76D6-7DC9-341D-124DF7BF4B3E}"/>
              </a:ext>
            </a:extLst>
          </p:cNvPr>
          <p:cNvSpPr/>
          <p:nvPr/>
        </p:nvSpPr>
        <p:spPr>
          <a:xfrm>
            <a:off x="1811101" y="2842158"/>
            <a:ext cx="8128000" cy="8427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B3877-D840-7EAE-DDB8-51D44F260565}"/>
              </a:ext>
            </a:extLst>
          </p:cNvPr>
          <p:cNvSpPr/>
          <p:nvPr/>
        </p:nvSpPr>
        <p:spPr>
          <a:xfrm>
            <a:off x="1811101" y="4546972"/>
            <a:ext cx="8128000" cy="7416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22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68EBAD-C733-3138-D185-280C56922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5" y="-19104"/>
            <a:ext cx="12197255" cy="68807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0" y="364891"/>
            <a:ext cx="114051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4.1. mērķēts atbalsts jauniem vecākiem</a:t>
            </a:r>
            <a:endParaRPr lang="en-LV" b="1" cap="all" dirty="0">
              <a:solidFill>
                <a:schemeClr val="bg1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Bērna kopšanas pabalsts līdz bērna 1,5 gadu vecumam -</a:t>
            </a:r>
          </a:p>
          <a:p>
            <a:pPr marL="0" indent="0">
              <a:buNone/>
            </a:pPr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 ik gadu augošs sasniedzot vismaz MIL par 2 personām</a:t>
            </a:r>
          </a:p>
          <a:p>
            <a:pPr marL="0" indent="0">
              <a:buNone/>
            </a:pPr>
            <a:endParaRPr lang="lv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lv-LV" dirty="0">
              <a:latin typeface="Arial Narrow" panose="020B0604020202020204" pitchFamily="34" charset="0"/>
              <a:ea typeface="Helvetica Neue" panose="02000503000000020004" pitchFamily="2" charset="0"/>
              <a:cs typeface="Arial Narrow" panose="020B0604020202020204" pitchFamily="34" charset="0"/>
            </a:endParaRPr>
          </a:p>
          <a:p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Studiju kredītu dzēšana bērnam/</a:t>
            </a:r>
            <a:r>
              <a:rPr lang="lv-LV" dirty="0" err="1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iem</a:t>
            </a:r>
            <a:r>
              <a:rPr lang="lv-LV" dirty="0">
                <a:latin typeface="Arial Narrow" panose="020B0604020202020204" pitchFamily="34" charset="0"/>
                <a:ea typeface="Helvetica Neue" panose="02000503000000020004" pitchFamily="2" charset="0"/>
                <a:cs typeface="Arial Narrow" panose="020B0604020202020204" pitchFamily="34" charset="0"/>
              </a:rPr>
              <a:t> piedzimstot:</a:t>
            </a: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3160C82-0797-D1A8-5490-3FB705C7885D}"/>
              </a:ext>
            </a:extLst>
          </p:cNvPr>
          <p:cNvGraphicFramePr>
            <a:graphicFrameLocks noGrp="1"/>
          </p:cNvGraphicFramePr>
          <p:nvPr/>
        </p:nvGraphicFramePr>
        <p:xfrm>
          <a:off x="1811101" y="2842158"/>
          <a:ext cx="8128000" cy="8280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74009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21618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Šobrīd: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171 €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25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LV" sz="2400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Jābūt: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LV" sz="2400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427 €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2112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403A02B-68F7-2A2E-7DEF-93553EF85FF2}"/>
              </a:ext>
            </a:extLst>
          </p:cNvPr>
          <p:cNvGraphicFramePr>
            <a:graphicFrameLocks noGrp="1"/>
          </p:cNvGraphicFramePr>
          <p:nvPr/>
        </p:nvGraphicFramePr>
        <p:xfrm>
          <a:off x="1838806" y="4546263"/>
          <a:ext cx="8128000" cy="741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74009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21618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lv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Pirmais</a:t>
                      </a:r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 bērns: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50% apmērā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25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lv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Otrais</a:t>
                      </a:r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: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LV" b="1" i="0" dirty="0">
                          <a:latin typeface="Arial Narrow" panose="020B0604020202020204" pitchFamily="34" charset="0"/>
                          <a:ea typeface="Helvetica Neue Condensed" panose="02000503000000020004" pitchFamily="2" charset="0"/>
                          <a:cs typeface="Arial Narrow" panose="020B0604020202020204" pitchFamily="34" charset="0"/>
                        </a:rPr>
                        <a:t>100% apmērā</a:t>
                      </a:r>
                    </a:p>
                  </a:txBody>
                  <a:tcPr>
                    <a:solidFill>
                      <a:schemeClr val="accent6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2112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7A4B790-76D6-7DC9-341D-124DF7BF4B3E}"/>
              </a:ext>
            </a:extLst>
          </p:cNvPr>
          <p:cNvSpPr/>
          <p:nvPr/>
        </p:nvSpPr>
        <p:spPr>
          <a:xfrm>
            <a:off x="1811101" y="2842158"/>
            <a:ext cx="8128000" cy="8427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B3877-D840-7EAE-DDB8-51D44F260565}"/>
              </a:ext>
            </a:extLst>
          </p:cNvPr>
          <p:cNvSpPr/>
          <p:nvPr/>
        </p:nvSpPr>
        <p:spPr>
          <a:xfrm>
            <a:off x="1811101" y="4546972"/>
            <a:ext cx="8128000" cy="7416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6485B-3465-4A22-9727-76DC6D020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F731-07CF-B642-8065-CA6731A3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48" y="0"/>
            <a:ext cx="10630716" cy="1042415"/>
          </a:xfrm>
        </p:spPr>
        <p:txBody>
          <a:bodyPr>
            <a:noAutofit/>
          </a:bodyPr>
          <a:lstStyle/>
          <a:p>
            <a:r>
              <a:rPr lang="lv-LV" dirty="0">
                <a:solidFill>
                  <a:srgbClr val="52135A"/>
                </a:solidFill>
              </a:rPr>
              <a:t>TAUTAS ATAUDZES STRATĒĢIJAS IZSTRĀDE</a:t>
            </a:r>
            <a:endParaRPr lang="en-LV" dirty="0">
              <a:solidFill>
                <a:srgbClr val="52135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E159-C3C4-F844-B53A-087F49F9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1042414"/>
            <a:ext cx="11274737" cy="58155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lv-LV" sz="2000" b="1" dirty="0">
                <a:solidFill>
                  <a:srgbClr val="52135A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 pamats: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0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Sadarbības platformas «Demogrāfisko lietu centrs» pastāvīgs darbs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0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Sadarbība ar ekspertiem, konsultācijas ar iesaistītajām NVO, SIF, atbildīgajām ministrijām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0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Ārvalstu pieredze un pētījumi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0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DLC Konceptuālie ziņojumi - 2017. un 2018. gads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000" b="1" dirty="0" err="1">
                <a:solidFill>
                  <a:srgbClr val="52135A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Pamatpētījumi</a:t>
            </a:r>
            <a:r>
              <a:rPr lang="lv-LV" sz="2000" b="1" dirty="0">
                <a:solidFill>
                  <a:srgbClr val="52135A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Laulību, dzimstības un pozitīvu bērnu un vecāku attiecību veicinošo faktoru izpēte (2004.g);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Tautas ataudzi ietekmējošo faktoru izpēte (2013.g.nov.);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Valsts pētījumu programma EKOSOC-LV (2018.g.febr.);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Ģimenes valsts politikas pamatnostādņu 2011. – 2017.gadam </a:t>
            </a:r>
            <a:r>
              <a:rPr lang="lv-LV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ex-post</a:t>
            </a: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 novērtējums (2018.g.dec.);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Latvijas ģimenes paaudzēs 2018 analītisks ziņojums (GGP);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Latvijas un OECD sadarbības projekts par mājokļu pieejamību Latvijā; </a:t>
            </a:r>
          </a:p>
          <a:p>
            <a:pPr marL="914400" lvl="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lv-LV" dirty="0">
                <a:latin typeface="Arial Narrow" panose="020B0606020202030204" pitchFamily="34" charset="0"/>
                <a:cs typeface="Times New Roman" panose="02020603050405020304" pitchFamily="18" charset="0"/>
              </a:rPr>
              <a:t>Pašvaldību politikas instrumenti remigrācijas veicināšanai;</a:t>
            </a:r>
            <a:endParaRPr lang="en-LV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41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5E898-DDAD-7A4E-EF41-3B316169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0" y="364891"/>
            <a:ext cx="114582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5. </a:t>
            </a:r>
            <a:r>
              <a:rPr lang="lv-LV" sz="4400" b="1" u="none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latvieši pasaulē un atgriešanās Latvijā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Remigrācijas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veicināšanas politika – jaunu cilvēku, ģimeņu ar bērniem atgriešana – PAPS.LV programma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I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zglītības procesa optimizācijai un finansēšanai – remigrantu bērnu iekļaušana mācību procesā, atbalsta personāls remigrantu bērniem</a:t>
            </a:r>
            <a:endParaRPr lang="lv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Diasporas spēcināšana un pastāvīga cieša saikne ar Tēvzemi.</a:t>
            </a:r>
            <a:endParaRPr lang="en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5811C-5BA2-C371-DAD1-F69C2F2073DD}"/>
              </a:ext>
            </a:extLst>
          </p:cNvPr>
          <p:cNvSpPr txBox="1"/>
          <p:nvPr/>
        </p:nvSpPr>
        <p:spPr>
          <a:xfrm>
            <a:off x="10591576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27E4D-F9B6-3F3D-C386-E56CB8AC74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705" y="4701233"/>
            <a:ext cx="2122294" cy="2156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E731FD-D94D-0C5F-611A-05750C48C8BE}"/>
              </a:ext>
            </a:extLst>
          </p:cNvPr>
          <p:cNvSpPr txBox="1"/>
          <p:nvPr/>
        </p:nvSpPr>
        <p:spPr>
          <a:xfrm>
            <a:off x="10255400" y="536411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5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72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B8F2A-4003-9F33-49AA-206DC3EAE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1" y="36489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	5.1. </a:t>
            </a:r>
            <a:r>
              <a:rPr lang="lv-LV" sz="44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atgriešanās Latvijā – paps.lv</a:t>
            </a:r>
            <a:endParaRPr lang="en-LV" b="1" cap="all" dirty="0">
              <a:solidFill>
                <a:schemeClr val="bg1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86FE0-4BCE-AD41-96AC-4790EE00688B}"/>
              </a:ext>
            </a:extLst>
          </p:cNvPr>
          <p:cNvSpPr txBox="1"/>
          <p:nvPr/>
        </p:nvSpPr>
        <p:spPr>
          <a:xfrm>
            <a:off x="10984984" y="4881282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b="1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Programmas PAPS darbības atjaunošana ar pilnu jaudu un paplašināšana: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Katrā pašvaldībā </a:t>
            </a:r>
            <a:r>
              <a:rPr lang="lv-LV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valsts nodrošināts </a:t>
            </a:r>
            <a:r>
              <a:rPr lang="lv-LV" dirty="0" err="1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remigrantu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«projekta vadītājs»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Grants uzņēmējdarbības pārcelšanai no mītnes zemes un tās  uzsākšanai, attīstīšanai Latvijā</a:t>
            </a:r>
          </a:p>
          <a:p>
            <a:r>
              <a:rPr lang="lv-LV" u="sng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Pārcelšanās atbalsts ģimenēm ar bērniem.</a:t>
            </a:r>
            <a:endParaRPr lang="en-LV" u="sng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51E2-6850-3B82-379F-6F524511FE65}"/>
              </a:ext>
            </a:extLst>
          </p:cNvPr>
          <p:cNvSpPr txBox="1"/>
          <p:nvPr/>
        </p:nvSpPr>
        <p:spPr>
          <a:xfrm>
            <a:off x="11721129" y="5393504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5811C-5BA2-C371-DAD1-F69C2F2073DD}"/>
              </a:ext>
            </a:extLst>
          </p:cNvPr>
          <p:cNvSpPr txBox="1"/>
          <p:nvPr/>
        </p:nvSpPr>
        <p:spPr>
          <a:xfrm>
            <a:off x="10591576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4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27E4D-F9B6-3F3D-C386-E56CB8AC74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705" y="4701233"/>
            <a:ext cx="2122294" cy="2156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E731FD-D94D-0C5F-611A-05750C48C8BE}"/>
              </a:ext>
            </a:extLst>
          </p:cNvPr>
          <p:cNvSpPr txBox="1"/>
          <p:nvPr/>
        </p:nvSpPr>
        <p:spPr>
          <a:xfrm>
            <a:off x="10255400" y="536411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5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44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240680-E055-91F1-0D2C-893423FFE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0"/>
            <a:ext cx="12196355" cy="6855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B62A88-038F-45E5-0C46-4806958EBE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1036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756968"/>
            <a:ext cx="105156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lang="en-US" sz="2800" dirty="0"/>
              <a:t>Integration</a:t>
            </a:r>
            <a:r>
              <a:rPr lang="en-US" sz="2800" spc="-70" dirty="0"/>
              <a:t> </a:t>
            </a:r>
            <a:r>
              <a:rPr lang="en-US" sz="2800" dirty="0"/>
              <a:t>of</a:t>
            </a:r>
            <a:r>
              <a:rPr lang="en-US" sz="2800" spc="-75" dirty="0"/>
              <a:t> </a:t>
            </a:r>
            <a:r>
              <a:rPr lang="en-US" sz="2800" dirty="0"/>
              <a:t>services</a:t>
            </a:r>
            <a:r>
              <a:rPr lang="en-US" sz="2800" spc="-65" dirty="0"/>
              <a:t> </a:t>
            </a:r>
            <a:r>
              <a:rPr lang="en-US" sz="2800" dirty="0"/>
              <a:t>in</a:t>
            </a:r>
            <a:r>
              <a:rPr lang="en-US" sz="2800" spc="-85" dirty="0"/>
              <a:t> </a:t>
            </a:r>
            <a:r>
              <a:rPr lang="en-US" sz="2800" dirty="0"/>
              <a:t>the</a:t>
            </a:r>
            <a:r>
              <a:rPr lang="en-US" sz="2800" spc="-60" dirty="0"/>
              <a:t> </a:t>
            </a:r>
            <a:r>
              <a:rPr lang="en-US" sz="2800" dirty="0"/>
              <a:t>cause</a:t>
            </a:r>
            <a:r>
              <a:rPr lang="en-US" sz="2800" spc="-60" dirty="0"/>
              <a:t> </a:t>
            </a:r>
            <a:r>
              <a:rPr lang="en-US" sz="2800" dirty="0"/>
              <a:t>of</a:t>
            </a:r>
            <a:r>
              <a:rPr lang="en-US" sz="2800" spc="-80" dirty="0"/>
              <a:t> </a:t>
            </a:r>
            <a:r>
              <a:rPr lang="en-US" sz="2800" spc="-10" dirty="0"/>
              <a:t>children’s</a:t>
            </a:r>
            <a:r>
              <a:rPr lang="en-US" sz="2800" spc="-55" dirty="0"/>
              <a:t> </a:t>
            </a:r>
            <a:r>
              <a:rPr lang="en-US" sz="2800" dirty="0"/>
              <a:t>wellbeing</a:t>
            </a:r>
            <a:r>
              <a:rPr lang="en-US" sz="2800" spc="-65" dirty="0"/>
              <a:t> </a:t>
            </a:r>
            <a:r>
              <a:rPr lang="en-US" sz="2800" spc="-25" dirty="0"/>
              <a:t>is </a:t>
            </a:r>
            <a:r>
              <a:rPr lang="en-US" sz="2800" dirty="0"/>
              <a:t>a</a:t>
            </a:r>
            <a:r>
              <a:rPr lang="en-US" sz="2800" spc="-45" dirty="0"/>
              <a:t> </a:t>
            </a:r>
            <a:r>
              <a:rPr lang="en-US" sz="2800" dirty="0"/>
              <a:t>profitable</a:t>
            </a:r>
            <a:r>
              <a:rPr lang="en-US" sz="2800" spc="-35" dirty="0"/>
              <a:t> </a:t>
            </a:r>
            <a:r>
              <a:rPr lang="en-US" sz="2800" spc="-25" dirty="0"/>
              <a:t>long-</a:t>
            </a:r>
            <a:r>
              <a:rPr lang="en-US" sz="2800" dirty="0"/>
              <a:t>term</a:t>
            </a:r>
            <a:r>
              <a:rPr lang="en-US" sz="2800" spc="-30" dirty="0"/>
              <a:t> </a:t>
            </a:r>
            <a:r>
              <a:rPr lang="en-US" sz="2800" spc="-10" dirty="0"/>
              <a:t>investment</a:t>
            </a:r>
            <a:endParaRPr sz="28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891539" y="1667383"/>
            <a:ext cx="7666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Estimated</a:t>
            </a:r>
            <a:r>
              <a:rPr sz="18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costs,</a:t>
            </a:r>
            <a:r>
              <a:rPr sz="18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economies,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overall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impact</a:t>
            </a:r>
            <a:r>
              <a:rPr sz="18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8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public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finance</a:t>
            </a:r>
            <a:r>
              <a:rPr sz="18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(ISK</a:t>
            </a:r>
            <a:r>
              <a:rPr sz="18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7E7E7E"/>
                </a:solidFill>
                <a:latin typeface="Arial"/>
                <a:cs typeface="Arial"/>
              </a:rPr>
              <a:t>bn)</a:t>
            </a:r>
            <a:r>
              <a:rPr sz="1800" spc="-30" baseline="25462" dirty="0">
                <a:solidFill>
                  <a:srgbClr val="7E7E7E"/>
                </a:solidFill>
                <a:latin typeface="Arial"/>
                <a:cs typeface="Arial"/>
              </a:rPr>
              <a:t>1</a:t>
            </a:r>
            <a:endParaRPr sz="1800" baseline="2546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5979363"/>
            <a:ext cx="55848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" indent="-126364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139065" algn="l"/>
              </a:tabLst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Figures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at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fixed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prices,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i.e.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real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terms</a:t>
            </a:r>
            <a:endParaRPr sz="1200">
              <a:latin typeface="Arial"/>
              <a:cs typeface="Arial"/>
            </a:endParaRPr>
          </a:p>
          <a:p>
            <a:pPr marL="138430" indent="-126364">
              <a:lnSpc>
                <a:spcPct val="100000"/>
              </a:lnSpc>
              <a:buAutoNum type="arabicPlain"/>
              <a:tabLst>
                <a:tab pos="139065" algn="l"/>
              </a:tabLst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Internal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rate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return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overall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impact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premised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2%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annual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growth after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2070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Source: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Ministry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Social</a:t>
            </a:r>
            <a:r>
              <a:rPr sz="1200" spc="-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Affairs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estimate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05100" y="2467165"/>
            <a:ext cx="5905500" cy="1304925"/>
            <a:chOff x="2705100" y="2467165"/>
            <a:chExt cx="5905500" cy="1304925"/>
          </a:xfrm>
        </p:grpSpPr>
        <p:sp>
          <p:nvSpPr>
            <p:cNvPr id="6" name="object 6"/>
            <p:cNvSpPr/>
            <p:nvPr/>
          </p:nvSpPr>
          <p:spPr>
            <a:xfrm>
              <a:off x="2892552" y="2743199"/>
              <a:ext cx="5698490" cy="756285"/>
            </a:xfrm>
            <a:custGeom>
              <a:avLst/>
              <a:gdLst/>
              <a:ahLst/>
              <a:cxnLst/>
              <a:rect l="l" t="t" r="r" b="b"/>
              <a:pathLst>
                <a:path w="5698490" h="756285">
                  <a:moveTo>
                    <a:pt x="76200" y="592836"/>
                  </a:moveTo>
                  <a:lnTo>
                    <a:pt x="0" y="592836"/>
                  </a:lnTo>
                  <a:lnTo>
                    <a:pt x="0" y="755904"/>
                  </a:lnTo>
                  <a:lnTo>
                    <a:pt x="76200" y="755904"/>
                  </a:lnTo>
                  <a:lnTo>
                    <a:pt x="76200" y="592836"/>
                  </a:lnTo>
                  <a:close/>
                </a:path>
                <a:path w="5698490" h="756285">
                  <a:moveTo>
                    <a:pt x="192024" y="592836"/>
                  </a:moveTo>
                  <a:lnTo>
                    <a:pt x="115824" y="592836"/>
                  </a:lnTo>
                  <a:lnTo>
                    <a:pt x="115824" y="749808"/>
                  </a:lnTo>
                  <a:lnTo>
                    <a:pt x="192024" y="749808"/>
                  </a:lnTo>
                  <a:lnTo>
                    <a:pt x="192024" y="592836"/>
                  </a:lnTo>
                  <a:close/>
                </a:path>
                <a:path w="5698490" h="756285">
                  <a:moveTo>
                    <a:pt x="306324" y="592836"/>
                  </a:moveTo>
                  <a:lnTo>
                    <a:pt x="230124" y="592836"/>
                  </a:lnTo>
                  <a:lnTo>
                    <a:pt x="230124" y="742188"/>
                  </a:lnTo>
                  <a:lnTo>
                    <a:pt x="306324" y="742188"/>
                  </a:lnTo>
                  <a:lnTo>
                    <a:pt x="306324" y="592836"/>
                  </a:lnTo>
                  <a:close/>
                </a:path>
                <a:path w="5698490" h="756285">
                  <a:moveTo>
                    <a:pt x="420624" y="592836"/>
                  </a:moveTo>
                  <a:lnTo>
                    <a:pt x="344424" y="592836"/>
                  </a:lnTo>
                  <a:lnTo>
                    <a:pt x="344424" y="736092"/>
                  </a:lnTo>
                  <a:lnTo>
                    <a:pt x="420624" y="736092"/>
                  </a:lnTo>
                  <a:lnTo>
                    <a:pt x="420624" y="592836"/>
                  </a:lnTo>
                  <a:close/>
                </a:path>
                <a:path w="5698490" h="756285">
                  <a:moveTo>
                    <a:pt x="536448" y="592836"/>
                  </a:moveTo>
                  <a:lnTo>
                    <a:pt x="458724" y="592836"/>
                  </a:lnTo>
                  <a:lnTo>
                    <a:pt x="458724" y="725424"/>
                  </a:lnTo>
                  <a:lnTo>
                    <a:pt x="536448" y="725424"/>
                  </a:lnTo>
                  <a:lnTo>
                    <a:pt x="536448" y="592836"/>
                  </a:lnTo>
                  <a:close/>
                </a:path>
                <a:path w="5698490" h="756285">
                  <a:moveTo>
                    <a:pt x="650748" y="592836"/>
                  </a:moveTo>
                  <a:lnTo>
                    <a:pt x="574548" y="592836"/>
                  </a:lnTo>
                  <a:lnTo>
                    <a:pt x="574548" y="714756"/>
                  </a:lnTo>
                  <a:lnTo>
                    <a:pt x="650748" y="714756"/>
                  </a:lnTo>
                  <a:lnTo>
                    <a:pt x="650748" y="592836"/>
                  </a:lnTo>
                  <a:close/>
                </a:path>
                <a:path w="5698490" h="756285">
                  <a:moveTo>
                    <a:pt x="765048" y="592836"/>
                  </a:moveTo>
                  <a:lnTo>
                    <a:pt x="688848" y="592836"/>
                  </a:lnTo>
                  <a:lnTo>
                    <a:pt x="688848" y="704088"/>
                  </a:lnTo>
                  <a:lnTo>
                    <a:pt x="765048" y="704088"/>
                  </a:lnTo>
                  <a:lnTo>
                    <a:pt x="765048" y="592836"/>
                  </a:lnTo>
                  <a:close/>
                </a:path>
                <a:path w="5698490" h="756285">
                  <a:moveTo>
                    <a:pt x="879348" y="592836"/>
                  </a:moveTo>
                  <a:lnTo>
                    <a:pt x="803148" y="592836"/>
                  </a:lnTo>
                  <a:lnTo>
                    <a:pt x="803148" y="690372"/>
                  </a:lnTo>
                  <a:lnTo>
                    <a:pt x="879348" y="690372"/>
                  </a:lnTo>
                  <a:lnTo>
                    <a:pt x="879348" y="592836"/>
                  </a:lnTo>
                  <a:close/>
                </a:path>
                <a:path w="5698490" h="756285">
                  <a:moveTo>
                    <a:pt x="995172" y="592836"/>
                  </a:moveTo>
                  <a:lnTo>
                    <a:pt x="918972" y="592836"/>
                  </a:lnTo>
                  <a:lnTo>
                    <a:pt x="918972" y="676656"/>
                  </a:lnTo>
                  <a:lnTo>
                    <a:pt x="995172" y="676656"/>
                  </a:lnTo>
                  <a:lnTo>
                    <a:pt x="995172" y="592836"/>
                  </a:lnTo>
                  <a:close/>
                </a:path>
                <a:path w="5698490" h="756285">
                  <a:moveTo>
                    <a:pt x="1109472" y="592836"/>
                  </a:moveTo>
                  <a:lnTo>
                    <a:pt x="1033272" y="592836"/>
                  </a:lnTo>
                  <a:lnTo>
                    <a:pt x="1033272" y="664464"/>
                  </a:lnTo>
                  <a:lnTo>
                    <a:pt x="1109472" y="664464"/>
                  </a:lnTo>
                  <a:lnTo>
                    <a:pt x="1109472" y="592836"/>
                  </a:lnTo>
                  <a:close/>
                </a:path>
                <a:path w="5698490" h="756285">
                  <a:moveTo>
                    <a:pt x="1223772" y="592836"/>
                  </a:moveTo>
                  <a:lnTo>
                    <a:pt x="1147572" y="592836"/>
                  </a:lnTo>
                  <a:lnTo>
                    <a:pt x="1147572" y="652272"/>
                  </a:lnTo>
                  <a:lnTo>
                    <a:pt x="1223772" y="652272"/>
                  </a:lnTo>
                  <a:lnTo>
                    <a:pt x="1223772" y="592836"/>
                  </a:lnTo>
                  <a:close/>
                </a:path>
                <a:path w="5698490" h="756285">
                  <a:moveTo>
                    <a:pt x="1339596" y="592836"/>
                  </a:moveTo>
                  <a:lnTo>
                    <a:pt x="1261872" y="592836"/>
                  </a:lnTo>
                  <a:lnTo>
                    <a:pt x="1261872" y="638556"/>
                  </a:lnTo>
                  <a:lnTo>
                    <a:pt x="1339596" y="638556"/>
                  </a:lnTo>
                  <a:lnTo>
                    <a:pt x="1339596" y="592836"/>
                  </a:lnTo>
                  <a:close/>
                </a:path>
                <a:path w="5698490" h="756285">
                  <a:moveTo>
                    <a:pt x="1453896" y="592836"/>
                  </a:moveTo>
                  <a:lnTo>
                    <a:pt x="1377696" y="592836"/>
                  </a:lnTo>
                  <a:lnTo>
                    <a:pt x="1377696" y="626364"/>
                  </a:lnTo>
                  <a:lnTo>
                    <a:pt x="1453896" y="626364"/>
                  </a:lnTo>
                  <a:lnTo>
                    <a:pt x="1453896" y="592836"/>
                  </a:lnTo>
                  <a:close/>
                </a:path>
                <a:path w="5698490" h="756285">
                  <a:moveTo>
                    <a:pt x="1568196" y="592836"/>
                  </a:moveTo>
                  <a:lnTo>
                    <a:pt x="1491996" y="592836"/>
                  </a:lnTo>
                  <a:lnTo>
                    <a:pt x="1491996" y="614172"/>
                  </a:lnTo>
                  <a:lnTo>
                    <a:pt x="1568196" y="614172"/>
                  </a:lnTo>
                  <a:lnTo>
                    <a:pt x="1568196" y="592836"/>
                  </a:lnTo>
                  <a:close/>
                </a:path>
                <a:path w="5698490" h="756285">
                  <a:moveTo>
                    <a:pt x="1682496" y="592836"/>
                  </a:moveTo>
                  <a:lnTo>
                    <a:pt x="1606296" y="592836"/>
                  </a:lnTo>
                  <a:lnTo>
                    <a:pt x="1606296" y="600456"/>
                  </a:lnTo>
                  <a:lnTo>
                    <a:pt x="1682496" y="600456"/>
                  </a:lnTo>
                  <a:lnTo>
                    <a:pt x="1682496" y="592836"/>
                  </a:lnTo>
                  <a:close/>
                </a:path>
                <a:path w="5698490" h="756285">
                  <a:moveTo>
                    <a:pt x="1798320" y="588264"/>
                  </a:moveTo>
                  <a:lnTo>
                    <a:pt x="1722120" y="588264"/>
                  </a:lnTo>
                  <a:lnTo>
                    <a:pt x="1722120" y="592836"/>
                  </a:lnTo>
                  <a:lnTo>
                    <a:pt x="1798320" y="592836"/>
                  </a:lnTo>
                  <a:lnTo>
                    <a:pt x="1798320" y="588264"/>
                  </a:lnTo>
                  <a:close/>
                </a:path>
                <a:path w="5698490" h="756285">
                  <a:moveTo>
                    <a:pt x="1912620" y="574548"/>
                  </a:moveTo>
                  <a:lnTo>
                    <a:pt x="1836420" y="574548"/>
                  </a:lnTo>
                  <a:lnTo>
                    <a:pt x="1836420" y="592836"/>
                  </a:lnTo>
                  <a:lnTo>
                    <a:pt x="1912620" y="592836"/>
                  </a:lnTo>
                  <a:lnTo>
                    <a:pt x="1912620" y="574548"/>
                  </a:lnTo>
                  <a:close/>
                </a:path>
                <a:path w="5698490" h="756285">
                  <a:moveTo>
                    <a:pt x="2026920" y="560832"/>
                  </a:moveTo>
                  <a:lnTo>
                    <a:pt x="1950720" y="560832"/>
                  </a:lnTo>
                  <a:lnTo>
                    <a:pt x="1950720" y="592836"/>
                  </a:lnTo>
                  <a:lnTo>
                    <a:pt x="2026920" y="592836"/>
                  </a:lnTo>
                  <a:lnTo>
                    <a:pt x="2026920" y="560832"/>
                  </a:lnTo>
                  <a:close/>
                </a:path>
                <a:path w="5698490" h="756285">
                  <a:moveTo>
                    <a:pt x="2142744" y="545592"/>
                  </a:moveTo>
                  <a:lnTo>
                    <a:pt x="2065020" y="545592"/>
                  </a:lnTo>
                  <a:lnTo>
                    <a:pt x="2065020" y="592836"/>
                  </a:lnTo>
                  <a:lnTo>
                    <a:pt x="2142744" y="592836"/>
                  </a:lnTo>
                  <a:lnTo>
                    <a:pt x="2142744" y="545592"/>
                  </a:lnTo>
                  <a:close/>
                </a:path>
                <a:path w="5698490" h="756285">
                  <a:moveTo>
                    <a:pt x="2257044" y="531876"/>
                  </a:moveTo>
                  <a:lnTo>
                    <a:pt x="2180844" y="531876"/>
                  </a:lnTo>
                  <a:lnTo>
                    <a:pt x="2180844" y="592836"/>
                  </a:lnTo>
                  <a:lnTo>
                    <a:pt x="2257044" y="592836"/>
                  </a:lnTo>
                  <a:lnTo>
                    <a:pt x="2257044" y="531876"/>
                  </a:lnTo>
                  <a:close/>
                </a:path>
                <a:path w="5698490" h="756285">
                  <a:moveTo>
                    <a:pt x="2371344" y="516636"/>
                  </a:moveTo>
                  <a:lnTo>
                    <a:pt x="2295144" y="516636"/>
                  </a:lnTo>
                  <a:lnTo>
                    <a:pt x="2295144" y="592836"/>
                  </a:lnTo>
                  <a:lnTo>
                    <a:pt x="2371344" y="592836"/>
                  </a:lnTo>
                  <a:lnTo>
                    <a:pt x="2371344" y="516636"/>
                  </a:lnTo>
                  <a:close/>
                </a:path>
                <a:path w="5698490" h="756285">
                  <a:moveTo>
                    <a:pt x="2485644" y="501396"/>
                  </a:moveTo>
                  <a:lnTo>
                    <a:pt x="2409444" y="501396"/>
                  </a:lnTo>
                  <a:lnTo>
                    <a:pt x="2409444" y="592836"/>
                  </a:lnTo>
                  <a:lnTo>
                    <a:pt x="2485644" y="592836"/>
                  </a:lnTo>
                  <a:lnTo>
                    <a:pt x="2485644" y="501396"/>
                  </a:lnTo>
                  <a:close/>
                </a:path>
                <a:path w="5698490" h="756285">
                  <a:moveTo>
                    <a:pt x="2601468" y="484632"/>
                  </a:moveTo>
                  <a:lnTo>
                    <a:pt x="2525268" y="484632"/>
                  </a:lnTo>
                  <a:lnTo>
                    <a:pt x="2525268" y="592836"/>
                  </a:lnTo>
                  <a:lnTo>
                    <a:pt x="2601468" y="592836"/>
                  </a:lnTo>
                  <a:lnTo>
                    <a:pt x="2601468" y="484632"/>
                  </a:lnTo>
                  <a:close/>
                </a:path>
                <a:path w="5698490" h="756285">
                  <a:moveTo>
                    <a:pt x="2715768" y="467868"/>
                  </a:moveTo>
                  <a:lnTo>
                    <a:pt x="2639568" y="467868"/>
                  </a:lnTo>
                  <a:lnTo>
                    <a:pt x="2639568" y="592836"/>
                  </a:lnTo>
                  <a:lnTo>
                    <a:pt x="2715768" y="592836"/>
                  </a:lnTo>
                  <a:lnTo>
                    <a:pt x="2715768" y="467868"/>
                  </a:lnTo>
                  <a:close/>
                </a:path>
                <a:path w="5698490" h="756285">
                  <a:moveTo>
                    <a:pt x="2830068" y="451104"/>
                  </a:moveTo>
                  <a:lnTo>
                    <a:pt x="2753868" y="451104"/>
                  </a:lnTo>
                  <a:lnTo>
                    <a:pt x="2753868" y="592836"/>
                  </a:lnTo>
                  <a:lnTo>
                    <a:pt x="2830068" y="592836"/>
                  </a:lnTo>
                  <a:lnTo>
                    <a:pt x="2830068" y="451104"/>
                  </a:lnTo>
                  <a:close/>
                </a:path>
                <a:path w="5698490" h="756285">
                  <a:moveTo>
                    <a:pt x="2945892" y="432816"/>
                  </a:moveTo>
                  <a:lnTo>
                    <a:pt x="2868168" y="432816"/>
                  </a:lnTo>
                  <a:lnTo>
                    <a:pt x="2868168" y="592836"/>
                  </a:lnTo>
                  <a:lnTo>
                    <a:pt x="2945892" y="592836"/>
                  </a:lnTo>
                  <a:lnTo>
                    <a:pt x="2945892" y="432816"/>
                  </a:lnTo>
                  <a:close/>
                </a:path>
                <a:path w="5698490" h="756285">
                  <a:moveTo>
                    <a:pt x="3060192" y="416052"/>
                  </a:moveTo>
                  <a:lnTo>
                    <a:pt x="2983992" y="416052"/>
                  </a:lnTo>
                  <a:lnTo>
                    <a:pt x="2983992" y="592836"/>
                  </a:lnTo>
                  <a:lnTo>
                    <a:pt x="3060192" y="592836"/>
                  </a:lnTo>
                  <a:lnTo>
                    <a:pt x="3060192" y="416052"/>
                  </a:lnTo>
                  <a:close/>
                </a:path>
                <a:path w="5698490" h="756285">
                  <a:moveTo>
                    <a:pt x="3174492" y="399288"/>
                  </a:moveTo>
                  <a:lnTo>
                    <a:pt x="3098292" y="399288"/>
                  </a:lnTo>
                  <a:lnTo>
                    <a:pt x="3098292" y="592836"/>
                  </a:lnTo>
                  <a:lnTo>
                    <a:pt x="3174492" y="592836"/>
                  </a:lnTo>
                  <a:lnTo>
                    <a:pt x="3174492" y="399288"/>
                  </a:lnTo>
                  <a:close/>
                </a:path>
                <a:path w="5698490" h="756285">
                  <a:moveTo>
                    <a:pt x="3288792" y="382524"/>
                  </a:moveTo>
                  <a:lnTo>
                    <a:pt x="3212592" y="382524"/>
                  </a:lnTo>
                  <a:lnTo>
                    <a:pt x="3212592" y="592836"/>
                  </a:lnTo>
                  <a:lnTo>
                    <a:pt x="3288792" y="592836"/>
                  </a:lnTo>
                  <a:lnTo>
                    <a:pt x="3288792" y="382524"/>
                  </a:lnTo>
                  <a:close/>
                </a:path>
                <a:path w="5698490" h="756285">
                  <a:moveTo>
                    <a:pt x="3404616" y="365760"/>
                  </a:moveTo>
                  <a:lnTo>
                    <a:pt x="3328416" y="365760"/>
                  </a:lnTo>
                  <a:lnTo>
                    <a:pt x="3328416" y="592836"/>
                  </a:lnTo>
                  <a:lnTo>
                    <a:pt x="3404616" y="592836"/>
                  </a:lnTo>
                  <a:lnTo>
                    <a:pt x="3404616" y="365760"/>
                  </a:lnTo>
                  <a:close/>
                </a:path>
                <a:path w="5698490" h="756285">
                  <a:moveTo>
                    <a:pt x="3518916" y="347472"/>
                  </a:moveTo>
                  <a:lnTo>
                    <a:pt x="3442716" y="347472"/>
                  </a:lnTo>
                  <a:lnTo>
                    <a:pt x="3442716" y="592836"/>
                  </a:lnTo>
                  <a:lnTo>
                    <a:pt x="3518916" y="592836"/>
                  </a:lnTo>
                  <a:lnTo>
                    <a:pt x="3518916" y="347472"/>
                  </a:lnTo>
                  <a:close/>
                </a:path>
                <a:path w="5698490" h="756285">
                  <a:moveTo>
                    <a:pt x="3633216" y="330708"/>
                  </a:moveTo>
                  <a:lnTo>
                    <a:pt x="3557016" y="330708"/>
                  </a:lnTo>
                  <a:lnTo>
                    <a:pt x="3557016" y="592836"/>
                  </a:lnTo>
                  <a:lnTo>
                    <a:pt x="3633216" y="592836"/>
                  </a:lnTo>
                  <a:lnTo>
                    <a:pt x="3633216" y="330708"/>
                  </a:lnTo>
                  <a:close/>
                </a:path>
                <a:path w="5698490" h="756285">
                  <a:moveTo>
                    <a:pt x="3749040" y="313944"/>
                  </a:moveTo>
                  <a:lnTo>
                    <a:pt x="3671316" y="313944"/>
                  </a:lnTo>
                  <a:lnTo>
                    <a:pt x="3671316" y="592836"/>
                  </a:lnTo>
                  <a:lnTo>
                    <a:pt x="3749040" y="592836"/>
                  </a:lnTo>
                  <a:lnTo>
                    <a:pt x="3749040" y="313944"/>
                  </a:lnTo>
                  <a:close/>
                </a:path>
                <a:path w="5698490" h="756285">
                  <a:moveTo>
                    <a:pt x="3863340" y="295656"/>
                  </a:moveTo>
                  <a:lnTo>
                    <a:pt x="3787140" y="295656"/>
                  </a:lnTo>
                  <a:lnTo>
                    <a:pt x="3787140" y="592836"/>
                  </a:lnTo>
                  <a:lnTo>
                    <a:pt x="3863340" y="592836"/>
                  </a:lnTo>
                  <a:lnTo>
                    <a:pt x="3863340" y="295656"/>
                  </a:lnTo>
                  <a:close/>
                </a:path>
                <a:path w="5698490" h="756285">
                  <a:moveTo>
                    <a:pt x="3977640" y="278892"/>
                  </a:moveTo>
                  <a:lnTo>
                    <a:pt x="3901440" y="278892"/>
                  </a:lnTo>
                  <a:lnTo>
                    <a:pt x="3901440" y="592836"/>
                  </a:lnTo>
                  <a:lnTo>
                    <a:pt x="3977640" y="592836"/>
                  </a:lnTo>
                  <a:lnTo>
                    <a:pt x="3977640" y="278892"/>
                  </a:lnTo>
                  <a:close/>
                </a:path>
                <a:path w="5698490" h="756285">
                  <a:moveTo>
                    <a:pt x="4091940" y="262128"/>
                  </a:moveTo>
                  <a:lnTo>
                    <a:pt x="4015740" y="262128"/>
                  </a:lnTo>
                  <a:lnTo>
                    <a:pt x="4015740" y="592836"/>
                  </a:lnTo>
                  <a:lnTo>
                    <a:pt x="4091940" y="592836"/>
                  </a:lnTo>
                  <a:lnTo>
                    <a:pt x="4091940" y="262128"/>
                  </a:lnTo>
                  <a:close/>
                </a:path>
                <a:path w="5698490" h="756285">
                  <a:moveTo>
                    <a:pt x="4207764" y="243840"/>
                  </a:moveTo>
                  <a:lnTo>
                    <a:pt x="4131564" y="243840"/>
                  </a:lnTo>
                  <a:lnTo>
                    <a:pt x="4131564" y="592836"/>
                  </a:lnTo>
                  <a:lnTo>
                    <a:pt x="4207764" y="592836"/>
                  </a:lnTo>
                  <a:lnTo>
                    <a:pt x="4207764" y="243840"/>
                  </a:lnTo>
                  <a:close/>
                </a:path>
                <a:path w="5698490" h="756285">
                  <a:moveTo>
                    <a:pt x="4322064" y="225552"/>
                  </a:moveTo>
                  <a:lnTo>
                    <a:pt x="4245864" y="225552"/>
                  </a:lnTo>
                  <a:lnTo>
                    <a:pt x="4245864" y="592836"/>
                  </a:lnTo>
                  <a:lnTo>
                    <a:pt x="4322064" y="592836"/>
                  </a:lnTo>
                  <a:lnTo>
                    <a:pt x="4322064" y="225552"/>
                  </a:lnTo>
                  <a:close/>
                </a:path>
                <a:path w="5698490" h="756285">
                  <a:moveTo>
                    <a:pt x="4436364" y="207264"/>
                  </a:moveTo>
                  <a:lnTo>
                    <a:pt x="4360164" y="207264"/>
                  </a:lnTo>
                  <a:lnTo>
                    <a:pt x="4360164" y="592836"/>
                  </a:lnTo>
                  <a:lnTo>
                    <a:pt x="4436364" y="592836"/>
                  </a:lnTo>
                  <a:lnTo>
                    <a:pt x="4436364" y="207264"/>
                  </a:lnTo>
                  <a:close/>
                </a:path>
                <a:path w="5698490" h="756285">
                  <a:moveTo>
                    <a:pt x="4552188" y="188976"/>
                  </a:moveTo>
                  <a:lnTo>
                    <a:pt x="4474464" y="188976"/>
                  </a:lnTo>
                  <a:lnTo>
                    <a:pt x="4474464" y="592836"/>
                  </a:lnTo>
                  <a:lnTo>
                    <a:pt x="4552188" y="592836"/>
                  </a:lnTo>
                  <a:lnTo>
                    <a:pt x="4552188" y="188976"/>
                  </a:lnTo>
                  <a:close/>
                </a:path>
                <a:path w="5698490" h="756285">
                  <a:moveTo>
                    <a:pt x="4666488" y="170688"/>
                  </a:moveTo>
                  <a:lnTo>
                    <a:pt x="4590288" y="170688"/>
                  </a:lnTo>
                  <a:lnTo>
                    <a:pt x="4590288" y="592836"/>
                  </a:lnTo>
                  <a:lnTo>
                    <a:pt x="4666488" y="592836"/>
                  </a:lnTo>
                  <a:lnTo>
                    <a:pt x="4666488" y="170688"/>
                  </a:lnTo>
                  <a:close/>
                </a:path>
                <a:path w="5698490" h="756285">
                  <a:moveTo>
                    <a:pt x="4780788" y="152400"/>
                  </a:moveTo>
                  <a:lnTo>
                    <a:pt x="4704588" y="152400"/>
                  </a:lnTo>
                  <a:lnTo>
                    <a:pt x="4704588" y="592836"/>
                  </a:lnTo>
                  <a:lnTo>
                    <a:pt x="4780788" y="592836"/>
                  </a:lnTo>
                  <a:lnTo>
                    <a:pt x="4780788" y="152400"/>
                  </a:lnTo>
                  <a:close/>
                </a:path>
                <a:path w="5698490" h="756285">
                  <a:moveTo>
                    <a:pt x="4895088" y="132588"/>
                  </a:moveTo>
                  <a:lnTo>
                    <a:pt x="4818888" y="132588"/>
                  </a:lnTo>
                  <a:lnTo>
                    <a:pt x="4818888" y="592836"/>
                  </a:lnTo>
                  <a:lnTo>
                    <a:pt x="4895088" y="592836"/>
                  </a:lnTo>
                  <a:lnTo>
                    <a:pt x="4895088" y="132588"/>
                  </a:lnTo>
                  <a:close/>
                </a:path>
                <a:path w="5698490" h="756285">
                  <a:moveTo>
                    <a:pt x="5010912" y="114300"/>
                  </a:moveTo>
                  <a:lnTo>
                    <a:pt x="4934712" y="114300"/>
                  </a:lnTo>
                  <a:lnTo>
                    <a:pt x="4934712" y="592836"/>
                  </a:lnTo>
                  <a:lnTo>
                    <a:pt x="5010912" y="592836"/>
                  </a:lnTo>
                  <a:lnTo>
                    <a:pt x="5010912" y="114300"/>
                  </a:lnTo>
                  <a:close/>
                </a:path>
                <a:path w="5698490" h="756285">
                  <a:moveTo>
                    <a:pt x="5125212" y="94488"/>
                  </a:moveTo>
                  <a:lnTo>
                    <a:pt x="5049012" y="94488"/>
                  </a:lnTo>
                  <a:lnTo>
                    <a:pt x="5049012" y="592836"/>
                  </a:lnTo>
                  <a:lnTo>
                    <a:pt x="5125212" y="592836"/>
                  </a:lnTo>
                  <a:lnTo>
                    <a:pt x="5125212" y="94488"/>
                  </a:lnTo>
                  <a:close/>
                </a:path>
                <a:path w="5698490" h="756285">
                  <a:moveTo>
                    <a:pt x="5239512" y="76200"/>
                  </a:moveTo>
                  <a:lnTo>
                    <a:pt x="5163312" y="76200"/>
                  </a:lnTo>
                  <a:lnTo>
                    <a:pt x="5163312" y="592836"/>
                  </a:lnTo>
                  <a:lnTo>
                    <a:pt x="5239512" y="592836"/>
                  </a:lnTo>
                  <a:lnTo>
                    <a:pt x="5239512" y="76200"/>
                  </a:lnTo>
                  <a:close/>
                </a:path>
                <a:path w="5698490" h="756285">
                  <a:moveTo>
                    <a:pt x="5355336" y="57912"/>
                  </a:moveTo>
                  <a:lnTo>
                    <a:pt x="5277612" y="57912"/>
                  </a:lnTo>
                  <a:lnTo>
                    <a:pt x="5277612" y="592836"/>
                  </a:lnTo>
                  <a:lnTo>
                    <a:pt x="5355336" y="592836"/>
                  </a:lnTo>
                  <a:lnTo>
                    <a:pt x="5355336" y="57912"/>
                  </a:lnTo>
                  <a:close/>
                </a:path>
                <a:path w="5698490" h="756285">
                  <a:moveTo>
                    <a:pt x="5469636" y="38100"/>
                  </a:moveTo>
                  <a:lnTo>
                    <a:pt x="5393436" y="38100"/>
                  </a:lnTo>
                  <a:lnTo>
                    <a:pt x="5393436" y="592836"/>
                  </a:lnTo>
                  <a:lnTo>
                    <a:pt x="5469636" y="592836"/>
                  </a:lnTo>
                  <a:lnTo>
                    <a:pt x="5469636" y="38100"/>
                  </a:lnTo>
                  <a:close/>
                </a:path>
                <a:path w="5698490" h="756285">
                  <a:moveTo>
                    <a:pt x="5583936" y="19812"/>
                  </a:moveTo>
                  <a:lnTo>
                    <a:pt x="5507736" y="19812"/>
                  </a:lnTo>
                  <a:lnTo>
                    <a:pt x="5507736" y="592836"/>
                  </a:lnTo>
                  <a:lnTo>
                    <a:pt x="5583936" y="592836"/>
                  </a:lnTo>
                  <a:lnTo>
                    <a:pt x="5583936" y="19812"/>
                  </a:lnTo>
                  <a:close/>
                </a:path>
                <a:path w="5698490" h="756285">
                  <a:moveTo>
                    <a:pt x="5698236" y="0"/>
                  </a:moveTo>
                  <a:lnTo>
                    <a:pt x="5622036" y="0"/>
                  </a:lnTo>
                  <a:lnTo>
                    <a:pt x="5622036" y="592836"/>
                  </a:lnTo>
                  <a:lnTo>
                    <a:pt x="5698236" y="592836"/>
                  </a:lnTo>
                  <a:lnTo>
                    <a:pt x="5698236" y="0"/>
                  </a:lnTo>
                  <a:close/>
                </a:path>
              </a:pathLst>
            </a:custGeom>
            <a:solidFill>
              <a:srgbClr val="C3C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92552" y="2743200"/>
              <a:ext cx="5698490" cy="756285"/>
            </a:xfrm>
            <a:custGeom>
              <a:avLst/>
              <a:gdLst/>
              <a:ahLst/>
              <a:cxnLst/>
              <a:rect l="l" t="t" r="r" b="b"/>
              <a:pathLst>
                <a:path w="5698490" h="756285">
                  <a:moveTo>
                    <a:pt x="0" y="755903"/>
                  </a:moveTo>
                  <a:lnTo>
                    <a:pt x="76200" y="755903"/>
                  </a:lnTo>
                  <a:lnTo>
                    <a:pt x="76200" y="592836"/>
                  </a:lnTo>
                  <a:lnTo>
                    <a:pt x="0" y="592836"/>
                  </a:lnTo>
                  <a:lnTo>
                    <a:pt x="0" y="755903"/>
                  </a:lnTo>
                  <a:close/>
                </a:path>
                <a:path w="5698490" h="756285">
                  <a:moveTo>
                    <a:pt x="115824" y="749808"/>
                  </a:moveTo>
                  <a:lnTo>
                    <a:pt x="192024" y="749808"/>
                  </a:lnTo>
                  <a:lnTo>
                    <a:pt x="192024" y="592836"/>
                  </a:lnTo>
                  <a:lnTo>
                    <a:pt x="115824" y="592836"/>
                  </a:lnTo>
                  <a:lnTo>
                    <a:pt x="115824" y="749808"/>
                  </a:lnTo>
                  <a:close/>
                </a:path>
                <a:path w="5698490" h="756285">
                  <a:moveTo>
                    <a:pt x="230124" y="742188"/>
                  </a:moveTo>
                  <a:lnTo>
                    <a:pt x="306324" y="742188"/>
                  </a:lnTo>
                  <a:lnTo>
                    <a:pt x="306324" y="592836"/>
                  </a:lnTo>
                  <a:lnTo>
                    <a:pt x="230124" y="592836"/>
                  </a:lnTo>
                  <a:lnTo>
                    <a:pt x="230124" y="742188"/>
                  </a:lnTo>
                  <a:close/>
                </a:path>
                <a:path w="5698490" h="756285">
                  <a:moveTo>
                    <a:pt x="344424" y="736091"/>
                  </a:moveTo>
                  <a:lnTo>
                    <a:pt x="420624" y="736091"/>
                  </a:lnTo>
                  <a:lnTo>
                    <a:pt x="420624" y="592836"/>
                  </a:lnTo>
                  <a:lnTo>
                    <a:pt x="344424" y="592836"/>
                  </a:lnTo>
                  <a:lnTo>
                    <a:pt x="344424" y="736091"/>
                  </a:lnTo>
                  <a:close/>
                </a:path>
                <a:path w="5698490" h="756285">
                  <a:moveTo>
                    <a:pt x="458724" y="725424"/>
                  </a:moveTo>
                  <a:lnTo>
                    <a:pt x="536448" y="725424"/>
                  </a:lnTo>
                  <a:lnTo>
                    <a:pt x="536448" y="592836"/>
                  </a:lnTo>
                  <a:lnTo>
                    <a:pt x="458724" y="592836"/>
                  </a:lnTo>
                  <a:lnTo>
                    <a:pt x="458724" y="725424"/>
                  </a:lnTo>
                  <a:close/>
                </a:path>
                <a:path w="5698490" h="756285">
                  <a:moveTo>
                    <a:pt x="574548" y="714755"/>
                  </a:moveTo>
                  <a:lnTo>
                    <a:pt x="650748" y="714755"/>
                  </a:lnTo>
                  <a:lnTo>
                    <a:pt x="650748" y="592836"/>
                  </a:lnTo>
                  <a:lnTo>
                    <a:pt x="574548" y="592836"/>
                  </a:lnTo>
                  <a:lnTo>
                    <a:pt x="574548" y="714755"/>
                  </a:lnTo>
                  <a:close/>
                </a:path>
                <a:path w="5698490" h="756285">
                  <a:moveTo>
                    <a:pt x="688848" y="704088"/>
                  </a:moveTo>
                  <a:lnTo>
                    <a:pt x="765048" y="704088"/>
                  </a:lnTo>
                  <a:lnTo>
                    <a:pt x="765048" y="592836"/>
                  </a:lnTo>
                  <a:lnTo>
                    <a:pt x="688848" y="592836"/>
                  </a:lnTo>
                  <a:lnTo>
                    <a:pt x="688848" y="704088"/>
                  </a:lnTo>
                  <a:close/>
                </a:path>
                <a:path w="5698490" h="756285">
                  <a:moveTo>
                    <a:pt x="803148" y="690372"/>
                  </a:moveTo>
                  <a:lnTo>
                    <a:pt x="879348" y="690372"/>
                  </a:lnTo>
                  <a:lnTo>
                    <a:pt x="879348" y="592836"/>
                  </a:lnTo>
                  <a:lnTo>
                    <a:pt x="803148" y="592836"/>
                  </a:lnTo>
                  <a:lnTo>
                    <a:pt x="803148" y="690372"/>
                  </a:lnTo>
                  <a:close/>
                </a:path>
                <a:path w="5698490" h="756285">
                  <a:moveTo>
                    <a:pt x="918972" y="676655"/>
                  </a:moveTo>
                  <a:lnTo>
                    <a:pt x="995172" y="676655"/>
                  </a:lnTo>
                  <a:lnTo>
                    <a:pt x="995172" y="592836"/>
                  </a:lnTo>
                  <a:lnTo>
                    <a:pt x="918972" y="592836"/>
                  </a:lnTo>
                  <a:lnTo>
                    <a:pt x="918972" y="676655"/>
                  </a:lnTo>
                  <a:close/>
                </a:path>
                <a:path w="5698490" h="756285">
                  <a:moveTo>
                    <a:pt x="1033272" y="664463"/>
                  </a:moveTo>
                  <a:lnTo>
                    <a:pt x="1109472" y="664463"/>
                  </a:lnTo>
                  <a:lnTo>
                    <a:pt x="1109472" y="592836"/>
                  </a:lnTo>
                  <a:lnTo>
                    <a:pt x="1033272" y="592836"/>
                  </a:lnTo>
                  <a:lnTo>
                    <a:pt x="1033272" y="664463"/>
                  </a:lnTo>
                  <a:close/>
                </a:path>
                <a:path w="5698490" h="756285">
                  <a:moveTo>
                    <a:pt x="1147572" y="652272"/>
                  </a:moveTo>
                  <a:lnTo>
                    <a:pt x="1223772" y="652272"/>
                  </a:lnTo>
                  <a:lnTo>
                    <a:pt x="1223772" y="592836"/>
                  </a:lnTo>
                  <a:lnTo>
                    <a:pt x="1147572" y="592836"/>
                  </a:lnTo>
                  <a:lnTo>
                    <a:pt x="1147572" y="652272"/>
                  </a:lnTo>
                  <a:close/>
                </a:path>
                <a:path w="5698490" h="756285">
                  <a:moveTo>
                    <a:pt x="1261872" y="638555"/>
                  </a:moveTo>
                  <a:lnTo>
                    <a:pt x="1339596" y="638555"/>
                  </a:lnTo>
                  <a:lnTo>
                    <a:pt x="1339596" y="592836"/>
                  </a:lnTo>
                  <a:lnTo>
                    <a:pt x="1261872" y="592836"/>
                  </a:lnTo>
                  <a:lnTo>
                    <a:pt x="1261872" y="638555"/>
                  </a:lnTo>
                  <a:close/>
                </a:path>
                <a:path w="5698490" h="756285">
                  <a:moveTo>
                    <a:pt x="1377696" y="626363"/>
                  </a:moveTo>
                  <a:lnTo>
                    <a:pt x="1453896" y="626363"/>
                  </a:lnTo>
                  <a:lnTo>
                    <a:pt x="1453896" y="592836"/>
                  </a:lnTo>
                  <a:lnTo>
                    <a:pt x="1377696" y="592836"/>
                  </a:lnTo>
                  <a:lnTo>
                    <a:pt x="1377696" y="626363"/>
                  </a:lnTo>
                  <a:close/>
                </a:path>
                <a:path w="5698490" h="756285">
                  <a:moveTo>
                    <a:pt x="1491996" y="614172"/>
                  </a:moveTo>
                  <a:lnTo>
                    <a:pt x="1568196" y="614172"/>
                  </a:lnTo>
                  <a:lnTo>
                    <a:pt x="1568196" y="592836"/>
                  </a:lnTo>
                  <a:lnTo>
                    <a:pt x="1491996" y="592836"/>
                  </a:lnTo>
                  <a:lnTo>
                    <a:pt x="1491996" y="614172"/>
                  </a:lnTo>
                  <a:close/>
                </a:path>
                <a:path w="5698490" h="756285">
                  <a:moveTo>
                    <a:pt x="1606296" y="600455"/>
                  </a:moveTo>
                  <a:lnTo>
                    <a:pt x="1682496" y="600455"/>
                  </a:lnTo>
                  <a:lnTo>
                    <a:pt x="1682496" y="592836"/>
                  </a:lnTo>
                  <a:lnTo>
                    <a:pt x="1606296" y="592836"/>
                  </a:lnTo>
                  <a:lnTo>
                    <a:pt x="1606296" y="600455"/>
                  </a:lnTo>
                  <a:close/>
                </a:path>
                <a:path w="5698490" h="756285">
                  <a:moveTo>
                    <a:pt x="1722120" y="588263"/>
                  </a:moveTo>
                  <a:lnTo>
                    <a:pt x="1798320" y="588263"/>
                  </a:lnTo>
                  <a:lnTo>
                    <a:pt x="1798320" y="592836"/>
                  </a:lnTo>
                  <a:lnTo>
                    <a:pt x="1722120" y="592836"/>
                  </a:lnTo>
                  <a:lnTo>
                    <a:pt x="1722120" y="588263"/>
                  </a:lnTo>
                  <a:close/>
                </a:path>
                <a:path w="5698490" h="756285">
                  <a:moveTo>
                    <a:pt x="1836420" y="574548"/>
                  </a:moveTo>
                  <a:lnTo>
                    <a:pt x="1912620" y="574548"/>
                  </a:lnTo>
                  <a:lnTo>
                    <a:pt x="1912620" y="592836"/>
                  </a:lnTo>
                  <a:lnTo>
                    <a:pt x="1836420" y="592836"/>
                  </a:lnTo>
                  <a:lnTo>
                    <a:pt x="1836420" y="574548"/>
                  </a:lnTo>
                  <a:close/>
                </a:path>
                <a:path w="5698490" h="756285">
                  <a:moveTo>
                    <a:pt x="1950720" y="560832"/>
                  </a:moveTo>
                  <a:lnTo>
                    <a:pt x="2026920" y="560832"/>
                  </a:lnTo>
                  <a:lnTo>
                    <a:pt x="2026920" y="592836"/>
                  </a:lnTo>
                  <a:lnTo>
                    <a:pt x="1950720" y="592836"/>
                  </a:lnTo>
                  <a:lnTo>
                    <a:pt x="1950720" y="560832"/>
                  </a:lnTo>
                  <a:close/>
                </a:path>
                <a:path w="5698490" h="756285">
                  <a:moveTo>
                    <a:pt x="2065020" y="545591"/>
                  </a:moveTo>
                  <a:lnTo>
                    <a:pt x="2142744" y="545591"/>
                  </a:lnTo>
                  <a:lnTo>
                    <a:pt x="2142744" y="592836"/>
                  </a:lnTo>
                  <a:lnTo>
                    <a:pt x="2065020" y="592836"/>
                  </a:lnTo>
                  <a:lnTo>
                    <a:pt x="2065020" y="545591"/>
                  </a:lnTo>
                  <a:close/>
                </a:path>
                <a:path w="5698490" h="756285">
                  <a:moveTo>
                    <a:pt x="2180844" y="531876"/>
                  </a:moveTo>
                  <a:lnTo>
                    <a:pt x="2257044" y="531876"/>
                  </a:lnTo>
                  <a:lnTo>
                    <a:pt x="2257044" y="592836"/>
                  </a:lnTo>
                  <a:lnTo>
                    <a:pt x="2180844" y="592836"/>
                  </a:lnTo>
                  <a:lnTo>
                    <a:pt x="2180844" y="531876"/>
                  </a:lnTo>
                  <a:close/>
                </a:path>
                <a:path w="5698490" h="756285">
                  <a:moveTo>
                    <a:pt x="2295144" y="516636"/>
                  </a:moveTo>
                  <a:lnTo>
                    <a:pt x="2371344" y="516636"/>
                  </a:lnTo>
                  <a:lnTo>
                    <a:pt x="2371344" y="592836"/>
                  </a:lnTo>
                  <a:lnTo>
                    <a:pt x="2295144" y="592836"/>
                  </a:lnTo>
                  <a:lnTo>
                    <a:pt x="2295144" y="516636"/>
                  </a:lnTo>
                  <a:close/>
                </a:path>
                <a:path w="5698490" h="756285">
                  <a:moveTo>
                    <a:pt x="2409444" y="501396"/>
                  </a:moveTo>
                  <a:lnTo>
                    <a:pt x="2485644" y="501396"/>
                  </a:lnTo>
                  <a:lnTo>
                    <a:pt x="2485644" y="592836"/>
                  </a:lnTo>
                  <a:lnTo>
                    <a:pt x="2409444" y="592836"/>
                  </a:lnTo>
                  <a:lnTo>
                    <a:pt x="2409444" y="501396"/>
                  </a:lnTo>
                  <a:close/>
                </a:path>
                <a:path w="5698490" h="756285">
                  <a:moveTo>
                    <a:pt x="2525268" y="484632"/>
                  </a:moveTo>
                  <a:lnTo>
                    <a:pt x="2601468" y="484632"/>
                  </a:lnTo>
                  <a:lnTo>
                    <a:pt x="2601468" y="592836"/>
                  </a:lnTo>
                  <a:lnTo>
                    <a:pt x="2525268" y="592836"/>
                  </a:lnTo>
                  <a:lnTo>
                    <a:pt x="2525268" y="484632"/>
                  </a:lnTo>
                  <a:close/>
                </a:path>
                <a:path w="5698490" h="756285">
                  <a:moveTo>
                    <a:pt x="2639568" y="467867"/>
                  </a:moveTo>
                  <a:lnTo>
                    <a:pt x="2715768" y="467867"/>
                  </a:lnTo>
                  <a:lnTo>
                    <a:pt x="2715768" y="592836"/>
                  </a:lnTo>
                  <a:lnTo>
                    <a:pt x="2639568" y="592836"/>
                  </a:lnTo>
                  <a:lnTo>
                    <a:pt x="2639568" y="467867"/>
                  </a:lnTo>
                  <a:close/>
                </a:path>
                <a:path w="5698490" h="756285">
                  <a:moveTo>
                    <a:pt x="2753868" y="451103"/>
                  </a:moveTo>
                  <a:lnTo>
                    <a:pt x="2830068" y="451103"/>
                  </a:lnTo>
                  <a:lnTo>
                    <a:pt x="2830068" y="592836"/>
                  </a:lnTo>
                  <a:lnTo>
                    <a:pt x="2753868" y="592836"/>
                  </a:lnTo>
                  <a:lnTo>
                    <a:pt x="2753868" y="451103"/>
                  </a:lnTo>
                  <a:close/>
                </a:path>
                <a:path w="5698490" h="756285">
                  <a:moveTo>
                    <a:pt x="2868168" y="432815"/>
                  </a:moveTo>
                  <a:lnTo>
                    <a:pt x="2945892" y="432815"/>
                  </a:lnTo>
                  <a:lnTo>
                    <a:pt x="2945892" y="592836"/>
                  </a:lnTo>
                  <a:lnTo>
                    <a:pt x="2868168" y="592836"/>
                  </a:lnTo>
                  <a:lnTo>
                    <a:pt x="2868168" y="432815"/>
                  </a:lnTo>
                  <a:close/>
                </a:path>
                <a:path w="5698490" h="756285">
                  <a:moveTo>
                    <a:pt x="2983992" y="416051"/>
                  </a:moveTo>
                  <a:lnTo>
                    <a:pt x="3060192" y="416051"/>
                  </a:lnTo>
                  <a:lnTo>
                    <a:pt x="3060192" y="592836"/>
                  </a:lnTo>
                  <a:lnTo>
                    <a:pt x="2983992" y="592836"/>
                  </a:lnTo>
                  <a:lnTo>
                    <a:pt x="2983992" y="416051"/>
                  </a:lnTo>
                  <a:close/>
                </a:path>
                <a:path w="5698490" h="756285">
                  <a:moveTo>
                    <a:pt x="3098292" y="399288"/>
                  </a:moveTo>
                  <a:lnTo>
                    <a:pt x="3174492" y="399288"/>
                  </a:lnTo>
                  <a:lnTo>
                    <a:pt x="3174492" y="592836"/>
                  </a:lnTo>
                  <a:lnTo>
                    <a:pt x="3098292" y="592836"/>
                  </a:lnTo>
                  <a:lnTo>
                    <a:pt x="3098292" y="399288"/>
                  </a:lnTo>
                  <a:close/>
                </a:path>
                <a:path w="5698490" h="756285">
                  <a:moveTo>
                    <a:pt x="3212592" y="382524"/>
                  </a:moveTo>
                  <a:lnTo>
                    <a:pt x="3288792" y="382524"/>
                  </a:lnTo>
                  <a:lnTo>
                    <a:pt x="3288792" y="592836"/>
                  </a:lnTo>
                  <a:lnTo>
                    <a:pt x="3212592" y="592836"/>
                  </a:lnTo>
                  <a:lnTo>
                    <a:pt x="3212592" y="382524"/>
                  </a:lnTo>
                  <a:close/>
                </a:path>
                <a:path w="5698490" h="756285">
                  <a:moveTo>
                    <a:pt x="3328416" y="365760"/>
                  </a:moveTo>
                  <a:lnTo>
                    <a:pt x="3404616" y="365760"/>
                  </a:lnTo>
                  <a:lnTo>
                    <a:pt x="3404616" y="592836"/>
                  </a:lnTo>
                  <a:lnTo>
                    <a:pt x="3328416" y="592836"/>
                  </a:lnTo>
                  <a:lnTo>
                    <a:pt x="3328416" y="365760"/>
                  </a:lnTo>
                  <a:close/>
                </a:path>
                <a:path w="5698490" h="756285">
                  <a:moveTo>
                    <a:pt x="3442716" y="347472"/>
                  </a:moveTo>
                  <a:lnTo>
                    <a:pt x="3518916" y="347472"/>
                  </a:lnTo>
                  <a:lnTo>
                    <a:pt x="3518916" y="592836"/>
                  </a:lnTo>
                  <a:lnTo>
                    <a:pt x="3442716" y="592836"/>
                  </a:lnTo>
                  <a:lnTo>
                    <a:pt x="3442716" y="347472"/>
                  </a:lnTo>
                  <a:close/>
                </a:path>
                <a:path w="5698490" h="756285">
                  <a:moveTo>
                    <a:pt x="3557016" y="330708"/>
                  </a:moveTo>
                  <a:lnTo>
                    <a:pt x="3633216" y="330708"/>
                  </a:lnTo>
                  <a:lnTo>
                    <a:pt x="3633216" y="592836"/>
                  </a:lnTo>
                  <a:lnTo>
                    <a:pt x="3557016" y="592836"/>
                  </a:lnTo>
                  <a:lnTo>
                    <a:pt x="3557016" y="330708"/>
                  </a:lnTo>
                  <a:close/>
                </a:path>
                <a:path w="5698490" h="756285">
                  <a:moveTo>
                    <a:pt x="3671316" y="313944"/>
                  </a:moveTo>
                  <a:lnTo>
                    <a:pt x="3749040" y="313944"/>
                  </a:lnTo>
                  <a:lnTo>
                    <a:pt x="3749040" y="592836"/>
                  </a:lnTo>
                  <a:lnTo>
                    <a:pt x="3671316" y="592836"/>
                  </a:lnTo>
                  <a:lnTo>
                    <a:pt x="3671316" y="313944"/>
                  </a:lnTo>
                  <a:close/>
                </a:path>
                <a:path w="5698490" h="756285">
                  <a:moveTo>
                    <a:pt x="3787140" y="295655"/>
                  </a:moveTo>
                  <a:lnTo>
                    <a:pt x="3863340" y="295655"/>
                  </a:lnTo>
                  <a:lnTo>
                    <a:pt x="3863340" y="592836"/>
                  </a:lnTo>
                  <a:lnTo>
                    <a:pt x="3787140" y="592836"/>
                  </a:lnTo>
                  <a:lnTo>
                    <a:pt x="3787140" y="295655"/>
                  </a:lnTo>
                  <a:close/>
                </a:path>
                <a:path w="5698490" h="756285">
                  <a:moveTo>
                    <a:pt x="3901440" y="278891"/>
                  </a:moveTo>
                  <a:lnTo>
                    <a:pt x="3977640" y="278891"/>
                  </a:lnTo>
                  <a:lnTo>
                    <a:pt x="3977640" y="592836"/>
                  </a:lnTo>
                  <a:lnTo>
                    <a:pt x="3901440" y="592836"/>
                  </a:lnTo>
                  <a:lnTo>
                    <a:pt x="3901440" y="278891"/>
                  </a:lnTo>
                  <a:close/>
                </a:path>
                <a:path w="5698490" h="756285">
                  <a:moveTo>
                    <a:pt x="4015740" y="262127"/>
                  </a:moveTo>
                  <a:lnTo>
                    <a:pt x="4091940" y="262127"/>
                  </a:lnTo>
                  <a:lnTo>
                    <a:pt x="4091940" y="592836"/>
                  </a:lnTo>
                  <a:lnTo>
                    <a:pt x="4015740" y="592836"/>
                  </a:lnTo>
                  <a:lnTo>
                    <a:pt x="4015740" y="262127"/>
                  </a:lnTo>
                  <a:close/>
                </a:path>
                <a:path w="5698490" h="756285">
                  <a:moveTo>
                    <a:pt x="4131564" y="243839"/>
                  </a:moveTo>
                  <a:lnTo>
                    <a:pt x="4207764" y="243839"/>
                  </a:lnTo>
                  <a:lnTo>
                    <a:pt x="4207764" y="592836"/>
                  </a:lnTo>
                  <a:lnTo>
                    <a:pt x="4131564" y="592836"/>
                  </a:lnTo>
                  <a:lnTo>
                    <a:pt x="4131564" y="243839"/>
                  </a:lnTo>
                  <a:close/>
                </a:path>
                <a:path w="5698490" h="756285">
                  <a:moveTo>
                    <a:pt x="4245864" y="225551"/>
                  </a:moveTo>
                  <a:lnTo>
                    <a:pt x="4322064" y="225551"/>
                  </a:lnTo>
                  <a:lnTo>
                    <a:pt x="4322064" y="592836"/>
                  </a:lnTo>
                  <a:lnTo>
                    <a:pt x="4245864" y="592836"/>
                  </a:lnTo>
                  <a:lnTo>
                    <a:pt x="4245864" y="225551"/>
                  </a:lnTo>
                  <a:close/>
                </a:path>
                <a:path w="5698490" h="756285">
                  <a:moveTo>
                    <a:pt x="4360164" y="207263"/>
                  </a:moveTo>
                  <a:lnTo>
                    <a:pt x="4436364" y="207263"/>
                  </a:lnTo>
                  <a:lnTo>
                    <a:pt x="4436364" y="592836"/>
                  </a:lnTo>
                  <a:lnTo>
                    <a:pt x="4360164" y="592836"/>
                  </a:lnTo>
                  <a:lnTo>
                    <a:pt x="4360164" y="207263"/>
                  </a:lnTo>
                  <a:close/>
                </a:path>
                <a:path w="5698490" h="756285">
                  <a:moveTo>
                    <a:pt x="4474464" y="188975"/>
                  </a:moveTo>
                  <a:lnTo>
                    <a:pt x="4552188" y="188975"/>
                  </a:lnTo>
                  <a:lnTo>
                    <a:pt x="4552188" y="592836"/>
                  </a:lnTo>
                  <a:lnTo>
                    <a:pt x="4474464" y="592836"/>
                  </a:lnTo>
                  <a:lnTo>
                    <a:pt x="4474464" y="188975"/>
                  </a:lnTo>
                  <a:close/>
                </a:path>
                <a:path w="5698490" h="756285">
                  <a:moveTo>
                    <a:pt x="4590288" y="170687"/>
                  </a:moveTo>
                  <a:lnTo>
                    <a:pt x="4666488" y="170687"/>
                  </a:lnTo>
                  <a:lnTo>
                    <a:pt x="4666488" y="592836"/>
                  </a:lnTo>
                  <a:lnTo>
                    <a:pt x="4590288" y="592836"/>
                  </a:lnTo>
                  <a:lnTo>
                    <a:pt x="4590288" y="170687"/>
                  </a:lnTo>
                  <a:close/>
                </a:path>
                <a:path w="5698490" h="756285">
                  <a:moveTo>
                    <a:pt x="4704588" y="152400"/>
                  </a:moveTo>
                  <a:lnTo>
                    <a:pt x="4780788" y="152400"/>
                  </a:lnTo>
                  <a:lnTo>
                    <a:pt x="4780788" y="592836"/>
                  </a:lnTo>
                  <a:lnTo>
                    <a:pt x="4704588" y="592836"/>
                  </a:lnTo>
                  <a:lnTo>
                    <a:pt x="4704588" y="152400"/>
                  </a:lnTo>
                  <a:close/>
                </a:path>
                <a:path w="5698490" h="756285">
                  <a:moveTo>
                    <a:pt x="4818888" y="132587"/>
                  </a:moveTo>
                  <a:lnTo>
                    <a:pt x="4895088" y="132587"/>
                  </a:lnTo>
                  <a:lnTo>
                    <a:pt x="4895088" y="592836"/>
                  </a:lnTo>
                  <a:lnTo>
                    <a:pt x="4818888" y="592836"/>
                  </a:lnTo>
                  <a:lnTo>
                    <a:pt x="4818888" y="132587"/>
                  </a:lnTo>
                  <a:close/>
                </a:path>
                <a:path w="5698490" h="756285">
                  <a:moveTo>
                    <a:pt x="4934712" y="114300"/>
                  </a:moveTo>
                  <a:lnTo>
                    <a:pt x="5010912" y="114300"/>
                  </a:lnTo>
                  <a:lnTo>
                    <a:pt x="5010912" y="592836"/>
                  </a:lnTo>
                  <a:lnTo>
                    <a:pt x="4934712" y="592836"/>
                  </a:lnTo>
                  <a:lnTo>
                    <a:pt x="4934712" y="114300"/>
                  </a:lnTo>
                  <a:close/>
                </a:path>
                <a:path w="5698490" h="756285">
                  <a:moveTo>
                    <a:pt x="5049012" y="94487"/>
                  </a:moveTo>
                  <a:lnTo>
                    <a:pt x="5125212" y="94487"/>
                  </a:lnTo>
                  <a:lnTo>
                    <a:pt x="5125212" y="592836"/>
                  </a:lnTo>
                  <a:lnTo>
                    <a:pt x="5049012" y="592836"/>
                  </a:lnTo>
                  <a:lnTo>
                    <a:pt x="5049012" y="94487"/>
                  </a:lnTo>
                  <a:close/>
                </a:path>
                <a:path w="5698490" h="756285">
                  <a:moveTo>
                    <a:pt x="5163312" y="76200"/>
                  </a:moveTo>
                  <a:lnTo>
                    <a:pt x="5239512" y="76200"/>
                  </a:lnTo>
                  <a:lnTo>
                    <a:pt x="5239512" y="592836"/>
                  </a:lnTo>
                  <a:lnTo>
                    <a:pt x="5163312" y="592836"/>
                  </a:lnTo>
                  <a:lnTo>
                    <a:pt x="5163312" y="76200"/>
                  </a:lnTo>
                  <a:close/>
                </a:path>
                <a:path w="5698490" h="756285">
                  <a:moveTo>
                    <a:pt x="5277612" y="57912"/>
                  </a:moveTo>
                  <a:lnTo>
                    <a:pt x="5355336" y="57912"/>
                  </a:lnTo>
                  <a:lnTo>
                    <a:pt x="5355336" y="592836"/>
                  </a:lnTo>
                  <a:lnTo>
                    <a:pt x="5277612" y="592836"/>
                  </a:lnTo>
                  <a:lnTo>
                    <a:pt x="5277612" y="57912"/>
                  </a:lnTo>
                  <a:close/>
                </a:path>
                <a:path w="5698490" h="756285">
                  <a:moveTo>
                    <a:pt x="5393436" y="38100"/>
                  </a:moveTo>
                  <a:lnTo>
                    <a:pt x="5469636" y="38100"/>
                  </a:lnTo>
                  <a:lnTo>
                    <a:pt x="5469636" y="592836"/>
                  </a:lnTo>
                  <a:lnTo>
                    <a:pt x="5393436" y="592836"/>
                  </a:lnTo>
                  <a:lnTo>
                    <a:pt x="5393436" y="38100"/>
                  </a:lnTo>
                  <a:close/>
                </a:path>
                <a:path w="5698490" h="756285">
                  <a:moveTo>
                    <a:pt x="5507736" y="19812"/>
                  </a:moveTo>
                  <a:lnTo>
                    <a:pt x="5583936" y="19812"/>
                  </a:lnTo>
                  <a:lnTo>
                    <a:pt x="5583936" y="592836"/>
                  </a:lnTo>
                  <a:lnTo>
                    <a:pt x="5507736" y="592836"/>
                  </a:lnTo>
                  <a:lnTo>
                    <a:pt x="5507736" y="19812"/>
                  </a:lnTo>
                  <a:close/>
                </a:path>
                <a:path w="5698490" h="756285">
                  <a:moveTo>
                    <a:pt x="5622036" y="0"/>
                  </a:moveTo>
                  <a:lnTo>
                    <a:pt x="5698236" y="0"/>
                  </a:lnTo>
                  <a:lnTo>
                    <a:pt x="5698236" y="592836"/>
                  </a:lnTo>
                  <a:lnTo>
                    <a:pt x="5622036" y="592836"/>
                  </a:lnTo>
                  <a:lnTo>
                    <a:pt x="5622036" y="0"/>
                  </a:lnTo>
                  <a:close/>
                </a:path>
              </a:pathLst>
            </a:custGeom>
            <a:ln w="9525">
              <a:solidFill>
                <a:srgbClr val="6E8D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05100" y="2471927"/>
              <a:ext cx="5905500" cy="1295400"/>
            </a:xfrm>
            <a:custGeom>
              <a:avLst/>
              <a:gdLst/>
              <a:ahLst/>
              <a:cxnLst/>
              <a:rect l="l" t="t" r="r" b="b"/>
              <a:pathLst>
                <a:path w="5905500" h="1295400">
                  <a:moveTo>
                    <a:pt x="53339" y="1295400"/>
                  </a:moveTo>
                  <a:lnTo>
                    <a:pt x="53339" y="0"/>
                  </a:lnTo>
                </a:path>
                <a:path w="5905500" h="1295400">
                  <a:moveTo>
                    <a:pt x="0" y="1295400"/>
                  </a:moveTo>
                  <a:lnTo>
                    <a:pt x="53339" y="1295400"/>
                  </a:lnTo>
                </a:path>
                <a:path w="5905500" h="1295400">
                  <a:moveTo>
                    <a:pt x="0" y="864108"/>
                  </a:moveTo>
                  <a:lnTo>
                    <a:pt x="53339" y="864108"/>
                  </a:lnTo>
                </a:path>
                <a:path w="5905500" h="1295400">
                  <a:moveTo>
                    <a:pt x="0" y="431292"/>
                  </a:moveTo>
                  <a:lnTo>
                    <a:pt x="53339" y="431292"/>
                  </a:lnTo>
                </a:path>
                <a:path w="5905500" h="1295400">
                  <a:moveTo>
                    <a:pt x="0" y="0"/>
                  </a:moveTo>
                  <a:lnTo>
                    <a:pt x="53339" y="0"/>
                  </a:lnTo>
                </a:path>
                <a:path w="5905500" h="1295400">
                  <a:moveTo>
                    <a:pt x="53339" y="864108"/>
                  </a:moveTo>
                  <a:lnTo>
                    <a:pt x="5905500" y="864108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17113" y="3153918"/>
              <a:ext cx="5736590" cy="181610"/>
            </a:xfrm>
            <a:custGeom>
              <a:avLst/>
              <a:gdLst/>
              <a:ahLst/>
              <a:cxnLst/>
              <a:rect l="l" t="t" r="r" b="b"/>
              <a:pathLst>
                <a:path w="5736590" h="181610">
                  <a:moveTo>
                    <a:pt x="0" y="181356"/>
                  </a:moveTo>
                  <a:lnTo>
                    <a:pt x="114300" y="9144"/>
                  </a:lnTo>
                  <a:lnTo>
                    <a:pt x="228600" y="6096"/>
                  </a:lnTo>
                  <a:lnTo>
                    <a:pt x="342900" y="3048"/>
                  </a:lnTo>
                  <a:lnTo>
                    <a:pt x="458724" y="0"/>
                  </a:lnTo>
                  <a:lnTo>
                    <a:pt x="573024" y="0"/>
                  </a:lnTo>
                  <a:lnTo>
                    <a:pt x="687324" y="0"/>
                  </a:lnTo>
                  <a:lnTo>
                    <a:pt x="803148" y="1524"/>
                  </a:lnTo>
                  <a:lnTo>
                    <a:pt x="917448" y="3048"/>
                  </a:lnTo>
                  <a:lnTo>
                    <a:pt x="1031748" y="4572"/>
                  </a:lnTo>
                  <a:lnTo>
                    <a:pt x="1146048" y="6096"/>
                  </a:lnTo>
                  <a:lnTo>
                    <a:pt x="1261872" y="7620"/>
                  </a:lnTo>
                  <a:lnTo>
                    <a:pt x="1376172" y="7620"/>
                  </a:lnTo>
                  <a:lnTo>
                    <a:pt x="1490472" y="9144"/>
                  </a:lnTo>
                  <a:lnTo>
                    <a:pt x="2179320" y="9144"/>
                  </a:lnTo>
                  <a:lnTo>
                    <a:pt x="2293620" y="10668"/>
                  </a:lnTo>
                  <a:lnTo>
                    <a:pt x="2409444" y="10668"/>
                  </a:lnTo>
                  <a:lnTo>
                    <a:pt x="2523744" y="12192"/>
                  </a:lnTo>
                  <a:lnTo>
                    <a:pt x="2638044" y="12192"/>
                  </a:lnTo>
                  <a:lnTo>
                    <a:pt x="2752344" y="13716"/>
                  </a:lnTo>
                  <a:lnTo>
                    <a:pt x="2868168" y="15240"/>
                  </a:lnTo>
                  <a:lnTo>
                    <a:pt x="2982468" y="15240"/>
                  </a:lnTo>
                  <a:lnTo>
                    <a:pt x="3096768" y="15240"/>
                  </a:lnTo>
                  <a:lnTo>
                    <a:pt x="3212591" y="15240"/>
                  </a:lnTo>
                  <a:lnTo>
                    <a:pt x="3326891" y="15240"/>
                  </a:lnTo>
                  <a:lnTo>
                    <a:pt x="3441191" y="15240"/>
                  </a:lnTo>
                  <a:lnTo>
                    <a:pt x="3555491" y="13716"/>
                  </a:lnTo>
                  <a:lnTo>
                    <a:pt x="3671316" y="13716"/>
                  </a:lnTo>
                  <a:lnTo>
                    <a:pt x="3785616" y="13716"/>
                  </a:lnTo>
                  <a:lnTo>
                    <a:pt x="3899916" y="13716"/>
                  </a:lnTo>
                  <a:lnTo>
                    <a:pt x="4015740" y="13716"/>
                  </a:lnTo>
                  <a:lnTo>
                    <a:pt x="4130040" y="12192"/>
                  </a:lnTo>
                  <a:lnTo>
                    <a:pt x="4818888" y="12192"/>
                  </a:lnTo>
                  <a:lnTo>
                    <a:pt x="4933188" y="13716"/>
                  </a:lnTo>
                  <a:lnTo>
                    <a:pt x="5047488" y="13716"/>
                  </a:lnTo>
                  <a:lnTo>
                    <a:pt x="5161788" y="13716"/>
                  </a:lnTo>
                  <a:lnTo>
                    <a:pt x="5277612" y="13716"/>
                  </a:lnTo>
                  <a:lnTo>
                    <a:pt x="5391912" y="13716"/>
                  </a:lnTo>
                  <a:lnTo>
                    <a:pt x="5506212" y="15240"/>
                  </a:lnTo>
                  <a:lnTo>
                    <a:pt x="5622036" y="15240"/>
                  </a:lnTo>
                  <a:lnTo>
                    <a:pt x="5736336" y="15240"/>
                  </a:lnTo>
                </a:path>
              </a:pathLst>
            </a:custGeom>
            <a:ln w="28575">
              <a:solidFill>
                <a:srgbClr val="D2A2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17113" y="2576321"/>
              <a:ext cx="5736590" cy="759460"/>
            </a:xfrm>
            <a:custGeom>
              <a:avLst/>
              <a:gdLst/>
              <a:ahLst/>
              <a:cxnLst/>
              <a:rect l="l" t="t" r="r" b="b"/>
              <a:pathLst>
                <a:path w="5736590" h="759460">
                  <a:moveTo>
                    <a:pt x="0" y="758951"/>
                  </a:moveTo>
                  <a:lnTo>
                    <a:pt x="114300" y="749807"/>
                  </a:lnTo>
                  <a:lnTo>
                    <a:pt x="228600" y="740663"/>
                  </a:lnTo>
                  <a:lnTo>
                    <a:pt x="342900" y="731519"/>
                  </a:lnTo>
                  <a:lnTo>
                    <a:pt x="458724" y="720851"/>
                  </a:lnTo>
                  <a:lnTo>
                    <a:pt x="573024" y="711707"/>
                  </a:lnTo>
                  <a:lnTo>
                    <a:pt x="687324" y="701039"/>
                  </a:lnTo>
                  <a:lnTo>
                    <a:pt x="803148" y="690372"/>
                  </a:lnTo>
                  <a:lnTo>
                    <a:pt x="917448" y="679703"/>
                  </a:lnTo>
                  <a:lnTo>
                    <a:pt x="1031748" y="667512"/>
                  </a:lnTo>
                  <a:lnTo>
                    <a:pt x="1146048" y="656843"/>
                  </a:lnTo>
                  <a:lnTo>
                    <a:pt x="1261872" y="644651"/>
                  </a:lnTo>
                  <a:lnTo>
                    <a:pt x="1376172" y="632460"/>
                  </a:lnTo>
                  <a:lnTo>
                    <a:pt x="1490472" y="620267"/>
                  </a:lnTo>
                  <a:lnTo>
                    <a:pt x="1606296" y="608076"/>
                  </a:lnTo>
                  <a:lnTo>
                    <a:pt x="1720596" y="595883"/>
                  </a:lnTo>
                  <a:lnTo>
                    <a:pt x="1834896" y="582167"/>
                  </a:lnTo>
                  <a:lnTo>
                    <a:pt x="1949196" y="568451"/>
                  </a:lnTo>
                  <a:lnTo>
                    <a:pt x="2065020" y="554736"/>
                  </a:lnTo>
                  <a:lnTo>
                    <a:pt x="2179320" y="541019"/>
                  </a:lnTo>
                  <a:lnTo>
                    <a:pt x="2293620" y="527303"/>
                  </a:lnTo>
                  <a:lnTo>
                    <a:pt x="2409444" y="513588"/>
                  </a:lnTo>
                  <a:lnTo>
                    <a:pt x="2523744" y="498348"/>
                  </a:lnTo>
                  <a:lnTo>
                    <a:pt x="2638044" y="483107"/>
                  </a:lnTo>
                  <a:lnTo>
                    <a:pt x="2752344" y="466343"/>
                  </a:lnTo>
                  <a:lnTo>
                    <a:pt x="2868168" y="451103"/>
                  </a:lnTo>
                  <a:lnTo>
                    <a:pt x="2982468" y="434339"/>
                  </a:lnTo>
                  <a:lnTo>
                    <a:pt x="3096768" y="417575"/>
                  </a:lnTo>
                  <a:lnTo>
                    <a:pt x="3212591" y="399288"/>
                  </a:lnTo>
                  <a:lnTo>
                    <a:pt x="3326891" y="382524"/>
                  </a:lnTo>
                  <a:lnTo>
                    <a:pt x="3441191" y="365760"/>
                  </a:lnTo>
                  <a:lnTo>
                    <a:pt x="3555491" y="347472"/>
                  </a:lnTo>
                  <a:lnTo>
                    <a:pt x="3671316" y="329183"/>
                  </a:lnTo>
                  <a:lnTo>
                    <a:pt x="3785616" y="312419"/>
                  </a:lnTo>
                  <a:lnTo>
                    <a:pt x="3899916" y="295655"/>
                  </a:lnTo>
                  <a:lnTo>
                    <a:pt x="4015740" y="277367"/>
                  </a:lnTo>
                  <a:lnTo>
                    <a:pt x="4130040" y="259079"/>
                  </a:lnTo>
                  <a:lnTo>
                    <a:pt x="4244340" y="242315"/>
                  </a:lnTo>
                  <a:lnTo>
                    <a:pt x="4358640" y="224027"/>
                  </a:lnTo>
                  <a:lnTo>
                    <a:pt x="4474464" y="205739"/>
                  </a:lnTo>
                  <a:lnTo>
                    <a:pt x="4588764" y="187451"/>
                  </a:lnTo>
                  <a:lnTo>
                    <a:pt x="4703064" y="169163"/>
                  </a:lnTo>
                  <a:lnTo>
                    <a:pt x="4818888" y="150875"/>
                  </a:lnTo>
                  <a:lnTo>
                    <a:pt x="4933188" y="132587"/>
                  </a:lnTo>
                  <a:lnTo>
                    <a:pt x="5047488" y="112775"/>
                  </a:lnTo>
                  <a:lnTo>
                    <a:pt x="5161788" y="94487"/>
                  </a:lnTo>
                  <a:lnTo>
                    <a:pt x="5277612" y="76200"/>
                  </a:lnTo>
                  <a:lnTo>
                    <a:pt x="5391912" y="56387"/>
                  </a:lnTo>
                  <a:lnTo>
                    <a:pt x="5506212" y="38100"/>
                  </a:lnTo>
                  <a:lnTo>
                    <a:pt x="5622036" y="19812"/>
                  </a:lnTo>
                  <a:lnTo>
                    <a:pt x="5736336" y="0"/>
                  </a:lnTo>
                </a:path>
              </a:pathLst>
            </a:custGeom>
            <a:ln w="28574">
              <a:solidFill>
                <a:srgbClr val="4B6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435732" y="3633977"/>
            <a:ext cx="184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94914" y="3202051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94914" y="2770124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95854" y="2338197"/>
            <a:ext cx="22415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295953" y="1784413"/>
            <a:ext cx="224790" cy="169545"/>
            <a:chOff x="10295953" y="1784413"/>
            <a:chExt cx="224790" cy="169545"/>
          </a:xfrm>
        </p:grpSpPr>
        <p:sp>
          <p:nvSpPr>
            <p:cNvPr id="16" name="object 16"/>
            <p:cNvSpPr/>
            <p:nvPr/>
          </p:nvSpPr>
          <p:spPr>
            <a:xfrm>
              <a:off x="10300716" y="1789176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3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3" y="160020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C3C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00716" y="1789176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0" y="160020"/>
                  </a:moveTo>
                  <a:lnTo>
                    <a:pt x="214883" y="160020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6E8D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9496806" y="1869185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875" y="0"/>
                </a:lnTo>
              </a:path>
            </a:pathLst>
          </a:custGeom>
          <a:ln w="28575">
            <a:solidFill>
              <a:srgbClr val="4B6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17102" y="1869185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875" y="0"/>
                </a:lnTo>
              </a:path>
            </a:pathLst>
          </a:custGeom>
          <a:ln w="28575">
            <a:solidFill>
              <a:srgbClr val="D2A2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035542" y="1748993"/>
            <a:ext cx="22739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1515" algn="l"/>
                <a:tab pos="1531620" algn="l"/>
              </a:tabLst>
            </a:pPr>
            <a:r>
              <a:rPr sz="1200" spc="-20" dirty="0">
                <a:latin typeface="Arial"/>
                <a:cs typeface="Arial"/>
              </a:rPr>
              <a:t>Cost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10" dirty="0">
                <a:latin typeface="Arial"/>
                <a:cs typeface="Arial"/>
              </a:rPr>
              <a:t>Benefit</a:t>
            </a:r>
            <a:r>
              <a:rPr sz="1200" dirty="0">
                <a:latin typeface="Arial"/>
                <a:cs typeface="Arial"/>
              </a:rPr>
              <a:t>	Net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impact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05100" y="4254817"/>
            <a:ext cx="5905500" cy="1304925"/>
            <a:chOff x="2705100" y="4254817"/>
            <a:chExt cx="5905500" cy="1304925"/>
          </a:xfrm>
        </p:grpSpPr>
        <p:sp>
          <p:nvSpPr>
            <p:cNvPr id="22" name="object 22"/>
            <p:cNvSpPr/>
            <p:nvPr/>
          </p:nvSpPr>
          <p:spPr>
            <a:xfrm>
              <a:off x="2892552" y="4268723"/>
              <a:ext cx="5698490" cy="995680"/>
            </a:xfrm>
            <a:custGeom>
              <a:avLst/>
              <a:gdLst/>
              <a:ahLst/>
              <a:cxnLst/>
              <a:rect l="l" t="t" r="r" b="b"/>
              <a:pathLst>
                <a:path w="5698490" h="995679">
                  <a:moveTo>
                    <a:pt x="76200" y="853440"/>
                  </a:moveTo>
                  <a:lnTo>
                    <a:pt x="0" y="853440"/>
                  </a:lnTo>
                  <a:lnTo>
                    <a:pt x="0" y="870204"/>
                  </a:lnTo>
                  <a:lnTo>
                    <a:pt x="76200" y="870204"/>
                  </a:lnTo>
                  <a:lnTo>
                    <a:pt x="76200" y="853440"/>
                  </a:lnTo>
                  <a:close/>
                </a:path>
                <a:path w="5698490" h="995679">
                  <a:moveTo>
                    <a:pt x="192024" y="853440"/>
                  </a:moveTo>
                  <a:lnTo>
                    <a:pt x="115824" y="853440"/>
                  </a:lnTo>
                  <a:lnTo>
                    <a:pt x="115824" y="885444"/>
                  </a:lnTo>
                  <a:lnTo>
                    <a:pt x="192024" y="885444"/>
                  </a:lnTo>
                  <a:lnTo>
                    <a:pt x="192024" y="853440"/>
                  </a:lnTo>
                  <a:close/>
                </a:path>
                <a:path w="5698490" h="995679">
                  <a:moveTo>
                    <a:pt x="306324" y="853440"/>
                  </a:moveTo>
                  <a:lnTo>
                    <a:pt x="230124" y="853440"/>
                  </a:lnTo>
                  <a:lnTo>
                    <a:pt x="230124" y="900684"/>
                  </a:lnTo>
                  <a:lnTo>
                    <a:pt x="306324" y="900684"/>
                  </a:lnTo>
                  <a:lnTo>
                    <a:pt x="306324" y="853440"/>
                  </a:lnTo>
                  <a:close/>
                </a:path>
                <a:path w="5698490" h="995679">
                  <a:moveTo>
                    <a:pt x="420624" y="853440"/>
                  </a:moveTo>
                  <a:lnTo>
                    <a:pt x="344424" y="853440"/>
                  </a:lnTo>
                  <a:lnTo>
                    <a:pt x="344424" y="915924"/>
                  </a:lnTo>
                  <a:lnTo>
                    <a:pt x="420624" y="915924"/>
                  </a:lnTo>
                  <a:lnTo>
                    <a:pt x="420624" y="853440"/>
                  </a:lnTo>
                  <a:close/>
                </a:path>
                <a:path w="5698490" h="995679">
                  <a:moveTo>
                    <a:pt x="536448" y="853440"/>
                  </a:moveTo>
                  <a:lnTo>
                    <a:pt x="458724" y="853440"/>
                  </a:lnTo>
                  <a:lnTo>
                    <a:pt x="458724" y="929640"/>
                  </a:lnTo>
                  <a:lnTo>
                    <a:pt x="536448" y="929640"/>
                  </a:lnTo>
                  <a:lnTo>
                    <a:pt x="536448" y="853440"/>
                  </a:lnTo>
                  <a:close/>
                </a:path>
                <a:path w="5698490" h="995679">
                  <a:moveTo>
                    <a:pt x="650748" y="853440"/>
                  </a:moveTo>
                  <a:lnTo>
                    <a:pt x="574548" y="853440"/>
                  </a:lnTo>
                  <a:lnTo>
                    <a:pt x="574548" y="941832"/>
                  </a:lnTo>
                  <a:lnTo>
                    <a:pt x="650748" y="941832"/>
                  </a:lnTo>
                  <a:lnTo>
                    <a:pt x="650748" y="853440"/>
                  </a:lnTo>
                  <a:close/>
                </a:path>
                <a:path w="5698490" h="995679">
                  <a:moveTo>
                    <a:pt x="765048" y="853440"/>
                  </a:moveTo>
                  <a:lnTo>
                    <a:pt x="688848" y="853440"/>
                  </a:lnTo>
                  <a:lnTo>
                    <a:pt x="688848" y="952500"/>
                  </a:lnTo>
                  <a:lnTo>
                    <a:pt x="765048" y="952500"/>
                  </a:lnTo>
                  <a:lnTo>
                    <a:pt x="765048" y="853440"/>
                  </a:lnTo>
                  <a:close/>
                </a:path>
                <a:path w="5698490" h="995679">
                  <a:moveTo>
                    <a:pt x="879348" y="853440"/>
                  </a:moveTo>
                  <a:lnTo>
                    <a:pt x="803148" y="853440"/>
                  </a:lnTo>
                  <a:lnTo>
                    <a:pt x="803148" y="961644"/>
                  </a:lnTo>
                  <a:lnTo>
                    <a:pt x="879348" y="961644"/>
                  </a:lnTo>
                  <a:lnTo>
                    <a:pt x="879348" y="853440"/>
                  </a:lnTo>
                  <a:close/>
                </a:path>
                <a:path w="5698490" h="995679">
                  <a:moveTo>
                    <a:pt x="995172" y="853440"/>
                  </a:moveTo>
                  <a:lnTo>
                    <a:pt x="918972" y="853440"/>
                  </a:lnTo>
                  <a:lnTo>
                    <a:pt x="918972" y="970788"/>
                  </a:lnTo>
                  <a:lnTo>
                    <a:pt x="995172" y="970788"/>
                  </a:lnTo>
                  <a:lnTo>
                    <a:pt x="995172" y="853440"/>
                  </a:lnTo>
                  <a:close/>
                </a:path>
                <a:path w="5698490" h="995679">
                  <a:moveTo>
                    <a:pt x="1109472" y="853440"/>
                  </a:moveTo>
                  <a:lnTo>
                    <a:pt x="1033272" y="853440"/>
                  </a:lnTo>
                  <a:lnTo>
                    <a:pt x="1033272" y="978408"/>
                  </a:lnTo>
                  <a:lnTo>
                    <a:pt x="1109472" y="978408"/>
                  </a:lnTo>
                  <a:lnTo>
                    <a:pt x="1109472" y="853440"/>
                  </a:lnTo>
                  <a:close/>
                </a:path>
                <a:path w="5698490" h="995679">
                  <a:moveTo>
                    <a:pt x="1223772" y="853440"/>
                  </a:moveTo>
                  <a:lnTo>
                    <a:pt x="1147572" y="853440"/>
                  </a:lnTo>
                  <a:lnTo>
                    <a:pt x="1147572" y="984504"/>
                  </a:lnTo>
                  <a:lnTo>
                    <a:pt x="1223772" y="984504"/>
                  </a:lnTo>
                  <a:lnTo>
                    <a:pt x="1223772" y="853440"/>
                  </a:lnTo>
                  <a:close/>
                </a:path>
                <a:path w="5698490" h="995679">
                  <a:moveTo>
                    <a:pt x="1339596" y="853440"/>
                  </a:moveTo>
                  <a:lnTo>
                    <a:pt x="1261872" y="853440"/>
                  </a:lnTo>
                  <a:lnTo>
                    <a:pt x="1261872" y="989076"/>
                  </a:lnTo>
                  <a:lnTo>
                    <a:pt x="1339596" y="989076"/>
                  </a:lnTo>
                  <a:lnTo>
                    <a:pt x="1339596" y="853440"/>
                  </a:lnTo>
                  <a:close/>
                </a:path>
                <a:path w="5698490" h="995679">
                  <a:moveTo>
                    <a:pt x="1453896" y="853440"/>
                  </a:moveTo>
                  <a:lnTo>
                    <a:pt x="1377696" y="853440"/>
                  </a:lnTo>
                  <a:lnTo>
                    <a:pt x="1377696" y="992124"/>
                  </a:lnTo>
                  <a:lnTo>
                    <a:pt x="1453896" y="992124"/>
                  </a:lnTo>
                  <a:lnTo>
                    <a:pt x="1453896" y="853440"/>
                  </a:lnTo>
                  <a:close/>
                </a:path>
                <a:path w="5698490" h="995679">
                  <a:moveTo>
                    <a:pt x="1568196" y="853440"/>
                  </a:moveTo>
                  <a:lnTo>
                    <a:pt x="1491996" y="853440"/>
                  </a:lnTo>
                  <a:lnTo>
                    <a:pt x="1491996" y="993648"/>
                  </a:lnTo>
                  <a:lnTo>
                    <a:pt x="1568196" y="993648"/>
                  </a:lnTo>
                  <a:lnTo>
                    <a:pt x="1568196" y="853440"/>
                  </a:lnTo>
                  <a:close/>
                </a:path>
                <a:path w="5698490" h="995679">
                  <a:moveTo>
                    <a:pt x="1682496" y="853440"/>
                  </a:moveTo>
                  <a:lnTo>
                    <a:pt x="1606296" y="853440"/>
                  </a:lnTo>
                  <a:lnTo>
                    <a:pt x="1606296" y="995172"/>
                  </a:lnTo>
                  <a:lnTo>
                    <a:pt x="1682496" y="995172"/>
                  </a:lnTo>
                  <a:lnTo>
                    <a:pt x="1682496" y="853440"/>
                  </a:lnTo>
                  <a:close/>
                </a:path>
                <a:path w="5698490" h="995679">
                  <a:moveTo>
                    <a:pt x="1798320" y="853440"/>
                  </a:moveTo>
                  <a:lnTo>
                    <a:pt x="1722120" y="853440"/>
                  </a:lnTo>
                  <a:lnTo>
                    <a:pt x="1722120" y="995172"/>
                  </a:lnTo>
                  <a:lnTo>
                    <a:pt x="1798320" y="995172"/>
                  </a:lnTo>
                  <a:lnTo>
                    <a:pt x="1798320" y="853440"/>
                  </a:lnTo>
                  <a:close/>
                </a:path>
                <a:path w="5698490" h="995679">
                  <a:moveTo>
                    <a:pt x="1912620" y="853440"/>
                  </a:moveTo>
                  <a:lnTo>
                    <a:pt x="1836420" y="853440"/>
                  </a:lnTo>
                  <a:lnTo>
                    <a:pt x="1836420" y="992124"/>
                  </a:lnTo>
                  <a:lnTo>
                    <a:pt x="1912620" y="992124"/>
                  </a:lnTo>
                  <a:lnTo>
                    <a:pt x="1912620" y="853440"/>
                  </a:lnTo>
                  <a:close/>
                </a:path>
                <a:path w="5698490" h="995679">
                  <a:moveTo>
                    <a:pt x="2026920" y="853440"/>
                  </a:moveTo>
                  <a:lnTo>
                    <a:pt x="1950720" y="853440"/>
                  </a:lnTo>
                  <a:lnTo>
                    <a:pt x="1950720" y="989076"/>
                  </a:lnTo>
                  <a:lnTo>
                    <a:pt x="2026920" y="989076"/>
                  </a:lnTo>
                  <a:lnTo>
                    <a:pt x="2026920" y="853440"/>
                  </a:lnTo>
                  <a:close/>
                </a:path>
                <a:path w="5698490" h="995679">
                  <a:moveTo>
                    <a:pt x="2142744" y="853440"/>
                  </a:moveTo>
                  <a:lnTo>
                    <a:pt x="2065020" y="853440"/>
                  </a:lnTo>
                  <a:lnTo>
                    <a:pt x="2065020" y="984504"/>
                  </a:lnTo>
                  <a:lnTo>
                    <a:pt x="2142744" y="984504"/>
                  </a:lnTo>
                  <a:lnTo>
                    <a:pt x="2142744" y="853440"/>
                  </a:lnTo>
                  <a:close/>
                </a:path>
                <a:path w="5698490" h="995679">
                  <a:moveTo>
                    <a:pt x="2257044" y="853440"/>
                  </a:moveTo>
                  <a:lnTo>
                    <a:pt x="2180844" y="853440"/>
                  </a:lnTo>
                  <a:lnTo>
                    <a:pt x="2180844" y="978408"/>
                  </a:lnTo>
                  <a:lnTo>
                    <a:pt x="2257044" y="978408"/>
                  </a:lnTo>
                  <a:lnTo>
                    <a:pt x="2257044" y="853440"/>
                  </a:lnTo>
                  <a:close/>
                </a:path>
                <a:path w="5698490" h="995679">
                  <a:moveTo>
                    <a:pt x="2371344" y="853440"/>
                  </a:moveTo>
                  <a:lnTo>
                    <a:pt x="2295144" y="853440"/>
                  </a:lnTo>
                  <a:lnTo>
                    <a:pt x="2295144" y="970788"/>
                  </a:lnTo>
                  <a:lnTo>
                    <a:pt x="2371344" y="970788"/>
                  </a:lnTo>
                  <a:lnTo>
                    <a:pt x="2371344" y="853440"/>
                  </a:lnTo>
                  <a:close/>
                </a:path>
                <a:path w="5698490" h="995679">
                  <a:moveTo>
                    <a:pt x="2485644" y="853440"/>
                  </a:moveTo>
                  <a:lnTo>
                    <a:pt x="2409444" y="853440"/>
                  </a:lnTo>
                  <a:lnTo>
                    <a:pt x="2409444" y="961644"/>
                  </a:lnTo>
                  <a:lnTo>
                    <a:pt x="2485644" y="961644"/>
                  </a:lnTo>
                  <a:lnTo>
                    <a:pt x="2485644" y="853440"/>
                  </a:lnTo>
                  <a:close/>
                </a:path>
                <a:path w="5698490" h="995679">
                  <a:moveTo>
                    <a:pt x="2601468" y="853440"/>
                  </a:moveTo>
                  <a:lnTo>
                    <a:pt x="2525268" y="853440"/>
                  </a:lnTo>
                  <a:lnTo>
                    <a:pt x="2525268" y="950976"/>
                  </a:lnTo>
                  <a:lnTo>
                    <a:pt x="2601468" y="950976"/>
                  </a:lnTo>
                  <a:lnTo>
                    <a:pt x="2601468" y="853440"/>
                  </a:lnTo>
                  <a:close/>
                </a:path>
                <a:path w="5698490" h="995679">
                  <a:moveTo>
                    <a:pt x="2715768" y="853440"/>
                  </a:moveTo>
                  <a:lnTo>
                    <a:pt x="2639568" y="853440"/>
                  </a:lnTo>
                  <a:lnTo>
                    <a:pt x="2639568" y="938784"/>
                  </a:lnTo>
                  <a:lnTo>
                    <a:pt x="2715768" y="938784"/>
                  </a:lnTo>
                  <a:lnTo>
                    <a:pt x="2715768" y="853440"/>
                  </a:lnTo>
                  <a:close/>
                </a:path>
                <a:path w="5698490" h="995679">
                  <a:moveTo>
                    <a:pt x="2830068" y="853440"/>
                  </a:moveTo>
                  <a:lnTo>
                    <a:pt x="2753868" y="853440"/>
                  </a:lnTo>
                  <a:lnTo>
                    <a:pt x="2753868" y="925080"/>
                  </a:lnTo>
                  <a:lnTo>
                    <a:pt x="2830068" y="925080"/>
                  </a:lnTo>
                  <a:lnTo>
                    <a:pt x="2830068" y="853440"/>
                  </a:lnTo>
                  <a:close/>
                </a:path>
                <a:path w="5698490" h="995679">
                  <a:moveTo>
                    <a:pt x="2945892" y="853440"/>
                  </a:moveTo>
                  <a:lnTo>
                    <a:pt x="2868168" y="853440"/>
                  </a:lnTo>
                  <a:lnTo>
                    <a:pt x="2868168" y="909828"/>
                  </a:lnTo>
                  <a:lnTo>
                    <a:pt x="2945892" y="909828"/>
                  </a:lnTo>
                  <a:lnTo>
                    <a:pt x="2945892" y="853440"/>
                  </a:lnTo>
                  <a:close/>
                </a:path>
                <a:path w="5698490" h="995679">
                  <a:moveTo>
                    <a:pt x="3060192" y="853440"/>
                  </a:moveTo>
                  <a:lnTo>
                    <a:pt x="2983992" y="853440"/>
                  </a:lnTo>
                  <a:lnTo>
                    <a:pt x="2983992" y="891540"/>
                  </a:lnTo>
                  <a:lnTo>
                    <a:pt x="3060192" y="891540"/>
                  </a:lnTo>
                  <a:lnTo>
                    <a:pt x="3060192" y="853440"/>
                  </a:lnTo>
                  <a:close/>
                </a:path>
                <a:path w="5698490" h="995679">
                  <a:moveTo>
                    <a:pt x="3174492" y="853440"/>
                  </a:moveTo>
                  <a:lnTo>
                    <a:pt x="3098292" y="853440"/>
                  </a:lnTo>
                  <a:lnTo>
                    <a:pt x="3098292" y="871728"/>
                  </a:lnTo>
                  <a:lnTo>
                    <a:pt x="3174492" y="871728"/>
                  </a:lnTo>
                  <a:lnTo>
                    <a:pt x="3174492" y="853440"/>
                  </a:lnTo>
                  <a:close/>
                </a:path>
                <a:path w="5698490" h="995679">
                  <a:moveTo>
                    <a:pt x="3288792" y="851916"/>
                  </a:moveTo>
                  <a:lnTo>
                    <a:pt x="3212592" y="851916"/>
                  </a:lnTo>
                  <a:lnTo>
                    <a:pt x="3212592" y="853440"/>
                  </a:lnTo>
                  <a:lnTo>
                    <a:pt x="3288792" y="853440"/>
                  </a:lnTo>
                  <a:lnTo>
                    <a:pt x="3288792" y="851916"/>
                  </a:lnTo>
                  <a:close/>
                </a:path>
                <a:path w="5698490" h="995679">
                  <a:moveTo>
                    <a:pt x="3404616" y="829056"/>
                  </a:moveTo>
                  <a:lnTo>
                    <a:pt x="3328416" y="829056"/>
                  </a:lnTo>
                  <a:lnTo>
                    <a:pt x="3328416" y="853440"/>
                  </a:lnTo>
                  <a:lnTo>
                    <a:pt x="3404616" y="853440"/>
                  </a:lnTo>
                  <a:lnTo>
                    <a:pt x="3404616" y="829056"/>
                  </a:lnTo>
                  <a:close/>
                </a:path>
                <a:path w="5698490" h="995679">
                  <a:moveTo>
                    <a:pt x="3518916" y="804672"/>
                  </a:moveTo>
                  <a:lnTo>
                    <a:pt x="3442716" y="804672"/>
                  </a:lnTo>
                  <a:lnTo>
                    <a:pt x="3442716" y="853440"/>
                  </a:lnTo>
                  <a:lnTo>
                    <a:pt x="3518916" y="853440"/>
                  </a:lnTo>
                  <a:lnTo>
                    <a:pt x="3518916" y="804672"/>
                  </a:lnTo>
                  <a:close/>
                </a:path>
                <a:path w="5698490" h="995679">
                  <a:moveTo>
                    <a:pt x="3633216" y="777240"/>
                  </a:moveTo>
                  <a:lnTo>
                    <a:pt x="3557016" y="777240"/>
                  </a:lnTo>
                  <a:lnTo>
                    <a:pt x="3557016" y="853440"/>
                  </a:lnTo>
                  <a:lnTo>
                    <a:pt x="3633216" y="853440"/>
                  </a:lnTo>
                  <a:lnTo>
                    <a:pt x="3633216" y="777240"/>
                  </a:lnTo>
                  <a:close/>
                </a:path>
                <a:path w="5698490" h="995679">
                  <a:moveTo>
                    <a:pt x="3749040" y="749808"/>
                  </a:moveTo>
                  <a:lnTo>
                    <a:pt x="3671316" y="749808"/>
                  </a:lnTo>
                  <a:lnTo>
                    <a:pt x="3671316" y="853440"/>
                  </a:lnTo>
                  <a:lnTo>
                    <a:pt x="3749040" y="853440"/>
                  </a:lnTo>
                  <a:lnTo>
                    <a:pt x="3749040" y="749808"/>
                  </a:lnTo>
                  <a:close/>
                </a:path>
                <a:path w="5698490" h="995679">
                  <a:moveTo>
                    <a:pt x="3863340" y="720852"/>
                  </a:moveTo>
                  <a:lnTo>
                    <a:pt x="3787140" y="720852"/>
                  </a:lnTo>
                  <a:lnTo>
                    <a:pt x="3787140" y="853440"/>
                  </a:lnTo>
                  <a:lnTo>
                    <a:pt x="3863340" y="853440"/>
                  </a:lnTo>
                  <a:lnTo>
                    <a:pt x="3863340" y="720852"/>
                  </a:lnTo>
                  <a:close/>
                </a:path>
                <a:path w="5698490" h="995679">
                  <a:moveTo>
                    <a:pt x="3977640" y="688848"/>
                  </a:moveTo>
                  <a:lnTo>
                    <a:pt x="3901440" y="688848"/>
                  </a:lnTo>
                  <a:lnTo>
                    <a:pt x="3901440" y="853440"/>
                  </a:lnTo>
                  <a:lnTo>
                    <a:pt x="3977640" y="853440"/>
                  </a:lnTo>
                  <a:lnTo>
                    <a:pt x="3977640" y="688848"/>
                  </a:lnTo>
                  <a:close/>
                </a:path>
                <a:path w="5698490" h="995679">
                  <a:moveTo>
                    <a:pt x="4091940" y="655320"/>
                  </a:moveTo>
                  <a:lnTo>
                    <a:pt x="4015740" y="655320"/>
                  </a:lnTo>
                  <a:lnTo>
                    <a:pt x="4015740" y="853440"/>
                  </a:lnTo>
                  <a:lnTo>
                    <a:pt x="4091940" y="853440"/>
                  </a:lnTo>
                  <a:lnTo>
                    <a:pt x="4091940" y="655320"/>
                  </a:lnTo>
                  <a:close/>
                </a:path>
                <a:path w="5698490" h="995679">
                  <a:moveTo>
                    <a:pt x="4207764" y="621792"/>
                  </a:moveTo>
                  <a:lnTo>
                    <a:pt x="4131564" y="621792"/>
                  </a:lnTo>
                  <a:lnTo>
                    <a:pt x="4131564" y="853440"/>
                  </a:lnTo>
                  <a:lnTo>
                    <a:pt x="4207764" y="853440"/>
                  </a:lnTo>
                  <a:lnTo>
                    <a:pt x="4207764" y="621792"/>
                  </a:lnTo>
                  <a:close/>
                </a:path>
                <a:path w="5698490" h="995679">
                  <a:moveTo>
                    <a:pt x="4322064" y="585216"/>
                  </a:moveTo>
                  <a:lnTo>
                    <a:pt x="4245864" y="585216"/>
                  </a:lnTo>
                  <a:lnTo>
                    <a:pt x="4245864" y="853440"/>
                  </a:lnTo>
                  <a:lnTo>
                    <a:pt x="4322064" y="853440"/>
                  </a:lnTo>
                  <a:lnTo>
                    <a:pt x="4322064" y="585216"/>
                  </a:lnTo>
                  <a:close/>
                </a:path>
                <a:path w="5698490" h="995679">
                  <a:moveTo>
                    <a:pt x="4436364" y="545592"/>
                  </a:moveTo>
                  <a:lnTo>
                    <a:pt x="4360164" y="545592"/>
                  </a:lnTo>
                  <a:lnTo>
                    <a:pt x="4360164" y="853440"/>
                  </a:lnTo>
                  <a:lnTo>
                    <a:pt x="4436364" y="853440"/>
                  </a:lnTo>
                  <a:lnTo>
                    <a:pt x="4436364" y="545592"/>
                  </a:lnTo>
                  <a:close/>
                </a:path>
                <a:path w="5698490" h="995679">
                  <a:moveTo>
                    <a:pt x="4552188" y="505968"/>
                  </a:moveTo>
                  <a:lnTo>
                    <a:pt x="4474464" y="505968"/>
                  </a:lnTo>
                  <a:lnTo>
                    <a:pt x="4474464" y="853440"/>
                  </a:lnTo>
                  <a:lnTo>
                    <a:pt x="4552188" y="853440"/>
                  </a:lnTo>
                  <a:lnTo>
                    <a:pt x="4552188" y="505968"/>
                  </a:lnTo>
                  <a:close/>
                </a:path>
                <a:path w="5698490" h="995679">
                  <a:moveTo>
                    <a:pt x="4666488" y="463296"/>
                  </a:moveTo>
                  <a:lnTo>
                    <a:pt x="4590288" y="463296"/>
                  </a:lnTo>
                  <a:lnTo>
                    <a:pt x="4590288" y="853440"/>
                  </a:lnTo>
                  <a:lnTo>
                    <a:pt x="4666488" y="853440"/>
                  </a:lnTo>
                  <a:lnTo>
                    <a:pt x="4666488" y="463296"/>
                  </a:lnTo>
                  <a:close/>
                </a:path>
                <a:path w="5698490" h="995679">
                  <a:moveTo>
                    <a:pt x="4780788" y="419100"/>
                  </a:moveTo>
                  <a:lnTo>
                    <a:pt x="4704588" y="419100"/>
                  </a:lnTo>
                  <a:lnTo>
                    <a:pt x="4704588" y="853440"/>
                  </a:lnTo>
                  <a:lnTo>
                    <a:pt x="4780788" y="853440"/>
                  </a:lnTo>
                  <a:lnTo>
                    <a:pt x="4780788" y="419100"/>
                  </a:lnTo>
                  <a:close/>
                </a:path>
                <a:path w="5698490" h="995679">
                  <a:moveTo>
                    <a:pt x="4895088" y="373380"/>
                  </a:moveTo>
                  <a:lnTo>
                    <a:pt x="4818888" y="373380"/>
                  </a:lnTo>
                  <a:lnTo>
                    <a:pt x="4818888" y="853440"/>
                  </a:lnTo>
                  <a:lnTo>
                    <a:pt x="4895088" y="853440"/>
                  </a:lnTo>
                  <a:lnTo>
                    <a:pt x="4895088" y="373380"/>
                  </a:lnTo>
                  <a:close/>
                </a:path>
                <a:path w="5698490" h="995679">
                  <a:moveTo>
                    <a:pt x="5010912" y="326136"/>
                  </a:moveTo>
                  <a:lnTo>
                    <a:pt x="4934712" y="326136"/>
                  </a:lnTo>
                  <a:lnTo>
                    <a:pt x="4934712" y="853440"/>
                  </a:lnTo>
                  <a:lnTo>
                    <a:pt x="5010912" y="853440"/>
                  </a:lnTo>
                  <a:lnTo>
                    <a:pt x="5010912" y="326136"/>
                  </a:lnTo>
                  <a:close/>
                </a:path>
                <a:path w="5698490" h="995679">
                  <a:moveTo>
                    <a:pt x="5125212" y="275844"/>
                  </a:moveTo>
                  <a:lnTo>
                    <a:pt x="5049012" y="275844"/>
                  </a:lnTo>
                  <a:lnTo>
                    <a:pt x="5049012" y="853440"/>
                  </a:lnTo>
                  <a:lnTo>
                    <a:pt x="5125212" y="853440"/>
                  </a:lnTo>
                  <a:lnTo>
                    <a:pt x="5125212" y="275844"/>
                  </a:lnTo>
                  <a:close/>
                </a:path>
                <a:path w="5698490" h="995679">
                  <a:moveTo>
                    <a:pt x="5239512" y="224028"/>
                  </a:moveTo>
                  <a:lnTo>
                    <a:pt x="5163312" y="224028"/>
                  </a:lnTo>
                  <a:lnTo>
                    <a:pt x="5163312" y="853440"/>
                  </a:lnTo>
                  <a:lnTo>
                    <a:pt x="5239512" y="853440"/>
                  </a:lnTo>
                  <a:lnTo>
                    <a:pt x="5239512" y="224028"/>
                  </a:lnTo>
                  <a:close/>
                </a:path>
                <a:path w="5698490" h="995679">
                  <a:moveTo>
                    <a:pt x="5355336" y="170688"/>
                  </a:moveTo>
                  <a:lnTo>
                    <a:pt x="5277612" y="170688"/>
                  </a:lnTo>
                  <a:lnTo>
                    <a:pt x="5277612" y="853440"/>
                  </a:lnTo>
                  <a:lnTo>
                    <a:pt x="5355336" y="853440"/>
                  </a:lnTo>
                  <a:lnTo>
                    <a:pt x="5355336" y="170688"/>
                  </a:lnTo>
                  <a:close/>
                </a:path>
                <a:path w="5698490" h="995679">
                  <a:moveTo>
                    <a:pt x="5469636" y="115824"/>
                  </a:moveTo>
                  <a:lnTo>
                    <a:pt x="5393436" y="115824"/>
                  </a:lnTo>
                  <a:lnTo>
                    <a:pt x="5393436" y="853440"/>
                  </a:lnTo>
                  <a:lnTo>
                    <a:pt x="5469636" y="853440"/>
                  </a:lnTo>
                  <a:lnTo>
                    <a:pt x="5469636" y="115824"/>
                  </a:lnTo>
                  <a:close/>
                </a:path>
                <a:path w="5698490" h="995679">
                  <a:moveTo>
                    <a:pt x="5583936" y="57912"/>
                  </a:moveTo>
                  <a:lnTo>
                    <a:pt x="5507736" y="57912"/>
                  </a:lnTo>
                  <a:lnTo>
                    <a:pt x="5507736" y="853440"/>
                  </a:lnTo>
                  <a:lnTo>
                    <a:pt x="5583936" y="853440"/>
                  </a:lnTo>
                  <a:lnTo>
                    <a:pt x="5583936" y="57912"/>
                  </a:lnTo>
                  <a:close/>
                </a:path>
                <a:path w="5698490" h="995679">
                  <a:moveTo>
                    <a:pt x="5698236" y="0"/>
                  </a:moveTo>
                  <a:lnTo>
                    <a:pt x="5622036" y="0"/>
                  </a:lnTo>
                  <a:lnTo>
                    <a:pt x="5622036" y="853440"/>
                  </a:lnTo>
                  <a:lnTo>
                    <a:pt x="5698236" y="853440"/>
                  </a:lnTo>
                  <a:lnTo>
                    <a:pt x="5698236" y="0"/>
                  </a:lnTo>
                  <a:close/>
                </a:path>
              </a:pathLst>
            </a:custGeom>
            <a:solidFill>
              <a:srgbClr val="C3C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92552" y="4268723"/>
              <a:ext cx="5698490" cy="995680"/>
            </a:xfrm>
            <a:custGeom>
              <a:avLst/>
              <a:gdLst/>
              <a:ahLst/>
              <a:cxnLst/>
              <a:rect l="l" t="t" r="r" b="b"/>
              <a:pathLst>
                <a:path w="5698490" h="995679">
                  <a:moveTo>
                    <a:pt x="0" y="870203"/>
                  </a:moveTo>
                  <a:lnTo>
                    <a:pt x="76200" y="870203"/>
                  </a:lnTo>
                  <a:lnTo>
                    <a:pt x="76200" y="853439"/>
                  </a:lnTo>
                  <a:lnTo>
                    <a:pt x="0" y="853439"/>
                  </a:lnTo>
                  <a:lnTo>
                    <a:pt x="0" y="870203"/>
                  </a:lnTo>
                  <a:close/>
                </a:path>
                <a:path w="5698490" h="995679">
                  <a:moveTo>
                    <a:pt x="115824" y="885444"/>
                  </a:moveTo>
                  <a:lnTo>
                    <a:pt x="192024" y="885444"/>
                  </a:lnTo>
                  <a:lnTo>
                    <a:pt x="192024" y="853439"/>
                  </a:lnTo>
                  <a:lnTo>
                    <a:pt x="115824" y="853439"/>
                  </a:lnTo>
                  <a:lnTo>
                    <a:pt x="115824" y="885444"/>
                  </a:lnTo>
                  <a:close/>
                </a:path>
                <a:path w="5698490" h="995679">
                  <a:moveTo>
                    <a:pt x="230124" y="900683"/>
                  </a:moveTo>
                  <a:lnTo>
                    <a:pt x="306324" y="900683"/>
                  </a:lnTo>
                  <a:lnTo>
                    <a:pt x="306324" y="853439"/>
                  </a:lnTo>
                  <a:lnTo>
                    <a:pt x="230124" y="853439"/>
                  </a:lnTo>
                  <a:lnTo>
                    <a:pt x="230124" y="900683"/>
                  </a:lnTo>
                  <a:close/>
                </a:path>
                <a:path w="5698490" h="995679">
                  <a:moveTo>
                    <a:pt x="344424" y="915924"/>
                  </a:moveTo>
                  <a:lnTo>
                    <a:pt x="420624" y="915924"/>
                  </a:lnTo>
                  <a:lnTo>
                    <a:pt x="420624" y="853439"/>
                  </a:lnTo>
                  <a:lnTo>
                    <a:pt x="344424" y="853439"/>
                  </a:lnTo>
                  <a:lnTo>
                    <a:pt x="344424" y="915924"/>
                  </a:lnTo>
                  <a:close/>
                </a:path>
                <a:path w="5698490" h="995679">
                  <a:moveTo>
                    <a:pt x="458724" y="929639"/>
                  </a:moveTo>
                  <a:lnTo>
                    <a:pt x="536448" y="929639"/>
                  </a:lnTo>
                  <a:lnTo>
                    <a:pt x="536448" y="853439"/>
                  </a:lnTo>
                  <a:lnTo>
                    <a:pt x="458724" y="853439"/>
                  </a:lnTo>
                  <a:lnTo>
                    <a:pt x="458724" y="929639"/>
                  </a:lnTo>
                  <a:close/>
                </a:path>
                <a:path w="5698490" h="995679">
                  <a:moveTo>
                    <a:pt x="574548" y="941832"/>
                  </a:moveTo>
                  <a:lnTo>
                    <a:pt x="650748" y="941832"/>
                  </a:lnTo>
                  <a:lnTo>
                    <a:pt x="650748" y="853439"/>
                  </a:lnTo>
                  <a:lnTo>
                    <a:pt x="574548" y="853439"/>
                  </a:lnTo>
                  <a:lnTo>
                    <a:pt x="574548" y="941832"/>
                  </a:lnTo>
                  <a:close/>
                </a:path>
                <a:path w="5698490" h="995679">
                  <a:moveTo>
                    <a:pt x="688848" y="952500"/>
                  </a:moveTo>
                  <a:lnTo>
                    <a:pt x="765048" y="952500"/>
                  </a:lnTo>
                  <a:lnTo>
                    <a:pt x="765048" y="853439"/>
                  </a:lnTo>
                  <a:lnTo>
                    <a:pt x="688848" y="853439"/>
                  </a:lnTo>
                  <a:lnTo>
                    <a:pt x="688848" y="952500"/>
                  </a:lnTo>
                  <a:close/>
                </a:path>
                <a:path w="5698490" h="995679">
                  <a:moveTo>
                    <a:pt x="803148" y="961644"/>
                  </a:moveTo>
                  <a:lnTo>
                    <a:pt x="879348" y="961644"/>
                  </a:lnTo>
                  <a:lnTo>
                    <a:pt x="879348" y="853439"/>
                  </a:lnTo>
                  <a:lnTo>
                    <a:pt x="803148" y="853439"/>
                  </a:lnTo>
                  <a:lnTo>
                    <a:pt x="803148" y="961644"/>
                  </a:lnTo>
                  <a:close/>
                </a:path>
                <a:path w="5698490" h="995679">
                  <a:moveTo>
                    <a:pt x="918972" y="970788"/>
                  </a:moveTo>
                  <a:lnTo>
                    <a:pt x="995172" y="970788"/>
                  </a:lnTo>
                  <a:lnTo>
                    <a:pt x="995172" y="853439"/>
                  </a:lnTo>
                  <a:lnTo>
                    <a:pt x="918972" y="853439"/>
                  </a:lnTo>
                  <a:lnTo>
                    <a:pt x="918972" y="970788"/>
                  </a:lnTo>
                  <a:close/>
                </a:path>
                <a:path w="5698490" h="995679">
                  <a:moveTo>
                    <a:pt x="1033272" y="978407"/>
                  </a:moveTo>
                  <a:lnTo>
                    <a:pt x="1109472" y="978407"/>
                  </a:lnTo>
                  <a:lnTo>
                    <a:pt x="1109472" y="853439"/>
                  </a:lnTo>
                  <a:lnTo>
                    <a:pt x="1033272" y="853439"/>
                  </a:lnTo>
                  <a:lnTo>
                    <a:pt x="1033272" y="978407"/>
                  </a:lnTo>
                  <a:close/>
                </a:path>
                <a:path w="5698490" h="995679">
                  <a:moveTo>
                    <a:pt x="1147572" y="984504"/>
                  </a:moveTo>
                  <a:lnTo>
                    <a:pt x="1223772" y="984504"/>
                  </a:lnTo>
                  <a:lnTo>
                    <a:pt x="1223772" y="853439"/>
                  </a:lnTo>
                  <a:lnTo>
                    <a:pt x="1147572" y="853439"/>
                  </a:lnTo>
                  <a:lnTo>
                    <a:pt x="1147572" y="984504"/>
                  </a:lnTo>
                  <a:close/>
                </a:path>
                <a:path w="5698490" h="995679">
                  <a:moveTo>
                    <a:pt x="1261872" y="989076"/>
                  </a:moveTo>
                  <a:lnTo>
                    <a:pt x="1339596" y="989076"/>
                  </a:lnTo>
                  <a:lnTo>
                    <a:pt x="1339596" y="853439"/>
                  </a:lnTo>
                  <a:lnTo>
                    <a:pt x="1261872" y="853439"/>
                  </a:lnTo>
                  <a:lnTo>
                    <a:pt x="1261872" y="989076"/>
                  </a:lnTo>
                  <a:close/>
                </a:path>
                <a:path w="5698490" h="995679">
                  <a:moveTo>
                    <a:pt x="1377696" y="992123"/>
                  </a:moveTo>
                  <a:lnTo>
                    <a:pt x="1453896" y="992123"/>
                  </a:lnTo>
                  <a:lnTo>
                    <a:pt x="1453896" y="853439"/>
                  </a:lnTo>
                  <a:lnTo>
                    <a:pt x="1377696" y="853439"/>
                  </a:lnTo>
                  <a:lnTo>
                    <a:pt x="1377696" y="992123"/>
                  </a:lnTo>
                  <a:close/>
                </a:path>
                <a:path w="5698490" h="995679">
                  <a:moveTo>
                    <a:pt x="1491996" y="993647"/>
                  </a:moveTo>
                  <a:lnTo>
                    <a:pt x="1568196" y="993647"/>
                  </a:lnTo>
                  <a:lnTo>
                    <a:pt x="1568196" y="853439"/>
                  </a:lnTo>
                  <a:lnTo>
                    <a:pt x="1491996" y="853439"/>
                  </a:lnTo>
                  <a:lnTo>
                    <a:pt x="1491996" y="993647"/>
                  </a:lnTo>
                  <a:close/>
                </a:path>
                <a:path w="5698490" h="995679">
                  <a:moveTo>
                    <a:pt x="1606296" y="995172"/>
                  </a:moveTo>
                  <a:lnTo>
                    <a:pt x="1682496" y="995172"/>
                  </a:lnTo>
                  <a:lnTo>
                    <a:pt x="1682496" y="853439"/>
                  </a:lnTo>
                  <a:lnTo>
                    <a:pt x="1606296" y="853439"/>
                  </a:lnTo>
                  <a:lnTo>
                    <a:pt x="1606296" y="995172"/>
                  </a:lnTo>
                  <a:close/>
                </a:path>
                <a:path w="5698490" h="995679">
                  <a:moveTo>
                    <a:pt x="1722120" y="995172"/>
                  </a:moveTo>
                  <a:lnTo>
                    <a:pt x="1798320" y="995172"/>
                  </a:lnTo>
                  <a:lnTo>
                    <a:pt x="1798320" y="853439"/>
                  </a:lnTo>
                  <a:lnTo>
                    <a:pt x="1722120" y="853439"/>
                  </a:lnTo>
                  <a:lnTo>
                    <a:pt x="1722120" y="995172"/>
                  </a:lnTo>
                  <a:close/>
                </a:path>
                <a:path w="5698490" h="995679">
                  <a:moveTo>
                    <a:pt x="1836420" y="992123"/>
                  </a:moveTo>
                  <a:lnTo>
                    <a:pt x="1912620" y="992123"/>
                  </a:lnTo>
                  <a:lnTo>
                    <a:pt x="1912620" y="853439"/>
                  </a:lnTo>
                  <a:lnTo>
                    <a:pt x="1836420" y="853439"/>
                  </a:lnTo>
                  <a:lnTo>
                    <a:pt x="1836420" y="992123"/>
                  </a:lnTo>
                  <a:close/>
                </a:path>
                <a:path w="5698490" h="995679">
                  <a:moveTo>
                    <a:pt x="1950720" y="989076"/>
                  </a:moveTo>
                  <a:lnTo>
                    <a:pt x="2026920" y="989076"/>
                  </a:lnTo>
                  <a:lnTo>
                    <a:pt x="2026920" y="853439"/>
                  </a:lnTo>
                  <a:lnTo>
                    <a:pt x="1950720" y="853439"/>
                  </a:lnTo>
                  <a:lnTo>
                    <a:pt x="1950720" y="989076"/>
                  </a:lnTo>
                  <a:close/>
                </a:path>
                <a:path w="5698490" h="995679">
                  <a:moveTo>
                    <a:pt x="2065020" y="984504"/>
                  </a:moveTo>
                  <a:lnTo>
                    <a:pt x="2142744" y="984504"/>
                  </a:lnTo>
                  <a:lnTo>
                    <a:pt x="2142744" y="853439"/>
                  </a:lnTo>
                  <a:lnTo>
                    <a:pt x="2065020" y="853439"/>
                  </a:lnTo>
                  <a:lnTo>
                    <a:pt x="2065020" y="984504"/>
                  </a:lnTo>
                  <a:close/>
                </a:path>
                <a:path w="5698490" h="995679">
                  <a:moveTo>
                    <a:pt x="2180844" y="978407"/>
                  </a:moveTo>
                  <a:lnTo>
                    <a:pt x="2257044" y="978407"/>
                  </a:lnTo>
                  <a:lnTo>
                    <a:pt x="2257044" y="853439"/>
                  </a:lnTo>
                  <a:lnTo>
                    <a:pt x="2180844" y="853439"/>
                  </a:lnTo>
                  <a:lnTo>
                    <a:pt x="2180844" y="978407"/>
                  </a:lnTo>
                  <a:close/>
                </a:path>
                <a:path w="5698490" h="995679">
                  <a:moveTo>
                    <a:pt x="2295144" y="970788"/>
                  </a:moveTo>
                  <a:lnTo>
                    <a:pt x="2371344" y="970788"/>
                  </a:lnTo>
                  <a:lnTo>
                    <a:pt x="2371344" y="853439"/>
                  </a:lnTo>
                  <a:lnTo>
                    <a:pt x="2295144" y="853439"/>
                  </a:lnTo>
                  <a:lnTo>
                    <a:pt x="2295144" y="970788"/>
                  </a:lnTo>
                  <a:close/>
                </a:path>
                <a:path w="5698490" h="995679">
                  <a:moveTo>
                    <a:pt x="2409444" y="961644"/>
                  </a:moveTo>
                  <a:lnTo>
                    <a:pt x="2485644" y="961644"/>
                  </a:lnTo>
                  <a:lnTo>
                    <a:pt x="2485644" y="853439"/>
                  </a:lnTo>
                  <a:lnTo>
                    <a:pt x="2409444" y="853439"/>
                  </a:lnTo>
                  <a:lnTo>
                    <a:pt x="2409444" y="961644"/>
                  </a:lnTo>
                  <a:close/>
                </a:path>
                <a:path w="5698490" h="995679">
                  <a:moveTo>
                    <a:pt x="2525268" y="950976"/>
                  </a:moveTo>
                  <a:lnTo>
                    <a:pt x="2601468" y="950976"/>
                  </a:lnTo>
                  <a:lnTo>
                    <a:pt x="2601468" y="853439"/>
                  </a:lnTo>
                  <a:lnTo>
                    <a:pt x="2525268" y="853439"/>
                  </a:lnTo>
                  <a:lnTo>
                    <a:pt x="2525268" y="950976"/>
                  </a:lnTo>
                  <a:close/>
                </a:path>
                <a:path w="5698490" h="995679">
                  <a:moveTo>
                    <a:pt x="2639568" y="938783"/>
                  </a:moveTo>
                  <a:lnTo>
                    <a:pt x="2715768" y="938783"/>
                  </a:lnTo>
                  <a:lnTo>
                    <a:pt x="2715768" y="853439"/>
                  </a:lnTo>
                  <a:lnTo>
                    <a:pt x="2639568" y="853439"/>
                  </a:lnTo>
                  <a:lnTo>
                    <a:pt x="2639568" y="938783"/>
                  </a:lnTo>
                  <a:close/>
                </a:path>
                <a:path w="5698490" h="995679">
                  <a:moveTo>
                    <a:pt x="2753868" y="925068"/>
                  </a:moveTo>
                  <a:lnTo>
                    <a:pt x="2830068" y="925068"/>
                  </a:lnTo>
                  <a:lnTo>
                    <a:pt x="2830068" y="853439"/>
                  </a:lnTo>
                  <a:lnTo>
                    <a:pt x="2753868" y="853439"/>
                  </a:lnTo>
                  <a:lnTo>
                    <a:pt x="2753868" y="925068"/>
                  </a:lnTo>
                  <a:close/>
                </a:path>
                <a:path w="5698490" h="995679">
                  <a:moveTo>
                    <a:pt x="2868168" y="909827"/>
                  </a:moveTo>
                  <a:lnTo>
                    <a:pt x="2945892" y="909827"/>
                  </a:lnTo>
                  <a:lnTo>
                    <a:pt x="2945892" y="853439"/>
                  </a:lnTo>
                  <a:lnTo>
                    <a:pt x="2868168" y="853439"/>
                  </a:lnTo>
                  <a:lnTo>
                    <a:pt x="2868168" y="909827"/>
                  </a:lnTo>
                  <a:close/>
                </a:path>
                <a:path w="5698490" h="995679">
                  <a:moveTo>
                    <a:pt x="2983992" y="891539"/>
                  </a:moveTo>
                  <a:lnTo>
                    <a:pt x="3060192" y="891539"/>
                  </a:lnTo>
                  <a:lnTo>
                    <a:pt x="3060192" y="853439"/>
                  </a:lnTo>
                  <a:lnTo>
                    <a:pt x="2983992" y="853439"/>
                  </a:lnTo>
                  <a:lnTo>
                    <a:pt x="2983992" y="891539"/>
                  </a:lnTo>
                  <a:close/>
                </a:path>
                <a:path w="5698490" h="995679">
                  <a:moveTo>
                    <a:pt x="3098292" y="871727"/>
                  </a:moveTo>
                  <a:lnTo>
                    <a:pt x="3174492" y="871727"/>
                  </a:lnTo>
                  <a:lnTo>
                    <a:pt x="3174492" y="853439"/>
                  </a:lnTo>
                  <a:lnTo>
                    <a:pt x="3098292" y="853439"/>
                  </a:lnTo>
                  <a:lnTo>
                    <a:pt x="3098292" y="871727"/>
                  </a:lnTo>
                  <a:close/>
                </a:path>
                <a:path w="5698490" h="995679">
                  <a:moveTo>
                    <a:pt x="3212592" y="851915"/>
                  </a:moveTo>
                  <a:lnTo>
                    <a:pt x="3288792" y="851915"/>
                  </a:lnTo>
                  <a:lnTo>
                    <a:pt x="3288792" y="853439"/>
                  </a:lnTo>
                  <a:lnTo>
                    <a:pt x="3212592" y="853439"/>
                  </a:lnTo>
                  <a:lnTo>
                    <a:pt x="3212592" y="851915"/>
                  </a:lnTo>
                  <a:close/>
                </a:path>
                <a:path w="5698490" h="995679">
                  <a:moveTo>
                    <a:pt x="3328416" y="829056"/>
                  </a:moveTo>
                  <a:lnTo>
                    <a:pt x="3404616" y="829056"/>
                  </a:lnTo>
                  <a:lnTo>
                    <a:pt x="3404616" y="853439"/>
                  </a:lnTo>
                  <a:lnTo>
                    <a:pt x="3328416" y="853439"/>
                  </a:lnTo>
                  <a:lnTo>
                    <a:pt x="3328416" y="829056"/>
                  </a:lnTo>
                  <a:close/>
                </a:path>
                <a:path w="5698490" h="995679">
                  <a:moveTo>
                    <a:pt x="3442716" y="804671"/>
                  </a:moveTo>
                  <a:lnTo>
                    <a:pt x="3518916" y="804671"/>
                  </a:lnTo>
                  <a:lnTo>
                    <a:pt x="3518916" y="853439"/>
                  </a:lnTo>
                  <a:lnTo>
                    <a:pt x="3442716" y="853439"/>
                  </a:lnTo>
                  <a:lnTo>
                    <a:pt x="3442716" y="804671"/>
                  </a:lnTo>
                  <a:close/>
                </a:path>
                <a:path w="5698490" h="995679">
                  <a:moveTo>
                    <a:pt x="3557016" y="777239"/>
                  </a:moveTo>
                  <a:lnTo>
                    <a:pt x="3633216" y="777239"/>
                  </a:lnTo>
                  <a:lnTo>
                    <a:pt x="3633216" y="853439"/>
                  </a:lnTo>
                  <a:lnTo>
                    <a:pt x="3557016" y="853439"/>
                  </a:lnTo>
                  <a:lnTo>
                    <a:pt x="3557016" y="777239"/>
                  </a:lnTo>
                  <a:close/>
                </a:path>
                <a:path w="5698490" h="995679">
                  <a:moveTo>
                    <a:pt x="3671316" y="749807"/>
                  </a:moveTo>
                  <a:lnTo>
                    <a:pt x="3749040" y="749807"/>
                  </a:lnTo>
                  <a:lnTo>
                    <a:pt x="3749040" y="853439"/>
                  </a:lnTo>
                  <a:lnTo>
                    <a:pt x="3671316" y="853439"/>
                  </a:lnTo>
                  <a:lnTo>
                    <a:pt x="3671316" y="749807"/>
                  </a:lnTo>
                  <a:close/>
                </a:path>
                <a:path w="5698490" h="995679">
                  <a:moveTo>
                    <a:pt x="3787140" y="720851"/>
                  </a:moveTo>
                  <a:lnTo>
                    <a:pt x="3863340" y="720851"/>
                  </a:lnTo>
                  <a:lnTo>
                    <a:pt x="3863340" y="853439"/>
                  </a:lnTo>
                  <a:lnTo>
                    <a:pt x="3787140" y="853439"/>
                  </a:lnTo>
                  <a:lnTo>
                    <a:pt x="3787140" y="720851"/>
                  </a:lnTo>
                  <a:close/>
                </a:path>
                <a:path w="5698490" h="995679">
                  <a:moveTo>
                    <a:pt x="3901440" y="688848"/>
                  </a:moveTo>
                  <a:lnTo>
                    <a:pt x="3977640" y="688848"/>
                  </a:lnTo>
                  <a:lnTo>
                    <a:pt x="3977640" y="853439"/>
                  </a:lnTo>
                  <a:lnTo>
                    <a:pt x="3901440" y="853439"/>
                  </a:lnTo>
                  <a:lnTo>
                    <a:pt x="3901440" y="688848"/>
                  </a:lnTo>
                  <a:close/>
                </a:path>
                <a:path w="5698490" h="995679">
                  <a:moveTo>
                    <a:pt x="4015740" y="655319"/>
                  </a:moveTo>
                  <a:lnTo>
                    <a:pt x="4091940" y="655319"/>
                  </a:lnTo>
                  <a:lnTo>
                    <a:pt x="4091940" y="853439"/>
                  </a:lnTo>
                  <a:lnTo>
                    <a:pt x="4015740" y="853439"/>
                  </a:lnTo>
                  <a:lnTo>
                    <a:pt x="4015740" y="655319"/>
                  </a:lnTo>
                  <a:close/>
                </a:path>
                <a:path w="5698490" h="995679">
                  <a:moveTo>
                    <a:pt x="4131564" y="621792"/>
                  </a:moveTo>
                  <a:lnTo>
                    <a:pt x="4207764" y="621792"/>
                  </a:lnTo>
                  <a:lnTo>
                    <a:pt x="4207764" y="853439"/>
                  </a:lnTo>
                  <a:lnTo>
                    <a:pt x="4131564" y="853439"/>
                  </a:lnTo>
                  <a:lnTo>
                    <a:pt x="4131564" y="621792"/>
                  </a:lnTo>
                  <a:close/>
                </a:path>
                <a:path w="5698490" h="995679">
                  <a:moveTo>
                    <a:pt x="4245864" y="585215"/>
                  </a:moveTo>
                  <a:lnTo>
                    <a:pt x="4322064" y="585215"/>
                  </a:lnTo>
                  <a:lnTo>
                    <a:pt x="4322064" y="853439"/>
                  </a:lnTo>
                  <a:lnTo>
                    <a:pt x="4245864" y="853439"/>
                  </a:lnTo>
                  <a:lnTo>
                    <a:pt x="4245864" y="585215"/>
                  </a:lnTo>
                  <a:close/>
                </a:path>
                <a:path w="5698490" h="995679">
                  <a:moveTo>
                    <a:pt x="4360164" y="545592"/>
                  </a:moveTo>
                  <a:lnTo>
                    <a:pt x="4436364" y="545592"/>
                  </a:lnTo>
                  <a:lnTo>
                    <a:pt x="4436364" y="853439"/>
                  </a:lnTo>
                  <a:lnTo>
                    <a:pt x="4360164" y="853439"/>
                  </a:lnTo>
                  <a:lnTo>
                    <a:pt x="4360164" y="545592"/>
                  </a:lnTo>
                  <a:close/>
                </a:path>
                <a:path w="5698490" h="995679">
                  <a:moveTo>
                    <a:pt x="4474464" y="505968"/>
                  </a:moveTo>
                  <a:lnTo>
                    <a:pt x="4552188" y="505968"/>
                  </a:lnTo>
                  <a:lnTo>
                    <a:pt x="4552188" y="853439"/>
                  </a:lnTo>
                  <a:lnTo>
                    <a:pt x="4474464" y="853439"/>
                  </a:lnTo>
                  <a:lnTo>
                    <a:pt x="4474464" y="505968"/>
                  </a:lnTo>
                  <a:close/>
                </a:path>
                <a:path w="5698490" h="995679">
                  <a:moveTo>
                    <a:pt x="4590288" y="463295"/>
                  </a:moveTo>
                  <a:lnTo>
                    <a:pt x="4666488" y="463295"/>
                  </a:lnTo>
                  <a:lnTo>
                    <a:pt x="4666488" y="853439"/>
                  </a:lnTo>
                  <a:lnTo>
                    <a:pt x="4590288" y="853439"/>
                  </a:lnTo>
                  <a:lnTo>
                    <a:pt x="4590288" y="463295"/>
                  </a:lnTo>
                  <a:close/>
                </a:path>
                <a:path w="5698490" h="995679">
                  <a:moveTo>
                    <a:pt x="4704588" y="419100"/>
                  </a:moveTo>
                  <a:lnTo>
                    <a:pt x="4780788" y="419100"/>
                  </a:lnTo>
                  <a:lnTo>
                    <a:pt x="4780788" y="853439"/>
                  </a:lnTo>
                  <a:lnTo>
                    <a:pt x="4704588" y="853439"/>
                  </a:lnTo>
                  <a:lnTo>
                    <a:pt x="4704588" y="419100"/>
                  </a:lnTo>
                  <a:close/>
                </a:path>
                <a:path w="5698490" h="995679">
                  <a:moveTo>
                    <a:pt x="4818888" y="373380"/>
                  </a:moveTo>
                  <a:lnTo>
                    <a:pt x="4895088" y="373380"/>
                  </a:lnTo>
                  <a:lnTo>
                    <a:pt x="4895088" y="853439"/>
                  </a:lnTo>
                  <a:lnTo>
                    <a:pt x="4818888" y="853439"/>
                  </a:lnTo>
                  <a:lnTo>
                    <a:pt x="4818888" y="373380"/>
                  </a:lnTo>
                  <a:close/>
                </a:path>
                <a:path w="5698490" h="995679">
                  <a:moveTo>
                    <a:pt x="4934712" y="326136"/>
                  </a:moveTo>
                  <a:lnTo>
                    <a:pt x="5010912" y="326136"/>
                  </a:lnTo>
                  <a:lnTo>
                    <a:pt x="5010912" y="853439"/>
                  </a:lnTo>
                  <a:lnTo>
                    <a:pt x="4934712" y="853439"/>
                  </a:lnTo>
                  <a:lnTo>
                    <a:pt x="4934712" y="326136"/>
                  </a:lnTo>
                  <a:close/>
                </a:path>
                <a:path w="5698490" h="995679">
                  <a:moveTo>
                    <a:pt x="5049012" y="275844"/>
                  </a:moveTo>
                  <a:lnTo>
                    <a:pt x="5125212" y="275844"/>
                  </a:lnTo>
                  <a:lnTo>
                    <a:pt x="5125212" y="853439"/>
                  </a:lnTo>
                  <a:lnTo>
                    <a:pt x="5049012" y="853439"/>
                  </a:lnTo>
                  <a:lnTo>
                    <a:pt x="5049012" y="275844"/>
                  </a:lnTo>
                  <a:close/>
                </a:path>
                <a:path w="5698490" h="995679">
                  <a:moveTo>
                    <a:pt x="5163312" y="224027"/>
                  </a:moveTo>
                  <a:lnTo>
                    <a:pt x="5239512" y="224027"/>
                  </a:lnTo>
                  <a:lnTo>
                    <a:pt x="5239512" y="853439"/>
                  </a:lnTo>
                  <a:lnTo>
                    <a:pt x="5163312" y="853439"/>
                  </a:lnTo>
                  <a:lnTo>
                    <a:pt x="5163312" y="224027"/>
                  </a:lnTo>
                  <a:close/>
                </a:path>
                <a:path w="5698490" h="995679">
                  <a:moveTo>
                    <a:pt x="5277612" y="170687"/>
                  </a:moveTo>
                  <a:lnTo>
                    <a:pt x="5355336" y="170687"/>
                  </a:lnTo>
                  <a:lnTo>
                    <a:pt x="5355336" y="853439"/>
                  </a:lnTo>
                  <a:lnTo>
                    <a:pt x="5277612" y="853439"/>
                  </a:lnTo>
                  <a:lnTo>
                    <a:pt x="5277612" y="170687"/>
                  </a:lnTo>
                  <a:close/>
                </a:path>
                <a:path w="5698490" h="995679">
                  <a:moveTo>
                    <a:pt x="5393436" y="115824"/>
                  </a:moveTo>
                  <a:lnTo>
                    <a:pt x="5469636" y="115824"/>
                  </a:lnTo>
                  <a:lnTo>
                    <a:pt x="5469636" y="853439"/>
                  </a:lnTo>
                  <a:lnTo>
                    <a:pt x="5393436" y="853439"/>
                  </a:lnTo>
                  <a:lnTo>
                    <a:pt x="5393436" y="115824"/>
                  </a:lnTo>
                  <a:close/>
                </a:path>
                <a:path w="5698490" h="995679">
                  <a:moveTo>
                    <a:pt x="5507736" y="57912"/>
                  </a:moveTo>
                  <a:lnTo>
                    <a:pt x="5583936" y="57912"/>
                  </a:lnTo>
                  <a:lnTo>
                    <a:pt x="5583936" y="853439"/>
                  </a:lnTo>
                  <a:lnTo>
                    <a:pt x="5507736" y="853439"/>
                  </a:lnTo>
                  <a:lnTo>
                    <a:pt x="5507736" y="57912"/>
                  </a:lnTo>
                  <a:close/>
                </a:path>
                <a:path w="5698490" h="995679">
                  <a:moveTo>
                    <a:pt x="5622036" y="0"/>
                  </a:moveTo>
                  <a:lnTo>
                    <a:pt x="5698236" y="0"/>
                  </a:lnTo>
                  <a:lnTo>
                    <a:pt x="5698236" y="853439"/>
                  </a:lnTo>
                  <a:lnTo>
                    <a:pt x="5622036" y="853439"/>
                  </a:lnTo>
                  <a:lnTo>
                    <a:pt x="5622036" y="0"/>
                  </a:lnTo>
                  <a:close/>
                </a:path>
              </a:pathLst>
            </a:custGeom>
            <a:ln w="9525">
              <a:solidFill>
                <a:srgbClr val="6E8D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05100" y="4259579"/>
              <a:ext cx="5905500" cy="1295400"/>
            </a:xfrm>
            <a:custGeom>
              <a:avLst/>
              <a:gdLst/>
              <a:ahLst/>
              <a:cxnLst/>
              <a:rect l="l" t="t" r="r" b="b"/>
              <a:pathLst>
                <a:path w="5905500" h="1295400">
                  <a:moveTo>
                    <a:pt x="53339" y="1295400"/>
                  </a:moveTo>
                  <a:lnTo>
                    <a:pt x="53339" y="0"/>
                  </a:lnTo>
                </a:path>
                <a:path w="5905500" h="1295400">
                  <a:moveTo>
                    <a:pt x="0" y="1295400"/>
                  </a:moveTo>
                  <a:lnTo>
                    <a:pt x="53339" y="1295400"/>
                  </a:lnTo>
                </a:path>
                <a:path w="5905500" h="1295400">
                  <a:moveTo>
                    <a:pt x="0" y="862584"/>
                  </a:moveTo>
                  <a:lnTo>
                    <a:pt x="53339" y="862584"/>
                  </a:lnTo>
                </a:path>
                <a:path w="5905500" h="1295400">
                  <a:moveTo>
                    <a:pt x="0" y="431292"/>
                  </a:moveTo>
                  <a:lnTo>
                    <a:pt x="53339" y="431292"/>
                  </a:lnTo>
                </a:path>
                <a:path w="5905500" h="1295400">
                  <a:moveTo>
                    <a:pt x="0" y="0"/>
                  </a:moveTo>
                  <a:lnTo>
                    <a:pt x="53339" y="0"/>
                  </a:lnTo>
                </a:path>
                <a:path w="5905500" h="1295400">
                  <a:moveTo>
                    <a:pt x="53339" y="862584"/>
                  </a:moveTo>
                  <a:lnTo>
                    <a:pt x="5905500" y="86258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336673" y="5421884"/>
            <a:ext cx="2832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-</a:t>
            </a:r>
            <a:r>
              <a:rPr sz="1400" spc="-25" dirty="0"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94914" y="4989957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95854" y="4558029"/>
            <a:ext cx="2241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97048" y="4126229"/>
            <a:ext cx="322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100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95184" y="5574588"/>
            <a:ext cx="4216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2060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05277" y="5574588"/>
            <a:ext cx="3863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0145" algn="l"/>
                <a:tab pos="2306320" algn="l"/>
                <a:tab pos="3454400" algn="l"/>
              </a:tabLst>
            </a:pPr>
            <a:r>
              <a:rPr sz="1400" spc="-20" dirty="0">
                <a:latin typeface="Arial"/>
                <a:cs typeface="Arial"/>
              </a:rPr>
              <a:t>2020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0" dirty="0">
                <a:latin typeface="Arial"/>
                <a:cs typeface="Arial"/>
              </a:rPr>
              <a:t>2030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0" dirty="0">
                <a:latin typeface="Arial"/>
                <a:cs typeface="Arial"/>
              </a:rPr>
              <a:t>2040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0" dirty="0">
                <a:latin typeface="Arial"/>
                <a:cs typeface="Arial"/>
              </a:rPr>
              <a:t>2050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43138" y="5574588"/>
            <a:ext cx="4216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2070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20496" y="2311907"/>
            <a:ext cx="1217930" cy="1614170"/>
          </a:xfrm>
          <a:prstGeom prst="rect">
            <a:avLst/>
          </a:prstGeom>
          <a:solidFill>
            <a:srgbClr val="FCC41B"/>
          </a:solidFill>
          <a:ln w="9525">
            <a:solidFill>
              <a:srgbClr val="BEBEB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10" dirty="0">
                <a:solidFill>
                  <a:srgbClr val="181818"/>
                </a:solidFill>
                <a:latin typeface="Arial"/>
                <a:cs typeface="Arial"/>
              </a:rPr>
              <a:t>Annual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8972" y="4093464"/>
            <a:ext cx="1217930" cy="1617345"/>
          </a:xfrm>
          <a:prstGeom prst="rect">
            <a:avLst/>
          </a:prstGeom>
          <a:solidFill>
            <a:srgbClr val="FCC41B"/>
          </a:solidFill>
          <a:ln w="9525">
            <a:solidFill>
              <a:srgbClr val="BEBEB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10" dirty="0">
                <a:solidFill>
                  <a:srgbClr val="181818"/>
                </a:solidFill>
                <a:latin typeface="Arial"/>
                <a:cs typeface="Arial"/>
              </a:rPr>
              <a:t>Cumulative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32660" y="4009644"/>
            <a:ext cx="9015730" cy="0"/>
          </a:xfrm>
          <a:custGeom>
            <a:avLst/>
            <a:gdLst/>
            <a:ahLst/>
            <a:cxnLst/>
            <a:rect l="l" t="t" r="r" b="b"/>
            <a:pathLst>
              <a:path w="9015730">
                <a:moveTo>
                  <a:pt x="0" y="0"/>
                </a:moveTo>
                <a:lnTo>
                  <a:pt x="9015603" y="0"/>
                </a:lnTo>
              </a:path>
            </a:pathLst>
          </a:custGeom>
          <a:ln w="6350">
            <a:solidFill>
              <a:srgbClr val="D09C01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986266" y="2481833"/>
            <a:ext cx="2247900" cy="1106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9230" marR="5080" indent="-177165">
              <a:lnSpc>
                <a:spcPct val="100000"/>
              </a:lnSpc>
              <a:spcBef>
                <a:spcPts val="95"/>
              </a:spcBef>
              <a:buClr>
                <a:srgbClr val="C00000"/>
              </a:buClr>
              <a:buFont typeface="Wingdings"/>
              <a:buChar char=""/>
              <a:tabLst>
                <a:tab pos="189865" algn="l"/>
              </a:tabLst>
            </a:pPr>
            <a:r>
              <a:rPr sz="1300" b="1" dirty="0">
                <a:latin typeface="Arial"/>
                <a:cs typeface="Arial"/>
              </a:rPr>
              <a:t>Costs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remain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similar</a:t>
            </a:r>
            <a:r>
              <a:rPr sz="1300" b="1" spc="-5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while </a:t>
            </a:r>
            <a:r>
              <a:rPr sz="1300" b="1" dirty="0">
                <a:latin typeface="Arial"/>
                <a:cs typeface="Arial"/>
              </a:rPr>
              <a:t>economies</a:t>
            </a:r>
            <a:r>
              <a:rPr sz="1300" b="1" spc="-5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increase </a:t>
            </a:r>
            <a:r>
              <a:rPr sz="1300" b="1" dirty="0">
                <a:latin typeface="Arial"/>
                <a:cs typeface="Arial"/>
              </a:rPr>
              <a:t>cumulatively</a:t>
            </a:r>
            <a:r>
              <a:rPr sz="1300" b="1" spc="-1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year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by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spc="-20" dirty="0">
                <a:latin typeface="Arial"/>
                <a:cs typeface="Arial"/>
              </a:rPr>
              <a:t>year</a:t>
            </a:r>
            <a:endParaRPr sz="1300">
              <a:latin typeface="Arial"/>
              <a:cs typeface="Arial"/>
            </a:endParaRPr>
          </a:p>
          <a:p>
            <a:pPr marL="189230" indent="-177165">
              <a:lnSpc>
                <a:spcPct val="100000"/>
              </a:lnSpc>
              <a:spcBef>
                <a:spcPts val="710"/>
              </a:spcBef>
              <a:buClr>
                <a:srgbClr val="C00000"/>
              </a:buClr>
              <a:buFont typeface="Wingdings"/>
              <a:buChar char=""/>
              <a:tabLst>
                <a:tab pos="189865" algn="l"/>
              </a:tabLst>
            </a:pPr>
            <a:r>
              <a:rPr sz="1300" dirty="0">
                <a:latin typeface="Arial"/>
                <a:cs typeface="Arial"/>
              </a:rPr>
              <a:t>The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annual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gain</a:t>
            </a:r>
            <a:r>
              <a:rPr sz="1300" b="1" spc="-20" dirty="0">
                <a:latin typeface="Arial"/>
                <a:cs typeface="Arial"/>
              </a:rPr>
              <a:t> will</a:t>
            </a:r>
            <a:endParaRPr sz="130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</a:pPr>
            <a:r>
              <a:rPr sz="1300" b="1" dirty="0">
                <a:latin typeface="Arial"/>
                <a:cs typeface="Arial"/>
              </a:rPr>
              <a:t>exceed</a:t>
            </a:r>
            <a:r>
              <a:rPr sz="1300" b="1" spc="-1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costs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in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2035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960866" y="4287139"/>
            <a:ext cx="2319655" cy="150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4629" marR="30480" indent="-177165">
              <a:lnSpc>
                <a:spcPct val="100000"/>
              </a:lnSpc>
              <a:spcBef>
                <a:spcPts val="95"/>
              </a:spcBef>
              <a:buClr>
                <a:srgbClr val="C00000"/>
              </a:buClr>
              <a:buFont typeface="Wingdings"/>
              <a:buChar char=""/>
              <a:tabLst>
                <a:tab pos="215265" algn="l"/>
              </a:tabLst>
            </a:pPr>
            <a:r>
              <a:rPr sz="1300" dirty="0">
                <a:latin typeface="Arial"/>
                <a:cs typeface="Arial"/>
              </a:rPr>
              <a:t>Cumulative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impact</a:t>
            </a:r>
            <a:r>
              <a:rPr sz="1300" spc="-3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on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public </a:t>
            </a:r>
            <a:r>
              <a:rPr sz="1300" dirty="0">
                <a:latin typeface="Arial"/>
                <a:cs typeface="Arial"/>
              </a:rPr>
              <a:t>finance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will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be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positive </a:t>
            </a:r>
            <a:r>
              <a:rPr sz="1300" b="1" dirty="0">
                <a:latin typeface="Arial"/>
                <a:cs typeface="Arial"/>
              </a:rPr>
              <a:t>from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2050</a:t>
            </a:r>
            <a:endParaRPr sz="1300">
              <a:latin typeface="Arial"/>
              <a:cs typeface="Arial"/>
            </a:endParaRPr>
          </a:p>
          <a:p>
            <a:pPr marL="214629" marR="298450" indent="-177165">
              <a:lnSpc>
                <a:spcPct val="100000"/>
              </a:lnSpc>
              <a:spcBef>
                <a:spcPts val="710"/>
              </a:spcBef>
              <a:buClr>
                <a:srgbClr val="C00000"/>
              </a:buClr>
              <a:buFont typeface="Wingdings"/>
              <a:buChar char=""/>
              <a:tabLst>
                <a:tab pos="215265" algn="l"/>
              </a:tabLst>
            </a:pPr>
            <a:r>
              <a:rPr sz="1300" dirty="0">
                <a:latin typeface="Arial"/>
                <a:cs typeface="Arial"/>
              </a:rPr>
              <a:t>Funding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spent</a:t>
            </a:r>
            <a:r>
              <a:rPr sz="1300" spc="-25" dirty="0">
                <a:latin typeface="Arial"/>
                <a:cs typeface="Arial"/>
              </a:rPr>
              <a:t> on </a:t>
            </a:r>
            <a:r>
              <a:rPr sz="1300" dirty="0">
                <a:latin typeface="Arial"/>
                <a:cs typeface="Arial"/>
              </a:rPr>
              <a:t>implementing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the</a:t>
            </a:r>
            <a:r>
              <a:rPr sz="1300" spc="-5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Bill</a:t>
            </a:r>
            <a:r>
              <a:rPr sz="1300" spc="-55" dirty="0">
                <a:latin typeface="Arial"/>
                <a:cs typeface="Arial"/>
              </a:rPr>
              <a:t> </a:t>
            </a:r>
            <a:r>
              <a:rPr sz="1300" spc="-20" dirty="0">
                <a:latin typeface="Arial"/>
                <a:cs typeface="Arial"/>
              </a:rPr>
              <a:t>will </a:t>
            </a:r>
            <a:r>
              <a:rPr sz="1300" dirty="0">
                <a:latin typeface="Arial"/>
                <a:cs typeface="Arial"/>
              </a:rPr>
              <a:t>yield</a:t>
            </a:r>
            <a:r>
              <a:rPr sz="1300" spc="-1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9,2%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real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rate</a:t>
            </a:r>
            <a:r>
              <a:rPr sz="1300" b="1" spc="-25" dirty="0">
                <a:latin typeface="Arial"/>
                <a:cs typeface="Arial"/>
              </a:rPr>
              <a:t> of </a:t>
            </a:r>
            <a:r>
              <a:rPr sz="1300" b="1" spc="-10" dirty="0">
                <a:latin typeface="Arial"/>
                <a:cs typeface="Arial"/>
              </a:rPr>
              <a:t>return</a:t>
            </a:r>
            <a:r>
              <a:rPr sz="1275" spc="-15" baseline="26143" dirty="0">
                <a:latin typeface="Arial"/>
                <a:cs typeface="Arial"/>
              </a:rPr>
              <a:t>2</a:t>
            </a:r>
            <a:endParaRPr sz="1275" baseline="26143">
              <a:latin typeface="Arial"/>
              <a:cs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734274C-F5BB-D81F-81BB-B64A42BE2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78"/>
            <a:ext cx="12192000" cy="6595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12728"/>
            <a:ext cx="10515600" cy="83035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sz="2800" dirty="0"/>
              <a:t>This</a:t>
            </a:r>
            <a:r>
              <a:rPr sz="2800" spc="-55" dirty="0"/>
              <a:t> </a:t>
            </a:r>
            <a:r>
              <a:rPr sz="2800" dirty="0"/>
              <a:t>project</a:t>
            </a:r>
            <a:r>
              <a:rPr sz="2800" spc="-60" dirty="0"/>
              <a:t> </a:t>
            </a:r>
            <a:r>
              <a:rPr sz="2800" dirty="0"/>
              <a:t>may</a:t>
            </a:r>
            <a:r>
              <a:rPr sz="2800" spc="-65" dirty="0"/>
              <a:t> </a:t>
            </a:r>
            <a:r>
              <a:rPr sz="2800" dirty="0"/>
              <a:t>be</a:t>
            </a:r>
            <a:r>
              <a:rPr sz="2800" spc="-65" dirty="0"/>
              <a:t> </a:t>
            </a:r>
            <a:r>
              <a:rPr sz="2800" dirty="0"/>
              <a:t>deemed</a:t>
            </a:r>
            <a:r>
              <a:rPr sz="2800" spc="-60" dirty="0"/>
              <a:t> </a:t>
            </a:r>
            <a:r>
              <a:rPr sz="2800" dirty="0"/>
              <a:t>one</a:t>
            </a:r>
            <a:r>
              <a:rPr sz="2800" spc="-55" dirty="0"/>
              <a:t> </a:t>
            </a:r>
            <a:r>
              <a:rPr sz="2800" dirty="0"/>
              <a:t>of</a:t>
            </a:r>
            <a:r>
              <a:rPr sz="2800" spc="-60" dirty="0"/>
              <a:t> </a:t>
            </a:r>
            <a:r>
              <a:rPr sz="2800" dirty="0"/>
              <a:t>the</a:t>
            </a:r>
            <a:r>
              <a:rPr sz="2800" spc="-60" dirty="0"/>
              <a:t> </a:t>
            </a:r>
            <a:r>
              <a:rPr sz="2800" dirty="0"/>
              <a:t>more</a:t>
            </a:r>
            <a:r>
              <a:rPr sz="2800" spc="-65" dirty="0"/>
              <a:t> </a:t>
            </a:r>
            <a:r>
              <a:rPr sz="2800" dirty="0"/>
              <a:t>profitable</a:t>
            </a:r>
            <a:r>
              <a:rPr sz="2800" spc="-70" dirty="0"/>
              <a:t> </a:t>
            </a:r>
            <a:r>
              <a:rPr sz="2800" spc="-20" dirty="0"/>
              <a:t>that </a:t>
            </a:r>
            <a:r>
              <a:rPr sz="2800" dirty="0"/>
              <a:t>the</a:t>
            </a:r>
            <a:r>
              <a:rPr sz="2800" spc="-90" dirty="0"/>
              <a:t> </a:t>
            </a:r>
            <a:r>
              <a:rPr sz="2800" dirty="0"/>
              <a:t>government</a:t>
            </a:r>
            <a:r>
              <a:rPr sz="2800" spc="-70" dirty="0"/>
              <a:t> </a:t>
            </a:r>
            <a:r>
              <a:rPr sz="2800" dirty="0"/>
              <a:t>could</a:t>
            </a:r>
            <a:r>
              <a:rPr sz="2800" spc="-100" dirty="0"/>
              <a:t> </a:t>
            </a:r>
            <a:r>
              <a:rPr sz="2800" spc="-10" dirty="0"/>
              <a:t>undertake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4239" y="1667383"/>
            <a:ext cx="35515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Comparison of</a:t>
            </a:r>
            <a:r>
              <a:rPr sz="18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real</a:t>
            </a:r>
            <a:r>
              <a:rPr sz="18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rate</a:t>
            </a:r>
            <a:r>
              <a:rPr sz="18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8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returns</a:t>
            </a:r>
            <a:r>
              <a:rPr sz="1800" spc="-15" baseline="25462" dirty="0">
                <a:solidFill>
                  <a:srgbClr val="7E7E7E"/>
                </a:solidFill>
                <a:latin typeface="Arial"/>
                <a:cs typeface="Arial"/>
              </a:rPr>
              <a:t>1</a:t>
            </a:r>
            <a:endParaRPr sz="1800" baseline="25462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5683707"/>
            <a:ext cx="100018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1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Treasury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interest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rates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based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results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bonds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issue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Euros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27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May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2020.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Pension</a:t>
            </a:r>
            <a:r>
              <a:rPr sz="12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fund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interest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real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rate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return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which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government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deems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pension</a:t>
            </a:r>
            <a:r>
              <a:rPr sz="12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funds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likely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12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achieve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long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term.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rate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return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Sundabraut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is based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estimate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submitted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by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Minister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Transport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response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parliamentary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question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21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January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2013.</a:t>
            </a:r>
            <a:r>
              <a:rPr sz="12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rate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return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Kárahnjúkar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hydro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plant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based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7E7E7E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report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by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Minister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Industries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hydro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plant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energy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sales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Fjarðaál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aluminium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plant,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submitted</a:t>
            </a:r>
            <a:r>
              <a:rPr sz="12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parliament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12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October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2006.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rate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return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Keflavík</a:t>
            </a:r>
            <a:r>
              <a:rPr sz="12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Airport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based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return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equity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ISAVIA</a:t>
            </a:r>
            <a:r>
              <a:rPr sz="12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2010-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2019.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230" y="4370323"/>
            <a:ext cx="2481580" cy="7708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45720">
              <a:lnSpc>
                <a:spcPts val="1510"/>
              </a:lnSpc>
              <a:spcBef>
                <a:spcPts val="295"/>
              </a:spcBef>
            </a:pPr>
            <a:r>
              <a:rPr sz="1400" b="1" spc="-10" dirty="0">
                <a:latin typeface="Arial"/>
                <a:cs typeface="Arial"/>
              </a:rPr>
              <a:t>Integration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 services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cause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children’s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wellbeing</a:t>
            </a:r>
            <a:endParaRPr sz="1400">
              <a:latin typeface="Arial"/>
              <a:cs typeface="Arial"/>
            </a:endParaRPr>
          </a:p>
          <a:p>
            <a:pPr marL="1273175">
              <a:lnSpc>
                <a:spcPct val="100000"/>
              </a:lnSpc>
              <a:spcBef>
                <a:spcPts val="970"/>
              </a:spcBef>
            </a:pPr>
            <a:r>
              <a:rPr sz="1400" spc="-10" dirty="0">
                <a:latin typeface="Arial"/>
                <a:cs typeface="Arial"/>
              </a:rPr>
              <a:t>Keflavík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Airport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65528" y="2341880"/>
            <a:ext cx="179323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Treasury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interest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rates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330" y="3935095"/>
            <a:ext cx="24441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Kárahnjúkavirkjun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Power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Plant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08657" y="2873756"/>
            <a:ext cx="11525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Pension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funds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2478" y="3404107"/>
            <a:ext cx="20681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Sundabraut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bridge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project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05750" y="2033777"/>
            <a:ext cx="3947160" cy="3203575"/>
          </a:xfrm>
          <a:prstGeom prst="rect">
            <a:avLst/>
          </a:prstGeom>
          <a:ln w="28575">
            <a:solidFill>
              <a:srgbClr val="FFF1CD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Times New Roman"/>
              <a:cs typeface="Times New Roman"/>
            </a:endParaRPr>
          </a:p>
          <a:p>
            <a:pPr marL="309245" marR="329565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Integration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welfare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services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would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be </a:t>
            </a:r>
            <a:r>
              <a:rPr sz="1400" b="1" dirty="0">
                <a:latin typeface="Arial"/>
                <a:cs typeface="Arial"/>
              </a:rPr>
              <a:t>one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more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profitable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projects </a:t>
            </a:r>
            <a:r>
              <a:rPr sz="1400" b="1" dirty="0">
                <a:latin typeface="Arial"/>
                <a:cs typeface="Arial"/>
              </a:rPr>
              <a:t>which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government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could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undertake</a:t>
            </a:r>
            <a:endParaRPr sz="1400">
              <a:latin typeface="Arial"/>
              <a:cs typeface="Arial"/>
            </a:endParaRPr>
          </a:p>
          <a:p>
            <a:pPr marL="309245" marR="555625">
              <a:lnSpc>
                <a:spcPct val="100000"/>
              </a:lnSpc>
              <a:spcBef>
                <a:spcPts val="1200"/>
              </a:spcBef>
            </a:pPr>
            <a:r>
              <a:rPr sz="1400" dirty="0">
                <a:latin typeface="Arial"/>
                <a:cs typeface="Arial"/>
              </a:rPr>
              <a:t>If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account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were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taken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greater productivity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children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who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have </a:t>
            </a:r>
            <a:r>
              <a:rPr sz="1400" dirty="0">
                <a:latin typeface="Arial"/>
                <a:cs typeface="Arial"/>
              </a:rPr>
              <a:t>better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quality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life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due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Bill,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gain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would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higher</a:t>
            </a:r>
            <a:endParaRPr sz="1400">
              <a:latin typeface="Arial"/>
              <a:cs typeface="Arial"/>
            </a:endParaRPr>
          </a:p>
          <a:p>
            <a:pPr marL="309245" marR="306070">
              <a:lnSpc>
                <a:spcPct val="100000"/>
              </a:lnSpc>
              <a:spcBef>
                <a:spcPts val="1205"/>
              </a:spcBef>
            </a:pPr>
            <a:r>
              <a:rPr sz="1400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there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no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issues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regarding </a:t>
            </a:r>
            <a:r>
              <a:rPr sz="1400" b="1" dirty="0">
                <a:latin typeface="Arial"/>
                <a:cs typeface="Arial"/>
              </a:rPr>
              <a:t>disruption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environment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which </a:t>
            </a:r>
            <a:r>
              <a:rPr sz="1400" dirty="0">
                <a:latin typeface="Arial"/>
                <a:cs typeface="Arial"/>
              </a:rPr>
              <a:t>require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mitigation,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such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development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infrastructure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2903" y="2255520"/>
            <a:ext cx="4128875" cy="3069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C0C47B-313D-3CDD-D9B7-D198C47C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086"/>
            <a:ext cx="12192000" cy="65952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3481C7-5AC2-A6BA-F1CB-89B8A19B6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779705" y="56266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Valstiski jauna pieeja </a:t>
            </a:r>
          </a:p>
          <a:p>
            <a:r>
              <a:rPr lang="lv-LV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ģimeņu atbalstam </a:t>
            </a:r>
            <a:r>
              <a:rPr lang="lv-LV" b="1" cap="all" dirty="0" err="1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latvijā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5420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Viena atbildīgā institūcija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Pētniecības centrs, patstāvīga </a:t>
            </a:r>
            <a:r>
              <a:rPr lang="lv-LV" dirty="0" err="1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monitorēšana</a:t>
            </a:r>
            <a:endParaRPr lang="lv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Visas sabiedrības izpratne un iesaiste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Dinamiska, atbildīga rīcība ar pienācīgu finansējumu.</a:t>
            </a:r>
            <a:endParaRPr lang="en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D41F6-F3A6-3113-9837-7186C5D656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64153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916BBE-2250-38E3-24BA-28A5CAB6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8"/>
            <a:ext cx="12192000" cy="68531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900728" y="364891"/>
            <a:ext cx="10968318" cy="1568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2023. Gads – Jauno </a:t>
            </a:r>
            <a:r>
              <a:rPr lang="lv-LV" b="1" cap="all" dirty="0" err="1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ģiMeņu</a:t>
            </a:r>
            <a:r>
              <a:rPr lang="lv-LV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gads. </a:t>
            </a:r>
          </a:p>
          <a:p>
            <a:r>
              <a:rPr lang="lv-LV" b="1" cap="all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Tautas ataudzes iedzīvināšana</a:t>
            </a:r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5420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Latvijas 200-gades aizsākuma dimensija – ATJAUNOJAMIES!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Plašs </a:t>
            </a:r>
            <a:r>
              <a:rPr lang="en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aktivitā</a:t>
            </a:r>
            <a:r>
              <a:rPr lang="lv-LV" dirty="0" err="1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šu</a:t>
            </a:r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 kopums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Īpašs pagodinājums no valsts augstākajām amatpersonām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Bezmaksas laulību reģistrācija, kopīgi publiski pasākumi ar pašvaldību atbalstu</a:t>
            </a:r>
          </a:p>
          <a:p>
            <a:r>
              <a:rPr lang="lv-LV" dirty="0">
                <a:latin typeface="Arial Narrow" panose="020B0604020202020204" pitchFamily="34" charset="0"/>
                <a:ea typeface="Helvetica Neue Light" panose="02000403000000020004" pitchFamily="2" charset="0"/>
                <a:cs typeface="Arial Narrow" panose="020B0604020202020204" pitchFamily="34" charset="0"/>
              </a:rPr>
              <a:t>Starptautisks Demogrāfijas forums.</a:t>
            </a:r>
            <a:endParaRPr lang="en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F8B20-386A-7855-D481-27243CEEDC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53150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29F6EA-4F1A-E0BD-65EF-903DE13C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8"/>
            <a:ext cx="12192000" cy="6853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42022-E78A-43D1-BD31-2240A5670755}"/>
              </a:ext>
            </a:extLst>
          </p:cNvPr>
          <p:cNvSpPr txBox="1"/>
          <p:nvPr/>
        </p:nvSpPr>
        <p:spPr>
          <a:xfrm>
            <a:off x="11452188" y="6285126"/>
            <a:ext cx="295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b="1" u="none" cap="all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3</a:t>
            </a:r>
            <a:endParaRPr lang="en-LV" sz="2100" b="1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EE1F62-2A3F-A8A5-2614-CEE6C39DB1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44269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31789B-8E77-6363-DD26-B274DF8367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52E779-13C4-C240-9EFF-B3C49B0E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093" y="903007"/>
            <a:ext cx="3307977" cy="1325563"/>
          </a:xfrm>
        </p:spPr>
        <p:txBody>
          <a:bodyPr>
            <a:normAutofit/>
          </a:bodyPr>
          <a:lstStyle/>
          <a:p>
            <a:r>
              <a:rPr lang="lv-LV" sz="6400" u="none" cap="all" dirty="0">
                <a:solidFill>
                  <a:srgbClr val="52135A"/>
                </a:solidFill>
              </a:rPr>
              <a:t>PALDIES!</a:t>
            </a:r>
            <a:endParaRPr lang="en-LV" sz="6400" cap="all" dirty="0">
              <a:solidFill>
                <a:srgbClr val="521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6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DA032D-601D-BFB8-0EA3-12D567C01F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024" y="298357"/>
            <a:ext cx="4201952" cy="4277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6851A5-45F3-AF53-946C-C36199A4BD29}"/>
              </a:ext>
            </a:extLst>
          </p:cNvPr>
          <p:cNvSpPr txBox="1">
            <a:spLocks/>
          </p:cNvSpPr>
          <p:nvPr/>
        </p:nvSpPr>
        <p:spPr>
          <a:xfrm>
            <a:off x="824948" y="4807923"/>
            <a:ext cx="10542104" cy="1175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 – Latvija – 2030 (2050) “ATJAUNOJAMIES”</a:t>
            </a:r>
          </a:p>
        </p:txBody>
      </p:sp>
    </p:spTree>
    <p:extLst>
      <p:ext uri="{BB962C8B-B14F-4D97-AF65-F5344CB8AC3E}">
        <p14:creationId xmlns:p14="http://schemas.microsoft.com/office/powerpoint/2010/main" val="240975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7004-F082-D54F-A446-FA7335C4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95" y="365125"/>
            <a:ext cx="11175609" cy="1325563"/>
          </a:xfrm>
        </p:spPr>
        <p:txBody>
          <a:bodyPr>
            <a:normAutofit/>
          </a:bodyPr>
          <a:lstStyle/>
          <a:p>
            <a:r>
              <a:rPr lang="en-LV" dirty="0">
                <a:solidFill>
                  <a:srgbClr val="52135A"/>
                </a:solidFill>
              </a:rPr>
              <a:t>DEMOGRĀFISKO LIETU CENTRA </a:t>
            </a:r>
            <a:r>
              <a:rPr lang="lv-LV" dirty="0">
                <a:solidFill>
                  <a:srgbClr val="52135A"/>
                </a:solidFill>
              </a:rPr>
              <a:t>DARBS </a:t>
            </a:r>
            <a:br>
              <a:rPr lang="lv-LV" dirty="0">
                <a:solidFill>
                  <a:srgbClr val="52135A"/>
                </a:solidFill>
              </a:rPr>
            </a:br>
            <a:r>
              <a:rPr lang="en-LV" dirty="0">
                <a:solidFill>
                  <a:srgbClr val="52135A"/>
                </a:solidFill>
              </a:rPr>
              <a:t>2016 - 2022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0D58A-5679-3C48-AD24-0E0E26AB7949}"/>
              </a:ext>
            </a:extLst>
          </p:cNvPr>
          <p:cNvSpPr/>
          <p:nvPr/>
        </p:nvSpPr>
        <p:spPr>
          <a:xfrm>
            <a:off x="1873440" y="2085976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ĢIMENES </a:t>
            </a:r>
          </a:p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VALSTS PABALSTA REFORMA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574EE-A662-1A41-BDEB-61DB749471AE}"/>
              </a:ext>
            </a:extLst>
          </p:cNvPr>
          <p:cNvSpPr/>
          <p:nvPr/>
        </p:nvSpPr>
        <p:spPr>
          <a:xfrm>
            <a:off x="7790051" y="2085976"/>
            <a:ext cx="4069822" cy="14446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SOCIĀLĀS IEMAKSAS, SUBSĪDIJAS, STIPENDIJAS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859FA-993A-6848-9C83-4D7CC254A470}"/>
              </a:ext>
            </a:extLst>
          </p:cNvPr>
          <p:cNvSpPr/>
          <p:nvPr/>
        </p:nvSpPr>
        <p:spPr>
          <a:xfrm>
            <a:off x="1873439" y="3956051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NODARBINĀTĪBA,</a:t>
            </a:r>
          </a:p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DARBA VIDE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ABE9B-F045-3046-9137-A20D6D698C98}"/>
              </a:ext>
            </a:extLst>
          </p:cNvPr>
          <p:cNvSpPr/>
          <p:nvPr/>
        </p:nvSpPr>
        <p:spPr>
          <a:xfrm>
            <a:off x="7784741" y="3956050"/>
            <a:ext cx="4075132" cy="14446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COVID KRĪZE,</a:t>
            </a:r>
          </a:p>
          <a:p>
            <a:pPr algn="ctr"/>
            <a:r>
              <a:rPr lang="en-LV" sz="24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ENERGORESURSU CENAS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C93B3-7E1D-B797-1860-394F7BAB8E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1F2EFE-4E7A-EEDC-13D7-DCB42017A2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314" y="3949701"/>
            <a:ext cx="1465427" cy="1464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FAFDED-17A2-AFBF-CAD9-6809080E28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315" y="2079625"/>
            <a:ext cx="1468959" cy="146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30A7A-5F56-1812-78FF-6A110AE69F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12" y="3948102"/>
            <a:ext cx="1465427" cy="14684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F24FFE-59C8-41E5-9484-305D06D77B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13" y="2073276"/>
            <a:ext cx="1465426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7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26B3A-EE97-3665-D531-162CB1442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448"/>
            <a:ext cx="12191551" cy="68528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34CFC5-A380-7A51-BC08-3F8C86D031CE}"/>
              </a:ext>
            </a:extLst>
          </p:cNvPr>
          <p:cNvSpPr txBox="1">
            <a:spLocks/>
          </p:cNvSpPr>
          <p:nvPr/>
        </p:nvSpPr>
        <p:spPr>
          <a:xfrm>
            <a:off x="611841" y="364891"/>
            <a:ext cx="1096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LV" b="1" cap="all" dirty="0">
              <a:solidFill>
                <a:srgbClr val="52135A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4FEDE-0106-FD84-9920-3230736621F1}"/>
              </a:ext>
            </a:extLst>
          </p:cNvPr>
          <p:cNvSpPr txBox="1">
            <a:spLocks/>
          </p:cNvSpPr>
          <p:nvPr/>
        </p:nvSpPr>
        <p:spPr>
          <a:xfrm>
            <a:off x="617301" y="179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LV" dirty="0">
              <a:latin typeface="Arial Narrow" panose="020B0604020202020204" pitchFamily="34" charset="0"/>
              <a:ea typeface="Helvetica Neue Light" panose="020004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7" name="pap2_isa2">
            <a:hlinkClick r:id="" action="ppaction://media"/>
            <a:extLst>
              <a:ext uri="{FF2B5EF4-FFF2-40B4-BE49-F238E27FC236}">
                <a16:creationId xmlns:a16="http://schemas.microsoft.com/office/drawing/2014/main" id="{24A91501-3C7A-FB1E-B9B2-8571DE7A90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595" y="269097"/>
            <a:ext cx="10871104" cy="6114858"/>
          </a:xfrm>
        </p:spPr>
      </p:pic>
    </p:spTree>
    <p:extLst>
      <p:ext uri="{BB962C8B-B14F-4D97-AF65-F5344CB8AC3E}">
        <p14:creationId xmlns:p14="http://schemas.microsoft.com/office/powerpoint/2010/main" val="40553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1953C50-6DEC-7A1F-E5F1-CA567DB532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3528" y="5145631"/>
            <a:ext cx="1458370" cy="1458370"/>
          </a:xfrm>
          <a:custGeom>
            <a:avLst/>
            <a:gdLst>
              <a:gd name="connsiteX0" fmla="*/ 0 w 1459633"/>
              <a:gd name="connsiteY0" fmla="*/ 0 h 1459633"/>
              <a:gd name="connsiteX1" fmla="*/ 1459633 w 1459633"/>
              <a:gd name="connsiteY1" fmla="*/ 0 h 1459633"/>
              <a:gd name="connsiteX2" fmla="*/ 1459633 w 1459633"/>
              <a:gd name="connsiteY2" fmla="*/ 1459633 h 1459633"/>
              <a:gd name="connsiteX3" fmla="*/ 0 w 1459633"/>
              <a:gd name="connsiteY3" fmla="*/ 1459633 h 145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9633" h="1459633">
                <a:moveTo>
                  <a:pt x="0" y="0"/>
                </a:moveTo>
                <a:lnTo>
                  <a:pt x="1459633" y="0"/>
                </a:lnTo>
                <a:lnTo>
                  <a:pt x="1459633" y="1459633"/>
                </a:lnTo>
                <a:lnTo>
                  <a:pt x="0" y="1459633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F88F5A-3322-25AC-93D2-611AFA64EE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206" y="1412776"/>
            <a:ext cx="1457424" cy="1457424"/>
          </a:xfrm>
          <a:custGeom>
            <a:avLst/>
            <a:gdLst>
              <a:gd name="connsiteX0" fmla="*/ 0 w 1457424"/>
              <a:gd name="connsiteY0" fmla="*/ 0 h 1457424"/>
              <a:gd name="connsiteX1" fmla="*/ 1457424 w 1457424"/>
              <a:gd name="connsiteY1" fmla="*/ 0 h 1457424"/>
              <a:gd name="connsiteX2" fmla="*/ 1457424 w 1457424"/>
              <a:gd name="connsiteY2" fmla="*/ 1457424 h 1457424"/>
              <a:gd name="connsiteX3" fmla="*/ 0 w 1457424"/>
              <a:gd name="connsiteY3" fmla="*/ 1457424 h 145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424" h="1457424">
                <a:moveTo>
                  <a:pt x="0" y="0"/>
                </a:moveTo>
                <a:lnTo>
                  <a:pt x="1457424" y="0"/>
                </a:lnTo>
                <a:lnTo>
                  <a:pt x="1457424" y="1457424"/>
                </a:lnTo>
                <a:lnTo>
                  <a:pt x="0" y="145742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AC7E4-584E-7043-8412-5B603E96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8052860" cy="1325563"/>
          </a:xfrm>
        </p:spPr>
        <p:txBody>
          <a:bodyPr/>
          <a:lstStyle/>
          <a:p>
            <a:r>
              <a:rPr lang="en-LV" dirty="0">
                <a:solidFill>
                  <a:srgbClr val="52135A"/>
                </a:solidFill>
              </a:rPr>
              <a:t>NĀKOTNES RĪCĪBAS VIRZIENI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251529-F2BB-C549-88D5-E60B11A34994}"/>
              </a:ext>
            </a:extLst>
          </p:cNvPr>
          <p:cNvSpPr/>
          <p:nvPr/>
        </p:nvSpPr>
        <p:spPr>
          <a:xfrm>
            <a:off x="1728789" y="1417634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ĢIMENES VĒRTĪBU SPĒCINĀŠANA SABIEDRĪBĀ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5298E0-A5B0-534F-9964-596BA437F127}"/>
              </a:ext>
            </a:extLst>
          </p:cNvPr>
          <p:cNvSpPr/>
          <p:nvPr/>
        </p:nvSpPr>
        <p:spPr>
          <a:xfrm>
            <a:off x="7785100" y="1414458"/>
            <a:ext cx="4069822" cy="14446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BĒRNA APRŪPE UN AUDZINĀŠANA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44271-1487-2847-B3EA-97DF60EA2DEF}"/>
              </a:ext>
            </a:extLst>
          </p:cNvPr>
          <p:cNvSpPr/>
          <p:nvPr/>
        </p:nvSpPr>
        <p:spPr>
          <a:xfrm>
            <a:off x="1728788" y="3287709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DZĪVES KVALITĀTES PAAUGSTINĀŠANA ĢIMENĒS AR BĒRNIEM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C68F0-67F3-2E41-B755-A9911F18516B}"/>
              </a:ext>
            </a:extLst>
          </p:cNvPr>
          <p:cNvSpPr/>
          <p:nvPr/>
        </p:nvSpPr>
        <p:spPr>
          <a:xfrm>
            <a:off x="7785100" y="3284532"/>
            <a:ext cx="4069822" cy="14446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JAUNIEŠU PATSTĀVĪGĀS DZĪVES SĀKUMS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C7107-F2D4-154C-87FD-5FA05DFD7C1F}"/>
              </a:ext>
            </a:extLst>
          </p:cNvPr>
          <p:cNvSpPr/>
          <p:nvPr/>
        </p:nvSpPr>
        <p:spPr>
          <a:xfrm>
            <a:off x="4821238" y="5151428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LATVIEŠI PASAULĒ UN APTAKAĻCEĻĀ UZ LATVIJU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F474BC-0E78-9EC2-E25A-35ADC5C1AB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000" y="3277264"/>
            <a:ext cx="1463100" cy="14594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19E213-D522-5E92-134B-1C58F3080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244" y="1409900"/>
            <a:ext cx="1461556" cy="1457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1738A8-FEB0-012C-9608-BC6492EECD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88" y="3282943"/>
            <a:ext cx="1466560" cy="14594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F53A93-2A46-70C5-31AF-054E00126C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C81777C-4A7C-63A0-88DC-E4CC39382C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96B95-EC25-754A-9355-A73B9614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694590"/>
            <a:ext cx="10579100" cy="1325563"/>
          </a:xfrm>
        </p:spPr>
        <p:txBody>
          <a:bodyPr>
            <a:noAutofit/>
          </a:bodyPr>
          <a:lstStyle/>
          <a:p>
            <a:r>
              <a:rPr lang="lv-LV" dirty="0">
                <a:solidFill>
                  <a:srgbClr val="52135A"/>
                </a:solidFill>
                <a:effectLst/>
              </a:rPr>
              <a:t>“TAUTAS ATAUDZES STRATĒĢIJA</a:t>
            </a:r>
            <a:br>
              <a:rPr lang="lv-LV" dirty="0">
                <a:solidFill>
                  <a:srgbClr val="52135A"/>
                </a:solidFill>
                <a:effectLst/>
              </a:rPr>
            </a:br>
            <a:r>
              <a:rPr lang="lv-LV" dirty="0">
                <a:solidFill>
                  <a:srgbClr val="52135A"/>
                </a:solidFill>
                <a:effectLst/>
              </a:rPr>
              <a:t>ĢIMENE – LATVIJA 2030 (2050)” PLĀNA IZSTRĀDES UZDEVUMS</a:t>
            </a:r>
            <a:endParaRPr lang="en-LV" dirty="0">
              <a:solidFill>
                <a:srgbClr val="52135A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93D7865-8AFB-014B-B05F-72D7D6A57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666" y="34592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AAB78-F425-3026-C6C7-A2A9F31EB92B}"/>
              </a:ext>
            </a:extLst>
          </p:cNvPr>
          <p:cNvSpPr/>
          <p:nvPr/>
        </p:nvSpPr>
        <p:spPr>
          <a:xfrm>
            <a:off x="2046289" y="4830617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Prioritātes “Stipras ģimenes, veseli un</a:t>
            </a:r>
          </a:p>
          <a:p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aktīvi cilvēki” mērķi</a:t>
            </a:r>
          </a:p>
          <a:p>
            <a:pPr lvl="0"/>
            <a:endParaRPr lang="en-US" sz="1800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49CB9B-B980-6831-D9A3-85F7971CB55B}"/>
              </a:ext>
            </a:extLst>
          </p:cNvPr>
          <p:cNvSpPr/>
          <p:nvPr/>
        </p:nvSpPr>
        <p:spPr>
          <a:xfrm>
            <a:off x="2046289" y="2767592"/>
            <a:ext cx="4069822" cy="14446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NAP 2027 rīcības virziena “Stipras</a:t>
            </a:r>
          </a:p>
          <a:p>
            <a:pPr lvl="0"/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ģimenes paaudzēs” mērķa indikatoru</a:t>
            </a:r>
          </a:p>
          <a:p>
            <a:pPr lvl="0"/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lv-LV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</a:t>
            </a:r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ummārais dzimstības koeficients</a:t>
            </a:r>
          </a:p>
          <a:p>
            <a:pPr lvl="0"/>
            <a:r>
              <a:rPr lang="lv-LV" sz="1800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2027.gadā 1,77</a:t>
            </a:r>
          </a:p>
          <a:p>
            <a:pPr lvl="0"/>
            <a:r>
              <a:rPr lang="lv-LV" dirty="0" err="1">
                <a:solidFill>
                  <a:srgbClr val="FFFF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Remigrantu</a:t>
            </a:r>
            <a:r>
              <a:rPr lang="lv-LV" dirty="0">
                <a:solidFill>
                  <a:srgbClr val="FFFF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skaits 2027.gadā 6 000</a:t>
            </a:r>
            <a:endParaRPr lang="en-US" sz="1800" dirty="0">
              <a:solidFill>
                <a:srgbClr val="FFFF00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ECA18D-B8A9-732F-5C15-F579F05373A6}"/>
              </a:ext>
            </a:extLst>
          </p:cNvPr>
          <p:cNvSpPr/>
          <p:nvPr/>
        </p:nvSpPr>
        <p:spPr>
          <a:xfrm>
            <a:off x="469900" y="2767592"/>
            <a:ext cx="1574800" cy="14525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BBBDB-8C94-3E51-B26E-C7DE70F74113}"/>
              </a:ext>
            </a:extLst>
          </p:cNvPr>
          <p:cNvSpPr txBox="1"/>
          <p:nvPr/>
        </p:nvSpPr>
        <p:spPr>
          <a:xfrm>
            <a:off x="869950" y="2868156"/>
            <a:ext cx="1009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7200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1.</a:t>
            </a:r>
            <a:endParaRPr lang="en-LV" sz="7200" b="1" dirty="0">
              <a:latin typeface="Arial Narrow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E4A4F1-5888-FBB4-2829-6F60DDDF3391}"/>
              </a:ext>
            </a:extLst>
          </p:cNvPr>
          <p:cNvSpPr/>
          <p:nvPr/>
        </p:nvSpPr>
        <p:spPr>
          <a:xfrm>
            <a:off x="469900" y="4822345"/>
            <a:ext cx="1574800" cy="14525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98D1DA-BE1E-401E-3506-CB4A33CD8F3C}"/>
              </a:ext>
            </a:extLst>
          </p:cNvPr>
          <p:cNvSpPr txBox="1"/>
          <p:nvPr/>
        </p:nvSpPr>
        <p:spPr>
          <a:xfrm>
            <a:off x="869950" y="4922909"/>
            <a:ext cx="1009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7200" b="1" dirty="0">
                <a:solidFill>
                  <a:srgbClr val="52135A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2</a:t>
            </a:r>
            <a:r>
              <a:rPr lang="lv-LV" sz="7200" b="1" dirty="0">
                <a:solidFill>
                  <a:srgbClr val="52135A"/>
                </a:solidFill>
                <a:effectLst/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.</a:t>
            </a:r>
            <a:endParaRPr lang="en-LV" sz="7200" b="1" dirty="0">
              <a:latin typeface="Arial Narrow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B26559-6FDA-A330-43E9-4BBE64C846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065" y="4578365"/>
            <a:ext cx="5193768" cy="1783790"/>
          </a:xfrm>
          <a:prstGeom prst="rect">
            <a:avLst/>
          </a:prstGeom>
        </p:spPr>
      </p:pic>
      <p:sp>
        <p:nvSpPr>
          <p:cNvPr id="27" name="Triangle 26">
            <a:extLst>
              <a:ext uri="{FF2B5EF4-FFF2-40B4-BE49-F238E27FC236}">
                <a16:creationId xmlns:a16="http://schemas.microsoft.com/office/drawing/2014/main" id="{C35B5B07-6364-3230-1526-D09E4E326289}"/>
              </a:ext>
            </a:extLst>
          </p:cNvPr>
          <p:cNvSpPr/>
          <p:nvPr/>
        </p:nvSpPr>
        <p:spPr>
          <a:xfrm rot="5400000">
            <a:off x="5716281" y="3320959"/>
            <a:ext cx="861790" cy="33789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E90080EB-D1E0-93D0-F7C2-B8B25C986BEE}"/>
              </a:ext>
            </a:extLst>
          </p:cNvPr>
          <p:cNvSpPr/>
          <p:nvPr/>
        </p:nvSpPr>
        <p:spPr>
          <a:xfrm rot="5400000">
            <a:off x="5716281" y="5348757"/>
            <a:ext cx="861790" cy="33789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CFA4AE-31E0-7B6E-AA4A-77041401B9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065" y="2565442"/>
            <a:ext cx="5193768" cy="17837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2D67FC-E15B-470F-A18E-10E5D303EECC}"/>
              </a:ext>
            </a:extLst>
          </p:cNvPr>
          <p:cNvSpPr txBox="1"/>
          <p:nvPr/>
        </p:nvSpPr>
        <p:spPr>
          <a:xfrm>
            <a:off x="6265776" y="4050888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v-LV" sz="1400" dirty="0" err="1">
                <a:solidFill>
                  <a:srgbClr val="FF00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Remigrantu</a:t>
            </a:r>
            <a:r>
              <a:rPr lang="lv-LV" sz="1400" dirty="0">
                <a:solidFill>
                  <a:srgbClr val="FF00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 skaits: bāzes vērtība 4 850, </a:t>
            </a:r>
          </a:p>
          <a:p>
            <a:pPr lvl="0"/>
            <a:r>
              <a:rPr lang="lv-LV" sz="1400" dirty="0">
                <a:solidFill>
                  <a:srgbClr val="FF00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faktiski 2020.gadā – 4 700, 2021.gadā 7 000</a:t>
            </a:r>
            <a:endParaRPr lang="en-US" sz="1400" dirty="0">
              <a:solidFill>
                <a:srgbClr val="FF0000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4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D5A12-254B-5A31-D22B-7BE6176883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9470C3-597F-FC48-BD7A-6EF89EFB421A}"/>
              </a:ext>
            </a:extLst>
          </p:cNvPr>
          <p:cNvSpPr txBox="1">
            <a:spLocks/>
          </p:cNvSpPr>
          <p:nvPr/>
        </p:nvSpPr>
        <p:spPr>
          <a:xfrm>
            <a:off x="1524000" y="3027362"/>
            <a:ext cx="9144000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 sz="72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SITUĀCIJAS </a:t>
            </a:r>
            <a:r>
              <a:rPr lang="en-LV" sz="7200" b="1" dirty="0">
                <a:solidFill>
                  <a:srgbClr val="FF00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STATISTIKA</a:t>
            </a:r>
          </a:p>
        </p:txBody>
      </p:sp>
    </p:spTree>
    <p:extLst>
      <p:ext uri="{BB962C8B-B14F-4D97-AF65-F5344CB8AC3E}">
        <p14:creationId xmlns:p14="http://schemas.microsoft.com/office/powerpoint/2010/main" val="382204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36D854-E0DC-F0C3-9F3E-65995D0616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45811"/>
            <a:ext cx="11252201" cy="4815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E1DC4-A8D3-854A-ABA5-3B8D8268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43123"/>
            <a:ext cx="10515600" cy="1325563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52135A"/>
                </a:solidFill>
                <a:effectLst/>
              </a:rPr>
              <a:t>LATVIJAS IEDZĪVOTĀJU SKAITA IZMAIŅU PROGNOZES</a:t>
            </a:r>
            <a:endParaRPr lang="en-LV" dirty="0">
              <a:solidFill>
                <a:srgbClr val="52135A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793DB1-8EDF-A44B-5903-0FF04405E58E}"/>
              </a:ext>
            </a:extLst>
          </p:cNvPr>
          <p:cNvSpPr/>
          <p:nvPr/>
        </p:nvSpPr>
        <p:spPr>
          <a:xfrm>
            <a:off x="11061700" y="6070600"/>
            <a:ext cx="355600" cy="271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BE5DA3-2692-A320-0BD3-F9ACB79D55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9D9B6-489D-D343-F9D5-650D6FD04F21}"/>
              </a:ext>
            </a:extLst>
          </p:cNvPr>
          <p:cNvSpPr txBox="1"/>
          <p:nvPr/>
        </p:nvSpPr>
        <p:spPr>
          <a:xfrm>
            <a:off x="457200" y="6322855"/>
            <a:ext cx="3147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6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</a:rPr>
              <a:t>Oficiālās statistikas portāls (IRD030)</a:t>
            </a:r>
          </a:p>
        </p:txBody>
      </p:sp>
    </p:spTree>
    <p:extLst>
      <p:ext uri="{BB962C8B-B14F-4D97-AF65-F5344CB8AC3E}">
        <p14:creationId xmlns:p14="http://schemas.microsoft.com/office/powerpoint/2010/main" val="335735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E180AC-8D6E-2841-B5F1-86F8E995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64" y="0"/>
            <a:ext cx="10515600" cy="1325563"/>
          </a:xfrm>
        </p:spPr>
        <p:txBody>
          <a:bodyPr/>
          <a:lstStyle/>
          <a:p>
            <a:r>
              <a:rPr lang="en-LV" dirty="0">
                <a:solidFill>
                  <a:srgbClr val="52135A"/>
                </a:solidFill>
              </a:rPr>
              <a:t>IEDZĪVOTĀJU SKAITA IZMAIŅAS (%)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822B9A-AFCA-A843-A985-48CFACBE8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6" y="1030518"/>
            <a:ext cx="10515599" cy="56277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12FFAF-2181-B8DF-9DB1-DE123112E5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6" y="5778500"/>
            <a:ext cx="864257" cy="879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66E9C6-29A6-7AE0-77D8-F603FCB62B9B}"/>
              </a:ext>
            </a:extLst>
          </p:cNvPr>
          <p:cNvSpPr/>
          <p:nvPr/>
        </p:nvSpPr>
        <p:spPr>
          <a:xfrm>
            <a:off x="990600" y="6340303"/>
            <a:ext cx="3048000" cy="29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b="1" dirty="0">
              <a:latin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CDBB0-3AFB-C34E-22BB-591515414C92}"/>
              </a:ext>
            </a:extLst>
          </p:cNvPr>
          <p:cNvSpPr txBox="1"/>
          <p:nvPr/>
        </p:nvSpPr>
        <p:spPr>
          <a:xfrm>
            <a:off x="990600" y="6322855"/>
            <a:ext cx="3113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6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</a:rPr>
              <a:t>Oficiālās statistikas portāls (IRS010)</a:t>
            </a:r>
          </a:p>
        </p:txBody>
      </p:sp>
    </p:spTree>
    <p:extLst>
      <p:ext uri="{BB962C8B-B14F-4D97-AF65-F5344CB8AC3E}">
        <p14:creationId xmlns:p14="http://schemas.microsoft.com/office/powerpoint/2010/main" val="6587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4780</TotalTime>
  <Words>2272</Words>
  <Application>Microsoft Office PowerPoint</Application>
  <PresentationFormat>Widescreen</PresentationFormat>
  <Paragraphs>351</Paragraphs>
  <Slides>40</Slides>
  <Notes>24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HELVETICA NEUE CONDENSED</vt:lpstr>
      <vt:lpstr>Times New Roman</vt:lpstr>
      <vt:lpstr>Wingdings</vt:lpstr>
      <vt:lpstr>Office Theme</vt:lpstr>
      <vt:lpstr>PowerPoint Presentation</vt:lpstr>
      <vt:lpstr>TAUTAS ATAUDZES STRATĒĢIJAS IZSTRĀDE</vt:lpstr>
      <vt:lpstr>TAUTAS ATAUDZES STRATĒĢIJAS IZSTRĀDE</vt:lpstr>
      <vt:lpstr>DEMOGRĀFISKO LIETU CENTRA DARBS  2016 - 2022</vt:lpstr>
      <vt:lpstr>NĀKOTNES RĪCĪBAS VIRZIENI</vt:lpstr>
      <vt:lpstr>“TAUTAS ATAUDZES STRATĒĢIJA ĢIMENE – LATVIJA 2030 (2050)” PLĀNA IZSTRĀDES UZDEVUMS</vt:lpstr>
      <vt:lpstr>PowerPoint Presentation</vt:lpstr>
      <vt:lpstr>LATVIJAS IEDZĪVOTĀJU SKAITA IZMAIŅU PROGNOZES</vt:lpstr>
      <vt:lpstr>IEDZĪVOTĀJU SKAITA IZMAIŅAS (%)</vt:lpstr>
      <vt:lpstr>LATVIJAS IEDZĪVOTĀJU VECUMA PIRAMĪDA </vt:lpstr>
      <vt:lpstr>IEDZĪVOTĀJU VIDĒJAIS VECUMS PĒC DZIMUMA</vt:lpstr>
      <vt:lpstr>PIRMO LAULĪBU NOSLĒGŠANAS VIDĒJAIS VECUMS</vt:lpstr>
      <vt:lpstr>MĀTES VIDĒJAIS VECUMS</vt:lpstr>
      <vt:lpstr>JAUNDZIMUŠO SKAITA PROGNOZES</vt:lpstr>
      <vt:lpstr>IETEKME – NĀKAMĀS PAAUDZES </vt:lpstr>
      <vt:lpstr>DEMOGRĀFISKO SITUĀCIJU IETEKMĒJOŠIE FAKTORI</vt:lpstr>
      <vt:lpstr>PowerPoint Presentation</vt:lpstr>
      <vt:lpstr>PowerPoint Presentation</vt:lpstr>
      <vt:lpstr>NĀKOTNES RĪCĪBAS VIRZIENI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Integration of services in the cause of children’s wellbeing is a profitable long-term investment</vt:lpstr>
      <vt:lpstr>This project may be deemed one of the more profitable that the government could undertake</vt:lpstr>
      <vt:lpstr>PowerPoint Presentation</vt:lpstr>
      <vt:lpstr>PowerPoint Presentation</vt:lpstr>
      <vt:lpstr>PowerPoint Presentation</vt:lpstr>
      <vt:lpstr>PALDIES!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Imants Parādnieks</cp:lastModifiedBy>
  <cp:revision>185</cp:revision>
  <cp:lastPrinted>2023-01-18T07:58:43Z</cp:lastPrinted>
  <dcterms:created xsi:type="dcterms:W3CDTF">2022-10-26T09:58:38Z</dcterms:created>
  <dcterms:modified xsi:type="dcterms:W3CDTF">2023-01-18T08:02:14Z</dcterms:modified>
</cp:coreProperties>
</file>