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0" r:id="rId2"/>
    <p:sldMasterId id="2147483739" r:id="rId3"/>
    <p:sldMasterId id="2147483765" r:id="rId4"/>
    <p:sldMasterId id="2147483802" r:id="rId5"/>
    <p:sldMasterId id="2147483839" r:id="rId6"/>
  </p:sldMasterIdLst>
  <p:notesMasterIdLst>
    <p:notesMasterId r:id="rId21"/>
  </p:notesMasterIdLst>
  <p:sldIdLst>
    <p:sldId id="271" r:id="rId7"/>
    <p:sldId id="384" r:id="rId8"/>
    <p:sldId id="279" r:id="rId9"/>
    <p:sldId id="392" r:id="rId10"/>
    <p:sldId id="385" r:id="rId11"/>
    <p:sldId id="267" r:id="rId12"/>
    <p:sldId id="276" r:id="rId13"/>
    <p:sldId id="397" r:id="rId14"/>
    <p:sldId id="400" r:id="rId15"/>
    <p:sldId id="401" r:id="rId16"/>
    <p:sldId id="383" r:id="rId17"/>
    <p:sldId id="398" r:id="rId18"/>
    <p:sldId id="399" r:id="rId19"/>
    <p:sldId id="396" r:id="rId20"/>
  </p:sldIdLst>
  <p:sldSz cx="13741400" cy="7861300"/>
  <p:notesSz cx="13741400" cy="78613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4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18" autoAdjust="0"/>
    <p:restoredTop sz="96357" autoAdjust="0"/>
  </p:normalViewPr>
  <p:slideViewPr>
    <p:cSldViewPr snapToGrid="0">
      <p:cViewPr varScale="1">
        <p:scale>
          <a:sx n="99" d="100"/>
          <a:sy n="99" d="100"/>
        </p:scale>
        <p:origin x="11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3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 dirty="0" err="1">
                <a:latin typeface="Arial"/>
              </a:rPr>
              <a:t>Click</a:t>
            </a:r>
            <a:r>
              <a:rPr lang="lv-LV" sz="4400" b="0" strike="noStrike" spc="-1" dirty="0">
                <a:latin typeface="Arial"/>
              </a:rPr>
              <a:t> to </a:t>
            </a:r>
            <a:r>
              <a:rPr lang="lv-LV" sz="4400" b="0" strike="noStrike" spc="-1" dirty="0" err="1">
                <a:latin typeface="Arial"/>
              </a:rPr>
              <a:t>move</a:t>
            </a:r>
            <a:r>
              <a:rPr lang="lv-LV" sz="4400" b="0" strike="noStrike" spc="-1" dirty="0">
                <a:latin typeface="Arial"/>
              </a:rPr>
              <a:t> </a:t>
            </a:r>
            <a:r>
              <a:rPr lang="lv-LV" sz="4400" b="0" strike="noStrike" spc="-1" dirty="0" err="1">
                <a:latin typeface="Arial"/>
              </a:rPr>
              <a:t>the</a:t>
            </a:r>
            <a:r>
              <a:rPr lang="lv-LV" sz="4400" b="0" strike="noStrike" spc="-1" dirty="0">
                <a:latin typeface="Arial"/>
              </a:rPr>
              <a:t> </a:t>
            </a:r>
            <a:r>
              <a:rPr lang="lv-LV" sz="4400" b="0" strike="noStrike" spc="-1" dirty="0" err="1">
                <a:latin typeface="Arial"/>
              </a:rPr>
              <a:t>slide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3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lv-LV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lv-LV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FF2735E-C690-4D3A-9B8C-312FE26A0B81}" type="slidenum">
              <a:rPr lang="lv-LV" sz="1400" b="0" strike="noStrike" spc="-1">
                <a:latin typeface="Times New Roman"/>
              </a:rPr>
              <a:t>‹#›</a:t>
            </a:fld>
            <a:endParaRPr lang="lv-LV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44538"/>
            <a:ext cx="6505575" cy="3722687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1374840" y="3733920"/>
            <a:ext cx="10991160" cy="35377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Reģionāli Mājokļu garantiju programmas klienti pārklāj visu Latvijas teritoriju, bet aptuveni 3/4 jeb 77% no visām garantijām piešķirtas Rīgā un Pierīgā. Procentuāli no visiem reģioniem vismazākā aktivitāte Latgalē – 3% no garantijām.</a:t>
            </a:r>
          </a:p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Bez Rīgas aktīvākās pilsētas Mājokļu garantiju programmā ir Jelgava, Jūrmala, Liepāja, Ventspils, Valmiera.</a:t>
            </a:r>
          </a:p>
          <a:p>
            <a:pPr marL="216000" indent="-216000">
              <a:lnSpc>
                <a:spcPct val="100000"/>
              </a:lnSpc>
            </a:pPr>
            <a:endParaRPr lang="lv-LV" sz="2000" b="0" strike="noStrike" spc="-1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F3A70-360B-44F7-AEC1-9CEB52740CAA}" type="slidenum">
              <a:rPr kumimoji="0" lang="lv-LV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20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94188" y="588963"/>
            <a:ext cx="5151437" cy="2947987"/>
          </a:xfrm>
          <a:prstGeom prst="rect">
            <a:avLst/>
          </a:prstGeom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1374840" y="3733920"/>
            <a:ext cx="10991160" cy="3537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2000" b="0" strike="noStrike" spc="-1" dirty="0">
                <a:latin typeface="Arial"/>
              </a:rPr>
              <a:t>Par darījumiem no 01.07.2020.</a:t>
            </a:r>
          </a:p>
          <a:p>
            <a:r>
              <a:rPr lang="lv-LV" sz="2000" b="0" strike="noStrike" spc="-1" dirty="0">
                <a:latin typeface="Arial"/>
              </a:rPr>
              <a:t>Var kombinēt ar garantijām</a:t>
            </a:r>
          </a:p>
          <a:p>
            <a:r>
              <a:rPr lang="lv-LV" sz="2000" b="0" strike="noStrike" spc="-1" dirty="0">
                <a:latin typeface="Arial"/>
              </a:rPr>
              <a:t>Specifisks valsts atbalsts ģimenēm, kurām ir grūtāk saņemt aizdevumu, tādēļ ir konkrēti ierobežojumi.</a:t>
            </a:r>
          </a:p>
        </p:txBody>
      </p:sp>
      <p:sp>
        <p:nvSpPr>
          <p:cNvPr id="521" name="CustomShape 3"/>
          <p:cNvSpPr/>
          <p:nvPr/>
        </p:nvSpPr>
        <p:spPr>
          <a:xfrm>
            <a:off x="7783560" y="7467480"/>
            <a:ext cx="5954040" cy="39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A60C84B-E423-46EF-B222-B03877E087E8}" type="slidenum">
              <a:rPr lang="lv-LV" sz="1200" b="0" strike="noStrike" spc="-1">
                <a:latin typeface="Times New Roman"/>
              </a:rPr>
              <a:t>6</a:t>
            </a:fld>
            <a:endParaRPr lang="lv-LV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44538"/>
            <a:ext cx="6505575" cy="3722687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1374840" y="3733920"/>
            <a:ext cx="10991160" cy="35377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Reģionāli Mājokļu garantiju programmas klienti pārklāj visu Latvijas teritoriju, bet aptuveni 3/4 jeb 77% no visām garantijām piešķirtas Rīgā un Pierīgā. Procentuāli no visiem reģioniem vismazākā aktivitāte Latgalē – 3% no garantijām.</a:t>
            </a:r>
          </a:p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Bez Rīgas aktīvākās pilsētas Mājokļu garantiju programmā ir Jelgava, Jūrmala, Liepāja, Ventspils, Valmiera.</a:t>
            </a:r>
          </a:p>
          <a:p>
            <a:pPr marL="216000" indent="-216000">
              <a:lnSpc>
                <a:spcPct val="100000"/>
              </a:lnSpc>
            </a:pPr>
            <a:endParaRPr lang="lv-LV" sz="2000" b="0" strike="noStrike" spc="-1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BCF3A70-360B-44F7-AEC1-9CEB52740CAA}" type="slidenum">
              <a:rPr lang="lv-LV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lv-LV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2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" y="744538"/>
            <a:ext cx="6505575" cy="3722687"/>
          </a:xfrm>
          <a:prstGeom prst="rect">
            <a:avLst/>
          </a:prstGeom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1374840" y="3733920"/>
            <a:ext cx="10991160" cy="35377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Reģionāli Mājokļu garantiju programmas klienti pārklāj visu Latvijas teritoriju, bet aptuveni 3/4 jeb 77% no visām garantijām piešķirtas Rīgā un Pierīgā. Procentuāli no visiem reģioniem vismazākā aktivitāte Latgalē – 3% no garantijām.</a:t>
            </a:r>
          </a:p>
          <a:p>
            <a:pPr marL="216000" indent="-216000">
              <a:lnSpc>
                <a:spcPct val="100000"/>
              </a:lnSpc>
            </a:pPr>
            <a:r>
              <a:rPr lang="lv-LV" sz="2000" b="0" strike="noStrike" spc="-1">
                <a:latin typeface="Arial"/>
              </a:rPr>
              <a:t>Bez Rīgas aktīvākās pilsētas Mājokļu garantiju programmā ir Jelgava, Jūrmala, Liepāja, Ventspils, Valmiera.</a:t>
            </a:r>
          </a:p>
          <a:p>
            <a:pPr marL="216000" indent="-216000">
              <a:lnSpc>
                <a:spcPct val="100000"/>
              </a:lnSpc>
            </a:pPr>
            <a:endParaRPr lang="lv-LV" sz="2000" b="0" strike="noStrike" spc="-1"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F3A70-360B-44F7-AEC1-9CEB52740CAA}" type="slidenum">
              <a:rPr kumimoji="0" lang="lv-LV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53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812800"/>
            <a:ext cx="70072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803A0-31D7-40D3-BA76-E29569E65F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5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812800"/>
            <a:ext cx="70072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803A0-31D7-40D3-BA76-E29569E65F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3140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212362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0" y="1597086"/>
            <a:ext cx="9996843" cy="6049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61128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699" y="1591929"/>
            <a:ext cx="10026713" cy="6067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5850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912" y="1604797"/>
            <a:ext cx="10016499" cy="60614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34229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6" y="1593425"/>
            <a:ext cx="10035291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79258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7" y="1593425"/>
            <a:ext cx="10035292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299433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0252" y="1111277"/>
            <a:ext cx="7488907" cy="5205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611" y="3599965"/>
            <a:ext cx="1256019" cy="127818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992938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414" y="687239"/>
            <a:ext cx="3084470" cy="635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10870482" y="4947640"/>
            <a:ext cx="1112376" cy="17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7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45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771" y="515408"/>
            <a:ext cx="1756994" cy="7711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8383" y="7038860"/>
            <a:ext cx="169952" cy="244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391" y="6706306"/>
            <a:ext cx="239932" cy="244022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1152" y="2118847"/>
            <a:ext cx="11851958" cy="1519488"/>
          </a:xfrm>
        </p:spPr>
        <p:txBody>
          <a:bodyPr>
            <a:noAutofit/>
          </a:bodyPr>
          <a:lstStyle>
            <a:lvl1pPr>
              <a:defRPr sz="6086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616" y="3927615"/>
            <a:ext cx="11851958" cy="1131354"/>
          </a:xfrm>
        </p:spPr>
        <p:txBody>
          <a:bodyPr>
            <a:normAutofit/>
          </a:bodyPr>
          <a:lstStyle>
            <a:lvl1pPr marL="0" indent="0">
              <a:buNone/>
              <a:defRPr sz="3607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 b="0" i="0">
                <a:latin typeface="Century Gothic" panose="020B0502020202020204" pitchFamily="34" charset="0"/>
              </a:defRPr>
            </a:lvl2pPr>
            <a:lvl3pPr marL="1030620" indent="0">
              <a:buNone/>
              <a:defRPr b="0" i="0">
                <a:latin typeface="Century Gothic" panose="020B0502020202020204" pitchFamily="34" charset="0"/>
              </a:defRPr>
            </a:lvl3pPr>
            <a:lvl4pPr marL="1545930" indent="0">
              <a:buNone/>
              <a:defRPr b="0" i="0">
                <a:latin typeface="Century Gothic" panose="020B0502020202020204" pitchFamily="34" charset="0"/>
              </a:defRPr>
            </a:lvl4pPr>
            <a:lvl5pPr marL="206124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3460" y="602312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3460" y="6328827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833" y="6701501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833" y="703873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61153" y="5155544"/>
            <a:ext cx="2385747" cy="242641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25744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41400" cy="7861300"/>
          </a:xfrm>
        </p:spPr>
        <p:txBody>
          <a:bodyPr>
            <a:normAutofit/>
          </a:bodyPr>
          <a:lstStyle>
            <a:lvl1pPr marL="0" indent="0" algn="r">
              <a:buNone/>
              <a:defRPr sz="2254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185195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721" y="1340288"/>
            <a:ext cx="11851958" cy="618594"/>
          </a:xfrm>
        </p:spPr>
        <p:txBody>
          <a:bodyPr anchor="ctr">
            <a:noAutofit/>
          </a:bodyPr>
          <a:lstStyle>
            <a:lvl1pPr marL="0" indent="0">
              <a:buNone/>
              <a:defRPr sz="3607"/>
            </a:lvl1pPr>
            <a:lvl2pPr marL="515310" indent="0">
              <a:buNone/>
              <a:defRPr sz="3607"/>
            </a:lvl2pPr>
            <a:lvl3pPr marL="1030620" indent="0">
              <a:buNone/>
              <a:defRPr sz="3607"/>
            </a:lvl3pPr>
            <a:lvl4pPr marL="1545930" indent="0">
              <a:buNone/>
              <a:defRPr sz="3607"/>
            </a:lvl4pPr>
            <a:lvl5pPr marL="2061240" indent="0">
              <a:buNone/>
              <a:defRPr sz="3607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957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10798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122901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20375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1675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0316"/>
            <a:ext cx="6870701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1675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1675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8" y="2573120"/>
            <a:ext cx="1756994" cy="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428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091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3091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3091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6466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14972" y="0"/>
            <a:ext cx="3426428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587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587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587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330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44720" y="1710067"/>
            <a:ext cx="5734530" cy="5513828"/>
          </a:xfrm>
        </p:spPr>
        <p:txBody>
          <a:bodyPr>
            <a:normAutofit/>
          </a:bodyPr>
          <a:lstStyle>
            <a:lvl1pPr marL="0" indent="0">
              <a:buNone/>
              <a:defRPr sz="2254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9963" y="227207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181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41589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41589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941589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941589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8516895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399890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1484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484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98246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8246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71484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1484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798246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98246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798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8682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90496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68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48682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90496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7710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069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3368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4495264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0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21806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3723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0810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22727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13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2149201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3282404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9493885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6065337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604234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9966171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2757411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328795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26647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1258879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029348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429932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7642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98311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3140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44790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0" y="1597086"/>
            <a:ext cx="9996843" cy="6049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25264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699" y="1591929"/>
            <a:ext cx="10026713" cy="6067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5604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912" y="1604797"/>
            <a:ext cx="10016499" cy="60614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7301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6" y="1593425"/>
            <a:ext cx="10035291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00098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7" y="1593425"/>
            <a:ext cx="10035292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072877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0252" y="1111277"/>
            <a:ext cx="7488907" cy="5205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611" y="3599965"/>
            <a:ext cx="1256019" cy="127818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6682985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414" y="687239"/>
            <a:ext cx="3084470" cy="635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10870482" y="4947640"/>
            <a:ext cx="1112376" cy="17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24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542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ils mēs palīdz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977901"/>
            <a:ext cx="12025312" cy="792163"/>
          </a:xfrm>
          <a:prstGeom prst="rect">
            <a:avLst/>
          </a:prstGeom>
        </p:spPr>
        <p:txBody>
          <a:bodyPr/>
          <a:lstStyle>
            <a:lvl1pPr>
              <a:defRPr sz="4916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>
                <a:solidFill>
                  <a:schemeClr val="bg1"/>
                </a:solidFill>
                <a:latin typeface="Century Gothic" pitchFamily="34" charset="0"/>
                <a:ea typeface="Mark" pitchFamily="50" charset="0"/>
              </a:rPr>
              <a:t>mēs palīdzam Latvijai augt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6045" y="1914426"/>
            <a:ext cx="12025312" cy="647700"/>
          </a:xfrm>
          <a:prstGeom prst="rect">
            <a:avLst/>
          </a:prstGeom>
        </p:spPr>
        <p:txBody>
          <a:bodyPr/>
          <a:lstStyle>
            <a:lvl1pPr marL="14314" fontAlgn="auto">
              <a:lnSpc>
                <a:spcPts val="1646"/>
              </a:lnSpc>
              <a:spcBef>
                <a:spcPts val="45"/>
              </a:spcBef>
              <a:spcAft>
                <a:spcPts val="0"/>
              </a:spcAft>
              <a:defRPr sz="1770">
                <a:solidFill>
                  <a:schemeClr val="bg1"/>
                </a:solidFill>
              </a:defRPr>
            </a:lvl1pPr>
          </a:lstStyle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58" b="1" err="1">
                <a:solidFill>
                  <a:schemeClr val="bg1"/>
                </a:solidFill>
                <a:latin typeface="Century Gothic" pitchFamily="34" charset="0"/>
                <a:cs typeface="Mark"/>
              </a:rPr>
              <a:t>altum.lv</a:t>
            </a:r>
            <a:endParaRPr lang="lv-LV" sz="2458" b="1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278">
                <a:solidFill>
                  <a:schemeClr val="bg1"/>
                </a:solidFill>
                <a:latin typeface="Century Gothic" pitchFamily="34" charset="0"/>
                <a:cs typeface="Mark"/>
              </a:rPr>
              <a:t>telefona</a:t>
            </a:r>
            <a:r>
              <a:rPr lang="lv-LV" sz="1278" spc="-98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278" spc="-5">
                <a:solidFill>
                  <a:schemeClr val="bg1"/>
                </a:solidFill>
                <a:latin typeface="Century Gothic" pitchFamily="34" charset="0"/>
                <a:cs typeface="Mark"/>
              </a:rPr>
              <a:t>numurs</a:t>
            </a:r>
            <a:endParaRPr lang="lv-LV" sz="1278">
              <a:solidFill>
                <a:schemeClr val="bg1"/>
              </a:solidFill>
              <a:latin typeface="Century Gothic" pitchFamily="34" charset="0"/>
              <a:cs typeface="Mark"/>
            </a:endParaRPr>
          </a:p>
          <a:p>
            <a:pPr marL="1270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lv-LV" sz="1278" spc="-5">
                <a:solidFill>
                  <a:schemeClr val="bg1"/>
                </a:solidFill>
                <a:latin typeface="Century Gothic" pitchFamily="34" charset="0"/>
                <a:cs typeface="Mark"/>
              </a:rPr>
              <a:t>e-pasta</a:t>
            </a:r>
            <a:r>
              <a:rPr lang="lv-LV" sz="1278" spc="-98">
                <a:solidFill>
                  <a:schemeClr val="bg1"/>
                </a:solidFill>
                <a:latin typeface="Century Gothic" pitchFamily="34" charset="0"/>
                <a:cs typeface="Mark"/>
              </a:rPr>
              <a:t> </a:t>
            </a:r>
            <a:r>
              <a:rPr lang="lv-LV" sz="1278">
                <a:solidFill>
                  <a:schemeClr val="bg1"/>
                </a:solidFill>
                <a:latin typeface="Century Gothic" pitchFamily="34" charset="0"/>
                <a:cs typeface="Mark"/>
              </a:rPr>
              <a:t>adrese</a:t>
            </a:r>
          </a:p>
        </p:txBody>
      </p:sp>
    </p:spTree>
    <p:extLst>
      <p:ext uri="{BB962C8B-B14F-4D97-AF65-F5344CB8AC3E}">
        <p14:creationId xmlns:p14="http://schemas.microsoft.com/office/powerpoint/2010/main" val="22507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686880" y="313560"/>
            <a:ext cx="12366720" cy="608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8682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90496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868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48682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90496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686880" y="313560"/>
            <a:ext cx="12366720" cy="608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8682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9049680" y="18392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6868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48682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9049680" y="4220640"/>
            <a:ext cx="398196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771" y="515408"/>
            <a:ext cx="1756994" cy="7711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8383" y="7038860"/>
            <a:ext cx="169952" cy="244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391" y="6706306"/>
            <a:ext cx="239932" cy="244022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1152" y="2118847"/>
            <a:ext cx="11851958" cy="1519488"/>
          </a:xfrm>
        </p:spPr>
        <p:txBody>
          <a:bodyPr>
            <a:noAutofit/>
          </a:bodyPr>
          <a:lstStyle>
            <a:lvl1pPr>
              <a:defRPr sz="6086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616" y="3927615"/>
            <a:ext cx="11851958" cy="1131354"/>
          </a:xfrm>
        </p:spPr>
        <p:txBody>
          <a:bodyPr>
            <a:normAutofit/>
          </a:bodyPr>
          <a:lstStyle>
            <a:lvl1pPr marL="0" indent="0">
              <a:buNone/>
              <a:defRPr sz="3607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 b="0" i="0">
                <a:latin typeface="Century Gothic" panose="020B0502020202020204" pitchFamily="34" charset="0"/>
              </a:defRPr>
            </a:lvl2pPr>
            <a:lvl3pPr marL="1030620" indent="0">
              <a:buNone/>
              <a:defRPr b="0" i="0">
                <a:latin typeface="Century Gothic" panose="020B0502020202020204" pitchFamily="34" charset="0"/>
              </a:defRPr>
            </a:lvl3pPr>
            <a:lvl4pPr marL="1545930" indent="0">
              <a:buNone/>
              <a:defRPr b="0" i="0">
                <a:latin typeface="Century Gothic" panose="020B0502020202020204" pitchFamily="34" charset="0"/>
              </a:defRPr>
            </a:lvl4pPr>
            <a:lvl5pPr marL="206124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3460" y="602312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3460" y="6328827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833" y="6701501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833" y="703873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61153" y="5155544"/>
            <a:ext cx="2385747" cy="242641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612947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41400" cy="7861300"/>
          </a:xfrm>
        </p:spPr>
        <p:txBody>
          <a:bodyPr>
            <a:normAutofit/>
          </a:bodyPr>
          <a:lstStyle>
            <a:lvl1pPr marL="0" indent="0" algn="r">
              <a:buNone/>
              <a:defRPr sz="2254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185195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721" y="1340288"/>
            <a:ext cx="11851958" cy="618594"/>
          </a:xfrm>
        </p:spPr>
        <p:txBody>
          <a:bodyPr anchor="ctr">
            <a:noAutofit/>
          </a:bodyPr>
          <a:lstStyle>
            <a:lvl1pPr marL="0" indent="0">
              <a:buNone/>
              <a:defRPr sz="3607"/>
            </a:lvl1pPr>
            <a:lvl2pPr marL="515310" indent="0">
              <a:buNone/>
              <a:defRPr sz="3607"/>
            </a:lvl2pPr>
            <a:lvl3pPr marL="1030620" indent="0">
              <a:buNone/>
              <a:defRPr sz="3607"/>
            </a:lvl3pPr>
            <a:lvl4pPr marL="1545930" indent="0">
              <a:buNone/>
              <a:defRPr sz="3607"/>
            </a:lvl4pPr>
            <a:lvl5pPr marL="2061240" indent="0">
              <a:buNone/>
              <a:defRPr sz="3607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67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30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122901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23895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1675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0316"/>
            <a:ext cx="6870701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1675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1675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8" y="2573120"/>
            <a:ext cx="1756994" cy="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428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091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3091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3091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25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14972" y="0"/>
            <a:ext cx="3426428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587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587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587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24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44720" y="1710067"/>
            <a:ext cx="5734530" cy="5513828"/>
          </a:xfrm>
        </p:spPr>
        <p:txBody>
          <a:bodyPr>
            <a:normAutofit/>
          </a:bodyPr>
          <a:lstStyle>
            <a:lvl1pPr marL="0" indent="0">
              <a:buNone/>
              <a:defRPr sz="2254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9963" y="227207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7204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41589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41589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941589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941589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602699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83083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1484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484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98246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8246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71484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1484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798246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98246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14795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7710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069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3368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486794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0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21806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3723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0810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22727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13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7570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05543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255875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79408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876490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937294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275196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117631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947470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250980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19490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86880" y="313560"/>
            <a:ext cx="12366720" cy="608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55062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890289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440279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3140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83038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0" y="1597086"/>
            <a:ext cx="9996843" cy="60495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5797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699" y="1591929"/>
            <a:ext cx="10026713" cy="6067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43269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912" y="1604797"/>
            <a:ext cx="10016499" cy="60614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714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6" y="1593425"/>
            <a:ext cx="10035291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1565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357" y="1593425"/>
            <a:ext cx="10035292" cy="60727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8816772" y="7059058"/>
            <a:ext cx="123891" cy="126004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8893364" y="605393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7270998" y="5492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5377970" y="560070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806860" y="5186133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3312216" y="36033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2019363" y="3083190"/>
            <a:ext cx="123891" cy="12600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519984" y="420133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940834" y="498418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8823152" y="395062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8327596" y="4430080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940764" y="3382954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6197048" y="3037552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9265037" y="3060945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949269" y="464190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929454" y="4291079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7275088" y="2369474"/>
            <a:ext cx="1190859" cy="478032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38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57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7097287" y="2856826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32" y="3754831"/>
            <a:ext cx="1190859" cy="45557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5067634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4663245"/>
            <a:ext cx="1190859" cy="4555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576112" y="513485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966" y="4856566"/>
            <a:ext cx="1190859" cy="4555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9483163" y="5321463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55" y="4948259"/>
            <a:ext cx="1190859" cy="455574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165653" y="5413161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8816775" y="7059058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8327596" y="4430081"/>
            <a:ext cx="123891" cy="12600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7097287" y="285682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5067632" y="4219729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576112" y="5134854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9483163" y="5321465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165652" y="5413157"/>
            <a:ext cx="199665" cy="203069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2536" y="287066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5805" y="366953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363" y="418405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6216" y="580411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271" y="680604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497" y="52433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462" y="31555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398" y="278194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160" y="4398387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5469" y="5376020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44359" y="535688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4161" y="4423038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0672" y="3357196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9867" y="3043452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7483" y="3956675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333" y="4749794"/>
            <a:ext cx="1248893" cy="240206"/>
          </a:xfrm>
        </p:spPr>
        <p:txBody>
          <a:bodyPr anchor="ctr">
            <a:noAutofit/>
          </a:bodyPr>
          <a:lstStyle>
            <a:lvl1pPr marL="0" indent="0" algn="ctr">
              <a:buNone/>
              <a:defRPr sz="124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453" y="3626696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1948" y="4744611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674" y="4558033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049" y="4841489"/>
            <a:ext cx="1248893" cy="5313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7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5004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0252" y="1111277"/>
            <a:ext cx="7488907" cy="5205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7611" y="3599965"/>
            <a:ext cx="1256019" cy="127818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873036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3278" y="1111277"/>
            <a:ext cx="5185231" cy="87347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7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8200" y="5893887"/>
            <a:ext cx="169952" cy="2440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9" y="5561334"/>
            <a:ext cx="239932" cy="244022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3278" y="4878152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3278" y="518385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650" y="555652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7650" y="5893767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3278" y="2318950"/>
            <a:ext cx="2272341" cy="231107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6414" y="687239"/>
            <a:ext cx="3084470" cy="6358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10870482" y="4947640"/>
            <a:ext cx="1112376" cy="17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3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96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771" y="515408"/>
            <a:ext cx="1756994" cy="7711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8383" y="7038860"/>
            <a:ext cx="169952" cy="244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391" y="6706306"/>
            <a:ext cx="239932" cy="244022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1152" y="2118847"/>
            <a:ext cx="11851958" cy="1519488"/>
          </a:xfrm>
        </p:spPr>
        <p:txBody>
          <a:bodyPr>
            <a:noAutofit/>
          </a:bodyPr>
          <a:lstStyle>
            <a:lvl1pPr>
              <a:defRPr sz="6086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616" y="3927615"/>
            <a:ext cx="11851958" cy="1131354"/>
          </a:xfrm>
        </p:spPr>
        <p:txBody>
          <a:bodyPr>
            <a:normAutofit/>
          </a:bodyPr>
          <a:lstStyle>
            <a:lvl1pPr marL="0" indent="0">
              <a:buNone/>
              <a:defRPr sz="3607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 b="0" i="0">
                <a:latin typeface="Century Gothic" panose="020B0502020202020204" pitchFamily="34" charset="0"/>
              </a:defRPr>
            </a:lvl2pPr>
            <a:lvl3pPr marL="1030620" indent="0">
              <a:buNone/>
              <a:defRPr b="0" i="0">
                <a:latin typeface="Century Gothic" panose="020B0502020202020204" pitchFamily="34" charset="0"/>
              </a:defRPr>
            </a:lvl3pPr>
            <a:lvl4pPr marL="1545930" indent="0">
              <a:buNone/>
              <a:defRPr b="0" i="0">
                <a:latin typeface="Century Gothic" panose="020B0502020202020204" pitchFamily="34" charset="0"/>
              </a:defRPr>
            </a:lvl4pPr>
            <a:lvl5pPr marL="206124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3460" y="6023124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1" i="0">
                <a:latin typeface="Century Gothic" panose="020B0502020202020204" pitchFamily="34" charset="0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3460" y="6328827"/>
            <a:ext cx="2272341" cy="2841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833" y="6701501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7833" y="7038739"/>
            <a:ext cx="2272341" cy="26166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78" b="0" i="0">
                <a:latin typeface="+mn-lt"/>
              </a:defRPr>
            </a:lvl1pPr>
            <a:lvl2pPr marL="515310" indent="0">
              <a:buFontTx/>
              <a:buNone/>
              <a:defRPr/>
            </a:lvl2pPr>
            <a:lvl3pPr marL="1030620" indent="0">
              <a:buFontTx/>
              <a:buNone/>
              <a:defRPr/>
            </a:lvl3pPr>
            <a:lvl4pPr marL="1545930" indent="0">
              <a:buFontTx/>
              <a:buNone/>
              <a:defRPr/>
            </a:lvl4pPr>
            <a:lvl5pPr marL="206124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61153" y="5155544"/>
            <a:ext cx="2385747" cy="242641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894144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741400" cy="7861300"/>
          </a:xfrm>
        </p:spPr>
        <p:txBody>
          <a:bodyPr>
            <a:normAutofit/>
          </a:bodyPr>
          <a:lstStyle>
            <a:lvl1pPr marL="0" indent="0" algn="r">
              <a:buNone/>
              <a:defRPr sz="2254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185195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721" y="1340288"/>
            <a:ext cx="11851958" cy="618594"/>
          </a:xfrm>
        </p:spPr>
        <p:txBody>
          <a:bodyPr anchor="ctr">
            <a:noAutofit/>
          </a:bodyPr>
          <a:lstStyle>
            <a:lvl1pPr marL="0" indent="0">
              <a:buNone/>
              <a:defRPr sz="3607"/>
            </a:lvl1pPr>
            <a:lvl2pPr marL="515310" indent="0">
              <a:buNone/>
              <a:defRPr sz="3607"/>
            </a:lvl2pPr>
            <a:lvl3pPr marL="1030620" indent="0">
              <a:buNone/>
              <a:defRPr sz="3607"/>
            </a:lvl3pPr>
            <a:lvl4pPr marL="1545930" indent="0">
              <a:buNone/>
              <a:defRPr sz="3607"/>
            </a:lvl4pPr>
            <a:lvl5pPr marL="2061240" indent="0">
              <a:buNone/>
              <a:defRPr sz="3607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02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9372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564" y="3122901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136" y="0"/>
            <a:ext cx="6577264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564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564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71589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1675" y="321965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0316"/>
            <a:ext cx="6870701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1675" y="1018783"/>
            <a:ext cx="5933136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1675" y="1999901"/>
            <a:ext cx="5933136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8" y="2573120"/>
            <a:ext cx="1756994" cy="7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29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6428" cy="7861300"/>
          </a:xfrm>
        </p:spPr>
        <p:txBody>
          <a:bodyPr>
            <a:normAutofit/>
          </a:bodyPr>
          <a:lstStyle>
            <a:lvl1pPr marL="0" indent="0" algn="l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091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3091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3091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00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14972" y="0"/>
            <a:ext cx="3426428" cy="7861300"/>
          </a:xfrm>
        </p:spPr>
        <p:txBody>
          <a:bodyPr>
            <a:normAutofit/>
          </a:bodyPr>
          <a:lstStyle>
            <a:lvl1pPr marL="0" indent="0" algn="r">
              <a:buNone/>
              <a:defRPr sz="2705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587" y="1018783"/>
            <a:ext cx="8816932" cy="980810"/>
          </a:xfrm>
        </p:spPr>
        <p:txBody>
          <a:bodyPr anchor="t">
            <a:normAutofit/>
          </a:bodyPr>
          <a:lstStyle>
            <a:lvl1pPr>
              <a:defRPr sz="4959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587" y="1999901"/>
            <a:ext cx="8816932" cy="869838"/>
          </a:xfrm>
        </p:spPr>
        <p:txBody>
          <a:bodyPr>
            <a:normAutofit/>
          </a:bodyPr>
          <a:lstStyle>
            <a:lvl1pPr marL="0" indent="0">
              <a:buNone/>
              <a:defRPr sz="3381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587" y="2869739"/>
            <a:ext cx="8816932" cy="4602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705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7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7023600" y="42206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44720" y="1710067"/>
            <a:ext cx="5734530" cy="5513828"/>
          </a:xfrm>
        </p:spPr>
        <p:txBody>
          <a:bodyPr>
            <a:normAutofit/>
          </a:bodyPr>
          <a:lstStyle>
            <a:lvl1pPr marL="0" indent="0">
              <a:buNone/>
              <a:defRPr sz="2254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9963" y="2272075"/>
            <a:ext cx="5933136" cy="4389810"/>
          </a:xfrm>
        </p:spPr>
        <p:txBody>
          <a:bodyPr/>
          <a:lstStyle>
            <a:lvl1pPr marL="257655" indent="-257655">
              <a:buClr>
                <a:srgbClr val="C1D82F"/>
              </a:buClr>
              <a:buFontTx/>
              <a:buBlip>
                <a:blip r:embed="rId2"/>
              </a:buBlip>
              <a:defRPr sz="2705"/>
            </a:lvl1pPr>
            <a:lvl2pPr marL="772965" indent="-257655">
              <a:buClr>
                <a:srgbClr val="01B5CE"/>
              </a:buClr>
              <a:buFont typeface="System Font Regular"/>
              <a:buChar char="⎼"/>
              <a:defRPr/>
            </a:lvl2pPr>
            <a:lvl3pPr marL="1288275" indent="-257655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B84AA-D102-4BB2-83BE-23EA836DD5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EEFF0-C671-4EFB-9857-7D3B51C8E2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25C6-2A7C-4AE0-9A60-828FCAAA74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3238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41589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41589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941589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941589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614863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3938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3938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155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155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42372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42372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43938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3938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43155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155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442372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42372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858041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4721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1484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484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98246" y="1711547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98246" y="3976722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4721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721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71484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1484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798246" y="4751250"/>
            <a:ext cx="2106941" cy="214285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98246" y="7016424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32904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1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7710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069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33689" y="2052203"/>
            <a:ext cx="2701045" cy="274708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0850922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720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21806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3723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0810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22727" y="2183224"/>
            <a:ext cx="3461116" cy="352011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3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13" y="5900373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772816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169126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96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953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0942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3931" y="3142118"/>
            <a:ext cx="3139052" cy="1577065"/>
          </a:xfrm>
        </p:spPr>
        <p:txBody>
          <a:bodyPr>
            <a:noAutofit/>
          </a:bodyPr>
          <a:lstStyle>
            <a:lvl1pPr marL="0" indent="0" algn="ctr">
              <a:buNone/>
              <a:defRPr sz="9918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065993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/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20560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020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400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999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29988" y="4974018"/>
            <a:ext cx="2106941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>
                <a:highlight>
                  <a:srgbClr val="C1D82F"/>
                </a:highlight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7130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7023600" y="1839240"/>
            <a:ext cx="603468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86880" y="4220640"/>
            <a:ext cx="12366720" cy="217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796178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814807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111795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95763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1154095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524576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623588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733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7733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302455" y="2979857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600" y="3059609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6600" y="3549517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944720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8865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8865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623588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7733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77733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8302455" y="6062079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6600" y="6141831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56600" y="6631739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5683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944720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8865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865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88450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864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64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8824281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8426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8426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057936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601516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5661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661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7415353" y="4280123"/>
            <a:ext cx="3327520" cy="1509695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sz="2029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9498" y="4359875"/>
            <a:ext cx="3219230" cy="445474"/>
          </a:xfrm>
        </p:spPr>
        <p:txBody>
          <a:bodyPr>
            <a:normAutofit/>
          </a:bodyPr>
          <a:lstStyle>
            <a:lvl1pPr marL="0" indent="0" algn="ctr">
              <a:buNone/>
              <a:defRPr sz="202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9498" y="4849782"/>
            <a:ext cx="3219230" cy="808334"/>
          </a:xfrm>
        </p:spPr>
        <p:txBody>
          <a:bodyPr>
            <a:normAutofit/>
          </a:bodyPr>
          <a:lstStyle>
            <a:lvl1pPr marL="0" indent="0" algn="ctr">
              <a:buNone/>
              <a:defRPr sz="1691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515310" indent="0">
              <a:buNone/>
              <a:defRPr/>
            </a:lvl2pPr>
            <a:lvl3pPr marL="1030620" indent="0">
              <a:buNone/>
              <a:defRPr/>
            </a:lvl3pPr>
            <a:lvl4pPr marL="1545930" indent="0">
              <a:buNone/>
              <a:defRPr/>
            </a:lvl4pPr>
            <a:lvl5pPr marL="206124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834579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721" y="515495"/>
            <a:ext cx="12078378" cy="824793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721" y="1609851"/>
            <a:ext cx="9976830" cy="60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7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360" cy="1311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86880" y="313560"/>
            <a:ext cx="12366720" cy="1312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6880" y="1839240"/>
            <a:ext cx="12366720" cy="4559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/>
          <a:srcRect l="7563" t="6561" r="7563" b="8565"/>
          <a:stretch/>
        </p:blipFill>
        <p:spPr>
          <a:xfrm>
            <a:off x="0" y="1"/>
            <a:ext cx="13741400" cy="7861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21" y="418542"/>
            <a:ext cx="11851958" cy="151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21" y="2092707"/>
            <a:ext cx="11851958" cy="498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721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62E-8960-6947-B215-BE88EFAFE8FA}" type="datetimeFigureOut">
              <a:rPr lang="lv-LV" smtClean="0"/>
              <a:t>19.01.2023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1839" y="7286261"/>
            <a:ext cx="4637723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4864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953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</p:sldLayoutIdLst>
  <p:txStyles>
    <p:titleStyle>
      <a:lvl1pPr algn="l" defTabSz="1030620" rtl="0" eaLnBrk="1" latinLnBrk="0" hangingPunct="1">
        <a:lnSpc>
          <a:spcPct val="90000"/>
        </a:lnSpc>
        <a:spcBef>
          <a:spcPct val="0"/>
        </a:spcBef>
        <a:buNone/>
        <a:defRPr sz="4959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7655" indent="-257655" algn="l" defTabSz="1030620" rtl="0" eaLnBrk="1" latinLnBrk="0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1pPr>
      <a:lvl2pPr marL="77296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2pPr>
      <a:lvl3pPr marL="128827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3pPr>
      <a:lvl4pPr marL="180358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31889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83420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34951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86482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38013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531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2pPr>
      <a:lvl3pPr marL="103062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3pPr>
      <a:lvl4pPr marL="154593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06124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57655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09186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60717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/>
          <a:srcRect l="7563" t="6561" r="7563" b="8565"/>
          <a:stretch/>
        </p:blipFill>
        <p:spPr>
          <a:xfrm>
            <a:off x="0" y="1"/>
            <a:ext cx="13741400" cy="7861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21" y="418542"/>
            <a:ext cx="11851958" cy="151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21" y="2092707"/>
            <a:ext cx="11851958" cy="498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721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1839" y="7286261"/>
            <a:ext cx="4637723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4864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875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8" r:id="rId36"/>
  </p:sldLayoutIdLst>
  <p:hf hdr="0" ftr="0" dt="0"/>
  <p:txStyles>
    <p:titleStyle>
      <a:lvl1pPr algn="l" defTabSz="1030620" rtl="0" eaLnBrk="1" latinLnBrk="0" hangingPunct="1">
        <a:lnSpc>
          <a:spcPct val="90000"/>
        </a:lnSpc>
        <a:spcBef>
          <a:spcPct val="0"/>
        </a:spcBef>
        <a:buNone/>
        <a:defRPr sz="4959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7655" indent="-257655" algn="l" defTabSz="1030620" rtl="0" eaLnBrk="1" latinLnBrk="0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1pPr>
      <a:lvl2pPr marL="77296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2pPr>
      <a:lvl3pPr marL="128827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3pPr>
      <a:lvl4pPr marL="180358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31889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83420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34951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86482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38013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531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2pPr>
      <a:lvl3pPr marL="103062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3pPr>
      <a:lvl4pPr marL="154593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06124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57655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09186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60717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7563" t="6561" r="7563" b="8565"/>
          <a:stretch/>
        </p:blipFill>
        <p:spPr>
          <a:xfrm>
            <a:off x="0" y="1"/>
            <a:ext cx="13741400" cy="7861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21" y="418542"/>
            <a:ext cx="11851958" cy="151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21" y="2092707"/>
            <a:ext cx="11851958" cy="498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721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62E-8960-6947-B215-BE88EFAFE8FA}" type="datetimeFigureOut">
              <a:rPr lang="lv-LV" smtClean="0"/>
              <a:t>20.01.2023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1839" y="7286261"/>
            <a:ext cx="4637723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4864" y="7286261"/>
            <a:ext cx="3091815" cy="41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395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  <p:sldLayoutId id="2147483872" r:id="rId33"/>
    <p:sldLayoutId id="2147483873" r:id="rId34"/>
    <p:sldLayoutId id="2147483874" r:id="rId35"/>
    <p:sldLayoutId id="2147483875" r:id="rId36"/>
    <p:sldLayoutId id="2147483876" r:id="rId37"/>
  </p:sldLayoutIdLst>
  <p:txStyles>
    <p:titleStyle>
      <a:lvl1pPr algn="l" defTabSz="1030620" rtl="0" eaLnBrk="1" latinLnBrk="0" hangingPunct="1">
        <a:lnSpc>
          <a:spcPct val="90000"/>
        </a:lnSpc>
        <a:spcBef>
          <a:spcPct val="0"/>
        </a:spcBef>
        <a:buNone/>
        <a:defRPr sz="4959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7655" indent="-257655" algn="l" defTabSz="1030620" rtl="0" eaLnBrk="1" latinLnBrk="0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3156" kern="1200">
          <a:solidFill>
            <a:schemeClr val="tx1"/>
          </a:solidFill>
          <a:latin typeface="+mn-lt"/>
          <a:ea typeface="+mn-ea"/>
          <a:cs typeface="+mn-cs"/>
        </a:defRPr>
      </a:lvl1pPr>
      <a:lvl2pPr marL="77296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2pPr>
      <a:lvl3pPr marL="128827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4" kern="1200">
          <a:solidFill>
            <a:schemeClr val="tx1"/>
          </a:solidFill>
          <a:latin typeface="+mn-lt"/>
          <a:ea typeface="+mn-ea"/>
          <a:cs typeface="+mn-cs"/>
        </a:defRPr>
      </a:lvl3pPr>
      <a:lvl4pPr marL="1803585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31889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83420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34951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86482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380136" indent="-257655" algn="l" defTabSz="1030620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531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2pPr>
      <a:lvl3pPr marL="103062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3pPr>
      <a:lvl4pPr marL="154593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4pPr>
      <a:lvl5pPr marL="2061240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5pPr>
      <a:lvl6pPr marL="257655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6pPr>
      <a:lvl7pPr marL="309186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7pPr>
      <a:lvl8pPr marL="360717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algn="l" defTabSz="1030620" rtl="0" eaLnBrk="1" latinLnBrk="0" hangingPunct="1">
        <a:defRPr sz="20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1E89-9B5E-E444-B397-0806BF45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ALTUM MĀJOKĻU ATBALSTA PROGRAMMAS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A00FB-2B65-6041-8DB4-C7AC7DE2F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1212" y="6044683"/>
            <a:ext cx="2272341" cy="284144"/>
          </a:xfrm>
        </p:spPr>
        <p:txBody>
          <a:bodyPr/>
          <a:lstStyle/>
          <a:p>
            <a:r>
              <a:rPr lang="lv-LV" dirty="0"/>
              <a:t>Jēkabs Krieviņš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34181-5C69-E14C-A215-6370F60F1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1212" y="6328827"/>
            <a:ext cx="6150358" cy="709912"/>
          </a:xfrm>
        </p:spPr>
        <p:txBody>
          <a:bodyPr/>
          <a:lstStyle/>
          <a:p>
            <a:r>
              <a:rPr lang="lv-LV" dirty="0"/>
              <a:t>ALTUM Valdes loceklis</a:t>
            </a:r>
          </a:p>
          <a:p>
            <a:endParaRPr lang="lv-LV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EFEFC-D6CB-FB48-B233-6E172870F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0713" y="6723060"/>
            <a:ext cx="2919658" cy="315679"/>
          </a:xfrm>
        </p:spPr>
        <p:txBody>
          <a:bodyPr/>
          <a:lstStyle/>
          <a:p>
            <a:r>
              <a:rPr lang="lv-LV" dirty="0"/>
              <a:t>Jekabs.krievins@altum.lv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BA11C-ECF4-664F-AAB6-D10C15082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0713" y="7060298"/>
            <a:ext cx="2272341" cy="261663"/>
          </a:xfrm>
        </p:spPr>
        <p:txBody>
          <a:bodyPr/>
          <a:lstStyle/>
          <a:p>
            <a:r>
              <a:rPr lang="lv-LV" dirty="0"/>
              <a:t>67774010</a:t>
            </a:r>
          </a:p>
        </p:txBody>
      </p:sp>
      <p:pic>
        <p:nvPicPr>
          <p:cNvPr id="29" name="Picture Placeholder 28" descr="Icon&#10;&#10;Description automatically generated">
            <a:extLst>
              <a:ext uri="{FF2B5EF4-FFF2-40B4-BE49-F238E27FC236}">
                <a16:creationId xmlns:a16="http://schemas.microsoft.com/office/drawing/2014/main" id="{EA5DCE8E-ABD5-45D1-9C5E-871C19658F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848"/>
          <a:stretch>
            <a:fillRect/>
          </a:stretch>
        </p:blipFill>
        <p:spPr>
          <a:xfrm>
            <a:off x="1360488" y="5156200"/>
            <a:ext cx="2386012" cy="2425700"/>
          </a:xfrm>
        </p:spPr>
      </p:pic>
    </p:spTree>
    <p:extLst>
      <p:ext uri="{BB962C8B-B14F-4D97-AF65-F5344CB8AC3E}">
        <p14:creationId xmlns:p14="http://schemas.microsoft.com/office/powerpoint/2010/main" val="289845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6" y="218465"/>
            <a:ext cx="12090740" cy="81096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MĀJOKĻU ATBALSTA PROGRAMMA NBS KARAVĪRIEM</a:t>
            </a:r>
            <a:endParaRPr kumimoji="0" lang="lv-LV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57666-9A78-4823-869C-785EA3239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156" y="1399688"/>
            <a:ext cx="10553693" cy="6095843"/>
          </a:xfrm>
        </p:spPr>
        <p:txBody>
          <a:bodyPr>
            <a:normAutofit/>
          </a:bodyPr>
          <a:lstStyle/>
          <a:p>
            <a:pPr marL="405756" indent="-405756" algn="just">
              <a:lnSpc>
                <a:spcPct val="100000"/>
              </a:lnSpc>
            </a:pPr>
            <a:r>
              <a:rPr lang="lv-LV" sz="22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Programma izstrādāta balstoties uz MK noteikumiem nr. 95 </a:t>
            </a:r>
            <a:r>
              <a:rPr lang="lv-LV" sz="2200" dirty="0">
                <a:solidFill>
                  <a:schemeClr val="accent3">
                    <a:lumMod val="75000"/>
                  </a:schemeClr>
                </a:solidFill>
              </a:rPr>
              <a:t>Programmas sākuma datums 01.2023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200" dirty="0">
                <a:solidFill>
                  <a:schemeClr val="accent3">
                    <a:lumMod val="75000"/>
                  </a:schemeClr>
                </a:solidFill>
              </a:rPr>
              <a:t>Kopējais programmā pieejamais finansējums – </a:t>
            </a:r>
            <a:r>
              <a:rPr lang="lv-LV" sz="22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480 000 EUR</a:t>
            </a:r>
            <a:endParaRPr lang="lv-LV" sz="22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22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200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Garantija bankas </a:t>
            </a:r>
            <a:r>
              <a:rPr lang="lv-LV" sz="2200" spc="-1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ea typeface="DejaVu Sans"/>
              </a:rPr>
              <a:t>aizdevumam mājokļa iegādei NBS karavīriem </a:t>
            </a:r>
            <a:r>
              <a:rPr lang="lv-LV" sz="2200" dirty="0">
                <a:solidFill>
                  <a:schemeClr val="accent3">
                    <a:lumMod val="75000"/>
                  </a:schemeClr>
                </a:solidFill>
              </a:rPr>
              <a:t>ar mērķi veicināt mājokļu pieejamību.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marR="0" lvl="0" indent="-405756" algn="just" defTabSz="1030620" rtl="0" eaLnBrk="1" fontAlgn="auto" latinLnBrk="0" hangingPunct="1">
              <a:lnSpc>
                <a:spcPct val="100000"/>
              </a:lnSpc>
              <a:spcBef>
                <a:spcPts val="1127"/>
              </a:spcBef>
              <a:spcAft>
                <a:spcPts val="0"/>
              </a:spcAft>
              <a:buClr>
                <a:srgbClr val="C1D82F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lv-LV" sz="22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DejaVu Sans"/>
                <a:cs typeface="+mn-cs"/>
              </a:rPr>
              <a:t>Garantija bankas </a:t>
            </a:r>
            <a:r>
              <a:rPr kumimoji="0" lang="lv-LV" sz="22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highlight>
                  <a:srgbClr val="C1D82F"/>
                </a:highlight>
                <a:uLnTx/>
                <a:uFillTx/>
                <a:ea typeface="DejaVu Sans"/>
                <a:cs typeface="+mn-cs"/>
              </a:rPr>
              <a:t>aizdevumam </a:t>
            </a:r>
            <a:r>
              <a:rPr kumimoji="0" lang="lv-LV" sz="22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DejaVu Sans"/>
                <a:cs typeface="+mn-cs"/>
              </a:rPr>
              <a:t>līdz 25% no aizdevuma pamatsummas, ja ir noslēgts profesionālā dienesta līgums.</a:t>
            </a:r>
            <a:endParaRPr kumimoji="0" lang="lv-LV" sz="2200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22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lv-LV" sz="2200" dirty="0">
                <a:solidFill>
                  <a:schemeClr val="accent3">
                    <a:lumMod val="75000"/>
                  </a:schemeClr>
                </a:solidFill>
              </a:rPr>
              <a:t>Programmu ir uzsākušas Swedbank, SEB un </a:t>
            </a:r>
            <a:r>
              <a:rPr lang="lv-LV" sz="2200" dirty="0" err="1">
                <a:solidFill>
                  <a:schemeClr val="accent3">
                    <a:lumMod val="75000"/>
                  </a:schemeClr>
                </a:solidFill>
              </a:rPr>
              <a:t>Luminor</a:t>
            </a:r>
            <a:r>
              <a:rPr lang="lv-LV" sz="2200" dirty="0">
                <a:solidFill>
                  <a:schemeClr val="accent3">
                    <a:lumMod val="75000"/>
                  </a:schemeClr>
                </a:solidFill>
              </a:rPr>
              <a:t> bankas.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3156" dirty="0"/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BE55121E-3D4E-4C13-A844-B466D5DC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9113" y="1151768"/>
            <a:ext cx="880306" cy="880306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6BB2F323-EF38-4860-9BED-FA6F346A7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29115" y="2358127"/>
            <a:ext cx="880307" cy="880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9C1D-CE7B-4E5B-89C1-FF8243C2B7C9}"/>
              </a:ext>
            </a:extLst>
          </p:cNvPr>
          <p:cNvCxnSpPr>
            <a:cxnSpLocks/>
          </p:cNvCxnSpPr>
          <p:nvPr/>
        </p:nvCxnSpPr>
        <p:spPr>
          <a:xfrm>
            <a:off x="418683" y="223068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1B005-A54C-4928-AA25-937A871C02C7}"/>
              </a:ext>
            </a:extLst>
          </p:cNvPr>
          <p:cNvCxnSpPr>
            <a:cxnSpLocks/>
          </p:cNvCxnSpPr>
          <p:nvPr/>
        </p:nvCxnSpPr>
        <p:spPr>
          <a:xfrm>
            <a:off x="418684" y="336864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C34D74-3595-48CE-A443-5898D78ABA30}"/>
              </a:ext>
            </a:extLst>
          </p:cNvPr>
          <p:cNvCxnSpPr>
            <a:cxnSpLocks/>
          </p:cNvCxnSpPr>
          <p:nvPr/>
        </p:nvCxnSpPr>
        <p:spPr>
          <a:xfrm>
            <a:off x="418684" y="487160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E492CC-AFC5-467A-8D55-2484294C8527}"/>
              </a:ext>
            </a:extLst>
          </p:cNvPr>
          <p:cNvCxnSpPr>
            <a:cxnSpLocks/>
          </p:cNvCxnSpPr>
          <p:nvPr/>
        </p:nvCxnSpPr>
        <p:spPr>
          <a:xfrm>
            <a:off x="418682" y="614912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B6A3667-05EB-428B-9232-DC801721D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7245" y="6276570"/>
            <a:ext cx="880308" cy="880308"/>
          </a:xfrm>
          <a:prstGeom prst="rect">
            <a:avLst/>
          </a:prstGeom>
        </p:spPr>
      </p:pic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6E385888-34DC-4505-AA2C-D868EAB89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9114" y="5070213"/>
            <a:ext cx="880307" cy="880307"/>
          </a:xfrm>
          <a:prstGeom prst="rect">
            <a:avLst/>
          </a:prstGeom>
        </p:spPr>
      </p:pic>
      <p:pic>
        <p:nvPicPr>
          <p:cNvPr id="15" name="Graphic 14" descr="Target with solid fill">
            <a:extLst>
              <a:ext uri="{FF2B5EF4-FFF2-40B4-BE49-F238E27FC236}">
                <a16:creationId xmlns:a16="http://schemas.microsoft.com/office/drawing/2014/main" id="{E7482BB0-343B-4057-918A-E57D1D9100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29110" y="3679969"/>
            <a:ext cx="880310" cy="8803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1030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C410-2051-824A-BF06-A3C623CBFE17}" type="slidenum">
              <a:rPr kumimoji="0" lang="lv-LV" sz="1353" b="0" i="0" u="none" strike="noStrike" kern="1200" cap="none" spc="0" normalizeH="0" baseline="0" noProof="0">
                <a:ln>
                  <a:noFill/>
                </a:ln>
                <a:solidFill>
                  <a:srgbClr val="00467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1030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353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9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5" y="218465"/>
            <a:ext cx="12659827" cy="81096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4000" cap="none" dirty="0">
                <a:solidFill>
                  <a:srgbClr val="00467F"/>
                </a:solidFill>
                <a:latin typeface="Century Gothic" panose="020F0302020204030204"/>
                <a:ea typeface="+mn-ea"/>
                <a:cs typeface="+mn-cs"/>
              </a:rPr>
              <a:t>ZEMAS ĪRES </a:t>
            </a:r>
            <a:r>
              <a:rPr kumimoji="0" lang="lv-LV" sz="400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MAKSAS MĀJOKĻU būvniecības aizdevumi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57666-9A78-4823-869C-785EA3239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682" y="1546992"/>
            <a:ext cx="10499288" cy="6095843"/>
          </a:xfrm>
        </p:spPr>
        <p:txBody>
          <a:bodyPr>
            <a:normAutofit fontScale="92500" lnSpcReduction="10000"/>
          </a:bodyPr>
          <a:lstStyle/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highlight>
                  <a:srgbClr val="C1D82F"/>
                </a:highlight>
              </a:rPr>
              <a:t>MK noteikumi </a:t>
            </a:r>
            <a:r>
              <a:rPr lang="lv-LV" sz="2400" dirty="0"/>
              <a:t>pieņemti 14.07.2022. Pieteikumu pieņemšanas uzsākšana – 09.2022</a:t>
            </a:r>
            <a:endParaRPr lang="lv-LV" sz="2400" u="sng" dirty="0"/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/>
              <a:t>Kopējais programmā pieejamais finansējums – </a:t>
            </a:r>
            <a:r>
              <a:rPr lang="lv-LV" sz="2400" dirty="0">
                <a:highlight>
                  <a:srgbClr val="C1D82F"/>
                </a:highlight>
              </a:rPr>
              <a:t>42 900 000 EUR.</a:t>
            </a:r>
            <a:r>
              <a:rPr lang="lv-LV" sz="2400" dirty="0"/>
              <a:t> </a:t>
            </a:r>
            <a:r>
              <a:rPr lang="lv-LV" sz="2400" dirty="0">
                <a:cs typeface="Times New Roman" panose="02020603050405020304" pitchFamily="18" charset="0"/>
              </a:rPr>
              <a:t>A</a:t>
            </a:r>
            <a:r>
              <a:rPr lang="lv-LV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 programmas atbalstu līdz 2026. gadam plānots sekmēt aptuveni 700 jaunu dzīvokļu būvniecību.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u="sng" dirty="0"/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/>
              <a:t>Atbalsts </a:t>
            </a:r>
            <a:r>
              <a:rPr lang="lv-LV" sz="2400" dirty="0">
                <a:highlight>
                  <a:srgbClr val="C1D82F"/>
                </a:highlight>
              </a:rPr>
              <a:t>dzīvojamo īres māju būvniecībai reģionos </a:t>
            </a:r>
            <a:r>
              <a:rPr lang="lv-LV" sz="2400" dirty="0"/>
              <a:t>ar mērķi veicināt zemas īres maksas mājokļu pieejamību mājsaimniecībām, kas nevar atļauties mājokli uz tirgus nosacījumiem.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/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/>
              <a:t>Atbalsts ALTUM aizdevuma vai paralēlā aizdevuma veidā, ar iespēju piemērot kapitāla atlaidi.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/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highlight>
                  <a:srgbClr val="C1D82F"/>
                </a:highlight>
              </a:rPr>
              <a:t>Kapitāla atlaide </a:t>
            </a:r>
            <a:r>
              <a:rPr lang="lv-LV" sz="2400" dirty="0"/>
              <a:t>ALTUM aizdevumam </a:t>
            </a:r>
            <a:r>
              <a:rPr lang="lv-LV" sz="2400" dirty="0">
                <a:highlight>
                  <a:srgbClr val="C1D82F"/>
                </a:highlight>
              </a:rPr>
              <a:t>līdz 30% </a:t>
            </a:r>
            <a:r>
              <a:rPr lang="lv-LV" sz="2400" dirty="0"/>
              <a:t>no projekta kopējām attiecināmajām izmaksām.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3156" dirty="0"/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BE55121E-3D4E-4C13-A844-B466D5DC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9113" y="1151768"/>
            <a:ext cx="880306" cy="880306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6BB2F323-EF38-4860-9BED-FA6F346A7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9115" y="2358127"/>
            <a:ext cx="880307" cy="880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9C1D-CE7B-4E5B-89C1-FF8243C2B7C9}"/>
              </a:ext>
            </a:extLst>
          </p:cNvPr>
          <p:cNvCxnSpPr>
            <a:cxnSpLocks/>
          </p:cNvCxnSpPr>
          <p:nvPr/>
        </p:nvCxnSpPr>
        <p:spPr>
          <a:xfrm>
            <a:off x="418683" y="223068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1B005-A54C-4928-AA25-937A871C02C7}"/>
              </a:ext>
            </a:extLst>
          </p:cNvPr>
          <p:cNvCxnSpPr>
            <a:cxnSpLocks/>
          </p:cNvCxnSpPr>
          <p:nvPr/>
        </p:nvCxnSpPr>
        <p:spPr>
          <a:xfrm>
            <a:off x="418684" y="336864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C34D74-3595-48CE-A443-5898D78ABA30}"/>
              </a:ext>
            </a:extLst>
          </p:cNvPr>
          <p:cNvCxnSpPr>
            <a:cxnSpLocks/>
          </p:cNvCxnSpPr>
          <p:nvPr/>
        </p:nvCxnSpPr>
        <p:spPr>
          <a:xfrm>
            <a:off x="418684" y="487160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E492CC-AFC5-467A-8D55-2484294C8527}"/>
              </a:ext>
            </a:extLst>
          </p:cNvPr>
          <p:cNvCxnSpPr>
            <a:cxnSpLocks/>
          </p:cNvCxnSpPr>
          <p:nvPr/>
        </p:nvCxnSpPr>
        <p:spPr>
          <a:xfrm>
            <a:off x="418682" y="614912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B6A3667-05EB-428B-9232-DC801721D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7245" y="6276570"/>
            <a:ext cx="880308" cy="880308"/>
          </a:xfrm>
          <a:prstGeom prst="rect">
            <a:avLst/>
          </a:prstGeom>
        </p:spPr>
      </p:pic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6E385888-34DC-4505-AA2C-D868EAB89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29114" y="5070213"/>
            <a:ext cx="880307" cy="880307"/>
          </a:xfrm>
          <a:prstGeom prst="rect">
            <a:avLst/>
          </a:prstGeom>
        </p:spPr>
      </p:pic>
      <p:pic>
        <p:nvPicPr>
          <p:cNvPr id="15" name="Graphic 14" descr="Target with solid fill">
            <a:extLst>
              <a:ext uri="{FF2B5EF4-FFF2-40B4-BE49-F238E27FC236}">
                <a16:creationId xmlns:a16="http://schemas.microsoft.com/office/drawing/2014/main" id="{E7482BB0-343B-4057-918A-E57D1D9100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29110" y="3679969"/>
            <a:ext cx="880310" cy="8803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030620"/>
            <a:fld id="{C901C410-2051-824A-BF06-A3C623CBFE17}" type="slidenum">
              <a:rPr lang="lv-LV">
                <a:solidFill>
                  <a:srgbClr val="00467F">
                    <a:tint val="75000"/>
                  </a:srgbClr>
                </a:solidFill>
                <a:latin typeface="Century Gothic" panose="020F0302020204030204"/>
              </a:rPr>
              <a:pPr defTabSz="1030620"/>
              <a:t>11</a:t>
            </a:fld>
            <a:endParaRPr lang="lv-LV" dirty="0">
              <a:solidFill>
                <a:srgbClr val="00467F">
                  <a:tint val="75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41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Kristine2016\Kristine\AtbalstaProgrammas\PREZENTACIJAS_ALTUM\KarteLV\tirkizs.png">
            <a:extLst>
              <a:ext uri="{FF2B5EF4-FFF2-40B4-BE49-F238E27FC236}">
                <a16:creationId xmlns:a16="http://schemas.microsoft.com/office/drawing/2014/main" id="{3C58BD72-3B41-4D33-B8DF-19BD7449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41" y="359401"/>
            <a:ext cx="6269951" cy="40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0191FD-7178-4A56-ACAB-55458766D7A9}"/>
              </a:ext>
            </a:extLst>
          </p:cNvPr>
          <p:cNvSpPr txBox="1"/>
          <p:nvPr/>
        </p:nvSpPr>
        <p:spPr>
          <a:xfrm>
            <a:off x="8572338" y="2437980"/>
            <a:ext cx="18918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Rīga un Pierīga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D1F45-A613-42D2-BB1A-C7E0B2ED88E0}"/>
              </a:ext>
            </a:extLst>
          </p:cNvPr>
          <p:cNvSpPr txBox="1"/>
          <p:nvPr/>
        </p:nvSpPr>
        <p:spPr>
          <a:xfrm>
            <a:off x="7466398" y="2775239"/>
            <a:ext cx="116871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KURZEME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CDC7E-3128-45AD-87C3-58CED26D373F}"/>
              </a:ext>
            </a:extLst>
          </p:cNvPr>
          <p:cNvSpPr txBox="1"/>
          <p:nvPr/>
        </p:nvSpPr>
        <p:spPr>
          <a:xfrm>
            <a:off x="10730356" y="1888221"/>
            <a:ext cx="11799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VIDZEME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3532E-13E7-4706-A763-782E3C31E2EC}"/>
              </a:ext>
            </a:extLst>
          </p:cNvPr>
          <p:cNvSpPr txBox="1"/>
          <p:nvPr/>
        </p:nvSpPr>
        <p:spPr>
          <a:xfrm>
            <a:off x="11401707" y="3465389"/>
            <a:ext cx="117997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LATGALE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95491-65E1-480A-BE22-92966118E35A}"/>
              </a:ext>
            </a:extLst>
          </p:cNvPr>
          <p:cNvSpPr txBox="1"/>
          <p:nvPr/>
        </p:nvSpPr>
        <p:spPr>
          <a:xfrm>
            <a:off x="9458300" y="3397557"/>
            <a:ext cx="117997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ZEMGALE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D8188F-87C7-463B-A72D-B2AA51629FFF}"/>
              </a:ext>
            </a:extLst>
          </p:cNvPr>
          <p:cNvSpPr/>
          <p:nvPr/>
        </p:nvSpPr>
        <p:spPr>
          <a:xfrm>
            <a:off x="9039524" y="1293274"/>
            <a:ext cx="1215693" cy="1179291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3156" b="1" kern="0" dirty="0">
                <a:solidFill>
                  <a:prstClr val="white"/>
                </a:solidFill>
                <a:latin typeface="Calibri" panose="020F0502020204030204"/>
              </a:rPr>
              <a:t>134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42470C-7639-406D-90D6-D198DE12452F}"/>
              </a:ext>
            </a:extLst>
          </p:cNvPr>
          <p:cNvSpPr/>
          <p:nvPr/>
        </p:nvSpPr>
        <p:spPr>
          <a:xfrm>
            <a:off x="6867485" y="1883914"/>
            <a:ext cx="952610" cy="941657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29" b="1" kern="0" dirty="0">
                <a:solidFill>
                  <a:prstClr val="white"/>
                </a:solidFill>
                <a:latin typeface="Calibri" panose="020F0502020204030204"/>
              </a:rPr>
              <a:t>45</a:t>
            </a:r>
            <a:endParaRPr lang="lv-LV" sz="214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456948-145A-431E-B94B-574BDDE7BCBB}"/>
              </a:ext>
            </a:extLst>
          </p:cNvPr>
          <p:cNvSpPr/>
          <p:nvPr/>
        </p:nvSpPr>
        <p:spPr>
          <a:xfrm>
            <a:off x="10996710" y="1139307"/>
            <a:ext cx="771037" cy="748914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547A13-11FF-4B2A-84C7-F9B097A0AD03}"/>
              </a:ext>
            </a:extLst>
          </p:cNvPr>
          <p:cNvSpPr/>
          <p:nvPr/>
        </p:nvSpPr>
        <p:spPr>
          <a:xfrm>
            <a:off x="12157079" y="3105443"/>
            <a:ext cx="477742" cy="408820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014" b="1" kern="0" dirty="0">
                <a:solidFill>
                  <a:prstClr val="white"/>
                </a:solidFill>
                <a:latin typeface="Calibri" panose="020F0502020204030204"/>
              </a:rPr>
              <a:t>14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F236E8-0809-4CAD-B748-1D9DF890FE3D}"/>
              </a:ext>
            </a:extLst>
          </p:cNvPr>
          <p:cNvSpPr/>
          <p:nvPr/>
        </p:nvSpPr>
        <p:spPr>
          <a:xfrm>
            <a:off x="10011903" y="2758187"/>
            <a:ext cx="732779" cy="718241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22</a:t>
            </a:r>
            <a:endParaRPr lang="lv-LV" sz="214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4739C7-AF30-4799-A655-4C3CD76C5AD3}"/>
              </a:ext>
            </a:extLst>
          </p:cNvPr>
          <p:cNvSpPr/>
          <p:nvPr/>
        </p:nvSpPr>
        <p:spPr>
          <a:xfrm>
            <a:off x="9788306" y="827962"/>
            <a:ext cx="1179972" cy="114077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3156" b="1" kern="0" dirty="0">
                <a:solidFill>
                  <a:prstClr val="white"/>
                </a:solidFill>
                <a:latin typeface="Calibri" panose="020F0502020204030204"/>
              </a:rPr>
              <a:t>156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4ED44A-D8B4-4AEC-9CB6-8C7CE0FB68F5}"/>
              </a:ext>
            </a:extLst>
          </p:cNvPr>
          <p:cNvSpPr/>
          <p:nvPr/>
        </p:nvSpPr>
        <p:spPr>
          <a:xfrm>
            <a:off x="10610947" y="2620555"/>
            <a:ext cx="665374" cy="6393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47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79429-8073-46D3-B024-3B51BEEEE9F4}"/>
              </a:ext>
            </a:extLst>
          </p:cNvPr>
          <p:cNvSpPr/>
          <p:nvPr/>
        </p:nvSpPr>
        <p:spPr>
          <a:xfrm>
            <a:off x="12419619" y="2693507"/>
            <a:ext cx="667701" cy="6393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51DF8E-584D-46CD-9F74-24D62725B2E8}"/>
              </a:ext>
            </a:extLst>
          </p:cNvPr>
          <p:cNvSpPr/>
          <p:nvPr/>
        </p:nvSpPr>
        <p:spPr>
          <a:xfrm>
            <a:off x="11648582" y="963284"/>
            <a:ext cx="771037" cy="7489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77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54239-830D-410F-A4DF-689FEF92C450}"/>
              </a:ext>
            </a:extLst>
          </p:cNvPr>
          <p:cNvSpPr/>
          <p:nvPr/>
        </p:nvSpPr>
        <p:spPr>
          <a:xfrm>
            <a:off x="7597316" y="1571043"/>
            <a:ext cx="978266" cy="93660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143" b="1" kern="0" dirty="0">
                <a:solidFill>
                  <a:prstClr val="white"/>
                </a:solidFill>
                <a:latin typeface="Calibri" panose="020F0502020204030204"/>
              </a:rPr>
              <a:t>89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41E85-A33F-4E7E-87A0-977AA6A2DDF8}"/>
              </a:ext>
            </a:extLst>
          </p:cNvPr>
          <p:cNvSpPr/>
          <p:nvPr/>
        </p:nvSpPr>
        <p:spPr>
          <a:xfrm>
            <a:off x="7288635" y="3950532"/>
            <a:ext cx="2407801" cy="443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9729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1005">
              <a:solidFill>
                <a:srgbClr val="00467F"/>
              </a:solidFill>
              <a:latin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BDF85-154E-4F03-AEC6-9696276C8A6B}"/>
              </a:ext>
            </a:extLst>
          </p:cNvPr>
          <p:cNvSpPr/>
          <p:nvPr/>
        </p:nvSpPr>
        <p:spPr>
          <a:xfrm>
            <a:off x="7198945" y="4009262"/>
            <a:ext cx="2524033" cy="334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3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PABEIGTIE PROJEKTI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01AE1E-D754-432C-971C-67CBDC86A0F7}"/>
              </a:ext>
            </a:extLst>
          </p:cNvPr>
          <p:cNvSpPr/>
          <p:nvPr/>
        </p:nvSpPr>
        <p:spPr>
          <a:xfrm>
            <a:off x="7288636" y="4409390"/>
            <a:ext cx="2407801" cy="425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9729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1005">
              <a:solidFill>
                <a:srgbClr val="00467F"/>
              </a:solidFill>
              <a:latin typeface="Century Gothic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197406-F07A-4A74-A689-087CDD0F6143}"/>
              </a:ext>
            </a:extLst>
          </p:cNvPr>
          <p:cNvSpPr/>
          <p:nvPr/>
        </p:nvSpPr>
        <p:spPr>
          <a:xfrm>
            <a:off x="7248037" y="4437611"/>
            <a:ext cx="2494998" cy="334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3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BŪVNIECĪBA PROCESĀ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1CA61-27F6-4681-82D6-86028516D2FB}"/>
              </a:ext>
            </a:extLst>
          </p:cNvPr>
          <p:cNvSpPr txBox="1"/>
          <p:nvPr/>
        </p:nvSpPr>
        <p:spPr>
          <a:xfrm>
            <a:off x="2283444" y="196550"/>
            <a:ext cx="7844899" cy="134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0620"/>
            <a:r>
              <a:rPr lang="lv-LV" sz="2705" b="1" dirty="0">
                <a:solidFill>
                  <a:srgbClr val="00467F"/>
                </a:solidFill>
                <a:latin typeface="Century Gothic" panose="020B0502020202020204" pitchFamily="34" charset="0"/>
              </a:rPr>
              <a:t>ERAF 2014-2020 - 201 MEUR  </a:t>
            </a:r>
          </a:p>
          <a:p>
            <a:pPr defTabSz="1030620"/>
            <a:r>
              <a:rPr lang="lv-LV" sz="2705" b="1" dirty="0">
                <a:solidFill>
                  <a:srgbClr val="00467F"/>
                </a:solidFill>
                <a:latin typeface="Century Gothic" panose="020B0502020202020204" pitchFamily="34" charset="0"/>
              </a:rPr>
              <a:t>(granti – 169 MEUR, FI – 25 MEUR, citi – 7 MEUR)</a:t>
            </a:r>
          </a:p>
          <a:p>
            <a:pPr algn="ctr" defTabSz="1030620"/>
            <a:endParaRPr lang="lv-LV" sz="2705" b="1" dirty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ED8FD69A-BBA1-43C7-B5CE-7EEDE4807B07}"/>
              </a:ext>
            </a:extLst>
          </p:cNvPr>
          <p:cNvSpPr txBox="1"/>
          <p:nvPr/>
        </p:nvSpPr>
        <p:spPr>
          <a:xfrm>
            <a:off x="249014" y="441609"/>
            <a:ext cx="233643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148">
              <a:lnSpc>
                <a:spcPts val="7014"/>
              </a:lnSpc>
            </a:pPr>
            <a:r>
              <a:rPr lang="lv-LV" sz="5899" b="1" spc="127" dirty="0">
                <a:solidFill>
                  <a:srgbClr val="FFFFFF"/>
                </a:solidFill>
                <a:highlight>
                  <a:srgbClr val="C4D600"/>
                </a:highlight>
                <a:latin typeface="Century Gothic" panose="020B0502020202020204" pitchFamily="34" charset="0"/>
              </a:rPr>
              <a:t>DME     </a:t>
            </a:r>
            <a:endParaRPr lang="en-US" sz="5899" b="1" spc="127" dirty="0">
              <a:solidFill>
                <a:srgbClr val="FFFFFF"/>
              </a:solidFill>
              <a:highlight>
                <a:srgbClr val="C4D6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93CCC-262A-44F6-BF6F-2E36809FFA59}"/>
              </a:ext>
            </a:extLst>
          </p:cNvPr>
          <p:cNvSpPr/>
          <p:nvPr/>
        </p:nvSpPr>
        <p:spPr>
          <a:xfrm>
            <a:off x="5942067" y="5133723"/>
            <a:ext cx="5260542" cy="244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030620"/>
            <a:r>
              <a:rPr lang="lv-LV" sz="2029" dirty="0">
                <a:solidFill>
                  <a:srgbClr val="00467F"/>
                </a:solidFill>
                <a:latin typeface="Century Gothic" panose="020B0502020202020204" pitchFamily="34" charset="0"/>
              </a:rPr>
              <a:t>08.12.2022. atvērta jauna daudzdzīvokļu māju energoefektivitātes 2022-2026 programma:</a:t>
            </a:r>
          </a:p>
          <a:p>
            <a:pPr marL="322069" indent="-322069" defTabSz="1030620">
              <a:buFontTx/>
              <a:buChar char="-"/>
            </a:pPr>
            <a:r>
              <a:rPr lang="lv-LV" sz="2029" dirty="0">
                <a:solidFill>
                  <a:srgbClr val="00467F"/>
                </a:solidFill>
                <a:latin typeface="Century Gothic" panose="020B0502020202020204" pitchFamily="34" charset="0"/>
              </a:rPr>
              <a:t>finansējums 57,2 MEUR (~170 mājas)</a:t>
            </a:r>
          </a:p>
          <a:p>
            <a:pPr marL="322069" indent="-322069" defTabSz="1030620">
              <a:buFontTx/>
              <a:buChar char="-"/>
            </a:pPr>
            <a:r>
              <a:rPr lang="lv-LV" sz="2029" dirty="0">
                <a:solidFill>
                  <a:srgbClr val="00467F"/>
                </a:solidFill>
                <a:latin typeface="Century Gothic" panose="020B0502020202020204" pitchFamily="34" charset="0"/>
              </a:rPr>
              <a:t>atbalsts līdz 49% no kopējām energoefektivitātes projekta attiecināmām izmaksām (bez PVN)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B4F046-9AFD-41E4-9F45-967C0D63482C}"/>
              </a:ext>
            </a:extLst>
          </p:cNvPr>
          <p:cNvSpPr/>
          <p:nvPr/>
        </p:nvSpPr>
        <p:spPr>
          <a:xfrm>
            <a:off x="11320341" y="4347038"/>
            <a:ext cx="2283547" cy="2188594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254" b="1" kern="0" dirty="0">
                <a:solidFill>
                  <a:prstClr val="white"/>
                </a:solidFill>
                <a:latin typeface="Calibri" panose="020F0502020204030204"/>
              </a:rPr>
              <a:t>Vidējais ietaupījums apkurei – 59%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1D80A3D-8F15-4BD5-B384-B0AB30B01548}"/>
              </a:ext>
            </a:extLst>
          </p:cNvPr>
          <p:cNvGraphicFramePr>
            <a:graphicFrameLocks noGrp="1"/>
          </p:cNvGraphicFramePr>
          <p:nvPr/>
        </p:nvGraphicFramePr>
        <p:xfrm>
          <a:off x="576743" y="1365431"/>
          <a:ext cx="5209807" cy="608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004">
                  <a:extLst>
                    <a:ext uri="{9D8B030D-6E8A-4147-A177-3AD203B41FA5}">
                      <a16:colId xmlns:a16="http://schemas.microsoft.com/office/drawing/2014/main" val="350955943"/>
                    </a:ext>
                  </a:extLst>
                </a:gridCol>
                <a:gridCol w="1777803">
                  <a:extLst>
                    <a:ext uri="{9D8B030D-6E8A-4147-A177-3AD203B41FA5}">
                      <a16:colId xmlns:a16="http://schemas.microsoft.com/office/drawing/2014/main" val="1943352830"/>
                    </a:ext>
                  </a:extLst>
                </a:gridCol>
              </a:tblGrid>
              <a:tr h="800150">
                <a:tc>
                  <a:txBody>
                    <a:bodyPr/>
                    <a:lstStyle/>
                    <a:p>
                      <a:endParaRPr lang="lv-LV" sz="2300" dirty="0"/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300" dirty="0"/>
                        <a:t>Janvāris 2023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039342205"/>
                  </a:ext>
                </a:extLst>
              </a:tr>
              <a:tr h="451605">
                <a:tc>
                  <a:txBody>
                    <a:bodyPr/>
                    <a:lstStyle/>
                    <a:p>
                      <a:r>
                        <a:rPr lang="lv-LV" sz="2300" dirty="0"/>
                        <a:t>Iesniegtie projekti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989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027721222"/>
                  </a:ext>
                </a:extLst>
              </a:tr>
              <a:tr h="1148695">
                <a:tc>
                  <a:txBody>
                    <a:bodyPr/>
                    <a:lstStyle/>
                    <a:p>
                      <a:r>
                        <a:rPr lang="lv-LV" sz="2300" dirty="0"/>
                        <a:t>Granta lēmums pieņemts (t.sk. anulētie </a:t>
                      </a:r>
                      <a:r>
                        <a:rPr lang="lv-LV" sz="2300" dirty="0" err="1"/>
                        <a:t>granta</a:t>
                      </a:r>
                      <a:r>
                        <a:rPr lang="lv-LV" sz="2300" dirty="0"/>
                        <a:t> lēmumi)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716 (182,2 </a:t>
                      </a:r>
                      <a:r>
                        <a:rPr lang="lv-LV" sz="2300" dirty="0" err="1"/>
                        <a:t>mio</a:t>
                      </a:r>
                      <a:r>
                        <a:rPr lang="lv-LV" sz="2300" dirty="0"/>
                        <a:t> EUR)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122962409"/>
                  </a:ext>
                </a:extLst>
              </a:tr>
              <a:tr h="800150">
                <a:tc>
                  <a:txBody>
                    <a:bodyPr/>
                    <a:lstStyle/>
                    <a:p>
                      <a:r>
                        <a:rPr lang="lv-LV" sz="2300" dirty="0"/>
                        <a:t>Granta līgums parakstīts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632 (160 </a:t>
                      </a:r>
                      <a:r>
                        <a:rPr lang="lv-LV" sz="2300" dirty="0" err="1"/>
                        <a:t>mio</a:t>
                      </a:r>
                      <a:r>
                        <a:rPr lang="lv-LV" sz="2300" dirty="0"/>
                        <a:t> EUR)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755482235"/>
                  </a:ext>
                </a:extLst>
              </a:tr>
              <a:tr h="451605">
                <a:tc>
                  <a:txBody>
                    <a:bodyPr/>
                    <a:lstStyle/>
                    <a:p>
                      <a:r>
                        <a:rPr lang="lv-LV" sz="2300" dirty="0"/>
                        <a:t>Būvniecība procesā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208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1923152817"/>
                  </a:ext>
                </a:extLst>
              </a:tr>
              <a:tr h="451605">
                <a:tc>
                  <a:txBody>
                    <a:bodyPr/>
                    <a:lstStyle/>
                    <a:p>
                      <a:r>
                        <a:rPr lang="lv-LV" sz="2300" dirty="0"/>
                        <a:t>Būvniecība pabeigta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384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614431719"/>
                  </a:ext>
                </a:extLst>
              </a:tr>
              <a:tr h="800150">
                <a:tc>
                  <a:txBody>
                    <a:bodyPr/>
                    <a:lstStyle/>
                    <a:p>
                      <a:r>
                        <a:rPr lang="lv-LV" sz="2300" dirty="0"/>
                        <a:t>Vidējais </a:t>
                      </a:r>
                      <a:r>
                        <a:rPr lang="lv-LV" sz="2300" dirty="0" err="1"/>
                        <a:t>granta</a:t>
                      </a:r>
                      <a:r>
                        <a:rPr lang="lv-LV" sz="2300" dirty="0"/>
                        <a:t> apmērs, EUR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253 164,68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574724736"/>
                  </a:ext>
                </a:extLst>
              </a:tr>
              <a:tr h="800150">
                <a:tc>
                  <a:txBody>
                    <a:bodyPr/>
                    <a:lstStyle/>
                    <a:p>
                      <a:r>
                        <a:rPr lang="lv-LV" sz="2300" dirty="0"/>
                        <a:t>Rezervētais </a:t>
                      </a:r>
                      <a:r>
                        <a:rPr lang="lv-LV" sz="2300" dirty="0" err="1"/>
                        <a:t>granta</a:t>
                      </a:r>
                      <a:r>
                        <a:rPr lang="lv-LV" sz="2300" dirty="0"/>
                        <a:t> finansējuma īpatsvars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2300" dirty="0"/>
                        <a:t>95%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50514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7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Kristine2016\Kristine\AtbalstaProgrammas\PREZENTACIJAS_ALTUM\KarteLV\tirkizs.png">
            <a:extLst>
              <a:ext uri="{FF2B5EF4-FFF2-40B4-BE49-F238E27FC236}">
                <a16:creationId xmlns:a16="http://schemas.microsoft.com/office/drawing/2014/main" id="{3C58BD72-3B41-4D33-B8DF-19BD7449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35" y="1218514"/>
            <a:ext cx="6269951" cy="34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0191FD-7178-4A56-ACAB-55458766D7A9}"/>
              </a:ext>
            </a:extLst>
          </p:cNvPr>
          <p:cNvSpPr txBox="1"/>
          <p:nvPr/>
        </p:nvSpPr>
        <p:spPr>
          <a:xfrm>
            <a:off x="8341981" y="2827246"/>
            <a:ext cx="18918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RĪGA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D1F45-A613-42D2-BB1A-C7E0B2ED88E0}"/>
              </a:ext>
            </a:extLst>
          </p:cNvPr>
          <p:cNvSpPr txBox="1"/>
          <p:nvPr/>
        </p:nvSpPr>
        <p:spPr>
          <a:xfrm>
            <a:off x="7254780" y="3094265"/>
            <a:ext cx="116871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KURZEME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CDC7E-3128-45AD-87C3-58CED26D373F}"/>
              </a:ext>
            </a:extLst>
          </p:cNvPr>
          <p:cNvSpPr txBox="1"/>
          <p:nvPr/>
        </p:nvSpPr>
        <p:spPr>
          <a:xfrm>
            <a:off x="11147762" y="2445956"/>
            <a:ext cx="11799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VIDZEME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3532E-13E7-4706-A763-782E3C31E2EC}"/>
              </a:ext>
            </a:extLst>
          </p:cNvPr>
          <p:cNvSpPr txBox="1"/>
          <p:nvPr/>
        </p:nvSpPr>
        <p:spPr>
          <a:xfrm>
            <a:off x="11495743" y="3514263"/>
            <a:ext cx="117997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LATGALE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95491-65E1-480A-BE22-92966118E35A}"/>
              </a:ext>
            </a:extLst>
          </p:cNvPr>
          <p:cNvSpPr txBox="1"/>
          <p:nvPr/>
        </p:nvSpPr>
        <p:spPr>
          <a:xfrm>
            <a:off x="8601654" y="3263533"/>
            <a:ext cx="1179974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ZEMGALE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4739C7-AF30-4799-A655-4C3CD76C5AD3}"/>
              </a:ext>
            </a:extLst>
          </p:cNvPr>
          <p:cNvSpPr/>
          <p:nvPr/>
        </p:nvSpPr>
        <p:spPr>
          <a:xfrm>
            <a:off x="10049712" y="2520520"/>
            <a:ext cx="963780" cy="93606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803" b="1" kern="0" dirty="0">
                <a:solidFill>
                  <a:prstClr val="white"/>
                </a:solidFill>
                <a:latin typeface="Calibri" panose="020F0502020204030204"/>
              </a:rPr>
              <a:t>697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79429-8073-46D3-B024-3B51BEEEE9F4}"/>
              </a:ext>
            </a:extLst>
          </p:cNvPr>
          <p:cNvSpPr/>
          <p:nvPr/>
        </p:nvSpPr>
        <p:spPr>
          <a:xfrm>
            <a:off x="12303697" y="2872995"/>
            <a:ext cx="668378" cy="64126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803" b="1" kern="0" dirty="0">
                <a:solidFill>
                  <a:prstClr val="white"/>
                </a:solidFill>
                <a:latin typeface="Calibri" panose="020F0502020204030204"/>
              </a:rPr>
              <a:t>71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51DF8E-584D-46CD-9F74-24D62725B2E8}"/>
              </a:ext>
            </a:extLst>
          </p:cNvPr>
          <p:cNvSpPr/>
          <p:nvPr/>
        </p:nvSpPr>
        <p:spPr>
          <a:xfrm>
            <a:off x="9091920" y="2126788"/>
            <a:ext cx="771037" cy="7489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691" b="1" kern="0" dirty="0">
                <a:solidFill>
                  <a:prstClr val="white"/>
                </a:solidFill>
                <a:latin typeface="Calibri" panose="020F0502020204030204"/>
              </a:rPr>
              <a:t>102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1CA61-27F6-4681-82D6-86028516D2FB}"/>
              </a:ext>
            </a:extLst>
          </p:cNvPr>
          <p:cNvSpPr txBox="1"/>
          <p:nvPr/>
        </p:nvSpPr>
        <p:spPr>
          <a:xfrm>
            <a:off x="2585448" y="390315"/>
            <a:ext cx="9950074" cy="92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0620">
              <a:defRPr/>
            </a:pPr>
            <a:r>
              <a:rPr lang="lv-LV" sz="3156" b="1" dirty="0">
                <a:solidFill>
                  <a:srgbClr val="00467F"/>
                </a:solidFill>
                <a:latin typeface="Century Gothic" panose="020B0502020202020204" pitchFamily="34" charset="0"/>
              </a:rPr>
              <a:t>4,7 MEUR </a:t>
            </a:r>
            <a:r>
              <a:rPr lang="lv-LV" sz="3156" dirty="0">
                <a:solidFill>
                  <a:srgbClr val="00467F"/>
                </a:solidFill>
                <a:latin typeface="Century Gothic" panose="020B0502020202020204" pitchFamily="34" charset="0"/>
              </a:rPr>
              <a:t>(programma ir atvērta)</a:t>
            </a:r>
          </a:p>
          <a:p>
            <a:pPr defTabSz="1030620">
              <a:defRPr/>
            </a:pPr>
            <a:r>
              <a:rPr lang="lv-LV" sz="2254" dirty="0">
                <a:solidFill>
                  <a:srgbClr val="00467F"/>
                </a:solidFill>
                <a:latin typeface="Century Gothic" panose="020B0502020202020204" pitchFamily="34" charset="0"/>
              </a:rPr>
              <a:t>Elektroenerģijas ražošana, energoefektivitātes paaugstināšana</a:t>
            </a: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ED8FD69A-BBA1-43C7-B5CE-7EEDE4807B07}"/>
              </a:ext>
            </a:extLst>
          </p:cNvPr>
          <p:cNvSpPr txBox="1"/>
          <p:nvPr/>
        </p:nvSpPr>
        <p:spPr>
          <a:xfrm>
            <a:off x="249014" y="441609"/>
            <a:ext cx="233643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79148">
              <a:lnSpc>
                <a:spcPts val="7014"/>
              </a:lnSpc>
              <a:defRPr/>
            </a:pPr>
            <a:r>
              <a:rPr lang="lv-LV" sz="5899" b="1" spc="127" dirty="0">
                <a:solidFill>
                  <a:srgbClr val="FFFFFF"/>
                </a:solidFill>
                <a:highlight>
                  <a:srgbClr val="C4D600"/>
                </a:highlight>
                <a:latin typeface="Century Gothic" panose="020B0502020202020204" pitchFamily="34" charset="0"/>
              </a:rPr>
              <a:t>PME      </a:t>
            </a:r>
            <a:endParaRPr lang="en-US" sz="5899" b="1" spc="127" dirty="0">
              <a:solidFill>
                <a:srgbClr val="FFFFFF"/>
              </a:solidFill>
              <a:highlight>
                <a:srgbClr val="C4D600"/>
              </a:highlight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ACA946-8888-4ADA-83F4-CB137FA873E9}"/>
              </a:ext>
            </a:extLst>
          </p:cNvPr>
          <p:cNvGraphicFramePr>
            <a:graphicFrameLocks noGrp="1"/>
          </p:cNvGraphicFramePr>
          <p:nvPr/>
        </p:nvGraphicFramePr>
        <p:xfrm>
          <a:off x="372614" y="1408945"/>
          <a:ext cx="6575715" cy="637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657">
                  <a:extLst>
                    <a:ext uri="{9D8B030D-6E8A-4147-A177-3AD203B41FA5}">
                      <a16:colId xmlns:a16="http://schemas.microsoft.com/office/drawing/2014/main" val="3071595081"/>
                    </a:ext>
                  </a:extLst>
                </a:gridCol>
                <a:gridCol w="3545058">
                  <a:extLst>
                    <a:ext uri="{9D8B030D-6E8A-4147-A177-3AD203B41FA5}">
                      <a16:colId xmlns:a16="http://schemas.microsoft.com/office/drawing/2014/main" val="3802059798"/>
                    </a:ext>
                  </a:extLst>
                </a:gridCol>
              </a:tblGrid>
              <a:tr h="451605">
                <a:tc>
                  <a:txBody>
                    <a:bodyPr/>
                    <a:lstStyle/>
                    <a:p>
                      <a:r>
                        <a:rPr lang="lv-LV" sz="2300" dirty="0"/>
                        <a:t>Statuss 20.01.2023.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300" dirty="0"/>
                        <a:t>Pieteikumu skaits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711265877"/>
                  </a:ext>
                </a:extLst>
              </a:tr>
              <a:tr h="1575354">
                <a:tc>
                  <a:txBody>
                    <a:bodyPr/>
                    <a:lstStyle/>
                    <a:p>
                      <a:r>
                        <a:rPr lang="lv-LV" sz="1600" b="1" dirty="0"/>
                        <a:t>Pieteikumu skaits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>
                          <a:latin typeface="Century Gothic" panose="020B0502020202020204" pitchFamily="34" charset="0"/>
                        </a:rPr>
                        <a:t>1384, no tiem: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1600" b="1" dirty="0">
                          <a:latin typeface="Century Gothic" panose="020B0502020202020204" pitchFamily="34" charset="0"/>
                        </a:rPr>
                        <a:t>58% jeb 803 elektroenerģijas ražošanas iekārtu uzstādīšana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600" b="1" dirty="0">
                          <a:latin typeface="Century Gothic" panose="020B0502020202020204" pitchFamily="34" charset="0"/>
                        </a:rPr>
                        <a:t>42% jeb 581 energoefektivitātes paaugstināšana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3395224159"/>
                  </a:ext>
                </a:extLst>
              </a:tr>
              <a:tr h="1305433">
                <a:tc>
                  <a:txBody>
                    <a:bodyPr/>
                    <a:lstStyle/>
                    <a:p>
                      <a:r>
                        <a:rPr lang="lv-LV" sz="1600" b="1" dirty="0"/>
                        <a:t>Granta apmērs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Elektroenerģijas ražošana – līdz 4000 EUR</a:t>
                      </a:r>
                    </a:p>
                    <a:p>
                      <a:endParaRPr lang="lv-LV" sz="1600" b="1" dirty="0"/>
                    </a:p>
                    <a:p>
                      <a:r>
                        <a:rPr lang="lv-LV" sz="1600" b="1" dirty="0"/>
                        <a:t>Energoefektivitātes pasākumi – 6000 EUR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1672618175"/>
                  </a:ext>
                </a:extLst>
              </a:tr>
              <a:tr h="584010">
                <a:tc>
                  <a:txBody>
                    <a:bodyPr/>
                    <a:lstStyle/>
                    <a:p>
                      <a:r>
                        <a:rPr lang="lv-LV" sz="1600" b="1" dirty="0"/>
                        <a:t>Projekta pieteikumi vērtēšanā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20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1571658340"/>
                  </a:ext>
                </a:extLst>
              </a:tr>
              <a:tr h="584010">
                <a:tc>
                  <a:txBody>
                    <a:bodyPr/>
                    <a:lstStyle/>
                    <a:p>
                      <a:r>
                        <a:rPr lang="lv-LV" sz="1600" b="1" dirty="0"/>
                        <a:t>Noslēgti līgumi par projekta īstenošanu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812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1704903281"/>
                  </a:ext>
                </a:extLst>
              </a:tr>
              <a:tr h="584010">
                <a:tc>
                  <a:txBody>
                    <a:bodyPr/>
                    <a:lstStyle/>
                    <a:p>
                      <a:r>
                        <a:rPr lang="lv-LV" sz="1600" b="1" dirty="0"/>
                        <a:t>Projekta īstenošana pabeigta, atbalsts izmaksāts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568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2768515324"/>
                  </a:ext>
                </a:extLst>
              </a:tr>
              <a:tr h="625625">
                <a:tc>
                  <a:txBody>
                    <a:bodyPr/>
                    <a:lstStyle/>
                    <a:p>
                      <a:r>
                        <a:rPr lang="lv-LV" sz="1600" b="1" dirty="0"/>
                        <a:t>Neatbilst programmas nosacījumiem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>
                          <a:latin typeface="Century Gothic" panose="020B0502020202020204" pitchFamily="34" charset="0"/>
                        </a:rPr>
                        <a:t>315</a:t>
                      </a:r>
                      <a:endParaRPr lang="lv-LV" sz="1600" b="1" dirty="0"/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1586424017"/>
                  </a:ext>
                </a:extLst>
              </a:tr>
              <a:tr h="625625">
                <a:tc>
                  <a:txBody>
                    <a:bodyPr/>
                    <a:lstStyle/>
                    <a:p>
                      <a:r>
                        <a:rPr lang="lv-LV" sz="1600" b="1" dirty="0"/>
                        <a:t>Atbalsta saņēmējs atteicās no dalības </a:t>
                      </a:r>
                    </a:p>
                  </a:txBody>
                  <a:tcPr marL="103061" marR="103061" marT="51530" marB="51530"/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209</a:t>
                      </a:r>
                    </a:p>
                  </a:txBody>
                  <a:tcPr marL="103061" marR="103061" marT="51530" marB="51530"/>
                </a:tc>
                <a:extLst>
                  <a:ext uri="{0D108BD9-81ED-4DB2-BD59-A6C34878D82A}">
                    <a16:rowId xmlns:a16="http://schemas.microsoft.com/office/drawing/2014/main" val="262690108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B1B0314-F613-4066-817C-ACFE940924C2}"/>
              </a:ext>
            </a:extLst>
          </p:cNvPr>
          <p:cNvSpPr txBox="1"/>
          <p:nvPr/>
        </p:nvSpPr>
        <p:spPr>
          <a:xfrm>
            <a:off x="9381273" y="2465648"/>
            <a:ext cx="18918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714" b="1" kern="0" dirty="0">
                <a:solidFill>
                  <a:srgbClr val="1F4E79"/>
                </a:solidFill>
                <a:latin typeface="Century Gothic" panose="020B0502020202020204" pitchFamily="34" charset="0"/>
              </a:rPr>
              <a:t>PIERĪGA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63671B-F786-4F4C-961D-F453A42BAE8D}"/>
              </a:ext>
            </a:extLst>
          </p:cNvPr>
          <p:cNvSpPr/>
          <p:nvPr/>
        </p:nvSpPr>
        <p:spPr>
          <a:xfrm>
            <a:off x="7983983" y="4478046"/>
            <a:ext cx="3029509" cy="2906288"/>
          </a:xfrm>
          <a:prstGeom prst="ellipse">
            <a:avLst/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254" b="1" kern="0" dirty="0">
                <a:solidFill>
                  <a:prstClr val="white"/>
                </a:solidFill>
                <a:latin typeface="Century Gothic" panose="020F0302020204030204"/>
              </a:rPr>
              <a:t>Rezervēti 78% no finansējuma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5EC3B9-C937-49F1-8A4B-362C7E1B4B92}"/>
              </a:ext>
            </a:extLst>
          </p:cNvPr>
          <p:cNvSpPr/>
          <p:nvPr/>
        </p:nvSpPr>
        <p:spPr>
          <a:xfrm>
            <a:off x="7674674" y="2319280"/>
            <a:ext cx="771037" cy="7489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691" b="1" kern="0" dirty="0">
                <a:solidFill>
                  <a:prstClr val="white"/>
                </a:solidFill>
                <a:latin typeface="Calibri" panose="020F0502020204030204"/>
              </a:rPr>
              <a:t>172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9C47C3-5E9A-49FD-8A0B-067A33064DF5}"/>
              </a:ext>
            </a:extLst>
          </p:cNvPr>
          <p:cNvSpPr/>
          <p:nvPr/>
        </p:nvSpPr>
        <p:spPr>
          <a:xfrm>
            <a:off x="9501758" y="3462113"/>
            <a:ext cx="771037" cy="7489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186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F33318-A8A3-46E7-BB22-379C0ACF0CA9}"/>
              </a:ext>
            </a:extLst>
          </p:cNvPr>
          <p:cNvSpPr/>
          <p:nvPr/>
        </p:nvSpPr>
        <p:spPr>
          <a:xfrm>
            <a:off x="11230353" y="1657400"/>
            <a:ext cx="771037" cy="7489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4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8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930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573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21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859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502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5146" algn="l" defTabSz="691286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408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1578" b="1" kern="0" dirty="0">
                <a:solidFill>
                  <a:prstClr val="white"/>
                </a:solidFill>
                <a:latin typeface="Calibri" panose="020F0502020204030204"/>
              </a:rPr>
              <a:t>156</a:t>
            </a:r>
          </a:p>
        </p:txBody>
      </p:sp>
    </p:spTree>
    <p:extLst>
      <p:ext uri="{BB962C8B-B14F-4D97-AF65-F5344CB8AC3E}">
        <p14:creationId xmlns:p14="http://schemas.microsoft.com/office/powerpoint/2010/main" val="34875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30" y="3525165"/>
            <a:ext cx="12090740" cy="810969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PALDIES!</a:t>
            </a:r>
            <a:endParaRPr kumimoji="0" lang="lv-LV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1030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C410-2051-824A-BF06-A3C623CBFE17}" type="slidenum">
              <a:rPr kumimoji="0" lang="lv-LV" sz="1353" b="0" i="0" u="none" strike="noStrike" kern="1200" cap="none" spc="0" normalizeH="0" baseline="0" noProof="0">
                <a:ln>
                  <a:noFill/>
                </a:ln>
                <a:solidFill>
                  <a:srgbClr val="00467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1030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353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9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6" y="218465"/>
            <a:ext cx="12090740" cy="81096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MĀJOKĻU ATBALSTA PROGRAMMA ĢIMENĒM AR BĒRNIEM </a:t>
            </a:r>
            <a:endParaRPr kumimoji="0" lang="lv-LV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57666-9A78-4823-869C-785EA3239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682" y="1444738"/>
            <a:ext cx="10553693" cy="6095843"/>
          </a:xfrm>
        </p:spPr>
        <p:txBody>
          <a:bodyPr>
            <a:normAutofit fontScale="92500" lnSpcReduction="10000"/>
          </a:bodyPr>
          <a:lstStyle/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Programma izstrādāta balstoties uz MK noteikumiem nr. 95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Programmas sākuma datums 02.2015 – līdz šim brīdim.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Kopējais programmā pieejamais finansējums –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41.6 milj. EUR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400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Garantija bankas </a:t>
            </a:r>
            <a:r>
              <a:rPr lang="lv-LV" sz="2400" spc="-1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ea typeface="DejaVu Sans"/>
              </a:rPr>
              <a:t>aizdevumam mājokļa iegādei ģimenēm ar bērniem</a:t>
            </a:r>
            <a:r>
              <a:rPr lang="lv-LV" sz="2400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 (5%-30% no aizdevuma pamatsummas)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ar mērķi veicināt mājokļu pieejamību ģimenēm ar bērniem.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Atbalsts ALTUM garantijas veidā, ar iespēju izmantot atkārtoti.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Papildus nosacījumi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 – atlaide Zemesgrāmatas nodevai.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Atbalsts piešķirts </a:t>
            </a:r>
            <a:r>
              <a:rPr lang="lv-LV" sz="2400" b="0" strike="noStrike" spc="-1" dirty="0">
                <a:solidFill>
                  <a:srgbClr val="093C71"/>
                </a:solidFill>
                <a:ea typeface="DejaVu Sans"/>
              </a:rPr>
              <a:t>24 706 ģimenēm (36 000 bērnu),  kopējais garantiju apmērs 196 847 213 EUR.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Kopējais izsniegto bankas aizdevumu apjoms 1 849 282 324 EUR</a:t>
            </a: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3156" dirty="0"/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BE55121E-3D4E-4C13-A844-B466D5DC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9113" y="1151768"/>
            <a:ext cx="880306" cy="880306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6BB2F323-EF38-4860-9BED-FA6F346A7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9115" y="2358127"/>
            <a:ext cx="880307" cy="880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9C1D-CE7B-4E5B-89C1-FF8243C2B7C9}"/>
              </a:ext>
            </a:extLst>
          </p:cNvPr>
          <p:cNvCxnSpPr>
            <a:cxnSpLocks/>
          </p:cNvCxnSpPr>
          <p:nvPr/>
        </p:nvCxnSpPr>
        <p:spPr>
          <a:xfrm>
            <a:off x="418683" y="223068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1B005-A54C-4928-AA25-937A871C02C7}"/>
              </a:ext>
            </a:extLst>
          </p:cNvPr>
          <p:cNvCxnSpPr>
            <a:cxnSpLocks/>
          </p:cNvCxnSpPr>
          <p:nvPr/>
        </p:nvCxnSpPr>
        <p:spPr>
          <a:xfrm>
            <a:off x="418684" y="336864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C34D74-3595-48CE-A443-5898D78ABA30}"/>
              </a:ext>
            </a:extLst>
          </p:cNvPr>
          <p:cNvCxnSpPr>
            <a:cxnSpLocks/>
          </p:cNvCxnSpPr>
          <p:nvPr/>
        </p:nvCxnSpPr>
        <p:spPr>
          <a:xfrm>
            <a:off x="418684" y="487160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E492CC-AFC5-467A-8D55-2484294C8527}"/>
              </a:ext>
            </a:extLst>
          </p:cNvPr>
          <p:cNvCxnSpPr>
            <a:cxnSpLocks/>
          </p:cNvCxnSpPr>
          <p:nvPr/>
        </p:nvCxnSpPr>
        <p:spPr>
          <a:xfrm>
            <a:off x="418682" y="614912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B6A3667-05EB-428B-9232-DC801721D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7245" y="6276570"/>
            <a:ext cx="880308" cy="880308"/>
          </a:xfrm>
          <a:prstGeom prst="rect">
            <a:avLst/>
          </a:prstGeom>
        </p:spPr>
      </p:pic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6E385888-34DC-4505-AA2C-D868EAB89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29114" y="5070213"/>
            <a:ext cx="880307" cy="880307"/>
          </a:xfrm>
          <a:prstGeom prst="rect">
            <a:avLst/>
          </a:prstGeom>
        </p:spPr>
      </p:pic>
      <p:pic>
        <p:nvPicPr>
          <p:cNvPr id="15" name="Graphic 14" descr="Target with solid fill">
            <a:extLst>
              <a:ext uri="{FF2B5EF4-FFF2-40B4-BE49-F238E27FC236}">
                <a16:creationId xmlns:a16="http://schemas.microsoft.com/office/drawing/2014/main" id="{E7482BB0-343B-4057-918A-E57D1D9100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29110" y="3679969"/>
            <a:ext cx="880310" cy="8803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1030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C410-2051-824A-BF06-A3C623CBFE17}" type="slidenum">
              <a:rPr kumimoji="0" lang="lv-LV" sz="1353" b="0" i="0" u="none" strike="noStrike" kern="1200" cap="none" spc="0" normalizeH="0" baseline="0" noProof="0">
                <a:ln>
                  <a:noFill/>
                </a:ln>
                <a:solidFill>
                  <a:srgbClr val="00467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1030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353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4EE3B4-79C6-48FB-921F-FB88862A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4" y="1939647"/>
            <a:ext cx="12117491" cy="3982006"/>
          </a:xfrm>
          <a:prstGeom prst="rect">
            <a:avLst/>
          </a:prstGeom>
        </p:spPr>
      </p:pic>
      <p:sp>
        <p:nvSpPr>
          <p:cNvPr id="8" name="CustomShape 43">
            <a:extLst>
              <a:ext uri="{FF2B5EF4-FFF2-40B4-BE49-F238E27FC236}">
                <a16:creationId xmlns:a16="http://schemas.microsoft.com/office/drawing/2014/main" id="{C2B3F447-2489-4025-9C3E-B2A82C246973}"/>
              </a:ext>
            </a:extLst>
          </p:cNvPr>
          <p:cNvSpPr/>
          <p:nvPr/>
        </p:nvSpPr>
        <p:spPr>
          <a:xfrm>
            <a:off x="963360" y="417543"/>
            <a:ext cx="11607234" cy="95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>
              <a:lnSpc>
                <a:spcPct val="100000"/>
              </a:lnSpc>
            </a:pPr>
            <a:r>
              <a:rPr lang="lv-LV" sz="3200" b="1" strike="noStrike" spc="-1" dirty="0">
                <a:solidFill>
                  <a:srgbClr val="093C71"/>
                </a:solidFill>
                <a:latin typeface="Century Gothic" panose="020B0502020202020204" pitchFamily="34" charset="0"/>
                <a:ea typeface="DejaVu Sans"/>
              </a:rPr>
              <a:t>MĀJOKĻU GALVOJUMU </a:t>
            </a:r>
            <a:r>
              <a:rPr lang="lv-LV" sz="3200" b="1" spc="-1" dirty="0">
                <a:solidFill>
                  <a:srgbClr val="093C71"/>
                </a:solidFill>
                <a:latin typeface="Century Gothic" panose="020B0502020202020204" pitchFamily="34" charset="0"/>
              </a:rPr>
              <a:t>PROGRAMMAS ĢIMENĒM </a:t>
            </a:r>
            <a:r>
              <a:rPr lang="lv-LV" sz="3200" b="1" strike="noStrike" spc="-1" dirty="0">
                <a:solidFill>
                  <a:srgbClr val="093C71"/>
                </a:solidFill>
                <a:latin typeface="Century Gothic" panose="020B0502020202020204" pitchFamily="34" charset="0"/>
                <a:ea typeface="DejaVu Sans"/>
              </a:rPr>
              <a:t>AR BĒRNIEM NOSACĪJUMI:</a:t>
            </a:r>
            <a:endParaRPr lang="lv-LV" sz="32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DCD76673-1AF3-45F3-AABC-9C3437017FA9}"/>
              </a:ext>
            </a:extLst>
          </p:cNvPr>
          <p:cNvSpPr/>
          <p:nvPr/>
        </p:nvSpPr>
        <p:spPr>
          <a:xfrm>
            <a:off x="963360" y="5832037"/>
            <a:ext cx="11700588" cy="16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/>
          <a:lstStyle/>
          <a:p>
            <a:pPr>
              <a:lnSpc>
                <a:spcPct val="100000"/>
              </a:lnSpc>
            </a:pPr>
            <a:r>
              <a:rPr lang="lv-LV" sz="1600" b="1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* Papildu 5% garantija (līdz 5 000 EUR)</a:t>
            </a:r>
            <a:r>
              <a:rPr lang="lv-LV" sz="1600" b="1" spc="-1" dirty="0">
                <a:latin typeface="Arial"/>
              </a:rPr>
              <a:t> </a:t>
            </a:r>
            <a:r>
              <a:rPr lang="lv-LV" sz="1600" b="1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“A” energoefektivitātes klases vai gandrīz nulles enerģijas mājoklim</a:t>
            </a:r>
            <a:endParaRPr lang="lv-LV" sz="16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1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432"/>
          <p:cNvPicPr/>
          <p:nvPr/>
        </p:nvPicPr>
        <p:blipFill>
          <a:blip r:embed="rId3"/>
          <a:stretch/>
        </p:blipFill>
        <p:spPr>
          <a:xfrm>
            <a:off x="2450628" y="1098360"/>
            <a:ext cx="9902612" cy="62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CustomShape 2"/>
          <p:cNvSpPr/>
          <p:nvPr/>
        </p:nvSpPr>
        <p:spPr>
          <a:xfrm>
            <a:off x="3285697" y="3523120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5%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7937669" y="2182946"/>
            <a:ext cx="1298160" cy="123084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3%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9928953" y="4753240"/>
            <a:ext cx="129924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spc="-1" dirty="0">
                <a:solidFill>
                  <a:srgbClr val="002060"/>
                </a:solidFill>
                <a:latin typeface="Century Gothic"/>
                <a:ea typeface="Helvetica Neue"/>
              </a:rPr>
              <a:t>1</a:t>
            </a: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6127245" y="4984842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5%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8" name="CustomShape 6"/>
          <p:cNvSpPr/>
          <p:nvPr/>
        </p:nvSpPr>
        <p:spPr>
          <a:xfrm>
            <a:off x="5936223" y="3413786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86%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9" name="CustomShape 7"/>
          <p:cNvSpPr/>
          <p:nvPr/>
        </p:nvSpPr>
        <p:spPr>
          <a:xfrm>
            <a:off x="269890" y="7364259"/>
            <a:ext cx="8431348" cy="359280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-1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Helvetica Neue"/>
              </a:rPr>
              <a:t>Dati uz 19.01.2023., pēc piešķirto Mājokļu garantiju Ģimenēm ar bērniem skaita.</a:t>
            </a:r>
            <a:endParaRPr kumimoji="0" lang="lv-LV" sz="1600" b="0" i="0" u="none" strike="noStrike" kern="1200" cap="none" spc="-1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0" name="CustomShape 8"/>
          <p:cNvSpPr/>
          <p:nvPr/>
        </p:nvSpPr>
        <p:spPr>
          <a:xfrm>
            <a:off x="1109027" y="488520"/>
            <a:ext cx="8819925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54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Mājokļa atbalsts Ģimenēm ar bērniem – sadalījums pa reģioniem</a:t>
            </a:r>
            <a:endParaRPr kumimoji="0" lang="lv-LV" sz="354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20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6" y="218465"/>
            <a:ext cx="12090740" cy="81096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BALSTS SUBSĪDIJA DAUDZBĒRNU ĢIMENĒM</a:t>
            </a:r>
            <a:endParaRPr kumimoji="0" lang="lv-LV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57666-9A78-4823-869C-785EA3239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891" y="1207714"/>
            <a:ext cx="10499288" cy="6095843"/>
          </a:xfrm>
        </p:spPr>
        <p:txBody>
          <a:bodyPr>
            <a:normAutofit/>
          </a:bodyPr>
          <a:lstStyle/>
          <a:p>
            <a:pPr marL="405756" indent="-405756" algn="just">
              <a:lnSpc>
                <a:spcPct val="100000"/>
              </a:lnSpc>
            </a:pPr>
            <a:r>
              <a:rPr lang="lv-LV" sz="225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</a:rPr>
              <a:t>Programma izstrādāta balstoties uz MK noteikumiem nr. 95</a:t>
            </a:r>
            <a:r>
              <a:rPr lang="lv-LV" sz="225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 Programmas sākuma datums 11.2020 – līdz šim brīdim.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50" u="sng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25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Kopējais programmā pieejamais finansējums – </a:t>
            </a:r>
            <a:r>
              <a:rPr lang="lv-LV" sz="225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</a:rPr>
              <a:t>10 710 000 milj. EUR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50" u="sng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250" spc="-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DejaVu Sans"/>
              </a:rPr>
              <a:t>Grants (subsīdija) </a:t>
            </a:r>
            <a:r>
              <a:rPr lang="lv-LV" sz="2250" spc="-1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  <a:ea typeface="DejaVu Sans"/>
              </a:rPr>
              <a:t>mājokļa iegādei vai būvniecībai ģimenēm ar bērniem</a:t>
            </a:r>
            <a:r>
              <a:rPr lang="lv-LV" sz="2250" spc="-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DejaVu Sans"/>
              </a:rPr>
              <a:t> (</a:t>
            </a:r>
            <a:r>
              <a:rPr kumimoji="0" lang="lv-LV" sz="2250" b="0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8 000 EUR – 12 000 EUR</a:t>
            </a:r>
            <a:r>
              <a:rPr lang="lv-LV" sz="2250" spc="-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DejaVu Sans"/>
              </a:rPr>
              <a:t>) </a:t>
            </a:r>
            <a:r>
              <a:rPr lang="lv-LV" sz="225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ar mērķi veicināt mājokļu pieejamību ģimenēm ar bērniem.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5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lv-LV" sz="225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Piešķirti 984 Granti, </a:t>
            </a:r>
            <a:r>
              <a:rPr lang="lv-LV" sz="2250" spc="-1" dirty="0">
                <a:solidFill>
                  <a:srgbClr val="093C71"/>
                </a:solidFill>
                <a:latin typeface="Century Gothic" panose="020B0502020202020204" pitchFamily="34" charset="0"/>
              </a:rPr>
              <a:t>kopējais piešķirto s</a:t>
            </a:r>
            <a:r>
              <a:rPr lang="lv-LV" sz="2250" b="0" strike="noStrike" spc="-1" dirty="0">
                <a:solidFill>
                  <a:srgbClr val="093C71"/>
                </a:solidFill>
                <a:latin typeface="Century Gothic" panose="020B0502020202020204" pitchFamily="34" charset="0"/>
                <a:ea typeface="DejaVu Sans"/>
              </a:rPr>
              <a:t>ubsīdiju apjoms </a:t>
            </a:r>
            <a:r>
              <a:rPr lang="lv-LV" sz="2250" b="0" strike="noStrike" spc="-1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  <a:ea typeface="DejaVu Sans"/>
              </a:rPr>
              <a:t>8.2 milj.</a:t>
            </a:r>
            <a:r>
              <a:rPr lang="lv-LV" sz="225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</a:rPr>
              <a:t> EUR, kopējais izsniegto bankas aizdevumu apjoms 81 milj. EUR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25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25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latin typeface="Century Gothic" panose="020B0502020202020204" pitchFamily="34" charset="0"/>
              </a:rPr>
              <a:t>Atbalsts piešķirts 984 ģimenēm </a:t>
            </a:r>
            <a:r>
              <a:rPr lang="lv-LV" sz="225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(bērnu skaits - 3000 bērni).</a:t>
            </a:r>
            <a:endParaRPr lang="lv-LV" sz="2250" dirty="0">
              <a:latin typeface="Century Gothic" panose="020B0502020202020204" pitchFamily="34" charset="0"/>
            </a:endParaRPr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BE55121E-3D4E-4C13-A844-B466D5DC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9113" y="1151768"/>
            <a:ext cx="880306" cy="880306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6BB2F323-EF38-4860-9BED-FA6F346A7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9115" y="2358127"/>
            <a:ext cx="880307" cy="880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9C1D-CE7B-4E5B-89C1-FF8243C2B7C9}"/>
              </a:ext>
            </a:extLst>
          </p:cNvPr>
          <p:cNvCxnSpPr>
            <a:cxnSpLocks/>
          </p:cNvCxnSpPr>
          <p:nvPr/>
        </p:nvCxnSpPr>
        <p:spPr>
          <a:xfrm>
            <a:off x="418683" y="223068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1B005-A54C-4928-AA25-937A871C02C7}"/>
              </a:ext>
            </a:extLst>
          </p:cNvPr>
          <p:cNvCxnSpPr>
            <a:cxnSpLocks/>
          </p:cNvCxnSpPr>
          <p:nvPr/>
        </p:nvCxnSpPr>
        <p:spPr>
          <a:xfrm>
            <a:off x="418684" y="336864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C34D74-3595-48CE-A443-5898D78ABA30}"/>
              </a:ext>
            </a:extLst>
          </p:cNvPr>
          <p:cNvCxnSpPr>
            <a:cxnSpLocks/>
          </p:cNvCxnSpPr>
          <p:nvPr/>
        </p:nvCxnSpPr>
        <p:spPr>
          <a:xfrm>
            <a:off x="418684" y="487160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E492CC-AFC5-467A-8D55-2484294C8527}"/>
              </a:ext>
            </a:extLst>
          </p:cNvPr>
          <p:cNvCxnSpPr>
            <a:cxnSpLocks/>
          </p:cNvCxnSpPr>
          <p:nvPr/>
        </p:nvCxnSpPr>
        <p:spPr>
          <a:xfrm>
            <a:off x="418682" y="614912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B6A3667-05EB-428B-9232-DC801721D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7245" y="6276570"/>
            <a:ext cx="880308" cy="880308"/>
          </a:xfrm>
          <a:prstGeom prst="rect">
            <a:avLst/>
          </a:prstGeom>
        </p:spPr>
      </p:pic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6E385888-34DC-4505-AA2C-D868EAB89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29114" y="5070213"/>
            <a:ext cx="880307" cy="880307"/>
          </a:xfrm>
          <a:prstGeom prst="rect">
            <a:avLst/>
          </a:prstGeom>
        </p:spPr>
      </p:pic>
      <p:pic>
        <p:nvPicPr>
          <p:cNvPr id="15" name="Graphic 14" descr="Target with solid fill">
            <a:extLst>
              <a:ext uri="{FF2B5EF4-FFF2-40B4-BE49-F238E27FC236}">
                <a16:creationId xmlns:a16="http://schemas.microsoft.com/office/drawing/2014/main" id="{E7482BB0-343B-4057-918A-E57D1D9100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29110" y="3679969"/>
            <a:ext cx="880310" cy="8803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1030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C410-2051-824A-BF06-A3C623CBFE17}" type="slidenum">
              <a:rPr kumimoji="0" lang="lv-LV" sz="1353" b="0" i="0" u="none" strike="noStrike" kern="1200" cap="none" spc="0" normalizeH="0" baseline="0" noProof="0">
                <a:ln>
                  <a:noFill/>
                </a:ln>
                <a:solidFill>
                  <a:srgbClr val="00467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1030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353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430640" y="5618520"/>
            <a:ext cx="11035080" cy="381600"/>
          </a:xfrm>
          <a:prstGeom prst="rect">
            <a:avLst/>
          </a:prstGeom>
          <a:solidFill>
            <a:srgbClr val="13375D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2"/>
          <p:cNvSpPr/>
          <p:nvPr/>
        </p:nvSpPr>
        <p:spPr>
          <a:xfrm>
            <a:off x="1388160" y="964080"/>
            <a:ext cx="10397880" cy="95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>
              <a:lnSpc>
                <a:spcPct val="100000"/>
              </a:lnSpc>
            </a:pPr>
            <a:r>
              <a:rPr lang="lv-LV" sz="3540" b="1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BALSTS SUBSĪDIJA</a:t>
            </a:r>
            <a:endParaRPr lang="lv-LV" sz="3540" b="0" strike="noStrike" spc="-1" dirty="0">
              <a:latin typeface="Arial"/>
            </a:endParaRPr>
          </a:p>
        </p:txBody>
      </p:sp>
      <p:sp>
        <p:nvSpPr>
          <p:cNvPr id="464" name="CustomShape 3"/>
          <p:cNvSpPr/>
          <p:nvPr/>
        </p:nvSpPr>
        <p:spPr>
          <a:xfrm>
            <a:off x="1418040" y="1697760"/>
            <a:ext cx="1018548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>
              <a:lnSpc>
                <a:spcPct val="100000"/>
              </a:lnSpc>
            </a:pPr>
            <a:r>
              <a:rPr lang="lv-LV" sz="22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Neatmaksājama valsts subsīdija mājokļa iegādei vai būvniecībai</a:t>
            </a:r>
            <a:endParaRPr lang="lv-LV" sz="2200" b="0" strike="noStrike" spc="-1" dirty="0"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1855080" y="6451920"/>
            <a:ext cx="2120760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/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89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3 bērni</a:t>
            </a: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89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4 un vairāk</a:t>
            </a: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90" b="0" strike="noStrike" spc="-1" dirty="0">
              <a:latin typeface="Arial"/>
            </a:endParaRPr>
          </a:p>
        </p:txBody>
      </p:sp>
      <p:sp>
        <p:nvSpPr>
          <p:cNvPr id="466" name="CustomShape 5"/>
          <p:cNvSpPr/>
          <p:nvPr/>
        </p:nvSpPr>
        <p:spPr>
          <a:xfrm>
            <a:off x="1855080" y="5618520"/>
            <a:ext cx="212076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/>
          <a:lstStyle/>
          <a:p>
            <a:pPr algn="ctr">
              <a:lnSpc>
                <a:spcPct val="100000"/>
              </a:lnSpc>
            </a:pPr>
            <a:r>
              <a:rPr lang="lv-LV" sz="189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Bērnu skaits</a:t>
            </a:r>
            <a:endParaRPr lang="lv-LV" sz="1890" b="0" strike="noStrike" spc="-1" dirty="0">
              <a:latin typeface="Arial"/>
            </a:endParaRPr>
          </a:p>
        </p:txBody>
      </p:sp>
      <p:sp>
        <p:nvSpPr>
          <p:cNvPr id="467" name="CustomShape 6"/>
          <p:cNvSpPr/>
          <p:nvPr/>
        </p:nvSpPr>
        <p:spPr>
          <a:xfrm>
            <a:off x="3977280" y="6451920"/>
            <a:ext cx="8488440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/>
          <a:lstStyle/>
          <a:p>
            <a:pPr algn="ctr">
              <a:lnSpc>
                <a:spcPct val="100000"/>
              </a:lnSpc>
            </a:pPr>
            <a:r>
              <a:rPr lang="lv-LV" sz="189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8000 EUR mājoklim vai 10 000 EUR gandrīz nulles enerģijas ēkām</a:t>
            </a: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9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89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10 000 mājoklim vai 12 000 EUR gandrīz nulles enerģijas ēkām</a:t>
            </a:r>
            <a:endParaRPr lang="lv-LV" sz="1890" b="0" strike="noStrike" spc="-1" dirty="0">
              <a:latin typeface="Arial"/>
            </a:endParaRPr>
          </a:p>
        </p:txBody>
      </p:sp>
      <p:sp>
        <p:nvSpPr>
          <p:cNvPr id="468" name="CustomShape 7"/>
          <p:cNvSpPr/>
          <p:nvPr/>
        </p:nvSpPr>
        <p:spPr>
          <a:xfrm>
            <a:off x="3977280" y="5618520"/>
            <a:ext cx="848844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/>
          <a:lstStyle/>
          <a:p>
            <a:pPr algn="ctr">
              <a:lnSpc>
                <a:spcPct val="100000"/>
              </a:lnSpc>
            </a:pPr>
            <a:r>
              <a:rPr lang="lv-LV" sz="189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Subsīdija</a:t>
            </a:r>
            <a:endParaRPr lang="lv-LV" sz="1890" b="0" strike="noStrike" spc="-1" dirty="0">
              <a:latin typeface="Arial"/>
            </a:endParaRPr>
          </a:p>
        </p:txBody>
      </p:sp>
      <p:sp>
        <p:nvSpPr>
          <p:cNvPr id="469" name="Line 8"/>
          <p:cNvSpPr/>
          <p:nvPr/>
        </p:nvSpPr>
        <p:spPr>
          <a:xfrm>
            <a:off x="1430280" y="6833520"/>
            <a:ext cx="1103616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 anchor="ctr" anchorCtr="1"/>
          <a:lstStyle/>
          <a:p>
            <a:pPr algn="ctr">
              <a:lnSpc>
                <a:spcPct val="100000"/>
              </a:lnSpc>
            </a:pPr>
            <a:r>
              <a:rPr lang="lv-LV" sz="1060" b="0" strike="noStrike" spc="-1" dirty="0">
                <a:solidFill>
                  <a:srgbClr val="000000"/>
                </a:solidFill>
                <a:latin typeface="Arial"/>
                <a:ea typeface="Helvetica Neue"/>
              </a:rPr>
              <a:t> </a:t>
            </a:r>
            <a:endParaRPr lang="lv-LV" sz="1060" b="0" strike="noStrike" spc="-1" dirty="0">
              <a:latin typeface="Arial"/>
            </a:endParaRPr>
          </a:p>
        </p:txBody>
      </p:sp>
      <p:sp>
        <p:nvSpPr>
          <p:cNvPr id="470" name="CustomShape 9"/>
          <p:cNvSpPr/>
          <p:nvPr/>
        </p:nvSpPr>
        <p:spPr>
          <a:xfrm>
            <a:off x="10800000" y="4176000"/>
            <a:ext cx="215964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algn="ctr">
              <a:lnSpc>
                <a:spcPct val="100000"/>
              </a:lnSpc>
            </a:pPr>
            <a:r>
              <a:rPr lang="lv-LV" sz="15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Subsīdija līdz 50% no īpašuma iegādes vai būvniecības izmaksām</a:t>
            </a:r>
            <a:endParaRPr lang="lv-LV" sz="1500" b="0" strike="noStrike" spc="-1" dirty="0">
              <a:latin typeface="Arial"/>
            </a:endParaRPr>
          </a:p>
        </p:txBody>
      </p:sp>
      <p:sp>
        <p:nvSpPr>
          <p:cNvPr id="471" name="CustomShape 10"/>
          <p:cNvSpPr/>
          <p:nvPr/>
        </p:nvSpPr>
        <p:spPr>
          <a:xfrm>
            <a:off x="8352000" y="4155480"/>
            <a:ext cx="2159640" cy="10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algn="ctr">
              <a:lnSpc>
                <a:spcPct val="100000"/>
              </a:lnSpc>
            </a:pPr>
            <a:r>
              <a:rPr lang="lv-LV" sz="15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Nepieder cita dzīvojamā telpa</a:t>
            </a:r>
            <a:endParaRPr lang="lv-LV" sz="1500" b="0" strike="noStrike" spc="-1" dirty="0">
              <a:latin typeface="Arial"/>
            </a:endParaRPr>
          </a:p>
        </p:txBody>
      </p:sp>
      <p:sp>
        <p:nvSpPr>
          <p:cNvPr id="472" name="CustomShape 11"/>
          <p:cNvSpPr/>
          <p:nvPr/>
        </p:nvSpPr>
        <p:spPr>
          <a:xfrm>
            <a:off x="5760000" y="4191480"/>
            <a:ext cx="2159640" cy="10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algn="ctr">
              <a:lnSpc>
                <a:spcPct val="100000"/>
              </a:lnSpc>
            </a:pPr>
            <a:r>
              <a:rPr lang="lv-LV" sz="15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Rezidents pēdējos 12 mēnešus</a:t>
            </a:r>
            <a:endParaRPr lang="lv-LV" sz="1500" b="0" strike="noStrike" spc="-1" dirty="0">
              <a:latin typeface="Arial"/>
            </a:endParaRPr>
          </a:p>
        </p:txBody>
      </p:sp>
      <p:sp>
        <p:nvSpPr>
          <p:cNvPr id="473" name="CustomShape 12"/>
          <p:cNvSpPr/>
          <p:nvPr/>
        </p:nvSpPr>
        <p:spPr>
          <a:xfrm>
            <a:off x="3024000" y="4190400"/>
            <a:ext cx="2735640" cy="10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algn="ctr">
              <a:lnSpc>
                <a:spcPct val="100000"/>
              </a:lnSpc>
            </a:pPr>
            <a:r>
              <a:rPr lang="lv-LV" sz="15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Ienākumi uz vienu ģimenes locekli nepārsniedz 17 000 EUR gadā pirms nodokļu nomaksas</a:t>
            </a:r>
            <a:endParaRPr lang="lv-LV" sz="1500" b="0" strike="noStrike" spc="-1" dirty="0">
              <a:latin typeface="Arial"/>
            </a:endParaRPr>
          </a:p>
        </p:txBody>
      </p:sp>
      <p:sp>
        <p:nvSpPr>
          <p:cNvPr id="474" name="CustomShape 13"/>
          <p:cNvSpPr/>
          <p:nvPr/>
        </p:nvSpPr>
        <p:spPr>
          <a:xfrm>
            <a:off x="720000" y="4161600"/>
            <a:ext cx="2159640" cy="10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algn="ctr">
              <a:lnSpc>
                <a:spcPct val="100000"/>
              </a:lnSpc>
            </a:pPr>
            <a:r>
              <a:rPr lang="lv-LV" sz="1500" b="0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Darījuma summa nevar pārsniegt 250 tūkst. EUR</a:t>
            </a:r>
            <a:endParaRPr lang="lv-LV" sz="1500" b="0" strike="noStrike" spc="-1" dirty="0">
              <a:latin typeface="Arial"/>
            </a:endParaRPr>
          </a:p>
        </p:txBody>
      </p:sp>
      <p:pic>
        <p:nvPicPr>
          <p:cNvPr id="475" name="Picture 131"/>
          <p:cNvPicPr/>
          <p:nvPr/>
        </p:nvPicPr>
        <p:blipFill>
          <a:blip r:embed="rId3"/>
          <a:stretch/>
        </p:blipFill>
        <p:spPr>
          <a:xfrm>
            <a:off x="1100160" y="2484000"/>
            <a:ext cx="1436040" cy="1436040"/>
          </a:xfrm>
          <a:prstGeom prst="rect">
            <a:avLst/>
          </a:prstGeom>
          <a:ln>
            <a:noFill/>
          </a:ln>
        </p:spPr>
      </p:pic>
      <p:pic>
        <p:nvPicPr>
          <p:cNvPr id="476" name="Picture 132"/>
          <p:cNvPicPr/>
          <p:nvPr/>
        </p:nvPicPr>
        <p:blipFill>
          <a:blip r:embed="rId4"/>
          <a:stretch/>
        </p:blipFill>
        <p:spPr>
          <a:xfrm>
            <a:off x="3688560" y="2454480"/>
            <a:ext cx="1436040" cy="1436040"/>
          </a:xfrm>
          <a:prstGeom prst="rect">
            <a:avLst/>
          </a:prstGeom>
          <a:ln>
            <a:noFill/>
          </a:ln>
        </p:spPr>
      </p:pic>
      <p:pic>
        <p:nvPicPr>
          <p:cNvPr id="477" name="Picture 476"/>
          <p:cNvPicPr/>
          <p:nvPr/>
        </p:nvPicPr>
        <p:blipFill>
          <a:blip r:embed="rId5"/>
          <a:stretch/>
        </p:blipFill>
        <p:spPr>
          <a:xfrm>
            <a:off x="6136560" y="2461680"/>
            <a:ext cx="1439640" cy="1439640"/>
          </a:xfrm>
          <a:prstGeom prst="rect">
            <a:avLst/>
          </a:prstGeom>
          <a:ln>
            <a:noFill/>
          </a:ln>
        </p:spPr>
      </p:pic>
      <p:pic>
        <p:nvPicPr>
          <p:cNvPr id="478" name="Picture 477"/>
          <p:cNvPicPr/>
          <p:nvPr/>
        </p:nvPicPr>
        <p:blipFill>
          <a:blip r:embed="rId6"/>
          <a:stretch/>
        </p:blipFill>
        <p:spPr>
          <a:xfrm>
            <a:off x="11160000" y="2469960"/>
            <a:ext cx="1439640" cy="1439640"/>
          </a:xfrm>
          <a:prstGeom prst="rect">
            <a:avLst/>
          </a:prstGeom>
          <a:ln>
            <a:noFill/>
          </a:ln>
        </p:spPr>
      </p:pic>
      <p:pic>
        <p:nvPicPr>
          <p:cNvPr id="479" name="Picture 478"/>
          <p:cNvPicPr/>
          <p:nvPr/>
        </p:nvPicPr>
        <p:blipFill>
          <a:blip r:embed="rId7"/>
          <a:stretch/>
        </p:blipFill>
        <p:spPr>
          <a:xfrm>
            <a:off x="8728560" y="2463480"/>
            <a:ext cx="143964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432"/>
          <p:cNvPicPr/>
          <p:nvPr/>
        </p:nvPicPr>
        <p:blipFill>
          <a:blip r:embed="rId3"/>
          <a:stretch/>
        </p:blipFill>
        <p:spPr>
          <a:xfrm>
            <a:off x="2450628" y="1098360"/>
            <a:ext cx="9902612" cy="62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CustomShape 2"/>
          <p:cNvSpPr/>
          <p:nvPr/>
        </p:nvSpPr>
        <p:spPr>
          <a:xfrm>
            <a:off x="3285697" y="3523120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z="2400" spc="-1" dirty="0">
                <a:solidFill>
                  <a:srgbClr val="002060"/>
                </a:solidFill>
                <a:latin typeface="Century Gothic"/>
                <a:ea typeface="Helvetica Neue"/>
              </a:rPr>
              <a:t>9</a:t>
            </a:r>
            <a:r>
              <a:rPr lang="lv-LV" sz="2400" b="0" strike="noStrike" spc="-1" dirty="0">
                <a:solidFill>
                  <a:srgbClr val="002060"/>
                </a:solidFill>
                <a:latin typeface="Century Gothic"/>
                <a:ea typeface="Helvetica Neue"/>
              </a:rPr>
              <a:t>%</a:t>
            </a:r>
            <a:endParaRPr lang="lv-LV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7856280" y="2210030"/>
            <a:ext cx="1298160" cy="123084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z="2400" b="0" strike="noStrike" spc="-1" dirty="0">
                <a:solidFill>
                  <a:srgbClr val="002060"/>
                </a:solidFill>
                <a:latin typeface="Century Gothic"/>
                <a:ea typeface="Helvetica Neue"/>
              </a:rPr>
              <a:t>9%</a:t>
            </a:r>
            <a:endParaRPr lang="lv-LV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9928953" y="4753240"/>
            <a:ext cx="129924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z="2400" b="0" strike="noStrike" spc="-1" dirty="0">
                <a:solidFill>
                  <a:srgbClr val="002060"/>
                </a:solidFill>
                <a:latin typeface="Century Gothic"/>
                <a:ea typeface="Helvetica Neue"/>
              </a:rPr>
              <a:t>4%</a:t>
            </a:r>
            <a:endParaRPr lang="lv-LV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6127245" y="4984842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z="2400" b="0" strike="noStrike" spc="-1" dirty="0">
                <a:solidFill>
                  <a:srgbClr val="002060"/>
                </a:solidFill>
                <a:latin typeface="Century Gothic"/>
                <a:ea typeface="Helvetica Neue"/>
              </a:rPr>
              <a:t>10%</a:t>
            </a:r>
            <a:endParaRPr lang="lv-LV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8" name="CustomShape 6"/>
          <p:cNvSpPr/>
          <p:nvPr/>
        </p:nvSpPr>
        <p:spPr>
          <a:xfrm>
            <a:off x="5936223" y="3413786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z="2400" spc="-1" dirty="0">
                <a:solidFill>
                  <a:srgbClr val="002060"/>
                </a:solidFill>
                <a:latin typeface="Century Gothic"/>
                <a:ea typeface="Helvetica Neue"/>
              </a:rPr>
              <a:t>68</a:t>
            </a:r>
            <a:r>
              <a:rPr lang="lv-LV" sz="2400" b="0" strike="noStrike" spc="-1" dirty="0">
                <a:solidFill>
                  <a:srgbClr val="002060"/>
                </a:solidFill>
                <a:latin typeface="Century Gothic"/>
                <a:ea typeface="Helvetica Neue"/>
              </a:rPr>
              <a:t>%</a:t>
            </a:r>
            <a:endParaRPr lang="lv-LV" sz="2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9" name="CustomShape 7"/>
          <p:cNvSpPr/>
          <p:nvPr/>
        </p:nvSpPr>
        <p:spPr>
          <a:xfrm>
            <a:off x="269890" y="7364259"/>
            <a:ext cx="6848659" cy="359280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600" b="0" strike="noStrike" spc="-1" dirty="0">
                <a:solidFill>
                  <a:srgbClr val="666666"/>
                </a:solidFill>
                <a:latin typeface="Century Gothic"/>
                <a:ea typeface="Helvetica Neue"/>
              </a:rPr>
              <a:t>Dati uz 19.01.2023., pēc </a:t>
            </a:r>
            <a:r>
              <a:rPr lang="lv-LV" sz="1600" spc="-1" dirty="0">
                <a:solidFill>
                  <a:srgbClr val="666666"/>
                </a:solidFill>
                <a:latin typeface="Century Gothic"/>
                <a:ea typeface="Helvetica Neue"/>
              </a:rPr>
              <a:t>subsīdiju</a:t>
            </a:r>
            <a:r>
              <a:rPr lang="lv-LV" sz="1600" b="0" strike="noStrike" spc="-1" dirty="0">
                <a:solidFill>
                  <a:srgbClr val="666666"/>
                </a:solidFill>
                <a:latin typeface="Century Gothic"/>
                <a:ea typeface="Helvetica Neue"/>
              </a:rPr>
              <a:t> skaita.</a:t>
            </a:r>
            <a:endParaRPr lang="lv-LV" sz="1600" b="0" strike="noStrike" spc="-1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440" name="CustomShape 8"/>
          <p:cNvSpPr/>
          <p:nvPr/>
        </p:nvSpPr>
        <p:spPr>
          <a:xfrm>
            <a:off x="1109027" y="488520"/>
            <a:ext cx="1031616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>
              <a:lnSpc>
                <a:spcPct val="100000"/>
              </a:lnSpc>
            </a:pPr>
            <a:r>
              <a:rPr lang="lv-LV" sz="3540" b="1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BALSTS subsīdija </a:t>
            </a:r>
            <a:r>
              <a:rPr lang="lv-LV" sz="3540" b="1" strike="noStrike" spc="-1" dirty="0" err="1">
                <a:solidFill>
                  <a:srgbClr val="093C71"/>
                </a:solidFill>
                <a:latin typeface="Century Gothic"/>
                <a:ea typeface="DejaVu Sans"/>
              </a:rPr>
              <a:t>daudzbērnu</a:t>
            </a:r>
            <a:r>
              <a:rPr lang="lv-LV" sz="3540" b="1" strike="noStrike" spc="-1" dirty="0">
                <a:solidFill>
                  <a:srgbClr val="093C71"/>
                </a:solidFill>
                <a:latin typeface="Century Gothic"/>
                <a:ea typeface="DejaVu Sans"/>
              </a:rPr>
              <a:t> ģimenēm – sadalījums pa reģioniem</a:t>
            </a:r>
            <a:endParaRPr lang="lv-LV" sz="354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3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A94-81C6-41F6-A07C-8122CAA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6" y="218465"/>
            <a:ext cx="12090740" cy="81096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MĀJOKĻU ATBALSTA PROGRAMMA JAUNAJIEM SPECIĀLISTIEM</a:t>
            </a:r>
            <a:endParaRPr kumimoji="0" lang="lv-LV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57666-9A78-4823-869C-785EA3239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682" y="1591921"/>
            <a:ext cx="10553693" cy="6095843"/>
          </a:xfrm>
        </p:spPr>
        <p:txBody>
          <a:bodyPr>
            <a:normAutofit fontScale="92500" lnSpcReduction="10000"/>
          </a:bodyPr>
          <a:lstStyle/>
          <a:p>
            <a:pPr marL="405756" indent="-405756"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Programma izstrādāta balstoties uz MK noteikumiem nr. 95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Programmas sākuma datums 03.2018 – līdz šim brīdim.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400" dirty="0" err="1">
                <a:solidFill>
                  <a:schemeClr val="accent3">
                    <a:lumMod val="75000"/>
                  </a:schemeClr>
                </a:solidFill>
              </a:rPr>
              <a:t>Altum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lv-LV" sz="2400" dirty="0" err="1">
                <a:solidFill>
                  <a:schemeClr val="accent3">
                    <a:lumMod val="75000"/>
                  </a:schemeClr>
                </a:solidFill>
              </a:rPr>
              <a:t>komercprodukts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 – finansējumu veido komisiju ieņēmumi.</a:t>
            </a:r>
            <a:endParaRPr lang="lv-LV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indent="-405756" algn="just">
              <a:lnSpc>
                <a:spcPct val="100000"/>
              </a:lnSpc>
            </a:pPr>
            <a:r>
              <a:rPr lang="lv-LV" sz="2400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Garantija bankas </a:t>
            </a:r>
            <a:r>
              <a:rPr lang="lv-LV" sz="2400" spc="-1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  <a:ea typeface="DejaVu Sans"/>
              </a:rPr>
              <a:t>aizdevumam mājokļa iegādei Jaunajiem speciālistiem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</a:rPr>
              <a:t>ar mērķi veicināt mājokļu pieejamību Jaunajiem speciālistiem.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405756" marR="0" lvl="0" indent="-405756" algn="just" defTabSz="1030620" rtl="0" eaLnBrk="1" fontAlgn="auto" latinLnBrk="0" hangingPunct="1">
              <a:lnSpc>
                <a:spcPct val="100000"/>
              </a:lnSpc>
              <a:spcBef>
                <a:spcPts val="1127"/>
              </a:spcBef>
              <a:spcAft>
                <a:spcPts val="0"/>
              </a:spcAft>
              <a:buClr>
                <a:srgbClr val="C1D82F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DejaVu Sans"/>
                <a:cs typeface="+mn-cs"/>
              </a:rPr>
              <a:t>Garantija bankas </a:t>
            </a: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highlight>
                  <a:srgbClr val="C1D82F"/>
                </a:highlight>
                <a:uLnTx/>
                <a:uFillTx/>
                <a:ea typeface="DejaVu Sans"/>
                <a:cs typeface="+mn-cs"/>
              </a:rPr>
              <a:t>aizdevumam </a:t>
            </a: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DejaVu Sans"/>
                <a:cs typeface="+mn-cs"/>
              </a:rPr>
              <a:t>līdz 20% no aizdevuma pamatsummas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Jaunajiem speciālistiem (līdz 35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g.vecumam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467F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ieskaitot), kuri ir ieguvuši augstāko vai vidējo profesionālo izglītību.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Atbalsts piešķirts </a:t>
            </a:r>
            <a:r>
              <a:rPr lang="lv-LV" sz="2400" b="0" strike="noStrike" spc="-1" dirty="0">
                <a:solidFill>
                  <a:schemeClr val="accent3">
                    <a:lumMod val="75000"/>
                  </a:schemeClr>
                </a:solidFill>
                <a:ea typeface="DejaVu Sans"/>
              </a:rPr>
              <a:t>vairāk kā 5000 jauno speciālistu, kopējais garantiju apmērs 41 948 198 milj. EUR. </a:t>
            </a:r>
            <a:r>
              <a:rPr lang="lv-LV" sz="2400" dirty="0">
                <a:solidFill>
                  <a:schemeClr val="accent3">
                    <a:lumMod val="75000"/>
                  </a:schemeClr>
                </a:solidFill>
                <a:highlight>
                  <a:srgbClr val="C1D82F"/>
                </a:highlight>
              </a:rPr>
              <a:t>Kopējais izsniegto bankas aizdevumu apjoms 353 821 739 milj. EUR</a:t>
            </a:r>
            <a:endParaRPr lang="lv-LV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lv-LV" sz="3156" dirty="0"/>
          </a:p>
        </p:txBody>
      </p:sp>
      <p:pic>
        <p:nvPicPr>
          <p:cNvPr id="4" name="Graphic 3" descr="Gavel with solid fill">
            <a:extLst>
              <a:ext uri="{FF2B5EF4-FFF2-40B4-BE49-F238E27FC236}">
                <a16:creationId xmlns:a16="http://schemas.microsoft.com/office/drawing/2014/main" id="{BE55121E-3D4E-4C13-A844-B466D5DC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9113" y="1151768"/>
            <a:ext cx="880306" cy="880306"/>
          </a:xfrm>
          <a:prstGeom prst="rect">
            <a:avLst/>
          </a:prstGeom>
        </p:spPr>
      </p:pic>
      <p:pic>
        <p:nvPicPr>
          <p:cNvPr id="5" name="Graphic 4" descr="Euro with solid fill">
            <a:extLst>
              <a:ext uri="{FF2B5EF4-FFF2-40B4-BE49-F238E27FC236}">
                <a16:creationId xmlns:a16="http://schemas.microsoft.com/office/drawing/2014/main" id="{6BB2F323-EF38-4860-9BED-FA6F346A7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29115" y="2358127"/>
            <a:ext cx="880307" cy="8803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9C1D-CE7B-4E5B-89C1-FF8243C2B7C9}"/>
              </a:ext>
            </a:extLst>
          </p:cNvPr>
          <p:cNvCxnSpPr>
            <a:cxnSpLocks/>
          </p:cNvCxnSpPr>
          <p:nvPr/>
        </p:nvCxnSpPr>
        <p:spPr>
          <a:xfrm>
            <a:off x="418683" y="223068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1B005-A54C-4928-AA25-937A871C02C7}"/>
              </a:ext>
            </a:extLst>
          </p:cNvPr>
          <p:cNvCxnSpPr>
            <a:cxnSpLocks/>
          </p:cNvCxnSpPr>
          <p:nvPr/>
        </p:nvCxnSpPr>
        <p:spPr>
          <a:xfrm>
            <a:off x="418684" y="3368640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C34D74-3595-48CE-A443-5898D78ABA30}"/>
              </a:ext>
            </a:extLst>
          </p:cNvPr>
          <p:cNvCxnSpPr>
            <a:cxnSpLocks/>
          </p:cNvCxnSpPr>
          <p:nvPr/>
        </p:nvCxnSpPr>
        <p:spPr>
          <a:xfrm>
            <a:off x="418684" y="487160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E492CC-AFC5-467A-8D55-2484294C8527}"/>
              </a:ext>
            </a:extLst>
          </p:cNvPr>
          <p:cNvCxnSpPr>
            <a:cxnSpLocks/>
          </p:cNvCxnSpPr>
          <p:nvPr/>
        </p:nvCxnSpPr>
        <p:spPr>
          <a:xfrm>
            <a:off x="418682" y="6149126"/>
            <a:ext cx="12090740" cy="0"/>
          </a:xfrm>
          <a:prstGeom prst="line">
            <a:avLst/>
          </a:prstGeom>
          <a:ln w="15875">
            <a:gradFill>
              <a:gsLst>
                <a:gs pos="14000">
                  <a:schemeClr val="tx1"/>
                </a:gs>
                <a:gs pos="52000">
                  <a:srgbClr val="6AC2BB"/>
                </a:gs>
                <a:gs pos="69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B6A3667-05EB-428B-9232-DC801721D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7245" y="6276570"/>
            <a:ext cx="880308" cy="880308"/>
          </a:xfrm>
          <a:prstGeom prst="rect">
            <a:avLst/>
          </a:prstGeom>
        </p:spPr>
      </p:pic>
      <p:pic>
        <p:nvPicPr>
          <p:cNvPr id="14" name="Graphic 13" descr="Abacus with solid fill">
            <a:extLst>
              <a:ext uri="{FF2B5EF4-FFF2-40B4-BE49-F238E27FC236}">
                <a16:creationId xmlns:a16="http://schemas.microsoft.com/office/drawing/2014/main" id="{6E385888-34DC-4505-AA2C-D868EAB89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9114" y="5070213"/>
            <a:ext cx="880307" cy="880307"/>
          </a:xfrm>
          <a:prstGeom prst="rect">
            <a:avLst/>
          </a:prstGeom>
        </p:spPr>
      </p:pic>
      <p:pic>
        <p:nvPicPr>
          <p:cNvPr id="15" name="Graphic 14" descr="Target with solid fill">
            <a:extLst>
              <a:ext uri="{FF2B5EF4-FFF2-40B4-BE49-F238E27FC236}">
                <a16:creationId xmlns:a16="http://schemas.microsoft.com/office/drawing/2014/main" id="{E7482BB0-343B-4057-918A-E57D1D9100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29110" y="3679969"/>
            <a:ext cx="880310" cy="8803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E757-B5FB-45D3-8797-46F3A121DE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1030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C410-2051-824A-BF06-A3C623CBFE17}" type="slidenum">
              <a:rPr kumimoji="0" lang="lv-LV" sz="1353" b="0" i="0" u="none" strike="noStrike" kern="1200" cap="none" spc="0" normalizeH="0" baseline="0" noProof="0">
                <a:ln>
                  <a:noFill/>
                </a:ln>
                <a:solidFill>
                  <a:srgbClr val="00467F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1030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353" b="0" i="0" u="none" strike="noStrike" kern="1200" cap="none" spc="0" normalizeH="0" baseline="0" noProof="0" dirty="0">
              <a:ln>
                <a:noFill/>
              </a:ln>
              <a:solidFill>
                <a:srgbClr val="00467F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0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432"/>
          <p:cNvPicPr/>
          <p:nvPr/>
        </p:nvPicPr>
        <p:blipFill>
          <a:blip r:embed="rId3"/>
          <a:stretch/>
        </p:blipFill>
        <p:spPr>
          <a:xfrm>
            <a:off x="2450628" y="1098360"/>
            <a:ext cx="9902612" cy="62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CustomShape 2"/>
          <p:cNvSpPr/>
          <p:nvPr/>
        </p:nvSpPr>
        <p:spPr>
          <a:xfrm>
            <a:off x="3285697" y="3523120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5%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7856280" y="2210030"/>
            <a:ext cx="1298160" cy="123084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3%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9928953" y="4753240"/>
            <a:ext cx="129924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2%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6127245" y="4984842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5%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8" name="CustomShape 6"/>
          <p:cNvSpPr/>
          <p:nvPr/>
        </p:nvSpPr>
        <p:spPr>
          <a:xfrm>
            <a:off x="5936223" y="3413786"/>
            <a:ext cx="1298160" cy="1230120"/>
          </a:xfrm>
          <a:prstGeom prst="ellipse">
            <a:avLst/>
          </a:prstGeom>
          <a:solidFill>
            <a:schemeClr val="bg1">
              <a:lumMod val="95000"/>
              <a:alpha val="88000"/>
            </a:schemeClr>
          </a:solidFill>
          <a:ln w="1260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Helvetica Neue"/>
              </a:rPr>
              <a:t>85%</a:t>
            </a:r>
            <a:endParaRPr kumimoji="0" lang="lv-LV" sz="24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9" name="CustomShape 7"/>
          <p:cNvSpPr/>
          <p:nvPr/>
        </p:nvSpPr>
        <p:spPr>
          <a:xfrm>
            <a:off x="269890" y="7364259"/>
            <a:ext cx="6848659" cy="359280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-1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Helvetica Neue"/>
              </a:rPr>
              <a:t>Dati uz 19.01.2023., pēc garantiju skaita </a:t>
            </a:r>
            <a:r>
              <a:rPr kumimoji="0" lang="lv-LV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Helvetica Neue"/>
              </a:rPr>
              <a:t>Jaunajie</a:t>
            </a:r>
            <a:r>
              <a:rPr lang="lv-LV" sz="1600" spc="-1" dirty="0">
                <a:solidFill>
                  <a:srgbClr val="666666"/>
                </a:solidFill>
                <a:latin typeface="Century Gothic"/>
                <a:ea typeface="Helvetica Neue"/>
              </a:rPr>
              <a:t>m speciālistiem</a:t>
            </a:r>
            <a:r>
              <a:rPr kumimoji="0" lang="lv-LV" sz="1600" b="0" i="0" u="none" strike="noStrike" kern="1200" cap="none" spc="-1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Gothic"/>
                <a:ea typeface="Helvetica Neue"/>
              </a:rPr>
              <a:t>.</a:t>
            </a:r>
            <a:endParaRPr kumimoji="0" lang="lv-LV" sz="1600" b="0" i="0" u="none" strike="noStrike" kern="1200" cap="none" spc="-1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0" name="CustomShape 8"/>
          <p:cNvSpPr/>
          <p:nvPr/>
        </p:nvSpPr>
        <p:spPr>
          <a:xfrm>
            <a:off x="1109027" y="488520"/>
            <a:ext cx="1031616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920" tIns="26640" rIns="52920" bIns="266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540" b="1" i="0" u="none" strike="noStrike" kern="1200" cap="none" spc="-1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Century Gothic"/>
                <a:ea typeface="DejaVu Sans"/>
              </a:rPr>
              <a:t>Garantija Jaunajiem speciālistiem – sadalījums pa reģioniem</a:t>
            </a:r>
            <a:endParaRPr kumimoji="0" lang="lv-LV" sz="354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02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5.xml><?xml version="1.0" encoding="utf-8"?>
<a:theme xmlns:a="http://schemas.openxmlformats.org/drawingml/2006/main" name="2_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6.xml><?xml version="1.0" encoding="utf-8"?>
<a:theme xmlns:a="http://schemas.openxmlformats.org/drawingml/2006/main" name="3_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ALTUM_ppt_16x9_full_CenturyGothic E5</Template>
  <TotalTime>13178</TotalTime>
  <Words>1102</Words>
  <Application>Microsoft Office PowerPoint</Application>
  <PresentationFormat>Custom</PresentationFormat>
  <Paragraphs>193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System Font Regular</vt:lpstr>
      <vt:lpstr>Times New Roman</vt:lpstr>
      <vt:lpstr>Wingdings</vt:lpstr>
      <vt:lpstr>Office Theme</vt:lpstr>
      <vt:lpstr>Office Theme</vt:lpstr>
      <vt:lpstr>Office Theme</vt:lpstr>
      <vt:lpstr>1_Office Theme</vt:lpstr>
      <vt:lpstr>2_Office Theme</vt:lpstr>
      <vt:lpstr>3_Office Theme</vt:lpstr>
      <vt:lpstr>ALTUM MĀJOKĻU ATBALSTA PROGRAMMAS</vt:lpstr>
      <vt:lpstr>MĀJOKĻU ATBALSTA PROGRAMMA ĢIMENĒM AR BĒRNIEM </vt:lpstr>
      <vt:lpstr>PowerPoint Presentation</vt:lpstr>
      <vt:lpstr>PowerPoint Presentation</vt:lpstr>
      <vt:lpstr>BALSTS SUBSĪDIJA DAUDZBĒRNU ĢIMENĒM</vt:lpstr>
      <vt:lpstr>PowerPoint Presentation</vt:lpstr>
      <vt:lpstr>PowerPoint Presentation</vt:lpstr>
      <vt:lpstr>MĀJOKĻU ATBALSTA PROGRAMMA JAUNAJIEM SPECIĀLISTIEM</vt:lpstr>
      <vt:lpstr>PowerPoint Presentation</vt:lpstr>
      <vt:lpstr>MĀJOKĻU ATBALSTA PROGRAMMA NBS KARAVĪRIEM</vt:lpstr>
      <vt:lpstr>ZEMAS ĪRES MAKSAS MĀJOKĻU būvniecības aizdevumi</vt:lpstr>
      <vt:lpstr>PowerPoint Presentation</vt:lpstr>
      <vt:lpstr>PowerPoint Presentation</vt:lpstr>
      <vt:lpstr>PALDIES!</vt:lpstr>
    </vt:vector>
  </TitlesOfParts>
  <Company>AFI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ATBALSTS PAPLAŠINĀS</dc:title>
  <dc:subject/>
  <dc:creator>Kristīne Grauziņa</dc:creator>
  <cp:keywords>Altum</cp:keywords>
  <dc:description/>
  <cp:lastModifiedBy>Jana Logina</cp:lastModifiedBy>
  <cp:revision>135</cp:revision>
  <dcterms:created xsi:type="dcterms:W3CDTF">2018-02-16T14:58:25Z</dcterms:created>
  <dcterms:modified xsi:type="dcterms:W3CDTF">2023-01-23T11:35:49Z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AFI</vt:lpwstr>
  </property>
  <property fmtid="{D5CDD505-2E9C-101B-9397-08002B2CF9AE}" pid="4" name="Created">
    <vt:filetime>2017-10-18T00:00:00Z</vt:filetime>
  </property>
  <property fmtid="{D5CDD505-2E9C-101B-9397-08002B2CF9AE}" pid="5" name="Creator">
    <vt:lpwstr>Adobe Illustrator CC 2017 (Windows)</vt:lpwstr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astSaved">
    <vt:filetime>2017-10-24T00:00:00Z</vt:filetime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14</vt:i4>
  </property>
  <property fmtid="{D5CDD505-2E9C-101B-9397-08002B2CF9AE}" pid="12" name="PresentationFormat">
    <vt:lpwstr>Custom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14</vt:i4>
  </property>
</Properties>
</file>