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7" r:id="rId3"/>
  </p:sldMasterIdLst>
  <p:notesMasterIdLst>
    <p:notesMasterId r:id="rId17"/>
  </p:notesMasterIdLst>
  <p:sldIdLst>
    <p:sldId id="3568" r:id="rId4"/>
    <p:sldId id="3569" r:id="rId5"/>
    <p:sldId id="3571" r:id="rId6"/>
    <p:sldId id="1655" r:id="rId7"/>
    <p:sldId id="3564" r:id="rId8"/>
    <p:sldId id="3574" r:id="rId9"/>
    <p:sldId id="3565" r:id="rId10"/>
    <p:sldId id="3575" r:id="rId11"/>
    <p:sldId id="3557" r:id="rId12"/>
    <p:sldId id="3566" r:id="rId13"/>
    <p:sldId id="3567" r:id="rId14"/>
    <p:sldId id="3578" r:id="rId15"/>
    <p:sldId id="271" r:id="rId16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AE9ABC7-15B3-AAAE-E5AE-0E665252B847}" name="Niks Balinskis" initials="NB" userId="S::Niks.Balinskis@em.gov.lv::e420769d-fb70-4436-90a7-127b5b66cea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3F3F"/>
    <a:srgbClr val="CDCDCD"/>
    <a:srgbClr val="228B9D"/>
    <a:srgbClr val="29A8BD"/>
    <a:srgbClr val="5B8CB8"/>
    <a:srgbClr val="1452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2547" autoAdjust="0"/>
  </p:normalViewPr>
  <p:slideViewPr>
    <p:cSldViewPr snapToGrid="0">
      <p:cViewPr varScale="1">
        <p:scale>
          <a:sx n="81" d="100"/>
          <a:sy n="81" d="100"/>
        </p:scale>
        <p:origin x="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microsoft.com/office/2018/10/relationships/authors" Target="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Rinda un pašvaldību vai sociālajiem dzīvokļiem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Rīgas plānošanas reģions</c:v>
                </c:pt>
                <c:pt idx="1">
                  <c:v>Vidzemes plānošanas reģions</c:v>
                </c:pt>
                <c:pt idx="2">
                  <c:v>Kurzemes plānošanas reģions</c:v>
                </c:pt>
                <c:pt idx="3">
                  <c:v>Zemgales plānošanas reģions</c:v>
                </c:pt>
                <c:pt idx="4">
                  <c:v>Latgales plānošanas reģions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2055</c:v>
                </c:pt>
                <c:pt idx="1">
                  <c:v>270</c:v>
                </c:pt>
                <c:pt idx="2">
                  <c:v>198</c:v>
                </c:pt>
                <c:pt idx="3">
                  <c:v>263</c:v>
                </c:pt>
                <c:pt idx="4">
                  <c:v>187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7A-4E2F-8011-DD2008ABAAB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675637791"/>
        <c:axId val="1675639039"/>
      </c:barChart>
      <c:catAx>
        <c:axId val="16756377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675639039"/>
        <c:crosses val="autoZero"/>
        <c:auto val="1"/>
        <c:lblAlgn val="ctr"/>
        <c:lblOffset val="100"/>
        <c:noMultiLvlLbl val="0"/>
      </c:catAx>
      <c:valAx>
        <c:axId val="1675639039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/>
                  <a:t>Mājsaimniecību skaits rindā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lv-LV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6756377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>
          <a:solidFill>
            <a:schemeClr val="bg1"/>
          </a:solidFill>
        </a:defRPr>
      </a:pPr>
      <a:endParaRPr lang="lv-LV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Rinda un pašvaldību vai sociālajiem dzīvokļiem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Rīgas plānošanas reģions</c:v>
                </c:pt>
                <c:pt idx="1">
                  <c:v>Vidzemes plānošanas reģions</c:v>
                </c:pt>
                <c:pt idx="2">
                  <c:v>Kurzemes plānošanas reģions</c:v>
                </c:pt>
                <c:pt idx="3">
                  <c:v>Zemgales plānošanas reģions</c:v>
                </c:pt>
                <c:pt idx="4">
                  <c:v>Latgales plānošanas reģions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32955</c:v>
                </c:pt>
                <c:pt idx="1">
                  <c:v>5424</c:v>
                </c:pt>
                <c:pt idx="2">
                  <c:v>7475</c:v>
                </c:pt>
                <c:pt idx="3">
                  <c:v>7246</c:v>
                </c:pt>
                <c:pt idx="4">
                  <c:v>8271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47-45B4-AD28-BA700661567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675637791"/>
        <c:axId val="1675639039"/>
      </c:barChart>
      <c:catAx>
        <c:axId val="16756377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675639039"/>
        <c:crosses val="autoZero"/>
        <c:auto val="1"/>
        <c:lblAlgn val="ctr"/>
        <c:lblOffset val="100"/>
        <c:noMultiLvlLbl val="0"/>
      </c:catAx>
      <c:valAx>
        <c:axId val="1675639039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 sz="1600"/>
                  <a:t>Mājsaimniecību skaits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lv-LV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6756377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lv-LV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Īpatsvars no  kopējā ekspluatācijā pieņemto jauno mājokļu skaita plānošanas reģionos no 2010. gada līdz 2021. gadam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DE3-4A64-BFAA-02F1507F66EE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DE3-4A64-BFAA-02F1507F66EE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DE3-4A64-BFAA-02F1507F66EE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DE3-4A64-BFAA-02F1507F66EE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5D9-45F3-AE37-49CF2BFD5B8E}"/>
              </c:ext>
            </c:extLst>
          </c:dPt>
          <c:dLbls>
            <c:dLbl>
              <c:idx val="4"/>
              <c:layout>
                <c:manualLayout>
                  <c:x val="-3.8267728185108684E-3"/>
                  <c:y val="-3.6429439196023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5D9-45F3-AE37-49CF2BFD5B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Rīgas plānošanas reģions</c:v>
                </c:pt>
                <c:pt idx="1">
                  <c:v>Vidzemes plānošanas reģions</c:v>
                </c:pt>
                <c:pt idx="2">
                  <c:v>Kurzemes plānošanas reģions</c:v>
                </c:pt>
                <c:pt idx="3">
                  <c:v>Zemgales plānošanas reģions</c:v>
                </c:pt>
                <c:pt idx="4">
                  <c:v>Latgales plānošanas reģions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0.84</c:v>
                </c:pt>
                <c:pt idx="1">
                  <c:v>3.1234604394521626E-2</c:v>
                </c:pt>
                <c:pt idx="2">
                  <c:v>4.4043748152527346E-2</c:v>
                </c:pt>
                <c:pt idx="3">
                  <c:v>5.7903898577856605E-2</c:v>
                </c:pt>
                <c:pt idx="4">
                  <c:v>2.844286793444346E-2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D9-45F3-AE37-49CF2BFD5B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205584831"/>
        <c:axId val="1205586495"/>
      </c:barChart>
      <c:catAx>
        <c:axId val="1205584831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05586495"/>
        <c:crosses val="autoZero"/>
        <c:auto val="1"/>
        <c:lblAlgn val="ctr"/>
        <c:lblOffset val="100"/>
        <c:noMultiLvlLbl val="0"/>
      </c:catAx>
      <c:valAx>
        <c:axId val="1205586495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055848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>
          <a:solidFill>
            <a:schemeClr val="bg1"/>
          </a:solidFill>
        </a:defRPr>
      </a:pPr>
      <a:endParaRPr lang="lv-LV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Īpatsvars no  kopējā ekspluatācijā pieņemto jauno mājokļu skaita plānošanas reģionos no 2010. gada līdz 2021. gadam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E19-4C2F-8B7B-9E578C350EED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E19-4C2F-8B7B-9E578C350EED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E19-4C2F-8B7B-9E578C350EED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E19-4C2F-8B7B-9E578C350EED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E19-4C2F-8B7B-9E578C350EED}"/>
              </c:ext>
            </c:extLst>
          </c:dPt>
          <c:dLbls>
            <c:dLbl>
              <c:idx val="4"/>
              <c:layout>
                <c:manualLayout>
                  <c:x val="-3.8267728185108684E-3"/>
                  <c:y val="-3.6429439196023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9E19-4C2F-8B7B-9E578C350EED}"/>
                </c:ext>
              </c:extLst>
            </c:dLbl>
            <c:dLbl>
              <c:idx val="5"/>
              <c:layout>
                <c:manualLayout>
                  <c:x val="0"/>
                  <c:y val="-3.998148148148147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9E19-4C2F-8B7B-9E578C350EED}"/>
                </c:ext>
              </c:extLst>
            </c:dLbl>
            <c:dLbl>
              <c:idx val="6"/>
              <c:layout>
                <c:manualLayout>
                  <c:x val="-4.1503267973857731E-3"/>
                  <c:y val="-3.527777777777777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9E19-4C2F-8B7B-9E578C350E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Līdz 1941.g.</c:v>
                </c:pt>
                <c:pt idx="1">
                  <c:v>1941. - 1960.</c:v>
                </c:pt>
                <c:pt idx="2">
                  <c:v>1961. - 1979.</c:v>
                </c:pt>
                <c:pt idx="3">
                  <c:v>1980. - 1992.</c:v>
                </c:pt>
                <c:pt idx="4">
                  <c:v>1993. - 2002.</c:v>
                </c:pt>
                <c:pt idx="5">
                  <c:v>2003. - 2014.</c:v>
                </c:pt>
                <c:pt idx="6">
                  <c:v>2015. - 2019.</c:v>
                </c:pt>
              </c:strCache>
            </c:strRef>
          </c:cat>
          <c:val>
            <c:numRef>
              <c:f>Sheet1!$B$2:$B$8</c:f>
              <c:numCache>
                <c:formatCode>0.0%</c:formatCode>
                <c:ptCount val="7"/>
                <c:pt idx="0">
                  <c:v>0.44600000000000001</c:v>
                </c:pt>
                <c:pt idx="1">
                  <c:v>0.13600000000000001</c:v>
                </c:pt>
                <c:pt idx="2">
                  <c:v>0.24399999999999999</c:v>
                </c:pt>
                <c:pt idx="3">
                  <c:v>0.13</c:v>
                </c:pt>
                <c:pt idx="4">
                  <c:v>1.0999999999999999E-2</c:v>
                </c:pt>
                <c:pt idx="5">
                  <c:v>2.9000000000000001E-2</c:v>
                </c:pt>
                <c:pt idx="6">
                  <c:v>4.0000000000000001E-3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E19-4C2F-8B7B-9E578C350E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205584831"/>
        <c:axId val="1205586495"/>
      </c:barChart>
      <c:catAx>
        <c:axId val="1205584831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05586495"/>
        <c:crosses val="autoZero"/>
        <c:auto val="1"/>
        <c:lblAlgn val="ctr"/>
        <c:lblOffset val="100"/>
        <c:noMultiLvlLbl val="0"/>
      </c:catAx>
      <c:valAx>
        <c:axId val="1205586495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055848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>
          <a:solidFill>
            <a:schemeClr val="bg1"/>
          </a:solidFill>
        </a:defRPr>
      </a:pPr>
      <a:endParaRPr lang="lv-LV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AE8535-00EF-427F-A3E2-6FB07A2DA9B8}" type="datetimeFigureOut">
              <a:rPr lang="lv-LV" smtClean="0"/>
              <a:t>26.01.2023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C1A010-5BF3-4208-AC0E-FE13C726592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284886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7D206-ED83-44B1-B3B6-C3097DB404BC}" type="slidenum">
              <a:rPr lang="lv-LV" smtClean="0"/>
              <a:t>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236877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C1A010-5BF3-4208-AC0E-FE13C7265929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30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C1A010-5BF3-4208-AC0E-FE13C7265929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277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C1A010-5BF3-4208-AC0E-FE13C7265929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427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/>
              <a:t>Rīgā vislielākā rinda – 1920, jeb 64% no visām rindā pieteiktajām personām.</a:t>
            </a:r>
          </a:p>
          <a:p>
            <a:r>
              <a:rPr lang="lv-LV" dirty="0"/>
              <a:t>Nav rindu – Valmieras novada pašvaldībai.</a:t>
            </a:r>
          </a:p>
          <a:p>
            <a:pPr algn="l" fontAlgn="base"/>
            <a:r>
              <a:rPr lang="lv-LV" b="0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Mājsaimniecību īpatsvars, kurām mājokļa izmaksas veido vairāk kā 40 % no rīcībā esošiem ienākumiem.</a:t>
            </a:r>
            <a:endParaRPr lang="lv-LV" b="0" i="0" dirty="0">
              <a:solidFill>
                <a:srgbClr val="222222"/>
              </a:solidFill>
              <a:effectLst/>
              <a:latin typeface="inherit"/>
            </a:endParaRPr>
          </a:p>
          <a:p>
            <a:r>
              <a:rPr lang="lv-LV" dirty="0"/>
              <a:t>Kopumā, vidēji 7% no visām Latvijas mājsaimniecībām tērē par mājokli vairāk par 40% no saviem rīcībā esošajiem ienākumiem. </a:t>
            </a:r>
          </a:p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C1A010-5BF3-4208-AC0E-FE13C7265929}" type="slidenum">
              <a:rPr lang="lv-LV" smtClean="0"/>
              <a:t>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02229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/>
              <a:t>Rīgā pārsvarā tiek celti dzīvokļi – sastāda 92% no visiem jaunajiem mājokļiem</a:t>
            </a:r>
          </a:p>
          <a:p>
            <a:r>
              <a:rPr lang="lv-LV" dirty="0"/>
              <a:t>Pierīgā pārsvarā tiek celtas privātmājas – 69% no visiem jaunajiem mājokļiem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C1A010-5BF3-4208-AC0E-FE13C7265929}" type="slidenum">
              <a:rPr lang="lv-LV" smtClean="0"/>
              <a:t>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6534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7D206-ED83-44B1-B3B6-C3097DB404BC}" type="slidenum">
              <a:rPr lang="lv-LV" smtClean="0"/>
              <a:t>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745870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/>
              <a:t>Ar šo programmu pašvaldības spētu nosegt aptuveni 2/3 no visām rindā esošajām mājsaimniecībām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C1A010-5BF3-4208-AC0E-FE13C7265929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33817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dirty="0"/>
              <a:t>Jaunais īres regulējums</a:t>
            </a:r>
            <a:br>
              <a:rPr lang="lv-LV" dirty="0"/>
            </a:br>
            <a:r>
              <a:rPr lang="lv-LV" dirty="0"/>
              <a:t>Programmas mērķis: </a:t>
            </a:r>
            <a:r>
              <a:rPr lang="lv-LV" sz="1200" b="0" dirty="0">
                <a:solidFill>
                  <a:schemeClr val="bg1"/>
                </a:solidFill>
                <a:latin typeface="Verdana"/>
                <a:ea typeface="Verdana"/>
              </a:rPr>
              <a:t>veicināt būvniecības standartiem un energoefektivitātes prasībām atbilstošu zemas īres maksas mājokļu pieejamību mājsaimniecībām, kas nevar atļauties mājokli uz tirgus nosacījumiem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C1A010-5BF3-4208-AC0E-FE13C7265929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7795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C1A010-5BF3-4208-AC0E-FE13C7265929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1587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C1A010-5BF3-4208-AC0E-FE13C7265929}" type="slidenum">
              <a:rPr lang="lv-LV" smtClean="0"/>
              <a:t>8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321693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C1A010-5BF3-4208-AC0E-FE13C7265929}" type="slidenum">
              <a:rPr lang="lv-LV" smtClean="0"/>
              <a:t>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61719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50E8A-6A77-49F1-98B5-8F54729040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3E50CF-619F-4133-8DEA-D205805F89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93696-AEC9-44AC-A32B-063F40259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EE34C-0F01-4ABB-AC25-B37D02678FD1}" type="datetimeFigureOut">
              <a:rPr lang="lv-LV" smtClean="0"/>
              <a:t>26.01.2023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6F3822-0B2B-4234-8C8B-3CABFAC36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4C53B1-457D-4A9F-86AC-E728D2B30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E33B5-141F-455C-9D79-B929C25E8CA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875813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11DD5-D3C6-4124-9B6F-24CD7A988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81230F-3702-4091-B931-69A773B676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1FAFF8-46F0-4168-ADCB-39AA11544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EE34C-0F01-4ABB-AC25-B37D02678FD1}" type="datetimeFigureOut">
              <a:rPr lang="lv-LV" smtClean="0"/>
              <a:t>26.01.2023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31026-75B0-4C7D-9972-A0200A338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51FC4-D77E-46C5-96FC-4B39EEEF6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E33B5-141F-455C-9D79-B929C25E8CA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44953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319231-332C-4902-A8D9-41BD1A1A1C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15491F-4673-43E2-B51E-A5B473FF18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B28C0-7A69-409A-9E70-92829BB35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EE34C-0F01-4ABB-AC25-B37D02678FD1}" type="datetimeFigureOut">
              <a:rPr lang="lv-LV" smtClean="0"/>
              <a:t>26.01.2023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7A6AF9-6084-4D91-9E1D-40F01274E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28668A-8C91-4475-97D4-40679EC0F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E33B5-141F-455C-9D79-B929C25E8CA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326626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ulslaids (LV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695CF94-5BB8-B746-ABB4-F887CB887F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3970" y="-110"/>
            <a:ext cx="2041446" cy="2041508"/>
          </a:xfrm>
          <a:prstGeom prst="rect">
            <a:avLst/>
          </a:prstGeom>
        </p:spPr>
      </p:pic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882D70B0-2D89-8444-9421-9D3A7F6F9D0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9089" y="0"/>
            <a:ext cx="7932911" cy="6868074"/>
          </a:xfrm>
          <a:custGeom>
            <a:avLst/>
            <a:gdLst>
              <a:gd name="connsiteX0" fmla="*/ 0 w 10912706"/>
              <a:gd name="connsiteY0" fmla="*/ 0 h 9956801"/>
              <a:gd name="connsiteX1" fmla="*/ 10912706 w 10912706"/>
              <a:gd name="connsiteY1" fmla="*/ 0 h 9956801"/>
              <a:gd name="connsiteX2" fmla="*/ 10912706 w 10912706"/>
              <a:gd name="connsiteY2" fmla="*/ 9956801 h 9956801"/>
              <a:gd name="connsiteX3" fmla="*/ 894949 w 10912706"/>
              <a:gd name="connsiteY3" fmla="*/ 9956801 h 9956801"/>
              <a:gd name="connsiteX4" fmla="*/ 5445944 w 10912706"/>
              <a:gd name="connsiteY4" fmla="*/ 4979394 h 9956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12706" h="9956801">
                <a:moveTo>
                  <a:pt x="0" y="0"/>
                </a:moveTo>
                <a:lnTo>
                  <a:pt x="10912706" y="0"/>
                </a:lnTo>
                <a:lnTo>
                  <a:pt x="10912706" y="9956801"/>
                </a:lnTo>
                <a:lnTo>
                  <a:pt x="894949" y="9956801"/>
                </a:lnTo>
                <a:lnTo>
                  <a:pt x="5445944" y="497939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LV" dirty="0"/>
              <a:t>ATTĒLS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558" y="2556123"/>
            <a:ext cx="4634366" cy="2041508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 dirty="0"/>
              <a:t>Prezentācijas nosaukums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54550629-55C5-A743-B2B2-326E3A8B30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557" y="4869315"/>
            <a:ext cx="4634366" cy="733392"/>
          </a:xfrm>
        </p:spPr>
        <p:txBody>
          <a:bodyPr anchor="ctr"/>
          <a:lstStyle>
            <a:lvl1pPr marL="0" indent="0" algn="ctr">
              <a:buNone/>
              <a:defRPr sz="2531"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 dirty="0"/>
              <a:t>Vārds Uzvārds, </a:t>
            </a:r>
            <a:r>
              <a:rPr lang="en-LV" dirty="0"/>
              <a:t>amats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DA10DCAA-E30A-194F-A538-D18955EC27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1117" y="5775962"/>
            <a:ext cx="4657806" cy="3292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984"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 dirty="0"/>
              <a:t>Datums un vieta</a:t>
            </a:r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3992869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aturs_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808" y="340445"/>
            <a:ext cx="11542384" cy="1189881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 dirty="0"/>
              <a:t>Virsraksts</a:t>
            </a:r>
          </a:p>
        </p:txBody>
      </p:sp>
      <p:sp>
        <p:nvSpPr>
          <p:cNvPr id="32" name="Content Placeholder 6">
            <a:extLst>
              <a:ext uri="{FF2B5EF4-FFF2-40B4-BE49-F238E27FC236}">
                <a16:creationId xmlns:a16="http://schemas.microsoft.com/office/drawing/2014/main" id="{1400F1E5-76AD-5A47-9CE5-9AD8FE5EC57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24808" y="1870771"/>
            <a:ext cx="11542384" cy="462111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14959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55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81">
          <p15:clr>
            <a:srgbClr val="FBAE40"/>
          </p15:clr>
        </p15:guide>
        <p15:guide id="25" pos="5189">
          <p15:clr>
            <a:srgbClr val="FBAE40"/>
          </p15:clr>
        </p15:guide>
        <p15:guide id="26" pos="577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ukšs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F8AA1-2066-9A44-BC83-2B35D62195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179" y="6607783"/>
            <a:ext cx="2743563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8102F6D-2937-664A-AB2F-B78F4874A4A1}" type="datetimeFigureOut">
              <a:rPr lang="en-LV" smtClean="0"/>
              <a:pPr/>
              <a:t>01/26/2023</a:t>
            </a:fld>
            <a:endParaRPr lang="en-LV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A12EF-A2F8-8D4E-A450-63B50402D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08097" y="6602574"/>
            <a:ext cx="6236824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V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D260D-AE27-0743-8E70-FE555CAF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0259" y="6607783"/>
            <a:ext cx="2743563" cy="204266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891F8A6-FDBB-A34F-8650-67E0D2FBAF55}" type="slidenum">
              <a:rPr lang="en-LV" smtClean="0"/>
              <a:pPr/>
              <a:t>‹#›</a:t>
            </a:fld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2362303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55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81">
          <p15:clr>
            <a:srgbClr val="FBAE40"/>
          </p15:clr>
        </p15:guide>
        <p15:guide id="25" pos="5189">
          <p15:clr>
            <a:srgbClr val="FBAE40"/>
          </p15:clr>
        </p15:guide>
        <p15:guide id="26" pos="5779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slaids (LV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695CF94-5BB8-B746-ABB4-F887CB887F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3970" y="-110"/>
            <a:ext cx="2041446" cy="2041508"/>
          </a:xfrm>
          <a:prstGeom prst="rect">
            <a:avLst/>
          </a:prstGeom>
        </p:spPr>
      </p:pic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882D70B0-2D89-8444-9421-9D3A7F6F9D0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9089" y="0"/>
            <a:ext cx="7932911" cy="6868074"/>
          </a:xfrm>
          <a:custGeom>
            <a:avLst/>
            <a:gdLst>
              <a:gd name="connsiteX0" fmla="*/ 0 w 10912706"/>
              <a:gd name="connsiteY0" fmla="*/ 0 h 9956801"/>
              <a:gd name="connsiteX1" fmla="*/ 10912706 w 10912706"/>
              <a:gd name="connsiteY1" fmla="*/ 0 h 9956801"/>
              <a:gd name="connsiteX2" fmla="*/ 10912706 w 10912706"/>
              <a:gd name="connsiteY2" fmla="*/ 9956801 h 9956801"/>
              <a:gd name="connsiteX3" fmla="*/ 894949 w 10912706"/>
              <a:gd name="connsiteY3" fmla="*/ 9956801 h 9956801"/>
              <a:gd name="connsiteX4" fmla="*/ 5445944 w 10912706"/>
              <a:gd name="connsiteY4" fmla="*/ 4979394 h 9956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12706" h="9956801">
                <a:moveTo>
                  <a:pt x="0" y="0"/>
                </a:moveTo>
                <a:lnTo>
                  <a:pt x="10912706" y="0"/>
                </a:lnTo>
                <a:lnTo>
                  <a:pt x="10912706" y="9956801"/>
                </a:lnTo>
                <a:lnTo>
                  <a:pt x="894949" y="9956801"/>
                </a:lnTo>
                <a:lnTo>
                  <a:pt x="5445944" y="497939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LV" dirty="0"/>
              <a:t>ATTĒLS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558" y="2556123"/>
            <a:ext cx="4634366" cy="2041508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 dirty="0"/>
              <a:t>Prezentācijas nosaukums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54550629-55C5-A743-B2B2-326E3A8B30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557" y="4869315"/>
            <a:ext cx="4634366" cy="733392"/>
          </a:xfrm>
        </p:spPr>
        <p:txBody>
          <a:bodyPr anchor="ctr"/>
          <a:lstStyle>
            <a:lvl1pPr marL="0" indent="0" algn="ctr">
              <a:buNone/>
              <a:defRPr sz="2531"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 dirty="0"/>
              <a:t>Vārds Uzvārds, </a:t>
            </a:r>
            <a:r>
              <a:rPr lang="en-LV" dirty="0"/>
              <a:t>amats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DA10DCAA-E30A-194F-A538-D18955EC27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1117" y="5775962"/>
            <a:ext cx="4657806" cy="3292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984"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 dirty="0"/>
              <a:t>Datums un vieta</a:t>
            </a:r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1397345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slaids (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695CF94-5BB8-B746-ABB4-F887CB887F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6459"/>
          <a:stretch/>
        </p:blipFill>
        <p:spPr>
          <a:xfrm>
            <a:off x="1663582" y="-9331"/>
            <a:ext cx="2041446" cy="480591"/>
          </a:xfrm>
          <a:prstGeom prst="rect">
            <a:avLst/>
          </a:prstGeom>
        </p:spPr>
      </p:pic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882D70B0-2D89-8444-9421-9D3A7F6F9D0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9089" y="0"/>
            <a:ext cx="7932911" cy="6868074"/>
          </a:xfrm>
          <a:custGeom>
            <a:avLst/>
            <a:gdLst>
              <a:gd name="connsiteX0" fmla="*/ 0 w 10912706"/>
              <a:gd name="connsiteY0" fmla="*/ 0 h 9956801"/>
              <a:gd name="connsiteX1" fmla="*/ 10912706 w 10912706"/>
              <a:gd name="connsiteY1" fmla="*/ 0 h 9956801"/>
              <a:gd name="connsiteX2" fmla="*/ 10912706 w 10912706"/>
              <a:gd name="connsiteY2" fmla="*/ 9956801 h 9956801"/>
              <a:gd name="connsiteX3" fmla="*/ 894949 w 10912706"/>
              <a:gd name="connsiteY3" fmla="*/ 9956801 h 9956801"/>
              <a:gd name="connsiteX4" fmla="*/ 5445944 w 10912706"/>
              <a:gd name="connsiteY4" fmla="*/ 4979394 h 9956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12706" h="9956801">
                <a:moveTo>
                  <a:pt x="0" y="0"/>
                </a:moveTo>
                <a:lnTo>
                  <a:pt x="10912706" y="0"/>
                </a:lnTo>
                <a:lnTo>
                  <a:pt x="10912706" y="9956801"/>
                </a:lnTo>
                <a:lnTo>
                  <a:pt x="894949" y="9956801"/>
                </a:lnTo>
                <a:lnTo>
                  <a:pt x="5445944" y="497939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LV" dirty="0"/>
              <a:t>ATTĒLS</a:t>
            </a:r>
          </a:p>
        </p:txBody>
      </p:sp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480859D7-06BC-5447-9008-F79E5D1B07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948" y="231559"/>
            <a:ext cx="2122490" cy="2122554"/>
          </a:xfrm>
          <a:prstGeom prst="rect">
            <a:avLst/>
          </a:prstGeom>
        </p:spPr>
      </p:pic>
      <p:sp>
        <p:nvSpPr>
          <p:cNvPr id="12" name="Text Placeholder 24">
            <a:extLst>
              <a:ext uri="{FF2B5EF4-FFF2-40B4-BE49-F238E27FC236}">
                <a16:creationId xmlns:a16="http://schemas.microsoft.com/office/drawing/2014/main" id="{0B24E9B6-7123-6145-B13F-C42736DF5E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558" y="2556123"/>
            <a:ext cx="4634366" cy="2041508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 dirty="0"/>
              <a:t>Prezentācijas nosaukums</a:t>
            </a:r>
          </a:p>
        </p:txBody>
      </p:sp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7F32D9C7-B7AD-D749-A298-E07ED18923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557" y="4869315"/>
            <a:ext cx="4634366" cy="733392"/>
          </a:xfrm>
        </p:spPr>
        <p:txBody>
          <a:bodyPr anchor="ctr"/>
          <a:lstStyle>
            <a:lvl1pPr marL="0" indent="0" algn="ctr">
              <a:buNone/>
              <a:defRPr sz="2531"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 dirty="0"/>
              <a:t>Vārds Uzvārds, </a:t>
            </a:r>
            <a:r>
              <a:rPr lang="en-LV" dirty="0"/>
              <a:t>amats</a:t>
            </a:r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3140F70B-F21A-2E48-BC29-1B7AF37022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1117" y="5775962"/>
            <a:ext cx="4657806" cy="3292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984"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 dirty="0"/>
              <a:t>Datums un vieta</a:t>
            </a:r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17468428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pslaids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umsais">
            <a:extLst>
              <a:ext uri="{FF2B5EF4-FFF2-40B4-BE49-F238E27FC236}">
                <a16:creationId xmlns:a16="http://schemas.microsoft.com/office/drawing/2014/main" id="{27B5FF8B-E82C-2749-9C38-C8E243475F1D}"/>
              </a:ext>
            </a:extLst>
          </p:cNvPr>
          <p:cNvSpPr/>
          <p:nvPr userDrawn="1"/>
        </p:nvSpPr>
        <p:spPr>
          <a:xfrm>
            <a:off x="5299606" y="0"/>
            <a:ext cx="6951895" cy="6858000"/>
          </a:xfrm>
          <a:prstGeom prst="rect">
            <a:avLst/>
          </a:prstGeom>
          <a:solidFill>
            <a:srgbClr val="004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 dirty="0"/>
          </a:p>
        </p:txBody>
      </p:sp>
      <p:sp>
        <p:nvSpPr>
          <p:cNvPr id="14" name="LIelais zalais lauks ">
            <a:extLst>
              <a:ext uri="{FF2B5EF4-FFF2-40B4-BE49-F238E27FC236}">
                <a16:creationId xmlns:a16="http://schemas.microsoft.com/office/drawing/2014/main" id="{46E8A87A-9CBF-604F-A2BA-6A63F66C197E}"/>
              </a:ext>
            </a:extLst>
          </p:cNvPr>
          <p:cNvSpPr/>
          <p:nvPr userDrawn="1"/>
        </p:nvSpPr>
        <p:spPr>
          <a:xfrm>
            <a:off x="324808" y="314772"/>
            <a:ext cx="11926693" cy="6228457"/>
          </a:xfrm>
          <a:prstGeom prst="rect">
            <a:avLst/>
          </a:prstGeom>
          <a:solidFill>
            <a:srgbClr val="008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242" y="795859"/>
            <a:ext cx="5053933" cy="5392415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 dirty="0"/>
              <a:t>Prezentācijas nosaukums</a:t>
            </a:r>
          </a:p>
          <a:p>
            <a:pPr lvl="0"/>
            <a:endParaRPr lang="en-LV" dirty="0"/>
          </a:p>
        </p:txBody>
      </p:sp>
      <p:sp>
        <p:nvSpPr>
          <p:cNvPr id="16" name="Baltais elements 01">
            <a:extLst>
              <a:ext uri="{FF2B5EF4-FFF2-40B4-BE49-F238E27FC236}">
                <a16:creationId xmlns:a16="http://schemas.microsoft.com/office/drawing/2014/main" id="{DC0103AE-459C-E94E-8DFA-9ABBCFEC5FA8}"/>
              </a:ext>
            </a:extLst>
          </p:cNvPr>
          <p:cNvSpPr/>
          <p:nvPr userDrawn="1"/>
        </p:nvSpPr>
        <p:spPr>
          <a:xfrm>
            <a:off x="6475315" y="769814"/>
            <a:ext cx="5391878" cy="541846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3D9A80-F7D5-174F-BD65-7DFFE9028E7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5442" y="1201043"/>
            <a:ext cx="5443594" cy="565695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LV" dirty="0"/>
              <a:t>ATTĒLS</a:t>
            </a:r>
          </a:p>
        </p:txBody>
      </p:sp>
    </p:spTree>
    <p:extLst>
      <p:ext uri="{BB962C8B-B14F-4D97-AF65-F5344CB8AC3E}">
        <p14:creationId xmlns:p14="http://schemas.microsoft.com/office/powerpoint/2010/main" val="1745670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55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  <p15:guide id="25" pos="5099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umsais">
            <a:extLst>
              <a:ext uri="{FF2B5EF4-FFF2-40B4-BE49-F238E27FC236}">
                <a16:creationId xmlns:a16="http://schemas.microsoft.com/office/drawing/2014/main" id="{25354DA6-F194-4A4E-B82F-0B180F41EDF3}"/>
              </a:ext>
            </a:extLst>
          </p:cNvPr>
          <p:cNvSpPr/>
          <p:nvPr userDrawn="1"/>
        </p:nvSpPr>
        <p:spPr>
          <a:xfrm>
            <a:off x="-25589" y="0"/>
            <a:ext cx="6951895" cy="6858000"/>
          </a:xfrm>
          <a:prstGeom prst="rect">
            <a:avLst/>
          </a:prstGeom>
          <a:solidFill>
            <a:srgbClr val="004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 dirty="0"/>
          </a:p>
        </p:txBody>
      </p:sp>
      <p:sp>
        <p:nvSpPr>
          <p:cNvPr id="14" name="LIelais zalais lauks ">
            <a:extLst>
              <a:ext uri="{FF2B5EF4-FFF2-40B4-BE49-F238E27FC236}">
                <a16:creationId xmlns:a16="http://schemas.microsoft.com/office/drawing/2014/main" id="{46E8A87A-9CBF-604F-A2BA-6A63F66C197E}"/>
              </a:ext>
            </a:extLst>
          </p:cNvPr>
          <p:cNvSpPr/>
          <p:nvPr userDrawn="1"/>
        </p:nvSpPr>
        <p:spPr>
          <a:xfrm>
            <a:off x="-25589" y="340444"/>
            <a:ext cx="11912815" cy="6202784"/>
          </a:xfrm>
          <a:prstGeom prst="rect">
            <a:avLst/>
          </a:prstGeom>
          <a:solidFill>
            <a:srgbClr val="008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 dirty="0"/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8AD7F27F-1DE1-DE48-8CF5-7B6C333DE7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4774" y="340445"/>
            <a:ext cx="7816528" cy="1204391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 err="1"/>
              <a:t>Virsraksts</a:t>
            </a:r>
            <a:endParaRPr lang="en-GB" dirty="0"/>
          </a:p>
        </p:txBody>
      </p:sp>
      <p:sp>
        <p:nvSpPr>
          <p:cNvPr id="22" name="Baltais elements 01">
            <a:extLst>
              <a:ext uri="{FF2B5EF4-FFF2-40B4-BE49-F238E27FC236}">
                <a16:creationId xmlns:a16="http://schemas.microsoft.com/office/drawing/2014/main" id="{18F311ED-9B70-E844-AE32-DE482F015C52}"/>
              </a:ext>
            </a:extLst>
          </p:cNvPr>
          <p:cNvSpPr/>
          <p:nvPr userDrawn="1"/>
        </p:nvSpPr>
        <p:spPr>
          <a:xfrm>
            <a:off x="8456557" y="795858"/>
            <a:ext cx="3822050" cy="47116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 dirty="0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EA8972EE-86B7-4247-B3D5-D33B79D5510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817239" y="1201043"/>
            <a:ext cx="3374761" cy="463014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LV" dirty="0"/>
              <a:t>ATTĒLS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3A449C2-EC99-6D4E-8E18-3009C3B5417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24807" y="1859608"/>
            <a:ext cx="7796495" cy="4328666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81982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  <p15:guide id="25" pos="5099">
          <p15:clr>
            <a:srgbClr val="FBAE40"/>
          </p15:clr>
        </p15:guide>
        <p15:guide id="26" orient="horz" pos="5227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umsais">
            <a:extLst>
              <a:ext uri="{FF2B5EF4-FFF2-40B4-BE49-F238E27FC236}">
                <a16:creationId xmlns:a16="http://schemas.microsoft.com/office/drawing/2014/main" id="{25354DA6-F194-4A4E-B82F-0B180F41EDF3}"/>
              </a:ext>
            </a:extLst>
          </p:cNvPr>
          <p:cNvSpPr/>
          <p:nvPr userDrawn="1"/>
        </p:nvSpPr>
        <p:spPr>
          <a:xfrm>
            <a:off x="-25589" y="0"/>
            <a:ext cx="6951895" cy="6858000"/>
          </a:xfrm>
          <a:prstGeom prst="rect">
            <a:avLst/>
          </a:prstGeom>
          <a:solidFill>
            <a:srgbClr val="004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 dirty="0"/>
          </a:p>
        </p:txBody>
      </p:sp>
      <p:sp>
        <p:nvSpPr>
          <p:cNvPr id="14" name="LIelais zalais lauks ">
            <a:extLst>
              <a:ext uri="{FF2B5EF4-FFF2-40B4-BE49-F238E27FC236}">
                <a16:creationId xmlns:a16="http://schemas.microsoft.com/office/drawing/2014/main" id="{46E8A87A-9CBF-604F-A2BA-6A63F66C197E}"/>
              </a:ext>
            </a:extLst>
          </p:cNvPr>
          <p:cNvSpPr/>
          <p:nvPr userDrawn="1"/>
        </p:nvSpPr>
        <p:spPr>
          <a:xfrm>
            <a:off x="324808" y="314772"/>
            <a:ext cx="11986385" cy="6228457"/>
          </a:xfrm>
          <a:prstGeom prst="rect">
            <a:avLst/>
          </a:prstGeom>
          <a:solidFill>
            <a:srgbClr val="008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 dirty="0"/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8AD7F27F-1DE1-DE48-8CF5-7B6C333DE7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17154" y="354955"/>
            <a:ext cx="8250039" cy="1189881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 err="1"/>
              <a:t>Virsraksts</a:t>
            </a:r>
            <a:endParaRPr lang="en-GB" dirty="0"/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F34109D8-F0F2-5247-814F-F35A209F33E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617154" y="1859607"/>
            <a:ext cx="8250039" cy="4328667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1B9B0A22-C6DE-3A49-B540-4A62A9BD3D6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-25590" y="1201043"/>
            <a:ext cx="3011508" cy="463014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LV" dirty="0"/>
              <a:t>ATTĒLS</a:t>
            </a:r>
          </a:p>
        </p:txBody>
      </p:sp>
      <p:sp>
        <p:nvSpPr>
          <p:cNvPr id="21" name="Baltais elements 01">
            <a:extLst>
              <a:ext uri="{FF2B5EF4-FFF2-40B4-BE49-F238E27FC236}">
                <a16:creationId xmlns:a16="http://schemas.microsoft.com/office/drawing/2014/main" id="{777864E1-DDCB-264A-A2F8-E264592D02CE}"/>
              </a:ext>
            </a:extLst>
          </p:cNvPr>
          <p:cNvSpPr/>
          <p:nvPr userDrawn="1"/>
        </p:nvSpPr>
        <p:spPr>
          <a:xfrm>
            <a:off x="-451066" y="795858"/>
            <a:ext cx="3822050" cy="47116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 dirty="0"/>
          </a:p>
        </p:txBody>
      </p:sp>
    </p:spTree>
    <p:extLst>
      <p:ext uri="{BB962C8B-B14F-4D97-AF65-F5344CB8AC3E}">
        <p14:creationId xmlns:p14="http://schemas.microsoft.com/office/powerpoint/2010/main" val="16616183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38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  <p15:guide id="25" pos="509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A1122-549E-47B2-A29C-6C49D7CDA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BB997E-1237-4AE1-BDE9-A23592A5E5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98354B-3A95-4407-AD40-CDF11E237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EE34C-0F01-4ABB-AC25-B37D02678FD1}" type="datetimeFigureOut">
              <a:rPr lang="lv-LV" smtClean="0"/>
              <a:t>26.01.2023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18A75-987E-4BA4-A4D9-55DD0B26F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EDB7E6-E379-49AB-B6A1-0061F4C99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E33B5-141F-455C-9D79-B929C25E8CA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951499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umsais">
            <a:extLst>
              <a:ext uri="{FF2B5EF4-FFF2-40B4-BE49-F238E27FC236}">
                <a16:creationId xmlns:a16="http://schemas.microsoft.com/office/drawing/2014/main" id="{25354DA6-F194-4A4E-B82F-0B180F41EDF3}"/>
              </a:ext>
            </a:extLst>
          </p:cNvPr>
          <p:cNvSpPr/>
          <p:nvPr userDrawn="1"/>
        </p:nvSpPr>
        <p:spPr>
          <a:xfrm>
            <a:off x="-25589" y="0"/>
            <a:ext cx="6951895" cy="6858000"/>
          </a:xfrm>
          <a:prstGeom prst="rect">
            <a:avLst/>
          </a:prstGeom>
          <a:solidFill>
            <a:srgbClr val="004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 dirty="0"/>
          </a:p>
        </p:txBody>
      </p:sp>
      <p:sp>
        <p:nvSpPr>
          <p:cNvPr id="14" name="LIelais zalais lauks ">
            <a:extLst>
              <a:ext uri="{FF2B5EF4-FFF2-40B4-BE49-F238E27FC236}">
                <a16:creationId xmlns:a16="http://schemas.microsoft.com/office/drawing/2014/main" id="{46E8A87A-9CBF-604F-A2BA-6A63F66C197E}"/>
              </a:ext>
            </a:extLst>
          </p:cNvPr>
          <p:cNvSpPr/>
          <p:nvPr userDrawn="1"/>
        </p:nvSpPr>
        <p:spPr>
          <a:xfrm>
            <a:off x="-25589" y="314772"/>
            <a:ext cx="11912815" cy="6228457"/>
          </a:xfrm>
          <a:prstGeom prst="rect">
            <a:avLst/>
          </a:prstGeom>
          <a:solidFill>
            <a:srgbClr val="008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 dirty="0"/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8AD7F27F-1DE1-DE48-8CF5-7B6C333DE7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4808" y="356072"/>
            <a:ext cx="11214228" cy="1188764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 err="1"/>
              <a:t>Virsraksts</a:t>
            </a:r>
            <a:endParaRPr lang="en-GB" dirty="0"/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F34109D8-F0F2-5247-814F-F35A209F33E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57831" y="1859608"/>
            <a:ext cx="11181205" cy="4328666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00082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  <p15:guide id="25" pos="5099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766D3F90-D0EB-5749-ADAC-7745D2145437}"/>
              </a:ext>
            </a:extLst>
          </p:cNvPr>
          <p:cNvSpPr/>
          <p:nvPr userDrawn="1"/>
        </p:nvSpPr>
        <p:spPr>
          <a:xfrm>
            <a:off x="6095443" y="0"/>
            <a:ext cx="6373268" cy="6858000"/>
          </a:xfrm>
          <a:prstGeom prst="rect">
            <a:avLst/>
          </a:prstGeom>
          <a:solidFill>
            <a:srgbClr val="0085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808" y="340445"/>
            <a:ext cx="5467034" cy="5847829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 dirty="0"/>
              <a:t>Virsraksts</a:t>
            </a:r>
          </a:p>
        </p:txBody>
      </p:sp>
      <p:sp>
        <p:nvSpPr>
          <p:cNvPr id="32" name="Content Placeholder 6">
            <a:extLst>
              <a:ext uri="{FF2B5EF4-FFF2-40B4-BE49-F238E27FC236}">
                <a16:creationId xmlns:a16="http://schemas.microsoft.com/office/drawing/2014/main" id="{1400F1E5-76AD-5A47-9CE5-9AD8FE5EC57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450386" y="340445"/>
            <a:ext cx="5741614" cy="5847829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092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  <p15:guide id="25" pos="5189">
          <p15:clr>
            <a:srgbClr val="FBAE40"/>
          </p15:clr>
        </p15:guide>
        <p15:guide id="26" pos="5779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_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766D3F90-D0EB-5749-ADAC-7745D2145437}"/>
              </a:ext>
            </a:extLst>
          </p:cNvPr>
          <p:cNvSpPr/>
          <p:nvPr userDrawn="1"/>
        </p:nvSpPr>
        <p:spPr>
          <a:xfrm>
            <a:off x="-266715" y="0"/>
            <a:ext cx="6373268" cy="6858000"/>
          </a:xfrm>
          <a:prstGeom prst="rect">
            <a:avLst/>
          </a:prstGeom>
          <a:solidFill>
            <a:srgbClr val="0085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808" y="340445"/>
            <a:ext cx="5467034" cy="5847829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 dirty="0"/>
              <a:t>Virsraksts</a:t>
            </a:r>
          </a:p>
        </p:txBody>
      </p:sp>
      <p:sp>
        <p:nvSpPr>
          <p:cNvPr id="32" name="Content Placeholder 6">
            <a:extLst>
              <a:ext uri="{FF2B5EF4-FFF2-40B4-BE49-F238E27FC236}">
                <a16:creationId xmlns:a16="http://schemas.microsoft.com/office/drawing/2014/main" id="{1400F1E5-76AD-5A47-9CE5-9AD8FE5EC57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450386" y="340445"/>
            <a:ext cx="5741614" cy="5847829"/>
          </a:xfrm>
        </p:spPr>
        <p:txBody>
          <a:bodyPr/>
          <a:lstStyle>
            <a:lvl1pPr marL="0" indent="0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39820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  <p15:guide id="25" pos="5189">
          <p15:clr>
            <a:srgbClr val="FBAE40"/>
          </p15:clr>
        </p15:guide>
        <p15:guide id="26" pos="5779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_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808" y="340445"/>
            <a:ext cx="11542384" cy="1189881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 dirty="0"/>
              <a:t>Virsraksts</a:t>
            </a:r>
          </a:p>
        </p:txBody>
      </p:sp>
      <p:sp>
        <p:nvSpPr>
          <p:cNvPr id="32" name="Content Placeholder 6">
            <a:extLst>
              <a:ext uri="{FF2B5EF4-FFF2-40B4-BE49-F238E27FC236}">
                <a16:creationId xmlns:a16="http://schemas.microsoft.com/office/drawing/2014/main" id="{1400F1E5-76AD-5A47-9CE5-9AD8FE5EC57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24808" y="1870771"/>
            <a:ext cx="5467034" cy="462111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330AD7-4C7A-8A41-AED7-F5FD2321505B}"/>
              </a:ext>
            </a:extLst>
          </p:cNvPr>
          <p:cNvSpPr/>
          <p:nvPr userDrawn="1"/>
        </p:nvSpPr>
        <p:spPr>
          <a:xfrm>
            <a:off x="6096000" y="3429000"/>
            <a:ext cx="6155501" cy="3088556"/>
          </a:xfrm>
          <a:prstGeom prst="rect">
            <a:avLst/>
          </a:prstGeom>
          <a:solidFill>
            <a:srgbClr val="004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C49A995-D6B9-0646-AF00-54EDD1C92DF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50386" y="1859607"/>
            <a:ext cx="5416805" cy="4998393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LV" dirty="0"/>
              <a:t>ATTĒLS</a:t>
            </a:r>
          </a:p>
        </p:txBody>
      </p:sp>
    </p:spTree>
    <p:extLst>
      <p:ext uri="{BB962C8B-B14F-4D97-AF65-F5344CB8AC3E}">
        <p14:creationId xmlns:p14="http://schemas.microsoft.com/office/powerpoint/2010/main" val="5985476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  <p15:guide id="25" pos="5189">
          <p15:clr>
            <a:srgbClr val="FBAE40"/>
          </p15:clr>
        </p15:guide>
        <p15:guide id="26" pos="5779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_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808" y="340445"/>
            <a:ext cx="11542384" cy="1189881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 dirty="0"/>
              <a:t>Virsraksts</a:t>
            </a:r>
          </a:p>
        </p:txBody>
      </p:sp>
      <p:sp>
        <p:nvSpPr>
          <p:cNvPr id="32" name="Content Placeholder 6">
            <a:extLst>
              <a:ext uri="{FF2B5EF4-FFF2-40B4-BE49-F238E27FC236}">
                <a16:creationId xmlns:a16="http://schemas.microsoft.com/office/drawing/2014/main" id="{1400F1E5-76AD-5A47-9CE5-9AD8FE5EC57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450387" y="1870771"/>
            <a:ext cx="5416806" cy="462111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330AD7-4C7A-8A41-AED7-F5FD2321505B}"/>
              </a:ext>
            </a:extLst>
          </p:cNvPr>
          <p:cNvSpPr/>
          <p:nvPr userDrawn="1"/>
        </p:nvSpPr>
        <p:spPr>
          <a:xfrm>
            <a:off x="-59501" y="3429000"/>
            <a:ext cx="715441" cy="3088556"/>
          </a:xfrm>
          <a:prstGeom prst="rect">
            <a:avLst/>
          </a:prstGeom>
          <a:solidFill>
            <a:srgbClr val="004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C49A995-D6B9-0646-AF00-54EDD1C92DF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34557" y="2188890"/>
            <a:ext cx="5436635" cy="467834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LV" dirty="0"/>
              <a:t>ATTĒLS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7DF4479-143D-F941-8CB4-25A6D11A71CF}"/>
              </a:ext>
            </a:extLst>
          </p:cNvPr>
          <p:cNvSpPr/>
          <p:nvPr userDrawn="1"/>
        </p:nvSpPr>
        <p:spPr>
          <a:xfrm>
            <a:off x="655939" y="1859608"/>
            <a:ext cx="5443222" cy="4349057"/>
          </a:xfrm>
          <a:prstGeom prst="rect">
            <a:avLst/>
          </a:prstGeom>
          <a:noFill/>
          <a:ln w="19050">
            <a:solidFill>
              <a:srgbClr val="0043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 dirty="0"/>
          </a:p>
        </p:txBody>
      </p:sp>
    </p:spTree>
    <p:extLst>
      <p:ext uri="{BB962C8B-B14F-4D97-AF65-F5344CB8AC3E}">
        <p14:creationId xmlns:p14="http://schemas.microsoft.com/office/powerpoint/2010/main" val="24798253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55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81">
          <p15:clr>
            <a:srgbClr val="FBAE40"/>
          </p15:clr>
        </p15:guide>
        <p15:guide id="25" pos="5189">
          <p15:clr>
            <a:srgbClr val="FBAE40"/>
          </p15:clr>
        </p15:guide>
        <p15:guide id="26" pos="5779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_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808" y="340445"/>
            <a:ext cx="11542384" cy="1189881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 dirty="0"/>
              <a:t>Virsraksts</a:t>
            </a:r>
          </a:p>
        </p:txBody>
      </p:sp>
      <p:sp>
        <p:nvSpPr>
          <p:cNvPr id="32" name="Content Placeholder 6">
            <a:extLst>
              <a:ext uri="{FF2B5EF4-FFF2-40B4-BE49-F238E27FC236}">
                <a16:creationId xmlns:a16="http://schemas.microsoft.com/office/drawing/2014/main" id="{1400F1E5-76AD-5A47-9CE5-9AD8FE5EC57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24808" y="1870771"/>
            <a:ext cx="11542384" cy="462111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68813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55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81">
          <p15:clr>
            <a:srgbClr val="FBAE40"/>
          </p15:clr>
        </p15:guide>
        <p15:guide id="25" pos="5189">
          <p15:clr>
            <a:srgbClr val="FBAE40"/>
          </p15:clr>
        </p15:guide>
        <p15:guide id="26" pos="5779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07765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L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695CF94-5BB8-B746-ABB4-F887CB887F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4287" y="-10073"/>
            <a:ext cx="3423427" cy="3423532"/>
          </a:xfrm>
          <a:prstGeom prst="rect">
            <a:avLst/>
          </a:prstGeom>
        </p:spPr>
      </p:pic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242" y="3413374"/>
            <a:ext cx="10873795" cy="1850677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 dirty="0"/>
              <a:t>Paldies teksts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40F6DBC-E8DB-B64C-B1BB-3D23EEBC8276}"/>
              </a:ext>
            </a:extLst>
          </p:cNvPr>
          <p:cNvGrpSpPr/>
          <p:nvPr userDrawn="1"/>
        </p:nvGrpSpPr>
        <p:grpSpPr>
          <a:xfrm>
            <a:off x="692243" y="5693049"/>
            <a:ext cx="1428235" cy="256864"/>
            <a:chOff x="976598" y="8111148"/>
            <a:chExt cx="1812305" cy="36531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3CBEA47-CC3A-D941-94F3-4E3A39A96373}"/>
                </a:ext>
              </a:extLst>
            </p:cNvPr>
            <p:cNvSpPr/>
            <p:nvPr/>
          </p:nvSpPr>
          <p:spPr>
            <a:xfrm>
              <a:off x="1307451" y="8129749"/>
              <a:ext cx="1481452" cy="3467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4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@</a:t>
              </a:r>
              <a:r>
                <a:rPr kumimoji="0" lang="en-US" sz="984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E</a:t>
              </a:r>
              <a:r>
                <a:rPr kumimoji="0" lang="en-US" sz="984" b="0" i="0" u="none" strike="noStrike" kern="0" cap="none" spc="-105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M_</a:t>
              </a:r>
              <a:r>
                <a:rPr kumimoji="0" lang="en-US" sz="984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gov</a:t>
              </a:r>
              <a:r>
                <a:rPr kumimoji="0" lang="en-US" sz="984" b="0" i="0" u="none" strike="noStrike" kern="0" cap="none" spc="-105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_</a:t>
              </a:r>
              <a:r>
                <a:rPr kumimoji="0" lang="en-US" sz="984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lv</a:t>
              </a:r>
              <a:r>
                <a:rPr kumimoji="0" lang="en-US" sz="984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,</a:t>
              </a:r>
              <a:endParaRPr kumimoji="0" lang="lv-LV" sz="984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endParaRPr>
            </a:p>
          </p:txBody>
        </p:sp>
        <p:pic>
          <p:nvPicPr>
            <p:cNvPr id="3" name="Picture 2" descr="Logo, icon&#10;&#10;Description automatically generated">
              <a:extLst>
                <a:ext uri="{FF2B5EF4-FFF2-40B4-BE49-F238E27FC236}">
                  <a16:creationId xmlns:a16="http://schemas.microsoft.com/office/drawing/2014/main" id="{37F332C7-3418-2D4E-851F-3773C27FA8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598" y="8111148"/>
              <a:ext cx="344979" cy="344979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90C7FCE-89D8-F944-A1B2-6B37DC78908A}"/>
              </a:ext>
            </a:extLst>
          </p:cNvPr>
          <p:cNvGrpSpPr/>
          <p:nvPr userDrawn="1"/>
        </p:nvGrpSpPr>
        <p:grpSpPr>
          <a:xfrm>
            <a:off x="8925989" y="5693050"/>
            <a:ext cx="1569596" cy="408315"/>
            <a:chOff x="12629241" y="8111149"/>
            <a:chExt cx="1991680" cy="58071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9FE060C-BA53-7645-8760-76B9907476D0}"/>
                </a:ext>
              </a:extLst>
            </p:cNvPr>
            <p:cNvSpPr/>
            <p:nvPr/>
          </p:nvSpPr>
          <p:spPr>
            <a:xfrm>
              <a:off x="12967816" y="8129750"/>
              <a:ext cx="1653105" cy="5621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4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+371 67013100</a:t>
              </a:r>
            </a:p>
          </p:txBody>
        </p:sp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70CFC4F8-4769-C14C-AB0B-027AC66637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9241" y="8111149"/>
              <a:ext cx="344979" cy="344979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A9305CA-0381-6A49-A1EB-FDCDFC663926}"/>
              </a:ext>
            </a:extLst>
          </p:cNvPr>
          <p:cNvGrpSpPr/>
          <p:nvPr userDrawn="1"/>
        </p:nvGrpSpPr>
        <p:grpSpPr>
          <a:xfrm>
            <a:off x="10452465" y="5694023"/>
            <a:ext cx="1625235" cy="419442"/>
            <a:chOff x="14858225" y="8082398"/>
            <a:chExt cx="2062281" cy="59654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8F75D58-7F98-D545-A431-3E5BFE7BA678}"/>
                </a:ext>
              </a:extLst>
            </p:cNvPr>
            <p:cNvSpPr/>
            <p:nvPr/>
          </p:nvSpPr>
          <p:spPr>
            <a:xfrm>
              <a:off x="15165113" y="8116824"/>
              <a:ext cx="1755393" cy="5621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4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pasts@em.gov.lv</a:t>
              </a:r>
            </a:p>
          </p:txBody>
        </p:sp>
        <p:pic>
          <p:nvPicPr>
            <p:cNvPr id="39" name="Picture 38" descr="Icon&#10;&#10;Description automatically generated">
              <a:extLst>
                <a:ext uri="{FF2B5EF4-FFF2-40B4-BE49-F238E27FC236}">
                  <a16:creationId xmlns:a16="http://schemas.microsoft.com/office/drawing/2014/main" id="{C93CB1CF-481F-8F42-8169-DE7B1AB506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8225" y="8082398"/>
              <a:ext cx="330135" cy="330135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C1C776C-9981-4440-B15D-B46CA083ED1A}"/>
              </a:ext>
            </a:extLst>
          </p:cNvPr>
          <p:cNvGrpSpPr/>
          <p:nvPr userDrawn="1"/>
        </p:nvGrpSpPr>
        <p:grpSpPr>
          <a:xfrm>
            <a:off x="4576564" y="5698258"/>
            <a:ext cx="1501990" cy="403096"/>
            <a:chOff x="6499836" y="8101934"/>
            <a:chExt cx="1905895" cy="5732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B5F39E0-985E-A541-90DB-9BAF2B2EA6F8}"/>
                </a:ext>
              </a:extLst>
            </p:cNvPr>
            <p:cNvSpPr/>
            <p:nvPr/>
          </p:nvSpPr>
          <p:spPr>
            <a:xfrm>
              <a:off x="6810039" y="8113113"/>
              <a:ext cx="1595692" cy="5621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4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www.em.gov.lv</a:t>
              </a:r>
              <a:endParaRPr kumimoji="0" lang="lv-LV" sz="984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endParaRPr>
            </a:p>
          </p:txBody>
        </p:sp>
        <p:pic>
          <p:nvPicPr>
            <p:cNvPr id="43" name="Picture 42" descr="Icon&#10;&#10;Description automatically generated">
              <a:extLst>
                <a:ext uri="{FF2B5EF4-FFF2-40B4-BE49-F238E27FC236}">
                  <a16:creationId xmlns:a16="http://schemas.microsoft.com/office/drawing/2014/main" id="{E2FC9D8E-F55B-4E4C-8E5D-0106ABB897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9836" y="8101934"/>
              <a:ext cx="330135" cy="330135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ADE5FBE-75F1-6D43-BED6-B2519645B7FD}"/>
              </a:ext>
            </a:extLst>
          </p:cNvPr>
          <p:cNvGrpSpPr/>
          <p:nvPr userDrawn="1"/>
        </p:nvGrpSpPr>
        <p:grpSpPr>
          <a:xfrm>
            <a:off x="6042725" y="5690337"/>
            <a:ext cx="3090357" cy="411022"/>
            <a:chOff x="8470545" y="8101934"/>
            <a:chExt cx="3921393" cy="58456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857A2B6-3892-2F4F-9045-B555B3F9F94D}"/>
                </a:ext>
              </a:extLst>
            </p:cNvPr>
            <p:cNvSpPr/>
            <p:nvPr/>
          </p:nvSpPr>
          <p:spPr>
            <a:xfrm>
              <a:off x="8696000" y="8124385"/>
              <a:ext cx="3695938" cy="5621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4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Brīvības</a:t>
              </a:r>
              <a:r>
                <a:rPr kumimoji="0" lang="en-US" sz="984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 </a:t>
              </a:r>
              <a:r>
                <a:rPr kumimoji="0" lang="lv-LV" sz="984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iela</a:t>
              </a:r>
              <a:r>
                <a:rPr kumimoji="0" lang="en-US" sz="984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 55, R</a:t>
              </a:r>
              <a:r>
                <a:rPr kumimoji="0" lang="lv-LV" sz="984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ī</a:t>
              </a:r>
              <a:r>
                <a:rPr kumimoji="0" lang="en-US" sz="984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ga</a:t>
              </a:r>
              <a:r>
                <a:rPr kumimoji="0" lang="en-US" sz="984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, LV-1519, </a:t>
              </a:r>
              <a:r>
                <a:rPr kumimoji="0" lang="en-US" sz="984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Latvija</a:t>
              </a:r>
              <a:endParaRPr kumimoji="0" lang="en-US" sz="984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endParaRPr>
            </a:p>
          </p:txBody>
        </p:sp>
        <p:pic>
          <p:nvPicPr>
            <p:cNvPr id="45" name="Picture 44" descr="Icon&#10;&#10;Description automatically generated">
              <a:extLst>
                <a:ext uri="{FF2B5EF4-FFF2-40B4-BE49-F238E27FC236}">
                  <a16:creationId xmlns:a16="http://schemas.microsoft.com/office/drawing/2014/main" id="{29298802-35B1-3F4D-A117-8F792E0F05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0545" y="8101934"/>
              <a:ext cx="344979" cy="352678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674693A-63AA-594C-A2AE-92063002B29E}"/>
              </a:ext>
            </a:extLst>
          </p:cNvPr>
          <p:cNvGrpSpPr/>
          <p:nvPr userDrawn="1"/>
        </p:nvGrpSpPr>
        <p:grpSpPr>
          <a:xfrm>
            <a:off x="2092602" y="5705644"/>
            <a:ext cx="2642798" cy="395711"/>
            <a:chOff x="3153102" y="8113380"/>
            <a:chExt cx="3353479" cy="56279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1BAD3AF-61D7-994C-8BA8-AC38D0FFF976}"/>
                </a:ext>
              </a:extLst>
            </p:cNvPr>
            <p:cNvSpPr/>
            <p:nvPr userDrawn="1"/>
          </p:nvSpPr>
          <p:spPr>
            <a:xfrm>
              <a:off x="4300237" y="8114056"/>
              <a:ext cx="2206344" cy="5621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984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/</a:t>
              </a:r>
              <a:r>
                <a:rPr kumimoji="0" lang="en-US" sz="984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ekonomikasministrija</a:t>
              </a:r>
              <a:endParaRPr kumimoji="0" lang="lv-LV" sz="984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endParaRPr>
            </a:p>
          </p:txBody>
        </p:sp>
        <p:pic>
          <p:nvPicPr>
            <p:cNvPr id="41" name="Picture 40" descr="Icon&#10;&#10;Description automatically generated">
              <a:extLst>
                <a:ext uri="{FF2B5EF4-FFF2-40B4-BE49-F238E27FC236}">
                  <a16:creationId xmlns:a16="http://schemas.microsoft.com/office/drawing/2014/main" id="{9FA30B89-A703-3E45-96BD-B19CFCD4E4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0491" y="8114675"/>
              <a:ext cx="306538" cy="306538"/>
            </a:xfrm>
            <a:prstGeom prst="rect">
              <a:avLst/>
            </a:prstGeom>
          </p:spPr>
        </p:pic>
        <p:pic>
          <p:nvPicPr>
            <p:cNvPr id="47" name="Picture 46" descr="A blue rectangle with a black rectangle in the middle&#10;&#10;Description automatically generated with low confidence">
              <a:extLst>
                <a:ext uri="{FF2B5EF4-FFF2-40B4-BE49-F238E27FC236}">
                  <a16:creationId xmlns:a16="http://schemas.microsoft.com/office/drawing/2014/main" id="{0F9432E8-1D51-5E4D-88BA-AE9ABC380A5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278"/>
            <a:stretch/>
          </p:blipFill>
          <p:spPr>
            <a:xfrm>
              <a:off x="3509151" y="8131269"/>
              <a:ext cx="452239" cy="301743"/>
            </a:xfrm>
            <a:prstGeom prst="rect">
              <a:avLst/>
            </a:prstGeom>
          </p:spPr>
        </p:pic>
        <p:pic>
          <p:nvPicPr>
            <p:cNvPr id="49" name="Picture 48" descr="Icon&#10;&#10;Description automatically generated">
              <a:extLst>
                <a:ext uri="{FF2B5EF4-FFF2-40B4-BE49-F238E27FC236}">
                  <a16:creationId xmlns:a16="http://schemas.microsoft.com/office/drawing/2014/main" id="{9BA5EA3B-96A1-E34E-B1E4-A56E1FF79C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3102" y="8113380"/>
              <a:ext cx="309129" cy="3091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5159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E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695CF94-5BB8-B746-ABB4-F887CB887F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6459"/>
          <a:stretch/>
        </p:blipFill>
        <p:spPr>
          <a:xfrm>
            <a:off x="4384287" y="-10073"/>
            <a:ext cx="3423427" cy="805932"/>
          </a:xfrm>
          <a:prstGeom prst="rect">
            <a:avLst/>
          </a:prstGeom>
        </p:spPr>
      </p:pic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242" y="3413374"/>
            <a:ext cx="10873795" cy="1850677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 dirty="0"/>
              <a:t>Paldies teksts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40F6DBC-E8DB-B64C-B1BB-3D23EEBC8276}"/>
              </a:ext>
            </a:extLst>
          </p:cNvPr>
          <p:cNvGrpSpPr/>
          <p:nvPr userDrawn="1"/>
        </p:nvGrpSpPr>
        <p:grpSpPr>
          <a:xfrm>
            <a:off x="692244" y="5693049"/>
            <a:ext cx="1274238" cy="256864"/>
            <a:chOff x="976598" y="8111148"/>
            <a:chExt cx="1812305" cy="36531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3CBEA47-CC3A-D941-94F3-4E3A39A96373}"/>
                </a:ext>
              </a:extLst>
            </p:cNvPr>
            <p:cNvSpPr/>
            <p:nvPr/>
          </p:nvSpPr>
          <p:spPr>
            <a:xfrm>
              <a:off x="1307451" y="8129749"/>
              <a:ext cx="1481452" cy="3467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4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@</a:t>
              </a:r>
              <a:r>
                <a:rPr kumimoji="0" lang="en-US" sz="984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E</a:t>
              </a:r>
              <a:r>
                <a:rPr kumimoji="0" lang="en-US" sz="984" b="0" i="0" u="none" strike="noStrike" kern="0" cap="none" spc="-105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M_</a:t>
              </a:r>
              <a:r>
                <a:rPr kumimoji="0" lang="en-US" sz="984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gov</a:t>
              </a:r>
              <a:r>
                <a:rPr kumimoji="0" lang="en-US" sz="984" b="0" i="0" u="none" strike="noStrike" kern="0" cap="none" spc="-105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_</a:t>
              </a:r>
              <a:r>
                <a:rPr kumimoji="0" lang="en-US" sz="984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lv</a:t>
              </a:r>
              <a:r>
                <a:rPr kumimoji="0" lang="en-US" sz="984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,</a:t>
              </a:r>
              <a:endParaRPr kumimoji="0" lang="lv-LV" sz="984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endParaRPr>
            </a:p>
          </p:txBody>
        </p:sp>
        <p:pic>
          <p:nvPicPr>
            <p:cNvPr id="3" name="Picture 2" descr="Logo, icon&#10;&#10;Description automatically generated">
              <a:extLst>
                <a:ext uri="{FF2B5EF4-FFF2-40B4-BE49-F238E27FC236}">
                  <a16:creationId xmlns:a16="http://schemas.microsoft.com/office/drawing/2014/main" id="{37F332C7-3418-2D4E-851F-3773C27FA8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598" y="8111148"/>
              <a:ext cx="344979" cy="344979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90C7FCE-89D8-F944-A1B2-6B37DC78908A}"/>
              </a:ext>
            </a:extLst>
          </p:cNvPr>
          <p:cNvGrpSpPr/>
          <p:nvPr userDrawn="1"/>
        </p:nvGrpSpPr>
        <p:grpSpPr>
          <a:xfrm>
            <a:off x="8925989" y="5693050"/>
            <a:ext cx="1400357" cy="408315"/>
            <a:chOff x="12629241" y="8111149"/>
            <a:chExt cx="1991680" cy="58071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9FE060C-BA53-7645-8760-76B9907476D0}"/>
                </a:ext>
              </a:extLst>
            </p:cNvPr>
            <p:cNvSpPr/>
            <p:nvPr/>
          </p:nvSpPr>
          <p:spPr>
            <a:xfrm>
              <a:off x="12967816" y="8129750"/>
              <a:ext cx="1653105" cy="5621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4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+371 67013100</a:t>
              </a:r>
            </a:p>
          </p:txBody>
        </p:sp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70CFC4F8-4769-C14C-AB0B-027AC66637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9241" y="8111149"/>
              <a:ext cx="344979" cy="344979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A9305CA-0381-6A49-A1EB-FDCDFC663926}"/>
              </a:ext>
            </a:extLst>
          </p:cNvPr>
          <p:cNvGrpSpPr/>
          <p:nvPr userDrawn="1"/>
        </p:nvGrpSpPr>
        <p:grpSpPr>
          <a:xfrm>
            <a:off x="10452465" y="5694023"/>
            <a:ext cx="1449997" cy="419442"/>
            <a:chOff x="14858225" y="8082398"/>
            <a:chExt cx="2062281" cy="59654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8F75D58-7F98-D545-A431-3E5BFE7BA678}"/>
                </a:ext>
              </a:extLst>
            </p:cNvPr>
            <p:cNvSpPr/>
            <p:nvPr/>
          </p:nvSpPr>
          <p:spPr>
            <a:xfrm>
              <a:off x="15165113" y="8116824"/>
              <a:ext cx="1755393" cy="5621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4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pasts@em.gov.lv</a:t>
              </a:r>
            </a:p>
          </p:txBody>
        </p:sp>
        <p:pic>
          <p:nvPicPr>
            <p:cNvPr id="39" name="Picture 38" descr="Icon&#10;&#10;Description automatically generated">
              <a:extLst>
                <a:ext uri="{FF2B5EF4-FFF2-40B4-BE49-F238E27FC236}">
                  <a16:creationId xmlns:a16="http://schemas.microsoft.com/office/drawing/2014/main" id="{C93CB1CF-481F-8F42-8169-DE7B1AB506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8225" y="8082398"/>
              <a:ext cx="330135" cy="330135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C1C776C-9981-4440-B15D-B46CA083ED1A}"/>
              </a:ext>
            </a:extLst>
          </p:cNvPr>
          <p:cNvGrpSpPr/>
          <p:nvPr userDrawn="1"/>
        </p:nvGrpSpPr>
        <p:grpSpPr>
          <a:xfrm>
            <a:off x="4576564" y="5698258"/>
            <a:ext cx="1340041" cy="403096"/>
            <a:chOff x="6499836" y="8101934"/>
            <a:chExt cx="1905895" cy="5732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B5F39E0-985E-A541-90DB-9BAF2B2EA6F8}"/>
                </a:ext>
              </a:extLst>
            </p:cNvPr>
            <p:cNvSpPr/>
            <p:nvPr/>
          </p:nvSpPr>
          <p:spPr>
            <a:xfrm>
              <a:off x="6810039" y="8113113"/>
              <a:ext cx="1595692" cy="5621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4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www.em.gov.lv</a:t>
              </a:r>
              <a:endParaRPr kumimoji="0" lang="lv-LV" sz="984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endParaRPr>
            </a:p>
          </p:txBody>
        </p:sp>
        <p:pic>
          <p:nvPicPr>
            <p:cNvPr id="43" name="Picture 42" descr="Icon&#10;&#10;Description automatically generated">
              <a:extLst>
                <a:ext uri="{FF2B5EF4-FFF2-40B4-BE49-F238E27FC236}">
                  <a16:creationId xmlns:a16="http://schemas.microsoft.com/office/drawing/2014/main" id="{E2FC9D8E-F55B-4E4C-8E5D-0106ABB897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9836" y="8101934"/>
              <a:ext cx="330135" cy="330135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ADE5FBE-75F1-6D43-BED6-B2519645B7FD}"/>
              </a:ext>
            </a:extLst>
          </p:cNvPr>
          <p:cNvGrpSpPr/>
          <p:nvPr userDrawn="1"/>
        </p:nvGrpSpPr>
        <p:grpSpPr>
          <a:xfrm>
            <a:off x="6042725" y="5690340"/>
            <a:ext cx="2757145" cy="259571"/>
            <a:chOff x="8470545" y="8101934"/>
            <a:chExt cx="3921393" cy="36916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857A2B6-3892-2F4F-9045-B555B3F9F94D}"/>
                </a:ext>
              </a:extLst>
            </p:cNvPr>
            <p:cNvSpPr/>
            <p:nvPr/>
          </p:nvSpPr>
          <p:spPr>
            <a:xfrm>
              <a:off x="8696000" y="8124385"/>
              <a:ext cx="3695938" cy="3467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4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 55 </a:t>
              </a:r>
              <a:r>
                <a:rPr kumimoji="0" lang="en-US" sz="984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Brīvības</a:t>
              </a:r>
              <a:r>
                <a:rPr kumimoji="0" lang="en-US" sz="984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 </a:t>
              </a:r>
              <a:r>
                <a:rPr kumimoji="0" lang="lv-LV" sz="984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st</a:t>
              </a:r>
              <a:r>
                <a:rPr kumimoji="0" lang="en-US" sz="984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, R</a:t>
              </a:r>
              <a:r>
                <a:rPr kumimoji="0" lang="lv-LV" sz="984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i</a:t>
              </a:r>
              <a:r>
                <a:rPr kumimoji="0" lang="en-US" sz="984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ga</a:t>
              </a:r>
              <a:r>
                <a:rPr kumimoji="0" lang="en-US" sz="984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, LV-1519, Latvia</a:t>
              </a:r>
            </a:p>
          </p:txBody>
        </p:sp>
        <p:pic>
          <p:nvPicPr>
            <p:cNvPr id="45" name="Picture 44" descr="Icon&#10;&#10;Description automatically generated">
              <a:extLst>
                <a:ext uri="{FF2B5EF4-FFF2-40B4-BE49-F238E27FC236}">
                  <a16:creationId xmlns:a16="http://schemas.microsoft.com/office/drawing/2014/main" id="{29298802-35B1-3F4D-A117-8F792E0F05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0545" y="8101934"/>
              <a:ext cx="344979" cy="352678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674693A-63AA-594C-A2AE-92063002B29E}"/>
              </a:ext>
            </a:extLst>
          </p:cNvPr>
          <p:cNvGrpSpPr/>
          <p:nvPr userDrawn="1"/>
        </p:nvGrpSpPr>
        <p:grpSpPr>
          <a:xfrm>
            <a:off x="2092602" y="5705644"/>
            <a:ext cx="2357843" cy="395711"/>
            <a:chOff x="3153102" y="8113380"/>
            <a:chExt cx="3353479" cy="56279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1BAD3AF-61D7-994C-8BA8-AC38D0FFF976}"/>
                </a:ext>
              </a:extLst>
            </p:cNvPr>
            <p:cNvSpPr/>
            <p:nvPr userDrawn="1"/>
          </p:nvSpPr>
          <p:spPr>
            <a:xfrm>
              <a:off x="4300237" y="8114056"/>
              <a:ext cx="2206344" cy="5621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984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/</a:t>
              </a:r>
              <a:r>
                <a:rPr kumimoji="0" lang="en-US" sz="984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ekonomikasministrija</a:t>
              </a:r>
              <a:endParaRPr kumimoji="0" lang="lv-LV" sz="984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endParaRPr>
            </a:p>
          </p:txBody>
        </p:sp>
        <p:pic>
          <p:nvPicPr>
            <p:cNvPr id="41" name="Picture 40" descr="Icon&#10;&#10;Description automatically generated">
              <a:extLst>
                <a:ext uri="{FF2B5EF4-FFF2-40B4-BE49-F238E27FC236}">
                  <a16:creationId xmlns:a16="http://schemas.microsoft.com/office/drawing/2014/main" id="{9FA30B89-A703-3E45-96BD-B19CFCD4E4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0491" y="8114675"/>
              <a:ext cx="306538" cy="306538"/>
            </a:xfrm>
            <a:prstGeom prst="rect">
              <a:avLst/>
            </a:prstGeom>
          </p:spPr>
        </p:pic>
        <p:pic>
          <p:nvPicPr>
            <p:cNvPr id="47" name="Picture 46" descr="A blue rectangle with a black rectangle in the middle&#10;&#10;Description automatically generated with low confidence">
              <a:extLst>
                <a:ext uri="{FF2B5EF4-FFF2-40B4-BE49-F238E27FC236}">
                  <a16:creationId xmlns:a16="http://schemas.microsoft.com/office/drawing/2014/main" id="{0F9432E8-1D51-5E4D-88BA-AE9ABC380A5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278"/>
            <a:stretch/>
          </p:blipFill>
          <p:spPr>
            <a:xfrm>
              <a:off x="3509151" y="8131269"/>
              <a:ext cx="452239" cy="301743"/>
            </a:xfrm>
            <a:prstGeom prst="rect">
              <a:avLst/>
            </a:prstGeom>
          </p:spPr>
        </p:pic>
        <p:pic>
          <p:nvPicPr>
            <p:cNvPr id="49" name="Picture 48" descr="Icon&#10;&#10;Description automatically generated">
              <a:extLst>
                <a:ext uri="{FF2B5EF4-FFF2-40B4-BE49-F238E27FC236}">
                  <a16:creationId xmlns:a16="http://schemas.microsoft.com/office/drawing/2014/main" id="{9BA5EA3B-96A1-E34E-B1E4-A56E1FF79C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3102" y="8113380"/>
              <a:ext cx="309129" cy="309129"/>
            </a:xfrm>
            <a:prstGeom prst="rect">
              <a:avLst/>
            </a:prstGeom>
          </p:spPr>
        </p:pic>
      </p:grpSp>
      <p:pic>
        <p:nvPicPr>
          <p:cNvPr id="7" name="Picture 6" descr="Shape&#10;&#10;Description automatically generated with low confidence">
            <a:extLst>
              <a:ext uri="{FF2B5EF4-FFF2-40B4-BE49-F238E27FC236}">
                <a16:creationId xmlns:a16="http://schemas.microsoft.com/office/drawing/2014/main" id="{76D33BD8-BC01-1B43-9723-322A40AD694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729" y="422617"/>
            <a:ext cx="3423427" cy="342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575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slaids (LV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F8AA1-2066-9A44-BC83-2B35D62195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179" y="6607783"/>
            <a:ext cx="2743563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8102F6D-2937-664A-AB2F-B78F4874A4A1}" type="datetimeFigureOut">
              <a:rPr lang="en-LV" smtClean="0"/>
              <a:pPr/>
              <a:t>01/26/2023</a:t>
            </a:fld>
            <a:endParaRPr lang="en-LV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A12EF-A2F8-8D4E-A450-63B50402D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08097" y="6602574"/>
            <a:ext cx="6236824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V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D260D-AE27-0743-8E70-FE555CAF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0259" y="6607783"/>
            <a:ext cx="2743563" cy="204266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891F8A6-FDBB-A34F-8650-67E0D2FBAF55}" type="slidenum">
              <a:rPr lang="en-LV" smtClean="0"/>
              <a:pPr/>
              <a:t>‹#›</a:t>
            </a:fld>
            <a:endParaRPr lang="en-LV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95CF94-5BB8-B746-ABB4-F887CB887F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6383" y="-10073"/>
            <a:ext cx="3423427" cy="3423532"/>
          </a:xfrm>
          <a:prstGeom prst="rect">
            <a:avLst/>
          </a:prstGeom>
        </p:spPr>
      </p:pic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882D70B0-2D89-8444-9421-9D3A7F6F9D0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9089" y="-10073"/>
            <a:ext cx="7932911" cy="6868074"/>
          </a:xfrm>
          <a:custGeom>
            <a:avLst/>
            <a:gdLst>
              <a:gd name="connsiteX0" fmla="*/ 0 w 10912706"/>
              <a:gd name="connsiteY0" fmla="*/ 0 h 9956801"/>
              <a:gd name="connsiteX1" fmla="*/ 10912706 w 10912706"/>
              <a:gd name="connsiteY1" fmla="*/ 0 h 9956801"/>
              <a:gd name="connsiteX2" fmla="*/ 10912706 w 10912706"/>
              <a:gd name="connsiteY2" fmla="*/ 9956801 h 9956801"/>
              <a:gd name="connsiteX3" fmla="*/ 894949 w 10912706"/>
              <a:gd name="connsiteY3" fmla="*/ 9956801 h 9956801"/>
              <a:gd name="connsiteX4" fmla="*/ 5445944 w 10912706"/>
              <a:gd name="connsiteY4" fmla="*/ 4979394 h 9956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12706" h="9956801">
                <a:moveTo>
                  <a:pt x="0" y="0"/>
                </a:moveTo>
                <a:lnTo>
                  <a:pt x="10912706" y="0"/>
                </a:lnTo>
                <a:lnTo>
                  <a:pt x="10912706" y="9956801"/>
                </a:lnTo>
                <a:lnTo>
                  <a:pt x="894949" y="9956801"/>
                </a:lnTo>
                <a:lnTo>
                  <a:pt x="5445944" y="497939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LV" dirty="0"/>
              <a:t>ATTĒLS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242" y="3413373"/>
            <a:ext cx="4634366" cy="2041508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 dirty="0"/>
              <a:t>Prezentācijas nosaukums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54550629-55C5-A743-B2B2-326E3A8B30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5241" y="5454882"/>
            <a:ext cx="4634366" cy="733392"/>
          </a:xfrm>
        </p:spPr>
        <p:txBody>
          <a:bodyPr anchor="ctr"/>
          <a:lstStyle>
            <a:lvl1pPr marL="0" indent="0" algn="ctr">
              <a:buNone/>
              <a:defRPr sz="2531"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 dirty="0"/>
              <a:t>Vārds Uzvārds, </a:t>
            </a:r>
            <a:r>
              <a:rPr lang="en-LV" dirty="0"/>
              <a:t>amats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DA10DCAA-E30A-194F-A538-D18955EC27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2964" y="6188274"/>
            <a:ext cx="4657806" cy="3292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984"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 dirty="0"/>
              <a:t>Datums un vieta</a:t>
            </a:r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25658930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C4063-F713-447D-8658-12D36470C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9A6501-D404-4C51-A06B-0370050A09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D3F634-D7D5-4437-B960-A797C69AF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EE34C-0F01-4ABB-AC25-B37D02678FD1}" type="datetimeFigureOut">
              <a:rPr lang="lv-LV" smtClean="0"/>
              <a:t>26.01.2023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931360-C279-4BD2-8D5C-E134D86AB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928B3C-41E6-4BB1-B85A-8469B2B93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E33B5-141F-455C-9D79-B929C25E8CA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7325535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slaids (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F8AA1-2066-9A44-BC83-2B35D62195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179" y="6607783"/>
            <a:ext cx="2743563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8102F6D-2937-664A-AB2F-B78F4874A4A1}" type="datetimeFigureOut">
              <a:rPr lang="en-LV" smtClean="0"/>
              <a:pPr/>
              <a:t>01/26/2023</a:t>
            </a:fld>
            <a:endParaRPr lang="en-LV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A12EF-A2F8-8D4E-A450-63B50402D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08097" y="6602574"/>
            <a:ext cx="6236824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V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D260D-AE27-0743-8E70-FE555CAF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0259" y="6607783"/>
            <a:ext cx="2743563" cy="204266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891F8A6-FDBB-A34F-8650-67E0D2FBAF55}" type="slidenum">
              <a:rPr lang="en-LV" smtClean="0"/>
              <a:pPr/>
              <a:t>‹#›</a:t>
            </a:fld>
            <a:endParaRPr lang="en-LV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95CF94-5BB8-B746-ABB4-F887CB887F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6459"/>
          <a:stretch/>
        </p:blipFill>
        <p:spPr>
          <a:xfrm>
            <a:off x="1296383" y="-10073"/>
            <a:ext cx="3423427" cy="805932"/>
          </a:xfrm>
          <a:prstGeom prst="rect">
            <a:avLst/>
          </a:prstGeom>
        </p:spPr>
      </p:pic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882D70B0-2D89-8444-9421-9D3A7F6F9D0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9089" y="-10073"/>
            <a:ext cx="7932911" cy="6868074"/>
          </a:xfrm>
          <a:custGeom>
            <a:avLst/>
            <a:gdLst>
              <a:gd name="connsiteX0" fmla="*/ 0 w 10912706"/>
              <a:gd name="connsiteY0" fmla="*/ 0 h 9956801"/>
              <a:gd name="connsiteX1" fmla="*/ 10912706 w 10912706"/>
              <a:gd name="connsiteY1" fmla="*/ 0 h 9956801"/>
              <a:gd name="connsiteX2" fmla="*/ 10912706 w 10912706"/>
              <a:gd name="connsiteY2" fmla="*/ 9956801 h 9956801"/>
              <a:gd name="connsiteX3" fmla="*/ 894949 w 10912706"/>
              <a:gd name="connsiteY3" fmla="*/ 9956801 h 9956801"/>
              <a:gd name="connsiteX4" fmla="*/ 5445944 w 10912706"/>
              <a:gd name="connsiteY4" fmla="*/ 4979394 h 9956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12706" h="9956801">
                <a:moveTo>
                  <a:pt x="0" y="0"/>
                </a:moveTo>
                <a:lnTo>
                  <a:pt x="10912706" y="0"/>
                </a:lnTo>
                <a:lnTo>
                  <a:pt x="10912706" y="9956801"/>
                </a:lnTo>
                <a:lnTo>
                  <a:pt x="894949" y="9956801"/>
                </a:lnTo>
                <a:lnTo>
                  <a:pt x="5445944" y="497939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LV" dirty="0"/>
              <a:t>ATTĒLS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242" y="3413373"/>
            <a:ext cx="4634366" cy="2041508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 dirty="0"/>
              <a:t>Prezentācijas nosaukums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54550629-55C5-A743-B2B2-326E3A8B30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5241" y="5454882"/>
            <a:ext cx="4634366" cy="733392"/>
          </a:xfrm>
        </p:spPr>
        <p:txBody>
          <a:bodyPr anchor="ctr"/>
          <a:lstStyle>
            <a:lvl1pPr marL="0" indent="0" algn="ctr">
              <a:buNone/>
              <a:defRPr sz="2531"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 dirty="0"/>
              <a:t>Vārds Uzvārds, </a:t>
            </a:r>
            <a:r>
              <a:rPr lang="en-LV" dirty="0"/>
              <a:t>amats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DA10DCAA-E30A-194F-A538-D18955EC27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2964" y="6188274"/>
            <a:ext cx="4657806" cy="3292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984"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 dirty="0"/>
              <a:t>Datums un vieta</a:t>
            </a:r>
            <a:endParaRPr lang="en-LV" dirty="0"/>
          </a:p>
        </p:txBody>
      </p:sp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480859D7-06BC-5447-9008-F79E5D1B07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693" y="403104"/>
            <a:ext cx="3571464" cy="357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6756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pslaids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umsais">
            <a:extLst>
              <a:ext uri="{FF2B5EF4-FFF2-40B4-BE49-F238E27FC236}">
                <a16:creationId xmlns:a16="http://schemas.microsoft.com/office/drawing/2014/main" id="{27B5FF8B-E82C-2749-9C38-C8E243475F1D}"/>
              </a:ext>
            </a:extLst>
          </p:cNvPr>
          <p:cNvSpPr/>
          <p:nvPr userDrawn="1"/>
        </p:nvSpPr>
        <p:spPr>
          <a:xfrm>
            <a:off x="5299606" y="0"/>
            <a:ext cx="6951895" cy="6858000"/>
          </a:xfrm>
          <a:prstGeom prst="rect">
            <a:avLst/>
          </a:prstGeom>
          <a:solidFill>
            <a:srgbClr val="004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F8AA1-2066-9A44-BC83-2B35D62195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179" y="6607783"/>
            <a:ext cx="2743563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8102F6D-2937-664A-AB2F-B78F4874A4A1}" type="datetimeFigureOut">
              <a:rPr lang="en-LV" smtClean="0"/>
              <a:pPr/>
              <a:t>01/26/2023</a:t>
            </a:fld>
            <a:endParaRPr lang="en-LV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A12EF-A2F8-8D4E-A450-63B50402D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08097" y="6602574"/>
            <a:ext cx="6236824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V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D260D-AE27-0743-8E70-FE555CAF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0259" y="6607783"/>
            <a:ext cx="2743563" cy="204266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891F8A6-FDBB-A34F-8650-67E0D2FBAF55}" type="slidenum">
              <a:rPr lang="en-LV" smtClean="0"/>
              <a:pPr/>
              <a:t>‹#›</a:t>
            </a:fld>
            <a:endParaRPr lang="en-LV" dirty="0"/>
          </a:p>
        </p:txBody>
      </p:sp>
      <p:sp>
        <p:nvSpPr>
          <p:cNvPr id="14" name="LIelais zalais lauks ">
            <a:extLst>
              <a:ext uri="{FF2B5EF4-FFF2-40B4-BE49-F238E27FC236}">
                <a16:creationId xmlns:a16="http://schemas.microsoft.com/office/drawing/2014/main" id="{46E8A87A-9CBF-604F-A2BA-6A63F66C197E}"/>
              </a:ext>
            </a:extLst>
          </p:cNvPr>
          <p:cNvSpPr/>
          <p:nvPr userDrawn="1"/>
        </p:nvSpPr>
        <p:spPr>
          <a:xfrm>
            <a:off x="324808" y="314772"/>
            <a:ext cx="11926693" cy="6228457"/>
          </a:xfrm>
          <a:prstGeom prst="rect">
            <a:avLst/>
          </a:prstGeom>
          <a:solidFill>
            <a:srgbClr val="008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242" y="795859"/>
            <a:ext cx="5053933" cy="5392415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 dirty="0"/>
              <a:t>Prezentācijas nosaukums</a:t>
            </a:r>
          </a:p>
          <a:p>
            <a:pPr lvl="0"/>
            <a:endParaRPr lang="en-LV" dirty="0"/>
          </a:p>
        </p:txBody>
      </p:sp>
      <p:sp>
        <p:nvSpPr>
          <p:cNvPr id="16" name="Baltais elements 01">
            <a:extLst>
              <a:ext uri="{FF2B5EF4-FFF2-40B4-BE49-F238E27FC236}">
                <a16:creationId xmlns:a16="http://schemas.microsoft.com/office/drawing/2014/main" id="{DC0103AE-459C-E94E-8DFA-9ABBCFEC5FA8}"/>
              </a:ext>
            </a:extLst>
          </p:cNvPr>
          <p:cNvSpPr/>
          <p:nvPr userDrawn="1"/>
        </p:nvSpPr>
        <p:spPr>
          <a:xfrm>
            <a:off x="6475315" y="769814"/>
            <a:ext cx="5391878" cy="541846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3D9A80-F7D5-174F-BD65-7DFFE9028E7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5442" y="1201043"/>
            <a:ext cx="5443594" cy="565695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LV" dirty="0"/>
              <a:t>ATTĒLS</a:t>
            </a:r>
          </a:p>
        </p:txBody>
      </p:sp>
    </p:spTree>
    <p:extLst>
      <p:ext uri="{BB962C8B-B14F-4D97-AF65-F5344CB8AC3E}">
        <p14:creationId xmlns:p14="http://schemas.microsoft.com/office/powerpoint/2010/main" val="40942197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55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  <p15:guide id="25" pos="5099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umsais">
            <a:extLst>
              <a:ext uri="{FF2B5EF4-FFF2-40B4-BE49-F238E27FC236}">
                <a16:creationId xmlns:a16="http://schemas.microsoft.com/office/drawing/2014/main" id="{25354DA6-F194-4A4E-B82F-0B180F41EDF3}"/>
              </a:ext>
            </a:extLst>
          </p:cNvPr>
          <p:cNvSpPr/>
          <p:nvPr userDrawn="1"/>
        </p:nvSpPr>
        <p:spPr>
          <a:xfrm>
            <a:off x="-25589" y="0"/>
            <a:ext cx="6951895" cy="6858000"/>
          </a:xfrm>
          <a:prstGeom prst="rect">
            <a:avLst/>
          </a:prstGeom>
          <a:solidFill>
            <a:srgbClr val="004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F8AA1-2066-9A44-BC83-2B35D62195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179" y="6607783"/>
            <a:ext cx="2743563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8102F6D-2937-664A-AB2F-B78F4874A4A1}" type="datetimeFigureOut">
              <a:rPr lang="en-LV" smtClean="0"/>
              <a:pPr/>
              <a:t>01/26/2023</a:t>
            </a:fld>
            <a:endParaRPr lang="en-LV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A12EF-A2F8-8D4E-A450-63B50402D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08097" y="6602574"/>
            <a:ext cx="6236824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V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D260D-AE27-0743-8E70-FE555CAF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0259" y="6607783"/>
            <a:ext cx="2743563" cy="204266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891F8A6-FDBB-A34F-8650-67E0D2FBAF55}" type="slidenum">
              <a:rPr lang="en-LV" smtClean="0"/>
              <a:pPr/>
              <a:t>‹#›</a:t>
            </a:fld>
            <a:endParaRPr lang="en-LV" dirty="0"/>
          </a:p>
        </p:txBody>
      </p:sp>
      <p:sp>
        <p:nvSpPr>
          <p:cNvPr id="14" name="LIelais zalais lauks ">
            <a:extLst>
              <a:ext uri="{FF2B5EF4-FFF2-40B4-BE49-F238E27FC236}">
                <a16:creationId xmlns:a16="http://schemas.microsoft.com/office/drawing/2014/main" id="{46E8A87A-9CBF-604F-A2BA-6A63F66C197E}"/>
              </a:ext>
            </a:extLst>
          </p:cNvPr>
          <p:cNvSpPr/>
          <p:nvPr userDrawn="1"/>
        </p:nvSpPr>
        <p:spPr>
          <a:xfrm>
            <a:off x="-25589" y="340444"/>
            <a:ext cx="11912815" cy="6202784"/>
          </a:xfrm>
          <a:prstGeom prst="rect">
            <a:avLst/>
          </a:prstGeom>
          <a:solidFill>
            <a:srgbClr val="008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 dirty="0"/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8AD7F27F-1DE1-DE48-8CF5-7B6C333DE7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4774" y="340445"/>
            <a:ext cx="7816528" cy="1204391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 err="1"/>
              <a:t>Virsraksts</a:t>
            </a:r>
            <a:endParaRPr lang="en-GB" dirty="0"/>
          </a:p>
        </p:txBody>
      </p:sp>
      <p:sp>
        <p:nvSpPr>
          <p:cNvPr id="22" name="Baltais elements 01">
            <a:extLst>
              <a:ext uri="{FF2B5EF4-FFF2-40B4-BE49-F238E27FC236}">
                <a16:creationId xmlns:a16="http://schemas.microsoft.com/office/drawing/2014/main" id="{18F311ED-9B70-E844-AE32-DE482F015C52}"/>
              </a:ext>
            </a:extLst>
          </p:cNvPr>
          <p:cNvSpPr/>
          <p:nvPr userDrawn="1"/>
        </p:nvSpPr>
        <p:spPr>
          <a:xfrm>
            <a:off x="8456557" y="795858"/>
            <a:ext cx="3822050" cy="47116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 dirty="0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EA8972EE-86B7-4247-B3D5-D33B79D5510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817239" y="1201043"/>
            <a:ext cx="3374761" cy="463014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LV" dirty="0"/>
              <a:t>ATTĒLS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3A449C2-EC99-6D4E-8E18-3009C3B5417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24807" y="1859608"/>
            <a:ext cx="7796495" cy="4328666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75029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  <p15:guide id="25" pos="5099">
          <p15:clr>
            <a:srgbClr val="FBAE40"/>
          </p15:clr>
        </p15:guide>
        <p15:guide id="26" orient="horz" pos="5227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umsais">
            <a:extLst>
              <a:ext uri="{FF2B5EF4-FFF2-40B4-BE49-F238E27FC236}">
                <a16:creationId xmlns:a16="http://schemas.microsoft.com/office/drawing/2014/main" id="{25354DA6-F194-4A4E-B82F-0B180F41EDF3}"/>
              </a:ext>
            </a:extLst>
          </p:cNvPr>
          <p:cNvSpPr/>
          <p:nvPr userDrawn="1"/>
        </p:nvSpPr>
        <p:spPr>
          <a:xfrm>
            <a:off x="-25589" y="0"/>
            <a:ext cx="6951895" cy="6858000"/>
          </a:xfrm>
          <a:prstGeom prst="rect">
            <a:avLst/>
          </a:prstGeom>
          <a:solidFill>
            <a:srgbClr val="004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F8AA1-2066-9A44-BC83-2B35D62195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179" y="6607783"/>
            <a:ext cx="2743563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8102F6D-2937-664A-AB2F-B78F4874A4A1}" type="datetimeFigureOut">
              <a:rPr lang="en-LV" smtClean="0"/>
              <a:pPr/>
              <a:t>01/26/2023</a:t>
            </a:fld>
            <a:endParaRPr lang="en-LV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A12EF-A2F8-8D4E-A450-63B50402D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08097" y="6602574"/>
            <a:ext cx="6236824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V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D260D-AE27-0743-8E70-FE555CAF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0259" y="6607783"/>
            <a:ext cx="2743563" cy="204266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891F8A6-FDBB-A34F-8650-67E0D2FBAF55}" type="slidenum">
              <a:rPr lang="en-LV" smtClean="0"/>
              <a:pPr/>
              <a:t>‹#›</a:t>
            </a:fld>
            <a:endParaRPr lang="en-LV" dirty="0"/>
          </a:p>
        </p:txBody>
      </p:sp>
      <p:sp>
        <p:nvSpPr>
          <p:cNvPr id="14" name="LIelais zalais lauks ">
            <a:extLst>
              <a:ext uri="{FF2B5EF4-FFF2-40B4-BE49-F238E27FC236}">
                <a16:creationId xmlns:a16="http://schemas.microsoft.com/office/drawing/2014/main" id="{46E8A87A-9CBF-604F-A2BA-6A63F66C197E}"/>
              </a:ext>
            </a:extLst>
          </p:cNvPr>
          <p:cNvSpPr/>
          <p:nvPr userDrawn="1"/>
        </p:nvSpPr>
        <p:spPr>
          <a:xfrm>
            <a:off x="324808" y="314772"/>
            <a:ext cx="11986385" cy="6228457"/>
          </a:xfrm>
          <a:prstGeom prst="rect">
            <a:avLst/>
          </a:prstGeom>
          <a:solidFill>
            <a:srgbClr val="008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 dirty="0"/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8AD7F27F-1DE1-DE48-8CF5-7B6C333DE7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17154" y="354955"/>
            <a:ext cx="8250039" cy="1189881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 err="1"/>
              <a:t>Virsraksts</a:t>
            </a:r>
            <a:endParaRPr lang="en-GB" dirty="0"/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F34109D8-F0F2-5247-814F-F35A209F33E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617154" y="1859607"/>
            <a:ext cx="8250039" cy="4328667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1B9B0A22-C6DE-3A49-B540-4A62A9BD3D6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-25590" y="1201043"/>
            <a:ext cx="3011508" cy="463014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LV" dirty="0"/>
              <a:t>ATTĒLS</a:t>
            </a:r>
          </a:p>
        </p:txBody>
      </p:sp>
      <p:sp>
        <p:nvSpPr>
          <p:cNvPr id="21" name="Baltais elements 01">
            <a:extLst>
              <a:ext uri="{FF2B5EF4-FFF2-40B4-BE49-F238E27FC236}">
                <a16:creationId xmlns:a16="http://schemas.microsoft.com/office/drawing/2014/main" id="{777864E1-DDCB-264A-A2F8-E264592D02CE}"/>
              </a:ext>
            </a:extLst>
          </p:cNvPr>
          <p:cNvSpPr/>
          <p:nvPr userDrawn="1"/>
        </p:nvSpPr>
        <p:spPr>
          <a:xfrm>
            <a:off x="-451066" y="795858"/>
            <a:ext cx="3822050" cy="47116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 dirty="0"/>
          </a:p>
        </p:txBody>
      </p:sp>
    </p:spTree>
    <p:extLst>
      <p:ext uri="{BB962C8B-B14F-4D97-AF65-F5344CB8AC3E}">
        <p14:creationId xmlns:p14="http://schemas.microsoft.com/office/powerpoint/2010/main" val="12540320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38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  <p15:guide id="25" pos="5099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umsais">
            <a:extLst>
              <a:ext uri="{FF2B5EF4-FFF2-40B4-BE49-F238E27FC236}">
                <a16:creationId xmlns:a16="http://schemas.microsoft.com/office/drawing/2014/main" id="{25354DA6-F194-4A4E-B82F-0B180F41EDF3}"/>
              </a:ext>
            </a:extLst>
          </p:cNvPr>
          <p:cNvSpPr/>
          <p:nvPr userDrawn="1"/>
        </p:nvSpPr>
        <p:spPr>
          <a:xfrm>
            <a:off x="-25589" y="0"/>
            <a:ext cx="6951895" cy="6858000"/>
          </a:xfrm>
          <a:prstGeom prst="rect">
            <a:avLst/>
          </a:prstGeom>
          <a:solidFill>
            <a:srgbClr val="004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F8AA1-2066-9A44-BC83-2B35D62195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179" y="6607783"/>
            <a:ext cx="2743563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8102F6D-2937-664A-AB2F-B78F4874A4A1}" type="datetimeFigureOut">
              <a:rPr lang="en-LV" smtClean="0"/>
              <a:pPr/>
              <a:t>01/26/2023</a:t>
            </a:fld>
            <a:endParaRPr lang="en-LV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A12EF-A2F8-8D4E-A450-63B50402D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08097" y="6602574"/>
            <a:ext cx="6236824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V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D260D-AE27-0743-8E70-FE555CAF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0259" y="6607783"/>
            <a:ext cx="2743563" cy="204266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891F8A6-FDBB-A34F-8650-67E0D2FBAF55}" type="slidenum">
              <a:rPr lang="en-LV" smtClean="0"/>
              <a:pPr/>
              <a:t>‹#›</a:t>
            </a:fld>
            <a:endParaRPr lang="en-LV" dirty="0"/>
          </a:p>
        </p:txBody>
      </p:sp>
      <p:sp>
        <p:nvSpPr>
          <p:cNvPr id="14" name="LIelais zalais lauks ">
            <a:extLst>
              <a:ext uri="{FF2B5EF4-FFF2-40B4-BE49-F238E27FC236}">
                <a16:creationId xmlns:a16="http://schemas.microsoft.com/office/drawing/2014/main" id="{46E8A87A-9CBF-604F-A2BA-6A63F66C197E}"/>
              </a:ext>
            </a:extLst>
          </p:cNvPr>
          <p:cNvSpPr/>
          <p:nvPr userDrawn="1"/>
        </p:nvSpPr>
        <p:spPr>
          <a:xfrm>
            <a:off x="-25589" y="314772"/>
            <a:ext cx="11912815" cy="6228457"/>
          </a:xfrm>
          <a:prstGeom prst="rect">
            <a:avLst/>
          </a:prstGeom>
          <a:solidFill>
            <a:srgbClr val="008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 dirty="0"/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8AD7F27F-1DE1-DE48-8CF5-7B6C333DE7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4808" y="356072"/>
            <a:ext cx="11214228" cy="1188764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 err="1"/>
              <a:t>Virsraksts</a:t>
            </a:r>
            <a:endParaRPr lang="en-GB" dirty="0"/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F34109D8-F0F2-5247-814F-F35A209F33E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57831" y="1859608"/>
            <a:ext cx="11181205" cy="4328666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5018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  <p15:guide id="25" pos="5099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766D3F90-D0EB-5749-ADAC-7745D2145437}"/>
              </a:ext>
            </a:extLst>
          </p:cNvPr>
          <p:cNvSpPr/>
          <p:nvPr userDrawn="1"/>
        </p:nvSpPr>
        <p:spPr>
          <a:xfrm>
            <a:off x="6095443" y="0"/>
            <a:ext cx="6373268" cy="6858000"/>
          </a:xfrm>
          <a:prstGeom prst="rect">
            <a:avLst/>
          </a:prstGeom>
          <a:solidFill>
            <a:srgbClr val="0085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F8AA1-2066-9A44-BC83-2B35D62195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179" y="6607783"/>
            <a:ext cx="2743563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8102F6D-2937-664A-AB2F-B78F4874A4A1}" type="datetimeFigureOut">
              <a:rPr lang="en-LV" smtClean="0"/>
              <a:pPr/>
              <a:t>01/26/2023</a:t>
            </a:fld>
            <a:endParaRPr lang="en-LV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A12EF-A2F8-8D4E-A450-63B50402D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08097" y="6602574"/>
            <a:ext cx="6236824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V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D260D-AE27-0743-8E70-FE555CAF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0259" y="6607783"/>
            <a:ext cx="2743563" cy="204266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891F8A6-FDBB-A34F-8650-67E0D2FBAF55}" type="slidenum">
              <a:rPr lang="en-LV" smtClean="0"/>
              <a:pPr/>
              <a:t>‹#›</a:t>
            </a:fld>
            <a:endParaRPr lang="en-LV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808" y="340445"/>
            <a:ext cx="5467034" cy="5847829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 dirty="0"/>
              <a:t>Virsraksts</a:t>
            </a:r>
          </a:p>
        </p:txBody>
      </p:sp>
      <p:sp>
        <p:nvSpPr>
          <p:cNvPr id="32" name="Content Placeholder 6">
            <a:extLst>
              <a:ext uri="{FF2B5EF4-FFF2-40B4-BE49-F238E27FC236}">
                <a16:creationId xmlns:a16="http://schemas.microsoft.com/office/drawing/2014/main" id="{1400F1E5-76AD-5A47-9CE5-9AD8FE5EC57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450386" y="340445"/>
            <a:ext cx="5741614" cy="5847829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0888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  <p15:guide id="25" pos="5189">
          <p15:clr>
            <a:srgbClr val="FBAE40"/>
          </p15:clr>
        </p15:guide>
        <p15:guide id="26" pos="5779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_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766D3F90-D0EB-5749-ADAC-7745D2145437}"/>
              </a:ext>
            </a:extLst>
          </p:cNvPr>
          <p:cNvSpPr/>
          <p:nvPr userDrawn="1"/>
        </p:nvSpPr>
        <p:spPr>
          <a:xfrm>
            <a:off x="-266715" y="0"/>
            <a:ext cx="6373268" cy="6858000"/>
          </a:xfrm>
          <a:prstGeom prst="rect">
            <a:avLst/>
          </a:prstGeom>
          <a:solidFill>
            <a:srgbClr val="0085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F8AA1-2066-9A44-BC83-2B35D62195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179" y="6607783"/>
            <a:ext cx="2743563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8102F6D-2937-664A-AB2F-B78F4874A4A1}" type="datetimeFigureOut">
              <a:rPr lang="en-LV" smtClean="0"/>
              <a:pPr/>
              <a:t>01/26/2023</a:t>
            </a:fld>
            <a:endParaRPr lang="en-LV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A12EF-A2F8-8D4E-A450-63B50402D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08097" y="6602574"/>
            <a:ext cx="6236824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V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D260D-AE27-0743-8E70-FE555CAF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0259" y="6607783"/>
            <a:ext cx="2743563" cy="204266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891F8A6-FDBB-A34F-8650-67E0D2FBAF55}" type="slidenum">
              <a:rPr lang="en-LV" smtClean="0"/>
              <a:pPr/>
              <a:t>‹#›</a:t>
            </a:fld>
            <a:endParaRPr lang="en-LV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808" y="340445"/>
            <a:ext cx="5467034" cy="5847829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 dirty="0"/>
              <a:t>Virsraksts</a:t>
            </a:r>
          </a:p>
        </p:txBody>
      </p:sp>
      <p:sp>
        <p:nvSpPr>
          <p:cNvPr id="32" name="Content Placeholder 6">
            <a:extLst>
              <a:ext uri="{FF2B5EF4-FFF2-40B4-BE49-F238E27FC236}">
                <a16:creationId xmlns:a16="http://schemas.microsoft.com/office/drawing/2014/main" id="{1400F1E5-76AD-5A47-9CE5-9AD8FE5EC57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450386" y="340445"/>
            <a:ext cx="5741614" cy="5847829"/>
          </a:xfrm>
        </p:spPr>
        <p:txBody>
          <a:bodyPr/>
          <a:lstStyle>
            <a:lvl1pPr marL="0" indent="0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2539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  <p15:guide id="25" pos="5189">
          <p15:clr>
            <a:srgbClr val="FBAE40"/>
          </p15:clr>
        </p15:guide>
        <p15:guide id="26" pos="5779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_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F8AA1-2066-9A44-BC83-2B35D62195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179" y="6607783"/>
            <a:ext cx="2743563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8102F6D-2937-664A-AB2F-B78F4874A4A1}" type="datetimeFigureOut">
              <a:rPr lang="en-LV" smtClean="0"/>
              <a:pPr/>
              <a:t>01/26/2023</a:t>
            </a:fld>
            <a:endParaRPr lang="en-LV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A12EF-A2F8-8D4E-A450-63B50402D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08097" y="6602574"/>
            <a:ext cx="6236824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V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D260D-AE27-0743-8E70-FE555CAF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0259" y="6607783"/>
            <a:ext cx="2743563" cy="204266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891F8A6-FDBB-A34F-8650-67E0D2FBAF55}" type="slidenum">
              <a:rPr lang="en-LV" smtClean="0"/>
              <a:pPr/>
              <a:t>‹#›</a:t>
            </a:fld>
            <a:endParaRPr lang="en-LV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808" y="340445"/>
            <a:ext cx="11542384" cy="1189881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 dirty="0"/>
              <a:t>Virsraksts</a:t>
            </a:r>
          </a:p>
        </p:txBody>
      </p:sp>
      <p:sp>
        <p:nvSpPr>
          <p:cNvPr id="32" name="Content Placeholder 6">
            <a:extLst>
              <a:ext uri="{FF2B5EF4-FFF2-40B4-BE49-F238E27FC236}">
                <a16:creationId xmlns:a16="http://schemas.microsoft.com/office/drawing/2014/main" id="{1400F1E5-76AD-5A47-9CE5-9AD8FE5EC57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24808" y="1870771"/>
            <a:ext cx="5467034" cy="462111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330AD7-4C7A-8A41-AED7-F5FD2321505B}"/>
              </a:ext>
            </a:extLst>
          </p:cNvPr>
          <p:cNvSpPr/>
          <p:nvPr userDrawn="1"/>
        </p:nvSpPr>
        <p:spPr>
          <a:xfrm>
            <a:off x="6096000" y="3429000"/>
            <a:ext cx="6155501" cy="3088556"/>
          </a:xfrm>
          <a:prstGeom prst="rect">
            <a:avLst/>
          </a:prstGeom>
          <a:solidFill>
            <a:srgbClr val="004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C49A995-D6B9-0646-AF00-54EDD1C92DF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50386" y="1859607"/>
            <a:ext cx="5416805" cy="4998393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LV" dirty="0"/>
              <a:t>ATTĒLS</a:t>
            </a:r>
          </a:p>
        </p:txBody>
      </p:sp>
    </p:spTree>
    <p:extLst>
      <p:ext uri="{BB962C8B-B14F-4D97-AF65-F5344CB8AC3E}">
        <p14:creationId xmlns:p14="http://schemas.microsoft.com/office/powerpoint/2010/main" val="14139550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  <p15:guide id="25" pos="5189">
          <p15:clr>
            <a:srgbClr val="FBAE40"/>
          </p15:clr>
        </p15:guide>
        <p15:guide id="26" pos="5779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_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F8AA1-2066-9A44-BC83-2B35D62195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179" y="6607783"/>
            <a:ext cx="2743563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8102F6D-2937-664A-AB2F-B78F4874A4A1}" type="datetimeFigureOut">
              <a:rPr lang="en-LV" smtClean="0"/>
              <a:pPr/>
              <a:t>01/26/2023</a:t>
            </a:fld>
            <a:endParaRPr lang="en-LV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A12EF-A2F8-8D4E-A450-63B50402D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08097" y="6602574"/>
            <a:ext cx="6236824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V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D260D-AE27-0743-8E70-FE555CAF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0259" y="6607783"/>
            <a:ext cx="2743563" cy="204266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891F8A6-FDBB-A34F-8650-67E0D2FBAF55}" type="slidenum">
              <a:rPr lang="en-LV" smtClean="0"/>
              <a:pPr/>
              <a:t>‹#›</a:t>
            </a:fld>
            <a:endParaRPr lang="en-LV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808" y="340445"/>
            <a:ext cx="11542384" cy="1189881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 dirty="0"/>
              <a:t>Virsraksts</a:t>
            </a:r>
          </a:p>
        </p:txBody>
      </p:sp>
      <p:sp>
        <p:nvSpPr>
          <p:cNvPr id="32" name="Content Placeholder 6">
            <a:extLst>
              <a:ext uri="{FF2B5EF4-FFF2-40B4-BE49-F238E27FC236}">
                <a16:creationId xmlns:a16="http://schemas.microsoft.com/office/drawing/2014/main" id="{1400F1E5-76AD-5A47-9CE5-9AD8FE5EC57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450387" y="1870771"/>
            <a:ext cx="5416806" cy="462111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330AD7-4C7A-8A41-AED7-F5FD2321505B}"/>
              </a:ext>
            </a:extLst>
          </p:cNvPr>
          <p:cNvSpPr/>
          <p:nvPr userDrawn="1"/>
        </p:nvSpPr>
        <p:spPr>
          <a:xfrm>
            <a:off x="-59501" y="3429000"/>
            <a:ext cx="715441" cy="3088556"/>
          </a:xfrm>
          <a:prstGeom prst="rect">
            <a:avLst/>
          </a:prstGeom>
          <a:solidFill>
            <a:srgbClr val="004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C49A995-D6B9-0646-AF00-54EDD1C92DF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34557" y="2188890"/>
            <a:ext cx="5436635" cy="467834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LV" dirty="0"/>
              <a:t>ATTĒLS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7DF4479-143D-F941-8CB4-25A6D11A71CF}"/>
              </a:ext>
            </a:extLst>
          </p:cNvPr>
          <p:cNvSpPr/>
          <p:nvPr userDrawn="1"/>
        </p:nvSpPr>
        <p:spPr>
          <a:xfrm>
            <a:off x="655939" y="1859608"/>
            <a:ext cx="5443222" cy="4349057"/>
          </a:xfrm>
          <a:prstGeom prst="rect">
            <a:avLst/>
          </a:prstGeom>
          <a:noFill/>
          <a:ln w="19050">
            <a:solidFill>
              <a:srgbClr val="0043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 dirty="0"/>
          </a:p>
        </p:txBody>
      </p:sp>
    </p:spTree>
    <p:extLst>
      <p:ext uri="{BB962C8B-B14F-4D97-AF65-F5344CB8AC3E}">
        <p14:creationId xmlns:p14="http://schemas.microsoft.com/office/powerpoint/2010/main" val="14906870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55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81">
          <p15:clr>
            <a:srgbClr val="FBAE40"/>
          </p15:clr>
        </p15:guide>
        <p15:guide id="25" pos="5189">
          <p15:clr>
            <a:srgbClr val="FBAE40"/>
          </p15:clr>
        </p15:guide>
        <p15:guide id="26" pos="5779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_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F8AA1-2066-9A44-BC83-2B35D62195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179" y="6607783"/>
            <a:ext cx="2743563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8102F6D-2937-664A-AB2F-B78F4874A4A1}" type="datetimeFigureOut">
              <a:rPr lang="en-LV" smtClean="0"/>
              <a:pPr/>
              <a:t>01/26/2023</a:t>
            </a:fld>
            <a:endParaRPr lang="en-LV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A12EF-A2F8-8D4E-A450-63B50402D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08097" y="6602574"/>
            <a:ext cx="6236824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V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D260D-AE27-0743-8E70-FE555CAF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0259" y="6607783"/>
            <a:ext cx="2743563" cy="204266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891F8A6-FDBB-A34F-8650-67E0D2FBAF55}" type="slidenum">
              <a:rPr lang="en-LV" smtClean="0"/>
              <a:pPr/>
              <a:t>‹#›</a:t>
            </a:fld>
            <a:endParaRPr lang="en-LV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808" y="340445"/>
            <a:ext cx="11542384" cy="1189881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 dirty="0"/>
              <a:t>Virsraksts</a:t>
            </a:r>
          </a:p>
        </p:txBody>
      </p:sp>
      <p:sp>
        <p:nvSpPr>
          <p:cNvPr id="32" name="Content Placeholder 6">
            <a:extLst>
              <a:ext uri="{FF2B5EF4-FFF2-40B4-BE49-F238E27FC236}">
                <a16:creationId xmlns:a16="http://schemas.microsoft.com/office/drawing/2014/main" id="{1400F1E5-76AD-5A47-9CE5-9AD8FE5EC57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24808" y="1870771"/>
            <a:ext cx="11542384" cy="462111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0402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55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81">
          <p15:clr>
            <a:srgbClr val="FBAE40"/>
          </p15:clr>
        </p15:guide>
        <p15:guide id="25" pos="5189">
          <p15:clr>
            <a:srgbClr val="FBAE40"/>
          </p15:clr>
        </p15:guide>
        <p15:guide id="26" pos="577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126D4-3414-437F-8B3F-4696BC8DF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73369E-48E0-4223-A48C-41838CC618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239EC1-99A4-4641-BF2E-8701138CD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541F6E-0E89-421D-A6EA-3D15D9839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EE34C-0F01-4ABB-AC25-B37D02678FD1}" type="datetimeFigureOut">
              <a:rPr lang="lv-LV" smtClean="0"/>
              <a:t>26.01.2023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7A2F0F-E046-4087-ADAA-E250AD437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CCC101-23A3-4755-81E1-4988C14F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E33B5-141F-455C-9D79-B929C25E8CA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725643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L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F8AA1-2066-9A44-BC83-2B35D62195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179" y="6607783"/>
            <a:ext cx="2743563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8102F6D-2937-664A-AB2F-B78F4874A4A1}" type="datetimeFigureOut">
              <a:rPr lang="en-LV" smtClean="0"/>
              <a:pPr/>
              <a:t>01/26/2023</a:t>
            </a:fld>
            <a:endParaRPr lang="en-LV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A12EF-A2F8-8D4E-A450-63B50402D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08097" y="6602574"/>
            <a:ext cx="6236824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V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D260D-AE27-0743-8E70-FE555CAF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0259" y="6607783"/>
            <a:ext cx="2743563" cy="204266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891F8A6-FDBB-A34F-8650-67E0D2FBAF55}" type="slidenum">
              <a:rPr lang="en-LV" smtClean="0"/>
              <a:pPr/>
              <a:t>‹#›</a:t>
            </a:fld>
            <a:endParaRPr lang="en-LV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95CF94-5BB8-B746-ABB4-F887CB887F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4287" y="-10073"/>
            <a:ext cx="3423427" cy="3423532"/>
          </a:xfrm>
          <a:prstGeom prst="rect">
            <a:avLst/>
          </a:prstGeom>
        </p:spPr>
      </p:pic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242" y="3413374"/>
            <a:ext cx="10873795" cy="1850677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 dirty="0"/>
              <a:t>Paldies teksts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40F6DBC-E8DB-B64C-B1BB-3D23EEBC8276}"/>
              </a:ext>
            </a:extLst>
          </p:cNvPr>
          <p:cNvGrpSpPr/>
          <p:nvPr userDrawn="1"/>
        </p:nvGrpSpPr>
        <p:grpSpPr>
          <a:xfrm>
            <a:off x="692244" y="5693049"/>
            <a:ext cx="1274238" cy="256864"/>
            <a:chOff x="976598" y="8111148"/>
            <a:chExt cx="1812305" cy="36531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3CBEA47-CC3A-D941-94F3-4E3A39A96373}"/>
                </a:ext>
              </a:extLst>
            </p:cNvPr>
            <p:cNvSpPr/>
            <p:nvPr/>
          </p:nvSpPr>
          <p:spPr>
            <a:xfrm>
              <a:off x="1307451" y="8129749"/>
              <a:ext cx="1481452" cy="3467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4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@</a:t>
              </a:r>
              <a:r>
                <a:rPr kumimoji="0" lang="en-US" sz="984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E</a:t>
              </a:r>
              <a:r>
                <a:rPr kumimoji="0" lang="en-US" sz="984" b="0" i="0" u="none" strike="noStrike" kern="0" cap="none" spc="-105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M_</a:t>
              </a:r>
              <a:r>
                <a:rPr kumimoji="0" lang="en-US" sz="984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gov</a:t>
              </a:r>
              <a:r>
                <a:rPr kumimoji="0" lang="en-US" sz="984" b="0" i="0" u="none" strike="noStrike" kern="0" cap="none" spc="-105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_</a:t>
              </a:r>
              <a:r>
                <a:rPr kumimoji="0" lang="en-US" sz="984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lv</a:t>
              </a:r>
              <a:r>
                <a:rPr kumimoji="0" lang="en-US" sz="984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,</a:t>
              </a:r>
              <a:endParaRPr kumimoji="0" lang="lv-LV" sz="984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endParaRPr>
            </a:p>
          </p:txBody>
        </p:sp>
        <p:pic>
          <p:nvPicPr>
            <p:cNvPr id="3" name="Picture 2" descr="Logo, icon&#10;&#10;Description automatically generated">
              <a:extLst>
                <a:ext uri="{FF2B5EF4-FFF2-40B4-BE49-F238E27FC236}">
                  <a16:creationId xmlns:a16="http://schemas.microsoft.com/office/drawing/2014/main" id="{37F332C7-3418-2D4E-851F-3773C27FA8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598" y="8111148"/>
              <a:ext cx="344979" cy="344979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90C7FCE-89D8-F944-A1B2-6B37DC78908A}"/>
              </a:ext>
            </a:extLst>
          </p:cNvPr>
          <p:cNvGrpSpPr/>
          <p:nvPr userDrawn="1"/>
        </p:nvGrpSpPr>
        <p:grpSpPr>
          <a:xfrm>
            <a:off x="8925989" y="5693050"/>
            <a:ext cx="1400357" cy="408315"/>
            <a:chOff x="12629241" y="8111149"/>
            <a:chExt cx="1991680" cy="58071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9FE060C-BA53-7645-8760-76B9907476D0}"/>
                </a:ext>
              </a:extLst>
            </p:cNvPr>
            <p:cNvSpPr/>
            <p:nvPr/>
          </p:nvSpPr>
          <p:spPr>
            <a:xfrm>
              <a:off x="12967816" y="8129750"/>
              <a:ext cx="1653105" cy="5621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4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+371 67013100</a:t>
              </a:r>
            </a:p>
          </p:txBody>
        </p:sp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70CFC4F8-4769-C14C-AB0B-027AC66637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9241" y="8111149"/>
              <a:ext cx="344979" cy="344979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A9305CA-0381-6A49-A1EB-FDCDFC663926}"/>
              </a:ext>
            </a:extLst>
          </p:cNvPr>
          <p:cNvGrpSpPr/>
          <p:nvPr userDrawn="1"/>
        </p:nvGrpSpPr>
        <p:grpSpPr>
          <a:xfrm>
            <a:off x="10452465" y="5694023"/>
            <a:ext cx="1449997" cy="419442"/>
            <a:chOff x="14858225" y="8082398"/>
            <a:chExt cx="2062281" cy="59654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8F75D58-7F98-D545-A431-3E5BFE7BA678}"/>
                </a:ext>
              </a:extLst>
            </p:cNvPr>
            <p:cNvSpPr/>
            <p:nvPr/>
          </p:nvSpPr>
          <p:spPr>
            <a:xfrm>
              <a:off x="15165113" y="8116824"/>
              <a:ext cx="1755393" cy="5621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4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pasts@em.gov.lv</a:t>
              </a:r>
            </a:p>
          </p:txBody>
        </p:sp>
        <p:pic>
          <p:nvPicPr>
            <p:cNvPr id="39" name="Picture 38" descr="Icon&#10;&#10;Description automatically generated">
              <a:extLst>
                <a:ext uri="{FF2B5EF4-FFF2-40B4-BE49-F238E27FC236}">
                  <a16:creationId xmlns:a16="http://schemas.microsoft.com/office/drawing/2014/main" id="{C93CB1CF-481F-8F42-8169-DE7B1AB506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8225" y="8082398"/>
              <a:ext cx="330135" cy="330135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C1C776C-9981-4440-B15D-B46CA083ED1A}"/>
              </a:ext>
            </a:extLst>
          </p:cNvPr>
          <p:cNvGrpSpPr/>
          <p:nvPr userDrawn="1"/>
        </p:nvGrpSpPr>
        <p:grpSpPr>
          <a:xfrm>
            <a:off x="4576564" y="5698258"/>
            <a:ext cx="1340041" cy="403096"/>
            <a:chOff x="6499836" y="8101934"/>
            <a:chExt cx="1905895" cy="5732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B5F39E0-985E-A541-90DB-9BAF2B2EA6F8}"/>
                </a:ext>
              </a:extLst>
            </p:cNvPr>
            <p:cNvSpPr/>
            <p:nvPr/>
          </p:nvSpPr>
          <p:spPr>
            <a:xfrm>
              <a:off x="6810039" y="8113113"/>
              <a:ext cx="1595692" cy="5621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4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www.em.gov.lv</a:t>
              </a:r>
              <a:endParaRPr kumimoji="0" lang="lv-LV" sz="984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endParaRPr>
            </a:p>
          </p:txBody>
        </p:sp>
        <p:pic>
          <p:nvPicPr>
            <p:cNvPr id="43" name="Picture 42" descr="Icon&#10;&#10;Description automatically generated">
              <a:extLst>
                <a:ext uri="{FF2B5EF4-FFF2-40B4-BE49-F238E27FC236}">
                  <a16:creationId xmlns:a16="http://schemas.microsoft.com/office/drawing/2014/main" id="{E2FC9D8E-F55B-4E4C-8E5D-0106ABB897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9836" y="8101934"/>
              <a:ext cx="330135" cy="330135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ADE5FBE-75F1-6D43-BED6-B2519645B7FD}"/>
              </a:ext>
            </a:extLst>
          </p:cNvPr>
          <p:cNvGrpSpPr/>
          <p:nvPr userDrawn="1"/>
        </p:nvGrpSpPr>
        <p:grpSpPr>
          <a:xfrm>
            <a:off x="6042725" y="5690337"/>
            <a:ext cx="2757145" cy="411022"/>
            <a:chOff x="8470545" y="8101934"/>
            <a:chExt cx="3921393" cy="58456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857A2B6-3892-2F4F-9045-B555B3F9F94D}"/>
                </a:ext>
              </a:extLst>
            </p:cNvPr>
            <p:cNvSpPr/>
            <p:nvPr/>
          </p:nvSpPr>
          <p:spPr>
            <a:xfrm>
              <a:off x="8696000" y="8124385"/>
              <a:ext cx="3695938" cy="5621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4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Brīvības</a:t>
              </a:r>
              <a:r>
                <a:rPr kumimoji="0" lang="en-US" sz="984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 </a:t>
              </a:r>
              <a:r>
                <a:rPr kumimoji="0" lang="lv-LV" sz="984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iela</a:t>
              </a:r>
              <a:r>
                <a:rPr kumimoji="0" lang="en-US" sz="984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 55, R</a:t>
              </a:r>
              <a:r>
                <a:rPr kumimoji="0" lang="lv-LV" sz="984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ī</a:t>
              </a:r>
              <a:r>
                <a:rPr kumimoji="0" lang="en-US" sz="984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ga</a:t>
              </a:r>
              <a:r>
                <a:rPr kumimoji="0" lang="en-US" sz="984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, LV-1519, </a:t>
              </a:r>
              <a:r>
                <a:rPr kumimoji="0" lang="en-US" sz="984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Latvija</a:t>
              </a:r>
              <a:endParaRPr kumimoji="0" lang="en-US" sz="984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endParaRPr>
            </a:p>
          </p:txBody>
        </p:sp>
        <p:pic>
          <p:nvPicPr>
            <p:cNvPr id="45" name="Picture 44" descr="Icon&#10;&#10;Description automatically generated">
              <a:extLst>
                <a:ext uri="{FF2B5EF4-FFF2-40B4-BE49-F238E27FC236}">
                  <a16:creationId xmlns:a16="http://schemas.microsoft.com/office/drawing/2014/main" id="{29298802-35B1-3F4D-A117-8F792E0F05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0545" y="8101934"/>
              <a:ext cx="344979" cy="352678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674693A-63AA-594C-A2AE-92063002B29E}"/>
              </a:ext>
            </a:extLst>
          </p:cNvPr>
          <p:cNvGrpSpPr/>
          <p:nvPr userDrawn="1"/>
        </p:nvGrpSpPr>
        <p:grpSpPr>
          <a:xfrm>
            <a:off x="2092602" y="5705644"/>
            <a:ext cx="2357843" cy="395711"/>
            <a:chOff x="3153102" y="8113380"/>
            <a:chExt cx="3353479" cy="56279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1BAD3AF-61D7-994C-8BA8-AC38D0FFF976}"/>
                </a:ext>
              </a:extLst>
            </p:cNvPr>
            <p:cNvSpPr/>
            <p:nvPr userDrawn="1"/>
          </p:nvSpPr>
          <p:spPr>
            <a:xfrm>
              <a:off x="4300237" y="8114056"/>
              <a:ext cx="2206344" cy="5621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984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/</a:t>
              </a:r>
              <a:r>
                <a:rPr kumimoji="0" lang="en-US" sz="984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ekonomikasministrija</a:t>
              </a:r>
              <a:endParaRPr kumimoji="0" lang="lv-LV" sz="984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endParaRPr>
            </a:p>
          </p:txBody>
        </p:sp>
        <p:pic>
          <p:nvPicPr>
            <p:cNvPr id="41" name="Picture 40" descr="Icon&#10;&#10;Description automatically generated">
              <a:extLst>
                <a:ext uri="{FF2B5EF4-FFF2-40B4-BE49-F238E27FC236}">
                  <a16:creationId xmlns:a16="http://schemas.microsoft.com/office/drawing/2014/main" id="{9FA30B89-A703-3E45-96BD-B19CFCD4E4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0491" y="8114675"/>
              <a:ext cx="306538" cy="306538"/>
            </a:xfrm>
            <a:prstGeom prst="rect">
              <a:avLst/>
            </a:prstGeom>
          </p:spPr>
        </p:pic>
        <p:pic>
          <p:nvPicPr>
            <p:cNvPr id="47" name="Picture 46" descr="A blue rectangle with a black rectangle in the middle&#10;&#10;Description automatically generated with low confidence">
              <a:extLst>
                <a:ext uri="{FF2B5EF4-FFF2-40B4-BE49-F238E27FC236}">
                  <a16:creationId xmlns:a16="http://schemas.microsoft.com/office/drawing/2014/main" id="{0F9432E8-1D51-5E4D-88BA-AE9ABC380A5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278"/>
            <a:stretch/>
          </p:blipFill>
          <p:spPr>
            <a:xfrm>
              <a:off x="3509151" y="8131269"/>
              <a:ext cx="452239" cy="301743"/>
            </a:xfrm>
            <a:prstGeom prst="rect">
              <a:avLst/>
            </a:prstGeom>
          </p:spPr>
        </p:pic>
        <p:pic>
          <p:nvPicPr>
            <p:cNvPr id="49" name="Picture 48" descr="Icon&#10;&#10;Description automatically generated">
              <a:extLst>
                <a:ext uri="{FF2B5EF4-FFF2-40B4-BE49-F238E27FC236}">
                  <a16:creationId xmlns:a16="http://schemas.microsoft.com/office/drawing/2014/main" id="{9BA5EA3B-96A1-E34E-B1E4-A56E1FF79C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3102" y="8113380"/>
              <a:ext cx="309129" cy="3091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6025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E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F8AA1-2066-9A44-BC83-2B35D62195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179" y="6607783"/>
            <a:ext cx="2743563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8102F6D-2937-664A-AB2F-B78F4874A4A1}" type="datetimeFigureOut">
              <a:rPr lang="en-LV" smtClean="0"/>
              <a:pPr/>
              <a:t>01/26/2023</a:t>
            </a:fld>
            <a:endParaRPr lang="en-LV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A12EF-A2F8-8D4E-A450-63B50402D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08097" y="6602574"/>
            <a:ext cx="6236824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V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D260D-AE27-0743-8E70-FE555CAF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0259" y="6607783"/>
            <a:ext cx="2743563" cy="204266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891F8A6-FDBB-A34F-8650-67E0D2FBAF55}" type="slidenum">
              <a:rPr lang="en-LV" smtClean="0"/>
              <a:pPr/>
              <a:t>‹#›</a:t>
            </a:fld>
            <a:endParaRPr lang="en-LV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95CF94-5BB8-B746-ABB4-F887CB887F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6459"/>
          <a:stretch/>
        </p:blipFill>
        <p:spPr>
          <a:xfrm>
            <a:off x="4384287" y="-10073"/>
            <a:ext cx="3423427" cy="805932"/>
          </a:xfrm>
          <a:prstGeom prst="rect">
            <a:avLst/>
          </a:prstGeom>
        </p:spPr>
      </p:pic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242" y="3413374"/>
            <a:ext cx="10873795" cy="1850677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 dirty="0"/>
              <a:t>Paldies teksts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40F6DBC-E8DB-B64C-B1BB-3D23EEBC8276}"/>
              </a:ext>
            </a:extLst>
          </p:cNvPr>
          <p:cNvGrpSpPr/>
          <p:nvPr userDrawn="1"/>
        </p:nvGrpSpPr>
        <p:grpSpPr>
          <a:xfrm>
            <a:off x="692244" y="5693049"/>
            <a:ext cx="1274238" cy="256864"/>
            <a:chOff x="976598" y="8111148"/>
            <a:chExt cx="1812305" cy="36531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3CBEA47-CC3A-D941-94F3-4E3A39A96373}"/>
                </a:ext>
              </a:extLst>
            </p:cNvPr>
            <p:cNvSpPr/>
            <p:nvPr/>
          </p:nvSpPr>
          <p:spPr>
            <a:xfrm>
              <a:off x="1307451" y="8129749"/>
              <a:ext cx="1481452" cy="3467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4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@</a:t>
              </a:r>
              <a:r>
                <a:rPr kumimoji="0" lang="en-US" sz="984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E</a:t>
              </a:r>
              <a:r>
                <a:rPr kumimoji="0" lang="en-US" sz="984" b="0" i="0" u="none" strike="noStrike" kern="0" cap="none" spc="-105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M_</a:t>
              </a:r>
              <a:r>
                <a:rPr kumimoji="0" lang="en-US" sz="984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gov</a:t>
              </a:r>
              <a:r>
                <a:rPr kumimoji="0" lang="en-US" sz="984" b="0" i="0" u="none" strike="noStrike" kern="0" cap="none" spc="-105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_</a:t>
              </a:r>
              <a:r>
                <a:rPr kumimoji="0" lang="en-US" sz="984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lv</a:t>
              </a:r>
              <a:r>
                <a:rPr kumimoji="0" lang="en-US" sz="984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,</a:t>
              </a:r>
              <a:endParaRPr kumimoji="0" lang="lv-LV" sz="984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endParaRPr>
            </a:p>
          </p:txBody>
        </p:sp>
        <p:pic>
          <p:nvPicPr>
            <p:cNvPr id="3" name="Picture 2" descr="Logo, icon&#10;&#10;Description automatically generated">
              <a:extLst>
                <a:ext uri="{FF2B5EF4-FFF2-40B4-BE49-F238E27FC236}">
                  <a16:creationId xmlns:a16="http://schemas.microsoft.com/office/drawing/2014/main" id="{37F332C7-3418-2D4E-851F-3773C27FA8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598" y="8111148"/>
              <a:ext cx="344979" cy="344979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90C7FCE-89D8-F944-A1B2-6B37DC78908A}"/>
              </a:ext>
            </a:extLst>
          </p:cNvPr>
          <p:cNvGrpSpPr/>
          <p:nvPr userDrawn="1"/>
        </p:nvGrpSpPr>
        <p:grpSpPr>
          <a:xfrm>
            <a:off x="8925989" y="5693050"/>
            <a:ext cx="1400357" cy="408315"/>
            <a:chOff x="12629241" y="8111149"/>
            <a:chExt cx="1991680" cy="58071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9FE060C-BA53-7645-8760-76B9907476D0}"/>
                </a:ext>
              </a:extLst>
            </p:cNvPr>
            <p:cNvSpPr/>
            <p:nvPr/>
          </p:nvSpPr>
          <p:spPr>
            <a:xfrm>
              <a:off x="12967816" y="8129750"/>
              <a:ext cx="1653105" cy="5621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4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+371 67013100</a:t>
              </a:r>
            </a:p>
          </p:txBody>
        </p:sp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70CFC4F8-4769-C14C-AB0B-027AC66637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9241" y="8111149"/>
              <a:ext cx="344979" cy="344979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A9305CA-0381-6A49-A1EB-FDCDFC663926}"/>
              </a:ext>
            </a:extLst>
          </p:cNvPr>
          <p:cNvGrpSpPr/>
          <p:nvPr userDrawn="1"/>
        </p:nvGrpSpPr>
        <p:grpSpPr>
          <a:xfrm>
            <a:off x="10452465" y="5694023"/>
            <a:ext cx="1449997" cy="419442"/>
            <a:chOff x="14858225" y="8082398"/>
            <a:chExt cx="2062281" cy="59654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8F75D58-7F98-D545-A431-3E5BFE7BA678}"/>
                </a:ext>
              </a:extLst>
            </p:cNvPr>
            <p:cNvSpPr/>
            <p:nvPr/>
          </p:nvSpPr>
          <p:spPr>
            <a:xfrm>
              <a:off x="15165113" y="8116824"/>
              <a:ext cx="1755393" cy="5621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4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pasts@em.gov.lv</a:t>
              </a:r>
            </a:p>
          </p:txBody>
        </p:sp>
        <p:pic>
          <p:nvPicPr>
            <p:cNvPr id="39" name="Picture 38" descr="Icon&#10;&#10;Description automatically generated">
              <a:extLst>
                <a:ext uri="{FF2B5EF4-FFF2-40B4-BE49-F238E27FC236}">
                  <a16:creationId xmlns:a16="http://schemas.microsoft.com/office/drawing/2014/main" id="{C93CB1CF-481F-8F42-8169-DE7B1AB506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8225" y="8082398"/>
              <a:ext cx="330135" cy="330135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C1C776C-9981-4440-B15D-B46CA083ED1A}"/>
              </a:ext>
            </a:extLst>
          </p:cNvPr>
          <p:cNvGrpSpPr/>
          <p:nvPr userDrawn="1"/>
        </p:nvGrpSpPr>
        <p:grpSpPr>
          <a:xfrm>
            <a:off x="4576564" y="5698258"/>
            <a:ext cx="1340041" cy="403096"/>
            <a:chOff x="6499836" y="8101934"/>
            <a:chExt cx="1905895" cy="5732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B5F39E0-985E-A541-90DB-9BAF2B2EA6F8}"/>
                </a:ext>
              </a:extLst>
            </p:cNvPr>
            <p:cNvSpPr/>
            <p:nvPr/>
          </p:nvSpPr>
          <p:spPr>
            <a:xfrm>
              <a:off x="6810039" y="8113113"/>
              <a:ext cx="1595692" cy="5621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4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www.em.gov.lv</a:t>
              </a:r>
              <a:endParaRPr kumimoji="0" lang="lv-LV" sz="984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endParaRPr>
            </a:p>
          </p:txBody>
        </p:sp>
        <p:pic>
          <p:nvPicPr>
            <p:cNvPr id="43" name="Picture 42" descr="Icon&#10;&#10;Description automatically generated">
              <a:extLst>
                <a:ext uri="{FF2B5EF4-FFF2-40B4-BE49-F238E27FC236}">
                  <a16:creationId xmlns:a16="http://schemas.microsoft.com/office/drawing/2014/main" id="{E2FC9D8E-F55B-4E4C-8E5D-0106ABB897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9836" y="8101934"/>
              <a:ext cx="330135" cy="330135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ADE5FBE-75F1-6D43-BED6-B2519645B7FD}"/>
              </a:ext>
            </a:extLst>
          </p:cNvPr>
          <p:cNvGrpSpPr/>
          <p:nvPr userDrawn="1"/>
        </p:nvGrpSpPr>
        <p:grpSpPr>
          <a:xfrm>
            <a:off x="6042725" y="5690340"/>
            <a:ext cx="2757145" cy="259571"/>
            <a:chOff x="8470545" y="8101934"/>
            <a:chExt cx="3921393" cy="36916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857A2B6-3892-2F4F-9045-B555B3F9F94D}"/>
                </a:ext>
              </a:extLst>
            </p:cNvPr>
            <p:cNvSpPr/>
            <p:nvPr/>
          </p:nvSpPr>
          <p:spPr>
            <a:xfrm>
              <a:off x="8696000" y="8124385"/>
              <a:ext cx="3695938" cy="3467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4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 55 </a:t>
              </a:r>
              <a:r>
                <a:rPr kumimoji="0" lang="en-US" sz="984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Brīvības</a:t>
              </a:r>
              <a:r>
                <a:rPr kumimoji="0" lang="en-US" sz="984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 </a:t>
              </a:r>
              <a:r>
                <a:rPr kumimoji="0" lang="lv-LV" sz="984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st</a:t>
              </a:r>
              <a:r>
                <a:rPr kumimoji="0" lang="en-US" sz="984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, R</a:t>
              </a:r>
              <a:r>
                <a:rPr kumimoji="0" lang="lv-LV" sz="984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i</a:t>
              </a:r>
              <a:r>
                <a:rPr kumimoji="0" lang="en-US" sz="984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ga</a:t>
              </a:r>
              <a:r>
                <a:rPr kumimoji="0" lang="en-US" sz="984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, LV-1519, Latvia</a:t>
              </a:r>
            </a:p>
          </p:txBody>
        </p:sp>
        <p:pic>
          <p:nvPicPr>
            <p:cNvPr id="45" name="Picture 44" descr="Icon&#10;&#10;Description automatically generated">
              <a:extLst>
                <a:ext uri="{FF2B5EF4-FFF2-40B4-BE49-F238E27FC236}">
                  <a16:creationId xmlns:a16="http://schemas.microsoft.com/office/drawing/2014/main" id="{29298802-35B1-3F4D-A117-8F792E0F05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0545" y="8101934"/>
              <a:ext cx="344979" cy="352678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674693A-63AA-594C-A2AE-92063002B29E}"/>
              </a:ext>
            </a:extLst>
          </p:cNvPr>
          <p:cNvGrpSpPr/>
          <p:nvPr userDrawn="1"/>
        </p:nvGrpSpPr>
        <p:grpSpPr>
          <a:xfrm>
            <a:off x="2092602" y="5705644"/>
            <a:ext cx="2357843" cy="395711"/>
            <a:chOff x="3153102" y="8113380"/>
            <a:chExt cx="3353479" cy="56279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1BAD3AF-61D7-994C-8BA8-AC38D0FFF976}"/>
                </a:ext>
              </a:extLst>
            </p:cNvPr>
            <p:cNvSpPr/>
            <p:nvPr userDrawn="1"/>
          </p:nvSpPr>
          <p:spPr>
            <a:xfrm>
              <a:off x="4300237" y="8114056"/>
              <a:ext cx="2206344" cy="5621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984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/</a:t>
              </a:r>
              <a:r>
                <a:rPr kumimoji="0" lang="en-US" sz="984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ekonomikasministrija</a:t>
              </a:r>
              <a:endParaRPr kumimoji="0" lang="lv-LV" sz="984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endParaRPr>
            </a:p>
          </p:txBody>
        </p:sp>
        <p:pic>
          <p:nvPicPr>
            <p:cNvPr id="41" name="Picture 40" descr="Icon&#10;&#10;Description automatically generated">
              <a:extLst>
                <a:ext uri="{FF2B5EF4-FFF2-40B4-BE49-F238E27FC236}">
                  <a16:creationId xmlns:a16="http://schemas.microsoft.com/office/drawing/2014/main" id="{9FA30B89-A703-3E45-96BD-B19CFCD4E4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0491" y="8114675"/>
              <a:ext cx="306538" cy="306538"/>
            </a:xfrm>
            <a:prstGeom prst="rect">
              <a:avLst/>
            </a:prstGeom>
          </p:spPr>
        </p:pic>
        <p:pic>
          <p:nvPicPr>
            <p:cNvPr id="47" name="Picture 46" descr="A blue rectangle with a black rectangle in the middle&#10;&#10;Description automatically generated with low confidence">
              <a:extLst>
                <a:ext uri="{FF2B5EF4-FFF2-40B4-BE49-F238E27FC236}">
                  <a16:creationId xmlns:a16="http://schemas.microsoft.com/office/drawing/2014/main" id="{0F9432E8-1D51-5E4D-88BA-AE9ABC380A5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278"/>
            <a:stretch/>
          </p:blipFill>
          <p:spPr>
            <a:xfrm>
              <a:off x="3509151" y="8131269"/>
              <a:ext cx="452239" cy="301743"/>
            </a:xfrm>
            <a:prstGeom prst="rect">
              <a:avLst/>
            </a:prstGeom>
          </p:spPr>
        </p:pic>
        <p:pic>
          <p:nvPicPr>
            <p:cNvPr id="49" name="Picture 48" descr="Icon&#10;&#10;Description automatically generated">
              <a:extLst>
                <a:ext uri="{FF2B5EF4-FFF2-40B4-BE49-F238E27FC236}">
                  <a16:creationId xmlns:a16="http://schemas.microsoft.com/office/drawing/2014/main" id="{9BA5EA3B-96A1-E34E-B1E4-A56E1FF79C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3102" y="8113380"/>
              <a:ext cx="309129" cy="309129"/>
            </a:xfrm>
            <a:prstGeom prst="rect">
              <a:avLst/>
            </a:prstGeom>
          </p:spPr>
        </p:pic>
      </p:grpSp>
      <p:pic>
        <p:nvPicPr>
          <p:cNvPr id="7" name="Picture 6" descr="Shape&#10;&#10;Description automatically generated with low confidence">
            <a:extLst>
              <a:ext uri="{FF2B5EF4-FFF2-40B4-BE49-F238E27FC236}">
                <a16:creationId xmlns:a16="http://schemas.microsoft.com/office/drawing/2014/main" id="{76D33BD8-BC01-1B43-9723-322A40AD694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729" y="422617"/>
            <a:ext cx="3423427" cy="342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827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kšs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F8AA1-2066-9A44-BC83-2B35D62195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179" y="6607783"/>
            <a:ext cx="2743563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8102F6D-2937-664A-AB2F-B78F4874A4A1}" type="datetimeFigureOut">
              <a:rPr lang="en-LV" smtClean="0"/>
              <a:pPr/>
              <a:t>01/26/2023</a:t>
            </a:fld>
            <a:endParaRPr lang="en-LV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A12EF-A2F8-8D4E-A450-63B50402D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08097" y="6602574"/>
            <a:ext cx="6236824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V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D260D-AE27-0743-8E70-FE555CAF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0259" y="6607783"/>
            <a:ext cx="2743563" cy="204266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891F8A6-FDBB-A34F-8650-67E0D2FBAF55}" type="slidenum">
              <a:rPr lang="en-LV" smtClean="0"/>
              <a:pPr/>
              <a:t>‹#›</a:t>
            </a:fld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19406021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55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81">
          <p15:clr>
            <a:srgbClr val="FBAE40"/>
          </p15:clr>
        </p15:guide>
        <p15:guide id="25" pos="5189">
          <p15:clr>
            <a:srgbClr val="FBAE40"/>
          </p15:clr>
        </p15:guide>
        <p15:guide id="26" pos="5779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15C8E-0875-4B66-8DFA-1ECA95D9F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DCB970-9B38-4093-BBF0-43F49DDA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B7C7FE-5AFF-49F1-947E-E8FA6860F2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95CF81-CDED-441F-A21B-6AC4CCDBC4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34109B-03D1-4302-8997-4906D01E2D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B2F4CA-858A-4DCA-A632-5D1AE1C4E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EE34C-0F01-4ABB-AC25-B37D02678FD1}" type="datetimeFigureOut">
              <a:rPr lang="lv-LV" smtClean="0"/>
              <a:t>26.01.2023</a:t>
            </a:fld>
            <a:endParaRPr lang="lv-LV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77F785-00DC-419B-A942-88B4C66B8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2198ED-A217-467C-85A7-44A7CC702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E33B5-141F-455C-9D79-B929C25E8CA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32464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E3F2B-6D18-4FBF-BACA-A7D0903BF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F82294-5D2A-4C49-8258-C2E160A8C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EE34C-0F01-4ABB-AC25-B37D02678FD1}" type="datetimeFigureOut">
              <a:rPr lang="lv-LV" smtClean="0"/>
              <a:t>26.01.2023</a:t>
            </a:fld>
            <a:endParaRPr lang="lv-LV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315EEA-5C38-439B-A95B-2C3980D04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F8D74A-27A7-44FC-AE2F-D7F9E5C9D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E33B5-141F-455C-9D79-B929C25E8CA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537296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627D4A-8200-4C85-9EC9-DEFDDDBFA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EE34C-0F01-4ABB-AC25-B37D02678FD1}" type="datetimeFigureOut">
              <a:rPr lang="lv-LV" smtClean="0"/>
              <a:t>26.01.2023</a:t>
            </a:fld>
            <a:endParaRPr lang="lv-LV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EDF050-1C90-47D6-8FE4-A35D18687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664E18-DDBB-4190-9DCF-FDF69564F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E33B5-141F-455C-9D79-B929C25E8CA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74269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3ADB5-4921-4437-9922-187ED4729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2B3EB-485F-4902-A420-48C9A3703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083EB9-EA87-44A4-9A2B-6764C6BFF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57B741-5BF6-4793-88E3-D7D3D1741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EE34C-0F01-4ABB-AC25-B37D02678FD1}" type="datetimeFigureOut">
              <a:rPr lang="lv-LV" smtClean="0"/>
              <a:t>26.01.2023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E6EE85-DAE6-44E6-B507-329DAABB9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E6C221-B4A2-4CFA-BF6D-9C7BA9770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E33B5-141F-455C-9D79-B929C25E8CA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18042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945BF-DAD2-44A8-AC1A-719FBF09F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720D92-32B7-4CCD-A5CB-2E9866B723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A9E927-26D0-4395-9BA8-E592332795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14F93D-ECF7-487C-8AA5-F0C1BD468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EE34C-0F01-4ABB-AC25-B37D02678FD1}" type="datetimeFigureOut">
              <a:rPr lang="lv-LV" smtClean="0"/>
              <a:t>26.01.2023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DADAA0-AA59-4C9E-A8DD-5BB612598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0D328C-6B0D-44D2-922E-83C8F1305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E33B5-141F-455C-9D79-B929C25E8CA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651341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6D0DDB-CB51-4C74-9684-8927AF3DE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95E449-DF2C-460A-8CAB-2ABA47276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F38FBB-2FBE-4524-A5C8-68A5E34551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EE34C-0F01-4ABB-AC25-B37D02678FD1}" type="datetimeFigureOut">
              <a:rPr lang="lv-LV" smtClean="0"/>
              <a:t>26.01.2023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7D7327-02F3-46AA-93ED-FF11B995A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ED392C-8646-409D-A6C4-AFB99749A6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E33B5-141F-455C-9D79-B929C25E8CA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03844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98" r:id="rId13"/>
    <p:sldLayoutId id="214748369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C910A6-552D-384D-948E-FA26BAC7D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49" y="365001"/>
            <a:ext cx="10515502" cy="1326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err="1"/>
              <a:t>Ekonomikas</a:t>
            </a:r>
            <a:r>
              <a:rPr lang="en-GB" dirty="0"/>
              <a:t> </a:t>
            </a:r>
            <a:r>
              <a:rPr lang="en-GB" dirty="0" err="1"/>
              <a:t>ministrija</a:t>
            </a:r>
            <a:r>
              <a:rPr lang="en-GB" dirty="0"/>
              <a:t> 2021</a:t>
            </a:r>
            <a:endParaRPr lang="en-LV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9DEFF2-A7A7-6447-9939-89F631E403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49" y="1826122"/>
            <a:ext cx="10515502" cy="43509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77A69-06D1-444A-AB3F-CC9E928B8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49" y="6356821"/>
            <a:ext cx="2743563" cy="3650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02F6D-2937-664A-AB2F-B78F4874A4A1}" type="datetimeFigureOut">
              <a:rPr lang="en-LV" smtClean="0"/>
              <a:t>01/26/2023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D20420-8799-0840-8C1B-D6FDC3EE9B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328" y="6356821"/>
            <a:ext cx="4115344" cy="3650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84BC5B-7D05-0045-8629-2257849B41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188" y="6356821"/>
            <a:ext cx="2743563" cy="3650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91F8A6-FDBB-A34F-8650-67E0D2FBAF55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75067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txStyles>
    <p:titleStyle>
      <a:lvl1pPr algn="l" defTabSz="642915" rtl="0" eaLnBrk="1" latinLnBrk="0" hangingPunct="1">
        <a:lnSpc>
          <a:spcPct val="90000"/>
        </a:lnSpc>
        <a:spcBef>
          <a:spcPct val="0"/>
        </a:spcBef>
        <a:buNone/>
        <a:defRPr sz="309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0729" indent="-160729" algn="l" defTabSz="642915" rtl="0" eaLnBrk="1" latinLnBrk="0" hangingPunct="1">
        <a:lnSpc>
          <a:spcPct val="90000"/>
        </a:lnSpc>
        <a:spcBef>
          <a:spcPts val="703"/>
        </a:spcBef>
        <a:buFont typeface="Arial" panose="020B0604020202020204" pitchFamily="34" charset="0"/>
        <a:buChar char="•"/>
        <a:defRPr sz="1969" kern="1200">
          <a:solidFill>
            <a:schemeClr val="tx1"/>
          </a:solidFill>
          <a:latin typeface="+mn-lt"/>
          <a:ea typeface="+mn-ea"/>
          <a:cs typeface="+mn-cs"/>
        </a:defRPr>
      </a:lvl1pPr>
      <a:lvl2pPr marL="482186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687" kern="1200">
          <a:solidFill>
            <a:schemeClr val="tx1"/>
          </a:solidFill>
          <a:latin typeface="+mn-lt"/>
          <a:ea typeface="+mn-ea"/>
          <a:cs typeface="+mn-cs"/>
        </a:defRPr>
      </a:lvl2pPr>
      <a:lvl3pPr marL="803643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406" kern="1200">
          <a:solidFill>
            <a:schemeClr val="tx1"/>
          </a:solidFill>
          <a:latin typeface="+mn-lt"/>
          <a:ea typeface="+mn-ea"/>
          <a:cs typeface="+mn-cs"/>
        </a:defRPr>
      </a:lvl3pPr>
      <a:lvl4pPr marL="1125101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446558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768015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2089473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410930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732387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V"/>
      </a:defPPr>
      <a:lvl1pPr marL="0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C910A6-552D-384D-948E-FA26BAC7D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49" y="365001"/>
            <a:ext cx="10515502" cy="1326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err="1"/>
              <a:t>Ekonomikas</a:t>
            </a:r>
            <a:r>
              <a:rPr lang="en-GB" dirty="0"/>
              <a:t> </a:t>
            </a:r>
            <a:r>
              <a:rPr lang="en-GB" dirty="0" err="1"/>
              <a:t>ministrija</a:t>
            </a:r>
            <a:r>
              <a:rPr lang="en-GB" dirty="0"/>
              <a:t> 2021</a:t>
            </a:r>
            <a:endParaRPr lang="en-LV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9DEFF2-A7A7-6447-9939-89F631E403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49" y="1826122"/>
            <a:ext cx="10515502" cy="43509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77A69-06D1-444A-AB3F-CC9E928B8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49" y="6356821"/>
            <a:ext cx="2743563" cy="3650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02F6D-2937-664A-AB2F-B78F4874A4A1}" type="datetimeFigureOut">
              <a:rPr lang="en-LV" smtClean="0"/>
              <a:t>01/26/2023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D20420-8799-0840-8C1B-D6FDC3EE9B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328" y="6356821"/>
            <a:ext cx="4115344" cy="3650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84BC5B-7D05-0045-8629-2257849B41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188" y="6356821"/>
            <a:ext cx="2743563" cy="3650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91F8A6-FDBB-A34F-8650-67E0D2FBAF55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884206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</p:sldLayoutIdLst>
  <p:txStyles>
    <p:titleStyle>
      <a:lvl1pPr algn="l" defTabSz="642915" rtl="0" eaLnBrk="1" latinLnBrk="0" hangingPunct="1">
        <a:lnSpc>
          <a:spcPct val="90000"/>
        </a:lnSpc>
        <a:spcBef>
          <a:spcPct val="0"/>
        </a:spcBef>
        <a:buNone/>
        <a:defRPr sz="309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0729" indent="-160729" algn="l" defTabSz="642915" rtl="0" eaLnBrk="1" latinLnBrk="0" hangingPunct="1">
        <a:lnSpc>
          <a:spcPct val="90000"/>
        </a:lnSpc>
        <a:spcBef>
          <a:spcPts val="703"/>
        </a:spcBef>
        <a:buFont typeface="Arial" panose="020B0604020202020204" pitchFamily="34" charset="0"/>
        <a:buChar char="•"/>
        <a:defRPr sz="1969" kern="1200">
          <a:solidFill>
            <a:schemeClr val="tx1"/>
          </a:solidFill>
          <a:latin typeface="+mn-lt"/>
          <a:ea typeface="+mn-ea"/>
          <a:cs typeface="+mn-cs"/>
        </a:defRPr>
      </a:lvl1pPr>
      <a:lvl2pPr marL="482186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687" kern="1200">
          <a:solidFill>
            <a:schemeClr val="tx1"/>
          </a:solidFill>
          <a:latin typeface="+mn-lt"/>
          <a:ea typeface="+mn-ea"/>
          <a:cs typeface="+mn-cs"/>
        </a:defRPr>
      </a:lvl2pPr>
      <a:lvl3pPr marL="803643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406" kern="1200">
          <a:solidFill>
            <a:schemeClr val="tx1"/>
          </a:solidFill>
          <a:latin typeface="+mn-lt"/>
          <a:ea typeface="+mn-ea"/>
          <a:cs typeface="+mn-cs"/>
        </a:defRPr>
      </a:lvl3pPr>
      <a:lvl4pPr marL="1125101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446558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768015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2089473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410930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732387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V"/>
      </a:defPPr>
      <a:lvl1pPr marL="0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3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5" Type="http://schemas.openxmlformats.org/officeDocument/2006/relationships/image" Target="../media/image41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14.sv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14.sv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jp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2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32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sv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6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sv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erson writing on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CEBE6CA0-30E0-F34C-A907-8072D304A57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8" r="11498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D17199-9F6C-1241-B584-6FFF839BBE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455" y="2527645"/>
            <a:ext cx="5459397" cy="2041446"/>
          </a:xfrm>
        </p:spPr>
        <p:txBody>
          <a:bodyPr>
            <a:normAutofit/>
          </a:bodyPr>
          <a:lstStyle/>
          <a:p>
            <a:r>
              <a:rPr lang="lv-LV" sz="2531" dirty="0"/>
              <a:t>Mājokļu pieejamība un atbalsta programmas ģimenēm ar bērniem</a:t>
            </a:r>
            <a:endParaRPr lang="en-LV" sz="253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F1D066-1FB1-CB46-B943-DCFDB75B85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8970" y="4449706"/>
            <a:ext cx="4634366" cy="733370"/>
          </a:xfrm>
        </p:spPr>
        <p:txBody>
          <a:bodyPr>
            <a:normAutofit fontScale="85000" lnSpcReduction="10000"/>
          </a:bodyPr>
          <a:lstStyle/>
          <a:p>
            <a:r>
              <a:rPr lang="lv-LV" b="1" dirty="0"/>
              <a:t>Mārtiņš Auders</a:t>
            </a:r>
            <a:endParaRPr lang="en-LV" b="1" dirty="0"/>
          </a:p>
          <a:p>
            <a:r>
              <a:rPr lang="lv-LV" sz="1828" dirty="0"/>
              <a:t>Mājokļu politikas departamenta direktors</a:t>
            </a:r>
            <a:endParaRPr lang="en-LV" sz="1828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B0EE7D-1E9F-934D-9674-803260BB59E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5530" y="5254394"/>
            <a:ext cx="4657806" cy="329273"/>
          </a:xfrm>
        </p:spPr>
        <p:txBody>
          <a:bodyPr/>
          <a:lstStyle/>
          <a:p>
            <a:r>
              <a:rPr lang="lv-LV" dirty="0"/>
              <a:t>25</a:t>
            </a:r>
            <a:r>
              <a:rPr lang="en-LV" dirty="0"/>
              <a:t>.</a:t>
            </a:r>
            <a:r>
              <a:rPr lang="lv-LV" dirty="0"/>
              <a:t>01</a:t>
            </a:r>
            <a:r>
              <a:rPr lang="en-LV" dirty="0"/>
              <a:t>.202</a:t>
            </a:r>
            <a:r>
              <a:rPr lang="lv-LV" dirty="0"/>
              <a:t>3</a:t>
            </a:r>
            <a:r>
              <a:rPr lang="en-LV" dirty="0"/>
              <a:t>. Rīga</a:t>
            </a:r>
          </a:p>
        </p:txBody>
      </p:sp>
    </p:spTree>
    <p:extLst>
      <p:ext uri="{BB962C8B-B14F-4D97-AF65-F5344CB8AC3E}">
        <p14:creationId xmlns:p14="http://schemas.microsoft.com/office/powerpoint/2010/main" val="3870226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93DDEA3-3077-4098-A6D0-D70FB4510203}"/>
              </a:ext>
            </a:extLst>
          </p:cNvPr>
          <p:cNvSpPr txBox="1">
            <a:spLocks/>
          </p:cNvSpPr>
          <p:nvPr/>
        </p:nvSpPr>
        <p:spPr>
          <a:xfrm>
            <a:off x="104279" y="728059"/>
            <a:ext cx="6097554" cy="7905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4291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9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4291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400" b="1" i="0" u="none" strike="noStrike" kern="1200" cap="all" spc="0" normalizeH="0" baseline="0" noProof="0" dirty="0">
                <a:ln>
                  <a:noFill/>
                </a:ln>
                <a:solidFill>
                  <a:srgbClr val="29A8B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Garantija jaunajiem speciālistiem bankas aizdevumam mājokļa iegādei vai būvniecībai</a:t>
            </a:r>
          </a:p>
          <a:p>
            <a:pPr marL="0" marR="0" lvl="0" indent="0" algn="l" defTabSz="64291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lv-LV" sz="2400" b="1" i="0" u="none" strike="noStrike" kern="1200" cap="all" spc="0" normalizeH="0" baseline="0" noProof="0" dirty="0">
              <a:ln>
                <a:noFill/>
              </a:ln>
              <a:solidFill>
                <a:srgbClr val="29A8BD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Throwing graduation caps">
            <a:extLst>
              <a:ext uri="{FF2B5EF4-FFF2-40B4-BE49-F238E27FC236}">
                <a16:creationId xmlns:a16="http://schemas.microsoft.com/office/drawing/2014/main" id="{C73DF279-AFE7-4926-9D22-9F17D3FFF80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3" r="17853"/>
          <a:stretch/>
        </p:blipFill>
        <p:spPr>
          <a:xfrm>
            <a:off x="6714791" y="-3"/>
            <a:ext cx="5477210" cy="5691675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id="{5A55D304-4A3D-40C9-9C6B-CD565A5E11A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8" y="1911764"/>
            <a:ext cx="790575" cy="790575"/>
          </a:xfrm>
          <a:prstGeom prst="rect">
            <a:avLst/>
          </a:prstGeom>
        </p:spPr>
      </p:pic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D25F9107-9886-4CD0-893A-5FC54F1BEF6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64" y="4155661"/>
            <a:ext cx="515037" cy="545467"/>
          </a:xfrm>
          <a:prstGeom prst="rect">
            <a:avLst/>
          </a:prstGeom>
        </p:spPr>
      </p:pic>
      <p:pic>
        <p:nvPicPr>
          <p:cNvPr id="16" name="Picture 15" descr="Shape&#10;&#10;Description automatically generated with low confidence">
            <a:extLst>
              <a:ext uri="{FF2B5EF4-FFF2-40B4-BE49-F238E27FC236}">
                <a16:creationId xmlns:a16="http://schemas.microsoft.com/office/drawing/2014/main" id="{F8EFFCFC-D55C-4F6D-9067-13E3342DFEF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59" y="5600232"/>
            <a:ext cx="733768" cy="73376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B75CE5B-ECB4-76C6-DE53-34B4D647F4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80147" y="1804896"/>
            <a:ext cx="5620589" cy="46212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lv-LV" sz="1700" b="1" cap="all" dirty="0">
                <a:solidFill>
                  <a:schemeClr val="tx1"/>
                </a:solidFill>
                <a:latin typeface="Verdana Pro Cond Light" panose="020B0306030504040204" pitchFamily="34" charset="0"/>
                <a:ea typeface="+mn-ea"/>
                <a:cs typeface="+mn-cs"/>
              </a:rPr>
              <a:t>Garantija bankas aizdevumam mājokļa iegādei vai būvniecībai jaunajiem speciālistiem, kuriem ir pastāvīgi ienākumi, bet nav pietiekamu uzkrājumu pirmās iemaksas veikšanai</a:t>
            </a:r>
          </a:p>
          <a:p>
            <a:pPr marL="800100" lvl="2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lv-LV" sz="1600" dirty="0">
                <a:solidFill>
                  <a:schemeClr val="tx1"/>
                </a:solidFill>
                <a:latin typeface="Verdana Pro Cond Light" panose="020B0306030504040204" pitchFamily="34" charset="0"/>
                <a:ea typeface="+mn-ea"/>
                <a:cs typeface="+mn-cs"/>
              </a:rPr>
              <a:t>Garantija ir pieejama no 2018. gada marta</a:t>
            </a:r>
          </a:p>
          <a:p>
            <a:pPr marL="800100" lvl="2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lv-LV" sz="1600" dirty="0">
                <a:solidFill>
                  <a:schemeClr val="tx1"/>
                </a:solidFill>
                <a:latin typeface="Verdana Pro Cond Light" panose="020B0306030504040204" pitchFamily="34" charset="0"/>
                <a:ea typeface="+mn-ea"/>
                <a:cs typeface="+mn-cs"/>
              </a:rPr>
              <a:t>Kopējais piešķirtais garantiju apjoms 35 milj. EUR</a:t>
            </a:r>
          </a:p>
          <a:p>
            <a:pPr lvl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endParaRPr lang="lv-LV" sz="1600" b="1" cap="all" dirty="0">
              <a:solidFill>
                <a:schemeClr val="tx1"/>
              </a:solidFill>
              <a:latin typeface="Verdana Pro Cond Light" panose="020B0306030504040204" pitchFamily="34" charset="0"/>
              <a:ea typeface="+mn-ea"/>
              <a:cs typeface="+mn-cs"/>
            </a:endParaRPr>
          </a:p>
          <a:p>
            <a:pPr lvl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lv-LV" sz="1700" b="1" cap="all" dirty="0">
                <a:solidFill>
                  <a:schemeClr val="tx1"/>
                </a:solidFill>
                <a:latin typeface="Verdana Pro Cond Light" panose="020B0306030504040204" pitchFamily="34" charset="0"/>
                <a:ea typeface="+mn-ea"/>
                <a:cs typeface="+mn-cs"/>
              </a:rPr>
              <a:t>Garantiju Piešķir jaunajiem speciālistiem, kuri ieguvuši vidējo profesionālo vai augstāko izglītību, un nepārsniedz 35 gadu vecumu</a:t>
            </a:r>
          </a:p>
          <a:p>
            <a:pPr lvl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endParaRPr lang="lv-LV" sz="1600" b="1" cap="all" dirty="0">
              <a:solidFill>
                <a:schemeClr val="tx1"/>
              </a:solidFill>
              <a:latin typeface="Verdana Pro Cond Light" panose="020B0306030504040204" pitchFamily="34" charset="0"/>
              <a:ea typeface="+mn-ea"/>
              <a:cs typeface="+mn-cs"/>
            </a:endParaRPr>
          </a:p>
          <a:p>
            <a:pPr lvl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endParaRPr lang="lv-LV" sz="1600" b="1" cap="all" dirty="0">
              <a:solidFill>
                <a:schemeClr val="tx1"/>
              </a:solidFill>
              <a:latin typeface="Verdana Pro Cond Light" panose="020B0306030504040204" pitchFamily="34" charset="0"/>
              <a:ea typeface="+mn-ea"/>
              <a:cs typeface="+mn-cs"/>
            </a:endParaRPr>
          </a:p>
          <a:p>
            <a:pPr lvl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lv-LV" sz="1700" b="1" cap="all" dirty="0">
                <a:solidFill>
                  <a:schemeClr val="tx1"/>
                </a:solidFill>
                <a:latin typeface="Verdana Pro Cond Light" panose="020B0306030504040204" pitchFamily="34" charset="0"/>
                <a:ea typeface="+mn-ea"/>
                <a:cs typeface="+mn-cs"/>
              </a:rPr>
              <a:t>Garantijas apmērs ir līdz 20% no aizdevuma pamatsummas un ne vairāk kā 50 000 EUR</a:t>
            </a:r>
          </a:p>
          <a:p>
            <a:pPr marL="571500" lvl="2" inden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None/>
            </a:pPr>
            <a:endParaRPr lang="lv-LV" sz="1600" dirty="0">
              <a:solidFill>
                <a:schemeClr val="tx1"/>
              </a:solidFill>
              <a:latin typeface="Verdana Pro Cond Light" panose="020B0306030504040204" pitchFamily="34" charset="0"/>
              <a:ea typeface="+mn-ea"/>
              <a:cs typeface="+mn-cs"/>
            </a:endParaRPr>
          </a:p>
          <a:p>
            <a:pPr marL="571500" lvl="2" inden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None/>
            </a:pPr>
            <a:endParaRPr lang="lv-LV" sz="1600" dirty="0">
              <a:solidFill>
                <a:schemeClr val="tx1"/>
              </a:solidFill>
              <a:latin typeface="Verdana Pro Cond Light" panose="020B0306030504040204" pitchFamily="34" charset="0"/>
              <a:ea typeface="+mn-ea"/>
              <a:cs typeface="+mn-cs"/>
            </a:endParaRPr>
          </a:p>
          <a:p>
            <a:pPr marL="571500" lvl="2" inden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None/>
            </a:pPr>
            <a:endParaRPr lang="lv-LV" sz="1600" dirty="0">
              <a:solidFill>
                <a:schemeClr val="tx1"/>
              </a:solidFill>
              <a:latin typeface="Verdana Pro Cond Light" panose="020B0306030504040204" pitchFamily="34" charset="0"/>
              <a:ea typeface="+mn-ea"/>
              <a:cs typeface="+mn-cs"/>
            </a:endParaRPr>
          </a:p>
          <a:p>
            <a:pPr marL="571500" lvl="2" inden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None/>
            </a:pPr>
            <a:endParaRPr lang="lv-LV" sz="1600" dirty="0">
              <a:solidFill>
                <a:schemeClr val="tx1"/>
              </a:solidFill>
              <a:latin typeface="Verdana Pro Cond Light" panose="020B0306030504040204" pitchFamily="34" charset="0"/>
              <a:ea typeface="+mn-ea"/>
              <a:cs typeface="+mn-cs"/>
            </a:endParaRPr>
          </a:p>
          <a:p>
            <a:pPr indent="-22860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lv-LV" sz="1600" b="1" cap="all" dirty="0">
              <a:solidFill>
                <a:schemeClr val="tx1"/>
              </a:solidFill>
              <a:latin typeface="Verdana Pro Cond Light" panose="020B0306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9013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93DDEA3-3077-4098-A6D0-D70FB4510203}"/>
              </a:ext>
            </a:extLst>
          </p:cNvPr>
          <p:cNvSpPr txBox="1">
            <a:spLocks/>
          </p:cNvSpPr>
          <p:nvPr/>
        </p:nvSpPr>
        <p:spPr>
          <a:xfrm>
            <a:off x="157688" y="76424"/>
            <a:ext cx="6097554" cy="1238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4291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9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4291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800" b="1" i="0" u="none" strike="noStrike" kern="1200" cap="all" spc="0" normalizeH="0" baseline="0" noProof="0" dirty="0" smtClean="0">
                <a:ln>
                  <a:noFill/>
                </a:ln>
                <a:solidFill>
                  <a:srgbClr val="29A8B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Mājokļu atbalsts NBS karavīriem</a:t>
            </a:r>
            <a:endParaRPr kumimoji="0" lang="lv-LV" sz="2800" b="1" i="0" u="none" strike="noStrike" kern="1200" cap="all" spc="0" normalizeH="0" baseline="0" noProof="0" dirty="0">
              <a:ln>
                <a:noFill/>
              </a:ln>
              <a:solidFill>
                <a:srgbClr val="29A8BD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3DF279-AFE7-4926-9D22-9F17D3FFF8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7" r="17907"/>
          <a:stretch/>
        </p:blipFill>
        <p:spPr>
          <a:xfrm>
            <a:off x="6714791" y="-3"/>
            <a:ext cx="5477210" cy="5691675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pic>
        <p:nvPicPr>
          <p:cNvPr id="2" name="Picture 1" descr="Shape&#10;&#10;Description automatically generated with low confidence">
            <a:extLst>
              <a:ext uri="{FF2B5EF4-FFF2-40B4-BE49-F238E27FC236}">
                <a16:creationId xmlns:a16="http://schemas.microsoft.com/office/drawing/2014/main" id="{618A1A8C-47B6-B3F1-8365-A784AD64631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34" y="1989951"/>
            <a:ext cx="542621" cy="542621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44415CC-9FD1-8023-DD2E-F5511AFECC9F}"/>
              </a:ext>
            </a:extLst>
          </p:cNvPr>
          <p:cNvSpPr txBox="1">
            <a:spLocks/>
          </p:cNvSpPr>
          <p:nvPr/>
        </p:nvSpPr>
        <p:spPr>
          <a:xfrm>
            <a:off x="1200993" y="1927146"/>
            <a:ext cx="5620589" cy="42484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lv-LV" sz="1700" b="1" cap="all" dirty="0">
                <a:solidFill>
                  <a:schemeClr val="tx1"/>
                </a:solidFill>
                <a:latin typeface="Verdana Pro Cond Light" panose="020B0306030504040204" pitchFamily="34" charset="0"/>
                <a:ea typeface="+mn-ea"/>
                <a:cs typeface="+mn-cs"/>
              </a:rPr>
              <a:t>Garantija bankas aizdevumam mājokļa iegādei vai būvniecībai Nacionālo bruņoto spēku (NBS) karavīriem pirmās iemaksas veikšanai</a:t>
            </a:r>
          </a:p>
          <a:p>
            <a:pPr marL="800100" lvl="2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lv-LV" sz="1600" dirty="0">
                <a:solidFill>
                  <a:schemeClr val="tx1"/>
                </a:solidFill>
                <a:latin typeface="Verdana Pro Cond Light" panose="020B0306030504040204" pitchFamily="34" charset="0"/>
                <a:ea typeface="+mn-ea"/>
                <a:cs typeface="+mn-cs"/>
              </a:rPr>
              <a:t>Garantija ir pieejama no 2022. gada 11. janvāra</a:t>
            </a:r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endParaRPr lang="lv-LV" sz="1600" b="1" cap="all" dirty="0">
              <a:solidFill>
                <a:schemeClr val="tx1"/>
              </a:solidFill>
              <a:latin typeface="Verdana Pro Cond Light" panose="020B0306030504040204" pitchFamily="34" charset="0"/>
              <a:ea typeface="+mn-ea"/>
              <a:cs typeface="+mn-cs"/>
            </a:endParaRPr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lv-LV" sz="1700" b="1" cap="all" dirty="0">
                <a:solidFill>
                  <a:schemeClr val="tx1"/>
                </a:solidFill>
                <a:latin typeface="Verdana Pro Cond Light" panose="020B0306030504040204" pitchFamily="34" charset="0"/>
                <a:ea typeface="+mn-ea"/>
                <a:cs typeface="+mn-cs"/>
              </a:rPr>
              <a:t>Garantijas apmērs ir līdz 25% no aizdevuma pamatsummas un ne vairāk kā 20 000 EUR</a:t>
            </a:r>
            <a:endParaRPr lang="lv-LV" sz="1600" b="1" cap="all" dirty="0">
              <a:solidFill>
                <a:schemeClr val="tx1"/>
              </a:solidFill>
              <a:latin typeface="Verdana Pro Cond Light" panose="020B0306030504040204" pitchFamily="34" charset="0"/>
              <a:ea typeface="+mn-ea"/>
              <a:cs typeface="+mn-cs"/>
            </a:endParaRPr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endParaRPr lang="lv-LV" sz="1600" b="1" cap="all" dirty="0">
              <a:solidFill>
                <a:schemeClr val="tx1"/>
              </a:solidFill>
              <a:latin typeface="Verdana Pro Cond Light" panose="020B0306030504040204" pitchFamily="34" charset="0"/>
              <a:ea typeface="+mn-ea"/>
              <a:cs typeface="+mn-cs"/>
            </a:endParaRPr>
          </a:p>
          <a:p>
            <a:pPr marL="571500" lvl="2" inden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lv-LV" sz="1600" dirty="0">
              <a:solidFill>
                <a:schemeClr val="tx1"/>
              </a:solidFill>
              <a:latin typeface="Verdana Pro Cond Light" panose="020B0306030504040204" pitchFamily="34" charset="0"/>
              <a:ea typeface="+mn-ea"/>
              <a:cs typeface="+mn-cs"/>
            </a:endParaRPr>
          </a:p>
          <a:p>
            <a:pPr marL="571500" lvl="2" inden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lv-LV" sz="1600" dirty="0">
              <a:solidFill>
                <a:schemeClr val="tx1"/>
              </a:solidFill>
              <a:latin typeface="Verdana Pro Cond Light" panose="020B0306030504040204" pitchFamily="34" charset="0"/>
              <a:ea typeface="+mn-ea"/>
              <a:cs typeface="+mn-cs"/>
            </a:endParaRPr>
          </a:p>
          <a:p>
            <a:pPr indent="-22860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lv-LV" sz="1600" b="1" cap="all" dirty="0">
              <a:solidFill>
                <a:schemeClr val="tx1"/>
              </a:solidFill>
              <a:latin typeface="Verdana Pro Cond Light" panose="020B0306030504040204" pitchFamily="34" charset="0"/>
              <a:ea typeface="+mn-ea"/>
              <a:cs typeface="+mn-cs"/>
            </a:endParaRPr>
          </a:p>
        </p:txBody>
      </p:sp>
      <p:pic>
        <p:nvPicPr>
          <p:cNvPr id="16" name="Picture 15" descr="Shape&#10;&#10;Description automatically generated with low confidence">
            <a:extLst>
              <a:ext uri="{FF2B5EF4-FFF2-40B4-BE49-F238E27FC236}">
                <a16:creationId xmlns:a16="http://schemas.microsoft.com/office/drawing/2014/main" id="{B379E7B2-DE28-EB49-E95E-9F13C7814A4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52" y="3350435"/>
            <a:ext cx="733768" cy="73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3740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3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93DDEA3-3077-4098-A6D0-D70FB4510203}"/>
              </a:ext>
            </a:extLst>
          </p:cNvPr>
          <p:cNvSpPr txBox="1">
            <a:spLocks/>
          </p:cNvSpPr>
          <p:nvPr/>
        </p:nvSpPr>
        <p:spPr>
          <a:xfrm>
            <a:off x="157688" y="76424"/>
            <a:ext cx="6097554" cy="1238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4291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9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4291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800" b="1" i="0" u="none" strike="noStrike" kern="1200" cap="all" spc="0" normalizeH="0" baseline="0" noProof="0" dirty="0">
                <a:ln>
                  <a:noFill/>
                </a:ln>
                <a:solidFill>
                  <a:srgbClr val="29A8B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Plānotās VRP iniciatīvas</a:t>
            </a:r>
          </a:p>
        </p:txBody>
      </p:sp>
      <p:pic>
        <p:nvPicPr>
          <p:cNvPr id="7" name="Picture 6" descr="Facade of modern apartment building">
            <a:extLst>
              <a:ext uri="{FF2B5EF4-FFF2-40B4-BE49-F238E27FC236}">
                <a16:creationId xmlns:a16="http://schemas.microsoft.com/office/drawing/2014/main" id="{C73DF279-AFE7-4926-9D22-9F17D3FFF80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8" r="17918"/>
          <a:stretch/>
        </p:blipFill>
        <p:spPr>
          <a:xfrm>
            <a:off x="6714791" y="-3"/>
            <a:ext cx="5477210" cy="5691675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noFill/>
          <a:ln>
            <a:solidFill>
              <a:schemeClr val="bg2"/>
            </a:solidFill>
          </a:ln>
        </p:spPr>
      </p:pic>
      <p:pic>
        <p:nvPicPr>
          <p:cNvPr id="2" name="Picture 1" descr="Shape&#10;&#10;Description automatically generated with low confidence">
            <a:extLst>
              <a:ext uri="{FF2B5EF4-FFF2-40B4-BE49-F238E27FC236}">
                <a16:creationId xmlns:a16="http://schemas.microsoft.com/office/drawing/2014/main" id="{618A1A8C-47B6-B3F1-8365-A784AD64631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47" y="2631895"/>
            <a:ext cx="720000" cy="720000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44415CC-9FD1-8023-DD2E-F5511AFECC9F}"/>
              </a:ext>
            </a:extLst>
          </p:cNvPr>
          <p:cNvSpPr txBox="1">
            <a:spLocks/>
          </p:cNvSpPr>
          <p:nvPr/>
        </p:nvSpPr>
        <p:spPr>
          <a:xfrm>
            <a:off x="980147" y="1804897"/>
            <a:ext cx="5620589" cy="42484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lv-LV" sz="1700" b="1" cap="all" dirty="0">
                <a:solidFill>
                  <a:schemeClr val="bg1"/>
                </a:solidFill>
                <a:latin typeface="Verdana Pro Cond Light" panose="020B0306030504040204" pitchFamily="34" charset="0"/>
                <a:ea typeface="+mn-ea"/>
                <a:cs typeface="+mn-cs"/>
              </a:rPr>
              <a:t>Jauns mājokļu pieejamības likums</a:t>
            </a:r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endParaRPr lang="lv-LV" sz="1600" b="1" cap="all" dirty="0">
              <a:solidFill>
                <a:schemeClr val="bg1"/>
              </a:solidFill>
              <a:latin typeface="Verdana Pro Cond Light" panose="020B0306030504040204" pitchFamily="34" charset="0"/>
              <a:ea typeface="+mn-ea"/>
              <a:cs typeface="+mn-cs"/>
            </a:endParaRPr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endParaRPr lang="lv-LV" sz="1600" b="1" cap="all" dirty="0">
              <a:solidFill>
                <a:schemeClr val="bg1"/>
              </a:solidFill>
              <a:latin typeface="Verdana Pro Cond Light" panose="020B0306030504040204" pitchFamily="34" charset="0"/>
              <a:ea typeface="+mn-ea"/>
              <a:cs typeface="+mn-cs"/>
            </a:endParaRPr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lv-LV" sz="1700" b="1" cap="all" dirty="0">
                <a:solidFill>
                  <a:schemeClr val="bg1"/>
                </a:solidFill>
                <a:latin typeface="Verdana Pro Cond Light" panose="020B0306030504040204" pitchFamily="34" charset="0"/>
                <a:ea typeface="+mn-ea"/>
                <a:cs typeface="+mn-cs"/>
              </a:rPr>
              <a:t>Pilnveidot zemas īres mājokļu programmu</a:t>
            </a:r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endParaRPr lang="lv-LV" sz="1700" b="1" cap="all" dirty="0">
              <a:solidFill>
                <a:schemeClr val="bg1"/>
              </a:solidFill>
              <a:latin typeface="Verdana Pro Cond Light" panose="020B0306030504040204" pitchFamily="34" charset="0"/>
              <a:ea typeface="+mn-ea"/>
              <a:cs typeface="+mn-cs"/>
            </a:endParaRPr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endParaRPr lang="lv-LV" sz="1700" b="1" cap="all" dirty="0">
              <a:solidFill>
                <a:schemeClr val="bg1"/>
              </a:solidFill>
              <a:latin typeface="Verdana Pro Cond Light" panose="020B0306030504040204" pitchFamily="34" charset="0"/>
              <a:ea typeface="+mn-ea"/>
              <a:cs typeface="+mn-cs"/>
            </a:endParaRPr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lv-LV" sz="1700" b="1" cap="all" dirty="0">
                <a:solidFill>
                  <a:schemeClr val="bg1"/>
                </a:solidFill>
                <a:latin typeface="Verdana Pro Cond Light" panose="020B0306030504040204" pitchFamily="34" charset="0"/>
                <a:ea typeface="+mn-ea"/>
                <a:cs typeface="+mn-cs"/>
              </a:rPr>
              <a:t>Atbalsta programma mājokļu īrei ar izpirkuma tiesībām</a:t>
            </a:r>
            <a:endParaRPr lang="lv-LV" sz="1600" b="1" cap="all" dirty="0">
              <a:solidFill>
                <a:schemeClr val="bg1"/>
              </a:solidFill>
              <a:latin typeface="Verdana Pro Cond Light" panose="020B0306030504040204" pitchFamily="34" charset="0"/>
              <a:ea typeface="+mn-ea"/>
              <a:cs typeface="+mn-cs"/>
            </a:endParaRPr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endParaRPr lang="lv-LV" sz="1600" b="1" cap="all" dirty="0">
              <a:solidFill>
                <a:schemeClr val="bg1"/>
              </a:solidFill>
              <a:latin typeface="Verdana Pro Cond Light" panose="020B0306030504040204" pitchFamily="34" charset="0"/>
              <a:ea typeface="+mn-ea"/>
              <a:cs typeface="+mn-cs"/>
            </a:endParaRPr>
          </a:p>
          <a:p>
            <a:pPr marL="571500" lvl="2" inden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lv-LV" sz="1600" dirty="0">
              <a:solidFill>
                <a:schemeClr val="bg1"/>
              </a:solidFill>
              <a:latin typeface="Verdana Pro Cond Light" panose="020B0306030504040204" pitchFamily="34" charset="0"/>
              <a:ea typeface="+mn-ea"/>
              <a:cs typeface="+mn-cs"/>
            </a:endParaRPr>
          </a:p>
          <a:p>
            <a:pPr marL="571500" lvl="2" inden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lv-LV" sz="1600" dirty="0">
              <a:solidFill>
                <a:schemeClr val="bg1"/>
              </a:solidFill>
              <a:latin typeface="Verdana Pro Cond Light" panose="020B0306030504040204" pitchFamily="34" charset="0"/>
              <a:ea typeface="+mn-ea"/>
              <a:cs typeface="+mn-cs"/>
            </a:endParaRPr>
          </a:p>
          <a:p>
            <a:pPr indent="-22860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lv-LV" sz="1600" b="1" cap="all" dirty="0">
              <a:solidFill>
                <a:schemeClr val="bg1"/>
              </a:solidFill>
              <a:latin typeface="Verdana Pro Cond Light" panose="020B0306030504040204" pitchFamily="34" charset="0"/>
              <a:ea typeface="+mn-ea"/>
              <a:cs typeface="+mn-cs"/>
            </a:endParaRPr>
          </a:p>
        </p:txBody>
      </p:sp>
      <p:pic>
        <p:nvPicPr>
          <p:cNvPr id="16" name="Picture 15" descr="Shape&#10;&#10;Description automatically generated with low confidence">
            <a:extLst>
              <a:ext uri="{FF2B5EF4-FFF2-40B4-BE49-F238E27FC236}">
                <a16:creationId xmlns:a16="http://schemas.microsoft.com/office/drawing/2014/main" id="{B379E7B2-DE28-EB49-E95E-9F13C7814A4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90" y="3866105"/>
            <a:ext cx="720000" cy="720000"/>
          </a:xfrm>
          <a:prstGeom prst="rect">
            <a:avLst/>
          </a:prstGeom>
        </p:spPr>
      </p:pic>
      <p:pic>
        <p:nvPicPr>
          <p:cNvPr id="6" name="Graphic 5" descr="Renovation (House With Sparkles) outline">
            <a:extLst>
              <a:ext uri="{FF2B5EF4-FFF2-40B4-BE49-F238E27FC236}">
                <a16:creationId xmlns:a16="http://schemas.microsoft.com/office/drawing/2014/main" id="{ADA57E97-46A7-D85C-9CD5-8079A76F65E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57688" y="148448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092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FCC0F7-F1F0-F043-83D4-61A7995809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lv-LV" dirty="0"/>
              <a:t>Paldies par uzmanību</a:t>
            </a:r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3756806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3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5B9656A-ECEF-0AFA-9091-2E7D37AB7E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0914240"/>
              </p:ext>
            </p:extLst>
          </p:nvPr>
        </p:nvGraphicFramePr>
        <p:xfrm>
          <a:off x="70104" y="1042415"/>
          <a:ext cx="6120000" cy="46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1B2684C-6394-A582-04CC-7E77E71CDCEC}"/>
              </a:ext>
            </a:extLst>
          </p:cNvPr>
          <p:cNvSpPr txBox="1"/>
          <p:nvPr/>
        </p:nvSpPr>
        <p:spPr>
          <a:xfrm>
            <a:off x="0" y="6581001"/>
            <a:ext cx="3147144" cy="276999"/>
          </a:xfrm>
          <a:prstGeom prst="rect">
            <a:avLst/>
          </a:prstGeom>
          <a:solidFill>
            <a:schemeClr val="bg2">
              <a:alpha val="0"/>
            </a:schemeClr>
          </a:solidFill>
        </p:spPr>
        <p:txBody>
          <a:bodyPr wrap="none" rtlCol="0">
            <a:spAutoFit/>
          </a:bodyPr>
          <a:lstStyle/>
          <a:p>
            <a:r>
              <a:rPr lang="lv-LV" sz="1200" dirty="0">
                <a:solidFill>
                  <a:schemeClr val="bg1"/>
                </a:solidFill>
              </a:rPr>
              <a:t>Avots: EM veiktā pašvaldību aptauja 2022. gadā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5AEFBD-0F10-D73F-A84D-07DDF9E365A6}"/>
              </a:ext>
            </a:extLst>
          </p:cNvPr>
          <p:cNvSpPr txBox="1"/>
          <p:nvPr/>
        </p:nvSpPr>
        <p:spPr>
          <a:xfrm>
            <a:off x="640080" y="832104"/>
            <a:ext cx="60076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862" b="0" i="0" u="none" strike="noStrike" kern="1200" spc="0" baseline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pPr>
            <a:r>
              <a:rPr lang="lv-LV" sz="2400" b="1" dirty="0">
                <a:solidFill>
                  <a:srgbClr val="29A8B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Rinda uz pašvaldību un sociālajiem dzīvokļiem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FB6017AF-1C13-C6BE-5783-4907C769EC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5795883"/>
              </p:ext>
            </p:extLst>
          </p:nvPr>
        </p:nvGraphicFramePr>
        <p:xfrm>
          <a:off x="5921248" y="1042415"/>
          <a:ext cx="6120000" cy="46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FFD4FFC-D575-04F8-2388-44129E1792E5}"/>
              </a:ext>
            </a:extLst>
          </p:cNvPr>
          <p:cNvSpPr txBox="1"/>
          <p:nvPr/>
        </p:nvSpPr>
        <p:spPr>
          <a:xfrm>
            <a:off x="7568184" y="832104"/>
            <a:ext cx="46238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>
              <a:defRPr sz="1862" b="0" i="0" u="none" strike="noStrike" kern="1200" spc="0" baseline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pPr>
            <a:r>
              <a:rPr lang="lv-LV" sz="2400" b="1" i="0" dirty="0">
                <a:solidFill>
                  <a:srgbClr val="29A8BD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Mājsaimniecību skaits*, kurām mājokļa izdevumu segšana ir pārmērīgs slogs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905DBE-0DD0-671C-2367-35529D2DEDA3}"/>
              </a:ext>
            </a:extLst>
          </p:cNvPr>
          <p:cNvSpPr txBox="1"/>
          <p:nvPr/>
        </p:nvSpPr>
        <p:spPr>
          <a:xfrm>
            <a:off x="8981248" y="6396335"/>
            <a:ext cx="32084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lv-LV" sz="1200" dirty="0">
                <a:solidFill>
                  <a:schemeClr val="bg1"/>
                </a:solidFill>
              </a:rPr>
              <a:t>*Kopējais mājsaimniecību skaits Latvijā: 825 400</a:t>
            </a:r>
            <a:br>
              <a:rPr lang="lv-LV" sz="1200" dirty="0">
                <a:solidFill>
                  <a:schemeClr val="bg1"/>
                </a:solidFill>
              </a:rPr>
            </a:br>
            <a:r>
              <a:rPr lang="lv-LV" sz="1200" dirty="0">
                <a:solidFill>
                  <a:schemeClr val="bg1"/>
                </a:solidFill>
              </a:rPr>
              <a:t>Avots: CSP Datubāze MAI040</a:t>
            </a:r>
          </a:p>
        </p:txBody>
      </p:sp>
    </p:spTree>
    <p:extLst>
      <p:ext uri="{BB962C8B-B14F-4D97-AF65-F5344CB8AC3E}">
        <p14:creationId xmlns:p14="http://schemas.microsoft.com/office/powerpoint/2010/main" val="4153791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3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99729B4B-581D-DD32-9429-CC0BE0710C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5940705"/>
              </p:ext>
            </p:extLst>
          </p:nvPr>
        </p:nvGraphicFramePr>
        <p:xfrm>
          <a:off x="0" y="1343828"/>
          <a:ext cx="6120000" cy="54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7C79C21-F10E-4CC3-B680-68067A6BE380}"/>
              </a:ext>
            </a:extLst>
          </p:cNvPr>
          <p:cNvSpPr txBox="1"/>
          <p:nvPr/>
        </p:nvSpPr>
        <p:spPr>
          <a:xfrm>
            <a:off x="0" y="6623995"/>
            <a:ext cx="2130552" cy="276999"/>
          </a:xfrm>
          <a:prstGeom prst="rect">
            <a:avLst/>
          </a:prstGeom>
          <a:solidFill>
            <a:schemeClr val="bg2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lv-LV" sz="1200" dirty="0">
                <a:solidFill>
                  <a:schemeClr val="bg1"/>
                </a:solidFill>
              </a:rPr>
              <a:t>Avots: CSP Datubāze </a:t>
            </a:r>
            <a:r>
              <a:rPr lang="lv-LV" sz="1200" b="0" i="0" u="none" strike="noStrike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BUE021c</a:t>
            </a:r>
            <a:endParaRPr lang="lv-LV" sz="12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F7F557-24F7-E1EC-FE30-2C890D3BCA3A}"/>
              </a:ext>
            </a:extLst>
          </p:cNvPr>
          <p:cNvSpPr txBox="1"/>
          <p:nvPr/>
        </p:nvSpPr>
        <p:spPr>
          <a:xfrm>
            <a:off x="-283464" y="42612"/>
            <a:ext cx="7150608" cy="1569660"/>
          </a:xfrm>
          <a:prstGeom prst="rect">
            <a:avLst/>
          </a:prstGeom>
          <a:solidFill>
            <a:srgbClr val="CDCDCD">
              <a:alpha val="0"/>
            </a:srgbClr>
          </a:solidFill>
        </p:spPr>
        <p:txBody>
          <a:bodyPr wrap="square">
            <a:spAutoFit/>
          </a:bodyPr>
          <a:lstStyle/>
          <a:p>
            <a:pPr algn="ctr" rtl="0">
              <a:defRPr sz="1862" b="0" i="0" u="none" strike="noStrike" kern="1200" spc="0" baseline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pPr>
            <a:r>
              <a:rPr lang="lv-LV" sz="2400" b="1" dirty="0">
                <a:solidFill>
                  <a:srgbClr val="228B9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Īpatsvars no kopējā ekspluatācijā pieņemto jauno mājokļu skaita pa plānošanas reģioniem no 2010. gada līdz 2021. gadam, %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E07461CC-203D-C2AA-1698-E13E33AC51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6922954"/>
              </p:ext>
            </p:extLst>
          </p:nvPr>
        </p:nvGraphicFramePr>
        <p:xfrm>
          <a:off x="6072000" y="1343828"/>
          <a:ext cx="6120000" cy="54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51548BF-CCFD-A93D-825A-5C9D9DF3CC33}"/>
              </a:ext>
            </a:extLst>
          </p:cNvPr>
          <p:cNvSpPr txBox="1"/>
          <p:nvPr/>
        </p:nvSpPr>
        <p:spPr>
          <a:xfrm>
            <a:off x="7019544" y="50202"/>
            <a:ext cx="502005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sz="2400" b="1" dirty="0">
                <a:solidFill>
                  <a:srgbClr val="319DA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Daudzdzīvokļu dzīvojamo ēku skaita īpatsvars pēc uzbūvēšanas gada perioda, %</a:t>
            </a:r>
            <a:endParaRPr lang="en-LV" sz="2400" b="1" dirty="0">
              <a:solidFill>
                <a:srgbClr val="319DA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132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3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A6F2682-4AB7-725B-5EDC-2FF44A4BB6A3}"/>
              </a:ext>
            </a:extLst>
          </p:cNvPr>
          <p:cNvGrpSpPr/>
          <p:nvPr/>
        </p:nvGrpSpPr>
        <p:grpSpPr>
          <a:xfrm>
            <a:off x="2526808" y="3898145"/>
            <a:ext cx="8331875" cy="902537"/>
            <a:chOff x="586330" y="5516123"/>
            <a:chExt cx="11227020" cy="91211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FC70F48-B812-8386-5566-3652CFA41743}"/>
                </a:ext>
              </a:extLst>
            </p:cNvPr>
            <p:cNvGrpSpPr/>
            <p:nvPr/>
          </p:nvGrpSpPr>
          <p:grpSpPr>
            <a:xfrm>
              <a:off x="688815" y="5646955"/>
              <a:ext cx="10834185" cy="781280"/>
              <a:chOff x="688815" y="5532655"/>
              <a:chExt cx="10834185" cy="78128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D5D4CB1-5251-CD15-B1A0-D71ABD21ECAF}"/>
                  </a:ext>
                </a:extLst>
              </p:cNvPr>
              <p:cNvSpPr/>
              <p:nvPr/>
            </p:nvSpPr>
            <p:spPr>
              <a:xfrm>
                <a:off x="701514" y="5797319"/>
                <a:ext cx="10804685" cy="278694"/>
              </a:xfrm>
              <a:prstGeom prst="rect">
                <a:avLst/>
              </a:prstGeom>
              <a:solidFill>
                <a:srgbClr val="4F81BD"/>
              </a:solidFill>
              <a:ln w="1905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defTabSz="1300393">
                  <a:defRPr/>
                </a:pPr>
                <a:endParaRPr lang="en-GB" sz="1400">
                  <a:solidFill>
                    <a:prstClr val="white"/>
                  </a:solidFill>
                  <a:latin typeface="Georgia"/>
                </a:endParaRPr>
              </a:p>
            </p:txBody>
          </p: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95679249-FB99-B2E0-FF23-BE7F08D445E3}"/>
                  </a:ext>
                </a:extLst>
              </p:cNvPr>
              <p:cNvCxnSpPr/>
              <p:nvPr/>
            </p:nvCxnSpPr>
            <p:spPr>
              <a:xfrm>
                <a:off x="11510300" y="5562370"/>
                <a:ext cx="12700" cy="723900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/>
                </a:solidFill>
                <a:prstDash val="solid"/>
              </a:ln>
              <a:effectLst/>
            </p:spPr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53DEC826-38FD-D616-E2B2-EFF8B61CE3AD}"/>
                  </a:ext>
                </a:extLst>
              </p:cNvPr>
              <p:cNvCxnSpPr/>
              <p:nvPr/>
            </p:nvCxnSpPr>
            <p:spPr>
              <a:xfrm>
                <a:off x="688815" y="5590035"/>
                <a:ext cx="12700" cy="723900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/>
                </a:solidFill>
                <a:prstDash val="solid"/>
              </a:ln>
              <a:effectLst/>
            </p:spPr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F4A76FBF-6829-7286-0E36-685873810EE0}"/>
                  </a:ext>
                </a:extLst>
              </p:cNvPr>
              <p:cNvCxnSpPr/>
              <p:nvPr/>
            </p:nvCxnSpPr>
            <p:spPr>
              <a:xfrm>
                <a:off x="6102438" y="5590035"/>
                <a:ext cx="12700" cy="723900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/>
                </a:solidFill>
                <a:prstDash val="solid"/>
              </a:ln>
              <a:effectLst/>
            </p:spPr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11B012C5-72D1-9A78-4D2D-8FDC0B859AA6}"/>
                  </a:ext>
                </a:extLst>
              </p:cNvPr>
              <p:cNvCxnSpPr/>
              <p:nvPr/>
            </p:nvCxnSpPr>
            <p:spPr>
              <a:xfrm>
                <a:off x="2831069" y="5590035"/>
                <a:ext cx="12700" cy="723900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/>
                </a:solidFill>
                <a:prstDash val="solid"/>
              </a:ln>
              <a:effectLst/>
            </p:spPr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93137C9C-8556-AC49-39AD-4CEDD92BCDCC}"/>
                  </a:ext>
                </a:extLst>
              </p:cNvPr>
              <p:cNvCxnSpPr/>
              <p:nvPr/>
            </p:nvCxnSpPr>
            <p:spPr>
              <a:xfrm>
                <a:off x="1803149" y="5562370"/>
                <a:ext cx="12700" cy="723900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/>
                </a:solidFill>
                <a:prstDash val="solid"/>
              </a:ln>
              <a:effectLst/>
            </p:spPr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89B7944F-7280-DF73-696D-06A479290C5F}"/>
                  </a:ext>
                </a:extLst>
              </p:cNvPr>
              <p:cNvCxnSpPr/>
              <p:nvPr/>
            </p:nvCxnSpPr>
            <p:spPr>
              <a:xfrm>
                <a:off x="3960184" y="5562370"/>
                <a:ext cx="12700" cy="723900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/>
                </a:solidFill>
                <a:prstDash val="solid"/>
              </a:ln>
              <a:effectLst/>
            </p:spPr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9D2829A5-73C7-921C-DD92-1AD85403FE30}"/>
                  </a:ext>
                </a:extLst>
              </p:cNvPr>
              <p:cNvCxnSpPr/>
              <p:nvPr/>
            </p:nvCxnSpPr>
            <p:spPr>
              <a:xfrm>
                <a:off x="5024961" y="5562370"/>
                <a:ext cx="12700" cy="723900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/>
                </a:solidFill>
                <a:prstDash val="solid"/>
              </a:ln>
              <a:effectLst/>
            </p:spPr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B1D04F37-C60A-353F-FC96-4538568AA848}"/>
                  </a:ext>
                </a:extLst>
              </p:cNvPr>
              <p:cNvCxnSpPr/>
              <p:nvPr/>
            </p:nvCxnSpPr>
            <p:spPr>
              <a:xfrm>
                <a:off x="10420123" y="5562370"/>
                <a:ext cx="12700" cy="723900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/>
                </a:solidFill>
                <a:prstDash val="solid"/>
              </a:ln>
              <a:effectLst/>
            </p:spPr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AA4B9F42-4233-7E4A-C263-926067DEE37D}"/>
                  </a:ext>
                </a:extLst>
              </p:cNvPr>
              <p:cNvCxnSpPr/>
              <p:nvPr/>
            </p:nvCxnSpPr>
            <p:spPr>
              <a:xfrm>
                <a:off x="9329946" y="5532655"/>
                <a:ext cx="12700" cy="723900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/>
                </a:solidFill>
                <a:prstDash val="solid"/>
              </a:ln>
              <a:effectLst/>
            </p:spPr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DD6D2023-D552-79E5-73AC-E20C2AE17BB6}"/>
                  </a:ext>
                </a:extLst>
              </p:cNvPr>
              <p:cNvCxnSpPr/>
              <p:nvPr/>
            </p:nvCxnSpPr>
            <p:spPr>
              <a:xfrm>
                <a:off x="8231992" y="5566440"/>
                <a:ext cx="12700" cy="723900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/>
                </a:solidFill>
                <a:prstDash val="solid"/>
              </a:ln>
              <a:effectLst/>
            </p:spPr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A5901785-BB13-26A3-2F4F-E36318C43D0B}"/>
                  </a:ext>
                </a:extLst>
              </p:cNvPr>
              <p:cNvCxnSpPr/>
              <p:nvPr/>
            </p:nvCxnSpPr>
            <p:spPr>
              <a:xfrm>
                <a:off x="7205868" y="5553740"/>
                <a:ext cx="12700" cy="723900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/>
                </a:solidFill>
                <a:prstDash val="solid"/>
              </a:ln>
              <a:effectLst/>
            </p:spPr>
          </p:cxn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443DAF1-D609-68C1-555D-640816490C85}"/>
                </a:ext>
              </a:extLst>
            </p:cNvPr>
            <p:cNvGrpSpPr/>
            <p:nvPr/>
          </p:nvGrpSpPr>
          <p:grpSpPr>
            <a:xfrm>
              <a:off x="586330" y="5516123"/>
              <a:ext cx="11227020" cy="318887"/>
              <a:chOff x="586330" y="5516123"/>
              <a:chExt cx="11227020" cy="318887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7826630-16F1-6975-5FDB-DD6743339037}"/>
                  </a:ext>
                </a:extLst>
              </p:cNvPr>
              <p:cNvSpPr txBox="1"/>
              <p:nvPr/>
            </p:nvSpPr>
            <p:spPr>
              <a:xfrm>
                <a:off x="586330" y="5578400"/>
                <a:ext cx="495301" cy="256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300393">
                  <a:defRPr/>
                </a:pPr>
                <a:r>
                  <a:rPr lang="en-GB" sz="1050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0%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33D5770-6B62-AE1D-B3A2-C4C9D14E174B}"/>
                  </a:ext>
                </a:extLst>
              </p:cNvPr>
              <p:cNvSpPr txBox="1"/>
              <p:nvPr/>
            </p:nvSpPr>
            <p:spPr>
              <a:xfrm>
                <a:off x="11008158" y="5516123"/>
                <a:ext cx="805192" cy="256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300393">
                  <a:defRPr/>
                </a:pPr>
                <a:r>
                  <a:rPr lang="en-GB" sz="105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100%</a:t>
                </a:r>
              </a:p>
            </p:txBody>
          </p:sp>
        </p:grp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3458AAA4-F947-E23C-179D-405770755378}"/>
              </a:ext>
            </a:extLst>
          </p:cNvPr>
          <p:cNvSpPr/>
          <p:nvPr/>
        </p:nvSpPr>
        <p:spPr>
          <a:xfrm>
            <a:off x="2608495" y="4178867"/>
            <a:ext cx="1719102" cy="377637"/>
          </a:xfrm>
          <a:prstGeom prst="rect">
            <a:avLst/>
          </a:prstGeom>
          <a:solidFill>
            <a:srgbClr val="00859B"/>
          </a:solidFill>
          <a:ln w="19050" cap="flat" cmpd="sng" algn="ctr">
            <a:solidFill>
              <a:srgbClr val="00859B"/>
            </a:solidFill>
            <a:prstDash val="solid"/>
          </a:ln>
          <a:effectLst/>
        </p:spPr>
        <p:txBody>
          <a:bodyPr rtlCol="0" anchor="ctr"/>
          <a:lstStyle/>
          <a:p>
            <a:pPr defTabSz="1300393">
              <a:defRPr/>
            </a:pPr>
            <a:endParaRPr lang="en-GB" sz="140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F8807A0-5EAF-F7ED-F48C-F5BAEB637550}"/>
              </a:ext>
            </a:extLst>
          </p:cNvPr>
          <p:cNvSpPr/>
          <p:nvPr/>
        </p:nvSpPr>
        <p:spPr>
          <a:xfrm>
            <a:off x="8032503" y="4175828"/>
            <a:ext cx="2605987" cy="389429"/>
          </a:xfrm>
          <a:prstGeom prst="rect">
            <a:avLst/>
          </a:prstGeom>
          <a:solidFill>
            <a:srgbClr val="99CED7"/>
          </a:solidFill>
          <a:ln w="19050" cap="flat" cmpd="sng" algn="ctr">
            <a:solidFill>
              <a:srgbClr val="DBEEF1"/>
            </a:solidFill>
            <a:prstDash val="solid"/>
          </a:ln>
          <a:effectLst/>
        </p:spPr>
        <p:txBody>
          <a:bodyPr rtlCol="0" anchor="ctr"/>
          <a:lstStyle/>
          <a:p>
            <a:pPr defTabSz="1300393">
              <a:defRPr/>
            </a:pPr>
            <a:endParaRPr lang="en-GB" sz="140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D92E3BA-4A05-28F4-7E0D-9F13EC1CC519}"/>
              </a:ext>
            </a:extLst>
          </p:cNvPr>
          <p:cNvSpPr/>
          <p:nvPr/>
        </p:nvSpPr>
        <p:spPr>
          <a:xfrm>
            <a:off x="4329533" y="4180669"/>
            <a:ext cx="3811424" cy="377637"/>
          </a:xfrm>
          <a:prstGeom prst="rect">
            <a:avLst/>
          </a:prstGeom>
          <a:solidFill>
            <a:srgbClr val="FF0000"/>
          </a:solidFill>
          <a:ln w="19050" cap="flat" cmpd="sng" algn="ctr">
            <a:solidFill>
              <a:srgbClr val="E6E6E6">
                <a:lumMod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defTabSz="1300393">
              <a:defRPr/>
            </a:pPr>
            <a:endParaRPr lang="en-GB" sz="140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82F77F-2A98-26C2-84A2-BE4BF8E70907}"/>
              </a:ext>
            </a:extLst>
          </p:cNvPr>
          <p:cNvSpPr txBox="1"/>
          <p:nvPr/>
        </p:nvSpPr>
        <p:spPr>
          <a:xfrm>
            <a:off x="1489177" y="4743904"/>
            <a:ext cx="2227375" cy="495807"/>
          </a:xfrm>
          <a:prstGeom prst="rect">
            <a:avLst/>
          </a:prstGeom>
          <a:noFill/>
        </p:spPr>
        <p:txBody>
          <a:bodyPr wrap="square" lIns="64292" tIns="32146" rIns="64292" bIns="32146" rtlCol="0" anchor="t">
            <a:spAutoFit/>
          </a:bodyPr>
          <a:lstStyle/>
          <a:p>
            <a:pPr algn="ctr" defTabSz="914353">
              <a:defRPr/>
            </a:pPr>
            <a:r>
              <a:rPr lang="en-GB" sz="1400" dirty="0" err="1">
                <a:solidFill>
                  <a:schemeClr val="bg1"/>
                </a:solidFill>
                <a:latin typeface="+mj-lt"/>
              </a:rPr>
              <a:t>Mājsaimniecības</a:t>
            </a:r>
            <a:r>
              <a:rPr lang="en-GB" sz="1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GB" sz="1400" dirty="0" err="1">
                <a:solidFill>
                  <a:schemeClr val="bg1"/>
                </a:solidFill>
                <a:latin typeface="+mj-lt"/>
              </a:rPr>
              <a:t>ar</a:t>
            </a:r>
            <a:r>
              <a:rPr lang="en-GB" sz="1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GB" sz="1400" dirty="0" err="1">
                <a:solidFill>
                  <a:schemeClr val="bg1"/>
                </a:solidFill>
                <a:latin typeface="+mj-lt"/>
              </a:rPr>
              <a:t>viszemākajiem</a:t>
            </a:r>
            <a:r>
              <a:rPr lang="en-GB" sz="1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GB" sz="1400" dirty="0" err="1">
                <a:solidFill>
                  <a:schemeClr val="bg1"/>
                </a:solidFill>
                <a:latin typeface="+mj-lt"/>
              </a:rPr>
              <a:t>ieņēmumiem</a:t>
            </a:r>
            <a:endParaRPr lang="en-GB" sz="1400" dirty="0">
              <a:solidFill>
                <a:schemeClr val="bg1"/>
              </a:solidFill>
              <a:latin typeface="+mj-lt"/>
              <a:cs typeface="Calibr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DE3B15A-01AB-AE56-013B-B0B48515CCCD}"/>
              </a:ext>
            </a:extLst>
          </p:cNvPr>
          <p:cNvSpPr txBox="1"/>
          <p:nvPr/>
        </p:nvSpPr>
        <p:spPr>
          <a:xfrm>
            <a:off x="9529519" y="4653992"/>
            <a:ext cx="2227375" cy="495807"/>
          </a:xfrm>
          <a:prstGeom prst="rect">
            <a:avLst/>
          </a:prstGeom>
          <a:noFill/>
        </p:spPr>
        <p:txBody>
          <a:bodyPr wrap="square" lIns="64292" tIns="32146" rIns="64292" bIns="32146" rtlCol="0" anchor="t">
            <a:spAutoFit/>
          </a:bodyPr>
          <a:lstStyle/>
          <a:p>
            <a:pPr algn="ctr" defTabSz="914353">
              <a:defRPr/>
            </a:pPr>
            <a:r>
              <a:rPr lang="en-GB" sz="1400" dirty="0" err="1">
                <a:solidFill>
                  <a:schemeClr val="bg1"/>
                </a:solidFill>
                <a:latin typeface="+mj-lt"/>
              </a:rPr>
              <a:t>Mājsaimniecības</a:t>
            </a:r>
            <a:r>
              <a:rPr lang="en-GB" sz="1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GB" sz="1400" dirty="0" err="1">
                <a:solidFill>
                  <a:schemeClr val="bg1"/>
                </a:solidFill>
                <a:latin typeface="+mj-lt"/>
              </a:rPr>
              <a:t>ar</a:t>
            </a:r>
            <a:r>
              <a:rPr lang="en-GB" sz="1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GB" sz="1400" dirty="0" err="1">
                <a:solidFill>
                  <a:schemeClr val="bg1"/>
                </a:solidFill>
                <a:latin typeface="+mj-lt"/>
              </a:rPr>
              <a:t>visaugstākiem</a:t>
            </a:r>
            <a:r>
              <a:rPr lang="en-GB" sz="1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GB" sz="1400" dirty="0" err="1">
                <a:solidFill>
                  <a:schemeClr val="bg1"/>
                </a:solidFill>
                <a:latin typeface="+mj-lt"/>
              </a:rPr>
              <a:t>ieņēmumiem</a:t>
            </a:r>
            <a:endParaRPr lang="en-US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B0EDE6C-F9E3-1CB1-4A38-84C336632CD9}"/>
              </a:ext>
            </a:extLst>
          </p:cNvPr>
          <p:cNvSpPr/>
          <p:nvPr/>
        </p:nvSpPr>
        <p:spPr>
          <a:xfrm>
            <a:off x="514787" y="2189775"/>
            <a:ext cx="3929023" cy="1200327"/>
          </a:xfrm>
          <a:prstGeom prst="rect">
            <a:avLst/>
          </a:prstGeom>
          <a:solidFill>
            <a:srgbClr val="00859B"/>
          </a:solidFill>
          <a:ln>
            <a:solidFill>
              <a:schemeClr val="tx1"/>
            </a:solidFill>
          </a:ln>
        </p:spPr>
        <p:txBody>
          <a:bodyPr wrap="square" lIns="91437" tIns="45719" rIns="91437" bIns="45719" anchor="t">
            <a:spAutoFit/>
          </a:bodyPr>
          <a:lstStyle/>
          <a:p>
            <a:pPr algn="ctr" defTabSz="914306">
              <a:defRPr/>
            </a:pPr>
            <a:r>
              <a:rPr lang="en-US" dirty="0">
                <a:solidFill>
                  <a:schemeClr val="bg1"/>
                </a:solidFill>
                <a:latin typeface="+mj-lt"/>
              </a:rPr>
              <a:t>60,9 M EUR</a:t>
            </a:r>
            <a:r>
              <a:rPr lang="lv-LV" dirty="0">
                <a:solidFill>
                  <a:schemeClr val="bg1"/>
                </a:solidFill>
                <a:latin typeface="+mj-lt"/>
              </a:rPr>
              <a:t> MFF</a:t>
            </a:r>
            <a:endParaRPr lang="en-US" dirty="0">
              <a:solidFill>
                <a:schemeClr val="bg1"/>
              </a:solidFill>
              <a:latin typeface="+mj-lt"/>
            </a:endParaRPr>
          </a:p>
          <a:p>
            <a:pPr algn="ctr" defTabSz="914306">
              <a:defRPr/>
            </a:pPr>
            <a:r>
              <a:rPr lang="lv-LV" dirty="0">
                <a:solidFill>
                  <a:schemeClr val="bg1"/>
                </a:solidFill>
                <a:latin typeface="+mj-lt"/>
              </a:rPr>
              <a:t>Sociālo mājokļu atjaunošana vai jaunu sociālo mājokļu būvniecība</a:t>
            </a:r>
          </a:p>
          <a:p>
            <a:pPr algn="ctr" defTabSz="914306">
              <a:defRPr/>
            </a:pP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6E01296-D028-AB63-7F7D-617CCD916543}"/>
              </a:ext>
            </a:extLst>
          </p:cNvPr>
          <p:cNvSpPr/>
          <p:nvPr/>
        </p:nvSpPr>
        <p:spPr>
          <a:xfrm>
            <a:off x="4631022" y="2189775"/>
            <a:ext cx="3401481" cy="895917"/>
          </a:xfrm>
          <a:prstGeom prst="rect">
            <a:avLst/>
          </a:prstGeom>
          <a:solidFill>
            <a:srgbClr val="00859B"/>
          </a:solidFill>
          <a:ln>
            <a:solidFill>
              <a:schemeClr val="tx1"/>
            </a:solidFill>
          </a:ln>
        </p:spPr>
        <p:txBody>
          <a:bodyPr wrap="square" lIns="64292" tIns="32146" rIns="64292" bIns="32146" anchor="t">
            <a:spAutoFit/>
          </a:bodyPr>
          <a:lstStyle/>
          <a:p>
            <a:pPr algn="ctr" defTabSz="914306">
              <a:defRPr/>
            </a:pPr>
            <a:r>
              <a:rPr lang="en-US" dirty="0">
                <a:solidFill>
                  <a:schemeClr val="bg1"/>
                </a:solidFill>
                <a:latin typeface="+mj-lt"/>
              </a:rPr>
              <a:t>42,9 M EUR RRF</a:t>
            </a:r>
          </a:p>
          <a:p>
            <a:pPr algn="ctr"/>
            <a:r>
              <a:rPr lang="lv-LV" dirty="0">
                <a:solidFill>
                  <a:schemeClr val="bg1"/>
                </a:solidFill>
                <a:latin typeface="+mj-lt"/>
              </a:rPr>
              <a:t>Atbalsts zemas īres maksas mājokļu būvniecībai</a:t>
            </a:r>
            <a:endParaRPr lang="en-LV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AD38665-7369-3443-5461-795E599721BB}"/>
              </a:ext>
            </a:extLst>
          </p:cNvPr>
          <p:cNvCxnSpPr>
            <a:cxnSpLocks/>
          </p:cNvCxnSpPr>
          <p:nvPr/>
        </p:nvCxnSpPr>
        <p:spPr>
          <a:xfrm>
            <a:off x="3357199" y="3429000"/>
            <a:ext cx="0" cy="5594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2F90B8E-4B87-1DAC-43B9-EFF1FCEA2F63}"/>
              </a:ext>
            </a:extLst>
          </p:cNvPr>
          <p:cNvCxnSpPr>
            <a:cxnSpLocks/>
          </p:cNvCxnSpPr>
          <p:nvPr/>
        </p:nvCxnSpPr>
        <p:spPr>
          <a:xfrm>
            <a:off x="6307869" y="3069899"/>
            <a:ext cx="0" cy="8834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A95B5D67-78F1-13A7-DD3E-3ABF9299A1D4}"/>
              </a:ext>
            </a:extLst>
          </p:cNvPr>
          <p:cNvSpPr/>
          <p:nvPr/>
        </p:nvSpPr>
        <p:spPr>
          <a:xfrm>
            <a:off x="8107788" y="1669638"/>
            <a:ext cx="2875384" cy="2003912"/>
          </a:xfrm>
          <a:prstGeom prst="rect">
            <a:avLst/>
          </a:prstGeom>
          <a:solidFill>
            <a:srgbClr val="00859B"/>
          </a:solidFill>
          <a:ln>
            <a:solidFill>
              <a:schemeClr val="tx1"/>
            </a:solidFill>
          </a:ln>
        </p:spPr>
        <p:txBody>
          <a:bodyPr wrap="square" lIns="64292" tIns="32146" rIns="64292" bIns="32146" anchor="t">
            <a:spAutoFit/>
          </a:bodyPr>
          <a:lstStyle/>
          <a:p>
            <a:pPr algn="ctr" defTabSz="1300393">
              <a:defRPr/>
            </a:pPr>
            <a:r>
              <a:rPr lang="lv-LV" dirty="0">
                <a:solidFill>
                  <a:schemeClr val="bg1"/>
                </a:solidFill>
                <a:latin typeface="+mj-lt"/>
              </a:rPr>
              <a:t>Mājokļu atbalsts ģimenēm ar bērniem un jaunajiem speciālistiem</a:t>
            </a:r>
          </a:p>
          <a:p>
            <a:pPr algn="ctr" defTabSz="1300393">
              <a:defRPr/>
            </a:pPr>
            <a:r>
              <a:rPr lang="lv-LV" dirty="0">
                <a:solidFill>
                  <a:schemeClr val="bg1"/>
                </a:solidFill>
                <a:latin typeface="+mj-lt"/>
              </a:rPr>
              <a:t>«Balsts» subsīdija </a:t>
            </a:r>
            <a:r>
              <a:rPr lang="lv-LV" dirty="0" err="1">
                <a:solidFill>
                  <a:schemeClr val="bg1"/>
                </a:solidFill>
                <a:latin typeface="+mj-lt"/>
              </a:rPr>
              <a:t>daudzbērnu</a:t>
            </a:r>
            <a:r>
              <a:rPr lang="lv-LV" dirty="0">
                <a:solidFill>
                  <a:schemeClr val="bg1"/>
                </a:solidFill>
                <a:latin typeface="+mj-lt"/>
              </a:rPr>
              <a:t> ģimenēm</a:t>
            </a:r>
          </a:p>
          <a:p>
            <a:pPr algn="ctr"/>
            <a:r>
              <a:rPr lang="lv-LV" dirty="0">
                <a:solidFill>
                  <a:schemeClr val="bg1"/>
                </a:solidFill>
                <a:latin typeface="+mj-lt"/>
              </a:rPr>
              <a:t>Mājokļu atbalsts NBS karavīriem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5F3E8C3-2FF8-1BA0-83B4-4B4A323880DA}"/>
              </a:ext>
            </a:extLst>
          </p:cNvPr>
          <p:cNvCxnSpPr>
            <a:cxnSpLocks/>
          </p:cNvCxnSpPr>
          <p:nvPr/>
        </p:nvCxnSpPr>
        <p:spPr>
          <a:xfrm>
            <a:off x="9198324" y="3749040"/>
            <a:ext cx="0" cy="391974"/>
          </a:xfrm>
          <a:prstGeom prst="straightConnector1">
            <a:avLst/>
          </a:prstGeom>
          <a:ln>
            <a:solidFill>
              <a:srgbClr val="4F81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3C172B87-ADB4-D427-3EFA-600F27C34616}"/>
              </a:ext>
            </a:extLst>
          </p:cNvPr>
          <p:cNvSpPr txBox="1"/>
          <p:nvPr/>
        </p:nvSpPr>
        <p:spPr>
          <a:xfrm>
            <a:off x="0" y="-38314"/>
            <a:ext cx="12192000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lv-LV" sz="2800" b="1" cap="all" dirty="0">
                <a:solidFill>
                  <a:srgbClr val="29A8BD"/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Esošie Atbalsta instrumenti</a:t>
            </a:r>
          </a:p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lv-LV" sz="2800" b="1" cap="all" dirty="0">
                <a:solidFill>
                  <a:srgbClr val="29A8BD"/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Mājsaimniecībām pēc to ienākumiem </a:t>
            </a:r>
            <a:endParaRPr lang="lv-LV" sz="2800" b="1" cap="all" dirty="0">
              <a:solidFill>
                <a:srgbClr val="29A8BD"/>
              </a:solidFill>
              <a:latin typeface="Verdana Pro Cond" panose="020B0606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E01DB5-D11A-8A3A-4BF8-DF340988C941}"/>
              </a:ext>
            </a:extLst>
          </p:cNvPr>
          <p:cNvSpPr txBox="1"/>
          <p:nvPr/>
        </p:nvSpPr>
        <p:spPr>
          <a:xfrm>
            <a:off x="11925723" y="6533297"/>
            <a:ext cx="266420" cy="28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266" dirty="0"/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DE6853-D754-7FA1-51F9-80700D9BF759}"/>
              </a:ext>
            </a:extLst>
          </p:cNvPr>
          <p:cNvSpPr txBox="1"/>
          <p:nvPr/>
        </p:nvSpPr>
        <p:spPr>
          <a:xfrm>
            <a:off x="0" y="6586398"/>
            <a:ext cx="42108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200" dirty="0">
                <a:solidFill>
                  <a:schemeClr val="bg1"/>
                </a:solidFill>
              </a:rPr>
              <a:t>Avots: OECD Pētījums par mājokļu pieejamību Latvijā 2020. gadā</a:t>
            </a:r>
          </a:p>
        </p:txBody>
      </p:sp>
    </p:spTree>
    <p:extLst>
      <p:ext uri="{BB962C8B-B14F-4D97-AF65-F5344CB8AC3E}">
        <p14:creationId xmlns:p14="http://schemas.microsoft.com/office/powerpoint/2010/main" val="1028778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3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93DDEA3-3077-4098-A6D0-D70FB4510203}"/>
              </a:ext>
            </a:extLst>
          </p:cNvPr>
          <p:cNvSpPr txBox="1">
            <a:spLocks/>
          </p:cNvSpPr>
          <p:nvPr/>
        </p:nvSpPr>
        <p:spPr>
          <a:xfrm>
            <a:off x="64009" y="651180"/>
            <a:ext cx="7151354" cy="1238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4291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9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4291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lv-LV" sz="2800" b="1" i="0" u="none" strike="noStrike" kern="1200" cap="all" spc="0" normalizeH="0" baseline="0" noProof="0" dirty="0">
                <a:ln>
                  <a:noFill/>
                </a:ln>
                <a:solidFill>
                  <a:srgbClr val="29A8B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Sociālo mājokļu atjaunošana vai jaunu sociālo mājokļu būvniecība</a:t>
            </a:r>
          </a:p>
          <a:p>
            <a:pPr marL="0" marR="0" lvl="0" indent="0" algn="l" defTabSz="64291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lv-LV" sz="2800" b="1" i="0" u="none" strike="noStrike" kern="1200" cap="all" spc="0" normalizeH="0" baseline="0" noProof="0" dirty="0">
              <a:ln>
                <a:noFill/>
              </a:ln>
              <a:solidFill>
                <a:srgbClr val="29A8BD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B7325-E787-4D68-9866-39FD468E9A1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254548" y="2174034"/>
            <a:ext cx="5731974" cy="468396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None/>
            </a:pPr>
            <a:r>
              <a:rPr lang="lv-LV" sz="1800" b="1" cap="all" dirty="0">
                <a:solidFill>
                  <a:schemeClr val="tx1"/>
                </a:solidFill>
                <a:latin typeface="Verdana Pro Cond Light" panose="020B0306030504040204" pitchFamily="34" charset="0"/>
                <a:ea typeface="+mn-ea"/>
                <a:cs typeface="+mn-cs"/>
              </a:rPr>
              <a:t>Trūcīgās un maznodrošinātās mājsaimniecības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None/>
            </a:pPr>
            <a:endParaRPr lang="lv-LV" sz="1800" b="1" cap="all" dirty="0">
              <a:solidFill>
                <a:schemeClr val="tx1"/>
              </a:solidFill>
              <a:latin typeface="Verdana Pro Cond Light" panose="020B0306030504040204" pitchFamily="34" charset="0"/>
              <a:ea typeface="+mn-ea"/>
              <a:cs typeface="+mn-cs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None/>
            </a:pPr>
            <a:r>
              <a:rPr lang="lv-LV" sz="1800" b="1" cap="all" dirty="0">
                <a:solidFill>
                  <a:schemeClr val="tx1"/>
                </a:solidFill>
                <a:latin typeface="Verdana Pro Cond Light" panose="020B0306030504040204" pitchFamily="34" charset="0"/>
                <a:ea typeface="+mn-ea"/>
                <a:cs typeface="+mn-cs"/>
              </a:rPr>
              <a:t>60.9 milj. MFF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None/>
            </a:pPr>
            <a:endParaRPr lang="lv-LV" sz="1500" dirty="0">
              <a:solidFill>
                <a:schemeClr val="tx1"/>
              </a:solidFill>
              <a:latin typeface="Verdana Pro Cond Light" panose="020B0306030504040204" pitchFamily="34" charset="0"/>
              <a:ea typeface="+mn-ea"/>
              <a:cs typeface="+mn-cs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None/>
            </a:pPr>
            <a:r>
              <a:rPr lang="lv-LV" sz="1800" b="1" cap="all" dirty="0">
                <a:solidFill>
                  <a:schemeClr val="tx1"/>
                </a:solidFill>
                <a:latin typeface="Verdana Pro Cond Light" panose="020B0306030504040204" pitchFamily="34" charset="0"/>
                <a:ea typeface="+mn-ea"/>
                <a:cs typeface="+mn-cs"/>
              </a:rPr>
              <a:t>1865 izremontēti vai no jauna uzbūvēti pašvaldību sociālie vai īres dzīvokļi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Rows of windows on apartment building">
            <a:extLst>
              <a:ext uri="{FF2B5EF4-FFF2-40B4-BE49-F238E27FC236}">
                <a16:creationId xmlns:a16="http://schemas.microsoft.com/office/drawing/2014/main" id="{C73DF279-AFE7-4926-9D22-9F17D3FFF80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3" r="17923"/>
          <a:stretch/>
        </p:blipFill>
        <p:spPr>
          <a:xfrm>
            <a:off x="6714791" y="-3"/>
            <a:ext cx="5477210" cy="5691675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pic>
        <p:nvPicPr>
          <p:cNvPr id="17" name="Picture 16" descr="Group of people outline">
            <a:extLst>
              <a:ext uri="{FF2B5EF4-FFF2-40B4-BE49-F238E27FC236}">
                <a16:creationId xmlns:a16="http://schemas.microsoft.com/office/drawing/2014/main" id="{06BBE2D6-C23A-42CE-B911-0747CF38436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455115" y="1967474"/>
            <a:ext cx="692071" cy="6920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3D39C4C-6861-427F-850E-A0EDAD11A0D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005" y="5080794"/>
            <a:ext cx="692071" cy="61087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C5F0B80-199A-408D-9CD0-7FC8BFE5F7D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718" y="3429000"/>
            <a:ext cx="438643" cy="71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57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3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93DDEA3-3077-4098-A6D0-D70FB4510203}"/>
              </a:ext>
            </a:extLst>
          </p:cNvPr>
          <p:cNvSpPr txBox="1">
            <a:spLocks/>
          </p:cNvSpPr>
          <p:nvPr/>
        </p:nvSpPr>
        <p:spPr>
          <a:xfrm>
            <a:off x="64009" y="651180"/>
            <a:ext cx="7151354" cy="1238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4291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9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4291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lv-LV" sz="2800" b="1" i="0" u="none" strike="noStrike" kern="1200" cap="all" spc="0" normalizeH="0" baseline="0" noProof="0" dirty="0">
                <a:ln>
                  <a:noFill/>
                </a:ln>
                <a:solidFill>
                  <a:srgbClr val="29A8B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Atbalsts zemas īres maksas mājokļu būvniecībai</a:t>
            </a:r>
          </a:p>
          <a:p>
            <a:pPr marL="0" marR="0" lvl="0" indent="0" algn="l" defTabSz="64291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lv-LV" sz="2800" b="1" i="0" u="none" strike="noStrike" kern="1200" cap="all" spc="0" normalizeH="0" baseline="0" noProof="0" dirty="0">
              <a:ln>
                <a:noFill/>
              </a:ln>
              <a:solidFill>
                <a:srgbClr val="29A8BD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B7325-E787-4D68-9866-39FD468E9A1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254548" y="2174034"/>
            <a:ext cx="5731974" cy="468396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None/>
            </a:pPr>
            <a:r>
              <a:rPr lang="lv-LV" sz="1800" b="1" cap="all" dirty="0">
                <a:solidFill>
                  <a:schemeClr val="bg1"/>
                </a:solidFill>
                <a:latin typeface="Verdana Pro Cond Light" panose="020B0306030504040204" pitchFamily="34" charset="0"/>
                <a:ea typeface="+mn-ea"/>
                <a:cs typeface="+mn-cs"/>
              </a:rPr>
              <a:t>Mājsaimniecības reģionos, kuras nevar atļauties iegādāties mājokli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None/>
            </a:pPr>
            <a:endParaRPr lang="lv-LV" sz="1800" b="1" cap="all" dirty="0">
              <a:solidFill>
                <a:schemeClr val="bg1"/>
              </a:solidFill>
              <a:latin typeface="Verdana Pro Cond Light" panose="020B0306030504040204" pitchFamily="34" charset="0"/>
              <a:ea typeface="+mn-ea"/>
              <a:cs typeface="+mn-cs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None/>
            </a:pPr>
            <a:r>
              <a:rPr lang="lv-LV" sz="1800" b="1" cap="all" dirty="0">
                <a:solidFill>
                  <a:schemeClr val="bg1"/>
                </a:solidFill>
                <a:latin typeface="Verdana Pro Cond Light" panose="020B0306030504040204" pitchFamily="34" charset="0"/>
                <a:ea typeface="+mn-ea"/>
                <a:cs typeface="+mn-cs"/>
              </a:rPr>
              <a:t>42.9 milj. RRF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None/>
            </a:pPr>
            <a:endParaRPr lang="lv-LV" sz="1500" dirty="0">
              <a:solidFill>
                <a:schemeClr val="bg1"/>
              </a:solidFill>
              <a:latin typeface="Verdana Pro Cond Light" panose="020B0306030504040204" pitchFamily="34" charset="0"/>
              <a:ea typeface="+mn-ea"/>
              <a:cs typeface="+mn-cs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None/>
            </a:pPr>
            <a:r>
              <a:rPr lang="lv-LV" sz="1800" b="1" cap="all" dirty="0">
                <a:solidFill>
                  <a:schemeClr val="bg1"/>
                </a:solidFill>
                <a:latin typeface="Verdana Pro Cond Light" panose="020B0306030504040204" pitchFamily="34" charset="0"/>
                <a:ea typeface="+mn-ea"/>
                <a:cs typeface="+mn-cs"/>
              </a:rPr>
              <a:t>700 zemi īres dzīvokļi</a:t>
            </a:r>
          </a:p>
        </p:txBody>
      </p:sp>
      <p:pic>
        <p:nvPicPr>
          <p:cNvPr id="7" name="Picture 6" descr="Corner of an apartment building against a clear sky">
            <a:extLst>
              <a:ext uri="{FF2B5EF4-FFF2-40B4-BE49-F238E27FC236}">
                <a16:creationId xmlns:a16="http://schemas.microsoft.com/office/drawing/2014/main" id="{C73DF279-AFE7-4926-9D22-9F17D3FFF80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3" r="17923"/>
          <a:stretch/>
        </p:blipFill>
        <p:spPr>
          <a:xfrm>
            <a:off x="6714791" y="-3"/>
            <a:ext cx="5477210" cy="5691675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pic>
        <p:nvPicPr>
          <p:cNvPr id="17" name="Picture 16" descr="Group of people outline">
            <a:extLst>
              <a:ext uri="{FF2B5EF4-FFF2-40B4-BE49-F238E27FC236}">
                <a16:creationId xmlns:a16="http://schemas.microsoft.com/office/drawing/2014/main" id="{06BBE2D6-C23A-42CE-B911-0747CF38436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455115" y="1967474"/>
            <a:ext cx="692071" cy="6920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3D39C4C-6861-427F-850E-A0EDAD11A0D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005" y="5080794"/>
            <a:ext cx="692071" cy="61087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C5F0B80-199A-408D-9CD0-7FC8BFE5F7D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718" y="3708918"/>
            <a:ext cx="438643" cy="71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709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93DDEA3-3077-4098-A6D0-D70FB4510203}"/>
              </a:ext>
            </a:extLst>
          </p:cNvPr>
          <p:cNvSpPr txBox="1">
            <a:spLocks/>
          </p:cNvSpPr>
          <p:nvPr/>
        </p:nvSpPr>
        <p:spPr>
          <a:xfrm>
            <a:off x="47846" y="134419"/>
            <a:ext cx="6619097" cy="1238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4291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9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lv-LV" sz="2400" b="1" cap="all" dirty="0">
                <a:solidFill>
                  <a:srgbClr val="29A8BD"/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Atbalsts mājsaimniecībām, kuru ienākumi neļauj sakrāt pirmo iemaksu, lai iegādātos mājokli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B7325-E787-4D68-9866-39FD468E9A1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767819" y="1763243"/>
            <a:ext cx="5113364" cy="4960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</a:pPr>
            <a:r>
              <a:rPr lang="lv-LV" sz="1800" b="1" cap="all" dirty="0">
                <a:solidFill>
                  <a:schemeClr val="tx1"/>
                </a:solidFill>
                <a:latin typeface="Verdana Pro Cond Light" panose="020B0306030504040204" pitchFamily="34" charset="0"/>
                <a:ea typeface="+mn-ea"/>
                <a:cs typeface="+mn-cs"/>
              </a:rPr>
              <a:t>«Balsts» subsīdija </a:t>
            </a:r>
            <a:r>
              <a:rPr lang="lv-LV" sz="1800" b="1" cap="all" dirty="0" err="1">
                <a:solidFill>
                  <a:schemeClr val="tx1"/>
                </a:solidFill>
                <a:latin typeface="Verdana Pro Cond Light" panose="020B0306030504040204" pitchFamily="34" charset="0"/>
                <a:ea typeface="+mn-ea"/>
                <a:cs typeface="+mn-cs"/>
              </a:rPr>
              <a:t>daudzbērnu</a:t>
            </a:r>
            <a:r>
              <a:rPr lang="lv-LV" sz="1800" b="1" cap="all" dirty="0">
                <a:solidFill>
                  <a:schemeClr val="tx1"/>
                </a:solidFill>
                <a:latin typeface="Verdana Pro Cond Light" panose="020B0306030504040204" pitchFamily="34" charset="0"/>
                <a:ea typeface="+mn-ea"/>
                <a:cs typeface="+mn-cs"/>
              </a:rPr>
              <a:t> ģimenēm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</a:pPr>
            <a:endParaRPr lang="lv-LV" sz="1800" b="1" cap="all" dirty="0">
              <a:solidFill>
                <a:schemeClr val="tx1"/>
              </a:solidFill>
              <a:latin typeface="Verdana Pro Cond Light" panose="020B0306030504040204" pitchFamily="34" charset="0"/>
              <a:ea typeface="+mn-ea"/>
              <a:cs typeface="+mn-cs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</a:pPr>
            <a:r>
              <a:rPr lang="lv-LV" sz="1800" b="1" cap="all" dirty="0">
                <a:solidFill>
                  <a:schemeClr val="tx1"/>
                </a:solidFill>
                <a:latin typeface="Verdana Pro Cond Light" panose="020B0306030504040204" pitchFamily="34" charset="0"/>
                <a:ea typeface="+mn-ea"/>
                <a:cs typeface="+mn-cs"/>
              </a:rPr>
              <a:t>Mājokļu garantija ģimenēm ar bērniem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</a:pPr>
            <a:endParaRPr lang="lv-LV" sz="1800" b="1" cap="all" dirty="0">
              <a:solidFill>
                <a:schemeClr val="tx1"/>
              </a:solidFill>
              <a:latin typeface="Verdana Pro Cond Light" panose="020B0306030504040204" pitchFamily="34" charset="0"/>
              <a:ea typeface="+mn-ea"/>
              <a:cs typeface="+mn-cs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</a:pPr>
            <a:r>
              <a:rPr lang="lv-LV" sz="1800" b="1" cap="all" dirty="0">
                <a:solidFill>
                  <a:schemeClr val="tx1"/>
                </a:solidFill>
                <a:latin typeface="Verdana Pro Cond Light" panose="020B0306030504040204" pitchFamily="34" charset="0"/>
                <a:ea typeface="+mn-ea"/>
                <a:cs typeface="+mn-cs"/>
              </a:rPr>
              <a:t>Mājokļu garantija jaunajiem speciālistiem</a:t>
            </a:r>
            <a:br>
              <a:rPr lang="lv-LV" sz="1800" b="1" cap="all" dirty="0">
                <a:solidFill>
                  <a:schemeClr val="tx1"/>
                </a:solidFill>
                <a:latin typeface="Verdana Pro Cond Light" panose="020B0306030504040204" pitchFamily="34" charset="0"/>
                <a:ea typeface="+mn-ea"/>
                <a:cs typeface="+mn-cs"/>
              </a:rPr>
            </a:br>
            <a:r>
              <a:rPr lang="lv-LV" sz="1800" b="1" cap="all" dirty="0">
                <a:solidFill>
                  <a:schemeClr val="tx1"/>
                </a:solidFill>
                <a:latin typeface="Verdana Pro Cond Light" panose="020B0306030504040204" pitchFamily="34" charset="0"/>
                <a:ea typeface="+mn-ea"/>
                <a:cs typeface="+mn-cs"/>
              </a:rPr>
              <a:t>(Komerciālā garantija)</a:t>
            </a:r>
            <a:br>
              <a:rPr lang="lv-LV" sz="1800" b="1" cap="all" dirty="0">
                <a:solidFill>
                  <a:schemeClr val="tx1"/>
                </a:solidFill>
                <a:latin typeface="Verdana Pro Cond Light" panose="020B0306030504040204" pitchFamily="34" charset="0"/>
                <a:ea typeface="+mn-ea"/>
                <a:cs typeface="+mn-cs"/>
              </a:rPr>
            </a:br>
            <a:endParaRPr lang="lv-LV" sz="1800" b="1" cap="all" dirty="0">
              <a:solidFill>
                <a:schemeClr val="tx1"/>
              </a:solidFill>
              <a:latin typeface="Verdana Pro Cond Light" panose="020B0306030504040204" pitchFamily="34" charset="0"/>
              <a:ea typeface="+mn-ea"/>
              <a:cs typeface="+mn-cs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</a:pPr>
            <a:r>
              <a:rPr lang="lv-LV" sz="1800" b="1" cap="all" dirty="0">
                <a:solidFill>
                  <a:schemeClr val="tx1"/>
                </a:solidFill>
                <a:latin typeface="Verdana Pro Cond Light" panose="020B0306030504040204" pitchFamily="34" charset="0"/>
                <a:ea typeface="+mn-ea"/>
                <a:cs typeface="+mn-cs"/>
              </a:rPr>
              <a:t>Mājokļu atbalsts </a:t>
            </a:r>
            <a:r>
              <a:rPr lang="lv-LV" sz="1800" b="1" cap="all" dirty="0" err="1">
                <a:solidFill>
                  <a:schemeClr val="tx1"/>
                </a:solidFill>
                <a:latin typeface="Verdana Pro Cond Light" panose="020B0306030504040204" pitchFamily="34" charset="0"/>
                <a:ea typeface="+mn-ea"/>
                <a:cs typeface="+mn-cs"/>
              </a:rPr>
              <a:t>nbs</a:t>
            </a:r>
            <a:r>
              <a:rPr lang="lv-LV" sz="1800" b="1" cap="all" dirty="0">
                <a:solidFill>
                  <a:schemeClr val="tx1"/>
                </a:solidFill>
                <a:latin typeface="Verdana Pro Cond Light" panose="020B0306030504040204" pitchFamily="34" charset="0"/>
                <a:ea typeface="+mn-ea"/>
                <a:cs typeface="+mn-cs"/>
              </a:rPr>
              <a:t> karavīriem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Keys and house keychain suspended on hook">
            <a:extLst>
              <a:ext uri="{FF2B5EF4-FFF2-40B4-BE49-F238E27FC236}">
                <a16:creationId xmlns:a16="http://schemas.microsoft.com/office/drawing/2014/main" id="{C73DF279-AFE7-4926-9D22-9F17D3FFF8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3" r="22503"/>
          <a:stretch/>
        </p:blipFill>
        <p:spPr>
          <a:xfrm>
            <a:off x="6666943" y="-2008"/>
            <a:ext cx="5477210" cy="5691675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pic>
        <p:nvPicPr>
          <p:cNvPr id="8" name="Picture 7" descr="Graduation cap with solid fill">
            <a:extLst>
              <a:ext uri="{FF2B5EF4-FFF2-40B4-BE49-F238E27FC236}">
                <a16:creationId xmlns:a16="http://schemas.microsoft.com/office/drawing/2014/main" id="{D9B1AE18-2E01-4443-9D47-41C6CAEECF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469948" y="4401979"/>
            <a:ext cx="1103702" cy="1103702"/>
          </a:xfrm>
          <a:prstGeom prst="rect">
            <a:avLst/>
          </a:prstGeom>
        </p:spPr>
      </p:pic>
      <p:pic>
        <p:nvPicPr>
          <p:cNvPr id="18" name="Graphic 17" descr="Family with boy with solid fill">
            <a:extLst>
              <a:ext uri="{FF2B5EF4-FFF2-40B4-BE49-F238E27FC236}">
                <a16:creationId xmlns:a16="http://schemas.microsoft.com/office/drawing/2014/main" id="{C806FA04-9F46-494C-9EA5-F306744EE17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>
          <a:xfrm>
            <a:off x="572626" y="2918131"/>
            <a:ext cx="1001024" cy="100102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7BDBD3DD-92AB-E48A-99EA-B20D9A40E12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88986" y="1352319"/>
            <a:ext cx="1168305" cy="116830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B911C065-DA3D-780A-408E-6397B3165A1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752822" y="5435893"/>
            <a:ext cx="575860" cy="128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6874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3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93DDEA3-3077-4098-A6D0-D70FB4510203}"/>
              </a:ext>
            </a:extLst>
          </p:cNvPr>
          <p:cNvSpPr txBox="1">
            <a:spLocks/>
          </p:cNvSpPr>
          <p:nvPr/>
        </p:nvSpPr>
        <p:spPr>
          <a:xfrm>
            <a:off x="190501" y="0"/>
            <a:ext cx="5905499" cy="15009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4291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9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lv-LV" altLang="lv-LV" sz="2400" b="1" cap="all" dirty="0">
                <a:solidFill>
                  <a:srgbClr val="29A8BD"/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Garantija ģimenēm ar bērniem bankas aizdevumam mājokļa iegādei vai būvniecībai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B7325-E787-4D68-9866-39FD468E9A1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171840" y="1476930"/>
            <a:ext cx="5714999" cy="544507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lvl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lv-LV" sz="1700" b="1" cap="all" dirty="0">
                <a:solidFill>
                  <a:schemeClr val="bg1"/>
                </a:solidFill>
                <a:latin typeface="Verdana Pro Cond Light" panose="020B0306030504040204" pitchFamily="34" charset="0"/>
                <a:ea typeface="+mn-ea"/>
                <a:cs typeface="+mn-cs"/>
              </a:rPr>
              <a:t>Garantija bankas aizdevumam mājokļa iegādei vai būvniecībai ģimenēm ar bērniem, kurām ir pastāvīgi ienākumi, bet nav pietiekamu uzkrājumu pirmās iemaksas veikšanai</a:t>
            </a:r>
            <a:endParaRPr lang="lv-LV" sz="1600" dirty="0">
              <a:solidFill>
                <a:schemeClr val="bg1"/>
              </a:solidFill>
              <a:latin typeface="Verdana Pro Cond Light" panose="020B0306030504040204" pitchFamily="34" charset="0"/>
              <a:ea typeface="+mn-ea"/>
              <a:cs typeface="+mn-cs"/>
            </a:endParaRPr>
          </a:p>
          <a:p>
            <a:pPr marL="800100" lvl="2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lv-LV" sz="1600" dirty="0">
                <a:solidFill>
                  <a:schemeClr val="bg1"/>
                </a:solidFill>
                <a:latin typeface="Verdana Pro Cond Light" panose="020B0306030504040204" pitchFamily="34" charset="0"/>
                <a:ea typeface="+mn-ea"/>
                <a:cs typeface="+mn-cs"/>
              </a:rPr>
              <a:t>Garantija ir pieejama no 2015. gada janvāra</a:t>
            </a:r>
          </a:p>
          <a:p>
            <a:pPr marL="800100" lvl="2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lv-LV" sz="1600" dirty="0">
                <a:solidFill>
                  <a:schemeClr val="bg1"/>
                </a:solidFill>
                <a:latin typeface="Verdana Pro Cond Light" panose="020B0306030504040204" pitchFamily="34" charset="0"/>
                <a:ea typeface="+mn-ea"/>
                <a:cs typeface="+mn-cs"/>
              </a:rPr>
              <a:t>Garantijas ir izsniegtas vairāk kā 23 000 ģimenēm, kurās dzīvo vairāk kā 32 000 bērnu</a:t>
            </a:r>
          </a:p>
          <a:p>
            <a:pPr lvl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endParaRPr lang="lv-LV" sz="1600" b="1" cap="all" dirty="0">
              <a:solidFill>
                <a:schemeClr val="bg1"/>
              </a:solidFill>
              <a:latin typeface="Verdana Pro Cond Light" panose="020B0306030504040204" pitchFamily="34" charset="0"/>
              <a:ea typeface="+mn-ea"/>
              <a:cs typeface="+mn-cs"/>
            </a:endParaRPr>
          </a:p>
          <a:p>
            <a:pPr lvl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lv-LV" sz="1700" b="1" cap="all" dirty="0">
                <a:solidFill>
                  <a:schemeClr val="bg1"/>
                </a:solidFill>
                <a:latin typeface="Verdana Pro Cond Light" panose="020B0306030504040204" pitchFamily="34" charset="0"/>
                <a:ea typeface="+mn-ea"/>
                <a:cs typeface="+mn-cs"/>
              </a:rPr>
              <a:t>Garantiju var saņemt arī bērnu gaidību laikā</a:t>
            </a:r>
            <a:endParaRPr lang="lv-LV" sz="1600" dirty="0">
              <a:solidFill>
                <a:schemeClr val="bg1"/>
              </a:solidFill>
              <a:latin typeface="Verdana Pro Cond Light" panose="020B0306030504040204" pitchFamily="34" charset="0"/>
              <a:ea typeface="+mn-ea"/>
              <a:cs typeface="+mn-cs"/>
            </a:endParaRPr>
          </a:p>
          <a:p>
            <a:pPr lvl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endParaRPr lang="lv-LV" sz="1600" b="1" cap="all" dirty="0">
              <a:solidFill>
                <a:schemeClr val="bg1"/>
              </a:solidFill>
              <a:latin typeface="Verdana Pro Cond Light" panose="020B0306030504040204" pitchFamily="34" charset="0"/>
              <a:ea typeface="+mn-ea"/>
              <a:cs typeface="+mn-cs"/>
            </a:endParaRPr>
          </a:p>
          <a:p>
            <a:pPr lvl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endParaRPr lang="lv-LV" sz="1600" b="1" cap="all" dirty="0">
              <a:solidFill>
                <a:schemeClr val="bg1"/>
              </a:solidFill>
              <a:latin typeface="Verdana Pro Cond Light" panose="020B0306030504040204" pitchFamily="34" charset="0"/>
              <a:ea typeface="+mn-ea"/>
              <a:cs typeface="+mn-cs"/>
            </a:endParaRPr>
          </a:p>
          <a:p>
            <a:pPr lvl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lv-LV" sz="1700" b="1" cap="all" dirty="0">
                <a:solidFill>
                  <a:schemeClr val="bg1"/>
                </a:solidFill>
                <a:latin typeface="Verdana Pro Cond Light" panose="020B0306030504040204" pitchFamily="34" charset="0"/>
                <a:ea typeface="+mn-ea"/>
                <a:cs typeface="+mn-cs"/>
              </a:rPr>
              <a:t>Kopējais piešķirtais garantiju apjoms 174 milj. EUR</a:t>
            </a:r>
          </a:p>
          <a:p>
            <a:pPr marL="571500" lvl="2" inden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None/>
            </a:pPr>
            <a:endParaRPr lang="lv-LV" sz="1600" dirty="0">
              <a:solidFill>
                <a:schemeClr val="bg1"/>
              </a:solidFill>
              <a:latin typeface="Verdana Pro Cond Light" panose="020B0306030504040204" pitchFamily="34" charset="0"/>
              <a:ea typeface="+mn-ea"/>
              <a:cs typeface="+mn-cs"/>
            </a:endParaRPr>
          </a:p>
          <a:p>
            <a:pPr marL="571500" lvl="2" inden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None/>
            </a:pPr>
            <a:endParaRPr lang="lv-LV" sz="1600" dirty="0">
              <a:solidFill>
                <a:schemeClr val="bg1"/>
              </a:solidFill>
              <a:latin typeface="Verdana Pro Cond Light" panose="020B0306030504040204" pitchFamily="34" charset="0"/>
              <a:ea typeface="+mn-ea"/>
              <a:cs typeface="+mn-cs"/>
            </a:endParaRPr>
          </a:p>
          <a:p>
            <a:pPr lvl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lv-LV" sz="1700" b="1" cap="all" dirty="0">
                <a:solidFill>
                  <a:schemeClr val="bg1"/>
                </a:solidFill>
                <a:latin typeface="Verdana Pro Cond Light" panose="020B0306030504040204" pitchFamily="34" charset="0"/>
                <a:ea typeface="+mn-ea"/>
                <a:cs typeface="+mn-cs"/>
              </a:rPr>
              <a:t>Kopējais investīciju apmērs vairāk kā 1.3 mljrd. EUR</a:t>
            </a:r>
          </a:p>
          <a:p>
            <a:pPr marL="571500" lvl="2" inden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None/>
            </a:pPr>
            <a:endParaRPr lang="lv-LV" sz="1600" dirty="0">
              <a:solidFill>
                <a:schemeClr val="bg1"/>
              </a:solidFill>
              <a:latin typeface="Verdana Pro Cond Light" panose="020B0306030504040204" pitchFamily="34" charset="0"/>
              <a:ea typeface="+mn-ea"/>
              <a:cs typeface="+mn-cs"/>
            </a:endParaRPr>
          </a:p>
          <a:p>
            <a:pPr marL="571500" lvl="2" inden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None/>
            </a:pPr>
            <a:endParaRPr lang="lv-LV" sz="1600" dirty="0">
              <a:solidFill>
                <a:schemeClr val="bg1"/>
              </a:solidFill>
              <a:latin typeface="Verdana Pro Cond Light" panose="020B0306030504040204" pitchFamily="34" charset="0"/>
              <a:ea typeface="+mn-ea"/>
              <a:cs typeface="+mn-cs"/>
            </a:endParaRPr>
          </a:p>
          <a:p>
            <a:pPr indent="-22860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lv-LV" sz="1600" b="1" cap="all" dirty="0">
              <a:solidFill>
                <a:schemeClr val="bg1"/>
              </a:solidFill>
              <a:latin typeface="Verdana Pro Cond Light" panose="020B0306030504040204" pitchFamily="34" charset="0"/>
              <a:ea typeface="+mn-ea"/>
              <a:cs typeface="+mn-cs"/>
            </a:endParaRPr>
          </a:p>
        </p:txBody>
      </p:sp>
      <p:pic>
        <p:nvPicPr>
          <p:cNvPr id="7" name="Picture 6" descr="Father playing with child">
            <a:extLst>
              <a:ext uri="{FF2B5EF4-FFF2-40B4-BE49-F238E27FC236}">
                <a16:creationId xmlns:a16="http://schemas.microsoft.com/office/drawing/2014/main" id="{C73DF279-AFE7-4926-9D22-9F17D3FFF8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3" r="17923"/>
          <a:stretch/>
        </p:blipFill>
        <p:spPr>
          <a:xfrm>
            <a:off x="6714791" y="-3"/>
            <a:ext cx="5477210" cy="5691675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pic>
        <p:nvPicPr>
          <p:cNvPr id="16" name="Picture 15" descr="Shape&#10;&#10;Description automatically generated with low confidence">
            <a:extLst>
              <a:ext uri="{FF2B5EF4-FFF2-40B4-BE49-F238E27FC236}">
                <a16:creationId xmlns:a16="http://schemas.microsoft.com/office/drawing/2014/main" id="{B4892BB5-A369-425F-BD21-40D6F3F78F8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32" y="1476930"/>
            <a:ext cx="542621" cy="542621"/>
          </a:xfrm>
          <a:prstGeom prst="rect">
            <a:avLst/>
          </a:prstGeom>
        </p:spPr>
      </p:pic>
      <p:pic>
        <p:nvPicPr>
          <p:cNvPr id="18" name="Picture 17" descr="Euro with solid fill">
            <a:extLst>
              <a:ext uri="{FF2B5EF4-FFF2-40B4-BE49-F238E27FC236}">
                <a16:creationId xmlns:a16="http://schemas.microsoft.com/office/drawing/2014/main" id="{B9A66420-BC2C-491A-947A-75049B363CC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9425" r="9425"/>
          <a:stretch/>
        </p:blipFill>
        <p:spPr>
          <a:xfrm>
            <a:off x="190501" y="4904794"/>
            <a:ext cx="638552" cy="786878"/>
          </a:xfrm>
          <a:prstGeom prst="rect">
            <a:avLst/>
          </a:prstGeom>
        </p:spPr>
      </p:pic>
      <p:pic>
        <p:nvPicPr>
          <p:cNvPr id="5" name="Picture 17" descr="Euro with solid fill">
            <a:extLst>
              <a:ext uri="{FF2B5EF4-FFF2-40B4-BE49-F238E27FC236}">
                <a16:creationId xmlns:a16="http://schemas.microsoft.com/office/drawing/2014/main" id="{C32A2F61-108D-F0CE-1B88-F2A173E67E0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9425" r="9425"/>
          <a:stretch/>
        </p:blipFill>
        <p:spPr>
          <a:xfrm>
            <a:off x="-56441" y="5888783"/>
            <a:ext cx="638552" cy="786878"/>
          </a:xfrm>
          <a:prstGeom prst="rect">
            <a:avLst/>
          </a:prstGeom>
        </p:spPr>
      </p:pic>
      <p:pic>
        <p:nvPicPr>
          <p:cNvPr id="6" name="Picture 17" descr="Euro with solid fill">
            <a:extLst>
              <a:ext uri="{FF2B5EF4-FFF2-40B4-BE49-F238E27FC236}">
                <a16:creationId xmlns:a16="http://schemas.microsoft.com/office/drawing/2014/main" id="{C8D4211A-B84C-BADC-5AE0-730B2EBA174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9425" r="9425"/>
          <a:stretch/>
        </p:blipFill>
        <p:spPr>
          <a:xfrm>
            <a:off x="509777" y="5888783"/>
            <a:ext cx="638552" cy="786878"/>
          </a:xfrm>
          <a:prstGeom prst="rect">
            <a:avLst/>
          </a:prstGeom>
        </p:spPr>
      </p:pic>
      <p:pic>
        <p:nvPicPr>
          <p:cNvPr id="8" name="Graphic 7" descr="Pregnant lady with solid fill">
            <a:extLst>
              <a:ext uri="{FF2B5EF4-FFF2-40B4-BE49-F238E27FC236}">
                <a16:creationId xmlns:a16="http://schemas.microsoft.com/office/drawing/2014/main" id="{C3C4C19E-5186-9F51-40EF-24B243DCB7B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6047" y="379328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397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93DDEA3-3077-4098-A6D0-D70FB4510203}"/>
              </a:ext>
            </a:extLst>
          </p:cNvPr>
          <p:cNvSpPr txBox="1">
            <a:spLocks/>
          </p:cNvSpPr>
          <p:nvPr/>
        </p:nvSpPr>
        <p:spPr>
          <a:xfrm>
            <a:off x="190501" y="190695"/>
            <a:ext cx="5905499" cy="711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4291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9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lv-LV" altLang="lv-LV" sz="2800" b="1" cap="all" dirty="0">
                <a:solidFill>
                  <a:srgbClr val="29A8BD"/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«Balsts subsīdija»</a:t>
            </a:r>
            <a:endParaRPr lang="lv-LV" sz="2800" b="1" cap="all" dirty="0">
              <a:solidFill>
                <a:srgbClr val="29A8BD"/>
              </a:solidFill>
              <a:latin typeface="Verdana" panose="020B0604030504040204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B7325-E787-4D68-9866-39FD468E9A1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62025" y="1019730"/>
            <a:ext cx="5714999" cy="5119813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lvl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lv-LV" sz="1700" b="1" cap="all" dirty="0">
                <a:solidFill>
                  <a:schemeClr val="tx1"/>
                </a:solidFill>
                <a:latin typeface="Verdana Pro Cond Light" panose="020B0306030504040204" pitchFamily="34" charset="0"/>
                <a:ea typeface="+mn-ea"/>
                <a:cs typeface="+mn-cs"/>
              </a:rPr>
              <a:t>«Balsts» subsīdija ir vienreizējs valsts atbalsts </a:t>
            </a:r>
            <a:r>
              <a:rPr lang="lv-LV" sz="1700" b="1" cap="all" dirty="0" err="1">
                <a:solidFill>
                  <a:schemeClr val="tx1"/>
                </a:solidFill>
                <a:latin typeface="Verdana Pro Cond Light" panose="020B0306030504040204" pitchFamily="34" charset="0"/>
                <a:ea typeface="+mn-ea"/>
                <a:cs typeface="+mn-cs"/>
              </a:rPr>
              <a:t>daudzbērnu</a:t>
            </a:r>
            <a:r>
              <a:rPr lang="lv-LV" sz="1700" b="1" cap="all" dirty="0">
                <a:solidFill>
                  <a:schemeClr val="tx1"/>
                </a:solidFill>
                <a:latin typeface="Verdana Pro Cond Light" panose="020B0306030504040204" pitchFamily="34" charset="0"/>
                <a:ea typeface="+mn-ea"/>
                <a:cs typeface="+mn-cs"/>
              </a:rPr>
              <a:t> ģimenēm bankas aizdevuma vai pirmās iemaksas samazināšanai mājokļa iegādei vai būvniecībai</a:t>
            </a:r>
          </a:p>
          <a:p>
            <a:pPr marL="800100" lvl="2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lv-LV" sz="1600" dirty="0">
                <a:solidFill>
                  <a:schemeClr val="tx1"/>
                </a:solidFill>
                <a:latin typeface="Verdana Pro Cond Light" panose="020B0306030504040204" pitchFamily="34" charset="0"/>
                <a:ea typeface="+mn-ea"/>
                <a:cs typeface="+mn-cs"/>
              </a:rPr>
              <a:t>Subsīdija pieejama no 2020. gada novembra</a:t>
            </a:r>
          </a:p>
          <a:p>
            <a:pPr marL="800100" lvl="2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lv-LV" sz="1600" dirty="0">
                <a:solidFill>
                  <a:schemeClr val="tx1"/>
                </a:solidFill>
                <a:latin typeface="Verdana Pro Cond Light" panose="020B0306030504040204" pitchFamily="34" charset="0"/>
                <a:ea typeface="+mn-ea"/>
                <a:cs typeface="+mn-cs"/>
              </a:rPr>
              <a:t>Subsīdija ir piešķirta vairāk kā 800 ģimenēm, kurās dzīvo vairāk par 2200 bērniem</a:t>
            </a:r>
          </a:p>
          <a:p>
            <a:pPr marL="800100" lvl="2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lv-LV" sz="1600" dirty="0">
                <a:solidFill>
                  <a:schemeClr val="tx1"/>
                </a:solidFill>
                <a:latin typeface="Verdana Pro Cond Light" panose="020B0306030504040204" pitchFamily="34" charset="0"/>
                <a:ea typeface="+mn-ea"/>
                <a:cs typeface="+mn-cs"/>
              </a:rPr>
              <a:t>Kopējais piešķirtais subsīdijas apjoms pārsniedz 6.3 milj. EUR</a:t>
            </a:r>
          </a:p>
          <a:p>
            <a:pPr lvl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endParaRPr lang="lv-LV" sz="1600" b="1" cap="all" dirty="0">
              <a:solidFill>
                <a:schemeClr val="tx1"/>
              </a:solidFill>
              <a:latin typeface="Verdana Pro Cond Light" panose="020B0306030504040204" pitchFamily="34" charset="0"/>
              <a:ea typeface="+mn-ea"/>
              <a:cs typeface="+mn-cs"/>
            </a:endParaRPr>
          </a:p>
          <a:p>
            <a:pPr lvl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lv-LV" sz="1700" b="1" cap="all" dirty="0">
                <a:solidFill>
                  <a:schemeClr val="tx1"/>
                </a:solidFill>
                <a:latin typeface="Verdana Pro Cond Light" panose="020B0306030504040204" pitchFamily="34" charset="0"/>
                <a:ea typeface="+mn-ea"/>
                <a:cs typeface="+mn-cs"/>
              </a:rPr>
              <a:t>Finansējums 8000 EUR apmērā tiek piešķirts</a:t>
            </a:r>
          </a:p>
          <a:p>
            <a:pPr marL="800100" lvl="2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lv-LV" sz="1600" dirty="0">
                <a:solidFill>
                  <a:schemeClr val="tx1"/>
                </a:solidFill>
                <a:latin typeface="Verdana Pro Cond Light" panose="020B0306030504040204" pitchFamily="34" charset="0"/>
                <a:ea typeface="+mn-ea"/>
                <a:cs typeface="+mn-cs"/>
              </a:rPr>
              <a:t>Ģimenēm ar 2 bērniem un tiek gaidīts trešais bērns</a:t>
            </a:r>
          </a:p>
          <a:p>
            <a:pPr marL="800100" lvl="2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lv-LV" sz="1600" dirty="0">
                <a:solidFill>
                  <a:schemeClr val="tx1"/>
                </a:solidFill>
                <a:latin typeface="Verdana Pro Cond Light" panose="020B0306030504040204" pitchFamily="34" charset="0"/>
                <a:ea typeface="+mn-ea"/>
                <a:cs typeface="+mn-cs"/>
              </a:rPr>
              <a:t>Ģimenēm ar 3 bērniem</a:t>
            </a:r>
          </a:p>
          <a:p>
            <a:pPr marL="571500" lvl="2" inden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None/>
            </a:pPr>
            <a:endParaRPr lang="lv-LV" sz="1600" dirty="0">
              <a:solidFill>
                <a:schemeClr val="tx1"/>
              </a:solidFill>
              <a:latin typeface="Verdana Pro Cond Light" panose="020B0306030504040204" pitchFamily="34" charset="0"/>
              <a:ea typeface="+mn-ea"/>
              <a:cs typeface="+mn-cs"/>
            </a:endParaRPr>
          </a:p>
          <a:p>
            <a:pPr lvl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endParaRPr lang="lv-LV" sz="1600" b="1" cap="all" dirty="0">
              <a:solidFill>
                <a:schemeClr val="tx1"/>
              </a:solidFill>
              <a:latin typeface="Verdana Pro Cond Light" panose="020B0306030504040204" pitchFamily="34" charset="0"/>
              <a:ea typeface="+mn-ea"/>
              <a:cs typeface="+mn-cs"/>
            </a:endParaRPr>
          </a:p>
          <a:p>
            <a:pPr lvl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lv-LV" sz="1700" b="1" cap="all" dirty="0">
                <a:solidFill>
                  <a:schemeClr val="tx1"/>
                </a:solidFill>
                <a:latin typeface="Verdana Pro Cond Light" panose="020B0306030504040204" pitchFamily="34" charset="0"/>
                <a:ea typeface="+mn-ea"/>
                <a:cs typeface="+mn-cs"/>
              </a:rPr>
              <a:t>Finansējums 10 000 EUR apmērā tiek piešķirts</a:t>
            </a:r>
          </a:p>
          <a:p>
            <a:pPr marL="800100" lvl="2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lv-LV" sz="1600" dirty="0">
                <a:solidFill>
                  <a:schemeClr val="tx1"/>
                </a:solidFill>
                <a:latin typeface="Verdana Pro Cond Light" panose="020B0306030504040204" pitchFamily="34" charset="0"/>
                <a:ea typeface="+mn-ea"/>
                <a:cs typeface="+mn-cs"/>
              </a:rPr>
              <a:t>Ģimenēm ar 3 bērniem un tiek gaidīts ceturtais</a:t>
            </a:r>
          </a:p>
          <a:p>
            <a:pPr marL="800100" lvl="2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lv-LV" sz="1600" dirty="0">
                <a:solidFill>
                  <a:schemeClr val="tx1"/>
                </a:solidFill>
                <a:latin typeface="Verdana Pro Cond Light" panose="020B0306030504040204" pitchFamily="34" charset="0"/>
                <a:ea typeface="+mn-ea"/>
                <a:cs typeface="+mn-cs"/>
              </a:rPr>
              <a:t>Ģimenēm ar 4 bērniem</a:t>
            </a:r>
          </a:p>
          <a:p>
            <a:pPr marL="800100" lvl="2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lv-LV" sz="1600" dirty="0">
                <a:solidFill>
                  <a:schemeClr val="tx1"/>
                </a:solidFill>
                <a:latin typeface="Verdana Pro Cond Light" panose="020B0306030504040204" pitchFamily="34" charset="0"/>
                <a:ea typeface="+mn-ea"/>
                <a:cs typeface="+mn-cs"/>
              </a:rPr>
              <a:t>Ģimenēm ar 4 vai vairāk bērniem</a:t>
            </a:r>
          </a:p>
          <a:p>
            <a:pPr marL="571500" lvl="2" inden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None/>
            </a:pPr>
            <a:endParaRPr lang="lv-LV" sz="1600" dirty="0">
              <a:solidFill>
                <a:schemeClr val="tx1"/>
              </a:solidFill>
              <a:latin typeface="Verdana Pro Cond Light" panose="020B0306030504040204" pitchFamily="34" charset="0"/>
              <a:ea typeface="+mn-ea"/>
              <a:cs typeface="+mn-cs"/>
            </a:endParaRPr>
          </a:p>
          <a:p>
            <a:pPr lvl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lv-LV" sz="1700" b="1" cap="all" dirty="0">
                <a:solidFill>
                  <a:schemeClr val="tx1"/>
                </a:solidFill>
                <a:latin typeface="Verdana Pro Cond Light" panose="020B0306030504040204" pitchFamily="34" charset="0"/>
                <a:ea typeface="+mn-ea"/>
                <a:cs typeface="+mn-cs"/>
              </a:rPr>
              <a:t>Papildus Finansējums 2000 EUR apmērā tiek piešķirts, ja iegādājamais vai būvējamais mājoklis ir gandrīz nulles enerģijas ēka</a:t>
            </a:r>
          </a:p>
          <a:p>
            <a:pPr marL="571500" lvl="2" inden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None/>
            </a:pPr>
            <a:endParaRPr lang="lv-LV" sz="1600" dirty="0">
              <a:solidFill>
                <a:schemeClr val="tx1"/>
              </a:solidFill>
              <a:latin typeface="Verdana Pro Cond Light" panose="020B0306030504040204" pitchFamily="34" charset="0"/>
              <a:ea typeface="+mn-ea"/>
              <a:cs typeface="+mn-cs"/>
            </a:endParaRPr>
          </a:p>
          <a:p>
            <a:pPr marL="571500" lvl="2" inden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None/>
            </a:pPr>
            <a:endParaRPr lang="lv-LV" sz="1600" dirty="0">
              <a:solidFill>
                <a:schemeClr val="tx1"/>
              </a:solidFill>
              <a:latin typeface="Verdana Pro Cond Light" panose="020B0306030504040204" pitchFamily="34" charset="0"/>
              <a:ea typeface="+mn-ea"/>
              <a:cs typeface="+mn-cs"/>
            </a:endParaRPr>
          </a:p>
          <a:p>
            <a:pPr indent="-22860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lv-LV" sz="1600" b="1" cap="all" dirty="0">
              <a:solidFill>
                <a:schemeClr val="tx1"/>
              </a:solidFill>
              <a:latin typeface="Verdana Pro Cond Light" panose="020B0306030504040204" pitchFamily="34" charset="0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3DF279-AFE7-4926-9D22-9F17D3FFF8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9" r="24739"/>
          <a:stretch/>
        </p:blipFill>
        <p:spPr>
          <a:xfrm>
            <a:off x="6714791" y="-3"/>
            <a:ext cx="5477210" cy="5691675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pic>
        <p:nvPicPr>
          <p:cNvPr id="16" name="Picture 15" descr="Shape&#10;&#10;Description automatically generated with low confidence">
            <a:extLst>
              <a:ext uri="{FF2B5EF4-FFF2-40B4-BE49-F238E27FC236}">
                <a16:creationId xmlns:a16="http://schemas.microsoft.com/office/drawing/2014/main" id="{B4892BB5-A369-425F-BD21-40D6F3F78F8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77" y="1053134"/>
            <a:ext cx="542621" cy="542621"/>
          </a:xfrm>
          <a:prstGeom prst="rect">
            <a:avLst/>
          </a:prstGeom>
        </p:spPr>
      </p:pic>
      <p:pic>
        <p:nvPicPr>
          <p:cNvPr id="18" name="Picture 17" descr="Euro with solid fill">
            <a:extLst>
              <a:ext uri="{FF2B5EF4-FFF2-40B4-BE49-F238E27FC236}">
                <a16:creationId xmlns:a16="http://schemas.microsoft.com/office/drawing/2014/main" id="{B9A66420-BC2C-491A-947A-75049B363CC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9425" r="9425"/>
          <a:stretch/>
        </p:blipFill>
        <p:spPr>
          <a:xfrm>
            <a:off x="148446" y="2524692"/>
            <a:ext cx="638552" cy="786878"/>
          </a:xfrm>
          <a:prstGeom prst="rect">
            <a:avLst/>
          </a:prstGeom>
        </p:spPr>
      </p:pic>
      <p:pic>
        <p:nvPicPr>
          <p:cNvPr id="5" name="Picture 17" descr="Euro with solid fill">
            <a:extLst>
              <a:ext uri="{FF2B5EF4-FFF2-40B4-BE49-F238E27FC236}">
                <a16:creationId xmlns:a16="http://schemas.microsoft.com/office/drawing/2014/main" id="{C32A2F61-108D-F0CE-1B88-F2A173E67E0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9425" r="9425"/>
          <a:stretch/>
        </p:blipFill>
        <p:spPr>
          <a:xfrm>
            <a:off x="-14686" y="3720587"/>
            <a:ext cx="638552" cy="786878"/>
          </a:xfrm>
          <a:prstGeom prst="rect">
            <a:avLst/>
          </a:prstGeom>
        </p:spPr>
      </p:pic>
      <p:pic>
        <p:nvPicPr>
          <p:cNvPr id="6" name="Picture 17" descr="Euro with solid fill">
            <a:extLst>
              <a:ext uri="{FF2B5EF4-FFF2-40B4-BE49-F238E27FC236}">
                <a16:creationId xmlns:a16="http://schemas.microsoft.com/office/drawing/2014/main" id="{C8D4211A-B84C-BADC-5AE0-730B2EBA174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9425" r="9425"/>
          <a:stretch/>
        </p:blipFill>
        <p:spPr>
          <a:xfrm>
            <a:off x="512185" y="3720587"/>
            <a:ext cx="638552" cy="786878"/>
          </a:xfrm>
          <a:prstGeom prst="rect">
            <a:avLst/>
          </a:prstGeom>
        </p:spPr>
      </p:pic>
      <p:pic>
        <p:nvPicPr>
          <p:cNvPr id="9" name="Graphic 8" descr="House with solid fill">
            <a:extLst>
              <a:ext uri="{FF2B5EF4-FFF2-40B4-BE49-F238E27FC236}">
                <a16:creationId xmlns:a16="http://schemas.microsoft.com/office/drawing/2014/main" id="{9384A22E-01DB-BDEF-2886-0C3EE17218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0074" y="4891393"/>
            <a:ext cx="864222" cy="86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5384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EMin202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CA9B9"/>
      </a:accent1>
      <a:accent2>
        <a:srgbClr val="99CED7"/>
      </a:accent2>
      <a:accent3>
        <a:srgbClr val="A5A5A5"/>
      </a:accent3>
      <a:accent4>
        <a:srgbClr val="FFC000"/>
      </a:accent4>
      <a:accent5>
        <a:srgbClr val="70AD47"/>
      </a:accent5>
      <a:accent6>
        <a:srgbClr val="ED7D31"/>
      </a:accent6>
      <a:hlink>
        <a:srgbClr val="0563C1"/>
      </a:hlink>
      <a:folHlink>
        <a:srgbClr val="954F72"/>
      </a:folHlink>
    </a:clrScheme>
    <a:fontScheme name="EkMin fonti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0F00EDE-84C2-284B-8BB1-76EBE6454CDE}" vid="{516E902B-0D2F-7748-9EB3-51E065A2A7F4}"/>
    </a:ext>
  </a:extLst>
</a:theme>
</file>

<file path=ppt/theme/theme3.xml><?xml version="1.0" encoding="utf-8"?>
<a:theme xmlns:a="http://schemas.openxmlformats.org/drawingml/2006/main" name="3_Custom Design">
  <a:themeElements>
    <a:clrScheme name="EMin202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CA9B9"/>
      </a:accent1>
      <a:accent2>
        <a:srgbClr val="99CED7"/>
      </a:accent2>
      <a:accent3>
        <a:srgbClr val="A5A5A5"/>
      </a:accent3>
      <a:accent4>
        <a:srgbClr val="FFC000"/>
      </a:accent4>
      <a:accent5>
        <a:srgbClr val="70AD47"/>
      </a:accent5>
      <a:accent6>
        <a:srgbClr val="ED7D31"/>
      </a:accent6>
      <a:hlink>
        <a:srgbClr val="0563C1"/>
      </a:hlink>
      <a:folHlink>
        <a:srgbClr val="954F72"/>
      </a:folHlink>
    </a:clrScheme>
    <a:fontScheme name="EkMin fonti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0F00EDE-84C2-284B-8BB1-76EBE6454CDE}" vid="{BB4C6D5B-C8C5-0D42-BF58-A4ED1821BA21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9299</TotalTime>
  <Words>749</Words>
  <Application>Microsoft Office PowerPoint</Application>
  <PresentationFormat>Widescreen</PresentationFormat>
  <Paragraphs>132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Arial</vt:lpstr>
      <vt:lpstr>Arial Narrow</vt:lpstr>
      <vt:lpstr>Calibri</vt:lpstr>
      <vt:lpstr>Calibri Light</vt:lpstr>
      <vt:lpstr>Georgia</vt:lpstr>
      <vt:lpstr>Helvetica Neue</vt:lpstr>
      <vt:lpstr>inherit</vt:lpstr>
      <vt:lpstr>Open Sans</vt:lpstr>
      <vt:lpstr>Roboto</vt:lpstr>
      <vt:lpstr>Segoe UI</vt:lpstr>
      <vt:lpstr>Verdana</vt:lpstr>
      <vt:lpstr>Verdana Pro Cond</vt:lpstr>
      <vt:lpstr>Verdana Pro Cond Light</vt:lpstr>
      <vt:lpstr>Office Theme</vt:lpstr>
      <vt:lpstr>2_Custom Design</vt:lpstr>
      <vt:lpstr>3_Custom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Jānis Salmiņš</dc:creator>
  <cp:lastModifiedBy>Ilze Bolšteina</cp:lastModifiedBy>
  <cp:revision>127</cp:revision>
  <dcterms:created xsi:type="dcterms:W3CDTF">2022-01-07T12:38:22Z</dcterms:created>
  <dcterms:modified xsi:type="dcterms:W3CDTF">2023-01-26T11:14:53Z</dcterms:modified>
</cp:coreProperties>
</file>