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38" r:id="rId5"/>
    <p:sldId id="391" r:id="rId6"/>
    <p:sldId id="395" r:id="rId7"/>
    <p:sldId id="392" r:id="rId8"/>
    <p:sldId id="371" r:id="rId9"/>
    <p:sldId id="341" r:id="rId10"/>
    <p:sldId id="396" r:id="rId11"/>
    <p:sldId id="329" r:id="rId12"/>
    <p:sldId id="378" r:id="rId13"/>
    <p:sldId id="342" r:id="rId14"/>
    <p:sldId id="339" r:id="rId15"/>
    <p:sldId id="390" r:id="rId16"/>
    <p:sldId id="33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00"/>
    <a:srgbClr val="6D6A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F2F8CD-5718-43A3-84CA-6BE28FA95464}" v="4" dt="2023-01-31T12:52:28.6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69175" autoAdjust="0"/>
  </p:normalViewPr>
  <p:slideViewPr>
    <p:cSldViewPr>
      <p:cViewPr varScale="1">
        <p:scale>
          <a:sx n="76" d="100"/>
          <a:sy n="76" d="100"/>
        </p:scale>
        <p:origin x="908"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ik\AppData\Local\Microsoft\Windows\INetCache\Content.Outlook\17R2I4EV\Grafiki%20publik&#257;cijai%20(00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ik\AppData\Local\Microsoft\Windows\INetCache\Content.Outlook\17R2I4EV\Grafiki%20publik&#257;cijai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r>
              <a:rPr lang="lv-LV"/>
              <a:t>Augu eļļu iepirkumi 2022</a:t>
            </a:r>
            <a:endParaRPr lang="en-GB"/>
          </a:p>
        </c:rich>
      </c:tx>
      <c:overlay val="0"/>
      <c:spPr>
        <a:noFill/>
        <a:ln>
          <a:noFill/>
        </a:ln>
        <a:effectLst/>
      </c:spPr>
      <c:txPr>
        <a:bodyPr rot="0" spcFirstLastPara="1" vertOverflow="ellipsis" vert="horz" wrap="square" anchor="ctr" anchorCtr="1"/>
        <a:lstStyle/>
        <a:p>
          <a:pPr>
            <a:defRPr sz="1920" b="1"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title>
    <c:autoTitleDeleted val="0"/>
    <c:plotArea>
      <c:layout/>
      <c:barChart>
        <c:barDir val="col"/>
        <c:grouping val="percentStacked"/>
        <c:varyColors val="0"/>
        <c:ser>
          <c:idx val="0"/>
          <c:order val="0"/>
          <c:tx>
            <c:strRef>
              <c:f>Grafiks!$B$5</c:f>
              <c:strCache>
                <c:ptCount val="1"/>
                <c:pt idx="0">
                  <c:v>Baltkrievija</c:v>
                </c:pt>
              </c:strCache>
            </c:strRef>
          </c:tx>
          <c:spPr>
            <a:solidFill>
              <a:schemeClr val="accent6">
                <a:lumMod val="40000"/>
                <a:lumOff val="60000"/>
              </a:schemeClr>
            </a:solidFill>
            <a:ln>
              <a:noFill/>
            </a:ln>
            <a:effectLst>
              <a:outerShdw blurRad="40000" dist="23000" dir="5400000" rotWithShape="0">
                <a:srgbClr val="000000">
                  <a:alpha val="35000"/>
                </a:srgbClr>
              </a:outerShdw>
            </a:effectLst>
          </c:spPr>
          <c:invertIfNegative val="0"/>
          <c:cat>
            <c:strRef>
              <c:f>Grafiks!$A$6:$A$14</c:f>
              <c:strCache>
                <c:ptCount val="9"/>
                <c:pt idx="0">
                  <c:v>janv</c:v>
                </c:pt>
                <c:pt idx="1">
                  <c:v>febr</c:v>
                </c:pt>
                <c:pt idx="2">
                  <c:v>marts</c:v>
                </c:pt>
                <c:pt idx="3">
                  <c:v>apr</c:v>
                </c:pt>
                <c:pt idx="4">
                  <c:v>maijs</c:v>
                </c:pt>
                <c:pt idx="5">
                  <c:v>jūn</c:v>
                </c:pt>
                <c:pt idx="6">
                  <c:v>jūl</c:v>
                </c:pt>
                <c:pt idx="7">
                  <c:v>aug</c:v>
                </c:pt>
                <c:pt idx="8">
                  <c:v>sept</c:v>
                </c:pt>
              </c:strCache>
            </c:strRef>
          </c:cat>
          <c:val>
            <c:numRef>
              <c:f>Grafiks!$B$6:$B$14</c:f>
              <c:numCache>
                <c:formatCode>General</c:formatCode>
                <c:ptCount val="9"/>
                <c:pt idx="0">
                  <c:v>973.69999999999993</c:v>
                </c:pt>
                <c:pt idx="1">
                  <c:v>518.4</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0-8EA1-4FA9-8686-FEC751137D1F}"/>
            </c:ext>
          </c:extLst>
        </c:ser>
        <c:ser>
          <c:idx val="1"/>
          <c:order val="1"/>
          <c:tx>
            <c:strRef>
              <c:f>Grafiks!$C$5</c:f>
              <c:strCache>
                <c:ptCount val="1"/>
                <c:pt idx="0">
                  <c:v>Kazahstāna</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Grafiks!$A$6:$A$14</c:f>
              <c:strCache>
                <c:ptCount val="9"/>
                <c:pt idx="0">
                  <c:v>janv</c:v>
                </c:pt>
                <c:pt idx="1">
                  <c:v>febr</c:v>
                </c:pt>
                <c:pt idx="2">
                  <c:v>marts</c:v>
                </c:pt>
                <c:pt idx="3">
                  <c:v>apr</c:v>
                </c:pt>
                <c:pt idx="4">
                  <c:v>maijs</c:v>
                </c:pt>
                <c:pt idx="5">
                  <c:v>jūn</c:v>
                </c:pt>
                <c:pt idx="6">
                  <c:v>jūl</c:v>
                </c:pt>
                <c:pt idx="7">
                  <c:v>aug</c:v>
                </c:pt>
                <c:pt idx="8">
                  <c:v>sept</c:v>
                </c:pt>
              </c:strCache>
            </c:strRef>
          </c:cat>
          <c:val>
            <c:numRef>
              <c:f>Grafiks!$C$6:$C$14</c:f>
              <c:numCache>
                <c:formatCode>General</c:formatCode>
                <c:ptCount val="9"/>
                <c:pt idx="0">
                  <c:v>0</c:v>
                </c:pt>
                <c:pt idx="1">
                  <c:v>0</c:v>
                </c:pt>
                <c:pt idx="2">
                  <c:v>0</c:v>
                </c:pt>
                <c:pt idx="3">
                  <c:v>0</c:v>
                </c:pt>
                <c:pt idx="4">
                  <c:v>0</c:v>
                </c:pt>
                <c:pt idx="5">
                  <c:v>0</c:v>
                </c:pt>
                <c:pt idx="6">
                  <c:v>0</c:v>
                </c:pt>
                <c:pt idx="7">
                  <c:v>1885</c:v>
                </c:pt>
                <c:pt idx="8">
                  <c:v>1160.6499999999999</c:v>
                </c:pt>
              </c:numCache>
            </c:numRef>
          </c:val>
          <c:extLst>
            <c:ext xmlns:c16="http://schemas.microsoft.com/office/drawing/2014/chart" uri="{C3380CC4-5D6E-409C-BE32-E72D297353CC}">
              <c16:uniqueId val="{00000001-8EA1-4FA9-8686-FEC751137D1F}"/>
            </c:ext>
          </c:extLst>
        </c:ser>
        <c:ser>
          <c:idx val="2"/>
          <c:order val="2"/>
          <c:tx>
            <c:strRef>
              <c:f>Grafiks!$D$5</c:f>
              <c:strCache>
                <c:ptCount val="1"/>
                <c:pt idx="0">
                  <c:v>Krievija</c:v>
                </c:pt>
              </c:strCache>
            </c:strRef>
          </c:tx>
          <c:spPr>
            <a:solidFill>
              <a:schemeClr val="tx2">
                <a:lumMod val="60000"/>
                <a:lumOff val="40000"/>
              </a:schemeClr>
            </a:solidFill>
            <a:ln>
              <a:noFill/>
            </a:ln>
            <a:effectLst>
              <a:outerShdw blurRad="40000" dist="23000" dir="5400000" rotWithShape="0">
                <a:srgbClr val="000000">
                  <a:alpha val="35000"/>
                </a:srgbClr>
              </a:outerShdw>
            </a:effectLst>
          </c:spPr>
          <c:invertIfNegative val="0"/>
          <c:cat>
            <c:strRef>
              <c:f>Grafiks!$A$6:$A$14</c:f>
              <c:strCache>
                <c:ptCount val="9"/>
                <c:pt idx="0">
                  <c:v>janv</c:v>
                </c:pt>
                <c:pt idx="1">
                  <c:v>febr</c:v>
                </c:pt>
                <c:pt idx="2">
                  <c:v>marts</c:v>
                </c:pt>
                <c:pt idx="3">
                  <c:v>apr</c:v>
                </c:pt>
                <c:pt idx="4">
                  <c:v>maijs</c:v>
                </c:pt>
                <c:pt idx="5">
                  <c:v>jūn</c:v>
                </c:pt>
                <c:pt idx="6">
                  <c:v>jūl</c:v>
                </c:pt>
                <c:pt idx="7">
                  <c:v>aug</c:v>
                </c:pt>
                <c:pt idx="8">
                  <c:v>sept</c:v>
                </c:pt>
              </c:strCache>
            </c:strRef>
          </c:cat>
          <c:val>
            <c:numRef>
              <c:f>Grafiks!$D$6:$D$14</c:f>
              <c:numCache>
                <c:formatCode>General</c:formatCode>
                <c:ptCount val="9"/>
                <c:pt idx="0">
                  <c:v>5465.6239999999998</c:v>
                </c:pt>
                <c:pt idx="1">
                  <c:v>4184.0800000000008</c:v>
                </c:pt>
                <c:pt idx="2">
                  <c:v>5295.1699999999992</c:v>
                </c:pt>
                <c:pt idx="3">
                  <c:v>4168.4500000000007</c:v>
                </c:pt>
                <c:pt idx="4">
                  <c:v>4368.5900000000011</c:v>
                </c:pt>
                <c:pt idx="5">
                  <c:v>3098.3100000000009</c:v>
                </c:pt>
                <c:pt idx="6">
                  <c:v>1958.11</c:v>
                </c:pt>
                <c:pt idx="7">
                  <c:v>520.5</c:v>
                </c:pt>
                <c:pt idx="8">
                  <c:v>0</c:v>
                </c:pt>
              </c:numCache>
            </c:numRef>
          </c:val>
          <c:extLst>
            <c:ext xmlns:c16="http://schemas.microsoft.com/office/drawing/2014/chart" uri="{C3380CC4-5D6E-409C-BE32-E72D297353CC}">
              <c16:uniqueId val="{00000002-8EA1-4FA9-8686-FEC751137D1F}"/>
            </c:ext>
          </c:extLst>
        </c:ser>
        <c:ser>
          <c:idx val="3"/>
          <c:order val="3"/>
          <c:tx>
            <c:strRef>
              <c:f>Grafiks!$E$5</c:f>
              <c:strCache>
                <c:ptCount val="1"/>
                <c:pt idx="0">
                  <c:v>Lietuva</c:v>
                </c:pt>
              </c:strCache>
            </c:strRef>
          </c:tx>
          <c:spPr>
            <a:solidFill>
              <a:srgbClr val="00B050"/>
            </a:solidFill>
            <a:ln>
              <a:noFill/>
            </a:ln>
            <a:effectLst>
              <a:outerShdw blurRad="40000" dist="23000" dir="5400000" rotWithShape="0">
                <a:srgbClr val="000000">
                  <a:alpha val="35000"/>
                </a:srgbClr>
              </a:outerShdw>
            </a:effectLst>
          </c:spPr>
          <c:invertIfNegative val="0"/>
          <c:cat>
            <c:strRef>
              <c:f>Grafiks!$A$6:$A$14</c:f>
              <c:strCache>
                <c:ptCount val="9"/>
                <c:pt idx="0">
                  <c:v>janv</c:v>
                </c:pt>
                <c:pt idx="1">
                  <c:v>febr</c:v>
                </c:pt>
                <c:pt idx="2">
                  <c:v>marts</c:v>
                </c:pt>
                <c:pt idx="3">
                  <c:v>apr</c:v>
                </c:pt>
                <c:pt idx="4">
                  <c:v>maijs</c:v>
                </c:pt>
                <c:pt idx="5">
                  <c:v>jūn</c:v>
                </c:pt>
                <c:pt idx="6">
                  <c:v>jūl</c:v>
                </c:pt>
                <c:pt idx="7">
                  <c:v>aug</c:v>
                </c:pt>
                <c:pt idx="8">
                  <c:v>sept</c:v>
                </c:pt>
              </c:strCache>
            </c:strRef>
          </c:cat>
          <c:val>
            <c:numRef>
              <c:f>Grafiks!$E$6:$E$14</c:f>
              <c:numCache>
                <c:formatCode>General</c:formatCode>
                <c:ptCount val="9"/>
                <c:pt idx="0">
                  <c:v>0</c:v>
                </c:pt>
                <c:pt idx="1">
                  <c:v>297.04000000000002</c:v>
                </c:pt>
                <c:pt idx="2">
                  <c:v>202.65999999999997</c:v>
                </c:pt>
                <c:pt idx="3">
                  <c:v>231.92000000000002</c:v>
                </c:pt>
                <c:pt idx="4">
                  <c:v>108.9</c:v>
                </c:pt>
                <c:pt idx="5">
                  <c:v>377.08000000000004</c:v>
                </c:pt>
                <c:pt idx="6">
                  <c:v>964.00000000000023</c:v>
                </c:pt>
                <c:pt idx="7">
                  <c:v>1349.06</c:v>
                </c:pt>
                <c:pt idx="8">
                  <c:v>1691.86</c:v>
                </c:pt>
              </c:numCache>
            </c:numRef>
          </c:val>
          <c:extLst>
            <c:ext xmlns:c16="http://schemas.microsoft.com/office/drawing/2014/chart" uri="{C3380CC4-5D6E-409C-BE32-E72D297353CC}">
              <c16:uniqueId val="{00000003-8EA1-4FA9-8686-FEC751137D1F}"/>
            </c:ext>
          </c:extLst>
        </c:ser>
        <c:ser>
          <c:idx val="4"/>
          <c:order val="4"/>
          <c:tx>
            <c:strRef>
              <c:f>Grafiks!$F$5</c:f>
              <c:strCache>
                <c:ptCount val="1"/>
                <c:pt idx="0">
                  <c:v>Ukraina</c:v>
                </c:pt>
              </c:strCache>
            </c:strRef>
          </c:tx>
          <c:spPr>
            <a:solidFill>
              <a:srgbClr val="FFFF00"/>
            </a:solidFill>
            <a:ln>
              <a:noFill/>
            </a:ln>
            <a:effectLst>
              <a:outerShdw blurRad="40000" dist="23000" dir="5400000" rotWithShape="0">
                <a:srgbClr val="000000">
                  <a:alpha val="35000"/>
                </a:srgbClr>
              </a:outerShdw>
            </a:effectLst>
          </c:spPr>
          <c:invertIfNegative val="0"/>
          <c:cat>
            <c:strRef>
              <c:f>Grafiks!$A$6:$A$14</c:f>
              <c:strCache>
                <c:ptCount val="9"/>
                <c:pt idx="0">
                  <c:v>janv</c:v>
                </c:pt>
                <c:pt idx="1">
                  <c:v>febr</c:v>
                </c:pt>
                <c:pt idx="2">
                  <c:v>marts</c:v>
                </c:pt>
                <c:pt idx="3">
                  <c:v>apr</c:v>
                </c:pt>
                <c:pt idx="4">
                  <c:v>maijs</c:v>
                </c:pt>
                <c:pt idx="5">
                  <c:v>jūn</c:v>
                </c:pt>
                <c:pt idx="6">
                  <c:v>jūl</c:v>
                </c:pt>
                <c:pt idx="7">
                  <c:v>aug</c:v>
                </c:pt>
                <c:pt idx="8">
                  <c:v>sept</c:v>
                </c:pt>
              </c:strCache>
            </c:strRef>
          </c:cat>
          <c:val>
            <c:numRef>
              <c:f>Grafiks!$F$6:$F$14</c:f>
              <c:numCache>
                <c:formatCode>General</c:formatCode>
                <c:ptCount val="9"/>
                <c:pt idx="0">
                  <c:v>0</c:v>
                </c:pt>
                <c:pt idx="1">
                  <c:v>0</c:v>
                </c:pt>
                <c:pt idx="2">
                  <c:v>0</c:v>
                </c:pt>
                <c:pt idx="3">
                  <c:v>0</c:v>
                </c:pt>
                <c:pt idx="4">
                  <c:v>0</c:v>
                </c:pt>
                <c:pt idx="5">
                  <c:v>0</c:v>
                </c:pt>
                <c:pt idx="6">
                  <c:v>0</c:v>
                </c:pt>
                <c:pt idx="7">
                  <c:v>0</c:v>
                </c:pt>
                <c:pt idx="8">
                  <c:v>351.82000000000005</c:v>
                </c:pt>
              </c:numCache>
            </c:numRef>
          </c:val>
          <c:extLst>
            <c:ext xmlns:c16="http://schemas.microsoft.com/office/drawing/2014/chart" uri="{C3380CC4-5D6E-409C-BE32-E72D297353CC}">
              <c16:uniqueId val="{00000004-8EA1-4FA9-8686-FEC751137D1F}"/>
            </c:ext>
          </c:extLst>
        </c:ser>
        <c:dLbls>
          <c:showLegendKey val="0"/>
          <c:showVal val="0"/>
          <c:showCatName val="0"/>
          <c:showSerName val="0"/>
          <c:showPercent val="0"/>
          <c:showBubbleSize val="0"/>
        </c:dLbls>
        <c:gapWidth val="150"/>
        <c:overlap val="100"/>
        <c:axId val="625870776"/>
        <c:axId val="625874056"/>
      </c:barChart>
      <c:catAx>
        <c:axId val="6258707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crossAx val="625874056"/>
        <c:crosses val="autoZero"/>
        <c:auto val="1"/>
        <c:lblAlgn val="ctr"/>
        <c:lblOffset val="100"/>
        <c:noMultiLvlLbl val="0"/>
      </c:catAx>
      <c:valAx>
        <c:axId val="625874056"/>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crossAx val="625870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60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r>
              <a:rPr lang="lv-LV" sz="2000"/>
              <a:t>Rapša sēklu iepirkumi 2022</a:t>
            </a:r>
            <a:endParaRPr lang="en-GB" sz="2000"/>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title>
    <c:autoTitleDeleted val="0"/>
    <c:plotArea>
      <c:layout/>
      <c:barChart>
        <c:barDir val="col"/>
        <c:grouping val="stacked"/>
        <c:varyColors val="0"/>
        <c:ser>
          <c:idx val="0"/>
          <c:order val="0"/>
          <c:tx>
            <c:strRef>
              <c:f>Grafiks!$B$19</c:f>
              <c:strCache>
                <c:ptCount val="1"/>
                <c:pt idx="0">
                  <c:v>Zemnieki</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Grafiks!$A$31:$A$40</c:f>
              <c:strCache>
                <c:ptCount val="10"/>
                <c:pt idx="0">
                  <c:v>janv</c:v>
                </c:pt>
                <c:pt idx="1">
                  <c:v>febr</c:v>
                </c:pt>
                <c:pt idx="2">
                  <c:v>marts</c:v>
                </c:pt>
                <c:pt idx="3">
                  <c:v>apr</c:v>
                </c:pt>
                <c:pt idx="4">
                  <c:v>maijs</c:v>
                </c:pt>
                <c:pt idx="5">
                  <c:v>jūn</c:v>
                </c:pt>
                <c:pt idx="6">
                  <c:v>jūl</c:v>
                </c:pt>
                <c:pt idx="7">
                  <c:v>aug</c:v>
                </c:pt>
                <c:pt idx="8">
                  <c:v>sept</c:v>
                </c:pt>
                <c:pt idx="9">
                  <c:v>okt</c:v>
                </c:pt>
              </c:strCache>
            </c:strRef>
          </c:cat>
          <c:val>
            <c:numRef>
              <c:f>Grafiks!$B$31:$B$40</c:f>
              <c:numCache>
                <c:formatCode>0%</c:formatCode>
                <c:ptCount val="10"/>
                <c:pt idx="0">
                  <c:v>0.34340889674766056</c:v>
                </c:pt>
                <c:pt idx="1">
                  <c:v>0</c:v>
                </c:pt>
                <c:pt idx="2">
                  <c:v>7.3858235714426138E-2</c:v>
                </c:pt>
                <c:pt idx="3">
                  <c:v>0.34263234105407631</c:v>
                </c:pt>
                <c:pt idx="4">
                  <c:v>0</c:v>
                </c:pt>
                <c:pt idx="5">
                  <c:v>0.33701194937424872</c:v>
                </c:pt>
                <c:pt idx="6">
                  <c:v>0.13743750612685032</c:v>
                </c:pt>
                <c:pt idx="7">
                  <c:v>0.56591283561008132</c:v>
                </c:pt>
                <c:pt idx="8">
                  <c:v>0.16069990279127908</c:v>
                </c:pt>
                <c:pt idx="9">
                  <c:v>0.21554770318021205</c:v>
                </c:pt>
              </c:numCache>
            </c:numRef>
          </c:val>
          <c:extLst>
            <c:ext xmlns:c16="http://schemas.microsoft.com/office/drawing/2014/chart" uri="{C3380CC4-5D6E-409C-BE32-E72D297353CC}">
              <c16:uniqueId val="{00000000-A55A-472C-843D-E807C0F833FD}"/>
            </c:ext>
          </c:extLst>
        </c:ser>
        <c:ser>
          <c:idx val="1"/>
          <c:order val="1"/>
          <c:tx>
            <c:strRef>
              <c:f>Grafiks!$C$19</c:f>
              <c:strCache>
                <c:ptCount val="1"/>
                <c:pt idx="0">
                  <c:v>Kooperatīvi</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Grafiks!$A$31:$A$40</c:f>
              <c:strCache>
                <c:ptCount val="10"/>
                <c:pt idx="0">
                  <c:v>janv</c:v>
                </c:pt>
                <c:pt idx="1">
                  <c:v>febr</c:v>
                </c:pt>
                <c:pt idx="2">
                  <c:v>marts</c:v>
                </c:pt>
                <c:pt idx="3">
                  <c:v>apr</c:v>
                </c:pt>
                <c:pt idx="4">
                  <c:v>maijs</c:v>
                </c:pt>
                <c:pt idx="5">
                  <c:v>jūn</c:v>
                </c:pt>
                <c:pt idx="6">
                  <c:v>jūl</c:v>
                </c:pt>
                <c:pt idx="7">
                  <c:v>aug</c:v>
                </c:pt>
                <c:pt idx="8">
                  <c:v>sept</c:v>
                </c:pt>
                <c:pt idx="9">
                  <c:v>okt</c:v>
                </c:pt>
              </c:strCache>
            </c:strRef>
          </c:cat>
          <c:val>
            <c:numRef>
              <c:f>Grafiks!$C$31:$C$40</c:f>
              <c:numCache>
                <c:formatCode>0%</c:formatCode>
                <c:ptCount val="10"/>
                <c:pt idx="0">
                  <c:v>0.57197067530248547</c:v>
                </c:pt>
                <c:pt idx="1">
                  <c:v>0.18954596680023639</c:v>
                </c:pt>
                <c:pt idx="2">
                  <c:v>0.26230588204445771</c:v>
                </c:pt>
                <c:pt idx="3">
                  <c:v>0</c:v>
                </c:pt>
                <c:pt idx="4">
                  <c:v>0</c:v>
                </c:pt>
                <c:pt idx="5">
                  <c:v>0</c:v>
                </c:pt>
                <c:pt idx="6">
                  <c:v>0</c:v>
                </c:pt>
                <c:pt idx="7">
                  <c:v>0.32525857708120481</c:v>
                </c:pt>
                <c:pt idx="8">
                  <c:v>0.66470748794468237</c:v>
                </c:pt>
                <c:pt idx="9">
                  <c:v>0.68703934886410933</c:v>
                </c:pt>
              </c:numCache>
            </c:numRef>
          </c:val>
          <c:extLst>
            <c:ext xmlns:c16="http://schemas.microsoft.com/office/drawing/2014/chart" uri="{C3380CC4-5D6E-409C-BE32-E72D297353CC}">
              <c16:uniqueId val="{00000001-A55A-472C-843D-E807C0F833FD}"/>
            </c:ext>
          </c:extLst>
        </c:ser>
        <c:ser>
          <c:idx val="2"/>
          <c:order val="2"/>
          <c:tx>
            <c:strRef>
              <c:f>Grafiks!$D$19</c:f>
              <c:strCache>
                <c:ptCount val="1"/>
                <c:pt idx="0">
                  <c:v>Elevatori</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Grafiks!$A$31:$A$40</c:f>
              <c:strCache>
                <c:ptCount val="10"/>
                <c:pt idx="0">
                  <c:v>janv</c:v>
                </c:pt>
                <c:pt idx="1">
                  <c:v>febr</c:v>
                </c:pt>
                <c:pt idx="2">
                  <c:v>marts</c:v>
                </c:pt>
                <c:pt idx="3">
                  <c:v>apr</c:v>
                </c:pt>
                <c:pt idx="4">
                  <c:v>maijs</c:v>
                </c:pt>
                <c:pt idx="5">
                  <c:v>jūn</c:v>
                </c:pt>
                <c:pt idx="6">
                  <c:v>jūl</c:v>
                </c:pt>
                <c:pt idx="7">
                  <c:v>aug</c:v>
                </c:pt>
                <c:pt idx="8">
                  <c:v>sept</c:v>
                </c:pt>
                <c:pt idx="9">
                  <c:v>okt</c:v>
                </c:pt>
              </c:strCache>
            </c:strRef>
          </c:cat>
          <c:val>
            <c:numRef>
              <c:f>Grafiks!$D$31:$D$40</c:f>
              <c:numCache>
                <c:formatCode>0%</c:formatCode>
                <c:ptCount val="10"/>
                <c:pt idx="0">
                  <c:v>8.4620427949853985E-2</c:v>
                </c:pt>
                <c:pt idx="1">
                  <c:v>0.81045403319976361</c:v>
                </c:pt>
                <c:pt idx="2">
                  <c:v>0.66383588224111612</c:v>
                </c:pt>
                <c:pt idx="3">
                  <c:v>1.54953739510703E-2</c:v>
                </c:pt>
                <c:pt idx="4">
                  <c:v>0</c:v>
                </c:pt>
                <c:pt idx="5">
                  <c:v>1.4271370996252574E-2</c:v>
                </c:pt>
                <c:pt idx="6">
                  <c:v>0</c:v>
                </c:pt>
                <c:pt idx="7">
                  <c:v>3.6010586429415466E-2</c:v>
                </c:pt>
                <c:pt idx="8">
                  <c:v>0.17459260926403861</c:v>
                </c:pt>
                <c:pt idx="9">
                  <c:v>9.7412947955678522E-2</c:v>
                </c:pt>
              </c:numCache>
            </c:numRef>
          </c:val>
          <c:extLst>
            <c:ext xmlns:c16="http://schemas.microsoft.com/office/drawing/2014/chart" uri="{C3380CC4-5D6E-409C-BE32-E72D297353CC}">
              <c16:uniqueId val="{00000002-A55A-472C-843D-E807C0F833FD}"/>
            </c:ext>
          </c:extLst>
        </c:ser>
        <c:ser>
          <c:idx val="3"/>
          <c:order val="3"/>
          <c:tx>
            <c:strRef>
              <c:f>Grafiks!$E$19</c:f>
              <c:strCache>
                <c:ptCount val="1"/>
                <c:pt idx="0">
                  <c:v>Kazahstāna</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Grafiks!$A$31:$A$40</c:f>
              <c:strCache>
                <c:ptCount val="10"/>
                <c:pt idx="0">
                  <c:v>janv</c:v>
                </c:pt>
                <c:pt idx="1">
                  <c:v>febr</c:v>
                </c:pt>
                <c:pt idx="2">
                  <c:v>marts</c:v>
                </c:pt>
                <c:pt idx="3">
                  <c:v>apr</c:v>
                </c:pt>
                <c:pt idx="4">
                  <c:v>maijs</c:v>
                </c:pt>
                <c:pt idx="5">
                  <c:v>jūn</c:v>
                </c:pt>
                <c:pt idx="6">
                  <c:v>jūl</c:v>
                </c:pt>
                <c:pt idx="7">
                  <c:v>aug</c:v>
                </c:pt>
                <c:pt idx="8">
                  <c:v>sept</c:v>
                </c:pt>
                <c:pt idx="9">
                  <c:v>okt</c:v>
                </c:pt>
              </c:strCache>
            </c:strRef>
          </c:cat>
          <c:val>
            <c:numRef>
              <c:f>Grafiks!$E$31:$E$40</c:f>
              <c:numCache>
                <c:formatCode>0%</c:formatCode>
                <c:ptCount val="10"/>
                <c:pt idx="0">
                  <c:v>0</c:v>
                </c:pt>
                <c:pt idx="1">
                  <c:v>0</c:v>
                </c:pt>
                <c:pt idx="2">
                  <c:v>0</c:v>
                </c:pt>
                <c:pt idx="3">
                  <c:v>0.64187228499485338</c:v>
                </c:pt>
                <c:pt idx="4">
                  <c:v>1</c:v>
                </c:pt>
                <c:pt idx="5">
                  <c:v>0.64871667962949864</c:v>
                </c:pt>
                <c:pt idx="6">
                  <c:v>0.86256249387314976</c:v>
                </c:pt>
                <c:pt idx="7">
                  <c:v>1.6070139450711354E-2</c:v>
                </c:pt>
                <c:pt idx="8">
                  <c:v>0</c:v>
                </c:pt>
                <c:pt idx="9">
                  <c:v>0</c:v>
                </c:pt>
              </c:numCache>
            </c:numRef>
          </c:val>
          <c:extLst>
            <c:ext xmlns:c16="http://schemas.microsoft.com/office/drawing/2014/chart" uri="{C3380CC4-5D6E-409C-BE32-E72D297353CC}">
              <c16:uniqueId val="{00000003-A55A-472C-843D-E807C0F833FD}"/>
            </c:ext>
          </c:extLst>
        </c:ser>
        <c:ser>
          <c:idx val="4"/>
          <c:order val="4"/>
          <c:tx>
            <c:strRef>
              <c:f>Grafiks!$F$19</c:f>
              <c:strCache>
                <c:ptCount val="1"/>
                <c:pt idx="0">
                  <c:v>Lietuva</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c:spPr>
          <c:invertIfNegative val="0"/>
          <c:cat>
            <c:strRef>
              <c:f>Grafiks!$A$31:$A$40</c:f>
              <c:strCache>
                <c:ptCount val="10"/>
                <c:pt idx="0">
                  <c:v>janv</c:v>
                </c:pt>
                <c:pt idx="1">
                  <c:v>febr</c:v>
                </c:pt>
                <c:pt idx="2">
                  <c:v>marts</c:v>
                </c:pt>
                <c:pt idx="3">
                  <c:v>apr</c:v>
                </c:pt>
                <c:pt idx="4">
                  <c:v>maijs</c:v>
                </c:pt>
                <c:pt idx="5">
                  <c:v>jūn</c:v>
                </c:pt>
                <c:pt idx="6">
                  <c:v>jūl</c:v>
                </c:pt>
                <c:pt idx="7">
                  <c:v>aug</c:v>
                </c:pt>
                <c:pt idx="8">
                  <c:v>sept</c:v>
                </c:pt>
                <c:pt idx="9">
                  <c:v>okt</c:v>
                </c:pt>
              </c:strCache>
            </c:strRef>
          </c:cat>
          <c:val>
            <c:numRef>
              <c:f>Grafiks!$F$31:$F$40</c:f>
              <c:numCache>
                <c:formatCode>0%</c:formatCode>
                <c:ptCount val="10"/>
                <c:pt idx="0">
                  <c:v>0</c:v>
                </c:pt>
                <c:pt idx="1">
                  <c:v>0</c:v>
                </c:pt>
                <c:pt idx="2">
                  <c:v>0</c:v>
                </c:pt>
                <c:pt idx="3">
                  <c:v>0</c:v>
                </c:pt>
                <c:pt idx="4">
                  <c:v>0</c:v>
                </c:pt>
                <c:pt idx="5">
                  <c:v>0</c:v>
                </c:pt>
                <c:pt idx="6">
                  <c:v>0</c:v>
                </c:pt>
                <c:pt idx="7">
                  <c:v>5.6747861428587155E-2</c:v>
                </c:pt>
                <c:pt idx="8">
                  <c:v>0</c:v>
                </c:pt>
                <c:pt idx="9">
                  <c:v>0</c:v>
                </c:pt>
              </c:numCache>
            </c:numRef>
          </c:val>
          <c:extLst>
            <c:ext xmlns:c16="http://schemas.microsoft.com/office/drawing/2014/chart" uri="{C3380CC4-5D6E-409C-BE32-E72D297353CC}">
              <c16:uniqueId val="{00000004-A55A-472C-843D-E807C0F833FD}"/>
            </c:ext>
          </c:extLst>
        </c:ser>
        <c:dLbls>
          <c:showLegendKey val="0"/>
          <c:showVal val="0"/>
          <c:showCatName val="0"/>
          <c:showSerName val="0"/>
          <c:showPercent val="0"/>
          <c:showBubbleSize val="0"/>
        </c:dLbls>
        <c:gapWidth val="150"/>
        <c:overlap val="100"/>
        <c:axId val="588149312"/>
        <c:axId val="588151608"/>
      </c:barChart>
      <c:catAx>
        <c:axId val="58814931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crossAx val="588151608"/>
        <c:crosses val="autoZero"/>
        <c:auto val="1"/>
        <c:lblAlgn val="ctr"/>
        <c:lblOffset val="100"/>
        <c:noMultiLvlLbl val="0"/>
      </c:catAx>
      <c:valAx>
        <c:axId val="588151608"/>
        <c:scaling>
          <c:orientation val="minMax"/>
          <c:max val="1"/>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crossAx val="5881493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solidFill>
            <a:schemeClr val="tx1"/>
          </a:solidFill>
          <a:latin typeface="Tahoma" panose="020B0604030504040204" pitchFamily="34" charset="0"/>
          <a:ea typeface="Tahoma" panose="020B0604030504040204" pitchFamily="34" charset="0"/>
          <a:cs typeface="Tahoma" panose="020B0604030504040204" pitchFamily="34" charset="0"/>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A81E9E-1F1A-4AD5-BFBF-693421086E60}" type="datetimeFigureOut">
              <a:rPr lang="en-US" smtClean="0"/>
              <a:pPr/>
              <a:t>2/1/2023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E78DE4-4BBD-4F3C-801E-447E4D3EDDA9}" type="slidenum">
              <a:rPr lang="en-US" smtClean="0"/>
              <a:pPr/>
              <a:t>‹#›</a:t>
            </a:fld>
            <a:endParaRPr lang="en-US"/>
          </a:p>
        </p:txBody>
      </p:sp>
    </p:spTree>
    <p:extLst>
      <p:ext uri="{BB962C8B-B14F-4D97-AF65-F5344CB8AC3E}">
        <p14:creationId xmlns:p14="http://schemas.microsoft.com/office/powerpoint/2010/main" val="3593289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92E78DE4-4BBD-4F3C-801E-447E4D3EDDA9}" type="slidenum">
              <a:rPr lang="en-US" smtClean="0"/>
              <a:pPr/>
              <a:t>1</a:t>
            </a:fld>
            <a:endParaRPr lang="en-US"/>
          </a:p>
        </p:txBody>
      </p:sp>
    </p:spTree>
    <p:extLst>
      <p:ext uri="{BB962C8B-B14F-4D97-AF65-F5344CB8AC3E}">
        <p14:creationId xmlns:p14="http://schemas.microsoft.com/office/powerpoint/2010/main" val="282243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2E78DE4-4BBD-4F3C-801E-447E4D3EDDA9}" type="slidenum">
              <a:rPr lang="en-US" smtClean="0"/>
              <a:pPr/>
              <a:t>6</a:t>
            </a:fld>
            <a:endParaRPr lang="en-US"/>
          </a:p>
        </p:txBody>
      </p:sp>
    </p:spTree>
    <p:extLst>
      <p:ext uri="{BB962C8B-B14F-4D97-AF65-F5344CB8AC3E}">
        <p14:creationId xmlns:p14="http://schemas.microsoft.com/office/powerpoint/2010/main" val="197041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061697-5F63-4B5F-AF61-991358A8661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287849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61697-5F63-4B5F-AF61-991358A8661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165723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61697-5F63-4B5F-AF61-991358A8661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182422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061697-5F63-4B5F-AF61-991358A8661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2231770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061697-5F63-4B5F-AF61-991358A86619}" type="datetimeFigureOut">
              <a:rPr lang="en-US" smtClean="0"/>
              <a:pPr/>
              <a:t>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853090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061697-5F63-4B5F-AF61-991358A8661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405582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061697-5F63-4B5F-AF61-991358A86619}" type="datetimeFigureOut">
              <a:rPr lang="en-US" smtClean="0"/>
              <a:pPr/>
              <a:t>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3620520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61697-5F63-4B5F-AF61-991358A86619}" type="datetimeFigureOut">
              <a:rPr lang="en-US" smtClean="0"/>
              <a:pPr/>
              <a:t>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61678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61697-5F63-4B5F-AF61-991358A86619}" type="datetimeFigureOut">
              <a:rPr lang="en-US" smtClean="0"/>
              <a:pPr/>
              <a:t>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1196489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61697-5F63-4B5F-AF61-991358A8661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365442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061697-5F63-4B5F-AF61-991358A86619}" type="datetimeFigureOut">
              <a:rPr lang="en-US" smtClean="0"/>
              <a:pPr/>
              <a:t>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C61F88-AAF1-4538-81EC-6E79EDB51852}" type="slidenum">
              <a:rPr lang="en-US" smtClean="0"/>
              <a:pPr/>
              <a:t>‹#›</a:t>
            </a:fld>
            <a:endParaRPr lang="en-US"/>
          </a:p>
        </p:txBody>
      </p:sp>
    </p:spTree>
    <p:extLst>
      <p:ext uri="{BB962C8B-B14F-4D97-AF65-F5344CB8AC3E}">
        <p14:creationId xmlns:p14="http://schemas.microsoft.com/office/powerpoint/2010/main" val="49309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61697-5F63-4B5F-AF61-991358A86619}" type="datetimeFigureOut">
              <a:rPr lang="en-US" smtClean="0"/>
              <a:pPr/>
              <a:t>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61F88-AAF1-4538-81EC-6E79EDB51852}" type="slidenum">
              <a:rPr lang="en-US" smtClean="0"/>
              <a:pPr/>
              <a:t>‹#›</a:t>
            </a:fld>
            <a:endParaRPr lang="en-US"/>
          </a:p>
        </p:txBody>
      </p:sp>
    </p:spTree>
    <p:extLst>
      <p:ext uri="{BB962C8B-B14F-4D97-AF65-F5344CB8AC3E}">
        <p14:creationId xmlns:p14="http://schemas.microsoft.com/office/powerpoint/2010/main" val="3128698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kp.gov.lv/lv/jaunums/kp-degvielas-mazumtirdzniecibas-cenu-kapums-nav-konkurences-tiesibu-parkapums?utm_source=https%3A%2F%2Fwww.google.com%2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174715"/>
            <a:ext cx="7719454" cy="1972157"/>
          </a:xfrm>
          <a:prstGeom prst="roundRect">
            <a:avLst/>
          </a:prstGeom>
          <a:solidFill>
            <a:srgbClr val="5B8F7A">
              <a:alpha val="90000"/>
            </a:srgbClr>
          </a:solidFill>
          <a:ln>
            <a:noFill/>
          </a:ln>
        </p:spPr>
        <p:style>
          <a:lnRef idx="0">
            <a:scrgbClr r="0" g="0" b="0"/>
          </a:lnRef>
          <a:fillRef idx="0">
            <a:scrgbClr r="0" g="0" b="0"/>
          </a:fillRef>
          <a:effectRef idx="0">
            <a:scrgbClr r="0" g="0" b="0"/>
          </a:effectRef>
          <a:fontRef idx="minor">
            <a:schemeClr val="dk1"/>
          </a:fontRef>
        </p:style>
        <p:txBody>
          <a:bodyPr>
            <a:noAutofit/>
          </a:bodyPr>
          <a:lstStyle/>
          <a:p>
            <a:endParaRPr lang="lv-LV" sz="1600" b="1" cap="small"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251520" y="6488092"/>
            <a:ext cx="2895600" cy="338554"/>
          </a:xfrm>
          <a:prstGeom prst="rect">
            <a:avLst/>
          </a:prstGeom>
          <a:noFill/>
          <a:ln>
            <a:noFill/>
          </a:ln>
        </p:spPr>
        <p:txBody>
          <a:bodyPr wrap="square" rtlCol="0">
            <a:spAutoFit/>
          </a:bodyPr>
          <a:lstStyle/>
          <a:p>
            <a:pPr algn="ctr"/>
            <a:r>
              <a:rPr lang="lv-LV" sz="1600" dirty="0">
                <a:latin typeface="Tahoma" pitchFamily="34" charset="0"/>
                <a:ea typeface="Tahoma" pitchFamily="34" charset="0"/>
                <a:cs typeface="Tahoma" pitchFamily="34" charset="0"/>
              </a:rPr>
              <a:t>01.02.2023.</a:t>
            </a:r>
          </a:p>
        </p:txBody>
      </p:sp>
      <p:sp>
        <p:nvSpPr>
          <p:cNvPr id="7" name="TextBox 6">
            <a:extLst>
              <a:ext uri="{FF2B5EF4-FFF2-40B4-BE49-F238E27FC236}">
                <a16:creationId xmlns:a16="http://schemas.microsoft.com/office/drawing/2014/main" id="{02A6A98A-5C47-4803-91E7-59AEC20428D3}"/>
              </a:ext>
            </a:extLst>
          </p:cNvPr>
          <p:cNvSpPr txBox="1"/>
          <p:nvPr/>
        </p:nvSpPr>
        <p:spPr>
          <a:xfrm>
            <a:off x="4572000" y="4856876"/>
            <a:ext cx="4781724" cy="1631216"/>
          </a:xfrm>
          <a:prstGeom prst="rect">
            <a:avLst/>
          </a:prstGeom>
          <a:noFill/>
        </p:spPr>
        <p:txBody>
          <a:bodyPr wrap="square">
            <a:spAutoFit/>
          </a:bodyPr>
          <a:lstStyle/>
          <a:p>
            <a:r>
              <a:rPr lang="lv-LV"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Indulis Stikāns</a:t>
            </a:r>
            <a:endParaRPr lang="en-GB" sz="2000" dirty="0">
              <a:effectLst/>
              <a:latin typeface="Tahoma" panose="020B0604030504040204" pitchFamily="34" charset="0"/>
              <a:ea typeface="Tahoma" panose="020B0604030504040204" pitchFamily="34" charset="0"/>
              <a:cs typeface="Tahoma" panose="020B0604030504040204" pitchFamily="34" charset="0"/>
            </a:endParaRPr>
          </a:p>
          <a:p>
            <a:r>
              <a:rPr lang="lv-LV" sz="1600" b="1" dirty="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rPr>
              <a:t>Latvijas Biodegvielu un Bioenerģijas asociācija</a:t>
            </a:r>
            <a:endParaRPr lang="en-GB" sz="2000" dirty="0">
              <a:solidFill>
                <a:schemeClr val="bg2">
                  <a:lumMod val="50000"/>
                </a:schemeClr>
              </a:solidFill>
              <a:effectLst/>
              <a:latin typeface="Tahoma" panose="020B0604030504040204" pitchFamily="34" charset="0"/>
              <a:ea typeface="Tahoma" panose="020B0604030504040204" pitchFamily="34" charset="0"/>
              <a:cs typeface="Tahoma" panose="020B0604030504040204" pitchFamily="34" charset="0"/>
            </a:endParaRPr>
          </a:p>
          <a:p>
            <a:r>
              <a:rPr lang="lv-LV" sz="1600" b="1" dirty="0">
                <a:effectLst/>
                <a:latin typeface="Tahoma" panose="020B0604030504040204" pitchFamily="34" charset="0"/>
                <a:ea typeface="Tahoma" panose="020B0604030504040204" pitchFamily="34" charset="0"/>
                <a:cs typeface="Tahoma" panose="020B0604030504040204" pitchFamily="34" charset="0"/>
              </a:rPr>
              <a:t>Valdes loceklis</a:t>
            </a:r>
            <a:endParaRPr lang="en-GB" sz="2000" dirty="0">
              <a:effectLst/>
              <a:latin typeface="Tahoma" panose="020B0604030504040204" pitchFamily="34" charset="0"/>
              <a:ea typeface="Tahoma" panose="020B0604030504040204" pitchFamily="34" charset="0"/>
              <a:cs typeface="Tahoma" panose="020B0604030504040204" pitchFamily="34" charset="0"/>
            </a:endParaRPr>
          </a:p>
          <a:p>
            <a:r>
              <a:rPr lang="lv-LV"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Tālrunis: +371 63 620 865</a:t>
            </a:r>
            <a:endParaRPr lang="en-GB" sz="2000" dirty="0">
              <a:effectLst/>
              <a:latin typeface="Tahoma" panose="020B0604030504040204" pitchFamily="34" charset="0"/>
              <a:ea typeface="Tahoma" panose="020B0604030504040204" pitchFamily="34" charset="0"/>
              <a:cs typeface="Tahoma" panose="020B0604030504040204" pitchFamily="34" charset="0"/>
            </a:endParaRPr>
          </a:p>
          <a:p>
            <a:r>
              <a:rPr lang="lv-LV"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e-pasts: lbba@lbba.lv</a:t>
            </a:r>
            <a:endParaRPr lang="en-GB" sz="20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lide Number Placeholder 2">
            <a:extLst>
              <a:ext uri="{FF2B5EF4-FFF2-40B4-BE49-F238E27FC236}">
                <a16:creationId xmlns:a16="http://schemas.microsoft.com/office/drawing/2014/main" id="{D551A670-7485-5C55-E91C-C25A23227424}"/>
              </a:ext>
            </a:extLst>
          </p:cNvPr>
          <p:cNvSpPr>
            <a:spLocks noGrp="1"/>
          </p:cNvSpPr>
          <p:nvPr>
            <p:ph type="sldNum" sz="quarter" idx="12"/>
          </p:nvPr>
        </p:nvSpPr>
        <p:spPr/>
        <p:txBody>
          <a:bodyPr/>
          <a:lstStyle/>
          <a:p>
            <a:fld id="{21C61F88-AAF1-4538-81EC-6E79EDB51852}" type="slidenum">
              <a:rPr lang="en-US" smtClean="0"/>
              <a:pPr/>
              <a:t>1</a:t>
            </a:fld>
            <a:endParaRPr lang="en-US"/>
          </a:p>
        </p:txBody>
      </p:sp>
      <p:sp>
        <p:nvSpPr>
          <p:cNvPr id="6" name="TextBox 5">
            <a:extLst>
              <a:ext uri="{FF2B5EF4-FFF2-40B4-BE49-F238E27FC236}">
                <a16:creationId xmlns:a16="http://schemas.microsoft.com/office/drawing/2014/main" id="{FDB937D9-9E25-8835-95E5-F6C718CA843B}"/>
              </a:ext>
            </a:extLst>
          </p:cNvPr>
          <p:cNvSpPr txBox="1"/>
          <p:nvPr/>
        </p:nvSpPr>
        <p:spPr>
          <a:xfrm>
            <a:off x="215516" y="2636912"/>
            <a:ext cx="8712968" cy="865346"/>
          </a:xfrm>
          <a:prstGeom prst="roundRect">
            <a:avLst>
              <a:gd name="adj" fmla="val 31935"/>
            </a:avLst>
          </a:prstGeom>
          <a:gradFill flip="none" rotWithShape="1">
            <a:gsLst>
              <a:gs pos="0">
                <a:srgbClr val="A5A271">
                  <a:tint val="66000"/>
                  <a:satMod val="160000"/>
                </a:srgbClr>
              </a:gs>
              <a:gs pos="50000">
                <a:srgbClr val="A5A271">
                  <a:tint val="44500"/>
                  <a:satMod val="160000"/>
                </a:srgbClr>
              </a:gs>
              <a:gs pos="100000">
                <a:srgbClr val="A5A271">
                  <a:tint val="23500"/>
                  <a:satMod val="160000"/>
                </a:srgbClr>
              </a:gs>
            </a:gsLst>
            <a:lin ang="0" scaled="1"/>
            <a:tileRect/>
          </a:gradFill>
          <a:effectLst>
            <a:outerShdw blurRad="50800" dist="38100" dir="2700000" algn="tl" rotWithShape="0">
              <a:prstClr val="black">
                <a:alpha val="40000"/>
              </a:prstClr>
            </a:outerShdw>
          </a:effectLst>
        </p:spPr>
        <p:txBody>
          <a:bodyPr wrap="square">
            <a:spAutoFit/>
          </a:bodyPr>
          <a:lstStyle/>
          <a:p>
            <a:pPr algn="ctr"/>
            <a:r>
              <a:rPr lang="lv-LV" sz="2000" b="1" cap="all" dirty="0">
                <a:latin typeface="Tahoma" panose="020B0604030504040204" pitchFamily="34" charset="0"/>
                <a:ea typeface="Tahoma" panose="020B0604030504040204" pitchFamily="34" charset="0"/>
                <a:cs typeface="Tahoma" panose="020B0604030504040204" pitchFamily="34" charset="0"/>
              </a:rPr>
              <a:t>Krīze transporta zaļināšanā un biodegvielas nozīme tautsaimniecībā</a:t>
            </a:r>
          </a:p>
        </p:txBody>
      </p:sp>
      <p:pic>
        <p:nvPicPr>
          <p:cNvPr id="8" name="Picture 7" descr="Text, logo&#10;&#10;Description automatically generated">
            <a:extLst>
              <a:ext uri="{FF2B5EF4-FFF2-40B4-BE49-F238E27FC236}">
                <a16:creationId xmlns:a16="http://schemas.microsoft.com/office/drawing/2014/main" id="{1938E87A-5CF3-F73D-2E68-5E3C780207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6934" y="135890"/>
            <a:ext cx="3847066" cy="14209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18CC8-4F27-E19F-5873-72C7315A2704}"/>
              </a:ext>
            </a:extLst>
          </p:cNvPr>
          <p:cNvSpPr>
            <a:spLocks noGrp="1"/>
          </p:cNvSpPr>
          <p:nvPr>
            <p:ph type="title"/>
          </p:nvPr>
        </p:nvSpPr>
        <p:spPr>
          <a:xfrm>
            <a:off x="628649" y="262285"/>
            <a:ext cx="7886700" cy="994172"/>
          </a:xfrm>
        </p:spPr>
        <p:txBody>
          <a:bodyPr>
            <a:noAutofit/>
          </a:bodyPr>
          <a:lstStyle/>
          <a:p>
            <a:r>
              <a:rPr lang="lv-LV" sz="2600" b="1" dirty="0">
                <a:latin typeface="Tahoma" panose="020B0604030504040204" pitchFamily="34" charset="0"/>
                <a:ea typeface="Tahoma" panose="020B0604030504040204" pitchFamily="34" charset="0"/>
                <a:cs typeface="Tahoma" panose="020B0604030504040204" pitchFamily="34" charset="0"/>
              </a:rPr>
              <a:t>Kaimiņvalstīs ir ieviesti ietekmīgi zaļināšanas instrumenti</a:t>
            </a:r>
          </a:p>
        </p:txBody>
      </p:sp>
      <p:sp>
        <p:nvSpPr>
          <p:cNvPr id="4" name="Slide Number Placeholder 3">
            <a:extLst>
              <a:ext uri="{FF2B5EF4-FFF2-40B4-BE49-F238E27FC236}">
                <a16:creationId xmlns:a16="http://schemas.microsoft.com/office/drawing/2014/main" id="{4DEA6AFF-DF8C-7867-B8FC-CDFA45BDCE40}"/>
              </a:ext>
            </a:extLst>
          </p:cNvPr>
          <p:cNvSpPr>
            <a:spLocks noGrp="1"/>
          </p:cNvSpPr>
          <p:nvPr>
            <p:ph type="sldNum" sz="quarter" idx="12"/>
          </p:nvPr>
        </p:nvSpPr>
        <p:spPr/>
        <p:txBody>
          <a:bodyPr/>
          <a:lstStyle/>
          <a:p>
            <a:fld id="{D112953A-222A-4920-B20D-534C53AD2BBE}" type="slidenum">
              <a:rPr lang="lv-LV" smtClean="0"/>
              <a:t>10</a:t>
            </a:fld>
            <a:endParaRPr lang="lv-LV"/>
          </a:p>
        </p:txBody>
      </p:sp>
      <p:graphicFrame>
        <p:nvGraphicFramePr>
          <p:cNvPr id="13" name="Table 13">
            <a:extLst>
              <a:ext uri="{FF2B5EF4-FFF2-40B4-BE49-F238E27FC236}">
                <a16:creationId xmlns:a16="http://schemas.microsoft.com/office/drawing/2014/main" id="{915C8FED-C9C2-618A-BD6E-117C9F0220A8}"/>
              </a:ext>
            </a:extLst>
          </p:cNvPr>
          <p:cNvGraphicFramePr>
            <a:graphicFrameLocks noGrp="1"/>
          </p:cNvGraphicFramePr>
          <p:nvPr>
            <p:extLst>
              <p:ext uri="{D42A27DB-BD31-4B8C-83A1-F6EECF244321}">
                <p14:modId xmlns:p14="http://schemas.microsoft.com/office/powerpoint/2010/main" val="4086994764"/>
              </p:ext>
            </p:extLst>
          </p:nvPr>
        </p:nvGraphicFramePr>
        <p:xfrm>
          <a:off x="433402" y="1425734"/>
          <a:ext cx="8277195" cy="3618053"/>
        </p:xfrm>
        <a:graphic>
          <a:graphicData uri="http://schemas.openxmlformats.org/drawingml/2006/table">
            <a:tbl>
              <a:tblPr firstRow="1" bandRow="1">
                <a:tableStyleId>{5C22544A-7EE6-4342-B048-85BDC9FD1C3A}</a:tableStyleId>
              </a:tblPr>
              <a:tblGrid>
                <a:gridCol w="1721987">
                  <a:extLst>
                    <a:ext uri="{9D8B030D-6E8A-4147-A177-3AD203B41FA5}">
                      <a16:colId xmlns:a16="http://schemas.microsoft.com/office/drawing/2014/main" val="3419211450"/>
                    </a:ext>
                  </a:extLst>
                </a:gridCol>
                <a:gridCol w="6555208">
                  <a:extLst>
                    <a:ext uri="{9D8B030D-6E8A-4147-A177-3AD203B41FA5}">
                      <a16:colId xmlns:a16="http://schemas.microsoft.com/office/drawing/2014/main" val="4245612177"/>
                    </a:ext>
                  </a:extLst>
                </a:gridCol>
              </a:tblGrid>
              <a:tr h="1687983">
                <a:tc>
                  <a:txBody>
                    <a:bodyPr/>
                    <a:lstStyle/>
                    <a:p>
                      <a:endParaRPr lang="lv-LV" sz="16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a:stretch>
                    </a:blipFill>
                  </a:tcPr>
                </a:tc>
                <a:tc>
                  <a:txBody>
                    <a:bodyPr/>
                    <a:lstStyle/>
                    <a:p>
                      <a:pPr algn="just"/>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Igaunijā</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ir ieviests </a:t>
                      </a:r>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pienākums degvielas piegādātājiem </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katru gadu līdz 2024.g. nodrošināt 7,5% atjaunojamās enerģijas realizētajā produkcijā. No 2028. g. pienākums 8,5%. </a:t>
                      </a:r>
                    </a:p>
                    <a:p>
                      <a:pPr algn="just"/>
                      <a:endPar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pPr algn="just"/>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Par pienākuma neizpildi juridiskām personām paredzēts </a:t>
                      </a:r>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sods līdz 10 milj. euro.</a:t>
                      </a:r>
                    </a:p>
                    <a:p>
                      <a:pPr algn="just"/>
                      <a:endParaRPr lang="lv-LV" sz="1600"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235757101"/>
                  </a:ext>
                </a:extLst>
              </a:tr>
              <a:tr h="1819733">
                <a:tc>
                  <a:txBody>
                    <a:bodyPr/>
                    <a:lstStyle/>
                    <a:p>
                      <a:endParaRPr lang="lv-LV" sz="1600" dirty="0">
                        <a:latin typeface="Tahoma" panose="020B0604030504040204" pitchFamily="34" charset="0"/>
                        <a:ea typeface="Tahoma" panose="020B0604030504040204" pitchFamily="34" charset="0"/>
                        <a:cs typeface="Tahom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a:stretch>
                    </a:blipFill>
                  </a:tcPr>
                </a:tc>
                <a:tc>
                  <a:txBody>
                    <a:bodyPr/>
                    <a:lstStyle/>
                    <a:p>
                      <a:pPr algn="just"/>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Lietuvā</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ir ieviests </a:t>
                      </a:r>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pienākums degvielas piegādātājiem </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katru gadu realizēt zināmu apjomu AER (2022.g. 6.8%, 2025.g. 8.6%, 2030.g. 16.8%). </a:t>
                      </a:r>
                    </a:p>
                    <a:p>
                      <a:pPr algn="just"/>
                      <a:endPar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endParaRPr>
                    </a:p>
                    <a:p>
                      <a:pPr algn="just"/>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Paralēli tam visu gadu degvielai ir arī ieviests </a:t>
                      </a:r>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obligātais piejaukums </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(B7 un E10), kā arī </a:t>
                      </a:r>
                      <a:r>
                        <a:rPr lang="lv-LV" sz="1600" b="1"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samazinātas akcīzes nodokļa likmes</a:t>
                      </a:r>
                      <a:r>
                        <a:rPr lang="lv-LV" sz="1600" b="0" dirty="0">
                          <a:solidFill>
                            <a:sysClr val="windowText" lastClr="000000"/>
                          </a:solidFill>
                          <a:latin typeface="Tahoma" panose="020B0604030504040204" pitchFamily="34" charset="0"/>
                          <a:ea typeface="Tahoma" panose="020B0604030504040204" pitchFamily="34" charset="0"/>
                          <a:cs typeface="Tahoma" panose="020B0604030504040204" pitchFamily="34" charset="0"/>
                        </a:rPr>
                        <a:t>, kas mainās atkarībā no biodegvielas piejaukuma.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2191469"/>
                  </a:ext>
                </a:extLst>
              </a:tr>
            </a:tbl>
          </a:graphicData>
        </a:graphic>
      </p:graphicFrame>
      <p:sp>
        <p:nvSpPr>
          <p:cNvPr id="16" name="TextBox 15">
            <a:extLst>
              <a:ext uri="{FF2B5EF4-FFF2-40B4-BE49-F238E27FC236}">
                <a16:creationId xmlns:a16="http://schemas.microsoft.com/office/drawing/2014/main" id="{1FC130F1-817E-1328-7D33-F1DF54FADC93}"/>
              </a:ext>
            </a:extLst>
          </p:cNvPr>
          <p:cNvSpPr txBox="1"/>
          <p:nvPr/>
        </p:nvSpPr>
        <p:spPr>
          <a:xfrm>
            <a:off x="1016728" y="5262989"/>
            <a:ext cx="7659952" cy="338554"/>
          </a:xfrm>
          <a:prstGeom prst="rect">
            <a:avLst/>
          </a:prstGeom>
          <a:noFill/>
        </p:spPr>
        <p:txBody>
          <a:bodyPr wrap="square" rtlCol="0">
            <a:spAutoFit/>
          </a:bodyPr>
          <a:lstStyle/>
          <a:p>
            <a:r>
              <a:rPr lang="lv-LV" sz="1600" dirty="0">
                <a:latin typeface="Tahoma" panose="020B0604030504040204" pitchFamily="34" charset="0"/>
                <a:ea typeface="Tahoma" panose="020B0604030504040204" pitchFamily="34" charset="0"/>
                <a:cs typeface="Tahoma" panose="020B0604030504040204" pitchFamily="34" charset="0"/>
              </a:rPr>
              <a:t>AER veicināšanas un SEG samazināšanas pasākumi Igaunijā un Lietuvā</a:t>
            </a:r>
          </a:p>
        </p:txBody>
      </p:sp>
    </p:spTree>
    <p:extLst>
      <p:ext uri="{BB962C8B-B14F-4D97-AF65-F5344CB8AC3E}">
        <p14:creationId xmlns:p14="http://schemas.microsoft.com/office/powerpoint/2010/main" val="367486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1E956D-7A8A-4772-B164-DEDB12699208}"/>
              </a:ext>
            </a:extLst>
          </p:cNvPr>
          <p:cNvSpPr txBox="1">
            <a:spLocks/>
          </p:cNvSpPr>
          <p:nvPr/>
        </p:nvSpPr>
        <p:spPr>
          <a:xfrm>
            <a:off x="318939" y="260648"/>
            <a:ext cx="850612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sz="2800" b="1" dirty="0">
                <a:latin typeface="Tahoma" pitchFamily="34" charset="0"/>
                <a:ea typeface="Tahoma" pitchFamily="34" charset="0"/>
                <a:cs typeface="Tahoma" pitchFamily="34" charset="0"/>
              </a:rPr>
              <a:t>Kā zaļināt transportu ekonomiski pamatotā veidā?</a:t>
            </a:r>
          </a:p>
        </p:txBody>
      </p:sp>
      <p:sp>
        <p:nvSpPr>
          <p:cNvPr id="6" name="Content Placeholder 6">
            <a:extLst>
              <a:ext uri="{FF2B5EF4-FFF2-40B4-BE49-F238E27FC236}">
                <a16:creationId xmlns:a16="http://schemas.microsoft.com/office/drawing/2014/main" id="{C6BDC0A2-6629-467F-AE91-67A97ED5DDB0}"/>
              </a:ext>
            </a:extLst>
          </p:cNvPr>
          <p:cNvSpPr>
            <a:spLocks noGrp="1"/>
          </p:cNvSpPr>
          <p:nvPr>
            <p:ph idx="1"/>
          </p:nvPr>
        </p:nvSpPr>
        <p:spPr>
          <a:xfrm>
            <a:off x="74265" y="1916832"/>
            <a:ext cx="8750796" cy="4409379"/>
          </a:xfrm>
        </p:spPr>
        <p:txBody>
          <a:bodyPr>
            <a:noAutofit/>
          </a:bodyPr>
          <a:lstStyle/>
          <a:p>
            <a:pPr lvl="1">
              <a:spcAft>
                <a:spcPts val="600"/>
              </a:spcAft>
              <a:buFont typeface="Arial" panose="020B0604020202020204" pitchFamily="34" charset="0"/>
              <a:buChar char="•"/>
            </a:pPr>
            <a:r>
              <a:rPr lang="lv-LV" sz="2000" u="sng" dirty="0">
                <a:latin typeface="Tahoma" pitchFamily="34" charset="0"/>
                <a:ea typeface="Tahoma" pitchFamily="34" charset="0"/>
                <a:cs typeface="Tahoma" pitchFamily="34" charset="0"/>
              </a:rPr>
              <a:t>Nepieciešami visi atjaunojamo energoresursu veid</a:t>
            </a:r>
            <a:r>
              <a:rPr lang="lv-LV" sz="2000" dirty="0">
                <a:latin typeface="Tahoma" pitchFamily="34" charset="0"/>
                <a:ea typeface="Tahoma" pitchFamily="34" charset="0"/>
                <a:cs typeface="Tahoma" pitchFamily="34" charset="0"/>
              </a:rPr>
              <a:t>i (gan pirmās, gan otrās paaudzes biodegviela, </a:t>
            </a:r>
            <a:r>
              <a:rPr lang="lv-LV" sz="2000" dirty="0" err="1">
                <a:latin typeface="Tahoma" pitchFamily="34" charset="0"/>
                <a:ea typeface="Tahoma" pitchFamily="34" charset="0"/>
                <a:cs typeface="Tahoma" pitchFamily="34" charset="0"/>
              </a:rPr>
              <a:t>biometāns</a:t>
            </a:r>
            <a:r>
              <a:rPr lang="lv-LV" sz="2000" dirty="0">
                <a:latin typeface="Tahoma" pitchFamily="34" charset="0"/>
                <a:ea typeface="Tahoma" pitchFamily="34" charset="0"/>
                <a:cs typeface="Tahoma" pitchFamily="34" charset="0"/>
              </a:rPr>
              <a:t>, atjaunojamā elektroenerģija &amp; ūdeņradis)</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Pirmās paaudzes biodegvielu obligātais piejaukums visa gada garumā</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Likumdošanā atjaunot pienākumu degvielas piegādātājiem samazināt aprites cikla emisijas un sodu par šī pienākuma neizpildi</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Likumdošanā paredzēt mazākus nodokļus degvielas sajaukumiem ar biodegvielu</a:t>
            </a:r>
            <a:br>
              <a:rPr lang="lv-LV" sz="2000" dirty="0">
                <a:latin typeface="Tahoma" pitchFamily="34" charset="0"/>
                <a:ea typeface="Tahoma" pitchFamily="34" charset="0"/>
                <a:cs typeface="Tahoma" pitchFamily="34" charset="0"/>
              </a:rPr>
            </a:br>
            <a:r>
              <a:rPr lang="lv-LV" sz="2000" dirty="0">
                <a:latin typeface="Tahoma" pitchFamily="34" charset="0"/>
                <a:ea typeface="Tahoma" pitchFamily="34" charset="0"/>
                <a:cs typeface="Tahoma" pitchFamily="34" charset="0"/>
              </a:rPr>
              <a:t> </a:t>
            </a:r>
            <a:r>
              <a:rPr lang="lv-LV" sz="2000" b="1" dirty="0">
                <a:latin typeface="Tahoma" pitchFamily="34" charset="0"/>
                <a:ea typeface="Tahoma" pitchFamily="34" charset="0"/>
                <a:cs typeface="Tahoma" pitchFamily="34" charset="0"/>
              </a:rPr>
              <a:t/>
            </a:r>
            <a:br>
              <a:rPr lang="lv-LV" sz="2000" b="1" dirty="0">
                <a:latin typeface="Tahoma" pitchFamily="34" charset="0"/>
                <a:ea typeface="Tahoma" pitchFamily="34" charset="0"/>
                <a:cs typeface="Tahoma" pitchFamily="34" charset="0"/>
              </a:rPr>
            </a:br>
            <a:r>
              <a:rPr lang="lv-LV" sz="2000" dirty="0">
                <a:latin typeface="Tahoma" pitchFamily="34" charset="0"/>
                <a:ea typeface="Tahoma" pitchFamily="34" charset="0"/>
                <a:cs typeface="Tahoma" pitchFamily="34" charset="0"/>
              </a:rPr>
              <a:t> </a:t>
            </a:r>
          </a:p>
        </p:txBody>
      </p:sp>
    </p:spTree>
    <p:extLst>
      <p:ext uri="{BB962C8B-B14F-4D97-AF65-F5344CB8AC3E}">
        <p14:creationId xmlns:p14="http://schemas.microsoft.com/office/powerpoint/2010/main" val="1388735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5B1EB-D872-8059-549D-856AE72C0403}"/>
              </a:ext>
            </a:extLst>
          </p:cNvPr>
          <p:cNvSpPr>
            <a:spLocks noGrp="1"/>
          </p:cNvSpPr>
          <p:nvPr>
            <p:ph type="title"/>
          </p:nvPr>
        </p:nvSpPr>
        <p:spPr>
          <a:xfrm>
            <a:off x="469404" y="366589"/>
            <a:ext cx="8229600" cy="1143000"/>
          </a:xfrm>
        </p:spPr>
        <p:txBody>
          <a:bodyPr>
            <a:normAutofit/>
          </a:bodyPr>
          <a:lstStyle/>
          <a:p>
            <a:pPr algn="l"/>
            <a:r>
              <a:rPr lang="lv-LV" sz="2400" b="1" dirty="0">
                <a:latin typeface="Tahoma" panose="020B0604030504040204" pitchFamily="34" charset="0"/>
                <a:ea typeface="Tahoma" panose="020B0604030504040204" pitchFamily="34" charset="0"/>
                <a:cs typeface="Tahoma" panose="020B0604030504040204" pitchFamily="34" charset="0"/>
              </a:rPr>
              <a:t>Ko lūdzam Ilgtspējīgas attīstības komisijai?</a:t>
            </a:r>
          </a:p>
        </p:txBody>
      </p:sp>
      <p:sp>
        <p:nvSpPr>
          <p:cNvPr id="3" name="Content Placeholder 2">
            <a:extLst>
              <a:ext uri="{FF2B5EF4-FFF2-40B4-BE49-F238E27FC236}">
                <a16:creationId xmlns:a16="http://schemas.microsoft.com/office/drawing/2014/main" id="{2FB3CDD9-993B-0158-C4ED-7E4D1BA87034}"/>
              </a:ext>
            </a:extLst>
          </p:cNvPr>
          <p:cNvSpPr>
            <a:spLocks noGrp="1"/>
          </p:cNvSpPr>
          <p:nvPr>
            <p:ph idx="1"/>
          </p:nvPr>
        </p:nvSpPr>
        <p:spPr>
          <a:xfrm>
            <a:off x="467544" y="1700808"/>
            <a:ext cx="7991028" cy="3696096"/>
          </a:xfrm>
        </p:spPr>
        <p:txBody>
          <a:bodyPr>
            <a:normAutofit/>
          </a:bodyPr>
          <a:lstStyle/>
          <a:p>
            <a:pPr algn="just">
              <a:lnSpc>
                <a:spcPct val="105000"/>
              </a:lnSpc>
              <a:spcAft>
                <a:spcPts val="800"/>
              </a:spcAft>
            </a:pPr>
            <a:r>
              <a:rPr lang="lv-LV" sz="1800" dirty="0">
                <a:effectLst/>
                <a:latin typeface="Tahoma" panose="020B0604030504040204" pitchFamily="34" charset="0"/>
                <a:ea typeface="Tahoma" panose="020B0604030504040204" pitchFamily="34" charset="0"/>
                <a:cs typeface="Tahoma" panose="020B0604030504040204" pitchFamily="34" charset="0"/>
              </a:rPr>
              <a:t>Vērsties KEM ar viedokli aicinot: </a:t>
            </a:r>
          </a:p>
          <a:p>
            <a:pPr marL="857250" lvl="1" indent="-457200" algn="just">
              <a:lnSpc>
                <a:spcPct val="105000"/>
              </a:lnSpc>
              <a:spcAft>
                <a:spcPts val="800"/>
              </a:spcAft>
              <a:buAutoNum type="arabicParenR"/>
            </a:pPr>
            <a:r>
              <a:rPr lang="lv-LV" sz="1800" dirty="0">
                <a:latin typeface="Tahoma" panose="020B0604030504040204" pitchFamily="34" charset="0"/>
                <a:ea typeface="Tahoma" panose="020B0604030504040204" pitchFamily="34" charset="0"/>
                <a:cs typeface="Tahoma" panose="020B0604030504040204" pitchFamily="34" charset="0"/>
              </a:rPr>
              <a:t>P</a:t>
            </a:r>
            <a:r>
              <a:rPr lang="lv-LV" sz="1800" dirty="0">
                <a:effectLst/>
                <a:latin typeface="Tahoma" panose="020B0604030504040204" pitchFamily="34" charset="0"/>
                <a:ea typeface="Tahoma" panose="020B0604030504040204" pitchFamily="34" charset="0"/>
                <a:cs typeface="Tahoma" panose="020B0604030504040204" pitchFamily="34" charset="0"/>
              </a:rPr>
              <a:t>lānot </a:t>
            </a:r>
            <a:r>
              <a:rPr lang="lv-LV" sz="1800" u="sng" dirty="0">
                <a:effectLst/>
                <a:latin typeface="Tahoma" panose="020B0604030504040204" pitchFamily="34" charset="0"/>
                <a:ea typeface="Tahoma" panose="020B0604030504040204" pitchFamily="34" charset="0"/>
                <a:cs typeface="Tahoma" panose="020B0604030504040204" pitchFamily="34" charset="0"/>
              </a:rPr>
              <a:t>visu</a:t>
            </a:r>
            <a:r>
              <a:rPr lang="lv-LV" sz="1800" dirty="0">
                <a:effectLst/>
                <a:latin typeface="Tahoma" panose="020B0604030504040204" pitchFamily="34" charset="0"/>
                <a:ea typeface="Tahoma" panose="020B0604030504040204" pitchFamily="34" charset="0"/>
                <a:cs typeface="Tahoma" panose="020B0604030504040204" pitchFamily="34" charset="0"/>
              </a:rPr>
              <a:t> atjaunojamo degvielu veidu izmantošanu;</a:t>
            </a:r>
          </a:p>
          <a:p>
            <a:pPr marL="857250" lvl="1" indent="-457200" algn="just">
              <a:lnSpc>
                <a:spcPct val="105000"/>
              </a:lnSpc>
              <a:spcAft>
                <a:spcPts val="800"/>
              </a:spcAft>
              <a:buAutoNum type="arabicParenR"/>
            </a:pPr>
            <a:r>
              <a:rPr lang="lv-LV" sz="1800" dirty="0">
                <a:effectLst/>
                <a:latin typeface="Tahoma" panose="020B0604030504040204" pitchFamily="34" charset="0"/>
                <a:ea typeface="Tahoma" panose="020B0604030504040204" pitchFamily="34" charset="0"/>
                <a:cs typeface="Tahoma" panose="020B0604030504040204" pitchFamily="34" charset="0"/>
              </a:rPr>
              <a:t>Atjaunot obligāto biodegvielas piejaukumu no 2023.g. 1.aprīļa;</a:t>
            </a:r>
          </a:p>
          <a:p>
            <a:pPr marL="857250" lvl="1" indent="-457200" algn="just">
              <a:lnSpc>
                <a:spcPct val="105000"/>
              </a:lnSpc>
              <a:spcAft>
                <a:spcPts val="800"/>
              </a:spcAft>
              <a:buFont typeface="Arial" pitchFamily="34" charset="0"/>
              <a:buAutoNum type="arabicParenR"/>
            </a:pPr>
            <a:r>
              <a:rPr lang="lv-LV" sz="1800" dirty="0">
                <a:effectLst/>
                <a:latin typeface="Tahoma" panose="020B0604030504040204" pitchFamily="34" charset="0"/>
                <a:ea typeface="Tahoma" panose="020B0604030504040204" pitchFamily="34" charset="0"/>
                <a:cs typeface="Tahoma" panose="020B0604030504040204" pitchFamily="34" charset="0"/>
              </a:rPr>
              <a:t>Noteikt biodegvielas obligāto piejaukumu visa gada garumā.</a:t>
            </a:r>
          </a:p>
          <a:p>
            <a:pPr marL="857250" lvl="1" indent="-457200" algn="just">
              <a:lnSpc>
                <a:spcPct val="105000"/>
              </a:lnSpc>
              <a:spcAft>
                <a:spcPts val="800"/>
              </a:spcAft>
              <a:buAutoNum type="arabicParenR"/>
            </a:pPr>
            <a:endParaRPr lang="lv-LV" sz="1800" dirty="0">
              <a:effectLst/>
              <a:latin typeface="Tahoma" panose="020B0604030504040204" pitchFamily="34" charset="0"/>
              <a:ea typeface="Tahoma" panose="020B0604030504040204" pitchFamily="34" charset="0"/>
              <a:cs typeface="Tahoma" panose="020B0604030504040204" pitchFamily="34" charset="0"/>
            </a:endParaRPr>
          </a:p>
          <a:p>
            <a:pPr algn="just">
              <a:lnSpc>
                <a:spcPct val="105000"/>
              </a:lnSpc>
              <a:spcAft>
                <a:spcPts val="800"/>
              </a:spcAft>
            </a:pPr>
            <a:r>
              <a:rPr lang="lv-LV" sz="1800" dirty="0">
                <a:effectLst/>
                <a:latin typeface="Tahoma" panose="020B0604030504040204" pitchFamily="34" charset="0"/>
                <a:ea typeface="Tahoma" panose="020B0604030504040204" pitchFamily="34" charset="0"/>
                <a:cs typeface="Tahoma" panose="020B0604030504040204" pitchFamily="34" charset="0"/>
              </a:rPr>
              <a:t>Atjaunot likumdošanā pienākumu degvielas piegādātājiem samazināt aprites cikla emisijas degvielā un ieviest sodus par mērķu neizpildi (Direktīvas prasības).</a:t>
            </a:r>
            <a:endParaRPr lang="lv-LV" sz="1800" u="sng" dirty="0">
              <a:effectLst/>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33CBD6CC-9818-17B8-0418-4A7EFF929219}"/>
              </a:ext>
            </a:extLst>
          </p:cNvPr>
          <p:cNvSpPr>
            <a:spLocks noGrp="1"/>
          </p:cNvSpPr>
          <p:nvPr>
            <p:ph type="sldNum" sz="quarter" idx="12"/>
          </p:nvPr>
        </p:nvSpPr>
        <p:spPr/>
        <p:txBody>
          <a:bodyPr/>
          <a:lstStyle/>
          <a:p>
            <a:fld id="{D112953A-222A-4920-B20D-534C53AD2BBE}" type="slidenum">
              <a:rPr lang="lv-LV" smtClean="0"/>
              <a:t>12</a:t>
            </a:fld>
            <a:endParaRPr lang="lv-LV" dirty="0"/>
          </a:p>
        </p:txBody>
      </p:sp>
    </p:spTree>
    <p:extLst>
      <p:ext uri="{BB962C8B-B14F-4D97-AF65-F5344CB8AC3E}">
        <p14:creationId xmlns:p14="http://schemas.microsoft.com/office/powerpoint/2010/main" val="1388752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6DE00D-347E-46D0-9CEF-0F2629E996EA}"/>
              </a:ext>
            </a:extLst>
          </p:cNvPr>
          <p:cNvSpPr>
            <a:spLocks noGrp="1"/>
          </p:cNvSpPr>
          <p:nvPr>
            <p:ph idx="1"/>
          </p:nvPr>
        </p:nvSpPr>
        <p:spPr>
          <a:xfrm>
            <a:off x="1907704" y="2636912"/>
            <a:ext cx="8229600" cy="4525963"/>
          </a:xfrm>
        </p:spPr>
        <p:txBody>
          <a:bodyPr>
            <a:normAutofit/>
          </a:bodyPr>
          <a:lstStyle/>
          <a:p>
            <a:pPr marL="0" indent="0">
              <a:buNone/>
            </a:pPr>
            <a:r>
              <a:rPr lang="lv-LV" sz="4000" b="1" dirty="0">
                <a:latin typeface="Tahoma" panose="020B0604030504040204" pitchFamily="34" charset="0"/>
                <a:ea typeface="Tahoma" panose="020B0604030504040204" pitchFamily="34" charset="0"/>
                <a:cs typeface="Tahoma" panose="020B0604030504040204" pitchFamily="34" charset="0"/>
              </a:rPr>
              <a:t>Paldies par uzmanību!</a:t>
            </a:r>
          </a:p>
        </p:txBody>
      </p:sp>
    </p:spTree>
    <p:extLst>
      <p:ext uri="{BB962C8B-B14F-4D97-AF65-F5344CB8AC3E}">
        <p14:creationId xmlns:p14="http://schemas.microsoft.com/office/powerpoint/2010/main" val="380874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18CC8-4F27-E19F-5873-72C7315A2704}"/>
              </a:ext>
            </a:extLst>
          </p:cNvPr>
          <p:cNvSpPr>
            <a:spLocks noGrp="1"/>
          </p:cNvSpPr>
          <p:nvPr>
            <p:ph type="title"/>
          </p:nvPr>
        </p:nvSpPr>
        <p:spPr>
          <a:xfrm>
            <a:off x="330935" y="422963"/>
            <a:ext cx="8615172" cy="994172"/>
          </a:xfrm>
        </p:spPr>
        <p:txBody>
          <a:bodyPr>
            <a:noAutofit/>
          </a:bodyPr>
          <a:lstStyle/>
          <a:p>
            <a:pPr algn="l"/>
            <a:r>
              <a:rPr lang="lv-LV" sz="2400" b="1" dirty="0">
                <a:latin typeface="Tahoma" panose="020B0604030504040204" pitchFamily="34" charset="0"/>
                <a:ea typeface="Tahoma" panose="020B0604030504040204" pitchFamily="34" charset="0"/>
                <a:cs typeface="Tahoma" panose="020B0604030504040204" pitchFamily="34" charset="0"/>
              </a:rPr>
              <a:t>Krīze - transporta dekarbonizācijas mērķi 2030.gadam  pieaug, bet Latvija virzās otrā virzienā</a:t>
            </a:r>
          </a:p>
        </p:txBody>
      </p:sp>
      <p:sp>
        <p:nvSpPr>
          <p:cNvPr id="4" name="Slide Number Placeholder 3">
            <a:extLst>
              <a:ext uri="{FF2B5EF4-FFF2-40B4-BE49-F238E27FC236}">
                <a16:creationId xmlns:a16="http://schemas.microsoft.com/office/drawing/2014/main" id="{4DEA6AFF-DF8C-7867-B8FC-CDFA45BDCE40}"/>
              </a:ext>
            </a:extLst>
          </p:cNvPr>
          <p:cNvSpPr>
            <a:spLocks noGrp="1"/>
          </p:cNvSpPr>
          <p:nvPr>
            <p:ph type="sldNum" sz="quarter" idx="12"/>
          </p:nvPr>
        </p:nvSpPr>
        <p:spPr/>
        <p:txBody>
          <a:bodyPr/>
          <a:lstStyle/>
          <a:p>
            <a:fld id="{D112953A-222A-4920-B20D-534C53AD2BBE}" type="slidenum">
              <a:rPr lang="lv-LV" smtClean="0"/>
              <a:t>2</a:t>
            </a:fld>
            <a:endParaRPr lang="lv-LV"/>
          </a:p>
        </p:txBody>
      </p:sp>
      <p:graphicFrame>
        <p:nvGraphicFramePr>
          <p:cNvPr id="5" name="Table 4">
            <a:extLst>
              <a:ext uri="{FF2B5EF4-FFF2-40B4-BE49-F238E27FC236}">
                <a16:creationId xmlns:a16="http://schemas.microsoft.com/office/drawing/2014/main" id="{AE9781B4-84D6-821B-DD6F-0C43021472CA}"/>
              </a:ext>
            </a:extLst>
          </p:cNvPr>
          <p:cNvGraphicFramePr>
            <a:graphicFrameLocks noGrp="1"/>
          </p:cNvGraphicFramePr>
          <p:nvPr>
            <p:extLst>
              <p:ext uri="{D42A27DB-BD31-4B8C-83A1-F6EECF244321}">
                <p14:modId xmlns:p14="http://schemas.microsoft.com/office/powerpoint/2010/main" val="630928420"/>
              </p:ext>
            </p:extLst>
          </p:nvPr>
        </p:nvGraphicFramePr>
        <p:xfrm>
          <a:off x="394067" y="1988840"/>
          <a:ext cx="8355866" cy="3113538"/>
        </p:xfrm>
        <a:graphic>
          <a:graphicData uri="http://schemas.openxmlformats.org/drawingml/2006/table">
            <a:tbl>
              <a:tblPr>
                <a:tableStyleId>{5DA37D80-6434-44D0-A028-1B22A696006F}</a:tableStyleId>
              </a:tblPr>
              <a:tblGrid>
                <a:gridCol w="1504761">
                  <a:extLst>
                    <a:ext uri="{9D8B030D-6E8A-4147-A177-3AD203B41FA5}">
                      <a16:colId xmlns:a16="http://schemas.microsoft.com/office/drawing/2014/main" val="2241929792"/>
                    </a:ext>
                  </a:extLst>
                </a:gridCol>
                <a:gridCol w="1224136">
                  <a:extLst>
                    <a:ext uri="{9D8B030D-6E8A-4147-A177-3AD203B41FA5}">
                      <a16:colId xmlns:a16="http://schemas.microsoft.com/office/drawing/2014/main" val="2988180160"/>
                    </a:ext>
                  </a:extLst>
                </a:gridCol>
                <a:gridCol w="1759588">
                  <a:extLst>
                    <a:ext uri="{9D8B030D-6E8A-4147-A177-3AD203B41FA5}">
                      <a16:colId xmlns:a16="http://schemas.microsoft.com/office/drawing/2014/main" val="184254177"/>
                    </a:ext>
                  </a:extLst>
                </a:gridCol>
                <a:gridCol w="1289127">
                  <a:extLst>
                    <a:ext uri="{9D8B030D-6E8A-4147-A177-3AD203B41FA5}">
                      <a16:colId xmlns:a16="http://schemas.microsoft.com/office/drawing/2014/main" val="3512447552"/>
                    </a:ext>
                  </a:extLst>
                </a:gridCol>
                <a:gridCol w="1289127">
                  <a:extLst>
                    <a:ext uri="{9D8B030D-6E8A-4147-A177-3AD203B41FA5}">
                      <a16:colId xmlns:a16="http://schemas.microsoft.com/office/drawing/2014/main" val="1149113688"/>
                    </a:ext>
                  </a:extLst>
                </a:gridCol>
                <a:gridCol w="1289127">
                  <a:extLst>
                    <a:ext uri="{9D8B030D-6E8A-4147-A177-3AD203B41FA5}">
                      <a16:colId xmlns:a16="http://schemas.microsoft.com/office/drawing/2014/main" val="3091216651"/>
                    </a:ext>
                  </a:extLst>
                </a:gridCol>
              </a:tblGrid>
              <a:tr h="1152128">
                <a:tc>
                  <a:txBody>
                    <a:bodyPr/>
                    <a:lstStyle/>
                    <a:p>
                      <a:pPr algn="l" fontAlgn="t"/>
                      <a:r>
                        <a:rPr lang="lv-LV" sz="1800" u="none" strike="noStrike" dirty="0">
                          <a:effectLst/>
                          <a:latin typeface="Tahoma" panose="020B0604030504040204" pitchFamily="34" charset="0"/>
                          <a:ea typeface="Tahoma" panose="020B0604030504040204" pitchFamily="34" charset="0"/>
                          <a:cs typeface="Tahoma" panose="020B0604030504040204" pitchFamily="34" charset="0"/>
                        </a:rPr>
                        <a:t> </a:t>
                      </a:r>
                      <a:endParaRPr lang="lv-LV" sz="18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REDII, FQD mērķi 2030.gadam (pieņemti)</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Fit-for-55 mērķi 2030.gadam (REDIII direktīvas projekts)</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RePowerEU 2030.gadam (REDIV direktīvas projekts)</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solidFill>
                      <a:schemeClr val="bg1">
                        <a:lumMod val="95000"/>
                      </a:schemeClr>
                    </a:solidFill>
                  </a:tcPr>
                </a:tc>
                <a:tc>
                  <a:txBody>
                    <a:bodyPr/>
                    <a:lstStyle/>
                    <a:p>
                      <a:pPr algn="ctr" fontAlgn="t"/>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Faktiskie 2021.gada dati *</a:t>
                      </a:r>
                    </a:p>
                  </a:txBody>
                  <a:tcPr marL="9525" marR="9525" marT="9525" marB="0">
                    <a:solidFill>
                      <a:schemeClr val="tx2">
                        <a:lumMod val="40000"/>
                        <a:lumOff val="60000"/>
                      </a:schemeClr>
                    </a:solidFill>
                  </a:tcPr>
                </a:tc>
                <a:tc>
                  <a:txBody>
                    <a:bodyPr/>
                    <a:lstStyle/>
                    <a:p>
                      <a:pPr algn="ctr" fontAlgn="t"/>
                      <a:r>
                        <a:rPr lang="lv-LV"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LBBA prognozētie</a:t>
                      </a:r>
                    </a:p>
                    <a:p>
                      <a:pPr algn="ctr" fontAlgn="t"/>
                      <a:r>
                        <a:rPr lang="lv-LV"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rādītāji 2023.gadam</a:t>
                      </a:r>
                    </a:p>
                  </a:txBody>
                  <a:tcPr marL="9525" marR="9525" marT="9525" marB="0">
                    <a:solidFill>
                      <a:schemeClr val="accent6">
                        <a:lumMod val="20000"/>
                        <a:lumOff val="80000"/>
                      </a:schemeClr>
                    </a:solidFill>
                  </a:tcPr>
                </a:tc>
                <a:extLst>
                  <a:ext uri="{0D108BD9-81ED-4DB2-BD59-A6C34878D82A}">
                    <a16:rowId xmlns:a16="http://schemas.microsoft.com/office/drawing/2014/main" val="3830156855"/>
                  </a:ext>
                </a:extLst>
              </a:tr>
              <a:tr h="551943">
                <a:tc>
                  <a:txBody>
                    <a:bodyPr/>
                    <a:lstStyle/>
                    <a:p>
                      <a:pPr algn="l" fontAlgn="t"/>
                      <a:r>
                        <a:rPr lang="lv-LV"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Kopējais AER īpatsvars</a:t>
                      </a:r>
                    </a:p>
                  </a:txBody>
                  <a:tcPr marL="9525" marR="9525" marT="9525" marB="0" anchor="ctr">
                    <a:solidFill>
                      <a:schemeClr val="bg1">
                        <a:lumMod val="95000"/>
                      </a:schemeClr>
                    </a:solidFill>
                  </a:tcPr>
                </a:tc>
                <a:tc>
                  <a:txBody>
                    <a:bodyPr/>
                    <a:lstStyle/>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50%</a:t>
                      </a:r>
                    </a:p>
                  </a:txBody>
                  <a:tcPr marL="9525" marR="9525" marT="9525" marB="0" anchor="ctr">
                    <a:solidFill>
                      <a:schemeClr val="bg1">
                        <a:lumMod val="95000"/>
                      </a:schemeClr>
                    </a:solidFill>
                  </a:tcPr>
                </a:tc>
                <a:tc>
                  <a:txBody>
                    <a:bodyPr/>
                    <a:lstStyle/>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58 - 62% </a:t>
                      </a:r>
                    </a:p>
                  </a:txBody>
                  <a:tcPr marL="9525" marR="9525" marT="9525" marB="0" anchor="ctr">
                    <a:solidFill>
                      <a:schemeClr val="bg1">
                        <a:lumMod val="95000"/>
                      </a:schemeClr>
                    </a:solidFill>
                  </a:tcPr>
                </a:tc>
                <a:tc>
                  <a:txBody>
                    <a:bodyPr/>
                    <a:lstStyle/>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70%</a:t>
                      </a:r>
                    </a:p>
                  </a:txBody>
                  <a:tcPr marL="9525" marR="9525" marT="9525" marB="0" anchor="ctr">
                    <a:solidFill>
                      <a:schemeClr val="bg1">
                        <a:lumMod val="95000"/>
                      </a:schemeClr>
                    </a:solidFill>
                  </a:tcPr>
                </a:tc>
                <a:tc>
                  <a:txBody>
                    <a:bodyPr/>
                    <a:lstStyle/>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42.1%</a:t>
                      </a:r>
                    </a:p>
                  </a:txBody>
                  <a:tcPr marL="9525" marR="9525" marT="9525" marB="0" anchor="ctr">
                    <a:solidFill>
                      <a:schemeClr val="tx2">
                        <a:lumMod val="40000"/>
                        <a:lumOff val="60000"/>
                      </a:schemeClr>
                    </a:solidFill>
                  </a:tcPr>
                </a:tc>
                <a:tc>
                  <a:txBody>
                    <a:bodyPr/>
                    <a:lstStyle/>
                    <a:p>
                      <a:pPr algn="ctr" fontAlgn="t"/>
                      <a:r>
                        <a:rPr lang="lv-LV"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a:t>
                      </a:r>
                    </a:p>
                  </a:txBody>
                  <a:tcPr marL="9525" marR="9525" marT="9525" marB="0" anchor="ctr">
                    <a:solidFill>
                      <a:schemeClr val="accent6">
                        <a:lumMod val="20000"/>
                        <a:lumOff val="80000"/>
                      </a:schemeClr>
                    </a:solidFill>
                  </a:tcPr>
                </a:tc>
                <a:extLst>
                  <a:ext uri="{0D108BD9-81ED-4DB2-BD59-A6C34878D82A}">
                    <a16:rowId xmlns:a16="http://schemas.microsoft.com/office/drawing/2014/main" val="34512890"/>
                  </a:ext>
                </a:extLst>
              </a:tr>
              <a:tr h="681284">
                <a:tc>
                  <a:txBody>
                    <a:bodyPr/>
                    <a:lstStyle/>
                    <a:p>
                      <a:pPr algn="l" fontAlgn="t"/>
                      <a:r>
                        <a:rPr lang="lv-LV" sz="1400" b="1" u="none" strike="noStrike" dirty="0">
                          <a:effectLst/>
                          <a:latin typeface="Tahoma" panose="020B0604030504040204" pitchFamily="34" charset="0"/>
                          <a:ea typeface="Tahoma" panose="020B0604030504040204" pitchFamily="34" charset="0"/>
                          <a:cs typeface="Tahoma" panose="020B0604030504040204" pitchFamily="34" charset="0"/>
                        </a:rPr>
                        <a:t>AER īpatsvars transportā</a:t>
                      </a:r>
                      <a:endParaRPr lang="lv-LV"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14% </a:t>
                      </a:r>
                    </a:p>
                  </a:txBody>
                  <a:tcPr marL="9525" marR="9525" marT="9525" marB="0" anchor="ctr">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29%</a:t>
                      </a:r>
                    </a:p>
                  </a:txBody>
                  <a:tcPr marL="9525" marR="9525" marT="9525" marB="0" anchor="ctr">
                    <a:solidFill>
                      <a:schemeClr val="bg1">
                        <a:lumMod val="95000"/>
                      </a:schemeClr>
                    </a:solidFill>
                  </a:tcPr>
                </a:tc>
                <a:tc>
                  <a:txBody>
                    <a:bodyPr/>
                    <a:lstStyle/>
                    <a:p>
                      <a:pPr algn="ctr" fontAlgn="t"/>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35%</a:t>
                      </a:r>
                    </a:p>
                  </a:txBody>
                  <a:tcPr marL="9525" marR="9525" marT="9525" marB="0" anchor="ctr">
                    <a:solidFill>
                      <a:schemeClr val="bg1">
                        <a:lumMod val="95000"/>
                      </a:schemeClr>
                    </a:solidFill>
                  </a:tcPr>
                </a:tc>
                <a:tc>
                  <a:txBody>
                    <a:bodyPr/>
                    <a:lstStyle/>
                    <a:p>
                      <a:pPr algn="ctr" fontAlgn="t"/>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6.4%</a:t>
                      </a:r>
                    </a:p>
                  </a:txBody>
                  <a:tcPr marL="9525" marR="9525" marT="9525" marB="0" anchor="ctr">
                    <a:solidFill>
                      <a:schemeClr val="tx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  2,5%</a:t>
                      </a:r>
                    </a:p>
                  </a:txBody>
                  <a:tcPr marL="9525" marR="9525" marT="9525" marB="0" anchor="ctr">
                    <a:solidFill>
                      <a:schemeClr val="accent6">
                        <a:lumMod val="20000"/>
                        <a:lumOff val="80000"/>
                      </a:schemeClr>
                    </a:solidFill>
                  </a:tcPr>
                </a:tc>
                <a:extLst>
                  <a:ext uri="{0D108BD9-81ED-4DB2-BD59-A6C34878D82A}">
                    <a16:rowId xmlns:a16="http://schemas.microsoft.com/office/drawing/2014/main" val="212714780"/>
                  </a:ext>
                </a:extLst>
              </a:tr>
              <a:tr h="728183">
                <a:tc>
                  <a:txBody>
                    <a:bodyPr/>
                    <a:lstStyle/>
                    <a:p>
                      <a:r>
                        <a:rPr lang="lv-LV" sz="1400" b="1" u="none" strike="noStrike" dirty="0">
                          <a:effectLst/>
                          <a:latin typeface="Tahoma" panose="020B0604030504040204" pitchFamily="34" charset="0"/>
                          <a:ea typeface="Tahoma" panose="020B0604030504040204" pitchFamily="34" charset="0"/>
                          <a:cs typeface="Tahoma" panose="020B0604030504040204" pitchFamily="34" charset="0"/>
                        </a:rPr>
                        <a:t>SEG intensitātes samazinājums  degvielā</a:t>
                      </a:r>
                      <a:endParaRPr lang="lv-LV" sz="2000" dirty="0"/>
                    </a:p>
                  </a:txBody>
                  <a:tcPr marL="9525" marR="9525" marT="9525" marB="0" anchor="ctr">
                    <a:solidFill>
                      <a:schemeClr val="bg1">
                        <a:lumMod val="9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- 6%</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solidFill>
                      <a:schemeClr val="bg1">
                        <a:lumMod val="9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- 13%</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solidFill>
                      <a:schemeClr val="bg1">
                        <a:lumMod val="9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-16%</a:t>
                      </a:r>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p>
                      <a:pPr algn="ctr" fontAlgn="t"/>
                      <a:endPar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ctr">
                    <a:solidFill>
                      <a:schemeClr val="bg1">
                        <a:lumMod val="95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rPr>
                        <a:t>- 2.9%</a:t>
                      </a:r>
                    </a:p>
                  </a:txBody>
                  <a:tcPr marL="9525" marR="9525" marT="9525" marB="0" anchor="ctr">
                    <a:solidFill>
                      <a:schemeClr val="tx2">
                        <a:lumMod val="40000"/>
                        <a:lumOff val="6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lv-LV"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rPr>
                        <a:t> - 1.5% </a:t>
                      </a:r>
                    </a:p>
                  </a:txBody>
                  <a:tcPr marL="9525" marR="9525" marT="9525" marB="0" anchor="ctr">
                    <a:solidFill>
                      <a:schemeClr val="accent6">
                        <a:lumMod val="20000"/>
                        <a:lumOff val="80000"/>
                      </a:schemeClr>
                    </a:solidFill>
                  </a:tcPr>
                </a:tc>
                <a:extLst>
                  <a:ext uri="{0D108BD9-81ED-4DB2-BD59-A6C34878D82A}">
                    <a16:rowId xmlns:a16="http://schemas.microsoft.com/office/drawing/2014/main" val="3557604536"/>
                  </a:ext>
                </a:extLst>
              </a:tr>
            </a:tbl>
          </a:graphicData>
        </a:graphic>
      </p:graphicFrame>
      <p:sp>
        <p:nvSpPr>
          <p:cNvPr id="6" name="TextBox 5">
            <a:extLst>
              <a:ext uri="{FF2B5EF4-FFF2-40B4-BE49-F238E27FC236}">
                <a16:creationId xmlns:a16="http://schemas.microsoft.com/office/drawing/2014/main" id="{EBCB4D1D-3B1A-50C8-AEC2-F28D548D7D5A}"/>
              </a:ext>
            </a:extLst>
          </p:cNvPr>
          <p:cNvSpPr txBox="1"/>
          <p:nvPr/>
        </p:nvSpPr>
        <p:spPr>
          <a:xfrm>
            <a:off x="1148313" y="5229919"/>
            <a:ext cx="7538487" cy="338554"/>
          </a:xfrm>
          <a:prstGeom prst="rect">
            <a:avLst/>
          </a:prstGeom>
          <a:noFill/>
        </p:spPr>
        <p:txBody>
          <a:bodyPr wrap="square" rtlCol="0">
            <a:spAutoFit/>
          </a:bodyPr>
          <a:lstStyle/>
          <a:p>
            <a:r>
              <a:rPr lang="lv-LV" sz="1600" dirty="0">
                <a:latin typeface="Tahoma" panose="020B0604030504040204" pitchFamily="34" charset="0"/>
                <a:ea typeface="Tahoma" panose="020B0604030504040204" pitchFamily="34" charset="0"/>
                <a:cs typeface="Tahoma" panose="020B0604030504040204" pitchFamily="34" charset="0"/>
              </a:rPr>
              <a:t>Apstiprinātie un plānotie AER/ SEG mērķi Latvijai, to faktiskā izpilde, prognozes</a:t>
            </a:r>
          </a:p>
        </p:txBody>
      </p:sp>
      <p:sp>
        <p:nvSpPr>
          <p:cNvPr id="3" name="TextBox 2">
            <a:extLst>
              <a:ext uri="{FF2B5EF4-FFF2-40B4-BE49-F238E27FC236}">
                <a16:creationId xmlns:a16="http://schemas.microsoft.com/office/drawing/2014/main" id="{8F857E29-9FC5-9517-D927-1042587887FB}"/>
              </a:ext>
            </a:extLst>
          </p:cNvPr>
          <p:cNvSpPr txBox="1"/>
          <p:nvPr/>
        </p:nvSpPr>
        <p:spPr>
          <a:xfrm>
            <a:off x="78081" y="6390332"/>
            <a:ext cx="3600400" cy="369332"/>
          </a:xfrm>
          <a:prstGeom prst="rect">
            <a:avLst/>
          </a:prstGeom>
          <a:noFill/>
        </p:spPr>
        <p:txBody>
          <a:bodyPr wrap="square" rtlCol="0">
            <a:spAutoFit/>
          </a:bodyPr>
          <a:lstStyle/>
          <a:p>
            <a:r>
              <a:rPr lang="lv-LV" dirty="0"/>
              <a:t>* Eurostat, Eiropas Vides aģentūra</a:t>
            </a:r>
          </a:p>
        </p:txBody>
      </p:sp>
    </p:spTree>
    <p:extLst>
      <p:ext uri="{BB962C8B-B14F-4D97-AF65-F5344CB8AC3E}">
        <p14:creationId xmlns:p14="http://schemas.microsoft.com/office/powerpoint/2010/main" val="2486940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B6499-B297-087A-10BE-64FEA34089C8}"/>
              </a:ext>
            </a:extLst>
          </p:cNvPr>
          <p:cNvSpPr>
            <a:spLocks noGrp="1"/>
          </p:cNvSpPr>
          <p:nvPr>
            <p:ph type="title"/>
          </p:nvPr>
        </p:nvSpPr>
        <p:spPr>
          <a:xfrm>
            <a:off x="323528" y="260648"/>
            <a:ext cx="8686800" cy="1143000"/>
          </a:xfrm>
        </p:spPr>
        <p:txBody>
          <a:bodyPr>
            <a:noAutofit/>
          </a:bodyPr>
          <a:lstStyle/>
          <a:p>
            <a:pPr algn="l"/>
            <a:r>
              <a:rPr lang="lv-LV" sz="2400" b="1" dirty="0">
                <a:latin typeface="Tahoma" panose="020B0604030504040204" pitchFamily="34" charset="0"/>
                <a:ea typeface="Tahoma" panose="020B0604030504040204" pitchFamily="34" charset="0"/>
                <a:cs typeface="Tahoma" panose="020B0604030504040204" pitchFamily="34" charset="0"/>
              </a:rPr>
              <a:t>Biodegvielas izmantošana var atslogot lauksaimniecību un mežsaimniecību </a:t>
            </a:r>
            <a:endParaRPr lang="lv-LV" sz="2400" dirty="0"/>
          </a:p>
        </p:txBody>
      </p:sp>
      <p:sp>
        <p:nvSpPr>
          <p:cNvPr id="3" name="Content Placeholder 2">
            <a:extLst>
              <a:ext uri="{FF2B5EF4-FFF2-40B4-BE49-F238E27FC236}">
                <a16:creationId xmlns:a16="http://schemas.microsoft.com/office/drawing/2014/main" id="{4E7FD981-8F33-8F62-65B9-BE01C09DB0B9}"/>
              </a:ext>
            </a:extLst>
          </p:cNvPr>
          <p:cNvSpPr>
            <a:spLocks noGrp="1"/>
          </p:cNvSpPr>
          <p:nvPr>
            <p:ph idx="1"/>
          </p:nvPr>
        </p:nvSpPr>
        <p:spPr>
          <a:xfrm>
            <a:off x="457200" y="1844824"/>
            <a:ext cx="8229600" cy="4525963"/>
          </a:xfrm>
        </p:spPr>
        <p:txBody>
          <a:bodyPr/>
          <a:lstStyle/>
          <a:p>
            <a:r>
              <a:rPr lang="lv-LV" sz="2000" dirty="0">
                <a:latin typeface="Tahoma" panose="020B0604030504040204" pitchFamily="34" charset="0"/>
                <a:ea typeface="Tahoma" panose="020B0604030504040204" pitchFamily="34" charset="0"/>
                <a:cs typeface="Tahoma" panose="020B0604030504040204" pitchFamily="34" charset="0"/>
              </a:rPr>
              <a:t>Latvijas ikgadējais emisiju samazināšanas mērķis ne-ETS darbībām ir </a:t>
            </a:r>
            <a:r>
              <a:rPr lang="lv-LV" sz="2000" u="sng" dirty="0">
                <a:latin typeface="Tahoma" panose="020B0604030504040204" pitchFamily="34" charset="0"/>
                <a:ea typeface="Tahoma" panose="020B0604030504040204" pitchFamily="34" charset="0"/>
                <a:cs typeface="Tahoma" panose="020B0604030504040204" pitchFamily="34" charset="0"/>
              </a:rPr>
              <a:t>gandrīz trīskāršojies (no -6% uz -17% pret 2005.g.)</a:t>
            </a:r>
            <a:r>
              <a:rPr lang="lv-LV" sz="2000" b="1" dirty="0">
                <a:solidFill>
                  <a:srgbClr val="FF0000"/>
                </a:solidFill>
                <a:latin typeface="Tahoma" panose="020B0604030504040204" pitchFamily="34" charset="0"/>
                <a:ea typeface="Tahoma" panose="020B0604030504040204" pitchFamily="34" charset="0"/>
                <a:cs typeface="Tahoma" panose="020B0604030504040204" pitchFamily="34" charset="0"/>
              </a:rPr>
              <a:t/>
            </a:r>
            <a:br>
              <a:rPr lang="lv-LV" sz="20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lv-LV" sz="2000" dirty="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lv-LV" sz="2000" u="sng" dirty="0">
                <a:solidFill>
                  <a:srgbClr val="FF0000"/>
                </a:solidFill>
                <a:latin typeface="Tahoma" panose="020B0604030504040204" pitchFamily="34" charset="0"/>
                <a:ea typeface="Tahoma" panose="020B0604030504040204" pitchFamily="34" charset="0"/>
                <a:cs typeface="Tahoma" panose="020B0604030504040204" pitchFamily="34" charset="0"/>
              </a:rPr>
              <a:t>«Lai sasniegtu Latvijai noteiktos paaugstinātos mērķus ne-ETS sektorā, ir nepieciešams noteikt papildu politikas un pasākumus»</a:t>
            </a:r>
            <a:r>
              <a:rPr lang="lv-LV" sz="20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lv-LV" sz="2000" dirty="0">
                <a:latin typeface="Tahoma" panose="020B0604030504040204" pitchFamily="34" charset="0"/>
                <a:ea typeface="Tahoma" panose="020B0604030504040204" pitchFamily="34" charset="0"/>
                <a:cs typeface="Tahoma" panose="020B0604030504040204" pitchFamily="34" charset="0"/>
              </a:rPr>
              <a:t>(Informatīvā ziņojuma “Par SEG emisiju samazināšanas un oglekļa dioksīda piesaistes saistību izpildi” secinājums) </a:t>
            </a:r>
            <a:r>
              <a:rPr lang="lv-LV" sz="2000" u="sng" dirty="0">
                <a:latin typeface="Tahoma" panose="020B0604030504040204" pitchFamily="34" charset="0"/>
                <a:ea typeface="Tahoma" panose="020B0604030504040204" pitchFamily="34" charset="0"/>
                <a:cs typeface="Tahoma" panose="020B0604030504040204" pitchFamily="34" charset="0"/>
              </a:rPr>
              <a:t/>
            </a:r>
            <a:br>
              <a:rPr lang="lv-LV" sz="2000" u="sng" dirty="0">
                <a:latin typeface="Tahoma" panose="020B0604030504040204" pitchFamily="34" charset="0"/>
                <a:ea typeface="Tahoma" panose="020B0604030504040204" pitchFamily="34" charset="0"/>
                <a:cs typeface="Tahoma" panose="020B0604030504040204" pitchFamily="34" charset="0"/>
              </a:rPr>
            </a:br>
            <a:endParaRPr lang="lv-LV" sz="2000" u="sng" dirty="0">
              <a:latin typeface="Tahoma" panose="020B0604030504040204" pitchFamily="34" charset="0"/>
              <a:ea typeface="Tahoma" panose="020B0604030504040204" pitchFamily="34" charset="0"/>
              <a:cs typeface="Tahoma" panose="020B0604030504040204" pitchFamily="34" charset="0"/>
            </a:endParaRPr>
          </a:p>
          <a:p>
            <a:r>
              <a:rPr lang="lv-LV" sz="2000" dirty="0">
                <a:latin typeface="Tahoma" panose="020B0604030504040204" pitchFamily="34" charset="0"/>
                <a:ea typeface="Tahoma" panose="020B0604030504040204" pitchFamily="34" charset="0"/>
                <a:cs typeface="Tahoma" panose="020B0604030504040204" pitchFamily="34" charset="0"/>
              </a:rPr>
              <a:t>Biodegvielas var palīdzēt sasniegt šo mērķi bez subsīdijām un atslogot citus ne-ETS sektorus (piem., lauksaimniecību, ēkas) un mežsaimniecību, jo pastāv saikne starp ne-ETS mērķi un ZIZIMM mērķi</a:t>
            </a:r>
          </a:p>
          <a:p>
            <a:endParaRPr lang="lv-LV" sz="20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lv-LV" dirty="0"/>
          </a:p>
        </p:txBody>
      </p:sp>
    </p:spTree>
    <p:extLst>
      <p:ext uri="{BB962C8B-B14F-4D97-AF65-F5344CB8AC3E}">
        <p14:creationId xmlns:p14="http://schemas.microsoft.com/office/powerpoint/2010/main" val="836005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7BD7FCF-A254-4A97-A15C-319B676226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2FFAF72-6204-4676-9C6F-9A4CC4D918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72088"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5" name="Title 1">
            <a:extLst>
              <a:ext uri="{FF2B5EF4-FFF2-40B4-BE49-F238E27FC236}">
                <a16:creationId xmlns:a16="http://schemas.microsoft.com/office/drawing/2014/main" id="{774090B3-1F5F-B4A4-3B70-353A33E9A0E3}"/>
              </a:ext>
            </a:extLst>
          </p:cNvPr>
          <p:cNvSpPr>
            <a:spLocks noGrp="1"/>
          </p:cNvSpPr>
          <p:nvPr>
            <p:ph type="title"/>
          </p:nvPr>
        </p:nvSpPr>
        <p:spPr>
          <a:xfrm>
            <a:off x="205866" y="2060848"/>
            <a:ext cx="4846449" cy="3019463"/>
          </a:xfrm>
        </p:spPr>
        <p:txBody>
          <a:bodyPr vert="horz" lIns="91440" tIns="45720" rIns="91440" bIns="45720" rtlCol="0" anchor="b">
            <a:noAutofit/>
          </a:bodyPr>
          <a:lstStyle/>
          <a:p>
            <a:pPr algn="l">
              <a:lnSpc>
                <a:spcPct val="90000"/>
              </a:lnSpc>
            </a:pPr>
            <a: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t>«Transports, lauksaimniecība, atkritumi, ēkas šobrīd ir mūsu galvenās rūpes, jo mēs esam šobrīd ceļā uz emisiju samazināšanu par 13%, bet mērķis ir 24%. Tā nesasniegšana varētu nozīmēt izdevumu saistības valsts budžetā 225 miljonu eiro apmērā papildu emisiju kvotu iegādei»</a:t>
            </a:r>
            <a:b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b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lv-LV" sz="2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lv-LV" sz="2000" b="1" kern="12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lv-LV" sz="2000" b="1"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en-US"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2" descr="Kallasa: Ir jāpastiprina sankcijas un Krievijas politiskā izolācija / Raksts">
            <a:extLst>
              <a:ext uri="{FF2B5EF4-FFF2-40B4-BE49-F238E27FC236}">
                <a16:creationId xmlns:a16="http://schemas.microsoft.com/office/drawing/2014/main" id="{F8A9070B-8164-A319-9051-567EF41A8E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877" r="19379" b="2"/>
          <a:stretch/>
        </p:blipFill>
        <p:spPr bwMode="auto">
          <a:xfrm>
            <a:off x="5178273" y="1700493"/>
            <a:ext cx="3286014" cy="38798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3BEDAA1-0AF1-103D-9B18-12AB4A5E3DAF}"/>
              </a:ext>
            </a:extLst>
          </p:cNvPr>
          <p:cNvSpPr txBox="1"/>
          <p:nvPr/>
        </p:nvSpPr>
        <p:spPr>
          <a:xfrm>
            <a:off x="611560" y="523739"/>
            <a:ext cx="7961877" cy="830997"/>
          </a:xfrm>
          <a:prstGeom prst="rect">
            <a:avLst/>
          </a:prstGeom>
          <a:noFill/>
        </p:spPr>
        <p:txBody>
          <a:bodyPr wrap="square" rtlCol="0">
            <a:spAutoFit/>
          </a:bodyPr>
          <a:lstStyle/>
          <a:p>
            <a:r>
              <a:rPr lang="lv-LV" sz="2400" b="1" dirty="0">
                <a:latin typeface="Tahoma" panose="020B0604030504040204" pitchFamily="34" charset="0"/>
                <a:ea typeface="Tahoma" panose="020B0604030504040204" pitchFamily="34" charset="0"/>
                <a:cs typeface="Tahoma" panose="020B0604030504040204" pitchFamily="34" charset="0"/>
              </a:rPr>
              <a:t>Kavējoties ar transporta zaļināšanu Igaunijai kvotu pirkšana izmaksās 225 milj. euro</a:t>
            </a:r>
          </a:p>
        </p:txBody>
      </p:sp>
      <p:sp>
        <p:nvSpPr>
          <p:cNvPr id="6" name="TextBox 5">
            <a:extLst>
              <a:ext uri="{FF2B5EF4-FFF2-40B4-BE49-F238E27FC236}">
                <a16:creationId xmlns:a16="http://schemas.microsoft.com/office/drawing/2014/main" id="{A159A977-CB00-1CD1-F0E6-AF6C65A26006}"/>
              </a:ext>
            </a:extLst>
          </p:cNvPr>
          <p:cNvSpPr txBox="1"/>
          <p:nvPr/>
        </p:nvSpPr>
        <p:spPr>
          <a:xfrm>
            <a:off x="5052314" y="5580346"/>
            <a:ext cx="4054965" cy="1138773"/>
          </a:xfrm>
          <a:prstGeom prst="rect">
            <a:avLst/>
          </a:prstGeom>
          <a:noFill/>
        </p:spPr>
        <p:txBody>
          <a:bodyPr wrap="square">
            <a:spAutoFit/>
          </a:bodyPr>
          <a:lstStyle/>
          <a:p>
            <a:r>
              <a:rPr lang="lv-LV" sz="1700" kern="1200" dirty="0">
                <a:solidFill>
                  <a:schemeClr val="tx1"/>
                </a:solidFill>
                <a:latin typeface="Tahoma" panose="020B0604030504040204" pitchFamily="34" charset="0"/>
                <a:ea typeface="Tahoma" panose="020B0604030504040204" pitchFamily="34" charset="0"/>
                <a:cs typeface="Tahoma" panose="020B0604030504040204" pitchFamily="34" charset="0"/>
              </a:rPr>
              <a:t>Tā 2022.gada nogalē Igaunijas Premjerministre Kaja </a:t>
            </a:r>
            <a:r>
              <a:rPr lang="lv-LV" sz="17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Kallasa</a:t>
            </a:r>
            <a:r>
              <a:rPr lang="lv-LV" sz="1700" kern="1200" dirty="0">
                <a:solidFill>
                  <a:schemeClr val="tx1"/>
                </a:solidFill>
                <a:latin typeface="Tahoma" panose="020B0604030504040204" pitchFamily="34" charset="0"/>
                <a:ea typeface="Tahoma" panose="020B0604030504040204" pitchFamily="34" charset="0"/>
                <a:cs typeface="Tahoma" panose="020B0604030504040204" pitchFamily="34" charset="0"/>
              </a:rPr>
              <a:t> prezentācijā par Igaunijas Eiropas Savienības politiku </a:t>
            </a:r>
            <a:r>
              <a:rPr lang="lv-LV" sz="17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Riigikogu</a:t>
            </a:r>
            <a:r>
              <a:rPr lang="lv-LV" sz="1700" kern="1200" dirty="0">
                <a:solidFill>
                  <a:schemeClr val="tx1"/>
                </a:solidFill>
                <a:latin typeface="Tahoma" panose="020B0604030504040204" pitchFamily="34" charset="0"/>
                <a:ea typeface="Tahoma" panose="020B0604030504040204" pitchFamily="34" charset="0"/>
                <a:cs typeface="Tahoma" panose="020B0604030504040204" pitchFamily="34" charset="0"/>
              </a:rPr>
              <a:t> sēdē</a:t>
            </a:r>
            <a:endParaRPr lang="lv-LV" sz="17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75184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86" name="Rectangle 1085">
            <a:extLst>
              <a:ext uri="{FF2B5EF4-FFF2-40B4-BE49-F238E27FC236}">
                <a16:creationId xmlns:a16="http://schemas.microsoft.com/office/drawing/2014/main" id="{B7BD7FCF-A254-4A97-A15C-319B676226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8" name="Freeform: Shape 1087">
            <a:extLst>
              <a:ext uri="{FF2B5EF4-FFF2-40B4-BE49-F238E27FC236}">
                <a16:creationId xmlns:a16="http://schemas.microsoft.com/office/drawing/2014/main" id="{52FFAF72-6204-4676-9C6F-9A4CC4D918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72088"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4C15999-6362-1263-14C8-BC50B8911199}"/>
              </a:ext>
            </a:extLst>
          </p:cNvPr>
          <p:cNvSpPr>
            <a:spLocks noGrp="1"/>
          </p:cNvSpPr>
          <p:nvPr>
            <p:ph type="title"/>
          </p:nvPr>
        </p:nvSpPr>
        <p:spPr>
          <a:xfrm>
            <a:off x="323528" y="3208478"/>
            <a:ext cx="5040560" cy="1569661"/>
          </a:xfrm>
        </p:spPr>
        <p:txBody>
          <a:bodyPr vert="horz" lIns="91440" tIns="45720" rIns="91440" bIns="45720" rtlCol="0" anchor="b">
            <a:noAutofit/>
          </a:bodyPr>
          <a:lstStyle/>
          <a:p>
            <a:pPr algn="l">
              <a:lnSpc>
                <a:spcPct val="90000"/>
              </a:lnSpc>
            </a:pPr>
            <a: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t>«Mums ir skaidrs, ka biodegvielas neapdraud mūsu nodrošinātību ar pārtiku. Vēlamies efektīvu, uz tirgu balstītu resursu izmantošanu un mums ir jāizmanto visi pieejamie resursi. Mums ir skaidrs, ka biodegvielai ir nepieciešama uzticamība, tāpēc mēs esam biodegvielas ražotāju pusē»</a:t>
            </a:r>
            <a:b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t/>
            </a:r>
            <a:br>
              <a:rPr lang="lv-LV" sz="2000" kern="1200"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lv-LV" sz="20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A person wearing a suit and tie&#10;&#10;Description automatically generated with medium confidence">
            <a:extLst>
              <a:ext uri="{FF2B5EF4-FFF2-40B4-BE49-F238E27FC236}">
                <a16:creationId xmlns:a16="http://schemas.microsoft.com/office/drawing/2014/main" id="{9DF553A8-CC36-A24C-0904-3A78883AED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6930" r="25430"/>
          <a:stretch/>
        </p:blipFill>
        <p:spPr bwMode="auto">
          <a:xfrm>
            <a:off x="5292088" y="1698516"/>
            <a:ext cx="2822188" cy="333224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C30D97-CD01-9DD1-828B-A514D5D04798}"/>
              </a:ext>
            </a:extLst>
          </p:cNvPr>
          <p:cNvSpPr txBox="1"/>
          <p:nvPr/>
        </p:nvSpPr>
        <p:spPr>
          <a:xfrm>
            <a:off x="921644" y="297620"/>
            <a:ext cx="7992888" cy="830997"/>
          </a:xfrm>
          <a:prstGeom prst="rect">
            <a:avLst/>
          </a:prstGeom>
          <a:noFill/>
        </p:spPr>
        <p:txBody>
          <a:bodyPr wrap="square" rtlCol="0">
            <a:spAutoFit/>
          </a:bodyPr>
          <a:lstStyle/>
          <a:p>
            <a:r>
              <a:rPr lang="lv-LV" sz="2400" b="1" dirty="0">
                <a:latin typeface="Tahoma" panose="020B0604030504040204" pitchFamily="34" charset="0"/>
                <a:ea typeface="Tahoma" panose="020B0604030504040204" pitchFamily="34" charset="0"/>
                <a:cs typeface="Tahoma" panose="020B0604030504040204" pitchFamily="34" charset="0"/>
              </a:rPr>
              <a:t>Vācija: pirmās paaudzes biodegviela tuvākajā laikā – neaizstājams instruments</a:t>
            </a:r>
          </a:p>
        </p:txBody>
      </p:sp>
      <p:sp>
        <p:nvSpPr>
          <p:cNvPr id="5" name="TextBox 4">
            <a:extLst>
              <a:ext uri="{FF2B5EF4-FFF2-40B4-BE49-F238E27FC236}">
                <a16:creationId xmlns:a16="http://schemas.microsoft.com/office/drawing/2014/main" id="{3D6AD332-F2D8-1506-7612-05B2B779965A}"/>
              </a:ext>
            </a:extLst>
          </p:cNvPr>
          <p:cNvSpPr txBox="1"/>
          <p:nvPr/>
        </p:nvSpPr>
        <p:spPr>
          <a:xfrm>
            <a:off x="4691229" y="5360051"/>
            <a:ext cx="4472088" cy="1200329"/>
          </a:xfrm>
          <a:prstGeom prst="rect">
            <a:avLst/>
          </a:prstGeom>
          <a:noFill/>
        </p:spPr>
        <p:txBody>
          <a:bodyPr wrap="square">
            <a:spAutoFit/>
          </a:bodyPr>
          <a:lstStyle/>
          <a:p>
            <a:r>
              <a:rPr lang="lv-LV" kern="1200" dirty="0">
                <a:solidFill>
                  <a:schemeClr val="tx1"/>
                </a:solidFill>
                <a:latin typeface="Tahoma" panose="020B0604030504040204" pitchFamily="34" charset="0"/>
                <a:ea typeface="Tahoma" panose="020B0604030504040204" pitchFamily="34" charset="0"/>
                <a:cs typeface="Tahoma" panose="020B0604030504040204" pitchFamily="34" charset="0"/>
              </a:rPr>
              <a:t>Tā Vācijas Transporta ministrijas valsts sekretārs Olivers </a:t>
            </a:r>
            <a:r>
              <a:rPr lang="lv-LV" kern="1200" dirty="0" err="1">
                <a:solidFill>
                  <a:schemeClr val="tx1"/>
                </a:solidFill>
                <a:latin typeface="Tahoma" panose="020B0604030504040204" pitchFamily="34" charset="0"/>
                <a:ea typeface="Tahoma" panose="020B0604030504040204" pitchFamily="34" charset="0"/>
                <a:cs typeface="Tahoma" panose="020B0604030504040204" pitchFamily="34" charset="0"/>
              </a:rPr>
              <a:t>Lukšičs</a:t>
            </a:r>
            <a:r>
              <a:rPr lang="lv-LV" kern="1200" dirty="0">
                <a:solidFill>
                  <a:schemeClr val="tx1"/>
                </a:solidFill>
                <a:latin typeface="Tahoma" panose="020B0604030504040204" pitchFamily="34" charset="0"/>
                <a:ea typeface="Tahoma" panose="020B0604030504040204" pitchFamily="34" charset="0"/>
                <a:cs typeface="Tahoma" panose="020B0604030504040204" pitchFamily="34" charset="0"/>
              </a:rPr>
              <a:t> 23.01.23. paudis atbalstu šķidro biodegvielu un e-degvielu ražotājiem</a:t>
            </a:r>
            <a:endParaRPr lang="lv-LV"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4467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EA6AFF-DF8C-7867-B8FC-CDFA45BDCE40}"/>
              </a:ext>
            </a:extLst>
          </p:cNvPr>
          <p:cNvSpPr>
            <a:spLocks noGrp="1"/>
          </p:cNvSpPr>
          <p:nvPr>
            <p:ph type="sldNum" sz="quarter" idx="12"/>
          </p:nvPr>
        </p:nvSpPr>
        <p:spPr/>
        <p:txBody>
          <a:bodyPr/>
          <a:lstStyle/>
          <a:p>
            <a:fld id="{D112953A-222A-4920-B20D-534C53AD2BBE}" type="slidenum">
              <a:rPr lang="lv-LV" smtClean="0"/>
              <a:t>6</a:t>
            </a:fld>
            <a:endParaRPr lang="lv-LV"/>
          </a:p>
        </p:txBody>
      </p:sp>
      <p:pic>
        <p:nvPicPr>
          <p:cNvPr id="9" name="Picture 8">
            <a:extLst>
              <a:ext uri="{FF2B5EF4-FFF2-40B4-BE49-F238E27FC236}">
                <a16:creationId xmlns:a16="http://schemas.microsoft.com/office/drawing/2014/main" id="{C7E534D5-299D-D4A0-7814-B8D84B822667}"/>
              </a:ext>
            </a:extLst>
          </p:cNvPr>
          <p:cNvPicPr>
            <a:picLocks noChangeAspect="1"/>
          </p:cNvPicPr>
          <p:nvPr/>
        </p:nvPicPr>
        <p:blipFill>
          <a:blip r:embed="rId3"/>
          <a:stretch>
            <a:fillRect/>
          </a:stretch>
        </p:blipFill>
        <p:spPr>
          <a:xfrm>
            <a:off x="166223" y="1765166"/>
            <a:ext cx="8811554" cy="4209853"/>
          </a:xfrm>
          <a:prstGeom prst="rect">
            <a:avLst/>
          </a:prstGeom>
          <a:ln>
            <a:solidFill>
              <a:schemeClr val="accent3">
                <a:lumMod val="50000"/>
              </a:schemeClr>
            </a:solidFill>
          </a:ln>
        </p:spPr>
      </p:pic>
      <p:sp>
        <p:nvSpPr>
          <p:cNvPr id="5" name="Title 4">
            <a:extLst>
              <a:ext uri="{FF2B5EF4-FFF2-40B4-BE49-F238E27FC236}">
                <a16:creationId xmlns:a16="http://schemas.microsoft.com/office/drawing/2014/main" id="{C031FB5B-65EE-D144-F170-6F3D17606A10}"/>
              </a:ext>
            </a:extLst>
          </p:cNvPr>
          <p:cNvSpPr>
            <a:spLocks noGrp="1"/>
          </p:cNvSpPr>
          <p:nvPr>
            <p:ph type="title"/>
          </p:nvPr>
        </p:nvSpPr>
        <p:spPr/>
        <p:txBody>
          <a:bodyPr>
            <a:noAutofit/>
          </a:bodyPr>
          <a:lstStyle/>
          <a:p>
            <a:r>
              <a:rPr lang="lv-LV" sz="2600" b="1" dirty="0">
                <a:latin typeface="Tahoma" panose="020B0604030504040204" pitchFamily="34" charset="0"/>
                <a:ea typeface="Tahoma" panose="020B0604030504040204" pitchFamily="34" charset="0"/>
                <a:cs typeface="Tahoma" panose="020B0604030504040204" pitchFamily="34" charset="0"/>
              </a:rPr>
              <a:t>Latvijā biodegviela zaudē – fosilā degviela iegūst (I)</a:t>
            </a:r>
          </a:p>
        </p:txBody>
      </p:sp>
    </p:spTree>
    <p:extLst>
      <p:ext uri="{BB962C8B-B14F-4D97-AF65-F5344CB8AC3E}">
        <p14:creationId xmlns:p14="http://schemas.microsoft.com/office/powerpoint/2010/main" val="2370624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1E956D-7A8A-4772-B164-DEDB12699208}"/>
              </a:ext>
            </a:extLst>
          </p:cNvPr>
          <p:cNvSpPr txBox="1">
            <a:spLocks/>
          </p:cNvSpPr>
          <p:nvPr/>
        </p:nvSpPr>
        <p:spPr>
          <a:xfrm>
            <a:off x="323528" y="1401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sz="2600" b="1" dirty="0">
                <a:latin typeface="Tahoma" panose="020B0604030504040204" pitchFamily="34" charset="0"/>
                <a:ea typeface="Tahoma" panose="020B0604030504040204" pitchFamily="34" charset="0"/>
                <a:cs typeface="Tahoma" panose="020B0604030504040204" pitchFamily="34" charset="0"/>
              </a:rPr>
              <a:t>Latvijā biodegviela zaudē – fosilā degviela iegūst (II)</a:t>
            </a:r>
          </a:p>
        </p:txBody>
      </p:sp>
      <p:sp>
        <p:nvSpPr>
          <p:cNvPr id="8" name="TextBox 7">
            <a:extLst>
              <a:ext uri="{FF2B5EF4-FFF2-40B4-BE49-F238E27FC236}">
                <a16:creationId xmlns:a16="http://schemas.microsoft.com/office/drawing/2014/main" id="{9FC1AEAA-758D-35CE-7AC0-81A9CE79F893}"/>
              </a:ext>
            </a:extLst>
          </p:cNvPr>
          <p:cNvSpPr txBox="1"/>
          <p:nvPr/>
        </p:nvSpPr>
        <p:spPr>
          <a:xfrm>
            <a:off x="323528" y="1700808"/>
            <a:ext cx="5184576" cy="2862322"/>
          </a:xfrm>
          <a:prstGeom prst="rect">
            <a:avLst/>
          </a:prstGeom>
          <a:noFill/>
        </p:spPr>
        <p:txBody>
          <a:bodyPr wrap="square" rtlCol="0">
            <a:spAutoFit/>
          </a:bodyPr>
          <a:lstStyle/>
          <a:p>
            <a:pPr marL="285750" indent="-285750">
              <a:buFont typeface="Arial" panose="020B0604020202020204" pitchFamily="34" charset="0"/>
              <a:buChar char="•"/>
            </a:pPr>
            <a:r>
              <a:rPr lang="lv-LV" dirty="0"/>
              <a:t>Konkurences padome 2022.gadā veica izpēti par degvielas mazumtirdzniecības cenu pieauguma iemesliem;</a:t>
            </a:r>
          </a:p>
          <a:p>
            <a:pPr marL="285750" indent="-285750">
              <a:buFont typeface="Arial" panose="020B0604020202020204" pitchFamily="34" charset="0"/>
              <a:buChar char="•"/>
            </a:pPr>
            <a:endParaRPr lang="lv-LV" dirty="0"/>
          </a:p>
          <a:p>
            <a:pPr marL="285750" indent="-285750">
              <a:buFont typeface="Arial" panose="020B0604020202020204" pitchFamily="34" charset="0"/>
              <a:buChar char="•"/>
            </a:pPr>
            <a:r>
              <a:rPr lang="lv-LV" dirty="0"/>
              <a:t>Secinājumos (142.punktā) norādīts,  ka naftas pārstrādes uzņēmumi laikā, kad strauji auga degvielas mazumtirdzniecības cenas, spēja gūt ievērojami lielāku peļņu nekā iepriekšējā gadā.</a:t>
            </a:r>
          </a:p>
          <a:p>
            <a:pPr marL="285750" indent="-285750">
              <a:buFont typeface="Arial" panose="020B0604020202020204" pitchFamily="34" charset="0"/>
              <a:buChar char="•"/>
            </a:pPr>
            <a:endParaRPr lang="lv-LV" dirty="0"/>
          </a:p>
          <a:p>
            <a:pPr marL="285750" indent="-285750">
              <a:buFont typeface="Arial" panose="020B0604020202020204" pitchFamily="34" charset="0"/>
              <a:buChar char="•"/>
            </a:pPr>
            <a:endParaRPr lang="lv-LV" dirty="0"/>
          </a:p>
        </p:txBody>
      </p:sp>
      <p:sp>
        <p:nvSpPr>
          <p:cNvPr id="16" name="TextBox 15">
            <a:extLst>
              <a:ext uri="{FF2B5EF4-FFF2-40B4-BE49-F238E27FC236}">
                <a16:creationId xmlns:a16="http://schemas.microsoft.com/office/drawing/2014/main" id="{FBBFB51A-F7AE-061D-F79B-91A264A2A423}"/>
              </a:ext>
            </a:extLst>
          </p:cNvPr>
          <p:cNvSpPr txBox="1"/>
          <p:nvPr/>
        </p:nvSpPr>
        <p:spPr>
          <a:xfrm>
            <a:off x="611560" y="6117704"/>
            <a:ext cx="8136904" cy="430887"/>
          </a:xfrm>
          <a:prstGeom prst="rect">
            <a:avLst/>
          </a:prstGeom>
          <a:noFill/>
        </p:spPr>
        <p:txBody>
          <a:bodyPr wrap="square">
            <a:spAutoFit/>
          </a:bodyPr>
          <a:lstStyle/>
          <a:p>
            <a:r>
              <a:rPr lang="lv-LV" sz="1100" dirty="0"/>
              <a:t>Avots: </a:t>
            </a:r>
            <a:r>
              <a:rPr lang="lv-LV" sz="1100" dirty="0">
                <a:hlinkClick r:id="rId2"/>
              </a:rPr>
              <a:t>https://www.kp.gov.lv/lv/jaunums/kp-degvielas-mazumtirdzniecibas-cenu-kapums-nav-konkurences-tiesibu-parkapums?utm_source=https%3A%2F%2Fwww.google.com%2F</a:t>
            </a:r>
            <a:endParaRPr lang="lv-LV" sz="1100" dirty="0"/>
          </a:p>
        </p:txBody>
      </p:sp>
      <p:pic>
        <p:nvPicPr>
          <p:cNvPr id="20" name="Picture 19">
            <a:extLst>
              <a:ext uri="{FF2B5EF4-FFF2-40B4-BE49-F238E27FC236}">
                <a16:creationId xmlns:a16="http://schemas.microsoft.com/office/drawing/2014/main" id="{269368E1-C45C-F7FC-62B4-1DDFEFB0BF48}"/>
              </a:ext>
            </a:extLst>
          </p:cNvPr>
          <p:cNvPicPr>
            <a:picLocks noChangeAspect="1"/>
          </p:cNvPicPr>
          <p:nvPr/>
        </p:nvPicPr>
        <p:blipFill>
          <a:blip r:embed="rId3"/>
          <a:stretch>
            <a:fillRect/>
          </a:stretch>
        </p:blipFill>
        <p:spPr>
          <a:xfrm>
            <a:off x="5543228" y="1684463"/>
            <a:ext cx="3009900" cy="4114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5018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1E956D-7A8A-4772-B164-DEDB12699208}"/>
              </a:ext>
            </a:extLst>
          </p:cNvPr>
          <p:cNvSpPr txBox="1">
            <a:spLocks/>
          </p:cNvSpPr>
          <p:nvPr/>
        </p:nvSpPr>
        <p:spPr>
          <a:xfrm>
            <a:off x="402282"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lv-LV" sz="2600" b="1" dirty="0">
                <a:latin typeface="Tahoma" pitchFamily="34" charset="0"/>
                <a:ea typeface="Tahoma" pitchFamily="34" charset="0"/>
                <a:cs typeface="Tahoma" pitchFamily="34" charset="0"/>
              </a:rPr>
              <a:t>Biodegvielas nozīme tautsaimniecībā </a:t>
            </a:r>
          </a:p>
        </p:txBody>
      </p:sp>
      <p:sp>
        <p:nvSpPr>
          <p:cNvPr id="6" name="Content Placeholder 6">
            <a:extLst>
              <a:ext uri="{FF2B5EF4-FFF2-40B4-BE49-F238E27FC236}">
                <a16:creationId xmlns:a16="http://schemas.microsoft.com/office/drawing/2014/main" id="{C6BDC0A2-6629-467F-AE91-67A97ED5DDB0}"/>
              </a:ext>
            </a:extLst>
          </p:cNvPr>
          <p:cNvSpPr>
            <a:spLocks noGrp="1"/>
          </p:cNvSpPr>
          <p:nvPr>
            <p:ph idx="1"/>
          </p:nvPr>
        </p:nvSpPr>
        <p:spPr>
          <a:xfrm>
            <a:off x="141684" y="1484784"/>
            <a:ext cx="8750796" cy="4409379"/>
          </a:xfrm>
        </p:spPr>
        <p:txBody>
          <a:bodyPr>
            <a:noAutofit/>
          </a:bodyPr>
          <a:lstStyle/>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Vietējas izcelsmes energoresurss, kas aizstāj fosilās degvielas importu un diversificē energoresursu piegādes – </a:t>
            </a:r>
            <a:r>
              <a:rPr lang="lv-LV" sz="2000" b="1" dirty="0">
                <a:latin typeface="Tahoma" pitchFamily="34" charset="0"/>
                <a:ea typeface="Tahoma" pitchFamily="34" charset="0"/>
                <a:cs typeface="Tahoma" pitchFamily="34" charset="0"/>
              </a:rPr>
              <a:t>lielāka enerģētiskā drošība</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Sekmē </a:t>
            </a:r>
            <a:r>
              <a:rPr lang="lv-LV" sz="2000" b="1" dirty="0">
                <a:latin typeface="Tahoma" pitchFamily="34" charset="0"/>
                <a:ea typeface="Tahoma" pitchFamily="34" charset="0"/>
                <a:cs typeface="Tahoma" pitchFamily="34" charset="0"/>
              </a:rPr>
              <a:t>vietējo</a:t>
            </a:r>
            <a:r>
              <a:rPr lang="lv-LV" sz="2000" dirty="0">
                <a:latin typeface="Tahoma" pitchFamily="34" charset="0"/>
                <a:ea typeface="Tahoma" pitchFamily="34" charset="0"/>
                <a:cs typeface="Tahoma" pitchFamily="34" charset="0"/>
              </a:rPr>
              <a:t> pārstrādi, </a:t>
            </a:r>
            <a:r>
              <a:rPr lang="lv-LV" sz="2000" b="1" dirty="0">
                <a:latin typeface="Tahoma" pitchFamily="34" charset="0"/>
                <a:ea typeface="Tahoma" pitchFamily="34" charset="0"/>
                <a:cs typeface="Tahoma" pitchFamily="34" charset="0"/>
              </a:rPr>
              <a:t>vietējo</a:t>
            </a:r>
            <a:r>
              <a:rPr lang="lv-LV" sz="2000" dirty="0">
                <a:latin typeface="Tahoma" pitchFamily="34" charset="0"/>
                <a:ea typeface="Tahoma" pitchFamily="34" charset="0"/>
                <a:cs typeface="Tahoma" pitchFamily="34" charset="0"/>
              </a:rPr>
              <a:t> izejvielu noietu, </a:t>
            </a:r>
            <a:r>
              <a:rPr lang="lv-LV" sz="2000" b="1" dirty="0">
                <a:latin typeface="Tahoma" pitchFamily="34" charset="0"/>
                <a:ea typeface="Tahoma" pitchFamily="34" charset="0"/>
                <a:cs typeface="Tahoma" pitchFamily="34" charset="0"/>
              </a:rPr>
              <a:t>vietējo nodarbinātību</a:t>
            </a:r>
            <a:r>
              <a:rPr lang="lv-LV" sz="2000" dirty="0">
                <a:latin typeface="Tahoma" pitchFamily="34" charset="0"/>
                <a:ea typeface="Tahoma" pitchFamily="34" charset="0"/>
                <a:cs typeface="Tahoma" pitchFamily="34" charset="0"/>
              </a:rPr>
              <a:t>, ieņēmumus valsts budžetā  </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Vērtīgi </a:t>
            </a:r>
            <a:r>
              <a:rPr lang="lv-LV" sz="2000" b="1" dirty="0">
                <a:latin typeface="Tahoma" pitchFamily="34" charset="0"/>
                <a:ea typeface="Tahoma" pitchFamily="34" charset="0"/>
                <a:cs typeface="Tahoma" pitchFamily="34" charset="0"/>
              </a:rPr>
              <a:t>blakusprodukti</a:t>
            </a:r>
            <a:r>
              <a:rPr lang="lv-LV" sz="2000" dirty="0">
                <a:latin typeface="Tahoma" pitchFamily="34" charset="0"/>
                <a:ea typeface="Tahoma" pitchFamily="34" charset="0"/>
                <a:cs typeface="Tahoma" pitchFamily="34" charset="0"/>
              </a:rPr>
              <a:t> – pārtika, dzīvnieku barība, ķimikālijas, minerālmēsli</a:t>
            </a: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Veicina </a:t>
            </a:r>
            <a:r>
              <a:rPr lang="lv-LV" sz="2000" b="1" dirty="0">
                <a:latin typeface="Tahoma" pitchFamily="34" charset="0"/>
                <a:ea typeface="Tahoma" pitchFamily="34" charset="0"/>
                <a:cs typeface="Tahoma" pitchFamily="34" charset="0"/>
              </a:rPr>
              <a:t>transporta dekarbonizāciju </a:t>
            </a:r>
            <a:r>
              <a:rPr lang="lv-LV" sz="2000" dirty="0">
                <a:latin typeface="Tahoma" pitchFamily="34" charset="0"/>
                <a:ea typeface="Tahoma" pitchFamily="34" charset="0"/>
                <a:cs typeface="Tahoma" pitchFamily="34" charset="0"/>
              </a:rPr>
              <a:t>– Latvijai ir jāveicina atjaunojamās enerģijas izmantošana un jāsamazina SEG emisijas transportā </a:t>
            </a:r>
          </a:p>
          <a:p>
            <a:pPr lvl="1">
              <a:spcAft>
                <a:spcPts val="600"/>
              </a:spcAft>
              <a:buFont typeface="Arial" panose="020B0604020202020204" pitchFamily="34" charset="0"/>
              <a:buChar char="•"/>
            </a:pPr>
            <a:r>
              <a:rPr lang="lv-LV" sz="2000" b="1" dirty="0">
                <a:latin typeface="Tahoma" pitchFamily="34" charset="0"/>
                <a:ea typeface="Tahoma" pitchFamily="34" charset="0"/>
                <a:cs typeface="Tahoma" pitchFamily="34" charset="0"/>
              </a:rPr>
              <a:t>Atslogo citus sektorus (lauksaimniecību, mežsaimniecību, u.c.)</a:t>
            </a:r>
            <a:endParaRPr lang="lv-LV" sz="2000" dirty="0">
              <a:latin typeface="Tahoma" pitchFamily="34" charset="0"/>
              <a:ea typeface="Tahoma" pitchFamily="34" charset="0"/>
              <a:cs typeface="Tahoma" pitchFamily="34" charset="0"/>
            </a:endParaRPr>
          </a:p>
          <a:p>
            <a:pPr lvl="1">
              <a:spcAft>
                <a:spcPts val="600"/>
              </a:spcAft>
              <a:buFont typeface="Arial" panose="020B0604020202020204" pitchFamily="34" charset="0"/>
              <a:buChar char="•"/>
            </a:pPr>
            <a:r>
              <a:rPr lang="lv-LV" sz="2000" dirty="0">
                <a:latin typeface="Tahoma" pitchFamily="34" charset="0"/>
                <a:ea typeface="Tahoma" pitchFamily="34" charset="0"/>
                <a:cs typeface="Tahoma" pitchFamily="34" charset="0"/>
              </a:rPr>
              <a:t>Ekonomiski pamatotākais risinājums – </a:t>
            </a:r>
            <a:r>
              <a:rPr lang="lv-LV" sz="2000" b="1" dirty="0">
                <a:latin typeface="Tahoma" pitchFamily="34" charset="0"/>
                <a:ea typeface="Tahoma" pitchFamily="34" charset="0"/>
                <a:cs typeface="Tahoma" pitchFamily="34" charset="0"/>
              </a:rPr>
              <a:t>neprasa subsīdijas vai jaunu </a:t>
            </a:r>
            <a:r>
              <a:rPr lang="lv-LV" sz="2000" b="1" dirty="0" err="1">
                <a:latin typeface="Tahoma" pitchFamily="34" charset="0"/>
                <a:ea typeface="Tahoma" pitchFamily="34" charset="0"/>
                <a:cs typeface="Tahoma" pitchFamily="34" charset="0"/>
              </a:rPr>
              <a:t>infrastuktūru</a:t>
            </a:r>
            <a:endParaRPr lang="lv-LV" sz="2000" b="1" dirty="0">
              <a:latin typeface="Tahoma" pitchFamily="34" charset="0"/>
              <a:ea typeface="Tahoma" pitchFamily="34" charset="0"/>
              <a:cs typeface="Tahoma" pitchFamily="34" charset="0"/>
            </a:endParaRPr>
          </a:p>
          <a:p>
            <a:pPr lvl="1">
              <a:spcAft>
                <a:spcPts val="600"/>
              </a:spcAft>
              <a:buFont typeface="Arial" panose="020B0604020202020204" pitchFamily="34" charset="0"/>
              <a:buChar char="•"/>
            </a:pPr>
            <a:endParaRPr lang="lv-LV" sz="2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530713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56CEF6A0-FB8D-4E17-8A4F-3271A0F44657}"/>
              </a:ext>
            </a:extLst>
          </p:cNvPr>
          <p:cNvGraphicFramePr>
            <a:graphicFrameLocks/>
          </p:cNvGraphicFramePr>
          <p:nvPr/>
        </p:nvGraphicFramePr>
        <p:xfrm>
          <a:off x="68963" y="1412776"/>
          <a:ext cx="4369685" cy="44644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1FEC7879-4EF7-4261-9E64-9C127F6DF511}"/>
              </a:ext>
            </a:extLst>
          </p:cNvPr>
          <p:cNvGraphicFramePr>
            <a:graphicFrameLocks/>
          </p:cNvGraphicFramePr>
          <p:nvPr/>
        </p:nvGraphicFramePr>
        <p:xfrm>
          <a:off x="4278828" y="1416493"/>
          <a:ext cx="4791069" cy="446449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99373225-2ADF-22C8-F324-ADD4BACEC550}"/>
              </a:ext>
            </a:extLst>
          </p:cNvPr>
          <p:cNvSpPr>
            <a:spLocks noGrp="1"/>
          </p:cNvSpPr>
          <p:nvPr>
            <p:ph type="title"/>
          </p:nvPr>
        </p:nvSpPr>
        <p:spPr>
          <a:xfrm>
            <a:off x="633721" y="226353"/>
            <a:ext cx="7886700" cy="1025423"/>
          </a:xfrm>
        </p:spPr>
        <p:txBody>
          <a:bodyPr vert="horz" lIns="91440" tIns="45720" rIns="91440" bIns="45720" rtlCol="0" anchor="ctr">
            <a:normAutofit/>
          </a:bodyPr>
          <a:lstStyle/>
          <a:p>
            <a:pPr>
              <a:lnSpc>
                <a:spcPct val="90000"/>
              </a:lnSpc>
            </a:pPr>
            <a:r>
              <a:rPr lang="lv-LV" sz="2400" b="1" dirty="0">
                <a:latin typeface="Tahoma" panose="020B0604030504040204" pitchFamily="34" charset="0"/>
                <a:ea typeface="Tahoma" panose="020B0604030504040204" pitchFamily="34" charset="0"/>
                <a:cs typeface="Tahoma" panose="020B0604030504040204" pitchFamily="34" charset="0"/>
              </a:rPr>
              <a:t>Latvijā pieaug no zemniekiem un kooperatīviem iepirkto izejvielu apjoms</a:t>
            </a:r>
            <a:endParaRPr lang="lv-LV" sz="2400" b="1"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a:extLst>
              <a:ext uri="{FF2B5EF4-FFF2-40B4-BE49-F238E27FC236}">
                <a16:creationId xmlns:a16="http://schemas.microsoft.com/office/drawing/2014/main" id="{CD1EC43D-91A9-FBEE-B829-0C5B815FDBC3}"/>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21C61F88-AAF1-4538-81EC-6E79EDB51852}" type="slidenum">
              <a:rPr lang="en-US" smtClean="0"/>
              <a:pPr>
                <a:spcAft>
                  <a:spcPts val="600"/>
                </a:spcAft>
              </a:pPr>
              <a:t>9</a:t>
            </a:fld>
            <a:endParaRPr lang="en-US"/>
          </a:p>
        </p:txBody>
      </p:sp>
    </p:spTree>
    <p:extLst>
      <p:ext uri="{BB962C8B-B14F-4D97-AF65-F5344CB8AC3E}">
        <p14:creationId xmlns:p14="http://schemas.microsoft.com/office/powerpoint/2010/main" val="3708901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o-Venta_Prezentācija" id="{1060350F-06EC-4622-AAAB-752BBF1358D4}" vid="{06A1E427-4805-4DA4-BCED-39BA2174AA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769AF52C35F5D34BAA5FB4D213CD3D49" ma:contentTypeVersion="16" ma:contentTypeDescription="Izveidot jaunu dokumentu." ma:contentTypeScope="" ma:versionID="fbd859469c077e1a0c96285baa0d44a3">
  <xsd:schema xmlns:xsd="http://www.w3.org/2001/XMLSchema" xmlns:xs="http://www.w3.org/2001/XMLSchema" xmlns:p="http://schemas.microsoft.com/office/2006/metadata/properties" xmlns:ns2="45ec229b-cb0f-48b4-a09e-f0a30c8ee06d" xmlns:ns3="179d9a68-d01d-4040-bfbc-f106cd69c6ea" targetNamespace="http://schemas.microsoft.com/office/2006/metadata/properties" ma:root="true" ma:fieldsID="2f88aab1b8578f5696b2361bb6f8903c" ns2:_="" ns3:_="">
    <xsd:import namespace="45ec229b-cb0f-48b4-a09e-f0a30c8ee06d"/>
    <xsd:import namespace="179d9a68-d01d-4040-bfbc-f106cd69c6e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ec229b-cb0f-48b4-a09e-f0a30c8ee0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ttēlu atzīmes" ma:readOnly="false" ma:fieldId="{5cf76f15-5ced-4ddc-b409-7134ff3c332f}" ma:taxonomyMulti="true" ma:sspId="2edcf408-998f-4650-8b34-6e45e592490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79d9a68-d01d-4040-bfbc-f106cd69c6ea" elementFormDefault="qualified">
    <xsd:import namespace="http://schemas.microsoft.com/office/2006/documentManagement/types"/>
    <xsd:import namespace="http://schemas.microsoft.com/office/infopath/2007/PartnerControls"/>
    <xsd:element name="SharedWithUsers" ma:index="17"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Koplietots ar: detalizēti" ma:internalName="SharedWithDetails" ma:readOnly="true">
      <xsd:simpleType>
        <xsd:restriction base="dms:Note">
          <xsd:maxLength value="255"/>
        </xsd:restriction>
      </xsd:simpleType>
    </xsd:element>
    <xsd:element name="TaxCatchAll" ma:index="23" nillable="true" ma:displayName="Taxonomy Catch All Column" ma:hidden="true" ma:list="{a7cc60ee-fc22-4bbf-a28b-f8226ea4afd7}" ma:internalName="TaxCatchAll" ma:showField="CatchAllData" ma:web="179d9a68-d01d-4040-bfbc-f106cd69c6e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79d9a68-d01d-4040-bfbc-f106cd69c6ea" xsi:nil="true"/>
    <lcf76f155ced4ddcb4097134ff3c332f xmlns="45ec229b-cb0f-48b4-a09e-f0a30c8ee06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3D0694-0D88-4211-8DA8-BE05A113EC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ec229b-cb0f-48b4-a09e-f0a30c8ee06d"/>
    <ds:schemaRef ds:uri="179d9a68-d01d-4040-bfbc-f106cd69c6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BCA3AB-6107-4E86-8FDD-6E642657A086}">
  <ds:schemaRefs>
    <ds:schemaRef ds:uri="179d9a68-d01d-4040-bfbc-f106cd69c6ea"/>
    <ds:schemaRef ds:uri="http://schemas.microsoft.com/office/2006/metadata/properties"/>
    <ds:schemaRef ds:uri="http://purl.org/dc/elements/1.1/"/>
    <ds:schemaRef ds:uri="http://purl.org/dc/dcmitype/"/>
    <ds:schemaRef ds:uri="45ec229b-cb0f-48b4-a09e-f0a30c8ee06d"/>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2169406B-C047-4506-B690-7E79C58E89F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Bio-Venta_Prezentācija (1)</Template>
  <TotalTime>5291</TotalTime>
  <Words>797</Words>
  <Application>Microsoft Office PowerPoint</Application>
  <PresentationFormat>On-screen Show (4:3)</PresentationFormat>
  <Paragraphs>91</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PowerPoint Presentation</vt:lpstr>
      <vt:lpstr>Krīze - transporta dekarbonizācijas mērķi 2030.gadam  pieaug, bet Latvija virzās otrā virzienā</vt:lpstr>
      <vt:lpstr>Biodegvielas izmantošana var atslogot lauksaimniecību un mežsaimniecību </vt:lpstr>
      <vt:lpstr>«Transports, lauksaimniecība, atkritumi, ēkas šobrīd ir mūsu galvenās rūpes, jo mēs esam šobrīd ceļā uz emisiju samazināšanu par 13%, bet mērķis ir 24%. Tā nesasniegšana varētu nozīmēt izdevumu saistības valsts budžetā 225 miljonu eiro apmērā papildu emisiju kvotu iegādei»     </vt:lpstr>
      <vt:lpstr> «Mums ir skaidrs, ka biodegvielas neapdraud mūsu nodrošinātību ar pārtiku. Vēlamies efektīvu, uz tirgu balstītu resursu izmantošanu un mums ir jāizmanto visi pieejamie resursi. Mums ir skaidrs, ka biodegvielai ir nepieciešama uzticamība, tāpēc mēs esam biodegvielas ražotāju pusē»  </vt:lpstr>
      <vt:lpstr>Latvijā biodegviela zaudē – fosilā degviela iegūst (I)</vt:lpstr>
      <vt:lpstr>PowerPoint Presentation</vt:lpstr>
      <vt:lpstr>PowerPoint Presentation</vt:lpstr>
      <vt:lpstr>Latvijā pieaug no zemniekiem un kooperatīviem iepirkto izejvielu apjoms</vt:lpstr>
      <vt:lpstr>Kaimiņvalstīs ir ieviesti ietekmīgi zaļināšanas instrumenti</vt:lpstr>
      <vt:lpstr>PowerPoint Presentation</vt:lpstr>
      <vt:lpstr>Ko lūdzam Ilgtspējīgas attīstības komisijai?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Virsraksts</dc:title>
  <dc:creator>Indulis Stikāns | Bio-Venta</dc:creator>
  <cp:lastModifiedBy>Vita Razminoviča</cp:lastModifiedBy>
  <cp:revision>1</cp:revision>
  <dcterms:created xsi:type="dcterms:W3CDTF">2021-04-09T11:33:24Z</dcterms:created>
  <dcterms:modified xsi:type="dcterms:W3CDTF">2023-02-01T09:49:55Z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0x010100769AF52C35F5D34BAA5FB4D213CD3D49</vt:lpwstr>
  </property>
  <property fmtid="{D5CDD505-2E9C-101B-9397-08002B2CF9AE}" pid="3" name="MediaServiceImageTags">
    <vt:lpwstr/>
  </property>
</Properties>
</file>