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6"/>
  </p:notesMasterIdLst>
  <p:handoutMasterIdLst>
    <p:handoutMasterId r:id="rId17"/>
  </p:handoutMasterIdLst>
  <p:sldIdLst>
    <p:sldId id="261" r:id="rId5"/>
    <p:sldId id="611" r:id="rId6"/>
    <p:sldId id="1222" r:id="rId7"/>
    <p:sldId id="1101" r:id="rId8"/>
    <p:sldId id="1231" r:id="rId9"/>
    <p:sldId id="1224" r:id="rId10"/>
    <p:sldId id="1230" r:id="rId11"/>
    <p:sldId id="1227" r:id="rId12"/>
    <p:sldId id="1228" r:id="rId13"/>
    <p:sldId id="1229" r:id="rId14"/>
    <p:sldId id="273"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Kasparenko" initials="SK" lastIdx="1" clrIdx="0">
    <p:extLst>
      <p:ext uri="{19B8F6BF-5375-455C-9EA6-DF929625EA0E}">
        <p15:presenceInfo xmlns:p15="http://schemas.microsoft.com/office/powerpoint/2012/main" userId="S::sandra.kasparenko@vm.gov.lv::5cbcab80-ff1d-4d49-bc06-43cd0548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8B9"/>
    <a:srgbClr val="FC7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09" autoAdjust="0"/>
  </p:normalViewPr>
  <p:slideViewPr>
    <p:cSldViewPr snapToGrid="0">
      <p:cViewPr varScale="1">
        <p:scale>
          <a:sx n="115" d="100"/>
          <a:sy n="115" d="100"/>
        </p:scale>
        <p:origin x="43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nozare.pri\vm\Redirect_profiles\VM_Igors_Belovs\My%20Documents\Darba%20mape\Da&#382;&#257;di\Svetlanai\Svetlanai_0202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nozare.pri\vm\Redirect_profiles\VM_Igors_Belovs\My%20Documents\Darba%20mape\Da&#382;&#257;di\Svetlanai\Svetlanai_0202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nozare.pri\vm\Redirect_profiles\VM_Igors_Belovs\My%20Documents\Darba%20mape\Da&#382;&#257;di\Svetlanai\Svetlanai_0202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nozare.pri\vm\Redirect_profiles\VM_Igors_Belovs\My%20Documents\Darba%20mape\Da&#382;&#257;di\Svetlanai\Svetlanai_0202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nozare.pri\vm\Redirect_profiles\VM_Igors_Belovs\My%20Documents\Darba%20mape\Da&#382;&#257;di\Svetlanai\Svetlanai_02022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07937299272271"/>
          <c:y val="7.7032134753933099E-2"/>
          <c:w val="0.79584125401455463"/>
          <c:h val="0.77085248000720141"/>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5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495-46C9-8B28-6142B58049D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495-46C9-8B28-6142B58049DD}"/>
              </c:ext>
            </c:extLst>
          </c:dPt>
          <c:dPt>
            <c:idx val="2"/>
            <c:bubble3D val="0"/>
            <c:spPr>
              <a:solidFill>
                <a:srgbClr val="66FF66"/>
              </a:solidFill>
              <a:ln w="25400">
                <a:solidFill>
                  <a:schemeClr val="lt1"/>
                </a:solidFill>
              </a:ln>
              <a:effectLst/>
              <a:sp3d contourW="25400">
                <a:contourClr>
                  <a:schemeClr val="lt1"/>
                </a:contourClr>
              </a:sp3d>
            </c:spPr>
            <c:extLst>
              <c:ext xmlns:c16="http://schemas.microsoft.com/office/drawing/2014/chart" uri="{C3380CC4-5D6E-409C-BE32-E72D297353CC}">
                <c16:uniqueId val="{00000005-2495-46C9-8B28-6142B58049D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495-46C9-8B28-6142B58049D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495-46C9-8B28-6142B58049D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495-46C9-8B28-6142B58049D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495-46C9-8B28-6142B58049DD}"/>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2495-46C9-8B28-6142B58049DD}"/>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2495-46C9-8B28-6142B58049DD}"/>
              </c:ext>
            </c:extLst>
          </c:dPt>
          <c:dLbls>
            <c:dLbl>
              <c:idx val="0"/>
              <c:layout>
                <c:manualLayout>
                  <c:x val="-9.8035398761429332E-2"/>
                  <c:y val="-8.0885035849341397E-2"/>
                </c:manualLayout>
              </c:layout>
              <c:tx>
                <c:rich>
                  <a:bodyPr/>
                  <a:lstStyle/>
                  <a:p>
                    <a:r>
                      <a:rPr lang="en-US" dirty="0" err="1"/>
                      <a:t>Medicīnas</a:t>
                    </a:r>
                    <a:r>
                      <a:rPr lang="en-US" dirty="0"/>
                      <a:t> </a:t>
                    </a:r>
                    <a:r>
                      <a:rPr lang="en-US" dirty="0" err="1"/>
                      <a:t>izglītība</a:t>
                    </a:r>
                    <a:r>
                      <a:rPr lang="en-US" baseline="0" dirty="0"/>
                      <a:t>, 59.2, (02.00), </a:t>
                    </a:r>
                    <a:fld id="{BBE10E89-FB1F-4809-8111-7F8ECC6A0191}"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3340649820733189"/>
                      <c:h val="5.5182401838633668E-2"/>
                    </c:manualLayout>
                  </c15:layout>
                  <c15:dlblFieldTable/>
                  <c15:showDataLabelsRange val="0"/>
                </c:ext>
                <c:ext xmlns:c16="http://schemas.microsoft.com/office/drawing/2014/chart" uri="{C3380CC4-5D6E-409C-BE32-E72D297353CC}">
                  <c16:uniqueId val="{00000001-2495-46C9-8B28-6142B58049DD}"/>
                </c:ext>
              </c:extLst>
            </c:dLbl>
            <c:dLbl>
              <c:idx val="1"/>
              <c:layout>
                <c:manualLayout>
                  <c:x val="-5.4153478518854159E-2"/>
                  <c:y val="-0.28274133319090794"/>
                </c:manualLayout>
              </c:layout>
              <c:tx>
                <c:rich>
                  <a:bodyPr/>
                  <a:lstStyle/>
                  <a:p>
                    <a:r>
                      <a:rPr lang="pt-BR" sz="1100" b="1" i="0" u="none" strike="noStrike" kern="1200" baseline="0" dirty="0">
                        <a:solidFill>
                          <a:prstClr val="black">
                            <a:lumMod val="65000"/>
                            <a:lumOff val="35000"/>
                          </a:prstClr>
                        </a:solidFill>
                      </a:rPr>
                      <a:t>Medicīnas vēstures muzejs</a:t>
                    </a:r>
                    <a:r>
                      <a:rPr lang="pt-BR" baseline="0" dirty="0"/>
                      <a:t>, 1.5, (06.02) , </a:t>
                    </a:r>
                    <a:fld id="{7295A060-755C-496C-9914-D836B52A39DB}" type="PERCENTAGE">
                      <a:rPr lang="pt-BR" baseline="0"/>
                      <a:pPr/>
                      <a:t>[PERCENTAGE]</a:t>
                    </a:fld>
                    <a:endParaRPr lang="pt-BR"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495-46C9-8B28-6142B58049DD}"/>
                </c:ext>
              </c:extLst>
            </c:dLbl>
            <c:dLbl>
              <c:idx val="2"/>
              <c:layout>
                <c:manualLayout>
                  <c:x val="0.47065137731696194"/>
                  <c:y val="0.16264190244749174"/>
                </c:manualLayout>
              </c:layout>
              <c:tx>
                <c:rich>
                  <a:bodyPr/>
                  <a:lstStyle/>
                  <a:p>
                    <a:r>
                      <a:rPr lang="pt-BR" dirty="0"/>
                      <a:t>Veselības aprūpe</a:t>
                    </a:r>
                    <a:r>
                      <a:rPr lang="pt-BR" baseline="0" dirty="0"/>
                      <a:t>, 1 355.0, (33.00), </a:t>
                    </a:r>
                    <a:fld id="{8F6AD8AB-E2AB-48DB-A489-247A7D2727FA}" type="PERCENTAGE">
                      <a:rPr lang="pt-BR" baseline="0"/>
                      <a:pPr/>
                      <a:t>[PERCENTAGE]</a:t>
                    </a:fld>
                    <a:endParaRPr lang="pt-BR"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6437471051412692"/>
                      <c:h val="6.6878310425622409E-2"/>
                    </c:manualLayout>
                  </c15:layout>
                  <c15:dlblFieldTable/>
                  <c15:showDataLabelsRange val="0"/>
                </c:ext>
                <c:ext xmlns:c16="http://schemas.microsoft.com/office/drawing/2014/chart" uri="{C3380CC4-5D6E-409C-BE32-E72D297353CC}">
                  <c16:uniqueId val="{00000005-2495-46C9-8B28-6142B58049DD}"/>
                </c:ext>
              </c:extLst>
            </c:dLbl>
            <c:dLbl>
              <c:idx val="3"/>
              <c:layout>
                <c:manualLayout>
                  <c:x val="9.0132090132090129E-2"/>
                  <c:y val="-0.24280806824361406"/>
                </c:manualLayout>
              </c:layout>
              <c:tx>
                <c:rich>
                  <a:bodyPr/>
                  <a:lstStyle/>
                  <a:p>
                    <a:r>
                      <a:rPr lang="fi-FI" dirty="0"/>
                      <a:t>Starptautiskie maksājumi</a:t>
                    </a:r>
                    <a:r>
                      <a:rPr lang="fi-FI" baseline="0" dirty="0"/>
                      <a:t>, 0.4, (37.04), </a:t>
                    </a:r>
                    <a:fld id="{C46AEFF9-1E31-405C-8D8A-C8F7A396C1DF}" type="PERCENTAGE">
                      <a:rPr lang="fi-FI" baseline="0"/>
                      <a:pPr/>
                      <a:t>[PERCENTAGE]</a:t>
                    </a:fld>
                    <a:endParaRPr lang="fi-FI"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2495-46C9-8B28-6142B58049DD}"/>
                </c:ext>
              </c:extLst>
            </c:dLbl>
            <c:dLbl>
              <c:idx val="4"/>
              <c:layout>
                <c:manualLayout>
                  <c:x val="0.12645034566757588"/>
                  <c:y val="-9.4767434685718049E-2"/>
                </c:manualLayout>
              </c:layout>
              <c:tx>
                <c:rich>
                  <a:bodyPr/>
                  <a:lstStyle/>
                  <a:p>
                    <a:r>
                      <a:rPr lang="en-US" dirty="0"/>
                      <a:t>VADC, NMPD, VTMEC, LAB</a:t>
                    </a:r>
                    <a:r>
                      <a:rPr lang="en-US" baseline="0" dirty="0"/>
                      <a:t>, 124.2, (39.00), </a:t>
                    </a:r>
                    <a:fld id="{5FF52578-594D-4BE4-ACEB-570983852A13}"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0922717993584136"/>
                      <c:h val="7.1556673860417891E-2"/>
                    </c:manualLayout>
                  </c15:layout>
                  <c15:dlblFieldTable/>
                  <c15:showDataLabelsRange val="0"/>
                </c:ext>
                <c:ext xmlns:c16="http://schemas.microsoft.com/office/drawing/2014/chart" uri="{C3380CC4-5D6E-409C-BE32-E72D297353CC}">
                  <c16:uniqueId val="{00000009-2495-46C9-8B28-6142B58049DD}"/>
                </c:ext>
              </c:extLst>
            </c:dLbl>
            <c:dLbl>
              <c:idx val="5"/>
              <c:layout>
                <c:manualLayout>
                  <c:x val="0.21372091960327244"/>
                  <c:y val="1.2243187420975361E-2"/>
                </c:manualLayout>
              </c:layout>
              <c:tx>
                <c:rich>
                  <a:bodyPr/>
                  <a:lstStyle/>
                  <a:p>
                    <a:r>
                      <a:rPr lang="sv-SE" dirty="0"/>
                      <a:t>NVD, Riska fonds</a:t>
                    </a:r>
                    <a:r>
                      <a:rPr lang="sv-SE" baseline="0" dirty="0"/>
                      <a:t>, 15.5, (45.00), </a:t>
                    </a:r>
                    <a:fld id="{909F302B-EEE4-432F-AC93-5A332720074D}" type="PERCENTAGE">
                      <a:rPr lang="sv-SE" baseline="0"/>
                      <a:pPr/>
                      <a:t>[PERCENTAGE]</a:t>
                    </a:fld>
                    <a:endParaRPr lang="sv-SE"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9180038769663591"/>
                      <c:h val="4.0120650204107412E-2"/>
                    </c:manualLayout>
                  </c15:layout>
                  <c15:dlblFieldTable/>
                  <c15:showDataLabelsRange val="0"/>
                </c:ext>
                <c:ext xmlns:c16="http://schemas.microsoft.com/office/drawing/2014/chart" uri="{C3380CC4-5D6E-409C-BE32-E72D297353CC}">
                  <c16:uniqueId val="{0000000B-2495-46C9-8B28-6142B58049DD}"/>
                </c:ext>
              </c:extLst>
            </c:dLbl>
            <c:dLbl>
              <c:idx val="6"/>
              <c:layout>
                <c:manualLayout>
                  <c:x val="-3.1300928070265806E-2"/>
                  <c:y val="3.3326340346519379E-2"/>
                </c:manualLayout>
              </c:layout>
              <c:tx>
                <c:rich>
                  <a:bodyPr/>
                  <a:lstStyle/>
                  <a:p>
                    <a:r>
                      <a:rPr lang="en-US" dirty="0"/>
                      <a:t>VI,</a:t>
                    </a:r>
                    <a:r>
                      <a:rPr lang="en-US" baseline="0" dirty="0"/>
                      <a:t> SPKC, 11.4, (46.00), </a:t>
                    </a:r>
                    <a:fld id="{77164141-1602-4AB7-B921-B6F6C080C3C6}"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2495-46C9-8B28-6142B58049DD}"/>
                </c:ext>
              </c:extLst>
            </c:dLbl>
            <c:dLbl>
              <c:idx val="7"/>
              <c:layout>
                <c:manualLayout>
                  <c:x val="-0.18415675981678764"/>
                  <c:y val="3.6865688053725296E-2"/>
                </c:manualLayout>
              </c:layout>
              <c:tx>
                <c:rich>
                  <a:bodyPr/>
                  <a:lstStyle/>
                  <a:p>
                    <a:r>
                      <a:rPr lang="en-US" dirty="0"/>
                      <a:t>VM</a:t>
                    </a:r>
                    <a:r>
                      <a:rPr lang="en-US" baseline="0" dirty="0"/>
                      <a:t>, 5.6, (97.00), </a:t>
                    </a:r>
                    <a:fld id="{25E5D377-63FE-4F11-B3FB-3397A2AE08FC}"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2495-46C9-8B28-6142B58049DD}"/>
                </c:ext>
              </c:extLst>
            </c:dLbl>
            <c:dLbl>
              <c:idx val="8"/>
              <c:layout>
                <c:manualLayout>
                  <c:x val="-0.17827595080026765"/>
                  <c:y val="-2.1280475439604998E-2"/>
                </c:manualLayout>
              </c:layout>
              <c:tx>
                <c:rich>
                  <a:bodyPr/>
                  <a:lstStyle/>
                  <a:p>
                    <a:r>
                      <a:rPr lang="es-ES" dirty="0"/>
                      <a:t>ES un </a:t>
                    </a:r>
                    <a:r>
                      <a:rPr lang="es-ES" dirty="0" err="1"/>
                      <a:t>citi</a:t>
                    </a:r>
                    <a:r>
                      <a:rPr lang="es-ES" dirty="0"/>
                      <a:t> ĀFP</a:t>
                    </a:r>
                    <a:r>
                      <a:rPr lang="es-ES" baseline="0" dirty="0"/>
                      <a:t>, 32.3, </a:t>
                    </a:r>
                    <a:fld id="{3246B6C6-B961-4432-8BA2-F73529A99C0D}" type="PERCENTAGE">
                      <a:rPr lang="es-ES" baseline="0"/>
                      <a:pPr/>
                      <a:t>[PERCENTAGE]</a:t>
                    </a:fld>
                    <a:endParaRPr lang="es-E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2495-46C9-8B28-6142B58049D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lv-LV"/>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(Cipari!$A$3,Cipari!$A$6,Cipari!$A$8,Cipari!$A$21,Cipari!$A$23,Cipari!$A$28,Cipari!$A$31,Cipari!$A$35,Cipari!$A$36)</c:f>
              <c:strCache>
                <c:ptCount val="9"/>
                <c:pt idx="0">
                  <c:v>02.00.00.</c:v>
                </c:pt>
                <c:pt idx="1">
                  <c:v>06.00.00.</c:v>
                </c:pt>
                <c:pt idx="2">
                  <c:v>33.00.00</c:v>
                </c:pt>
                <c:pt idx="3">
                  <c:v>37.00.00.</c:v>
                </c:pt>
                <c:pt idx="4">
                  <c:v>39.00.00.</c:v>
                </c:pt>
                <c:pt idx="5">
                  <c:v>45.00.00.</c:v>
                </c:pt>
                <c:pt idx="6">
                  <c:v>46.00.00.</c:v>
                </c:pt>
                <c:pt idx="7">
                  <c:v>97.00.00.</c:v>
                </c:pt>
                <c:pt idx="8">
                  <c:v>62.00.00., 63.00.00., 67.00.00., 69.00.00., 70.00.00., 71.00.00., 74.00.00.</c:v>
                </c:pt>
              </c:strCache>
            </c:strRef>
          </c:cat>
          <c:val>
            <c:numRef>
              <c:f>(Cipari!$D$3,Cipari!$D$6,Cipari!$D$8,Cipari!$D$21,Cipari!$D$23,Cipari!$D$28,Cipari!$D$31,Cipari!$D$35,Cipari!$D$36)</c:f>
              <c:numCache>
                <c:formatCode>#,##0</c:formatCode>
                <c:ptCount val="9"/>
                <c:pt idx="0">
                  <c:v>59241558</c:v>
                </c:pt>
                <c:pt idx="1">
                  <c:v>1459063</c:v>
                </c:pt>
                <c:pt idx="2">
                  <c:v>1355084598</c:v>
                </c:pt>
                <c:pt idx="3">
                  <c:v>415821</c:v>
                </c:pt>
                <c:pt idx="4">
                  <c:v>124249140</c:v>
                </c:pt>
                <c:pt idx="5">
                  <c:v>15465770</c:v>
                </c:pt>
                <c:pt idx="6">
                  <c:v>11364621</c:v>
                </c:pt>
                <c:pt idx="7">
                  <c:v>5603469</c:v>
                </c:pt>
                <c:pt idx="8">
                  <c:v>32269744</c:v>
                </c:pt>
              </c:numCache>
            </c:numRef>
          </c:val>
          <c:extLst>
            <c:ext xmlns:c16="http://schemas.microsoft.com/office/drawing/2014/chart" uri="{C3380CC4-5D6E-409C-BE32-E72D297353CC}">
              <c16:uniqueId val="{00000012-2495-46C9-8B28-6142B58049D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544634733609132E-2"/>
          <c:y val="8.8926343666501151E-2"/>
          <c:w val="0.81371429145910512"/>
          <c:h val="0.79091608143576642"/>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D36-4DAB-8594-E6BCF50BCCF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D36-4DAB-8594-E6BCF50BCCF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D36-4DAB-8594-E6BCF50BCCF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D36-4DAB-8594-E6BCF50BCCF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D36-4DAB-8594-E6BCF50BCCF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D36-4DAB-8594-E6BCF50BCCF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D36-4DAB-8594-E6BCF50BCCF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D36-4DAB-8594-E6BCF50BCCF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D36-4DAB-8594-E6BCF50BCCF9}"/>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5D36-4DAB-8594-E6BCF50BCCF9}"/>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5D36-4DAB-8594-E6BCF50BCCF9}"/>
              </c:ext>
            </c:extLst>
          </c:dPt>
          <c:dLbls>
            <c:dLbl>
              <c:idx val="0"/>
              <c:layout>
                <c:manualLayout>
                  <c:x val="5.403915550598469E-2"/>
                  <c:y val="-4.0816326530612242E-2"/>
                </c:manualLayout>
              </c:layout>
              <c:tx>
                <c:rich>
                  <a:bodyPr/>
                  <a:lstStyle/>
                  <a:p>
                    <a:r>
                      <a:rPr lang="en-US" dirty="0"/>
                      <a:t>Komp.medikamenti</a:t>
                    </a:r>
                    <a:r>
                      <a:rPr lang="en-US" baseline="0" dirty="0"/>
                      <a:t>, 219.3, (33.03), </a:t>
                    </a:r>
                    <a:fld id="{13527431-B5AB-425B-B413-22D5AD56F4F9}"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D36-4DAB-8594-E6BCF50BCCF9}"/>
                </c:ext>
              </c:extLst>
            </c:dLbl>
            <c:dLbl>
              <c:idx val="1"/>
              <c:layout>
                <c:manualLayout>
                  <c:x val="0.23269922064821977"/>
                  <c:y val="-4.4217776349384896E-2"/>
                </c:manualLayout>
              </c:layout>
              <c:tx>
                <c:rich>
                  <a:bodyPr/>
                  <a:lstStyle/>
                  <a:p>
                    <a:r>
                      <a:rPr lang="en-US" baseline="0" dirty="0" err="1"/>
                      <a:t>Central.medik.iegāde</a:t>
                    </a:r>
                    <a:r>
                      <a:rPr lang="en-US" baseline="0" dirty="0"/>
                      <a:t>, 20.8, (33.04), </a:t>
                    </a:r>
                    <a:fld id="{B0E177C1-F8ED-48FE-B283-68554328D72F}"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9123961289798195"/>
                      <c:h val="3.6099059046190651E-2"/>
                    </c:manualLayout>
                  </c15:layout>
                  <c15:dlblFieldTable/>
                  <c15:showDataLabelsRange val="0"/>
                </c:ext>
                <c:ext xmlns:c16="http://schemas.microsoft.com/office/drawing/2014/chart" uri="{C3380CC4-5D6E-409C-BE32-E72D297353CC}">
                  <c16:uniqueId val="{00000003-5D36-4DAB-8594-E6BCF50BCCF9}"/>
                </c:ext>
              </c:extLst>
            </c:dLbl>
            <c:dLbl>
              <c:idx val="2"/>
              <c:layout>
                <c:manualLayout>
                  <c:x val="0.16873450596766648"/>
                  <c:y val="1.9186351706036744E-2"/>
                </c:manualLayout>
              </c:layout>
              <c:tx>
                <c:rich>
                  <a:bodyPr/>
                  <a:lstStyle/>
                  <a:p>
                    <a:r>
                      <a:rPr lang="de-DE" baseline="0" dirty="0" err="1"/>
                      <a:t>Genomu</a:t>
                    </a:r>
                    <a:r>
                      <a:rPr lang="de-DE" baseline="0" dirty="0"/>
                      <a:t> </a:t>
                    </a:r>
                    <a:r>
                      <a:rPr lang="de-DE" baseline="0" dirty="0" err="1"/>
                      <a:t>datubāze</a:t>
                    </a:r>
                    <a:r>
                      <a:rPr lang="de-DE" baseline="0" dirty="0"/>
                      <a:t>, 0.1, (33.08), </a:t>
                    </a:r>
                    <a:fld id="{574E7A5C-9BB8-410E-B8C4-5AD5787D5275}" type="PERCENTAGE">
                      <a:rPr lang="de-DE" baseline="0"/>
                      <a:pPr/>
                      <a:t>[PERCENTAGE]</a:t>
                    </a:fld>
                    <a:endParaRPr lang="de-DE"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D36-4DAB-8594-E6BCF50BCCF9}"/>
                </c:ext>
              </c:extLst>
            </c:dLbl>
            <c:dLbl>
              <c:idx val="3"/>
              <c:layout>
                <c:manualLayout>
                  <c:x val="-8.2161573167262469E-2"/>
                  <c:y val="4.2995786241005592E-2"/>
                </c:manualLayout>
              </c:layout>
              <c:tx>
                <c:rich>
                  <a:bodyPr/>
                  <a:lstStyle/>
                  <a:p>
                    <a:r>
                      <a:rPr lang="en-US" sz="1050" b="1" i="0" u="none" strike="noStrike" kern="1200" baseline="0" dirty="0" err="1">
                        <a:solidFill>
                          <a:sysClr val="windowText" lastClr="000000">
                            <a:lumMod val="65000"/>
                            <a:lumOff val="35000"/>
                          </a:sysClr>
                        </a:solidFill>
                      </a:rPr>
                      <a:t>Interešu</a:t>
                    </a:r>
                    <a:r>
                      <a:rPr lang="en-US" sz="1050" b="1" i="0" u="none" strike="noStrike" kern="1200" baseline="0" dirty="0">
                        <a:solidFill>
                          <a:sysClr val="windowText" lastClr="000000">
                            <a:lumMod val="65000"/>
                            <a:lumOff val="35000"/>
                          </a:sysClr>
                        </a:solidFill>
                      </a:rPr>
                      <a:t> </a:t>
                    </a:r>
                    <a:r>
                      <a:rPr lang="en-US" sz="1050" b="1" i="0" u="none" strike="noStrike" kern="1200" baseline="0" dirty="0" err="1">
                        <a:solidFill>
                          <a:sysClr val="windowText" lastClr="000000">
                            <a:lumMod val="65000"/>
                            <a:lumOff val="35000"/>
                          </a:sysClr>
                        </a:solidFill>
                      </a:rPr>
                      <a:t>izglītība</a:t>
                    </a:r>
                    <a:r>
                      <a:rPr lang="en-US" sz="1050" b="1" i="0" u="none" strike="noStrike" kern="1200" baseline="0" dirty="0">
                        <a:solidFill>
                          <a:sysClr val="windowText" lastClr="000000">
                            <a:lumMod val="65000"/>
                            <a:lumOff val="35000"/>
                          </a:sysClr>
                        </a:solidFill>
                      </a:rPr>
                      <a:t> BKUS</a:t>
                    </a:r>
                    <a:r>
                      <a:rPr lang="en-US" baseline="0" dirty="0"/>
                      <a:t>, 0.4, (33.09), </a:t>
                    </a:r>
                    <a:fld id="{1CD69C36-D545-44D8-9E71-A1D86110CE68}"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6337058790224566"/>
                      <c:h val="4.5169353830771149E-2"/>
                    </c:manualLayout>
                  </c15:layout>
                  <c15:dlblFieldTable/>
                  <c15:showDataLabelsRange val="0"/>
                </c:ext>
                <c:ext xmlns:c16="http://schemas.microsoft.com/office/drawing/2014/chart" uri="{C3380CC4-5D6E-409C-BE32-E72D297353CC}">
                  <c16:uniqueId val="{00000007-5D36-4DAB-8594-E6BCF50BCCF9}"/>
                </c:ext>
              </c:extLst>
            </c:dLbl>
            <c:dLbl>
              <c:idx val="4"/>
              <c:layout>
                <c:manualLayout>
                  <c:x val="-0.29666393532877305"/>
                  <c:y val="-6.8027210884355404E-3"/>
                </c:manualLayout>
              </c:layout>
              <c:tx>
                <c:rich>
                  <a:bodyPr/>
                  <a:lstStyle/>
                  <a:p>
                    <a:r>
                      <a:rPr lang="en-US" dirty="0" err="1"/>
                      <a:t>Retās</a:t>
                    </a:r>
                    <a:r>
                      <a:rPr lang="en-US" baseline="0" dirty="0"/>
                      <a:t> </a:t>
                    </a:r>
                    <a:r>
                      <a:rPr lang="en-US" baseline="0" dirty="0" err="1"/>
                      <a:t>slimības</a:t>
                    </a:r>
                    <a:r>
                      <a:rPr lang="en-US" baseline="0" dirty="0"/>
                      <a:t>, 0.2, (33.12), </a:t>
                    </a:r>
                    <a:fld id="{E5D54C49-18CF-4FD6-8E95-1279A0902D81}"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5D36-4DAB-8594-E6BCF50BCCF9}"/>
                </c:ext>
              </c:extLst>
            </c:dLbl>
            <c:dLbl>
              <c:idx val="5"/>
              <c:layout>
                <c:manualLayout>
                  <c:x val="-0.18086574495880592"/>
                  <c:y val="-0.10884353741496598"/>
                </c:manualLayout>
              </c:layout>
              <c:tx>
                <c:rich>
                  <a:bodyPr/>
                  <a:lstStyle/>
                  <a:p>
                    <a:r>
                      <a:rPr lang="en-US" baseline="0" dirty="0"/>
                      <a:t>PVA, 181.0, (33.14), </a:t>
                    </a:r>
                    <a:fld id="{45936851-AAEC-427D-AB95-726F051D5794}"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5D36-4DAB-8594-E6BCF50BCCF9}"/>
                </c:ext>
              </c:extLst>
            </c:dLbl>
            <c:dLbl>
              <c:idx val="6"/>
              <c:layout>
                <c:manualLayout>
                  <c:x val="-1.9851118349137234E-2"/>
                  <c:y val="-9.7505668934240453E-2"/>
                </c:manualLayout>
              </c:layout>
              <c:tx>
                <c:rich>
                  <a:bodyPr/>
                  <a:lstStyle/>
                  <a:p>
                    <a:r>
                      <a:rPr lang="en-US" sz="1050" b="1" i="0" u="none" strike="noStrike" kern="1200" baseline="0" dirty="0">
                        <a:solidFill>
                          <a:sysClr val="windowText" lastClr="000000">
                            <a:lumMod val="65000"/>
                            <a:lumOff val="35000"/>
                          </a:sysClr>
                        </a:solidFill>
                      </a:rPr>
                      <a:t>Labor.izmekl.</a:t>
                    </a:r>
                    <a:r>
                      <a:rPr lang="en-US" baseline="0" dirty="0"/>
                      <a:t>, 44,4, (33.15), </a:t>
                    </a:r>
                    <a:fld id="{DDEC915E-6F20-4F23-85E3-343593A23A18}"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5D36-4DAB-8594-E6BCF50BCCF9}"/>
                </c:ext>
              </c:extLst>
            </c:dLbl>
            <c:dLbl>
              <c:idx val="7"/>
              <c:layout/>
              <c:tx>
                <c:rich>
                  <a:bodyPr/>
                  <a:lstStyle/>
                  <a:p>
                    <a:r>
                      <a:rPr lang="en-US" dirty="0"/>
                      <a:t>SAVA</a:t>
                    </a:r>
                    <a:r>
                      <a:rPr lang="en-US" baseline="0" dirty="0"/>
                      <a:t>, 309.9, (33.16), </a:t>
                    </a:r>
                    <a:fld id="{20F4B548-EC69-4EE6-B221-1065CC074F30}"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5D36-4DAB-8594-E6BCF50BCCF9}"/>
                </c:ext>
              </c:extLst>
            </c:dLbl>
            <c:dLbl>
              <c:idx val="8"/>
              <c:layout>
                <c:manualLayout>
                  <c:x val="0.1885856243168037"/>
                  <c:y val="4.7619047619047616E-2"/>
                </c:manualLayout>
              </c:layout>
              <c:tx>
                <c:rich>
                  <a:bodyPr/>
                  <a:lstStyle/>
                  <a:p>
                    <a:r>
                      <a:rPr lang="en-US" sz="1050" b="1" i="0" u="none" strike="noStrike" kern="1200" baseline="0" dirty="0">
                        <a:solidFill>
                          <a:sysClr val="windowText" lastClr="000000">
                            <a:lumMod val="65000"/>
                            <a:lumOff val="35000"/>
                          </a:sysClr>
                        </a:solidFill>
                      </a:rPr>
                      <a:t>NMP </a:t>
                    </a:r>
                    <a:r>
                      <a:rPr lang="en-US" sz="1050" b="1" i="0" u="none" strike="noStrike" kern="1200" baseline="0" dirty="0" err="1">
                        <a:solidFill>
                          <a:sysClr val="windowText" lastClr="000000">
                            <a:lumMod val="65000"/>
                            <a:lumOff val="35000"/>
                          </a:sysClr>
                        </a:solidFill>
                      </a:rPr>
                      <a:t>nodroš</a:t>
                    </a:r>
                    <a:r>
                      <a:rPr lang="en-US" sz="1050" b="1" i="0" u="none" strike="noStrike" kern="1200" baseline="0" dirty="0">
                        <a:solidFill>
                          <a:sysClr val="windowText" lastClr="000000">
                            <a:lumMod val="65000"/>
                            <a:lumOff val="35000"/>
                          </a:sysClr>
                        </a:solidFill>
                      </a:rPr>
                      <a:t>. </a:t>
                    </a:r>
                    <a:r>
                      <a:rPr lang="en-US" sz="1050" b="1" i="0" u="none" strike="noStrike" kern="1200" baseline="0" dirty="0" err="1">
                        <a:solidFill>
                          <a:sysClr val="windowText" lastClr="000000">
                            <a:lumMod val="65000"/>
                            <a:lumOff val="35000"/>
                          </a:sysClr>
                        </a:solidFill>
                      </a:rPr>
                      <a:t>stac</a:t>
                    </a:r>
                    <a:r>
                      <a:rPr lang="en-US" sz="1050" b="1" i="0" u="none" strike="noStrike" kern="1200" baseline="0" dirty="0">
                        <a:solidFill>
                          <a:sysClr val="windowText" lastClr="000000">
                            <a:lumMod val="65000"/>
                            <a:lumOff val="35000"/>
                          </a:sysClr>
                        </a:solidFill>
                      </a:rPr>
                      <a:t>. ĀI</a:t>
                    </a:r>
                    <a:r>
                      <a:rPr lang="en-US" baseline="0" dirty="0"/>
                      <a:t>, 361.9, (33.17), </a:t>
                    </a:r>
                    <a:fld id="{934FC54D-0D89-4B14-B5BA-B1EE4AD422D3}"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5D36-4DAB-8594-E6BCF50BCCF9}"/>
                </c:ext>
              </c:extLst>
            </c:dLbl>
            <c:dLbl>
              <c:idx val="9"/>
              <c:layout>
                <c:manualLayout>
                  <c:x val="1.9851103891989848E-2"/>
                  <c:y val="2.1503351564032793E-2"/>
                </c:manualLayout>
              </c:layout>
              <c:tx>
                <c:rich>
                  <a:bodyPr/>
                  <a:lstStyle/>
                  <a:p>
                    <a:r>
                      <a:rPr lang="en-US" sz="1050" b="1" i="0" u="none" strike="noStrike" kern="1200" baseline="0" dirty="0" err="1">
                        <a:solidFill>
                          <a:sysClr val="windowText" lastClr="000000">
                            <a:lumMod val="65000"/>
                            <a:lumOff val="35000"/>
                          </a:sysClr>
                        </a:solidFill>
                      </a:rPr>
                      <a:t>Plān.stac.veselības</a:t>
                    </a:r>
                    <a:r>
                      <a:rPr lang="en-US" sz="1050" b="1" i="0" u="none" strike="noStrike" kern="1200" baseline="0" dirty="0">
                        <a:solidFill>
                          <a:sysClr val="windowText" lastClr="000000">
                            <a:lumMod val="65000"/>
                            <a:lumOff val="35000"/>
                          </a:sysClr>
                        </a:solidFill>
                      </a:rPr>
                      <a:t> </a:t>
                    </a:r>
                    <a:r>
                      <a:rPr lang="en-US" sz="1050" b="1" i="0" u="none" strike="noStrike" kern="1200" baseline="0" dirty="0" err="1">
                        <a:solidFill>
                          <a:sysClr val="windowText" lastClr="000000">
                            <a:lumMod val="65000"/>
                            <a:lumOff val="35000"/>
                          </a:sysClr>
                        </a:solidFill>
                      </a:rPr>
                      <a:t>aprūpe</a:t>
                    </a:r>
                    <a:r>
                      <a:rPr lang="en-US" dirty="0"/>
                      <a:t>, 214.5, (33.18), 16%</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15448934578763454"/>
                      <c:h val="0.10858404167503291"/>
                    </c:manualLayout>
                  </c15:layout>
                </c:ext>
                <c:ext xmlns:c16="http://schemas.microsoft.com/office/drawing/2014/chart" uri="{C3380CC4-5D6E-409C-BE32-E72D297353CC}">
                  <c16:uniqueId val="{00000013-5D36-4DAB-8594-E6BCF50BCCF9}"/>
                </c:ext>
              </c:extLst>
            </c:dLbl>
            <c:dLbl>
              <c:idx val="10"/>
              <c:layout>
                <c:manualLayout>
                  <c:x val="2.0954001676316662E-2"/>
                  <c:y val="-6.8026318138804075E-3"/>
                </c:manualLayout>
              </c:layout>
              <c:tx>
                <c:rich>
                  <a:bodyPr/>
                  <a:lstStyle/>
                  <a:p>
                    <a:r>
                      <a:rPr lang="en-US" baseline="0" dirty="0" err="1"/>
                      <a:t>Krievijas</a:t>
                    </a:r>
                    <a:r>
                      <a:rPr lang="en-US" baseline="0" dirty="0"/>
                      <a:t> </a:t>
                    </a:r>
                    <a:r>
                      <a:rPr lang="en-US" baseline="0" dirty="0" err="1"/>
                      <a:t>milt.pers.aprūpe</a:t>
                    </a:r>
                    <a:r>
                      <a:rPr lang="en-US" baseline="0" dirty="0"/>
                      <a:t>, 2.6, (33.19), </a:t>
                    </a:r>
                    <a:fld id="{97F26A35-A461-4328-95FA-FCAB21912BEA}"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1407452974732635"/>
                      <c:h val="9.0520827753673636E-2"/>
                    </c:manualLayout>
                  </c15:layout>
                  <c15:dlblFieldTable/>
                  <c15:showDataLabelsRange val="0"/>
                </c:ext>
                <c:ext xmlns:c16="http://schemas.microsoft.com/office/drawing/2014/chart" uri="{C3380CC4-5D6E-409C-BE32-E72D297353CC}">
                  <c16:uniqueId val="{00000015-5D36-4DAB-8594-E6BCF50BCCF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lv-LV"/>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Cipari!$A$9:$A$19</c:f>
              <c:strCache>
                <c:ptCount val="11"/>
                <c:pt idx="0">
                  <c:v>33.03.00.</c:v>
                </c:pt>
                <c:pt idx="1">
                  <c:v>33.04.00.</c:v>
                </c:pt>
                <c:pt idx="2">
                  <c:v>33.08.00.</c:v>
                </c:pt>
                <c:pt idx="3">
                  <c:v>33.09.00.</c:v>
                </c:pt>
                <c:pt idx="4">
                  <c:v>33.12.00.</c:v>
                </c:pt>
                <c:pt idx="5">
                  <c:v>33.14.00.</c:v>
                </c:pt>
                <c:pt idx="6">
                  <c:v>33.15.00.</c:v>
                </c:pt>
                <c:pt idx="7">
                  <c:v>33.16.00.</c:v>
                </c:pt>
                <c:pt idx="8">
                  <c:v>33.17.00.</c:v>
                </c:pt>
                <c:pt idx="9">
                  <c:v>33.18.00.</c:v>
                </c:pt>
                <c:pt idx="10">
                  <c:v>33.19.00.</c:v>
                </c:pt>
              </c:strCache>
            </c:strRef>
          </c:cat>
          <c:val>
            <c:numRef>
              <c:f>Cipari!$D$9:$D$19</c:f>
              <c:numCache>
                <c:formatCode>#,##0</c:formatCode>
                <c:ptCount val="11"/>
                <c:pt idx="0">
                  <c:v>219339382</c:v>
                </c:pt>
                <c:pt idx="1">
                  <c:v>20806927</c:v>
                </c:pt>
                <c:pt idx="2">
                  <c:v>119521</c:v>
                </c:pt>
                <c:pt idx="3">
                  <c:v>316490</c:v>
                </c:pt>
                <c:pt idx="4">
                  <c:v>171713</c:v>
                </c:pt>
                <c:pt idx="5">
                  <c:v>180988345</c:v>
                </c:pt>
                <c:pt idx="6">
                  <c:v>44361871</c:v>
                </c:pt>
                <c:pt idx="7">
                  <c:v>309888360</c:v>
                </c:pt>
                <c:pt idx="8">
                  <c:v>361942180</c:v>
                </c:pt>
                <c:pt idx="9">
                  <c:v>214511951</c:v>
                </c:pt>
                <c:pt idx="10">
                  <c:v>2637858</c:v>
                </c:pt>
              </c:numCache>
            </c:numRef>
          </c:val>
          <c:extLst>
            <c:ext xmlns:c16="http://schemas.microsoft.com/office/drawing/2014/chart" uri="{C3380CC4-5D6E-409C-BE32-E72D297353CC}">
              <c16:uniqueId val="{00000016-5D36-4DAB-8594-E6BCF50BCCF9}"/>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8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7280"/>
          </a:xfrm>
          <a:prstGeom prst="rect">
            <a:avLst/>
          </a:prstGeom>
        </p:spPr>
        <p:txBody>
          <a:bodyPr vert="horz" lIns="91440" tIns="45720" rIns="91440" bIns="45720" rtlCol="0"/>
          <a:lstStyle>
            <a:lvl1pPr algn="r">
              <a:defRPr sz="1200"/>
            </a:lvl1pPr>
          </a:lstStyle>
          <a:p>
            <a:fld id="{FFF0A72F-E047-43AF-8C0F-5BB1BD084F28}" type="datetimeFigureOut">
              <a:rPr lang="lv-LV" smtClean="0"/>
              <a:t>13.02.2023</a:t>
            </a:fld>
            <a:endParaRPr lang="lv-LV"/>
          </a:p>
        </p:txBody>
      </p:sp>
      <p:sp>
        <p:nvSpPr>
          <p:cNvPr id="4" name="Footer Placeholder 3"/>
          <p:cNvSpPr>
            <a:spLocks noGrp="1"/>
          </p:cNvSpPr>
          <p:nvPr>
            <p:ph type="ftr" sz="quarter" idx="2"/>
          </p:nvPr>
        </p:nvSpPr>
        <p:spPr>
          <a:xfrm>
            <a:off x="0" y="9429359"/>
            <a:ext cx="2946400" cy="49727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359"/>
            <a:ext cx="2946400" cy="497279"/>
          </a:xfrm>
          <a:prstGeom prst="rect">
            <a:avLst/>
          </a:prstGeom>
        </p:spPr>
        <p:txBody>
          <a:bodyPr vert="horz" lIns="91440" tIns="45720" rIns="91440" bIns="45720" rtlCol="0" anchor="b"/>
          <a:lstStyle>
            <a:lvl1pPr algn="r">
              <a:defRPr sz="1200"/>
            </a:lvl1pPr>
          </a:lstStyle>
          <a:p>
            <a:fld id="{DFFD2784-7AF8-4EE9-92BA-9B10F8A5FB8A}" type="slidenum">
              <a:rPr lang="lv-LV" smtClean="0"/>
              <a:t>‹#›</a:t>
            </a:fld>
            <a:endParaRPr lang="lv-LV"/>
          </a:p>
        </p:txBody>
      </p:sp>
    </p:spTree>
    <p:extLst>
      <p:ext uri="{BB962C8B-B14F-4D97-AF65-F5344CB8AC3E}">
        <p14:creationId xmlns:p14="http://schemas.microsoft.com/office/powerpoint/2010/main" val="191237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6" y="0"/>
            <a:ext cx="2945659" cy="498056"/>
          </a:xfrm>
          <a:prstGeom prst="rect">
            <a:avLst/>
          </a:prstGeom>
        </p:spPr>
        <p:txBody>
          <a:bodyPr vert="horz" lIns="91440" tIns="45720" rIns="91440" bIns="45720" rtlCol="0"/>
          <a:lstStyle>
            <a:lvl1pPr algn="r">
              <a:defRPr sz="1200"/>
            </a:lvl1pPr>
          </a:lstStyle>
          <a:p>
            <a:fld id="{E162B5F3-4E77-4078-8134-6A80897B2303}" type="datetimeFigureOut">
              <a:rPr lang="lv-LV" smtClean="0"/>
              <a:t>13.02.2023</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3" y="9428584"/>
            <a:ext cx="2945659" cy="49805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6" y="9428584"/>
            <a:ext cx="2945659" cy="498054"/>
          </a:xfrm>
          <a:prstGeom prst="rect">
            <a:avLst/>
          </a:prstGeom>
        </p:spPr>
        <p:txBody>
          <a:bodyPr vert="horz" lIns="91440" tIns="45720" rIns="91440" bIns="45720" rtlCol="0" anchor="b"/>
          <a:lstStyle>
            <a:lvl1pPr algn="r">
              <a:defRPr sz="1200"/>
            </a:lvl1pPr>
          </a:lstStyle>
          <a:p>
            <a:fld id="{6AF55927-342A-4F37-A2D6-117556481F08}" type="slidenum">
              <a:rPr lang="lv-LV" smtClean="0"/>
              <a:t>‹#›</a:t>
            </a:fld>
            <a:endParaRPr lang="lv-LV"/>
          </a:p>
        </p:txBody>
      </p:sp>
    </p:spTree>
    <p:extLst>
      <p:ext uri="{BB962C8B-B14F-4D97-AF65-F5344CB8AC3E}">
        <p14:creationId xmlns:p14="http://schemas.microsoft.com/office/powerpoint/2010/main" val="409503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2</a:t>
            </a:fld>
            <a:endParaRPr lang="lv-LV"/>
          </a:p>
        </p:txBody>
      </p:sp>
    </p:spTree>
    <p:extLst>
      <p:ext uri="{BB962C8B-B14F-4D97-AF65-F5344CB8AC3E}">
        <p14:creationId xmlns:p14="http://schemas.microsoft.com/office/powerpoint/2010/main" val="20477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Vispārējās valdības budžeta izdevumus veselībai veido Veselības ministrijas izdevumi, ES fondu projektu realizācija, pašvaldību budžetu izdevumi veselībai, citi izdevumi veselībai (citu ministriju budžetos, valsts budžeta daļēji finansēto atvasināto publisko personu budžetos, budžeta nefinansēto iestāžu budžetos).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4</a:t>
            </a:fld>
            <a:endParaRPr lang="lv-LV"/>
          </a:p>
        </p:txBody>
      </p:sp>
    </p:spTree>
    <p:extLst>
      <p:ext uri="{BB962C8B-B14F-4D97-AF65-F5344CB8AC3E}">
        <p14:creationId xmlns:p14="http://schemas.microsoft.com/office/powerpoint/2010/main" val="64258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5</a:t>
            </a:fld>
            <a:endParaRPr lang="lv-LV"/>
          </a:p>
        </p:txBody>
      </p:sp>
    </p:spTree>
    <p:extLst>
      <p:ext uri="{BB962C8B-B14F-4D97-AF65-F5344CB8AC3E}">
        <p14:creationId xmlns:p14="http://schemas.microsoft.com/office/powerpoint/2010/main" val="18880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6</a:t>
            </a:fld>
            <a:endParaRPr lang="lv-LV"/>
          </a:p>
        </p:txBody>
      </p:sp>
    </p:spTree>
    <p:extLst>
      <p:ext uri="{BB962C8B-B14F-4D97-AF65-F5344CB8AC3E}">
        <p14:creationId xmlns:p14="http://schemas.microsoft.com/office/powerpoint/2010/main" val="62066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7</a:t>
            </a:fld>
            <a:endParaRPr lang="lv-LV"/>
          </a:p>
        </p:txBody>
      </p:sp>
    </p:spTree>
    <p:extLst>
      <p:ext uri="{BB962C8B-B14F-4D97-AF65-F5344CB8AC3E}">
        <p14:creationId xmlns:p14="http://schemas.microsoft.com/office/powerpoint/2010/main" val="318599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8</a:t>
            </a:fld>
            <a:endParaRPr lang="lv-LV"/>
          </a:p>
        </p:txBody>
      </p:sp>
    </p:spTree>
    <p:extLst>
      <p:ext uri="{BB962C8B-B14F-4D97-AF65-F5344CB8AC3E}">
        <p14:creationId xmlns:p14="http://schemas.microsoft.com/office/powerpoint/2010/main" val="168732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F55927-342A-4F37-A2D6-117556481F08}" type="slidenum">
              <a:rPr lang="lv-LV" smtClean="0"/>
              <a:t>9</a:t>
            </a:fld>
            <a:endParaRPr lang="lv-LV"/>
          </a:p>
        </p:txBody>
      </p:sp>
    </p:spTree>
    <p:extLst>
      <p:ext uri="{BB962C8B-B14F-4D97-AF65-F5344CB8AC3E}">
        <p14:creationId xmlns:p14="http://schemas.microsoft.com/office/powerpoint/2010/main" val="255876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55927-342A-4F37-A2D6-117556481F08}" type="slidenum">
              <a:rPr lang="lv-LV" smtClean="0"/>
              <a:t>10</a:t>
            </a:fld>
            <a:endParaRPr lang="lv-LV"/>
          </a:p>
        </p:txBody>
      </p:sp>
    </p:spTree>
    <p:extLst>
      <p:ext uri="{BB962C8B-B14F-4D97-AF65-F5344CB8AC3E}">
        <p14:creationId xmlns:p14="http://schemas.microsoft.com/office/powerpoint/2010/main" val="395284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AF55927-342A-4F37-A2D6-117556481F08}" type="slidenum">
              <a:rPr lang="lv-LV" smtClean="0"/>
              <a:t>11</a:t>
            </a:fld>
            <a:endParaRPr lang="lv-LV"/>
          </a:p>
        </p:txBody>
      </p:sp>
    </p:spTree>
    <p:extLst>
      <p:ext uri="{BB962C8B-B14F-4D97-AF65-F5344CB8AC3E}">
        <p14:creationId xmlns:p14="http://schemas.microsoft.com/office/powerpoint/2010/main" val="62100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2852938"/>
            <a:ext cx="10363200" cy="1190712"/>
          </a:xfrm>
        </p:spPr>
        <p:txBody>
          <a:bodyPr anchor="ctr" anchorCtr="0">
            <a:normAutofit/>
          </a:bodyPr>
          <a:lstStyle>
            <a:lvl1pPr algn="ctr">
              <a:defRPr sz="3200"/>
            </a:lvl1pPr>
          </a:lstStyle>
          <a:p>
            <a:r>
              <a:rPr lang="lv-LV" dirty="0"/>
              <a:t>Prezentācijas nosaukums</a:t>
            </a:r>
            <a:endParaRPr lang="en-US" dirty="0"/>
          </a:p>
        </p:txBody>
      </p:sp>
      <p:sp>
        <p:nvSpPr>
          <p:cNvPr id="3" name="Subtitle 2"/>
          <p:cNvSpPr>
            <a:spLocks noGrp="1"/>
          </p:cNvSpPr>
          <p:nvPr>
            <p:ph type="subTitle" idx="1" hasCustomPrompt="1"/>
          </p:nvPr>
        </p:nvSpPr>
        <p:spPr>
          <a:xfrm>
            <a:off x="1523999" y="4521597"/>
            <a:ext cx="9144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12192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3556000" y="2"/>
            <a:ext cx="5036843" cy="2676697"/>
          </a:xfrm>
          <a:prstGeom prst="rect">
            <a:avLst/>
          </a:prstGeom>
        </p:spPr>
      </p:pic>
      <p:sp>
        <p:nvSpPr>
          <p:cNvPr id="15" name="Date Placeholder 14"/>
          <p:cNvSpPr>
            <a:spLocks noGrp="1"/>
          </p:cNvSpPr>
          <p:nvPr>
            <p:ph type="dt" sz="half" idx="10"/>
          </p:nvPr>
        </p:nvSpPr>
        <p:spPr>
          <a:xfrm>
            <a:off x="1523999" y="5661578"/>
            <a:ext cx="9144000" cy="365125"/>
          </a:xfrm>
        </p:spPr>
        <p:txBody>
          <a:bodyPr/>
          <a:lstStyle>
            <a:lvl1pPr algn="ctr">
              <a:defRPr sz="1400"/>
            </a:lvl1pPr>
          </a:lstStyle>
          <a:p>
            <a:fld id="{E15984EB-3BE2-4EE7-A7E3-15EB5CE5E03E}" type="datetime1">
              <a:rPr lang="lv-LV" smtClean="0"/>
              <a:t>13.02.2023</a:t>
            </a:fld>
            <a:endParaRPr lang="lv-LV" dirty="0"/>
          </a:p>
        </p:txBody>
      </p:sp>
    </p:spTree>
    <p:extLst>
      <p:ext uri="{BB962C8B-B14F-4D97-AF65-F5344CB8AC3E}">
        <p14:creationId xmlns:p14="http://schemas.microsoft.com/office/powerpoint/2010/main" val="3587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beiguma slaid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521597"/>
            <a:ext cx="9144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12192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3556000" y="2"/>
            <a:ext cx="5036843" cy="2676697"/>
          </a:xfrm>
          <a:prstGeom prst="rect">
            <a:avLst/>
          </a:prstGeom>
        </p:spPr>
      </p:pic>
      <p:sp>
        <p:nvSpPr>
          <p:cNvPr id="15" name="Date Placeholder 14"/>
          <p:cNvSpPr>
            <a:spLocks noGrp="1"/>
          </p:cNvSpPr>
          <p:nvPr>
            <p:ph type="dt" sz="half" idx="10"/>
          </p:nvPr>
        </p:nvSpPr>
        <p:spPr>
          <a:xfrm>
            <a:off x="1523999" y="5661578"/>
            <a:ext cx="9144000" cy="365125"/>
          </a:xfrm>
        </p:spPr>
        <p:txBody>
          <a:bodyPr/>
          <a:lstStyle>
            <a:lvl1pPr algn="ctr">
              <a:defRPr sz="1400"/>
            </a:lvl1pPr>
          </a:lstStyle>
          <a:p>
            <a:fld id="{97569131-E031-43BA-8E4F-26A6B2DC69F0}" type="datetime1">
              <a:rPr lang="lv-LV" smtClean="0"/>
              <a:t>13.02.2023</a:t>
            </a:fld>
            <a:endParaRPr lang="lv-LV" dirty="0"/>
          </a:p>
        </p:txBody>
      </p:sp>
    </p:spTree>
    <p:extLst>
      <p:ext uri="{BB962C8B-B14F-4D97-AF65-F5344CB8AC3E}">
        <p14:creationId xmlns:p14="http://schemas.microsoft.com/office/powerpoint/2010/main" val="996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sz="1800"/>
            </a:lvl2pPr>
            <a:lvl3pPr>
              <a:defRPr sz="1600"/>
            </a:lvl3pPr>
            <a:lvl4pPr>
              <a:defRPr sz="1400" baseline="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7" name="Date Placeholder 6"/>
          <p:cNvSpPr>
            <a:spLocks noGrp="1"/>
          </p:cNvSpPr>
          <p:nvPr>
            <p:ph type="dt" sz="half" idx="10"/>
          </p:nvPr>
        </p:nvSpPr>
        <p:spPr/>
        <p:txBody>
          <a:bodyPr/>
          <a:lstStyle/>
          <a:p>
            <a:fld id="{61D76669-5736-491D-A3AA-70233C6B87CF}" type="datetime1">
              <a:rPr lang="lv-LV" smtClean="0"/>
              <a:t>13.02.2023</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
        <p:nvSpPr>
          <p:cNvPr id="10" name="Title 9"/>
          <p:cNvSpPr>
            <a:spLocks noGrp="1"/>
          </p:cNvSpPr>
          <p:nvPr>
            <p:ph type="title" hasCustomPrompt="1"/>
          </p:nvPr>
        </p:nvSpPr>
        <p:spPr/>
        <p:txBody>
          <a:bodyPr/>
          <a:lstStyle>
            <a:lvl1pPr>
              <a:defRPr/>
            </a:lvl1pPr>
          </a:lstStyle>
          <a:p>
            <a:r>
              <a:rPr lang="lv-LV" dirty="0"/>
              <a:t>Nosaukums</a:t>
            </a:r>
          </a:p>
        </p:txBody>
      </p:sp>
    </p:spTree>
    <p:extLst>
      <p:ext uri="{BB962C8B-B14F-4D97-AF65-F5344CB8AC3E}">
        <p14:creationId xmlns:p14="http://schemas.microsoft.com/office/powerpoint/2010/main" val="5191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0" y="3436259"/>
            <a:ext cx="8433600" cy="2852737"/>
          </a:xfrm>
        </p:spPr>
        <p:txBody>
          <a:bodyPr anchor="t" anchorCtr="0">
            <a:normAutofit/>
          </a:bodyPr>
          <a:lstStyle>
            <a:lvl1pPr>
              <a:defRPr sz="2400"/>
            </a:lvl1pPr>
          </a:lstStyle>
          <a:p>
            <a:r>
              <a:rPr lang="lv-LV" dirty="0"/>
              <a:t>Nosaukums</a:t>
            </a:r>
            <a:endParaRPr lang="en-US" dirty="0"/>
          </a:p>
        </p:txBody>
      </p:sp>
      <p:sp>
        <p:nvSpPr>
          <p:cNvPr id="3" name="Text Placeholder 2"/>
          <p:cNvSpPr>
            <a:spLocks noGrp="1"/>
          </p:cNvSpPr>
          <p:nvPr>
            <p:ph type="body" idx="1" hasCustomPrompt="1"/>
          </p:nvPr>
        </p:nvSpPr>
        <p:spPr>
          <a:xfrm>
            <a:off x="3048000" y="381600"/>
            <a:ext cx="8430304" cy="298730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dirty="0"/>
              <a:t>Teksts</a:t>
            </a:r>
            <a:endParaRPr lang="en-US" dirty="0"/>
          </a:p>
        </p:txBody>
      </p:sp>
      <p:sp>
        <p:nvSpPr>
          <p:cNvPr id="7" name="Date Placeholder 6"/>
          <p:cNvSpPr>
            <a:spLocks noGrp="1"/>
          </p:cNvSpPr>
          <p:nvPr>
            <p:ph type="dt" sz="half" idx="10"/>
          </p:nvPr>
        </p:nvSpPr>
        <p:spPr/>
        <p:txBody>
          <a:bodyPr/>
          <a:lstStyle/>
          <a:p>
            <a:fld id="{6C9E303D-C18A-40E9-887B-A9241F23BF83}" type="datetime1">
              <a:rPr lang="lv-LV" smtClean="0"/>
              <a:t>13.02.2023</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91872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048000" y="1296786"/>
            <a:ext cx="8430304" cy="4871837"/>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Spiediet uz ikonas, lai pievienotu bildi</a:t>
            </a:r>
            <a:endParaRPr lang="en-US" dirty="0"/>
          </a:p>
        </p:txBody>
      </p:sp>
      <p:sp>
        <p:nvSpPr>
          <p:cNvPr id="8" name="Date Placeholder 7"/>
          <p:cNvSpPr>
            <a:spLocks noGrp="1"/>
          </p:cNvSpPr>
          <p:nvPr>
            <p:ph type="dt" sz="half" idx="10"/>
          </p:nvPr>
        </p:nvSpPr>
        <p:spPr/>
        <p:txBody>
          <a:bodyPr/>
          <a:lstStyle/>
          <a:p>
            <a:fld id="{29C7E964-89A5-4AD9-A781-9A369AF61AFE}" type="datetime1">
              <a:rPr lang="lv-LV" smtClean="0"/>
              <a:t>13.02.2023</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94577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a:lvl1pPr>
          </a:lstStyle>
          <a:p>
            <a:r>
              <a:rPr lang="lv-LV" dirty="0"/>
              <a:t>Nosaukums</a:t>
            </a:r>
            <a:endParaRPr lang="en-US" dirty="0"/>
          </a:p>
        </p:txBody>
      </p:sp>
      <p:sp>
        <p:nvSpPr>
          <p:cNvPr id="3" name="Content Placeholder 2"/>
          <p:cNvSpPr>
            <a:spLocks noGrp="1"/>
          </p:cNvSpPr>
          <p:nvPr>
            <p:ph sz="half" idx="1" hasCustomPrompt="1"/>
          </p:nvPr>
        </p:nvSpPr>
        <p:spPr>
          <a:xfrm>
            <a:off x="3047999" y="1825625"/>
            <a:ext cx="4128000" cy="4351338"/>
          </a:xfrm>
        </p:spPr>
        <p:txBody>
          <a:bodyPr/>
          <a:lstStyle>
            <a:lvl1pPr>
              <a:defRPr/>
            </a:lvl1pPr>
            <a:lvl2pPr>
              <a:defRPr sz="1800"/>
            </a:lvl2pPr>
            <a:lvl3pPr>
              <a:defRPr sz="1600"/>
            </a:lvl3pPr>
            <a:lvl4pPr>
              <a:defRPr sz="1400"/>
            </a:lvl4pPr>
            <a:lvl5pPr>
              <a:defRPr sz="1400" baseline="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4" name="Content Placeholder 3"/>
          <p:cNvSpPr>
            <a:spLocks noGrp="1"/>
          </p:cNvSpPr>
          <p:nvPr>
            <p:ph sz="half" idx="2" hasCustomPrompt="1"/>
          </p:nvPr>
        </p:nvSpPr>
        <p:spPr>
          <a:xfrm>
            <a:off x="7350304" y="1825625"/>
            <a:ext cx="4128000" cy="4351338"/>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8" name="Date Placeholder 7"/>
          <p:cNvSpPr>
            <a:spLocks noGrp="1"/>
          </p:cNvSpPr>
          <p:nvPr>
            <p:ph type="dt" sz="half" idx="10"/>
          </p:nvPr>
        </p:nvSpPr>
        <p:spPr/>
        <p:txBody>
          <a:bodyPr/>
          <a:lstStyle/>
          <a:p>
            <a:fld id="{C56E5A8B-E04F-43F7-8FFC-9C7BF62AAF8D}" type="datetime1">
              <a:rPr lang="lv-LV" smtClean="0"/>
              <a:t>13.02.2023</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565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0" y="360914"/>
            <a:ext cx="8419219" cy="1325563"/>
          </a:xfrm>
        </p:spPr>
        <p:txBody>
          <a:bodyPr/>
          <a:lstStyle>
            <a:lvl1pPr>
              <a:defRPr/>
            </a:lvl1pPr>
          </a:lstStyle>
          <a:p>
            <a:r>
              <a:rPr lang="lv-LV" dirty="0"/>
              <a:t>Nosaukums</a:t>
            </a:r>
            <a:endParaRPr lang="en-US" dirty="0"/>
          </a:p>
        </p:txBody>
      </p:sp>
      <p:sp>
        <p:nvSpPr>
          <p:cNvPr id="3" name="Text Placeholder 2"/>
          <p:cNvSpPr>
            <a:spLocks noGrp="1"/>
          </p:cNvSpPr>
          <p:nvPr>
            <p:ph type="body" idx="1" hasCustomPrompt="1"/>
          </p:nvPr>
        </p:nvSpPr>
        <p:spPr>
          <a:xfrm>
            <a:off x="3048000" y="1825200"/>
            <a:ext cx="4128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4" name="Content Placeholder 3"/>
          <p:cNvSpPr>
            <a:spLocks noGrp="1"/>
          </p:cNvSpPr>
          <p:nvPr>
            <p:ph sz="half" idx="2" hasCustomPrompt="1"/>
          </p:nvPr>
        </p:nvSpPr>
        <p:spPr>
          <a:xfrm>
            <a:off x="3048000" y="2728388"/>
            <a:ext cx="4128000" cy="3540552"/>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Text Placeholder 4"/>
          <p:cNvSpPr>
            <a:spLocks noGrp="1"/>
          </p:cNvSpPr>
          <p:nvPr>
            <p:ph type="body" sz="quarter" idx="3" hasCustomPrompt="1"/>
          </p:nvPr>
        </p:nvSpPr>
        <p:spPr>
          <a:xfrm>
            <a:off x="7339219" y="1825200"/>
            <a:ext cx="41280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6" name="Content Placeholder 5"/>
          <p:cNvSpPr>
            <a:spLocks noGrp="1"/>
          </p:cNvSpPr>
          <p:nvPr>
            <p:ph sz="quarter" idx="4" hasCustomPrompt="1"/>
          </p:nvPr>
        </p:nvSpPr>
        <p:spPr>
          <a:xfrm>
            <a:off x="7339219" y="2728389"/>
            <a:ext cx="4128000" cy="3540551"/>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10" name="Date Placeholder 9"/>
          <p:cNvSpPr>
            <a:spLocks noGrp="1"/>
          </p:cNvSpPr>
          <p:nvPr>
            <p:ph type="dt" sz="half" idx="10"/>
          </p:nvPr>
        </p:nvSpPr>
        <p:spPr/>
        <p:txBody>
          <a:bodyPr/>
          <a:lstStyle/>
          <a:p>
            <a:fld id="{5B3B4388-DEA3-41CD-AE89-CF86C851CB87}" type="datetime1">
              <a:rPr lang="lv-LV" smtClean="0"/>
              <a:t>13.02.2023</a:t>
            </a:fld>
            <a:endParaRPr lang="lv-LV" dirty="0"/>
          </a:p>
        </p:txBody>
      </p:sp>
      <p:sp>
        <p:nvSpPr>
          <p:cNvPr id="11" name="Footer Placeholder 10"/>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2" name="Slide Number Placeholder 11"/>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4186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Nosaukums</a:t>
            </a:r>
            <a:endParaRPr lang="en-US" dirty="0"/>
          </a:p>
        </p:txBody>
      </p:sp>
      <p:sp>
        <p:nvSpPr>
          <p:cNvPr id="6" name="Date Placeholder 5"/>
          <p:cNvSpPr>
            <a:spLocks noGrp="1"/>
          </p:cNvSpPr>
          <p:nvPr>
            <p:ph type="dt" sz="half" idx="10"/>
          </p:nvPr>
        </p:nvSpPr>
        <p:spPr/>
        <p:txBody>
          <a:bodyPr/>
          <a:lstStyle/>
          <a:p>
            <a:fld id="{C05989FA-1DD9-406C-BC77-67D6E2B8381A}" type="datetime1">
              <a:rPr lang="lv-LV" smtClean="0"/>
              <a:t>13.02.2023</a:t>
            </a:fld>
            <a:endParaRPr lang="lv-LV" dirty="0"/>
          </a:p>
        </p:txBody>
      </p:sp>
      <p:sp>
        <p:nvSpPr>
          <p:cNvPr id="7" name="Footer Placeholder 6"/>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8" name="Slide Number Placeholder 7"/>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6364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174B83-79A6-4CC6-8CA5-0A6CBD864816}" type="datetime1">
              <a:rPr lang="lv-LV" smtClean="0"/>
              <a:t>13.02.2023</a:t>
            </a:fld>
            <a:endParaRPr lang="lv-LV" dirty="0"/>
          </a:p>
        </p:txBody>
      </p:sp>
      <p:sp>
        <p:nvSpPr>
          <p:cNvPr id="6" name="Footer Placeholder 5"/>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7" name="Slide Number Placeholder 6"/>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32827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0" y="381599"/>
            <a:ext cx="4128000" cy="1272983"/>
          </a:xfrm>
        </p:spPr>
        <p:txBody>
          <a:bodyPr anchor="b"/>
          <a:lstStyle>
            <a:lvl1pPr>
              <a:defRPr sz="2400"/>
            </a:lvl1pPr>
          </a:lstStyle>
          <a:p>
            <a:r>
              <a:rPr lang="lv-LV" dirty="0"/>
              <a:t>Nosaukums</a:t>
            </a:r>
            <a:endParaRPr lang="en-US" dirty="0"/>
          </a:p>
        </p:txBody>
      </p:sp>
      <p:sp>
        <p:nvSpPr>
          <p:cNvPr id="3" name="Content Placeholder 2"/>
          <p:cNvSpPr>
            <a:spLocks noGrp="1"/>
          </p:cNvSpPr>
          <p:nvPr>
            <p:ph idx="1" hasCustomPrompt="1"/>
          </p:nvPr>
        </p:nvSpPr>
        <p:spPr>
          <a:xfrm>
            <a:off x="7350304" y="381600"/>
            <a:ext cx="4128000" cy="5796001"/>
          </a:xfrm>
        </p:spPr>
        <p:txBody>
          <a:bodyPr/>
          <a:lstStyle>
            <a:lvl1pPr>
              <a:defRPr sz="2000"/>
            </a:lvl1pPr>
            <a:lvl2pPr>
              <a:defRPr sz="1800"/>
            </a:lvl2pPr>
            <a:lvl3pPr>
              <a:defRPr sz="1600"/>
            </a:lvl3pPr>
            <a:lvl4pPr>
              <a:defRPr sz="1400" baseline="0"/>
            </a:lvl4pPr>
            <a:lvl5pPr>
              <a:defRPr sz="1400" baseline="0"/>
            </a:lvl5pPr>
            <a:lvl6pPr>
              <a:defRPr sz="2000"/>
            </a:lvl6pPr>
            <a:lvl7pPr>
              <a:defRPr sz="2000"/>
            </a:lvl7pPr>
            <a:lvl8pPr>
              <a:defRPr sz="2000"/>
            </a:lvl8pPr>
            <a:lvl9pPr>
              <a:defRPr sz="2000"/>
            </a:lvl9pPr>
          </a:lstStyle>
          <a:p>
            <a:pPr lvl="0"/>
            <a:r>
              <a:rPr lang="lv-LV" dirty="0"/>
              <a:t>Teksts</a:t>
            </a:r>
            <a:endParaRPr lang="en-US" dirty="0"/>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Text Placeholder 3"/>
          <p:cNvSpPr>
            <a:spLocks noGrp="1"/>
          </p:cNvSpPr>
          <p:nvPr>
            <p:ph type="body" sz="half" idx="2" hasCustomPrompt="1"/>
          </p:nvPr>
        </p:nvSpPr>
        <p:spPr>
          <a:xfrm>
            <a:off x="3048000" y="1825200"/>
            <a:ext cx="4128000" cy="43524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dirty="0"/>
              <a:t>Teksts</a:t>
            </a:r>
            <a:endParaRPr lang="en-US" dirty="0"/>
          </a:p>
        </p:txBody>
      </p:sp>
      <p:sp>
        <p:nvSpPr>
          <p:cNvPr id="8" name="Date Placeholder 7"/>
          <p:cNvSpPr>
            <a:spLocks noGrp="1"/>
          </p:cNvSpPr>
          <p:nvPr>
            <p:ph type="dt" sz="half" idx="10"/>
          </p:nvPr>
        </p:nvSpPr>
        <p:spPr/>
        <p:txBody>
          <a:bodyPr/>
          <a:lstStyle/>
          <a:p>
            <a:fld id="{78B64D4D-1AFF-4340-865B-695893A2B241}" type="datetime1">
              <a:rPr lang="lv-LV" smtClean="0"/>
              <a:t>13.02.2023</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2694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0" y="381600"/>
            <a:ext cx="8433600" cy="954000"/>
          </a:xfrm>
          <a:prstGeom prst="rect">
            <a:avLst/>
          </a:prstGeom>
        </p:spPr>
        <p:txBody>
          <a:bodyPr vert="horz" lIns="91440" tIns="45720" rIns="91440" bIns="45720" rtlCol="0" anchor="t">
            <a:normAutofit/>
          </a:bodyPr>
          <a:lstStyle/>
          <a:p>
            <a:r>
              <a:rPr lang="lv-LV" dirty="0"/>
              <a:t>Nosaukums</a:t>
            </a:r>
            <a:endParaRPr lang="en-US" dirty="0"/>
          </a:p>
        </p:txBody>
      </p:sp>
      <p:sp>
        <p:nvSpPr>
          <p:cNvPr id="3" name="Text Placeholder 2"/>
          <p:cNvSpPr>
            <a:spLocks noGrp="1"/>
          </p:cNvSpPr>
          <p:nvPr>
            <p:ph type="body" idx="1"/>
          </p:nvPr>
        </p:nvSpPr>
        <p:spPr>
          <a:xfrm>
            <a:off x="3048000" y="1842250"/>
            <a:ext cx="8433600" cy="4351338"/>
          </a:xfrm>
          <a:prstGeom prst="rect">
            <a:avLst/>
          </a:prstGeom>
        </p:spPr>
        <p:txBody>
          <a:bodyPr vert="horz" lIns="91440" tIns="45720" rIns="91440" bIns="45720" rtlCol="0">
            <a:normAutofit/>
          </a:body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Footer Placeholder 4"/>
          <p:cNvSpPr>
            <a:spLocks noGrp="1"/>
          </p:cNvSpPr>
          <p:nvPr>
            <p:ph type="ftr" sz="quarter" idx="3"/>
          </p:nvPr>
        </p:nvSpPr>
        <p:spPr>
          <a:xfrm>
            <a:off x="5342313" y="6348218"/>
            <a:ext cx="4910049" cy="365125"/>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lv-LV"/>
              <a:t>Apmaksāto slodžu skaits neatliekamās medicīniskās palīdzības diennakts režīmā strādājošajām ārstniecības personām</a:t>
            </a:r>
            <a:endParaRPr lang="lv-LV" dirty="0"/>
          </a:p>
        </p:txBody>
      </p:sp>
      <p:sp>
        <p:nvSpPr>
          <p:cNvPr id="6" name="Slide Number Placeholder 5"/>
          <p:cNvSpPr>
            <a:spLocks noGrp="1"/>
          </p:cNvSpPr>
          <p:nvPr>
            <p:ph type="sldNum" sz="quarter" idx="4"/>
          </p:nvPr>
        </p:nvSpPr>
        <p:spPr>
          <a:xfrm>
            <a:off x="10437490" y="6348218"/>
            <a:ext cx="1040815" cy="365125"/>
          </a:xfrm>
          <a:prstGeom prst="rect">
            <a:avLst/>
          </a:prstGeom>
        </p:spPr>
        <p:txBody>
          <a:bodyPr vert="horz" lIns="91440" tIns="45720" rIns="91440" bIns="45720" rtlCol="0"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00423E1-44C6-4E03-9576-413CBCCCE18A}" type="slidenum">
              <a:rPr lang="lv-LV" smtClean="0"/>
              <a:pPr/>
              <a:t>‹#›</a:t>
            </a:fld>
            <a:endParaRPr lang="lv-LV"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5121" y="1"/>
            <a:ext cx="2348991" cy="1957799"/>
          </a:xfrm>
          <a:prstGeom prst="rect">
            <a:avLst/>
          </a:prstGeom>
        </p:spPr>
      </p:pic>
      <p:sp>
        <p:nvSpPr>
          <p:cNvPr id="9" name="Date Placeholder 8"/>
          <p:cNvSpPr>
            <a:spLocks noGrp="1"/>
          </p:cNvSpPr>
          <p:nvPr>
            <p:ph type="dt" sz="half" idx="2"/>
          </p:nvPr>
        </p:nvSpPr>
        <p:spPr>
          <a:xfrm>
            <a:off x="3048001" y="6348218"/>
            <a:ext cx="2109183"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D5E31ADB-1679-4756-9674-D10E2120E44D}" type="datetime1">
              <a:rPr lang="lv-LV" smtClean="0"/>
              <a:t>13.02.2023</a:t>
            </a:fld>
            <a:endParaRPr lang="lv-LV" dirty="0"/>
          </a:p>
        </p:txBody>
      </p:sp>
    </p:spTree>
    <p:extLst>
      <p:ext uri="{BB962C8B-B14F-4D97-AF65-F5344CB8AC3E}">
        <p14:creationId xmlns:p14="http://schemas.microsoft.com/office/powerpoint/2010/main" val="306816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0"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9416" y="568297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1"/>
                </a:solidFill>
                <a:latin typeface="Times New Roman" panose="02020603050405020304" pitchFamily="18" charset="0"/>
                <a:cs typeface="Times New Roman" panose="02020603050405020304" pitchFamily="18" charset="0"/>
              </a:rPr>
              <a:t>08.02.2023.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6622199"/>
            <a:ext cx="9144000" cy="244656"/>
          </a:xfrm>
          <a:prstGeom prst="rect">
            <a:avLst/>
          </a:prstGeom>
        </p:spPr>
      </p:pic>
      <p:pic>
        <p:nvPicPr>
          <p:cNvPr id="8" name="Picture 7">
            <a:extLst>
              <a:ext uri="{FF2B5EF4-FFF2-40B4-BE49-F238E27FC236}">
                <a16:creationId xmlns:a16="http://schemas.microsoft.com/office/drawing/2014/main" id="{4F7B9A84-EFAA-C537-23CA-214DC20D7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
            <a:ext cx="3777632" cy="4166170"/>
          </a:xfrm>
          <a:prstGeom prst="rect">
            <a:avLst/>
          </a:prstGeom>
        </p:spPr>
      </p:pic>
      <p:sp>
        <p:nvSpPr>
          <p:cNvPr id="2" name="Title 1"/>
          <p:cNvSpPr>
            <a:spLocks noGrp="1"/>
          </p:cNvSpPr>
          <p:nvPr>
            <p:ph type="ctrTitle"/>
          </p:nvPr>
        </p:nvSpPr>
        <p:spPr>
          <a:xfrm>
            <a:off x="1857376" y="3190875"/>
            <a:ext cx="8696324" cy="1304925"/>
          </a:xfrm>
        </p:spPr>
        <p:txBody>
          <a:bodyPr>
            <a:normAutofit fontScale="90000"/>
          </a:bodyPr>
          <a:lstStyle/>
          <a:p>
            <a:pPr algn="ctr"/>
            <a:r>
              <a:rPr lang="lv-LV" sz="3200" dirty="0">
                <a:cs typeface="Times New Roman" panose="02020603050405020304" pitchFamily="18" charset="0"/>
              </a:rPr>
              <a:t>Veselības aprūpes budžets </a:t>
            </a:r>
            <a:br>
              <a:rPr lang="lv-LV" sz="3200" dirty="0">
                <a:cs typeface="Times New Roman" panose="02020603050405020304" pitchFamily="18" charset="0"/>
              </a:rPr>
            </a:br>
            <a:r>
              <a:rPr lang="lv-LV" sz="3200" dirty="0">
                <a:cs typeface="Times New Roman" panose="02020603050405020304" pitchFamily="18" charset="0"/>
              </a:rPr>
              <a:t>kā Latvijas tautsaimniecības sastāvdaļa</a:t>
            </a:r>
          </a:p>
        </p:txBody>
      </p:sp>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C8ADE3-41B5-9A4A-91DC-F3F4C176A870}"/>
              </a:ext>
            </a:extLst>
          </p:cNvPr>
          <p:cNvSpPr>
            <a:spLocks noGrp="1"/>
          </p:cNvSpPr>
          <p:nvPr>
            <p:ph idx="1"/>
          </p:nvPr>
        </p:nvSpPr>
        <p:spPr>
          <a:xfrm>
            <a:off x="780246" y="1735715"/>
            <a:ext cx="10952718" cy="1211962"/>
          </a:xfrm>
        </p:spPr>
        <p:txBody>
          <a:bodyPr>
            <a:normAutofit/>
          </a:bodyPr>
          <a:lstStyle/>
          <a:p>
            <a:pPr marL="0" indent="0">
              <a:buNone/>
            </a:pPr>
            <a:r>
              <a:rPr lang="lv-LV" dirty="0"/>
              <a:t>Palielinot pacienta līdzmaksājuma apmēru par ārstēšanos stacionārās ārstniecības iestādēs no 10 </a:t>
            </a:r>
            <a:r>
              <a:rPr lang="lv-LV" i="1" dirty="0"/>
              <a:t>euro </a:t>
            </a:r>
            <a:r>
              <a:rPr lang="lv-LV" dirty="0"/>
              <a:t>dienā uz 50 </a:t>
            </a:r>
            <a:r>
              <a:rPr lang="lv-LV" i="1" dirty="0"/>
              <a:t>euro</a:t>
            </a:r>
            <a:r>
              <a:rPr lang="lv-LV" dirty="0"/>
              <a:t> dienā, pacientiem papildus gadā būs jāsamaksā indikatīvi 35 milj. </a:t>
            </a:r>
            <a:r>
              <a:rPr lang="lv-LV" i="1" dirty="0"/>
              <a:t>euro</a:t>
            </a:r>
            <a:r>
              <a:rPr lang="lv-LV" dirty="0"/>
              <a:t>, savukārt valstij par no </a:t>
            </a:r>
            <a:r>
              <a:rPr lang="lv-LV" dirty="0" err="1"/>
              <a:t>līdzmaksājumiem</a:t>
            </a:r>
            <a:r>
              <a:rPr lang="lv-LV" dirty="0"/>
              <a:t> atbrīvotajiem pacientiem būs papildus jāsedz indikatīvi 57 milj. </a:t>
            </a:r>
            <a:r>
              <a:rPr lang="lv-LV" i="1" dirty="0"/>
              <a:t>euro</a:t>
            </a:r>
            <a:r>
              <a:rPr lang="lv-LV" dirty="0"/>
              <a:t>.</a:t>
            </a:r>
            <a:endParaRPr lang="en-US" dirty="0"/>
          </a:p>
        </p:txBody>
      </p:sp>
      <p:sp>
        <p:nvSpPr>
          <p:cNvPr id="3" name="Slide Number Placeholder 2">
            <a:extLst>
              <a:ext uri="{FF2B5EF4-FFF2-40B4-BE49-F238E27FC236}">
                <a16:creationId xmlns:a16="http://schemas.microsoft.com/office/drawing/2014/main" id="{82C93A91-BA1A-1959-AE0B-5F87BD0492D7}"/>
              </a:ext>
            </a:extLst>
          </p:cNvPr>
          <p:cNvSpPr>
            <a:spLocks noGrp="1"/>
          </p:cNvSpPr>
          <p:nvPr>
            <p:ph type="sldNum" sz="quarter" idx="12"/>
          </p:nvPr>
        </p:nvSpPr>
        <p:spPr/>
        <p:txBody>
          <a:bodyPr/>
          <a:lstStyle/>
          <a:p>
            <a:fld id="{200423E1-44C6-4E03-9576-413CBCCCE18A}" type="slidenum">
              <a:rPr lang="lv-LV" smtClean="0"/>
              <a:pPr/>
              <a:t>10</a:t>
            </a:fld>
            <a:endParaRPr lang="lv-LV" dirty="0"/>
          </a:p>
        </p:txBody>
      </p:sp>
      <p:sp>
        <p:nvSpPr>
          <p:cNvPr id="4" name="Title 3">
            <a:extLst>
              <a:ext uri="{FF2B5EF4-FFF2-40B4-BE49-F238E27FC236}">
                <a16:creationId xmlns:a16="http://schemas.microsoft.com/office/drawing/2014/main" id="{EE048870-A73C-955B-AEC2-6733C1CCF9EB}"/>
              </a:ext>
            </a:extLst>
          </p:cNvPr>
          <p:cNvSpPr>
            <a:spLocks noGrp="1"/>
          </p:cNvSpPr>
          <p:nvPr>
            <p:ph type="title"/>
          </p:nvPr>
        </p:nvSpPr>
        <p:spPr/>
        <p:txBody>
          <a:bodyPr>
            <a:normAutofit/>
          </a:bodyPr>
          <a:lstStyle/>
          <a:p>
            <a:pPr algn="ctr"/>
            <a:r>
              <a:rPr lang="lv-LV" sz="2200" dirty="0"/>
              <a:t>Pacienta līdzmaksājuma apmēra palielināšana stacionārajās ārstniecības iestādēs</a:t>
            </a:r>
            <a:endParaRPr lang="en-US" sz="2200" dirty="0"/>
          </a:p>
        </p:txBody>
      </p:sp>
      <p:pic>
        <p:nvPicPr>
          <p:cNvPr id="10" name="Picture 9">
            <a:extLst>
              <a:ext uri="{FF2B5EF4-FFF2-40B4-BE49-F238E27FC236}">
                <a16:creationId xmlns:a16="http://schemas.microsoft.com/office/drawing/2014/main" id="{7F2DA621-482B-A0C5-B9C4-CB713979AD3F}"/>
              </a:ext>
            </a:extLst>
          </p:cNvPr>
          <p:cNvPicPr>
            <a:picLocks noChangeAspect="1"/>
          </p:cNvPicPr>
          <p:nvPr/>
        </p:nvPicPr>
        <p:blipFill>
          <a:blip r:embed="rId3"/>
          <a:stretch>
            <a:fillRect/>
          </a:stretch>
        </p:blipFill>
        <p:spPr>
          <a:xfrm>
            <a:off x="179052" y="3291592"/>
            <a:ext cx="11833896" cy="3077836"/>
          </a:xfrm>
          <a:prstGeom prst="rect">
            <a:avLst/>
          </a:prstGeom>
        </p:spPr>
      </p:pic>
    </p:spTree>
    <p:extLst>
      <p:ext uri="{BB962C8B-B14F-4D97-AF65-F5344CB8AC3E}">
        <p14:creationId xmlns:p14="http://schemas.microsoft.com/office/powerpoint/2010/main" val="336750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82899" y="3492897"/>
            <a:ext cx="6858000" cy="545703"/>
          </a:xfrm>
        </p:spPr>
        <p:txBody>
          <a:bodyPr>
            <a:normAutofit/>
          </a:bodyPr>
          <a:lstStyle/>
          <a:p>
            <a:r>
              <a:rPr lang="lv-LV" sz="2800" dirty="0"/>
              <a:t>Paldies par uzmanību!</a:t>
            </a:r>
          </a:p>
        </p:txBody>
      </p:sp>
    </p:spTree>
    <p:extLst>
      <p:ext uri="{BB962C8B-B14F-4D97-AF65-F5344CB8AC3E}">
        <p14:creationId xmlns:p14="http://schemas.microsoft.com/office/powerpoint/2010/main" val="227973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09FBF7-9AA4-B0D5-3AB3-C03B1E3EAF29}"/>
              </a:ext>
            </a:extLst>
          </p:cNvPr>
          <p:cNvSpPr>
            <a:spLocks noGrp="1"/>
          </p:cNvSpPr>
          <p:nvPr>
            <p:ph type="sldNum" sz="quarter" idx="12"/>
          </p:nvPr>
        </p:nvSpPr>
        <p:spPr/>
        <p:txBody>
          <a:bodyPr/>
          <a:lstStyle/>
          <a:p>
            <a:fld id="{200423E1-44C6-4E03-9576-413CBCCCE18A}" type="slidenum">
              <a:rPr lang="lv-LV" smtClean="0"/>
              <a:pPr/>
              <a:t>2</a:t>
            </a:fld>
            <a:endParaRPr lang="lv-LV" dirty="0"/>
          </a:p>
        </p:txBody>
      </p:sp>
      <p:sp>
        <p:nvSpPr>
          <p:cNvPr id="4" name="Title 3">
            <a:extLst>
              <a:ext uri="{FF2B5EF4-FFF2-40B4-BE49-F238E27FC236}">
                <a16:creationId xmlns:a16="http://schemas.microsoft.com/office/drawing/2014/main" id="{B8F16DBB-D39C-B627-B9E0-5C010CD6D032}"/>
              </a:ext>
            </a:extLst>
          </p:cNvPr>
          <p:cNvSpPr>
            <a:spLocks noGrp="1"/>
          </p:cNvSpPr>
          <p:nvPr>
            <p:ph type="title"/>
          </p:nvPr>
        </p:nvSpPr>
        <p:spPr>
          <a:xfrm>
            <a:off x="2407640" y="285355"/>
            <a:ext cx="6911637" cy="1006550"/>
          </a:xfrm>
        </p:spPr>
        <p:txBody>
          <a:bodyPr>
            <a:noAutofit/>
          </a:bodyPr>
          <a:lstStyle/>
          <a:p>
            <a:pPr algn="ctr"/>
            <a:r>
              <a:rPr lang="lv-LV" sz="2200" dirty="0"/>
              <a:t>Nozares budžeta prognoze </a:t>
            </a:r>
            <a:r>
              <a:rPr lang="lv-LV" sz="2200" u="sng" dirty="0"/>
              <a:t>ar VM prioritārajiem pasākumiem</a:t>
            </a:r>
            <a:r>
              <a:rPr lang="lv-LV" sz="2200" dirty="0"/>
              <a:t> piešķirto finansējumu</a:t>
            </a:r>
            <a:endParaRPr lang="en-US" sz="2200" dirty="0"/>
          </a:p>
        </p:txBody>
      </p:sp>
      <p:pic>
        <p:nvPicPr>
          <p:cNvPr id="18" name="Picture 17">
            <a:extLst>
              <a:ext uri="{FF2B5EF4-FFF2-40B4-BE49-F238E27FC236}">
                <a16:creationId xmlns:a16="http://schemas.microsoft.com/office/drawing/2014/main" id="{D6DE4A46-7F3D-F223-2183-351422811F0D}"/>
              </a:ext>
            </a:extLst>
          </p:cNvPr>
          <p:cNvPicPr>
            <a:picLocks noChangeAspect="1"/>
          </p:cNvPicPr>
          <p:nvPr/>
        </p:nvPicPr>
        <p:blipFill rotWithShape="1">
          <a:blip r:embed="rId3"/>
          <a:srcRect l="12732" t="16310" r="37471" b="12248"/>
          <a:stretch/>
        </p:blipFill>
        <p:spPr>
          <a:xfrm>
            <a:off x="9319276" y="1"/>
            <a:ext cx="2514761" cy="1679944"/>
          </a:xfrm>
          <a:prstGeom prst="rect">
            <a:avLst/>
          </a:prstGeom>
          <a:ln>
            <a:noFill/>
          </a:ln>
          <a:effectLst>
            <a:softEdge rad="112500"/>
          </a:effectLst>
        </p:spPr>
      </p:pic>
      <p:pic>
        <p:nvPicPr>
          <p:cNvPr id="19" name="Picture 18">
            <a:extLst>
              <a:ext uri="{FF2B5EF4-FFF2-40B4-BE49-F238E27FC236}">
                <a16:creationId xmlns:a16="http://schemas.microsoft.com/office/drawing/2014/main" id="{DD584568-2237-A047-9C57-A0369C6B5B59}"/>
              </a:ext>
            </a:extLst>
          </p:cNvPr>
          <p:cNvPicPr>
            <a:picLocks noChangeAspect="1"/>
          </p:cNvPicPr>
          <p:nvPr/>
        </p:nvPicPr>
        <p:blipFill rotWithShape="1">
          <a:blip r:embed="rId4"/>
          <a:srcRect b="24796"/>
          <a:stretch/>
        </p:blipFill>
        <p:spPr>
          <a:xfrm rot="5400000">
            <a:off x="-1515456" y="3080657"/>
            <a:ext cx="5305465" cy="2249221"/>
          </a:xfrm>
          <a:prstGeom prst="rect">
            <a:avLst/>
          </a:prstGeom>
        </p:spPr>
      </p:pic>
      <p:pic>
        <p:nvPicPr>
          <p:cNvPr id="23" name="Picture 22">
            <a:extLst>
              <a:ext uri="{FF2B5EF4-FFF2-40B4-BE49-F238E27FC236}">
                <a16:creationId xmlns:a16="http://schemas.microsoft.com/office/drawing/2014/main" id="{B7F6D170-92C8-B7C9-37DF-66B99EEA9A92}"/>
              </a:ext>
            </a:extLst>
          </p:cNvPr>
          <p:cNvPicPr>
            <a:picLocks noChangeAspect="1"/>
          </p:cNvPicPr>
          <p:nvPr/>
        </p:nvPicPr>
        <p:blipFill>
          <a:blip r:embed="rId5"/>
          <a:stretch>
            <a:fillRect/>
          </a:stretch>
        </p:blipFill>
        <p:spPr>
          <a:xfrm>
            <a:off x="2474753" y="1615018"/>
            <a:ext cx="9225061" cy="5180498"/>
          </a:xfrm>
          <a:prstGeom prst="rect">
            <a:avLst/>
          </a:prstGeom>
        </p:spPr>
      </p:pic>
    </p:spTree>
    <p:extLst>
      <p:ext uri="{BB962C8B-B14F-4D97-AF65-F5344CB8AC3E}">
        <p14:creationId xmlns:p14="http://schemas.microsoft.com/office/powerpoint/2010/main" val="160592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09FBF7-9AA4-B0D5-3AB3-C03B1E3EAF29}"/>
              </a:ext>
            </a:extLst>
          </p:cNvPr>
          <p:cNvSpPr>
            <a:spLocks noGrp="1"/>
          </p:cNvSpPr>
          <p:nvPr>
            <p:ph type="sldNum" sz="quarter" idx="12"/>
          </p:nvPr>
        </p:nvSpPr>
        <p:spPr/>
        <p:txBody>
          <a:bodyPr/>
          <a:lstStyle/>
          <a:p>
            <a:fld id="{200423E1-44C6-4E03-9576-413CBCCCE18A}" type="slidenum">
              <a:rPr lang="lv-LV" smtClean="0"/>
              <a:pPr/>
              <a:t>3</a:t>
            </a:fld>
            <a:endParaRPr lang="lv-LV" dirty="0"/>
          </a:p>
        </p:txBody>
      </p:sp>
      <p:sp>
        <p:nvSpPr>
          <p:cNvPr id="4" name="Title 3">
            <a:extLst>
              <a:ext uri="{FF2B5EF4-FFF2-40B4-BE49-F238E27FC236}">
                <a16:creationId xmlns:a16="http://schemas.microsoft.com/office/drawing/2014/main" id="{B8F16DBB-D39C-B627-B9E0-5C010CD6D032}"/>
              </a:ext>
            </a:extLst>
          </p:cNvPr>
          <p:cNvSpPr>
            <a:spLocks noGrp="1"/>
          </p:cNvSpPr>
          <p:nvPr>
            <p:ph type="title"/>
          </p:nvPr>
        </p:nvSpPr>
        <p:spPr>
          <a:xfrm>
            <a:off x="2872723" y="285355"/>
            <a:ext cx="6446553" cy="857732"/>
          </a:xfrm>
        </p:spPr>
        <p:txBody>
          <a:bodyPr>
            <a:normAutofit fontScale="90000"/>
          </a:bodyPr>
          <a:lstStyle/>
          <a:p>
            <a:pPr algn="ctr"/>
            <a:r>
              <a:rPr lang="lv-LV" dirty="0"/>
              <a:t>Nozares budžeta prognoze, ja </a:t>
            </a:r>
            <a:r>
              <a:rPr lang="lv-LV" u="sng" dirty="0"/>
              <a:t>tiktu piešķirts SVP</a:t>
            </a:r>
            <a:r>
              <a:rPr lang="lv-LV" dirty="0"/>
              <a:t> iezīmētais finansējums</a:t>
            </a:r>
            <a:endParaRPr lang="en-US" dirty="0"/>
          </a:p>
        </p:txBody>
      </p:sp>
      <p:pic>
        <p:nvPicPr>
          <p:cNvPr id="18" name="Picture 17">
            <a:extLst>
              <a:ext uri="{FF2B5EF4-FFF2-40B4-BE49-F238E27FC236}">
                <a16:creationId xmlns:a16="http://schemas.microsoft.com/office/drawing/2014/main" id="{D6DE4A46-7F3D-F223-2183-351422811F0D}"/>
              </a:ext>
            </a:extLst>
          </p:cNvPr>
          <p:cNvPicPr>
            <a:picLocks noChangeAspect="1"/>
          </p:cNvPicPr>
          <p:nvPr/>
        </p:nvPicPr>
        <p:blipFill rotWithShape="1">
          <a:blip r:embed="rId2"/>
          <a:srcRect l="12732" t="16310" r="37471" b="12248"/>
          <a:stretch/>
        </p:blipFill>
        <p:spPr>
          <a:xfrm>
            <a:off x="9319276" y="1"/>
            <a:ext cx="2514761" cy="1679944"/>
          </a:xfrm>
          <a:prstGeom prst="rect">
            <a:avLst/>
          </a:prstGeom>
          <a:ln>
            <a:noFill/>
          </a:ln>
          <a:effectLst>
            <a:softEdge rad="112500"/>
          </a:effectLst>
        </p:spPr>
      </p:pic>
      <p:pic>
        <p:nvPicPr>
          <p:cNvPr id="19" name="Picture 18">
            <a:extLst>
              <a:ext uri="{FF2B5EF4-FFF2-40B4-BE49-F238E27FC236}">
                <a16:creationId xmlns:a16="http://schemas.microsoft.com/office/drawing/2014/main" id="{DD584568-2237-A047-9C57-A0369C6B5B59}"/>
              </a:ext>
            </a:extLst>
          </p:cNvPr>
          <p:cNvPicPr>
            <a:picLocks noChangeAspect="1"/>
          </p:cNvPicPr>
          <p:nvPr/>
        </p:nvPicPr>
        <p:blipFill rotWithShape="1">
          <a:blip r:embed="rId3"/>
          <a:srcRect b="24796"/>
          <a:stretch/>
        </p:blipFill>
        <p:spPr>
          <a:xfrm rot="5400000">
            <a:off x="-1515456" y="3080657"/>
            <a:ext cx="5305465" cy="2249221"/>
          </a:xfrm>
          <a:prstGeom prst="rect">
            <a:avLst/>
          </a:prstGeom>
        </p:spPr>
      </p:pic>
      <p:pic>
        <p:nvPicPr>
          <p:cNvPr id="2" name="Picture 1">
            <a:extLst>
              <a:ext uri="{FF2B5EF4-FFF2-40B4-BE49-F238E27FC236}">
                <a16:creationId xmlns:a16="http://schemas.microsoft.com/office/drawing/2014/main" id="{24F3521F-1314-91CC-AC86-6751161F0086}"/>
              </a:ext>
            </a:extLst>
          </p:cNvPr>
          <p:cNvPicPr>
            <a:picLocks noChangeAspect="1"/>
          </p:cNvPicPr>
          <p:nvPr/>
        </p:nvPicPr>
        <p:blipFill>
          <a:blip r:embed="rId4"/>
          <a:stretch>
            <a:fillRect/>
          </a:stretch>
        </p:blipFill>
        <p:spPr>
          <a:xfrm>
            <a:off x="6737403" y="1186850"/>
            <a:ext cx="2514761" cy="275590"/>
          </a:xfrm>
          <a:prstGeom prst="rect">
            <a:avLst/>
          </a:prstGeom>
        </p:spPr>
      </p:pic>
      <p:pic>
        <p:nvPicPr>
          <p:cNvPr id="5" name="Picture 4">
            <a:extLst>
              <a:ext uri="{FF2B5EF4-FFF2-40B4-BE49-F238E27FC236}">
                <a16:creationId xmlns:a16="http://schemas.microsoft.com/office/drawing/2014/main" id="{3A61B722-47F7-2B2A-86F0-DE5AB4C6FAD1}"/>
              </a:ext>
            </a:extLst>
          </p:cNvPr>
          <p:cNvPicPr>
            <a:picLocks noChangeAspect="1"/>
          </p:cNvPicPr>
          <p:nvPr/>
        </p:nvPicPr>
        <p:blipFill>
          <a:blip r:embed="rId5"/>
          <a:stretch>
            <a:fillRect/>
          </a:stretch>
        </p:blipFill>
        <p:spPr>
          <a:xfrm>
            <a:off x="2490841" y="1552535"/>
            <a:ext cx="9516602" cy="5220592"/>
          </a:xfrm>
          <a:prstGeom prst="rect">
            <a:avLst/>
          </a:prstGeom>
        </p:spPr>
      </p:pic>
    </p:spTree>
    <p:extLst>
      <p:ext uri="{BB962C8B-B14F-4D97-AF65-F5344CB8AC3E}">
        <p14:creationId xmlns:p14="http://schemas.microsoft.com/office/powerpoint/2010/main" val="32330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 histogram&#10;&#10;Description automatically generated">
            <a:extLst>
              <a:ext uri="{FF2B5EF4-FFF2-40B4-BE49-F238E27FC236}">
                <a16:creationId xmlns:a16="http://schemas.microsoft.com/office/drawing/2014/main" id="{0A57888D-DE1F-8678-AC22-A41EDBDD3AC0}"/>
              </a:ext>
            </a:extLst>
          </p:cNvPr>
          <p:cNvPicPr>
            <a:picLocks noGrp="1" noChangeAspect="1"/>
          </p:cNvPicPr>
          <p:nvPr>
            <p:ph idx="1"/>
          </p:nvPr>
        </p:nvPicPr>
        <p:blipFill>
          <a:blip r:embed="rId3"/>
          <a:stretch>
            <a:fillRect/>
          </a:stretch>
        </p:blipFill>
        <p:spPr>
          <a:xfrm>
            <a:off x="1465897" y="1332670"/>
            <a:ext cx="9225993" cy="5297546"/>
          </a:xfrm>
        </p:spPr>
      </p:pic>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4</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3810000" y="381601"/>
            <a:ext cx="6768790" cy="432439"/>
          </a:xfrm>
        </p:spPr>
        <p:txBody>
          <a:bodyPr/>
          <a:lstStyle/>
          <a:p>
            <a:r>
              <a:rPr lang="en-US" dirty="0">
                <a:latin typeface="Verdana"/>
                <a:ea typeface="Verdana"/>
              </a:rPr>
              <a:t>2020.</a:t>
            </a:r>
            <a:r>
              <a:rPr lang="lv-LV" dirty="0">
                <a:latin typeface="Verdana"/>
                <a:ea typeface="Verdana"/>
              </a:rPr>
              <a:t>gadā esam pirmspēdējā vietā!!! </a:t>
            </a:r>
            <a:endParaRPr lang="lv-LV" dirty="0"/>
          </a:p>
        </p:txBody>
      </p:sp>
    </p:spTree>
    <p:extLst>
      <p:ext uri="{BB962C8B-B14F-4D97-AF65-F5344CB8AC3E}">
        <p14:creationId xmlns:p14="http://schemas.microsoft.com/office/powerpoint/2010/main" val="10743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5</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3059417" y="288749"/>
            <a:ext cx="8296977" cy="769743"/>
          </a:xfrm>
        </p:spPr>
        <p:txBody>
          <a:bodyPr>
            <a:normAutofit fontScale="90000"/>
          </a:bodyPr>
          <a:lstStyle/>
          <a:p>
            <a:pPr algn="ctr"/>
            <a:r>
              <a:rPr lang="lv-LV" dirty="0">
                <a:latin typeface="Verdana"/>
                <a:ea typeface="Verdana"/>
              </a:rPr>
              <a:t>Kabatas (</a:t>
            </a:r>
            <a:r>
              <a:rPr lang="lv-LV" dirty="0" err="1">
                <a:latin typeface="Verdana"/>
                <a:ea typeface="Verdana"/>
              </a:rPr>
              <a:t>out-of-pocket</a:t>
            </a:r>
            <a:r>
              <a:rPr lang="lv-LV" dirty="0">
                <a:latin typeface="Verdana"/>
                <a:ea typeface="Verdana"/>
              </a:rPr>
              <a:t>) maksājumu īpatsvars kopējos veselības izdevumos ES valstīs 2020.gadā</a:t>
            </a:r>
            <a:endParaRPr lang="lv-LV" sz="2000" i="1" dirty="0">
              <a:solidFill>
                <a:srgbClr val="FF0000"/>
              </a:solidFill>
            </a:endParaRPr>
          </a:p>
        </p:txBody>
      </p:sp>
      <p:sp>
        <p:nvSpPr>
          <p:cNvPr id="12" name="TextBox 11">
            <a:extLst>
              <a:ext uri="{FF2B5EF4-FFF2-40B4-BE49-F238E27FC236}">
                <a16:creationId xmlns:a16="http://schemas.microsoft.com/office/drawing/2014/main" id="{6D7989AE-51CF-3DBA-D4A2-C3613E5A1F39}"/>
              </a:ext>
            </a:extLst>
          </p:cNvPr>
          <p:cNvSpPr txBox="1"/>
          <p:nvPr/>
        </p:nvSpPr>
        <p:spPr>
          <a:xfrm>
            <a:off x="713695" y="6451518"/>
            <a:ext cx="5215467" cy="276999"/>
          </a:xfrm>
          <a:prstGeom prst="rect">
            <a:avLst/>
          </a:prstGeom>
          <a:noFill/>
        </p:spPr>
        <p:txBody>
          <a:bodyPr wrap="square" rtlCol="0">
            <a:spAutoFit/>
          </a:bodyPr>
          <a:lstStyle/>
          <a:p>
            <a:r>
              <a:rPr lang="lv-LV" sz="1200" dirty="0"/>
              <a:t>Datu avots: WHO (https://apps.who.int/nha/database/ViewData/Indicators/en)</a:t>
            </a:r>
            <a:endParaRPr lang="en-US" sz="1200" dirty="0"/>
          </a:p>
        </p:txBody>
      </p:sp>
      <p:sp>
        <p:nvSpPr>
          <p:cNvPr id="2" name="TextBox 1">
            <a:extLst>
              <a:ext uri="{FF2B5EF4-FFF2-40B4-BE49-F238E27FC236}">
                <a16:creationId xmlns:a16="http://schemas.microsoft.com/office/drawing/2014/main" id="{8B94E7B4-20A6-2BB8-A4CB-314990794A37}"/>
              </a:ext>
            </a:extLst>
          </p:cNvPr>
          <p:cNvSpPr txBox="1"/>
          <p:nvPr/>
        </p:nvSpPr>
        <p:spPr>
          <a:xfrm>
            <a:off x="2081466" y="1307946"/>
            <a:ext cx="258275" cy="276999"/>
          </a:xfrm>
          <a:prstGeom prst="rect">
            <a:avLst/>
          </a:prstGeom>
          <a:noFill/>
        </p:spPr>
        <p:txBody>
          <a:bodyPr wrap="square" rtlCol="0">
            <a:spAutoFit/>
          </a:bodyPr>
          <a:lstStyle/>
          <a:p>
            <a:r>
              <a:rPr lang="lv-LV" sz="1200" dirty="0"/>
              <a:t>%</a:t>
            </a:r>
            <a:endParaRPr lang="en-US" sz="1200" dirty="0"/>
          </a:p>
        </p:txBody>
      </p:sp>
      <p:pic>
        <p:nvPicPr>
          <p:cNvPr id="7" name="Picture 6">
            <a:extLst>
              <a:ext uri="{FF2B5EF4-FFF2-40B4-BE49-F238E27FC236}">
                <a16:creationId xmlns:a16="http://schemas.microsoft.com/office/drawing/2014/main" id="{97ABA407-FB31-ED0D-32CA-E798CD74D549}"/>
              </a:ext>
            </a:extLst>
          </p:cNvPr>
          <p:cNvPicPr>
            <a:picLocks noChangeAspect="1"/>
          </p:cNvPicPr>
          <p:nvPr/>
        </p:nvPicPr>
        <p:blipFill>
          <a:blip r:embed="rId3"/>
          <a:stretch>
            <a:fillRect/>
          </a:stretch>
        </p:blipFill>
        <p:spPr>
          <a:xfrm>
            <a:off x="2280564" y="1501541"/>
            <a:ext cx="8509355" cy="4980720"/>
          </a:xfrm>
          <a:prstGeom prst="rect">
            <a:avLst/>
          </a:prstGeom>
        </p:spPr>
      </p:pic>
    </p:spTree>
    <p:extLst>
      <p:ext uri="{BB962C8B-B14F-4D97-AF65-F5344CB8AC3E}">
        <p14:creationId xmlns:p14="http://schemas.microsoft.com/office/powerpoint/2010/main" val="282589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6</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3782471" y="250535"/>
            <a:ext cx="7764557" cy="904497"/>
          </a:xfrm>
        </p:spPr>
        <p:txBody>
          <a:bodyPr>
            <a:normAutofit/>
          </a:bodyPr>
          <a:lstStyle/>
          <a:p>
            <a:pPr algn="ctr"/>
            <a:r>
              <a:rPr lang="lv-LV" dirty="0">
                <a:latin typeface="Verdana"/>
                <a:ea typeface="Verdana"/>
              </a:rPr>
              <a:t>Vispārējās valdības izdevumi funkcijām (COFOG) 2020.gadā</a:t>
            </a:r>
            <a:endParaRPr lang="lv-LV" dirty="0"/>
          </a:p>
        </p:txBody>
      </p:sp>
      <p:pic>
        <p:nvPicPr>
          <p:cNvPr id="19" name="Picture 18">
            <a:extLst>
              <a:ext uri="{FF2B5EF4-FFF2-40B4-BE49-F238E27FC236}">
                <a16:creationId xmlns:a16="http://schemas.microsoft.com/office/drawing/2014/main" id="{A189E533-15E5-F61D-A9BD-DD70D3978230}"/>
              </a:ext>
            </a:extLst>
          </p:cNvPr>
          <p:cNvPicPr>
            <a:picLocks noChangeAspect="1"/>
          </p:cNvPicPr>
          <p:nvPr/>
        </p:nvPicPr>
        <p:blipFill>
          <a:blip r:embed="rId3"/>
          <a:stretch>
            <a:fillRect/>
          </a:stretch>
        </p:blipFill>
        <p:spPr>
          <a:xfrm>
            <a:off x="2262015" y="1049154"/>
            <a:ext cx="9285013" cy="5808845"/>
          </a:xfrm>
          <a:prstGeom prst="rect">
            <a:avLst/>
          </a:prstGeom>
        </p:spPr>
      </p:pic>
    </p:spTree>
    <p:extLst>
      <p:ext uri="{BB962C8B-B14F-4D97-AF65-F5344CB8AC3E}">
        <p14:creationId xmlns:p14="http://schemas.microsoft.com/office/powerpoint/2010/main" val="250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7</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3782471" y="250535"/>
            <a:ext cx="7764557" cy="1010374"/>
          </a:xfrm>
        </p:spPr>
        <p:txBody>
          <a:bodyPr>
            <a:normAutofit/>
          </a:bodyPr>
          <a:lstStyle/>
          <a:p>
            <a:pPr algn="ctr"/>
            <a:r>
              <a:rPr lang="lv-LV" dirty="0">
                <a:latin typeface="Verdana"/>
                <a:ea typeface="Verdana"/>
              </a:rPr>
              <a:t>Vispārējās valdības izdevumu veselībai prognoze Latvijā</a:t>
            </a:r>
            <a:endParaRPr lang="lv-LV" sz="2000" i="1" dirty="0">
              <a:solidFill>
                <a:srgbClr val="FF0000"/>
              </a:solidFill>
            </a:endParaRPr>
          </a:p>
        </p:txBody>
      </p:sp>
      <p:sp>
        <p:nvSpPr>
          <p:cNvPr id="12" name="TextBox 11">
            <a:extLst>
              <a:ext uri="{FF2B5EF4-FFF2-40B4-BE49-F238E27FC236}">
                <a16:creationId xmlns:a16="http://schemas.microsoft.com/office/drawing/2014/main" id="{6D7989AE-51CF-3DBA-D4A2-C3613E5A1F39}"/>
              </a:ext>
            </a:extLst>
          </p:cNvPr>
          <p:cNvSpPr txBox="1"/>
          <p:nvPr/>
        </p:nvSpPr>
        <p:spPr>
          <a:xfrm>
            <a:off x="713695" y="6211669"/>
            <a:ext cx="7102019" cy="646331"/>
          </a:xfrm>
          <a:prstGeom prst="rect">
            <a:avLst/>
          </a:prstGeom>
          <a:noFill/>
        </p:spPr>
        <p:txBody>
          <a:bodyPr wrap="square" rtlCol="0">
            <a:spAutoFit/>
          </a:bodyPr>
          <a:lstStyle/>
          <a:p>
            <a:r>
              <a:rPr lang="lv-LV" sz="1200" dirty="0"/>
              <a:t>* Saskaņā ar Latvijas vispārējās valdības budžeta plānu 2023.gadam</a:t>
            </a:r>
          </a:p>
          <a:p>
            <a:r>
              <a:rPr lang="lv-LV" sz="1200" dirty="0"/>
              <a:t>** VM indikatīvais novērtējums</a:t>
            </a:r>
          </a:p>
          <a:p>
            <a:r>
              <a:rPr lang="lv-LV" sz="1200" dirty="0"/>
              <a:t>!!! 2023.gadā vispārējās valdības izdevumiem veselībai ir pieskaitīti Covid-19 izdevumi 80 milj. euro apmērā</a:t>
            </a:r>
            <a:endParaRPr lang="en-US" sz="1200" dirty="0"/>
          </a:p>
        </p:txBody>
      </p:sp>
      <p:pic>
        <p:nvPicPr>
          <p:cNvPr id="8" name="Picture 7">
            <a:extLst>
              <a:ext uri="{FF2B5EF4-FFF2-40B4-BE49-F238E27FC236}">
                <a16:creationId xmlns:a16="http://schemas.microsoft.com/office/drawing/2014/main" id="{16A3683B-72A9-8F3A-843A-C716ED921E4C}"/>
              </a:ext>
            </a:extLst>
          </p:cNvPr>
          <p:cNvPicPr>
            <a:picLocks noChangeAspect="1"/>
          </p:cNvPicPr>
          <p:nvPr/>
        </p:nvPicPr>
        <p:blipFill>
          <a:blip r:embed="rId3"/>
          <a:stretch>
            <a:fillRect/>
          </a:stretch>
        </p:blipFill>
        <p:spPr>
          <a:xfrm>
            <a:off x="2372137" y="1317455"/>
            <a:ext cx="8479115" cy="4894214"/>
          </a:xfrm>
          <a:prstGeom prst="rect">
            <a:avLst/>
          </a:prstGeom>
        </p:spPr>
      </p:pic>
      <p:sp>
        <p:nvSpPr>
          <p:cNvPr id="7" name="TextBox 6">
            <a:extLst>
              <a:ext uri="{FF2B5EF4-FFF2-40B4-BE49-F238E27FC236}">
                <a16:creationId xmlns:a16="http://schemas.microsoft.com/office/drawing/2014/main" id="{321DDB72-C7E9-F6EE-C420-89CE9E7C1A7C}"/>
              </a:ext>
            </a:extLst>
          </p:cNvPr>
          <p:cNvSpPr txBox="1"/>
          <p:nvPr/>
        </p:nvSpPr>
        <p:spPr>
          <a:xfrm>
            <a:off x="9124750" y="1216457"/>
            <a:ext cx="1188117" cy="276999"/>
          </a:xfrm>
          <a:prstGeom prst="rect">
            <a:avLst/>
          </a:prstGeom>
          <a:noFill/>
        </p:spPr>
        <p:txBody>
          <a:bodyPr wrap="square" rtlCol="0">
            <a:spAutoFit/>
          </a:bodyPr>
          <a:lstStyle/>
          <a:p>
            <a:r>
              <a:rPr lang="lv-LV" sz="1200" b="1" dirty="0">
                <a:solidFill>
                  <a:srgbClr val="FF0000"/>
                </a:solidFill>
              </a:rPr>
              <a:t>+ 220 milj. euro</a:t>
            </a:r>
            <a:endParaRPr lang="en-US" sz="1200" b="1" dirty="0">
              <a:solidFill>
                <a:srgbClr val="FF0000"/>
              </a:solidFill>
            </a:endParaRPr>
          </a:p>
        </p:txBody>
      </p:sp>
      <p:sp>
        <p:nvSpPr>
          <p:cNvPr id="2" name="Oval 1">
            <a:extLst>
              <a:ext uri="{FF2B5EF4-FFF2-40B4-BE49-F238E27FC236}">
                <a16:creationId xmlns:a16="http://schemas.microsoft.com/office/drawing/2014/main" id="{81A82396-BBC2-3CC3-59C7-5DD03B381261}"/>
              </a:ext>
            </a:extLst>
          </p:cNvPr>
          <p:cNvSpPr/>
          <p:nvPr/>
        </p:nvSpPr>
        <p:spPr>
          <a:xfrm>
            <a:off x="9124750" y="1804457"/>
            <a:ext cx="442762" cy="2769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6" name="Straight Arrow Connector 5">
            <a:extLst>
              <a:ext uri="{FF2B5EF4-FFF2-40B4-BE49-F238E27FC236}">
                <a16:creationId xmlns:a16="http://schemas.microsoft.com/office/drawing/2014/main" id="{890D3969-DA5C-A4A4-EFAF-C839631B0002}"/>
              </a:ext>
            </a:extLst>
          </p:cNvPr>
          <p:cNvCxnSpPr>
            <a:cxnSpLocks/>
          </p:cNvCxnSpPr>
          <p:nvPr/>
        </p:nvCxnSpPr>
        <p:spPr>
          <a:xfrm flipH="1">
            <a:off x="9414109" y="1459454"/>
            <a:ext cx="95650" cy="3450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8</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3328093" y="211756"/>
            <a:ext cx="6855435" cy="629003"/>
          </a:xfrm>
        </p:spPr>
        <p:txBody>
          <a:bodyPr>
            <a:normAutofit fontScale="90000"/>
          </a:bodyPr>
          <a:lstStyle/>
          <a:p>
            <a:pPr algn="ctr"/>
            <a:r>
              <a:rPr lang="lv-LV" sz="2400" b="1" dirty="0"/>
              <a:t>Veselības ministrijas budžets </a:t>
            </a:r>
            <a:br>
              <a:rPr lang="lv-LV" sz="2400" b="1" dirty="0"/>
            </a:br>
            <a:r>
              <a:rPr lang="lv-LV" sz="2400" b="1" dirty="0"/>
              <a:t>2023.gada plāns, milj. </a:t>
            </a:r>
            <a:r>
              <a:rPr lang="lv-LV" sz="2400" b="1" i="1" dirty="0"/>
              <a:t>euro</a:t>
            </a:r>
            <a:endParaRPr lang="lv-LV" sz="2400" b="1" dirty="0"/>
          </a:p>
        </p:txBody>
      </p:sp>
      <p:graphicFrame>
        <p:nvGraphicFramePr>
          <p:cNvPr id="6" name="Chart 5">
            <a:extLst>
              <a:ext uri="{FF2B5EF4-FFF2-40B4-BE49-F238E27FC236}">
                <a16:creationId xmlns:a16="http://schemas.microsoft.com/office/drawing/2014/main" id="{9709F7C8-1509-53A1-BEAE-73A5B91A66A9}"/>
              </a:ext>
            </a:extLst>
          </p:cNvPr>
          <p:cNvGraphicFramePr>
            <a:graphicFrameLocks/>
          </p:cNvGraphicFramePr>
          <p:nvPr/>
        </p:nvGraphicFramePr>
        <p:xfrm>
          <a:off x="1531455" y="1244405"/>
          <a:ext cx="9744075" cy="528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25EF3390-C62B-A765-C9E7-7CFA9527E09A}"/>
              </a:ext>
            </a:extLst>
          </p:cNvPr>
          <p:cNvGraphicFramePr>
            <a:graphicFrameLocks/>
          </p:cNvGraphicFramePr>
          <p:nvPr/>
        </p:nvGraphicFramePr>
        <p:xfrm>
          <a:off x="462013" y="744507"/>
          <a:ext cx="11225163" cy="57862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8DEF8ECE-E388-A15D-6D00-B5250A3F22F9}"/>
              </a:ext>
            </a:extLst>
          </p:cNvPr>
          <p:cNvGraphicFramePr>
            <a:graphicFrameLocks/>
          </p:cNvGraphicFramePr>
          <p:nvPr>
            <p:extLst>
              <p:ext uri="{D42A27DB-BD31-4B8C-83A1-F6EECF244321}">
                <p14:modId xmlns:p14="http://schemas.microsoft.com/office/powerpoint/2010/main" val="1778896097"/>
              </p:ext>
            </p:extLst>
          </p:nvPr>
        </p:nvGraphicFramePr>
        <p:xfrm>
          <a:off x="298382" y="875899"/>
          <a:ext cx="11626917" cy="5616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470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16696-C33C-A064-629C-9BB96C33D473}"/>
              </a:ext>
            </a:extLst>
          </p:cNvPr>
          <p:cNvSpPr>
            <a:spLocks noGrp="1"/>
          </p:cNvSpPr>
          <p:nvPr>
            <p:ph type="sldNum" sz="quarter" idx="12"/>
          </p:nvPr>
        </p:nvSpPr>
        <p:spPr/>
        <p:txBody>
          <a:bodyPr/>
          <a:lstStyle/>
          <a:p>
            <a:fld id="{200423E1-44C6-4E03-9576-413CBCCCE18A}" type="slidenum">
              <a:rPr lang="lv-LV" smtClean="0"/>
              <a:pPr/>
              <a:t>9</a:t>
            </a:fld>
            <a:endParaRPr lang="lv-LV"/>
          </a:p>
        </p:txBody>
      </p:sp>
      <p:sp>
        <p:nvSpPr>
          <p:cNvPr id="5" name="Title 4">
            <a:extLst>
              <a:ext uri="{FF2B5EF4-FFF2-40B4-BE49-F238E27FC236}">
                <a16:creationId xmlns:a16="http://schemas.microsoft.com/office/drawing/2014/main" id="{8CA93B47-CCB9-4402-9C11-13D20B3EFD19}"/>
              </a:ext>
            </a:extLst>
          </p:cNvPr>
          <p:cNvSpPr>
            <a:spLocks noGrp="1"/>
          </p:cNvSpPr>
          <p:nvPr>
            <p:ph type="title"/>
          </p:nvPr>
        </p:nvSpPr>
        <p:spPr>
          <a:xfrm>
            <a:off x="2812676" y="228295"/>
            <a:ext cx="8145221" cy="904497"/>
          </a:xfrm>
        </p:spPr>
        <p:txBody>
          <a:bodyPr>
            <a:normAutofit fontScale="90000"/>
          </a:bodyPr>
          <a:lstStyle/>
          <a:p>
            <a:pPr algn="ctr"/>
            <a:r>
              <a:rPr lang="lv-LV" sz="2400" b="1" dirty="0"/>
              <a:t>Veselības ministrijas budžets</a:t>
            </a:r>
            <a:br>
              <a:rPr lang="lv-LV" sz="2400" b="1" dirty="0"/>
            </a:br>
            <a:r>
              <a:rPr lang="lv-LV" sz="2400" b="1" dirty="0"/>
              <a:t>2023.gada plāns </a:t>
            </a:r>
            <a:r>
              <a:rPr lang="lv-LV" sz="2400" b="1" dirty="0">
                <a:solidFill>
                  <a:srgbClr val="7030A0"/>
                </a:solidFill>
              </a:rPr>
              <a:t>33.00.00 programmai</a:t>
            </a:r>
            <a:r>
              <a:rPr lang="lv-LV" sz="2400" b="1" dirty="0"/>
              <a:t>, milj. </a:t>
            </a:r>
            <a:r>
              <a:rPr lang="lv-LV" sz="2400" b="1" i="1" dirty="0"/>
              <a:t>euro</a:t>
            </a:r>
            <a:endParaRPr lang="lv-LV" sz="2400" b="1" dirty="0"/>
          </a:p>
        </p:txBody>
      </p:sp>
      <p:graphicFrame>
        <p:nvGraphicFramePr>
          <p:cNvPr id="6" name="Chart 5">
            <a:extLst>
              <a:ext uri="{FF2B5EF4-FFF2-40B4-BE49-F238E27FC236}">
                <a16:creationId xmlns:a16="http://schemas.microsoft.com/office/drawing/2014/main" id="{9709F7C8-1509-53A1-BEAE-73A5B91A66A9}"/>
              </a:ext>
            </a:extLst>
          </p:cNvPr>
          <p:cNvGraphicFramePr>
            <a:graphicFrameLocks/>
          </p:cNvGraphicFramePr>
          <p:nvPr/>
        </p:nvGraphicFramePr>
        <p:xfrm>
          <a:off x="1531455" y="1244405"/>
          <a:ext cx="9946850" cy="528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57D45708-E64B-D7D1-4223-C5E83D60C5EC}"/>
              </a:ext>
            </a:extLst>
          </p:cNvPr>
          <p:cNvGraphicFramePr>
            <a:graphicFrameLocks/>
          </p:cNvGraphicFramePr>
          <p:nvPr>
            <p:extLst>
              <p:ext uri="{D42A27DB-BD31-4B8C-83A1-F6EECF244321}">
                <p14:modId xmlns:p14="http://schemas.microsoft.com/office/powerpoint/2010/main" val="1656375214"/>
              </p:ext>
            </p:extLst>
          </p:nvPr>
        </p:nvGraphicFramePr>
        <p:xfrm>
          <a:off x="577515" y="1230417"/>
          <a:ext cx="11174078" cy="5020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8635620"/>
      </p:ext>
    </p:extLst>
  </p:cSld>
  <p:clrMapOvr>
    <a:masterClrMapping/>
  </p:clrMapOvr>
</p:sld>
</file>

<file path=ppt/theme/theme1.xml><?xml version="1.0" encoding="utf-8"?>
<a:theme xmlns:a="http://schemas.openxmlformats.org/drawingml/2006/main" name="VM identit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57C698-3AAC-498C-A528-18E56CC2B9F5}" vid="{ED0566A1-2429-4C8D-A927-FBF77DE16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A61F35A5594448A6CD3F65B95D909C" ma:contentTypeVersion="8" ma:contentTypeDescription="Create a new document." ma:contentTypeScope="" ma:versionID="552dc5aef1afc09ae7ea20cb929a02b8">
  <xsd:schema xmlns:xsd="http://www.w3.org/2001/XMLSchema" xmlns:xs="http://www.w3.org/2001/XMLSchema" xmlns:p="http://schemas.microsoft.com/office/2006/metadata/properties" xmlns:ns3="14ae44f8-a5d9-4b3d-b2c9-cefd732e38ab" xmlns:ns4="340965e4-578b-4703-acba-2de7d9fade3f" targetNamespace="http://schemas.microsoft.com/office/2006/metadata/properties" ma:root="true" ma:fieldsID="ad0a1fd642256fafddcf9d8929254319" ns3:_="" ns4:_="">
    <xsd:import namespace="14ae44f8-a5d9-4b3d-b2c9-cefd732e38ab"/>
    <xsd:import namespace="340965e4-578b-4703-acba-2de7d9fade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e44f8-a5d9-4b3d-b2c9-cefd732e38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0965e4-578b-4703-acba-2de7d9fade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B80CFD-921D-471E-AA06-44600FF189EE}">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40965e4-578b-4703-acba-2de7d9fade3f"/>
    <ds:schemaRef ds:uri="http://purl.org/dc/terms/"/>
    <ds:schemaRef ds:uri="http://schemas.microsoft.com/office/2006/documentManagement/types"/>
    <ds:schemaRef ds:uri="14ae44f8-a5d9-4b3d-b2c9-cefd732e38ab"/>
    <ds:schemaRef ds:uri="http://www.w3.org/XML/1998/namespace"/>
    <ds:schemaRef ds:uri="http://purl.org/dc/dcmitype/"/>
  </ds:schemaRefs>
</ds:datastoreItem>
</file>

<file path=customXml/itemProps2.xml><?xml version="1.0" encoding="utf-8"?>
<ds:datastoreItem xmlns:ds="http://schemas.openxmlformats.org/officeDocument/2006/customXml" ds:itemID="{B9DEC6B4-BAC0-41B0-AE53-56FFB415C0FA}">
  <ds:schemaRefs>
    <ds:schemaRef ds:uri="http://schemas.microsoft.com/sharepoint/v3/contenttype/forms"/>
  </ds:schemaRefs>
</ds:datastoreItem>
</file>

<file path=customXml/itemProps3.xml><?xml version="1.0" encoding="utf-8"?>
<ds:datastoreItem xmlns:ds="http://schemas.openxmlformats.org/officeDocument/2006/customXml" ds:itemID="{FB752AE4-378D-47E9-9DD9-0AC5E6A47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e44f8-a5d9-4b3d-b2c9-cefd732e38ab"/>
    <ds:schemaRef ds:uri="340965e4-578b-4703-acba-2de7d9fad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VM prezentacijas sagatave LV</Template>
  <TotalTime>11658</TotalTime>
  <Words>444</Words>
  <Application>Microsoft Office PowerPoint</Application>
  <PresentationFormat>Widescreen</PresentationFormat>
  <Paragraphs>58</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Verdana</vt:lpstr>
      <vt:lpstr>VM identitate</vt:lpstr>
      <vt:lpstr>Veselības aprūpes budžets  kā Latvijas tautsaimniecības sastāvdaļa</vt:lpstr>
      <vt:lpstr>Nozares budžeta prognoze ar VM prioritārajiem pasākumiem piešķirto finansējumu</vt:lpstr>
      <vt:lpstr>Nozares budžeta prognoze, ja tiktu piešķirts SVP iezīmētais finansējums</vt:lpstr>
      <vt:lpstr>2020.gadā esam pirmspēdējā vietā!!! </vt:lpstr>
      <vt:lpstr>Kabatas (out-of-pocket) maksājumu īpatsvars kopējos veselības izdevumos ES valstīs 2020.gadā</vt:lpstr>
      <vt:lpstr>Vispārējās valdības izdevumi funkcijām (COFOG) 2020.gadā</vt:lpstr>
      <vt:lpstr>Vispārējās valdības izdevumu veselībai prognoze Latvijā</vt:lpstr>
      <vt:lpstr>Veselības ministrijas budžets  2023.gada plāns, milj. euro</vt:lpstr>
      <vt:lpstr>Veselības ministrijas budžets 2023.gada plāns 33.00.00 programmai, milj. euro</vt:lpstr>
      <vt:lpstr>Pacienta līdzmaksājuma apmēra palielināšana stacionārajās ārstniecības iestādēs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Finansējums atlīdzības pārrēķinu nodrošināšanai neatliekamās medicīniskās palīdzības un pacientu uzņemšanas nodaļās</dc:title>
  <dc:creator>Lāsma Zandberga</dc:creator>
  <cp:lastModifiedBy>Ilze Bolšteina</cp:lastModifiedBy>
  <cp:revision>1021</cp:revision>
  <cp:lastPrinted>2020-07-24T07:02:03Z</cp:lastPrinted>
  <dcterms:created xsi:type="dcterms:W3CDTF">2017-03-21T08:44:43Z</dcterms:created>
  <dcterms:modified xsi:type="dcterms:W3CDTF">2023-02-13T12:58:56Z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0x010100B2A61F35A5594448A6CD3F65B95D909C</vt:lpwstr>
  </property>
</Properties>
</file>